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0" r:id="rId1"/>
  </p:sldMasterIdLst>
  <p:notesMasterIdLst>
    <p:notesMasterId r:id="rId5"/>
  </p:notesMasterIdLst>
  <p:sldIdLst>
    <p:sldId id="266" r:id="rId2"/>
    <p:sldId id="265" r:id="rId3"/>
    <p:sldId id="260" r:id="rId4"/>
  </p:sldIdLst>
  <p:sldSz cx="9144000" cy="6858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6CBE7EB-B192-43A6-86E6-FCDF5B1A56DE}">
          <p14:sldIdLst>
            <p14:sldId id="266"/>
            <p14:sldId id="265"/>
            <p14:sldId id="260"/>
          </p14:sldIdLst>
        </p14:section>
      </p14:sectionLst>
    </p:ex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C37"/>
    <a:srgbClr val="FFE2A7"/>
    <a:srgbClr val="FFCC66"/>
    <a:srgbClr val="FFD8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658" autoAdjust="0"/>
    <p:restoredTop sz="87524" autoAdjust="0"/>
  </p:normalViewPr>
  <p:slideViewPr>
    <p:cSldViewPr snapToGrid="0">
      <p:cViewPr>
        <p:scale>
          <a:sx n="120" d="100"/>
          <a:sy n="120" d="100"/>
        </p:scale>
        <p:origin x="-1890" y="-43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95A5A3-7284-4F3B-9357-E14A3383FD6B}" type="datetimeFigureOut">
              <a:rPr lang="en-US" smtClean="0"/>
              <a:t>2/22/2018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4098C6-BC0E-4BC5-AF80-870E9FD8E248}" type="slidenum">
              <a:rPr lang="en-US" smtClean="0"/>
              <a:t>‹#›</a:t>
            </a:fld>
            <a:endParaRPr lang="en-US"/>
          </a:p>
        </p:txBody>
      </p:sp>
    </p:spTree>
    <p:extLst>
      <p:ext uri="{BB962C8B-B14F-4D97-AF65-F5344CB8AC3E}">
        <p14:creationId xmlns:p14="http://schemas.microsoft.com/office/powerpoint/2010/main" val="1926199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4098C6-BC0E-4BC5-AF80-870E9FD8E248}" type="slidenum">
              <a:rPr lang="en-US" smtClean="0"/>
              <a:t>2</a:t>
            </a:fld>
            <a:endParaRPr lang="en-US"/>
          </a:p>
        </p:txBody>
      </p:sp>
    </p:spTree>
    <p:extLst>
      <p:ext uri="{BB962C8B-B14F-4D97-AF65-F5344CB8AC3E}">
        <p14:creationId xmlns:p14="http://schemas.microsoft.com/office/powerpoint/2010/main" val="13832432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4098C6-BC0E-4BC5-AF80-870E9FD8E248}" type="slidenum">
              <a:rPr lang="en-US" smtClean="0"/>
              <a:t>3</a:t>
            </a:fld>
            <a:endParaRPr lang="en-US"/>
          </a:p>
        </p:txBody>
      </p:sp>
    </p:spTree>
    <p:extLst>
      <p:ext uri="{BB962C8B-B14F-4D97-AF65-F5344CB8AC3E}">
        <p14:creationId xmlns:p14="http://schemas.microsoft.com/office/powerpoint/2010/main" val="13832432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1"/>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042697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32740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54"/>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54"/>
            <a:ext cx="80772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6274192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meli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38" name="Text Placeholder 137"/>
          <p:cNvSpPr>
            <a:spLocks noGrp="1"/>
          </p:cNvSpPr>
          <p:nvPr>
            <p:ph type="body" sz="quarter" idx="10" hasCustomPrompt="1"/>
          </p:nvPr>
        </p:nvSpPr>
        <p:spPr>
          <a:xfrm rot="16200000">
            <a:off x="-17095" y="6123620"/>
            <a:ext cx="980414" cy="274320"/>
          </a:xfrm>
        </p:spPr>
        <p:txBody>
          <a:bodyPr anchor="ctr">
            <a:noAutofit/>
          </a:bodyPr>
          <a:lstStyle>
            <a:lvl1pPr marL="0" indent="0" algn="ctr">
              <a:buNone/>
              <a:defRPr sz="1800" b="1" spc="300">
                <a:effectLst/>
              </a:defRPr>
            </a:lvl1pPr>
            <a:lvl2pPr marL="0" indent="0">
              <a:buNone/>
              <a:defRPr sz="1800"/>
            </a:lvl2pPr>
            <a:lvl3pPr marL="0" indent="0">
              <a:buNone/>
              <a:defRPr sz="1800"/>
            </a:lvl3pPr>
            <a:lvl4pPr marL="0" indent="0">
              <a:buNone/>
              <a:defRPr sz="1800"/>
            </a:lvl4pPr>
            <a:lvl5pPr marL="0" indent="0">
              <a:buNone/>
              <a:defRPr sz="1800"/>
            </a:lvl5pPr>
          </a:lstStyle>
          <a:p>
            <a:pPr lvl="0"/>
            <a:r>
              <a:rPr lang="en-US" smtClean="0"/>
              <a:t>YEAR</a:t>
            </a:r>
            <a:endParaRPr lang="en-US"/>
          </a:p>
        </p:txBody>
      </p:sp>
      <p:sp>
        <p:nvSpPr>
          <p:cNvPr id="139" name="Text Placeholder 137"/>
          <p:cNvSpPr>
            <a:spLocks noGrp="1"/>
          </p:cNvSpPr>
          <p:nvPr>
            <p:ph type="body" sz="quarter" idx="11" hasCustomPrompt="1"/>
          </p:nvPr>
        </p:nvSpPr>
        <p:spPr>
          <a:xfrm rot="16200000">
            <a:off x="2247813" y="6123620"/>
            <a:ext cx="980414" cy="274320"/>
          </a:xfrm>
        </p:spPr>
        <p:txBody>
          <a:bodyPr anchor="ctr">
            <a:noAutofit/>
          </a:bodyPr>
          <a:lstStyle>
            <a:lvl1pPr marL="0" indent="0" algn="ctr">
              <a:buNone/>
              <a:defRPr sz="1800" b="1" spc="300">
                <a:effectLst/>
              </a:defRPr>
            </a:lvl1pPr>
            <a:lvl2pPr marL="0" indent="0">
              <a:buNone/>
              <a:defRPr sz="1800"/>
            </a:lvl2pPr>
            <a:lvl3pPr marL="0" indent="0">
              <a:buNone/>
              <a:defRPr sz="1800"/>
            </a:lvl3pPr>
            <a:lvl4pPr marL="0" indent="0">
              <a:buNone/>
              <a:defRPr sz="1800"/>
            </a:lvl4pPr>
            <a:lvl5pPr marL="0" indent="0">
              <a:buNone/>
              <a:defRPr sz="1800"/>
            </a:lvl5pPr>
          </a:lstStyle>
          <a:p>
            <a:pPr lvl="0"/>
            <a:r>
              <a:rPr lang="en-US" smtClean="0"/>
              <a:t>YEAR</a:t>
            </a:r>
            <a:endParaRPr lang="en-US"/>
          </a:p>
        </p:txBody>
      </p:sp>
      <p:sp>
        <p:nvSpPr>
          <p:cNvPr id="140" name="Text Placeholder 137"/>
          <p:cNvSpPr>
            <a:spLocks noGrp="1"/>
          </p:cNvSpPr>
          <p:nvPr>
            <p:ph type="body" sz="quarter" idx="12" hasCustomPrompt="1"/>
          </p:nvPr>
        </p:nvSpPr>
        <p:spPr>
          <a:xfrm rot="16200000">
            <a:off x="4543845" y="6123620"/>
            <a:ext cx="980414" cy="274320"/>
          </a:xfrm>
        </p:spPr>
        <p:txBody>
          <a:bodyPr anchor="ctr">
            <a:noAutofit/>
          </a:bodyPr>
          <a:lstStyle>
            <a:lvl1pPr marL="0" indent="0" algn="ctr">
              <a:buNone/>
              <a:defRPr sz="1800" b="1" spc="300">
                <a:effectLst/>
              </a:defRPr>
            </a:lvl1pPr>
            <a:lvl2pPr marL="0" indent="0">
              <a:buNone/>
              <a:defRPr sz="1800"/>
            </a:lvl2pPr>
            <a:lvl3pPr marL="0" indent="0">
              <a:buNone/>
              <a:defRPr sz="1800"/>
            </a:lvl3pPr>
            <a:lvl4pPr marL="0" indent="0">
              <a:buNone/>
              <a:defRPr sz="1800"/>
            </a:lvl4pPr>
            <a:lvl5pPr marL="0" indent="0">
              <a:buNone/>
              <a:defRPr sz="1800"/>
            </a:lvl5pPr>
          </a:lstStyle>
          <a:p>
            <a:pPr lvl="0"/>
            <a:r>
              <a:rPr lang="en-US" smtClean="0"/>
              <a:t>YEAR</a:t>
            </a:r>
            <a:endParaRPr lang="en-US"/>
          </a:p>
        </p:txBody>
      </p:sp>
      <p:sp>
        <p:nvSpPr>
          <p:cNvPr id="141" name="Text Placeholder 137"/>
          <p:cNvSpPr>
            <a:spLocks noGrp="1"/>
          </p:cNvSpPr>
          <p:nvPr>
            <p:ph type="body" sz="quarter" idx="13" hasCustomPrompt="1"/>
          </p:nvPr>
        </p:nvSpPr>
        <p:spPr>
          <a:xfrm rot="16200000">
            <a:off x="6830178" y="6123620"/>
            <a:ext cx="980414" cy="274320"/>
          </a:xfrm>
        </p:spPr>
        <p:txBody>
          <a:bodyPr anchor="ctr">
            <a:noAutofit/>
          </a:bodyPr>
          <a:lstStyle>
            <a:lvl1pPr marL="0" indent="0" algn="ctr">
              <a:buNone/>
              <a:defRPr sz="1800" b="1" spc="300">
                <a:effectLst/>
              </a:defRPr>
            </a:lvl1pPr>
            <a:lvl2pPr marL="0" indent="0">
              <a:buNone/>
              <a:defRPr sz="1800"/>
            </a:lvl2pPr>
            <a:lvl3pPr marL="0" indent="0">
              <a:buNone/>
              <a:defRPr sz="1800"/>
            </a:lvl3pPr>
            <a:lvl4pPr marL="0" indent="0">
              <a:buNone/>
              <a:defRPr sz="1800"/>
            </a:lvl4pPr>
            <a:lvl5pPr marL="0" indent="0">
              <a:buNone/>
              <a:defRPr sz="1800"/>
            </a:lvl5pPr>
          </a:lstStyle>
          <a:p>
            <a:pPr lvl="0"/>
            <a:r>
              <a:rPr lang="en-US" smtClean="0"/>
              <a:t>YEAR</a:t>
            </a:r>
            <a:endParaRPr lang="en-US"/>
          </a:p>
        </p:txBody>
      </p:sp>
      <p:sp>
        <p:nvSpPr>
          <p:cNvPr id="177" name="Text Placeholder 174"/>
          <p:cNvSpPr>
            <a:spLocks noGrp="1"/>
          </p:cNvSpPr>
          <p:nvPr>
            <p:ph type="body" sz="quarter" idx="29" hasCustomPrompt="1"/>
          </p:nvPr>
        </p:nvSpPr>
        <p:spPr>
          <a:xfrm>
            <a:off x="632845" y="3653736"/>
            <a:ext cx="994411" cy="2290486"/>
          </a:xfrm>
          <a:blipFill>
            <a:blip r:embed="rId2"/>
            <a:srcRect/>
            <a:stretch>
              <a:fillRect t="-2" b="-87334"/>
            </a:stretch>
          </a:blipFill>
        </p:spPr>
        <p:txBody>
          <a:bodyPr tIns="228600">
            <a:normAutofit/>
          </a:bodyPr>
          <a:lstStyle>
            <a:lvl1pPr marL="60325" indent="-60325">
              <a:spcBef>
                <a:spcPts val="0"/>
              </a:spcBef>
              <a:spcAft>
                <a:spcPts val="2400"/>
              </a:spcAft>
              <a:buFont typeface="Trebuchet MS" panose="020B0603020202020204" pitchFamily="34" charset="0"/>
              <a:buChar char=" "/>
              <a:defRPr sz="1400">
                <a:solidFill>
                  <a:schemeClr val="bg1"/>
                </a:solidFill>
                <a:effectLst/>
              </a:defRPr>
            </a:lvl1pPr>
            <a:lvl2pPr marL="109728" indent="-47625">
              <a:buFont typeface="Trebuchet MS" panose="020B0603020202020204" pitchFamily="34" charset="0"/>
              <a:buChar char=" "/>
              <a:defRPr sz="1200">
                <a:effectLst/>
              </a:defRPr>
            </a:lvl2pPr>
            <a:lvl3pPr marL="164592" indent="-45720">
              <a:buFont typeface="Trebuchet MS" panose="020B0603020202020204" pitchFamily="34" charset="0"/>
              <a:buChar char=" "/>
              <a:defRPr sz="1200">
                <a:effectLst/>
              </a:defRPr>
            </a:lvl3pPr>
            <a:lvl4pPr marL="64008" indent="0">
              <a:buFont typeface="Trebuchet MS" panose="020B0603020202020204" pitchFamily="34" charset="0"/>
              <a:buNone/>
              <a:defRPr sz="1200">
                <a:effectLst/>
              </a:defRPr>
            </a:lvl4pPr>
            <a:lvl5pPr marL="109728" indent="-45720">
              <a:buFont typeface="Trebuchet MS" panose="020B0603020202020204" pitchFamily="34" charset="0"/>
              <a:buChar char=" "/>
              <a:defRPr sz="1200">
                <a:effectLst/>
              </a:defRPr>
            </a:lvl5pPr>
            <a:lvl6pPr marL="109728" indent="-45720">
              <a:buFont typeface="Trebuchet MS" panose="020B0603020202020204" pitchFamily="34" charset="0"/>
              <a:buChar char=" "/>
              <a:defRPr sz="1200"/>
            </a:lvl6pPr>
            <a:lvl7pPr marL="109728" indent="-45720">
              <a:buFont typeface="Trebuchet MS" panose="020B0603020202020204" pitchFamily="34" charset="0"/>
              <a:buChar char=" "/>
              <a:defRPr sz="1200"/>
            </a:lvl7pPr>
            <a:lvl8pPr marL="109728" indent="-45720">
              <a:buFont typeface="Trebuchet MS" panose="020B0603020202020204" pitchFamily="34" charset="0"/>
              <a:buChar char=" "/>
              <a:defRPr sz="1200"/>
            </a:lvl8pPr>
            <a:lvl9pPr marL="109728" indent="-45720">
              <a:buFont typeface="Trebuchet MS" panose="020B0603020202020204" pitchFamily="34" charset="0"/>
              <a:buChar char=" "/>
              <a:defRPr sz="1200"/>
            </a:lvl9pPr>
          </a:lstStyle>
          <a:p>
            <a:pPr lvl="0"/>
            <a:r>
              <a:rPr lang="en-US" smtClean="0"/>
              <a:t>Mon Year</a:t>
            </a:r>
          </a:p>
          <a:p>
            <a:pPr lvl="1"/>
            <a:r>
              <a:rPr lang="en-US" smtClean="0"/>
              <a:t>Add event details here</a:t>
            </a:r>
          </a:p>
        </p:txBody>
      </p:sp>
      <p:sp>
        <p:nvSpPr>
          <p:cNvPr id="176" name="Text Placeholder 174"/>
          <p:cNvSpPr>
            <a:spLocks noGrp="1"/>
          </p:cNvSpPr>
          <p:nvPr>
            <p:ph type="body" sz="quarter" idx="28" hasCustomPrompt="1"/>
          </p:nvPr>
        </p:nvSpPr>
        <p:spPr>
          <a:xfrm>
            <a:off x="2096061" y="2973492"/>
            <a:ext cx="994411" cy="2970730"/>
          </a:xfrm>
          <a:blipFill>
            <a:blip r:embed="rId3"/>
            <a:srcRect/>
            <a:stretch>
              <a:fillRect t="-4" b="-44435"/>
            </a:stretch>
          </a:blipFill>
        </p:spPr>
        <p:txBody>
          <a:bodyPr tIns="228600">
            <a:normAutofit/>
          </a:bodyPr>
          <a:lstStyle>
            <a:lvl1pPr marL="60325" indent="-60325">
              <a:spcBef>
                <a:spcPts val="0"/>
              </a:spcBef>
              <a:spcAft>
                <a:spcPts val="2400"/>
              </a:spcAft>
              <a:buFont typeface="Trebuchet MS" panose="020B0603020202020204" pitchFamily="34" charset="0"/>
              <a:buChar char=" "/>
              <a:defRPr sz="1400">
                <a:solidFill>
                  <a:schemeClr val="bg1"/>
                </a:solidFill>
                <a:effectLst/>
              </a:defRPr>
            </a:lvl1pPr>
            <a:lvl2pPr marL="109728" indent="-47625">
              <a:buFont typeface="Trebuchet MS" panose="020B0603020202020204" pitchFamily="34" charset="0"/>
              <a:buChar char=" "/>
              <a:defRPr sz="1200">
                <a:effectLst/>
              </a:defRPr>
            </a:lvl2pPr>
            <a:lvl3pPr marL="164592" indent="-45720">
              <a:buFont typeface="Trebuchet MS" panose="020B0603020202020204" pitchFamily="34" charset="0"/>
              <a:buChar char=" "/>
              <a:defRPr sz="1200">
                <a:effectLst/>
              </a:defRPr>
            </a:lvl3pPr>
            <a:lvl4pPr marL="64008" indent="0">
              <a:buFont typeface="Trebuchet MS" panose="020B0603020202020204" pitchFamily="34" charset="0"/>
              <a:buNone/>
              <a:defRPr sz="1200">
                <a:effectLst/>
              </a:defRPr>
            </a:lvl4pPr>
            <a:lvl5pPr marL="109728" indent="-45720">
              <a:buFont typeface="Trebuchet MS" panose="020B0603020202020204" pitchFamily="34" charset="0"/>
              <a:buChar char=" "/>
              <a:defRPr sz="1200">
                <a:effectLst/>
              </a:defRPr>
            </a:lvl5pPr>
            <a:lvl6pPr marL="109728" indent="-45720">
              <a:buFont typeface="Trebuchet MS" panose="020B0603020202020204" pitchFamily="34" charset="0"/>
              <a:buChar char=" "/>
              <a:defRPr sz="1200"/>
            </a:lvl6pPr>
            <a:lvl7pPr marL="109728" indent="-45720">
              <a:buFont typeface="Trebuchet MS" panose="020B0603020202020204" pitchFamily="34" charset="0"/>
              <a:buChar char=" "/>
              <a:defRPr sz="1200"/>
            </a:lvl7pPr>
            <a:lvl8pPr marL="109728" indent="-45720">
              <a:buFont typeface="Trebuchet MS" panose="020B0603020202020204" pitchFamily="34" charset="0"/>
              <a:buChar char=" "/>
              <a:defRPr sz="1200"/>
            </a:lvl8pPr>
            <a:lvl9pPr marL="109728" indent="-45720">
              <a:buFont typeface="Trebuchet MS" panose="020B0603020202020204" pitchFamily="34" charset="0"/>
              <a:buChar char=" "/>
              <a:defRPr sz="1200"/>
            </a:lvl9pPr>
          </a:lstStyle>
          <a:p>
            <a:pPr lvl="0"/>
            <a:r>
              <a:rPr lang="en-US" smtClean="0"/>
              <a:t>Mon Year</a:t>
            </a:r>
          </a:p>
          <a:p>
            <a:pPr lvl="1"/>
            <a:r>
              <a:rPr lang="en-US" smtClean="0"/>
              <a:t>Add event details here</a:t>
            </a:r>
          </a:p>
        </p:txBody>
      </p:sp>
      <p:sp>
        <p:nvSpPr>
          <p:cNvPr id="175" name="Text Placeholder 174"/>
          <p:cNvSpPr>
            <a:spLocks noGrp="1"/>
          </p:cNvSpPr>
          <p:nvPr>
            <p:ph type="body" sz="quarter" idx="27" hasCustomPrompt="1"/>
          </p:nvPr>
        </p:nvSpPr>
        <p:spPr>
          <a:xfrm>
            <a:off x="3466416" y="2281258"/>
            <a:ext cx="994411" cy="3662964"/>
          </a:xfrm>
          <a:blipFill>
            <a:blip r:embed="rId4"/>
            <a:srcRect/>
            <a:stretch>
              <a:fillRect t="-3" b="-17141"/>
            </a:stretch>
          </a:blipFill>
        </p:spPr>
        <p:txBody>
          <a:bodyPr tIns="228600">
            <a:normAutofit/>
          </a:bodyPr>
          <a:lstStyle>
            <a:lvl1pPr marL="60325" indent="-60325">
              <a:spcBef>
                <a:spcPts val="0"/>
              </a:spcBef>
              <a:spcAft>
                <a:spcPts val="2400"/>
              </a:spcAft>
              <a:buFont typeface="Trebuchet MS" panose="020B0603020202020204" pitchFamily="34" charset="0"/>
              <a:buChar char=" "/>
              <a:defRPr sz="1400">
                <a:solidFill>
                  <a:schemeClr val="bg1"/>
                </a:solidFill>
                <a:effectLst/>
              </a:defRPr>
            </a:lvl1pPr>
            <a:lvl2pPr marL="109728" indent="-47625">
              <a:buFont typeface="Trebuchet MS" panose="020B0603020202020204" pitchFamily="34" charset="0"/>
              <a:buChar char=" "/>
              <a:defRPr sz="1200">
                <a:effectLst/>
              </a:defRPr>
            </a:lvl2pPr>
            <a:lvl3pPr marL="164592" indent="-45720">
              <a:buFont typeface="Trebuchet MS" panose="020B0603020202020204" pitchFamily="34" charset="0"/>
              <a:buChar char=" "/>
              <a:defRPr sz="1200">
                <a:effectLst/>
              </a:defRPr>
            </a:lvl3pPr>
            <a:lvl4pPr marL="64008" indent="0">
              <a:buFont typeface="Trebuchet MS" panose="020B0603020202020204" pitchFamily="34" charset="0"/>
              <a:buNone/>
              <a:defRPr sz="1200">
                <a:effectLst/>
              </a:defRPr>
            </a:lvl4pPr>
            <a:lvl5pPr marL="109728" indent="-45720">
              <a:buFont typeface="Trebuchet MS" panose="020B0603020202020204" pitchFamily="34" charset="0"/>
              <a:buChar char=" "/>
              <a:defRPr sz="1200">
                <a:effectLst/>
              </a:defRPr>
            </a:lvl5pPr>
            <a:lvl6pPr marL="109728" indent="-45720">
              <a:buFont typeface="Trebuchet MS" panose="020B0603020202020204" pitchFamily="34" charset="0"/>
              <a:buChar char=" "/>
              <a:defRPr sz="1200"/>
            </a:lvl6pPr>
            <a:lvl7pPr marL="109728" indent="-45720">
              <a:buFont typeface="Trebuchet MS" panose="020B0603020202020204" pitchFamily="34" charset="0"/>
              <a:buChar char=" "/>
              <a:defRPr sz="1200"/>
            </a:lvl7pPr>
            <a:lvl8pPr marL="109728" indent="-45720">
              <a:buFont typeface="Trebuchet MS" panose="020B0603020202020204" pitchFamily="34" charset="0"/>
              <a:buChar char=" "/>
              <a:defRPr sz="1200"/>
            </a:lvl8pPr>
            <a:lvl9pPr marL="109728" indent="-45720">
              <a:buFont typeface="Trebuchet MS" panose="020B0603020202020204" pitchFamily="34" charset="0"/>
              <a:buChar char=" "/>
              <a:defRPr sz="1200"/>
            </a:lvl9pPr>
          </a:lstStyle>
          <a:p>
            <a:pPr lvl="0"/>
            <a:r>
              <a:rPr lang="en-US" smtClean="0"/>
              <a:t>Mon Year</a:t>
            </a:r>
          </a:p>
          <a:p>
            <a:pPr lvl="1"/>
            <a:r>
              <a:rPr lang="en-US" smtClean="0"/>
              <a:t>Add event details here</a:t>
            </a:r>
          </a:p>
        </p:txBody>
      </p:sp>
      <p:sp>
        <p:nvSpPr>
          <p:cNvPr id="178" name="Text Placeholder 174"/>
          <p:cNvSpPr>
            <a:spLocks noGrp="1"/>
          </p:cNvSpPr>
          <p:nvPr>
            <p:ph type="body" sz="quarter" idx="30" hasCustomPrompt="1"/>
          </p:nvPr>
        </p:nvSpPr>
        <p:spPr>
          <a:xfrm>
            <a:off x="4556817" y="3661974"/>
            <a:ext cx="994411" cy="2282248"/>
          </a:xfrm>
          <a:blipFill>
            <a:blip r:embed="rId2"/>
            <a:srcRect/>
            <a:stretch>
              <a:fillRect t="-1" b="-88011"/>
            </a:stretch>
          </a:blipFill>
        </p:spPr>
        <p:txBody>
          <a:bodyPr tIns="228600">
            <a:normAutofit/>
          </a:bodyPr>
          <a:lstStyle>
            <a:lvl1pPr marL="60325" indent="-60325">
              <a:spcBef>
                <a:spcPts val="0"/>
              </a:spcBef>
              <a:spcAft>
                <a:spcPts val="2400"/>
              </a:spcAft>
              <a:buFont typeface="Trebuchet MS" panose="020B0603020202020204" pitchFamily="34" charset="0"/>
              <a:buChar char=" "/>
              <a:defRPr sz="1400">
                <a:solidFill>
                  <a:schemeClr val="bg1"/>
                </a:solidFill>
                <a:effectLst/>
              </a:defRPr>
            </a:lvl1pPr>
            <a:lvl2pPr marL="109728" indent="-47625">
              <a:buFont typeface="Trebuchet MS" panose="020B0603020202020204" pitchFamily="34" charset="0"/>
              <a:buChar char=" "/>
              <a:defRPr sz="1200">
                <a:effectLst/>
              </a:defRPr>
            </a:lvl2pPr>
            <a:lvl3pPr marL="164592" indent="-45720">
              <a:buFont typeface="Trebuchet MS" panose="020B0603020202020204" pitchFamily="34" charset="0"/>
              <a:buChar char=" "/>
              <a:defRPr sz="1200">
                <a:effectLst/>
              </a:defRPr>
            </a:lvl3pPr>
            <a:lvl4pPr marL="64008" indent="0">
              <a:buFont typeface="Trebuchet MS" panose="020B0603020202020204" pitchFamily="34" charset="0"/>
              <a:buNone/>
              <a:defRPr sz="1200">
                <a:effectLst/>
              </a:defRPr>
            </a:lvl4pPr>
            <a:lvl5pPr marL="109728" indent="-45720">
              <a:buFont typeface="Trebuchet MS" panose="020B0603020202020204" pitchFamily="34" charset="0"/>
              <a:buChar char=" "/>
              <a:defRPr sz="1200">
                <a:effectLst/>
              </a:defRPr>
            </a:lvl5pPr>
            <a:lvl6pPr marL="109728" indent="-45720">
              <a:buFont typeface="Trebuchet MS" panose="020B0603020202020204" pitchFamily="34" charset="0"/>
              <a:buChar char=" "/>
              <a:defRPr sz="1200"/>
            </a:lvl6pPr>
            <a:lvl7pPr marL="109728" indent="-45720">
              <a:buFont typeface="Trebuchet MS" panose="020B0603020202020204" pitchFamily="34" charset="0"/>
              <a:buChar char=" "/>
              <a:defRPr sz="1200"/>
            </a:lvl7pPr>
            <a:lvl8pPr marL="109728" indent="-45720">
              <a:buFont typeface="Trebuchet MS" panose="020B0603020202020204" pitchFamily="34" charset="0"/>
              <a:buChar char=" "/>
              <a:defRPr sz="1200"/>
            </a:lvl8pPr>
            <a:lvl9pPr marL="109728" indent="-45720">
              <a:buFont typeface="Trebuchet MS" panose="020B0603020202020204" pitchFamily="34" charset="0"/>
              <a:buChar char=" "/>
              <a:defRPr sz="1200"/>
            </a:lvl9pPr>
          </a:lstStyle>
          <a:p>
            <a:pPr lvl="0"/>
            <a:r>
              <a:rPr lang="en-US" smtClean="0"/>
              <a:t>Mon Year</a:t>
            </a:r>
          </a:p>
          <a:p>
            <a:pPr lvl="1"/>
            <a:r>
              <a:rPr lang="en-US" smtClean="0"/>
              <a:t>Add event details here</a:t>
            </a:r>
          </a:p>
        </p:txBody>
      </p:sp>
      <p:sp>
        <p:nvSpPr>
          <p:cNvPr id="179" name="Text Placeholder 174"/>
          <p:cNvSpPr>
            <a:spLocks noGrp="1"/>
          </p:cNvSpPr>
          <p:nvPr>
            <p:ph type="body" sz="quarter" idx="31" hasCustomPrompt="1"/>
          </p:nvPr>
        </p:nvSpPr>
        <p:spPr>
          <a:xfrm>
            <a:off x="6027185" y="2969024"/>
            <a:ext cx="994411" cy="2975201"/>
          </a:xfrm>
          <a:blipFill>
            <a:blip r:embed="rId3"/>
            <a:srcRect/>
            <a:stretch>
              <a:fillRect t="-4" b="-44219"/>
            </a:stretch>
          </a:blipFill>
        </p:spPr>
        <p:txBody>
          <a:bodyPr tIns="228600">
            <a:normAutofit/>
          </a:bodyPr>
          <a:lstStyle>
            <a:lvl1pPr marL="60325" indent="-60325">
              <a:spcBef>
                <a:spcPts val="0"/>
              </a:spcBef>
              <a:spcAft>
                <a:spcPts val="2400"/>
              </a:spcAft>
              <a:buFont typeface="Trebuchet MS" panose="020B0603020202020204" pitchFamily="34" charset="0"/>
              <a:buChar char=" "/>
              <a:defRPr sz="1400">
                <a:solidFill>
                  <a:schemeClr val="bg1"/>
                </a:solidFill>
                <a:effectLst/>
              </a:defRPr>
            </a:lvl1pPr>
            <a:lvl2pPr marL="109728" indent="-47625">
              <a:buFont typeface="Trebuchet MS" panose="020B0603020202020204" pitchFamily="34" charset="0"/>
              <a:buChar char=" "/>
              <a:defRPr sz="1200">
                <a:effectLst/>
              </a:defRPr>
            </a:lvl2pPr>
            <a:lvl3pPr marL="164592" indent="-45720">
              <a:buFont typeface="Trebuchet MS" panose="020B0603020202020204" pitchFamily="34" charset="0"/>
              <a:buChar char=" "/>
              <a:defRPr sz="1200">
                <a:effectLst/>
              </a:defRPr>
            </a:lvl3pPr>
            <a:lvl4pPr marL="64008" indent="0">
              <a:buFont typeface="Trebuchet MS" panose="020B0603020202020204" pitchFamily="34" charset="0"/>
              <a:buNone/>
              <a:defRPr sz="1200">
                <a:effectLst/>
              </a:defRPr>
            </a:lvl4pPr>
            <a:lvl5pPr marL="109728" indent="-45720">
              <a:buFont typeface="Trebuchet MS" panose="020B0603020202020204" pitchFamily="34" charset="0"/>
              <a:buChar char=" "/>
              <a:defRPr sz="1200">
                <a:effectLst/>
              </a:defRPr>
            </a:lvl5pPr>
            <a:lvl6pPr marL="109728" indent="-45720">
              <a:buFont typeface="Trebuchet MS" panose="020B0603020202020204" pitchFamily="34" charset="0"/>
              <a:buChar char=" "/>
              <a:defRPr sz="1200"/>
            </a:lvl6pPr>
            <a:lvl7pPr marL="109728" indent="-45720">
              <a:buFont typeface="Trebuchet MS" panose="020B0603020202020204" pitchFamily="34" charset="0"/>
              <a:buChar char=" "/>
              <a:defRPr sz="1200"/>
            </a:lvl7pPr>
            <a:lvl8pPr marL="109728" indent="-45720">
              <a:buFont typeface="Trebuchet MS" panose="020B0603020202020204" pitchFamily="34" charset="0"/>
              <a:buChar char=" "/>
              <a:defRPr sz="1200"/>
            </a:lvl8pPr>
            <a:lvl9pPr marL="109728" indent="-45720">
              <a:buFont typeface="Trebuchet MS" panose="020B0603020202020204" pitchFamily="34" charset="0"/>
              <a:buChar char=" "/>
              <a:defRPr sz="1200"/>
            </a:lvl9pPr>
          </a:lstStyle>
          <a:p>
            <a:pPr lvl="0"/>
            <a:r>
              <a:rPr lang="en-US" smtClean="0"/>
              <a:t>Mon Year</a:t>
            </a:r>
          </a:p>
          <a:p>
            <a:pPr lvl="1"/>
            <a:r>
              <a:rPr lang="en-US" smtClean="0"/>
              <a:t>Add event details here</a:t>
            </a:r>
          </a:p>
        </p:txBody>
      </p:sp>
      <p:sp>
        <p:nvSpPr>
          <p:cNvPr id="180" name="Text Placeholder 174"/>
          <p:cNvSpPr>
            <a:spLocks noGrp="1"/>
          </p:cNvSpPr>
          <p:nvPr>
            <p:ph type="body" sz="quarter" idx="32" hasCustomPrompt="1"/>
          </p:nvPr>
        </p:nvSpPr>
        <p:spPr>
          <a:xfrm>
            <a:off x="7579709" y="2281258"/>
            <a:ext cx="994411" cy="3662964"/>
          </a:xfrm>
          <a:blipFill>
            <a:blip r:embed="rId4"/>
            <a:srcRect/>
            <a:stretch>
              <a:fillRect t="-3" b="-17141"/>
            </a:stretch>
          </a:blipFill>
        </p:spPr>
        <p:txBody>
          <a:bodyPr tIns="228600">
            <a:normAutofit/>
          </a:bodyPr>
          <a:lstStyle>
            <a:lvl1pPr marL="60325" indent="-60325">
              <a:spcBef>
                <a:spcPts val="0"/>
              </a:spcBef>
              <a:spcAft>
                <a:spcPts val="2400"/>
              </a:spcAft>
              <a:buFont typeface="Trebuchet MS" panose="020B0603020202020204" pitchFamily="34" charset="0"/>
              <a:buChar char=" "/>
              <a:defRPr sz="1400">
                <a:solidFill>
                  <a:schemeClr val="bg1"/>
                </a:solidFill>
                <a:effectLst/>
              </a:defRPr>
            </a:lvl1pPr>
            <a:lvl2pPr marL="109728" indent="-47625">
              <a:buFont typeface="Trebuchet MS" panose="020B0603020202020204" pitchFamily="34" charset="0"/>
              <a:buChar char=" "/>
              <a:defRPr sz="1200">
                <a:effectLst/>
              </a:defRPr>
            </a:lvl2pPr>
            <a:lvl3pPr marL="164592" indent="-45720">
              <a:buFont typeface="Trebuchet MS" panose="020B0603020202020204" pitchFamily="34" charset="0"/>
              <a:buChar char=" "/>
              <a:defRPr sz="1200">
                <a:effectLst/>
              </a:defRPr>
            </a:lvl3pPr>
            <a:lvl4pPr marL="64008" indent="0">
              <a:buFont typeface="Trebuchet MS" panose="020B0603020202020204" pitchFamily="34" charset="0"/>
              <a:buNone/>
              <a:defRPr sz="1200">
                <a:effectLst/>
              </a:defRPr>
            </a:lvl4pPr>
            <a:lvl5pPr marL="109728" indent="-45720">
              <a:buFont typeface="Trebuchet MS" panose="020B0603020202020204" pitchFamily="34" charset="0"/>
              <a:buChar char=" "/>
              <a:defRPr sz="1200">
                <a:effectLst/>
              </a:defRPr>
            </a:lvl5pPr>
            <a:lvl6pPr marL="109728" indent="-45720">
              <a:buFont typeface="Trebuchet MS" panose="020B0603020202020204" pitchFamily="34" charset="0"/>
              <a:buChar char=" "/>
              <a:defRPr sz="1200"/>
            </a:lvl6pPr>
            <a:lvl7pPr marL="109728" indent="-45720">
              <a:buFont typeface="Trebuchet MS" panose="020B0603020202020204" pitchFamily="34" charset="0"/>
              <a:buChar char=" "/>
              <a:defRPr sz="1200"/>
            </a:lvl7pPr>
            <a:lvl8pPr marL="109728" indent="-45720">
              <a:buFont typeface="Trebuchet MS" panose="020B0603020202020204" pitchFamily="34" charset="0"/>
              <a:buChar char=" "/>
              <a:defRPr sz="1200"/>
            </a:lvl8pPr>
            <a:lvl9pPr marL="109728" indent="-45720">
              <a:buFont typeface="Trebuchet MS" panose="020B0603020202020204" pitchFamily="34" charset="0"/>
              <a:buChar char=" "/>
              <a:defRPr sz="1200"/>
            </a:lvl9pPr>
          </a:lstStyle>
          <a:p>
            <a:pPr lvl="0"/>
            <a:r>
              <a:rPr lang="en-US" smtClean="0"/>
              <a:t>Mon Year</a:t>
            </a:r>
          </a:p>
          <a:p>
            <a:pPr lvl="1"/>
            <a:r>
              <a:rPr lang="en-US" smtClean="0"/>
              <a:t>Add event details here</a:t>
            </a:r>
          </a:p>
        </p:txBody>
      </p:sp>
    </p:spTree>
    <p:extLst>
      <p:ext uri="{BB962C8B-B14F-4D97-AF65-F5344CB8AC3E}">
        <p14:creationId xmlns:p14="http://schemas.microsoft.com/office/powerpoint/2010/main" val="3141616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94140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15"/>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76261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8"/>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600208"/>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6761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1945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52653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78499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5"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1" y="273066"/>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5" y="1435105"/>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83267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130517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8"/>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66"/>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124200" y="6356366"/>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66"/>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049848889"/>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449591" y="2115859"/>
            <a:ext cx="8165304" cy="4094110"/>
          </a:xfrm>
          <a:prstGeom prst="rect">
            <a:avLst/>
          </a:prstGeom>
        </p:spPr>
        <p:txBody>
          <a:bodyPr vert="horz" lIns="91440" tIns="45720" rIns="91440" bIns="45720" rtlCol="0" anchor="ctr">
            <a:normAutofit/>
          </a:bodyPr>
          <a:lstStyle/>
          <a:p>
            <a:pPr defTabSz="914400">
              <a:spcBef>
                <a:spcPct val="0"/>
              </a:spcBef>
            </a:pPr>
            <a:r>
              <a:rPr lang="en-US" altLang="en-US" sz="2000" dirty="0" smtClean="0">
                <a:solidFill>
                  <a:schemeClr val="tx1">
                    <a:lumMod val="65000"/>
                    <a:lumOff val="35000"/>
                  </a:schemeClr>
                </a:solidFill>
                <a:latin typeface="Calibri Light" panose="020F0302020204030204" pitchFamily="34" charset="0"/>
                <a:ea typeface="+mj-ea"/>
                <a:cs typeface="+mj-cs"/>
              </a:rPr>
              <a:t>Customize the </a:t>
            </a:r>
            <a:r>
              <a:rPr lang="en-US" altLang="en-US" sz="2000" dirty="0">
                <a:solidFill>
                  <a:schemeClr val="tx1">
                    <a:lumMod val="65000"/>
                    <a:lumOff val="35000"/>
                  </a:schemeClr>
                </a:solidFill>
                <a:latin typeface="Calibri Light" panose="020F0302020204030204" pitchFamily="34" charset="0"/>
                <a:ea typeface="+mj-ea"/>
                <a:cs typeface="+mj-cs"/>
              </a:rPr>
              <a:t>example timelines from the </a:t>
            </a:r>
            <a:r>
              <a:rPr lang="en-US" altLang="en-US" sz="2000" dirty="0" smtClean="0">
                <a:solidFill>
                  <a:schemeClr val="tx1">
                    <a:lumMod val="65000"/>
                    <a:lumOff val="35000"/>
                  </a:schemeClr>
                </a:solidFill>
                <a:latin typeface="Calibri Light" panose="020F0302020204030204" pitchFamily="34" charset="0"/>
                <a:ea typeface="+mj-ea"/>
                <a:cs typeface="+mj-cs"/>
              </a:rPr>
              <a:t>“Guide </a:t>
            </a:r>
            <a:r>
              <a:rPr lang="en-US" altLang="en-US" sz="2000" dirty="0">
                <a:solidFill>
                  <a:schemeClr val="tx1">
                    <a:lumMod val="65000"/>
                    <a:lumOff val="35000"/>
                  </a:schemeClr>
                </a:solidFill>
                <a:latin typeface="Calibri Light" panose="020F0302020204030204" pitchFamily="34" charset="0"/>
                <a:ea typeface="+mj-ea"/>
                <a:cs typeface="+mj-cs"/>
              </a:rPr>
              <a:t>to Conducting Verification Before October </a:t>
            </a:r>
            <a:r>
              <a:rPr lang="en-US" altLang="en-US" sz="2000" dirty="0" smtClean="0">
                <a:solidFill>
                  <a:schemeClr val="tx1">
                    <a:lumMod val="65000"/>
                    <a:lumOff val="35000"/>
                  </a:schemeClr>
                </a:solidFill>
                <a:latin typeface="Calibri Light" panose="020F0302020204030204" pitchFamily="34" charset="0"/>
                <a:ea typeface="+mj-ea"/>
                <a:cs typeface="+mj-cs"/>
              </a:rPr>
              <a:t>1</a:t>
            </a:r>
            <a:r>
              <a:rPr lang="en-US" altLang="en-US" sz="2000" baseline="30000" dirty="0" smtClean="0">
                <a:solidFill>
                  <a:schemeClr val="tx1">
                    <a:lumMod val="65000"/>
                    <a:lumOff val="35000"/>
                  </a:schemeClr>
                </a:solidFill>
                <a:latin typeface="Calibri Light" panose="020F0302020204030204" pitchFamily="34" charset="0"/>
                <a:ea typeface="+mj-ea"/>
                <a:cs typeface="+mj-cs"/>
              </a:rPr>
              <a:t>st</a:t>
            </a:r>
            <a:r>
              <a:rPr lang="en-US" altLang="en-US" sz="2000" dirty="0" smtClean="0">
                <a:solidFill>
                  <a:schemeClr val="tx1">
                    <a:lumMod val="65000"/>
                    <a:lumOff val="35000"/>
                  </a:schemeClr>
                </a:solidFill>
                <a:latin typeface="Calibri Light" panose="020F0302020204030204" pitchFamily="34" charset="0"/>
                <a:ea typeface="+mj-ea"/>
                <a:cs typeface="+mj-cs"/>
              </a:rPr>
              <a:t>” for a visual aid that can help keep you and your staff on track and on the same page.</a:t>
            </a:r>
          </a:p>
          <a:p>
            <a:pPr defTabSz="914400">
              <a:spcBef>
                <a:spcPct val="0"/>
              </a:spcBef>
            </a:pPr>
            <a:endParaRPr lang="en-US" altLang="en-US" sz="2000" dirty="0">
              <a:solidFill>
                <a:schemeClr val="tx1">
                  <a:lumMod val="65000"/>
                  <a:lumOff val="35000"/>
                </a:schemeClr>
              </a:solidFill>
              <a:latin typeface="Calibri Light" panose="020F0302020204030204" pitchFamily="34" charset="0"/>
              <a:ea typeface="+mj-ea"/>
              <a:cs typeface="+mj-cs"/>
            </a:endParaRPr>
          </a:p>
          <a:p>
            <a:pPr defTabSz="914400">
              <a:spcBef>
                <a:spcPct val="0"/>
              </a:spcBef>
            </a:pPr>
            <a:r>
              <a:rPr lang="en-US" altLang="en-US" sz="2000" dirty="0" smtClean="0">
                <a:solidFill>
                  <a:schemeClr val="tx1">
                    <a:lumMod val="65000"/>
                    <a:lumOff val="35000"/>
                  </a:schemeClr>
                </a:solidFill>
                <a:latin typeface="Calibri Light" panose="020F0302020204030204" pitchFamily="34" charset="0"/>
                <a:ea typeface="+mj-ea"/>
                <a:cs typeface="+mj-cs"/>
              </a:rPr>
              <a:t>Add </a:t>
            </a:r>
            <a:r>
              <a:rPr lang="en-US" altLang="en-US" sz="2000" dirty="0">
                <a:solidFill>
                  <a:schemeClr val="tx1">
                    <a:lumMod val="65000"/>
                    <a:lumOff val="35000"/>
                  </a:schemeClr>
                </a:solidFill>
                <a:latin typeface="Calibri Light" panose="020F0302020204030204" pitchFamily="34" charset="0"/>
                <a:ea typeface="+mj-ea"/>
                <a:cs typeface="+mj-cs"/>
              </a:rPr>
              <a:t>your own dates and event details to the flag markers. Move the flags along the timeline to match your event dates. Copy and paste a flag to add more</a:t>
            </a:r>
            <a:r>
              <a:rPr lang="en-US" altLang="en-US" sz="2000" dirty="0" smtClean="0">
                <a:solidFill>
                  <a:schemeClr val="tx1">
                    <a:lumMod val="65000"/>
                    <a:lumOff val="35000"/>
                  </a:schemeClr>
                </a:solidFill>
                <a:latin typeface="Calibri Light" panose="020F0302020204030204" pitchFamily="34" charset="0"/>
                <a:ea typeface="+mj-ea"/>
                <a:cs typeface="+mj-cs"/>
              </a:rPr>
              <a:t>.</a:t>
            </a:r>
          </a:p>
          <a:p>
            <a:pPr defTabSz="914400">
              <a:spcBef>
                <a:spcPct val="0"/>
              </a:spcBef>
            </a:pPr>
            <a:endParaRPr lang="en-US" altLang="en-US" sz="2000" dirty="0">
              <a:solidFill>
                <a:schemeClr val="tx1">
                  <a:lumMod val="65000"/>
                  <a:lumOff val="35000"/>
                </a:schemeClr>
              </a:solidFill>
              <a:latin typeface="Calibri Light" panose="020F0302020204030204" pitchFamily="34" charset="0"/>
              <a:ea typeface="+mj-ea"/>
              <a:cs typeface="+mj-cs"/>
            </a:endParaRPr>
          </a:p>
          <a:p>
            <a:pPr defTabSz="914400">
              <a:spcBef>
                <a:spcPct val="0"/>
              </a:spcBef>
            </a:pPr>
            <a:r>
              <a:rPr lang="en-US" altLang="en-US" sz="2000" dirty="0" smtClean="0">
                <a:solidFill>
                  <a:schemeClr val="tx1">
                    <a:lumMod val="65000"/>
                    <a:lumOff val="35000"/>
                  </a:schemeClr>
                </a:solidFill>
                <a:latin typeface="Calibri Light" panose="020F0302020204030204" pitchFamily="34" charset="0"/>
                <a:ea typeface="+mj-ea"/>
                <a:cs typeface="+mj-cs"/>
              </a:rPr>
              <a:t>Note:</a:t>
            </a:r>
            <a:r>
              <a:rPr lang="en-US" altLang="en-US" sz="2000" dirty="0">
                <a:solidFill>
                  <a:schemeClr val="tx1">
                    <a:lumMod val="65000"/>
                    <a:lumOff val="35000"/>
                  </a:schemeClr>
                </a:solidFill>
                <a:latin typeface="Calibri Light" panose="020F0302020204030204" pitchFamily="34" charset="0"/>
                <a:ea typeface="+mj-ea"/>
                <a:cs typeface="+mj-cs"/>
              </a:rPr>
              <a:t> </a:t>
            </a:r>
            <a:r>
              <a:rPr lang="en-US" altLang="en-US" sz="2000" dirty="0" smtClean="0">
                <a:solidFill>
                  <a:schemeClr val="tx1">
                    <a:lumMod val="65000"/>
                    <a:lumOff val="35000"/>
                  </a:schemeClr>
                </a:solidFill>
                <a:latin typeface="Calibri Light" panose="020F0302020204030204" pitchFamily="34" charset="0"/>
                <a:ea typeface="+mj-ea"/>
                <a:cs typeface="+mj-cs"/>
              </a:rPr>
              <a:t>for 508 compliance, the objects are currently “grouped.” </a:t>
            </a:r>
            <a:r>
              <a:rPr lang="en-US" altLang="en-US" sz="2000" dirty="0">
                <a:solidFill>
                  <a:schemeClr val="tx1">
                    <a:lumMod val="65000"/>
                    <a:lumOff val="35000"/>
                  </a:schemeClr>
                </a:solidFill>
                <a:latin typeface="Calibri Light" panose="020F0302020204030204" pitchFamily="34" charset="0"/>
              </a:rPr>
              <a:t>To make modifying your timeline easier</a:t>
            </a:r>
            <a:r>
              <a:rPr lang="en-US" altLang="en-US" sz="2000" dirty="0" smtClean="0">
                <a:solidFill>
                  <a:schemeClr val="tx1">
                    <a:lumMod val="65000"/>
                    <a:lumOff val="35000"/>
                  </a:schemeClr>
                </a:solidFill>
                <a:latin typeface="Calibri Light" panose="020F0302020204030204" pitchFamily="34" charset="0"/>
                <a:ea typeface="+mj-ea"/>
                <a:cs typeface="+mj-cs"/>
              </a:rPr>
              <a:t>, “ungroup” the objects by right-clicking on the timeline graphic and selecting “ungroup” from the “Group” drop-down menu. </a:t>
            </a:r>
          </a:p>
        </p:txBody>
      </p:sp>
      <p:sp>
        <p:nvSpPr>
          <p:cNvPr id="3" name="Rectangle 2"/>
          <p:cNvSpPr/>
          <p:nvPr/>
        </p:nvSpPr>
        <p:spPr>
          <a:xfrm>
            <a:off x="2912569" y="1795910"/>
            <a:ext cx="3239348" cy="461665"/>
          </a:xfrm>
          <a:prstGeom prst="rect">
            <a:avLst/>
          </a:prstGeom>
        </p:spPr>
        <p:txBody>
          <a:bodyPr wrap="none">
            <a:spAutoFit/>
          </a:bodyPr>
          <a:lstStyle/>
          <a:p>
            <a:pPr algn="ctr"/>
            <a:r>
              <a:rPr lang="en-US" sz="2400" dirty="0" smtClean="0">
                <a:solidFill>
                  <a:prstClr val="black">
                    <a:lumMod val="65000"/>
                    <a:lumOff val="35000"/>
                  </a:prstClr>
                </a:solidFill>
                <a:latin typeface="Calibri Light" panose="020F0302020204030204" pitchFamily="34" charset="0"/>
                <a:ea typeface="+mj-ea"/>
                <a:cs typeface="+mj-cs"/>
              </a:rPr>
              <a:t>How to use this resource</a:t>
            </a:r>
            <a:endParaRPr lang="en-US" sz="1050" dirty="0"/>
          </a:p>
        </p:txBody>
      </p:sp>
      <p:sp>
        <p:nvSpPr>
          <p:cNvPr id="5" name="Title 3"/>
          <p:cNvSpPr txBox="1">
            <a:spLocks/>
          </p:cNvSpPr>
          <p:nvPr/>
        </p:nvSpPr>
        <p:spPr>
          <a:xfrm>
            <a:off x="449591" y="1049786"/>
            <a:ext cx="8229600" cy="754618"/>
          </a:xfrm>
          <a:prstGeom prst="rect">
            <a:avLst/>
          </a:prstGeom>
        </p:spPr>
        <p:txBody>
          <a:bodyP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dirty="0" smtClean="0">
                <a:solidFill>
                  <a:prstClr val="black">
                    <a:lumMod val="65000"/>
                    <a:lumOff val="35000"/>
                  </a:prstClr>
                </a:solidFill>
                <a:latin typeface="Calibri Light" panose="020F0302020204030204" pitchFamily="34" charset="0"/>
              </a:rPr>
              <a:t>Customizable Timelines</a:t>
            </a:r>
          </a:p>
        </p:txBody>
      </p:sp>
      <p:grpSp>
        <p:nvGrpSpPr>
          <p:cNvPr id="6" name="Group 5" descr="USDA (United States Department of Agriculture) logo" title="USDA logo"/>
          <p:cNvGrpSpPr/>
          <p:nvPr/>
        </p:nvGrpSpPr>
        <p:grpSpPr>
          <a:xfrm>
            <a:off x="143124" y="118426"/>
            <a:ext cx="8046719" cy="530044"/>
            <a:chOff x="143124" y="118426"/>
            <a:chExt cx="8046719" cy="530044"/>
          </a:xfrm>
        </p:grpSpPr>
        <p:sp>
          <p:nvSpPr>
            <p:cNvPr id="4" name="Rectangle 3"/>
            <p:cNvSpPr/>
            <p:nvPr/>
          </p:nvSpPr>
          <p:spPr>
            <a:xfrm>
              <a:off x="874643" y="371471"/>
              <a:ext cx="7315200" cy="276999"/>
            </a:xfrm>
            <a:prstGeom prst="rect">
              <a:avLst/>
            </a:prstGeom>
          </p:spPr>
          <p:txBody>
            <a:bodyPr wrap="square">
              <a:spAutoFit/>
            </a:bodyPr>
            <a:lstStyle/>
            <a:p>
              <a:r>
                <a:rPr lang="en-US" sz="1200" b="1" dirty="0" smtClean="0">
                  <a:solidFill>
                    <a:prstClr val="black">
                      <a:lumMod val="65000"/>
                      <a:lumOff val="35000"/>
                    </a:prstClr>
                  </a:solidFill>
                  <a:latin typeface="Arial" panose="020B0604020202020204" pitchFamily="34" charset="0"/>
                  <a:ea typeface="+mj-ea"/>
                  <a:cs typeface="Arial" panose="020B0604020202020204" pitchFamily="34" charset="0"/>
                </a:rPr>
                <a:t>United State Department of Agriculture</a:t>
              </a:r>
              <a:endParaRPr lang="en-US" sz="1200" b="1" dirty="0">
                <a:latin typeface="Arial" panose="020B0604020202020204" pitchFamily="34" charset="0"/>
                <a:cs typeface="Arial" panose="020B0604020202020204" pitchFamily="34" charset="0"/>
              </a:endParaRPr>
            </a:p>
          </p:txBody>
        </p:sp>
        <p:pic>
          <p:nvPicPr>
            <p:cNvPr id="1026" name="Picture 2" descr="C:\Users\Whitney.Peters1\AppData\Local\Microsoft\Windows\Temporary Internet Files\Content.Outlook\WCC2UNHT\usdalogo black.jpg"/>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43124" y="118426"/>
              <a:ext cx="707666" cy="490188"/>
            </a:xfrm>
            <a:prstGeom prst="rect">
              <a:avLst/>
            </a:prstGeom>
            <a:noFill/>
            <a:ln>
              <a:noFill/>
            </a:ln>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9845945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tx1">
                    <a:lumMod val="65000"/>
                    <a:lumOff val="35000"/>
                  </a:schemeClr>
                </a:solidFill>
                <a:latin typeface="Calibri Light" panose="020F0302020204030204" pitchFamily="34" charset="0"/>
              </a:rPr>
              <a:t>Sampling Twice</a:t>
            </a:r>
            <a:br>
              <a:rPr lang="en-US" dirty="0" smtClean="0">
                <a:solidFill>
                  <a:schemeClr val="tx1">
                    <a:lumMod val="65000"/>
                    <a:lumOff val="35000"/>
                  </a:schemeClr>
                </a:solidFill>
                <a:latin typeface="Calibri Light" panose="020F0302020204030204" pitchFamily="34" charset="0"/>
              </a:rPr>
            </a:br>
            <a:r>
              <a:rPr lang="en-US" sz="1800" dirty="0" smtClean="0">
                <a:solidFill>
                  <a:schemeClr val="tx1">
                    <a:lumMod val="65000"/>
                    <a:lumOff val="35000"/>
                  </a:schemeClr>
                </a:solidFill>
                <a:latin typeface="Calibri Light" panose="020F0302020204030204" pitchFamily="34" charset="0"/>
              </a:rPr>
              <a:t>Example Timeline Sampling Twice and Conducting Follow-Up After October 1</a:t>
            </a:r>
            <a:endParaRPr lang="en-US" dirty="0">
              <a:solidFill>
                <a:schemeClr val="tx1">
                  <a:lumMod val="65000"/>
                  <a:lumOff val="35000"/>
                </a:schemeClr>
              </a:solidFill>
              <a:latin typeface="Calibri Light" panose="020F0302020204030204" pitchFamily="34" charset="0"/>
            </a:endParaRPr>
          </a:p>
        </p:txBody>
      </p:sp>
      <p:grpSp>
        <p:nvGrpSpPr>
          <p:cNvPr id="9" name="Group 8" descr="&#10;The figure shows a timeline from July 1st, when applications begin to be accepted and processed, to November 15th, when verification activities should be complete, where the LEA samples applications twice, once on September 1st and once on October 1st. It indicates that each time, 3% (or 1.5%, depending on the sampling method) of applications should be selected. On these dates, it indicates that notices should be sent to households. On the October 1st mark it also says to calculate the total sample size based on all applications received to date and sample remaining applications. From October 1 to November 15, the timeline shows that LEAs should be following up with non-respondents and sending final notices." title="Timeline for sampling twice"/>
          <p:cNvGrpSpPr/>
          <p:nvPr/>
        </p:nvGrpSpPr>
        <p:grpSpPr>
          <a:xfrm>
            <a:off x="0" y="1534732"/>
            <a:ext cx="9144139" cy="4579649"/>
            <a:chOff x="0" y="1534732"/>
            <a:chExt cx="9144139" cy="4579649"/>
          </a:xfrm>
        </p:grpSpPr>
        <p:sp>
          <p:nvSpPr>
            <p:cNvPr id="29" name="Flowchart: Process 28"/>
            <p:cNvSpPr/>
            <p:nvPr/>
          </p:nvSpPr>
          <p:spPr>
            <a:xfrm>
              <a:off x="0" y="1534735"/>
              <a:ext cx="9144000" cy="4579646"/>
            </a:xfrm>
            <a:prstGeom prst="flowChartProcess">
              <a:avLst/>
            </a:prstGeom>
            <a:solidFill>
              <a:schemeClr val="bg1">
                <a:lumMod val="9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Connector 31"/>
            <p:cNvCxnSpPr/>
            <p:nvPr/>
          </p:nvCxnSpPr>
          <p:spPr>
            <a:xfrm>
              <a:off x="0" y="1534732"/>
              <a:ext cx="9144000" cy="0"/>
            </a:xfrm>
            <a:prstGeom prst="line">
              <a:avLst/>
            </a:prstGeom>
            <a:ln w="76200">
              <a:solidFill>
                <a:srgbClr val="FFD889"/>
              </a:solidFill>
            </a:ln>
          </p:spPr>
          <p:style>
            <a:lnRef idx="1">
              <a:schemeClr val="accent6"/>
            </a:lnRef>
            <a:fillRef idx="0">
              <a:schemeClr val="accent6"/>
            </a:fillRef>
            <a:effectRef idx="0">
              <a:schemeClr val="accent6"/>
            </a:effectRef>
            <a:fontRef idx="minor">
              <a:schemeClr val="tx1"/>
            </a:fontRef>
          </p:style>
        </p:cxnSp>
        <p:cxnSp>
          <p:nvCxnSpPr>
            <p:cNvPr id="40" name="Straight Connector 39"/>
            <p:cNvCxnSpPr/>
            <p:nvPr/>
          </p:nvCxnSpPr>
          <p:spPr>
            <a:xfrm>
              <a:off x="139" y="6114379"/>
              <a:ext cx="9144000" cy="0"/>
            </a:xfrm>
            <a:prstGeom prst="line">
              <a:avLst/>
            </a:prstGeom>
            <a:ln w="76200">
              <a:solidFill>
                <a:srgbClr val="FFD889"/>
              </a:solidFill>
            </a:ln>
          </p:spPr>
          <p:style>
            <a:lnRef idx="1">
              <a:schemeClr val="accent6"/>
            </a:lnRef>
            <a:fillRef idx="0">
              <a:schemeClr val="accent6"/>
            </a:fillRef>
            <a:effectRef idx="0">
              <a:schemeClr val="accent6"/>
            </a:effectRef>
            <a:fontRef idx="minor">
              <a:schemeClr val="tx1"/>
            </a:fontRef>
          </p:style>
        </p:cxnSp>
        <p:cxnSp>
          <p:nvCxnSpPr>
            <p:cNvPr id="42" name="Straight Connector 41" descr="Main timeline bar." title="Timeline bar"/>
            <p:cNvCxnSpPr>
              <a:stCxn id="54" idx="2"/>
            </p:cNvCxnSpPr>
            <p:nvPr/>
          </p:nvCxnSpPr>
          <p:spPr>
            <a:xfrm>
              <a:off x="612382" y="3673059"/>
              <a:ext cx="7641072" cy="9047"/>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5" name="Group 4" descr="Dot on timleline on July 1 to start accepting and processing applications" title="Timeline dot"/>
            <p:cNvGrpSpPr/>
            <p:nvPr/>
          </p:nvGrpSpPr>
          <p:grpSpPr>
            <a:xfrm>
              <a:off x="10346" y="2141300"/>
              <a:ext cx="1265792" cy="1600339"/>
              <a:chOff x="10346" y="2141300"/>
              <a:chExt cx="1265792" cy="1600339"/>
            </a:xfrm>
          </p:grpSpPr>
          <p:grpSp>
            <p:nvGrpSpPr>
              <p:cNvPr id="62" name="Group 61"/>
              <p:cNvGrpSpPr/>
              <p:nvPr/>
            </p:nvGrpSpPr>
            <p:grpSpPr>
              <a:xfrm>
                <a:off x="591808" y="3604479"/>
                <a:ext cx="102871" cy="137160"/>
                <a:chOff x="1028055" y="3518313"/>
                <a:chExt cx="137160" cy="137160"/>
              </a:xfrm>
            </p:grpSpPr>
            <p:sp>
              <p:nvSpPr>
                <p:cNvPr id="54" name="Oval 53"/>
                <p:cNvSpPr/>
                <p:nvPr/>
              </p:nvSpPr>
              <p:spPr>
                <a:xfrm>
                  <a:off x="1055487" y="3545745"/>
                  <a:ext cx="82296" cy="82296"/>
                </a:xfrm>
                <a:prstGeom prst="ellipse">
                  <a:avLst/>
                </a:prstGeom>
                <a:solidFill>
                  <a:srgbClr val="FFE2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p:cNvSpPr/>
                <p:nvPr/>
              </p:nvSpPr>
              <p:spPr>
                <a:xfrm>
                  <a:off x="1028055" y="3518313"/>
                  <a:ext cx="137160" cy="137160"/>
                </a:xfrm>
                <a:prstGeom prst="ellipse">
                  <a:avLst/>
                </a:prstGeom>
                <a:noFill/>
                <a:ln w="12700">
                  <a:solidFill>
                    <a:srgbClr val="FFB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67" name="Straight Connector 66" descr="Tick mark at July 1." title="Tick mark"/>
              <p:cNvCxnSpPr>
                <a:stCxn id="55" idx="0"/>
              </p:cNvCxnSpPr>
              <p:nvPr/>
            </p:nvCxnSpPr>
            <p:spPr>
              <a:xfrm flipV="1">
                <a:off x="643244" y="2759103"/>
                <a:ext cx="5845" cy="845376"/>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68" name="TextBox 67"/>
              <p:cNvSpPr txBox="1"/>
              <p:nvPr/>
            </p:nvSpPr>
            <p:spPr>
              <a:xfrm>
                <a:off x="10346" y="2141300"/>
                <a:ext cx="1265792" cy="600164"/>
              </a:xfrm>
              <a:prstGeom prst="rect">
                <a:avLst/>
              </a:prstGeom>
              <a:noFill/>
            </p:spPr>
            <p:txBody>
              <a:bodyPr wrap="square" rtlCol="0">
                <a:spAutoFit/>
              </a:bodyPr>
              <a:lstStyle/>
              <a:p>
                <a:pPr algn="ctr"/>
                <a:r>
                  <a:rPr lang="en-US" sz="1100" dirty="0" smtClean="0">
                    <a:latin typeface="Calibri Light" panose="020F0302020204030204" pitchFamily="34" charset="0"/>
                  </a:rPr>
                  <a:t>START ACCEPTING</a:t>
                </a:r>
              </a:p>
              <a:p>
                <a:pPr algn="ctr"/>
                <a:r>
                  <a:rPr lang="en-US" sz="1100" dirty="0" smtClean="0">
                    <a:latin typeface="Calibri Light" panose="020F0302020204030204" pitchFamily="34" charset="0"/>
                  </a:rPr>
                  <a:t>&amp; PROCESSING</a:t>
                </a:r>
              </a:p>
              <a:p>
                <a:pPr algn="ctr"/>
                <a:r>
                  <a:rPr lang="en-US" sz="1100" dirty="0" smtClean="0">
                    <a:latin typeface="Calibri Light" panose="020F0302020204030204" pitchFamily="34" charset="0"/>
                  </a:rPr>
                  <a:t>APPLICATIONS</a:t>
                </a:r>
                <a:endParaRPr lang="en-US" sz="1100" dirty="0">
                  <a:latin typeface="Calibri Light" panose="020F0302020204030204" pitchFamily="34" charset="0"/>
                </a:endParaRPr>
              </a:p>
            </p:txBody>
          </p:sp>
        </p:grpSp>
        <p:grpSp>
          <p:nvGrpSpPr>
            <p:cNvPr id="86" name="Group 85"/>
            <p:cNvGrpSpPr/>
            <p:nvPr/>
          </p:nvGrpSpPr>
          <p:grpSpPr>
            <a:xfrm>
              <a:off x="783598" y="3560499"/>
              <a:ext cx="651227" cy="476340"/>
              <a:chOff x="4971604" y="3572992"/>
              <a:chExt cx="868302" cy="476340"/>
            </a:xfrm>
          </p:grpSpPr>
          <p:cxnSp>
            <p:nvCxnSpPr>
              <p:cNvPr id="48" name="Straight Connector 47"/>
              <p:cNvCxnSpPr/>
              <p:nvPr/>
            </p:nvCxnSpPr>
            <p:spPr>
              <a:xfrm>
                <a:off x="5394101" y="3572992"/>
                <a:ext cx="0" cy="2286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9" name="TextBox 78"/>
              <p:cNvSpPr txBox="1"/>
              <p:nvPr/>
            </p:nvSpPr>
            <p:spPr>
              <a:xfrm>
                <a:off x="4971604" y="3803111"/>
                <a:ext cx="868302" cy="246221"/>
              </a:xfrm>
              <a:prstGeom prst="rect">
                <a:avLst/>
              </a:prstGeom>
              <a:noFill/>
            </p:spPr>
            <p:txBody>
              <a:bodyPr wrap="square" rtlCol="0">
                <a:spAutoFit/>
              </a:bodyPr>
              <a:lstStyle/>
              <a:p>
                <a:pPr algn="ctr"/>
                <a:r>
                  <a:rPr lang="en-US" sz="1000" dirty="0" smtClean="0">
                    <a:latin typeface="Calibri Light" panose="020F0302020204030204" pitchFamily="34" charset="0"/>
                  </a:rPr>
                  <a:t>JULY 15</a:t>
                </a:r>
                <a:endParaRPr lang="en-US" sz="1000" dirty="0">
                  <a:latin typeface="Calibri Light" panose="020F0302020204030204" pitchFamily="34" charset="0"/>
                </a:endParaRPr>
              </a:p>
            </p:txBody>
          </p:sp>
        </p:grpSp>
        <p:grpSp>
          <p:nvGrpSpPr>
            <p:cNvPr id="87" name="Group 86"/>
            <p:cNvGrpSpPr/>
            <p:nvPr/>
          </p:nvGrpSpPr>
          <p:grpSpPr>
            <a:xfrm>
              <a:off x="1597903" y="3572998"/>
              <a:ext cx="735720" cy="476340"/>
              <a:chOff x="6437345" y="3572992"/>
              <a:chExt cx="980960" cy="476339"/>
            </a:xfrm>
          </p:grpSpPr>
          <p:cxnSp>
            <p:nvCxnSpPr>
              <p:cNvPr id="49" name="Straight Connector 48"/>
              <p:cNvCxnSpPr/>
              <p:nvPr/>
            </p:nvCxnSpPr>
            <p:spPr>
              <a:xfrm>
                <a:off x="6888051" y="3572992"/>
                <a:ext cx="0" cy="2286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80" name="TextBox 79" descr="Tick mark at August 1" title="Tick mark"/>
              <p:cNvSpPr txBox="1"/>
              <p:nvPr/>
            </p:nvSpPr>
            <p:spPr>
              <a:xfrm>
                <a:off x="6437345" y="3803110"/>
                <a:ext cx="980960" cy="246221"/>
              </a:xfrm>
              <a:prstGeom prst="rect">
                <a:avLst/>
              </a:prstGeom>
              <a:noFill/>
            </p:spPr>
            <p:txBody>
              <a:bodyPr wrap="square" rtlCol="0">
                <a:spAutoFit/>
              </a:bodyPr>
              <a:lstStyle/>
              <a:p>
                <a:pPr algn="ctr"/>
                <a:r>
                  <a:rPr lang="en-US" sz="1000" dirty="0" smtClean="0">
                    <a:latin typeface="Calibri Light" panose="020F0302020204030204" pitchFamily="34" charset="0"/>
                  </a:rPr>
                  <a:t>AUGUST 1</a:t>
                </a:r>
                <a:endParaRPr lang="en-US" sz="1000" dirty="0">
                  <a:latin typeface="Calibri Light" panose="020F0302020204030204" pitchFamily="34" charset="0"/>
                </a:endParaRPr>
              </a:p>
            </p:txBody>
          </p:sp>
        </p:grpSp>
        <p:grpSp>
          <p:nvGrpSpPr>
            <p:cNvPr id="88" name="Group 87"/>
            <p:cNvGrpSpPr/>
            <p:nvPr/>
          </p:nvGrpSpPr>
          <p:grpSpPr>
            <a:xfrm>
              <a:off x="2431525" y="3572992"/>
              <a:ext cx="800103" cy="476340"/>
              <a:chOff x="7498354" y="3572992"/>
              <a:chExt cx="1066804" cy="476340"/>
            </a:xfrm>
          </p:grpSpPr>
          <p:cxnSp>
            <p:nvCxnSpPr>
              <p:cNvPr id="50" name="Straight Connector 49"/>
              <p:cNvCxnSpPr/>
              <p:nvPr/>
            </p:nvCxnSpPr>
            <p:spPr>
              <a:xfrm>
                <a:off x="8008513" y="3572992"/>
                <a:ext cx="0" cy="2286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81" name="TextBox 80" descr="Tick mark at August 15" title="Tick mark"/>
              <p:cNvSpPr txBox="1"/>
              <p:nvPr/>
            </p:nvSpPr>
            <p:spPr>
              <a:xfrm>
                <a:off x="7498354" y="3803111"/>
                <a:ext cx="1066804" cy="246221"/>
              </a:xfrm>
              <a:prstGeom prst="rect">
                <a:avLst/>
              </a:prstGeom>
              <a:noFill/>
            </p:spPr>
            <p:txBody>
              <a:bodyPr wrap="square" rtlCol="0">
                <a:spAutoFit/>
              </a:bodyPr>
              <a:lstStyle/>
              <a:p>
                <a:pPr algn="ctr"/>
                <a:r>
                  <a:rPr lang="en-US" sz="1000" dirty="0" smtClean="0">
                    <a:latin typeface="Calibri Light" panose="020F0302020204030204" pitchFamily="34" charset="0"/>
                  </a:rPr>
                  <a:t>AUGUST 15</a:t>
                </a:r>
                <a:endParaRPr lang="en-US" sz="1000" dirty="0">
                  <a:latin typeface="Calibri Light" panose="020F0302020204030204" pitchFamily="34" charset="0"/>
                </a:endParaRPr>
              </a:p>
            </p:txBody>
          </p:sp>
        </p:grpSp>
        <p:grpSp>
          <p:nvGrpSpPr>
            <p:cNvPr id="89" name="Group 88"/>
            <p:cNvGrpSpPr/>
            <p:nvPr/>
          </p:nvGrpSpPr>
          <p:grpSpPr>
            <a:xfrm>
              <a:off x="3418482" y="3558258"/>
              <a:ext cx="923921" cy="505629"/>
              <a:chOff x="8742778" y="3572992"/>
              <a:chExt cx="1231895" cy="505629"/>
            </a:xfrm>
          </p:grpSpPr>
          <p:cxnSp>
            <p:nvCxnSpPr>
              <p:cNvPr id="51" name="Straight Connector 50"/>
              <p:cNvCxnSpPr/>
              <p:nvPr/>
            </p:nvCxnSpPr>
            <p:spPr>
              <a:xfrm>
                <a:off x="9347915" y="3572992"/>
                <a:ext cx="0" cy="2286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82" name="TextBox 81" descr="Tick mark at September 1" title="Tick mark"/>
              <p:cNvSpPr txBox="1"/>
              <p:nvPr/>
            </p:nvSpPr>
            <p:spPr>
              <a:xfrm>
                <a:off x="8742778" y="3832400"/>
                <a:ext cx="1231895" cy="246221"/>
              </a:xfrm>
              <a:prstGeom prst="rect">
                <a:avLst/>
              </a:prstGeom>
              <a:noFill/>
            </p:spPr>
            <p:txBody>
              <a:bodyPr wrap="square" rtlCol="0">
                <a:spAutoFit/>
              </a:bodyPr>
              <a:lstStyle/>
              <a:p>
                <a:pPr algn="ctr"/>
                <a:r>
                  <a:rPr lang="en-US" sz="1000" dirty="0" smtClean="0">
                    <a:latin typeface="Calibri Light" panose="020F0302020204030204" pitchFamily="34" charset="0"/>
                  </a:rPr>
                  <a:t>SEPTEMBER 1</a:t>
                </a:r>
                <a:endParaRPr lang="en-US" sz="1000" dirty="0">
                  <a:latin typeface="Calibri Light" panose="020F0302020204030204" pitchFamily="34" charset="0"/>
                </a:endParaRPr>
              </a:p>
            </p:txBody>
          </p:sp>
        </p:grpSp>
        <p:grpSp>
          <p:nvGrpSpPr>
            <p:cNvPr id="90" name="Group 89"/>
            <p:cNvGrpSpPr/>
            <p:nvPr/>
          </p:nvGrpSpPr>
          <p:grpSpPr>
            <a:xfrm>
              <a:off x="4572000" y="3604481"/>
              <a:ext cx="1000128" cy="476340"/>
              <a:chOff x="9657773" y="3572992"/>
              <a:chExt cx="1333504" cy="476340"/>
            </a:xfrm>
          </p:grpSpPr>
          <p:cxnSp>
            <p:nvCxnSpPr>
              <p:cNvPr id="52" name="Straight Connector 51"/>
              <p:cNvCxnSpPr/>
              <p:nvPr/>
            </p:nvCxnSpPr>
            <p:spPr>
              <a:xfrm>
                <a:off x="10313831" y="3572992"/>
                <a:ext cx="0" cy="2286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83" name="TextBox 82" descr="Tick mark at September 15" title="Tick mark"/>
              <p:cNvSpPr txBox="1"/>
              <p:nvPr/>
            </p:nvSpPr>
            <p:spPr>
              <a:xfrm>
                <a:off x="9657773" y="3803111"/>
                <a:ext cx="1333504" cy="246221"/>
              </a:xfrm>
              <a:prstGeom prst="rect">
                <a:avLst/>
              </a:prstGeom>
              <a:noFill/>
            </p:spPr>
            <p:txBody>
              <a:bodyPr wrap="square" rtlCol="0">
                <a:spAutoFit/>
              </a:bodyPr>
              <a:lstStyle/>
              <a:p>
                <a:pPr algn="ctr"/>
                <a:r>
                  <a:rPr lang="en-US" sz="1000" dirty="0" smtClean="0">
                    <a:latin typeface="Calibri Light" panose="020F0302020204030204" pitchFamily="34" charset="0"/>
                  </a:rPr>
                  <a:t>SEPTEMBER 15</a:t>
                </a:r>
                <a:endParaRPr lang="en-US" sz="1000" dirty="0">
                  <a:latin typeface="Calibri Light" panose="020F0302020204030204" pitchFamily="34" charset="0"/>
                </a:endParaRPr>
              </a:p>
            </p:txBody>
          </p:sp>
        </p:grpSp>
        <p:grpSp>
          <p:nvGrpSpPr>
            <p:cNvPr id="91" name="Group 90"/>
            <p:cNvGrpSpPr/>
            <p:nvPr/>
          </p:nvGrpSpPr>
          <p:grpSpPr>
            <a:xfrm>
              <a:off x="5757373" y="3524362"/>
              <a:ext cx="888948" cy="476340"/>
              <a:chOff x="9731453" y="3572992"/>
              <a:chExt cx="1185264" cy="476340"/>
            </a:xfrm>
          </p:grpSpPr>
          <p:cxnSp>
            <p:nvCxnSpPr>
              <p:cNvPr id="92" name="Straight Connector 91"/>
              <p:cNvCxnSpPr/>
              <p:nvPr/>
            </p:nvCxnSpPr>
            <p:spPr>
              <a:xfrm>
                <a:off x="10313831" y="3572992"/>
                <a:ext cx="0" cy="2286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93" name="TextBox 92" descr="Tick mark at October 1" title="Tick mark"/>
              <p:cNvSpPr txBox="1"/>
              <p:nvPr/>
            </p:nvSpPr>
            <p:spPr>
              <a:xfrm>
                <a:off x="9731453" y="3803111"/>
                <a:ext cx="1185264" cy="246221"/>
              </a:xfrm>
              <a:prstGeom prst="rect">
                <a:avLst/>
              </a:prstGeom>
              <a:noFill/>
            </p:spPr>
            <p:txBody>
              <a:bodyPr wrap="square" rtlCol="0">
                <a:spAutoFit/>
              </a:bodyPr>
              <a:lstStyle/>
              <a:p>
                <a:pPr algn="ctr"/>
                <a:r>
                  <a:rPr lang="en-US" sz="1000" dirty="0" smtClean="0">
                    <a:latin typeface="Calibri Light" panose="020F0302020204030204" pitchFamily="34" charset="0"/>
                  </a:rPr>
                  <a:t>OCTOBER 1</a:t>
                </a:r>
                <a:endParaRPr lang="en-US" sz="1000" dirty="0">
                  <a:latin typeface="Calibri Light" panose="020F0302020204030204" pitchFamily="34" charset="0"/>
                </a:endParaRPr>
              </a:p>
            </p:txBody>
          </p:sp>
        </p:grpSp>
        <p:sp>
          <p:nvSpPr>
            <p:cNvPr id="97" name="TextBox 96"/>
            <p:cNvSpPr txBox="1"/>
            <p:nvPr/>
          </p:nvSpPr>
          <p:spPr>
            <a:xfrm>
              <a:off x="7856311" y="3428441"/>
              <a:ext cx="860515" cy="215444"/>
            </a:xfrm>
            <a:prstGeom prst="rect">
              <a:avLst/>
            </a:prstGeom>
            <a:noFill/>
          </p:spPr>
          <p:txBody>
            <a:bodyPr wrap="square" rtlCol="0">
              <a:spAutoFit/>
            </a:bodyPr>
            <a:lstStyle/>
            <a:p>
              <a:pPr algn="ctr"/>
              <a:r>
                <a:rPr lang="en-US" sz="800" dirty="0" smtClean="0">
                  <a:latin typeface="Calibri Light" panose="020F0302020204030204" pitchFamily="34" charset="0"/>
                </a:rPr>
                <a:t>NOVEMBER 15</a:t>
              </a:r>
              <a:endParaRPr lang="en-US" sz="800" dirty="0">
                <a:latin typeface="Calibri Light" panose="020F0302020204030204" pitchFamily="34" charset="0"/>
              </a:endParaRPr>
            </a:p>
          </p:txBody>
        </p:sp>
        <p:grpSp>
          <p:nvGrpSpPr>
            <p:cNvPr id="99" name="Group 98"/>
            <p:cNvGrpSpPr/>
            <p:nvPr/>
          </p:nvGrpSpPr>
          <p:grpSpPr>
            <a:xfrm>
              <a:off x="8219511" y="3605951"/>
              <a:ext cx="102871" cy="137160"/>
              <a:chOff x="1028055" y="3518313"/>
              <a:chExt cx="137160" cy="137160"/>
            </a:xfrm>
          </p:grpSpPr>
          <p:sp>
            <p:nvSpPr>
              <p:cNvPr id="100" name="Oval 99"/>
              <p:cNvSpPr/>
              <p:nvPr/>
            </p:nvSpPr>
            <p:spPr>
              <a:xfrm>
                <a:off x="1055487" y="3545745"/>
                <a:ext cx="82296" cy="82296"/>
              </a:xfrm>
              <a:prstGeom prst="ellipse">
                <a:avLst/>
              </a:prstGeom>
              <a:solidFill>
                <a:srgbClr val="FFE2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Oval 100"/>
              <p:cNvSpPr/>
              <p:nvPr/>
            </p:nvSpPr>
            <p:spPr>
              <a:xfrm>
                <a:off x="1028055" y="3518313"/>
                <a:ext cx="137160" cy="137160"/>
              </a:xfrm>
              <a:prstGeom prst="ellipse">
                <a:avLst/>
              </a:prstGeom>
              <a:noFill/>
              <a:ln w="12700">
                <a:solidFill>
                  <a:srgbClr val="FFB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02" name="Straight Connector 101"/>
            <p:cNvCxnSpPr/>
            <p:nvPr/>
          </p:nvCxnSpPr>
          <p:spPr>
            <a:xfrm flipH="1" flipV="1">
              <a:off x="8270943" y="3754481"/>
              <a:ext cx="3" cy="1455108"/>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3" name="TextBox 102"/>
            <p:cNvSpPr txBox="1"/>
            <p:nvPr/>
          </p:nvSpPr>
          <p:spPr>
            <a:xfrm>
              <a:off x="7676716" y="5209589"/>
              <a:ext cx="1219703" cy="600164"/>
            </a:xfrm>
            <a:prstGeom prst="rect">
              <a:avLst/>
            </a:prstGeom>
            <a:noFill/>
          </p:spPr>
          <p:txBody>
            <a:bodyPr wrap="square" rtlCol="0">
              <a:spAutoFit/>
            </a:bodyPr>
            <a:lstStyle/>
            <a:p>
              <a:pPr algn="ctr"/>
              <a:r>
                <a:rPr lang="en-US" sz="1100" dirty="0" smtClean="0">
                  <a:latin typeface="Calibri Light" panose="020F0302020204030204" pitchFamily="34" charset="0"/>
                </a:rPr>
                <a:t>COMPLETION</a:t>
              </a:r>
            </a:p>
            <a:p>
              <a:pPr algn="ctr"/>
              <a:r>
                <a:rPr lang="en-US" sz="1100" dirty="0" smtClean="0">
                  <a:latin typeface="Calibri Light" panose="020F0302020204030204" pitchFamily="34" charset="0"/>
                </a:rPr>
                <a:t>OF VERIFICATION</a:t>
              </a:r>
            </a:p>
            <a:p>
              <a:pPr algn="ctr"/>
              <a:r>
                <a:rPr lang="en-US" sz="1100" dirty="0" smtClean="0">
                  <a:latin typeface="Calibri Light" panose="020F0302020204030204" pitchFamily="34" charset="0"/>
                </a:rPr>
                <a:t>ACTIVITIES</a:t>
              </a:r>
              <a:endParaRPr lang="en-US" sz="1100" dirty="0">
                <a:latin typeface="Calibri Light" panose="020F0302020204030204" pitchFamily="34" charset="0"/>
              </a:endParaRPr>
            </a:p>
          </p:txBody>
        </p:sp>
        <p:grpSp>
          <p:nvGrpSpPr>
            <p:cNvPr id="4" name="Group 3" descr="Dot on timleline on September 1 to draw the first 3% sample of all applications received to date" title="Timeline dot"/>
            <p:cNvGrpSpPr/>
            <p:nvPr/>
          </p:nvGrpSpPr>
          <p:grpSpPr>
            <a:xfrm>
              <a:off x="3067564" y="2285633"/>
              <a:ext cx="1625756" cy="1198447"/>
              <a:chOff x="3067564" y="2285633"/>
              <a:chExt cx="1625756" cy="1198447"/>
            </a:xfrm>
          </p:grpSpPr>
          <p:grpSp>
            <p:nvGrpSpPr>
              <p:cNvPr id="133" name="Group 132"/>
              <p:cNvGrpSpPr/>
              <p:nvPr/>
            </p:nvGrpSpPr>
            <p:grpSpPr>
              <a:xfrm>
                <a:off x="3819060" y="3346920"/>
                <a:ext cx="102871" cy="137160"/>
                <a:chOff x="1015258" y="3279827"/>
                <a:chExt cx="137160" cy="137160"/>
              </a:xfrm>
            </p:grpSpPr>
            <p:sp>
              <p:nvSpPr>
                <p:cNvPr id="136" name="Oval 135"/>
                <p:cNvSpPr/>
                <p:nvPr/>
              </p:nvSpPr>
              <p:spPr>
                <a:xfrm>
                  <a:off x="1042690" y="3307259"/>
                  <a:ext cx="82296" cy="82296"/>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Oval 136"/>
                <p:cNvSpPr/>
                <p:nvPr/>
              </p:nvSpPr>
              <p:spPr>
                <a:xfrm>
                  <a:off x="1015258" y="3279827"/>
                  <a:ext cx="137160" cy="137160"/>
                </a:xfrm>
                <a:prstGeom prst="ellipse">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34" name="Straight Connector 133"/>
              <p:cNvCxnSpPr>
                <a:stCxn id="137" idx="0"/>
              </p:cNvCxnSpPr>
              <p:nvPr/>
            </p:nvCxnSpPr>
            <p:spPr>
              <a:xfrm flipV="1">
                <a:off x="3870493" y="3070050"/>
                <a:ext cx="0" cy="27687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35" name="TextBox 134"/>
              <p:cNvSpPr txBox="1"/>
              <p:nvPr/>
            </p:nvSpPr>
            <p:spPr>
              <a:xfrm>
                <a:off x="3067564" y="2285633"/>
                <a:ext cx="1625756" cy="769441"/>
              </a:xfrm>
              <a:prstGeom prst="rect">
                <a:avLst/>
              </a:prstGeom>
              <a:noFill/>
            </p:spPr>
            <p:txBody>
              <a:bodyPr wrap="square" rtlCol="0">
                <a:spAutoFit/>
              </a:bodyPr>
              <a:lstStyle/>
              <a:p>
                <a:pPr algn="ctr"/>
                <a:r>
                  <a:rPr lang="en-US" sz="1100" dirty="0" smtClean="0">
                    <a:latin typeface="Calibri Light" panose="020F0302020204030204" pitchFamily="34" charset="0"/>
                  </a:rPr>
                  <a:t>SAMPLE 1</a:t>
                </a:r>
              </a:p>
              <a:p>
                <a:pPr algn="ctr"/>
                <a:r>
                  <a:rPr lang="en-US" sz="1100" dirty="0">
                    <a:latin typeface="Calibri Light" panose="020F0302020204030204" pitchFamily="34" charset="0"/>
                  </a:rPr>
                  <a:t>(3% OF </a:t>
                </a:r>
              </a:p>
              <a:p>
                <a:pPr algn="ctr"/>
                <a:r>
                  <a:rPr lang="en-US" sz="1100" dirty="0">
                    <a:latin typeface="Calibri Light" panose="020F0302020204030204" pitchFamily="34" charset="0"/>
                  </a:rPr>
                  <a:t>APPLICATIONS</a:t>
                </a:r>
              </a:p>
              <a:p>
                <a:pPr algn="ctr"/>
                <a:r>
                  <a:rPr lang="en-US" sz="1100" dirty="0">
                    <a:latin typeface="Calibri Light" panose="020F0302020204030204" pitchFamily="34" charset="0"/>
                  </a:rPr>
                  <a:t>RECEIVED </a:t>
                </a:r>
                <a:r>
                  <a:rPr lang="en-US" sz="1100" dirty="0" smtClean="0">
                    <a:latin typeface="Calibri Light" panose="020F0302020204030204" pitchFamily="34" charset="0"/>
                  </a:rPr>
                  <a:t>TO DATE)</a:t>
                </a:r>
                <a:endParaRPr lang="en-US" sz="1100" dirty="0">
                  <a:latin typeface="Calibri Light" panose="020F0302020204030204" pitchFamily="34" charset="0"/>
                </a:endParaRPr>
              </a:p>
            </p:txBody>
          </p:sp>
        </p:grpSp>
        <p:grpSp>
          <p:nvGrpSpPr>
            <p:cNvPr id="6" name="Group 5" descr="Dot on timleline on October 1 to calculate total sample size based on all applications received to date and sample remaining applications." title="Timeline dot"/>
            <p:cNvGrpSpPr/>
            <p:nvPr/>
          </p:nvGrpSpPr>
          <p:grpSpPr>
            <a:xfrm>
              <a:off x="5157971" y="2016849"/>
              <a:ext cx="2072371" cy="1429373"/>
              <a:chOff x="5157971" y="2016849"/>
              <a:chExt cx="2072371" cy="1429373"/>
            </a:xfrm>
          </p:grpSpPr>
          <p:grpSp>
            <p:nvGrpSpPr>
              <p:cNvPr id="145" name="Group 144"/>
              <p:cNvGrpSpPr/>
              <p:nvPr/>
            </p:nvGrpSpPr>
            <p:grpSpPr>
              <a:xfrm>
                <a:off x="6142724" y="3309062"/>
                <a:ext cx="102871" cy="137160"/>
                <a:chOff x="1015258" y="3279827"/>
                <a:chExt cx="137160" cy="137160"/>
              </a:xfrm>
            </p:grpSpPr>
            <p:sp>
              <p:nvSpPr>
                <p:cNvPr id="148" name="Oval 147"/>
                <p:cNvSpPr/>
                <p:nvPr/>
              </p:nvSpPr>
              <p:spPr>
                <a:xfrm>
                  <a:off x="1042690" y="3307259"/>
                  <a:ext cx="82296" cy="82296"/>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Oval 148"/>
                <p:cNvSpPr/>
                <p:nvPr/>
              </p:nvSpPr>
              <p:spPr>
                <a:xfrm>
                  <a:off x="1015258" y="3279827"/>
                  <a:ext cx="137160" cy="137160"/>
                </a:xfrm>
                <a:prstGeom prst="ellipse">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46" name="Straight Connector 145"/>
              <p:cNvCxnSpPr>
                <a:stCxn id="149" idx="0"/>
              </p:cNvCxnSpPr>
              <p:nvPr/>
            </p:nvCxnSpPr>
            <p:spPr>
              <a:xfrm flipV="1">
                <a:off x="6194158" y="3032192"/>
                <a:ext cx="0" cy="27687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47" name="TextBox 146"/>
              <p:cNvSpPr txBox="1"/>
              <p:nvPr/>
            </p:nvSpPr>
            <p:spPr>
              <a:xfrm>
                <a:off x="5157971" y="2016849"/>
                <a:ext cx="2072371" cy="1046440"/>
              </a:xfrm>
              <a:prstGeom prst="rect">
                <a:avLst/>
              </a:prstGeom>
              <a:noFill/>
            </p:spPr>
            <p:txBody>
              <a:bodyPr wrap="square" rtlCol="0">
                <a:spAutoFit/>
              </a:bodyPr>
              <a:lstStyle/>
              <a:p>
                <a:pPr algn="ctr"/>
                <a:r>
                  <a:rPr lang="en-US" sz="1100" dirty="0" smtClean="0">
                    <a:latin typeface="Calibri Light" panose="020F0302020204030204" pitchFamily="34" charset="0"/>
                  </a:rPr>
                  <a:t>CALCULATE TOTAL SAMPLE </a:t>
                </a:r>
                <a:r>
                  <a:rPr lang="en-US" sz="1100" dirty="0">
                    <a:latin typeface="Calibri Light" panose="020F0302020204030204" pitchFamily="34" charset="0"/>
                  </a:rPr>
                  <a:t>SIZE BASED ON </a:t>
                </a:r>
                <a:r>
                  <a:rPr lang="en-US" sz="1100" dirty="0" smtClean="0">
                    <a:latin typeface="Calibri Light" panose="020F0302020204030204" pitchFamily="34" charset="0"/>
                  </a:rPr>
                  <a:t>ALL APPLICATIONS</a:t>
                </a:r>
                <a:endParaRPr lang="en-US" sz="1100" dirty="0">
                  <a:latin typeface="Calibri Light" panose="020F0302020204030204" pitchFamily="34" charset="0"/>
                </a:endParaRPr>
              </a:p>
              <a:p>
                <a:pPr algn="ctr"/>
                <a:r>
                  <a:rPr lang="en-US" sz="1100" dirty="0">
                    <a:latin typeface="Calibri Light" panose="020F0302020204030204" pitchFamily="34" charset="0"/>
                  </a:rPr>
                  <a:t>RECEIVED TO DATE</a:t>
                </a:r>
              </a:p>
              <a:p>
                <a:pPr algn="ctr"/>
                <a:r>
                  <a:rPr lang="en-US" sz="700" dirty="0" smtClean="0">
                    <a:latin typeface="Calibri Light" panose="020F0302020204030204" pitchFamily="34" charset="0"/>
                  </a:rPr>
                  <a:t>AND</a:t>
                </a:r>
                <a:endParaRPr lang="en-US" sz="1100" dirty="0" smtClean="0">
                  <a:latin typeface="Calibri Light" panose="020F0302020204030204" pitchFamily="34" charset="0"/>
                </a:endParaRPr>
              </a:p>
              <a:p>
                <a:pPr algn="ctr"/>
                <a:r>
                  <a:rPr lang="en-US" sz="1100" dirty="0" smtClean="0">
                    <a:latin typeface="Calibri Light" panose="020F0302020204030204" pitchFamily="34" charset="0"/>
                  </a:rPr>
                  <a:t>SAMPLE REMAINING APPLICATIONS</a:t>
                </a:r>
              </a:p>
            </p:txBody>
          </p:sp>
        </p:grpSp>
        <p:grpSp>
          <p:nvGrpSpPr>
            <p:cNvPr id="3" name="Group 2" descr="Dot on timleline on September 1 to send notices to households" title="Timeline dot"/>
            <p:cNvGrpSpPr/>
            <p:nvPr/>
          </p:nvGrpSpPr>
          <p:grpSpPr>
            <a:xfrm>
              <a:off x="3054289" y="3494752"/>
              <a:ext cx="1625756" cy="979521"/>
              <a:chOff x="3054289" y="3494752"/>
              <a:chExt cx="1625756" cy="979521"/>
            </a:xfrm>
          </p:grpSpPr>
          <p:sp>
            <p:nvSpPr>
              <p:cNvPr id="180" name="Oval 179"/>
              <p:cNvSpPr/>
              <p:nvPr/>
            </p:nvSpPr>
            <p:spPr>
              <a:xfrm rot="10800000">
                <a:off x="3836306" y="3522184"/>
                <a:ext cx="61722" cy="82296"/>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Oval 180"/>
              <p:cNvSpPr/>
              <p:nvPr/>
            </p:nvSpPr>
            <p:spPr>
              <a:xfrm rot="10800000">
                <a:off x="3815732" y="3494752"/>
                <a:ext cx="102870" cy="137160"/>
              </a:xfrm>
              <a:prstGeom prst="ellipse">
                <a:avLst/>
              </a:pr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2" name="Straight Connector 181"/>
              <p:cNvCxnSpPr>
                <a:stCxn id="181" idx="0"/>
                <a:endCxn id="183" idx="0"/>
              </p:cNvCxnSpPr>
              <p:nvPr/>
            </p:nvCxnSpPr>
            <p:spPr>
              <a:xfrm>
                <a:off x="3867167" y="3631912"/>
                <a:ext cx="0" cy="411474"/>
              </a:xfrm>
              <a:prstGeom prst="line">
                <a:avLst/>
              </a:prstGeom>
              <a:ln w="1270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83" name="TextBox 182"/>
              <p:cNvSpPr txBox="1"/>
              <p:nvPr/>
            </p:nvSpPr>
            <p:spPr>
              <a:xfrm>
                <a:off x="3054289" y="4043386"/>
                <a:ext cx="1625756" cy="430887"/>
              </a:xfrm>
              <a:prstGeom prst="rect">
                <a:avLst/>
              </a:prstGeom>
              <a:noFill/>
            </p:spPr>
            <p:txBody>
              <a:bodyPr wrap="square" rtlCol="0">
                <a:spAutoFit/>
              </a:bodyPr>
              <a:lstStyle/>
              <a:p>
                <a:pPr algn="ctr"/>
                <a:r>
                  <a:rPr lang="en-US" sz="1100" dirty="0" smtClean="0">
                    <a:latin typeface="Calibri Light" panose="020F0302020204030204" pitchFamily="34" charset="0"/>
                  </a:rPr>
                  <a:t>SEND NOTICES</a:t>
                </a:r>
              </a:p>
              <a:p>
                <a:pPr algn="ctr"/>
                <a:r>
                  <a:rPr lang="en-US" sz="1100" dirty="0" smtClean="0">
                    <a:latin typeface="Calibri Light" panose="020F0302020204030204" pitchFamily="34" charset="0"/>
                  </a:rPr>
                  <a:t>TO HOUSEHOLDS</a:t>
                </a:r>
                <a:endParaRPr lang="en-US" sz="1100" dirty="0">
                  <a:latin typeface="Calibri Light" panose="020F0302020204030204" pitchFamily="34" charset="0"/>
                </a:endParaRPr>
              </a:p>
            </p:txBody>
          </p:sp>
        </p:grpSp>
        <p:grpSp>
          <p:nvGrpSpPr>
            <p:cNvPr id="189" name="Group 188"/>
            <p:cNvGrpSpPr/>
            <p:nvPr/>
          </p:nvGrpSpPr>
          <p:grpSpPr>
            <a:xfrm>
              <a:off x="5382701" y="3462492"/>
              <a:ext cx="1625756" cy="979521"/>
              <a:chOff x="-34866" y="3522007"/>
              <a:chExt cx="2167675" cy="979521"/>
            </a:xfrm>
          </p:grpSpPr>
          <p:sp>
            <p:nvSpPr>
              <p:cNvPr id="190" name="Oval 189"/>
              <p:cNvSpPr/>
              <p:nvPr/>
            </p:nvSpPr>
            <p:spPr>
              <a:xfrm rot="10800000">
                <a:off x="1007823" y="3549439"/>
                <a:ext cx="82296" cy="82296"/>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Oval 190"/>
              <p:cNvSpPr/>
              <p:nvPr/>
            </p:nvSpPr>
            <p:spPr>
              <a:xfrm rot="10800000">
                <a:off x="980391" y="3522007"/>
                <a:ext cx="137160" cy="137160"/>
              </a:xfrm>
              <a:prstGeom prst="ellipse">
                <a:avLst/>
              </a:pr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2" name="Straight Connector 191"/>
              <p:cNvCxnSpPr>
                <a:stCxn id="191" idx="0"/>
                <a:endCxn id="193" idx="0"/>
              </p:cNvCxnSpPr>
              <p:nvPr/>
            </p:nvCxnSpPr>
            <p:spPr>
              <a:xfrm>
                <a:off x="1048972" y="3659167"/>
                <a:ext cx="0" cy="411474"/>
              </a:xfrm>
              <a:prstGeom prst="line">
                <a:avLst/>
              </a:prstGeom>
              <a:ln w="1270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93" name="TextBox 192"/>
              <p:cNvSpPr txBox="1"/>
              <p:nvPr/>
            </p:nvSpPr>
            <p:spPr>
              <a:xfrm>
                <a:off x="-34866" y="4070641"/>
                <a:ext cx="2167675" cy="430887"/>
              </a:xfrm>
              <a:prstGeom prst="rect">
                <a:avLst/>
              </a:prstGeom>
              <a:noFill/>
            </p:spPr>
            <p:txBody>
              <a:bodyPr wrap="square" rtlCol="0">
                <a:spAutoFit/>
              </a:bodyPr>
              <a:lstStyle/>
              <a:p>
                <a:pPr algn="ctr"/>
                <a:r>
                  <a:rPr lang="en-US" sz="1100" dirty="0" smtClean="0">
                    <a:latin typeface="Calibri Light" panose="020F0302020204030204" pitchFamily="34" charset="0"/>
                  </a:rPr>
                  <a:t>SEND NOTICES</a:t>
                </a:r>
              </a:p>
              <a:p>
                <a:pPr algn="ctr"/>
                <a:r>
                  <a:rPr lang="en-US" sz="1100" dirty="0" smtClean="0">
                    <a:latin typeface="Calibri Light" panose="020F0302020204030204" pitchFamily="34" charset="0"/>
                  </a:rPr>
                  <a:t>TO HOUSEHOLDS</a:t>
                </a:r>
                <a:endParaRPr lang="en-US" sz="1100" dirty="0">
                  <a:latin typeface="Calibri Light" panose="020F0302020204030204" pitchFamily="34" charset="0"/>
                </a:endParaRPr>
              </a:p>
            </p:txBody>
          </p:sp>
        </p:grpSp>
        <p:grpSp>
          <p:nvGrpSpPr>
            <p:cNvPr id="8" name="Group 7"/>
            <p:cNvGrpSpPr/>
            <p:nvPr/>
          </p:nvGrpSpPr>
          <p:grpSpPr>
            <a:xfrm>
              <a:off x="7216329" y="3812861"/>
              <a:ext cx="102870" cy="137160"/>
              <a:chOff x="7212219" y="3688783"/>
              <a:chExt cx="102870" cy="137160"/>
            </a:xfrm>
          </p:grpSpPr>
          <p:sp>
            <p:nvSpPr>
              <p:cNvPr id="220" name="Oval 219"/>
              <p:cNvSpPr/>
              <p:nvPr/>
            </p:nvSpPr>
            <p:spPr>
              <a:xfrm rot="10800000">
                <a:off x="7232793" y="3716215"/>
                <a:ext cx="61722" cy="82296"/>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1" name="Oval 220"/>
              <p:cNvSpPr/>
              <p:nvPr/>
            </p:nvSpPr>
            <p:spPr>
              <a:xfrm rot="10800000">
                <a:off x="7212219" y="3688783"/>
                <a:ext cx="102870" cy="137160"/>
              </a:xfrm>
              <a:prstGeom prst="ellipse">
                <a:avLst/>
              </a:pr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22" name="Straight Connector 221"/>
            <p:cNvCxnSpPr>
              <a:stCxn id="221" idx="0"/>
              <a:endCxn id="223" idx="0"/>
            </p:cNvCxnSpPr>
            <p:nvPr/>
          </p:nvCxnSpPr>
          <p:spPr>
            <a:xfrm flipH="1">
              <a:off x="7263653" y="3950021"/>
              <a:ext cx="4111" cy="568383"/>
            </a:xfrm>
            <a:prstGeom prst="line">
              <a:avLst/>
            </a:prstGeom>
            <a:ln w="1270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23" name="TextBox 222"/>
            <p:cNvSpPr txBox="1"/>
            <p:nvPr/>
          </p:nvSpPr>
          <p:spPr>
            <a:xfrm>
              <a:off x="6450775" y="4518404"/>
              <a:ext cx="1625756" cy="600164"/>
            </a:xfrm>
            <a:prstGeom prst="rect">
              <a:avLst/>
            </a:prstGeom>
            <a:noFill/>
          </p:spPr>
          <p:txBody>
            <a:bodyPr wrap="square" rtlCol="0">
              <a:spAutoFit/>
            </a:bodyPr>
            <a:lstStyle/>
            <a:p>
              <a:pPr algn="ctr"/>
              <a:r>
                <a:rPr lang="en-US" sz="1100" dirty="0" smtClean="0">
                  <a:latin typeface="Calibri Light" panose="020F0302020204030204" pitchFamily="34" charset="0"/>
                </a:rPr>
                <a:t>FOLLOW-UP WITH ALL</a:t>
              </a:r>
            </a:p>
            <a:p>
              <a:pPr algn="ctr"/>
              <a:r>
                <a:rPr lang="en-US" sz="1100" dirty="0" smtClean="0">
                  <a:latin typeface="Calibri Light" panose="020F0302020204030204" pitchFamily="34" charset="0"/>
                </a:rPr>
                <a:t>NON-RESPONDENTS &amp; </a:t>
              </a:r>
              <a:br>
                <a:rPr lang="en-US" sz="1100" dirty="0" smtClean="0">
                  <a:latin typeface="Calibri Light" panose="020F0302020204030204" pitchFamily="34" charset="0"/>
                </a:rPr>
              </a:br>
              <a:r>
                <a:rPr lang="en-US" sz="1100" dirty="0" smtClean="0">
                  <a:latin typeface="Calibri Light" panose="020F0302020204030204" pitchFamily="34" charset="0"/>
                </a:rPr>
                <a:t>SEND FINAL NOTICES</a:t>
              </a:r>
              <a:endParaRPr lang="en-US" sz="1100" dirty="0">
                <a:latin typeface="Calibri Light" panose="020F0302020204030204" pitchFamily="34" charset="0"/>
              </a:endParaRPr>
            </a:p>
          </p:txBody>
        </p:sp>
        <p:sp>
          <p:nvSpPr>
            <p:cNvPr id="7" name="TextBox 6"/>
            <p:cNvSpPr txBox="1"/>
            <p:nvPr/>
          </p:nvSpPr>
          <p:spPr>
            <a:xfrm>
              <a:off x="10346" y="5809753"/>
              <a:ext cx="2693097" cy="246221"/>
            </a:xfrm>
            <a:prstGeom prst="rect">
              <a:avLst/>
            </a:prstGeom>
            <a:noFill/>
          </p:spPr>
          <p:txBody>
            <a:bodyPr wrap="square" rtlCol="0">
              <a:spAutoFit/>
            </a:bodyPr>
            <a:lstStyle/>
            <a:p>
              <a:pPr lvl="0"/>
              <a:r>
                <a:rPr lang="en-US" sz="1000" dirty="0" smtClean="0">
                  <a:solidFill>
                    <a:prstClr val="black"/>
                  </a:solidFill>
                  <a:latin typeface="Calibri Light" panose="020F0302020204030204" pitchFamily="34" charset="0"/>
                </a:rPr>
                <a:t> </a:t>
              </a:r>
              <a:r>
                <a:rPr lang="en-US" sz="1000" baseline="30000" dirty="0" smtClean="0">
                  <a:solidFill>
                    <a:prstClr val="black"/>
                  </a:solidFill>
                  <a:latin typeface="Calibri Light" panose="020F0302020204030204" pitchFamily="34" charset="0"/>
                </a:rPr>
                <a:t>1</a:t>
              </a:r>
              <a:r>
                <a:rPr lang="en-US" sz="1000" dirty="0" smtClean="0">
                  <a:solidFill>
                    <a:prstClr val="black"/>
                  </a:solidFill>
                  <a:latin typeface="Calibri Light" panose="020F0302020204030204" pitchFamily="34" charset="0"/>
                </a:rPr>
                <a:t> OR </a:t>
              </a:r>
              <a:r>
                <a:rPr lang="en-US" sz="1000" dirty="0">
                  <a:solidFill>
                    <a:prstClr val="black"/>
                  </a:solidFill>
                  <a:latin typeface="Calibri Light" panose="020F0302020204030204" pitchFamily="34" charset="0"/>
                </a:rPr>
                <a:t>1.5% </a:t>
              </a:r>
              <a:r>
                <a:rPr lang="en-US" sz="1000" dirty="0" smtClean="0">
                  <a:solidFill>
                    <a:prstClr val="black"/>
                  </a:solidFill>
                  <a:latin typeface="Calibri Light" panose="020F0302020204030204" pitchFamily="34" charset="0"/>
                </a:rPr>
                <a:t>DEPENDING ON </a:t>
              </a:r>
              <a:r>
                <a:rPr lang="en-US" sz="1000" dirty="0">
                  <a:solidFill>
                    <a:prstClr val="black"/>
                  </a:solidFill>
                  <a:latin typeface="Calibri Light" panose="020F0302020204030204" pitchFamily="34" charset="0"/>
                </a:rPr>
                <a:t>SAMPLING </a:t>
              </a:r>
              <a:r>
                <a:rPr lang="en-US" sz="1000" dirty="0" smtClean="0">
                  <a:solidFill>
                    <a:prstClr val="black"/>
                  </a:solidFill>
                  <a:latin typeface="Calibri Light" panose="020F0302020204030204" pitchFamily="34" charset="0"/>
                </a:rPr>
                <a:t>METHOD</a:t>
              </a:r>
            </a:p>
          </p:txBody>
        </p:sp>
        <p:sp>
          <p:nvSpPr>
            <p:cNvPr id="10" name="Right Bracket 9"/>
            <p:cNvSpPr/>
            <p:nvPr/>
          </p:nvSpPr>
          <p:spPr>
            <a:xfrm rot="5400000">
              <a:off x="7210139" y="2857498"/>
              <a:ext cx="45719" cy="1798377"/>
            </a:xfrm>
            <a:prstGeom prst="rightBracket">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3" name="TextBox 62"/>
            <p:cNvSpPr txBox="1"/>
            <p:nvPr/>
          </p:nvSpPr>
          <p:spPr>
            <a:xfrm>
              <a:off x="184104" y="3741639"/>
              <a:ext cx="860515" cy="215444"/>
            </a:xfrm>
            <a:prstGeom prst="rect">
              <a:avLst/>
            </a:prstGeom>
            <a:noFill/>
          </p:spPr>
          <p:txBody>
            <a:bodyPr wrap="square" rtlCol="0">
              <a:spAutoFit/>
            </a:bodyPr>
            <a:lstStyle/>
            <a:p>
              <a:pPr algn="ctr"/>
              <a:r>
                <a:rPr lang="en-US" sz="800" dirty="0" smtClean="0">
                  <a:latin typeface="Calibri Light" panose="020F0302020204030204" pitchFamily="34" charset="0"/>
                </a:rPr>
                <a:t>JULY 1</a:t>
              </a:r>
              <a:endParaRPr lang="en-US" sz="800" dirty="0">
                <a:latin typeface="Calibri Light" panose="020F0302020204030204" pitchFamily="34" charset="0"/>
              </a:endParaRPr>
            </a:p>
          </p:txBody>
        </p:sp>
      </p:grpSp>
      <p:pic>
        <p:nvPicPr>
          <p:cNvPr id="69" name="Picture 2" descr="USDA (United States Department of Agriculture) logo" title="USDA logo"/>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68202" y="6270158"/>
            <a:ext cx="707666" cy="490188"/>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0" name="Rectangle 69"/>
          <p:cNvSpPr/>
          <p:nvPr/>
        </p:nvSpPr>
        <p:spPr>
          <a:xfrm>
            <a:off x="978626" y="6515809"/>
            <a:ext cx="8165374" cy="261610"/>
          </a:xfrm>
          <a:prstGeom prst="rect">
            <a:avLst/>
          </a:prstGeom>
        </p:spPr>
        <p:txBody>
          <a:bodyPr wrap="square">
            <a:spAutoFit/>
          </a:bodyPr>
          <a:lstStyle/>
          <a:p>
            <a:pPr algn="r"/>
            <a:r>
              <a:rPr lang="en-US" sz="1100" dirty="0" smtClean="0"/>
              <a:t>Food and Nutrition Service  | February 2018</a:t>
            </a:r>
            <a:endParaRPr lang="en-US" dirty="0"/>
          </a:p>
        </p:txBody>
      </p:sp>
    </p:spTree>
    <p:extLst>
      <p:ext uri="{BB962C8B-B14F-4D97-AF65-F5344CB8AC3E}">
        <p14:creationId xmlns:p14="http://schemas.microsoft.com/office/powerpoint/2010/main" val="13709780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chemeClr val="tx1">
                    <a:lumMod val="65000"/>
                    <a:lumOff val="35000"/>
                  </a:schemeClr>
                </a:solidFill>
                <a:latin typeface="Calibri Light" panose="020F0302020204030204" pitchFamily="34" charset="0"/>
              </a:rPr>
              <a:t>Continuous Sampling &amp; Follow-Up</a:t>
            </a:r>
            <a:br>
              <a:rPr lang="en-US" dirty="0" smtClean="0">
                <a:solidFill>
                  <a:schemeClr val="tx1">
                    <a:lumMod val="65000"/>
                    <a:lumOff val="35000"/>
                  </a:schemeClr>
                </a:solidFill>
                <a:latin typeface="Calibri Light" panose="020F0302020204030204" pitchFamily="34" charset="0"/>
              </a:rPr>
            </a:br>
            <a:r>
              <a:rPr lang="en-US" sz="1800" dirty="0" smtClean="0">
                <a:solidFill>
                  <a:schemeClr val="tx1">
                    <a:lumMod val="65000"/>
                    <a:lumOff val="35000"/>
                  </a:schemeClr>
                </a:solidFill>
                <a:latin typeface="Calibri Light" panose="020F0302020204030204" pitchFamily="34" charset="0"/>
              </a:rPr>
              <a:t>Example Timeline for Sampling Every Two Weeks and Following-Up on a Continuous Basis</a:t>
            </a:r>
            <a:endParaRPr lang="en-US" dirty="0">
              <a:solidFill>
                <a:schemeClr val="tx1">
                  <a:lumMod val="65000"/>
                  <a:lumOff val="35000"/>
                </a:schemeClr>
              </a:solidFill>
              <a:latin typeface="Calibri Light" panose="020F0302020204030204" pitchFamily="34" charset="0"/>
            </a:endParaRPr>
          </a:p>
        </p:txBody>
      </p:sp>
      <p:grpSp>
        <p:nvGrpSpPr>
          <p:cNvPr id="3" name="Group 2" descr="The figure shows a timeline from July 1st, when applications begin to be accepted and processed, to November 15th, when verification activities should be complete, where the LEA is sampling every two weeks, starting on July 15th through October 1st, for a total of five separate samples. It indicates that each time, 3% (or 1.5%, depending on the sampling method) of applications should be selected. On these dates, it indicates that notices should be sent to households. Between samples, the timeline shows that follow-up with non-respondents should be conducted for the previous sample(s). On the October 1st mark it also says to calculate the total sample size based on all applications received to date and sample remaining applications.&#10;" title="Timeline for continuous sampling and follow-up"/>
          <p:cNvGrpSpPr/>
          <p:nvPr/>
        </p:nvGrpSpPr>
        <p:grpSpPr>
          <a:xfrm>
            <a:off x="-98412" y="1534732"/>
            <a:ext cx="9283678" cy="4579649"/>
            <a:chOff x="-98412" y="1534732"/>
            <a:chExt cx="9283678" cy="4579649"/>
          </a:xfrm>
        </p:grpSpPr>
        <p:sp>
          <p:nvSpPr>
            <p:cNvPr id="29" name="Flowchart: Process 28"/>
            <p:cNvSpPr/>
            <p:nvPr/>
          </p:nvSpPr>
          <p:spPr>
            <a:xfrm>
              <a:off x="0" y="1534735"/>
              <a:ext cx="9144000" cy="4579646"/>
            </a:xfrm>
            <a:prstGeom prst="flowChartProcess">
              <a:avLst/>
            </a:prstGeom>
            <a:solidFill>
              <a:schemeClr val="bg1">
                <a:lumMod val="9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Connector 31"/>
            <p:cNvCxnSpPr/>
            <p:nvPr/>
          </p:nvCxnSpPr>
          <p:spPr>
            <a:xfrm>
              <a:off x="0" y="1534732"/>
              <a:ext cx="9144000" cy="0"/>
            </a:xfrm>
            <a:prstGeom prst="line">
              <a:avLst/>
            </a:prstGeom>
            <a:ln w="76200">
              <a:solidFill>
                <a:srgbClr val="FFD889"/>
              </a:solidFill>
            </a:ln>
          </p:spPr>
          <p:style>
            <a:lnRef idx="1">
              <a:schemeClr val="accent6"/>
            </a:lnRef>
            <a:fillRef idx="0">
              <a:schemeClr val="accent6"/>
            </a:fillRef>
            <a:effectRef idx="0">
              <a:schemeClr val="accent6"/>
            </a:effectRef>
            <a:fontRef idx="minor">
              <a:schemeClr val="tx1"/>
            </a:fontRef>
          </p:style>
        </p:cxnSp>
        <p:cxnSp>
          <p:nvCxnSpPr>
            <p:cNvPr id="40" name="Straight Connector 39"/>
            <p:cNvCxnSpPr/>
            <p:nvPr/>
          </p:nvCxnSpPr>
          <p:spPr>
            <a:xfrm>
              <a:off x="139" y="6114379"/>
              <a:ext cx="9144000" cy="0"/>
            </a:xfrm>
            <a:prstGeom prst="line">
              <a:avLst/>
            </a:prstGeom>
            <a:ln w="76200">
              <a:solidFill>
                <a:srgbClr val="FFD889"/>
              </a:solidFill>
            </a:ln>
          </p:spPr>
          <p:style>
            <a:lnRef idx="1">
              <a:schemeClr val="accent6"/>
            </a:lnRef>
            <a:fillRef idx="0">
              <a:schemeClr val="accent6"/>
            </a:fillRef>
            <a:effectRef idx="0">
              <a:schemeClr val="accent6"/>
            </a:effectRef>
            <a:fontRef idx="minor">
              <a:schemeClr val="tx1"/>
            </a:fontRef>
          </p:style>
        </p:cxnSp>
        <p:cxnSp>
          <p:nvCxnSpPr>
            <p:cNvPr id="42" name="Straight Connector 41"/>
            <p:cNvCxnSpPr/>
            <p:nvPr/>
          </p:nvCxnSpPr>
          <p:spPr>
            <a:xfrm flipV="1">
              <a:off x="380359" y="3676918"/>
              <a:ext cx="8310063" cy="1037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54" name="Oval 53"/>
            <p:cNvSpPr/>
            <p:nvPr/>
          </p:nvSpPr>
          <p:spPr>
            <a:xfrm>
              <a:off x="298063" y="3616399"/>
              <a:ext cx="61723" cy="82296"/>
            </a:xfrm>
            <a:prstGeom prst="ellipse">
              <a:avLst/>
            </a:prstGeom>
            <a:solidFill>
              <a:srgbClr val="FFE2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p:cNvSpPr/>
            <p:nvPr/>
          </p:nvSpPr>
          <p:spPr>
            <a:xfrm>
              <a:off x="277489" y="3588967"/>
              <a:ext cx="102871" cy="137160"/>
            </a:xfrm>
            <a:prstGeom prst="ellipse">
              <a:avLst/>
            </a:prstGeom>
            <a:noFill/>
            <a:ln w="12700">
              <a:solidFill>
                <a:srgbClr val="FFB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7" name="Straight Connector 66"/>
            <p:cNvCxnSpPr>
              <a:stCxn id="55" idx="0"/>
            </p:cNvCxnSpPr>
            <p:nvPr/>
          </p:nvCxnSpPr>
          <p:spPr>
            <a:xfrm flipV="1">
              <a:off x="328923" y="2145361"/>
              <a:ext cx="5847" cy="1443608"/>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68" name="TextBox 67"/>
            <p:cNvSpPr txBox="1"/>
            <p:nvPr/>
          </p:nvSpPr>
          <p:spPr>
            <a:xfrm>
              <a:off x="140" y="1593528"/>
              <a:ext cx="1265792" cy="600164"/>
            </a:xfrm>
            <a:prstGeom prst="rect">
              <a:avLst/>
            </a:prstGeom>
            <a:noFill/>
          </p:spPr>
          <p:txBody>
            <a:bodyPr wrap="square" rtlCol="0">
              <a:spAutoFit/>
            </a:bodyPr>
            <a:lstStyle/>
            <a:p>
              <a:pPr algn="ctr"/>
              <a:r>
                <a:rPr lang="en-US" sz="1100" dirty="0" smtClean="0">
                  <a:latin typeface="Calibri Light" panose="020F0302020204030204" pitchFamily="34" charset="0"/>
                </a:rPr>
                <a:t>START ACCEPTING</a:t>
              </a:r>
            </a:p>
            <a:p>
              <a:pPr algn="ctr"/>
              <a:r>
                <a:rPr lang="en-US" sz="1100" dirty="0" smtClean="0">
                  <a:latin typeface="Calibri Light" panose="020F0302020204030204" pitchFamily="34" charset="0"/>
                </a:rPr>
                <a:t>&amp; PROCESSING</a:t>
              </a:r>
            </a:p>
            <a:p>
              <a:pPr algn="ctr"/>
              <a:r>
                <a:rPr lang="en-US" sz="1100" dirty="0" smtClean="0">
                  <a:latin typeface="Calibri Light" panose="020F0302020204030204" pitchFamily="34" charset="0"/>
                </a:rPr>
                <a:t>APPLICATIONS</a:t>
              </a:r>
              <a:endParaRPr lang="en-US" sz="1100" dirty="0">
                <a:latin typeface="Calibri Light" panose="020F0302020204030204" pitchFamily="34" charset="0"/>
              </a:endParaRPr>
            </a:p>
          </p:txBody>
        </p:sp>
        <p:cxnSp>
          <p:nvCxnSpPr>
            <p:cNvPr id="48" name="Straight Connector 47"/>
            <p:cNvCxnSpPr/>
            <p:nvPr/>
          </p:nvCxnSpPr>
          <p:spPr>
            <a:xfrm>
              <a:off x="783598" y="3572992"/>
              <a:ext cx="0" cy="2286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9" name="TextBox 78"/>
            <p:cNvSpPr txBox="1"/>
            <p:nvPr/>
          </p:nvSpPr>
          <p:spPr>
            <a:xfrm>
              <a:off x="466725" y="3803111"/>
              <a:ext cx="651227" cy="246221"/>
            </a:xfrm>
            <a:prstGeom prst="rect">
              <a:avLst/>
            </a:prstGeom>
            <a:noFill/>
          </p:spPr>
          <p:txBody>
            <a:bodyPr wrap="square" rtlCol="0">
              <a:spAutoFit/>
            </a:bodyPr>
            <a:lstStyle/>
            <a:p>
              <a:pPr algn="ctr"/>
              <a:r>
                <a:rPr lang="en-US" sz="1000" dirty="0" smtClean="0">
                  <a:latin typeface="Calibri Light" panose="020F0302020204030204" pitchFamily="34" charset="0"/>
                </a:rPr>
                <a:t>JULY 15</a:t>
              </a:r>
              <a:endParaRPr lang="en-US" sz="1000" dirty="0">
                <a:latin typeface="Calibri Light" panose="020F0302020204030204" pitchFamily="34" charset="0"/>
              </a:endParaRPr>
            </a:p>
          </p:txBody>
        </p:sp>
        <p:cxnSp>
          <p:nvCxnSpPr>
            <p:cNvPr id="49" name="Straight Connector 48"/>
            <p:cNvCxnSpPr/>
            <p:nvPr/>
          </p:nvCxnSpPr>
          <p:spPr>
            <a:xfrm>
              <a:off x="1935933" y="3572998"/>
              <a:ext cx="0" cy="2286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80" name="TextBox 79"/>
            <p:cNvSpPr txBox="1"/>
            <p:nvPr/>
          </p:nvSpPr>
          <p:spPr>
            <a:xfrm>
              <a:off x="1597903" y="3803116"/>
              <a:ext cx="735720" cy="246222"/>
            </a:xfrm>
            <a:prstGeom prst="rect">
              <a:avLst/>
            </a:prstGeom>
            <a:noFill/>
          </p:spPr>
          <p:txBody>
            <a:bodyPr wrap="square" rtlCol="0">
              <a:spAutoFit/>
            </a:bodyPr>
            <a:lstStyle/>
            <a:p>
              <a:pPr algn="ctr"/>
              <a:r>
                <a:rPr lang="en-US" sz="1000" dirty="0" smtClean="0">
                  <a:latin typeface="Calibri Light" panose="020F0302020204030204" pitchFamily="34" charset="0"/>
                </a:rPr>
                <a:t>AUGUST 1</a:t>
              </a:r>
              <a:endParaRPr lang="en-US" sz="1000" dirty="0">
                <a:latin typeface="Calibri Light" panose="020F0302020204030204" pitchFamily="34" charset="0"/>
              </a:endParaRPr>
            </a:p>
          </p:txBody>
        </p:sp>
        <p:cxnSp>
          <p:nvCxnSpPr>
            <p:cNvPr id="50" name="Straight Connector 49"/>
            <p:cNvCxnSpPr/>
            <p:nvPr/>
          </p:nvCxnSpPr>
          <p:spPr>
            <a:xfrm>
              <a:off x="3116294" y="3572992"/>
              <a:ext cx="0" cy="2286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81" name="TextBox 80"/>
            <p:cNvSpPr txBox="1"/>
            <p:nvPr/>
          </p:nvSpPr>
          <p:spPr>
            <a:xfrm>
              <a:off x="2733675" y="3803111"/>
              <a:ext cx="800103" cy="246221"/>
            </a:xfrm>
            <a:prstGeom prst="rect">
              <a:avLst/>
            </a:prstGeom>
            <a:noFill/>
          </p:spPr>
          <p:txBody>
            <a:bodyPr wrap="square" rtlCol="0">
              <a:spAutoFit/>
            </a:bodyPr>
            <a:lstStyle/>
            <a:p>
              <a:pPr algn="ctr"/>
              <a:r>
                <a:rPr lang="en-US" sz="1000" dirty="0" smtClean="0">
                  <a:latin typeface="Calibri Light" panose="020F0302020204030204" pitchFamily="34" charset="0"/>
                </a:rPr>
                <a:t>AUGUST 15</a:t>
              </a:r>
              <a:endParaRPr lang="en-US" sz="1000" dirty="0">
                <a:latin typeface="Calibri Light" panose="020F0302020204030204" pitchFamily="34" charset="0"/>
              </a:endParaRPr>
            </a:p>
          </p:txBody>
        </p:sp>
        <p:cxnSp>
          <p:nvCxnSpPr>
            <p:cNvPr id="51" name="Straight Connector 50"/>
            <p:cNvCxnSpPr/>
            <p:nvPr/>
          </p:nvCxnSpPr>
          <p:spPr>
            <a:xfrm>
              <a:off x="4444829" y="3572993"/>
              <a:ext cx="0" cy="2286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82" name="TextBox 81"/>
            <p:cNvSpPr txBox="1"/>
            <p:nvPr/>
          </p:nvSpPr>
          <p:spPr>
            <a:xfrm>
              <a:off x="3990976" y="3832401"/>
              <a:ext cx="923921" cy="246221"/>
            </a:xfrm>
            <a:prstGeom prst="rect">
              <a:avLst/>
            </a:prstGeom>
            <a:noFill/>
          </p:spPr>
          <p:txBody>
            <a:bodyPr wrap="square" rtlCol="0">
              <a:spAutoFit/>
            </a:bodyPr>
            <a:lstStyle/>
            <a:p>
              <a:pPr algn="ctr"/>
              <a:r>
                <a:rPr lang="en-US" sz="1000" dirty="0" smtClean="0">
                  <a:latin typeface="Calibri Light" panose="020F0302020204030204" pitchFamily="34" charset="0"/>
                </a:rPr>
                <a:t>SEPTEMBER 1</a:t>
              </a:r>
              <a:endParaRPr lang="en-US" sz="1000" dirty="0">
                <a:latin typeface="Calibri Light" panose="020F0302020204030204" pitchFamily="34" charset="0"/>
              </a:endParaRPr>
            </a:p>
          </p:txBody>
        </p:sp>
        <p:cxnSp>
          <p:nvCxnSpPr>
            <p:cNvPr id="52" name="Straight Connector 51"/>
            <p:cNvCxnSpPr/>
            <p:nvPr/>
          </p:nvCxnSpPr>
          <p:spPr>
            <a:xfrm>
              <a:off x="5911767" y="3572992"/>
              <a:ext cx="0" cy="2286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83" name="TextBox 82"/>
            <p:cNvSpPr txBox="1"/>
            <p:nvPr/>
          </p:nvSpPr>
          <p:spPr>
            <a:xfrm>
              <a:off x="5419723" y="3803111"/>
              <a:ext cx="1000128" cy="246221"/>
            </a:xfrm>
            <a:prstGeom prst="rect">
              <a:avLst/>
            </a:prstGeom>
            <a:noFill/>
          </p:spPr>
          <p:txBody>
            <a:bodyPr wrap="square" rtlCol="0">
              <a:spAutoFit/>
            </a:bodyPr>
            <a:lstStyle/>
            <a:p>
              <a:pPr algn="ctr"/>
              <a:r>
                <a:rPr lang="en-US" sz="1000" dirty="0" smtClean="0">
                  <a:latin typeface="Calibri Light" panose="020F0302020204030204" pitchFamily="34" charset="0"/>
                </a:rPr>
                <a:t>SEPTEMBER 15</a:t>
              </a:r>
              <a:endParaRPr lang="en-US" sz="1000" dirty="0">
                <a:latin typeface="Calibri Light" panose="020F0302020204030204" pitchFamily="34" charset="0"/>
              </a:endParaRPr>
            </a:p>
          </p:txBody>
        </p:sp>
        <p:cxnSp>
          <p:nvCxnSpPr>
            <p:cNvPr id="92" name="Straight Connector 91"/>
            <p:cNvCxnSpPr/>
            <p:nvPr/>
          </p:nvCxnSpPr>
          <p:spPr>
            <a:xfrm>
              <a:off x="7373678" y="3580003"/>
              <a:ext cx="0" cy="2286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93" name="TextBox 92"/>
            <p:cNvSpPr txBox="1"/>
            <p:nvPr/>
          </p:nvSpPr>
          <p:spPr>
            <a:xfrm>
              <a:off x="6936894" y="3810122"/>
              <a:ext cx="888948" cy="246221"/>
            </a:xfrm>
            <a:prstGeom prst="rect">
              <a:avLst/>
            </a:prstGeom>
            <a:noFill/>
          </p:spPr>
          <p:txBody>
            <a:bodyPr wrap="square" rtlCol="0">
              <a:spAutoFit/>
            </a:bodyPr>
            <a:lstStyle/>
            <a:p>
              <a:pPr algn="ctr"/>
              <a:r>
                <a:rPr lang="en-US" sz="1000" dirty="0" smtClean="0">
                  <a:latin typeface="Calibri Light" panose="020F0302020204030204" pitchFamily="34" charset="0"/>
                </a:rPr>
                <a:t>OCTOBER 1</a:t>
              </a:r>
              <a:endParaRPr lang="en-US" sz="1000" dirty="0">
                <a:latin typeface="Calibri Light" panose="020F0302020204030204" pitchFamily="34" charset="0"/>
              </a:endParaRPr>
            </a:p>
          </p:txBody>
        </p:sp>
        <p:sp>
          <p:nvSpPr>
            <p:cNvPr id="97" name="TextBox 96"/>
            <p:cNvSpPr txBox="1"/>
            <p:nvPr/>
          </p:nvSpPr>
          <p:spPr>
            <a:xfrm>
              <a:off x="8324751" y="3357548"/>
              <a:ext cx="860515" cy="215444"/>
            </a:xfrm>
            <a:prstGeom prst="rect">
              <a:avLst/>
            </a:prstGeom>
            <a:noFill/>
          </p:spPr>
          <p:txBody>
            <a:bodyPr wrap="square" rtlCol="0">
              <a:spAutoFit/>
            </a:bodyPr>
            <a:lstStyle/>
            <a:p>
              <a:pPr algn="ctr"/>
              <a:r>
                <a:rPr lang="en-US" sz="800" dirty="0" smtClean="0">
                  <a:latin typeface="Calibri Light" panose="020F0302020204030204" pitchFamily="34" charset="0"/>
                </a:rPr>
                <a:t>NOVEMBER 15</a:t>
              </a:r>
              <a:endParaRPr lang="en-US" sz="800" dirty="0">
                <a:latin typeface="Calibri Light" panose="020F0302020204030204" pitchFamily="34" charset="0"/>
              </a:endParaRPr>
            </a:p>
          </p:txBody>
        </p:sp>
        <p:sp>
          <p:nvSpPr>
            <p:cNvPr id="100" name="Oval 99"/>
            <p:cNvSpPr/>
            <p:nvPr/>
          </p:nvSpPr>
          <p:spPr>
            <a:xfrm>
              <a:off x="8724151" y="3610039"/>
              <a:ext cx="61723" cy="82296"/>
            </a:xfrm>
            <a:prstGeom prst="ellipse">
              <a:avLst/>
            </a:prstGeom>
            <a:solidFill>
              <a:srgbClr val="FFE2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Oval 100"/>
            <p:cNvSpPr/>
            <p:nvPr/>
          </p:nvSpPr>
          <p:spPr>
            <a:xfrm>
              <a:off x="8703577" y="3582607"/>
              <a:ext cx="102871" cy="137160"/>
            </a:xfrm>
            <a:prstGeom prst="ellipse">
              <a:avLst/>
            </a:prstGeom>
            <a:noFill/>
            <a:ln w="12700">
              <a:solidFill>
                <a:srgbClr val="FFB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2" name="Straight Connector 101"/>
            <p:cNvCxnSpPr/>
            <p:nvPr/>
          </p:nvCxnSpPr>
          <p:spPr>
            <a:xfrm flipH="1" flipV="1">
              <a:off x="8755009" y="3731137"/>
              <a:ext cx="3" cy="1455108"/>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3" name="TextBox 102"/>
            <p:cNvSpPr txBox="1"/>
            <p:nvPr/>
          </p:nvSpPr>
          <p:spPr>
            <a:xfrm>
              <a:off x="7902046" y="5262448"/>
              <a:ext cx="1219703" cy="600164"/>
            </a:xfrm>
            <a:prstGeom prst="rect">
              <a:avLst/>
            </a:prstGeom>
            <a:noFill/>
          </p:spPr>
          <p:txBody>
            <a:bodyPr wrap="square" rtlCol="0">
              <a:spAutoFit/>
            </a:bodyPr>
            <a:lstStyle/>
            <a:p>
              <a:pPr algn="ctr"/>
              <a:r>
                <a:rPr lang="en-US" sz="1100" dirty="0" smtClean="0">
                  <a:latin typeface="Calibri Light" panose="020F0302020204030204" pitchFamily="34" charset="0"/>
                </a:rPr>
                <a:t>COMPLETION</a:t>
              </a:r>
            </a:p>
            <a:p>
              <a:pPr algn="ctr"/>
              <a:r>
                <a:rPr lang="en-US" sz="1100" dirty="0" smtClean="0">
                  <a:latin typeface="Calibri Light" panose="020F0302020204030204" pitchFamily="34" charset="0"/>
                </a:rPr>
                <a:t>OF VERIFICATION</a:t>
              </a:r>
            </a:p>
            <a:p>
              <a:pPr algn="ctr"/>
              <a:r>
                <a:rPr lang="en-US" sz="1100" dirty="0" smtClean="0">
                  <a:latin typeface="Calibri Light" panose="020F0302020204030204" pitchFamily="34" charset="0"/>
                </a:rPr>
                <a:t>ACTIVITIES</a:t>
              </a:r>
            </a:p>
          </p:txBody>
        </p:sp>
        <p:sp>
          <p:nvSpPr>
            <p:cNvPr id="118" name="Oval 117"/>
            <p:cNvSpPr/>
            <p:nvPr/>
          </p:nvSpPr>
          <p:spPr>
            <a:xfrm>
              <a:off x="752737" y="3408400"/>
              <a:ext cx="61723" cy="82296"/>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Oval 118"/>
            <p:cNvSpPr/>
            <p:nvPr/>
          </p:nvSpPr>
          <p:spPr>
            <a:xfrm>
              <a:off x="732163" y="3380968"/>
              <a:ext cx="102871" cy="137160"/>
            </a:xfrm>
            <a:prstGeom prst="ellipse">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6" name="Straight Connector 115"/>
            <p:cNvCxnSpPr>
              <a:stCxn id="119" idx="0"/>
            </p:cNvCxnSpPr>
            <p:nvPr/>
          </p:nvCxnSpPr>
          <p:spPr>
            <a:xfrm flipV="1">
              <a:off x="783597" y="3104098"/>
              <a:ext cx="0" cy="27687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17" name="TextBox 116"/>
            <p:cNvSpPr txBox="1"/>
            <p:nvPr/>
          </p:nvSpPr>
          <p:spPr>
            <a:xfrm>
              <a:off x="-27850" y="2229886"/>
              <a:ext cx="1625756" cy="938719"/>
            </a:xfrm>
            <a:prstGeom prst="rect">
              <a:avLst/>
            </a:prstGeom>
            <a:noFill/>
          </p:spPr>
          <p:txBody>
            <a:bodyPr wrap="square" rtlCol="0">
              <a:spAutoFit/>
            </a:bodyPr>
            <a:lstStyle/>
            <a:p>
              <a:pPr algn="ctr"/>
              <a:r>
                <a:rPr lang="en-US" sz="1100" dirty="0" smtClean="0">
                  <a:latin typeface="Calibri Light" panose="020F0302020204030204" pitchFamily="34" charset="0"/>
                </a:rPr>
                <a:t>SAMPLE 1 </a:t>
              </a:r>
            </a:p>
            <a:p>
              <a:pPr algn="ctr"/>
              <a:r>
                <a:rPr lang="en-US" sz="1100" dirty="0" smtClean="0">
                  <a:latin typeface="Calibri Light" panose="020F0302020204030204" pitchFamily="34" charset="0"/>
                </a:rPr>
                <a:t>(3%</a:t>
              </a:r>
              <a:r>
                <a:rPr lang="en-US" sz="1100" baseline="30000" dirty="0" smtClean="0">
                  <a:latin typeface="Calibri Light" panose="020F0302020204030204" pitchFamily="34" charset="0"/>
                </a:rPr>
                <a:t>1</a:t>
              </a:r>
              <a:r>
                <a:rPr lang="en-US" sz="1100" dirty="0" smtClean="0">
                  <a:latin typeface="Calibri Light" panose="020F0302020204030204" pitchFamily="34" charset="0"/>
                </a:rPr>
                <a:t> OF </a:t>
              </a:r>
            </a:p>
            <a:p>
              <a:pPr algn="ctr"/>
              <a:r>
                <a:rPr lang="en-US" sz="1100" dirty="0" smtClean="0">
                  <a:latin typeface="Calibri Light" panose="020F0302020204030204" pitchFamily="34" charset="0"/>
                </a:rPr>
                <a:t>APPLICATIONS </a:t>
              </a:r>
            </a:p>
            <a:p>
              <a:pPr algn="ctr"/>
              <a:r>
                <a:rPr lang="en-US" sz="1100" dirty="0" smtClean="0">
                  <a:latin typeface="Calibri Light" panose="020F0302020204030204" pitchFamily="34" charset="0"/>
                </a:rPr>
                <a:t>RECEIVED </a:t>
              </a:r>
            </a:p>
            <a:p>
              <a:pPr algn="ctr"/>
              <a:r>
                <a:rPr lang="en-US" sz="1100" dirty="0" smtClean="0">
                  <a:latin typeface="Calibri Light" panose="020F0302020204030204" pitchFamily="34" charset="0"/>
                </a:rPr>
                <a:t>TO DATE)</a:t>
              </a:r>
            </a:p>
          </p:txBody>
        </p:sp>
        <p:sp>
          <p:nvSpPr>
            <p:cNvPr id="124" name="Oval 123"/>
            <p:cNvSpPr/>
            <p:nvPr/>
          </p:nvSpPr>
          <p:spPr>
            <a:xfrm>
              <a:off x="1899971" y="3406377"/>
              <a:ext cx="61723" cy="82296"/>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Oval 124"/>
            <p:cNvSpPr/>
            <p:nvPr/>
          </p:nvSpPr>
          <p:spPr>
            <a:xfrm>
              <a:off x="1879397" y="3378945"/>
              <a:ext cx="102871" cy="137160"/>
            </a:xfrm>
            <a:prstGeom prst="ellipse">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2" name="Straight Connector 121"/>
            <p:cNvCxnSpPr>
              <a:stCxn id="125" idx="0"/>
            </p:cNvCxnSpPr>
            <p:nvPr/>
          </p:nvCxnSpPr>
          <p:spPr>
            <a:xfrm flipV="1">
              <a:off x="1930831" y="3102075"/>
              <a:ext cx="0" cy="27687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23" name="TextBox 122"/>
            <p:cNvSpPr txBox="1"/>
            <p:nvPr/>
          </p:nvSpPr>
          <p:spPr>
            <a:xfrm>
              <a:off x="1117954" y="2218757"/>
              <a:ext cx="1625756" cy="938719"/>
            </a:xfrm>
            <a:prstGeom prst="rect">
              <a:avLst/>
            </a:prstGeom>
            <a:noFill/>
          </p:spPr>
          <p:txBody>
            <a:bodyPr wrap="square" rtlCol="0">
              <a:spAutoFit/>
            </a:bodyPr>
            <a:lstStyle/>
            <a:p>
              <a:pPr algn="ctr"/>
              <a:r>
                <a:rPr lang="en-US" sz="1100" dirty="0" smtClean="0">
                  <a:latin typeface="Calibri Light" panose="020F0302020204030204" pitchFamily="34" charset="0"/>
                </a:rPr>
                <a:t>SAMPLE 2</a:t>
              </a:r>
            </a:p>
            <a:p>
              <a:pPr algn="ctr"/>
              <a:r>
                <a:rPr lang="en-US" sz="1100" dirty="0" smtClean="0">
                  <a:latin typeface="Calibri Light" panose="020F0302020204030204" pitchFamily="34" charset="0"/>
                </a:rPr>
                <a:t>(3% OF </a:t>
              </a:r>
            </a:p>
            <a:p>
              <a:pPr algn="ctr"/>
              <a:r>
                <a:rPr lang="en-US" sz="1100" dirty="0" smtClean="0">
                  <a:latin typeface="Calibri Light" panose="020F0302020204030204" pitchFamily="34" charset="0"/>
                </a:rPr>
                <a:t>APPLICATIONS</a:t>
              </a:r>
            </a:p>
            <a:p>
              <a:pPr algn="ctr"/>
              <a:r>
                <a:rPr lang="en-US" sz="1100" dirty="0" smtClean="0">
                  <a:latin typeface="Calibri Light" panose="020F0302020204030204" pitchFamily="34" charset="0"/>
                </a:rPr>
                <a:t>RECEIVED SINCE </a:t>
              </a:r>
            </a:p>
            <a:p>
              <a:pPr algn="ctr"/>
              <a:r>
                <a:rPr lang="en-US" sz="1100" dirty="0" smtClean="0">
                  <a:latin typeface="Calibri Light" panose="020F0302020204030204" pitchFamily="34" charset="0"/>
                </a:rPr>
                <a:t>JULY 15)</a:t>
              </a:r>
              <a:endParaRPr lang="en-US" sz="1100" dirty="0">
                <a:latin typeface="Calibri Light" panose="020F0302020204030204" pitchFamily="34" charset="0"/>
              </a:endParaRPr>
            </a:p>
          </p:txBody>
        </p:sp>
        <p:sp>
          <p:nvSpPr>
            <p:cNvPr id="130" name="Oval 129"/>
            <p:cNvSpPr/>
            <p:nvPr/>
          </p:nvSpPr>
          <p:spPr>
            <a:xfrm>
              <a:off x="3081813" y="3397732"/>
              <a:ext cx="61723" cy="82296"/>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Oval 130"/>
            <p:cNvSpPr/>
            <p:nvPr/>
          </p:nvSpPr>
          <p:spPr>
            <a:xfrm>
              <a:off x="3061239" y="3370300"/>
              <a:ext cx="102871" cy="137160"/>
            </a:xfrm>
            <a:prstGeom prst="ellipse">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8" name="Straight Connector 127"/>
            <p:cNvCxnSpPr>
              <a:stCxn id="131" idx="0"/>
            </p:cNvCxnSpPr>
            <p:nvPr/>
          </p:nvCxnSpPr>
          <p:spPr>
            <a:xfrm flipV="1">
              <a:off x="3112673" y="3093430"/>
              <a:ext cx="0" cy="27687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29" name="TextBox 128"/>
            <p:cNvSpPr txBox="1"/>
            <p:nvPr/>
          </p:nvSpPr>
          <p:spPr>
            <a:xfrm>
              <a:off x="2320386" y="2204649"/>
              <a:ext cx="1625756" cy="1107996"/>
            </a:xfrm>
            <a:prstGeom prst="rect">
              <a:avLst/>
            </a:prstGeom>
            <a:noFill/>
          </p:spPr>
          <p:txBody>
            <a:bodyPr wrap="square" rtlCol="0">
              <a:spAutoFit/>
            </a:bodyPr>
            <a:lstStyle/>
            <a:p>
              <a:pPr algn="ctr"/>
              <a:r>
                <a:rPr lang="en-US" sz="1100" dirty="0" smtClean="0">
                  <a:latin typeface="Calibri Light" panose="020F0302020204030204" pitchFamily="34" charset="0"/>
                </a:rPr>
                <a:t>SAMPLE 3</a:t>
              </a:r>
            </a:p>
            <a:p>
              <a:pPr algn="ctr"/>
              <a:r>
                <a:rPr lang="en-US" sz="1100" dirty="0">
                  <a:latin typeface="Calibri Light" panose="020F0302020204030204" pitchFamily="34" charset="0"/>
                </a:rPr>
                <a:t>(3% OF </a:t>
              </a:r>
            </a:p>
            <a:p>
              <a:pPr algn="ctr"/>
              <a:r>
                <a:rPr lang="en-US" sz="1100" dirty="0">
                  <a:latin typeface="Calibri Light" panose="020F0302020204030204" pitchFamily="34" charset="0"/>
                </a:rPr>
                <a:t>APPLICATIONS</a:t>
              </a:r>
            </a:p>
            <a:p>
              <a:pPr algn="ctr"/>
              <a:r>
                <a:rPr lang="en-US" sz="1100" dirty="0">
                  <a:latin typeface="Calibri Light" panose="020F0302020204030204" pitchFamily="34" charset="0"/>
                </a:rPr>
                <a:t>RECEIVED SINCE </a:t>
              </a:r>
            </a:p>
            <a:p>
              <a:pPr algn="ctr"/>
              <a:r>
                <a:rPr lang="en-US" sz="1100" dirty="0" smtClean="0">
                  <a:latin typeface="Calibri Light" panose="020F0302020204030204" pitchFamily="34" charset="0"/>
                </a:rPr>
                <a:t>AUGUST 1)</a:t>
              </a:r>
              <a:endParaRPr lang="en-US" sz="1100" dirty="0">
                <a:latin typeface="Calibri Light" panose="020F0302020204030204" pitchFamily="34" charset="0"/>
              </a:endParaRPr>
            </a:p>
            <a:p>
              <a:pPr algn="ctr"/>
              <a:endParaRPr lang="en-US" sz="1100" dirty="0">
                <a:latin typeface="Calibri Light" panose="020F0302020204030204" pitchFamily="34" charset="0"/>
              </a:endParaRPr>
            </a:p>
          </p:txBody>
        </p:sp>
        <p:sp>
          <p:nvSpPr>
            <p:cNvPr id="136" name="Oval 135"/>
            <p:cNvSpPr/>
            <p:nvPr/>
          </p:nvSpPr>
          <p:spPr>
            <a:xfrm>
              <a:off x="4412128" y="3389087"/>
              <a:ext cx="61723" cy="82296"/>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Oval 136"/>
            <p:cNvSpPr/>
            <p:nvPr/>
          </p:nvSpPr>
          <p:spPr>
            <a:xfrm>
              <a:off x="4391554" y="3361655"/>
              <a:ext cx="102871" cy="137160"/>
            </a:xfrm>
            <a:prstGeom prst="ellipse">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4" name="Straight Connector 133"/>
            <p:cNvCxnSpPr>
              <a:stCxn id="137" idx="0"/>
            </p:cNvCxnSpPr>
            <p:nvPr/>
          </p:nvCxnSpPr>
          <p:spPr>
            <a:xfrm flipV="1">
              <a:off x="4442987" y="3084785"/>
              <a:ext cx="0" cy="27687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35" name="TextBox 134"/>
            <p:cNvSpPr txBox="1"/>
            <p:nvPr/>
          </p:nvSpPr>
          <p:spPr>
            <a:xfrm>
              <a:off x="3647355" y="2154715"/>
              <a:ext cx="1625756" cy="938719"/>
            </a:xfrm>
            <a:prstGeom prst="rect">
              <a:avLst/>
            </a:prstGeom>
            <a:noFill/>
          </p:spPr>
          <p:txBody>
            <a:bodyPr wrap="square" rtlCol="0">
              <a:spAutoFit/>
            </a:bodyPr>
            <a:lstStyle/>
            <a:p>
              <a:pPr algn="ctr"/>
              <a:r>
                <a:rPr lang="en-US" sz="1100" dirty="0" smtClean="0">
                  <a:latin typeface="Calibri Light" panose="020F0302020204030204" pitchFamily="34" charset="0"/>
                </a:rPr>
                <a:t>SAMPLE 4</a:t>
              </a:r>
            </a:p>
            <a:p>
              <a:pPr algn="ctr"/>
              <a:r>
                <a:rPr lang="en-US" sz="1100" dirty="0">
                  <a:latin typeface="Calibri Light" panose="020F0302020204030204" pitchFamily="34" charset="0"/>
                </a:rPr>
                <a:t>(3% OF </a:t>
              </a:r>
            </a:p>
            <a:p>
              <a:pPr algn="ctr"/>
              <a:r>
                <a:rPr lang="en-US" sz="1100" dirty="0">
                  <a:latin typeface="Calibri Light" panose="020F0302020204030204" pitchFamily="34" charset="0"/>
                </a:rPr>
                <a:t>APPLICATIONS</a:t>
              </a:r>
            </a:p>
            <a:p>
              <a:pPr algn="ctr"/>
              <a:r>
                <a:rPr lang="en-US" sz="1100" dirty="0">
                  <a:latin typeface="Calibri Light" panose="020F0302020204030204" pitchFamily="34" charset="0"/>
                </a:rPr>
                <a:t>RECEIVED SINCE </a:t>
              </a:r>
            </a:p>
            <a:p>
              <a:pPr algn="ctr"/>
              <a:r>
                <a:rPr lang="en-US" sz="1100" dirty="0" smtClean="0">
                  <a:latin typeface="Calibri Light" panose="020F0302020204030204" pitchFamily="34" charset="0"/>
                </a:rPr>
                <a:t>AUGUST 15)</a:t>
              </a:r>
              <a:endParaRPr lang="en-US" sz="1100" dirty="0">
                <a:latin typeface="Calibri Light" panose="020F0302020204030204" pitchFamily="34" charset="0"/>
              </a:endParaRPr>
            </a:p>
          </p:txBody>
        </p:sp>
        <p:sp>
          <p:nvSpPr>
            <p:cNvPr id="142" name="Oval 141"/>
            <p:cNvSpPr/>
            <p:nvPr/>
          </p:nvSpPr>
          <p:spPr>
            <a:xfrm>
              <a:off x="5884321" y="3397732"/>
              <a:ext cx="61723" cy="82296"/>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Oval 142"/>
            <p:cNvSpPr/>
            <p:nvPr/>
          </p:nvSpPr>
          <p:spPr>
            <a:xfrm>
              <a:off x="5863747" y="3370300"/>
              <a:ext cx="102871" cy="137160"/>
            </a:xfrm>
            <a:prstGeom prst="ellipse">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0" name="Straight Connector 139"/>
            <p:cNvCxnSpPr>
              <a:stCxn id="143" idx="0"/>
            </p:cNvCxnSpPr>
            <p:nvPr/>
          </p:nvCxnSpPr>
          <p:spPr>
            <a:xfrm flipV="1">
              <a:off x="5915180" y="3093430"/>
              <a:ext cx="0" cy="27687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41" name="TextBox 140"/>
            <p:cNvSpPr txBox="1"/>
            <p:nvPr/>
          </p:nvSpPr>
          <p:spPr>
            <a:xfrm>
              <a:off x="5101651" y="2193695"/>
              <a:ext cx="1625756" cy="938719"/>
            </a:xfrm>
            <a:prstGeom prst="rect">
              <a:avLst/>
            </a:prstGeom>
            <a:noFill/>
          </p:spPr>
          <p:txBody>
            <a:bodyPr wrap="square" rtlCol="0">
              <a:spAutoFit/>
            </a:bodyPr>
            <a:lstStyle/>
            <a:p>
              <a:pPr algn="ctr"/>
              <a:r>
                <a:rPr lang="en-US" sz="1100" dirty="0" smtClean="0">
                  <a:latin typeface="Calibri Light" panose="020F0302020204030204" pitchFamily="34" charset="0"/>
                </a:rPr>
                <a:t>SAMPLE 5</a:t>
              </a:r>
            </a:p>
            <a:p>
              <a:pPr algn="ctr"/>
              <a:r>
                <a:rPr lang="en-US" sz="1100" dirty="0">
                  <a:latin typeface="Calibri Light" panose="020F0302020204030204" pitchFamily="34" charset="0"/>
                </a:rPr>
                <a:t>(3% OF </a:t>
              </a:r>
            </a:p>
            <a:p>
              <a:pPr algn="ctr"/>
              <a:r>
                <a:rPr lang="en-US" sz="1100" dirty="0">
                  <a:latin typeface="Calibri Light" panose="020F0302020204030204" pitchFamily="34" charset="0"/>
                </a:rPr>
                <a:t>APPLICATIONS</a:t>
              </a:r>
            </a:p>
            <a:p>
              <a:pPr algn="ctr"/>
              <a:r>
                <a:rPr lang="en-US" sz="1100" dirty="0">
                  <a:latin typeface="Calibri Light" panose="020F0302020204030204" pitchFamily="34" charset="0"/>
                </a:rPr>
                <a:t>RECEIVED SINCE </a:t>
              </a:r>
            </a:p>
            <a:p>
              <a:pPr algn="ctr"/>
              <a:r>
                <a:rPr lang="en-US" sz="1100" dirty="0" smtClean="0">
                  <a:latin typeface="Calibri Light" panose="020F0302020204030204" pitchFamily="34" charset="0"/>
                </a:rPr>
                <a:t>SEPTEMBER1)</a:t>
              </a:r>
              <a:endParaRPr lang="en-US" sz="1100" dirty="0">
                <a:latin typeface="Calibri Light" panose="020F0302020204030204" pitchFamily="34" charset="0"/>
              </a:endParaRPr>
            </a:p>
          </p:txBody>
        </p:sp>
        <p:sp>
          <p:nvSpPr>
            <p:cNvPr id="148" name="Oval 147"/>
            <p:cNvSpPr/>
            <p:nvPr/>
          </p:nvSpPr>
          <p:spPr>
            <a:xfrm>
              <a:off x="7342819" y="3392135"/>
              <a:ext cx="61723" cy="82296"/>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Oval 148"/>
            <p:cNvSpPr/>
            <p:nvPr/>
          </p:nvSpPr>
          <p:spPr>
            <a:xfrm>
              <a:off x="7322245" y="3364703"/>
              <a:ext cx="102871" cy="137160"/>
            </a:xfrm>
            <a:prstGeom prst="ellipse">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6" name="Straight Connector 145"/>
            <p:cNvCxnSpPr>
              <a:stCxn id="149" idx="0"/>
            </p:cNvCxnSpPr>
            <p:nvPr/>
          </p:nvCxnSpPr>
          <p:spPr>
            <a:xfrm flipV="1">
              <a:off x="7373679" y="3087833"/>
              <a:ext cx="0" cy="27687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47" name="TextBox 146"/>
            <p:cNvSpPr txBox="1"/>
            <p:nvPr/>
          </p:nvSpPr>
          <p:spPr>
            <a:xfrm>
              <a:off x="6339941" y="1900419"/>
              <a:ext cx="2072371" cy="1215717"/>
            </a:xfrm>
            <a:prstGeom prst="rect">
              <a:avLst/>
            </a:prstGeom>
            <a:noFill/>
          </p:spPr>
          <p:txBody>
            <a:bodyPr wrap="square" rtlCol="0">
              <a:spAutoFit/>
            </a:bodyPr>
            <a:lstStyle/>
            <a:p>
              <a:pPr algn="ctr"/>
              <a:r>
                <a:rPr lang="en-US" sz="1100" dirty="0" smtClean="0">
                  <a:latin typeface="Calibri Light" panose="020F0302020204030204" pitchFamily="34" charset="0"/>
                </a:rPr>
                <a:t>CALCULATE TOTAL SAMPLE </a:t>
              </a:r>
              <a:r>
                <a:rPr lang="en-US" sz="1100" dirty="0">
                  <a:latin typeface="Calibri Light" panose="020F0302020204030204" pitchFamily="34" charset="0"/>
                </a:rPr>
                <a:t>SIZE BASED ON </a:t>
              </a:r>
              <a:r>
                <a:rPr lang="en-US" sz="1100" dirty="0" smtClean="0">
                  <a:latin typeface="Calibri Light" panose="020F0302020204030204" pitchFamily="34" charset="0"/>
                </a:rPr>
                <a:t>ALL APPLICATIONS</a:t>
              </a:r>
              <a:endParaRPr lang="en-US" sz="1100" dirty="0">
                <a:latin typeface="Calibri Light" panose="020F0302020204030204" pitchFamily="34" charset="0"/>
              </a:endParaRPr>
            </a:p>
            <a:p>
              <a:pPr algn="ctr"/>
              <a:r>
                <a:rPr lang="en-US" sz="1100" dirty="0">
                  <a:latin typeface="Calibri Light" panose="020F0302020204030204" pitchFamily="34" charset="0"/>
                </a:rPr>
                <a:t>RECEIVED TO DATE</a:t>
              </a:r>
            </a:p>
            <a:p>
              <a:pPr algn="ctr"/>
              <a:r>
                <a:rPr lang="en-US" sz="700" dirty="0" smtClean="0">
                  <a:latin typeface="Calibri Light" panose="020F0302020204030204" pitchFamily="34" charset="0"/>
                </a:rPr>
                <a:t>AND</a:t>
              </a:r>
              <a:endParaRPr lang="en-US" sz="1100" dirty="0" smtClean="0">
                <a:latin typeface="Calibri Light" panose="020F0302020204030204" pitchFamily="34" charset="0"/>
              </a:endParaRPr>
            </a:p>
            <a:p>
              <a:pPr algn="ctr"/>
              <a:r>
                <a:rPr lang="en-US" sz="1100" dirty="0" smtClean="0">
                  <a:latin typeface="Calibri Light" panose="020F0302020204030204" pitchFamily="34" charset="0"/>
                </a:rPr>
                <a:t>SAMPLE REMAINING APPLICATIONS</a:t>
              </a:r>
            </a:p>
            <a:p>
              <a:pPr algn="ctr"/>
              <a:r>
                <a:rPr lang="en-US" sz="1100" dirty="0" smtClean="0">
                  <a:latin typeface="Calibri Light" panose="020F0302020204030204" pitchFamily="34" charset="0"/>
                </a:rPr>
                <a:t> </a:t>
              </a:r>
              <a:r>
                <a:rPr lang="en-US" sz="1000" dirty="0" smtClean="0">
                  <a:latin typeface="Calibri Light" panose="020F0302020204030204" pitchFamily="34" charset="0"/>
                </a:rPr>
                <a:t>(IF NEEDED)</a:t>
              </a:r>
              <a:endParaRPr lang="en-US" sz="1100" baseline="30000" dirty="0">
                <a:latin typeface="Calibri Light" panose="020F0302020204030204" pitchFamily="34" charset="0"/>
              </a:endParaRPr>
            </a:p>
          </p:txBody>
        </p:sp>
        <p:sp>
          <p:nvSpPr>
            <p:cNvPr id="165" name="Oval 164"/>
            <p:cNvSpPr/>
            <p:nvPr/>
          </p:nvSpPr>
          <p:spPr>
            <a:xfrm rot="10800000">
              <a:off x="752735" y="3538041"/>
              <a:ext cx="61722" cy="82296"/>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Oval 165"/>
            <p:cNvSpPr/>
            <p:nvPr/>
          </p:nvSpPr>
          <p:spPr>
            <a:xfrm rot="10800000">
              <a:off x="732161" y="3510609"/>
              <a:ext cx="102870" cy="137160"/>
            </a:xfrm>
            <a:prstGeom prst="ellipse">
              <a:avLst/>
            </a:pr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7" name="Straight Connector 166"/>
            <p:cNvCxnSpPr>
              <a:stCxn id="166" idx="0"/>
              <a:endCxn id="168" idx="0"/>
            </p:cNvCxnSpPr>
            <p:nvPr/>
          </p:nvCxnSpPr>
          <p:spPr>
            <a:xfrm>
              <a:off x="783596" y="3647769"/>
              <a:ext cx="0" cy="411474"/>
            </a:xfrm>
            <a:prstGeom prst="line">
              <a:avLst/>
            </a:prstGeom>
            <a:ln w="1270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68" name="TextBox 167"/>
            <p:cNvSpPr txBox="1"/>
            <p:nvPr/>
          </p:nvSpPr>
          <p:spPr>
            <a:xfrm>
              <a:off x="-29282" y="4059243"/>
              <a:ext cx="1625756" cy="430887"/>
            </a:xfrm>
            <a:prstGeom prst="rect">
              <a:avLst/>
            </a:prstGeom>
            <a:noFill/>
          </p:spPr>
          <p:txBody>
            <a:bodyPr wrap="square" rtlCol="0">
              <a:spAutoFit/>
            </a:bodyPr>
            <a:lstStyle/>
            <a:p>
              <a:pPr algn="ctr"/>
              <a:r>
                <a:rPr lang="en-US" sz="1100" dirty="0" smtClean="0">
                  <a:latin typeface="Calibri Light" panose="020F0302020204030204" pitchFamily="34" charset="0"/>
                </a:rPr>
                <a:t>SEND NOTICES</a:t>
              </a:r>
            </a:p>
            <a:p>
              <a:pPr algn="ctr"/>
              <a:r>
                <a:rPr lang="en-US" sz="1100" dirty="0" smtClean="0">
                  <a:latin typeface="Calibri Light" panose="020F0302020204030204" pitchFamily="34" charset="0"/>
                </a:rPr>
                <a:t>TO HOUSEHOLDS</a:t>
              </a:r>
              <a:endParaRPr lang="en-US" sz="1100" dirty="0">
                <a:latin typeface="Calibri Light" panose="020F0302020204030204" pitchFamily="34" charset="0"/>
              </a:endParaRPr>
            </a:p>
          </p:txBody>
        </p:sp>
        <p:sp>
          <p:nvSpPr>
            <p:cNvPr id="170" name="Oval 169"/>
            <p:cNvSpPr/>
            <p:nvPr/>
          </p:nvSpPr>
          <p:spPr>
            <a:xfrm rot="10800000">
              <a:off x="1905076" y="3545565"/>
              <a:ext cx="61722" cy="82296"/>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Oval 170"/>
            <p:cNvSpPr/>
            <p:nvPr/>
          </p:nvSpPr>
          <p:spPr>
            <a:xfrm rot="10800000">
              <a:off x="1884502" y="3518133"/>
              <a:ext cx="102870" cy="137160"/>
            </a:xfrm>
            <a:prstGeom prst="ellipse">
              <a:avLst/>
            </a:pr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2" name="Straight Connector 171"/>
            <p:cNvCxnSpPr>
              <a:stCxn id="171" idx="0"/>
              <a:endCxn id="173" idx="0"/>
            </p:cNvCxnSpPr>
            <p:nvPr/>
          </p:nvCxnSpPr>
          <p:spPr>
            <a:xfrm>
              <a:off x="1935937" y="3655293"/>
              <a:ext cx="0" cy="411474"/>
            </a:xfrm>
            <a:prstGeom prst="line">
              <a:avLst/>
            </a:prstGeom>
            <a:ln w="1270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73" name="TextBox 172"/>
            <p:cNvSpPr txBox="1"/>
            <p:nvPr/>
          </p:nvSpPr>
          <p:spPr>
            <a:xfrm>
              <a:off x="1123059" y="4066767"/>
              <a:ext cx="1625756" cy="430887"/>
            </a:xfrm>
            <a:prstGeom prst="rect">
              <a:avLst/>
            </a:prstGeom>
            <a:noFill/>
          </p:spPr>
          <p:txBody>
            <a:bodyPr wrap="square" rtlCol="0">
              <a:spAutoFit/>
            </a:bodyPr>
            <a:lstStyle/>
            <a:p>
              <a:pPr algn="ctr"/>
              <a:r>
                <a:rPr lang="en-US" sz="1100" dirty="0" smtClean="0">
                  <a:latin typeface="Calibri Light" panose="020F0302020204030204" pitchFamily="34" charset="0"/>
                </a:rPr>
                <a:t>SEND NOTICES</a:t>
              </a:r>
            </a:p>
            <a:p>
              <a:pPr algn="ctr"/>
              <a:r>
                <a:rPr lang="en-US" sz="1100" dirty="0" smtClean="0">
                  <a:latin typeface="Calibri Light" panose="020F0302020204030204" pitchFamily="34" charset="0"/>
                </a:rPr>
                <a:t>TO HOUSEHOLDS</a:t>
              </a:r>
              <a:endParaRPr lang="en-US" sz="1100" dirty="0">
                <a:latin typeface="Calibri Light" panose="020F0302020204030204" pitchFamily="34" charset="0"/>
              </a:endParaRPr>
            </a:p>
          </p:txBody>
        </p:sp>
        <p:sp>
          <p:nvSpPr>
            <p:cNvPr id="175" name="Oval 174"/>
            <p:cNvSpPr/>
            <p:nvPr/>
          </p:nvSpPr>
          <p:spPr>
            <a:xfrm rot="10800000">
              <a:off x="3085432" y="3536919"/>
              <a:ext cx="61722" cy="82296"/>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Oval 175"/>
            <p:cNvSpPr/>
            <p:nvPr/>
          </p:nvSpPr>
          <p:spPr>
            <a:xfrm rot="10800000">
              <a:off x="3064858" y="3509487"/>
              <a:ext cx="102870" cy="137160"/>
            </a:xfrm>
            <a:prstGeom prst="ellipse">
              <a:avLst/>
            </a:pr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7" name="Straight Connector 176"/>
            <p:cNvCxnSpPr>
              <a:stCxn id="176" idx="0"/>
              <a:endCxn id="178" idx="0"/>
            </p:cNvCxnSpPr>
            <p:nvPr/>
          </p:nvCxnSpPr>
          <p:spPr>
            <a:xfrm>
              <a:off x="3116293" y="3646647"/>
              <a:ext cx="0" cy="411474"/>
            </a:xfrm>
            <a:prstGeom prst="line">
              <a:avLst/>
            </a:prstGeom>
            <a:ln w="1270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78" name="TextBox 177"/>
            <p:cNvSpPr txBox="1"/>
            <p:nvPr/>
          </p:nvSpPr>
          <p:spPr>
            <a:xfrm>
              <a:off x="2303415" y="4058121"/>
              <a:ext cx="1625756" cy="430887"/>
            </a:xfrm>
            <a:prstGeom prst="rect">
              <a:avLst/>
            </a:prstGeom>
            <a:noFill/>
          </p:spPr>
          <p:txBody>
            <a:bodyPr wrap="square" rtlCol="0">
              <a:spAutoFit/>
            </a:bodyPr>
            <a:lstStyle/>
            <a:p>
              <a:pPr algn="ctr"/>
              <a:r>
                <a:rPr lang="en-US" sz="1100" dirty="0" smtClean="0">
                  <a:latin typeface="Calibri Light" panose="020F0302020204030204" pitchFamily="34" charset="0"/>
                </a:rPr>
                <a:t>SEND NOTICES</a:t>
              </a:r>
            </a:p>
            <a:p>
              <a:pPr algn="ctr"/>
              <a:r>
                <a:rPr lang="en-US" sz="1100" dirty="0" smtClean="0">
                  <a:latin typeface="Calibri Light" panose="020F0302020204030204" pitchFamily="34" charset="0"/>
                </a:rPr>
                <a:t>TO HOUSEHOLDS</a:t>
              </a:r>
              <a:endParaRPr lang="en-US" sz="1100" dirty="0">
                <a:latin typeface="Calibri Light" panose="020F0302020204030204" pitchFamily="34" charset="0"/>
              </a:endParaRPr>
            </a:p>
          </p:txBody>
        </p:sp>
        <p:sp>
          <p:nvSpPr>
            <p:cNvPr id="180" name="Oval 179"/>
            <p:cNvSpPr/>
            <p:nvPr/>
          </p:nvSpPr>
          <p:spPr>
            <a:xfrm rot="10800000">
              <a:off x="4408800" y="3536919"/>
              <a:ext cx="61722" cy="82296"/>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Oval 180"/>
            <p:cNvSpPr/>
            <p:nvPr/>
          </p:nvSpPr>
          <p:spPr>
            <a:xfrm rot="10800000">
              <a:off x="4388226" y="3509487"/>
              <a:ext cx="102870" cy="137160"/>
            </a:xfrm>
            <a:prstGeom prst="ellipse">
              <a:avLst/>
            </a:pr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2" name="Straight Connector 181"/>
            <p:cNvCxnSpPr>
              <a:stCxn id="181" idx="0"/>
              <a:endCxn id="183" idx="0"/>
            </p:cNvCxnSpPr>
            <p:nvPr/>
          </p:nvCxnSpPr>
          <p:spPr>
            <a:xfrm>
              <a:off x="4439661" y="3646647"/>
              <a:ext cx="0" cy="411474"/>
            </a:xfrm>
            <a:prstGeom prst="line">
              <a:avLst/>
            </a:prstGeom>
            <a:ln w="1270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83" name="TextBox 182"/>
            <p:cNvSpPr txBox="1"/>
            <p:nvPr/>
          </p:nvSpPr>
          <p:spPr>
            <a:xfrm>
              <a:off x="3626783" y="4058121"/>
              <a:ext cx="1625756" cy="430887"/>
            </a:xfrm>
            <a:prstGeom prst="rect">
              <a:avLst/>
            </a:prstGeom>
            <a:noFill/>
          </p:spPr>
          <p:txBody>
            <a:bodyPr wrap="square" rtlCol="0">
              <a:spAutoFit/>
            </a:bodyPr>
            <a:lstStyle/>
            <a:p>
              <a:pPr algn="ctr"/>
              <a:r>
                <a:rPr lang="en-US" sz="1100" dirty="0" smtClean="0">
                  <a:latin typeface="Calibri Light" panose="020F0302020204030204" pitchFamily="34" charset="0"/>
                </a:rPr>
                <a:t>SEND NOTICES</a:t>
              </a:r>
            </a:p>
            <a:p>
              <a:pPr algn="ctr"/>
              <a:r>
                <a:rPr lang="en-US" sz="1100" dirty="0" smtClean="0">
                  <a:latin typeface="Calibri Light" panose="020F0302020204030204" pitchFamily="34" charset="0"/>
                </a:rPr>
                <a:t>TO HOUSEHOLDS</a:t>
              </a:r>
              <a:endParaRPr lang="en-US" sz="1100" dirty="0">
                <a:latin typeface="Calibri Light" panose="020F0302020204030204" pitchFamily="34" charset="0"/>
              </a:endParaRPr>
            </a:p>
          </p:txBody>
        </p:sp>
        <p:sp>
          <p:nvSpPr>
            <p:cNvPr id="185" name="Oval 184"/>
            <p:cNvSpPr/>
            <p:nvPr/>
          </p:nvSpPr>
          <p:spPr>
            <a:xfrm rot="10800000">
              <a:off x="5880908" y="3536919"/>
              <a:ext cx="61722" cy="82296"/>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Oval 185"/>
            <p:cNvSpPr/>
            <p:nvPr/>
          </p:nvSpPr>
          <p:spPr>
            <a:xfrm rot="10800000">
              <a:off x="5860334" y="3509487"/>
              <a:ext cx="102870" cy="137160"/>
            </a:xfrm>
            <a:prstGeom prst="ellipse">
              <a:avLst/>
            </a:pr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7" name="Straight Connector 186"/>
            <p:cNvCxnSpPr>
              <a:stCxn id="186" idx="0"/>
              <a:endCxn id="188" idx="0"/>
            </p:cNvCxnSpPr>
            <p:nvPr/>
          </p:nvCxnSpPr>
          <p:spPr>
            <a:xfrm>
              <a:off x="5911769" y="3646647"/>
              <a:ext cx="0" cy="411474"/>
            </a:xfrm>
            <a:prstGeom prst="line">
              <a:avLst/>
            </a:prstGeom>
            <a:ln w="1270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88" name="TextBox 187"/>
            <p:cNvSpPr txBox="1"/>
            <p:nvPr/>
          </p:nvSpPr>
          <p:spPr>
            <a:xfrm>
              <a:off x="5098891" y="4058121"/>
              <a:ext cx="1625756" cy="430887"/>
            </a:xfrm>
            <a:prstGeom prst="rect">
              <a:avLst/>
            </a:prstGeom>
            <a:noFill/>
          </p:spPr>
          <p:txBody>
            <a:bodyPr wrap="square" rtlCol="0">
              <a:spAutoFit/>
            </a:bodyPr>
            <a:lstStyle/>
            <a:p>
              <a:pPr algn="ctr"/>
              <a:r>
                <a:rPr lang="en-US" sz="1100" dirty="0" smtClean="0">
                  <a:latin typeface="Calibri Light" panose="020F0302020204030204" pitchFamily="34" charset="0"/>
                </a:rPr>
                <a:t>SEND NOTICES</a:t>
              </a:r>
            </a:p>
            <a:p>
              <a:pPr algn="ctr"/>
              <a:r>
                <a:rPr lang="en-US" sz="1100" dirty="0" smtClean="0">
                  <a:latin typeface="Calibri Light" panose="020F0302020204030204" pitchFamily="34" charset="0"/>
                </a:rPr>
                <a:t>TO HOUSEHOLDS</a:t>
              </a:r>
              <a:endParaRPr lang="en-US" sz="1100" dirty="0">
                <a:latin typeface="Calibri Light" panose="020F0302020204030204" pitchFamily="34" charset="0"/>
              </a:endParaRPr>
            </a:p>
          </p:txBody>
        </p:sp>
        <p:sp>
          <p:nvSpPr>
            <p:cNvPr id="190" name="Oval 189"/>
            <p:cNvSpPr/>
            <p:nvPr/>
          </p:nvSpPr>
          <p:spPr>
            <a:xfrm rot="10800000">
              <a:off x="7344239" y="3545565"/>
              <a:ext cx="61722" cy="82296"/>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Oval 190"/>
            <p:cNvSpPr/>
            <p:nvPr/>
          </p:nvSpPr>
          <p:spPr>
            <a:xfrm rot="10800000">
              <a:off x="7323665" y="3518133"/>
              <a:ext cx="102870" cy="137160"/>
            </a:xfrm>
            <a:prstGeom prst="ellipse">
              <a:avLst/>
            </a:pr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2" name="Straight Connector 191"/>
            <p:cNvCxnSpPr>
              <a:stCxn id="191" idx="0"/>
              <a:endCxn id="193" idx="0"/>
            </p:cNvCxnSpPr>
            <p:nvPr/>
          </p:nvCxnSpPr>
          <p:spPr>
            <a:xfrm>
              <a:off x="7375100" y="3655293"/>
              <a:ext cx="0" cy="411474"/>
            </a:xfrm>
            <a:prstGeom prst="line">
              <a:avLst/>
            </a:prstGeom>
            <a:ln w="1270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93" name="TextBox 192"/>
            <p:cNvSpPr txBox="1"/>
            <p:nvPr/>
          </p:nvSpPr>
          <p:spPr>
            <a:xfrm>
              <a:off x="6562222" y="4066767"/>
              <a:ext cx="1625756" cy="430887"/>
            </a:xfrm>
            <a:prstGeom prst="rect">
              <a:avLst/>
            </a:prstGeom>
            <a:noFill/>
          </p:spPr>
          <p:txBody>
            <a:bodyPr wrap="square" rtlCol="0">
              <a:spAutoFit/>
            </a:bodyPr>
            <a:lstStyle/>
            <a:p>
              <a:pPr algn="ctr"/>
              <a:r>
                <a:rPr lang="en-US" sz="1100" dirty="0" smtClean="0">
                  <a:latin typeface="Calibri Light" panose="020F0302020204030204" pitchFamily="34" charset="0"/>
                </a:rPr>
                <a:t>SEND NOTICES</a:t>
              </a:r>
            </a:p>
            <a:p>
              <a:pPr algn="ctr"/>
              <a:r>
                <a:rPr lang="en-US" sz="1100" dirty="0" smtClean="0">
                  <a:latin typeface="Calibri Light" panose="020F0302020204030204" pitchFamily="34" charset="0"/>
                </a:rPr>
                <a:t>TO HOUSEHOLDS</a:t>
              </a:r>
              <a:endParaRPr lang="en-US" sz="1100" dirty="0">
                <a:latin typeface="Calibri Light" panose="020F0302020204030204" pitchFamily="34" charset="0"/>
              </a:endParaRPr>
            </a:p>
          </p:txBody>
        </p:sp>
        <p:sp>
          <p:nvSpPr>
            <p:cNvPr id="150" name="Oval 149"/>
            <p:cNvSpPr/>
            <p:nvPr/>
          </p:nvSpPr>
          <p:spPr>
            <a:xfrm rot="10800000">
              <a:off x="2494444" y="3705139"/>
              <a:ext cx="61722" cy="82296"/>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Oval 150"/>
            <p:cNvSpPr/>
            <p:nvPr/>
          </p:nvSpPr>
          <p:spPr>
            <a:xfrm rot="10800000">
              <a:off x="2473870" y="3677707"/>
              <a:ext cx="102870" cy="137160"/>
            </a:xfrm>
            <a:prstGeom prst="ellipse">
              <a:avLst/>
            </a:pr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6" name="Straight Connector 155"/>
            <p:cNvCxnSpPr>
              <a:stCxn id="151" idx="0"/>
              <a:endCxn id="157" idx="0"/>
            </p:cNvCxnSpPr>
            <p:nvPr/>
          </p:nvCxnSpPr>
          <p:spPr>
            <a:xfrm flipH="1">
              <a:off x="2525304" y="3814867"/>
              <a:ext cx="1" cy="749611"/>
            </a:xfrm>
            <a:prstGeom prst="line">
              <a:avLst/>
            </a:prstGeom>
            <a:ln w="1270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57" name="TextBox 156"/>
            <p:cNvSpPr txBox="1"/>
            <p:nvPr/>
          </p:nvSpPr>
          <p:spPr>
            <a:xfrm>
              <a:off x="1712426" y="4564478"/>
              <a:ext cx="1625756" cy="769441"/>
            </a:xfrm>
            <a:prstGeom prst="rect">
              <a:avLst/>
            </a:prstGeom>
            <a:noFill/>
          </p:spPr>
          <p:txBody>
            <a:bodyPr wrap="square" rtlCol="0">
              <a:spAutoFit/>
            </a:bodyPr>
            <a:lstStyle/>
            <a:p>
              <a:pPr algn="ctr"/>
              <a:r>
                <a:rPr lang="en-US" sz="1100" dirty="0" smtClean="0">
                  <a:latin typeface="Calibri Light" panose="020F0302020204030204" pitchFamily="34" charset="0"/>
                </a:rPr>
                <a:t>FOLLOW-UP</a:t>
              </a:r>
            </a:p>
            <a:p>
              <a:pPr algn="ctr"/>
              <a:r>
                <a:rPr lang="en-US" sz="1100" dirty="0" smtClean="0">
                  <a:latin typeface="Calibri Light" panose="020F0302020204030204" pitchFamily="34" charset="0"/>
                </a:rPr>
                <a:t>WITH NON-RESPONDENTS </a:t>
              </a:r>
            </a:p>
            <a:p>
              <a:pPr algn="ctr"/>
              <a:r>
                <a:rPr lang="en-US" sz="1100" dirty="0" smtClean="0">
                  <a:latin typeface="Calibri Light" panose="020F0302020204030204" pitchFamily="34" charset="0"/>
                </a:rPr>
                <a:t>FROM SAMPLE 1</a:t>
              </a:r>
              <a:endParaRPr lang="en-US" sz="1100" dirty="0">
                <a:latin typeface="Calibri Light" panose="020F0302020204030204" pitchFamily="34" charset="0"/>
              </a:endParaRPr>
            </a:p>
          </p:txBody>
        </p:sp>
        <p:sp>
          <p:nvSpPr>
            <p:cNvPr id="195" name="Oval 194"/>
            <p:cNvSpPr/>
            <p:nvPr/>
          </p:nvSpPr>
          <p:spPr>
            <a:xfrm rot="10800000">
              <a:off x="3729676" y="3727523"/>
              <a:ext cx="61722" cy="82296"/>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Oval 195"/>
            <p:cNvSpPr/>
            <p:nvPr/>
          </p:nvSpPr>
          <p:spPr>
            <a:xfrm rot="10800000">
              <a:off x="3709102" y="3700091"/>
              <a:ext cx="102870" cy="137160"/>
            </a:xfrm>
            <a:prstGeom prst="ellipse">
              <a:avLst/>
            </a:pr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1" name="Straight Connector 200"/>
            <p:cNvCxnSpPr>
              <a:stCxn id="196" idx="0"/>
              <a:endCxn id="208" idx="0"/>
            </p:cNvCxnSpPr>
            <p:nvPr/>
          </p:nvCxnSpPr>
          <p:spPr>
            <a:xfrm flipH="1">
              <a:off x="3760536" y="3837251"/>
              <a:ext cx="1" cy="749611"/>
            </a:xfrm>
            <a:prstGeom prst="line">
              <a:avLst/>
            </a:prstGeom>
            <a:ln w="1270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08" name="TextBox 207"/>
            <p:cNvSpPr txBox="1"/>
            <p:nvPr/>
          </p:nvSpPr>
          <p:spPr>
            <a:xfrm>
              <a:off x="2947658" y="4586862"/>
              <a:ext cx="1625756" cy="938719"/>
            </a:xfrm>
            <a:prstGeom prst="rect">
              <a:avLst/>
            </a:prstGeom>
            <a:noFill/>
          </p:spPr>
          <p:txBody>
            <a:bodyPr wrap="square" rtlCol="0">
              <a:spAutoFit/>
            </a:bodyPr>
            <a:lstStyle/>
            <a:p>
              <a:pPr algn="ctr"/>
              <a:r>
                <a:rPr lang="en-US" sz="1100" dirty="0" smtClean="0">
                  <a:latin typeface="Calibri Light" panose="020F0302020204030204" pitchFamily="34" charset="0"/>
                </a:rPr>
                <a:t>FOLLOW-UP</a:t>
              </a:r>
            </a:p>
            <a:p>
              <a:pPr algn="ctr"/>
              <a:r>
                <a:rPr lang="en-US" sz="1100" dirty="0" smtClean="0">
                  <a:latin typeface="Calibri Light" panose="020F0302020204030204" pitchFamily="34" charset="0"/>
                </a:rPr>
                <a:t>WITH NON-RESPONDENTS </a:t>
              </a:r>
              <a:endParaRPr lang="en-US" sz="1100" dirty="0">
                <a:latin typeface="Calibri Light" panose="020F0302020204030204" pitchFamily="34" charset="0"/>
              </a:endParaRPr>
            </a:p>
            <a:p>
              <a:pPr algn="ctr"/>
              <a:r>
                <a:rPr lang="en-US" sz="1100" dirty="0" smtClean="0">
                  <a:latin typeface="Calibri Light" panose="020F0302020204030204" pitchFamily="34" charset="0"/>
                </a:rPr>
                <a:t>FROM SAMPLES </a:t>
              </a:r>
            </a:p>
            <a:p>
              <a:pPr algn="ctr"/>
              <a:r>
                <a:rPr lang="en-US" sz="1100" dirty="0" smtClean="0">
                  <a:latin typeface="Calibri Light" panose="020F0302020204030204" pitchFamily="34" charset="0"/>
                </a:rPr>
                <a:t>1 &amp; 2</a:t>
              </a:r>
            </a:p>
          </p:txBody>
        </p:sp>
        <p:sp>
          <p:nvSpPr>
            <p:cNvPr id="210" name="Oval 209"/>
            <p:cNvSpPr/>
            <p:nvPr/>
          </p:nvSpPr>
          <p:spPr>
            <a:xfrm rot="10800000">
              <a:off x="5181292" y="3721733"/>
              <a:ext cx="61722" cy="82296"/>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 name="Oval 210"/>
            <p:cNvSpPr/>
            <p:nvPr/>
          </p:nvSpPr>
          <p:spPr>
            <a:xfrm rot="10800000">
              <a:off x="5160718" y="3694301"/>
              <a:ext cx="102870" cy="137160"/>
            </a:xfrm>
            <a:prstGeom prst="ellipse">
              <a:avLst/>
            </a:pr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2" name="Straight Connector 211"/>
            <p:cNvCxnSpPr>
              <a:stCxn id="211" idx="0"/>
              <a:endCxn id="213" idx="0"/>
            </p:cNvCxnSpPr>
            <p:nvPr/>
          </p:nvCxnSpPr>
          <p:spPr>
            <a:xfrm flipH="1">
              <a:off x="5212152" y="3831461"/>
              <a:ext cx="1" cy="749611"/>
            </a:xfrm>
            <a:prstGeom prst="line">
              <a:avLst/>
            </a:prstGeom>
            <a:ln w="1270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13" name="TextBox 212"/>
            <p:cNvSpPr txBox="1"/>
            <p:nvPr/>
          </p:nvSpPr>
          <p:spPr>
            <a:xfrm>
              <a:off x="4399274" y="4581072"/>
              <a:ext cx="1625756" cy="938719"/>
            </a:xfrm>
            <a:prstGeom prst="rect">
              <a:avLst/>
            </a:prstGeom>
            <a:noFill/>
          </p:spPr>
          <p:txBody>
            <a:bodyPr wrap="square" rtlCol="0">
              <a:spAutoFit/>
            </a:bodyPr>
            <a:lstStyle/>
            <a:p>
              <a:pPr algn="ctr"/>
              <a:r>
                <a:rPr lang="en-US" sz="1100" dirty="0" smtClean="0">
                  <a:latin typeface="Calibri Light" panose="020F0302020204030204" pitchFamily="34" charset="0"/>
                </a:rPr>
                <a:t>FOLLOW-UP</a:t>
              </a:r>
            </a:p>
            <a:p>
              <a:pPr algn="ctr"/>
              <a:r>
                <a:rPr lang="en-US" sz="1100" dirty="0" smtClean="0">
                  <a:latin typeface="Calibri Light" panose="020F0302020204030204" pitchFamily="34" charset="0"/>
                </a:rPr>
                <a:t>WITH NON-RESPONDENTS</a:t>
              </a:r>
            </a:p>
            <a:p>
              <a:pPr algn="ctr"/>
              <a:r>
                <a:rPr lang="en-US" sz="1100" dirty="0" smtClean="0">
                  <a:latin typeface="Calibri Light" panose="020F0302020204030204" pitchFamily="34" charset="0"/>
                </a:rPr>
                <a:t>FROM SAMPLES </a:t>
              </a:r>
            </a:p>
            <a:p>
              <a:pPr algn="ctr"/>
              <a:r>
                <a:rPr lang="en-US" sz="1100" dirty="0" smtClean="0">
                  <a:latin typeface="Calibri Light" panose="020F0302020204030204" pitchFamily="34" charset="0"/>
                </a:rPr>
                <a:t>1, 2 &amp; 3</a:t>
              </a:r>
              <a:endParaRPr lang="en-US" sz="1100" dirty="0">
                <a:latin typeface="Calibri Light" panose="020F0302020204030204" pitchFamily="34" charset="0"/>
              </a:endParaRPr>
            </a:p>
          </p:txBody>
        </p:sp>
        <p:sp>
          <p:nvSpPr>
            <p:cNvPr id="215" name="Oval 214"/>
            <p:cNvSpPr/>
            <p:nvPr/>
          </p:nvSpPr>
          <p:spPr>
            <a:xfrm rot="10800000">
              <a:off x="6591712" y="3732569"/>
              <a:ext cx="61722" cy="82296"/>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Oval 215"/>
            <p:cNvSpPr/>
            <p:nvPr/>
          </p:nvSpPr>
          <p:spPr>
            <a:xfrm rot="10800000">
              <a:off x="6571138" y="3705137"/>
              <a:ext cx="102870" cy="137160"/>
            </a:xfrm>
            <a:prstGeom prst="ellipse">
              <a:avLst/>
            </a:pr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7" name="Straight Connector 216"/>
            <p:cNvCxnSpPr>
              <a:stCxn id="216" idx="0"/>
              <a:endCxn id="218" idx="0"/>
            </p:cNvCxnSpPr>
            <p:nvPr/>
          </p:nvCxnSpPr>
          <p:spPr>
            <a:xfrm flipH="1">
              <a:off x="6622572" y="3842297"/>
              <a:ext cx="1" cy="749611"/>
            </a:xfrm>
            <a:prstGeom prst="line">
              <a:avLst/>
            </a:prstGeom>
            <a:ln w="1270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18" name="TextBox 217"/>
            <p:cNvSpPr txBox="1"/>
            <p:nvPr/>
          </p:nvSpPr>
          <p:spPr>
            <a:xfrm>
              <a:off x="5809694" y="4591908"/>
              <a:ext cx="1625756" cy="769441"/>
            </a:xfrm>
            <a:prstGeom prst="rect">
              <a:avLst/>
            </a:prstGeom>
            <a:noFill/>
          </p:spPr>
          <p:txBody>
            <a:bodyPr wrap="square" rtlCol="0">
              <a:spAutoFit/>
            </a:bodyPr>
            <a:lstStyle/>
            <a:p>
              <a:pPr algn="ctr"/>
              <a:r>
                <a:rPr lang="en-US" sz="1100" dirty="0" smtClean="0">
                  <a:latin typeface="Calibri Light" panose="020F0302020204030204" pitchFamily="34" charset="0"/>
                </a:rPr>
                <a:t>FOLLOW-UP WITH </a:t>
              </a:r>
            </a:p>
            <a:p>
              <a:pPr algn="ctr"/>
              <a:r>
                <a:rPr lang="en-US" sz="1100" dirty="0" smtClean="0">
                  <a:latin typeface="Calibri Light" panose="020F0302020204030204" pitchFamily="34" charset="0"/>
                </a:rPr>
                <a:t>NON-RESPONDENTS</a:t>
              </a:r>
            </a:p>
            <a:p>
              <a:pPr algn="ctr"/>
              <a:r>
                <a:rPr lang="en-US" sz="1100" dirty="0" smtClean="0">
                  <a:latin typeface="Calibri Light" panose="020F0302020204030204" pitchFamily="34" charset="0"/>
                </a:rPr>
                <a:t>FROM SAMPLES </a:t>
              </a:r>
            </a:p>
            <a:p>
              <a:pPr algn="ctr"/>
              <a:r>
                <a:rPr lang="en-US" sz="1100" dirty="0" smtClean="0">
                  <a:latin typeface="Calibri Light" panose="020F0302020204030204" pitchFamily="34" charset="0"/>
                </a:rPr>
                <a:t>1, 2, 3, &amp; 4</a:t>
              </a:r>
              <a:endParaRPr lang="en-US" sz="1100" dirty="0">
                <a:latin typeface="Calibri Light" panose="020F0302020204030204" pitchFamily="34" charset="0"/>
              </a:endParaRPr>
            </a:p>
          </p:txBody>
        </p:sp>
        <p:sp>
          <p:nvSpPr>
            <p:cNvPr id="220" name="Oval 219"/>
            <p:cNvSpPr/>
            <p:nvPr/>
          </p:nvSpPr>
          <p:spPr>
            <a:xfrm rot="10800000">
              <a:off x="8014809" y="3732571"/>
              <a:ext cx="61722" cy="82296"/>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1" name="Oval 220"/>
            <p:cNvSpPr/>
            <p:nvPr/>
          </p:nvSpPr>
          <p:spPr>
            <a:xfrm rot="10800000">
              <a:off x="7994235" y="3705139"/>
              <a:ext cx="102870" cy="137160"/>
            </a:xfrm>
            <a:prstGeom prst="ellipse">
              <a:avLst/>
            </a:pr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2" name="Straight Connector 221"/>
            <p:cNvCxnSpPr>
              <a:stCxn id="221" idx="0"/>
              <a:endCxn id="223" idx="0"/>
            </p:cNvCxnSpPr>
            <p:nvPr/>
          </p:nvCxnSpPr>
          <p:spPr>
            <a:xfrm flipH="1">
              <a:off x="8045669" y="3842299"/>
              <a:ext cx="1" cy="692461"/>
            </a:xfrm>
            <a:prstGeom prst="line">
              <a:avLst/>
            </a:prstGeom>
            <a:ln w="1270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23" name="TextBox 222"/>
            <p:cNvSpPr txBox="1"/>
            <p:nvPr/>
          </p:nvSpPr>
          <p:spPr>
            <a:xfrm>
              <a:off x="7232791" y="4534760"/>
              <a:ext cx="1625756" cy="600164"/>
            </a:xfrm>
            <a:prstGeom prst="rect">
              <a:avLst/>
            </a:prstGeom>
            <a:noFill/>
          </p:spPr>
          <p:txBody>
            <a:bodyPr wrap="square" rtlCol="0">
              <a:spAutoFit/>
            </a:bodyPr>
            <a:lstStyle/>
            <a:p>
              <a:pPr algn="ctr"/>
              <a:r>
                <a:rPr lang="en-US" sz="1100" dirty="0" smtClean="0">
                  <a:latin typeface="Calibri Light" panose="020F0302020204030204" pitchFamily="34" charset="0"/>
                </a:rPr>
                <a:t>FOLLOW-UP WITH ALL</a:t>
              </a:r>
            </a:p>
            <a:p>
              <a:pPr algn="ctr"/>
              <a:r>
                <a:rPr lang="en-US" sz="1100" dirty="0" smtClean="0">
                  <a:latin typeface="Calibri Light" panose="020F0302020204030204" pitchFamily="34" charset="0"/>
                </a:rPr>
                <a:t>NON-RESPONDENTS &amp; </a:t>
              </a:r>
              <a:br>
                <a:rPr lang="en-US" sz="1100" dirty="0" smtClean="0">
                  <a:latin typeface="Calibri Light" panose="020F0302020204030204" pitchFamily="34" charset="0"/>
                </a:rPr>
              </a:br>
              <a:r>
                <a:rPr lang="en-US" sz="1100" dirty="0" smtClean="0">
                  <a:latin typeface="Calibri Light" panose="020F0302020204030204" pitchFamily="34" charset="0"/>
                </a:rPr>
                <a:t>SEND FINAL NOTICES</a:t>
              </a:r>
              <a:endParaRPr lang="en-US" sz="1100" dirty="0">
                <a:latin typeface="Calibri Light" panose="020F0302020204030204" pitchFamily="34" charset="0"/>
              </a:endParaRPr>
            </a:p>
          </p:txBody>
        </p:sp>
        <p:sp>
          <p:nvSpPr>
            <p:cNvPr id="7" name="TextBox 6"/>
            <p:cNvSpPr txBox="1"/>
            <p:nvPr/>
          </p:nvSpPr>
          <p:spPr>
            <a:xfrm>
              <a:off x="17438" y="5843003"/>
              <a:ext cx="2738021" cy="246221"/>
            </a:xfrm>
            <a:prstGeom prst="rect">
              <a:avLst/>
            </a:prstGeom>
            <a:noFill/>
          </p:spPr>
          <p:txBody>
            <a:bodyPr wrap="square" rtlCol="0">
              <a:spAutoFit/>
            </a:bodyPr>
            <a:lstStyle/>
            <a:p>
              <a:pPr lvl="0"/>
              <a:r>
                <a:rPr lang="en-US" sz="1000" dirty="0" smtClean="0">
                  <a:solidFill>
                    <a:prstClr val="black"/>
                  </a:solidFill>
                  <a:latin typeface="Calibri Light" panose="020F0302020204030204" pitchFamily="34" charset="0"/>
                </a:rPr>
                <a:t> </a:t>
              </a:r>
              <a:r>
                <a:rPr lang="en-US" sz="1000" baseline="30000" dirty="0" smtClean="0">
                  <a:solidFill>
                    <a:prstClr val="black"/>
                  </a:solidFill>
                  <a:latin typeface="Calibri Light" panose="020F0302020204030204" pitchFamily="34" charset="0"/>
                </a:rPr>
                <a:t>1</a:t>
              </a:r>
              <a:r>
                <a:rPr lang="en-US" sz="1000" dirty="0" smtClean="0">
                  <a:solidFill>
                    <a:prstClr val="black"/>
                  </a:solidFill>
                  <a:latin typeface="Calibri Light" panose="020F0302020204030204" pitchFamily="34" charset="0"/>
                </a:rPr>
                <a:t> OR </a:t>
              </a:r>
              <a:r>
                <a:rPr lang="en-US" sz="1000" dirty="0">
                  <a:solidFill>
                    <a:prstClr val="black"/>
                  </a:solidFill>
                  <a:latin typeface="Calibri Light" panose="020F0302020204030204" pitchFamily="34" charset="0"/>
                </a:rPr>
                <a:t>1.5% </a:t>
              </a:r>
              <a:r>
                <a:rPr lang="en-US" sz="1000" dirty="0" smtClean="0">
                  <a:solidFill>
                    <a:prstClr val="black"/>
                  </a:solidFill>
                  <a:latin typeface="Calibri Light" panose="020F0302020204030204" pitchFamily="34" charset="0"/>
                </a:rPr>
                <a:t>DEPENDING ON </a:t>
              </a:r>
              <a:r>
                <a:rPr lang="en-US" sz="1000" dirty="0">
                  <a:solidFill>
                    <a:prstClr val="black"/>
                  </a:solidFill>
                  <a:latin typeface="Calibri Light" panose="020F0302020204030204" pitchFamily="34" charset="0"/>
                </a:rPr>
                <a:t>SAMPLING </a:t>
              </a:r>
              <a:r>
                <a:rPr lang="en-US" sz="1000" dirty="0" smtClean="0">
                  <a:solidFill>
                    <a:prstClr val="black"/>
                  </a:solidFill>
                  <a:latin typeface="Calibri Light" panose="020F0302020204030204" pitchFamily="34" charset="0"/>
                </a:rPr>
                <a:t>METHOD</a:t>
              </a:r>
            </a:p>
          </p:txBody>
        </p:sp>
        <p:sp>
          <p:nvSpPr>
            <p:cNvPr id="126" name="TextBox 125"/>
            <p:cNvSpPr txBox="1"/>
            <p:nvPr/>
          </p:nvSpPr>
          <p:spPr>
            <a:xfrm>
              <a:off x="-98412" y="3702098"/>
              <a:ext cx="860515" cy="215444"/>
            </a:xfrm>
            <a:prstGeom prst="rect">
              <a:avLst/>
            </a:prstGeom>
            <a:noFill/>
          </p:spPr>
          <p:txBody>
            <a:bodyPr wrap="square" rtlCol="0">
              <a:spAutoFit/>
            </a:bodyPr>
            <a:lstStyle/>
            <a:p>
              <a:pPr algn="ctr"/>
              <a:r>
                <a:rPr lang="en-US" sz="800" dirty="0" smtClean="0">
                  <a:latin typeface="Calibri Light" panose="020F0302020204030204" pitchFamily="34" charset="0"/>
                </a:rPr>
                <a:t>JULY 1</a:t>
              </a:r>
              <a:endParaRPr lang="en-US" sz="800" dirty="0">
                <a:latin typeface="Calibri Light" panose="020F0302020204030204" pitchFamily="34" charset="0"/>
              </a:endParaRPr>
            </a:p>
          </p:txBody>
        </p:sp>
      </p:grpSp>
      <p:pic>
        <p:nvPicPr>
          <p:cNvPr id="99" name="Picture 2" descr="USDA (United States Department of Agriculture) logo" title="USDA logo"/>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68202" y="6270158"/>
            <a:ext cx="707666" cy="490188"/>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04" name="Rectangle 103"/>
          <p:cNvSpPr/>
          <p:nvPr/>
        </p:nvSpPr>
        <p:spPr>
          <a:xfrm>
            <a:off x="978626" y="6515809"/>
            <a:ext cx="8165374" cy="261610"/>
          </a:xfrm>
          <a:prstGeom prst="rect">
            <a:avLst/>
          </a:prstGeom>
        </p:spPr>
        <p:txBody>
          <a:bodyPr wrap="square">
            <a:spAutoFit/>
          </a:bodyPr>
          <a:lstStyle/>
          <a:p>
            <a:pPr algn="r"/>
            <a:r>
              <a:rPr lang="en-US" sz="1100" dirty="0" smtClean="0"/>
              <a:t>Food and Nutrition Service  | February 2018</a:t>
            </a:r>
            <a:endParaRPr lang="en-US" dirty="0"/>
          </a:p>
        </p:txBody>
      </p:sp>
    </p:spTree>
    <p:extLst>
      <p:ext uri="{BB962C8B-B14F-4D97-AF65-F5344CB8AC3E}">
        <p14:creationId xmlns:p14="http://schemas.microsoft.com/office/powerpoint/2010/main" val="292441740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1996</TotalTime>
  <Words>396</Words>
  <Application>Microsoft Office PowerPoint</Application>
  <PresentationFormat>Letter Paper (8.5x11 in)</PresentationFormat>
  <Paragraphs>117</Paragraphs>
  <Slides>3</Slides>
  <Notes>2</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Office Theme</vt:lpstr>
      <vt:lpstr>PowerPoint Presentation</vt:lpstr>
      <vt:lpstr>Sampling Twice Example Timeline Sampling Twice and Conducting Follow-Up After October 1</vt:lpstr>
      <vt:lpstr>Continuous Sampling &amp; Follow-Up Example Timeline for Sampling Every Two Weeks and Following-Up on a Continuous Basis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Timeline Infographic</dc:title>
  <dc:creator>Peters, Whitney - FNS</dc:creator>
  <cp:lastModifiedBy>Peters, Whitney - FNS</cp:lastModifiedBy>
  <cp:revision>73</cp:revision>
  <dcterms:created xsi:type="dcterms:W3CDTF">2014-04-18T00:54:57Z</dcterms:created>
  <dcterms:modified xsi:type="dcterms:W3CDTF">2018-02-22T18:48:27Z</dcterms:modified>
</cp:coreProperties>
</file>