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6" r:id="rId2"/>
    <p:sldId id="257" r:id="rId3"/>
    <p:sldId id="258" r:id="rId4"/>
    <p:sldId id="275" r:id="rId5"/>
    <p:sldId id="280" r:id="rId6"/>
    <p:sldId id="259" r:id="rId7"/>
    <p:sldId id="274" r:id="rId8"/>
    <p:sldId id="267" r:id="rId9"/>
    <p:sldId id="265" r:id="rId10"/>
    <p:sldId id="276" r:id="rId11"/>
    <p:sldId id="260" r:id="rId12"/>
    <p:sldId id="261" r:id="rId13"/>
    <p:sldId id="262" r:id="rId14"/>
    <p:sldId id="266" r:id="rId15"/>
    <p:sldId id="264" r:id="rId16"/>
    <p:sldId id="278" r:id="rId17"/>
    <p:sldId id="285" r:id="rId18"/>
    <p:sldId id="286" r:id="rId19"/>
    <p:sldId id="271" r:id="rId20"/>
    <p:sldId id="272" r:id="rId21"/>
    <p:sldId id="284" r:id="rId22"/>
    <p:sldId id="263" r:id="rId23"/>
    <p:sldId id="281" r:id="rId24"/>
    <p:sldId id="287" r:id="rId25"/>
    <p:sldId id="279" r:id="rId26"/>
    <p:sldId id="268" r:id="rId27"/>
    <p:sldId id="273" r:id="rId28"/>
    <p:sldId id="282" r:id="rId29"/>
    <p:sldId id="283" r:id="rId3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10" autoAdjust="0"/>
    <p:restoredTop sz="71633" autoAdjust="0"/>
  </p:normalViewPr>
  <p:slideViewPr>
    <p:cSldViewPr snapToGrid="0">
      <p:cViewPr varScale="1">
        <p:scale>
          <a:sx n="49" d="100"/>
          <a:sy n="49" d="100"/>
        </p:scale>
        <p:origin x="916" y="44"/>
      </p:cViewPr>
      <p:guideLst/>
    </p:cSldViewPr>
  </p:slideViewPr>
  <p:notesTextViewPr>
    <p:cViewPr>
      <p:scale>
        <a:sx n="1" d="1"/>
        <a:sy n="1" d="1"/>
      </p:scale>
      <p:origin x="0" y="0"/>
    </p:cViewPr>
  </p:notesTextViewPr>
  <p:notesViewPr>
    <p:cSldViewPr snapToGrid="0">
      <p:cViewPr varScale="1">
        <p:scale>
          <a:sx n="90" d="100"/>
          <a:sy n="90" d="100"/>
        </p:scale>
        <p:origin x="224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1BF8B0E-0CEC-4DE7-858A-BA5C2A8C4A5B}" type="datetimeFigureOut">
              <a:rPr lang="en-US" smtClean="0"/>
              <a:t>11/15/2018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EB99786-DD00-4925-8912-3E6BE806FD75}" type="slidenum">
              <a:rPr lang="en-US" smtClean="0"/>
              <a:t>‹#›</a:t>
            </a:fld>
            <a:endParaRPr lang="en-US"/>
          </a:p>
        </p:txBody>
      </p:sp>
    </p:spTree>
    <p:extLst>
      <p:ext uri="{BB962C8B-B14F-4D97-AF65-F5344CB8AC3E}">
        <p14:creationId xmlns:p14="http://schemas.microsoft.com/office/powerpoint/2010/main" val="2340318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CNDINTERNET@fns.usda.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6663" y="746125"/>
            <a:ext cx="4440237" cy="2497138"/>
          </a:xfrm>
        </p:spPr>
      </p:sp>
      <p:sp>
        <p:nvSpPr>
          <p:cNvPr id="3" name="Notes Placeholder 2"/>
          <p:cNvSpPr>
            <a:spLocks noGrp="1"/>
          </p:cNvSpPr>
          <p:nvPr>
            <p:ph type="body" idx="1"/>
          </p:nvPr>
        </p:nvSpPr>
        <p:spPr>
          <a:xfrm>
            <a:off x="467361" y="3592673"/>
            <a:ext cx="6065943" cy="4927214"/>
          </a:xfrm>
        </p:spPr>
        <p:txBody>
          <a:bodyPr/>
          <a:lstStyle/>
          <a:p>
            <a:r>
              <a:rPr lang="en-US" b="1" i="1" dirty="0" smtClean="0"/>
              <a:t>Welcome to USDA’s </a:t>
            </a:r>
            <a:r>
              <a:rPr lang="en-US" b="1" i="1" baseline="0" dirty="0" smtClean="0"/>
              <a:t>local charge policy training presentation for school food authorities! </a:t>
            </a:r>
          </a:p>
          <a:p>
            <a:endParaRPr lang="en-US" i="1" baseline="0" dirty="0" smtClean="0"/>
          </a:p>
          <a:p>
            <a:r>
              <a:rPr lang="en-US" i="1" baseline="0" dirty="0" smtClean="0"/>
              <a:t>This presentation is a starting point for school food authorities (SFAs) interested in providing a formal training on their local meal charge policy. This training is designed for an audience of SFA staff members responsible for implementing and enforcing the local meal charge policy, but can be adapted for different audiences, as needed.</a:t>
            </a:r>
          </a:p>
          <a:p>
            <a:endParaRPr lang="en-US" i="1" baseline="0" dirty="0" smtClean="0"/>
          </a:p>
          <a:p>
            <a:r>
              <a:rPr lang="en-US" i="1" u="sng" baseline="0" dirty="0" smtClean="0"/>
              <a:t>A few notes about the content of this template:</a:t>
            </a:r>
          </a:p>
          <a:p>
            <a:pPr marL="174708" indent="-174708">
              <a:buFont typeface="Arial" panose="020B0604020202020204" pitchFamily="34" charset="0"/>
              <a:buChar char="•"/>
            </a:pPr>
            <a:r>
              <a:rPr lang="en-US" i="1" dirty="0" smtClean="0"/>
              <a:t>The text </a:t>
            </a:r>
            <a:r>
              <a:rPr lang="en-US" i="1" dirty="0"/>
              <a:t>labeled </a:t>
            </a:r>
            <a:r>
              <a:rPr lang="en-US" b="1" i="1" dirty="0">
                <a:solidFill>
                  <a:srgbClr val="00B050"/>
                </a:solidFill>
              </a:rPr>
              <a:t>Introduction</a:t>
            </a:r>
            <a:r>
              <a:rPr lang="en-US" i="1" dirty="0"/>
              <a:t> </a:t>
            </a:r>
            <a:r>
              <a:rPr lang="en-US" i="1" dirty="0" smtClean="0"/>
              <a:t>provides </a:t>
            </a:r>
            <a:r>
              <a:rPr lang="en-US" i="1" dirty="0"/>
              <a:t>an overview of the content. </a:t>
            </a:r>
            <a:endParaRPr lang="en-US" i="1" dirty="0" smtClean="0"/>
          </a:p>
          <a:p>
            <a:pPr marL="174708" indent="-174708">
              <a:buFont typeface="Arial" panose="020B0604020202020204" pitchFamily="34" charset="0"/>
              <a:buChar char="•"/>
            </a:pPr>
            <a:r>
              <a:rPr lang="en-US" i="1" baseline="0" dirty="0" smtClean="0"/>
              <a:t>USDA has provided </a:t>
            </a:r>
            <a:r>
              <a:rPr lang="en-US" b="1" i="1" dirty="0">
                <a:solidFill>
                  <a:srgbClr val="7030A0"/>
                </a:solidFill>
              </a:rPr>
              <a:t>O</a:t>
            </a:r>
            <a:r>
              <a:rPr lang="en-US" b="1" i="1" baseline="0" dirty="0" smtClean="0">
                <a:solidFill>
                  <a:srgbClr val="7030A0"/>
                </a:solidFill>
              </a:rPr>
              <a:t>ptional </a:t>
            </a:r>
            <a:r>
              <a:rPr lang="en-US" b="1" i="1" dirty="0">
                <a:solidFill>
                  <a:srgbClr val="7030A0"/>
                </a:solidFill>
              </a:rPr>
              <a:t>P</a:t>
            </a:r>
            <a:r>
              <a:rPr lang="en-US" b="1" i="1" baseline="0" dirty="0" smtClean="0">
                <a:solidFill>
                  <a:srgbClr val="7030A0"/>
                </a:solidFill>
              </a:rPr>
              <a:t>resenter Notes </a:t>
            </a:r>
            <a:r>
              <a:rPr lang="en-US" i="1" baseline="0" dirty="0" smtClean="0"/>
              <a:t>on several slides. </a:t>
            </a:r>
            <a:r>
              <a:rPr lang="en-US" i="1" dirty="0"/>
              <a:t>SFAs have discretion to use or remove the notes provided in this template.</a:t>
            </a:r>
          </a:p>
          <a:p>
            <a:pPr marL="174708" indent="-174708">
              <a:buFont typeface="Arial" panose="020B0604020202020204" pitchFamily="34" charset="0"/>
              <a:buChar char="•"/>
            </a:pPr>
            <a:r>
              <a:rPr lang="en-US" i="1" baseline="0" dirty="0" smtClean="0"/>
              <a:t>Any </a:t>
            </a:r>
            <a:r>
              <a:rPr lang="en-US" b="1" i="1" baseline="0" dirty="0" smtClean="0">
                <a:solidFill>
                  <a:srgbClr val="C00000"/>
                </a:solidFill>
              </a:rPr>
              <a:t>Red Text </a:t>
            </a:r>
            <a:r>
              <a:rPr lang="en-US" i="1" baseline="0" dirty="0" smtClean="0"/>
              <a:t>is “placeholder” text and should be edited by the SFA prior to the presentation.</a:t>
            </a:r>
          </a:p>
          <a:p>
            <a:pPr marL="174708" indent="-174708">
              <a:buFont typeface="Arial" panose="020B0604020202020204" pitchFamily="34" charset="0"/>
              <a:buChar char="•"/>
            </a:pPr>
            <a:r>
              <a:rPr lang="en-US" i="1" dirty="0" smtClean="0"/>
              <a:t>SFAs will find </a:t>
            </a:r>
            <a:r>
              <a:rPr lang="en-US" b="1" i="1" baseline="0" dirty="0" smtClean="0">
                <a:solidFill>
                  <a:srgbClr val="0070C0"/>
                </a:solidFill>
              </a:rPr>
              <a:t>References and Resources </a:t>
            </a:r>
            <a:r>
              <a:rPr lang="en-US" i="1" baseline="0" dirty="0" smtClean="0"/>
              <a:t>on select slides. Follow the links provided to learn more about the content described.</a:t>
            </a:r>
          </a:p>
          <a:p>
            <a:pPr marL="174708" indent="-174708">
              <a:buFont typeface="Arial" panose="020B0604020202020204" pitchFamily="34" charset="0"/>
              <a:buChar char="•"/>
            </a:pPr>
            <a:r>
              <a:rPr lang="en-US" i="1" dirty="0"/>
              <a:t>The template is just a starting point! SFAs are encouraged to adjust the slides, and to add or remove slides, to meet local needs.</a:t>
            </a:r>
          </a:p>
          <a:p>
            <a:pPr marL="174708" indent="-174708">
              <a:buFont typeface="Arial" panose="020B0604020202020204" pitchFamily="34" charset="0"/>
              <a:buChar char="•"/>
            </a:pPr>
            <a:endParaRPr lang="en-US" b="0" i="1" baseline="0" dirty="0" smtClean="0"/>
          </a:p>
          <a:p>
            <a:r>
              <a:rPr lang="en-US" b="0" i="1" baseline="0" smtClean="0"/>
              <a:t>Questions </a:t>
            </a:r>
            <a:r>
              <a:rPr lang="en-US" b="0" i="1" baseline="0" dirty="0" smtClean="0"/>
              <a:t>about this template? </a:t>
            </a:r>
            <a:r>
              <a:rPr lang="en-US" i="1" baseline="0" dirty="0" smtClean="0"/>
              <a:t>Please send an email to: </a:t>
            </a:r>
            <a:r>
              <a:rPr lang="en-US" i="1" baseline="0" dirty="0" smtClean="0">
                <a:hlinkClick r:id="rId3"/>
              </a:rPr>
              <a:t>CNDINTERNET@fns.usda.gov</a:t>
            </a:r>
            <a:r>
              <a:rPr lang="en-US" i="1" baseline="0" dirty="0" smtClean="0"/>
              <a:t>.  </a:t>
            </a:r>
          </a:p>
        </p:txBody>
      </p:sp>
      <p:sp>
        <p:nvSpPr>
          <p:cNvPr id="4" name="Slide Number Placeholder 3"/>
          <p:cNvSpPr>
            <a:spLocks noGrp="1"/>
          </p:cNvSpPr>
          <p:nvPr>
            <p:ph type="sldNum" sz="quarter" idx="10"/>
          </p:nvPr>
        </p:nvSpPr>
        <p:spPr/>
        <p:txBody>
          <a:bodyPr/>
          <a:lstStyle/>
          <a:p>
            <a:fld id="{FEB99786-DD00-4925-8912-3E6BE806FD75}" type="slidenum">
              <a:rPr lang="en-US" smtClean="0"/>
              <a:t>1</a:t>
            </a:fld>
            <a:endParaRPr lang="en-US" dirty="0"/>
          </a:p>
        </p:txBody>
      </p:sp>
    </p:spTree>
    <p:extLst>
      <p:ext uri="{BB962C8B-B14F-4D97-AF65-F5344CB8AC3E}">
        <p14:creationId xmlns:p14="http://schemas.microsoft.com/office/powerpoint/2010/main" val="620710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 </a:t>
            </a:r>
            <a:r>
              <a:rPr lang="en-US" i="1" dirty="0" smtClean="0"/>
              <a:t>This section</a:t>
            </a:r>
            <a:r>
              <a:rPr lang="en-US" i="1" baseline="0" dirty="0" smtClean="0"/>
              <a:t> is designed to give SFAs the opportunity to provide a detailed overview of the content of their local charge policy. USDA has, to the extent possible, provided a framework for SFAs to “fill in” with the content of their local meal charge policy. </a:t>
            </a:r>
          </a:p>
          <a:p>
            <a:endParaRPr lang="en-US" i="1" dirty="0"/>
          </a:p>
          <a:p>
            <a:r>
              <a:rPr lang="en-US" i="1" baseline="0" dirty="0" smtClean="0"/>
              <a:t>Given the variation in policy content, SFAs should take care to make sure this section is adapted to fully address their policy. This may require adding or removing slides, or adding details that are not included as “potential examples” within this template. </a:t>
            </a:r>
            <a:endParaRPr lang="en-US" i="1" dirty="0" smtClean="0"/>
          </a:p>
          <a:p>
            <a:endParaRPr lang="en-US" i="1" dirty="0" smtClean="0"/>
          </a:p>
          <a:p>
            <a:r>
              <a:rPr lang="en-US" i="1" dirty="0" smtClean="0"/>
              <a:t>--</a:t>
            </a:r>
          </a:p>
          <a:p>
            <a:r>
              <a:rPr lang="en-US" b="1" dirty="0" smtClean="0">
                <a:solidFill>
                  <a:srgbClr val="7030A0"/>
                </a:solidFill>
              </a:rPr>
              <a:t>Optional Presenter Notes:</a:t>
            </a:r>
          </a:p>
          <a:p>
            <a:r>
              <a:rPr lang="en-US" dirty="0" smtClean="0"/>
              <a:t>Now</a:t>
            </a:r>
            <a:r>
              <a:rPr lang="en-US" baseline="0" dirty="0" smtClean="0"/>
              <a:t> that we have a better understanding of USDA’s requirement, we’ll move into a discussion about our policy at </a:t>
            </a:r>
            <a:r>
              <a:rPr lang="en-US" baseline="0" dirty="0" smtClean="0">
                <a:solidFill>
                  <a:srgbClr val="C00000"/>
                </a:solidFill>
              </a:rPr>
              <a:t>[SFA Name]</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10</a:t>
            </a:fld>
            <a:endParaRPr lang="en-US"/>
          </a:p>
        </p:txBody>
      </p:sp>
    </p:spTree>
    <p:extLst>
      <p:ext uri="{BB962C8B-B14F-4D97-AF65-F5344CB8AC3E}">
        <p14:creationId xmlns:p14="http://schemas.microsoft.com/office/powerpoint/2010/main" val="4196193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464209"/>
          </a:xfrm>
        </p:spPr>
        <p:txBody>
          <a:bodyPr/>
          <a:lstStyle/>
          <a:p>
            <a:r>
              <a:rPr lang="en-US" b="1" i="1" dirty="0">
                <a:solidFill>
                  <a:srgbClr val="00B050"/>
                </a:solidFill>
              </a:rPr>
              <a:t>Introduction: </a:t>
            </a:r>
            <a:r>
              <a:rPr lang="en-US" i="1" dirty="0" smtClean="0"/>
              <a:t>This slide can be used to share information</a:t>
            </a:r>
            <a:r>
              <a:rPr lang="en-US" i="1" baseline="0" dirty="0" smtClean="0"/>
              <a:t> about the steps the SFA took to develop the local charge policy. This slide encourages a transparent approach, where school food service professionals responsible for enforcing the policy will have an opportunity to learn about the policy development process. </a:t>
            </a:r>
          </a:p>
          <a:p>
            <a:endParaRPr lang="en-US" i="1" dirty="0" smtClean="0"/>
          </a:p>
          <a:p>
            <a:r>
              <a:rPr lang="en-US" i="1" dirty="0" smtClean="0"/>
              <a:t>Possible examples include: </a:t>
            </a:r>
          </a:p>
          <a:p>
            <a:pPr marL="174708" indent="-174708">
              <a:buFont typeface="Arial" panose="020B0604020202020204" pitchFamily="34" charset="0"/>
              <a:buChar char="•"/>
            </a:pPr>
            <a:r>
              <a:rPr lang="en-US" i="1" dirty="0" smtClean="0"/>
              <a:t>Inviting key stakeholders, such as school administrators, school board members, school food service professionals, social workers, families, and students to provide input on the</a:t>
            </a:r>
            <a:r>
              <a:rPr lang="en-US" i="1" baseline="0" dirty="0" smtClean="0"/>
              <a:t> policy’s content</a:t>
            </a:r>
            <a:r>
              <a:rPr lang="en-US" i="1" dirty="0" smtClean="0"/>
              <a:t>.</a:t>
            </a:r>
          </a:p>
          <a:p>
            <a:pPr marL="174708" indent="-174708">
              <a:buFont typeface="Arial" panose="020B0604020202020204" pitchFamily="34" charset="0"/>
              <a:buChar char="•"/>
            </a:pPr>
            <a:r>
              <a:rPr lang="en-US" i="1" dirty="0" smtClean="0"/>
              <a:t>Tracking unpaid meal charges over time in order to tailor the policy to the magnitude of the problem.</a:t>
            </a:r>
            <a:r>
              <a:rPr lang="en-US" i="1" baseline="0" dirty="0" smtClean="0"/>
              <a:t> </a:t>
            </a:r>
          </a:p>
          <a:p>
            <a:pPr marL="174708" indent="-174708">
              <a:buFont typeface="Arial" panose="020B0604020202020204" pitchFamily="34" charset="0"/>
              <a:buChar char="•"/>
            </a:pPr>
            <a:r>
              <a:rPr lang="en-US" i="1" baseline="0" dirty="0" smtClean="0"/>
              <a:t>Investigating the reasons </a:t>
            </a:r>
            <a:r>
              <a:rPr lang="en-US" i="1" dirty="0" smtClean="0"/>
              <a:t>why children are accruing debt. </a:t>
            </a:r>
          </a:p>
          <a:p>
            <a:pPr marL="640594" lvl="1" indent="-174708">
              <a:buFont typeface="Arial" panose="020B0604020202020204" pitchFamily="34" charset="0"/>
              <a:buChar char="•"/>
            </a:pPr>
            <a:r>
              <a:rPr lang="en-US" i="1" dirty="0" smtClean="0"/>
              <a:t>For example: Are financially secure families just forgetting to add money to their account?</a:t>
            </a:r>
            <a:r>
              <a:rPr lang="en-US" i="1" baseline="0" dirty="0" smtClean="0"/>
              <a:t> A</a:t>
            </a:r>
            <a:r>
              <a:rPr lang="en-US" i="1" dirty="0" smtClean="0"/>
              <a:t>re low-income families failing to submit an application for free or reduced price meals?</a:t>
            </a:r>
          </a:p>
          <a:p>
            <a:pPr marL="174708" indent="-174708">
              <a:buFont typeface="Arial" panose="020B0604020202020204" pitchFamily="34" charset="0"/>
              <a:buChar char="•"/>
            </a:pPr>
            <a:r>
              <a:rPr lang="en-US" i="1" dirty="0" smtClean="0"/>
              <a:t>Reviewing guidance materials on the USDA Unpaid Meal Charges website (https://www.fns.usda.gov/school-meals/unpaid-meal-charges), including USDA’s</a:t>
            </a:r>
            <a:r>
              <a:rPr lang="en-US" i="1" baseline="0" dirty="0" smtClean="0"/>
              <a:t> best practice guide, “Overcoming the Unpaid Meal Challenge: Proven Strategies from Our Nation’s Schools.”</a:t>
            </a:r>
          </a:p>
          <a:p>
            <a:pPr marL="174708" indent="-174708">
              <a:buFont typeface="Arial" panose="020B0604020202020204" pitchFamily="34" charset="0"/>
              <a:buChar char="•"/>
            </a:pPr>
            <a:endParaRPr lang="en-US" i="1" baseline="0" dirty="0" smtClean="0"/>
          </a:p>
          <a:p>
            <a:r>
              <a:rPr lang="en-US" b="1" i="1" baseline="0" dirty="0" smtClean="0"/>
              <a:t>Optional Notes are not included for the slide, due to the variation in the policy development process.</a:t>
            </a:r>
            <a:endParaRPr lang="en-US" b="1" i="1"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11</a:t>
            </a:fld>
            <a:endParaRPr lang="en-US"/>
          </a:p>
        </p:txBody>
      </p:sp>
    </p:spTree>
    <p:extLst>
      <p:ext uri="{BB962C8B-B14F-4D97-AF65-F5344CB8AC3E}">
        <p14:creationId xmlns:p14="http://schemas.microsoft.com/office/powerpoint/2010/main" val="1703566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4727" y="4473892"/>
            <a:ext cx="5861473" cy="4706303"/>
          </a:xfrm>
        </p:spPr>
        <p:txBody>
          <a:bodyPr/>
          <a:lstStyle/>
          <a:p>
            <a:r>
              <a:rPr lang="en-US" b="1" i="1" dirty="0">
                <a:solidFill>
                  <a:srgbClr val="00B050"/>
                </a:solidFill>
              </a:rPr>
              <a:t>Introduction: </a:t>
            </a:r>
            <a:r>
              <a:rPr lang="en-US" i="1" dirty="0" smtClean="0"/>
              <a:t>This slide can</a:t>
            </a:r>
            <a:r>
              <a:rPr lang="en-US" i="1" baseline="0" dirty="0" smtClean="0"/>
              <a:t> be used to </a:t>
            </a:r>
            <a:r>
              <a:rPr lang="en-US" i="1" dirty="0" smtClean="0"/>
              <a:t>provide a</a:t>
            </a:r>
            <a:r>
              <a:rPr lang="en-US" i="1" baseline="0" dirty="0" smtClean="0"/>
              <a:t> general overview of the content of the SFA’s local charge policy. SFAs should insert additional slides, as needed, to cover all necessary content. </a:t>
            </a:r>
          </a:p>
          <a:p>
            <a:r>
              <a:rPr lang="en-US" i="1" baseline="0" dirty="0" smtClean="0"/>
              <a:t> </a:t>
            </a:r>
          </a:p>
          <a:p>
            <a:r>
              <a:rPr lang="en-US" i="1" baseline="0" dirty="0" smtClean="0"/>
              <a:t>USDA recommends that SFAs address the following topics, along with any other topics they determine the audience should be aware of:</a:t>
            </a:r>
          </a:p>
          <a:p>
            <a:pPr marL="174708" indent="-174708">
              <a:buFont typeface="Arial" panose="020B0604020202020204" pitchFamily="34" charset="0"/>
              <a:buChar char="•"/>
            </a:pPr>
            <a:r>
              <a:rPr lang="en-US" i="1" baseline="0" dirty="0" smtClean="0"/>
              <a:t>How will the SFA notify families of low or negative balances? </a:t>
            </a:r>
          </a:p>
          <a:p>
            <a:pPr marL="640594" lvl="1" indent="-174708">
              <a:buFont typeface="Arial" panose="020B0604020202020204" pitchFamily="34" charset="0"/>
              <a:buChar char="•"/>
            </a:pPr>
            <a:r>
              <a:rPr lang="en-US" i="1" baseline="0" dirty="0" smtClean="0"/>
              <a:t>How many reminders will a family receive, and how will those reminders be sent? Who will be responsible for sending these reminders?</a:t>
            </a:r>
          </a:p>
          <a:p>
            <a:pPr marL="174708" indent="-174708">
              <a:buFont typeface="Arial" panose="020B0604020202020204" pitchFamily="34" charset="0"/>
              <a:buChar char="•"/>
            </a:pPr>
            <a:r>
              <a:rPr lang="en-US" i="1" baseline="0" dirty="0" smtClean="0"/>
              <a:t>Are children unable to pay for their meal allowed to charge a meal?</a:t>
            </a:r>
          </a:p>
          <a:p>
            <a:pPr marL="640594" lvl="1" indent="-174708">
              <a:buFont typeface="Arial" panose="020B0604020202020204" pitchFamily="34" charset="0"/>
              <a:buChar char="•"/>
            </a:pPr>
            <a:r>
              <a:rPr lang="en-US" i="1" baseline="0" dirty="0" smtClean="0"/>
              <a:t>If so, is there a limit to the number of charges (or a dollar limit) allowed? </a:t>
            </a:r>
          </a:p>
          <a:p>
            <a:pPr marL="640594" lvl="1" indent="-174708">
              <a:buFont typeface="Arial" panose="020B0604020202020204" pitchFamily="34" charset="0"/>
              <a:buChar char="•"/>
            </a:pPr>
            <a:r>
              <a:rPr lang="en-US" i="1" baseline="0" dirty="0" smtClean="0"/>
              <a:t>Does the charge limit vary by grade level, or is it the same for all children?</a:t>
            </a:r>
          </a:p>
          <a:p>
            <a:pPr marL="640594" lvl="1" indent="-174708">
              <a:buFont typeface="Arial" panose="020B0604020202020204" pitchFamily="34" charset="0"/>
              <a:buChar char="•"/>
            </a:pPr>
            <a:r>
              <a:rPr lang="en-US" i="1" baseline="0" dirty="0" smtClean="0"/>
              <a:t>What type of meal will children with meal charge debt receive (regular reimbursable meal or an “alternate” meal)? If children receive an “alternate,” are they charged a nominal fee, or provided the meal at no cost?</a:t>
            </a:r>
          </a:p>
          <a:p>
            <a:pPr marL="174708" indent="-174708">
              <a:buFont typeface="Arial" panose="020B0604020202020204" pitchFamily="34" charset="0"/>
              <a:buChar char="•"/>
            </a:pPr>
            <a:r>
              <a:rPr lang="en-US" i="1" baseline="0" dirty="0" smtClean="0"/>
              <a:t>What are the consequences for families that fail to repay a debt?</a:t>
            </a:r>
          </a:p>
          <a:p>
            <a:pPr marL="174708" indent="-174708">
              <a:buFont typeface="Arial" panose="020B0604020202020204" pitchFamily="34" charset="0"/>
              <a:buChar char="•"/>
            </a:pPr>
            <a:r>
              <a:rPr lang="en-US" i="1" baseline="0" dirty="0" smtClean="0"/>
              <a:t>Are resources available to assist families struggling to pay back a debt? </a:t>
            </a:r>
          </a:p>
          <a:p>
            <a:pPr marL="640594" lvl="1" indent="-174708">
              <a:buFont typeface="Arial" panose="020B0604020202020204" pitchFamily="34" charset="0"/>
              <a:buChar char="•"/>
            </a:pPr>
            <a:r>
              <a:rPr lang="en-US" i="1" baseline="0" dirty="0" smtClean="0"/>
              <a:t>Examples: Long-term debt repayment plans for families facing a financial setback or “Angel Funds” to cover the cost of meals for students without payment at the time of the meal service. </a:t>
            </a:r>
          </a:p>
          <a:p>
            <a:pPr marL="174708" indent="-174708">
              <a:buFont typeface="Arial" panose="020B0604020202020204" pitchFamily="34" charset="0"/>
              <a:buChar char="•"/>
            </a:pPr>
            <a:endParaRPr lang="en-US" baseline="0" dirty="0" smtClean="0"/>
          </a:p>
          <a:p>
            <a:pPr defTabSz="931774">
              <a:defRPr/>
            </a:pPr>
            <a:r>
              <a:rPr lang="en-US" b="1" i="1" baseline="0" dirty="0" smtClean="0"/>
              <a:t>Optional Notes are not included for the slide, due to the variation in the policy content.</a:t>
            </a:r>
            <a:endParaRPr lang="en-US" b="1" i="1"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12</a:t>
            </a:fld>
            <a:endParaRPr lang="en-US"/>
          </a:p>
        </p:txBody>
      </p:sp>
    </p:spTree>
    <p:extLst>
      <p:ext uri="{BB962C8B-B14F-4D97-AF65-F5344CB8AC3E}">
        <p14:creationId xmlns:p14="http://schemas.microsoft.com/office/powerpoint/2010/main" val="425737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 </a:t>
            </a:r>
            <a:r>
              <a:rPr lang="en-US" i="1" dirty="0" smtClean="0"/>
              <a:t>This slide can</a:t>
            </a:r>
            <a:r>
              <a:rPr lang="en-US" i="1" baseline="0" dirty="0" smtClean="0"/>
              <a:t> be used to </a:t>
            </a:r>
            <a:r>
              <a:rPr lang="en-US" i="1" dirty="0" smtClean="0"/>
              <a:t>provide a</a:t>
            </a:r>
            <a:r>
              <a:rPr lang="en-US" i="1" baseline="0" dirty="0" smtClean="0"/>
              <a:t> general overview of the SFA’s policy communication plan. SFAs should insert additional slides, as needed, to cover all necessary content.</a:t>
            </a:r>
          </a:p>
          <a:p>
            <a:endParaRPr lang="en-US" i="1" baseline="0" dirty="0" smtClean="0"/>
          </a:p>
          <a:p>
            <a:r>
              <a:rPr lang="en-US" i="1" baseline="0" dirty="0" smtClean="0"/>
              <a:t>USDA recommends that SFAs address the following topics, along with any other topics they determine staff should be aware of:</a:t>
            </a:r>
          </a:p>
          <a:p>
            <a:pPr marL="174708" indent="-174708">
              <a:buFont typeface="Arial" panose="020B0604020202020204" pitchFamily="34" charset="0"/>
              <a:buChar char="•"/>
            </a:pPr>
            <a:r>
              <a:rPr lang="en-US" i="1" baseline="0" dirty="0" smtClean="0"/>
              <a:t>How and when will families be notified of the policy?</a:t>
            </a:r>
          </a:p>
          <a:p>
            <a:pPr marL="174708" indent="-174708">
              <a:buFont typeface="Arial" panose="020B0604020202020204" pitchFamily="34" charset="0"/>
              <a:buChar char="•"/>
            </a:pPr>
            <a:r>
              <a:rPr lang="en-US" i="1" baseline="0" dirty="0" smtClean="0"/>
              <a:t>How and when will families of transfer students be notified of the policy?</a:t>
            </a:r>
          </a:p>
          <a:p>
            <a:pPr marL="174708" indent="-174708">
              <a:buFont typeface="Arial" panose="020B0604020202020204" pitchFamily="34" charset="0"/>
              <a:buChar char="•"/>
            </a:pPr>
            <a:r>
              <a:rPr lang="en-US" i="1" baseline="0" dirty="0" smtClean="0"/>
              <a:t>How and when will staff members responsible for policy enforcement be notified of the policy? </a:t>
            </a:r>
          </a:p>
          <a:p>
            <a:pPr marL="174708" indent="-174708">
              <a:buFont typeface="Arial" panose="020B0604020202020204" pitchFamily="34" charset="0"/>
              <a:buChar char="•"/>
            </a:pPr>
            <a:endParaRPr lang="en-US" i="1" baseline="0" dirty="0" smtClean="0"/>
          </a:p>
          <a:p>
            <a:pPr defTabSz="931774">
              <a:defRPr/>
            </a:pPr>
            <a:r>
              <a:rPr lang="en-US" b="1" i="1" baseline="0" dirty="0" smtClean="0"/>
              <a:t>Optional Notes are not included for the slide, due to the variation in policy communication strategies.</a:t>
            </a:r>
            <a:endParaRPr lang="en-US" b="1" i="1" dirty="0" smtClean="0"/>
          </a:p>
          <a:p>
            <a:endParaRPr lang="en-US" i="1" baseline="0"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13</a:t>
            </a:fld>
            <a:endParaRPr lang="en-US"/>
          </a:p>
        </p:txBody>
      </p:sp>
    </p:spTree>
    <p:extLst>
      <p:ext uri="{BB962C8B-B14F-4D97-AF65-F5344CB8AC3E}">
        <p14:creationId xmlns:p14="http://schemas.microsoft.com/office/powerpoint/2010/main" val="2191266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8542" y="4473892"/>
            <a:ext cx="5812790" cy="3660458"/>
          </a:xfrm>
        </p:spPr>
        <p:txBody>
          <a:bodyPr/>
          <a:lstStyle/>
          <a:p>
            <a:r>
              <a:rPr lang="en-US" b="1" i="1" dirty="0">
                <a:solidFill>
                  <a:srgbClr val="00B050"/>
                </a:solidFill>
              </a:rPr>
              <a:t>Introduction: </a:t>
            </a:r>
            <a:r>
              <a:rPr lang="en-US" i="1" dirty="0" smtClean="0"/>
              <a:t>This slide can be used to share additional</a:t>
            </a:r>
            <a:r>
              <a:rPr lang="en-US" i="1" baseline="0" dirty="0" smtClean="0"/>
              <a:t> methods individual schools within the SFA can use to communicate the local charge policy. This slide should be adapted as needed, if any communication options described here as “additional” are actually required by the SFA. </a:t>
            </a:r>
          </a:p>
          <a:p>
            <a:endParaRPr lang="en-US" i="1" dirty="0" smtClean="0"/>
          </a:p>
          <a:p>
            <a:r>
              <a:rPr lang="en-US" i="1" dirty="0" smtClean="0"/>
              <a:t>--</a:t>
            </a:r>
          </a:p>
          <a:p>
            <a:r>
              <a:rPr lang="en-US" b="1" dirty="0" smtClean="0">
                <a:solidFill>
                  <a:srgbClr val="7030A0"/>
                </a:solidFill>
              </a:rPr>
              <a:t>Optional Presenter Notes:</a:t>
            </a:r>
          </a:p>
          <a:p>
            <a:r>
              <a:rPr lang="en-US" dirty="0" smtClean="0"/>
              <a:t>Along with </a:t>
            </a:r>
            <a:r>
              <a:rPr lang="en-US" baseline="0" dirty="0" smtClean="0"/>
              <a:t>the required communication strategies we just covered, here are some other ways your school can help get the word out about our local charge policy</a:t>
            </a:r>
            <a:r>
              <a:rPr lang="en-US" dirty="0"/>
              <a:t>:</a:t>
            </a:r>
            <a:endParaRPr lang="en-US" dirty="0" smtClean="0"/>
          </a:p>
          <a:p>
            <a:pPr marL="174708" indent="-174708">
              <a:buFont typeface="Arial" panose="020B0604020202020204" pitchFamily="34" charset="0"/>
              <a:buChar char="•"/>
            </a:pPr>
            <a:r>
              <a:rPr lang="en-US" dirty="0" smtClean="0"/>
              <a:t>Include a letter explaining the policy when sending folders</a:t>
            </a:r>
            <a:r>
              <a:rPr lang="en-US" baseline="0" dirty="0" smtClean="0"/>
              <a:t> with school information home with students.</a:t>
            </a:r>
            <a:endParaRPr lang="en-US" dirty="0" smtClean="0"/>
          </a:p>
          <a:p>
            <a:pPr marL="174708" indent="-174708">
              <a:buFont typeface="Arial" panose="020B0604020202020204" pitchFamily="34" charset="0"/>
              <a:buChar char="•"/>
            </a:pPr>
            <a:r>
              <a:rPr lang="en-US" dirty="0" smtClean="0"/>
              <a:t>Post the policy on your</a:t>
            </a:r>
            <a:r>
              <a:rPr lang="en-US" baseline="0" dirty="0" smtClean="0"/>
              <a:t> school website and social media sites used by students and families.</a:t>
            </a:r>
          </a:p>
          <a:p>
            <a:pPr marL="174708" indent="-174708">
              <a:buFont typeface="Arial" panose="020B0604020202020204" pitchFamily="34" charset="0"/>
              <a:buChar char="•"/>
            </a:pPr>
            <a:r>
              <a:rPr lang="en-US" baseline="0" dirty="0" smtClean="0"/>
              <a:t>Include the policy in </a:t>
            </a:r>
            <a:r>
              <a:rPr lang="en-US" dirty="0" smtClean="0"/>
              <a:t>print and online versions of student handbooks.</a:t>
            </a:r>
          </a:p>
          <a:p>
            <a:pPr marL="174708" indent="-174708">
              <a:buFont typeface="Arial" panose="020B0604020202020204" pitchFamily="34" charset="0"/>
              <a:buChar char="•"/>
            </a:pPr>
            <a:r>
              <a:rPr lang="en-US" dirty="0" smtClean="0"/>
              <a:t>Include the policy in other written</a:t>
            </a:r>
            <a:r>
              <a:rPr lang="en-US" baseline="0" dirty="0" smtClean="0"/>
              <a:t> communications to families, such as monthly school newsletters, cafeteria menus, etc.</a:t>
            </a:r>
          </a:p>
          <a:p>
            <a:pPr marL="174708" indent="-174708">
              <a:buFont typeface="Arial" panose="020B0604020202020204" pitchFamily="34" charset="0"/>
              <a:buChar char="•"/>
            </a:pPr>
            <a:endParaRPr lang="en-US" dirty="0" smtClean="0"/>
          </a:p>
          <a:p>
            <a:r>
              <a:rPr lang="en-US" dirty="0"/>
              <a:t>Using a variety of communication methods can help you make sure the message reaches all families, helping to prevent unpaid meal charges before they happen.</a:t>
            </a:r>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14</a:t>
            </a:fld>
            <a:endParaRPr lang="en-US"/>
          </a:p>
        </p:txBody>
      </p:sp>
    </p:spTree>
    <p:extLst>
      <p:ext uri="{BB962C8B-B14F-4D97-AF65-F5344CB8AC3E}">
        <p14:creationId xmlns:p14="http://schemas.microsoft.com/office/powerpoint/2010/main" val="3917051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 </a:t>
            </a:r>
            <a:r>
              <a:rPr lang="en-US" i="1" dirty="0" smtClean="0"/>
              <a:t>This</a:t>
            </a:r>
            <a:r>
              <a:rPr lang="en-US" i="1" baseline="0" dirty="0" smtClean="0"/>
              <a:t> section describes best practices for preventing unpaid meal charges that USDA encourages SFAs to share with schools. These</a:t>
            </a:r>
            <a:r>
              <a:rPr lang="en-US" i="1" dirty="0" smtClean="0"/>
              <a:t> methods</a:t>
            </a:r>
            <a:r>
              <a:rPr lang="en-US" i="1" baseline="0" dirty="0" smtClean="0"/>
              <a:t> were identified as helpful strategies in USDA’s examination of unpaid meal charges. SFAs are encouraged to adapt</a:t>
            </a:r>
            <a:r>
              <a:rPr lang="en-US" i="1" dirty="0" smtClean="0"/>
              <a:t> this section to highlight</a:t>
            </a:r>
            <a:r>
              <a:rPr lang="en-US" i="1" baseline="0" dirty="0" smtClean="0"/>
              <a:t> the strategies that work best for their community.  </a:t>
            </a:r>
          </a:p>
          <a:p>
            <a:endParaRPr lang="en-US" baseline="0" dirty="0" smtClean="0"/>
          </a:p>
          <a:p>
            <a:r>
              <a:rPr lang="en-US" baseline="0" dirty="0" smtClean="0"/>
              <a:t>--</a:t>
            </a:r>
          </a:p>
          <a:p>
            <a:r>
              <a:rPr lang="en-US" b="1" baseline="0" dirty="0" smtClean="0">
                <a:solidFill>
                  <a:srgbClr val="7030A0"/>
                </a:solidFill>
              </a:rPr>
              <a:t>Optional Presenter Notes:</a:t>
            </a:r>
          </a:p>
          <a:p>
            <a:r>
              <a:rPr lang="en-US" baseline="0" dirty="0" smtClean="0"/>
              <a:t>Now that we’ve covered the basic requirements, we’ll share a few strategies your school can use to prevent unpaid meal charges.</a:t>
            </a:r>
          </a:p>
          <a:p>
            <a:endParaRPr lang="en-US" dirty="0" smtClean="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15</a:t>
            </a:fld>
            <a:endParaRPr lang="en-US"/>
          </a:p>
        </p:txBody>
      </p:sp>
    </p:spTree>
    <p:extLst>
      <p:ext uri="{BB962C8B-B14F-4D97-AF65-F5344CB8AC3E}">
        <p14:creationId xmlns:p14="http://schemas.microsoft.com/office/powerpoint/2010/main" val="3636555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0300" y="617538"/>
            <a:ext cx="4906963" cy="2760662"/>
          </a:xfrm>
        </p:spPr>
      </p:sp>
      <p:sp>
        <p:nvSpPr>
          <p:cNvPr id="3" name="Notes Placeholder 2"/>
          <p:cNvSpPr>
            <a:spLocks noGrp="1"/>
          </p:cNvSpPr>
          <p:nvPr>
            <p:ph type="body" idx="1"/>
          </p:nvPr>
        </p:nvSpPr>
        <p:spPr>
          <a:xfrm>
            <a:off x="648586" y="3519377"/>
            <a:ext cx="5656521" cy="5560828"/>
          </a:xfrm>
        </p:spPr>
        <p:txBody>
          <a:bodyPr/>
          <a:lstStyle/>
          <a:p>
            <a:r>
              <a:rPr lang="en-US" b="1" dirty="0" smtClean="0">
                <a:solidFill>
                  <a:srgbClr val="7030A0"/>
                </a:solidFill>
              </a:rPr>
              <a:t>Optional Presenter Notes: </a:t>
            </a:r>
          </a:p>
          <a:p>
            <a:r>
              <a:rPr lang="en-US" dirty="0" smtClean="0"/>
              <a:t>We understand</a:t>
            </a:r>
            <a:r>
              <a:rPr lang="en-US" baseline="0" dirty="0" smtClean="0"/>
              <a:t> that sometimes, families need extra assistance and encouragement to successfully complete an application for school meals. We can help our families by offering assistance with the application process, and by being available to answer questions. For example, you can host </a:t>
            </a:r>
            <a:r>
              <a:rPr lang="en-US" dirty="0" smtClean="0"/>
              <a:t>a “School Meals Booth” during school events and provide information about where families can find application assistance during parent-teacher conferences.</a:t>
            </a:r>
            <a:r>
              <a:rPr lang="en-US" baseline="0" dirty="0" smtClean="0"/>
              <a:t> This type of assistance is especially important for families facing language or literacy barriers.</a:t>
            </a:r>
          </a:p>
          <a:p>
            <a:endParaRPr lang="en-US" baseline="0" dirty="0" smtClean="0"/>
          </a:p>
          <a:p>
            <a:r>
              <a:rPr lang="en-US" baseline="0" dirty="0" smtClean="0"/>
              <a:t>Additionally, we can improve our direct certification process. By forming and maintaining partnerships with organizations that work with eligible students in foster care and Head Start, homeless and runaway students, and students who are migrants, you can help</a:t>
            </a:r>
            <a:r>
              <a:rPr lang="en-US" dirty="0" smtClean="0"/>
              <a:t> connect those students with free meal benefits</a:t>
            </a:r>
            <a:r>
              <a:rPr lang="en-US" baseline="0" dirty="0" smtClean="0"/>
              <a:t>. Increasing the matching frequency and refining the match engine to account for errors in birthdates, surname format, and the use of nicknames can also help to ensure eligible children are connected with meal benefits.</a:t>
            </a:r>
          </a:p>
          <a:p>
            <a:endParaRPr lang="en-US" baseline="0" dirty="0" smtClean="0"/>
          </a:p>
          <a:p>
            <a:r>
              <a:rPr lang="en-US" baseline="0" dirty="0" smtClean="0"/>
              <a:t>---</a:t>
            </a:r>
          </a:p>
          <a:p>
            <a:r>
              <a:rPr lang="en-US" b="1" baseline="0" dirty="0" smtClean="0">
                <a:solidFill>
                  <a:srgbClr val="0070C0"/>
                </a:solidFill>
              </a:rPr>
              <a:t>References and Resources: </a:t>
            </a:r>
          </a:p>
          <a:p>
            <a:pPr marL="174708" indent="-174708">
              <a:buFont typeface="Arial" panose="020B0604020202020204" pitchFamily="34" charset="0"/>
              <a:buChar char="•"/>
            </a:pPr>
            <a:r>
              <a:rPr lang="en-US" dirty="0"/>
              <a:t>USDA-FNS Policy Memorandum, SP 43-2016: Ensuring Access to Free and Reduced Price School Meals for Low-Income Students, August 10, 2016, https://www.fns.usda.gov/ensuring-access-free-and-reduced-price-school-meals-low-income-students</a:t>
            </a:r>
          </a:p>
          <a:p>
            <a:pPr marL="174708" indent="-174708">
              <a:buFont typeface="Arial" panose="020B0604020202020204" pitchFamily="34" charset="0"/>
              <a:buChar char="•"/>
            </a:pPr>
            <a:r>
              <a:rPr lang="en-US" dirty="0" smtClean="0"/>
              <a:t>USDA-FNS </a:t>
            </a:r>
            <a:r>
              <a:rPr lang="en-US" dirty="0"/>
              <a:t>Policy Memorandum, SP </a:t>
            </a:r>
            <a:r>
              <a:rPr lang="en-US" baseline="0" dirty="0" smtClean="0"/>
              <a:t>37-2016: Meaningful Access for Persons with Limited English Proficiency in the School Meal Programs: Guidance and Q&amp;As, May 25, 2016, https://www.fns.usda.gov/meaningful-access-persons-limited-english-proficiency-lep-school-meal-programs-guidance-and-qas</a:t>
            </a:r>
          </a:p>
          <a:p>
            <a:pPr marL="174708" indent="-174708">
              <a:buFont typeface="Arial" panose="020B0604020202020204" pitchFamily="34" charset="0"/>
              <a:buChar char="•"/>
            </a:pPr>
            <a:r>
              <a:rPr lang="en-US" baseline="0" dirty="0" smtClean="0"/>
              <a:t>School Meals Translated </a:t>
            </a:r>
            <a:r>
              <a:rPr lang="en-US" dirty="0"/>
              <a:t>Applications: https://</a:t>
            </a:r>
            <a:r>
              <a:rPr lang="en-US" dirty="0" smtClean="0"/>
              <a:t>www.fns.usda.gov/school-meals/translated-applications </a:t>
            </a:r>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16</a:t>
            </a:fld>
            <a:endParaRPr lang="en-US"/>
          </a:p>
        </p:txBody>
      </p:sp>
    </p:spTree>
    <p:extLst>
      <p:ext uri="{BB962C8B-B14F-4D97-AF65-F5344CB8AC3E}">
        <p14:creationId xmlns:p14="http://schemas.microsoft.com/office/powerpoint/2010/main" val="2952451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7650" y="482600"/>
            <a:ext cx="3979863" cy="2238375"/>
          </a:xfrm>
        </p:spPr>
      </p:sp>
      <p:sp>
        <p:nvSpPr>
          <p:cNvPr id="3" name="Notes Placeholder 2"/>
          <p:cNvSpPr>
            <a:spLocks noGrp="1"/>
          </p:cNvSpPr>
          <p:nvPr>
            <p:ph type="body" idx="1"/>
          </p:nvPr>
        </p:nvSpPr>
        <p:spPr>
          <a:xfrm>
            <a:off x="562975" y="2859078"/>
            <a:ext cx="6008496" cy="5970889"/>
          </a:xfrm>
        </p:spPr>
        <p:txBody>
          <a:bodyPr/>
          <a:lstStyle/>
          <a:p>
            <a:r>
              <a:rPr lang="en-US" b="1" dirty="0" smtClean="0">
                <a:solidFill>
                  <a:srgbClr val="7030A0"/>
                </a:solidFill>
              </a:rPr>
              <a:t>Optional Presenter Notes: </a:t>
            </a:r>
          </a:p>
          <a:p>
            <a:r>
              <a:rPr lang="en-US" baseline="0" dirty="0" smtClean="0"/>
              <a:t>We can also help by reminding families that they can submit an application at any time during the school year. This is especially important for families who may have experienced a change in eligibility status due to a financial setback. Many low-income families lack sufficient savings, making them vulnerable to financial emergencies, such as a job loss. USDA </a:t>
            </a:r>
            <a:r>
              <a:rPr lang="en-US" u="sng" baseline="0" dirty="0" smtClean="0"/>
              <a:t>requires</a:t>
            </a:r>
            <a:r>
              <a:rPr lang="en-US" baseline="0" dirty="0" smtClean="0"/>
              <a:t> schools to make applications available at any time during the school year, but we should actively remind families that they can apply at any time. </a:t>
            </a:r>
          </a:p>
          <a:p>
            <a:endParaRPr lang="en-US" baseline="0" dirty="0" smtClean="0"/>
          </a:p>
          <a:p>
            <a:r>
              <a:rPr lang="en-US" baseline="0" dirty="0" smtClean="0"/>
              <a:t>Supporting transfer families during their transition to a new school is also important. When a student transfers within our school district, their eligibility for free or reduced price meals </a:t>
            </a:r>
            <a:r>
              <a:rPr lang="en-US" u="sng" baseline="0" dirty="0" smtClean="0"/>
              <a:t>must</a:t>
            </a:r>
            <a:r>
              <a:rPr lang="en-US" baseline="0" dirty="0" smtClean="0"/>
              <a:t> transfer with them. When a student transfers from another district, USDA </a:t>
            </a:r>
            <a:r>
              <a:rPr lang="en-US" u="sng" baseline="0" dirty="0" smtClean="0"/>
              <a:t>encourages</a:t>
            </a:r>
            <a:r>
              <a:rPr lang="en-US" baseline="0" dirty="0" smtClean="0"/>
              <a:t> schools to accept the eligibility determination of the transfer child’s former school district. Accepting a child’s previous eligibility determination could help prevent a child from accruing unpaid meal charges.* This is very important, given low-income children change schools more often than their peers.**</a:t>
            </a:r>
          </a:p>
          <a:p>
            <a:endParaRPr lang="en-US" dirty="0" smtClean="0"/>
          </a:p>
          <a:p>
            <a:r>
              <a:rPr lang="en-US" dirty="0" smtClean="0"/>
              <a:t>---</a:t>
            </a:r>
            <a:endParaRPr lang="en-US" dirty="0"/>
          </a:p>
          <a:p>
            <a:r>
              <a:rPr lang="en-US" sz="1100" i="1" dirty="0"/>
              <a:t>*The transfer policy described here applies to standard counting and claiming schools. For an overview of transfer policy for schools operating a Special Provision, such as the Community Eligibility Provision, please see page 27 of “Overcoming the Unpaid Meal Challenge: Proven Strategies from Our Nation’s Schools”: https://www.fns.usda.gov/school-meals/2017-edition-overcoming-unpaid-meal-challenge-proven-strategies-our-nations-schools.</a:t>
            </a:r>
          </a:p>
          <a:p>
            <a:endParaRPr lang="en-US" sz="1100" i="1" dirty="0"/>
          </a:p>
          <a:p>
            <a:r>
              <a:rPr lang="en-US" sz="1100" i="1" dirty="0"/>
              <a:t>**U.S. Government Accountability Office. (2010). Many Challenges Arise in Educating Students Who Change Schools Frequently. (GAO Publication No. 11-40). Washington, D.C.: U.S. Government Printing Office.</a:t>
            </a:r>
          </a:p>
          <a:p>
            <a:endParaRPr lang="en-US" dirty="0" smtClean="0"/>
          </a:p>
          <a:p>
            <a:r>
              <a:rPr lang="en-US" dirty="0" smtClean="0"/>
              <a:t>---</a:t>
            </a:r>
            <a:endParaRPr lang="en-US" dirty="0"/>
          </a:p>
          <a:p>
            <a:r>
              <a:rPr lang="en-US" b="1" dirty="0" smtClean="0">
                <a:solidFill>
                  <a:srgbClr val="0070C0"/>
                </a:solidFill>
              </a:rPr>
              <a:t>References and Resources: </a:t>
            </a:r>
            <a:r>
              <a:rPr lang="en-US" dirty="0" smtClean="0"/>
              <a:t>USDA-FNS Policy Memorandum, SP 51-2016: Ensuring Year-long Eligibility in the School Lunch and School Breakfast Programs, August 5, 2016,</a:t>
            </a:r>
            <a:r>
              <a:rPr lang="en-US" baseline="0" dirty="0" smtClean="0"/>
              <a:t> </a:t>
            </a:r>
            <a:r>
              <a:rPr lang="en-US" dirty="0" smtClean="0"/>
              <a:t>https://www.fns.usda.gov/ensuring-year-long-eligibility-school-lunch-and-school-breakfast-programs </a:t>
            </a:r>
          </a:p>
          <a:p>
            <a:endParaRPr lang="en-US" sz="1100" dirty="0"/>
          </a:p>
          <a:p>
            <a:endParaRPr lang="en-US" sz="1100" dirty="0"/>
          </a:p>
        </p:txBody>
      </p:sp>
      <p:sp>
        <p:nvSpPr>
          <p:cNvPr id="4" name="Slide Number Placeholder 3"/>
          <p:cNvSpPr>
            <a:spLocks noGrp="1"/>
          </p:cNvSpPr>
          <p:nvPr>
            <p:ph type="sldNum" sz="quarter" idx="10"/>
          </p:nvPr>
        </p:nvSpPr>
        <p:spPr/>
        <p:txBody>
          <a:bodyPr/>
          <a:lstStyle/>
          <a:p>
            <a:fld id="{FEB99786-DD00-4925-8912-3E6BE806FD75}" type="slidenum">
              <a:rPr lang="en-US" smtClean="0"/>
              <a:t>17</a:t>
            </a:fld>
            <a:endParaRPr lang="en-US"/>
          </a:p>
        </p:txBody>
      </p:sp>
    </p:spTree>
    <p:extLst>
      <p:ext uri="{BB962C8B-B14F-4D97-AF65-F5344CB8AC3E}">
        <p14:creationId xmlns:p14="http://schemas.microsoft.com/office/powerpoint/2010/main" val="1935333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225989"/>
          </a:xfrm>
        </p:spPr>
        <p:txBody>
          <a:bodyPr/>
          <a:lstStyle/>
          <a:p>
            <a:r>
              <a:rPr lang="en-US" b="1" dirty="0">
                <a:solidFill>
                  <a:srgbClr val="7030A0"/>
                </a:solidFill>
              </a:rPr>
              <a:t>Optional Presenter Notes: </a:t>
            </a:r>
          </a:p>
          <a:p>
            <a:r>
              <a:rPr lang="en-US" dirty="0"/>
              <a:t>Taking steps to make payment more convenient for families can help reduce unpaid meal charges. For instance, encouraging families to pre-pay for meals can help children maintain consistent access to meals without accruing unpaid meal charges. </a:t>
            </a:r>
          </a:p>
          <a:p>
            <a:endParaRPr lang="en-US" dirty="0"/>
          </a:p>
          <a:p>
            <a:r>
              <a:rPr lang="en-US" dirty="0"/>
              <a:t>Additionally, allowing families to add money to their child’s account from a computer or mobile device can make payment more convenient and efficient, and can also help parents and guardians track their child’s balance regularly. Some online payment platforms include an optional feature that automatically adds money to the account when they reach a set dollar amount, preventing the account from going negative. </a:t>
            </a:r>
          </a:p>
          <a:p>
            <a:endParaRPr lang="en-US" dirty="0"/>
          </a:p>
          <a:p>
            <a:r>
              <a:rPr lang="en-US" dirty="0"/>
              <a:t>And finally, repayment plans can help make the process of paying back meal charges more manageable for families, especially those families facing a financial setback. Some families may be unable to pay back a debt all at once, but may be abl</a:t>
            </a:r>
            <a:r>
              <a:rPr lang="en-US" dirty="0" smtClean="0"/>
              <a:t>e to pay it off a little at a time, for example, with bi-weekly payments.</a:t>
            </a:r>
            <a:endParaRPr lang="en-US" dirty="0"/>
          </a:p>
          <a:p>
            <a:endParaRPr lang="en-US" dirty="0"/>
          </a:p>
          <a:p>
            <a:r>
              <a:rPr lang="en-US" dirty="0"/>
              <a:t>--</a:t>
            </a:r>
          </a:p>
          <a:p>
            <a:r>
              <a:rPr lang="en-US" b="1" dirty="0">
                <a:solidFill>
                  <a:srgbClr val="0070C0"/>
                </a:solidFill>
              </a:rPr>
              <a:t>References and Resources: </a:t>
            </a:r>
            <a:r>
              <a:rPr lang="en-US" dirty="0"/>
              <a:t>USDA-FNS Best Practice Guide, Overcoming the Unpaid Meal Challenge: Proven Strategies from Our Nation’s Schools, May 10, 2017, https://</a:t>
            </a:r>
            <a:r>
              <a:rPr lang="en-US" dirty="0" smtClean="0"/>
              <a:t>www.fns.usda.gov/school-meals/2017-edition-overcoming-unpaid-meal-challenge-proven-strategies-our-nations-schools</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18</a:t>
            </a:fld>
            <a:endParaRPr lang="en-US"/>
          </a:p>
        </p:txBody>
      </p:sp>
    </p:spTree>
    <p:extLst>
      <p:ext uri="{BB962C8B-B14F-4D97-AF65-F5344CB8AC3E}">
        <p14:creationId xmlns:p14="http://schemas.microsoft.com/office/powerpoint/2010/main" val="3780440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508000"/>
            <a:ext cx="4252912" cy="2392363"/>
          </a:xfrm>
        </p:spPr>
      </p:sp>
      <p:sp>
        <p:nvSpPr>
          <p:cNvPr id="3" name="Notes Placeholder 2"/>
          <p:cNvSpPr>
            <a:spLocks noGrp="1"/>
          </p:cNvSpPr>
          <p:nvPr>
            <p:ph type="body" idx="1"/>
          </p:nvPr>
        </p:nvSpPr>
        <p:spPr>
          <a:xfrm>
            <a:off x="642620" y="3251201"/>
            <a:ext cx="5803053" cy="4876799"/>
          </a:xfrm>
        </p:spPr>
        <p:txBody>
          <a:bodyPr/>
          <a:lstStyle/>
          <a:p>
            <a:r>
              <a:rPr lang="en-US" b="1" dirty="0" smtClean="0">
                <a:solidFill>
                  <a:srgbClr val="7030A0"/>
                </a:solidFill>
              </a:rPr>
              <a:t>Optional Presenter Notes:</a:t>
            </a:r>
          </a:p>
          <a:p>
            <a:r>
              <a:rPr lang="en-US" dirty="0" smtClean="0"/>
              <a:t>We already </a:t>
            </a:r>
            <a:r>
              <a:rPr lang="en-US" baseline="0" dirty="0" smtClean="0"/>
              <a:t>discussed our policy communications plan. Beyond this baseline, we also recommend communicating with families about meal payments early and often.</a:t>
            </a:r>
          </a:p>
          <a:p>
            <a:endParaRPr lang="en-US" dirty="0" smtClean="0"/>
          </a:p>
          <a:p>
            <a:r>
              <a:rPr lang="en-US" dirty="0" smtClean="0"/>
              <a:t>Schools can encourage families to regularly check their account balance and track their child’s spending. Some households may</a:t>
            </a:r>
            <a:r>
              <a:rPr lang="en-US" baseline="0" dirty="0" smtClean="0"/>
              <a:t> simply forget to add money to their child’s account, and unknowingly have a balance lower than they expect. This could occur, for instance, if a child is purchasing food a la carte along with their reimbursable meals.</a:t>
            </a:r>
            <a:endParaRPr lang="en-US" dirty="0" smtClean="0"/>
          </a:p>
          <a:p>
            <a:endParaRPr lang="en-US" dirty="0" smtClean="0"/>
          </a:p>
          <a:p>
            <a:r>
              <a:rPr lang="en-US" dirty="0" smtClean="0"/>
              <a:t>We also encourage schools to proactively remind families of their child’s low account balance before it goes negative. Schools may send discreet payment notices home with students or send notices directly to a family email account. General payment reminders, suggesting that all families keep tabs on their account balance, could be included in the school newsletter, on the lunch menu, or in other communication materials regularly sent to all families. </a:t>
            </a:r>
          </a:p>
          <a:p>
            <a:endParaRPr lang="en-US" dirty="0" smtClean="0"/>
          </a:p>
          <a:p>
            <a:r>
              <a:rPr lang="en-US" dirty="0" smtClean="0"/>
              <a:t>In all cases, we recommend checking in periodically with families to ensure contact information is up-to-date and accurate. Some parents</a:t>
            </a:r>
            <a:r>
              <a:rPr lang="en-US" baseline="0" dirty="0" smtClean="0"/>
              <a:t> and guardians will</a:t>
            </a:r>
            <a:r>
              <a:rPr lang="en-US" dirty="0" smtClean="0"/>
              <a:t> change jobs frequently, potentially leading to changes in wor</a:t>
            </a:r>
            <a:r>
              <a:rPr lang="en-US" baseline="0" dirty="0" smtClean="0"/>
              <a:t>k </a:t>
            </a:r>
            <a:r>
              <a:rPr lang="en-US" dirty="0" smtClean="0"/>
              <a:t>phone numbers or email addresses.</a:t>
            </a:r>
          </a:p>
          <a:p>
            <a:endParaRPr lang="en-US" dirty="0" smtClean="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19</a:t>
            </a:fld>
            <a:endParaRPr lang="en-US"/>
          </a:p>
        </p:txBody>
      </p:sp>
    </p:spTree>
    <p:extLst>
      <p:ext uri="{BB962C8B-B14F-4D97-AF65-F5344CB8AC3E}">
        <p14:creationId xmlns:p14="http://schemas.microsoft.com/office/powerpoint/2010/main" val="51369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smtClean="0">
                <a:solidFill>
                  <a:srgbClr val="00B050"/>
                </a:solidFill>
              </a:rPr>
              <a:t>Introduction: </a:t>
            </a:r>
            <a:r>
              <a:rPr lang="en-US" i="1" dirty="0" smtClean="0"/>
              <a:t>This slide provides an overview</a:t>
            </a:r>
            <a:r>
              <a:rPr lang="en-US" i="1" baseline="0" dirty="0" smtClean="0"/>
              <a:t> of the topics covered in the template version of the presentation. SFAs should adjust the agenda to reflect any edits they make to the template. </a:t>
            </a:r>
            <a:endParaRPr lang="en-US" i="1" dirty="0"/>
          </a:p>
        </p:txBody>
      </p:sp>
      <p:sp>
        <p:nvSpPr>
          <p:cNvPr id="4" name="Slide Number Placeholder 3"/>
          <p:cNvSpPr>
            <a:spLocks noGrp="1"/>
          </p:cNvSpPr>
          <p:nvPr>
            <p:ph type="sldNum" sz="quarter" idx="10"/>
          </p:nvPr>
        </p:nvSpPr>
        <p:spPr/>
        <p:txBody>
          <a:bodyPr/>
          <a:lstStyle/>
          <a:p>
            <a:fld id="{FEB99786-DD00-4925-8912-3E6BE806FD75}" type="slidenum">
              <a:rPr lang="en-US" smtClean="0"/>
              <a:t>2</a:t>
            </a:fld>
            <a:endParaRPr lang="en-US"/>
          </a:p>
        </p:txBody>
      </p:sp>
    </p:spTree>
    <p:extLst>
      <p:ext uri="{BB962C8B-B14F-4D97-AF65-F5344CB8AC3E}">
        <p14:creationId xmlns:p14="http://schemas.microsoft.com/office/powerpoint/2010/main" val="791980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0163" y="493713"/>
            <a:ext cx="4397375" cy="2473325"/>
          </a:xfrm>
        </p:spPr>
      </p:sp>
      <p:sp>
        <p:nvSpPr>
          <p:cNvPr id="3" name="Notes Placeholder 2"/>
          <p:cNvSpPr>
            <a:spLocks noGrp="1"/>
          </p:cNvSpPr>
          <p:nvPr>
            <p:ph type="body" idx="1"/>
          </p:nvPr>
        </p:nvSpPr>
        <p:spPr>
          <a:xfrm>
            <a:off x="637752" y="3160777"/>
            <a:ext cx="5871210" cy="5272024"/>
          </a:xfrm>
        </p:spPr>
        <p:txBody>
          <a:bodyPr/>
          <a:lstStyle/>
          <a:p>
            <a:r>
              <a:rPr lang="en-US" b="1" dirty="0" smtClean="0">
                <a:solidFill>
                  <a:srgbClr val="7030A0"/>
                </a:solidFill>
              </a:rPr>
              <a:t>Optional Presenter Notes:</a:t>
            </a:r>
          </a:p>
          <a:p>
            <a:r>
              <a:rPr lang="en-US" baseline="0" dirty="0" smtClean="0"/>
              <a:t>The last strategy we’ll share is to find an alternative funding source </a:t>
            </a:r>
            <a:r>
              <a:rPr lang="en-US" dirty="0" smtClean="0"/>
              <a:t>to offset costs incurred from unpaid meals. Depending on the circumstances</a:t>
            </a:r>
            <a:r>
              <a:rPr lang="en-US" baseline="0" dirty="0" smtClean="0"/>
              <a:t> at your school, the funding strategy (if you choose to</a:t>
            </a:r>
            <a:r>
              <a:rPr lang="en-US" dirty="0" smtClean="0"/>
              <a:t> use one)</a:t>
            </a:r>
            <a:r>
              <a:rPr lang="en-US" baseline="0" dirty="0" smtClean="0"/>
              <a:t> will look different. Today we will highlight a few options to help kick-start your brainstorming.</a:t>
            </a:r>
            <a:endParaRPr lang="en-US" dirty="0" smtClean="0"/>
          </a:p>
          <a:p>
            <a:endParaRPr lang="en-US" dirty="0" smtClean="0"/>
          </a:p>
          <a:p>
            <a:r>
              <a:rPr lang="en-US" dirty="0" smtClean="0"/>
              <a:t>Schools across the country have</a:t>
            </a:r>
            <a:r>
              <a:rPr lang="en-US" baseline="0" dirty="0" smtClean="0"/>
              <a:t> worked with </a:t>
            </a:r>
            <a:r>
              <a:rPr lang="en-US" dirty="0" smtClean="0"/>
              <a:t>community organizations</a:t>
            </a:r>
            <a:r>
              <a:rPr lang="en-US" baseline="0" dirty="0" smtClean="0"/>
              <a:t> and donors to collect funds to cover some of their unpaid meal costs. </a:t>
            </a:r>
            <a:r>
              <a:rPr lang="en-US" dirty="0" smtClean="0"/>
              <a:t>Some schools have designated a “Random Acts of Kindness Fund” or “Angel Fund” where these donations may be stored for use by children with meal charges. Schools</a:t>
            </a:r>
            <a:r>
              <a:rPr lang="en-US" baseline="0" dirty="0" smtClean="0"/>
              <a:t> can also launch their own fundraisers for this cause.</a:t>
            </a:r>
            <a:endParaRPr lang="en-US" dirty="0" smtClean="0"/>
          </a:p>
          <a:p>
            <a:endParaRPr lang="en-US" dirty="0" smtClean="0"/>
          </a:p>
          <a:p>
            <a:r>
              <a:rPr lang="en-US" dirty="0" smtClean="0"/>
              <a:t>Additionally, schools can invite families with excess funds in their child’s account to donate to a general lunch fund at the end of the school year. A few dollars from many families, such as those with graduating seniors who will be closing their accounts, can help to cover the cost of meal charges in the future. </a:t>
            </a:r>
          </a:p>
          <a:p>
            <a:endParaRPr lang="en-US" dirty="0" smtClean="0"/>
          </a:p>
          <a:p>
            <a:r>
              <a:rPr lang="en-US" dirty="0" smtClean="0"/>
              <a:t>We want to emphasize that we consider alternative funding to be an “add-on” strategy to use alongside other best practices we are sharing today. We</a:t>
            </a:r>
            <a:r>
              <a:rPr lang="en-US" baseline="0" dirty="0" smtClean="0"/>
              <a:t> do not want our schools to become</a:t>
            </a:r>
            <a:r>
              <a:rPr lang="en-US" dirty="0" smtClean="0"/>
              <a:t> reliant</a:t>
            </a:r>
            <a:r>
              <a:rPr lang="en-US" baseline="0" dirty="0" smtClean="0"/>
              <a:t> on donated funds, as priorities and circumstances for donors change. Longer term strategies include </a:t>
            </a:r>
            <a:r>
              <a:rPr lang="en-US" dirty="0" smtClean="0"/>
              <a:t>ensuring all eligible children are certified for free meals and improving communication with families.</a:t>
            </a:r>
          </a:p>
          <a:p>
            <a:endParaRPr lang="en-US" dirty="0" smtClean="0"/>
          </a:p>
          <a:p>
            <a:r>
              <a:rPr lang="en-US" dirty="0" smtClean="0"/>
              <a:t>--</a:t>
            </a:r>
          </a:p>
          <a:p>
            <a:r>
              <a:rPr lang="en-US" b="1" dirty="0" smtClean="0">
                <a:solidFill>
                  <a:srgbClr val="0070C0"/>
                </a:solidFill>
              </a:rPr>
              <a:t>References and Resources: </a:t>
            </a:r>
            <a:r>
              <a:rPr lang="en-US" dirty="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20</a:t>
            </a:fld>
            <a:endParaRPr lang="en-US"/>
          </a:p>
        </p:txBody>
      </p:sp>
    </p:spTree>
    <p:extLst>
      <p:ext uri="{BB962C8B-B14F-4D97-AF65-F5344CB8AC3E}">
        <p14:creationId xmlns:p14="http://schemas.microsoft.com/office/powerpoint/2010/main" val="2251282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a:t>
            </a:r>
            <a:r>
              <a:rPr lang="en-US" i="1" dirty="0">
                <a:solidFill>
                  <a:srgbClr val="00B050"/>
                </a:solidFill>
              </a:rPr>
              <a:t> </a:t>
            </a:r>
            <a:r>
              <a:rPr lang="en-US" i="1" dirty="0" smtClean="0"/>
              <a:t>This</a:t>
            </a:r>
            <a:r>
              <a:rPr lang="en-US" i="1" baseline="0" dirty="0" smtClean="0"/>
              <a:t> section describes best practices for preventing “lunch shaming.” USDA encourages SFAs to share these strategies with schools. These</a:t>
            </a:r>
            <a:r>
              <a:rPr lang="en-US" i="1" dirty="0" smtClean="0"/>
              <a:t> methods</a:t>
            </a:r>
            <a:r>
              <a:rPr lang="en-US" i="1" baseline="0" dirty="0" smtClean="0"/>
              <a:t> were identified as helpful strategies in USDA’s examination of unpaid meal charges. SFAs are encouraged to adapt</a:t>
            </a:r>
            <a:r>
              <a:rPr lang="en-US" i="1" dirty="0" smtClean="0"/>
              <a:t> this section to highlight</a:t>
            </a:r>
            <a:r>
              <a:rPr lang="en-US" i="1" baseline="0" dirty="0" smtClean="0"/>
              <a:t> the strategies that work best for their community.  </a:t>
            </a:r>
          </a:p>
          <a:p>
            <a:endParaRPr lang="en-US" baseline="0" dirty="0" smtClean="0"/>
          </a:p>
          <a:p>
            <a:r>
              <a:rPr lang="en-US" baseline="0" dirty="0" smtClean="0"/>
              <a:t>--</a:t>
            </a:r>
          </a:p>
          <a:p>
            <a:r>
              <a:rPr lang="en-US" b="1" baseline="0" dirty="0" smtClean="0">
                <a:solidFill>
                  <a:srgbClr val="7030A0"/>
                </a:solidFill>
              </a:rPr>
              <a:t>Optional Presenter Notes:</a:t>
            </a:r>
          </a:p>
          <a:p>
            <a:r>
              <a:rPr lang="en-US" baseline="0" dirty="0" smtClean="0"/>
              <a:t>Now, we’ll share a few strategies your school can use to prevent “lunch shaming”.</a:t>
            </a:r>
          </a:p>
          <a:p>
            <a:endParaRPr lang="en-US" dirty="0" smtClean="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21</a:t>
            </a:fld>
            <a:endParaRPr lang="en-US"/>
          </a:p>
        </p:txBody>
      </p:sp>
    </p:spTree>
    <p:extLst>
      <p:ext uri="{BB962C8B-B14F-4D97-AF65-F5344CB8AC3E}">
        <p14:creationId xmlns:p14="http://schemas.microsoft.com/office/powerpoint/2010/main" val="1549752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863816"/>
          </a:xfrm>
        </p:spPr>
        <p:txBody>
          <a:bodyPr/>
          <a:lstStyle/>
          <a:p>
            <a:r>
              <a:rPr lang="en-US" b="1" dirty="0">
                <a:solidFill>
                  <a:srgbClr val="7030A0"/>
                </a:solidFill>
              </a:rPr>
              <a:t>Optional </a:t>
            </a:r>
            <a:r>
              <a:rPr lang="en-US" b="1" dirty="0" smtClean="0">
                <a:solidFill>
                  <a:srgbClr val="7030A0"/>
                </a:solidFill>
              </a:rPr>
              <a:t>Presenter </a:t>
            </a:r>
            <a:r>
              <a:rPr lang="en-US" b="1" dirty="0">
                <a:solidFill>
                  <a:srgbClr val="7030A0"/>
                </a:solidFill>
              </a:rPr>
              <a:t>Notes:</a:t>
            </a:r>
          </a:p>
          <a:p>
            <a:r>
              <a:rPr lang="en-US" dirty="0"/>
              <a:t>This slide provides an overview of </a:t>
            </a:r>
            <a:r>
              <a:rPr lang="en-US" dirty="0" smtClean="0"/>
              <a:t>communication strategies that avoid</a:t>
            </a:r>
            <a:r>
              <a:rPr lang="en-US" dirty="0"/>
              <a:t> “school lunch shaming.” We know that no one here wants to cause a child distress during the school day, and using these strategies can prevent that from happening.</a:t>
            </a:r>
          </a:p>
          <a:p>
            <a:endParaRPr lang="en-US" dirty="0"/>
          </a:p>
          <a:p>
            <a:r>
              <a:rPr lang="en-US" dirty="0"/>
              <a:t>We encourage schools to communicate privately and directly with adults in the child’s </a:t>
            </a:r>
            <a:r>
              <a:rPr lang="en-US" dirty="0" smtClean="0"/>
              <a:t>household. </a:t>
            </a:r>
            <a:r>
              <a:rPr lang="en-US" dirty="0"/>
              <a:t>Discreet communication with families is a better option than communicating with or through the child, as the child might be embarrassed if the communication occurs in front of other students. </a:t>
            </a:r>
          </a:p>
          <a:p>
            <a:endParaRPr lang="en-US" dirty="0"/>
          </a:p>
          <a:p>
            <a:r>
              <a:rPr lang="en-US" dirty="0"/>
              <a:t>For example, instead of sending a clearly marked notice home with a child who has an outstanding balance, we recommend sending confidential reminders in a plain, white envelope. These reminders could even be </a:t>
            </a:r>
            <a:r>
              <a:rPr lang="en-US" dirty="0" smtClean="0"/>
              <a:t>sent </a:t>
            </a:r>
            <a:r>
              <a:rPr lang="en-US" dirty="0"/>
              <a:t>with other communications from the school, such as reminders about an upcoming field trip or school event. </a:t>
            </a:r>
          </a:p>
          <a:p>
            <a:endParaRPr lang="en-US" dirty="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22</a:t>
            </a:fld>
            <a:endParaRPr lang="en-US"/>
          </a:p>
        </p:txBody>
      </p:sp>
    </p:spTree>
    <p:extLst>
      <p:ext uri="{BB962C8B-B14F-4D97-AF65-F5344CB8AC3E}">
        <p14:creationId xmlns:p14="http://schemas.microsoft.com/office/powerpoint/2010/main" val="1475508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7263" y="646113"/>
            <a:ext cx="5095875" cy="2867025"/>
          </a:xfrm>
        </p:spPr>
      </p:sp>
      <p:sp>
        <p:nvSpPr>
          <p:cNvPr id="3" name="Notes Placeholder 2"/>
          <p:cNvSpPr>
            <a:spLocks noGrp="1"/>
          </p:cNvSpPr>
          <p:nvPr>
            <p:ph type="body" idx="1"/>
          </p:nvPr>
        </p:nvSpPr>
        <p:spPr>
          <a:xfrm>
            <a:off x="701040" y="3846286"/>
            <a:ext cx="5608320" cy="4325257"/>
          </a:xfrm>
        </p:spPr>
        <p:txBody>
          <a:bodyPr/>
          <a:lstStyle/>
          <a:p>
            <a:r>
              <a:rPr lang="en-US" b="1" dirty="0" smtClean="0">
                <a:solidFill>
                  <a:srgbClr val="7030A0"/>
                </a:solidFill>
              </a:rPr>
              <a:t>Optional Presenter Notes:</a:t>
            </a:r>
          </a:p>
          <a:p>
            <a:r>
              <a:rPr lang="en-US" dirty="0" smtClean="0"/>
              <a:t>You</a:t>
            </a:r>
            <a:r>
              <a:rPr lang="en-US" baseline="0" dirty="0" smtClean="0"/>
              <a:t> might have seen stories in the news recently about “school lunch shaming</a:t>
            </a:r>
            <a:r>
              <a:rPr lang="en-US" dirty="0" smtClean="0"/>
              <a:t>.”</a:t>
            </a:r>
            <a:r>
              <a:rPr lang="en-US" baseline="0" dirty="0" smtClean="0"/>
              <a:t> Some of these stories have highlighted cases where food service workers have thrown a child’s meal in the trash after learning the child is unable to pay. We do not want a story like that coming out of our district! </a:t>
            </a:r>
          </a:p>
          <a:p>
            <a:endParaRPr lang="en-US" dirty="0">
              <a:solidFill>
                <a:srgbClr val="C00000"/>
              </a:solidFill>
            </a:endParaRPr>
          </a:p>
          <a:p>
            <a:r>
              <a:rPr lang="en-US" baseline="0" dirty="0" smtClean="0">
                <a:solidFill>
                  <a:srgbClr val="C00000"/>
                </a:solidFill>
              </a:rPr>
              <a:t>[Notes will vary, depending on whether the SFA has a no-charge policy, limited charge policy, or allows meal charges. Even if the SFA has a no-charge policy, USDA </a:t>
            </a:r>
            <a:r>
              <a:rPr lang="en-US" u="sng" baseline="0" dirty="0" smtClean="0">
                <a:solidFill>
                  <a:srgbClr val="C00000"/>
                </a:solidFill>
              </a:rPr>
              <a:t>does not</a:t>
            </a:r>
            <a:r>
              <a:rPr lang="en-US" u="none" baseline="0" dirty="0" smtClean="0">
                <a:solidFill>
                  <a:srgbClr val="C00000"/>
                </a:solidFill>
              </a:rPr>
              <a:t> </a:t>
            </a:r>
            <a:r>
              <a:rPr lang="en-US" baseline="0" dirty="0" smtClean="0">
                <a:solidFill>
                  <a:srgbClr val="C00000"/>
                </a:solidFill>
              </a:rPr>
              <a:t>recommend throwing a child’s meal in the trash if they are unable to pay. If the meal has already been served, this approach would embarrass the child, and it would not save the SFA any money.]</a:t>
            </a:r>
          </a:p>
          <a:p>
            <a:endParaRPr lang="en-US" baseline="0" dirty="0" smtClean="0"/>
          </a:p>
          <a:p>
            <a:r>
              <a:rPr lang="en-US" dirty="0" smtClean="0"/>
              <a:t>In addition, we</a:t>
            </a:r>
            <a:r>
              <a:rPr lang="en-US" baseline="0" dirty="0" smtClean="0"/>
              <a:t> discourage schools from using hand stamps, stickers, or other visual markers to identify children with unpaid meal charges. If the intent is to send a message for the parent or guardian home with the child, we recommend sending the reminder discreetly, using the communication strategies described earlier.</a:t>
            </a:r>
          </a:p>
          <a:p>
            <a:endParaRPr lang="en-US" dirty="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a:p>
            <a:r>
              <a:rPr lang="en-US" i="1" dirty="0" smtClean="0"/>
              <a:t> </a:t>
            </a:r>
          </a:p>
        </p:txBody>
      </p:sp>
      <p:sp>
        <p:nvSpPr>
          <p:cNvPr id="4" name="Slide Number Placeholder 3"/>
          <p:cNvSpPr>
            <a:spLocks noGrp="1"/>
          </p:cNvSpPr>
          <p:nvPr>
            <p:ph type="sldNum" sz="quarter" idx="10"/>
          </p:nvPr>
        </p:nvSpPr>
        <p:spPr/>
        <p:txBody>
          <a:bodyPr/>
          <a:lstStyle/>
          <a:p>
            <a:fld id="{FEB99786-DD00-4925-8912-3E6BE806FD75}" type="slidenum">
              <a:rPr lang="en-US" smtClean="0"/>
              <a:t>23</a:t>
            </a:fld>
            <a:endParaRPr lang="en-US"/>
          </a:p>
        </p:txBody>
      </p:sp>
    </p:spTree>
    <p:extLst>
      <p:ext uri="{BB962C8B-B14F-4D97-AF65-F5344CB8AC3E}">
        <p14:creationId xmlns:p14="http://schemas.microsoft.com/office/powerpoint/2010/main" val="6327765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47825" y="190500"/>
            <a:ext cx="3719513" cy="2092325"/>
          </a:xfrm>
        </p:spPr>
      </p:sp>
      <p:sp>
        <p:nvSpPr>
          <p:cNvPr id="3" name="Notes Placeholder 2"/>
          <p:cNvSpPr>
            <a:spLocks noGrp="1"/>
          </p:cNvSpPr>
          <p:nvPr>
            <p:ph type="body" idx="1"/>
          </p:nvPr>
        </p:nvSpPr>
        <p:spPr>
          <a:xfrm>
            <a:off x="442154" y="2368731"/>
            <a:ext cx="6124110" cy="6461235"/>
          </a:xfrm>
        </p:spPr>
        <p:txBody>
          <a:bodyPr/>
          <a:lstStyle/>
          <a:p>
            <a:pPr defTabSz="931774"/>
            <a:r>
              <a:rPr lang="en-US" b="1" i="1" dirty="0">
                <a:solidFill>
                  <a:srgbClr val="00B050"/>
                </a:solidFill>
              </a:rPr>
              <a:t>Introduction:</a:t>
            </a:r>
            <a:r>
              <a:rPr lang="en-US" i="1" dirty="0">
                <a:solidFill>
                  <a:srgbClr val="00B050"/>
                </a:solidFill>
              </a:rPr>
              <a:t> </a:t>
            </a:r>
            <a:r>
              <a:rPr lang="en-US" i="1" dirty="0"/>
              <a:t>This slide discusses alternate meals, which usually involve allowing selections of lower cost items, such as a sandwich entrée, a fruit/vegetable, and unflavored milk. FNS encourages SFAs to provide regular, reimbursable meals to all children who want one, but recognizes that some SFAs choose to provide children unable to pay with an alternate meal. This slide is intended for those SFAs that have opted to provide alternate meals. </a:t>
            </a:r>
            <a:r>
              <a:rPr lang="en-US" dirty="0" smtClean="0">
                <a:solidFill>
                  <a:srgbClr val="C00000"/>
                </a:solidFill>
              </a:rPr>
              <a:t>[SFAs </a:t>
            </a:r>
            <a:r>
              <a:rPr lang="en-US" dirty="0">
                <a:solidFill>
                  <a:srgbClr val="C00000"/>
                </a:solidFill>
              </a:rPr>
              <a:t>that provide all children the regular reimbursable meal can remove this slide from their presentation</a:t>
            </a:r>
            <a:r>
              <a:rPr lang="en-US" dirty="0" smtClean="0">
                <a:solidFill>
                  <a:srgbClr val="C00000"/>
                </a:solidFill>
              </a:rPr>
              <a:t>.]</a:t>
            </a:r>
            <a:endParaRPr lang="en-US" dirty="0">
              <a:solidFill>
                <a:srgbClr val="C00000"/>
              </a:solidFill>
            </a:endParaRPr>
          </a:p>
          <a:p>
            <a:endParaRPr lang="en-US" b="1" dirty="0">
              <a:solidFill>
                <a:srgbClr val="7030A0"/>
              </a:solidFill>
            </a:endParaRPr>
          </a:p>
          <a:p>
            <a:r>
              <a:rPr lang="en-US" dirty="0"/>
              <a:t>--</a:t>
            </a:r>
          </a:p>
          <a:p>
            <a:r>
              <a:rPr lang="en-US" b="1" dirty="0">
                <a:solidFill>
                  <a:srgbClr val="7030A0"/>
                </a:solidFill>
              </a:rPr>
              <a:t>Optional </a:t>
            </a:r>
            <a:r>
              <a:rPr lang="en-US" b="1" dirty="0" smtClean="0">
                <a:solidFill>
                  <a:srgbClr val="7030A0"/>
                </a:solidFill>
              </a:rPr>
              <a:t>Presenter </a:t>
            </a:r>
            <a:r>
              <a:rPr lang="en-US" b="1" dirty="0">
                <a:solidFill>
                  <a:srgbClr val="7030A0"/>
                </a:solidFill>
              </a:rPr>
              <a:t>Notes:</a:t>
            </a:r>
          </a:p>
          <a:p>
            <a:r>
              <a:rPr lang="en-US" dirty="0"/>
              <a:t>Alternate meals have also been a recent topic in the news. Many schools have been criticized for serving </a:t>
            </a:r>
            <a:r>
              <a:rPr lang="en-US" dirty="0" smtClean="0"/>
              <a:t>children with unpaid meal charges meals that are noticeabl</a:t>
            </a:r>
            <a:r>
              <a:rPr lang="en-US" baseline="0" dirty="0" smtClean="0"/>
              <a:t>y different from the regular reimbursable</a:t>
            </a:r>
            <a:r>
              <a:rPr lang="en-US" dirty="0" smtClean="0"/>
              <a:t> meal</a:t>
            </a:r>
            <a:r>
              <a:rPr lang="en-US" baseline="0" dirty="0" smtClean="0"/>
              <a:t>. W</a:t>
            </a:r>
            <a:r>
              <a:rPr lang="en-US" dirty="0" smtClean="0"/>
              <a:t>e </a:t>
            </a:r>
            <a:r>
              <a:rPr lang="en-US" dirty="0"/>
              <a:t>encourage our schools to </a:t>
            </a:r>
            <a:r>
              <a:rPr lang="en-US" dirty="0" smtClean="0"/>
              <a:t>take steps to avoid singling out children with unpaid meals.</a:t>
            </a:r>
            <a:endParaRPr lang="en-US" dirty="0"/>
          </a:p>
          <a:p>
            <a:endParaRPr lang="en-US" dirty="0"/>
          </a:p>
          <a:p>
            <a:r>
              <a:rPr lang="en-US" dirty="0"/>
              <a:t>Providing a simple, low-cost reimbursable alternate meal as a regular menu item is one option that will help ensure children unable to pay will not be the only children eating the alternate. This strategy also allows schools to continue to receive reimbursement at the reduced price or paid rate, even if student payment for the meal is not collected. </a:t>
            </a:r>
          </a:p>
          <a:p>
            <a:endParaRPr lang="en-US" dirty="0"/>
          </a:p>
          <a:p>
            <a:r>
              <a:rPr lang="en-US" dirty="0"/>
              <a:t>Another option is to provide a “brown bag” alternate. If you are aware that the child will receive an alternate meal before the lunch period, the child can pick up the lunch in the school office before going to the </a:t>
            </a:r>
            <a:r>
              <a:rPr lang="en-US" dirty="0" smtClean="0"/>
              <a:t>cafeteria. This will give </a:t>
            </a:r>
            <a:r>
              <a:rPr lang="en-US" dirty="0"/>
              <a:t>other students the impression the student just forgot </a:t>
            </a:r>
            <a:r>
              <a:rPr lang="en-US" dirty="0" smtClean="0"/>
              <a:t>their brown bag lunch </a:t>
            </a:r>
            <a:r>
              <a:rPr lang="en-US" dirty="0"/>
              <a:t>at home. Or, a staff member could deliver the alternate meal in an insulated lunch bag to the child in a morning class.</a:t>
            </a:r>
          </a:p>
          <a:p>
            <a:endParaRPr lang="en-US" dirty="0"/>
          </a:p>
          <a:p>
            <a:pPr defTabSz="931774"/>
            <a:r>
              <a:rPr lang="en-US" dirty="0"/>
              <a:t>Even if the alternate meal is not reimbursable, we encourage our schools to meet the </a:t>
            </a:r>
            <a:r>
              <a:rPr lang="en-US" dirty="0" err="1"/>
              <a:t>MyPlate</a:t>
            </a:r>
            <a:r>
              <a:rPr lang="en-US" dirty="0"/>
              <a:t> guidelines to ensure children have the nutrition they need to stay focused during the school day.</a:t>
            </a:r>
          </a:p>
          <a:p>
            <a:endParaRPr lang="en-US" dirty="0"/>
          </a:p>
          <a:p>
            <a:r>
              <a:rPr lang="en-US" dirty="0"/>
              <a:t>--</a:t>
            </a:r>
          </a:p>
          <a:p>
            <a:r>
              <a:rPr lang="en-US" b="1" dirty="0">
                <a:solidFill>
                  <a:srgbClr val="0070C0"/>
                </a:solidFill>
              </a:rPr>
              <a:t>References and Resources: </a:t>
            </a:r>
            <a:r>
              <a:rPr lang="en-US" dirty="0"/>
              <a:t>USDA-FNS Best Practice Guide, Overcoming the Unpaid Meal Challenge: Proven Strategies from Our Nation’s Schools, May 10, 2017, https://</a:t>
            </a:r>
            <a:r>
              <a:rPr lang="en-US" dirty="0" smtClean="0"/>
              <a:t>www.fns.usda.gov/school-meals/2017-edition-overcoming-unpaid-meal-challenge-proven-strategies-our-nations-schools</a:t>
            </a:r>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24</a:t>
            </a:fld>
            <a:endParaRPr lang="en-US" dirty="0"/>
          </a:p>
        </p:txBody>
      </p:sp>
    </p:spTree>
    <p:extLst>
      <p:ext uri="{BB962C8B-B14F-4D97-AF65-F5344CB8AC3E}">
        <p14:creationId xmlns:p14="http://schemas.microsoft.com/office/powerpoint/2010/main" val="2613471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086543"/>
          </a:xfrm>
        </p:spPr>
        <p:txBody>
          <a:bodyPr/>
          <a:lstStyle/>
          <a:p>
            <a:r>
              <a:rPr lang="en-US" b="1" dirty="0" smtClean="0">
                <a:solidFill>
                  <a:srgbClr val="7030A0"/>
                </a:solidFill>
              </a:rPr>
              <a:t>Optional Presenter Notes:</a:t>
            </a:r>
          </a:p>
          <a:p>
            <a:r>
              <a:rPr lang="en-US" dirty="0" smtClean="0"/>
              <a:t>We encourage schools to consider whether the benefits of potential school lunch debt collections outweigh the costs incurred to achieve those collections. For example, a debt</a:t>
            </a:r>
            <a:r>
              <a:rPr lang="en-US" baseline="0" dirty="0" smtClean="0"/>
              <a:t> for one meal purchase isn’t as</a:t>
            </a:r>
            <a:r>
              <a:rPr lang="en-US" dirty="0" smtClean="0"/>
              <a:t> serious </a:t>
            </a:r>
            <a:r>
              <a:rPr lang="en-US" baseline="0" dirty="0" smtClean="0"/>
              <a:t>a concern as a large debt that has accumulated over time. We know all of our staff members are busy, juggling many priorities, and we want to focus our resources where they will have the greatest positive impact on participating children.</a:t>
            </a:r>
            <a:endParaRPr lang="en-US" dirty="0" smtClean="0"/>
          </a:p>
          <a:p>
            <a:endParaRPr lang="en-US" dirty="0" smtClean="0"/>
          </a:p>
          <a:p>
            <a:r>
              <a:rPr lang="en-US" dirty="0" smtClean="0"/>
              <a:t>We also recommend schools establish procedures to determine whether children with meal charges are eligible for free meals when considering their debt collection strategy. Potentially eligible families should be encouraged to apply</a:t>
            </a:r>
            <a:r>
              <a:rPr lang="en-US" baseline="0" dirty="0" smtClean="0"/>
              <a:t> for benefits.</a:t>
            </a:r>
            <a:endParaRPr lang="en-US" dirty="0" smtClean="0"/>
          </a:p>
          <a:p>
            <a:endParaRPr lang="en-US" dirty="0" smtClean="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25</a:t>
            </a:fld>
            <a:endParaRPr lang="en-US"/>
          </a:p>
        </p:txBody>
      </p:sp>
    </p:spTree>
    <p:extLst>
      <p:ext uri="{BB962C8B-B14F-4D97-AF65-F5344CB8AC3E}">
        <p14:creationId xmlns:p14="http://schemas.microsoft.com/office/powerpoint/2010/main" val="4250378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a:t>
            </a:r>
            <a:r>
              <a:rPr lang="en-US" b="1" baseline="0" dirty="0" smtClean="0">
                <a:solidFill>
                  <a:srgbClr val="7030A0"/>
                </a:solidFill>
              </a:rPr>
              <a:t> Presenter Notes:</a:t>
            </a:r>
            <a:endParaRPr lang="en-US" b="1" dirty="0" smtClean="0">
              <a:solidFill>
                <a:srgbClr val="7030A0"/>
              </a:solidFill>
            </a:endParaRPr>
          </a:p>
          <a:p>
            <a:r>
              <a:rPr lang="en-US" dirty="0" smtClean="0"/>
              <a:t>Although it is not required, USDA encourages SFAs to revise their policy on a regular basis. We take this advice seriously,</a:t>
            </a:r>
            <a:r>
              <a:rPr lang="en-US" baseline="0" dirty="0" smtClean="0"/>
              <a:t> and plan to regularly review our</a:t>
            </a:r>
            <a:r>
              <a:rPr lang="en-US" dirty="0" smtClean="0"/>
              <a:t> policy</a:t>
            </a:r>
            <a:r>
              <a:rPr lang="en-US" baseline="0" dirty="0" smtClean="0"/>
              <a:t> and</a:t>
            </a:r>
            <a:r>
              <a:rPr lang="en-US" dirty="0" smtClean="0"/>
              <a:t> assess its effectiveness. </a:t>
            </a:r>
          </a:p>
          <a:p>
            <a:endParaRPr lang="en-US" dirty="0"/>
          </a:p>
          <a:p>
            <a:r>
              <a:rPr lang="en-US" dirty="0" smtClean="0"/>
              <a:t>As part</a:t>
            </a:r>
            <a:r>
              <a:rPr lang="en-US" baseline="0" dirty="0" smtClean="0"/>
              <a:t> of this effort, we want to hear your feedback! Please let us know what’s going well, and what could be improved. We hope our policy will continually evolve </a:t>
            </a:r>
            <a:r>
              <a:rPr lang="en-US" dirty="0" smtClean="0"/>
              <a:t>to better meet the needs of schools, families, and children. </a:t>
            </a:r>
            <a:r>
              <a:rPr lang="en-US" dirty="0" smtClean="0">
                <a:solidFill>
                  <a:srgbClr val="C00000"/>
                </a:solidFill>
              </a:rPr>
              <a:t>[SFAs could include</a:t>
            </a:r>
            <a:r>
              <a:rPr lang="en-US" baseline="0" dirty="0" smtClean="0">
                <a:solidFill>
                  <a:srgbClr val="C00000"/>
                </a:solidFill>
              </a:rPr>
              <a:t> information about how </a:t>
            </a:r>
            <a:r>
              <a:rPr lang="en-US" dirty="0" smtClean="0">
                <a:solidFill>
                  <a:srgbClr val="C00000"/>
                </a:solidFill>
              </a:rPr>
              <a:t>audience members </a:t>
            </a:r>
            <a:r>
              <a:rPr lang="en-US" baseline="0" dirty="0" smtClean="0">
                <a:solidFill>
                  <a:srgbClr val="C00000"/>
                </a:solidFill>
              </a:rPr>
              <a:t>can submit feedback about the policy.]</a:t>
            </a:r>
            <a:endParaRPr lang="en-US" dirty="0" smtClean="0">
              <a:solidFill>
                <a:srgbClr val="C00000"/>
              </a:solidFill>
            </a:endParaRPr>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26</a:t>
            </a:fld>
            <a:endParaRPr lang="en-US"/>
          </a:p>
        </p:txBody>
      </p:sp>
    </p:spTree>
    <p:extLst>
      <p:ext uri="{BB962C8B-B14F-4D97-AF65-F5344CB8AC3E}">
        <p14:creationId xmlns:p14="http://schemas.microsoft.com/office/powerpoint/2010/main" val="144906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smtClean="0">
                <a:solidFill>
                  <a:srgbClr val="7030A0"/>
                </a:solidFill>
              </a:rPr>
              <a:t>Optional</a:t>
            </a:r>
            <a:r>
              <a:rPr lang="en-US" b="1" baseline="0" dirty="0" smtClean="0">
                <a:solidFill>
                  <a:srgbClr val="7030A0"/>
                </a:solidFill>
              </a:rPr>
              <a:t> Presenter Notes:</a:t>
            </a:r>
            <a:endParaRPr lang="en-US" b="1" dirty="0" smtClean="0">
              <a:solidFill>
                <a:srgbClr val="7030A0"/>
              </a:solidFill>
            </a:endParaRPr>
          </a:p>
          <a:p>
            <a:r>
              <a:rPr lang="en-US" dirty="0" smtClean="0"/>
              <a:t>We’d</a:t>
            </a:r>
            <a:r>
              <a:rPr lang="en-US" baseline="0" dirty="0" smtClean="0"/>
              <a:t> like to wrap up by sharing a few resources that may be useful for your school going forward. First, we’ve included a link to where you can find a copy of our local charge policy online. We encourage you to post a copy on your school’s website, and share the link with families using the other communication methods we’ve mentioned today. </a:t>
            </a:r>
          </a:p>
          <a:p>
            <a:endParaRPr lang="en-US" dirty="0"/>
          </a:p>
          <a:p>
            <a:r>
              <a:rPr lang="en-US" baseline="0" dirty="0" smtClean="0"/>
              <a:t>We’ve also included a link to USDA’s Unpaid Meal Charges Website, where you can find policy guidance, best practice resources, presentations, and other tools to prevent unpaid meal charges at your school. </a:t>
            </a:r>
          </a:p>
          <a:p>
            <a:endParaRPr lang="en-US" dirty="0">
              <a:solidFill>
                <a:srgbClr val="C00000"/>
              </a:solidFill>
            </a:endParaRPr>
          </a:p>
          <a:p>
            <a:r>
              <a:rPr lang="en-US" baseline="0" dirty="0" smtClean="0">
                <a:solidFill>
                  <a:srgbClr val="C00000"/>
                </a:solidFill>
              </a:rPr>
              <a:t>[Add information about other resources, as applicable.]</a:t>
            </a:r>
            <a:endParaRPr lang="en-US" dirty="0">
              <a:solidFill>
                <a:srgbClr val="C00000"/>
              </a:solidFill>
            </a:endParaRPr>
          </a:p>
        </p:txBody>
      </p:sp>
      <p:sp>
        <p:nvSpPr>
          <p:cNvPr id="4" name="Slide Number Placeholder 3"/>
          <p:cNvSpPr>
            <a:spLocks noGrp="1"/>
          </p:cNvSpPr>
          <p:nvPr>
            <p:ph type="sldNum" sz="quarter" idx="10"/>
          </p:nvPr>
        </p:nvSpPr>
        <p:spPr/>
        <p:txBody>
          <a:bodyPr/>
          <a:lstStyle/>
          <a:p>
            <a:fld id="{FEB99786-DD00-4925-8912-3E6BE806FD75}" type="slidenum">
              <a:rPr lang="en-US" smtClean="0"/>
              <a:t>27</a:t>
            </a:fld>
            <a:endParaRPr lang="en-US"/>
          </a:p>
        </p:txBody>
      </p:sp>
    </p:spTree>
    <p:extLst>
      <p:ext uri="{BB962C8B-B14F-4D97-AF65-F5344CB8AC3E}">
        <p14:creationId xmlns:p14="http://schemas.microsoft.com/office/powerpoint/2010/main" val="2520270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a:t>
            </a:r>
          </a:p>
          <a:p>
            <a:r>
              <a:rPr lang="en-US" dirty="0" smtClean="0"/>
              <a:t>Now,</a:t>
            </a:r>
            <a:r>
              <a:rPr lang="en-US" baseline="0" dirty="0" smtClean="0"/>
              <a:t> I’d like to open it up for questions, as well as any strategies to prevent unpaid meal charges you would like to share for the benefit of the group.</a:t>
            </a:r>
          </a:p>
          <a:p>
            <a:endParaRPr lang="en-US" i="1"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28</a:t>
            </a:fld>
            <a:endParaRPr lang="en-US"/>
          </a:p>
        </p:txBody>
      </p:sp>
    </p:spTree>
    <p:extLst>
      <p:ext uri="{BB962C8B-B14F-4D97-AF65-F5344CB8AC3E}">
        <p14:creationId xmlns:p14="http://schemas.microsoft.com/office/powerpoint/2010/main" val="1520682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a:t>
            </a:r>
          </a:p>
          <a:p>
            <a:r>
              <a:rPr lang="en-US" dirty="0" smtClean="0"/>
              <a:t>Thank you again for joining</a:t>
            </a:r>
            <a:r>
              <a:rPr lang="en-US" baseline="0" dirty="0" smtClean="0"/>
              <a:t> us today! We appreciate your time and attention to this important issue. Please don’t hesitate to contact us if you have follow up questions or feedback about this topic.</a:t>
            </a:r>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29</a:t>
            </a:fld>
            <a:endParaRPr lang="en-US"/>
          </a:p>
        </p:txBody>
      </p:sp>
    </p:spTree>
    <p:extLst>
      <p:ext uri="{BB962C8B-B14F-4D97-AF65-F5344CB8AC3E}">
        <p14:creationId xmlns:p14="http://schemas.microsoft.com/office/powerpoint/2010/main" val="4012867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a:t>
            </a:r>
            <a:r>
              <a:rPr lang="en-US" b="1" i="1" dirty="0" smtClean="0"/>
              <a:t> </a:t>
            </a:r>
            <a:r>
              <a:rPr lang="en-US" i="1" dirty="0" smtClean="0"/>
              <a:t>This slide</a:t>
            </a:r>
            <a:r>
              <a:rPr lang="en-US" i="1" baseline="0" dirty="0" smtClean="0"/>
              <a:t> allows the speakers to introduce themselves. SFAs should add or remove presenters as needed.</a:t>
            </a:r>
            <a:endParaRPr lang="en-US" i="1" dirty="0"/>
          </a:p>
        </p:txBody>
      </p:sp>
      <p:sp>
        <p:nvSpPr>
          <p:cNvPr id="4" name="Slide Number Placeholder 3"/>
          <p:cNvSpPr>
            <a:spLocks noGrp="1"/>
          </p:cNvSpPr>
          <p:nvPr>
            <p:ph type="sldNum" sz="quarter" idx="10"/>
          </p:nvPr>
        </p:nvSpPr>
        <p:spPr/>
        <p:txBody>
          <a:bodyPr/>
          <a:lstStyle/>
          <a:p>
            <a:fld id="{FEB99786-DD00-4925-8912-3E6BE806FD75}" type="slidenum">
              <a:rPr lang="en-US" smtClean="0"/>
              <a:t>3</a:t>
            </a:fld>
            <a:endParaRPr lang="en-US"/>
          </a:p>
        </p:txBody>
      </p:sp>
    </p:spTree>
    <p:extLst>
      <p:ext uri="{BB962C8B-B14F-4D97-AF65-F5344CB8AC3E}">
        <p14:creationId xmlns:p14="http://schemas.microsoft.com/office/powerpoint/2010/main" val="1894180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B050"/>
                </a:solidFill>
              </a:rPr>
              <a:t>Introduction: </a:t>
            </a:r>
            <a:r>
              <a:rPr lang="en-US" i="1" dirty="0" smtClean="0"/>
              <a:t>This section provides an</a:t>
            </a:r>
            <a:r>
              <a:rPr lang="en-US" i="1" baseline="0" dirty="0" smtClean="0"/>
              <a:t> overview of USDA’s local charge policy requirement. This section gives </a:t>
            </a:r>
            <a:r>
              <a:rPr lang="en-US" i="1" dirty="0" smtClean="0"/>
              <a:t>the </a:t>
            </a:r>
            <a:r>
              <a:rPr lang="en-US" i="1" baseline="0" dirty="0" smtClean="0"/>
              <a:t>SFA an opportunity to explain why the SFA has developed and implemented a local charge policy. </a:t>
            </a:r>
          </a:p>
          <a:p>
            <a:endParaRPr lang="en-US" i="1" baseline="0" dirty="0" smtClean="0"/>
          </a:p>
          <a:p>
            <a:r>
              <a:rPr lang="en-US" i="1" baseline="0" dirty="0" smtClean="0"/>
              <a:t>--</a:t>
            </a:r>
          </a:p>
          <a:p>
            <a:r>
              <a:rPr lang="en-US" b="1" i="0" baseline="0" dirty="0" smtClean="0">
                <a:solidFill>
                  <a:srgbClr val="7030A0"/>
                </a:solidFill>
              </a:rPr>
              <a:t>Optional Presenter Notes:</a:t>
            </a:r>
          </a:p>
          <a:p>
            <a:r>
              <a:rPr lang="en-US" i="0" baseline="0" dirty="0" smtClean="0"/>
              <a:t>Now, we will transition into an overview of USDA’s local charge </a:t>
            </a:r>
            <a:r>
              <a:rPr lang="en-US" dirty="0" smtClean="0"/>
              <a:t>p</a:t>
            </a:r>
            <a:r>
              <a:rPr lang="en-US" i="0" baseline="0" dirty="0" smtClean="0"/>
              <a:t>olicy requirement. </a:t>
            </a:r>
          </a:p>
          <a:p>
            <a:endParaRPr lang="en-US" i="0" baseline="0" dirty="0" smtClean="0"/>
          </a:p>
          <a:p>
            <a:r>
              <a:rPr lang="en-US" i="0" baseline="0" dirty="0" smtClean="0"/>
              <a:t>--</a:t>
            </a:r>
          </a:p>
          <a:p>
            <a:r>
              <a:rPr lang="en-US" b="1" i="0" baseline="0" dirty="0" smtClean="0">
                <a:solidFill>
                  <a:srgbClr val="0070C0"/>
                </a:solidFill>
              </a:rPr>
              <a:t>References and Resources: </a:t>
            </a:r>
            <a:r>
              <a:rPr lang="en-US" i="0" baseline="0" dirty="0" smtClean="0"/>
              <a:t>USDA-FNS Policy Memorandum, SP 46-2016: Unpaid Meal Charges: Local Meal Charge Policies, July 8, 2016, https://www.fns.usda.gov/unpaid-meal-charges-local-meal-charge-policies </a:t>
            </a:r>
            <a:endParaRPr lang="en-US" i="0" dirty="0"/>
          </a:p>
        </p:txBody>
      </p:sp>
      <p:sp>
        <p:nvSpPr>
          <p:cNvPr id="4" name="Slide Number Placeholder 3"/>
          <p:cNvSpPr>
            <a:spLocks noGrp="1"/>
          </p:cNvSpPr>
          <p:nvPr>
            <p:ph type="sldNum" sz="quarter" idx="10"/>
          </p:nvPr>
        </p:nvSpPr>
        <p:spPr/>
        <p:txBody>
          <a:bodyPr/>
          <a:lstStyle/>
          <a:p>
            <a:fld id="{FEB99786-DD00-4925-8912-3E6BE806FD75}" type="slidenum">
              <a:rPr lang="en-US" smtClean="0"/>
              <a:t>4</a:t>
            </a:fld>
            <a:endParaRPr lang="en-US"/>
          </a:p>
        </p:txBody>
      </p:sp>
    </p:spTree>
    <p:extLst>
      <p:ext uri="{BB962C8B-B14F-4D97-AF65-F5344CB8AC3E}">
        <p14:creationId xmlns:p14="http://schemas.microsoft.com/office/powerpoint/2010/main" val="597538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a:t>
            </a:r>
          </a:p>
          <a:p>
            <a:r>
              <a:rPr lang="en-US" dirty="0" smtClean="0"/>
              <a:t>In 2010, Congress required USDA to examine and report on charge and alternate meal policies and practices of State agencies and school districts. Congress also required USDA to report on the feasibility of establishing national standards, and if applicable, to make recommendations for implementation. </a:t>
            </a:r>
          </a:p>
          <a:p>
            <a:endParaRPr lang="en-US" dirty="0" smtClean="0"/>
          </a:p>
          <a:p>
            <a:r>
              <a:rPr lang="en-US" dirty="0" smtClean="0"/>
              <a:t>In</a:t>
            </a:r>
            <a:r>
              <a:rPr lang="en-US" baseline="0" dirty="0" smtClean="0"/>
              <a:t> the years that followed, USDA gathered information from a variety of places, with a special focus on input from State and local stakeholders. USDA </a:t>
            </a:r>
            <a:r>
              <a:rPr lang="en-US" dirty="0" smtClean="0"/>
              <a:t>solicited</a:t>
            </a:r>
            <a:r>
              <a:rPr lang="en-US" baseline="0" dirty="0" smtClean="0"/>
              <a:t> comments through a “Request for Information” in the Federal Register, </a:t>
            </a:r>
            <a:r>
              <a:rPr lang="en-US" dirty="0" smtClean="0"/>
              <a:t>hosted</a:t>
            </a:r>
            <a:r>
              <a:rPr lang="en-US" baseline="0" dirty="0" smtClean="0"/>
              <a:t> two interactive, public webinars, held a roundtable discussion with organizations working on education and hunger issues nationwide, and learned from formal studies that provided information about how the issue of unpaid meal charges impacts schools</a:t>
            </a:r>
            <a:r>
              <a:rPr lang="en-US" dirty="0" smtClean="0"/>
              <a:t> </a:t>
            </a:r>
            <a:r>
              <a:rPr lang="en-US" baseline="0" dirty="0" smtClean="0"/>
              <a:t>across the county.</a:t>
            </a:r>
          </a:p>
          <a:p>
            <a:endParaRPr lang="en-US" baseline="0" dirty="0" smtClean="0"/>
          </a:p>
          <a:p>
            <a:r>
              <a:rPr lang="en-US" baseline="0" dirty="0" smtClean="0"/>
              <a:t>After this examination, USDA had a better understanding of where clarification was needed, and how the Department could best support our nation’s schools. Rather than adopt a Federal meal charge policy, USDA decided to give local school food authorities (or “SFAs”) discretion to determine what policy would best meet the needs of their students.</a:t>
            </a:r>
            <a:endParaRPr lang="en-US" dirty="0" smtClean="0"/>
          </a:p>
          <a:p>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5</a:t>
            </a:fld>
            <a:endParaRPr lang="en-US"/>
          </a:p>
        </p:txBody>
      </p:sp>
    </p:spTree>
    <p:extLst>
      <p:ext uri="{BB962C8B-B14F-4D97-AF65-F5344CB8AC3E}">
        <p14:creationId xmlns:p14="http://schemas.microsoft.com/office/powerpoint/2010/main" val="2842610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a:t>
            </a:r>
          </a:p>
          <a:p>
            <a:r>
              <a:rPr lang="en-US" dirty="0" smtClean="0"/>
              <a:t>This slide provides a general overview</a:t>
            </a:r>
            <a:r>
              <a:rPr lang="en-US" baseline="0" dirty="0" smtClean="0"/>
              <a:t> of USDA’s local charge policy requirement.</a:t>
            </a:r>
            <a:endParaRPr lang="en-US" dirty="0" smtClean="0"/>
          </a:p>
          <a:p>
            <a:endParaRPr lang="en-US" dirty="0" smtClean="0"/>
          </a:p>
          <a:p>
            <a:r>
              <a:rPr lang="en-US" dirty="0" smtClean="0"/>
              <a:t>All SFAs operating National School Lunch and/or School Breakfast Program must have a written policy to address situations where children participating at the reduced price or paid rate do not have money to cover the cost of a meal at the time of the meal service. </a:t>
            </a:r>
          </a:p>
          <a:p>
            <a:endParaRPr lang="en-US" dirty="0"/>
          </a:p>
          <a:p>
            <a:r>
              <a:rPr lang="en-US" dirty="0" smtClean="0"/>
              <a:t>SFAs have discretion in developing the specifics of their policies, which USDA expects will vary based on local circumstances and resources available to the SFA. </a:t>
            </a:r>
          </a:p>
          <a:p>
            <a:endParaRPr lang="en-US" i="1" dirty="0" smtClean="0"/>
          </a:p>
          <a:p>
            <a:r>
              <a:rPr lang="en-US" i="1" dirty="0" smtClean="0"/>
              <a:t>--</a:t>
            </a:r>
          </a:p>
          <a:p>
            <a:pPr defTabSz="931774">
              <a:defRPr/>
            </a:pPr>
            <a:r>
              <a:rPr lang="en-US" b="1" i="0" baseline="0" dirty="0" smtClean="0">
                <a:solidFill>
                  <a:srgbClr val="0070C0"/>
                </a:solidFill>
              </a:rPr>
              <a:t>References and Resources: </a:t>
            </a:r>
            <a:r>
              <a:rPr lang="en-US" i="0" baseline="0" dirty="0" smtClean="0"/>
              <a:t>USDA-FNS Policy Memorandum, SP 46-2016: Unpaid Meal Charges: Local Meal Charge Policies, July 8, 2016, https://www.fns.usda.gov/unpaid-meal-charges-local-meal-charge-policies </a:t>
            </a:r>
            <a:endParaRPr lang="en-US" i="0" dirty="0" smtClean="0"/>
          </a:p>
          <a:p>
            <a:endParaRPr lang="en-US" i="1" dirty="0"/>
          </a:p>
        </p:txBody>
      </p:sp>
      <p:sp>
        <p:nvSpPr>
          <p:cNvPr id="4" name="Slide Number Placeholder 3"/>
          <p:cNvSpPr>
            <a:spLocks noGrp="1"/>
          </p:cNvSpPr>
          <p:nvPr>
            <p:ph type="sldNum" sz="quarter" idx="10"/>
          </p:nvPr>
        </p:nvSpPr>
        <p:spPr/>
        <p:txBody>
          <a:bodyPr/>
          <a:lstStyle/>
          <a:p>
            <a:fld id="{FEB99786-DD00-4925-8912-3E6BE806FD75}" type="slidenum">
              <a:rPr lang="en-US" smtClean="0"/>
              <a:t>6</a:t>
            </a:fld>
            <a:endParaRPr lang="en-US"/>
          </a:p>
        </p:txBody>
      </p:sp>
    </p:spTree>
    <p:extLst>
      <p:ext uri="{BB962C8B-B14F-4D97-AF65-F5344CB8AC3E}">
        <p14:creationId xmlns:p14="http://schemas.microsoft.com/office/powerpoint/2010/main" val="301077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54329"/>
          </a:xfrm>
        </p:spPr>
        <p:txBody>
          <a:bodyPr/>
          <a:lstStyle/>
          <a:p>
            <a:r>
              <a:rPr lang="en-US" b="1" dirty="0" smtClean="0">
                <a:solidFill>
                  <a:srgbClr val="7030A0"/>
                </a:solidFill>
              </a:rPr>
              <a:t>Optional Presenter Notes:</a:t>
            </a:r>
          </a:p>
          <a:p>
            <a:r>
              <a:rPr lang="en-US" dirty="0" smtClean="0"/>
              <a:t>USDA also requires</a:t>
            </a:r>
            <a:r>
              <a:rPr lang="en-US" baseline="0" dirty="0" smtClean="0"/>
              <a:t> SFAs to </a:t>
            </a:r>
            <a:r>
              <a:rPr lang="en-US" dirty="0" smtClean="0"/>
              <a:t>ensure the policy is provided </a:t>
            </a:r>
            <a:r>
              <a:rPr lang="en-US" u="sng" dirty="0" smtClean="0"/>
              <a:t>in writing</a:t>
            </a:r>
            <a:r>
              <a:rPr lang="en-US" u="none" dirty="0" smtClean="0"/>
              <a:t> </a:t>
            </a:r>
            <a:r>
              <a:rPr lang="en-US" dirty="0" smtClean="0"/>
              <a:t>to all families at the start of each school year and to families with children transferring to the SFA during the school year. </a:t>
            </a:r>
          </a:p>
          <a:p>
            <a:endParaRPr lang="en-US" dirty="0"/>
          </a:p>
          <a:p>
            <a:r>
              <a:rPr lang="en-US" dirty="0" smtClean="0"/>
              <a:t>There are a variety of ways to meet this requirement, and USDA allows SFAs to choose the option that works best for them. USDA encourages </a:t>
            </a:r>
            <a:r>
              <a:rPr lang="en-US" baseline="0" dirty="0" smtClean="0"/>
              <a:t>SFAs to share the policy with families in a variety of ways, to make sure everyone gets the message.</a:t>
            </a:r>
          </a:p>
          <a:p>
            <a:endParaRPr lang="en-US" baseline="0" dirty="0" smtClean="0"/>
          </a:p>
          <a:p>
            <a:r>
              <a:rPr lang="en-US" dirty="0" smtClean="0"/>
              <a:t>SFAs are also required to provide the written meal charge policy </a:t>
            </a:r>
            <a:r>
              <a:rPr lang="en-US" u="sng" dirty="0" smtClean="0"/>
              <a:t>in writing</a:t>
            </a:r>
            <a:r>
              <a:rPr lang="en-US" u="none" dirty="0" smtClean="0"/>
              <a:t> </a:t>
            </a:r>
            <a:r>
              <a:rPr lang="en-US" dirty="0" smtClean="0"/>
              <a:t>to all school or SFA-level staff members responsible for policy enforcement. This includes food service professionals responsible for collecting payment for meals at the point of service, staff involved in notifying families of low or negative balances, and staff who enforce any other aspects of the meal charge policy. USDA also recommends social workers, nurses, the homeless liaison, and other school staff members assisting children in need are also</a:t>
            </a:r>
            <a:r>
              <a:rPr lang="en-US" baseline="0" dirty="0" smtClean="0"/>
              <a:t> informed of the policy.</a:t>
            </a:r>
            <a:endParaRPr lang="en-US" dirty="0" smtClean="0"/>
          </a:p>
          <a:p>
            <a:endParaRPr lang="en-US" dirty="0" smtClean="0"/>
          </a:p>
          <a:p>
            <a:r>
              <a:rPr lang="en-US" dirty="0" smtClean="0"/>
              <a:t>--</a:t>
            </a:r>
          </a:p>
          <a:p>
            <a:pPr defTabSz="931774">
              <a:defRPr/>
            </a:pPr>
            <a:r>
              <a:rPr lang="en-US" b="1" i="0" baseline="0" dirty="0" smtClean="0">
                <a:solidFill>
                  <a:srgbClr val="0070C0"/>
                </a:solidFill>
              </a:rPr>
              <a:t>References and Resources: </a:t>
            </a:r>
            <a:r>
              <a:rPr lang="en-US" i="0" baseline="0" dirty="0" smtClean="0"/>
              <a:t>USDA-FNS Policy Memorandum, SP 46-2016: Unpaid Meal Charges: Local Meal Charge Policies, July 8, 2016, https://www.fns.usda.gov/unpaid-meal-charges-local-meal-charge-policies </a:t>
            </a:r>
            <a:endParaRPr lang="en-US" i="0"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EB99786-DD00-4925-8912-3E6BE806FD75}" type="slidenum">
              <a:rPr lang="en-US" smtClean="0"/>
              <a:t>7</a:t>
            </a:fld>
            <a:endParaRPr lang="en-US"/>
          </a:p>
        </p:txBody>
      </p:sp>
    </p:spTree>
    <p:extLst>
      <p:ext uri="{BB962C8B-B14F-4D97-AF65-F5344CB8AC3E}">
        <p14:creationId xmlns:p14="http://schemas.microsoft.com/office/powerpoint/2010/main" val="3765703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a:t>
            </a:r>
          </a:p>
          <a:p>
            <a:r>
              <a:rPr lang="en-US" dirty="0" smtClean="0"/>
              <a:t>To</a:t>
            </a:r>
            <a:r>
              <a:rPr lang="en-US" baseline="0" dirty="0" smtClean="0"/>
              <a:t> ensure compliance with this requirement, USDA requires SFAs to keep a copy of the local meal charge policy on hand for the Administrative Review. </a:t>
            </a:r>
          </a:p>
          <a:p>
            <a:endParaRPr lang="en-US" dirty="0"/>
          </a:p>
          <a:p>
            <a:r>
              <a:rPr lang="en-US" baseline="0" dirty="0" smtClean="0"/>
              <a:t>SFAs are also required to </a:t>
            </a:r>
            <a:r>
              <a:rPr lang="en-US" dirty="0" smtClean="0"/>
              <a:t>maintain documentation of the methods used to communicate the policy to households and to staff responsible for policy enforcement. </a:t>
            </a:r>
          </a:p>
          <a:p>
            <a:endParaRPr lang="en-US" i="1" dirty="0" smtClean="0"/>
          </a:p>
          <a:p>
            <a:r>
              <a:rPr lang="en-US" dirty="0" smtClean="0"/>
              <a:t>--</a:t>
            </a:r>
          </a:p>
          <a:p>
            <a:pPr defTabSz="931774">
              <a:defRPr/>
            </a:pPr>
            <a:r>
              <a:rPr lang="en-US" b="1" i="0" baseline="0" dirty="0" smtClean="0">
                <a:solidFill>
                  <a:srgbClr val="0070C0"/>
                </a:solidFill>
              </a:rPr>
              <a:t>References and Resources: </a:t>
            </a:r>
            <a:r>
              <a:rPr lang="en-US" i="0" baseline="0" dirty="0" smtClean="0"/>
              <a:t>USDA-FNS Policy Memorandum, SP 46-2016: Unpaid Meal Charges: Local Meal Charge Policies, July 8, 2016, https://www.fns.usda.gov/unpaid-meal-charges-local-meal-charge-policies </a:t>
            </a:r>
            <a:endParaRPr lang="en-US" i="0" dirty="0" smtClean="0"/>
          </a:p>
          <a:p>
            <a:endParaRPr lang="en-US" i="1" dirty="0"/>
          </a:p>
        </p:txBody>
      </p:sp>
      <p:sp>
        <p:nvSpPr>
          <p:cNvPr id="4" name="Slide Number Placeholder 3"/>
          <p:cNvSpPr>
            <a:spLocks noGrp="1"/>
          </p:cNvSpPr>
          <p:nvPr>
            <p:ph type="sldNum" sz="quarter" idx="10"/>
          </p:nvPr>
        </p:nvSpPr>
        <p:spPr/>
        <p:txBody>
          <a:bodyPr/>
          <a:lstStyle/>
          <a:p>
            <a:fld id="{FEB99786-DD00-4925-8912-3E6BE806FD75}" type="slidenum">
              <a:rPr lang="en-US" smtClean="0"/>
              <a:t>8</a:t>
            </a:fld>
            <a:endParaRPr lang="en-US"/>
          </a:p>
        </p:txBody>
      </p:sp>
    </p:spTree>
    <p:extLst>
      <p:ext uri="{BB962C8B-B14F-4D97-AF65-F5344CB8AC3E}">
        <p14:creationId xmlns:p14="http://schemas.microsoft.com/office/powerpoint/2010/main" val="3537896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7030A0"/>
                </a:solidFill>
              </a:rPr>
              <a:t>Optional Presenter Notes: </a:t>
            </a:r>
          </a:p>
          <a:p>
            <a:r>
              <a:rPr lang="en-US" dirty="0" smtClean="0"/>
              <a:t>While </a:t>
            </a:r>
            <a:r>
              <a:rPr lang="en-US" baseline="0" dirty="0" smtClean="0"/>
              <a:t>SFAs have discretion to develop the specifics of their policy, USDA does have some general recommendations for local officials to keep in mind. </a:t>
            </a:r>
            <a:endParaRPr lang="en-US" dirty="0" smtClean="0"/>
          </a:p>
          <a:p>
            <a:endParaRPr lang="en-US" dirty="0" smtClean="0"/>
          </a:p>
          <a:p>
            <a:r>
              <a:rPr lang="en-US" dirty="0" smtClean="0"/>
              <a:t>USDA encourages SFAs to balance the importance</a:t>
            </a:r>
            <a:r>
              <a:rPr lang="en-US" baseline="0" dirty="0" smtClean="0"/>
              <a:t> of “staying in the black” with the importance of making sure participating students have adequate nutrition during the school day. Denying children a meal could lead to poor performance due to hunger, whereas providing a regular reimbursable meal ensures children have the well-balanced nutrition they need to focus in class.</a:t>
            </a:r>
          </a:p>
          <a:p>
            <a:endParaRPr lang="en-US" dirty="0"/>
          </a:p>
          <a:p>
            <a:r>
              <a:rPr lang="en-US" baseline="0" dirty="0" smtClean="0"/>
              <a:t>USDA also discourages what some refer to as “lunch shaming,” or the singling out of children with unpaid meal charges. We’ll talk more about some of the strategies we can use to prevent “lunch shaming” at our schools in a few minutes. </a:t>
            </a:r>
            <a:endParaRPr lang="en-US" dirty="0" smtClean="0"/>
          </a:p>
          <a:p>
            <a:endParaRPr lang="en-US" dirty="0" smtClean="0"/>
          </a:p>
          <a:p>
            <a:r>
              <a:rPr lang="en-US" dirty="0" smtClean="0"/>
              <a:t>--</a:t>
            </a:r>
          </a:p>
          <a:p>
            <a:r>
              <a:rPr lang="en-US" b="1" dirty="0" smtClean="0">
                <a:solidFill>
                  <a:srgbClr val="0070C0"/>
                </a:solidFill>
              </a:rPr>
              <a:t>References and Resources: </a:t>
            </a:r>
            <a:r>
              <a:rPr lang="en-US" dirty="0" smtClean="0"/>
              <a:t>USDA-FNS Best Practice Guide, Overcoming</a:t>
            </a:r>
            <a:r>
              <a:rPr lang="en-US" baseline="0" dirty="0" smtClean="0"/>
              <a:t> the Unpaid Meal Challenge: Proven Strategies from Our Nation’s Schools, May 10, 2017, https://www.fns.usda.gov/school-meals/2017-edition-overcoming-unpaid-meal-challenge-proven-strategies-our-nations-schools</a:t>
            </a:r>
            <a:endParaRPr lang="en-US" dirty="0"/>
          </a:p>
        </p:txBody>
      </p:sp>
      <p:sp>
        <p:nvSpPr>
          <p:cNvPr id="4" name="Slide Number Placeholder 3"/>
          <p:cNvSpPr>
            <a:spLocks noGrp="1"/>
          </p:cNvSpPr>
          <p:nvPr>
            <p:ph type="sldNum" sz="quarter" idx="10"/>
          </p:nvPr>
        </p:nvSpPr>
        <p:spPr/>
        <p:txBody>
          <a:bodyPr/>
          <a:lstStyle/>
          <a:p>
            <a:fld id="{FEB99786-DD00-4925-8912-3E6BE806FD75}" type="slidenum">
              <a:rPr lang="en-US" smtClean="0"/>
              <a:t>9</a:t>
            </a:fld>
            <a:endParaRPr lang="en-US"/>
          </a:p>
        </p:txBody>
      </p:sp>
    </p:spTree>
    <p:extLst>
      <p:ext uri="{BB962C8B-B14F-4D97-AF65-F5344CB8AC3E}">
        <p14:creationId xmlns:p14="http://schemas.microsoft.com/office/powerpoint/2010/main" val="2740055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3826143-7301-464D-9B1D-669552CFDC4F}"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2EE025C-A6C2-4BA7-A0C8-A46F609CFD20}"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ADAF8F-6A13-4C79-9C8D-C49F99C63D99}"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A806F8F-8C7D-461D-8F3F-24EBB7EA2871}"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40234D-BA52-4D02-BEB3-86413FF4575A}"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842733-5DC6-4684-A955-2A3152692549}"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1651FA-EF2A-4180-A393-F02C139C9E6C}"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3932CC-CC3B-4620-8952-A08A334F5B80}"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FF4145-3F42-419F-B1EF-D9DB6380686A}"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D22C9F5-3422-4205-A4C5-A3B86FE74EFE}" type="datetime1">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B1D4B1-F29D-45BF-A67C-560F1826E020}" type="datetime1">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8A7EB6-258F-4FA6-9EFF-FA3EB1B7F670}" type="datetime1">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141D906-4F80-4821-AB5C-1C2648532954}" type="datetime1">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00A2B0-BC0F-4B75-88F6-69DE16302FD9}" type="datetime1">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F823DB-B03D-4540-A57E-DA0BCEA4E362}" type="datetime1">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DCFDB08-536D-4E62-AF15-4CC2A372CA07}" type="datetime1">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0748FC-15DA-4178-8621-39487A6C893C}" type="datetime1">
              <a:rPr lang="en-US" smtClean="0"/>
              <a:t>11/15/2018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ns.usda.gov/school-meals/unpaid-meal-charge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Local Meal Charge Policy</a:t>
            </a:r>
            <a:endParaRPr lang="en-US" dirty="0"/>
          </a:p>
        </p:txBody>
      </p:sp>
      <p:sp>
        <p:nvSpPr>
          <p:cNvPr id="3" name="Subtitle 2"/>
          <p:cNvSpPr>
            <a:spLocks noGrp="1"/>
          </p:cNvSpPr>
          <p:nvPr>
            <p:ph type="subTitle" idx="1"/>
          </p:nvPr>
        </p:nvSpPr>
        <p:spPr>
          <a:xfrm>
            <a:off x="304800" y="4050833"/>
            <a:ext cx="8969203" cy="1096899"/>
          </a:xfrm>
        </p:spPr>
        <p:txBody>
          <a:bodyPr>
            <a:noAutofit/>
          </a:bodyPr>
          <a:lstStyle/>
          <a:p>
            <a:r>
              <a:rPr lang="en-US" sz="3600" dirty="0" smtClean="0">
                <a:solidFill>
                  <a:srgbClr val="C00000"/>
                </a:solidFill>
              </a:rPr>
              <a:t>[Add School Food Authority Name Here] </a:t>
            </a:r>
            <a:endParaRPr lang="en-US" sz="3600" dirty="0">
              <a:solidFill>
                <a:srgbClr val="C00000"/>
              </a:solidFill>
            </a:endParaRPr>
          </a:p>
        </p:txBody>
      </p:sp>
      <p:pic>
        <p:nvPicPr>
          <p:cNvPr id="4" name="Picture 3" descr="USDA Logo" title="USDA Logo"/>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496" y="5876861"/>
            <a:ext cx="1024128" cy="672846"/>
          </a:xfrm>
          <a:prstGeom prst="rect">
            <a:avLst/>
          </a:prstGeom>
          <a:noFill/>
          <a:ln>
            <a:noFill/>
          </a:ln>
          <a:effectLst/>
        </p:spPr>
      </p:pic>
      <p:sp>
        <p:nvSpPr>
          <p:cNvPr id="6" name="Slide Number Placeholder 5"/>
          <p:cNvSpPr>
            <a:spLocks noGrp="1"/>
          </p:cNvSpPr>
          <p:nvPr>
            <p:ph type="sldNum" sz="quarter" idx="12"/>
          </p:nvPr>
        </p:nvSpPr>
        <p:spPr/>
        <p:txBody>
          <a:bodyPr/>
          <a:lstStyle/>
          <a:p>
            <a:fld id="{D57F1E4F-1CFF-5643-939E-217C01CDF565}" type="slidenum">
              <a:rPr lang="en-US" smtClean="0"/>
              <a:pPr/>
              <a:t>1</a:t>
            </a:fld>
            <a:endParaRPr lang="en-US" dirty="0"/>
          </a:p>
        </p:txBody>
      </p:sp>
      <p:sp>
        <p:nvSpPr>
          <p:cNvPr id="5" name="Footer Placeholder 4"/>
          <p:cNvSpPr>
            <a:spLocks noGrp="1"/>
          </p:cNvSpPr>
          <p:nvPr>
            <p:ph type="ftr" sz="quarter" idx="11"/>
          </p:nvPr>
        </p:nvSpPr>
        <p:spPr>
          <a:xfrm>
            <a:off x="60960" y="6549707"/>
            <a:ext cx="6297612" cy="365125"/>
          </a:xfrm>
        </p:spPr>
        <p:txBody>
          <a:bodyPr/>
          <a:lstStyle/>
          <a:p>
            <a:r>
              <a:rPr lang="en-US" smtClean="0"/>
              <a:t>USDA is an Equal Opportunity Provider, Employer and Lender</a:t>
            </a:r>
            <a:endParaRPr lang="en-US" dirty="0"/>
          </a:p>
        </p:txBody>
      </p:sp>
    </p:spTree>
    <p:extLst>
      <p:ext uri="{BB962C8B-B14F-4D97-AF65-F5344CB8AC3E}">
        <p14:creationId xmlns:p14="http://schemas.microsoft.com/office/powerpoint/2010/main" val="10753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[SFA Name]</a:t>
            </a:r>
            <a:r>
              <a:rPr lang="en-US" dirty="0" smtClean="0"/>
              <a:t>’s Local Charge Policy</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66697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088966" cy="1320800"/>
          </a:xfrm>
        </p:spPr>
        <p:txBody>
          <a:bodyPr/>
          <a:lstStyle/>
          <a:p>
            <a:r>
              <a:rPr lang="en-US" dirty="0" smtClean="0">
                <a:solidFill>
                  <a:srgbClr val="C00000"/>
                </a:solidFill>
              </a:rPr>
              <a:t>[SFA Name]</a:t>
            </a:r>
            <a:r>
              <a:rPr lang="en-US" dirty="0" smtClean="0"/>
              <a:t>’s Policy Development Process</a:t>
            </a:r>
            <a:endParaRPr lang="en-US" dirty="0"/>
          </a:p>
        </p:txBody>
      </p:sp>
      <p:sp>
        <p:nvSpPr>
          <p:cNvPr id="3" name="Content Placeholder 2"/>
          <p:cNvSpPr>
            <a:spLocks noGrp="1"/>
          </p:cNvSpPr>
          <p:nvPr>
            <p:ph idx="1"/>
          </p:nvPr>
        </p:nvSpPr>
        <p:spPr>
          <a:xfrm>
            <a:off x="677334" y="2033589"/>
            <a:ext cx="8758496" cy="2957511"/>
          </a:xfrm>
        </p:spPr>
        <p:txBody>
          <a:bodyPr>
            <a:noAutofit/>
          </a:bodyPr>
          <a:lstStyle/>
          <a:p>
            <a:r>
              <a:rPr lang="en-US" sz="2400" dirty="0" smtClean="0">
                <a:solidFill>
                  <a:srgbClr val="C00000"/>
                </a:solidFill>
              </a:rPr>
              <a:t>Possible examples include: </a:t>
            </a:r>
          </a:p>
          <a:p>
            <a:pPr lvl="1"/>
            <a:r>
              <a:rPr lang="en-US" sz="2400" dirty="0" smtClean="0">
                <a:solidFill>
                  <a:srgbClr val="C00000"/>
                </a:solidFill>
              </a:rPr>
              <a:t>Inviting key stakeholders to provide input</a:t>
            </a:r>
          </a:p>
          <a:p>
            <a:pPr lvl="1"/>
            <a:r>
              <a:rPr lang="en-US" sz="2400" dirty="0" smtClean="0">
                <a:solidFill>
                  <a:srgbClr val="C00000"/>
                </a:solidFill>
              </a:rPr>
              <a:t>Tracking </a:t>
            </a:r>
            <a:r>
              <a:rPr lang="en-US" sz="2400" dirty="0">
                <a:solidFill>
                  <a:srgbClr val="C00000"/>
                </a:solidFill>
              </a:rPr>
              <a:t>unpaid meal charges over time in order to tailor the policy </a:t>
            </a:r>
            <a:r>
              <a:rPr lang="en-US" sz="2400" dirty="0" smtClean="0">
                <a:solidFill>
                  <a:srgbClr val="C00000"/>
                </a:solidFill>
              </a:rPr>
              <a:t>to the </a:t>
            </a:r>
            <a:r>
              <a:rPr lang="en-US" sz="2400" dirty="0">
                <a:solidFill>
                  <a:srgbClr val="C00000"/>
                </a:solidFill>
              </a:rPr>
              <a:t>magnitude of the </a:t>
            </a:r>
            <a:r>
              <a:rPr lang="en-US" sz="2400" dirty="0" smtClean="0">
                <a:solidFill>
                  <a:srgbClr val="C00000"/>
                </a:solidFill>
              </a:rPr>
              <a:t>problem</a:t>
            </a:r>
          </a:p>
          <a:p>
            <a:pPr lvl="1"/>
            <a:r>
              <a:rPr lang="en-US" sz="2400" dirty="0" smtClean="0">
                <a:solidFill>
                  <a:srgbClr val="C00000"/>
                </a:solidFill>
              </a:rPr>
              <a:t>Investigating the reasons why children are accruing debt</a:t>
            </a:r>
            <a:endParaRPr lang="en-US" sz="2400" dirty="0">
              <a:solidFill>
                <a:srgbClr val="C00000"/>
              </a:solidFill>
            </a:endParaRPr>
          </a:p>
          <a:p>
            <a:pPr lvl="1"/>
            <a:r>
              <a:rPr lang="en-US" sz="2400" dirty="0" smtClean="0">
                <a:solidFill>
                  <a:srgbClr val="C00000"/>
                </a:solidFill>
              </a:rPr>
              <a:t>Reviewing USDA guidance materials</a:t>
            </a:r>
          </a:p>
        </p:txBody>
      </p:sp>
      <p:sp>
        <p:nvSpPr>
          <p:cNvPr id="5" name="Slide Number Placeholder 4"/>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5474335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[SFA Name]</a:t>
            </a:r>
            <a:r>
              <a:rPr lang="en-US" dirty="0" smtClean="0"/>
              <a:t>’s Local Charge Policy</a:t>
            </a:r>
            <a:endParaRPr lang="en-US" dirty="0"/>
          </a:p>
        </p:txBody>
      </p:sp>
      <p:sp>
        <p:nvSpPr>
          <p:cNvPr id="3" name="Content Placeholder 2"/>
          <p:cNvSpPr>
            <a:spLocks noGrp="1"/>
          </p:cNvSpPr>
          <p:nvPr>
            <p:ph idx="1"/>
          </p:nvPr>
        </p:nvSpPr>
        <p:spPr>
          <a:xfrm>
            <a:off x="677334" y="2058989"/>
            <a:ext cx="8961966" cy="2640011"/>
          </a:xfrm>
        </p:spPr>
        <p:txBody>
          <a:bodyPr>
            <a:noAutofit/>
          </a:bodyPr>
          <a:lstStyle/>
          <a:p>
            <a:r>
              <a:rPr lang="en-US" sz="2300" dirty="0" smtClean="0">
                <a:solidFill>
                  <a:srgbClr val="C00000"/>
                </a:solidFill>
              </a:rPr>
              <a:t>Make sure to address the following:</a:t>
            </a:r>
          </a:p>
          <a:p>
            <a:pPr lvl="1"/>
            <a:r>
              <a:rPr lang="en-US" sz="2300" dirty="0">
                <a:solidFill>
                  <a:srgbClr val="C00000"/>
                </a:solidFill>
              </a:rPr>
              <a:t>How will families be notified of </a:t>
            </a:r>
            <a:r>
              <a:rPr lang="en-US" sz="2300" dirty="0" smtClean="0">
                <a:solidFill>
                  <a:srgbClr val="C00000"/>
                </a:solidFill>
              </a:rPr>
              <a:t>low/negative </a:t>
            </a:r>
            <a:r>
              <a:rPr lang="en-US" sz="2300" dirty="0">
                <a:solidFill>
                  <a:srgbClr val="C00000"/>
                </a:solidFill>
              </a:rPr>
              <a:t>balances?</a:t>
            </a:r>
          </a:p>
          <a:p>
            <a:pPr lvl="1"/>
            <a:r>
              <a:rPr lang="en-US" sz="2300" dirty="0" smtClean="0">
                <a:solidFill>
                  <a:srgbClr val="C00000"/>
                </a:solidFill>
              </a:rPr>
              <a:t>Are children allowed to charge a meal? </a:t>
            </a:r>
          </a:p>
          <a:p>
            <a:pPr lvl="1"/>
            <a:r>
              <a:rPr lang="en-US" sz="2300" dirty="0" smtClean="0">
                <a:solidFill>
                  <a:srgbClr val="C00000"/>
                </a:solidFill>
              </a:rPr>
              <a:t>What are the consequences for failing to repay a debt?</a:t>
            </a:r>
          </a:p>
          <a:p>
            <a:pPr lvl="1"/>
            <a:r>
              <a:rPr lang="en-US" sz="2300" dirty="0" smtClean="0">
                <a:solidFill>
                  <a:srgbClr val="C00000"/>
                </a:solidFill>
              </a:rPr>
              <a:t>Are resources available to children with an unpaid balance?</a:t>
            </a:r>
          </a:p>
        </p:txBody>
      </p:sp>
      <p:sp>
        <p:nvSpPr>
          <p:cNvPr id="5" name="Slide Number Placeholder 4"/>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546786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[SFA Name]</a:t>
            </a:r>
            <a:r>
              <a:rPr lang="en-US" dirty="0" smtClean="0"/>
              <a:t>’s Policy Communication Plan</a:t>
            </a:r>
            <a:endParaRPr lang="en-US" dirty="0"/>
          </a:p>
        </p:txBody>
      </p:sp>
      <p:sp>
        <p:nvSpPr>
          <p:cNvPr id="3" name="Content Placeholder 2"/>
          <p:cNvSpPr>
            <a:spLocks noGrp="1"/>
          </p:cNvSpPr>
          <p:nvPr>
            <p:ph idx="1"/>
          </p:nvPr>
        </p:nvSpPr>
        <p:spPr>
          <a:xfrm>
            <a:off x="677334" y="2160589"/>
            <a:ext cx="8437483" cy="3880773"/>
          </a:xfrm>
        </p:spPr>
        <p:txBody>
          <a:bodyPr>
            <a:normAutofit/>
          </a:bodyPr>
          <a:lstStyle/>
          <a:p>
            <a:r>
              <a:rPr lang="en-US" sz="2400" dirty="0" smtClean="0">
                <a:solidFill>
                  <a:srgbClr val="C00000"/>
                </a:solidFill>
              </a:rPr>
              <a:t>Make sure to address the following:</a:t>
            </a:r>
          </a:p>
          <a:p>
            <a:pPr lvl="1"/>
            <a:r>
              <a:rPr lang="en-US" sz="2400" dirty="0" smtClean="0">
                <a:solidFill>
                  <a:srgbClr val="C00000"/>
                </a:solidFill>
              </a:rPr>
              <a:t>How and when will families be notified of the policy?</a:t>
            </a:r>
          </a:p>
          <a:p>
            <a:pPr lvl="1"/>
            <a:r>
              <a:rPr lang="en-US" sz="2400" dirty="0" smtClean="0">
                <a:solidFill>
                  <a:srgbClr val="C00000"/>
                </a:solidFill>
              </a:rPr>
              <a:t>How and when will families transferring to the SFA mid-year be notified of the policy?</a:t>
            </a:r>
          </a:p>
          <a:p>
            <a:pPr lvl="1"/>
            <a:r>
              <a:rPr lang="en-US" sz="2400" dirty="0" smtClean="0">
                <a:solidFill>
                  <a:srgbClr val="C00000"/>
                </a:solidFill>
              </a:rPr>
              <a:t>How will staff members responsible for policy enforcement be notified of the policy?</a:t>
            </a:r>
            <a:endParaRPr lang="en-US" sz="2400" dirty="0">
              <a:solidFill>
                <a:srgbClr val="C00000"/>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542503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Communication Options</a:t>
            </a:r>
            <a:endParaRPr lang="en-US" dirty="0"/>
          </a:p>
        </p:txBody>
      </p:sp>
      <p:sp>
        <p:nvSpPr>
          <p:cNvPr id="3" name="Content Placeholder 2"/>
          <p:cNvSpPr>
            <a:spLocks noGrp="1"/>
          </p:cNvSpPr>
          <p:nvPr>
            <p:ph idx="1"/>
          </p:nvPr>
        </p:nvSpPr>
        <p:spPr>
          <a:xfrm>
            <a:off x="740834" y="2190222"/>
            <a:ext cx="3742266" cy="2754311"/>
          </a:xfrm>
        </p:spPr>
        <p:txBody>
          <a:bodyPr>
            <a:normAutofit/>
          </a:bodyPr>
          <a:lstStyle/>
          <a:p>
            <a:r>
              <a:rPr lang="en-US" sz="2400" dirty="0" smtClean="0"/>
              <a:t>“Send home” folder</a:t>
            </a:r>
            <a:endParaRPr lang="en-US" sz="2400" dirty="0"/>
          </a:p>
          <a:p>
            <a:r>
              <a:rPr lang="en-US" sz="2400" dirty="0"/>
              <a:t>School </a:t>
            </a:r>
            <a:r>
              <a:rPr lang="en-US" sz="2400" dirty="0" smtClean="0"/>
              <a:t>website or social media</a:t>
            </a:r>
            <a:endParaRPr lang="en-US" sz="2400" dirty="0"/>
          </a:p>
          <a:p>
            <a:r>
              <a:rPr lang="en-US" sz="2400" dirty="0"/>
              <a:t>Student handbooks</a:t>
            </a:r>
          </a:p>
          <a:p>
            <a:r>
              <a:rPr lang="en-US" sz="2400" dirty="0" smtClean="0"/>
              <a:t>Newsletters, cafeteria menus, etc.</a:t>
            </a:r>
            <a:endParaRPr lang="en-US" sz="2400" dirty="0"/>
          </a:p>
          <a:p>
            <a:endParaRPr lang="en-US" dirty="0"/>
          </a:p>
        </p:txBody>
      </p:sp>
      <p:pic>
        <p:nvPicPr>
          <p:cNvPr id="4" name="Picture 3" descr="This is an image of four people sitting around a table, having a discussion." title="Discussion"/>
          <p:cNvPicPr>
            <a:picLocks noChangeAspect="1"/>
          </p:cNvPicPr>
          <p:nvPr/>
        </p:nvPicPr>
        <p:blipFill>
          <a:blip r:embed="rId3"/>
          <a:stretch>
            <a:fillRect/>
          </a:stretch>
        </p:blipFill>
        <p:spPr>
          <a:xfrm>
            <a:off x="5303457" y="2137834"/>
            <a:ext cx="3881643" cy="2922430"/>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296357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00867"/>
            <a:ext cx="9304866" cy="1826581"/>
          </a:xfrm>
        </p:spPr>
        <p:txBody>
          <a:bodyPr/>
          <a:lstStyle/>
          <a:p>
            <a:r>
              <a:rPr lang="en-US" dirty="0" smtClean="0"/>
              <a:t>Preventing Unpaid Meal Charges</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754650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Reach All Eligible Children</a:t>
            </a:r>
            <a:endParaRPr lang="en-US" dirty="0"/>
          </a:p>
        </p:txBody>
      </p:sp>
      <p:sp>
        <p:nvSpPr>
          <p:cNvPr id="3" name="Content Placeholder 2"/>
          <p:cNvSpPr>
            <a:spLocks noGrp="1"/>
          </p:cNvSpPr>
          <p:nvPr>
            <p:ph idx="1"/>
          </p:nvPr>
        </p:nvSpPr>
        <p:spPr>
          <a:xfrm>
            <a:off x="677333" y="2160590"/>
            <a:ext cx="5937955" cy="2427176"/>
          </a:xfrm>
        </p:spPr>
        <p:txBody>
          <a:bodyPr>
            <a:noAutofit/>
          </a:bodyPr>
          <a:lstStyle/>
          <a:p>
            <a:r>
              <a:rPr lang="en-US" sz="2600" dirty="0" smtClean="0"/>
              <a:t>Provide application assistance, especially for families with language or literacy barriers</a:t>
            </a:r>
          </a:p>
          <a:p>
            <a:r>
              <a:rPr lang="en-US" sz="2600" dirty="0" smtClean="0"/>
              <a:t>Improve direct certification systems</a:t>
            </a:r>
          </a:p>
        </p:txBody>
      </p:sp>
      <p:pic>
        <p:nvPicPr>
          <p:cNvPr id="4" name="Picture 3" descr="Pencil" title="Pencil"/>
          <p:cNvPicPr>
            <a:picLocks noChangeAspect="1"/>
          </p:cNvPicPr>
          <p:nvPr/>
        </p:nvPicPr>
        <p:blipFill>
          <a:blip r:embed="rId3"/>
          <a:stretch>
            <a:fillRect/>
          </a:stretch>
        </p:blipFill>
        <p:spPr>
          <a:xfrm rot="1278182" flipH="1">
            <a:off x="7278461" y="1168402"/>
            <a:ext cx="1417361" cy="4992685"/>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62398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Reach Children Mid-Year</a:t>
            </a:r>
            <a:endParaRPr lang="en-US" dirty="0"/>
          </a:p>
        </p:txBody>
      </p:sp>
      <p:sp>
        <p:nvSpPr>
          <p:cNvPr id="3" name="Content Placeholder 2"/>
          <p:cNvSpPr>
            <a:spLocks noGrp="1"/>
          </p:cNvSpPr>
          <p:nvPr>
            <p:ph idx="1"/>
          </p:nvPr>
        </p:nvSpPr>
        <p:spPr>
          <a:xfrm>
            <a:off x="677334" y="2465388"/>
            <a:ext cx="4616026" cy="2672670"/>
          </a:xfrm>
        </p:spPr>
        <p:txBody>
          <a:bodyPr>
            <a:normAutofit/>
          </a:bodyPr>
          <a:lstStyle/>
          <a:p>
            <a:r>
              <a:rPr lang="en-US" sz="2600" dirty="0" smtClean="0"/>
              <a:t>Remind </a:t>
            </a:r>
            <a:r>
              <a:rPr lang="en-US" sz="2600" dirty="0"/>
              <a:t>families they </a:t>
            </a:r>
            <a:r>
              <a:rPr lang="en-US" sz="2600" dirty="0" smtClean="0"/>
              <a:t/>
            </a:r>
            <a:br>
              <a:rPr lang="en-US" sz="2600" dirty="0" smtClean="0"/>
            </a:br>
            <a:r>
              <a:rPr lang="en-US" sz="2600" dirty="0" smtClean="0"/>
              <a:t>may </a:t>
            </a:r>
            <a:r>
              <a:rPr lang="en-US" sz="2600" dirty="0"/>
              <a:t>submit an application at any time </a:t>
            </a:r>
            <a:endParaRPr lang="en-US" sz="2600" dirty="0" smtClean="0"/>
          </a:p>
          <a:p>
            <a:r>
              <a:rPr lang="en-US" sz="2600" dirty="0" smtClean="0"/>
              <a:t>Accept prior eligibility status for transfer students</a:t>
            </a:r>
            <a:endParaRPr lang="en-US" sz="2600" dirty="0"/>
          </a:p>
          <a:p>
            <a:endParaRPr lang="en-US" dirty="0"/>
          </a:p>
        </p:txBody>
      </p:sp>
      <p:pic>
        <p:nvPicPr>
          <p:cNvPr id="9" name="Picture 8" descr="This is an image of a school building." title="School"/>
          <p:cNvPicPr>
            <a:picLocks noChangeAspect="1"/>
          </p:cNvPicPr>
          <p:nvPr/>
        </p:nvPicPr>
        <p:blipFill>
          <a:blip r:embed="rId3"/>
          <a:stretch>
            <a:fillRect/>
          </a:stretch>
        </p:blipFill>
        <p:spPr>
          <a:xfrm>
            <a:off x="5948812" y="1930400"/>
            <a:ext cx="3243910" cy="2841452"/>
          </a:xfrm>
          <a:prstGeom prst="rect">
            <a:avLst/>
          </a:prstGeom>
        </p:spPr>
      </p:pic>
      <p:sp>
        <p:nvSpPr>
          <p:cNvPr id="5" name="Slide Number Placeholder 4"/>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20043542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 Payment Options</a:t>
            </a:r>
            <a:endParaRPr lang="en-US" dirty="0"/>
          </a:p>
        </p:txBody>
      </p:sp>
      <p:sp>
        <p:nvSpPr>
          <p:cNvPr id="3" name="Content Placeholder 2"/>
          <p:cNvSpPr>
            <a:spLocks noGrp="1"/>
          </p:cNvSpPr>
          <p:nvPr>
            <p:ph idx="1"/>
          </p:nvPr>
        </p:nvSpPr>
        <p:spPr>
          <a:xfrm>
            <a:off x="677333" y="2324780"/>
            <a:ext cx="4852609" cy="2469467"/>
          </a:xfrm>
        </p:spPr>
        <p:txBody>
          <a:bodyPr>
            <a:noAutofit/>
          </a:bodyPr>
          <a:lstStyle/>
          <a:p>
            <a:r>
              <a:rPr lang="en-US" sz="2800" dirty="0" smtClean="0"/>
              <a:t>Pre-payment systems</a:t>
            </a:r>
          </a:p>
          <a:p>
            <a:r>
              <a:rPr lang="en-US" sz="2800" dirty="0" smtClean="0"/>
              <a:t>Online payment</a:t>
            </a:r>
          </a:p>
          <a:p>
            <a:r>
              <a:rPr lang="en-US" sz="2800" dirty="0" smtClean="0"/>
              <a:t>Automatic payment</a:t>
            </a:r>
          </a:p>
          <a:p>
            <a:r>
              <a:rPr lang="en-US" sz="2800" dirty="0" smtClean="0"/>
              <a:t>Repayment plans</a:t>
            </a:r>
            <a:endParaRPr lang="en-US" sz="2800" dirty="0"/>
          </a:p>
        </p:txBody>
      </p:sp>
      <p:pic>
        <p:nvPicPr>
          <p:cNvPr id="6" name="Picture 5" descr="School Bus" title="School Bus"/>
          <p:cNvPicPr>
            <a:picLocks noChangeAspect="1"/>
          </p:cNvPicPr>
          <p:nvPr/>
        </p:nvPicPr>
        <p:blipFill>
          <a:blip r:embed="rId3"/>
          <a:stretch>
            <a:fillRect/>
          </a:stretch>
        </p:blipFill>
        <p:spPr>
          <a:xfrm>
            <a:off x="5276722" y="2399031"/>
            <a:ext cx="4001177" cy="2305276"/>
          </a:xfrm>
          <a:prstGeom prst="rect">
            <a:avLst/>
          </a:prstGeom>
        </p:spPr>
      </p:pic>
      <p:sp>
        <p:nvSpPr>
          <p:cNvPr id="5" name="Slide Number Placeholder 4"/>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655737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 Payment Reminders</a:t>
            </a:r>
            <a:endParaRPr lang="en-US" dirty="0"/>
          </a:p>
        </p:txBody>
      </p:sp>
      <p:sp>
        <p:nvSpPr>
          <p:cNvPr id="3" name="Content Placeholder 2"/>
          <p:cNvSpPr>
            <a:spLocks noGrp="1"/>
          </p:cNvSpPr>
          <p:nvPr>
            <p:ph idx="1"/>
          </p:nvPr>
        </p:nvSpPr>
        <p:spPr>
          <a:xfrm>
            <a:off x="764883" y="2042583"/>
            <a:ext cx="4348984" cy="3415682"/>
          </a:xfrm>
        </p:spPr>
        <p:txBody>
          <a:bodyPr>
            <a:normAutofit/>
          </a:bodyPr>
          <a:lstStyle/>
          <a:p>
            <a:r>
              <a:rPr lang="en-US" sz="2600" dirty="0" smtClean="0"/>
              <a:t>Encourage families to track spending</a:t>
            </a:r>
          </a:p>
          <a:p>
            <a:r>
              <a:rPr lang="en-US" sz="2600" dirty="0" smtClean="0"/>
              <a:t>Remind families of a low balance </a:t>
            </a:r>
            <a:r>
              <a:rPr lang="en-US" sz="2600" b="1" dirty="0" smtClean="0"/>
              <a:t>BEFORE</a:t>
            </a:r>
            <a:r>
              <a:rPr lang="en-US" sz="2600" dirty="0" smtClean="0"/>
              <a:t> the account goes negative</a:t>
            </a:r>
            <a:endParaRPr lang="en-US" sz="2600" dirty="0"/>
          </a:p>
          <a:p>
            <a:r>
              <a:rPr lang="en-US" sz="2600" dirty="0" smtClean="0"/>
              <a:t>Make sure contact information is current</a:t>
            </a:r>
            <a:endParaRPr lang="en-US" sz="2600" dirty="0"/>
          </a:p>
          <a:p>
            <a:endParaRPr lang="en-US" dirty="0"/>
          </a:p>
        </p:txBody>
      </p:sp>
      <p:pic>
        <p:nvPicPr>
          <p:cNvPr id="5" name="Picture 4" descr="This is an image of a hand shake." title="Hand Shake"/>
          <p:cNvPicPr>
            <a:picLocks noChangeAspect="1"/>
          </p:cNvPicPr>
          <p:nvPr/>
        </p:nvPicPr>
        <p:blipFill>
          <a:blip r:embed="rId3"/>
          <a:stretch>
            <a:fillRect/>
          </a:stretch>
        </p:blipFill>
        <p:spPr>
          <a:xfrm>
            <a:off x="5469892" y="2461849"/>
            <a:ext cx="3702803" cy="2661923"/>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2966565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Agenda</a:t>
            </a:r>
            <a:endParaRPr lang="en-US" dirty="0"/>
          </a:p>
        </p:txBody>
      </p:sp>
      <p:sp>
        <p:nvSpPr>
          <p:cNvPr id="3" name="Content Placeholder 2"/>
          <p:cNvSpPr>
            <a:spLocks noGrp="1"/>
          </p:cNvSpPr>
          <p:nvPr>
            <p:ph idx="1"/>
          </p:nvPr>
        </p:nvSpPr>
        <p:spPr>
          <a:xfrm>
            <a:off x="774610" y="1652319"/>
            <a:ext cx="8596668" cy="4417405"/>
          </a:xfrm>
        </p:spPr>
        <p:txBody>
          <a:bodyPr>
            <a:normAutofit/>
          </a:bodyPr>
          <a:lstStyle/>
          <a:p>
            <a:r>
              <a:rPr lang="en-US" sz="2600" dirty="0" smtClean="0"/>
              <a:t>Introductions</a:t>
            </a:r>
          </a:p>
          <a:p>
            <a:r>
              <a:rPr lang="en-US" sz="2600" dirty="0" smtClean="0"/>
              <a:t>USDA Requirement</a:t>
            </a:r>
          </a:p>
          <a:p>
            <a:r>
              <a:rPr lang="en-US" sz="2600" dirty="0" smtClean="0">
                <a:solidFill>
                  <a:srgbClr val="C00000"/>
                </a:solidFill>
              </a:rPr>
              <a:t>[SFA Name]</a:t>
            </a:r>
            <a:r>
              <a:rPr lang="en-US" sz="2600" dirty="0" smtClean="0"/>
              <a:t>’s Local Charge Policy</a:t>
            </a:r>
          </a:p>
          <a:p>
            <a:r>
              <a:rPr lang="en-US" sz="2600" dirty="0" smtClean="0">
                <a:solidFill>
                  <a:srgbClr val="C00000"/>
                </a:solidFill>
              </a:rPr>
              <a:t>[SFA Name]</a:t>
            </a:r>
            <a:r>
              <a:rPr lang="en-US" sz="2600" dirty="0" smtClean="0"/>
              <a:t>’s Policy Communication Strategy</a:t>
            </a:r>
          </a:p>
          <a:p>
            <a:r>
              <a:rPr lang="en-US" sz="2600" dirty="0" smtClean="0"/>
              <a:t>Preventing Unpaid Meal Charges</a:t>
            </a:r>
          </a:p>
          <a:p>
            <a:r>
              <a:rPr lang="en-US" sz="2600" dirty="0" smtClean="0"/>
              <a:t>Preventing “Lunch Shaming”</a:t>
            </a:r>
          </a:p>
          <a:p>
            <a:r>
              <a:rPr lang="en-US" sz="2600" dirty="0" smtClean="0"/>
              <a:t>Resources</a:t>
            </a:r>
          </a:p>
          <a:p>
            <a:r>
              <a:rPr lang="en-US" sz="2600" dirty="0" smtClean="0"/>
              <a:t>Questions and Answers</a:t>
            </a:r>
            <a:endParaRPr lang="en-US" sz="2600"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716253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Offset Costs from Unpaid Meals</a:t>
            </a:r>
            <a:endParaRPr lang="en-US" dirty="0"/>
          </a:p>
        </p:txBody>
      </p:sp>
      <p:sp>
        <p:nvSpPr>
          <p:cNvPr id="3" name="Content Placeholder 2"/>
          <p:cNvSpPr>
            <a:spLocks noGrp="1"/>
          </p:cNvSpPr>
          <p:nvPr>
            <p:ph idx="1"/>
          </p:nvPr>
        </p:nvSpPr>
        <p:spPr>
          <a:xfrm>
            <a:off x="749904" y="2504094"/>
            <a:ext cx="4566084" cy="2328266"/>
          </a:xfrm>
        </p:spPr>
        <p:txBody>
          <a:bodyPr>
            <a:normAutofit/>
          </a:bodyPr>
          <a:lstStyle/>
          <a:p>
            <a:r>
              <a:rPr lang="en-US" sz="2600" dirty="0"/>
              <a:t>Community </a:t>
            </a:r>
            <a:r>
              <a:rPr lang="en-US" sz="2600" dirty="0" smtClean="0"/>
              <a:t>donations</a:t>
            </a:r>
            <a:endParaRPr lang="en-US" sz="2600" dirty="0"/>
          </a:p>
          <a:p>
            <a:r>
              <a:rPr lang="en-US" sz="2600" dirty="0" smtClean="0"/>
              <a:t>“Angel funds”</a:t>
            </a:r>
            <a:endParaRPr lang="en-US" sz="2600" dirty="0"/>
          </a:p>
          <a:p>
            <a:r>
              <a:rPr lang="en-US" sz="2600" dirty="0"/>
              <a:t>School fundraisers</a:t>
            </a:r>
          </a:p>
          <a:p>
            <a:r>
              <a:rPr lang="en-US" sz="2600" dirty="0"/>
              <a:t>End of year donations</a:t>
            </a:r>
          </a:p>
          <a:p>
            <a:endParaRPr lang="en-US" dirty="0"/>
          </a:p>
        </p:txBody>
      </p:sp>
      <p:pic>
        <p:nvPicPr>
          <p:cNvPr id="4" name="Picture 3" descr="This is an image of five people." title="People"/>
          <p:cNvPicPr>
            <a:picLocks noChangeAspect="1"/>
          </p:cNvPicPr>
          <p:nvPr/>
        </p:nvPicPr>
        <p:blipFill>
          <a:blip r:embed="rId3"/>
          <a:stretch>
            <a:fillRect/>
          </a:stretch>
        </p:blipFill>
        <p:spPr>
          <a:xfrm>
            <a:off x="5243418" y="2006470"/>
            <a:ext cx="4238624" cy="2897122"/>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16183840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00867"/>
            <a:ext cx="9304866" cy="1826581"/>
          </a:xfrm>
        </p:spPr>
        <p:txBody>
          <a:bodyPr/>
          <a:lstStyle/>
          <a:p>
            <a:r>
              <a:rPr lang="en-US" dirty="0" smtClean="0"/>
              <a:t>Preventing “Lunch Shaming”</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1797631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35000" y="520700"/>
            <a:ext cx="9842500" cy="1320800"/>
          </a:xfrm>
        </p:spPr>
        <p:txBody>
          <a:bodyPr/>
          <a:lstStyle/>
          <a:p>
            <a:r>
              <a:rPr lang="en-US" dirty="0" smtClean="0"/>
              <a:t>Communication Strategies</a:t>
            </a:r>
            <a:endParaRPr lang="en-US" dirty="0"/>
          </a:p>
        </p:txBody>
      </p:sp>
      <p:sp>
        <p:nvSpPr>
          <p:cNvPr id="6" name="Content Placeholder 2"/>
          <p:cNvSpPr>
            <a:spLocks noGrp="1"/>
          </p:cNvSpPr>
          <p:nvPr>
            <p:ph idx="1"/>
          </p:nvPr>
        </p:nvSpPr>
        <p:spPr>
          <a:xfrm>
            <a:off x="635000" y="2049564"/>
            <a:ext cx="8226898" cy="2652711"/>
          </a:xfrm>
        </p:spPr>
        <p:txBody>
          <a:bodyPr>
            <a:noAutofit/>
          </a:bodyPr>
          <a:lstStyle/>
          <a:p>
            <a:pPr fontAlgn="t"/>
            <a:r>
              <a:rPr lang="en-US" sz="2600" dirty="0" smtClean="0"/>
              <a:t>Communicate </a:t>
            </a:r>
            <a:r>
              <a:rPr lang="en-US" sz="2600" dirty="0"/>
              <a:t>privately with families about a child’s outstanding balance</a:t>
            </a:r>
          </a:p>
          <a:p>
            <a:pPr fontAlgn="t"/>
            <a:r>
              <a:rPr lang="en-US" sz="2600" dirty="0" smtClean="0"/>
              <a:t>Communicate </a:t>
            </a:r>
            <a:r>
              <a:rPr lang="en-US" sz="2600" dirty="0"/>
              <a:t>payment reminders directly and discreetly to adults in the household</a:t>
            </a:r>
          </a:p>
          <a:p>
            <a:pPr fontAlgn="t"/>
            <a:r>
              <a:rPr lang="en-US" sz="2600" dirty="0" smtClean="0"/>
              <a:t>Send payment reminders </a:t>
            </a:r>
            <a:r>
              <a:rPr lang="en-US" sz="2600" dirty="0"/>
              <a:t>in a plain, white envelope</a:t>
            </a:r>
          </a:p>
          <a:p>
            <a:endParaRPr lang="en-US" dirty="0"/>
          </a:p>
        </p:txBody>
      </p:sp>
      <p:sp>
        <p:nvSpPr>
          <p:cNvPr id="3" name="Slide Number Placeholder 2"/>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25199347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Singling Out Students</a:t>
            </a:r>
            <a:endParaRPr lang="en-US" dirty="0"/>
          </a:p>
        </p:txBody>
      </p:sp>
      <p:sp>
        <p:nvSpPr>
          <p:cNvPr id="3" name="Content Placeholder 2"/>
          <p:cNvSpPr>
            <a:spLocks noGrp="1"/>
          </p:cNvSpPr>
          <p:nvPr>
            <p:ph idx="1"/>
          </p:nvPr>
        </p:nvSpPr>
        <p:spPr>
          <a:xfrm>
            <a:off x="774344" y="2271769"/>
            <a:ext cx="4008966" cy="2907522"/>
          </a:xfrm>
        </p:spPr>
        <p:txBody>
          <a:bodyPr>
            <a:normAutofit/>
          </a:bodyPr>
          <a:lstStyle/>
          <a:p>
            <a:r>
              <a:rPr lang="en-US" sz="2400" b="1" dirty="0" smtClean="0"/>
              <a:t>Do not </a:t>
            </a:r>
            <a:r>
              <a:rPr lang="en-US" sz="2400" dirty="0" smtClean="0"/>
              <a:t>throw a child’s meal in the trash if they are unable to pay!</a:t>
            </a:r>
          </a:p>
          <a:p>
            <a:r>
              <a:rPr lang="en-US" sz="2400" b="1" dirty="0"/>
              <a:t>Do not </a:t>
            </a:r>
            <a:r>
              <a:rPr lang="en-US" sz="2400" dirty="0"/>
              <a:t>identify children with </a:t>
            </a:r>
            <a:r>
              <a:rPr lang="en-US" sz="2400" dirty="0" smtClean="0"/>
              <a:t>meal charges </a:t>
            </a:r>
            <a:r>
              <a:rPr lang="en-US" sz="2400" dirty="0"/>
              <a:t>using hand stamps, stickers, or other visual markers</a:t>
            </a:r>
            <a:r>
              <a:rPr lang="en-US" sz="2400" dirty="0" smtClean="0"/>
              <a:t>!</a:t>
            </a:r>
            <a:endParaRPr lang="en-US" sz="2400" dirty="0"/>
          </a:p>
        </p:txBody>
      </p:sp>
      <p:pic>
        <p:nvPicPr>
          <p:cNvPr id="4" name="Picture 3" descr="This is an image of a fork and a knife." title="Fork and Knife"/>
          <p:cNvPicPr>
            <a:picLocks noChangeAspect="1"/>
          </p:cNvPicPr>
          <p:nvPr/>
        </p:nvPicPr>
        <p:blipFill>
          <a:blip r:embed="rId3"/>
          <a:stretch>
            <a:fillRect/>
          </a:stretch>
        </p:blipFill>
        <p:spPr>
          <a:xfrm>
            <a:off x="5413828" y="1733792"/>
            <a:ext cx="3287712" cy="3786869"/>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1435429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Always Aim for High Quality </a:t>
            </a:r>
            <a:br>
              <a:rPr lang="en-US" dirty="0" smtClean="0"/>
            </a:br>
            <a:r>
              <a:rPr lang="en-US" dirty="0" smtClean="0"/>
              <a:t>Alternate Meals</a:t>
            </a:r>
            <a:endParaRPr lang="en-US" dirty="0"/>
          </a:p>
        </p:txBody>
      </p:sp>
      <p:sp>
        <p:nvSpPr>
          <p:cNvPr id="3" name="Content Placeholder 2"/>
          <p:cNvSpPr>
            <a:spLocks noGrp="1"/>
          </p:cNvSpPr>
          <p:nvPr>
            <p:ph idx="1"/>
          </p:nvPr>
        </p:nvSpPr>
        <p:spPr>
          <a:xfrm>
            <a:off x="677334" y="2657968"/>
            <a:ext cx="4331546" cy="1822131"/>
          </a:xfrm>
        </p:spPr>
        <p:txBody>
          <a:bodyPr>
            <a:normAutofit/>
          </a:bodyPr>
          <a:lstStyle/>
          <a:p>
            <a:r>
              <a:rPr lang="en-US" sz="2600" b="1" dirty="0" smtClean="0"/>
              <a:t>Do not </a:t>
            </a:r>
            <a:r>
              <a:rPr lang="en-US" sz="2600" dirty="0" smtClean="0"/>
              <a:t>serve alternate meals that single out children with unpaid meal charges!</a:t>
            </a:r>
          </a:p>
        </p:txBody>
      </p:sp>
      <p:pic>
        <p:nvPicPr>
          <p:cNvPr id="5" name="Picture 4" descr="Blueberries" title="Blueberries"/>
          <p:cNvPicPr>
            <a:picLocks noChangeAspect="1"/>
          </p:cNvPicPr>
          <p:nvPr/>
        </p:nvPicPr>
        <p:blipFill>
          <a:blip r:embed="rId3"/>
          <a:stretch>
            <a:fillRect/>
          </a:stretch>
        </p:blipFill>
        <p:spPr>
          <a:xfrm>
            <a:off x="5271746" y="2353591"/>
            <a:ext cx="3862094" cy="2533368"/>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809797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Considerations</a:t>
            </a:r>
            <a:endParaRPr lang="en-US" dirty="0"/>
          </a:p>
        </p:txBody>
      </p:sp>
      <p:sp>
        <p:nvSpPr>
          <p:cNvPr id="4" name="Content Placeholder 2"/>
          <p:cNvSpPr txBox="1">
            <a:spLocks/>
          </p:cNvSpPr>
          <p:nvPr/>
        </p:nvSpPr>
        <p:spPr>
          <a:xfrm>
            <a:off x="794657" y="2343994"/>
            <a:ext cx="4082141" cy="256319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600" dirty="0" smtClean="0"/>
              <a:t>Consider </a:t>
            </a:r>
            <a:r>
              <a:rPr lang="en-US" sz="2600" b="1" dirty="0"/>
              <a:t>costs vs. benefits </a:t>
            </a:r>
            <a:r>
              <a:rPr lang="en-US" sz="2600" dirty="0"/>
              <a:t>of debt </a:t>
            </a:r>
            <a:r>
              <a:rPr lang="en-US" sz="2600" dirty="0" smtClean="0"/>
              <a:t>collection efforts</a:t>
            </a:r>
          </a:p>
          <a:p>
            <a:r>
              <a:rPr lang="en-US" sz="2600" dirty="0" smtClean="0"/>
              <a:t>Determine whether children </a:t>
            </a:r>
            <a:r>
              <a:rPr lang="en-US" sz="2600" b="1" dirty="0" smtClean="0"/>
              <a:t>may be eligible </a:t>
            </a:r>
            <a:r>
              <a:rPr lang="en-US" sz="2600" dirty="0" smtClean="0"/>
              <a:t>for free meals</a:t>
            </a:r>
            <a:endParaRPr lang="en-US" sz="2600" dirty="0"/>
          </a:p>
          <a:p>
            <a:pPr marL="0" indent="0">
              <a:buNone/>
            </a:pPr>
            <a:endParaRPr lang="en-US" sz="2600" dirty="0"/>
          </a:p>
        </p:txBody>
      </p:sp>
      <p:pic>
        <p:nvPicPr>
          <p:cNvPr id="3" name="Picture 2" descr="This is an image of a person giving a presentation." title="Presenter"/>
          <p:cNvPicPr>
            <a:picLocks noChangeAspect="1"/>
          </p:cNvPicPr>
          <p:nvPr/>
        </p:nvPicPr>
        <p:blipFill>
          <a:blip r:embed="rId3"/>
          <a:stretch>
            <a:fillRect/>
          </a:stretch>
        </p:blipFill>
        <p:spPr>
          <a:xfrm>
            <a:off x="5329240" y="1745430"/>
            <a:ext cx="3297588" cy="3905463"/>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3374414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Give Us Your Feedback!</a:t>
            </a:r>
            <a:endParaRPr lang="en-US" dirty="0"/>
          </a:p>
        </p:txBody>
      </p:sp>
      <p:sp>
        <p:nvSpPr>
          <p:cNvPr id="3" name="Content Placeholder 2"/>
          <p:cNvSpPr>
            <a:spLocks noGrp="1"/>
          </p:cNvSpPr>
          <p:nvPr>
            <p:ph idx="1"/>
          </p:nvPr>
        </p:nvSpPr>
        <p:spPr>
          <a:xfrm>
            <a:off x="797037" y="2252391"/>
            <a:ext cx="4014113" cy="2586038"/>
          </a:xfrm>
        </p:spPr>
        <p:txBody>
          <a:bodyPr>
            <a:noAutofit/>
          </a:bodyPr>
          <a:lstStyle/>
          <a:p>
            <a:r>
              <a:rPr lang="en-US" sz="2600" dirty="0" smtClean="0">
                <a:solidFill>
                  <a:schemeClr val="tx1"/>
                </a:solidFill>
              </a:rPr>
              <a:t>Our local charge policy will be reviewed on a regular basis</a:t>
            </a:r>
          </a:p>
          <a:p>
            <a:r>
              <a:rPr lang="en-US" sz="2600" dirty="0" smtClean="0">
                <a:solidFill>
                  <a:schemeClr val="tx1"/>
                </a:solidFill>
              </a:rPr>
              <a:t>Please let us know </a:t>
            </a:r>
            <a:r>
              <a:rPr lang="en-US" sz="2600" dirty="0" smtClean="0"/>
              <a:t>what’s working, and what we can do better!</a:t>
            </a:r>
            <a:endParaRPr lang="en-US" sz="2600" dirty="0"/>
          </a:p>
        </p:txBody>
      </p:sp>
      <p:pic>
        <p:nvPicPr>
          <p:cNvPr id="4" name="Picture 3" descr="This is an image ofa school building" title="School Building"/>
          <p:cNvPicPr>
            <a:picLocks noChangeAspect="1"/>
          </p:cNvPicPr>
          <p:nvPr/>
        </p:nvPicPr>
        <p:blipFill>
          <a:blip r:embed="rId3"/>
          <a:stretch>
            <a:fillRect/>
          </a:stretch>
        </p:blipFill>
        <p:spPr>
          <a:xfrm>
            <a:off x="5289453" y="2294818"/>
            <a:ext cx="4097098" cy="2384340"/>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2048566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677334" y="1686455"/>
            <a:ext cx="8596668" cy="3880773"/>
          </a:xfrm>
        </p:spPr>
        <p:txBody>
          <a:bodyPr>
            <a:normAutofit/>
          </a:bodyPr>
          <a:lstStyle/>
          <a:p>
            <a:r>
              <a:rPr lang="en-US" sz="2400" b="1" dirty="0">
                <a:solidFill>
                  <a:srgbClr val="C00000"/>
                </a:solidFill>
              </a:rPr>
              <a:t>[SFA Name]</a:t>
            </a:r>
            <a:r>
              <a:rPr lang="en-US" sz="2400" b="1" dirty="0"/>
              <a:t>’s Local Charge Policy: </a:t>
            </a:r>
            <a:r>
              <a:rPr lang="en-US" sz="2400" dirty="0"/>
              <a:t>includes an overview of our policy requirement, publicly available via the </a:t>
            </a:r>
            <a:r>
              <a:rPr lang="en-US" sz="2400" dirty="0" smtClean="0"/>
              <a:t>web. </a:t>
            </a:r>
            <a:r>
              <a:rPr lang="en-US" sz="2400" dirty="0">
                <a:solidFill>
                  <a:srgbClr val="C00000"/>
                </a:solidFill>
              </a:rPr>
              <a:t>[LINK]</a:t>
            </a:r>
          </a:p>
          <a:p>
            <a:r>
              <a:rPr lang="en-US" sz="2400" b="1" dirty="0" smtClean="0"/>
              <a:t>USDA’s Unpaid Meal </a:t>
            </a:r>
            <a:r>
              <a:rPr lang="en-US" sz="2400" b="1" dirty="0"/>
              <a:t>Charges Website</a:t>
            </a:r>
            <a:r>
              <a:rPr lang="en-US" sz="2400" dirty="0"/>
              <a:t>: </a:t>
            </a:r>
            <a:r>
              <a:rPr lang="en-US" sz="2400" dirty="0" smtClean="0"/>
              <a:t>includes policy guidance, best practice resources, presentations, and other tools for schools! </a:t>
            </a:r>
            <a:r>
              <a:rPr lang="en-US" sz="2400" dirty="0" smtClean="0">
                <a:hlinkClick r:id="rId3"/>
              </a:rPr>
              <a:t>https</a:t>
            </a:r>
            <a:r>
              <a:rPr lang="en-US" sz="2400" dirty="0">
                <a:hlinkClick r:id="rId3"/>
              </a:rPr>
              <a:t>://</a:t>
            </a:r>
            <a:r>
              <a:rPr lang="en-US" sz="2400" dirty="0" smtClean="0">
                <a:hlinkClick r:id="rId3"/>
              </a:rPr>
              <a:t>www.fns.usda.gov/school-meals/unpaid-meal-charges</a:t>
            </a:r>
            <a:r>
              <a:rPr lang="en-US" sz="2400" dirty="0" smtClean="0"/>
              <a:t> </a:t>
            </a:r>
          </a:p>
          <a:p>
            <a:r>
              <a:rPr lang="en-US" sz="2400" b="1" dirty="0" smtClean="0">
                <a:solidFill>
                  <a:srgbClr val="C00000"/>
                </a:solidFill>
              </a:rPr>
              <a:t>[Other Resources, As Applicable]</a:t>
            </a:r>
          </a:p>
        </p:txBody>
      </p:sp>
      <p:sp>
        <p:nvSpPr>
          <p:cNvPr id="5" name="Slide Number Placeholder 4"/>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3103186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Answers</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21016445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487" y="1038691"/>
            <a:ext cx="8596668" cy="1826581"/>
          </a:xfrm>
        </p:spPr>
        <p:txBody>
          <a:bodyPr/>
          <a:lstStyle/>
          <a:p>
            <a:r>
              <a:rPr lang="en-US" dirty="0" smtClean="0"/>
              <a:t>Thank You!</a:t>
            </a:r>
            <a:endParaRPr lang="en-US" dirty="0"/>
          </a:p>
        </p:txBody>
      </p:sp>
      <p:sp>
        <p:nvSpPr>
          <p:cNvPr id="3" name="Text Placeholder 2"/>
          <p:cNvSpPr>
            <a:spLocks noGrp="1"/>
          </p:cNvSpPr>
          <p:nvPr>
            <p:ph type="body" idx="1"/>
          </p:nvPr>
        </p:nvSpPr>
        <p:spPr>
          <a:xfrm>
            <a:off x="750487" y="3099629"/>
            <a:ext cx="8596668" cy="2195085"/>
          </a:xfrm>
        </p:spPr>
        <p:txBody>
          <a:bodyPr>
            <a:normAutofit fontScale="85000" lnSpcReduction="20000"/>
          </a:bodyPr>
          <a:lstStyle/>
          <a:p>
            <a:pPr marL="342900" lvl="0" indent="-342900">
              <a:buClr>
                <a:srgbClr val="418AB3"/>
              </a:buClr>
              <a:buFont typeface="Wingdings 3" charset="2"/>
              <a:buChar char=""/>
            </a:pPr>
            <a:r>
              <a:rPr lang="en-US" sz="2400" dirty="0" smtClean="0">
                <a:solidFill>
                  <a:srgbClr val="C00000"/>
                </a:solidFill>
              </a:rPr>
              <a:t>[Presenter 1 Name]</a:t>
            </a:r>
          </a:p>
          <a:p>
            <a:pPr marL="800100" lvl="1" indent="-342900">
              <a:buClr>
                <a:srgbClr val="418AB3"/>
              </a:buClr>
              <a:buFont typeface="Wingdings 3" charset="2"/>
              <a:buChar char=""/>
            </a:pPr>
            <a:r>
              <a:rPr lang="en-US" sz="2200" dirty="0" smtClean="0">
                <a:solidFill>
                  <a:srgbClr val="C00000"/>
                </a:solidFill>
              </a:rPr>
              <a:t>[</a:t>
            </a:r>
            <a:r>
              <a:rPr lang="en-US" sz="2200" dirty="0">
                <a:solidFill>
                  <a:srgbClr val="C00000"/>
                </a:solidFill>
              </a:rPr>
              <a:t>Presenter 1 Title</a:t>
            </a:r>
            <a:r>
              <a:rPr lang="en-US" sz="2200" dirty="0" smtClean="0">
                <a:solidFill>
                  <a:srgbClr val="C00000"/>
                </a:solidFill>
              </a:rPr>
              <a:t>]</a:t>
            </a:r>
          </a:p>
          <a:p>
            <a:pPr marL="800100" lvl="1" indent="-342900">
              <a:buClr>
                <a:srgbClr val="418AB3"/>
              </a:buClr>
              <a:buFont typeface="Wingdings 3" charset="2"/>
              <a:buChar char=""/>
            </a:pPr>
            <a:r>
              <a:rPr lang="en-US" sz="2200" dirty="0" smtClean="0">
                <a:solidFill>
                  <a:srgbClr val="C00000"/>
                </a:solidFill>
              </a:rPr>
              <a:t>[</a:t>
            </a:r>
            <a:r>
              <a:rPr lang="en-US" sz="2200" dirty="0">
                <a:solidFill>
                  <a:srgbClr val="C00000"/>
                </a:solidFill>
              </a:rPr>
              <a:t>Presenter 1 </a:t>
            </a:r>
            <a:r>
              <a:rPr lang="en-US" sz="2200" dirty="0" smtClean="0">
                <a:solidFill>
                  <a:srgbClr val="C00000"/>
                </a:solidFill>
              </a:rPr>
              <a:t>Contact Information]</a:t>
            </a:r>
          </a:p>
          <a:p>
            <a:pPr marL="342900" lvl="0" indent="-342900">
              <a:buClr>
                <a:srgbClr val="418AB3"/>
              </a:buClr>
              <a:buFont typeface="Wingdings 3" charset="2"/>
              <a:buChar char=""/>
            </a:pPr>
            <a:r>
              <a:rPr lang="en-US" sz="2400" dirty="0" smtClean="0">
                <a:solidFill>
                  <a:srgbClr val="C00000"/>
                </a:solidFill>
              </a:rPr>
              <a:t>[</a:t>
            </a:r>
            <a:r>
              <a:rPr lang="en-US" sz="2400" dirty="0">
                <a:solidFill>
                  <a:srgbClr val="C00000"/>
                </a:solidFill>
              </a:rPr>
              <a:t>Presenter 2 Name</a:t>
            </a:r>
            <a:r>
              <a:rPr lang="en-US" sz="2400" dirty="0" smtClean="0">
                <a:solidFill>
                  <a:srgbClr val="C00000"/>
                </a:solidFill>
              </a:rPr>
              <a:t>]</a:t>
            </a:r>
          </a:p>
          <a:p>
            <a:pPr marL="800100" lvl="1" indent="-342900">
              <a:buClr>
                <a:srgbClr val="418AB3"/>
              </a:buClr>
              <a:buFont typeface="Wingdings 3" charset="2"/>
              <a:buChar char=""/>
            </a:pPr>
            <a:r>
              <a:rPr lang="en-US" sz="2200" dirty="0" smtClean="0">
                <a:solidFill>
                  <a:srgbClr val="C00000"/>
                </a:solidFill>
              </a:rPr>
              <a:t>[</a:t>
            </a:r>
            <a:r>
              <a:rPr lang="en-US" sz="2200" dirty="0">
                <a:solidFill>
                  <a:srgbClr val="C00000"/>
                </a:solidFill>
              </a:rPr>
              <a:t>Presenter 2 Title</a:t>
            </a:r>
            <a:r>
              <a:rPr lang="en-US" sz="2200" dirty="0" smtClean="0">
                <a:solidFill>
                  <a:srgbClr val="C00000"/>
                </a:solidFill>
              </a:rPr>
              <a:t>]</a:t>
            </a:r>
          </a:p>
          <a:p>
            <a:pPr marL="800100" lvl="1" indent="-342900">
              <a:buClr>
                <a:srgbClr val="418AB3"/>
              </a:buClr>
              <a:buFont typeface="Wingdings 3" charset="2"/>
              <a:buChar char=""/>
            </a:pPr>
            <a:r>
              <a:rPr lang="en-US" sz="2200" dirty="0" smtClean="0">
                <a:solidFill>
                  <a:srgbClr val="C00000"/>
                </a:solidFill>
              </a:rPr>
              <a:t>[</a:t>
            </a:r>
            <a:r>
              <a:rPr lang="en-US" sz="2200" dirty="0">
                <a:solidFill>
                  <a:srgbClr val="C00000"/>
                </a:solidFill>
              </a:rPr>
              <a:t>Presenter 2 </a:t>
            </a:r>
            <a:r>
              <a:rPr lang="en-US" sz="2200" dirty="0" smtClean="0">
                <a:solidFill>
                  <a:srgbClr val="C00000"/>
                </a:solidFill>
              </a:rPr>
              <a:t>Contact Information]</a:t>
            </a:r>
            <a:endParaRPr lang="en-US" sz="2200" dirty="0">
              <a:solidFill>
                <a:srgbClr val="C00000"/>
              </a:solidFill>
            </a:endParaRPr>
          </a:p>
          <a:p>
            <a:endParaRPr lang="en-US" dirty="0"/>
          </a:p>
        </p:txBody>
      </p:sp>
      <p:pic>
        <p:nvPicPr>
          <p:cNvPr id="6" name="Picture 5" descr="Fork and Spoon" title="Fork and Spoon"/>
          <p:cNvPicPr>
            <a:picLocks noChangeAspect="1"/>
          </p:cNvPicPr>
          <p:nvPr/>
        </p:nvPicPr>
        <p:blipFill>
          <a:blip r:embed="rId3"/>
          <a:stretch>
            <a:fillRect/>
          </a:stretch>
        </p:blipFill>
        <p:spPr>
          <a:xfrm>
            <a:off x="6176045" y="1749122"/>
            <a:ext cx="2601496" cy="4112577"/>
          </a:xfrm>
          <a:prstGeom prst="rect">
            <a:avLst/>
          </a:prstGeom>
        </p:spPr>
      </p:pic>
      <p:sp>
        <p:nvSpPr>
          <p:cNvPr id="5" name="Slide Number Placeholder 4"/>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3093510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677334" y="1771482"/>
            <a:ext cx="8596668" cy="3880773"/>
          </a:xfrm>
        </p:spPr>
        <p:txBody>
          <a:bodyPr/>
          <a:lstStyle/>
          <a:p>
            <a:r>
              <a:rPr lang="en-US" sz="2400" dirty="0" smtClean="0">
                <a:solidFill>
                  <a:srgbClr val="C00000"/>
                </a:solidFill>
              </a:rPr>
              <a:t>[Presenter 1 Name]</a:t>
            </a:r>
          </a:p>
          <a:p>
            <a:pPr lvl="1"/>
            <a:r>
              <a:rPr lang="en-US" sz="2400" dirty="0" smtClean="0">
                <a:solidFill>
                  <a:srgbClr val="C00000"/>
                </a:solidFill>
              </a:rPr>
              <a:t>[Presenter 1 Title]</a:t>
            </a:r>
          </a:p>
          <a:p>
            <a:pPr lvl="1"/>
            <a:r>
              <a:rPr lang="en-US" sz="2400" dirty="0">
                <a:solidFill>
                  <a:srgbClr val="C00000"/>
                </a:solidFill>
              </a:rPr>
              <a:t>[Presenter 1 </a:t>
            </a:r>
            <a:r>
              <a:rPr lang="en-US" sz="2400" dirty="0" smtClean="0">
                <a:solidFill>
                  <a:srgbClr val="C00000"/>
                </a:solidFill>
              </a:rPr>
              <a:t>Background Information]</a:t>
            </a:r>
            <a:endParaRPr lang="en-US" sz="2400" dirty="0">
              <a:solidFill>
                <a:srgbClr val="C00000"/>
              </a:solidFill>
            </a:endParaRPr>
          </a:p>
          <a:p>
            <a:r>
              <a:rPr lang="en-US" sz="2400" dirty="0" smtClean="0">
                <a:solidFill>
                  <a:srgbClr val="C00000"/>
                </a:solidFill>
              </a:rPr>
              <a:t>[Presenter 2 Name]</a:t>
            </a:r>
          </a:p>
          <a:p>
            <a:pPr lvl="1"/>
            <a:r>
              <a:rPr lang="en-US" sz="2400" dirty="0" smtClean="0">
                <a:solidFill>
                  <a:srgbClr val="C00000"/>
                </a:solidFill>
              </a:rPr>
              <a:t>[Presenter 2 </a:t>
            </a:r>
            <a:r>
              <a:rPr lang="en-US" sz="2400" dirty="0">
                <a:solidFill>
                  <a:srgbClr val="C00000"/>
                </a:solidFill>
              </a:rPr>
              <a:t>Title</a:t>
            </a:r>
            <a:r>
              <a:rPr lang="en-US" sz="2400" dirty="0" smtClean="0">
                <a:solidFill>
                  <a:srgbClr val="C00000"/>
                </a:solidFill>
              </a:rPr>
              <a:t>]</a:t>
            </a:r>
          </a:p>
          <a:p>
            <a:pPr lvl="1"/>
            <a:r>
              <a:rPr lang="en-US" sz="2400" dirty="0">
                <a:solidFill>
                  <a:srgbClr val="C00000"/>
                </a:solidFill>
              </a:rPr>
              <a:t>[Presenter </a:t>
            </a:r>
            <a:r>
              <a:rPr lang="en-US" sz="2400" dirty="0" smtClean="0">
                <a:solidFill>
                  <a:srgbClr val="C00000"/>
                </a:solidFill>
              </a:rPr>
              <a:t>2 </a:t>
            </a:r>
            <a:r>
              <a:rPr lang="en-US" sz="2400" dirty="0">
                <a:solidFill>
                  <a:srgbClr val="C00000"/>
                </a:solidFill>
              </a:rPr>
              <a:t>Background Information</a:t>
            </a:r>
            <a:r>
              <a:rPr lang="en-US" sz="2400" dirty="0" smtClean="0">
                <a:solidFill>
                  <a:srgbClr val="C00000"/>
                </a:solidFill>
              </a:rPr>
              <a:t>]</a:t>
            </a:r>
            <a:endParaRPr lang="en-US" sz="2400" dirty="0">
              <a:solidFill>
                <a:srgbClr val="C00000"/>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4116888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00867"/>
            <a:ext cx="9203265" cy="1826581"/>
          </a:xfrm>
        </p:spPr>
        <p:txBody>
          <a:bodyPr/>
          <a:lstStyle/>
          <a:p>
            <a:r>
              <a:rPr lang="en-US" dirty="0" smtClean="0"/>
              <a:t>Local Charge Policy Requirement</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598446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6336114" cy="1320800"/>
          </a:xfrm>
        </p:spPr>
        <p:txBody>
          <a:bodyPr/>
          <a:lstStyle/>
          <a:p>
            <a:r>
              <a:rPr lang="en-US" dirty="0" smtClean="0"/>
              <a:t>Why Does USDA Require a Local Meal Charge Policy?</a:t>
            </a:r>
            <a:endParaRPr lang="en-US" dirty="0"/>
          </a:p>
        </p:txBody>
      </p:sp>
      <p:sp>
        <p:nvSpPr>
          <p:cNvPr id="3" name="Content Placeholder 1"/>
          <p:cNvSpPr txBox="1">
            <a:spLocks/>
          </p:cNvSpPr>
          <p:nvPr/>
        </p:nvSpPr>
        <p:spPr>
          <a:xfrm>
            <a:off x="803384" y="2405857"/>
            <a:ext cx="4503692" cy="326390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400" dirty="0" smtClean="0"/>
              <a:t>In 2010, Congress required USDA to examine and report to Congress on charge and alternate meal policies </a:t>
            </a:r>
          </a:p>
          <a:p>
            <a:r>
              <a:rPr lang="en-US" sz="2400" dirty="0"/>
              <a:t>Rather than adopt a Federal </a:t>
            </a:r>
            <a:r>
              <a:rPr lang="en-US" sz="2400" dirty="0" smtClean="0"/>
              <a:t>policy, USDA determined a </a:t>
            </a:r>
            <a:r>
              <a:rPr lang="en-US" sz="2400" b="1" dirty="0" smtClean="0"/>
              <a:t>local approach </a:t>
            </a:r>
            <a:r>
              <a:rPr lang="en-US" sz="2400" dirty="0" smtClean="0"/>
              <a:t>would work best for schools</a:t>
            </a:r>
            <a:endParaRPr lang="en-US" dirty="0"/>
          </a:p>
        </p:txBody>
      </p:sp>
      <p:pic>
        <p:nvPicPr>
          <p:cNvPr id="5" name="Picture 4" descr="This is an image of a clipboard and pencil." title="Clipboard and Pencil"/>
          <p:cNvPicPr>
            <a:picLocks noChangeAspect="1"/>
          </p:cNvPicPr>
          <p:nvPr/>
        </p:nvPicPr>
        <p:blipFill>
          <a:blip r:embed="rId3"/>
          <a:stretch>
            <a:fillRect/>
          </a:stretch>
        </p:blipFill>
        <p:spPr>
          <a:xfrm>
            <a:off x="6146800" y="2054722"/>
            <a:ext cx="3040062" cy="3658577"/>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906321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USDA Requirement: Local Charge Policy</a:t>
            </a:r>
            <a:endParaRPr lang="en-US" dirty="0"/>
          </a:p>
        </p:txBody>
      </p:sp>
      <p:sp>
        <p:nvSpPr>
          <p:cNvPr id="3" name="Content Placeholder 2"/>
          <p:cNvSpPr>
            <a:spLocks noGrp="1"/>
          </p:cNvSpPr>
          <p:nvPr>
            <p:ph idx="1"/>
          </p:nvPr>
        </p:nvSpPr>
        <p:spPr>
          <a:xfrm>
            <a:off x="677334" y="2150532"/>
            <a:ext cx="4986866" cy="3369733"/>
          </a:xfrm>
        </p:spPr>
        <p:txBody>
          <a:bodyPr>
            <a:normAutofit/>
          </a:bodyPr>
          <a:lstStyle/>
          <a:p>
            <a:r>
              <a:rPr lang="en-US" sz="2400" dirty="0"/>
              <a:t>All </a:t>
            </a:r>
            <a:r>
              <a:rPr lang="en-US" sz="2400" dirty="0" smtClean="0"/>
              <a:t>school food authorities (SFAs) </a:t>
            </a:r>
            <a:r>
              <a:rPr lang="en-US" sz="2400" dirty="0"/>
              <a:t>operating the </a:t>
            </a:r>
            <a:r>
              <a:rPr lang="en-US" sz="2400" dirty="0" smtClean="0"/>
              <a:t>National School Lunch Program and/or School Breakfast Program </a:t>
            </a:r>
            <a:r>
              <a:rPr lang="en-US" sz="2400" dirty="0"/>
              <a:t>must develop a meal charge </a:t>
            </a:r>
            <a:r>
              <a:rPr lang="en-US" sz="2400" dirty="0" smtClean="0"/>
              <a:t>policy</a:t>
            </a:r>
          </a:p>
          <a:p>
            <a:pPr lvl="1"/>
            <a:r>
              <a:rPr lang="en-US" sz="2400" dirty="0" smtClean="0"/>
              <a:t>SFAs </a:t>
            </a:r>
            <a:r>
              <a:rPr lang="en-US" sz="2400" b="1" dirty="0" smtClean="0"/>
              <a:t>have discretion </a:t>
            </a:r>
            <a:r>
              <a:rPr lang="en-US" sz="2400" dirty="0" smtClean="0"/>
              <a:t>in developing the specifics of their policies</a:t>
            </a:r>
            <a:endParaRPr lang="en-US" dirty="0" smtClean="0"/>
          </a:p>
          <a:p>
            <a:endParaRPr lang="en-US" dirty="0"/>
          </a:p>
          <a:p>
            <a:endParaRPr lang="en-US" dirty="0"/>
          </a:p>
        </p:txBody>
      </p:sp>
      <p:pic>
        <p:nvPicPr>
          <p:cNvPr id="4" name="Picture 3" descr="This is an image of a school building." title="School Building"/>
          <p:cNvPicPr>
            <a:picLocks noChangeAspect="1"/>
          </p:cNvPicPr>
          <p:nvPr/>
        </p:nvPicPr>
        <p:blipFill>
          <a:blip r:embed="rId3"/>
          <a:stretch>
            <a:fillRect/>
          </a:stretch>
        </p:blipFill>
        <p:spPr>
          <a:xfrm>
            <a:off x="6253769" y="2179560"/>
            <a:ext cx="3283443" cy="3183467"/>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230712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USDA Requirement: Communication</a:t>
            </a:r>
            <a:endParaRPr lang="en-US" dirty="0"/>
          </a:p>
        </p:txBody>
      </p:sp>
      <p:sp>
        <p:nvSpPr>
          <p:cNvPr id="3" name="Content Placeholder 2"/>
          <p:cNvSpPr>
            <a:spLocks noGrp="1"/>
          </p:cNvSpPr>
          <p:nvPr>
            <p:ph idx="1"/>
          </p:nvPr>
        </p:nvSpPr>
        <p:spPr>
          <a:xfrm>
            <a:off x="677334" y="1830389"/>
            <a:ext cx="8002432" cy="3880773"/>
          </a:xfrm>
        </p:spPr>
        <p:txBody>
          <a:bodyPr/>
          <a:lstStyle/>
          <a:p>
            <a:r>
              <a:rPr lang="en-US" sz="2600" dirty="0"/>
              <a:t>SFAs must communicate </a:t>
            </a:r>
            <a:r>
              <a:rPr lang="en-US" sz="2600" dirty="0" smtClean="0"/>
              <a:t>the policy</a:t>
            </a:r>
            <a:r>
              <a:rPr lang="en-US" sz="2600" dirty="0"/>
              <a:t>, in writing, to:</a:t>
            </a:r>
          </a:p>
          <a:p>
            <a:pPr lvl="1"/>
            <a:r>
              <a:rPr lang="en-US" sz="2600" dirty="0"/>
              <a:t>All families at the start of the school year</a:t>
            </a:r>
          </a:p>
          <a:p>
            <a:pPr lvl="1"/>
            <a:r>
              <a:rPr lang="en-US" sz="2600" dirty="0"/>
              <a:t>Families with students who transfer mid-year </a:t>
            </a:r>
          </a:p>
          <a:p>
            <a:r>
              <a:rPr lang="en-US" sz="2600" dirty="0"/>
              <a:t>SFAs must provide the policy, in writing, to any school or district-level staff members responsible for policy enforcement</a:t>
            </a:r>
          </a:p>
          <a:p>
            <a:r>
              <a:rPr lang="en-US" sz="2600" b="1" dirty="0" smtClean="0"/>
              <a:t>Best Practice: Share </a:t>
            </a:r>
            <a:r>
              <a:rPr lang="en-US" sz="2600" b="1" dirty="0"/>
              <a:t>in multiple </a:t>
            </a:r>
            <a:r>
              <a:rPr lang="en-US" sz="2600" b="1" dirty="0" smtClean="0"/>
              <a:t>ways!</a:t>
            </a:r>
            <a:endParaRPr lang="en-US" sz="2600" b="1" dirty="0"/>
          </a:p>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0649526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USDA Requirement: Recordkeeping</a:t>
            </a:r>
            <a:endParaRPr lang="en-US" dirty="0"/>
          </a:p>
        </p:txBody>
      </p:sp>
      <p:sp>
        <p:nvSpPr>
          <p:cNvPr id="3" name="Content Placeholder 2"/>
          <p:cNvSpPr>
            <a:spLocks noGrp="1"/>
          </p:cNvSpPr>
          <p:nvPr>
            <p:ph idx="1"/>
          </p:nvPr>
        </p:nvSpPr>
        <p:spPr>
          <a:xfrm>
            <a:off x="677334" y="2211044"/>
            <a:ext cx="4605866" cy="2690811"/>
          </a:xfrm>
        </p:spPr>
        <p:txBody>
          <a:bodyPr/>
          <a:lstStyle/>
          <a:p>
            <a:r>
              <a:rPr lang="en-US" sz="2400" dirty="0"/>
              <a:t>SFAs must provide </a:t>
            </a:r>
            <a:r>
              <a:rPr lang="en-US" sz="2400" dirty="0" smtClean="0"/>
              <a:t>the policy </a:t>
            </a:r>
            <a:r>
              <a:rPr lang="en-US" sz="2400" dirty="0"/>
              <a:t>to the State agency during the Administrative Review</a:t>
            </a:r>
          </a:p>
          <a:p>
            <a:r>
              <a:rPr lang="en-US" sz="2400" dirty="0"/>
              <a:t>SFAs must maintain documentation of policy communication methods</a:t>
            </a:r>
          </a:p>
          <a:p>
            <a:endParaRPr lang="en-US" dirty="0"/>
          </a:p>
        </p:txBody>
      </p:sp>
      <p:pic>
        <p:nvPicPr>
          <p:cNvPr id="4" name="Picture 3" descr="This is an image of two books, one stacked on top of the other." title="Books"/>
          <p:cNvPicPr>
            <a:picLocks noChangeAspect="1"/>
          </p:cNvPicPr>
          <p:nvPr/>
        </p:nvPicPr>
        <p:blipFill>
          <a:blip r:embed="rId3"/>
          <a:stretch>
            <a:fillRect/>
          </a:stretch>
        </p:blipFill>
        <p:spPr>
          <a:xfrm>
            <a:off x="5868814" y="2181860"/>
            <a:ext cx="3455987" cy="2764789"/>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0896708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USDA Recommendations</a:t>
            </a:r>
            <a:endParaRPr lang="en-US" dirty="0"/>
          </a:p>
        </p:txBody>
      </p:sp>
      <p:sp>
        <p:nvSpPr>
          <p:cNvPr id="3" name="Content Placeholder 2"/>
          <p:cNvSpPr>
            <a:spLocks noGrp="1"/>
          </p:cNvSpPr>
          <p:nvPr>
            <p:ph idx="1"/>
          </p:nvPr>
        </p:nvSpPr>
        <p:spPr>
          <a:xfrm>
            <a:off x="725974" y="2247447"/>
            <a:ext cx="4745058" cy="2665411"/>
          </a:xfrm>
        </p:spPr>
        <p:txBody>
          <a:bodyPr>
            <a:normAutofit/>
          </a:bodyPr>
          <a:lstStyle/>
          <a:p>
            <a:r>
              <a:rPr lang="en-US" sz="2400" dirty="0"/>
              <a:t>Maintain the </a:t>
            </a:r>
            <a:r>
              <a:rPr lang="en-US" sz="2400" b="1" dirty="0"/>
              <a:t>financial integrity </a:t>
            </a:r>
            <a:r>
              <a:rPr lang="en-US" sz="2400" dirty="0"/>
              <a:t>of the Programs</a:t>
            </a:r>
          </a:p>
          <a:p>
            <a:r>
              <a:rPr lang="en-US" sz="2400" dirty="0"/>
              <a:t>Provide children with </a:t>
            </a:r>
            <a:r>
              <a:rPr lang="en-US" sz="2400" b="1" dirty="0"/>
              <a:t>adequate nutrition </a:t>
            </a:r>
            <a:r>
              <a:rPr lang="en-US" sz="2400" dirty="0"/>
              <a:t>to </a:t>
            </a:r>
            <a:r>
              <a:rPr lang="en-US" sz="2400" dirty="0" smtClean="0"/>
              <a:t>learn</a:t>
            </a:r>
            <a:endParaRPr lang="en-US" sz="2400" dirty="0"/>
          </a:p>
          <a:p>
            <a:r>
              <a:rPr lang="en-US" sz="2400" b="1" dirty="0" smtClean="0"/>
              <a:t>Prevent “lunch shaming” </a:t>
            </a:r>
            <a:r>
              <a:rPr lang="en-US" sz="2400" dirty="0" smtClean="0"/>
              <a:t>of children </a:t>
            </a:r>
            <a:r>
              <a:rPr lang="en-US" sz="2400" dirty="0"/>
              <a:t>with meal </a:t>
            </a:r>
            <a:r>
              <a:rPr lang="en-US" sz="2400" dirty="0" smtClean="0"/>
              <a:t>charges</a:t>
            </a:r>
            <a:endParaRPr lang="en-US" sz="2400" dirty="0"/>
          </a:p>
        </p:txBody>
      </p:sp>
      <p:pic>
        <p:nvPicPr>
          <p:cNvPr id="4" name="Picture 3" descr="This is an image of a food basket, including grains and leafy greens." title="Food Basket"/>
          <p:cNvPicPr>
            <a:picLocks noChangeAspect="1"/>
          </p:cNvPicPr>
          <p:nvPr/>
        </p:nvPicPr>
        <p:blipFill>
          <a:blip r:embed="rId3"/>
          <a:stretch>
            <a:fillRect/>
          </a:stretch>
        </p:blipFill>
        <p:spPr>
          <a:xfrm>
            <a:off x="5997979" y="1632808"/>
            <a:ext cx="3276023" cy="3667325"/>
          </a:xfrm>
          <a:prstGeom prst="rect">
            <a:avLst/>
          </a:prstGeom>
        </p:spPr>
      </p:pic>
      <p:sp>
        <p:nvSpPr>
          <p:cNvPr id="6" name="Slide Number Placeholder 5"/>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021315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1389</TotalTime>
  <Words>5619</Words>
  <Application>Microsoft Office PowerPoint</Application>
  <PresentationFormat>Widescreen</PresentationFormat>
  <Paragraphs>405</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Trebuchet MS</vt:lpstr>
      <vt:lpstr>Wingdings 3</vt:lpstr>
      <vt:lpstr>Facet</vt:lpstr>
      <vt:lpstr>Local Meal Charge Policy</vt:lpstr>
      <vt:lpstr>Today’s Agenda</vt:lpstr>
      <vt:lpstr>Introductions</vt:lpstr>
      <vt:lpstr>Local Charge Policy Requirement</vt:lpstr>
      <vt:lpstr>Why Does USDA Require a Local Meal Charge Policy?</vt:lpstr>
      <vt:lpstr>USDA Requirement: Local Charge Policy</vt:lpstr>
      <vt:lpstr>USDA Requirement: Communication</vt:lpstr>
      <vt:lpstr>USDA Requirement: Recordkeeping</vt:lpstr>
      <vt:lpstr>USDA Recommendations</vt:lpstr>
      <vt:lpstr>[SFA Name]’s Local Charge Policy</vt:lpstr>
      <vt:lpstr>[SFA Name]’s Policy Development Process</vt:lpstr>
      <vt:lpstr>[SFA Name]’s Local Charge Policy</vt:lpstr>
      <vt:lpstr>[SFA Name]’s Policy Communication Plan</vt:lpstr>
      <vt:lpstr>Additional Communication Options</vt:lpstr>
      <vt:lpstr>Preventing Unpaid Meal Charges</vt:lpstr>
      <vt:lpstr>Reach All Eligible Children</vt:lpstr>
      <vt:lpstr>Reach Children Mid-Year</vt:lpstr>
      <vt:lpstr>Provide Payment Options</vt:lpstr>
      <vt:lpstr>Provide Payment Reminders</vt:lpstr>
      <vt:lpstr>Offset Costs from Unpaid Meals</vt:lpstr>
      <vt:lpstr>Preventing “Lunch Shaming”</vt:lpstr>
      <vt:lpstr>Communication Strategies</vt:lpstr>
      <vt:lpstr>Avoid Singling Out Students</vt:lpstr>
      <vt:lpstr>Always Aim for High Quality  Alternate Meals</vt:lpstr>
      <vt:lpstr>Other Considerations</vt:lpstr>
      <vt:lpstr>Give Us Your Feedback!</vt:lpstr>
      <vt:lpstr>Resources</vt:lpstr>
      <vt:lpstr>Questions and Answers</vt:lpstr>
      <vt:lpstr>Thank You!</vt:lpstr>
    </vt:vector>
  </TitlesOfParts>
  <Company>USDA-FNS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Charge Policy Training Template - SFAs</dc:title>
  <dc:creator>USDA - FNS</dc:creator>
  <cp:keywords>Unpaid Meal Charges</cp:keywords>
  <cp:lastModifiedBy>Moczydlowski, Christina M. - FNS</cp:lastModifiedBy>
  <cp:revision>137</cp:revision>
  <cp:lastPrinted>2018-07-05T14:40:24Z</cp:lastPrinted>
  <dcterms:created xsi:type="dcterms:W3CDTF">2018-06-14T20:21:44Z</dcterms:created>
  <dcterms:modified xsi:type="dcterms:W3CDTF">2018-11-15T17:12:26Z</dcterms:modified>
  <cp:category>Unpaid Meal Charges</cp:category>
</cp:coreProperties>
</file>