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7" r:id="rId2"/>
    <p:sldId id="256" r:id="rId3"/>
    <p:sldId id="258" r:id="rId4"/>
    <p:sldId id="259" r:id="rId5"/>
    <p:sldId id="260" r:id="rId6"/>
    <p:sldId id="261" r:id="rId7"/>
    <p:sldId id="262" r:id="rId8"/>
    <p:sldId id="263" r:id="rId9"/>
    <p:sldId id="264" r:id="rId10"/>
    <p:sldId id="265" r:id="rId11"/>
    <p:sldId id="275" r:id="rId12"/>
    <p:sldId id="266" r:id="rId13"/>
    <p:sldId id="267" r:id="rId14"/>
    <p:sldId id="268" r:id="rId15"/>
    <p:sldId id="269" r:id="rId16"/>
    <p:sldId id="270" r:id="rId17"/>
    <p:sldId id="271" r:id="rId18"/>
    <p:sldId id="272" r:id="rId19"/>
    <p:sldId id="273" r:id="rId20"/>
    <p:sldId id="274"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la Berger" initials="" lastIdx="4" clrIdx="0"/>
  <p:cmAuthor id="1" name="Mabel Zorzano" initials="" lastIdx="1" clrIdx="1"/>
  <p:cmAuthor id="2" name="Cristina Sandoval" initials="CS" lastIdx="1" clrIdx="2">
    <p:extLst/>
  </p:cmAuthor>
  <p:cmAuthor id="3" name="Cristina Sandoval" initials="CS [2]" lastIdx="1" clrIdx="3">
    <p:extLst/>
  </p:cmAuthor>
  <p:cmAuthor id="4" name="Denise Byrd" initials="" lastIdx="9" clrIdx="4"/>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80"/>
    <a:srgbClr val="FFFF66"/>
    <a:srgbClr val="800080"/>
    <a:srgbClr val="FFDA15"/>
    <a:srgbClr val="61AA69"/>
    <a:srgbClr val="0093CA"/>
    <a:srgbClr val="0089C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42"/>
    <p:restoredTop sz="80777" autoAdjust="0"/>
  </p:normalViewPr>
  <p:slideViewPr>
    <p:cSldViewPr snapToGrid="0" snapToObjects="1">
      <p:cViewPr>
        <p:scale>
          <a:sx n="100" d="100"/>
          <a:sy n="100" d="100"/>
        </p:scale>
        <p:origin x="-294" y="9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B3AC1A-7B05-754C-882B-7AF6F21C986B}" type="datetimeFigureOut">
              <a:rPr lang="en-US" smtClean="0"/>
              <a:t>11/1/2016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02E146-4139-E847-B8FD-984A695586DF}" type="slidenum">
              <a:rPr lang="en-US" smtClean="0"/>
              <a:t>‹#›</a:t>
            </a:fld>
            <a:endParaRPr lang="en-US"/>
          </a:p>
        </p:txBody>
      </p:sp>
    </p:spTree>
    <p:extLst>
      <p:ext uri="{BB962C8B-B14F-4D97-AF65-F5344CB8AC3E}">
        <p14:creationId xmlns:p14="http://schemas.microsoft.com/office/powerpoint/2010/main" val="16467707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fns.usda.gov/tn/resource-library"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Speaker</a:t>
            </a:r>
            <a:r>
              <a:rPr lang="en-US" sz="1200" i="1" kern="1200" baseline="0" dirty="0">
                <a:solidFill>
                  <a:schemeClr val="tx1"/>
                </a:solidFill>
                <a:effectLst/>
                <a:latin typeface="+mn-lt"/>
                <a:ea typeface="+mn-ea"/>
                <a:cs typeface="+mn-cs"/>
              </a:rPr>
              <a:t> notes: </a:t>
            </a:r>
            <a:r>
              <a:rPr lang="en-US" sz="1200" i="1" kern="1200" dirty="0">
                <a:solidFill>
                  <a:schemeClr val="tx1"/>
                </a:solidFill>
                <a:effectLst/>
                <a:latin typeface="+mn-lt"/>
                <a:ea typeface="+mn-ea"/>
                <a:cs typeface="+mn-cs"/>
              </a:rPr>
              <a:t>Please personalize these slides as much as possible and add specific examples of school staff being involved in your school wellness policy. For example, on this cover slide, add your school name and logo to the green box. You will see many areas on the slide and the speaker notes that have placeholder text for you to add specific information from your school wellness policy. These are in bold and have brackets around them. There are also suggestions for the speaker in italics. You can remove or keep the sample language as you see fit. It is also recommended to bring copies of the school wellness policy for your audience.</a:t>
            </a:r>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In this presentation we use "School Wellness Policy" to refer to the policy the district or LEA establishes for the local schools to follow. Some schools may have their own school wellness policy that is stronger than the district's. Be sure to make clear throughout the presentation if you are referring to a specific local school wellness policy or the broader district policy that is the minimum requirements at the school level.</a:t>
            </a:r>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Hand out a copy of the local wellness policy.  To make this presentation more engaging, hand out sticky notes and ask participants to write down one question or one idea that comes up during the presentation. Then they can post them to an idea board at the end of the session to review as a group.</a:t>
            </a:r>
            <a:endParaRPr lang="en-US" i="1" dirty="0"/>
          </a:p>
        </p:txBody>
      </p:sp>
      <p:sp>
        <p:nvSpPr>
          <p:cNvPr id="4" name="Slide Number Placeholder 3"/>
          <p:cNvSpPr>
            <a:spLocks noGrp="1"/>
          </p:cNvSpPr>
          <p:nvPr>
            <p:ph type="sldNum" sz="quarter" idx="10"/>
          </p:nvPr>
        </p:nvSpPr>
        <p:spPr/>
        <p:txBody>
          <a:bodyPr/>
          <a:lstStyle/>
          <a:p>
            <a:fld id="{5902E146-4139-E847-B8FD-984A695586DF}" type="slidenum">
              <a:rPr lang="en-US" smtClean="0"/>
              <a:t>1</a:t>
            </a:fld>
            <a:endParaRPr lang="en-US"/>
          </a:p>
        </p:txBody>
      </p:sp>
    </p:spTree>
    <p:extLst>
      <p:ext uri="{BB962C8B-B14F-4D97-AF65-F5344CB8AC3E}">
        <p14:creationId xmlns:p14="http://schemas.microsoft.com/office/powerpoint/2010/main" val="41574527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Nutrition education gives students the knowledge, skills, and confidence they need to make lifelong healthy eating choices. By a show of hands, how many of you incorporate nutrition education into your lesson plans or classroom activities?</a:t>
            </a: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[insert specific examples of nutrition education in your school]</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[insert 3-5 highlights of your wellness policy and/or edit the examples below to fit your policy]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Nutrition education comes in different forms. </a:t>
            </a:r>
          </a:p>
          <a:p>
            <a:endParaRPr lang="en-US" sz="1200" kern="1200" dirty="0">
              <a:solidFill>
                <a:schemeClr val="tx1"/>
              </a:solidFill>
              <a:effectLst/>
              <a:latin typeface="+mn-lt"/>
              <a:ea typeface="+mn-ea"/>
              <a:cs typeface="+mn-cs"/>
            </a:endParaRPr>
          </a:p>
          <a:p>
            <a:pPr marL="171450" lvl="0" indent="-171450">
              <a:buFont typeface="Arial" charset="0"/>
              <a:buChar char="•"/>
            </a:pPr>
            <a:r>
              <a:rPr lang="en-US" sz="1200" kern="1200" dirty="0">
                <a:solidFill>
                  <a:schemeClr val="tx1"/>
                </a:solidFill>
                <a:effectLst/>
                <a:latin typeface="+mn-lt"/>
                <a:ea typeface="+mn-ea"/>
                <a:cs typeface="+mn-cs"/>
              </a:rPr>
              <a:t>Since nutrition education is so important to building confidence in students’ ability to identify healthy foods, this section of our policy covers our goals for nutrition education for all grades.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examples include:</a:t>
            </a:r>
          </a:p>
          <a:p>
            <a:pPr marL="171450" lvl="0" indent="-171450">
              <a:buFont typeface="Arial" charset="0"/>
              <a:buChar char="•"/>
            </a:pPr>
            <a:r>
              <a:rPr lang="en-US" sz="1200" kern="1200" dirty="0">
                <a:solidFill>
                  <a:schemeClr val="tx1"/>
                </a:solidFill>
                <a:effectLst/>
                <a:latin typeface="+mn-lt"/>
                <a:ea typeface="+mn-ea"/>
                <a:cs typeface="+mn-cs"/>
              </a:rPr>
              <a:t>In elementary schools, nutrition education will be offered at each grade level as part of a standards-based health education curriculum that meets </a:t>
            </a:r>
            <a:r>
              <a:rPr lang="en-US" sz="1200" kern="1200" dirty="0" smtClean="0">
                <a:solidFill>
                  <a:schemeClr val="tx1"/>
                </a:solidFill>
                <a:effectLst/>
                <a:latin typeface="+mn-lt"/>
                <a:ea typeface="+mn-ea"/>
                <a:cs typeface="+mn-cs"/>
              </a:rPr>
              <a:t>State </a:t>
            </a:r>
            <a:r>
              <a:rPr lang="en-US" sz="1200" kern="1200" dirty="0">
                <a:solidFill>
                  <a:schemeClr val="tx1"/>
                </a:solidFill>
                <a:effectLst/>
                <a:latin typeface="+mn-lt"/>
                <a:ea typeface="+mn-ea"/>
                <a:cs typeface="+mn-cs"/>
              </a:rPr>
              <a:t>and national standards.</a:t>
            </a:r>
          </a:p>
          <a:p>
            <a:pPr marL="171450" lvl="0" indent="-171450">
              <a:buFont typeface="Arial" charset="0"/>
              <a:buChar char="•"/>
            </a:pPr>
            <a:r>
              <a:rPr lang="en-US" sz="1200" kern="1200" dirty="0">
                <a:solidFill>
                  <a:schemeClr val="tx1"/>
                </a:solidFill>
                <a:effectLst/>
                <a:latin typeface="+mn-lt"/>
                <a:ea typeface="+mn-ea"/>
                <a:cs typeface="+mn-cs"/>
              </a:rPr>
              <a:t>Is part of not only health education classes, but also integrated into other classroom instruction through subjects such as math, science, language arts, social sciences, and elective subjects; </a:t>
            </a:r>
          </a:p>
          <a:p>
            <a:pPr marL="171450" lvl="0" indent="-171450">
              <a:buFont typeface="Arial" charset="0"/>
              <a:buChar char="•"/>
            </a:pPr>
            <a:r>
              <a:rPr lang="en-US" sz="1200" kern="1200" dirty="0">
                <a:solidFill>
                  <a:schemeClr val="tx1"/>
                </a:solidFill>
                <a:effectLst/>
                <a:latin typeface="+mn-lt"/>
                <a:ea typeface="+mn-ea"/>
                <a:cs typeface="+mn-cs"/>
              </a:rPr>
              <a:t>Nutrition education will be skills-based and utilize evidence-based strategies and lessons that include but are not limited to recognizing food groups, understanding how to read food labels, and eating more fruits and vegetables among other concepts from the Dietary Guidelines for Americans. </a:t>
            </a:r>
          </a:p>
          <a:p>
            <a:pPr marL="0" lvl="0" indent="0">
              <a:buFont typeface="Arial" charset="0"/>
              <a:buNone/>
            </a:pPr>
            <a:endParaRPr lang="en-US" sz="1200" i="1" kern="1200" dirty="0">
              <a:solidFill>
                <a:schemeClr val="tx1"/>
              </a:solidFill>
              <a:effectLst/>
              <a:latin typeface="+mn-lt"/>
              <a:ea typeface="+mn-ea"/>
              <a:cs typeface="+mn-cs"/>
            </a:endParaRPr>
          </a:p>
          <a:p>
            <a:pPr marL="0" lvl="0" indent="0">
              <a:buFont typeface="Arial" charset="0"/>
              <a:buNone/>
            </a:pPr>
            <a:r>
              <a:rPr lang="en-US" sz="1200" i="1" kern="1200" dirty="0">
                <a:solidFill>
                  <a:schemeClr val="tx1"/>
                </a:solidFill>
                <a:effectLst/>
                <a:latin typeface="+mn-lt"/>
                <a:ea typeface="+mn-ea"/>
                <a:cs typeface="+mn-cs"/>
              </a:rPr>
              <a:t>Speaker Notes: Ask the audience- “By a show of hands, how many of you incorporate</a:t>
            </a:r>
            <a:r>
              <a:rPr lang="en-US" sz="1200" i="1" kern="1200" baseline="0" dirty="0">
                <a:solidFill>
                  <a:schemeClr val="tx1"/>
                </a:solidFill>
                <a:effectLst/>
                <a:latin typeface="+mn-lt"/>
                <a:ea typeface="+mn-ea"/>
                <a:cs typeface="+mn-cs"/>
              </a:rPr>
              <a:t> nutrition education into your lesson plans or classroom activities?” “For those that do, what types of nutrition education do you use in the classroom?”</a:t>
            </a:r>
            <a:endParaRPr lang="en-US"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902E146-4139-E847-B8FD-984A695586DF}" type="slidenum">
              <a:rPr lang="en-US" smtClean="0"/>
              <a:t>10</a:t>
            </a:fld>
            <a:endParaRPr lang="en-US"/>
          </a:p>
        </p:txBody>
      </p:sp>
    </p:spTree>
    <p:extLst>
      <p:ext uri="{BB962C8B-B14F-4D97-AF65-F5344CB8AC3E}">
        <p14:creationId xmlns:p14="http://schemas.microsoft.com/office/powerpoint/2010/main" val="843418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Team Nutrition is an initiative of the U.S. Department of Agriculture that provides free nutrition education and promotion materials to schools that participate in Child Nutrition Program such as the National School Lunch Program.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use if talking to staff of elementary and middle schools</a:t>
            </a:r>
            <a:r>
              <a:rPr lang="en-US" sz="1200" kern="1200" dirty="0">
                <a:solidFill>
                  <a:schemeClr val="tx1"/>
                </a:solidFill>
                <a:effectLst/>
                <a:latin typeface="+mn-lt"/>
                <a:ea typeface="+mn-ea"/>
                <a:cs typeface="+mn-cs"/>
              </a:rPr>
              <a:t>}: If you haven’t done so already, check out USDA’s Team Nutrition Resource Library to find evidence-based curricula that can be incorporated into core subjects, such as English language arts, math, science, and health. These curricula are ready-to-go, include pacing information and have been focus group tested. There are also many more colorful and exciting nutrition promotion resources we can all use, including attractive posters and a booklet of ideas for healthy event planning and healthy fundraisers. Most amazingly, these resources are available for FREE to any of us – we can access and download the online versions OR order print copies that will be shipped directly to us via the Team Nutrition website at </a:t>
            </a:r>
            <a:r>
              <a:rPr lang="en-US" sz="1200" u="sng" kern="1200" dirty="0">
                <a:solidFill>
                  <a:schemeClr val="tx1"/>
                </a:solidFill>
                <a:effectLst/>
                <a:latin typeface="+mn-lt"/>
                <a:ea typeface="+mn-ea"/>
                <a:cs typeface="+mn-cs"/>
                <a:hlinkClick r:id="rId3"/>
              </a:rPr>
              <a:t>http://www.fns.usda.gov/tn/resource-library</a:t>
            </a:r>
            <a:r>
              <a:rPr lang="en-US" sz="1200" kern="1200" dirty="0">
                <a:solidFill>
                  <a:schemeClr val="tx1"/>
                </a:solidFill>
                <a:effectLst/>
                <a:latin typeface="+mn-lt"/>
                <a:ea typeface="+mn-ea"/>
                <a:cs typeface="+mn-cs"/>
              </a:rPr>
              <a:t>. Have any of you seen or used these materials? Please share your experience using these resources.</a:t>
            </a:r>
          </a:p>
          <a:p>
            <a:pPr lvl="0"/>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Speaker Notes: Ask the audience “Have any of you seen or used these materials? Please share your experience of</a:t>
            </a:r>
            <a:r>
              <a:rPr lang="en-US" sz="1200" i="1" kern="1200" baseline="0" dirty="0">
                <a:solidFill>
                  <a:schemeClr val="tx1"/>
                </a:solidFill>
                <a:effectLst/>
                <a:latin typeface="+mn-lt"/>
                <a:ea typeface="+mn-ea"/>
                <a:cs typeface="+mn-cs"/>
              </a:rPr>
              <a:t> using these resources.”</a:t>
            </a:r>
            <a:endParaRPr lang="en-US" sz="1200" i="1"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use if talking to high schools</a:t>
            </a:r>
            <a:r>
              <a:rPr lang="en-US" sz="1200" kern="1200" dirty="0">
                <a:solidFill>
                  <a:schemeClr val="tx1"/>
                </a:solidFill>
                <a:effectLst/>
                <a:latin typeface="+mn-lt"/>
                <a:ea typeface="+mn-ea"/>
                <a:cs typeface="+mn-cs"/>
              </a:rPr>
              <a:t>} If you haven’t done so already, check out the </a:t>
            </a:r>
            <a:r>
              <a:rPr lang="en-US" sz="1200" kern="1200" dirty="0" err="1">
                <a:solidFill>
                  <a:schemeClr val="tx1"/>
                </a:solidFill>
                <a:effectLst/>
                <a:latin typeface="+mn-lt"/>
                <a:ea typeface="+mn-ea"/>
                <a:cs typeface="+mn-cs"/>
              </a:rPr>
              <a:t>SuperTracker</a:t>
            </a:r>
            <a:r>
              <a:rPr lang="en-US" sz="1200" kern="1200" dirty="0">
                <a:solidFill>
                  <a:schemeClr val="tx1"/>
                </a:solidFill>
                <a:effectLst/>
                <a:latin typeface="+mn-lt"/>
                <a:ea typeface="+mn-ea"/>
                <a:cs typeface="+mn-cs"/>
              </a:rPr>
              <a:t> Web site and use the Nutrition Lessons for High School Students. This free resource provides four lesson plans using the online tool developed by USDA. Learn more at </a:t>
            </a:r>
            <a:r>
              <a:rPr lang="en-US" sz="1200" b="1" kern="1200" dirty="0">
                <a:solidFill>
                  <a:schemeClr val="tx1"/>
                </a:solidFill>
                <a:effectLst/>
                <a:latin typeface="+mn-lt"/>
                <a:ea typeface="+mn-ea"/>
                <a:cs typeface="+mn-cs"/>
              </a:rPr>
              <a:t>http://</a:t>
            </a:r>
            <a:r>
              <a:rPr lang="en-US" sz="1200" b="1" kern="1200" dirty="0" err="1">
                <a:solidFill>
                  <a:schemeClr val="tx1"/>
                </a:solidFill>
                <a:effectLst/>
                <a:latin typeface="+mn-lt"/>
                <a:ea typeface="+mn-ea"/>
                <a:cs typeface="+mn-cs"/>
              </a:rPr>
              <a:t>www.choosemyplate.gov</a:t>
            </a:r>
            <a:r>
              <a:rPr lang="en-US" sz="1200" b="1" kern="1200" dirty="0">
                <a:solidFill>
                  <a:schemeClr val="tx1"/>
                </a:solidFill>
                <a:effectLst/>
                <a:latin typeface="+mn-lt"/>
                <a:ea typeface="+mn-ea"/>
                <a:cs typeface="+mn-cs"/>
              </a:rPr>
              <a:t>/tools- </a:t>
            </a: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902E146-4139-E847-B8FD-984A695586DF}" type="slidenum">
              <a:rPr lang="en-US" smtClean="0"/>
              <a:t>11</a:t>
            </a:fld>
            <a:endParaRPr lang="en-US"/>
          </a:p>
        </p:txBody>
      </p:sp>
    </p:spTree>
    <p:extLst>
      <p:ext uri="{BB962C8B-B14F-4D97-AF65-F5344CB8AC3E}">
        <p14:creationId xmlns:p14="http://schemas.microsoft.com/office/powerpoint/2010/main" val="32804613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Nutrition promotion encourages students to make healthy nutrition choices.  It highlights healthy foods and the benefits of healthy eating.  Engaging students to provide feedback on school menus or participate in contests, challenges and activities are all examples of nutrition promotion.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Speaker Notes: Ask the audience, “Where do you see nutrition being promoted in our school? In your classroom, cafeteria, or hallway displays or bulletin boards?”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[Review your current policy and insert specifics from your wellness policy and/or edit the examples below]</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examples include:</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We will provide contests, surveys, food demonstrations and taste-testing, voting for school meal recipe names to involve students and promote nutrition messages.</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We will provide information for families that help give them the tools they need to choose healthful foods in a way that works for them through back-pack mail and at school events.</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Including nutrition and health posters, signage, or displays in the cafeteria food service and dining areas, classrooms, hallways, gymnasium, and/or bulletin boards that are rotated or updated, on at least a quarterly basis.</a:t>
            </a: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Speaker Notes: Ask the audience for ideas! What activities have you seen or been involved with that seemed to work well?</a:t>
            </a:r>
            <a:r>
              <a:rPr lang="en-US" i="1" dirty="0">
                <a:effectLst/>
              </a:rPr>
              <a:t> </a:t>
            </a:r>
            <a:endParaRPr lang="en-US" i="1" dirty="0"/>
          </a:p>
        </p:txBody>
      </p:sp>
      <p:sp>
        <p:nvSpPr>
          <p:cNvPr id="4" name="Slide Number Placeholder 3"/>
          <p:cNvSpPr>
            <a:spLocks noGrp="1"/>
          </p:cNvSpPr>
          <p:nvPr>
            <p:ph type="sldNum" sz="quarter" idx="10"/>
          </p:nvPr>
        </p:nvSpPr>
        <p:spPr/>
        <p:txBody>
          <a:bodyPr/>
          <a:lstStyle/>
          <a:p>
            <a:fld id="{5902E146-4139-E847-B8FD-984A695586DF}" type="slidenum">
              <a:rPr lang="en-US" smtClean="0"/>
              <a:t>12</a:t>
            </a:fld>
            <a:endParaRPr lang="en-US"/>
          </a:p>
        </p:txBody>
      </p:sp>
    </p:spTree>
    <p:extLst>
      <p:ext uri="{BB962C8B-B14F-4D97-AF65-F5344CB8AC3E}">
        <p14:creationId xmlns:p14="http://schemas.microsoft.com/office/powerpoint/2010/main" val="1434244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kern="1200" dirty="0">
                <a:solidFill>
                  <a:schemeClr val="tx1"/>
                </a:solidFill>
                <a:effectLst/>
                <a:latin typeface="+mn-lt"/>
                <a:ea typeface="+mn-ea"/>
                <a:cs typeface="+mn-cs"/>
              </a:rPr>
              <a:t>Students who are physically active tend to have better grades, school attendance, and classroom behaviors. So we need to support keeping our kids physically active while they are in school. This can be accomplished through physical education classes, recess time, brain breaks in the classroom, after-school activities like school sports, and other school events like walk to school day.</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The Physical Activity Guidelines for Americans recommends 60 minutes or more of physical activity each day for children and adolescents.  </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To help kids reach this recommendation, we include the following goals in our policy:</a:t>
            </a:r>
          </a:p>
          <a:p>
            <a:pPr marL="0" lvl="0" indent="0" fontAlgn="base">
              <a:buFont typeface="Arial"/>
              <a:buNone/>
            </a:pP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[insert specifics from your wellness policy and/or edit the examples below]</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a:t>
            </a:r>
            <a:r>
              <a:rPr lang="en-US" sz="1200" kern="1200" baseline="0" dirty="0">
                <a:solidFill>
                  <a:schemeClr val="tx1"/>
                </a:solidFill>
                <a:effectLst/>
                <a:latin typeface="+mn-lt"/>
                <a:ea typeface="+mn-ea"/>
                <a:cs typeface="+mn-cs"/>
              </a:rPr>
              <a:t> e</a:t>
            </a:r>
            <a:r>
              <a:rPr lang="en-US" sz="1200" kern="1200" dirty="0">
                <a:solidFill>
                  <a:schemeClr val="tx1"/>
                </a:solidFill>
                <a:effectLst/>
                <a:latin typeface="+mn-lt"/>
                <a:ea typeface="+mn-ea"/>
                <a:cs typeface="+mn-cs"/>
              </a:rPr>
              <a:t>xamples include:</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All elementary students in each grade will receive physical education for at least 90 minutes per week throughout the school year. Physical activity during the school day (including but not limited to recess, physical activity breaks, or physical education) will not be withheld as punishment for any reason.</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Through a formal shared-use agreements, indoor and outdoor physical activity facilities will be open to students, their families, and the community outside of school hours.</a:t>
            </a: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Speaker Notes: Ask the audience about other ways they have heard of adding physical activity in the school setting or how they promote extra-curricular activities. </a:t>
            </a:r>
          </a:p>
          <a:p>
            <a:endParaRPr lang="en-US" dirty="0"/>
          </a:p>
        </p:txBody>
      </p:sp>
      <p:sp>
        <p:nvSpPr>
          <p:cNvPr id="4" name="Slide Number Placeholder 3"/>
          <p:cNvSpPr>
            <a:spLocks noGrp="1"/>
          </p:cNvSpPr>
          <p:nvPr>
            <p:ph type="sldNum" sz="quarter" idx="10"/>
          </p:nvPr>
        </p:nvSpPr>
        <p:spPr/>
        <p:txBody>
          <a:bodyPr/>
          <a:lstStyle/>
          <a:p>
            <a:fld id="{5902E146-4139-E847-B8FD-984A695586DF}" type="slidenum">
              <a:rPr lang="en-US" smtClean="0"/>
              <a:t>13</a:t>
            </a:fld>
            <a:endParaRPr lang="en-US"/>
          </a:p>
        </p:txBody>
      </p:sp>
    </p:spTree>
    <p:extLst>
      <p:ext uri="{BB962C8B-B14F-4D97-AF65-F5344CB8AC3E}">
        <p14:creationId xmlns:p14="http://schemas.microsoft.com/office/powerpoint/2010/main" val="24143593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kern="1200" dirty="0">
                <a:solidFill>
                  <a:schemeClr val="tx1"/>
                </a:solidFill>
                <a:effectLst/>
                <a:latin typeface="+mn-lt"/>
                <a:ea typeface="+mn-ea"/>
                <a:cs typeface="+mn-cs"/>
              </a:rPr>
              <a:t>Now, let’s talk about food and beverage marketing. Where have you seen advertising in our school?</a:t>
            </a:r>
          </a:p>
          <a:p>
            <a:pPr marL="0" lvl="0" indent="0" fontAlgn="base">
              <a:buFont typeface="Arial"/>
              <a:buNone/>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i="1" kern="1200" dirty="0">
                <a:solidFill>
                  <a:schemeClr val="tx1"/>
                </a:solidFill>
                <a:effectLst/>
                <a:latin typeface="+mn-lt"/>
                <a:ea typeface="+mn-ea"/>
                <a:cs typeface="+mn-cs"/>
              </a:rPr>
              <a:t>Speaker Notes: Review possible locations based on the responses from parents such as athletic field score boards, menu boards in the cafeteria, coolers, or the front of vending machines.</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Food and beverage marketing is prevalent in schools across the country, and the majority of foods and beverages marketed to children are low in nutritional value and high in fat and sodium.  Many of the foods and beverages that are heavily marketed to children contribute to poor diet quality, high-calorie intake, and excess weight gain. </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Since we are making great strides in implementing our current wellness policy and promoting health, it is important that we think about the types of messaging and images that are seen around the school to help support those accomplishments.</a:t>
            </a:r>
          </a:p>
          <a:p>
            <a:pPr marL="171450" lvl="0" indent="-171450" fontAlgn="base">
              <a:buFont typeface="Arial"/>
              <a:buChar char="•"/>
            </a:pPr>
            <a:endParaRPr lang="en-US" sz="1200" b="1" kern="1200" dirty="0">
              <a:solidFill>
                <a:schemeClr val="tx1"/>
              </a:solidFill>
              <a:effectLst/>
              <a:latin typeface="+mn-lt"/>
              <a:ea typeface="+mn-ea"/>
              <a:cs typeface="+mn-cs"/>
            </a:endParaRPr>
          </a:p>
          <a:p>
            <a:pPr marL="171450" lvl="0" indent="-171450" fontAlgn="base">
              <a:buFont typeface="Arial"/>
              <a:buChar char="•"/>
            </a:pPr>
            <a:r>
              <a:rPr lang="en-US" sz="1200" b="1" kern="1200" dirty="0">
                <a:solidFill>
                  <a:schemeClr val="tx1"/>
                </a:solidFill>
                <a:effectLst/>
                <a:latin typeface="+mn-lt"/>
                <a:ea typeface="+mn-ea"/>
                <a:cs typeface="+mn-cs"/>
              </a:rPr>
              <a:t>[feel free to insert specifics from your wellness policy]</a:t>
            </a:r>
            <a:endParaRPr lang="en-US" sz="1200" kern="1200" dirty="0">
              <a:solidFill>
                <a:schemeClr val="tx1"/>
              </a:solidFill>
              <a:effectLst/>
              <a:latin typeface="+mn-lt"/>
              <a:ea typeface="+mn-ea"/>
              <a:cs typeface="+mn-cs"/>
            </a:endParaRP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Let’s work together to ensure that advertising on our school campus is consistent with our wellness policy and a school-wide culture of wellness. If you see advertising of items you believe might not meet the Smart Snacks standards, please contact school food service or our wellness leader coordinator [</a:t>
            </a:r>
            <a:r>
              <a:rPr lang="en-US" sz="1200" b="1" kern="1200" dirty="0">
                <a:solidFill>
                  <a:schemeClr val="tx1"/>
                </a:solidFill>
                <a:effectLst/>
                <a:latin typeface="+mn-lt"/>
                <a:ea typeface="+mn-ea"/>
                <a:cs typeface="+mn-cs"/>
              </a:rPr>
              <a:t>insert contact name</a:t>
            </a:r>
            <a:r>
              <a:rPr lang="en-US" sz="1200" kern="1200" dirty="0">
                <a:solidFill>
                  <a:schemeClr val="tx1"/>
                </a:solidFill>
                <a:effectLst/>
                <a:latin typeface="+mn-lt"/>
                <a:ea typeface="+mn-ea"/>
                <a:cs typeface="+mn-cs"/>
              </a:rPr>
              <a:t>].</a:t>
            </a:r>
          </a:p>
          <a:p>
            <a:pPr lvl="0" fontAlgn="base"/>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Speaker Notes: The Federal requirements do not apply to marketing that occurs at events </a:t>
            </a:r>
            <a:r>
              <a:rPr lang="en-US" sz="1200" i="0" kern="1200" dirty="0">
                <a:solidFill>
                  <a:schemeClr val="tx1"/>
                </a:solidFill>
                <a:effectLst/>
                <a:latin typeface="+mn-lt"/>
                <a:ea typeface="+mn-ea"/>
                <a:cs typeface="+mn-cs"/>
              </a:rPr>
              <a:t>outside</a:t>
            </a:r>
            <a:r>
              <a:rPr lang="en-US" sz="1200" i="1" kern="1200" dirty="0">
                <a:solidFill>
                  <a:schemeClr val="tx1"/>
                </a:solidFill>
                <a:effectLst/>
                <a:latin typeface="+mn-lt"/>
                <a:ea typeface="+mn-ea"/>
                <a:cs typeface="+mn-cs"/>
              </a:rPr>
              <a:t> of school hours (midnight the night before until 30 minutes after the end of the school day),</a:t>
            </a:r>
            <a:r>
              <a:rPr lang="en-US" sz="1200" b="1" i="1"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such as after-school sporting or other events, although districts are encouraged to extend to after-school events.</a:t>
            </a:r>
            <a:r>
              <a:rPr lang="en-US" i="1" dirty="0">
                <a:effectLst/>
              </a:rPr>
              <a:t> </a:t>
            </a:r>
            <a:endParaRPr lang="en-US" i="1" dirty="0"/>
          </a:p>
        </p:txBody>
      </p:sp>
      <p:sp>
        <p:nvSpPr>
          <p:cNvPr id="4" name="Slide Number Placeholder 3"/>
          <p:cNvSpPr>
            <a:spLocks noGrp="1"/>
          </p:cNvSpPr>
          <p:nvPr>
            <p:ph type="sldNum" sz="quarter" idx="10"/>
          </p:nvPr>
        </p:nvSpPr>
        <p:spPr/>
        <p:txBody>
          <a:bodyPr/>
          <a:lstStyle/>
          <a:p>
            <a:fld id="{5902E146-4139-E847-B8FD-984A695586DF}" type="slidenum">
              <a:rPr lang="en-US" smtClean="0"/>
              <a:t>14</a:t>
            </a:fld>
            <a:endParaRPr lang="en-US"/>
          </a:p>
        </p:txBody>
      </p:sp>
    </p:spTree>
    <p:extLst>
      <p:ext uri="{BB962C8B-B14F-4D97-AF65-F5344CB8AC3E}">
        <p14:creationId xmlns:p14="http://schemas.microsoft.com/office/powerpoint/2010/main" val="25855682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School wellness can be promoted in a variety of ways, and I know we can work together and be champions in those areas.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[Insert specific wellness policy language on other school based activities. Delete from the examples list below and the slide as appropriate]</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examples include:</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Maintain a school garden</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Hold annual health fairs</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Establish a Farm to School program</a:t>
            </a:r>
          </a:p>
          <a:p>
            <a:pPr marL="0" lvl="0" indent="0" fontAlgn="base">
              <a:buFont typeface="Arial"/>
              <a:buNone/>
            </a:pP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Speaker Notes: Ask the audience, “Which of these areas excite you? Or do you have ideas for other ways we can promote nutrition and physical activity in our schools? Please jot them down on a sticky note to put on our “idea board” or let’s talk afterwards about your thoughts.”</a:t>
            </a:r>
            <a:r>
              <a:rPr lang="en-US" i="1" dirty="0">
                <a:effectLst/>
              </a:rPr>
              <a:t> </a:t>
            </a:r>
            <a:endParaRPr lang="en-US" i="1" dirty="0"/>
          </a:p>
        </p:txBody>
      </p:sp>
      <p:sp>
        <p:nvSpPr>
          <p:cNvPr id="4" name="Slide Number Placeholder 3"/>
          <p:cNvSpPr>
            <a:spLocks noGrp="1"/>
          </p:cNvSpPr>
          <p:nvPr>
            <p:ph type="sldNum" sz="quarter" idx="10"/>
          </p:nvPr>
        </p:nvSpPr>
        <p:spPr/>
        <p:txBody>
          <a:bodyPr/>
          <a:lstStyle/>
          <a:p>
            <a:fld id="{5902E146-4139-E847-B8FD-984A695586DF}" type="slidenum">
              <a:rPr lang="en-US" smtClean="0"/>
              <a:t>15</a:t>
            </a:fld>
            <a:endParaRPr lang="en-US"/>
          </a:p>
        </p:txBody>
      </p:sp>
    </p:spTree>
    <p:extLst>
      <p:ext uri="{BB962C8B-B14F-4D97-AF65-F5344CB8AC3E}">
        <p14:creationId xmlns:p14="http://schemas.microsoft.com/office/powerpoint/2010/main" val="10490286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full policy is available on our school’s Web site using the information on the handout and you should also have a copy. I encourage you to read through the policy as there is a lot more detail to check out than what we covered in this presentation. </a:t>
            </a:r>
          </a:p>
          <a:p>
            <a:pPr lvl="0"/>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Speaker Note: Include information about where parents that do not read/speak English can get help learning about the policy.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902E146-4139-E847-B8FD-984A695586DF}" type="slidenum">
              <a:rPr lang="en-US" smtClean="0"/>
              <a:t>16</a:t>
            </a:fld>
            <a:endParaRPr lang="en-US"/>
          </a:p>
        </p:txBody>
      </p:sp>
    </p:spTree>
    <p:extLst>
      <p:ext uri="{BB962C8B-B14F-4D97-AF65-F5344CB8AC3E}">
        <p14:creationId xmlns:p14="http://schemas.microsoft.com/office/powerpoint/2010/main" val="39234583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wellness coordinator is your go-to person for questions about the wellness policy. He</a:t>
            </a:r>
            <a:r>
              <a:rPr lang="en-US" sz="1200" kern="1200" baseline="0" dirty="0">
                <a:solidFill>
                  <a:schemeClr val="tx1"/>
                </a:solidFill>
                <a:effectLst/>
                <a:latin typeface="+mn-lt"/>
                <a:ea typeface="+mn-ea"/>
                <a:cs typeface="+mn-cs"/>
              </a:rPr>
              <a:t> or </a:t>
            </a:r>
            <a:r>
              <a:rPr lang="en-US" sz="1200" kern="1200" baseline="0" dirty="0" smtClean="0">
                <a:solidFill>
                  <a:schemeClr val="tx1"/>
                </a:solidFill>
                <a:effectLst/>
                <a:latin typeface="+mn-lt"/>
                <a:ea typeface="+mn-ea"/>
                <a:cs typeface="+mn-cs"/>
              </a:rPr>
              <a:t>She </a:t>
            </a:r>
            <a:r>
              <a:rPr lang="en-US" sz="1200" kern="1200" baseline="0" dirty="0">
                <a:solidFill>
                  <a:schemeClr val="tx1"/>
                </a:solidFill>
                <a:effectLst/>
                <a:latin typeface="+mn-lt"/>
                <a:ea typeface="+mn-ea"/>
                <a:cs typeface="+mn-cs"/>
              </a:rPr>
              <a:t>is</a:t>
            </a:r>
            <a:r>
              <a:rPr lang="en-US" sz="1200" kern="1200" dirty="0">
                <a:solidFill>
                  <a:schemeClr val="tx1"/>
                </a:solidFill>
                <a:effectLst/>
                <a:latin typeface="+mn-lt"/>
                <a:ea typeface="+mn-ea"/>
                <a:cs typeface="+mn-cs"/>
              </a:rPr>
              <a:t> responsible for coordinating the development of the policy, ensuring implementation and compliance with the policy, coordinating the evaluation, engaging stakeholders, and posting the policy. They are our wellness cheerleaders!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[add notes on who the coordinator is, where they work, how they were selected, and other things they are involved in to help make the introduction]</a:t>
            </a: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Speaker Notes: For privacy purposes, LEAs/districts are </a:t>
            </a:r>
            <a:r>
              <a:rPr lang="en-US" sz="1200" i="1" kern="1200">
                <a:solidFill>
                  <a:schemeClr val="tx1"/>
                </a:solidFill>
                <a:effectLst/>
                <a:latin typeface="+mn-lt"/>
                <a:ea typeface="+mn-ea"/>
                <a:cs typeface="+mn-cs"/>
              </a:rPr>
              <a:t>not </a:t>
            </a:r>
            <a:r>
              <a:rPr lang="en-US" sz="1200" i="1" kern="1200" smtClean="0">
                <a:solidFill>
                  <a:schemeClr val="tx1"/>
                </a:solidFill>
                <a:effectLst/>
                <a:latin typeface="+mn-lt"/>
                <a:ea typeface="+mn-ea"/>
                <a:cs typeface="+mn-cs"/>
              </a:rPr>
              <a:t>federally </a:t>
            </a:r>
            <a:r>
              <a:rPr lang="en-US" sz="1200" i="1" kern="1200" dirty="0">
                <a:solidFill>
                  <a:schemeClr val="tx1"/>
                </a:solidFill>
                <a:effectLst/>
                <a:latin typeface="+mn-lt"/>
                <a:ea typeface="+mn-ea"/>
                <a:cs typeface="+mn-cs"/>
              </a:rPr>
              <a:t>required to publicize an individual’s private contact information, but are encouraged to provide a means of contacting this official. A best practice is to create a general email address for wellness questions. For example, </a:t>
            </a:r>
            <a:r>
              <a:rPr lang="en-US" sz="1200" i="1" kern="1200" dirty="0" err="1">
                <a:solidFill>
                  <a:schemeClr val="tx1"/>
                </a:solidFill>
                <a:effectLst/>
                <a:latin typeface="+mn-lt"/>
                <a:ea typeface="+mn-ea"/>
                <a:cs typeface="+mn-cs"/>
              </a:rPr>
              <a:t>wellness@schoolx.org</a:t>
            </a:r>
            <a:r>
              <a:rPr lang="en-US" sz="1200" i="1" kern="1200" dirty="0">
                <a:solidFill>
                  <a:schemeClr val="tx1"/>
                </a:solidFill>
                <a:effectLst/>
                <a:latin typeface="+mn-lt"/>
                <a:ea typeface="+mn-ea"/>
                <a:cs typeface="+mn-cs"/>
              </a:rPr>
              <a:t>.</a:t>
            </a:r>
            <a:r>
              <a:rPr lang="en-US" i="1" dirty="0">
                <a:effectLst/>
              </a:rPr>
              <a:t> </a:t>
            </a:r>
            <a:endParaRPr lang="en-US" i="1" dirty="0"/>
          </a:p>
        </p:txBody>
      </p:sp>
      <p:sp>
        <p:nvSpPr>
          <p:cNvPr id="4" name="Slide Number Placeholder 3"/>
          <p:cNvSpPr>
            <a:spLocks noGrp="1"/>
          </p:cNvSpPr>
          <p:nvPr>
            <p:ph type="sldNum" sz="quarter" idx="10"/>
          </p:nvPr>
        </p:nvSpPr>
        <p:spPr/>
        <p:txBody>
          <a:bodyPr/>
          <a:lstStyle/>
          <a:p>
            <a:fld id="{5902E146-4139-E847-B8FD-984A695586DF}" type="slidenum">
              <a:rPr lang="en-US" smtClean="0"/>
              <a:t>17</a:t>
            </a:fld>
            <a:endParaRPr lang="en-US"/>
          </a:p>
        </p:txBody>
      </p:sp>
    </p:spTree>
    <p:extLst>
      <p:ext uri="{BB962C8B-B14F-4D97-AF65-F5344CB8AC3E}">
        <p14:creationId xmlns:p14="http://schemas.microsoft.com/office/powerpoint/2010/main" val="26145951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kern="1200" dirty="0">
                <a:solidFill>
                  <a:schemeClr val="tx1"/>
                </a:solidFill>
                <a:effectLst/>
                <a:latin typeface="+mn-lt"/>
                <a:ea typeface="+mn-ea"/>
                <a:cs typeface="+mn-cs"/>
              </a:rPr>
              <a:t>Can we change our wellness policy? </a:t>
            </a:r>
          </a:p>
          <a:p>
            <a:pPr marL="171450" lvl="0" indent="-171450" fontAlgn="base">
              <a:buFont typeface="Arial"/>
              <a:buChar char="•"/>
            </a:pPr>
            <a:r>
              <a:rPr lang="en-US" sz="1200" kern="1200" dirty="0">
                <a:solidFill>
                  <a:schemeClr val="tx1"/>
                </a:solidFill>
                <a:effectLst/>
                <a:latin typeface="+mn-lt"/>
                <a:ea typeface="+mn-ea"/>
                <a:cs typeface="+mn-cs"/>
              </a:rPr>
              <a:t>How can I get more information about school meals or Smart Snacks? </a:t>
            </a:r>
          </a:p>
          <a:p>
            <a:pPr marL="171450" lvl="0" indent="-171450" fontAlgn="base">
              <a:buFont typeface="Arial"/>
              <a:buChar char="•"/>
            </a:pPr>
            <a:r>
              <a:rPr lang="en-US" sz="1200" kern="1200" dirty="0">
                <a:solidFill>
                  <a:schemeClr val="tx1"/>
                </a:solidFill>
                <a:effectLst/>
                <a:latin typeface="+mn-lt"/>
                <a:ea typeface="+mn-ea"/>
                <a:cs typeface="+mn-cs"/>
              </a:rPr>
              <a:t>How often is the wellness policy updated? </a:t>
            </a:r>
          </a:p>
          <a:p>
            <a:pPr marL="171450" lvl="0" indent="-171450" fontAlgn="base">
              <a:buFont typeface="Arial"/>
              <a:buChar char="•"/>
            </a:pPr>
            <a:r>
              <a:rPr lang="en-US" sz="1200" kern="1200" dirty="0">
                <a:solidFill>
                  <a:schemeClr val="tx1"/>
                </a:solidFill>
                <a:effectLst/>
                <a:latin typeface="+mn-lt"/>
                <a:ea typeface="+mn-ea"/>
                <a:cs typeface="+mn-cs"/>
              </a:rPr>
              <a:t>Are students involved on the school wellness committee?</a:t>
            </a:r>
          </a:p>
          <a:p>
            <a:pPr marL="171450" indent="-171450">
              <a:buFont typeface="Arial"/>
              <a:buChar char="•"/>
            </a:pPr>
            <a:r>
              <a:rPr lang="en-US" sz="1200" kern="1200" dirty="0">
                <a:solidFill>
                  <a:schemeClr val="tx1"/>
                </a:solidFill>
                <a:effectLst/>
                <a:latin typeface="+mn-lt"/>
                <a:ea typeface="+mn-ea"/>
                <a:cs typeface="+mn-cs"/>
              </a:rPr>
              <a:t>Who do I contact about adding nutrition education or promotion into my classroom?</a:t>
            </a:r>
            <a:r>
              <a:rPr lang="en-US" dirty="0">
                <a:effectLst/>
              </a:rPr>
              <a:t> </a:t>
            </a:r>
            <a:endParaRPr lang="en-US" dirty="0"/>
          </a:p>
        </p:txBody>
      </p:sp>
      <p:sp>
        <p:nvSpPr>
          <p:cNvPr id="4" name="Slide Number Placeholder 3"/>
          <p:cNvSpPr>
            <a:spLocks noGrp="1"/>
          </p:cNvSpPr>
          <p:nvPr>
            <p:ph type="sldNum" sz="quarter" idx="10"/>
          </p:nvPr>
        </p:nvSpPr>
        <p:spPr/>
        <p:txBody>
          <a:bodyPr/>
          <a:lstStyle/>
          <a:p>
            <a:fld id="{5902E146-4139-E847-B8FD-984A695586DF}" type="slidenum">
              <a:rPr lang="en-US" smtClean="0"/>
              <a:t>18</a:t>
            </a:fld>
            <a:endParaRPr lang="en-US"/>
          </a:p>
        </p:txBody>
      </p:sp>
    </p:spTree>
    <p:extLst>
      <p:ext uri="{BB962C8B-B14F-4D97-AF65-F5344CB8AC3E}">
        <p14:creationId xmlns:p14="http://schemas.microsoft.com/office/powerpoint/2010/main" val="5116713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kern="1200" dirty="0">
                <a:solidFill>
                  <a:schemeClr val="tx1"/>
                </a:solidFill>
                <a:effectLst/>
                <a:latin typeface="+mn-lt"/>
                <a:ea typeface="+mn-ea"/>
                <a:cs typeface="+mn-cs"/>
              </a:rPr>
              <a:t>Can we change our wellness policy? </a:t>
            </a:r>
            <a:r>
              <a:rPr lang="en-US" sz="1200" b="1" kern="1200" dirty="0">
                <a:solidFill>
                  <a:schemeClr val="tx1"/>
                </a:solidFill>
                <a:effectLst/>
                <a:latin typeface="+mn-lt"/>
                <a:ea typeface="+mn-ea"/>
                <a:cs typeface="+mn-cs"/>
              </a:rPr>
              <a:t>Answer: Yes, [and go through the explanation of the approval process and timeline]</a:t>
            </a: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How can I get more information about school meals or Smart Snacks? </a:t>
            </a:r>
            <a:r>
              <a:rPr lang="en-US" sz="1200" b="1" kern="1200" dirty="0">
                <a:solidFill>
                  <a:schemeClr val="tx1"/>
                </a:solidFill>
                <a:effectLst/>
                <a:latin typeface="+mn-lt"/>
                <a:ea typeface="+mn-ea"/>
                <a:cs typeface="+mn-cs"/>
              </a:rPr>
              <a:t>Answer: contact School Foodservice Director and check out the </a:t>
            </a:r>
            <a:r>
              <a:rPr lang="en-US" sz="1200" b="1" i="1" kern="1200" dirty="0">
                <a:solidFill>
                  <a:schemeClr val="tx1"/>
                </a:solidFill>
                <a:effectLst/>
                <a:latin typeface="+mn-lt"/>
                <a:ea typeface="+mn-ea"/>
                <a:cs typeface="+mn-cs"/>
              </a:rPr>
              <a:t>USDA Team Nutrition Guide to Smart Snacks</a:t>
            </a: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How often is the wellness policy updated? </a:t>
            </a:r>
            <a:r>
              <a:rPr lang="en-US" sz="1200" b="1" kern="1200" dirty="0">
                <a:solidFill>
                  <a:schemeClr val="tx1"/>
                </a:solidFill>
                <a:effectLst/>
                <a:latin typeface="+mn-lt"/>
                <a:ea typeface="+mn-ea"/>
                <a:cs typeface="+mn-cs"/>
              </a:rPr>
              <a:t>Answer</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[insert specifics on your update timeline and process]</a:t>
            </a: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Are students involved on the school wellness committee? </a:t>
            </a:r>
            <a:r>
              <a:rPr lang="en-US" sz="1200" b="1" kern="1200" dirty="0">
                <a:solidFill>
                  <a:schemeClr val="tx1"/>
                </a:solidFill>
                <a:effectLst/>
                <a:latin typeface="+mn-lt"/>
                <a:ea typeface="+mn-ea"/>
                <a:cs typeface="+mn-cs"/>
              </a:rPr>
              <a:t>Answer</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[insert response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if you currently have students answer yes, but if not say not yet and ask for their ideas to engage students]</a:t>
            </a: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Who do I contact about adding nutrition education or promotion into my classroom?</a:t>
            </a:r>
            <a:r>
              <a:rPr lang="en-US" sz="1200" b="1" kern="1200" dirty="0">
                <a:solidFill>
                  <a:schemeClr val="tx1"/>
                </a:solidFill>
                <a:effectLst/>
                <a:latin typeface="+mn-lt"/>
                <a:ea typeface="+mn-ea"/>
                <a:cs typeface="+mn-cs"/>
              </a:rPr>
              <a:t> Answer: Wellness coordinator and/or School Foodservice can help direct you to resource</a:t>
            </a:r>
            <a:r>
              <a:rPr lang="en-US" sz="1200" kern="1200" dirty="0">
                <a:solidFill>
                  <a:schemeClr val="tx1"/>
                </a:solidFill>
                <a:effectLst/>
                <a:latin typeface="+mn-lt"/>
                <a:ea typeface="+mn-ea"/>
                <a:cs typeface="+mn-cs"/>
              </a:rPr>
              <a:t>s</a:t>
            </a: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Speaker notes: Review ideas/questions from sticky notes or take questions from the audience.</a:t>
            </a:r>
            <a:r>
              <a:rPr lang="en-US" i="1" dirty="0">
                <a:effectLst/>
              </a:rPr>
              <a:t> </a:t>
            </a:r>
            <a:endParaRPr lang="en-US" i="1" dirty="0"/>
          </a:p>
        </p:txBody>
      </p:sp>
      <p:sp>
        <p:nvSpPr>
          <p:cNvPr id="4" name="Slide Number Placeholder 3"/>
          <p:cNvSpPr>
            <a:spLocks noGrp="1"/>
          </p:cNvSpPr>
          <p:nvPr>
            <p:ph type="sldNum" sz="quarter" idx="10"/>
          </p:nvPr>
        </p:nvSpPr>
        <p:spPr/>
        <p:txBody>
          <a:bodyPr/>
          <a:lstStyle/>
          <a:p>
            <a:fld id="{5902E146-4139-E847-B8FD-984A695586DF}" type="slidenum">
              <a:rPr lang="en-US" smtClean="0"/>
              <a:t>19</a:t>
            </a:fld>
            <a:endParaRPr lang="en-US"/>
          </a:p>
        </p:txBody>
      </p:sp>
    </p:spTree>
    <p:extLst>
      <p:ext uri="{BB962C8B-B14F-4D97-AF65-F5344CB8AC3E}">
        <p14:creationId xmlns:p14="http://schemas.microsoft.com/office/powerpoint/2010/main" val="2308193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kern="1200" dirty="0">
                <a:solidFill>
                  <a:schemeClr val="tx1"/>
                </a:solidFill>
                <a:effectLst/>
                <a:latin typeface="+mn-lt"/>
                <a:ea typeface="+mn-ea"/>
                <a:cs typeface="+mn-cs"/>
              </a:rPr>
              <a:t>Staff, thank you for all of the work you have done to create a culture of wellness. </a:t>
            </a:r>
            <a:r>
              <a:rPr lang="en-US" sz="1200" b="1" kern="1200" dirty="0">
                <a:solidFill>
                  <a:schemeClr val="tx1"/>
                </a:solidFill>
                <a:effectLst/>
                <a:latin typeface="+mn-lt"/>
                <a:ea typeface="+mn-ea"/>
                <a:cs typeface="+mn-cs"/>
              </a:rPr>
              <a:t>[Insert specific examples and give as many kudos to staff that attend the presentation as possible</a:t>
            </a:r>
            <a:r>
              <a:rPr lang="en-US" sz="1200" kern="1200" dirty="0">
                <a:solidFill>
                  <a:schemeClr val="tx1"/>
                </a:solidFill>
                <a:effectLst/>
                <a:latin typeface="+mn-lt"/>
                <a:ea typeface="+mn-ea"/>
                <a:cs typeface="+mn-cs"/>
              </a:rPr>
              <a:t>.</a:t>
            </a:r>
            <a:r>
              <a:rPr lang="en-US"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Although we have already shown our commitment to health, we want to work together to do even more to make our school healthier! </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We are updating our local school wellness policy and welcome your participation in the process.  Since healthier school environments help support student learning and behavior, we are committed to making sure </a:t>
            </a:r>
            <a:r>
              <a:rPr lang="en-US" sz="1200" b="1" kern="1200" dirty="0">
                <a:solidFill>
                  <a:schemeClr val="tx1"/>
                </a:solidFill>
                <a:effectLst/>
                <a:latin typeface="+mn-lt"/>
                <a:ea typeface="+mn-ea"/>
                <a:cs typeface="+mn-cs"/>
              </a:rPr>
              <a:t>[insert district name]</a:t>
            </a:r>
            <a:r>
              <a:rPr lang="en-US" sz="1200" kern="1200" dirty="0">
                <a:solidFill>
                  <a:schemeClr val="tx1"/>
                </a:solidFill>
                <a:effectLst/>
                <a:latin typeface="+mn-lt"/>
                <a:ea typeface="+mn-ea"/>
                <a:cs typeface="+mn-cs"/>
              </a:rPr>
              <a:t> schools help kids make healthy food choices and be physically active. There are lots of ways you can contribute which we will go over. </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As many of you already know, kids with healthier eating patterns and that get enough physical activity tend to have better grades, remember what was taught in class, behave better in class, and miss less school time.</a:t>
            </a:r>
          </a:p>
          <a:p>
            <a:r>
              <a:rPr lang="en-US" sz="1200" kern="1200" dirty="0">
                <a:solidFill>
                  <a:schemeClr val="tx1"/>
                </a:solidFill>
                <a:effectLst/>
                <a:latin typeface="+mn-lt"/>
                <a:ea typeface="+mn-ea"/>
                <a:cs typeface="+mn-cs"/>
              </a:rPr>
              <a:t>Better health = better learners and we all want better learners, so let’s discuss how we can work together to make it easier for our students to be healthy.</a:t>
            </a:r>
            <a:r>
              <a:rPr lang="en-US" dirty="0">
                <a:effectLst/>
              </a:rPr>
              <a:t> </a:t>
            </a:r>
            <a:endParaRPr lang="en-US" dirty="0"/>
          </a:p>
        </p:txBody>
      </p:sp>
      <p:sp>
        <p:nvSpPr>
          <p:cNvPr id="4" name="Slide Number Placeholder 3"/>
          <p:cNvSpPr>
            <a:spLocks noGrp="1"/>
          </p:cNvSpPr>
          <p:nvPr>
            <p:ph type="sldNum" sz="quarter" idx="10"/>
          </p:nvPr>
        </p:nvSpPr>
        <p:spPr/>
        <p:txBody>
          <a:bodyPr/>
          <a:lstStyle/>
          <a:p>
            <a:fld id="{5902E146-4139-E847-B8FD-984A695586DF}" type="slidenum">
              <a:rPr lang="en-US" smtClean="0"/>
              <a:t>2</a:t>
            </a:fld>
            <a:endParaRPr lang="en-US"/>
          </a:p>
        </p:txBody>
      </p:sp>
    </p:spTree>
    <p:extLst>
      <p:ext uri="{BB962C8B-B14F-4D97-AF65-F5344CB8AC3E}">
        <p14:creationId xmlns:p14="http://schemas.microsoft.com/office/powerpoint/2010/main" val="19272149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Let’s work together to implement our local school wellness policy to make sure our kids are fit, healthy, and ready to learn.</a:t>
            </a:r>
          </a:p>
        </p:txBody>
      </p:sp>
      <p:sp>
        <p:nvSpPr>
          <p:cNvPr id="4" name="Slide Number Placeholder 3"/>
          <p:cNvSpPr>
            <a:spLocks noGrp="1"/>
          </p:cNvSpPr>
          <p:nvPr>
            <p:ph type="sldNum" sz="quarter" idx="10"/>
          </p:nvPr>
        </p:nvSpPr>
        <p:spPr/>
        <p:txBody>
          <a:bodyPr/>
          <a:lstStyle/>
          <a:p>
            <a:fld id="{5902E146-4139-E847-B8FD-984A695586DF}" type="slidenum">
              <a:rPr lang="en-US" smtClean="0"/>
              <a:t>20</a:t>
            </a:fld>
            <a:endParaRPr lang="en-US"/>
          </a:p>
        </p:txBody>
      </p:sp>
    </p:spTree>
    <p:extLst>
      <p:ext uri="{BB962C8B-B14F-4D97-AF65-F5344CB8AC3E}">
        <p14:creationId xmlns:p14="http://schemas.microsoft.com/office/powerpoint/2010/main" val="3657533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b="1" kern="1200" dirty="0">
                <a:solidFill>
                  <a:schemeClr val="tx1"/>
                </a:solidFill>
                <a:effectLst/>
                <a:latin typeface="+mn-lt"/>
                <a:ea typeface="+mn-ea"/>
                <a:cs typeface="+mn-cs"/>
              </a:rPr>
              <a:t>[insert name of school/district]</a:t>
            </a:r>
            <a:r>
              <a:rPr lang="en-US" sz="1200" kern="1200" dirty="0">
                <a:solidFill>
                  <a:schemeClr val="tx1"/>
                </a:solidFill>
                <a:effectLst/>
                <a:latin typeface="+mn-lt"/>
                <a:ea typeface="+mn-ea"/>
                <a:cs typeface="+mn-cs"/>
              </a:rPr>
              <a:t> has a local wellness policy that is helping us create a school that supports learning and healthy choices. </a:t>
            </a:r>
            <a:endParaRPr lang="en-US" sz="1400" kern="1200" dirty="0">
              <a:solidFill>
                <a:schemeClr val="tx1"/>
              </a:solidFill>
              <a:effectLst/>
              <a:latin typeface="+mn-lt"/>
              <a:ea typeface="+mn-ea"/>
              <a:cs typeface="+mn-cs"/>
            </a:endParaRP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This wellness policy is a plan and common understanding of how our school is helping to make the healthy choice the easy choice at school. The wellness policy is updated periodically and parents, school staff, and the community all take part in creating it to ensure that everyone’s voice is heard.</a:t>
            </a:r>
            <a:endParaRPr lang="en-US" sz="1400" kern="1200" dirty="0">
              <a:solidFill>
                <a:schemeClr val="tx1"/>
              </a:solidFill>
              <a:effectLst/>
              <a:latin typeface="+mn-lt"/>
              <a:ea typeface="+mn-ea"/>
              <a:cs typeface="+mn-cs"/>
            </a:endParaRP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Our wellness policy at [</a:t>
            </a:r>
            <a:r>
              <a:rPr lang="en-US" sz="1200" b="1" kern="1200" dirty="0">
                <a:solidFill>
                  <a:schemeClr val="tx1"/>
                </a:solidFill>
                <a:effectLst/>
                <a:latin typeface="+mn-lt"/>
                <a:ea typeface="+mn-ea"/>
                <a:cs typeface="+mn-cs"/>
              </a:rPr>
              <a:t>insert name of school/district</a:t>
            </a:r>
            <a:r>
              <a:rPr lang="en-US" sz="1200" kern="1200" dirty="0">
                <a:solidFill>
                  <a:schemeClr val="tx1"/>
                </a:solidFill>
                <a:effectLst/>
                <a:latin typeface="+mn-lt"/>
                <a:ea typeface="+mn-ea"/>
                <a:cs typeface="+mn-cs"/>
              </a:rPr>
              <a:t>] talks about:</a:t>
            </a:r>
            <a:endParaRPr lang="en-US" sz="1400" kern="1200" dirty="0">
              <a:solidFill>
                <a:schemeClr val="tx1"/>
              </a:solidFill>
              <a:effectLst/>
              <a:latin typeface="+mn-lt"/>
              <a:ea typeface="+mn-ea"/>
              <a:cs typeface="+mn-cs"/>
            </a:endParaRPr>
          </a:p>
          <a:p>
            <a:pPr marL="0" indent="0">
              <a:buFont typeface="Arial"/>
              <a:buNone/>
            </a:pPr>
            <a:endParaRPr lang="en-US" sz="1200" kern="1200" dirty="0">
              <a:solidFill>
                <a:schemeClr val="tx1"/>
              </a:solidFill>
              <a:effectLst/>
              <a:latin typeface="+mn-lt"/>
              <a:ea typeface="+mn-ea"/>
              <a:cs typeface="+mn-cs"/>
            </a:endParaRPr>
          </a:p>
          <a:p>
            <a:pPr marL="0" indent="0">
              <a:buFont typeface="Arial"/>
              <a:buNone/>
            </a:pP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Feel free to</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insert 3-5 highlights of your wellness policy and/or edit the examples below to fit your policy.</a:t>
            </a:r>
            <a:r>
              <a:rPr lang="en-US" sz="1200" kern="1200" dirty="0">
                <a:solidFill>
                  <a:schemeClr val="tx1"/>
                </a:solidFill>
                <a:effectLst/>
                <a:latin typeface="+mn-lt"/>
                <a:ea typeface="+mn-ea"/>
                <a:cs typeface="+mn-cs"/>
              </a:rPr>
              <a:t>]</a:t>
            </a:r>
            <a:endParaRPr lang="en-US" sz="1400" kern="1200" dirty="0">
              <a:solidFill>
                <a:schemeClr val="tx1"/>
              </a:solidFill>
              <a:effectLst/>
              <a:latin typeface="+mn-lt"/>
              <a:ea typeface="+mn-ea"/>
              <a:cs typeface="+mn-cs"/>
            </a:endParaRPr>
          </a:p>
          <a:p>
            <a:pPr marL="0" indent="0">
              <a:buFont typeface="Arial"/>
              <a:buNone/>
            </a:pPr>
            <a:endParaRPr lang="en-US" sz="1200" kern="1200" dirty="0">
              <a:solidFill>
                <a:schemeClr val="tx1"/>
              </a:solidFill>
              <a:effectLst/>
              <a:latin typeface="+mn-lt"/>
              <a:ea typeface="+mn-ea"/>
              <a:cs typeface="+mn-cs"/>
            </a:endParaRPr>
          </a:p>
          <a:p>
            <a:pPr marL="0" indent="0">
              <a:buFont typeface="Arial"/>
              <a:buNone/>
            </a:pPr>
            <a:r>
              <a:rPr lang="en-US" sz="1200" kern="1200" dirty="0">
                <a:solidFill>
                  <a:schemeClr val="tx1"/>
                </a:solidFill>
                <a:effectLst/>
                <a:latin typeface="+mn-lt"/>
                <a:ea typeface="+mn-ea"/>
                <a:cs typeface="+mn-cs"/>
              </a:rPr>
              <a:t>	Examples: </a:t>
            </a:r>
            <a:endParaRPr lang="en-US" sz="1400" kern="1200" dirty="0">
              <a:solidFill>
                <a:schemeClr val="tx1"/>
              </a:solidFill>
              <a:effectLst/>
              <a:latin typeface="+mn-lt"/>
              <a:ea typeface="+mn-ea"/>
              <a:cs typeface="+mn-cs"/>
            </a:endParaRPr>
          </a:p>
          <a:p>
            <a:pPr marL="628650" lvl="1" indent="-171450" fontAlgn="base">
              <a:buFont typeface="Arial"/>
              <a:buChar char="•"/>
            </a:pPr>
            <a:r>
              <a:rPr lang="en-US" sz="1200" kern="1200" dirty="0">
                <a:solidFill>
                  <a:schemeClr val="tx1"/>
                </a:solidFill>
                <a:effectLst/>
                <a:latin typeface="+mn-lt"/>
                <a:ea typeface="+mn-ea"/>
                <a:cs typeface="+mn-cs"/>
              </a:rPr>
              <a:t>Goals for nutrition education and promotion, physical activity, and other wellness activities (such as school gardens and walk/bike to school).</a:t>
            </a:r>
            <a:endParaRPr lang="en-US" sz="1400" kern="1200" dirty="0">
              <a:solidFill>
                <a:schemeClr val="tx1"/>
              </a:solidFill>
              <a:effectLst/>
              <a:latin typeface="+mn-lt"/>
              <a:ea typeface="+mn-ea"/>
              <a:cs typeface="+mn-cs"/>
            </a:endParaRPr>
          </a:p>
          <a:p>
            <a:pPr marL="628650" lvl="1" indent="-171450" fontAlgn="base">
              <a:buFont typeface="Arial"/>
              <a:buChar char="•"/>
            </a:pPr>
            <a:endParaRPr lang="en-US" sz="1200" kern="1200" dirty="0">
              <a:solidFill>
                <a:schemeClr val="tx1"/>
              </a:solidFill>
              <a:effectLst/>
              <a:latin typeface="+mn-lt"/>
              <a:ea typeface="+mn-ea"/>
              <a:cs typeface="+mn-cs"/>
            </a:endParaRPr>
          </a:p>
          <a:p>
            <a:pPr marL="628650" lvl="1" indent="-171450" fontAlgn="base">
              <a:buFont typeface="Arial"/>
              <a:buChar char="•"/>
            </a:pPr>
            <a:r>
              <a:rPr lang="en-US" sz="1200" kern="1200" dirty="0">
                <a:solidFill>
                  <a:schemeClr val="tx1"/>
                </a:solidFill>
                <a:effectLst/>
                <a:latin typeface="+mn-lt"/>
                <a:ea typeface="+mn-ea"/>
                <a:cs typeface="+mn-cs"/>
              </a:rPr>
              <a:t>Nutrition requirements for all foods sold at school, including snacks and at school meals.</a:t>
            </a:r>
            <a:endParaRPr lang="en-US" sz="1400" kern="1200" dirty="0">
              <a:solidFill>
                <a:schemeClr val="tx1"/>
              </a:solidFill>
              <a:effectLst/>
              <a:latin typeface="+mn-lt"/>
              <a:ea typeface="+mn-ea"/>
              <a:cs typeface="+mn-cs"/>
            </a:endParaRPr>
          </a:p>
          <a:p>
            <a:pPr marL="628650" lvl="1" indent="-171450" fontAlgn="base">
              <a:buFont typeface="Arial"/>
              <a:buChar char="•"/>
            </a:pPr>
            <a:endParaRPr lang="en-US" sz="1200" kern="1200" dirty="0">
              <a:solidFill>
                <a:schemeClr val="tx1"/>
              </a:solidFill>
              <a:effectLst/>
              <a:latin typeface="+mn-lt"/>
              <a:ea typeface="+mn-ea"/>
              <a:cs typeface="+mn-cs"/>
            </a:endParaRPr>
          </a:p>
          <a:p>
            <a:pPr marL="628650" lvl="1" indent="-171450" fontAlgn="base">
              <a:buFont typeface="Arial"/>
              <a:buChar char="•"/>
            </a:pPr>
            <a:r>
              <a:rPr lang="en-US" sz="1200" kern="1200" dirty="0">
                <a:solidFill>
                  <a:schemeClr val="tx1"/>
                </a:solidFill>
                <a:effectLst/>
                <a:latin typeface="+mn-lt"/>
                <a:ea typeface="+mn-ea"/>
                <a:cs typeface="+mn-cs"/>
              </a:rPr>
              <a:t>Nutrition guidelines foods that are not sold, but may be offered to kids (such as at classroom parties or as rewards).</a:t>
            </a:r>
            <a:endParaRPr lang="en-US" sz="1400" kern="1200" dirty="0">
              <a:solidFill>
                <a:schemeClr val="tx1"/>
              </a:solidFill>
              <a:effectLst/>
              <a:latin typeface="+mn-lt"/>
              <a:ea typeface="+mn-ea"/>
              <a:cs typeface="+mn-cs"/>
            </a:endParaRPr>
          </a:p>
          <a:p>
            <a:pPr marL="628650" lvl="1" indent="-171450" fontAlgn="base">
              <a:buFont typeface="Arial"/>
              <a:buChar char="•"/>
            </a:pPr>
            <a:endParaRPr lang="en-US" sz="1200" kern="1200" dirty="0">
              <a:solidFill>
                <a:schemeClr val="tx1"/>
              </a:solidFill>
              <a:effectLst/>
              <a:latin typeface="+mn-lt"/>
              <a:ea typeface="+mn-ea"/>
              <a:cs typeface="+mn-cs"/>
            </a:endParaRPr>
          </a:p>
          <a:p>
            <a:pPr marL="628650" lvl="1" indent="-171450" fontAlgn="base">
              <a:buFont typeface="Arial"/>
              <a:buChar char="•"/>
            </a:pPr>
            <a:r>
              <a:rPr lang="en-US" sz="1200" kern="1200" dirty="0">
                <a:solidFill>
                  <a:schemeClr val="tx1"/>
                </a:solidFill>
                <a:effectLst/>
                <a:latin typeface="+mn-lt"/>
                <a:ea typeface="+mn-ea"/>
                <a:cs typeface="+mn-cs"/>
              </a:rPr>
              <a:t>Guidelines for what types of food advertising our students may see at school. </a:t>
            </a:r>
            <a:endParaRPr lang="en-US" sz="1400" kern="1200" dirty="0">
              <a:solidFill>
                <a:schemeClr val="tx1"/>
              </a:solidFill>
              <a:effectLst/>
              <a:latin typeface="+mn-lt"/>
              <a:ea typeface="+mn-ea"/>
              <a:cs typeface="+mn-cs"/>
            </a:endParaRPr>
          </a:p>
          <a:p>
            <a:pPr marL="628650" lvl="1" indent="-171450" fontAlgn="base">
              <a:buFont typeface="Arial"/>
              <a:buChar char="•"/>
            </a:pPr>
            <a:endParaRPr lang="en-US" sz="1200" kern="1200" dirty="0">
              <a:solidFill>
                <a:schemeClr val="tx1"/>
              </a:solidFill>
              <a:effectLst/>
              <a:latin typeface="+mn-lt"/>
              <a:ea typeface="+mn-ea"/>
              <a:cs typeface="+mn-cs"/>
            </a:endParaRPr>
          </a:p>
          <a:p>
            <a:pPr marL="628650" lvl="1" indent="-171450" fontAlgn="base">
              <a:buFont typeface="Arial"/>
              <a:buChar char="•"/>
            </a:pPr>
            <a:r>
              <a:rPr lang="en-US" sz="1200" kern="1200" dirty="0">
                <a:solidFill>
                  <a:schemeClr val="tx1"/>
                </a:solidFill>
                <a:effectLst/>
                <a:latin typeface="+mn-lt"/>
                <a:ea typeface="+mn-ea"/>
                <a:cs typeface="+mn-cs"/>
              </a:rPr>
              <a:t>Information about how we will measure how well we implement this policy, notify everyone about our progress, and who people should contact for more information about the policy.</a:t>
            </a:r>
            <a:endParaRPr lang="en-US" sz="1400" kern="1200" dirty="0">
              <a:solidFill>
                <a:schemeClr val="tx1"/>
              </a:solidFill>
              <a:effectLst/>
              <a:latin typeface="+mn-lt"/>
              <a:ea typeface="+mn-ea"/>
              <a:cs typeface="+mn-cs"/>
            </a:endParaRP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There are many ways staff, teachers, and parents encourage our kids to make healthy choices. And we’d like to collaborate on creative ways to put our wellness policy into practice and see if it’s effective. We will review the various ways you can support our wellness policy in this presentation.  Let’s work collaboratively together to make this happen, we have some exciting work to do!</a:t>
            </a:r>
            <a:endParaRPr lang="en-US" sz="1400" kern="1200" dirty="0">
              <a:solidFill>
                <a:schemeClr val="tx1"/>
              </a:solidFill>
              <a:effectLst/>
              <a:latin typeface="+mn-lt"/>
              <a:ea typeface="+mn-ea"/>
              <a:cs typeface="+mn-cs"/>
            </a:endParaRPr>
          </a:p>
          <a:p>
            <a:pPr lvl="0" fontAlgn="base"/>
            <a:endParaRPr lang="en-US" sz="1200" kern="1200" dirty="0">
              <a:solidFill>
                <a:schemeClr val="tx1"/>
              </a:solidFill>
              <a:effectLst/>
              <a:latin typeface="+mn-lt"/>
              <a:ea typeface="+mn-ea"/>
              <a:cs typeface="+mn-cs"/>
            </a:endParaRPr>
          </a:p>
          <a:p>
            <a:pPr lvl="0" fontAlgn="base"/>
            <a:r>
              <a:rPr lang="en-US" sz="1200" i="1" kern="1200" dirty="0">
                <a:solidFill>
                  <a:schemeClr val="tx1"/>
                </a:solidFill>
                <a:effectLst/>
                <a:latin typeface="+mn-lt"/>
                <a:ea typeface="+mn-ea"/>
                <a:cs typeface="+mn-cs"/>
              </a:rPr>
              <a:t>Speaker notes: hand out a copy of the local wellness policy.  To make this presentation more engaging, hand out sticky notes and ask participants to write down one question or one idea that comes up during the presentation. Then they can post them to an idea board at the end of the session to review as a group.</a:t>
            </a:r>
            <a:endParaRPr lang="en-US" sz="1400" i="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902E146-4139-E847-B8FD-984A695586DF}" type="slidenum">
              <a:rPr lang="en-US" smtClean="0"/>
              <a:t>3</a:t>
            </a:fld>
            <a:endParaRPr lang="en-US"/>
          </a:p>
        </p:txBody>
      </p:sp>
    </p:spTree>
    <p:extLst>
      <p:ext uri="{BB962C8B-B14F-4D97-AF65-F5344CB8AC3E}">
        <p14:creationId xmlns:p14="http://schemas.microsoft.com/office/powerpoint/2010/main" val="4002513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kern="1200" dirty="0">
                <a:solidFill>
                  <a:schemeClr val="tx1"/>
                </a:solidFill>
                <a:effectLst/>
                <a:latin typeface="+mn-lt"/>
                <a:ea typeface="+mn-ea"/>
                <a:cs typeface="+mn-cs"/>
              </a:rPr>
              <a:t>We all have a hand in supporting our student’s health including all teachers, school food service staff, school janitorial staff, school nurses, school counselors, school board members, principals, front office staff, parents, students, public health nutrition professionals such as SNAP-ED coordinators, and the general public. The general public may include a local dietitian, physician, dentist, not- for-profit volunteer, or a representative</a:t>
            </a:r>
            <a:r>
              <a:rPr lang="en-US" sz="1200" kern="1200" baseline="0" dirty="0">
                <a:solidFill>
                  <a:schemeClr val="tx1"/>
                </a:solidFill>
                <a:effectLst/>
                <a:latin typeface="+mn-lt"/>
                <a:ea typeface="+mn-ea"/>
                <a:cs typeface="+mn-cs"/>
              </a:rPr>
              <a:t> from a local business</a:t>
            </a:r>
            <a:r>
              <a:rPr lang="en-US" sz="1200" kern="1200" dirty="0">
                <a:solidFill>
                  <a:schemeClr val="tx1"/>
                </a:solidFill>
                <a:effectLst/>
                <a:latin typeface="+mn-lt"/>
                <a:ea typeface="+mn-ea"/>
                <a:cs typeface="+mn-cs"/>
              </a:rPr>
              <a:t>.  </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We have provided flyers to parents with information about our wellness policy and encouraging them to get involved. We will also provide parents with a similar presentation to increase awareness and encourage participation.</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[insert specifics about who is involved at your particular school/district]</a:t>
            </a:r>
            <a:r>
              <a:rPr lang="en-US" sz="1200" kern="1200" dirty="0">
                <a:solidFill>
                  <a:schemeClr val="tx1"/>
                </a:solidFill>
                <a:effectLst/>
                <a:latin typeface="+mn-lt"/>
                <a:ea typeface="+mn-ea"/>
                <a:cs typeface="+mn-cs"/>
              </a:rPr>
              <a:t> I will provide more details on how to get involved, and you can refer to your handout to see where to go for more information.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Let Your</a:t>
            </a:r>
            <a:r>
              <a:rPr lang="en-US" sz="1200" kern="1200" baseline="0" dirty="0">
                <a:solidFill>
                  <a:schemeClr val="tx1"/>
                </a:solidFill>
                <a:effectLst/>
                <a:latin typeface="+mn-lt"/>
                <a:ea typeface="+mn-ea"/>
                <a:cs typeface="+mn-cs"/>
              </a:rPr>
              <a:t> Voice Be Heard!</a:t>
            </a:r>
            <a:endParaRPr lang="en-US" dirty="0"/>
          </a:p>
        </p:txBody>
      </p:sp>
      <p:sp>
        <p:nvSpPr>
          <p:cNvPr id="4" name="Slide Number Placeholder 3"/>
          <p:cNvSpPr>
            <a:spLocks noGrp="1"/>
          </p:cNvSpPr>
          <p:nvPr>
            <p:ph type="sldNum" sz="quarter" idx="10"/>
          </p:nvPr>
        </p:nvSpPr>
        <p:spPr/>
        <p:txBody>
          <a:bodyPr/>
          <a:lstStyle/>
          <a:p>
            <a:fld id="{5902E146-4139-E847-B8FD-984A695586DF}" type="slidenum">
              <a:rPr lang="en-US" smtClean="0"/>
              <a:t>4</a:t>
            </a:fld>
            <a:endParaRPr lang="en-US"/>
          </a:p>
        </p:txBody>
      </p:sp>
    </p:spTree>
    <p:extLst>
      <p:ext uri="{BB962C8B-B14F-4D97-AF65-F5344CB8AC3E}">
        <p14:creationId xmlns:p14="http://schemas.microsoft.com/office/powerpoint/2010/main" val="2720710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kern="1200" dirty="0">
                <a:solidFill>
                  <a:schemeClr val="tx1"/>
                </a:solidFill>
                <a:effectLst/>
                <a:latin typeface="+mn-lt"/>
                <a:ea typeface="+mn-ea"/>
                <a:cs typeface="+mn-cs"/>
              </a:rPr>
              <a:t>It takes an entire school community to build a culture of wellness. To have a robust wellness policy that reflects our student population and strengths, we need as many representatives as possible. </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The committee helps update what is included in our policy and discuss new goals. We also share ideas on what schools are doing around the different topics included in our wellness policy like fundraising and health fairs.</a:t>
            </a:r>
          </a:p>
          <a:p>
            <a:pPr marL="171450" lvl="0" indent="-171450" fontAlgn="base">
              <a:buFont typeface="Arial"/>
              <a:buChar char="•"/>
            </a:pPr>
            <a:endParaRPr lang="en-US" sz="1200" b="1" kern="1200" dirty="0">
              <a:solidFill>
                <a:schemeClr val="tx1"/>
              </a:solidFill>
              <a:effectLst/>
              <a:latin typeface="+mn-lt"/>
              <a:ea typeface="+mn-ea"/>
              <a:cs typeface="+mn-cs"/>
            </a:endParaRPr>
          </a:p>
          <a:p>
            <a:pPr marL="171450" lvl="0" indent="-171450" fontAlgn="base">
              <a:buFont typeface="Arial"/>
              <a:buChar char="•"/>
            </a:pPr>
            <a:r>
              <a:rPr lang="en-US" sz="1200" b="1" kern="1200" dirty="0">
                <a:solidFill>
                  <a:schemeClr val="tx1"/>
                </a:solidFill>
                <a:effectLst/>
                <a:latin typeface="+mn-lt"/>
                <a:ea typeface="+mn-ea"/>
                <a:cs typeface="+mn-cs"/>
              </a:rPr>
              <a:t>[take out if you don’t have a school and District wellness committee] </a:t>
            </a:r>
            <a:r>
              <a:rPr lang="en-US" sz="1200" kern="1200" dirty="0">
                <a:solidFill>
                  <a:schemeClr val="tx1"/>
                </a:solidFill>
                <a:effectLst/>
                <a:latin typeface="+mn-lt"/>
                <a:ea typeface="+mn-ea"/>
                <a:cs typeface="+mn-cs"/>
              </a:rPr>
              <a:t>We have committees at both the district level and at the school level. </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b="1" kern="1200" dirty="0">
                <a:solidFill>
                  <a:schemeClr val="tx1"/>
                </a:solidFill>
                <a:effectLst/>
                <a:latin typeface="+mn-lt"/>
                <a:ea typeface="+mn-ea"/>
                <a:cs typeface="+mn-cs"/>
              </a:rPr>
              <a:t>[Insert details for your next committee meeting or your ongoing meeting schedule (i.e., first Thursday every other month). Remember to include the location.]</a:t>
            </a:r>
            <a:r>
              <a:rPr lang="en-US" sz="1200" kern="1200" dirty="0">
                <a:solidFill>
                  <a:schemeClr val="tx1"/>
                </a:solidFill>
                <a:effectLst/>
                <a:latin typeface="+mn-lt"/>
                <a:ea typeface="+mn-ea"/>
                <a:cs typeface="+mn-cs"/>
              </a:rPr>
              <a:t>  You can contact </a:t>
            </a:r>
            <a:r>
              <a:rPr lang="en-US" sz="1200" b="1" kern="1200" dirty="0">
                <a:solidFill>
                  <a:schemeClr val="tx1"/>
                </a:solidFill>
                <a:effectLst/>
                <a:latin typeface="+mn-lt"/>
                <a:ea typeface="+mn-ea"/>
                <a:cs typeface="+mn-cs"/>
              </a:rPr>
              <a:t>[insert district name]</a:t>
            </a:r>
            <a:r>
              <a:rPr lang="en-US" sz="1200" kern="1200" dirty="0">
                <a:solidFill>
                  <a:schemeClr val="tx1"/>
                </a:solidFill>
                <a:effectLst/>
                <a:latin typeface="+mn-lt"/>
                <a:ea typeface="+mn-ea"/>
                <a:cs typeface="+mn-cs"/>
              </a:rPr>
              <a:t>’s wellness coordinator for more details. </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YOU can make a difference. YOU can help us build a culture where students are supported to make healthy choices and be better learners. The committee is open to all -- come join us and make a difference!</a:t>
            </a:r>
          </a:p>
          <a:p>
            <a:pPr marL="0" lvl="0" indent="0" fontAlgn="base">
              <a:buFont typeface="Arial"/>
              <a:buNone/>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lots of other ways to contribute other than joining the committee which we will go over shortly.</a:t>
            </a:r>
            <a:r>
              <a:rPr lang="en-US" dirty="0">
                <a:effectLst/>
              </a:rPr>
              <a:t> </a:t>
            </a:r>
            <a:endParaRPr lang="en-US" dirty="0"/>
          </a:p>
        </p:txBody>
      </p:sp>
      <p:sp>
        <p:nvSpPr>
          <p:cNvPr id="4" name="Slide Number Placeholder 3"/>
          <p:cNvSpPr>
            <a:spLocks noGrp="1"/>
          </p:cNvSpPr>
          <p:nvPr>
            <p:ph type="sldNum" sz="quarter" idx="10"/>
          </p:nvPr>
        </p:nvSpPr>
        <p:spPr/>
        <p:txBody>
          <a:bodyPr/>
          <a:lstStyle/>
          <a:p>
            <a:fld id="{5902E146-4139-E847-B8FD-984A695586DF}" type="slidenum">
              <a:rPr lang="en-US" smtClean="0"/>
              <a:t>5</a:t>
            </a:fld>
            <a:endParaRPr lang="en-US"/>
          </a:p>
        </p:txBody>
      </p:sp>
    </p:spTree>
    <p:extLst>
      <p:ext uri="{BB962C8B-B14F-4D97-AF65-F5344CB8AC3E}">
        <p14:creationId xmlns:p14="http://schemas.microsoft.com/office/powerpoint/2010/main" val="2133522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Let’s go into some of the specifics of our wellness policy. I will provide where you can find a copy of the full policy so everyone can read through it. Maybe we can host a policy reading after-school event so we can make sure we take the time to review, but make it more social. We all need to know the specifics of the policy to be able to implement it and provide feedback to make it the best it can be!</a:t>
            </a:r>
            <a:r>
              <a:rPr lang="en-US" sz="1200" b="1"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5902E146-4139-E847-B8FD-984A695586DF}" type="slidenum">
              <a:rPr lang="en-US" smtClean="0"/>
              <a:t>6</a:t>
            </a:fld>
            <a:endParaRPr lang="en-US"/>
          </a:p>
        </p:txBody>
      </p:sp>
    </p:spTree>
    <p:extLst>
      <p:ext uri="{BB962C8B-B14F-4D97-AF65-F5344CB8AC3E}">
        <p14:creationId xmlns:p14="http://schemas.microsoft.com/office/powerpoint/2010/main" val="2012368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ts val="0"/>
              </a:spcBef>
              <a:spcAft>
                <a:spcPts val="0"/>
              </a:spcAft>
              <a:buClrTx/>
              <a:buSzTx/>
              <a:buFont typeface="Arial"/>
              <a:buNone/>
              <a:tabLst/>
              <a:defRPr/>
            </a:pPr>
            <a:r>
              <a:rPr lang="en-US" sz="1200" kern="1200" dirty="0">
                <a:solidFill>
                  <a:schemeClr val="tx1"/>
                </a:solidFill>
                <a:effectLst/>
                <a:latin typeface="+mn-lt"/>
                <a:ea typeface="+mn-ea"/>
                <a:cs typeface="+mn-cs"/>
              </a:rPr>
              <a:t>So let’s go through different components of a wellness policy and how they work for our school, starting with foods sold to students.</a:t>
            </a:r>
          </a:p>
          <a:p>
            <a:pPr marL="0" lvl="0" indent="0" fontAlgn="base">
              <a:buFont typeface="Arial"/>
              <a:buNone/>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Our wellness policy supports healthy school breakfasts and lunches.</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All other food and beverages sold in school during the school day must follow the Smart Snacks standards.</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These include vending machines, fundraisers, and school stores. </a:t>
            </a:r>
          </a:p>
          <a:p>
            <a:pPr marL="0" lvl="0" indent="0" fontAlgn="base">
              <a:buFont typeface="Arial"/>
              <a:buNone/>
            </a:pPr>
            <a:endParaRPr lang="en-US" sz="1200" kern="1200" dirty="0">
              <a:solidFill>
                <a:schemeClr val="tx1"/>
              </a:solidFill>
              <a:effectLst/>
              <a:latin typeface="+mn-lt"/>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a:buChar char="•"/>
              <a:tabLst/>
              <a:defRPr/>
            </a:pPr>
            <a:r>
              <a:rPr lang="en-US" sz="1200" kern="1200" dirty="0">
                <a:solidFill>
                  <a:schemeClr val="tx1"/>
                </a:solidFill>
                <a:effectLst/>
                <a:latin typeface="+mn-lt"/>
                <a:ea typeface="+mn-ea"/>
                <a:cs typeface="+mn-cs"/>
              </a:rPr>
              <a:t>The Smart Snacks standards include limits on salt and sugar among other nutrients, and require grain-based snacks to use whole grains.</a:t>
            </a: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endParaRPr lang="en-US" sz="1200" kern="1200" dirty="0">
              <a:solidFill>
                <a:schemeClr val="tx1"/>
              </a:solidFill>
              <a:effectLst/>
              <a:latin typeface="+mn-lt"/>
              <a:ea typeface="+mn-ea"/>
              <a:cs typeface="+mn-cs"/>
            </a:endParaRPr>
          </a:p>
          <a:p>
            <a:pPr marL="0" lvl="0" indent="0" fontAlgn="base">
              <a:buFont typeface="Arial"/>
              <a:buNone/>
            </a:pPr>
            <a:r>
              <a:rPr lang="en-US" sz="1200" i="1" kern="1200" dirty="0">
                <a:solidFill>
                  <a:schemeClr val="tx1"/>
                </a:solidFill>
                <a:effectLst/>
                <a:latin typeface="+mn-lt"/>
                <a:ea typeface="+mn-ea"/>
                <a:cs typeface="+mn-cs"/>
              </a:rPr>
              <a:t>Speaker Note: Can ask the audience for a show of hands how many have heard of Smart Snacks.</a:t>
            </a:r>
          </a:p>
          <a:p>
            <a:pPr marL="171450" lvl="0" indent="-171450" fontAlgn="base">
              <a:buFont typeface="Arial"/>
              <a:buChar char="•"/>
            </a:pPr>
            <a:endParaRPr lang="en-US" sz="1200" b="1" kern="1200" dirty="0">
              <a:solidFill>
                <a:schemeClr val="tx1"/>
              </a:solidFill>
              <a:effectLst/>
              <a:latin typeface="+mn-lt"/>
              <a:ea typeface="+mn-ea"/>
              <a:cs typeface="+mn-cs"/>
            </a:endParaRPr>
          </a:p>
          <a:p>
            <a:pPr marL="171450" lvl="0" indent="-171450" fontAlgn="base">
              <a:buFont typeface="Arial"/>
              <a:buChar char="•"/>
            </a:pPr>
            <a:r>
              <a:rPr lang="en-US" sz="1200" b="1" kern="1200" dirty="0">
                <a:solidFill>
                  <a:schemeClr val="tx1"/>
                </a:solidFill>
                <a:effectLst/>
                <a:latin typeface="+mn-lt"/>
                <a:ea typeface="+mn-ea"/>
                <a:cs typeface="+mn-cs"/>
              </a:rPr>
              <a:t>[edit information below and on the slide if you have stricter standards in your wellness policy]</a:t>
            </a:r>
            <a:endParaRPr lang="en-US" sz="1200" kern="1200" dirty="0">
              <a:solidFill>
                <a:schemeClr val="tx1"/>
              </a:solidFill>
              <a:effectLst/>
              <a:latin typeface="+mn-lt"/>
              <a:ea typeface="+mn-ea"/>
              <a:cs typeface="+mn-cs"/>
            </a:endParaRPr>
          </a:p>
          <a:p>
            <a:pPr marL="171450" lvl="0" indent="-171450" fontAlgn="base">
              <a:buFont typeface="Arial"/>
              <a:buChar char="•"/>
            </a:pPr>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The Smart Snacks regulations standardize the nutrition requirements to make sure all kids have access to healthy snacks across the country that are consistent with the nutrition principles they learn in the classroom and promote healthy eating habits. You can always ask our foodservice director or cafeteria managers if you have a question about a product meeting the standards. </a:t>
            </a:r>
            <a:r>
              <a:rPr lang="en-US" sz="1200" b="1" kern="1200" dirty="0">
                <a:solidFill>
                  <a:schemeClr val="tx1"/>
                </a:solidFill>
                <a:effectLst/>
                <a:latin typeface="+mn-lt"/>
                <a:ea typeface="+mn-ea"/>
                <a:cs typeface="+mn-cs"/>
              </a:rPr>
              <a:t>[Insert name and/or contact information of school foodservice staff]</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Speaker Notes: There is no requirement for food brought from home for individual consumption (for example, if a child brings his</a:t>
            </a:r>
            <a:r>
              <a:rPr lang="en-US" sz="1200" i="1" kern="1200" baseline="0" dirty="0">
                <a:solidFill>
                  <a:schemeClr val="tx1"/>
                </a:solidFill>
                <a:effectLst/>
                <a:latin typeface="+mn-lt"/>
                <a:ea typeface="+mn-ea"/>
                <a:cs typeface="+mn-cs"/>
              </a:rPr>
              <a:t> or her</a:t>
            </a:r>
            <a:r>
              <a:rPr lang="en-US" sz="1200" i="1" kern="1200" dirty="0">
                <a:solidFill>
                  <a:schemeClr val="tx1"/>
                </a:solidFill>
                <a:effectLst/>
                <a:latin typeface="+mn-lt"/>
                <a:ea typeface="+mn-ea"/>
                <a:cs typeface="+mn-cs"/>
              </a:rPr>
              <a:t> lunch from home and the lunch is just for the</a:t>
            </a:r>
            <a:r>
              <a:rPr lang="en-US" sz="1200" i="1" kern="1200" baseline="0" dirty="0">
                <a:solidFill>
                  <a:schemeClr val="tx1"/>
                </a:solidFill>
                <a:effectLst/>
                <a:latin typeface="+mn-lt"/>
                <a:ea typeface="+mn-ea"/>
                <a:cs typeface="+mn-cs"/>
              </a:rPr>
              <a:t> child</a:t>
            </a:r>
            <a:r>
              <a:rPr lang="en-US" sz="1200" i="1" kern="1200" dirty="0">
                <a:solidFill>
                  <a:schemeClr val="tx1"/>
                </a:solidFill>
                <a:effectLst/>
                <a:latin typeface="+mn-lt"/>
                <a:ea typeface="+mn-ea"/>
                <a:cs typeface="+mn-cs"/>
              </a:rPr>
              <a:t>.  You can order and hand out the USDA </a:t>
            </a:r>
            <a:r>
              <a:rPr lang="en-US" sz="1200" i="0" kern="1200" dirty="0">
                <a:solidFill>
                  <a:schemeClr val="tx1"/>
                </a:solidFill>
                <a:effectLst/>
                <a:latin typeface="+mn-lt"/>
                <a:ea typeface="+mn-ea"/>
                <a:cs typeface="+mn-cs"/>
              </a:rPr>
              <a:t>Team Nutrition Guide to Smart Snacks </a:t>
            </a:r>
            <a:r>
              <a:rPr lang="en-US" sz="1200" i="1" kern="1200" dirty="0">
                <a:solidFill>
                  <a:schemeClr val="tx1"/>
                </a:solidFill>
                <a:effectLst/>
                <a:latin typeface="+mn-lt"/>
                <a:ea typeface="+mn-ea"/>
                <a:cs typeface="+mn-cs"/>
              </a:rPr>
              <a:t>as a tool to help parents staff understand the requirements.</a:t>
            </a:r>
            <a:r>
              <a:rPr lang="en-US" i="1" dirty="0">
                <a:effectLst/>
              </a:rPr>
              <a:t> </a:t>
            </a:r>
            <a:endParaRPr lang="en-US" i="1" dirty="0"/>
          </a:p>
        </p:txBody>
      </p:sp>
      <p:sp>
        <p:nvSpPr>
          <p:cNvPr id="4" name="Slide Number Placeholder 3"/>
          <p:cNvSpPr>
            <a:spLocks noGrp="1"/>
          </p:cNvSpPr>
          <p:nvPr>
            <p:ph type="sldNum" sz="quarter" idx="10"/>
          </p:nvPr>
        </p:nvSpPr>
        <p:spPr/>
        <p:txBody>
          <a:bodyPr/>
          <a:lstStyle/>
          <a:p>
            <a:fld id="{5902E146-4139-E847-B8FD-984A695586DF}" type="slidenum">
              <a:rPr lang="en-US" smtClean="0"/>
              <a:t>7</a:t>
            </a:fld>
            <a:endParaRPr lang="en-US"/>
          </a:p>
        </p:txBody>
      </p:sp>
    </p:spTree>
    <p:extLst>
      <p:ext uri="{BB962C8B-B14F-4D97-AF65-F5344CB8AC3E}">
        <p14:creationId xmlns:p14="http://schemas.microsoft.com/office/powerpoint/2010/main" val="1266240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fontAlgn="base">
              <a:buFont typeface="Arial"/>
              <a:buChar char="•"/>
            </a:pPr>
            <a:r>
              <a:rPr lang="en-US" sz="1200" kern="1200" dirty="0">
                <a:solidFill>
                  <a:schemeClr val="tx1"/>
                </a:solidFill>
                <a:effectLst/>
                <a:latin typeface="+mn-lt"/>
                <a:ea typeface="+mn-ea"/>
                <a:cs typeface="+mn-cs"/>
              </a:rPr>
              <a:t>At our school, we also try to make sure our fundraising efforts are consistent with our wellness policy. Our policy supports us in choosing fun and healthy fundraisers.</a:t>
            </a:r>
          </a:p>
          <a:p>
            <a:pPr lvl="0" fontAlgn="base"/>
            <a:endParaRPr lang="en-US" sz="1200" kern="1200" dirty="0">
              <a:solidFill>
                <a:schemeClr val="tx1"/>
              </a:solidFill>
              <a:effectLst/>
              <a:latin typeface="+mn-lt"/>
              <a:ea typeface="+mn-ea"/>
              <a:cs typeface="+mn-cs"/>
            </a:endParaRPr>
          </a:p>
          <a:p>
            <a:pPr marL="171450" lvl="0" indent="-171450" fontAlgn="base">
              <a:buFont typeface="Arial"/>
              <a:buChar char="•"/>
            </a:pPr>
            <a:r>
              <a:rPr lang="en-US" sz="1200" kern="1200" dirty="0">
                <a:solidFill>
                  <a:schemeClr val="tx1"/>
                </a:solidFill>
                <a:effectLst/>
                <a:latin typeface="+mn-lt"/>
                <a:ea typeface="+mn-ea"/>
                <a:cs typeface="+mn-cs"/>
              </a:rPr>
              <a:t>There are ways to raise money without selling food or we can choose fundraisers that encourage physical activity (like dances) or involve the sale of healthful foods like fruits or vegetables.</a:t>
            </a:r>
          </a:p>
          <a:p>
            <a:endParaRPr lang="en-US" sz="1200" b="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Speaker Note: If your State allows certain fundraiser exemptions, please include that information here. </a:t>
            </a:r>
            <a:endParaRPr lang="en-US" sz="1200" i="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[Feel free to insert specifics from your wellness policy and/or edit the examples below]</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Examples of best practice policy language (not required):</a:t>
            </a:r>
          </a:p>
          <a:p>
            <a:pPr marL="171450" lvl="0" indent="-171450" fontAlgn="base">
              <a:buFont typeface="Arial"/>
              <a:buChar char="•"/>
            </a:pPr>
            <a:r>
              <a:rPr lang="en-US" sz="1200" kern="1200" dirty="0">
                <a:solidFill>
                  <a:schemeClr val="tx1"/>
                </a:solidFill>
                <a:effectLst/>
                <a:latin typeface="+mn-lt"/>
                <a:ea typeface="+mn-ea"/>
                <a:cs typeface="+mn-cs"/>
              </a:rPr>
              <a:t>The district will make available to parents and teachers a list of healthy fundraising ideas.</a:t>
            </a:r>
          </a:p>
          <a:p>
            <a:pPr marL="171450" lvl="0" indent="-171450" fontAlgn="base">
              <a:buFont typeface="Arial"/>
              <a:buChar char="•"/>
            </a:pPr>
            <a:r>
              <a:rPr lang="en-US" sz="1200" kern="1200" dirty="0">
                <a:solidFill>
                  <a:schemeClr val="tx1"/>
                </a:solidFill>
                <a:effectLst/>
                <a:latin typeface="+mn-lt"/>
                <a:ea typeface="+mn-ea"/>
                <a:cs typeface="+mn-cs"/>
              </a:rPr>
              <a:t>Fundraisers during and outside school hours will sell only non-food items or foods and beverages that meet or exceed the Smart Snacks nutrition standards.</a:t>
            </a: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Speaker Notes: Fundraising activities that occur during non-school hours, on weekends, or at off-campus events are not limited under the Federal policy.</a:t>
            </a:r>
            <a:r>
              <a:rPr lang="en-US" i="1" dirty="0">
                <a:effectLst/>
              </a:rPr>
              <a:t> </a:t>
            </a:r>
            <a:endParaRPr lang="en-US" i="1" dirty="0"/>
          </a:p>
        </p:txBody>
      </p:sp>
      <p:sp>
        <p:nvSpPr>
          <p:cNvPr id="4" name="Slide Number Placeholder 3"/>
          <p:cNvSpPr>
            <a:spLocks noGrp="1"/>
          </p:cNvSpPr>
          <p:nvPr>
            <p:ph type="sldNum" sz="quarter" idx="10"/>
          </p:nvPr>
        </p:nvSpPr>
        <p:spPr/>
        <p:txBody>
          <a:bodyPr/>
          <a:lstStyle/>
          <a:p>
            <a:fld id="{5902E146-4139-E847-B8FD-984A695586DF}" type="slidenum">
              <a:rPr lang="en-US" smtClean="0"/>
              <a:t>8</a:t>
            </a:fld>
            <a:endParaRPr lang="en-US"/>
          </a:p>
        </p:txBody>
      </p:sp>
    </p:spTree>
    <p:extLst>
      <p:ext uri="{BB962C8B-B14F-4D97-AF65-F5344CB8AC3E}">
        <p14:creationId xmlns:p14="http://schemas.microsoft.com/office/powerpoint/2010/main" val="3164915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sz="1200" kern="1200" dirty="0">
                <a:solidFill>
                  <a:schemeClr val="tx1"/>
                </a:solidFill>
                <a:effectLst/>
                <a:latin typeface="+mn-lt"/>
                <a:ea typeface="+mn-ea"/>
                <a:cs typeface="+mn-cs"/>
              </a:rPr>
              <a:t>To continue our efforts to send consistent wellness messages, we have standards in our wellness policy on the types of food and beverages that can be provided to students. This section covers the foods that are provided to students but are not sold. </a:t>
            </a:r>
          </a:p>
          <a:p>
            <a:pPr marL="171450" indent="-171450">
              <a:buFont typeface="Arial"/>
              <a:buChar char="•"/>
            </a:pPr>
            <a:endParaRPr lang="en-US" sz="1200" b="1" kern="1200" dirty="0">
              <a:solidFill>
                <a:schemeClr val="tx1"/>
              </a:solidFill>
              <a:effectLst/>
              <a:latin typeface="+mn-lt"/>
              <a:ea typeface="+mn-ea"/>
              <a:cs typeface="+mn-cs"/>
            </a:endParaRPr>
          </a:p>
          <a:p>
            <a:pPr marL="171450" indent="-171450">
              <a:buFont typeface="Arial"/>
              <a:buChar char="•"/>
            </a:pPr>
            <a:r>
              <a:rPr lang="en-US" sz="1200" kern="1200" dirty="0">
                <a:solidFill>
                  <a:schemeClr val="tx1"/>
                </a:solidFill>
                <a:effectLst/>
                <a:latin typeface="+mn-lt"/>
                <a:ea typeface="+mn-ea"/>
                <a:cs typeface="+mn-cs"/>
              </a:rPr>
              <a:t>“Snacks” are “snacks provided by a parent for the class” not snacks brought from home for an individual student.</a:t>
            </a:r>
            <a:r>
              <a:rPr lang="en-US" dirty="0">
                <a:effectLst/>
              </a:rPr>
              <a:t> </a:t>
            </a:r>
            <a:r>
              <a:rPr lang="en-US" sz="1200" b="1" kern="1200" dirty="0">
                <a:solidFill>
                  <a:schemeClr val="tx1"/>
                </a:solidFill>
                <a:effectLst/>
                <a:latin typeface="+mn-lt"/>
                <a:ea typeface="+mn-ea"/>
                <a:cs typeface="+mn-cs"/>
              </a:rPr>
              <a:t>[insert wellness policy standards for classroom parties, snacks, water availability, incentives or rewards, etc. and/or edit the examples below and on the slide]</a:t>
            </a:r>
            <a:endParaRPr lang="en-US" sz="1200" kern="1200" dirty="0">
              <a:solidFill>
                <a:schemeClr val="tx1"/>
              </a:solidFill>
              <a:effectLst/>
              <a:latin typeface="+mn-lt"/>
              <a:ea typeface="+mn-ea"/>
              <a:cs typeface="+mn-cs"/>
            </a:endParaRPr>
          </a:p>
          <a:p>
            <a:pPr marL="171450" indent="-171450">
              <a:buFont typeface="Arial"/>
              <a:buChar char="•"/>
            </a:pPr>
            <a:endParaRPr lang="en-US" sz="1200" kern="1200" dirty="0">
              <a:solidFill>
                <a:schemeClr val="tx1"/>
              </a:solidFill>
              <a:effectLst/>
              <a:latin typeface="+mn-lt"/>
              <a:ea typeface="+mn-ea"/>
              <a:cs typeface="+mn-cs"/>
            </a:endParaRPr>
          </a:p>
          <a:p>
            <a:pPr marL="0" indent="0">
              <a:buFont typeface="Arial"/>
              <a:buNone/>
            </a:pPr>
            <a:r>
              <a:rPr lang="en-US" sz="1200" kern="1200" dirty="0">
                <a:solidFill>
                  <a:schemeClr val="tx1"/>
                </a:solidFill>
                <a:effectLst/>
                <a:latin typeface="+mn-lt"/>
                <a:ea typeface="+mn-ea"/>
                <a:cs typeface="+mn-cs"/>
              </a:rPr>
              <a:t>Some examples include:</a:t>
            </a:r>
          </a:p>
          <a:p>
            <a:pPr marL="171450" lvl="0" indent="-171450" fontAlgn="base">
              <a:buFont typeface="Arial"/>
              <a:buChar char="•"/>
            </a:pPr>
            <a:r>
              <a:rPr lang="en-US" sz="1200" b="1" kern="1200" dirty="0">
                <a:solidFill>
                  <a:schemeClr val="tx1"/>
                </a:solidFill>
                <a:effectLst/>
                <a:latin typeface="+mn-lt"/>
                <a:ea typeface="+mn-ea"/>
                <a:cs typeface="+mn-cs"/>
              </a:rPr>
              <a:t>Rewards and incentives. </a:t>
            </a:r>
            <a:r>
              <a:rPr lang="en-US" sz="1200" kern="1200" dirty="0">
                <a:solidFill>
                  <a:schemeClr val="tx1"/>
                </a:solidFill>
                <a:effectLst/>
                <a:latin typeface="+mn-lt"/>
                <a:ea typeface="+mn-ea"/>
                <a:cs typeface="+mn-cs"/>
              </a:rPr>
              <a:t>The district will provide teachers and other relevant school staff a list of alternative ways to reward children. Foods and beverages will not be used as a reward, or withheld as punishment for any reason, such as for performance or behavior.</a:t>
            </a:r>
          </a:p>
          <a:p>
            <a:pPr marL="171450" lvl="0" indent="-171450" fontAlgn="base">
              <a:buFont typeface="Arial"/>
              <a:buChar char="•"/>
            </a:pPr>
            <a:r>
              <a:rPr lang="en-US" sz="1200" b="1" kern="1200" dirty="0">
                <a:solidFill>
                  <a:schemeClr val="tx1"/>
                </a:solidFill>
                <a:effectLst/>
                <a:latin typeface="+mn-lt"/>
                <a:ea typeface="+mn-ea"/>
                <a:cs typeface="+mn-cs"/>
              </a:rPr>
              <a:t>Drinking water. </a:t>
            </a:r>
            <a:r>
              <a:rPr lang="en-US" sz="1200" kern="1200" dirty="0">
                <a:solidFill>
                  <a:schemeClr val="tx1"/>
                </a:solidFill>
                <a:effectLst/>
                <a:latin typeface="+mn-lt"/>
                <a:ea typeface="+mn-ea"/>
                <a:cs typeface="+mn-cs"/>
              </a:rPr>
              <a:t>Students will be allowed to bring and carry (approved) water bottles filled with only water with them throughout the day.</a:t>
            </a:r>
          </a:p>
          <a:p>
            <a:pPr marL="171450" lvl="0" indent="-171450" fontAlgn="base">
              <a:buFont typeface="Arial"/>
              <a:buChar char="•"/>
            </a:pPr>
            <a:r>
              <a:rPr lang="en-US" sz="1200" b="1" kern="1200" dirty="0">
                <a:solidFill>
                  <a:schemeClr val="tx1"/>
                </a:solidFill>
                <a:effectLst/>
                <a:latin typeface="+mn-lt"/>
                <a:ea typeface="+mn-ea"/>
                <a:cs typeface="+mn-cs"/>
              </a:rPr>
              <a:t>Celebrations and parties. </a:t>
            </a:r>
            <a:r>
              <a:rPr lang="en-US" sz="1200" kern="1200" dirty="0">
                <a:solidFill>
                  <a:schemeClr val="tx1"/>
                </a:solidFill>
                <a:effectLst/>
                <a:latin typeface="+mn-lt"/>
                <a:ea typeface="+mn-ea"/>
                <a:cs typeface="+mn-cs"/>
              </a:rPr>
              <a:t>The district will provide a list of healthy party ideas to parents and teachers, including non-food celebration ideas. </a:t>
            </a:r>
          </a:p>
          <a:p>
            <a:pPr marL="171450" lvl="0" indent="-171450" fontAlgn="base">
              <a:buFont typeface="Arial"/>
              <a:buChar char="•"/>
            </a:pPr>
            <a:r>
              <a:rPr lang="en-US" sz="1200" b="1" kern="1200" dirty="0">
                <a:solidFill>
                  <a:schemeClr val="tx1"/>
                </a:solidFill>
                <a:effectLst/>
                <a:latin typeface="+mn-lt"/>
                <a:ea typeface="+mn-ea"/>
                <a:cs typeface="+mn-cs"/>
              </a:rPr>
              <a:t>Classroom snacks brought by parents. </a:t>
            </a:r>
            <a:r>
              <a:rPr lang="en-US" sz="1200" kern="1200" dirty="0">
                <a:solidFill>
                  <a:schemeClr val="tx1"/>
                </a:solidFill>
                <a:effectLst/>
                <a:latin typeface="+mn-lt"/>
                <a:ea typeface="+mn-ea"/>
                <a:cs typeface="+mn-cs"/>
              </a:rPr>
              <a:t>The district will provide to parents a list of foods and beverages that meet the Smart Snacks nutrition standards.</a:t>
            </a:r>
          </a:p>
          <a:p>
            <a:endParaRPr lang="en-US" dirty="0"/>
          </a:p>
        </p:txBody>
      </p:sp>
      <p:sp>
        <p:nvSpPr>
          <p:cNvPr id="4" name="Slide Number Placeholder 3"/>
          <p:cNvSpPr>
            <a:spLocks noGrp="1"/>
          </p:cNvSpPr>
          <p:nvPr>
            <p:ph type="sldNum" sz="quarter" idx="10"/>
          </p:nvPr>
        </p:nvSpPr>
        <p:spPr/>
        <p:txBody>
          <a:bodyPr/>
          <a:lstStyle/>
          <a:p>
            <a:fld id="{5902E146-4139-E847-B8FD-984A695586DF}" type="slidenum">
              <a:rPr lang="en-US" smtClean="0"/>
              <a:t>9</a:t>
            </a:fld>
            <a:endParaRPr lang="en-US"/>
          </a:p>
        </p:txBody>
      </p:sp>
    </p:spTree>
    <p:extLst>
      <p:ext uri="{BB962C8B-B14F-4D97-AF65-F5344CB8AC3E}">
        <p14:creationId xmlns:p14="http://schemas.microsoft.com/office/powerpoint/2010/main" val="374603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2E7243A-818C-5A4C-B350-DEF0CAE995D9}" type="datetimeFigureOut">
              <a:rPr lang="en-US" smtClean="0"/>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2142874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E7243A-818C-5A4C-B350-DEF0CAE995D9}" type="datetimeFigureOut">
              <a:rPr lang="en-US" smtClean="0"/>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917021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E7243A-818C-5A4C-B350-DEF0CAE995D9}" type="datetimeFigureOut">
              <a:rPr lang="en-US" smtClean="0"/>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1558583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E7243A-818C-5A4C-B350-DEF0CAE995D9}" type="datetimeFigureOut">
              <a:rPr lang="en-US" smtClean="0"/>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1179572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E7243A-818C-5A4C-B350-DEF0CAE995D9}" type="datetimeFigureOut">
              <a:rPr lang="en-US" smtClean="0"/>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870433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2E7243A-818C-5A4C-B350-DEF0CAE995D9}" type="datetimeFigureOut">
              <a:rPr lang="en-US" smtClean="0"/>
              <a:t>11/1/2016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1207070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2E7243A-818C-5A4C-B350-DEF0CAE995D9}" type="datetimeFigureOut">
              <a:rPr lang="en-US" smtClean="0"/>
              <a:t>11/1/2016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3064929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2E7243A-818C-5A4C-B350-DEF0CAE995D9}" type="datetimeFigureOut">
              <a:rPr lang="en-US" smtClean="0"/>
              <a:t>11/1/2016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2996513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E7243A-818C-5A4C-B350-DEF0CAE995D9}" type="datetimeFigureOut">
              <a:rPr lang="en-US" smtClean="0"/>
              <a:t>11/1/2016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3555574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2E7243A-818C-5A4C-B350-DEF0CAE995D9}" type="datetimeFigureOut">
              <a:rPr lang="en-US" smtClean="0"/>
              <a:t>11/1/2016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3031285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2E7243A-818C-5A4C-B350-DEF0CAE995D9}" type="datetimeFigureOut">
              <a:rPr lang="en-US" smtClean="0"/>
              <a:t>11/1/2016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746E75-2125-7A49-A5F1-40672220EBB5}" type="slidenum">
              <a:rPr lang="en-US" smtClean="0"/>
              <a:t>‹#›</a:t>
            </a:fld>
            <a:endParaRPr lang="en-US"/>
          </a:p>
        </p:txBody>
      </p:sp>
    </p:spTree>
    <p:extLst>
      <p:ext uri="{BB962C8B-B14F-4D97-AF65-F5344CB8AC3E}">
        <p14:creationId xmlns:p14="http://schemas.microsoft.com/office/powerpoint/2010/main" val="3582487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E7243A-818C-5A4C-B350-DEF0CAE995D9}" type="datetimeFigureOut">
              <a:rPr lang="en-US" smtClean="0"/>
              <a:t>11/1/2016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746E75-2125-7A49-A5F1-40672220EBB5}" type="slidenum">
              <a:rPr lang="en-US" smtClean="0"/>
              <a:t>‹#›</a:t>
            </a:fld>
            <a:endParaRPr lang="en-US"/>
          </a:p>
        </p:txBody>
      </p:sp>
    </p:spTree>
    <p:extLst>
      <p:ext uri="{BB962C8B-B14F-4D97-AF65-F5344CB8AC3E}">
        <p14:creationId xmlns:p14="http://schemas.microsoft.com/office/powerpoint/2010/main" val="13201763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4.emf"/></Relationships>
</file>

<file path=ppt/slides/_rels/slide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title="Blue rectangle"/>
          <p:cNvSpPr/>
          <p:nvPr/>
        </p:nvSpPr>
        <p:spPr>
          <a:xfrm>
            <a:off x="0" y="5242561"/>
            <a:ext cx="9144000" cy="1615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6137543"/>
            <a:ext cx="9153144" cy="1122358"/>
          </a:xfrm>
        </p:spPr>
        <p:txBody>
          <a:bodyPr>
            <a:noAutofit/>
          </a:bodyPr>
          <a:lstStyle/>
          <a:p>
            <a:r>
              <a:rPr lang="en-US" sz="7200" baseline="30000" dirty="0">
                <a:solidFill>
                  <a:schemeClr val="bg1"/>
                </a:solidFill>
              </a:rPr>
              <a:t>Our School Wellness Policy: </a:t>
            </a:r>
            <a:br>
              <a:rPr lang="en-US" sz="7200" baseline="30000" dirty="0">
                <a:solidFill>
                  <a:schemeClr val="bg1"/>
                </a:solidFill>
              </a:rPr>
            </a:br>
            <a:r>
              <a:rPr lang="en-US" sz="7200" baseline="30000" dirty="0">
                <a:solidFill>
                  <a:schemeClr val="bg1"/>
                </a:solidFill>
              </a:rPr>
              <a:t>What School Staff Need to Know </a:t>
            </a:r>
            <a:r>
              <a:rPr lang="en-US" sz="6000" baseline="30000" dirty="0">
                <a:solidFill>
                  <a:schemeClr val="bg1"/>
                </a:solidFill>
              </a:rPr>
              <a:t/>
            </a:r>
            <a:br>
              <a:rPr lang="en-US" sz="6000" baseline="30000" dirty="0">
                <a:solidFill>
                  <a:schemeClr val="bg1"/>
                </a:solidFill>
              </a:rPr>
            </a:br>
            <a:endParaRPr lang="en-US" sz="6000" dirty="0"/>
          </a:p>
        </p:txBody>
      </p:sp>
      <p:pic>
        <p:nvPicPr>
          <p:cNvPr id="13" name="Picture 12" descr="Illustration of children in cafeterial eating healthy foods such as fruit and vegetables. Background graphic showing children playing basketball." title="Illustration for Be A School Wellness Champion"/>
          <p:cNvPicPr>
            <a:picLocks noChangeAspect="1"/>
          </p:cNvPicPr>
          <p:nvPr/>
        </p:nvPicPr>
        <p:blipFill>
          <a:blip r:embed="rId3"/>
          <a:stretch>
            <a:fillRect/>
          </a:stretch>
        </p:blipFill>
        <p:spPr>
          <a:xfrm>
            <a:off x="-641211" y="-222194"/>
            <a:ext cx="9946391" cy="5486399"/>
          </a:xfrm>
          <a:prstGeom prst="rect">
            <a:avLst/>
          </a:prstGeom>
        </p:spPr>
      </p:pic>
      <p:cxnSp>
        <p:nvCxnSpPr>
          <p:cNvPr id="10" name="Straight Connector 9" title="Line"/>
          <p:cNvCxnSpPr/>
          <p:nvPr/>
        </p:nvCxnSpPr>
        <p:spPr>
          <a:xfrm flipH="1">
            <a:off x="2971801" y="784412"/>
            <a:ext cx="920004" cy="0"/>
          </a:xfrm>
          <a:prstGeom prst="line">
            <a:avLst/>
          </a:prstGeom>
          <a:ln w="38100" cmpd="sng">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title="Line"/>
          <p:cNvCxnSpPr/>
          <p:nvPr/>
        </p:nvCxnSpPr>
        <p:spPr>
          <a:xfrm flipH="1">
            <a:off x="4617197" y="784412"/>
            <a:ext cx="926353" cy="1"/>
          </a:xfrm>
          <a:prstGeom prst="line">
            <a:avLst/>
          </a:prstGeom>
          <a:ln w="38100" cmpd="sng">
            <a:solidFill>
              <a:srgbClr val="008000"/>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3018118" y="599746"/>
            <a:ext cx="2472765" cy="369332"/>
          </a:xfrm>
          <a:prstGeom prst="rect">
            <a:avLst/>
          </a:prstGeom>
          <a:noFill/>
        </p:spPr>
        <p:txBody>
          <a:bodyPr wrap="square" rtlCol="0">
            <a:spAutoFit/>
          </a:bodyPr>
          <a:lstStyle/>
          <a:p>
            <a:pPr algn="ctr"/>
            <a:r>
              <a:rPr lang="en-US" dirty="0">
                <a:solidFill>
                  <a:srgbClr val="96206D"/>
                </a:solidFill>
                <a:latin typeface="Arial"/>
                <a:cs typeface="Arial"/>
              </a:rPr>
              <a:t>Be A</a:t>
            </a:r>
          </a:p>
        </p:txBody>
      </p:sp>
      <p:sp>
        <p:nvSpPr>
          <p:cNvPr id="9" name="TextBox 8"/>
          <p:cNvSpPr txBox="1"/>
          <p:nvPr/>
        </p:nvSpPr>
        <p:spPr>
          <a:xfrm>
            <a:off x="2876176" y="961608"/>
            <a:ext cx="2756648" cy="761747"/>
          </a:xfrm>
          <a:prstGeom prst="rect">
            <a:avLst/>
          </a:prstGeom>
          <a:noFill/>
        </p:spPr>
        <p:txBody>
          <a:bodyPr wrap="square" rtlCol="0">
            <a:spAutoFit/>
          </a:bodyPr>
          <a:lstStyle/>
          <a:p>
            <a:pPr algn="ctr">
              <a:lnSpc>
                <a:spcPct val="70000"/>
              </a:lnSpc>
            </a:pPr>
            <a:r>
              <a:rPr lang="en-US" sz="3000" dirty="0">
                <a:solidFill>
                  <a:srgbClr val="95206D"/>
                </a:solidFill>
              </a:rPr>
              <a:t>School Wellness</a:t>
            </a:r>
          </a:p>
          <a:p>
            <a:pPr algn="ctr">
              <a:lnSpc>
                <a:spcPct val="70000"/>
              </a:lnSpc>
            </a:pPr>
            <a:r>
              <a:rPr lang="en-US" sz="3000" dirty="0">
                <a:solidFill>
                  <a:srgbClr val="95206D"/>
                </a:solidFill>
              </a:rPr>
              <a:t>Champion</a:t>
            </a:r>
          </a:p>
        </p:txBody>
      </p:sp>
      <p:cxnSp>
        <p:nvCxnSpPr>
          <p:cNvPr id="15" name="Straight Connector 14" title="Line"/>
          <p:cNvCxnSpPr/>
          <p:nvPr/>
        </p:nvCxnSpPr>
        <p:spPr>
          <a:xfrm flipH="1">
            <a:off x="2971802" y="1723355"/>
            <a:ext cx="2571748" cy="0"/>
          </a:xfrm>
          <a:prstGeom prst="line">
            <a:avLst/>
          </a:prstGeom>
          <a:ln w="38100" cmpd="sng">
            <a:solidFill>
              <a:srgbClr val="008000"/>
            </a:solidFill>
          </a:ln>
          <a:effectLst/>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5861050" y="1460525"/>
            <a:ext cx="469900" cy="400110"/>
          </a:xfrm>
          <a:prstGeom prst="rect">
            <a:avLst/>
          </a:prstGeom>
          <a:noFill/>
        </p:spPr>
        <p:txBody>
          <a:bodyPr wrap="square" rtlCol="0">
            <a:spAutoFit/>
          </a:bodyPr>
          <a:lstStyle/>
          <a:p>
            <a:pPr algn="ctr"/>
            <a:r>
              <a:rPr lang="en-US" sz="1000" dirty="0"/>
              <a:t>Fresh Fruit</a:t>
            </a:r>
          </a:p>
        </p:txBody>
      </p:sp>
    </p:spTree>
    <p:extLst>
      <p:ext uri="{BB962C8B-B14F-4D97-AF65-F5344CB8AC3E}">
        <p14:creationId xmlns:p14="http://schemas.microsoft.com/office/powerpoint/2010/main" val="3430276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Blue rectangle"/>
          <p:cNvSpPr/>
          <p:nvPr/>
        </p:nvSpPr>
        <p:spPr>
          <a:xfrm>
            <a:off x="0" y="0"/>
            <a:ext cx="9144000" cy="12288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57200" y="-3809"/>
            <a:ext cx="8229600" cy="1143000"/>
          </a:xfrm>
        </p:spPr>
        <p:txBody>
          <a:bodyPr>
            <a:normAutofit/>
          </a:bodyPr>
          <a:lstStyle/>
          <a:p>
            <a:r>
              <a:rPr lang="en-US" sz="4000" dirty="0">
                <a:solidFill>
                  <a:schemeClr val="bg1"/>
                </a:solidFill>
              </a:rPr>
              <a:t>Importance of Nutrition Education</a:t>
            </a:r>
          </a:p>
        </p:txBody>
      </p:sp>
      <p:sp>
        <p:nvSpPr>
          <p:cNvPr id="4" name="TextBox 3"/>
          <p:cNvSpPr txBox="1"/>
          <p:nvPr/>
        </p:nvSpPr>
        <p:spPr>
          <a:xfrm>
            <a:off x="234296" y="1353723"/>
            <a:ext cx="5283200" cy="4708981"/>
          </a:xfrm>
          <a:prstGeom prst="rect">
            <a:avLst/>
          </a:prstGeom>
          <a:noFill/>
        </p:spPr>
        <p:txBody>
          <a:bodyPr wrap="square" rtlCol="0">
            <a:spAutoFit/>
          </a:bodyPr>
          <a:lstStyle/>
          <a:p>
            <a:pPr marL="342900" lvl="0" indent="-342900" fontAlgn="base">
              <a:spcAft>
                <a:spcPts val="600"/>
              </a:spcAft>
              <a:buClr>
                <a:srgbClr val="FF6600"/>
              </a:buClr>
              <a:buSzPct val="75000"/>
              <a:buFont typeface="Wingdings" charset="2"/>
              <a:buChar char=""/>
            </a:pPr>
            <a:r>
              <a:rPr lang="en-US" sz="2000" dirty="0">
                <a:latin typeface="Verdana"/>
                <a:cs typeface="Verdana"/>
              </a:rPr>
              <a:t>Gives students the knowledge, skills, and confidence to make healthy eating choices.</a:t>
            </a:r>
          </a:p>
          <a:p>
            <a:pPr marL="342900" indent="-342900" fontAlgn="base">
              <a:spcAft>
                <a:spcPts val="600"/>
              </a:spcAft>
              <a:buClr>
                <a:srgbClr val="FF6600"/>
              </a:buClr>
              <a:buSzPct val="75000"/>
              <a:buFont typeface="Wingdings" charset="2"/>
              <a:buChar char=""/>
            </a:pPr>
            <a:r>
              <a:rPr lang="en-US" sz="2000" dirty="0">
                <a:latin typeface="Verdana"/>
                <a:cs typeface="Verdana"/>
              </a:rPr>
              <a:t>Nutrition education may include:</a:t>
            </a:r>
          </a:p>
          <a:p>
            <a:pPr marL="713232" lvl="0" indent="-342900" fontAlgn="base">
              <a:spcAft>
                <a:spcPts val="600"/>
              </a:spcAft>
              <a:buClr>
                <a:srgbClr val="800080"/>
              </a:buClr>
              <a:buSzPct val="75000"/>
              <a:buFont typeface="Wingdings" charset="2"/>
              <a:buChar char="§"/>
            </a:pPr>
            <a:r>
              <a:rPr lang="en-US" sz="2000" dirty="0">
                <a:latin typeface="Verdana"/>
                <a:cs typeface="Verdana"/>
              </a:rPr>
              <a:t>Teaching about healthy meal patterns</a:t>
            </a:r>
          </a:p>
          <a:p>
            <a:pPr marL="713232" lvl="0" indent="-342900" fontAlgn="base">
              <a:spcAft>
                <a:spcPts val="600"/>
              </a:spcAft>
              <a:buClr>
                <a:srgbClr val="800080"/>
              </a:buClr>
              <a:buSzPct val="75000"/>
              <a:buFont typeface="Wingdings" charset="2"/>
              <a:buChar char="§"/>
            </a:pPr>
            <a:r>
              <a:rPr lang="en-US" sz="2000" dirty="0">
                <a:latin typeface="Verdana"/>
                <a:cs typeface="Verdana"/>
              </a:rPr>
              <a:t>Reading Nutrition Facts labels</a:t>
            </a:r>
          </a:p>
          <a:p>
            <a:pPr marL="713232" lvl="0" indent="-342900" fontAlgn="base">
              <a:spcAft>
                <a:spcPts val="600"/>
              </a:spcAft>
              <a:buClr>
                <a:srgbClr val="800080"/>
              </a:buClr>
              <a:buSzPct val="75000"/>
              <a:buFont typeface="Wingdings" charset="2"/>
              <a:buChar char="§"/>
            </a:pPr>
            <a:r>
              <a:rPr lang="en-US" sz="2000" dirty="0">
                <a:latin typeface="Verdana"/>
                <a:cs typeface="Verdana"/>
              </a:rPr>
              <a:t>Identifying sources of added sugars, saturated fats</a:t>
            </a:r>
          </a:p>
          <a:p>
            <a:pPr marL="342900" indent="-342900" fontAlgn="base">
              <a:spcAft>
                <a:spcPts val="600"/>
              </a:spcAft>
              <a:buClr>
                <a:srgbClr val="FF6600"/>
              </a:buClr>
              <a:buSzPct val="75000"/>
              <a:buFont typeface="Wingdings" charset="2"/>
              <a:buChar char=""/>
            </a:pPr>
            <a:r>
              <a:rPr lang="en-US" sz="2000" dirty="0">
                <a:latin typeface="Verdana"/>
                <a:cs typeface="Verdana"/>
              </a:rPr>
              <a:t>Nutrition education in our school:</a:t>
            </a:r>
          </a:p>
          <a:p>
            <a:pPr marL="713232" lvl="0" indent="-342900" fontAlgn="base">
              <a:spcAft>
                <a:spcPts val="600"/>
              </a:spcAft>
              <a:buClr>
                <a:srgbClr val="800080"/>
              </a:buClr>
              <a:buSzPct val="75000"/>
              <a:buFont typeface="Wingdings" charset="2"/>
              <a:buChar char="§"/>
            </a:pPr>
            <a:r>
              <a:rPr lang="en-US" sz="2000" dirty="0">
                <a:solidFill>
                  <a:srgbClr val="FF0080"/>
                </a:solidFill>
                <a:latin typeface="Verdana"/>
                <a:cs typeface="Verdana"/>
              </a:rPr>
              <a:t>[insert example]</a:t>
            </a:r>
          </a:p>
          <a:p>
            <a:pPr marL="713232" lvl="0" indent="-342900" fontAlgn="base">
              <a:spcAft>
                <a:spcPts val="600"/>
              </a:spcAft>
              <a:buClr>
                <a:srgbClr val="800080"/>
              </a:buClr>
              <a:buSzPct val="75000"/>
              <a:buFont typeface="Wingdings" charset="2"/>
              <a:buChar char="§"/>
            </a:pPr>
            <a:r>
              <a:rPr lang="en-US" sz="2000" dirty="0">
                <a:solidFill>
                  <a:srgbClr val="FF0080"/>
                </a:solidFill>
                <a:latin typeface="Verdana"/>
                <a:cs typeface="Verdana"/>
              </a:rPr>
              <a:t>[insert example]</a:t>
            </a:r>
          </a:p>
          <a:p>
            <a:pPr marL="713232" indent="-342900" fontAlgn="base">
              <a:spcAft>
                <a:spcPts val="600"/>
              </a:spcAft>
              <a:buClr>
                <a:srgbClr val="800080"/>
              </a:buClr>
              <a:buSzPct val="75000"/>
              <a:buFont typeface="Wingdings" charset="2"/>
              <a:buChar char="§"/>
            </a:pPr>
            <a:r>
              <a:rPr lang="en-US" sz="2000" dirty="0">
                <a:solidFill>
                  <a:srgbClr val="FF0080"/>
                </a:solidFill>
                <a:latin typeface="Verdana"/>
                <a:cs typeface="Verdana"/>
              </a:rPr>
              <a:t>[insert example]</a:t>
            </a:r>
          </a:p>
        </p:txBody>
      </p:sp>
      <p:grpSp>
        <p:nvGrpSpPr>
          <p:cNvPr id="6" name="Group 5" title="Orange rounded rectangle"/>
          <p:cNvGrpSpPr/>
          <p:nvPr/>
        </p:nvGrpSpPr>
        <p:grpSpPr>
          <a:xfrm>
            <a:off x="4989450" y="5161525"/>
            <a:ext cx="3882866" cy="1497267"/>
            <a:chOff x="5734186" y="5448702"/>
            <a:chExt cx="3138129" cy="1210090"/>
          </a:xfrm>
        </p:grpSpPr>
        <p:sp>
          <p:nvSpPr>
            <p:cNvPr id="9" name="Rounded Rectangle 8"/>
            <p:cNvSpPr/>
            <p:nvPr/>
          </p:nvSpPr>
          <p:spPr>
            <a:xfrm>
              <a:off x="5734186" y="5448702"/>
              <a:ext cx="3138129" cy="1210090"/>
            </a:xfrm>
            <a:prstGeom prst="round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5895736" y="5561768"/>
              <a:ext cx="2796321" cy="970104"/>
            </a:xfrm>
            <a:prstGeom prst="rect">
              <a:avLst/>
            </a:prstGeom>
            <a:noFill/>
          </p:spPr>
          <p:txBody>
            <a:bodyPr wrap="square" rtlCol="0">
              <a:spAutoFit/>
            </a:bodyPr>
            <a:lstStyle/>
            <a:p>
              <a:pPr lvl="0" algn="ctr"/>
              <a:r>
                <a:rPr lang="en-US" sz="2400" dirty="0">
                  <a:solidFill>
                    <a:srgbClr val="FFFFFF"/>
                  </a:solidFill>
                </a:rPr>
                <a:t>Get involved! What types of nutrition education do you use in the classroom?</a:t>
              </a:r>
            </a:p>
          </p:txBody>
        </p:sp>
      </p:grpSp>
      <p:pic>
        <p:nvPicPr>
          <p:cNvPr id="8" name="Parent_PPT_sl5.eps" title="Boy reading a book."/>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734186" y="1862588"/>
            <a:ext cx="1167887" cy="3468271"/>
          </a:xfrm>
          <a:prstGeom prst="rect">
            <a:avLst/>
          </a:prstGeom>
        </p:spPr>
      </p:pic>
      <p:pic>
        <p:nvPicPr>
          <p:cNvPr id="7" name="Picture 6" title="Logo from ChooseMyPlate.gov"/>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94000" y="1428773"/>
            <a:ext cx="2148834" cy="1921895"/>
          </a:xfrm>
          <a:prstGeom prst="rect">
            <a:avLst/>
          </a:prstGeom>
        </p:spPr>
      </p:pic>
    </p:spTree>
    <p:extLst>
      <p:ext uri="{BB962C8B-B14F-4D97-AF65-F5344CB8AC3E}">
        <p14:creationId xmlns:p14="http://schemas.microsoft.com/office/powerpoint/2010/main" val="2423437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title="Blue rectangle"/>
          <p:cNvSpPr/>
          <p:nvPr/>
        </p:nvSpPr>
        <p:spPr>
          <a:xfrm>
            <a:off x="0" y="0"/>
            <a:ext cx="9144000" cy="12288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457200" y="2462"/>
            <a:ext cx="8229600" cy="1143000"/>
          </a:xfrm>
        </p:spPr>
        <p:txBody>
          <a:bodyPr>
            <a:normAutofit/>
          </a:bodyPr>
          <a:lstStyle/>
          <a:p>
            <a:r>
              <a:rPr lang="en-US" sz="4000" dirty="0">
                <a:solidFill>
                  <a:schemeClr val="bg1"/>
                </a:solidFill>
              </a:rPr>
              <a:t>Team Nutrition Resources</a:t>
            </a:r>
          </a:p>
        </p:txBody>
      </p:sp>
      <p:sp>
        <p:nvSpPr>
          <p:cNvPr id="8" name="TextBox 7"/>
          <p:cNvSpPr txBox="1"/>
          <p:nvPr/>
        </p:nvSpPr>
        <p:spPr>
          <a:xfrm>
            <a:off x="1172140" y="1451415"/>
            <a:ext cx="7340708" cy="2554545"/>
          </a:xfrm>
          <a:prstGeom prst="rect">
            <a:avLst/>
          </a:prstGeom>
          <a:noFill/>
        </p:spPr>
        <p:txBody>
          <a:bodyPr wrap="square" rtlCol="0">
            <a:spAutoFit/>
          </a:bodyPr>
          <a:lstStyle/>
          <a:p>
            <a:pPr marL="342900" lvl="0" indent="-342900" fontAlgn="base">
              <a:spcAft>
                <a:spcPts val="1200"/>
              </a:spcAft>
              <a:buClr>
                <a:srgbClr val="FF6600"/>
              </a:buClr>
              <a:buSzPct val="75000"/>
              <a:buFont typeface="Wingdings" charset="2"/>
              <a:buChar char=""/>
            </a:pPr>
            <a:r>
              <a:rPr lang="en-US" sz="2000" dirty="0">
                <a:latin typeface="Verdana"/>
                <a:cs typeface="Verdana"/>
              </a:rPr>
              <a:t>Visit Team Nutrition Resource Library to find Nutrition Education materials for free! </a:t>
            </a:r>
          </a:p>
          <a:p>
            <a:pPr marL="342900" lvl="0" indent="-342900" fontAlgn="base">
              <a:spcAft>
                <a:spcPts val="1200"/>
              </a:spcAft>
              <a:buClr>
                <a:srgbClr val="FF6600"/>
              </a:buClr>
              <a:buSzPct val="75000"/>
              <a:buFont typeface="Wingdings" charset="2"/>
              <a:buChar char=""/>
            </a:pPr>
            <a:r>
              <a:rPr lang="en-US" sz="2000" dirty="0">
                <a:latin typeface="Verdana"/>
                <a:cs typeface="Verdana"/>
              </a:rPr>
              <a:t>Lessons connected to educational standards.</a:t>
            </a:r>
          </a:p>
          <a:p>
            <a:pPr marL="342900" lvl="0" indent="-342900" fontAlgn="base">
              <a:spcAft>
                <a:spcPts val="1200"/>
              </a:spcAft>
              <a:buClr>
                <a:srgbClr val="FF6600"/>
              </a:buClr>
              <a:buSzPct val="75000"/>
              <a:buFont typeface="Wingdings" charset="2"/>
              <a:buChar char=""/>
            </a:pPr>
            <a:r>
              <a:rPr lang="en-US" sz="2000" dirty="0">
                <a:latin typeface="Verdana"/>
                <a:cs typeface="Verdana"/>
              </a:rPr>
              <a:t>School </a:t>
            </a:r>
            <a:r>
              <a:rPr lang="en-US" sz="2000">
                <a:latin typeface="Verdana"/>
                <a:cs typeface="Verdana"/>
              </a:rPr>
              <a:t>garden activities.</a:t>
            </a:r>
            <a:endParaRPr lang="en-US" sz="2000" dirty="0">
              <a:latin typeface="Verdana"/>
              <a:cs typeface="Verdana"/>
            </a:endParaRPr>
          </a:p>
          <a:p>
            <a:pPr marL="342900" lvl="0" indent="-342900" fontAlgn="base">
              <a:spcAft>
                <a:spcPts val="1200"/>
              </a:spcAft>
              <a:buClr>
                <a:srgbClr val="FF6600"/>
              </a:buClr>
              <a:buSzPct val="75000"/>
              <a:buFont typeface="Wingdings" charset="2"/>
              <a:buChar char=""/>
            </a:pPr>
            <a:r>
              <a:rPr lang="en-US" sz="2000" dirty="0">
                <a:latin typeface="Verdana"/>
                <a:cs typeface="Verdana"/>
              </a:rPr>
              <a:t>Free posters, parent handouts, eBooks, and more!</a:t>
            </a:r>
          </a:p>
          <a:p>
            <a:pPr marL="342900" lvl="0" indent="-342900" fontAlgn="base">
              <a:spcAft>
                <a:spcPts val="1200"/>
              </a:spcAft>
              <a:buClr>
                <a:srgbClr val="FF6600"/>
              </a:buClr>
              <a:buSzPct val="75000"/>
              <a:buFont typeface="Wingdings" charset="2"/>
              <a:buChar char=""/>
            </a:pPr>
            <a:r>
              <a:rPr lang="en-US" sz="2000" b="1" dirty="0">
                <a:solidFill>
                  <a:srgbClr val="FF6600"/>
                </a:solidFill>
                <a:latin typeface="Verdana"/>
                <a:cs typeface="Verdana"/>
              </a:rPr>
              <a:t>http://</a:t>
            </a:r>
            <a:r>
              <a:rPr lang="en-US" sz="2000" b="1" dirty="0" err="1">
                <a:solidFill>
                  <a:srgbClr val="FF6600"/>
                </a:solidFill>
                <a:latin typeface="Verdana"/>
                <a:cs typeface="Verdana"/>
              </a:rPr>
              <a:t>www.fns.usda.gov</a:t>
            </a:r>
            <a:r>
              <a:rPr lang="en-US" sz="2000" b="1" dirty="0">
                <a:solidFill>
                  <a:srgbClr val="FF6600"/>
                </a:solidFill>
                <a:latin typeface="Verdana"/>
                <a:cs typeface="Verdana"/>
              </a:rPr>
              <a:t>/</a:t>
            </a:r>
            <a:r>
              <a:rPr lang="en-US" sz="2000" b="1" dirty="0" err="1">
                <a:solidFill>
                  <a:srgbClr val="FF6600"/>
                </a:solidFill>
                <a:latin typeface="Verdana"/>
                <a:cs typeface="Verdana"/>
              </a:rPr>
              <a:t>tn</a:t>
            </a:r>
            <a:r>
              <a:rPr lang="en-US" sz="2000" b="1" dirty="0">
                <a:solidFill>
                  <a:srgbClr val="FF6600"/>
                </a:solidFill>
                <a:latin typeface="Verdana"/>
                <a:cs typeface="Verdana"/>
              </a:rPr>
              <a:t>/team-nutrition </a:t>
            </a:r>
          </a:p>
        </p:txBody>
      </p:sp>
      <p:pic>
        <p:nvPicPr>
          <p:cNvPr id="2" name="StaffPP_slide11.eps" title="Logo: Team Nurtrition USA"/>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74948" y="4454446"/>
            <a:ext cx="2781405" cy="2403553"/>
          </a:xfrm>
          <a:prstGeom prst="rect">
            <a:avLst/>
          </a:prstGeom>
        </p:spPr>
      </p:pic>
    </p:spTree>
    <p:extLst>
      <p:ext uri="{BB962C8B-B14F-4D97-AF65-F5344CB8AC3E}">
        <p14:creationId xmlns:p14="http://schemas.microsoft.com/office/powerpoint/2010/main" val="81268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Blue rectangle"/>
          <p:cNvSpPr/>
          <p:nvPr/>
        </p:nvSpPr>
        <p:spPr>
          <a:xfrm>
            <a:off x="0" y="0"/>
            <a:ext cx="9144000" cy="12288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57200" y="3151"/>
            <a:ext cx="8229600" cy="1143000"/>
          </a:xfrm>
        </p:spPr>
        <p:txBody>
          <a:bodyPr>
            <a:normAutofit/>
          </a:bodyPr>
          <a:lstStyle/>
          <a:p>
            <a:r>
              <a:rPr lang="en-US" sz="4000" dirty="0">
                <a:solidFill>
                  <a:schemeClr val="bg1"/>
                </a:solidFill>
              </a:rPr>
              <a:t>Nutrition Promotion</a:t>
            </a:r>
          </a:p>
        </p:txBody>
      </p:sp>
      <p:sp>
        <p:nvSpPr>
          <p:cNvPr id="4" name="TextBox 3"/>
          <p:cNvSpPr txBox="1"/>
          <p:nvPr/>
        </p:nvSpPr>
        <p:spPr>
          <a:xfrm>
            <a:off x="317305" y="1503310"/>
            <a:ext cx="8592276" cy="4247317"/>
          </a:xfrm>
          <a:prstGeom prst="rect">
            <a:avLst/>
          </a:prstGeom>
          <a:noFill/>
        </p:spPr>
        <p:txBody>
          <a:bodyPr wrap="square" rtlCol="0">
            <a:spAutoFit/>
          </a:bodyPr>
          <a:lstStyle/>
          <a:p>
            <a:pPr lvl="0" fontAlgn="base">
              <a:spcAft>
                <a:spcPts val="1200"/>
              </a:spcAft>
              <a:buClr>
                <a:srgbClr val="FF6600"/>
              </a:buClr>
              <a:buSzPct val="75000"/>
            </a:pPr>
            <a:r>
              <a:rPr lang="en-US" sz="2000" b="1" dirty="0">
                <a:solidFill>
                  <a:srgbClr val="FF0080"/>
                </a:solidFill>
                <a:latin typeface="Verdana"/>
                <a:cs typeface="Verdana"/>
              </a:rPr>
              <a:t>[Insert specific wellness policy language on nutrition promotion. Delete from the examples list below as appropriate]</a:t>
            </a:r>
          </a:p>
          <a:p>
            <a:pPr marL="342900" lvl="0" indent="-342900" fontAlgn="base">
              <a:spcAft>
                <a:spcPts val="1200"/>
              </a:spcAft>
              <a:buClr>
                <a:srgbClr val="FF6600"/>
              </a:buClr>
              <a:buSzPct val="75000"/>
              <a:buFont typeface="Wingdings" charset="2"/>
              <a:buChar char=""/>
            </a:pPr>
            <a:r>
              <a:rPr lang="en-US" sz="2000" dirty="0">
                <a:latin typeface="Verdana"/>
                <a:cs typeface="Verdana"/>
              </a:rPr>
              <a:t>Encourages students to make healthy nutrition choices.</a:t>
            </a:r>
          </a:p>
          <a:p>
            <a:pPr marL="342900" lvl="0" indent="-342900" fontAlgn="base">
              <a:spcAft>
                <a:spcPts val="1200"/>
              </a:spcAft>
              <a:buClr>
                <a:srgbClr val="FF6600"/>
              </a:buClr>
              <a:buSzPct val="75000"/>
              <a:buFont typeface="Wingdings" charset="2"/>
              <a:buChar char=""/>
            </a:pPr>
            <a:r>
              <a:rPr lang="en-US" sz="2000" dirty="0">
                <a:latin typeface="Verdana"/>
                <a:cs typeface="Verdana"/>
              </a:rPr>
              <a:t>Ideas to implement our policy include:</a:t>
            </a:r>
          </a:p>
          <a:p>
            <a:pPr marL="713232" lvl="0" indent="-342900" fontAlgn="base">
              <a:spcAft>
                <a:spcPts val="1200"/>
              </a:spcAft>
              <a:buClr>
                <a:srgbClr val="800080"/>
              </a:buClr>
              <a:buSzPct val="75000"/>
              <a:buFont typeface="Arial"/>
              <a:buChar char="•"/>
            </a:pPr>
            <a:r>
              <a:rPr lang="en-US" sz="2000" dirty="0">
                <a:latin typeface="Verdana"/>
                <a:cs typeface="Verdana"/>
              </a:rPr>
              <a:t>Use nutrition posters in your classrooms</a:t>
            </a:r>
          </a:p>
          <a:p>
            <a:pPr marL="713232" lvl="0" indent="-342900" fontAlgn="base">
              <a:spcAft>
                <a:spcPts val="1200"/>
              </a:spcAft>
              <a:buClr>
                <a:srgbClr val="800080"/>
              </a:buClr>
              <a:buSzPct val="75000"/>
              <a:buFont typeface="Arial"/>
              <a:buChar char="•"/>
            </a:pPr>
            <a:r>
              <a:rPr lang="en-US" sz="2000" dirty="0">
                <a:latin typeface="Verdana"/>
                <a:cs typeface="Verdana"/>
              </a:rPr>
              <a:t>Partner with the cafeteria manager </a:t>
            </a:r>
            <a:br>
              <a:rPr lang="en-US" sz="2000" dirty="0">
                <a:latin typeface="Verdana"/>
                <a:cs typeface="Verdana"/>
              </a:rPr>
            </a:br>
            <a:r>
              <a:rPr lang="en-US" sz="2000" dirty="0">
                <a:latin typeface="Verdana"/>
                <a:cs typeface="Verdana"/>
              </a:rPr>
              <a:t>to do a taste-test in your classroom</a:t>
            </a:r>
          </a:p>
          <a:p>
            <a:pPr marL="713232" lvl="0" indent="-342900" fontAlgn="base">
              <a:spcAft>
                <a:spcPts val="1200"/>
              </a:spcAft>
              <a:buClr>
                <a:srgbClr val="800080"/>
              </a:buClr>
              <a:buSzPct val="75000"/>
              <a:buFont typeface="Arial"/>
              <a:buChar char="•"/>
            </a:pPr>
            <a:r>
              <a:rPr lang="en-US" sz="2000" dirty="0">
                <a:latin typeface="Verdana"/>
                <a:cs typeface="Verdana"/>
              </a:rPr>
              <a:t>Make a classroom activity </a:t>
            </a:r>
            <a:br>
              <a:rPr lang="en-US" sz="2000" dirty="0">
                <a:latin typeface="Verdana"/>
                <a:cs typeface="Verdana"/>
              </a:rPr>
            </a:br>
            <a:r>
              <a:rPr lang="en-US" sz="2000" dirty="0">
                <a:latin typeface="Verdana"/>
                <a:cs typeface="Verdana"/>
              </a:rPr>
              <a:t>around naming new lunch </a:t>
            </a:r>
            <a:br>
              <a:rPr lang="en-US" sz="2000" dirty="0">
                <a:latin typeface="Verdana"/>
                <a:cs typeface="Verdana"/>
              </a:rPr>
            </a:br>
            <a:r>
              <a:rPr lang="en-US" sz="2000" dirty="0">
                <a:latin typeface="Verdana"/>
                <a:cs typeface="Verdana"/>
              </a:rPr>
              <a:t>menu items </a:t>
            </a:r>
          </a:p>
        </p:txBody>
      </p:sp>
      <p:pic>
        <p:nvPicPr>
          <p:cNvPr id="7" name="ParentPP_slide6_rev.eps" title="Graphic of server serving vegetables: Taste Test Toda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0" y="3447590"/>
            <a:ext cx="3962400" cy="3403600"/>
          </a:xfrm>
          <a:prstGeom prst="rect">
            <a:avLst/>
          </a:prstGeom>
        </p:spPr>
      </p:pic>
    </p:spTree>
    <p:extLst>
      <p:ext uri="{BB962C8B-B14F-4D97-AF65-F5344CB8AC3E}">
        <p14:creationId xmlns:p14="http://schemas.microsoft.com/office/powerpoint/2010/main" val="179833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Blue rectangle"/>
          <p:cNvSpPr/>
          <p:nvPr/>
        </p:nvSpPr>
        <p:spPr>
          <a:xfrm>
            <a:off x="0" y="0"/>
            <a:ext cx="9144000" cy="12288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57200" y="-6713"/>
            <a:ext cx="8229600" cy="1143000"/>
          </a:xfrm>
        </p:spPr>
        <p:txBody>
          <a:bodyPr>
            <a:normAutofit fontScale="90000"/>
          </a:bodyPr>
          <a:lstStyle/>
          <a:p>
            <a:r>
              <a:rPr lang="en-US" dirty="0">
                <a:solidFill>
                  <a:schemeClr val="bg1"/>
                </a:solidFill>
              </a:rPr>
              <a:t>Physical Activity &amp; Physical Education</a:t>
            </a:r>
          </a:p>
        </p:txBody>
      </p:sp>
      <p:sp>
        <p:nvSpPr>
          <p:cNvPr id="4" name="TextBox 3"/>
          <p:cNvSpPr txBox="1"/>
          <p:nvPr/>
        </p:nvSpPr>
        <p:spPr>
          <a:xfrm>
            <a:off x="705540" y="1417602"/>
            <a:ext cx="6797822" cy="2092881"/>
          </a:xfrm>
          <a:prstGeom prst="rect">
            <a:avLst/>
          </a:prstGeom>
          <a:noFill/>
        </p:spPr>
        <p:txBody>
          <a:bodyPr wrap="square" rtlCol="0">
            <a:spAutoFit/>
          </a:bodyPr>
          <a:lstStyle/>
          <a:p>
            <a:pPr marL="342900" lvl="0" indent="-342900" fontAlgn="base">
              <a:spcAft>
                <a:spcPts val="1800"/>
              </a:spcAft>
              <a:buClr>
                <a:srgbClr val="FF6600"/>
              </a:buClr>
              <a:buSzPct val="75000"/>
              <a:buFont typeface="Wingdings" charset="2"/>
              <a:buChar char=""/>
            </a:pPr>
            <a:r>
              <a:rPr lang="en-US" sz="2000" dirty="0">
                <a:latin typeface="Verdana"/>
                <a:cs typeface="Verdana"/>
              </a:rPr>
              <a:t>We want kids to have the opportunity to be physically active at school. </a:t>
            </a:r>
          </a:p>
          <a:p>
            <a:pPr marL="342900" lvl="0" indent="-342900" fontAlgn="base">
              <a:spcAft>
                <a:spcPts val="1800"/>
              </a:spcAft>
              <a:buClr>
                <a:srgbClr val="FF6600"/>
              </a:buClr>
              <a:buSzPct val="75000"/>
              <a:buFont typeface="Wingdings" charset="2"/>
              <a:buChar char=""/>
            </a:pPr>
            <a:r>
              <a:rPr lang="en-US" sz="2000" dirty="0">
                <a:latin typeface="Verdana"/>
                <a:cs typeface="Verdana"/>
              </a:rPr>
              <a:t>Recommended physical activity for children and adolescents = 60 minutes or more each day. </a:t>
            </a:r>
          </a:p>
          <a:p>
            <a:pPr fontAlgn="base">
              <a:spcAft>
                <a:spcPts val="1800"/>
              </a:spcAft>
              <a:buClr>
                <a:srgbClr val="FF6600"/>
              </a:buClr>
              <a:buSzPct val="75000"/>
            </a:pPr>
            <a:r>
              <a:rPr lang="en-US" sz="2000" b="1" dirty="0">
                <a:solidFill>
                  <a:srgbClr val="FF0080"/>
                </a:solidFill>
                <a:latin typeface="Verdana"/>
                <a:cs typeface="Verdana"/>
              </a:rPr>
              <a:t>[Insert what’s happening in your school] </a:t>
            </a:r>
          </a:p>
        </p:txBody>
      </p:sp>
      <p:pic>
        <p:nvPicPr>
          <p:cNvPr id="7" name="ParentPP_slide7.eps" descr="List of events at school include:&#10;School Sports&#10;Physical Education Classes&#10;Activity Breaks in the Classroom&#10;Recess Time&#10;School Events Like Walk to School Day&#10;After-School Activities" title="Graphic of girls playing basketball."/>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57131"/>
            <a:ext cx="9144000" cy="3084285"/>
          </a:xfrm>
          <a:prstGeom prst="rect">
            <a:avLst/>
          </a:prstGeom>
        </p:spPr>
      </p:pic>
    </p:spTree>
    <p:extLst>
      <p:ext uri="{BB962C8B-B14F-4D97-AF65-F5344CB8AC3E}">
        <p14:creationId xmlns:p14="http://schemas.microsoft.com/office/powerpoint/2010/main" val="3008504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Blue rectangle"/>
          <p:cNvSpPr/>
          <p:nvPr/>
        </p:nvSpPr>
        <p:spPr>
          <a:xfrm>
            <a:off x="0" y="0"/>
            <a:ext cx="9144000" cy="12288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57200" y="25760"/>
            <a:ext cx="8229600" cy="1143000"/>
          </a:xfrm>
        </p:spPr>
        <p:txBody>
          <a:bodyPr>
            <a:normAutofit fontScale="90000"/>
          </a:bodyPr>
          <a:lstStyle/>
          <a:p>
            <a:pPr>
              <a:lnSpc>
                <a:spcPct val="80000"/>
              </a:lnSpc>
            </a:pPr>
            <a:r>
              <a:rPr lang="en-US" dirty="0">
                <a:solidFill>
                  <a:schemeClr val="bg1"/>
                </a:solidFill>
              </a:rPr>
              <a:t>Understanding Food and </a:t>
            </a:r>
            <a:br>
              <a:rPr lang="en-US" dirty="0">
                <a:solidFill>
                  <a:schemeClr val="bg1"/>
                </a:solidFill>
              </a:rPr>
            </a:br>
            <a:r>
              <a:rPr lang="en-US" dirty="0">
                <a:solidFill>
                  <a:schemeClr val="bg1"/>
                </a:solidFill>
              </a:rPr>
              <a:t>Beverage Marketing</a:t>
            </a:r>
          </a:p>
        </p:txBody>
      </p:sp>
      <p:sp>
        <p:nvSpPr>
          <p:cNvPr id="4" name="TextBox 3"/>
          <p:cNvSpPr txBox="1"/>
          <p:nvPr/>
        </p:nvSpPr>
        <p:spPr>
          <a:xfrm>
            <a:off x="894245" y="1941069"/>
            <a:ext cx="4496191" cy="3016210"/>
          </a:xfrm>
          <a:prstGeom prst="rect">
            <a:avLst/>
          </a:prstGeom>
          <a:noFill/>
        </p:spPr>
        <p:txBody>
          <a:bodyPr wrap="square" rtlCol="0">
            <a:spAutoFit/>
          </a:bodyPr>
          <a:lstStyle/>
          <a:p>
            <a:pPr marL="342900" lvl="0" indent="-342900" fontAlgn="base">
              <a:spcAft>
                <a:spcPts val="1800"/>
              </a:spcAft>
              <a:buClr>
                <a:srgbClr val="FF6600"/>
              </a:buClr>
              <a:buSzPct val="75000"/>
              <a:buFont typeface="Wingdings" charset="2"/>
              <a:buChar char=""/>
            </a:pPr>
            <a:r>
              <a:rPr lang="en-US" sz="2000" dirty="0">
                <a:latin typeface="Verdana"/>
                <a:cs typeface="Verdana"/>
              </a:rPr>
              <a:t>Where have you seen advertising in our school?</a:t>
            </a:r>
          </a:p>
          <a:p>
            <a:pPr marL="342900" lvl="0" indent="-342900" fontAlgn="base">
              <a:spcAft>
                <a:spcPts val="1800"/>
              </a:spcAft>
              <a:buClr>
                <a:srgbClr val="FF6600"/>
              </a:buClr>
              <a:buSzPct val="75000"/>
              <a:buFont typeface="Wingdings" charset="2"/>
              <a:buChar char=""/>
            </a:pPr>
            <a:r>
              <a:rPr lang="en-US" sz="2000" dirty="0">
                <a:latin typeface="Verdana"/>
                <a:cs typeface="Verdana"/>
              </a:rPr>
              <a:t>We want images and messages in our school to support healthy choices.</a:t>
            </a:r>
          </a:p>
          <a:p>
            <a:pPr marL="342900" lvl="0" indent="-342900" fontAlgn="base">
              <a:spcAft>
                <a:spcPts val="1800"/>
              </a:spcAft>
              <a:buClr>
                <a:srgbClr val="FF6600"/>
              </a:buClr>
              <a:buSzPct val="75000"/>
              <a:buFont typeface="Wingdings" charset="2"/>
              <a:buChar char=""/>
            </a:pPr>
            <a:r>
              <a:rPr lang="en-US" sz="2000" dirty="0">
                <a:latin typeface="Verdana"/>
                <a:cs typeface="Verdana"/>
              </a:rPr>
              <a:t>Look around your classrooms to see if you have any food or beverage marketing.</a:t>
            </a:r>
          </a:p>
        </p:txBody>
      </p:sp>
      <p:pic>
        <p:nvPicPr>
          <p:cNvPr id="7" name="ParentPP_slide11.eps" title="Graphic of drink with straw."/>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53520" y="443720"/>
            <a:ext cx="1952978" cy="4394201"/>
          </a:xfrm>
          <a:prstGeom prst="rect">
            <a:avLst/>
          </a:prstGeom>
        </p:spPr>
      </p:pic>
      <p:sp>
        <p:nvSpPr>
          <p:cNvPr id="6" name="Rounded Rectangle 5" title="Orange rounded rectangle"/>
          <p:cNvSpPr/>
          <p:nvPr/>
        </p:nvSpPr>
        <p:spPr>
          <a:xfrm>
            <a:off x="524268" y="5190612"/>
            <a:ext cx="8139501" cy="1351535"/>
          </a:xfrm>
          <a:prstGeom prst="round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524268" y="5267581"/>
            <a:ext cx="8139501" cy="1200328"/>
          </a:xfrm>
          <a:prstGeom prst="rect">
            <a:avLst/>
          </a:prstGeom>
          <a:noFill/>
        </p:spPr>
        <p:txBody>
          <a:bodyPr wrap="square" rtlCol="0">
            <a:spAutoFit/>
          </a:bodyPr>
          <a:lstStyle/>
          <a:p>
            <a:pPr lvl="0" algn="ctr"/>
            <a:r>
              <a:rPr lang="en-US" sz="2400" dirty="0">
                <a:solidFill>
                  <a:srgbClr val="FFFFFF"/>
                </a:solidFill>
              </a:rPr>
              <a:t>Get Involved! If you see items advertised you believe </a:t>
            </a:r>
            <a:br>
              <a:rPr lang="en-US" sz="2400" dirty="0">
                <a:solidFill>
                  <a:srgbClr val="FFFFFF"/>
                </a:solidFill>
              </a:rPr>
            </a:br>
            <a:r>
              <a:rPr lang="en-US" sz="2400" dirty="0">
                <a:solidFill>
                  <a:srgbClr val="FFFFFF"/>
                </a:solidFill>
              </a:rPr>
              <a:t>do not meet the Smart Snacks standards, please contact </a:t>
            </a:r>
            <a:br>
              <a:rPr lang="en-US" sz="2400" dirty="0">
                <a:solidFill>
                  <a:srgbClr val="FFFFFF"/>
                </a:solidFill>
              </a:rPr>
            </a:br>
            <a:r>
              <a:rPr lang="en-US" sz="2400" dirty="0">
                <a:solidFill>
                  <a:srgbClr val="FFFF00"/>
                </a:solidFill>
              </a:rPr>
              <a:t>[insert contact name]</a:t>
            </a:r>
          </a:p>
        </p:txBody>
      </p:sp>
    </p:spTree>
    <p:extLst>
      <p:ext uri="{BB962C8B-B14F-4D97-AF65-F5344CB8AC3E}">
        <p14:creationId xmlns:p14="http://schemas.microsoft.com/office/powerpoint/2010/main" val="1866479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Blue rectangle"/>
          <p:cNvSpPr/>
          <p:nvPr/>
        </p:nvSpPr>
        <p:spPr>
          <a:xfrm>
            <a:off x="0" y="0"/>
            <a:ext cx="9144000" cy="12288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itle 5"/>
          <p:cNvSpPr>
            <a:spLocks noGrp="1"/>
          </p:cNvSpPr>
          <p:nvPr>
            <p:ph type="title"/>
          </p:nvPr>
        </p:nvSpPr>
        <p:spPr>
          <a:xfrm>
            <a:off x="457200" y="-6713"/>
            <a:ext cx="8229600" cy="1143000"/>
          </a:xfrm>
        </p:spPr>
        <p:txBody>
          <a:bodyPr>
            <a:normAutofit/>
          </a:bodyPr>
          <a:lstStyle/>
          <a:p>
            <a:r>
              <a:rPr lang="en-US" sz="4000" dirty="0">
                <a:solidFill>
                  <a:schemeClr val="bg1"/>
                </a:solidFill>
              </a:rPr>
              <a:t>Other School-Based Activities</a:t>
            </a:r>
          </a:p>
        </p:txBody>
      </p:sp>
      <p:pic>
        <p:nvPicPr>
          <p:cNvPr id="5" name="ParentPP_slide12.eps" title="Graphic of vegetable garden with children participat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46982"/>
            <a:ext cx="9143999" cy="4312011"/>
          </a:xfrm>
          <a:prstGeom prst="rect">
            <a:avLst/>
          </a:prstGeom>
        </p:spPr>
      </p:pic>
      <p:sp>
        <p:nvSpPr>
          <p:cNvPr id="4" name="TextBox 3"/>
          <p:cNvSpPr txBox="1"/>
          <p:nvPr/>
        </p:nvSpPr>
        <p:spPr>
          <a:xfrm>
            <a:off x="306103" y="1398996"/>
            <a:ext cx="8622973" cy="2400657"/>
          </a:xfrm>
          <a:prstGeom prst="rect">
            <a:avLst/>
          </a:prstGeom>
          <a:noFill/>
        </p:spPr>
        <p:txBody>
          <a:bodyPr wrap="square" rtlCol="0">
            <a:spAutoFit/>
          </a:bodyPr>
          <a:lstStyle/>
          <a:p>
            <a:pPr lvl="0" fontAlgn="base">
              <a:spcAft>
                <a:spcPts val="1200"/>
              </a:spcAft>
              <a:buClr>
                <a:srgbClr val="FF6600"/>
              </a:buClr>
              <a:buSzPct val="75000"/>
            </a:pPr>
            <a:r>
              <a:rPr lang="en-US" sz="2000" dirty="0">
                <a:latin typeface="Verdana"/>
                <a:cs typeface="Verdana"/>
              </a:rPr>
              <a:t>Help implement our policy and promote wellness through other school-based activities, including:</a:t>
            </a:r>
          </a:p>
          <a:p>
            <a:pPr marL="713232" lvl="0" indent="-342900" fontAlgn="base">
              <a:spcAft>
                <a:spcPts val="1200"/>
              </a:spcAft>
              <a:buClr>
                <a:srgbClr val="008000"/>
              </a:buClr>
              <a:buSzPct val="75000"/>
              <a:buFont typeface="Wingdings" charset="2"/>
              <a:buChar char="§"/>
            </a:pPr>
            <a:r>
              <a:rPr lang="en-US" sz="2000" dirty="0">
                <a:latin typeface="Verdana"/>
                <a:cs typeface="Verdana"/>
              </a:rPr>
              <a:t>If you have a green thumb, help us in our school garden.</a:t>
            </a:r>
          </a:p>
          <a:p>
            <a:pPr marL="713232" indent="-342900" fontAlgn="base">
              <a:spcAft>
                <a:spcPts val="1200"/>
              </a:spcAft>
              <a:buClr>
                <a:srgbClr val="008000"/>
              </a:buClr>
              <a:buSzPct val="75000"/>
              <a:buFont typeface="Wingdings" charset="2"/>
              <a:buChar char="§"/>
            </a:pPr>
            <a:r>
              <a:rPr lang="en-US" sz="2000" dirty="0">
                <a:latin typeface="Verdana"/>
                <a:cs typeface="Verdana"/>
              </a:rPr>
              <a:t>Team up to provide a fun, interactive activity during our health fair (School 5k, Fit Family Friday, etc.). </a:t>
            </a:r>
          </a:p>
          <a:p>
            <a:pPr marL="713232" indent="-342900" fontAlgn="base">
              <a:spcAft>
                <a:spcPts val="1200"/>
              </a:spcAft>
              <a:buClr>
                <a:srgbClr val="008000"/>
              </a:buClr>
              <a:buSzPct val="75000"/>
              <a:buFont typeface="Wingdings" charset="2"/>
              <a:buChar char="§"/>
            </a:pPr>
            <a:r>
              <a:rPr lang="en-US" sz="2000" b="1" dirty="0">
                <a:solidFill>
                  <a:srgbClr val="FF0080"/>
                </a:solidFill>
                <a:latin typeface="Verdana"/>
                <a:cs typeface="Verdana"/>
              </a:rPr>
              <a:t>[Insert what’s happening in your school]</a:t>
            </a:r>
          </a:p>
        </p:txBody>
      </p:sp>
    </p:spTree>
    <p:extLst>
      <p:ext uri="{BB962C8B-B14F-4D97-AF65-F5344CB8AC3E}">
        <p14:creationId xmlns:p14="http://schemas.microsoft.com/office/powerpoint/2010/main" val="373369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Blue rectangle"/>
          <p:cNvSpPr/>
          <p:nvPr/>
        </p:nvSpPr>
        <p:spPr>
          <a:xfrm>
            <a:off x="0" y="0"/>
            <a:ext cx="9144000" cy="12288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457200" y="-6712"/>
            <a:ext cx="8229600" cy="1143000"/>
          </a:xfrm>
        </p:spPr>
        <p:txBody>
          <a:bodyPr>
            <a:normAutofit/>
          </a:bodyPr>
          <a:lstStyle/>
          <a:p>
            <a:r>
              <a:rPr lang="en-US" sz="4000" dirty="0">
                <a:solidFill>
                  <a:schemeClr val="bg1"/>
                </a:solidFill>
              </a:rPr>
              <a:t>Finding Our Wellness Policy</a:t>
            </a:r>
          </a:p>
        </p:txBody>
      </p:sp>
      <p:sp>
        <p:nvSpPr>
          <p:cNvPr id="7" name="TextBox 6"/>
          <p:cNvSpPr txBox="1"/>
          <p:nvPr/>
        </p:nvSpPr>
        <p:spPr>
          <a:xfrm>
            <a:off x="521048" y="1432010"/>
            <a:ext cx="6979920" cy="3477875"/>
          </a:xfrm>
          <a:prstGeom prst="rect">
            <a:avLst/>
          </a:prstGeom>
          <a:noFill/>
        </p:spPr>
        <p:txBody>
          <a:bodyPr wrap="square" rtlCol="0">
            <a:spAutoFit/>
          </a:bodyPr>
          <a:lstStyle/>
          <a:p>
            <a:pPr lvl="0" fontAlgn="base">
              <a:spcAft>
                <a:spcPts val="1800"/>
              </a:spcAft>
              <a:buClr>
                <a:srgbClr val="FF6600"/>
              </a:buClr>
              <a:buSzPct val="75000"/>
            </a:pPr>
            <a:r>
              <a:rPr lang="en-US" sz="2000" dirty="0">
                <a:latin typeface="Verdana"/>
                <a:cs typeface="Verdana"/>
              </a:rPr>
              <a:t>Find our wellness policy…</a:t>
            </a:r>
          </a:p>
          <a:p>
            <a:pPr marL="342900" lvl="0" indent="-342900" fontAlgn="base">
              <a:spcAft>
                <a:spcPts val="1800"/>
              </a:spcAft>
              <a:buClr>
                <a:srgbClr val="FF6600"/>
              </a:buClr>
              <a:buSzPct val="75000"/>
              <a:buFont typeface="Wingdings" charset="2"/>
              <a:buChar char=""/>
            </a:pPr>
            <a:r>
              <a:rPr lang="en-US" sz="2000" dirty="0">
                <a:latin typeface="Verdana"/>
                <a:cs typeface="Verdana"/>
              </a:rPr>
              <a:t>You can find our wellness policy on our Web site: </a:t>
            </a:r>
            <a:br>
              <a:rPr lang="en-US" sz="2000" dirty="0">
                <a:latin typeface="Verdana"/>
                <a:cs typeface="Verdana"/>
              </a:rPr>
            </a:br>
            <a:r>
              <a:rPr lang="en-US" sz="2000" b="1" dirty="0">
                <a:solidFill>
                  <a:srgbClr val="FF0080"/>
                </a:solidFill>
                <a:latin typeface="Verdana"/>
                <a:cs typeface="Verdana"/>
              </a:rPr>
              <a:t>[insert URL] </a:t>
            </a:r>
          </a:p>
          <a:p>
            <a:pPr marL="342900" lvl="0" indent="-342900" fontAlgn="base">
              <a:spcAft>
                <a:spcPts val="1800"/>
              </a:spcAft>
              <a:buClr>
                <a:srgbClr val="FF6600"/>
              </a:buClr>
              <a:buSzPct val="75000"/>
              <a:buFont typeface="Wingdings" charset="2"/>
              <a:buChar char=""/>
            </a:pPr>
            <a:r>
              <a:rPr lang="en-US" sz="2000" dirty="0">
                <a:latin typeface="Verdana"/>
                <a:cs typeface="Verdana"/>
              </a:rPr>
              <a:t>Contact </a:t>
            </a:r>
            <a:r>
              <a:rPr lang="en-US" sz="2000" b="1" dirty="0">
                <a:solidFill>
                  <a:srgbClr val="FF0080"/>
                </a:solidFill>
                <a:latin typeface="Verdana"/>
                <a:cs typeface="Verdana"/>
              </a:rPr>
              <a:t>[insert wellness coordinator name] </a:t>
            </a:r>
            <a:br>
              <a:rPr lang="en-US" sz="2000" b="1" dirty="0">
                <a:solidFill>
                  <a:srgbClr val="FF0080"/>
                </a:solidFill>
                <a:latin typeface="Verdana"/>
                <a:cs typeface="Verdana"/>
              </a:rPr>
            </a:br>
            <a:r>
              <a:rPr lang="en-US" sz="2000" dirty="0">
                <a:latin typeface="Verdana"/>
                <a:cs typeface="Verdana"/>
              </a:rPr>
              <a:t>for a copy or if you have questions.</a:t>
            </a:r>
          </a:p>
          <a:p>
            <a:pPr marL="342900" lvl="0" indent="-342900" fontAlgn="base">
              <a:spcAft>
                <a:spcPts val="1800"/>
              </a:spcAft>
              <a:buClr>
                <a:srgbClr val="FF6600"/>
              </a:buClr>
              <a:buSzPct val="75000"/>
              <a:buFont typeface="Wingdings" charset="2"/>
              <a:buChar char=""/>
            </a:pPr>
            <a:r>
              <a:rPr lang="en-US" sz="2000" dirty="0">
                <a:latin typeface="Verdana"/>
                <a:cs typeface="Verdana"/>
              </a:rPr>
              <a:t>Available in </a:t>
            </a:r>
            <a:r>
              <a:rPr lang="en-US" sz="2000" b="1" dirty="0">
                <a:solidFill>
                  <a:srgbClr val="FF0080"/>
                </a:solidFill>
                <a:latin typeface="Verdana"/>
                <a:cs typeface="Verdana"/>
              </a:rPr>
              <a:t>[insert other languages the policy is available in] </a:t>
            </a:r>
            <a:r>
              <a:rPr lang="en-US" sz="2000" dirty="0">
                <a:latin typeface="Verdana"/>
                <a:cs typeface="Verdana"/>
              </a:rPr>
              <a:t>at </a:t>
            </a:r>
            <a:r>
              <a:rPr lang="en-US" sz="2000" b="1" dirty="0">
                <a:solidFill>
                  <a:srgbClr val="FF0080"/>
                </a:solidFill>
                <a:latin typeface="Verdana"/>
                <a:cs typeface="Verdana"/>
              </a:rPr>
              <a:t>[insert URL location]</a:t>
            </a:r>
          </a:p>
          <a:p>
            <a:pPr marL="342900" lvl="0" indent="-342900" fontAlgn="base">
              <a:spcAft>
                <a:spcPts val="1800"/>
              </a:spcAft>
              <a:buClr>
                <a:srgbClr val="FF6600"/>
              </a:buClr>
              <a:buSzPct val="75000"/>
              <a:buFont typeface="Wingdings" charset="2"/>
              <a:buChar char=""/>
            </a:pPr>
            <a:endParaRPr lang="en-US" sz="2000" dirty="0">
              <a:latin typeface="Verdana"/>
              <a:cs typeface="Verdana"/>
            </a:endParaRPr>
          </a:p>
        </p:txBody>
      </p:sp>
      <p:sp>
        <p:nvSpPr>
          <p:cNvPr id="10" name="Rectangle 9" title="Yellow rectangle"/>
          <p:cNvSpPr/>
          <p:nvPr/>
        </p:nvSpPr>
        <p:spPr>
          <a:xfrm>
            <a:off x="1314394" y="5141575"/>
            <a:ext cx="6257637" cy="1377757"/>
          </a:xfrm>
          <a:prstGeom prst="rect">
            <a:avLst/>
          </a:prstGeom>
          <a:solidFill>
            <a:srgbClr val="FFDA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1177637" y="5221111"/>
            <a:ext cx="6531150" cy="1200328"/>
          </a:xfrm>
          <a:prstGeom prst="rect">
            <a:avLst/>
          </a:prstGeom>
          <a:noFill/>
        </p:spPr>
        <p:txBody>
          <a:bodyPr wrap="square" rtlCol="0">
            <a:spAutoFit/>
          </a:bodyPr>
          <a:lstStyle/>
          <a:p>
            <a:pPr algn="ctr"/>
            <a:r>
              <a:rPr lang="en-US" sz="2400" dirty="0"/>
              <a:t>Read the full policy to see how it supports </a:t>
            </a:r>
            <a:br>
              <a:rPr lang="en-US" sz="2400" dirty="0"/>
            </a:br>
            <a:r>
              <a:rPr lang="en-US" sz="2400" dirty="0"/>
              <a:t>our work to build a culture of wellness at </a:t>
            </a:r>
            <a:br>
              <a:rPr lang="en-US" sz="2400" dirty="0"/>
            </a:br>
            <a:r>
              <a:rPr lang="en-US" sz="2400" dirty="0">
                <a:solidFill>
                  <a:srgbClr val="FF0080"/>
                </a:solidFill>
              </a:rPr>
              <a:t>{insert name of school/district}</a:t>
            </a:r>
            <a:r>
              <a:rPr lang="en-US" sz="2400" dirty="0"/>
              <a:t>.</a:t>
            </a:r>
            <a:r>
              <a:rPr lang="en-US" sz="2400" dirty="0">
                <a:solidFill>
                  <a:srgbClr val="FF0080"/>
                </a:solidFill>
              </a:rPr>
              <a:t> </a:t>
            </a:r>
          </a:p>
        </p:txBody>
      </p:sp>
    </p:spTree>
    <p:extLst>
      <p:ext uri="{BB962C8B-B14F-4D97-AF65-F5344CB8AC3E}">
        <p14:creationId xmlns:p14="http://schemas.microsoft.com/office/powerpoint/2010/main" val="4234586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Blue rectangle"/>
          <p:cNvSpPr/>
          <p:nvPr/>
        </p:nvSpPr>
        <p:spPr>
          <a:xfrm>
            <a:off x="0" y="0"/>
            <a:ext cx="9144000" cy="12288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12" name="Title 3"/>
          <p:cNvSpPr>
            <a:spLocks noGrp="1"/>
          </p:cNvSpPr>
          <p:nvPr>
            <p:ph type="title"/>
          </p:nvPr>
        </p:nvSpPr>
        <p:spPr>
          <a:xfrm>
            <a:off x="211295" y="-8198"/>
            <a:ext cx="8721409" cy="1143000"/>
          </a:xfrm>
        </p:spPr>
        <p:txBody>
          <a:bodyPr>
            <a:noAutofit/>
          </a:bodyPr>
          <a:lstStyle/>
          <a:p>
            <a:r>
              <a:rPr lang="en-US" sz="4000" spc="-100" dirty="0">
                <a:solidFill>
                  <a:schemeClr val="bg1"/>
                </a:solidFill>
              </a:rPr>
              <a:t>Connecting with our Wellness Coordinator</a:t>
            </a:r>
          </a:p>
        </p:txBody>
      </p:sp>
      <p:sp>
        <p:nvSpPr>
          <p:cNvPr id="4" name="TextBox 3"/>
          <p:cNvSpPr txBox="1"/>
          <p:nvPr/>
        </p:nvSpPr>
        <p:spPr>
          <a:xfrm>
            <a:off x="498959" y="1681145"/>
            <a:ext cx="5133686" cy="3247043"/>
          </a:xfrm>
          <a:prstGeom prst="rect">
            <a:avLst/>
          </a:prstGeom>
          <a:noFill/>
        </p:spPr>
        <p:txBody>
          <a:bodyPr wrap="square" rtlCol="0">
            <a:spAutoFit/>
          </a:bodyPr>
          <a:lstStyle/>
          <a:p>
            <a:pPr marL="342900" lvl="0" indent="-342900" fontAlgn="base">
              <a:spcAft>
                <a:spcPts val="1800"/>
              </a:spcAft>
              <a:buClr>
                <a:srgbClr val="FF6600"/>
              </a:buClr>
              <a:buSzPct val="75000"/>
              <a:buFont typeface="Wingdings" charset="2"/>
              <a:buChar char=""/>
            </a:pPr>
            <a:r>
              <a:rPr lang="en-US" sz="2000" dirty="0">
                <a:latin typeface="Verdana"/>
                <a:cs typeface="Verdana"/>
              </a:rPr>
              <a:t>Your go-to person for wellness policy </a:t>
            </a:r>
            <a:r>
              <a:rPr lang="en-US" sz="2000" dirty="0" smtClean="0">
                <a:latin typeface="Verdana"/>
                <a:cs typeface="Verdana"/>
              </a:rPr>
              <a:t>questions.</a:t>
            </a:r>
            <a:endParaRPr lang="en-US" sz="2000" dirty="0">
              <a:latin typeface="Verdana"/>
              <a:cs typeface="Verdana"/>
            </a:endParaRPr>
          </a:p>
          <a:p>
            <a:pPr marL="342900" lvl="0" indent="-342900" fontAlgn="base">
              <a:spcAft>
                <a:spcPts val="1800"/>
              </a:spcAft>
              <a:buClr>
                <a:srgbClr val="FF6600"/>
              </a:buClr>
              <a:buSzPct val="75000"/>
              <a:buFont typeface="Wingdings" charset="2"/>
              <a:buChar char=""/>
            </a:pPr>
            <a:r>
              <a:rPr lang="en-US" sz="2000" dirty="0">
                <a:latin typeface="Verdana"/>
                <a:cs typeface="Verdana"/>
              </a:rPr>
              <a:t>The Coordinator gets everyone excited and </a:t>
            </a:r>
            <a:r>
              <a:rPr lang="en-US" sz="2000" dirty="0" smtClean="0">
                <a:latin typeface="Verdana"/>
                <a:cs typeface="Verdana"/>
              </a:rPr>
              <a:t>spreads </a:t>
            </a:r>
            <a:r>
              <a:rPr lang="en-US" sz="2000" dirty="0">
                <a:latin typeface="Verdana"/>
                <a:cs typeface="Verdana"/>
              </a:rPr>
              <a:t>the message. </a:t>
            </a:r>
          </a:p>
          <a:p>
            <a:pPr marL="342900" lvl="0" indent="-342900" fontAlgn="base">
              <a:spcAft>
                <a:spcPts val="1800"/>
              </a:spcAft>
              <a:buClr>
                <a:srgbClr val="FF6600"/>
              </a:buClr>
              <a:buSzPct val="75000"/>
              <a:buFont typeface="Wingdings" charset="2"/>
              <a:buChar char=""/>
            </a:pPr>
            <a:r>
              <a:rPr lang="en-US" sz="2000" b="1" dirty="0">
                <a:solidFill>
                  <a:srgbClr val="FF0080"/>
                </a:solidFill>
                <a:latin typeface="Verdana"/>
                <a:cs typeface="Verdana"/>
              </a:rPr>
              <a:t>[insert wellness coordinator information]</a:t>
            </a:r>
          </a:p>
          <a:p>
            <a:pPr marL="342900" lvl="0" indent="-342900" fontAlgn="base">
              <a:spcAft>
                <a:spcPts val="1800"/>
              </a:spcAft>
              <a:buClr>
                <a:srgbClr val="FF6600"/>
              </a:buClr>
              <a:buSzPct val="75000"/>
              <a:buFont typeface="Wingdings" charset="2"/>
              <a:buChar char=""/>
            </a:pPr>
            <a:r>
              <a:rPr lang="en-US" sz="2000" dirty="0">
                <a:latin typeface="Verdana"/>
                <a:cs typeface="Verdana"/>
              </a:rPr>
              <a:t>Contact the Coordinator to get involved.</a:t>
            </a:r>
          </a:p>
        </p:txBody>
      </p:sp>
      <p:pic>
        <p:nvPicPr>
          <p:cNvPr id="5" name="ParentPP_slide16.eps" title="Graphic of woman representing Wellness Coordinato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1776" y="1510658"/>
            <a:ext cx="2443992" cy="5062554"/>
          </a:xfrm>
          <a:prstGeom prst="rect">
            <a:avLst/>
          </a:prstGeom>
        </p:spPr>
      </p:pic>
    </p:spTree>
    <p:extLst>
      <p:ext uri="{BB962C8B-B14F-4D97-AF65-F5344CB8AC3E}">
        <p14:creationId xmlns:p14="http://schemas.microsoft.com/office/powerpoint/2010/main" val="1618456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Blue rectangle"/>
          <p:cNvSpPr/>
          <p:nvPr/>
        </p:nvSpPr>
        <p:spPr>
          <a:xfrm>
            <a:off x="0" y="0"/>
            <a:ext cx="9144000" cy="12288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57200" y="-6116"/>
            <a:ext cx="8229600" cy="1143000"/>
          </a:xfrm>
        </p:spPr>
        <p:txBody>
          <a:bodyPr>
            <a:normAutofit/>
          </a:bodyPr>
          <a:lstStyle/>
          <a:p>
            <a:r>
              <a:rPr lang="en-US" sz="4000" dirty="0">
                <a:solidFill>
                  <a:schemeClr val="bg1"/>
                </a:solidFill>
              </a:rPr>
              <a:t>Pop Quiz!</a:t>
            </a:r>
          </a:p>
        </p:txBody>
      </p:sp>
      <p:sp>
        <p:nvSpPr>
          <p:cNvPr id="4" name="TextBox 3"/>
          <p:cNvSpPr txBox="1"/>
          <p:nvPr/>
        </p:nvSpPr>
        <p:spPr>
          <a:xfrm>
            <a:off x="440523" y="1567657"/>
            <a:ext cx="6666086" cy="3785652"/>
          </a:xfrm>
          <a:prstGeom prst="rect">
            <a:avLst/>
          </a:prstGeom>
          <a:noFill/>
        </p:spPr>
        <p:txBody>
          <a:bodyPr wrap="square" rtlCol="0">
            <a:spAutoFit/>
          </a:bodyPr>
          <a:lstStyle/>
          <a:p>
            <a:pPr marL="457200" lvl="0" indent="-457200" fontAlgn="base">
              <a:spcAft>
                <a:spcPts val="1800"/>
              </a:spcAft>
              <a:buClr>
                <a:srgbClr val="FF6600"/>
              </a:buClr>
              <a:buSzPct val="100000"/>
              <a:buFont typeface="+mj-lt"/>
              <a:buAutoNum type="arabicPeriod"/>
            </a:pPr>
            <a:r>
              <a:rPr lang="en-US" sz="2000" dirty="0">
                <a:latin typeface="Verdana"/>
                <a:cs typeface="Verdana"/>
              </a:rPr>
              <a:t>Can we change our wellness policy? </a:t>
            </a:r>
          </a:p>
          <a:p>
            <a:pPr marL="457200" lvl="0" indent="-457200" fontAlgn="base">
              <a:spcAft>
                <a:spcPts val="1800"/>
              </a:spcAft>
              <a:buClr>
                <a:srgbClr val="FF6600"/>
              </a:buClr>
              <a:buSzPct val="100000"/>
              <a:buFont typeface="+mj-lt"/>
              <a:buAutoNum type="arabicPeriod"/>
            </a:pPr>
            <a:r>
              <a:rPr lang="en-US" sz="2000" dirty="0">
                <a:latin typeface="Verdana"/>
                <a:cs typeface="Verdana"/>
              </a:rPr>
              <a:t>How can I get more information about school meals or Smart Snacks? </a:t>
            </a:r>
          </a:p>
          <a:p>
            <a:pPr marL="457200" lvl="0" indent="-457200" fontAlgn="base">
              <a:spcAft>
                <a:spcPts val="1800"/>
              </a:spcAft>
              <a:buClr>
                <a:srgbClr val="FF6600"/>
              </a:buClr>
              <a:buSzPct val="100000"/>
              <a:buFont typeface="+mj-lt"/>
              <a:buAutoNum type="arabicPeriod"/>
            </a:pPr>
            <a:r>
              <a:rPr lang="en-US" sz="2000" dirty="0">
                <a:latin typeface="Verdana"/>
                <a:cs typeface="Verdana"/>
              </a:rPr>
              <a:t>How often is the wellness policy updated? </a:t>
            </a:r>
          </a:p>
          <a:p>
            <a:pPr marL="457200" lvl="0" indent="-457200" fontAlgn="base">
              <a:spcAft>
                <a:spcPts val="1800"/>
              </a:spcAft>
              <a:buClr>
                <a:srgbClr val="FF6600"/>
              </a:buClr>
              <a:buSzPct val="100000"/>
              <a:buFont typeface="+mj-lt"/>
              <a:buAutoNum type="arabicPeriod"/>
            </a:pPr>
            <a:r>
              <a:rPr lang="en-US" sz="2000" dirty="0">
                <a:latin typeface="Verdana"/>
                <a:cs typeface="Verdana"/>
              </a:rPr>
              <a:t>Are students involved on </a:t>
            </a:r>
            <a:br>
              <a:rPr lang="en-US" sz="2000" dirty="0">
                <a:latin typeface="Verdana"/>
                <a:cs typeface="Verdana"/>
              </a:rPr>
            </a:br>
            <a:r>
              <a:rPr lang="en-US" sz="2000" dirty="0">
                <a:latin typeface="Verdana"/>
                <a:cs typeface="Verdana"/>
              </a:rPr>
              <a:t>the school wellness committee?</a:t>
            </a:r>
          </a:p>
          <a:p>
            <a:pPr marL="457200" lvl="0" indent="-457200" fontAlgn="base">
              <a:spcAft>
                <a:spcPts val="1800"/>
              </a:spcAft>
              <a:buClr>
                <a:srgbClr val="FF6600"/>
              </a:buClr>
              <a:buSzPct val="100000"/>
              <a:buFont typeface="+mj-lt"/>
              <a:buAutoNum type="arabicPeriod"/>
            </a:pPr>
            <a:r>
              <a:rPr lang="en-US" sz="2000" dirty="0">
                <a:latin typeface="Verdana"/>
                <a:cs typeface="Verdana"/>
              </a:rPr>
              <a:t>Who do I contact about adding </a:t>
            </a:r>
            <a:br>
              <a:rPr lang="en-US" sz="2000" dirty="0">
                <a:latin typeface="Verdana"/>
                <a:cs typeface="Verdana"/>
              </a:rPr>
            </a:br>
            <a:r>
              <a:rPr lang="en-US" sz="2000" dirty="0">
                <a:latin typeface="Verdana"/>
                <a:cs typeface="Verdana"/>
              </a:rPr>
              <a:t>nutrition education or promotion </a:t>
            </a:r>
            <a:br>
              <a:rPr lang="en-US" sz="2000" dirty="0">
                <a:latin typeface="Verdana"/>
                <a:cs typeface="Verdana"/>
              </a:rPr>
            </a:br>
            <a:r>
              <a:rPr lang="en-US" sz="2000" dirty="0">
                <a:latin typeface="Verdana"/>
                <a:cs typeface="Verdana"/>
              </a:rPr>
              <a:t>into my classroom?</a:t>
            </a:r>
          </a:p>
        </p:txBody>
      </p:sp>
      <p:pic>
        <p:nvPicPr>
          <p:cNvPr id="7" name="ParentPP_slide18.eps" title="Graphic of blackboard with questionmark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8240" y="3895118"/>
            <a:ext cx="3616737" cy="2699818"/>
          </a:xfrm>
          <a:prstGeom prst="rect">
            <a:avLst/>
          </a:prstGeom>
        </p:spPr>
      </p:pic>
    </p:spTree>
    <p:extLst>
      <p:ext uri="{BB962C8B-B14F-4D97-AF65-F5344CB8AC3E}">
        <p14:creationId xmlns:p14="http://schemas.microsoft.com/office/powerpoint/2010/main" val="702894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Blue rectangle"/>
          <p:cNvSpPr/>
          <p:nvPr/>
        </p:nvSpPr>
        <p:spPr>
          <a:xfrm>
            <a:off x="0" y="0"/>
            <a:ext cx="9144000" cy="12288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457200" y="-6715"/>
            <a:ext cx="8229600" cy="1143000"/>
          </a:xfrm>
        </p:spPr>
        <p:txBody>
          <a:bodyPr/>
          <a:lstStyle/>
          <a:p>
            <a:r>
              <a:rPr lang="en-US" sz="4000" dirty="0">
                <a:solidFill>
                  <a:schemeClr val="bg1"/>
                </a:solidFill>
              </a:rPr>
              <a:t>Answers</a:t>
            </a:r>
          </a:p>
        </p:txBody>
      </p:sp>
      <p:sp>
        <p:nvSpPr>
          <p:cNvPr id="5" name="TextBox 4"/>
          <p:cNvSpPr txBox="1"/>
          <p:nvPr/>
        </p:nvSpPr>
        <p:spPr>
          <a:xfrm>
            <a:off x="802640" y="1659097"/>
            <a:ext cx="7711440" cy="4401205"/>
          </a:xfrm>
          <a:prstGeom prst="rect">
            <a:avLst/>
          </a:prstGeom>
          <a:noFill/>
        </p:spPr>
        <p:txBody>
          <a:bodyPr wrap="square" rtlCol="0">
            <a:spAutoFit/>
          </a:bodyPr>
          <a:lstStyle/>
          <a:p>
            <a:pPr marL="457200" lvl="0" indent="-457200" fontAlgn="base">
              <a:spcAft>
                <a:spcPts val="1800"/>
              </a:spcAft>
              <a:buClr>
                <a:srgbClr val="FF6600"/>
              </a:buClr>
              <a:buSzPct val="100000"/>
              <a:buFont typeface="+mj-lt"/>
              <a:buAutoNum type="arabicPeriod"/>
            </a:pPr>
            <a:r>
              <a:rPr lang="en-US" sz="2000" dirty="0">
                <a:latin typeface="Verdana"/>
                <a:cs typeface="Verdana"/>
              </a:rPr>
              <a:t>Can we change our wellness policy? </a:t>
            </a:r>
            <a:r>
              <a:rPr lang="en-US" sz="2000" b="1" dirty="0">
                <a:solidFill>
                  <a:srgbClr val="FF6600"/>
                </a:solidFill>
                <a:latin typeface="Verdana"/>
                <a:cs typeface="Verdana"/>
              </a:rPr>
              <a:t>Yes</a:t>
            </a:r>
          </a:p>
          <a:p>
            <a:pPr marL="457200" lvl="0" indent="-457200" fontAlgn="base">
              <a:spcAft>
                <a:spcPts val="1800"/>
              </a:spcAft>
              <a:buClr>
                <a:srgbClr val="FF6600"/>
              </a:buClr>
              <a:buSzPct val="100000"/>
              <a:buFont typeface="+mj-lt"/>
              <a:buAutoNum type="arabicPeriod"/>
            </a:pPr>
            <a:r>
              <a:rPr lang="en-US" sz="2000" dirty="0">
                <a:latin typeface="Verdana"/>
                <a:cs typeface="Verdana"/>
              </a:rPr>
              <a:t>How can I get more information about school meals or Smart Snacks? </a:t>
            </a:r>
            <a:r>
              <a:rPr lang="en-US" sz="2000" b="1" dirty="0">
                <a:solidFill>
                  <a:srgbClr val="FF6600"/>
                </a:solidFill>
                <a:latin typeface="Verdana"/>
                <a:cs typeface="Verdana"/>
              </a:rPr>
              <a:t>Contact our School Nutrition Director and check out the USDA Team Nutrition Guide to Smart Snacks</a:t>
            </a:r>
          </a:p>
          <a:p>
            <a:pPr marL="457200" lvl="0" indent="-457200" fontAlgn="base">
              <a:spcAft>
                <a:spcPts val="1800"/>
              </a:spcAft>
              <a:buClr>
                <a:srgbClr val="FF6600"/>
              </a:buClr>
              <a:buSzPct val="100000"/>
              <a:buFont typeface="+mj-lt"/>
              <a:buAutoNum type="arabicPeriod"/>
            </a:pPr>
            <a:r>
              <a:rPr lang="en-US" sz="2000" dirty="0">
                <a:latin typeface="Verdana"/>
                <a:cs typeface="Verdana"/>
              </a:rPr>
              <a:t>How often is the wellness policy updated? </a:t>
            </a:r>
            <a:br>
              <a:rPr lang="en-US" sz="2000" dirty="0">
                <a:latin typeface="Verdana"/>
                <a:cs typeface="Verdana"/>
              </a:rPr>
            </a:br>
            <a:r>
              <a:rPr lang="en-US" sz="2000" b="1" dirty="0">
                <a:solidFill>
                  <a:srgbClr val="FF6600"/>
                </a:solidFill>
                <a:latin typeface="Verdana"/>
                <a:cs typeface="Verdana"/>
              </a:rPr>
              <a:t>[insert specifics on timeline and process]</a:t>
            </a:r>
          </a:p>
          <a:p>
            <a:pPr marL="457200" lvl="0" indent="-457200" fontAlgn="base">
              <a:spcAft>
                <a:spcPts val="1800"/>
              </a:spcAft>
              <a:buClr>
                <a:srgbClr val="FF6600"/>
              </a:buClr>
              <a:buSzPct val="100000"/>
              <a:buFont typeface="+mj-lt"/>
              <a:buAutoNum type="arabicPeriod"/>
            </a:pPr>
            <a:r>
              <a:rPr lang="en-US" sz="2000" dirty="0">
                <a:latin typeface="Verdana"/>
                <a:cs typeface="Verdana"/>
              </a:rPr>
              <a:t>Are students involved on the school wellness committee?</a:t>
            </a:r>
            <a:r>
              <a:rPr lang="en-US" sz="2000" b="1" dirty="0">
                <a:solidFill>
                  <a:srgbClr val="FF6600"/>
                </a:solidFill>
                <a:latin typeface="Verdana"/>
                <a:cs typeface="Verdana"/>
              </a:rPr>
              <a:t> [insert response]</a:t>
            </a:r>
          </a:p>
          <a:p>
            <a:pPr marL="457200" lvl="0" indent="-457200" fontAlgn="base">
              <a:spcAft>
                <a:spcPts val="1800"/>
              </a:spcAft>
              <a:buClr>
                <a:srgbClr val="FF6600"/>
              </a:buClr>
              <a:buSzPct val="100000"/>
              <a:buFont typeface="+mj-lt"/>
              <a:buAutoNum type="arabicPeriod"/>
            </a:pPr>
            <a:r>
              <a:rPr lang="en-US" sz="2000" dirty="0">
                <a:latin typeface="Verdana"/>
                <a:cs typeface="Verdana"/>
              </a:rPr>
              <a:t>Who do I contact about adding nutrition education or promotion into my classroom? </a:t>
            </a:r>
            <a:r>
              <a:rPr lang="en-US" sz="2000" b="1" dirty="0">
                <a:solidFill>
                  <a:srgbClr val="FF6600"/>
                </a:solidFill>
                <a:latin typeface="Verdana"/>
                <a:cs typeface="Verdana"/>
              </a:rPr>
              <a:t>[insert contact info]</a:t>
            </a:r>
          </a:p>
        </p:txBody>
      </p:sp>
    </p:spTree>
    <p:extLst>
      <p:ext uri="{BB962C8B-B14F-4D97-AF65-F5344CB8AC3E}">
        <p14:creationId xmlns:p14="http://schemas.microsoft.com/office/powerpoint/2010/main" val="983202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title="Blue rectangle"/>
          <p:cNvSpPr/>
          <p:nvPr/>
        </p:nvSpPr>
        <p:spPr>
          <a:xfrm>
            <a:off x="0" y="0"/>
            <a:ext cx="9144000" cy="12288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669543"/>
            <a:ext cx="9144000" cy="1143000"/>
          </a:xfrm>
        </p:spPr>
        <p:txBody>
          <a:bodyPr>
            <a:noAutofit/>
          </a:bodyPr>
          <a:lstStyle/>
          <a:p>
            <a:r>
              <a:rPr lang="en-US" sz="6000" baseline="30000" dirty="0">
                <a:solidFill>
                  <a:schemeClr val="bg1"/>
                </a:solidFill>
              </a:rPr>
              <a:t>Helping Kids Learn, Grow, and Be Healthy</a:t>
            </a:r>
            <a:br>
              <a:rPr lang="en-US" sz="6000" baseline="30000" dirty="0">
                <a:solidFill>
                  <a:schemeClr val="bg1"/>
                </a:solidFill>
              </a:rPr>
            </a:br>
            <a:endParaRPr lang="en-US" sz="6000" dirty="0"/>
          </a:p>
        </p:txBody>
      </p:sp>
      <p:sp>
        <p:nvSpPr>
          <p:cNvPr id="6" name="TextBox 5"/>
          <p:cNvSpPr txBox="1"/>
          <p:nvPr/>
        </p:nvSpPr>
        <p:spPr>
          <a:xfrm>
            <a:off x="599441" y="1537177"/>
            <a:ext cx="7955280" cy="4093428"/>
          </a:xfrm>
          <a:prstGeom prst="rect">
            <a:avLst/>
          </a:prstGeom>
          <a:noFill/>
        </p:spPr>
        <p:txBody>
          <a:bodyPr wrap="square" rtlCol="0">
            <a:spAutoFit/>
          </a:bodyPr>
          <a:lstStyle/>
          <a:p>
            <a:pPr marL="285750" lvl="0" indent="-285750" fontAlgn="base">
              <a:spcAft>
                <a:spcPts val="1200"/>
              </a:spcAft>
              <a:buClr>
                <a:srgbClr val="FF6600"/>
              </a:buClr>
              <a:buFont typeface="Wingdings" charset="2"/>
              <a:buChar char=""/>
            </a:pPr>
            <a:r>
              <a:rPr lang="en-US" sz="2000" dirty="0">
                <a:latin typeface="Verdana"/>
                <a:cs typeface="Verdana"/>
              </a:rPr>
              <a:t>Together, parents, school staff, and students can create a healthy school nutrition environment </a:t>
            </a:r>
          </a:p>
          <a:p>
            <a:pPr marL="285750" lvl="0" indent="-285750" fontAlgn="base">
              <a:spcAft>
                <a:spcPts val="1200"/>
              </a:spcAft>
              <a:buClr>
                <a:srgbClr val="FF6600"/>
              </a:buClr>
              <a:buFont typeface="Wingdings" charset="2"/>
              <a:buChar char=""/>
            </a:pPr>
            <a:r>
              <a:rPr lang="en-US" sz="2000" dirty="0">
                <a:latin typeface="Verdana"/>
                <a:cs typeface="Verdana"/>
              </a:rPr>
              <a:t>Better health = better learners</a:t>
            </a:r>
          </a:p>
          <a:p>
            <a:pPr marL="285750" lvl="0" indent="-285750" fontAlgn="base">
              <a:spcAft>
                <a:spcPts val="1200"/>
              </a:spcAft>
              <a:buClr>
                <a:srgbClr val="FF6600"/>
              </a:buClr>
              <a:buFont typeface="Wingdings" charset="2"/>
              <a:buChar char=""/>
            </a:pPr>
            <a:r>
              <a:rPr lang="en-US" sz="2000" dirty="0">
                <a:latin typeface="Verdana"/>
                <a:cs typeface="Verdana"/>
              </a:rPr>
              <a:t>Kids with healthier eating patterns and enough physical activity tend to:</a:t>
            </a:r>
          </a:p>
          <a:p>
            <a:pPr marL="557784" lvl="0" indent="-285750" fontAlgn="base">
              <a:spcAft>
                <a:spcPts val="1200"/>
              </a:spcAft>
              <a:buClr>
                <a:srgbClr val="61AA69"/>
              </a:buClr>
              <a:buFont typeface="Wingdings" charset="2"/>
              <a:buChar char=""/>
            </a:pPr>
            <a:r>
              <a:rPr lang="en-US" sz="2000" dirty="0">
                <a:latin typeface="Verdana"/>
                <a:cs typeface="Verdana"/>
              </a:rPr>
              <a:t>Have better grades </a:t>
            </a:r>
          </a:p>
          <a:p>
            <a:pPr marL="557784" indent="-285750" fontAlgn="base">
              <a:spcAft>
                <a:spcPts val="1200"/>
              </a:spcAft>
              <a:buClr>
                <a:srgbClr val="61AA69"/>
              </a:buClr>
              <a:buFont typeface="Wingdings" charset="2"/>
              <a:buChar char=""/>
            </a:pPr>
            <a:r>
              <a:rPr lang="en-US" sz="2000" dirty="0">
                <a:latin typeface="Verdana"/>
                <a:cs typeface="Verdana"/>
              </a:rPr>
              <a:t>Remember what was </a:t>
            </a:r>
            <a:br>
              <a:rPr lang="en-US" sz="2000" dirty="0">
                <a:latin typeface="Verdana"/>
                <a:cs typeface="Verdana"/>
              </a:rPr>
            </a:br>
            <a:r>
              <a:rPr lang="en-US" sz="2000" dirty="0">
                <a:latin typeface="Verdana"/>
                <a:cs typeface="Verdana"/>
              </a:rPr>
              <a:t>taught in class</a:t>
            </a:r>
          </a:p>
          <a:p>
            <a:pPr marL="557784" indent="-285750" fontAlgn="base">
              <a:spcAft>
                <a:spcPts val="1200"/>
              </a:spcAft>
              <a:buClr>
                <a:srgbClr val="61AA69"/>
              </a:buClr>
              <a:buFont typeface="Wingdings" charset="2"/>
              <a:buChar char=""/>
            </a:pPr>
            <a:r>
              <a:rPr lang="en-US" sz="2000" dirty="0">
                <a:latin typeface="Verdana"/>
                <a:cs typeface="Verdana"/>
              </a:rPr>
              <a:t>Behave better in class</a:t>
            </a:r>
          </a:p>
          <a:p>
            <a:pPr marL="557784" indent="-285750" fontAlgn="base">
              <a:spcAft>
                <a:spcPts val="1200"/>
              </a:spcAft>
              <a:buClr>
                <a:srgbClr val="61AA69"/>
              </a:buClr>
              <a:buFont typeface="Wingdings" charset="2"/>
              <a:buChar char=""/>
            </a:pPr>
            <a:r>
              <a:rPr lang="en-US" sz="2000" dirty="0">
                <a:latin typeface="Verdana"/>
                <a:cs typeface="Verdana"/>
              </a:rPr>
              <a:t>Miss less school time </a:t>
            </a:r>
          </a:p>
        </p:txBody>
      </p:sp>
      <p:pic>
        <p:nvPicPr>
          <p:cNvPr id="13" name="Picture 12" title="Graphic with Title Better Health - Better Learner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0343" y="3309697"/>
            <a:ext cx="3715611" cy="3471333"/>
          </a:xfrm>
          <a:prstGeom prst="rect">
            <a:avLst/>
          </a:prstGeom>
        </p:spPr>
      </p:pic>
    </p:spTree>
    <p:extLst>
      <p:ext uri="{BB962C8B-B14F-4D97-AF65-F5344CB8AC3E}">
        <p14:creationId xmlns:p14="http://schemas.microsoft.com/office/powerpoint/2010/main" val="110023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Blue rectangle"/>
          <p:cNvSpPr/>
          <p:nvPr/>
        </p:nvSpPr>
        <p:spPr>
          <a:xfrm>
            <a:off x="0" y="0"/>
            <a:ext cx="9144000" cy="12288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57200" y="-6712"/>
            <a:ext cx="8229600" cy="1143000"/>
          </a:xfrm>
        </p:spPr>
        <p:txBody>
          <a:bodyPr>
            <a:normAutofit/>
          </a:bodyPr>
          <a:lstStyle/>
          <a:p>
            <a:r>
              <a:rPr lang="en-US" sz="4000" dirty="0">
                <a:solidFill>
                  <a:schemeClr val="bg1"/>
                </a:solidFill>
              </a:rPr>
              <a:t>Thank you</a:t>
            </a:r>
          </a:p>
        </p:txBody>
      </p:sp>
      <p:sp>
        <p:nvSpPr>
          <p:cNvPr id="4" name="TextBox 3"/>
          <p:cNvSpPr txBox="1"/>
          <p:nvPr/>
        </p:nvSpPr>
        <p:spPr>
          <a:xfrm>
            <a:off x="1463040" y="1489394"/>
            <a:ext cx="6217920" cy="707886"/>
          </a:xfrm>
          <a:prstGeom prst="rect">
            <a:avLst/>
          </a:prstGeom>
          <a:noFill/>
        </p:spPr>
        <p:txBody>
          <a:bodyPr wrap="square" rtlCol="0">
            <a:spAutoFit/>
          </a:bodyPr>
          <a:lstStyle/>
          <a:p>
            <a:pPr lvl="0" algn="ctr" fontAlgn="base">
              <a:spcAft>
                <a:spcPts val="1800"/>
              </a:spcAft>
              <a:buClr>
                <a:srgbClr val="FF6600"/>
              </a:buClr>
              <a:buSzPct val="75000"/>
            </a:pPr>
            <a:r>
              <a:rPr lang="en-US" sz="2000" dirty="0">
                <a:latin typeface="Verdana"/>
                <a:cs typeface="Verdana"/>
              </a:rPr>
              <a:t>Thank you for your time and commitment </a:t>
            </a:r>
            <a:br>
              <a:rPr lang="en-US" sz="2000" dirty="0">
                <a:latin typeface="Verdana"/>
                <a:cs typeface="Verdana"/>
              </a:rPr>
            </a:br>
            <a:r>
              <a:rPr lang="en-US" sz="2000" dirty="0">
                <a:latin typeface="Verdana"/>
                <a:cs typeface="Verdana"/>
              </a:rPr>
              <a:t>to wellness in our school!</a:t>
            </a:r>
          </a:p>
        </p:txBody>
      </p:sp>
      <p:pic>
        <p:nvPicPr>
          <p:cNvPr id="7" name="ParentPP_slide20.eps" title="Graphic of school officials with kids titled Be A SChool Wellness Champi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13000"/>
            <a:ext cx="9144000" cy="4445000"/>
          </a:xfrm>
          <a:prstGeom prst="rect">
            <a:avLst/>
          </a:prstGeom>
        </p:spPr>
      </p:pic>
    </p:spTree>
    <p:extLst>
      <p:ext uri="{BB962C8B-B14F-4D97-AF65-F5344CB8AC3E}">
        <p14:creationId xmlns:p14="http://schemas.microsoft.com/office/powerpoint/2010/main" val="3812589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Blue rectangle"/>
          <p:cNvSpPr/>
          <p:nvPr/>
        </p:nvSpPr>
        <p:spPr>
          <a:xfrm>
            <a:off x="0" y="0"/>
            <a:ext cx="9144000" cy="12288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451385" y="676609"/>
            <a:ext cx="8229600" cy="1143000"/>
          </a:xfrm>
        </p:spPr>
        <p:txBody>
          <a:bodyPr>
            <a:noAutofit/>
          </a:bodyPr>
          <a:lstStyle/>
          <a:p>
            <a:r>
              <a:rPr lang="en-US" sz="6000" baseline="30000" dirty="0">
                <a:solidFill>
                  <a:schemeClr val="bg1"/>
                </a:solidFill>
              </a:rPr>
              <a:t>Creating a Healthy School Environment</a:t>
            </a:r>
            <a:br>
              <a:rPr lang="en-US" sz="6000" baseline="30000" dirty="0">
                <a:solidFill>
                  <a:schemeClr val="bg1"/>
                </a:solidFill>
              </a:rPr>
            </a:br>
            <a:endParaRPr lang="en-US" sz="6000" dirty="0"/>
          </a:p>
        </p:txBody>
      </p:sp>
      <p:sp>
        <p:nvSpPr>
          <p:cNvPr id="31" name="TextBox 30"/>
          <p:cNvSpPr txBox="1"/>
          <p:nvPr/>
        </p:nvSpPr>
        <p:spPr>
          <a:xfrm>
            <a:off x="0" y="1425417"/>
            <a:ext cx="9144000" cy="784830"/>
          </a:xfrm>
          <a:prstGeom prst="rect">
            <a:avLst/>
          </a:prstGeom>
          <a:noFill/>
        </p:spPr>
        <p:txBody>
          <a:bodyPr wrap="square" rtlCol="0">
            <a:spAutoFit/>
          </a:bodyPr>
          <a:lstStyle/>
          <a:p>
            <a:pPr lvl="0" algn="ctr" fontAlgn="base">
              <a:spcAft>
                <a:spcPts val="600"/>
              </a:spcAft>
              <a:buClr>
                <a:srgbClr val="FF6600"/>
              </a:buClr>
            </a:pPr>
            <a:r>
              <a:rPr lang="en-US" sz="2000" dirty="0">
                <a:latin typeface="Verdana"/>
                <a:cs typeface="Verdana"/>
              </a:rPr>
              <a:t>A wellness policy helps create a healthy school environment. </a:t>
            </a:r>
          </a:p>
          <a:p>
            <a:pPr lvl="0" algn="ctr" fontAlgn="base">
              <a:spcAft>
                <a:spcPts val="600"/>
              </a:spcAft>
              <a:buClr>
                <a:srgbClr val="FF6600"/>
              </a:buClr>
            </a:pPr>
            <a:r>
              <a:rPr lang="en-US" sz="2000" dirty="0">
                <a:latin typeface="Verdana"/>
                <a:cs typeface="Verdana"/>
              </a:rPr>
              <a:t>Our wellness policy talks about:</a:t>
            </a:r>
          </a:p>
        </p:txBody>
      </p:sp>
      <p:pic>
        <p:nvPicPr>
          <p:cNvPr id="35" name="Picture 34" title="Graphic of girl in athletic hea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51" y="2925958"/>
            <a:ext cx="1038100" cy="2041207"/>
          </a:xfrm>
          <a:prstGeom prst="rect">
            <a:avLst/>
          </a:prstGeom>
        </p:spPr>
      </p:pic>
      <p:pic>
        <p:nvPicPr>
          <p:cNvPr id="38" name="Picture 37" title="Easle with sign: Taste Test Today!"/>
          <p:cNvPicPr>
            <a:picLocks noChangeAspect="1"/>
          </p:cNvPicPr>
          <p:nvPr/>
        </p:nvPicPr>
        <p:blipFill>
          <a:blip r:embed="rId4"/>
          <a:stretch>
            <a:fillRect/>
          </a:stretch>
        </p:blipFill>
        <p:spPr>
          <a:xfrm>
            <a:off x="60435" y="5368380"/>
            <a:ext cx="992916" cy="1459736"/>
          </a:xfrm>
          <a:prstGeom prst="rect">
            <a:avLst/>
          </a:prstGeom>
        </p:spPr>
      </p:pic>
      <p:sp>
        <p:nvSpPr>
          <p:cNvPr id="22" name="Rectangle 21"/>
          <p:cNvSpPr/>
          <p:nvPr/>
        </p:nvSpPr>
        <p:spPr>
          <a:xfrm>
            <a:off x="944880" y="2732038"/>
            <a:ext cx="2902473" cy="3554819"/>
          </a:xfrm>
          <a:prstGeom prst="rect">
            <a:avLst/>
          </a:prstGeom>
        </p:spPr>
        <p:txBody>
          <a:bodyPr wrap="square" numCol="1">
            <a:spAutoFit/>
          </a:bodyPr>
          <a:lstStyle/>
          <a:p>
            <a:pPr marL="285750" indent="-285750">
              <a:spcAft>
                <a:spcPts val="5400"/>
              </a:spcAft>
              <a:buClr>
                <a:srgbClr val="FF6600"/>
              </a:buClr>
              <a:buSzPct val="95000"/>
              <a:buFont typeface="Wingdings" charset="2"/>
              <a:buChar char=""/>
            </a:pPr>
            <a:r>
              <a:rPr lang="en-US" dirty="0">
                <a:latin typeface="Verdana"/>
                <a:cs typeface="Verdana"/>
              </a:rPr>
              <a:t>Nutrition education</a:t>
            </a:r>
          </a:p>
          <a:p>
            <a:pPr marL="285750" indent="-285750">
              <a:spcAft>
                <a:spcPts val="5400"/>
              </a:spcAft>
              <a:buClr>
                <a:srgbClr val="FF6600"/>
              </a:buClr>
              <a:buSzPct val="95000"/>
              <a:buFont typeface="Wingdings" charset="2"/>
              <a:buChar char=""/>
            </a:pPr>
            <a:r>
              <a:rPr lang="en-US" dirty="0">
                <a:latin typeface="Verdana"/>
                <a:cs typeface="Verdana"/>
              </a:rPr>
              <a:t>Physical activity</a:t>
            </a:r>
          </a:p>
          <a:p>
            <a:pPr marL="285750" indent="-285750">
              <a:spcAft>
                <a:spcPts val="5400"/>
              </a:spcAft>
              <a:buClr>
                <a:srgbClr val="FF6600"/>
              </a:buClr>
              <a:buSzPct val="95000"/>
              <a:buFont typeface="Wingdings" charset="2"/>
              <a:buChar char=""/>
            </a:pPr>
            <a:r>
              <a:rPr lang="en-US" dirty="0">
                <a:latin typeface="Verdana"/>
                <a:cs typeface="Verdana"/>
              </a:rPr>
              <a:t>Foods and drinks sold to students</a:t>
            </a:r>
          </a:p>
          <a:p>
            <a:pPr marL="285750" indent="-285750">
              <a:spcAft>
                <a:spcPts val="5400"/>
              </a:spcAft>
              <a:buClr>
                <a:srgbClr val="FF6600"/>
              </a:buClr>
              <a:buSzPct val="95000"/>
              <a:buFont typeface="Wingdings" charset="2"/>
              <a:buChar char=""/>
            </a:pPr>
            <a:r>
              <a:rPr lang="en-US" dirty="0">
                <a:latin typeface="Verdana"/>
                <a:cs typeface="Verdana"/>
              </a:rPr>
              <a:t>Nutrition promotion</a:t>
            </a:r>
          </a:p>
        </p:txBody>
      </p:sp>
      <p:pic>
        <p:nvPicPr>
          <p:cNvPr id="23" name="Picture 22" title="Graphic of Books"/>
          <p:cNvPicPr>
            <a:picLocks noChangeAspect="1"/>
          </p:cNvPicPr>
          <p:nvPr/>
        </p:nvPicPr>
        <p:blipFill>
          <a:blip r:embed="rId5"/>
          <a:stretch>
            <a:fillRect/>
          </a:stretch>
        </p:blipFill>
        <p:spPr>
          <a:xfrm>
            <a:off x="3492501" y="2298701"/>
            <a:ext cx="1094428" cy="1152711"/>
          </a:xfrm>
          <a:prstGeom prst="rect">
            <a:avLst/>
          </a:prstGeom>
        </p:spPr>
      </p:pic>
      <p:pic>
        <p:nvPicPr>
          <p:cNvPr id="36" name="Picture 35" title="Vending maching with healthy snacks and drink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26443" y="4046438"/>
            <a:ext cx="1004594" cy="1705915"/>
          </a:xfrm>
          <a:prstGeom prst="rect">
            <a:avLst/>
          </a:prstGeom>
        </p:spPr>
      </p:pic>
      <p:sp>
        <p:nvSpPr>
          <p:cNvPr id="21" name="Rectangle 20"/>
          <p:cNvSpPr/>
          <p:nvPr/>
        </p:nvSpPr>
        <p:spPr>
          <a:xfrm>
            <a:off x="4586929" y="2732038"/>
            <a:ext cx="3728720" cy="3108544"/>
          </a:xfrm>
          <a:prstGeom prst="rect">
            <a:avLst/>
          </a:prstGeom>
        </p:spPr>
        <p:txBody>
          <a:bodyPr wrap="square" numCol="1">
            <a:spAutoFit/>
          </a:bodyPr>
          <a:lstStyle/>
          <a:p>
            <a:pPr marL="285750" indent="-285750">
              <a:spcAft>
                <a:spcPts val="4200"/>
              </a:spcAft>
              <a:buClr>
                <a:srgbClr val="FF6600"/>
              </a:buClr>
              <a:buSzPct val="95000"/>
              <a:buFont typeface="Wingdings" charset="2"/>
              <a:buChar char=""/>
            </a:pPr>
            <a:r>
              <a:rPr lang="en-US" dirty="0">
                <a:latin typeface="Verdana"/>
                <a:cs typeface="Verdana"/>
              </a:rPr>
              <a:t>Food and beverages, </a:t>
            </a:r>
            <a:br>
              <a:rPr lang="en-US" dirty="0">
                <a:latin typeface="Verdana"/>
                <a:cs typeface="Verdana"/>
              </a:rPr>
            </a:br>
            <a:r>
              <a:rPr lang="en-US" dirty="0">
                <a:latin typeface="Verdana"/>
                <a:cs typeface="Verdana"/>
              </a:rPr>
              <a:t>not sold, but provided </a:t>
            </a:r>
            <a:br>
              <a:rPr lang="en-US" dirty="0">
                <a:latin typeface="Verdana"/>
                <a:cs typeface="Verdana"/>
              </a:rPr>
            </a:br>
            <a:r>
              <a:rPr lang="en-US" dirty="0">
                <a:latin typeface="Verdana"/>
                <a:cs typeface="Verdana"/>
              </a:rPr>
              <a:t>to students </a:t>
            </a:r>
          </a:p>
          <a:p>
            <a:pPr marL="285750" indent="-285750">
              <a:spcAft>
                <a:spcPts val="4200"/>
              </a:spcAft>
              <a:buClr>
                <a:srgbClr val="FF6600"/>
              </a:buClr>
              <a:buSzPct val="95000"/>
              <a:buFont typeface="Wingdings" charset="2"/>
              <a:buChar char=""/>
            </a:pPr>
            <a:r>
              <a:rPr lang="en-US" dirty="0">
                <a:latin typeface="Verdana"/>
                <a:cs typeface="Verdana"/>
              </a:rPr>
              <a:t>Food and beverage </a:t>
            </a:r>
            <a:br>
              <a:rPr lang="en-US" dirty="0">
                <a:latin typeface="Verdana"/>
                <a:cs typeface="Verdana"/>
              </a:rPr>
            </a:br>
            <a:r>
              <a:rPr lang="en-US" dirty="0">
                <a:latin typeface="Verdana"/>
                <a:cs typeface="Verdana"/>
              </a:rPr>
              <a:t>marketing</a:t>
            </a:r>
          </a:p>
          <a:p>
            <a:pPr marL="285750" indent="-285750">
              <a:spcAft>
                <a:spcPts val="4200"/>
              </a:spcAft>
              <a:buClr>
                <a:srgbClr val="FF6600"/>
              </a:buClr>
              <a:buSzPct val="95000"/>
              <a:buFont typeface="Wingdings" charset="2"/>
              <a:buChar char=""/>
            </a:pPr>
            <a:r>
              <a:rPr lang="en-US" dirty="0">
                <a:latin typeface="Verdana"/>
                <a:cs typeface="Verdana"/>
              </a:rPr>
              <a:t>Informing the community, leadership, and more</a:t>
            </a:r>
          </a:p>
        </p:txBody>
      </p:sp>
      <p:pic>
        <p:nvPicPr>
          <p:cNvPr id="37" name="Picture 36" title="Graphic of Class Party sign."/>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64098" y="2436375"/>
            <a:ext cx="919608" cy="1217629"/>
          </a:xfrm>
          <a:prstGeom prst="rect">
            <a:avLst/>
          </a:prstGeom>
        </p:spPr>
      </p:pic>
      <p:pic>
        <p:nvPicPr>
          <p:cNvPr id="34" name="Picture 33" title="Graphic of question mark and exclamation point."/>
          <p:cNvPicPr>
            <a:picLocks noChangeAspect="1"/>
          </p:cNvPicPr>
          <p:nvPr/>
        </p:nvPicPr>
        <p:blipFill>
          <a:blip r:embed="rId8"/>
          <a:stretch>
            <a:fillRect/>
          </a:stretch>
        </p:blipFill>
        <p:spPr>
          <a:xfrm>
            <a:off x="6735526" y="5638529"/>
            <a:ext cx="2190376" cy="1054855"/>
          </a:xfrm>
          <a:prstGeom prst="rect">
            <a:avLst/>
          </a:prstGeom>
        </p:spPr>
      </p:pic>
    </p:spTree>
    <p:extLst>
      <p:ext uri="{BB962C8B-B14F-4D97-AF65-F5344CB8AC3E}">
        <p14:creationId xmlns:p14="http://schemas.microsoft.com/office/powerpoint/2010/main" val="3714767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Blue rectangle"/>
          <p:cNvSpPr/>
          <p:nvPr/>
        </p:nvSpPr>
        <p:spPr>
          <a:xfrm>
            <a:off x="0" y="0"/>
            <a:ext cx="9144000" cy="12288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5" name="Title 4"/>
          <p:cNvSpPr>
            <a:spLocks noGrp="1"/>
          </p:cNvSpPr>
          <p:nvPr>
            <p:ph type="title"/>
          </p:nvPr>
        </p:nvSpPr>
        <p:spPr>
          <a:xfrm>
            <a:off x="457199" y="-6268"/>
            <a:ext cx="8229600" cy="1143000"/>
          </a:xfrm>
        </p:spPr>
        <p:txBody>
          <a:bodyPr>
            <a:normAutofit/>
          </a:bodyPr>
          <a:lstStyle/>
          <a:p>
            <a:r>
              <a:rPr lang="en-US" sz="4000" dirty="0">
                <a:solidFill>
                  <a:schemeClr val="bg1"/>
                </a:solidFill>
              </a:rPr>
              <a:t>Making It a Team Effort</a:t>
            </a:r>
          </a:p>
        </p:txBody>
      </p:sp>
      <p:sp>
        <p:nvSpPr>
          <p:cNvPr id="4" name="TextBox 3"/>
          <p:cNvSpPr txBox="1"/>
          <p:nvPr/>
        </p:nvSpPr>
        <p:spPr>
          <a:xfrm>
            <a:off x="0" y="1476217"/>
            <a:ext cx="9144000" cy="784830"/>
          </a:xfrm>
          <a:prstGeom prst="rect">
            <a:avLst/>
          </a:prstGeom>
          <a:noFill/>
        </p:spPr>
        <p:txBody>
          <a:bodyPr wrap="square" rtlCol="0">
            <a:spAutoFit/>
          </a:bodyPr>
          <a:lstStyle/>
          <a:p>
            <a:pPr algn="ctr" fontAlgn="base">
              <a:spcAft>
                <a:spcPts val="600"/>
              </a:spcAft>
              <a:buClr>
                <a:srgbClr val="FF6600"/>
              </a:buClr>
            </a:pPr>
            <a:r>
              <a:rPr lang="en-US" sz="2000" dirty="0">
                <a:latin typeface="Verdana"/>
                <a:cs typeface="Verdana"/>
              </a:rPr>
              <a:t>We all have a hand in supporting our student’s health. </a:t>
            </a:r>
          </a:p>
          <a:p>
            <a:pPr algn="ctr" fontAlgn="base">
              <a:spcAft>
                <a:spcPts val="600"/>
              </a:spcAft>
              <a:buClr>
                <a:srgbClr val="FF6600"/>
              </a:buClr>
            </a:pPr>
            <a:r>
              <a:rPr lang="en-US" sz="2000" b="1" dirty="0">
                <a:latin typeface="Verdana"/>
                <a:cs typeface="Verdana"/>
              </a:rPr>
              <a:t>Let Your Voice Be Heard!</a:t>
            </a:r>
            <a:r>
              <a:rPr lang="en-US" sz="2000" dirty="0">
                <a:latin typeface="Verdana"/>
                <a:cs typeface="Verdana"/>
              </a:rPr>
              <a:t> </a:t>
            </a:r>
          </a:p>
        </p:txBody>
      </p:sp>
      <p:pic>
        <p:nvPicPr>
          <p:cNvPr id="6" name="Picture 5" descr="PE Teachers, &#10;Parents, &#10;Principals, &#10;School Nutrition Services, &#10;School Nurses, &#10;School Counselors, &#10;Students, &#10;School Board, &#10;Comunity Leaders " title="List of people that make up the team that support student health"/>
          <p:cNvPicPr>
            <a:picLocks noChangeAspect="1"/>
          </p:cNvPicPr>
          <p:nvPr/>
        </p:nvPicPr>
        <p:blipFill>
          <a:blip r:embed="rId3"/>
          <a:stretch>
            <a:fillRect/>
          </a:stretch>
        </p:blipFill>
        <p:spPr>
          <a:xfrm>
            <a:off x="0" y="2605887"/>
            <a:ext cx="9144000" cy="3063240"/>
          </a:xfrm>
          <a:prstGeom prst="rect">
            <a:avLst/>
          </a:prstGeom>
        </p:spPr>
      </p:pic>
    </p:spTree>
    <p:extLst>
      <p:ext uri="{BB962C8B-B14F-4D97-AF65-F5344CB8AC3E}">
        <p14:creationId xmlns:p14="http://schemas.microsoft.com/office/powerpoint/2010/main" val="1569473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Blue rectangle"/>
          <p:cNvSpPr/>
          <p:nvPr/>
        </p:nvSpPr>
        <p:spPr>
          <a:xfrm>
            <a:off x="0" y="0"/>
            <a:ext cx="9144000" cy="12288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itle 5"/>
          <p:cNvSpPr>
            <a:spLocks noGrp="1"/>
          </p:cNvSpPr>
          <p:nvPr>
            <p:ph type="title"/>
          </p:nvPr>
        </p:nvSpPr>
        <p:spPr>
          <a:xfrm>
            <a:off x="457200" y="0"/>
            <a:ext cx="8229600" cy="1143000"/>
          </a:xfrm>
        </p:spPr>
        <p:txBody>
          <a:bodyPr>
            <a:normAutofit/>
          </a:bodyPr>
          <a:lstStyle/>
          <a:p>
            <a:r>
              <a:rPr lang="en-US" sz="4000" dirty="0">
                <a:solidFill>
                  <a:schemeClr val="bg1"/>
                </a:solidFill>
              </a:rPr>
              <a:t>Wellness Committee</a:t>
            </a:r>
          </a:p>
        </p:txBody>
      </p:sp>
      <p:sp>
        <p:nvSpPr>
          <p:cNvPr id="4" name="TextBox 3"/>
          <p:cNvSpPr txBox="1"/>
          <p:nvPr/>
        </p:nvSpPr>
        <p:spPr>
          <a:xfrm>
            <a:off x="188889" y="1414196"/>
            <a:ext cx="8784026" cy="1938992"/>
          </a:xfrm>
          <a:prstGeom prst="rect">
            <a:avLst/>
          </a:prstGeom>
          <a:noFill/>
        </p:spPr>
        <p:txBody>
          <a:bodyPr wrap="square" rtlCol="0">
            <a:spAutoFit/>
          </a:bodyPr>
          <a:lstStyle/>
          <a:p>
            <a:pPr marL="342900" lvl="0" indent="-342900" fontAlgn="base">
              <a:spcAft>
                <a:spcPts val="1200"/>
              </a:spcAft>
              <a:buClr>
                <a:srgbClr val="FF6600"/>
              </a:buClr>
              <a:buFont typeface="Wingdings" charset="2"/>
              <a:buChar char=""/>
            </a:pPr>
            <a:r>
              <a:rPr lang="en-US" sz="2000" dirty="0">
                <a:latin typeface="Verdana"/>
                <a:cs typeface="Verdana"/>
              </a:rPr>
              <a:t>We need representatives from the entire school community to help us create a wellness policy and build a culture of wellness. </a:t>
            </a:r>
          </a:p>
          <a:p>
            <a:pPr marL="342900" lvl="0" indent="-342900" fontAlgn="base">
              <a:spcAft>
                <a:spcPts val="1200"/>
              </a:spcAft>
              <a:buClr>
                <a:srgbClr val="FF6600"/>
              </a:buClr>
              <a:buFont typeface="Wingdings" charset="2"/>
              <a:buChar char=""/>
            </a:pPr>
            <a:r>
              <a:rPr lang="en-US" sz="2000" dirty="0">
                <a:latin typeface="Verdana"/>
                <a:cs typeface="Verdana"/>
              </a:rPr>
              <a:t>Join our wellness committee! </a:t>
            </a:r>
          </a:p>
          <a:p>
            <a:pPr fontAlgn="base">
              <a:spcAft>
                <a:spcPts val="1200"/>
              </a:spcAft>
              <a:buClr>
                <a:srgbClr val="FF6600"/>
              </a:buClr>
            </a:pPr>
            <a:r>
              <a:rPr lang="en-US" sz="2000" dirty="0">
                <a:solidFill>
                  <a:srgbClr val="FF0080"/>
                </a:solidFill>
                <a:latin typeface="Verdana"/>
                <a:cs typeface="Verdana"/>
              </a:rPr>
              <a:t>[insert details on meetings- differentiate between district level and school level committees if you have both] </a:t>
            </a:r>
          </a:p>
        </p:txBody>
      </p:sp>
      <p:pic>
        <p:nvPicPr>
          <p:cNvPr id="5" name="StaffPP_slide5.eps" title="Graphic of 3 women and 2 men sitting at a tabl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94" y="3442852"/>
            <a:ext cx="9183878" cy="3545997"/>
          </a:xfrm>
          <a:prstGeom prst="rect">
            <a:avLst/>
          </a:prstGeom>
        </p:spPr>
      </p:pic>
    </p:spTree>
    <p:extLst>
      <p:ext uri="{BB962C8B-B14F-4D97-AF65-F5344CB8AC3E}">
        <p14:creationId xmlns:p14="http://schemas.microsoft.com/office/powerpoint/2010/main" val="3283917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Blue rectangle"/>
          <p:cNvSpPr/>
          <p:nvPr/>
        </p:nvSpPr>
        <p:spPr>
          <a:xfrm>
            <a:off x="0" y="0"/>
            <a:ext cx="9144000" cy="12288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57200" y="-11008"/>
            <a:ext cx="8229600" cy="1143000"/>
          </a:xfrm>
        </p:spPr>
        <p:txBody>
          <a:bodyPr>
            <a:normAutofit/>
          </a:bodyPr>
          <a:lstStyle/>
          <a:p>
            <a:r>
              <a:rPr lang="en-US" sz="4000" dirty="0">
                <a:solidFill>
                  <a:schemeClr val="bg1"/>
                </a:solidFill>
              </a:rPr>
              <a:t>Our Wellness Policy</a:t>
            </a:r>
          </a:p>
        </p:txBody>
      </p:sp>
      <p:sp>
        <p:nvSpPr>
          <p:cNvPr id="8" name="TextBox 7"/>
          <p:cNvSpPr txBox="1"/>
          <p:nvPr/>
        </p:nvSpPr>
        <p:spPr>
          <a:xfrm>
            <a:off x="812800" y="1487906"/>
            <a:ext cx="8036560" cy="1631216"/>
          </a:xfrm>
          <a:prstGeom prst="rect">
            <a:avLst/>
          </a:prstGeom>
          <a:noFill/>
        </p:spPr>
        <p:txBody>
          <a:bodyPr wrap="square" rtlCol="0">
            <a:spAutoFit/>
          </a:bodyPr>
          <a:lstStyle/>
          <a:p>
            <a:pPr marL="342900" lvl="0" indent="-342900" fontAlgn="base">
              <a:spcAft>
                <a:spcPts val="2400"/>
              </a:spcAft>
              <a:buClr>
                <a:srgbClr val="FF6600"/>
              </a:buClr>
              <a:buFont typeface="Arial"/>
              <a:buChar char="•"/>
            </a:pPr>
            <a:r>
              <a:rPr lang="en-US" sz="2000" dirty="0">
                <a:latin typeface="Verdana"/>
                <a:cs typeface="Verdana"/>
              </a:rPr>
              <a:t>Learn more! Read the full policy at: </a:t>
            </a:r>
            <a:br>
              <a:rPr lang="en-US" sz="2000" dirty="0">
                <a:latin typeface="Verdana"/>
                <a:cs typeface="Verdana"/>
              </a:rPr>
            </a:br>
            <a:r>
              <a:rPr lang="en-US" sz="2000" dirty="0">
                <a:solidFill>
                  <a:srgbClr val="FF0080"/>
                </a:solidFill>
                <a:latin typeface="Verdana"/>
                <a:cs typeface="Verdana"/>
              </a:rPr>
              <a:t>[insert Web site]</a:t>
            </a:r>
          </a:p>
          <a:p>
            <a:pPr marL="342900" indent="-342900" fontAlgn="base">
              <a:spcAft>
                <a:spcPts val="2400"/>
              </a:spcAft>
              <a:buClr>
                <a:srgbClr val="FF6600"/>
              </a:buClr>
              <a:buFont typeface="Arial"/>
              <a:buChar char="•"/>
            </a:pPr>
            <a:r>
              <a:rPr lang="en-US" sz="2000" dirty="0">
                <a:latin typeface="Verdana"/>
                <a:cs typeface="Verdana"/>
              </a:rPr>
              <a:t>Information about our policy in other languages is available at: </a:t>
            </a:r>
            <a:r>
              <a:rPr lang="en-US" sz="2000" dirty="0">
                <a:solidFill>
                  <a:srgbClr val="FF0080"/>
                </a:solidFill>
                <a:latin typeface="Verdana"/>
                <a:cs typeface="Verdana"/>
              </a:rPr>
              <a:t>[insert Web site]</a:t>
            </a:r>
          </a:p>
        </p:txBody>
      </p:sp>
      <p:sp>
        <p:nvSpPr>
          <p:cNvPr id="10" name="Rectangle 9" title="Line"/>
          <p:cNvSpPr/>
          <p:nvPr/>
        </p:nvSpPr>
        <p:spPr>
          <a:xfrm>
            <a:off x="2785807" y="6112638"/>
            <a:ext cx="3665794" cy="192221"/>
          </a:xfrm>
          <a:prstGeom prst="rect">
            <a:avLst/>
          </a:prstGeom>
          <a:solidFill>
            <a:srgbClr val="800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arentPP_slide4.eps" title="Graphic of children in front of a sign that says School Wellness Polic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2366" y="3372662"/>
            <a:ext cx="6319210" cy="3485338"/>
          </a:xfrm>
          <a:prstGeom prst="rect">
            <a:avLst/>
          </a:prstGeom>
        </p:spPr>
      </p:pic>
      <p:sp>
        <p:nvSpPr>
          <p:cNvPr id="9" name="TextBox 8"/>
          <p:cNvSpPr txBox="1"/>
          <p:nvPr/>
        </p:nvSpPr>
        <p:spPr>
          <a:xfrm>
            <a:off x="4305686" y="4477480"/>
            <a:ext cx="1633839" cy="923330"/>
          </a:xfrm>
          <a:prstGeom prst="rect">
            <a:avLst/>
          </a:prstGeom>
          <a:noFill/>
        </p:spPr>
        <p:txBody>
          <a:bodyPr wrap="square" rtlCol="0">
            <a:spAutoFit/>
          </a:bodyPr>
          <a:lstStyle/>
          <a:p>
            <a:pPr algn="ctr"/>
            <a:r>
              <a:rPr lang="en-US" dirty="0"/>
              <a:t>School</a:t>
            </a:r>
            <a:br>
              <a:rPr lang="en-US" dirty="0"/>
            </a:br>
            <a:r>
              <a:rPr lang="en-US" dirty="0"/>
              <a:t>Wellness Policy </a:t>
            </a:r>
          </a:p>
        </p:txBody>
      </p:sp>
    </p:spTree>
    <p:extLst>
      <p:ext uri="{BB962C8B-B14F-4D97-AF65-F5344CB8AC3E}">
        <p14:creationId xmlns:p14="http://schemas.microsoft.com/office/powerpoint/2010/main" val="3057474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Blue rectangle"/>
          <p:cNvSpPr/>
          <p:nvPr/>
        </p:nvSpPr>
        <p:spPr>
          <a:xfrm>
            <a:off x="0" y="0"/>
            <a:ext cx="9144000" cy="12288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57200" y="672601"/>
            <a:ext cx="8229600" cy="1143000"/>
          </a:xfrm>
        </p:spPr>
        <p:txBody>
          <a:bodyPr>
            <a:noAutofit/>
          </a:bodyPr>
          <a:lstStyle/>
          <a:p>
            <a:r>
              <a:rPr lang="en-US" sz="6000" baseline="30000" dirty="0">
                <a:solidFill>
                  <a:schemeClr val="bg1"/>
                </a:solidFill>
              </a:rPr>
              <a:t>Foods Sold to Students</a:t>
            </a:r>
            <a:br>
              <a:rPr lang="en-US" sz="6000" baseline="30000" dirty="0">
                <a:solidFill>
                  <a:schemeClr val="bg1"/>
                </a:solidFill>
              </a:rPr>
            </a:br>
            <a:endParaRPr lang="en-US" sz="6000" dirty="0">
              <a:solidFill>
                <a:schemeClr val="bg1"/>
              </a:solidFill>
            </a:endParaRPr>
          </a:p>
        </p:txBody>
      </p:sp>
      <p:sp>
        <p:nvSpPr>
          <p:cNvPr id="6" name="TextBox 5"/>
          <p:cNvSpPr txBox="1"/>
          <p:nvPr/>
        </p:nvSpPr>
        <p:spPr>
          <a:xfrm>
            <a:off x="731519" y="1495428"/>
            <a:ext cx="7865995" cy="1938992"/>
          </a:xfrm>
          <a:prstGeom prst="rect">
            <a:avLst/>
          </a:prstGeom>
          <a:noFill/>
        </p:spPr>
        <p:txBody>
          <a:bodyPr wrap="square" rtlCol="0">
            <a:spAutoFit/>
          </a:bodyPr>
          <a:lstStyle/>
          <a:p>
            <a:pPr marL="342900" lvl="0" indent="-342900" fontAlgn="base">
              <a:spcAft>
                <a:spcPts val="1200"/>
              </a:spcAft>
              <a:buClr>
                <a:srgbClr val="FF6600"/>
              </a:buClr>
              <a:buFont typeface="Arial"/>
              <a:buChar char="•"/>
            </a:pPr>
            <a:r>
              <a:rPr lang="en-US" sz="2000" dirty="0">
                <a:latin typeface="Verdana"/>
                <a:cs typeface="Verdana"/>
              </a:rPr>
              <a:t>Our wellness policy supports healthy school breakfasts and lunches.</a:t>
            </a:r>
          </a:p>
          <a:p>
            <a:pPr marL="342900" lvl="0" indent="-342900" fontAlgn="base">
              <a:spcAft>
                <a:spcPts val="1200"/>
              </a:spcAft>
              <a:buClr>
                <a:srgbClr val="FF6600"/>
              </a:buClr>
              <a:buFont typeface="Arial"/>
              <a:buChar char="•"/>
            </a:pPr>
            <a:r>
              <a:rPr lang="en-US" sz="2000" dirty="0">
                <a:latin typeface="Verdana"/>
                <a:cs typeface="Verdana"/>
              </a:rPr>
              <a:t>All other food and beverages sold in school during the school day must follow the Smart Snacks standards.</a:t>
            </a:r>
          </a:p>
          <a:p>
            <a:pPr marL="342900" lvl="0" indent="-342900" fontAlgn="base">
              <a:spcAft>
                <a:spcPts val="1200"/>
              </a:spcAft>
              <a:buClr>
                <a:srgbClr val="FF6600"/>
              </a:buClr>
              <a:buFont typeface="Arial"/>
              <a:buChar char="•"/>
            </a:pPr>
            <a:r>
              <a:rPr lang="en-US" sz="2000" dirty="0">
                <a:latin typeface="Verdana"/>
                <a:cs typeface="Verdana"/>
              </a:rPr>
              <a:t>Questions? Contact: </a:t>
            </a:r>
            <a:r>
              <a:rPr lang="en-US" sz="2000" dirty="0">
                <a:solidFill>
                  <a:srgbClr val="FF0080"/>
                </a:solidFill>
                <a:latin typeface="Verdana"/>
                <a:cs typeface="Verdana"/>
              </a:rPr>
              <a:t>[contact info]</a:t>
            </a:r>
          </a:p>
        </p:txBody>
      </p:sp>
      <p:pic>
        <p:nvPicPr>
          <p:cNvPr id="9" name="ParentPP_slide8.eps" descr="Smart Snacks regulations standardize nutrition requirements to make sure all kids have access to healthy snacks that are consistent with the nutrition education they receive, and promote overall healthy eating habits.&#10;" title="Graphic text box with picture of banana and water bottl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352" y="4122891"/>
            <a:ext cx="6478062" cy="3163061"/>
          </a:xfrm>
          <a:prstGeom prst="rect">
            <a:avLst/>
          </a:prstGeom>
        </p:spPr>
      </p:pic>
      <p:pic>
        <p:nvPicPr>
          <p:cNvPr id="4" name="ParentPP_slide8b.eps" title="Vending machine with healthy snacks and drink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8868" y="3168671"/>
            <a:ext cx="2171732" cy="3687848"/>
          </a:xfrm>
          <a:prstGeom prst="rect">
            <a:avLst/>
          </a:prstGeom>
        </p:spPr>
      </p:pic>
    </p:spTree>
    <p:extLst>
      <p:ext uri="{BB962C8B-B14F-4D97-AF65-F5344CB8AC3E}">
        <p14:creationId xmlns:p14="http://schemas.microsoft.com/office/powerpoint/2010/main" val="1332838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Blue rectangle"/>
          <p:cNvSpPr/>
          <p:nvPr/>
        </p:nvSpPr>
        <p:spPr>
          <a:xfrm>
            <a:off x="0" y="0"/>
            <a:ext cx="9144000" cy="12288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57200" y="-6268"/>
            <a:ext cx="8229600" cy="1143000"/>
          </a:xfrm>
        </p:spPr>
        <p:txBody>
          <a:bodyPr>
            <a:normAutofit/>
          </a:bodyPr>
          <a:lstStyle/>
          <a:p>
            <a:r>
              <a:rPr lang="en-US" sz="4000" dirty="0">
                <a:solidFill>
                  <a:schemeClr val="bg1"/>
                </a:solidFill>
              </a:rPr>
              <a:t>Keeping Fundraisers Healthy</a:t>
            </a:r>
          </a:p>
        </p:txBody>
      </p:sp>
      <p:sp>
        <p:nvSpPr>
          <p:cNvPr id="4" name="TextBox 3"/>
          <p:cNvSpPr txBox="1"/>
          <p:nvPr/>
        </p:nvSpPr>
        <p:spPr>
          <a:xfrm>
            <a:off x="488294" y="1633242"/>
            <a:ext cx="4179199" cy="3016210"/>
          </a:xfrm>
          <a:prstGeom prst="rect">
            <a:avLst/>
          </a:prstGeom>
          <a:noFill/>
        </p:spPr>
        <p:txBody>
          <a:bodyPr wrap="square" rtlCol="0">
            <a:spAutoFit/>
          </a:bodyPr>
          <a:lstStyle/>
          <a:p>
            <a:pPr marL="342900" lvl="0" indent="-342900" fontAlgn="base">
              <a:spcAft>
                <a:spcPts val="1200"/>
              </a:spcAft>
              <a:buClr>
                <a:srgbClr val="FF6600"/>
              </a:buClr>
              <a:buFont typeface="Arial"/>
              <a:buChar char="•"/>
            </a:pPr>
            <a:r>
              <a:rPr lang="en-US" sz="2000" dirty="0">
                <a:latin typeface="Verdana"/>
                <a:cs typeface="Verdana"/>
              </a:rPr>
              <a:t>At our school, we make our fundraising efforts healthy and fun, such as:</a:t>
            </a:r>
          </a:p>
          <a:p>
            <a:pPr marL="713232" lvl="0" indent="-342900" fontAlgn="base">
              <a:spcAft>
                <a:spcPts val="1200"/>
              </a:spcAft>
              <a:buClr>
                <a:srgbClr val="008000"/>
              </a:buClr>
              <a:buFont typeface="Wingdings" charset="2"/>
              <a:buChar char=""/>
            </a:pPr>
            <a:r>
              <a:rPr lang="en-US" sz="2000" dirty="0">
                <a:latin typeface="Verdana"/>
                <a:cs typeface="Verdana"/>
              </a:rPr>
              <a:t>Walk-a-thons or fun runs</a:t>
            </a:r>
          </a:p>
          <a:p>
            <a:pPr marL="713232" lvl="0" indent="-342900" fontAlgn="base">
              <a:spcAft>
                <a:spcPts val="1200"/>
              </a:spcAft>
              <a:buClr>
                <a:srgbClr val="008000"/>
              </a:buClr>
              <a:buFont typeface="Wingdings" charset="2"/>
              <a:buChar char=""/>
            </a:pPr>
            <a:r>
              <a:rPr lang="en-US" sz="2000" dirty="0">
                <a:latin typeface="Verdana"/>
                <a:cs typeface="Verdana"/>
              </a:rPr>
              <a:t>Jump-rope-a-thon, dance-off, or dance party</a:t>
            </a:r>
          </a:p>
          <a:p>
            <a:pPr marL="713232" lvl="0" indent="-342900" fontAlgn="base">
              <a:spcAft>
                <a:spcPts val="1200"/>
              </a:spcAft>
              <a:buClr>
                <a:srgbClr val="008000"/>
              </a:buClr>
              <a:buFont typeface="Wingdings" charset="2"/>
              <a:buChar char=""/>
            </a:pPr>
            <a:r>
              <a:rPr lang="en-US" sz="2000" dirty="0">
                <a:latin typeface="Verdana"/>
                <a:cs typeface="Verdana"/>
              </a:rPr>
              <a:t>Selling fruits and vegetables</a:t>
            </a:r>
          </a:p>
        </p:txBody>
      </p:sp>
      <p:pic>
        <p:nvPicPr>
          <p:cNvPr id="10" name="Picture 9" title="Graphic of girl and boy runn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6839" y="1036133"/>
            <a:ext cx="3148059" cy="2823994"/>
          </a:xfrm>
          <a:prstGeom prst="rect">
            <a:avLst/>
          </a:prstGeom>
        </p:spPr>
      </p:pic>
      <p:sp>
        <p:nvSpPr>
          <p:cNvPr id="13" name="Rounded Rectangle 12" title="Orange rounded rectangle"/>
          <p:cNvSpPr/>
          <p:nvPr/>
        </p:nvSpPr>
        <p:spPr>
          <a:xfrm>
            <a:off x="993260" y="5098107"/>
            <a:ext cx="3138129" cy="1210090"/>
          </a:xfrm>
          <a:prstGeom prst="round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1154810" y="5211173"/>
            <a:ext cx="2796321" cy="923330"/>
          </a:xfrm>
          <a:prstGeom prst="rect">
            <a:avLst/>
          </a:prstGeom>
          <a:noFill/>
        </p:spPr>
        <p:txBody>
          <a:bodyPr wrap="square" rtlCol="0">
            <a:spAutoFit/>
          </a:bodyPr>
          <a:lstStyle/>
          <a:p>
            <a:pPr lvl="0" algn="ctr"/>
            <a:r>
              <a:rPr lang="en-US" dirty="0">
                <a:solidFill>
                  <a:srgbClr val="FFFFFF"/>
                </a:solidFill>
              </a:rPr>
              <a:t>Get Involved! Help us come up with new ideas for a healthy fundraiser!</a:t>
            </a:r>
          </a:p>
        </p:txBody>
      </p:sp>
      <p:pic>
        <p:nvPicPr>
          <p:cNvPr id="11" name="Picture 10" title="Graphic of grocery bag with healhty food."/>
          <p:cNvPicPr>
            <a:picLocks noChangeAspect="1"/>
          </p:cNvPicPr>
          <p:nvPr/>
        </p:nvPicPr>
        <p:blipFill>
          <a:blip r:embed="rId4"/>
          <a:stretch>
            <a:fillRect/>
          </a:stretch>
        </p:blipFill>
        <p:spPr>
          <a:xfrm>
            <a:off x="6452009" y="3930082"/>
            <a:ext cx="1346815" cy="2270663"/>
          </a:xfrm>
          <a:prstGeom prst="rect">
            <a:avLst/>
          </a:prstGeom>
        </p:spPr>
      </p:pic>
    </p:spTree>
    <p:extLst>
      <p:ext uri="{BB962C8B-B14F-4D97-AF65-F5344CB8AC3E}">
        <p14:creationId xmlns:p14="http://schemas.microsoft.com/office/powerpoint/2010/main" val="2224875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title="Blue rectangle"/>
          <p:cNvSpPr/>
          <p:nvPr/>
        </p:nvSpPr>
        <p:spPr>
          <a:xfrm>
            <a:off x="0" y="0"/>
            <a:ext cx="9144000" cy="122881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itle 8"/>
          <p:cNvSpPr>
            <a:spLocks noGrp="1"/>
          </p:cNvSpPr>
          <p:nvPr>
            <p:ph type="title"/>
          </p:nvPr>
        </p:nvSpPr>
        <p:spPr>
          <a:xfrm>
            <a:off x="457200" y="614405"/>
            <a:ext cx="8229600" cy="1143000"/>
          </a:xfrm>
        </p:spPr>
        <p:txBody>
          <a:bodyPr>
            <a:noAutofit/>
          </a:bodyPr>
          <a:lstStyle/>
          <a:p>
            <a:pPr>
              <a:lnSpc>
                <a:spcPct val="80000"/>
              </a:lnSpc>
            </a:pPr>
            <a:r>
              <a:rPr lang="en-US" sz="6000" baseline="30000" dirty="0">
                <a:solidFill>
                  <a:schemeClr val="bg1"/>
                </a:solidFill>
              </a:rPr>
              <a:t>Food and Beverages Provided </a:t>
            </a:r>
            <a:br>
              <a:rPr lang="en-US" sz="6000" baseline="30000" dirty="0">
                <a:solidFill>
                  <a:schemeClr val="bg1"/>
                </a:solidFill>
              </a:rPr>
            </a:br>
            <a:r>
              <a:rPr lang="en-US" sz="6000" baseline="30000" dirty="0">
                <a:solidFill>
                  <a:schemeClr val="bg1"/>
                </a:solidFill>
              </a:rPr>
              <a:t>(Not Sold) to Students</a:t>
            </a:r>
            <a:br>
              <a:rPr lang="en-US" sz="6000" baseline="30000" dirty="0">
                <a:solidFill>
                  <a:schemeClr val="bg1"/>
                </a:solidFill>
              </a:rPr>
            </a:br>
            <a:endParaRPr lang="en-US" sz="6000" dirty="0"/>
          </a:p>
        </p:txBody>
      </p:sp>
      <p:sp>
        <p:nvSpPr>
          <p:cNvPr id="4" name="TextBox 3"/>
          <p:cNvSpPr txBox="1"/>
          <p:nvPr/>
        </p:nvSpPr>
        <p:spPr>
          <a:xfrm>
            <a:off x="410410" y="1659794"/>
            <a:ext cx="4236720" cy="2015936"/>
          </a:xfrm>
          <a:prstGeom prst="rect">
            <a:avLst/>
          </a:prstGeom>
          <a:noFill/>
        </p:spPr>
        <p:txBody>
          <a:bodyPr wrap="square" rtlCol="0">
            <a:spAutoFit/>
          </a:bodyPr>
          <a:lstStyle/>
          <a:p>
            <a:pPr lvl="0" fontAlgn="base">
              <a:spcAft>
                <a:spcPts val="1800"/>
              </a:spcAft>
              <a:buClr>
                <a:srgbClr val="FF6600"/>
              </a:buClr>
            </a:pPr>
            <a:r>
              <a:rPr lang="en-US" sz="2000" dirty="0">
                <a:latin typeface="Verdana"/>
                <a:cs typeface="Verdana"/>
              </a:rPr>
              <a:t>Our wellness policy includes: </a:t>
            </a:r>
          </a:p>
          <a:p>
            <a:pPr marL="342900" lvl="0" indent="-342900" fontAlgn="base">
              <a:spcAft>
                <a:spcPts val="1800"/>
              </a:spcAft>
              <a:buClr>
                <a:srgbClr val="FF6600"/>
              </a:buClr>
              <a:buSzPct val="75000"/>
              <a:buFont typeface="Wingdings" charset="2"/>
              <a:buChar char=""/>
            </a:pPr>
            <a:r>
              <a:rPr lang="en-US" sz="2000" b="1" dirty="0">
                <a:solidFill>
                  <a:srgbClr val="FF0080"/>
                </a:solidFill>
                <a:latin typeface="Verdana"/>
                <a:cs typeface="Verdana"/>
              </a:rPr>
              <a:t>[insert example]</a:t>
            </a:r>
          </a:p>
          <a:p>
            <a:pPr marL="342900" lvl="0" indent="-342900" fontAlgn="base">
              <a:spcAft>
                <a:spcPts val="1800"/>
              </a:spcAft>
              <a:buClr>
                <a:srgbClr val="FF6600"/>
              </a:buClr>
              <a:buSzPct val="75000"/>
              <a:buFont typeface="Wingdings" charset="2"/>
              <a:buChar char=""/>
            </a:pPr>
            <a:r>
              <a:rPr lang="en-US" sz="2000" b="1" dirty="0">
                <a:solidFill>
                  <a:srgbClr val="FF0080"/>
                </a:solidFill>
                <a:latin typeface="Verdana"/>
                <a:cs typeface="Verdana"/>
              </a:rPr>
              <a:t>[insert example]</a:t>
            </a:r>
          </a:p>
          <a:p>
            <a:pPr marL="342900" lvl="0" indent="-342900" fontAlgn="base">
              <a:spcAft>
                <a:spcPts val="1800"/>
              </a:spcAft>
              <a:buClr>
                <a:srgbClr val="FF6600"/>
              </a:buClr>
              <a:buSzPct val="75000"/>
              <a:buFont typeface="Wingdings" charset="2"/>
              <a:buChar char=""/>
            </a:pPr>
            <a:r>
              <a:rPr lang="en-US" sz="2000" b="1" dirty="0">
                <a:solidFill>
                  <a:srgbClr val="FF0080"/>
                </a:solidFill>
                <a:latin typeface="Verdana"/>
                <a:cs typeface="Verdana"/>
              </a:rPr>
              <a:t>[insert example]</a:t>
            </a:r>
          </a:p>
        </p:txBody>
      </p:sp>
      <p:grpSp>
        <p:nvGrpSpPr>
          <p:cNvPr id="5" name="Group 4" title="Orange rounded rectangle"/>
          <p:cNvGrpSpPr/>
          <p:nvPr/>
        </p:nvGrpSpPr>
        <p:grpSpPr>
          <a:xfrm>
            <a:off x="5088814" y="1720911"/>
            <a:ext cx="3138129" cy="1210090"/>
            <a:chOff x="5122028" y="2028790"/>
            <a:chExt cx="3138129" cy="1210090"/>
          </a:xfrm>
        </p:grpSpPr>
        <p:sp>
          <p:nvSpPr>
            <p:cNvPr id="6" name="Rounded Rectangle 5"/>
            <p:cNvSpPr/>
            <p:nvPr/>
          </p:nvSpPr>
          <p:spPr>
            <a:xfrm>
              <a:off x="5122028" y="2028790"/>
              <a:ext cx="3138129" cy="1210090"/>
            </a:xfrm>
            <a:prstGeom prst="round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5122028" y="2033671"/>
              <a:ext cx="3138129" cy="1200329"/>
            </a:xfrm>
            <a:prstGeom prst="rect">
              <a:avLst/>
            </a:prstGeom>
            <a:noFill/>
          </p:spPr>
          <p:txBody>
            <a:bodyPr wrap="square" rtlCol="0">
              <a:spAutoFit/>
            </a:bodyPr>
            <a:lstStyle/>
            <a:p>
              <a:pPr lvl="0" algn="ctr"/>
              <a:r>
                <a:rPr lang="en-US" dirty="0">
                  <a:solidFill>
                    <a:srgbClr val="FFFFFF"/>
                  </a:solidFill>
                </a:rPr>
                <a:t>What healthy celebrations have you had in your classroom? What healthy rewards do you give? </a:t>
              </a:r>
            </a:p>
          </p:txBody>
        </p:sp>
      </p:grpSp>
      <p:pic>
        <p:nvPicPr>
          <p:cNvPr id="7" name="ParentPP_slide10.eps" title="Graphic of children at Class Party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0592" y="3132161"/>
            <a:ext cx="3794573" cy="3728581"/>
          </a:xfrm>
          <a:prstGeom prst="rect">
            <a:avLst/>
          </a:prstGeom>
        </p:spPr>
      </p:pic>
    </p:spTree>
    <p:extLst>
      <p:ext uri="{BB962C8B-B14F-4D97-AF65-F5344CB8AC3E}">
        <p14:creationId xmlns:p14="http://schemas.microsoft.com/office/powerpoint/2010/main" val="29363244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3136</TotalTime>
  <Words>3311</Words>
  <Application>Microsoft Office PowerPoint</Application>
  <PresentationFormat>On-screen Show (4:3)</PresentationFormat>
  <Paragraphs>327</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Our School Wellness Policy:  What School Staff Need to Know  </vt:lpstr>
      <vt:lpstr>Helping Kids Learn, Grow, and Be Healthy </vt:lpstr>
      <vt:lpstr>Creating a Healthy School Environment </vt:lpstr>
      <vt:lpstr>Making It a Team Effort</vt:lpstr>
      <vt:lpstr>Wellness Committee</vt:lpstr>
      <vt:lpstr>Our Wellness Policy</vt:lpstr>
      <vt:lpstr>Foods Sold to Students </vt:lpstr>
      <vt:lpstr>Keeping Fundraisers Healthy</vt:lpstr>
      <vt:lpstr>Food and Beverages Provided  (Not Sold) to Students </vt:lpstr>
      <vt:lpstr>Importance of Nutrition Education</vt:lpstr>
      <vt:lpstr>Team Nutrition Resources</vt:lpstr>
      <vt:lpstr>Nutrition Promotion</vt:lpstr>
      <vt:lpstr>Physical Activity &amp; Physical Education</vt:lpstr>
      <vt:lpstr>Understanding Food and  Beverage Marketing</vt:lpstr>
      <vt:lpstr>Other School-Based Activities</vt:lpstr>
      <vt:lpstr>Finding Our Wellness Policy</vt:lpstr>
      <vt:lpstr>Connecting with our Wellness Coordinator</vt:lpstr>
      <vt:lpstr>Pop Quiz!</vt:lpstr>
      <vt:lpstr>Answers</vt:lpstr>
      <vt:lpstr>Thank you</vt:lpstr>
    </vt:vector>
  </TitlesOfParts>
  <Company>MabelZorzano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Mabel Zorzano</dc:creator>
  <cp:lastModifiedBy>Krepp, Erica - FNS</cp:lastModifiedBy>
  <cp:revision>155</cp:revision>
  <cp:lastPrinted>2016-08-09T18:56:42Z</cp:lastPrinted>
  <dcterms:created xsi:type="dcterms:W3CDTF">2016-08-08T21:02:16Z</dcterms:created>
  <dcterms:modified xsi:type="dcterms:W3CDTF">2016-11-01T17:11:32Z</dcterms:modified>
</cp:coreProperties>
</file>