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theme/theme6.xml" ContentType="application/vnd.openxmlformats-officedocument.theme+xml"/>
  <Override PartName="/ppt/slideLayouts/slideLayout8.xml" ContentType="application/vnd.openxmlformats-officedocument.presentationml.slideLayout+xml"/>
  <Override PartName="/ppt/theme/theme7.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8.xml" ContentType="application/vnd.openxmlformats-officedocument.theme+xml"/>
  <Override PartName="/ppt/slideLayouts/slideLayout1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 id="2147483662" r:id="rId2"/>
    <p:sldMasterId id="2147483670" r:id="rId3"/>
    <p:sldMasterId id="2147483678" r:id="rId4"/>
    <p:sldMasterId id="2147483672" r:id="rId5"/>
    <p:sldMasterId id="2147483674" r:id="rId6"/>
    <p:sldMasterId id="2147483676" r:id="rId7"/>
    <p:sldMasterId id="2147483682" r:id="rId8"/>
    <p:sldMasterId id="2147483687" r:id="rId9"/>
  </p:sldMasterIdLst>
  <p:notesMasterIdLst>
    <p:notesMasterId r:id="rId39"/>
  </p:notesMasterIdLst>
  <p:handoutMasterIdLst>
    <p:handoutMasterId r:id="rId40"/>
  </p:handoutMasterIdLst>
  <p:sldIdLst>
    <p:sldId id="256" r:id="rId10"/>
    <p:sldId id="261" r:id="rId11"/>
    <p:sldId id="258" r:id="rId12"/>
    <p:sldId id="281" r:id="rId13"/>
    <p:sldId id="323" r:id="rId14"/>
    <p:sldId id="330" r:id="rId15"/>
    <p:sldId id="324" r:id="rId16"/>
    <p:sldId id="325" r:id="rId17"/>
    <p:sldId id="327" r:id="rId18"/>
    <p:sldId id="328" r:id="rId19"/>
    <p:sldId id="331" r:id="rId20"/>
    <p:sldId id="332" r:id="rId21"/>
    <p:sldId id="334" r:id="rId22"/>
    <p:sldId id="335" r:id="rId23"/>
    <p:sldId id="336" r:id="rId24"/>
    <p:sldId id="353" r:id="rId25"/>
    <p:sldId id="339" r:id="rId26"/>
    <p:sldId id="340" r:id="rId27"/>
    <p:sldId id="337" r:id="rId28"/>
    <p:sldId id="343" r:id="rId29"/>
    <p:sldId id="344" r:id="rId30"/>
    <p:sldId id="345" r:id="rId31"/>
    <p:sldId id="347" r:id="rId32"/>
    <p:sldId id="349" r:id="rId33"/>
    <p:sldId id="350" r:id="rId34"/>
    <p:sldId id="351" r:id="rId35"/>
    <p:sldId id="279" r:id="rId36"/>
    <p:sldId id="355" r:id="rId37"/>
    <p:sldId id="260" r:id="rId38"/>
  </p:sldIdLst>
  <p:sldSz cx="9144000" cy="5143500" type="screen16x9"/>
  <p:notesSz cx="7053263"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rcia, Evelyn - FNS" initials="GE-F" lastIdx="13" clrIdx="0"/>
  <p:cmAuthor id="2" name="White, Alicia - FNS" initials="WA-F" lastIdx="12" clrIdx="1"/>
  <p:cmAuthor id="3" name="Wu, Tsun-Min &quot;Mimi&quot; - FNS" initials="WT&quot;-F" lastIdx="2" clrIdx="2"/>
  <p:cmAuthor id="4" name="Patricia Linn" initials="PL" lastIdx="4"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BF39"/>
    <a:srgbClr val="F4C856"/>
    <a:srgbClr val="703E1A"/>
    <a:srgbClr val="740507"/>
    <a:srgbClr val="843C0C"/>
    <a:srgbClr val="F6BB20"/>
    <a:srgbClr val="703E3E"/>
    <a:srgbClr val="0D5929"/>
    <a:srgbClr val="F0B61D"/>
    <a:srgbClr val="E9DF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403"/>
    <p:restoredTop sz="81563"/>
  </p:normalViewPr>
  <p:slideViewPr>
    <p:cSldViewPr snapToGrid="0" snapToObjects="1" showGuides="1">
      <p:cViewPr varScale="1">
        <p:scale>
          <a:sx n="141" d="100"/>
          <a:sy n="141" d="100"/>
        </p:scale>
        <p:origin x="366" y="120"/>
      </p:cViewPr>
      <p:guideLst>
        <p:guide orient="horz" pos="1620"/>
        <p:guide pos="288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07" d="100"/>
          <a:sy n="107" d="100"/>
        </p:scale>
        <p:origin x="3303"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C5539C-1963-8045-8012-28C72B42862D}"/>
              </a:ext>
            </a:extLst>
          </p:cNvPr>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lang="en-US" dirty="0"/>
          </a:p>
        </p:txBody>
      </p:sp>
      <p:sp>
        <p:nvSpPr>
          <p:cNvPr id="3" name="Date Placeholder 2">
            <a:extLst>
              <a:ext uri="{FF2B5EF4-FFF2-40B4-BE49-F238E27FC236}">
                <a16:creationId xmlns:a16="http://schemas.microsoft.com/office/drawing/2014/main" id="{A629E828-31A5-6E4D-A5A6-31650B275AFD}"/>
              </a:ext>
            </a:extLst>
          </p:cNvPr>
          <p:cNvSpPr>
            <a:spLocks noGrp="1"/>
          </p:cNvSpPr>
          <p:nvPr>
            <p:ph type="dt" sz="quarter" idx="1"/>
          </p:nvPr>
        </p:nvSpPr>
        <p:spPr>
          <a:xfrm>
            <a:off x="3995217" y="0"/>
            <a:ext cx="3056414" cy="467072"/>
          </a:xfrm>
          <a:prstGeom prst="rect">
            <a:avLst/>
          </a:prstGeom>
        </p:spPr>
        <p:txBody>
          <a:bodyPr vert="horz" lIns="93497" tIns="46749" rIns="93497" bIns="46749" rtlCol="0"/>
          <a:lstStyle>
            <a:lvl1pPr algn="r">
              <a:defRPr sz="1200"/>
            </a:lvl1pPr>
          </a:lstStyle>
          <a:p>
            <a:fld id="{D2F7D385-C535-6045-8C4F-8BA5F39695DA}" type="datetimeFigureOut">
              <a:rPr lang="en-US" smtClean="0"/>
              <a:t>1/8/2020</a:t>
            </a:fld>
            <a:endParaRPr lang="en-US" dirty="0"/>
          </a:p>
        </p:txBody>
      </p:sp>
      <p:sp>
        <p:nvSpPr>
          <p:cNvPr id="4" name="Footer Placeholder 3">
            <a:extLst>
              <a:ext uri="{FF2B5EF4-FFF2-40B4-BE49-F238E27FC236}">
                <a16:creationId xmlns:a16="http://schemas.microsoft.com/office/drawing/2014/main" id="{37314651-7C1C-654C-B55D-F0B34BEEE017}"/>
              </a:ext>
            </a:extLst>
          </p:cNvPr>
          <p:cNvSpPr>
            <a:spLocks noGrp="1"/>
          </p:cNvSpPr>
          <p:nvPr>
            <p:ph type="ftr" sz="quarter" idx="2"/>
          </p:nvPr>
        </p:nvSpPr>
        <p:spPr>
          <a:xfrm>
            <a:off x="0" y="8842030"/>
            <a:ext cx="3056414" cy="467071"/>
          </a:xfrm>
          <a:prstGeom prst="rect">
            <a:avLst/>
          </a:prstGeom>
        </p:spPr>
        <p:txBody>
          <a:bodyPr vert="horz" lIns="93497" tIns="46749" rIns="93497" bIns="4674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20D5AA8-52E3-FF49-9A12-8CF5FB2F7823}"/>
              </a:ext>
            </a:extLst>
          </p:cNvPr>
          <p:cNvSpPr>
            <a:spLocks noGrp="1"/>
          </p:cNvSpPr>
          <p:nvPr>
            <p:ph type="sldNum" sz="quarter" idx="3"/>
          </p:nvPr>
        </p:nvSpPr>
        <p:spPr>
          <a:xfrm>
            <a:off x="3995217" y="8842030"/>
            <a:ext cx="3056414" cy="467071"/>
          </a:xfrm>
          <a:prstGeom prst="rect">
            <a:avLst/>
          </a:prstGeom>
        </p:spPr>
        <p:txBody>
          <a:bodyPr vert="horz" lIns="93497" tIns="46749" rIns="93497" bIns="46749" rtlCol="0" anchor="b"/>
          <a:lstStyle>
            <a:lvl1pPr algn="r">
              <a:defRPr sz="1200"/>
            </a:lvl1pPr>
          </a:lstStyle>
          <a:p>
            <a:fld id="{CA12CBA0-EC2B-7048-9CA7-000CBB4ECB52}" type="slidenum">
              <a:rPr lang="en-US" smtClean="0"/>
              <a:t>‹#›</a:t>
            </a:fld>
            <a:endParaRPr lang="en-US" dirty="0"/>
          </a:p>
        </p:txBody>
      </p:sp>
    </p:spTree>
    <p:extLst>
      <p:ext uri="{BB962C8B-B14F-4D97-AF65-F5344CB8AC3E}">
        <p14:creationId xmlns:p14="http://schemas.microsoft.com/office/powerpoint/2010/main" val="43195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lang="en-US" dirty="0"/>
          </a:p>
        </p:txBody>
      </p:sp>
      <p:sp>
        <p:nvSpPr>
          <p:cNvPr id="3" name="Date Placeholder 2"/>
          <p:cNvSpPr>
            <a:spLocks noGrp="1"/>
          </p:cNvSpPr>
          <p:nvPr>
            <p:ph type="dt" idx="1"/>
          </p:nvPr>
        </p:nvSpPr>
        <p:spPr>
          <a:xfrm>
            <a:off x="3995217" y="0"/>
            <a:ext cx="3056414" cy="467072"/>
          </a:xfrm>
          <a:prstGeom prst="rect">
            <a:avLst/>
          </a:prstGeom>
        </p:spPr>
        <p:txBody>
          <a:bodyPr vert="horz" lIns="93497" tIns="46749" rIns="93497" bIns="46749" rtlCol="0"/>
          <a:lstStyle>
            <a:lvl1pPr algn="r">
              <a:defRPr sz="1200"/>
            </a:lvl1pPr>
          </a:lstStyle>
          <a:p>
            <a:fld id="{B5358D1F-64A6-9F4F-9A89-22378524864A}" type="datetimeFigureOut">
              <a:rPr lang="en-US" smtClean="0"/>
              <a:t>1/8/2020</a:t>
            </a:fld>
            <a:endParaRPr lang="en-US" dirty="0"/>
          </a:p>
        </p:txBody>
      </p:sp>
      <p:sp>
        <p:nvSpPr>
          <p:cNvPr id="4" name="Slide Image Placeholder 3"/>
          <p:cNvSpPr>
            <a:spLocks noGrp="1" noRot="1" noChangeAspect="1"/>
          </p:cNvSpPr>
          <p:nvPr>
            <p:ph type="sldImg" idx="2"/>
          </p:nvPr>
        </p:nvSpPr>
        <p:spPr>
          <a:xfrm>
            <a:off x="733425" y="1163638"/>
            <a:ext cx="5586413" cy="3141662"/>
          </a:xfrm>
          <a:prstGeom prst="rect">
            <a:avLst/>
          </a:prstGeom>
          <a:noFill/>
          <a:ln w="12700">
            <a:solidFill>
              <a:prstClr val="black"/>
            </a:solidFill>
          </a:ln>
        </p:spPr>
        <p:txBody>
          <a:bodyPr vert="horz" lIns="93497" tIns="46749" rIns="93497" bIns="46749" rtlCol="0" anchor="ctr"/>
          <a:lstStyle/>
          <a:p>
            <a:endParaRPr lang="en-US" dirty="0"/>
          </a:p>
        </p:txBody>
      </p:sp>
      <p:sp>
        <p:nvSpPr>
          <p:cNvPr id="5" name="Notes Placeholder 4"/>
          <p:cNvSpPr>
            <a:spLocks noGrp="1"/>
          </p:cNvSpPr>
          <p:nvPr>
            <p:ph type="body" sz="quarter" idx="3"/>
          </p:nvPr>
        </p:nvSpPr>
        <p:spPr>
          <a:xfrm>
            <a:off x="705327" y="4480004"/>
            <a:ext cx="5642610" cy="3665458"/>
          </a:xfrm>
          <a:prstGeom prst="rect">
            <a:avLst/>
          </a:prstGeom>
        </p:spPr>
        <p:txBody>
          <a:bodyPr vert="horz" lIns="93497" tIns="46749" rIns="93497" bIns="4674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56414" cy="467071"/>
          </a:xfrm>
          <a:prstGeom prst="rect">
            <a:avLst/>
          </a:prstGeom>
        </p:spPr>
        <p:txBody>
          <a:bodyPr vert="horz" lIns="93497" tIns="46749" rIns="93497" bIns="4674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95217" y="8842030"/>
            <a:ext cx="3056414" cy="467071"/>
          </a:xfrm>
          <a:prstGeom prst="rect">
            <a:avLst/>
          </a:prstGeom>
        </p:spPr>
        <p:txBody>
          <a:bodyPr vert="horz" lIns="93497" tIns="46749" rIns="93497" bIns="46749" rtlCol="0" anchor="b"/>
          <a:lstStyle>
            <a:lvl1pPr algn="r">
              <a:defRPr sz="1200"/>
            </a:lvl1pPr>
          </a:lstStyle>
          <a:p>
            <a:fld id="{8A92E9ED-D75D-DF40-B20F-46FB25F50A85}" type="slidenum">
              <a:rPr lang="en-US" smtClean="0"/>
              <a:t>‹#›</a:t>
            </a:fld>
            <a:endParaRPr lang="en-US" dirty="0"/>
          </a:p>
        </p:txBody>
      </p:sp>
    </p:spTree>
    <p:extLst>
      <p:ext uri="{BB962C8B-B14F-4D97-AF65-F5344CB8AC3E}">
        <p14:creationId xmlns:p14="http://schemas.microsoft.com/office/powerpoint/2010/main" val="166631323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a:t>
            </a:fld>
            <a:endParaRPr lang="en-US" dirty="0"/>
          </a:p>
        </p:txBody>
      </p:sp>
    </p:spTree>
    <p:extLst>
      <p:ext uri="{BB962C8B-B14F-4D97-AF65-F5344CB8AC3E}">
        <p14:creationId xmlns:p14="http://schemas.microsoft.com/office/powerpoint/2010/main" val="3763443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Let’s try a practice question! </a:t>
            </a:r>
            <a:r>
              <a:rPr lang="en-US" sz="1200" baseline="0" dirty="0">
                <a:latin typeface="Arial" panose="020B0604020202020204" pitchFamily="34" charset="0"/>
                <a:cs typeface="Arial" panose="020B0604020202020204" pitchFamily="34" charset="0"/>
              </a:rPr>
              <a:t>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Your child care center serves the same group of children for the entire day. Today, you serve enriched toast at breakfast, brown rice at lunch, and yogurt and fruit for snack. Does today’s menu meet the whole grain-rich requirement for the CACFP?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For this question, and all other practice questions today, assume that we are serving enough of the foods to meet minimum serving sizes.  </a:t>
            </a:r>
          </a:p>
          <a:p>
            <a:endParaRPr lang="en-US" sz="120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Raise your hand if you think today’s menu meets the whole grain-rich requirement</a:t>
            </a:r>
            <a:r>
              <a:rPr lang="en-US" sz="1200" dirty="0">
                <a:latin typeface="Arial" panose="020B0604020202020204" pitchFamily="34" charset="0"/>
                <a:cs typeface="Arial" panose="020B0604020202020204" pitchFamily="34" charset="0"/>
              </a:rPr>
              <a:t> for the CACFP [pause and wait for a show of hands].</a:t>
            </a:r>
          </a:p>
          <a:p>
            <a:endParaRPr lang="en-US" sz="1200" baseline="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Raise your hand if you think today’s menu does not meet the whole grain-rich requirement for the CACFP [pause and wait for a show of hands].</a:t>
            </a:r>
          </a:p>
          <a:p>
            <a:endParaRPr lang="en-US" b="1" baseline="0"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10</a:t>
            </a:fld>
            <a:endParaRPr lang="en-US" dirty="0"/>
          </a:p>
        </p:txBody>
      </p:sp>
    </p:spTree>
    <p:extLst>
      <p:ext uri="{BB962C8B-B14F-4D97-AF65-F5344CB8AC3E}">
        <p14:creationId xmlns:p14="http://schemas.microsoft.com/office/powerpoint/2010/main" val="33402044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Great job</a:t>
            </a:r>
            <a:r>
              <a:rPr lang="en-US" sz="1200" dirty="0">
                <a:latin typeface="Arial" panose="020B0604020202020204" pitchFamily="34" charset="0"/>
                <a:cs typeface="Arial" panose="020B0604020202020204" pitchFamily="34" charset="0"/>
              </a:rPr>
              <a:t> everyone! As many of you answered, the answer is yes, today’s menu meets the whole grain-rich requirement for the CACFP. This is b</a:t>
            </a:r>
            <a:r>
              <a:rPr lang="en-US" sz="1200" baseline="0" dirty="0">
                <a:latin typeface="Arial" panose="020B0604020202020204" pitchFamily="34" charset="0"/>
                <a:cs typeface="Arial" panose="020B0604020202020204" pitchFamily="34" charset="0"/>
              </a:rPr>
              <a:t>ecause brown rice is a whole grain-rich food, so it counts as your one whole-grain rich offering for the day.</a:t>
            </a:r>
            <a:r>
              <a:rPr lang="en-US" sz="1200" dirty="0">
                <a:latin typeface="Arial" panose="020B0604020202020204" pitchFamily="34" charset="0"/>
                <a:cs typeface="Arial" panose="020B0604020202020204" pitchFamily="34" charset="0"/>
              </a:rPr>
              <a:t> In the CACFP, you need to serve whole grain-rich foods at one meal or snack per day, so serving brown rice at lunch ensures that </a:t>
            </a:r>
            <a:r>
              <a:rPr lang="en-US" sz="1200" baseline="0" dirty="0">
                <a:latin typeface="Arial" panose="020B0604020202020204" pitchFamily="34" charset="0"/>
                <a:cs typeface="Arial" panose="020B0604020202020204" pitchFamily="34" charset="0"/>
              </a:rPr>
              <a:t>your menu meets the whole grain-rich requirement in the CACFP.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If you had two different groups of children at your center during the day, such as a morning group and an afternoon group, this menu would still meet the whole grain-rich requirement in the CACFP of one offering of whole grain-rich foods per day. The requirement is one whole grain-rich offering per center or home per day, not one whole grain-rich offering per child.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Remember that you can certainly serve whole grain-rich foods more than once a day, and you can try including them at different meals and snacks throughout the week. That way, everyone will have a chance to try and enjoy whole grain-rich foods. </a:t>
            </a:r>
          </a:p>
        </p:txBody>
      </p:sp>
      <p:sp>
        <p:nvSpPr>
          <p:cNvPr id="4" name="Slide Number Placeholder 3"/>
          <p:cNvSpPr>
            <a:spLocks noGrp="1"/>
          </p:cNvSpPr>
          <p:nvPr>
            <p:ph type="sldNum" sz="quarter" idx="5"/>
          </p:nvPr>
        </p:nvSpPr>
        <p:spPr/>
        <p:txBody>
          <a:bodyPr/>
          <a:lstStyle/>
          <a:p>
            <a:fld id="{8A92E9ED-D75D-DF40-B20F-46FB25F50A85}" type="slidenum">
              <a:rPr lang="en-US" smtClean="0"/>
              <a:t>11</a:t>
            </a:fld>
            <a:endParaRPr lang="en-US" dirty="0"/>
          </a:p>
        </p:txBody>
      </p:sp>
    </p:spTree>
    <p:extLst>
      <p:ext uri="{BB962C8B-B14F-4D97-AF65-F5344CB8AC3E}">
        <p14:creationId xmlns:p14="http://schemas.microsoft.com/office/powerpoint/2010/main" val="32812137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701231">
              <a:defRPr/>
            </a:pPr>
            <a:r>
              <a:rPr lang="en-US" sz="1200" dirty="0">
                <a:latin typeface="Arial" panose="020B0604020202020204" pitchFamily="34" charset="0"/>
                <a:cs typeface="Arial" panose="020B0604020202020204" pitchFamily="34" charset="0"/>
              </a:rPr>
              <a:t>Now, let’s talk</a:t>
            </a:r>
            <a:r>
              <a:rPr lang="en-US" sz="1200" baseline="0" dirty="0">
                <a:latin typeface="Arial" panose="020B0604020202020204" pitchFamily="34" charset="0"/>
                <a:cs typeface="Arial" panose="020B0604020202020204" pitchFamily="34" charset="0"/>
              </a:rPr>
              <a:t> about snacks. As you know, a reimbursable snack in the CACFP needs to have foods from two different components. </a:t>
            </a:r>
          </a:p>
          <a:p>
            <a:pPr defTabSz="701231">
              <a:defRPr/>
            </a:pPr>
            <a:endParaRPr lang="en-US" sz="1200" dirty="0">
              <a:latin typeface="Arial" panose="020B0604020202020204" pitchFamily="34" charset="0"/>
              <a:cs typeface="Arial" panose="020B0604020202020204" pitchFamily="34" charset="0"/>
            </a:endParaRPr>
          </a:p>
          <a:p>
            <a:pPr defTabSz="701231">
              <a:defRPr/>
            </a:pPr>
            <a:r>
              <a:rPr lang="en-US" sz="1200" baseline="0" dirty="0">
                <a:latin typeface="Arial" panose="020B0604020202020204" pitchFamily="34" charset="0"/>
                <a:cs typeface="Arial" panose="020B0604020202020204" pitchFamily="34" charset="0"/>
              </a:rPr>
              <a:t>The five components you can choose from at snacks are:</a:t>
            </a:r>
          </a:p>
          <a:p>
            <a:pPr marL="171450" indent="-171450" defTabSz="701231">
              <a:buFont typeface="Wingdings" panose="05000000000000000000" pitchFamily="2" charset="2"/>
              <a:buChar char="q"/>
              <a:defRPr/>
            </a:pPr>
            <a:r>
              <a:rPr lang="en-US" sz="1200" baseline="0" dirty="0">
                <a:latin typeface="Arial" panose="020B0604020202020204" pitchFamily="34" charset="0"/>
                <a:cs typeface="Arial" panose="020B0604020202020204" pitchFamily="34" charset="0"/>
              </a:rPr>
              <a:t>milk,</a:t>
            </a:r>
          </a:p>
          <a:p>
            <a:pPr marL="171450" indent="-171450" defTabSz="701231">
              <a:buFont typeface="Wingdings" panose="05000000000000000000" pitchFamily="2" charset="2"/>
              <a:buChar char="q"/>
              <a:defRPr/>
            </a:pPr>
            <a:r>
              <a:rPr lang="en-US" sz="1200" baseline="0" dirty="0">
                <a:latin typeface="Arial" panose="020B0604020202020204" pitchFamily="34" charset="0"/>
                <a:cs typeface="Arial" panose="020B0604020202020204" pitchFamily="34" charset="0"/>
              </a:rPr>
              <a:t>meat/meat alternate,</a:t>
            </a:r>
          </a:p>
          <a:p>
            <a:pPr marL="171450" indent="-171450" defTabSz="701231">
              <a:buFont typeface="Wingdings" panose="05000000000000000000" pitchFamily="2" charset="2"/>
              <a:buChar char="q"/>
              <a:defRPr/>
            </a:pPr>
            <a:r>
              <a:rPr lang="en-US" sz="1200" baseline="0" dirty="0">
                <a:latin typeface="Arial" panose="020B0604020202020204" pitchFamily="34" charset="0"/>
                <a:cs typeface="Arial" panose="020B0604020202020204" pitchFamily="34" charset="0"/>
              </a:rPr>
              <a:t>vegetables, </a:t>
            </a:r>
          </a:p>
          <a:p>
            <a:pPr marL="171450" indent="-171450" defTabSz="701231">
              <a:buFont typeface="Wingdings" panose="05000000000000000000" pitchFamily="2" charset="2"/>
              <a:buChar char="q"/>
              <a:defRPr/>
            </a:pPr>
            <a:r>
              <a:rPr lang="en-US" sz="1200" baseline="0" dirty="0">
                <a:latin typeface="Arial" panose="020B0604020202020204" pitchFamily="34" charset="0"/>
                <a:cs typeface="Arial" panose="020B0604020202020204" pitchFamily="34" charset="0"/>
              </a:rPr>
              <a:t>fruit, and </a:t>
            </a:r>
          </a:p>
          <a:p>
            <a:pPr marL="171450" indent="-171450" defTabSz="701231">
              <a:buFont typeface="Wingdings" panose="05000000000000000000" pitchFamily="2" charset="2"/>
              <a:buChar char="q"/>
              <a:defRPr/>
            </a:pPr>
            <a:r>
              <a:rPr lang="en-US" sz="1200" baseline="0" dirty="0">
                <a:latin typeface="Arial" panose="020B0604020202020204" pitchFamily="34" charset="0"/>
                <a:cs typeface="Arial" panose="020B0604020202020204" pitchFamily="34" charset="0"/>
              </a:rPr>
              <a:t>grains. </a:t>
            </a:r>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12</a:t>
            </a:fld>
            <a:endParaRPr lang="en-US" dirty="0"/>
          </a:p>
        </p:txBody>
      </p:sp>
    </p:spTree>
    <p:extLst>
      <p:ext uri="{BB962C8B-B14F-4D97-AF65-F5344CB8AC3E}">
        <p14:creationId xmlns:p14="http://schemas.microsoft.com/office/powerpoint/2010/main" val="34656474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Being able to choose two out of the five components means that grains are optional, but not required, at snack.</a:t>
            </a:r>
          </a:p>
          <a:p>
            <a:r>
              <a:rPr lang="en-US" sz="1200" baseline="0" dirty="0">
                <a:latin typeface="Arial" panose="020B0604020202020204" pitchFamily="34" charset="0"/>
                <a:cs typeface="Arial" panose="020B0604020202020204" pitchFamily="34" charset="0"/>
              </a:rPr>
              <a:t> </a:t>
            </a:r>
          </a:p>
          <a:p>
            <a:r>
              <a:rPr lang="en-US" sz="1200" baseline="0" dirty="0">
                <a:latin typeface="Arial" panose="020B0604020202020204" pitchFamily="34" charset="0"/>
                <a:cs typeface="Arial" panose="020B0604020202020204" pitchFamily="34" charset="0"/>
              </a:rPr>
              <a:t>If your site only serves snack, meaning you do not serve breakfast, lunch, or supper, you are not required to serve</a:t>
            </a:r>
            <a:r>
              <a:rPr lang="en-US" sz="1200" dirty="0">
                <a:latin typeface="Arial" panose="020B0604020202020204" pitchFamily="34" charset="0"/>
                <a:cs typeface="Arial" panose="020B0604020202020204" pitchFamily="34" charset="0"/>
              </a:rPr>
              <a:t> whole grain-rich foods at snack</a:t>
            </a:r>
            <a:r>
              <a:rPr lang="en-US" sz="1200" baseline="0" dirty="0">
                <a:latin typeface="Arial" panose="020B0604020202020204" pitchFamily="34" charset="0"/>
                <a:cs typeface="Arial" panose="020B0604020202020204" pitchFamily="34" charset="0"/>
              </a:rPr>
              <a:t>. But, if you do decide to serve a grain at snack, and you do not serve any other CACFP meals, then your grain must be whole grain-rich. </a:t>
            </a:r>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13</a:t>
            </a:fld>
            <a:endParaRPr lang="en-US" dirty="0"/>
          </a:p>
        </p:txBody>
      </p:sp>
    </p:spTree>
    <p:extLst>
      <p:ext uri="{BB962C8B-B14F-4D97-AF65-F5344CB8AC3E}">
        <p14:creationId xmlns:p14="http://schemas.microsoft.com/office/powerpoint/2010/main" val="21130292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Here are some examples of snacks that meet the whole grain-rich requirement in the CACFP.</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As you can see, each one of these snacks includes foods from two different components. </a:t>
            </a:r>
          </a:p>
          <a:p>
            <a:pPr marL="171450" indent="-171450">
              <a:buFont typeface="Wingdings" panose="05000000000000000000" pitchFamily="2" charset="2"/>
              <a:buChar char="q"/>
            </a:pPr>
            <a:endParaRPr lang="en-US" sz="1200" baseline="0" dirty="0">
              <a:latin typeface="Arial" panose="020B0604020202020204" pitchFamily="34" charset="0"/>
              <a:cs typeface="Arial" panose="020B0604020202020204" pitchFamily="34" charset="0"/>
            </a:endParaRPr>
          </a:p>
          <a:p>
            <a:pPr marL="175308" indent="-175308">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In Example 1, you have string cheese from the meat/meat alternates component and apples from the fruit component. </a:t>
            </a:r>
          </a:p>
          <a:p>
            <a:pPr marL="175308" indent="-175308">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In Example 2, you have bean dip from the vegetables component, and whole grain-rich crackers from the grains component. </a:t>
            </a:r>
          </a:p>
          <a:p>
            <a:pPr marL="175308" indent="-175308">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In Example 3, you have low-fat (1%) milk from the milk component, and fruit salad from the fruit component.</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As these examples show, you do not have to serve a grain at snack. But if you do serve grains at snack, and it’s the only grain you are serving that day, then it must be whole grain-rich. This is shown by Example 2:</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the bean dip and whole grain-rich crackers.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14</a:t>
            </a:fld>
            <a:endParaRPr lang="en-US" dirty="0"/>
          </a:p>
        </p:txBody>
      </p:sp>
    </p:spTree>
    <p:extLst>
      <p:ext uri="{BB962C8B-B14F-4D97-AF65-F5344CB8AC3E}">
        <p14:creationId xmlns:p14="http://schemas.microsoft.com/office/powerpoint/2010/main" val="5906366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Now, let’s do a quick practice question!</a:t>
            </a:r>
          </a:p>
          <a:p>
            <a:endParaRPr lang="en-US" sz="120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Let’s say your afterschool program serves only snacks—so it does not serve breakfast, lunch, or supper. Which snack or snacks </a:t>
            </a:r>
            <a:r>
              <a:rPr lang="en-US" sz="1200" b="1" baseline="0" dirty="0">
                <a:latin typeface="Arial" panose="020B0604020202020204" pitchFamily="34" charset="0"/>
                <a:cs typeface="Arial" panose="020B0604020202020204" pitchFamily="34" charset="0"/>
              </a:rPr>
              <a:t>do not </a:t>
            </a:r>
            <a:r>
              <a:rPr lang="en-US" sz="1200" baseline="0" dirty="0">
                <a:latin typeface="Arial" panose="020B0604020202020204" pitchFamily="34" charset="0"/>
                <a:cs typeface="Arial" panose="020B0604020202020204" pitchFamily="34" charset="0"/>
              </a:rPr>
              <a:t>meet the whole grain-rich requirement in the CACFP? </a:t>
            </a:r>
          </a:p>
          <a:p>
            <a:endParaRPr lang="en-US" sz="120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Is</a:t>
            </a:r>
            <a:r>
              <a:rPr lang="en-US" sz="1200" dirty="0">
                <a:latin typeface="Arial" panose="020B0604020202020204" pitchFamily="34" charset="0"/>
                <a:cs typeface="Arial" panose="020B0604020202020204" pitchFamily="34" charset="0"/>
              </a:rPr>
              <a:t> it: </a:t>
            </a:r>
            <a:endParaRPr lang="en-US" sz="1200" baseline="0" dirty="0">
              <a:latin typeface="Arial" panose="020B0604020202020204" pitchFamily="34" charset="0"/>
              <a:cs typeface="Arial" panose="020B0604020202020204" pitchFamily="34" charset="0"/>
            </a:endParaRPr>
          </a:p>
          <a:p>
            <a:pPr marL="233744" indent="-233744">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Enriched muffins and low-fat (1%) milk </a:t>
            </a:r>
            <a:r>
              <a:rPr lang="en-US" sz="1200" dirty="0">
                <a:latin typeface="Arial" panose="020B0604020202020204" pitchFamily="34" charset="0"/>
                <a:cs typeface="Arial" panose="020B0604020202020204" pitchFamily="34" charset="0"/>
              </a:rPr>
              <a:t>[pause and wait for a show of hands],</a:t>
            </a:r>
            <a:endParaRPr lang="en-US" sz="1200" baseline="0" dirty="0">
              <a:latin typeface="Arial" panose="020B0604020202020204" pitchFamily="34" charset="0"/>
              <a:cs typeface="Arial" panose="020B0604020202020204" pitchFamily="34" charset="0"/>
            </a:endParaRPr>
          </a:p>
          <a:p>
            <a:pPr marL="233744" indent="-233744">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Whole-wheat toast and peanut </a:t>
            </a:r>
            <a:r>
              <a:rPr lang="en-US" sz="1200" dirty="0">
                <a:latin typeface="Arial" panose="020B0604020202020204" pitchFamily="34" charset="0"/>
                <a:cs typeface="Arial" panose="020B0604020202020204" pitchFamily="34" charset="0"/>
              </a:rPr>
              <a:t>butter [pause and wait for a show of hands],</a:t>
            </a:r>
            <a:endParaRPr lang="en-US" sz="1200" baseline="0" dirty="0">
              <a:latin typeface="Arial" panose="020B0604020202020204" pitchFamily="34" charset="0"/>
              <a:cs typeface="Arial" panose="020B0604020202020204" pitchFamily="34" charset="0"/>
            </a:endParaRPr>
          </a:p>
          <a:p>
            <a:pPr marL="233744" indent="-233744">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Applesauce and low-fat (1%) </a:t>
            </a:r>
            <a:r>
              <a:rPr lang="en-US" sz="1200" dirty="0">
                <a:latin typeface="Arial" panose="020B0604020202020204" pitchFamily="34" charset="0"/>
                <a:cs typeface="Arial" panose="020B0604020202020204" pitchFamily="34" charset="0"/>
              </a:rPr>
              <a:t>milk [pause and wait for a show of hands], or </a:t>
            </a:r>
            <a:endParaRPr lang="en-US" sz="1200" baseline="0" dirty="0">
              <a:latin typeface="Arial" panose="020B0604020202020204" pitchFamily="34" charset="0"/>
              <a:cs typeface="Arial" panose="020B0604020202020204" pitchFamily="34" charset="0"/>
            </a:endParaRPr>
          </a:p>
          <a:p>
            <a:pPr marL="233744" indent="-233744">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Diced pears and whole grain-rich mini </a:t>
            </a:r>
            <a:r>
              <a:rPr lang="en-US" sz="1200" dirty="0">
                <a:latin typeface="Arial" panose="020B0604020202020204" pitchFamily="34" charset="0"/>
                <a:cs typeface="Arial" panose="020B0604020202020204" pitchFamily="34" charset="0"/>
              </a:rPr>
              <a:t>bagels [pause and wait for a show of hands].</a:t>
            </a:r>
          </a:p>
          <a:p>
            <a:pPr marL="233744" indent="-233744">
              <a:buFont typeface="Wingdings" panose="05000000000000000000" pitchFamily="2" charset="2"/>
              <a:buChar char="q"/>
            </a:pPr>
            <a:endParaRPr lang="en-US" sz="1200" baseline="0" dirty="0">
              <a:latin typeface="Arial" panose="020B0604020202020204" pitchFamily="34" charset="0"/>
              <a:cs typeface="Arial" panose="020B0604020202020204" pitchFamily="34" charset="0"/>
            </a:endParaRPr>
          </a:p>
          <a:p>
            <a:pPr marL="233744" indent="-233744">
              <a:buAutoNum type="alphaLcParenR"/>
            </a:pPr>
            <a:endParaRPr lang="en-US" baseline="0" dirty="0"/>
          </a:p>
          <a:p>
            <a:endParaRPr lang="en-US" baseline="0"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15</a:t>
            </a:fld>
            <a:endParaRPr lang="en-US" dirty="0"/>
          </a:p>
        </p:txBody>
      </p:sp>
    </p:spTree>
    <p:extLst>
      <p:ext uri="{BB962C8B-B14F-4D97-AF65-F5344CB8AC3E}">
        <p14:creationId xmlns:p14="http://schemas.microsoft.com/office/powerpoint/2010/main" val="2789907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Nice work everyone! </a:t>
            </a:r>
            <a:r>
              <a:rPr lang="en-US" sz="1200" dirty="0">
                <a:latin typeface="Arial" panose="020B0604020202020204" pitchFamily="34" charset="0"/>
                <a:cs typeface="Arial" panose="020B0604020202020204" pitchFamily="34" charset="0"/>
              </a:rPr>
              <a:t>The first snack,</a:t>
            </a:r>
            <a:r>
              <a:rPr lang="en-US" sz="1200" baseline="0" dirty="0">
                <a:latin typeface="Arial" panose="020B0604020202020204" pitchFamily="34" charset="0"/>
                <a:cs typeface="Arial" panose="020B0604020202020204" pitchFamily="34" charset="0"/>
              </a:rPr>
              <a:t> the enriched muffin and low-fat milk,</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does not meet the whole grain-rich requirement in the CACFP, because the grain item (the muffin) is enriched, not whole grain-rich. Because this is the only grain you are serving that day, it must be whole grain-rich.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Note that the </a:t>
            </a:r>
            <a:r>
              <a:rPr lang="en-US" sz="1200" dirty="0">
                <a:latin typeface="Arial" panose="020B0604020202020204" pitchFamily="34" charset="0"/>
                <a:cs typeface="Arial" panose="020B0604020202020204" pitchFamily="34" charset="0"/>
              </a:rPr>
              <a:t>third snack, t</a:t>
            </a:r>
            <a:r>
              <a:rPr lang="en-US" sz="1200" baseline="0" dirty="0">
                <a:latin typeface="Arial" panose="020B0604020202020204" pitchFamily="34" charset="0"/>
                <a:cs typeface="Arial" panose="020B0604020202020204" pitchFamily="34" charset="0"/>
              </a:rPr>
              <a:t>he applesauce and low-fat milk, does not contain any grains. Because grains are optional at snack, it is okay for the snack to not have any grains, as long as it contains foods from two different components. </a:t>
            </a:r>
          </a:p>
          <a:p>
            <a:pPr marL="233744" indent="-233744">
              <a:buAutoNum type="alphaLcParenR"/>
            </a:pPr>
            <a:endParaRPr lang="en-US" baseline="0" dirty="0"/>
          </a:p>
          <a:p>
            <a:endParaRPr lang="en-US" baseline="0"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16</a:t>
            </a:fld>
            <a:endParaRPr lang="en-US" dirty="0"/>
          </a:p>
        </p:txBody>
      </p:sp>
    </p:spTree>
    <p:extLst>
      <p:ext uri="{BB962C8B-B14F-4D97-AF65-F5344CB8AC3E}">
        <p14:creationId xmlns:p14="http://schemas.microsoft.com/office/powerpoint/2010/main" val="37343969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Although</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grains are optional at snack, they are required at meals, which are breakfast, lunch, and supper, in the CACFP.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This means that if your site only serves one meal a day, meaning you only serve breakfast, or only lunch, or only supper, then the grains you serve at that meal must be whole grain-rich.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Now, let’s take a closer look at breakfast…</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17</a:t>
            </a:fld>
            <a:endParaRPr lang="en-US" dirty="0"/>
          </a:p>
        </p:txBody>
      </p:sp>
    </p:spTree>
    <p:extLst>
      <p:ext uri="{BB962C8B-B14F-4D97-AF65-F5344CB8AC3E}">
        <p14:creationId xmlns:p14="http://schemas.microsoft.com/office/powerpoint/2010/main" val="1077501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Reimbursable breakfasts in </a:t>
            </a:r>
            <a:r>
              <a:rPr lang="en-US" sz="1200" baseline="0" dirty="0">
                <a:latin typeface="Arial" panose="020B0604020202020204" pitchFamily="34" charset="0"/>
                <a:cs typeface="Arial" panose="020B0604020202020204" pitchFamily="34" charset="0"/>
              </a:rPr>
              <a:t>the CACFP must include milk, vegetables/fruit, and grains. You may also serve meat/meat alternates instead of grains up to three times per week.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If you only serve breakfast, meaning</a:t>
            </a:r>
            <a:r>
              <a:rPr lang="en-US" sz="1200" dirty="0">
                <a:latin typeface="Arial" panose="020B0604020202020204" pitchFamily="34" charset="0"/>
                <a:cs typeface="Arial" panose="020B0604020202020204" pitchFamily="34" charset="0"/>
              </a:rPr>
              <a:t> breakfast is the</a:t>
            </a:r>
            <a:r>
              <a:rPr lang="en-US" sz="1200" baseline="0" dirty="0">
                <a:latin typeface="Arial" panose="020B0604020202020204" pitchFamily="34" charset="0"/>
                <a:cs typeface="Arial" panose="020B0604020202020204" pitchFamily="34" charset="0"/>
              </a:rPr>
              <a:t> only CACFP meal you serve</a:t>
            </a:r>
            <a:r>
              <a:rPr lang="en-US" sz="1200" dirty="0">
                <a:latin typeface="Arial" panose="020B0604020202020204" pitchFamily="34" charset="0"/>
                <a:cs typeface="Arial" panose="020B0604020202020204" pitchFamily="34" charset="0"/>
              </a:rPr>
              <a:t> that </a:t>
            </a:r>
            <a:r>
              <a:rPr lang="en-US" sz="1200" baseline="0" dirty="0">
                <a:latin typeface="Arial" panose="020B0604020202020204" pitchFamily="34" charset="0"/>
                <a:cs typeface="Arial" panose="020B0604020202020204" pitchFamily="34" charset="0"/>
              </a:rPr>
              <a:t>day,</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and you want to serve meat/meat alternates in place of grains, you do not have to serve a grain at that meal.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On days you do not serve a meat/meat alternate, you must serve a grain.  If breakfast is the only CACFP meal you serve that day, that grain must be whole grain-rich.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If you’d like more information on serving meat/meat alternates at breakfast, be sure to check out Team Nutrition’s “Serving Meat/Meat Alternates at Breakfast” worksheet, as well as the recording of the CACFP Halftime webinar on this topic. </a:t>
            </a:r>
          </a:p>
          <a:p>
            <a:endParaRPr lang="en-US" baseline="0" dirty="0"/>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18</a:t>
            </a:fld>
            <a:endParaRPr lang="en-US" dirty="0"/>
          </a:p>
        </p:txBody>
      </p:sp>
    </p:spTree>
    <p:extLst>
      <p:ext uri="{BB962C8B-B14F-4D97-AF65-F5344CB8AC3E}">
        <p14:creationId xmlns:p14="http://schemas.microsoft.com/office/powerpoint/2010/main" val="12478513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Let’s try another practice question! Your</a:t>
            </a:r>
            <a:r>
              <a:rPr lang="en-US" sz="1200" baseline="0" dirty="0">
                <a:latin typeface="Arial" panose="020B0604020202020204" pitchFamily="34" charset="0"/>
                <a:cs typeface="Arial" panose="020B0604020202020204" pitchFamily="34" charset="0"/>
              </a:rPr>
              <a:t> adult day care only serves breakfast, and only does so three days a week. Which breakfast below </a:t>
            </a:r>
            <a:r>
              <a:rPr lang="en-US" sz="1200" b="1" baseline="0" dirty="0">
                <a:latin typeface="Arial" panose="020B0604020202020204" pitchFamily="34" charset="0"/>
                <a:cs typeface="Arial" panose="020B0604020202020204" pitchFamily="34" charset="0"/>
              </a:rPr>
              <a:t>does not </a:t>
            </a:r>
            <a:r>
              <a:rPr lang="en-US" sz="1200" baseline="0" dirty="0">
                <a:latin typeface="Arial" panose="020B0604020202020204" pitchFamily="34" charset="0"/>
                <a:cs typeface="Arial" panose="020B0604020202020204" pitchFamily="34" charset="0"/>
              </a:rPr>
              <a:t>meet the requirement for whole grain-rich in the CACFP?</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Is it:</a:t>
            </a:r>
          </a:p>
          <a:p>
            <a:pPr marL="233744" indent="-233744">
              <a:buFont typeface="Wingdings" panose="05000000000000000000" pitchFamily="2" charset="2"/>
              <a:buChar char="q"/>
            </a:pPr>
            <a:r>
              <a:rPr lang="en-US" sz="1200" dirty="0">
                <a:latin typeface="Arial" panose="020B0604020202020204" pitchFamily="34" charset="0"/>
                <a:cs typeface="Arial" panose="020B0604020202020204" pitchFamily="34" charset="0"/>
              </a:rPr>
              <a:t>fat-free (skim) m</a:t>
            </a:r>
            <a:r>
              <a:rPr lang="en-US" sz="1200" baseline="0" dirty="0">
                <a:latin typeface="Arial" panose="020B0604020202020204" pitchFamily="34" charset="0"/>
                <a:cs typeface="Arial" panose="020B0604020202020204" pitchFamily="34" charset="0"/>
              </a:rPr>
              <a:t>ilk, eggs, and fruit salad </a:t>
            </a:r>
            <a:r>
              <a:rPr lang="en-US" sz="1200" dirty="0">
                <a:latin typeface="Arial" panose="020B0604020202020204" pitchFamily="34" charset="0"/>
                <a:cs typeface="Arial" panose="020B0604020202020204" pitchFamily="34" charset="0"/>
              </a:rPr>
              <a:t>[pause and wait for a show of hands];</a:t>
            </a:r>
            <a:endParaRPr lang="en-US" sz="1200" baseline="0" dirty="0">
              <a:latin typeface="Arial" panose="020B0604020202020204" pitchFamily="34" charset="0"/>
              <a:cs typeface="Arial" panose="020B0604020202020204" pitchFamily="34" charset="0"/>
            </a:endParaRPr>
          </a:p>
          <a:p>
            <a:pPr marL="233744" indent="-233744">
              <a:buFont typeface="Wingdings" panose="05000000000000000000" pitchFamily="2" charset="2"/>
              <a:buChar char="q"/>
            </a:pPr>
            <a:r>
              <a:rPr lang="en-US" sz="1200" dirty="0">
                <a:latin typeface="Arial" panose="020B0604020202020204" pitchFamily="34" charset="0"/>
                <a:cs typeface="Arial" panose="020B0604020202020204" pitchFamily="34" charset="0"/>
              </a:rPr>
              <a:t>low-fat (1%) m</a:t>
            </a:r>
            <a:r>
              <a:rPr lang="en-US" sz="1200" baseline="0" dirty="0">
                <a:latin typeface="Arial" panose="020B0604020202020204" pitchFamily="34" charset="0"/>
                <a:cs typeface="Arial" panose="020B0604020202020204" pitchFamily="34" charset="0"/>
              </a:rPr>
              <a:t>ilk, enriched pancakes, and sliced strawberries </a:t>
            </a:r>
            <a:r>
              <a:rPr lang="en-US" sz="1200" dirty="0">
                <a:latin typeface="Arial" panose="020B0604020202020204" pitchFamily="34" charset="0"/>
                <a:cs typeface="Arial" panose="020B0604020202020204" pitchFamily="34" charset="0"/>
              </a:rPr>
              <a:t>[pause and wait for a show of hands];</a:t>
            </a:r>
            <a:endParaRPr lang="en-US" sz="1200" baseline="0" dirty="0">
              <a:latin typeface="Arial" panose="020B0604020202020204" pitchFamily="34" charset="0"/>
              <a:cs typeface="Arial" panose="020B0604020202020204" pitchFamily="34" charset="0"/>
            </a:endParaRPr>
          </a:p>
          <a:p>
            <a:pPr marL="233744" indent="-233744">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low-fat (1%) milk, oatmeal, and blueberries </a:t>
            </a:r>
            <a:r>
              <a:rPr lang="en-US" sz="1200" dirty="0">
                <a:latin typeface="Arial" panose="020B0604020202020204" pitchFamily="34" charset="0"/>
                <a:cs typeface="Arial" panose="020B0604020202020204" pitchFamily="34" charset="0"/>
              </a:rPr>
              <a:t>[pause and wait for a show of hands]; or </a:t>
            </a:r>
            <a:endParaRPr lang="en-US" sz="1200" baseline="0" dirty="0">
              <a:latin typeface="Arial" panose="020B0604020202020204" pitchFamily="34" charset="0"/>
              <a:cs typeface="Arial" panose="020B0604020202020204" pitchFamily="34" charset="0"/>
            </a:endParaRPr>
          </a:p>
          <a:p>
            <a:pPr marL="233744" indent="-233744">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fat-free</a:t>
            </a:r>
            <a:r>
              <a:rPr lang="en-US" sz="1200" dirty="0">
                <a:latin typeface="Arial" panose="020B0604020202020204" pitchFamily="34" charset="0"/>
                <a:cs typeface="Arial" panose="020B0604020202020204" pitchFamily="34" charset="0"/>
              </a:rPr>
              <a:t> (skim) m</a:t>
            </a:r>
            <a:r>
              <a:rPr lang="en-US" sz="1200" baseline="0" dirty="0">
                <a:latin typeface="Arial" panose="020B0604020202020204" pitchFamily="34" charset="0"/>
                <a:cs typeface="Arial" panose="020B0604020202020204" pitchFamily="34" charset="0"/>
              </a:rPr>
              <a:t>ilk, beans, and cheese </a:t>
            </a:r>
            <a:r>
              <a:rPr lang="en-US" sz="1200" dirty="0">
                <a:latin typeface="Arial" panose="020B0604020202020204" pitchFamily="34" charset="0"/>
                <a:cs typeface="Arial" panose="020B0604020202020204" pitchFamily="34" charset="0"/>
              </a:rPr>
              <a:t>[pause and wait for a show of hands]</a:t>
            </a:r>
            <a:r>
              <a:rPr lang="en-US" sz="1200" baseline="0" dirty="0">
                <a:latin typeface="Arial" panose="020B0604020202020204" pitchFamily="34" charset="0"/>
                <a:cs typeface="Arial" panose="020B0604020202020204" pitchFamily="34" charset="0"/>
              </a:rPr>
              <a:t>?</a:t>
            </a:r>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19</a:t>
            </a:fld>
            <a:endParaRPr lang="en-US" dirty="0"/>
          </a:p>
        </p:txBody>
      </p:sp>
    </p:spTree>
    <p:extLst>
      <p:ext uri="{BB962C8B-B14F-4D97-AF65-F5344CB8AC3E}">
        <p14:creationId xmlns:p14="http://schemas.microsoft.com/office/powerpoint/2010/main" val="1701319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The goal of Team Nutrition is to improve children's lifelong eating and physical activity habits through nutrition education based on the principles of the Dietary Guidelines for Americans and MyPlate.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a:t>
            </a:r>
          </a:p>
          <a:p>
            <a:endParaRPr lang="en-US" sz="12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a:t>
            </a:fld>
            <a:endParaRPr lang="en-US" dirty="0"/>
          </a:p>
        </p:txBody>
      </p:sp>
    </p:spTree>
    <p:extLst>
      <p:ext uri="{BB962C8B-B14F-4D97-AF65-F5344CB8AC3E}">
        <p14:creationId xmlns:p14="http://schemas.microsoft.com/office/powerpoint/2010/main" val="18905104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5327" y="4480004"/>
            <a:ext cx="5642610" cy="4600496"/>
          </a:xfrm>
        </p:spPr>
        <p:txBody>
          <a:bodyPr/>
          <a:lstStyle/>
          <a:p>
            <a:r>
              <a:rPr lang="en-US" sz="1200" dirty="0">
                <a:latin typeface="Arial" panose="020B0604020202020204" pitchFamily="34" charset="0"/>
                <a:cs typeface="Arial" panose="020B0604020202020204" pitchFamily="34" charset="0"/>
              </a:rPr>
              <a:t>Nice work! The second breakfast of l</a:t>
            </a:r>
            <a:r>
              <a:rPr lang="en-US" sz="1200" baseline="0" dirty="0">
                <a:latin typeface="Arial" panose="020B0604020202020204" pitchFamily="34" charset="0"/>
                <a:cs typeface="Arial" panose="020B0604020202020204" pitchFamily="34" charset="0"/>
              </a:rPr>
              <a:t>ow-fat milk, enriched pancakes, and strawberries </a:t>
            </a:r>
            <a:r>
              <a:rPr lang="en-US" sz="1200" b="1" baseline="0" dirty="0">
                <a:latin typeface="Arial" panose="020B0604020202020204" pitchFamily="34" charset="0"/>
                <a:cs typeface="Arial" panose="020B0604020202020204" pitchFamily="34" charset="0"/>
              </a:rPr>
              <a:t>does not </a:t>
            </a:r>
            <a:r>
              <a:rPr lang="en-US" sz="1200" baseline="0" dirty="0">
                <a:latin typeface="Arial" panose="020B0604020202020204" pitchFamily="34" charset="0"/>
                <a:cs typeface="Arial" panose="020B0604020202020204" pitchFamily="34" charset="0"/>
              </a:rPr>
              <a:t>meet the whole grain-rich requirement in the CACFP.  The pancakes are enriched, not whole grain-rich, and because this is the only grain your day care will serve today, the grain needs to be whole grain-rich.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Let’s look at the other options now.</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The first </a:t>
            </a:r>
            <a:r>
              <a:rPr lang="en-US" sz="1200" dirty="0">
                <a:latin typeface="Arial" panose="020B0604020202020204" pitchFamily="34" charset="0"/>
                <a:cs typeface="Arial" panose="020B0604020202020204" pitchFamily="34" charset="0"/>
              </a:rPr>
              <a:t>breakfast </a:t>
            </a:r>
            <a:r>
              <a:rPr lang="en-US" sz="1200" baseline="0" dirty="0">
                <a:latin typeface="Arial" panose="020B0604020202020204" pitchFamily="34" charset="0"/>
                <a:cs typeface="Arial" panose="020B0604020202020204" pitchFamily="34" charset="0"/>
              </a:rPr>
              <a:t>includes milk, eggs, and fruit salad. There is no grain in this breakfast, because the egg, which is a meat alternate, is replacing the grain component. This breakfast still has the required milk component (low-fat</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milk),  and the required vegetables/fruit component (fruit salad), so this breakfast meets</a:t>
            </a:r>
            <a:r>
              <a:rPr lang="en-US" sz="1200" dirty="0">
                <a:latin typeface="Arial" panose="020B0604020202020204" pitchFamily="34" charset="0"/>
                <a:cs typeface="Arial" panose="020B0604020202020204" pitchFamily="34" charset="0"/>
              </a:rPr>
              <a:t> the requirement for whole grain-rich in the</a:t>
            </a:r>
            <a:r>
              <a:rPr lang="en-US" sz="1200" baseline="0" dirty="0">
                <a:latin typeface="Arial" panose="020B0604020202020204" pitchFamily="34" charset="0"/>
                <a:cs typeface="Arial" panose="020B0604020202020204" pitchFamily="34" charset="0"/>
              </a:rPr>
              <a:t> CACFP and is reimbursable.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The third breakfast</a:t>
            </a:r>
            <a:r>
              <a:rPr lang="en-US" sz="1200" dirty="0">
                <a:latin typeface="Arial" panose="020B0604020202020204" pitchFamily="34" charset="0"/>
                <a:cs typeface="Arial" panose="020B0604020202020204" pitchFamily="34" charset="0"/>
              </a:rPr>
              <a:t> i</a:t>
            </a:r>
            <a:r>
              <a:rPr lang="en-US" sz="1200" baseline="0" dirty="0">
                <a:latin typeface="Arial" panose="020B0604020202020204" pitchFamily="34" charset="0"/>
                <a:cs typeface="Arial" panose="020B0604020202020204" pitchFamily="34" charset="0"/>
              </a:rPr>
              <a:t>ncludes milk, oatmeal, and blueberries. Oatmeal is whole grain-rich, so this meets the CACFP requirement of at least one offering of whole grain-rich foods per day. This breakfast also has the required milk component (low-fat milk), and the required fruit component (blueberries) needed for a reimbursable breakfast in the CACFP. </a:t>
            </a:r>
          </a:p>
          <a:p>
            <a:endParaRPr lang="en-US" sz="1200" baseline="0" dirty="0">
              <a:latin typeface="Arial" panose="020B0604020202020204" pitchFamily="34" charset="0"/>
              <a:cs typeface="Arial" panose="020B0604020202020204" pitchFamily="34" charset="0"/>
            </a:endParaRPr>
          </a:p>
          <a:p>
            <a:pPr defTabSz="934974">
              <a:defRPr/>
            </a:pPr>
            <a:r>
              <a:rPr lang="en-US" sz="1200" baseline="0" dirty="0">
                <a:latin typeface="Arial" panose="020B0604020202020204" pitchFamily="34" charset="0"/>
                <a:cs typeface="Arial" panose="020B0604020202020204" pitchFamily="34" charset="0"/>
              </a:rPr>
              <a:t>Finally, the last breakfast on the list includes milk, beans, and cheese. </a:t>
            </a:r>
            <a:r>
              <a:rPr lang="en-US" sz="1200" dirty="0">
                <a:latin typeface="Arial" panose="020B0604020202020204" pitchFamily="34" charset="0"/>
                <a:cs typeface="Arial" panose="020B0604020202020204" pitchFamily="34" charset="0"/>
              </a:rPr>
              <a:t>In this breakfast, </a:t>
            </a:r>
            <a:r>
              <a:rPr lang="en-US" sz="1200" baseline="0" dirty="0">
                <a:latin typeface="Arial" panose="020B0604020202020204" pitchFamily="34" charset="0"/>
                <a:cs typeface="Arial" panose="020B0604020202020204" pitchFamily="34" charset="0"/>
              </a:rPr>
              <a:t>cheese, a meat alternate, is served in place of a grain. This breakfast still has the required milk component (low-fat milk) and the required vegetables/fruit component (beans) so this breakfast meets</a:t>
            </a:r>
            <a:r>
              <a:rPr lang="en-US" sz="1200" dirty="0">
                <a:latin typeface="Arial" panose="020B0604020202020204" pitchFamily="34" charset="0"/>
                <a:cs typeface="Arial" panose="020B0604020202020204" pitchFamily="34" charset="0"/>
              </a:rPr>
              <a:t> the requirement for whole grain-rich in the CACFP and</a:t>
            </a:r>
            <a:r>
              <a:rPr lang="en-US" sz="1200" baseline="0" dirty="0">
                <a:latin typeface="Arial" panose="020B0604020202020204" pitchFamily="34" charset="0"/>
                <a:cs typeface="Arial" panose="020B0604020202020204" pitchFamily="34" charset="0"/>
              </a:rPr>
              <a:t> is reimbursable as well. </a:t>
            </a:r>
          </a:p>
          <a:p>
            <a:endParaRPr lang="en-US" sz="1200" baseline="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20</a:t>
            </a:fld>
            <a:endParaRPr lang="en-US" dirty="0"/>
          </a:p>
        </p:txBody>
      </p:sp>
    </p:spTree>
    <p:extLst>
      <p:ext uri="{BB962C8B-B14F-4D97-AF65-F5344CB8AC3E}">
        <p14:creationId xmlns:p14="http://schemas.microsoft.com/office/powerpoint/2010/main" val="26775908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701231">
              <a:defRPr/>
            </a:pPr>
            <a:r>
              <a:rPr lang="en-US" sz="1200" dirty="0">
                <a:latin typeface="Arial" panose="020B0604020202020204" pitchFamily="34" charset="0"/>
                <a:cs typeface="Arial" panose="020B0604020202020204" pitchFamily="34" charset="0"/>
              </a:rPr>
              <a:t>If your at-risk afterschool program,</a:t>
            </a:r>
            <a:r>
              <a:rPr lang="en-US" sz="1200" baseline="0" dirty="0">
                <a:latin typeface="Arial" panose="020B0604020202020204" pitchFamily="34" charset="0"/>
                <a:cs typeface="Arial" panose="020B0604020202020204" pitchFamily="34" charset="0"/>
              </a:rPr>
              <a:t> or adult day care program, serves breakfast, lunch, or supper using a type of meal service called “Offer Versus Serve” or “OVS,” and you want to meet the whole grain-rich requirement at the meal that uses OVS, then all the grains you offer at that meal must be whole grain-rich. </a:t>
            </a:r>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21</a:t>
            </a:fld>
            <a:endParaRPr lang="en-US" dirty="0"/>
          </a:p>
        </p:txBody>
      </p:sp>
    </p:spTree>
    <p:extLst>
      <p:ext uri="{BB962C8B-B14F-4D97-AF65-F5344CB8AC3E}">
        <p14:creationId xmlns:p14="http://schemas.microsoft.com/office/powerpoint/2010/main" val="14703508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Let’s do</a:t>
            </a:r>
            <a:r>
              <a:rPr lang="en-US" sz="1200" baseline="0" dirty="0">
                <a:latin typeface="Arial" panose="020B0604020202020204" pitchFamily="34" charset="0"/>
                <a:cs typeface="Arial" panose="020B0604020202020204" pitchFamily="34" charset="0"/>
              </a:rPr>
              <a:t> one last practice question. Your at-risk afterschool center serves supper using OVS, and also serves snack. You want to meet the CACFP whole grain-rich requirement at supper, and offer two options from the grains component: whole grain-rich rolls</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and enriched crackers.</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Does offering these two options meet the whole grain-rich requirement in the CACFP?</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Raise your hand if you think offering whole grain-rich rolls and enriched crackers at supper using OVS meets the whole grain-rich requirement in the CACFP [pause and wait for a show of hands].</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Raise your hand if you think offering whole grain-rich rolls and enriched crackers at supper using OVS does not meet the whole grain-rich requirement in the CACFP [pause and wait for a show of hands].</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22</a:t>
            </a:fld>
            <a:endParaRPr lang="en-US" dirty="0"/>
          </a:p>
        </p:txBody>
      </p:sp>
    </p:spTree>
    <p:extLst>
      <p:ext uri="{BB962C8B-B14F-4D97-AF65-F5344CB8AC3E}">
        <p14:creationId xmlns:p14="http://schemas.microsoft.com/office/powerpoint/2010/main" val="25186708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Nice work everyone! The answer is no, offering whole grain-rich rolls and enriched</a:t>
            </a:r>
            <a:r>
              <a:rPr lang="en-US" sz="1200" baseline="0" dirty="0">
                <a:latin typeface="Arial" panose="020B0604020202020204" pitchFamily="34" charset="0"/>
                <a:cs typeface="Arial" panose="020B0604020202020204" pitchFamily="34" charset="0"/>
              </a:rPr>
              <a:t> crackers at OVS lunch or supper</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does not meet the whole grain-rich requirement in the CACFP. When using OVS at meals that meet the whole grain-rich requirement in the CACFP,</a:t>
            </a:r>
            <a:r>
              <a:rPr lang="en-US" sz="1200" b="1" baseline="0" dirty="0">
                <a:latin typeface="Arial" panose="020B0604020202020204" pitchFamily="34" charset="0"/>
                <a:cs typeface="Arial" panose="020B0604020202020204" pitchFamily="34" charset="0"/>
              </a:rPr>
              <a:t> all </a:t>
            </a:r>
            <a:r>
              <a:rPr lang="en-US" sz="1200" baseline="0" dirty="0">
                <a:latin typeface="Arial" panose="020B0604020202020204" pitchFamily="34" charset="0"/>
                <a:cs typeface="Arial" panose="020B0604020202020204" pitchFamily="34" charset="0"/>
              </a:rPr>
              <a:t>grains offered must be whole grain-rich.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So, in this example, you could continue to serve the whole grain-rich rolls, and substitute the enriched crackers with whole grain-rich crackers or another whole grain-rich food (that is not a roll), to meet the CACFP whole grain-rich requirement.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For more information on Offer Versus Serve, you can check out Team Nutrition’s “Offer Versus Serve in the CACFP” worksheet as well as the recording of the CACFP Halftime webinar on that topic. </a:t>
            </a:r>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23</a:t>
            </a:fld>
            <a:endParaRPr lang="en-US" dirty="0"/>
          </a:p>
        </p:txBody>
      </p:sp>
    </p:spTree>
    <p:extLst>
      <p:ext uri="{BB962C8B-B14F-4D97-AF65-F5344CB8AC3E}">
        <p14:creationId xmlns:p14="http://schemas.microsoft.com/office/powerpoint/2010/main" val="21272436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5327" y="4480004"/>
            <a:ext cx="5642610" cy="4362026"/>
          </a:xfrm>
        </p:spPr>
        <p:txBody>
          <a:bodyPr/>
          <a:lstStyle/>
          <a:p>
            <a:r>
              <a:rPr lang="en-US" sz="1200" dirty="0">
                <a:latin typeface="Arial" panose="020B0604020202020204" pitchFamily="34" charset="0"/>
                <a:cs typeface="Arial" panose="020B0604020202020204" pitchFamily="34" charset="0"/>
              </a:rPr>
              <a:t>Finally,</a:t>
            </a:r>
            <a:r>
              <a:rPr lang="en-US" sz="1200" baseline="0" dirty="0">
                <a:latin typeface="Arial" panose="020B0604020202020204" pitchFamily="34" charset="0"/>
                <a:cs typeface="Arial" panose="020B0604020202020204" pitchFamily="34" charset="0"/>
              </a:rPr>
              <a:t> we will wrap up with some “food for thought” </a:t>
            </a:r>
            <a:r>
              <a:rPr lang="en-US" sz="1200" dirty="0">
                <a:latin typeface="Arial" panose="020B0604020202020204" pitchFamily="34" charset="0"/>
                <a:cs typeface="Arial" panose="020B0604020202020204" pitchFamily="34" charset="0"/>
              </a:rPr>
              <a:t>that gives you </a:t>
            </a:r>
            <a:r>
              <a:rPr lang="en-US" sz="1200" baseline="0" dirty="0">
                <a:latin typeface="Arial" panose="020B0604020202020204" pitchFamily="34" charset="0"/>
                <a:cs typeface="Arial" panose="020B0604020202020204" pitchFamily="34" charset="0"/>
              </a:rPr>
              <a:t>ideas of different whole grain-rich foods that you may serve as</a:t>
            </a:r>
            <a:r>
              <a:rPr lang="en-US" sz="1200" dirty="0">
                <a:latin typeface="Arial" panose="020B0604020202020204" pitchFamily="34" charset="0"/>
                <a:cs typeface="Arial" panose="020B0604020202020204" pitchFamily="34" charset="0"/>
              </a:rPr>
              <a:t> part of reimbursable </a:t>
            </a:r>
            <a:r>
              <a:rPr lang="en-US" sz="1200" baseline="0" dirty="0">
                <a:latin typeface="Arial" panose="020B0604020202020204" pitchFamily="34" charset="0"/>
                <a:cs typeface="Arial" panose="020B0604020202020204" pitchFamily="34" charset="0"/>
              </a:rPr>
              <a:t>meals and snacks in the CACFP. There are certainly other whole grain-rich foods that you could serve, and you may serve these foods at any meal or snack in the CACFP.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At breakfast, try serving:</a:t>
            </a: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oatmeal, </a:t>
            </a: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whole grain-rich pancakes, </a:t>
            </a: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whole grain-rich waffles, </a:t>
            </a: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toast made with whole-wheat bread, </a:t>
            </a: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whole grain-rich muffins, </a:t>
            </a: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whole grain-rich cereal, and</a:t>
            </a: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whole grain-rich English muffins, bagels, or biscuits, such as the Baking Powder Biscuits shown on this slide.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For the cereal and oatmeal, you will want to make sure that they meet the sugar limit for cereals in the CACFP of no more than 6 grams of sugar per dry ounce. </a:t>
            </a:r>
          </a:p>
          <a:p>
            <a:endParaRPr lang="en-US" sz="1200" baseline="0" dirty="0">
              <a:latin typeface="Arial" panose="020B0604020202020204" pitchFamily="34" charset="0"/>
              <a:cs typeface="Arial" panose="020B0604020202020204" pitchFamily="34" charset="0"/>
            </a:endParaRPr>
          </a:p>
          <a:p>
            <a:pPr defTabSz="934974">
              <a:defRPr/>
            </a:pPr>
            <a:r>
              <a:rPr lang="en-US" sz="1200" baseline="0" dirty="0">
                <a:latin typeface="Arial" panose="020B0604020202020204" pitchFamily="34" charset="0"/>
                <a:cs typeface="Arial" panose="020B0604020202020204" pitchFamily="34" charset="0"/>
              </a:rPr>
              <a:t>For more information on sugar limit for cereals in the CACFP, you can check out Team Nutrition’s “</a:t>
            </a:r>
            <a:r>
              <a:rPr lang="en-US" sz="1200" dirty="0">
                <a:latin typeface="Arial" panose="020B0604020202020204" pitchFamily="34" charset="0"/>
                <a:cs typeface="Arial" panose="020B0604020202020204" pitchFamily="34" charset="0"/>
              </a:rPr>
              <a:t>Choose Breakfast Cereals That Are Lower in Added Sugars” </a:t>
            </a:r>
            <a:r>
              <a:rPr lang="en-US" sz="1200" baseline="0" dirty="0">
                <a:latin typeface="Arial" panose="020B0604020202020204" pitchFamily="34" charset="0"/>
                <a:cs typeface="Arial" panose="020B0604020202020204" pitchFamily="34" charset="0"/>
              </a:rPr>
              <a:t> worksheet as well as the recording of the CACFP Halftime webinar on that topic. </a:t>
            </a:r>
            <a:endParaRPr lang="en-US" sz="1200" dirty="0">
              <a:latin typeface="Arial" panose="020B0604020202020204" pitchFamily="34" charset="0"/>
              <a:cs typeface="Arial" panose="020B0604020202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24</a:t>
            </a:fld>
            <a:endParaRPr lang="en-US" dirty="0"/>
          </a:p>
        </p:txBody>
      </p:sp>
    </p:spTree>
    <p:extLst>
      <p:ext uri="{BB962C8B-B14F-4D97-AF65-F5344CB8AC3E}">
        <p14:creationId xmlns:p14="http://schemas.microsoft.com/office/powerpoint/2010/main" val="27848353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Some whole</a:t>
            </a:r>
            <a:r>
              <a:rPr lang="en-US" sz="1200" baseline="0" dirty="0">
                <a:latin typeface="Arial" panose="020B0604020202020204" pitchFamily="34" charset="0"/>
                <a:cs typeface="Arial" panose="020B0604020202020204" pitchFamily="34" charset="0"/>
              </a:rPr>
              <a:t> grain-rich items</a:t>
            </a:r>
            <a:r>
              <a:rPr lang="en-US" sz="1200" dirty="0">
                <a:latin typeface="Arial" panose="020B0604020202020204" pitchFamily="34" charset="0"/>
                <a:cs typeface="Arial" panose="020B0604020202020204" pitchFamily="34" charset="0"/>
              </a:rPr>
              <a:t> to include on your lunch or supper menus include:</a:t>
            </a:r>
          </a:p>
          <a:p>
            <a:pPr marL="175308" indent="-175308">
              <a:buFont typeface="Wingdings" panose="05000000000000000000" pitchFamily="2" charset="2"/>
              <a:buChar char="q"/>
            </a:pPr>
            <a:r>
              <a:rPr lang="en-US" sz="1200" dirty="0">
                <a:latin typeface="Arial" panose="020B0604020202020204" pitchFamily="34" charset="0"/>
                <a:cs typeface="Arial" panose="020B0604020202020204" pitchFamily="34" charset="0"/>
              </a:rPr>
              <a:t>whole</a:t>
            </a:r>
            <a:r>
              <a:rPr lang="en-US" sz="1200" baseline="0" dirty="0">
                <a:latin typeface="Arial" panose="020B0604020202020204" pitchFamily="34" charset="0"/>
                <a:cs typeface="Arial" panose="020B0604020202020204" pitchFamily="34" charset="0"/>
              </a:rPr>
              <a:t> wheat macaroni/spaghetti;</a:t>
            </a:r>
          </a:p>
          <a:p>
            <a:pPr marL="175308" indent="-175308">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whole grain-rich pita bread or pita pockets;</a:t>
            </a:r>
          </a:p>
          <a:p>
            <a:pPr marL="175308" indent="-175308" defTabSz="934974">
              <a:buFont typeface="Wingdings" panose="05000000000000000000" pitchFamily="2" charset="2"/>
              <a:buChar char="q"/>
              <a:defRPr/>
            </a:pPr>
            <a:r>
              <a:rPr lang="en-US" sz="1200" baseline="0" dirty="0">
                <a:latin typeface="Arial" panose="020B0604020202020204" pitchFamily="34" charset="0"/>
                <a:cs typeface="Arial" panose="020B0604020202020204" pitchFamily="34" charset="0"/>
              </a:rPr>
              <a:t>whole wheat buns or rolls;</a:t>
            </a:r>
          </a:p>
          <a:p>
            <a:pPr marL="175308" indent="-175308" defTabSz="934974">
              <a:buFont typeface="Wingdings" panose="05000000000000000000" pitchFamily="2" charset="2"/>
              <a:buChar char="q"/>
              <a:defRPr/>
            </a:pPr>
            <a:r>
              <a:rPr lang="en-US" sz="1200" baseline="0" dirty="0">
                <a:latin typeface="Arial" panose="020B0604020202020204" pitchFamily="34" charset="0"/>
                <a:cs typeface="Arial" panose="020B0604020202020204" pitchFamily="34" charset="0"/>
              </a:rPr>
              <a:t>whole grain-rich pizza crust; and </a:t>
            </a:r>
          </a:p>
          <a:p>
            <a:pPr marL="175308" indent="-175308" defTabSz="934974">
              <a:buFont typeface="Wingdings" panose="05000000000000000000" pitchFamily="2" charset="2"/>
              <a:buChar char="q"/>
              <a:defRPr/>
            </a:pPr>
            <a:r>
              <a:rPr lang="en-US" sz="1200" baseline="0" dirty="0">
                <a:latin typeface="Arial" panose="020B0604020202020204" pitchFamily="34" charset="0"/>
                <a:cs typeface="Arial" panose="020B0604020202020204" pitchFamily="34" charset="0"/>
              </a:rPr>
              <a:t>whole grain-rich tortillas.</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You could also try including some cooked whole grains such as</a:t>
            </a:r>
          </a:p>
          <a:p>
            <a:pPr marL="175308" indent="-175308">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brown rice;</a:t>
            </a:r>
          </a:p>
          <a:p>
            <a:pPr marL="175308" indent="-175308">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wild rice;</a:t>
            </a:r>
          </a:p>
          <a:p>
            <a:pPr marL="175308" indent="-175308">
              <a:buFont typeface="Wingdings" panose="05000000000000000000" pitchFamily="2" charset="2"/>
              <a:buChar char="q"/>
            </a:pPr>
            <a:r>
              <a:rPr lang="en-US" sz="1200" dirty="0">
                <a:latin typeface="Arial" panose="020B0604020202020204" pitchFamily="34" charset="0"/>
                <a:cs typeface="Arial" panose="020B0604020202020204" pitchFamily="34" charset="0"/>
              </a:rPr>
              <a:t>q</a:t>
            </a:r>
            <a:r>
              <a:rPr lang="en-US" sz="1200" baseline="0" dirty="0">
                <a:latin typeface="Arial" panose="020B0604020202020204" pitchFamily="34" charset="0"/>
                <a:cs typeface="Arial" panose="020B0604020202020204" pitchFamily="34" charset="0"/>
              </a:rPr>
              <a:t>uinoa; and</a:t>
            </a:r>
          </a:p>
          <a:p>
            <a:pPr marL="175308" indent="-175308">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bulgur, which is used to make a dish called tabbouleh</a:t>
            </a:r>
            <a:r>
              <a:rPr lang="en-US" sz="1200" dirty="0">
                <a:latin typeface="Arial" panose="020B0604020202020204" pitchFamily="34" charset="0"/>
                <a:cs typeface="Arial" panose="020B0604020202020204" pitchFamily="34" charset="0"/>
              </a:rPr>
              <a:t> that’s shown on the slide. </a:t>
            </a:r>
            <a:r>
              <a:rPr lang="en-US" sz="1200" baseline="0" dirty="0">
                <a:latin typeface="Arial" panose="020B0604020202020204" pitchFamily="34" charset="0"/>
                <a:cs typeface="Arial" panose="020B0604020202020204" pitchFamily="34" charset="0"/>
              </a:rPr>
              <a:t> </a:t>
            </a:r>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25</a:t>
            </a:fld>
            <a:endParaRPr lang="en-US" dirty="0"/>
          </a:p>
        </p:txBody>
      </p:sp>
    </p:spTree>
    <p:extLst>
      <p:ext uri="{BB962C8B-B14F-4D97-AF65-F5344CB8AC3E}">
        <p14:creationId xmlns:p14="http://schemas.microsoft.com/office/powerpoint/2010/main" val="29006601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Finally, at snack, you can serve:</a:t>
            </a: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whole grain-rich crackers; </a:t>
            </a: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whole grain-rich pita wedges;</a:t>
            </a: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whole grain-rich cereal mix; </a:t>
            </a: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whole grain-rich pretzels; </a:t>
            </a: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rice cakes made with brown rice; and </a:t>
            </a: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whole grain-rich banana bread. </a:t>
            </a:r>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26</a:t>
            </a:fld>
            <a:endParaRPr lang="en-US" dirty="0"/>
          </a:p>
        </p:txBody>
      </p:sp>
    </p:spTree>
    <p:extLst>
      <p:ext uri="{BB962C8B-B14F-4D97-AF65-F5344CB8AC3E}">
        <p14:creationId xmlns:p14="http://schemas.microsoft.com/office/powerpoint/2010/main" val="722273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010">
              <a:defRPr/>
            </a:pPr>
            <a:r>
              <a:rPr lang="en-US" sz="1200" dirty="0">
                <a:latin typeface="Arial" panose="020B0604020202020204" pitchFamily="34" charset="0"/>
                <a:cs typeface="Arial" panose="020B0604020202020204" pitchFamily="34" charset="0"/>
              </a:rPr>
              <a:t>For all participating in a Child Nutrition Program, such as the CACFP, Team Nutrition’s print materials are free to order. </a:t>
            </a:r>
          </a:p>
          <a:p>
            <a:pPr defTabSz="933010">
              <a:defRPr/>
            </a:pPr>
            <a:endParaRPr lang="en-US" sz="1200" dirty="0">
              <a:latin typeface="Arial" panose="020B0604020202020204" pitchFamily="34" charset="0"/>
              <a:cs typeface="Arial" panose="020B0604020202020204" pitchFamily="34" charset="0"/>
            </a:endParaRPr>
          </a:p>
          <a:p>
            <a:pPr defTabSz="933010">
              <a:defRPr/>
            </a:pPr>
            <a:r>
              <a:rPr lang="en-US" sz="1200" dirty="0">
                <a:latin typeface="Arial" panose="020B0604020202020204" pitchFamily="34" charset="0"/>
                <a:cs typeface="Arial" panose="020B0604020202020204" pitchFamily="34" charset="0"/>
              </a:rPr>
              <a:t>If you would like to order Team Nutrition’s free materials in print, you can go to the “Resource Order Form” link on the Team Nutrition website to order print copies of the materials.  </a:t>
            </a:r>
          </a:p>
          <a:p>
            <a:endParaRPr lang="en-US" dirty="0"/>
          </a:p>
          <a:p>
            <a:r>
              <a:rPr lang="en-US" sz="1200" dirty="0">
                <a:latin typeface="Arial" panose="020B0604020202020204" pitchFamily="34" charset="0"/>
                <a:cs typeface="Arial" panose="020B0604020202020204" pitchFamily="34" charset="0"/>
              </a:rPr>
              <a:t>For bulk orders, you can email teamnutrition@usda.gov.</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27</a:t>
            </a:fld>
            <a:endParaRPr lang="en-US" dirty="0"/>
          </a:p>
        </p:txBody>
      </p:sp>
    </p:spTree>
    <p:extLst>
      <p:ext uri="{BB962C8B-B14F-4D97-AF65-F5344CB8AC3E}">
        <p14:creationId xmlns:p14="http://schemas.microsoft.com/office/powerpoint/2010/main" val="25973999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2479"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All</a:t>
            </a:r>
            <a:r>
              <a:rPr lang="en-US" sz="1200" baseline="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Team Nutrition materials are available online from Team</a:t>
            </a:r>
            <a:r>
              <a:rPr lang="en-US" sz="1200" baseline="0" dirty="0">
                <a:latin typeface="Arial" panose="020B0604020202020204" pitchFamily="34" charset="0"/>
                <a:cs typeface="Arial" panose="020B0604020202020204" pitchFamily="34" charset="0"/>
              </a:rPr>
              <a:t> Nutrition’s </a:t>
            </a:r>
            <a:r>
              <a:rPr lang="en-US" sz="1200" dirty="0">
                <a:latin typeface="Arial" panose="020B0604020202020204" pitchFamily="34" charset="0"/>
                <a:cs typeface="Arial" panose="020B0604020202020204" pitchFamily="34" charset="0"/>
              </a:rPr>
              <a:t>website and are available for free download to anybody who is interested.</a:t>
            </a:r>
          </a:p>
          <a:p>
            <a:pPr defTabSz="912479">
              <a:defRPr/>
            </a:pP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57256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monthly e-newsletter, connect with them via email at teamnutrition@usda.gov, and follow them on Twitter.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Thank you! </a:t>
            </a:r>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29</a:t>
            </a:fld>
            <a:endParaRPr lang="en-US" dirty="0"/>
          </a:p>
        </p:txBody>
      </p:sp>
    </p:spTree>
    <p:extLst>
      <p:ext uri="{BB962C8B-B14F-4D97-AF65-F5344CB8AC3E}">
        <p14:creationId xmlns:p14="http://schemas.microsoft.com/office/powerpoint/2010/main" val="3308959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Before we get started, I want to know who has joined us today.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Please raise your hand if you work for:</a:t>
            </a:r>
          </a:p>
          <a:p>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child care center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family child care home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an at-risk afterschool care center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sponsoring organization [pause and wait for a show of hands],</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an emergency shelter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school food authority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State agency [pause and wait for a show of hands],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A USDA Regional office [pause and wait for a show of hands], or </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other [pause and wait for a show of hands]. </a:t>
            </a:r>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3</a:t>
            </a:fld>
            <a:endParaRPr lang="en-US" dirty="0"/>
          </a:p>
        </p:txBody>
      </p:sp>
    </p:spTree>
    <p:extLst>
      <p:ext uri="{BB962C8B-B14F-4D97-AF65-F5344CB8AC3E}">
        <p14:creationId xmlns:p14="http://schemas.microsoft.com/office/powerpoint/2010/main" val="3869908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4847">
              <a:defRPr/>
            </a:pPr>
            <a:r>
              <a:rPr lang="en-US" sz="1200" baseline="0" dirty="0">
                <a:latin typeface="Arial" panose="020B0604020202020204" pitchFamily="34" charset="0"/>
                <a:cs typeface="Arial" panose="020B0604020202020204" pitchFamily="34" charset="0"/>
              </a:rPr>
              <a:t>So, lets get started! Today’s topic is “Adding Whole Grains to Your Menu.” As many of you know, and as shown on the “Growing a Healthier Future With the CACFP” infographic on the screen, many Americans—including children—get up to twice the amount of refined grains that they should every day, but do not get enough whole grains. Many whole grains have vitamins, minerals, fiber, and other nutrients that help kids and adults stay healthy.</a:t>
            </a:r>
          </a:p>
          <a:p>
            <a:endParaRPr lang="en-US" baseline="0" dirty="0"/>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4</a:t>
            </a:fld>
            <a:endParaRPr lang="en-US" dirty="0"/>
          </a:p>
        </p:txBody>
      </p:sp>
    </p:spTree>
    <p:extLst>
      <p:ext uri="{BB962C8B-B14F-4D97-AF65-F5344CB8AC3E}">
        <p14:creationId xmlns:p14="http://schemas.microsoft.com/office/powerpoint/2010/main" val="2856791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5327" y="4480004"/>
            <a:ext cx="5642610" cy="3857546"/>
          </a:xfrm>
        </p:spPr>
        <p:txBody>
          <a:bodyPr/>
          <a:lstStyle/>
          <a:p>
            <a:r>
              <a:rPr lang="en-US" sz="1200" dirty="0">
                <a:latin typeface="Arial" panose="020B0604020202020204" pitchFamily="34" charset="0"/>
                <a:cs typeface="Arial" panose="020B0604020202020204" pitchFamily="34" charset="0"/>
              </a:rPr>
              <a:t>Because whole grains are so</a:t>
            </a:r>
            <a:r>
              <a:rPr lang="en-US" sz="1200" baseline="0" dirty="0">
                <a:latin typeface="Arial" panose="020B0604020202020204" pitchFamily="34" charset="0"/>
                <a:cs typeface="Arial" panose="020B0604020202020204" pitchFamily="34" charset="0"/>
              </a:rPr>
              <a:t> healthy, the Child and Adult Care Food Program, or CACFP, requires that the grains served at one meal or snack every day must be whole grain-rich. In the CACFP,  </a:t>
            </a:r>
            <a:r>
              <a:rPr lang="en-US" sz="1200" dirty="0">
                <a:latin typeface="Arial" panose="020B0604020202020204" pitchFamily="34" charset="0"/>
                <a:cs typeface="Arial" panose="020B0604020202020204" pitchFamily="34" charset="0"/>
              </a:rPr>
              <a:t>“w</a:t>
            </a:r>
            <a:r>
              <a:rPr lang="en-US" sz="1200" baseline="0" dirty="0">
                <a:latin typeface="Arial" panose="020B0604020202020204" pitchFamily="34" charset="0"/>
                <a:cs typeface="Arial" panose="020B0604020202020204" pitchFamily="34" charset="0"/>
              </a:rPr>
              <a:t>hole grain-rich” means that at least half the grain ingredients in a food are whole grains, and any remaining ingredients are enriched, bran, or germ. This is very important, so I will say it again. In the CACFP, whole grain-rich means that at least half the grain ingredients in a food are whole-grain, and any remaining grains are enriched, bran or germ.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Some examples of whole-grain ingredients include “whole-wheat flour,”                “whole-grain corn flour,” “cracked wheat,” and “whole-grain oat flour.”</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Some examples of enriched grain ingredients are “enriched wheat flour,” “enriched white flour,” “enriched durum flour,” and “enriched rice flour”.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In the CACFP, the requirement for one whole grain-rich offering per day applies to children and adult participants only. There is no whole grain-rich requirement for infants. </a:t>
            </a:r>
          </a:p>
          <a:p>
            <a:endParaRPr lang="en-US" sz="120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5</a:t>
            </a:fld>
            <a:endParaRPr lang="en-US" dirty="0"/>
          </a:p>
        </p:txBody>
      </p:sp>
    </p:spTree>
    <p:extLst>
      <p:ext uri="{BB962C8B-B14F-4D97-AF65-F5344CB8AC3E}">
        <p14:creationId xmlns:p14="http://schemas.microsoft.com/office/powerpoint/2010/main" val="1961181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5327" y="4480004"/>
            <a:ext cx="5642610" cy="4892596"/>
          </a:xfrm>
        </p:spPr>
        <p:txBody>
          <a:bodyPr/>
          <a:lstStyle/>
          <a:p>
            <a:r>
              <a:rPr lang="en-US" sz="1200" baseline="0" dirty="0">
                <a:latin typeface="Arial" panose="020B0604020202020204" pitchFamily="34" charset="0"/>
                <a:cs typeface="Arial" panose="020B0604020202020204" pitchFamily="34" charset="0"/>
              </a:rPr>
              <a:t>This</a:t>
            </a:r>
            <a:r>
              <a:rPr lang="en-US" sz="1200" dirty="0">
                <a:latin typeface="Arial" panose="020B0604020202020204" pitchFamily="34" charset="0"/>
                <a:cs typeface="Arial" panose="020B0604020202020204" pitchFamily="34" charset="0"/>
              </a:rPr>
              <a:t> slide lists some foods that are whole grain-rich. If you serve these foods, you know that what you are serving can be counted as whole grain-rich in the CACFP.  These</a:t>
            </a:r>
            <a:r>
              <a:rPr lang="en-US" sz="1200" baseline="0" dirty="0">
                <a:latin typeface="Arial" panose="020B0604020202020204" pitchFamily="34" charset="0"/>
                <a:cs typeface="Arial" panose="020B0604020202020204" pitchFamily="34" charset="0"/>
              </a:rPr>
              <a:t> foods are just examples of some whole grain-rich foods, and there are other whole grain-rich foods that are not on this list. You can always contact your sponsoring organization or State agency if you have any questions or are not sure if an ingredient is whole grain-rich or not.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Whole grain-rich foods include:</a:t>
            </a: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oats, including steel-cut, old-fashioned, quick-cooking, instant oatmeal and oat groats; </a:t>
            </a: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brown rice; </a:t>
            </a: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wild rice;</a:t>
            </a: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quinoa</a:t>
            </a:r>
            <a:r>
              <a:rPr lang="en-US" sz="1200" dirty="0">
                <a:latin typeface="Arial" panose="020B0604020202020204" pitchFamily="34" charset="0"/>
                <a:cs typeface="Arial" panose="020B0604020202020204" pitchFamily="34" charset="0"/>
              </a:rPr>
              <a:t>;</a:t>
            </a:r>
            <a:endParaRPr lang="en-US" sz="1200" baseline="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bulgur,</a:t>
            </a:r>
            <a:r>
              <a:rPr lang="en-US" sz="1200" baseline="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which is </a:t>
            </a:r>
            <a:r>
              <a:rPr lang="en-US" sz="1200" baseline="0" dirty="0">
                <a:latin typeface="Arial" panose="020B0604020202020204" pitchFamily="34" charset="0"/>
                <a:cs typeface="Arial" panose="020B0604020202020204" pitchFamily="34" charset="0"/>
              </a:rPr>
              <a:t>commonly used in Middle</a:t>
            </a:r>
            <a:r>
              <a:rPr lang="en-US" sz="1200" dirty="0">
                <a:latin typeface="Arial" panose="020B0604020202020204" pitchFamily="34" charset="0"/>
                <a:cs typeface="Arial" panose="020B0604020202020204" pitchFamily="34" charset="0"/>
              </a:rPr>
              <a:t> Eastern</a:t>
            </a:r>
            <a:r>
              <a:rPr lang="en-US" sz="1200" baseline="0" dirty="0">
                <a:latin typeface="Arial" panose="020B0604020202020204" pitchFamily="34" charset="0"/>
                <a:cs typeface="Arial" panose="020B0604020202020204" pitchFamily="34" charset="0"/>
              </a:rPr>
              <a:t> dishes; and</a:t>
            </a:r>
          </a:p>
          <a:p>
            <a:pPr marL="171450" indent="-171450">
              <a:buFont typeface="Wingdings" panose="05000000000000000000" pitchFamily="2" charset="2"/>
              <a:buChar char="q"/>
            </a:pPr>
            <a:r>
              <a:rPr lang="en-US" sz="1200" dirty="0" err="1">
                <a:latin typeface="Arial" panose="020B0604020202020204" pitchFamily="34" charset="0"/>
                <a:cs typeface="Arial" panose="020B0604020202020204" pitchFamily="34" charset="0"/>
              </a:rPr>
              <a:t>teff</a:t>
            </a:r>
            <a:r>
              <a:rPr lang="en-US" sz="1200" dirty="0">
                <a:latin typeface="Arial" panose="020B0604020202020204" pitchFamily="34" charset="0"/>
                <a:cs typeface="Arial" panose="020B0604020202020204" pitchFamily="34" charset="0"/>
              </a:rPr>
              <a:t>, which is </a:t>
            </a:r>
            <a:r>
              <a:rPr lang="en-US" sz="1200" baseline="0" dirty="0">
                <a:latin typeface="Arial" panose="020B0604020202020204" pitchFamily="34" charset="0"/>
                <a:cs typeface="Arial" panose="020B0604020202020204" pitchFamily="34" charset="0"/>
              </a:rPr>
              <a:t>used in some African dishes.</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Additionally, foods with </a:t>
            </a:r>
            <a:r>
              <a:rPr lang="en-US" sz="1200" dirty="0">
                <a:latin typeface="Arial" panose="020B0604020202020204" pitchFamily="34" charset="0"/>
                <a:cs typeface="Arial" panose="020B0604020202020204" pitchFamily="34" charset="0"/>
              </a:rPr>
              <a:t>the following words on the package are considered whole grain-rich in the CACFP: </a:t>
            </a:r>
            <a:endParaRPr lang="en-US" sz="1200" baseline="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whole-wheat bread,</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whole-wheat buns,</a:t>
            </a:r>
            <a:r>
              <a:rPr lang="en-US" sz="1200" dirty="0">
                <a:latin typeface="Arial" panose="020B0604020202020204" pitchFamily="34" charset="0"/>
                <a:cs typeface="Arial" panose="020B0604020202020204" pitchFamily="34" charset="0"/>
              </a:rPr>
              <a:t> and </a:t>
            </a:r>
            <a:r>
              <a:rPr lang="en-US" sz="1200" baseline="0" dirty="0">
                <a:latin typeface="Arial" panose="020B0604020202020204" pitchFamily="34" charset="0"/>
                <a:cs typeface="Arial" panose="020B0604020202020204" pitchFamily="34" charset="0"/>
              </a:rPr>
              <a:t>whole-wheat rolls; </a:t>
            </a: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entire wheat bread,</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entire wheat buns, and entire wheat rolls;</a:t>
            </a:r>
            <a:r>
              <a:rPr lang="en-US" sz="1200" dirty="0">
                <a:latin typeface="Arial" panose="020B0604020202020204" pitchFamily="34" charset="0"/>
                <a:cs typeface="Arial" panose="020B0604020202020204" pitchFamily="34" charset="0"/>
              </a:rPr>
              <a:t> </a:t>
            </a: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graham bread,</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graham buns and graham rolls;</a:t>
            </a:r>
            <a:r>
              <a:rPr lang="en-US" sz="1200" dirty="0">
                <a:latin typeface="Arial" panose="020B0604020202020204" pitchFamily="34" charset="0"/>
                <a:cs typeface="Arial" panose="020B0604020202020204" pitchFamily="34" charset="0"/>
              </a:rPr>
              <a:t> </a:t>
            </a: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whole-</a:t>
            </a:r>
            <a:r>
              <a:rPr lang="en-US" sz="1200" dirty="0">
                <a:latin typeface="Arial" panose="020B0604020202020204" pitchFamily="34" charset="0"/>
                <a:cs typeface="Arial" panose="020B0604020202020204" pitchFamily="34" charset="0"/>
              </a:rPr>
              <a:t>wheat macaroni;</a:t>
            </a: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whole-wheat spaghetti;</a:t>
            </a: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whole-wheat vermicelli; and finally,</a:t>
            </a: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whole-wheat macaroni</a:t>
            </a:r>
            <a:r>
              <a:rPr lang="en-US" sz="1200" dirty="0">
                <a:latin typeface="Arial" panose="020B0604020202020204" pitchFamily="34" charset="0"/>
                <a:cs typeface="Arial" panose="020B0604020202020204" pitchFamily="34" charset="0"/>
              </a:rPr>
              <a:t> product. </a:t>
            </a:r>
            <a:endParaRPr lang="en-US" sz="1200" baseline="0" dirty="0">
              <a:latin typeface="Arial" panose="020B0604020202020204" pitchFamily="34" charset="0"/>
              <a:cs typeface="Arial" panose="020B0604020202020204" pitchFamily="34" charset="0"/>
            </a:endParaRPr>
          </a:p>
          <a:p>
            <a:endParaRPr lang="en-US" sz="1200" baseline="0" dirty="0">
              <a:latin typeface="Arial" panose="020B0604020202020204" pitchFamily="34" charset="0"/>
              <a:cs typeface="Arial" panose="020B0604020202020204" pitchFamily="34" charset="0"/>
            </a:endParaRPr>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6</a:t>
            </a:fld>
            <a:endParaRPr lang="en-US" dirty="0"/>
          </a:p>
        </p:txBody>
      </p:sp>
    </p:spTree>
    <p:extLst>
      <p:ext uri="{BB962C8B-B14F-4D97-AF65-F5344CB8AC3E}">
        <p14:creationId xmlns:p14="http://schemas.microsoft.com/office/powerpoint/2010/main" val="3925435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Again, at least once</a:t>
            </a:r>
            <a:r>
              <a:rPr lang="en-US" sz="1200" baseline="0" dirty="0">
                <a:latin typeface="Arial" panose="020B0604020202020204" pitchFamily="34" charset="0"/>
                <a:cs typeface="Arial" panose="020B0604020202020204" pitchFamily="34" charset="0"/>
              </a:rPr>
              <a:t> per day in the CACFP, one offering of grains must be whole grain-rich when you are serving adults or children. It doesn’t matter if you are serving the same group of kids or adults throughout the day, or if you are serving different groups of kids or adults, such as an morning group and afternoon group. If your site serves grains that day, </a:t>
            </a:r>
            <a:r>
              <a:rPr lang="en-US" sz="1200" dirty="0">
                <a:latin typeface="Arial" panose="020B0604020202020204" pitchFamily="34" charset="0"/>
                <a:cs typeface="Arial" panose="020B0604020202020204" pitchFamily="34" charset="0"/>
              </a:rPr>
              <a:t>whole grain-rich items must be served at least once.  </a:t>
            </a:r>
            <a:r>
              <a:rPr lang="en-US" sz="1200" baseline="0" dirty="0">
                <a:latin typeface="Arial" panose="020B0604020202020204" pitchFamily="34" charset="0"/>
                <a:cs typeface="Arial" panose="020B0604020202020204" pitchFamily="34" charset="0"/>
              </a:rPr>
              <a:t>And of course, you can always serve whole grain-rich foods more than once per day.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You must serve enough whole grains to meet the minimum serving size for the age group. This is a very important point, so I will say it again. You must serve enough whole grains to meet the minimum serving size for the age group of your participants. </a:t>
            </a:r>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7</a:t>
            </a:fld>
            <a:endParaRPr lang="en-US" dirty="0"/>
          </a:p>
        </p:txBody>
      </p:sp>
    </p:spTree>
    <p:extLst>
      <p:ext uri="{BB962C8B-B14F-4D97-AF65-F5344CB8AC3E}">
        <p14:creationId xmlns:p14="http://schemas.microsoft.com/office/powerpoint/2010/main" val="2288200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So, for example, 3 through 5 year olds are required to have at least</a:t>
            </a:r>
            <a:r>
              <a:rPr lang="en-US" sz="1200" dirty="0">
                <a:latin typeface="Arial" panose="020B0604020202020204" pitchFamily="34" charset="0"/>
                <a:cs typeface="Arial" panose="020B0604020202020204" pitchFamily="34" charset="0"/>
              </a:rPr>
              <a:t> a half (½)</a:t>
            </a:r>
            <a:r>
              <a:rPr lang="en-US" sz="1200" baseline="0" dirty="0">
                <a:latin typeface="Arial" panose="020B0604020202020204" pitchFamily="34" charset="0"/>
                <a:cs typeface="Arial" panose="020B0604020202020204" pitchFamily="34" charset="0"/>
              </a:rPr>
              <a:t> ounce equivalent of grains at breakfast. If you want to meet the whole grain-rich requirement at breakfast that day with this age group, you should serve enough of the whole grain-rich food to credit at</a:t>
            </a:r>
            <a:r>
              <a:rPr lang="en-US" sz="1200" dirty="0">
                <a:latin typeface="Arial" panose="020B0604020202020204" pitchFamily="34" charset="0"/>
                <a:cs typeface="Arial" panose="020B0604020202020204" pitchFamily="34" charset="0"/>
              </a:rPr>
              <a:t> least </a:t>
            </a:r>
            <a:r>
              <a:rPr lang="en-US" sz="1200" baseline="0" dirty="0">
                <a:latin typeface="Arial" panose="020B0604020202020204" pitchFamily="34" charset="0"/>
                <a:cs typeface="Arial" panose="020B0604020202020204" pitchFamily="34" charset="0"/>
              </a:rPr>
              <a:t>a half ounce </a:t>
            </a:r>
            <a:r>
              <a:rPr lang="en-US" sz="1200" dirty="0">
                <a:latin typeface="Arial" panose="020B0604020202020204" pitchFamily="34" charset="0"/>
                <a:cs typeface="Arial" panose="020B0604020202020204" pitchFamily="34" charset="0"/>
              </a:rPr>
              <a:t>equivalent </a:t>
            </a:r>
            <a:r>
              <a:rPr lang="en-US" sz="1200" baseline="0" dirty="0">
                <a:latin typeface="Arial" panose="020B0604020202020204" pitchFamily="34" charset="0"/>
                <a:cs typeface="Arial" panose="020B0604020202020204" pitchFamily="34" charset="0"/>
              </a:rPr>
              <a:t>of grains. You can serve more than </a:t>
            </a:r>
            <a:r>
              <a:rPr lang="en-US" sz="1200" dirty="0">
                <a:latin typeface="Arial" panose="020B0604020202020204" pitchFamily="34" charset="0"/>
                <a:cs typeface="Arial" panose="020B0604020202020204" pitchFamily="34" charset="0"/>
              </a:rPr>
              <a:t>a half ounce equivalent</a:t>
            </a:r>
            <a:r>
              <a:rPr lang="en-US" sz="1200" baseline="0" dirty="0">
                <a:latin typeface="Arial" panose="020B0604020202020204" pitchFamily="34" charset="0"/>
                <a:cs typeface="Arial" panose="020B0604020202020204" pitchFamily="34" charset="0"/>
              </a:rPr>
              <a:t>, but you must serve at least a half ounce equivalent </a:t>
            </a:r>
            <a:r>
              <a:rPr lang="en-US" sz="1200" dirty="0">
                <a:latin typeface="Arial" panose="020B0604020202020204" pitchFamily="34" charset="0"/>
                <a:cs typeface="Arial" panose="020B0604020202020204" pitchFamily="34" charset="0"/>
              </a:rPr>
              <a:t>of grains for a reimbursable breakfast.</a:t>
            </a:r>
            <a:endParaRPr lang="en-US" sz="1200" baseline="0" dirty="0">
              <a:latin typeface="Arial" panose="020B0604020202020204" pitchFamily="34" charset="0"/>
              <a:cs typeface="Arial" panose="020B0604020202020204" pitchFamily="34" charset="0"/>
            </a:endParaRPr>
          </a:p>
          <a:p>
            <a:endParaRPr lang="en-US" baseline="0" dirty="0"/>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8</a:t>
            </a:fld>
            <a:endParaRPr lang="en-US" dirty="0"/>
          </a:p>
        </p:txBody>
      </p:sp>
    </p:spTree>
    <p:extLst>
      <p:ext uri="{BB962C8B-B14F-4D97-AF65-F5344CB8AC3E}">
        <p14:creationId xmlns:p14="http://schemas.microsoft.com/office/powerpoint/2010/main" val="1365568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Another example might be for adult participants. Adults are required to have 2 ounce </a:t>
            </a:r>
            <a:r>
              <a:rPr lang="en-US" sz="1200" dirty="0">
                <a:latin typeface="Arial" panose="020B0604020202020204" pitchFamily="34" charset="0"/>
                <a:cs typeface="Arial" panose="020B0604020202020204" pitchFamily="34" charset="0"/>
              </a:rPr>
              <a:t>equivalents </a:t>
            </a:r>
            <a:r>
              <a:rPr lang="en-US" sz="1200" baseline="0" dirty="0">
                <a:latin typeface="Arial" panose="020B0604020202020204" pitchFamily="34" charset="0"/>
                <a:cs typeface="Arial" panose="020B0604020202020204" pitchFamily="34" charset="0"/>
              </a:rPr>
              <a:t>of grains at lunch </a:t>
            </a:r>
            <a:r>
              <a:rPr lang="en-US" sz="1200" dirty="0">
                <a:latin typeface="Arial" panose="020B0604020202020204" pitchFamily="34" charset="0"/>
                <a:cs typeface="Arial" panose="020B0604020202020204" pitchFamily="34" charset="0"/>
              </a:rPr>
              <a:t>and at </a:t>
            </a:r>
            <a:r>
              <a:rPr lang="en-US" sz="1200" baseline="0" dirty="0">
                <a:latin typeface="Arial" panose="020B0604020202020204" pitchFamily="34" charset="0"/>
                <a:cs typeface="Arial" panose="020B0604020202020204" pitchFamily="34" charset="0"/>
              </a:rPr>
              <a:t>supper. If you want to meet the whole grain-rich requirement for that day at lunch, and you are serving adult participants, you should serve enough of the whole grain-rich food to credit as 2 ounce</a:t>
            </a:r>
            <a:r>
              <a:rPr lang="en-US" sz="1200" dirty="0">
                <a:latin typeface="Arial" panose="020B0604020202020204" pitchFamily="34" charset="0"/>
                <a:cs typeface="Arial" panose="020B0604020202020204" pitchFamily="34" charset="0"/>
              </a:rPr>
              <a:t> equivalent</a:t>
            </a:r>
            <a:r>
              <a:rPr lang="en-US" sz="1200" baseline="0" dirty="0">
                <a:latin typeface="Arial" panose="020B0604020202020204" pitchFamily="34" charset="0"/>
                <a:cs typeface="Arial" panose="020B0604020202020204" pitchFamily="34" charset="0"/>
              </a:rPr>
              <a:t> of grains. You can serve more than 2 ounce</a:t>
            </a:r>
            <a:r>
              <a:rPr lang="en-US" sz="1200" dirty="0">
                <a:latin typeface="Arial" panose="020B0604020202020204" pitchFamily="34" charset="0"/>
                <a:cs typeface="Arial" panose="020B0604020202020204" pitchFamily="34" charset="0"/>
              </a:rPr>
              <a:t> equivalents</a:t>
            </a:r>
            <a:r>
              <a:rPr lang="en-US" sz="1200" baseline="0" dirty="0">
                <a:latin typeface="Arial" panose="020B0604020202020204" pitchFamily="34" charset="0"/>
                <a:cs typeface="Arial" panose="020B0604020202020204" pitchFamily="34" charset="0"/>
              </a:rPr>
              <a:t>, but you must serve at least 2 </a:t>
            </a:r>
            <a:r>
              <a:rPr lang="en-US" sz="1200" dirty="0">
                <a:latin typeface="Arial" panose="020B0604020202020204" pitchFamily="34" charset="0"/>
                <a:cs typeface="Arial" panose="020B0604020202020204" pitchFamily="34" charset="0"/>
              </a:rPr>
              <a:t>ounce equivalents of grains to adult participants for a reimbursable lunch or supper. </a:t>
            </a:r>
            <a:endParaRPr lang="en-US" sz="1200" baseline="0" dirty="0">
              <a:latin typeface="Arial" panose="020B0604020202020204" pitchFamily="34" charset="0"/>
              <a:cs typeface="Arial" panose="020B0604020202020204" pitchFamily="34" charset="0"/>
            </a:endParaRP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You may want to try offering whole grain-rich foods at different meals throughout the week, so that participants can see all the different ways that whole grain-rich foods can fit into the day.  This might mean serving oatmeal at breakfast on Monday, serving quesadillas made with whole grain-rich tortillas at lunch on Tuesday, and serving whole grain-rich crackers at snack on Wednesday, etc. </a:t>
            </a:r>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9</a:t>
            </a:fld>
            <a:endParaRPr lang="en-US" dirty="0"/>
          </a:p>
        </p:txBody>
      </p:sp>
    </p:spTree>
    <p:extLst>
      <p:ext uri="{BB962C8B-B14F-4D97-AF65-F5344CB8AC3E}">
        <p14:creationId xmlns:p14="http://schemas.microsoft.com/office/powerpoint/2010/main" val="29093088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74209" y="1405918"/>
            <a:ext cx="5706995" cy="573957"/>
          </a:xfrm>
          <a:prstGeom prst="rect">
            <a:avLst/>
          </a:prstGeom>
        </p:spPr>
        <p:txBody>
          <a:bodyPr lIns="0" tIns="0" rIns="0" bIns="0" anchor="t" anchorCtr="0">
            <a:normAutofit/>
          </a:bodyPr>
          <a:lstStyle>
            <a:lvl1pPr algn="l">
              <a:defRPr sz="4000" b="1" i="0">
                <a:solidFill>
                  <a:srgbClr val="703E1A"/>
                </a:solidFill>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3657600"/>
            <a:ext cx="5199656" cy="675005"/>
          </a:xfrm>
          <a:prstGeom prst="rect">
            <a:avLst/>
          </a:prstGeom>
        </p:spPr>
        <p:txBody>
          <a:bodyPr/>
          <a:lstStyle>
            <a:lvl1pPr marL="0" indent="0" algn="l">
              <a:lnSpc>
                <a:spcPts val="2800"/>
              </a:lnSpc>
              <a:buNone/>
              <a:defRPr sz="22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895280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bg>
      <p:bgPr>
        <a:gradFill>
          <a:gsLst>
            <a:gs pos="100000">
              <a:srgbClr val="F0B61D"/>
            </a:gs>
            <a:gs pos="72000">
              <a:srgbClr val="F0B61D">
                <a:alpha val="17000"/>
              </a:srgb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54ED6-7585-0642-A4F5-BA7F99AD8F92}"/>
              </a:ext>
            </a:extLst>
          </p:cNvPr>
          <p:cNvSpPr>
            <a:spLocks noGrp="1"/>
          </p:cNvSpPr>
          <p:nvPr>
            <p:ph type="title"/>
          </p:nvPr>
        </p:nvSpPr>
        <p:spPr>
          <a:xfrm>
            <a:off x="228600" y="1200907"/>
            <a:ext cx="8789276" cy="475484"/>
          </a:xfrm>
          <a:prstGeom prst="rect">
            <a:avLst/>
          </a:prstGeom>
        </p:spPr>
        <p:txBody>
          <a:bodyPr/>
          <a:lstStyle>
            <a:lvl1pPr>
              <a:defRPr sz="3000" b="1" i="0">
                <a:solidFill>
                  <a:srgbClr val="703E1A"/>
                </a:solidFill>
                <a:latin typeface="Helvetica" pitchFamily="2" charset="0"/>
              </a:defRPr>
            </a:lvl1pPr>
          </a:lstStyle>
          <a:p>
            <a:r>
              <a:rPr lang="en-US" dirty="0"/>
              <a:t>Click to edit Master title style</a:t>
            </a:r>
          </a:p>
        </p:txBody>
      </p:sp>
    </p:spTree>
    <p:extLst>
      <p:ext uri="{BB962C8B-B14F-4D97-AF65-F5344CB8AC3E}">
        <p14:creationId xmlns:p14="http://schemas.microsoft.com/office/powerpoint/2010/main" val="2678895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rgbClr val="703E1A"/>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944563"/>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317624"/>
            <a:ext cx="3868737" cy="613726"/>
          </a:xfrm>
          <a:prstGeom prst="rect">
            <a:avLst/>
          </a:prstGeom>
        </p:spPr>
        <p:txBody>
          <a:bodyPr/>
          <a:lstStyle>
            <a:lvl1pPr marL="0" indent="-137160">
              <a:buClr>
                <a:srgbClr val="AA121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4044736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rgbClr val="703E1A"/>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944563"/>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317624"/>
            <a:ext cx="3868737" cy="613726"/>
          </a:xfrm>
          <a:prstGeom prst="rect">
            <a:avLst/>
          </a:prstGeom>
        </p:spPr>
        <p:txBody>
          <a:bodyPr/>
          <a:lstStyle>
            <a:lvl1pPr marL="0" indent="-137160">
              <a:buClr>
                <a:srgbClr val="5F3574"/>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998603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137160" rIns="0" bIns="0"/>
          <a:lstStyle>
            <a:lvl1pPr>
              <a:lnSpc>
                <a:spcPct val="100000"/>
              </a:lnSpc>
              <a:defRPr sz="3000">
                <a:solidFill>
                  <a:srgbClr val="703E1A"/>
                </a:solidFill>
              </a:defRPr>
            </a:lvl1pPr>
          </a:lstStyle>
          <a:p>
            <a:r>
              <a:rPr lang="en-US" dirty="0"/>
              <a:t>Click to edit title</a:t>
            </a:r>
            <a:br>
              <a:rPr lang="en-US" dirty="0"/>
            </a:br>
            <a:r>
              <a:rPr lang="en-US" dirty="0"/>
              <a:t>Second line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8507"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8507" y="1794703"/>
            <a:ext cx="3868737" cy="613726"/>
          </a:xfrm>
          <a:prstGeom prst="rect">
            <a:avLst/>
          </a:prstGeom>
        </p:spPr>
        <p:txBody>
          <a:bodyPr/>
          <a:lstStyle>
            <a:lvl1pPr marL="0" indent="-137160">
              <a:buClr>
                <a:srgbClr val="5F3574"/>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304704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703E1A"/>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794703"/>
            <a:ext cx="3868737" cy="613726"/>
          </a:xfrm>
          <a:prstGeom prst="rect">
            <a:avLst/>
          </a:prstGeom>
        </p:spPr>
        <p:txBody>
          <a:bodyPr/>
          <a:lstStyle>
            <a:lvl1pPr marL="0" indent="-137160">
              <a:buClr>
                <a:srgbClr val="5F3574"/>
              </a:buClr>
              <a:buFont typeface="Arial" panose="020B0604020202020204" pitchFamily="34" charset="0"/>
              <a:buChar char="•"/>
              <a:defRPr sz="1800" b="0" i="0">
                <a:solidFill>
                  <a:schemeClr val="tx1">
                    <a:lumMod val="65000"/>
                    <a:lumOff val="35000"/>
                  </a:schemeClr>
                </a:solidFill>
                <a:latin typeface="Helvetica" pitchFamily="2" charset="0"/>
              </a:defRPr>
            </a:lvl1pPr>
            <a:lvl2pPr marL="274320" indent="-137160">
              <a:buClr>
                <a:srgbClr val="5F3574"/>
              </a:buClr>
              <a:buFont typeface="System Font Regular"/>
              <a:buChar char="⁃"/>
              <a:defRPr sz="1800" b="0" i="0">
                <a:solidFill>
                  <a:schemeClr val="tx1">
                    <a:lumMod val="65000"/>
                    <a:lumOff val="35000"/>
                  </a:schemeClr>
                </a:solidFill>
                <a:latin typeface="Helvetica" pitchFamily="2" charset="0"/>
              </a:defRPr>
            </a:lvl2pPr>
            <a:lvl5pPr marL="1828800" indent="0">
              <a:buNone/>
              <a:defRPr/>
            </a:lvl5pPr>
          </a:lstStyle>
          <a:p>
            <a:pPr lvl="0"/>
            <a:r>
              <a:rPr lang="en-US" dirty="0"/>
              <a:t>Edit Master text styles</a:t>
            </a:r>
          </a:p>
          <a:p>
            <a:pPr lvl="1"/>
            <a:r>
              <a:rPr lang="en-US" dirty="0"/>
              <a:t>Edit second line</a:t>
            </a:r>
          </a:p>
        </p:txBody>
      </p:sp>
    </p:spTree>
    <p:extLst>
      <p:ext uri="{BB962C8B-B14F-4D97-AF65-F5344CB8AC3E}">
        <p14:creationId xmlns:p14="http://schemas.microsoft.com/office/powerpoint/2010/main" val="2430874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rgbClr val="703E1A"/>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0" indent="-137160">
              <a:buClr>
                <a:srgbClr val="74050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1947400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800">
                <a:solidFill>
                  <a:srgbClr val="703E1A"/>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931920" y="1132885"/>
            <a:ext cx="3867912" cy="312738"/>
          </a:xfrm>
          <a:prstGeom prst="rect">
            <a:avLst/>
          </a:prstGeom>
        </p:spPr>
        <p:txBody>
          <a:bodyPr lIns="0" anchor="t" anchorCtr="0"/>
          <a:lstStyle>
            <a:lvl1pPr marL="0" indent="0">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931920" y="1584963"/>
            <a:ext cx="3867912" cy="613726"/>
          </a:xfrm>
          <a:prstGeom prst="rect">
            <a:avLst/>
          </a:prstGeom>
        </p:spPr>
        <p:txBody>
          <a:bodyPr/>
          <a:lstStyle>
            <a:lvl1pPr marL="274320" indent="-274320">
              <a:buClr>
                <a:srgbClr val="5F3574"/>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Edit Master text styles</a:t>
            </a:r>
          </a:p>
        </p:txBody>
      </p:sp>
    </p:spTree>
    <p:extLst>
      <p:ext uri="{BB962C8B-B14F-4D97-AF65-F5344CB8AC3E}">
        <p14:creationId xmlns:p14="http://schemas.microsoft.com/office/powerpoint/2010/main" val="2986279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Slide 3">
    <p:bg>
      <p:bgPr>
        <a:solidFill>
          <a:srgbClr val="F6BB2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rgbClr val="703E1A"/>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0" indent="-137160">
              <a:buClr>
                <a:srgbClr val="5F3574"/>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04550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365760" y="411480"/>
            <a:ext cx="7372350" cy="573957"/>
          </a:xfrm>
          <a:prstGeom prst="rect">
            <a:avLst/>
          </a:prstGeom>
        </p:spPr>
        <p:txBody>
          <a:bodyPr lIns="0" tIns="0" rIns="0" bIns="0" anchor="t" anchorCtr="0">
            <a:normAutofit/>
          </a:bodyPr>
          <a:lstStyle>
            <a:lvl1pPr algn="l">
              <a:defRPr sz="4000" b="1" i="0">
                <a:solidFill>
                  <a:srgbClr val="703E1A"/>
                </a:solidFill>
                <a:latin typeface="Helvetica" pitchFamily="2" charset="0"/>
              </a:defRPr>
            </a:lvl1pPr>
          </a:lstStyle>
          <a:p>
            <a:r>
              <a:rPr lang="en-US" dirty="0"/>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2039112"/>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395721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1200907"/>
            <a:ext cx="8789276" cy="475484"/>
          </a:xfrm>
          <a:prstGeom prst="rect">
            <a:avLst/>
          </a:prstGeom>
        </p:spPr>
        <p:txBody>
          <a:bodyPr/>
          <a:lstStyle>
            <a:lvl1pPr>
              <a:defRPr sz="3000" b="1" i="0">
                <a:solidFill>
                  <a:srgbClr val="703E1A"/>
                </a:solidFill>
                <a:latin typeface="Helvetica" pitchFamily="2" charset="0"/>
              </a:defRPr>
            </a:lvl1pPr>
          </a:lstStyle>
          <a:p>
            <a:r>
              <a:rPr lang="en-US" dirty="0"/>
              <a:t>Click to edit Master title style</a:t>
            </a:r>
          </a:p>
        </p:txBody>
      </p:sp>
      <p:sp>
        <p:nvSpPr>
          <p:cNvPr id="5" name="Content Placeholder 4">
            <a:extLst>
              <a:ext uri="{FF2B5EF4-FFF2-40B4-BE49-F238E27FC236}">
                <a16:creationId xmlns:a16="http://schemas.microsoft.com/office/drawing/2014/main" id="{18ECEF70-3C82-1049-96D7-131F64A581CC}"/>
              </a:ext>
            </a:extLst>
          </p:cNvPr>
          <p:cNvSpPr>
            <a:spLocks noGrp="1"/>
          </p:cNvSpPr>
          <p:nvPr>
            <p:ph sz="quarter" idx="10"/>
          </p:nvPr>
        </p:nvSpPr>
        <p:spPr>
          <a:xfrm>
            <a:off x="228600" y="2752517"/>
            <a:ext cx="5327650" cy="1751012"/>
          </a:xfrm>
          <a:prstGeom prst="rect">
            <a:avLst/>
          </a:prstGeom>
        </p:spPr>
        <p:txBody>
          <a:bodyPr/>
          <a:lstStyle>
            <a:lvl1pPr marL="320040" indent="-320040">
              <a:lnSpc>
                <a:spcPct val="90000"/>
              </a:lnSpc>
              <a:buClr>
                <a:srgbClr val="5F3574"/>
              </a:buClr>
              <a:buSzPct val="125000"/>
              <a:buFont typeface="Wingdings" pitchFamily="2" charset="2"/>
              <a:buChar char="ü"/>
              <a:defRPr sz="1800" b="0" i="0">
                <a:solidFill>
                  <a:schemeClr val="tx1">
                    <a:lumMod val="65000"/>
                    <a:lumOff val="35000"/>
                  </a:schemeClr>
                </a:solidFill>
                <a:latin typeface="Helvetica" pitchFamily="2" charset="0"/>
              </a:defRPr>
            </a:lvl1pPr>
            <a:lvl2pPr>
              <a:defRPr sz="1800" b="0" i="0">
                <a:latin typeface="Helvetica" pitchFamily="2" charset="0"/>
              </a:defRPr>
            </a:lvl2pPr>
            <a:lvl3pPr>
              <a:defRPr sz="1800" b="0" i="0">
                <a:latin typeface="Helvetica" pitchFamily="2" charset="0"/>
              </a:defRPr>
            </a:lvl3pPr>
            <a:lvl4pPr>
              <a:defRPr sz="1800" b="0" i="0">
                <a:latin typeface="Helvetica" pitchFamily="2" charset="0"/>
              </a:defRPr>
            </a:lvl4pPr>
            <a:lvl5pPr>
              <a:defRPr sz="1800" b="0" i="0">
                <a:latin typeface="Helvetica" pitchFamily="2" charset="0"/>
              </a:defRPr>
            </a:lvl5pPr>
          </a:lstStyle>
          <a:p>
            <a:pPr lvl="0"/>
            <a:r>
              <a:rPr lang="en-US" dirty="0"/>
              <a:t>Edit Master text styles</a:t>
            </a:r>
          </a:p>
        </p:txBody>
      </p:sp>
      <p:sp>
        <p:nvSpPr>
          <p:cNvPr id="7" name="Text Placeholder 6">
            <a:extLst>
              <a:ext uri="{FF2B5EF4-FFF2-40B4-BE49-F238E27FC236}">
                <a16:creationId xmlns:a16="http://schemas.microsoft.com/office/drawing/2014/main" id="{36ECE138-CE12-CE45-B967-58F6AB9B06E0}"/>
              </a:ext>
            </a:extLst>
          </p:cNvPr>
          <p:cNvSpPr>
            <a:spLocks noGrp="1"/>
          </p:cNvSpPr>
          <p:nvPr>
            <p:ph type="body" sz="quarter" idx="11" hasCustomPrompt="1"/>
          </p:nvPr>
        </p:nvSpPr>
        <p:spPr>
          <a:xfrm>
            <a:off x="228600" y="1773611"/>
            <a:ext cx="4949825" cy="475483"/>
          </a:xfrm>
          <a:prstGeom prst="rect">
            <a:avLst/>
          </a:prstGeom>
        </p:spPr>
        <p:txBody>
          <a:bodyPr/>
          <a:lstStyle>
            <a:lvl1pPr marL="0" indent="0">
              <a:buNone/>
              <a:defRPr sz="1800" b="0" i="0">
                <a:solidFill>
                  <a:schemeClr val="tx1">
                    <a:lumMod val="65000"/>
                    <a:lumOff val="35000"/>
                  </a:schemeClr>
                </a:solidFill>
                <a:latin typeface="Helvetica" pitchFamily="2" charset="0"/>
              </a:defRPr>
            </a:lvl1pPr>
            <a:lvl2pPr>
              <a:defRPr b="0" i="0">
                <a:solidFill>
                  <a:schemeClr val="tx1">
                    <a:lumMod val="65000"/>
                    <a:lumOff val="35000"/>
                  </a:schemeClr>
                </a:solidFill>
                <a:latin typeface="Helvetica" pitchFamily="2" charset="0"/>
              </a:defRPr>
            </a:lvl2pPr>
            <a:lvl3pPr>
              <a:defRPr b="0" i="0">
                <a:solidFill>
                  <a:schemeClr val="tx1">
                    <a:lumMod val="65000"/>
                    <a:lumOff val="35000"/>
                  </a:schemeClr>
                </a:solidFill>
                <a:latin typeface="Helvetica" pitchFamily="2" charset="0"/>
              </a:defRPr>
            </a:lvl3pPr>
            <a:lvl4pPr>
              <a:defRPr b="0" i="0">
                <a:solidFill>
                  <a:schemeClr val="tx1">
                    <a:lumMod val="65000"/>
                    <a:lumOff val="35000"/>
                  </a:schemeClr>
                </a:solidFill>
                <a:latin typeface="Helvetica" pitchFamily="2" charset="0"/>
              </a:defRPr>
            </a:lvl4pPr>
            <a:lvl5pPr>
              <a:defRPr b="0" i="0">
                <a:solidFill>
                  <a:schemeClr val="tx1">
                    <a:lumMod val="65000"/>
                    <a:lumOff val="35000"/>
                  </a:schemeClr>
                </a:solidFill>
                <a:latin typeface="Helvetica" pitchFamily="2" charset="0"/>
              </a:defRPr>
            </a:lvl5pPr>
          </a:lstStyle>
          <a:p>
            <a:pPr lvl="0"/>
            <a:r>
              <a:rPr lang="en-US" dirty="0"/>
              <a:t>Edit Subtitle</a:t>
            </a:r>
          </a:p>
        </p:txBody>
      </p:sp>
    </p:spTree>
    <p:extLst>
      <p:ext uri="{BB962C8B-B14F-4D97-AF65-F5344CB8AC3E}">
        <p14:creationId xmlns:p14="http://schemas.microsoft.com/office/powerpoint/2010/main" val="239616455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7.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8.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AAEE0E46-1C22-9243-9C8A-125ECCFAAA1C}"/>
              </a:ext>
            </a:extLst>
          </p:cNvPr>
          <p:cNvSpPr/>
          <p:nvPr userDrawn="1"/>
        </p:nvSpPr>
        <p:spPr>
          <a:xfrm rot="10800000" flipH="1">
            <a:off x="0" y="-1"/>
            <a:ext cx="8694751" cy="3440246"/>
          </a:xfrm>
          <a:prstGeom prst="round1Rect">
            <a:avLst>
              <a:gd name="adj" fmla="val 16776"/>
            </a:avLst>
          </a:prstGeom>
          <a:solidFill>
            <a:srgbClr val="F6B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44325024"/>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5A90C07-FA61-8C42-91D6-4A206CCD56F4}"/>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F6B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1634931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59D75E56-B825-9548-BC33-453AB7A43707}"/>
              </a:ext>
            </a:extLst>
          </p:cNvPr>
          <p:cNvSpPr/>
          <p:nvPr userDrawn="1"/>
        </p:nvSpPr>
        <p:spPr>
          <a:xfrm rot="10800000" flipH="1">
            <a:off x="0" y="0"/>
            <a:ext cx="8887091" cy="1156965"/>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F6BB2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762342420"/>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7A0633C9-C221-6C43-B6D9-DFAA9A5E7763}"/>
              </a:ext>
            </a:extLst>
          </p:cNvPr>
          <p:cNvSpPr/>
          <p:nvPr userDrawn="1"/>
        </p:nvSpPr>
        <p:spPr>
          <a:xfrm rot="10800000" flipH="1">
            <a:off x="0" y="0"/>
            <a:ext cx="8887092" cy="815361"/>
          </a:xfrm>
          <a:custGeom>
            <a:avLst/>
            <a:gdLst>
              <a:gd name="connsiteX0" fmla="*/ 0 w 8887092"/>
              <a:gd name="connsiteY0" fmla="*/ 815361 h 815361"/>
              <a:gd name="connsiteX1" fmla="*/ 8887092 w 8887092"/>
              <a:gd name="connsiteY1" fmla="*/ 815361 h 815361"/>
              <a:gd name="connsiteX2" fmla="*/ 8887092 w 8887092"/>
              <a:gd name="connsiteY2" fmla="*/ 783558 h 815361"/>
              <a:gd name="connsiteX3" fmla="*/ 8103534 w 8887092"/>
              <a:gd name="connsiteY3" fmla="*/ 0 h 815361"/>
              <a:gd name="connsiteX4" fmla="*/ 0 w 8887092"/>
              <a:gd name="connsiteY4" fmla="*/ 0 h 8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2" h="815361">
                <a:moveTo>
                  <a:pt x="0" y="815361"/>
                </a:moveTo>
                <a:lnTo>
                  <a:pt x="8887092" y="815361"/>
                </a:lnTo>
                <a:lnTo>
                  <a:pt x="8887092" y="783558"/>
                </a:lnTo>
                <a:cubicBezTo>
                  <a:pt x="8887092" y="350811"/>
                  <a:pt x="8536281" y="0"/>
                  <a:pt x="8103534" y="0"/>
                </a:cubicBezTo>
                <a:lnTo>
                  <a:pt x="0" y="0"/>
                </a:lnTo>
                <a:close/>
              </a:path>
            </a:pathLst>
          </a:custGeom>
          <a:solidFill>
            <a:srgbClr val="F6BB2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968860758"/>
      </p:ext>
    </p:extLst>
  </p:cSld>
  <p:clrMap bg1="lt1" tx1="dk1" bg2="lt2" tx2="dk2" accent1="accent1" accent2="accent2" accent3="accent3" accent4="accent4" accent5="accent5" accent6="accent6" hlink="hlink" folHlink="folHlink"/>
  <p:sldLayoutIdLst>
    <p:sldLayoutId id="2147483679" r:id="rId1"/>
    <p:sldLayoutId id="2147483686" r:id="rId2"/>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681856" y="1032644"/>
            <a:ext cx="4792713" cy="3429000"/>
          </a:xfrm>
          <a:prstGeom prst="round1Rect">
            <a:avLst>
              <a:gd name="adj" fmla="val 21641"/>
            </a:avLst>
          </a:prstGeom>
          <a:solidFill>
            <a:srgbClr val="F6B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9396589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0B61D"/>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a:off x="1" y="858710"/>
            <a:ext cx="8475128"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517035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6BB20"/>
        </a:solidFill>
        <a:effectLst/>
      </p:bgPr>
    </p:bg>
    <p:spTree>
      <p:nvGrpSpPr>
        <p:cNvPr id="1" name=""/>
        <p:cNvGrpSpPr/>
        <p:nvPr/>
      </p:nvGrpSpPr>
      <p:grpSpPr>
        <a:xfrm>
          <a:off x="0" y="0"/>
          <a:ext cx="0" cy="0"/>
          <a:chOff x="0" y="0"/>
          <a:chExt cx="0" cy="0"/>
        </a:xfrm>
      </p:grpSpPr>
      <p:sp>
        <p:nvSpPr>
          <p:cNvPr id="8" name="Round Single Corner Rectangle 7">
            <a:extLst>
              <a:ext uri="{FF2B5EF4-FFF2-40B4-BE49-F238E27FC236}">
                <a16:creationId xmlns:a16="http://schemas.microsoft.com/office/drawing/2014/main" id="{D8572ED8-C533-4E4F-A341-FDF6ED63BD82}"/>
              </a:ext>
            </a:extLst>
          </p:cNvPr>
          <p:cNvSpPr/>
          <p:nvPr userDrawn="1"/>
        </p:nvSpPr>
        <p:spPr>
          <a:xfrm rot="10800000" flipH="1">
            <a:off x="0" y="-1"/>
            <a:ext cx="8245503" cy="4632285"/>
          </a:xfrm>
          <a:prstGeom prst="round1Rect">
            <a:avLst>
              <a:gd name="adj" fmla="val 16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15345671"/>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F0B61D"/>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6395697"/>
      </p:ext>
    </p:extLst>
  </p:cSld>
  <p:clrMap bg1="lt1" tx1="dk1" bg2="lt2" tx2="dk2" accent1="accent1" accent2="accent2" accent3="accent3" accent4="accent4" accent5="accent5" accent6="accent6" hlink="hlink" folHlink="folHlink"/>
  <p:sldLayoutIdLst>
    <p:sldLayoutId id="2147483684" r:id="rId1"/>
    <p:sldLayoutId id="214748368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86003A7F-5BB8-EB4A-8942-167BCFC3ADA0}"/>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FDC2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13738923"/>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twitter.com/@teamnutritio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teamnutrition.usda.gov/" TargetMode="Externa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teamnutrition.usda.gov/" TargetMode="External"/><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28.tiff"/><Relationship Id="rId5" Type="http://schemas.openxmlformats.org/officeDocument/2006/relationships/hyperlink" Target="mailto:TeamNutrition@usda.gov" TargetMode="Externa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11.xml"/><Relationship Id="rId5" Type="http://schemas.openxmlformats.org/officeDocument/2006/relationships/hyperlink" Target="https://teamnutrition.usda.gov/" TargetMode="Externa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8" Type="http://schemas.openxmlformats.org/officeDocument/2006/relationships/hyperlink" Target="mailto:TeamNutrition@usda.gov" TargetMode="External"/><Relationship Id="rId3" Type="http://schemas.openxmlformats.org/officeDocument/2006/relationships/image" Target="../media/image3.png"/><Relationship Id="rId7"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openxmlformats.org/officeDocument/2006/relationships/hyperlink" Target="https://twitter.com/@teamnutrition" TargetMode="External"/><Relationship Id="rId5" Type="http://schemas.openxmlformats.org/officeDocument/2006/relationships/image" Target="../media/image4.png"/><Relationship Id="rId10" Type="http://schemas.openxmlformats.org/officeDocument/2006/relationships/image" Target="../media/image31.png"/><Relationship Id="rId4" Type="http://schemas.openxmlformats.org/officeDocument/2006/relationships/hyperlink" Target="http://teamnutrition.usda.gov/" TargetMode="External"/><Relationship Id="rId9" Type="http://schemas.openxmlformats.org/officeDocument/2006/relationships/image" Target="../media/image3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A7651-C638-BC49-86CB-8021C665896B}"/>
              </a:ext>
            </a:extLst>
          </p:cNvPr>
          <p:cNvSpPr>
            <a:spLocks noGrp="1"/>
          </p:cNvSpPr>
          <p:nvPr>
            <p:ph type="ctrTitle"/>
          </p:nvPr>
        </p:nvSpPr>
        <p:spPr>
          <a:xfrm>
            <a:off x="365760" y="1143000"/>
            <a:ext cx="8060555" cy="1247595"/>
          </a:xfrm>
        </p:spPr>
        <p:txBody>
          <a:bodyPr>
            <a:noAutofit/>
          </a:bodyPr>
          <a:lstStyle/>
          <a:p>
            <a:r>
              <a:rPr lang="en-US" sz="4400" dirty="0">
                <a:solidFill>
                  <a:srgbClr val="703E1A"/>
                </a:solidFill>
              </a:rPr>
              <a:t>Adding Whole Grains </a:t>
            </a:r>
            <a:br>
              <a:rPr lang="en-US" sz="4400" dirty="0">
                <a:solidFill>
                  <a:srgbClr val="703E1A"/>
                </a:solidFill>
              </a:rPr>
            </a:br>
            <a:r>
              <a:rPr lang="en-US" sz="4400" dirty="0">
                <a:solidFill>
                  <a:srgbClr val="703E1A"/>
                </a:solidFill>
              </a:rPr>
              <a:t>to Your Menu </a:t>
            </a:r>
          </a:p>
        </p:txBody>
      </p:sp>
      <p:sp>
        <p:nvSpPr>
          <p:cNvPr id="6" name="Subtitle 2">
            <a:extLst>
              <a:ext uri="{FF2B5EF4-FFF2-40B4-BE49-F238E27FC236}">
                <a16:creationId xmlns:a16="http://schemas.microsoft.com/office/drawing/2014/main" id="{6DB8AD63-1B49-1644-B1FE-B9C2832B0E5F}"/>
              </a:ext>
            </a:extLst>
          </p:cNvPr>
          <p:cNvSpPr txBox="1">
            <a:spLocks/>
          </p:cNvSpPr>
          <p:nvPr/>
        </p:nvSpPr>
        <p:spPr>
          <a:xfrm>
            <a:off x="365760" y="3657600"/>
            <a:ext cx="5199656" cy="67500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b="0" i="0" kern="1200">
                <a:solidFill>
                  <a:schemeClr val="tx1">
                    <a:lumMod val="65000"/>
                    <a:lumOff val="35000"/>
                  </a:schemeClr>
                </a:solidFill>
                <a:latin typeface="Helvetica"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ts val="2800"/>
              </a:lnSpc>
            </a:pPr>
            <a:r>
              <a:rPr lang="en-US" sz="2200" dirty="0"/>
              <a:t>A Training Presentation for </a:t>
            </a:r>
            <a:br>
              <a:rPr lang="en-US" sz="2200" dirty="0"/>
            </a:br>
            <a:r>
              <a:rPr lang="en-US" sz="2200" dirty="0"/>
              <a:t>Child and Adult Care Food </a:t>
            </a:r>
            <a:br>
              <a:rPr lang="en-US" sz="2200" dirty="0"/>
            </a:br>
            <a:r>
              <a:rPr lang="en-US" sz="2200" dirty="0"/>
              <a:t>Program (CACFP) Operators</a:t>
            </a:r>
          </a:p>
        </p:txBody>
      </p:sp>
      <p:pic>
        <p:nvPicPr>
          <p:cNvPr id="8" name="Picture 7" descr="Illustration of a boy sitting on a chair eating a sandwich.&#10;">
            <a:extLst>
              <a:ext uri="{FF2B5EF4-FFF2-40B4-BE49-F238E27FC236}">
                <a16:creationId xmlns:a16="http://schemas.microsoft.com/office/drawing/2014/main" id="{B8992D2C-77DB-B149-BF2C-776D3848A66A}"/>
              </a:ext>
            </a:extLst>
          </p:cNvPr>
          <p:cNvPicPr>
            <a:picLocks noChangeAspect="1"/>
          </p:cNvPicPr>
          <p:nvPr/>
        </p:nvPicPr>
        <p:blipFill rotWithShape="1">
          <a:blip r:embed="rId3"/>
          <a:srcRect b="33693"/>
          <a:stretch/>
        </p:blipFill>
        <p:spPr>
          <a:xfrm>
            <a:off x="4087466" y="1923780"/>
            <a:ext cx="4916907" cy="3229639"/>
          </a:xfrm>
          <a:prstGeom prst="rect">
            <a:avLst/>
          </a:prstGeom>
        </p:spPr>
      </p:pic>
    </p:spTree>
    <p:extLst>
      <p:ext uri="{BB962C8B-B14F-4D97-AF65-F5344CB8AC3E}">
        <p14:creationId xmlns:p14="http://schemas.microsoft.com/office/powerpoint/2010/main" val="3163124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78EE9AB-873F-854F-819B-4C8CFB17BB47}"/>
              </a:ext>
            </a:extLst>
          </p:cNvPr>
          <p:cNvSpPr txBox="1"/>
          <p:nvPr/>
        </p:nvSpPr>
        <p:spPr>
          <a:xfrm>
            <a:off x="1158240" y="438912"/>
            <a:ext cx="936475" cy="1569660"/>
          </a:xfrm>
          <a:prstGeom prst="rect">
            <a:avLst/>
          </a:prstGeom>
          <a:noFill/>
        </p:spPr>
        <p:txBody>
          <a:bodyPr wrap="none" rtlCol="0">
            <a:spAutoFit/>
          </a:bodyPr>
          <a:lstStyle/>
          <a:p>
            <a:r>
              <a:rPr lang="en-US" sz="9600" b="1" dirty="0">
                <a:solidFill>
                  <a:srgbClr val="703E1A"/>
                </a:solidFill>
                <a:latin typeface="Helvetica" pitchFamily="2" charset="0"/>
              </a:rPr>
              <a:t>?</a:t>
            </a:r>
          </a:p>
        </p:txBody>
      </p:sp>
      <p:sp>
        <p:nvSpPr>
          <p:cNvPr id="8" name="Title 7">
            <a:extLst>
              <a:ext uri="{FF2B5EF4-FFF2-40B4-BE49-F238E27FC236}">
                <a16:creationId xmlns:a16="http://schemas.microsoft.com/office/drawing/2014/main" id="{DCB72C22-CD8B-C249-A5BA-928F1BFEBD00}"/>
              </a:ext>
            </a:extLst>
          </p:cNvPr>
          <p:cNvSpPr>
            <a:spLocks noGrp="1"/>
          </p:cNvSpPr>
          <p:nvPr>
            <p:ph type="title"/>
          </p:nvPr>
        </p:nvSpPr>
        <p:spPr>
          <a:xfrm>
            <a:off x="0" y="1891826"/>
            <a:ext cx="3213100" cy="3378674"/>
          </a:xfrm>
        </p:spPr>
        <p:txBody>
          <a:bodyPr/>
          <a:lstStyle/>
          <a:p>
            <a:pPr>
              <a:spcBef>
                <a:spcPts val="1200"/>
              </a:spcBef>
            </a:pPr>
            <a:r>
              <a:rPr lang="en-US" sz="2000" dirty="0">
                <a:solidFill>
                  <a:srgbClr val="703E1A"/>
                </a:solidFill>
              </a:rPr>
              <a:t>Try It Out!</a:t>
            </a:r>
            <a:r>
              <a:rPr lang="en-US" sz="2000" b="0" dirty="0">
                <a:solidFill>
                  <a:srgbClr val="703E1A"/>
                </a:solidFill>
              </a:rPr>
              <a:t/>
            </a:r>
            <a:br>
              <a:rPr lang="en-US" sz="2000" b="0" dirty="0">
                <a:solidFill>
                  <a:srgbClr val="703E1A"/>
                </a:solidFill>
              </a:rPr>
            </a:br>
            <a:r>
              <a:rPr lang="en-US" sz="2000" b="0" dirty="0">
                <a:solidFill>
                  <a:srgbClr val="703E1A"/>
                </a:solidFill>
              </a:rPr>
              <a:t>Your child care center serves the same group of children for the entire day. </a:t>
            </a:r>
            <a:br>
              <a:rPr lang="en-US" sz="2000" b="0" dirty="0">
                <a:solidFill>
                  <a:srgbClr val="703E1A"/>
                </a:solidFill>
              </a:rPr>
            </a:br>
            <a:r>
              <a:rPr lang="en-US" sz="2000" b="0" dirty="0">
                <a:solidFill>
                  <a:srgbClr val="703E1A"/>
                </a:solidFill>
              </a:rPr>
              <a:t/>
            </a:r>
            <a:br>
              <a:rPr lang="en-US" sz="2000" b="0" dirty="0">
                <a:solidFill>
                  <a:srgbClr val="703E1A"/>
                </a:solidFill>
              </a:rPr>
            </a:br>
            <a:r>
              <a:rPr lang="en-US" sz="2000" b="0" dirty="0">
                <a:solidFill>
                  <a:srgbClr val="703E1A"/>
                </a:solidFill>
              </a:rPr>
              <a:t>Today, you serve enriched toast at breakfast, brown rice at lunch, and yogurt and fruit at snack.</a:t>
            </a:r>
            <a:r>
              <a:rPr lang="en-US" sz="2200" b="0" dirty="0">
                <a:solidFill>
                  <a:srgbClr val="703E1A"/>
                </a:solidFill>
              </a:rPr>
              <a:t/>
            </a:r>
            <a:br>
              <a:rPr lang="en-US" sz="2200" b="0" dirty="0">
                <a:solidFill>
                  <a:srgbClr val="703E1A"/>
                </a:solidFill>
              </a:rPr>
            </a:br>
            <a:endParaRPr lang="en-US" sz="2200" b="0" dirty="0">
              <a:solidFill>
                <a:srgbClr val="703E1A"/>
              </a:solidFill>
            </a:endParaRPr>
          </a:p>
        </p:txBody>
      </p:sp>
      <p:sp>
        <p:nvSpPr>
          <p:cNvPr id="3" name="Text Placeholder 2">
            <a:extLst>
              <a:ext uri="{FF2B5EF4-FFF2-40B4-BE49-F238E27FC236}">
                <a16:creationId xmlns:a16="http://schemas.microsoft.com/office/drawing/2014/main" id="{B95E9D79-8321-A04E-A72B-6F6B8DB5261F}"/>
              </a:ext>
            </a:extLst>
          </p:cNvPr>
          <p:cNvSpPr>
            <a:spLocks noGrp="1"/>
          </p:cNvSpPr>
          <p:nvPr>
            <p:ph type="body" idx="1"/>
          </p:nvPr>
        </p:nvSpPr>
        <p:spPr>
          <a:xfrm>
            <a:off x="3886200" y="1143000"/>
            <a:ext cx="4572000" cy="312738"/>
          </a:xfrm>
        </p:spPr>
        <p:txBody>
          <a:bodyPr/>
          <a:lstStyle/>
          <a:p>
            <a:r>
              <a:rPr lang="en-US" dirty="0"/>
              <a:t>Does today’s menu meet the whole grain-rich requirement for the CACFP?</a:t>
            </a:r>
          </a:p>
          <a:p>
            <a:endParaRPr lang="en-US" dirty="0"/>
          </a:p>
        </p:txBody>
      </p:sp>
      <p:sp>
        <p:nvSpPr>
          <p:cNvPr id="4" name="Content Placeholder 3">
            <a:extLst>
              <a:ext uri="{FF2B5EF4-FFF2-40B4-BE49-F238E27FC236}">
                <a16:creationId xmlns:a16="http://schemas.microsoft.com/office/drawing/2014/main" id="{146754A9-B93E-C04A-AB43-00A65DEB3B6E}"/>
              </a:ext>
            </a:extLst>
          </p:cNvPr>
          <p:cNvSpPr>
            <a:spLocks noGrp="1"/>
          </p:cNvSpPr>
          <p:nvPr>
            <p:ph sz="half" idx="2"/>
          </p:nvPr>
        </p:nvSpPr>
        <p:spPr>
          <a:xfrm>
            <a:off x="3886200" y="1958024"/>
            <a:ext cx="3868737" cy="613726"/>
          </a:xfrm>
        </p:spPr>
        <p:txBody>
          <a:bodyPr/>
          <a:lstStyle/>
          <a:p>
            <a:pPr marL="342900" indent="-342900">
              <a:buClr>
                <a:srgbClr val="703E1A"/>
              </a:buClr>
            </a:pPr>
            <a:r>
              <a:rPr lang="en-US" dirty="0"/>
              <a:t>Yes</a:t>
            </a:r>
          </a:p>
          <a:p>
            <a:pPr marL="342900" indent="-342900">
              <a:buClr>
                <a:srgbClr val="703E1A"/>
              </a:buClr>
            </a:pPr>
            <a:r>
              <a:rPr lang="en-US" dirty="0"/>
              <a:t>No</a:t>
            </a:r>
          </a:p>
        </p:txBody>
      </p:sp>
      <p:pic>
        <p:nvPicPr>
          <p:cNvPr id="13" name="Picture 12" descr="Illustration of a bag of whole-wheat flour and a bowl with whole grains.">
            <a:extLst>
              <a:ext uri="{FF2B5EF4-FFF2-40B4-BE49-F238E27FC236}">
                <a16:creationId xmlns:a16="http://schemas.microsoft.com/office/drawing/2014/main" id="{197E5E04-C12F-0D41-925A-A98E4F0FCF45}"/>
              </a:ext>
            </a:extLst>
          </p:cNvPr>
          <p:cNvPicPr>
            <a:picLocks noChangeAspect="1"/>
          </p:cNvPicPr>
          <p:nvPr/>
        </p:nvPicPr>
        <p:blipFill>
          <a:blip r:embed="rId3"/>
          <a:stretch>
            <a:fillRect/>
          </a:stretch>
        </p:blipFill>
        <p:spPr>
          <a:xfrm>
            <a:off x="6117667" y="2909058"/>
            <a:ext cx="2755900" cy="1942526"/>
          </a:xfrm>
          <a:prstGeom prst="rect">
            <a:avLst/>
          </a:prstGeom>
        </p:spPr>
      </p:pic>
      <p:sp>
        <p:nvSpPr>
          <p:cNvPr id="2" name="TextBox 1">
            <a:extLst>
              <a:ext uri="{FF2B5EF4-FFF2-40B4-BE49-F238E27FC236}">
                <a16:creationId xmlns:a16="http://schemas.microsoft.com/office/drawing/2014/main" id="{0A110C48-214B-9A45-8943-58E21A0E23B7}"/>
              </a:ext>
            </a:extLst>
          </p:cNvPr>
          <p:cNvSpPr txBox="1"/>
          <p:nvPr/>
        </p:nvSpPr>
        <p:spPr>
          <a:xfrm>
            <a:off x="3485323" y="3432312"/>
            <a:ext cx="2445579" cy="400110"/>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Let’s try a practice question!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Your child care center serves the same group of children for the entire day. Today, you serve enriched toast at breakfast, brown rice at lunch, and yogurt and fruit for snack. Does today’s menu meet the whole grain-rich requirement for the CACFP?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For this question, and all other practice questions today, assume that we are serving enough of the foods to meet minimum serving sizes.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Raise your hand if you think today’s menu meets the whole grain-rich requirement for the CACFP [pause and wait for a show of hands].</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Raise your hand if you think today’s menu does not meet the whole grain-rich requirement for the CACFP [pause and wait for a show of hands].</a:t>
            </a:r>
          </a:p>
        </p:txBody>
      </p:sp>
    </p:spTree>
    <p:extLst>
      <p:ext uri="{BB962C8B-B14F-4D97-AF65-F5344CB8AC3E}">
        <p14:creationId xmlns:p14="http://schemas.microsoft.com/office/powerpoint/2010/main" val="555787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44637B18-5407-0C4F-B994-670844CCE9AE}"/>
              </a:ext>
            </a:extLst>
          </p:cNvPr>
          <p:cNvSpPr txBox="1"/>
          <p:nvPr/>
        </p:nvSpPr>
        <p:spPr>
          <a:xfrm>
            <a:off x="1133856" y="377952"/>
            <a:ext cx="936475" cy="1569660"/>
          </a:xfrm>
          <a:prstGeom prst="rect">
            <a:avLst/>
          </a:prstGeom>
          <a:noFill/>
        </p:spPr>
        <p:txBody>
          <a:bodyPr wrap="none" rtlCol="0">
            <a:spAutoFit/>
          </a:bodyPr>
          <a:lstStyle/>
          <a:p>
            <a:r>
              <a:rPr lang="en-US" sz="9600" b="1" dirty="0">
                <a:solidFill>
                  <a:srgbClr val="703E1A"/>
                </a:solidFill>
                <a:latin typeface="Helvetica" pitchFamily="2" charset="0"/>
              </a:rPr>
              <a:t>?</a:t>
            </a:r>
          </a:p>
        </p:txBody>
      </p:sp>
      <p:sp>
        <p:nvSpPr>
          <p:cNvPr id="8" name="Title 7">
            <a:extLst>
              <a:ext uri="{FF2B5EF4-FFF2-40B4-BE49-F238E27FC236}">
                <a16:creationId xmlns:a16="http://schemas.microsoft.com/office/drawing/2014/main" id="{DCB72C22-CD8B-C249-A5BA-928F1BFEBD00}"/>
              </a:ext>
            </a:extLst>
          </p:cNvPr>
          <p:cNvSpPr>
            <a:spLocks noGrp="1"/>
          </p:cNvSpPr>
          <p:nvPr>
            <p:ph type="title"/>
          </p:nvPr>
        </p:nvSpPr>
        <p:spPr>
          <a:xfrm>
            <a:off x="0" y="1891826"/>
            <a:ext cx="3213100" cy="3378674"/>
          </a:xfrm>
        </p:spPr>
        <p:txBody>
          <a:bodyPr/>
          <a:lstStyle/>
          <a:p>
            <a:pPr>
              <a:spcBef>
                <a:spcPts val="1200"/>
              </a:spcBef>
            </a:pPr>
            <a:r>
              <a:rPr lang="en-US" sz="2000" dirty="0">
                <a:solidFill>
                  <a:srgbClr val="703E1A"/>
                </a:solidFill>
              </a:rPr>
              <a:t>Answer</a:t>
            </a:r>
            <a:r>
              <a:rPr lang="en-US" sz="2000" b="0" dirty="0">
                <a:solidFill>
                  <a:srgbClr val="703E1A"/>
                </a:solidFill>
              </a:rPr>
              <a:t/>
            </a:r>
            <a:br>
              <a:rPr lang="en-US" sz="2000" b="0" dirty="0">
                <a:solidFill>
                  <a:srgbClr val="703E1A"/>
                </a:solidFill>
              </a:rPr>
            </a:br>
            <a:r>
              <a:rPr lang="en-US" sz="2000" b="0" dirty="0">
                <a:solidFill>
                  <a:srgbClr val="703E1A"/>
                </a:solidFill>
              </a:rPr>
              <a:t>Your child care center serves the same group of children for the entire day. </a:t>
            </a:r>
            <a:br>
              <a:rPr lang="en-US" sz="2000" b="0" dirty="0">
                <a:solidFill>
                  <a:srgbClr val="703E1A"/>
                </a:solidFill>
              </a:rPr>
            </a:br>
            <a:r>
              <a:rPr lang="en-US" sz="2000" b="0" dirty="0">
                <a:solidFill>
                  <a:srgbClr val="703E1A"/>
                </a:solidFill>
              </a:rPr>
              <a:t/>
            </a:r>
            <a:br>
              <a:rPr lang="en-US" sz="2000" b="0" dirty="0">
                <a:solidFill>
                  <a:srgbClr val="703E1A"/>
                </a:solidFill>
              </a:rPr>
            </a:br>
            <a:r>
              <a:rPr lang="en-US" sz="2000" b="0" dirty="0">
                <a:solidFill>
                  <a:srgbClr val="703E1A"/>
                </a:solidFill>
              </a:rPr>
              <a:t>Today, you serve enriched toast at breakfast, brown rice at lunch, and yogurt and fruit at snack.</a:t>
            </a:r>
            <a:r>
              <a:rPr lang="en-US" sz="2200" b="0" dirty="0">
                <a:solidFill>
                  <a:srgbClr val="703E1A"/>
                </a:solidFill>
              </a:rPr>
              <a:t/>
            </a:r>
            <a:br>
              <a:rPr lang="en-US" sz="2200" b="0" dirty="0">
                <a:solidFill>
                  <a:srgbClr val="703E1A"/>
                </a:solidFill>
              </a:rPr>
            </a:br>
            <a:endParaRPr lang="en-US" sz="2200" b="0" dirty="0">
              <a:solidFill>
                <a:srgbClr val="703E1A"/>
              </a:solidFill>
            </a:endParaRPr>
          </a:p>
        </p:txBody>
      </p:sp>
      <p:sp>
        <p:nvSpPr>
          <p:cNvPr id="3" name="Text Placeholder 2">
            <a:extLst>
              <a:ext uri="{FF2B5EF4-FFF2-40B4-BE49-F238E27FC236}">
                <a16:creationId xmlns:a16="http://schemas.microsoft.com/office/drawing/2014/main" id="{B95E9D79-8321-A04E-A72B-6F6B8DB5261F}"/>
              </a:ext>
            </a:extLst>
          </p:cNvPr>
          <p:cNvSpPr>
            <a:spLocks noGrp="1"/>
          </p:cNvSpPr>
          <p:nvPr>
            <p:ph type="body" idx="1"/>
          </p:nvPr>
        </p:nvSpPr>
        <p:spPr>
          <a:xfrm>
            <a:off x="3886200" y="1143000"/>
            <a:ext cx="4572000" cy="312738"/>
          </a:xfrm>
        </p:spPr>
        <p:txBody>
          <a:bodyPr/>
          <a:lstStyle/>
          <a:p>
            <a:r>
              <a:rPr lang="en-US" dirty="0"/>
              <a:t>Does today’s menu meet the whole grain-rich requirement for the CACFP?</a:t>
            </a:r>
          </a:p>
          <a:p>
            <a:endParaRPr lang="en-US" dirty="0"/>
          </a:p>
        </p:txBody>
      </p:sp>
      <p:sp>
        <p:nvSpPr>
          <p:cNvPr id="4" name="Content Placeholder 3">
            <a:extLst>
              <a:ext uri="{FF2B5EF4-FFF2-40B4-BE49-F238E27FC236}">
                <a16:creationId xmlns:a16="http://schemas.microsoft.com/office/drawing/2014/main" id="{146754A9-B93E-C04A-AB43-00A65DEB3B6E}"/>
              </a:ext>
            </a:extLst>
          </p:cNvPr>
          <p:cNvSpPr>
            <a:spLocks noGrp="1"/>
          </p:cNvSpPr>
          <p:nvPr>
            <p:ph sz="half" idx="2"/>
          </p:nvPr>
        </p:nvSpPr>
        <p:spPr>
          <a:xfrm>
            <a:off x="3886200" y="1956816"/>
            <a:ext cx="3868737" cy="613726"/>
          </a:xfrm>
        </p:spPr>
        <p:txBody>
          <a:bodyPr/>
          <a:lstStyle/>
          <a:p>
            <a:pPr marL="342900" indent="-334963">
              <a:buClr>
                <a:srgbClr val="703E1A"/>
              </a:buClr>
            </a:pPr>
            <a:r>
              <a:rPr lang="en-US" b="1" dirty="0">
                <a:solidFill>
                  <a:srgbClr val="703E1A"/>
                </a:solidFill>
              </a:rPr>
              <a:t>Yes</a:t>
            </a:r>
          </a:p>
          <a:p>
            <a:pPr marL="342900" indent="-334963">
              <a:buClr>
                <a:srgbClr val="703E1A"/>
              </a:buClr>
            </a:pPr>
            <a:r>
              <a:rPr lang="en-US" dirty="0"/>
              <a:t>No</a:t>
            </a:r>
          </a:p>
        </p:txBody>
      </p:sp>
      <p:sp>
        <p:nvSpPr>
          <p:cNvPr id="2" name="TextBox 1" descr="The box next to &quot;Yes&quot; is checked. ">
            <a:extLst>
              <a:ext uri="{FF2B5EF4-FFF2-40B4-BE49-F238E27FC236}">
                <a16:creationId xmlns:a16="http://schemas.microsoft.com/office/drawing/2014/main" id="{1FBDD224-D46F-3D45-B0EA-E0D0BB5B0B3B}"/>
              </a:ext>
            </a:extLst>
          </p:cNvPr>
          <p:cNvSpPr txBox="1"/>
          <p:nvPr/>
        </p:nvSpPr>
        <p:spPr>
          <a:xfrm>
            <a:off x="3918242" y="1818941"/>
            <a:ext cx="461044" cy="461665"/>
          </a:xfrm>
          <a:prstGeom prst="rect">
            <a:avLst/>
          </a:prstGeom>
          <a:noFill/>
        </p:spPr>
        <p:txBody>
          <a:bodyPr wrap="square" rtlCol="0">
            <a:spAutoFit/>
          </a:bodyPr>
          <a:lstStyle/>
          <a:p>
            <a:r>
              <a:rPr lang="en-US" sz="2400" dirty="0">
                <a:solidFill>
                  <a:srgbClr val="703E1A"/>
                </a:solidFill>
              </a:rPr>
              <a:t>✓</a:t>
            </a:r>
          </a:p>
        </p:txBody>
      </p:sp>
      <p:pic>
        <p:nvPicPr>
          <p:cNvPr id="10" name="Picture 9" descr="[Decorative]">
            <a:extLst>
              <a:ext uri="{FF2B5EF4-FFF2-40B4-BE49-F238E27FC236}">
                <a16:creationId xmlns:a16="http://schemas.microsoft.com/office/drawing/2014/main" id="{1FEBD6D2-EE84-5444-848E-25DA870460DF}"/>
              </a:ext>
              <a:ext uri="{C183D7F6-B498-43B3-948B-1728B52AA6E4}">
                <adec:decorative xmlns="" xmlns:adec="http://schemas.microsoft.com/office/drawing/2017/decorative" val="0"/>
              </a:ext>
            </a:extLst>
          </p:cNvPr>
          <p:cNvPicPr>
            <a:picLocks noChangeAspect="1"/>
          </p:cNvPicPr>
          <p:nvPr/>
        </p:nvPicPr>
        <p:blipFill>
          <a:blip r:embed="rId3"/>
          <a:stretch>
            <a:fillRect/>
          </a:stretch>
        </p:blipFill>
        <p:spPr>
          <a:xfrm>
            <a:off x="6117667" y="2909058"/>
            <a:ext cx="2755900" cy="1942526"/>
          </a:xfrm>
          <a:prstGeom prst="rect">
            <a:avLst/>
          </a:prstGeom>
        </p:spPr>
      </p:pic>
      <p:sp>
        <p:nvSpPr>
          <p:cNvPr id="5" name="TextBox 4">
            <a:extLst>
              <a:ext uri="{FF2B5EF4-FFF2-40B4-BE49-F238E27FC236}">
                <a16:creationId xmlns:a16="http://schemas.microsoft.com/office/drawing/2014/main" id="{E12B4B68-E18A-C04F-AD30-FD9050630E58}"/>
              </a:ext>
            </a:extLst>
          </p:cNvPr>
          <p:cNvSpPr txBox="1"/>
          <p:nvPr/>
        </p:nvSpPr>
        <p:spPr>
          <a:xfrm>
            <a:off x="3578087" y="3074504"/>
            <a:ext cx="2352815" cy="369332"/>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Great job everyone! As many of you answered, the answer is yes, today’s menu meets the whole grain-rich requirement for the CACFP. This is because brown rice is a whole grain-rich food, so it counts as your one whole-grain rich offering for the day. In the CACFP, you need to serve whole grain-rich foods at one meal or snack per day, so serving brown rice at lunch ensures that your menu meets the whole grain-rich requirement in the CACFP.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If you had two different groups of children at your center during the day, such as a morning group and an afternoon group, this menu would still meet the whole grain-rich requirement in the CACFP of one offering of whole grain-rich foods per day. The requirement is one whole grain-rich offering per center or home per day, not one whole grain-rich offering per child.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Remember that you can certainly serve whole grain-rich foods more than once a day, and you can try including them at different meals and snacks throughout the week. That way, everyone will have a chance to try and enjoy whole grain-rich foods. </a:t>
            </a:r>
          </a:p>
        </p:txBody>
      </p:sp>
    </p:spTree>
    <p:extLst>
      <p:ext uri="{BB962C8B-B14F-4D97-AF65-F5344CB8AC3E}">
        <p14:creationId xmlns:p14="http://schemas.microsoft.com/office/powerpoint/2010/main" val="4227606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F4BC5-A3F8-104F-8607-7B5C3F04B960}"/>
              </a:ext>
            </a:extLst>
          </p:cNvPr>
          <p:cNvSpPr>
            <a:spLocks noGrp="1"/>
          </p:cNvSpPr>
          <p:nvPr>
            <p:ph type="title"/>
          </p:nvPr>
        </p:nvSpPr>
        <p:spPr/>
        <p:txBody>
          <a:bodyPr/>
          <a:lstStyle/>
          <a:p>
            <a:r>
              <a:rPr lang="en-US" sz="3200" dirty="0">
                <a:solidFill>
                  <a:srgbClr val="703E1A"/>
                </a:solidFill>
              </a:rPr>
              <a:t>The Scoop on Snacks</a:t>
            </a:r>
          </a:p>
        </p:txBody>
      </p:sp>
      <p:pic>
        <p:nvPicPr>
          <p:cNvPr id="8" name="Picture 7" descr="Illustration of a small boy in front of a board describing what is in a snack.">
            <a:extLst>
              <a:ext uri="{FF2B5EF4-FFF2-40B4-BE49-F238E27FC236}">
                <a16:creationId xmlns:a16="http://schemas.microsoft.com/office/drawing/2014/main" id="{26345F14-AEF1-0C42-BB9F-B03C1E591DDF}"/>
              </a:ext>
            </a:extLst>
          </p:cNvPr>
          <p:cNvPicPr>
            <a:picLocks noChangeAspect="1"/>
          </p:cNvPicPr>
          <p:nvPr/>
        </p:nvPicPr>
        <p:blipFill>
          <a:blip r:embed="rId3"/>
          <a:stretch>
            <a:fillRect/>
          </a:stretch>
        </p:blipFill>
        <p:spPr>
          <a:xfrm>
            <a:off x="1802829" y="1019511"/>
            <a:ext cx="5538341" cy="3804599"/>
          </a:xfrm>
          <a:prstGeom prst="rect">
            <a:avLst/>
          </a:prstGeom>
        </p:spPr>
      </p:pic>
      <p:sp>
        <p:nvSpPr>
          <p:cNvPr id="9" name="Rectangle 8">
            <a:extLst>
              <a:ext uri="{FF2B5EF4-FFF2-40B4-BE49-F238E27FC236}">
                <a16:creationId xmlns:a16="http://schemas.microsoft.com/office/drawing/2014/main" id="{FA87D98C-04E7-3243-B79B-899CA48856CD}"/>
              </a:ext>
            </a:extLst>
          </p:cNvPr>
          <p:cNvSpPr/>
          <p:nvPr/>
        </p:nvSpPr>
        <p:spPr>
          <a:xfrm>
            <a:off x="3166748" y="1513732"/>
            <a:ext cx="3786110" cy="2816156"/>
          </a:xfrm>
          <a:prstGeom prst="rect">
            <a:avLst/>
          </a:prstGeom>
        </p:spPr>
        <p:txBody>
          <a:bodyPr wrap="square">
            <a:spAutoFit/>
          </a:bodyPr>
          <a:lstStyle/>
          <a:p>
            <a:pPr algn="ctr"/>
            <a:r>
              <a:rPr lang="en-US" sz="2000" b="1" dirty="0">
                <a:solidFill>
                  <a:schemeClr val="bg1"/>
                </a:solidFill>
                <a:latin typeface="Helvetica" pitchFamily="2" charset="0"/>
              </a:rPr>
              <a:t>What is in a</a:t>
            </a:r>
          </a:p>
          <a:p>
            <a:pPr algn="ctr">
              <a:spcAft>
                <a:spcPts val="600"/>
              </a:spcAft>
            </a:pPr>
            <a:r>
              <a:rPr lang="en-US" sz="3200" b="1" dirty="0">
                <a:solidFill>
                  <a:schemeClr val="bg1"/>
                </a:solidFill>
                <a:latin typeface="Helvetica" pitchFamily="2" charset="0"/>
              </a:rPr>
              <a:t>Snack?</a:t>
            </a:r>
          </a:p>
          <a:p>
            <a:pPr algn="ctr"/>
            <a:r>
              <a:rPr lang="en-US" sz="2000" dirty="0">
                <a:solidFill>
                  <a:schemeClr val="bg1"/>
                </a:solidFill>
                <a:latin typeface="Helvetica" pitchFamily="2" charset="0"/>
              </a:rPr>
              <a:t>Pick 2:</a:t>
            </a:r>
          </a:p>
          <a:p>
            <a:pPr algn="ctr"/>
            <a:r>
              <a:rPr lang="en-US" sz="2000" dirty="0">
                <a:solidFill>
                  <a:schemeClr val="bg1"/>
                </a:solidFill>
                <a:latin typeface="Helvetica" pitchFamily="2" charset="0"/>
              </a:rPr>
              <a:t>Milk (</a:t>
            </a:r>
            <a:r>
              <a:rPr lang="en-US" sz="2000" b="1" dirty="0">
                <a:solidFill>
                  <a:schemeClr val="bg1"/>
                </a:solidFill>
                <a:latin typeface="Helvetica" pitchFamily="2" charset="0"/>
              </a:rPr>
              <a:t>4</a:t>
            </a:r>
            <a:r>
              <a:rPr lang="en-US" sz="2000" dirty="0">
                <a:solidFill>
                  <a:schemeClr val="bg1"/>
                </a:solidFill>
                <a:latin typeface="Helvetica" pitchFamily="2" charset="0"/>
              </a:rPr>
              <a:t> fl. oz. or </a:t>
            </a:r>
            <a:r>
              <a:rPr lang="en-US" sz="2000" b="1" baseline="30000" dirty="0">
                <a:solidFill>
                  <a:schemeClr val="bg1"/>
                </a:solidFill>
                <a:latin typeface="Helvetica" pitchFamily="2" charset="0"/>
              </a:rPr>
              <a:t>1</a:t>
            </a:r>
            <a:r>
              <a:rPr lang="en-US" sz="2000" b="1" dirty="0">
                <a:solidFill>
                  <a:schemeClr val="bg1"/>
                </a:solidFill>
                <a:latin typeface="Helvetica" pitchFamily="2" charset="0"/>
              </a:rPr>
              <a:t>/</a:t>
            </a:r>
            <a:r>
              <a:rPr lang="en-US" sz="2000" b="1" baseline="-25000" dirty="0">
                <a:solidFill>
                  <a:schemeClr val="bg1"/>
                </a:solidFill>
                <a:latin typeface="Helvetica" pitchFamily="2" charset="0"/>
              </a:rPr>
              <a:t>2</a:t>
            </a:r>
            <a:r>
              <a:rPr lang="en-US" sz="2000" dirty="0">
                <a:solidFill>
                  <a:schemeClr val="bg1"/>
                </a:solidFill>
                <a:latin typeface="Helvetica" pitchFamily="2" charset="0"/>
              </a:rPr>
              <a:t> cup)</a:t>
            </a:r>
          </a:p>
          <a:p>
            <a:pPr algn="ctr"/>
            <a:r>
              <a:rPr lang="en-US" sz="2000" dirty="0">
                <a:solidFill>
                  <a:schemeClr val="bg1"/>
                </a:solidFill>
                <a:latin typeface="Helvetica" pitchFamily="2" charset="0"/>
              </a:rPr>
              <a:t>Meat/Meat Alternate (</a:t>
            </a:r>
            <a:r>
              <a:rPr lang="en-US" sz="2000" b="1" baseline="30000" dirty="0">
                <a:solidFill>
                  <a:schemeClr val="bg1"/>
                </a:solidFill>
                <a:latin typeface="Helvetica" pitchFamily="2" charset="0"/>
              </a:rPr>
              <a:t>1</a:t>
            </a:r>
            <a:r>
              <a:rPr lang="en-US" sz="2000" b="1" dirty="0">
                <a:solidFill>
                  <a:schemeClr val="bg1"/>
                </a:solidFill>
                <a:latin typeface="Helvetica" pitchFamily="2" charset="0"/>
              </a:rPr>
              <a:t>/</a:t>
            </a:r>
            <a:r>
              <a:rPr lang="en-US" sz="2000" b="1" baseline="-25000" dirty="0">
                <a:solidFill>
                  <a:schemeClr val="bg1"/>
                </a:solidFill>
                <a:latin typeface="Helvetica" pitchFamily="2" charset="0"/>
              </a:rPr>
              <a:t>2</a:t>
            </a:r>
            <a:r>
              <a:rPr lang="en-US" sz="2000" dirty="0">
                <a:solidFill>
                  <a:schemeClr val="bg1"/>
                </a:solidFill>
                <a:latin typeface="Helvetica" pitchFamily="2" charset="0"/>
              </a:rPr>
              <a:t> oz. eq.) Vegetables (</a:t>
            </a:r>
            <a:r>
              <a:rPr lang="en-US" sz="2000" b="1" baseline="30000" dirty="0">
                <a:solidFill>
                  <a:schemeClr val="bg1"/>
                </a:solidFill>
                <a:latin typeface="Helvetica" pitchFamily="2" charset="0"/>
              </a:rPr>
              <a:t>1</a:t>
            </a:r>
            <a:r>
              <a:rPr lang="en-US" sz="2000" b="1" dirty="0">
                <a:solidFill>
                  <a:schemeClr val="bg1"/>
                </a:solidFill>
                <a:latin typeface="Helvetica" pitchFamily="2" charset="0"/>
              </a:rPr>
              <a:t>/</a:t>
            </a:r>
            <a:r>
              <a:rPr lang="en-US" sz="2000" b="1" baseline="-25000" dirty="0">
                <a:solidFill>
                  <a:schemeClr val="bg1"/>
                </a:solidFill>
                <a:latin typeface="Helvetica" pitchFamily="2" charset="0"/>
              </a:rPr>
              <a:t>2 </a:t>
            </a:r>
            <a:r>
              <a:rPr lang="en-US" sz="2000" dirty="0">
                <a:solidFill>
                  <a:schemeClr val="bg1"/>
                </a:solidFill>
                <a:latin typeface="Helvetica" pitchFamily="2" charset="0"/>
              </a:rPr>
              <a:t>cup)</a:t>
            </a:r>
          </a:p>
          <a:p>
            <a:pPr algn="ctr"/>
            <a:r>
              <a:rPr lang="en-US" sz="2000" dirty="0">
                <a:solidFill>
                  <a:schemeClr val="bg1"/>
                </a:solidFill>
                <a:latin typeface="Helvetica" pitchFamily="2" charset="0"/>
              </a:rPr>
              <a:t>Fruit (</a:t>
            </a:r>
            <a:r>
              <a:rPr lang="en-US" sz="2000" b="1" baseline="30000" dirty="0">
                <a:solidFill>
                  <a:schemeClr val="bg1"/>
                </a:solidFill>
                <a:latin typeface="Helvetica" pitchFamily="2" charset="0"/>
              </a:rPr>
              <a:t>1</a:t>
            </a:r>
            <a:r>
              <a:rPr lang="en-US" sz="2000" b="1" dirty="0">
                <a:solidFill>
                  <a:schemeClr val="bg1"/>
                </a:solidFill>
                <a:latin typeface="Helvetica" pitchFamily="2" charset="0"/>
              </a:rPr>
              <a:t>/</a:t>
            </a:r>
            <a:r>
              <a:rPr lang="en-US" sz="2000" b="1" baseline="-25000" dirty="0">
                <a:solidFill>
                  <a:schemeClr val="bg1"/>
                </a:solidFill>
                <a:latin typeface="Helvetica" pitchFamily="2" charset="0"/>
              </a:rPr>
              <a:t>2 </a:t>
            </a:r>
            <a:r>
              <a:rPr lang="en-US" sz="2000" dirty="0">
                <a:solidFill>
                  <a:schemeClr val="bg1"/>
                </a:solidFill>
                <a:latin typeface="Helvetica" pitchFamily="2" charset="0"/>
              </a:rPr>
              <a:t>cup)</a:t>
            </a:r>
          </a:p>
          <a:p>
            <a:pPr algn="ctr"/>
            <a:r>
              <a:rPr lang="en-US" sz="2000" dirty="0">
                <a:solidFill>
                  <a:schemeClr val="bg1"/>
                </a:solidFill>
                <a:latin typeface="Helvetica" pitchFamily="2" charset="0"/>
              </a:rPr>
              <a:t>Grains (</a:t>
            </a:r>
            <a:r>
              <a:rPr lang="en-US" sz="2000" b="1" baseline="30000" dirty="0">
                <a:solidFill>
                  <a:schemeClr val="bg1"/>
                </a:solidFill>
                <a:latin typeface="Helvetica" pitchFamily="2" charset="0"/>
              </a:rPr>
              <a:t>1</a:t>
            </a:r>
            <a:r>
              <a:rPr lang="en-US" sz="2000" b="1" dirty="0">
                <a:solidFill>
                  <a:schemeClr val="bg1"/>
                </a:solidFill>
                <a:latin typeface="Helvetica" pitchFamily="2" charset="0"/>
              </a:rPr>
              <a:t>/</a:t>
            </a:r>
            <a:r>
              <a:rPr lang="en-US" sz="2000" b="1" baseline="-25000" dirty="0">
                <a:solidFill>
                  <a:schemeClr val="bg1"/>
                </a:solidFill>
                <a:latin typeface="Helvetica" pitchFamily="2" charset="0"/>
              </a:rPr>
              <a:t>2</a:t>
            </a:r>
            <a:r>
              <a:rPr lang="en-US" sz="2000" dirty="0">
                <a:solidFill>
                  <a:schemeClr val="bg1"/>
                </a:solidFill>
                <a:latin typeface="Helvetica" pitchFamily="2" charset="0"/>
              </a:rPr>
              <a:t> oz. eq.)</a:t>
            </a:r>
          </a:p>
        </p:txBody>
      </p:sp>
      <p:sp>
        <p:nvSpPr>
          <p:cNvPr id="3" name="TextBox 2">
            <a:extLst>
              <a:ext uri="{FF2B5EF4-FFF2-40B4-BE49-F238E27FC236}">
                <a16:creationId xmlns:a16="http://schemas.microsoft.com/office/drawing/2014/main" id="{9CEAF310-442C-1544-9E59-3FCD68C6FE6E}"/>
              </a:ext>
            </a:extLst>
          </p:cNvPr>
          <p:cNvSpPr txBox="1"/>
          <p:nvPr/>
        </p:nvSpPr>
        <p:spPr>
          <a:xfrm>
            <a:off x="7500730" y="2186609"/>
            <a:ext cx="1497496" cy="1938992"/>
          </a:xfrm>
          <a:prstGeom prst="rect">
            <a:avLst/>
          </a:prstGeom>
          <a:noFill/>
        </p:spPr>
        <p:txBody>
          <a:bodyPr wrap="square" rtlCol="0">
            <a:spAutoFit/>
          </a:bodyPr>
          <a:lstStyle/>
          <a:p>
            <a:pPr defTabSz="701231">
              <a:defRPr/>
            </a:pPr>
            <a:r>
              <a:rPr lang="en-US" sz="800" dirty="0">
                <a:solidFill>
                  <a:schemeClr val="bg1"/>
                </a:solidFill>
                <a:latin typeface="Arial" panose="020B0604020202020204" pitchFamily="34" charset="0"/>
                <a:cs typeface="Arial" panose="020B0604020202020204" pitchFamily="34" charset="0"/>
              </a:rPr>
              <a:t>Now, let’s talk about snacks. As you know, a reimbursable snack in the CACFP needs to have foods from two different components. </a:t>
            </a:r>
          </a:p>
          <a:p>
            <a:pPr defTabSz="701231">
              <a:defRPr/>
            </a:pPr>
            <a:endParaRPr lang="en-US" sz="800" dirty="0">
              <a:solidFill>
                <a:schemeClr val="bg1"/>
              </a:solidFill>
              <a:latin typeface="Arial" panose="020B0604020202020204" pitchFamily="34" charset="0"/>
              <a:cs typeface="Arial" panose="020B0604020202020204" pitchFamily="34" charset="0"/>
            </a:endParaRPr>
          </a:p>
          <a:p>
            <a:pPr defTabSz="701231">
              <a:defRPr/>
            </a:pPr>
            <a:r>
              <a:rPr lang="en-US" sz="800" dirty="0">
                <a:solidFill>
                  <a:schemeClr val="bg1"/>
                </a:solidFill>
                <a:latin typeface="Arial" panose="020B0604020202020204" pitchFamily="34" charset="0"/>
                <a:cs typeface="Arial" panose="020B0604020202020204" pitchFamily="34" charset="0"/>
              </a:rPr>
              <a:t>The five components you can choose from at snacks are:</a:t>
            </a:r>
          </a:p>
          <a:p>
            <a:pPr marL="171450" indent="-171450" defTabSz="701231">
              <a:buFont typeface="Wingdings" panose="05000000000000000000" pitchFamily="2" charset="2"/>
              <a:buChar char="q"/>
              <a:defRPr/>
            </a:pPr>
            <a:r>
              <a:rPr lang="en-US" sz="800" dirty="0">
                <a:solidFill>
                  <a:schemeClr val="bg1"/>
                </a:solidFill>
                <a:latin typeface="Arial" panose="020B0604020202020204" pitchFamily="34" charset="0"/>
                <a:cs typeface="Arial" panose="020B0604020202020204" pitchFamily="34" charset="0"/>
              </a:rPr>
              <a:t>milk,</a:t>
            </a:r>
          </a:p>
          <a:p>
            <a:pPr marL="171450" indent="-171450" defTabSz="701231">
              <a:buFont typeface="Wingdings" panose="05000000000000000000" pitchFamily="2" charset="2"/>
              <a:buChar char="q"/>
              <a:defRPr/>
            </a:pPr>
            <a:r>
              <a:rPr lang="en-US" sz="800" dirty="0">
                <a:solidFill>
                  <a:schemeClr val="bg1"/>
                </a:solidFill>
                <a:latin typeface="Arial" panose="020B0604020202020204" pitchFamily="34" charset="0"/>
                <a:cs typeface="Arial" panose="020B0604020202020204" pitchFamily="34" charset="0"/>
              </a:rPr>
              <a:t>meat/meat alternate,</a:t>
            </a:r>
          </a:p>
          <a:p>
            <a:pPr marL="171450" indent="-171450" defTabSz="701231">
              <a:buFont typeface="Wingdings" panose="05000000000000000000" pitchFamily="2" charset="2"/>
              <a:buChar char="q"/>
              <a:defRPr/>
            </a:pPr>
            <a:r>
              <a:rPr lang="en-US" sz="800" dirty="0">
                <a:solidFill>
                  <a:schemeClr val="bg1"/>
                </a:solidFill>
                <a:latin typeface="Arial" panose="020B0604020202020204" pitchFamily="34" charset="0"/>
                <a:cs typeface="Arial" panose="020B0604020202020204" pitchFamily="34" charset="0"/>
              </a:rPr>
              <a:t>vegetables, </a:t>
            </a:r>
          </a:p>
          <a:p>
            <a:pPr marL="171450" indent="-171450" defTabSz="701231">
              <a:buFont typeface="Wingdings" panose="05000000000000000000" pitchFamily="2" charset="2"/>
              <a:buChar char="q"/>
              <a:defRPr/>
            </a:pPr>
            <a:r>
              <a:rPr lang="en-US" sz="800" dirty="0">
                <a:solidFill>
                  <a:schemeClr val="bg1"/>
                </a:solidFill>
                <a:latin typeface="Arial" panose="020B0604020202020204" pitchFamily="34" charset="0"/>
                <a:cs typeface="Arial" panose="020B0604020202020204" pitchFamily="34" charset="0"/>
              </a:rPr>
              <a:t>fruit, and </a:t>
            </a:r>
          </a:p>
          <a:p>
            <a:pPr marL="171450" indent="-171450" defTabSz="701231">
              <a:buFont typeface="Wingdings" panose="05000000000000000000" pitchFamily="2" charset="2"/>
              <a:buChar char="q"/>
              <a:defRPr/>
            </a:pPr>
            <a:r>
              <a:rPr lang="en-US" sz="800" dirty="0">
                <a:solidFill>
                  <a:schemeClr val="bg1"/>
                </a:solidFill>
                <a:latin typeface="Arial" panose="020B0604020202020204" pitchFamily="34" charset="0"/>
                <a:cs typeface="Arial" panose="020B0604020202020204" pitchFamily="34" charset="0"/>
              </a:rPr>
              <a:t>grains. </a:t>
            </a:r>
          </a:p>
          <a:p>
            <a:endParaRPr lang="en-US" sz="800" dirty="0">
              <a:solidFill>
                <a:schemeClr val="bg1"/>
              </a:solidFill>
            </a:endParaRPr>
          </a:p>
        </p:txBody>
      </p:sp>
    </p:spTree>
    <p:extLst>
      <p:ext uri="{BB962C8B-B14F-4D97-AF65-F5344CB8AC3E}">
        <p14:creationId xmlns:p14="http://schemas.microsoft.com/office/powerpoint/2010/main" val="3742006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33AF6-36E3-E64F-AD1D-A418FC2795F5}"/>
              </a:ext>
            </a:extLst>
          </p:cNvPr>
          <p:cNvSpPr>
            <a:spLocks noGrp="1"/>
          </p:cNvSpPr>
          <p:nvPr>
            <p:ph type="title"/>
          </p:nvPr>
        </p:nvSpPr>
        <p:spPr>
          <a:xfrm>
            <a:off x="0" y="1"/>
            <a:ext cx="7886700" cy="774700"/>
          </a:xfrm>
        </p:spPr>
        <p:txBody>
          <a:bodyPr/>
          <a:lstStyle/>
          <a:p>
            <a:r>
              <a:rPr lang="en-US" sz="3200" dirty="0">
                <a:solidFill>
                  <a:srgbClr val="703E1A"/>
                </a:solidFill>
              </a:rPr>
              <a:t>If You Only Serve </a:t>
            </a:r>
            <a:r>
              <a:rPr lang="en-US" sz="3200">
                <a:solidFill>
                  <a:srgbClr val="703E1A"/>
                </a:solidFill>
              </a:rPr>
              <a:t>Snacks…</a:t>
            </a:r>
            <a:endParaRPr lang="en-US" sz="3200" dirty="0">
              <a:solidFill>
                <a:srgbClr val="703E1A"/>
              </a:solidFill>
            </a:endParaRPr>
          </a:p>
        </p:txBody>
      </p:sp>
      <p:sp>
        <p:nvSpPr>
          <p:cNvPr id="4" name="Content Placeholder 3">
            <a:extLst>
              <a:ext uri="{FF2B5EF4-FFF2-40B4-BE49-F238E27FC236}">
                <a16:creationId xmlns:a16="http://schemas.microsoft.com/office/drawing/2014/main" id="{0780FF10-BC60-E24E-9778-9355DA7C078A}"/>
              </a:ext>
            </a:extLst>
          </p:cNvPr>
          <p:cNvSpPr>
            <a:spLocks noGrp="1"/>
          </p:cNvSpPr>
          <p:nvPr>
            <p:ph sz="half" idx="2"/>
          </p:nvPr>
        </p:nvSpPr>
        <p:spPr>
          <a:xfrm>
            <a:off x="368300" y="1204153"/>
            <a:ext cx="3352800" cy="2091497"/>
          </a:xfrm>
        </p:spPr>
        <p:txBody>
          <a:bodyPr/>
          <a:lstStyle/>
          <a:p>
            <a:pPr marL="233363" indent="-233363">
              <a:spcBef>
                <a:spcPts val="2400"/>
              </a:spcBef>
              <a:buClr>
                <a:srgbClr val="843C0C"/>
              </a:buClr>
            </a:pPr>
            <a:r>
              <a:rPr lang="en-US" sz="2200" dirty="0"/>
              <a:t>You are not required to serve a grain at snack</a:t>
            </a:r>
          </a:p>
          <a:p>
            <a:pPr marL="233363" indent="-233363">
              <a:spcBef>
                <a:spcPts val="2400"/>
              </a:spcBef>
              <a:buClr>
                <a:srgbClr val="843C0C"/>
              </a:buClr>
            </a:pPr>
            <a:r>
              <a:rPr lang="en-US" sz="2200" dirty="0"/>
              <a:t>If you want to serve </a:t>
            </a:r>
            <a:br>
              <a:rPr lang="en-US" sz="2200" dirty="0"/>
            </a:br>
            <a:r>
              <a:rPr lang="en-US" sz="2200" dirty="0"/>
              <a:t>a grain, it must be whole grain-rich</a:t>
            </a:r>
          </a:p>
          <a:p>
            <a:pPr marL="137160">
              <a:spcBef>
                <a:spcPts val="2400"/>
              </a:spcBef>
            </a:pPr>
            <a:endParaRPr lang="en-US" sz="2200" dirty="0"/>
          </a:p>
          <a:p>
            <a:pPr marL="137160">
              <a:spcBef>
                <a:spcPts val="2400"/>
              </a:spcBef>
            </a:pPr>
            <a:endParaRPr lang="en-US" sz="2200" dirty="0"/>
          </a:p>
        </p:txBody>
      </p:sp>
      <p:pic>
        <p:nvPicPr>
          <p:cNvPr id="8" name="Picture 7" descr="Illustration of a small boy in front of a board describing what is in a snack.">
            <a:extLst>
              <a:ext uri="{FF2B5EF4-FFF2-40B4-BE49-F238E27FC236}">
                <a16:creationId xmlns:a16="http://schemas.microsoft.com/office/drawing/2014/main" id="{C28618D4-3B8E-C54B-A6D6-DDAD5291C5F7}"/>
              </a:ext>
              <a:ext uri="{C183D7F6-B498-43B3-948B-1728B52AA6E4}">
                <adec:decorative xmlns="" xmlns:adec="http://schemas.microsoft.com/office/drawing/2017/decorative" val="0"/>
              </a:ext>
            </a:extLst>
          </p:cNvPr>
          <p:cNvPicPr>
            <a:picLocks noChangeAspect="1"/>
          </p:cNvPicPr>
          <p:nvPr/>
        </p:nvPicPr>
        <p:blipFill>
          <a:blip r:embed="rId3"/>
          <a:stretch>
            <a:fillRect/>
          </a:stretch>
        </p:blipFill>
        <p:spPr>
          <a:xfrm>
            <a:off x="3576026" y="1129750"/>
            <a:ext cx="5199674" cy="3571950"/>
          </a:xfrm>
          <a:prstGeom prst="rect">
            <a:avLst/>
          </a:prstGeom>
        </p:spPr>
      </p:pic>
      <p:sp>
        <p:nvSpPr>
          <p:cNvPr id="9" name="Rectangle 8">
            <a:extLst>
              <a:ext uri="{FF2B5EF4-FFF2-40B4-BE49-F238E27FC236}">
                <a16:creationId xmlns:a16="http://schemas.microsoft.com/office/drawing/2014/main" id="{E059F56B-4A2A-D54F-807B-9A5D7F22E72D}"/>
              </a:ext>
            </a:extLst>
          </p:cNvPr>
          <p:cNvSpPr/>
          <p:nvPr/>
        </p:nvSpPr>
        <p:spPr>
          <a:xfrm>
            <a:off x="4722610" y="1595802"/>
            <a:ext cx="3825716" cy="2816156"/>
          </a:xfrm>
          <a:prstGeom prst="rect">
            <a:avLst/>
          </a:prstGeom>
        </p:spPr>
        <p:txBody>
          <a:bodyPr wrap="square">
            <a:spAutoFit/>
          </a:bodyPr>
          <a:lstStyle/>
          <a:p>
            <a:pPr algn="ctr"/>
            <a:r>
              <a:rPr lang="en-US" sz="2000" b="1" dirty="0">
                <a:solidFill>
                  <a:schemeClr val="bg1"/>
                </a:solidFill>
                <a:latin typeface="Helvetica" pitchFamily="2" charset="0"/>
              </a:rPr>
              <a:t>What is in a</a:t>
            </a:r>
          </a:p>
          <a:p>
            <a:pPr algn="ctr">
              <a:spcAft>
                <a:spcPts val="600"/>
              </a:spcAft>
            </a:pPr>
            <a:r>
              <a:rPr lang="en-US" sz="3200" b="1" dirty="0">
                <a:solidFill>
                  <a:schemeClr val="bg1"/>
                </a:solidFill>
                <a:latin typeface="Helvetica" pitchFamily="2" charset="0"/>
              </a:rPr>
              <a:t>Snack?</a:t>
            </a:r>
          </a:p>
          <a:p>
            <a:pPr algn="ctr"/>
            <a:r>
              <a:rPr lang="en-US" sz="2000" dirty="0">
                <a:solidFill>
                  <a:schemeClr val="bg1"/>
                </a:solidFill>
                <a:latin typeface="Helvetica" pitchFamily="2" charset="0"/>
              </a:rPr>
              <a:t>Pick 2:</a:t>
            </a:r>
          </a:p>
          <a:p>
            <a:pPr algn="ctr"/>
            <a:r>
              <a:rPr lang="en-US" sz="2000" dirty="0">
                <a:solidFill>
                  <a:schemeClr val="bg1"/>
                </a:solidFill>
                <a:latin typeface="Helvetica" pitchFamily="2" charset="0"/>
              </a:rPr>
              <a:t>Milk (</a:t>
            </a:r>
            <a:r>
              <a:rPr lang="en-US" sz="2000" b="1" dirty="0">
                <a:solidFill>
                  <a:schemeClr val="bg1"/>
                </a:solidFill>
                <a:latin typeface="Helvetica" pitchFamily="2" charset="0"/>
              </a:rPr>
              <a:t>4</a:t>
            </a:r>
            <a:r>
              <a:rPr lang="en-US" sz="2000" dirty="0">
                <a:solidFill>
                  <a:schemeClr val="bg1"/>
                </a:solidFill>
                <a:latin typeface="Helvetica" pitchFamily="2" charset="0"/>
              </a:rPr>
              <a:t> fl. oz. or </a:t>
            </a:r>
            <a:r>
              <a:rPr lang="en-US" sz="2000" b="1" baseline="30000" dirty="0">
                <a:solidFill>
                  <a:schemeClr val="bg1"/>
                </a:solidFill>
                <a:latin typeface="Helvetica" pitchFamily="2" charset="0"/>
              </a:rPr>
              <a:t>1</a:t>
            </a:r>
            <a:r>
              <a:rPr lang="en-US" sz="2000" b="1" dirty="0">
                <a:solidFill>
                  <a:schemeClr val="bg1"/>
                </a:solidFill>
                <a:latin typeface="Helvetica" pitchFamily="2" charset="0"/>
              </a:rPr>
              <a:t>/</a:t>
            </a:r>
            <a:r>
              <a:rPr lang="en-US" sz="2000" b="1" baseline="-25000" dirty="0">
                <a:solidFill>
                  <a:schemeClr val="bg1"/>
                </a:solidFill>
                <a:latin typeface="Helvetica" pitchFamily="2" charset="0"/>
              </a:rPr>
              <a:t>2</a:t>
            </a:r>
            <a:r>
              <a:rPr lang="en-US" sz="2000" dirty="0">
                <a:solidFill>
                  <a:schemeClr val="bg1"/>
                </a:solidFill>
                <a:latin typeface="Helvetica" pitchFamily="2" charset="0"/>
              </a:rPr>
              <a:t> cup)</a:t>
            </a:r>
          </a:p>
          <a:p>
            <a:pPr algn="ctr"/>
            <a:r>
              <a:rPr lang="en-US" sz="2000" dirty="0">
                <a:solidFill>
                  <a:schemeClr val="bg1"/>
                </a:solidFill>
                <a:latin typeface="Helvetica" pitchFamily="2" charset="0"/>
              </a:rPr>
              <a:t>Meat/Meat Alternate (</a:t>
            </a:r>
            <a:r>
              <a:rPr lang="en-US" sz="2000" b="1" baseline="30000" dirty="0">
                <a:solidFill>
                  <a:schemeClr val="bg1"/>
                </a:solidFill>
                <a:latin typeface="Helvetica" pitchFamily="2" charset="0"/>
              </a:rPr>
              <a:t>1</a:t>
            </a:r>
            <a:r>
              <a:rPr lang="en-US" sz="2000" b="1" dirty="0">
                <a:solidFill>
                  <a:schemeClr val="bg1"/>
                </a:solidFill>
                <a:latin typeface="Helvetica" pitchFamily="2" charset="0"/>
              </a:rPr>
              <a:t>/</a:t>
            </a:r>
            <a:r>
              <a:rPr lang="en-US" sz="2000" b="1" baseline="-25000" dirty="0">
                <a:solidFill>
                  <a:schemeClr val="bg1"/>
                </a:solidFill>
                <a:latin typeface="Helvetica" pitchFamily="2" charset="0"/>
              </a:rPr>
              <a:t>2</a:t>
            </a:r>
            <a:r>
              <a:rPr lang="en-US" sz="2000" dirty="0">
                <a:solidFill>
                  <a:schemeClr val="bg1"/>
                </a:solidFill>
                <a:latin typeface="Helvetica" pitchFamily="2" charset="0"/>
              </a:rPr>
              <a:t> oz. eq.) Vegetables (</a:t>
            </a:r>
            <a:r>
              <a:rPr lang="en-US" sz="2000" b="1" baseline="30000" dirty="0">
                <a:solidFill>
                  <a:schemeClr val="bg1"/>
                </a:solidFill>
                <a:latin typeface="Helvetica" pitchFamily="2" charset="0"/>
              </a:rPr>
              <a:t>1</a:t>
            </a:r>
            <a:r>
              <a:rPr lang="en-US" sz="2000" b="1" dirty="0">
                <a:solidFill>
                  <a:schemeClr val="bg1"/>
                </a:solidFill>
                <a:latin typeface="Helvetica" pitchFamily="2" charset="0"/>
              </a:rPr>
              <a:t>/</a:t>
            </a:r>
            <a:r>
              <a:rPr lang="en-US" sz="2000" b="1" baseline="-25000" dirty="0">
                <a:solidFill>
                  <a:schemeClr val="bg1"/>
                </a:solidFill>
                <a:latin typeface="Helvetica" pitchFamily="2" charset="0"/>
              </a:rPr>
              <a:t>2 </a:t>
            </a:r>
            <a:r>
              <a:rPr lang="en-US" sz="2000" dirty="0">
                <a:solidFill>
                  <a:schemeClr val="bg1"/>
                </a:solidFill>
                <a:latin typeface="Helvetica" pitchFamily="2" charset="0"/>
              </a:rPr>
              <a:t>cup)</a:t>
            </a:r>
          </a:p>
          <a:p>
            <a:pPr algn="ctr"/>
            <a:r>
              <a:rPr lang="en-US" sz="2000" dirty="0">
                <a:solidFill>
                  <a:schemeClr val="bg1"/>
                </a:solidFill>
                <a:latin typeface="Helvetica" pitchFamily="2" charset="0"/>
              </a:rPr>
              <a:t>Fruit (</a:t>
            </a:r>
            <a:r>
              <a:rPr lang="en-US" sz="2000" b="1" baseline="30000" dirty="0">
                <a:solidFill>
                  <a:schemeClr val="bg1"/>
                </a:solidFill>
                <a:latin typeface="Helvetica" pitchFamily="2" charset="0"/>
              </a:rPr>
              <a:t>1</a:t>
            </a:r>
            <a:r>
              <a:rPr lang="en-US" sz="2000" b="1" dirty="0">
                <a:solidFill>
                  <a:schemeClr val="bg1"/>
                </a:solidFill>
                <a:latin typeface="Helvetica" pitchFamily="2" charset="0"/>
              </a:rPr>
              <a:t>/</a:t>
            </a:r>
            <a:r>
              <a:rPr lang="en-US" sz="2000" b="1" baseline="-25000" dirty="0">
                <a:solidFill>
                  <a:schemeClr val="bg1"/>
                </a:solidFill>
                <a:latin typeface="Helvetica" pitchFamily="2" charset="0"/>
              </a:rPr>
              <a:t>2 </a:t>
            </a:r>
            <a:r>
              <a:rPr lang="en-US" sz="2000" dirty="0">
                <a:solidFill>
                  <a:schemeClr val="bg1"/>
                </a:solidFill>
                <a:latin typeface="Helvetica" pitchFamily="2" charset="0"/>
              </a:rPr>
              <a:t>cup)</a:t>
            </a:r>
          </a:p>
          <a:p>
            <a:pPr algn="ctr"/>
            <a:r>
              <a:rPr lang="en-US" sz="2000" dirty="0">
                <a:solidFill>
                  <a:schemeClr val="bg1"/>
                </a:solidFill>
                <a:latin typeface="Helvetica" pitchFamily="2" charset="0"/>
              </a:rPr>
              <a:t>Grains (</a:t>
            </a:r>
            <a:r>
              <a:rPr lang="en-US" sz="2000" b="1" baseline="30000" dirty="0">
                <a:solidFill>
                  <a:schemeClr val="bg1"/>
                </a:solidFill>
                <a:latin typeface="Helvetica" pitchFamily="2" charset="0"/>
              </a:rPr>
              <a:t>1</a:t>
            </a:r>
            <a:r>
              <a:rPr lang="en-US" sz="2000" b="1" dirty="0">
                <a:solidFill>
                  <a:schemeClr val="bg1"/>
                </a:solidFill>
                <a:latin typeface="Helvetica" pitchFamily="2" charset="0"/>
              </a:rPr>
              <a:t>/</a:t>
            </a:r>
            <a:r>
              <a:rPr lang="en-US" sz="2000" b="1" baseline="-25000" dirty="0">
                <a:solidFill>
                  <a:schemeClr val="bg1"/>
                </a:solidFill>
                <a:latin typeface="Helvetica" pitchFamily="2" charset="0"/>
              </a:rPr>
              <a:t>2</a:t>
            </a:r>
            <a:r>
              <a:rPr lang="en-US" sz="2000" dirty="0">
                <a:solidFill>
                  <a:schemeClr val="bg1"/>
                </a:solidFill>
                <a:latin typeface="Helvetica" pitchFamily="2" charset="0"/>
              </a:rPr>
              <a:t> oz. eq.)</a:t>
            </a:r>
          </a:p>
        </p:txBody>
      </p:sp>
      <p:sp>
        <p:nvSpPr>
          <p:cNvPr id="3" name="TextBox 2">
            <a:extLst>
              <a:ext uri="{FF2B5EF4-FFF2-40B4-BE49-F238E27FC236}">
                <a16:creationId xmlns:a16="http://schemas.microsoft.com/office/drawing/2014/main" id="{0FED2D81-189B-3142-B1E2-108D3E602DFC}"/>
              </a:ext>
            </a:extLst>
          </p:cNvPr>
          <p:cNvSpPr txBox="1"/>
          <p:nvPr/>
        </p:nvSpPr>
        <p:spPr>
          <a:xfrm>
            <a:off x="185530" y="3339547"/>
            <a:ext cx="3390496" cy="461665"/>
          </a:xfrm>
          <a:prstGeom prst="rect">
            <a:avLst/>
          </a:prstGeom>
          <a:noFill/>
        </p:spPr>
        <p:txBody>
          <a:bodyPr wrap="square" rtlCol="0">
            <a:spAutoFit/>
          </a:bodyPr>
          <a:lstStyle/>
          <a:p>
            <a:r>
              <a:rPr lang="en-US" sz="400" dirty="0">
                <a:solidFill>
                  <a:schemeClr val="bg1"/>
                </a:solidFill>
                <a:latin typeface="Arial" panose="020B0604020202020204" pitchFamily="34" charset="0"/>
                <a:cs typeface="Arial" panose="020B0604020202020204" pitchFamily="34" charset="0"/>
              </a:rPr>
              <a:t>Being able to choose two out of the five components means that grains are optional, but not required, at snack.</a:t>
            </a:r>
          </a:p>
          <a:p>
            <a:r>
              <a:rPr lang="en-US" sz="400" dirty="0">
                <a:solidFill>
                  <a:schemeClr val="bg1"/>
                </a:solidFill>
                <a:latin typeface="Arial" panose="020B0604020202020204" pitchFamily="34" charset="0"/>
                <a:cs typeface="Arial" panose="020B0604020202020204" pitchFamily="34" charset="0"/>
              </a:rPr>
              <a:t> </a:t>
            </a:r>
          </a:p>
          <a:p>
            <a:r>
              <a:rPr lang="en-US" sz="400" dirty="0">
                <a:solidFill>
                  <a:schemeClr val="bg1"/>
                </a:solidFill>
                <a:latin typeface="Arial" panose="020B0604020202020204" pitchFamily="34" charset="0"/>
                <a:cs typeface="Arial" panose="020B0604020202020204" pitchFamily="34" charset="0"/>
              </a:rPr>
              <a:t>If your site only serves snack, meaning you do not serve breakfast, lunch, or supper, you are not required to serve whole grain-rich foods at snack. But, if you do decide to serve a grain at snack, and you do not serve any other CACFP meals, then your grain must be whole grain-rich. </a:t>
            </a:r>
          </a:p>
          <a:p>
            <a:endParaRPr lang="en-US" sz="400" dirty="0">
              <a:solidFill>
                <a:schemeClr val="bg1"/>
              </a:solidFill>
            </a:endParaRPr>
          </a:p>
        </p:txBody>
      </p:sp>
    </p:spTree>
    <p:extLst>
      <p:ext uri="{BB962C8B-B14F-4D97-AF65-F5344CB8AC3E}">
        <p14:creationId xmlns:p14="http://schemas.microsoft.com/office/powerpoint/2010/main" val="1698185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rgbClr val="F0B61D"/>
            </a:gs>
            <a:gs pos="72000">
              <a:srgbClr val="F0B61D">
                <a:alpha val="17000"/>
              </a:srgbClr>
            </a:gs>
          </a:gsLst>
          <a:lin ang="162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888D5-8AF9-5B42-8BD2-248421BD6EF6}"/>
              </a:ext>
            </a:extLst>
          </p:cNvPr>
          <p:cNvSpPr>
            <a:spLocks noGrp="1"/>
          </p:cNvSpPr>
          <p:nvPr>
            <p:ph type="title"/>
          </p:nvPr>
        </p:nvSpPr>
        <p:spPr>
          <a:xfrm>
            <a:off x="286656" y="155879"/>
            <a:ext cx="8789276" cy="475484"/>
          </a:xfrm>
        </p:spPr>
        <p:txBody>
          <a:bodyPr/>
          <a:lstStyle/>
          <a:p>
            <a:r>
              <a:rPr lang="en-US" sz="3200" dirty="0">
                <a:solidFill>
                  <a:srgbClr val="703E1A"/>
                </a:solidFill>
              </a:rPr>
              <a:t>Sample Snack Ideas</a:t>
            </a:r>
          </a:p>
        </p:txBody>
      </p:sp>
      <p:sp>
        <p:nvSpPr>
          <p:cNvPr id="4" name="Rounded Rectangle 3" descr="[Decorative]">
            <a:extLst>
              <a:ext uri="{FF2B5EF4-FFF2-40B4-BE49-F238E27FC236}">
                <a16:creationId xmlns:a16="http://schemas.microsoft.com/office/drawing/2014/main" id="{7B316B11-002F-6444-ABBA-08D14A7EEEF6}"/>
              </a:ext>
              <a:ext uri="{C183D7F6-B498-43B3-948B-1728B52AA6E4}">
                <adec:decorative xmlns="" xmlns:adec="http://schemas.microsoft.com/office/drawing/2017/decorative" val="0"/>
              </a:ext>
            </a:extLst>
          </p:cNvPr>
          <p:cNvSpPr/>
          <p:nvPr/>
        </p:nvSpPr>
        <p:spPr>
          <a:xfrm>
            <a:off x="363984" y="807882"/>
            <a:ext cx="8416032" cy="4157817"/>
          </a:xfrm>
          <a:prstGeom prst="roundRect">
            <a:avLst>
              <a:gd name="adj" fmla="val 3992"/>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aphicFrame>
        <p:nvGraphicFramePr>
          <p:cNvPr id="5" name="Table 4" descr="[decorative]">
            <a:extLst>
              <a:ext uri="{FF2B5EF4-FFF2-40B4-BE49-F238E27FC236}">
                <a16:creationId xmlns:a16="http://schemas.microsoft.com/office/drawing/2014/main" id="{963CE955-DBE2-B84F-818B-8803B31665B3}"/>
              </a:ext>
            </a:extLst>
          </p:cNvPr>
          <p:cNvGraphicFramePr>
            <a:graphicFrameLocks noGrp="1"/>
          </p:cNvGraphicFramePr>
          <p:nvPr>
            <p:extLst>
              <p:ext uri="{D42A27DB-BD31-4B8C-83A1-F6EECF244321}">
                <p14:modId xmlns:p14="http://schemas.microsoft.com/office/powerpoint/2010/main" val="2736604909"/>
              </p:ext>
            </p:extLst>
          </p:nvPr>
        </p:nvGraphicFramePr>
        <p:xfrm>
          <a:off x="543234" y="981973"/>
          <a:ext cx="8006075" cy="3831135"/>
        </p:xfrm>
        <a:graphic>
          <a:graphicData uri="http://schemas.openxmlformats.org/drawingml/2006/table">
            <a:tbl>
              <a:tblPr firstRow="1" bandRow="1">
                <a:tableStyleId>{C4B1156A-380E-4F78-BDF5-A606A8083BF9}</a:tableStyleId>
              </a:tblPr>
              <a:tblGrid>
                <a:gridCol w="1440371">
                  <a:extLst>
                    <a:ext uri="{9D8B030D-6E8A-4147-A177-3AD203B41FA5}">
                      <a16:colId xmlns:a16="http://schemas.microsoft.com/office/drawing/2014/main" val="20000"/>
                    </a:ext>
                  </a:extLst>
                </a:gridCol>
                <a:gridCol w="2188568">
                  <a:extLst>
                    <a:ext uri="{9D8B030D-6E8A-4147-A177-3AD203B41FA5}">
                      <a16:colId xmlns:a16="http://schemas.microsoft.com/office/drawing/2014/main" val="20001"/>
                    </a:ext>
                  </a:extLst>
                </a:gridCol>
                <a:gridCol w="2188568">
                  <a:extLst>
                    <a:ext uri="{9D8B030D-6E8A-4147-A177-3AD203B41FA5}">
                      <a16:colId xmlns:a16="http://schemas.microsoft.com/office/drawing/2014/main" val="20002"/>
                    </a:ext>
                  </a:extLst>
                </a:gridCol>
                <a:gridCol w="2188568">
                  <a:extLst>
                    <a:ext uri="{9D8B030D-6E8A-4147-A177-3AD203B41FA5}">
                      <a16:colId xmlns:a16="http://schemas.microsoft.com/office/drawing/2014/main" val="20003"/>
                    </a:ext>
                  </a:extLst>
                </a:gridCol>
              </a:tblGrid>
              <a:tr h="53929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i="0" dirty="0">
                          <a:solidFill>
                            <a:schemeClr val="bg1"/>
                          </a:solidFill>
                          <a:latin typeface="Helvetica" pitchFamily="2" charset="0"/>
                        </a:rPr>
                        <a:t>Snack</a:t>
                      </a:r>
                    </a:p>
                  </a:txBody>
                  <a:tcPr anchor="ctr">
                    <a:lnL w="12700" cmpd="sng">
                      <a:noFill/>
                    </a:lnL>
                    <a:lnR w="952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2">
                        <a:lumMod val="50000"/>
                      </a:schemeClr>
                    </a:solidFill>
                  </a:tcPr>
                </a:tc>
                <a:tc>
                  <a:txBody>
                    <a:bodyPr/>
                    <a:lstStyle/>
                    <a:p>
                      <a:pPr algn="ctr"/>
                      <a:r>
                        <a:rPr lang="en-US" sz="2400" b="1" i="0" dirty="0">
                          <a:solidFill>
                            <a:schemeClr val="bg1"/>
                          </a:solidFill>
                          <a:latin typeface="Helvetica" pitchFamily="2" charset="0"/>
                        </a:rPr>
                        <a:t>Example</a:t>
                      </a:r>
                      <a:r>
                        <a:rPr lang="en-US" sz="2400" b="1" i="0" baseline="0" dirty="0">
                          <a:solidFill>
                            <a:schemeClr val="bg1"/>
                          </a:solidFill>
                          <a:latin typeface="Helvetica" pitchFamily="2" charset="0"/>
                        </a:rPr>
                        <a:t> 1</a:t>
                      </a:r>
                      <a:endParaRPr lang="en-US" sz="2400" b="1" i="0" dirty="0">
                        <a:solidFill>
                          <a:schemeClr val="bg1"/>
                        </a:solidFill>
                        <a:latin typeface="Helvetica" pitchFamily="2"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2">
                        <a:lumMod val="50000"/>
                      </a:schemeClr>
                    </a:solidFill>
                  </a:tcPr>
                </a:tc>
                <a:tc>
                  <a:txBody>
                    <a:bodyPr/>
                    <a:lstStyle/>
                    <a:p>
                      <a:pPr algn="ctr"/>
                      <a:r>
                        <a:rPr lang="en-US" sz="2400" b="1" i="0" dirty="0">
                          <a:solidFill>
                            <a:schemeClr val="bg1"/>
                          </a:solidFill>
                          <a:latin typeface="Helvetica" pitchFamily="2" charset="0"/>
                        </a:rPr>
                        <a:t>Example 2</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2">
                        <a:lumMod val="50000"/>
                      </a:schemeClr>
                    </a:solidFill>
                  </a:tcPr>
                </a:tc>
                <a:tc>
                  <a:txBody>
                    <a:bodyPr/>
                    <a:lstStyle/>
                    <a:p>
                      <a:pPr algn="ctr"/>
                      <a:r>
                        <a:rPr lang="en-US" sz="2400" b="1" i="0" dirty="0">
                          <a:solidFill>
                            <a:schemeClr val="bg1"/>
                          </a:solidFill>
                          <a:latin typeface="Helvetica" pitchFamily="2" charset="0"/>
                        </a:rPr>
                        <a:t>Example 3 </a:t>
                      </a:r>
                    </a:p>
                  </a:txBody>
                  <a:tcPr anchor="ctr">
                    <a:lnL w="9525"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2">
                        <a:lumMod val="50000"/>
                      </a:schemeClr>
                    </a:solidFill>
                  </a:tcPr>
                </a:tc>
                <a:extLst>
                  <a:ext uri="{0D108BD9-81ED-4DB2-BD59-A6C34878D82A}">
                    <a16:rowId xmlns:a16="http://schemas.microsoft.com/office/drawing/2014/main" val="10000"/>
                  </a:ext>
                </a:extLst>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i="0" dirty="0">
                          <a:latin typeface="Helvetica" pitchFamily="2" charset="0"/>
                        </a:rPr>
                        <a:t>Milk</a:t>
                      </a:r>
                    </a:p>
                  </a:txBody>
                  <a:tcPr marT="137160" marB="137160" anchor="ctr">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843C0C">
                        <a:alpha val="11000"/>
                      </a:srgbClr>
                    </a:solidFill>
                  </a:tcPr>
                </a:tc>
                <a:tc>
                  <a:txBody>
                    <a:bodyPr/>
                    <a:lstStyle/>
                    <a:p>
                      <a:pPr algn="l"/>
                      <a:endParaRPr lang="en-US" sz="1800" b="0" i="0" dirty="0">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843C0C">
                        <a:alpha val="11000"/>
                      </a:srgbClr>
                    </a:solidFill>
                  </a:tcPr>
                </a:tc>
                <a:tc>
                  <a:txBody>
                    <a:bodyPr/>
                    <a:lstStyle/>
                    <a:p>
                      <a:pPr algn="l"/>
                      <a:endParaRPr lang="en-US" sz="1800" b="0" i="0" dirty="0">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843C0C">
                        <a:alpha val="11000"/>
                      </a:srgbClr>
                    </a:solidFill>
                  </a:tcPr>
                </a:tc>
                <a:tc>
                  <a:txBody>
                    <a:bodyPr/>
                    <a:lstStyle/>
                    <a:p>
                      <a:pPr algn="l"/>
                      <a:r>
                        <a:rPr lang="en-US" sz="1800" b="0" i="0" dirty="0">
                          <a:latin typeface="Helvetica" pitchFamily="2" charset="0"/>
                        </a:rPr>
                        <a:t>Low-fat</a:t>
                      </a:r>
                      <a:r>
                        <a:rPr lang="en-US" sz="1800" b="0" i="0" baseline="0" dirty="0">
                          <a:latin typeface="Helvetica" pitchFamily="2" charset="0"/>
                        </a:rPr>
                        <a:t> (1%) milk </a:t>
                      </a:r>
                      <a:endParaRPr lang="en-US" sz="1800" b="0" i="0" dirty="0">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843C0C">
                        <a:alpha val="11000"/>
                      </a:srgbClr>
                    </a:solidFill>
                  </a:tcPr>
                </a:tc>
                <a:extLst>
                  <a:ext uri="{0D108BD9-81ED-4DB2-BD59-A6C34878D82A}">
                    <a16:rowId xmlns:a16="http://schemas.microsoft.com/office/drawing/2014/main" val="10001"/>
                  </a:ext>
                </a:extLst>
              </a:tr>
              <a:tr h="0">
                <a:tc>
                  <a:txBody>
                    <a:bodyPr/>
                    <a:lstStyle/>
                    <a:p>
                      <a:pPr algn="l"/>
                      <a:r>
                        <a:rPr lang="en-US" sz="1800" b="1" i="0" dirty="0">
                          <a:latin typeface="Helvetica" pitchFamily="2" charset="0"/>
                        </a:rPr>
                        <a:t>Meat/Meat </a:t>
                      </a:r>
                      <a:br>
                        <a:rPr lang="en-US" sz="1800" b="1" i="0" dirty="0">
                          <a:latin typeface="Helvetica" pitchFamily="2" charset="0"/>
                        </a:rPr>
                      </a:br>
                      <a:r>
                        <a:rPr lang="en-US" sz="1800" b="1" i="0" dirty="0">
                          <a:latin typeface="Helvetica" pitchFamily="2" charset="0"/>
                        </a:rPr>
                        <a:t>Alternate</a:t>
                      </a:r>
                    </a:p>
                  </a:txBody>
                  <a:tcPr marT="137160" marB="137160" anchor="ctr">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0000"/>
                      </a:schemeClr>
                    </a:solidFill>
                  </a:tcPr>
                </a:tc>
                <a:tc>
                  <a:txBody>
                    <a:bodyPr/>
                    <a:lstStyle/>
                    <a:p>
                      <a:pPr algn="l"/>
                      <a:r>
                        <a:rPr lang="en-US" sz="1800" b="0" i="0" dirty="0">
                          <a:latin typeface="Helvetica" pitchFamily="2" charset="0"/>
                        </a:rPr>
                        <a:t>String cheese</a:t>
                      </a:r>
                    </a:p>
                  </a:txBody>
                  <a:tcPr marT="137160" marB="13716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0000"/>
                      </a:schemeClr>
                    </a:solidFill>
                  </a:tcPr>
                </a:tc>
                <a:tc>
                  <a:txBody>
                    <a:bodyPr/>
                    <a:lstStyle/>
                    <a:p>
                      <a:pPr algn="l"/>
                      <a:r>
                        <a:rPr lang="en-US" sz="1800" b="0" i="0" baseline="0" dirty="0">
                          <a:latin typeface="Helvetica" pitchFamily="2" charset="0"/>
                        </a:rPr>
                        <a:t> </a:t>
                      </a:r>
                      <a:endParaRPr lang="en-US" sz="1800" b="0" i="0" dirty="0">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0000"/>
                      </a:schemeClr>
                    </a:solidFill>
                  </a:tcPr>
                </a:tc>
                <a:tc>
                  <a:txBody>
                    <a:bodyPr/>
                    <a:lstStyle/>
                    <a:p>
                      <a:pPr algn="l"/>
                      <a:endParaRPr lang="en-US" sz="1800" b="0" i="0" dirty="0">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alpha val="40000"/>
                      </a:schemeClr>
                    </a:solidFill>
                  </a:tcPr>
                </a:tc>
                <a:extLst>
                  <a:ext uri="{0D108BD9-81ED-4DB2-BD59-A6C34878D82A}">
                    <a16:rowId xmlns:a16="http://schemas.microsoft.com/office/drawing/2014/main" val="10002"/>
                  </a:ext>
                </a:extLst>
              </a:tr>
              <a:tr h="0">
                <a:tc>
                  <a:txBody>
                    <a:bodyPr/>
                    <a:lstStyle/>
                    <a:p>
                      <a:pPr algn="l"/>
                      <a:r>
                        <a:rPr lang="en-US" sz="1800" b="1" i="0" dirty="0">
                          <a:latin typeface="Helvetica" pitchFamily="2" charset="0"/>
                        </a:rPr>
                        <a:t>Vegetables</a:t>
                      </a:r>
                    </a:p>
                  </a:txBody>
                  <a:tcPr marT="137160" marB="137160" anchor="ctr">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843C0C">
                        <a:alpha val="10588"/>
                      </a:srgbClr>
                    </a:solidFill>
                  </a:tcPr>
                </a:tc>
                <a:tc>
                  <a:txBody>
                    <a:bodyPr/>
                    <a:lstStyle/>
                    <a:p>
                      <a:pPr algn="l"/>
                      <a:endParaRPr lang="en-US" sz="1800" b="0" i="0" dirty="0">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843C0C">
                        <a:alpha val="10588"/>
                      </a:srgbClr>
                    </a:solidFill>
                  </a:tcPr>
                </a:tc>
                <a:tc>
                  <a:txBody>
                    <a:bodyPr/>
                    <a:lstStyle/>
                    <a:p>
                      <a:pPr algn="l"/>
                      <a:r>
                        <a:rPr lang="en-US" sz="1800" b="0" i="0" dirty="0">
                          <a:latin typeface="Helvetica" pitchFamily="2" charset="0"/>
                        </a:rPr>
                        <a:t>Bean dip </a:t>
                      </a:r>
                    </a:p>
                  </a:txBody>
                  <a:tcPr marT="137160" marB="13716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843C0C">
                        <a:alpha val="10588"/>
                      </a:srgbClr>
                    </a:solidFill>
                  </a:tcPr>
                </a:tc>
                <a:tc>
                  <a:txBody>
                    <a:bodyPr/>
                    <a:lstStyle/>
                    <a:p>
                      <a:pPr algn="l"/>
                      <a:endParaRPr lang="en-US" sz="1800" b="0" i="0" dirty="0">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843C0C">
                        <a:alpha val="10588"/>
                      </a:srgbClr>
                    </a:solidFill>
                  </a:tcPr>
                </a:tc>
                <a:extLst>
                  <a:ext uri="{0D108BD9-81ED-4DB2-BD59-A6C34878D82A}">
                    <a16:rowId xmlns:a16="http://schemas.microsoft.com/office/drawing/2014/main" val="10003"/>
                  </a:ext>
                </a:extLst>
              </a:tr>
              <a:tr h="0">
                <a:tc>
                  <a:txBody>
                    <a:bodyPr/>
                    <a:lstStyle/>
                    <a:p>
                      <a:pPr algn="l"/>
                      <a:r>
                        <a:rPr lang="en-US" sz="1800" b="1" i="0" dirty="0">
                          <a:latin typeface="Helvetica" pitchFamily="2" charset="0"/>
                        </a:rPr>
                        <a:t>Fruit</a:t>
                      </a:r>
                    </a:p>
                  </a:txBody>
                  <a:tcPr marT="137160" marB="137160" anchor="ctr">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US" sz="1800" b="0" i="0" dirty="0">
                          <a:latin typeface="Helvetica" pitchFamily="2" charset="0"/>
                        </a:rPr>
                        <a:t>Apples</a:t>
                      </a:r>
                    </a:p>
                  </a:txBody>
                  <a:tcPr marT="137160" marB="13716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en-US" sz="1800" b="0" i="0" dirty="0">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en-US" sz="1800" b="0" i="0" dirty="0">
                          <a:latin typeface="Helvetica" pitchFamily="2" charset="0"/>
                        </a:rPr>
                        <a:t>Fruit salad</a:t>
                      </a:r>
                    </a:p>
                  </a:txBody>
                  <a:tcPr marT="137160" marB="137160" anchor="ctr">
                    <a:lnL w="9525" cap="flat" cmpd="sng" algn="ctr">
                      <a:solidFill>
                        <a:schemeClr val="bg1">
                          <a:lumMod val="5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39856147"/>
                  </a:ext>
                </a:extLst>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i="0" dirty="0">
                          <a:latin typeface="Helvetica" pitchFamily="2" charset="0"/>
                        </a:rPr>
                        <a:t>Grains</a:t>
                      </a:r>
                    </a:p>
                  </a:txBody>
                  <a:tcPr marT="137160" marB="137160" anchor="ctr">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843C0C">
                        <a:alpha val="11000"/>
                      </a:srgbClr>
                    </a:solidFill>
                  </a:tcPr>
                </a:tc>
                <a:tc>
                  <a:txBody>
                    <a:bodyPr/>
                    <a:lstStyle/>
                    <a:p>
                      <a:pPr algn="l"/>
                      <a:endParaRPr lang="en-US" sz="1800" b="0" i="0" dirty="0">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843C0C">
                        <a:alpha val="11000"/>
                      </a:srgbClr>
                    </a:solidFill>
                  </a:tcPr>
                </a:tc>
                <a:tc>
                  <a:txBody>
                    <a:bodyPr/>
                    <a:lstStyle/>
                    <a:p>
                      <a:pPr algn="l"/>
                      <a:r>
                        <a:rPr lang="en-US" sz="1800" b="0" i="0" dirty="0">
                          <a:latin typeface="Helvetica" pitchFamily="2" charset="0"/>
                        </a:rPr>
                        <a:t>Whole grain-rich crackers</a:t>
                      </a:r>
                    </a:p>
                  </a:txBody>
                  <a:tcPr marT="137160" marB="13716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843C0C">
                        <a:alpha val="11000"/>
                      </a:srgbClr>
                    </a:solidFill>
                  </a:tcPr>
                </a:tc>
                <a:tc>
                  <a:txBody>
                    <a:bodyPr/>
                    <a:lstStyle/>
                    <a:p>
                      <a:pPr algn="l"/>
                      <a:endParaRPr lang="en-US" sz="1800" b="0" i="0" dirty="0">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843C0C">
                        <a:alpha val="11000"/>
                      </a:srgbClr>
                    </a:solidFill>
                  </a:tcPr>
                </a:tc>
                <a:extLst>
                  <a:ext uri="{0D108BD9-81ED-4DB2-BD59-A6C34878D82A}">
                    <a16:rowId xmlns:a16="http://schemas.microsoft.com/office/drawing/2014/main" val="2334624653"/>
                  </a:ext>
                </a:extLst>
              </a:tr>
            </a:tbl>
          </a:graphicData>
        </a:graphic>
      </p:graphicFrame>
      <p:sp>
        <p:nvSpPr>
          <p:cNvPr id="3" name="TextBox 2">
            <a:extLst>
              <a:ext uri="{FF2B5EF4-FFF2-40B4-BE49-F238E27FC236}">
                <a16:creationId xmlns:a16="http://schemas.microsoft.com/office/drawing/2014/main" id="{EB025C93-12D9-5442-B61F-AA6E4D51FE6D}"/>
              </a:ext>
            </a:extLst>
          </p:cNvPr>
          <p:cNvSpPr txBox="1"/>
          <p:nvPr/>
        </p:nvSpPr>
        <p:spPr>
          <a:xfrm>
            <a:off x="6484431" y="2205559"/>
            <a:ext cx="1829831" cy="430887"/>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Here are some examples of snacks that meet the whole grain-rich requirement in the CACFP.</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As you can see, each one of these snacks includes foods from two different components. </a:t>
            </a:r>
          </a:p>
          <a:p>
            <a:pPr marL="171450" indent="-171450">
              <a:buFont typeface="Wingdings" panose="05000000000000000000" pitchFamily="2" charset="2"/>
              <a:buChar char="q"/>
            </a:pPr>
            <a:endParaRPr lang="en-US" sz="200" dirty="0">
              <a:solidFill>
                <a:schemeClr val="bg1"/>
              </a:solidFill>
              <a:latin typeface="Arial" panose="020B0604020202020204" pitchFamily="34" charset="0"/>
              <a:cs typeface="Arial" panose="020B0604020202020204" pitchFamily="34" charset="0"/>
            </a:endParaRPr>
          </a:p>
          <a:p>
            <a:pPr marL="175308" indent="-175308">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In Example 1, you have string cheese from the meat/meat alternates component and apples from the fruit component. </a:t>
            </a:r>
          </a:p>
          <a:p>
            <a:pPr marL="175308" indent="-175308">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In Example 2, you have bean dip from the vegetables component, and whole grain-rich crackers from the grains component. </a:t>
            </a:r>
          </a:p>
          <a:p>
            <a:pPr marL="175308" indent="-175308">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In Example 3, you have low-fat (1%) milk from the milk component, and fruit salad from the fruit component.</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As these examples show, you do not have to serve a grain at snack. But if you do serve grains at snack, and it’s the only grain you are serving that day, then it must be whole grain-rich. This is shown by Example 2: the bean dip and whole grain-rich crackers. </a:t>
            </a:r>
          </a:p>
          <a:p>
            <a:endParaRPr lang="en-US" sz="200" dirty="0">
              <a:solidFill>
                <a:schemeClr val="bg1"/>
              </a:solidFill>
            </a:endParaRPr>
          </a:p>
        </p:txBody>
      </p:sp>
    </p:spTree>
    <p:extLst>
      <p:ext uri="{BB962C8B-B14F-4D97-AF65-F5344CB8AC3E}">
        <p14:creationId xmlns:p14="http://schemas.microsoft.com/office/powerpoint/2010/main" val="1771245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5E689C1-3687-C94C-8821-B600F3315A9B}"/>
              </a:ext>
            </a:extLst>
          </p:cNvPr>
          <p:cNvSpPr txBox="1"/>
          <p:nvPr/>
        </p:nvSpPr>
        <p:spPr>
          <a:xfrm>
            <a:off x="1133856" y="280416"/>
            <a:ext cx="936475" cy="1569660"/>
          </a:xfrm>
          <a:prstGeom prst="rect">
            <a:avLst/>
          </a:prstGeom>
          <a:noFill/>
        </p:spPr>
        <p:txBody>
          <a:bodyPr wrap="none" rtlCol="0">
            <a:spAutoFit/>
          </a:bodyPr>
          <a:lstStyle/>
          <a:p>
            <a:r>
              <a:rPr lang="en-US" sz="9600" b="1" dirty="0">
                <a:solidFill>
                  <a:srgbClr val="703E1A"/>
                </a:solidFill>
                <a:latin typeface="Helvetica" pitchFamily="2" charset="0"/>
              </a:rPr>
              <a:t>?</a:t>
            </a:r>
          </a:p>
        </p:txBody>
      </p:sp>
      <p:sp>
        <p:nvSpPr>
          <p:cNvPr id="2" name="Title 1">
            <a:extLst>
              <a:ext uri="{FF2B5EF4-FFF2-40B4-BE49-F238E27FC236}">
                <a16:creationId xmlns:a16="http://schemas.microsoft.com/office/drawing/2014/main" id="{7A944CCF-8B61-564C-AA8D-9F4B4B272B4F}"/>
              </a:ext>
            </a:extLst>
          </p:cNvPr>
          <p:cNvSpPr>
            <a:spLocks noGrp="1"/>
          </p:cNvSpPr>
          <p:nvPr>
            <p:ph type="title"/>
          </p:nvPr>
        </p:nvSpPr>
        <p:spPr>
          <a:xfrm>
            <a:off x="0" y="1580323"/>
            <a:ext cx="3289300" cy="728870"/>
          </a:xfrm>
        </p:spPr>
        <p:txBody>
          <a:bodyPr/>
          <a:lstStyle/>
          <a:p>
            <a:r>
              <a:rPr lang="en-US" sz="2200" dirty="0">
                <a:solidFill>
                  <a:srgbClr val="703E1A"/>
                </a:solidFill>
              </a:rPr>
              <a:t>Try It Out!</a:t>
            </a:r>
            <a:br>
              <a:rPr lang="en-US" sz="2200" dirty="0">
                <a:solidFill>
                  <a:srgbClr val="703E1A"/>
                </a:solidFill>
              </a:rPr>
            </a:br>
            <a:endParaRPr lang="en-US" sz="2200" dirty="0">
              <a:solidFill>
                <a:srgbClr val="703E1A"/>
              </a:solidFill>
            </a:endParaRPr>
          </a:p>
        </p:txBody>
      </p:sp>
      <p:pic>
        <p:nvPicPr>
          <p:cNvPr id="11" name="Picture 10" descr="Illustration of a small boy in front of a board describing what is in a snack.">
            <a:extLst>
              <a:ext uri="{FF2B5EF4-FFF2-40B4-BE49-F238E27FC236}">
                <a16:creationId xmlns:a16="http://schemas.microsoft.com/office/drawing/2014/main" id="{ECA9BE63-B777-054D-9ADF-1275932218FD}"/>
              </a:ext>
              <a:ext uri="{C183D7F6-B498-43B3-948B-1728B52AA6E4}">
                <adec:decorative xmlns="" xmlns:adec="http://schemas.microsoft.com/office/drawing/2017/decorative" val="0"/>
              </a:ext>
            </a:extLst>
          </p:cNvPr>
          <p:cNvPicPr>
            <a:picLocks noChangeAspect="1"/>
          </p:cNvPicPr>
          <p:nvPr/>
        </p:nvPicPr>
        <p:blipFill>
          <a:blip r:embed="rId3"/>
          <a:stretch>
            <a:fillRect/>
          </a:stretch>
        </p:blipFill>
        <p:spPr>
          <a:xfrm>
            <a:off x="161745" y="2488042"/>
            <a:ext cx="3059043" cy="2101429"/>
          </a:xfrm>
          <a:prstGeom prst="rect">
            <a:avLst/>
          </a:prstGeom>
        </p:spPr>
      </p:pic>
      <p:sp>
        <p:nvSpPr>
          <p:cNvPr id="12" name="Rectangle 11">
            <a:extLst>
              <a:ext uri="{FF2B5EF4-FFF2-40B4-BE49-F238E27FC236}">
                <a16:creationId xmlns:a16="http://schemas.microsoft.com/office/drawing/2014/main" id="{E5D91375-DA8C-7543-9009-587DD58DC85E}"/>
              </a:ext>
            </a:extLst>
          </p:cNvPr>
          <p:cNvSpPr/>
          <p:nvPr/>
        </p:nvSpPr>
        <p:spPr>
          <a:xfrm>
            <a:off x="789303" y="2795984"/>
            <a:ext cx="2360071" cy="1600438"/>
          </a:xfrm>
          <a:prstGeom prst="rect">
            <a:avLst/>
          </a:prstGeom>
        </p:spPr>
        <p:txBody>
          <a:bodyPr wrap="square">
            <a:spAutoFit/>
          </a:bodyPr>
          <a:lstStyle/>
          <a:p>
            <a:pPr algn="ctr"/>
            <a:r>
              <a:rPr lang="en-US" sz="1100" b="1" dirty="0">
                <a:solidFill>
                  <a:schemeClr val="bg1"/>
                </a:solidFill>
                <a:latin typeface="Helvetica" pitchFamily="2" charset="0"/>
              </a:rPr>
              <a:t>What is in a</a:t>
            </a:r>
          </a:p>
          <a:p>
            <a:pPr algn="ctr">
              <a:spcAft>
                <a:spcPts val="600"/>
              </a:spcAft>
            </a:pPr>
            <a:r>
              <a:rPr lang="en-US" sz="1600" b="1" dirty="0">
                <a:solidFill>
                  <a:schemeClr val="bg1"/>
                </a:solidFill>
                <a:latin typeface="Helvetica" pitchFamily="2" charset="0"/>
              </a:rPr>
              <a:t>Snack?</a:t>
            </a:r>
          </a:p>
          <a:p>
            <a:pPr algn="ctr"/>
            <a:r>
              <a:rPr lang="en-US" sz="1100" dirty="0">
                <a:solidFill>
                  <a:schemeClr val="bg1"/>
                </a:solidFill>
                <a:latin typeface="Helvetica" pitchFamily="2" charset="0"/>
              </a:rPr>
              <a:t>Pick 2:</a:t>
            </a:r>
          </a:p>
          <a:p>
            <a:pPr algn="ctr"/>
            <a:r>
              <a:rPr lang="en-US" sz="1100" dirty="0">
                <a:solidFill>
                  <a:schemeClr val="bg1"/>
                </a:solidFill>
                <a:latin typeface="Helvetica" pitchFamily="2" charset="0"/>
              </a:rPr>
              <a:t>Milk (</a:t>
            </a:r>
            <a:r>
              <a:rPr lang="en-US" sz="1100" b="1" dirty="0">
                <a:solidFill>
                  <a:schemeClr val="bg1"/>
                </a:solidFill>
                <a:latin typeface="Helvetica" pitchFamily="2" charset="0"/>
              </a:rPr>
              <a:t>4</a:t>
            </a:r>
            <a:r>
              <a:rPr lang="en-US" sz="1100" dirty="0">
                <a:solidFill>
                  <a:schemeClr val="bg1"/>
                </a:solidFill>
                <a:latin typeface="Helvetica" pitchFamily="2" charset="0"/>
              </a:rPr>
              <a:t> fl. oz. or </a:t>
            </a:r>
            <a:r>
              <a:rPr lang="en-US" sz="1100" b="1" baseline="30000" dirty="0">
                <a:solidFill>
                  <a:schemeClr val="bg1"/>
                </a:solidFill>
                <a:latin typeface="Helvetica" pitchFamily="2" charset="0"/>
              </a:rPr>
              <a:t>1</a:t>
            </a:r>
            <a:r>
              <a:rPr lang="en-US" sz="1100" b="1" dirty="0">
                <a:solidFill>
                  <a:schemeClr val="bg1"/>
                </a:solidFill>
                <a:latin typeface="Helvetica" pitchFamily="2" charset="0"/>
              </a:rPr>
              <a:t>/</a:t>
            </a:r>
            <a:r>
              <a:rPr lang="en-US" sz="1100" b="1" baseline="-25000" dirty="0">
                <a:solidFill>
                  <a:schemeClr val="bg1"/>
                </a:solidFill>
                <a:latin typeface="Helvetica" pitchFamily="2" charset="0"/>
              </a:rPr>
              <a:t>2</a:t>
            </a:r>
            <a:r>
              <a:rPr lang="en-US" sz="1100" dirty="0">
                <a:solidFill>
                  <a:schemeClr val="bg1"/>
                </a:solidFill>
                <a:latin typeface="Helvetica" pitchFamily="2" charset="0"/>
              </a:rPr>
              <a:t> cup)</a:t>
            </a:r>
          </a:p>
          <a:p>
            <a:pPr algn="ctr"/>
            <a:r>
              <a:rPr lang="en-US" sz="1100" dirty="0">
                <a:solidFill>
                  <a:schemeClr val="bg1"/>
                </a:solidFill>
                <a:latin typeface="Helvetica" pitchFamily="2" charset="0"/>
              </a:rPr>
              <a:t>Meat/Meat Alternate (</a:t>
            </a:r>
            <a:r>
              <a:rPr lang="en-US" sz="1100" b="1" baseline="30000" dirty="0">
                <a:solidFill>
                  <a:schemeClr val="bg1"/>
                </a:solidFill>
                <a:latin typeface="Helvetica" pitchFamily="2" charset="0"/>
              </a:rPr>
              <a:t>1</a:t>
            </a:r>
            <a:r>
              <a:rPr lang="en-US" sz="1100" b="1" dirty="0">
                <a:solidFill>
                  <a:schemeClr val="bg1"/>
                </a:solidFill>
                <a:latin typeface="Helvetica" pitchFamily="2" charset="0"/>
              </a:rPr>
              <a:t>/</a:t>
            </a:r>
            <a:r>
              <a:rPr lang="en-US" sz="1100" b="1" baseline="-25000" dirty="0">
                <a:solidFill>
                  <a:schemeClr val="bg1"/>
                </a:solidFill>
                <a:latin typeface="Helvetica" pitchFamily="2" charset="0"/>
              </a:rPr>
              <a:t>2</a:t>
            </a:r>
            <a:r>
              <a:rPr lang="en-US" sz="1100" dirty="0">
                <a:solidFill>
                  <a:schemeClr val="bg1"/>
                </a:solidFill>
                <a:latin typeface="Helvetica" pitchFamily="2" charset="0"/>
              </a:rPr>
              <a:t> oz. eq.) Vegetables (</a:t>
            </a:r>
            <a:r>
              <a:rPr lang="en-US" sz="1100" b="1" baseline="30000" dirty="0">
                <a:solidFill>
                  <a:schemeClr val="bg1"/>
                </a:solidFill>
                <a:latin typeface="Helvetica" pitchFamily="2" charset="0"/>
              </a:rPr>
              <a:t>1</a:t>
            </a:r>
            <a:r>
              <a:rPr lang="en-US" sz="1100" b="1" dirty="0">
                <a:solidFill>
                  <a:schemeClr val="bg1"/>
                </a:solidFill>
                <a:latin typeface="Helvetica" pitchFamily="2" charset="0"/>
              </a:rPr>
              <a:t>/</a:t>
            </a:r>
            <a:r>
              <a:rPr lang="en-US" sz="1100" b="1" baseline="-25000" dirty="0">
                <a:solidFill>
                  <a:schemeClr val="bg1"/>
                </a:solidFill>
                <a:latin typeface="Helvetica" pitchFamily="2" charset="0"/>
              </a:rPr>
              <a:t>2 </a:t>
            </a:r>
            <a:r>
              <a:rPr lang="en-US" sz="1100" dirty="0">
                <a:solidFill>
                  <a:schemeClr val="bg1"/>
                </a:solidFill>
                <a:latin typeface="Helvetica" pitchFamily="2" charset="0"/>
              </a:rPr>
              <a:t>cup)</a:t>
            </a:r>
          </a:p>
          <a:p>
            <a:pPr algn="ctr"/>
            <a:r>
              <a:rPr lang="en-US" sz="1100" dirty="0">
                <a:solidFill>
                  <a:schemeClr val="bg1"/>
                </a:solidFill>
                <a:latin typeface="Helvetica" pitchFamily="2" charset="0"/>
              </a:rPr>
              <a:t>Fruit (</a:t>
            </a:r>
            <a:r>
              <a:rPr lang="en-US" sz="1100" b="1" baseline="30000" dirty="0">
                <a:solidFill>
                  <a:schemeClr val="bg1"/>
                </a:solidFill>
                <a:latin typeface="Helvetica" pitchFamily="2" charset="0"/>
              </a:rPr>
              <a:t>1</a:t>
            </a:r>
            <a:r>
              <a:rPr lang="en-US" sz="1100" b="1" dirty="0">
                <a:solidFill>
                  <a:schemeClr val="bg1"/>
                </a:solidFill>
                <a:latin typeface="Helvetica" pitchFamily="2" charset="0"/>
              </a:rPr>
              <a:t>/</a:t>
            </a:r>
            <a:r>
              <a:rPr lang="en-US" sz="1100" b="1" baseline="-25000" dirty="0">
                <a:solidFill>
                  <a:schemeClr val="bg1"/>
                </a:solidFill>
                <a:latin typeface="Helvetica" pitchFamily="2" charset="0"/>
              </a:rPr>
              <a:t>2 </a:t>
            </a:r>
            <a:r>
              <a:rPr lang="en-US" sz="1100" dirty="0">
                <a:solidFill>
                  <a:schemeClr val="bg1"/>
                </a:solidFill>
                <a:latin typeface="Helvetica" pitchFamily="2" charset="0"/>
              </a:rPr>
              <a:t>cup)</a:t>
            </a:r>
          </a:p>
          <a:p>
            <a:pPr algn="ctr"/>
            <a:r>
              <a:rPr lang="en-US" sz="1100" dirty="0">
                <a:solidFill>
                  <a:schemeClr val="bg1"/>
                </a:solidFill>
                <a:latin typeface="Helvetica" pitchFamily="2" charset="0"/>
              </a:rPr>
              <a:t>Grains (</a:t>
            </a:r>
            <a:r>
              <a:rPr lang="en-US" sz="1100" b="1" baseline="30000" dirty="0">
                <a:solidFill>
                  <a:schemeClr val="bg1"/>
                </a:solidFill>
                <a:latin typeface="Helvetica" pitchFamily="2" charset="0"/>
              </a:rPr>
              <a:t>1</a:t>
            </a:r>
            <a:r>
              <a:rPr lang="en-US" sz="1100" b="1" dirty="0">
                <a:solidFill>
                  <a:schemeClr val="bg1"/>
                </a:solidFill>
                <a:latin typeface="Helvetica" pitchFamily="2" charset="0"/>
              </a:rPr>
              <a:t>/</a:t>
            </a:r>
            <a:r>
              <a:rPr lang="en-US" sz="1100" b="1" baseline="-25000" dirty="0">
                <a:solidFill>
                  <a:schemeClr val="bg1"/>
                </a:solidFill>
                <a:latin typeface="Helvetica" pitchFamily="2" charset="0"/>
              </a:rPr>
              <a:t>2</a:t>
            </a:r>
            <a:r>
              <a:rPr lang="en-US" sz="1100" dirty="0">
                <a:solidFill>
                  <a:schemeClr val="bg1"/>
                </a:solidFill>
                <a:latin typeface="Helvetica" pitchFamily="2" charset="0"/>
              </a:rPr>
              <a:t> oz. eq.)</a:t>
            </a:r>
          </a:p>
        </p:txBody>
      </p:sp>
      <p:sp>
        <p:nvSpPr>
          <p:cNvPr id="5" name="TextBox 4"/>
          <p:cNvSpPr txBox="1"/>
          <p:nvPr/>
        </p:nvSpPr>
        <p:spPr>
          <a:xfrm>
            <a:off x="3819441" y="434217"/>
            <a:ext cx="4928049" cy="1785104"/>
          </a:xfrm>
          <a:prstGeom prst="rect">
            <a:avLst/>
          </a:prstGeom>
          <a:noFill/>
        </p:spPr>
        <p:txBody>
          <a:bodyPr wrap="square" rtlCol="0">
            <a:spAutoFit/>
          </a:bodyPr>
          <a:lstStyle/>
          <a:p>
            <a:r>
              <a:rPr lang="en-US" sz="2200" dirty="0">
                <a:solidFill>
                  <a:schemeClr val="accent2">
                    <a:lumMod val="50000"/>
                  </a:schemeClr>
                </a:solidFill>
                <a:latin typeface="Helvetica" pitchFamily="2" charset="0"/>
                <a:ea typeface="+mj-ea"/>
                <a:cs typeface="+mj-cs"/>
              </a:rPr>
              <a:t>Your afterschool program only serves snacks. It does not serve breakfast, lunch, or supper. Which snack(s) </a:t>
            </a:r>
            <a:r>
              <a:rPr lang="en-US" sz="2200" b="1" dirty="0">
                <a:solidFill>
                  <a:schemeClr val="accent2">
                    <a:lumMod val="50000"/>
                  </a:schemeClr>
                </a:solidFill>
                <a:latin typeface="Helvetica" pitchFamily="2" charset="0"/>
                <a:ea typeface="+mj-ea"/>
                <a:cs typeface="+mj-cs"/>
              </a:rPr>
              <a:t>do not </a:t>
            </a:r>
            <a:r>
              <a:rPr lang="en-US" sz="2200" dirty="0">
                <a:solidFill>
                  <a:schemeClr val="accent2">
                    <a:lumMod val="50000"/>
                  </a:schemeClr>
                </a:solidFill>
                <a:latin typeface="Helvetica" pitchFamily="2" charset="0"/>
                <a:ea typeface="+mj-ea"/>
                <a:cs typeface="+mj-cs"/>
              </a:rPr>
              <a:t>meet the whole grain-rich requirement in the CACFP?</a:t>
            </a:r>
            <a:endParaRPr lang="en-US" dirty="0">
              <a:solidFill>
                <a:schemeClr val="accent2">
                  <a:lumMod val="50000"/>
                </a:schemeClr>
              </a:solidFill>
            </a:endParaRPr>
          </a:p>
        </p:txBody>
      </p:sp>
      <p:sp>
        <p:nvSpPr>
          <p:cNvPr id="4" name="Content Placeholder 3">
            <a:extLst>
              <a:ext uri="{FF2B5EF4-FFF2-40B4-BE49-F238E27FC236}">
                <a16:creationId xmlns:a16="http://schemas.microsoft.com/office/drawing/2014/main" id="{8DFF8087-2786-4B4B-82B2-21B4EE9DDAF4}"/>
              </a:ext>
            </a:extLst>
          </p:cNvPr>
          <p:cNvSpPr>
            <a:spLocks noGrp="1"/>
          </p:cNvSpPr>
          <p:nvPr>
            <p:ph sz="half" idx="2"/>
          </p:nvPr>
        </p:nvSpPr>
        <p:spPr>
          <a:xfrm>
            <a:off x="3819440" y="2309192"/>
            <a:ext cx="4928049" cy="2283499"/>
          </a:xfrm>
        </p:spPr>
        <p:txBody>
          <a:bodyPr/>
          <a:lstStyle/>
          <a:p>
            <a:pPr marL="342900" indent="-334963">
              <a:spcBef>
                <a:spcPts val="1600"/>
              </a:spcBef>
              <a:buClr>
                <a:srgbClr val="703E1A"/>
              </a:buClr>
            </a:pPr>
            <a:r>
              <a:rPr lang="en-US" dirty="0"/>
              <a:t>Enriched muffin and low-fat (1%) milk</a:t>
            </a:r>
          </a:p>
          <a:p>
            <a:pPr marL="342900" indent="-334963">
              <a:spcBef>
                <a:spcPts val="1600"/>
              </a:spcBef>
              <a:buClr>
                <a:srgbClr val="703E1A"/>
              </a:buClr>
            </a:pPr>
            <a:r>
              <a:rPr lang="en-US" dirty="0"/>
              <a:t>Whole-wheat toast and peanut butter</a:t>
            </a:r>
          </a:p>
          <a:p>
            <a:pPr marL="342900" indent="-334963">
              <a:spcBef>
                <a:spcPts val="1600"/>
              </a:spcBef>
              <a:buClr>
                <a:srgbClr val="703E1A"/>
              </a:buClr>
            </a:pPr>
            <a:r>
              <a:rPr lang="en-US" dirty="0"/>
              <a:t>Applesauce and low-fat (1%) milk</a:t>
            </a:r>
          </a:p>
          <a:p>
            <a:pPr marL="342900" indent="-334963">
              <a:spcBef>
                <a:spcPts val="1600"/>
              </a:spcBef>
              <a:buClr>
                <a:srgbClr val="703E1A"/>
              </a:buClr>
            </a:pPr>
            <a:r>
              <a:rPr lang="en-US" dirty="0"/>
              <a:t>Diced pears and whole </a:t>
            </a:r>
            <a:br>
              <a:rPr lang="en-US" dirty="0"/>
            </a:br>
            <a:r>
              <a:rPr lang="en-US" dirty="0"/>
              <a:t>grain-rich mini bagels</a:t>
            </a:r>
          </a:p>
          <a:p>
            <a:pPr marL="342900" indent="-334963">
              <a:spcBef>
                <a:spcPts val="1600"/>
              </a:spcBef>
              <a:buClr>
                <a:srgbClr val="703E1A"/>
              </a:buClr>
            </a:pPr>
            <a:endParaRPr lang="en-US" dirty="0"/>
          </a:p>
        </p:txBody>
      </p:sp>
      <p:pic>
        <p:nvPicPr>
          <p:cNvPr id="7" name="Picture 6" descr="Illustration of a bag of whole-wheat flour and a bowl with whole grains.">
            <a:extLst>
              <a:ext uri="{FF2B5EF4-FFF2-40B4-BE49-F238E27FC236}">
                <a16:creationId xmlns:a16="http://schemas.microsoft.com/office/drawing/2014/main" id="{DD47BC04-C29E-9E4C-A72E-EB4E30A9EC81}"/>
              </a:ext>
            </a:extLst>
          </p:cNvPr>
          <p:cNvPicPr>
            <a:picLocks noChangeAspect="1"/>
          </p:cNvPicPr>
          <p:nvPr/>
        </p:nvPicPr>
        <p:blipFill>
          <a:blip r:embed="rId4"/>
          <a:stretch>
            <a:fillRect/>
          </a:stretch>
        </p:blipFill>
        <p:spPr>
          <a:xfrm>
            <a:off x="7792630" y="4164423"/>
            <a:ext cx="1173570" cy="827204"/>
          </a:xfrm>
          <a:prstGeom prst="rect">
            <a:avLst/>
          </a:prstGeom>
        </p:spPr>
      </p:pic>
      <p:sp>
        <p:nvSpPr>
          <p:cNvPr id="3" name="TextBox 2">
            <a:extLst>
              <a:ext uri="{FF2B5EF4-FFF2-40B4-BE49-F238E27FC236}">
                <a16:creationId xmlns:a16="http://schemas.microsoft.com/office/drawing/2014/main" id="{0A127A27-1306-7C4D-89BE-9339EFD35879}"/>
              </a:ext>
            </a:extLst>
          </p:cNvPr>
          <p:cNvSpPr txBox="1"/>
          <p:nvPr/>
        </p:nvSpPr>
        <p:spPr>
          <a:xfrm>
            <a:off x="3570514" y="4533300"/>
            <a:ext cx="3409908" cy="507831"/>
          </a:xfrm>
          <a:prstGeom prst="rect">
            <a:avLst/>
          </a:prstGeom>
          <a:noFill/>
        </p:spPr>
        <p:txBody>
          <a:bodyPr wrap="none" rtlCol="0">
            <a:spAutoFit/>
          </a:bodyPr>
          <a:lstStyle/>
          <a:p>
            <a:r>
              <a:rPr lang="en-US" sz="300" dirty="0">
                <a:solidFill>
                  <a:schemeClr val="bg1"/>
                </a:solidFill>
                <a:latin typeface="Arial" panose="020B0604020202020204" pitchFamily="34" charset="0"/>
                <a:cs typeface="Arial" panose="020B0604020202020204" pitchFamily="34" charset="0"/>
              </a:rPr>
              <a:t>Now, let’s do a quick practice question!</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Let’s say your afterschool program serves only snacks—so it does not serve breakfast, lunch, or supper. Which snack or snacks </a:t>
            </a:r>
            <a:r>
              <a:rPr lang="en-US" sz="300" b="1" dirty="0">
                <a:solidFill>
                  <a:schemeClr val="bg1"/>
                </a:solidFill>
                <a:latin typeface="Arial" panose="020B0604020202020204" pitchFamily="34" charset="0"/>
                <a:cs typeface="Arial" panose="020B0604020202020204" pitchFamily="34" charset="0"/>
              </a:rPr>
              <a:t>do not </a:t>
            </a:r>
            <a:r>
              <a:rPr lang="en-US" sz="300" dirty="0">
                <a:solidFill>
                  <a:schemeClr val="bg1"/>
                </a:solidFill>
                <a:latin typeface="Arial" panose="020B0604020202020204" pitchFamily="34" charset="0"/>
                <a:cs typeface="Arial" panose="020B0604020202020204" pitchFamily="34" charset="0"/>
              </a:rPr>
              <a:t>meet the whole grain-rich requirement in the CACFP?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Is it: </a:t>
            </a:r>
          </a:p>
          <a:p>
            <a:pPr marL="233744" indent="-233744">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Enriched muffins and low-fat (1%) milk [pause and wait for a show of hands],</a:t>
            </a:r>
          </a:p>
          <a:p>
            <a:pPr marL="233744" indent="-233744">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Whole-wheat toast and peanut butter [pause and wait for a show of hands],</a:t>
            </a:r>
          </a:p>
          <a:p>
            <a:pPr marL="233744" indent="-233744">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Applesauce and low-fat (1%) milk [pause and wait for a show of hands], or </a:t>
            </a:r>
          </a:p>
          <a:p>
            <a:pPr marL="233744" indent="-233744">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Diced pears and whole grain-rich mini bagels [pause and wait for a show of hands].</a:t>
            </a:r>
          </a:p>
        </p:txBody>
      </p:sp>
    </p:spTree>
    <p:extLst>
      <p:ext uri="{BB962C8B-B14F-4D97-AF65-F5344CB8AC3E}">
        <p14:creationId xmlns:p14="http://schemas.microsoft.com/office/powerpoint/2010/main" val="8041525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6B9AFEDA-08C5-4D4C-8DC7-654C37E38EEC}"/>
              </a:ext>
            </a:extLst>
          </p:cNvPr>
          <p:cNvSpPr txBox="1"/>
          <p:nvPr/>
        </p:nvSpPr>
        <p:spPr>
          <a:xfrm>
            <a:off x="1219200" y="377952"/>
            <a:ext cx="936475" cy="1569660"/>
          </a:xfrm>
          <a:prstGeom prst="rect">
            <a:avLst/>
          </a:prstGeom>
          <a:noFill/>
        </p:spPr>
        <p:txBody>
          <a:bodyPr wrap="none" rtlCol="0">
            <a:spAutoFit/>
          </a:bodyPr>
          <a:lstStyle/>
          <a:p>
            <a:r>
              <a:rPr lang="en-US" sz="9600" b="1" dirty="0">
                <a:solidFill>
                  <a:srgbClr val="703E1A"/>
                </a:solidFill>
                <a:latin typeface="Helvetica" pitchFamily="2" charset="0"/>
              </a:rPr>
              <a:t>?</a:t>
            </a:r>
          </a:p>
        </p:txBody>
      </p:sp>
      <p:sp>
        <p:nvSpPr>
          <p:cNvPr id="2" name="Title 1">
            <a:extLst>
              <a:ext uri="{FF2B5EF4-FFF2-40B4-BE49-F238E27FC236}">
                <a16:creationId xmlns:a16="http://schemas.microsoft.com/office/drawing/2014/main" id="{7A944CCF-8B61-564C-AA8D-9F4B4B272B4F}"/>
              </a:ext>
            </a:extLst>
          </p:cNvPr>
          <p:cNvSpPr>
            <a:spLocks noGrp="1"/>
          </p:cNvSpPr>
          <p:nvPr>
            <p:ph type="title"/>
          </p:nvPr>
        </p:nvSpPr>
        <p:spPr>
          <a:xfrm>
            <a:off x="0" y="1736863"/>
            <a:ext cx="3289300" cy="572329"/>
          </a:xfrm>
        </p:spPr>
        <p:txBody>
          <a:bodyPr/>
          <a:lstStyle/>
          <a:p>
            <a:r>
              <a:rPr lang="en-US" sz="2200" dirty="0">
                <a:solidFill>
                  <a:srgbClr val="703E1A"/>
                </a:solidFill>
              </a:rPr>
              <a:t>Answer</a:t>
            </a:r>
          </a:p>
        </p:txBody>
      </p:sp>
      <p:pic>
        <p:nvPicPr>
          <p:cNvPr id="9" name="Picture 8" descr="[Decorative]">
            <a:extLst>
              <a:ext uri="{FF2B5EF4-FFF2-40B4-BE49-F238E27FC236}">
                <a16:creationId xmlns:a16="http://schemas.microsoft.com/office/drawing/2014/main" id="{5EEB55C7-6CF6-BC4A-9527-00B5D28D2480}"/>
              </a:ext>
              <a:ext uri="{C183D7F6-B498-43B3-948B-1728B52AA6E4}">
                <adec:decorative xmlns="" xmlns:adec="http://schemas.microsoft.com/office/drawing/2017/decorative" val="0"/>
              </a:ext>
            </a:extLst>
          </p:cNvPr>
          <p:cNvPicPr>
            <a:picLocks noChangeAspect="1"/>
          </p:cNvPicPr>
          <p:nvPr/>
        </p:nvPicPr>
        <p:blipFill>
          <a:blip r:embed="rId3"/>
          <a:stretch>
            <a:fillRect/>
          </a:stretch>
        </p:blipFill>
        <p:spPr>
          <a:xfrm>
            <a:off x="177738" y="2488042"/>
            <a:ext cx="3059043" cy="2101429"/>
          </a:xfrm>
          <a:prstGeom prst="rect">
            <a:avLst/>
          </a:prstGeom>
        </p:spPr>
      </p:pic>
      <p:sp>
        <p:nvSpPr>
          <p:cNvPr id="11" name="Rectangle 10">
            <a:extLst>
              <a:ext uri="{FF2B5EF4-FFF2-40B4-BE49-F238E27FC236}">
                <a16:creationId xmlns:a16="http://schemas.microsoft.com/office/drawing/2014/main" id="{6F9E6F29-609B-134A-9A37-875DDE69E536}"/>
              </a:ext>
            </a:extLst>
          </p:cNvPr>
          <p:cNvSpPr/>
          <p:nvPr/>
        </p:nvSpPr>
        <p:spPr>
          <a:xfrm>
            <a:off x="805296" y="2795984"/>
            <a:ext cx="2360071" cy="1600438"/>
          </a:xfrm>
          <a:prstGeom prst="rect">
            <a:avLst/>
          </a:prstGeom>
        </p:spPr>
        <p:txBody>
          <a:bodyPr wrap="square">
            <a:spAutoFit/>
          </a:bodyPr>
          <a:lstStyle/>
          <a:p>
            <a:pPr algn="ctr"/>
            <a:r>
              <a:rPr lang="en-US" sz="1100" b="1" dirty="0">
                <a:solidFill>
                  <a:schemeClr val="bg1"/>
                </a:solidFill>
                <a:latin typeface="Helvetica" pitchFamily="2" charset="0"/>
              </a:rPr>
              <a:t>What is in a</a:t>
            </a:r>
          </a:p>
          <a:p>
            <a:pPr algn="ctr">
              <a:spcAft>
                <a:spcPts val="600"/>
              </a:spcAft>
            </a:pPr>
            <a:r>
              <a:rPr lang="en-US" sz="1600" b="1" dirty="0">
                <a:solidFill>
                  <a:schemeClr val="bg1"/>
                </a:solidFill>
                <a:latin typeface="Helvetica" pitchFamily="2" charset="0"/>
              </a:rPr>
              <a:t>Snack?</a:t>
            </a:r>
          </a:p>
          <a:p>
            <a:pPr algn="ctr"/>
            <a:r>
              <a:rPr lang="en-US" sz="1100" dirty="0">
                <a:solidFill>
                  <a:schemeClr val="bg1"/>
                </a:solidFill>
                <a:latin typeface="Helvetica" pitchFamily="2" charset="0"/>
              </a:rPr>
              <a:t>Pick 2:</a:t>
            </a:r>
          </a:p>
          <a:p>
            <a:pPr algn="ctr"/>
            <a:r>
              <a:rPr lang="en-US" sz="1100" dirty="0">
                <a:solidFill>
                  <a:schemeClr val="bg1"/>
                </a:solidFill>
                <a:latin typeface="Helvetica" pitchFamily="2" charset="0"/>
              </a:rPr>
              <a:t>Milk (</a:t>
            </a:r>
            <a:r>
              <a:rPr lang="en-US" sz="1100" b="1" dirty="0">
                <a:solidFill>
                  <a:schemeClr val="bg1"/>
                </a:solidFill>
                <a:latin typeface="Helvetica" pitchFamily="2" charset="0"/>
              </a:rPr>
              <a:t>4</a:t>
            </a:r>
            <a:r>
              <a:rPr lang="en-US" sz="1100" dirty="0">
                <a:solidFill>
                  <a:schemeClr val="bg1"/>
                </a:solidFill>
                <a:latin typeface="Helvetica" pitchFamily="2" charset="0"/>
              </a:rPr>
              <a:t> fl. oz. or </a:t>
            </a:r>
            <a:r>
              <a:rPr lang="en-US" sz="1100" b="1" baseline="30000" dirty="0">
                <a:solidFill>
                  <a:schemeClr val="bg1"/>
                </a:solidFill>
                <a:latin typeface="Helvetica" pitchFamily="2" charset="0"/>
              </a:rPr>
              <a:t>1</a:t>
            </a:r>
            <a:r>
              <a:rPr lang="en-US" sz="1100" b="1" dirty="0">
                <a:solidFill>
                  <a:schemeClr val="bg1"/>
                </a:solidFill>
                <a:latin typeface="Helvetica" pitchFamily="2" charset="0"/>
              </a:rPr>
              <a:t>/</a:t>
            </a:r>
            <a:r>
              <a:rPr lang="en-US" sz="1100" b="1" baseline="-25000" dirty="0">
                <a:solidFill>
                  <a:schemeClr val="bg1"/>
                </a:solidFill>
                <a:latin typeface="Helvetica" pitchFamily="2" charset="0"/>
              </a:rPr>
              <a:t>2</a:t>
            </a:r>
            <a:r>
              <a:rPr lang="en-US" sz="1100" dirty="0">
                <a:solidFill>
                  <a:schemeClr val="bg1"/>
                </a:solidFill>
                <a:latin typeface="Helvetica" pitchFamily="2" charset="0"/>
              </a:rPr>
              <a:t> cup)</a:t>
            </a:r>
          </a:p>
          <a:p>
            <a:pPr algn="ctr"/>
            <a:r>
              <a:rPr lang="en-US" sz="1100" dirty="0">
                <a:solidFill>
                  <a:schemeClr val="bg1"/>
                </a:solidFill>
                <a:latin typeface="Helvetica" pitchFamily="2" charset="0"/>
              </a:rPr>
              <a:t>Meat/Meat Alternate (</a:t>
            </a:r>
            <a:r>
              <a:rPr lang="en-US" sz="1100" b="1" baseline="30000" dirty="0">
                <a:solidFill>
                  <a:schemeClr val="bg1"/>
                </a:solidFill>
                <a:latin typeface="Helvetica" pitchFamily="2" charset="0"/>
              </a:rPr>
              <a:t>1</a:t>
            </a:r>
            <a:r>
              <a:rPr lang="en-US" sz="1100" b="1" dirty="0">
                <a:solidFill>
                  <a:schemeClr val="bg1"/>
                </a:solidFill>
                <a:latin typeface="Helvetica" pitchFamily="2" charset="0"/>
              </a:rPr>
              <a:t>/</a:t>
            </a:r>
            <a:r>
              <a:rPr lang="en-US" sz="1100" b="1" baseline="-25000" dirty="0">
                <a:solidFill>
                  <a:schemeClr val="bg1"/>
                </a:solidFill>
                <a:latin typeface="Helvetica" pitchFamily="2" charset="0"/>
              </a:rPr>
              <a:t>2</a:t>
            </a:r>
            <a:r>
              <a:rPr lang="en-US" sz="1100" dirty="0">
                <a:solidFill>
                  <a:schemeClr val="bg1"/>
                </a:solidFill>
                <a:latin typeface="Helvetica" pitchFamily="2" charset="0"/>
              </a:rPr>
              <a:t> oz. eq.) Vegetables (</a:t>
            </a:r>
            <a:r>
              <a:rPr lang="en-US" sz="1100" b="1" baseline="30000" dirty="0">
                <a:solidFill>
                  <a:schemeClr val="bg1"/>
                </a:solidFill>
                <a:latin typeface="Helvetica" pitchFamily="2" charset="0"/>
              </a:rPr>
              <a:t>1</a:t>
            </a:r>
            <a:r>
              <a:rPr lang="en-US" sz="1100" b="1" dirty="0">
                <a:solidFill>
                  <a:schemeClr val="bg1"/>
                </a:solidFill>
                <a:latin typeface="Helvetica" pitchFamily="2" charset="0"/>
              </a:rPr>
              <a:t>/</a:t>
            </a:r>
            <a:r>
              <a:rPr lang="en-US" sz="1100" b="1" baseline="-25000" dirty="0">
                <a:solidFill>
                  <a:schemeClr val="bg1"/>
                </a:solidFill>
                <a:latin typeface="Helvetica" pitchFamily="2" charset="0"/>
              </a:rPr>
              <a:t>2 </a:t>
            </a:r>
            <a:r>
              <a:rPr lang="en-US" sz="1100" dirty="0">
                <a:solidFill>
                  <a:schemeClr val="bg1"/>
                </a:solidFill>
                <a:latin typeface="Helvetica" pitchFamily="2" charset="0"/>
              </a:rPr>
              <a:t>cup)</a:t>
            </a:r>
          </a:p>
          <a:p>
            <a:pPr algn="ctr"/>
            <a:r>
              <a:rPr lang="en-US" sz="1100" dirty="0">
                <a:solidFill>
                  <a:schemeClr val="bg1"/>
                </a:solidFill>
                <a:latin typeface="Helvetica" pitchFamily="2" charset="0"/>
              </a:rPr>
              <a:t>Fruit (</a:t>
            </a:r>
            <a:r>
              <a:rPr lang="en-US" sz="1100" b="1" baseline="30000" dirty="0">
                <a:solidFill>
                  <a:schemeClr val="bg1"/>
                </a:solidFill>
                <a:latin typeface="Helvetica" pitchFamily="2" charset="0"/>
              </a:rPr>
              <a:t>1</a:t>
            </a:r>
            <a:r>
              <a:rPr lang="en-US" sz="1100" b="1" dirty="0">
                <a:solidFill>
                  <a:schemeClr val="bg1"/>
                </a:solidFill>
                <a:latin typeface="Helvetica" pitchFamily="2" charset="0"/>
              </a:rPr>
              <a:t>/</a:t>
            </a:r>
            <a:r>
              <a:rPr lang="en-US" sz="1100" b="1" baseline="-25000" dirty="0">
                <a:solidFill>
                  <a:schemeClr val="bg1"/>
                </a:solidFill>
                <a:latin typeface="Helvetica" pitchFamily="2" charset="0"/>
              </a:rPr>
              <a:t>2 </a:t>
            </a:r>
            <a:r>
              <a:rPr lang="en-US" sz="1100" dirty="0">
                <a:solidFill>
                  <a:schemeClr val="bg1"/>
                </a:solidFill>
                <a:latin typeface="Helvetica" pitchFamily="2" charset="0"/>
              </a:rPr>
              <a:t>cup)</a:t>
            </a:r>
          </a:p>
          <a:p>
            <a:pPr algn="ctr"/>
            <a:r>
              <a:rPr lang="en-US" sz="1100" dirty="0">
                <a:solidFill>
                  <a:schemeClr val="bg1"/>
                </a:solidFill>
                <a:latin typeface="Helvetica" pitchFamily="2" charset="0"/>
              </a:rPr>
              <a:t>Grains (</a:t>
            </a:r>
            <a:r>
              <a:rPr lang="en-US" sz="1100" b="1" baseline="30000" dirty="0">
                <a:solidFill>
                  <a:schemeClr val="bg1"/>
                </a:solidFill>
                <a:latin typeface="Helvetica" pitchFamily="2" charset="0"/>
              </a:rPr>
              <a:t>1</a:t>
            </a:r>
            <a:r>
              <a:rPr lang="en-US" sz="1100" b="1" dirty="0">
                <a:solidFill>
                  <a:schemeClr val="bg1"/>
                </a:solidFill>
                <a:latin typeface="Helvetica" pitchFamily="2" charset="0"/>
              </a:rPr>
              <a:t>/</a:t>
            </a:r>
            <a:r>
              <a:rPr lang="en-US" sz="1100" b="1" baseline="-25000" dirty="0">
                <a:solidFill>
                  <a:schemeClr val="bg1"/>
                </a:solidFill>
                <a:latin typeface="Helvetica" pitchFamily="2" charset="0"/>
              </a:rPr>
              <a:t>2</a:t>
            </a:r>
            <a:r>
              <a:rPr lang="en-US" sz="1100" dirty="0">
                <a:solidFill>
                  <a:schemeClr val="bg1"/>
                </a:solidFill>
                <a:latin typeface="Helvetica" pitchFamily="2" charset="0"/>
              </a:rPr>
              <a:t> oz. eq.)</a:t>
            </a:r>
          </a:p>
        </p:txBody>
      </p:sp>
      <p:sp>
        <p:nvSpPr>
          <p:cNvPr id="5" name="TextBox 4"/>
          <p:cNvSpPr txBox="1"/>
          <p:nvPr/>
        </p:nvSpPr>
        <p:spPr>
          <a:xfrm>
            <a:off x="3819441" y="266844"/>
            <a:ext cx="4928049" cy="1785104"/>
          </a:xfrm>
          <a:prstGeom prst="rect">
            <a:avLst/>
          </a:prstGeom>
          <a:noFill/>
        </p:spPr>
        <p:txBody>
          <a:bodyPr wrap="square" rtlCol="0">
            <a:spAutoFit/>
          </a:bodyPr>
          <a:lstStyle/>
          <a:p>
            <a:r>
              <a:rPr lang="en-US" sz="2200" dirty="0">
                <a:solidFill>
                  <a:srgbClr val="703E1A"/>
                </a:solidFill>
                <a:latin typeface="Helvetica" pitchFamily="2" charset="0"/>
                <a:ea typeface="+mj-ea"/>
                <a:cs typeface="+mj-cs"/>
              </a:rPr>
              <a:t>Your afterschool program only serves snacks. It does not serve breakfast, lunch, or supper. Which snack(s) </a:t>
            </a:r>
            <a:r>
              <a:rPr lang="en-US" sz="2200" b="1" dirty="0">
                <a:solidFill>
                  <a:srgbClr val="703E1A"/>
                </a:solidFill>
                <a:latin typeface="Helvetica" pitchFamily="2" charset="0"/>
                <a:ea typeface="+mj-ea"/>
                <a:cs typeface="+mj-cs"/>
              </a:rPr>
              <a:t>do not </a:t>
            </a:r>
            <a:r>
              <a:rPr lang="en-US" sz="2200" dirty="0">
                <a:solidFill>
                  <a:srgbClr val="703E1A"/>
                </a:solidFill>
                <a:latin typeface="Helvetica" pitchFamily="2" charset="0"/>
                <a:ea typeface="+mj-ea"/>
                <a:cs typeface="+mj-cs"/>
              </a:rPr>
              <a:t>meet the whole grain-rich requirement in the CACFP?</a:t>
            </a:r>
            <a:endParaRPr lang="en-US" dirty="0">
              <a:solidFill>
                <a:srgbClr val="703E1A"/>
              </a:solidFill>
            </a:endParaRPr>
          </a:p>
        </p:txBody>
      </p:sp>
      <p:sp>
        <p:nvSpPr>
          <p:cNvPr id="4" name="Content Placeholder 3">
            <a:extLst>
              <a:ext uri="{FF2B5EF4-FFF2-40B4-BE49-F238E27FC236}">
                <a16:creationId xmlns:a16="http://schemas.microsoft.com/office/drawing/2014/main" id="{8DFF8087-2786-4B4B-82B2-21B4EE9DDAF4}"/>
              </a:ext>
            </a:extLst>
          </p:cNvPr>
          <p:cNvSpPr>
            <a:spLocks noGrp="1"/>
          </p:cNvSpPr>
          <p:nvPr>
            <p:ph sz="half" idx="2"/>
          </p:nvPr>
        </p:nvSpPr>
        <p:spPr>
          <a:xfrm>
            <a:off x="3819441" y="2309192"/>
            <a:ext cx="4707384" cy="2283499"/>
          </a:xfrm>
        </p:spPr>
        <p:txBody>
          <a:bodyPr/>
          <a:lstStyle/>
          <a:p>
            <a:pPr marL="342900" indent="-334963">
              <a:spcBef>
                <a:spcPts val="1600"/>
              </a:spcBef>
              <a:buClr>
                <a:srgbClr val="703E1A"/>
              </a:buClr>
            </a:pPr>
            <a:r>
              <a:rPr lang="en-US" b="1" dirty="0">
                <a:solidFill>
                  <a:srgbClr val="703E1A"/>
                </a:solidFill>
              </a:rPr>
              <a:t>Enriched muffin and low-fat (1%) milk</a:t>
            </a:r>
          </a:p>
          <a:p>
            <a:pPr marL="342900" indent="-334963">
              <a:spcBef>
                <a:spcPts val="1600"/>
              </a:spcBef>
              <a:buClr>
                <a:srgbClr val="703E1A"/>
              </a:buClr>
            </a:pPr>
            <a:r>
              <a:rPr lang="en-US" dirty="0"/>
              <a:t>Whole-wheat toast and peanut butter</a:t>
            </a:r>
          </a:p>
          <a:p>
            <a:pPr marL="342900" indent="-334963">
              <a:spcBef>
                <a:spcPts val="1600"/>
              </a:spcBef>
              <a:buClr>
                <a:srgbClr val="703E1A"/>
              </a:buClr>
            </a:pPr>
            <a:r>
              <a:rPr lang="en-US" dirty="0"/>
              <a:t>Applesauce and low-fat (1%) milk</a:t>
            </a:r>
          </a:p>
          <a:p>
            <a:pPr marL="342900" indent="-334963">
              <a:spcBef>
                <a:spcPts val="1600"/>
              </a:spcBef>
              <a:buClr>
                <a:srgbClr val="703E1A"/>
              </a:buClr>
            </a:pPr>
            <a:r>
              <a:rPr lang="en-US" dirty="0"/>
              <a:t>Diced pears and whole grain-rich mini-bagels</a:t>
            </a:r>
          </a:p>
          <a:p>
            <a:pPr marL="342900" indent="-334963">
              <a:spcBef>
                <a:spcPts val="1600"/>
              </a:spcBef>
              <a:buClr>
                <a:srgbClr val="703E1A"/>
              </a:buClr>
            </a:pPr>
            <a:endParaRPr lang="en-US" dirty="0"/>
          </a:p>
        </p:txBody>
      </p:sp>
      <p:sp>
        <p:nvSpPr>
          <p:cNvPr id="10" name="TextBox 9" descr="The box next to &quot;Enriched muffin and low-fat (1%) milk&quot; is checked. ">
            <a:extLst>
              <a:ext uri="{FF2B5EF4-FFF2-40B4-BE49-F238E27FC236}">
                <a16:creationId xmlns:a16="http://schemas.microsoft.com/office/drawing/2014/main" id="{6A5A545C-C468-ED4E-8B0A-9F78E17FB273}"/>
              </a:ext>
            </a:extLst>
          </p:cNvPr>
          <p:cNvSpPr txBox="1"/>
          <p:nvPr/>
        </p:nvSpPr>
        <p:spPr>
          <a:xfrm>
            <a:off x="3844616" y="2191601"/>
            <a:ext cx="461044" cy="461665"/>
          </a:xfrm>
          <a:prstGeom prst="rect">
            <a:avLst/>
          </a:prstGeom>
          <a:noFill/>
        </p:spPr>
        <p:txBody>
          <a:bodyPr wrap="square" rtlCol="0">
            <a:spAutoFit/>
          </a:bodyPr>
          <a:lstStyle/>
          <a:p>
            <a:r>
              <a:rPr lang="en-US" sz="2400" dirty="0">
                <a:solidFill>
                  <a:srgbClr val="703E1A"/>
                </a:solidFill>
                <a:latin typeface="Helvetica" pitchFamily="2" charset="0"/>
              </a:rPr>
              <a:t>✓</a:t>
            </a:r>
          </a:p>
        </p:txBody>
      </p:sp>
      <p:pic>
        <p:nvPicPr>
          <p:cNvPr id="7" name="Picture 6" descr="[Decorative]">
            <a:extLst>
              <a:ext uri="{FF2B5EF4-FFF2-40B4-BE49-F238E27FC236}">
                <a16:creationId xmlns:a16="http://schemas.microsoft.com/office/drawing/2014/main" id="{DD47BC04-C29E-9E4C-A72E-EB4E30A9EC81}"/>
              </a:ext>
              <a:ext uri="{C183D7F6-B498-43B3-948B-1728B52AA6E4}">
                <adec:decorative xmlns="" xmlns:adec="http://schemas.microsoft.com/office/drawing/2017/decorative" val="0"/>
              </a:ext>
            </a:extLst>
          </p:cNvPr>
          <p:cNvPicPr>
            <a:picLocks noChangeAspect="1"/>
          </p:cNvPicPr>
          <p:nvPr/>
        </p:nvPicPr>
        <p:blipFill>
          <a:blip r:embed="rId4"/>
          <a:stretch>
            <a:fillRect/>
          </a:stretch>
        </p:blipFill>
        <p:spPr>
          <a:xfrm>
            <a:off x="7877038" y="4220695"/>
            <a:ext cx="1173570" cy="827204"/>
          </a:xfrm>
          <a:prstGeom prst="rect">
            <a:avLst/>
          </a:prstGeom>
        </p:spPr>
      </p:pic>
      <p:sp>
        <p:nvSpPr>
          <p:cNvPr id="3" name="TextBox 2">
            <a:extLst>
              <a:ext uri="{FF2B5EF4-FFF2-40B4-BE49-F238E27FC236}">
                <a16:creationId xmlns:a16="http://schemas.microsoft.com/office/drawing/2014/main" id="{EA01E900-9905-5649-995D-08C3C3DB5E5C}"/>
              </a:ext>
            </a:extLst>
          </p:cNvPr>
          <p:cNvSpPr txBox="1"/>
          <p:nvPr/>
        </p:nvSpPr>
        <p:spPr>
          <a:xfrm>
            <a:off x="3633849" y="4643252"/>
            <a:ext cx="4243189" cy="276999"/>
          </a:xfrm>
          <a:prstGeom prst="rect">
            <a:avLst/>
          </a:prstGeom>
          <a:noFill/>
        </p:spPr>
        <p:txBody>
          <a:bodyPr wrap="square" rtlCol="0">
            <a:spAutoFit/>
          </a:bodyPr>
          <a:lstStyle/>
          <a:p>
            <a:r>
              <a:rPr lang="en-US" sz="300" dirty="0">
                <a:solidFill>
                  <a:schemeClr val="bg1"/>
                </a:solidFill>
                <a:latin typeface="Arial" panose="020B0604020202020204" pitchFamily="34" charset="0"/>
                <a:cs typeface="Arial" panose="020B0604020202020204" pitchFamily="34" charset="0"/>
              </a:rPr>
              <a:t>Nice work everyone! The first snack, the enriched muffin and low-fat milk, does not meet the whole grain-rich requirement in the CACFP, because the grain item (the muffin) is enriched, not whole grain-rich. Because this is the only grain you are serving that day, it must be whole grain-rich.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Note that the third snack, the applesauce and low-fat milk, does not contain any grains. Because grains are optional at snack, it is okay for the snack to not have any grains, as long as it contains foods from two different components. </a:t>
            </a:r>
          </a:p>
        </p:txBody>
      </p:sp>
    </p:spTree>
    <p:extLst>
      <p:ext uri="{BB962C8B-B14F-4D97-AF65-F5344CB8AC3E}">
        <p14:creationId xmlns:p14="http://schemas.microsoft.com/office/powerpoint/2010/main" val="33809078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51EC4-FF0D-BB41-8BDE-A454949CA52E}"/>
              </a:ext>
            </a:extLst>
          </p:cNvPr>
          <p:cNvSpPr>
            <a:spLocks noGrp="1"/>
          </p:cNvSpPr>
          <p:nvPr>
            <p:ph type="title"/>
          </p:nvPr>
        </p:nvSpPr>
        <p:spPr/>
        <p:txBody>
          <a:bodyPr/>
          <a:lstStyle/>
          <a:p>
            <a:r>
              <a:rPr lang="en-US" sz="3200" dirty="0">
                <a:solidFill>
                  <a:srgbClr val="703E1A"/>
                </a:solidFill>
              </a:rPr>
              <a:t>Grains at Breakfast, Lunch, or Supper </a:t>
            </a:r>
          </a:p>
        </p:txBody>
      </p:sp>
      <p:sp>
        <p:nvSpPr>
          <p:cNvPr id="4" name="Content Placeholder 3">
            <a:extLst>
              <a:ext uri="{FF2B5EF4-FFF2-40B4-BE49-F238E27FC236}">
                <a16:creationId xmlns:a16="http://schemas.microsoft.com/office/drawing/2014/main" id="{EFCA83DF-A38B-2743-8D73-D2B40F708CD9}"/>
              </a:ext>
            </a:extLst>
          </p:cNvPr>
          <p:cNvSpPr>
            <a:spLocks noGrp="1"/>
          </p:cNvSpPr>
          <p:nvPr>
            <p:ph sz="half" idx="2"/>
          </p:nvPr>
        </p:nvSpPr>
        <p:spPr>
          <a:xfrm>
            <a:off x="408265" y="1235902"/>
            <a:ext cx="3770036" cy="2558997"/>
          </a:xfrm>
        </p:spPr>
        <p:txBody>
          <a:bodyPr/>
          <a:lstStyle/>
          <a:p>
            <a:pPr marL="228600" indent="-220663">
              <a:lnSpc>
                <a:spcPct val="100000"/>
              </a:lnSpc>
              <a:buClr>
                <a:schemeClr val="accent2">
                  <a:lumMod val="50000"/>
                </a:schemeClr>
              </a:buClr>
            </a:pPr>
            <a:r>
              <a:rPr lang="en-US" sz="2000" dirty="0"/>
              <a:t>Required at </a:t>
            </a:r>
            <a:r>
              <a:rPr lang="en-US" sz="2000" b="1" dirty="0"/>
              <a:t>meals</a:t>
            </a:r>
            <a:r>
              <a:rPr lang="en-US" sz="2000" dirty="0"/>
              <a:t>:</a:t>
            </a:r>
          </a:p>
          <a:p>
            <a:pPr marL="458788" lvl="1" indent="-225425">
              <a:lnSpc>
                <a:spcPct val="100000"/>
              </a:lnSpc>
              <a:spcBef>
                <a:spcPts val="0"/>
              </a:spcBef>
              <a:buClr>
                <a:schemeClr val="accent2">
                  <a:lumMod val="50000"/>
                </a:schemeClr>
              </a:buClr>
            </a:pPr>
            <a:r>
              <a:rPr lang="en-US" sz="2000" dirty="0"/>
              <a:t>Breakfast</a:t>
            </a:r>
          </a:p>
          <a:p>
            <a:pPr marL="458788" lvl="1" indent="-225425">
              <a:lnSpc>
                <a:spcPct val="100000"/>
              </a:lnSpc>
              <a:spcBef>
                <a:spcPts val="0"/>
              </a:spcBef>
              <a:buClr>
                <a:schemeClr val="accent2">
                  <a:lumMod val="50000"/>
                </a:schemeClr>
              </a:buClr>
            </a:pPr>
            <a:r>
              <a:rPr lang="en-US" sz="2000" dirty="0"/>
              <a:t>Lunch</a:t>
            </a:r>
          </a:p>
          <a:p>
            <a:pPr marL="458788" lvl="1" indent="-225425">
              <a:lnSpc>
                <a:spcPct val="100000"/>
              </a:lnSpc>
              <a:spcBef>
                <a:spcPts val="0"/>
              </a:spcBef>
              <a:buClr>
                <a:schemeClr val="accent2">
                  <a:lumMod val="50000"/>
                </a:schemeClr>
              </a:buClr>
            </a:pPr>
            <a:r>
              <a:rPr lang="en-US" sz="2000" dirty="0"/>
              <a:t>Supper</a:t>
            </a:r>
          </a:p>
          <a:p>
            <a:pPr marL="228600" indent="-220663">
              <a:lnSpc>
                <a:spcPct val="100000"/>
              </a:lnSpc>
              <a:spcBef>
                <a:spcPts val="1200"/>
              </a:spcBef>
              <a:buClr>
                <a:schemeClr val="accent2">
                  <a:lumMod val="50000"/>
                </a:schemeClr>
              </a:buClr>
            </a:pPr>
            <a:r>
              <a:rPr lang="en-US" sz="2000" dirty="0"/>
              <a:t>If you only serve one </a:t>
            </a:r>
            <a:r>
              <a:rPr lang="en-US" sz="2000" b="1" dirty="0"/>
              <a:t>meal</a:t>
            </a:r>
            <a:r>
              <a:rPr lang="en-US" sz="2000" dirty="0"/>
              <a:t> per day, then grains served must be whole grain-rich</a:t>
            </a:r>
          </a:p>
        </p:txBody>
      </p:sp>
      <p:pic>
        <p:nvPicPr>
          <p:cNvPr id="5" name="Picture 4" descr="A bowl of whole-grain pasta.">
            <a:extLst>
              <a:ext uri="{FF2B5EF4-FFF2-40B4-BE49-F238E27FC236}">
                <a16:creationId xmlns:a16="http://schemas.microsoft.com/office/drawing/2014/main" id="{B7350BBE-B04C-7F4D-90D5-AD6257E587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06900" y="1235902"/>
            <a:ext cx="3822700" cy="2558997"/>
          </a:xfrm>
          <a:prstGeom prst="roundRect">
            <a:avLst>
              <a:gd name="adj" fmla="val 5947"/>
            </a:avLst>
          </a:prstGeom>
        </p:spPr>
      </p:pic>
      <p:sp>
        <p:nvSpPr>
          <p:cNvPr id="3" name="TextBox 2">
            <a:extLst>
              <a:ext uri="{FF2B5EF4-FFF2-40B4-BE49-F238E27FC236}">
                <a16:creationId xmlns:a16="http://schemas.microsoft.com/office/drawing/2014/main" id="{500825E4-B591-C447-82C3-ED9DAB908DD6}"/>
              </a:ext>
            </a:extLst>
          </p:cNvPr>
          <p:cNvSpPr txBox="1"/>
          <p:nvPr/>
        </p:nvSpPr>
        <p:spPr>
          <a:xfrm>
            <a:off x="581891" y="4417621"/>
            <a:ext cx="3318537" cy="369332"/>
          </a:xfrm>
          <a:prstGeom prst="rect">
            <a:avLst/>
          </a:prstGeom>
          <a:noFill/>
        </p:spPr>
        <p:txBody>
          <a:bodyPr wrap="none" rtlCol="0">
            <a:spAutoFit/>
          </a:bodyPr>
          <a:lstStyle/>
          <a:p>
            <a:r>
              <a:rPr lang="en-US" sz="300" dirty="0">
                <a:solidFill>
                  <a:schemeClr val="bg1"/>
                </a:solidFill>
                <a:latin typeface="Arial" panose="020B0604020202020204" pitchFamily="34" charset="0"/>
                <a:cs typeface="Arial" panose="020B0604020202020204" pitchFamily="34" charset="0"/>
              </a:rPr>
              <a:t>Although grains are optional at snack, they are required at meals, which are breakfast, lunch, and supper, in the CACFP.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This means that if your site only serves one meal a day, meaning you only serve breakfast, or only lunch, or only supper, then the grains you serve at that meal must be whole grain-rich.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Now, let’s take a closer look at breakfast…</a:t>
            </a:r>
          </a:p>
          <a:p>
            <a:endParaRPr lang="en-US" sz="300" dirty="0">
              <a:solidFill>
                <a:schemeClr val="bg1"/>
              </a:solidFill>
            </a:endParaRPr>
          </a:p>
        </p:txBody>
      </p:sp>
    </p:spTree>
    <p:extLst>
      <p:ext uri="{BB962C8B-B14F-4D97-AF65-F5344CB8AC3E}">
        <p14:creationId xmlns:p14="http://schemas.microsoft.com/office/powerpoint/2010/main" val="15343686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51EC4-FF0D-BB41-8BDE-A454949CA52E}"/>
              </a:ext>
            </a:extLst>
          </p:cNvPr>
          <p:cNvSpPr>
            <a:spLocks noGrp="1"/>
          </p:cNvSpPr>
          <p:nvPr>
            <p:ph type="title"/>
          </p:nvPr>
        </p:nvSpPr>
        <p:spPr>
          <a:xfrm>
            <a:off x="0" y="1"/>
            <a:ext cx="8902700" cy="825500"/>
          </a:xfrm>
        </p:spPr>
        <p:txBody>
          <a:bodyPr/>
          <a:lstStyle/>
          <a:p>
            <a:r>
              <a:rPr lang="en-US" dirty="0">
                <a:solidFill>
                  <a:srgbClr val="703E1A"/>
                </a:solidFill>
              </a:rPr>
              <a:t>Serving Meat/Meat Alternates at Breakfast</a:t>
            </a:r>
          </a:p>
        </p:txBody>
      </p:sp>
      <p:sp>
        <p:nvSpPr>
          <p:cNvPr id="4" name="Content Placeholder 3">
            <a:extLst>
              <a:ext uri="{FF2B5EF4-FFF2-40B4-BE49-F238E27FC236}">
                <a16:creationId xmlns:a16="http://schemas.microsoft.com/office/drawing/2014/main" id="{EFCA83DF-A38B-2743-8D73-D2B40F708CD9}"/>
              </a:ext>
            </a:extLst>
          </p:cNvPr>
          <p:cNvSpPr>
            <a:spLocks noGrp="1"/>
          </p:cNvSpPr>
          <p:nvPr>
            <p:ph sz="half" idx="2"/>
          </p:nvPr>
        </p:nvSpPr>
        <p:spPr>
          <a:xfrm>
            <a:off x="408264" y="1021589"/>
            <a:ext cx="5868249" cy="2558997"/>
          </a:xfrm>
        </p:spPr>
        <p:txBody>
          <a:bodyPr/>
          <a:lstStyle/>
          <a:p>
            <a:pPr marL="230188" indent="-230188">
              <a:lnSpc>
                <a:spcPct val="100000"/>
              </a:lnSpc>
              <a:spcBef>
                <a:spcPts val="0"/>
              </a:spcBef>
              <a:buClr>
                <a:schemeClr val="accent2">
                  <a:lumMod val="50000"/>
                </a:schemeClr>
              </a:buClr>
            </a:pPr>
            <a:r>
              <a:rPr lang="en-US" sz="2000" dirty="0"/>
              <a:t>Required at breakfast:</a:t>
            </a:r>
          </a:p>
          <a:p>
            <a:pPr marL="460375" lvl="1" indent="-195263">
              <a:lnSpc>
                <a:spcPct val="100000"/>
              </a:lnSpc>
              <a:spcBef>
                <a:spcPts val="0"/>
              </a:spcBef>
              <a:buClr>
                <a:schemeClr val="accent2">
                  <a:lumMod val="50000"/>
                </a:schemeClr>
              </a:buClr>
            </a:pPr>
            <a:r>
              <a:rPr lang="en-US" sz="2000" dirty="0"/>
              <a:t>Milk</a:t>
            </a:r>
          </a:p>
          <a:p>
            <a:pPr marL="460375" lvl="1" indent="-195263">
              <a:lnSpc>
                <a:spcPct val="100000"/>
              </a:lnSpc>
              <a:spcBef>
                <a:spcPts val="0"/>
              </a:spcBef>
              <a:buClr>
                <a:schemeClr val="accent2">
                  <a:lumMod val="50000"/>
                </a:schemeClr>
              </a:buClr>
            </a:pPr>
            <a:r>
              <a:rPr lang="en-US" sz="2000" dirty="0"/>
              <a:t>Vegetables/fruit</a:t>
            </a:r>
          </a:p>
          <a:p>
            <a:pPr marL="460375" lvl="1" indent="-195263">
              <a:lnSpc>
                <a:spcPct val="100000"/>
              </a:lnSpc>
              <a:spcBef>
                <a:spcPts val="0"/>
              </a:spcBef>
              <a:buClr>
                <a:schemeClr val="accent2">
                  <a:lumMod val="50000"/>
                </a:schemeClr>
              </a:buClr>
            </a:pPr>
            <a:r>
              <a:rPr lang="en-US" sz="2000" dirty="0"/>
              <a:t>Grains </a:t>
            </a:r>
          </a:p>
          <a:p>
            <a:pPr marL="230188" indent="-230188">
              <a:lnSpc>
                <a:spcPct val="100000"/>
              </a:lnSpc>
              <a:spcBef>
                <a:spcPts val="1200"/>
              </a:spcBef>
              <a:buClr>
                <a:schemeClr val="accent2">
                  <a:lumMod val="50000"/>
                </a:schemeClr>
              </a:buClr>
            </a:pPr>
            <a:r>
              <a:rPr lang="en-US" sz="2000" dirty="0"/>
              <a:t>Can serve meat/meat alternates in place of grains up to three times per week</a:t>
            </a:r>
          </a:p>
          <a:p>
            <a:pPr marL="230188" indent="-230188">
              <a:lnSpc>
                <a:spcPct val="100000"/>
              </a:lnSpc>
              <a:spcBef>
                <a:spcPts val="1200"/>
              </a:spcBef>
              <a:buClr>
                <a:schemeClr val="accent2">
                  <a:lumMod val="50000"/>
                </a:schemeClr>
              </a:buClr>
            </a:pPr>
            <a:r>
              <a:rPr lang="en-US" sz="2000" dirty="0"/>
              <a:t>Must serve grains on days you do not serve meat/meat alternate</a:t>
            </a:r>
          </a:p>
          <a:p>
            <a:pPr marL="230188" indent="-230188">
              <a:lnSpc>
                <a:spcPct val="100000"/>
              </a:lnSpc>
              <a:spcBef>
                <a:spcPts val="1200"/>
              </a:spcBef>
              <a:buClr>
                <a:schemeClr val="accent2">
                  <a:lumMod val="50000"/>
                </a:schemeClr>
              </a:buClr>
            </a:pPr>
            <a:r>
              <a:rPr lang="en-US" sz="2000" dirty="0"/>
              <a:t>If you only serve breakfast, grains must be whole-grain rich</a:t>
            </a:r>
          </a:p>
        </p:txBody>
      </p:sp>
      <p:pic>
        <p:nvPicPr>
          <p:cNvPr id="6" name="Picture 5" descr="A bowl of yogurt.">
            <a:extLst>
              <a:ext uri="{FF2B5EF4-FFF2-40B4-BE49-F238E27FC236}">
                <a16:creationId xmlns:a16="http://schemas.microsoft.com/office/drawing/2014/main" id="{DB81BCAD-0617-9743-8598-656E53FF922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7237"/>
          <a:stretch/>
        </p:blipFill>
        <p:spPr>
          <a:xfrm>
            <a:off x="6051250" y="1393064"/>
            <a:ext cx="3092750" cy="3429000"/>
          </a:xfrm>
          <a:prstGeom prst="rect">
            <a:avLst/>
          </a:prstGeom>
        </p:spPr>
      </p:pic>
      <p:sp>
        <p:nvSpPr>
          <p:cNvPr id="3" name="TextBox 2">
            <a:extLst>
              <a:ext uri="{FF2B5EF4-FFF2-40B4-BE49-F238E27FC236}">
                <a16:creationId xmlns:a16="http://schemas.microsoft.com/office/drawing/2014/main" id="{EF89EB46-D9E4-654E-9824-8692F7B808C5}"/>
              </a:ext>
            </a:extLst>
          </p:cNvPr>
          <p:cNvSpPr txBox="1"/>
          <p:nvPr/>
        </p:nvSpPr>
        <p:spPr>
          <a:xfrm>
            <a:off x="2779043" y="4628298"/>
            <a:ext cx="4225837" cy="415498"/>
          </a:xfrm>
          <a:prstGeom prst="rect">
            <a:avLst/>
          </a:prstGeom>
          <a:noFill/>
        </p:spPr>
        <p:txBody>
          <a:bodyPr wrap="none" rtlCol="0">
            <a:spAutoFit/>
          </a:bodyPr>
          <a:lstStyle/>
          <a:p>
            <a:r>
              <a:rPr lang="en-US" sz="300" dirty="0">
                <a:solidFill>
                  <a:schemeClr val="bg1"/>
                </a:solidFill>
                <a:latin typeface="Arial" panose="020B0604020202020204" pitchFamily="34" charset="0"/>
                <a:cs typeface="Arial" panose="020B0604020202020204" pitchFamily="34" charset="0"/>
              </a:rPr>
              <a:t>Reimbursable breakfasts in the CACFP must include milk, vegetables/fruit, and grains. You may also serve meat/meat alternates instead of grains up to three times per week.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If you only serve breakfast, meaning breakfast is the only CACFP meal you serve that day, and you want to serve meat/meat alternates in place of grains, you do not have to serve a grain at that meal.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On days you do not serve a meat/meat alternate, you must serve a grain.  If breakfast is the only CACFP meal you serve that day, that grain must be whole grain-rich.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If you’d like more information on serving meat/meat alternates at breakfast, be sure to check out Team Nutrition’s “Serving Meat/Meat Alternates at Breakfast” worksheet, as well as the recording of the CACFP Halftime webinar on this topic.</a:t>
            </a:r>
          </a:p>
        </p:txBody>
      </p:sp>
    </p:spTree>
    <p:extLst>
      <p:ext uri="{BB962C8B-B14F-4D97-AF65-F5344CB8AC3E}">
        <p14:creationId xmlns:p14="http://schemas.microsoft.com/office/powerpoint/2010/main" val="27649520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349C18F-728A-1B40-BB75-64E43BEA127E}"/>
              </a:ext>
            </a:extLst>
          </p:cNvPr>
          <p:cNvSpPr txBox="1"/>
          <p:nvPr/>
        </p:nvSpPr>
        <p:spPr>
          <a:xfrm>
            <a:off x="1133856" y="367792"/>
            <a:ext cx="936475" cy="1569660"/>
          </a:xfrm>
          <a:prstGeom prst="rect">
            <a:avLst/>
          </a:prstGeom>
          <a:noFill/>
        </p:spPr>
        <p:txBody>
          <a:bodyPr wrap="none" rtlCol="0">
            <a:spAutoFit/>
          </a:bodyPr>
          <a:lstStyle/>
          <a:p>
            <a:r>
              <a:rPr lang="en-US" sz="9600" b="1" dirty="0">
                <a:solidFill>
                  <a:srgbClr val="703E1A"/>
                </a:solidFill>
                <a:latin typeface="Helvetica" pitchFamily="2" charset="0"/>
              </a:rPr>
              <a:t>?</a:t>
            </a:r>
          </a:p>
        </p:txBody>
      </p:sp>
      <p:sp>
        <p:nvSpPr>
          <p:cNvPr id="2" name="Title 1">
            <a:extLst>
              <a:ext uri="{FF2B5EF4-FFF2-40B4-BE49-F238E27FC236}">
                <a16:creationId xmlns:a16="http://schemas.microsoft.com/office/drawing/2014/main" id="{7A944CCF-8B61-564C-AA8D-9F4B4B272B4F}"/>
              </a:ext>
            </a:extLst>
          </p:cNvPr>
          <p:cNvSpPr>
            <a:spLocks noGrp="1"/>
          </p:cNvSpPr>
          <p:nvPr>
            <p:ph type="title"/>
          </p:nvPr>
        </p:nvSpPr>
        <p:spPr>
          <a:xfrm>
            <a:off x="-1" y="1736863"/>
            <a:ext cx="3364637" cy="1669773"/>
          </a:xfrm>
        </p:spPr>
        <p:txBody>
          <a:bodyPr/>
          <a:lstStyle/>
          <a:p>
            <a:r>
              <a:rPr lang="en-US" sz="2200" dirty="0">
                <a:solidFill>
                  <a:srgbClr val="703E1A"/>
                </a:solidFill>
              </a:rPr>
              <a:t>Try It Out!</a:t>
            </a:r>
            <a:br>
              <a:rPr lang="en-US" sz="2200" dirty="0">
                <a:solidFill>
                  <a:srgbClr val="703E1A"/>
                </a:solidFill>
              </a:rPr>
            </a:br>
            <a:r>
              <a:rPr lang="en-US" sz="2200" b="0" dirty="0">
                <a:solidFill>
                  <a:srgbClr val="703E1A"/>
                </a:solidFill>
              </a:rPr>
              <a:t>Your adult day care only serves breakfast, and only 3 days a week. Which breakfast </a:t>
            </a:r>
            <a:r>
              <a:rPr lang="en-US" sz="2200" dirty="0">
                <a:solidFill>
                  <a:srgbClr val="703E1A"/>
                </a:solidFill>
              </a:rPr>
              <a:t>does not </a:t>
            </a:r>
            <a:r>
              <a:rPr lang="en-US" sz="2200" b="0" dirty="0">
                <a:solidFill>
                  <a:srgbClr val="703E1A"/>
                </a:solidFill>
              </a:rPr>
              <a:t>meet the requirement for whole grain-rich in </a:t>
            </a:r>
            <a:br>
              <a:rPr lang="en-US" sz="2200" b="0" dirty="0">
                <a:solidFill>
                  <a:srgbClr val="703E1A"/>
                </a:solidFill>
              </a:rPr>
            </a:br>
            <a:r>
              <a:rPr lang="en-US" sz="2200" b="0" dirty="0">
                <a:solidFill>
                  <a:srgbClr val="703E1A"/>
                </a:solidFill>
              </a:rPr>
              <a:t>the CACFP? </a:t>
            </a:r>
            <a:br>
              <a:rPr lang="en-US" sz="2200" b="0" dirty="0">
                <a:solidFill>
                  <a:srgbClr val="703E1A"/>
                </a:solidFill>
              </a:rPr>
            </a:br>
            <a:r>
              <a:rPr lang="en-US" sz="2200" b="0" dirty="0">
                <a:solidFill>
                  <a:srgbClr val="703E1A"/>
                </a:solidFill>
              </a:rPr>
              <a:t/>
            </a:r>
            <a:br>
              <a:rPr lang="en-US" sz="2200" b="0" dirty="0">
                <a:solidFill>
                  <a:srgbClr val="703E1A"/>
                </a:solidFill>
              </a:rPr>
            </a:br>
            <a:endParaRPr lang="en-US" sz="2200" b="0" dirty="0">
              <a:solidFill>
                <a:srgbClr val="703E1A"/>
              </a:solidFill>
            </a:endParaRPr>
          </a:p>
        </p:txBody>
      </p:sp>
      <p:sp>
        <p:nvSpPr>
          <p:cNvPr id="4" name="Content Placeholder 3">
            <a:extLst>
              <a:ext uri="{FF2B5EF4-FFF2-40B4-BE49-F238E27FC236}">
                <a16:creationId xmlns:a16="http://schemas.microsoft.com/office/drawing/2014/main" id="{8DFF8087-2786-4B4B-82B2-21B4EE9DDAF4}"/>
              </a:ext>
            </a:extLst>
          </p:cNvPr>
          <p:cNvSpPr>
            <a:spLocks noGrp="1"/>
          </p:cNvSpPr>
          <p:nvPr>
            <p:ph sz="half" idx="2"/>
          </p:nvPr>
        </p:nvSpPr>
        <p:spPr>
          <a:xfrm>
            <a:off x="3634740" y="731520"/>
            <a:ext cx="5080000" cy="2283499"/>
          </a:xfrm>
        </p:spPr>
        <p:txBody>
          <a:bodyPr/>
          <a:lstStyle/>
          <a:p>
            <a:pPr marL="350838" indent="-350838">
              <a:spcBef>
                <a:spcPts val="1600"/>
              </a:spcBef>
              <a:buClr>
                <a:srgbClr val="703E1A"/>
              </a:buClr>
            </a:pPr>
            <a:r>
              <a:rPr lang="en-US" dirty="0"/>
              <a:t>Fat-free (skim) milk, eggs, fruit salad</a:t>
            </a:r>
          </a:p>
          <a:p>
            <a:pPr marL="350838" indent="-350838">
              <a:spcBef>
                <a:spcPts val="1600"/>
              </a:spcBef>
              <a:buClr>
                <a:srgbClr val="703E1A"/>
              </a:buClr>
            </a:pPr>
            <a:r>
              <a:rPr lang="en-US" dirty="0"/>
              <a:t>Low-fat (1%) milk, enriched pancakes, sliced strawberries</a:t>
            </a:r>
          </a:p>
          <a:p>
            <a:pPr marL="350838" indent="-350838">
              <a:spcBef>
                <a:spcPts val="1600"/>
              </a:spcBef>
              <a:buClr>
                <a:srgbClr val="703E1A"/>
              </a:buClr>
            </a:pPr>
            <a:r>
              <a:rPr lang="en-US" dirty="0"/>
              <a:t>Low-fat (1%) milk, oatmeal, blueberries</a:t>
            </a:r>
          </a:p>
          <a:p>
            <a:pPr marL="350838" indent="-350838">
              <a:spcBef>
                <a:spcPts val="1600"/>
              </a:spcBef>
              <a:buClr>
                <a:srgbClr val="703E1A"/>
              </a:buClr>
            </a:pPr>
            <a:r>
              <a:rPr lang="en-US" dirty="0"/>
              <a:t>Fat-free (skim) milk, beans, cheese</a:t>
            </a:r>
          </a:p>
        </p:txBody>
      </p:sp>
      <p:pic>
        <p:nvPicPr>
          <p:cNvPr id="6" name="Picture 5" descr="Illustration of a bag of whole-wheat flour and a bowl with whole grains.">
            <a:extLst>
              <a:ext uri="{FF2B5EF4-FFF2-40B4-BE49-F238E27FC236}">
                <a16:creationId xmlns:a16="http://schemas.microsoft.com/office/drawing/2014/main" id="{580688C3-3197-EE48-B379-95DAFC169F3C}"/>
              </a:ext>
            </a:extLst>
          </p:cNvPr>
          <p:cNvPicPr>
            <a:picLocks noChangeAspect="1"/>
          </p:cNvPicPr>
          <p:nvPr/>
        </p:nvPicPr>
        <p:blipFill>
          <a:blip r:embed="rId3"/>
          <a:stretch>
            <a:fillRect/>
          </a:stretch>
        </p:blipFill>
        <p:spPr>
          <a:xfrm>
            <a:off x="6210300" y="3049101"/>
            <a:ext cx="2755900" cy="1942526"/>
          </a:xfrm>
          <a:prstGeom prst="rect">
            <a:avLst/>
          </a:prstGeom>
        </p:spPr>
      </p:pic>
      <p:sp>
        <p:nvSpPr>
          <p:cNvPr id="3" name="TextBox 2">
            <a:extLst>
              <a:ext uri="{FF2B5EF4-FFF2-40B4-BE49-F238E27FC236}">
                <a16:creationId xmlns:a16="http://schemas.microsoft.com/office/drawing/2014/main" id="{2B1599D2-C6F3-5F4E-AD3E-3B85CFDA4354}"/>
              </a:ext>
            </a:extLst>
          </p:cNvPr>
          <p:cNvSpPr txBox="1"/>
          <p:nvPr/>
        </p:nvSpPr>
        <p:spPr>
          <a:xfrm>
            <a:off x="3633849" y="3538847"/>
            <a:ext cx="2576451" cy="461665"/>
          </a:xfrm>
          <a:prstGeom prst="rect">
            <a:avLst/>
          </a:prstGeom>
          <a:noFill/>
        </p:spPr>
        <p:txBody>
          <a:bodyPr wrap="square" rtlCol="0">
            <a:spAutoFit/>
          </a:bodyPr>
          <a:lstStyle/>
          <a:p>
            <a:r>
              <a:rPr lang="en-US" sz="300" dirty="0">
                <a:solidFill>
                  <a:schemeClr val="bg1"/>
                </a:solidFill>
                <a:latin typeface="Arial" panose="020B0604020202020204" pitchFamily="34" charset="0"/>
                <a:cs typeface="Arial" panose="020B0604020202020204" pitchFamily="34" charset="0"/>
              </a:rPr>
              <a:t>Let’s try another practice question! Your adult day care only serves breakfast, and only does so three days a week. Which breakfast below </a:t>
            </a:r>
            <a:r>
              <a:rPr lang="en-US" sz="300" b="1" dirty="0">
                <a:solidFill>
                  <a:schemeClr val="bg1"/>
                </a:solidFill>
                <a:latin typeface="Arial" panose="020B0604020202020204" pitchFamily="34" charset="0"/>
                <a:cs typeface="Arial" panose="020B0604020202020204" pitchFamily="34" charset="0"/>
              </a:rPr>
              <a:t>does not </a:t>
            </a:r>
            <a:r>
              <a:rPr lang="en-US" sz="300" dirty="0">
                <a:solidFill>
                  <a:schemeClr val="bg1"/>
                </a:solidFill>
                <a:latin typeface="Arial" panose="020B0604020202020204" pitchFamily="34" charset="0"/>
                <a:cs typeface="Arial" panose="020B0604020202020204" pitchFamily="34" charset="0"/>
              </a:rPr>
              <a:t>meet the requirement for whole grain-rich in the CACFP?</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Is it:</a:t>
            </a:r>
          </a:p>
          <a:p>
            <a:pPr marL="233744" indent="-233744">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fat-free (skim) milk, eggs, and fruit salad [pause and wait for a show of hands];</a:t>
            </a:r>
          </a:p>
          <a:p>
            <a:pPr marL="233744" indent="-233744">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low-fat (1%) milk, enriched pancakes, and sliced strawberries [pause and wait for a show of hands];</a:t>
            </a:r>
          </a:p>
          <a:p>
            <a:pPr marL="233744" indent="-233744">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low-fat (1%) milk, oatmeal, and blueberries [pause and wait for a show of hands]; or </a:t>
            </a:r>
          </a:p>
          <a:p>
            <a:pPr marL="233744" indent="-233744">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fat-free (skim) milk, beans, and cheese [pause and wait for a show of hands]?</a:t>
            </a:r>
          </a:p>
        </p:txBody>
      </p:sp>
    </p:spTree>
    <p:extLst>
      <p:ext uri="{BB962C8B-B14F-4D97-AF65-F5344CB8AC3E}">
        <p14:creationId xmlns:p14="http://schemas.microsoft.com/office/powerpoint/2010/main" val="637111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07D7C-4D15-A94C-AC2E-7CAADCAFDD66}"/>
              </a:ext>
            </a:extLst>
          </p:cNvPr>
          <p:cNvSpPr>
            <a:spLocks noGrp="1"/>
          </p:cNvSpPr>
          <p:nvPr>
            <p:ph type="title"/>
          </p:nvPr>
        </p:nvSpPr>
        <p:spPr/>
        <p:txBody>
          <a:bodyPr/>
          <a:lstStyle/>
          <a:p>
            <a:r>
              <a:rPr lang="en-US" dirty="0">
                <a:solidFill>
                  <a:srgbClr val="703E1A"/>
                </a:solidFill>
              </a:rPr>
              <a:t>USDA’s Team Nutrition</a:t>
            </a:r>
          </a:p>
        </p:txBody>
      </p:sp>
      <p:grpSp>
        <p:nvGrpSpPr>
          <p:cNvPr id="10" name="Group 9" descr="Icon: Team Nutrition, USDA. ">
            <a:extLst>
              <a:ext uri="{FF2B5EF4-FFF2-40B4-BE49-F238E27FC236}">
                <a16:creationId xmlns:a16="http://schemas.microsoft.com/office/drawing/2014/main" id="{108F5B91-2254-E24C-84BD-752B41FE9808}"/>
              </a:ext>
            </a:extLst>
          </p:cNvPr>
          <p:cNvGrpSpPr/>
          <p:nvPr/>
        </p:nvGrpSpPr>
        <p:grpSpPr>
          <a:xfrm>
            <a:off x="303636" y="968402"/>
            <a:ext cx="3586312" cy="2695311"/>
            <a:chOff x="303636" y="968402"/>
            <a:chExt cx="3586312" cy="2695311"/>
          </a:xfrm>
        </p:grpSpPr>
        <p:pic>
          <p:nvPicPr>
            <p:cNvPr id="6" name="Picture 2" descr="Icon: Team Nutrition, USDA. ">
              <a:extLst>
                <a:ext uri="{FF2B5EF4-FFF2-40B4-BE49-F238E27FC236}">
                  <a16:creationId xmlns:a16="http://schemas.microsoft.com/office/drawing/2014/main" id="{7ADBBE32-2150-D045-8490-0C3870F935EE}"/>
                </a:ext>
              </a:extLst>
            </p:cNvPr>
            <p:cNvPicPr>
              <a:picLocks noChangeAspect="1" noChangeArrowheads="1"/>
            </p:cNvPicPr>
            <p:nvPr/>
          </p:nvPicPr>
          <p:blipFill>
            <a:blip r:embed="rId3"/>
            <a:stretch>
              <a:fillRect/>
            </a:stretch>
          </p:blipFill>
          <p:spPr bwMode="auto">
            <a:xfrm>
              <a:off x="303636" y="968402"/>
              <a:ext cx="2695311" cy="2695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6" name="Straight Connector 15">
              <a:extLst>
                <a:ext uri="{FF2B5EF4-FFF2-40B4-BE49-F238E27FC236}">
                  <a16:creationId xmlns:a16="http://schemas.microsoft.com/office/drawing/2014/main" id="{36FEA5FE-F819-ED4F-98B3-C28FD4042DB4}"/>
                </a:ext>
                <a:ext uri="{C183D7F6-B498-43B3-948B-1728B52AA6E4}">
                  <adec:decorative xmlns="" xmlns:adec="http://schemas.microsoft.com/office/drawing/2017/decorative" val="1"/>
                </a:ext>
              </a:extLst>
            </p:cNvPr>
            <p:cNvCxnSpPr>
              <a:cxnSpLocks/>
            </p:cNvCxnSpPr>
            <p:nvPr/>
          </p:nvCxnSpPr>
          <p:spPr>
            <a:xfrm>
              <a:off x="3125449" y="2278101"/>
              <a:ext cx="764499" cy="0"/>
            </a:xfrm>
            <a:prstGeom prst="line">
              <a:avLst/>
            </a:prstGeom>
            <a:ln w="19050">
              <a:solidFill>
                <a:srgbClr val="843C0C"/>
              </a:solidFill>
              <a:tailEnd type="oval"/>
            </a:ln>
          </p:spPr>
          <p:style>
            <a:lnRef idx="1">
              <a:schemeClr val="accent1"/>
            </a:lnRef>
            <a:fillRef idx="0">
              <a:schemeClr val="accent1"/>
            </a:fillRef>
            <a:effectRef idx="0">
              <a:schemeClr val="accent1"/>
            </a:effectRef>
            <a:fontRef idx="minor">
              <a:schemeClr val="tx1"/>
            </a:fontRef>
          </p:style>
        </p:cxnSp>
        <p:cxnSp>
          <p:nvCxnSpPr>
            <p:cNvPr id="32" name="Elbow Connector 31">
              <a:extLst>
                <a:ext uri="{FF2B5EF4-FFF2-40B4-BE49-F238E27FC236}">
                  <a16:creationId xmlns:a16="http://schemas.microsoft.com/office/drawing/2014/main" id="{4C4FDD55-4A85-2441-957F-0358953E1CD7}"/>
                </a:ext>
                <a:ext uri="{C183D7F6-B498-43B3-948B-1728B52AA6E4}">
                  <adec:decorative xmlns="" xmlns:adec="http://schemas.microsoft.com/office/drawing/2017/decorative" val="1"/>
                </a:ext>
              </a:extLst>
            </p:cNvPr>
            <p:cNvCxnSpPr>
              <a:cxnSpLocks/>
            </p:cNvCxnSpPr>
            <p:nvPr/>
          </p:nvCxnSpPr>
          <p:spPr>
            <a:xfrm flipV="1">
              <a:off x="3125449" y="1244297"/>
              <a:ext cx="764499" cy="764385"/>
            </a:xfrm>
            <a:prstGeom prst="bentConnector3">
              <a:avLst>
                <a:gd name="adj1" fmla="val 50000"/>
              </a:avLst>
            </a:prstGeom>
            <a:ln w="19050">
              <a:solidFill>
                <a:srgbClr val="843C0C"/>
              </a:solidFill>
              <a:tailEnd type="oval"/>
            </a:ln>
          </p:spPr>
          <p:style>
            <a:lnRef idx="1">
              <a:schemeClr val="accent1"/>
            </a:lnRef>
            <a:fillRef idx="0">
              <a:schemeClr val="accent1"/>
            </a:fillRef>
            <a:effectRef idx="0">
              <a:schemeClr val="accent1"/>
            </a:effectRef>
            <a:fontRef idx="minor">
              <a:schemeClr val="tx1"/>
            </a:fontRef>
          </p:style>
        </p:cxnSp>
        <p:cxnSp>
          <p:nvCxnSpPr>
            <p:cNvPr id="45" name="Elbow Connector 44">
              <a:extLst>
                <a:ext uri="{FF2B5EF4-FFF2-40B4-BE49-F238E27FC236}">
                  <a16:creationId xmlns:a16="http://schemas.microsoft.com/office/drawing/2014/main" id="{AF1EC280-E93C-D549-B785-D8345879B879}"/>
                </a:ext>
                <a:ext uri="{C183D7F6-B498-43B3-948B-1728B52AA6E4}">
                  <adec:decorative xmlns="" xmlns:adec="http://schemas.microsoft.com/office/drawing/2017/decorative" val="1"/>
                </a:ext>
              </a:extLst>
            </p:cNvPr>
            <p:cNvCxnSpPr>
              <a:cxnSpLocks/>
            </p:cNvCxnSpPr>
            <p:nvPr/>
          </p:nvCxnSpPr>
          <p:spPr>
            <a:xfrm>
              <a:off x="3125449" y="2551213"/>
              <a:ext cx="764499" cy="521885"/>
            </a:xfrm>
            <a:prstGeom prst="bentConnector3">
              <a:avLst>
                <a:gd name="adj1" fmla="val 50000"/>
              </a:avLst>
            </a:prstGeom>
            <a:ln w="19050">
              <a:solidFill>
                <a:srgbClr val="843C0C"/>
              </a:solidFill>
              <a:tailEnd type="oval"/>
            </a:ln>
          </p:spPr>
          <p:style>
            <a:lnRef idx="1">
              <a:schemeClr val="accent1"/>
            </a:lnRef>
            <a:fillRef idx="0">
              <a:schemeClr val="accent1"/>
            </a:fillRef>
            <a:effectRef idx="0">
              <a:schemeClr val="accent1"/>
            </a:effectRef>
            <a:fontRef idx="minor">
              <a:schemeClr val="tx1"/>
            </a:fontRef>
          </p:style>
        </p:cxnSp>
      </p:grpSp>
      <p:sp>
        <p:nvSpPr>
          <p:cNvPr id="3" name="Text Placeholder 2">
            <a:extLst>
              <a:ext uri="{FF2B5EF4-FFF2-40B4-BE49-F238E27FC236}">
                <a16:creationId xmlns:a16="http://schemas.microsoft.com/office/drawing/2014/main" id="{34A537C3-9DA2-6847-9ED8-21289DEED462}"/>
              </a:ext>
            </a:extLst>
          </p:cNvPr>
          <p:cNvSpPr>
            <a:spLocks noGrp="1"/>
          </p:cNvSpPr>
          <p:nvPr>
            <p:ph type="body" idx="1"/>
          </p:nvPr>
        </p:nvSpPr>
        <p:spPr>
          <a:xfrm>
            <a:off x="4104674" y="1063759"/>
            <a:ext cx="4611037" cy="830997"/>
          </a:xfrm>
        </p:spPr>
        <p:txBody>
          <a:bodyPr/>
          <a:lstStyle/>
          <a:p>
            <a:r>
              <a:rPr lang="en-US" dirty="0"/>
              <a:t>An initiative of the USDA’s Food and Nutrition Service to support the USDA’s Child Nutrition Programs.</a:t>
            </a:r>
          </a:p>
          <a:p>
            <a:endParaRPr lang="en-US" dirty="0"/>
          </a:p>
        </p:txBody>
      </p:sp>
      <p:sp>
        <p:nvSpPr>
          <p:cNvPr id="7" name="Text Placeholder 2">
            <a:extLst>
              <a:ext uri="{FF2B5EF4-FFF2-40B4-BE49-F238E27FC236}">
                <a16:creationId xmlns:a16="http://schemas.microsoft.com/office/drawing/2014/main" id="{E1F73BED-4261-2A4E-82CF-6A6184447F30}"/>
              </a:ext>
            </a:extLst>
          </p:cNvPr>
          <p:cNvSpPr txBox="1">
            <a:spLocks/>
          </p:cNvSpPr>
          <p:nvPr/>
        </p:nvSpPr>
        <p:spPr>
          <a:xfrm>
            <a:off x="4104674" y="2109351"/>
            <a:ext cx="4611036" cy="599788"/>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Aims to improve children’s lifelong eating and physical activity habits.</a:t>
            </a:r>
          </a:p>
        </p:txBody>
      </p:sp>
      <p:sp>
        <p:nvSpPr>
          <p:cNvPr id="8" name="Text Placeholder 2">
            <a:extLst>
              <a:ext uri="{FF2B5EF4-FFF2-40B4-BE49-F238E27FC236}">
                <a16:creationId xmlns:a16="http://schemas.microsoft.com/office/drawing/2014/main" id="{A70B2C4C-3ED9-1249-89A3-3A14017D9B42}"/>
              </a:ext>
            </a:extLst>
          </p:cNvPr>
          <p:cNvSpPr txBox="1">
            <a:spLocks/>
          </p:cNvSpPr>
          <p:nvPr/>
        </p:nvSpPr>
        <p:spPr>
          <a:xfrm>
            <a:off x="4104674" y="2923735"/>
            <a:ext cx="4889919" cy="1157664"/>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Provides nutrition education and training materials to State agencies, sponsoring organizations, and CACFP sites.</a:t>
            </a:r>
          </a:p>
        </p:txBody>
      </p:sp>
      <p:pic>
        <p:nvPicPr>
          <p:cNvPr id="19" name="Picture 18" descr="Hyperlink icon.">
            <a:extLst>
              <a:ext uri="{FF2B5EF4-FFF2-40B4-BE49-F238E27FC236}">
                <a16:creationId xmlns:a16="http://schemas.microsoft.com/office/drawing/2014/main" id="{2A84206E-94BD-5942-BCED-B2F8293E9075}"/>
              </a:ext>
            </a:extLst>
          </p:cNvPr>
          <p:cNvPicPr>
            <a:picLocks noChangeAspect="1"/>
          </p:cNvPicPr>
          <p:nvPr/>
        </p:nvPicPr>
        <p:blipFill>
          <a:blip r:embed="rId4"/>
          <a:stretch>
            <a:fillRect/>
          </a:stretch>
        </p:blipFill>
        <p:spPr>
          <a:xfrm>
            <a:off x="403120" y="4461859"/>
            <a:ext cx="424273" cy="424273"/>
          </a:xfrm>
          <a:prstGeom prst="rect">
            <a:avLst/>
          </a:prstGeom>
        </p:spPr>
      </p:pic>
      <p:sp>
        <p:nvSpPr>
          <p:cNvPr id="5" name="Rectangle 4">
            <a:extLst>
              <a:ext uri="{FF2B5EF4-FFF2-40B4-BE49-F238E27FC236}">
                <a16:creationId xmlns:a16="http://schemas.microsoft.com/office/drawing/2014/main" id="{90989EEB-57ED-E641-B598-2B1FC08652CB}"/>
              </a:ext>
            </a:extLst>
          </p:cNvPr>
          <p:cNvSpPr/>
          <p:nvPr/>
        </p:nvSpPr>
        <p:spPr>
          <a:xfrm>
            <a:off x="994891" y="4461859"/>
            <a:ext cx="3580556" cy="461665"/>
          </a:xfrm>
          <a:prstGeom prst="rect">
            <a:avLst/>
          </a:prstGeom>
        </p:spPr>
        <p:txBody>
          <a:bodyPr wrap="square" lIns="0">
            <a:spAutoFit/>
          </a:bodyPr>
          <a:lstStyle/>
          <a:p>
            <a:r>
              <a:rPr lang="en-US" sz="2400" b="1" dirty="0">
                <a:solidFill>
                  <a:schemeClr val="tx1">
                    <a:lumMod val="75000"/>
                    <a:lumOff val="25000"/>
                  </a:schemeClr>
                </a:solidFill>
                <a:latin typeface="Helvetica" pitchFamily="2" charset="0"/>
                <a:hlinkClick r:id="rId5">
                  <a:extLst>
                    <a:ext uri="{A12FA001-AC4F-418D-AE19-62706E023703}">
                      <ahyp:hlinkClr xmlns="" xmlns:ahyp="http://schemas.microsoft.com/office/drawing/2018/hyperlinkcolor" val="tx"/>
                    </a:ext>
                  </a:extLst>
                </a:hlinkClick>
              </a:rPr>
              <a:t>TeamNutrition.usda.gov</a:t>
            </a:r>
            <a:endParaRPr lang="en-US" sz="2400" b="1">
              <a:solidFill>
                <a:schemeClr val="tx1">
                  <a:lumMod val="75000"/>
                  <a:lumOff val="25000"/>
                </a:schemeClr>
              </a:solidFill>
              <a:latin typeface="Helvetica" pitchFamily="2" charset="0"/>
              <a:cs typeface="Arial" panose="020B0604020202020204" pitchFamily="34" charset="0"/>
            </a:endParaRPr>
          </a:p>
        </p:txBody>
      </p:sp>
      <p:pic>
        <p:nvPicPr>
          <p:cNvPr id="18" name="Picture 17" descr="Twitter icon.">
            <a:extLst>
              <a:ext uri="{FF2B5EF4-FFF2-40B4-BE49-F238E27FC236}">
                <a16:creationId xmlns:a16="http://schemas.microsoft.com/office/drawing/2014/main" id="{0D45895D-86B3-9D45-84FD-F28C25EA313A}"/>
              </a:ext>
            </a:extLst>
          </p:cNvPr>
          <p:cNvPicPr>
            <a:picLocks noChangeAspect="1"/>
          </p:cNvPicPr>
          <p:nvPr/>
        </p:nvPicPr>
        <p:blipFill>
          <a:blip r:embed="rId6"/>
          <a:stretch>
            <a:fillRect/>
          </a:stretch>
        </p:blipFill>
        <p:spPr>
          <a:xfrm>
            <a:off x="4735431" y="4461860"/>
            <a:ext cx="484150" cy="484150"/>
          </a:xfrm>
          <a:prstGeom prst="rect">
            <a:avLst/>
          </a:prstGeom>
        </p:spPr>
      </p:pic>
      <p:sp>
        <p:nvSpPr>
          <p:cNvPr id="9" name="Rectangle 8">
            <a:extLst>
              <a:ext uri="{FF2B5EF4-FFF2-40B4-BE49-F238E27FC236}">
                <a16:creationId xmlns:a16="http://schemas.microsoft.com/office/drawing/2014/main" id="{3EBFDEDF-5B52-1344-B470-C688B0E4587E}"/>
              </a:ext>
            </a:extLst>
          </p:cNvPr>
          <p:cNvSpPr/>
          <p:nvPr/>
        </p:nvSpPr>
        <p:spPr>
          <a:xfrm>
            <a:off x="5302969" y="4461859"/>
            <a:ext cx="3244226" cy="461665"/>
          </a:xfrm>
          <a:prstGeom prst="rect">
            <a:avLst/>
          </a:prstGeom>
        </p:spPr>
        <p:txBody>
          <a:bodyPr wrap="square" lIns="0" rIns="0">
            <a:spAutoFit/>
          </a:bodyPr>
          <a:lstStyle/>
          <a:p>
            <a:r>
              <a:rPr lang="en-US" sz="2400" b="1" dirty="0">
                <a:solidFill>
                  <a:schemeClr val="tx1">
                    <a:lumMod val="75000"/>
                    <a:lumOff val="25000"/>
                  </a:schemeClr>
                </a:solidFill>
                <a:latin typeface="Helvetica" pitchFamily="2" charset="0"/>
                <a:cs typeface="Arial" panose="020B0604020202020204" pitchFamily="34" charset="0"/>
                <a:hlinkClick r:id="rId7">
                  <a:extLst>
                    <a:ext uri="{A12FA001-AC4F-418D-AE19-62706E023703}">
                      <ahyp:hlinkClr xmlns="" xmlns:ahyp="http://schemas.microsoft.com/office/drawing/2018/hyperlinkcolor" val="tx"/>
                    </a:ext>
                  </a:extLst>
                </a:hlinkClick>
              </a:rPr>
              <a:t>@</a:t>
            </a:r>
            <a:r>
              <a:rPr lang="en-US" sz="2400" b="1" u="sng" dirty="0">
                <a:solidFill>
                  <a:schemeClr val="tx1">
                    <a:lumMod val="75000"/>
                    <a:lumOff val="25000"/>
                  </a:schemeClr>
                </a:solidFill>
                <a:latin typeface="Helvetica" pitchFamily="2" charset="0"/>
                <a:cs typeface="Arial" panose="020B0604020202020204" pitchFamily="34" charset="0"/>
                <a:hlinkClick r:id="rId7">
                  <a:extLst>
                    <a:ext uri="{A12FA001-AC4F-418D-AE19-62706E023703}">
                      <ahyp:hlinkClr xmlns="" xmlns:ahyp="http://schemas.microsoft.com/office/drawing/2018/hyperlinkcolor" val="tx"/>
                    </a:ext>
                  </a:extLst>
                </a:hlinkClick>
              </a:rPr>
              <a:t>TeamNutrition</a:t>
            </a:r>
            <a:endParaRPr lang="en-US" sz="2400" b="1" u="sng" dirty="0">
              <a:solidFill>
                <a:schemeClr val="tx1">
                  <a:lumMod val="75000"/>
                  <a:lumOff val="25000"/>
                </a:schemeClr>
              </a:solidFill>
              <a:latin typeface="Helvetica" pitchFamily="2" charset="0"/>
              <a:cs typeface="Arial" panose="020B0604020202020204" pitchFamily="34" charset="0"/>
            </a:endParaRPr>
          </a:p>
        </p:txBody>
      </p:sp>
      <p:sp>
        <p:nvSpPr>
          <p:cNvPr id="4" name="TextBox 3">
            <a:extLst>
              <a:ext uri="{FF2B5EF4-FFF2-40B4-BE49-F238E27FC236}">
                <a16:creationId xmlns:a16="http://schemas.microsoft.com/office/drawing/2014/main" id="{2CAE5DEB-F131-C940-8364-D50574716F2B}"/>
              </a:ext>
            </a:extLst>
          </p:cNvPr>
          <p:cNvSpPr txBox="1"/>
          <p:nvPr/>
        </p:nvSpPr>
        <p:spPr>
          <a:xfrm>
            <a:off x="477078" y="3909391"/>
            <a:ext cx="4621778" cy="323165"/>
          </a:xfrm>
          <a:prstGeom prst="rect">
            <a:avLst/>
          </a:prstGeom>
          <a:noFill/>
        </p:spPr>
        <p:txBody>
          <a:bodyPr wrap="none" rtlCol="0">
            <a:spAutoFit/>
          </a:bodyPr>
          <a:lstStyle/>
          <a:p>
            <a:r>
              <a:rPr lang="en-US" sz="300" dirty="0">
                <a:solidFill>
                  <a:schemeClr val="bg1"/>
                </a:solidFill>
                <a:latin typeface="Arial" panose="020B0604020202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The goal of Team Nutrition is to improve children's lifelong eating and physical activity habits through nutrition education based on the principles of the Dietary Guidelines for Americans and MyPlate.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a:t>
            </a:r>
          </a:p>
        </p:txBody>
      </p:sp>
    </p:spTree>
    <p:extLst>
      <p:ext uri="{BB962C8B-B14F-4D97-AF65-F5344CB8AC3E}">
        <p14:creationId xmlns:p14="http://schemas.microsoft.com/office/powerpoint/2010/main" val="6927188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373AAD0-FF56-764A-B0BC-0DED921A72D3}"/>
              </a:ext>
            </a:extLst>
          </p:cNvPr>
          <p:cNvSpPr txBox="1"/>
          <p:nvPr/>
        </p:nvSpPr>
        <p:spPr>
          <a:xfrm>
            <a:off x="1158240" y="365760"/>
            <a:ext cx="936475" cy="1569660"/>
          </a:xfrm>
          <a:prstGeom prst="rect">
            <a:avLst/>
          </a:prstGeom>
          <a:noFill/>
        </p:spPr>
        <p:txBody>
          <a:bodyPr wrap="none" rtlCol="0">
            <a:spAutoFit/>
          </a:bodyPr>
          <a:lstStyle/>
          <a:p>
            <a:r>
              <a:rPr lang="en-US" sz="9600" b="1" dirty="0">
                <a:solidFill>
                  <a:srgbClr val="703E1A"/>
                </a:solidFill>
                <a:latin typeface="Helvetica" pitchFamily="2" charset="0"/>
              </a:rPr>
              <a:t>?</a:t>
            </a:r>
          </a:p>
        </p:txBody>
      </p:sp>
      <p:sp>
        <p:nvSpPr>
          <p:cNvPr id="2" name="Title 1">
            <a:extLst>
              <a:ext uri="{FF2B5EF4-FFF2-40B4-BE49-F238E27FC236}">
                <a16:creationId xmlns:a16="http://schemas.microsoft.com/office/drawing/2014/main" id="{7A944CCF-8B61-564C-AA8D-9F4B4B272B4F}"/>
              </a:ext>
            </a:extLst>
          </p:cNvPr>
          <p:cNvSpPr>
            <a:spLocks noGrp="1"/>
          </p:cNvSpPr>
          <p:nvPr>
            <p:ph type="title"/>
          </p:nvPr>
        </p:nvSpPr>
        <p:spPr>
          <a:xfrm>
            <a:off x="0" y="1736863"/>
            <a:ext cx="3403600" cy="1669773"/>
          </a:xfrm>
        </p:spPr>
        <p:txBody>
          <a:bodyPr/>
          <a:lstStyle/>
          <a:p>
            <a:r>
              <a:rPr lang="en-US" sz="2200" dirty="0">
                <a:solidFill>
                  <a:srgbClr val="703E1A"/>
                </a:solidFill>
              </a:rPr>
              <a:t>Answer</a:t>
            </a:r>
            <a:br>
              <a:rPr lang="en-US" sz="2200" dirty="0">
                <a:solidFill>
                  <a:srgbClr val="703E1A"/>
                </a:solidFill>
              </a:rPr>
            </a:br>
            <a:r>
              <a:rPr lang="en-US" sz="2200" b="0" dirty="0">
                <a:solidFill>
                  <a:srgbClr val="703E1A"/>
                </a:solidFill>
              </a:rPr>
              <a:t>Your adult day care only serves breakfast, and only 3 days a week. Which breakfast </a:t>
            </a:r>
            <a:r>
              <a:rPr lang="en-US" sz="2200" dirty="0">
                <a:solidFill>
                  <a:srgbClr val="703E1A"/>
                </a:solidFill>
              </a:rPr>
              <a:t>does not </a:t>
            </a:r>
            <a:r>
              <a:rPr lang="en-US" sz="2200" b="0" dirty="0">
                <a:solidFill>
                  <a:srgbClr val="703E1A"/>
                </a:solidFill>
              </a:rPr>
              <a:t>meet the requirement for whole grain-rich in </a:t>
            </a:r>
            <a:br>
              <a:rPr lang="en-US" sz="2200" b="0" dirty="0">
                <a:solidFill>
                  <a:srgbClr val="703E1A"/>
                </a:solidFill>
              </a:rPr>
            </a:br>
            <a:r>
              <a:rPr lang="en-US" sz="2200" b="0" dirty="0">
                <a:solidFill>
                  <a:srgbClr val="703E1A"/>
                </a:solidFill>
              </a:rPr>
              <a:t>the CACFP? </a:t>
            </a:r>
            <a:br>
              <a:rPr lang="en-US" sz="2200" b="0" dirty="0">
                <a:solidFill>
                  <a:srgbClr val="703E1A"/>
                </a:solidFill>
              </a:rPr>
            </a:br>
            <a:r>
              <a:rPr lang="en-US" sz="2200" b="0" dirty="0">
                <a:solidFill>
                  <a:srgbClr val="703E1A"/>
                </a:solidFill>
              </a:rPr>
              <a:t/>
            </a:r>
            <a:br>
              <a:rPr lang="en-US" sz="2200" b="0" dirty="0">
                <a:solidFill>
                  <a:srgbClr val="703E1A"/>
                </a:solidFill>
              </a:rPr>
            </a:br>
            <a:endParaRPr lang="en-US" sz="2200" b="0" dirty="0">
              <a:solidFill>
                <a:srgbClr val="703E1A"/>
              </a:solidFill>
            </a:endParaRPr>
          </a:p>
        </p:txBody>
      </p:sp>
      <p:sp>
        <p:nvSpPr>
          <p:cNvPr id="4" name="Content Placeholder 3">
            <a:extLst>
              <a:ext uri="{FF2B5EF4-FFF2-40B4-BE49-F238E27FC236}">
                <a16:creationId xmlns:a16="http://schemas.microsoft.com/office/drawing/2014/main" id="{8DFF8087-2786-4B4B-82B2-21B4EE9DDAF4}"/>
              </a:ext>
            </a:extLst>
          </p:cNvPr>
          <p:cNvSpPr>
            <a:spLocks noGrp="1"/>
          </p:cNvSpPr>
          <p:nvPr>
            <p:ph sz="half" idx="2"/>
          </p:nvPr>
        </p:nvSpPr>
        <p:spPr>
          <a:xfrm>
            <a:off x="3629137" y="732650"/>
            <a:ext cx="5195277" cy="2283499"/>
          </a:xfrm>
        </p:spPr>
        <p:txBody>
          <a:bodyPr/>
          <a:lstStyle/>
          <a:p>
            <a:pPr marL="346075" indent="-334963">
              <a:spcBef>
                <a:spcPts val="1600"/>
              </a:spcBef>
              <a:buClr>
                <a:srgbClr val="703E1A"/>
              </a:buClr>
            </a:pPr>
            <a:r>
              <a:rPr lang="en-US" dirty="0"/>
              <a:t>Fat-free (skim) milk, eggs, fruit salad</a:t>
            </a:r>
          </a:p>
          <a:p>
            <a:pPr marL="346075" indent="-334963">
              <a:spcBef>
                <a:spcPts val="1600"/>
              </a:spcBef>
              <a:buClr>
                <a:srgbClr val="703E1A"/>
              </a:buClr>
            </a:pPr>
            <a:r>
              <a:rPr lang="en-US" b="1" dirty="0">
                <a:solidFill>
                  <a:srgbClr val="703E1A"/>
                </a:solidFill>
              </a:rPr>
              <a:t>Low-fat (1%) milk, enriched pancakes, sliced strawberries</a:t>
            </a:r>
          </a:p>
          <a:p>
            <a:pPr marL="346075" indent="-334963">
              <a:spcBef>
                <a:spcPts val="1600"/>
              </a:spcBef>
              <a:buClr>
                <a:srgbClr val="703E1A"/>
              </a:buClr>
            </a:pPr>
            <a:r>
              <a:rPr lang="en-US" dirty="0"/>
              <a:t>Low-fat (1%) milk, oatmeal, blueberries</a:t>
            </a:r>
          </a:p>
          <a:p>
            <a:pPr marL="346075" indent="-334963">
              <a:spcBef>
                <a:spcPts val="1600"/>
              </a:spcBef>
              <a:buClr>
                <a:srgbClr val="703E1A"/>
              </a:buClr>
            </a:pPr>
            <a:r>
              <a:rPr lang="en-US" dirty="0"/>
              <a:t>Fat-free (skim) milk, beans, cheese</a:t>
            </a:r>
          </a:p>
        </p:txBody>
      </p:sp>
      <p:sp>
        <p:nvSpPr>
          <p:cNvPr id="7" name="TextBox 6" descr="The box next to &quot;Low-fat (1%) milk, enriched pancakes, sliced strawberries&quot; is checked. ">
            <a:extLst>
              <a:ext uri="{FF2B5EF4-FFF2-40B4-BE49-F238E27FC236}">
                <a16:creationId xmlns:a16="http://schemas.microsoft.com/office/drawing/2014/main" id="{E6BF3F1E-13C2-41F7-8F35-F73D9F06EFD4}"/>
              </a:ext>
            </a:extLst>
          </p:cNvPr>
          <p:cNvSpPr txBox="1"/>
          <p:nvPr/>
        </p:nvSpPr>
        <p:spPr>
          <a:xfrm>
            <a:off x="3659454" y="1071222"/>
            <a:ext cx="461044" cy="461665"/>
          </a:xfrm>
          <a:prstGeom prst="rect">
            <a:avLst/>
          </a:prstGeom>
          <a:noFill/>
        </p:spPr>
        <p:txBody>
          <a:bodyPr wrap="square" rtlCol="0">
            <a:spAutoFit/>
          </a:bodyPr>
          <a:lstStyle/>
          <a:p>
            <a:r>
              <a:rPr lang="en-US" sz="2400" dirty="0">
                <a:solidFill>
                  <a:srgbClr val="703E1A"/>
                </a:solidFill>
              </a:rPr>
              <a:t>✓</a:t>
            </a:r>
          </a:p>
        </p:txBody>
      </p:sp>
      <p:pic>
        <p:nvPicPr>
          <p:cNvPr id="6" name="Picture 5" descr="[Decorative]">
            <a:extLst>
              <a:ext uri="{FF2B5EF4-FFF2-40B4-BE49-F238E27FC236}">
                <a16:creationId xmlns:a16="http://schemas.microsoft.com/office/drawing/2014/main" id="{580688C3-3197-EE48-B379-95DAFC169F3C}"/>
              </a:ext>
              <a:ext uri="{C183D7F6-B498-43B3-948B-1728B52AA6E4}">
                <adec:decorative xmlns="" xmlns:adec="http://schemas.microsoft.com/office/drawing/2017/decorative" val="0"/>
              </a:ext>
            </a:extLst>
          </p:cNvPr>
          <p:cNvPicPr>
            <a:picLocks noChangeAspect="1"/>
          </p:cNvPicPr>
          <p:nvPr/>
        </p:nvPicPr>
        <p:blipFill>
          <a:blip r:embed="rId3"/>
          <a:stretch>
            <a:fillRect/>
          </a:stretch>
        </p:blipFill>
        <p:spPr>
          <a:xfrm>
            <a:off x="6210300" y="3049101"/>
            <a:ext cx="2755900" cy="1942526"/>
          </a:xfrm>
          <a:prstGeom prst="rect">
            <a:avLst/>
          </a:prstGeom>
        </p:spPr>
      </p:pic>
      <p:sp>
        <p:nvSpPr>
          <p:cNvPr id="3" name="TextBox 2">
            <a:extLst>
              <a:ext uri="{FF2B5EF4-FFF2-40B4-BE49-F238E27FC236}">
                <a16:creationId xmlns:a16="http://schemas.microsoft.com/office/drawing/2014/main" id="{B0839C63-8B7A-DC46-8197-5A36965039DC}"/>
              </a:ext>
            </a:extLst>
          </p:cNvPr>
          <p:cNvSpPr txBox="1"/>
          <p:nvPr/>
        </p:nvSpPr>
        <p:spPr>
          <a:xfrm>
            <a:off x="3538847" y="3443843"/>
            <a:ext cx="2755901" cy="492443"/>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Nice work! The second breakfast of low-fat milk, enriched pancakes, and strawberries </a:t>
            </a:r>
            <a:r>
              <a:rPr lang="en-US" sz="200" b="1" dirty="0">
                <a:solidFill>
                  <a:schemeClr val="bg1"/>
                </a:solidFill>
                <a:latin typeface="Arial" panose="020B0604020202020204" pitchFamily="34" charset="0"/>
                <a:cs typeface="Arial" panose="020B0604020202020204" pitchFamily="34" charset="0"/>
              </a:rPr>
              <a:t>does not </a:t>
            </a:r>
            <a:r>
              <a:rPr lang="en-US" sz="200" dirty="0">
                <a:solidFill>
                  <a:schemeClr val="bg1"/>
                </a:solidFill>
                <a:latin typeface="Arial" panose="020B0604020202020204" pitchFamily="34" charset="0"/>
                <a:cs typeface="Arial" panose="020B0604020202020204" pitchFamily="34" charset="0"/>
              </a:rPr>
              <a:t>meet the whole grain-rich requirement in the CACFP.  The pancakes are enriched, not whole grain-rich, and because this is the only grain your day care will serve today, the grain needs to be whole grain-rich.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Let’s look at the other options now.</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The first breakfast includes milk, eggs, and fruit salad. There is no grain in this breakfast, because the egg, which is a meat alternate, is replacing the grain component. This breakfast still has the required milk component (low-fat milk),  and the required vegetables/fruit component (fruit salad), so this breakfast meets the requirement for whole grain-rich in the CACFP and is reimbursable.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The third breakfast includes milk, oatmeal, and blueberries. Oatmeal is whole grain-rich, so this meets the CACFP requirement of at least one offering of whole grain-rich foods per day. This breakfast also has the required milk component (low-fat milk), and the required fruit component (blueberries) needed for a reimbursable breakfast in the CACFP. </a:t>
            </a:r>
          </a:p>
          <a:p>
            <a:endParaRPr lang="en-US" sz="200" dirty="0">
              <a:solidFill>
                <a:schemeClr val="bg1"/>
              </a:solidFill>
              <a:latin typeface="Arial" panose="020B0604020202020204" pitchFamily="34" charset="0"/>
              <a:cs typeface="Arial" panose="020B0604020202020204" pitchFamily="34" charset="0"/>
            </a:endParaRPr>
          </a:p>
          <a:p>
            <a:pPr defTabSz="934974">
              <a:defRPr/>
            </a:pPr>
            <a:r>
              <a:rPr lang="en-US" sz="200" dirty="0">
                <a:solidFill>
                  <a:schemeClr val="bg1"/>
                </a:solidFill>
                <a:latin typeface="Arial" panose="020B0604020202020204" pitchFamily="34" charset="0"/>
                <a:cs typeface="Arial" panose="020B0604020202020204" pitchFamily="34" charset="0"/>
              </a:rPr>
              <a:t>Finally, the last breakfast on the list includes milk, beans, and cheese. In this breakfast, cheese, a meat alternate, is served in place of a grain. This breakfast still has the required milk component (low-fat milk) and the required vegetables/fruit component (beans) so this breakfast meets the requirement for whole grain-rich in the CACFP and is reimbursable as well. </a:t>
            </a:r>
          </a:p>
        </p:txBody>
      </p:sp>
    </p:spTree>
    <p:extLst>
      <p:ext uri="{BB962C8B-B14F-4D97-AF65-F5344CB8AC3E}">
        <p14:creationId xmlns:p14="http://schemas.microsoft.com/office/powerpoint/2010/main" val="42071148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51EC4-FF0D-BB41-8BDE-A454949CA52E}"/>
              </a:ext>
            </a:extLst>
          </p:cNvPr>
          <p:cNvSpPr>
            <a:spLocks noGrp="1"/>
          </p:cNvSpPr>
          <p:nvPr>
            <p:ph type="title"/>
          </p:nvPr>
        </p:nvSpPr>
        <p:spPr/>
        <p:txBody>
          <a:bodyPr/>
          <a:lstStyle/>
          <a:p>
            <a:r>
              <a:rPr lang="en-US" sz="3200" dirty="0">
                <a:solidFill>
                  <a:srgbClr val="703E1A"/>
                </a:solidFill>
              </a:rPr>
              <a:t>Offer Versus Serve (OVS) </a:t>
            </a:r>
          </a:p>
        </p:txBody>
      </p:sp>
      <p:sp>
        <p:nvSpPr>
          <p:cNvPr id="4" name="Content Placeholder 3">
            <a:extLst>
              <a:ext uri="{FF2B5EF4-FFF2-40B4-BE49-F238E27FC236}">
                <a16:creationId xmlns:a16="http://schemas.microsoft.com/office/drawing/2014/main" id="{EFCA83DF-A38B-2743-8D73-D2B40F708CD9}"/>
              </a:ext>
            </a:extLst>
          </p:cNvPr>
          <p:cNvSpPr>
            <a:spLocks noGrp="1"/>
          </p:cNvSpPr>
          <p:nvPr>
            <p:ph sz="half" idx="2"/>
          </p:nvPr>
        </p:nvSpPr>
        <p:spPr>
          <a:xfrm>
            <a:off x="408264" y="1235902"/>
            <a:ext cx="3822699" cy="2558997"/>
          </a:xfrm>
        </p:spPr>
        <p:txBody>
          <a:bodyPr/>
          <a:lstStyle/>
          <a:p>
            <a:pPr marL="230188" indent="-230188">
              <a:buClr>
                <a:schemeClr val="accent2">
                  <a:lumMod val="50000"/>
                </a:schemeClr>
              </a:buClr>
            </a:pPr>
            <a:r>
              <a:rPr lang="en-US" sz="2000" dirty="0"/>
              <a:t>For at-risk afterschool or adult participants only</a:t>
            </a:r>
          </a:p>
          <a:p>
            <a:pPr marL="230188" indent="-230188">
              <a:spcBef>
                <a:spcPts val="1200"/>
              </a:spcBef>
              <a:buClr>
                <a:schemeClr val="accent2">
                  <a:lumMod val="50000"/>
                </a:schemeClr>
              </a:buClr>
            </a:pPr>
            <a:r>
              <a:rPr lang="en-US" sz="2000" dirty="0"/>
              <a:t>Can be used only at meals:</a:t>
            </a:r>
          </a:p>
          <a:p>
            <a:pPr marL="460375" lvl="1" indent="-227013">
              <a:spcBef>
                <a:spcPts val="0"/>
              </a:spcBef>
              <a:buClr>
                <a:schemeClr val="accent2">
                  <a:lumMod val="50000"/>
                </a:schemeClr>
              </a:buClr>
            </a:pPr>
            <a:r>
              <a:rPr lang="en-US" sz="2000" dirty="0"/>
              <a:t>Breakfast</a:t>
            </a:r>
          </a:p>
          <a:p>
            <a:pPr marL="460375" lvl="1" indent="-227013">
              <a:spcBef>
                <a:spcPts val="0"/>
              </a:spcBef>
              <a:buClr>
                <a:schemeClr val="accent2">
                  <a:lumMod val="50000"/>
                </a:schemeClr>
              </a:buClr>
            </a:pPr>
            <a:r>
              <a:rPr lang="en-US" sz="2000" dirty="0"/>
              <a:t>Lunch</a:t>
            </a:r>
          </a:p>
          <a:p>
            <a:pPr marL="460375" lvl="1" indent="-227013">
              <a:spcBef>
                <a:spcPts val="0"/>
              </a:spcBef>
              <a:buClr>
                <a:schemeClr val="accent2">
                  <a:lumMod val="50000"/>
                </a:schemeClr>
              </a:buClr>
            </a:pPr>
            <a:r>
              <a:rPr lang="en-US" sz="2000" dirty="0"/>
              <a:t>Supper</a:t>
            </a:r>
          </a:p>
          <a:p>
            <a:pPr marL="230188" indent="-230188">
              <a:spcBef>
                <a:spcPts val="1200"/>
              </a:spcBef>
              <a:buClr>
                <a:schemeClr val="accent2">
                  <a:lumMod val="50000"/>
                </a:schemeClr>
              </a:buClr>
            </a:pPr>
            <a:r>
              <a:rPr lang="en-US" sz="2000" dirty="0"/>
              <a:t>If counting OVS meal towards whole grain-rich requirement, all grains offered must be whole grain-rich </a:t>
            </a:r>
          </a:p>
          <a:p>
            <a:pPr lvl="1"/>
            <a:endParaRPr lang="en-US" sz="2000" dirty="0"/>
          </a:p>
          <a:p>
            <a:pPr marL="457200" lvl="1" indent="0">
              <a:buNone/>
            </a:pPr>
            <a:endParaRPr lang="en-US" sz="2000" dirty="0"/>
          </a:p>
          <a:p>
            <a:pPr marL="457200" lvl="1" indent="0">
              <a:buNone/>
            </a:pPr>
            <a:endParaRPr lang="en-US" sz="2000" dirty="0"/>
          </a:p>
          <a:p>
            <a:pPr lvl="1"/>
            <a:endParaRPr lang="en-US" sz="2000" dirty="0"/>
          </a:p>
          <a:p>
            <a:pPr lvl="1"/>
            <a:endParaRPr lang="en-US" sz="2000" dirty="0"/>
          </a:p>
        </p:txBody>
      </p:sp>
      <p:sp>
        <p:nvSpPr>
          <p:cNvPr id="9" name="Rounded Rectangle 8" descr="A tray with a bowl of vegetable soup, a sandwich and fruit and a small container of milk.">
            <a:extLst>
              <a:ext uri="{FF2B5EF4-FFF2-40B4-BE49-F238E27FC236}">
                <a16:creationId xmlns:a16="http://schemas.microsoft.com/office/drawing/2014/main" id="{047C76C3-48C7-7244-8D9F-B4358EFE159C}"/>
              </a:ext>
            </a:extLst>
          </p:cNvPr>
          <p:cNvSpPr/>
          <p:nvPr/>
        </p:nvSpPr>
        <p:spPr>
          <a:xfrm>
            <a:off x="4406899" y="1235902"/>
            <a:ext cx="3822699" cy="2558997"/>
          </a:xfrm>
          <a:prstGeom prst="roundRect">
            <a:avLst>
              <a:gd name="adj" fmla="val 7873"/>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C3E2AE14-7517-FA43-A46C-32160D307A92}"/>
              </a:ext>
            </a:extLst>
          </p:cNvPr>
          <p:cNvSpPr txBox="1"/>
          <p:nvPr/>
        </p:nvSpPr>
        <p:spPr>
          <a:xfrm>
            <a:off x="4263242" y="4619501"/>
            <a:ext cx="4152625" cy="184666"/>
          </a:xfrm>
          <a:prstGeom prst="rect">
            <a:avLst/>
          </a:prstGeom>
          <a:noFill/>
        </p:spPr>
        <p:txBody>
          <a:bodyPr wrap="square" rtlCol="0">
            <a:spAutoFit/>
          </a:bodyPr>
          <a:lstStyle/>
          <a:p>
            <a:pPr defTabSz="701231">
              <a:defRPr/>
            </a:pPr>
            <a:r>
              <a:rPr lang="en-US" sz="300" dirty="0">
                <a:solidFill>
                  <a:schemeClr val="bg1"/>
                </a:solidFill>
                <a:latin typeface="Arial" panose="020B0604020202020204" pitchFamily="34" charset="0"/>
                <a:cs typeface="Arial" panose="020B0604020202020204" pitchFamily="34" charset="0"/>
              </a:rPr>
              <a:t>If your at-risk afterschool program, or adult day care program, serves breakfast, lunch, or supper using a type of meal service called “Offer Versus Serve” or “OVS,” and you want to meet the whole grain-rich requirement at the meal that uses OVS, then all the grains you offer at that meal must be whole grain-rich. </a:t>
            </a:r>
          </a:p>
        </p:txBody>
      </p:sp>
    </p:spTree>
    <p:extLst>
      <p:ext uri="{BB962C8B-B14F-4D97-AF65-F5344CB8AC3E}">
        <p14:creationId xmlns:p14="http://schemas.microsoft.com/office/powerpoint/2010/main" val="992949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48B50E6-3644-9B4B-9E08-668A33C3C210}"/>
              </a:ext>
            </a:extLst>
          </p:cNvPr>
          <p:cNvSpPr txBox="1"/>
          <p:nvPr/>
        </p:nvSpPr>
        <p:spPr>
          <a:xfrm>
            <a:off x="1109472" y="158496"/>
            <a:ext cx="936475" cy="1569660"/>
          </a:xfrm>
          <a:prstGeom prst="rect">
            <a:avLst/>
          </a:prstGeom>
          <a:noFill/>
        </p:spPr>
        <p:txBody>
          <a:bodyPr wrap="none" rtlCol="0">
            <a:spAutoFit/>
          </a:bodyPr>
          <a:lstStyle/>
          <a:p>
            <a:r>
              <a:rPr lang="en-US" sz="9600" b="1" dirty="0">
                <a:solidFill>
                  <a:srgbClr val="703E1A"/>
                </a:solidFill>
                <a:latin typeface="Helvetica" pitchFamily="2" charset="0"/>
              </a:rPr>
              <a:t>?</a:t>
            </a:r>
          </a:p>
        </p:txBody>
      </p:sp>
      <p:sp>
        <p:nvSpPr>
          <p:cNvPr id="2" name="Title 1">
            <a:extLst>
              <a:ext uri="{FF2B5EF4-FFF2-40B4-BE49-F238E27FC236}">
                <a16:creationId xmlns:a16="http://schemas.microsoft.com/office/drawing/2014/main" id="{BE21FE6B-F17C-8849-9612-61567B7FBD0C}"/>
              </a:ext>
            </a:extLst>
          </p:cNvPr>
          <p:cNvSpPr>
            <a:spLocks noGrp="1"/>
          </p:cNvSpPr>
          <p:nvPr>
            <p:ph type="title"/>
          </p:nvPr>
        </p:nvSpPr>
        <p:spPr>
          <a:xfrm>
            <a:off x="0" y="1393055"/>
            <a:ext cx="3340100" cy="1669773"/>
          </a:xfrm>
        </p:spPr>
        <p:txBody>
          <a:bodyPr/>
          <a:lstStyle/>
          <a:p>
            <a:r>
              <a:rPr lang="en-US" sz="2000" dirty="0">
                <a:solidFill>
                  <a:srgbClr val="703E1A"/>
                </a:solidFill>
              </a:rPr>
              <a:t>Try It Out!</a:t>
            </a:r>
            <a:br>
              <a:rPr lang="en-US" sz="2000" dirty="0">
                <a:solidFill>
                  <a:srgbClr val="703E1A"/>
                </a:solidFill>
              </a:rPr>
            </a:br>
            <a:r>
              <a:rPr lang="en-US" sz="2000" b="0" dirty="0">
                <a:solidFill>
                  <a:srgbClr val="703E1A"/>
                </a:solidFill>
              </a:rPr>
              <a:t>Your at-risk afterschool center serves supper using OVS, and also serves snack. You want to meet the CACFP whole grain-rich requirement at supper, and offer two options from the grains component: </a:t>
            </a:r>
            <a:br>
              <a:rPr lang="en-US" sz="2000" b="0" dirty="0">
                <a:solidFill>
                  <a:srgbClr val="703E1A"/>
                </a:solidFill>
              </a:rPr>
            </a:br>
            <a:r>
              <a:rPr lang="en-US" sz="2000" b="0" dirty="0">
                <a:solidFill>
                  <a:srgbClr val="703E1A"/>
                </a:solidFill>
              </a:rPr>
              <a:t>whole grain-rich rolls and enriched crackers. </a:t>
            </a:r>
            <a:br>
              <a:rPr lang="en-US" sz="2000" b="0" dirty="0">
                <a:solidFill>
                  <a:srgbClr val="703E1A"/>
                </a:solidFill>
              </a:rPr>
            </a:br>
            <a:endParaRPr lang="en-US" sz="2000" b="0" dirty="0">
              <a:solidFill>
                <a:srgbClr val="703E1A"/>
              </a:solidFill>
            </a:endParaRPr>
          </a:p>
        </p:txBody>
      </p:sp>
      <p:sp>
        <p:nvSpPr>
          <p:cNvPr id="3" name="Text Placeholder 2">
            <a:extLst>
              <a:ext uri="{FF2B5EF4-FFF2-40B4-BE49-F238E27FC236}">
                <a16:creationId xmlns:a16="http://schemas.microsoft.com/office/drawing/2014/main" id="{26B2AFD0-CB73-4F49-A850-8D8F44623092}"/>
              </a:ext>
            </a:extLst>
          </p:cNvPr>
          <p:cNvSpPr>
            <a:spLocks noGrp="1"/>
          </p:cNvSpPr>
          <p:nvPr>
            <p:ph type="body" idx="1"/>
          </p:nvPr>
        </p:nvSpPr>
        <p:spPr>
          <a:xfrm>
            <a:off x="3886200" y="1143000"/>
            <a:ext cx="4386580" cy="886415"/>
          </a:xfrm>
        </p:spPr>
        <p:txBody>
          <a:bodyPr/>
          <a:lstStyle/>
          <a:p>
            <a:r>
              <a:rPr lang="en-US" dirty="0"/>
              <a:t>Does offering these two options meet the whole grain-rich requirement in the CACFP?</a:t>
            </a:r>
          </a:p>
          <a:p>
            <a:endParaRPr lang="en-US" dirty="0"/>
          </a:p>
        </p:txBody>
      </p:sp>
      <p:sp>
        <p:nvSpPr>
          <p:cNvPr id="4" name="Content Placeholder 3">
            <a:extLst>
              <a:ext uri="{FF2B5EF4-FFF2-40B4-BE49-F238E27FC236}">
                <a16:creationId xmlns:a16="http://schemas.microsoft.com/office/drawing/2014/main" id="{EBCA3CCA-D665-374E-A2EB-680DDC8E2D22}"/>
              </a:ext>
            </a:extLst>
          </p:cNvPr>
          <p:cNvSpPr>
            <a:spLocks noGrp="1"/>
          </p:cNvSpPr>
          <p:nvPr>
            <p:ph sz="half" idx="2"/>
          </p:nvPr>
        </p:nvSpPr>
        <p:spPr>
          <a:xfrm>
            <a:off x="3886200" y="2188932"/>
            <a:ext cx="3867912" cy="613726"/>
          </a:xfrm>
        </p:spPr>
        <p:txBody>
          <a:bodyPr/>
          <a:lstStyle/>
          <a:p>
            <a:pPr marL="350838" indent="-350838">
              <a:buClr>
                <a:srgbClr val="843C0C"/>
              </a:buClr>
            </a:pPr>
            <a:r>
              <a:rPr lang="en-US" dirty="0"/>
              <a:t>Yes</a:t>
            </a:r>
          </a:p>
          <a:p>
            <a:pPr marL="350838" indent="-350838">
              <a:buClr>
                <a:srgbClr val="843C0C"/>
              </a:buClr>
            </a:pPr>
            <a:r>
              <a:rPr lang="en-US" dirty="0"/>
              <a:t>No</a:t>
            </a:r>
          </a:p>
        </p:txBody>
      </p:sp>
      <p:pic>
        <p:nvPicPr>
          <p:cNvPr id="12" name="Picture 11" descr="Illustration of crackers."/>
          <p:cNvPicPr>
            <a:picLocks noChangeAspect="1"/>
          </p:cNvPicPr>
          <p:nvPr/>
        </p:nvPicPr>
        <p:blipFill>
          <a:blip r:embed="rId3"/>
          <a:stretch>
            <a:fillRect/>
          </a:stretch>
        </p:blipFill>
        <p:spPr>
          <a:xfrm>
            <a:off x="6535058" y="3613323"/>
            <a:ext cx="985397" cy="995058"/>
          </a:xfrm>
          <a:prstGeom prst="rect">
            <a:avLst/>
          </a:prstGeom>
        </p:spPr>
      </p:pic>
      <p:pic>
        <p:nvPicPr>
          <p:cNvPr id="10" name="Picture 9" descr="Illustration of a loaf of bread.">
            <a:extLst>
              <a:ext uri="{FF2B5EF4-FFF2-40B4-BE49-F238E27FC236}">
                <a16:creationId xmlns:a16="http://schemas.microsoft.com/office/drawing/2014/main" id="{514CD982-558B-9945-851F-F27C26EC1068}"/>
              </a:ext>
            </a:extLst>
          </p:cNvPr>
          <p:cNvPicPr>
            <a:picLocks noChangeAspect="1"/>
          </p:cNvPicPr>
          <p:nvPr/>
        </p:nvPicPr>
        <p:blipFill>
          <a:blip r:embed="rId4"/>
          <a:stretch>
            <a:fillRect/>
          </a:stretch>
        </p:blipFill>
        <p:spPr>
          <a:xfrm>
            <a:off x="6928457" y="4122095"/>
            <a:ext cx="1955800" cy="762000"/>
          </a:xfrm>
          <a:prstGeom prst="rect">
            <a:avLst/>
          </a:prstGeom>
        </p:spPr>
      </p:pic>
      <p:sp>
        <p:nvSpPr>
          <p:cNvPr id="5" name="TextBox 4">
            <a:extLst>
              <a:ext uri="{FF2B5EF4-FFF2-40B4-BE49-F238E27FC236}">
                <a16:creationId xmlns:a16="http://schemas.microsoft.com/office/drawing/2014/main" id="{BBEA6CCF-7DC2-D94C-AB7D-BBB9C937FDC6}"/>
              </a:ext>
            </a:extLst>
          </p:cNvPr>
          <p:cNvSpPr txBox="1"/>
          <p:nvPr/>
        </p:nvSpPr>
        <p:spPr>
          <a:xfrm>
            <a:off x="3728853" y="3396343"/>
            <a:ext cx="2468748" cy="338554"/>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Let’s do one last practice question. Your at-risk afterschool center serves supper using OVS, and also serves snack. You want to meet the CACFP whole grain-rich requirement at supper, and offer two options from the grains component: whole grain-rich rolls and enriched crackers.</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Does offering these two options meet the whole grain-rich requirement in the CACFP?</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Raise your hand if you think offering whole grain-rich rolls and enriched crackers at supper using OVS meets the whole grain-rich requirement in the CACFP [pause and wait for a show of hands].</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Raise your hand if you think offering whole grain-rich rolls and enriched crackers at supper using OVS does not meet the whole grain-rich requirement in the CACFP [pause and wait for a show of hands].</a:t>
            </a:r>
          </a:p>
        </p:txBody>
      </p:sp>
    </p:spTree>
    <p:extLst>
      <p:ext uri="{BB962C8B-B14F-4D97-AF65-F5344CB8AC3E}">
        <p14:creationId xmlns:p14="http://schemas.microsoft.com/office/powerpoint/2010/main" val="25179092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descr="Question Mark">
            <a:extLst>
              <a:ext uri="{FF2B5EF4-FFF2-40B4-BE49-F238E27FC236}">
                <a16:creationId xmlns:a16="http://schemas.microsoft.com/office/drawing/2014/main" id="{B4C51971-85E2-6A43-8803-040A1F7AA837}"/>
              </a:ext>
            </a:extLst>
          </p:cNvPr>
          <p:cNvSpPr txBox="1"/>
          <p:nvPr/>
        </p:nvSpPr>
        <p:spPr>
          <a:xfrm>
            <a:off x="1121664" y="207264"/>
            <a:ext cx="936475" cy="1569660"/>
          </a:xfrm>
          <a:prstGeom prst="rect">
            <a:avLst/>
          </a:prstGeom>
          <a:noFill/>
        </p:spPr>
        <p:txBody>
          <a:bodyPr wrap="none" rtlCol="0">
            <a:spAutoFit/>
          </a:bodyPr>
          <a:lstStyle/>
          <a:p>
            <a:r>
              <a:rPr lang="en-US" sz="9600" b="1" dirty="0">
                <a:solidFill>
                  <a:srgbClr val="703E1A"/>
                </a:solidFill>
                <a:latin typeface="Helvetica" pitchFamily="2" charset="0"/>
              </a:rPr>
              <a:t>?</a:t>
            </a:r>
          </a:p>
        </p:txBody>
      </p:sp>
      <p:sp>
        <p:nvSpPr>
          <p:cNvPr id="2" name="Title 1">
            <a:extLst>
              <a:ext uri="{FF2B5EF4-FFF2-40B4-BE49-F238E27FC236}">
                <a16:creationId xmlns:a16="http://schemas.microsoft.com/office/drawing/2014/main" id="{BE21FE6B-F17C-8849-9612-61567B7FBD0C}"/>
              </a:ext>
            </a:extLst>
          </p:cNvPr>
          <p:cNvSpPr>
            <a:spLocks noGrp="1"/>
          </p:cNvSpPr>
          <p:nvPr>
            <p:ph type="title"/>
          </p:nvPr>
        </p:nvSpPr>
        <p:spPr>
          <a:xfrm>
            <a:off x="-1" y="1894098"/>
            <a:ext cx="3429001" cy="1669773"/>
          </a:xfrm>
        </p:spPr>
        <p:txBody>
          <a:bodyPr/>
          <a:lstStyle/>
          <a:p>
            <a:r>
              <a:rPr lang="en-US" sz="1800" dirty="0">
                <a:solidFill>
                  <a:srgbClr val="703E1A"/>
                </a:solidFill>
              </a:rPr>
              <a:t>Answer</a:t>
            </a:r>
            <a:br>
              <a:rPr lang="en-US" sz="1800" dirty="0">
                <a:solidFill>
                  <a:srgbClr val="703E1A"/>
                </a:solidFill>
              </a:rPr>
            </a:br>
            <a:r>
              <a:rPr lang="en-US" sz="1800" b="0" dirty="0">
                <a:solidFill>
                  <a:srgbClr val="703E1A"/>
                </a:solidFill>
              </a:rPr>
              <a:t>Your at-risk afterschool center serves supper using OVS, and also serves snack. You want to meet the CACFP whole grain-rich requirement at supper, and offer two options from the grains component: </a:t>
            </a:r>
            <a:br>
              <a:rPr lang="en-US" sz="1800" b="0" dirty="0">
                <a:solidFill>
                  <a:srgbClr val="703E1A"/>
                </a:solidFill>
              </a:rPr>
            </a:br>
            <a:r>
              <a:rPr lang="en-US" sz="1800" b="0" dirty="0">
                <a:solidFill>
                  <a:srgbClr val="703E1A"/>
                </a:solidFill>
              </a:rPr>
              <a:t>whole grain-rich rolls and enriched crackers. </a:t>
            </a:r>
            <a:br>
              <a:rPr lang="en-US" sz="1800" b="0" dirty="0">
                <a:solidFill>
                  <a:srgbClr val="703E1A"/>
                </a:solidFill>
              </a:rPr>
            </a:br>
            <a:endParaRPr lang="en-US" sz="1800" b="0" dirty="0">
              <a:solidFill>
                <a:srgbClr val="703E1A"/>
              </a:solidFill>
            </a:endParaRPr>
          </a:p>
        </p:txBody>
      </p:sp>
      <p:sp>
        <p:nvSpPr>
          <p:cNvPr id="3" name="Text Placeholder 2">
            <a:extLst>
              <a:ext uri="{FF2B5EF4-FFF2-40B4-BE49-F238E27FC236}">
                <a16:creationId xmlns:a16="http://schemas.microsoft.com/office/drawing/2014/main" id="{26B2AFD0-CB73-4F49-A850-8D8F44623092}"/>
              </a:ext>
            </a:extLst>
          </p:cNvPr>
          <p:cNvSpPr>
            <a:spLocks noGrp="1"/>
          </p:cNvSpPr>
          <p:nvPr>
            <p:ph type="body" idx="1"/>
          </p:nvPr>
        </p:nvSpPr>
        <p:spPr>
          <a:xfrm>
            <a:off x="3886200" y="1143000"/>
            <a:ext cx="4386580" cy="886415"/>
          </a:xfrm>
        </p:spPr>
        <p:txBody>
          <a:bodyPr/>
          <a:lstStyle/>
          <a:p>
            <a:r>
              <a:rPr lang="en-US" dirty="0"/>
              <a:t>Does offering these two options meet the whole grain-rich requirement in the CACFP?</a:t>
            </a:r>
          </a:p>
        </p:txBody>
      </p:sp>
      <p:sp>
        <p:nvSpPr>
          <p:cNvPr id="4" name="Content Placeholder 3">
            <a:extLst>
              <a:ext uri="{FF2B5EF4-FFF2-40B4-BE49-F238E27FC236}">
                <a16:creationId xmlns:a16="http://schemas.microsoft.com/office/drawing/2014/main" id="{EBCA3CCA-D665-374E-A2EB-680DDC8E2D22}"/>
              </a:ext>
            </a:extLst>
          </p:cNvPr>
          <p:cNvSpPr>
            <a:spLocks noGrp="1"/>
          </p:cNvSpPr>
          <p:nvPr>
            <p:ph sz="half" idx="2"/>
          </p:nvPr>
        </p:nvSpPr>
        <p:spPr>
          <a:xfrm>
            <a:off x="3931920" y="2188932"/>
            <a:ext cx="3867912" cy="613726"/>
          </a:xfrm>
        </p:spPr>
        <p:txBody>
          <a:bodyPr/>
          <a:lstStyle/>
          <a:p>
            <a:pPr marL="342900" indent="-342900">
              <a:buClr>
                <a:srgbClr val="703E1A"/>
              </a:buClr>
            </a:pPr>
            <a:r>
              <a:rPr lang="en-US" dirty="0"/>
              <a:t>Yes</a:t>
            </a:r>
          </a:p>
          <a:p>
            <a:pPr marL="342900" indent="-342900">
              <a:buClr>
                <a:srgbClr val="703E1A"/>
              </a:buClr>
            </a:pPr>
            <a:r>
              <a:rPr lang="en-US" b="1" dirty="0">
                <a:solidFill>
                  <a:srgbClr val="703E1A"/>
                </a:solidFill>
              </a:rPr>
              <a:t>No</a:t>
            </a:r>
          </a:p>
        </p:txBody>
      </p:sp>
      <p:sp>
        <p:nvSpPr>
          <p:cNvPr id="11" name="TextBox 10" descr="The box next to &quot;No&quot; is checked. ">
            <a:extLst>
              <a:ext uri="{FF2B5EF4-FFF2-40B4-BE49-F238E27FC236}">
                <a16:creationId xmlns:a16="http://schemas.microsoft.com/office/drawing/2014/main" id="{58792929-0863-2644-8958-C16666CE22A9}"/>
              </a:ext>
            </a:extLst>
          </p:cNvPr>
          <p:cNvSpPr txBox="1"/>
          <p:nvPr/>
        </p:nvSpPr>
        <p:spPr>
          <a:xfrm>
            <a:off x="3950515" y="2462987"/>
            <a:ext cx="461044" cy="461665"/>
          </a:xfrm>
          <a:prstGeom prst="rect">
            <a:avLst/>
          </a:prstGeom>
          <a:noFill/>
        </p:spPr>
        <p:txBody>
          <a:bodyPr wrap="square" rtlCol="0">
            <a:spAutoFit/>
          </a:bodyPr>
          <a:lstStyle/>
          <a:p>
            <a:r>
              <a:rPr lang="en-US" sz="2400" dirty="0">
                <a:solidFill>
                  <a:srgbClr val="703E1A"/>
                </a:solidFill>
                <a:latin typeface="Helvetica" pitchFamily="2" charset="0"/>
              </a:rPr>
              <a:t>✓</a:t>
            </a:r>
          </a:p>
        </p:txBody>
      </p:sp>
      <p:pic>
        <p:nvPicPr>
          <p:cNvPr id="12" name="Picture 11" descr="[Decorative]">
            <a:extLst>
              <a:ext uri="{FF2B5EF4-FFF2-40B4-BE49-F238E27FC236}">
                <a16:creationId xmlns:a16="http://schemas.microsoft.com/office/drawing/2014/main" id="{1874BFAF-B361-6548-9C25-0EA63AA2B4A5}"/>
              </a:ext>
              <a:ext uri="{C183D7F6-B498-43B3-948B-1728B52AA6E4}">
                <adec:decorative xmlns="" xmlns:adec="http://schemas.microsoft.com/office/drawing/2017/decorative" val="0"/>
              </a:ext>
            </a:extLst>
          </p:cNvPr>
          <p:cNvPicPr>
            <a:picLocks noChangeAspect="1"/>
          </p:cNvPicPr>
          <p:nvPr/>
        </p:nvPicPr>
        <p:blipFill>
          <a:blip r:embed="rId3"/>
          <a:stretch>
            <a:fillRect/>
          </a:stretch>
        </p:blipFill>
        <p:spPr>
          <a:xfrm>
            <a:off x="6535058" y="3613323"/>
            <a:ext cx="985397" cy="995058"/>
          </a:xfrm>
          <a:prstGeom prst="rect">
            <a:avLst/>
          </a:prstGeom>
        </p:spPr>
      </p:pic>
      <p:pic>
        <p:nvPicPr>
          <p:cNvPr id="13" name="Picture 12" descr="[Decorative]">
            <a:extLst>
              <a:ext uri="{FF2B5EF4-FFF2-40B4-BE49-F238E27FC236}">
                <a16:creationId xmlns:a16="http://schemas.microsoft.com/office/drawing/2014/main" id="{D58EE17B-B2DE-B54A-AA9D-48614124AAD4}"/>
              </a:ext>
              <a:ext uri="{C183D7F6-B498-43B3-948B-1728B52AA6E4}">
                <adec:decorative xmlns="" xmlns:adec="http://schemas.microsoft.com/office/drawing/2017/decorative" val="0"/>
              </a:ext>
            </a:extLst>
          </p:cNvPr>
          <p:cNvPicPr>
            <a:picLocks noChangeAspect="1"/>
          </p:cNvPicPr>
          <p:nvPr/>
        </p:nvPicPr>
        <p:blipFill>
          <a:blip r:embed="rId4"/>
          <a:stretch>
            <a:fillRect/>
          </a:stretch>
        </p:blipFill>
        <p:spPr>
          <a:xfrm>
            <a:off x="6928457" y="4122095"/>
            <a:ext cx="1955800" cy="762000"/>
          </a:xfrm>
          <a:prstGeom prst="rect">
            <a:avLst/>
          </a:prstGeom>
        </p:spPr>
      </p:pic>
      <p:sp>
        <p:nvSpPr>
          <p:cNvPr id="5" name="TextBox 4">
            <a:extLst>
              <a:ext uri="{FF2B5EF4-FFF2-40B4-BE49-F238E27FC236}">
                <a16:creationId xmlns:a16="http://schemas.microsoft.com/office/drawing/2014/main" id="{722B5E84-F1FA-694F-AAEC-1F72081486ED}"/>
              </a:ext>
            </a:extLst>
          </p:cNvPr>
          <p:cNvSpPr txBox="1"/>
          <p:nvPr/>
        </p:nvSpPr>
        <p:spPr>
          <a:xfrm>
            <a:off x="3533614" y="4695986"/>
            <a:ext cx="3394843" cy="276999"/>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Nice work everyone! The answer is no, offering whole grain-rich rolls and enriched crackers at OVS lunch or supper does not meet the whole grain-rich requirement in the CACFP. When using OVS at meals that meet the whole grain-rich requirement in the CACFP,</a:t>
            </a:r>
            <a:r>
              <a:rPr lang="en-US" sz="200" b="1" dirty="0">
                <a:solidFill>
                  <a:schemeClr val="bg1"/>
                </a:solidFill>
                <a:latin typeface="Arial" panose="020B0604020202020204" pitchFamily="34" charset="0"/>
                <a:cs typeface="Arial" panose="020B0604020202020204" pitchFamily="34" charset="0"/>
              </a:rPr>
              <a:t> all </a:t>
            </a:r>
            <a:r>
              <a:rPr lang="en-US" sz="200" dirty="0">
                <a:solidFill>
                  <a:schemeClr val="bg1"/>
                </a:solidFill>
                <a:latin typeface="Arial" panose="020B0604020202020204" pitchFamily="34" charset="0"/>
                <a:cs typeface="Arial" panose="020B0604020202020204" pitchFamily="34" charset="0"/>
              </a:rPr>
              <a:t>grains offered must be whole grain-rich.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So, in this example, you could continue to serve the whole grain-rich rolls, and substitute the enriched crackers with whole grain-rich crackers or another whole grain-rich food (that is not a roll), to meet the CACFP whole grain-rich requirement.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For more information on Offer Versus Serve, you can check out Team Nutrition’s “Offer Versus Serve in the CACFP” worksheet as well as the recording of the CACFP Halftime webinar on that topic.</a:t>
            </a:r>
          </a:p>
        </p:txBody>
      </p:sp>
    </p:spTree>
    <p:extLst>
      <p:ext uri="{BB962C8B-B14F-4D97-AF65-F5344CB8AC3E}">
        <p14:creationId xmlns:p14="http://schemas.microsoft.com/office/powerpoint/2010/main" val="10048506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2883C-80C9-354A-8C5A-D362DC1706CD}"/>
              </a:ext>
            </a:extLst>
          </p:cNvPr>
          <p:cNvSpPr>
            <a:spLocks noGrp="1"/>
          </p:cNvSpPr>
          <p:nvPr>
            <p:ph type="title"/>
          </p:nvPr>
        </p:nvSpPr>
        <p:spPr/>
        <p:txBody>
          <a:bodyPr tIns="137160" bIns="91440"/>
          <a:lstStyle/>
          <a:p>
            <a:r>
              <a:rPr lang="en-US" dirty="0">
                <a:solidFill>
                  <a:srgbClr val="703E1A"/>
                </a:solidFill>
              </a:rPr>
              <a:t>Food(s) for Thought: </a:t>
            </a:r>
            <a:br>
              <a:rPr lang="en-US" dirty="0">
                <a:solidFill>
                  <a:srgbClr val="703E1A"/>
                </a:solidFill>
              </a:rPr>
            </a:br>
            <a:r>
              <a:rPr lang="en-US" dirty="0">
                <a:solidFill>
                  <a:srgbClr val="703E1A"/>
                </a:solidFill>
              </a:rPr>
              <a:t>Whole Grain-Rich Breakfast Ideas</a:t>
            </a:r>
          </a:p>
        </p:txBody>
      </p:sp>
      <p:sp>
        <p:nvSpPr>
          <p:cNvPr id="5" name="Content Placeholder 3" descr="Image of Whole Grain-Rich Muffins.&#10;">
            <a:extLst>
              <a:ext uri="{FF2B5EF4-FFF2-40B4-BE49-F238E27FC236}">
                <a16:creationId xmlns:a16="http://schemas.microsoft.com/office/drawing/2014/main" id="{B7186DF2-9962-B446-A80D-F7F2C28C47AA}"/>
              </a:ext>
            </a:extLst>
          </p:cNvPr>
          <p:cNvSpPr>
            <a:spLocks noGrp="1"/>
          </p:cNvSpPr>
          <p:nvPr>
            <p:ph sz="half" idx="2"/>
          </p:nvPr>
        </p:nvSpPr>
        <p:spPr>
          <a:xfrm>
            <a:off x="408264" y="1477202"/>
            <a:ext cx="4379635" cy="2815398"/>
          </a:xfrm>
        </p:spPr>
        <p:txBody>
          <a:bodyPr/>
          <a:lstStyle/>
          <a:p>
            <a:pPr marL="230188" indent="-230188">
              <a:buClr>
                <a:schemeClr val="accent2">
                  <a:lumMod val="50000"/>
                </a:schemeClr>
              </a:buClr>
            </a:pPr>
            <a:r>
              <a:rPr lang="en-US" dirty="0"/>
              <a:t>Oatmeal*</a:t>
            </a:r>
          </a:p>
          <a:p>
            <a:pPr marL="230188" indent="-230188">
              <a:buClr>
                <a:schemeClr val="accent2">
                  <a:lumMod val="50000"/>
                </a:schemeClr>
              </a:buClr>
            </a:pPr>
            <a:r>
              <a:rPr lang="en-US" dirty="0"/>
              <a:t>Whole Grain-Rich Pancakes </a:t>
            </a:r>
          </a:p>
          <a:p>
            <a:pPr marL="230188" indent="-230188">
              <a:buClr>
                <a:schemeClr val="accent2">
                  <a:lumMod val="50000"/>
                </a:schemeClr>
              </a:buClr>
            </a:pPr>
            <a:r>
              <a:rPr lang="en-US" dirty="0"/>
              <a:t>Whole Grain-Rich Waffles</a:t>
            </a:r>
          </a:p>
          <a:p>
            <a:pPr marL="230188" indent="-230188">
              <a:buClr>
                <a:schemeClr val="accent2">
                  <a:lumMod val="50000"/>
                </a:schemeClr>
              </a:buClr>
            </a:pPr>
            <a:r>
              <a:rPr lang="en-US" dirty="0"/>
              <a:t>Toast Made with Whole-Wheat Bread</a:t>
            </a:r>
          </a:p>
          <a:p>
            <a:pPr marL="230188" indent="-230188">
              <a:buClr>
                <a:schemeClr val="accent2">
                  <a:lumMod val="50000"/>
                </a:schemeClr>
              </a:buClr>
            </a:pPr>
            <a:r>
              <a:rPr lang="en-US" dirty="0"/>
              <a:t>Whole Grain-Rich Muffin</a:t>
            </a:r>
          </a:p>
          <a:p>
            <a:pPr marL="230188" indent="-230188">
              <a:buClr>
                <a:schemeClr val="accent2">
                  <a:lumMod val="50000"/>
                </a:schemeClr>
              </a:buClr>
            </a:pPr>
            <a:r>
              <a:rPr lang="en-US" dirty="0"/>
              <a:t>Whole Grain-Rich Cereal*</a:t>
            </a:r>
          </a:p>
          <a:p>
            <a:pPr marL="230188" indent="-230188">
              <a:buClr>
                <a:schemeClr val="accent2">
                  <a:lumMod val="50000"/>
                </a:schemeClr>
              </a:buClr>
            </a:pPr>
            <a:r>
              <a:rPr lang="en-US" dirty="0"/>
              <a:t>Whole Grain-Rich English Muffin, Bagel, or Biscuit</a:t>
            </a:r>
          </a:p>
        </p:txBody>
      </p:sp>
      <p:sp>
        <p:nvSpPr>
          <p:cNvPr id="7" name="Content Placeholder 3">
            <a:extLst>
              <a:ext uri="{FF2B5EF4-FFF2-40B4-BE49-F238E27FC236}">
                <a16:creationId xmlns:a16="http://schemas.microsoft.com/office/drawing/2014/main" id="{B33C5802-812D-C340-967B-C808DD8CF73A}"/>
              </a:ext>
            </a:extLst>
          </p:cNvPr>
          <p:cNvSpPr txBox="1">
            <a:spLocks/>
          </p:cNvSpPr>
          <p:nvPr/>
        </p:nvSpPr>
        <p:spPr>
          <a:xfrm>
            <a:off x="459064" y="4420925"/>
            <a:ext cx="7262536" cy="338898"/>
          </a:xfrm>
          <a:prstGeom prst="rect">
            <a:avLst/>
          </a:prstGeom>
        </p:spPr>
        <p:txBody>
          <a:bodyPr/>
          <a:lstStyle>
            <a:lvl1pPr marL="0" indent="-137160" algn="l" defTabSz="914400" rtl="0" eaLnBrk="1" latinLnBrk="0" hangingPunct="1">
              <a:lnSpc>
                <a:spcPct val="90000"/>
              </a:lnSpc>
              <a:spcBef>
                <a:spcPts val="1000"/>
              </a:spcBef>
              <a:buClr>
                <a:srgbClr val="AA1217"/>
              </a:buClr>
              <a:buFont typeface="Arial" panose="020B0604020202020204" pitchFamily="34" charset="0"/>
              <a:buChar char="•"/>
              <a:defRPr sz="18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spcBef>
                <a:spcPts val="1600"/>
              </a:spcBef>
              <a:buNone/>
            </a:pPr>
            <a:r>
              <a:rPr lang="en-US" dirty="0"/>
              <a:t>*Must meet the sugar limit for cereals in the CACFP. </a:t>
            </a:r>
          </a:p>
        </p:txBody>
      </p:sp>
      <p:pic>
        <p:nvPicPr>
          <p:cNvPr id="8" name="Picture 7" descr="Two pieces of whole grain-rich bread. ">
            <a:extLst>
              <a:ext uri="{FF2B5EF4-FFF2-40B4-BE49-F238E27FC236}">
                <a16:creationId xmlns:a16="http://schemas.microsoft.com/office/drawing/2014/main" id="{DF2BFC78-0968-B646-9828-16A74CB3F38D}"/>
              </a:ext>
              <a:ext uri="{C183D7F6-B498-43B3-948B-1728B52AA6E4}">
                <adec:decorative xmlns="" xmlns:adec="http://schemas.microsoft.com/office/drawing/2017/decorative" val="0"/>
              </a:ext>
            </a:extLst>
          </p:cNvPr>
          <p:cNvPicPr>
            <a:picLocks noChangeAspect="1"/>
          </p:cNvPicPr>
          <p:nvPr/>
        </p:nvPicPr>
        <p:blipFill>
          <a:blip r:embed="rId3"/>
          <a:stretch>
            <a:fillRect/>
          </a:stretch>
        </p:blipFill>
        <p:spPr>
          <a:xfrm>
            <a:off x="5248718" y="1477202"/>
            <a:ext cx="3537584" cy="2358389"/>
          </a:xfrm>
          <a:prstGeom prst="roundRect">
            <a:avLst>
              <a:gd name="adj" fmla="val 7580"/>
            </a:avLst>
          </a:prstGeom>
        </p:spPr>
      </p:pic>
      <p:sp>
        <p:nvSpPr>
          <p:cNvPr id="3" name="TextBox 2">
            <a:extLst>
              <a:ext uri="{FF2B5EF4-FFF2-40B4-BE49-F238E27FC236}">
                <a16:creationId xmlns:a16="http://schemas.microsoft.com/office/drawing/2014/main" id="{38B419D6-56FB-BB43-B709-C2300DC964C7}"/>
              </a:ext>
            </a:extLst>
          </p:cNvPr>
          <p:cNvSpPr txBox="1"/>
          <p:nvPr/>
        </p:nvSpPr>
        <p:spPr>
          <a:xfrm>
            <a:off x="6004079" y="4096987"/>
            <a:ext cx="3004457" cy="830997"/>
          </a:xfrm>
          <a:prstGeom prst="rect">
            <a:avLst/>
          </a:prstGeom>
          <a:noFill/>
        </p:spPr>
        <p:txBody>
          <a:bodyPr wrap="square" rtlCol="0">
            <a:spAutoFit/>
          </a:bodyPr>
          <a:lstStyle/>
          <a:p>
            <a:r>
              <a:rPr lang="en-US" sz="300" dirty="0">
                <a:solidFill>
                  <a:schemeClr val="bg1"/>
                </a:solidFill>
                <a:latin typeface="Arial" panose="020B0604020202020204" pitchFamily="34" charset="0"/>
                <a:cs typeface="Arial" panose="020B0604020202020204" pitchFamily="34" charset="0"/>
              </a:rPr>
              <a:t>Finally, we will wrap up with some “food for thought” that gives you ideas of different whole grain-rich foods that you may serve as part of reimbursable meals and snacks in the CACFP. There are certainly other whole grain-rich foods that you could serve, and you may serve these foods at any meal or snack in the CACFP.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At breakfast, try serving:</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oatmeal,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whole grain-rich pancakes,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whole grain-rich waffles,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toast made with whole-wheat bread,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whole grain-rich muffins,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whole grain-rich cereal, and</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whole grain-rich English muffins, bagels, or biscuits, such as the Baking Powder Biscuits shown on this slide.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For the cereal and oatmeal, you will want to make sure that they meet the sugar limit for cereals in the CACFP of no more than 6 grams of sugar per dry ounce. </a:t>
            </a:r>
          </a:p>
          <a:p>
            <a:endParaRPr lang="en-US" sz="300" dirty="0">
              <a:solidFill>
                <a:schemeClr val="bg1"/>
              </a:solidFill>
              <a:latin typeface="Arial" panose="020B0604020202020204" pitchFamily="34" charset="0"/>
              <a:cs typeface="Arial" panose="020B0604020202020204" pitchFamily="34" charset="0"/>
            </a:endParaRPr>
          </a:p>
          <a:p>
            <a:pPr defTabSz="934974">
              <a:defRPr/>
            </a:pPr>
            <a:r>
              <a:rPr lang="en-US" sz="300" dirty="0">
                <a:solidFill>
                  <a:schemeClr val="bg1"/>
                </a:solidFill>
                <a:latin typeface="Arial" panose="020B0604020202020204" pitchFamily="34" charset="0"/>
                <a:cs typeface="Arial" panose="020B0604020202020204" pitchFamily="34" charset="0"/>
              </a:rPr>
              <a:t>For more information on sugar limit for cereals in the CACFP, you can check out Team Nutrition’s “Choose Breakfast Cereals That Are Lower in Added Sugars”  worksheet as well as the recording of the CACFP Halftime webinar on that topic. </a:t>
            </a:r>
          </a:p>
        </p:txBody>
      </p:sp>
    </p:spTree>
    <p:extLst>
      <p:ext uri="{BB962C8B-B14F-4D97-AF65-F5344CB8AC3E}">
        <p14:creationId xmlns:p14="http://schemas.microsoft.com/office/powerpoint/2010/main" val="10113916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2883C-80C9-354A-8C5A-D362DC1706CD}"/>
              </a:ext>
            </a:extLst>
          </p:cNvPr>
          <p:cNvSpPr>
            <a:spLocks noGrp="1"/>
          </p:cNvSpPr>
          <p:nvPr>
            <p:ph type="title"/>
          </p:nvPr>
        </p:nvSpPr>
        <p:spPr/>
        <p:txBody>
          <a:bodyPr tIns="137160" bIns="91440"/>
          <a:lstStyle/>
          <a:p>
            <a:r>
              <a:rPr lang="en-US" dirty="0">
                <a:solidFill>
                  <a:srgbClr val="703E1A"/>
                </a:solidFill>
              </a:rPr>
              <a:t>Food(s) for Thought: </a:t>
            </a:r>
            <a:br>
              <a:rPr lang="en-US" dirty="0">
                <a:solidFill>
                  <a:srgbClr val="703E1A"/>
                </a:solidFill>
              </a:rPr>
            </a:br>
            <a:r>
              <a:rPr lang="en-US" dirty="0">
                <a:solidFill>
                  <a:srgbClr val="703E1A"/>
                </a:solidFill>
              </a:rPr>
              <a:t>Whole Grain-Rich Lunch/Supper Ideas </a:t>
            </a:r>
          </a:p>
        </p:txBody>
      </p:sp>
      <p:sp>
        <p:nvSpPr>
          <p:cNvPr id="5" name="Content Placeholder 3">
            <a:extLst>
              <a:ext uri="{FF2B5EF4-FFF2-40B4-BE49-F238E27FC236}">
                <a16:creationId xmlns:a16="http://schemas.microsoft.com/office/drawing/2014/main" id="{B7186DF2-9962-B446-A80D-F7F2C28C47AA}"/>
              </a:ext>
            </a:extLst>
          </p:cNvPr>
          <p:cNvSpPr>
            <a:spLocks noGrp="1"/>
          </p:cNvSpPr>
          <p:nvPr>
            <p:ph sz="half" idx="2"/>
          </p:nvPr>
        </p:nvSpPr>
        <p:spPr>
          <a:xfrm>
            <a:off x="408264" y="1494155"/>
            <a:ext cx="5370236" cy="2815398"/>
          </a:xfrm>
        </p:spPr>
        <p:txBody>
          <a:bodyPr/>
          <a:lstStyle/>
          <a:p>
            <a:pPr marL="230188" indent="-230188">
              <a:spcBef>
                <a:spcPts val="800"/>
              </a:spcBef>
              <a:buClr>
                <a:schemeClr val="accent2">
                  <a:lumMod val="50000"/>
                </a:schemeClr>
              </a:buClr>
            </a:pPr>
            <a:r>
              <a:rPr lang="en-US" dirty="0"/>
              <a:t>Whole Wheat Macaroni/Spaghetti</a:t>
            </a:r>
          </a:p>
          <a:p>
            <a:pPr marL="230188" indent="-230188">
              <a:spcBef>
                <a:spcPts val="800"/>
              </a:spcBef>
              <a:buClr>
                <a:schemeClr val="accent2">
                  <a:lumMod val="50000"/>
                </a:schemeClr>
              </a:buClr>
            </a:pPr>
            <a:r>
              <a:rPr lang="en-US" dirty="0"/>
              <a:t>Whole Grain-Rich Pita Bread </a:t>
            </a:r>
            <a:br>
              <a:rPr lang="en-US" dirty="0"/>
            </a:br>
            <a:r>
              <a:rPr lang="en-US" dirty="0"/>
              <a:t>or Pita Pocket </a:t>
            </a:r>
          </a:p>
          <a:p>
            <a:pPr marL="230188" indent="-230188">
              <a:spcBef>
                <a:spcPts val="800"/>
              </a:spcBef>
              <a:buClr>
                <a:schemeClr val="accent2">
                  <a:lumMod val="50000"/>
                </a:schemeClr>
              </a:buClr>
            </a:pPr>
            <a:r>
              <a:rPr lang="en-US" dirty="0"/>
              <a:t>Whole-Wheat Bun or Roll</a:t>
            </a:r>
          </a:p>
          <a:p>
            <a:pPr marL="230188" indent="-230188">
              <a:spcBef>
                <a:spcPts val="800"/>
              </a:spcBef>
              <a:buClr>
                <a:schemeClr val="accent2">
                  <a:lumMod val="50000"/>
                </a:schemeClr>
              </a:buClr>
            </a:pPr>
            <a:r>
              <a:rPr lang="en-US" dirty="0"/>
              <a:t>Whole Grain-Rich Pizza Crust</a:t>
            </a:r>
          </a:p>
          <a:p>
            <a:pPr marL="230188" indent="-230188">
              <a:spcBef>
                <a:spcPts val="800"/>
              </a:spcBef>
              <a:buClr>
                <a:schemeClr val="accent2">
                  <a:lumMod val="50000"/>
                </a:schemeClr>
              </a:buClr>
            </a:pPr>
            <a:r>
              <a:rPr lang="en-US" dirty="0"/>
              <a:t>Whole Grain-Rich Tortilla</a:t>
            </a:r>
          </a:p>
          <a:p>
            <a:pPr marL="230188" indent="-230188">
              <a:spcBef>
                <a:spcPts val="800"/>
              </a:spcBef>
              <a:buClr>
                <a:schemeClr val="accent2">
                  <a:lumMod val="50000"/>
                </a:schemeClr>
              </a:buClr>
            </a:pPr>
            <a:r>
              <a:rPr lang="en-US" dirty="0"/>
              <a:t>Brown Rice </a:t>
            </a:r>
          </a:p>
          <a:p>
            <a:pPr marL="230188" indent="-230188">
              <a:spcBef>
                <a:spcPts val="800"/>
              </a:spcBef>
              <a:buClr>
                <a:schemeClr val="accent2">
                  <a:lumMod val="50000"/>
                </a:schemeClr>
              </a:buClr>
            </a:pPr>
            <a:r>
              <a:rPr lang="en-US" dirty="0"/>
              <a:t>Wild Rice</a:t>
            </a:r>
          </a:p>
          <a:p>
            <a:pPr marL="230188" indent="-230188">
              <a:spcBef>
                <a:spcPts val="800"/>
              </a:spcBef>
              <a:buClr>
                <a:schemeClr val="accent2">
                  <a:lumMod val="50000"/>
                </a:schemeClr>
              </a:buClr>
            </a:pPr>
            <a:r>
              <a:rPr lang="en-US" dirty="0"/>
              <a:t>Quinoa</a:t>
            </a:r>
          </a:p>
          <a:p>
            <a:pPr marL="230188" indent="-230188">
              <a:spcBef>
                <a:spcPts val="800"/>
              </a:spcBef>
              <a:buClr>
                <a:schemeClr val="accent2">
                  <a:lumMod val="50000"/>
                </a:schemeClr>
              </a:buClr>
            </a:pPr>
            <a:r>
              <a:rPr lang="en-US" dirty="0"/>
              <a:t>Bulgur</a:t>
            </a:r>
          </a:p>
        </p:txBody>
      </p:sp>
      <p:pic>
        <p:nvPicPr>
          <p:cNvPr id="8" name="Picture 7" descr="A bowl of Quinoa Salad.">
            <a:extLst>
              <a:ext uri="{FF2B5EF4-FFF2-40B4-BE49-F238E27FC236}">
                <a16:creationId xmlns:a16="http://schemas.microsoft.com/office/drawing/2014/main" id="{A3E4BBB8-DF60-F848-AA40-1100A940B9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26798" y="1477201"/>
            <a:ext cx="3537584" cy="2358389"/>
          </a:xfrm>
          <a:prstGeom prst="roundRect">
            <a:avLst>
              <a:gd name="adj" fmla="val 7580"/>
            </a:avLst>
          </a:prstGeom>
        </p:spPr>
      </p:pic>
      <p:sp>
        <p:nvSpPr>
          <p:cNvPr id="3" name="TextBox 2">
            <a:extLst>
              <a:ext uri="{FF2B5EF4-FFF2-40B4-BE49-F238E27FC236}">
                <a16:creationId xmlns:a16="http://schemas.microsoft.com/office/drawing/2014/main" id="{3F9910BB-A86B-914D-AEDC-B0597F698E2E}"/>
              </a:ext>
            </a:extLst>
          </p:cNvPr>
          <p:cNvSpPr txBox="1"/>
          <p:nvPr/>
        </p:nvSpPr>
        <p:spPr>
          <a:xfrm>
            <a:off x="5035137" y="4085112"/>
            <a:ext cx="1722587" cy="646331"/>
          </a:xfrm>
          <a:prstGeom prst="rect">
            <a:avLst/>
          </a:prstGeom>
          <a:noFill/>
        </p:spPr>
        <p:txBody>
          <a:bodyPr wrap="none" rtlCol="0">
            <a:spAutoFit/>
          </a:bodyPr>
          <a:lstStyle/>
          <a:p>
            <a:r>
              <a:rPr lang="en-US" sz="300" dirty="0">
                <a:solidFill>
                  <a:schemeClr val="bg1"/>
                </a:solidFill>
                <a:latin typeface="Arial" panose="020B0604020202020204" pitchFamily="34" charset="0"/>
                <a:cs typeface="Arial" panose="020B0604020202020204" pitchFamily="34" charset="0"/>
              </a:rPr>
              <a:t>Some whole grain-rich items to include on your lunch or supper menus include:</a:t>
            </a:r>
          </a:p>
          <a:p>
            <a:pPr marL="175308" indent="-175308">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whole wheat macaroni/spaghetti;</a:t>
            </a:r>
          </a:p>
          <a:p>
            <a:pPr marL="175308" indent="-175308">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whole grain-rich pita bread or pita pockets;</a:t>
            </a:r>
          </a:p>
          <a:p>
            <a:pPr marL="175308" indent="-175308" defTabSz="934974">
              <a:buFont typeface="Wingdings" panose="05000000000000000000" pitchFamily="2" charset="2"/>
              <a:buChar char="q"/>
              <a:defRPr/>
            </a:pPr>
            <a:r>
              <a:rPr lang="en-US" sz="300" dirty="0">
                <a:solidFill>
                  <a:schemeClr val="bg1"/>
                </a:solidFill>
                <a:latin typeface="Arial" panose="020B0604020202020204" pitchFamily="34" charset="0"/>
                <a:cs typeface="Arial" panose="020B0604020202020204" pitchFamily="34" charset="0"/>
              </a:rPr>
              <a:t>whole wheat buns or rolls;</a:t>
            </a:r>
          </a:p>
          <a:p>
            <a:pPr marL="175308" indent="-175308" defTabSz="934974">
              <a:buFont typeface="Wingdings" panose="05000000000000000000" pitchFamily="2" charset="2"/>
              <a:buChar char="q"/>
              <a:defRPr/>
            </a:pPr>
            <a:r>
              <a:rPr lang="en-US" sz="300" dirty="0">
                <a:solidFill>
                  <a:schemeClr val="bg1"/>
                </a:solidFill>
                <a:latin typeface="Arial" panose="020B0604020202020204" pitchFamily="34" charset="0"/>
                <a:cs typeface="Arial" panose="020B0604020202020204" pitchFamily="34" charset="0"/>
              </a:rPr>
              <a:t>whole grain-rich pizza crust; and </a:t>
            </a:r>
          </a:p>
          <a:p>
            <a:pPr marL="175308" indent="-175308" defTabSz="934974">
              <a:buFont typeface="Wingdings" panose="05000000000000000000" pitchFamily="2" charset="2"/>
              <a:buChar char="q"/>
              <a:defRPr/>
            </a:pPr>
            <a:r>
              <a:rPr lang="en-US" sz="300" dirty="0">
                <a:solidFill>
                  <a:schemeClr val="bg1"/>
                </a:solidFill>
                <a:latin typeface="Arial" panose="020B0604020202020204" pitchFamily="34" charset="0"/>
                <a:cs typeface="Arial" panose="020B0604020202020204" pitchFamily="34" charset="0"/>
              </a:rPr>
              <a:t>whole grain-rich tortillas.</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You could also try including some cooked whole grains such as</a:t>
            </a:r>
          </a:p>
          <a:p>
            <a:pPr marL="175308" indent="-175308">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brown rice;</a:t>
            </a:r>
          </a:p>
          <a:p>
            <a:pPr marL="175308" indent="-175308">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wild rice;</a:t>
            </a:r>
          </a:p>
          <a:p>
            <a:pPr marL="175308" indent="-175308">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quinoa; and</a:t>
            </a:r>
          </a:p>
          <a:p>
            <a:pPr marL="175308" indent="-175308">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bulgur, which is used to make a dish called tabbouleh that’s shown on the slide.  </a:t>
            </a:r>
            <a:endParaRPr lang="en-US" sz="300" dirty="0">
              <a:solidFill>
                <a:schemeClr val="bg1"/>
              </a:solidFill>
            </a:endParaRPr>
          </a:p>
        </p:txBody>
      </p:sp>
    </p:spTree>
    <p:extLst>
      <p:ext uri="{BB962C8B-B14F-4D97-AF65-F5344CB8AC3E}">
        <p14:creationId xmlns:p14="http://schemas.microsoft.com/office/powerpoint/2010/main" val="14114939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2883C-80C9-354A-8C5A-D362DC1706CD}"/>
              </a:ext>
            </a:extLst>
          </p:cNvPr>
          <p:cNvSpPr>
            <a:spLocks noGrp="1"/>
          </p:cNvSpPr>
          <p:nvPr>
            <p:ph type="title"/>
          </p:nvPr>
        </p:nvSpPr>
        <p:spPr/>
        <p:txBody>
          <a:bodyPr tIns="137160" bIns="91440"/>
          <a:lstStyle/>
          <a:p>
            <a:r>
              <a:rPr lang="en-US" dirty="0">
                <a:solidFill>
                  <a:srgbClr val="703E1A"/>
                </a:solidFill>
              </a:rPr>
              <a:t>Food(s) for Thought: </a:t>
            </a:r>
            <a:br>
              <a:rPr lang="en-US" dirty="0">
                <a:solidFill>
                  <a:srgbClr val="703E1A"/>
                </a:solidFill>
              </a:rPr>
            </a:br>
            <a:r>
              <a:rPr lang="en-US" dirty="0">
                <a:solidFill>
                  <a:srgbClr val="703E1A"/>
                </a:solidFill>
              </a:rPr>
              <a:t>Whole Grain-Rich Snack Ideas</a:t>
            </a:r>
          </a:p>
        </p:txBody>
      </p:sp>
      <p:sp>
        <p:nvSpPr>
          <p:cNvPr id="5" name="Content Placeholder 3">
            <a:extLst>
              <a:ext uri="{FF2B5EF4-FFF2-40B4-BE49-F238E27FC236}">
                <a16:creationId xmlns:a16="http://schemas.microsoft.com/office/drawing/2014/main" id="{B7186DF2-9962-B446-A80D-F7F2C28C47AA}"/>
              </a:ext>
            </a:extLst>
          </p:cNvPr>
          <p:cNvSpPr>
            <a:spLocks noGrp="1"/>
          </p:cNvSpPr>
          <p:nvPr>
            <p:ph sz="half" idx="2"/>
          </p:nvPr>
        </p:nvSpPr>
        <p:spPr>
          <a:xfrm>
            <a:off x="408264" y="1477202"/>
            <a:ext cx="4379635" cy="2815398"/>
          </a:xfrm>
        </p:spPr>
        <p:txBody>
          <a:bodyPr/>
          <a:lstStyle/>
          <a:p>
            <a:pPr marL="230188" indent="-230188">
              <a:spcBef>
                <a:spcPts val="1200"/>
              </a:spcBef>
              <a:buClr>
                <a:schemeClr val="accent2">
                  <a:lumMod val="50000"/>
                </a:schemeClr>
              </a:buClr>
            </a:pPr>
            <a:r>
              <a:rPr lang="en-US" dirty="0"/>
              <a:t>Whole Grain-Rich Crackers</a:t>
            </a:r>
          </a:p>
          <a:p>
            <a:pPr marL="230188" indent="-230188">
              <a:spcBef>
                <a:spcPts val="1200"/>
              </a:spcBef>
              <a:buClr>
                <a:schemeClr val="accent2">
                  <a:lumMod val="50000"/>
                </a:schemeClr>
              </a:buClr>
            </a:pPr>
            <a:r>
              <a:rPr lang="en-US" dirty="0"/>
              <a:t>Whole Grain-Rich Pita Wedges</a:t>
            </a:r>
          </a:p>
          <a:p>
            <a:pPr marL="230188" indent="-230188">
              <a:spcBef>
                <a:spcPts val="1200"/>
              </a:spcBef>
              <a:buClr>
                <a:schemeClr val="accent2">
                  <a:lumMod val="50000"/>
                </a:schemeClr>
              </a:buClr>
            </a:pPr>
            <a:r>
              <a:rPr lang="en-US" dirty="0"/>
              <a:t>Whole Grain-Rich Cereal Mix*</a:t>
            </a:r>
          </a:p>
          <a:p>
            <a:pPr marL="230188" indent="-230188">
              <a:spcBef>
                <a:spcPts val="1200"/>
              </a:spcBef>
              <a:buClr>
                <a:schemeClr val="accent2">
                  <a:lumMod val="50000"/>
                </a:schemeClr>
              </a:buClr>
            </a:pPr>
            <a:r>
              <a:rPr lang="en-US" dirty="0"/>
              <a:t>Whole Grain-Rich Pretzels</a:t>
            </a:r>
          </a:p>
          <a:p>
            <a:pPr marL="230188" indent="-230188">
              <a:spcBef>
                <a:spcPts val="1200"/>
              </a:spcBef>
              <a:buClr>
                <a:schemeClr val="accent2">
                  <a:lumMod val="50000"/>
                </a:schemeClr>
              </a:buClr>
            </a:pPr>
            <a:r>
              <a:rPr lang="en-US" dirty="0"/>
              <a:t>Rice Cakes Made with Brown Rice</a:t>
            </a:r>
          </a:p>
          <a:p>
            <a:pPr marL="230188" indent="-230188">
              <a:spcBef>
                <a:spcPts val="1200"/>
              </a:spcBef>
              <a:buClr>
                <a:schemeClr val="accent2">
                  <a:lumMod val="50000"/>
                </a:schemeClr>
              </a:buClr>
            </a:pPr>
            <a:r>
              <a:rPr lang="en-US" dirty="0"/>
              <a:t>Whole Grain-Rich Banana Bread</a:t>
            </a:r>
          </a:p>
          <a:p>
            <a:pPr indent="0">
              <a:spcBef>
                <a:spcPts val="1200"/>
              </a:spcBef>
              <a:buNone/>
            </a:pPr>
            <a:endParaRPr lang="en-US" dirty="0"/>
          </a:p>
        </p:txBody>
      </p:sp>
      <p:sp>
        <p:nvSpPr>
          <p:cNvPr id="7" name="Content Placeholder 3">
            <a:extLst>
              <a:ext uri="{FF2B5EF4-FFF2-40B4-BE49-F238E27FC236}">
                <a16:creationId xmlns:a16="http://schemas.microsoft.com/office/drawing/2014/main" id="{B33C5802-812D-C340-967B-C808DD8CF73A}"/>
              </a:ext>
            </a:extLst>
          </p:cNvPr>
          <p:cNvSpPr txBox="1">
            <a:spLocks/>
          </p:cNvSpPr>
          <p:nvPr/>
        </p:nvSpPr>
        <p:spPr>
          <a:xfrm>
            <a:off x="459064" y="4420925"/>
            <a:ext cx="7262536" cy="338898"/>
          </a:xfrm>
          <a:prstGeom prst="rect">
            <a:avLst/>
          </a:prstGeom>
        </p:spPr>
        <p:txBody>
          <a:bodyPr/>
          <a:lstStyle>
            <a:lvl1pPr marL="0" indent="-137160" algn="l" defTabSz="914400" rtl="0" eaLnBrk="1" latinLnBrk="0" hangingPunct="1">
              <a:lnSpc>
                <a:spcPct val="90000"/>
              </a:lnSpc>
              <a:spcBef>
                <a:spcPts val="1000"/>
              </a:spcBef>
              <a:buClr>
                <a:srgbClr val="AA1217"/>
              </a:buClr>
              <a:buFont typeface="Arial" panose="020B0604020202020204" pitchFamily="34" charset="0"/>
              <a:buChar char="•"/>
              <a:defRPr sz="18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spcBef>
                <a:spcPts val="1600"/>
              </a:spcBef>
              <a:buNone/>
            </a:pPr>
            <a:r>
              <a:rPr lang="en-US" dirty="0"/>
              <a:t>*Must meet the sugar limit for cereals in the CACFP. </a:t>
            </a:r>
          </a:p>
        </p:txBody>
      </p:sp>
      <p:sp>
        <p:nvSpPr>
          <p:cNvPr id="10" name="Rounded Rectangle 9" descr="Whole grain-rich pita wedges.">
            <a:extLst>
              <a:ext uri="{FF2B5EF4-FFF2-40B4-BE49-F238E27FC236}">
                <a16:creationId xmlns:a16="http://schemas.microsoft.com/office/drawing/2014/main" id="{382AEAE1-6066-194D-87FD-9107C9B28DC0}"/>
              </a:ext>
            </a:extLst>
          </p:cNvPr>
          <p:cNvSpPr/>
          <p:nvPr/>
        </p:nvSpPr>
        <p:spPr>
          <a:xfrm>
            <a:off x="4687886" y="1477202"/>
            <a:ext cx="3537584" cy="2358389"/>
          </a:xfrm>
          <a:prstGeom prst="roundRect">
            <a:avLst>
              <a:gd name="adj" fmla="val 7873"/>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EB4D6E44-4960-5542-B77A-3653110FCE9C}"/>
              </a:ext>
            </a:extLst>
          </p:cNvPr>
          <p:cNvSpPr txBox="1"/>
          <p:nvPr/>
        </p:nvSpPr>
        <p:spPr>
          <a:xfrm>
            <a:off x="261257" y="4702851"/>
            <a:ext cx="995785" cy="415498"/>
          </a:xfrm>
          <a:prstGeom prst="rect">
            <a:avLst/>
          </a:prstGeom>
          <a:noFill/>
        </p:spPr>
        <p:txBody>
          <a:bodyPr wrap="none" rtlCol="0">
            <a:spAutoFit/>
          </a:bodyPr>
          <a:lstStyle/>
          <a:p>
            <a:r>
              <a:rPr lang="en-US" sz="300" dirty="0">
                <a:solidFill>
                  <a:schemeClr val="bg1"/>
                </a:solidFill>
                <a:latin typeface="Arial" panose="020B0604020202020204" pitchFamily="34" charset="0"/>
                <a:cs typeface="Arial" panose="020B0604020202020204" pitchFamily="34" charset="0"/>
              </a:rPr>
              <a:t>Finally, at snack, you can serve:</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whole grain-rich crackers;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whole grain-rich pita wedges;</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whole grain-rich cereal mix;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whole grain-rich pretzels;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rice cakes made with brown rice; and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whole grain-rich banana bread. </a:t>
            </a:r>
          </a:p>
        </p:txBody>
      </p:sp>
    </p:spTree>
    <p:extLst>
      <p:ext uri="{BB962C8B-B14F-4D97-AF65-F5344CB8AC3E}">
        <p14:creationId xmlns:p14="http://schemas.microsoft.com/office/powerpoint/2010/main" val="24663198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p:txBody>
          <a:bodyPr/>
          <a:lstStyle/>
          <a:p>
            <a:r>
              <a:rPr lang="en-US" dirty="0">
                <a:solidFill>
                  <a:srgbClr val="703E1A"/>
                </a:solidFill>
              </a:rPr>
              <a:t>How To Order Print Copies</a:t>
            </a:r>
          </a:p>
        </p:txBody>
      </p:sp>
      <p:sp>
        <p:nvSpPr>
          <p:cNvPr id="3" name="Text Placeholder 2">
            <a:extLst>
              <a:ext uri="{FF2B5EF4-FFF2-40B4-BE49-F238E27FC236}">
                <a16:creationId xmlns:a16="http://schemas.microsoft.com/office/drawing/2014/main" id="{26FC0810-BF36-E240-BE1C-496C92E22B1C}"/>
              </a:ext>
            </a:extLst>
          </p:cNvPr>
          <p:cNvSpPr>
            <a:spLocks noGrp="1"/>
          </p:cNvSpPr>
          <p:nvPr>
            <p:ph type="body" idx="1"/>
          </p:nvPr>
        </p:nvSpPr>
        <p:spPr>
          <a:xfrm>
            <a:off x="360361" y="1097796"/>
            <a:ext cx="7557511" cy="613725"/>
          </a:xfrm>
        </p:spPr>
        <p:txBody>
          <a:bodyPr/>
          <a:lstStyle/>
          <a:p>
            <a:r>
              <a:rPr lang="en-US" sz="2000" dirty="0"/>
              <a:t>Resource Order Form at </a:t>
            </a:r>
            <a:r>
              <a:rPr lang="en-US" sz="2000" b="1" u="sng" dirty="0">
                <a:hlinkClick r:id="rId3">
                  <a:extLst>
                    <a:ext uri="{A12FA001-AC4F-418D-AE19-62706E023703}">
                      <ahyp:hlinkClr xmlns="" xmlns:ahyp="http://schemas.microsoft.com/office/drawing/2018/hyperlinkcolor" val="tx"/>
                    </a:ext>
                  </a:extLst>
                </a:hlinkClick>
              </a:rPr>
              <a:t>TeamNutrition.usda.gov</a:t>
            </a:r>
            <a:r>
              <a:rPr lang="en-US" sz="2000" dirty="0"/>
              <a:t>.</a:t>
            </a:r>
          </a:p>
          <a:p>
            <a:endParaRPr lang="en-US" dirty="0"/>
          </a:p>
        </p:txBody>
      </p:sp>
      <p:sp>
        <p:nvSpPr>
          <p:cNvPr id="4" name="Content Placeholder 3">
            <a:extLst>
              <a:ext uri="{FF2B5EF4-FFF2-40B4-BE49-F238E27FC236}">
                <a16:creationId xmlns:a16="http://schemas.microsoft.com/office/drawing/2014/main" id="{CF975966-2849-6A45-9C7A-B5568BD199A7}"/>
              </a:ext>
            </a:extLst>
          </p:cNvPr>
          <p:cNvSpPr>
            <a:spLocks noGrp="1"/>
          </p:cNvSpPr>
          <p:nvPr>
            <p:ph sz="half" idx="2"/>
          </p:nvPr>
        </p:nvSpPr>
        <p:spPr>
          <a:xfrm>
            <a:off x="360364" y="1803710"/>
            <a:ext cx="4211636" cy="1249591"/>
          </a:xfrm>
        </p:spPr>
        <p:txBody>
          <a:bodyPr/>
          <a:lstStyle/>
          <a:p>
            <a:pPr marL="233363" indent="-233363">
              <a:spcAft>
                <a:spcPts val="1200"/>
              </a:spcAft>
              <a:buClr>
                <a:schemeClr val="accent2">
                  <a:lumMod val="50000"/>
                </a:schemeClr>
              </a:buClr>
            </a:pPr>
            <a:r>
              <a:rPr lang="en-US" sz="2000" b="1" dirty="0"/>
              <a:t>FREE</a:t>
            </a:r>
            <a:r>
              <a:rPr lang="en-US" sz="2000" dirty="0"/>
              <a:t> for those participating in a USDA’s Child Nutrition Program, while supplies last.</a:t>
            </a:r>
          </a:p>
          <a:p>
            <a:pPr marL="233363" indent="-233363">
              <a:spcAft>
                <a:spcPts val="1200"/>
              </a:spcAft>
              <a:buClr>
                <a:schemeClr val="accent2">
                  <a:lumMod val="50000"/>
                </a:schemeClr>
              </a:buClr>
            </a:pPr>
            <a:r>
              <a:rPr lang="en-US" sz="2000" dirty="0"/>
              <a:t>Sponsoring organizations and State agencies can also order in bulk by sending an email to: </a:t>
            </a:r>
          </a:p>
          <a:p>
            <a:endParaRPr lang="en-US" sz="2400" dirty="0"/>
          </a:p>
        </p:txBody>
      </p:sp>
      <p:pic>
        <p:nvPicPr>
          <p:cNvPr id="10" name="Picture 9" descr="Email icon.">
            <a:extLst>
              <a:ext uri="{FF2B5EF4-FFF2-40B4-BE49-F238E27FC236}">
                <a16:creationId xmlns:a16="http://schemas.microsoft.com/office/drawing/2014/main" id="{85D167CA-5FB5-3641-BAB0-3E6DA15D058D}"/>
              </a:ext>
            </a:extLst>
          </p:cNvPr>
          <p:cNvPicPr>
            <a:picLocks noChangeAspect="1"/>
          </p:cNvPicPr>
          <p:nvPr/>
        </p:nvPicPr>
        <p:blipFill>
          <a:blip r:embed="rId4"/>
          <a:stretch>
            <a:fillRect/>
          </a:stretch>
        </p:blipFill>
        <p:spPr>
          <a:xfrm>
            <a:off x="376837" y="4131701"/>
            <a:ext cx="482858" cy="489565"/>
          </a:xfrm>
          <a:prstGeom prst="rect">
            <a:avLst/>
          </a:prstGeom>
        </p:spPr>
      </p:pic>
      <p:sp>
        <p:nvSpPr>
          <p:cNvPr id="5" name="Text Placeholder 2">
            <a:extLst>
              <a:ext uri="{FF2B5EF4-FFF2-40B4-BE49-F238E27FC236}">
                <a16:creationId xmlns:a16="http://schemas.microsoft.com/office/drawing/2014/main" id="{D7DB1E27-6C79-204A-911D-6D0C1BA3D9A7}"/>
              </a:ext>
            </a:extLst>
          </p:cNvPr>
          <p:cNvSpPr txBox="1">
            <a:spLocks/>
          </p:cNvSpPr>
          <p:nvPr/>
        </p:nvSpPr>
        <p:spPr>
          <a:xfrm>
            <a:off x="1019058" y="4174193"/>
            <a:ext cx="3597168" cy="61372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dirty="0">
                <a:hlinkClick r:id="rId5">
                  <a:extLst>
                    <a:ext uri="{A12FA001-AC4F-418D-AE19-62706E023703}">
                      <ahyp:hlinkClr xmlns="" xmlns:ahyp="http://schemas.microsoft.com/office/drawing/2018/hyperlinkcolor" val="tx"/>
                    </a:ext>
                  </a:extLst>
                </a:hlinkClick>
              </a:rPr>
              <a:t>TeamNutrition@usda.gov</a:t>
            </a:r>
            <a:endParaRPr lang="en-US" sz="2000" u="sng"/>
          </a:p>
        </p:txBody>
      </p:sp>
      <p:pic>
        <p:nvPicPr>
          <p:cNvPr id="16" name="Picture 15" descr="Tablet showing Team Nutrition website. ">
            <a:extLst>
              <a:ext uri="{FF2B5EF4-FFF2-40B4-BE49-F238E27FC236}">
                <a16:creationId xmlns:a16="http://schemas.microsoft.com/office/drawing/2014/main" id="{6BECF8F0-D9CB-A74B-BCE7-00C5128328B1}"/>
              </a:ext>
            </a:extLst>
          </p:cNvPr>
          <p:cNvPicPr>
            <a:picLocks noChangeAspect="1"/>
          </p:cNvPicPr>
          <p:nvPr/>
        </p:nvPicPr>
        <p:blipFill>
          <a:blip r:embed="rId6"/>
          <a:stretch>
            <a:fillRect/>
          </a:stretch>
        </p:blipFill>
        <p:spPr>
          <a:xfrm>
            <a:off x="4660452" y="1533944"/>
            <a:ext cx="4334074" cy="3597281"/>
          </a:xfrm>
          <a:prstGeom prst="rect">
            <a:avLst/>
          </a:prstGeom>
        </p:spPr>
      </p:pic>
      <p:sp>
        <p:nvSpPr>
          <p:cNvPr id="6" name="TextBox 5">
            <a:extLst>
              <a:ext uri="{FF2B5EF4-FFF2-40B4-BE49-F238E27FC236}">
                <a16:creationId xmlns:a16="http://schemas.microsoft.com/office/drawing/2014/main" id="{7F3CEDD7-0202-234B-BD83-F59FD14DC099}"/>
              </a:ext>
            </a:extLst>
          </p:cNvPr>
          <p:cNvSpPr txBox="1"/>
          <p:nvPr/>
        </p:nvSpPr>
        <p:spPr>
          <a:xfrm>
            <a:off x="285008" y="4785756"/>
            <a:ext cx="2196435" cy="246221"/>
          </a:xfrm>
          <a:prstGeom prst="rect">
            <a:avLst/>
          </a:prstGeom>
          <a:noFill/>
        </p:spPr>
        <p:txBody>
          <a:bodyPr wrap="none" rtlCol="0">
            <a:spAutoFit/>
          </a:bodyPr>
          <a:lstStyle/>
          <a:p>
            <a:pPr defTabSz="933010">
              <a:defRPr/>
            </a:pPr>
            <a:r>
              <a:rPr lang="en-US" sz="200" dirty="0">
                <a:solidFill>
                  <a:schemeClr val="bg1"/>
                </a:solidFill>
                <a:latin typeface="Arial" panose="020B0604020202020204" pitchFamily="34" charset="0"/>
                <a:cs typeface="Arial" panose="020B0604020202020204" pitchFamily="34" charset="0"/>
              </a:rPr>
              <a:t>For all participating in a Child Nutrition Program, such as the CACFP, Team Nutrition’s print materials are free to order. </a:t>
            </a:r>
          </a:p>
          <a:p>
            <a:pPr defTabSz="933010">
              <a:defRPr/>
            </a:pPr>
            <a:endParaRPr lang="en-US" sz="200" dirty="0">
              <a:solidFill>
                <a:schemeClr val="bg1"/>
              </a:solidFill>
              <a:latin typeface="Arial" panose="020B0604020202020204" pitchFamily="34" charset="0"/>
              <a:cs typeface="Arial" panose="020B0604020202020204" pitchFamily="34" charset="0"/>
            </a:endParaRPr>
          </a:p>
          <a:p>
            <a:pPr defTabSz="933010">
              <a:defRPr/>
            </a:pPr>
            <a:r>
              <a:rPr lang="en-US" sz="200" dirty="0">
                <a:solidFill>
                  <a:schemeClr val="bg1"/>
                </a:solidFill>
                <a:latin typeface="Arial" panose="020B0604020202020204" pitchFamily="34" charset="0"/>
                <a:cs typeface="Arial" panose="020B0604020202020204" pitchFamily="34" charset="0"/>
              </a:rPr>
              <a:t>If you would like to order Team Nutrition’s free materials in print, you can go to the “Resource Order Form” link on the Team Nutrition website to order print copies of the materials.  </a:t>
            </a:r>
          </a:p>
          <a:p>
            <a:endParaRPr lang="en-US" sz="200" dirty="0">
              <a:solidFill>
                <a:schemeClr val="bg1"/>
              </a:solidFill>
            </a:endParaRPr>
          </a:p>
          <a:p>
            <a:r>
              <a:rPr lang="en-US" sz="200" dirty="0">
                <a:solidFill>
                  <a:schemeClr val="bg1"/>
                </a:solidFill>
                <a:latin typeface="Arial" panose="020B0604020202020204" pitchFamily="34" charset="0"/>
                <a:cs typeface="Arial" panose="020B0604020202020204" pitchFamily="34" charset="0"/>
              </a:rPr>
              <a:t>For bulk orders, you can email </a:t>
            </a:r>
            <a:r>
              <a:rPr lang="en-US" sz="200" dirty="0" err="1">
                <a:solidFill>
                  <a:schemeClr val="bg1"/>
                </a:solidFill>
                <a:latin typeface="Arial" panose="020B0604020202020204" pitchFamily="34" charset="0"/>
                <a:cs typeface="Arial" panose="020B0604020202020204" pitchFamily="34" charset="0"/>
              </a:rPr>
              <a:t>teamnutrition@usda.gov</a:t>
            </a:r>
            <a:r>
              <a:rPr lang="en-US" sz="2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7688029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2106E-0D89-364C-90F3-D738CECD11BD}"/>
              </a:ext>
            </a:extLst>
          </p:cNvPr>
          <p:cNvSpPr>
            <a:spLocks noGrp="1"/>
          </p:cNvSpPr>
          <p:nvPr>
            <p:ph type="title"/>
          </p:nvPr>
        </p:nvSpPr>
        <p:spPr>
          <a:xfrm>
            <a:off x="2145792" y="1221232"/>
            <a:ext cx="4242816" cy="819149"/>
          </a:xfrm>
        </p:spPr>
        <p:txBody>
          <a:bodyPr/>
          <a:lstStyle/>
          <a:p>
            <a:r>
              <a:rPr lang="en-US" sz="1000" dirty="0">
                <a:solidFill>
                  <a:schemeClr val="bg1"/>
                </a:solidFill>
              </a:rPr>
              <a:t>More Team Nutrition Resources</a:t>
            </a:r>
          </a:p>
        </p:txBody>
      </p:sp>
      <p:pic>
        <p:nvPicPr>
          <p:cNvPr id="3" name="Picture 2" descr="Computer screen showing the text &quot;More Team Nutrition Resources!&quot; and screenshots of thirteen pages. ">
            <a:extLst>
              <a:ext uri="{FF2B5EF4-FFF2-40B4-BE49-F238E27FC236}">
                <a16:creationId xmlns:a16="http://schemas.microsoft.com/office/drawing/2014/main" id="{D7230847-A285-A040-A5D9-609571A5E268}"/>
              </a:ext>
            </a:extLst>
          </p:cNvPr>
          <p:cNvPicPr>
            <a:picLocks noChangeAspect="1"/>
          </p:cNvPicPr>
          <p:nvPr/>
        </p:nvPicPr>
        <p:blipFill>
          <a:blip r:embed="rId3"/>
          <a:stretch>
            <a:fillRect/>
          </a:stretch>
        </p:blipFill>
        <p:spPr>
          <a:xfrm>
            <a:off x="1482826" y="164743"/>
            <a:ext cx="5917658" cy="4023360"/>
          </a:xfrm>
          <a:prstGeom prst="rect">
            <a:avLst/>
          </a:prstGeom>
        </p:spPr>
      </p:pic>
      <p:pic>
        <p:nvPicPr>
          <p:cNvPr id="7" name="Picture 6" descr="Hyperlink icon.">
            <a:extLst>
              <a:ext uri="{FF2B5EF4-FFF2-40B4-BE49-F238E27FC236}">
                <a16:creationId xmlns:a16="http://schemas.microsoft.com/office/drawing/2014/main" id="{BF6F0B88-F927-AB49-823B-5B3B8D98EF8A}"/>
              </a:ext>
            </a:extLst>
          </p:cNvPr>
          <p:cNvPicPr>
            <a:picLocks noChangeAspect="1"/>
          </p:cNvPicPr>
          <p:nvPr/>
        </p:nvPicPr>
        <p:blipFill>
          <a:blip r:embed="rId4"/>
          <a:stretch>
            <a:fillRect/>
          </a:stretch>
        </p:blipFill>
        <p:spPr>
          <a:xfrm>
            <a:off x="2315543" y="4518272"/>
            <a:ext cx="423093" cy="423093"/>
          </a:xfrm>
          <a:prstGeom prst="rect">
            <a:avLst/>
          </a:prstGeom>
        </p:spPr>
      </p:pic>
      <p:sp>
        <p:nvSpPr>
          <p:cNvPr id="9" name="Rectangle 8">
            <a:extLst>
              <a:ext uri="{FF2B5EF4-FFF2-40B4-BE49-F238E27FC236}">
                <a16:creationId xmlns:a16="http://schemas.microsoft.com/office/drawing/2014/main" id="{818842BF-D2BF-2A49-A103-1721BA986749}"/>
              </a:ext>
            </a:extLst>
          </p:cNvPr>
          <p:cNvSpPr/>
          <p:nvPr/>
        </p:nvSpPr>
        <p:spPr>
          <a:xfrm>
            <a:off x="2906882" y="4517092"/>
            <a:ext cx="3580556" cy="461665"/>
          </a:xfrm>
          <a:prstGeom prst="rect">
            <a:avLst/>
          </a:prstGeom>
        </p:spPr>
        <p:txBody>
          <a:bodyPr wrap="square" l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lumMod val="75000"/>
                    <a:lumOff val="25000"/>
                  </a:schemeClr>
                </a:solidFill>
                <a:effectLst/>
                <a:uLnTx/>
                <a:uFillTx/>
                <a:latin typeface="Helvetica" pitchFamily="2" charset="0"/>
                <a:ea typeface="+mn-ea"/>
                <a:hlinkClick r:id="rId5">
                  <a:extLst>
                    <a:ext uri="{A12FA001-AC4F-418D-AE19-62706E023703}">
                      <ahyp:hlinkClr xmlns="" xmlns:ahyp="http://schemas.microsoft.com/office/drawing/2018/hyperlinkcolor" val="tx"/>
                    </a:ext>
                  </a:extLst>
                </a:hlinkClick>
              </a:rPr>
              <a:t>TeamNutrition.usda.gov</a:t>
            </a:r>
            <a:endParaRPr kumimoji="0" lang="en-US" sz="2400" b="1" i="0" u="none" strike="noStrike" kern="1200" cap="none" spc="0" normalizeH="0" baseline="0" noProof="0">
              <a:ln>
                <a:noFill/>
              </a:ln>
              <a:solidFill>
                <a:schemeClr val="tx1">
                  <a:lumMod val="75000"/>
                  <a:lumOff val="25000"/>
                </a:schemeClr>
              </a:solidFill>
              <a:effectLst/>
              <a:uLnTx/>
              <a:uFillTx/>
              <a:latin typeface="Helvetica" pitchFamily="2" charset="0"/>
              <a:ea typeface="+mn-ea"/>
              <a:cs typeface="Arial" panose="020B0604020202020204" pitchFamily="34" charset="0"/>
            </a:endParaRPr>
          </a:p>
        </p:txBody>
      </p:sp>
      <p:sp>
        <p:nvSpPr>
          <p:cNvPr id="4" name="TextBox 3">
            <a:extLst>
              <a:ext uri="{FF2B5EF4-FFF2-40B4-BE49-F238E27FC236}">
                <a16:creationId xmlns:a16="http://schemas.microsoft.com/office/drawing/2014/main" id="{23A89A25-AC3C-7849-BA9E-2046A7BABFDC}"/>
              </a:ext>
            </a:extLst>
          </p:cNvPr>
          <p:cNvSpPr txBox="1"/>
          <p:nvPr/>
        </p:nvSpPr>
        <p:spPr>
          <a:xfrm>
            <a:off x="7315199" y="2963333"/>
            <a:ext cx="1819729" cy="123111"/>
          </a:xfrm>
          <a:prstGeom prst="rect">
            <a:avLst/>
          </a:prstGeom>
          <a:noFill/>
        </p:spPr>
        <p:txBody>
          <a:bodyPr wrap="none" rtlCol="0">
            <a:spAutoFit/>
          </a:bodyPr>
          <a:lstStyle/>
          <a:p>
            <a:pPr lvl="0" defTabSz="912479">
              <a:defRPr/>
            </a:pPr>
            <a:r>
              <a:rPr lang="en-US" sz="200" dirty="0">
                <a:solidFill>
                  <a:schemeClr val="bg1"/>
                </a:solidFill>
                <a:latin typeface="Arial" panose="020B0604020202020204" pitchFamily="34" charset="0"/>
                <a:cs typeface="Arial" panose="020B0604020202020204" pitchFamily="34" charset="0"/>
              </a:rPr>
              <a:t>All Team Nutrition materials are available online from Team Nutrition’s website and are available for free download to anybody who is interested.</a:t>
            </a:r>
          </a:p>
        </p:txBody>
      </p:sp>
    </p:spTree>
    <p:extLst>
      <p:ext uri="{BB962C8B-B14F-4D97-AF65-F5344CB8AC3E}">
        <p14:creationId xmlns:p14="http://schemas.microsoft.com/office/powerpoint/2010/main" val="30663013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9441E-A122-6E47-9FEB-89259D485427}"/>
              </a:ext>
            </a:extLst>
          </p:cNvPr>
          <p:cNvSpPr>
            <a:spLocks noGrp="1"/>
          </p:cNvSpPr>
          <p:nvPr>
            <p:ph type="ctrTitle"/>
          </p:nvPr>
        </p:nvSpPr>
        <p:spPr>
          <a:xfrm>
            <a:off x="365760" y="411480"/>
            <a:ext cx="5867565" cy="820447"/>
          </a:xfrm>
        </p:spPr>
        <p:txBody>
          <a:bodyPr>
            <a:noAutofit/>
          </a:bodyPr>
          <a:lstStyle/>
          <a:p>
            <a:r>
              <a:rPr lang="en-US" sz="6000" dirty="0">
                <a:solidFill>
                  <a:srgbClr val="703E1A"/>
                </a:solidFill>
              </a:rPr>
              <a:t>Thank you!</a:t>
            </a:r>
          </a:p>
        </p:txBody>
      </p:sp>
      <p:pic>
        <p:nvPicPr>
          <p:cNvPr id="17" name="Picture 16" descr="Hyperlink icon.">
            <a:extLst>
              <a:ext uri="{FF2B5EF4-FFF2-40B4-BE49-F238E27FC236}">
                <a16:creationId xmlns:a16="http://schemas.microsoft.com/office/drawing/2014/main" id="{4519C11C-3108-184F-809B-F654292DB6FF}"/>
              </a:ext>
            </a:extLst>
          </p:cNvPr>
          <p:cNvPicPr>
            <a:picLocks noChangeAspect="1"/>
          </p:cNvPicPr>
          <p:nvPr/>
        </p:nvPicPr>
        <p:blipFill>
          <a:blip r:embed="rId3"/>
          <a:stretch>
            <a:fillRect/>
          </a:stretch>
        </p:blipFill>
        <p:spPr>
          <a:xfrm>
            <a:off x="363879" y="2046624"/>
            <a:ext cx="352270" cy="352270"/>
          </a:xfrm>
          <a:prstGeom prst="rect">
            <a:avLst/>
          </a:prstGeom>
        </p:spPr>
      </p:pic>
      <p:sp>
        <p:nvSpPr>
          <p:cNvPr id="13" name="TextBox 12">
            <a:extLst>
              <a:ext uri="{FF2B5EF4-FFF2-40B4-BE49-F238E27FC236}">
                <a16:creationId xmlns:a16="http://schemas.microsoft.com/office/drawing/2014/main" id="{F5F44C79-967B-A442-8BFC-B8C31FD934AC}"/>
              </a:ext>
            </a:extLst>
          </p:cNvPr>
          <p:cNvSpPr txBox="1"/>
          <p:nvPr/>
        </p:nvSpPr>
        <p:spPr>
          <a:xfrm>
            <a:off x="872197" y="2081077"/>
            <a:ext cx="3100849" cy="400110"/>
          </a:xfrm>
          <a:prstGeom prst="rect">
            <a:avLst/>
          </a:prstGeom>
          <a:noFill/>
        </p:spPr>
        <p:txBody>
          <a:bodyPr wrap="none" rtlCol="0">
            <a:spAutoFit/>
          </a:bodyPr>
          <a:lstStyle/>
          <a:p>
            <a:r>
              <a:rPr lang="en-US" sz="2000" b="1" u="sng" dirty="0">
                <a:solidFill>
                  <a:schemeClr val="tx1">
                    <a:lumMod val="65000"/>
                    <a:lumOff val="35000"/>
                  </a:schemeClr>
                </a:solidFill>
                <a:latin typeface="Helvetica" pitchFamily="2" charset="0"/>
                <a:hlinkClick r:id="rId4">
                  <a:extLst>
                    <a:ext uri="{A12FA001-AC4F-418D-AE19-62706E023703}">
                      <ahyp:hlinkClr xmlns="" xmlns:ahyp="http://schemas.microsoft.com/office/drawing/2018/hyperlinkcolor" val="tx"/>
                    </a:ext>
                  </a:extLst>
                </a:hlinkClick>
              </a:rPr>
              <a:t>TeamNutrition.usda.gov</a:t>
            </a:r>
            <a:endParaRPr lang="en-US" sz="2000" b="1" dirty="0">
              <a:solidFill>
                <a:schemeClr val="tx1">
                  <a:lumMod val="65000"/>
                  <a:lumOff val="35000"/>
                </a:schemeClr>
              </a:solidFill>
              <a:latin typeface="Helvetica" pitchFamily="2" charset="0"/>
            </a:endParaRPr>
          </a:p>
        </p:txBody>
      </p:sp>
      <p:pic>
        <p:nvPicPr>
          <p:cNvPr id="19" name="Picture 18" descr="Twitter icon.">
            <a:extLst>
              <a:ext uri="{FF2B5EF4-FFF2-40B4-BE49-F238E27FC236}">
                <a16:creationId xmlns:a16="http://schemas.microsoft.com/office/drawing/2014/main" id="{64F127C3-A9CD-9745-AEC7-3C87DCAD628D}"/>
              </a:ext>
            </a:extLst>
          </p:cNvPr>
          <p:cNvPicPr>
            <a:picLocks noChangeAspect="1"/>
          </p:cNvPicPr>
          <p:nvPr/>
        </p:nvPicPr>
        <p:blipFill>
          <a:blip r:embed="rId5"/>
          <a:stretch>
            <a:fillRect/>
          </a:stretch>
        </p:blipFill>
        <p:spPr>
          <a:xfrm>
            <a:off x="363879" y="2724912"/>
            <a:ext cx="352270" cy="352270"/>
          </a:xfrm>
          <a:prstGeom prst="rect">
            <a:avLst/>
          </a:prstGeom>
        </p:spPr>
      </p:pic>
      <p:sp>
        <p:nvSpPr>
          <p:cNvPr id="14" name="TextBox 13">
            <a:extLst>
              <a:ext uri="{FF2B5EF4-FFF2-40B4-BE49-F238E27FC236}">
                <a16:creationId xmlns:a16="http://schemas.microsoft.com/office/drawing/2014/main" id="{7624886B-3106-6A40-89FC-7EE0F516238C}"/>
              </a:ext>
            </a:extLst>
          </p:cNvPr>
          <p:cNvSpPr txBox="1"/>
          <p:nvPr/>
        </p:nvSpPr>
        <p:spPr>
          <a:xfrm>
            <a:off x="849086" y="2726437"/>
            <a:ext cx="2153475" cy="400110"/>
          </a:xfrm>
          <a:prstGeom prst="rect">
            <a:avLst/>
          </a:prstGeom>
          <a:noFill/>
        </p:spPr>
        <p:txBody>
          <a:bodyPr wrap="none" rtlCol="0">
            <a:spAutoFit/>
          </a:bodyPr>
          <a:lstStyle/>
          <a:p>
            <a:r>
              <a:rPr lang="en-US" sz="2000" b="1" u="sng" dirty="0">
                <a:solidFill>
                  <a:schemeClr val="tx1">
                    <a:lumMod val="65000"/>
                    <a:lumOff val="35000"/>
                  </a:schemeClr>
                </a:solidFill>
                <a:latin typeface="Helvetica" pitchFamily="2" charset="0"/>
              </a:rPr>
              <a:t>@</a:t>
            </a:r>
            <a:r>
              <a:rPr lang="en-US" sz="2000" b="1" u="sng" dirty="0">
                <a:solidFill>
                  <a:schemeClr val="tx1">
                    <a:lumMod val="65000"/>
                    <a:lumOff val="35000"/>
                  </a:schemeClr>
                </a:solidFill>
                <a:latin typeface="Helvetica" pitchFamily="2" charset="0"/>
                <a:hlinkClick r:id="rId6">
                  <a:extLst>
                    <a:ext uri="{A12FA001-AC4F-418D-AE19-62706E023703}">
                      <ahyp:hlinkClr xmlns="" xmlns:ahyp="http://schemas.microsoft.com/office/drawing/2018/hyperlinkcolor" val="tx"/>
                    </a:ext>
                  </a:extLst>
                </a:hlinkClick>
              </a:rPr>
              <a:t>TeamNutrition</a:t>
            </a:r>
            <a:endParaRPr lang="en-US" sz="2000" u="sng" dirty="0"/>
          </a:p>
        </p:txBody>
      </p:sp>
      <p:pic>
        <p:nvPicPr>
          <p:cNvPr id="15" name="Picture 14" descr="Email icon.">
            <a:extLst>
              <a:ext uri="{FF2B5EF4-FFF2-40B4-BE49-F238E27FC236}">
                <a16:creationId xmlns:a16="http://schemas.microsoft.com/office/drawing/2014/main" id="{0F1C396B-5997-1F43-9322-0DCA3DA998C9}"/>
              </a:ext>
            </a:extLst>
          </p:cNvPr>
          <p:cNvPicPr>
            <a:picLocks noChangeAspect="1"/>
          </p:cNvPicPr>
          <p:nvPr/>
        </p:nvPicPr>
        <p:blipFill>
          <a:blip r:embed="rId7"/>
          <a:stretch>
            <a:fillRect/>
          </a:stretch>
        </p:blipFill>
        <p:spPr>
          <a:xfrm>
            <a:off x="278403" y="3265676"/>
            <a:ext cx="482858" cy="489565"/>
          </a:xfrm>
          <a:prstGeom prst="rect">
            <a:avLst/>
          </a:prstGeom>
        </p:spPr>
      </p:pic>
      <p:sp>
        <p:nvSpPr>
          <p:cNvPr id="16" name="TextBox 15">
            <a:extLst>
              <a:ext uri="{FF2B5EF4-FFF2-40B4-BE49-F238E27FC236}">
                <a16:creationId xmlns:a16="http://schemas.microsoft.com/office/drawing/2014/main" id="{3061119B-4C79-204E-A26E-F9FDAD601BD5}"/>
              </a:ext>
            </a:extLst>
          </p:cNvPr>
          <p:cNvSpPr txBox="1"/>
          <p:nvPr/>
        </p:nvSpPr>
        <p:spPr>
          <a:xfrm>
            <a:off x="844059" y="3351865"/>
            <a:ext cx="3280385" cy="400110"/>
          </a:xfrm>
          <a:prstGeom prst="rect">
            <a:avLst/>
          </a:prstGeom>
          <a:noFill/>
        </p:spPr>
        <p:txBody>
          <a:bodyPr wrap="none" rtlCol="0">
            <a:spAutoFit/>
          </a:bodyPr>
          <a:lstStyle/>
          <a:p>
            <a:r>
              <a:rPr lang="en-US" sz="2000" b="1" u="sng" dirty="0">
                <a:solidFill>
                  <a:schemeClr val="tx1">
                    <a:lumMod val="65000"/>
                    <a:lumOff val="35000"/>
                  </a:schemeClr>
                </a:solidFill>
                <a:latin typeface="Helvetica" pitchFamily="2" charset="0"/>
                <a:hlinkClick r:id="rId8">
                  <a:extLst>
                    <a:ext uri="{A12FA001-AC4F-418D-AE19-62706E023703}">
                      <ahyp:hlinkClr xmlns="" xmlns:ahyp="http://schemas.microsoft.com/office/drawing/2018/hyperlinkcolor" val="tx"/>
                    </a:ext>
                  </a:extLst>
                </a:hlinkClick>
              </a:rPr>
              <a:t>TeamNutrition@usda.gov</a:t>
            </a:r>
            <a:endParaRPr lang="en-US" sz="2000" b="1" u="sng">
              <a:solidFill>
                <a:schemeClr val="tx1">
                  <a:lumMod val="65000"/>
                  <a:lumOff val="35000"/>
                </a:schemeClr>
              </a:solidFill>
              <a:latin typeface="Helvetica" pitchFamily="2" charset="0"/>
            </a:endParaRPr>
          </a:p>
        </p:txBody>
      </p:sp>
      <p:pic>
        <p:nvPicPr>
          <p:cNvPr id="9" name="Picture 2" descr="Logo: The Team Nutrition E-newsletter. ">
            <a:extLst>
              <a:ext uri="{FF2B5EF4-FFF2-40B4-BE49-F238E27FC236}">
                <a16:creationId xmlns:a16="http://schemas.microsoft.com/office/drawing/2014/main" id="{1311A378-C658-E146-B795-506C32BFE83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3262" y="3931920"/>
            <a:ext cx="3048001" cy="515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9AD0BAE0-895C-FB42-A2E2-F03B0081F313}"/>
              </a:ext>
            </a:extLst>
          </p:cNvPr>
          <p:cNvSpPr txBox="1"/>
          <p:nvPr/>
        </p:nvSpPr>
        <p:spPr>
          <a:xfrm>
            <a:off x="153878" y="4778637"/>
            <a:ext cx="3783806" cy="246221"/>
          </a:xfrm>
          <a:prstGeom prst="rect">
            <a:avLst/>
          </a:prstGeom>
          <a:noFill/>
        </p:spPr>
        <p:txBody>
          <a:bodyPr wrap="square" rtlCol="0">
            <a:spAutoFit/>
          </a:bodyPr>
          <a:lstStyle/>
          <a:p>
            <a:r>
              <a:rPr lang="en-US" sz="1000" i="1" dirty="0">
                <a:latin typeface="Helvetica Light Oblique" panose="020B0403020202020204" pitchFamily="34" charset="0"/>
              </a:rPr>
              <a:t>USDA is an equal opportunity provider, employer, and lender.</a:t>
            </a:r>
          </a:p>
        </p:txBody>
      </p:sp>
      <p:pic>
        <p:nvPicPr>
          <p:cNvPr id="12" name="Picture 11" descr="Illustration of a woman thinking about the MyPlate food groups for fruits, grains, vegetables, protein and dairy. ">
            <a:extLst>
              <a:ext uri="{FF2B5EF4-FFF2-40B4-BE49-F238E27FC236}">
                <a16:creationId xmlns:a16="http://schemas.microsoft.com/office/drawing/2014/main" id="{07A40692-6181-4D49-A9B6-590F60382A2B}"/>
              </a:ext>
            </a:extLst>
          </p:cNvPr>
          <p:cNvPicPr>
            <a:picLocks noChangeAspect="1"/>
          </p:cNvPicPr>
          <p:nvPr/>
        </p:nvPicPr>
        <p:blipFill>
          <a:blip r:embed="rId10"/>
          <a:stretch>
            <a:fillRect/>
          </a:stretch>
        </p:blipFill>
        <p:spPr>
          <a:xfrm>
            <a:off x="5424074" y="688496"/>
            <a:ext cx="2948695" cy="4128173"/>
          </a:xfrm>
          <a:prstGeom prst="rect">
            <a:avLst/>
          </a:prstGeom>
        </p:spPr>
      </p:pic>
      <p:sp>
        <p:nvSpPr>
          <p:cNvPr id="3" name="TextBox 2">
            <a:extLst>
              <a:ext uri="{FF2B5EF4-FFF2-40B4-BE49-F238E27FC236}">
                <a16:creationId xmlns:a16="http://schemas.microsoft.com/office/drawing/2014/main" id="{606505F2-3249-6242-A497-C31F32D0E3E8}"/>
              </a:ext>
            </a:extLst>
          </p:cNvPr>
          <p:cNvSpPr txBox="1"/>
          <p:nvPr/>
        </p:nvSpPr>
        <p:spPr>
          <a:xfrm>
            <a:off x="2565070" y="1555667"/>
            <a:ext cx="3280385" cy="276999"/>
          </a:xfrm>
          <a:prstGeom prst="rect">
            <a:avLst/>
          </a:prstGeom>
          <a:noFill/>
        </p:spPr>
        <p:txBody>
          <a:bodyPr wrap="square" rtlCol="0">
            <a:spAutoFit/>
          </a:bodyPr>
          <a:lstStyle/>
          <a:p>
            <a:r>
              <a:rPr lang="en-US" sz="300" dirty="0">
                <a:solidFill>
                  <a:schemeClr val="bg1"/>
                </a:solidFill>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monthly e-newsletter, connect with them via email at </a:t>
            </a:r>
            <a:r>
              <a:rPr lang="en-US" sz="300" dirty="0" err="1">
                <a:solidFill>
                  <a:schemeClr val="bg1"/>
                </a:solidFill>
                <a:latin typeface="Arial" panose="020B0604020202020204" pitchFamily="34" charset="0"/>
                <a:cs typeface="Arial" panose="020B0604020202020204" pitchFamily="34" charset="0"/>
              </a:rPr>
              <a:t>teamnutrition@usda.gov</a:t>
            </a:r>
            <a:r>
              <a:rPr lang="en-US" sz="300" dirty="0">
                <a:solidFill>
                  <a:schemeClr val="bg1"/>
                </a:solidFill>
                <a:latin typeface="Arial" panose="020B0604020202020204" pitchFamily="34" charset="0"/>
                <a:cs typeface="Arial" panose="020B0604020202020204" pitchFamily="34" charset="0"/>
              </a:rPr>
              <a:t>, and follow them on Twitter.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Thank you! </a:t>
            </a:r>
          </a:p>
        </p:txBody>
      </p:sp>
    </p:spTree>
    <p:extLst>
      <p:ext uri="{BB962C8B-B14F-4D97-AF65-F5344CB8AC3E}">
        <p14:creationId xmlns:p14="http://schemas.microsoft.com/office/powerpoint/2010/main" val="144947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426B2D-1409-3E48-A073-62988431AE9C}"/>
              </a:ext>
            </a:extLst>
          </p:cNvPr>
          <p:cNvSpPr txBox="1"/>
          <p:nvPr/>
        </p:nvSpPr>
        <p:spPr>
          <a:xfrm>
            <a:off x="1219200" y="438912"/>
            <a:ext cx="936475" cy="1569660"/>
          </a:xfrm>
          <a:prstGeom prst="rect">
            <a:avLst/>
          </a:prstGeom>
          <a:noFill/>
        </p:spPr>
        <p:txBody>
          <a:bodyPr wrap="none" rtlCol="0">
            <a:spAutoFit/>
          </a:bodyPr>
          <a:lstStyle/>
          <a:p>
            <a:r>
              <a:rPr lang="en-US" sz="9600" b="1" dirty="0">
                <a:solidFill>
                  <a:srgbClr val="703E1A"/>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104932" y="1846559"/>
            <a:ext cx="3037398" cy="1669773"/>
          </a:xfrm>
        </p:spPr>
        <p:txBody>
          <a:bodyPr/>
          <a:lstStyle/>
          <a:p>
            <a:r>
              <a:rPr lang="en-US" dirty="0">
                <a:solidFill>
                  <a:srgbClr val="703E1A"/>
                </a:solidFill>
              </a:rPr>
              <a:t>Let Us Know Who You Are! </a:t>
            </a:r>
            <a:br>
              <a:rPr lang="en-US" dirty="0">
                <a:solidFill>
                  <a:srgbClr val="703E1A"/>
                </a:solidFill>
              </a:rPr>
            </a:br>
            <a:r>
              <a:rPr lang="en-US" b="0" dirty="0">
                <a:solidFill>
                  <a:srgbClr val="703E1A"/>
                </a:solidFill>
              </a:rPr>
              <a:t>I work for a…</a:t>
            </a:r>
          </a:p>
        </p:txBody>
      </p:sp>
      <p:sp>
        <p:nvSpPr>
          <p:cNvPr id="6" name="Content Placeholder 5">
            <a:extLst>
              <a:ext uri="{FF2B5EF4-FFF2-40B4-BE49-F238E27FC236}">
                <a16:creationId xmlns:a16="http://schemas.microsoft.com/office/drawing/2014/main" id="{831F39E6-BC59-2B40-A6ED-3B3B946304B4}"/>
              </a:ext>
            </a:extLst>
          </p:cNvPr>
          <p:cNvSpPr>
            <a:spLocks noGrp="1"/>
          </p:cNvSpPr>
          <p:nvPr>
            <p:ph sz="half" idx="2"/>
          </p:nvPr>
        </p:nvSpPr>
        <p:spPr>
          <a:xfrm>
            <a:off x="3657600" y="671329"/>
            <a:ext cx="4313583" cy="4055952"/>
          </a:xfrm>
        </p:spPr>
        <p:txBody>
          <a:bodyPr/>
          <a:lstStyle/>
          <a:p>
            <a:pPr marL="458788" indent="-450850">
              <a:buClr>
                <a:srgbClr val="703E1A"/>
              </a:buClr>
              <a:buFont typeface="Wingdings" pitchFamily="2" charset="2"/>
              <a:buChar char="q"/>
            </a:pPr>
            <a:r>
              <a:rPr lang="en-US" dirty="0"/>
              <a:t>Child care center</a:t>
            </a:r>
          </a:p>
          <a:p>
            <a:pPr marL="458788" indent="-450850">
              <a:buClr>
                <a:srgbClr val="703E1A"/>
              </a:buClr>
              <a:buFont typeface="Wingdings" pitchFamily="2" charset="2"/>
              <a:buChar char="q"/>
            </a:pPr>
            <a:r>
              <a:rPr lang="en-US" dirty="0"/>
              <a:t>Family child care home</a:t>
            </a:r>
          </a:p>
          <a:p>
            <a:pPr marL="458788" indent="-450850">
              <a:buClr>
                <a:srgbClr val="703E1A"/>
              </a:buClr>
              <a:buFont typeface="Wingdings" pitchFamily="2" charset="2"/>
              <a:buChar char="q"/>
            </a:pPr>
            <a:r>
              <a:rPr lang="en-US" dirty="0"/>
              <a:t>At-risk afterschool care center</a:t>
            </a:r>
          </a:p>
          <a:p>
            <a:pPr marL="458788" indent="-450850">
              <a:buClr>
                <a:srgbClr val="703E1A"/>
              </a:buClr>
              <a:buFont typeface="Wingdings" pitchFamily="2" charset="2"/>
              <a:buChar char="q"/>
            </a:pPr>
            <a:r>
              <a:rPr lang="en-US" dirty="0"/>
              <a:t>Adult day care center</a:t>
            </a:r>
          </a:p>
          <a:p>
            <a:pPr marL="458788" indent="-450850">
              <a:buClr>
                <a:srgbClr val="703E1A"/>
              </a:buClr>
              <a:buFont typeface="Wingdings" pitchFamily="2" charset="2"/>
              <a:buChar char="q"/>
            </a:pPr>
            <a:r>
              <a:rPr lang="en-US" dirty="0"/>
              <a:t>Sponsoring organization</a:t>
            </a:r>
          </a:p>
          <a:p>
            <a:pPr marL="458788" indent="-450850">
              <a:buClr>
                <a:srgbClr val="703E1A"/>
              </a:buClr>
              <a:buFont typeface="Wingdings" pitchFamily="2" charset="2"/>
              <a:buChar char="q"/>
            </a:pPr>
            <a:r>
              <a:rPr lang="en-US" dirty="0"/>
              <a:t>Emergency shelter</a:t>
            </a:r>
          </a:p>
          <a:p>
            <a:pPr marL="458788" indent="-450850">
              <a:buClr>
                <a:srgbClr val="703E1A"/>
              </a:buClr>
              <a:buFont typeface="Wingdings" pitchFamily="2" charset="2"/>
              <a:buChar char="q"/>
            </a:pPr>
            <a:r>
              <a:rPr lang="en-US" dirty="0"/>
              <a:t>School food authority</a:t>
            </a:r>
          </a:p>
          <a:p>
            <a:pPr marL="458788" indent="-450850">
              <a:buClr>
                <a:srgbClr val="703E1A"/>
              </a:buClr>
              <a:buFont typeface="Wingdings" pitchFamily="2" charset="2"/>
              <a:buChar char="q"/>
            </a:pPr>
            <a:r>
              <a:rPr lang="en-US" dirty="0"/>
              <a:t>State agency</a:t>
            </a:r>
          </a:p>
          <a:p>
            <a:pPr marL="458788" indent="-450850">
              <a:buClr>
                <a:srgbClr val="703E1A"/>
              </a:buClr>
              <a:buFont typeface="Wingdings" pitchFamily="2" charset="2"/>
              <a:buChar char="q"/>
            </a:pPr>
            <a:r>
              <a:rPr lang="en-US" dirty="0"/>
              <a:t>USDA Regional Office </a:t>
            </a:r>
          </a:p>
          <a:p>
            <a:pPr marL="458788" indent="-450850">
              <a:buClr>
                <a:srgbClr val="703E1A"/>
              </a:buClr>
              <a:buFont typeface="Wingdings" pitchFamily="2" charset="2"/>
              <a:buChar char="q"/>
            </a:pPr>
            <a:r>
              <a:rPr lang="en-US" dirty="0"/>
              <a:t>Other</a:t>
            </a:r>
          </a:p>
        </p:txBody>
      </p:sp>
      <p:sp>
        <p:nvSpPr>
          <p:cNvPr id="4" name="TextBox 3">
            <a:extLst>
              <a:ext uri="{FF2B5EF4-FFF2-40B4-BE49-F238E27FC236}">
                <a16:creationId xmlns:a16="http://schemas.microsoft.com/office/drawing/2014/main" id="{B0C645E0-574B-3D4E-AF48-7E81CF40A640}"/>
              </a:ext>
            </a:extLst>
          </p:cNvPr>
          <p:cNvSpPr txBox="1"/>
          <p:nvPr/>
        </p:nvSpPr>
        <p:spPr>
          <a:xfrm>
            <a:off x="6540285" y="4348061"/>
            <a:ext cx="1569660" cy="738664"/>
          </a:xfrm>
          <a:prstGeom prst="rect">
            <a:avLst/>
          </a:prstGeom>
          <a:noFill/>
        </p:spPr>
        <p:txBody>
          <a:bodyPr wrap="none" rtlCol="0">
            <a:spAutoFit/>
          </a:bodyPr>
          <a:lstStyle/>
          <a:p>
            <a:r>
              <a:rPr lang="en-US" sz="300" dirty="0">
                <a:solidFill>
                  <a:schemeClr val="bg1"/>
                </a:solidFill>
                <a:latin typeface="Arial" panose="020B0604020202020204" pitchFamily="34" charset="0"/>
                <a:cs typeface="Arial" panose="020B0604020202020204" pitchFamily="34" charset="0"/>
              </a:rPr>
              <a:t>Before we get started, I want to know who has joined us today.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Please raise your hand if you work for:</a:t>
            </a:r>
          </a:p>
          <a:p>
            <a:endParaRPr lang="en-US" sz="300" dirty="0">
              <a:solidFill>
                <a:schemeClr val="bg1"/>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 child care center [pause and wait for a show of hands],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 family child care home [pause and wait for a show of hands],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an at-risk afterschool care center [pause and wait for a show of hands],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 sponsoring organization [pause and wait for a show of hands],</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an emergency shelter [pause and wait for a show of hands],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 school food authority [pause and wait for a show of hands],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 State agency [pause and wait for a show of hands],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A USDA Regional office [pause and wait for a show of hands], or </a:t>
            </a:r>
          </a:p>
          <a:p>
            <a:pPr marL="171450" indent="-171450">
              <a:buFont typeface="Wingdings" panose="05000000000000000000" pitchFamily="2" charset="2"/>
              <a:buChar char="q"/>
            </a:pPr>
            <a:r>
              <a:rPr lang="en-US" sz="300" dirty="0">
                <a:solidFill>
                  <a:schemeClr val="bg1"/>
                </a:solidFill>
                <a:latin typeface="Arial" panose="020B0604020202020204" pitchFamily="34" charset="0"/>
                <a:cs typeface="Arial" panose="020B0604020202020204" pitchFamily="34" charset="0"/>
              </a:rPr>
              <a:t>other [pause and wait for a show of hands]. </a:t>
            </a:r>
          </a:p>
          <a:p>
            <a:endParaRPr lang="en-US" sz="300" dirty="0">
              <a:solidFill>
                <a:schemeClr val="bg1"/>
              </a:solidFill>
            </a:endParaRPr>
          </a:p>
        </p:txBody>
      </p:sp>
    </p:spTree>
    <p:extLst>
      <p:ext uri="{BB962C8B-B14F-4D97-AF65-F5344CB8AC3E}">
        <p14:creationId xmlns:p14="http://schemas.microsoft.com/office/powerpoint/2010/main" val="3946538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p:txBody>
          <a:bodyPr/>
          <a:lstStyle/>
          <a:p>
            <a:r>
              <a:rPr lang="en-US" dirty="0">
                <a:solidFill>
                  <a:srgbClr val="703E1A"/>
                </a:solidFill>
              </a:rPr>
              <a:t>Adding Whole Grains To Your Menu </a:t>
            </a:r>
          </a:p>
        </p:txBody>
      </p:sp>
      <p:pic>
        <p:nvPicPr>
          <p:cNvPr id="9" name="Picture 8" descr="Screenshot of the &quot;Growing a Healthier Future With the CACFP&quot; infographic.">
            <a:extLst>
              <a:ext uri="{FF2B5EF4-FFF2-40B4-BE49-F238E27FC236}">
                <a16:creationId xmlns:a16="http://schemas.microsoft.com/office/drawing/2014/main" id="{BD45B9AE-A256-9C42-A77E-A3254193CB7B}"/>
              </a:ext>
            </a:extLst>
          </p:cNvPr>
          <p:cNvPicPr>
            <a:picLocks noChangeAspect="1"/>
          </p:cNvPicPr>
          <p:nvPr/>
        </p:nvPicPr>
        <p:blipFill>
          <a:blip r:embed="rId3"/>
          <a:stretch>
            <a:fillRect/>
          </a:stretch>
        </p:blipFill>
        <p:spPr>
          <a:xfrm>
            <a:off x="428809" y="1113181"/>
            <a:ext cx="2932267" cy="3794699"/>
          </a:xfrm>
          <a:prstGeom prst="rect">
            <a:avLst/>
          </a:prstGeom>
          <a:solidFill>
            <a:schemeClr val="bg1"/>
          </a:solidFill>
          <a:effectLst>
            <a:outerShdw blurRad="63500" sx="102000" sy="102000" algn="ctr" rotWithShape="0">
              <a:prstClr val="black">
                <a:alpha val="15000"/>
              </a:prstClr>
            </a:outerShdw>
          </a:effectLst>
        </p:spPr>
      </p:pic>
      <p:sp>
        <p:nvSpPr>
          <p:cNvPr id="5" name="Rounded Rectangle 4" descr="[Decorative]">
            <a:extLst>
              <a:ext uri="{FF2B5EF4-FFF2-40B4-BE49-F238E27FC236}">
                <a16:creationId xmlns:a16="http://schemas.microsoft.com/office/drawing/2014/main" id="{61E59D62-2C26-CE44-8CF5-7729F4C320C9}"/>
              </a:ext>
              <a:ext uri="{C183D7F6-B498-43B3-948B-1728B52AA6E4}">
                <adec:decorative xmlns="" xmlns:adec="http://schemas.microsoft.com/office/drawing/2017/decorative" val="0"/>
              </a:ext>
            </a:extLst>
          </p:cNvPr>
          <p:cNvSpPr/>
          <p:nvPr/>
        </p:nvSpPr>
        <p:spPr>
          <a:xfrm>
            <a:off x="572493" y="3015254"/>
            <a:ext cx="1460347" cy="642346"/>
          </a:xfrm>
          <a:prstGeom prst="roundRect">
            <a:avLst>
              <a:gd name="adj" fmla="val 2163"/>
            </a:avLst>
          </a:prstGeom>
          <a:noFill/>
          <a:ln w="19050">
            <a:solidFill>
              <a:srgbClr val="5F35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7" name="Elbow Connector 6" descr="[Decorative]">
            <a:extLst>
              <a:ext uri="{FF2B5EF4-FFF2-40B4-BE49-F238E27FC236}">
                <a16:creationId xmlns:a16="http://schemas.microsoft.com/office/drawing/2014/main" id="{B45C9F92-CAEB-AC4C-8E9F-556E2FEA24C0}"/>
              </a:ext>
              <a:ext uri="{C183D7F6-B498-43B3-948B-1728B52AA6E4}">
                <adec:decorative xmlns="" xmlns:adec="http://schemas.microsoft.com/office/drawing/2017/decorative" val="0"/>
              </a:ext>
            </a:extLst>
          </p:cNvPr>
          <p:cNvCxnSpPr>
            <a:cxnSpLocks/>
            <a:stCxn id="6" idx="1"/>
            <a:endCxn id="5" idx="3"/>
          </p:cNvCxnSpPr>
          <p:nvPr/>
        </p:nvCxnSpPr>
        <p:spPr>
          <a:xfrm rot="10800000" flipV="1">
            <a:off x="2032840" y="2735283"/>
            <a:ext cx="1688900" cy="601143"/>
          </a:xfrm>
          <a:prstGeom prst="bentConnector3">
            <a:avLst>
              <a:gd name="adj1" fmla="val 90271"/>
            </a:avLst>
          </a:prstGeom>
          <a:ln w="19050">
            <a:solidFill>
              <a:srgbClr val="5F3574"/>
            </a:solidFill>
            <a:tailEnd type="oval"/>
          </a:ln>
        </p:spPr>
        <p:style>
          <a:lnRef idx="1">
            <a:schemeClr val="accent1"/>
          </a:lnRef>
          <a:fillRef idx="0">
            <a:schemeClr val="accent1"/>
          </a:fillRef>
          <a:effectRef idx="0">
            <a:schemeClr val="accent1"/>
          </a:effectRef>
          <a:fontRef idx="minor">
            <a:schemeClr val="tx1"/>
          </a:fontRef>
        </p:style>
      </p:cxnSp>
      <p:sp>
        <p:nvSpPr>
          <p:cNvPr id="6" name="Rounded Rectangle 5">
            <a:extLst>
              <a:ext uri="{FF2B5EF4-FFF2-40B4-BE49-F238E27FC236}">
                <a16:creationId xmlns:a16="http://schemas.microsoft.com/office/drawing/2014/main" id="{17EC3670-A180-164A-9CCC-BF6D09C88842}"/>
              </a:ext>
              <a:ext uri="{C183D7F6-B498-43B3-948B-1728B52AA6E4}">
                <adec:decorative xmlns="" xmlns:adec="http://schemas.microsoft.com/office/drawing/2017/decorative" val="0"/>
              </a:ext>
            </a:extLst>
          </p:cNvPr>
          <p:cNvSpPr/>
          <p:nvPr/>
        </p:nvSpPr>
        <p:spPr>
          <a:xfrm>
            <a:off x="3721740" y="1101767"/>
            <a:ext cx="5057853" cy="3267033"/>
          </a:xfrm>
          <a:prstGeom prst="roundRect">
            <a:avLst>
              <a:gd name="adj" fmla="val 6524"/>
            </a:avLst>
          </a:prstGeom>
          <a:solidFill>
            <a:srgbClr val="E9B484"/>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182880" rtlCol="0" anchor="t" anchorCtr="0"/>
          <a:lstStyle/>
          <a:p>
            <a:r>
              <a:rPr lang="en-US" dirty="0">
                <a:solidFill>
                  <a:schemeClr val="tx1"/>
                </a:solidFill>
                <a:latin typeface="Helvetica" pitchFamily="2" charset="0"/>
                <a:cs typeface="Times New Roman" panose="02020603050405020304" pitchFamily="18" charset="0"/>
              </a:rPr>
              <a:t>Kids ages 1 to 13 years old eat up to </a:t>
            </a:r>
            <a:r>
              <a:rPr lang="en-US" b="1" dirty="0">
                <a:solidFill>
                  <a:schemeClr val="tx1"/>
                </a:solidFill>
                <a:latin typeface="Helvetica" pitchFamily="2" charset="0"/>
                <a:cs typeface="Times New Roman" panose="02020603050405020304" pitchFamily="18" charset="0"/>
              </a:rPr>
              <a:t>twice the amount of</a:t>
            </a:r>
            <a:r>
              <a:rPr lang="en-US" dirty="0">
                <a:solidFill>
                  <a:schemeClr val="tx1"/>
                </a:solidFill>
                <a:latin typeface="Helvetica" pitchFamily="2" charset="0"/>
                <a:cs typeface="Times New Roman" panose="02020603050405020304" pitchFamily="18" charset="0"/>
              </a:rPr>
              <a:t> refined grains that they should, but not enough whole grains. </a:t>
            </a:r>
          </a:p>
        </p:txBody>
      </p:sp>
      <p:pic>
        <p:nvPicPr>
          <p:cNvPr id="4" name="Picture 3" descr="Illustration of a bag of whole-wheat flour and a bowl with whole grains labeled &quot;Whole Grains&quot; and an illustration of a bag of white flour with a bowl of white flour labeled &quot;Refined Grains.&quot;">
            <a:extLst>
              <a:ext uri="{FF2B5EF4-FFF2-40B4-BE49-F238E27FC236}">
                <a16:creationId xmlns:a16="http://schemas.microsoft.com/office/drawing/2014/main" id="{896FFFB1-538C-394D-816D-E866A5FAB441}"/>
              </a:ext>
            </a:extLst>
          </p:cNvPr>
          <p:cNvPicPr>
            <a:picLocks noChangeAspect="1"/>
          </p:cNvPicPr>
          <p:nvPr/>
        </p:nvPicPr>
        <p:blipFill>
          <a:blip r:embed="rId4"/>
          <a:stretch>
            <a:fillRect/>
          </a:stretch>
        </p:blipFill>
        <p:spPr>
          <a:xfrm>
            <a:off x="3852399" y="2263517"/>
            <a:ext cx="4862792" cy="1709638"/>
          </a:xfrm>
          <a:prstGeom prst="rect">
            <a:avLst/>
          </a:prstGeom>
        </p:spPr>
      </p:pic>
      <p:sp>
        <p:nvSpPr>
          <p:cNvPr id="3" name="TextBox 2">
            <a:extLst>
              <a:ext uri="{FF2B5EF4-FFF2-40B4-BE49-F238E27FC236}">
                <a16:creationId xmlns:a16="http://schemas.microsoft.com/office/drawing/2014/main" id="{1C68F726-2AB6-7143-ABCC-820F52B25BA9}"/>
              </a:ext>
            </a:extLst>
          </p:cNvPr>
          <p:cNvSpPr txBox="1"/>
          <p:nvPr/>
        </p:nvSpPr>
        <p:spPr>
          <a:xfrm>
            <a:off x="3604591" y="4598504"/>
            <a:ext cx="4717999" cy="184666"/>
          </a:xfrm>
          <a:prstGeom prst="rect">
            <a:avLst/>
          </a:prstGeom>
          <a:noFill/>
        </p:spPr>
        <p:txBody>
          <a:bodyPr wrap="square" rtlCol="0">
            <a:spAutoFit/>
          </a:bodyPr>
          <a:lstStyle/>
          <a:p>
            <a:pPr defTabSz="934847">
              <a:defRPr/>
            </a:pPr>
            <a:r>
              <a:rPr lang="en-US" sz="300" dirty="0">
                <a:solidFill>
                  <a:schemeClr val="bg1"/>
                </a:solidFill>
                <a:latin typeface="Arial" panose="020B0604020202020204" pitchFamily="34" charset="0"/>
                <a:cs typeface="Arial" panose="020B0604020202020204" pitchFamily="34" charset="0"/>
              </a:rPr>
              <a:t>So, lets get started! Today’s topic is “Adding Whole Grains to Your Menu.” As many of you know, and as shown on the “Growing a Healthier Future With the CACFP” infographic on the screen, many Americans—including children—get up to twice the amount of refined grains that they should every day, but do not get enough whole grains. Many whole grains have vitamins, minerals, fiber, and other nutrients that help kids and adults stay healthy.</a:t>
            </a:r>
          </a:p>
        </p:txBody>
      </p:sp>
    </p:spTree>
    <p:extLst>
      <p:ext uri="{BB962C8B-B14F-4D97-AF65-F5344CB8AC3E}">
        <p14:creationId xmlns:p14="http://schemas.microsoft.com/office/powerpoint/2010/main" val="1551811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CFDFA-BC84-5C4C-A01F-2C7D47E939BD}"/>
              </a:ext>
            </a:extLst>
          </p:cNvPr>
          <p:cNvSpPr>
            <a:spLocks noGrp="1"/>
          </p:cNvSpPr>
          <p:nvPr>
            <p:ph type="title"/>
          </p:nvPr>
        </p:nvSpPr>
        <p:spPr/>
        <p:txBody>
          <a:bodyPr/>
          <a:lstStyle/>
          <a:p>
            <a:r>
              <a:rPr lang="en-US" sz="3200" dirty="0">
                <a:solidFill>
                  <a:srgbClr val="703E1A"/>
                </a:solidFill>
              </a:rPr>
              <a:t>Whole Grains Make a Difference </a:t>
            </a:r>
          </a:p>
        </p:txBody>
      </p:sp>
      <p:sp>
        <p:nvSpPr>
          <p:cNvPr id="4" name="Content Placeholder 3">
            <a:extLst>
              <a:ext uri="{FF2B5EF4-FFF2-40B4-BE49-F238E27FC236}">
                <a16:creationId xmlns:a16="http://schemas.microsoft.com/office/drawing/2014/main" id="{05BA4F7D-A5DA-7D4B-8834-8959CCB18D05}"/>
              </a:ext>
            </a:extLst>
          </p:cNvPr>
          <p:cNvSpPr>
            <a:spLocks noGrp="1"/>
          </p:cNvSpPr>
          <p:nvPr>
            <p:ph sz="half" idx="2"/>
          </p:nvPr>
        </p:nvSpPr>
        <p:spPr>
          <a:xfrm>
            <a:off x="408264" y="1143000"/>
            <a:ext cx="6074729" cy="617303"/>
          </a:xfrm>
        </p:spPr>
        <p:txBody>
          <a:bodyPr/>
          <a:lstStyle/>
          <a:p>
            <a:pPr marL="233363" indent="-223838">
              <a:buClr>
                <a:schemeClr val="accent2">
                  <a:lumMod val="50000"/>
                </a:schemeClr>
              </a:buClr>
            </a:pPr>
            <a:r>
              <a:rPr lang="en-US" dirty="0"/>
              <a:t>In the CACFP, grains served at </a:t>
            </a:r>
            <a:r>
              <a:rPr lang="en-US" b="1" dirty="0"/>
              <a:t>one</a:t>
            </a:r>
            <a:r>
              <a:rPr lang="en-US" dirty="0"/>
              <a:t> meal or snack every day must be </a:t>
            </a:r>
            <a:r>
              <a:rPr lang="en-US" b="1" dirty="0"/>
              <a:t>whole grain-rich</a:t>
            </a:r>
          </a:p>
          <a:p>
            <a:pPr marL="233363" indent="-223838">
              <a:spcBef>
                <a:spcPts val="1600"/>
              </a:spcBef>
              <a:buClr>
                <a:schemeClr val="accent2">
                  <a:lumMod val="50000"/>
                </a:schemeClr>
              </a:buClr>
            </a:pPr>
            <a:r>
              <a:rPr lang="en-US" b="1" dirty="0"/>
              <a:t>Whole grain-rich: </a:t>
            </a:r>
          </a:p>
          <a:p>
            <a:pPr marL="458788" lvl="1" indent="-225425">
              <a:buClr>
                <a:schemeClr val="accent2">
                  <a:lumMod val="50000"/>
                </a:schemeClr>
              </a:buClr>
            </a:pPr>
            <a:r>
              <a:rPr lang="en-US" sz="1800" dirty="0">
                <a:latin typeface="Helvetica" pitchFamily="2" charset="0"/>
              </a:rPr>
              <a:t>At least half the grain ingredients in </a:t>
            </a:r>
            <a:br>
              <a:rPr lang="en-US" sz="1800" dirty="0">
                <a:latin typeface="Helvetica" pitchFamily="2" charset="0"/>
              </a:rPr>
            </a:br>
            <a:r>
              <a:rPr lang="en-US" sz="1800" dirty="0">
                <a:latin typeface="Helvetica" pitchFamily="2" charset="0"/>
              </a:rPr>
              <a:t>a food are </a:t>
            </a:r>
            <a:r>
              <a:rPr lang="en-US" sz="1800" b="1" dirty="0">
                <a:latin typeface="Helvetica" pitchFamily="2" charset="0"/>
              </a:rPr>
              <a:t>whole-grain</a:t>
            </a:r>
          </a:p>
          <a:p>
            <a:pPr marL="458788" lvl="1" indent="-225425">
              <a:buClr>
                <a:schemeClr val="accent2">
                  <a:lumMod val="50000"/>
                </a:schemeClr>
              </a:buClr>
            </a:pPr>
            <a:r>
              <a:rPr lang="en-US" sz="1800" dirty="0">
                <a:latin typeface="Helvetica" pitchFamily="2" charset="0"/>
              </a:rPr>
              <a:t>Any remaining grain ingredients </a:t>
            </a:r>
            <a:br>
              <a:rPr lang="en-US" sz="1800" dirty="0">
                <a:latin typeface="Helvetica" pitchFamily="2" charset="0"/>
              </a:rPr>
            </a:br>
            <a:r>
              <a:rPr lang="en-US" sz="1800" dirty="0">
                <a:latin typeface="Helvetica" pitchFamily="2" charset="0"/>
              </a:rPr>
              <a:t>are </a:t>
            </a:r>
            <a:r>
              <a:rPr lang="en-US" sz="1800" b="1" dirty="0">
                <a:latin typeface="Helvetica" pitchFamily="2" charset="0"/>
              </a:rPr>
              <a:t>enriched</a:t>
            </a:r>
            <a:r>
              <a:rPr lang="en-US" sz="1800" dirty="0">
                <a:latin typeface="Helvetica" pitchFamily="2" charset="0"/>
              </a:rPr>
              <a:t>, </a:t>
            </a:r>
            <a:r>
              <a:rPr lang="en-US" sz="1800" b="1" dirty="0">
                <a:latin typeface="Helvetica" pitchFamily="2" charset="0"/>
              </a:rPr>
              <a:t>bran</a:t>
            </a:r>
            <a:r>
              <a:rPr lang="en-US" sz="1800" dirty="0">
                <a:latin typeface="Helvetica" pitchFamily="2" charset="0"/>
              </a:rPr>
              <a:t>, or </a:t>
            </a:r>
            <a:r>
              <a:rPr lang="en-US" sz="1800" b="1" dirty="0">
                <a:latin typeface="Helvetica" pitchFamily="2" charset="0"/>
              </a:rPr>
              <a:t>germ</a:t>
            </a:r>
          </a:p>
          <a:p>
            <a:pPr marL="233363" indent="-223838">
              <a:spcBef>
                <a:spcPts val="1600"/>
              </a:spcBef>
              <a:buClr>
                <a:schemeClr val="accent2">
                  <a:lumMod val="50000"/>
                </a:schemeClr>
              </a:buClr>
            </a:pPr>
            <a:r>
              <a:rPr lang="en-US" dirty="0"/>
              <a:t>Required for child and adult </a:t>
            </a:r>
            <a:br>
              <a:rPr lang="en-US" dirty="0"/>
            </a:br>
            <a:r>
              <a:rPr lang="en-US" dirty="0"/>
              <a:t>meal patterns only</a:t>
            </a:r>
          </a:p>
          <a:p>
            <a:pPr marL="458788" lvl="1" indent="-225425">
              <a:buClr>
                <a:schemeClr val="accent2">
                  <a:lumMod val="50000"/>
                </a:schemeClr>
              </a:buClr>
            </a:pPr>
            <a:r>
              <a:rPr lang="en-US" sz="1800" dirty="0">
                <a:latin typeface="Helvetica" pitchFamily="2" charset="0"/>
              </a:rPr>
              <a:t>Not required for infant meal pattern </a:t>
            </a:r>
          </a:p>
          <a:p>
            <a:pPr indent="0">
              <a:buNone/>
            </a:pPr>
            <a:endParaRPr lang="en-US" dirty="0"/>
          </a:p>
        </p:txBody>
      </p:sp>
      <p:pic>
        <p:nvPicPr>
          <p:cNvPr id="5" name="Picture 4" descr="Whole grain-rich items including bread, pasta and brown rice.">
            <a:extLst>
              <a:ext uri="{FF2B5EF4-FFF2-40B4-BE49-F238E27FC236}">
                <a16:creationId xmlns:a16="http://schemas.microsoft.com/office/drawing/2014/main" id="{6609BDA5-A6F3-0440-B597-3F395E5800B3}"/>
              </a:ext>
            </a:extLst>
          </p:cNvPr>
          <p:cNvPicPr>
            <a:picLocks noChangeAspect="1"/>
          </p:cNvPicPr>
          <p:nvPr/>
        </p:nvPicPr>
        <p:blipFill>
          <a:blip r:embed="rId3"/>
          <a:stretch>
            <a:fillRect/>
          </a:stretch>
        </p:blipFill>
        <p:spPr>
          <a:xfrm>
            <a:off x="4865914" y="1760303"/>
            <a:ext cx="3869822" cy="2583779"/>
          </a:xfrm>
          <a:prstGeom prst="roundRect">
            <a:avLst>
              <a:gd name="adj" fmla="val 6013"/>
            </a:avLst>
          </a:prstGeom>
          <a:effectLst/>
        </p:spPr>
      </p:pic>
      <p:sp>
        <p:nvSpPr>
          <p:cNvPr id="3" name="TextBox 2">
            <a:extLst>
              <a:ext uri="{FF2B5EF4-FFF2-40B4-BE49-F238E27FC236}">
                <a16:creationId xmlns:a16="http://schemas.microsoft.com/office/drawing/2014/main" id="{9B99C12D-2D59-DD41-832B-7DC51FBE1DC7}"/>
              </a:ext>
            </a:extLst>
          </p:cNvPr>
          <p:cNvSpPr txBox="1"/>
          <p:nvPr/>
        </p:nvSpPr>
        <p:spPr>
          <a:xfrm>
            <a:off x="278296" y="4518991"/>
            <a:ext cx="6336991" cy="307777"/>
          </a:xfrm>
          <a:prstGeom prst="rect">
            <a:avLst/>
          </a:prstGeom>
          <a:noFill/>
        </p:spPr>
        <p:txBody>
          <a:bodyPr wrap="none" rtlCol="0">
            <a:spAutoFit/>
          </a:bodyPr>
          <a:lstStyle/>
          <a:p>
            <a:r>
              <a:rPr lang="en-US" sz="200" dirty="0">
                <a:solidFill>
                  <a:schemeClr val="bg1"/>
                </a:solidFill>
                <a:latin typeface="Arial" panose="020B0604020202020204" pitchFamily="34" charset="0"/>
                <a:cs typeface="Arial" panose="020B0604020202020204" pitchFamily="34" charset="0"/>
              </a:rPr>
              <a:t>Because whole grains are so healthy, the Child and Adult Care Food Program, or CACFP, requires that the grains served at one meal or snack every day must be whole grain-rich. In the CACFP,  “whole grain-rich” means that at least half the grain ingredients in a food are whole grains, and any remaining ingredients are enriched, bran, or germ. This is very important, so I will say it again. In the CACFP, whole grain-rich means that at least half the grain ingredients in a food are whole-grain, and any remaining grains are enriched, bran or germ.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Some examples of whole-grain ingredients include “whole-wheat flour,”                “whole-grain corn flour,” “cracked wheat,” and “whole-grain oat flour.”</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Some examples of enriched grain ingredients are “enriched wheat flour,” “enriched white flour,” “enriched durum flour,” and “enriched rice flour”.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In the CACFP, the requirement for one whole grain-rich offering per day applies to children and adult participants only. There is no whole grain-rich requirement for infants.</a:t>
            </a:r>
          </a:p>
        </p:txBody>
      </p:sp>
    </p:spTree>
    <p:extLst>
      <p:ext uri="{BB962C8B-B14F-4D97-AF65-F5344CB8AC3E}">
        <p14:creationId xmlns:p14="http://schemas.microsoft.com/office/powerpoint/2010/main" val="989939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CFDFA-BC84-5C4C-A01F-2C7D47E939BD}"/>
              </a:ext>
            </a:extLst>
          </p:cNvPr>
          <p:cNvSpPr>
            <a:spLocks noGrp="1"/>
          </p:cNvSpPr>
          <p:nvPr>
            <p:ph type="title"/>
          </p:nvPr>
        </p:nvSpPr>
        <p:spPr/>
        <p:txBody>
          <a:bodyPr/>
          <a:lstStyle/>
          <a:p>
            <a:r>
              <a:rPr lang="en-US" sz="3200" dirty="0">
                <a:solidFill>
                  <a:srgbClr val="703E1A"/>
                </a:solidFill>
              </a:rPr>
              <a:t>Common Whole Grain-Rich Foods </a:t>
            </a:r>
          </a:p>
        </p:txBody>
      </p:sp>
      <p:sp>
        <p:nvSpPr>
          <p:cNvPr id="7" name="Content Placeholder 3">
            <a:extLst>
              <a:ext uri="{FF2B5EF4-FFF2-40B4-BE49-F238E27FC236}">
                <a16:creationId xmlns:a16="http://schemas.microsoft.com/office/drawing/2014/main" id="{FD10EC28-B08C-114A-8AF9-E07E9D098CCE}"/>
              </a:ext>
            </a:extLst>
          </p:cNvPr>
          <p:cNvSpPr txBox="1">
            <a:spLocks/>
          </p:cNvSpPr>
          <p:nvPr/>
        </p:nvSpPr>
        <p:spPr>
          <a:xfrm>
            <a:off x="411480" y="1009979"/>
            <a:ext cx="6482393" cy="3334078"/>
          </a:xfrm>
          <a:prstGeom prst="rect">
            <a:avLst/>
          </a:prstGeom>
        </p:spPr>
        <p:txBody>
          <a:bodyPr numCol="1" spcCol="274320"/>
          <a:lstStyle>
            <a:lvl1pPr marL="0" indent="-137160" algn="l" defTabSz="914400" rtl="0" eaLnBrk="1" latinLnBrk="0" hangingPunct="1">
              <a:lnSpc>
                <a:spcPct val="90000"/>
              </a:lnSpc>
              <a:spcBef>
                <a:spcPts val="1000"/>
              </a:spcBef>
              <a:buClr>
                <a:srgbClr val="740507"/>
              </a:buClr>
              <a:buFont typeface="Arial" panose="020B0604020202020204" pitchFamily="34" charset="0"/>
              <a:buChar char="•"/>
              <a:defRPr sz="1800" b="0" i="0" kern="1200">
                <a:solidFill>
                  <a:schemeClr val="tx1">
                    <a:lumMod val="65000"/>
                    <a:lumOff val="35000"/>
                  </a:schemeClr>
                </a:solidFill>
                <a:latin typeface="Helvetica" pitchFamily="2" charset="0"/>
                <a:ea typeface="+mn-ea"/>
                <a:cs typeface="+mn-cs"/>
              </a:defRPr>
            </a:lvl1pPr>
            <a:lvl2pPr marL="274320" indent="-137160" algn="l" defTabSz="914400" rtl="0" eaLnBrk="1" latinLnBrk="0" hangingPunct="1">
              <a:lnSpc>
                <a:spcPct val="90000"/>
              </a:lnSpc>
              <a:spcBef>
                <a:spcPts val="500"/>
              </a:spcBef>
              <a:buClr>
                <a:srgbClr val="8B000D"/>
              </a:buClr>
              <a:buFont typeface="System Font Regular"/>
              <a:buChar char="⁃"/>
              <a:defRPr sz="1800" b="0" i="0" kern="1200">
                <a:solidFill>
                  <a:schemeClr val="tx1">
                    <a:lumMod val="65000"/>
                    <a:lumOff val="35000"/>
                  </a:schemeClr>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00000"/>
              </a:lnSpc>
              <a:spcBef>
                <a:spcPts val="50"/>
              </a:spcBef>
              <a:buNone/>
            </a:pPr>
            <a:r>
              <a:rPr lang="en-US" sz="2000" b="1" dirty="0">
                <a:solidFill>
                  <a:srgbClr val="703E1A"/>
                </a:solidFill>
              </a:rPr>
              <a:t>Foods</a:t>
            </a:r>
            <a:endParaRPr lang="en-US" sz="2000" dirty="0">
              <a:solidFill>
                <a:srgbClr val="703E1A"/>
              </a:solidFill>
            </a:endParaRPr>
          </a:p>
          <a:p>
            <a:pPr marL="230188" indent="-230188">
              <a:lnSpc>
                <a:spcPct val="100000"/>
              </a:lnSpc>
              <a:spcBef>
                <a:spcPts val="50"/>
              </a:spcBef>
              <a:buClr>
                <a:schemeClr val="accent2">
                  <a:lumMod val="50000"/>
                </a:schemeClr>
              </a:buClr>
            </a:pPr>
            <a:r>
              <a:rPr lang="en-US" dirty="0"/>
              <a:t>Oats (steel cut, old fashioned, quick cooking, </a:t>
            </a:r>
            <a:br>
              <a:rPr lang="en-US" dirty="0"/>
            </a:br>
            <a:r>
              <a:rPr lang="en-US" dirty="0"/>
              <a:t>instant oatmeal, oat groats)</a:t>
            </a:r>
          </a:p>
          <a:p>
            <a:pPr marL="230188" indent="-230188">
              <a:lnSpc>
                <a:spcPct val="100000"/>
              </a:lnSpc>
              <a:spcBef>
                <a:spcPts val="50"/>
              </a:spcBef>
              <a:buClr>
                <a:schemeClr val="accent2">
                  <a:lumMod val="50000"/>
                </a:schemeClr>
              </a:buClr>
            </a:pPr>
            <a:r>
              <a:rPr lang="en-US" dirty="0"/>
              <a:t>Brown rice</a:t>
            </a:r>
          </a:p>
          <a:p>
            <a:pPr marL="230188" indent="-230188">
              <a:lnSpc>
                <a:spcPct val="100000"/>
              </a:lnSpc>
              <a:spcBef>
                <a:spcPts val="50"/>
              </a:spcBef>
              <a:buClr>
                <a:schemeClr val="accent2">
                  <a:lumMod val="50000"/>
                </a:schemeClr>
              </a:buClr>
            </a:pPr>
            <a:r>
              <a:rPr lang="en-US" dirty="0"/>
              <a:t>Wild rice</a:t>
            </a:r>
          </a:p>
          <a:p>
            <a:pPr marL="230188" indent="-230188">
              <a:lnSpc>
                <a:spcPct val="100000"/>
              </a:lnSpc>
              <a:spcBef>
                <a:spcPts val="50"/>
              </a:spcBef>
              <a:buClr>
                <a:schemeClr val="accent2">
                  <a:lumMod val="50000"/>
                </a:schemeClr>
              </a:buClr>
            </a:pPr>
            <a:r>
              <a:rPr lang="en-US" dirty="0"/>
              <a:t>Quinoa</a:t>
            </a:r>
          </a:p>
          <a:p>
            <a:pPr marL="230188" indent="-230188">
              <a:lnSpc>
                <a:spcPct val="100000"/>
              </a:lnSpc>
              <a:spcBef>
                <a:spcPts val="50"/>
              </a:spcBef>
              <a:buClr>
                <a:schemeClr val="accent2">
                  <a:lumMod val="50000"/>
                </a:schemeClr>
              </a:buClr>
            </a:pPr>
            <a:r>
              <a:rPr lang="en-US" dirty="0"/>
              <a:t>Bulgur </a:t>
            </a:r>
          </a:p>
          <a:p>
            <a:pPr marL="230188" indent="-230188">
              <a:lnSpc>
                <a:spcPct val="100000"/>
              </a:lnSpc>
              <a:spcBef>
                <a:spcPts val="50"/>
              </a:spcBef>
              <a:buClr>
                <a:schemeClr val="accent2">
                  <a:lumMod val="50000"/>
                </a:schemeClr>
              </a:buClr>
            </a:pPr>
            <a:r>
              <a:rPr lang="en-US" dirty="0"/>
              <a:t>Cracked wheat</a:t>
            </a:r>
          </a:p>
          <a:p>
            <a:pPr marL="230188" indent="-230188">
              <a:lnSpc>
                <a:spcPct val="100000"/>
              </a:lnSpc>
              <a:spcBef>
                <a:spcPts val="50"/>
              </a:spcBef>
              <a:buClr>
                <a:schemeClr val="accent2">
                  <a:lumMod val="50000"/>
                </a:schemeClr>
              </a:buClr>
            </a:pPr>
            <a:r>
              <a:rPr lang="en-US" dirty="0"/>
              <a:t>Teff </a:t>
            </a:r>
          </a:p>
          <a:p>
            <a:pPr marL="230188" indent="-230188">
              <a:lnSpc>
                <a:spcPct val="100000"/>
              </a:lnSpc>
              <a:spcBef>
                <a:spcPts val="50"/>
              </a:spcBef>
              <a:buClr>
                <a:schemeClr val="accent2">
                  <a:lumMod val="50000"/>
                </a:schemeClr>
              </a:buClr>
            </a:pPr>
            <a:r>
              <a:rPr lang="en-US" dirty="0"/>
              <a:t>Whole wheat bread/buns/rolls</a:t>
            </a:r>
          </a:p>
          <a:p>
            <a:pPr marL="230188" indent="-230188">
              <a:lnSpc>
                <a:spcPct val="100000"/>
              </a:lnSpc>
              <a:spcBef>
                <a:spcPts val="50"/>
              </a:spcBef>
              <a:buClr>
                <a:schemeClr val="accent2">
                  <a:lumMod val="50000"/>
                </a:schemeClr>
              </a:buClr>
            </a:pPr>
            <a:r>
              <a:rPr lang="en-US" dirty="0"/>
              <a:t>Entire wheat bread/buns/rolls</a:t>
            </a:r>
          </a:p>
          <a:p>
            <a:pPr marL="230188" indent="-230188">
              <a:lnSpc>
                <a:spcPct val="100000"/>
              </a:lnSpc>
              <a:spcBef>
                <a:spcPts val="50"/>
              </a:spcBef>
              <a:buClr>
                <a:schemeClr val="accent2">
                  <a:lumMod val="50000"/>
                </a:schemeClr>
              </a:buClr>
            </a:pPr>
            <a:r>
              <a:rPr lang="en-US" dirty="0"/>
              <a:t>Graham bread/buns/rolls </a:t>
            </a:r>
          </a:p>
          <a:p>
            <a:pPr marL="230188" indent="-230188">
              <a:lnSpc>
                <a:spcPct val="100000"/>
              </a:lnSpc>
              <a:spcBef>
                <a:spcPts val="50"/>
              </a:spcBef>
              <a:buClr>
                <a:schemeClr val="accent2">
                  <a:lumMod val="50000"/>
                </a:schemeClr>
              </a:buClr>
            </a:pPr>
            <a:r>
              <a:rPr lang="en-US" dirty="0"/>
              <a:t>Whole wheat macaroni/spaghetti</a:t>
            </a:r>
          </a:p>
        </p:txBody>
      </p:sp>
      <p:pic>
        <p:nvPicPr>
          <p:cNvPr id="6" name="Picture 5" descr="Whole grain-rich foods including bread and oats.">
            <a:extLst>
              <a:ext uri="{FF2B5EF4-FFF2-40B4-BE49-F238E27FC236}">
                <a16:creationId xmlns:a16="http://schemas.microsoft.com/office/drawing/2014/main" id="{A004FC62-CCB6-1E4E-8CC5-DF3C21FF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0069" y="1894452"/>
            <a:ext cx="3875667" cy="2583778"/>
          </a:xfrm>
          <a:prstGeom prst="roundRect">
            <a:avLst>
              <a:gd name="adj" fmla="val 6837"/>
            </a:avLst>
          </a:prstGeom>
        </p:spPr>
      </p:pic>
      <p:sp>
        <p:nvSpPr>
          <p:cNvPr id="4" name="TextBox 3">
            <a:extLst>
              <a:ext uri="{FF2B5EF4-FFF2-40B4-BE49-F238E27FC236}">
                <a16:creationId xmlns:a16="http://schemas.microsoft.com/office/drawing/2014/main" id="{BDF36B7A-2B0D-7640-BA1B-7D936F006071}"/>
              </a:ext>
            </a:extLst>
          </p:cNvPr>
          <p:cNvSpPr txBox="1"/>
          <p:nvPr/>
        </p:nvSpPr>
        <p:spPr>
          <a:xfrm>
            <a:off x="5428449" y="973474"/>
            <a:ext cx="3390086" cy="677108"/>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This slide lists some foods that are whole grain-rich. If you serve these foods, you know that what you are serving can be counted as whole grain-rich in the CACFP.  These foods are just examples of some whole grain-rich foods, and there are other whole grain-rich foods that are not on this list. You can always contact your sponsoring organization or State agency if you have any questions or are not sure if an ingredient is whole grain-rich or not.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Whole grain-rich foods include:</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oats, including steel-cut, old-fashioned, quick-cooking, instant oatmeal and oat groats;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brown rice;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wild rice;</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quinoa;</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bulgur, which is commonly used in Middle Eastern dishes; and</a:t>
            </a:r>
          </a:p>
          <a:p>
            <a:pPr marL="171450" indent="-171450">
              <a:buFont typeface="Wingdings" panose="05000000000000000000" pitchFamily="2" charset="2"/>
              <a:buChar char="q"/>
            </a:pPr>
            <a:r>
              <a:rPr lang="en-US" sz="200" dirty="0" err="1">
                <a:solidFill>
                  <a:schemeClr val="bg1"/>
                </a:solidFill>
                <a:latin typeface="Arial" panose="020B0604020202020204" pitchFamily="34" charset="0"/>
                <a:cs typeface="Arial" panose="020B0604020202020204" pitchFamily="34" charset="0"/>
              </a:rPr>
              <a:t>teff</a:t>
            </a:r>
            <a:r>
              <a:rPr lang="en-US" sz="200" dirty="0">
                <a:solidFill>
                  <a:schemeClr val="bg1"/>
                </a:solidFill>
                <a:latin typeface="Arial" panose="020B0604020202020204" pitchFamily="34" charset="0"/>
                <a:cs typeface="Arial" panose="020B0604020202020204" pitchFamily="34" charset="0"/>
              </a:rPr>
              <a:t>, which is used in some African dishes.</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Additionally, foods with the following words on the package are considered whole grain-rich in the CACFP: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whole-wheat bread, whole-wheat buns, and whole-wheat rolls;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entire wheat bread, entire wheat buns, and entire wheat rolls;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graham bread, graham buns and graham rolls; </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whole-wheat macaroni;</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whole-wheat spaghetti;</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whole-wheat vermicelli; and finally,</a:t>
            </a:r>
          </a:p>
          <a:p>
            <a:pPr marL="171450" indent="-171450">
              <a:buFont typeface="Wingdings" panose="05000000000000000000" pitchFamily="2" charset="2"/>
              <a:buChar char="q"/>
            </a:pPr>
            <a:r>
              <a:rPr lang="en-US" sz="200" dirty="0">
                <a:solidFill>
                  <a:schemeClr val="bg1"/>
                </a:solidFill>
                <a:latin typeface="Arial" panose="020B0604020202020204" pitchFamily="34" charset="0"/>
                <a:cs typeface="Arial" panose="020B0604020202020204" pitchFamily="34" charset="0"/>
              </a:rPr>
              <a:t>whole-wheat macaroni product. </a:t>
            </a:r>
          </a:p>
        </p:txBody>
      </p:sp>
    </p:spTree>
    <p:extLst>
      <p:ext uri="{BB962C8B-B14F-4D97-AF65-F5344CB8AC3E}">
        <p14:creationId xmlns:p14="http://schemas.microsoft.com/office/powerpoint/2010/main" val="1789989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CFDFA-BC84-5C4C-A01F-2C7D47E939BD}"/>
              </a:ext>
            </a:extLst>
          </p:cNvPr>
          <p:cNvSpPr>
            <a:spLocks noGrp="1"/>
          </p:cNvSpPr>
          <p:nvPr>
            <p:ph type="title"/>
          </p:nvPr>
        </p:nvSpPr>
        <p:spPr>
          <a:xfrm>
            <a:off x="0" y="0"/>
            <a:ext cx="9144000" cy="1009979"/>
          </a:xfrm>
        </p:spPr>
        <p:txBody>
          <a:bodyPr/>
          <a:lstStyle/>
          <a:p>
            <a:r>
              <a:rPr lang="en-US" sz="2950" dirty="0">
                <a:solidFill>
                  <a:srgbClr val="703E1A"/>
                </a:solidFill>
              </a:rPr>
              <a:t>Whole Grain-Rich Requirement for the CACFP </a:t>
            </a:r>
          </a:p>
        </p:txBody>
      </p:sp>
      <p:sp>
        <p:nvSpPr>
          <p:cNvPr id="4" name="Content Placeholder 3">
            <a:extLst>
              <a:ext uri="{FF2B5EF4-FFF2-40B4-BE49-F238E27FC236}">
                <a16:creationId xmlns:a16="http://schemas.microsoft.com/office/drawing/2014/main" id="{05BA4F7D-A5DA-7D4B-8834-8959CCB18D05}"/>
              </a:ext>
            </a:extLst>
          </p:cNvPr>
          <p:cNvSpPr>
            <a:spLocks noGrp="1"/>
          </p:cNvSpPr>
          <p:nvPr>
            <p:ph sz="half" idx="2"/>
          </p:nvPr>
        </p:nvSpPr>
        <p:spPr>
          <a:xfrm>
            <a:off x="314794" y="1130809"/>
            <a:ext cx="4471520" cy="3465576"/>
          </a:xfrm>
        </p:spPr>
        <p:txBody>
          <a:bodyPr/>
          <a:lstStyle/>
          <a:p>
            <a:pPr marL="230188" indent="-230188">
              <a:buClr>
                <a:schemeClr val="accent2">
                  <a:lumMod val="50000"/>
                </a:schemeClr>
              </a:buClr>
            </a:pPr>
            <a:r>
              <a:rPr lang="en-US" sz="2000" dirty="0">
                <a:latin typeface="Arial" panose="020B0604020202020204" pitchFamily="34" charset="0"/>
                <a:cs typeface="Arial" panose="020B0604020202020204" pitchFamily="34" charset="0"/>
              </a:rPr>
              <a:t>Once per day, offer whole grain-rich foods at meals or snacks</a:t>
            </a:r>
          </a:p>
          <a:p>
            <a:pPr marL="230188" indent="-230188">
              <a:buClr>
                <a:schemeClr val="accent2">
                  <a:lumMod val="50000"/>
                </a:schemeClr>
              </a:buClr>
            </a:pPr>
            <a:r>
              <a:rPr lang="en-US" sz="2000" dirty="0">
                <a:latin typeface="Arial" panose="020B0604020202020204" pitchFamily="34" charset="0"/>
                <a:cs typeface="Arial" panose="020B0604020202020204" pitchFamily="34" charset="0"/>
              </a:rPr>
              <a:t>Requirement applies to the day care center or home, not participant</a:t>
            </a:r>
          </a:p>
          <a:p>
            <a:pPr marL="230188" indent="-230188">
              <a:buClr>
                <a:schemeClr val="accent2">
                  <a:lumMod val="50000"/>
                </a:schemeClr>
              </a:buClr>
            </a:pPr>
            <a:r>
              <a:rPr lang="en-US" sz="2000" dirty="0">
                <a:latin typeface="Arial" panose="020B0604020202020204" pitchFamily="34" charset="0"/>
                <a:cs typeface="Arial" panose="020B0604020202020204" pitchFamily="34" charset="0"/>
              </a:rPr>
              <a:t>You can serve whole grain-rich foods more than once a day</a:t>
            </a:r>
          </a:p>
          <a:p>
            <a:pPr marL="230188" indent="-230188">
              <a:buClr>
                <a:schemeClr val="accent2">
                  <a:lumMod val="50000"/>
                </a:schemeClr>
              </a:buClr>
            </a:pPr>
            <a:r>
              <a:rPr lang="en-US" sz="2000" dirty="0">
                <a:latin typeface="Arial" panose="020B0604020202020204" pitchFamily="34" charset="0"/>
                <a:cs typeface="Arial" panose="020B0604020202020204" pitchFamily="34" charset="0"/>
              </a:rPr>
              <a:t>Portions served must meet the minimum serving size for the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age group</a:t>
            </a:r>
          </a:p>
          <a:p>
            <a:pPr indent="0">
              <a:buNone/>
            </a:pPr>
            <a:endParaRPr lang="en-US" dirty="0"/>
          </a:p>
          <a:p>
            <a:pPr marL="137160"/>
            <a:endParaRPr lang="en-US" dirty="0"/>
          </a:p>
        </p:txBody>
      </p:sp>
      <p:pic>
        <p:nvPicPr>
          <p:cNvPr id="7" name="Picture 6" descr="Whole grain-rich crackers.">
            <a:extLst>
              <a:ext uri="{FF2B5EF4-FFF2-40B4-BE49-F238E27FC236}">
                <a16:creationId xmlns:a16="http://schemas.microsoft.com/office/drawing/2014/main" id="{3DEE8B96-A578-C247-9E2C-409410D2FEBE}"/>
              </a:ext>
            </a:extLst>
          </p:cNvPr>
          <p:cNvPicPr>
            <a:picLocks noChangeAspect="1"/>
          </p:cNvPicPr>
          <p:nvPr/>
        </p:nvPicPr>
        <p:blipFill>
          <a:blip r:embed="rId3"/>
          <a:stretch>
            <a:fillRect/>
          </a:stretch>
        </p:blipFill>
        <p:spPr>
          <a:xfrm>
            <a:off x="5594562" y="1664955"/>
            <a:ext cx="2682652" cy="1180950"/>
          </a:xfrm>
          <a:prstGeom prst="rect">
            <a:avLst/>
          </a:prstGeom>
        </p:spPr>
      </p:pic>
      <p:pic>
        <p:nvPicPr>
          <p:cNvPr id="8" name="Picture 7" descr="Image of a Vegetable Quesadilla.">
            <a:extLst>
              <a:ext uri="{FF2B5EF4-FFF2-40B4-BE49-F238E27FC236}">
                <a16:creationId xmlns:a16="http://schemas.microsoft.com/office/drawing/2014/main" id="{AE66366F-BCDF-C944-9087-AD27478C81A8}"/>
              </a:ext>
            </a:extLst>
          </p:cNvPr>
          <p:cNvPicPr>
            <a:picLocks noChangeAspect="1"/>
          </p:cNvPicPr>
          <p:nvPr/>
        </p:nvPicPr>
        <p:blipFill>
          <a:blip r:embed="rId4"/>
          <a:stretch>
            <a:fillRect/>
          </a:stretch>
        </p:blipFill>
        <p:spPr>
          <a:xfrm>
            <a:off x="4572000" y="2470101"/>
            <a:ext cx="2628900" cy="1748346"/>
          </a:xfrm>
          <a:prstGeom prst="rect">
            <a:avLst/>
          </a:prstGeom>
          <a:effectLst>
            <a:outerShdw blurRad="50800" dist="38100" dir="5400000" algn="t" rotWithShape="0">
              <a:prstClr val="black">
                <a:alpha val="20000"/>
              </a:prstClr>
            </a:outerShdw>
          </a:effectLst>
        </p:spPr>
      </p:pic>
      <p:pic>
        <p:nvPicPr>
          <p:cNvPr id="6" name="Picture 5" descr="Image of a bowl of oatmeal with fruit.">
            <a:extLst>
              <a:ext uri="{FF2B5EF4-FFF2-40B4-BE49-F238E27FC236}">
                <a16:creationId xmlns:a16="http://schemas.microsoft.com/office/drawing/2014/main" id="{13CC2029-CD2D-AD4B-B5ED-B152A46E0AAF}"/>
              </a:ext>
            </a:extLst>
          </p:cNvPr>
          <p:cNvPicPr>
            <a:picLocks noChangeAspect="1"/>
          </p:cNvPicPr>
          <p:nvPr/>
        </p:nvPicPr>
        <p:blipFill>
          <a:blip r:embed="rId5"/>
          <a:stretch>
            <a:fillRect/>
          </a:stretch>
        </p:blipFill>
        <p:spPr>
          <a:xfrm>
            <a:off x="6926166" y="2122155"/>
            <a:ext cx="2060800" cy="1764045"/>
          </a:xfrm>
          <a:prstGeom prst="rect">
            <a:avLst/>
          </a:prstGeom>
          <a:effectLst>
            <a:outerShdw blurRad="50800" dist="38100" dir="16200000" rotWithShape="0">
              <a:prstClr val="black">
                <a:alpha val="10000"/>
              </a:prstClr>
            </a:outerShdw>
          </a:effectLst>
        </p:spPr>
      </p:pic>
      <p:sp>
        <p:nvSpPr>
          <p:cNvPr id="3" name="TextBox 2">
            <a:extLst>
              <a:ext uri="{FF2B5EF4-FFF2-40B4-BE49-F238E27FC236}">
                <a16:creationId xmlns:a16="http://schemas.microsoft.com/office/drawing/2014/main" id="{F0B3B543-2262-BE47-96DC-75FA6E2A7674}"/>
              </a:ext>
            </a:extLst>
          </p:cNvPr>
          <p:cNvSpPr txBox="1"/>
          <p:nvPr/>
        </p:nvSpPr>
        <p:spPr>
          <a:xfrm>
            <a:off x="5579166" y="4545495"/>
            <a:ext cx="2902226" cy="307777"/>
          </a:xfrm>
          <a:prstGeom prst="rect">
            <a:avLst/>
          </a:prstGeom>
          <a:noFill/>
        </p:spPr>
        <p:txBody>
          <a:bodyPr wrap="square" rtlCol="0">
            <a:spAutoFit/>
          </a:bodyPr>
          <a:lstStyle/>
          <a:p>
            <a:r>
              <a:rPr lang="en-US" sz="200" dirty="0">
                <a:solidFill>
                  <a:schemeClr val="bg1"/>
                </a:solidFill>
                <a:latin typeface="Arial" panose="020B0604020202020204" pitchFamily="34" charset="0"/>
                <a:cs typeface="Arial" panose="020B0604020202020204" pitchFamily="34" charset="0"/>
              </a:rPr>
              <a:t>Again, at least once per day in the CACFP, one offering of grains must be whole grain-rich when you are serving adults or children. It doesn’t matter if you are serving the same group of kids or adults throughout the day, or if you are serving different groups of kids or adults, such as an morning group and afternoon group. If your site serves grains that day, whole grain-rich items must be served at least once.  And of course, you can always serve whole grain-rich foods more than once per day.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You must serve enough whole grains to meet the minimum serving size for the age group. This is a very important point, so I will say it again. You must serve enough whole grains to meet the minimum serving size for the age group of your participants. </a:t>
            </a:r>
          </a:p>
          <a:p>
            <a:endParaRPr lang="en-US" sz="200" dirty="0">
              <a:solidFill>
                <a:schemeClr val="bg1"/>
              </a:solidFill>
            </a:endParaRPr>
          </a:p>
        </p:txBody>
      </p:sp>
    </p:spTree>
    <p:extLst>
      <p:ext uri="{BB962C8B-B14F-4D97-AF65-F5344CB8AC3E}">
        <p14:creationId xmlns:p14="http://schemas.microsoft.com/office/powerpoint/2010/main" val="1721535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4CDA9-2777-CC4D-8DD1-E95F5EC2C7D6}"/>
              </a:ext>
            </a:extLst>
          </p:cNvPr>
          <p:cNvSpPr>
            <a:spLocks noGrp="1"/>
          </p:cNvSpPr>
          <p:nvPr>
            <p:ph type="title"/>
          </p:nvPr>
        </p:nvSpPr>
        <p:spPr>
          <a:xfrm>
            <a:off x="0" y="1"/>
            <a:ext cx="7886700" cy="762000"/>
          </a:xfrm>
        </p:spPr>
        <p:txBody>
          <a:bodyPr/>
          <a:lstStyle/>
          <a:p>
            <a:r>
              <a:rPr lang="en-US" sz="3200" dirty="0">
                <a:solidFill>
                  <a:srgbClr val="703E1A"/>
                </a:solidFill>
                <a:latin typeface="Arial" panose="020B0604020202020204" pitchFamily="34" charset="0"/>
                <a:cs typeface="Arial" panose="020B0604020202020204" pitchFamily="34" charset="0"/>
              </a:rPr>
              <a:t>Minimum Serving Sizes </a:t>
            </a:r>
            <a:endParaRPr lang="en-US" dirty="0">
              <a:solidFill>
                <a:srgbClr val="703E1A"/>
              </a:solidFill>
            </a:endParaRPr>
          </a:p>
        </p:txBody>
      </p:sp>
      <p:sp>
        <p:nvSpPr>
          <p:cNvPr id="7" name="TextBox 6">
            <a:extLst>
              <a:ext uri="{FF2B5EF4-FFF2-40B4-BE49-F238E27FC236}">
                <a16:creationId xmlns:a16="http://schemas.microsoft.com/office/drawing/2014/main" id="{00C3DE46-9082-E842-9EF7-5493A088ED78}"/>
              </a:ext>
            </a:extLst>
          </p:cNvPr>
          <p:cNvSpPr txBox="1"/>
          <p:nvPr/>
        </p:nvSpPr>
        <p:spPr>
          <a:xfrm>
            <a:off x="0" y="4381498"/>
            <a:ext cx="9144000" cy="461665"/>
          </a:xfrm>
          <a:prstGeom prst="rect">
            <a:avLst/>
          </a:prstGeom>
          <a:noFill/>
        </p:spPr>
        <p:txBody>
          <a:bodyPr wrap="square" rtlCol="0">
            <a:spAutoFit/>
          </a:bodyPr>
          <a:lstStyle/>
          <a:p>
            <a:pPr algn="ctr"/>
            <a:r>
              <a:rPr lang="en-US" sz="2400" b="1" dirty="0">
                <a:solidFill>
                  <a:srgbClr val="0D5929"/>
                </a:solidFill>
                <a:latin typeface="Helvetica" pitchFamily="2" charset="0"/>
              </a:rPr>
              <a:t>For 3 through 5 year olds </a:t>
            </a:r>
          </a:p>
        </p:txBody>
      </p:sp>
      <p:pic>
        <p:nvPicPr>
          <p:cNvPr id="10" name="Picture 9" descr="Illustration of a small boy in front of a board describing what is in a Breakfast.">
            <a:extLst>
              <a:ext uri="{FF2B5EF4-FFF2-40B4-BE49-F238E27FC236}">
                <a16:creationId xmlns:a16="http://schemas.microsoft.com/office/drawing/2014/main" id="{161CCDB5-0279-7549-8E59-DD851BAFC2D8}"/>
              </a:ext>
              <a:ext uri="{C183D7F6-B498-43B3-948B-1728B52AA6E4}">
                <adec:decorative xmlns="" xmlns:adec="http://schemas.microsoft.com/office/drawing/2017/decorative" val="0"/>
              </a:ext>
            </a:extLst>
          </p:cNvPr>
          <p:cNvPicPr>
            <a:picLocks noChangeAspect="1"/>
          </p:cNvPicPr>
          <p:nvPr/>
        </p:nvPicPr>
        <p:blipFill>
          <a:blip r:embed="rId3"/>
          <a:stretch>
            <a:fillRect/>
          </a:stretch>
        </p:blipFill>
        <p:spPr>
          <a:xfrm>
            <a:off x="113503" y="1447624"/>
            <a:ext cx="4216400" cy="2552700"/>
          </a:xfrm>
          <a:prstGeom prst="rect">
            <a:avLst/>
          </a:prstGeom>
        </p:spPr>
      </p:pic>
      <p:sp>
        <p:nvSpPr>
          <p:cNvPr id="11" name="Rectangle 10">
            <a:extLst>
              <a:ext uri="{FF2B5EF4-FFF2-40B4-BE49-F238E27FC236}">
                <a16:creationId xmlns:a16="http://schemas.microsoft.com/office/drawing/2014/main" id="{6818AF73-0698-D943-97A9-B777A438765E}"/>
              </a:ext>
            </a:extLst>
          </p:cNvPr>
          <p:cNvSpPr/>
          <p:nvPr/>
        </p:nvSpPr>
        <p:spPr>
          <a:xfrm>
            <a:off x="1096721" y="1763455"/>
            <a:ext cx="2961862" cy="2000548"/>
          </a:xfrm>
          <a:prstGeom prst="rect">
            <a:avLst/>
          </a:prstGeom>
        </p:spPr>
        <p:txBody>
          <a:bodyPr wrap="square">
            <a:spAutoFit/>
          </a:bodyPr>
          <a:lstStyle/>
          <a:p>
            <a:pPr algn="ctr"/>
            <a:r>
              <a:rPr lang="en-US" sz="1600" b="1" dirty="0">
                <a:solidFill>
                  <a:schemeClr val="bg1"/>
                </a:solidFill>
                <a:latin typeface="Helvetica" pitchFamily="2" charset="0"/>
              </a:rPr>
              <a:t>What is in a</a:t>
            </a:r>
          </a:p>
          <a:p>
            <a:pPr algn="ctr">
              <a:spcAft>
                <a:spcPts val="600"/>
              </a:spcAft>
            </a:pPr>
            <a:r>
              <a:rPr lang="en-US" sz="2400" b="1" dirty="0">
                <a:solidFill>
                  <a:schemeClr val="bg1"/>
                </a:solidFill>
                <a:latin typeface="Helvetica" pitchFamily="2" charset="0"/>
              </a:rPr>
              <a:t>Breakfast?</a:t>
            </a:r>
          </a:p>
          <a:p>
            <a:pPr algn="ctr"/>
            <a:r>
              <a:rPr lang="en-US" sz="1400" dirty="0">
                <a:solidFill>
                  <a:schemeClr val="bg1"/>
                </a:solidFill>
                <a:latin typeface="Helvetica" pitchFamily="2" charset="0"/>
              </a:rPr>
              <a:t>Milk (</a:t>
            </a:r>
            <a:r>
              <a:rPr lang="en-US" sz="1400" b="1" dirty="0">
                <a:solidFill>
                  <a:schemeClr val="bg1"/>
                </a:solidFill>
                <a:latin typeface="Helvetica" pitchFamily="2" charset="0"/>
              </a:rPr>
              <a:t>6</a:t>
            </a:r>
            <a:r>
              <a:rPr lang="en-US" sz="1400" dirty="0">
                <a:solidFill>
                  <a:schemeClr val="bg1"/>
                </a:solidFill>
                <a:latin typeface="Helvetica" pitchFamily="2" charset="0"/>
              </a:rPr>
              <a:t> fl. oz. or </a:t>
            </a:r>
            <a:r>
              <a:rPr lang="en-US" sz="1400" b="1" baseline="30000" dirty="0">
                <a:solidFill>
                  <a:schemeClr val="bg1"/>
                </a:solidFill>
                <a:latin typeface="Helvetica" pitchFamily="2" charset="0"/>
              </a:rPr>
              <a:t>3</a:t>
            </a:r>
            <a:r>
              <a:rPr lang="en-US" sz="1400" b="1" dirty="0">
                <a:solidFill>
                  <a:schemeClr val="bg1"/>
                </a:solidFill>
                <a:latin typeface="Helvetica" pitchFamily="2" charset="0"/>
              </a:rPr>
              <a:t>/</a:t>
            </a:r>
            <a:r>
              <a:rPr lang="en-US" sz="1400" b="1" baseline="-25000" dirty="0">
                <a:solidFill>
                  <a:schemeClr val="bg1"/>
                </a:solidFill>
                <a:latin typeface="Helvetica" pitchFamily="2" charset="0"/>
              </a:rPr>
              <a:t>4</a:t>
            </a:r>
            <a:r>
              <a:rPr lang="en-US" sz="1400" dirty="0">
                <a:solidFill>
                  <a:schemeClr val="bg1"/>
                </a:solidFill>
                <a:latin typeface="Helvetica" pitchFamily="2" charset="0"/>
              </a:rPr>
              <a:t> cup)</a:t>
            </a:r>
          </a:p>
          <a:p>
            <a:pPr algn="ctr"/>
            <a:r>
              <a:rPr lang="en-US" sz="1400" dirty="0">
                <a:solidFill>
                  <a:schemeClr val="bg1"/>
                </a:solidFill>
                <a:latin typeface="Helvetica" pitchFamily="2" charset="0"/>
              </a:rPr>
              <a:t>Vegetables, Fruit, or Both (</a:t>
            </a:r>
            <a:r>
              <a:rPr lang="en-US" sz="1400" b="1" baseline="30000" dirty="0">
                <a:solidFill>
                  <a:schemeClr val="bg1"/>
                </a:solidFill>
                <a:latin typeface="Helvetica" pitchFamily="2" charset="0"/>
              </a:rPr>
              <a:t>1</a:t>
            </a:r>
            <a:r>
              <a:rPr lang="en-US" sz="1400" b="1" dirty="0">
                <a:solidFill>
                  <a:schemeClr val="bg1"/>
                </a:solidFill>
                <a:latin typeface="Helvetica" pitchFamily="2" charset="0"/>
              </a:rPr>
              <a:t>/</a:t>
            </a:r>
            <a:r>
              <a:rPr lang="en-US" sz="1400" b="1" baseline="-25000" dirty="0">
                <a:solidFill>
                  <a:schemeClr val="bg1"/>
                </a:solidFill>
                <a:latin typeface="Helvetica" pitchFamily="2" charset="0"/>
              </a:rPr>
              <a:t>2</a:t>
            </a:r>
            <a:r>
              <a:rPr lang="en-US" sz="1400" dirty="0">
                <a:solidFill>
                  <a:schemeClr val="bg1"/>
                </a:solidFill>
                <a:latin typeface="Helvetica" pitchFamily="2" charset="0"/>
              </a:rPr>
              <a:t> cup)</a:t>
            </a:r>
          </a:p>
          <a:p>
            <a:pPr algn="ctr">
              <a:spcAft>
                <a:spcPts val="1000"/>
              </a:spcAft>
            </a:pPr>
            <a:r>
              <a:rPr lang="en-US" sz="1400" dirty="0">
                <a:solidFill>
                  <a:schemeClr val="bg1"/>
                </a:solidFill>
                <a:latin typeface="Helvetica" pitchFamily="2" charset="0"/>
              </a:rPr>
              <a:t>Grains (</a:t>
            </a:r>
            <a:r>
              <a:rPr lang="en-US" sz="1400" b="1" baseline="30000" dirty="0">
                <a:solidFill>
                  <a:schemeClr val="bg1"/>
                </a:solidFill>
                <a:latin typeface="Helvetica" pitchFamily="2" charset="0"/>
              </a:rPr>
              <a:t>1</a:t>
            </a:r>
            <a:r>
              <a:rPr lang="en-US" sz="1400" b="1" dirty="0">
                <a:solidFill>
                  <a:schemeClr val="bg1"/>
                </a:solidFill>
                <a:latin typeface="Helvetica" pitchFamily="2" charset="0"/>
              </a:rPr>
              <a:t>/</a:t>
            </a:r>
            <a:r>
              <a:rPr lang="en-US" sz="1400" b="1" baseline="-25000" dirty="0">
                <a:solidFill>
                  <a:schemeClr val="bg1"/>
                </a:solidFill>
                <a:latin typeface="Helvetica" pitchFamily="2" charset="0"/>
              </a:rPr>
              <a:t>2</a:t>
            </a:r>
            <a:r>
              <a:rPr lang="en-US" sz="1400" dirty="0">
                <a:solidFill>
                  <a:schemeClr val="bg1"/>
                </a:solidFill>
                <a:latin typeface="Helvetica" pitchFamily="2" charset="0"/>
              </a:rPr>
              <a:t> oz. eq.)</a:t>
            </a:r>
          </a:p>
          <a:p>
            <a:pPr algn="ctr">
              <a:lnSpc>
                <a:spcPts val="1000"/>
              </a:lnSpc>
            </a:pPr>
            <a:r>
              <a:rPr lang="en-US" sz="900" dirty="0">
                <a:solidFill>
                  <a:schemeClr val="bg1"/>
                </a:solidFill>
                <a:latin typeface="Helvetica" pitchFamily="2" charset="0"/>
              </a:rPr>
              <a:t>Optional:  Meat/meat alternates may be served in place of the entire grains component up to </a:t>
            </a:r>
            <a:br>
              <a:rPr lang="en-US" sz="900" dirty="0">
                <a:solidFill>
                  <a:schemeClr val="bg1"/>
                </a:solidFill>
                <a:latin typeface="Helvetica" pitchFamily="2" charset="0"/>
              </a:rPr>
            </a:br>
            <a:r>
              <a:rPr lang="en-US" sz="900" dirty="0">
                <a:solidFill>
                  <a:schemeClr val="bg1"/>
                </a:solidFill>
                <a:latin typeface="Helvetica" pitchFamily="2" charset="0"/>
              </a:rPr>
              <a:t>3 times per week at breakfast. </a:t>
            </a:r>
          </a:p>
        </p:txBody>
      </p:sp>
      <p:pic>
        <p:nvPicPr>
          <p:cNvPr id="6" name="Picture 5" descr="A plate with whole grain-rich mini pancakes (one-half ounce equivalent) and one half cup strawberries and three-fourths cup of milk.">
            <a:extLst>
              <a:ext uri="{FF2B5EF4-FFF2-40B4-BE49-F238E27FC236}">
                <a16:creationId xmlns:a16="http://schemas.microsoft.com/office/drawing/2014/main" id="{FC93BBDA-8C63-994B-84F4-0E2954DF770F}"/>
              </a:ext>
            </a:extLst>
          </p:cNvPr>
          <p:cNvPicPr>
            <a:picLocks noChangeAspect="1"/>
          </p:cNvPicPr>
          <p:nvPr/>
        </p:nvPicPr>
        <p:blipFill rotWithShape="1">
          <a:blip r:embed="rId4"/>
          <a:srcRect l="45417"/>
          <a:stretch/>
        </p:blipFill>
        <p:spPr>
          <a:xfrm>
            <a:off x="4408371" y="1172765"/>
            <a:ext cx="4574985" cy="3047911"/>
          </a:xfrm>
          <a:prstGeom prst="rect">
            <a:avLst/>
          </a:prstGeom>
          <a:ln w="3175">
            <a:noFill/>
          </a:ln>
        </p:spPr>
      </p:pic>
      <p:sp>
        <p:nvSpPr>
          <p:cNvPr id="3" name="TextBox 2">
            <a:extLst>
              <a:ext uri="{FF2B5EF4-FFF2-40B4-BE49-F238E27FC236}">
                <a16:creationId xmlns:a16="http://schemas.microsoft.com/office/drawing/2014/main" id="{1B357651-B95E-5E42-BCE5-23CB472A0C59}"/>
              </a:ext>
            </a:extLst>
          </p:cNvPr>
          <p:cNvSpPr txBox="1"/>
          <p:nvPr/>
        </p:nvSpPr>
        <p:spPr>
          <a:xfrm>
            <a:off x="145774" y="4134678"/>
            <a:ext cx="7888698" cy="138499"/>
          </a:xfrm>
          <a:prstGeom prst="rect">
            <a:avLst/>
          </a:prstGeom>
          <a:noFill/>
        </p:spPr>
        <p:txBody>
          <a:bodyPr wrap="none" rtlCol="0">
            <a:spAutoFit/>
          </a:bodyPr>
          <a:lstStyle/>
          <a:p>
            <a:r>
              <a:rPr lang="en-US" sz="300" dirty="0">
                <a:solidFill>
                  <a:schemeClr val="bg1"/>
                </a:solidFill>
                <a:latin typeface="Arial" panose="020B0604020202020204" pitchFamily="34" charset="0"/>
                <a:cs typeface="Arial" panose="020B0604020202020204" pitchFamily="34" charset="0"/>
              </a:rPr>
              <a:t>So, for example, 3 through 5 year </a:t>
            </a:r>
            <a:r>
              <a:rPr lang="en-US" sz="300" dirty="0" err="1">
                <a:solidFill>
                  <a:schemeClr val="bg1"/>
                </a:solidFill>
                <a:latin typeface="Arial" panose="020B0604020202020204" pitchFamily="34" charset="0"/>
                <a:cs typeface="Arial" panose="020B0604020202020204" pitchFamily="34" charset="0"/>
              </a:rPr>
              <a:t>olds</a:t>
            </a:r>
            <a:r>
              <a:rPr lang="en-US" sz="300" dirty="0">
                <a:solidFill>
                  <a:schemeClr val="bg1"/>
                </a:solidFill>
                <a:latin typeface="Arial" panose="020B0604020202020204" pitchFamily="34" charset="0"/>
                <a:cs typeface="Arial" panose="020B0604020202020204" pitchFamily="34" charset="0"/>
              </a:rPr>
              <a:t> are required to have at least a half (½) ounce equivalent of grains at breakfast. If you want to meet the whole grain-rich requirement at breakfast that day with this age group, you should serve enough of the whole grain-rich food to credit at least a half ounce equivalent of grains. You can serve more than a half ounce equivalent, but you must serve at least a half ounce equivalent of grains for a reimbursable breakfast.</a:t>
            </a:r>
          </a:p>
        </p:txBody>
      </p:sp>
    </p:spTree>
    <p:extLst>
      <p:ext uri="{BB962C8B-B14F-4D97-AF65-F5344CB8AC3E}">
        <p14:creationId xmlns:p14="http://schemas.microsoft.com/office/powerpoint/2010/main" val="3718452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4CDA9-2777-CC4D-8DD1-E95F5EC2C7D6}"/>
              </a:ext>
            </a:extLst>
          </p:cNvPr>
          <p:cNvSpPr>
            <a:spLocks noGrp="1"/>
          </p:cNvSpPr>
          <p:nvPr>
            <p:ph type="title"/>
          </p:nvPr>
        </p:nvSpPr>
        <p:spPr>
          <a:xfrm>
            <a:off x="0" y="1"/>
            <a:ext cx="7886700" cy="762000"/>
          </a:xfrm>
        </p:spPr>
        <p:txBody>
          <a:bodyPr/>
          <a:lstStyle/>
          <a:p>
            <a:r>
              <a:rPr lang="en-US" sz="3200" dirty="0">
                <a:solidFill>
                  <a:srgbClr val="703E1A"/>
                </a:solidFill>
                <a:latin typeface="Arial" panose="020B0604020202020204" pitchFamily="34" charset="0"/>
                <a:cs typeface="Arial" panose="020B0604020202020204" pitchFamily="34" charset="0"/>
              </a:rPr>
              <a:t>Minimum Serving Sizes  </a:t>
            </a:r>
            <a:endParaRPr lang="en-US" dirty="0">
              <a:solidFill>
                <a:srgbClr val="703E1A"/>
              </a:solidFill>
            </a:endParaRPr>
          </a:p>
        </p:txBody>
      </p:sp>
      <p:sp>
        <p:nvSpPr>
          <p:cNvPr id="7" name="TextBox 6">
            <a:extLst>
              <a:ext uri="{FF2B5EF4-FFF2-40B4-BE49-F238E27FC236}">
                <a16:creationId xmlns:a16="http://schemas.microsoft.com/office/drawing/2014/main" id="{00C3DE46-9082-E842-9EF7-5493A088ED78}"/>
              </a:ext>
            </a:extLst>
          </p:cNvPr>
          <p:cNvSpPr txBox="1"/>
          <p:nvPr/>
        </p:nvSpPr>
        <p:spPr>
          <a:xfrm>
            <a:off x="0" y="4539733"/>
            <a:ext cx="9144000" cy="461665"/>
          </a:xfrm>
          <a:prstGeom prst="rect">
            <a:avLst/>
          </a:prstGeom>
          <a:noFill/>
        </p:spPr>
        <p:txBody>
          <a:bodyPr wrap="square" rtlCol="0">
            <a:spAutoFit/>
          </a:bodyPr>
          <a:lstStyle/>
          <a:p>
            <a:pPr algn="ctr"/>
            <a:r>
              <a:rPr lang="en-US" sz="2400" b="1" dirty="0">
                <a:solidFill>
                  <a:srgbClr val="703E1A"/>
                </a:solidFill>
                <a:latin typeface="Helvetica" pitchFamily="2" charset="0"/>
              </a:rPr>
              <a:t>For Adults </a:t>
            </a:r>
          </a:p>
        </p:txBody>
      </p:sp>
      <p:pic>
        <p:nvPicPr>
          <p:cNvPr id="4" name="Picture 3" descr="An elderly man in a wheel chair and an elderly woman standing next to him.">
            <a:extLst>
              <a:ext uri="{FF2B5EF4-FFF2-40B4-BE49-F238E27FC236}">
                <a16:creationId xmlns:a16="http://schemas.microsoft.com/office/drawing/2014/main" id="{BCB046F3-1411-E945-A842-A70521A008E0}"/>
              </a:ext>
              <a:ext uri="{C183D7F6-B498-43B3-948B-1728B52AA6E4}">
                <adec:decorative xmlns="" xmlns:adec="http://schemas.microsoft.com/office/drawing/2017/decorative" val="0"/>
              </a:ext>
            </a:extLst>
          </p:cNvPr>
          <p:cNvPicPr>
            <a:picLocks noChangeAspect="1"/>
          </p:cNvPicPr>
          <p:nvPr/>
        </p:nvPicPr>
        <p:blipFill>
          <a:blip r:embed="rId3"/>
          <a:stretch>
            <a:fillRect/>
          </a:stretch>
        </p:blipFill>
        <p:spPr>
          <a:xfrm>
            <a:off x="4306414" y="1443097"/>
            <a:ext cx="4595703" cy="2730327"/>
          </a:xfrm>
          <a:prstGeom prst="rect">
            <a:avLst/>
          </a:prstGeom>
        </p:spPr>
      </p:pic>
      <p:sp>
        <p:nvSpPr>
          <p:cNvPr id="10" name="Rectangle 9">
            <a:extLst>
              <a:ext uri="{FF2B5EF4-FFF2-40B4-BE49-F238E27FC236}">
                <a16:creationId xmlns:a16="http://schemas.microsoft.com/office/drawing/2014/main" id="{4AEBA6C5-B693-8540-83C6-7B3976235360}"/>
              </a:ext>
            </a:extLst>
          </p:cNvPr>
          <p:cNvSpPr/>
          <p:nvPr/>
        </p:nvSpPr>
        <p:spPr>
          <a:xfrm>
            <a:off x="4572000" y="1977638"/>
            <a:ext cx="2809103" cy="1862048"/>
          </a:xfrm>
          <a:prstGeom prst="rect">
            <a:avLst/>
          </a:prstGeom>
        </p:spPr>
        <p:txBody>
          <a:bodyPr wrap="square">
            <a:spAutoFit/>
          </a:bodyPr>
          <a:lstStyle/>
          <a:p>
            <a:pPr algn="ctr"/>
            <a:r>
              <a:rPr lang="en-US" sz="1600" b="1" dirty="0">
                <a:solidFill>
                  <a:schemeClr val="bg1"/>
                </a:solidFill>
                <a:latin typeface="Helvetica" pitchFamily="2" charset="0"/>
              </a:rPr>
              <a:t>What is in a</a:t>
            </a:r>
          </a:p>
          <a:p>
            <a:pPr algn="ctr">
              <a:spcAft>
                <a:spcPts val="600"/>
              </a:spcAft>
            </a:pPr>
            <a:r>
              <a:rPr lang="en-US" sz="2400" b="1" dirty="0">
                <a:solidFill>
                  <a:schemeClr val="bg1"/>
                </a:solidFill>
                <a:latin typeface="Helvetica" pitchFamily="2" charset="0"/>
              </a:rPr>
              <a:t>Lunch or Supper?</a:t>
            </a:r>
          </a:p>
          <a:p>
            <a:pPr algn="ctr"/>
            <a:r>
              <a:rPr lang="en-US" sz="1400" dirty="0">
                <a:solidFill>
                  <a:schemeClr val="bg1"/>
                </a:solidFill>
                <a:latin typeface="Helvetica" pitchFamily="2" charset="0"/>
              </a:rPr>
              <a:t>Milk (</a:t>
            </a:r>
            <a:r>
              <a:rPr lang="en-US" sz="1400" b="1" dirty="0">
                <a:solidFill>
                  <a:schemeClr val="bg1"/>
                </a:solidFill>
                <a:latin typeface="Helvetica" pitchFamily="2" charset="0"/>
              </a:rPr>
              <a:t>8</a:t>
            </a:r>
            <a:r>
              <a:rPr lang="en-US" sz="1400" dirty="0">
                <a:solidFill>
                  <a:schemeClr val="bg1"/>
                </a:solidFill>
                <a:latin typeface="Helvetica" pitchFamily="2" charset="0"/>
              </a:rPr>
              <a:t> fl. oz. or </a:t>
            </a:r>
            <a:r>
              <a:rPr lang="en-US" sz="1400" b="1" dirty="0">
                <a:solidFill>
                  <a:schemeClr val="bg1"/>
                </a:solidFill>
                <a:latin typeface="Helvetica" pitchFamily="2" charset="0"/>
              </a:rPr>
              <a:t>1</a:t>
            </a:r>
            <a:r>
              <a:rPr lang="en-US" sz="1400" dirty="0">
                <a:solidFill>
                  <a:schemeClr val="bg1"/>
                </a:solidFill>
                <a:latin typeface="Helvetica" pitchFamily="2" charset="0"/>
              </a:rPr>
              <a:t> cup)</a:t>
            </a:r>
          </a:p>
          <a:p>
            <a:pPr algn="ctr"/>
            <a:r>
              <a:rPr lang="en-US" sz="1400" dirty="0">
                <a:solidFill>
                  <a:schemeClr val="bg1"/>
                </a:solidFill>
                <a:latin typeface="Helvetica" pitchFamily="2" charset="0"/>
              </a:rPr>
              <a:t>Meat/Meat Alternate (</a:t>
            </a:r>
            <a:r>
              <a:rPr lang="en-US" sz="1400" b="1" dirty="0">
                <a:solidFill>
                  <a:schemeClr val="bg1"/>
                </a:solidFill>
                <a:latin typeface="Helvetica" pitchFamily="2" charset="0"/>
              </a:rPr>
              <a:t>2</a:t>
            </a:r>
            <a:r>
              <a:rPr lang="en-US" sz="1400" dirty="0">
                <a:solidFill>
                  <a:schemeClr val="bg1"/>
                </a:solidFill>
                <a:latin typeface="Helvetica" pitchFamily="2" charset="0"/>
              </a:rPr>
              <a:t> oz. eq.) Vegetables (</a:t>
            </a:r>
            <a:r>
              <a:rPr lang="en-US" sz="1400" b="1" baseline="30000" dirty="0">
                <a:solidFill>
                  <a:schemeClr val="bg1"/>
                </a:solidFill>
                <a:latin typeface="Helvetica" pitchFamily="2" charset="0"/>
              </a:rPr>
              <a:t>1</a:t>
            </a:r>
            <a:r>
              <a:rPr lang="en-US" sz="1400" b="1" dirty="0">
                <a:solidFill>
                  <a:schemeClr val="bg1"/>
                </a:solidFill>
                <a:latin typeface="Helvetica" pitchFamily="2" charset="0"/>
              </a:rPr>
              <a:t>/</a:t>
            </a:r>
            <a:r>
              <a:rPr lang="en-US" sz="1400" b="1" baseline="-25000" dirty="0">
                <a:solidFill>
                  <a:schemeClr val="bg1"/>
                </a:solidFill>
                <a:latin typeface="Helvetica" pitchFamily="2" charset="0"/>
              </a:rPr>
              <a:t>2 </a:t>
            </a:r>
            <a:r>
              <a:rPr lang="en-US" sz="1400" dirty="0">
                <a:solidFill>
                  <a:schemeClr val="bg1"/>
                </a:solidFill>
                <a:latin typeface="Helvetica" pitchFamily="2" charset="0"/>
              </a:rPr>
              <a:t>cup)</a:t>
            </a:r>
          </a:p>
          <a:p>
            <a:pPr algn="ctr"/>
            <a:r>
              <a:rPr lang="en-US" sz="1400" dirty="0">
                <a:solidFill>
                  <a:schemeClr val="bg1"/>
                </a:solidFill>
                <a:latin typeface="Helvetica" pitchFamily="2" charset="0"/>
              </a:rPr>
              <a:t>Fruit (</a:t>
            </a:r>
            <a:r>
              <a:rPr lang="en-US" sz="1400" b="1" baseline="30000" dirty="0">
                <a:solidFill>
                  <a:schemeClr val="bg1"/>
                </a:solidFill>
                <a:latin typeface="Helvetica" pitchFamily="2" charset="0"/>
              </a:rPr>
              <a:t>1</a:t>
            </a:r>
            <a:r>
              <a:rPr lang="en-US" sz="1400" b="1" dirty="0">
                <a:solidFill>
                  <a:schemeClr val="bg1"/>
                </a:solidFill>
                <a:latin typeface="Helvetica" pitchFamily="2" charset="0"/>
              </a:rPr>
              <a:t>/</a:t>
            </a:r>
            <a:r>
              <a:rPr lang="en-US" sz="1400" b="1" baseline="-25000" dirty="0">
                <a:solidFill>
                  <a:schemeClr val="bg1"/>
                </a:solidFill>
                <a:latin typeface="Helvetica" pitchFamily="2" charset="0"/>
              </a:rPr>
              <a:t>2 </a:t>
            </a:r>
            <a:r>
              <a:rPr lang="en-US" sz="1400" dirty="0">
                <a:solidFill>
                  <a:schemeClr val="bg1"/>
                </a:solidFill>
                <a:latin typeface="Helvetica" pitchFamily="2" charset="0"/>
              </a:rPr>
              <a:t>cup)</a:t>
            </a:r>
          </a:p>
          <a:p>
            <a:pPr algn="ctr"/>
            <a:r>
              <a:rPr lang="en-US" sz="1400" dirty="0">
                <a:solidFill>
                  <a:schemeClr val="bg1"/>
                </a:solidFill>
                <a:latin typeface="Helvetica" pitchFamily="2" charset="0"/>
              </a:rPr>
              <a:t>Grains (</a:t>
            </a:r>
            <a:r>
              <a:rPr lang="en-US" sz="1400" b="1" dirty="0">
                <a:solidFill>
                  <a:schemeClr val="bg1"/>
                </a:solidFill>
                <a:latin typeface="Helvetica" pitchFamily="2" charset="0"/>
              </a:rPr>
              <a:t>2</a:t>
            </a:r>
            <a:r>
              <a:rPr lang="en-US" sz="1400" dirty="0">
                <a:solidFill>
                  <a:schemeClr val="bg1"/>
                </a:solidFill>
                <a:latin typeface="Helvetica" pitchFamily="2" charset="0"/>
              </a:rPr>
              <a:t> oz. eq.)</a:t>
            </a:r>
          </a:p>
        </p:txBody>
      </p:sp>
      <p:pic>
        <p:nvPicPr>
          <p:cNvPr id="9" name="Picture 8" descr="One cup low-fat milk, 2 ounces tuna salad, one-half cup grapes, salad with one-half cup lettuce, one-eighth cup tomatoes, and one-eighth cup carrots, and 2 ounce equivalent of whole grain-rich pita bread. ">
            <a:extLst>
              <a:ext uri="{FF2B5EF4-FFF2-40B4-BE49-F238E27FC236}">
                <a16:creationId xmlns:a16="http://schemas.microsoft.com/office/drawing/2014/main" id="{5580D533-5338-3841-A44C-3CB940B90714}"/>
              </a:ext>
            </a:extLst>
          </p:cNvPr>
          <p:cNvPicPr>
            <a:picLocks noChangeAspect="1"/>
          </p:cNvPicPr>
          <p:nvPr/>
        </p:nvPicPr>
        <p:blipFill>
          <a:blip r:embed="rId4"/>
          <a:stretch>
            <a:fillRect/>
          </a:stretch>
        </p:blipFill>
        <p:spPr>
          <a:xfrm>
            <a:off x="428996" y="1058166"/>
            <a:ext cx="3791874" cy="3500192"/>
          </a:xfrm>
          <a:prstGeom prst="rect">
            <a:avLst/>
          </a:prstGeom>
        </p:spPr>
      </p:pic>
      <p:sp>
        <p:nvSpPr>
          <p:cNvPr id="3" name="TextBox 2">
            <a:extLst>
              <a:ext uri="{FF2B5EF4-FFF2-40B4-BE49-F238E27FC236}">
                <a16:creationId xmlns:a16="http://schemas.microsoft.com/office/drawing/2014/main" id="{59D934FD-E977-D44C-B0F5-596545731978}"/>
              </a:ext>
            </a:extLst>
          </p:cNvPr>
          <p:cNvSpPr txBox="1"/>
          <p:nvPr/>
        </p:nvSpPr>
        <p:spPr>
          <a:xfrm>
            <a:off x="4072236" y="1073425"/>
            <a:ext cx="4823791" cy="323165"/>
          </a:xfrm>
          <a:prstGeom prst="rect">
            <a:avLst/>
          </a:prstGeom>
          <a:noFill/>
        </p:spPr>
        <p:txBody>
          <a:bodyPr wrap="square" rtlCol="0">
            <a:spAutoFit/>
          </a:bodyPr>
          <a:lstStyle/>
          <a:p>
            <a:r>
              <a:rPr lang="en-US" sz="300" dirty="0">
                <a:solidFill>
                  <a:schemeClr val="bg1"/>
                </a:solidFill>
                <a:latin typeface="Arial" panose="020B0604020202020204" pitchFamily="34" charset="0"/>
                <a:cs typeface="Arial" panose="020B0604020202020204" pitchFamily="34" charset="0"/>
              </a:rPr>
              <a:t>Another example might be for adult participants. Adults are required to have 2 ounce equivalents of grains at lunch and at supper. If you want to meet the whole grain-rich requirement for that day at lunch, and you are serving adult participants, you should serve enough of the whole grain-rich food to credit as 2 ounce equivalent of grains. You can serve more than 2 ounce equivalents, but you must serve at least 2 ounce equivalents of grains to adult participants for a reimbursable lunch or supper.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You may want to try offering whole grain-rich foods at different meals throughout the week, so that participants can see all the different ways that whole grain-rich foods can fit into the day.  This might mean serving oatmeal at breakfast on Monday, serving quesadillas made with whole grain-rich tortillas at lunch on Tuesday, and serving whole grain-rich crackers at snack on Wednesday, etc. </a:t>
            </a:r>
          </a:p>
        </p:txBody>
      </p:sp>
    </p:spTree>
    <p:extLst>
      <p:ext uri="{BB962C8B-B14F-4D97-AF65-F5344CB8AC3E}">
        <p14:creationId xmlns:p14="http://schemas.microsoft.com/office/powerpoint/2010/main" val="2585765383"/>
      </p:ext>
    </p:extLst>
  </p:cSld>
  <p:clrMapOvr>
    <a:masterClrMapping/>
  </p:clrMapOvr>
</p:sld>
</file>

<file path=ppt/theme/theme1.xml><?xml version="1.0" encoding="utf-8"?>
<a:theme xmlns:a="http://schemas.openxmlformats.org/drawingml/2006/main" name="2_Cover Page">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6 FNS_CACFP_AddingWholeGrains_EN 052919" id="{1C5607BC-C063-8244-9411-524C3C550612}" vid="{4B84C3FE-7C68-BB4D-A721-91887B0A67C3}"/>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neral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6 FNS_CACFP_AddingWholeGrains_EN 052919" id="{1C5607BC-C063-8244-9411-524C3C550612}" vid="{677EAEEA-27AF-3549-B20D-9CD1EA04DD15}"/>
    </a:ext>
  </a:extLst>
</a:theme>
</file>

<file path=ppt/theme/theme3.xml><?xml version="1.0" encoding="utf-8"?>
<a:theme xmlns:a="http://schemas.openxmlformats.org/drawingml/2006/main" name="General Slide 2 (two 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6 FNS_CACFP_AddingWholeGrains_EN 052919" id="{1C5607BC-C063-8244-9411-524C3C550612}" vid="{3D4CA872-3F30-4D43-8520-A52CF4DDA691}"/>
    </a:ext>
  </a:extLst>
</a:theme>
</file>

<file path=ppt/theme/theme4.xml><?xml version="1.0" encoding="utf-8"?>
<a:theme xmlns:a="http://schemas.openxmlformats.org/drawingml/2006/main" name="1_General Slide 2 (one 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6 FNS_CACFP_AddingWholeGrains_EN 052919" id="{1C5607BC-C063-8244-9411-524C3C550612}" vid="{D32EED45-C470-0C41-A325-34054470B496}"/>
    </a:ext>
  </a:extLst>
</a:theme>
</file>

<file path=ppt/theme/theme5.xml><?xml version="1.0" encoding="utf-8"?>
<a:theme xmlns:a="http://schemas.openxmlformats.org/drawingml/2006/main" name="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6 FNS_CACFP_AddingWholeGrains_EN 052919" id="{1C5607BC-C063-8244-9411-524C3C550612}" vid="{500F62E3-BE5C-8C45-B1A7-7955EE119E6B}"/>
    </a:ext>
  </a:extLst>
</a:theme>
</file>

<file path=ppt/theme/theme6.xml><?xml version="1.0" encoding="utf-8"?>
<a:theme xmlns:a="http://schemas.openxmlformats.org/drawingml/2006/main" name="1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6 FNS_CACFP_AddingWholeGrains_EN 052919" id="{1C5607BC-C063-8244-9411-524C3C550612}" vid="{60A3B186-104A-6446-98E1-AE26AD8224F8}"/>
    </a:ext>
  </a:extLst>
</a:theme>
</file>

<file path=ppt/theme/theme7.xml><?xml version="1.0" encoding="utf-8"?>
<a:theme xmlns:a="http://schemas.openxmlformats.org/drawingml/2006/main" name="1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6 FNS_CACFP_AddingWholeGrains_EN 052919" id="{1C5607BC-C063-8244-9411-524C3C550612}" vid="{94C4B089-95ED-8246-96C9-C7B7CFE463FC}"/>
    </a:ext>
  </a:extLst>
</a:theme>
</file>

<file path=ppt/theme/theme8.xml><?xml version="1.0" encoding="utf-8"?>
<a:theme xmlns:a="http://schemas.openxmlformats.org/drawingml/2006/main" name="3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6 FNS_CACFP_AddingWholeGrains_EN 052919" id="{1C5607BC-C063-8244-9411-524C3C550612}" vid="{D4CAAC2D-54B5-C94A-9A58-552E683F6BC6}"/>
    </a:ext>
  </a:extLst>
</a:theme>
</file>

<file path=ppt/theme/theme9.xml><?xml version="1.0" encoding="utf-8"?>
<a:theme xmlns:a="http://schemas.openxmlformats.org/drawingml/2006/main" name="1_General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6 FNS_CACFP_AddingWholeGrains_EN 052919" id="{1C5607BC-C063-8244-9411-524C3C550612}" vid="{04AA0A32-0CAB-AE4D-8E8A-38909D35B4C5}"/>
    </a:ext>
  </a:extLst>
</a:theme>
</file>

<file path=docProps/app.xml><?xml version="1.0" encoding="utf-8"?>
<Properties xmlns="http://schemas.openxmlformats.org/officeDocument/2006/extended-properties" xmlns:vt="http://schemas.openxmlformats.org/officeDocument/2006/docPropsVTypes">
  <Template>2_Cover Page</Template>
  <TotalTime>3500</TotalTime>
  <Words>8011</Words>
  <Application>Microsoft Office PowerPoint</Application>
  <PresentationFormat>On-screen Show (16:9)</PresentationFormat>
  <Paragraphs>619</Paragraphs>
  <Slides>29</Slides>
  <Notes>29</Notes>
  <HiddenSlides>0</HiddenSlides>
  <MMClips>0</MMClips>
  <ScaleCrop>false</ScaleCrop>
  <HeadingPairs>
    <vt:vector size="6" baseType="variant">
      <vt:variant>
        <vt:lpstr>Fonts Used</vt:lpstr>
      </vt:variant>
      <vt:variant>
        <vt:i4>7</vt:i4>
      </vt:variant>
      <vt:variant>
        <vt:lpstr>Theme</vt:lpstr>
      </vt:variant>
      <vt:variant>
        <vt:i4>9</vt:i4>
      </vt:variant>
      <vt:variant>
        <vt:lpstr>Slide Titles</vt:lpstr>
      </vt:variant>
      <vt:variant>
        <vt:i4>29</vt:i4>
      </vt:variant>
    </vt:vector>
  </HeadingPairs>
  <TitlesOfParts>
    <vt:vector size="45" baseType="lpstr">
      <vt:lpstr>Arial</vt:lpstr>
      <vt:lpstr>Calibri</vt:lpstr>
      <vt:lpstr>Helvetica</vt:lpstr>
      <vt:lpstr>Helvetica Light Oblique</vt:lpstr>
      <vt:lpstr>System Font Regular</vt:lpstr>
      <vt:lpstr>Times New Roman</vt:lpstr>
      <vt:lpstr>Wingdings</vt:lpstr>
      <vt:lpstr>2_Cover Page</vt:lpstr>
      <vt:lpstr>General Slide</vt:lpstr>
      <vt:lpstr>General Slide 2 (two lines)</vt:lpstr>
      <vt:lpstr>1_General Slide 2 (one line)</vt:lpstr>
      <vt:lpstr>General Slide 3</vt:lpstr>
      <vt:lpstr>1_General Slide 3</vt:lpstr>
      <vt:lpstr>1_Cover Page</vt:lpstr>
      <vt:lpstr>3_Cover Page</vt:lpstr>
      <vt:lpstr>1_General Slide</vt:lpstr>
      <vt:lpstr>Adding Whole Grains  to Your Menu </vt:lpstr>
      <vt:lpstr>USDA’s Team Nutrition</vt:lpstr>
      <vt:lpstr>Let Us Know Who You Are!  I work for a…</vt:lpstr>
      <vt:lpstr>Adding Whole Grains To Your Menu </vt:lpstr>
      <vt:lpstr>Whole Grains Make a Difference </vt:lpstr>
      <vt:lpstr>Common Whole Grain-Rich Foods </vt:lpstr>
      <vt:lpstr>Whole Grain-Rich Requirement for the CACFP </vt:lpstr>
      <vt:lpstr>Minimum Serving Sizes </vt:lpstr>
      <vt:lpstr>Minimum Serving Sizes  </vt:lpstr>
      <vt:lpstr>Try It Out! Your child care center serves the same group of children for the entire day.   Today, you serve enriched toast at breakfast, brown rice at lunch, and yogurt and fruit at snack. </vt:lpstr>
      <vt:lpstr>Answer Your child care center serves the same group of children for the entire day.   Today, you serve enriched toast at breakfast, brown rice at lunch, and yogurt and fruit at snack. </vt:lpstr>
      <vt:lpstr>The Scoop on Snacks</vt:lpstr>
      <vt:lpstr>If You Only Serve Snacks…</vt:lpstr>
      <vt:lpstr>Sample Snack Ideas</vt:lpstr>
      <vt:lpstr>Try It Out! </vt:lpstr>
      <vt:lpstr>Answer</vt:lpstr>
      <vt:lpstr>Grains at Breakfast, Lunch, or Supper </vt:lpstr>
      <vt:lpstr>Serving Meat/Meat Alternates at Breakfast</vt:lpstr>
      <vt:lpstr>Try It Out! Your adult day care only serves breakfast, and only 3 days a week. Which breakfast does not meet the requirement for whole grain-rich in  the CACFP?   </vt:lpstr>
      <vt:lpstr>Answer Your adult day care only serves breakfast, and only 3 days a week. Which breakfast does not meet the requirement for whole grain-rich in  the CACFP?   </vt:lpstr>
      <vt:lpstr>Offer Versus Serve (OVS) </vt:lpstr>
      <vt:lpstr>Try It Out! Your at-risk afterschool center serves supper using OVS, and also serves snack. You want to meet the CACFP whole grain-rich requirement at supper, and offer two options from the grains component:  whole grain-rich rolls and enriched crackers.  </vt:lpstr>
      <vt:lpstr>Answer Your at-risk afterschool center serves supper using OVS, and also serves snack. You want to meet the CACFP whole grain-rich requirement at supper, and offer two options from the grains component:  whole grain-rich rolls and enriched crackers.  </vt:lpstr>
      <vt:lpstr>Food(s) for Thought:  Whole Grain-Rich Breakfast Ideas</vt:lpstr>
      <vt:lpstr>Food(s) for Thought:  Whole Grain-Rich Lunch/Supper Ideas </vt:lpstr>
      <vt:lpstr>Food(s) for Thought:  Whole Grain-Rich Snack Ideas</vt:lpstr>
      <vt:lpstr>How To Order Print Copies</vt:lpstr>
      <vt:lpstr>More Team Nutrition Resources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Adding Whole Grains  to Your Menu</dc:title>
  <dc:creator>USDA Team Nutrition</dc:creator>
  <cp:lastModifiedBy>Croteau, Kimberly - FNS (Contractor)</cp:lastModifiedBy>
  <cp:revision>69</cp:revision>
  <cp:lastPrinted>2019-05-16T14:44:30Z</cp:lastPrinted>
  <dcterms:created xsi:type="dcterms:W3CDTF">2019-05-29T19:46:43Z</dcterms:created>
  <dcterms:modified xsi:type="dcterms:W3CDTF">2020-01-08T22:10:50Z</dcterms:modified>
</cp:coreProperties>
</file>