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sldIdLst>
    <p:sldId id="256" r:id="rId6"/>
    <p:sldId id="257" r:id="rId7"/>
    <p:sldId id="258" r:id="rId8"/>
    <p:sldId id="259" r:id="rId9"/>
    <p:sldId id="260" r:id="rId10"/>
    <p:sldId id="261" r:id="rId11"/>
    <p:sldId id="262" r:id="rId12"/>
    <p:sldId id="263"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F22328-B1AF-E7B0-1F66-AF657D6ACC19}" name="Long, Cindy - FNS" initials="LCF" userId="S::cindy.long@usda.gov::3cf34f49-1d7a-4279-8d91-58a5a52ad360" providerId="AD"/>
  <p188:author id="{BA57CC7C-36BB-1F17-D1BF-59CA4C5DF067}" name="Bradford-Gomez, Keri - FNS" initials="BGKF" userId="S::Keri.Bradford-Gomez@usda.gov::6da78634-69b3-4388-9f55-ba2fd5c24f06" providerId="AD"/>
  <p188:author id="{7BC15E90-2D79-2093-678D-90CB7BE28708}" name="Craddock Jr., Tony - FNS" initials="CJTF" userId="S::tony.craddock@usda.gov::d6534ed9-919e-4c02-9d4a-2560f687ce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00CC99"/>
    <a:srgbClr val="4E88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BEC344-1CDA-4287-AF38-4C7CE37AEC57}" v="4" dt="2023-01-31T11:45:06.808"/>
    <p1510:client id="{7164CDD8-0E73-F06F-4A22-83DA6F2F0C3B}" v="2" dt="2023-01-31T19:58:27.961"/>
    <p1510:client id="{E8B0E13B-60A3-DAA5-BAFF-AE6FC2449407}" v="19" dt="2023-01-31T20:19:07.6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30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addock Jr., Tony - FNS" userId="S::tony.craddock@usda.gov::d6534ed9-919e-4c02-9d4a-2560f687ce25" providerId="AD" clId="Web-{7164CDD8-0E73-F06F-4A22-83DA6F2F0C3B}"/>
    <pc:docChg chg="">
      <pc:chgData name="Craddock Jr., Tony - FNS" userId="S::tony.craddock@usda.gov::d6534ed9-919e-4c02-9d4a-2560f687ce25" providerId="AD" clId="Web-{7164CDD8-0E73-F06F-4A22-83DA6F2F0C3B}" dt="2023-01-31T19:58:27.961" v="1"/>
      <pc:docMkLst>
        <pc:docMk/>
      </pc:docMkLst>
      <pc:sldChg chg="modCm">
        <pc:chgData name="Craddock Jr., Tony - FNS" userId="S::tony.craddock@usda.gov::d6534ed9-919e-4c02-9d4a-2560f687ce25" providerId="AD" clId="Web-{7164CDD8-0E73-F06F-4A22-83DA6F2F0C3B}" dt="2023-01-31T19:58:27.961" v="1"/>
        <pc:sldMkLst>
          <pc:docMk/>
          <pc:sldMk cId="121533138" sldId="259"/>
        </pc:sldMkLst>
      </pc:sldChg>
    </pc:docChg>
  </pc:docChgLst>
  <pc:docChgLst>
    <pc:chgData name="Craddock Jr., Tony - FNS" userId="d6534ed9-919e-4c02-9d4a-2560f687ce25" providerId="ADAL" clId="{33BEC344-1CDA-4287-AF38-4C7CE37AEC57}"/>
    <pc:docChg chg="undo redo custSel modSld">
      <pc:chgData name="Craddock Jr., Tony - FNS" userId="d6534ed9-919e-4c02-9d4a-2560f687ce25" providerId="ADAL" clId="{33BEC344-1CDA-4287-AF38-4C7CE37AEC57}" dt="2023-01-31T20:47:28.961" v="956"/>
      <pc:docMkLst>
        <pc:docMk/>
      </pc:docMkLst>
      <pc:sldChg chg="modSp mod delCm modCm">
        <pc:chgData name="Craddock Jr., Tony - FNS" userId="d6534ed9-919e-4c02-9d4a-2560f687ce25" providerId="ADAL" clId="{33BEC344-1CDA-4287-AF38-4C7CE37AEC57}" dt="2023-01-31T20:47:28.961" v="956"/>
        <pc:sldMkLst>
          <pc:docMk/>
          <pc:sldMk cId="121533138" sldId="259"/>
        </pc:sldMkLst>
        <pc:spChg chg="mod">
          <ac:chgData name="Craddock Jr., Tony - FNS" userId="d6534ed9-919e-4c02-9d4a-2560f687ce25" providerId="ADAL" clId="{33BEC344-1CDA-4287-AF38-4C7CE37AEC57}" dt="2023-01-31T12:05:08.481" v="125" actId="403"/>
          <ac:spMkLst>
            <pc:docMk/>
            <pc:sldMk cId="121533138" sldId="259"/>
            <ac:spMk id="7" creationId="{85128AA2-0FB3-631C-A977-474497909EBD}"/>
          </ac:spMkLst>
        </pc:spChg>
        <pc:picChg chg="mod">
          <ac:chgData name="Craddock Jr., Tony - FNS" userId="d6534ed9-919e-4c02-9d4a-2560f687ce25" providerId="ADAL" clId="{33BEC344-1CDA-4287-AF38-4C7CE37AEC57}" dt="2023-01-31T11:56:04.110" v="30" actId="1076"/>
          <ac:picMkLst>
            <pc:docMk/>
            <pc:sldMk cId="121533138" sldId="259"/>
            <ac:picMk id="4" creationId="{B129F7F6-80DC-A75C-2E65-B5EAC9DD2897}"/>
          </ac:picMkLst>
        </pc:picChg>
      </pc:sldChg>
      <pc:sldChg chg="modSp mod delCm modCm">
        <pc:chgData name="Craddock Jr., Tony - FNS" userId="d6534ed9-919e-4c02-9d4a-2560f687ce25" providerId="ADAL" clId="{33BEC344-1CDA-4287-AF38-4C7CE37AEC57}" dt="2023-01-31T20:47:09.699" v="951"/>
        <pc:sldMkLst>
          <pc:docMk/>
          <pc:sldMk cId="1448998326" sldId="260"/>
        </pc:sldMkLst>
        <pc:spChg chg="mod">
          <ac:chgData name="Craddock Jr., Tony - FNS" userId="d6534ed9-919e-4c02-9d4a-2560f687ce25" providerId="ADAL" clId="{33BEC344-1CDA-4287-AF38-4C7CE37AEC57}" dt="2023-01-31T12:24:30.624" v="949" actId="1076"/>
          <ac:spMkLst>
            <pc:docMk/>
            <pc:sldMk cId="1448998326" sldId="260"/>
            <ac:spMk id="7" creationId="{F7F74E96-E586-1ECE-2BD2-D1A0CE4D4AE0}"/>
          </ac:spMkLst>
        </pc:spChg>
      </pc:sldChg>
      <pc:sldChg chg="modSp mod delCm modCm">
        <pc:chgData name="Craddock Jr., Tony - FNS" userId="d6534ed9-919e-4c02-9d4a-2560f687ce25" providerId="ADAL" clId="{33BEC344-1CDA-4287-AF38-4C7CE37AEC57}" dt="2023-01-31T20:47:12.160" v="952"/>
        <pc:sldMkLst>
          <pc:docMk/>
          <pc:sldMk cId="3050690101" sldId="261"/>
        </pc:sldMkLst>
        <pc:spChg chg="mod">
          <ac:chgData name="Craddock Jr., Tony - FNS" userId="d6534ed9-919e-4c02-9d4a-2560f687ce25" providerId="ADAL" clId="{33BEC344-1CDA-4287-AF38-4C7CE37AEC57}" dt="2023-01-31T12:18:02.006" v="571" actId="2711"/>
          <ac:spMkLst>
            <pc:docMk/>
            <pc:sldMk cId="3050690101" sldId="261"/>
            <ac:spMk id="8" creationId="{9E4379EC-1F01-0F20-68F8-2172715E6EB7}"/>
          </ac:spMkLst>
        </pc:spChg>
        <pc:spChg chg="mod">
          <ac:chgData name="Craddock Jr., Tony - FNS" userId="d6534ed9-919e-4c02-9d4a-2560f687ce25" providerId="ADAL" clId="{33BEC344-1CDA-4287-AF38-4C7CE37AEC57}" dt="2023-01-31T12:17:36.756" v="565" actId="20577"/>
          <ac:spMkLst>
            <pc:docMk/>
            <pc:sldMk cId="3050690101" sldId="261"/>
            <ac:spMk id="9" creationId="{7DE5BCEC-C36A-A5F0-E148-5ECA469D43A8}"/>
          </ac:spMkLst>
        </pc:spChg>
      </pc:sldChg>
      <pc:sldChg chg="modSp mod delCm modCm">
        <pc:chgData name="Craddock Jr., Tony - FNS" userId="d6534ed9-919e-4c02-9d4a-2560f687ce25" providerId="ADAL" clId="{33BEC344-1CDA-4287-AF38-4C7CE37AEC57}" dt="2023-01-31T20:47:16.366" v="954"/>
        <pc:sldMkLst>
          <pc:docMk/>
          <pc:sldMk cId="827574286" sldId="262"/>
        </pc:sldMkLst>
        <pc:spChg chg="mod">
          <ac:chgData name="Craddock Jr., Tony - FNS" userId="d6534ed9-919e-4c02-9d4a-2560f687ce25" providerId="ADAL" clId="{33BEC344-1CDA-4287-AF38-4C7CE37AEC57}" dt="2023-01-31T12:24:07.107" v="948" actId="20577"/>
          <ac:spMkLst>
            <pc:docMk/>
            <pc:sldMk cId="827574286" sldId="262"/>
            <ac:spMk id="7" creationId="{22D13CFF-5EA7-73AE-69A3-3F5A7162BD4A}"/>
          </ac:spMkLst>
        </pc:spChg>
        <pc:spChg chg="mod">
          <ac:chgData name="Craddock Jr., Tony - FNS" userId="d6534ed9-919e-4c02-9d4a-2560f687ce25" providerId="ADAL" clId="{33BEC344-1CDA-4287-AF38-4C7CE37AEC57}" dt="2023-01-31T12:23:44.029" v="947" actId="20577"/>
          <ac:spMkLst>
            <pc:docMk/>
            <pc:sldMk cId="827574286" sldId="262"/>
            <ac:spMk id="8" creationId="{F6C4872C-C72D-142E-4661-8AF4A3C2AF7B}"/>
          </ac:spMkLst>
        </pc:spChg>
      </pc:sldChg>
    </pc:docChg>
  </pc:docChgLst>
  <pc:docChgLst>
    <pc:chgData name="Kimosh, Janna - FNS" userId="S::janna.kimosh@usda.gov::4c9b89d4-9557-4a09-ae9a-e690f1e7e8ac" providerId="AD" clId="Web-{E1BEDC05-3194-A749-65D1-AB2BD6322F76}"/>
    <pc:docChg chg="modSld">
      <pc:chgData name="Kimosh, Janna - FNS" userId="S::janna.kimosh@usda.gov::4c9b89d4-9557-4a09-ae9a-e690f1e7e8ac" providerId="AD" clId="Web-{E1BEDC05-3194-A749-65D1-AB2BD6322F76}" dt="2023-01-26T13:50:19.104" v="32" actId="20577"/>
      <pc:docMkLst>
        <pc:docMk/>
      </pc:docMkLst>
      <pc:sldChg chg="modSp">
        <pc:chgData name="Kimosh, Janna - FNS" userId="S::janna.kimosh@usda.gov::4c9b89d4-9557-4a09-ae9a-e690f1e7e8ac" providerId="AD" clId="Web-{E1BEDC05-3194-A749-65D1-AB2BD6322F76}" dt="2023-01-26T13:50:19.104" v="32" actId="20577"/>
        <pc:sldMkLst>
          <pc:docMk/>
          <pc:sldMk cId="3672820276" sldId="258"/>
        </pc:sldMkLst>
        <pc:spChg chg="mod">
          <ac:chgData name="Kimosh, Janna - FNS" userId="S::janna.kimosh@usda.gov::4c9b89d4-9557-4a09-ae9a-e690f1e7e8ac" providerId="AD" clId="Web-{E1BEDC05-3194-A749-65D1-AB2BD6322F76}" dt="2023-01-26T13:50:19.104" v="32" actId="20577"/>
          <ac:spMkLst>
            <pc:docMk/>
            <pc:sldMk cId="3672820276" sldId="258"/>
            <ac:spMk id="6" creationId="{BB1F6331-5746-2C36-C3B2-4C8E9B0E10CE}"/>
          </ac:spMkLst>
        </pc:spChg>
      </pc:sldChg>
    </pc:docChg>
  </pc:docChgLst>
  <pc:docChgLst>
    <pc:chgData name="Long, Cindy - FNS" userId="3cf34f49-1d7a-4279-8d91-58a5a52ad360" providerId="ADAL" clId="{074D52B6-C328-4018-AAD3-6D3EDFCAB824}"/>
    <pc:docChg chg="modSld">
      <pc:chgData name="Long, Cindy - FNS" userId="3cf34f49-1d7a-4279-8d91-58a5a52ad360" providerId="ADAL" clId="{074D52B6-C328-4018-AAD3-6D3EDFCAB824}" dt="2023-01-26T22:53:18.489" v="7"/>
      <pc:docMkLst>
        <pc:docMk/>
      </pc:docMkLst>
      <pc:sldChg chg="addCm">
        <pc:chgData name="Long, Cindy - FNS" userId="3cf34f49-1d7a-4279-8d91-58a5a52ad360" providerId="ADAL" clId="{074D52B6-C328-4018-AAD3-6D3EDFCAB824}" dt="2023-01-26T22:44:04.893" v="3"/>
        <pc:sldMkLst>
          <pc:docMk/>
          <pc:sldMk cId="121533138" sldId="259"/>
        </pc:sldMkLst>
      </pc:sldChg>
      <pc:sldChg chg="modSp mod addCm">
        <pc:chgData name="Long, Cindy - FNS" userId="3cf34f49-1d7a-4279-8d91-58a5a52ad360" providerId="ADAL" clId="{074D52B6-C328-4018-AAD3-6D3EDFCAB824}" dt="2023-01-26T22:36:42.880" v="1"/>
        <pc:sldMkLst>
          <pc:docMk/>
          <pc:sldMk cId="1448998326" sldId="260"/>
        </pc:sldMkLst>
        <pc:picChg chg="mod">
          <ac:chgData name="Long, Cindy - FNS" userId="3cf34f49-1d7a-4279-8d91-58a5a52ad360" providerId="ADAL" clId="{074D52B6-C328-4018-AAD3-6D3EDFCAB824}" dt="2023-01-26T22:32:49.732" v="0" actId="1076"/>
          <ac:picMkLst>
            <pc:docMk/>
            <pc:sldMk cId="1448998326" sldId="260"/>
            <ac:picMk id="4" creationId="{925C1E3F-EA9D-75C3-11B0-05C5426F4030}"/>
          </ac:picMkLst>
        </pc:picChg>
      </pc:sldChg>
      <pc:sldChg chg="addCm">
        <pc:chgData name="Long, Cindy - FNS" userId="3cf34f49-1d7a-4279-8d91-58a5a52ad360" providerId="ADAL" clId="{074D52B6-C328-4018-AAD3-6D3EDFCAB824}" dt="2023-01-26T22:45:32.622" v="4"/>
        <pc:sldMkLst>
          <pc:docMk/>
          <pc:sldMk cId="3050690101" sldId="261"/>
        </pc:sldMkLst>
      </pc:sldChg>
      <pc:sldChg chg="modSp mod addCm">
        <pc:chgData name="Long, Cindy - FNS" userId="3cf34f49-1d7a-4279-8d91-58a5a52ad360" providerId="ADAL" clId="{074D52B6-C328-4018-AAD3-6D3EDFCAB824}" dt="2023-01-26T22:53:18.489" v="7"/>
        <pc:sldMkLst>
          <pc:docMk/>
          <pc:sldMk cId="827574286" sldId="262"/>
        </pc:sldMkLst>
        <pc:picChg chg="mod">
          <ac:chgData name="Long, Cindy - FNS" userId="3cf34f49-1d7a-4279-8d91-58a5a52ad360" providerId="ADAL" clId="{074D52B6-C328-4018-AAD3-6D3EDFCAB824}" dt="2023-01-26T22:46:04.244" v="5" actId="1076"/>
          <ac:picMkLst>
            <pc:docMk/>
            <pc:sldMk cId="827574286" sldId="262"/>
            <ac:picMk id="4" creationId="{B2CF5956-B6DA-4995-C29C-45041A31063B}"/>
          </ac:picMkLst>
        </pc:picChg>
      </pc:sldChg>
    </pc:docChg>
  </pc:docChgLst>
  <pc:docChgLst>
    <pc:chgData name="Kimosh, Janna - FNS" userId="S::janna.kimosh@usda.gov::4c9b89d4-9557-4a09-ae9a-e690f1e7e8ac" providerId="AD" clId="Web-{E8B0E13B-60A3-DAA5-BAFF-AE6FC2449407}"/>
    <pc:docChg chg="modSld">
      <pc:chgData name="Kimosh, Janna - FNS" userId="S::janna.kimosh@usda.gov::4c9b89d4-9557-4a09-ae9a-e690f1e7e8ac" providerId="AD" clId="Web-{E8B0E13B-60A3-DAA5-BAFF-AE6FC2449407}" dt="2023-01-31T20:19:06.170" v="24"/>
      <pc:docMkLst>
        <pc:docMk/>
      </pc:docMkLst>
      <pc:sldChg chg="modSp modCm">
        <pc:chgData name="Kimosh, Janna - FNS" userId="S::janna.kimosh@usda.gov::4c9b89d4-9557-4a09-ae9a-e690f1e7e8ac" providerId="AD" clId="Web-{E8B0E13B-60A3-DAA5-BAFF-AE6FC2449407}" dt="2023-01-31T20:18:47.029" v="20" actId="14100"/>
        <pc:sldMkLst>
          <pc:docMk/>
          <pc:sldMk cId="121533138" sldId="259"/>
        </pc:sldMkLst>
        <pc:spChg chg="mod">
          <ac:chgData name="Kimosh, Janna - FNS" userId="S::janna.kimosh@usda.gov::4c9b89d4-9557-4a09-ae9a-e690f1e7e8ac" providerId="AD" clId="Web-{E8B0E13B-60A3-DAA5-BAFF-AE6FC2449407}" dt="2023-01-31T20:18:47.029" v="20" actId="14100"/>
          <ac:spMkLst>
            <pc:docMk/>
            <pc:sldMk cId="121533138" sldId="259"/>
            <ac:spMk id="7" creationId="{85128AA2-0FB3-631C-A977-474497909EBD}"/>
          </ac:spMkLst>
        </pc:spChg>
      </pc:sldChg>
      <pc:sldChg chg="modCm">
        <pc:chgData name="Kimosh, Janna - FNS" userId="S::janna.kimosh@usda.gov::4c9b89d4-9557-4a09-ae9a-e690f1e7e8ac" providerId="AD" clId="Web-{E8B0E13B-60A3-DAA5-BAFF-AE6FC2449407}" dt="2023-01-31T20:18:00.373" v="15"/>
        <pc:sldMkLst>
          <pc:docMk/>
          <pc:sldMk cId="1448998326" sldId="260"/>
        </pc:sldMkLst>
      </pc:sldChg>
      <pc:sldChg chg="modSp modCm">
        <pc:chgData name="Kimosh, Janna - FNS" userId="S::janna.kimosh@usda.gov::4c9b89d4-9557-4a09-ae9a-e690f1e7e8ac" providerId="AD" clId="Web-{E8B0E13B-60A3-DAA5-BAFF-AE6FC2449407}" dt="2023-01-31T20:18:52.623" v="21"/>
        <pc:sldMkLst>
          <pc:docMk/>
          <pc:sldMk cId="3050690101" sldId="261"/>
        </pc:sldMkLst>
        <pc:spChg chg="mod">
          <ac:chgData name="Kimosh, Janna - FNS" userId="S::janna.kimosh@usda.gov::4c9b89d4-9557-4a09-ae9a-e690f1e7e8ac" providerId="AD" clId="Web-{E8B0E13B-60A3-DAA5-BAFF-AE6FC2449407}" dt="2023-01-31T20:17:55.670" v="14" actId="1076"/>
          <ac:spMkLst>
            <pc:docMk/>
            <pc:sldMk cId="3050690101" sldId="261"/>
            <ac:spMk id="8" creationId="{9E4379EC-1F01-0F20-68F8-2172715E6EB7}"/>
          </ac:spMkLst>
        </pc:spChg>
        <pc:spChg chg="mod">
          <ac:chgData name="Kimosh, Janna - FNS" userId="S::janna.kimosh@usda.gov::4c9b89d4-9557-4a09-ae9a-e690f1e7e8ac" providerId="AD" clId="Web-{E8B0E13B-60A3-DAA5-BAFF-AE6FC2449407}" dt="2023-01-31T20:17:50.185" v="12" actId="1076"/>
          <ac:spMkLst>
            <pc:docMk/>
            <pc:sldMk cId="3050690101" sldId="261"/>
            <ac:spMk id="9" creationId="{7DE5BCEC-C36A-A5F0-E148-5ECA469D43A8}"/>
          </ac:spMkLst>
        </pc:spChg>
      </pc:sldChg>
      <pc:sldChg chg="modSp modCm">
        <pc:chgData name="Kimosh, Janna - FNS" userId="S::janna.kimosh@usda.gov::4c9b89d4-9557-4a09-ae9a-e690f1e7e8ac" providerId="AD" clId="Web-{E8B0E13B-60A3-DAA5-BAFF-AE6FC2449407}" dt="2023-01-31T20:19:06.170" v="24"/>
        <pc:sldMkLst>
          <pc:docMk/>
          <pc:sldMk cId="827574286" sldId="262"/>
        </pc:sldMkLst>
        <pc:spChg chg="mod">
          <ac:chgData name="Kimosh, Janna - FNS" userId="S::janna.kimosh@usda.gov::4c9b89d4-9557-4a09-ae9a-e690f1e7e8ac" providerId="AD" clId="Web-{E8B0E13B-60A3-DAA5-BAFF-AE6FC2449407}" dt="2023-01-31T20:19:03.076" v="23" actId="20577"/>
          <ac:spMkLst>
            <pc:docMk/>
            <pc:sldMk cId="827574286" sldId="262"/>
            <ac:spMk id="7" creationId="{22D13CFF-5EA7-73AE-69A3-3F5A7162BD4A}"/>
          </ac:spMkLst>
        </pc:spChg>
        <pc:spChg chg="mod">
          <ac:chgData name="Kimosh, Janna - FNS" userId="S::janna.kimosh@usda.gov::4c9b89d4-9557-4a09-ae9a-e690f1e7e8ac" providerId="AD" clId="Web-{E8B0E13B-60A3-DAA5-BAFF-AE6FC2449407}" dt="2023-01-31T20:17:44.045" v="11" actId="1076"/>
          <ac:spMkLst>
            <pc:docMk/>
            <pc:sldMk cId="827574286" sldId="262"/>
            <ac:spMk id="8" creationId="{F6C4872C-C72D-142E-4661-8AF4A3C2AF7B}"/>
          </ac:spMkLst>
        </pc:spChg>
      </pc:sldChg>
      <pc:sldChg chg="modSp">
        <pc:chgData name="Kimosh, Janna - FNS" userId="S::janna.kimosh@usda.gov::4c9b89d4-9557-4a09-ae9a-e690f1e7e8ac" providerId="AD" clId="Web-{E8B0E13B-60A3-DAA5-BAFF-AE6FC2449407}" dt="2023-01-31T20:17:37.794" v="10" actId="1076"/>
        <pc:sldMkLst>
          <pc:docMk/>
          <pc:sldMk cId="3962165939" sldId="263"/>
        </pc:sldMkLst>
        <pc:spChg chg="mod">
          <ac:chgData name="Kimosh, Janna - FNS" userId="S::janna.kimosh@usda.gov::4c9b89d4-9557-4a09-ae9a-e690f1e7e8ac" providerId="AD" clId="Web-{E8B0E13B-60A3-DAA5-BAFF-AE6FC2449407}" dt="2023-01-31T20:17:37.794" v="10" actId="1076"/>
          <ac:spMkLst>
            <pc:docMk/>
            <pc:sldMk cId="3962165939" sldId="263"/>
            <ac:spMk id="8" creationId="{A4FCF5AB-2C73-FF87-73E9-8C3B80F2CB6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dc.gov/healthyschools/nutrition/facts.htm"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iencedirect.com/science/article/pii/S2211335516301516"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ns.usda.gov/cn/usda-support-schools-chart"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hyperlink" Target="https://service.govdelivery.com/accounts/USFNS/subscriber/n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3E039D17-BCDE-4815-92E2-2E8B62D3E1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2.jpg">
            <a:extLst>
              <a:ext uri="{FF2B5EF4-FFF2-40B4-BE49-F238E27FC236}">
                <a16:creationId xmlns:a16="http://schemas.microsoft.com/office/drawing/2014/main" id="{255F6743-95BD-D866-4486-BD502CE2ECCB}"/>
              </a:ext>
            </a:extLst>
          </p:cNvPr>
          <p:cNvPicPr>
            <a:picLocks noChangeAspect="1"/>
          </p:cNvPicPr>
          <p:nvPr/>
        </p:nvPicPr>
        <p:blipFill>
          <a:blip r:embed="rId2"/>
          <a:stretch>
            <a:fillRect/>
          </a:stretch>
        </p:blipFill>
        <p:spPr>
          <a:xfrm>
            <a:off x="-2381" y="2382"/>
            <a:ext cx="12196761" cy="6853236"/>
          </a:xfrm>
          <a:prstGeom prst="rect">
            <a:avLst/>
          </a:prstGeom>
        </p:spPr>
      </p:pic>
      <p:sp>
        <p:nvSpPr>
          <p:cNvPr id="6" name="Google Shape;299;p38">
            <a:extLst>
              <a:ext uri="{FF2B5EF4-FFF2-40B4-BE49-F238E27FC236}">
                <a16:creationId xmlns:a16="http://schemas.microsoft.com/office/drawing/2014/main" id="{F7A60368-3767-2713-1F84-E9D94831C9CB}"/>
              </a:ext>
            </a:extLst>
          </p:cNvPr>
          <p:cNvSpPr txBox="1">
            <a:spLocks noGrp="1"/>
          </p:cNvSpPr>
          <p:nvPr/>
        </p:nvSpPr>
        <p:spPr>
          <a:xfrm>
            <a:off x="2300780" y="1001711"/>
            <a:ext cx="7327900"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Why do school meals matter?</a:t>
            </a:r>
            <a:endParaRPr lang="en-US" sz="3500">
              <a:solidFill>
                <a:srgbClr val="005440"/>
              </a:solidFill>
              <a:latin typeface="Arial Black"/>
              <a:cs typeface="Calibri Light"/>
            </a:endParaRPr>
          </a:p>
        </p:txBody>
      </p:sp>
      <p:sp>
        <p:nvSpPr>
          <p:cNvPr id="8" name="Google Shape;300;p38">
            <a:extLst>
              <a:ext uri="{FF2B5EF4-FFF2-40B4-BE49-F238E27FC236}">
                <a16:creationId xmlns:a16="http://schemas.microsoft.com/office/drawing/2014/main" id="{B86387DA-C5F0-8E78-26C5-C5E6E57776AF}"/>
              </a:ext>
            </a:extLst>
          </p:cNvPr>
          <p:cNvSpPr txBox="1">
            <a:spLocks noGrp="1"/>
          </p:cNvSpPr>
          <p:nvPr/>
        </p:nvSpPr>
        <p:spPr>
          <a:xfrm>
            <a:off x="2305035" y="1906859"/>
            <a:ext cx="7740289" cy="4160486"/>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 sz="1800">
                <a:latin typeface="Arial"/>
                <a:cs typeface="Calibri Light"/>
              </a:rPr>
              <a:t>Good nutrition is </a:t>
            </a:r>
            <a:r>
              <a:rPr lang="en" sz="1800" b="1">
                <a:solidFill>
                  <a:srgbClr val="65B3A4"/>
                </a:solidFill>
                <a:latin typeface="Arial"/>
                <a:cs typeface="Calibri Light"/>
              </a:rPr>
              <a:t>critical to success</a:t>
            </a:r>
            <a:r>
              <a:rPr lang="en" sz="1800">
                <a:solidFill>
                  <a:srgbClr val="65B3A4"/>
                </a:solidFill>
                <a:latin typeface="Arial"/>
                <a:cs typeface="Calibri Light"/>
              </a:rPr>
              <a:t> </a:t>
            </a:r>
            <a:r>
              <a:rPr lang="en" sz="1800">
                <a:latin typeface="Arial"/>
                <a:cs typeface="Calibri Light"/>
              </a:rPr>
              <a:t>in the classroom and beyond. But unfortunately, many children are not getting the nutrients they need. Most kids get too much sugar, sodium, and saturated fat — and not enough fruits, vegetables, and whole grains. As a result, </a:t>
            </a:r>
            <a:r>
              <a:rPr lang="en" sz="1800" b="1">
                <a:solidFill>
                  <a:srgbClr val="4E8879"/>
                </a:solidFill>
                <a:latin typeface="Arial"/>
                <a:cs typeface="Calibri Light"/>
                <a:hlinkClick r:id="rId3">
                  <a:extLst>
                    <a:ext uri="{A12FA001-AC4F-418D-AE19-62706E023703}">
                      <ahyp:hlinkClr xmlns:ahyp="http://schemas.microsoft.com/office/drawing/2018/hyperlinkcolor" val="tx"/>
                    </a:ext>
                  </a:extLst>
                </a:hlinkClick>
              </a:rPr>
              <a:t>diet-related diseases like diabetes and obesity are on the rise</a:t>
            </a:r>
            <a:r>
              <a:rPr lang="en" sz="1800">
                <a:latin typeface="Arial"/>
                <a:cs typeface="Calibri Light"/>
              </a:rPr>
              <a:t>.</a:t>
            </a:r>
            <a:endParaRPr lang="en-US" sz="1800">
              <a:latin typeface="Arial"/>
              <a:cs typeface="Calibri Light"/>
            </a:endParaRPr>
          </a:p>
          <a:p>
            <a:pPr marL="0" lvl="0" indent="0" algn="l" rtl="0">
              <a:lnSpc>
                <a:spcPct val="90000"/>
              </a:lnSpc>
              <a:spcBef>
                <a:spcPts val="0"/>
              </a:spcBef>
              <a:spcAft>
                <a:spcPts val="0"/>
              </a:spcAft>
              <a:buClr>
                <a:schemeClr val="dk1"/>
              </a:buClr>
              <a:buSzPts val="1100"/>
              <a:buFont typeface="Arial"/>
              <a:buNone/>
            </a:pPr>
            <a:endParaRPr sz="1800">
              <a:latin typeface="Arial"/>
              <a:cs typeface="Calibri Light" panose="020F0302020204030204" pitchFamily="34" charset="0"/>
            </a:endParaRPr>
          </a:p>
          <a:p>
            <a:pPr marL="0" lvl="0" indent="0" algn="l" rtl="0">
              <a:lnSpc>
                <a:spcPct val="90000"/>
              </a:lnSpc>
              <a:spcBef>
                <a:spcPts val="0"/>
              </a:spcBef>
              <a:spcAft>
                <a:spcPts val="0"/>
              </a:spcAft>
              <a:buClr>
                <a:schemeClr val="dk1"/>
              </a:buClr>
              <a:buSzPts val="1100"/>
              <a:buNone/>
            </a:pPr>
            <a:endParaRPr lang="en" sz="1800">
              <a:latin typeface="Arial"/>
              <a:cs typeface="Calibri Light" panose="020F0302020204030204" pitchFamily="34" charset="0"/>
            </a:endParaRPr>
          </a:p>
          <a:p>
            <a:pPr marL="0" indent="0">
              <a:spcBef>
                <a:spcPts val="0"/>
              </a:spcBef>
              <a:buClr>
                <a:schemeClr val="dk1"/>
              </a:buClr>
              <a:buSzPts val="1100"/>
              <a:buNone/>
            </a:pPr>
            <a:r>
              <a:rPr lang="en" sz="1800">
                <a:latin typeface="Arial"/>
                <a:cs typeface="Calibri Light"/>
              </a:rPr>
              <a:t>For children to grow and reach their full potential, it is critical that they</a:t>
            </a:r>
            <a:br>
              <a:rPr lang="en" sz="1800">
                <a:latin typeface="Arial"/>
                <a:cs typeface="Calibri Light"/>
              </a:rPr>
            </a:br>
            <a:r>
              <a:rPr lang="en" sz="1800">
                <a:latin typeface="Arial"/>
                <a:cs typeface="Calibri Light"/>
              </a:rPr>
              <a:t>have access to nutritious foods and develop lifelong healthy dietary</a:t>
            </a:r>
            <a:br>
              <a:rPr lang="en" sz="1800">
                <a:latin typeface="Arial"/>
                <a:cs typeface="Calibri Light"/>
              </a:rPr>
            </a:br>
            <a:r>
              <a:rPr lang="en" sz="1800">
                <a:latin typeface="Arial"/>
                <a:cs typeface="Calibri Light"/>
              </a:rPr>
              <a:t>habits.</a:t>
            </a:r>
            <a:r>
              <a:rPr lang="en" sz="1800">
                <a:solidFill>
                  <a:srgbClr val="000000"/>
                </a:solidFill>
                <a:latin typeface="Arial"/>
                <a:cs typeface="Calibri Light"/>
              </a:rPr>
              <a:t> </a:t>
            </a:r>
            <a:r>
              <a:rPr lang="en" sz="1800" b="1">
                <a:solidFill>
                  <a:srgbClr val="65B3A4"/>
                </a:solidFill>
                <a:latin typeface="Arial"/>
                <a:cs typeface="Calibri Light"/>
              </a:rPr>
              <a:t>USDA school meal programs reach around 30 million</a:t>
            </a:r>
            <a:br>
              <a:rPr lang="en" sz="1800" b="1">
                <a:solidFill>
                  <a:srgbClr val="65B3A4"/>
                </a:solidFill>
                <a:latin typeface="Arial"/>
                <a:cs typeface="Calibri Light"/>
              </a:rPr>
            </a:br>
            <a:r>
              <a:rPr lang="en" sz="1800" b="1">
                <a:solidFill>
                  <a:srgbClr val="65B3A4"/>
                </a:solidFill>
                <a:latin typeface="Arial"/>
                <a:cs typeface="Calibri Light"/>
              </a:rPr>
              <a:t>children each school day from all communities and</a:t>
            </a:r>
            <a:endParaRPr lang="en">
              <a:solidFill>
                <a:srgbClr val="000000"/>
              </a:solidFill>
              <a:latin typeface="Calibri" panose="020F0502020204030204"/>
              <a:cs typeface="Calibri"/>
            </a:endParaRPr>
          </a:p>
          <a:p>
            <a:pPr marL="0" indent="0">
              <a:spcBef>
                <a:spcPts val="0"/>
              </a:spcBef>
              <a:buSzPts val="1100"/>
              <a:buNone/>
            </a:pPr>
            <a:r>
              <a:rPr lang="en" sz="1800" b="1">
                <a:solidFill>
                  <a:srgbClr val="65B3A4"/>
                </a:solidFill>
                <a:latin typeface="Arial"/>
                <a:cs typeface="Calibri Light"/>
              </a:rPr>
              <a:t>backgrounds across the country. </a:t>
            </a:r>
            <a:r>
              <a:rPr lang="en" sz="1800">
                <a:latin typeface="Arial"/>
                <a:cs typeface="Calibri Light"/>
              </a:rPr>
              <a:t>Ensuring these</a:t>
            </a:r>
            <a:endParaRPr lang="en">
              <a:latin typeface="Calibri" panose="020F0502020204030204"/>
              <a:cs typeface="Calibri"/>
            </a:endParaRPr>
          </a:p>
          <a:p>
            <a:pPr marL="0" indent="0">
              <a:spcBef>
                <a:spcPts val="0"/>
              </a:spcBef>
              <a:buSzPts val="1100"/>
              <a:buNone/>
            </a:pPr>
            <a:r>
              <a:rPr lang="en" sz="1800">
                <a:latin typeface="Arial"/>
                <a:cs typeface="Calibri Light"/>
              </a:rPr>
              <a:t>meals are highly nutritious is one of America’s best</a:t>
            </a:r>
            <a:endParaRPr lang="en">
              <a:latin typeface="Calibri" panose="020F0502020204030204"/>
              <a:cs typeface="Calibri"/>
            </a:endParaRPr>
          </a:p>
          <a:p>
            <a:pPr marL="0" indent="0">
              <a:spcBef>
                <a:spcPts val="0"/>
              </a:spcBef>
              <a:buSzPts val="1100"/>
              <a:buNone/>
            </a:pPr>
            <a:r>
              <a:rPr lang="en" sz="1800">
                <a:latin typeface="Arial"/>
                <a:cs typeface="Calibri Light"/>
              </a:rPr>
              <a:t>opportunities to improve child health.</a:t>
            </a:r>
            <a:endParaRPr sz="1800">
              <a:latin typeface="Arial"/>
              <a:cs typeface="Calibri Light"/>
            </a:endParaRPr>
          </a:p>
        </p:txBody>
      </p:sp>
    </p:spTree>
    <p:extLst>
      <p:ext uri="{BB962C8B-B14F-4D97-AF65-F5344CB8AC3E}">
        <p14:creationId xmlns:p14="http://schemas.microsoft.com/office/powerpoint/2010/main" val="46119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B4A87A39-1375-4F44-B5DB-33EDC56B19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Google Shape;307;p39">
            <a:extLst>
              <a:ext uri="{FF2B5EF4-FFF2-40B4-BE49-F238E27FC236}">
                <a16:creationId xmlns:a16="http://schemas.microsoft.com/office/drawing/2014/main" id="{755DA23D-5928-D4EA-1BE3-A7CB73BD54F8}"/>
              </a:ext>
            </a:extLst>
          </p:cNvPr>
          <p:cNvSpPr txBox="1">
            <a:spLocks noGrp="1"/>
          </p:cNvSpPr>
          <p:nvPr/>
        </p:nvSpPr>
        <p:spPr>
          <a:xfrm>
            <a:off x="2336499" y="970754"/>
            <a:ext cx="7326313" cy="503238"/>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Where are we now?</a:t>
            </a:r>
            <a:endParaRPr lang="en-US" sz="3500">
              <a:solidFill>
                <a:srgbClr val="005440"/>
              </a:solidFill>
              <a:latin typeface="Arial Black"/>
              <a:cs typeface="Calibri Light"/>
            </a:endParaRPr>
          </a:p>
        </p:txBody>
      </p:sp>
      <p:sp>
        <p:nvSpPr>
          <p:cNvPr id="6" name="Google Shape;308;p39">
            <a:extLst>
              <a:ext uri="{FF2B5EF4-FFF2-40B4-BE49-F238E27FC236}">
                <a16:creationId xmlns:a16="http://schemas.microsoft.com/office/drawing/2014/main" id="{BB1F6331-5746-2C36-C3B2-4C8E9B0E10CE}"/>
              </a:ext>
            </a:extLst>
          </p:cNvPr>
          <p:cNvSpPr txBox="1">
            <a:spLocks noGrp="1"/>
          </p:cNvSpPr>
          <p:nvPr/>
        </p:nvSpPr>
        <p:spPr>
          <a:xfrm>
            <a:off x="2331737" y="2206637"/>
            <a:ext cx="4570412" cy="3370263"/>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Font typeface="Arial"/>
              <a:buNone/>
            </a:pPr>
            <a:r>
              <a:rPr lang="en" sz="1800" b="1">
                <a:solidFill>
                  <a:srgbClr val="4E8879"/>
                </a:solidFill>
                <a:latin typeface="Arial"/>
                <a:cs typeface="Calibri Light"/>
                <a:hlinkClick r:id="rId3">
                  <a:extLst>
                    <a:ext uri="{A12FA001-AC4F-418D-AE19-62706E023703}">
                      <ahyp:hlinkClr xmlns:ahyp="http://schemas.microsoft.com/office/drawing/2018/hyperlinkcolor" val="tx"/>
                    </a:ext>
                  </a:extLst>
                </a:hlinkClick>
              </a:rPr>
              <a:t>Research shows that kids get their healthiest meals of the day from school</a:t>
            </a:r>
            <a:r>
              <a:rPr lang="en" sz="1800" b="1">
                <a:solidFill>
                  <a:srgbClr val="4E8879"/>
                </a:solidFill>
                <a:latin typeface="Arial"/>
                <a:cs typeface="Calibri Light"/>
              </a:rPr>
              <a:t>.</a:t>
            </a:r>
            <a:r>
              <a:rPr lang="en" sz="1800">
                <a:solidFill>
                  <a:srgbClr val="4E8879"/>
                </a:solidFill>
                <a:latin typeface="Arial"/>
                <a:cs typeface="Calibri Light"/>
              </a:rPr>
              <a:t> </a:t>
            </a:r>
            <a:r>
              <a:rPr lang="en" sz="1800">
                <a:latin typeface="Arial"/>
                <a:cs typeface="Calibri Light"/>
              </a:rPr>
              <a:t>Thanks to the hard work and dedication of our many school meal partners, school nutrition has come a long way.</a:t>
            </a:r>
            <a:endParaRPr lang="en-US" sz="1800">
              <a:latin typeface="Arial"/>
              <a:cs typeface="Calibri Light"/>
            </a:endParaRPr>
          </a:p>
          <a:p>
            <a:pPr marL="0" lvl="0" indent="0" algn="l" rtl="0">
              <a:lnSpc>
                <a:spcPct val="90000"/>
              </a:lnSpc>
              <a:spcBef>
                <a:spcPts val="0"/>
              </a:spcBef>
              <a:spcAft>
                <a:spcPts val="0"/>
              </a:spcAft>
              <a:buClr>
                <a:schemeClr val="dk1"/>
              </a:buClr>
              <a:buSzPts val="1100"/>
              <a:buFont typeface="Arial"/>
              <a:buNone/>
            </a:pPr>
            <a:endParaRPr lang="en-US" sz="1800">
              <a:latin typeface="Arial"/>
              <a:cs typeface="Calibri Light" panose="020F0302020204030204" pitchFamily="34" charset="0"/>
            </a:endParaRPr>
          </a:p>
          <a:p>
            <a:pPr marL="0" indent="0">
              <a:spcBef>
                <a:spcPts val="0"/>
              </a:spcBef>
              <a:buClr>
                <a:schemeClr val="dk1"/>
              </a:buClr>
              <a:buSzPts val="1100"/>
              <a:buNone/>
            </a:pPr>
            <a:r>
              <a:rPr lang="en-US" sz="1800">
                <a:latin typeface="Arial"/>
                <a:cs typeface="Calibri Light"/>
              </a:rPr>
              <a:t>For example, the Healthy Eating Index score is</a:t>
            </a:r>
            <a:r>
              <a:rPr lang="en" sz="1800">
                <a:latin typeface="Arial"/>
                <a:cs typeface="Calibri Light"/>
              </a:rPr>
              <a:t> </a:t>
            </a:r>
            <a:r>
              <a:rPr lang="en-US" sz="1800">
                <a:latin typeface="Arial"/>
                <a:cs typeface="Calibri Light"/>
              </a:rPr>
              <a:t>a measure of how closely a meal meets the recommendations of the Dietary Guidelines for Americans. The average score of school lunches was found to be significantly higher than the average score of lunches from home or other places.</a:t>
            </a:r>
          </a:p>
        </p:txBody>
      </p:sp>
    </p:spTree>
    <p:extLst>
      <p:ext uri="{BB962C8B-B14F-4D97-AF65-F5344CB8AC3E}">
        <p14:creationId xmlns:p14="http://schemas.microsoft.com/office/powerpoint/2010/main" val="3672820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4.jpg">
            <a:extLst>
              <a:ext uri="{FF2B5EF4-FFF2-40B4-BE49-F238E27FC236}">
                <a16:creationId xmlns:a16="http://schemas.microsoft.com/office/drawing/2014/main" id="{B129F7F6-80DC-A75C-2E65-B5EAC9DD2897}"/>
              </a:ext>
            </a:extLst>
          </p:cNvPr>
          <p:cNvPicPr>
            <a:picLocks noChangeAspect="1"/>
          </p:cNvPicPr>
          <p:nvPr/>
        </p:nvPicPr>
        <p:blipFill>
          <a:blip r:embed="rId2"/>
          <a:stretch>
            <a:fillRect/>
          </a:stretch>
        </p:blipFill>
        <p:spPr>
          <a:xfrm>
            <a:off x="-32147" y="0"/>
            <a:ext cx="12256293" cy="6853236"/>
          </a:xfrm>
          <a:prstGeom prst="rect">
            <a:avLst/>
          </a:prstGeom>
        </p:spPr>
      </p:pic>
      <p:sp>
        <p:nvSpPr>
          <p:cNvPr id="5" name="Google Shape;319;p40">
            <a:extLst>
              <a:ext uri="{FF2B5EF4-FFF2-40B4-BE49-F238E27FC236}">
                <a16:creationId xmlns:a16="http://schemas.microsoft.com/office/drawing/2014/main" id="{559B7100-CA6F-D34E-6B8C-3CFDBBD7BC22}"/>
              </a:ext>
            </a:extLst>
          </p:cNvPr>
          <p:cNvSpPr txBox="1">
            <a:spLocks noGrp="1"/>
          </p:cNvSpPr>
          <p:nvPr/>
        </p:nvSpPr>
        <p:spPr>
          <a:xfrm>
            <a:off x="2336499" y="998200"/>
            <a:ext cx="7329488"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Where are we going?</a:t>
            </a:r>
            <a:endParaRPr lang="en-US" sz="3500">
              <a:solidFill>
                <a:srgbClr val="005440"/>
              </a:solidFill>
              <a:latin typeface="Arial Black"/>
              <a:cs typeface="Calibri Light"/>
            </a:endParaRPr>
          </a:p>
        </p:txBody>
      </p:sp>
      <p:sp>
        <p:nvSpPr>
          <p:cNvPr id="7" name="Google Shape;320;p40">
            <a:extLst>
              <a:ext uri="{FF2B5EF4-FFF2-40B4-BE49-F238E27FC236}">
                <a16:creationId xmlns:a16="http://schemas.microsoft.com/office/drawing/2014/main" id="{85128AA2-0FB3-631C-A977-474497909EBD}"/>
              </a:ext>
            </a:extLst>
          </p:cNvPr>
          <p:cNvSpPr txBox="1">
            <a:spLocks noGrp="1"/>
          </p:cNvSpPr>
          <p:nvPr/>
        </p:nvSpPr>
        <p:spPr>
          <a:xfrm>
            <a:off x="2336499" y="1916409"/>
            <a:ext cx="4711377" cy="2810669"/>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Clr>
                <a:schemeClr val="dk1"/>
              </a:buClr>
              <a:buSzPts val="1100"/>
              <a:buNone/>
            </a:pPr>
            <a:r>
              <a:rPr lang="en-US" sz="1600">
                <a:solidFill>
                  <a:srgbClr val="000000"/>
                </a:solidFill>
                <a:effectLst/>
                <a:latin typeface="Arial" panose="020B0604020202020204" pitchFamily="34" charset="0"/>
                <a:ea typeface="Yu Gothic Light" panose="020B0300000000000000" pitchFamily="34" charset="-128"/>
                <a:cs typeface="Arial" panose="020B0604020202020204" pitchFamily="34" charset="0"/>
              </a:rPr>
              <a:t>Schools and state agencies showed heroic leadership during COVID to continue serving kids meals when they were desperately needed. And they continue to overcome enduring challenges even now, such as supply chain disruptions and high food costs. </a:t>
            </a:r>
            <a:endParaRPr lang="en-US" sz="1600">
              <a:effectLst/>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buClr>
                <a:schemeClr val="dk1"/>
              </a:buClr>
              <a:buSzPts val="1100"/>
              <a:buNone/>
            </a:pPr>
            <a:endParaRPr lang="en" sz="1600">
              <a:latin typeface="Arial"/>
              <a:cs typeface="Calibri Light"/>
            </a:endParaRPr>
          </a:p>
          <a:p>
            <a:pPr marL="0" indent="0">
              <a:spcBef>
                <a:spcPts val="0"/>
              </a:spcBef>
              <a:buClr>
                <a:schemeClr val="dk1"/>
              </a:buClr>
              <a:buSzPts val="1100"/>
              <a:buNone/>
            </a:pPr>
            <a:r>
              <a:rPr lang="en" sz="1600">
                <a:latin typeface="Arial" panose="020B0604020202020204" pitchFamily="34" charset="0"/>
                <a:cs typeface="Arial" panose="020B0604020202020204" pitchFamily="34" charset="0"/>
              </a:rPr>
              <a:t>While so much work has already gone into making school meals the </a:t>
            </a:r>
            <a:r>
              <a:rPr lang="en-US" sz="1600" b="0" i="0">
                <a:solidFill>
                  <a:srgbClr val="000000"/>
                </a:solidFill>
                <a:effectLst/>
                <a:latin typeface="Arial" panose="020B0604020202020204" pitchFamily="34" charset="0"/>
                <a:cs typeface="Arial" panose="020B0604020202020204" pitchFamily="34" charset="0"/>
              </a:rPr>
              <a:t>healthiest meals in a day for most kids</a:t>
            </a:r>
            <a:r>
              <a:rPr lang="en" sz="1600" b="0" i="0">
                <a:solidFill>
                  <a:srgbClr val="000000"/>
                </a:solidFill>
                <a:effectLst/>
                <a:latin typeface="Arial" panose="020B0604020202020204" pitchFamily="34" charset="0"/>
                <a:cs typeface="Arial" panose="020B0604020202020204" pitchFamily="34" charset="0"/>
              </a:rPr>
              <a:t>, </a:t>
            </a:r>
            <a:r>
              <a:rPr lang="en-US" sz="1600">
                <a:effectLst/>
                <a:latin typeface="Arial" panose="020B0604020202020204" pitchFamily="34" charset="0"/>
                <a:ea typeface="MS Mincho" panose="02020609040205080304" pitchFamily="49" charset="-128"/>
                <a:cs typeface="Arial" panose="020B0604020202020204" pitchFamily="34" charset="0"/>
              </a:rPr>
              <a:t>the rates of children experiencing diet-related diseases are trending in the wrong direction. </a:t>
            </a:r>
            <a:endParaRPr lang="en-US" sz="1600">
              <a:effectLst/>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buClr>
                <a:schemeClr val="dk1"/>
              </a:buClr>
              <a:buSzPts val="1100"/>
              <a:buNone/>
            </a:pPr>
            <a:endParaRPr lang="en" sz="1600">
              <a:latin typeface="Arial"/>
              <a:cs typeface="Calibri Light"/>
            </a:endParaRPr>
          </a:p>
          <a:p>
            <a:pPr marL="0" indent="0">
              <a:spcBef>
                <a:spcPts val="0"/>
              </a:spcBef>
              <a:buClr>
                <a:schemeClr val="dk1"/>
              </a:buClr>
              <a:buSzPts val="1100"/>
              <a:buNone/>
            </a:pPr>
            <a:r>
              <a:rPr lang="en-US" sz="1600">
                <a:solidFill>
                  <a:srgbClr val="000000"/>
                </a:solidFill>
                <a:effectLst/>
                <a:latin typeface="Arial" panose="020B0604020202020204" pitchFamily="34" charset="0"/>
                <a:ea typeface="Calibri" panose="020F0502020204030204" pitchFamily="34" charset="0"/>
                <a:cs typeface="Arial" panose="020B0604020202020204" pitchFamily="34" charset="0"/>
              </a:rPr>
              <a:t>USDA listened to our stakeholders who said they need ample time to plan for changes to the school nutrition standards. We’re getting to work </a:t>
            </a:r>
            <a:r>
              <a:rPr lang="en-US" sz="1600" i="1">
                <a:solidFill>
                  <a:srgbClr val="000000"/>
                </a:solidFill>
                <a:effectLst/>
                <a:latin typeface="Arial" panose="020B0604020202020204" pitchFamily="34" charset="0"/>
                <a:ea typeface="Calibri" panose="020F0502020204030204" pitchFamily="34" charset="0"/>
                <a:cs typeface="Arial" panose="020B0604020202020204" pitchFamily="34" charset="0"/>
              </a:rPr>
              <a:t>now</a:t>
            </a:r>
            <a:r>
              <a:rPr lang="en-US" sz="1600">
                <a:solidFill>
                  <a:srgbClr val="000000"/>
                </a:solidFill>
                <a:effectLst/>
                <a:latin typeface="Arial" panose="020B0604020202020204" pitchFamily="34" charset="0"/>
                <a:ea typeface="Calibri" panose="020F0502020204030204" pitchFamily="34" charset="0"/>
                <a:cs typeface="Arial" panose="020B0604020202020204" pitchFamily="34" charset="0"/>
              </a:rPr>
              <a:t> so we can work </a:t>
            </a:r>
            <a:r>
              <a:rPr lang="en-US" sz="1600" i="1">
                <a:solidFill>
                  <a:srgbClr val="000000"/>
                </a:solidFill>
                <a:effectLst/>
                <a:latin typeface="Arial" panose="020B0604020202020204" pitchFamily="34" charset="0"/>
                <a:ea typeface="Calibri" panose="020F0502020204030204" pitchFamily="34" charset="0"/>
                <a:cs typeface="Arial" panose="020B0604020202020204" pitchFamily="34" charset="0"/>
              </a:rPr>
              <a:t>with</a:t>
            </a:r>
            <a:r>
              <a:rPr lang="en-US" sz="1600">
                <a:solidFill>
                  <a:srgbClr val="000000"/>
                </a:solidFill>
                <a:effectLst/>
                <a:latin typeface="Arial" panose="020B0604020202020204" pitchFamily="34" charset="0"/>
                <a:ea typeface="Calibri" panose="020F0502020204030204" pitchFamily="34" charset="0"/>
                <a:cs typeface="Arial" panose="020B0604020202020204" pitchFamily="34" charset="0"/>
              </a:rPr>
              <a:t> our partners toward a gradual implementation while still making progress in the pressing goal of improving child health.  </a:t>
            </a:r>
            <a:endParaRPr lang="en-US" sz="1600">
              <a:effectLst/>
              <a:latin typeface="Arial" panose="020B0604020202020204" pitchFamily="34" charset="0"/>
              <a:ea typeface="Calibri" panose="020F0502020204030204" pitchFamily="34" charset="0"/>
              <a:cs typeface="Arial" panose="020B0604020202020204" pitchFamily="34" charset="0"/>
            </a:endParaRPr>
          </a:p>
          <a:p>
            <a:pPr marL="0" indent="0">
              <a:spcBef>
                <a:spcPts val="0"/>
              </a:spcBef>
              <a:buClr>
                <a:schemeClr val="dk1"/>
              </a:buClr>
              <a:buSzPts val="1100"/>
              <a:buNone/>
            </a:pPr>
            <a:endParaRPr lang="en" sz="1600" b="1">
              <a:solidFill>
                <a:srgbClr val="4E8879"/>
              </a:solidFill>
              <a:latin typeface="Arial"/>
              <a:cs typeface="Calibri Light" panose="020F0302020204030204" pitchFamily="34" charset="0"/>
            </a:endParaRPr>
          </a:p>
        </p:txBody>
      </p:sp>
    </p:spTree>
    <p:extLst>
      <p:ext uri="{BB962C8B-B14F-4D97-AF65-F5344CB8AC3E}">
        <p14:creationId xmlns:p14="http://schemas.microsoft.com/office/powerpoint/2010/main" val="12153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5.jpg">
            <a:extLst>
              <a:ext uri="{FF2B5EF4-FFF2-40B4-BE49-F238E27FC236}">
                <a16:creationId xmlns:a16="http://schemas.microsoft.com/office/drawing/2014/main" id="{925C1E3F-EA9D-75C3-11B0-05C5426F4030}"/>
              </a:ext>
            </a:extLst>
          </p:cNvPr>
          <p:cNvPicPr>
            <a:picLocks noChangeAspect="1"/>
          </p:cNvPicPr>
          <p:nvPr/>
        </p:nvPicPr>
        <p:blipFill>
          <a:blip r:embed="rId2"/>
          <a:stretch>
            <a:fillRect/>
          </a:stretch>
        </p:blipFill>
        <p:spPr>
          <a:xfrm>
            <a:off x="-107485" y="-7143"/>
            <a:ext cx="12208668" cy="6865143"/>
          </a:xfrm>
          <a:prstGeom prst="rect">
            <a:avLst/>
          </a:prstGeom>
        </p:spPr>
      </p:pic>
      <p:sp>
        <p:nvSpPr>
          <p:cNvPr id="5" name="Google Shape;334;p41">
            <a:extLst>
              <a:ext uri="{FF2B5EF4-FFF2-40B4-BE49-F238E27FC236}">
                <a16:creationId xmlns:a16="http://schemas.microsoft.com/office/drawing/2014/main" id="{89A57893-830A-9DCF-20C4-F8056C8ECCBF}"/>
              </a:ext>
            </a:extLst>
          </p:cNvPr>
          <p:cNvSpPr txBox="1">
            <a:spLocks noGrp="1"/>
          </p:cNvSpPr>
          <p:nvPr/>
        </p:nvSpPr>
        <p:spPr>
          <a:xfrm>
            <a:off x="2269167" y="989469"/>
            <a:ext cx="7327900"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What can I do to help?</a:t>
            </a:r>
            <a:endParaRPr lang="en-US" sz="3500">
              <a:solidFill>
                <a:srgbClr val="005440"/>
              </a:solidFill>
              <a:latin typeface="Arial Black"/>
              <a:cs typeface="Calibri Light"/>
            </a:endParaRPr>
          </a:p>
        </p:txBody>
      </p:sp>
      <p:sp>
        <p:nvSpPr>
          <p:cNvPr id="6" name="Google Shape;331;p41">
            <a:extLst>
              <a:ext uri="{FF2B5EF4-FFF2-40B4-BE49-F238E27FC236}">
                <a16:creationId xmlns:a16="http://schemas.microsoft.com/office/drawing/2014/main" id="{E224A2E8-F28E-A1E3-D713-26E1434731E0}"/>
              </a:ext>
            </a:extLst>
          </p:cNvPr>
          <p:cNvSpPr txBox="1">
            <a:spLocks noGrp="1"/>
          </p:cNvSpPr>
          <p:nvPr/>
        </p:nvSpPr>
        <p:spPr>
          <a:xfrm>
            <a:off x="2275080" y="1880859"/>
            <a:ext cx="9204598" cy="655966"/>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rtl="0">
              <a:lnSpc>
                <a:spcPct val="90000"/>
              </a:lnSpc>
              <a:spcBef>
                <a:spcPts val="0"/>
              </a:spcBef>
              <a:spcAft>
                <a:spcPts val="0"/>
              </a:spcAft>
              <a:buClr>
                <a:schemeClr val="dk1"/>
              </a:buClr>
              <a:buSzPts val="2100"/>
              <a:buNone/>
            </a:pPr>
            <a:r>
              <a:rPr lang="en" sz="1800">
                <a:latin typeface="Arial"/>
                <a:cs typeface="Calibri Light"/>
              </a:rPr>
              <a:t>We all play an important role in supporting nutritious school meals and healthy futures for our children!</a:t>
            </a:r>
            <a:endParaRPr lang="en-US" sz="1800">
              <a:latin typeface="Arial"/>
              <a:cs typeface="Calibri Light"/>
            </a:endParaRPr>
          </a:p>
        </p:txBody>
      </p:sp>
      <p:sp>
        <p:nvSpPr>
          <p:cNvPr id="7" name="Google Shape;333;p41">
            <a:extLst>
              <a:ext uri="{FF2B5EF4-FFF2-40B4-BE49-F238E27FC236}">
                <a16:creationId xmlns:a16="http://schemas.microsoft.com/office/drawing/2014/main" id="{F7F74E96-E586-1ECE-2BD2-D1A0CE4D4AE0}"/>
              </a:ext>
            </a:extLst>
          </p:cNvPr>
          <p:cNvSpPr txBox="1">
            <a:spLocks noGrp="1"/>
          </p:cNvSpPr>
          <p:nvPr/>
        </p:nvSpPr>
        <p:spPr>
          <a:xfrm>
            <a:off x="2269167" y="2713933"/>
            <a:ext cx="6069013" cy="2892096"/>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 sz="2200" b="1">
                <a:solidFill>
                  <a:srgbClr val="65B3A4"/>
                </a:solidFill>
                <a:latin typeface="Arial"/>
                <a:cs typeface="Calibri Light"/>
              </a:rPr>
              <a:t>Administrators</a:t>
            </a:r>
          </a:p>
          <a:p>
            <a:pPr marL="0" lvl="0" indent="0" algn="l" rtl="0">
              <a:lnSpc>
                <a:spcPct val="90000"/>
              </a:lnSpc>
              <a:spcBef>
                <a:spcPts val="0"/>
              </a:spcBef>
              <a:spcAft>
                <a:spcPts val="0"/>
              </a:spcAft>
              <a:buClr>
                <a:schemeClr val="dk1"/>
              </a:buClr>
              <a:buSzPts val="1100"/>
              <a:buNone/>
            </a:pPr>
            <a:endParaRPr lang="en-US" sz="1400" b="1">
              <a:solidFill>
                <a:srgbClr val="005941"/>
              </a:solidFill>
              <a:latin typeface="Arial"/>
              <a:cs typeface="Calibri Light" panose="020F0302020204030204" pitchFamily="34" charset="0"/>
            </a:endParaRPr>
          </a:p>
          <a:p>
            <a:pPr marL="0" lvl="0" indent="0" algn="l" rtl="0">
              <a:lnSpc>
                <a:spcPct val="90000"/>
              </a:lnSpc>
              <a:spcBef>
                <a:spcPts val="0"/>
              </a:spcBef>
              <a:spcAft>
                <a:spcPts val="0"/>
              </a:spcAft>
              <a:buClr>
                <a:schemeClr val="dk1"/>
              </a:buClr>
              <a:buSzPts val="1100"/>
              <a:buNone/>
            </a:pPr>
            <a:r>
              <a:rPr lang="en-US" sz="1800">
                <a:latin typeface="Arial"/>
                <a:cs typeface="Calibri Light"/>
              </a:rPr>
              <a:t>School leaders can help </a:t>
            </a:r>
            <a:r>
              <a:rPr lang="en-US" sz="1800" b="1">
                <a:solidFill>
                  <a:srgbClr val="65B3A4"/>
                </a:solidFill>
                <a:latin typeface="Arial"/>
                <a:cs typeface="Calibri Light"/>
              </a:rPr>
              <a:t>boost school meal participation </a:t>
            </a:r>
            <a:r>
              <a:rPr lang="en-US" sz="1800">
                <a:latin typeface="Arial"/>
                <a:cs typeface="Calibri Light"/>
              </a:rPr>
              <a:t>through efforts like investing in kitchen upgrades, extending the lunch period, and exploring the </a:t>
            </a:r>
            <a:r>
              <a:rPr lang="en-US" sz="1800" b="1">
                <a:solidFill>
                  <a:srgbClr val="65B3A4"/>
                </a:solidFill>
                <a:latin typeface="Arial"/>
                <a:cs typeface="Calibri Light"/>
              </a:rPr>
              <a:t>Community Eligibility Provision</a:t>
            </a:r>
            <a:r>
              <a:rPr lang="en-US" sz="1800">
                <a:latin typeface="Arial"/>
                <a:cs typeface="Calibri Light"/>
              </a:rPr>
              <a:t>, which allows qualifying schools to provide all students free meals without collecting applications. They can </a:t>
            </a:r>
            <a:r>
              <a:rPr lang="en-US" sz="1800" b="1">
                <a:solidFill>
                  <a:srgbClr val="65B3A4"/>
                </a:solidFill>
                <a:latin typeface="Arial"/>
                <a:cs typeface="Calibri Light"/>
              </a:rPr>
              <a:t>champion the program</a:t>
            </a:r>
            <a:r>
              <a:rPr lang="en-US" sz="1800" b="1">
                <a:solidFill>
                  <a:srgbClr val="00FFCC"/>
                </a:solidFill>
                <a:latin typeface="Arial"/>
                <a:cs typeface="Calibri Light"/>
              </a:rPr>
              <a:t> </a:t>
            </a:r>
            <a:r>
              <a:rPr lang="en-US" sz="1800">
                <a:latin typeface="Arial"/>
                <a:cs typeface="Calibri Light"/>
              </a:rPr>
              <a:t>by eating with students in the lunchroom and encouraging parents to do the same.</a:t>
            </a:r>
          </a:p>
          <a:p>
            <a:pPr marL="0" lvl="0" indent="0" algn="l" rtl="0">
              <a:lnSpc>
                <a:spcPct val="90000"/>
              </a:lnSpc>
              <a:spcBef>
                <a:spcPts val="0"/>
              </a:spcBef>
              <a:spcAft>
                <a:spcPts val="0"/>
              </a:spcAft>
              <a:buClr>
                <a:schemeClr val="dk1"/>
              </a:buClr>
              <a:buSzPts val="1100"/>
              <a:buNone/>
            </a:pPr>
            <a:endParaRPr lang="en-US" sz="1800">
              <a:latin typeface="Arial"/>
              <a:cs typeface="Calibri Light"/>
            </a:endParaRPr>
          </a:p>
          <a:p>
            <a:pPr marL="0" lvl="0" indent="0" algn="l" rtl="0">
              <a:lnSpc>
                <a:spcPct val="90000"/>
              </a:lnSpc>
              <a:spcBef>
                <a:spcPts val="0"/>
              </a:spcBef>
              <a:spcAft>
                <a:spcPts val="0"/>
              </a:spcAft>
              <a:buClr>
                <a:schemeClr val="dk1"/>
              </a:buClr>
              <a:buSzPts val="1100"/>
              <a:buNone/>
            </a:pPr>
            <a:r>
              <a:rPr lang="en-US" sz="1800">
                <a:latin typeface="Arial"/>
                <a:cs typeface="Calibri Light"/>
              </a:rPr>
              <a:t>They can also support school nutrition professionals by providing resources, training, and professional support.  </a:t>
            </a:r>
            <a:endParaRPr sz="1800">
              <a:latin typeface="Arial"/>
              <a:cs typeface="Calibri Light"/>
            </a:endParaRPr>
          </a:p>
        </p:txBody>
      </p:sp>
    </p:spTree>
    <p:extLst>
      <p:ext uri="{BB962C8B-B14F-4D97-AF65-F5344CB8AC3E}">
        <p14:creationId xmlns:p14="http://schemas.microsoft.com/office/powerpoint/2010/main" val="1448998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6.jpg">
            <a:extLst>
              <a:ext uri="{FF2B5EF4-FFF2-40B4-BE49-F238E27FC236}">
                <a16:creationId xmlns:a16="http://schemas.microsoft.com/office/drawing/2014/main" id="{6B98D3EE-D1C4-EFEF-5CE7-0E31D9216BF7}"/>
              </a:ext>
            </a:extLst>
          </p:cNvPr>
          <p:cNvPicPr>
            <a:picLocks noChangeAspect="1"/>
          </p:cNvPicPr>
          <p:nvPr/>
        </p:nvPicPr>
        <p:blipFill>
          <a:blip r:embed="rId2"/>
          <a:stretch>
            <a:fillRect/>
          </a:stretch>
        </p:blipFill>
        <p:spPr>
          <a:xfrm>
            <a:off x="-2381" y="2382"/>
            <a:ext cx="12196762" cy="6853236"/>
          </a:xfrm>
          <a:prstGeom prst="rect">
            <a:avLst/>
          </a:prstGeom>
        </p:spPr>
      </p:pic>
      <p:sp>
        <p:nvSpPr>
          <p:cNvPr id="7" name="Google Shape;334;p41">
            <a:extLst>
              <a:ext uri="{FF2B5EF4-FFF2-40B4-BE49-F238E27FC236}">
                <a16:creationId xmlns:a16="http://schemas.microsoft.com/office/drawing/2014/main" id="{C2034D25-317D-8A74-EDCF-4BF6EFA30C90}"/>
              </a:ext>
            </a:extLst>
          </p:cNvPr>
          <p:cNvSpPr txBox="1">
            <a:spLocks noGrp="1"/>
          </p:cNvSpPr>
          <p:nvPr/>
        </p:nvSpPr>
        <p:spPr>
          <a:xfrm>
            <a:off x="2269167" y="989469"/>
            <a:ext cx="7327900"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What can I do to help?</a:t>
            </a:r>
            <a:endParaRPr lang="en-US" sz="3500">
              <a:solidFill>
                <a:srgbClr val="005440"/>
              </a:solidFill>
              <a:latin typeface="Arial Black"/>
              <a:cs typeface="Calibri Light"/>
            </a:endParaRPr>
          </a:p>
        </p:txBody>
      </p:sp>
      <p:sp>
        <p:nvSpPr>
          <p:cNvPr id="8" name="Google Shape;332;p41">
            <a:extLst>
              <a:ext uri="{FF2B5EF4-FFF2-40B4-BE49-F238E27FC236}">
                <a16:creationId xmlns:a16="http://schemas.microsoft.com/office/drawing/2014/main" id="{9E4379EC-1F01-0F20-68F8-2172715E6EB7}"/>
              </a:ext>
            </a:extLst>
          </p:cNvPr>
          <p:cNvSpPr txBox="1">
            <a:spLocks noGrp="1"/>
          </p:cNvSpPr>
          <p:nvPr/>
        </p:nvSpPr>
        <p:spPr>
          <a:xfrm>
            <a:off x="2267535" y="1832160"/>
            <a:ext cx="9574914" cy="1621251"/>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 sz="2200" b="1">
                <a:solidFill>
                  <a:srgbClr val="65B3A4"/>
                </a:solidFill>
                <a:latin typeface="Arial"/>
                <a:cs typeface="Calibri Light"/>
              </a:rPr>
              <a:t>Educators</a:t>
            </a:r>
          </a:p>
          <a:p>
            <a:pPr marL="0" indent="0">
              <a:spcBef>
                <a:spcPts val="0"/>
              </a:spcBef>
              <a:buSzPts val="1100"/>
              <a:buNone/>
            </a:pPr>
            <a:endParaRPr lang="en" sz="1400" b="1">
              <a:solidFill>
                <a:srgbClr val="65B3A4"/>
              </a:solidFill>
              <a:latin typeface="Arial"/>
              <a:cs typeface="Calibri Light"/>
            </a:endParaRPr>
          </a:p>
          <a:p>
            <a:pPr marL="0" indent="0">
              <a:spcBef>
                <a:spcPts val="0"/>
              </a:spcBef>
              <a:buClr>
                <a:schemeClr val="dk1"/>
              </a:buClr>
              <a:buSzPts val="1100"/>
              <a:buNone/>
            </a:pPr>
            <a:r>
              <a:rPr lang="en" sz="1800">
                <a:latin typeface="Arial"/>
                <a:cs typeface="Calibri Light"/>
              </a:rPr>
              <a:t>Teachers can model healthy eating habits for their students and encourage them to</a:t>
            </a:r>
          </a:p>
          <a:p>
            <a:pPr marL="0" indent="0">
              <a:spcBef>
                <a:spcPts val="0"/>
              </a:spcBef>
              <a:buSzPts val="1100"/>
              <a:buNone/>
            </a:pPr>
            <a:r>
              <a:rPr lang="en" sz="1800" b="1">
                <a:solidFill>
                  <a:srgbClr val="65B3A4"/>
                </a:solidFill>
                <a:latin typeface="Arial"/>
                <a:cs typeface="Calibri Light"/>
              </a:rPr>
              <a:t>explore new foods</a:t>
            </a:r>
            <a:r>
              <a:rPr lang="en" sz="1800">
                <a:solidFill>
                  <a:srgbClr val="4E8879"/>
                </a:solidFill>
                <a:latin typeface="Arial"/>
                <a:cs typeface="Calibri Light"/>
              </a:rPr>
              <a:t>. </a:t>
            </a:r>
            <a:r>
              <a:rPr lang="en" sz="1800">
                <a:latin typeface="Arial"/>
                <a:cs typeface="Calibri Light"/>
              </a:rPr>
              <a:t>They can also find fun ways to </a:t>
            </a:r>
            <a:r>
              <a:rPr lang="en" sz="1800" b="1">
                <a:solidFill>
                  <a:srgbClr val="65B3A4"/>
                </a:solidFill>
                <a:latin typeface="Arial"/>
                <a:cs typeface="Calibri Light"/>
              </a:rPr>
              <a:t>teach kids about nutrition and agriculture</a:t>
            </a:r>
            <a:r>
              <a:rPr lang="en" sz="1800">
                <a:latin typeface="Arial"/>
                <a:cs typeface="Calibri Light"/>
              </a:rPr>
              <a:t>. Additionally, </a:t>
            </a:r>
            <a:r>
              <a:rPr lang="en-US" sz="1800">
                <a:latin typeface="Arial"/>
                <a:cs typeface="Calibri Light"/>
              </a:rPr>
              <a:t>teachers can serve as a link between parents</a:t>
            </a:r>
            <a:endParaRPr lang="en-US">
              <a:latin typeface="Calibri" panose="020F0502020204030204"/>
              <a:cs typeface="Calibri" panose="020F0502020204030204"/>
            </a:endParaRPr>
          </a:p>
          <a:p>
            <a:pPr marL="0" indent="0">
              <a:spcBef>
                <a:spcPts val="0"/>
              </a:spcBef>
              <a:buSzPts val="1100"/>
              <a:buNone/>
            </a:pPr>
            <a:r>
              <a:rPr lang="en-US" sz="1800">
                <a:latin typeface="Arial"/>
                <a:cs typeface="Calibri Light"/>
              </a:rPr>
              <a:t>and caregivers and their school nutrition team. </a:t>
            </a:r>
            <a:r>
              <a:rPr lang="en-US" sz="1800" b="1">
                <a:solidFill>
                  <a:srgbClr val="65B3A4"/>
                </a:solidFill>
                <a:latin typeface="Arial" panose="020B0604020202020204" pitchFamily="34" charset="0"/>
                <a:cs typeface="Arial" panose="020B0604020202020204" pitchFamily="34" charset="0"/>
              </a:rPr>
              <a:t>FNS Team Nutrition </a:t>
            </a:r>
            <a:r>
              <a:rPr lang="en-US" sz="1800">
                <a:effectLst/>
                <a:latin typeface="Arial" panose="020B0604020202020204" pitchFamily="34" charset="0"/>
                <a:ea typeface="Calibri" panose="020F0502020204030204" pitchFamily="34" charset="0"/>
                <a:cs typeface="Arial" panose="020B0604020202020204" pitchFamily="34" charset="0"/>
              </a:rPr>
              <a:t>provides</a:t>
            </a:r>
            <a:r>
              <a:rPr lang="en-US" sz="1800">
                <a:solidFill>
                  <a:srgbClr val="1B1B1B"/>
                </a:solidFill>
                <a:effectLst/>
                <a:latin typeface="Arial" panose="020B0604020202020204" pitchFamily="34" charset="0"/>
                <a:ea typeface="Calibri" panose="020F0502020204030204" pitchFamily="34" charset="0"/>
                <a:cs typeface="Arial" panose="020B0604020202020204" pitchFamily="34" charset="0"/>
              </a:rPr>
              <a:t> grants and free menu planning and nutrition education resources for school nutrition professionals to engage students in exploring new foods.</a:t>
            </a:r>
            <a:endParaRPr lang="en-US" sz="1800">
              <a:latin typeface="Arial" panose="020B0604020202020204" pitchFamily="34" charset="0"/>
              <a:cs typeface="Arial" panose="020B0604020202020204" pitchFamily="34" charset="0"/>
            </a:endParaRPr>
          </a:p>
        </p:txBody>
      </p:sp>
      <p:sp>
        <p:nvSpPr>
          <p:cNvPr id="9" name="Google Shape;341;p42">
            <a:extLst>
              <a:ext uri="{FF2B5EF4-FFF2-40B4-BE49-F238E27FC236}">
                <a16:creationId xmlns:a16="http://schemas.microsoft.com/office/drawing/2014/main" id="{7DE5BCEC-C36A-A5F0-E148-5ECA469D43A8}"/>
              </a:ext>
            </a:extLst>
          </p:cNvPr>
          <p:cNvSpPr txBox="1">
            <a:spLocks/>
          </p:cNvSpPr>
          <p:nvPr/>
        </p:nvSpPr>
        <p:spPr>
          <a:xfrm>
            <a:off x="2268243" y="3569547"/>
            <a:ext cx="5930038" cy="230727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spcBef>
                <a:spcPts val="0"/>
              </a:spcBef>
              <a:buSzPts val="1100"/>
              <a:buFont typeface="Arial"/>
              <a:buNone/>
            </a:pPr>
            <a:endParaRPr lang="en-US" sz="2200" b="1">
              <a:solidFill>
                <a:srgbClr val="65B3A4"/>
              </a:solidFill>
              <a:cs typeface="Calibri Light"/>
            </a:endParaRPr>
          </a:p>
          <a:p>
            <a:pPr marL="0" indent="0">
              <a:spcBef>
                <a:spcPts val="0"/>
              </a:spcBef>
              <a:buSzPts val="1100"/>
              <a:buFont typeface="Arial"/>
              <a:buNone/>
            </a:pPr>
            <a:endParaRPr lang="en-US" sz="2200" b="1">
              <a:solidFill>
                <a:srgbClr val="65B3A4"/>
              </a:solidFill>
              <a:cs typeface="Calibri Light"/>
            </a:endParaRPr>
          </a:p>
          <a:p>
            <a:pPr marL="0" indent="0">
              <a:spcBef>
                <a:spcPts val="0"/>
              </a:spcBef>
              <a:buSzPts val="1100"/>
              <a:buFont typeface="Arial"/>
              <a:buNone/>
            </a:pPr>
            <a:r>
              <a:rPr lang="en-US" sz="2200" b="1">
                <a:solidFill>
                  <a:srgbClr val="65B3A4"/>
                </a:solidFill>
                <a:cs typeface="Calibri Light"/>
              </a:rPr>
              <a:t>Health Advocates</a:t>
            </a:r>
          </a:p>
          <a:p>
            <a:pPr marL="0" indent="0">
              <a:spcBef>
                <a:spcPts val="0"/>
              </a:spcBef>
              <a:buSzPts val="1100"/>
              <a:buFont typeface="Arial"/>
              <a:buNone/>
            </a:pPr>
            <a:endParaRPr lang="en-US" b="1">
              <a:solidFill>
                <a:srgbClr val="4E8879"/>
              </a:solidFill>
              <a:cs typeface="Calibri Light" panose="020F0302020204030204" pitchFamily="34" charset="0"/>
            </a:endParaRPr>
          </a:p>
          <a:p>
            <a:pPr marL="0" indent="0">
              <a:lnSpc>
                <a:spcPct val="90000"/>
              </a:lnSpc>
              <a:spcBef>
                <a:spcPts val="0"/>
              </a:spcBef>
              <a:buSzPts val="1100"/>
              <a:buFont typeface="Arial"/>
              <a:buNone/>
            </a:pPr>
            <a:r>
              <a:rPr lang="en-US" sz="1800">
                <a:cs typeface="Calibri Light"/>
              </a:rPr>
              <a:t>Public health and nutrition advocates serve as a critical link between nutrition scientists and school nutrition professionals, providing technical assistance, offering </a:t>
            </a:r>
            <a:r>
              <a:rPr lang="en-US" sz="1800" b="1">
                <a:solidFill>
                  <a:srgbClr val="65B3A4"/>
                </a:solidFill>
                <a:cs typeface="Calibri Light"/>
              </a:rPr>
              <a:t>nutrition education</a:t>
            </a:r>
            <a:r>
              <a:rPr lang="en-US" sz="1800">
                <a:cs typeface="Calibri Light"/>
              </a:rPr>
              <a:t>, conducting research to inform future efforts, and </a:t>
            </a:r>
            <a:r>
              <a:rPr lang="en-US" sz="1800" b="1">
                <a:solidFill>
                  <a:srgbClr val="65B3A4"/>
                </a:solidFill>
                <a:cs typeface="Calibri Light"/>
              </a:rPr>
              <a:t>sharing best practices</a:t>
            </a:r>
            <a:r>
              <a:rPr lang="en-US" sz="1800">
                <a:solidFill>
                  <a:srgbClr val="65B3A4"/>
                </a:solidFill>
                <a:cs typeface="Calibri Light"/>
              </a:rPr>
              <a:t> </a:t>
            </a:r>
            <a:r>
              <a:rPr lang="en-US" sz="1800">
                <a:cs typeface="Calibri Light"/>
              </a:rPr>
              <a:t>on healthy school meals.</a:t>
            </a:r>
          </a:p>
        </p:txBody>
      </p:sp>
    </p:spTree>
    <p:extLst>
      <p:ext uri="{BB962C8B-B14F-4D97-AF65-F5344CB8AC3E}">
        <p14:creationId xmlns:p14="http://schemas.microsoft.com/office/powerpoint/2010/main" val="305069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7.jpg">
            <a:extLst>
              <a:ext uri="{FF2B5EF4-FFF2-40B4-BE49-F238E27FC236}">
                <a16:creationId xmlns:a16="http://schemas.microsoft.com/office/drawing/2014/main" id="{B2CF5956-B6DA-4995-C29C-45041A31063B}"/>
              </a:ext>
            </a:extLst>
          </p:cNvPr>
          <p:cNvPicPr>
            <a:picLocks noChangeAspect="1"/>
          </p:cNvPicPr>
          <p:nvPr/>
        </p:nvPicPr>
        <p:blipFill>
          <a:blip r:embed="rId2"/>
          <a:stretch>
            <a:fillRect/>
          </a:stretch>
        </p:blipFill>
        <p:spPr>
          <a:xfrm>
            <a:off x="0" y="48948"/>
            <a:ext cx="12196762" cy="6853236"/>
          </a:xfrm>
          <a:prstGeom prst="rect">
            <a:avLst/>
          </a:prstGeom>
        </p:spPr>
      </p:pic>
      <p:sp>
        <p:nvSpPr>
          <p:cNvPr id="6" name="Google Shape;334;p41">
            <a:extLst>
              <a:ext uri="{FF2B5EF4-FFF2-40B4-BE49-F238E27FC236}">
                <a16:creationId xmlns:a16="http://schemas.microsoft.com/office/drawing/2014/main" id="{8DCC98D5-2B50-4028-56AA-B07EE73FD136}"/>
              </a:ext>
            </a:extLst>
          </p:cNvPr>
          <p:cNvSpPr txBox="1">
            <a:spLocks noGrp="1"/>
          </p:cNvSpPr>
          <p:nvPr/>
        </p:nvSpPr>
        <p:spPr>
          <a:xfrm>
            <a:off x="2269167" y="989469"/>
            <a:ext cx="7327900"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What can I do to help?</a:t>
            </a:r>
            <a:endParaRPr lang="en-US" sz="3500">
              <a:solidFill>
                <a:srgbClr val="005440"/>
              </a:solidFill>
              <a:latin typeface="Arial Black"/>
              <a:cs typeface="Calibri Light"/>
            </a:endParaRPr>
          </a:p>
        </p:txBody>
      </p:sp>
      <p:sp>
        <p:nvSpPr>
          <p:cNvPr id="7" name="Google Shape;332;p41">
            <a:extLst>
              <a:ext uri="{FF2B5EF4-FFF2-40B4-BE49-F238E27FC236}">
                <a16:creationId xmlns:a16="http://schemas.microsoft.com/office/drawing/2014/main" id="{22D13CFF-5EA7-73AE-69A3-3F5A7162BD4A}"/>
              </a:ext>
            </a:extLst>
          </p:cNvPr>
          <p:cNvSpPr txBox="1">
            <a:spLocks noGrp="1"/>
          </p:cNvSpPr>
          <p:nvPr/>
        </p:nvSpPr>
        <p:spPr>
          <a:xfrm>
            <a:off x="2264763" y="1867388"/>
            <a:ext cx="9578583" cy="1777826"/>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US" sz="2200" b="1">
                <a:solidFill>
                  <a:srgbClr val="65B3A4"/>
                </a:solidFill>
                <a:latin typeface="Arial"/>
                <a:cs typeface="Calibri Light"/>
              </a:rPr>
              <a:t>Parents and Caregivers</a:t>
            </a:r>
          </a:p>
          <a:p>
            <a:pPr marL="0" lvl="0" indent="0" algn="l" rtl="0">
              <a:lnSpc>
                <a:spcPct val="90000"/>
              </a:lnSpc>
              <a:spcBef>
                <a:spcPts val="0"/>
              </a:spcBef>
              <a:spcAft>
                <a:spcPts val="0"/>
              </a:spcAft>
              <a:buClr>
                <a:schemeClr val="dk1"/>
              </a:buClr>
              <a:buSzPts val="1100"/>
              <a:buNone/>
            </a:pPr>
            <a:endParaRPr lang="en-US" sz="1400" b="1">
              <a:solidFill>
                <a:srgbClr val="005941"/>
              </a:solidFill>
              <a:latin typeface="Arial"/>
              <a:cs typeface="Calibri Light" panose="020F0302020204030204" pitchFamily="34" charset="0"/>
            </a:endParaRPr>
          </a:p>
          <a:p>
            <a:pPr marL="0" indent="0">
              <a:spcBef>
                <a:spcPts val="0"/>
              </a:spcBef>
              <a:buClr>
                <a:schemeClr val="dk1"/>
              </a:buClr>
              <a:buSzPts val="1100"/>
              <a:buNone/>
            </a:pPr>
            <a:r>
              <a:rPr lang="en-US" sz="1800">
                <a:latin typeface="Arial"/>
                <a:cs typeface="Calibri Light"/>
              </a:rPr>
              <a:t>Parents and caregivers can eat a school meal with their child and serve their child’s favorite healthy foods from school at home. They can also support school meal programs by </a:t>
            </a:r>
            <a:r>
              <a:rPr lang="en-US" sz="1800" b="1">
                <a:solidFill>
                  <a:srgbClr val="65B3A4"/>
                </a:solidFill>
                <a:latin typeface="Arial"/>
                <a:cs typeface="Calibri Light"/>
              </a:rPr>
              <a:t>encouraging their kids to participate</a:t>
            </a:r>
            <a:r>
              <a:rPr lang="en-US" sz="1800">
                <a:latin typeface="Arial"/>
                <a:cs typeface="Calibri Light"/>
              </a:rPr>
              <a:t>, volunteering in the cafeteria, and showing</a:t>
            </a:r>
          </a:p>
          <a:p>
            <a:pPr marL="0" indent="0">
              <a:spcBef>
                <a:spcPts val="0"/>
              </a:spcBef>
              <a:buSzPts val="1100"/>
              <a:buNone/>
            </a:pPr>
            <a:r>
              <a:rPr lang="en-US" sz="1800">
                <a:latin typeface="Arial"/>
                <a:cs typeface="Calibri Light"/>
              </a:rPr>
              <a:t>appreciation for their school nutrition professionals’ commitment to</a:t>
            </a:r>
            <a:endParaRPr lang="en-US">
              <a:latin typeface="Calibri" panose="020F0502020204030204"/>
              <a:cs typeface="Calibri" panose="020F0502020204030204"/>
            </a:endParaRPr>
          </a:p>
          <a:p>
            <a:pPr marL="0" lvl="0" indent="0" algn="l">
              <a:lnSpc>
                <a:spcPct val="90000"/>
              </a:lnSpc>
              <a:spcBef>
                <a:spcPts val="0"/>
              </a:spcBef>
              <a:spcAft>
                <a:spcPts val="0"/>
              </a:spcAft>
              <a:buSzPts val="1100"/>
              <a:buNone/>
            </a:pPr>
            <a:r>
              <a:rPr lang="en-US" sz="1800">
                <a:latin typeface="Arial"/>
                <a:cs typeface="Calibri Light"/>
              </a:rPr>
              <a:t>healthy school meals that students enjoy.</a:t>
            </a:r>
            <a:endParaRPr lang="en-US">
              <a:cs typeface="Calibri"/>
            </a:endParaRPr>
          </a:p>
        </p:txBody>
      </p:sp>
      <p:sp>
        <p:nvSpPr>
          <p:cNvPr id="8" name="Google Shape;350;p43">
            <a:extLst>
              <a:ext uri="{FF2B5EF4-FFF2-40B4-BE49-F238E27FC236}">
                <a16:creationId xmlns:a16="http://schemas.microsoft.com/office/drawing/2014/main" id="{F6C4872C-C72D-142E-4661-8AF4A3C2AF7B}"/>
              </a:ext>
            </a:extLst>
          </p:cNvPr>
          <p:cNvSpPr txBox="1">
            <a:spLocks/>
          </p:cNvSpPr>
          <p:nvPr/>
        </p:nvSpPr>
        <p:spPr>
          <a:xfrm>
            <a:off x="2269238" y="3952272"/>
            <a:ext cx="6839742" cy="2251975"/>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spcBef>
                <a:spcPts val="0"/>
              </a:spcBef>
              <a:buSzPts val="1100"/>
              <a:buFont typeface="Arial"/>
              <a:buNone/>
            </a:pPr>
            <a:r>
              <a:rPr lang="en-US" sz="2200" b="1">
                <a:solidFill>
                  <a:srgbClr val="65B3A4"/>
                </a:solidFill>
                <a:cs typeface="Calibri Light"/>
              </a:rPr>
              <a:t>School Food Industry</a:t>
            </a:r>
          </a:p>
          <a:p>
            <a:pPr marL="0" indent="0">
              <a:spcBef>
                <a:spcPts val="0"/>
              </a:spcBef>
              <a:buSzPts val="1100"/>
              <a:buFont typeface="Arial"/>
              <a:buNone/>
            </a:pPr>
            <a:endParaRPr lang="en-US" b="1">
              <a:solidFill>
                <a:srgbClr val="005941"/>
              </a:solidFill>
              <a:cs typeface="Calibri Light" panose="020F0302020204030204" pitchFamily="34" charset="0"/>
            </a:endParaRPr>
          </a:p>
          <a:p>
            <a:pPr marL="0" indent="0">
              <a:lnSpc>
                <a:spcPct val="90000"/>
              </a:lnSpc>
              <a:spcBef>
                <a:spcPts val="0"/>
              </a:spcBef>
              <a:buSzPts val="1100"/>
              <a:buFont typeface="Arial"/>
              <a:buNone/>
            </a:pPr>
            <a:r>
              <a:rPr lang="en-US" sz="1800">
                <a:cs typeface="Calibri Light"/>
              </a:rPr>
              <a:t>School food producers and distributors can work closely with school nutrition partners to </a:t>
            </a:r>
            <a:r>
              <a:rPr lang="en-US" sz="1800" b="1">
                <a:solidFill>
                  <a:srgbClr val="65B3A4"/>
                </a:solidFill>
                <a:cs typeface="Calibri Light"/>
              </a:rPr>
              <a:t>develop nutritious and appealing products</a:t>
            </a:r>
            <a:r>
              <a:rPr lang="en-US" sz="1800">
                <a:solidFill>
                  <a:srgbClr val="65B3A4"/>
                </a:solidFill>
                <a:cs typeface="Calibri Light"/>
              </a:rPr>
              <a:t> </a:t>
            </a:r>
            <a:r>
              <a:rPr lang="en-US" sz="1800">
                <a:cs typeface="Calibri Light"/>
              </a:rPr>
              <a:t>for school meals and help </a:t>
            </a:r>
            <a:r>
              <a:rPr lang="en-US" sz="1800" b="1">
                <a:solidFill>
                  <a:srgbClr val="65B3A4"/>
                </a:solidFill>
                <a:cs typeface="Calibri Light"/>
              </a:rPr>
              <a:t>educate the public </a:t>
            </a:r>
            <a:r>
              <a:rPr lang="en-US" sz="1800">
                <a:cs typeface="Calibri Light"/>
              </a:rPr>
              <a:t>about the importance of healthy eating. They can also provide resources and training on how to best serve their products, and how to expand the availability of healthy products beyond K-12 school markets. </a:t>
            </a:r>
          </a:p>
        </p:txBody>
      </p:sp>
    </p:spTree>
    <p:extLst>
      <p:ext uri="{BB962C8B-B14F-4D97-AF65-F5344CB8AC3E}">
        <p14:creationId xmlns:p14="http://schemas.microsoft.com/office/powerpoint/2010/main" val="827574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8.jpg">
            <a:extLst>
              <a:ext uri="{FF2B5EF4-FFF2-40B4-BE49-F238E27FC236}">
                <a16:creationId xmlns:a16="http://schemas.microsoft.com/office/drawing/2014/main" id="{95C50DFC-682B-AE3A-8F04-0976A71F62A0}"/>
              </a:ext>
            </a:extLst>
          </p:cNvPr>
          <p:cNvPicPr>
            <a:picLocks noGrp="1" noChangeAspect="1"/>
          </p:cNvPicPr>
          <p:nvPr>
            <p:ph idx="1"/>
          </p:nvPr>
        </p:nvPicPr>
        <p:blipFill>
          <a:blip r:embed="rId2"/>
          <a:stretch>
            <a:fillRect/>
          </a:stretch>
        </p:blipFill>
        <p:spPr>
          <a:xfrm>
            <a:off x="1675" y="3969"/>
            <a:ext cx="12176743" cy="6839744"/>
          </a:xfrm>
        </p:spPr>
      </p:pic>
      <p:sp>
        <p:nvSpPr>
          <p:cNvPr id="6" name="Google Shape;334;p41">
            <a:extLst>
              <a:ext uri="{FF2B5EF4-FFF2-40B4-BE49-F238E27FC236}">
                <a16:creationId xmlns:a16="http://schemas.microsoft.com/office/drawing/2014/main" id="{0AA26E6C-04BF-5B02-19D1-C84DCAEAF8AB}"/>
              </a:ext>
            </a:extLst>
          </p:cNvPr>
          <p:cNvSpPr txBox="1">
            <a:spLocks noGrp="1"/>
          </p:cNvSpPr>
          <p:nvPr/>
        </p:nvSpPr>
        <p:spPr>
          <a:xfrm>
            <a:off x="2269167" y="989469"/>
            <a:ext cx="7327900" cy="503237"/>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a:solidFill>
                  <a:srgbClr val="005440"/>
                </a:solidFill>
                <a:latin typeface="Arial Black"/>
              </a:rPr>
              <a:t>What can I do to help?</a:t>
            </a:r>
            <a:endParaRPr lang="en-US" sz="3500">
              <a:solidFill>
                <a:srgbClr val="005440"/>
              </a:solidFill>
              <a:latin typeface="Arial Black"/>
              <a:cs typeface="Calibri Light"/>
            </a:endParaRPr>
          </a:p>
        </p:txBody>
      </p:sp>
      <p:sp>
        <p:nvSpPr>
          <p:cNvPr id="7" name="Google Shape;354;p43">
            <a:extLst>
              <a:ext uri="{FF2B5EF4-FFF2-40B4-BE49-F238E27FC236}">
                <a16:creationId xmlns:a16="http://schemas.microsoft.com/office/drawing/2014/main" id="{34522D9F-EFB7-D774-D81C-8DFB63CCF429}"/>
              </a:ext>
            </a:extLst>
          </p:cNvPr>
          <p:cNvSpPr txBox="1">
            <a:spLocks noGrp="1"/>
          </p:cNvSpPr>
          <p:nvPr/>
        </p:nvSpPr>
        <p:spPr>
          <a:xfrm>
            <a:off x="2264763" y="1849446"/>
            <a:ext cx="9568145" cy="1307752"/>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 sz="2200" b="1">
                <a:solidFill>
                  <a:srgbClr val="65B3A4"/>
                </a:solidFill>
                <a:latin typeface="Arial"/>
                <a:cs typeface="Calibri Light"/>
              </a:rPr>
              <a:t>School Nutrition Professionals</a:t>
            </a:r>
          </a:p>
          <a:p>
            <a:pPr marL="0" lvl="0" indent="0" algn="l" rtl="0">
              <a:lnSpc>
                <a:spcPct val="90000"/>
              </a:lnSpc>
              <a:spcBef>
                <a:spcPts val="0"/>
              </a:spcBef>
              <a:spcAft>
                <a:spcPts val="0"/>
              </a:spcAft>
              <a:buClr>
                <a:schemeClr val="dk1"/>
              </a:buClr>
              <a:buSzPts val="1100"/>
              <a:buNone/>
            </a:pPr>
            <a:endParaRPr sz="1400" b="1">
              <a:solidFill>
                <a:srgbClr val="005941"/>
              </a:solidFill>
              <a:latin typeface="Arial"/>
              <a:cs typeface="Calibri Light" panose="020F0302020204030204" pitchFamily="34" charset="0"/>
            </a:endParaRPr>
          </a:p>
          <a:p>
            <a:pPr marL="0" lvl="0" indent="0" algn="l" rtl="0">
              <a:lnSpc>
                <a:spcPct val="90000"/>
              </a:lnSpc>
              <a:spcBef>
                <a:spcPts val="0"/>
              </a:spcBef>
              <a:spcAft>
                <a:spcPts val="0"/>
              </a:spcAft>
              <a:buClr>
                <a:schemeClr val="dk1"/>
              </a:buClr>
              <a:buSzPts val="1100"/>
              <a:buNone/>
            </a:pPr>
            <a:r>
              <a:rPr lang="en" sz="1800">
                <a:latin typeface="Arial"/>
                <a:cs typeface="Calibri Light"/>
              </a:rPr>
              <a:t>School nutrition professionals are the </a:t>
            </a:r>
            <a:r>
              <a:rPr lang="en" sz="1800" b="1">
                <a:solidFill>
                  <a:srgbClr val="65B3A4"/>
                </a:solidFill>
                <a:latin typeface="Arial"/>
                <a:cs typeface="Calibri Light"/>
              </a:rPr>
              <a:t>key to success for the school meal programs</a:t>
            </a:r>
            <a:r>
              <a:rPr lang="en" sz="1800">
                <a:latin typeface="Arial"/>
                <a:cs typeface="Calibri Light"/>
              </a:rPr>
              <a:t>, with direct impact on kids every school day. They can continue to prepare, promote, and provide </a:t>
            </a:r>
            <a:r>
              <a:rPr lang="en-US" sz="1800">
                <a:latin typeface="Arial"/>
                <a:cs typeface="Calibri Light"/>
              </a:rPr>
              <a:t>nutritious and appealing meals served with love and kindness!</a:t>
            </a:r>
            <a:endParaRPr sz="1800">
              <a:latin typeface="Arial"/>
              <a:cs typeface="Calibri Light"/>
            </a:endParaRPr>
          </a:p>
        </p:txBody>
      </p:sp>
      <p:sp>
        <p:nvSpPr>
          <p:cNvPr id="8" name="Google Shape;341;p42">
            <a:extLst>
              <a:ext uri="{FF2B5EF4-FFF2-40B4-BE49-F238E27FC236}">
                <a16:creationId xmlns:a16="http://schemas.microsoft.com/office/drawing/2014/main" id="{A4FCF5AB-2C73-FF87-73E9-8C3B80F2CB6C}"/>
              </a:ext>
            </a:extLst>
          </p:cNvPr>
          <p:cNvSpPr txBox="1">
            <a:spLocks/>
          </p:cNvSpPr>
          <p:nvPr/>
        </p:nvSpPr>
        <p:spPr>
          <a:xfrm>
            <a:off x="2269236" y="3449858"/>
            <a:ext cx="6139382" cy="2854974"/>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lnSpc>
                <a:spcPct val="90000"/>
              </a:lnSpc>
              <a:spcBef>
                <a:spcPts val="0"/>
              </a:spcBef>
              <a:spcAft>
                <a:spcPts val="0"/>
              </a:spcAft>
              <a:buClr>
                <a:schemeClr val="dk1"/>
              </a:buClr>
              <a:buSzPts val="1100"/>
              <a:buNone/>
            </a:pPr>
            <a:r>
              <a:rPr lang="en-US" sz="2200" b="1">
                <a:solidFill>
                  <a:srgbClr val="65B3A4"/>
                </a:solidFill>
                <a:cs typeface="Calibri Light"/>
              </a:rPr>
              <a:t>USDA</a:t>
            </a:r>
          </a:p>
          <a:p>
            <a:pPr marL="0" lvl="0" indent="0" algn="l" rtl="0">
              <a:lnSpc>
                <a:spcPct val="90000"/>
              </a:lnSpc>
              <a:spcBef>
                <a:spcPts val="0"/>
              </a:spcBef>
              <a:spcAft>
                <a:spcPts val="0"/>
              </a:spcAft>
              <a:buClr>
                <a:schemeClr val="dk1"/>
              </a:buClr>
              <a:buSzPts val="1100"/>
              <a:buNone/>
            </a:pPr>
            <a:endParaRPr lang="en-US" b="1">
              <a:solidFill>
                <a:srgbClr val="005941"/>
              </a:solidFill>
              <a:cs typeface="Calibri Light" panose="020F0302020204030204" pitchFamily="34" charset="0"/>
            </a:endParaRPr>
          </a:p>
          <a:p>
            <a:pPr marL="0" lvl="0" indent="0" algn="l" rtl="0">
              <a:lnSpc>
                <a:spcPct val="90000"/>
              </a:lnSpc>
              <a:spcBef>
                <a:spcPts val="0"/>
              </a:spcBef>
              <a:spcAft>
                <a:spcPts val="0"/>
              </a:spcAft>
              <a:buClr>
                <a:schemeClr val="dk1"/>
              </a:buClr>
              <a:buSzPts val="1100"/>
              <a:buNone/>
            </a:pPr>
            <a:r>
              <a:rPr lang="en-US" sz="1800">
                <a:cs typeface="Calibri Light"/>
              </a:rPr>
              <a:t>USDA provides substantial </a:t>
            </a:r>
            <a:r>
              <a:rPr lang="en-US" sz="1800" b="1">
                <a:solidFill>
                  <a:srgbClr val="4E8879"/>
                </a:solidFill>
                <a:cs typeface="Calibri Light"/>
                <a:hlinkClick r:id="rId3">
                  <a:extLst>
                    <a:ext uri="{A12FA001-AC4F-418D-AE19-62706E023703}">
                      <ahyp:hlinkClr xmlns:ahyp="http://schemas.microsoft.com/office/drawing/2018/hyperlinkcolor" val="tx"/>
                    </a:ext>
                  </a:extLst>
                </a:hlinkClick>
              </a:rPr>
              <a:t>support for school meals</a:t>
            </a:r>
            <a:r>
              <a:rPr lang="en-US" sz="1800">
                <a:solidFill>
                  <a:srgbClr val="4E8879"/>
                </a:solidFill>
                <a:cs typeface="Calibri Light"/>
              </a:rPr>
              <a:t> </a:t>
            </a:r>
            <a:r>
              <a:rPr lang="en-US" sz="1800">
                <a:cs typeface="Calibri Light"/>
              </a:rPr>
              <a:t>through kitchen equipment grants, nutrition education efforts, farm to school initiatives, supply chain assistance funds, the Healthy Meals Incentives initiative, and more. We continue to prioritize the school meal programs, seeking feedback from our partners to </a:t>
            </a:r>
            <a:r>
              <a:rPr lang="en-US" sz="1800" b="1">
                <a:solidFill>
                  <a:srgbClr val="65B3A4"/>
                </a:solidFill>
                <a:cs typeface="Calibri Light"/>
              </a:rPr>
              <a:t>meaningfully invest</a:t>
            </a:r>
            <a:r>
              <a:rPr lang="en-US" sz="1800">
                <a:solidFill>
                  <a:srgbClr val="65B3A4"/>
                </a:solidFill>
                <a:cs typeface="Calibri Light"/>
              </a:rPr>
              <a:t> </a:t>
            </a:r>
            <a:r>
              <a:rPr lang="en-US" sz="1800">
                <a:cs typeface="Calibri Light"/>
              </a:rPr>
              <a:t>in school meals and give our children the very best.</a:t>
            </a:r>
          </a:p>
        </p:txBody>
      </p:sp>
    </p:spTree>
    <p:extLst>
      <p:ext uri="{BB962C8B-B14F-4D97-AF65-F5344CB8AC3E}">
        <p14:creationId xmlns:p14="http://schemas.microsoft.com/office/powerpoint/2010/main" val="3962165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23-01-24_DGA-Slide-Deck9.jpg">
            <a:extLst>
              <a:ext uri="{FF2B5EF4-FFF2-40B4-BE49-F238E27FC236}">
                <a16:creationId xmlns:a16="http://schemas.microsoft.com/office/drawing/2014/main" id="{B96D9F2A-5CCF-D49C-A44E-A15138063023}"/>
              </a:ext>
            </a:extLst>
          </p:cNvPr>
          <p:cNvPicPr>
            <a:picLocks noChangeAspect="1"/>
          </p:cNvPicPr>
          <p:nvPr/>
        </p:nvPicPr>
        <p:blipFill>
          <a:blip r:embed="rId2"/>
          <a:stretch>
            <a:fillRect/>
          </a:stretch>
        </p:blipFill>
        <p:spPr>
          <a:xfrm>
            <a:off x="-2381" y="2382"/>
            <a:ext cx="12196762" cy="6853236"/>
          </a:xfrm>
          <a:prstGeom prst="rect">
            <a:avLst/>
          </a:prstGeom>
        </p:spPr>
      </p:pic>
      <p:pic>
        <p:nvPicPr>
          <p:cNvPr id="12" name="Picture 12">
            <a:extLst>
              <a:ext uri="{FF2B5EF4-FFF2-40B4-BE49-F238E27FC236}">
                <a16:creationId xmlns:a16="http://schemas.microsoft.com/office/drawing/2014/main" id="{C494C803-9F69-F6E1-16A3-69EA623D65C5}"/>
              </a:ext>
            </a:extLst>
          </p:cNvPr>
          <p:cNvPicPr>
            <a:picLocks noChangeAspect="1"/>
          </p:cNvPicPr>
          <p:nvPr/>
        </p:nvPicPr>
        <p:blipFill>
          <a:blip r:embed="rId3"/>
          <a:stretch>
            <a:fillRect/>
          </a:stretch>
        </p:blipFill>
        <p:spPr>
          <a:xfrm rot="-2400000">
            <a:off x="4532270" y="4839091"/>
            <a:ext cx="1457325" cy="1543050"/>
          </a:xfrm>
          <a:prstGeom prst="rect">
            <a:avLst/>
          </a:prstGeom>
        </p:spPr>
      </p:pic>
      <p:sp>
        <p:nvSpPr>
          <p:cNvPr id="6" name="Google Shape;370;p45">
            <a:extLst>
              <a:ext uri="{FF2B5EF4-FFF2-40B4-BE49-F238E27FC236}">
                <a16:creationId xmlns:a16="http://schemas.microsoft.com/office/drawing/2014/main" id="{C669D817-5FBE-3BF1-DBE2-AAC838A4F07B}"/>
              </a:ext>
            </a:extLst>
          </p:cNvPr>
          <p:cNvSpPr txBox="1">
            <a:spLocks noGrp="1"/>
          </p:cNvSpPr>
          <p:nvPr/>
        </p:nvSpPr>
        <p:spPr>
          <a:xfrm>
            <a:off x="2349440" y="997417"/>
            <a:ext cx="7326313" cy="503238"/>
          </a:xfrm>
          <a:prstGeom prst="rect">
            <a:avLst/>
          </a:prstGeom>
          <a:noFill/>
          <a:ln>
            <a:noFill/>
          </a:ln>
        </p:spPr>
        <p:txBody>
          <a:bodyPr spcFirstLastPara="1" vert="horz" wrap="square" lIns="68575" tIns="34275" rIns="68575" bIns="34275" rtlCol="0"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lvl="0" indent="0" algn="l" rtl="0">
              <a:lnSpc>
                <a:spcPct val="90000"/>
              </a:lnSpc>
              <a:spcBef>
                <a:spcPts val="0"/>
              </a:spcBef>
              <a:spcAft>
                <a:spcPts val="0"/>
              </a:spcAft>
              <a:buClr>
                <a:schemeClr val="dk1"/>
              </a:buClr>
              <a:buSzPts val="3300"/>
              <a:buFont typeface="Calibri"/>
              <a:buNone/>
            </a:pPr>
            <a:r>
              <a:rPr lang="en" sz="3500" b="1">
                <a:solidFill>
                  <a:srgbClr val="005440"/>
                </a:solidFill>
                <a:latin typeface="Arial Black"/>
              </a:rPr>
              <a:t>Stay in touch!</a:t>
            </a:r>
            <a:endParaRPr lang="en-US" sz="3500" b="1">
              <a:solidFill>
                <a:srgbClr val="005440"/>
              </a:solidFill>
              <a:latin typeface="Arial Black"/>
              <a:cs typeface="Calibri Light"/>
            </a:endParaRPr>
          </a:p>
        </p:txBody>
      </p:sp>
      <p:sp>
        <p:nvSpPr>
          <p:cNvPr id="9" name="Google Shape;371;p45">
            <a:extLst>
              <a:ext uri="{FF2B5EF4-FFF2-40B4-BE49-F238E27FC236}">
                <a16:creationId xmlns:a16="http://schemas.microsoft.com/office/drawing/2014/main" id="{9DB012F1-E019-D6B2-424F-456F84900C18}"/>
              </a:ext>
            </a:extLst>
          </p:cNvPr>
          <p:cNvSpPr txBox="1">
            <a:spLocks noGrp="1"/>
          </p:cNvSpPr>
          <p:nvPr/>
        </p:nvSpPr>
        <p:spPr>
          <a:xfrm>
            <a:off x="2354324" y="1982179"/>
            <a:ext cx="8982460" cy="604837"/>
          </a:xfrm>
          <a:prstGeom prst="rect">
            <a:avLst/>
          </a:prstGeom>
          <a:noFill/>
          <a:ln>
            <a:noFill/>
          </a:ln>
        </p:spPr>
        <p:txBody>
          <a:bodyPr spcFirstLastPara="1" vert="horz" wrap="square" lIns="68575" tIns="34275" rIns="68575" bIns="34275" rtlCol="0"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l" rtl="0">
              <a:lnSpc>
                <a:spcPct val="90000"/>
              </a:lnSpc>
              <a:spcBef>
                <a:spcPts val="0"/>
              </a:spcBef>
              <a:spcAft>
                <a:spcPts val="0"/>
              </a:spcAft>
              <a:buClr>
                <a:schemeClr val="dk1"/>
              </a:buClr>
              <a:buSzPts val="1100"/>
              <a:buNone/>
            </a:pPr>
            <a:r>
              <a:rPr lang="en" sz="1800">
                <a:latin typeface="Arial"/>
                <a:cs typeface="Calibri Light"/>
              </a:rPr>
              <a:t>Follow us on Twitter </a:t>
            </a:r>
            <a:r>
              <a:rPr lang="en" sz="1800" b="1">
                <a:solidFill>
                  <a:srgbClr val="65B3A4"/>
                </a:solidFill>
                <a:latin typeface="Arial"/>
                <a:cs typeface="Calibri Light"/>
              </a:rPr>
              <a:t>@USDANutrition</a:t>
            </a:r>
            <a:r>
              <a:rPr lang="en" sz="1800">
                <a:solidFill>
                  <a:srgbClr val="65B3A4"/>
                </a:solidFill>
                <a:latin typeface="Arial"/>
                <a:cs typeface="Calibri Light"/>
              </a:rPr>
              <a:t> </a:t>
            </a:r>
            <a:r>
              <a:rPr lang="en" sz="1800">
                <a:latin typeface="Arial"/>
                <a:cs typeface="Calibri Light"/>
              </a:rPr>
              <a:t>or subscribe to our </a:t>
            </a:r>
            <a:r>
              <a:rPr lang="en" sz="1800" b="1" u="sng">
                <a:solidFill>
                  <a:srgbClr val="4E8879"/>
                </a:solidFill>
                <a:latin typeface="Arial"/>
                <a:cs typeface="Calibri Light"/>
                <a:hlinkClick r:id="rId4">
                  <a:extLst>
                    <a:ext uri="{A12FA001-AC4F-418D-AE19-62706E023703}">
                      <ahyp:hlinkClr xmlns:ahyp="http://schemas.microsoft.com/office/drawing/2018/hyperlinkcolor" val="tx"/>
                    </a:ext>
                  </a:extLst>
                </a:hlinkClick>
              </a:rPr>
              <a:t>newsletter</a:t>
            </a:r>
            <a:r>
              <a:rPr lang="en" sz="1800">
                <a:solidFill>
                  <a:srgbClr val="4E8879"/>
                </a:solidFill>
                <a:latin typeface="Arial"/>
                <a:cs typeface="Calibri Light"/>
              </a:rPr>
              <a:t> </a:t>
            </a:r>
            <a:r>
              <a:rPr lang="en" sz="1800">
                <a:latin typeface="Arial"/>
                <a:cs typeface="Calibri Light"/>
              </a:rPr>
              <a:t>to stay updated.</a:t>
            </a:r>
          </a:p>
          <a:p>
            <a:pPr marL="0" lvl="0" indent="0" algn="l" rtl="0">
              <a:lnSpc>
                <a:spcPct val="90000"/>
              </a:lnSpc>
              <a:spcBef>
                <a:spcPts val="0"/>
              </a:spcBef>
              <a:spcAft>
                <a:spcPts val="0"/>
              </a:spcAft>
              <a:buClr>
                <a:schemeClr val="dk1"/>
              </a:buClr>
              <a:buSzPts val="1100"/>
              <a:buNone/>
            </a:pPr>
            <a:endParaRPr lang="en" sz="1800">
              <a:latin typeface="Arial"/>
              <a:cs typeface="Calibri Light" panose="020F0302020204030204" pitchFamily="34" charset="0"/>
            </a:endParaRPr>
          </a:p>
        </p:txBody>
      </p:sp>
      <p:pic>
        <p:nvPicPr>
          <p:cNvPr id="13" name="Picture 13">
            <a:extLst>
              <a:ext uri="{FF2B5EF4-FFF2-40B4-BE49-F238E27FC236}">
                <a16:creationId xmlns:a16="http://schemas.microsoft.com/office/drawing/2014/main" id="{D7D4259A-E556-E1D8-2C75-26BF5A6A0BE8}"/>
              </a:ext>
            </a:extLst>
          </p:cNvPr>
          <p:cNvPicPr>
            <a:picLocks noChangeAspect="1"/>
          </p:cNvPicPr>
          <p:nvPr/>
        </p:nvPicPr>
        <p:blipFill>
          <a:blip r:embed="rId5"/>
          <a:stretch>
            <a:fillRect/>
          </a:stretch>
        </p:blipFill>
        <p:spPr>
          <a:xfrm>
            <a:off x="5808423" y="4073699"/>
            <a:ext cx="2057400" cy="2343150"/>
          </a:xfrm>
          <a:prstGeom prst="rect">
            <a:avLst/>
          </a:prstGeom>
        </p:spPr>
      </p:pic>
      <p:pic>
        <p:nvPicPr>
          <p:cNvPr id="10" name="Picture 10">
            <a:extLst>
              <a:ext uri="{FF2B5EF4-FFF2-40B4-BE49-F238E27FC236}">
                <a16:creationId xmlns:a16="http://schemas.microsoft.com/office/drawing/2014/main" id="{050B3651-824D-CAFD-1225-5815DE5CA777}"/>
              </a:ext>
            </a:extLst>
          </p:cNvPr>
          <p:cNvPicPr>
            <a:picLocks noChangeAspect="1"/>
          </p:cNvPicPr>
          <p:nvPr/>
        </p:nvPicPr>
        <p:blipFill>
          <a:blip r:embed="rId6"/>
          <a:stretch>
            <a:fillRect/>
          </a:stretch>
        </p:blipFill>
        <p:spPr>
          <a:xfrm>
            <a:off x="7918538" y="4071229"/>
            <a:ext cx="4058432" cy="2212390"/>
          </a:xfrm>
          <a:prstGeom prst="rect">
            <a:avLst/>
          </a:prstGeom>
        </p:spPr>
      </p:pic>
      <p:pic>
        <p:nvPicPr>
          <p:cNvPr id="11" name="Picture 11">
            <a:extLst>
              <a:ext uri="{FF2B5EF4-FFF2-40B4-BE49-F238E27FC236}">
                <a16:creationId xmlns:a16="http://schemas.microsoft.com/office/drawing/2014/main" id="{4B835DB3-2810-D858-0D58-B30A65C00EA1}"/>
              </a:ext>
            </a:extLst>
          </p:cNvPr>
          <p:cNvPicPr>
            <a:picLocks noChangeAspect="1"/>
          </p:cNvPicPr>
          <p:nvPr/>
        </p:nvPicPr>
        <p:blipFill>
          <a:blip r:embed="rId7"/>
          <a:stretch>
            <a:fillRect/>
          </a:stretch>
        </p:blipFill>
        <p:spPr>
          <a:xfrm>
            <a:off x="9584434" y="5175532"/>
            <a:ext cx="1457325" cy="1266825"/>
          </a:xfrm>
          <a:prstGeom prst="rect">
            <a:avLst/>
          </a:prstGeom>
        </p:spPr>
      </p:pic>
    </p:spTree>
    <p:extLst>
      <p:ext uri="{BB962C8B-B14F-4D97-AF65-F5344CB8AC3E}">
        <p14:creationId xmlns:p14="http://schemas.microsoft.com/office/powerpoint/2010/main" val="26867536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stModified xmlns="eb9ed168-19c8-4633-a1ec-ec6df6c71bf0">2023-01-25T02:34:36+00:00</LastModified>
    <OriginallyCreated xmlns="eb9ed168-19c8-4633-a1ec-ec6df6c71bf0" xsi:nil="true"/>
    <ProgramArea xmlns="eb9ed168-19c8-4633-a1ec-ec6df6c71bf0" xsi:nil="true"/>
    <Status xmlns="eb9ed168-19c8-4633-a1ec-ec6df6c71bf0">DRAFT</Status>
    <UnsubscribeRate xmlns="eb9ed168-19c8-4633-a1ec-ec6df6c71bf0" xsi:nil="true"/>
    <ItemID xmlns="eb9ed168-19c8-4633-a1ec-ec6df6c71bf0" xsi:nil="true"/>
    <Region xmlns="eb9ed168-19c8-4633-a1ec-ec6df6c71bf0" xsi:nil="true"/>
    <ztdy xmlns="eb9ed168-19c8-4633-a1ec-ec6df6c71bf0" xsi:nil="true"/>
    <Type2 xmlns="eb9ed168-19c8-4633-a1ec-ec6df6c71bf0" xsi:nil="true"/>
    <OpenRate xmlns="eb9ed168-19c8-4633-a1ec-ec6df6c71bf0" xsi:nil="true"/>
    <ClicktoOpenRate xmlns="eb9ed168-19c8-4633-a1ec-ec6df6c71bf0" xsi:nil="true"/>
    <FileType xmlns="eb9ed168-19c8-4633-a1ec-ec6df6c71bf0" xsi:nil="true"/>
    <EmailsSent xmlns="eb9ed168-19c8-4633-a1ec-ec6df6c71bf0" xsi:nil="true"/>
    <DocumentType xmlns="eb9ed168-19c8-4633-a1ec-ec6df6c71bf0" xsi:nil="true"/>
    <lcf76f155ced4ddcb4097134ff3c332f xmlns="eb9ed168-19c8-4633-a1ec-ec6df6c71bf0">
      <Terms xmlns="http://schemas.microsoft.com/office/infopath/2007/PartnerControls"/>
    </lcf76f155ced4ddcb4097134ff3c332f>
    <TaxCatchAll xmlns="73fb875a-8af9-4255-b008-0995492d31cd" xsi:nil="true"/>
    <_dlc_DocId xmlns="2cbf940b-6aba-4986-a9fb-a77064a2dcb6">6N43MEY3ZP3S-407578889-22610</_dlc_DocId>
    <_dlc_DocIdUrl xmlns="2cbf940b-6aba-4986-a9fb-a77064a2dcb6">
      <Url>https://usdagcc.sharepoint.com/sites/FNS-OPS-CommsD/_layouts/15/DocIdRedir.aspx?ID=6N43MEY3ZP3S-407578889-22610</Url>
      <Description>6N43MEY3ZP3S-407578889-22610</Description>
    </_dlc_DocIdUrl>
    <SharedWithUsers xmlns="2cbf940b-6aba-4986-a9fb-a77064a2dcb6">
      <UserInfo>
        <DisplayName>Applebaum Rufe, Margaret - FNS</DisplayName>
        <AccountId>171</AccountId>
        <AccountType/>
      </UserInfo>
      <UserInfo>
        <DisplayName>Smith-Holmes, Sarah - FNS</DisplayName>
        <AccountId>276</AccountId>
        <AccountType/>
      </UserInfo>
      <UserInfo>
        <DisplayName>Rothstein, Melissa - FNS</DisplayName>
        <AccountId>1127</AccountId>
        <AccountType/>
      </UserInfo>
      <UserInfo>
        <DisplayName>Kaup, Glenn - FNS</DisplayName>
        <AccountId>29</AccountId>
        <AccountType/>
      </UserInfo>
      <UserInfo>
        <DisplayName>Hardison, Brooke - FNS</DisplayName>
        <AccountId>12</AccountId>
        <AccountType/>
      </UserInfo>
      <UserInfo>
        <DisplayName>Muns, Tamieka - FNS</DisplayName>
        <AccountId>17</AccountId>
        <AccountType/>
      </UserInfo>
      <UserInfo>
        <DisplayName>Kimosh, Janna - FNS</DisplayName>
        <AccountId>18</AccountId>
        <AccountType/>
      </UserInfo>
      <UserInfo>
        <DisplayName>Del Rosario, Katie - FNS</DisplayName>
        <AccountId>468</AccountId>
        <AccountType/>
      </UserInfo>
      <UserInfo>
        <DisplayName>Craddock Jr., Tony - FNS</DisplayName>
        <AccountId>24</AccountId>
        <AccountType/>
      </UserInfo>
      <UserInfo>
        <DisplayName>Filimon, Meliss - FNS</DisplayName>
        <AccountId>464</AccountId>
        <AccountType/>
      </UserInfo>
      <UserInfo>
        <DisplayName>Bradford-Gomez, Keri - FNS</DisplayName>
        <AccountId>1708</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32EA5F15B49BBD46BAD24569EAF4F923" ma:contentTypeVersion="31" ma:contentTypeDescription="Create a new document." ma:contentTypeScope="" ma:versionID="2e62a07e91117c8389d956418da47760">
  <xsd:schema xmlns:xsd="http://www.w3.org/2001/XMLSchema" xmlns:xs="http://www.w3.org/2001/XMLSchema" xmlns:p="http://schemas.microsoft.com/office/2006/metadata/properties" xmlns:ns2="eb9ed168-19c8-4633-a1ec-ec6df6c71bf0" xmlns:ns3="2cbf940b-6aba-4986-a9fb-a77064a2dcb6" xmlns:ns4="73fb875a-8af9-4255-b008-0995492d31cd" targetNamespace="http://schemas.microsoft.com/office/2006/metadata/properties" ma:root="true" ma:fieldsID="043a9e7c2b0403262efaddd5e79aca31" ns2:_="" ns3:_="" ns4:_="">
    <xsd:import namespace="eb9ed168-19c8-4633-a1ec-ec6df6c71bf0"/>
    <xsd:import namespace="2cbf940b-6aba-4986-a9fb-a77064a2dcb6"/>
    <xsd:import namespace="73fb875a-8af9-4255-b008-0995492d31cd"/>
    <xsd:element name="properties">
      <xsd:complexType>
        <xsd:sequence>
          <xsd:element name="documentManagement">
            <xsd:complexType>
              <xsd:all>
                <xsd:element ref="ns2:Status" minOccurs="0"/>
                <xsd:element ref="ns2:DocumentType" minOccurs="0"/>
                <xsd:element ref="ns3:SharedWithUsers" minOccurs="0"/>
                <xsd:element ref="ns3:SharedWithDetails"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EmailsSent" minOccurs="0"/>
                <xsd:element ref="ns2:OpenRate" minOccurs="0"/>
                <xsd:element ref="ns2:ClicktoOpenRate" minOccurs="0"/>
                <xsd:element ref="ns2:UnsubscribeRate" minOccurs="0"/>
                <xsd:element ref="ns2:Region" minOccurs="0"/>
                <xsd:element ref="ns2:OriginallyCreated" minOccurs="0"/>
                <xsd:element ref="ns2:ztdy" minOccurs="0"/>
                <xsd:element ref="ns2:ItemID" minOccurs="0"/>
                <xsd:element ref="ns2:LastModified" minOccurs="0"/>
                <xsd:element ref="ns2:Type2" minOccurs="0"/>
                <xsd:element ref="ns2:MediaLengthInSeconds" minOccurs="0"/>
                <xsd:element ref="ns3:_dlc_DocId" minOccurs="0"/>
                <xsd:element ref="ns3:_dlc_DocIdUrl" minOccurs="0"/>
                <xsd:element ref="ns3:_dlc_DocIdPersistId" minOccurs="0"/>
                <xsd:element ref="ns2:FileType" minOccurs="0"/>
                <xsd:element ref="ns2:ProgramArea"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9ed168-19c8-4633-a1ec-ec6df6c71bf0" elementFormDefault="qualified">
    <xsd:import namespace="http://schemas.microsoft.com/office/2006/documentManagement/types"/>
    <xsd:import namespace="http://schemas.microsoft.com/office/infopath/2007/PartnerControls"/>
    <xsd:element name="Status" ma:index="2" nillable="true" ma:displayName="Status" ma:default="DRAFT" ma:format="Dropdown" ma:internalName="Status">
      <xsd:simpleType>
        <xsd:union memberTypes="dms:Text">
          <xsd:simpleType>
            <xsd:restriction base="dms:Choice">
              <xsd:enumeration value="FINAL"/>
              <xsd:enumeration value="DRAFT"/>
              <xsd:enumeration value="WITHDRAWN"/>
              <xsd:enumeration value="Ready for Review"/>
            </xsd:restriction>
          </xsd:simpleType>
        </xsd:union>
      </xsd:simpleType>
    </xsd:element>
    <xsd:element name="DocumentType" ma:index="3" nillable="true" ma:displayName="Document Type" ma:format="Dropdown" ma:internalName="DocumentType">
      <xsd:simpleType>
        <xsd:union memberTypes="dms:Text">
          <xsd:simpleType>
            <xsd:restriction base="dms:Choice">
              <xsd:enumeration value="Speech"/>
              <xsd:enumeration value="Interview Briefing"/>
              <xsd:enumeration value="Resource"/>
              <xsd:enumeration value="Procedural"/>
            </xsd:restriction>
          </xsd:simpleType>
        </xsd:un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hidden="true"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ServiceOCR" ma:index="18" nillable="true" ma:displayName="Extracted Text" ma:hidden="true" ma:internalName="MediaServiceOCR" ma:readOnly="true">
      <xsd:simpleType>
        <xsd:restriction base="dms:Note"/>
      </xsd:simpleType>
    </xsd:element>
    <xsd:element name="EmailsSent" ma:index="20" nillable="true" ma:displayName="Emails Sent" ma:decimals="0" ma:format="Dropdown" ma:internalName="EmailsSent" ma:percentage="FALSE">
      <xsd:simpleType>
        <xsd:restriction base="dms:Number"/>
      </xsd:simpleType>
    </xsd:element>
    <xsd:element name="OpenRate" ma:index="21" nillable="true" ma:displayName="Open Rate" ma:format="Dropdown" ma:internalName="OpenRate" ma:percentage="TRUE">
      <xsd:simpleType>
        <xsd:restriction base="dms:Number"/>
      </xsd:simpleType>
    </xsd:element>
    <xsd:element name="ClicktoOpenRate" ma:index="22" nillable="true" ma:displayName="Click to Open Rate" ma:format="Dropdown" ma:internalName="ClicktoOpenRate" ma:percentage="TRUE">
      <xsd:simpleType>
        <xsd:restriction base="dms:Number"/>
      </xsd:simpleType>
    </xsd:element>
    <xsd:element name="UnsubscribeRate" ma:index="23" nillable="true" ma:displayName="Unsubscribe Rate" ma:format="Dropdown" ma:internalName="UnsubscribeRate" ma:percentage="TRUE">
      <xsd:simpleType>
        <xsd:restriction base="dms:Number"/>
      </xsd:simpleType>
    </xsd:element>
    <xsd:element name="Region" ma:index="24" nillable="true" ma:displayName="Region" ma:format="Dropdown" ma:internalName="Region">
      <xsd:simpleType>
        <xsd:restriction base="dms:Text">
          <xsd:maxLength value="255"/>
        </xsd:restriction>
      </xsd:simpleType>
    </xsd:element>
    <xsd:element name="OriginallyCreated" ma:index="25" nillable="true" ma:displayName="Originally Created" ma:format="DateOnly" ma:internalName="OriginallyCreated">
      <xsd:simpleType>
        <xsd:restriction base="dms:DateTime"/>
      </xsd:simpleType>
    </xsd:element>
    <xsd:element name="ztdy" ma:index="26" nillable="true" ma:displayName="Last Updated" ma:internalName="ztdy">
      <xsd:simpleType>
        <xsd:restriction base="dms:DateTime"/>
      </xsd:simpleType>
    </xsd:element>
    <xsd:element name="ItemID" ma:index="27" nillable="true" ma:displayName="ItemID" ma:decimals="0" ma:description="This column matches documents saved on SharePoint to their associated record in COMPASS" ma:format="Dropdown" ma:internalName="ItemID" ma:percentage="FALSE">
      <xsd:simpleType>
        <xsd:restriction base="dms:Number"/>
      </xsd:simpleType>
    </xsd:element>
    <xsd:element name="LastModified" ma:index="28" nillable="true" ma:displayName="Last Modified" ma:default="[today]" ma:format="DateTime" ma:internalName="LastModified">
      <xsd:simpleType>
        <xsd:restriction base="dms:DateTime"/>
      </xsd:simpleType>
    </xsd:element>
    <xsd:element name="Type2" ma:index="29" nillable="true" ma:displayName="Type 2" ma:description="Type of briefing" ma:format="Dropdown" ma:internalName="Type2">
      <xsd:simpleType>
        <xsd:union memberTypes="dms:Text">
          <xsd:simpleType>
            <xsd:restriction base="dms:Choice">
              <xsd:enumeration value="Interview"/>
              <xsd:enumeration value="Speech"/>
              <xsd:enumeration value="Talking Points"/>
            </xsd:restriction>
          </xsd:simpleType>
        </xsd:union>
      </xsd:simpleType>
    </xsd:element>
    <xsd:element name="MediaLengthInSeconds" ma:index="30" nillable="true" ma:displayName="MediaLengthInSeconds" ma:hidden="true" ma:internalName="MediaLengthInSeconds" ma:readOnly="true">
      <xsd:simpleType>
        <xsd:restriction base="dms:Unknown"/>
      </xsd:simpleType>
    </xsd:element>
    <xsd:element name="FileType" ma:index="34" nillable="true" ma:displayName="File Type" ma:format="Dropdown" ma:internalName="FileType">
      <xsd:simpleType>
        <xsd:restriction base="dms:Choice">
          <xsd:enumeration value="Communications Plan"/>
          <xsd:enumeration value="Press Release"/>
          <xsd:enumeration value="Blog"/>
          <xsd:enumeration value="Social Media Content"/>
          <xsd:enumeration value="Talking Points"/>
          <xsd:enumeration value="Questions and Answers"/>
          <xsd:enumeration value="Source Material"/>
          <xsd:enumeration value="Infographic"/>
          <xsd:enumeration value="Background"/>
        </xsd:restriction>
      </xsd:simpleType>
    </xsd:element>
    <xsd:element name="ProgramArea" ma:index="35" nillable="true" ma:displayName="Program Area" ma:format="Dropdown" ma:internalName="ProgramArea">
      <xsd:simpleType>
        <xsd:restriction base="dms:Choice">
          <xsd:enumeration value="SNAP"/>
          <xsd:enumeration value="CN"/>
          <xsd:enumeration value="CNPP"/>
          <xsd:enumeration value="SNAS"/>
          <xsd:enumeration value="Agency"/>
          <xsd:enumeration value="Mission Area"/>
          <xsd:enumeration value="Department"/>
        </xsd:restriction>
      </xsd:simpleType>
    </xsd:element>
    <xsd:element name="lcf76f155ced4ddcb4097134ff3c332f" ma:index="37"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cbf940b-6aba-4986-a9fb-a77064a2dcb6"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_dlc_DocId" ma:index="31" nillable="true" ma:displayName="Document ID Value" ma:description="The value of the document ID assigned to this item." ma:indexed="true" ma:internalName="_dlc_DocId" ma:readOnly="true">
      <xsd:simpleType>
        <xsd:restriction base="dms:Text"/>
      </xsd:simpleType>
    </xsd:element>
    <xsd:element name="_dlc_DocIdUrl" ma:index="3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38" nillable="true" ma:displayName="Taxonomy Catch All Column" ma:hidden="true" ma:list="{d976d5e6-56e2-4da2-a596-10eabbc312ed}" ma:internalName="TaxCatchAll" ma:showField="CatchAllData" ma:web="2cbf940b-6aba-4986-a9fb-a77064a2dc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DB153B-7E4F-4B4D-807D-884A40527A4E}">
  <ds:schemaRefs>
    <ds:schemaRef ds:uri="http://schemas.microsoft.com/sharepoint/events"/>
  </ds:schemaRefs>
</ds:datastoreItem>
</file>

<file path=customXml/itemProps2.xml><?xml version="1.0" encoding="utf-8"?>
<ds:datastoreItem xmlns:ds="http://schemas.openxmlformats.org/officeDocument/2006/customXml" ds:itemID="{C695EA70-56EB-4422-869C-1B46C7AEB9E5}">
  <ds:schemaRefs>
    <ds:schemaRef ds:uri="http://schemas.microsoft.com/sharepoint/v3/contenttype/forms"/>
  </ds:schemaRefs>
</ds:datastoreItem>
</file>

<file path=customXml/itemProps3.xml><?xml version="1.0" encoding="utf-8"?>
<ds:datastoreItem xmlns:ds="http://schemas.openxmlformats.org/officeDocument/2006/customXml" ds:itemID="{CB719CD9-78F0-40F1-B9ED-4B2F14D6562B}">
  <ds:schemaRefs>
    <ds:schemaRef ds:uri="http://schemas.microsoft.com/office/2006/documentManagement/types"/>
    <ds:schemaRef ds:uri="http://schemas.microsoft.com/office/2006/metadata/properties"/>
    <ds:schemaRef ds:uri="eb9ed168-19c8-4633-a1ec-ec6df6c71bf0"/>
    <ds:schemaRef ds:uri="http://purl.org/dc/terms/"/>
    <ds:schemaRef ds:uri="http://purl.org/dc/elements/1.1/"/>
    <ds:schemaRef ds:uri="2cbf940b-6aba-4986-a9fb-a77064a2dcb6"/>
    <ds:schemaRef ds:uri="http://purl.org/dc/dcmitype/"/>
    <ds:schemaRef ds:uri="73fb875a-8af9-4255-b008-0995492d31cd"/>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070B1236-96FC-434E-B46F-0742E294B639}">
  <ds:schemaRefs>
    <ds:schemaRef ds:uri="2cbf940b-6aba-4986-a9fb-a77064a2dcb6"/>
    <ds:schemaRef ds:uri="73fb875a-8af9-4255-b008-0995492d31cd"/>
    <ds:schemaRef ds:uri="eb9ed168-19c8-4633-a1ec-ec6df6c71b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861</Words>
  <Application>Microsoft Office PowerPoint</Application>
  <PresentationFormat>Widescreen</PresentationFormat>
  <Paragraphs>54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Filimon, Meliss - FNS</dc:creator>
  <cp:lastModifiedBy>Craddock Jr., Tony - FNS</cp:lastModifiedBy>
  <cp:revision>1</cp:revision>
  <dcterms:created xsi:type="dcterms:W3CDTF">2023-01-25T01:48:24Z</dcterms:created>
  <dcterms:modified xsi:type="dcterms:W3CDTF">2023-01-31T20:47:38Z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0x01010032EA5F15B49BBD46BAD24569EAF4F923</vt:lpwstr>
  </property>
  <property fmtid="{D5CDD505-2E9C-101B-9397-08002B2CF9AE}" pid="3" name="MediaServiceImageTags">
    <vt:lpwstr/>
  </property>
  <property fmtid="{D5CDD505-2E9C-101B-9397-08002B2CF9AE}" pid="4" name="_dlc_DocIdItemGuid">
    <vt:lpwstr>5aeeef54-2e98-46af-aa74-05ca992ae6a7</vt:lpwstr>
  </property>
</Properties>
</file>