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3"/>
    <p:sldMasterId id="2147483662" r:id="rId4"/>
    <p:sldMasterId id="2147483670" r:id="rId5"/>
    <p:sldMasterId id="2147483678" r:id="rId6"/>
    <p:sldMasterId id="2147483672" r:id="rId7"/>
    <p:sldMasterId id="2147483674" r:id="rId8"/>
    <p:sldMasterId id="2147483676" r:id="rId9"/>
    <p:sldMasterId id="2147483682" r:id="rId10"/>
  </p:sldMasterIdLst>
  <p:notesMasterIdLst>
    <p:notesMasterId r:id="rId35"/>
  </p:notesMasterIdLst>
  <p:handoutMasterIdLst>
    <p:handoutMasterId r:id="rId36"/>
  </p:handoutMasterIdLst>
  <p:sldIdLst>
    <p:sldId id="256" r:id="rId11"/>
    <p:sldId id="261" r:id="rId12"/>
    <p:sldId id="258" r:id="rId13"/>
    <p:sldId id="585" r:id="rId14"/>
    <p:sldId id="586" r:id="rId15"/>
    <p:sldId id="587" r:id="rId16"/>
    <p:sldId id="266" r:id="rId17"/>
    <p:sldId id="589" r:id="rId18"/>
    <p:sldId id="269" r:id="rId19"/>
    <p:sldId id="271" r:id="rId20"/>
    <p:sldId id="280" r:id="rId21"/>
    <p:sldId id="592" r:id="rId22"/>
    <p:sldId id="282" r:id="rId23"/>
    <p:sldId id="283" r:id="rId24"/>
    <p:sldId id="355" r:id="rId25"/>
    <p:sldId id="286" r:id="rId26"/>
    <p:sldId id="287" r:id="rId27"/>
    <p:sldId id="356" r:id="rId28"/>
    <p:sldId id="289" r:id="rId29"/>
    <p:sldId id="594" r:id="rId30"/>
    <p:sldId id="590" r:id="rId31"/>
    <p:sldId id="596" r:id="rId32"/>
    <p:sldId id="259" r:id="rId33"/>
    <p:sldId id="260" r:id="rId34"/>
  </p:sldIdLst>
  <p:sldSz cx="9144000" cy="5143500" type="screen16x9"/>
  <p:notesSz cx="7053263"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rcia, Evelyn - FNS" initials="GE-F" lastIdx="12" clrIdx="0"/>
  <p:cmAuthor id="2" name="Halasz, Katey - FNS" initials="HK-F" lastIdx="13" clrIdx="1"/>
  <p:cmAuthor id="3" name="White, Alicia - FNS" initials="WA-F" lastIdx="5" clrIdx="2"/>
  <p:cmAuthor id="4" name="Wu, Tsun-Min &quot;Mimi&quot; - FNS" initials="WT&quot;-F" lastIdx="1" clrIdx="3"/>
  <p:cmAuthor id="5" name="Patricia Linn" initials="PL"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8FD"/>
    <a:srgbClr val="762C38"/>
    <a:srgbClr val="FA627B"/>
    <a:srgbClr val="FFE6EF"/>
    <a:srgbClr val="D7EDE7"/>
    <a:srgbClr val="234A41"/>
    <a:srgbClr val="60B7A2"/>
    <a:srgbClr val="740507"/>
    <a:srgbClr val="FDC26D"/>
    <a:srgbClr val="F137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1F8C6C-6059-AA98-AAC5-1938B8FF6457}" v="6" dt="2024-04-08T15:57:40.6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385" autoAdjust="0"/>
  </p:normalViewPr>
  <p:slideViewPr>
    <p:cSldViewPr snapToGrid="0">
      <p:cViewPr varScale="1">
        <p:scale>
          <a:sx n="109" d="100"/>
          <a:sy n="109" d="100"/>
        </p:scale>
        <p:origin x="1674" y="96"/>
      </p:cViewPr>
      <p:guideLst>
        <p:guide orient="horz" pos="1620"/>
        <p:guide pos="2880"/>
      </p:guideLst>
    </p:cSldViewPr>
  </p:slideViewPr>
  <p:notesTextViewPr>
    <p:cViewPr>
      <p:scale>
        <a:sx n="1" d="1"/>
        <a:sy n="1" d="1"/>
      </p:scale>
      <p:origin x="0" y="0"/>
    </p:cViewPr>
  </p:notesTextViewPr>
  <p:notesViewPr>
    <p:cSldViewPr snapToGrid="0">
      <p:cViewPr varScale="1">
        <p:scale>
          <a:sx n="85" d="100"/>
          <a:sy n="85" d="100"/>
        </p:scale>
        <p:origin x="3834"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viewProps" Target="viewProps.xml"/><Relationship Id="rId21" Type="http://schemas.openxmlformats.org/officeDocument/2006/relationships/slide" Target="slides/slide11.xml"/><Relationship Id="rId34" Type="http://schemas.openxmlformats.org/officeDocument/2006/relationships/slide" Target="slides/slide24.xml"/><Relationship Id="rId42" Type="http://schemas.microsoft.com/office/2015/10/relationships/revisionInfo" Target="revisionInfo.xml"/><Relationship Id="rId7" Type="http://schemas.openxmlformats.org/officeDocument/2006/relationships/slideMaster" Target="slideMasters/slideMaster5.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handoutMaster" Target="handoutMasters/handoutMaster1.xml"/><Relationship Id="rId10" Type="http://schemas.openxmlformats.org/officeDocument/2006/relationships/slideMaster" Target="slideMasters/slideMaster8.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2.xml"/><Relationship Id="rId9" Type="http://schemas.openxmlformats.org/officeDocument/2006/relationships/slideMaster" Target="slideMasters/slideMaster7.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notesMaster" Target="notesMasters/notesMaster1.xml"/><Relationship Id="rId8" Type="http://schemas.openxmlformats.org/officeDocument/2006/relationships/slideMaster" Target="slideMasters/slideMaster6.xml"/><Relationship Id="rId3" Type="http://schemas.openxmlformats.org/officeDocument/2006/relationships/slideMaster" Target="slideMasters/slideMaster1.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33F581-0EF9-4343-9F5E-DBECB68C8374}" type="doc">
      <dgm:prSet loTypeId="urn:microsoft.com/office/officeart/2005/8/layout/orgChart1" loCatId="hierarchy" qsTypeId="urn:microsoft.com/office/officeart/2005/8/quickstyle/simple3" qsCatId="simple" csTypeId="urn:microsoft.com/office/officeart/2005/8/colors/accent3_2" csCatId="accent3" phldr="1"/>
      <dgm:spPr/>
      <dgm:t>
        <a:bodyPr/>
        <a:lstStyle/>
        <a:p>
          <a:endParaRPr lang="en-US"/>
        </a:p>
      </dgm:t>
    </dgm:pt>
    <dgm:pt modelId="{23E925E6-46A5-425A-AFF4-22F449F101E9}">
      <dgm:prSet phldrT="[Text]" custT="1">
        <dgm:style>
          <a:lnRef idx="1">
            <a:schemeClr val="accent3"/>
          </a:lnRef>
          <a:fillRef idx="3">
            <a:schemeClr val="accent3"/>
          </a:fillRef>
          <a:effectRef idx="2">
            <a:schemeClr val="accent3"/>
          </a:effectRef>
          <a:fontRef idx="minor">
            <a:schemeClr val="lt1"/>
          </a:fontRef>
        </dgm:style>
      </dgm:prSet>
      <dgm:spPr>
        <a:solidFill>
          <a:srgbClr val="FA627B">
            <a:alpha val="85000"/>
          </a:srgbClr>
        </a:solidFill>
        <a:ln>
          <a:noFill/>
        </a:ln>
        <a:effectLst>
          <a:outerShdw blurRad="63500" sx="102000" sy="102000" algn="ctr" rotWithShape="0">
            <a:prstClr val="black">
              <a:alpha val="15000"/>
            </a:prstClr>
          </a:outerShdw>
        </a:effectLst>
      </dgm:spPr>
      <dgm:t>
        <a:bodyPr/>
        <a:lstStyle/>
        <a:p>
          <a:pPr>
            <a:lnSpc>
              <a:spcPct val="90000"/>
            </a:lnSpc>
            <a:spcAft>
              <a:spcPct val="35000"/>
            </a:spcAft>
          </a:pPr>
          <a:r>
            <a:rPr lang="en-US" sz="2400" b="1">
              <a:solidFill>
                <a:schemeClr val="tx1"/>
              </a:solidFill>
              <a:latin typeface="Helvetica" pitchFamily="2" charset="0"/>
            </a:rPr>
            <a:t>4-6 </a:t>
          </a:r>
          <a:r>
            <a:rPr lang="en-US" sz="2400" b="1" err="1">
              <a:solidFill>
                <a:schemeClr val="tx1"/>
              </a:solidFill>
              <a:latin typeface="Helvetica" pitchFamily="2" charset="0"/>
            </a:rPr>
            <a:t>fl</a:t>
          </a:r>
          <a:r>
            <a:rPr lang="en-US" sz="2400" b="1">
              <a:solidFill>
                <a:schemeClr val="tx1"/>
              </a:solidFill>
              <a:latin typeface="Helvetica" pitchFamily="2" charset="0"/>
            </a:rPr>
            <a:t> oz </a:t>
          </a:r>
        </a:p>
        <a:p>
          <a:pPr>
            <a:lnSpc>
              <a:spcPct val="90000"/>
            </a:lnSpc>
            <a:spcAft>
              <a:spcPct val="35000"/>
            </a:spcAft>
          </a:pPr>
          <a:r>
            <a:rPr lang="en-US" sz="2400">
              <a:solidFill>
                <a:schemeClr val="tx1"/>
              </a:solidFill>
              <a:latin typeface="Helvetica" pitchFamily="2" charset="0"/>
            </a:rPr>
            <a:t>breastmilk or </a:t>
          </a:r>
          <a:br>
            <a:rPr lang="en-US" sz="2400">
              <a:solidFill>
                <a:schemeClr val="tx1"/>
              </a:solidFill>
              <a:latin typeface="Helvetica" pitchFamily="2" charset="0"/>
            </a:rPr>
          </a:br>
          <a:r>
            <a:rPr lang="en-US" sz="2400">
              <a:solidFill>
                <a:schemeClr val="tx1"/>
              </a:solidFill>
              <a:latin typeface="Helvetica" pitchFamily="2" charset="0"/>
            </a:rPr>
            <a:t>infant formula</a:t>
          </a:r>
        </a:p>
      </dgm:t>
      <dgm:extLst>
        <a:ext uri="{E40237B7-FDA0-4F09-8148-C483321AD2D9}">
          <dgm14:cNvPr xmlns:dgm14="http://schemas.microsoft.com/office/drawing/2010/diagram" id="0" name="" descr="Diagram how an infant's breakfast of 4 to 6 fluid ounces of breastmilk or infant formula can be broken into two feedings: 2 ounces at 9 AM and 4 ounces at 10:30 AM. ">
            <a:extLst>
              <a:ext uri="{C183D7F6-B498-43B3-948B-1728B52AA6E4}">
                <adec:decorative xmlns:adec="http://schemas.microsoft.com/office/drawing/2017/decorative" val="0"/>
              </a:ext>
            </a:extLst>
          </dgm14:cNvPr>
        </a:ext>
      </dgm:extLst>
    </dgm:pt>
    <dgm:pt modelId="{35F1F2D1-A155-4C7D-8226-8152EA255FE3}" type="parTrans" cxnId="{768D64D1-926B-4B48-98BA-ED8A8A13A6B2}">
      <dgm:prSet/>
      <dgm:spPr/>
      <dgm:t>
        <a:bodyPr/>
        <a:lstStyle/>
        <a:p>
          <a:endParaRPr lang="en-US"/>
        </a:p>
      </dgm:t>
    </dgm:pt>
    <dgm:pt modelId="{CEB44A0D-E09B-4403-88D2-71AC41EC6A63}" type="sibTrans" cxnId="{768D64D1-926B-4B48-98BA-ED8A8A13A6B2}">
      <dgm:prSet/>
      <dgm:spPr/>
      <dgm:t>
        <a:bodyPr/>
        <a:lstStyle/>
        <a:p>
          <a:endParaRPr lang="en-US"/>
        </a:p>
      </dgm:t>
    </dgm:pt>
    <dgm:pt modelId="{4A50A833-4787-4D16-B6AA-CCFCA6EEB2D7}">
      <dgm:prSet phldrT="[Text]" custT="1">
        <dgm:style>
          <a:lnRef idx="2">
            <a:schemeClr val="accent3">
              <a:shade val="50000"/>
            </a:schemeClr>
          </a:lnRef>
          <a:fillRef idx="1">
            <a:schemeClr val="accent3"/>
          </a:fillRef>
          <a:effectRef idx="0">
            <a:schemeClr val="accent3"/>
          </a:effectRef>
          <a:fontRef idx="minor">
            <a:schemeClr val="lt1"/>
          </a:fontRef>
        </dgm:style>
      </dgm:prSet>
      <dgm:spPr>
        <a:solidFill>
          <a:srgbClr val="FA627B">
            <a:alpha val="85000"/>
          </a:srgbClr>
        </a:solidFill>
        <a:ln>
          <a:noFill/>
        </a:ln>
        <a:effectLst>
          <a:outerShdw blurRad="63500" sx="102000" sy="102000" algn="ctr" rotWithShape="0">
            <a:prstClr val="black">
              <a:alpha val="15000"/>
            </a:prstClr>
          </a:outerShdw>
        </a:effectLst>
      </dgm:spPr>
      <dgm:t>
        <a:bodyPr/>
        <a:lstStyle/>
        <a:p>
          <a:r>
            <a:rPr lang="en-US" sz="2400" b="1">
              <a:solidFill>
                <a:schemeClr val="tx1"/>
              </a:solidFill>
              <a:latin typeface="Helvetica" pitchFamily="2" charset="0"/>
            </a:rPr>
            <a:t>9:00 a.m. </a:t>
          </a:r>
        </a:p>
        <a:p>
          <a:r>
            <a:rPr lang="en-US" sz="2400">
              <a:solidFill>
                <a:schemeClr val="tx1"/>
              </a:solidFill>
              <a:latin typeface="Helvetica" pitchFamily="2" charset="0"/>
            </a:rPr>
            <a:t>2 </a:t>
          </a:r>
          <a:r>
            <a:rPr lang="en-US" sz="2400" err="1">
              <a:solidFill>
                <a:schemeClr val="tx1"/>
              </a:solidFill>
              <a:latin typeface="Helvetica" pitchFamily="2" charset="0"/>
            </a:rPr>
            <a:t>fl</a:t>
          </a:r>
          <a:r>
            <a:rPr lang="en-US" sz="2400">
              <a:solidFill>
                <a:schemeClr val="tx1"/>
              </a:solidFill>
              <a:latin typeface="Helvetica" pitchFamily="2" charset="0"/>
            </a:rPr>
            <a:t> oz</a:t>
          </a:r>
        </a:p>
      </dgm:t>
    </dgm:pt>
    <dgm:pt modelId="{64EDCEDB-8B5B-4E7A-A3D4-38045713D4C3}" type="parTrans" cxnId="{980ED17A-BAA7-4EFA-8246-1B81AA4C094C}">
      <dgm:prSet/>
      <dgm:spPr/>
      <dgm:t>
        <a:bodyPr/>
        <a:lstStyle/>
        <a:p>
          <a:endParaRPr lang="en-US"/>
        </a:p>
      </dgm:t>
    </dgm:pt>
    <dgm:pt modelId="{7B657695-BA11-4808-BFC7-FEB754F81C04}" type="sibTrans" cxnId="{980ED17A-BAA7-4EFA-8246-1B81AA4C094C}">
      <dgm:prSet/>
      <dgm:spPr/>
      <dgm:t>
        <a:bodyPr/>
        <a:lstStyle/>
        <a:p>
          <a:endParaRPr lang="en-US"/>
        </a:p>
      </dgm:t>
    </dgm:pt>
    <dgm:pt modelId="{66FC91A1-B473-454A-94A4-F33EF45E4AAD}">
      <dgm:prSet phldrT="[Text]" custT="1">
        <dgm:style>
          <a:lnRef idx="2">
            <a:schemeClr val="accent3">
              <a:shade val="50000"/>
            </a:schemeClr>
          </a:lnRef>
          <a:fillRef idx="1">
            <a:schemeClr val="accent3"/>
          </a:fillRef>
          <a:effectRef idx="0">
            <a:schemeClr val="accent3"/>
          </a:effectRef>
          <a:fontRef idx="minor">
            <a:schemeClr val="lt1"/>
          </a:fontRef>
        </dgm:style>
      </dgm:prSet>
      <dgm:spPr>
        <a:solidFill>
          <a:srgbClr val="FA627B">
            <a:alpha val="85000"/>
          </a:srgbClr>
        </a:solidFill>
        <a:ln>
          <a:noFill/>
        </a:ln>
        <a:effectLst>
          <a:outerShdw blurRad="63500" sx="102000" sy="102000" algn="ctr" rotWithShape="0">
            <a:prstClr val="black">
              <a:alpha val="15000"/>
            </a:prstClr>
          </a:outerShdw>
        </a:effectLst>
      </dgm:spPr>
      <dgm:t>
        <a:bodyPr/>
        <a:lstStyle/>
        <a:p>
          <a:r>
            <a:rPr lang="en-US" sz="2400" b="1">
              <a:solidFill>
                <a:schemeClr val="tx1"/>
              </a:solidFill>
              <a:latin typeface="Helvetica" pitchFamily="2" charset="0"/>
            </a:rPr>
            <a:t>10:30 a.m. </a:t>
          </a:r>
        </a:p>
        <a:p>
          <a:r>
            <a:rPr lang="en-US" sz="2400">
              <a:solidFill>
                <a:schemeClr val="tx1"/>
              </a:solidFill>
              <a:latin typeface="Helvetica" pitchFamily="2" charset="0"/>
            </a:rPr>
            <a:t>4 </a:t>
          </a:r>
          <a:r>
            <a:rPr lang="en-US" sz="2400" err="1">
              <a:solidFill>
                <a:schemeClr val="tx1"/>
              </a:solidFill>
              <a:latin typeface="Helvetica" pitchFamily="2" charset="0"/>
            </a:rPr>
            <a:t>fl</a:t>
          </a:r>
          <a:r>
            <a:rPr lang="en-US" sz="2400">
              <a:solidFill>
                <a:schemeClr val="tx1"/>
              </a:solidFill>
              <a:latin typeface="Helvetica" pitchFamily="2" charset="0"/>
            </a:rPr>
            <a:t> oz</a:t>
          </a:r>
        </a:p>
      </dgm:t>
    </dgm:pt>
    <dgm:pt modelId="{3E97B190-AAF6-4BE6-96FB-48C4751E549C}" type="parTrans" cxnId="{5F995200-192A-4BC2-9366-07F5F1EBB572}">
      <dgm:prSet/>
      <dgm:spPr/>
      <dgm:t>
        <a:bodyPr/>
        <a:lstStyle/>
        <a:p>
          <a:endParaRPr lang="en-US"/>
        </a:p>
      </dgm:t>
    </dgm:pt>
    <dgm:pt modelId="{98AEDECE-8153-4B75-AFC5-6A66F17DB034}" type="sibTrans" cxnId="{5F995200-192A-4BC2-9366-07F5F1EBB572}">
      <dgm:prSet/>
      <dgm:spPr/>
      <dgm:t>
        <a:bodyPr/>
        <a:lstStyle/>
        <a:p>
          <a:endParaRPr lang="en-US"/>
        </a:p>
      </dgm:t>
    </dgm:pt>
    <dgm:pt modelId="{841BABBD-579C-46CF-959A-D89A948F7580}" type="pres">
      <dgm:prSet presAssocID="{E933F581-0EF9-4343-9F5E-DBECB68C8374}" presName="hierChild1" presStyleCnt="0">
        <dgm:presLayoutVars>
          <dgm:orgChart val="1"/>
          <dgm:chPref val="1"/>
          <dgm:dir/>
          <dgm:animOne val="branch"/>
          <dgm:animLvl val="lvl"/>
          <dgm:resizeHandles/>
        </dgm:presLayoutVars>
      </dgm:prSet>
      <dgm:spPr/>
    </dgm:pt>
    <dgm:pt modelId="{41118392-1817-473E-8ABB-0FE0086F56A4}" type="pres">
      <dgm:prSet presAssocID="{23E925E6-46A5-425A-AFF4-22F449F101E9}" presName="hierRoot1" presStyleCnt="0">
        <dgm:presLayoutVars>
          <dgm:hierBranch val="init"/>
        </dgm:presLayoutVars>
      </dgm:prSet>
      <dgm:spPr/>
    </dgm:pt>
    <dgm:pt modelId="{78AE910E-C283-489E-9B08-E6BAC4ED3664}" type="pres">
      <dgm:prSet presAssocID="{23E925E6-46A5-425A-AFF4-22F449F101E9}" presName="rootComposite1" presStyleCnt="0"/>
      <dgm:spPr/>
    </dgm:pt>
    <dgm:pt modelId="{426A3571-7D96-41D8-BDC6-766D905733D0}" type="pres">
      <dgm:prSet presAssocID="{23E925E6-46A5-425A-AFF4-22F449F101E9}" presName="rootText1" presStyleLbl="node0" presStyleIdx="0" presStyleCnt="1">
        <dgm:presLayoutVars>
          <dgm:chPref val="3"/>
        </dgm:presLayoutVars>
      </dgm:prSet>
      <dgm:spPr>
        <a:prstGeom prst="roundRect">
          <a:avLst/>
        </a:prstGeom>
      </dgm:spPr>
    </dgm:pt>
    <dgm:pt modelId="{89C452D7-3E94-4FB3-A137-7380FEE17AB4}" type="pres">
      <dgm:prSet presAssocID="{23E925E6-46A5-425A-AFF4-22F449F101E9}" presName="rootConnector1" presStyleLbl="node1" presStyleIdx="0" presStyleCnt="0"/>
      <dgm:spPr/>
    </dgm:pt>
    <dgm:pt modelId="{AF45E901-5C1E-4B91-BC91-50C33E3B3D65}" type="pres">
      <dgm:prSet presAssocID="{23E925E6-46A5-425A-AFF4-22F449F101E9}" presName="hierChild2" presStyleCnt="0"/>
      <dgm:spPr/>
    </dgm:pt>
    <dgm:pt modelId="{0D3477FF-282F-46A8-AAD4-22A98C75E4A3}" type="pres">
      <dgm:prSet presAssocID="{64EDCEDB-8B5B-4E7A-A3D4-38045713D4C3}" presName="Name37" presStyleLbl="parChTrans1D2" presStyleIdx="0" presStyleCnt="2"/>
      <dgm:spPr/>
    </dgm:pt>
    <dgm:pt modelId="{14C757F4-6086-47DC-AFD4-B3CEC8FDAF6A}" type="pres">
      <dgm:prSet presAssocID="{4A50A833-4787-4D16-B6AA-CCFCA6EEB2D7}" presName="hierRoot2" presStyleCnt="0">
        <dgm:presLayoutVars>
          <dgm:hierBranch val="init"/>
        </dgm:presLayoutVars>
      </dgm:prSet>
      <dgm:spPr/>
    </dgm:pt>
    <dgm:pt modelId="{93A4AA9E-6DF5-42AD-87E4-EE941A77E6AC}" type="pres">
      <dgm:prSet presAssocID="{4A50A833-4787-4D16-B6AA-CCFCA6EEB2D7}" presName="rootComposite" presStyleCnt="0"/>
      <dgm:spPr/>
    </dgm:pt>
    <dgm:pt modelId="{463DE82B-4994-492A-947B-12EA1984DDFB}" type="pres">
      <dgm:prSet presAssocID="{4A50A833-4787-4D16-B6AA-CCFCA6EEB2D7}" presName="rootText" presStyleLbl="node2" presStyleIdx="0" presStyleCnt="2">
        <dgm:presLayoutVars>
          <dgm:chPref val="3"/>
        </dgm:presLayoutVars>
      </dgm:prSet>
      <dgm:spPr>
        <a:prstGeom prst="roundRect">
          <a:avLst/>
        </a:prstGeom>
      </dgm:spPr>
    </dgm:pt>
    <dgm:pt modelId="{CBC0BC10-2D73-459D-BE26-AC741EDBF44A}" type="pres">
      <dgm:prSet presAssocID="{4A50A833-4787-4D16-B6AA-CCFCA6EEB2D7}" presName="rootConnector" presStyleLbl="node2" presStyleIdx="0" presStyleCnt="2"/>
      <dgm:spPr/>
    </dgm:pt>
    <dgm:pt modelId="{02CFD0E0-2452-4E21-AD78-F441710E1352}" type="pres">
      <dgm:prSet presAssocID="{4A50A833-4787-4D16-B6AA-CCFCA6EEB2D7}" presName="hierChild4" presStyleCnt="0"/>
      <dgm:spPr/>
    </dgm:pt>
    <dgm:pt modelId="{101E4FFF-5A48-48C1-B34B-CCA59E62EE58}" type="pres">
      <dgm:prSet presAssocID="{4A50A833-4787-4D16-B6AA-CCFCA6EEB2D7}" presName="hierChild5" presStyleCnt="0"/>
      <dgm:spPr/>
    </dgm:pt>
    <dgm:pt modelId="{7B038AF0-8C48-4FEF-84EA-D920B77D65BC}" type="pres">
      <dgm:prSet presAssocID="{3E97B190-AAF6-4BE6-96FB-48C4751E549C}" presName="Name37" presStyleLbl="parChTrans1D2" presStyleIdx="1" presStyleCnt="2"/>
      <dgm:spPr/>
    </dgm:pt>
    <dgm:pt modelId="{B98C3221-945B-4E02-BBDC-3BEE8233DDBD}" type="pres">
      <dgm:prSet presAssocID="{66FC91A1-B473-454A-94A4-F33EF45E4AAD}" presName="hierRoot2" presStyleCnt="0">
        <dgm:presLayoutVars>
          <dgm:hierBranch val="init"/>
        </dgm:presLayoutVars>
      </dgm:prSet>
      <dgm:spPr/>
    </dgm:pt>
    <dgm:pt modelId="{B9001841-11D7-424B-AD8A-A3CC27689BA7}" type="pres">
      <dgm:prSet presAssocID="{66FC91A1-B473-454A-94A4-F33EF45E4AAD}" presName="rootComposite" presStyleCnt="0"/>
      <dgm:spPr/>
    </dgm:pt>
    <dgm:pt modelId="{0B08DCEF-2024-4139-B519-80407CF1F391}" type="pres">
      <dgm:prSet presAssocID="{66FC91A1-B473-454A-94A4-F33EF45E4AAD}" presName="rootText" presStyleLbl="node2" presStyleIdx="1" presStyleCnt="2">
        <dgm:presLayoutVars>
          <dgm:chPref val="3"/>
        </dgm:presLayoutVars>
      </dgm:prSet>
      <dgm:spPr>
        <a:prstGeom prst="roundRect">
          <a:avLst/>
        </a:prstGeom>
      </dgm:spPr>
    </dgm:pt>
    <dgm:pt modelId="{F565B844-1564-4DA9-BF86-4588A0B3E817}" type="pres">
      <dgm:prSet presAssocID="{66FC91A1-B473-454A-94A4-F33EF45E4AAD}" presName="rootConnector" presStyleLbl="node2" presStyleIdx="1" presStyleCnt="2"/>
      <dgm:spPr/>
    </dgm:pt>
    <dgm:pt modelId="{B400B62E-BE25-40F7-B29D-C8504BE04A74}" type="pres">
      <dgm:prSet presAssocID="{66FC91A1-B473-454A-94A4-F33EF45E4AAD}" presName="hierChild4" presStyleCnt="0"/>
      <dgm:spPr/>
    </dgm:pt>
    <dgm:pt modelId="{75766BA5-EE03-42B3-9124-EE8E630C971D}" type="pres">
      <dgm:prSet presAssocID="{66FC91A1-B473-454A-94A4-F33EF45E4AAD}" presName="hierChild5" presStyleCnt="0"/>
      <dgm:spPr/>
    </dgm:pt>
    <dgm:pt modelId="{403DFCA1-1D17-4DF0-BBBD-B9B56FF0D78E}" type="pres">
      <dgm:prSet presAssocID="{23E925E6-46A5-425A-AFF4-22F449F101E9}" presName="hierChild3" presStyleCnt="0"/>
      <dgm:spPr/>
    </dgm:pt>
  </dgm:ptLst>
  <dgm:cxnLst>
    <dgm:cxn modelId="{5F995200-192A-4BC2-9366-07F5F1EBB572}" srcId="{23E925E6-46A5-425A-AFF4-22F449F101E9}" destId="{66FC91A1-B473-454A-94A4-F33EF45E4AAD}" srcOrd="1" destOrd="0" parTransId="{3E97B190-AAF6-4BE6-96FB-48C4751E549C}" sibTransId="{98AEDECE-8153-4B75-AFC5-6A66F17DB034}"/>
    <dgm:cxn modelId="{6893A710-D26C-469B-A25E-37C8A02F9C80}" type="presOf" srcId="{4A50A833-4787-4D16-B6AA-CCFCA6EEB2D7}" destId="{CBC0BC10-2D73-459D-BE26-AC741EDBF44A}" srcOrd="1" destOrd="0" presId="urn:microsoft.com/office/officeart/2005/8/layout/orgChart1"/>
    <dgm:cxn modelId="{5D578816-F2C4-4FC1-9948-59574F564753}" type="presOf" srcId="{4A50A833-4787-4D16-B6AA-CCFCA6EEB2D7}" destId="{463DE82B-4994-492A-947B-12EA1984DDFB}" srcOrd="0" destOrd="0" presId="urn:microsoft.com/office/officeart/2005/8/layout/orgChart1"/>
    <dgm:cxn modelId="{D8D5376A-4854-4A01-9A86-58F8E61A02EA}" type="presOf" srcId="{E933F581-0EF9-4343-9F5E-DBECB68C8374}" destId="{841BABBD-579C-46CF-959A-D89A948F7580}" srcOrd="0" destOrd="0" presId="urn:microsoft.com/office/officeart/2005/8/layout/orgChart1"/>
    <dgm:cxn modelId="{980ED17A-BAA7-4EFA-8246-1B81AA4C094C}" srcId="{23E925E6-46A5-425A-AFF4-22F449F101E9}" destId="{4A50A833-4787-4D16-B6AA-CCFCA6EEB2D7}" srcOrd="0" destOrd="0" parTransId="{64EDCEDB-8B5B-4E7A-A3D4-38045713D4C3}" sibTransId="{7B657695-BA11-4808-BFC7-FEB754F81C04}"/>
    <dgm:cxn modelId="{E8BE867D-6308-481F-A4AC-F26E3BC748F4}" type="presOf" srcId="{23E925E6-46A5-425A-AFF4-22F449F101E9}" destId="{426A3571-7D96-41D8-BDC6-766D905733D0}" srcOrd="0" destOrd="0" presId="urn:microsoft.com/office/officeart/2005/8/layout/orgChart1"/>
    <dgm:cxn modelId="{64FDD38D-DED6-4F19-8165-588DD168BC57}" type="presOf" srcId="{66FC91A1-B473-454A-94A4-F33EF45E4AAD}" destId="{F565B844-1564-4DA9-BF86-4588A0B3E817}" srcOrd="1" destOrd="0" presId="urn:microsoft.com/office/officeart/2005/8/layout/orgChart1"/>
    <dgm:cxn modelId="{CD26D992-6530-4F2F-8468-6CC30C30277C}" type="presOf" srcId="{3E97B190-AAF6-4BE6-96FB-48C4751E549C}" destId="{7B038AF0-8C48-4FEF-84EA-D920B77D65BC}" srcOrd="0" destOrd="0" presId="urn:microsoft.com/office/officeart/2005/8/layout/orgChart1"/>
    <dgm:cxn modelId="{748DBCC6-75F8-40B7-9750-CB94F9F03DDA}" type="presOf" srcId="{66FC91A1-B473-454A-94A4-F33EF45E4AAD}" destId="{0B08DCEF-2024-4139-B519-80407CF1F391}" srcOrd="0" destOrd="0" presId="urn:microsoft.com/office/officeart/2005/8/layout/orgChart1"/>
    <dgm:cxn modelId="{768D64D1-926B-4B48-98BA-ED8A8A13A6B2}" srcId="{E933F581-0EF9-4343-9F5E-DBECB68C8374}" destId="{23E925E6-46A5-425A-AFF4-22F449F101E9}" srcOrd="0" destOrd="0" parTransId="{35F1F2D1-A155-4C7D-8226-8152EA255FE3}" sibTransId="{CEB44A0D-E09B-4403-88D2-71AC41EC6A63}"/>
    <dgm:cxn modelId="{D840EEEE-503F-4324-84D6-FE695584F993}" type="presOf" srcId="{64EDCEDB-8B5B-4E7A-A3D4-38045713D4C3}" destId="{0D3477FF-282F-46A8-AAD4-22A98C75E4A3}" srcOrd="0" destOrd="0" presId="urn:microsoft.com/office/officeart/2005/8/layout/orgChart1"/>
    <dgm:cxn modelId="{F5BFFFFF-3AD0-4C43-8B87-921A38A273DC}" type="presOf" srcId="{23E925E6-46A5-425A-AFF4-22F449F101E9}" destId="{89C452D7-3E94-4FB3-A137-7380FEE17AB4}" srcOrd="1" destOrd="0" presId="urn:microsoft.com/office/officeart/2005/8/layout/orgChart1"/>
    <dgm:cxn modelId="{82280679-E72F-455A-BE9C-E22267D6A136}" type="presParOf" srcId="{841BABBD-579C-46CF-959A-D89A948F7580}" destId="{41118392-1817-473E-8ABB-0FE0086F56A4}" srcOrd="0" destOrd="0" presId="urn:microsoft.com/office/officeart/2005/8/layout/orgChart1"/>
    <dgm:cxn modelId="{D57C6F3A-A990-485E-AE62-33D4FDD17910}" type="presParOf" srcId="{41118392-1817-473E-8ABB-0FE0086F56A4}" destId="{78AE910E-C283-489E-9B08-E6BAC4ED3664}" srcOrd="0" destOrd="0" presId="urn:microsoft.com/office/officeart/2005/8/layout/orgChart1"/>
    <dgm:cxn modelId="{3DE4DDBA-9476-476E-A52F-06D87525FCB9}" type="presParOf" srcId="{78AE910E-C283-489E-9B08-E6BAC4ED3664}" destId="{426A3571-7D96-41D8-BDC6-766D905733D0}" srcOrd="0" destOrd="0" presId="urn:microsoft.com/office/officeart/2005/8/layout/orgChart1"/>
    <dgm:cxn modelId="{451B5898-A11D-4CD1-B2D7-182D790D5BB1}" type="presParOf" srcId="{78AE910E-C283-489E-9B08-E6BAC4ED3664}" destId="{89C452D7-3E94-4FB3-A137-7380FEE17AB4}" srcOrd="1" destOrd="0" presId="urn:microsoft.com/office/officeart/2005/8/layout/orgChart1"/>
    <dgm:cxn modelId="{2B768788-D167-48DD-8FF4-A2108BC3FF4E}" type="presParOf" srcId="{41118392-1817-473E-8ABB-0FE0086F56A4}" destId="{AF45E901-5C1E-4B91-BC91-50C33E3B3D65}" srcOrd="1" destOrd="0" presId="urn:microsoft.com/office/officeart/2005/8/layout/orgChart1"/>
    <dgm:cxn modelId="{AA896615-043F-4B3B-8E34-DE7FB3B0C8CF}" type="presParOf" srcId="{AF45E901-5C1E-4B91-BC91-50C33E3B3D65}" destId="{0D3477FF-282F-46A8-AAD4-22A98C75E4A3}" srcOrd="0" destOrd="0" presId="urn:microsoft.com/office/officeart/2005/8/layout/orgChart1"/>
    <dgm:cxn modelId="{31A927DA-B863-4DF3-8F17-870CE383F946}" type="presParOf" srcId="{AF45E901-5C1E-4B91-BC91-50C33E3B3D65}" destId="{14C757F4-6086-47DC-AFD4-B3CEC8FDAF6A}" srcOrd="1" destOrd="0" presId="urn:microsoft.com/office/officeart/2005/8/layout/orgChart1"/>
    <dgm:cxn modelId="{A94FEC0C-B21E-4EF3-8AA4-16968C3E0093}" type="presParOf" srcId="{14C757F4-6086-47DC-AFD4-B3CEC8FDAF6A}" destId="{93A4AA9E-6DF5-42AD-87E4-EE941A77E6AC}" srcOrd="0" destOrd="0" presId="urn:microsoft.com/office/officeart/2005/8/layout/orgChart1"/>
    <dgm:cxn modelId="{7AA1677C-983A-4AD7-B445-66FB1C792D22}" type="presParOf" srcId="{93A4AA9E-6DF5-42AD-87E4-EE941A77E6AC}" destId="{463DE82B-4994-492A-947B-12EA1984DDFB}" srcOrd="0" destOrd="0" presId="urn:microsoft.com/office/officeart/2005/8/layout/orgChart1"/>
    <dgm:cxn modelId="{7FAE3DFC-11F4-47B9-9C51-F7BF5C42551E}" type="presParOf" srcId="{93A4AA9E-6DF5-42AD-87E4-EE941A77E6AC}" destId="{CBC0BC10-2D73-459D-BE26-AC741EDBF44A}" srcOrd="1" destOrd="0" presId="urn:microsoft.com/office/officeart/2005/8/layout/orgChart1"/>
    <dgm:cxn modelId="{0634F9E7-7009-4CBC-92F4-38246AAD0B1A}" type="presParOf" srcId="{14C757F4-6086-47DC-AFD4-B3CEC8FDAF6A}" destId="{02CFD0E0-2452-4E21-AD78-F441710E1352}" srcOrd="1" destOrd="0" presId="urn:microsoft.com/office/officeart/2005/8/layout/orgChart1"/>
    <dgm:cxn modelId="{B93D2482-EE53-47FC-867D-151AEE6CAAC8}" type="presParOf" srcId="{14C757F4-6086-47DC-AFD4-B3CEC8FDAF6A}" destId="{101E4FFF-5A48-48C1-B34B-CCA59E62EE58}" srcOrd="2" destOrd="0" presId="urn:microsoft.com/office/officeart/2005/8/layout/orgChart1"/>
    <dgm:cxn modelId="{697B91FB-EA98-4598-BE8F-9ECA6A96E904}" type="presParOf" srcId="{AF45E901-5C1E-4B91-BC91-50C33E3B3D65}" destId="{7B038AF0-8C48-4FEF-84EA-D920B77D65BC}" srcOrd="2" destOrd="0" presId="urn:microsoft.com/office/officeart/2005/8/layout/orgChart1"/>
    <dgm:cxn modelId="{B57A3AE4-2B0B-4049-80C4-97C060FFAAB4}" type="presParOf" srcId="{AF45E901-5C1E-4B91-BC91-50C33E3B3D65}" destId="{B98C3221-945B-4E02-BBDC-3BEE8233DDBD}" srcOrd="3" destOrd="0" presId="urn:microsoft.com/office/officeart/2005/8/layout/orgChart1"/>
    <dgm:cxn modelId="{4C765543-DEDF-4A67-8F28-4D1C4563B23C}" type="presParOf" srcId="{B98C3221-945B-4E02-BBDC-3BEE8233DDBD}" destId="{B9001841-11D7-424B-AD8A-A3CC27689BA7}" srcOrd="0" destOrd="0" presId="urn:microsoft.com/office/officeart/2005/8/layout/orgChart1"/>
    <dgm:cxn modelId="{B73E2951-AD6D-4FF9-A23F-36847AEEF2E5}" type="presParOf" srcId="{B9001841-11D7-424B-AD8A-A3CC27689BA7}" destId="{0B08DCEF-2024-4139-B519-80407CF1F391}" srcOrd="0" destOrd="0" presId="urn:microsoft.com/office/officeart/2005/8/layout/orgChart1"/>
    <dgm:cxn modelId="{7B4A0769-E85A-4C9C-ABE9-8529E93CAC9A}" type="presParOf" srcId="{B9001841-11D7-424B-AD8A-A3CC27689BA7}" destId="{F565B844-1564-4DA9-BF86-4588A0B3E817}" srcOrd="1" destOrd="0" presId="urn:microsoft.com/office/officeart/2005/8/layout/orgChart1"/>
    <dgm:cxn modelId="{C8FF46F3-EB92-4261-96B7-6BEE20AC27DD}" type="presParOf" srcId="{B98C3221-945B-4E02-BBDC-3BEE8233DDBD}" destId="{B400B62E-BE25-40F7-B29D-C8504BE04A74}" srcOrd="1" destOrd="0" presId="urn:microsoft.com/office/officeart/2005/8/layout/orgChart1"/>
    <dgm:cxn modelId="{F929B039-AC0F-4823-A749-2402091A2F21}" type="presParOf" srcId="{B98C3221-945B-4E02-BBDC-3BEE8233DDBD}" destId="{75766BA5-EE03-42B3-9124-EE8E630C971D}" srcOrd="2" destOrd="0" presId="urn:microsoft.com/office/officeart/2005/8/layout/orgChart1"/>
    <dgm:cxn modelId="{8944996E-4298-436B-8367-1DF2396366B6}" type="presParOf" srcId="{41118392-1817-473E-8ABB-0FE0086F56A4}" destId="{403DFCA1-1D17-4DF0-BBBD-B9B56FF0D78E}" srcOrd="2" destOrd="0" presId="urn:microsoft.com/office/officeart/2005/8/layout/orgChart1"/>
  </dgm:cxnLst>
  <dgm:bg>
    <a:effectLst>
      <a:outerShdw blurRad="63500" sx="102000" sy="102000" algn="ctr"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038AF0-8C48-4FEF-84EA-D920B77D65BC}">
      <dsp:nvSpPr>
        <dsp:cNvPr id="0" name=""/>
        <dsp:cNvSpPr/>
      </dsp:nvSpPr>
      <dsp:spPr>
        <a:xfrm>
          <a:off x="3048000" y="1742510"/>
          <a:ext cx="1668009" cy="578978"/>
        </a:xfrm>
        <a:custGeom>
          <a:avLst/>
          <a:gdLst/>
          <a:ahLst/>
          <a:cxnLst/>
          <a:rect l="0" t="0" r="0" b="0"/>
          <a:pathLst>
            <a:path>
              <a:moveTo>
                <a:pt x="0" y="0"/>
              </a:moveTo>
              <a:lnTo>
                <a:pt x="0" y="289489"/>
              </a:lnTo>
              <a:lnTo>
                <a:pt x="1668009" y="289489"/>
              </a:lnTo>
              <a:lnTo>
                <a:pt x="1668009" y="578978"/>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3477FF-282F-46A8-AAD4-22A98C75E4A3}">
      <dsp:nvSpPr>
        <dsp:cNvPr id="0" name=""/>
        <dsp:cNvSpPr/>
      </dsp:nvSpPr>
      <dsp:spPr>
        <a:xfrm>
          <a:off x="1379990" y="1742510"/>
          <a:ext cx="1668009" cy="578978"/>
        </a:xfrm>
        <a:custGeom>
          <a:avLst/>
          <a:gdLst/>
          <a:ahLst/>
          <a:cxnLst/>
          <a:rect l="0" t="0" r="0" b="0"/>
          <a:pathLst>
            <a:path>
              <a:moveTo>
                <a:pt x="1668009" y="0"/>
              </a:moveTo>
              <a:lnTo>
                <a:pt x="1668009" y="289489"/>
              </a:lnTo>
              <a:lnTo>
                <a:pt x="0" y="289489"/>
              </a:lnTo>
              <a:lnTo>
                <a:pt x="0" y="578978"/>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6A3571-7D96-41D8-BDC6-766D905733D0}">
      <dsp:nvSpPr>
        <dsp:cNvPr id="0" name=""/>
        <dsp:cNvSpPr/>
      </dsp:nvSpPr>
      <dsp:spPr>
        <a:xfrm>
          <a:off x="1669479" y="363990"/>
          <a:ext cx="2757041" cy="1378520"/>
        </a:xfrm>
        <a:prstGeom prst="roundRect">
          <a:avLst/>
        </a:prstGeom>
        <a:solidFill>
          <a:srgbClr val="FA627B">
            <a:alpha val="85000"/>
          </a:srgbClr>
        </a:solidFill>
        <a:ln w="6350" cap="flat" cmpd="sng" algn="ctr">
          <a:noFill/>
          <a:prstDash val="solid"/>
          <a:miter lim="800000"/>
        </a:ln>
        <a:effectLst>
          <a:outerShdw blurRad="63500" sx="102000" sy="102000" algn="ctr" rotWithShape="0">
            <a:prstClr val="black">
              <a:alpha val="15000"/>
            </a:prstClr>
          </a:outerShdw>
        </a:effectLst>
        <a:scene3d>
          <a:camera prst="orthographicFront"/>
          <a:lightRig rig="flat" dir="t"/>
        </a:scene3d>
        <a:sp3d/>
      </dsp:spPr>
      <dsp:style>
        <a:lnRef idx="1">
          <a:schemeClr val="accent3"/>
        </a:lnRef>
        <a:fillRef idx="3">
          <a:schemeClr val="accent3"/>
        </a:fillRef>
        <a:effectRef idx="2">
          <a:schemeClr val="accent3"/>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Helvetica" pitchFamily="2" charset="0"/>
            </a:rPr>
            <a:t>4-6 </a:t>
          </a:r>
          <a:r>
            <a:rPr lang="en-US" sz="2400" b="1" kern="1200" err="1">
              <a:solidFill>
                <a:schemeClr val="tx1"/>
              </a:solidFill>
              <a:latin typeface="Helvetica" pitchFamily="2" charset="0"/>
            </a:rPr>
            <a:t>fl</a:t>
          </a:r>
          <a:r>
            <a:rPr lang="en-US" sz="2400" b="1" kern="1200">
              <a:solidFill>
                <a:schemeClr val="tx1"/>
              </a:solidFill>
              <a:latin typeface="Helvetica" pitchFamily="2" charset="0"/>
            </a:rPr>
            <a:t> oz </a:t>
          </a:r>
        </a:p>
        <a:p>
          <a:pPr marL="0" lvl="0" indent="0" algn="ctr" defTabSz="1066800">
            <a:lnSpc>
              <a:spcPct val="90000"/>
            </a:lnSpc>
            <a:spcBef>
              <a:spcPct val="0"/>
            </a:spcBef>
            <a:spcAft>
              <a:spcPct val="35000"/>
            </a:spcAft>
            <a:buNone/>
          </a:pPr>
          <a:r>
            <a:rPr lang="en-US" sz="2400" kern="1200">
              <a:solidFill>
                <a:schemeClr val="tx1"/>
              </a:solidFill>
              <a:latin typeface="Helvetica" pitchFamily="2" charset="0"/>
            </a:rPr>
            <a:t>breastmilk or </a:t>
          </a:r>
          <a:br>
            <a:rPr lang="en-US" sz="2400" kern="1200">
              <a:solidFill>
                <a:schemeClr val="tx1"/>
              </a:solidFill>
              <a:latin typeface="Helvetica" pitchFamily="2" charset="0"/>
            </a:rPr>
          </a:br>
          <a:r>
            <a:rPr lang="en-US" sz="2400" kern="1200">
              <a:solidFill>
                <a:schemeClr val="tx1"/>
              </a:solidFill>
              <a:latin typeface="Helvetica" pitchFamily="2" charset="0"/>
            </a:rPr>
            <a:t>infant formula</a:t>
          </a:r>
        </a:p>
      </dsp:txBody>
      <dsp:txXfrm>
        <a:off x="1736773" y="431284"/>
        <a:ext cx="2622453" cy="1243932"/>
      </dsp:txXfrm>
    </dsp:sp>
    <dsp:sp modelId="{463DE82B-4994-492A-947B-12EA1984DDFB}">
      <dsp:nvSpPr>
        <dsp:cNvPr id="0" name=""/>
        <dsp:cNvSpPr/>
      </dsp:nvSpPr>
      <dsp:spPr>
        <a:xfrm>
          <a:off x="1469" y="2321489"/>
          <a:ext cx="2757041" cy="1378520"/>
        </a:xfrm>
        <a:prstGeom prst="roundRect">
          <a:avLst/>
        </a:prstGeom>
        <a:solidFill>
          <a:srgbClr val="FA627B">
            <a:alpha val="85000"/>
          </a:srgbClr>
        </a:solidFill>
        <a:ln w="12700" cap="flat" cmpd="sng" algn="ctr">
          <a:noFill/>
          <a:prstDash val="solid"/>
          <a:miter lim="800000"/>
        </a:ln>
        <a:effectLst>
          <a:outerShdw blurRad="63500" sx="102000" sy="102000" algn="ctr" rotWithShape="0">
            <a:prstClr val="black">
              <a:alpha val="15000"/>
            </a:prstClr>
          </a:outerShdw>
        </a:effectLst>
        <a:scene3d>
          <a:camera prst="orthographicFront"/>
          <a:lightRig rig="flat" dir="t"/>
        </a:scene3d>
        <a:sp3d/>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Helvetica" pitchFamily="2" charset="0"/>
            </a:rPr>
            <a:t>9:00 a.m. </a:t>
          </a:r>
        </a:p>
        <a:p>
          <a:pPr marL="0" lvl="0" indent="0" algn="ctr" defTabSz="1066800">
            <a:lnSpc>
              <a:spcPct val="90000"/>
            </a:lnSpc>
            <a:spcBef>
              <a:spcPct val="0"/>
            </a:spcBef>
            <a:spcAft>
              <a:spcPct val="35000"/>
            </a:spcAft>
            <a:buNone/>
          </a:pPr>
          <a:r>
            <a:rPr lang="en-US" sz="2400" kern="1200">
              <a:solidFill>
                <a:schemeClr val="tx1"/>
              </a:solidFill>
              <a:latin typeface="Helvetica" pitchFamily="2" charset="0"/>
            </a:rPr>
            <a:t>2 </a:t>
          </a:r>
          <a:r>
            <a:rPr lang="en-US" sz="2400" kern="1200" err="1">
              <a:solidFill>
                <a:schemeClr val="tx1"/>
              </a:solidFill>
              <a:latin typeface="Helvetica" pitchFamily="2" charset="0"/>
            </a:rPr>
            <a:t>fl</a:t>
          </a:r>
          <a:r>
            <a:rPr lang="en-US" sz="2400" kern="1200">
              <a:solidFill>
                <a:schemeClr val="tx1"/>
              </a:solidFill>
              <a:latin typeface="Helvetica" pitchFamily="2" charset="0"/>
            </a:rPr>
            <a:t> oz</a:t>
          </a:r>
        </a:p>
      </dsp:txBody>
      <dsp:txXfrm>
        <a:off x="68763" y="2388783"/>
        <a:ext cx="2622453" cy="1243932"/>
      </dsp:txXfrm>
    </dsp:sp>
    <dsp:sp modelId="{0B08DCEF-2024-4139-B519-80407CF1F391}">
      <dsp:nvSpPr>
        <dsp:cNvPr id="0" name=""/>
        <dsp:cNvSpPr/>
      </dsp:nvSpPr>
      <dsp:spPr>
        <a:xfrm>
          <a:off x="3337489" y="2321489"/>
          <a:ext cx="2757041" cy="1378520"/>
        </a:xfrm>
        <a:prstGeom prst="roundRect">
          <a:avLst/>
        </a:prstGeom>
        <a:solidFill>
          <a:srgbClr val="FA627B">
            <a:alpha val="85000"/>
          </a:srgbClr>
        </a:solidFill>
        <a:ln w="12700" cap="flat" cmpd="sng" algn="ctr">
          <a:noFill/>
          <a:prstDash val="solid"/>
          <a:miter lim="800000"/>
        </a:ln>
        <a:effectLst>
          <a:outerShdw blurRad="63500" sx="102000" sy="102000" algn="ctr" rotWithShape="0">
            <a:prstClr val="black">
              <a:alpha val="15000"/>
            </a:prstClr>
          </a:outerShdw>
        </a:effectLst>
        <a:scene3d>
          <a:camera prst="orthographicFront"/>
          <a:lightRig rig="flat" dir="t"/>
        </a:scene3d>
        <a:sp3d/>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Helvetica" pitchFamily="2" charset="0"/>
            </a:rPr>
            <a:t>10:30 a.m. </a:t>
          </a:r>
        </a:p>
        <a:p>
          <a:pPr marL="0" lvl="0" indent="0" algn="ctr" defTabSz="1066800">
            <a:lnSpc>
              <a:spcPct val="90000"/>
            </a:lnSpc>
            <a:spcBef>
              <a:spcPct val="0"/>
            </a:spcBef>
            <a:spcAft>
              <a:spcPct val="35000"/>
            </a:spcAft>
            <a:buNone/>
          </a:pPr>
          <a:r>
            <a:rPr lang="en-US" sz="2400" kern="1200">
              <a:solidFill>
                <a:schemeClr val="tx1"/>
              </a:solidFill>
              <a:latin typeface="Helvetica" pitchFamily="2" charset="0"/>
            </a:rPr>
            <a:t>4 </a:t>
          </a:r>
          <a:r>
            <a:rPr lang="en-US" sz="2400" kern="1200" err="1">
              <a:solidFill>
                <a:schemeClr val="tx1"/>
              </a:solidFill>
              <a:latin typeface="Helvetica" pitchFamily="2" charset="0"/>
            </a:rPr>
            <a:t>fl</a:t>
          </a:r>
          <a:r>
            <a:rPr lang="en-US" sz="2400" kern="1200">
              <a:solidFill>
                <a:schemeClr val="tx1"/>
              </a:solidFill>
              <a:latin typeface="Helvetica" pitchFamily="2" charset="0"/>
            </a:rPr>
            <a:t> oz</a:t>
          </a:r>
        </a:p>
      </dsp:txBody>
      <dsp:txXfrm>
        <a:off x="3404783" y="2388783"/>
        <a:ext cx="2622453" cy="124393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D2F7D385-C535-6045-8C4F-8BA5F39695DA}" type="datetimeFigureOut">
              <a:rPr lang="en-US" smtClean="0"/>
              <a:t>4/8/2024</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995217" y="8842030"/>
            <a:ext cx="3056414" cy="467071"/>
          </a:xfrm>
          <a:prstGeom prst="rect">
            <a:avLst/>
          </a:prstGeom>
        </p:spPr>
        <p:txBody>
          <a:bodyPr vert="horz" lIns="93497" tIns="46749" rIns="93497" bIns="46749"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B5358D1F-64A6-9F4F-9A89-22378524864A}" type="datetimeFigureOut">
              <a:rPr lang="en-US" smtClean="0"/>
              <a:t>4/8/2024</a:t>
            </a:fld>
            <a:endParaRPr lang="en-US"/>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a:p>
        </p:txBody>
      </p:sp>
    </p:spTree>
    <p:extLst>
      <p:ext uri="{BB962C8B-B14F-4D97-AF65-F5344CB8AC3E}">
        <p14:creationId xmlns:p14="http://schemas.microsoft.com/office/powerpoint/2010/main" val="3763443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Babies may get hungry at times outside of typical mealtimes and may eat smaller</a:t>
            </a:r>
            <a:r>
              <a:rPr lang="en-US" sz="1200" baseline="0">
                <a:latin typeface="Arial" panose="020B0604020202020204" pitchFamily="34" charset="0"/>
                <a:cs typeface="Arial" panose="020B0604020202020204" pitchFamily="34" charset="0"/>
              </a:rPr>
              <a:t> or larger amounts from day to day. For this reason, physicians and dietitians recommend that babies be fed on demand. Feeding a baby on demand means feeding a baby when they are hungry.</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While a baby may not be able to say, “I’m hungry,” they can tell you they’re hungry through cues or signs. Listed on the slide here are just a few examples of hunger signs. A baby may make sucking noises; suck on their hands, fingers, and toes; reach for a bottle if it is near; and may root to tell you they are hungry.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Rooting is when a baby’s mouth, lips, cheek, or chin are touched, and the baby turns their head and opens their mouth. Rooting is a reflex that helps a baby find and grasp a nipple.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Many people think that babies will just cry when they are hungry. But, crying is actually a late sign of hunger. It can also mean other things besides hunger, such as wanting to be held or needing a diaper change.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Instead of waiting for a baby to cry, look for a baby’s earlier signs of hunger like the ones we just mentioned. </a:t>
            </a:r>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961515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panose="020B0604020202020204" pitchFamily="34" charset="0"/>
                <a:ea typeface="+mn-ea"/>
                <a:cs typeface="Arial" panose="020B0604020202020204" pitchFamily="34" charset="0"/>
              </a:rPr>
              <a:t>Okay, let's do a practice question!</a:t>
            </a:r>
          </a:p>
          <a:p>
            <a:endParaRPr lang="en-US" sz="1200" kern="1200">
              <a:solidFill>
                <a:schemeClr val="tx1"/>
              </a:solidFill>
              <a:latin typeface="Arial" panose="020B0604020202020204" pitchFamily="34" charset="0"/>
              <a:ea typeface="+mn-ea"/>
              <a:cs typeface="Arial" panose="020B0604020202020204" pitchFamily="34" charset="0"/>
            </a:endParaRPr>
          </a:p>
          <a:p>
            <a:r>
              <a:rPr lang="en-US" sz="1200" kern="1200">
                <a:solidFill>
                  <a:schemeClr val="tx1"/>
                </a:solidFill>
                <a:latin typeface="Arial" panose="020B0604020202020204" pitchFamily="34" charset="0"/>
                <a:ea typeface="+mn-ea"/>
                <a:cs typeface="Arial" panose="020B0604020202020204" pitchFamily="34" charset="0"/>
              </a:rPr>
              <a:t>These are all signs that a baby is hungry, except:</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Makes sucking noises [pause and wait for a show of hands],</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Seals lips together [pause and wait for a show of hands],</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Rooting [pause and wait for a show of hands],</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Or sucks on hands [pause and wait for a show of hands].</a:t>
            </a:r>
          </a:p>
          <a:p>
            <a:endParaRPr lang="en-US" sz="1200" kern="1200">
              <a:solidFill>
                <a:schemeClr val="tx1"/>
              </a:solidFill>
              <a:latin typeface="Arial" panose="020B0604020202020204" pitchFamily="34" charset="0"/>
              <a:ea typeface="+mn-ea"/>
              <a:cs typeface="Arial" panose="020B0604020202020204" pitchFamily="34" charset="0"/>
            </a:endParaRPr>
          </a:p>
          <a:p>
            <a:r>
              <a:rPr lang="en-US" sz="1200" kern="1200">
                <a:solidFill>
                  <a:schemeClr val="tx1"/>
                </a:solidFill>
                <a:latin typeface="Arial" panose="020B0604020202020204" pitchFamily="34" charset="0"/>
                <a:ea typeface="+mn-ea"/>
                <a:cs typeface="Arial" panose="020B0604020202020204" pitchFamily="34" charset="0"/>
              </a:rPr>
              <a:t>Which one of these does not mean the baby is hungry?</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116263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a:latin typeface="Arial" panose="020B0604020202020204" pitchFamily="34" charset="0"/>
                <a:cs typeface="Arial" panose="020B0604020202020204" pitchFamily="34" charset="0"/>
              </a:rPr>
              <a:t>Very good! The answer is, seals lips together. A baby may show signs of hunger by making sucking noises, rooting, or sucking on hands.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A baby may show that they are full by sealing their lips together. </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2424019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a:latin typeface="Arial" panose="020B0604020202020204" pitchFamily="34" charset="0"/>
                <a:cs typeface="Arial" panose="020B0604020202020204" pitchFamily="34" charset="0"/>
              </a:rPr>
              <a:t>Similar to showing signs of hunger, a baby will also show you different signs when they are full. Listed on the slide here are just a few examples of how a baby tells you they are full.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Let the baby stop eating if they stop sucking or slow down sucking, fall asleep, turn their head away, seals their lips together, and/or no longer is paying attention during the feeding. You will normally see more than one of these signs together. When you see these signs, it is time to stop the feeding.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Letting the baby stop eating when they are full helps the baby control how much they eat during a feeding. Later in life, this will be an important skill for the child to have. Babies usually consume enough food to grow and develop when being able to stop eating when they are full. </a:t>
            </a:r>
            <a:endParaRPr lang="en-US"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1975677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tx1"/>
                </a:solidFill>
                <a:latin typeface="Arial" panose="020B0604020202020204" pitchFamily="34" charset="0"/>
                <a:cs typeface="Arial" panose="020B0604020202020204" pitchFamily="34" charset="0"/>
              </a:rPr>
              <a:t>Okay, let’s try another practice question!</a:t>
            </a:r>
          </a:p>
          <a:p>
            <a:endParaRPr lang="en-US" sz="1200">
              <a:solidFill>
                <a:schemeClr val="tx1"/>
              </a:solidFill>
              <a:latin typeface="Arial" panose="020B0604020202020204" pitchFamily="34" charset="0"/>
              <a:cs typeface="Arial" panose="020B0604020202020204" pitchFamily="34" charset="0"/>
            </a:endParaRPr>
          </a:p>
          <a:p>
            <a:r>
              <a:rPr lang="en-US" sz="1200" kern="1200">
                <a:solidFill>
                  <a:schemeClr val="tx1"/>
                </a:solidFill>
                <a:latin typeface="Arial" panose="020B0604020202020204" pitchFamily="34" charset="0"/>
                <a:ea typeface="+mn-ea"/>
                <a:cs typeface="Arial" panose="020B0604020202020204" pitchFamily="34" charset="0"/>
              </a:rPr>
              <a:t>These are all signs that a baby is full, except:</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Falls asleep</a:t>
            </a:r>
            <a:r>
              <a:rPr lang="en-US" sz="1200" kern="1200" baseline="0">
                <a:solidFill>
                  <a:schemeClr val="tx1"/>
                </a:solidFill>
                <a:latin typeface="Arial" panose="020B0604020202020204" pitchFamily="34" charset="0"/>
                <a:ea typeface="+mn-ea"/>
                <a:cs typeface="Arial" panose="020B0604020202020204" pitchFamily="34" charset="0"/>
              </a:rPr>
              <a:t> </a:t>
            </a:r>
            <a:r>
              <a:rPr lang="en-US" sz="1200" kern="1200">
                <a:solidFill>
                  <a:schemeClr val="tx1"/>
                </a:solidFill>
                <a:latin typeface="Arial" panose="020B0604020202020204" pitchFamily="34" charset="0"/>
                <a:ea typeface="+mn-ea"/>
                <a:cs typeface="Arial" panose="020B0604020202020204" pitchFamily="34" charset="0"/>
              </a:rPr>
              <a:t>[pause and wait for a show of hands],</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Seals lips together [pause and wait for a show of hands],</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Stops sucking or slows down</a:t>
            </a:r>
            <a:r>
              <a:rPr lang="en-US" sz="1200" kern="1200" baseline="0">
                <a:solidFill>
                  <a:schemeClr val="tx1"/>
                </a:solidFill>
                <a:latin typeface="Arial" panose="020B0604020202020204" pitchFamily="34" charset="0"/>
                <a:ea typeface="+mn-ea"/>
                <a:cs typeface="Arial" panose="020B0604020202020204" pitchFamily="34" charset="0"/>
              </a:rPr>
              <a:t> </a:t>
            </a:r>
            <a:r>
              <a:rPr lang="en-US" sz="1200" kern="1200">
                <a:solidFill>
                  <a:schemeClr val="tx1"/>
                </a:solidFill>
                <a:latin typeface="Arial" panose="020B0604020202020204" pitchFamily="34" charset="0"/>
                <a:ea typeface="+mn-ea"/>
                <a:cs typeface="Arial" panose="020B0604020202020204" pitchFamily="34" charset="0"/>
              </a:rPr>
              <a:t>[pause and wait for a show of hands],</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Or rooting [pause and wait for a show of hands]. </a:t>
            </a:r>
          </a:p>
          <a:p>
            <a:endParaRPr lang="en-US" sz="1200" kern="1200">
              <a:solidFill>
                <a:schemeClr val="tx1"/>
              </a:solidFill>
              <a:latin typeface="Arial" panose="020B0604020202020204" pitchFamily="34" charset="0"/>
              <a:ea typeface="+mn-ea"/>
              <a:cs typeface="Arial" panose="020B0604020202020204" pitchFamily="34" charset="0"/>
            </a:endParaRPr>
          </a:p>
          <a:p>
            <a:r>
              <a:rPr lang="en-US" sz="1200" kern="1200">
                <a:solidFill>
                  <a:schemeClr val="tx1"/>
                </a:solidFill>
                <a:latin typeface="Arial" panose="020B0604020202020204" pitchFamily="34" charset="0"/>
                <a:ea typeface="+mn-ea"/>
                <a:cs typeface="Arial" panose="020B0604020202020204" pitchFamily="34" charset="0"/>
              </a:rPr>
              <a:t>Which one of these does not mean the baby is hungry?</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10179584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847">
              <a:defRPr/>
            </a:pPr>
            <a:r>
              <a:rPr lang="en-US" sz="1200" baseline="0">
                <a:solidFill>
                  <a:schemeClr val="tx1"/>
                </a:solidFill>
                <a:latin typeface="Arial" panose="020B0604020202020204" pitchFamily="34" charset="0"/>
                <a:cs typeface="Arial" panose="020B0604020202020204" pitchFamily="34" charset="0"/>
              </a:rPr>
              <a:t>Great job! The answer is rooting. A baby is hungry when they are rooting. </a:t>
            </a:r>
          </a:p>
          <a:p>
            <a:pPr defTabSz="934847">
              <a:defRPr/>
            </a:pPr>
            <a:endParaRPr lang="en-US" sz="1200" baseline="0">
              <a:solidFill>
                <a:schemeClr val="tx1"/>
              </a:solidFill>
              <a:latin typeface="Arial" panose="020B0604020202020204" pitchFamily="34" charset="0"/>
              <a:cs typeface="Arial" panose="020B0604020202020204" pitchFamily="34" charset="0"/>
            </a:endParaRPr>
          </a:p>
          <a:p>
            <a:pPr defTabSz="934847">
              <a:defRPr/>
            </a:pPr>
            <a:r>
              <a:rPr lang="en-US" sz="1200" baseline="0">
                <a:solidFill>
                  <a:schemeClr val="tx1"/>
                </a:solidFill>
                <a:latin typeface="Arial" panose="020B0604020202020204" pitchFamily="34" charset="0"/>
                <a:cs typeface="Arial" panose="020B0604020202020204" pitchFamily="34" charset="0"/>
              </a:rPr>
              <a:t>Rooting is when a baby’s mouth, lips, cheek, or chin are touched, and the baby turns their head and opens their mouth. Rooting is a reflex that helps a baby find and grasp a nipple. </a:t>
            </a:r>
          </a:p>
          <a:p>
            <a:endParaRPr lang="en-US" sz="1200" baseline="0">
              <a:solidFill>
                <a:schemeClr val="tx1"/>
              </a:solidFill>
              <a:latin typeface="Arial" panose="020B0604020202020204" pitchFamily="34" charset="0"/>
              <a:cs typeface="Arial" panose="020B0604020202020204" pitchFamily="34" charset="0"/>
            </a:endParaRPr>
          </a:p>
          <a:p>
            <a:r>
              <a:rPr lang="en-US" sz="1200" baseline="0">
                <a:solidFill>
                  <a:schemeClr val="tx1"/>
                </a:solidFill>
                <a:latin typeface="Arial" panose="020B0604020202020204" pitchFamily="34" charset="0"/>
                <a:cs typeface="Arial" panose="020B0604020202020204" pitchFamily="34" charset="0"/>
              </a:rPr>
              <a:t>A baby may show that they are full by falling asleep, sealing their lips together, and/or stops sucking or slows down sucking. </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4067379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r>
              <a:rPr lang="en-US" sz="1200">
                <a:solidFill>
                  <a:schemeClr val="tx1"/>
                </a:solidFill>
                <a:latin typeface="Arial" panose="020B0604020202020204" pitchFamily="34" charset="0"/>
                <a:cs typeface="Arial" panose="020B0604020202020204" pitchFamily="34" charset="0"/>
              </a:rPr>
              <a:t>The CACFP infant meal pattern takes a baby’s usual eating habits into account. As long as all of the required amounts</a:t>
            </a:r>
            <a:r>
              <a:rPr lang="en-US" sz="1200" baseline="0">
                <a:solidFill>
                  <a:schemeClr val="tx1"/>
                </a:solidFill>
                <a:latin typeface="Arial" panose="020B0604020202020204" pitchFamily="34" charset="0"/>
                <a:cs typeface="Arial" panose="020B0604020202020204" pitchFamily="34" charset="0"/>
              </a:rPr>
              <a:t> are offered to the baby, the meals and snacks are reimbursable in the CACFP. Some babies may eat less than what you offer them, and that’s okay! Never force a baby to finish what is in the bottle. Allow a baby to stop when they are full. </a:t>
            </a:r>
          </a:p>
          <a:p>
            <a:endParaRPr lang="en-US" sz="1200" baseline="0">
              <a:solidFill>
                <a:schemeClr val="tx1"/>
              </a:solidFill>
              <a:latin typeface="Arial" panose="020B0604020202020204" pitchFamily="34" charset="0"/>
              <a:cs typeface="Arial" panose="020B0604020202020204" pitchFamily="34" charset="0"/>
            </a:endParaRPr>
          </a:p>
          <a:p>
            <a:r>
              <a:rPr lang="en-US" sz="1200" baseline="0">
                <a:solidFill>
                  <a:schemeClr val="tx1"/>
                </a:solidFill>
                <a:latin typeface="Arial" panose="020B0604020202020204" pitchFamily="34" charset="0"/>
                <a:cs typeface="Arial" panose="020B0604020202020204" pitchFamily="34" charset="0"/>
              </a:rPr>
              <a:t>Again, just like the example with Baby Jonathan – we are following his usual eating habits. If you remember, Baby Jonathan showed signs of hunger at 9am so you offered him 4-6 fluid ounces of breastmilk. Jonathan showed signs of being full after 2 fluid ounces so you stopped the feeding. Later on that morning at 10:30am, he showed signs of hunger again so you offered him more. Even though there were two feeding sessions, you still claimed them as part of a reimbursable breakfast meal.  </a:t>
            </a:r>
          </a:p>
          <a:p>
            <a:endParaRPr lang="en-US" sz="1200" baseline="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a:p>
        </p:txBody>
      </p:sp>
    </p:spTree>
    <p:extLst>
      <p:ext uri="{BB962C8B-B14F-4D97-AF65-F5344CB8AC3E}">
        <p14:creationId xmlns:p14="http://schemas.microsoft.com/office/powerpoint/2010/main" val="3707903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panose="020B0604020202020204" pitchFamily="34" charset="0"/>
                <a:ea typeface="+mn-ea"/>
                <a:cs typeface="Arial" panose="020B0604020202020204" pitchFamily="34" charset="0"/>
              </a:rPr>
              <a:t>Let's try another practice question!</a:t>
            </a:r>
          </a:p>
          <a:p>
            <a:endParaRPr lang="en-US" sz="1200">
              <a:solidFill>
                <a:schemeClr val="tx1"/>
              </a:solidFill>
              <a:latin typeface="Arial" panose="020B0604020202020204" pitchFamily="34" charset="0"/>
              <a:cs typeface="Arial" panose="020B0604020202020204" pitchFamily="34" charset="0"/>
            </a:endParaRPr>
          </a:p>
          <a:p>
            <a:r>
              <a:rPr lang="en-US" sz="1200">
                <a:solidFill>
                  <a:schemeClr val="tx1"/>
                </a:solidFill>
                <a:latin typeface="Arial" panose="020B0604020202020204" pitchFamily="34" charset="0"/>
                <a:cs typeface="Arial" panose="020B0604020202020204" pitchFamily="34" charset="0"/>
              </a:rPr>
              <a:t>Baby Zoe is rooting and is making sucking noises. Marta, her child care provider, can tell Baby Zoe is hungry. Marta prepares a bottle containing 6 fl. oz. of breastmilk. Baby Zoe is full after eating 3 fl. oz of breastmilk and does not finish her bottle.</a:t>
            </a:r>
          </a:p>
          <a:p>
            <a:endParaRPr lang="en-US" sz="1200">
              <a:solidFill>
                <a:schemeClr val="tx1"/>
              </a:solidFill>
              <a:latin typeface="Arial" panose="020B0604020202020204" pitchFamily="34" charset="0"/>
              <a:cs typeface="Arial" panose="020B0604020202020204" pitchFamily="34" charset="0"/>
            </a:endParaRPr>
          </a:p>
          <a:p>
            <a:r>
              <a:rPr lang="en-US" sz="1200">
                <a:solidFill>
                  <a:schemeClr val="tx1"/>
                </a:solidFill>
                <a:latin typeface="Arial" panose="020B0604020202020204" pitchFamily="34" charset="0"/>
                <a:cs typeface="Arial" panose="020B0604020202020204" pitchFamily="34" charset="0"/>
              </a:rPr>
              <a:t>Can Marta still claim the 3 fl. oz. as part of a reimbursable meal? </a:t>
            </a:r>
            <a:r>
              <a:rPr lang="en-US" sz="1200" baseline="0">
                <a:solidFill>
                  <a:schemeClr val="tx1"/>
                </a:solidFill>
                <a:latin typeface="Arial" panose="020B0604020202020204" pitchFamily="34" charset="0"/>
                <a:cs typeface="Arial" panose="020B0604020202020204" pitchFamily="34" charset="0"/>
              </a:rPr>
              <a:t> Yes or No?</a:t>
            </a:r>
          </a:p>
          <a:p>
            <a:endParaRPr lang="en-US" sz="1200" kern="1200">
              <a:solidFill>
                <a:schemeClr val="tx1"/>
              </a:solidFill>
              <a:latin typeface="Arial" panose="020B0604020202020204" pitchFamily="34" charset="0"/>
              <a:ea typeface="+mn-ea"/>
              <a:cs typeface="Arial" panose="020B0604020202020204" pitchFamily="34" charset="0"/>
            </a:endParaRPr>
          </a:p>
          <a:p>
            <a:r>
              <a:rPr lang="en-US" sz="1200" kern="1200">
                <a:solidFill>
                  <a:schemeClr val="tx1"/>
                </a:solidFill>
                <a:latin typeface="Arial" panose="020B0604020202020204" pitchFamily="34" charset="0"/>
                <a:ea typeface="+mn-ea"/>
                <a:cs typeface="Arial" panose="020B0604020202020204" pitchFamily="34" charset="0"/>
              </a:rPr>
              <a:t>Raise your hand if you think the answer is "yes" [pause and wait for a show of hands] or "no" [pause and wait for a show of hands].</a:t>
            </a:r>
            <a:endParaRPr lang="en-U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53130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tx1"/>
                </a:solidFill>
                <a:latin typeface="Arial" panose="020B0604020202020204" pitchFamily="34" charset="0"/>
                <a:cs typeface="Arial" panose="020B0604020202020204" pitchFamily="34" charset="0"/>
              </a:rPr>
              <a:t>Great job!</a:t>
            </a:r>
            <a:r>
              <a:rPr lang="en-US" sz="1200" baseline="0">
                <a:solidFill>
                  <a:schemeClr val="tx1"/>
                </a:solidFill>
                <a:latin typeface="Arial" panose="020B0604020202020204" pitchFamily="34" charset="0"/>
                <a:cs typeface="Arial" panose="020B0604020202020204" pitchFamily="34" charset="0"/>
              </a:rPr>
              <a:t> The answer is “yes”. Marta can claim the 3 fluid ounces as part of a reimbursable meal. </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11526482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If</a:t>
            </a:r>
            <a:r>
              <a:rPr lang="en-US" sz="1200" baseline="0">
                <a:latin typeface="Arial" panose="020B0604020202020204" pitchFamily="34" charset="0"/>
                <a:cs typeface="Arial" panose="020B0604020202020204" pitchFamily="34" charset="0"/>
              </a:rPr>
              <a:t> possible, o</a:t>
            </a:r>
            <a:r>
              <a:rPr lang="en-US" sz="1200">
                <a:latin typeface="Arial" panose="020B0604020202020204" pitchFamily="34" charset="0"/>
                <a:cs typeface="Arial" panose="020B0604020202020204" pitchFamily="34" charset="0"/>
              </a:rPr>
              <a:t>ffer</a:t>
            </a:r>
            <a:r>
              <a:rPr lang="en-US" sz="1200" baseline="0">
                <a:latin typeface="Arial" panose="020B0604020202020204" pitchFamily="34" charset="0"/>
                <a:cs typeface="Arial" panose="020B0604020202020204" pitchFamily="34" charset="0"/>
              </a:rPr>
              <a:t> breastfeeding mothers a clean, comfortable, and quiet place to breastfeed their babies. This could be a space in a small room, or a corner of a classroom or office with a privacy screen or curtain.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To create a breastfeeding-friendly space at your child care site, consider including:</a:t>
            </a:r>
          </a:p>
          <a:p>
            <a:pPr marL="175284" indent="-175284">
              <a:buFontTx/>
              <a:buChar char="-"/>
            </a:pPr>
            <a:r>
              <a:rPr lang="en-US" sz="1200" baseline="0">
                <a:latin typeface="Arial" panose="020B0604020202020204" pitchFamily="34" charset="0"/>
                <a:cs typeface="Arial" panose="020B0604020202020204" pitchFamily="34" charset="0"/>
              </a:rPr>
              <a:t>A pillow for mom to support her baby</a:t>
            </a:r>
          </a:p>
          <a:p>
            <a:pPr marL="175284" indent="-175284">
              <a:buFontTx/>
              <a:buChar char="-"/>
            </a:pPr>
            <a:r>
              <a:rPr lang="en-US" sz="1200" baseline="0">
                <a:latin typeface="Arial" panose="020B0604020202020204" pitchFamily="34" charset="0"/>
                <a:cs typeface="Arial" panose="020B0604020202020204" pitchFamily="34" charset="0"/>
              </a:rPr>
              <a:t>A stool </a:t>
            </a:r>
          </a:p>
          <a:p>
            <a:pPr marL="175284" indent="-175284">
              <a:buFontTx/>
              <a:buChar char="-"/>
            </a:pPr>
            <a:r>
              <a:rPr lang="en-US" sz="1200" baseline="0">
                <a:latin typeface="Arial" panose="020B0604020202020204" pitchFamily="34" charset="0"/>
                <a:cs typeface="Arial" panose="020B0604020202020204" pitchFamily="34" charset="0"/>
              </a:rPr>
              <a:t>A comfortable chair, like a rocking chair in the space.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Having a designated breastfeeding-friendly area in your child care site is not required in the CACFP, but is a CACFP Best Practice.</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If mom chooses to breastfeed at your child care site, you can claim it as part of a reimbursable meal or snack. </a:t>
            </a:r>
          </a:p>
          <a:p>
            <a:endParaRPr lang="en-US" baseline="0"/>
          </a:p>
          <a:p>
            <a:r>
              <a:rPr lang="en-US" baseline="0"/>
              <a:t> </a:t>
            </a:r>
          </a:p>
          <a:p>
            <a:endParaRPr lang="en-US" baseline="0"/>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a:p>
        </p:txBody>
      </p:sp>
    </p:spTree>
    <p:extLst>
      <p:ext uri="{BB962C8B-B14F-4D97-AF65-F5344CB8AC3E}">
        <p14:creationId xmlns:p14="http://schemas.microsoft.com/office/powerpoint/2010/main" val="2032394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tx1"/>
                </a:solidFill>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a:solidFill>
                <a:schemeClr val="tx1"/>
              </a:solidFill>
              <a:latin typeface="Arial" panose="020B0604020202020204" pitchFamily="34" charset="0"/>
              <a:cs typeface="Arial" panose="020B0604020202020204" pitchFamily="34" charset="0"/>
            </a:endParaRPr>
          </a:p>
          <a:p>
            <a:r>
              <a:rPr lang="en-US" sz="1200">
                <a:solidFill>
                  <a:schemeClr val="tx1"/>
                </a:solidFill>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a:solidFill>
                <a:schemeClr val="tx1"/>
              </a:solidFill>
              <a:latin typeface="Arial" panose="020B0604020202020204" pitchFamily="34" charset="0"/>
              <a:cs typeface="Arial" panose="020B0604020202020204" pitchFamily="34" charset="0"/>
            </a:endParaRPr>
          </a:p>
          <a:p>
            <a:r>
              <a:rPr lang="en-US" sz="1200">
                <a:solidFill>
                  <a:schemeClr val="tx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a:p>
        </p:txBody>
      </p:sp>
    </p:spTree>
    <p:extLst>
      <p:ext uri="{BB962C8B-B14F-4D97-AF65-F5344CB8AC3E}">
        <p14:creationId xmlns:p14="http://schemas.microsoft.com/office/powerpoint/2010/main" val="28007518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panose="020B0604020202020204" pitchFamily="34" charset="0"/>
                <a:ea typeface="+mn-ea"/>
                <a:cs typeface="Arial" panose="020B0604020202020204" pitchFamily="34" charset="0"/>
              </a:rPr>
              <a:t>Let's do one more practice question!</a:t>
            </a:r>
          </a:p>
          <a:p>
            <a:endParaRPr lang="en-US" sz="1200" baseline="0">
              <a:solidFill>
                <a:schemeClr val="tx1"/>
              </a:solidFill>
              <a:latin typeface="Arial" panose="020B0604020202020204" pitchFamily="34" charset="0"/>
              <a:cs typeface="Arial" panose="020B0604020202020204" pitchFamily="34" charset="0"/>
            </a:endParaRPr>
          </a:p>
          <a:p>
            <a:pPr defTabSz="934847">
              <a:defRPr/>
            </a:pPr>
            <a:r>
              <a:rPr lang="en-US" sz="1200">
                <a:solidFill>
                  <a:schemeClr val="tx1"/>
                </a:solidFill>
                <a:latin typeface="Arial" panose="020B0604020202020204" pitchFamily="34" charset="0"/>
                <a:cs typeface="Arial" panose="020B0604020202020204" pitchFamily="34" charset="0"/>
              </a:rPr>
              <a:t>A mom comes in around lunch to breastfeed her baby at your child care site. You don’t know how much breastmilk the baby had since she was breastfed. Can you claim this as part of a reimbursable lunch? Yes or No?</a:t>
            </a:r>
          </a:p>
          <a:p>
            <a:pPr defTabSz="934847">
              <a:defRPr/>
            </a:pPr>
            <a:endParaRPr lang="en-US" sz="1200">
              <a:solidFill>
                <a:schemeClr val="tx1"/>
              </a:solidFill>
              <a:latin typeface="Arial" panose="020B0604020202020204" pitchFamily="34" charset="0"/>
              <a:cs typeface="Arial" panose="020B0604020202020204" pitchFamily="34" charset="0"/>
            </a:endParaRPr>
          </a:p>
          <a:p>
            <a:pPr defTabSz="934847">
              <a:defRPr/>
            </a:pPr>
            <a:r>
              <a:rPr lang="en-US" sz="1200" kern="1200">
                <a:solidFill>
                  <a:schemeClr val="tx1"/>
                </a:solidFill>
                <a:latin typeface="Arial" panose="020B0604020202020204" pitchFamily="34" charset="0"/>
                <a:ea typeface="+mn-ea"/>
                <a:cs typeface="Arial" panose="020B0604020202020204" pitchFamily="34" charset="0"/>
              </a:rPr>
              <a:t>Raise your hand if you think the answer is "yes" [pause and wait for a show of hands] or "no" [pause and wait for a show of hands].</a:t>
            </a:r>
            <a:endParaRPr lang="en-U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a:p>
        </p:txBody>
      </p:sp>
    </p:spTree>
    <p:extLst>
      <p:ext uri="{BB962C8B-B14F-4D97-AF65-F5344CB8AC3E}">
        <p14:creationId xmlns:p14="http://schemas.microsoft.com/office/powerpoint/2010/main" val="8183992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panose="020B0604020202020204" pitchFamily="34" charset="0"/>
                <a:ea typeface="+mn-ea"/>
                <a:cs typeface="Arial" panose="020B0604020202020204" pitchFamily="34" charset="0"/>
              </a:rPr>
              <a:t>The answer is "yes“,</a:t>
            </a:r>
            <a:r>
              <a:rPr lang="en-US" sz="1200" kern="1200" baseline="0">
                <a:solidFill>
                  <a:schemeClr val="tx1"/>
                </a:solidFill>
                <a:latin typeface="Arial" panose="020B0604020202020204" pitchFamily="34" charset="0"/>
                <a:ea typeface="+mn-ea"/>
                <a:cs typeface="Arial" panose="020B0604020202020204" pitchFamily="34" charset="0"/>
              </a:rPr>
              <a:t> y</a:t>
            </a:r>
            <a:r>
              <a:rPr lang="en-US" sz="1200" kern="1200">
                <a:solidFill>
                  <a:schemeClr val="tx1"/>
                </a:solidFill>
                <a:latin typeface="Arial" panose="020B0604020202020204" pitchFamily="34" charset="0"/>
                <a:ea typeface="+mn-ea"/>
                <a:cs typeface="Arial" panose="020B0604020202020204" pitchFamily="34" charset="0"/>
              </a:rPr>
              <a:t>ou can claim the breastmilk as part of a reimbursable lunch. </a:t>
            </a:r>
            <a:r>
              <a:rPr lang="en-US" sz="1200" baseline="0">
                <a:solidFill>
                  <a:schemeClr val="tx1"/>
                </a:solidFill>
                <a:latin typeface="Arial" panose="020B0604020202020204" pitchFamily="34" charset="0"/>
                <a:cs typeface="Arial" panose="020B0604020202020204" pitchFamily="34" charset="0"/>
              </a:rPr>
              <a:t>If mom comes to breastfeed her baby on-site, at your child care site, then you can still claim this as part of a reimbursable meal or snack. When a mom breastfeeds on-site, you do not have to worry if the baby did or did not eat the full minimum amount or 4-6 fluid ounces at the meal or snack. </a:t>
            </a:r>
          </a:p>
          <a:p>
            <a:endParaRPr lang="en-US" sz="1200" baseline="0">
              <a:solidFill>
                <a:schemeClr val="tx1"/>
              </a:solidFill>
              <a:latin typeface="Arial" panose="020B0604020202020204" pitchFamily="34" charset="0"/>
              <a:cs typeface="Arial" panose="020B0604020202020204" pitchFamily="34" charset="0"/>
            </a:endParaRPr>
          </a:p>
          <a:p>
            <a:r>
              <a:rPr lang="en-US" sz="1200" baseline="0">
                <a:solidFill>
                  <a:schemeClr val="tx1"/>
                </a:solidFill>
                <a:latin typeface="Arial" panose="020B0604020202020204" pitchFamily="34" charset="0"/>
                <a:cs typeface="Arial" panose="020B0604020202020204" pitchFamily="34" charset="0"/>
              </a:rPr>
              <a:t>Follow your State agency or sponsoring organization’s instructions for how they would like for you to document this. This may mean you write “breastfed” or “mom on-site” on the infant menu. </a:t>
            </a:r>
            <a:endParaRPr lang="en-US" sz="1200">
              <a:solidFill>
                <a:schemeClr val="tx1"/>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42474584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panose="020B0604020202020204" pitchFamily="34" charset="0"/>
                <a:ea typeface="+mn-ea"/>
                <a:cs typeface="Arial" panose="020B0604020202020204" pitchFamily="34" charset="0"/>
              </a:rPr>
              <a:t>All Team Nutrition materials are available online from Team Nutrition's website and are available for free download to anybody who is interested.</a:t>
            </a:r>
            <a:endParaRPr lang="en-U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2568948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dirty="0">
                <a:solidFill>
                  <a:schemeClr val="tx1"/>
                </a:solidFill>
                <a:latin typeface="Arial"/>
                <a:cs typeface="Arial"/>
              </a:rPr>
              <a:t>For all participating in a </a:t>
            </a:r>
            <a:r>
              <a:rPr lang="en-US" sz="1200" dirty="0">
                <a:latin typeface="Arial"/>
                <a:cs typeface="Arial"/>
              </a:rPr>
              <a:t>USDA's Child </a:t>
            </a:r>
            <a:r>
              <a:rPr lang="en-US" sz="1200" dirty="0">
                <a:solidFill>
                  <a:schemeClr val="tx1"/>
                </a:solidFill>
                <a:latin typeface="Arial"/>
                <a:cs typeface="Arial"/>
              </a:rPr>
              <a:t>Nutrition Program, such as the CACFP, Team Nutrition’s print materials are free to order.</a:t>
            </a:r>
            <a:r>
              <a:rPr lang="en-US" sz="1200" dirty="0">
                <a:latin typeface="Arial"/>
                <a:cs typeface="Arial"/>
              </a:rPr>
              <a:t> </a:t>
            </a:r>
            <a:endParaRPr lang="en-US" sz="1200" dirty="0">
              <a:solidFill>
                <a:schemeClr val="tx1"/>
              </a:solidFill>
              <a:latin typeface="Arial" panose="020B0604020202020204" pitchFamily="34" charset="0"/>
              <a:cs typeface="Arial" panose="020B0604020202020204" pitchFamily="34" charset="0"/>
            </a:endParaRPr>
          </a:p>
          <a:p>
            <a:pPr defTabSz="933010">
              <a:defRPr/>
            </a:pPr>
            <a:endParaRPr lang="en-US" sz="1200">
              <a:solidFill>
                <a:schemeClr val="tx1"/>
              </a:solidFill>
              <a:latin typeface="Arial" panose="020B0604020202020204" pitchFamily="34" charset="0"/>
              <a:cs typeface="Arial" panose="020B0604020202020204" pitchFamily="34" charset="0"/>
            </a:endParaRPr>
          </a:p>
          <a:p>
            <a:pPr defTabSz="933010">
              <a:defRPr/>
            </a:pPr>
            <a:r>
              <a:rPr lang="en-US" sz="1200" dirty="0">
                <a:solidFill>
                  <a:schemeClr val="tx1"/>
                </a:solidFill>
                <a:latin typeface="Arial"/>
                <a:cs typeface="Arial"/>
              </a:rPr>
              <a:t>If you would like to order Team Nutrition’s free materials in print, </a:t>
            </a:r>
            <a:r>
              <a:rPr lang="en-US" sz="1200" kern="1200" dirty="0">
                <a:solidFill>
                  <a:schemeClr val="tx1"/>
                </a:solidFill>
                <a:latin typeface="Arial"/>
                <a:cs typeface="Arial"/>
              </a:rPr>
              <a:t>click "Order Team Nutrition Resources“ </a:t>
            </a:r>
            <a:r>
              <a:rPr lang="en-US" sz="1200" dirty="0">
                <a:solidFill>
                  <a:schemeClr val="tx1"/>
                </a:solidFill>
                <a:latin typeface="Arial"/>
                <a:cs typeface="Arial"/>
              </a:rPr>
              <a:t>on the Team Nutrition website.</a:t>
            </a:r>
            <a:r>
              <a:rPr lang="en-US" sz="1200" dirty="0">
                <a:latin typeface="Arial"/>
                <a:cs typeface="Arial"/>
              </a:rPr>
              <a:t> </a:t>
            </a:r>
          </a:p>
          <a:p>
            <a:pPr defTabSz="933010">
              <a:defRPr/>
            </a:pPr>
            <a:endParaRPr lang="en-US" sz="1200">
              <a:latin typeface="Arial" panose="020B0604020202020204" pitchFamily="34" charset="0"/>
              <a:cs typeface="Arial" panose="020B0604020202020204" pitchFamily="34" charset="0"/>
            </a:endParaRPr>
          </a:p>
          <a:p>
            <a:pPr defTabSz="933010">
              <a:defRPr/>
            </a:pPr>
            <a:r>
              <a:rPr lang="en-US" sz="1200" kern="1200" dirty="0">
                <a:solidFill>
                  <a:schemeClr val="tx1"/>
                </a:solidFill>
                <a:latin typeface="Arial"/>
                <a:cs typeface="Arial"/>
              </a:rPr>
              <a:t>For bulk orders, you can email TeamNutrition@USDA.gov.</a:t>
            </a:r>
            <a:r>
              <a:rPr lang="en-US" sz="1200" dirty="0">
                <a:latin typeface="Arial"/>
                <a:cs typeface="Arial"/>
              </a:rPr>
              <a:t> </a:t>
            </a:r>
            <a:endParaRPr lang="en-US" sz="1200" dirty="0">
              <a:solidFill>
                <a:schemeClr val="tx1"/>
              </a:solidFill>
              <a:latin typeface="Arial" panose="020B0604020202020204" pitchFamily="34" charset="0"/>
              <a:cs typeface="Arial" panose="020B0604020202020204" pitchFamily="34" charset="0"/>
            </a:endParaRPr>
          </a:p>
          <a:p>
            <a:pPr defTabSz="932884">
              <a:defRPr/>
            </a:pPr>
            <a:r>
              <a:rPr lang="en-US" dirty="0">
                <a:latin typeface="Arial"/>
                <a:cs typeface="Arial"/>
              </a:rPr>
              <a:t>  </a:t>
            </a:r>
            <a:endParaRPr lang="en-US" dirty="0">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a:p>
        </p:txBody>
      </p:sp>
    </p:spTree>
    <p:extLst>
      <p:ext uri="{BB962C8B-B14F-4D97-AF65-F5344CB8AC3E}">
        <p14:creationId xmlns:p14="http://schemas.microsoft.com/office/powerpoint/2010/main" val="15806680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a:t>
            </a:r>
            <a:r>
              <a:rPr lang="en-US" sz="1200" kern="1200">
                <a:solidFill>
                  <a:schemeClr val="tx1"/>
                </a:solidFill>
                <a:latin typeface="Arial" panose="020B0604020202020204" pitchFamily="34" charset="0"/>
                <a:ea typeface="+mn-ea"/>
                <a:cs typeface="Arial" panose="020B0604020202020204" pitchFamily="34" charset="0"/>
              </a:rPr>
              <a:t>their e-newsletter</a:t>
            </a:r>
            <a:r>
              <a:rPr lang="en-US" sz="1200" kern="1200" dirty="0">
                <a:solidFill>
                  <a:schemeClr val="tx1"/>
                </a:solidFill>
                <a:latin typeface="Arial" panose="020B0604020202020204" pitchFamily="34" charset="0"/>
                <a:ea typeface="+mn-ea"/>
                <a:cs typeface="Arial" panose="020B0604020202020204" pitchFamily="34" charset="0"/>
              </a:rPr>
              <a:t>, connect with them via email at TeamNutrition@USDA.gov, and follow them on Twitter/X.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Thank you! </a:t>
            </a:r>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1899117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panose="020B0604020202020204" pitchFamily="34" charset="0"/>
                <a:ea typeface="+mn-ea"/>
                <a:cs typeface="Arial" panose="020B0604020202020204" pitchFamily="34" charset="0"/>
              </a:rPr>
              <a:t>Before we get started, I want to know who has joined us today. </a:t>
            </a:r>
          </a:p>
          <a:p>
            <a:endParaRPr lang="en-US" sz="1200" kern="1200">
              <a:solidFill>
                <a:schemeClr val="tx1"/>
              </a:solidFill>
              <a:latin typeface="Arial" panose="020B0604020202020204" pitchFamily="34" charset="0"/>
              <a:ea typeface="+mn-ea"/>
              <a:cs typeface="Arial" panose="020B0604020202020204" pitchFamily="34" charset="0"/>
            </a:endParaRPr>
          </a:p>
          <a:p>
            <a:r>
              <a:rPr lang="en-US" sz="1200" kern="1200">
                <a:solidFill>
                  <a:schemeClr val="tx1"/>
                </a:solidFill>
                <a:latin typeface="Arial" panose="020B0604020202020204" pitchFamily="34" charset="0"/>
                <a:ea typeface="+mn-ea"/>
                <a:cs typeface="Arial" panose="020B0604020202020204" pitchFamily="34" charset="0"/>
              </a:rPr>
              <a:t>Please raise your hand if you work for a:</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child care center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family child care home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at-risk afterschool care center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sponsoring organization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emergency shelter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school food authority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State agency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USDA Regional office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ea typeface="+mn-ea"/>
                <a:cs typeface="Arial" panose="020B0604020202020204" pitchFamily="34" charset="0"/>
              </a:rPr>
              <a:t>or other [pause and wait for a show of hands]. </a:t>
            </a:r>
            <a:endParaRPr lang="en-US" sz="1200" baseline="0">
              <a:solidFill>
                <a:schemeClr val="tx1"/>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a:p>
        </p:txBody>
      </p:sp>
    </p:spTree>
    <p:extLst>
      <p:ext uri="{BB962C8B-B14F-4D97-AF65-F5344CB8AC3E}">
        <p14:creationId xmlns:p14="http://schemas.microsoft.com/office/powerpoint/2010/main" val="4283014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The</a:t>
            </a:r>
            <a:r>
              <a:rPr lang="en-US" sz="1200" baseline="0">
                <a:latin typeface="Arial" panose="020B0604020202020204" pitchFamily="34" charset="0"/>
                <a:cs typeface="Arial" panose="020B0604020202020204" pitchFamily="34" charset="0"/>
              </a:rPr>
              <a:t> CACFP infant meal pattern is broken up into two different age groups: 0 through 5 months and 6 through 11 months. </a:t>
            </a:r>
            <a:r>
              <a:rPr lang="en-US" sz="1200">
                <a:latin typeface="Arial" panose="020B0604020202020204" pitchFamily="34" charset="0"/>
                <a:cs typeface="Arial" panose="020B0604020202020204" pitchFamily="34" charset="0"/>
              </a:rPr>
              <a:t>This slide shows the two infant age groups, and the meal pattern at breakfast for each age group. </a:t>
            </a:r>
          </a:p>
          <a:p>
            <a:endParaRPr lang="en-US" sz="1200">
              <a:latin typeface="Arial" panose="020B0604020202020204" pitchFamily="34" charset="0"/>
              <a:cs typeface="Arial" panose="020B0604020202020204" pitchFamily="34" charset="0"/>
            </a:endParaRPr>
          </a:p>
          <a:p>
            <a:pPr defTabSz="902624">
              <a:defRPr/>
            </a:pPr>
            <a:r>
              <a:rPr lang="en-US" sz="1200" b="1" kern="1200">
                <a:solidFill>
                  <a:schemeClr val="tx1"/>
                </a:solidFill>
                <a:latin typeface="Arial" panose="020B0604020202020204" pitchFamily="34" charset="0"/>
                <a:ea typeface="+mn-ea"/>
                <a:cs typeface="Arial" panose="020B0604020202020204" pitchFamily="34" charset="0"/>
              </a:rPr>
              <a:t>Trainer Note: </a:t>
            </a:r>
            <a:r>
              <a:rPr lang="en-US" sz="1200" kern="1200">
                <a:solidFill>
                  <a:schemeClr val="tx1"/>
                </a:solidFill>
                <a:latin typeface="Arial" panose="020B0604020202020204" pitchFamily="34" charset="0"/>
                <a:ea typeface="+mn-ea"/>
                <a:cs typeface="Arial" panose="020B0604020202020204" pitchFamily="34" charset="0"/>
              </a:rPr>
              <a:t>the meal pattern for babies 0 through 5 months of age is focused on breastmilk and formula, but we know many infants are eating solid foods as they get older and are developmentally ready. This presentation focuses on breastmilk and infant formula. The U.S. Department of Agriculture's Team Nutrition presentation titled, "Feeding Infants: Starting with Solids" provides information on feeding babies solid foods when they are developmentally ready. </a:t>
            </a:r>
            <a:endParaRPr lang="en-US" sz="1200" baseline="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a:p>
        </p:txBody>
      </p:sp>
    </p:spTree>
    <p:extLst>
      <p:ext uri="{BB962C8B-B14F-4D97-AF65-F5344CB8AC3E}">
        <p14:creationId xmlns:p14="http://schemas.microsoft.com/office/powerpoint/2010/main" val="2998153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You can see here</a:t>
            </a:r>
            <a:r>
              <a:rPr lang="en-US" sz="1200" baseline="0">
                <a:latin typeface="Arial" panose="020B0604020202020204" pitchFamily="34" charset="0"/>
                <a:cs typeface="Arial" panose="020B0604020202020204" pitchFamily="34" charset="0"/>
              </a:rPr>
              <a:t> on the slide that babies 0 through 5 months of age must be offered a minimum of 4 to 6 fluid ounces of breastmilk or iron-fortified infant formula at breakfast, lunch or supper, and snack in your child care site. </a:t>
            </a:r>
          </a:p>
          <a:p>
            <a:endParaRPr lang="en-US" sz="1200" baseline="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According to the American Academy</a:t>
            </a:r>
            <a:r>
              <a:rPr lang="en-US" sz="1200" baseline="0">
                <a:latin typeface="Arial" panose="020B0604020202020204" pitchFamily="34" charset="0"/>
                <a:cs typeface="Arial" panose="020B0604020202020204" pitchFamily="34" charset="0"/>
              </a:rPr>
              <a:t> of Pediatrics, breastmilk is the best source of nutrition for babies, and is the only food healthy babies need for about the first 6 months of life.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Iron-fortified infant formula is a good alternative to breastmilk. Iron-fortified infant formula is infant formula that has iron added to it. In the CACFP infant meal pattern, a site must offer at least one iron-fortified infant formula. </a:t>
            </a:r>
          </a:p>
          <a:p>
            <a:endParaRPr lang="en-US" sz="1200" baseline="0">
              <a:latin typeface="Arial" panose="020B0604020202020204" pitchFamily="34" charset="0"/>
              <a:cs typeface="Arial" panose="020B0604020202020204" pitchFamily="34" charset="0"/>
            </a:endParaRPr>
          </a:p>
          <a:p>
            <a:pPr defTabSz="902624">
              <a:defRPr/>
            </a:pPr>
            <a:r>
              <a:rPr lang="en-US" sz="1200">
                <a:latin typeface="Arial" panose="020B0604020202020204" pitchFamily="34" charset="0"/>
                <a:cs typeface="Arial" panose="020B0604020202020204" pitchFamily="34" charset="0"/>
              </a:rPr>
              <a:t>The infant meal pattern lists minimum serving sizes of breastmilk, infant formula, and solid foods as a range of numbers, rather than one specific number. This takes into</a:t>
            </a:r>
            <a:r>
              <a:rPr lang="en-US" sz="1200" baseline="0">
                <a:latin typeface="Arial" panose="020B0604020202020204" pitchFamily="34" charset="0"/>
                <a:cs typeface="Arial" panose="020B0604020202020204" pitchFamily="34" charset="0"/>
              </a:rPr>
              <a:t> account that t</a:t>
            </a:r>
            <a:r>
              <a:rPr lang="en-US" sz="1200">
                <a:latin typeface="Arial" panose="020B0604020202020204" pitchFamily="34" charset="0"/>
                <a:cs typeface="Arial" panose="020B0604020202020204" pitchFamily="34" charset="0"/>
              </a:rPr>
              <a:t>he amount of breastmilk or infant formula a baby consumes changes from feeding to feeding or day to day. As long as the baby is OFFERED the minimum required serving size of 4-6 fluid ounces at breakfast, lunch or supper, and snack then it can credit towards a reimbursable meal or snack. The baby does not have to finish the bottle. </a:t>
            </a:r>
          </a:p>
          <a:p>
            <a:pPr defTabSz="902624">
              <a:defRPr/>
            </a:pPr>
            <a:endParaRPr lang="en-US" sz="1200" baseline="0">
              <a:latin typeface="Arial" panose="020B0604020202020204" pitchFamily="34" charset="0"/>
              <a:cs typeface="Arial" panose="020B0604020202020204" pitchFamily="34" charset="0"/>
            </a:endParaRPr>
          </a:p>
          <a:p>
            <a:endParaRPr lang="en-US" sz="1200">
              <a:latin typeface="Arial" panose="020B0604020202020204" pitchFamily="34" charset="0"/>
              <a:cs typeface="Arial" panose="020B0604020202020204" pitchFamily="34" charset="0"/>
            </a:endParaRPr>
          </a:p>
          <a:p>
            <a:endParaRPr lang="en-US" sz="1200" baseline="0">
              <a:latin typeface="Arial" panose="020B0604020202020204" pitchFamily="34" charset="0"/>
              <a:cs typeface="Arial" panose="020B0604020202020204" pitchFamily="34" charset="0"/>
            </a:endParaRPr>
          </a:p>
          <a:p>
            <a:endParaRPr lang="en-US" sz="1200" baseline="0">
              <a:latin typeface="Arial" panose="020B0604020202020204" pitchFamily="34" charset="0"/>
              <a:cs typeface="Arial" panose="020B0604020202020204" pitchFamily="34" charset="0"/>
            </a:endParaRPr>
          </a:p>
          <a:p>
            <a:endParaRPr lang="en-US" sz="1200" baseline="0">
              <a:latin typeface="Arial" panose="020B0604020202020204" pitchFamily="34" charset="0"/>
              <a:cs typeface="Arial" panose="020B0604020202020204" pitchFamily="34" charset="0"/>
            </a:endParaRPr>
          </a:p>
          <a:p>
            <a:endParaRPr lang="en-US" sz="1200">
              <a:latin typeface="Arial" panose="020B0604020202020204" pitchFamily="34" charset="0"/>
              <a:cs typeface="Arial" panose="020B0604020202020204" pitchFamily="34" charset="0"/>
            </a:endParaRPr>
          </a:p>
          <a:p>
            <a:endParaRPr lang="en-US" sz="1200">
              <a:latin typeface="Arial" panose="020B0604020202020204" pitchFamily="34" charset="0"/>
              <a:cs typeface="Arial" panose="020B0604020202020204" pitchFamily="34" charset="0"/>
            </a:endParaRPr>
          </a:p>
          <a:p>
            <a:endParaRPr lang="en-US"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a:p>
        </p:txBody>
      </p:sp>
    </p:spTree>
    <p:extLst>
      <p:ext uri="{BB962C8B-B14F-4D97-AF65-F5344CB8AC3E}">
        <p14:creationId xmlns:p14="http://schemas.microsoft.com/office/powerpoint/2010/main" val="997147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You can claim</a:t>
            </a:r>
            <a:r>
              <a:rPr lang="en-US" sz="1200" baseline="0" dirty="0">
                <a:solidFill>
                  <a:schemeClr val="tx1"/>
                </a:solidFill>
                <a:latin typeface="Arial" panose="020B0604020202020204" pitchFamily="34" charset="0"/>
                <a:cs typeface="Arial" panose="020B0604020202020204" pitchFamily="34" charset="0"/>
              </a:rPr>
              <a:t> reimbursement for a meal in the CACFP even if the baby eats at two different times in the day. </a:t>
            </a: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For example, Baby Jonathan showed signs of hunger at 9am so you offered him 4-6 fluid ounces of breastmilk. Jonathan showed signs of being full after 2 fluid ounces so you stopped the feeding. Later on that morning at 10:30am, he showed signs of hunger again so you offered him 4 fluid ounces. Even though there were two feeding sessions, you can still claim them as part of a reimbursable breakfast meal.  </a:t>
            </a: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Make sure to store breastmilk to keep it from going bad between feedings.  If a baby does not finish a bottle of breastmilk at a feeding, then you can store it in the refrigerator for up to 2 hours. Do not give the bottle to the baby after 2 hours. </a:t>
            </a:r>
            <a:r>
              <a:rPr lang="en-US" sz="1200" kern="1200" dirty="0">
                <a:solidFill>
                  <a:schemeClr val="tx1"/>
                </a:solidFill>
                <a:latin typeface="Arial" panose="020B0604020202020204" pitchFamily="34" charset="0"/>
                <a:ea typeface="+mn-ea"/>
                <a:cs typeface="Arial" panose="020B0604020202020204" pitchFamily="34" charset="0"/>
              </a:rPr>
              <a:t>Always ask the baby's parents/guardians what they would like you to do with the leftover breastmilk. </a:t>
            </a:r>
            <a:endParaRPr lang="en-US" sz="1200" baseline="0" dirty="0">
              <a:solidFill>
                <a:schemeClr val="tx1"/>
              </a:solidFill>
              <a:latin typeface="Arial" panose="020B0604020202020204" pitchFamily="34" charset="0"/>
              <a:cs typeface="Arial" panose="020B0604020202020204" pitchFamily="34" charset="0"/>
            </a:endParaRP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If a baby does not finish a bottle of infant formula at a feeding, then throw away the infant formula that is left in the bottle. A baby’s saliva can introduce bacteria into the bottle which can make the infant formula go bad and make the baby sick. </a:t>
            </a:r>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a:p>
        </p:txBody>
      </p:sp>
    </p:spTree>
    <p:extLst>
      <p:ext uri="{BB962C8B-B14F-4D97-AF65-F5344CB8AC3E}">
        <p14:creationId xmlns:p14="http://schemas.microsoft.com/office/powerpoint/2010/main" val="3821507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Deciding whether</a:t>
            </a:r>
            <a:r>
              <a:rPr lang="en-US" sz="1200" baseline="0" dirty="0">
                <a:solidFill>
                  <a:schemeClr val="tx1"/>
                </a:solidFill>
                <a:latin typeface="Arial" panose="020B0604020202020204" pitchFamily="34" charset="0"/>
                <a:cs typeface="Arial" panose="020B0604020202020204" pitchFamily="34" charset="0"/>
              </a:rPr>
              <a:t> a baby should get breastmilk or infant formula is a decision that is made by the parents/guardians. Speak with the parents/guardians about the type of formula that you provide at your child care site. With that information, parents/guardians may choose to:</a:t>
            </a:r>
          </a:p>
          <a:p>
            <a:pPr marL="66096" lvl="0" indent="0">
              <a:buFont typeface="+mj-lt"/>
              <a:buNone/>
            </a:pPr>
            <a:r>
              <a:rPr lang="en-US" sz="1200" dirty="0">
                <a:solidFill>
                  <a:schemeClr val="tx1"/>
                </a:solidFill>
                <a:latin typeface="Arial" panose="020B0604020202020204" pitchFamily="34" charset="0"/>
                <a:cs typeface="Arial" panose="020B0604020202020204" pitchFamily="34" charset="0"/>
              </a:rPr>
              <a:t>1. Use the iron-fortified infant formula you provide.</a:t>
            </a:r>
          </a:p>
          <a:p>
            <a:pPr marL="66096" lvl="0" indent="0">
              <a:buFont typeface="+mj-lt"/>
              <a:buNone/>
            </a:pPr>
            <a:r>
              <a:rPr lang="en-US" sz="1200" dirty="0">
                <a:solidFill>
                  <a:schemeClr val="tx1"/>
                </a:solidFill>
                <a:latin typeface="Arial" panose="020B0604020202020204" pitchFamily="34" charset="0"/>
                <a:cs typeface="Arial" panose="020B0604020202020204" pitchFamily="34" charset="0"/>
              </a:rPr>
              <a:t>2.</a:t>
            </a:r>
            <a:r>
              <a:rPr lang="en-US" sz="1200" baseline="0" dirty="0">
                <a:solidFill>
                  <a:schemeClr val="tx1"/>
                </a:solidFill>
                <a:latin typeface="Arial" panose="020B0604020202020204" pitchFamily="34" charset="0"/>
                <a:cs typeface="Arial" panose="020B0604020202020204" pitchFamily="34" charset="0"/>
              </a:rPr>
              <a:t> </a:t>
            </a:r>
            <a:r>
              <a:rPr lang="en-US" sz="1200" dirty="0">
                <a:solidFill>
                  <a:schemeClr val="tx1"/>
                </a:solidFill>
                <a:latin typeface="Arial" panose="020B0604020202020204" pitchFamily="34" charset="0"/>
                <a:cs typeface="Arial" panose="020B0604020202020204" pitchFamily="34" charset="0"/>
              </a:rPr>
              <a:t>Decline the one you provide and bring their own iron-fortified infant formula.</a:t>
            </a:r>
          </a:p>
          <a:p>
            <a:pPr marL="66096" lvl="0" indent="0">
              <a:buFont typeface="+mj-lt"/>
              <a:buNone/>
            </a:pPr>
            <a:r>
              <a:rPr lang="en-US" sz="1200" dirty="0">
                <a:solidFill>
                  <a:schemeClr val="tx1"/>
                </a:solidFill>
                <a:latin typeface="Arial" panose="020B0604020202020204" pitchFamily="34" charset="0"/>
                <a:cs typeface="Arial" panose="020B0604020202020204" pitchFamily="34" charset="0"/>
              </a:rPr>
              <a:t>3.</a:t>
            </a:r>
            <a:r>
              <a:rPr lang="en-US" sz="1200" baseline="0" dirty="0">
                <a:solidFill>
                  <a:schemeClr val="tx1"/>
                </a:solidFill>
                <a:latin typeface="Arial" panose="020B0604020202020204" pitchFamily="34" charset="0"/>
                <a:cs typeface="Arial" panose="020B0604020202020204" pitchFamily="34" charset="0"/>
              </a:rPr>
              <a:t> </a:t>
            </a:r>
            <a:r>
              <a:rPr lang="en-US" sz="1200" dirty="0">
                <a:solidFill>
                  <a:schemeClr val="tx1"/>
                </a:solidFill>
                <a:latin typeface="Arial" panose="020B0604020202020204" pitchFamily="34" charset="0"/>
                <a:cs typeface="Arial" panose="020B0604020202020204" pitchFamily="34" charset="0"/>
              </a:rPr>
              <a:t>Provide breastmilk or breastfeed at your site.</a:t>
            </a:r>
          </a:p>
          <a:p>
            <a:pPr marL="66096" lvl="0" indent="0">
              <a:buFont typeface="+mj-lt"/>
              <a:buNone/>
            </a:pPr>
            <a:r>
              <a:rPr lang="en-US" sz="1200" dirty="0">
                <a:solidFill>
                  <a:schemeClr val="tx1"/>
                </a:solidFill>
                <a:latin typeface="Arial" panose="020B0604020202020204" pitchFamily="34" charset="0"/>
                <a:cs typeface="Arial" panose="020B0604020202020204" pitchFamily="34" charset="0"/>
              </a:rPr>
              <a:t>4. Provide breastmilk and supplement with the iron-fortified infant formula you provide.</a:t>
            </a:r>
          </a:p>
          <a:p>
            <a:pPr marL="66096" lvl="0" indent="0">
              <a:buFont typeface="+mj-lt"/>
              <a:buNone/>
            </a:pPr>
            <a:r>
              <a:rPr lang="en-US" sz="1200" dirty="0">
                <a:solidFill>
                  <a:schemeClr val="tx1"/>
                </a:solidFill>
                <a:latin typeface="Arial" panose="020B0604020202020204" pitchFamily="34" charset="0"/>
                <a:cs typeface="Arial" panose="020B0604020202020204" pitchFamily="34" charset="0"/>
              </a:rPr>
              <a:t>5. Provide breastmilk and provide their own iron-fortified infant formula. </a:t>
            </a: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In</a:t>
            </a:r>
            <a:r>
              <a:rPr lang="en-US" sz="1200" baseline="0" dirty="0">
                <a:solidFill>
                  <a:schemeClr val="tx1"/>
                </a:solidFill>
                <a:latin typeface="Arial" panose="020B0604020202020204" pitchFamily="34" charset="0"/>
                <a:cs typeface="Arial" panose="020B0604020202020204" pitchFamily="34" charset="0"/>
              </a:rPr>
              <a:t> any of these situations, you can still claim the breastmilk and/or iron-fortified infant formula as part of a reimbursable meal or snack. </a:t>
            </a:r>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a:p>
        </p:txBody>
      </p:sp>
    </p:spTree>
    <p:extLst>
      <p:ext uri="{BB962C8B-B14F-4D97-AF65-F5344CB8AC3E}">
        <p14:creationId xmlns:p14="http://schemas.microsoft.com/office/powerpoint/2010/main" val="3574912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5327" y="4480003"/>
            <a:ext cx="5642610" cy="4020529"/>
          </a:xfrm>
        </p:spPr>
        <p:txBody>
          <a:bodyPr/>
          <a:lstStyle/>
          <a:p>
            <a:r>
              <a:rPr lang="en-US" sz="1200" dirty="0">
                <a:solidFill>
                  <a:schemeClr val="tx1"/>
                </a:solidFill>
                <a:latin typeface="Arial" panose="020B0604020202020204" pitchFamily="34" charset="0"/>
                <a:cs typeface="Arial" panose="020B0604020202020204" pitchFamily="34" charset="0"/>
              </a:rPr>
              <a:t>In the CACFP infant meal pattern,</a:t>
            </a:r>
            <a:r>
              <a:rPr lang="en-US" sz="1200" baseline="0" dirty="0">
                <a:solidFill>
                  <a:schemeClr val="tx1"/>
                </a:solidFill>
                <a:latin typeface="Arial" panose="020B0604020202020204" pitchFamily="34" charset="0"/>
                <a:cs typeface="Arial" panose="020B0604020202020204" pitchFamily="34" charset="0"/>
              </a:rPr>
              <a:t> a child care site must offer at least one ir</a:t>
            </a:r>
            <a:r>
              <a:rPr lang="en-US" sz="1200" dirty="0">
                <a:solidFill>
                  <a:schemeClr val="tx1"/>
                </a:solidFill>
                <a:latin typeface="Arial" panose="020B0604020202020204" pitchFamily="34" charset="0"/>
                <a:cs typeface="Arial" panose="020B0604020202020204" pitchFamily="34" charset="0"/>
              </a:rPr>
              <a:t>on-fortified infant formula</a:t>
            </a:r>
            <a:r>
              <a:rPr lang="en-US" sz="1200" baseline="0" dirty="0">
                <a:solidFill>
                  <a:schemeClr val="tx1"/>
                </a:solidFill>
                <a:latin typeface="Arial" panose="020B0604020202020204" pitchFamily="34" charset="0"/>
                <a:cs typeface="Arial" panose="020B0604020202020204" pitchFamily="34" charset="0"/>
              </a:rPr>
              <a:t> that is regulated by the Food and Drug Administration, also known as the FDA. The FDA has strict nutrition and safety standards for infant formula to make sure infants are getting the nutrients they need for healthy growth. All infant formula sold in the United States are regulated by the FDA. If an infant formula is bought from a place online or in person outside of the United States, it is probably not regulated by the FDA and should not be used. </a:t>
            </a: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Iron-fortified infant formula is required in the CACFP for babies who are not breastfed or are partially breastfed. To make sure the iron-fortified infant formula you offer is creditable in the CACFP, you should look for “infant formula with iron” or a similar statement on the front of the formula package and make sure it contains 1 milligram of iron or more per 100 calories of formula when prepared using the label instructions. You can use the Nutrition Facts label as a guide to make sure the formula has enough iron. First look at the line that says “Calories” and make sure it says “100” or more. Then look at the line that says “iron”. This should have “1 milligram” or more listed. </a:t>
            </a: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If you have questions on if the iron-fortified infant formula you offer at your child care site is regulated by FDA or contains enough iron, please contact your sponsoring organization or State agency. </a:t>
            </a:r>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a:p>
        </p:txBody>
      </p:sp>
    </p:spTree>
    <p:extLst>
      <p:ext uri="{BB962C8B-B14F-4D97-AF65-F5344CB8AC3E}">
        <p14:creationId xmlns:p14="http://schemas.microsoft.com/office/powerpoint/2010/main" val="803641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For babies whose parents/guardians send in breastmilk or formula, you may also want to talk to them about what you should do if their baby drinks all the breastmilk or formula they brought in, and is still hungry.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 parents/guardians may choose to bring in a back-up supply of breastmilk and ask you to store it in the refrigerator or freezer. Or, they may ask you to offer their baby the iron-fortified infant formula you have at the child care site.  Or, the parents/guardians may choose to bring in their own iron-fortified infant formula. In all of these situations, the back-up supply of breastmilk and the iron-fortified infant formula can credit towards a reimbursable meal or snack.</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Breastmilk and iron-fortified infant formula can be offered to a baby in the same meal. Offer the baby the breastmilk first. If the baby finishes the breastmilk and still shows signs that they are hungry, then offer the infant formula. </a:t>
            </a:r>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1458879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575356" cy="1692479"/>
          </a:xfrm>
          <a:prstGeom prst="rect">
            <a:avLst/>
          </a:prstGeom>
        </p:spPr>
        <p:txBody>
          <a:bodyPr lIns="0" tIns="0" rIns="0" bIns="0" anchor="t" anchorCtr="0">
            <a:normAutofit/>
          </a:bodyPr>
          <a:lstStyle>
            <a:lvl1pPr algn="l">
              <a:defRPr sz="4000" b="1" i="0">
                <a:solidFill>
                  <a:srgbClr val="762C38"/>
                </a:solidFill>
                <a:latin typeface="Helvetica"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0" y="240403"/>
            <a:ext cx="9144000" cy="475484"/>
          </a:xfrm>
          <a:prstGeom prst="rect">
            <a:avLst/>
          </a:prstGeom>
        </p:spPr>
        <p:txBody>
          <a:bodyPr/>
          <a:lstStyle>
            <a:lvl1pPr algn="ctr">
              <a:defRPr sz="3000" b="1" i="0">
                <a:solidFill>
                  <a:srgbClr val="762C38"/>
                </a:solidFill>
                <a:latin typeface="Helvetica" pitchFamily="2" charset="0"/>
              </a:defRPr>
            </a:lvl1pPr>
          </a:lstStyle>
          <a:p>
            <a:r>
              <a:rPr lang="en-US"/>
              <a:t>Click to edit Master title style</a:t>
            </a:r>
          </a:p>
        </p:txBody>
      </p:sp>
    </p:spTree>
    <p:extLst>
      <p:ext uri="{BB962C8B-B14F-4D97-AF65-F5344CB8AC3E}">
        <p14:creationId xmlns:p14="http://schemas.microsoft.com/office/powerpoint/2010/main" val="2678819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Page 1">
    <p:bg>
      <p:bgPr>
        <a:gradFill>
          <a:gsLst>
            <a:gs pos="100000">
              <a:schemeClr val="accent1">
                <a:lumMod val="5000"/>
                <a:lumOff val="95000"/>
              </a:schemeClr>
            </a:gs>
            <a:gs pos="0">
              <a:srgbClr val="FFE6E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2271588" y="1146945"/>
            <a:ext cx="6386472" cy="421826"/>
          </a:xfrm>
          <a:prstGeom prst="rect">
            <a:avLst/>
          </a:prstGeom>
        </p:spPr>
        <p:txBody>
          <a:bodyPr lIns="0" tIns="0" rIns="0" bIns="0" anchor="t" anchorCtr="0">
            <a:normAutofit/>
          </a:bodyPr>
          <a:lstStyle>
            <a:lvl1pPr algn="l">
              <a:defRPr sz="3200" b="1" i="0">
                <a:solidFill>
                  <a:srgbClr val="762C38"/>
                </a:solidFill>
                <a:latin typeface="Helvetica"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28600" y="2704577"/>
            <a:ext cx="5199656" cy="675005"/>
          </a:xfrm>
          <a:prstGeom prst="rect">
            <a:avLst/>
          </a:prstGeom>
        </p:spPr>
        <p:txBody>
          <a:bodyPr/>
          <a:lstStyle>
            <a:lvl1pPr marL="342900" indent="-342900" algn="l">
              <a:buClr>
                <a:srgbClr val="234A41"/>
              </a:buClr>
              <a:buSzPct val="125000"/>
              <a:buFont typeface="Wingdings" pitchFamily="2" charset="2"/>
              <a:buChar char="ü"/>
              <a:defRPr sz="1800" b="0" i="0">
                <a:solidFill>
                  <a:schemeClr val="tx1"/>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a:t>
            </a:r>
          </a:p>
        </p:txBody>
      </p:sp>
      <p:pic>
        <p:nvPicPr>
          <p:cNvPr id="14" name="Picture 13">
            <a:extLst>
              <a:ext uri="{FF2B5EF4-FFF2-40B4-BE49-F238E27FC236}">
                <a16:creationId xmlns:a16="http://schemas.microsoft.com/office/drawing/2014/main" id="{3E3C193B-36ED-3242-AEFF-9406D4E3068A}"/>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Text Placeholder 4">
            <a:extLst>
              <a:ext uri="{FF2B5EF4-FFF2-40B4-BE49-F238E27FC236}">
                <a16:creationId xmlns:a16="http://schemas.microsoft.com/office/drawing/2014/main" id="{87A6AF17-6727-0A41-AAB2-35C8B01C910E}"/>
              </a:ext>
            </a:extLst>
          </p:cNvPr>
          <p:cNvSpPr>
            <a:spLocks noGrp="1"/>
          </p:cNvSpPr>
          <p:nvPr>
            <p:ph type="body" sz="quarter" idx="10" hasCustomPrompt="1"/>
          </p:nvPr>
        </p:nvSpPr>
        <p:spPr>
          <a:xfrm>
            <a:off x="2298955" y="1631834"/>
            <a:ext cx="6558899" cy="683845"/>
          </a:xfrm>
          <a:prstGeom prst="rect">
            <a:avLst/>
          </a:prstGeom>
        </p:spPr>
        <p:txBody>
          <a:bodyPr/>
          <a:lstStyle>
            <a:lvl1pPr marL="0" indent="0">
              <a:buNone/>
              <a:defRPr sz="2400" b="0" i="0">
                <a:solidFill>
                  <a:schemeClr val="tx1"/>
                </a:solidFill>
                <a:latin typeface="Helvetica" pitchFamily="2" charset="0"/>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a:t>Click to edit Master subtitle</a:t>
            </a:r>
          </a:p>
        </p:txBody>
      </p:sp>
      <p:cxnSp>
        <p:nvCxnSpPr>
          <p:cNvPr id="6" name="Straight Connector 5">
            <a:extLst>
              <a:ext uri="{FF2B5EF4-FFF2-40B4-BE49-F238E27FC236}">
                <a16:creationId xmlns:a16="http://schemas.microsoft.com/office/drawing/2014/main" id="{A92D9863-5B4A-8E4E-9F0C-4034D1C98C4F}"/>
              </a:ext>
            </a:extLst>
          </p:cNvPr>
          <p:cNvCxnSpPr>
            <a:cxnSpLocks/>
          </p:cNvCxnSpPr>
          <p:nvPr userDrawn="1"/>
        </p:nvCxnSpPr>
        <p:spPr>
          <a:xfrm>
            <a:off x="228600" y="2500805"/>
            <a:ext cx="8429460" cy="0"/>
          </a:xfrm>
          <a:prstGeom prst="line">
            <a:avLst/>
          </a:prstGeom>
          <a:ln w="12700">
            <a:solidFill>
              <a:srgbClr val="740507"/>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E111A45-CA2B-A240-B72F-74E2542A0816}"/>
              </a:ext>
            </a:extLst>
          </p:cNvPr>
          <p:cNvPicPr>
            <a:picLocks noChangeAspect="1"/>
          </p:cNvPicPr>
          <p:nvPr userDrawn="1"/>
        </p:nvPicPr>
        <p:blipFill rotWithShape="1">
          <a:blip r:embed="rId3"/>
          <a:srcRect l="-2758" t="-7060" r="-2450" b="-4610"/>
          <a:stretch/>
        </p:blipFill>
        <p:spPr>
          <a:xfrm>
            <a:off x="228601" y="1090043"/>
            <a:ext cx="1876096" cy="1225639"/>
          </a:xfrm>
          <a:prstGeom prst="roundRect">
            <a:avLst>
              <a:gd name="adj" fmla="val 5064"/>
            </a:avLst>
          </a:prstGeom>
          <a:solidFill>
            <a:schemeClr val="bg1"/>
          </a:solidFill>
          <a:effectLst>
            <a:outerShdw blurRad="63500" sx="102000" sy="102000" algn="ctr" rotWithShape="0">
              <a:prstClr val="black">
                <a:alpha val="15000"/>
              </a:prstClr>
            </a:outerShdw>
          </a:effectLst>
        </p:spPr>
      </p:pic>
    </p:spTree>
    <p:extLst>
      <p:ext uri="{BB962C8B-B14F-4D97-AF65-F5344CB8AC3E}">
        <p14:creationId xmlns:p14="http://schemas.microsoft.com/office/powerpoint/2010/main" val="3019515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762C38"/>
                </a:solidFill>
              </a:defRPr>
            </a:lvl1pPr>
          </a:lstStyle>
          <a:p>
            <a:r>
              <a:rPr lang="en-US"/>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762C38"/>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762C38"/>
                </a:solidFill>
              </a:defRPr>
            </a:lvl1pPr>
          </a:lstStyle>
          <a:p>
            <a:r>
              <a:rPr lang="en-US"/>
              <a:t>Click to edit title</a:t>
            </a:r>
            <a:br>
              <a:rPr lang="en-US"/>
            </a:br>
            <a:r>
              <a:rPr lang="en-US"/>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762C38"/>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762C38"/>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762C38"/>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740507"/>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42746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762C38"/>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762C3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762C38"/>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62C38"/>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762C38"/>
                </a:solidFill>
                <a:latin typeface="Helvetica" pitchFamily="2" charset="0"/>
              </a:defRPr>
            </a:lvl1pPr>
          </a:lstStyle>
          <a:p>
            <a:r>
              <a:rPr lang="en-US"/>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762C38"/>
                </a:solidFill>
                <a:latin typeface="Helvetica" pitchFamily="2" charset="0"/>
              </a:defRPr>
            </a:lvl1pPr>
          </a:lstStyle>
          <a:p>
            <a:r>
              <a:rPr lang="en-US"/>
              <a:t>Click to edit Master title style</a:t>
            </a:r>
          </a:p>
        </p:txBody>
      </p:sp>
      <p:pic>
        <p:nvPicPr>
          <p:cNvPr id="3" name="Picture 2">
            <a:extLst>
              <a:ext uri="{FF2B5EF4-FFF2-40B4-BE49-F238E27FC236}">
                <a16:creationId xmlns:a16="http://schemas.microsoft.com/office/drawing/2014/main" id="{7C5BFCAC-A678-E34E-B766-E603D06ED1D5}"/>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762C38"/>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a:t>Edit Subtitle</a:t>
            </a:r>
          </a:p>
        </p:txBody>
      </p:sp>
    </p:spTree>
    <p:extLst>
      <p:ext uri="{BB962C8B-B14F-4D97-AF65-F5344CB8AC3E}">
        <p14:creationId xmlns:p14="http://schemas.microsoft.com/office/powerpoint/2010/main" val="239616455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8.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Round Single Corner Rectangle 5">
            <a:extLst>
              <a:ext uri="{FF2B5EF4-FFF2-40B4-BE49-F238E27FC236}">
                <a16:creationId xmlns:a16="http://schemas.microsoft.com/office/drawing/2014/main" id="{056D2E00-1D25-A246-99A8-275AF0E3BFC0}"/>
              </a:ext>
            </a:extLst>
          </p:cNvPr>
          <p:cNvSpPr/>
          <p:nvPr userDrawn="1"/>
        </p:nvSpPr>
        <p:spPr>
          <a:xfrm rot="10800000" flipH="1">
            <a:off x="0" y="-1"/>
            <a:ext cx="8694751" cy="3440246"/>
          </a:xfrm>
          <a:prstGeom prst="round1Rect">
            <a:avLst>
              <a:gd name="adj" fmla="val 16776"/>
            </a:avLst>
          </a:prstGeom>
          <a:solidFill>
            <a:srgbClr val="FFE6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FFE6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FFE6E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FFE6E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 id="2147483689"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18139" y="1168922"/>
            <a:ext cx="4792713" cy="3156440"/>
          </a:xfrm>
          <a:prstGeom prst="round1Rect">
            <a:avLst>
              <a:gd name="adj" fmla="val 26085"/>
            </a:avLst>
          </a:prstGeom>
          <a:solidFill>
            <a:srgbClr val="FFE6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E6EF"/>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E6EF"/>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FFE6EF"/>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4" r:id="rId1"/>
    <p:sldLayoutId id="2147483688" r:id="rId2"/>
    <p:sldLayoutId id="214748368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twitter.com/@teamnutrition" TargetMode="External"/><Relationship Id="rId5" Type="http://schemas.openxmlformats.org/officeDocument/2006/relationships/hyperlink" Target="https://teamnutrition.usda.gov/" TargetMode="Externa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https://teamnutrition.usda.go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21.tiff"/><Relationship Id="rId5" Type="http://schemas.openxmlformats.org/officeDocument/2006/relationships/hyperlink" Target="mailto:TeamNutrition@usda.gov" TargetMode="Externa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hyperlink" Target="mailto:TeamNutrition@usda.gov" TargetMode="Externa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hyperlink" Target="https://twitter.com/@teamnutrition" TargetMode="External"/><Relationship Id="rId10" Type="http://schemas.openxmlformats.org/officeDocument/2006/relationships/image" Target="../media/image6.png"/><Relationship Id="rId4" Type="http://schemas.openxmlformats.org/officeDocument/2006/relationships/hyperlink" Target="http://teamnutrition.usda.gov/" TargetMode="External"/><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7651-C638-BC49-86CB-8021C665896B}"/>
              </a:ext>
            </a:extLst>
          </p:cNvPr>
          <p:cNvSpPr>
            <a:spLocks noGrp="1"/>
          </p:cNvSpPr>
          <p:nvPr>
            <p:ph type="ctrTitle"/>
          </p:nvPr>
        </p:nvSpPr>
        <p:spPr>
          <a:xfrm>
            <a:off x="365760" y="1143000"/>
            <a:ext cx="8273845" cy="1165832"/>
          </a:xfrm>
        </p:spPr>
        <p:txBody>
          <a:bodyPr>
            <a:noAutofit/>
          </a:bodyPr>
          <a:lstStyle/>
          <a:p>
            <a:r>
              <a:rPr lang="en-US" sz="4400"/>
              <a:t>Feeding Infants: </a:t>
            </a:r>
            <a:br>
              <a:rPr lang="en-US" sz="4400"/>
            </a:br>
            <a:r>
              <a:rPr lang="en-US" sz="4400"/>
              <a:t>0-5 Months</a:t>
            </a:r>
          </a:p>
        </p:txBody>
      </p:sp>
      <p:sp>
        <p:nvSpPr>
          <p:cNvPr id="3" name="Subtitle 2">
            <a:extLst>
              <a:ext uri="{FF2B5EF4-FFF2-40B4-BE49-F238E27FC236}">
                <a16:creationId xmlns:a16="http://schemas.microsoft.com/office/drawing/2014/main" id="{1F124BE3-AADE-8A4F-B979-BF5C42F87E10}"/>
              </a:ext>
            </a:extLst>
          </p:cNvPr>
          <p:cNvSpPr>
            <a:spLocks noGrp="1"/>
          </p:cNvSpPr>
          <p:nvPr>
            <p:ph type="subTitle" idx="1"/>
          </p:nvPr>
        </p:nvSpPr>
        <p:spPr>
          <a:xfrm>
            <a:off x="365760" y="3657600"/>
            <a:ext cx="5199656" cy="982899"/>
          </a:xfrm>
        </p:spPr>
        <p:txBody>
          <a:bodyPr lIns="91440" tIns="45720" rIns="91440" bIns="45720" anchor="t"/>
          <a:lstStyle/>
          <a:p>
            <a:pPr>
              <a:lnSpc>
                <a:spcPct val="72314"/>
              </a:lnSpc>
            </a:pPr>
            <a:r>
              <a:rPr lang="en-US"/>
              <a:t>A Training Presentation for </a:t>
            </a:r>
            <a:br>
              <a:rPr lang="en-US"/>
            </a:br>
            <a:r>
              <a:rPr lang="en-US"/>
              <a:t>Child and Adult Care Food </a:t>
            </a:r>
            <a:br>
              <a:rPr lang="en-US"/>
            </a:br>
            <a:r>
              <a:rPr lang="en-US"/>
              <a:t>Program (CACFP) Operators</a:t>
            </a:r>
          </a:p>
        </p:txBody>
      </p:sp>
      <p:pic>
        <p:nvPicPr>
          <p:cNvPr id="6" name="Picture 5" descr="Illustration of a woman holding a baby.">
            <a:extLst>
              <a:ext uri="{FF2B5EF4-FFF2-40B4-BE49-F238E27FC236}">
                <a16:creationId xmlns:a16="http://schemas.microsoft.com/office/drawing/2014/main" id="{CE6328E3-9A3F-864B-9377-B9E8C400F82F}"/>
              </a:ext>
            </a:extLst>
          </p:cNvPr>
          <p:cNvPicPr>
            <a:picLocks noChangeAspect="1"/>
          </p:cNvPicPr>
          <p:nvPr/>
        </p:nvPicPr>
        <p:blipFill>
          <a:blip r:embed="rId3"/>
          <a:stretch>
            <a:fillRect/>
          </a:stretch>
        </p:blipFill>
        <p:spPr>
          <a:xfrm>
            <a:off x="5793325" y="503001"/>
            <a:ext cx="2945881" cy="4411190"/>
          </a:xfrm>
          <a:prstGeom prst="rect">
            <a:avLst/>
          </a:prstGeom>
        </p:spPr>
      </p:pic>
    </p:spTree>
    <p:extLst>
      <p:ext uri="{BB962C8B-B14F-4D97-AF65-F5344CB8AC3E}">
        <p14:creationId xmlns:p14="http://schemas.microsoft.com/office/powerpoint/2010/main" val="3163124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0"/>
            <a:ext cx="8436334" cy="850790"/>
          </a:xfrm>
        </p:spPr>
        <p:txBody>
          <a:bodyPr/>
          <a:lstStyle/>
          <a:p>
            <a:r>
              <a:rPr lang="es-US">
                <a:latin typeface="Arial" panose="020B0604020202020204" pitchFamily="34" charset="0"/>
                <a:cs typeface="Arial" panose="020B0604020202020204" pitchFamily="34" charset="0"/>
              </a:rPr>
              <a:t>Feed Babies On Demand</a:t>
            </a:r>
          </a:p>
        </p:txBody>
      </p:sp>
      <p:sp>
        <p:nvSpPr>
          <p:cNvPr id="3" name="Rectangle 2">
            <a:extLst>
              <a:ext uri="{FF2B5EF4-FFF2-40B4-BE49-F238E27FC236}">
                <a16:creationId xmlns:a16="http://schemas.microsoft.com/office/drawing/2014/main" id="{BD13B0B6-DFD2-B54F-B48C-027781AA6B8D}"/>
              </a:ext>
            </a:extLst>
          </p:cNvPr>
          <p:cNvSpPr/>
          <p:nvPr/>
        </p:nvSpPr>
        <p:spPr>
          <a:xfrm>
            <a:off x="365760" y="1188720"/>
            <a:ext cx="4625340" cy="3016210"/>
          </a:xfrm>
          <a:prstGeom prst="rect">
            <a:avLst/>
          </a:prstGeom>
        </p:spPr>
        <p:txBody>
          <a:bodyPr wrap="square">
            <a:spAutoFit/>
          </a:bodyPr>
          <a:lstStyle/>
          <a:p>
            <a:r>
              <a:rPr lang="en-US" sz="2000" b="1">
                <a:solidFill>
                  <a:schemeClr val="tx1">
                    <a:lumMod val="65000"/>
                    <a:lumOff val="35000"/>
                  </a:schemeClr>
                </a:solidFill>
                <a:latin typeface="Helvetica" pitchFamily="2" charset="0"/>
              </a:rPr>
              <a:t>Feed a baby when they show signs of hunger:  </a:t>
            </a:r>
          </a:p>
          <a:p>
            <a:pPr marL="239713" indent="-239713">
              <a:spcBef>
                <a:spcPts val="12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rPr>
              <a:t>Makes sucking noises</a:t>
            </a:r>
          </a:p>
          <a:p>
            <a:pPr marL="239713" indent="-239713">
              <a:spcBef>
                <a:spcPts val="12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rPr>
              <a:t>Sucks on hands, fingers, toes</a:t>
            </a:r>
          </a:p>
          <a:p>
            <a:pPr marL="239713" indent="-239713">
              <a:spcBef>
                <a:spcPts val="12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rPr>
              <a:t>Reaches for a bottle</a:t>
            </a:r>
          </a:p>
          <a:p>
            <a:pPr marL="239713" indent="-239713">
              <a:spcBef>
                <a:spcPts val="12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rPr>
              <a:t>Rooting</a:t>
            </a:r>
          </a:p>
          <a:p>
            <a:pPr marL="239713" indent="-239713">
              <a:spcBef>
                <a:spcPts val="1200"/>
              </a:spcBef>
              <a:buClr>
                <a:srgbClr val="762C38"/>
              </a:buClr>
              <a:buFont typeface="Arial" panose="020B0604020202020204" pitchFamily="34" charset="0"/>
              <a:buChar char="•"/>
            </a:pPr>
            <a:r>
              <a:rPr lang="en-US" sz="2000" b="1">
                <a:solidFill>
                  <a:srgbClr val="762C38"/>
                </a:solidFill>
                <a:latin typeface="Helvetica" pitchFamily="2" charset="0"/>
              </a:rPr>
              <a:t>Crying is a late sign of hunger</a:t>
            </a:r>
          </a:p>
        </p:txBody>
      </p:sp>
      <p:pic>
        <p:nvPicPr>
          <p:cNvPr id="12" name="Picture 11" descr="A baby appearing to be making sucking noises.">
            <a:extLst>
              <a:ext uri="{FF2B5EF4-FFF2-40B4-BE49-F238E27FC236}">
                <a16:creationId xmlns:a16="http://schemas.microsoft.com/office/drawing/2014/main" id="{94DC14CA-1AF7-7942-BD18-2A19A2158EA9}"/>
              </a:ext>
            </a:extLst>
          </p:cNvPr>
          <p:cNvPicPr>
            <a:picLocks noChangeAspect="1"/>
          </p:cNvPicPr>
          <p:nvPr/>
        </p:nvPicPr>
        <p:blipFill>
          <a:blip r:embed="rId3"/>
          <a:stretch>
            <a:fillRect/>
          </a:stretch>
        </p:blipFill>
        <p:spPr>
          <a:xfrm>
            <a:off x="5541800" y="1188720"/>
            <a:ext cx="2141700" cy="1663919"/>
          </a:xfrm>
          <a:prstGeom prst="roundRect">
            <a:avLst>
              <a:gd name="adj" fmla="val 9326"/>
            </a:avLst>
          </a:prstGeom>
          <a:effectLst/>
        </p:spPr>
      </p:pic>
      <p:pic>
        <p:nvPicPr>
          <p:cNvPr id="10" name="Picture 9" descr="A baby crying.">
            <a:extLst>
              <a:ext uri="{FF2B5EF4-FFF2-40B4-BE49-F238E27FC236}">
                <a16:creationId xmlns:a16="http://schemas.microsoft.com/office/drawing/2014/main" id="{33577212-FC6A-F245-BE92-36008C5F22D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343" r="9959"/>
          <a:stretch/>
        </p:blipFill>
        <p:spPr>
          <a:xfrm>
            <a:off x="5563189" y="3111361"/>
            <a:ext cx="2120311" cy="1663919"/>
          </a:xfrm>
          <a:prstGeom prst="roundRect">
            <a:avLst>
              <a:gd name="adj" fmla="val 8659"/>
            </a:avLst>
          </a:prstGeom>
          <a:effectLst/>
        </p:spPr>
      </p:pic>
      <p:sp>
        <p:nvSpPr>
          <p:cNvPr id="4" name="TextBox 3">
            <a:extLst>
              <a:ext uri="{FF2B5EF4-FFF2-40B4-BE49-F238E27FC236}">
                <a16:creationId xmlns:a16="http://schemas.microsoft.com/office/drawing/2014/main" id="{2019723C-B5DA-9F4B-A174-8C63DB0FC3AF}"/>
              </a:ext>
            </a:extLst>
          </p:cNvPr>
          <p:cNvSpPr txBox="1"/>
          <p:nvPr/>
        </p:nvSpPr>
        <p:spPr>
          <a:xfrm>
            <a:off x="193964" y="4738255"/>
            <a:ext cx="3501280" cy="369332"/>
          </a:xfrm>
          <a:prstGeom prst="rect">
            <a:avLst/>
          </a:prstGeom>
          <a:noFill/>
        </p:spPr>
        <p:txBody>
          <a:bodyPr wrap="none" rtlCol="0">
            <a:spAutoFit/>
          </a:bodyPr>
          <a:lstStyle/>
          <a:p>
            <a:r>
              <a:rPr lang="en-US" sz="200">
                <a:solidFill>
                  <a:schemeClr val="bg1"/>
                </a:solidFill>
              </a:rPr>
              <a:t>Babies may get hungry at times outside of typical mealtimes and may eat smaller or larger amounts from day to day. For this reason, physicians and dietitians recommend that babies be fed on demand. Feeding a baby on demand means feeding a baby when they are hungry.</a:t>
            </a:r>
          </a:p>
          <a:p>
            <a:endParaRPr lang="en-US" sz="200">
              <a:solidFill>
                <a:schemeClr val="bg1"/>
              </a:solidFill>
            </a:endParaRPr>
          </a:p>
          <a:p>
            <a:r>
              <a:rPr lang="en-US" sz="200">
                <a:solidFill>
                  <a:schemeClr val="bg1"/>
                </a:solidFill>
              </a:rPr>
              <a:t>While a baby may not be able to say, “I’m hungry,” they can tell you they’re hungry through cues or signs. Listed on the slide here are just a few examples of hunger signs. A baby may make sucking noises; suck on their hands, fingers, and toes; reach for a bottle if it is near; and may root to tell you he or she is hungry. </a:t>
            </a:r>
          </a:p>
          <a:p>
            <a:endParaRPr lang="en-US" sz="200">
              <a:solidFill>
                <a:schemeClr val="bg1"/>
              </a:solidFill>
            </a:endParaRPr>
          </a:p>
          <a:p>
            <a:r>
              <a:rPr lang="en-US" sz="200">
                <a:solidFill>
                  <a:schemeClr val="bg1"/>
                </a:solidFill>
              </a:rPr>
              <a:t>Rooting is when a baby’s mouth, lips, cheek, or chin are touched, and the baby turns his head and opens his mouth. Rooting is a reflex that helps a baby find and grasp a nipple. </a:t>
            </a:r>
          </a:p>
          <a:p>
            <a:endParaRPr lang="en-US" sz="200">
              <a:solidFill>
                <a:schemeClr val="bg1"/>
              </a:solidFill>
            </a:endParaRPr>
          </a:p>
          <a:p>
            <a:r>
              <a:rPr lang="en-US" sz="200">
                <a:solidFill>
                  <a:schemeClr val="bg1"/>
                </a:solidFill>
              </a:rPr>
              <a:t>Many people think that babies will just cry when they are hungry. But, crying is actually a late sign of hunger. It can also mean other things besides hunger, such as wanting to be held or needing a diaper change. </a:t>
            </a:r>
          </a:p>
          <a:p>
            <a:endParaRPr lang="en-US" sz="200">
              <a:solidFill>
                <a:schemeClr val="bg1"/>
              </a:solidFill>
            </a:endParaRPr>
          </a:p>
          <a:p>
            <a:r>
              <a:rPr lang="en-US" sz="200">
                <a:solidFill>
                  <a:schemeClr val="bg1"/>
                </a:solidFill>
              </a:rPr>
              <a:t>Instead of waiting for a baby to cry, look for a baby’s earlier signs of hunger like the ones we just mentioned. </a:t>
            </a:r>
          </a:p>
        </p:txBody>
      </p:sp>
    </p:spTree>
    <p:extLst>
      <p:ext uri="{BB962C8B-B14F-4D97-AF65-F5344CB8AC3E}">
        <p14:creationId xmlns:p14="http://schemas.microsoft.com/office/powerpoint/2010/main" val="1196452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1E95B2B-DA04-564D-BD65-A24B07171543}"/>
              </a:ext>
            </a:extLst>
          </p:cNvPr>
          <p:cNvSpPr txBox="1"/>
          <p:nvPr/>
        </p:nvSpPr>
        <p:spPr>
          <a:xfrm>
            <a:off x="0" y="127136"/>
            <a:ext cx="3139439" cy="1938992"/>
          </a:xfrm>
          <a:prstGeom prst="rect">
            <a:avLst/>
          </a:prstGeom>
          <a:noFill/>
        </p:spPr>
        <p:txBody>
          <a:bodyPr wrap="square" rtlCol="0">
            <a:spAutoFit/>
          </a:bodyPr>
          <a:lstStyle/>
          <a:p>
            <a:pPr algn="ctr"/>
            <a:r>
              <a:rPr lang="en-US" sz="12000" b="1">
                <a:solidFill>
                  <a:srgbClr val="762C38"/>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1846559"/>
            <a:ext cx="3037398" cy="1669773"/>
          </a:xfrm>
        </p:spPr>
        <p:txBody>
          <a:bodyPr/>
          <a:lstStyle/>
          <a:p>
            <a:r>
              <a:rPr lang="en-US"/>
              <a:t>Try It Out!</a:t>
            </a:r>
            <a:br>
              <a:rPr lang="en-US"/>
            </a:br>
            <a:r>
              <a:rPr lang="en-US" b="0"/>
              <a:t>These are all signs that a baby is hungry, </a:t>
            </a:r>
            <a:r>
              <a:rPr lang="en-US" b="0" i="1"/>
              <a:t>except</a:t>
            </a:r>
            <a:r>
              <a:rPr lang="en-US" b="0"/>
              <a:t>:</a:t>
            </a:r>
            <a:br>
              <a:rPr lang="en-US" b="0"/>
            </a:br>
            <a:endParaRPr lang="en-US" b="0"/>
          </a:p>
        </p:txBody>
      </p:sp>
      <p:sp>
        <p:nvSpPr>
          <p:cNvPr id="5" name="Text Placeholder 2">
            <a:extLst>
              <a:ext uri="{FF2B5EF4-FFF2-40B4-BE49-F238E27FC236}">
                <a16:creationId xmlns:a16="http://schemas.microsoft.com/office/drawing/2014/main" id="{AFAB05B8-454C-4443-9846-9ACE715087FB}"/>
              </a:ext>
            </a:extLst>
          </p:cNvPr>
          <p:cNvSpPr>
            <a:spLocks noGrp="1"/>
          </p:cNvSpPr>
          <p:nvPr>
            <p:ph type="body" idx="1"/>
          </p:nvPr>
        </p:nvSpPr>
        <p:spPr>
          <a:xfrm>
            <a:off x="3810000" y="1289304"/>
            <a:ext cx="3868737" cy="312738"/>
          </a:xfrm>
        </p:spPr>
        <p:txBody>
          <a:bodyPr/>
          <a:lstStyle/>
          <a:p>
            <a:r>
              <a:rPr lang="en-US"/>
              <a:t>Choose one of the following:</a:t>
            </a:r>
          </a:p>
          <a:p>
            <a:endParaRPr lang="en-US"/>
          </a:p>
        </p:txBody>
      </p:sp>
      <p:sp>
        <p:nvSpPr>
          <p:cNvPr id="8" name="Content Placeholder 3">
            <a:extLst>
              <a:ext uri="{FF2B5EF4-FFF2-40B4-BE49-F238E27FC236}">
                <a16:creationId xmlns:a16="http://schemas.microsoft.com/office/drawing/2014/main" id="{2DE37B5D-4B63-ED4E-900F-66C674D71DFD}"/>
              </a:ext>
            </a:extLst>
          </p:cNvPr>
          <p:cNvSpPr txBox="1">
            <a:spLocks/>
          </p:cNvSpPr>
          <p:nvPr/>
        </p:nvSpPr>
        <p:spPr>
          <a:xfrm>
            <a:off x="3810000" y="1737360"/>
            <a:ext cx="3868737" cy="613726"/>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4488" indent="-336550">
              <a:buClr>
                <a:srgbClr val="762C38"/>
              </a:buClr>
              <a:buFont typeface="Wingdings" pitchFamily="2" charset="2"/>
              <a:buChar char="q"/>
            </a:pPr>
            <a:r>
              <a:rPr lang="en-US"/>
              <a:t>Makes sucking noises</a:t>
            </a:r>
          </a:p>
          <a:p>
            <a:pPr marL="344488" indent="-336550">
              <a:buClr>
                <a:srgbClr val="762C38"/>
              </a:buClr>
              <a:buFont typeface="Wingdings" pitchFamily="2" charset="2"/>
              <a:buChar char="q"/>
            </a:pPr>
            <a:r>
              <a:rPr lang="en-US"/>
              <a:t>Seals lips together</a:t>
            </a:r>
          </a:p>
          <a:p>
            <a:pPr marL="344488" indent="-336550">
              <a:buClr>
                <a:srgbClr val="762C38"/>
              </a:buClr>
              <a:buFont typeface="Wingdings" pitchFamily="2" charset="2"/>
              <a:buChar char="q"/>
            </a:pPr>
            <a:r>
              <a:rPr lang="en-US"/>
              <a:t>Rooting</a:t>
            </a:r>
          </a:p>
          <a:p>
            <a:pPr marL="344488" indent="-336550">
              <a:buClr>
                <a:srgbClr val="762C38"/>
              </a:buClr>
              <a:buFont typeface="Wingdings" pitchFamily="2" charset="2"/>
              <a:buChar char="q"/>
            </a:pPr>
            <a:r>
              <a:rPr lang="en-US"/>
              <a:t>Sucks on hands</a:t>
            </a:r>
          </a:p>
        </p:txBody>
      </p:sp>
      <p:sp>
        <p:nvSpPr>
          <p:cNvPr id="3" name="TextBox 2">
            <a:extLst>
              <a:ext uri="{FF2B5EF4-FFF2-40B4-BE49-F238E27FC236}">
                <a16:creationId xmlns:a16="http://schemas.microsoft.com/office/drawing/2014/main" id="{66360356-9D10-084B-8093-BA27AB290656}"/>
              </a:ext>
            </a:extLst>
          </p:cNvPr>
          <p:cNvSpPr txBox="1"/>
          <p:nvPr/>
        </p:nvSpPr>
        <p:spPr>
          <a:xfrm>
            <a:off x="3366655" y="4197927"/>
            <a:ext cx="1035861" cy="400110"/>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Okay, let's do a practice question!</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These are all signs that a baby is hungry, except:</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Makes sucking noises [pause and wait for a show of hands],</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Seals lips together [pause and wait for a show of hands],</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Rooting [pause and wait for a show of hands],</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Or sucks on hands [pause and wait for a show of hands].</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Which one of these does not mean the baby is hungry?</a:t>
            </a:r>
          </a:p>
          <a:p>
            <a:endParaRPr lang="en-US" sz="200">
              <a:solidFill>
                <a:schemeClr val="bg1"/>
              </a:solidFill>
            </a:endParaRPr>
          </a:p>
        </p:txBody>
      </p:sp>
    </p:spTree>
    <p:extLst>
      <p:ext uri="{BB962C8B-B14F-4D97-AF65-F5344CB8AC3E}">
        <p14:creationId xmlns:p14="http://schemas.microsoft.com/office/powerpoint/2010/main" val="2710411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5B80E10-8F9D-A54E-9FD8-5CA4A0772F9C}"/>
              </a:ext>
            </a:extLst>
          </p:cNvPr>
          <p:cNvSpPr txBox="1"/>
          <p:nvPr/>
        </p:nvSpPr>
        <p:spPr>
          <a:xfrm>
            <a:off x="0" y="127136"/>
            <a:ext cx="3139439" cy="1938992"/>
          </a:xfrm>
          <a:prstGeom prst="rect">
            <a:avLst/>
          </a:prstGeom>
          <a:noFill/>
        </p:spPr>
        <p:txBody>
          <a:bodyPr wrap="square" rtlCol="0">
            <a:spAutoFit/>
          </a:bodyPr>
          <a:lstStyle/>
          <a:p>
            <a:pPr algn="ctr"/>
            <a:r>
              <a:rPr lang="en-US" sz="12000" b="1">
                <a:solidFill>
                  <a:srgbClr val="762C38"/>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1562352"/>
            <a:ext cx="3037398" cy="1669773"/>
          </a:xfrm>
        </p:spPr>
        <p:txBody>
          <a:bodyPr/>
          <a:lstStyle/>
          <a:p>
            <a:r>
              <a:rPr lang="en-US"/>
              <a:t>Answer</a:t>
            </a:r>
            <a:br>
              <a:rPr lang="en-US"/>
            </a:br>
            <a:r>
              <a:rPr lang="en-US" b="0"/>
              <a:t>These are all signs that a baby is hungry, </a:t>
            </a:r>
            <a:r>
              <a:rPr lang="en-US" b="0" i="1"/>
              <a:t>except</a:t>
            </a:r>
            <a:r>
              <a:rPr lang="en-US" b="0"/>
              <a:t>:</a:t>
            </a:r>
            <a:br>
              <a:rPr lang="en-US" b="0"/>
            </a:br>
            <a:endParaRPr lang="en-US" b="0"/>
          </a:p>
        </p:txBody>
      </p:sp>
      <p:sp>
        <p:nvSpPr>
          <p:cNvPr id="5" name="Text Placeholder 2">
            <a:extLst>
              <a:ext uri="{FF2B5EF4-FFF2-40B4-BE49-F238E27FC236}">
                <a16:creationId xmlns:a16="http://schemas.microsoft.com/office/drawing/2014/main" id="{AFAB05B8-454C-4443-9846-9ACE715087FB}"/>
              </a:ext>
            </a:extLst>
          </p:cNvPr>
          <p:cNvSpPr>
            <a:spLocks noGrp="1"/>
          </p:cNvSpPr>
          <p:nvPr>
            <p:ph type="body" idx="1"/>
          </p:nvPr>
        </p:nvSpPr>
        <p:spPr>
          <a:xfrm>
            <a:off x="3810000" y="1289304"/>
            <a:ext cx="3868737" cy="312738"/>
          </a:xfrm>
        </p:spPr>
        <p:txBody>
          <a:bodyPr/>
          <a:lstStyle/>
          <a:p>
            <a:r>
              <a:rPr lang="en-US"/>
              <a:t>Choose one of the following:</a:t>
            </a:r>
          </a:p>
          <a:p>
            <a:endParaRPr lang="en-US"/>
          </a:p>
        </p:txBody>
      </p:sp>
      <p:sp>
        <p:nvSpPr>
          <p:cNvPr id="8" name="Content Placeholder 3">
            <a:extLst>
              <a:ext uri="{FF2B5EF4-FFF2-40B4-BE49-F238E27FC236}">
                <a16:creationId xmlns:a16="http://schemas.microsoft.com/office/drawing/2014/main" id="{2DE37B5D-4B63-ED4E-900F-66C674D71DFD}"/>
              </a:ext>
            </a:extLst>
          </p:cNvPr>
          <p:cNvSpPr txBox="1">
            <a:spLocks/>
          </p:cNvSpPr>
          <p:nvPr/>
        </p:nvSpPr>
        <p:spPr>
          <a:xfrm>
            <a:off x="3810000" y="1737359"/>
            <a:ext cx="3868737" cy="2252749"/>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4488" indent="-336550">
              <a:buClr>
                <a:srgbClr val="762C38"/>
              </a:buClr>
              <a:buFont typeface="Wingdings" pitchFamily="2" charset="2"/>
              <a:buChar char="q"/>
            </a:pPr>
            <a:r>
              <a:rPr lang="en-US"/>
              <a:t>Makes sucking noises</a:t>
            </a:r>
          </a:p>
          <a:p>
            <a:pPr marL="344488" indent="-336550">
              <a:buClr>
                <a:srgbClr val="762C38"/>
              </a:buClr>
              <a:buFont typeface="Wingdings" pitchFamily="2" charset="2"/>
              <a:buChar char="q"/>
            </a:pPr>
            <a:r>
              <a:rPr lang="en-US" b="1">
                <a:solidFill>
                  <a:srgbClr val="762C38"/>
                </a:solidFill>
              </a:rPr>
              <a:t>Seals lips together</a:t>
            </a:r>
          </a:p>
          <a:p>
            <a:pPr marL="344488" indent="-336550">
              <a:buClr>
                <a:srgbClr val="762C38"/>
              </a:buClr>
              <a:buFont typeface="Wingdings" pitchFamily="2" charset="2"/>
              <a:buChar char="q"/>
            </a:pPr>
            <a:r>
              <a:rPr lang="en-US"/>
              <a:t>Rooting</a:t>
            </a:r>
          </a:p>
          <a:p>
            <a:pPr marL="344488" indent="-336550">
              <a:buClr>
                <a:srgbClr val="762C38"/>
              </a:buClr>
              <a:buFont typeface="Wingdings" pitchFamily="2" charset="2"/>
              <a:buChar char="q"/>
            </a:pPr>
            <a:r>
              <a:rPr lang="en-US"/>
              <a:t>Sucks on hands</a:t>
            </a:r>
          </a:p>
        </p:txBody>
      </p:sp>
      <p:sp>
        <p:nvSpPr>
          <p:cNvPr id="10" name="TextBox 9" descr="The box next to &quot;seals lips together&quot; is checked. ">
            <a:extLst>
              <a:ext uri="{FF2B5EF4-FFF2-40B4-BE49-F238E27FC236}">
                <a16:creationId xmlns:a16="http://schemas.microsoft.com/office/drawing/2014/main" id="{30B3EC79-4F93-9F4B-9DBA-BF5F971EE952}"/>
              </a:ext>
            </a:extLst>
          </p:cNvPr>
          <p:cNvSpPr txBox="1"/>
          <p:nvPr/>
        </p:nvSpPr>
        <p:spPr>
          <a:xfrm>
            <a:off x="3843296" y="2020470"/>
            <a:ext cx="461044" cy="461665"/>
          </a:xfrm>
          <a:prstGeom prst="rect">
            <a:avLst/>
          </a:prstGeom>
          <a:noFill/>
        </p:spPr>
        <p:txBody>
          <a:bodyPr wrap="square" rtlCol="0">
            <a:spAutoFit/>
          </a:bodyPr>
          <a:lstStyle/>
          <a:p>
            <a:r>
              <a:rPr lang="en-US" sz="2400">
                <a:solidFill>
                  <a:srgbClr val="762C38"/>
                </a:solidFill>
                <a:latin typeface="Helvetica" pitchFamily="2" charset="0"/>
              </a:rPr>
              <a:t>✓</a:t>
            </a:r>
          </a:p>
        </p:txBody>
      </p:sp>
      <p:sp>
        <p:nvSpPr>
          <p:cNvPr id="3" name="TextBox 2">
            <a:extLst>
              <a:ext uri="{FF2B5EF4-FFF2-40B4-BE49-F238E27FC236}">
                <a16:creationId xmlns:a16="http://schemas.microsoft.com/office/drawing/2014/main" id="{02A2A846-5513-074D-8FB6-FCF9F60ACDEF}"/>
              </a:ext>
            </a:extLst>
          </p:cNvPr>
          <p:cNvSpPr txBox="1"/>
          <p:nvPr/>
        </p:nvSpPr>
        <p:spPr>
          <a:xfrm>
            <a:off x="3671455" y="4100945"/>
            <a:ext cx="1595309" cy="184666"/>
          </a:xfrm>
          <a:prstGeom prst="rect">
            <a:avLst/>
          </a:prstGeom>
          <a:noFill/>
        </p:spPr>
        <p:txBody>
          <a:bodyPr wrap="none" rtlCol="0">
            <a:spAutoFit/>
          </a:bodyPr>
          <a:lstStyle/>
          <a:p>
            <a:r>
              <a:rPr lang="en-US" sz="200">
                <a:solidFill>
                  <a:schemeClr val="bg1"/>
                </a:solidFill>
              </a:rPr>
              <a:t>Very good! The answer is, seals lips together. A baby may show signs of hunger by making sucking noises, rooting, or sucking on hands. </a:t>
            </a:r>
          </a:p>
          <a:p>
            <a:endParaRPr lang="en-US" sz="200">
              <a:solidFill>
                <a:schemeClr val="bg1"/>
              </a:solidFill>
            </a:endParaRPr>
          </a:p>
          <a:p>
            <a:r>
              <a:rPr lang="en-US" sz="200">
                <a:solidFill>
                  <a:schemeClr val="bg1"/>
                </a:solidFill>
              </a:rPr>
              <a:t>A baby may show that they are full by sealing his or her lips together. </a:t>
            </a:r>
          </a:p>
        </p:txBody>
      </p:sp>
    </p:spTree>
    <p:extLst>
      <p:ext uri="{BB962C8B-B14F-4D97-AF65-F5344CB8AC3E}">
        <p14:creationId xmlns:p14="http://schemas.microsoft.com/office/powerpoint/2010/main" val="4246891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0"/>
            <a:ext cx="8436334" cy="850790"/>
          </a:xfrm>
        </p:spPr>
        <p:txBody>
          <a:bodyPr/>
          <a:lstStyle/>
          <a:p>
            <a:r>
              <a:rPr lang="es-ES">
                <a:latin typeface="Arial" panose="020B0604020202020204" pitchFamily="34" charset="0"/>
                <a:cs typeface="Arial" panose="020B0604020202020204" pitchFamily="34" charset="0"/>
              </a:rPr>
              <a:t>Reading Signs of Fullness</a:t>
            </a:r>
            <a:endParaRPr lang="es-US">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D13B0B6-DFD2-B54F-B48C-027781AA6B8D}"/>
              </a:ext>
            </a:extLst>
          </p:cNvPr>
          <p:cNvSpPr/>
          <p:nvPr/>
        </p:nvSpPr>
        <p:spPr>
          <a:xfrm>
            <a:off x="365759" y="1188720"/>
            <a:ext cx="5031741" cy="2939266"/>
          </a:xfrm>
          <a:prstGeom prst="rect">
            <a:avLst/>
          </a:prstGeom>
        </p:spPr>
        <p:txBody>
          <a:bodyPr wrap="square">
            <a:spAutoFit/>
          </a:bodyPr>
          <a:lstStyle/>
          <a:p>
            <a:r>
              <a:rPr lang="en-US" sz="2000" b="1">
                <a:solidFill>
                  <a:schemeClr val="tx1">
                    <a:lumMod val="65000"/>
                    <a:lumOff val="35000"/>
                  </a:schemeClr>
                </a:solidFill>
                <a:latin typeface="Helvetica" pitchFamily="2" charset="0"/>
              </a:rPr>
              <a:t>Stop a feeding when you see one or more of these signs: </a:t>
            </a:r>
          </a:p>
          <a:p>
            <a:pPr marL="239713" indent="-227013">
              <a:spcBef>
                <a:spcPts val="6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rPr>
              <a:t>Stops sucking or slows down sucking</a:t>
            </a:r>
          </a:p>
          <a:p>
            <a:pPr marL="239713" indent="-227013">
              <a:spcBef>
                <a:spcPts val="6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rPr>
              <a:t>Falls asleep </a:t>
            </a:r>
          </a:p>
          <a:p>
            <a:pPr marL="239713" indent="-227013">
              <a:spcBef>
                <a:spcPts val="6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rPr>
              <a:t>Turns head away</a:t>
            </a:r>
          </a:p>
          <a:p>
            <a:pPr marL="239713" indent="-227013">
              <a:spcBef>
                <a:spcPts val="6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rPr>
              <a:t>Seals lips together</a:t>
            </a:r>
          </a:p>
          <a:p>
            <a:pPr marL="239713" indent="-227013">
              <a:spcBef>
                <a:spcPts val="6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rPr>
              <a:t>No longer pays attention during </a:t>
            </a:r>
            <a:br>
              <a:rPr lang="en-US" sz="2000">
                <a:solidFill>
                  <a:schemeClr val="tx1">
                    <a:lumMod val="65000"/>
                    <a:lumOff val="35000"/>
                  </a:schemeClr>
                </a:solidFill>
                <a:latin typeface="Helvetica" pitchFamily="2" charset="0"/>
              </a:rPr>
            </a:br>
            <a:r>
              <a:rPr lang="en-US" sz="2000">
                <a:solidFill>
                  <a:schemeClr val="tx1">
                    <a:lumMod val="65000"/>
                    <a:lumOff val="35000"/>
                  </a:schemeClr>
                </a:solidFill>
                <a:latin typeface="Helvetica" pitchFamily="2" charset="0"/>
              </a:rPr>
              <a:t>the feeding</a:t>
            </a:r>
          </a:p>
        </p:txBody>
      </p:sp>
      <p:pic>
        <p:nvPicPr>
          <p:cNvPr id="6" name="Picture 5" descr="A baby in someone's arms looking away.">
            <a:extLst>
              <a:ext uri="{FF2B5EF4-FFF2-40B4-BE49-F238E27FC236}">
                <a16:creationId xmlns:a16="http://schemas.microsoft.com/office/drawing/2014/main" id="{80C2360F-9928-3A41-8A25-0D3B3F30F692}"/>
              </a:ext>
            </a:extLst>
          </p:cNvPr>
          <p:cNvPicPr>
            <a:picLocks noChangeAspect="1"/>
          </p:cNvPicPr>
          <p:nvPr/>
        </p:nvPicPr>
        <p:blipFill>
          <a:blip r:embed="rId3"/>
          <a:stretch>
            <a:fillRect/>
          </a:stretch>
        </p:blipFill>
        <p:spPr>
          <a:xfrm>
            <a:off x="5524500" y="1189308"/>
            <a:ext cx="2514600" cy="2764884"/>
          </a:xfrm>
          <a:prstGeom prst="roundRect">
            <a:avLst>
              <a:gd name="adj" fmla="val 5837"/>
            </a:avLst>
          </a:prstGeom>
          <a:effectLst/>
        </p:spPr>
      </p:pic>
      <p:sp>
        <p:nvSpPr>
          <p:cNvPr id="4" name="TextBox 3">
            <a:extLst>
              <a:ext uri="{FF2B5EF4-FFF2-40B4-BE49-F238E27FC236}">
                <a16:creationId xmlns:a16="http://schemas.microsoft.com/office/drawing/2014/main" id="{87302006-6C4A-1341-8BD6-EF7669429437}"/>
              </a:ext>
            </a:extLst>
          </p:cNvPr>
          <p:cNvSpPr txBox="1"/>
          <p:nvPr/>
        </p:nvSpPr>
        <p:spPr>
          <a:xfrm>
            <a:off x="221673" y="4558145"/>
            <a:ext cx="3265638" cy="246221"/>
          </a:xfrm>
          <a:prstGeom prst="rect">
            <a:avLst/>
          </a:prstGeom>
          <a:noFill/>
        </p:spPr>
        <p:txBody>
          <a:bodyPr wrap="none" rtlCol="0">
            <a:spAutoFit/>
          </a:bodyPr>
          <a:lstStyle/>
          <a:p>
            <a:r>
              <a:rPr lang="en-US" sz="200" dirty="0">
                <a:solidFill>
                  <a:schemeClr val="bg1"/>
                </a:solidFill>
              </a:rPr>
              <a:t>Similar to showing signs of hunger, a baby will also show you different signs when he or she is full. Listed on the slide here are just a few examples of how a baby tells you he or she is full. </a:t>
            </a:r>
          </a:p>
          <a:p>
            <a:endParaRPr lang="en-US" sz="200" dirty="0">
              <a:solidFill>
                <a:schemeClr val="bg1"/>
              </a:solidFill>
            </a:endParaRPr>
          </a:p>
          <a:p>
            <a:r>
              <a:rPr lang="en-US" sz="200" dirty="0">
                <a:solidFill>
                  <a:schemeClr val="bg1"/>
                </a:solidFill>
              </a:rPr>
              <a:t>Let the baby stop eating if they stop sucking or slow down sucking, fall asleep, turn his head away, seals her lips together, and/or no longer is paying attention during the feeding. You will normally see more than one of these signs together. When you see these signs, it is time to stop the feeding. </a:t>
            </a:r>
          </a:p>
          <a:p>
            <a:endParaRPr lang="en-US" sz="200" dirty="0">
              <a:solidFill>
                <a:schemeClr val="bg1"/>
              </a:solidFill>
            </a:endParaRPr>
          </a:p>
          <a:p>
            <a:r>
              <a:rPr lang="en-US" sz="200" dirty="0">
                <a:solidFill>
                  <a:schemeClr val="bg1"/>
                </a:solidFill>
              </a:rPr>
              <a:t>Letting the baby stop eating when they are full helps the baby control how much he or she eats during a feeding. Later in life, this will be an important skill for the child to have. Babies usually consume enough food to grow and develop when being able to stop eating when they are full. </a:t>
            </a:r>
          </a:p>
        </p:txBody>
      </p:sp>
    </p:spTree>
    <p:extLst>
      <p:ext uri="{BB962C8B-B14F-4D97-AF65-F5344CB8AC3E}">
        <p14:creationId xmlns:p14="http://schemas.microsoft.com/office/powerpoint/2010/main" val="539459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2613F85-1354-5E49-9F1F-A6D6441DBE6A}"/>
              </a:ext>
            </a:extLst>
          </p:cNvPr>
          <p:cNvSpPr txBox="1"/>
          <p:nvPr/>
        </p:nvSpPr>
        <p:spPr>
          <a:xfrm>
            <a:off x="0" y="127136"/>
            <a:ext cx="3139439" cy="1938992"/>
          </a:xfrm>
          <a:prstGeom prst="rect">
            <a:avLst/>
          </a:prstGeom>
          <a:noFill/>
        </p:spPr>
        <p:txBody>
          <a:bodyPr wrap="square" rtlCol="0">
            <a:spAutoFit/>
          </a:bodyPr>
          <a:lstStyle/>
          <a:p>
            <a:pPr algn="ctr"/>
            <a:r>
              <a:rPr lang="en-US" sz="12000" b="1">
                <a:solidFill>
                  <a:srgbClr val="762C38"/>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1674090"/>
            <a:ext cx="3048000" cy="2488049"/>
          </a:xfrm>
        </p:spPr>
        <p:txBody>
          <a:bodyPr/>
          <a:lstStyle/>
          <a:p>
            <a:r>
              <a:rPr lang="en-US"/>
              <a:t>Try It Out!</a:t>
            </a:r>
            <a:br>
              <a:rPr lang="en-US"/>
            </a:br>
            <a:r>
              <a:rPr lang="en-US" b="0"/>
              <a:t>These are all signs that a baby is full, </a:t>
            </a:r>
            <a:r>
              <a:rPr lang="en-US" b="0" i="1"/>
              <a:t>except</a:t>
            </a:r>
            <a:r>
              <a:rPr lang="en-US" b="0"/>
              <a:t>:</a:t>
            </a:r>
            <a:br>
              <a:rPr lang="en-US" b="0"/>
            </a:br>
            <a:endParaRPr lang="en-US" b="0"/>
          </a:p>
        </p:txBody>
      </p:sp>
      <p:sp>
        <p:nvSpPr>
          <p:cNvPr id="5" name="Text Placeholder 2">
            <a:extLst>
              <a:ext uri="{FF2B5EF4-FFF2-40B4-BE49-F238E27FC236}">
                <a16:creationId xmlns:a16="http://schemas.microsoft.com/office/drawing/2014/main" id="{4BBC040E-8601-6A4D-B796-6071984692BE}"/>
              </a:ext>
            </a:extLst>
          </p:cNvPr>
          <p:cNvSpPr>
            <a:spLocks noGrp="1"/>
          </p:cNvSpPr>
          <p:nvPr>
            <p:ph type="body" idx="1"/>
          </p:nvPr>
        </p:nvSpPr>
        <p:spPr>
          <a:xfrm>
            <a:off x="3810000" y="1285285"/>
            <a:ext cx="3868737" cy="312738"/>
          </a:xfrm>
        </p:spPr>
        <p:txBody>
          <a:bodyPr/>
          <a:lstStyle/>
          <a:p>
            <a:r>
              <a:rPr lang="en-US"/>
              <a:t>Choose one of the following:</a:t>
            </a:r>
          </a:p>
        </p:txBody>
      </p:sp>
      <p:sp>
        <p:nvSpPr>
          <p:cNvPr id="8" name="Content Placeholder 3">
            <a:extLst>
              <a:ext uri="{FF2B5EF4-FFF2-40B4-BE49-F238E27FC236}">
                <a16:creationId xmlns:a16="http://schemas.microsoft.com/office/drawing/2014/main" id="{2DE37B5D-4B63-ED4E-900F-66C674D71DFD}"/>
              </a:ext>
            </a:extLst>
          </p:cNvPr>
          <p:cNvSpPr txBox="1">
            <a:spLocks/>
          </p:cNvSpPr>
          <p:nvPr/>
        </p:nvSpPr>
        <p:spPr>
          <a:xfrm>
            <a:off x="3813047" y="1737360"/>
            <a:ext cx="5095283" cy="1871980"/>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4488" indent="-336550">
              <a:buClr>
                <a:srgbClr val="740507"/>
              </a:buClr>
              <a:buFont typeface="Wingdings" pitchFamily="2" charset="2"/>
              <a:buChar char="q"/>
            </a:pPr>
            <a:r>
              <a:rPr lang="en-US"/>
              <a:t>Falls asleep</a:t>
            </a:r>
          </a:p>
          <a:p>
            <a:pPr marL="344488" indent="-336550">
              <a:buClr>
                <a:srgbClr val="740507"/>
              </a:buClr>
              <a:buFont typeface="Wingdings" pitchFamily="2" charset="2"/>
              <a:buChar char="q"/>
            </a:pPr>
            <a:r>
              <a:rPr lang="en-US"/>
              <a:t>Seals lips together</a:t>
            </a:r>
          </a:p>
          <a:p>
            <a:pPr marL="344488" indent="-336550">
              <a:buClr>
                <a:srgbClr val="740507"/>
              </a:buClr>
              <a:buFont typeface="Wingdings" pitchFamily="2" charset="2"/>
              <a:buChar char="q"/>
            </a:pPr>
            <a:r>
              <a:rPr lang="en-US"/>
              <a:t>Stops sucking or slows down sucking</a:t>
            </a:r>
          </a:p>
          <a:p>
            <a:pPr marL="344488" indent="-336550">
              <a:buClr>
                <a:srgbClr val="740507"/>
              </a:buClr>
              <a:buFont typeface="Wingdings" pitchFamily="2" charset="2"/>
              <a:buChar char="q"/>
            </a:pPr>
            <a:r>
              <a:rPr lang="en-US"/>
              <a:t>Rooting</a:t>
            </a:r>
          </a:p>
        </p:txBody>
      </p:sp>
      <p:sp>
        <p:nvSpPr>
          <p:cNvPr id="3" name="TextBox 2">
            <a:extLst>
              <a:ext uri="{FF2B5EF4-FFF2-40B4-BE49-F238E27FC236}">
                <a16:creationId xmlns:a16="http://schemas.microsoft.com/office/drawing/2014/main" id="{180FB437-7170-2F4A-971D-9C9A1FFD8DA4}"/>
              </a:ext>
            </a:extLst>
          </p:cNvPr>
          <p:cNvSpPr txBox="1"/>
          <p:nvPr/>
        </p:nvSpPr>
        <p:spPr>
          <a:xfrm>
            <a:off x="3491345" y="4128655"/>
            <a:ext cx="1114408" cy="400110"/>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Okay, let’s try another practice question!</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These are all signs that a baby is full, except:</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Falls asleep [pause and wait for a show of hands],</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Seals lips together [pause and wait for a show of hands],</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Stops sucking or slows down [pause and wait for a show of hands],</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Or rooting [pause and wait for a show of hands].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Which one of these does not mean the baby is hungry?</a:t>
            </a:r>
          </a:p>
          <a:p>
            <a:endParaRPr lang="en-US" sz="200">
              <a:solidFill>
                <a:schemeClr val="bg1"/>
              </a:solidFill>
            </a:endParaRPr>
          </a:p>
        </p:txBody>
      </p:sp>
    </p:spTree>
    <p:extLst>
      <p:ext uri="{BB962C8B-B14F-4D97-AF65-F5344CB8AC3E}">
        <p14:creationId xmlns:p14="http://schemas.microsoft.com/office/powerpoint/2010/main" val="3630810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7D48D28-E2EB-2D4A-8F79-274482461041}"/>
              </a:ext>
            </a:extLst>
          </p:cNvPr>
          <p:cNvSpPr txBox="1"/>
          <p:nvPr/>
        </p:nvSpPr>
        <p:spPr>
          <a:xfrm>
            <a:off x="0" y="127136"/>
            <a:ext cx="3139439" cy="1938992"/>
          </a:xfrm>
          <a:prstGeom prst="rect">
            <a:avLst/>
          </a:prstGeom>
          <a:noFill/>
        </p:spPr>
        <p:txBody>
          <a:bodyPr wrap="square" rtlCol="0">
            <a:spAutoFit/>
          </a:bodyPr>
          <a:lstStyle/>
          <a:p>
            <a:pPr algn="ctr"/>
            <a:r>
              <a:rPr lang="en-US" sz="12000" b="1">
                <a:solidFill>
                  <a:srgbClr val="762C38"/>
                </a:solidFill>
                <a:latin typeface="Helvetica" pitchFamily="2" charset="0"/>
              </a:rPr>
              <a:t>?</a:t>
            </a:r>
          </a:p>
        </p:txBody>
      </p:sp>
      <p:sp>
        <p:nvSpPr>
          <p:cNvPr id="4" name="Title 3">
            <a:extLst>
              <a:ext uri="{FF2B5EF4-FFF2-40B4-BE49-F238E27FC236}">
                <a16:creationId xmlns:a16="http://schemas.microsoft.com/office/drawing/2014/main" id="{A42CBCA4-792F-944F-A43A-23A7718189AA}"/>
              </a:ext>
            </a:extLst>
          </p:cNvPr>
          <p:cNvSpPr>
            <a:spLocks noGrp="1"/>
          </p:cNvSpPr>
          <p:nvPr>
            <p:ph type="title"/>
          </p:nvPr>
        </p:nvSpPr>
        <p:spPr>
          <a:xfrm>
            <a:off x="0" y="1525809"/>
            <a:ext cx="3037398" cy="1669773"/>
          </a:xfrm>
        </p:spPr>
        <p:txBody>
          <a:bodyPr/>
          <a:lstStyle/>
          <a:p>
            <a:r>
              <a:rPr lang="en-US"/>
              <a:t>Answer</a:t>
            </a:r>
            <a:br>
              <a:rPr lang="en-US"/>
            </a:br>
            <a:r>
              <a:rPr lang="en-US" b="0"/>
              <a:t>These are all signs that a baby is full, </a:t>
            </a:r>
            <a:r>
              <a:rPr lang="en-US" b="0" i="1"/>
              <a:t>except</a:t>
            </a:r>
            <a:r>
              <a:rPr lang="en-US" b="0"/>
              <a:t>:</a:t>
            </a:r>
            <a:endParaRPr lang="en-US"/>
          </a:p>
        </p:txBody>
      </p:sp>
      <p:sp>
        <p:nvSpPr>
          <p:cNvPr id="9" name="Text Placeholder 2">
            <a:extLst>
              <a:ext uri="{FF2B5EF4-FFF2-40B4-BE49-F238E27FC236}">
                <a16:creationId xmlns:a16="http://schemas.microsoft.com/office/drawing/2014/main" id="{59331DC7-B6C4-4B4C-9380-558F0224D492}"/>
              </a:ext>
            </a:extLst>
          </p:cNvPr>
          <p:cNvSpPr>
            <a:spLocks noGrp="1"/>
          </p:cNvSpPr>
          <p:nvPr>
            <p:ph type="body" idx="1"/>
          </p:nvPr>
        </p:nvSpPr>
        <p:spPr>
          <a:xfrm>
            <a:off x="3810000" y="1285285"/>
            <a:ext cx="3868737" cy="312738"/>
          </a:xfrm>
        </p:spPr>
        <p:txBody>
          <a:bodyPr/>
          <a:lstStyle/>
          <a:p>
            <a:r>
              <a:rPr lang="en-US"/>
              <a:t>Choose one of the following:</a:t>
            </a:r>
          </a:p>
        </p:txBody>
      </p:sp>
      <p:sp>
        <p:nvSpPr>
          <p:cNvPr id="8" name="Content Placeholder 3">
            <a:extLst>
              <a:ext uri="{FF2B5EF4-FFF2-40B4-BE49-F238E27FC236}">
                <a16:creationId xmlns:a16="http://schemas.microsoft.com/office/drawing/2014/main" id="{2DE37B5D-4B63-ED4E-900F-66C674D71DFD}"/>
              </a:ext>
            </a:extLst>
          </p:cNvPr>
          <p:cNvSpPr txBox="1">
            <a:spLocks/>
          </p:cNvSpPr>
          <p:nvPr/>
        </p:nvSpPr>
        <p:spPr>
          <a:xfrm>
            <a:off x="3813048" y="1737360"/>
            <a:ext cx="4887892" cy="1972991"/>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4488" indent="-336550">
              <a:buClr>
                <a:srgbClr val="740507"/>
              </a:buClr>
              <a:buFont typeface="Wingdings" pitchFamily="2" charset="2"/>
              <a:buChar char="q"/>
            </a:pPr>
            <a:r>
              <a:rPr lang="en-US"/>
              <a:t>Falls asleep</a:t>
            </a:r>
          </a:p>
          <a:p>
            <a:pPr marL="344488" indent="-336550">
              <a:buClr>
                <a:srgbClr val="740507"/>
              </a:buClr>
              <a:buFont typeface="Wingdings" pitchFamily="2" charset="2"/>
              <a:buChar char="q"/>
            </a:pPr>
            <a:r>
              <a:rPr lang="en-US"/>
              <a:t>Seals lips together</a:t>
            </a:r>
          </a:p>
          <a:p>
            <a:pPr marL="344488" indent="-336550">
              <a:buClr>
                <a:srgbClr val="740507"/>
              </a:buClr>
              <a:buFont typeface="Wingdings" pitchFamily="2" charset="2"/>
              <a:buChar char="q"/>
            </a:pPr>
            <a:r>
              <a:rPr lang="en-US"/>
              <a:t>Stops sucking or slows down sucking</a:t>
            </a:r>
          </a:p>
          <a:p>
            <a:pPr marL="344488" indent="-336550">
              <a:buClr>
                <a:srgbClr val="740507"/>
              </a:buClr>
              <a:buFont typeface="Wingdings" pitchFamily="2" charset="2"/>
              <a:buChar char="q"/>
            </a:pPr>
            <a:r>
              <a:rPr lang="en-US" b="1">
                <a:solidFill>
                  <a:srgbClr val="762C38"/>
                </a:solidFill>
              </a:rPr>
              <a:t>Rooting</a:t>
            </a:r>
          </a:p>
        </p:txBody>
      </p:sp>
      <p:sp>
        <p:nvSpPr>
          <p:cNvPr id="11" name="TextBox 10" descr="The box next to Rooting is checked">
            <a:extLst>
              <a:ext uri="{FF2B5EF4-FFF2-40B4-BE49-F238E27FC236}">
                <a16:creationId xmlns:a16="http://schemas.microsoft.com/office/drawing/2014/main" id="{37D4AB4B-F772-744C-B90E-086A0889A0DB}"/>
              </a:ext>
            </a:extLst>
          </p:cNvPr>
          <p:cNvSpPr txBox="1"/>
          <p:nvPr/>
        </p:nvSpPr>
        <p:spPr>
          <a:xfrm>
            <a:off x="3835833" y="2817063"/>
            <a:ext cx="461044" cy="461665"/>
          </a:xfrm>
          <a:prstGeom prst="rect">
            <a:avLst/>
          </a:prstGeom>
          <a:noFill/>
        </p:spPr>
        <p:txBody>
          <a:bodyPr wrap="square" rtlCol="0">
            <a:spAutoFit/>
          </a:bodyPr>
          <a:lstStyle/>
          <a:p>
            <a:r>
              <a:rPr lang="en-US" sz="2400">
                <a:solidFill>
                  <a:srgbClr val="762C38"/>
                </a:solidFill>
                <a:latin typeface="Helvetica" pitchFamily="2" charset="0"/>
              </a:rPr>
              <a:t>✓</a:t>
            </a:r>
          </a:p>
        </p:txBody>
      </p:sp>
      <p:sp>
        <p:nvSpPr>
          <p:cNvPr id="2" name="TextBox 1">
            <a:extLst>
              <a:ext uri="{FF2B5EF4-FFF2-40B4-BE49-F238E27FC236}">
                <a16:creationId xmlns:a16="http://schemas.microsoft.com/office/drawing/2014/main" id="{D228F56C-9681-5A44-A78A-4E6E9AC25873}"/>
              </a:ext>
            </a:extLst>
          </p:cNvPr>
          <p:cNvSpPr txBox="1"/>
          <p:nvPr/>
        </p:nvSpPr>
        <p:spPr>
          <a:xfrm>
            <a:off x="3422073" y="4405745"/>
            <a:ext cx="2182008" cy="276999"/>
          </a:xfrm>
          <a:prstGeom prst="rect">
            <a:avLst/>
          </a:prstGeom>
          <a:noFill/>
        </p:spPr>
        <p:txBody>
          <a:bodyPr wrap="none" rtlCol="0">
            <a:spAutoFit/>
          </a:bodyPr>
          <a:lstStyle/>
          <a:p>
            <a:pPr defTabSz="934847">
              <a:defRPr/>
            </a:pPr>
            <a:r>
              <a:rPr lang="en-US" sz="200">
                <a:solidFill>
                  <a:schemeClr val="bg1"/>
                </a:solidFill>
                <a:latin typeface="Arial" panose="020B0604020202020204" pitchFamily="34" charset="0"/>
                <a:cs typeface="Arial" panose="020B0604020202020204" pitchFamily="34" charset="0"/>
              </a:rPr>
              <a:t>Great job! The answer is rooting. A baby is hungry when they are rooting. </a:t>
            </a:r>
          </a:p>
          <a:p>
            <a:pPr defTabSz="934847">
              <a:defRPr/>
            </a:pPr>
            <a:endParaRPr lang="en-US" sz="200">
              <a:solidFill>
                <a:schemeClr val="bg1"/>
              </a:solidFill>
              <a:latin typeface="Arial" panose="020B0604020202020204" pitchFamily="34" charset="0"/>
              <a:cs typeface="Arial" panose="020B0604020202020204" pitchFamily="34" charset="0"/>
            </a:endParaRPr>
          </a:p>
          <a:p>
            <a:pPr defTabSz="934847">
              <a:defRPr/>
            </a:pPr>
            <a:r>
              <a:rPr lang="en-US" sz="200">
                <a:solidFill>
                  <a:schemeClr val="bg1"/>
                </a:solidFill>
                <a:latin typeface="Arial" panose="020B0604020202020204" pitchFamily="34" charset="0"/>
                <a:cs typeface="Arial" panose="020B0604020202020204" pitchFamily="34" charset="0"/>
              </a:rPr>
              <a:t>Rooting is when a baby’s mouth, lips, cheek, or chin are touched, and the baby turns his head and opens his mouth. Rooting is a reflex that helps a baby find and grasp a nipple.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A baby may show that they are full by falling asleep, sealing his or her lips together, and/or stops sucking or slows down sucking. </a:t>
            </a:r>
          </a:p>
          <a:p>
            <a:endParaRPr lang="en-US" sz="200">
              <a:solidFill>
                <a:schemeClr val="bg1"/>
              </a:solidFill>
            </a:endParaRPr>
          </a:p>
        </p:txBody>
      </p:sp>
    </p:spTree>
    <p:extLst>
      <p:ext uri="{BB962C8B-B14F-4D97-AF65-F5344CB8AC3E}">
        <p14:creationId xmlns:p14="http://schemas.microsoft.com/office/powerpoint/2010/main" val="3554586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1" y="87923"/>
            <a:ext cx="8932985" cy="850790"/>
          </a:xfrm>
        </p:spPr>
        <p:txBody>
          <a:bodyPr/>
          <a:lstStyle/>
          <a:p>
            <a:pPr>
              <a:lnSpc>
                <a:spcPct val="53267"/>
              </a:lnSpc>
            </a:pPr>
            <a:r>
              <a:rPr lang="en-US"/>
              <a:t>A Baby’s Usual Eating Habits</a:t>
            </a:r>
          </a:p>
        </p:txBody>
      </p:sp>
      <p:sp>
        <p:nvSpPr>
          <p:cNvPr id="3" name="Rectangle 2">
            <a:extLst>
              <a:ext uri="{FF2B5EF4-FFF2-40B4-BE49-F238E27FC236}">
                <a16:creationId xmlns:a16="http://schemas.microsoft.com/office/drawing/2014/main" id="{BD13B0B6-DFD2-B54F-B48C-027781AA6B8D}"/>
              </a:ext>
            </a:extLst>
          </p:cNvPr>
          <p:cNvSpPr/>
          <p:nvPr/>
        </p:nvSpPr>
        <p:spPr>
          <a:xfrm>
            <a:off x="365761" y="1188720"/>
            <a:ext cx="4153598" cy="2554545"/>
          </a:xfrm>
          <a:prstGeom prst="rect">
            <a:avLst/>
          </a:prstGeom>
        </p:spPr>
        <p:txBody>
          <a:bodyPr wrap="square">
            <a:spAutoFit/>
          </a:bodyPr>
          <a:lstStyle/>
          <a:p>
            <a:pPr marL="239713" indent="-239713">
              <a:spcBef>
                <a:spcPts val="12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cs typeface="Arial" panose="020B0604020202020204" pitchFamily="34" charset="0"/>
              </a:rPr>
              <a:t>Offer the full minimum amount of breastmilk or infant formula when the baby is hungry.</a:t>
            </a:r>
          </a:p>
          <a:p>
            <a:pPr marL="239713" indent="-239713">
              <a:spcBef>
                <a:spcPts val="12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cs typeface="Arial" panose="020B0604020202020204" pitchFamily="34" charset="0"/>
              </a:rPr>
              <a:t>Some babies may eat less than what you offer – that’s okay!</a:t>
            </a:r>
          </a:p>
          <a:p>
            <a:pPr marL="239713" indent="-239713">
              <a:spcBef>
                <a:spcPts val="1200"/>
              </a:spcBef>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cs typeface="Arial" panose="020B0604020202020204" pitchFamily="34" charset="0"/>
              </a:rPr>
              <a:t>Never force a baby to finish </a:t>
            </a:r>
            <a:br>
              <a:rPr lang="en-US" sz="2000">
                <a:solidFill>
                  <a:schemeClr val="tx1">
                    <a:lumMod val="65000"/>
                    <a:lumOff val="35000"/>
                  </a:schemeClr>
                </a:solidFill>
                <a:latin typeface="Helvetica" pitchFamily="2" charset="0"/>
                <a:cs typeface="Arial" panose="020B0604020202020204" pitchFamily="34" charset="0"/>
              </a:rPr>
            </a:br>
            <a:r>
              <a:rPr lang="en-US" sz="2000">
                <a:solidFill>
                  <a:schemeClr val="tx1">
                    <a:lumMod val="65000"/>
                    <a:lumOff val="35000"/>
                  </a:schemeClr>
                </a:solidFill>
                <a:latin typeface="Helvetica" pitchFamily="2" charset="0"/>
                <a:cs typeface="Arial" panose="020B0604020202020204" pitchFamily="34" charset="0"/>
              </a:rPr>
              <a:t>the bottle.</a:t>
            </a:r>
          </a:p>
        </p:txBody>
      </p:sp>
      <p:sp>
        <p:nvSpPr>
          <p:cNvPr id="6" name="Rounded Rectangle 5" descr="A woman sitting on a chair feeding a baby with a bottle.">
            <a:extLst>
              <a:ext uri="{FF2B5EF4-FFF2-40B4-BE49-F238E27FC236}">
                <a16:creationId xmlns:a16="http://schemas.microsoft.com/office/drawing/2014/main" id="{3A2CEC99-7AA8-304A-B145-D6C387A9825E}"/>
              </a:ext>
            </a:extLst>
          </p:cNvPr>
          <p:cNvSpPr/>
          <p:nvPr/>
        </p:nvSpPr>
        <p:spPr>
          <a:xfrm>
            <a:off x="5329582" y="1188720"/>
            <a:ext cx="2296704" cy="3496402"/>
          </a:xfrm>
          <a:prstGeom prst="roundRect">
            <a:avLst>
              <a:gd name="adj" fmla="val 8302"/>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5D459B0-DD70-6A4B-B6AF-E91E4904FA56}"/>
              </a:ext>
            </a:extLst>
          </p:cNvPr>
          <p:cNvSpPr txBox="1"/>
          <p:nvPr/>
        </p:nvSpPr>
        <p:spPr>
          <a:xfrm>
            <a:off x="207818" y="4211781"/>
            <a:ext cx="4599709" cy="369332"/>
          </a:xfrm>
          <a:prstGeom prst="rect">
            <a:avLst/>
          </a:prstGeom>
          <a:noFill/>
        </p:spPr>
        <p:txBody>
          <a:bodyPr wrap="square" rtlCol="0">
            <a:spAutoFit/>
          </a:bodyPr>
          <a:lstStyle/>
          <a:p>
            <a:pPr defTabSz="934974">
              <a:defRPr/>
            </a:pPr>
            <a:r>
              <a:rPr lang="en-US" sz="300">
                <a:solidFill>
                  <a:schemeClr val="bg1"/>
                </a:solidFill>
                <a:latin typeface="Arial" panose="020B0604020202020204" pitchFamily="34" charset="0"/>
                <a:cs typeface="Arial" panose="020B0604020202020204" pitchFamily="34" charset="0"/>
              </a:rPr>
              <a:t>The CACFP infant meal pattern takes a baby’s usual eating habits into account. As long as all of the required amounts are offered to the baby, the meals and snacks are reimbursable in the CACFP. Some babies may eat less than what you offer them, and that’s okay! Never force a baby to finish what is in the bottle. Allow a baby to stop when they are full.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Again, just like the example with Baby Jonathan – we are following his usual eating habits. If you remember, Baby Jonathan showed signs of hunger at 9am so you offered him 4-6 fluid ounces of breastmilk. Jonathan showed signs of being full after 2 fluid ounces so you stopped the feeding. Later on that morning at 10:30am, he showed signs of hunger again so you offered him more. Even though there were two feeding sessions, you still claimed them as part of a reimbursable breakfast meal.  </a:t>
            </a:r>
          </a:p>
          <a:p>
            <a:endParaRPr lang="en-US" sz="3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0414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C5DF9F-391F-874A-81CF-E00A33FD4122}"/>
              </a:ext>
            </a:extLst>
          </p:cNvPr>
          <p:cNvSpPr txBox="1"/>
          <p:nvPr/>
        </p:nvSpPr>
        <p:spPr>
          <a:xfrm>
            <a:off x="0" y="115104"/>
            <a:ext cx="3139439" cy="1938992"/>
          </a:xfrm>
          <a:prstGeom prst="rect">
            <a:avLst/>
          </a:prstGeom>
          <a:noFill/>
        </p:spPr>
        <p:txBody>
          <a:bodyPr wrap="square" rtlCol="0">
            <a:spAutoFit/>
          </a:bodyPr>
          <a:lstStyle/>
          <a:p>
            <a:pPr algn="ctr"/>
            <a:r>
              <a:rPr lang="en-US" sz="12000" b="1">
                <a:solidFill>
                  <a:srgbClr val="762C38"/>
                </a:solidFill>
                <a:latin typeface="Helvetica" pitchFamily="2" charset="0"/>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25400" y="1565943"/>
            <a:ext cx="3104266" cy="3294106"/>
          </a:xfrm>
        </p:spPr>
        <p:txBody>
          <a:bodyPr/>
          <a:lstStyle/>
          <a:p>
            <a:pPr>
              <a:lnSpc>
                <a:spcPct val="66287"/>
              </a:lnSpc>
            </a:pPr>
            <a:r>
              <a:rPr lang="en-US" sz="1800" dirty="0"/>
              <a:t>Try It Out!</a:t>
            </a:r>
            <a:br>
              <a:rPr lang="en-US" sz="1800" dirty="0"/>
            </a:br>
            <a:r>
              <a:rPr lang="en-US" sz="1800" b="0" dirty="0"/>
              <a:t>Baby Zoe is rooting and is making sucking noises. Marta, her child care provider, can tell Baby Zoe is hungry. Marta prepares a bottle containing 6 </a:t>
            </a:r>
            <a:r>
              <a:rPr lang="en-US" sz="1800" b="0" dirty="0" err="1"/>
              <a:t>fl</a:t>
            </a:r>
            <a:r>
              <a:rPr lang="en-US" sz="1800" b="0" dirty="0"/>
              <a:t> oz of breastmilk. Baby Zoe is full after eating 3 </a:t>
            </a:r>
            <a:r>
              <a:rPr lang="en-US" sz="1800" b="0" dirty="0" err="1"/>
              <a:t>fl</a:t>
            </a:r>
            <a:r>
              <a:rPr lang="en-US" sz="1800" b="0" dirty="0"/>
              <a:t> oz of breastmilk and does not finish her bottle.</a:t>
            </a:r>
            <a:endParaRPr lang="en-US"/>
          </a:p>
        </p:txBody>
      </p:sp>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3657600" y="1132884"/>
            <a:ext cx="4600280" cy="613725"/>
          </a:xfrm>
        </p:spPr>
        <p:txBody>
          <a:bodyPr/>
          <a:lstStyle/>
          <a:p>
            <a:r>
              <a:rPr lang="en-US" dirty="0"/>
              <a:t>Can Marta still claim the 3 </a:t>
            </a:r>
            <a:r>
              <a:rPr lang="en-US" dirty="0" err="1"/>
              <a:t>fl</a:t>
            </a:r>
            <a:r>
              <a:rPr lang="en-US" dirty="0"/>
              <a:t> oz of breastmilk as a reimbursable meal? </a:t>
            </a:r>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57600" y="1888880"/>
            <a:ext cx="3868737" cy="613726"/>
          </a:xfrm>
        </p:spPr>
        <p:txBody>
          <a:bodyPr/>
          <a:lstStyle/>
          <a:p>
            <a:pPr marL="344488" indent="-336550">
              <a:buFont typeface="Wingdings" pitchFamily="2" charset="2"/>
              <a:buChar char="q"/>
            </a:pPr>
            <a:r>
              <a:rPr lang="en-US"/>
              <a:t>Yes</a:t>
            </a:r>
          </a:p>
          <a:p>
            <a:pPr marL="344488" indent="-336550">
              <a:buFont typeface="Wingdings" pitchFamily="2" charset="2"/>
              <a:buChar char="q"/>
            </a:pPr>
            <a:r>
              <a:rPr lang="en-US"/>
              <a:t>No</a:t>
            </a:r>
          </a:p>
        </p:txBody>
      </p:sp>
      <p:sp>
        <p:nvSpPr>
          <p:cNvPr id="5" name="TextBox 4">
            <a:extLst>
              <a:ext uri="{FF2B5EF4-FFF2-40B4-BE49-F238E27FC236}">
                <a16:creationId xmlns:a16="http://schemas.microsoft.com/office/drawing/2014/main" id="{534A74C4-2C5A-3446-A661-E4F2BC1F19E2}"/>
              </a:ext>
            </a:extLst>
          </p:cNvPr>
          <p:cNvSpPr txBox="1"/>
          <p:nvPr/>
        </p:nvSpPr>
        <p:spPr>
          <a:xfrm>
            <a:off x="3602182" y="3920836"/>
            <a:ext cx="4331635" cy="415498"/>
          </a:xfrm>
          <a:prstGeom prst="rect">
            <a:avLst/>
          </a:prstGeom>
          <a:noFill/>
        </p:spPr>
        <p:txBody>
          <a:bodyPr wrap="none" rtlCol="0">
            <a:spAutoFit/>
          </a:bodyPr>
          <a:lstStyle/>
          <a:p>
            <a:r>
              <a:rPr lang="en-US" sz="300">
                <a:solidFill>
                  <a:schemeClr val="bg1"/>
                </a:solidFill>
                <a:latin typeface="Arial" panose="020B0604020202020204" pitchFamily="34" charset="0"/>
                <a:cs typeface="Arial" panose="020B0604020202020204" pitchFamily="34" charset="0"/>
              </a:rPr>
              <a:t>Let's try another practice question!</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Baby Zoe is rooting and is making sucking noises. Marta, her child care provider, can tell Baby Zoe is hungry. Marta prepares a bottle containing 6 fl. oz. of breastmilk. Baby Zoe is full after eating 3 fl. oz of breastmilk and does not finish her bottle.</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Can Marta still claim the 3 fl. oz. as part of a reimbursable meal?  Yes or No?</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the answer is "yes" [pause and wait for a show of hands] or "no" [pause and wait for a show of hands].</a:t>
            </a:r>
          </a:p>
        </p:txBody>
      </p:sp>
    </p:spTree>
    <p:extLst>
      <p:ext uri="{BB962C8B-B14F-4D97-AF65-F5344CB8AC3E}">
        <p14:creationId xmlns:p14="http://schemas.microsoft.com/office/powerpoint/2010/main" val="2764979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B362149-7B70-6143-B252-271F636E5F29}"/>
              </a:ext>
            </a:extLst>
          </p:cNvPr>
          <p:cNvSpPr txBox="1"/>
          <p:nvPr/>
        </p:nvSpPr>
        <p:spPr>
          <a:xfrm>
            <a:off x="0" y="127136"/>
            <a:ext cx="3139439" cy="1938992"/>
          </a:xfrm>
          <a:prstGeom prst="rect">
            <a:avLst/>
          </a:prstGeom>
          <a:noFill/>
        </p:spPr>
        <p:txBody>
          <a:bodyPr wrap="square" rtlCol="0">
            <a:spAutoFit/>
          </a:bodyPr>
          <a:lstStyle/>
          <a:p>
            <a:pPr algn="ctr"/>
            <a:r>
              <a:rPr lang="en-US" sz="12000" b="1">
                <a:solidFill>
                  <a:srgbClr val="762C38"/>
                </a:solidFill>
                <a:latin typeface="Helvetica" pitchFamily="2" charset="0"/>
              </a:rPr>
              <a:t>?</a:t>
            </a:r>
          </a:p>
        </p:txBody>
      </p:sp>
      <p:sp>
        <p:nvSpPr>
          <p:cNvPr id="9" name="Title 1">
            <a:extLst>
              <a:ext uri="{FF2B5EF4-FFF2-40B4-BE49-F238E27FC236}">
                <a16:creationId xmlns:a16="http://schemas.microsoft.com/office/drawing/2014/main" id="{FDC415C5-45A7-5545-B0F6-C3ABA23BA7A0}"/>
              </a:ext>
            </a:extLst>
          </p:cNvPr>
          <p:cNvSpPr>
            <a:spLocks noGrp="1"/>
          </p:cNvSpPr>
          <p:nvPr>
            <p:ph type="title"/>
          </p:nvPr>
        </p:nvSpPr>
        <p:spPr>
          <a:xfrm>
            <a:off x="-25400" y="1602039"/>
            <a:ext cx="3081116" cy="3294106"/>
          </a:xfrm>
        </p:spPr>
        <p:txBody>
          <a:bodyPr/>
          <a:lstStyle/>
          <a:p>
            <a:pPr>
              <a:lnSpc>
                <a:spcPct val="66287"/>
              </a:lnSpc>
            </a:pPr>
            <a:r>
              <a:rPr lang="en-US" sz="1800" dirty="0"/>
              <a:t>Answer</a:t>
            </a:r>
            <a:br>
              <a:rPr lang="en-US" sz="1800" dirty="0"/>
            </a:br>
            <a:r>
              <a:rPr lang="en-US" sz="1800" b="0" dirty="0"/>
              <a:t>Baby Zoe is rooting and is making sucking noises. Marta, her child care provider, can tell Baby Zoe is hungry. Marta prepares a bottle containing 6 </a:t>
            </a:r>
            <a:r>
              <a:rPr lang="en-US" sz="1800" b="0" dirty="0" err="1"/>
              <a:t>fl</a:t>
            </a:r>
            <a:r>
              <a:rPr lang="en-US" sz="1800" b="0" dirty="0"/>
              <a:t> oz of breastmilk. Baby Zoe is full after eating 3 </a:t>
            </a:r>
            <a:r>
              <a:rPr lang="en-US" sz="1800" b="0" dirty="0" err="1"/>
              <a:t>fl</a:t>
            </a:r>
            <a:r>
              <a:rPr lang="en-US" sz="1800" b="0" dirty="0"/>
              <a:t> oz of breastmilk and does not finish her bottle.</a:t>
            </a:r>
            <a:endParaRPr lang="en-US"/>
          </a:p>
        </p:txBody>
      </p:sp>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3657600" y="1132885"/>
            <a:ext cx="4166647" cy="898138"/>
          </a:xfrm>
        </p:spPr>
        <p:txBody>
          <a:bodyPr/>
          <a:lstStyle/>
          <a:p>
            <a:r>
              <a:rPr lang="en-US" dirty="0"/>
              <a:t>Can Marta still claim the 3 </a:t>
            </a:r>
            <a:r>
              <a:rPr lang="en-US" dirty="0" err="1"/>
              <a:t>fl</a:t>
            </a:r>
            <a:r>
              <a:rPr lang="en-US" dirty="0"/>
              <a:t> oz of breastmilk as a reimbursable meal? </a:t>
            </a:r>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57600" y="2111306"/>
            <a:ext cx="3868737" cy="613726"/>
          </a:xfrm>
        </p:spPr>
        <p:txBody>
          <a:bodyPr/>
          <a:lstStyle/>
          <a:p>
            <a:pPr marL="344488" indent="-336550">
              <a:buFont typeface="Wingdings" pitchFamily="2" charset="2"/>
              <a:buChar char="q"/>
            </a:pPr>
            <a:r>
              <a:rPr lang="en-US" b="1">
                <a:solidFill>
                  <a:srgbClr val="762C38"/>
                </a:solidFill>
              </a:rPr>
              <a:t>Yes</a:t>
            </a:r>
          </a:p>
          <a:p>
            <a:pPr marL="344488" indent="-336550">
              <a:buFont typeface="Wingdings" pitchFamily="2" charset="2"/>
              <a:buChar char="q"/>
            </a:pPr>
            <a:r>
              <a:rPr lang="en-US"/>
              <a:t>No</a:t>
            </a:r>
          </a:p>
        </p:txBody>
      </p:sp>
      <p:sp>
        <p:nvSpPr>
          <p:cNvPr id="8" name="TextBox 7" descr="The box next to Yes is checked">
            <a:extLst>
              <a:ext uri="{FF2B5EF4-FFF2-40B4-BE49-F238E27FC236}">
                <a16:creationId xmlns:a16="http://schemas.microsoft.com/office/drawing/2014/main" id="{2D3AD457-E7E6-3B4C-A8F0-9D04EBD67593}"/>
              </a:ext>
            </a:extLst>
          </p:cNvPr>
          <p:cNvSpPr txBox="1"/>
          <p:nvPr/>
        </p:nvSpPr>
        <p:spPr>
          <a:xfrm>
            <a:off x="3682668" y="1982414"/>
            <a:ext cx="461044" cy="461665"/>
          </a:xfrm>
          <a:prstGeom prst="rect">
            <a:avLst/>
          </a:prstGeom>
          <a:noFill/>
        </p:spPr>
        <p:txBody>
          <a:bodyPr wrap="square" rtlCol="0">
            <a:spAutoFit/>
          </a:bodyPr>
          <a:lstStyle/>
          <a:p>
            <a:r>
              <a:rPr lang="en-US" sz="2400">
                <a:solidFill>
                  <a:srgbClr val="762C38"/>
                </a:solidFill>
                <a:latin typeface="Helvetica" pitchFamily="2" charset="0"/>
              </a:rPr>
              <a:t>✓</a:t>
            </a:r>
          </a:p>
        </p:txBody>
      </p:sp>
      <p:sp>
        <p:nvSpPr>
          <p:cNvPr id="2" name="TextBox 1">
            <a:extLst>
              <a:ext uri="{FF2B5EF4-FFF2-40B4-BE49-F238E27FC236}">
                <a16:creationId xmlns:a16="http://schemas.microsoft.com/office/drawing/2014/main" id="{31CB88EE-454D-D842-B913-BAC265B6F341}"/>
              </a:ext>
            </a:extLst>
          </p:cNvPr>
          <p:cNvSpPr txBox="1"/>
          <p:nvPr/>
        </p:nvSpPr>
        <p:spPr>
          <a:xfrm>
            <a:off x="3449782" y="4239491"/>
            <a:ext cx="1285929" cy="123111"/>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Great job! The answer is “yes”. Marta can claim the 3 fluid ounces as part of a reimbursable meal. </a:t>
            </a:r>
          </a:p>
        </p:txBody>
      </p:sp>
    </p:spTree>
    <p:extLst>
      <p:ext uri="{BB962C8B-B14F-4D97-AF65-F5344CB8AC3E}">
        <p14:creationId xmlns:p14="http://schemas.microsoft.com/office/powerpoint/2010/main" val="2596220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87923"/>
            <a:ext cx="8436334" cy="850790"/>
          </a:xfrm>
        </p:spPr>
        <p:txBody>
          <a:bodyPr/>
          <a:lstStyle/>
          <a:p>
            <a:pPr>
              <a:lnSpc>
                <a:spcPts val="3000"/>
              </a:lnSpc>
            </a:pPr>
            <a:r>
              <a:rPr lang="en-US"/>
              <a:t>Breastfeeding On-Site</a:t>
            </a:r>
          </a:p>
        </p:txBody>
      </p:sp>
      <p:sp>
        <p:nvSpPr>
          <p:cNvPr id="3" name="Rectangle 2">
            <a:extLst>
              <a:ext uri="{FF2B5EF4-FFF2-40B4-BE49-F238E27FC236}">
                <a16:creationId xmlns:a16="http://schemas.microsoft.com/office/drawing/2014/main" id="{BD13B0B6-DFD2-B54F-B48C-027781AA6B8D}"/>
              </a:ext>
            </a:extLst>
          </p:cNvPr>
          <p:cNvSpPr/>
          <p:nvPr/>
        </p:nvSpPr>
        <p:spPr>
          <a:xfrm>
            <a:off x="274320" y="1188720"/>
            <a:ext cx="4589780" cy="3554819"/>
          </a:xfrm>
          <a:prstGeom prst="rect">
            <a:avLst/>
          </a:prstGeom>
        </p:spPr>
        <p:txBody>
          <a:bodyPr wrap="square">
            <a:spAutoFit/>
          </a:bodyPr>
          <a:lstStyle/>
          <a:p>
            <a:pPr marL="400050" indent="-263525">
              <a:buClr>
                <a:srgbClr val="762C38"/>
              </a:buClr>
              <a:buFont typeface="Arial" panose="020B0604020202020204" pitchFamily="34" charset="0"/>
              <a:buChar char="•"/>
            </a:pPr>
            <a:r>
              <a:rPr lang="en-US" sz="2000">
                <a:solidFill>
                  <a:schemeClr val="tx1">
                    <a:lumMod val="65000"/>
                    <a:lumOff val="35000"/>
                  </a:schemeClr>
                </a:solidFill>
                <a:latin typeface="Helvetica" pitchFamily="2" charset="0"/>
              </a:rPr>
              <a:t>Offer mothers a clean, comfortable, and quiet place to breastfeed </a:t>
            </a:r>
            <a:br>
              <a:rPr lang="en-US" sz="2000">
                <a:solidFill>
                  <a:schemeClr val="tx1">
                    <a:lumMod val="65000"/>
                    <a:lumOff val="35000"/>
                  </a:schemeClr>
                </a:solidFill>
                <a:latin typeface="Helvetica" pitchFamily="2" charset="0"/>
              </a:rPr>
            </a:br>
            <a:r>
              <a:rPr lang="en-US" sz="2000">
                <a:solidFill>
                  <a:schemeClr val="tx1">
                    <a:lumMod val="65000"/>
                    <a:lumOff val="35000"/>
                  </a:schemeClr>
                </a:solidFill>
                <a:latin typeface="Helvetica" pitchFamily="2" charset="0"/>
              </a:rPr>
              <a:t>their babies.</a:t>
            </a:r>
          </a:p>
          <a:p>
            <a:pPr marL="641350" lvl="1" indent="-254000">
              <a:buClr>
                <a:srgbClr val="762C38"/>
              </a:buClr>
              <a:buFont typeface="Helvetica" pitchFamily="2" charset="0"/>
              <a:buChar char="⁃"/>
            </a:pPr>
            <a:r>
              <a:rPr lang="en-US" sz="2000">
                <a:solidFill>
                  <a:schemeClr val="tx1">
                    <a:lumMod val="65000"/>
                    <a:lumOff val="35000"/>
                  </a:schemeClr>
                </a:solidFill>
                <a:latin typeface="Helvetica" pitchFamily="2" charset="0"/>
              </a:rPr>
              <a:t>Small room</a:t>
            </a:r>
          </a:p>
          <a:p>
            <a:pPr marL="641350" lvl="1" indent="-254000">
              <a:buClr>
                <a:srgbClr val="762C38"/>
              </a:buClr>
              <a:buFont typeface="Helvetica" pitchFamily="2" charset="0"/>
              <a:buChar char="⁃"/>
            </a:pPr>
            <a:r>
              <a:rPr lang="en-US" sz="2000">
                <a:solidFill>
                  <a:schemeClr val="tx1">
                    <a:lumMod val="65000"/>
                    <a:lumOff val="35000"/>
                  </a:schemeClr>
                </a:solidFill>
                <a:latin typeface="Helvetica" pitchFamily="2" charset="0"/>
              </a:rPr>
              <a:t>Corner of a classroom </a:t>
            </a:r>
          </a:p>
          <a:p>
            <a:pPr marL="641350" lvl="1" indent="-254000">
              <a:buClr>
                <a:srgbClr val="762C38"/>
              </a:buClr>
              <a:buFont typeface="Helvetica" pitchFamily="2" charset="0"/>
              <a:buChar char="⁃"/>
            </a:pPr>
            <a:r>
              <a:rPr lang="en-US" sz="2000">
                <a:solidFill>
                  <a:schemeClr val="tx1">
                    <a:lumMod val="65000"/>
                    <a:lumOff val="35000"/>
                  </a:schemeClr>
                </a:solidFill>
                <a:latin typeface="Helvetica" pitchFamily="2" charset="0"/>
              </a:rPr>
              <a:t>Office</a:t>
            </a:r>
          </a:p>
          <a:p>
            <a:pPr marL="400050" indent="-263525">
              <a:spcBef>
                <a:spcPts val="600"/>
              </a:spcBef>
              <a:buClr>
                <a:srgbClr val="762C38"/>
              </a:buClr>
              <a:buFont typeface="Arial" panose="020B0604020202020204" pitchFamily="34" charset="0"/>
              <a:buChar char="•"/>
            </a:pPr>
            <a:r>
              <a:rPr lang="es-US" sz="2000">
                <a:solidFill>
                  <a:schemeClr val="tx1">
                    <a:lumMod val="65000"/>
                    <a:lumOff val="35000"/>
                  </a:schemeClr>
                </a:solidFill>
                <a:latin typeface="Helvetica" pitchFamily="2" charset="0"/>
              </a:rPr>
              <a:t>The space may include:</a:t>
            </a:r>
          </a:p>
          <a:p>
            <a:pPr marL="641350" lvl="1" indent="-254000">
              <a:buClr>
                <a:srgbClr val="762C38"/>
              </a:buClr>
              <a:buFont typeface="Helvetica" pitchFamily="2" charset="0"/>
              <a:buChar char="⁃"/>
            </a:pPr>
            <a:r>
              <a:rPr lang="en-US" sz="2000">
                <a:solidFill>
                  <a:schemeClr val="tx1">
                    <a:lumMod val="65000"/>
                    <a:lumOff val="35000"/>
                  </a:schemeClr>
                </a:solidFill>
                <a:latin typeface="Helvetica" pitchFamily="2" charset="0"/>
              </a:rPr>
              <a:t>A pillow for mom to support baby</a:t>
            </a:r>
          </a:p>
          <a:p>
            <a:pPr marL="641350" lvl="1" indent="-254000">
              <a:buClr>
                <a:srgbClr val="762C38"/>
              </a:buClr>
              <a:buFont typeface="Helvetica" pitchFamily="2" charset="0"/>
              <a:buChar char="⁃"/>
            </a:pPr>
            <a:r>
              <a:rPr lang="en-US" sz="2000">
                <a:solidFill>
                  <a:schemeClr val="tx1">
                    <a:lumMod val="65000"/>
                    <a:lumOff val="35000"/>
                  </a:schemeClr>
                </a:solidFill>
                <a:latin typeface="Helvetica" pitchFamily="2" charset="0"/>
              </a:rPr>
              <a:t>A foot stool </a:t>
            </a:r>
          </a:p>
          <a:p>
            <a:pPr marL="641350" lvl="1" indent="-254000">
              <a:buClr>
                <a:srgbClr val="762C38"/>
              </a:buClr>
              <a:buFont typeface="Helvetica" pitchFamily="2" charset="0"/>
              <a:buChar char="⁃"/>
            </a:pPr>
            <a:r>
              <a:rPr lang="en-US" sz="2000">
                <a:solidFill>
                  <a:schemeClr val="tx1">
                    <a:lumMod val="65000"/>
                    <a:lumOff val="35000"/>
                  </a:schemeClr>
                </a:solidFill>
                <a:latin typeface="Helvetica" pitchFamily="2" charset="0"/>
              </a:rPr>
              <a:t>A comfortable chair</a:t>
            </a:r>
          </a:p>
          <a:p>
            <a:pPr marL="742950" lvl="1" indent="-285750">
              <a:buFont typeface="Arial" panose="020B0604020202020204" pitchFamily="34" charset="0"/>
              <a:buChar char="•"/>
            </a:pPr>
            <a:endParaRPr lang="en-US" sz="2000">
              <a:latin typeface="Helvetica" pitchFamily="2" charset="0"/>
            </a:endParaRPr>
          </a:p>
        </p:txBody>
      </p:sp>
      <p:pic>
        <p:nvPicPr>
          <p:cNvPr id="6" name="Picture 5" descr="A woman sitting on a chair breastfeeding her baby.">
            <a:extLst>
              <a:ext uri="{FF2B5EF4-FFF2-40B4-BE49-F238E27FC236}">
                <a16:creationId xmlns:a16="http://schemas.microsoft.com/office/drawing/2014/main" id="{B6D1C2E3-5B16-CE44-A0D3-FC01D764A3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0216" y="1188720"/>
            <a:ext cx="3018927" cy="2716350"/>
          </a:xfrm>
          <a:prstGeom prst="roundRect">
            <a:avLst>
              <a:gd name="adj" fmla="val 7316"/>
            </a:avLst>
          </a:prstGeom>
          <a:effectLst/>
        </p:spPr>
      </p:pic>
      <p:sp>
        <p:nvSpPr>
          <p:cNvPr id="4" name="TextBox 3">
            <a:extLst>
              <a:ext uri="{FF2B5EF4-FFF2-40B4-BE49-F238E27FC236}">
                <a16:creationId xmlns:a16="http://schemas.microsoft.com/office/drawing/2014/main" id="{DC4ED556-F15C-9E49-9B8C-E42B5BFC556B}"/>
              </a:ext>
            </a:extLst>
          </p:cNvPr>
          <p:cNvSpPr txBox="1"/>
          <p:nvPr/>
        </p:nvSpPr>
        <p:spPr>
          <a:xfrm>
            <a:off x="651164" y="4541845"/>
            <a:ext cx="3706464" cy="553998"/>
          </a:xfrm>
          <a:prstGeom prst="rect">
            <a:avLst/>
          </a:prstGeom>
          <a:noFill/>
        </p:spPr>
        <p:txBody>
          <a:bodyPr wrap="none" rtlCol="0">
            <a:spAutoFit/>
          </a:bodyPr>
          <a:lstStyle/>
          <a:p>
            <a:r>
              <a:rPr lang="en-US" sz="300">
                <a:solidFill>
                  <a:schemeClr val="bg1"/>
                </a:solidFill>
                <a:latin typeface="Arial" panose="020B0604020202020204" pitchFamily="34" charset="0"/>
                <a:cs typeface="Arial" panose="020B0604020202020204" pitchFamily="34" charset="0"/>
              </a:rPr>
              <a:t>If possible, offer breastfeeding mothers a clean, comfortable, and quiet place to breastfeed her baby. This could be a space in a small room, or a corner of a classroom or office with a privacy screen or curtain.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To create a breastfeeding-friendly space at your child care site, consider including:</a:t>
            </a:r>
          </a:p>
          <a:p>
            <a:pPr marL="175284" indent="-175284">
              <a:buFontTx/>
              <a:buChar char="-"/>
            </a:pPr>
            <a:r>
              <a:rPr lang="en-US" sz="300">
                <a:solidFill>
                  <a:schemeClr val="bg1"/>
                </a:solidFill>
                <a:latin typeface="Arial" panose="020B0604020202020204" pitchFamily="34" charset="0"/>
                <a:cs typeface="Arial" panose="020B0604020202020204" pitchFamily="34" charset="0"/>
              </a:rPr>
              <a:t>A Pillow for mom to support her baby</a:t>
            </a:r>
          </a:p>
          <a:p>
            <a:pPr marL="175284" indent="-175284">
              <a:buFontTx/>
              <a:buChar char="-"/>
            </a:pPr>
            <a:r>
              <a:rPr lang="en-US" sz="300">
                <a:solidFill>
                  <a:schemeClr val="bg1"/>
                </a:solidFill>
                <a:latin typeface="Arial" panose="020B0604020202020204" pitchFamily="34" charset="0"/>
                <a:cs typeface="Arial" panose="020B0604020202020204" pitchFamily="34" charset="0"/>
              </a:rPr>
              <a:t>A stool </a:t>
            </a:r>
          </a:p>
          <a:p>
            <a:pPr marL="175284" indent="-175284">
              <a:buFontTx/>
              <a:buChar char="-"/>
            </a:pPr>
            <a:r>
              <a:rPr lang="en-US" sz="300">
                <a:solidFill>
                  <a:schemeClr val="bg1"/>
                </a:solidFill>
                <a:latin typeface="Arial" panose="020B0604020202020204" pitchFamily="34" charset="0"/>
                <a:cs typeface="Arial" panose="020B0604020202020204" pitchFamily="34" charset="0"/>
              </a:rPr>
              <a:t>A comfortable chair, like a rocking chair in the space.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Having a designated breastfeeding-friendly area in your child care site is not required in the CACFP, but is a CACFP Best Practice.</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If mom chooses to breastfeed at your child care site, you can claim it as part of a reimbursable meal or snack. </a:t>
            </a:r>
          </a:p>
        </p:txBody>
      </p:sp>
    </p:spTree>
    <p:extLst>
      <p:ext uri="{BB962C8B-B14F-4D97-AF65-F5344CB8AC3E}">
        <p14:creationId xmlns:p14="http://schemas.microsoft.com/office/powerpoint/2010/main" val="3213581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7D7C-4D15-A94C-AC2E-7CAADCAFDD66}"/>
              </a:ext>
            </a:extLst>
          </p:cNvPr>
          <p:cNvSpPr>
            <a:spLocks noGrp="1"/>
          </p:cNvSpPr>
          <p:nvPr>
            <p:ph type="title"/>
          </p:nvPr>
        </p:nvSpPr>
        <p:spPr/>
        <p:txBody>
          <a:bodyPr/>
          <a:lstStyle/>
          <a:p>
            <a:r>
              <a:rPr lang="en-US"/>
              <a:t>USDA’s Team Nutrition</a:t>
            </a:r>
          </a:p>
        </p:txBody>
      </p:sp>
      <p:grpSp>
        <p:nvGrpSpPr>
          <p:cNvPr id="4" name="Group 3" descr="Icon: Team Nutrition, USDA. ">
            <a:extLst>
              <a:ext uri="{FF2B5EF4-FFF2-40B4-BE49-F238E27FC236}">
                <a16:creationId xmlns:a16="http://schemas.microsoft.com/office/drawing/2014/main" id="{FF884CDB-8EB1-A242-B970-D2D4B3E4E664}"/>
              </a:ext>
            </a:extLst>
          </p:cNvPr>
          <p:cNvGrpSpPr/>
          <p:nvPr/>
        </p:nvGrpSpPr>
        <p:grpSpPr>
          <a:xfrm>
            <a:off x="293908" y="968402"/>
            <a:ext cx="3586312" cy="2695311"/>
            <a:chOff x="303636" y="968402"/>
            <a:chExt cx="3586312" cy="2695311"/>
          </a:xfrm>
        </p:grpSpPr>
        <p:cxnSp>
          <p:nvCxnSpPr>
            <p:cNvPr id="16" name="Straight Connector 15">
              <a:extLst>
                <a:ext uri="{FF2B5EF4-FFF2-40B4-BE49-F238E27FC236}">
                  <a16:creationId xmlns:a16="http://schemas.microsoft.com/office/drawing/2014/main" id="{36FEA5FE-F819-ED4F-98B3-C28FD4042DB4}"/>
                </a:ext>
                <a:ext uri="{C183D7F6-B498-43B3-948B-1728B52AA6E4}">
                  <adec:decorative xmlns:adec="http://schemas.microsoft.com/office/drawing/2017/decorative" val="1"/>
                </a:ext>
              </a:extLst>
            </p:cNvPr>
            <p:cNvCxnSpPr>
              <a:cxnSpLocks/>
            </p:cNvCxnSpPr>
            <p:nvPr/>
          </p:nvCxnSpPr>
          <p:spPr>
            <a:xfrm>
              <a:off x="3125449" y="2278101"/>
              <a:ext cx="764499" cy="0"/>
            </a:xfrm>
            <a:prstGeom prst="line">
              <a:avLst/>
            </a:prstGeom>
            <a:ln w="19050">
              <a:solidFill>
                <a:srgbClr val="740507"/>
              </a:solidFill>
              <a:tailEnd type="oval"/>
            </a:ln>
          </p:spPr>
          <p:style>
            <a:lnRef idx="1">
              <a:schemeClr val="accent1"/>
            </a:lnRef>
            <a:fillRef idx="0">
              <a:schemeClr val="accent1"/>
            </a:fillRef>
            <a:effectRef idx="0">
              <a:schemeClr val="accent1"/>
            </a:effectRef>
            <a:fontRef idx="minor">
              <a:schemeClr val="tx1"/>
            </a:fontRef>
          </p:style>
        </p:cxnSp>
        <p:pic>
          <p:nvPicPr>
            <p:cNvPr id="6" name="Picture 2" descr="Icon: Team Nutrition, USDA. ">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2" name="Elbow Connector 31">
              <a:extLst>
                <a:ext uri="{FF2B5EF4-FFF2-40B4-BE49-F238E27FC236}">
                  <a16:creationId xmlns:a16="http://schemas.microsoft.com/office/drawing/2014/main" id="{4C4FDD55-4A85-2441-957F-0358953E1CD7}"/>
                </a:ext>
                <a:ext uri="{C183D7F6-B498-43B3-948B-1728B52AA6E4}">
                  <adec:decorative xmlns:adec="http://schemas.microsoft.com/office/drawing/2017/decorative" val="1"/>
                </a:ext>
              </a:extLst>
            </p:cNvPr>
            <p:cNvCxnSpPr>
              <a:cxnSpLocks/>
            </p:cNvCxnSpPr>
            <p:nvPr/>
          </p:nvCxnSpPr>
          <p:spPr>
            <a:xfrm flipV="1">
              <a:off x="3125449" y="1244297"/>
              <a:ext cx="764499" cy="764385"/>
            </a:xfrm>
            <a:prstGeom prst="bentConnector3">
              <a:avLst>
                <a:gd name="adj1" fmla="val 50000"/>
              </a:avLst>
            </a:prstGeom>
            <a:ln w="19050">
              <a:solidFill>
                <a:srgbClr val="740507"/>
              </a:solidFill>
              <a:tailEnd type="oval"/>
            </a:ln>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AF1EC280-E93C-D549-B785-D8345879B879}"/>
                </a:ext>
                <a:ext uri="{C183D7F6-B498-43B3-948B-1728B52AA6E4}">
                  <adec:decorative xmlns:adec="http://schemas.microsoft.com/office/drawing/2017/decorative" val="1"/>
                </a:ext>
              </a:extLst>
            </p:cNvPr>
            <p:cNvCxnSpPr>
              <a:cxnSpLocks/>
            </p:cNvCxnSpPr>
            <p:nvPr/>
          </p:nvCxnSpPr>
          <p:spPr>
            <a:xfrm>
              <a:off x="3125449" y="2551213"/>
              <a:ext cx="764499" cy="521885"/>
            </a:xfrm>
            <a:prstGeom prst="bentConnector3">
              <a:avLst>
                <a:gd name="adj1" fmla="val 50000"/>
              </a:avLst>
            </a:prstGeom>
            <a:ln w="19050">
              <a:solidFill>
                <a:srgbClr val="740507"/>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4104674" y="1063759"/>
            <a:ext cx="4611037" cy="830997"/>
          </a:xfrm>
        </p:spPr>
        <p:txBody>
          <a:bodyPr/>
          <a:lstStyle/>
          <a:p>
            <a:r>
              <a:rPr lang="en-US"/>
              <a:t>An initiative of the USDA’s Food and Nutrition Service to support the USDA’s Child Nutrition Programs.</a:t>
            </a:r>
          </a:p>
          <a:p>
            <a:endParaRPr lang="en-US"/>
          </a:p>
        </p:txBody>
      </p:sp>
      <p:sp>
        <p:nvSpPr>
          <p:cNvPr id="7" name="Text Placeholder 2">
            <a:extLst>
              <a:ext uri="{FF2B5EF4-FFF2-40B4-BE49-F238E27FC236}">
                <a16:creationId xmlns:a16="http://schemas.microsoft.com/office/drawing/2014/main" id="{E1F73BED-4261-2A4E-82CF-6A6184447F30}"/>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Aims to improve children’s lifelong eating and physical activity habits.</a:t>
            </a:r>
          </a:p>
        </p:txBody>
      </p:sp>
      <p:sp>
        <p:nvSpPr>
          <p:cNvPr id="8" name="Text Placeholder 2">
            <a:extLst>
              <a:ext uri="{FF2B5EF4-FFF2-40B4-BE49-F238E27FC236}">
                <a16:creationId xmlns:a16="http://schemas.microsoft.com/office/drawing/2014/main" id="{A70B2C4C-3ED9-1249-89A3-3A14017D9B42}"/>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Provides nutrition education and training materials to State agencies, sponsoring organizations, and CACFP sites.</a:t>
            </a:r>
          </a:p>
        </p:txBody>
      </p:sp>
      <p:pic>
        <p:nvPicPr>
          <p:cNvPr id="13" name="Picture 12" descr="Hyperlink icon.">
            <a:extLst>
              <a:ext uri="{FF2B5EF4-FFF2-40B4-BE49-F238E27FC236}">
                <a16:creationId xmlns:a16="http://schemas.microsoft.com/office/drawing/2014/main" id="{276198BE-3825-5D4A-B361-16F7174BAAA4}"/>
              </a:ext>
            </a:extLst>
          </p:cNvPr>
          <p:cNvPicPr>
            <a:picLocks noChangeAspect="1"/>
          </p:cNvPicPr>
          <p:nvPr/>
        </p:nvPicPr>
        <p:blipFill>
          <a:blip r:embed="rId4"/>
          <a:stretch>
            <a:fillRect/>
          </a:stretch>
        </p:blipFill>
        <p:spPr>
          <a:xfrm>
            <a:off x="403553" y="4463039"/>
            <a:ext cx="423093" cy="423093"/>
          </a:xfrm>
          <a:prstGeom prst="rect">
            <a:avLst/>
          </a:prstGeom>
        </p:spPr>
      </p:pic>
      <p:sp>
        <p:nvSpPr>
          <p:cNvPr id="5" name="Rectangle 4">
            <a:extLst>
              <a:ext uri="{FF2B5EF4-FFF2-40B4-BE49-F238E27FC236}">
                <a16:creationId xmlns:a16="http://schemas.microsoft.com/office/drawing/2014/main" id="{90989EEB-57ED-E641-B598-2B1FC08652CB}"/>
              </a:ext>
            </a:extLst>
          </p:cNvPr>
          <p:cNvSpPr/>
          <p:nvPr/>
        </p:nvSpPr>
        <p:spPr>
          <a:xfrm>
            <a:off x="994890" y="4461859"/>
            <a:ext cx="3717219" cy="461665"/>
          </a:xfrm>
          <a:prstGeom prst="rect">
            <a:avLst/>
          </a:prstGeom>
        </p:spPr>
        <p:txBody>
          <a:bodyPr wrap="square" lIns="0">
            <a:spAutoFit/>
          </a:bodyPr>
          <a:lstStyle/>
          <a:p>
            <a:r>
              <a:rPr lang="en-US" sz="2400" b="1">
                <a:solidFill>
                  <a:schemeClr val="tx1">
                    <a:lumMod val="75000"/>
                    <a:lumOff val="25000"/>
                  </a:schemeClr>
                </a:solidFill>
                <a:latin typeface="Helvetica" pitchFamily="2" charset="0"/>
                <a:hlinkClick r:id="rId5">
                  <a:extLst>
                    <a:ext uri="{A12FA001-AC4F-418D-AE19-62706E023703}">
                      <ahyp:hlinkClr xmlns:ahyp="http://schemas.microsoft.com/office/drawing/2018/hyperlinkcolor" val="tx"/>
                    </a:ext>
                  </a:extLst>
                </a:hlinkClick>
              </a:rPr>
              <a:t>TeamNutrition.USDA.gov</a:t>
            </a:r>
            <a:endParaRPr lang="en-US" sz="2400" b="1">
              <a:solidFill>
                <a:schemeClr val="tx1">
                  <a:lumMod val="75000"/>
                  <a:lumOff val="25000"/>
                </a:schemeClr>
              </a:solidFill>
              <a:latin typeface="Helvetica" pitchFamily="2" charset="0"/>
              <a:cs typeface="Arial" panose="020B0604020202020204" pitchFamily="34" charset="0"/>
            </a:endParaRPr>
          </a:p>
        </p:txBody>
      </p:sp>
      <p:sp>
        <p:nvSpPr>
          <p:cNvPr id="9" name="Rectangle 8">
            <a:extLst>
              <a:ext uri="{FF2B5EF4-FFF2-40B4-BE49-F238E27FC236}">
                <a16:creationId xmlns:a16="http://schemas.microsoft.com/office/drawing/2014/main" id="{3EBFDEDF-5B52-1344-B470-C688B0E4587E}"/>
              </a:ext>
            </a:extLst>
          </p:cNvPr>
          <p:cNvSpPr/>
          <p:nvPr/>
        </p:nvSpPr>
        <p:spPr>
          <a:xfrm>
            <a:off x="5384083" y="4461859"/>
            <a:ext cx="3244226" cy="461665"/>
          </a:xfrm>
          <a:prstGeom prst="rect">
            <a:avLst/>
          </a:prstGeom>
        </p:spPr>
        <p:txBody>
          <a:bodyPr wrap="square" lIns="0" rIns="0">
            <a:spAutoFit/>
          </a:bodyPr>
          <a:lstStyle/>
          <a:p>
            <a:r>
              <a:rPr lang="en-US" sz="2400" b="1">
                <a:solidFill>
                  <a:schemeClr val="tx1">
                    <a:lumMod val="75000"/>
                    <a:lumOff val="25000"/>
                  </a:schemeClr>
                </a:solidFill>
                <a:latin typeface="Helvetica" pitchFamily="2" charset="0"/>
                <a:cs typeface="Arial" panose="020B0604020202020204" pitchFamily="34" charset="0"/>
                <a:hlinkClick r:id="rId6">
                  <a:extLst>
                    <a:ext uri="{A12FA001-AC4F-418D-AE19-62706E023703}">
                      <ahyp:hlinkClr xmlns:ahyp="http://schemas.microsoft.com/office/drawing/2018/hyperlinkcolor" val="tx"/>
                    </a:ext>
                  </a:extLst>
                </a:hlinkClick>
              </a:rPr>
              <a:t>@</a:t>
            </a:r>
            <a:r>
              <a:rPr lang="en-US" sz="2400" b="1" u="sng">
                <a:solidFill>
                  <a:schemeClr val="tx1">
                    <a:lumMod val="75000"/>
                    <a:lumOff val="25000"/>
                  </a:schemeClr>
                </a:solidFill>
                <a:latin typeface="Helvetica" pitchFamily="2" charset="0"/>
                <a:cs typeface="Arial" panose="020B0604020202020204" pitchFamily="34" charset="0"/>
                <a:hlinkClick r:id="rId6">
                  <a:extLst>
                    <a:ext uri="{A12FA001-AC4F-418D-AE19-62706E023703}">
                      <ahyp:hlinkClr xmlns:ahyp="http://schemas.microsoft.com/office/drawing/2018/hyperlinkcolor" val="tx"/>
                    </a:ext>
                  </a:extLst>
                </a:hlinkClick>
              </a:rPr>
              <a:t>TeamNutrition</a:t>
            </a:r>
            <a:endParaRPr lang="en-US" sz="2400" b="1" u="sng">
              <a:solidFill>
                <a:schemeClr val="tx1">
                  <a:lumMod val="75000"/>
                  <a:lumOff val="25000"/>
                </a:schemeClr>
              </a:solidFill>
              <a:latin typeface="Helvetica" pitchFamily="2" charset="0"/>
              <a:cs typeface="Arial" panose="020B0604020202020204" pitchFamily="34" charset="0"/>
            </a:endParaRPr>
          </a:p>
        </p:txBody>
      </p:sp>
      <p:pic>
        <p:nvPicPr>
          <p:cNvPr id="17" name="Picture 16">
            <a:extLst>
              <a:ext uri="{FF2B5EF4-FFF2-40B4-BE49-F238E27FC236}">
                <a16:creationId xmlns:a16="http://schemas.microsoft.com/office/drawing/2014/main" id="{53F2C8E1-BEE6-9D77-CE98-B17DEC1DC03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880353" y="4481581"/>
            <a:ext cx="377668" cy="386008"/>
          </a:xfrm>
          <a:prstGeom prst="rect">
            <a:avLst/>
          </a:prstGeom>
        </p:spPr>
      </p:pic>
    </p:spTree>
    <p:extLst>
      <p:ext uri="{BB962C8B-B14F-4D97-AF65-F5344CB8AC3E}">
        <p14:creationId xmlns:p14="http://schemas.microsoft.com/office/powerpoint/2010/main" val="1191667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F3665FE-1ACF-0247-9AA3-354D9EC52CA1}"/>
              </a:ext>
            </a:extLst>
          </p:cNvPr>
          <p:cNvSpPr txBox="1"/>
          <p:nvPr/>
        </p:nvSpPr>
        <p:spPr>
          <a:xfrm>
            <a:off x="0" y="127136"/>
            <a:ext cx="3139439" cy="1938992"/>
          </a:xfrm>
          <a:prstGeom prst="rect">
            <a:avLst/>
          </a:prstGeom>
          <a:noFill/>
        </p:spPr>
        <p:txBody>
          <a:bodyPr wrap="square" rtlCol="0">
            <a:spAutoFit/>
          </a:bodyPr>
          <a:lstStyle/>
          <a:p>
            <a:pPr algn="ctr"/>
            <a:r>
              <a:rPr lang="en-US" sz="12000" b="1">
                <a:solidFill>
                  <a:srgbClr val="762C38"/>
                </a:solidFill>
                <a:latin typeface="Helvetica" pitchFamily="2" charset="0"/>
              </a:rPr>
              <a:t>?</a:t>
            </a:r>
          </a:p>
        </p:txBody>
      </p:sp>
      <p:sp>
        <p:nvSpPr>
          <p:cNvPr id="2" name="Title 1">
            <a:extLst>
              <a:ext uri="{FF2B5EF4-FFF2-40B4-BE49-F238E27FC236}">
                <a16:creationId xmlns:a16="http://schemas.microsoft.com/office/drawing/2014/main" id="{1475E54F-3A8D-7344-8AE4-001E2B317F5B}"/>
              </a:ext>
            </a:extLst>
          </p:cNvPr>
          <p:cNvSpPr>
            <a:spLocks noGrp="1"/>
          </p:cNvSpPr>
          <p:nvPr>
            <p:ph type="title"/>
          </p:nvPr>
        </p:nvSpPr>
        <p:spPr>
          <a:xfrm>
            <a:off x="0" y="1712383"/>
            <a:ext cx="3139440" cy="2628900"/>
          </a:xfrm>
        </p:spPr>
        <p:txBody>
          <a:bodyPr/>
          <a:lstStyle/>
          <a:p>
            <a:pPr>
              <a:lnSpc>
                <a:spcPts val="2400"/>
              </a:lnSpc>
            </a:pPr>
            <a:r>
              <a:rPr lang="en-US" sz="2000"/>
              <a:t>Try It Out!</a:t>
            </a:r>
            <a:br>
              <a:rPr lang="en-US" sz="2000"/>
            </a:br>
            <a:r>
              <a:rPr lang="en-US" sz="2000" b="0"/>
              <a:t>Mom comes in around lunch to breastfeed her baby at your child care site. You don’t know </a:t>
            </a:r>
            <a:br>
              <a:rPr lang="en-US" sz="2000" b="0"/>
            </a:br>
            <a:r>
              <a:rPr lang="en-US" sz="2000" b="0"/>
              <a:t>how much breastmilk </a:t>
            </a:r>
            <a:br>
              <a:rPr lang="en-US" sz="2000" b="0"/>
            </a:br>
            <a:r>
              <a:rPr lang="en-US" sz="2000" b="0"/>
              <a:t>the baby had since she was breastfed. </a:t>
            </a:r>
            <a:endParaRPr lang="en-US" sz="1800"/>
          </a:p>
        </p:txBody>
      </p:sp>
      <p:sp>
        <p:nvSpPr>
          <p:cNvPr id="3" name="Text Placeholder 2">
            <a:extLst>
              <a:ext uri="{FF2B5EF4-FFF2-40B4-BE49-F238E27FC236}">
                <a16:creationId xmlns:a16="http://schemas.microsoft.com/office/drawing/2014/main" id="{7138C973-840C-C147-B15C-B8BC52A8E7B0}"/>
              </a:ext>
            </a:extLst>
          </p:cNvPr>
          <p:cNvSpPr>
            <a:spLocks noGrp="1"/>
          </p:cNvSpPr>
          <p:nvPr>
            <p:ph type="body" idx="1"/>
          </p:nvPr>
        </p:nvSpPr>
        <p:spPr>
          <a:xfrm>
            <a:off x="3657600" y="1132884"/>
            <a:ext cx="3962400" cy="613725"/>
          </a:xfrm>
        </p:spPr>
        <p:txBody>
          <a:bodyPr/>
          <a:lstStyle/>
          <a:p>
            <a:pPr>
              <a:lnSpc>
                <a:spcPts val="2400"/>
              </a:lnSpc>
            </a:pPr>
            <a:r>
              <a:rPr lang="en-US"/>
              <a:t>Can you claim this as part of a reimbursable lunch?</a:t>
            </a:r>
          </a:p>
        </p:txBody>
      </p:sp>
      <p:sp>
        <p:nvSpPr>
          <p:cNvPr id="4" name="Content Placeholder 3">
            <a:extLst>
              <a:ext uri="{FF2B5EF4-FFF2-40B4-BE49-F238E27FC236}">
                <a16:creationId xmlns:a16="http://schemas.microsoft.com/office/drawing/2014/main" id="{27788A83-B057-E14D-A7F2-841013EDD253}"/>
              </a:ext>
            </a:extLst>
          </p:cNvPr>
          <p:cNvSpPr>
            <a:spLocks noGrp="1"/>
          </p:cNvSpPr>
          <p:nvPr>
            <p:ph sz="half" idx="2"/>
          </p:nvPr>
        </p:nvSpPr>
        <p:spPr>
          <a:xfrm>
            <a:off x="3657600" y="1875100"/>
            <a:ext cx="3868737" cy="613726"/>
          </a:xfrm>
        </p:spPr>
        <p:txBody>
          <a:bodyPr/>
          <a:lstStyle/>
          <a:p>
            <a:pPr marL="344488" indent="-336550"/>
            <a:r>
              <a:rPr lang="en-US"/>
              <a:t>Yes </a:t>
            </a:r>
          </a:p>
          <a:p>
            <a:pPr marL="344488" indent="-336550"/>
            <a:r>
              <a:rPr lang="en-US"/>
              <a:t>No</a:t>
            </a:r>
          </a:p>
        </p:txBody>
      </p:sp>
      <p:sp>
        <p:nvSpPr>
          <p:cNvPr id="6" name="TextBox 5">
            <a:extLst>
              <a:ext uri="{FF2B5EF4-FFF2-40B4-BE49-F238E27FC236}">
                <a16:creationId xmlns:a16="http://schemas.microsoft.com/office/drawing/2014/main" id="{8A2785B8-3A28-8749-A357-96F03E8C6EA2}"/>
              </a:ext>
            </a:extLst>
          </p:cNvPr>
          <p:cNvSpPr txBox="1"/>
          <p:nvPr/>
        </p:nvSpPr>
        <p:spPr>
          <a:xfrm>
            <a:off x="4364182" y="4114800"/>
            <a:ext cx="2634054" cy="246221"/>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Let's do one more practice question!</a:t>
            </a:r>
          </a:p>
          <a:p>
            <a:endParaRPr lang="en-US" sz="200">
              <a:solidFill>
                <a:schemeClr val="bg1"/>
              </a:solidFill>
              <a:latin typeface="Arial" panose="020B0604020202020204" pitchFamily="34" charset="0"/>
              <a:cs typeface="Arial" panose="020B0604020202020204" pitchFamily="34" charset="0"/>
            </a:endParaRPr>
          </a:p>
          <a:p>
            <a:pPr defTabSz="934847">
              <a:defRPr/>
            </a:pPr>
            <a:r>
              <a:rPr lang="en-US" sz="200">
                <a:solidFill>
                  <a:schemeClr val="bg1"/>
                </a:solidFill>
                <a:latin typeface="Arial" panose="020B0604020202020204" pitchFamily="34" charset="0"/>
                <a:cs typeface="Arial" panose="020B0604020202020204" pitchFamily="34" charset="0"/>
              </a:rPr>
              <a:t>A mom comes in around lunch to breastfeed her baby at your child care site. You don’t know how much breastmilk the baby had since she was breastfed. Can you claim this as part of a reimbursable lunch? Yes or No?</a:t>
            </a:r>
          </a:p>
          <a:p>
            <a:pPr defTabSz="934847">
              <a:defRPr/>
            </a:pPr>
            <a:endParaRPr lang="en-US" sz="200">
              <a:solidFill>
                <a:schemeClr val="bg1"/>
              </a:solidFill>
              <a:latin typeface="Arial" panose="020B0604020202020204" pitchFamily="34" charset="0"/>
              <a:cs typeface="Arial" panose="020B0604020202020204" pitchFamily="34" charset="0"/>
            </a:endParaRPr>
          </a:p>
          <a:p>
            <a:pPr defTabSz="934847">
              <a:defRPr/>
            </a:pPr>
            <a:r>
              <a:rPr lang="en-US" sz="200">
                <a:solidFill>
                  <a:schemeClr val="bg1"/>
                </a:solidFill>
                <a:latin typeface="Arial" panose="020B0604020202020204" pitchFamily="34" charset="0"/>
                <a:cs typeface="Arial" panose="020B0604020202020204" pitchFamily="34" charset="0"/>
              </a:rPr>
              <a:t>Raise your hand if you think the answer is "yes" [pause and wait for a show of hands] or "no" [pause and wait for a show of hands].</a:t>
            </a:r>
          </a:p>
        </p:txBody>
      </p:sp>
    </p:spTree>
    <p:extLst>
      <p:ext uri="{BB962C8B-B14F-4D97-AF65-F5344CB8AC3E}">
        <p14:creationId xmlns:p14="http://schemas.microsoft.com/office/powerpoint/2010/main" val="1160970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BD2E87E-C5CE-7B4E-887D-69B5A8882BF8}"/>
              </a:ext>
            </a:extLst>
          </p:cNvPr>
          <p:cNvSpPr txBox="1"/>
          <p:nvPr/>
        </p:nvSpPr>
        <p:spPr>
          <a:xfrm>
            <a:off x="0" y="163232"/>
            <a:ext cx="3139439" cy="1938992"/>
          </a:xfrm>
          <a:prstGeom prst="rect">
            <a:avLst/>
          </a:prstGeom>
          <a:noFill/>
        </p:spPr>
        <p:txBody>
          <a:bodyPr wrap="square" rtlCol="0">
            <a:spAutoFit/>
          </a:bodyPr>
          <a:lstStyle/>
          <a:p>
            <a:pPr algn="ctr"/>
            <a:r>
              <a:rPr lang="en-US" sz="12000" b="1">
                <a:solidFill>
                  <a:srgbClr val="762C38"/>
                </a:solidFill>
                <a:latin typeface="Helvetica" pitchFamily="2" charset="0"/>
              </a:rPr>
              <a:t>?</a:t>
            </a:r>
          </a:p>
        </p:txBody>
      </p:sp>
      <p:sp>
        <p:nvSpPr>
          <p:cNvPr id="2" name="Title 1">
            <a:extLst>
              <a:ext uri="{FF2B5EF4-FFF2-40B4-BE49-F238E27FC236}">
                <a16:creationId xmlns:a16="http://schemas.microsoft.com/office/drawing/2014/main" id="{1475E54F-3A8D-7344-8AE4-001E2B317F5B}"/>
              </a:ext>
            </a:extLst>
          </p:cNvPr>
          <p:cNvSpPr>
            <a:spLocks noGrp="1"/>
          </p:cNvSpPr>
          <p:nvPr>
            <p:ph type="title"/>
          </p:nvPr>
        </p:nvSpPr>
        <p:spPr>
          <a:xfrm>
            <a:off x="0" y="1768640"/>
            <a:ext cx="3044142" cy="2628900"/>
          </a:xfrm>
        </p:spPr>
        <p:txBody>
          <a:bodyPr/>
          <a:lstStyle/>
          <a:p>
            <a:pPr>
              <a:lnSpc>
                <a:spcPts val="2400"/>
              </a:lnSpc>
            </a:pPr>
            <a:r>
              <a:rPr lang="en-US" sz="2000"/>
              <a:t>Answer</a:t>
            </a:r>
            <a:br>
              <a:rPr lang="en-US" sz="2000"/>
            </a:br>
            <a:r>
              <a:rPr lang="en-US" sz="2000" b="0"/>
              <a:t>Mom comes in around lunch to breastfeed her baby at your child care site. You don’t know </a:t>
            </a:r>
            <a:br>
              <a:rPr lang="en-US" sz="2000" b="0"/>
            </a:br>
            <a:r>
              <a:rPr lang="en-US" sz="2000" b="0"/>
              <a:t>how much breastmilk </a:t>
            </a:r>
            <a:br>
              <a:rPr lang="en-US" sz="2000" b="0"/>
            </a:br>
            <a:r>
              <a:rPr lang="en-US" sz="2000" b="0"/>
              <a:t>the baby had since she was breastfed. </a:t>
            </a:r>
            <a:endParaRPr lang="en-US" sz="1800"/>
          </a:p>
        </p:txBody>
      </p:sp>
      <p:sp>
        <p:nvSpPr>
          <p:cNvPr id="3" name="Text Placeholder 2">
            <a:extLst>
              <a:ext uri="{FF2B5EF4-FFF2-40B4-BE49-F238E27FC236}">
                <a16:creationId xmlns:a16="http://schemas.microsoft.com/office/drawing/2014/main" id="{7138C973-840C-C147-B15C-B8BC52A8E7B0}"/>
              </a:ext>
            </a:extLst>
          </p:cNvPr>
          <p:cNvSpPr>
            <a:spLocks noGrp="1"/>
          </p:cNvSpPr>
          <p:nvPr>
            <p:ph type="body" idx="1"/>
          </p:nvPr>
        </p:nvSpPr>
        <p:spPr>
          <a:xfrm>
            <a:off x="3657600" y="1132884"/>
            <a:ext cx="3962400" cy="613725"/>
          </a:xfrm>
        </p:spPr>
        <p:txBody>
          <a:bodyPr/>
          <a:lstStyle/>
          <a:p>
            <a:pPr>
              <a:lnSpc>
                <a:spcPts val="2400"/>
              </a:lnSpc>
            </a:pPr>
            <a:r>
              <a:rPr lang="en-US"/>
              <a:t>Can you claim this as part of a reimbursable lunch?</a:t>
            </a:r>
          </a:p>
        </p:txBody>
      </p:sp>
      <p:sp>
        <p:nvSpPr>
          <p:cNvPr id="4" name="Content Placeholder 3">
            <a:extLst>
              <a:ext uri="{FF2B5EF4-FFF2-40B4-BE49-F238E27FC236}">
                <a16:creationId xmlns:a16="http://schemas.microsoft.com/office/drawing/2014/main" id="{27788A83-B057-E14D-A7F2-841013EDD253}"/>
              </a:ext>
            </a:extLst>
          </p:cNvPr>
          <p:cNvSpPr>
            <a:spLocks noGrp="1"/>
          </p:cNvSpPr>
          <p:nvPr>
            <p:ph sz="half" idx="2"/>
          </p:nvPr>
        </p:nvSpPr>
        <p:spPr>
          <a:xfrm>
            <a:off x="3657600" y="1875100"/>
            <a:ext cx="3868737" cy="613726"/>
          </a:xfrm>
        </p:spPr>
        <p:txBody>
          <a:bodyPr/>
          <a:lstStyle/>
          <a:p>
            <a:pPr marL="344488" indent="-336550"/>
            <a:r>
              <a:rPr lang="en-US" b="1">
                <a:solidFill>
                  <a:srgbClr val="762C38"/>
                </a:solidFill>
              </a:rPr>
              <a:t>Yes</a:t>
            </a:r>
            <a:r>
              <a:rPr lang="en-US"/>
              <a:t> </a:t>
            </a:r>
          </a:p>
          <a:p>
            <a:pPr marL="344488" indent="-336550"/>
            <a:r>
              <a:rPr lang="en-US"/>
              <a:t>No</a:t>
            </a:r>
          </a:p>
        </p:txBody>
      </p:sp>
      <p:sp>
        <p:nvSpPr>
          <p:cNvPr id="7" name="TextBox 6" descr="The box next to Yes is checked">
            <a:extLst>
              <a:ext uri="{FF2B5EF4-FFF2-40B4-BE49-F238E27FC236}">
                <a16:creationId xmlns:a16="http://schemas.microsoft.com/office/drawing/2014/main" id="{B3CA79B3-9434-0047-8A0C-A12794431E5F}"/>
              </a:ext>
            </a:extLst>
          </p:cNvPr>
          <p:cNvSpPr txBox="1"/>
          <p:nvPr/>
        </p:nvSpPr>
        <p:spPr>
          <a:xfrm>
            <a:off x="3679021" y="1746975"/>
            <a:ext cx="461044" cy="461665"/>
          </a:xfrm>
          <a:prstGeom prst="rect">
            <a:avLst/>
          </a:prstGeom>
          <a:noFill/>
        </p:spPr>
        <p:txBody>
          <a:bodyPr wrap="square" rtlCol="0">
            <a:spAutoFit/>
          </a:bodyPr>
          <a:lstStyle/>
          <a:p>
            <a:r>
              <a:rPr lang="en-US" sz="2400">
                <a:solidFill>
                  <a:srgbClr val="762C38"/>
                </a:solidFill>
                <a:latin typeface="Helvetica" pitchFamily="2" charset="0"/>
              </a:rPr>
              <a:t>✓</a:t>
            </a:r>
          </a:p>
        </p:txBody>
      </p:sp>
      <p:sp>
        <p:nvSpPr>
          <p:cNvPr id="5" name="TextBox 4">
            <a:extLst>
              <a:ext uri="{FF2B5EF4-FFF2-40B4-BE49-F238E27FC236}">
                <a16:creationId xmlns:a16="http://schemas.microsoft.com/office/drawing/2014/main" id="{9105BABF-385D-374B-B291-54D490683F4D}"/>
              </a:ext>
            </a:extLst>
          </p:cNvPr>
          <p:cNvSpPr txBox="1"/>
          <p:nvPr/>
        </p:nvSpPr>
        <p:spPr>
          <a:xfrm>
            <a:off x="3422073" y="4017818"/>
            <a:ext cx="4950962" cy="323165"/>
          </a:xfrm>
          <a:prstGeom prst="rect">
            <a:avLst/>
          </a:prstGeom>
          <a:noFill/>
        </p:spPr>
        <p:txBody>
          <a:bodyPr wrap="square" rtlCol="0">
            <a:spAutoFit/>
          </a:bodyPr>
          <a:lstStyle/>
          <a:p>
            <a:r>
              <a:rPr lang="en-US" sz="300">
                <a:solidFill>
                  <a:schemeClr val="bg1"/>
                </a:solidFill>
                <a:latin typeface="Arial" panose="020B0604020202020204" pitchFamily="34" charset="0"/>
                <a:cs typeface="Arial" panose="020B0604020202020204" pitchFamily="34" charset="0"/>
              </a:rPr>
              <a:t>The answer is "yes“, you can claim the breastmilk as part of a reimbursable lunch. If mom comes to breastfeed her baby on-site, at your child care site, then you can still claim this as part of a reimbursable meal or snack. When a mom breastfeeds on-site, you do not have to worry if the baby did or did not eat the full minimum amount or 4-6 fluid ounces at the meal or snack.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Follow your State agency or sponsoring organization’s instructions for how they would like for you to document this. This may mean you write “breastfed” or “mom on-site” on the infant menu. </a:t>
            </a:r>
          </a:p>
          <a:p>
            <a:endParaRPr lang="en-US" sz="300">
              <a:solidFill>
                <a:schemeClr val="bg1"/>
              </a:solidFill>
            </a:endParaRPr>
          </a:p>
        </p:txBody>
      </p:sp>
    </p:spTree>
    <p:extLst>
      <p:ext uri="{BB962C8B-B14F-4D97-AF65-F5344CB8AC3E}">
        <p14:creationId xmlns:p14="http://schemas.microsoft.com/office/powerpoint/2010/main" val="3949762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B26D2-DCF4-5D4E-BC37-FDAEA3A43BF2}"/>
              </a:ext>
            </a:extLst>
          </p:cNvPr>
          <p:cNvSpPr>
            <a:spLocks noGrp="1"/>
          </p:cNvSpPr>
          <p:nvPr>
            <p:ph type="title"/>
          </p:nvPr>
        </p:nvSpPr>
        <p:spPr>
          <a:xfrm>
            <a:off x="2014152" y="614051"/>
            <a:ext cx="2125362" cy="819149"/>
          </a:xfrm>
        </p:spPr>
        <p:txBody>
          <a:bodyPr/>
          <a:lstStyle/>
          <a:p>
            <a:r>
              <a:rPr lang="en-US" sz="900">
                <a:solidFill>
                  <a:schemeClr val="bg1"/>
                </a:solidFill>
              </a:rPr>
              <a:t>More Team Nutrition Resources!</a:t>
            </a:r>
          </a:p>
        </p:txBody>
      </p:sp>
      <p:pic>
        <p:nvPicPr>
          <p:cNvPr id="3" name="Picture 2" descr="A  computer screenshot showing the text &quot;More Team Nutrition Resources!&quot; and screenshots of two pages. ">
            <a:extLst>
              <a:ext uri="{FF2B5EF4-FFF2-40B4-BE49-F238E27FC236}">
                <a16:creationId xmlns:a16="http://schemas.microsoft.com/office/drawing/2014/main" id="{5143CE71-CBA6-224F-A586-6CA617F91227}"/>
              </a:ext>
            </a:extLst>
          </p:cNvPr>
          <p:cNvPicPr>
            <a:picLocks noChangeAspect="1"/>
          </p:cNvPicPr>
          <p:nvPr/>
        </p:nvPicPr>
        <p:blipFill>
          <a:blip r:embed="rId3"/>
          <a:stretch>
            <a:fillRect/>
          </a:stretch>
        </p:blipFill>
        <p:spPr>
          <a:xfrm>
            <a:off x="1481141" y="164941"/>
            <a:ext cx="5917660" cy="4023361"/>
          </a:xfrm>
          <a:prstGeom prst="rect">
            <a:avLst/>
          </a:prstGeom>
        </p:spPr>
      </p:pic>
      <p:pic>
        <p:nvPicPr>
          <p:cNvPr id="4" name="Picture 3" descr="Screenshot of a Team Nutrition resource guide titled &quot;Feeding Infants&quot;.">
            <a:extLst>
              <a:ext uri="{FF2B5EF4-FFF2-40B4-BE49-F238E27FC236}">
                <a16:creationId xmlns:a16="http://schemas.microsoft.com/office/drawing/2014/main" id="{4F9A0F8B-B5B3-644A-B7DC-E3A15B097922}"/>
              </a:ext>
            </a:extLst>
          </p:cNvPr>
          <p:cNvPicPr>
            <a:picLocks noChangeAspect="1"/>
          </p:cNvPicPr>
          <p:nvPr/>
        </p:nvPicPr>
        <p:blipFill>
          <a:blip r:embed="rId4"/>
          <a:stretch>
            <a:fillRect/>
          </a:stretch>
        </p:blipFill>
        <p:spPr>
          <a:xfrm>
            <a:off x="2734866" y="955198"/>
            <a:ext cx="1579950" cy="2034490"/>
          </a:xfrm>
          <a:prstGeom prst="rect">
            <a:avLst/>
          </a:prstGeom>
          <a:effectLst>
            <a:outerShdw blurRad="63500" sx="102000" sy="102000" algn="ctr" rotWithShape="0">
              <a:prstClr val="black">
                <a:alpha val="30000"/>
              </a:prstClr>
            </a:outerShdw>
          </a:effectLst>
        </p:spPr>
      </p:pic>
      <p:pic>
        <p:nvPicPr>
          <p:cNvPr id="6" name="Picture 5" descr="Screenshot of a Team Nutrition resource guide titled &quot;Breastfed Babies Welcome Here&quot;.">
            <a:extLst>
              <a:ext uri="{FF2B5EF4-FFF2-40B4-BE49-F238E27FC236}">
                <a16:creationId xmlns:a16="http://schemas.microsoft.com/office/drawing/2014/main" id="{5606B0A8-6C9E-154C-BED3-EC49DE4700AC}"/>
              </a:ext>
            </a:extLst>
          </p:cNvPr>
          <p:cNvPicPr>
            <a:picLocks noChangeAspect="1"/>
          </p:cNvPicPr>
          <p:nvPr/>
        </p:nvPicPr>
        <p:blipFill>
          <a:blip r:embed="rId5"/>
          <a:stretch>
            <a:fillRect/>
          </a:stretch>
        </p:blipFill>
        <p:spPr>
          <a:xfrm>
            <a:off x="4697160" y="955198"/>
            <a:ext cx="1316434" cy="2034490"/>
          </a:xfrm>
          <a:prstGeom prst="rect">
            <a:avLst/>
          </a:prstGeom>
          <a:effectLst>
            <a:outerShdw blurRad="63500" sx="102000" sy="102000" algn="ctr" rotWithShape="0">
              <a:prstClr val="black">
                <a:alpha val="30000"/>
              </a:prstClr>
            </a:outerShdw>
          </a:effectLst>
        </p:spPr>
      </p:pic>
      <p:pic>
        <p:nvPicPr>
          <p:cNvPr id="10" name="Picture 9" descr="Hyperlink icon.">
            <a:extLst>
              <a:ext uri="{FF2B5EF4-FFF2-40B4-BE49-F238E27FC236}">
                <a16:creationId xmlns:a16="http://schemas.microsoft.com/office/drawing/2014/main" id="{1DE42E05-74C8-BA48-9358-22A22D986E79}"/>
              </a:ext>
            </a:extLst>
          </p:cNvPr>
          <p:cNvPicPr>
            <a:picLocks noChangeAspect="1"/>
          </p:cNvPicPr>
          <p:nvPr/>
        </p:nvPicPr>
        <p:blipFill>
          <a:blip r:embed="rId6"/>
          <a:stretch>
            <a:fillRect/>
          </a:stretch>
        </p:blipFill>
        <p:spPr>
          <a:xfrm>
            <a:off x="2242743" y="4469740"/>
            <a:ext cx="406967" cy="406967"/>
          </a:xfrm>
          <a:prstGeom prst="rect">
            <a:avLst/>
          </a:prstGeom>
        </p:spPr>
      </p:pic>
      <p:sp>
        <p:nvSpPr>
          <p:cNvPr id="7" name="Rectangle 6">
            <a:extLst>
              <a:ext uri="{FF2B5EF4-FFF2-40B4-BE49-F238E27FC236}">
                <a16:creationId xmlns:a16="http://schemas.microsoft.com/office/drawing/2014/main" id="{B85EE340-3755-754E-B480-DEE2D4BB22FD}"/>
              </a:ext>
            </a:extLst>
          </p:cNvPr>
          <p:cNvSpPr/>
          <p:nvPr/>
        </p:nvSpPr>
        <p:spPr>
          <a:xfrm>
            <a:off x="2906881" y="4517092"/>
            <a:ext cx="3833131" cy="461665"/>
          </a:xfrm>
          <a:prstGeom prst="rect">
            <a:avLst/>
          </a:prstGeom>
        </p:spPr>
        <p:txBody>
          <a:bodyPr wrap="square" lIns="0">
            <a:spAutoFit/>
          </a:bodyPr>
          <a:lstStyle/>
          <a:p>
            <a:r>
              <a:rPr lang="en-US" sz="2400" b="1">
                <a:solidFill>
                  <a:schemeClr val="tx1">
                    <a:lumMod val="75000"/>
                    <a:lumOff val="25000"/>
                  </a:schemeClr>
                </a:solidFill>
                <a:latin typeface="Helvetica" pitchFamily="2" charset="0"/>
                <a:hlinkClick r:id="rId7">
                  <a:extLst>
                    <a:ext uri="{A12FA001-AC4F-418D-AE19-62706E023703}">
                      <ahyp:hlinkClr xmlns:ahyp="http://schemas.microsoft.com/office/drawing/2018/hyperlinkcolor" val="tx"/>
                    </a:ext>
                  </a:extLst>
                </a:hlinkClick>
              </a:rPr>
              <a:t>TeamNutrition.USDA.gov</a:t>
            </a:r>
            <a:endParaRPr lang="en-US" sz="2400" b="1">
              <a:solidFill>
                <a:schemeClr val="tx1">
                  <a:lumMod val="75000"/>
                  <a:lumOff val="25000"/>
                </a:schemeClr>
              </a:solidFill>
              <a:latin typeface="Helvetica" pitchFamily="2" charset="0"/>
              <a:cs typeface="Arial" panose="020B0604020202020204" pitchFamily="34" charset="0"/>
            </a:endParaRPr>
          </a:p>
        </p:txBody>
      </p:sp>
      <p:sp>
        <p:nvSpPr>
          <p:cNvPr id="5" name="TextBox 4">
            <a:extLst>
              <a:ext uri="{FF2B5EF4-FFF2-40B4-BE49-F238E27FC236}">
                <a16:creationId xmlns:a16="http://schemas.microsoft.com/office/drawing/2014/main" id="{CC0F8B47-3A76-1846-AEF9-63861A35478E}"/>
              </a:ext>
            </a:extLst>
          </p:cNvPr>
          <p:cNvSpPr txBox="1"/>
          <p:nvPr/>
        </p:nvSpPr>
        <p:spPr>
          <a:xfrm>
            <a:off x="215153" y="4052046"/>
            <a:ext cx="1818126" cy="123111"/>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p:txBody>
      </p:sp>
    </p:spTree>
    <p:extLst>
      <p:ext uri="{BB962C8B-B14F-4D97-AF65-F5344CB8AC3E}">
        <p14:creationId xmlns:p14="http://schemas.microsoft.com/office/powerpoint/2010/main" val="4070590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a:solidFill>
                  <a:srgbClr val="762C38"/>
                </a:solidFill>
              </a:rPr>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a:t>Resource Order Form at </a:t>
            </a:r>
            <a:r>
              <a:rPr lang="en-US" sz="2000" b="1" u="sng">
                <a:hlinkClick r:id="rId3">
                  <a:extLst>
                    <a:ext uri="{A12FA001-AC4F-418D-AE19-62706E023703}">
                      <ahyp:hlinkClr xmlns:ahyp="http://schemas.microsoft.com/office/drawing/2018/hyperlinkcolor" val="tx"/>
                    </a:ext>
                  </a:extLst>
                </a:hlinkClick>
              </a:rPr>
              <a:t>TeamNutrition.USDA.gov</a:t>
            </a:r>
            <a:r>
              <a:rPr lang="en-US" sz="2000"/>
              <a:t>.</a:t>
            </a:r>
          </a:p>
          <a:p>
            <a:endParaRPr lang="en-US"/>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803710"/>
            <a:ext cx="4211636" cy="1249591"/>
          </a:xfrm>
        </p:spPr>
        <p:txBody>
          <a:bodyPr lIns="91440" tIns="45720" rIns="91440" bIns="45720" anchor="t"/>
          <a:lstStyle/>
          <a:p>
            <a:pPr marL="239395" indent="-239395">
              <a:spcAft>
                <a:spcPts val="1200"/>
              </a:spcAft>
            </a:pPr>
            <a:r>
              <a:rPr lang="en-US" sz="2000" b="1" dirty="0">
                <a:latin typeface="Helvetica"/>
                <a:cs typeface="Helvetica"/>
              </a:rPr>
              <a:t>FREE</a:t>
            </a:r>
            <a:r>
              <a:rPr lang="en-US" sz="2000" dirty="0">
                <a:latin typeface="Helvetica"/>
                <a:cs typeface="Helvetica"/>
              </a:rPr>
              <a:t> for those participating in a </a:t>
            </a:r>
            <a:r>
              <a:rPr lang="en-US" sz="2000">
                <a:latin typeface="Helvetica"/>
                <a:cs typeface="Helvetica"/>
              </a:rPr>
              <a:t>USDA's Child Nutrition Program, </a:t>
            </a:r>
            <a:r>
              <a:rPr lang="en-US" sz="2000" dirty="0">
                <a:latin typeface="Helvetica"/>
                <a:cs typeface="Helvetica"/>
              </a:rPr>
              <a:t>while supplies last.</a:t>
            </a:r>
            <a:endParaRPr lang="en-US">
              <a:latin typeface="Helvetica"/>
              <a:cs typeface="Helvetica"/>
            </a:endParaRPr>
          </a:p>
          <a:p>
            <a:pPr marL="239713" indent="-239713">
              <a:spcAft>
                <a:spcPts val="1200"/>
              </a:spcAft>
            </a:pPr>
            <a:r>
              <a:rPr lang="en-US" sz="2000" dirty="0"/>
              <a:t>Sponsoring organizations and State agencies can also order in bulk by sending an email to: </a:t>
            </a:r>
          </a:p>
          <a:p>
            <a:endParaRPr lang="en-US" sz="2400" dirty="0"/>
          </a:p>
        </p:txBody>
      </p:sp>
      <p:pic>
        <p:nvPicPr>
          <p:cNvPr id="15" name="Picture 14" descr="Email icon.">
            <a:extLst>
              <a:ext uri="{FF2B5EF4-FFF2-40B4-BE49-F238E27FC236}">
                <a16:creationId xmlns:a16="http://schemas.microsoft.com/office/drawing/2014/main" id="{261206D2-454B-394B-9259-769C63BB4D93}"/>
              </a:ext>
            </a:extLst>
          </p:cNvPr>
          <p:cNvPicPr>
            <a:picLocks noChangeAspect="1"/>
          </p:cNvPicPr>
          <p:nvPr/>
        </p:nvPicPr>
        <p:blipFill>
          <a:blip r:embed="rId4"/>
          <a:stretch>
            <a:fillRect/>
          </a:stretch>
        </p:blipFill>
        <p:spPr>
          <a:xfrm>
            <a:off x="542448" y="4264600"/>
            <a:ext cx="400838" cy="400838"/>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168784" y="4264600"/>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a:hlinkClick r:id="rId5">
                  <a:extLst>
                    <a:ext uri="{A12FA001-AC4F-418D-AE19-62706E023703}">
                      <ahyp:hlinkClr xmlns:ahyp="http://schemas.microsoft.com/office/drawing/2018/hyperlinkcolor" val="tx"/>
                    </a:ext>
                  </a:extLst>
                </a:hlinkClick>
              </a:rPr>
              <a:t>TeamNutrition@USDA.gov</a:t>
            </a:r>
            <a:endParaRPr lang="en-US" sz="2000" u="sng"/>
          </a:p>
        </p:txBody>
      </p:sp>
      <p:pic>
        <p:nvPicPr>
          <p:cNvPr id="16" name="Picture 15" descr="Tablet showing Team Nutrition website. ">
            <a:extLst>
              <a:ext uri="{FF2B5EF4-FFF2-40B4-BE49-F238E27FC236}">
                <a16:creationId xmlns:a16="http://schemas.microsoft.com/office/drawing/2014/main" id="{08AA7000-525C-9041-933A-04868B3135C4}"/>
              </a:ext>
            </a:extLst>
          </p:cNvPr>
          <p:cNvPicPr>
            <a:picLocks noChangeAspect="1"/>
          </p:cNvPicPr>
          <p:nvPr/>
        </p:nvPicPr>
        <p:blipFill>
          <a:blip r:embed="rId6"/>
          <a:stretch>
            <a:fillRect/>
          </a:stretch>
        </p:blipFill>
        <p:spPr>
          <a:xfrm>
            <a:off x="4660452" y="1713824"/>
            <a:ext cx="4334074" cy="3597281"/>
          </a:xfrm>
          <a:prstGeom prst="rect">
            <a:avLst/>
          </a:prstGeom>
        </p:spPr>
      </p:pic>
    </p:spTree>
    <p:extLst>
      <p:ext uri="{BB962C8B-B14F-4D97-AF65-F5344CB8AC3E}">
        <p14:creationId xmlns:p14="http://schemas.microsoft.com/office/powerpoint/2010/main" val="1521635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0447"/>
          </a:xfrm>
        </p:spPr>
        <p:txBody>
          <a:bodyPr>
            <a:noAutofit/>
          </a:bodyPr>
          <a:lstStyle/>
          <a:p>
            <a:r>
              <a:rPr lang="en-US" sz="6000"/>
              <a:t>Thank you!</a:t>
            </a:r>
          </a:p>
        </p:txBody>
      </p:sp>
      <p:pic>
        <p:nvPicPr>
          <p:cNvPr id="5" name="Picture 4" descr="Hyperlink icon.">
            <a:extLst>
              <a:ext uri="{FF2B5EF4-FFF2-40B4-BE49-F238E27FC236}">
                <a16:creationId xmlns:a16="http://schemas.microsoft.com/office/drawing/2014/main" id="{48CA32D0-E8EF-5946-A501-C2642324277B}"/>
              </a:ext>
            </a:extLst>
          </p:cNvPr>
          <p:cNvPicPr>
            <a:picLocks noChangeAspect="1"/>
          </p:cNvPicPr>
          <p:nvPr/>
        </p:nvPicPr>
        <p:blipFill>
          <a:blip r:embed="rId3"/>
          <a:stretch>
            <a:fillRect/>
          </a:stretch>
        </p:blipFill>
        <p:spPr>
          <a:xfrm>
            <a:off x="365760" y="2039112"/>
            <a:ext cx="352270" cy="352270"/>
          </a:xfrm>
          <a:prstGeom prst="rect">
            <a:avLst/>
          </a:prstGeom>
        </p:spPr>
      </p:pic>
      <p:sp>
        <p:nvSpPr>
          <p:cNvPr id="3" name="Subtitle 2">
            <a:extLst>
              <a:ext uri="{FF2B5EF4-FFF2-40B4-BE49-F238E27FC236}">
                <a16:creationId xmlns:a16="http://schemas.microsoft.com/office/drawing/2014/main" id="{0044B7A3-0DB0-A142-AD70-64BBD751A2B5}"/>
              </a:ext>
            </a:extLst>
          </p:cNvPr>
          <p:cNvSpPr>
            <a:spLocks noGrp="1"/>
          </p:cNvSpPr>
          <p:nvPr>
            <p:ph type="subTitle" idx="1"/>
          </p:nvPr>
        </p:nvSpPr>
        <p:spPr>
          <a:xfrm>
            <a:off x="822960" y="2039113"/>
            <a:ext cx="5199656" cy="352270"/>
          </a:xfrm>
        </p:spPr>
        <p:txBody>
          <a:bodyPr/>
          <a:lstStyle/>
          <a:p>
            <a:pPr>
              <a:lnSpc>
                <a:spcPct val="100000"/>
              </a:lnSpc>
              <a:spcBef>
                <a:spcPts val="0"/>
              </a:spcBef>
              <a:spcAft>
                <a:spcPts val="3000"/>
              </a:spcAft>
            </a:pPr>
            <a:r>
              <a:rPr lang="en-US" sz="2000" b="1" u="sng">
                <a:hlinkClick r:id="rId4">
                  <a:extLst>
                    <a:ext uri="{A12FA001-AC4F-418D-AE19-62706E023703}">
                      <ahyp:hlinkClr xmlns:ahyp="http://schemas.microsoft.com/office/drawing/2018/hyperlinkcolor" val="tx"/>
                    </a:ext>
                  </a:extLst>
                </a:hlinkClick>
              </a:rPr>
              <a:t>TeamNutrition.USDA.gov  </a:t>
            </a:r>
            <a:endParaRPr lang="en-US" sz="2000" b="1" u="sng"/>
          </a:p>
        </p:txBody>
      </p:sp>
      <p:sp>
        <p:nvSpPr>
          <p:cNvPr id="7" name="Rectangle 6">
            <a:extLst>
              <a:ext uri="{FF2B5EF4-FFF2-40B4-BE49-F238E27FC236}">
                <a16:creationId xmlns:a16="http://schemas.microsoft.com/office/drawing/2014/main" id="{4F44F83A-3CB8-E047-BE5D-0A3357662EBC}"/>
              </a:ext>
            </a:extLst>
          </p:cNvPr>
          <p:cNvSpPr/>
          <p:nvPr/>
        </p:nvSpPr>
        <p:spPr>
          <a:xfrm>
            <a:off x="847674" y="2757933"/>
            <a:ext cx="2153475" cy="400110"/>
          </a:xfrm>
          <a:prstGeom prst="rect">
            <a:avLst/>
          </a:prstGeom>
        </p:spPr>
        <p:txBody>
          <a:bodyPr wrap="none">
            <a:spAutoFit/>
          </a:bodyPr>
          <a:lstStyle/>
          <a:p>
            <a:pPr>
              <a:lnSpc>
                <a:spcPct val="100000"/>
              </a:lnSpc>
              <a:spcBef>
                <a:spcPts val="0"/>
              </a:spcBef>
              <a:spcAft>
                <a:spcPts val="3000"/>
              </a:spcAft>
            </a:pPr>
            <a:r>
              <a:rPr lang="en-US" sz="2000" b="1">
                <a:solidFill>
                  <a:schemeClr val="tx1">
                    <a:lumMod val="65000"/>
                    <a:lumOff val="35000"/>
                  </a:schemeClr>
                </a:solidFill>
                <a:latin typeface="Helvetica" pitchFamily="2" charset="0"/>
                <a:hlinkClick r:id="rId5">
                  <a:extLst>
                    <a:ext uri="{A12FA001-AC4F-418D-AE19-62706E023703}">
                      <ahyp:hlinkClr xmlns:ahyp="http://schemas.microsoft.com/office/drawing/2018/hyperlinkcolor" val="tx"/>
                    </a:ext>
                  </a:extLst>
                </a:hlinkClick>
              </a:rPr>
              <a:t>@TeamNutrition</a:t>
            </a:r>
            <a:endParaRPr lang="en-US" sz="2000" b="1">
              <a:solidFill>
                <a:schemeClr val="tx1">
                  <a:lumMod val="65000"/>
                  <a:lumOff val="35000"/>
                </a:schemeClr>
              </a:solidFill>
              <a:latin typeface="Helvetica" pitchFamily="2" charset="0"/>
            </a:endParaRPr>
          </a:p>
        </p:txBody>
      </p:sp>
      <p:pic>
        <p:nvPicPr>
          <p:cNvPr id="11" name="Picture 10" descr="Email icon.">
            <a:extLst>
              <a:ext uri="{FF2B5EF4-FFF2-40B4-BE49-F238E27FC236}">
                <a16:creationId xmlns:a16="http://schemas.microsoft.com/office/drawing/2014/main" id="{BA397FD3-974E-6546-97B3-2B233906D1D9}"/>
              </a:ext>
            </a:extLst>
          </p:cNvPr>
          <p:cNvPicPr>
            <a:picLocks noChangeAspect="1"/>
          </p:cNvPicPr>
          <p:nvPr/>
        </p:nvPicPr>
        <p:blipFill>
          <a:blip r:embed="rId6"/>
          <a:stretch>
            <a:fillRect/>
          </a:stretch>
        </p:blipFill>
        <p:spPr>
          <a:xfrm>
            <a:off x="351948" y="3401000"/>
            <a:ext cx="400838" cy="400838"/>
          </a:xfrm>
          <a:prstGeom prst="rect">
            <a:avLst/>
          </a:prstGeom>
        </p:spPr>
      </p:pic>
      <p:sp>
        <p:nvSpPr>
          <p:cNvPr id="10" name="Text Placeholder 2">
            <a:extLst>
              <a:ext uri="{FF2B5EF4-FFF2-40B4-BE49-F238E27FC236}">
                <a16:creationId xmlns:a16="http://schemas.microsoft.com/office/drawing/2014/main" id="{A291D629-212C-0C43-B047-47C440849BFD}"/>
              </a:ext>
            </a:extLst>
          </p:cNvPr>
          <p:cNvSpPr txBox="1">
            <a:spLocks/>
          </p:cNvSpPr>
          <p:nvPr/>
        </p:nvSpPr>
        <p:spPr>
          <a:xfrm>
            <a:off x="914784" y="3426400"/>
            <a:ext cx="3597168" cy="400111"/>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a:hlinkClick r:id="rId7">
                  <a:extLst>
                    <a:ext uri="{A12FA001-AC4F-418D-AE19-62706E023703}">
                      <ahyp:hlinkClr xmlns:ahyp="http://schemas.microsoft.com/office/drawing/2018/hyperlinkcolor" val="tx"/>
                    </a:ext>
                  </a:extLst>
                </a:hlinkClick>
              </a:rPr>
              <a:t>TeamNutrition@USDA.gov</a:t>
            </a:r>
            <a:endParaRPr lang="en-US" sz="2000" u="sng"/>
          </a:p>
        </p:txBody>
      </p:sp>
      <p:pic>
        <p:nvPicPr>
          <p:cNvPr id="9" name="Picture 2" descr="Icon: The Team Nutrition E-newsletter. ">
            <a:extLst>
              <a:ext uri="{FF2B5EF4-FFF2-40B4-BE49-F238E27FC236}">
                <a16:creationId xmlns:a16="http://schemas.microsoft.com/office/drawing/2014/main" id="{1311A378-C658-E146-B795-506C32BFE8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262"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a:extLst>
              <a:ext uri="{FF2B5EF4-FFF2-40B4-BE49-F238E27FC236}">
                <a16:creationId xmlns:a16="http://schemas.microsoft.com/office/drawing/2014/main" id="{8037A093-8FDE-5649-BD81-A80A406C3034}"/>
              </a:ext>
            </a:extLst>
          </p:cNvPr>
          <p:cNvSpPr txBox="1"/>
          <p:nvPr/>
        </p:nvSpPr>
        <p:spPr>
          <a:xfrm>
            <a:off x="153878" y="4778637"/>
            <a:ext cx="3783806" cy="246221"/>
          </a:xfrm>
          <a:prstGeom prst="rect">
            <a:avLst/>
          </a:prstGeom>
          <a:noFill/>
        </p:spPr>
        <p:txBody>
          <a:bodyPr wrap="square" rtlCol="0">
            <a:spAutoFit/>
          </a:bodyPr>
          <a:lstStyle/>
          <a:p>
            <a:r>
              <a:rPr lang="en-US" sz="1000" i="1">
                <a:latin typeface="Helvetica Light Oblique" panose="020B0403020202020204" pitchFamily="34" charset="0"/>
              </a:rPr>
              <a:t>USDA is an equal opportunity provider, employer, and lender.</a:t>
            </a:r>
          </a:p>
        </p:txBody>
      </p:sp>
      <p:pic>
        <p:nvPicPr>
          <p:cNvPr id="6" name="Picture 5" descr="Illustration of a girl thinking about the MyPlate food groups for fruits, grains, vegetables, protein and dairy. ">
            <a:extLst>
              <a:ext uri="{FF2B5EF4-FFF2-40B4-BE49-F238E27FC236}">
                <a16:creationId xmlns:a16="http://schemas.microsoft.com/office/drawing/2014/main" id="{F54E4113-25BC-4341-B2EB-9C11519DE975}"/>
              </a:ext>
            </a:extLst>
          </p:cNvPr>
          <p:cNvPicPr>
            <a:picLocks noChangeAspect="1"/>
          </p:cNvPicPr>
          <p:nvPr/>
        </p:nvPicPr>
        <p:blipFill>
          <a:blip r:embed="rId9"/>
          <a:stretch>
            <a:fillRect/>
          </a:stretch>
        </p:blipFill>
        <p:spPr>
          <a:xfrm>
            <a:off x="5712739" y="708308"/>
            <a:ext cx="3067285" cy="4128175"/>
          </a:xfrm>
          <a:prstGeom prst="rect">
            <a:avLst/>
          </a:prstGeom>
        </p:spPr>
      </p:pic>
      <p:sp>
        <p:nvSpPr>
          <p:cNvPr id="4" name="TextBox 3">
            <a:extLst>
              <a:ext uri="{FF2B5EF4-FFF2-40B4-BE49-F238E27FC236}">
                <a16:creationId xmlns:a16="http://schemas.microsoft.com/office/drawing/2014/main" id="{828D9590-8BA7-2845-8C1B-64494B4D77CD}"/>
              </a:ext>
            </a:extLst>
          </p:cNvPr>
          <p:cNvSpPr txBox="1"/>
          <p:nvPr/>
        </p:nvSpPr>
        <p:spPr>
          <a:xfrm>
            <a:off x="4613561" y="180109"/>
            <a:ext cx="3546769" cy="215444"/>
          </a:xfrm>
          <a:prstGeom prst="rect">
            <a:avLst/>
          </a:prstGeom>
          <a:noFill/>
        </p:spPr>
        <p:txBody>
          <a:bodyPr wrap="square" rtlCol="0">
            <a:spAutoFit/>
          </a:bodyPr>
          <a:lstStyle/>
          <a:p>
            <a:r>
              <a:rPr lang="en-US" sz="200">
                <a:solidFill>
                  <a:schemeClr val="bg1"/>
                </a:solidFill>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a:t>
            </a:r>
            <a:r>
              <a:rPr lang="en-US" sz="200" err="1">
                <a:solidFill>
                  <a:schemeClr val="bg1"/>
                </a:solidFill>
                <a:latin typeface="Arial" panose="020B0604020202020204" pitchFamily="34" charset="0"/>
                <a:cs typeface="Arial" panose="020B0604020202020204" pitchFamily="34" charset="0"/>
              </a:rPr>
              <a:t>teamnutrition@usda.gov</a:t>
            </a:r>
            <a:r>
              <a:rPr lang="en-US" sz="200">
                <a:solidFill>
                  <a:schemeClr val="bg1"/>
                </a:solidFill>
                <a:latin typeface="Arial" panose="020B0604020202020204" pitchFamily="34" charset="0"/>
                <a:cs typeface="Arial" panose="020B0604020202020204" pitchFamily="34" charset="0"/>
              </a:rPr>
              <a:t>, and follow them on Twitter.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Thank you! </a:t>
            </a:r>
          </a:p>
        </p:txBody>
      </p:sp>
      <p:pic>
        <p:nvPicPr>
          <p:cNvPr id="13" name="Picture 12">
            <a:extLst>
              <a:ext uri="{FF2B5EF4-FFF2-40B4-BE49-F238E27FC236}">
                <a16:creationId xmlns:a16="http://schemas.microsoft.com/office/drawing/2014/main" id="{07473252-7BE6-0359-1106-599CF81C5644}"/>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383262" y="2686777"/>
            <a:ext cx="377668" cy="386008"/>
          </a:xfrm>
          <a:prstGeom prst="rect">
            <a:avLst/>
          </a:prstGeom>
        </p:spPr>
      </p:pic>
    </p:spTree>
    <p:extLst>
      <p:ext uri="{BB962C8B-B14F-4D97-AF65-F5344CB8AC3E}">
        <p14:creationId xmlns:p14="http://schemas.microsoft.com/office/powerpoint/2010/main" val="2295897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B8BB5BA-7E24-F14E-B340-91FE52A1DB51}"/>
              </a:ext>
            </a:extLst>
          </p:cNvPr>
          <p:cNvSpPr txBox="1"/>
          <p:nvPr/>
        </p:nvSpPr>
        <p:spPr>
          <a:xfrm>
            <a:off x="0" y="127136"/>
            <a:ext cx="3139439" cy="1938992"/>
          </a:xfrm>
          <a:prstGeom prst="rect">
            <a:avLst/>
          </a:prstGeom>
          <a:noFill/>
        </p:spPr>
        <p:txBody>
          <a:bodyPr wrap="square" rtlCol="0">
            <a:spAutoFit/>
          </a:bodyPr>
          <a:lstStyle/>
          <a:p>
            <a:pPr algn="ctr"/>
            <a:r>
              <a:rPr lang="en-US" sz="12000" b="1">
                <a:solidFill>
                  <a:srgbClr val="762C38"/>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 y="1846559"/>
            <a:ext cx="2984938" cy="1669773"/>
          </a:xfrm>
        </p:spPr>
        <p:txBody>
          <a:bodyPr/>
          <a:lstStyle/>
          <a:p>
            <a:r>
              <a:rPr lang="en-US"/>
              <a:t>Let Us Know Who You Are! </a:t>
            </a:r>
            <a:br>
              <a:rPr lang="en-US"/>
            </a:br>
            <a:r>
              <a:rPr lang="en-US" b="0"/>
              <a:t>I work for a…</a:t>
            </a:r>
          </a:p>
        </p:txBody>
      </p:sp>
      <p:sp>
        <p:nvSpPr>
          <p:cNvPr id="4" name="Content Placeholder 3">
            <a:extLst>
              <a:ext uri="{FF2B5EF4-FFF2-40B4-BE49-F238E27FC236}">
                <a16:creationId xmlns:a16="http://schemas.microsoft.com/office/drawing/2014/main" id="{55B0B985-D151-A14E-B77D-E379BB68BF7D}"/>
              </a:ext>
            </a:extLst>
          </p:cNvPr>
          <p:cNvSpPr>
            <a:spLocks noGrp="1"/>
          </p:cNvSpPr>
          <p:nvPr>
            <p:ph sz="half" idx="2"/>
          </p:nvPr>
        </p:nvSpPr>
        <p:spPr>
          <a:xfrm>
            <a:off x="3657600" y="914400"/>
            <a:ext cx="5486400" cy="3807502"/>
          </a:xfrm>
        </p:spPr>
        <p:txBody>
          <a:bodyPr/>
          <a:lstStyle/>
          <a:p>
            <a:pPr marL="457200" indent="-449263"/>
            <a:r>
              <a:rPr lang="en-US"/>
              <a:t>Child care center</a:t>
            </a:r>
          </a:p>
          <a:p>
            <a:pPr marL="457200" indent="-449263"/>
            <a:r>
              <a:rPr lang="en-US"/>
              <a:t>Family child care home</a:t>
            </a:r>
          </a:p>
          <a:p>
            <a:pPr marL="457200" indent="-449263"/>
            <a:r>
              <a:rPr lang="en-US"/>
              <a:t>At-risk afterschool care center</a:t>
            </a:r>
          </a:p>
          <a:p>
            <a:pPr marL="457200" indent="-449263"/>
            <a:r>
              <a:rPr lang="en-US"/>
              <a:t>Adult day care center</a:t>
            </a:r>
          </a:p>
          <a:p>
            <a:pPr marL="457200" indent="-449263"/>
            <a:r>
              <a:rPr lang="en-US"/>
              <a:t>Sponsoring organization</a:t>
            </a:r>
          </a:p>
          <a:p>
            <a:pPr marL="457200" indent="-449263"/>
            <a:r>
              <a:rPr lang="en-US"/>
              <a:t>Emergency shelter</a:t>
            </a:r>
          </a:p>
          <a:p>
            <a:pPr marL="457200" indent="-449263"/>
            <a:r>
              <a:rPr lang="en-US"/>
              <a:t>School food authority</a:t>
            </a:r>
          </a:p>
          <a:p>
            <a:pPr marL="457200" indent="-449263"/>
            <a:r>
              <a:rPr lang="en-US"/>
              <a:t>State agency</a:t>
            </a:r>
          </a:p>
          <a:p>
            <a:pPr marL="457200" indent="-449263"/>
            <a:r>
              <a:rPr lang="en-US"/>
              <a:t>USDA Regional Office </a:t>
            </a:r>
          </a:p>
          <a:p>
            <a:pPr marL="457200" indent="-449263"/>
            <a:r>
              <a:rPr lang="en-US"/>
              <a:t>Other</a:t>
            </a:r>
          </a:p>
        </p:txBody>
      </p:sp>
      <p:sp>
        <p:nvSpPr>
          <p:cNvPr id="3" name="TextBox 2">
            <a:extLst>
              <a:ext uri="{FF2B5EF4-FFF2-40B4-BE49-F238E27FC236}">
                <a16:creationId xmlns:a16="http://schemas.microsoft.com/office/drawing/2014/main" id="{8BEDE1B2-2CC3-C24D-A677-FBF6FD5A60D8}"/>
              </a:ext>
            </a:extLst>
          </p:cNvPr>
          <p:cNvSpPr txBox="1"/>
          <p:nvPr/>
        </p:nvSpPr>
        <p:spPr>
          <a:xfrm>
            <a:off x="7157854" y="4344387"/>
            <a:ext cx="1124026" cy="492443"/>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Before we get started, I want to know who has joined us today.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Please raise your hand if you work for a:</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child care center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family child care home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at-risk afterschool care center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sponsoring organization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emergency shelter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school food authority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State agency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USDA Regional office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or other [pause and wait for a show of hands]. </a:t>
            </a:r>
          </a:p>
          <a:p>
            <a:endParaRPr lang="en-US" sz="200">
              <a:solidFill>
                <a:schemeClr val="bg1"/>
              </a:solidFill>
            </a:endParaRPr>
          </a:p>
        </p:txBody>
      </p:sp>
    </p:spTree>
    <p:extLst>
      <p:ext uri="{BB962C8B-B14F-4D97-AF65-F5344CB8AC3E}">
        <p14:creationId xmlns:p14="http://schemas.microsoft.com/office/powerpoint/2010/main" val="18570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0" y="274320"/>
            <a:ext cx="9144000" cy="475488"/>
          </a:xfrm>
        </p:spPr>
        <p:txBody>
          <a:bodyPr/>
          <a:lstStyle/>
          <a:p>
            <a:r>
              <a:rPr lang="en-US" sz="3200"/>
              <a:t>What is the CACFP Infant Meal Pattern?</a:t>
            </a:r>
          </a:p>
        </p:txBody>
      </p:sp>
      <p:sp>
        <p:nvSpPr>
          <p:cNvPr id="3" name="Rounded Rectangle 2" descr="[decorative] ">
            <a:extLst>
              <a:ext uri="{FF2B5EF4-FFF2-40B4-BE49-F238E27FC236}">
                <a16:creationId xmlns:a16="http://schemas.microsoft.com/office/drawing/2014/main" id="{7CD1B771-B356-EF4D-99B1-FF348F8A1162}"/>
              </a:ext>
              <a:ext uri="{C183D7F6-B498-43B3-948B-1728B52AA6E4}">
                <adec:decorative xmlns:adec="http://schemas.microsoft.com/office/drawing/2017/decorative" val="1"/>
              </a:ext>
            </a:extLst>
          </p:cNvPr>
          <p:cNvSpPr/>
          <p:nvPr/>
        </p:nvSpPr>
        <p:spPr>
          <a:xfrm>
            <a:off x="324113" y="1042086"/>
            <a:ext cx="8495774" cy="3223480"/>
          </a:xfrm>
          <a:prstGeom prst="roundRect">
            <a:avLst>
              <a:gd name="adj" fmla="val 833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4" name="Table 3" descr="[decorative] ">
            <a:extLst>
              <a:ext uri="{FF2B5EF4-FFF2-40B4-BE49-F238E27FC236}">
                <a16:creationId xmlns:a16="http://schemas.microsoft.com/office/drawing/2014/main" id="{16F6D7C1-DCEA-2B40-BF88-EC523BB58631}"/>
              </a:ext>
            </a:extLst>
          </p:cNvPr>
          <p:cNvGraphicFramePr>
            <a:graphicFrameLocks noGrp="1"/>
          </p:cNvGraphicFramePr>
          <p:nvPr>
            <p:extLst>
              <p:ext uri="{D42A27DB-BD31-4B8C-83A1-F6EECF244321}">
                <p14:modId xmlns:p14="http://schemas.microsoft.com/office/powerpoint/2010/main" val="1154839085"/>
              </p:ext>
            </p:extLst>
          </p:nvPr>
        </p:nvGraphicFramePr>
        <p:xfrm>
          <a:off x="500275" y="1216176"/>
          <a:ext cx="8143451" cy="2928216"/>
        </p:xfrm>
        <a:graphic>
          <a:graphicData uri="http://schemas.openxmlformats.org/drawingml/2006/table">
            <a:tbl>
              <a:tblPr firstRow="1" bandRow="1">
                <a:tableStyleId>{C4B1156A-380E-4F78-BDF5-A606A8083BF9}</a:tableStyleId>
              </a:tblPr>
              <a:tblGrid>
                <a:gridCol w="1336680">
                  <a:extLst>
                    <a:ext uri="{9D8B030D-6E8A-4147-A177-3AD203B41FA5}">
                      <a16:colId xmlns:a16="http://schemas.microsoft.com/office/drawing/2014/main" val="20000"/>
                    </a:ext>
                  </a:extLst>
                </a:gridCol>
                <a:gridCol w="2276812">
                  <a:extLst>
                    <a:ext uri="{9D8B030D-6E8A-4147-A177-3AD203B41FA5}">
                      <a16:colId xmlns:a16="http://schemas.microsoft.com/office/drawing/2014/main" val="20001"/>
                    </a:ext>
                  </a:extLst>
                </a:gridCol>
                <a:gridCol w="4529959">
                  <a:extLst>
                    <a:ext uri="{9D8B030D-6E8A-4147-A177-3AD203B41FA5}">
                      <a16:colId xmlns:a16="http://schemas.microsoft.com/office/drawing/2014/main" val="20002"/>
                    </a:ext>
                  </a:extLst>
                </a:gridCol>
              </a:tblGrid>
              <a:tr h="5105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400" b="1" i="0">
                        <a:solidFill>
                          <a:schemeClr val="tx1"/>
                        </a:solidFill>
                        <a:latin typeface="Helvetica" pitchFamily="2" charset="0"/>
                      </a:endParaRPr>
                    </a:p>
                  </a:txBody>
                  <a:tcPr anchor="ctr">
                    <a:lnL w="12700" cmpd="sng">
                      <a:noFill/>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A627B"/>
                    </a:solidFill>
                  </a:tcPr>
                </a:tc>
                <a:tc>
                  <a:txBody>
                    <a:bodyPr/>
                    <a:lstStyle/>
                    <a:p>
                      <a:pPr algn="l"/>
                      <a:r>
                        <a:rPr lang="en-US" sz="2400" b="1" i="0">
                          <a:solidFill>
                            <a:schemeClr val="tx1"/>
                          </a:solidFill>
                          <a:latin typeface="Helvetica" pitchFamily="2" charset="0"/>
                        </a:rPr>
                        <a:t>0-5 Months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A627B"/>
                    </a:solidFill>
                  </a:tcPr>
                </a:tc>
                <a:tc>
                  <a:txBody>
                    <a:bodyPr/>
                    <a:lstStyle/>
                    <a:p>
                      <a:pPr algn="l"/>
                      <a:r>
                        <a:rPr lang="en-US" sz="2400" b="1" i="0">
                          <a:solidFill>
                            <a:schemeClr val="tx1"/>
                          </a:solidFill>
                          <a:latin typeface="Helvetica" pitchFamily="2" charset="0"/>
                        </a:rPr>
                        <a:t>6-11 Months </a:t>
                      </a:r>
                    </a:p>
                  </a:txBody>
                  <a:tcPr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A627B"/>
                    </a:solidFill>
                  </a:tcPr>
                </a:tc>
                <a:extLst>
                  <a:ext uri="{0D108BD9-81ED-4DB2-BD59-A6C34878D82A}">
                    <a16:rowId xmlns:a16="http://schemas.microsoft.com/office/drawing/2014/main" val="10000"/>
                  </a:ext>
                </a:extLst>
              </a:tr>
              <a:tr h="19207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a:latin typeface="Helvetica" pitchFamily="2" charset="0"/>
                        </a:rPr>
                        <a:t>Breakfast</a:t>
                      </a:r>
                    </a:p>
                  </a:txBody>
                  <a:tcPr marT="137160" marB="137160">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en-US" b="0" i="0">
                          <a:latin typeface="Helvetica" pitchFamily="2" charset="0"/>
                        </a:rPr>
                        <a:t>4-6 </a:t>
                      </a:r>
                      <a:r>
                        <a:rPr lang="en-US" b="0" i="0" err="1">
                          <a:latin typeface="Helvetica" pitchFamily="2" charset="0"/>
                        </a:rPr>
                        <a:t>fl</a:t>
                      </a:r>
                      <a:r>
                        <a:rPr lang="en-US" b="0" i="0">
                          <a:latin typeface="Helvetica" pitchFamily="2" charset="0"/>
                        </a:rPr>
                        <a:t> oz breastmilk or formula</a:t>
                      </a:r>
                    </a:p>
                  </a:txBody>
                  <a:tcPr marT="137160" marB="13716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nSpc>
                          <a:spcPct val="99206"/>
                        </a:lnSpc>
                        <a:spcBef>
                          <a:spcPts val="900"/>
                        </a:spcBef>
                      </a:pPr>
                      <a:r>
                        <a:rPr lang="en-US" sz="1800" kern="1200" noProof="0">
                          <a:solidFill>
                            <a:schemeClr val="dk1"/>
                          </a:solidFill>
                          <a:effectLst/>
                          <a:latin typeface="Helvetica" pitchFamily="2" charset="0"/>
                          <a:ea typeface="+mn-ea"/>
                          <a:cs typeface="+mn-cs"/>
                        </a:rPr>
                        <a:t>6-8 </a:t>
                      </a:r>
                      <a:r>
                        <a:rPr lang="en-US" sz="1800" kern="1200" noProof="0" err="1">
                          <a:solidFill>
                            <a:schemeClr val="dk1"/>
                          </a:solidFill>
                          <a:effectLst/>
                          <a:latin typeface="Helvetica" pitchFamily="2" charset="0"/>
                          <a:ea typeface="+mn-ea"/>
                          <a:cs typeface="+mn-cs"/>
                        </a:rPr>
                        <a:t>fl</a:t>
                      </a:r>
                      <a:r>
                        <a:rPr lang="en-US" sz="1800" kern="1200" noProof="0">
                          <a:solidFill>
                            <a:schemeClr val="dk1"/>
                          </a:solidFill>
                          <a:effectLst/>
                          <a:latin typeface="Helvetica" pitchFamily="2" charset="0"/>
                          <a:ea typeface="+mn-ea"/>
                          <a:cs typeface="+mn-cs"/>
                        </a:rPr>
                        <a:t> oz breastmilk or formula;</a:t>
                      </a:r>
                    </a:p>
                    <a:p>
                      <a:pPr>
                        <a:lnSpc>
                          <a:spcPct val="100000"/>
                        </a:lnSpc>
                        <a:spcBef>
                          <a:spcPts val="900"/>
                        </a:spcBef>
                      </a:pPr>
                      <a:r>
                        <a:rPr lang="en-US" sz="1800" kern="1200" noProof="0">
                          <a:solidFill>
                            <a:schemeClr val="dk1"/>
                          </a:solidFill>
                          <a:effectLst/>
                          <a:latin typeface="Helvetica" pitchFamily="2" charset="0"/>
                          <a:ea typeface="+mn-ea"/>
                          <a:cs typeface="+mn-cs"/>
                        </a:rPr>
                        <a:t>0-½ oz eq infant cereal; or                        0-4 tbsp meat, fish, poultry, whole egg, cooked dry beans and peas; </a:t>
                      </a:r>
                      <a:br>
                        <a:rPr lang="en-US" sz="1800" kern="1200" noProof="0">
                          <a:solidFill>
                            <a:schemeClr val="dk1"/>
                          </a:solidFill>
                          <a:effectLst/>
                          <a:latin typeface="Helvetica" pitchFamily="2" charset="0"/>
                          <a:ea typeface="+mn-ea"/>
                          <a:cs typeface="+mn-cs"/>
                        </a:rPr>
                      </a:br>
                      <a:r>
                        <a:rPr lang="en-US" sz="1800" kern="1200" noProof="0">
                          <a:solidFill>
                            <a:schemeClr val="dk1"/>
                          </a:solidFill>
                          <a:effectLst/>
                          <a:latin typeface="Helvetica" pitchFamily="2" charset="0"/>
                          <a:ea typeface="+mn-ea"/>
                          <a:cs typeface="+mn-cs"/>
                        </a:rPr>
                        <a:t>or 0-2 oz cheese; or 0-4 oz yogurt; or </a:t>
                      </a:r>
                      <a:br>
                        <a:rPr lang="en-US" sz="1800" kern="1200" noProof="0">
                          <a:solidFill>
                            <a:schemeClr val="dk1"/>
                          </a:solidFill>
                          <a:effectLst/>
                          <a:latin typeface="Helvetica" pitchFamily="2" charset="0"/>
                          <a:ea typeface="+mn-ea"/>
                          <a:cs typeface="+mn-cs"/>
                        </a:rPr>
                      </a:br>
                      <a:r>
                        <a:rPr lang="en-US" sz="1800" kern="1200" noProof="0">
                          <a:solidFill>
                            <a:schemeClr val="dk1"/>
                          </a:solidFill>
                          <a:effectLst/>
                          <a:latin typeface="Helvetica" pitchFamily="2" charset="0"/>
                          <a:ea typeface="+mn-ea"/>
                          <a:cs typeface="+mn-cs"/>
                        </a:rPr>
                        <a:t>a combination </a:t>
                      </a:r>
                    </a:p>
                    <a:p>
                      <a:pPr>
                        <a:lnSpc>
                          <a:spcPct val="99206"/>
                        </a:lnSpc>
                        <a:spcBef>
                          <a:spcPts val="900"/>
                        </a:spcBef>
                      </a:pPr>
                      <a:r>
                        <a:rPr lang="en-US" sz="1800" kern="1200" noProof="0">
                          <a:solidFill>
                            <a:schemeClr val="dk1"/>
                          </a:solidFill>
                          <a:effectLst/>
                          <a:latin typeface="Helvetica" pitchFamily="2" charset="0"/>
                          <a:ea typeface="+mn-ea"/>
                          <a:cs typeface="+mn-cs"/>
                        </a:rPr>
                        <a:t>0-2 tbsp vegetable, fruit, or both</a:t>
                      </a:r>
                      <a:endParaRPr lang="es-US" sz="1600" kern="1200" noProof="0">
                        <a:solidFill>
                          <a:schemeClr val="dk1"/>
                        </a:solidFill>
                        <a:effectLst/>
                        <a:latin typeface="Helvetica" pitchFamily="2" charset="0"/>
                        <a:ea typeface="+mn-ea"/>
                        <a:cs typeface="+mn-cs"/>
                      </a:endParaRPr>
                    </a:p>
                  </a:txBody>
                  <a:tcPr marT="137160" marB="137160">
                    <a:lnL w="9525"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sp>
        <p:nvSpPr>
          <p:cNvPr id="6" name="Rectangle 5" descr="An outline emphasizing 0-5 Months.">
            <a:extLst>
              <a:ext uri="{FF2B5EF4-FFF2-40B4-BE49-F238E27FC236}">
                <a16:creationId xmlns:a16="http://schemas.microsoft.com/office/drawing/2014/main" id="{CF0A2888-4720-8749-B76D-4C38D19A01F6}"/>
              </a:ext>
            </a:extLst>
          </p:cNvPr>
          <p:cNvSpPr/>
          <p:nvPr/>
        </p:nvSpPr>
        <p:spPr>
          <a:xfrm>
            <a:off x="1767283" y="1216175"/>
            <a:ext cx="2414640" cy="2893037"/>
          </a:xfrm>
          <a:prstGeom prst="rect">
            <a:avLst/>
          </a:prstGeom>
          <a:solidFill>
            <a:schemeClr val="bg1">
              <a:alpha val="0"/>
            </a:schemeClr>
          </a:solidFill>
          <a:ln w="19050">
            <a:solidFill>
              <a:srgbClr val="762C3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1C38DF-BEFF-5041-B524-54906D3C190E}"/>
              </a:ext>
            </a:extLst>
          </p:cNvPr>
          <p:cNvSpPr/>
          <p:nvPr/>
        </p:nvSpPr>
        <p:spPr>
          <a:xfrm>
            <a:off x="324112" y="4265566"/>
            <a:ext cx="8760894" cy="646331"/>
          </a:xfrm>
          <a:prstGeom prst="rect">
            <a:avLst/>
          </a:prstGeom>
        </p:spPr>
        <p:txBody>
          <a:bodyPr wrap="square">
            <a:spAutoFit/>
          </a:bodyPr>
          <a:lstStyle/>
          <a:p>
            <a:r>
              <a:rPr lang="en-US" b="1">
                <a:latin typeface="Helvetica" pitchFamily="2" charset="0"/>
              </a:rPr>
              <a:t>Abbreviations:</a:t>
            </a:r>
          </a:p>
          <a:p>
            <a:r>
              <a:rPr lang="es-US" err="1">
                <a:latin typeface="Helvetica" pitchFamily="2" charset="0"/>
              </a:rPr>
              <a:t>fl</a:t>
            </a:r>
            <a:r>
              <a:rPr lang="es-US">
                <a:latin typeface="Helvetica" pitchFamily="2" charset="0"/>
              </a:rPr>
              <a:t> oz = fluid </a:t>
            </a:r>
            <a:r>
              <a:rPr lang="es-US" err="1">
                <a:latin typeface="Helvetica" pitchFamily="2" charset="0"/>
              </a:rPr>
              <a:t>ounces</a:t>
            </a:r>
            <a:r>
              <a:rPr lang="es-US">
                <a:latin typeface="Helvetica" pitchFamily="2" charset="0"/>
              </a:rPr>
              <a:t> ● </a:t>
            </a:r>
            <a:r>
              <a:rPr lang="es-US" err="1">
                <a:latin typeface="Helvetica" pitchFamily="2" charset="0"/>
              </a:rPr>
              <a:t>tbsp</a:t>
            </a:r>
            <a:r>
              <a:rPr lang="es-US">
                <a:latin typeface="Helvetica" pitchFamily="2" charset="0"/>
              </a:rPr>
              <a:t> = </a:t>
            </a:r>
            <a:r>
              <a:rPr lang="es-US" err="1">
                <a:latin typeface="Helvetica" pitchFamily="2" charset="0"/>
              </a:rPr>
              <a:t>Tablespoon</a:t>
            </a:r>
            <a:r>
              <a:rPr lang="es-US">
                <a:latin typeface="Helvetica" pitchFamily="2" charset="0"/>
              </a:rPr>
              <a:t> ● oz = </a:t>
            </a:r>
            <a:r>
              <a:rPr lang="es-US" err="1">
                <a:latin typeface="Helvetica" pitchFamily="2" charset="0"/>
              </a:rPr>
              <a:t>ounces</a:t>
            </a:r>
            <a:r>
              <a:rPr lang="es-US">
                <a:latin typeface="Helvetica" pitchFamily="2" charset="0"/>
              </a:rPr>
              <a:t> ● oz </a:t>
            </a:r>
            <a:r>
              <a:rPr lang="es-US" err="1">
                <a:latin typeface="Helvetica" pitchFamily="2" charset="0"/>
              </a:rPr>
              <a:t>eq</a:t>
            </a:r>
            <a:r>
              <a:rPr lang="es-US">
                <a:latin typeface="Helvetica" pitchFamily="2" charset="0"/>
              </a:rPr>
              <a:t> = </a:t>
            </a:r>
            <a:r>
              <a:rPr lang="es-US" err="1">
                <a:latin typeface="Helvetica" pitchFamily="2" charset="0"/>
              </a:rPr>
              <a:t>ounce</a:t>
            </a:r>
            <a:r>
              <a:rPr lang="es-US">
                <a:latin typeface="Helvetica" pitchFamily="2" charset="0"/>
              </a:rPr>
              <a:t> </a:t>
            </a:r>
            <a:r>
              <a:rPr lang="es-US" err="1">
                <a:latin typeface="Helvetica" pitchFamily="2" charset="0"/>
              </a:rPr>
              <a:t>equivalents</a:t>
            </a:r>
            <a:r>
              <a:rPr lang="es-US">
                <a:latin typeface="Helvetica" pitchFamily="2" charset="0"/>
              </a:rPr>
              <a:t>  </a:t>
            </a:r>
          </a:p>
        </p:txBody>
      </p:sp>
    </p:spTree>
    <p:extLst>
      <p:ext uri="{BB962C8B-B14F-4D97-AF65-F5344CB8AC3E}">
        <p14:creationId xmlns:p14="http://schemas.microsoft.com/office/powerpoint/2010/main" val="2783356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0" y="274320"/>
            <a:ext cx="9144000" cy="475484"/>
          </a:xfrm>
        </p:spPr>
        <p:txBody>
          <a:bodyPr/>
          <a:lstStyle/>
          <a:p>
            <a:r>
              <a:rPr lang="en-US" sz="3200"/>
              <a:t>Infants 0-5 Months</a:t>
            </a:r>
          </a:p>
        </p:txBody>
      </p:sp>
      <p:sp>
        <p:nvSpPr>
          <p:cNvPr id="3" name="Rounded Rectangle 2" descr="[decorative] ">
            <a:extLst>
              <a:ext uri="{FF2B5EF4-FFF2-40B4-BE49-F238E27FC236}">
                <a16:creationId xmlns:a16="http://schemas.microsoft.com/office/drawing/2014/main" id="{7CD1B771-B356-EF4D-99B1-FF348F8A1162}"/>
              </a:ext>
              <a:ext uri="{C183D7F6-B498-43B3-948B-1728B52AA6E4}">
                <adec:decorative xmlns:adec="http://schemas.microsoft.com/office/drawing/2017/decorative" val="1"/>
              </a:ext>
            </a:extLst>
          </p:cNvPr>
          <p:cNvSpPr/>
          <p:nvPr/>
        </p:nvSpPr>
        <p:spPr>
          <a:xfrm>
            <a:off x="279510" y="1000198"/>
            <a:ext cx="8584980" cy="2595930"/>
          </a:xfrm>
          <a:prstGeom prst="roundRect">
            <a:avLst>
              <a:gd name="adj" fmla="val 8913"/>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4" name="Table 3" descr="[decorative] ">
            <a:extLst>
              <a:ext uri="{FF2B5EF4-FFF2-40B4-BE49-F238E27FC236}">
                <a16:creationId xmlns:a16="http://schemas.microsoft.com/office/drawing/2014/main" id="{16F6D7C1-DCEA-2B40-BF88-EC523BB58631}"/>
              </a:ext>
            </a:extLst>
          </p:cNvPr>
          <p:cNvGraphicFramePr>
            <a:graphicFrameLocks noGrp="1"/>
          </p:cNvGraphicFramePr>
          <p:nvPr>
            <p:extLst>
              <p:ext uri="{D42A27DB-BD31-4B8C-83A1-F6EECF244321}">
                <p14:modId xmlns:p14="http://schemas.microsoft.com/office/powerpoint/2010/main" val="1511568788"/>
              </p:ext>
            </p:extLst>
          </p:nvPr>
        </p:nvGraphicFramePr>
        <p:xfrm>
          <a:off x="488010" y="1174288"/>
          <a:ext cx="8067716" cy="2185215"/>
        </p:xfrm>
        <a:graphic>
          <a:graphicData uri="http://schemas.openxmlformats.org/drawingml/2006/table">
            <a:tbl>
              <a:tblPr firstRow="1" bandRow="1">
                <a:tableStyleId>{C4B1156A-380E-4F78-BDF5-A606A8083BF9}</a:tableStyleId>
              </a:tblPr>
              <a:tblGrid>
                <a:gridCol w="2258817">
                  <a:extLst>
                    <a:ext uri="{9D8B030D-6E8A-4147-A177-3AD203B41FA5}">
                      <a16:colId xmlns:a16="http://schemas.microsoft.com/office/drawing/2014/main" val="20000"/>
                    </a:ext>
                  </a:extLst>
                </a:gridCol>
                <a:gridCol w="5808899">
                  <a:extLst>
                    <a:ext uri="{9D8B030D-6E8A-4147-A177-3AD203B41FA5}">
                      <a16:colId xmlns:a16="http://schemas.microsoft.com/office/drawing/2014/main" val="20002"/>
                    </a:ext>
                  </a:extLst>
                </a:gridCol>
              </a:tblGrid>
              <a:tr h="539295">
                <a:tc>
                  <a:txBody>
                    <a:bodyPr/>
                    <a:lstStyle/>
                    <a:p>
                      <a:pPr algn="l"/>
                      <a:r>
                        <a:rPr lang="en-US" sz="2400" b="1" i="0">
                          <a:solidFill>
                            <a:schemeClr val="tx1"/>
                          </a:solidFill>
                          <a:latin typeface="Helvetica" pitchFamily="2" charset="0"/>
                        </a:rPr>
                        <a:t>  </a:t>
                      </a:r>
                    </a:p>
                  </a:txBody>
                  <a:tcPr anchor="ctr">
                    <a:lnL w="12700" cmpd="sng">
                      <a:noFill/>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A627B"/>
                    </a:solidFill>
                  </a:tcPr>
                </a:tc>
                <a:tc>
                  <a:txBody>
                    <a:bodyPr/>
                    <a:lstStyle/>
                    <a:p>
                      <a:pPr algn="l"/>
                      <a:r>
                        <a:rPr lang="en-US" sz="2400" b="1" i="0">
                          <a:solidFill>
                            <a:schemeClr val="tx1"/>
                          </a:solidFill>
                          <a:latin typeface="Helvetica" pitchFamily="2" charset="0"/>
                        </a:rPr>
                        <a:t>0-5 Months </a:t>
                      </a:r>
                    </a:p>
                  </a:txBody>
                  <a:tcPr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A627B"/>
                    </a:solidFill>
                  </a:tcPr>
                </a:tc>
                <a:extLst>
                  <a:ext uri="{0D108BD9-81ED-4DB2-BD59-A6C34878D82A}">
                    <a16:rowId xmlns:a16="http://schemas.microsoft.com/office/drawing/2014/main" val="100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US" sz="1800" b="1" i="0" noProof="0">
                          <a:latin typeface="Helvetica" pitchFamily="2" charset="0"/>
                        </a:rPr>
                        <a:t>Breakfast</a:t>
                      </a:r>
                    </a:p>
                  </a:txBody>
                  <a:tcPr marT="137160" marB="137160">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nSpc>
                          <a:spcPct val="99206"/>
                        </a:lnSpc>
                        <a:spcBef>
                          <a:spcPts val="900"/>
                        </a:spcBef>
                      </a:pPr>
                      <a:r>
                        <a:rPr lang="en-US" sz="1800" b="0" i="0" kern="1200" noProof="0">
                          <a:solidFill>
                            <a:schemeClr val="dk1"/>
                          </a:solidFill>
                          <a:effectLst/>
                          <a:latin typeface="Helvetica" pitchFamily="2" charset="0"/>
                          <a:ea typeface="+mn-ea"/>
                          <a:cs typeface="+mn-cs"/>
                        </a:rPr>
                        <a:t>4-6 fl. oz. breastmilk or formula</a:t>
                      </a:r>
                    </a:p>
                  </a:txBody>
                  <a:tcPr marT="137160" marB="137160">
                    <a:lnL w="9525"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US" sz="1800" b="1" i="0" noProof="0">
                          <a:latin typeface="Helvetica" pitchFamily="2" charset="0"/>
                        </a:rPr>
                        <a:t>Lunch or Supper</a:t>
                      </a:r>
                    </a:p>
                  </a:txBody>
                  <a:tcPr marT="137160" marB="137160">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9206"/>
                        </a:lnSpc>
                        <a:spcBef>
                          <a:spcPts val="900"/>
                        </a:spcBef>
                        <a:spcAft>
                          <a:spcPts val="0"/>
                        </a:spcAft>
                        <a:buClrTx/>
                        <a:buSzTx/>
                        <a:buFontTx/>
                        <a:buNone/>
                        <a:tabLst/>
                        <a:defRPr/>
                      </a:pPr>
                      <a:r>
                        <a:rPr lang="en-US" sz="1800" b="0" i="0" kern="1200" noProof="0">
                          <a:solidFill>
                            <a:schemeClr val="dk1"/>
                          </a:solidFill>
                          <a:effectLst/>
                          <a:latin typeface="Helvetica" pitchFamily="2" charset="0"/>
                          <a:ea typeface="+mn-ea"/>
                          <a:cs typeface="+mn-cs"/>
                        </a:rPr>
                        <a:t>4-6 fl. oz. breastmilk or formula</a:t>
                      </a:r>
                    </a:p>
                  </a:txBody>
                  <a:tcPr marT="137160" marB="137160">
                    <a:lnL w="9525"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77712571"/>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US" sz="1800" b="1" i="0" noProof="0">
                          <a:latin typeface="Helvetica" pitchFamily="2" charset="0"/>
                        </a:rPr>
                        <a:t>Snack</a:t>
                      </a:r>
                    </a:p>
                  </a:txBody>
                  <a:tcPr marT="137160" marB="137160">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99206"/>
                        </a:lnSpc>
                        <a:spcBef>
                          <a:spcPts val="900"/>
                        </a:spcBef>
                        <a:spcAft>
                          <a:spcPts val="0"/>
                        </a:spcAft>
                        <a:buClrTx/>
                        <a:buSzTx/>
                        <a:buFontTx/>
                        <a:buNone/>
                        <a:tabLst/>
                        <a:defRPr/>
                      </a:pPr>
                      <a:r>
                        <a:rPr lang="en-US" sz="1800" b="0" i="0" kern="1200" noProof="0">
                          <a:solidFill>
                            <a:schemeClr val="dk1"/>
                          </a:solidFill>
                          <a:effectLst/>
                          <a:latin typeface="Helvetica" pitchFamily="2" charset="0"/>
                          <a:ea typeface="+mn-ea"/>
                          <a:cs typeface="+mn-cs"/>
                        </a:rPr>
                        <a:t>4-6 fl. oz. breastmilk or formula</a:t>
                      </a:r>
                    </a:p>
                  </a:txBody>
                  <a:tcPr marT="137160" marB="137160">
                    <a:lnL w="9525"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10166626"/>
                  </a:ext>
                </a:extLst>
              </a:tr>
            </a:tbl>
          </a:graphicData>
        </a:graphic>
      </p:graphicFrame>
      <p:sp>
        <p:nvSpPr>
          <p:cNvPr id="5" name="Rectangle 4">
            <a:extLst>
              <a:ext uri="{FF2B5EF4-FFF2-40B4-BE49-F238E27FC236}">
                <a16:creationId xmlns:a16="http://schemas.microsoft.com/office/drawing/2014/main" id="{DB1C38DF-BEFF-5041-B524-54906D3C190E}"/>
              </a:ext>
            </a:extLst>
          </p:cNvPr>
          <p:cNvSpPr/>
          <p:nvPr/>
        </p:nvSpPr>
        <p:spPr>
          <a:xfrm>
            <a:off x="279510" y="3846522"/>
            <a:ext cx="4572000" cy="646331"/>
          </a:xfrm>
          <a:prstGeom prst="rect">
            <a:avLst/>
          </a:prstGeom>
        </p:spPr>
        <p:txBody>
          <a:bodyPr>
            <a:spAutoFit/>
          </a:bodyPr>
          <a:lstStyle/>
          <a:p>
            <a:r>
              <a:rPr lang="es-US" b="1" err="1">
                <a:latin typeface="Helvetica" pitchFamily="2" charset="0"/>
              </a:rPr>
              <a:t>Abbreviations</a:t>
            </a:r>
            <a:r>
              <a:rPr lang="es-US" b="1">
                <a:latin typeface="Helvetica" pitchFamily="2" charset="0"/>
              </a:rPr>
              <a:t>:</a:t>
            </a:r>
          </a:p>
          <a:p>
            <a:r>
              <a:rPr lang="es-US" err="1">
                <a:latin typeface="Helvetica" pitchFamily="2" charset="0"/>
              </a:rPr>
              <a:t>fl</a:t>
            </a:r>
            <a:r>
              <a:rPr lang="es-US">
                <a:latin typeface="Helvetica" pitchFamily="2" charset="0"/>
              </a:rPr>
              <a:t> oz = fluid </a:t>
            </a:r>
            <a:r>
              <a:rPr lang="es-US" err="1">
                <a:latin typeface="Helvetica" pitchFamily="2" charset="0"/>
              </a:rPr>
              <a:t>ounces</a:t>
            </a:r>
            <a:endParaRPr lang="es-US">
              <a:latin typeface="Helvetica" pitchFamily="2" charset="0"/>
            </a:endParaRPr>
          </a:p>
        </p:txBody>
      </p:sp>
      <p:sp>
        <p:nvSpPr>
          <p:cNvPr id="6" name="TextBox 5">
            <a:extLst>
              <a:ext uri="{FF2B5EF4-FFF2-40B4-BE49-F238E27FC236}">
                <a16:creationId xmlns:a16="http://schemas.microsoft.com/office/drawing/2014/main" id="{0547FFD4-5171-FB40-AB55-9E9D579239E5}"/>
              </a:ext>
            </a:extLst>
          </p:cNvPr>
          <p:cNvSpPr txBox="1"/>
          <p:nvPr/>
        </p:nvSpPr>
        <p:spPr>
          <a:xfrm>
            <a:off x="432148" y="3342948"/>
            <a:ext cx="6006230" cy="215444"/>
          </a:xfrm>
          <a:prstGeom prst="rect">
            <a:avLst/>
          </a:prstGeom>
          <a:noFill/>
        </p:spPr>
        <p:txBody>
          <a:bodyPr wrap="square" rtlCol="0">
            <a:spAutoFit/>
          </a:bodyPr>
          <a:lstStyle/>
          <a:p>
            <a:r>
              <a:rPr lang="en-US" sz="200">
                <a:solidFill>
                  <a:schemeClr val="bg1"/>
                </a:solidFill>
                <a:latin typeface="Arial" panose="020B0604020202020204" pitchFamily="34" charset="0"/>
                <a:cs typeface="Arial" panose="020B0604020202020204" pitchFamily="34" charset="0"/>
              </a:rPr>
              <a:t>You can see here on the slide that babies 0 through 5 months of age must be offered a minimum of 4 to 6 fluid ounces of breastmilk or iron-fortified infant formula at breakfast, lunch or supper, and snack in your child care site. </a:t>
            </a:r>
          </a:p>
          <a:p>
            <a:r>
              <a:rPr lang="en-US" sz="200">
                <a:solidFill>
                  <a:schemeClr val="bg1"/>
                </a:solidFill>
                <a:latin typeface="Arial" panose="020B0604020202020204" pitchFamily="34" charset="0"/>
                <a:cs typeface="Arial" panose="020B0604020202020204" pitchFamily="34" charset="0"/>
              </a:rPr>
              <a:t>According to the American Academy of Pediatrics, breastmilk is the best source of nutrition for babies, and is the only food healthy babies need for about the first 6 months of life. </a:t>
            </a:r>
          </a:p>
          <a:p>
            <a:r>
              <a:rPr lang="en-US" sz="200">
                <a:solidFill>
                  <a:schemeClr val="bg1"/>
                </a:solidFill>
                <a:latin typeface="Arial" panose="020B0604020202020204" pitchFamily="34" charset="0"/>
                <a:cs typeface="Arial" panose="020B0604020202020204" pitchFamily="34" charset="0"/>
              </a:rPr>
              <a:t>Iron-fortified infant formula is a good alternative to breastmilk. Iron-fortified infant formula is infant formula that has iron added to it. In the CACFP infant meal pattern, a site must offer at least one iron-fortified infant formula. </a:t>
            </a:r>
          </a:p>
          <a:p>
            <a:pPr defTabSz="902624">
              <a:defRPr/>
            </a:pPr>
            <a:r>
              <a:rPr lang="en-US" sz="200">
                <a:solidFill>
                  <a:schemeClr val="bg1"/>
                </a:solidFill>
                <a:latin typeface="Arial" panose="020B0604020202020204" pitchFamily="34" charset="0"/>
                <a:cs typeface="Arial" panose="020B0604020202020204" pitchFamily="34" charset="0"/>
              </a:rPr>
              <a:t>The infant meal pattern lists minimum serving sizes of breastmilk, infant formula, and solid foods as a range of numbers, rather than one specific number. This takes into account that the amount of breastmilk or infant formula a baby consumes changes from feeding to feeding or day to day. As long as the baby is OFFERED the minimum required serving size of 4-6 fluid ounces at breakfast, lunch or supper, and snack then it can credit towards a reimbursable meal or snack. The baby does not have to finish the bottle.</a:t>
            </a:r>
          </a:p>
        </p:txBody>
      </p:sp>
    </p:spTree>
    <p:extLst>
      <p:ext uri="{BB962C8B-B14F-4D97-AF65-F5344CB8AC3E}">
        <p14:creationId xmlns:p14="http://schemas.microsoft.com/office/powerpoint/2010/main" val="1531612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4675-A876-094F-9624-A8BC39D82CB4}"/>
              </a:ext>
            </a:extLst>
          </p:cNvPr>
          <p:cNvSpPr>
            <a:spLocks noGrp="1"/>
          </p:cNvSpPr>
          <p:nvPr>
            <p:ph type="title"/>
          </p:nvPr>
        </p:nvSpPr>
        <p:spPr/>
        <p:txBody>
          <a:bodyPr/>
          <a:lstStyle/>
          <a:p>
            <a:r>
              <a:rPr lang="en-US" sz="3200"/>
              <a:t>Sample Breakfast Meal</a:t>
            </a:r>
            <a:endParaRPr lang="en-US"/>
          </a:p>
        </p:txBody>
      </p:sp>
      <p:graphicFrame>
        <p:nvGraphicFramePr>
          <p:cNvPr id="3" name="Diagram 2" descr="[decorative] ">
            <a:extLst>
              <a:ext uri="{FF2B5EF4-FFF2-40B4-BE49-F238E27FC236}">
                <a16:creationId xmlns:a16="http://schemas.microsoft.com/office/drawing/2014/main" id="{666AE476-9422-014B-8F9E-2193ED9DDDF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9854363"/>
              </p:ext>
            </p:extLst>
          </p:nvPr>
        </p:nvGraphicFramePr>
        <p:xfrm>
          <a:off x="1403812" y="715887"/>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4957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5BC8B49-C9E5-0E45-AB9B-AA050748955C}"/>
              </a:ext>
            </a:extLst>
          </p:cNvPr>
          <p:cNvSpPr txBox="1"/>
          <p:nvPr/>
        </p:nvSpPr>
        <p:spPr>
          <a:xfrm>
            <a:off x="0" y="127136"/>
            <a:ext cx="3139439" cy="1938992"/>
          </a:xfrm>
          <a:prstGeom prst="rect">
            <a:avLst/>
          </a:prstGeom>
          <a:noFill/>
        </p:spPr>
        <p:txBody>
          <a:bodyPr wrap="square" rtlCol="0">
            <a:spAutoFit/>
          </a:bodyPr>
          <a:lstStyle/>
          <a:p>
            <a:pPr algn="ctr"/>
            <a:r>
              <a:rPr lang="en-US" sz="12000" b="1">
                <a:solidFill>
                  <a:srgbClr val="762C38"/>
                </a:solidFill>
                <a:latin typeface="Helvetica" pitchFamily="2" charset="0"/>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846559"/>
            <a:ext cx="3107094" cy="2190749"/>
          </a:xfrm>
        </p:spPr>
        <p:txBody>
          <a:bodyPr/>
          <a:lstStyle/>
          <a:p>
            <a:r>
              <a:rPr lang="en-US"/>
              <a:t>Do I give a </a:t>
            </a:r>
            <a:br>
              <a:rPr lang="en-US"/>
            </a:br>
            <a:r>
              <a:rPr lang="en-US"/>
              <a:t>baby breastmilk </a:t>
            </a:r>
            <a:br>
              <a:rPr lang="en-US"/>
            </a:br>
            <a:r>
              <a:rPr lang="en-US"/>
              <a:t>or formula?</a:t>
            </a:r>
            <a:endParaRPr lang="en-US" b="0"/>
          </a:p>
        </p:txBody>
      </p:sp>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3474720" y="548640"/>
            <a:ext cx="5275533" cy="3246699"/>
          </a:xfrm>
        </p:spPr>
        <p:txBody>
          <a:bodyPr/>
          <a:lstStyle/>
          <a:p>
            <a:r>
              <a:rPr lang="en-US" sz="1800" b="1" dirty="0"/>
              <a:t>Speak with the baby’s parents/guardians. </a:t>
            </a:r>
            <a:br>
              <a:rPr lang="en-US" sz="1800" b="1" dirty="0"/>
            </a:br>
            <a:r>
              <a:rPr lang="en-US" sz="1800" b="1" dirty="0"/>
              <a:t>They may choose to:</a:t>
            </a:r>
          </a:p>
          <a:p>
            <a:pPr marL="344488" indent="-344488">
              <a:buClr>
                <a:srgbClr val="762C38"/>
              </a:buClr>
              <a:buFont typeface="+mj-lt"/>
              <a:buAutoNum type="arabicPeriod"/>
            </a:pPr>
            <a:r>
              <a:rPr lang="en-US" sz="1800" dirty="0"/>
              <a:t>Use the iron-fortified infant formula you provide.</a:t>
            </a:r>
          </a:p>
          <a:p>
            <a:pPr marL="344488" indent="-344488">
              <a:buClr>
                <a:srgbClr val="762C38"/>
              </a:buClr>
              <a:buFont typeface="+mj-lt"/>
              <a:buAutoNum type="arabicPeriod"/>
            </a:pPr>
            <a:r>
              <a:rPr lang="en-US" sz="1800" dirty="0"/>
              <a:t>Decline the one you provide and bring their own iron-fortified infant formula.</a:t>
            </a:r>
          </a:p>
          <a:p>
            <a:pPr marL="344488" indent="-344488">
              <a:buClr>
                <a:srgbClr val="762C38"/>
              </a:buClr>
              <a:buFont typeface="+mj-lt"/>
              <a:buAutoNum type="arabicPeriod"/>
            </a:pPr>
            <a:r>
              <a:rPr lang="en-US" sz="1800" dirty="0"/>
              <a:t>Provide breastmilk or breastfeed at your site.</a:t>
            </a:r>
          </a:p>
          <a:p>
            <a:pPr marL="344488" indent="-344488">
              <a:buClr>
                <a:srgbClr val="762C38"/>
              </a:buClr>
              <a:buFont typeface="+mj-lt"/>
              <a:buAutoNum type="arabicPeriod"/>
            </a:pPr>
            <a:r>
              <a:rPr lang="en-US" sz="1800" dirty="0"/>
              <a:t>Provide breastmilk and supplement with the iron-fortified infant formula you provide.</a:t>
            </a:r>
          </a:p>
          <a:p>
            <a:pPr marL="344488" indent="-344488">
              <a:buClr>
                <a:srgbClr val="762C38"/>
              </a:buClr>
              <a:buFont typeface="+mj-lt"/>
              <a:buAutoNum type="arabicPeriod"/>
            </a:pPr>
            <a:r>
              <a:rPr lang="en-US" sz="1800" dirty="0"/>
              <a:t>Provide breastmilk and provide their own </a:t>
            </a:r>
            <a:br>
              <a:rPr lang="en-US" sz="1800" dirty="0"/>
            </a:br>
            <a:r>
              <a:rPr lang="en-US" sz="1800" dirty="0"/>
              <a:t>iron-fortified infant formula.</a:t>
            </a:r>
          </a:p>
        </p:txBody>
      </p:sp>
      <p:sp>
        <p:nvSpPr>
          <p:cNvPr id="7" name="Rounded Rectangle 6" descr="[decorative] ">
            <a:extLst>
              <a:ext uri="{FF2B5EF4-FFF2-40B4-BE49-F238E27FC236}">
                <a16:creationId xmlns:a16="http://schemas.microsoft.com/office/drawing/2014/main" id="{49B815C8-F030-A544-86B4-FF8B8946422E}"/>
              </a:ext>
              <a:ext uri="{C183D7F6-B498-43B3-948B-1728B52AA6E4}">
                <adec:decorative xmlns:adec="http://schemas.microsoft.com/office/drawing/2017/decorative" val="1"/>
              </a:ext>
            </a:extLst>
          </p:cNvPr>
          <p:cNvSpPr/>
          <p:nvPr/>
        </p:nvSpPr>
        <p:spPr>
          <a:xfrm>
            <a:off x="3474720" y="4037308"/>
            <a:ext cx="5275533" cy="846205"/>
          </a:xfrm>
          <a:prstGeom prst="roundRect">
            <a:avLst>
              <a:gd name="adj" fmla="val 8913"/>
            </a:avLst>
          </a:prstGeom>
          <a:solidFill>
            <a:srgbClr val="FA627B">
              <a:alpha val="85000"/>
            </a:srgbClr>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10" descr="check mark ">
            <a:extLst>
              <a:ext uri="{FF2B5EF4-FFF2-40B4-BE49-F238E27FC236}">
                <a16:creationId xmlns:a16="http://schemas.microsoft.com/office/drawing/2014/main" id="{B1E5AB72-3653-834B-BE69-7C3672FD6BA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25649" y="4137245"/>
            <a:ext cx="646072" cy="612068"/>
          </a:xfrm>
          <a:prstGeom prst="rect">
            <a:avLst/>
          </a:prstGeom>
        </p:spPr>
      </p:pic>
      <p:sp>
        <p:nvSpPr>
          <p:cNvPr id="4" name="TextBox 3">
            <a:extLst>
              <a:ext uri="{FF2B5EF4-FFF2-40B4-BE49-F238E27FC236}">
                <a16:creationId xmlns:a16="http://schemas.microsoft.com/office/drawing/2014/main" id="{A854956E-16D7-C646-B501-3B862FBDDF6C}"/>
              </a:ext>
            </a:extLst>
          </p:cNvPr>
          <p:cNvSpPr txBox="1"/>
          <p:nvPr/>
        </p:nvSpPr>
        <p:spPr>
          <a:xfrm>
            <a:off x="4156182" y="4130753"/>
            <a:ext cx="4512037" cy="646331"/>
          </a:xfrm>
          <a:prstGeom prst="rect">
            <a:avLst/>
          </a:prstGeom>
          <a:noFill/>
        </p:spPr>
        <p:txBody>
          <a:bodyPr wrap="square" rtlCol="0">
            <a:spAutoFit/>
          </a:bodyPr>
          <a:lstStyle/>
          <a:p>
            <a:r>
              <a:rPr lang="en-US">
                <a:latin typeface="Helvetica" pitchFamily="2" charset="0"/>
              </a:rPr>
              <a:t>You can claim the meal for reimbursement in any of these situations. </a:t>
            </a:r>
          </a:p>
        </p:txBody>
      </p:sp>
      <p:sp>
        <p:nvSpPr>
          <p:cNvPr id="5" name="TextBox 4">
            <a:extLst>
              <a:ext uri="{FF2B5EF4-FFF2-40B4-BE49-F238E27FC236}">
                <a16:creationId xmlns:a16="http://schemas.microsoft.com/office/drawing/2014/main" id="{59EA09FE-0B6B-9E41-A7C9-55A37C185DB3}"/>
              </a:ext>
            </a:extLst>
          </p:cNvPr>
          <p:cNvSpPr txBox="1"/>
          <p:nvPr/>
        </p:nvSpPr>
        <p:spPr>
          <a:xfrm>
            <a:off x="3241964" y="4875067"/>
            <a:ext cx="3239990" cy="307777"/>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Deciding whether a baby should get breastmilk or infant formula is a decision that is made by the parents/guardians. Speak with the parents/guardians about the type of formula that you provide at your child care site. With that information, parents/guardians may choose to:</a:t>
            </a:r>
          </a:p>
          <a:p>
            <a:pPr marL="66096" lvl="0" indent="0">
              <a:buFont typeface="+mj-lt"/>
              <a:buNone/>
            </a:pPr>
            <a:r>
              <a:rPr lang="en-US" sz="200" dirty="0">
                <a:solidFill>
                  <a:schemeClr val="bg1"/>
                </a:solidFill>
                <a:latin typeface="Arial" panose="020B0604020202020204" pitchFamily="34" charset="0"/>
                <a:cs typeface="Arial" panose="020B0604020202020204" pitchFamily="34" charset="0"/>
              </a:rPr>
              <a:t>1. Use the iron-fortified infant formula you provide.</a:t>
            </a:r>
          </a:p>
          <a:p>
            <a:pPr marL="66096" lvl="0" indent="0">
              <a:buFont typeface="+mj-lt"/>
              <a:buNone/>
            </a:pPr>
            <a:r>
              <a:rPr lang="en-US" sz="200" dirty="0">
                <a:solidFill>
                  <a:schemeClr val="bg1"/>
                </a:solidFill>
                <a:latin typeface="Arial" panose="020B0604020202020204" pitchFamily="34" charset="0"/>
                <a:cs typeface="Arial" panose="020B0604020202020204" pitchFamily="34" charset="0"/>
              </a:rPr>
              <a:t>2. Decline the one you provide and bring their own iron-fortified infant formula.</a:t>
            </a:r>
          </a:p>
          <a:p>
            <a:pPr marL="66096" lvl="0" indent="0">
              <a:buFont typeface="+mj-lt"/>
              <a:buNone/>
            </a:pPr>
            <a:r>
              <a:rPr lang="en-US" sz="200" dirty="0">
                <a:solidFill>
                  <a:schemeClr val="bg1"/>
                </a:solidFill>
                <a:latin typeface="Arial" panose="020B0604020202020204" pitchFamily="34" charset="0"/>
                <a:cs typeface="Arial" panose="020B0604020202020204" pitchFamily="34" charset="0"/>
              </a:rPr>
              <a:t>3. Provide breastmilk or breastfeed at your site.</a:t>
            </a:r>
          </a:p>
          <a:p>
            <a:pPr marL="66096" lvl="0" indent="0">
              <a:buFont typeface="+mj-lt"/>
              <a:buNone/>
            </a:pPr>
            <a:r>
              <a:rPr lang="en-US" sz="200" dirty="0">
                <a:solidFill>
                  <a:schemeClr val="bg1"/>
                </a:solidFill>
                <a:latin typeface="Arial" panose="020B0604020202020204" pitchFamily="34" charset="0"/>
                <a:cs typeface="Arial" panose="020B0604020202020204" pitchFamily="34" charset="0"/>
              </a:rPr>
              <a:t>4. Provide breastmilk and supplement with the iron-fortified infant formula you provide.</a:t>
            </a:r>
          </a:p>
          <a:p>
            <a:pPr marL="66096" lvl="0" indent="0">
              <a:buFont typeface="+mj-lt"/>
              <a:buNone/>
            </a:pPr>
            <a:r>
              <a:rPr lang="en-US" sz="200" dirty="0">
                <a:solidFill>
                  <a:schemeClr val="bg1"/>
                </a:solidFill>
                <a:latin typeface="Arial" panose="020B0604020202020204" pitchFamily="34" charset="0"/>
                <a:cs typeface="Arial" panose="020B0604020202020204" pitchFamily="34" charset="0"/>
              </a:rPr>
              <a:t>5. Provide breastmilk and provide their own iron-fortified infant formula. </a:t>
            </a:r>
          </a:p>
          <a:p>
            <a:r>
              <a:rPr lang="en-US" sz="200" dirty="0">
                <a:solidFill>
                  <a:schemeClr val="bg1"/>
                </a:solidFill>
                <a:latin typeface="Arial" panose="020B0604020202020204" pitchFamily="34" charset="0"/>
                <a:cs typeface="Arial" panose="020B0604020202020204" pitchFamily="34" charset="0"/>
              </a:rPr>
              <a:t>In any of these situations, you can still claim the breastmilk and/or iron-fortified infant formula as part of a reimbursable meal or snack. </a:t>
            </a:r>
          </a:p>
        </p:txBody>
      </p:sp>
    </p:spTree>
    <p:extLst>
      <p:ext uri="{BB962C8B-B14F-4D97-AF65-F5344CB8AC3E}">
        <p14:creationId xmlns:p14="http://schemas.microsoft.com/office/powerpoint/2010/main" val="3723829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B17A4-E171-0342-A3DD-C4C951657D05}"/>
              </a:ext>
            </a:extLst>
          </p:cNvPr>
          <p:cNvSpPr>
            <a:spLocks noGrp="1"/>
          </p:cNvSpPr>
          <p:nvPr>
            <p:ph type="title"/>
          </p:nvPr>
        </p:nvSpPr>
        <p:spPr/>
        <p:txBody>
          <a:bodyPr/>
          <a:lstStyle/>
          <a:p>
            <a:r>
              <a:rPr lang="en-US" sz="3200"/>
              <a:t>Iron-Fortified Infant Formula</a:t>
            </a:r>
          </a:p>
        </p:txBody>
      </p:sp>
      <p:sp>
        <p:nvSpPr>
          <p:cNvPr id="6" name="Rounded Rectangle 5" descr="[decorative] ">
            <a:extLst>
              <a:ext uri="{FF2B5EF4-FFF2-40B4-BE49-F238E27FC236}">
                <a16:creationId xmlns:a16="http://schemas.microsoft.com/office/drawing/2014/main" id="{06154B7F-2611-9246-8272-A722C7174530}"/>
              </a:ext>
              <a:ext uri="{C183D7F6-B498-43B3-948B-1728B52AA6E4}">
                <adec:decorative xmlns:adec="http://schemas.microsoft.com/office/drawing/2017/decorative" val="1"/>
              </a:ext>
            </a:extLst>
          </p:cNvPr>
          <p:cNvSpPr/>
          <p:nvPr/>
        </p:nvSpPr>
        <p:spPr>
          <a:xfrm>
            <a:off x="1153006" y="1095016"/>
            <a:ext cx="2955070" cy="2585485"/>
          </a:xfrm>
          <a:prstGeom prst="roundRect">
            <a:avLst>
              <a:gd name="adj" fmla="val 5552"/>
            </a:avLst>
          </a:prstGeom>
          <a:solidFill>
            <a:srgbClr val="762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llustration of an infant formula with iron label. ">
            <a:extLst>
              <a:ext uri="{FF2B5EF4-FFF2-40B4-BE49-F238E27FC236}">
                <a16:creationId xmlns:a16="http://schemas.microsoft.com/office/drawing/2014/main" id="{70F22887-C325-EF4B-8B66-40F14D15919D}"/>
              </a:ext>
            </a:extLst>
          </p:cNvPr>
          <p:cNvPicPr>
            <a:picLocks noChangeAspect="1"/>
          </p:cNvPicPr>
          <p:nvPr/>
        </p:nvPicPr>
        <p:blipFill rotWithShape="1">
          <a:blip r:embed="rId3"/>
          <a:srcRect r="59886"/>
          <a:stretch/>
        </p:blipFill>
        <p:spPr>
          <a:xfrm>
            <a:off x="1451139" y="1021811"/>
            <a:ext cx="2417314" cy="2761984"/>
          </a:xfrm>
          <a:prstGeom prst="rect">
            <a:avLst/>
          </a:prstGeom>
        </p:spPr>
      </p:pic>
      <p:sp>
        <p:nvSpPr>
          <p:cNvPr id="7" name="Rounded Rectangle 6" descr="[decorative] ">
            <a:extLst>
              <a:ext uri="{FF2B5EF4-FFF2-40B4-BE49-F238E27FC236}">
                <a16:creationId xmlns:a16="http://schemas.microsoft.com/office/drawing/2014/main" id="{E86100F7-E3E4-3442-92FF-5E387FFB9ED2}"/>
              </a:ext>
              <a:ext uri="{C183D7F6-B498-43B3-948B-1728B52AA6E4}">
                <adec:decorative xmlns:adec="http://schemas.microsoft.com/office/drawing/2017/decorative" val="1"/>
              </a:ext>
            </a:extLst>
          </p:cNvPr>
          <p:cNvSpPr/>
          <p:nvPr/>
        </p:nvSpPr>
        <p:spPr>
          <a:xfrm>
            <a:off x="5035926" y="1095016"/>
            <a:ext cx="3180022" cy="2585485"/>
          </a:xfrm>
          <a:prstGeom prst="roundRect">
            <a:avLst>
              <a:gd name="adj" fmla="val 5552"/>
            </a:avLst>
          </a:prstGeom>
          <a:solidFill>
            <a:srgbClr val="762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Illustration of a nutrition facts label with a focus on iron.">
            <a:extLst>
              <a:ext uri="{FF2B5EF4-FFF2-40B4-BE49-F238E27FC236}">
                <a16:creationId xmlns:a16="http://schemas.microsoft.com/office/drawing/2014/main" id="{184C19E7-155B-B547-A879-C26DB1189A41}"/>
              </a:ext>
            </a:extLst>
          </p:cNvPr>
          <p:cNvPicPr>
            <a:picLocks noChangeAspect="1"/>
          </p:cNvPicPr>
          <p:nvPr/>
        </p:nvPicPr>
        <p:blipFill rotWithShape="1">
          <a:blip r:embed="rId3"/>
          <a:srcRect l="53512"/>
          <a:stretch/>
        </p:blipFill>
        <p:spPr>
          <a:xfrm>
            <a:off x="5156385" y="977910"/>
            <a:ext cx="2845970" cy="2805885"/>
          </a:xfrm>
          <a:prstGeom prst="rect">
            <a:avLst/>
          </a:prstGeom>
        </p:spPr>
      </p:pic>
      <p:sp>
        <p:nvSpPr>
          <p:cNvPr id="5" name="TextBox 4">
            <a:extLst>
              <a:ext uri="{FF2B5EF4-FFF2-40B4-BE49-F238E27FC236}">
                <a16:creationId xmlns:a16="http://schemas.microsoft.com/office/drawing/2014/main" id="{628A4D51-3D75-904C-B063-673D09630D49}"/>
              </a:ext>
            </a:extLst>
          </p:cNvPr>
          <p:cNvSpPr txBox="1"/>
          <p:nvPr/>
        </p:nvSpPr>
        <p:spPr>
          <a:xfrm>
            <a:off x="483447" y="3977700"/>
            <a:ext cx="8177105" cy="646331"/>
          </a:xfrm>
          <a:prstGeom prst="rect">
            <a:avLst/>
          </a:prstGeom>
          <a:noFill/>
        </p:spPr>
        <p:txBody>
          <a:bodyPr wrap="square" rtlCol="0">
            <a:spAutoFit/>
          </a:bodyPr>
          <a:lstStyle/>
          <a:p>
            <a:pPr lvl="0" algn="ctr"/>
            <a:r>
              <a:rPr lang="en-US" b="1">
                <a:solidFill>
                  <a:schemeClr val="tx1">
                    <a:lumMod val="65000"/>
                    <a:lumOff val="35000"/>
                  </a:schemeClr>
                </a:solidFill>
                <a:latin typeface="Helvetica" pitchFamily="2" charset="0"/>
              </a:rPr>
              <a:t>You must offer at least one iron-fortified infant formula that is regulated by the Food and Drug Administration. </a:t>
            </a:r>
          </a:p>
        </p:txBody>
      </p:sp>
      <p:sp>
        <p:nvSpPr>
          <p:cNvPr id="3" name="TextBox 2">
            <a:extLst>
              <a:ext uri="{FF2B5EF4-FFF2-40B4-BE49-F238E27FC236}">
                <a16:creationId xmlns:a16="http://schemas.microsoft.com/office/drawing/2014/main" id="{A79BB1F1-5D9C-D447-8C4E-187B9A70B4AB}"/>
              </a:ext>
            </a:extLst>
          </p:cNvPr>
          <p:cNvSpPr txBox="1"/>
          <p:nvPr/>
        </p:nvSpPr>
        <p:spPr>
          <a:xfrm>
            <a:off x="138545" y="4849091"/>
            <a:ext cx="7742825" cy="246221"/>
          </a:xfrm>
          <a:prstGeom prst="rect">
            <a:avLst/>
          </a:prstGeom>
          <a:noFill/>
        </p:spPr>
        <p:txBody>
          <a:bodyPr wrap="none" rtlCol="0">
            <a:spAutoFit/>
          </a:bodyPr>
          <a:lstStyle/>
          <a:p>
            <a:r>
              <a:rPr lang="en-US" sz="200">
                <a:solidFill>
                  <a:srgbClr val="F7F8FD"/>
                </a:solidFill>
                <a:latin typeface="Arial" panose="020B0604020202020204" pitchFamily="34" charset="0"/>
                <a:cs typeface="Arial" panose="020B0604020202020204" pitchFamily="34" charset="0"/>
              </a:rPr>
              <a:t>In the CACFP infant meal pattern, a child care site must offer at least one iron-fortified infant formula that is regulated by the Food and Drug Administration, also known as the FDA. The FDA has strict nutrition and safety standards for infant formula to make sure infants are getting the nutrients they need for healthy growth. All infant formula sold in the United States are regulated by the FDA. If an infant formula is bought from a place online or in person outside of the United States, it is probably not regulated by the FDA and should not be used. </a:t>
            </a:r>
          </a:p>
          <a:p>
            <a:endParaRPr lang="en-US" sz="200">
              <a:solidFill>
                <a:srgbClr val="F7F8FD"/>
              </a:solidFill>
              <a:latin typeface="Arial" panose="020B0604020202020204" pitchFamily="34" charset="0"/>
              <a:cs typeface="Arial" panose="020B0604020202020204" pitchFamily="34" charset="0"/>
            </a:endParaRPr>
          </a:p>
          <a:p>
            <a:r>
              <a:rPr lang="en-US" sz="200">
                <a:solidFill>
                  <a:srgbClr val="F7F8FD"/>
                </a:solidFill>
                <a:latin typeface="Arial" panose="020B0604020202020204" pitchFamily="34" charset="0"/>
                <a:cs typeface="Arial" panose="020B0604020202020204" pitchFamily="34" charset="0"/>
              </a:rPr>
              <a:t>Iron-fortified infant formula is required in the CACFP for babies who are not breastfed or are partially breastfed. To make sure the iron-fortified infant formula you offer is creditable in the CACFP, you should look for “infant formula with iron” or a similar statement on the front of the formula package and make sure it contains 1 milligram of iron or more per 100 calories of formula when prepared using the label instructions. You can use the Nutrition Facts label as a guide to make sure the formula has enough iron. First look at the line that says “Calories” and make sure it says “100” or more. Then look at the line that says “iron”. This should have “1 milligram” or more listed. </a:t>
            </a:r>
          </a:p>
          <a:p>
            <a:endParaRPr lang="en-US" sz="200">
              <a:solidFill>
                <a:srgbClr val="F7F8FD"/>
              </a:solidFill>
              <a:latin typeface="Arial" panose="020B0604020202020204" pitchFamily="34" charset="0"/>
              <a:cs typeface="Arial" panose="020B0604020202020204" pitchFamily="34" charset="0"/>
            </a:endParaRPr>
          </a:p>
          <a:p>
            <a:r>
              <a:rPr lang="en-US" sz="200">
                <a:solidFill>
                  <a:srgbClr val="F7F8FD"/>
                </a:solidFill>
                <a:latin typeface="Arial" panose="020B0604020202020204" pitchFamily="34" charset="0"/>
                <a:cs typeface="Arial" panose="020B0604020202020204" pitchFamily="34" charset="0"/>
              </a:rPr>
              <a:t>If you have questions on if the iron-fortified infant formula you offer at your child care site is regulated by FDA or contains enough iron, please contact your sponsoring organization or State agency. </a:t>
            </a:r>
          </a:p>
        </p:txBody>
      </p:sp>
    </p:spTree>
    <p:extLst>
      <p:ext uri="{BB962C8B-B14F-4D97-AF65-F5344CB8AC3E}">
        <p14:creationId xmlns:p14="http://schemas.microsoft.com/office/powerpoint/2010/main" val="1098698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a:t>What if a Baby is Still Hungry?</a:t>
            </a:r>
          </a:p>
        </p:txBody>
      </p:sp>
      <p:sp>
        <p:nvSpPr>
          <p:cNvPr id="3" name="Rectangle 2">
            <a:extLst>
              <a:ext uri="{FF2B5EF4-FFF2-40B4-BE49-F238E27FC236}">
                <a16:creationId xmlns:a16="http://schemas.microsoft.com/office/drawing/2014/main" id="{236ABBAC-1FE1-A04F-8FF2-0F07ABAF7CFB}"/>
              </a:ext>
            </a:extLst>
          </p:cNvPr>
          <p:cNvSpPr/>
          <p:nvPr/>
        </p:nvSpPr>
        <p:spPr>
          <a:xfrm>
            <a:off x="365760" y="1188720"/>
            <a:ext cx="3972111" cy="3170099"/>
          </a:xfrm>
          <a:prstGeom prst="rect">
            <a:avLst/>
          </a:prstGeom>
        </p:spPr>
        <p:txBody>
          <a:bodyPr wrap="square">
            <a:spAutoFit/>
          </a:bodyPr>
          <a:lstStyle/>
          <a:p>
            <a:pPr lvl="0">
              <a:spcBef>
                <a:spcPct val="20000"/>
              </a:spcBef>
            </a:pPr>
            <a:r>
              <a:rPr lang="en-US" sz="2000" b="1" dirty="0">
                <a:solidFill>
                  <a:schemeClr val="tx1">
                    <a:lumMod val="65000"/>
                    <a:lumOff val="35000"/>
                  </a:schemeClr>
                </a:solidFill>
                <a:latin typeface="Arial" panose="020B0604020202020204" pitchFamily="34" charset="0"/>
                <a:cs typeface="Arial" panose="020B0604020202020204" pitchFamily="34" charset="0"/>
              </a:rPr>
              <a:t>Talk to the baby’s parents/guardians. </a:t>
            </a:r>
            <a:br>
              <a:rPr lang="en-US" sz="2000" b="1" dirty="0">
                <a:solidFill>
                  <a:schemeClr val="tx1">
                    <a:lumMod val="65000"/>
                    <a:lumOff val="35000"/>
                  </a:schemeClr>
                </a:solidFill>
                <a:latin typeface="Arial" panose="020B0604020202020204" pitchFamily="34" charset="0"/>
                <a:cs typeface="Arial" panose="020B0604020202020204" pitchFamily="34" charset="0"/>
              </a:rPr>
            </a:br>
            <a:r>
              <a:rPr lang="en-US" sz="2000" b="1" dirty="0">
                <a:solidFill>
                  <a:schemeClr val="tx1">
                    <a:lumMod val="65000"/>
                    <a:lumOff val="35000"/>
                  </a:schemeClr>
                </a:solidFill>
                <a:latin typeface="Arial" panose="020B0604020202020204" pitchFamily="34" charset="0"/>
                <a:cs typeface="Arial" panose="020B0604020202020204" pitchFamily="34" charset="0"/>
              </a:rPr>
              <a:t>You can:</a:t>
            </a:r>
          </a:p>
          <a:p>
            <a:pPr marL="239713" lvl="1" indent="-239713">
              <a:spcBef>
                <a:spcPts val="1200"/>
              </a:spcBef>
              <a:buClr>
                <a:srgbClr val="762C38"/>
              </a:buClr>
              <a:buFont typeface="Arial" panose="020B0604020202020204" pitchFamily="34" charset="0"/>
              <a:buChar char="•"/>
            </a:pPr>
            <a:r>
              <a:rPr lang="en-US" sz="2000" dirty="0">
                <a:solidFill>
                  <a:schemeClr val="tx1">
                    <a:lumMod val="65000"/>
                    <a:lumOff val="35000"/>
                  </a:schemeClr>
                </a:solidFill>
                <a:latin typeface="Arial" panose="020B0604020202020204" pitchFamily="34" charset="0"/>
                <a:cs typeface="Arial" panose="020B0604020202020204" pitchFamily="34" charset="0"/>
              </a:rPr>
              <a:t>Encourage them to bring </a:t>
            </a:r>
            <a:br>
              <a:rPr lang="en-US" sz="2000" dirty="0">
                <a:solidFill>
                  <a:schemeClr val="tx1">
                    <a:lumMod val="65000"/>
                    <a:lumOff val="35000"/>
                  </a:schemeClr>
                </a:solidFill>
                <a:latin typeface="Arial" panose="020B0604020202020204" pitchFamily="34" charset="0"/>
                <a:cs typeface="Arial" panose="020B0604020202020204" pitchFamily="34" charset="0"/>
              </a:rPr>
            </a:br>
            <a:r>
              <a:rPr lang="en-US" sz="2000" dirty="0">
                <a:solidFill>
                  <a:schemeClr val="tx1">
                    <a:lumMod val="65000"/>
                    <a:lumOff val="35000"/>
                  </a:schemeClr>
                </a:solidFill>
                <a:latin typeface="Arial" panose="020B0604020202020204" pitchFamily="34" charset="0"/>
                <a:cs typeface="Arial" panose="020B0604020202020204" pitchFamily="34" charset="0"/>
              </a:rPr>
              <a:t>in a back-up supply </a:t>
            </a:r>
            <a:br>
              <a:rPr lang="en-US" sz="2000" dirty="0">
                <a:solidFill>
                  <a:schemeClr val="tx1">
                    <a:lumMod val="65000"/>
                    <a:lumOff val="35000"/>
                  </a:schemeClr>
                </a:solidFill>
                <a:latin typeface="Arial" panose="020B0604020202020204" pitchFamily="34" charset="0"/>
                <a:cs typeface="Arial" panose="020B0604020202020204" pitchFamily="34" charset="0"/>
              </a:rPr>
            </a:br>
            <a:r>
              <a:rPr lang="en-US" sz="2000" dirty="0">
                <a:solidFill>
                  <a:schemeClr val="tx1">
                    <a:lumMod val="65000"/>
                    <a:lumOff val="35000"/>
                  </a:schemeClr>
                </a:solidFill>
                <a:latin typeface="Arial" panose="020B0604020202020204" pitchFamily="34" charset="0"/>
                <a:cs typeface="Arial" panose="020B0604020202020204" pitchFamily="34" charset="0"/>
              </a:rPr>
              <a:t>of breastmilk. </a:t>
            </a:r>
          </a:p>
          <a:p>
            <a:pPr marL="239713" lvl="1" indent="-239713">
              <a:spcBef>
                <a:spcPts val="1200"/>
              </a:spcBef>
              <a:buClr>
                <a:srgbClr val="762C38"/>
              </a:buClr>
              <a:buFont typeface="Arial" panose="020B0604020202020204" pitchFamily="34" charset="0"/>
              <a:buChar char="•"/>
            </a:pPr>
            <a:r>
              <a:rPr lang="en-US" sz="2000" dirty="0">
                <a:solidFill>
                  <a:schemeClr val="tx1">
                    <a:lumMod val="65000"/>
                    <a:lumOff val="35000"/>
                  </a:schemeClr>
                </a:solidFill>
                <a:latin typeface="Arial" panose="020B0604020202020204" pitchFamily="34" charset="0"/>
                <a:cs typeface="Arial" panose="020B0604020202020204" pitchFamily="34" charset="0"/>
              </a:rPr>
              <a:t>Ask if they would like you to offer iron-fortified infant formula to their baby. </a:t>
            </a:r>
          </a:p>
        </p:txBody>
      </p:sp>
      <p:pic>
        <p:nvPicPr>
          <p:cNvPr id="14" name="Picture 13" descr="A woman talking to a man with a child in his arms.">
            <a:extLst>
              <a:ext uri="{FF2B5EF4-FFF2-40B4-BE49-F238E27FC236}">
                <a16:creationId xmlns:a16="http://schemas.microsoft.com/office/drawing/2014/main" id="{3FF17D95-5821-D149-857F-1C27512F1AD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452" b="4"/>
          <a:stretch/>
        </p:blipFill>
        <p:spPr>
          <a:xfrm>
            <a:off x="4368800" y="1205622"/>
            <a:ext cx="3692712" cy="2752124"/>
          </a:xfrm>
          <a:prstGeom prst="roundRect">
            <a:avLst>
              <a:gd name="adj" fmla="val 6305"/>
            </a:avLst>
          </a:prstGeom>
          <a:effectLst/>
        </p:spPr>
      </p:pic>
      <p:sp>
        <p:nvSpPr>
          <p:cNvPr id="4" name="TextBox 3">
            <a:extLst>
              <a:ext uri="{FF2B5EF4-FFF2-40B4-BE49-F238E27FC236}">
                <a16:creationId xmlns:a16="http://schemas.microsoft.com/office/drawing/2014/main" id="{5351CBBC-494C-1F4C-B791-D1F18F0A9B0B}"/>
              </a:ext>
            </a:extLst>
          </p:cNvPr>
          <p:cNvSpPr txBox="1"/>
          <p:nvPr/>
        </p:nvSpPr>
        <p:spPr>
          <a:xfrm>
            <a:off x="124691" y="4668982"/>
            <a:ext cx="5073825" cy="246221"/>
          </a:xfrm>
          <a:prstGeom prst="rect">
            <a:avLst/>
          </a:prstGeom>
          <a:noFill/>
        </p:spPr>
        <p:txBody>
          <a:bodyPr wrap="none" rtlCol="0">
            <a:spAutoFit/>
          </a:bodyPr>
          <a:lstStyle/>
          <a:p>
            <a:r>
              <a:rPr lang="en-US" sz="200" dirty="0">
                <a:solidFill>
                  <a:schemeClr val="bg1"/>
                </a:solidFill>
              </a:rPr>
              <a:t>For babies whose parents/guardians send in breastmilk or formula, you may also want to talk to them about what you should do if their baby drinks all the breastmilk or formula they brought in, and is still hungry. </a:t>
            </a:r>
          </a:p>
          <a:p>
            <a:endParaRPr lang="en-US" sz="200" dirty="0">
              <a:solidFill>
                <a:schemeClr val="bg1"/>
              </a:solidFill>
            </a:endParaRPr>
          </a:p>
          <a:p>
            <a:r>
              <a:rPr lang="en-US" sz="200" dirty="0">
                <a:solidFill>
                  <a:schemeClr val="bg1"/>
                </a:solidFill>
              </a:rPr>
              <a:t>The parents/guardians may choose to bring in a back-up supply of breastmilk and ask you to store it in the refrigerator or freezer. Or, they may ask you to offer their baby the iron-fortified infant formula you have at the child care site.  Or, the parents/guardians may choose to bring in their own iron-fortified infant formula. In all of these situations, the back-up supply of breastmilk and the iron-fortified infant formula can credit towards a reimbursable meal or snack.</a:t>
            </a:r>
          </a:p>
          <a:p>
            <a:endParaRPr lang="en-US" sz="200" dirty="0">
              <a:solidFill>
                <a:schemeClr val="bg1"/>
              </a:solidFill>
            </a:endParaRPr>
          </a:p>
          <a:p>
            <a:r>
              <a:rPr lang="en-US" sz="200" dirty="0">
                <a:solidFill>
                  <a:schemeClr val="bg1"/>
                </a:solidFill>
              </a:rPr>
              <a:t>Breastmilk and iron-fortified infant formula can be offered to a baby in the same meal. Offer the baby the breastmilk first. If the baby finishes the breastmilk and still shows signs that he or she is hungry, then offer the infant formula. </a:t>
            </a:r>
          </a:p>
        </p:txBody>
      </p:sp>
    </p:spTree>
    <p:extLst>
      <p:ext uri="{BB962C8B-B14F-4D97-AF65-F5344CB8AC3E}">
        <p14:creationId xmlns:p14="http://schemas.microsoft.com/office/powerpoint/2010/main" val="4084515083"/>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7" ma:contentTypeDescription="Create a new document." ma:contentTypeScope="" ma:versionID="c7ce1ccdfc920db8e2e0d980605960f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65e77a37c101bd2b64b8cf7b272099c9"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5B7008-AAB0-43EB-8856-031A1F75656B}">
  <ds:schemaRefs>
    <ds:schemaRef ds:uri="73fb875a-8af9-4255-b008-0995492d31cd"/>
    <ds:schemaRef ds:uri="df38bbad-0bb0-41a7-b78f-084b382b3af7"/>
    <ds:schemaRef ds:uri="e9322675-4e6c-4dcb-b08b-f40420b099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2CE91A2-B40D-4817-8624-0D39BAA0E71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204</TotalTime>
  <Words>6425</Words>
  <Application>Microsoft Office PowerPoint</Application>
  <PresentationFormat>On-screen Show (16:9)</PresentationFormat>
  <Paragraphs>424</Paragraphs>
  <Slides>24</Slides>
  <Notes>24</Notes>
  <HiddenSlides>0</HiddenSlides>
  <MMClips>0</MMClips>
  <ScaleCrop>false</ScaleCrop>
  <HeadingPairs>
    <vt:vector size="4" baseType="variant">
      <vt:variant>
        <vt:lpstr>Theme</vt:lpstr>
      </vt:variant>
      <vt:variant>
        <vt:i4>8</vt:i4>
      </vt:variant>
      <vt:variant>
        <vt:lpstr>Slide Titles</vt:lpstr>
      </vt:variant>
      <vt:variant>
        <vt:i4>24</vt:i4>
      </vt:variant>
    </vt:vector>
  </HeadingPairs>
  <TitlesOfParts>
    <vt:vector size="32" baseType="lpstr">
      <vt:lpstr>2_Cover Page</vt:lpstr>
      <vt:lpstr>General Slide</vt:lpstr>
      <vt:lpstr>General Slide 2 (two lines)</vt:lpstr>
      <vt:lpstr>1_General Slide 2 (one line)</vt:lpstr>
      <vt:lpstr>General Slide 3</vt:lpstr>
      <vt:lpstr>1_General Slide 3</vt:lpstr>
      <vt:lpstr>1_Cover Page</vt:lpstr>
      <vt:lpstr>3_Cover Page</vt:lpstr>
      <vt:lpstr>Feeding Infants:  0-5 Months</vt:lpstr>
      <vt:lpstr>USDA’s Team Nutrition</vt:lpstr>
      <vt:lpstr>Let Us Know Who You Are!  I work for a…</vt:lpstr>
      <vt:lpstr>What is the CACFP Infant Meal Pattern?</vt:lpstr>
      <vt:lpstr>Infants 0-5 Months</vt:lpstr>
      <vt:lpstr>Sample Breakfast Meal</vt:lpstr>
      <vt:lpstr>Do I give a  baby breastmilk  or formula?</vt:lpstr>
      <vt:lpstr>Iron-Fortified Infant Formula</vt:lpstr>
      <vt:lpstr>What if a Baby is Still Hungry?</vt:lpstr>
      <vt:lpstr>Feed Babies On Demand</vt:lpstr>
      <vt:lpstr>Try It Out! These are all signs that a baby is hungry, except: </vt:lpstr>
      <vt:lpstr>Answer These are all signs that a baby is hungry, except: </vt:lpstr>
      <vt:lpstr>Reading Signs of Fullness</vt:lpstr>
      <vt:lpstr>Try It Out! These are all signs that a baby is full, except: </vt:lpstr>
      <vt:lpstr>Answer These are all signs that a baby is full, except:</vt:lpstr>
      <vt:lpstr>A Baby’s Usual Eating Habits</vt:lpstr>
      <vt:lpstr>Try It Out! Baby Zoe is rooting and is making sucking noises. Marta, her child care provider, can tell Baby Zoe is hungry. Marta prepares a bottle containing 6 fl oz of breastmilk. Baby Zoe is full after eating 3 fl oz of breastmilk and does not finish her bottle.</vt:lpstr>
      <vt:lpstr>Answer Baby Zoe is rooting and is making sucking noises. Marta, her child care provider, can tell Baby Zoe is hungry. Marta prepares a bottle containing 6 fl oz of breastmilk. Baby Zoe is full after eating 3 fl oz of breastmilk and does not finish her bottle.</vt:lpstr>
      <vt:lpstr>Breastfeeding On-Site</vt:lpstr>
      <vt:lpstr>Try It Out! Mom comes in around lunch to breastfeed her baby at your child care site. You don’t know  how much breastmilk  the baby had since she was breastfed. </vt:lpstr>
      <vt:lpstr>Answer Mom comes in around lunch to breastfeed her baby at your child care site. You don’t know  how much breastmilk  the baby had since she was breastfed. </vt:lpstr>
      <vt:lpstr>More Team Nutrition Resources!</vt:lpstr>
      <vt:lpstr>How To Order Print Copies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Feeding Infants 0-5 Months</dc:title>
  <dc:creator>USDA Team Nutrition</dc:creator>
  <cp:lastModifiedBy>Padovani, Kaylyn - FNS</cp:lastModifiedBy>
  <cp:revision>9</cp:revision>
  <cp:lastPrinted>2019-05-16T17:26:41Z</cp:lastPrinted>
  <dcterms:created xsi:type="dcterms:W3CDTF">2018-10-28T19:53:06Z</dcterms:created>
  <dcterms:modified xsi:type="dcterms:W3CDTF">2024-04-08T15:57:42Z</dcterms:modified>
</cp:coreProperties>
</file>