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3"/>
    <p:sldMasterId id="2147483662" r:id="rId4"/>
    <p:sldMasterId id="2147483670" r:id="rId5"/>
    <p:sldMasterId id="2147483678" r:id="rId6"/>
    <p:sldMasterId id="2147483672" r:id="rId7"/>
    <p:sldMasterId id="2147483674" r:id="rId8"/>
    <p:sldMasterId id="2147483676" r:id="rId9"/>
    <p:sldMasterId id="2147483682" r:id="rId10"/>
  </p:sldMasterIdLst>
  <p:notesMasterIdLst>
    <p:notesMasterId r:id="rId39"/>
  </p:notesMasterIdLst>
  <p:handoutMasterIdLst>
    <p:handoutMasterId r:id="rId40"/>
  </p:handoutMasterIdLst>
  <p:sldIdLst>
    <p:sldId id="256" r:id="rId11"/>
    <p:sldId id="261" r:id="rId12"/>
    <p:sldId id="258" r:id="rId13"/>
    <p:sldId id="359" r:id="rId14"/>
    <p:sldId id="358" r:id="rId15"/>
    <p:sldId id="360" r:id="rId16"/>
    <p:sldId id="361" r:id="rId17"/>
    <p:sldId id="362" r:id="rId18"/>
    <p:sldId id="379" r:id="rId19"/>
    <p:sldId id="364" r:id="rId20"/>
    <p:sldId id="365" r:id="rId21"/>
    <p:sldId id="366" r:id="rId22"/>
    <p:sldId id="380" r:id="rId23"/>
    <p:sldId id="337" r:id="rId24"/>
    <p:sldId id="368" r:id="rId25"/>
    <p:sldId id="339" r:id="rId26"/>
    <p:sldId id="369" r:id="rId27"/>
    <p:sldId id="370" r:id="rId28"/>
    <p:sldId id="371" r:id="rId29"/>
    <p:sldId id="378" r:id="rId30"/>
    <p:sldId id="372" r:id="rId31"/>
    <p:sldId id="357" r:id="rId32"/>
    <p:sldId id="373" r:id="rId33"/>
    <p:sldId id="374" r:id="rId34"/>
    <p:sldId id="381" r:id="rId35"/>
    <p:sldId id="355" r:id="rId36"/>
    <p:sldId id="383" r:id="rId37"/>
    <p:sldId id="260" r:id="rId3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ricia Linn" initials="PL" lastIdx="5" clrIdx="0"/>
  <p:cmAuthor id="2" name="Halasz, Katey - FNS" initials="HK-F" lastIdx="21" clrIdx="1"/>
  <p:cmAuthor id="3" name="Garcia, Evelyn - FNS" initials="GE-F" lastIdx="9" clrIdx="2"/>
  <p:cmAuthor id="4" name="White, Alicia - FNS" initials="WA-F"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04F"/>
    <a:srgbClr val="F6F7F9"/>
    <a:srgbClr val="F6F9F7"/>
    <a:srgbClr val="762C38"/>
    <a:srgbClr val="F6F8FC"/>
    <a:srgbClr val="F5F8F3"/>
    <a:srgbClr val="FDEDDF"/>
    <a:srgbClr val="DFF15F"/>
    <a:srgbClr val="F2F9BF"/>
    <a:srgbClr val="C54C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0FDC68-C0A5-4814-8F4C-941B8B40D6A2}" v="10" dt="2024-04-04T16:58:57.086"/>
    <p1510:client id="{DB3A1E95-5B60-4E35-ACB0-5E6BDA65FDD4}" v="17" dt="2024-04-05T14:45:27.5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notesMaster" Target="notesMasters/notesMaster1.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presProps" Target="presProps.xml"/><Relationship Id="rId7" Type="http://schemas.openxmlformats.org/officeDocument/2006/relationships/slideMaster" Target="slideMasters/slideMaster5.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8.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theme" Target="theme/theme1.xml"/><Relationship Id="rId4" Type="http://schemas.openxmlformats.org/officeDocument/2006/relationships/slideMaster" Target="slideMasters/slideMaster2.xml"/><Relationship Id="rId9" Type="http://schemas.openxmlformats.org/officeDocument/2006/relationships/slideMaster" Target="slideMasters/slideMaster7.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viewProps" Target="viewProps.xml"/><Relationship Id="rId8" Type="http://schemas.openxmlformats.org/officeDocument/2006/relationships/slideMaster" Target="slideMasters/slideMaster6.xml"/><Relationship Id="rId3" Type="http://schemas.openxmlformats.org/officeDocument/2006/relationships/slideMaster" Target="slideMasters/slideMaster1.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microsoft.com/office/2015/10/relationships/revisionInfo" Target="revisionInfo.xml"/><Relationship Id="rId20" Type="http://schemas.openxmlformats.org/officeDocument/2006/relationships/slide" Target="slides/slide10.xml"/><Relationship Id="rId4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F7D385-C535-6045-8C4F-8BA5F39695DA}" type="datetimeFigureOut">
              <a:rPr lang="en-US" smtClean="0"/>
              <a:t>4/8/2024</a:t>
            </a:fld>
            <a:endParaRPr lang="en-US"/>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12CBA0-EC2B-7048-9CA7-000CBB4ECB52}" type="slidenum">
              <a:rPr lang="en-US" smtClean="0"/>
              <a:t>‹#›</a:t>
            </a:fld>
            <a:endParaRPr lang="en-US"/>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8D1F-64A6-9F4F-9A89-22378524864A}" type="datetimeFigureOut">
              <a:rPr lang="en-US" smtClean="0"/>
              <a:t>4/8/2024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92E9ED-D75D-DF40-B20F-46FB25F50A85}" type="slidenum">
              <a:rPr lang="en-US" smtClean="0"/>
              <a:t>‹#›</a:t>
            </a:fld>
            <a:endParaRPr lang="en-US"/>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200" kern="1200">
        <a:solidFill>
          <a:schemeClr val="tx1"/>
        </a:solidFill>
        <a:latin typeface="+mn-lt"/>
        <a:ea typeface="+mn-ea"/>
        <a:cs typeface="+mn-cs"/>
      </a:defRPr>
    </a:lvl2pPr>
    <a:lvl3pPr marL="685800" algn="l" defTabSz="685800" rtl="0" eaLnBrk="1" latinLnBrk="0" hangingPunct="1">
      <a:defRPr sz="1200" kern="1200">
        <a:solidFill>
          <a:schemeClr val="tx1"/>
        </a:solidFill>
        <a:latin typeface="+mn-lt"/>
        <a:ea typeface="+mn-ea"/>
        <a:cs typeface="+mn-cs"/>
      </a:defRPr>
    </a:lvl3pPr>
    <a:lvl4pPr marL="1028700" algn="l" defTabSz="685800" rtl="0" eaLnBrk="1" latinLnBrk="0" hangingPunct="1">
      <a:defRPr sz="1200" kern="1200">
        <a:solidFill>
          <a:schemeClr val="tx1"/>
        </a:solidFill>
        <a:latin typeface="+mn-lt"/>
        <a:ea typeface="+mn-ea"/>
        <a:cs typeface="+mn-cs"/>
      </a:defRPr>
    </a:lvl4pPr>
    <a:lvl5pPr marL="1371600" algn="l" defTabSz="685800" rtl="0" eaLnBrk="1" latinLnBrk="0" hangingPunct="1">
      <a:defRPr sz="12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a:p>
        </p:txBody>
      </p:sp>
    </p:spTree>
    <p:extLst>
      <p:ext uri="{BB962C8B-B14F-4D97-AF65-F5344CB8AC3E}">
        <p14:creationId xmlns:p14="http://schemas.microsoft.com/office/powerpoint/2010/main" val="3763443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As I</a:t>
            </a:r>
            <a:r>
              <a:rPr lang="en-US" sz="1200" kern="1200" baseline="0">
                <a:solidFill>
                  <a:schemeClr val="tx1"/>
                </a:solidFill>
                <a:effectLst/>
                <a:latin typeface="Arial" panose="020B0604020202020204" pitchFamily="34" charset="0"/>
                <a:ea typeface="+mn-ea"/>
                <a:cs typeface="Arial" panose="020B0604020202020204" pitchFamily="34" charset="0"/>
              </a:rPr>
              <a:t> mentioned, t</a:t>
            </a:r>
            <a:r>
              <a:rPr lang="en-US" sz="1200" kern="1200">
                <a:solidFill>
                  <a:schemeClr val="tx1"/>
                </a:solidFill>
                <a:effectLst/>
                <a:latin typeface="Arial" panose="020B0604020202020204" pitchFamily="34" charset="0"/>
                <a:ea typeface="+mn-ea"/>
                <a:cs typeface="Arial" panose="020B0604020202020204" pitchFamily="34" charset="0"/>
              </a:rPr>
              <a:t>he</a:t>
            </a:r>
            <a:r>
              <a:rPr lang="en-US" sz="1200" b="0" kern="1200">
                <a:solidFill>
                  <a:schemeClr val="tx1"/>
                </a:solidFill>
                <a:effectLst/>
                <a:latin typeface="Arial" panose="020B0604020202020204" pitchFamily="34" charset="0"/>
                <a:ea typeface="+mn-ea"/>
                <a:cs typeface="Arial" panose="020B0604020202020204" pitchFamily="34" charset="0"/>
              </a:rPr>
              <a:t> CACFP </a:t>
            </a:r>
            <a:r>
              <a:rPr lang="en-US" sz="1200" kern="1200">
                <a:solidFill>
                  <a:schemeClr val="tx1"/>
                </a:solidFill>
                <a:effectLst/>
                <a:latin typeface="Arial" panose="020B0604020202020204" pitchFamily="34" charset="0"/>
                <a:ea typeface="+mn-ea"/>
                <a:cs typeface="Arial" panose="020B0604020202020204" pitchFamily="34" charset="0"/>
              </a:rPr>
              <a:t>infant meal pattern allows for solid foods starting around 6 months of age. The term “around” is used because</a:t>
            </a:r>
            <a:r>
              <a:rPr lang="en-US" sz="1200" kern="1200" baseline="0">
                <a:solidFill>
                  <a:schemeClr val="tx1"/>
                </a:solidFill>
                <a:effectLst/>
                <a:latin typeface="Arial" panose="020B0604020202020204" pitchFamily="34" charset="0"/>
                <a:ea typeface="+mn-ea"/>
                <a:cs typeface="Arial" panose="020B0604020202020204" pitchFamily="34" charset="0"/>
              </a:rPr>
              <a:t> as we just discussed </a:t>
            </a:r>
            <a:r>
              <a:rPr lang="en-US" sz="1200" kern="1200">
                <a:solidFill>
                  <a:schemeClr val="tx1"/>
                </a:solidFill>
                <a:effectLst/>
                <a:latin typeface="Arial" panose="020B0604020202020204" pitchFamily="34" charset="0"/>
                <a:ea typeface="+mn-ea"/>
                <a:cs typeface="Arial" panose="020B0604020202020204" pitchFamily="34" charset="0"/>
              </a:rPr>
              <a:t>not all babies are </a:t>
            </a:r>
            <a:r>
              <a:rPr lang="en-US" sz="1200" b="0" kern="1200">
                <a:solidFill>
                  <a:schemeClr val="tx1"/>
                </a:solidFill>
                <a:effectLst/>
                <a:latin typeface="Arial" panose="020B0604020202020204" pitchFamily="34" charset="0"/>
                <a:ea typeface="+mn-ea"/>
                <a:cs typeface="Arial" panose="020B0604020202020204" pitchFamily="34" charset="0"/>
              </a:rPr>
              <a:t>developmentally ready </a:t>
            </a:r>
            <a:r>
              <a:rPr lang="en-US" sz="1200" kern="1200">
                <a:solidFill>
                  <a:schemeClr val="tx1"/>
                </a:solidFill>
                <a:effectLst/>
                <a:latin typeface="Arial" panose="020B0604020202020204" pitchFamily="34" charset="0"/>
                <a:ea typeface="+mn-ea"/>
                <a:cs typeface="Arial" panose="020B0604020202020204" pitchFamily="34" charset="0"/>
              </a:rPr>
              <a:t>for solid foods at exactly 6 months of age. Some babies may be ready for solid foods at 5 months, others at 6½ months.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The amounts of solid foods listed in the infant meal pattern are provided as a range, such as 0­­–</a:t>
            </a:r>
            <a:r>
              <a:rPr lang="en-US" sz="1200" kern="1200" baseline="-25000">
                <a:solidFill>
                  <a:schemeClr val="tx1"/>
                </a:solidFill>
                <a:effectLst/>
                <a:latin typeface="Arial" panose="020B0604020202020204" pitchFamily="34" charset="0"/>
                <a:ea typeface="+mn-ea"/>
                <a:cs typeface="Arial" panose="020B0604020202020204" pitchFamily="34" charset="0"/>
              </a:rPr>
              <a:t>­</a:t>
            </a:r>
            <a:r>
              <a:rPr lang="en-US" sz="1200" kern="1200">
                <a:solidFill>
                  <a:schemeClr val="tx1"/>
                </a:solidFill>
                <a:effectLst/>
                <a:latin typeface="Arial" panose="020B0604020202020204" pitchFamily="34" charset="0"/>
                <a:ea typeface="+mn-ea"/>
                <a:cs typeface="Arial" panose="020B0604020202020204" pitchFamily="34" charset="0"/>
              </a:rPr>
              <a:t>2 ­tablespoons. This provides you with the flexibility to offer the right amount of solid foods based upon the baby’s developmental readiness. You would give 0 tablespoons of a food if the baby has not yet started eating solids. You might give the baby less than 1 tablespoon of a food if they just started eating solid foods. Once the baby has tried and accepted a certain food, you must offer the baby the full 2 tablespoons of the solid food.</a:t>
            </a:r>
          </a:p>
          <a:p>
            <a:endParaRPr lang="en-US" sz="9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a:p>
        </p:txBody>
      </p:sp>
    </p:spTree>
    <p:extLst>
      <p:ext uri="{BB962C8B-B14F-4D97-AF65-F5344CB8AC3E}">
        <p14:creationId xmlns:p14="http://schemas.microsoft.com/office/powerpoint/2010/main" val="40374476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As a child care provider, start offering a baby solid foods after the parents have told you that the child is developmentally ready and is eating solid foods at home.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Again, solid foods are foods that are easy and safe for a baby to eat once they are developmentally ready, usually around 6 months of age. Solid foods can be pureed, mashed, ground, or finely chopped to allow a baby to swallow the food without choking.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Solid</a:t>
            </a:r>
            <a:r>
              <a:rPr lang="en-US" sz="1200" kern="1200" baseline="0">
                <a:solidFill>
                  <a:schemeClr val="tx1"/>
                </a:solidFill>
                <a:effectLst/>
                <a:latin typeface="Arial" panose="020B0604020202020204" pitchFamily="34" charset="0"/>
                <a:ea typeface="+mn-ea"/>
                <a:cs typeface="Arial" panose="020B0604020202020204" pitchFamily="34" charset="0"/>
              </a:rPr>
              <a:t> foods </a:t>
            </a:r>
            <a:r>
              <a:rPr lang="en-US" sz="1200" kern="1200">
                <a:solidFill>
                  <a:schemeClr val="tx1"/>
                </a:solidFill>
                <a:effectLst/>
                <a:latin typeface="Arial" panose="020B0604020202020204" pitchFamily="34" charset="0"/>
                <a:ea typeface="+mn-ea"/>
                <a:cs typeface="Arial" panose="020B0604020202020204" pitchFamily="34" charset="0"/>
              </a:rPr>
              <a:t>can be blended with cooking liquid or water to puree the food so the texture is appropriate for a younger baby. As the baby gets older, you</a:t>
            </a:r>
            <a:r>
              <a:rPr lang="en-US" sz="1200" kern="1200" baseline="0">
                <a:solidFill>
                  <a:schemeClr val="tx1"/>
                </a:solidFill>
                <a:effectLst/>
                <a:latin typeface="Arial" panose="020B0604020202020204" pitchFamily="34" charset="0"/>
                <a:ea typeface="+mn-ea"/>
                <a:cs typeface="Arial" panose="020B0604020202020204" pitchFamily="34" charset="0"/>
              </a:rPr>
              <a:t> can add</a:t>
            </a:r>
            <a:r>
              <a:rPr lang="en-US" sz="1200" kern="1200">
                <a:solidFill>
                  <a:schemeClr val="tx1"/>
                </a:solidFill>
                <a:effectLst/>
                <a:latin typeface="Arial" panose="020B0604020202020204" pitchFamily="34" charset="0"/>
                <a:ea typeface="+mn-ea"/>
                <a:cs typeface="Arial" panose="020B0604020202020204" pitchFamily="34" charset="0"/>
              </a:rPr>
              <a:t> less liquid to create a thicker texture. If you are cooking for one baby, you can use breastmilk or infant formula to change the texture of the food. For packaged foods, like iron-fortified infant cereal, follow the preparation directions on the package.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effectLst/>
                <a:latin typeface="Arial" panose="020B0604020202020204" pitchFamily="34" charset="0"/>
                <a:ea typeface="+mn-ea"/>
                <a:cs typeface="Arial" panose="020B0604020202020204" pitchFamily="34" charset="0"/>
              </a:rPr>
              <a:t>Pureed foods </a:t>
            </a:r>
            <a:r>
              <a:rPr lang="en-US" sz="1200" kern="1200">
                <a:solidFill>
                  <a:schemeClr val="tx1"/>
                </a:solidFill>
                <a:effectLst/>
                <a:latin typeface="Arial" panose="020B0604020202020204" pitchFamily="34" charset="0"/>
                <a:ea typeface="+mn-ea"/>
                <a:cs typeface="Arial" panose="020B0604020202020204" pitchFamily="34" charset="0"/>
              </a:rPr>
              <a:t>are foods that are blended to a very smooth texture.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Once a baby is used to pureed foods, </a:t>
            </a:r>
            <a:r>
              <a:rPr lang="en-US" sz="1200" b="0" kern="1200">
                <a:solidFill>
                  <a:schemeClr val="tx1"/>
                </a:solidFill>
                <a:effectLst/>
                <a:latin typeface="Arial" panose="020B0604020202020204" pitchFamily="34" charset="0"/>
                <a:ea typeface="+mn-ea"/>
                <a:cs typeface="Arial" panose="020B0604020202020204" pitchFamily="34" charset="0"/>
              </a:rPr>
              <a:t>mashed foods </a:t>
            </a:r>
            <a:r>
              <a:rPr lang="en-US" sz="1200" kern="1200">
                <a:solidFill>
                  <a:schemeClr val="tx1"/>
                </a:solidFill>
                <a:effectLst/>
                <a:latin typeface="Arial" panose="020B0604020202020204" pitchFamily="34" charset="0"/>
                <a:ea typeface="+mn-ea"/>
                <a:cs typeface="Arial" panose="020B0604020202020204" pitchFamily="34" charset="0"/>
              </a:rPr>
              <a:t>is a good texture to try next. Mashed foods are lumpier than pureed foods.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At around 8 months of age, the baby may be ready for new textures. Grind or finely chop or dice soft foods into small pieces, no larger than ½ inch or thin slices to avoid choking. Foods should be easy for the baby to chew and swallow. </a:t>
            </a: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a:p>
        </p:txBody>
      </p:sp>
    </p:spTree>
    <p:extLst>
      <p:ext uri="{BB962C8B-B14F-4D97-AF65-F5344CB8AC3E}">
        <p14:creationId xmlns:p14="http://schemas.microsoft.com/office/powerpoint/2010/main" val="650444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latin typeface="Arial" panose="020B0604020202020204" pitchFamily="34" charset="0"/>
                <a:ea typeface="+mn-ea"/>
                <a:cs typeface="Arial" panose="020B0604020202020204" pitchFamily="34" charset="0"/>
              </a:rPr>
              <a:t>Here is another practice question.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latin typeface="Arial" panose="020B0604020202020204" pitchFamily="34" charset="0"/>
                <a:cs typeface="Arial" panose="020B0604020202020204" pitchFamily="34" charset="0"/>
              </a:rPr>
              <a:t>A parent asks you to start serving their 5-month-old baby solid foods at your child care site, but you know the infant meal pattern age groups are 0 through 5 months and 6 through 11 months. </a:t>
            </a:r>
            <a:r>
              <a:rPr lang="en-US" sz="1200" kern="1200">
                <a:solidFill>
                  <a:schemeClr val="tx1"/>
                </a:solidFill>
                <a:effectLst/>
                <a:latin typeface="Arial" panose="020B0604020202020204" pitchFamily="34" charset="0"/>
                <a:ea typeface="+mn-ea"/>
                <a:cs typeface="Arial" panose="020B0604020202020204" pitchFamily="34" charset="0"/>
              </a:rPr>
              <a:t>If you serve the baby solid foods when they are </a:t>
            </a:r>
            <a:r>
              <a:rPr lang="en-US" sz="1200" b="1" kern="1200">
                <a:solidFill>
                  <a:schemeClr val="tx1"/>
                </a:solidFill>
                <a:effectLst/>
                <a:latin typeface="Arial" panose="020B0604020202020204" pitchFamily="34" charset="0"/>
                <a:ea typeface="+mn-ea"/>
                <a:cs typeface="Arial" panose="020B0604020202020204" pitchFamily="34" charset="0"/>
              </a:rPr>
              <a:t>developmentally ready</a:t>
            </a:r>
            <a:r>
              <a:rPr lang="en-US" sz="1200" kern="1200">
                <a:solidFill>
                  <a:schemeClr val="tx1"/>
                </a:solidFill>
                <a:effectLst/>
                <a:latin typeface="Arial" panose="020B0604020202020204" pitchFamily="34" charset="0"/>
                <a:ea typeface="+mn-ea"/>
                <a:cs typeface="Arial" panose="020B0604020202020204" pitchFamily="34" charset="0"/>
              </a:rPr>
              <a:t> at 5 months, can you still claim reimbursement for the meals and snacks?</a:t>
            </a:r>
            <a:r>
              <a:rPr lang="en-US" sz="1200">
                <a:solidFill>
                  <a:schemeClr val="tx1"/>
                </a:solidFill>
                <a:latin typeface="Arial" panose="020B0604020202020204" pitchFamily="34" charset="0"/>
                <a:cs typeface="Arial" panose="020B0604020202020204" pitchFamily="34" charset="0"/>
              </a:rPr>
              <a:t> Yes or No?</a:t>
            </a:r>
          </a:p>
          <a:p>
            <a:endParaRPr lang="en-US" sz="1200">
              <a:solidFill>
                <a:schemeClr val="tx1"/>
              </a:solidFill>
              <a:latin typeface="Arial" panose="020B0604020202020204" pitchFamily="34" charset="0"/>
              <a:cs typeface="Arial" panose="020B0604020202020204" pitchFamily="34" charset="0"/>
            </a:endParaRPr>
          </a:p>
          <a:p>
            <a:r>
              <a:rPr lang="en-US" sz="1200" kern="1200">
                <a:solidFill>
                  <a:schemeClr val="tx1"/>
                </a:solidFill>
                <a:latin typeface="Arial" panose="020B0604020202020204" pitchFamily="34" charset="0"/>
                <a:ea typeface="+mn-ea"/>
                <a:cs typeface="Arial" panose="020B0604020202020204" pitchFamily="34" charset="0"/>
              </a:rPr>
              <a:t>Raise your hand if you think the answer is "yes" [pause and wait for a show of hands] or "no" [pause and wait for a show of hands].</a:t>
            </a:r>
            <a:endParaRPr lang="en-US" sz="120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a:p>
        </p:txBody>
      </p:sp>
    </p:spTree>
    <p:extLst>
      <p:ext uri="{BB962C8B-B14F-4D97-AF65-F5344CB8AC3E}">
        <p14:creationId xmlns:p14="http://schemas.microsoft.com/office/powerpoint/2010/main" val="31521629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Great job</a:t>
            </a:r>
            <a:r>
              <a:rPr lang="en-US" sz="1200" kern="1200" baseline="0">
                <a:solidFill>
                  <a:schemeClr val="tx1"/>
                </a:solidFill>
                <a:effectLst/>
                <a:latin typeface="Arial" panose="020B0604020202020204" pitchFamily="34" charset="0"/>
                <a:ea typeface="+mn-ea"/>
                <a:cs typeface="Arial" panose="020B0604020202020204" pitchFamily="34" charset="0"/>
              </a:rPr>
              <a:t>! The answer is “yes”. </a:t>
            </a:r>
            <a:r>
              <a:rPr lang="en-US" sz="1200" kern="1200">
                <a:solidFill>
                  <a:schemeClr val="tx1"/>
                </a:solidFill>
                <a:effectLst/>
                <a:latin typeface="Arial" panose="020B0604020202020204" pitchFamily="34" charset="0"/>
                <a:ea typeface="+mn-ea"/>
                <a:cs typeface="Arial" panose="020B0604020202020204" pitchFamily="34" charset="0"/>
              </a:rPr>
              <a:t>If the baby is developmentally ready to accept solid foods, then yes, you can claim reimbursement for solid foods at the meals and snacks, even if the baby is younger than 6 months old. As a general best practice, it is recommended to get a written note from the parent stating their baby can be served solid foods, but it is not required.</a:t>
            </a:r>
            <a:endParaRPr lang="en-US" sz="1200">
              <a:solidFill>
                <a:schemeClr val="tx1"/>
              </a:solidFill>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a:p>
        </p:txBody>
      </p:sp>
    </p:spTree>
    <p:extLst>
      <p:ext uri="{BB962C8B-B14F-4D97-AF65-F5344CB8AC3E}">
        <p14:creationId xmlns:p14="http://schemas.microsoft.com/office/powerpoint/2010/main" val="1054594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Arial" panose="020B0604020202020204" pitchFamily="34" charset="0"/>
                <a:ea typeface="+mn-ea"/>
                <a:cs typeface="Arial" panose="020B0604020202020204" pitchFamily="34" charset="0"/>
              </a:rPr>
              <a:t>The CACFP infant meal pattern for babies 6 through 11 months includes solid foods, such as:</a:t>
            </a:r>
            <a:endParaRPr lang="en-US" sz="1200" u="none" strike="noStrike" kern="120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iron-fortified dry infant cereals</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fish</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poultry</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meats</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whole eggs,</a:t>
            </a:r>
            <a:r>
              <a:rPr lang="en-US" sz="1200" u="none" strike="noStrike" kern="1200" baseline="0">
                <a:solidFill>
                  <a:schemeClr val="tx1"/>
                </a:solidFill>
                <a:effectLst/>
                <a:latin typeface="Arial" panose="020B0604020202020204" pitchFamily="34" charset="0"/>
                <a:ea typeface="+mn-ea"/>
                <a:cs typeface="Arial" panose="020B0604020202020204" pitchFamily="34" charset="0"/>
              </a:rPr>
              <a:t> including the egg yolk and egg white</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cooked dry beans or peas</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cheese and cottage cheese</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yogurt (including soy yogurt)</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tofu </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vegetables</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fruits</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ready-to-eat cereals at snack only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strike="noStrike" kern="1200">
                <a:solidFill>
                  <a:schemeClr val="tx1"/>
                </a:solidFill>
                <a:effectLst/>
                <a:latin typeface="Arial" panose="020B0604020202020204" pitchFamily="34" charset="0"/>
                <a:ea typeface="+mn-ea"/>
                <a:cs typeface="Arial" panose="020B0604020202020204" pitchFamily="34" charset="0"/>
              </a:rPr>
              <a:t>breads and crackers at snack only</a:t>
            </a:r>
          </a:p>
          <a:p>
            <a:endParaRPr lang="en-US" sz="1200">
              <a:solidFill>
                <a:schemeClr val="tx1"/>
              </a:solidFill>
              <a:latin typeface="Arial" panose="020B0604020202020204" pitchFamily="34" charset="0"/>
              <a:cs typeface="Arial" panose="020B0604020202020204" pitchFamily="34" charset="0"/>
            </a:endParaRPr>
          </a:p>
          <a:p>
            <a:endParaRPr lang="en-US" sz="120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a:p>
        </p:txBody>
      </p:sp>
    </p:spTree>
    <p:extLst>
      <p:ext uri="{BB962C8B-B14F-4D97-AF65-F5344CB8AC3E}">
        <p14:creationId xmlns:p14="http://schemas.microsoft.com/office/powerpoint/2010/main" val="10543345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Arial" panose="020B0604020202020204" pitchFamily="34" charset="0"/>
                <a:ea typeface="+mn-ea"/>
                <a:cs typeface="Arial" panose="020B0604020202020204" pitchFamily="34" charset="0"/>
              </a:rPr>
              <a:t>Grains served must be made with </a:t>
            </a:r>
            <a:r>
              <a:rPr lang="en-US" sz="1200" b="0" kern="1200">
                <a:solidFill>
                  <a:schemeClr val="tx1"/>
                </a:solidFill>
                <a:effectLst/>
                <a:latin typeface="Arial" panose="020B0604020202020204" pitchFamily="34" charset="0"/>
                <a:ea typeface="+mn-ea"/>
                <a:cs typeface="Arial" panose="020B0604020202020204" pitchFamily="34" charset="0"/>
              </a:rPr>
              <a:t>enriched or whole-grain meal or flour. Ready-to-eat breakfast cereals and infant cereals that are fortified are also creditable. There is not a whole grain-rich requirement in the CACFP infant meal pattern.</a:t>
            </a:r>
          </a:p>
          <a:p>
            <a:endParaRPr lang="en-US" sz="1200" b="0" kern="120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effectLst/>
                <a:latin typeface="Arial" panose="020B0604020202020204" pitchFamily="34" charset="0"/>
                <a:ea typeface="+mn-ea"/>
                <a:cs typeface="Arial" panose="020B0604020202020204" pitchFamily="34" charset="0"/>
              </a:rPr>
              <a:t>Ready-to-eat cereals include flakes, rounds, and o-shaped cereals that older babies can pick up and eat. These cereals can only credit towards snacks, not meals. The cereal must not contain more than 6 grams of sugar per dry ounce of cereal and must be iro</a:t>
            </a:r>
            <a:r>
              <a:rPr lang="en-US" sz="1200" kern="1200">
                <a:solidFill>
                  <a:schemeClr val="tx1"/>
                </a:solidFill>
                <a:effectLst/>
                <a:latin typeface="Arial" panose="020B0604020202020204" pitchFamily="34" charset="0"/>
                <a:ea typeface="+mn-ea"/>
                <a:cs typeface="Arial" panose="020B0604020202020204" pitchFamily="34" charset="0"/>
              </a:rPr>
              <a:t>n-fortified. Some ready-to-eat cereals may be a choking hazard. Choose cereals that dissolve easily in the mouth and do not include nuts, dried fruits, or other hard food items.</a:t>
            </a:r>
          </a:p>
          <a:p>
            <a:endParaRPr lang="en-US" sz="1200">
              <a:solidFill>
                <a:schemeClr val="tx1"/>
              </a:solidFill>
              <a:latin typeface="Arial" panose="020B0604020202020204" pitchFamily="34" charset="0"/>
              <a:cs typeface="Arial" panose="020B0604020202020204" pitchFamily="34" charset="0"/>
            </a:endParaRPr>
          </a:p>
          <a:p>
            <a:r>
              <a:rPr lang="en-US" sz="1200" kern="1200">
                <a:solidFill>
                  <a:schemeClr val="tx1"/>
                </a:solidFill>
                <a:effectLst/>
                <a:latin typeface="Arial" panose="020B0604020202020204" pitchFamily="34" charset="0"/>
                <a:ea typeface="+mn-ea"/>
                <a:cs typeface="Arial" panose="020B0604020202020204" pitchFamily="34" charset="0"/>
              </a:rPr>
              <a:t>Almost all infant cereals meet the sugar limit, and there are many types of ready-to-eat cereal that meet this sugar limit as well. </a:t>
            </a:r>
          </a:p>
          <a:p>
            <a:endParaRPr lang="en-US" sz="1200" kern="1200">
              <a:solidFill>
                <a:schemeClr val="tx1"/>
              </a:solidFill>
              <a:effectLst/>
              <a:latin typeface="Arial" panose="020B0604020202020204" pitchFamily="34" charset="0"/>
              <a:ea typeface="+mn-ea"/>
              <a:cs typeface="Arial" panose="020B0604020202020204" pitchFamily="34" charset="0"/>
            </a:endParaRPr>
          </a:p>
          <a:p>
            <a:r>
              <a:rPr lang="en-US" sz="1200" kern="1200">
                <a:solidFill>
                  <a:schemeClr val="tx1"/>
                </a:solidFill>
                <a:latin typeface="Arial" panose="020B0604020202020204" pitchFamily="34" charset="0"/>
                <a:ea typeface="+mn-ea"/>
                <a:cs typeface="Arial" panose="020B0604020202020204" pitchFamily="34" charset="0"/>
              </a:rPr>
              <a:t>Breads and crackers can be served at snack only. </a:t>
            </a:r>
            <a:endParaRPr lang="en-US" sz="1200">
              <a:solidFill>
                <a:schemeClr val="tx1"/>
              </a:solidFill>
              <a:latin typeface="Arial" panose="020B0604020202020204" pitchFamily="34" charset="0"/>
              <a:cs typeface="Arial" panose="020B0604020202020204" pitchFamily="34" charset="0"/>
            </a:endParaRPr>
          </a:p>
          <a:p>
            <a:endParaRPr lang="en-US" sz="1200">
              <a:solidFill>
                <a:schemeClr val="tx1"/>
              </a:solidFill>
              <a:latin typeface="Arial" panose="020B0604020202020204" pitchFamily="34" charset="0"/>
              <a:cs typeface="Arial" panose="020B0604020202020204" pitchFamily="34" charset="0"/>
            </a:endParaRPr>
          </a:p>
          <a:p>
            <a:endParaRPr lang="en-US" sz="120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15</a:t>
            </a:fld>
            <a:endParaRPr lang="en-US"/>
          </a:p>
        </p:txBody>
      </p:sp>
    </p:spTree>
    <p:extLst>
      <p:ext uri="{BB962C8B-B14F-4D97-AF65-F5344CB8AC3E}">
        <p14:creationId xmlns:p14="http://schemas.microsoft.com/office/powerpoint/2010/main" val="776750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Arial" panose="020B0604020202020204" pitchFamily="34" charset="0"/>
                <a:ea typeface="+mn-ea"/>
                <a:cs typeface="Arial" panose="020B0604020202020204" pitchFamily="34" charset="0"/>
              </a:rPr>
              <a:t>There are a couple of ways to figure out if a cereal meets the sugar requirement. You can:</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Use any cereal that is listed on any State agency’s </a:t>
            </a:r>
            <a:r>
              <a:rPr lang="en-US" sz="1200" b="1" u="none" strike="noStrike" kern="1200">
                <a:solidFill>
                  <a:schemeClr val="tx1"/>
                </a:solidFill>
                <a:effectLst/>
                <a:latin typeface="Arial" panose="020B0604020202020204" pitchFamily="34" charset="0"/>
                <a:ea typeface="+mn-ea"/>
                <a:cs typeface="Arial" panose="020B0604020202020204" pitchFamily="34" charset="0"/>
              </a:rPr>
              <a:t>Women, Infants, and Children (WIC)</a:t>
            </a:r>
            <a:r>
              <a:rPr lang="en-US" sz="1200" u="none" strike="noStrike" kern="1200">
                <a:solidFill>
                  <a:schemeClr val="tx1"/>
                </a:solidFill>
                <a:effectLst/>
                <a:latin typeface="Arial" panose="020B0604020202020204" pitchFamily="34" charset="0"/>
                <a:ea typeface="+mn-ea"/>
                <a:cs typeface="Arial" panose="020B0604020202020204" pitchFamily="34" charset="0"/>
              </a:rPr>
              <a:t>-approved cereal list, found as part of the State’s approved food lists.</a:t>
            </a:r>
          </a:p>
          <a:p>
            <a:pPr marL="171450" indent="-171450">
              <a:buFont typeface="Arial" panose="020B0604020202020204" pitchFamily="34" charset="0"/>
              <a:buChar char="•"/>
            </a:pPr>
            <a:r>
              <a:rPr lang="en-US" sz="1200" kern="1200">
                <a:solidFill>
                  <a:schemeClr val="tx1"/>
                </a:solidFill>
                <a:effectLst/>
                <a:latin typeface="Arial"/>
                <a:cs typeface="Arial"/>
              </a:rPr>
              <a:t>Use the chart in USDA Team Nutrition’s training worksheet “Choose Breakfast Cereals That Are Lower in </a:t>
            </a:r>
            <a:r>
              <a:rPr lang="en-US">
                <a:latin typeface="Arial"/>
                <a:cs typeface="Arial"/>
              </a:rPr>
              <a:t>Sugar</a:t>
            </a:r>
            <a:r>
              <a:rPr lang="en-US" sz="1200" kern="1200">
                <a:solidFill>
                  <a:schemeClr val="tx1"/>
                </a:solidFill>
                <a:effectLst/>
                <a:latin typeface="Arial"/>
                <a:cs typeface="Arial"/>
              </a:rPr>
              <a:t>.” </a:t>
            </a:r>
            <a:r>
              <a:rPr lang="en-US" sz="900" kern="1200">
                <a:solidFill>
                  <a:schemeClr val="tx1"/>
                </a:solidFill>
                <a:latin typeface="+mn-lt"/>
                <a:ea typeface="+mn-ea"/>
                <a:cs typeface="+mn-cs"/>
              </a:rPr>
              <a:t>The worksheet can be found at the link provided on the slide.</a:t>
            </a:r>
            <a:endParaRPr lang="en-US" sz="1200" kern="1200">
              <a:solidFill>
                <a:schemeClr val="tx1"/>
              </a:solidFill>
              <a:effectLst/>
              <a:latin typeface="Arial" panose="020B0604020202020204" pitchFamily="34" charset="0"/>
              <a:ea typeface="+mn-ea"/>
              <a:cs typeface="Arial" panose="020B0604020202020204" pitchFamily="34" charset="0"/>
            </a:endParaRPr>
          </a:p>
          <a:p>
            <a:pPr marL="0" indent="0">
              <a:buFont typeface="Arial" panose="020B0604020202020204" pitchFamily="34" charset="0"/>
              <a:buNone/>
            </a:pPr>
            <a:endParaRPr lang="en-US" sz="1200" kern="1200">
              <a:solidFill>
                <a:schemeClr val="tx1"/>
              </a:solidFill>
              <a:effectLst/>
              <a:latin typeface="Arial" panose="020B0604020202020204" pitchFamily="34" charset="0"/>
              <a:ea typeface="+mn-ea"/>
              <a:cs typeface="Arial" panose="020B0604020202020204" pitchFamily="34" charset="0"/>
            </a:endParaRPr>
          </a:p>
          <a:p>
            <a:pPr marL="0" indent="0">
              <a:buFontTx/>
              <a:buNone/>
            </a:pPr>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16</a:t>
            </a:fld>
            <a:endParaRPr lang="en-US"/>
          </a:p>
        </p:txBody>
      </p:sp>
    </p:spTree>
    <p:extLst>
      <p:ext uri="{BB962C8B-B14F-4D97-AF65-F5344CB8AC3E}">
        <p14:creationId xmlns:p14="http://schemas.microsoft.com/office/powerpoint/2010/main" val="3344537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Dry </a:t>
            </a:r>
            <a:r>
              <a:rPr lang="en-US" sz="1200" b="0" kern="1200">
                <a:solidFill>
                  <a:schemeClr val="tx1"/>
                </a:solidFill>
                <a:effectLst/>
                <a:latin typeface="Arial" panose="020B0604020202020204" pitchFamily="34" charset="0"/>
                <a:ea typeface="+mn-ea"/>
                <a:cs typeface="Arial" panose="020B0604020202020204" pitchFamily="34" charset="0"/>
              </a:rPr>
              <a:t>iron-fortified infant cereal </a:t>
            </a:r>
            <a:r>
              <a:rPr lang="en-US" sz="1200" kern="1200">
                <a:solidFill>
                  <a:schemeClr val="tx1"/>
                </a:solidFill>
                <a:effectLst/>
                <a:latin typeface="Arial" panose="020B0604020202020204" pitchFamily="34" charset="0"/>
                <a:ea typeface="+mn-ea"/>
                <a:cs typeface="Arial" panose="020B0604020202020204" pitchFamily="34" charset="0"/>
              </a:rPr>
              <a:t>is cereal that has iron added to it. Iron is an important nutrient for babies. Both single-grain infant cereal, such as wheat, oat, and barley, as well as mixed-grain infant cereal are creditable as long as they are iron-fortified. Babies should be given the single grain iron-fortified infant cereal first to make sure they do not have an allergic reaction. If the baby does not have a reaction, then mixed-grain iron-fortified infant cereal can be offered.</a:t>
            </a:r>
          </a:p>
          <a:p>
            <a:endParaRPr lang="en-US" sz="120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To tell if an infant cereal is “iron-fortified” look at the ingredient list on the back of the infant cereal package. As long as one of the ingredients listed is “iron,” “ferric fumarate,” “electrolytic iron,” or “iron (electrolytic),” then the cereal is iron-fortified. It may also say “iron-fortified” on the package. </a:t>
            </a: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a:p>
        </p:txBody>
      </p:sp>
    </p:spTree>
    <p:extLst>
      <p:ext uri="{BB962C8B-B14F-4D97-AF65-F5344CB8AC3E}">
        <p14:creationId xmlns:p14="http://schemas.microsoft.com/office/powerpoint/2010/main" val="11744584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03188"/>
            <a:ext cx="5486400" cy="3086100"/>
          </a:xfrm>
        </p:spPr>
      </p:sp>
      <p:sp>
        <p:nvSpPr>
          <p:cNvPr id="3" name="Notes Placeholder 2"/>
          <p:cNvSpPr>
            <a:spLocks noGrp="1"/>
          </p:cNvSpPr>
          <p:nvPr>
            <p:ph type="body" idx="1"/>
          </p:nvPr>
        </p:nvSpPr>
        <p:spPr>
          <a:xfrm>
            <a:off x="375781" y="3306871"/>
            <a:ext cx="6125227" cy="583712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Meats and poultry, including beef, pork, lamb, veal, chicken, and turkey are creditable in the CACFP infant meal pattern requirements. Similar</a:t>
            </a:r>
            <a:r>
              <a:rPr lang="en-US" sz="1200" kern="1200" baseline="0">
                <a:solidFill>
                  <a:schemeClr val="tx1"/>
                </a:solidFill>
                <a:effectLst/>
                <a:latin typeface="Arial" panose="020B0604020202020204" pitchFamily="34" charset="0"/>
                <a:ea typeface="+mn-ea"/>
                <a:cs typeface="Arial" panose="020B0604020202020204" pitchFamily="34" charset="0"/>
              </a:rPr>
              <a:t> to</a:t>
            </a:r>
            <a:r>
              <a:rPr lang="en-US" sz="1200" kern="1200">
                <a:solidFill>
                  <a:schemeClr val="tx1"/>
                </a:solidFill>
                <a:effectLst/>
                <a:latin typeface="Arial" panose="020B0604020202020204" pitchFamily="34" charset="0"/>
                <a:ea typeface="+mn-ea"/>
                <a:cs typeface="Arial" panose="020B0604020202020204" pitchFamily="34" charset="0"/>
              </a:rPr>
              <a:t> iron-fortified infant cereals, meats and poultry are good first foods for babies because they provide iron and zinc that babies need around 6 months of age.</a:t>
            </a:r>
          </a:p>
          <a:p>
            <a:endParaRPr lang="en-US" sz="120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Both fin fish and shellfish purchased from a commercial source may be offered to infants 6 through 11 months old when developmentally ready for solid foods. Home caught fish is only creditable if it meets State or local public health policies regarding food safety.</a:t>
            </a:r>
            <a:r>
              <a:rPr lang="en-US" sz="1200" kern="1200" baseline="0">
                <a:solidFill>
                  <a:schemeClr val="tx1"/>
                </a:solidFill>
                <a:effectLst/>
                <a:latin typeface="Arial" panose="020B0604020202020204" pitchFamily="34" charset="0"/>
                <a:ea typeface="+mn-ea"/>
                <a:cs typeface="Arial" panose="020B0604020202020204" pitchFamily="34" charset="0"/>
              </a:rPr>
              <a:t> </a:t>
            </a:r>
            <a:r>
              <a:rPr lang="en-US" sz="1200" kern="1200">
                <a:solidFill>
                  <a:schemeClr val="tx1"/>
                </a:solidFill>
                <a:effectLst/>
                <a:latin typeface="Arial" panose="020B0604020202020204" pitchFamily="34" charset="0"/>
                <a:ea typeface="+mn-ea"/>
                <a:cs typeface="Arial" panose="020B0604020202020204" pitchFamily="34" charset="0"/>
              </a:rPr>
              <a:t>According to the American Academy of Pediatrics, there is no evidence that waiting to introduce common allergens, such as fish or shellfish, beyond 4 to 6 months of age will prevent a food allergy. Remove any bones or shells and modify the texture of the fish and shellfish based upon the feeding skills of the baby. </a:t>
            </a:r>
          </a:p>
          <a:p>
            <a:endParaRPr lang="en-US" sz="1200">
              <a:solidFill>
                <a:schemeClr val="tx1"/>
              </a:solidFill>
              <a:latin typeface="Arial" panose="020B0604020202020204" pitchFamily="34" charset="0"/>
              <a:cs typeface="Arial" panose="020B0604020202020204" pitchFamily="34" charset="0"/>
            </a:endParaRPr>
          </a:p>
          <a:p>
            <a:r>
              <a:rPr lang="en-US" sz="1200">
                <a:solidFill>
                  <a:schemeClr val="tx1"/>
                </a:solidFill>
                <a:latin typeface="Arial" panose="020B0604020202020204" pitchFamily="34" charset="0"/>
                <a:cs typeface="Arial" panose="020B0604020202020204" pitchFamily="34" charset="0"/>
              </a:rPr>
              <a:t>In terms of meat alternates, whole eggs, including both the egg yolk and the egg white, must be served in order for it to be creditable.</a:t>
            </a:r>
          </a:p>
          <a:p>
            <a:endParaRPr lang="en-US" sz="1200">
              <a:solidFill>
                <a:schemeClr val="tx1"/>
              </a:solidFill>
              <a:latin typeface="Arial" panose="020B0604020202020204" pitchFamily="34" charset="0"/>
              <a:cs typeface="Arial" panose="020B0604020202020204" pitchFamily="34" charset="0"/>
            </a:endParaRPr>
          </a:p>
          <a:p>
            <a:r>
              <a:rPr lang="en-US" sz="1200">
                <a:solidFill>
                  <a:schemeClr val="tx1"/>
                </a:solidFill>
                <a:latin typeface="Arial" panose="020B0604020202020204" pitchFamily="34" charset="0"/>
                <a:cs typeface="Arial" panose="020B0604020202020204" pitchFamily="34" charset="0"/>
              </a:rPr>
              <a:t>Any cooked dry beans and peas, such as lentils, black beans, pinto beans, or chickpeas, may be served to babies who are developmentally ready to accept them. This includes canned beans and peas. Look for those labeled “reduced sodium.” Puree or mash beans and peas to avoid choking. Green peas are not considered a meat alternate.</a:t>
            </a:r>
          </a:p>
          <a:p>
            <a:endParaRPr lang="en-US" sz="1200" kern="1200">
              <a:solidFill>
                <a:schemeClr val="tx1"/>
              </a:solidFill>
              <a:effectLst/>
              <a:latin typeface="Arial" panose="020B0604020202020204" pitchFamily="34" charset="0"/>
              <a:ea typeface="+mn-ea"/>
              <a:cs typeface="Arial" panose="020B0604020202020204" pitchFamily="34" charset="0"/>
            </a:endParaRPr>
          </a:p>
          <a:p>
            <a:r>
              <a:rPr lang="en-US" sz="1200" kern="1200">
                <a:solidFill>
                  <a:schemeClr val="tx1"/>
                </a:solidFill>
                <a:effectLst/>
                <a:latin typeface="Arial" panose="020B0604020202020204" pitchFamily="34" charset="0"/>
                <a:ea typeface="+mn-ea"/>
                <a:cs typeface="Arial" panose="020B0604020202020204" pitchFamily="34" charset="0"/>
              </a:rPr>
              <a:t>Pasteurized</a:t>
            </a:r>
            <a:r>
              <a:rPr lang="en-US" sz="1200" kern="1200" baseline="0">
                <a:solidFill>
                  <a:schemeClr val="tx1"/>
                </a:solidFill>
                <a:effectLst/>
                <a:latin typeface="Arial" panose="020B0604020202020204" pitchFamily="34" charset="0"/>
                <a:ea typeface="+mn-ea"/>
                <a:cs typeface="Arial" panose="020B0604020202020204" pitchFamily="34" charset="0"/>
              </a:rPr>
              <a:t> c</a:t>
            </a:r>
            <a:r>
              <a:rPr lang="en-US" sz="1200" kern="1200">
                <a:solidFill>
                  <a:schemeClr val="tx1"/>
                </a:solidFill>
                <a:effectLst/>
                <a:latin typeface="Arial" panose="020B0604020202020204" pitchFamily="34" charset="0"/>
                <a:ea typeface="+mn-ea"/>
                <a:cs typeface="Arial" panose="020B0604020202020204" pitchFamily="34" charset="0"/>
              </a:rPr>
              <a:t>heeses</a:t>
            </a:r>
            <a:r>
              <a:rPr lang="en-US" sz="1200" kern="1200" baseline="0">
                <a:solidFill>
                  <a:schemeClr val="tx1"/>
                </a:solidFill>
                <a:effectLst/>
                <a:latin typeface="Arial" panose="020B0604020202020204" pitchFamily="34" charset="0"/>
                <a:ea typeface="+mn-ea"/>
                <a:cs typeface="Arial" panose="020B0604020202020204" pitchFamily="34" charset="0"/>
              </a:rPr>
              <a:t> are allowed under the infant meal pattern. However, cheese </a:t>
            </a:r>
            <a:r>
              <a:rPr lang="en-US" sz="1200" kern="1200">
                <a:solidFill>
                  <a:schemeClr val="tx1"/>
                </a:solidFill>
                <a:effectLst/>
                <a:latin typeface="Arial" panose="020B0604020202020204" pitchFamily="34" charset="0"/>
                <a:ea typeface="+mn-ea"/>
                <a:cs typeface="Arial" panose="020B0604020202020204" pitchFamily="34" charset="0"/>
              </a:rPr>
              <a:t>food, cheese spread, and cheese product are not creditable because they are generally higher in salt and lower in protein.</a:t>
            </a:r>
          </a:p>
          <a:p>
            <a:endParaRPr lang="en-US" sz="1200" kern="1200">
              <a:solidFill>
                <a:schemeClr val="tx1"/>
              </a:solidFill>
              <a:effectLst/>
              <a:latin typeface="Arial" panose="020B0604020202020204" pitchFamily="34" charset="0"/>
              <a:ea typeface="+mn-ea"/>
              <a:cs typeface="Arial" panose="020B0604020202020204" pitchFamily="34" charset="0"/>
            </a:endParaRPr>
          </a:p>
          <a:p>
            <a:r>
              <a:rPr lang="en-US" sz="1200" kern="1200">
                <a:solidFill>
                  <a:schemeClr val="tx1"/>
                </a:solidFill>
                <a:effectLst/>
                <a:latin typeface="Arial" panose="020B0604020202020204" pitchFamily="34" charset="0"/>
                <a:ea typeface="+mn-ea"/>
                <a:cs typeface="Arial" panose="020B0604020202020204" pitchFamily="34" charset="0"/>
              </a:rPr>
              <a:t>Store-bought low-fat, reduced-fat, and whole milk yogurts, including soy yogurts, are creditable under the infant meal pattern.</a:t>
            </a:r>
            <a:r>
              <a:rPr lang="en-US" sz="1200" kern="1200" baseline="0">
                <a:solidFill>
                  <a:schemeClr val="tx1"/>
                </a:solidFill>
                <a:effectLst/>
                <a:latin typeface="Arial" panose="020B0604020202020204" pitchFamily="34" charset="0"/>
                <a:ea typeface="+mn-ea"/>
                <a:cs typeface="Arial" panose="020B0604020202020204" pitchFamily="34" charset="0"/>
              </a:rPr>
              <a:t> </a:t>
            </a:r>
            <a:r>
              <a:rPr lang="en-US" sz="1200" kern="1200">
                <a:solidFill>
                  <a:schemeClr val="tx1"/>
                </a:solidFill>
                <a:effectLst/>
                <a:latin typeface="Arial" panose="020B0604020202020204" pitchFamily="34" charset="0"/>
                <a:ea typeface="+mn-ea"/>
                <a:cs typeface="Arial" panose="020B0604020202020204" pitchFamily="34" charset="0"/>
              </a:rPr>
              <a:t>Homemade yogurts are not creditable. The yogurt</a:t>
            </a:r>
            <a:r>
              <a:rPr lang="en-US" sz="1200" kern="1200" baseline="0">
                <a:solidFill>
                  <a:schemeClr val="tx1"/>
                </a:solidFill>
                <a:effectLst/>
                <a:latin typeface="Arial" panose="020B0604020202020204" pitchFamily="34" charset="0"/>
                <a:ea typeface="+mn-ea"/>
                <a:cs typeface="Arial" panose="020B0604020202020204" pitchFamily="34" charset="0"/>
              </a:rPr>
              <a:t> </a:t>
            </a:r>
            <a:r>
              <a:rPr lang="en-US" sz="1200" kern="1200">
                <a:solidFill>
                  <a:schemeClr val="tx1"/>
                </a:solidFill>
                <a:effectLst/>
                <a:latin typeface="Arial" panose="020B0604020202020204" pitchFamily="34" charset="0"/>
                <a:ea typeface="+mn-ea"/>
                <a:cs typeface="Arial" panose="020B0604020202020204" pitchFamily="34" charset="0"/>
              </a:rPr>
              <a:t>must contain no more than 23 grams of sugar per 6 ounces of yogurt. </a:t>
            </a:r>
          </a:p>
          <a:p>
            <a:endParaRPr lang="en-US" sz="1200" kern="1200">
              <a:solidFill>
                <a:schemeClr val="tx1"/>
              </a:solidFill>
              <a:effectLst/>
              <a:latin typeface="Arial" panose="020B0604020202020204" pitchFamily="34" charset="0"/>
              <a:ea typeface="+mn-ea"/>
              <a:cs typeface="Arial" panose="020B0604020202020204" pitchFamily="34" charset="0"/>
            </a:endParaRPr>
          </a:p>
          <a:p>
            <a:r>
              <a:rPr lang="en-US" sz="1200" kern="1200">
                <a:solidFill>
                  <a:schemeClr val="tx1"/>
                </a:solidFill>
                <a:effectLst/>
                <a:latin typeface="Arial" panose="020B0604020202020204" pitchFamily="34" charset="0"/>
                <a:ea typeface="+mn-ea"/>
                <a:cs typeface="Arial" panose="020B0604020202020204" pitchFamily="34" charset="0"/>
              </a:rPr>
              <a:t>Tofu is also creditable as a meat alternate. </a:t>
            </a:r>
          </a:p>
          <a:p>
            <a:endParaRPr lang="en-US" sz="120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18</a:t>
            </a:fld>
            <a:endParaRPr lang="en-US"/>
          </a:p>
        </p:txBody>
      </p:sp>
    </p:spTree>
    <p:extLst>
      <p:ext uri="{BB962C8B-B14F-4D97-AF65-F5344CB8AC3E}">
        <p14:creationId xmlns:p14="http://schemas.microsoft.com/office/powerpoint/2010/main" val="37219535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Arial" panose="020B0604020202020204" pitchFamily="34" charset="0"/>
                <a:ea typeface="+mn-ea"/>
                <a:cs typeface="Arial" panose="020B0604020202020204" pitchFamily="34" charset="0"/>
              </a:rPr>
              <a:t>To help you identify yogurts with no more than 23 grams of sugar per 6 ounces, you can:</a:t>
            </a:r>
          </a:p>
          <a:p>
            <a:endParaRPr lang="en-US" sz="1200" kern="1200">
              <a:solidFill>
                <a:schemeClr val="tx1"/>
              </a:solidFill>
              <a:effectLst/>
              <a:latin typeface="Arial" panose="020B0604020202020204" pitchFamily="34" charset="0"/>
              <a:ea typeface="+mn-ea"/>
              <a:cs typeface="Arial" panose="020B0604020202020204" pitchFamily="34" charset="0"/>
            </a:endParaRPr>
          </a:p>
          <a:p>
            <a:pPr lvl="0"/>
            <a:r>
              <a:rPr lang="en-US" sz="1200" u="none" strike="noStrike" kern="1200">
                <a:solidFill>
                  <a:schemeClr val="tx1"/>
                </a:solidFill>
                <a:effectLst/>
                <a:latin typeface="Arial" panose="020B0604020202020204" pitchFamily="34" charset="0"/>
                <a:ea typeface="+mn-ea"/>
                <a:cs typeface="Arial" panose="020B0604020202020204" pitchFamily="34" charset="0"/>
              </a:rPr>
              <a:t>Use the chart in USDA Team Nutrition’s training worksheet “Choose Yogurts That Are Lower in Sugar.” </a:t>
            </a:r>
            <a:r>
              <a:rPr lang="en-US" sz="1200" kern="1200">
                <a:solidFill>
                  <a:schemeClr val="tx1"/>
                </a:solidFill>
                <a:latin typeface="Arial" panose="020B0604020202020204" pitchFamily="34" charset="0"/>
                <a:ea typeface="+mn-ea"/>
                <a:cs typeface="Arial" panose="020B0604020202020204" pitchFamily="34" charset="0"/>
              </a:rPr>
              <a:t>The worksheet can be found at the link provided on the slide.</a:t>
            </a:r>
            <a:endParaRPr lang="en-US" sz="1200" u="none" strike="noStrike" kern="1200">
              <a:solidFill>
                <a:schemeClr val="tx1"/>
              </a:solidFill>
              <a:effectLst/>
              <a:latin typeface="Arial" panose="020B0604020202020204" pitchFamily="34" charset="0"/>
              <a:ea typeface="+mn-ea"/>
              <a:cs typeface="Arial" panose="020B0604020202020204" pitchFamily="34" charset="0"/>
            </a:endParaRPr>
          </a:p>
          <a:p>
            <a:pPr lvl="0"/>
            <a:endParaRPr lang="en-US" sz="1200" u="none" strike="noStrike" kern="120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19</a:t>
            </a:fld>
            <a:endParaRPr lang="en-US"/>
          </a:p>
        </p:txBody>
      </p:sp>
    </p:spTree>
    <p:extLst>
      <p:ext uri="{BB962C8B-B14F-4D97-AF65-F5344CB8AC3E}">
        <p14:creationId xmlns:p14="http://schemas.microsoft.com/office/powerpoint/2010/main" val="2210429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chemeClr val="tx1"/>
                </a:solidFill>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a:solidFill>
                <a:schemeClr val="tx1"/>
              </a:solidFill>
              <a:latin typeface="Arial" panose="020B0604020202020204" pitchFamily="34" charset="0"/>
              <a:cs typeface="Arial" panose="020B0604020202020204" pitchFamily="34" charset="0"/>
            </a:endParaRPr>
          </a:p>
          <a:p>
            <a:r>
              <a:rPr lang="en-US" sz="1200">
                <a:solidFill>
                  <a:schemeClr val="tx1"/>
                </a:solidFill>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1200">
              <a:solidFill>
                <a:schemeClr val="tx1"/>
              </a:solidFill>
              <a:latin typeface="Arial" panose="020B0604020202020204" pitchFamily="34" charset="0"/>
              <a:cs typeface="Arial" panose="020B0604020202020204" pitchFamily="34" charset="0"/>
            </a:endParaRPr>
          </a:p>
          <a:p>
            <a:r>
              <a:rPr lang="en-US" sz="1200">
                <a:solidFill>
                  <a:schemeClr val="tx1"/>
                </a:solidFill>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a:t>
            </a:fld>
            <a:endParaRPr lang="en-US"/>
          </a:p>
        </p:txBody>
      </p:sp>
    </p:spTree>
    <p:extLst>
      <p:ext uri="{BB962C8B-B14F-4D97-AF65-F5344CB8AC3E}">
        <p14:creationId xmlns:p14="http://schemas.microsoft.com/office/powerpoint/2010/main" val="29084391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All vegetables and fruits can be offered to babies. They contain important nutrients and fiber. To avoid choking, remember to cook and prepare vegetables and fruits to the appropriate texture. Remove all pits, seeds, skins, and peels before serving the food. Always cut vegetables and fruits into thin slices, and no larger than ½ inch, to prevent choking.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strike="noStrike" kern="1200">
                <a:solidFill>
                  <a:schemeClr val="tx1"/>
                </a:solidFill>
                <a:effectLst/>
                <a:latin typeface="Arial" panose="020B0604020202020204" pitchFamily="34" charset="0"/>
                <a:ea typeface="+mn-ea"/>
                <a:cs typeface="Arial" panose="020B0604020202020204" pitchFamily="34" charset="0"/>
              </a:rPr>
              <a:t>Fruit and vegetable juices, even 100% juice, are not creditable under the infant meal pattern requirements. </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a:p>
        </p:txBody>
      </p:sp>
    </p:spTree>
    <p:extLst>
      <p:ext uri="{BB962C8B-B14F-4D97-AF65-F5344CB8AC3E}">
        <p14:creationId xmlns:p14="http://schemas.microsoft.com/office/powerpoint/2010/main" val="17445401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03200"/>
            <a:ext cx="5486400" cy="3086100"/>
          </a:xfrm>
        </p:spPr>
      </p:sp>
      <p:sp>
        <p:nvSpPr>
          <p:cNvPr id="3" name="Notes Placeholder 2"/>
          <p:cNvSpPr>
            <a:spLocks noGrp="1"/>
          </p:cNvSpPr>
          <p:nvPr>
            <p:ph type="body" idx="1"/>
          </p:nvPr>
        </p:nvSpPr>
        <p:spPr>
          <a:xfrm>
            <a:off x="685800" y="3424650"/>
            <a:ext cx="5486400" cy="5545116"/>
          </a:xfrm>
        </p:spPr>
        <p:txBody>
          <a:bodyPr/>
          <a:lstStyle/>
          <a:p>
            <a:pPr lvl="0"/>
            <a:r>
              <a:rPr lang="en-US" sz="1200">
                <a:solidFill>
                  <a:schemeClr val="tx1"/>
                </a:solidFill>
                <a:latin typeface="Arial" panose="020B0604020202020204" pitchFamily="34" charset="0"/>
                <a:cs typeface="Arial" panose="020B0604020202020204" pitchFamily="34" charset="0"/>
              </a:rPr>
              <a:t>So far, we have talked about when to feed a baby solid foods and the types of solid foods that can be served  to meet the CACFP infant meal pattern requirements. Now, let's talk about some of the important tips you need to remember when feeding a baby solid foods.</a:t>
            </a:r>
          </a:p>
          <a:p>
            <a:pPr lvl="0"/>
            <a:endParaRPr lang="en-US" sz="1200">
              <a:solidFill>
                <a:schemeClr val="tx1"/>
              </a:solidFill>
              <a:latin typeface="Arial" panose="020B0604020202020204" pitchFamily="34" charset="0"/>
              <a:cs typeface="Arial" panose="020B0604020202020204" pitchFamily="34" charset="0"/>
            </a:endParaRPr>
          </a:p>
          <a:p>
            <a:pPr lvl="0"/>
            <a:r>
              <a:rPr lang="en-US" sz="1200" kern="1200">
                <a:solidFill>
                  <a:schemeClr val="tx1"/>
                </a:solidFill>
                <a:effectLst/>
                <a:latin typeface="Arial" panose="020B0604020202020204" pitchFamily="34" charset="0"/>
                <a:ea typeface="+mn-ea"/>
                <a:cs typeface="Arial" panose="020B0604020202020204" pitchFamily="34" charset="0"/>
              </a:rPr>
              <a:t>If using baby food from a jar, pouch, or other container, </a:t>
            </a:r>
            <a:r>
              <a:rPr lang="en-US" sz="1200">
                <a:solidFill>
                  <a:schemeClr val="tx1"/>
                </a:solidFill>
                <a:latin typeface="Arial" panose="020B0604020202020204" pitchFamily="34" charset="0"/>
                <a:cs typeface="Arial" panose="020B0604020202020204" pitchFamily="34" charset="0"/>
              </a:rPr>
              <a:t>first put the baby food in a bowl or on a plate. Then, feed a baby with a spoon from the bowl or plate. If more food is needed from the container, use a clean spoon to move the food from the container onto the plate or bowl. This helps keep bacteria that can come from baby’s saliva out of the food container so that any leftover food can be stored safely. </a:t>
            </a:r>
          </a:p>
          <a:p>
            <a:pPr lvl="0"/>
            <a:endParaRPr lang="en-US" sz="120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strike="noStrike" kern="1200">
                <a:solidFill>
                  <a:schemeClr val="tx1"/>
                </a:solidFill>
                <a:effectLst/>
                <a:latin typeface="Arial" panose="020B0604020202020204" pitchFamily="34" charset="0"/>
                <a:ea typeface="+mn-ea"/>
                <a:cs typeface="Arial" panose="020B0604020202020204" pitchFamily="34" charset="0"/>
              </a:rPr>
              <a:t>Talk to the baby in a soft and encouraging voice. Keep good eye contact and smile. Games and other disruptions can be distracting or overwhelming to a baby.</a:t>
            </a:r>
          </a:p>
          <a:p>
            <a:pPr lvl="0"/>
            <a:endParaRPr lang="en-US" sz="1200">
              <a:solidFill>
                <a:schemeClr val="tx1"/>
              </a:solidFill>
              <a:latin typeface="Arial" panose="020B0604020202020204" pitchFamily="34" charset="0"/>
              <a:cs typeface="Arial" panose="020B0604020202020204" pitchFamily="34" charset="0"/>
            </a:endParaRPr>
          </a:p>
          <a:p>
            <a:pPr lvl="0"/>
            <a:r>
              <a:rPr lang="en-US" sz="1200" kern="1200">
                <a:solidFill>
                  <a:schemeClr val="tx1"/>
                </a:solidFill>
                <a:effectLst/>
                <a:latin typeface="Arial" panose="020B0604020202020204" pitchFamily="34" charset="0"/>
                <a:ea typeface="+mn-ea"/>
                <a:cs typeface="Arial" panose="020B0604020202020204" pitchFamily="34" charset="0"/>
              </a:rPr>
              <a:t>When the baby is developmentally ready, let the baby try feeding themselves. Soft finger foods give the baby a chance to feed themselves without assistance. You can also let the baby try eating with a spoon. Monitor the baby during the meal for any signs of choking or allergic reactions.</a:t>
            </a:r>
          </a:p>
          <a:p>
            <a:pPr lvl="0"/>
            <a:endParaRPr lang="en-US" sz="1200" kern="1200">
              <a:solidFill>
                <a:schemeClr val="tx1"/>
              </a:solidFill>
              <a:effectLst/>
              <a:latin typeface="Arial" panose="020B0604020202020204" pitchFamily="34" charset="0"/>
              <a:ea typeface="+mn-ea"/>
              <a:cs typeface="Arial" panose="020B0604020202020204" pitchFamily="34" charset="0"/>
            </a:endParaRPr>
          </a:p>
          <a:p>
            <a:pPr lvl="0"/>
            <a:r>
              <a:rPr lang="en-US" sz="1200" kern="1200">
                <a:solidFill>
                  <a:schemeClr val="tx1"/>
                </a:solidFill>
                <a:effectLst/>
                <a:latin typeface="Arial" panose="020B0604020202020204" pitchFamily="34" charset="0"/>
                <a:ea typeface="+mn-ea"/>
                <a:cs typeface="Arial" panose="020B0604020202020204" pitchFamily="34" charset="0"/>
              </a:rPr>
              <a:t>Throw away uneaten food. </a:t>
            </a:r>
            <a:endParaRPr lang="en-US" sz="1200">
              <a:solidFill>
                <a:schemeClr val="tx1"/>
              </a:solidFill>
              <a:latin typeface="Arial" panose="020B0604020202020204" pitchFamily="34" charset="0"/>
              <a:cs typeface="Arial" panose="020B0604020202020204" pitchFamily="34" charset="0"/>
            </a:endParaRPr>
          </a:p>
          <a:p>
            <a:pPr lvl="0"/>
            <a:endParaRPr lang="en-US" sz="120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Remember,</a:t>
            </a:r>
            <a:r>
              <a:rPr lang="en-US" sz="1200" kern="1200" baseline="0">
                <a:solidFill>
                  <a:schemeClr val="tx1"/>
                </a:solidFill>
                <a:effectLst/>
                <a:latin typeface="Arial" panose="020B0604020202020204" pitchFamily="34" charset="0"/>
                <a:ea typeface="+mn-ea"/>
                <a:cs typeface="Arial" panose="020B0604020202020204" pitchFamily="34" charset="0"/>
              </a:rPr>
              <a:t> you are a role model for the baby. </a:t>
            </a:r>
            <a:r>
              <a:rPr lang="en-US" sz="1200" kern="1200">
                <a:solidFill>
                  <a:schemeClr val="tx1"/>
                </a:solidFill>
                <a:effectLst/>
                <a:latin typeface="Arial" panose="020B0604020202020204" pitchFamily="34" charset="0"/>
                <a:ea typeface="+mn-ea"/>
                <a:cs typeface="Arial" panose="020B0604020202020204" pitchFamily="34" charset="0"/>
              </a:rPr>
              <a:t>You can model how to eat new foods for the baby.</a:t>
            </a:r>
            <a:r>
              <a:rPr lang="en-US" sz="1200" kern="1200" baseline="0">
                <a:solidFill>
                  <a:schemeClr val="tx1"/>
                </a:solidFill>
                <a:effectLst/>
                <a:latin typeface="Arial" panose="020B0604020202020204" pitchFamily="34" charset="0"/>
                <a:ea typeface="+mn-ea"/>
                <a:cs typeface="Arial" panose="020B0604020202020204" pitchFamily="34" charset="0"/>
              </a:rPr>
              <a:t> </a:t>
            </a:r>
            <a:r>
              <a:rPr lang="en-US" sz="1200" kern="1200">
                <a:solidFill>
                  <a:schemeClr val="tx1"/>
                </a:solidFill>
                <a:effectLst/>
                <a:latin typeface="Arial" panose="020B0604020202020204" pitchFamily="34" charset="0"/>
                <a:ea typeface="+mn-ea"/>
                <a:cs typeface="Arial" panose="020B0604020202020204" pitchFamily="34" charset="0"/>
              </a:rPr>
              <a:t>Mealtimes provide a chance to show the baby how to use a spoon or fork to eat a small amount of food. Show your enjoyment of the food by smiling and using a positive tone of voice. If older children eat meals with the baby at your child care site, encourage them to also model good eating behaviors for the baby. This can help create a positive and encouraging eating environment. </a:t>
            </a:r>
          </a:p>
          <a:p>
            <a:endParaRPr lang="en-US" sz="120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a:p>
        </p:txBody>
      </p:sp>
    </p:spTree>
    <p:extLst>
      <p:ext uri="{BB962C8B-B14F-4D97-AF65-F5344CB8AC3E}">
        <p14:creationId xmlns:p14="http://schemas.microsoft.com/office/powerpoint/2010/main" val="9435229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Arial" panose="020B0604020202020204" pitchFamily="34" charset="0"/>
                <a:ea typeface="+mn-ea"/>
                <a:cs typeface="Arial" panose="020B0604020202020204" pitchFamily="34" charset="0"/>
              </a:rPr>
              <a:t>When preparing foods for babies, make sure it is in a form that a baby can easily chew and swallow. Think of the shape, size, and texture when choosing foods. To prevent choking, you can:</a:t>
            </a:r>
          </a:p>
          <a:p>
            <a:pPr lvl="0"/>
            <a:endParaRPr lang="en-US" sz="1200" u="none" strike="noStrike" kern="120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Grind up tough meats.</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Cook or steam food until it is soft.</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Puree, mash, or finely chop foods into small pieces (no larger than 1/2 inch) or thin slices or strips (lengthwise).</a:t>
            </a:r>
          </a:p>
          <a:p>
            <a:pPr marL="171450" indent="-171450">
              <a:buFont typeface="Arial" panose="020B0604020202020204" pitchFamily="34" charset="0"/>
              <a:buChar char="•"/>
            </a:pPr>
            <a:r>
              <a:rPr lang="en-US" sz="1200">
                <a:solidFill>
                  <a:schemeClr val="tx1"/>
                </a:solidFill>
                <a:latin typeface="Arial" panose="020B0604020202020204" pitchFamily="34" charset="0"/>
                <a:cs typeface="Arial" panose="020B0604020202020204" pitchFamily="34" charset="0"/>
              </a:rPr>
              <a:t>Remove pits, seeds, tough skins, and peels from fruits and vegetables.</a:t>
            </a:r>
            <a:endParaRPr lang="en-US" sz="1200" u="none" strike="noStrike" kern="120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Remove all bones from fish, poultry (like chicken</a:t>
            </a:r>
            <a:r>
              <a:rPr lang="en-US" sz="1200" u="none" strike="noStrike" kern="1200" baseline="0">
                <a:solidFill>
                  <a:schemeClr val="tx1"/>
                </a:solidFill>
                <a:effectLst/>
                <a:latin typeface="Arial" panose="020B0604020202020204" pitchFamily="34" charset="0"/>
                <a:ea typeface="+mn-ea"/>
                <a:cs typeface="Arial" panose="020B0604020202020204" pitchFamily="34" charset="0"/>
              </a:rPr>
              <a:t> and turkey), </a:t>
            </a:r>
            <a:r>
              <a:rPr lang="en-US" sz="1200" u="none" strike="noStrike" kern="1200">
                <a:solidFill>
                  <a:schemeClr val="tx1"/>
                </a:solidFill>
                <a:effectLst/>
                <a:latin typeface="Arial" panose="020B0604020202020204" pitchFamily="34" charset="0"/>
                <a:ea typeface="+mn-ea"/>
                <a:cs typeface="Arial" panose="020B0604020202020204" pitchFamily="34" charset="0"/>
              </a:rPr>
              <a:t>and meat before cooking or serving.</a:t>
            </a:r>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a:p>
        </p:txBody>
      </p:sp>
    </p:spTree>
    <p:extLst>
      <p:ext uri="{BB962C8B-B14F-4D97-AF65-F5344CB8AC3E}">
        <p14:creationId xmlns:p14="http://schemas.microsoft.com/office/powerpoint/2010/main" val="21229566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Parents</a:t>
            </a:r>
            <a:r>
              <a:rPr lang="en-US" sz="1200" kern="1200" baseline="0">
                <a:solidFill>
                  <a:schemeClr val="tx1"/>
                </a:solidFill>
                <a:effectLst/>
                <a:latin typeface="Arial" panose="020B0604020202020204" pitchFamily="34" charset="0"/>
                <a:ea typeface="+mn-ea"/>
                <a:cs typeface="Arial" panose="020B0604020202020204" pitchFamily="34" charset="0"/>
              </a:rPr>
              <a:t> may provide only one meal component as part of a reimbursable meal or snack.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For babies who are eating solid foods, there are two options to claim reimbursement. 1) If the parent provides breastmilk or a creditable infant formula for their baby, then your child care site must provide all other meal components in order for the meal to be reimbursable. 2) If the parent provides a solid food for their baby, like pureed meat, then your child care site must provide a creditable iron-fortified infant formula and all other meal components.</a:t>
            </a:r>
          </a:p>
          <a:p>
            <a:endParaRPr lang="en-US"/>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23</a:t>
            </a:fld>
            <a:endParaRPr lang="en-US"/>
          </a:p>
        </p:txBody>
      </p:sp>
    </p:spTree>
    <p:extLst>
      <p:ext uri="{BB962C8B-B14F-4D97-AF65-F5344CB8AC3E}">
        <p14:creationId xmlns:p14="http://schemas.microsoft.com/office/powerpoint/2010/main" val="5277579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a:solidFill>
                  <a:schemeClr val="tx1"/>
                </a:solidFill>
                <a:latin typeface="Arial" panose="020B0604020202020204" pitchFamily="34" charset="0"/>
                <a:cs typeface="Arial" panose="020B0604020202020204" pitchFamily="34" charset="0"/>
              </a:rPr>
              <a:t>Okay, let’s try one</a:t>
            </a:r>
            <a:r>
              <a:rPr lang="en-US" sz="1200" baseline="0">
                <a:solidFill>
                  <a:schemeClr val="tx1"/>
                </a:solidFill>
                <a:latin typeface="Arial" panose="020B0604020202020204" pitchFamily="34" charset="0"/>
                <a:cs typeface="Arial" panose="020B0604020202020204" pitchFamily="34" charset="0"/>
              </a:rPr>
              <a:t> last practice question. </a:t>
            </a:r>
          </a:p>
          <a:p>
            <a:pPr marL="0" indent="0">
              <a:buNone/>
            </a:pPr>
            <a:endParaRPr lang="en-US" sz="1200" baseline="0">
              <a:solidFill>
                <a:schemeClr val="tx1"/>
              </a:solidFill>
              <a:latin typeface="Arial" panose="020B0604020202020204" pitchFamily="34" charset="0"/>
              <a:cs typeface="Arial" panose="020B0604020202020204" pitchFamily="34" charset="0"/>
            </a:endParaRPr>
          </a:p>
          <a:p>
            <a:pPr marL="0" indent="0">
              <a:buNone/>
            </a:pPr>
            <a:r>
              <a:rPr lang="en-US" sz="1200">
                <a:solidFill>
                  <a:schemeClr val="tx1"/>
                </a:solidFill>
                <a:latin typeface="Arial" panose="020B0604020202020204" pitchFamily="34" charset="0"/>
                <a:cs typeface="Arial" panose="020B0604020202020204" pitchFamily="34" charset="0"/>
              </a:rPr>
              <a:t>You notice that a baby in your care is developmentally ready for solid foods, and the parents agree. The parents tell you that they have had pureed sweet potatoes at home, so you offer the baby some at child care. The baby takes one bite at lunch. Can you claim the sweet potatoes as part of a reimbursable lunch? Yes or No?</a:t>
            </a:r>
          </a:p>
          <a:p>
            <a:pPr marL="0" indent="0">
              <a:buNone/>
            </a:pPr>
            <a:endParaRPr lang="en-US" sz="1200">
              <a:solidFill>
                <a:schemeClr val="tx1"/>
              </a:solidFill>
              <a:latin typeface="Arial" panose="020B0604020202020204" pitchFamily="34" charset="0"/>
              <a:cs typeface="Arial" panose="020B0604020202020204" pitchFamily="34" charset="0"/>
            </a:endParaRPr>
          </a:p>
          <a:p>
            <a:pPr marL="0" indent="0">
              <a:buNone/>
            </a:pPr>
            <a:r>
              <a:rPr lang="en-US" sz="1200" kern="1200">
                <a:solidFill>
                  <a:schemeClr val="tx1"/>
                </a:solidFill>
                <a:latin typeface="Arial" panose="020B0604020202020204" pitchFamily="34" charset="0"/>
                <a:ea typeface="+mn-ea"/>
                <a:cs typeface="Arial" panose="020B0604020202020204" pitchFamily="34" charset="0"/>
              </a:rPr>
              <a:t>Raise your hand if you think the answer is "yes" [pause and wait for a show of hands] or "no" [pause and wait for a show of hands].</a:t>
            </a:r>
            <a:endParaRPr lang="en-US" sz="1200">
              <a:solidFill>
                <a:schemeClr val="tx1"/>
              </a:solidFill>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a:p>
        </p:txBody>
      </p:sp>
    </p:spTree>
    <p:extLst>
      <p:ext uri="{BB962C8B-B14F-4D97-AF65-F5344CB8AC3E}">
        <p14:creationId xmlns:p14="http://schemas.microsoft.com/office/powerpoint/2010/main" val="1637101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baseline="0">
                <a:solidFill>
                  <a:schemeClr val="tx1"/>
                </a:solidFill>
                <a:effectLst/>
                <a:latin typeface="Arial" panose="020B0604020202020204" pitchFamily="34" charset="0"/>
                <a:ea typeface="+mn-ea"/>
                <a:cs typeface="Arial" panose="020B0604020202020204" pitchFamily="34" charset="0"/>
              </a:rPr>
              <a:t>The answer is “yes”. You can claim the sweet potatoes as part of a reimbursable lunch even if the baby only takes one bite. Remember, t</a:t>
            </a:r>
            <a:r>
              <a:rPr lang="en-US" sz="1200" kern="1200">
                <a:solidFill>
                  <a:schemeClr val="tx1"/>
                </a:solidFill>
                <a:effectLst/>
                <a:latin typeface="Arial" panose="020B0604020202020204" pitchFamily="34" charset="0"/>
                <a:ea typeface="+mn-ea"/>
                <a:cs typeface="Arial" panose="020B0604020202020204" pitchFamily="34" charset="0"/>
              </a:rPr>
              <a:t>he amounts of solid foods listed in the infant meal pattern are provided as a range, such as 0­­–</a:t>
            </a:r>
            <a:r>
              <a:rPr lang="en-US" sz="1200" kern="1200" baseline="-25000">
                <a:solidFill>
                  <a:schemeClr val="tx1"/>
                </a:solidFill>
                <a:effectLst/>
                <a:latin typeface="Arial" panose="020B0604020202020204" pitchFamily="34" charset="0"/>
                <a:ea typeface="+mn-ea"/>
                <a:cs typeface="Arial" panose="020B0604020202020204" pitchFamily="34" charset="0"/>
              </a:rPr>
              <a:t>­</a:t>
            </a:r>
            <a:r>
              <a:rPr lang="en-US" sz="1200" kern="1200">
                <a:solidFill>
                  <a:schemeClr val="tx1"/>
                </a:solidFill>
                <a:effectLst/>
                <a:latin typeface="Arial" panose="020B0604020202020204" pitchFamily="34" charset="0"/>
                <a:ea typeface="+mn-ea"/>
                <a:cs typeface="Arial" panose="020B0604020202020204" pitchFamily="34" charset="0"/>
              </a:rPr>
              <a:t>2 ­tablespoons. This provides you with the flexibility to offer the right amount of solid foods based upon the baby’s developmental readiness. Since</a:t>
            </a:r>
            <a:r>
              <a:rPr lang="en-US" sz="1200" kern="1200" baseline="0">
                <a:solidFill>
                  <a:schemeClr val="tx1"/>
                </a:solidFill>
                <a:effectLst/>
                <a:latin typeface="Arial" panose="020B0604020202020204" pitchFamily="34" charset="0"/>
                <a:ea typeface="+mn-ea"/>
                <a:cs typeface="Arial" panose="020B0604020202020204" pitchFamily="34" charset="0"/>
              </a:rPr>
              <a:t> this baby just started eating solid foods and is getting used to it, they were done after one bite and that is okay.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baseline="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baseline="0">
                <a:solidFill>
                  <a:schemeClr val="tx1"/>
                </a:solidFill>
                <a:effectLst/>
                <a:latin typeface="Arial" panose="020B0604020202020204" pitchFamily="34" charset="0"/>
                <a:ea typeface="+mn-ea"/>
                <a:cs typeface="Arial" panose="020B0604020202020204" pitchFamily="34" charset="0"/>
              </a:rPr>
              <a:t>O</a:t>
            </a:r>
            <a:r>
              <a:rPr lang="en-US" sz="1200" kern="1200">
                <a:solidFill>
                  <a:schemeClr val="tx1"/>
                </a:solidFill>
                <a:latin typeface="Arial" panose="020B0604020202020204" pitchFamily="34" charset="0"/>
                <a:ea typeface="+mn-ea"/>
                <a:cs typeface="Arial" panose="020B0604020202020204" pitchFamily="34" charset="0"/>
              </a:rPr>
              <a:t>nce the baby has been regularly eating a specific solid food, you would offer the baby the full 2 tablespoons of the solid food. </a:t>
            </a:r>
            <a:endParaRPr lang="en-US" sz="1200" kern="1200">
              <a:solidFill>
                <a:schemeClr val="tx1"/>
              </a:solidFill>
              <a:effectLst/>
              <a:latin typeface="Arial" panose="020B0604020202020204" pitchFamily="34" charset="0"/>
              <a:ea typeface="+mn-ea"/>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25</a:t>
            </a:fld>
            <a:endParaRPr lang="en-US"/>
          </a:p>
        </p:txBody>
      </p:sp>
    </p:spTree>
    <p:extLst>
      <p:ext uri="{BB962C8B-B14F-4D97-AF65-F5344CB8AC3E}">
        <p14:creationId xmlns:p14="http://schemas.microsoft.com/office/powerpoint/2010/main" val="28211559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2479" rtl="0" eaLnBrk="1" fontAlgn="auto" latinLnBrk="0" hangingPunct="1">
              <a:lnSpc>
                <a:spcPct val="100000"/>
              </a:lnSpc>
              <a:spcBef>
                <a:spcPts val="0"/>
              </a:spcBef>
              <a:spcAft>
                <a:spcPts val="0"/>
              </a:spcAft>
              <a:buClrTx/>
              <a:buSzTx/>
              <a:buFontTx/>
              <a:buNone/>
              <a:tabLst/>
              <a:defRPr/>
            </a:pPr>
            <a:r>
              <a:rPr lang="en-US" sz="1200">
                <a:solidFill>
                  <a:schemeClr val="tx1"/>
                </a:solidFill>
                <a:latin typeface="Arial" panose="020B0604020202020204" pitchFamily="34" charset="0"/>
                <a:cs typeface="Arial" panose="020B0604020202020204" pitchFamily="34" charset="0"/>
              </a:rPr>
              <a:t>All</a:t>
            </a:r>
            <a:r>
              <a:rPr lang="en-US" sz="1200" baseline="0">
                <a:solidFill>
                  <a:schemeClr val="tx1"/>
                </a:solidFill>
                <a:latin typeface="Arial" panose="020B0604020202020204" pitchFamily="34" charset="0"/>
                <a:cs typeface="Arial" panose="020B0604020202020204" pitchFamily="34" charset="0"/>
              </a:rPr>
              <a:t> </a:t>
            </a:r>
            <a:r>
              <a:rPr lang="en-US" sz="1200">
                <a:solidFill>
                  <a:schemeClr val="tx1"/>
                </a:solidFill>
                <a:latin typeface="Arial" panose="020B0604020202020204" pitchFamily="34" charset="0"/>
                <a:cs typeface="Arial" panose="020B0604020202020204" pitchFamily="34" charset="0"/>
              </a:rPr>
              <a:t>Team Nutrition materials are available online from Team</a:t>
            </a:r>
            <a:r>
              <a:rPr lang="en-US" sz="1200" baseline="0">
                <a:solidFill>
                  <a:schemeClr val="tx1"/>
                </a:solidFill>
                <a:latin typeface="Arial" panose="020B0604020202020204" pitchFamily="34" charset="0"/>
                <a:cs typeface="Arial" panose="020B0604020202020204" pitchFamily="34" charset="0"/>
              </a:rPr>
              <a:t> Nutrition’s </a:t>
            </a:r>
            <a:r>
              <a:rPr lang="en-US" sz="1200">
                <a:solidFill>
                  <a:schemeClr val="tx1"/>
                </a:solidFill>
                <a:latin typeface="Arial" panose="020B0604020202020204" pitchFamily="34" charset="0"/>
                <a:cs typeface="Arial" panose="020B0604020202020204" pitchFamily="34" charset="0"/>
              </a:rPr>
              <a:t>website and are available for free download to anybody who is interested.</a:t>
            </a:r>
          </a:p>
          <a:p>
            <a:pPr defTabSz="912479">
              <a:defRPr/>
            </a:pPr>
            <a:endParaRPr lang="en-US" sz="9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72497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479">
              <a:defRPr/>
            </a:pPr>
            <a:r>
              <a:rPr lang="en-US" sz="1200">
                <a:solidFill>
                  <a:schemeClr val="tx1"/>
                </a:solidFill>
                <a:latin typeface="Arial" panose="020B0604020202020204" pitchFamily="34" charset="0"/>
                <a:cs typeface="Arial" panose="020B0604020202020204" pitchFamily="34" charset="0"/>
              </a:rPr>
              <a:t>For all participating in a USDA’s Child Nutrition Program, such as the CACFP, Team Nutrition’s print materials are free to order. </a:t>
            </a:r>
          </a:p>
          <a:p>
            <a:pPr defTabSz="912479">
              <a:defRPr/>
            </a:pPr>
            <a:endParaRPr lang="en-US" sz="1200">
              <a:solidFill>
                <a:schemeClr val="tx1"/>
              </a:solidFill>
              <a:latin typeface="Arial" panose="020B0604020202020204" pitchFamily="34" charset="0"/>
              <a:cs typeface="Arial" panose="020B0604020202020204" pitchFamily="34" charset="0"/>
            </a:endParaRPr>
          </a:p>
          <a:p>
            <a:pPr defTabSz="912479">
              <a:defRPr/>
            </a:pPr>
            <a:r>
              <a:rPr lang="en-US" sz="1200">
                <a:solidFill>
                  <a:schemeClr val="tx1"/>
                </a:solidFill>
                <a:latin typeface="Arial" panose="020B0604020202020204" pitchFamily="34" charset="0"/>
                <a:cs typeface="Arial" panose="020B0604020202020204" pitchFamily="34" charset="0"/>
              </a:rPr>
              <a:t>If you would like to order Team</a:t>
            </a:r>
            <a:r>
              <a:rPr lang="en-US" sz="1200" baseline="0">
                <a:solidFill>
                  <a:schemeClr val="tx1"/>
                </a:solidFill>
                <a:latin typeface="Arial" panose="020B0604020202020204" pitchFamily="34" charset="0"/>
                <a:cs typeface="Arial" panose="020B0604020202020204" pitchFamily="34" charset="0"/>
              </a:rPr>
              <a:t> Nutrition’s fre</a:t>
            </a:r>
            <a:r>
              <a:rPr lang="en-US" sz="1200">
                <a:solidFill>
                  <a:schemeClr val="tx1"/>
                </a:solidFill>
                <a:latin typeface="Arial" panose="020B0604020202020204" pitchFamily="34" charset="0"/>
                <a:cs typeface="Arial" panose="020B0604020202020204" pitchFamily="34" charset="0"/>
              </a:rPr>
              <a:t>e materials in print, click “Order Team Nutrition</a:t>
            </a:r>
            <a:r>
              <a:rPr lang="en-US" sz="1200" baseline="0">
                <a:solidFill>
                  <a:schemeClr val="tx1"/>
                </a:solidFill>
                <a:latin typeface="Arial" panose="020B0604020202020204" pitchFamily="34" charset="0"/>
                <a:cs typeface="Arial" panose="020B0604020202020204" pitchFamily="34" charset="0"/>
              </a:rPr>
              <a:t> Resources” </a:t>
            </a:r>
            <a:r>
              <a:rPr lang="en-US" sz="1200">
                <a:solidFill>
                  <a:schemeClr val="tx1"/>
                </a:solidFill>
                <a:latin typeface="Arial" panose="020B0604020202020204" pitchFamily="34" charset="0"/>
                <a:cs typeface="Arial" panose="020B0604020202020204" pitchFamily="34" charset="0"/>
              </a:rPr>
              <a:t>on the Team Nutrition website.</a:t>
            </a:r>
            <a:r>
              <a:rPr lang="en-US" sz="1200" baseline="0">
                <a:solidFill>
                  <a:schemeClr val="tx1"/>
                </a:solidFill>
                <a:latin typeface="Arial" panose="020B0604020202020204" pitchFamily="34" charset="0"/>
                <a:cs typeface="Arial" panose="020B0604020202020204" pitchFamily="34" charset="0"/>
              </a:rPr>
              <a:t> </a:t>
            </a:r>
          </a:p>
          <a:p>
            <a:endParaRPr lang="en-US" sz="1200" kern="1200">
              <a:solidFill>
                <a:schemeClr val="tx1"/>
              </a:solidFill>
              <a:latin typeface="Arial" panose="020B0604020202020204" pitchFamily="34" charset="0"/>
              <a:ea typeface="+mn-ea"/>
              <a:cs typeface="Arial" panose="020B0604020202020204" pitchFamily="34" charset="0"/>
            </a:endParaRPr>
          </a:p>
          <a:p>
            <a:r>
              <a:rPr lang="en-US" sz="1200" kern="1200">
                <a:solidFill>
                  <a:schemeClr val="tx1"/>
                </a:solidFill>
                <a:latin typeface="Arial" panose="020B0604020202020204" pitchFamily="34" charset="0"/>
                <a:ea typeface="+mn-ea"/>
                <a:cs typeface="Arial" panose="020B0604020202020204" pitchFamily="34" charset="0"/>
              </a:rPr>
              <a:t>For bulk orders, you can email TeamNutrition@USDA.gov.</a:t>
            </a:r>
          </a:p>
          <a:p>
            <a:pPr defTabSz="912479">
              <a:defRPr/>
            </a:pPr>
            <a:endParaRPr lang="en-US" sz="1200">
              <a:solidFill>
                <a:schemeClr val="tx1"/>
              </a:solidFill>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27</a:t>
            </a:fld>
            <a:endParaRPr lang="en-US"/>
          </a:p>
        </p:txBody>
      </p:sp>
    </p:spTree>
    <p:extLst>
      <p:ext uri="{BB962C8B-B14F-4D97-AF65-F5344CB8AC3E}">
        <p14:creationId xmlns:p14="http://schemas.microsoft.com/office/powerpoint/2010/main" val="9422121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panose="020B0604020202020204" pitchFamily="34" charset="0"/>
                <a:ea typeface="+mn-ea"/>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e-newsletter, connect with them via email at TeamNutrition@USDA.gov, and follow them on Twitter/X. </a:t>
            </a:r>
          </a:p>
          <a:p>
            <a:endParaRPr lang="en-US" sz="1200" kern="1200">
              <a:solidFill>
                <a:schemeClr val="tx1"/>
              </a:solidFill>
              <a:latin typeface="Arial" panose="020B0604020202020204" pitchFamily="34" charset="0"/>
              <a:ea typeface="+mn-ea"/>
              <a:cs typeface="Arial" panose="020B0604020202020204" pitchFamily="34" charset="0"/>
            </a:endParaRPr>
          </a:p>
          <a:p>
            <a:r>
              <a:rPr lang="en-US" sz="1200" kern="1200">
                <a:solidFill>
                  <a:schemeClr val="tx1"/>
                </a:solidFill>
                <a:latin typeface="Arial" panose="020B0604020202020204" pitchFamily="34" charset="0"/>
                <a:ea typeface="+mn-ea"/>
                <a:cs typeface="Arial" panose="020B0604020202020204" pitchFamily="34" charset="0"/>
              </a:rPr>
              <a:t>Thank you! </a:t>
            </a:r>
          </a:p>
          <a:p>
            <a:endParaRPr lang="en-US" baseline="0"/>
          </a:p>
        </p:txBody>
      </p:sp>
      <p:sp>
        <p:nvSpPr>
          <p:cNvPr id="4" name="Slide Number Placeholder 3"/>
          <p:cNvSpPr>
            <a:spLocks noGrp="1"/>
          </p:cNvSpPr>
          <p:nvPr>
            <p:ph type="sldNum" sz="quarter" idx="5"/>
          </p:nvPr>
        </p:nvSpPr>
        <p:spPr/>
        <p:txBody>
          <a:bodyPr/>
          <a:lstStyle/>
          <a:p>
            <a:fld id="{8A92E9ED-D75D-DF40-B20F-46FB25F50A85}" type="slidenum">
              <a:rPr lang="en-US" smtClean="0"/>
              <a:t>28</a:t>
            </a:fld>
            <a:endParaRPr lang="en-US"/>
          </a:p>
        </p:txBody>
      </p:sp>
    </p:spTree>
    <p:extLst>
      <p:ext uri="{BB962C8B-B14F-4D97-AF65-F5344CB8AC3E}">
        <p14:creationId xmlns:p14="http://schemas.microsoft.com/office/powerpoint/2010/main" val="3308959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panose="020B0604020202020204" pitchFamily="34" charset="0"/>
                <a:cs typeface="Arial" panose="020B0604020202020204" pitchFamily="34" charset="0"/>
              </a:rPr>
              <a:t>Before we get started, I want to know who has joined us today. </a:t>
            </a:r>
          </a:p>
          <a:p>
            <a:endParaRPr lang="en-US" sz="1200" kern="1200">
              <a:solidFill>
                <a:schemeClr val="tx1"/>
              </a:solidFill>
              <a:latin typeface="Arial" panose="020B0604020202020204" pitchFamily="34" charset="0"/>
              <a:cs typeface="Arial" panose="020B0604020202020204" pitchFamily="34" charset="0"/>
            </a:endParaRPr>
          </a:p>
          <a:p>
            <a:r>
              <a:rPr lang="en-US" sz="1200" kern="1200">
                <a:solidFill>
                  <a:schemeClr val="tx1"/>
                </a:solidFill>
                <a:latin typeface="Arial" panose="020B0604020202020204" pitchFamily="34" charset="0"/>
                <a:cs typeface="Arial" panose="020B0604020202020204" pitchFamily="34" charset="0"/>
              </a:rPr>
              <a:t>Please raise your hand if you work for a:</a:t>
            </a:r>
          </a:p>
          <a:p>
            <a:pPr marL="171450" indent="-171450">
              <a:buFont typeface="Arial" panose="020B0604020202020204" pitchFamily="34" charset="0"/>
              <a:buChar char="•"/>
            </a:pPr>
            <a:r>
              <a:rPr lang="en-US" sz="1200" kern="1200">
                <a:solidFill>
                  <a:schemeClr val="tx1"/>
                </a:solidFill>
                <a:latin typeface="Arial" panose="020B0604020202020204" pitchFamily="34" charset="0"/>
                <a:cs typeface="Arial" panose="020B0604020202020204" pitchFamily="34" charset="0"/>
              </a:rPr>
              <a:t>child care center [pause and wait for a show of hands], </a:t>
            </a:r>
          </a:p>
          <a:p>
            <a:pPr marL="171450" indent="-171450">
              <a:buFont typeface="Arial" panose="020B0604020202020204" pitchFamily="34" charset="0"/>
              <a:buChar char="•"/>
            </a:pPr>
            <a:r>
              <a:rPr lang="en-US" sz="1200" kern="1200">
                <a:solidFill>
                  <a:schemeClr val="tx1"/>
                </a:solidFill>
                <a:latin typeface="Arial" panose="020B0604020202020204" pitchFamily="34" charset="0"/>
                <a:cs typeface="Arial" panose="020B0604020202020204" pitchFamily="34" charset="0"/>
              </a:rPr>
              <a:t>family child care home [pause and wait for a show of hands], </a:t>
            </a:r>
          </a:p>
          <a:p>
            <a:pPr marL="171450" indent="-171450">
              <a:buFont typeface="Arial" panose="020B0604020202020204" pitchFamily="34" charset="0"/>
              <a:buChar char="•"/>
            </a:pPr>
            <a:r>
              <a:rPr lang="en-US" sz="1200" kern="1200">
                <a:solidFill>
                  <a:schemeClr val="tx1"/>
                </a:solidFill>
                <a:latin typeface="Arial" panose="020B0604020202020204" pitchFamily="34" charset="0"/>
                <a:cs typeface="Arial" panose="020B0604020202020204" pitchFamily="34" charset="0"/>
              </a:rPr>
              <a:t>at-risk afterschool care center [pause and wait for a show of hands], </a:t>
            </a:r>
          </a:p>
          <a:p>
            <a:pPr marL="171450" indent="-171450">
              <a:buFont typeface="Arial" panose="020B0604020202020204" pitchFamily="34" charset="0"/>
              <a:buChar char="•"/>
            </a:pPr>
            <a:r>
              <a:rPr lang="en-US" sz="1200" kern="1200">
                <a:solidFill>
                  <a:schemeClr val="tx1"/>
                </a:solidFill>
                <a:latin typeface="Arial" panose="020B0604020202020204" pitchFamily="34" charset="0"/>
                <a:cs typeface="Arial" panose="020B0604020202020204" pitchFamily="34" charset="0"/>
              </a:rPr>
              <a:t>sponsoring organization  [pause and wait for a show of hands], </a:t>
            </a:r>
          </a:p>
          <a:p>
            <a:pPr marL="171450" indent="-171450">
              <a:buFont typeface="Arial" panose="020B0604020202020204" pitchFamily="34" charset="0"/>
              <a:buChar char="•"/>
            </a:pPr>
            <a:r>
              <a:rPr lang="en-US" sz="1200" kern="1200">
                <a:solidFill>
                  <a:schemeClr val="tx1"/>
                </a:solidFill>
                <a:latin typeface="Arial" panose="020B0604020202020204" pitchFamily="34" charset="0"/>
                <a:cs typeface="Arial" panose="020B0604020202020204" pitchFamily="34" charset="0"/>
              </a:rPr>
              <a:t>emergency shelter [pause and wait for a show of hands], </a:t>
            </a:r>
          </a:p>
          <a:p>
            <a:pPr marL="171450" indent="-171450">
              <a:buFont typeface="Arial" panose="020B0604020202020204" pitchFamily="34" charset="0"/>
              <a:buChar char="•"/>
            </a:pPr>
            <a:r>
              <a:rPr lang="en-US" sz="1200" kern="1200">
                <a:solidFill>
                  <a:schemeClr val="tx1"/>
                </a:solidFill>
                <a:latin typeface="Arial" panose="020B0604020202020204" pitchFamily="34" charset="0"/>
                <a:cs typeface="Arial" panose="020B0604020202020204" pitchFamily="34" charset="0"/>
              </a:rPr>
              <a:t>school food authority [pause and wait for a show of hands], </a:t>
            </a:r>
          </a:p>
          <a:p>
            <a:pPr marL="171450" indent="-171450">
              <a:buFont typeface="Arial" panose="020B0604020202020204" pitchFamily="34" charset="0"/>
              <a:buChar char="•"/>
            </a:pPr>
            <a:r>
              <a:rPr lang="en-US" sz="1200" kern="1200">
                <a:solidFill>
                  <a:schemeClr val="tx1"/>
                </a:solidFill>
                <a:latin typeface="Arial" panose="020B0604020202020204" pitchFamily="34" charset="0"/>
                <a:cs typeface="Arial" panose="020B0604020202020204" pitchFamily="34" charset="0"/>
              </a:rPr>
              <a:t>State agency [pause and wait for a show of hands], </a:t>
            </a:r>
          </a:p>
          <a:p>
            <a:pPr marL="171450" indent="-171450">
              <a:buFont typeface="Arial" panose="020B0604020202020204" pitchFamily="34" charset="0"/>
              <a:buChar char="•"/>
            </a:pPr>
            <a:r>
              <a:rPr lang="en-US" sz="1200" kern="1200">
                <a:solidFill>
                  <a:schemeClr val="tx1"/>
                </a:solidFill>
                <a:latin typeface="Arial" panose="020B0604020202020204" pitchFamily="34" charset="0"/>
                <a:cs typeface="Arial" panose="020B0604020202020204" pitchFamily="34" charset="0"/>
              </a:rPr>
              <a:t>USDA Regional office [pause and wait for a show of hands], </a:t>
            </a:r>
          </a:p>
          <a:p>
            <a:pPr marL="171450" indent="-171450">
              <a:buFont typeface="Arial" panose="020B0604020202020204" pitchFamily="34" charset="0"/>
              <a:buChar char="•"/>
            </a:pPr>
            <a:r>
              <a:rPr lang="en-US" sz="1200" kern="1200">
                <a:solidFill>
                  <a:schemeClr val="tx1"/>
                </a:solidFill>
                <a:latin typeface="Arial" panose="020B0604020202020204" pitchFamily="34" charset="0"/>
                <a:cs typeface="Arial" panose="020B0604020202020204" pitchFamily="34" charset="0"/>
              </a:rPr>
              <a:t>or other [pause and wait for a show of hands]. </a:t>
            </a:r>
            <a:endParaRPr lang="en-US" sz="1200" baseline="0">
              <a:solidFill>
                <a:schemeClr val="tx1"/>
              </a:solidFill>
              <a:latin typeface="Arial" panose="020B0604020202020204" pitchFamily="34" charset="0"/>
              <a:cs typeface="Arial" panose="020B0604020202020204" pitchFamily="34" charset="0"/>
            </a:endParaRPr>
          </a:p>
          <a:p>
            <a:endParaRPr lang="es-US">
              <a:latin typeface="Arial" panose="020B0604020202020204" pitchFamily="34" charset="0"/>
              <a:cs typeface="Arial" panose="020B0604020202020204" pitchFamily="34" charset="0"/>
            </a:endParaRPr>
          </a:p>
          <a:p>
            <a:endParaRPr lang="es-US" baseline="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a:p>
        </p:txBody>
      </p:sp>
    </p:spTree>
    <p:extLst>
      <p:ext uri="{BB962C8B-B14F-4D97-AF65-F5344CB8AC3E}">
        <p14:creationId xmlns:p14="http://schemas.microsoft.com/office/powerpoint/2010/main" val="3869908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5788" y="141288"/>
            <a:ext cx="5486400" cy="3086100"/>
          </a:xfrm>
        </p:spPr>
      </p:sp>
      <p:sp>
        <p:nvSpPr>
          <p:cNvPr id="3" name="Notes Placeholder 2"/>
          <p:cNvSpPr>
            <a:spLocks noGrp="1"/>
          </p:cNvSpPr>
          <p:nvPr>
            <p:ph type="body" idx="1"/>
          </p:nvPr>
        </p:nvSpPr>
        <p:spPr>
          <a:xfrm>
            <a:off x="685800" y="3410993"/>
            <a:ext cx="5589740" cy="5394804"/>
          </a:xfrm>
        </p:spPr>
        <p:txBody>
          <a:bodyPr/>
          <a:lstStyle/>
          <a:p>
            <a:pPr defTabSz="914277">
              <a:defRPr/>
            </a:pPr>
            <a:r>
              <a:rPr lang="en-US" sz="1200" baseline="0">
                <a:solidFill>
                  <a:schemeClr val="tx1"/>
                </a:solidFill>
                <a:latin typeface="Arial" panose="020B0604020202020204" pitchFamily="34" charset="0"/>
                <a:cs typeface="Arial" panose="020B0604020202020204" pitchFamily="34" charset="0"/>
              </a:rPr>
              <a:t>As babies grow, we know they will eventually need to </a:t>
            </a:r>
            <a:r>
              <a:rPr lang="en-US" sz="1200">
                <a:solidFill>
                  <a:schemeClr val="tx1"/>
                </a:solidFill>
                <a:latin typeface="Arial" panose="020B0604020202020204" pitchFamily="34" charset="0"/>
                <a:cs typeface="Arial" panose="020B0604020202020204" pitchFamily="34" charset="0"/>
              </a:rPr>
              <a:t>start eating solid foods in addition to breast</a:t>
            </a:r>
            <a:r>
              <a:rPr lang="en-US" sz="1200" baseline="0">
                <a:solidFill>
                  <a:schemeClr val="tx1"/>
                </a:solidFill>
                <a:latin typeface="Arial" panose="020B0604020202020204" pitchFamily="34" charset="0"/>
                <a:cs typeface="Arial" panose="020B0604020202020204" pitchFamily="34" charset="0"/>
              </a:rPr>
              <a:t>milk and/or formula. When we say “solid foods”, we mean foods that are safe and easy for a baby to eat once they are developmentally ready. Developmentally ready means the baby is showing a set of skills or abilities that mean they are ready to try solid foods. This usually happens when the baby is around 6 months or so, so it could be earlier or later than 6 months.</a:t>
            </a:r>
          </a:p>
          <a:p>
            <a:pPr defTabSz="914277">
              <a:defRPr/>
            </a:pPr>
            <a:endParaRPr lang="en-US" sz="1200" baseline="0">
              <a:solidFill>
                <a:schemeClr val="tx1"/>
              </a:solidFill>
              <a:latin typeface="Arial" panose="020B0604020202020204" pitchFamily="34" charset="0"/>
              <a:cs typeface="Arial" panose="020B0604020202020204" pitchFamily="34" charset="0"/>
            </a:endParaRPr>
          </a:p>
          <a:p>
            <a:r>
              <a:rPr lang="en-US" sz="1200" b="0" kern="1200">
                <a:solidFill>
                  <a:schemeClr val="tx1"/>
                </a:solidFill>
                <a:effectLst/>
                <a:latin typeface="Arial" panose="020B0604020202020204" pitchFamily="34" charset="0"/>
                <a:ea typeface="+mn-ea"/>
                <a:cs typeface="Arial" panose="020B0604020202020204" pitchFamily="34" charset="0"/>
              </a:rPr>
              <a:t>A baby is developmentally</a:t>
            </a:r>
            <a:r>
              <a:rPr lang="en-US" sz="1200" b="0" kern="1200" baseline="0">
                <a:solidFill>
                  <a:schemeClr val="tx1"/>
                </a:solidFill>
                <a:effectLst/>
                <a:latin typeface="Arial" panose="020B0604020202020204" pitchFamily="34" charset="0"/>
                <a:ea typeface="+mn-ea"/>
                <a:cs typeface="Arial" panose="020B0604020202020204" pitchFamily="34" charset="0"/>
              </a:rPr>
              <a:t> </a:t>
            </a:r>
            <a:r>
              <a:rPr lang="en-US" sz="1200" b="0" kern="1200">
                <a:solidFill>
                  <a:schemeClr val="tx1"/>
                </a:solidFill>
                <a:effectLst/>
                <a:latin typeface="Arial" panose="020B0604020202020204" pitchFamily="34" charset="0"/>
                <a:ea typeface="+mn-ea"/>
                <a:cs typeface="Arial" panose="020B0604020202020204" pitchFamily="34" charset="0"/>
              </a:rPr>
              <a:t>ready to start solid foods </a:t>
            </a:r>
            <a:r>
              <a:rPr lang="en-US">
                <a:latin typeface="Arial" panose="020B0604020202020204" pitchFamily="34" charset="0"/>
                <a:cs typeface="Arial" panose="020B0604020202020204" pitchFamily="34" charset="0"/>
              </a:rPr>
              <a:t>if </a:t>
            </a:r>
            <a:r>
              <a:rPr lang="en-US" sz="1200" b="0" kern="1200">
                <a:solidFill>
                  <a:schemeClr val="tx1"/>
                </a:solidFill>
                <a:effectLst/>
                <a:latin typeface="Arial" panose="020B0604020202020204" pitchFamily="34" charset="0"/>
                <a:ea typeface="+mn-ea"/>
                <a:cs typeface="Arial" panose="020B0604020202020204" pitchFamily="34" charset="0"/>
              </a:rPr>
              <a:t>they:</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Sit in a high chair with good head control.</a:t>
            </a:r>
          </a:p>
          <a:p>
            <a:pPr marL="17145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Open their mouth when foods come their way or reach for food.</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Use their tongue to move food from the spoon into their mouth. The tongue does not automatically push the food out of their mouth.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a:solidFill>
                  <a:schemeClr val="tx1"/>
                </a:solidFill>
                <a:latin typeface="Arial" panose="020B0604020202020204" pitchFamily="34" charset="0"/>
                <a:cs typeface="Arial" panose="020B0604020202020204" pitchFamily="34" charset="0"/>
              </a:rPr>
              <a:t>Keep in mind that a</a:t>
            </a:r>
            <a:r>
              <a:rPr lang="en-US" sz="1200" kern="1200">
                <a:solidFill>
                  <a:schemeClr val="tx1"/>
                </a:solidFill>
                <a:effectLst/>
                <a:latin typeface="Arial" panose="020B0604020202020204" pitchFamily="34" charset="0"/>
                <a:ea typeface="+mn-ea"/>
                <a:cs typeface="Arial" panose="020B0604020202020204" pitchFamily="34" charset="0"/>
              </a:rPr>
              <a:t>ll babies develop at their own rate. So for example, while one baby</a:t>
            </a:r>
            <a:r>
              <a:rPr lang="en-US" sz="1200" kern="1200" baseline="0">
                <a:solidFill>
                  <a:schemeClr val="tx1"/>
                </a:solidFill>
                <a:effectLst/>
                <a:latin typeface="Arial" panose="020B0604020202020204" pitchFamily="34" charset="0"/>
                <a:ea typeface="+mn-ea"/>
                <a:cs typeface="Arial" panose="020B0604020202020204" pitchFamily="34" charset="0"/>
              </a:rPr>
              <a:t> might be opening their mouth or reaching for food when they are five months old, another baby may not start doing so until they are six months old. That is okay!  The CACFP infant meal pattern gives you the flexibility to feed each baby based on their developmental readiness, such as how well the baby can control their muscles.</a:t>
            </a:r>
            <a:r>
              <a:rPr lang="en-US" sz="1200" kern="1200">
                <a:solidFill>
                  <a:schemeClr val="tx1"/>
                </a:solidFill>
                <a:effectLst/>
                <a:latin typeface="Arial" panose="020B0604020202020204" pitchFamily="34" charset="0"/>
                <a:ea typeface="+mn-ea"/>
                <a:cs typeface="Arial" panose="020B0604020202020204" pitchFamily="34" charset="0"/>
              </a:rPr>
              <a:t> </a:t>
            </a:r>
            <a:r>
              <a:rPr lang="en-US" sz="1200" kern="1200" baseline="0">
                <a:solidFill>
                  <a:schemeClr val="tx1"/>
                </a:solidFill>
                <a:effectLst/>
                <a:latin typeface="Arial" panose="020B0604020202020204" pitchFamily="34" charset="0"/>
                <a:ea typeface="+mn-ea"/>
                <a:cs typeface="Arial" panose="020B0604020202020204" pitchFamily="34" charset="0"/>
              </a:rPr>
              <a:t>That way, as the child care provider, you can help ensure that babies get what they need to grow and be healthy.</a:t>
            </a:r>
            <a:r>
              <a:rPr lang="en-US" sz="1200" kern="1200">
                <a:solidFill>
                  <a:schemeClr val="tx1"/>
                </a:solidFill>
                <a:effectLst/>
                <a:latin typeface="Arial" panose="020B0604020202020204" pitchFamily="34" charset="0"/>
                <a:ea typeface="+mn-ea"/>
                <a:cs typeface="Arial" panose="020B0604020202020204" pitchFamily="34" charset="0"/>
              </a:rPr>
              <a:t> </a:t>
            </a:r>
            <a:endParaRPr lang="en-US" sz="1200" kern="1200" baseline="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a:solidFill>
                <a:schemeClr val="tx1"/>
              </a:solidFill>
              <a:effectLst/>
              <a:latin typeface="Arial" panose="020B0604020202020204" pitchFamily="34" charset="0"/>
              <a:ea typeface="+mn-ea"/>
              <a:cs typeface="Arial" panose="020B0604020202020204" pitchFamily="34" charset="0"/>
            </a:endParaRPr>
          </a:p>
          <a:p>
            <a:r>
              <a:rPr lang="en-US" sz="1200" kern="1200">
                <a:solidFill>
                  <a:schemeClr val="tx1"/>
                </a:solidFill>
                <a:effectLst/>
                <a:latin typeface="Arial" panose="020B0604020202020204" pitchFamily="34" charset="0"/>
                <a:ea typeface="+mn-ea"/>
                <a:cs typeface="Arial" panose="020B0604020202020204" pitchFamily="34" charset="0"/>
              </a:rPr>
              <a:t>Starting solid foods when a baby is developmentally ready is important because:</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A baby is getting bigger and needs more calories and nutrients that can come from solid foods.</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It gives a baby a chance to try different foods so they will like them at an early age and will continue to eat them as they get older.</a:t>
            </a:r>
          </a:p>
          <a:p>
            <a:endParaRPr lang="en-US" sz="120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a:t>
            </a:fld>
            <a:endParaRPr lang="en-US"/>
          </a:p>
        </p:txBody>
      </p:sp>
    </p:spTree>
    <p:extLst>
      <p:ext uri="{BB962C8B-B14F-4D97-AF65-F5344CB8AC3E}">
        <p14:creationId xmlns:p14="http://schemas.microsoft.com/office/powerpoint/2010/main" val="879841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Arial" panose="020B0604020202020204" pitchFamily="34" charset="0"/>
                <a:ea typeface="+mn-ea"/>
                <a:cs typeface="Arial" panose="020B0604020202020204" pitchFamily="34" charset="0"/>
              </a:rPr>
              <a:t>Feeding solid foods before a baby is developmentally ready may increase the chance that they will:</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choke on the food.</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drink less breastmilk or infant formula than needed in order to grow.</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be overweight or obese later in life.</a:t>
            </a:r>
          </a:p>
          <a:p>
            <a:pPr lvl="0"/>
            <a:endParaRPr lang="en-US" sz="1200" u="none" strike="noStrike" kern="1200">
              <a:solidFill>
                <a:schemeClr val="tx1"/>
              </a:solidFill>
              <a:effectLst/>
              <a:latin typeface="Arial" panose="020B0604020202020204" pitchFamily="34" charset="0"/>
              <a:ea typeface="+mn-ea"/>
              <a:cs typeface="Arial" panose="020B0604020202020204" pitchFamily="34" charset="0"/>
            </a:endParaRPr>
          </a:p>
          <a:p>
            <a:r>
              <a:rPr lang="en-US" sz="1200" kern="1200">
                <a:solidFill>
                  <a:schemeClr val="tx1"/>
                </a:solidFill>
                <a:effectLst/>
                <a:latin typeface="Arial" panose="020B0604020202020204" pitchFamily="34" charset="0"/>
                <a:ea typeface="+mn-ea"/>
                <a:cs typeface="Arial" panose="020B0604020202020204" pitchFamily="34" charset="0"/>
              </a:rPr>
              <a:t>Feeding solid foods before a baby is ready:</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does not help the baby sleep through the night.</a:t>
            </a:r>
          </a:p>
          <a:p>
            <a:pPr marL="171450" lvl="0" indent="-171450">
              <a:buFont typeface="Arial" panose="020B0604020202020204" pitchFamily="34" charset="0"/>
              <a:buChar char="•"/>
            </a:pPr>
            <a:r>
              <a:rPr lang="en-US" sz="1200" u="none" strike="noStrike" kern="1200">
                <a:solidFill>
                  <a:schemeClr val="tx1"/>
                </a:solidFill>
                <a:effectLst/>
                <a:latin typeface="Arial" panose="020B0604020202020204" pitchFamily="34" charset="0"/>
                <a:ea typeface="+mn-ea"/>
                <a:cs typeface="Arial" panose="020B0604020202020204" pitchFamily="34" charset="0"/>
              </a:rPr>
              <a:t>does not make the baby eat fewer times in a day.</a:t>
            </a:r>
          </a:p>
          <a:p>
            <a:pPr lvl="0"/>
            <a:endParaRPr lang="en-US" sz="1200" u="none" strike="noStrike" kern="120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If parents report fussiness and/or sleeping problems as a reason for wanting to start solid foods early, encourage them to discuss their concerns with their baby’s health care provider. Sometimes ideas for other ways to calm or soothe a crying baby can be helpful. Crying does not always mean that the baby is hungry.</a:t>
            </a:r>
          </a:p>
          <a:p>
            <a:pPr lvl="0"/>
            <a:endParaRPr lang="en-US" sz="1200" u="none" strike="noStrike" kern="1200">
              <a:solidFill>
                <a:schemeClr val="tx1"/>
              </a:solidFill>
              <a:effectLst/>
              <a:latin typeface="Arial" panose="020B0604020202020204" pitchFamily="34" charset="0"/>
              <a:ea typeface="+mn-ea"/>
              <a:cs typeface="Arial" panose="020B0604020202020204" pitchFamily="34" charset="0"/>
            </a:endParaRPr>
          </a:p>
          <a:p>
            <a:endParaRPr lang="en-US" sz="120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5</a:t>
            </a:fld>
            <a:endParaRPr lang="en-US"/>
          </a:p>
        </p:txBody>
      </p:sp>
    </p:spTree>
    <p:extLst>
      <p:ext uri="{BB962C8B-B14F-4D97-AF65-F5344CB8AC3E}">
        <p14:creationId xmlns:p14="http://schemas.microsoft.com/office/powerpoint/2010/main" val="1666670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latin typeface="Arial" panose="020B0604020202020204" pitchFamily="34" charset="0"/>
                <a:ea typeface="+mn-ea"/>
                <a:cs typeface="Arial" panose="020B0604020202020204" pitchFamily="34" charset="0"/>
              </a:rPr>
              <a:t>Let's try a practice question!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latin typeface="Arial" panose="020B0604020202020204" pitchFamily="34" charset="0"/>
                <a:cs typeface="Arial" panose="020B0604020202020204" pitchFamily="34" charset="0"/>
              </a:rPr>
              <a:t>Baby Jonathan is 5 ½ months old. He can sit when his mom holds him tight, but he does not have good head and neck control. Is Baby Jonathan developmentally ready for solid foods? </a:t>
            </a:r>
            <a:endParaRPr lang="es-ES" sz="1200">
              <a:solidFill>
                <a:schemeClr val="tx1"/>
              </a:solidFill>
              <a:latin typeface="Arial" panose="020B0604020202020204" pitchFamily="34" charset="0"/>
              <a:cs typeface="Arial" panose="020B0604020202020204" pitchFamily="34" charset="0"/>
            </a:endParaRPr>
          </a:p>
          <a:p>
            <a:endParaRPr lang="es-ES" sz="1200">
              <a:solidFill>
                <a:schemeClr val="tx1"/>
              </a:solidFill>
              <a:latin typeface="Arial" panose="020B0604020202020204" pitchFamily="34" charset="0"/>
              <a:cs typeface="Arial" panose="020B0604020202020204" pitchFamily="34" charset="0"/>
            </a:endParaRPr>
          </a:p>
          <a:p>
            <a:r>
              <a:rPr lang="en-US" sz="1200" kern="1200">
                <a:solidFill>
                  <a:schemeClr val="tx1"/>
                </a:solidFill>
                <a:latin typeface="Arial" panose="020B0604020202020204" pitchFamily="34" charset="0"/>
                <a:ea typeface="+mn-ea"/>
                <a:cs typeface="Arial" panose="020B0604020202020204" pitchFamily="34" charset="0"/>
              </a:rPr>
              <a:t>Yes or No? Raise your hand if you think the answer is "yes" [pause and wait for a show of hands] or "no" [pause and wait for a show of hands].</a:t>
            </a:r>
            <a:endParaRPr lang="en-US" sz="1200">
              <a:solidFill>
                <a:schemeClr val="tx1"/>
              </a:solidFill>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a:p>
        </p:txBody>
      </p:sp>
    </p:spTree>
    <p:extLst>
      <p:ext uri="{BB962C8B-B14F-4D97-AF65-F5344CB8AC3E}">
        <p14:creationId xmlns:p14="http://schemas.microsoft.com/office/powerpoint/2010/main" val="2759044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200" baseline="0">
                <a:solidFill>
                  <a:schemeClr val="tx1"/>
                </a:solidFill>
                <a:latin typeface="Arial" panose="020B0604020202020204" pitchFamily="34" charset="0"/>
                <a:cs typeface="Arial" panose="020B0604020202020204" pitchFamily="34" charset="0"/>
              </a:rPr>
              <a:t>Great Job! The answer is “No”. Baby Jonathan is not developmentally ready to start solid foods. He is not able to sit up with good head control. </a:t>
            </a:r>
            <a:endParaRPr lang="en-US" sz="1200" u="none" strike="noStrike" kern="1200">
              <a:solidFill>
                <a:schemeClr val="tx1"/>
              </a:solidFill>
              <a:effectLst/>
              <a:latin typeface="Arial" panose="020B0604020202020204" pitchFamily="34" charset="0"/>
              <a:ea typeface="+mn-ea"/>
              <a:cs typeface="Arial" panose="020B0604020202020204" pitchFamily="34" charset="0"/>
            </a:endParaRPr>
          </a:p>
          <a:p>
            <a:endParaRPr lang="es-ES"/>
          </a:p>
        </p:txBody>
      </p:sp>
      <p:sp>
        <p:nvSpPr>
          <p:cNvPr id="4" name="Slide Number Placeholder 3"/>
          <p:cNvSpPr>
            <a:spLocks noGrp="1"/>
          </p:cNvSpPr>
          <p:nvPr>
            <p:ph type="sldNum" sz="quarter" idx="5"/>
          </p:nvPr>
        </p:nvSpPr>
        <p:spPr/>
        <p:txBody>
          <a:bodyPr/>
          <a:lstStyle/>
          <a:p>
            <a:fld id="{8A92E9ED-D75D-DF40-B20F-46FB25F50A85}" type="slidenum">
              <a:rPr lang="en-US" smtClean="0"/>
              <a:t>7</a:t>
            </a:fld>
            <a:endParaRPr lang="en-US"/>
          </a:p>
        </p:txBody>
      </p:sp>
    </p:spTree>
    <p:extLst>
      <p:ext uri="{BB962C8B-B14F-4D97-AF65-F5344CB8AC3E}">
        <p14:creationId xmlns:p14="http://schemas.microsoft.com/office/powerpoint/2010/main" val="2762056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kern="1200">
                <a:solidFill>
                  <a:schemeClr val="tx1"/>
                </a:solidFill>
                <a:latin typeface="Arial" panose="020B0604020202020204" pitchFamily="34" charset="0"/>
                <a:ea typeface="+mn-ea"/>
                <a:cs typeface="Arial" panose="020B0604020202020204" pitchFamily="34" charset="0"/>
              </a:rPr>
              <a:t>Okay, let's try another practice question. </a:t>
            </a:r>
          </a:p>
          <a:p>
            <a:pPr marL="0" indent="0">
              <a:buNone/>
            </a:pPr>
            <a:endParaRPr lang="en-US" sz="1200">
              <a:solidFill>
                <a:schemeClr val="tx1"/>
              </a:solidFill>
              <a:latin typeface="Arial" panose="020B0604020202020204" pitchFamily="34" charset="0"/>
              <a:cs typeface="Arial" panose="020B0604020202020204" pitchFamily="34" charset="0"/>
            </a:endParaRPr>
          </a:p>
          <a:p>
            <a:pPr marL="0" indent="0">
              <a:buNone/>
            </a:pPr>
            <a:r>
              <a:rPr lang="en-US" sz="1200">
                <a:solidFill>
                  <a:schemeClr val="tx1"/>
                </a:solidFill>
                <a:latin typeface="Arial" panose="020B0604020202020204" pitchFamily="34" charset="0"/>
                <a:cs typeface="Arial" panose="020B0604020202020204" pitchFamily="34" charset="0"/>
              </a:rPr>
              <a:t>Baby Kara is 5 ½ months old. She can sit up on her own with little assistance, has good head control, and keeps reaching for food when it is near. When Baby Kara tried a bite of food she was able</a:t>
            </a:r>
            <a:r>
              <a:rPr lang="en-US" sz="1200" baseline="0">
                <a:solidFill>
                  <a:schemeClr val="tx1"/>
                </a:solidFill>
                <a:latin typeface="Arial" panose="020B0604020202020204" pitchFamily="34" charset="0"/>
                <a:cs typeface="Arial" panose="020B0604020202020204" pitchFamily="34" charset="0"/>
              </a:rPr>
              <a:t> to move it to the back of her throat to swallow. </a:t>
            </a:r>
            <a:r>
              <a:rPr lang="en-US" sz="1200">
                <a:solidFill>
                  <a:schemeClr val="tx1"/>
                </a:solidFill>
                <a:latin typeface="Arial" panose="020B0604020202020204" pitchFamily="34" charset="0"/>
                <a:cs typeface="Arial" panose="020B0604020202020204" pitchFamily="34" charset="0"/>
              </a:rPr>
              <a:t>Is Baby Kara developmentally ready for solid foods?</a:t>
            </a:r>
          </a:p>
          <a:p>
            <a:pPr marL="0" indent="0">
              <a:buNone/>
            </a:pPr>
            <a:endParaRPr lang="en-US" sz="1200">
              <a:solidFill>
                <a:schemeClr val="tx1"/>
              </a:solidFill>
              <a:latin typeface="Arial" panose="020B0604020202020204" pitchFamily="34" charset="0"/>
              <a:cs typeface="Arial" panose="020B0604020202020204" pitchFamily="34" charset="0"/>
            </a:endParaRPr>
          </a:p>
          <a:p>
            <a:pPr marL="0" indent="0">
              <a:buNone/>
            </a:pPr>
            <a:r>
              <a:rPr lang="en-US" sz="1200" kern="1200">
                <a:solidFill>
                  <a:schemeClr val="tx1"/>
                </a:solidFill>
                <a:latin typeface="Arial" panose="020B0604020202020204" pitchFamily="34" charset="0"/>
                <a:ea typeface="+mn-ea"/>
                <a:cs typeface="Arial" panose="020B0604020202020204" pitchFamily="34" charset="0"/>
              </a:rPr>
              <a:t>Yes or No? Raise your hand if you think the answer is "yes" [pause and wait for a show of hands] or "no" [pause and wait for a show of hands].</a:t>
            </a:r>
            <a:endParaRPr lang="es-ES" sz="120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8</a:t>
            </a:fld>
            <a:endParaRPr lang="en-US"/>
          </a:p>
        </p:txBody>
      </p:sp>
    </p:spTree>
    <p:extLst>
      <p:ext uri="{BB962C8B-B14F-4D97-AF65-F5344CB8AC3E}">
        <p14:creationId xmlns:p14="http://schemas.microsoft.com/office/powerpoint/2010/main" val="3805183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a:solidFill>
                  <a:schemeClr val="tx1"/>
                </a:solidFill>
                <a:latin typeface="Arial" panose="020B0604020202020204" pitchFamily="34" charset="0"/>
                <a:cs typeface="Arial" panose="020B0604020202020204" pitchFamily="34" charset="0"/>
              </a:rPr>
              <a:t>Great Job! The answer is “Yes”. Baby Kara is showing signs that she is developmentally ready for solid foods. She is sitting up with little assistance, has good head control, keeps reaching for solid foods, and swallows food without pushing it back out. </a:t>
            </a:r>
          </a:p>
          <a:p>
            <a:pPr marL="513481" indent="-513481">
              <a:buAutoNum type="alphaUcPeriod"/>
            </a:pPr>
            <a:endParaRPr lang="es-ES"/>
          </a:p>
        </p:txBody>
      </p:sp>
      <p:sp>
        <p:nvSpPr>
          <p:cNvPr id="4" name="Slide Number Placeholder 3"/>
          <p:cNvSpPr>
            <a:spLocks noGrp="1"/>
          </p:cNvSpPr>
          <p:nvPr>
            <p:ph type="sldNum" sz="quarter" idx="5"/>
          </p:nvPr>
        </p:nvSpPr>
        <p:spPr/>
        <p:txBody>
          <a:bodyPr/>
          <a:lstStyle/>
          <a:p>
            <a:fld id="{8A92E9ED-D75D-DF40-B20F-46FB25F50A85}" type="slidenum">
              <a:rPr lang="en-US" smtClean="0"/>
              <a:t>9</a:t>
            </a:fld>
            <a:endParaRPr lang="en-US"/>
          </a:p>
        </p:txBody>
      </p:sp>
    </p:spTree>
    <p:extLst>
      <p:ext uri="{BB962C8B-B14F-4D97-AF65-F5344CB8AC3E}">
        <p14:creationId xmlns:p14="http://schemas.microsoft.com/office/powerpoint/2010/main" val="3396503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74209" y="1143000"/>
            <a:ext cx="7372350" cy="573957"/>
          </a:xfrm>
          <a:prstGeom prst="rect">
            <a:avLst/>
          </a:prstGeom>
        </p:spPr>
        <p:txBody>
          <a:bodyPr lIns="0" tIns="0" rIns="0" bIns="0" anchor="t" anchorCtr="0">
            <a:normAutofit/>
          </a:bodyPr>
          <a:lstStyle>
            <a:lvl1pPr algn="l">
              <a:defRPr sz="4000" b="1" i="0">
                <a:solidFill>
                  <a:srgbClr val="14504F"/>
                </a:solidFill>
                <a:latin typeface="Helvetica" pitchFamily="2" charset="0"/>
              </a:defRPr>
            </a:lvl1pPr>
          </a:lstStyle>
          <a:p>
            <a:r>
              <a:rPr lang="en-US"/>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74209" y="3657600"/>
            <a:ext cx="4197791" cy="1248937"/>
          </a:xfrm>
          <a:prstGeom prst="rect">
            <a:avLst/>
          </a:prstGeom>
        </p:spPr>
        <p:txBody>
          <a:bodyPr/>
          <a:lstStyle>
            <a:lvl1pPr marL="0" indent="0" algn="l">
              <a:lnSpc>
                <a:spcPts val="2800"/>
              </a:lnSpc>
              <a:buNone/>
              <a:defRPr sz="22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95280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14504F"/>
                </a:solidFill>
              </a:defRPr>
            </a:lvl1pPr>
          </a:lstStyle>
          <a:p>
            <a:r>
              <a:rPr lang="en-US"/>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137160" indent="-137160">
              <a:buClr>
                <a:srgbClr val="14504F"/>
              </a:buClr>
              <a:buFont typeface="Arial" panose="020B0604020202020204" pitchFamily="34" charset="0"/>
              <a:buChar char="•"/>
              <a:defRPr sz="1800" b="0" i="0">
                <a:solidFill>
                  <a:schemeClr val="tx1">
                    <a:lumMod val="65000"/>
                    <a:lumOff val="35000"/>
                  </a:schemeClr>
                </a:solidFill>
                <a:latin typeface="Helvetica" pitchFamily="2" charset="0"/>
              </a:defRPr>
            </a:lvl1pPr>
            <a:lvl2pPr marL="283464" indent="-137160">
              <a:buClr>
                <a:srgbClr val="14504F"/>
              </a:buClr>
              <a:buFont typeface="System Font Regular"/>
              <a:buChar char="⁃"/>
              <a:defRPr sz="1800" b="0" i="0">
                <a:solidFill>
                  <a:schemeClr val="tx1">
                    <a:lumMod val="65000"/>
                    <a:lumOff val="35000"/>
                  </a:schemeClr>
                </a:solidFill>
                <a:latin typeface="Helvetica" pitchFamily="2" charset="0"/>
              </a:defRPr>
            </a:lvl2pPr>
            <a:lvl5pPr marL="1828800" indent="0">
              <a:buNone/>
              <a:defRPr/>
            </a:lvl5pPr>
          </a:lstStyle>
          <a:p>
            <a:pPr lvl="0"/>
            <a:r>
              <a:rPr lang="en-US"/>
              <a:t>Edit Master text styles</a:t>
            </a:r>
          </a:p>
          <a:p>
            <a:pPr lvl="1"/>
            <a:r>
              <a:rPr lang="en-US"/>
              <a:t>Second Line</a:t>
            </a:r>
          </a:p>
          <a:p>
            <a:pPr lvl="1"/>
            <a:endParaRPr lang="en-US"/>
          </a:p>
        </p:txBody>
      </p:sp>
    </p:spTree>
    <p:extLst>
      <p:ext uri="{BB962C8B-B14F-4D97-AF65-F5344CB8AC3E}">
        <p14:creationId xmlns:p14="http://schemas.microsoft.com/office/powerpoint/2010/main" val="299860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14504F"/>
                </a:solidFill>
              </a:defRPr>
            </a:lvl1pPr>
          </a:lstStyle>
          <a:p>
            <a:r>
              <a:rPr lang="en-US"/>
              <a:t>Click to edit title</a:t>
            </a:r>
            <a:br>
              <a:rPr lang="en-US"/>
            </a:br>
            <a:r>
              <a:rPr lang="en-US"/>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137160" indent="-137160">
              <a:buClr>
                <a:srgbClr val="14504F"/>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304704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14504F"/>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794703"/>
            <a:ext cx="3868737" cy="613726"/>
          </a:xfrm>
          <a:prstGeom prst="rect">
            <a:avLst/>
          </a:prstGeom>
        </p:spPr>
        <p:txBody>
          <a:bodyPr/>
          <a:lstStyle>
            <a:lvl1pPr marL="137160" indent="-137160">
              <a:buClr>
                <a:srgbClr val="14504F"/>
              </a:buClr>
              <a:buFont typeface="Arial" panose="020B0604020202020204" pitchFamily="34" charset="0"/>
              <a:buChar char="•"/>
              <a:defRPr sz="1800" b="0" i="0">
                <a:solidFill>
                  <a:schemeClr val="tx1">
                    <a:lumMod val="65000"/>
                    <a:lumOff val="35000"/>
                  </a:schemeClr>
                </a:solidFill>
                <a:latin typeface="Helvetica" pitchFamily="2" charset="0"/>
              </a:defRPr>
            </a:lvl1pPr>
            <a:lvl2pPr marL="283464" indent="-137160">
              <a:buClr>
                <a:srgbClr val="14504F"/>
              </a:buClr>
              <a:buFont typeface="System Font Regular"/>
              <a:buChar char="⁃"/>
              <a:defRPr sz="1800" b="0" i="0">
                <a:latin typeface="Helvetica" pitchFamily="2" charset="0"/>
              </a:defRPr>
            </a:lvl2pPr>
            <a:lvl5pPr marL="1828800" indent="0">
              <a:buNone/>
              <a:defRPr/>
            </a:lvl5pPr>
          </a:lstStyle>
          <a:p>
            <a:pPr lvl="0"/>
            <a:r>
              <a:rPr lang="en-US"/>
              <a:t>Edit Master text styles</a:t>
            </a:r>
          </a:p>
          <a:p>
            <a:pPr lvl="1"/>
            <a:endParaRPr lang="en-US"/>
          </a:p>
        </p:txBody>
      </p:sp>
    </p:spTree>
    <p:extLst>
      <p:ext uri="{BB962C8B-B14F-4D97-AF65-F5344CB8AC3E}">
        <p14:creationId xmlns:p14="http://schemas.microsoft.com/office/powerpoint/2010/main" val="243087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rgbClr val="14504F"/>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062F6E"/>
              </a:buClr>
              <a:buFontTx/>
              <a:buBlip>
                <a:blip r:embed="rId2"/>
              </a:buBlip>
              <a:defRPr sz="2000" b="0" i="0">
                <a:solidFill>
                  <a:schemeClr val="tx1">
                    <a:lumMod val="65000"/>
                    <a:lumOff val="35000"/>
                  </a:schemeClr>
                </a:solidFill>
                <a:latin typeface="Helvetica" pitchFamily="2" charset="0"/>
              </a:defRPr>
            </a:lvl1pPr>
            <a:lvl5pPr marL="1828800" indent="0">
              <a:buNone/>
              <a:defRPr/>
            </a:lvl5pPr>
          </a:lstStyle>
          <a:p>
            <a:pPr lvl="0"/>
            <a:r>
              <a:rPr lang="en-US"/>
              <a:t> Edit Master text styles</a:t>
            </a:r>
          </a:p>
        </p:txBody>
      </p:sp>
    </p:spTree>
    <p:extLst>
      <p:ext uri="{BB962C8B-B14F-4D97-AF65-F5344CB8AC3E}">
        <p14:creationId xmlns:p14="http://schemas.microsoft.com/office/powerpoint/2010/main" val="2986279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14504F"/>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137160" indent="-137160">
              <a:buClr>
                <a:srgbClr val="14504F"/>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2404550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65760" y="411480"/>
            <a:ext cx="7372350" cy="573957"/>
          </a:xfrm>
          <a:prstGeom prst="rect">
            <a:avLst/>
          </a:prstGeom>
        </p:spPr>
        <p:txBody>
          <a:bodyPr lIns="0" tIns="0" rIns="0" bIns="0" anchor="t" anchorCtr="0">
            <a:normAutofit/>
          </a:bodyPr>
          <a:lstStyle>
            <a:lvl1pPr algn="l">
              <a:defRPr sz="4000" b="1" i="0">
                <a:solidFill>
                  <a:srgbClr val="14504F"/>
                </a:solidFill>
                <a:latin typeface="Helvetica" pitchFamily="2" charset="0"/>
              </a:defRPr>
            </a:lvl1pPr>
          </a:lstStyle>
          <a:p>
            <a:r>
              <a:rPr lang="en-US"/>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2039112"/>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395721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1200907"/>
            <a:ext cx="8789276" cy="475484"/>
          </a:xfrm>
          <a:prstGeom prst="rect">
            <a:avLst/>
          </a:prstGeom>
        </p:spPr>
        <p:txBody>
          <a:bodyPr/>
          <a:lstStyle>
            <a:lvl1pPr>
              <a:defRPr sz="3000" b="1" i="0">
                <a:solidFill>
                  <a:srgbClr val="14504F"/>
                </a:solidFill>
                <a:latin typeface="Helvetica" pitchFamily="2" charset="0"/>
              </a:defRPr>
            </a:lvl1pPr>
          </a:lstStyle>
          <a:p>
            <a:r>
              <a:rPr lang="en-US"/>
              <a:t>Click to edit Master title style</a:t>
            </a:r>
          </a:p>
        </p:txBody>
      </p:sp>
      <p:pic>
        <p:nvPicPr>
          <p:cNvPr id="3" name="Picture 2">
            <a:extLst>
              <a:ext uri="{FF2B5EF4-FFF2-40B4-BE49-F238E27FC236}">
                <a16:creationId xmlns:a16="http://schemas.microsoft.com/office/drawing/2014/main" id="{7C5BFCAC-A678-E34E-B766-E603D06ED1D5}"/>
              </a:ext>
            </a:extLst>
          </p:cNvPr>
          <p:cNvPicPr>
            <a:picLocks noChangeAspect="1"/>
          </p:cNvPicPr>
          <p:nvPr userDrawn="1"/>
        </p:nvPicPr>
        <p:blipFill>
          <a:blip r:embed="rId2"/>
          <a:stretch>
            <a:fillRect/>
          </a:stretch>
        </p:blipFill>
        <p:spPr>
          <a:xfrm>
            <a:off x="228600" y="228600"/>
            <a:ext cx="2042988" cy="581778"/>
          </a:xfrm>
          <a:prstGeom prst="rect">
            <a:avLst/>
          </a:prstGeom>
        </p:spPr>
      </p:pic>
      <p:sp>
        <p:nvSpPr>
          <p:cNvPr id="5" name="Content Placeholder 4">
            <a:extLst>
              <a:ext uri="{FF2B5EF4-FFF2-40B4-BE49-F238E27FC236}">
                <a16:creationId xmlns:a16="http://schemas.microsoft.com/office/drawing/2014/main" id="{18ECEF70-3C82-1049-96D7-131F64A581CC}"/>
              </a:ext>
            </a:extLst>
          </p:cNvPr>
          <p:cNvSpPr>
            <a:spLocks noGrp="1"/>
          </p:cNvSpPr>
          <p:nvPr>
            <p:ph sz="quarter" idx="10"/>
          </p:nvPr>
        </p:nvSpPr>
        <p:spPr>
          <a:xfrm>
            <a:off x="228600" y="2752517"/>
            <a:ext cx="5327650" cy="1751012"/>
          </a:xfrm>
          <a:prstGeom prst="rect">
            <a:avLst/>
          </a:prstGeom>
        </p:spPr>
        <p:txBody>
          <a:bodyPr/>
          <a:lstStyle>
            <a:lvl1pPr marL="320040" indent="-320040">
              <a:lnSpc>
                <a:spcPct val="90000"/>
              </a:lnSpc>
              <a:buClr>
                <a:srgbClr val="14504F"/>
              </a:buClr>
              <a:buSzPct val="125000"/>
              <a:buFont typeface="Wingdings" pitchFamily="2" charset="2"/>
              <a:buChar char="ü"/>
              <a:defRPr sz="1800" b="0" i="0">
                <a:solidFill>
                  <a:schemeClr val="tx1">
                    <a:lumMod val="65000"/>
                    <a:lumOff val="35000"/>
                  </a:schemeClr>
                </a:solidFill>
                <a:latin typeface="Helvetica" pitchFamily="2" charset="0"/>
              </a:defRPr>
            </a:lvl1pPr>
            <a:lvl2pPr>
              <a:defRPr sz="1800" b="0" i="0">
                <a:latin typeface="Helvetica" pitchFamily="2" charset="0"/>
              </a:defRPr>
            </a:lvl2pPr>
            <a:lvl3pPr>
              <a:defRPr sz="1800" b="0" i="0">
                <a:latin typeface="Helvetica" pitchFamily="2" charset="0"/>
              </a:defRPr>
            </a:lvl3pPr>
            <a:lvl4pPr>
              <a:defRPr sz="1800" b="0" i="0">
                <a:latin typeface="Helvetica" pitchFamily="2" charset="0"/>
              </a:defRPr>
            </a:lvl4pPr>
            <a:lvl5pPr>
              <a:defRPr sz="1800" b="0" i="0">
                <a:latin typeface="Helvetica" pitchFamily="2" charset="0"/>
              </a:defRPr>
            </a:lvl5pPr>
          </a:lstStyle>
          <a:p>
            <a:pPr lvl="0"/>
            <a:r>
              <a:rPr lang="en-US"/>
              <a:t>Edit Master text styles</a:t>
            </a:r>
          </a:p>
        </p:txBody>
      </p:sp>
      <p:sp>
        <p:nvSpPr>
          <p:cNvPr id="7" name="Text Placeholder 6">
            <a:extLst>
              <a:ext uri="{FF2B5EF4-FFF2-40B4-BE49-F238E27FC236}">
                <a16:creationId xmlns:a16="http://schemas.microsoft.com/office/drawing/2014/main" id="{36ECE138-CE12-CE45-B967-58F6AB9B06E0}"/>
              </a:ext>
            </a:extLst>
          </p:cNvPr>
          <p:cNvSpPr>
            <a:spLocks noGrp="1"/>
          </p:cNvSpPr>
          <p:nvPr>
            <p:ph type="body" sz="quarter" idx="11" hasCustomPrompt="1"/>
          </p:nvPr>
        </p:nvSpPr>
        <p:spPr>
          <a:xfrm>
            <a:off x="228600" y="1773611"/>
            <a:ext cx="4949825" cy="475483"/>
          </a:xfrm>
          <a:prstGeom prst="rect">
            <a:avLst/>
          </a:prstGeom>
        </p:spPr>
        <p:txBody>
          <a:bodyPr/>
          <a:lstStyle>
            <a:lvl1pPr marL="0" indent="0">
              <a:buNone/>
              <a:defRPr sz="1800" b="0" i="0">
                <a:solidFill>
                  <a:schemeClr val="tx1">
                    <a:lumMod val="65000"/>
                    <a:lumOff val="35000"/>
                  </a:schemeClr>
                </a:solidFill>
                <a:latin typeface="Helvetica" pitchFamily="2" charset="0"/>
              </a:defRPr>
            </a:lvl1pPr>
            <a:lvl2pPr>
              <a:defRPr b="0" i="0">
                <a:solidFill>
                  <a:schemeClr val="tx1">
                    <a:lumMod val="65000"/>
                    <a:lumOff val="35000"/>
                  </a:schemeClr>
                </a:solidFill>
                <a:latin typeface="Helvetica" pitchFamily="2" charset="0"/>
              </a:defRPr>
            </a:lvl2pPr>
            <a:lvl3pPr>
              <a:defRPr b="0" i="0">
                <a:solidFill>
                  <a:schemeClr val="tx1">
                    <a:lumMod val="65000"/>
                    <a:lumOff val="35000"/>
                  </a:schemeClr>
                </a:solidFill>
                <a:latin typeface="Helvetica" pitchFamily="2" charset="0"/>
              </a:defRPr>
            </a:lvl3pPr>
            <a:lvl4pPr>
              <a:defRPr b="0" i="0">
                <a:solidFill>
                  <a:schemeClr val="tx1">
                    <a:lumMod val="65000"/>
                    <a:lumOff val="35000"/>
                  </a:schemeClr>
                </a:solidFill>
                <a:latin typeface="Helvetica" pitchFamily="2" charset="0"/>
              </a:defRPr>
            </a:lvl4pPr>
            <a:lvl5pPr>
              <a:defRPr b="0" i="0">
                <a:solidFill>
                  <a:schemeClr val="tx1">
                    <a:lumMod val="65000"/>
                    <a:lumOff val="35000"/>
                  </a:schemeClr>
                </a:solidFill>
                <a:latin typeface="Helvetica" pitchFamily="2" charset="0"/>
              </a:defRPr>
            </a:lvl5pPr>
          </a:lstStyle>
          <a:p>
            <a:pPr lvl="0"/>
            <a:r>
              <a:rPr lang="en-US"/>
              <a:t>Edit Subtitle</a:t>
            </a:r>
          </a:p>
        </p:txBody>
      </p:sp>
    </p:spTree>
    <p:extLst>
      <p:ext uri="{BB962C8B-B14F-4D97-AF65-F5344CB8AC3E}">
        <p14:creationId xmlns:p14="http://schemas.microsoft.com/office/powerpoint/2010/main" val="2396164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776CB-79DE-8847-A7A8-CDD5892E19A0}"/>
              </a:ext>
            </a:extLst>
          </p:cNvPr>
          <p:cNvSpPr>
            <a:spLocks noGrp="1"/>
          </p:cNvSpPr>
          <p:nvPr>
            <p:ph type="title"/>
          </p:nvPr>
        </p:nvSpPr>
        <p:spPr>
          <a:xfrm>
            <a:off x="228600" y="1200907"/>
            <a:ext cx="8789276" cy="475484"/>
          </a:xfrm>
          <a:prstGeom prst="rect">
            <a:avLst/>
          </a:prstGeom>
        </p:spPr>
        <p:txBody>
          <a:bodyPr/>
          <a:lstStyle>
            <a:lvl1pPr>
              <a:defRPr sz="3000" b="1" i="0">
                <a:solidFill>
                  <a:srgbClr val="14504F"/>
                </a:solidFill>
                <a:latin typeface="Helvetica" pitchFamily="2" charset="0"/>
              </a:defRPr>
            </a:lvl1pPr>
          </a:lstStyle>
          <a:p>
            <a:r>
              <a:rPr lang="en-US"/>
              <a:t>Click to edit Master title style</a:t>
            </a:r>
          </a:p>
        </p:txBody>
      </p:sp>
    </p:spTree>
    <p:extLst>
      <p:ext uri="{BB962C8B-B14F-4D97-AF65-F5344CB8AC3E}">
        <p14:creationId xmlns:p14="http://schemas.microsoft.com/office/powerpoint/2010/main" val="267889530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2AAF8CC-1E1B-D547-8D64-D540A6A31B23}"/>
              </a:ext>
            </a:extLst>
          </p:cNvPr>
          <p:cNvSpPr/>
          <p:nvPr userDrawn="1"/>
        </p:nvSpPr>
        <p:spPr>
          <a:xfrm rot="10800000" flipH="1">
            <a:off x="0" y="0"/>
            <a:ext cx="8694751" cy="3440246"/>
          </a:xfrm>
          <a:prstGeom prst="round1Rect">
            <a:avLst>
              <a:gd name="adj" fmla="val 16776"/>
            </a:avLst>
          </a:prstGeom>
          <a:solidFill>
            <a:srgbClr val="DFF1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5A90C07-FA61-8C42-91D6-4A206CCD56F4}"/>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DFF1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59D75E56-B825-9548-BC33-453AB7A43707}"/>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DFF15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7A0633C9-C221-6C43-B6D9-DFAA9A5E7763}"/>
              </a:ext>
            </a:extLst>
          </p:cNvPr>
          <p:cNvSpPr/>
          <p:nvPr userDrawn="1"/>
        </p:nvSpPr>
        <p:spPr>
          <a:xfrm rot="10800000" flipH="1">
            <a:off x="0"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DFF15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73682" y="1224468"/>
            <a:ext cx="4792713" cy="3045350"/>
          </a:xfrm>
          <a:prstGeom prst="round1Rect">
            <a:avLst>
              <a:gd name="adj" fmla="val 26085"/>
            </a:avLst>
          </a:prstGeom>
          <a:solidFill>
            <a:srgbClr val="DFF1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DFF15F"/>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FF15F"/>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5000"/>
                <a:lumOff val="95000"/>
              </a:schemeClr>
            </a:gs>
            <a:gs pos="0">
              <a:srgbClr val="DFF15F"/>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395697"/>
      </p:ext>
    </p:extLst>
  </p:cSld>
  <p:clrMap bg1="lt1" tx1="dk1" bg2="lt2" tx2="dk2" accent1="accent1" accent2="accent2" accent3="accent3" accent4="accent4" accent5="accent5" accent6="accent6" hlink="hlink" folHlink="folHlink"/>
  <p:sldLayoutIdLst>
    <p:sldLayoutId id="2147483684" r:id="rId1"/>
    <p:sldLayoutId id="214748368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hyperlink" Target="https://www.fns.usda.gov/tn/meal-pattern-training-worksheets-cacfp" TargetMode="Externa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hyperlink" Target="https://www.fns.usda.gov/tn/meal-pattern-training-worksheets-cacfp" TargetMode="Externa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twitter.com/@teamnutrition" TargetMode="External"/><Relationship Id="rId5" Type="http://schemas.openxmlformats.org/officeDocument/2006/relationships/hyperlink" Target="http://www.teamnutrition.usda.gov/" TargetMode="Externa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hyperlink" Target="https://teamnutrition.usda.gov/"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5.jpe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27.tiff"/><Relationship Id="rId5" Type="http://schemas.openxmlformats.org/officeDocument/2006/relationships/hyperlink" Target="mailto:TeamNutrition@usda.gov" TargetMode="Externa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5.png"/><Relationship Id="rId7" Type="http://schemas.openxmlformats.org/officeDocument/2006/relationships/hyperlink" Target="mailto:TeamNutrition@usda.gov"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hyperlink" Target="https://twitter.com/@teamnutrition" TargetMode="External"/><Relationship Id="rId10" Type="http://schemas.openxmlformats.org/officeDocument/2006/relationships/image" Target="../media/image6.png"/><Relationship Id="rId4" Type="http://schemas.openxmlformats.org/officeDocument/2006/relationships/hyperlink" Target="https://teamnutrition.usda.gov/" TargetMode="External"/><Relationship Id="rId9"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9.emf"/><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06D26D9-2FCE-2544-9517-D4DC4F5D05DC}"/>
              </a:ext>
            </a:extLst>
          </p:cNvPr>
          <p:cNvSpPr>
            <a:spLocks noGrp="1"/>
          </p:cNvSpPr>
          <p:nvPr>
            <p:ph type="ctrTitle"/>
          </p:nvPr>
        </p:nvSpPr>
        <p:spPr>
          <a:xfrm>
            <a:off x="374208" y="1143000"/>
            <a:ext cx="7778609" cy="1225600"/>
          </a:xfrm>
        </p:spPr>
        <p:txBody>
          <a:bodyPr>
            <a:normAutofit/>
          </a:bodyPr>
          <a:lstStyle/>
          <a:p>
            <a:r>
              <a:rPr lang="en-US"/>
              <a:t>Feeding Infants: </a:t>
            </a:r>
            <a:br>
              <a:rPr lang="en-US"/>
            </a:br>
            <a:r>
              <a:rPr lang="en-US"/>
              <a:t>Starting with Solids</a:t>
            </a:r>
          </a:p>
        </p:txBody>
      </p:sp>
      <p:sp>
        <p:nvSpPr>
          <p:cNvPr id="7" name="Subtitle 5">
            <a:extLst>
              <a:ext uri="{FF2B5EF4-FFF2-40B4-BE49-F238E27FC236}">
                <a16:creationId xmlns:a16="http://schemas.microsoft.com/office/drawing/2014/main" id="{D4EFEC16-4A6A-0743-8DE7-8ABAE12526A7}"/>
              </a:ext>
            </a:extLst>
          </p:cNvPr>
          <p:cNvSpPr>
            <a:spLocks noGrp="1"/>
          </p:cNvSpPr>
          <p:nvPr>
            <p:ph type="subTitle" idx="1"/>
          </p:nvPr>
        </p:nvSpPr>
        <p:spPr/>
        <p:txBody>
          <a:bodyPr lIns="91440" tIns="45720" rIns="91440" bIns="45720" anchor="t"/>
          <a:lstStyle/>
          <a:p>
            <a:pPr>
              <a:lnSpc>
                <a:spcPct val="72314"/>
              </a:lnSpc>
            </a:pPr>
            <a:r>
              <a:rPr lang="en-US"/>
              <a:t>A Training Presentation for </a:t>
            </a:r>
            <a:br>
              <a:rPr lang="en-US"/>
            </a:br>
            <a:r>
              <a:rPr lang="en-US"/>
              <a:t>Child and Adult Care Food </a:t>
            </a:r>
            <a:br>
              <a:rPr lang="en-US"/>
            </a:br>
            <a:r>
              <a:rPr lang="en-US"/>
              <a:t>Program (CACFP) Operators</a:t>
            </a:r>
          </a:p>
        </p:txBody>
      </p:sp>
      <p:pic>
        <p:nvPicPr>
          <p:cNvPr id="8" name="Picture 7" descr="Illustration of a toddler eating.">
            <a:extLst>
              <a:ext uri="{FF2B5EF4-FFF2-40B4-BE49-F238E27FC236}">
                <a16:creationId xmlns:a16="http://schemas.microsoft.com/office/drawing/2014/main" id="{463344C6-E05B-944D-93E3-784CD4FA9F51}"/>
              </a:ext>
            </a:extLst>
          </p:cNvPr>
          <p:cNvPicPr>
            <a:picLocks noChangeAspect="1"/>
          </p:cNvPicPr>
          <p:nvPr/>
        </p:nvPicPr>
        <p:blipFill>
          <a:blip r:embed="rId3"/>
          <a:stretch>
            <a:fillRect/>
          </a:stretch>
        </p:blipFill>
        <p:spPr>
          <a:xfrm>
            <a:off x="6176649" y="2705327"/>
            <a:ext cx="2023654" cy="2226019"/>
          </a:xfrm>
          <a:prstGeom prst="rect">
            <a:avLst/>
          </a:prstGeom>
        </p:spPr>
      </p:pic>
    </p:spTree>
    <p:extLst>
      <p:ext uri="{BB962C8B-B14F-4D97-AF65-F5344CB8AC3E}">
        <p14:creationId xmlns:p14="http://schemas.microsoft.com/office/powerpoint/2010/main" val="3163124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F078F4E-E482-7047-9397-1E1E06245823}"/>
              </a:ext>
            </a:extLst>
          </p:cNvPr>
          <p:cNvSpPr>
            <a:spLocks noGrp="1"/>
          </p:cNvSpPr>
          <p:nvPr>
            <p:ph type="title"/>
          </p:nvPr>
        </p:nvSpPr>
        <p:spPr>
          <a:xfrm>
            <a:off x="100081" y="80751"/>
            <a:ext cx="8789276" cy="475484"/>
          </a:xfrm>
        </p:spPr>
        <p:txBody>
          <a:bodyPr/>
          <a:lstStyle/>
          <a:p>
            <a:r>
              <a:rPr lang="en-US" sz="3200"/>
              <a:t>Infant Meal Pattern</a:t>
            </a:r>
            <a:br>
              <a:rPr lang="en-US"/>
            </a:br>
            <a:r>
              <a:rPr lang="en-US" sz="1800" b="0"/>
              <a:t>(breakfast, lunch, and supper)</a:t>
            </a:r>
            <a:br>
              <a:rPr lang="en-US"/>
            </a:br>
            <a:endParaRPr lang="en-US"/>
          </a:p>
        </p:txBody>
      </p:sp>
      <p:sp>
        <p:nvSpPr>
          <p:cNvPr id="3" name="Rounded Rectangle 2" descr="[decorative] ">
            <a:extLst>
              <a:ext uri="{FF2B5EF4-FFF2-40B4-BE49-F238E27FC236}">
                <a16:creationId xmlns:a16="http://schemas.microsoft.com/office/drawing/2014/main" id="{5FF5E39E-A810-5B4E-9E7D-1C3507B22FCA}"/>
              </a:ext>
              <a:ext uri="{C183D7F6-B498-43B3-948B-1728B52AA6E4}">
                <adec:decorative xmlns:adec="http://schemas.microsoft.com/office/drawing/2017/decorative" val="1"/>
              </a:ext>
            </a:extLst>
          </p:cNvPr>
          <p:cNvSpPr/>
          <p:nvPr/>
        </p:nvSpPr>
        <p:spPr>
          <a:xfrm>
            <a:off x="221087" y="846052"/>
            <a:ext cx="8793480" cy="3440722"/>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4" name="Table 3" descr="[decorative] ">
            <a:extLst>
              <a:ext uri="{FF2B5EF4-FFF2-40B4-BE49-F238E27FC236}">
                <a16:creationId xmlns:a16="http://schemas.microsoft.com/office/drawing/2014/main" id="{FA669A1A-03DB-D64F-9C3B-F706C51FA334}"/>
              </a:ext>
            </a:extLst>
          </p:cNvPr>
          <p:cNvGraphicFramePr>
            <a:graphicFrameLocks noGrp="1"/>
          </p:cNvGraphicFramePr>
          <p:nvPr>
            <p:extLst>
              <p:ext uri="{D42A27DB-BD31-4B8C-83A1-F6EECF244321}">
                <p14:modId xmlns:p14="http://schemas.microsoft.com/office/powerpoint/2010/main" val="2900530050"/>
              </p:ext>
            </p:extLst>
          </p:nvPr>
        </p:nvGraphicFramePr>
        <p:xfrm>
          <a:off x="296355" y="927940"/>
          <a:ext cx="8593002" cy="3092388"/>
        </p:xfrm>
        <a:graphic>
          <a:graphicData uri="http://schemas.openxmlformats.org/drawingml/2006/table">
            <a:tbl>
              <a:tblPr firstRow="1" bandRow="1">
                <a:tableStyleId>{C4B1156A-380E-4F78-BDF5-A606A8083BF9}</a:tableStyleId>
              </a:tblPr>
              <a:tblGrid>
                <a:gridCol w="2469994">
                  <a:extLst>
                    <a:ext uri="{9D8B030D-6E8A-4147-A177-3AD203B41FA5}">
                      <a16:colId xmlns:a16="http://schemas.microsoft.com/office/drawing/2014/main" val="20000"/>
                    </a:ext>
                  </a:extLst>
                </a:gridCol>
                <a:gridCol w="2801074">
                  <a:extLst>
                    <a:ext uri="{9D8B030D-6E8A-4147-A177-3AD203B41FA5}">
                      <a16:colId xmlns:a16="http://schemas.microsoft.com/office/drawing/2014/main" val="20001"/>
                    </a:ext>
                  </a:extLst>
                </a:gridCol>
                <a:gridCol w="3321934">
                  <a:extLst>
                    <a:ext uri="{9D8B030D-6E8A-4147-A177-3AD203B41FA5}">
                      <a16:colId xmlns:a16="http://schemas.microsoft.com/office/drawing/2014/main" val="20002"/>
                    </a:ext>
                  </a:extLst>
                </a:gridCol>
              </a:tblGrid>
              <a:tr h="457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i="0" noProof="0">
                          <a:solidFill>
                            <a:schemeClr val="bg1"/>
                          </a:solidFill>
                          <a:latin typeface="Helvetica" pitchFamily="2" charset="0"/>
                        </a:rPr>
                        <a:t>Lunch or Supper</a:t>
                      </a:r>
                    </a:p>
                  </a:txBody>
                  <a:tcPr anchor="ctr">
                    <a:lnL w="12700" cmpd="sng">
                      <a:noFill/>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4504F"/>
                    </a:solidFill>
                  </a:tcPr>
                </a:tc>
                <a:tc>
                  <a:txBody>
                    <a:bodyPr/>
                    <a:lstStyle/>
                    <a:p>
                      <a:pPr algn="l"/>
                      <a:r>
                        <a:rPr lang="en-US" sz="2200" b="1" i="0" noProof="0">
                          <a:solidFill>
                            <a:schemeClr val="bg1"/>
                          </a:solidFill>
                          <a:latin typeface="Helvetica" pitchFamily="2" charset="0"/>
                        </a:rPr>
                        <a:t>0 through 5 Months</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4504F"/>
                    </a:solidFill>
                  </a:tcPr>
                </a:tc>
                <a:tc>
                  <a:txBody>
                    <a:bodyPr/>
                    <a:lstStyle/>
                    <a:p>
                      <a:pPr algn="l"/>
                      <a:r>
                        <a:rPr lang="en-US" sz="2200" b="1" i="0" noProof="0">
                          <a:solidFill>
                            <a:schemeClr val="bg1"/>
                          </a:solidFill>
                          <a:latin typeface="Helvetica" pitchFamily="2" charset="0"/>
                        </a:rPr>
                        <a:t>6 through 11 Months</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4504F"/>
                    </a:solidFill>
                  </a:tcPr>
                </a:tc>
                <a:extLst>
                  <a:ext uri="{0D108BD9-81ED-4DB2-BD59-A6C34878D82A}">
                    <a16:rowId xmlns:a16="http://schemas.microsoft.com/office/drawing/2014/main" val="10000"/>
                  </a:ext>
                </a:extLst>
              </a:tr>
              <a:tr h="0">
                <a:tc>
                  <a:txBody>
                    <a:bodyPr/>
                    <a:lstStyle/>
                    <a:p>
                      <a:pPr marL="0" marR="0" indent="0" algn="l" defTabSz="914400" rtl="0" eaLnBrk="1" fontAlgn="auto" latinLnBrk="0" hangingPunct="1">
                        <a:lnSpc>
                          <a:spcPct val="67471"/>
                        </a:lnSpc>
                        <a:spcBef>
                          <a:spcPts val="0"/>
                        </a:spcBef>
                        <a:spcAft>
                          <a:spcPts val="0"/>
                        </a:spcAft>
                        <a:buClrTx/>
                        <a:buSzTx/>
                        <a:buFontTx/>
                        <a:buNone/>
                        <a:tabLst/>
                        <a:defRPr/>
                      </a:pPr>
                      <a:r>
                        <a:rPr lang="en-US" sz="1600" b="1" i="0" noProof="0">
                          <a:latin typeface="Helvetica" pitchFamily="2" charset="0"/>
                        </a:rPr>
                        <a:t>Breastmilk or Infant Formula </a:t>
                      </a:r>
                    </a:p>
                  </a:txBody>
                  <a:tcPr marT="109728" marB="109728"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2F9BF"/>
                    </a:solidFill>
                  </a:tcPr>
                </a:tc>
                <a:tc>
                  <a:txBody>
                    <a:bodyPr/>
                    <a:lstStyle/>
                    <a:p>
                      <a:pPr marL="0" marR="0" lvl="0" indent="0" algn="l" defTabSz="914400" rtl="0" eaLnBrk="1" fontAlgn="auto" latinLnBrk="0" hangingPunct="1">
                        <a:lnSpc>
                          <a:spcPct val="67471"/>
                        </a:lnSpc>
                        <a:spcBef>
                          <a:spcPts val="0"/>
                        </a:spcBef>
                        <a:spcAft>
                          <a:spcPts val="0"/>
                        </a:spcAft>
                        <a:buClrTx/>
                        <a:buSzTx/>
                        <a:buFontTx/>
                        <a:buNone/>
                        <a:tabLst/>
                        <a:defRPr/>
                      </a:pPr>
                      <a:r>
                        <a:rPr lang="en-US" sz="1600" noProof="0">
                          <a:latin typeface="Helvetica" pitchFamily="2" charset="0"/>
                        </a:rPr>
                        <a:t>4-6 fl oz breastmilk or formula</a:t>
                      </a:r>
                      <a:endParaRPr lang="en-US" sz="1600" baseline="30000" noProof="0">
                        <a:latin typeface="Helvetica" pitchFamily="2" charset="0"/>
                      </a:endParaRPr>
                    </a:p>
                  </a:txBody>
                  <a:tcPr marT="109728" marB="109728"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2F9BF"/>
                    </a:solidFill>
                  </a:tcPr>
                </a:tc>
                <a:tc>
                  <a:txBody>
                    <a:bodyPr/>
                    <a:lstStyle/>
                    <a:p>
                      <a:pPr marL="0" marR="0" lvl="0" indent="0" algn="l" defTabSz="914400" rtl="0" eaLnBrk="1" fontAlgn="auto" latinLnBrk="0" hangingPunct="1">
                        <a:lnSpc>
                          <a:spcPct val="67471"/>
                        </a:lnSpc>
                        <a:spcBef>
                          <a:spcPts val="0"/>
                        </a:spcBef>
                        <a:spcAft>
                          <a:spcPts val="0"/>
                        </a:spcAft>
                        <a:buClrTx/>
                        <a:buSzTx/>
                        <a:buFontTx/>
                        <a:buNone/>
                        <a:tabLst/>
                        <a:defRPr/>
                      </a:pPr>
                      <a:r>
                        <a:rPr lang="en-US" sz="1600" noProof="0">
                          <a:latin typeface="Helvetica" pitchFamily="2" charset="0"/>
                        </a:rPr>
                        <a:t>6-8 fl oz breastmilk or formula</a:t>
                      </a:r>
                      <a:endParaRPr lang="en-US" sz="1600" baseline="30000" noProof="0">
                        <a:latin typeface="Helvetica" pitchFamily="2" charset="0"/>
                      </a:endParaRPr>
                    </a:p>
                  </a:txBody>
                  <a:tcPr marT="109728" marB="109728" anchor="ctr">
                    <a:lnL w="9525"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2F9BF"/>
                    </a:solidFill>
                  </a:tcPr>
                </a:tc>
                <a:extLst>
                  <a:ext uri="{0D108BD9-81ED-4DB2-BD59-A6C34878D82A}">
                    <a16:rowId xmlns:a16="http://schemas.microsoft.com/office/drawing/2014/main" val="10001"/>
                  </a:ext>
                </a:extLst>
              </a:tr>
              <a:tr h="0">
                <a:tc>
                  <a:txBody>
                    <a:bodyPr/>
                    <a:lstStyle/>
                    <a:p>
                      <a:pPr>
                        <a:lnSpc>
                          <a:spcPct val="67471"/>
                        </a:lnSpc>
                      </a:pPr>
                      <a:r>
                        <a:rPr lang="en-US" sz="1600" b="1" noProof="0">
                          <a:latin typeface="Helvetica" pitchFamily="2" charset="0"/>
                        </a:rPr>
                        <a:t>Grains or Meats/Meat Alternates, or </a:t>
                      </a:r>
                    </a:p>
                    <a:p>
                      <a:pPr>
                        <a:lnSpc>
                          <a:spcPct val="67471"/>
                        </a:lnSpc>
                      </a:pPr>
                      <a:r>
                        <a:rPr lang="en-US" sz="1600" b="1" noProof="0">
                          <a:latin typeface="Helvetica" pitchFamily="2" charset="0"/>
                        </a:rPr>
                        <a:t>a combination</a:t>
                      </a:r>
                    </a:p>
                  </a:txBody>
                  <a:tcPr marT="109728" marB="109728"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0000"/>
                      </a:schemeClr>
                    </a:solidFill>
                  </a:tcPr>
                </a:tc>
                <a:tc>
                  <a:txBody>
                    <a:bodyPr/>
                    <a:lstStyle/>
                    <a:p>
                      <a:pPr algn="l">
                        <a:lnSpc>
                          <a:spcPct val="67471"/>
                        </a:lnSpc>
                      </a:pPr>
                      <a:endParaRPr lang="en-US" sz="1600" b="0" i="0" noProof="0">
                        <a:latin typeface="Helvetica" pitchFamily="2" charset="0"/>
                      </a:endParaRPr>
                    </a:p>
                  </a:txBody>
                  <a:tcPr marT="109728" marB="109728"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0000"/>
                      </a:schemeClr>
                    </a:solidFill>
                  </a:tcPr>
                </a:tc>
                <a:tc>
                  <a:txBody>
                    <a:bodyPr/>
                    <a:lstStyle/>
                    <a:p>
                      <a:pPr>
                        <a:lnSpc>
                          <a:spcPct val="67471"/>
                        </a:lnSpc>
                      </a:pPr>
                      <a:r>
                        <a:rPr lang="en-US" sz="1600" noProof="0">
                          <a:latin typeface="Helvetica" pitchFamily="2" charset="0"/>
                        </a:rPr>
                        <a:t>0-½ oz eq infant cereal; or  </a:t>
                      </a:r>
                    </a:p>
                    <a:p>
                      <a:pPr>
                        <a:lnSpc>
                          <a:spcPct val="67471"/>
                        </a:lnSpc>
                      </a:pPr>
                      <a:r>
                        <a:rPr lang="en-US" sz="1600" noProof="0">
                          <a:latin typeface="Helvetica" pitchFamily="2" charset="0"/>
                        </a:rPr>
                        <a:t>0-4 tbsp meat, fish, poultry, whole eggs, cooked dry beans or peas; or</a:t>
                      </a:r>
                    </a:p>
                    <a:p>
                      <a:pPr>
                        <a:lnSpc>
                          <a:spcPct val="67471"/>
                        </a:lnSpc>
                      </a:pPr>
                      <a:r>
                        <a:rPr lang="en-US" sz="1600" noProof="0">
                          <a:latin typeface="Helvetica" pitchFamily="2" charset="0"/>
                        </a:rPr>
                        <a:t>0-2 oz cheese; or</a:t>
                      </a:r>
                    </a:p>
                    <a:p>
                      <a:pPr>
                        <a:lnSpc>
                          <a:spcPct val="67471"/>
                        </a:lnSpc>
                      </a:pPr>
                      <a:r>
                        <a:rPr lang="en-US" sz="1600" noProof="0">
                          <a:latin typeface="Helvetica" pitchFamily="2" charset="0"/>
                        </a:rPr>
                        <a:t>0-4 oz cottage cheese; or 0-4 oz (½ cup) yogurt; or a combination of the above</a:t>
                      </a:r>
                      <a:endParaRPr lang="en-US" sz="1600" baseline="30000" noProof="0">
                        <a:latin typeface="Helvetica" pitchFamily="2" charset="0"/>
                      </a:endParaRPr>
                    </a:p>
                  </a:txBody>
                  <a:tcPr marT="109728" marB="109728" anchor="ctr">
                    <a:lnL w="9525"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0000"/>
                      </a:schemeClr>
                    </a:solidFill>
                  </a:tcPr>
                </a:tc>
                <a:extLst>
                  <a:ext uri="{0D108BD9-81ED-4DB2-BD59-A6C34878D82A}">
                    <a16:rowId xmlns:a16="http://schemas.microsoft.com/office/drawing/2014/main" val="10002"/>
                  </a:ext>
                </a:extLst>
              </a:tr>
              <a:tr h="0">
                <a:tc>
                  <a:txBody>
                    <a:bodyPr/>
                    <a:lstStyle/>
                    <a:p>
                      <a:pPr>
                        <a:lnSpc>
                          <a:spcPct val="67471"/>
                        </a:lnSpc>
                      </a:pPr>
                      <a:r>
                        <a:rPr lang="en-US" sz="1600" b="1" noProof="0">
                          <a:latin typeface="Helvetica" pitchFamily="2" charset="0"/>
                        </a:rPr>
                        <a:t>Vegetables, Fruit, </a:t>
                      </a:r>
                    </a:p>
                    <a:p>
                      <a:pPr>
                        <a:lnSpc>
                          <a:spcPct val="67471"/>
                        </a:lnSpc>
                      </a:pPr>
                      <a:r>
                        <a:rPr lang="en-US" sz="1600" b="1" noProof="0">
                          <a:latin typeface="Helvetica" pitchFamily="2" charset="0"/>
                        </a:rPr>
                        <a:t>or both</a:t>
                      </a:r>
                    </a:p>
                  </a:txBody>
                  <a:tcPr marT="109728" marB="109728"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2F9BF"/>
                    </a:solidFill>
                  </a:tcPr>
                </a:tc>
                <a:tc>
                  <a:txBody>
                    <a:bodyPr/>
                    <a:lstStyle/>
                    <a:p>
                      <a:pPr algn="l">
                        <a:lnSpc>
                          <a:spcPct val="67471"/>
                        </a:lnSpc>
                      </a:pPr>
                      <a:endParaRPr lang="en-US" sz="1600" b="0" i="0" noProof="0">
                        <a:latin typeface="Helvetica" pitchFamily="2" charset="0"/>
                      </a:endParaRPr>
                    </a:p>
                  </a:txBody>
                  <a:tcPr marT="109728" marB="109728"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2F9BF"/>
                    </a:solidFill>
                  </a:tcPr>
                </a:tc>
                <a:tc>
                  <a:txBody>
                    <a:bodyPr/>
                    <a:lstStyle/>
                    <a:p>
                      <a:pPr marL="0" marR="0" indent="0" algn="l" defTabSz="914400" rtl="0" eaLnBrk="1" fontAlgn="auto" latinLnBrk="0" hangingPunct="1">
                        <a:lnSpc>
                          <a:spcPct val="67471"/>
                        </a:lnSpc>
                        <a:spcBef>
                          <a:spcPts val="0"/>
                        </a:spcBef>
                        <a:spcAft>
                          <a:spcPts val="0"/>
                        </a:spcAft>
                        <a:buClrTx/>
                        <a:buSzTx/>
                        <a:buFontTx/>
                        <a:buNone/>
                        <a:tabLst/>
                        <a:defRPr/>
                      </a:pPr>
                      <a:r>
                        <a:rPr lang="en-US" sz="1600" noProof="0">
                          <a:latin typeface="Helvetica" pitchFamily="2" charset="0"/>
                        </a:rPr>
                        <a:t>0-2 tbsp vegetable, fruit, or both</a:t>
                      </a:r>
                      <a:endParaRPr lang="en-US" sz="1600" baseline="30000" noProof="0">
                        <a:latin typeface="Helvetica" pitchFamily="2" charset="0"/>
                      </a:endParaRPr>
                    </a:p>
                  </a:txBody>
                  <a:tcPr marT="109728" marB="109728" anchor="ctr">
                    <a:lnL w="9525"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2F9BF"/>
                    </a:solidFill>
                  </a:tcPr>
                </a:tc>
                <a:extLst>
                  <a:ext uri="{0D108BD9-81ED-4DB2-BD59-A6C34878D82A}">
                    <a16:rowId xmlns:a16="http://schemas.microsoft.com/office/drawing/2014/main" val="10003"/>
                  </a:ext>
                </a:extLst>
              </a:tr>
            </a:tbl>
          </a:graphicData>
        </a:graphic>
      </p:graphicFrame>
      <p:sp>
        <p:nvSpPr>
          <p:cNvPr id="5" name="Right Arrow 4" descr="[decorative] ">
            <a:extLst>
              <a:ext uri="{FF2B5EF4-FFF2-40B4-BE49-F238E27FC236}">
                <a16:creationId xmlns:a16="http://schemas.microsoft.com/office/drawing/2014/main" id="{CAD60A64-E470-FA43-9FD9-63CD2B7CD62B}"/>
              </a:ext>
              <a:ext uri="{C183D7F6-B498-43B3-948B-1728B52AA6E4}">
                <adec:decorative xmlns:adec="http://schemas.microsoft.com/office/drawing/2017/decorative" val="1"/>
              </a:ext>
            </a:extLst>
          </p:cNvPr>
          <p:cNvSpPr/>
          <p:nvPr/>
        </p:nvSpPr>
        <p:spPr>
          <a:xfrm>
            <a:off x="3848100" y="3528118"/>
            <a:ext cx="1447800" cy="304800"/>
          </a:xfrm>
          <a:prstGeom prst="rightArrow">
            <a:avLst/>
          </a:prstGeom>
          <a:solidFill>
            <a:srgbClr val="1450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a:ln>
                <a:noFill/>
              </a:ln>
              <a:solidFill>
                <a:prstClr val="white"/>
              </a:solidFill>
              <a:effectLst/>
              <a:uLnTx/>
              <a:uFillTx/>
              <a:latin typeface="Calibri"/>
              <a:ea typeface="+mn-ea"/>
              <a:cs typeface="+mn-cs"/>
            </a:endParaRPr>
          </a:p>
        </p:txBody>
      </p:sp>
      <p:sp>
        <p:nvSpPr>
          <p:cNvPr id="6" name="Oval 5" descr="An oval outline emphasizing &quot;0-2 tablespoons&quot; of vegetable and/or fruit from 6 through 11 months.">
            <a:extLst>
              <a:ext uri="{FF2B5EF4-FFF2-40B4-BE49-F238E27FC236}">
                <a16:creationId xmlns:a16="http://schemas.microsoft.com/office/drawing/2014/main" id="{830D7376-CD15-E444-B1E8-72B28B91C3FC}"/>
              </a:ext>
            </a:extLst>
          </p:cNvPr>
          <p:cNvSpPr/>
          <p:nvPr/>
        </p:nvSpPr>
        <p:spPr>
          <a:xfrm>
            <a:off x="5581098" y="3528118"/>
            <a:ext cx="892814" cy="337899"/>
          </a:xfrm>
          <a:prstGeom prst="ellipse">
            <a:avLst/>
          </a:prstGeom>
          <a:noFill/>
          <a:ln w="19050">
            <a:solidFill>
              <a:srgbClr val="1450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95413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E8E60-14C4-114E-9D1E-517DCA70D1AF}"/>
              </a:ext>
            </a:extLst>
          </p:cNvPr>
          <p:cNvSpPr>
            <a:spLocks noGrp="1"/>
          </p:cNvSpPr>
          <p:nvPr>
            <p:ph type="title"/>
          </p:nvPr>
        </p:nvSpPr>
        <p:spPr/>
        <p:txBody>
          <a:bodyPr/>
          <a:lstStyle/>
          <a:p>
            <a:r>
              <a:rPr lang="en-US"/>
              <a:t>What Are Solid Foods?</a:t>
            </a:r>
          </a:p>
        </p:txBody>
      </p:sp>
      <p:sp>
        <p:nvSpPr>
          <p:cNvPr id="3" name="Text Placeholder 2">
            <a:extLst>
              <a:ext uri="{FF2B5EF4-FFF2-40B4-BE49-F238E27FC236}">
                <a16:creationId xmlns:a16="http://schemas.microsoft.com/office/drawing/2014/main" id="{32F13012-EFBA-C64F-BE61-6D62F81BBA2C}"/>
              </a:ext>
            </a:extLst>
          </p:cNvPr>
          <p:cNvSpPr>
            <a:spLocks noGrp="1"/>
          </p:cNvSpPr>
          <p:nvPr>
            <p:ph type="body" idx="1"/>
          </p:nvPr>
        </p:nvSpPr>
        <p:spPr>
          <a:xfrm>
            <a:off x="408264" y="923183"/>
            <a:ext cx="7374936" cy="547362"/>
          </a:xfrm>
        </p:spPr>
        <p:txBody>
          <a:bodyPr/>
          <a:lstStyle/>
          <a:p>
            <a:r>
              <a:rPr lang="en-US" b="1"/>
              <a:t>Foods that </a:t>
            </a:r>
            <a:r>
              <a:rPr lang="en-US" b="1">
                <a:ea typeface="Arial" panose="020B0604020202020204" pitchFamily="34" charset="0"/>
              </a:rPr>
              <a:t>are easy and safe for a baby to eat once they are is developmentally ready.</a:t>
            </a:r>
          </a:p>
        </p:txBody>
      </p:sp>
      <p:pic>
        <p:nvPicPr>
          <p:cNvPr id="11" name="Picture 10" descr="Pureed carrots.">
            <a:extLst>
              <a:ext uri="{FF2B5EF4-FFF2-40B4-BE49-F238E27FC236}">
                <a16:creationId xmlns:a16="http://schemas.microsoft.com/office/drawing/2014/main" id="{E7C57E88-F765-7940-BB80-09DC8702DEC6}"/>
              </a:ext>
            </a:extLst>
          </p:cNvPr>
          <p:cNvPicPr>
            <a:picLocks noChangeAspect="1"/>
          </p:cNvPicPr>
          <p:nvPr/>
        </p:nvPicPr>
        <p:blipFill rotWithShape="1">
          <a:blip r:embed="rId3"/>
          <a:srcRect t="22019" b="7465"/>
          <a:stretch/>
        </p:blipFill>
        <p:spPr>
          <a:xfrm>
            <a:off x="408264" y="1613999"/>
            <a:ext cx="1713442" cy="1490624"/>
          </a:xfrm>
          <a:prstGeom prst="roundRect">
            <a:avLst>
              <a:gd name="adj" fmla="val 9970"/>
            </a:avLst>
          </a:prstGeom>
          <a:ln>
            <a:noFill/>
          </a:ln>
          <a:effectLst/>
        </p:spPr>
      </p:pic>
      <p:sp>
        <p:nvSpPr>
          <p:cNvPr id="20" name="Round Diagonal Corner Rectangle 19">
            <a:extLst>
              <a:ext uri="{FF2B5EF4-FFF2-40B4-BE49-F238E27FC236}">
                <a16:creationId xmlns:a16="http://schemas.microsoft.com/office/drawing/2014/main" id="{0C26A62F-810A-3741-AC47-781CD7CED75F}"/>
              </a:ext>
              <a:ext uri="{C183D7F6-B498-43B3-948B-1728B52AA6E4}">
                <adec:decorative xmlns:adec="http://schemas.microsoft.com/office/drawing/2017/decorative" val="1"/>
              </a:ext>
            </a:extLst>
          </p:cNvPr>
          <p:cNvSpPr/>
          <p:nvPr/>
        </p:nvSpPr>
        <p:spPr>
          <a:xfrm>
            <a:off x="1743537" y="2571750"/>
            <a:ext cx="1312635" cy="385763"/>
          </a:xfrm>
          <a:prstGeom prst="round2DiagRect">
            <a:avLst>
              <a:gd name="adj1" fmla="val 50000"/>
              <a:gd name="adj2" fmla="val 0"/>
            </a:avLst>
          </a:prstGeom>
          <a:solidFill>
            <a:srgbClr val="1450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Helvetica" pitchFamily="2" charset="0"/>
                <a:cs typeface="Arial" panose="020B0604020202020204" pitchFamily="34" charset="0"/>
              </a:rPr>
              <a:t>Pureed</a:t>
            </a:r>
            <a:endParaRPr lang="en-US" b="1">
              <a:solidFill>
                <a:schemeClr val="bg1"/>
              </a:solidFill>
              <a:latin typeface="Helvetica" pitchFamily="2" charset="0"/>
            </a:endParaRPr>
          </a:p>
        </p:txBody>
      </p:sp>
      <p:pic>
        <p:nvPicPr>
          <p:cNvPr id="15" name="Picture 5" descr="Mashed avocado.">
            <a:extLst>
              <a:ext uri="{FF2B5EF4-FFF2-40B4-BE49-F238E27FC236}">
                <a16:creationId xmlns:a16="http://schemas.microsoft.com/office/drawing/2014/main" id="{BD358AE1-6B02-7140-A364-B3AE95060C8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9652" r="5268"/>
          <a:stretch/>
        </p:blipFill>
        <p:spPr bwMode="auto">
          <a:xfrm>
            <a:off x="4402282" y="1613999"/>
            <a:ext cx="1713443" cy="1490624"/>
          </a:xfrm>
          <a:prstGeom prst="roundRect">
            <a:avLst>
              <a:gd name="adj" fmla="val 9251"/>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ound Diagonal Corner Rectangle 25">
            <a:extLst>
              <a:ext uri="{FF2B5EF4-FFF2-40B4-BE49-F238E27FC236}">
                <a16:creationId xmlns:a16="http://schemas.microsoft.com/office/drawing/2014/main" id="{C91E6BD9-FDFE-D84C-B171-CC115C257813}"/>
              </a:ext>
            </a:extLst>
          </p:cNvPr>
          <p:cNvSpPr/>
          <p:nvPr/>
        </p:nvSpPr>
        <p:spPr>
          <a:xfrm>
            <a:off x="5787400" y="2571750"/>
            <a:ext cx="1323520" cy="385763"/>
          </a:xfrm>
          <a:prstGeom prst="round2DiagRect">
            <a:avLst>
              <a:gd name="adj1" fmla="val 50000"/>
              <a:gd name="adj2" fmla="val 0"/>
            </a:avLst>
          </a:prstGeom>
          <a:solidFill>
            <a:srgbClr val="1450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Helvetica" pitchFamily="2" charset="0"/>
                <a:cs typeface="Arial" panose="020B0604020202020204" pitchFamily="34" charset="0"/>
              </a:rPr>
              <a:t>Mashed</a:t>
            </a:r>
          </a:p>
        </p:txBody>
      </p:sp>
      <p:pic>
        <p:nvPicPr>
          <p:cNvPr id="17" name="Picture 16" descr="Ground meat.">
            <a:extLst>
              <a:ext uri="{FF2B5EF4-FFF2-40B4-BE49-F238E27FC236}">
                <a16:creationId xmlns:a16="http://schemas.microsoft.com/office/drawing/2014/main" id="{99A8FA43-0EF4-F841-83F6-AA1C90016A34}"/>
              </a:ext>
            </a:extLst>
          </p:cNvPr>
          <p:cNvPicPr>
            <a:picLocks noChangeAspect="1"/>
          </p:cNvPicPr>
          <p:nvPr/>
        </p:nvPicPr>
        <p:blipFill rotWithShape="1">
          <a:blip r:embed="rId5"/>
          <a:srcRect l="9424" r="8836"/>
          <a:stretch/>
        </p:blipFill>
        <p:spPr>
          <a:xfrm>
            <a:off x="445308" y="3461133"/>
            <a:ext cx="1573560" cy="1518368"/>
          </a:xfrm>
          <a:prstGeom prst="rect">
            <a:avLst/>
          </a:prstGeom>
          <a:ln>
            <a:noFill/>
          </a:ln>
          <a:effectLst/>
        </p:spPr>
      </p:pic>
      <p:sp>
        <p:nvSpPr>
          <p:cNvPr id="25" name="Round Diagonal Corner Rectangle 24">
            <a:extLst>
              <a:ext uri="{FF2B5EF4-FFF2-40B4-BE49-F238E27FC236}">
                <a16:creationId xmlns:a16="http://schemas.microsoft.com/office/drawing/2014/main" id="{EBDD3D91-0DCC-3849-AFBF-84BBBF0CC785}"/>
              </a:ext>
            </a:extLst>
          </p:cNvPr>
          <p:cNvSpPr/>
          <p:nvPr/>
        </p:nvSpPr>
        <p:spPr>
          <a:xfrm>
            <a:off x="1588989" y="4328550"/>
            <a:ext cx="1312635" cy="385763"/>
          </a:xfrm>
          <a:prstGeom prst="round2DiagRect">
            <a:avLst>
              <a:gd name="adj1" fmla="val 50000"/>
              <a:gd name="adj2" fmla="val 0"/>
            </a:avLst>
          </a:prstGeom>
          <a:solidFill>
            <a:srgbClr val="1450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Helvetica" pitchFamily="2" charset="0"/>
                <a:cs typeface="Arial" panose="020B0604020202020204" pitchFamily="34" charset="0"/>
              </a:rPr>
              <a:t>Ground</a:t>
            </a:r>
            <a:endParaRPr lang="en-US" b="1">
              <a:solidFill>
                <a:schemeClr val="bg1"/>
              </a:solidFill>
              <a:latin typeface="Helvetica" pitchFamily="2" charset="0"/>
            </a:endParaRPr>
          </a:p>
        </p:txBody>
      </p:sp>
      <p:pic>
        <p:nvPicPr>
          <p:cNvPr id="18" name="Picture 17" descr="Finely chopped egg.">
            <a:extLst>
              <a:ext uri="{FF2B5EF4-FFF2-40B4-BE49-F238E27FC236}">
                <a16:creationId xmlns:a16="http://schemas.microsoft.com/office/drawing/2014/main" id="{AA167090-A463-244E-8BD1-58FC11C2CBA5}"/>
              </a:ext>
            </a:extLst>
          </p:cNvPr>
          <p:cNvPicPr>
            <a:picLocks noChangeAspect="1"/>
          </p:cNvPicPr>
          <p:nvPr/>
        </p:nvPicPr>
        <p:blipFill rotWithShape="1">
          <a:blip r:embed="rId6"/>
          <a:srcRect l="141" r="-694"/>
          <a:stretch/>
        </p:blipFill>
        <p:spPr>
          <a:xfrm>
            <a:off x="4402282" y="3401357"/>
            <a:ext cx="1713443" cy="1487444"/>
          </a:xfrm>
          <a:prstGeom prst="roundRect">
            <a:avLst>
              <a:gd name="adj" fmla="val 9524"/>
            </a:avLst>
          </a:prstGeom>
          <a:ln>
            <a:noFill/>
          </a:ln>
          <a:effectLst/>
        </p:spPr>
      </p:pic>
      <p:sp>
        <p:nvSpPr>
          <p:cNvPr id="12" name="Round Diagonal Corner Rectangle 11">
            <a:extLst>
              <a:ext uri="{FF2B5EF4-FFF2-40B4-BE49-F238E27FC236}">
                <a16:creationId xmlns:a16="http://schemas.microsoft.com/office/drawing/2014/main" id="{C3701B78-9DA5-2745-A8E3-08FCCF29E920}"/>
              </a:ext>
            </a:extLst>
          </p:cNvPr>
          <p:cNvSpPr/>
          <p:nvPr/>
        </p:nvSpPr>
        <p:spPr>
          <a:xfrm>
            <a:off x="5837646" y="4328550"/>
            <a:ext cx="2168218" cy="385763"/>
          </a:xfrm>
          <a:prstGeom prst="round2DiagRect">
            <a:avLst>
              <a:gd name="adj1" fmla="val 50000"/>
              <a:gd name="adj2" fmla="val 0"/>
            </a:avLst>
          </a:prstGeom>
          <a:solidFill>
            <a:srgbClr val="1450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Helvetica" pitchFamily="2" charset="0"/>
                <a:cs typeface="Arial" panose="020B0604020202020204" pitchFamily="34" charset="0"/>
              </a:rPr>
              <a:t>Finely chopped</a:t>
            </a:r>
          </a:p>
        </p:txBody>
      </p:sp>
      <p:sp>
        <p:nvSpPr>
          <p:cNvPr id="4" name="TextBox 3">
            <a:extLst>
              <a:ext uri="{FF2B5EF4-FFF2-40B4-BE49-F238E27FC236}">
                <a16:creationId xmlns:a16="http://schemas.microsoft.com/office/drawing/2014/main" id="{54419CB9-5F5C-1A44-9E96-246ED2DC9580}"/>
              </a:ext>
            </a:extLst>
          </p:cNvPr>
          <p:cNvSpPr txBox="1"/>
          <p:nvPr/>
        </p:nvSpPr>
        <p:spPr>
          <a:xfrm>
            <a:off x="7890387" y="1681316"/>
            <a:ext cx="1106129" cy="769441"/>
          </a:xfrm>
          <a:prstGeom prst="rect">
            <a:avLst/>
          </a:prstGeom>
          <a:noFill/>
        </p:spPr>
        <p:txBody>
          <a:bodyPr wrap="square" rtlCol="0">
            <a:spAutoFit/>
          </a:bodyPr>
          <a:lstStyle/>
          <a:p>
            <a:pPr lvl="0" defTabSz="914400">
              <a:defRPr/>
            </a:pPr>
            <a:r>
              <a:rPr lang="en-US" sz="200">
                <a:solidFill>
                  <a:schemeClr val="bg1"/>
                </a:solidFill>
                <a:latin typeface="Arial" panose="020B0604020202020204" pitchFamily="34" charset="0"/>
                <a:cs typeface="Arial" panose="020B0604020202020204" pitchFamily="34" charset="0"/>
              </a:rPr>
              <a:t>As a child care provider, start offering a baby solid foods after the parents have told you that the child is developmentally ready and is eating solid foods at home. </a:t>
            </a:r>
          </a:p>
          <a:p>
            <a:pPr lvl="0" defTabSz="914400">
              <a:defRPr/>
            </a:pPr>
            <a:endParaRPr lang="en-US" sz="200">
              <a:solidFill>
                <a:schemeClr val="bg1"/>
              </a:solidFill>
              <a:latin typeface="Arial" panose="020B0604020202020204" pitchFamily="34" charset="0"/>
              <a:cs typeface="Arial" panose="020B0604020202020204" pitchFamily="34" charset="0"/>
            </a:endParaRPr>
          </a:p>
          <a:p>
            <a:pPr lvl="0" defTabSz="914400">
              <a:defRPr/>
            </a:pPr>
            <a:r>
              <a:rPr lang="en-US" sz="200">
                <a:solidFill>
                  <a:schemeClr val="bg1"/>
                </a:solidFill>
                <a:latin typeface="Arial" panose="020B0604020202020204" pitchFamily="34" charset="0"/>
                <a:cs typeface="Arial" panose="020B0604020202020204" pitchFamily="34" charset="0"/>
              </a:rPr>
              <a:t>Again, solid foods are foods that are easy and safe for a baby to eat once he or she is developmentally ready, usually around 6 months of age. Solid foods can be pureed, mashed, ground, or finely chopped to allow a baby to swallow the food without choking. </a:t>
            </a:r>
          </a:p>
          <a:p>
            <a:pPr lvl="0" defTabSz="914400">
              <a:defRPr/>
            </a:pPr>
            <a:endParaRPr lang="en-US" sz="200" b="1">
              <a:solidFill>
                <a:schemeClr val="bg1"/>
              </a:solidFill>
              <a:latin typeface="Arial" panose="020B0604020202020204" pitchFamily="34" charset="0"/>
              <a:cs typeface="Arial" panose="020B0604020202020204" pitchFamily="34" charset="0"/>
            </a:endParaRPr>
          </a:p>
          <a:p>
            <a:pPr lvl="0" defTabSz="914400">
              <a:defRPr/>
            </a:pPr>
            <a:r>
              <a:rPr lang="en-US" sz="200">
                <a:solidFill>
                  <a:schemeClr val="bg1"/>
                </a:solidFill>
                <a:latin typeface="Arial" panose="020B0604020202020204" pitchFamily="34" charset="0"/>
                <a:cs typeface="Arial" panose="020B0604020202020204" pitchFamily="34" charset="0"/>
              </a:rPr>
              <a:t>Solid foods can be blended with cooking liquid or water to puree the food so the texture is appropriate for a younger baby. As the baby gets older, you can add less liquid to create a thicker texture. If you are cooking for one baby, you can use breastmilk or infant formula to change the texture of the food. For packaged foods, like iron-fortified infant cereal, follow the preparation directions on the package.</a:t>
            </a:r>
          </a:p>
          <a:p>
            <a:pPr lvl="0" defTabSz="914400">
              <a:defRPr/>
            </a:pPr>
            <a:endParaRPr lang="en-US" sz="200" b="1">
              <a:solidFill>
                <a:schemeClr val="bg1"/>
              </a:solidFill>
              <a:latin typeface="Arial" panose="020B0604020202020204" pitchFamily="34" charset="0"/>
              <a:cs typeface="Arial" panose="020B0604020202020204" pitchFamily="34" charset="0"/>
            </a:endParaRPr>
          </a:p>
          <a:p>
            <a:pPr lvl="0" defTabSz="914400">
              <a:defRPr/>
            </a:pPr>
            <a:r>
              <a:rPr lang="en-US" sz="200">
                <a:solidFill>
                  <a:schemeClr val="bg1"/>
                </a:solidFill>
                <a:latin typeface="Arial" panose="020B0604020202020204" pitchFamily="34" charset="0"/>
                <a:cs typeface="Arial" panose="020B0604020202020204" pitchFamily="34" charset="0"/>
              </a:rPr>
              <a:t>Pureed foods are foods that are blended to a very smooth texture. </a:t>
            </a:r>
          </a:p>
          <a:p>
            <a:pPr lvl="0" defTabSz="914400">
              <a:defRPr/>
            </a:pPr>
            <a:endParaRPr lang="en-US" sz="200">
              <a:solidFill>
                <a:schemeClr val="bg1"/>
              </a:solidFill>
              <a:latin typeface="Arial" panose="020B0604020202020204" pitchFamily="34" charset="0"/>
              <a:cs typeface="Arial" panose="020B0604020202020204" pitchFamily="34" charset="0"/>
            </a:endParaRPr>
          </a:p>
          <a:p>
            <a:pPr lvl="0" defTabSz="914400">
              <a:defRPr/>
            </a:pPr>
            <a:r>
              <a:rPr lang="en-US" sz="200">
                <a:solidFill>
                  <a:schemeClr val="bg1"/>
                </a:solidFill>
                <a:latin typeface="Arial" panose="020B0604020202020204" pitchFamily="34" charset="0"/>
                <a:cs typeface="Arial" panose="020B0604020202020204" pitchFamily="34" charset="0"/>
              </a:rPr>
              <a:t>Once a baby is used to pureed foods, mashed foods is a good texture to try next. Mashed foods are lumpier than pureed foods. </a:t>
            </a:r>
          </a:p>
          <a:p>
            <a:pPr lvl="0" defTabSz="914400">
              <a:defRPr/>
            </a:pPr>
            <a:endParaRPr lang="en-US" sz="200">
              <a:solidFill>
                <a:schemeClr val="bg1"/>
              </a:solidFill>
              <a:latin typeface="Arial" panose="020B0604020202020204" pitchFamily="34" charset="0"/>
              <a:cs typeface="Arial" panose="020B0604020202020204" pitchFamily="34" charset="0"/>
            </a:endParaRPr>
          </a:p>
          <a:p>
            <a:pPr lvl="0" defTabSz="914400">
              <a:defRPr/>
            </a:pPr>
            <a:r>
              <a:rPr lang="en-US" sz="200">
                <a:solidFill>
                  <a:schemeClr val="bg1"/>
                </a:solidFill>
                <a:latin typeface="Arial" panose="020B0604020202020204" pitchFamily="34" charset="0"/>
                <a:cs typeface="Arial" panose="020B0604020202020204" pitchFamily="34" charset="0"/>
              </a:rPr>
              <a:t>At around 8 months of age, the baby may be ready for new textures. Grind or finely chop or dice soft foods into small pieces, no larger than ½ inch or thin slices to avoid choking. Foods should be easy for the baby to chew and swallow. </a:t>
            </a:r>
          </a:p>
        </p:txBody>
      </p:sp>
    </p:spTree>
    <p:extLst>
      <p:ext uri="{BB962C8B-B14F-4D97-AF65-F5344CB8AC3E}">
        <p14:creationId xmlns:p14="http://schemas.microsoft.com/office/powerpoint/2010/main" val="583825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D01F404-8BF2-CA4D-9D61-8DBE8547DA88}"/>
              </a:ext>
            </a:extLst>
          </p:cNvPr>
          <p:cNvSpPr txBox="1"/>
          <p:nvPr/>
        </p:nvSpPr>
        <p:spPr>
          <a:xfrm>
            <a:off x="0" y="108417"/>
            <a:ext cx="3064042" cy="1938992"/>
          </a:xfrm>
          <a:prstGeom prst="rect">
            <a:avLst/>
          </a:prstGeom>
          <a:noFill/>
        </p:spPr>
        <p:txBody>
          <a:bodyPr wrap="square" rtlCol="0">
            <a:spAutoFit/>
          </a:bodyPr>
          <a:lstStyle/>
          <a:p>
            <a:pPr algn="ctr"/>
            <a:r>
              <a:rPr lang="en-US" sz="12000" b="1">
                <a:solidFill>
                  <a:srgbClr val="14504F"/>
                </a:solidFill>
                <a:latin typeface="Helvetica" pitchFamily="2" charset="0"/>
              </a:rPr>
              <a:t>?</a:t>
            </a:r>
            <a:endParaRPr lang="en-US" sz="12000" b="1">
              <a:latin typeface="Helvetica" pitchFamily="2" charset="0"/>
            </a:endParaRPr>
          </a:p>
        </p:txBody>
      </p:sp>
      <p:sp>
        <p:nvSpPr>
          <p:cNvPr id="2" name="Title 1">
            <a:extLst>
              <a:ext uri="{FF2B5EF4-FFF2-40B4-BE49-F238E27FC236}">
                <a16:creationId xmlns:a16="http://schemas.microsoft.com/office/drawing/2014/main" id="{2569C8FB-7113-0842-A4E5-D840C563FD5D}"/>
              </a:ext>
            </a:extLst>
          </p:cNvPr>
          <p:cNvSpPr>
            <a:spLocks noGrp="1"/>
          </p:cNvSpPr>
          <p:nvPr>
            <p:ph type="title"/>
          </p:nvPr>
        </p:nvSpPr>
        <p:spPr>
          <a:xfrm>
            <a:off x="0" y="1613148"/>
            <a:ext cx="3033132" cy="1669773"/>
          </a:xfrm>
        </p:spPr>
        <p:txBody>
          <a:bodyPr/>
          <a:lstStyle/>
          <a:p>
            <a:pPr>
              <a:lnSpc>
                <a:spcPct val="62500"/>
              </a:lnSpc>
            </a:pPr>
            <a:r>
              <a:rPr lang="en-US" sz="2000"/>
              <a:t>Try It Out!</a:t>
            </a:r>
            <a:br>
              <a:rPr lang="es-US" sz="2000"/>
            </a:br>
            <a:r>
              <a:rPr lang="en-US" sz="2000" b="0"/>
              <a:t>A parent asks you to start serving their </a:t>
            </a:r>
            <a:br>
              <a:rPr lang="en-US" sz="2000" b="0"/>
            </a:br>
            <a:r>
              <a:rPr lang="en-US" sz="2000" b="0"/>
              <a:t>5-month-old baby solid foods at your child care site, but you know the infant meal pattern age groups are 0 through </a:t>
            </a:r>
            <a:br>
              <a:rPr lang="en-US" sz="2000" b="0"/>
            </a:br>
            <a:r>
              <a:rPr lang="en-US" sz="2000" b="0"/>
              <a:t>5 months and 6 through 11 months. </a:t>
            </a:r>
            <a:endParaRPr lang="en-US"/>
          </a:p>
        </p:txBody>
      </p:sp>
      <p:sp>
        <p:nvSpPr>
          <p:cNvPr id="3" name="Text Placeholder 2">
            <a:extLst>
              <a:ext uri="{FF2B5EF4-FFF2-40B4-BE49-F238E27FC236}">
                <a16:creationId xmlns:a16="http://schemas.microsoft.com/office/drawing/2014/main" id="{7B0C9329-696B-064E-8993-0851CE527842}"/>
              </a:ext>
            </a:extLst>
          </p:cNvPr>
          <p:cNvSpPr>
            <a:spLocks noGrp="1"/>
          </p:cNvSpPr>
          <p:nvPr>
            <p:ph type="body" idx="1"/>
          </p:nvPr>
        </p:nvSpPr>
        <p:spPr>
          <a:xfrm>
            <a:off x="3657599" y="1132885"/>
            <a:ext cx="5042263" cy="312738"/>
          </a:xfrm>
        </p:spPr>
        <p:txBody>
          <a:bodyPr/>
          <a:lstStyle/>
          <a:p>
            <a:r>
              <a:rPr lang="en-US"/>
              <a:t>If you serve the baby solid foods at </a:t>
            </a:r>
            <a:br>
              <a:rPr lang="en-US"/>
            </a:br>
            <a:r>
              <a:rPr lang="en-US"/>
              <a:t>5 months, can you still claim reimbursement for the meals and snacks?</a:t>
            </a:r>
            <a:br>
              <a:rPr lang="es-ES"/>
            </a:br>
            <a:endParaRPr lang="es-ES"/>
          </a:p>
        </p:txBody>
      </p:sp>
      <p:sp>
        <p:nvSpPr>
          <p:cNvPr id="4" name="Content Placeholder 3">
            <a:extLst>
              <a:ext uri="{FF2B5EF4-FFF2-40B4-BE49-F238E27FC236}">
                <a16:creationId xmlns:a16="http://schemas.microsoft.com/office/drawing/2014/main" id="{D5FD5D3D-7416-2E47-B9B8-DB75A2F08EC3}"/>
              </a:ext>
            </a:extLst>
          </p:cNvPr>
          <p:cNvSpPr>
            <a:spLocks noGrp="1"/>
          </p:cNvSpPr>
          <p:nvPr>
            <p:ph sz="half" idx="2"/>
          </p:nvPr>
        </p:nvSpPr>
        <p:spPr>
          <a:xfrm>
            <a:off x="3657600" y="2194560"/>
            <a:ext cx="3868737" cy="613726"/>
          </a:xfrm>
        </p:spPr>
        <p:txBody>
          <a:bodyPr/>
          <a:lstStyle/>
          <a:p>
            <a:pPr marL="349250" indent="-349250">
              <a:buClr>
                <a:srgbClr val="14504F"/>
              </a:buClr>
              <a:buFont typeface="Wingdings" pitchFamily="2" charset="2"/>
              <a:buChar char="q"/>
            </a:pPr>
            <a:r>
              <a:rPr lang="en-US">
                <a:cs typeface="Calibri" panose="020F0502020204030204" pitchFamily="34" charset="0"/>
              </a:rPr>
              <a:t>Yes</a:t>
            </a:r>
            <a:endParaRPr lang="en-US"/>
          </a:p>
          <a:p>
            <a:pPr marL="349250" indent="-349250">
              <a:buClr>
                <a:srgbClr val="14504F"/>
              </a:buClr>
              <a:buFont typeface="Wingdings" pitchFamily="2" charset="2"/>
              <a:buChar char="q"/>
            </a:pPr>
            <a:r>
              <a:rPr lang="en-US"/>
              <a:t>No</a:t>
            </a:r>
          </a:p>
        </p:txBody>
      </p:sp>
      <p:sp>
        <p:nvSpPr>
          <p:cNvPr id="5" name="TextBox 4">
            <a:extLst>
              <a:ext uri="{FF2B5EF4-FFF2-40B4-BE49-F238E27FC236}">
                <a16:creationId xmlns:a16="http://schemas.microsoft.com/office/drawing/2014/main" id="{7676F47A-37EA-0249-874B-FC0069E2DB80}"/>
              </a:ext>
            </a:extLst>
          </p:cNvPr>
          <p:cNvSpPr txBox="1"/>
          <p:nvPr/>
        </p:nvSpPr>
        <p:spPr>
          <a:xfrm>
            <a:off x="3362633" y="3996813"/>
            <a:ext cx="5337230" cy="369332"/>
          </a:xfrm>
          <a:prstGeom prst="rect">
            <a:avLst/>
          </a:prstGeom>
          <a:noFill/>
        </p:spPr>
        <p:txBody>
          <a:bodyPr wrap="square" rtlCol="0">
            <a:spAutoFit/>
          </a:bodyPr>
          <a:lstStyle/>
          <a:p>
            <a:pPr lvl="0" defTabSz="914400">
              <a:defRPr/>
            </a:pPr>
            <a:r>
              <a:rPr lang="en-US" sz="300">
                <a:solidFill>
                  <a:schemeClr val="bg1"/>
                </a:solidFill>
                <a:latin typeface="Arial" panose="020B0604020202020204" pitchFamily="34" charset="0"/>
                <a:cs typeface="Arial" panose="020B0604020202020204" pitchFamily="34" charset="0"/>
              </a:rPr>
              <a:t>Here is another practice question. </a:t>
            </a:r>
          </a:p>
          <a:p>
            <a:pPr lvl="0" defTabSz="914400">
              <a:defRPr/>
            </a:pPr>
            <a:endParaRPr lang="en-US" sz="300">
              <a:solidFill>
                <a:schemeClr val="bg1"/>
              </a:solidFill>
              <a:latin typeface="Arial" panose="020B0604020202020204" pitchFamily="34" charset="0"/>
              <a:cs typeface="Arial" panose="020B0604020202020204" pitchFamily="34" charset="0"/>
            </a:endParaRPr>
          </a:p>
          <a:p>
            <a:pPr lvl="0" defTabSz="914400">
              <a:defRPr/>
            </a:pPr>
            <a:r>
              <a:rPr lang="en-US" sz="300">
                <a:solidFill>
                  <a:schemeClr val="bg1"/>
                </a:solidFill>
                <a:latin typeface="Arial" panose="020B0604020202020204" pitchFamily="34" charset="0"/>
                <a:cs typeface="Arial" panose="020B0604020202020204" pitchFamily="34" charset="0"/>
              </a:rPr>
              <a:t>A parent asks you to start serving their 5-month-old baby solid foods at your child care site, but you know the infant meal pattern age groups are 0 through 5 months and 6 through 11 months. If you serve the baby solid foods when they are </a:t>
            </a:r>
            <a:r>
              <a:rPr lang="en-US" sz="300" b="1">
                <a:solidFill>
                  <a:schemeClr val="bg1"/>
                </a:solidFill>
                <a:latin typeface="Arial" panose="020B0604020202020204" pitchFamily="34" charset="0"/>
                <a:cs typeface="Arial" panose="020B0604020202020204" pitchFamily="34" charset="0"/>
              </a:rPr>
              <a:t>developmentally ready</a:t>
            </a:r>
            <a:r>
              <a:rPr lang="en-US" sz="300">
                <a:solidFill>
                  <a:schemeClr val="bg1"/>
                </a:solidFill>
                <a:latin typeface="Arial" panose="020B0604020202020204" pitchFamily="34" charset="0"/>
                <a:cs typeface="Arial" panose="020B0604020202020204" pitchFamily="34" charset="0"/>
              </a:rPr>
              <a:t> at 5 months, can you still claim reimbursement for his meals and snacks? Yes or No?</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Raise your hand if you think the answer is "yes" [pause and wait for a show of hands] or "no" [pause and wait for a show of hands].</a:t>
            </a:r>
          </a:p>
        </p:txBody>
      </p:sp>
    </p:spTree>
    <p:extLst>
      <p:ext uri="{BB962C8B-B14F-4D97-AF65-F5344CB8AC3E}">
        <p14:creationId xmlns:p14="http://schemas.microsoft.com/office/powerpoint/2010/main" val="1430532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6C010DF-13B9-E740-8B6B-F416006CF922}"/>
              </a:ext>
            </a:extLst>
          </p:cNvPr>
          <p:cNvSpPr txBox="1"/>
          <p:nvPr/>
        </p:nvSpPr>
        <p:spPr>
          <a:xfrm>
            <a:off x="0" y="122931"/>
            <a:ext cx="3064042" cy="1938992"/>
          </a:xfrm>
          <a:prstGeom prst="rect">
            <a:avLst/>
          </a:prstGeom>
          <a:noFill/>
        </p:spPr>
        <p:txBody>
          <a:bodyPr wrap="square" rtlCol="0">
            <a:spAutoFit/>
          </a:bodyPr>
          <a:lstStyle/>
          <a:p>
            <a:pPr algn="ctr"/>
            <a:r>
              <a:rPr lang="en-US" sz="12000" b="1">
                <a:solidFill>
                  <a:srgbClr val="14504F"/>
                </a:solidFill>
                <a:latin typeface="Helvetica" pitchFamily="2" charset="0"/>
              </a:rPr>
              <a:t>?</a:t>
            </a:r>
            <a:endParaRPr lang="en-US" sz="12000" b="1">
              <a:latin typeface="Helvetica" pitchFamily="2" charset="0"/>
            </a:endParaRPr>
          </a:p>
        </p:txBody>
      </p:sp>
      <p:sp>
        <p:nvSpPr>
          <p:cNvPr id="2" name="Title 1">
            <a:extLst>
              <a:ext uri="{FF2B5EF4-FFF2-40B4-BE49-F238E27FC236}">
                <a16:creationId xmlns:a16="http://schemas.microsoft.com/office/drawing/2014/main" id="{2569C8FB-7113-0842-A4E5-D840C563FD5D}"/>
              </a:ext>
            </a:extLst>
          </p:cNvPr>
          <p:cNvSpPr>
            <a:spLocks noGrp="1"/>
          </p:cNvSpPr>
          <p:nvPr>
            <p:ph type="title"/>
          </p:nvPr>
        </p:nvSpPr>
        <p:spPr>
          <a:xfrm>
            <a:off x="0" y="1661044"/>
            <a:ext cx="3033132" cy="1669773"/>
          </a:xfrm>
        </p:spPr>
        <p:txBody>
          <a:bodyPr/>
          <a:lstStyle/>
          <a:p>
            <a:pPr>
              <a:lnSpc>
                <a:spcPct val="62500"/>
              </a:lnSpc>
            </a:pPr>
            <a:r>
              <a:rPr lang="en-US" sz="2000"/>
              <a:t>Answer</a:t>
            </a:r>
            <a:br>
              <a:rPr lang="es-US" sz="1800"/>
            </a:br>
            <a:r>
              <a:rPr lang="en-US" sz="2000" b="0"/>
              <a:t>A parent asks you to start serving their </a:t>
            </a:r>
            <a:br>
              <a:rPr lang="en-US" sz="2000" b="0"/>
            </a:br>
            <a:r>
              <a:rPr lang="en-US" sz="2000" b="0"/>
              <a:t>5-month-old baby solid foods at your child care site, but you know the infant meal pattern age groups are 0 through </a:t>
            </a:r>
            <a:br>
              <a:rPr lang="en-US" sz="2000" b="0"/>
            </a:br>
            <a:r>
              <a:rPr lang="en-US" sz="2000" b="0"/>
              <a:t>5 months and 6 through 11 months. </a:t>
            </a:r>
            <a:endParaRPr lang="en-US"/>
          </a:p>
        </p:txBody>
      </p:sp>
      <p:sp>
        <p:nvSpPr>
          <p:cNvPr id="3" name="Text Placeholder 2">
            <a:extLst>
              <a:ext uri="{FF2B5EF4-FFF2-40B4-BE49-F238E27FC236}">
                <a16:creationId xmlns:a16="http://schemas.microsoft.com/office/drawing/2014/main" id="{7B0C9329-696B-064E-8993-0851CE527842}"/>
              </a:ext>
            </a:extLst>
          </p:cNvPr>
          <p:cNvSpPr>
            <a:spLocks noGrp="1"/>
          </p:cNvSpPr>
          <p:nvPr>
            <p:ph type="body" idx="1"/>
          </p:nvPr>
        </p:nvSpPr>
        <p:spPr>
          <a:xfrm>
            <a:off x="3657599" y="1132885"/>
            <a:ext cx="5042263" cy="312738"/>
          </a:xfrm>
        </p:spPr>
        <p:txBody>
          <a:bodyPr/>
          <a:lstStyle/>
          <a:p>
            <a:r>
              <a:rPr lang="en-US"/>
              <a:t>If you serve the baby solid foods at </a:t>
            </a:r>
            <a:br>
              <a:rPr lang="en-US"/>
            </a:br>
            <a:r>
              <a:rPr lang="en-US"/>
              <a:t>5 months, can you still claim reimbursement for the meals and snacks?</a:t>
            </a:r>
            <a:br>
              <a:rPr lang="es-ES"/>
            </a:br>
            <a:endParaRPr lang="es-ES"/>
          </a:p>
        </p:txBody>
      </p:sp>
      <p:sp>
        <p:nvSpPr>
          <p:cNvPr id="10" name="Content Placeholder 3">
            <a:extLst>
              <a:ext uri="{FF2B5EF4-FFF2-40B4-BE49-F238E27FC236}">
                <a16:creationId xmlns:a16="http://schemas.microsoft.com/office/drawing/2014/main" id="{8BE704C9-9B8E-FF41-8B2D-42CE0467BA34}"/>
              </a:ext>
            </a:extLst>
          </p:cNvPr>
          <p:cNvSpPr txBox="1">
            <a:spLocks/>
          </p:cNvSpPr>
          <p:nvPr/>
        </p:nvSpPr>
        <p:spPr>
          <a:xfrm>
            <a:off x="3657600" y="2194560"/>
            <a:ext cx="3868737" cy="613726"/>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9250" indent="-349250">
              <a:buClr>
                <a:srgbClr val="14504F"/>
              </a:buClr>
              <a:buFont typeface="Wingdings" pitchFamily="2" charset="2"/>
              <a:buChar char="q"/>
            </a:pPr>
            <a:r>
              <a:rPr lang="en-US" b="1">
                <a:solidFill>
                  <a:srgbClr val="14504F"/>
                </a:solidFill>
                <a:cs typeface="Calibri" panose="020F0502020204030204" pitchFamily="34" charset="0"/>
              </a:rPr>
              <a:t>Yes</a:t>
            </a:r>
            <a:endParaRPr lang="en-US" b="1">
              <a:solidFill>
                <a:srgbClr val="14504F"/>
              </a:solidFill>
            </a:endParaRPr>
          </a:p>
          <a:p>
            <a:pPr marL="349250" indent="-349250">
              <a:buClr>
                <a:srgbClr val="14504F"/>
              </a:buClr>
              <a:buFont typeface="Wingdings" pitchFamily="2" charset="2"/>
              <a:buChar char="q"/>
            </a:pPr>
            <a:r>
              <a:rPr lang="en-US"/>
              <a:t>No</a:t>
            </a:r>
          </a:p>
        </p:txBody>
      </p:sp>
      <p:sp>
        <p:nvSpPr>
          <p:cNvPr id="7" name="TextBox 6" descr="The box next to &quot;Yes&quot; is checked. ">
            <a:extLst>
              <a:ext uri="{FF2B5EF4-FFF2-40B4-BE49-F238E27FC236}">
                <a16:creationId xmlns:a16="http://schemas.microsoft.com/office/drawing/2014/main" id="{138442F4-D680-AB40-BD1C-FF9DC964266D}"/>
              </a:ext>
            </a:extLst>
          </p:cNvPr>
          <p:cNvSpPr txBox="1"/>
          <p:nvPr/>
        </p:nvSpPr>
        <p:spPr>
          <a:xfrm>
            <a:off x="3686679" y="2067741"/>
            <a:ext cx="461044" cy="461665"/>
          </a:xfrm>
          <a:prstGeom prst="rect">
            <a:avLst/>
          </a:prstGeom>
          <a:noFill/>
        </p:spPr>
        <p:txBody>
          <a:bodyPr wrap="square" rtlCol="0">
            <a:spAutoFit/>
          </a:bodyPr>
          <a:lstStyle/>
          <a:p>
            <a:r>
              <a:rPr lang="en-US" sz="2400">
                <a:solidFill>
                  <a:srgbClr val="14504F"/>
                </a:solidFill>
                <a:latin typeface="Helvetica" pitchFamily="2" charset="0"/>
              </a:rPr>
              <a:t>✓</a:t>
            </a:r>
          </a:p>
        </p:txBody>
      </p:sp>
      <p:sp>
        <p:nvSpPr>
          <p:cNvPr id="4" name="TextBox 3">
            <a:extLst>
              <a:ext uri="{FF2B5EF4-FFF2-40B4-BE49-F238E27FC236}">
                <a16:creationId xmlns:a16="http://schemas.microsoft.com/office/drawing/2014/main" id="{4C6ECFD7-FE25-5145-B7B2-8B3836334040}"/>
              </a:ext>
            </a:extLst>
          </p:cNvPr>
          <p:cNvSpPr txBox="1"/>
          <p:nvPr/>
        </p:nvSpPr>
        <p:spPr>
          <a:xfrm>
            <a:off x="3259394" y="4395019"/>
            <a:ext cx="4267515" cy="123111"/>
          </a:xfrm>
          <a:prstGeom prst="rect">
            <a:avLst/>
          </a:prstGeom>
          <a:noFill/>
        </p:spPr>
        <p:txBody>
          <a:bodyPr wrap="none" rtlCol="0">
            <a:spAutoFit/>
          </a:bodyPr>
          <a:lstStyle/>
          <a:p>
            <a:pPr lvl="0" defTabSz="914400">
              <a:defRPr/>
            </a:pPr>
            <a:r>
              <a:rPr lang="en-US" sz="200">
                <a:solidFill>
                  <a:schemeClr val="bg1"/>
                </a:solidFill>
                <a:latin typeface="Arial" panose="020B0604020202020204" pitchFamily="34" charset="0"/>
                <a:cs typeface="Arial" panose="020B0604020202020204" pitchFamily="34" charset="0"/>
              </a:rPr>
              <a:t>Great job! The answer is “yes”. If the baby is developmentally ready to accept solid foods, then yes, you can claim reimbursement for solid foods at his meals and snacks, even if he is younger than 6 months old. As a general best practice, it is recommended to get a written note from the parent stating his or her baby can be served solid foods, but it is not required.</a:t>
            </a:r>
          </a:p>
        </p:txBody>
      </p:sp>
    </p:spTree>
    <p:extLst>
      <p:ext uri="{BB962C8B-B14F-4D97-AF65-F5344CB8AC3E}">
        <p14:creationId xmlns:p14="http://schemas.microsoft.com/office/powerpoint/2010/main" val="1221956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64D61-453D-7B44-A795-A980C5B3771F}"/>
              </a:ext>
            </a:extLst>
          </p:cNvPr>
          <p:cNvSpPr>
            <a:spLocks noGrp="1"/>
          </p:cNvSpPr>
          <p:nvPr>
            <p:ph type="title"/>
          </p:nvPr>
        </p:nvSpPr>
        <p:spPr>
          <a:xfrm>
            <a:off x="0" y="123092"/>
            <a:ext cx="9144000" cy="465190"/>
          </a:xfrm>
          <a:prstGeom prst="rect">
            <a:avLst/>
          </a:prstGeom>
        </p:spPr>
        <p:txBody>
          <a:bodyPr/>
          <a:lstStyle/>
          <a:p>
            <a:pPr algn="ctr"/>
            <a:r>
              <a:rPr lang="en-US" sz="3200" b="1">
                <a:solidFill>
                  <a:srgbClr val="14504F"/>
                </a:solidFill>
                <a:latin typeface="Helvetica" pitchFamily="2" charset="0"/>
              </a:rPr>
              <a:t>Solid Foods in the Infant Meal Pattern</a:t>
            </a:r>
          </a:p>
        </p:txBody>
      </p:sp>
      <p:sp>
        <p:nvSpPr>
          <p:cNvPr id="4" name="Rounded Rectangle 3" descr="[decorative] ">
            <a:extLst>
              <a:ext uri="{FF2B5EF4-FFF2-40B4-BE49-F238E27FC236}">
                <a16:creationId xmlns:a16="http://schemas.microsoft.com/office/drawing/2014/main" id="{2CE0F39F-7BAE-2542-9155-601542698207}"/>
              </a:ext>
              <a:ext uri="{C183D7F6-B498-43B3-948B-1728B52AA6E4}">
                <adec:decorative xmlns:adec="http://schemas.microsoft.com/office/drawing/2017/decorative" val="1"/>
              </a:ext>
            </a:extLst>
          </p:cNvPr>
          <p:cNvSpPr/>
          <p:nvPr/>
        </p:nvSpPr>
        <p:spPr>
          <a:xfrm>
            <a:off x="1297642" y="695085"/>
            <a:ext cx="6541900" cy="4269545"/>
          </a:xfrm>
          <a:prstGeom prst="roundRect">
            <a:avLst>
              <a:gd name="adj" fmla="val 2369"/>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ounded Rectangle 6" descr="[decorative] ">
            <a:extLst>
              <a:ext uri="{FF2B5EF4-FFF2-40B4-BE49-F238E27FC236}">
                <a16:creationId xmlns:a16="http://schemas.microsoft.com/office/drawing/2014/main" id="{C6A32EF1-2BBB-8B4B-8DEE-EBEBFC41BC9C}"/>
              </a:ext>
              <a:ext uri="{C183D7F6-B498-43B3-948B-1728B52AA6E4}">
                <adec:decorative xmlns:adec="http://schemas.microsoft.com/office/drawing/2017/decorative" val="1"/>
              </a:ext>
            </a:extLst>
          </p:cNvPr>
          <p:cNvSpPr/>
          <p:nvPr/>
        </p:nvSpPr>
        <p:spPr>
          <a:xfrm>
            <a:off x="1411612" y="776841"/>
            <a:ext cx="6320776" cy="4083691"/>
          </a:xfrm>
          <a:prstGeom prst="roundRect">
            <a:avLst>
              <a:gd name="adj" fmla="val 0"/>
            </a:avLst>
          </a:prstGeom>
          <a:solidFill>
            <a:srgbClr val="1450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a16="http://schemas.microsoft.com/office/drawing/2014/main" id="{5A7D1667-6F52-E149-99C5-E76758118CE7}"/>
              </a:ext>
            </a:extLst>
          </p:cNvPr>
          <p:cNvSpPr txBox="1"/>
          <p:nvPr/>
        </p:nvSpPr>
        <p:spPr>
          <a:xfrm>
            <a:off x="1619346" y="1638574"/>
            <a:ext cx="1269288" cy="461665"/>
          </a:xfrm>
          <a:prstGeom prst="rect">
            <a:avLst/>
          </a:prstGeom>
          <a:noFill/>
        </p:spPr>
        <p:txBody>
          <a:bodyPr wrap="square" rtlCol="0">
            <a:spAutoFit/>
          </a:bodyPr>
          <a:lstStyle/>
          <a:p>
            <a:pPr algn="ctr"/>
            <a:r>
              <a:rPr lang="en-US" sz="1200">
                <a:solidFill>
                  <a:schemeClr val="bg1"/>
                </a:solidFill>
                <a:latin typeface="Helvetica" pitchFamily="2" charset="0"/>
              </a:rPr>
              <a:t>iron-fortified dry</a:t>
            </a:r>
          </a:p>
          <a:p>
            <a:pPr algn="ctr"/>
            <a:r>
              <a:rPr lang="en-US" sz="1200">
                <a:solidFill>
                  <a:schemeClr val="bg1"/>
                </a:solidFill>
                <a:latin typeface="Helvetica" pitchFamily="2" charset="0"/>
              </a:rPr>
              <a:t>infant cereals</a:t>
            </a:r>
          </a:p>
        </p:txBody>
      </p:sp>
      <p:pic>
        <p:nvPicPr>
          <p:cNvPr id="6" name="Picture 5" descr="Illustration of a iron-fortified infant cereal box.">
            <a:extLst>
              <a:ext uri="{FF2B5EF4-FFF2-40B4-BE49-F238E27FC236}">
                <a16:creationId xmlns:a16="http://schemas.microsoft.com/office/drawing/2014/main" id="{17F6100B-D252-BE45-99DA-6AC7E9B74017}"/>
              </a:ext>
            </a:extLst>
          </p:cNvPr>
          <p:cNvPicPr>
            <a:picLocks noChangeAspect="1"/>
          </p:cNvPicPr>
          <p:nvPr/>
        </p:nvPicPr>
        <p:blipFill rotWithShape="1">
          <a:blip r:embed="rId3"/>
          <a:srcRect l="6263" t="5849" r="82547" b="74470"/>
          <a:stretch/>
        </p:blipFill>
        <p:spPr>
          <a:xfrm>
            <a:off x="1949782" y="955526"/>
            <a:ext cx="637270" cy="767593"/>
          </a:xfrm>
          <a:prstGeom prst="rect">
            <a:avLst/>
          </a:prstGeom>
        </p:spPr>
      </p:pic>
      <p:sp>
        <p:nvSpPr>
          <p:cNvPr id="19" name="TextBox 18">
            <a:extLst>
              <a:ext uri="{FF2B5EF4-FFF2-40B4-BE49-F238E27FC236}">
                <a16:creationId xmlns:a16="http://schemas.microsoft.com/office/drawing/2014/main" id="{A239F34A-CAA7-7646-BBDC-C291116C8307}"/>
              </a:ext>
            </a:extLst>
          </p:cNvPr>
          <p:cNvSpPr txBox="1"/>
          <p:nvPr/>
        </p:nvSpPr>
        <p:spPr>
          <a:xfrm>
            <a:off x="3180432" y="1730907"/>
            <a:ext cx="1269288" cy="276999"/>
          </a:xfrm>
          <a:prstGeom prst="rect">
            <a:avLst/>
          </a:prstGeom>
          <a:noFill/>
        </p:spPr>
        <p:txBody>
          <a:bodyPr wrap="square" rtlCol="0">
            <a:spAutoFit/>
          </a:bodyPr>
          <a:lstStyle/>
          <a:p>
            <a:pPr algn="ctr"/>
            <a:r>
              <a:rPr lang="en-US" sz="1200">
                <a:solidFill>
                  <a:schemeClr val="bg1"/>
                </a:solidFill>
                <a:latin typeface="Helvetica" pitchFamily="2" charset="0"/>
              </a:rPr>
              <a:t>fish</a:t>
            </a:r>
          </a:p>
        </p:txBody>
      </p:sp>
      <p:pic>
        <p:nvPicPr>
          <p:cNvPr id="10" name="Picture 9" descr="Illustration of a fish.">
            <a:extLst>
              <a:ext uri="{FF2B5EF4-FFF2-40B4-BE49-F238E27FC236}">
                <a16:creationId xmlns:a16="http://schemas.microsoft.com/office/drawing/2014/main" id="{C0ED780A-F6DA-EF4B-9371-B8F5F83FE755}"/>
              </a:ext>
            </a:extLst>
          </p:cNvPr>
          <p:cNvPicPr>
            <a:picLocks noChangeAspect="1"/>
          </p:cNvPicPr>
          <p:nvPr/>
        </p:nvPicPr>
        <p:blipFill rotWithShape="1">
          <a:blip r:embed="rId3"/>
          <a:srcRect l="28973" t="7738" r="53766" b="74470"/>
          <a:stretch/>
        </p:blipFill>
        <p:spPr>
          <a:xfrm>
            <a:off x="3263581" y="1021659"/>
            <a:ext cx="1007561" cy="711197"/>
          </a:xfrm>
          <a:prstGeom prst="rect">
            <a:avLst/>
          </a:prstGeom>
        </p:spPr>
      </p:pic>
      <p:sp>
        <p:nvSpPr>
          <p:cNvPr id="22" name="TextBox 21">
            <a:extLst>
              <a:ext uri="{FF2B5EF4-FFF2-40B4-BE49-F238E27FC236}">
                <a16:creationId xmlns:a16="http://schemas.microsoft.com/office/drawing/2014/main" id="{14AD369C-8C8C-A745-B401-BA623BAE18A1}"/>
              </a:ext>
            </a:extLst>
          </p:cNvPr>
          <p:cNvSpPr txBox="1"/>
          <p:nvPr/>
        </p:nvSpPr>
        <p:spPr>
          <a:xfrm>
            <a:off x="4714720" y="1730907"/>
            <a:ext cx="1269288" cy="276999"/>
          </a:xfrm>
          <a:prstGeom prst="rect">
            <a:avLst/>
          </a:prstGeom>
          <a:noFill/>
        </p:spPr>
        <p:txBody>
          <a:bodyPr wrap="square" rtlCol="0">
            <a:spAutoFit/>
          </a:bodyPr>
          <a:lstStyle/>
          <a:p>
            <a:pPr algn="ctr"/>
            <a:r>
              <a:rPr lang="en-US" sz="1200">
                <a:solidFill>
                  <a:schemeClr val="bg1"/>
                </a:solidFill>
                <a:latin typeface="Helvetica" pitchFamily="2" charset="0"/>
              </a:rPr>
              <a:t>poultry</a:t>
            </a:r>
          </a:p>
        </p:txBody>
      </p:sp>
      <p:pic>
        <p:nvPicPr>
          <p:cNvPr id="11" name="Picture 10" descr="Illustration of poultry.">
            <a:extLst>
              <a:ext uri="{FF2B5EF4-FFF2-40B4-BE49-F238E27FC236}">
                <a16:creationId xmlns:a16="http://schemas.microsoft.com/office/drawing/2014/main" id="{1A00BDDF-F1A1-5344-9F3C-B98130689815}"/>
              </a:ext>
            </a:extLst>
          </p:cNvPr>
          <p:cNvPicPr>
            <a:picLocks noChangeAspect="1"/>
          </p:cNvPicPr>
          <p:nvPr/>
        </p:nvPicPr>
        <p:blipFill rotWithShape="1">
          <a:blip r:embed="rId3"/>
          <a:srcRect l="52852" t="11272" r="29887" b="76145"/>
          <a:stretch/>
        </p:blipFill>
        <p:spPr>
          <a:xfrm>
            <a:off x="4870159" y="1156131"/>
            <a:ext cx="956632" cy="477569"/>
          </a:xfrm>
          <a:prstGeom prst="rect">
            <a:avLst/>
          </a:prstGeom>
        </p:spPr>
      </p:pic>
      <p:sp>
        <p:nvSpPr>
          <p:cNvPr id="25" name="TextBox 24">
            <a:extLst>
              <a:ext uri="{FF2B5EF4-FFF2-40B4-BE49-F238E27FC236}">
                <a16:creationId xmlns:a16="http://schemas.microsoft.com/office/drawing/2014/main" id="{4F51C6F6-E063-CD4F-A680-39F876331F50}"/>
              </a:ext>
            </a:extLst>
          </p:cNvPr>
          <p:cNvSpPr txBox="1"/>
          <p:nvPr/>
        </p:nvSpPr>
        <p:spPr>
          <a:xfrm>
            <a:off x="6323696" y="1730907"/>
            <a:ext cx="1269288" cy="276999"/>
          </a:xfrm>
          <a:prstGeom prst="rect">
            <a:avLst/>
          </a:prstGeom>
          <a:noFill/>
        </p:spPr>
        <p:txBody>
          <a:bodyPr wrap="square" rtlCol="0">
            <a:spAutoFit/>
          </a:bodyPr>
          <a:lstStyle/>
          <a:p>
            <a:pPr algn="ctr"/>
            <a:r>
              <a:rPr lang="en-US" sz="1200">
                <a:solidFill>
                  <a:schemeClr val="bg1"/>
                </a:solidFill>
                <a:latin typeface="Helvetica" pitchFamily="2" charset="0"/>
              </a:rPr>
              <a:t>meats</a:t>
            </a:r>
          </a:p>
        </p:txBody>
      </p:sp>
      <p:pic>
        <p:nvPicPr>
          <p:cNvPr id="12" name="Picture 11" descr="Illustration of meat.">
            <a:extLst>
              <a:ext uri="{FF2B5EF4-FFF2-40B4-BE49-F238E27FC236}">
                <a16:creationId xmlns:a16="http://schemas.microsoft.com/office/drawing/2014/main" id="{57A9195F-E9A4-EC40-A3D3-C7AA90D6C3DC}"/>
              </a:ext>
            </a:extLst>
          </p:cNvPr>
          <p:cNvPicPr>
            <a:picLocks noChangeAspect="1"/>
          </p:cNvPicPr>
          <p:nvPr/>
        </p:nvPicPr>
        <p:blipFill rotWithShape="1">
          <a:blip r:embed="rId3"/>
          <a:srcRect l="78662" t="5849" r="3471" b="71985"/>
          <a:stretch/>
        </p:blipFill>
        <p:spPr>
          <a:xfrm>
            <a:off x="6509933" y="952115"/>
            <a:ext cx="896814" cy="761943"/>
          </a:xfrm>
          <a:prstGeom prst="rect">
            <a:avLst/>
          </a:prstGeom>
        </p:spPr>
      </p:pic>
      <p:sp>
        <p:nvSpPr>
          <p:cNvPr id="13" name="TextBox 12">
            <a:extLst>
              <a:ext uri="{FF2B5EF4-FFF2-40B4-BE49-F238E27FC236}">
                <a16:creationId xmlns:a16="http://schemas.microsoft.com/office/drawing/2014/main" id="{E0024FF9-1FF8-294E-A67A-279D78EB140C}"/>
              </a:ext>
            </a:extLst>
          </p:cNvPr>
          <p:cNvSpPr txBox="1"/>
          <p:nvPr/>
        </p:nvSpPr>
        <p:spPr>
          <a:xfrm>
            <a:off x="1590601" y="2996364"/>
            <a:ext cx="1326779" cy="461665"/>
          </a:xfrm>
          <a:prstGeom prst="rect">
            <a:avLst/>
          </a:prstGeom>
          <a:noFill/>
        </p:spPr>
        <p:txBody>
          <a:bodyPr wrap="square" rtlCol="0">
            <a:spAutoFit/>
          </a:bodyPr>
          <a:lstStyle/>
          <a:p>
            <a:pPr algn="ctr"/>
            <a:r>
              <a:rPr lang="en-US" sz="1200">
                <a:solidFill>
                  <a:schemeClr val="bg1"/>
                </a:solidFill>
                <a:latin typeface="Helvetica" pitchFamily="2" charset="0"/>
              </a:rPr>
              <a:t>whole eggs</a:t>
            </a:r>
          </a:p>
          <a:p>
            <a:pPr algn="ctr"/>
            <a:r>
              <a:rPr lang="en-US" sz="1200">
                <a:solidFill>
                  <a:schemeClr val="bg1"/>
                </a:solidFill>
                <a:latin typeface="Helvetica" pitchFamily="2" charset="0"/>
              </a:rPr>
              <a:t>(yolk and whites)</a:t>
            </a:r>
          </a:p>
        </p:txBody>
      </p:sp>
      <p:pic>
        <p:nvPicPr>
          <p:cNvPr id="28" name="Picture 27" descr="Illustration of whole eggs.">
            <a:extLst>
              <a:ext uri="{FF2B5EF4-FFF2-40B4-BE49-F238E27FC236}">
                <a16:creationId xmlns:a16="http://schemas.microsoft.com/office/drawing/2014/main" id="{F988D8DF-D3DF-6A42-9C10-FBCD5055841E}"/>
              </a:ext>
            </a:extLst>
          </p:cNvPr>
          <p:cNvPicPr>
            <a:picLocks noChangeAspect="1"/>
          </p:cNvPicPr>
          <p:nvPr/>
        </p:nvPicPr>
        <p:blipFill rotWithShape="1">
          <a:blip r:embed="rId3"/>
          <a:srcRect l="3323" t="41719" r="79416" b="43031"/>
          <a:stretch/>
        </p:blipFill>
        <p:spPr>
          <a:xfrm>
            <a:off x="1771246" y="2314286"/>
            <a:ext cx="976130" cy="590585"/>
          </a:xfrm>
          <a:prstGeom prst="rect">
            <a:avLst/>
          </a:prstGeom>
        </p:spPr>
      </p:pic>
      <p:sp>
        <p:nvSpPr>
          <p:cNvPr id="20" name="TextBox 19">
            <a:extLst>
              <a:ext uri="{FF2B5EF4-FFF2-40B4-BE49-F238E27FC236}">
                <a16:creationId xmlns:a16="http://schemas.microsoft.com/office/drawing/2014/main" id="{03EFFBED-B8F2-D841-88D6-1C9F5E5AD93D}"/>
              </a:ext>
            </a:extLst>
          </p:cNvPr>
          <p:cNvSpPr txBox="1"/>
          <p:nvPr/>
        </p:nvSpPr>
        <p:spPr>
          <a:xfrm>
            <a:off x="3151687" y="2996364"/>
            <a:ext cx="1326779" cy="461665"/>
          </a:xfrm>
          <a:prstGeom prst="rect">
            <a:avLst/>
          </a:prstGeom>
          <a:noFill/>
        </p:spPr>
        <p:txBody>
          <a:bodyPr wrap="square" rtlCol="0">
            <a:spAutoFit/>
          </a:bodyPr>
          <a:lstStyle/>
          <a:p>
            <a:pPr algn="ctr"/>
            <a:r>
              <a:rPr lang="en-US" sz="1200">
                <a:solidFill>
                  <a:schemeClr val="bg1"/>
                </a:solidFill>
                <a:latin typeface="Helvetica" pitchFamily="2" charset="0"/>
              </a:rPr>
              <a:t>cooked dry</a:t>
            </a:r>
          </a:p>
          <a:p>
            <a:pPr algn="ctr"/>
            <a:r>
              <a:rPr lang="en-US" sz="1200">
                <a:solidFill>
                  <a:schemeClr val="bg1"/>
                </a:solidFill>
                <a:latin typeface="Helvetica" pitchFamily="2" charset="0"/>
              </a:rPr>
              <a:t>beans or peas</a:t>
            </a:r>
          </a:p>
        </p:txBody>
      </p:sp>
      <p:pic>
        <p:nvPicPr>
          <p:cNvPr id="30" name="Picture 29" descr="Illustration of beans.">
            <a:extLst>
              <a:ext uri="{FF2B5EF4-FFF2-40B4-BE49-F238E27FC236}">
                <a16:creationId xmlns:a16="http://schemas.microsoft.com/office/drawing/2014/main" id="{E50946A1-D335-B540-9608-B496FB4F79CC}"/>
              </a:ext>
            </a:extLst>
          </p:cNvPr>
          <p:cNvPicPr>
            <a:picLocks noChangeAspect="1"/>
          </p:cNvPicPr>
          <p:nvPr/>
        </p:nvPicPr>
        <p:blipFill rotWithShape="1">
          <a:blip r:embed="rId3"/>
          <a:srcRect l="31326" t="38960" r="56260" b="39684"/>
          <a:stretch/>
        </p:blipFill>
        <p:spPr>
          <a:xfrm>
            <a:off x="3470910" y="2209355"/>
            <a:ext cx="716108" cy="843646"/>
          </a:xfrm>
          <a:prstGeom prst="rect">
            <a:avLst/>
          </a:prstGeom>
        </p:spPr>
      </p:pic>
      <p:sp>
        <p:nvSpPr>
          <p:cNvPr id="23" name="TextBox 22">
            <a:extLst>
              <a:ext uri="{FF2B5EF4-FFF2-40B4-BE49-F238E27FC236}">
                <a16:creationId xmlns:a16="http://schemas.microsoft.com/office/drawing/2014/main" id="{5744115F-9B78-8C4E-BE26-0F9ED4547D8C}"/>
              </a:ext>
            </a:extLst>
          </p:cNvPr>
          <p:cNvSpPr txBox="1"/>
          <p:nvPr/>
        </p:nvSpPr>
        <p:spPr>
          <a:xfrm>
            <a:off x="4685975" y="2996364"/>
            <a:ext cx="1326779" cy="461665"/>
          </a:xfrm>
          <a:prstGeom prst="rect">
            <a:avLst/>
          </a:prstGeom>
          <a:noFill/>
        </p:spPr>
        <p:txBody>
          <a:bodyPr wrap="square" rtlCol="0">
            <a:spAutoFit/>
          </a:bodyPr>
          <a:lstStyle/>
          <a:p>
            <a:pPr algn="ctr"/>
            <a:r>
              <a:rPr lang="en-US" sz="1200">
                <a:solidFill>
                  <a:schemeClr val="bg1"/>
                </a:solidFill>
                <a:latin typeface="Helvetica" pitchFamily="2" charset="0"/>
              </a:rPr>
              <a:t>cheese and</a:t>
            </a:r>
          </a:p>
          <a:p>
            <a:pPr algn="ctr"/>
            <a:r>
              <a:rPr lang="en-US" sz="1200">
                <a:solidFill>
                  <a:schemeClr val="bg1"/>
                </a:solidFill>
                <a:latin typeface="Helvetica" pitchFamily="2" charset="0"/>
              </a:rPr>
              <a:t>cottage cheese</a:t>
            </a:r>
          </a:p>
        </p:txBody>
      </p:sp>
      <p:pic>
        <p:nvPicPr>
          <p:cNvPr id="32" name="Picture 31" descr="Illustration of a cheese slice.">
            <a:extLst>
              <a:ext uri="{FF2B5EF4-FFF2-40B4-BE49-F238E27FC236}">
                <a16:creationId xmlns:a16="http://schemas.microsoft.com/office/drawing/2014/main" id="{2695EC76-E2F3-B243-8601-FB0EE60471C7}"/>
              </a:ext>
            </a:extLst>
          </p:cNvPr>
          <p:cNvPicPr>
            <a:picLocks noChangeAspect="1"/>
          </p:cNvPicPr>
          <p:nvPr/>
        </p:nvPicPr>
        <p:blipFill rotWithShape="1">
          <a:blip r:embed="rId3"/>
          <a:srcRect l="52852" t="38960" r="29887" b="38961"/>
          <a:stretch/>
        </p:blipFill>
        <p:spPr>
          <a:xfrm>
            <a:off x="4916144" y="2196922"/>
            <a:ext cx="866441" cy="758950"/>
          </a:xfrm>
          <a:prstGeom prst="rect">
            <a:avLst/>
          </a:prstGeom>
        </p:spPr>
      </p:pic>
      <p:sp>
        <p:nvSpPr>
          <p:cNvPr id="26" name="TextBox 25">
            <a:extLst>
              <a:ext uri="{FF2B5EF4-FFF2-40B4-BE49-F238E27FC236}">
                <a16:creationId xmlns:a16="http://schemas.microsoft.com/office/drawing/2014/main" id="{A67D72F0-3DF5-194C-AC4C-257510D9217B}"/>
              </a:ext>
            </a:extLst>
          </p:cNvPr>
          <p:cNvSpPr txBox="1"/>
          <p:nvPr/>
        </p:nvSpPr>
        <p:spPr>
          <a:xfrm>
            <a:off x="6294951" y="3088697"/>
            <a:ext cx="1326779" cy="276999"/>
          </a:xfrm>
          <a:prstGeom prst="rect">
            <a:avLst/>
          </a:prstGeom>
          <a:noFill/>
        </p:spPr>
        <p:txBody>
          <a:bodyPr wrap="square" rtlCol="0">
            <a:spAutoFit/>
          </a:bodyPr>
          <a:lstStyle/>
          <a:p>
            <a:pPr algn="ctr"/>
            <a:r>
              <a:rPr lang="en-US" sz="1200">
                <a:solidFill>
                  <a:schemeClr val="bg1"/>
                </a:solidFill>
                <a:latin typeface="Helvetica" pitchFamily="2" charset="0"/>
              </a:rPr>
              <a:t>yogurt</a:t>
            </a:r>
          </a:p>
        </p:txBody>
      </p:sp>
      <p:pic>
        <p:nvPicPr>
          <p:cNvPr id="34" name="Picture 33" descr="Illustration of a cup of yogurt.">
            <a:extLst>
              <a:ext uri="{FF2B5EF4-FFF2-40B4-BE49-F238E27FC236}">
                <a16:creationId xmlns:a16="http://schemas.microsoft.com/office/drawing/2014/main" id="{9338D31C-CA20-1343-AF09-764FAC2EAC96}"/>
              </a:ext>
            </a:extLst>
          </p:cNvPr>
          <p:cNvPicPr>
            <a:picLocks noChangeAspect="1"/>
          </p:cNvPicPr>
          <p:nvPr/>
        </p:nvPicPr>
        <p:blipFill rotWithShape="1">
          <a:blip r:embed="rId3"/>
          <a:srcRect l="78662" t="41717" r="3471" b="38961"/>
          <a:stretch/>
        </p:blipFill>
        <p:spPr>
          <a:xfrm>
            <a:off x="6434418" y="2299053"/>
            <a:ext cx="972329" cy="720109"/>
          </a:xfrm>
          <a:prstGeom prst="rect">
            <a:avLst/>
          </a:prstGeom>
        </p:spPr>
      </p:pic>
      <p:sp>
        <p:nvSpPr>
          <p:cNvPr id="14" name="TextBox 13">
            <a:extLst>
              <a:ext uri="{FF2B5EF4-FFF2-40B4-BE49-F238E27FC236}">
                <a16:creationId xmlns:a16="http://schemas.microsoft.com/office/drawing/2014/main" id="{BF9A0284-46E4-A14D-A209-30965018C0EC}"/>
              </a:ext>
            </a:extLst>
          </p:cNvPr>
          <p:cNvSpPr txBox="1"/>
          <p:nvPr/>
        </p:nvSpPr>
        <p:spPr>
          <a:xfrm>
            <a:off x="1609163" y="4380302"/>
            <a:ext cx="1326779" cy="276999"/>
          </a:xfrm>
          <a:prstGeom prst="rect">
            <a:avLst/>
          </a:prstGeom>
          <a:noFill/>
        </p:spPr>
        <p:txBody>
          <a:bodyPr wrap="square" rtlCol="0">
            <a:spAutoFit/>
          </a:bodyPr>
          <a:lstStyle/>
          <a:p>
            <a:pPr algn="ctr"/>
            <a:r>
              <a:rPr lang="en-US" sz="1200">
                <a:solidFill>
                  <a:schemeClr val="bg1"/>
                </a:solidFill>
                <a:latin typeface="Helvetica" pitchFamily="2" charset="0"/>
              </a:rPr>
              <a:t>vegetables</a:t>
            </a:r>
          </a:p>
        </p:txBody>
      </p:sp>
      <p:pic>
        <p:nvPicPr>
          <p:cNvPr id="29" name="Picture 28" descr="Illustration of vegetables.  ">
            <a:extLst>
              <a:ext uri="{FF2B5EF4-FFF2-40B4-BE49-F238E27FC236}">
                <a16:creationId xmlns:a16="http://schemas.microsoft.com/office/drawing/2014/main" id="{E2CCDA51-88D1-4C49-AEFB-9F502C4E0453}"/>
              </a:ext>
            </a:extLst>
          </p:cNvPr>
          <p:cNvPicPr>
            <a:picLocks noChangeAspect="1"/>
          </p:cNvPicPr>
          <p:nvPr/>
        </p:nvPicPr>
        <p:blipFill rotWithShape="1">
          <a:blip r:embed="rId3"/>
          <a:srcRect l="3323" t="73747" r="79816"/>
          <a:stretch/>
        </p:blipFill>
        <p:spPr>
          <a:xfrm>
            <a:off x="1802163" y="3576716"/>
            <a:ext cx="846364" cy="902435"/>
          </a:xfrm>
          <a:prstGeom prst="rect">
            <a:avLst/>
          </a:prstGeom>
        </p:spPr>
      </p:pic>
      <p:sp>
        <p:nvSpPr>
          <p:cNvPr id="21" name="TextBox 20">
            <a:extLst>
              <a:ext uri="{FF2B5EF4-FFF2-40B4-BE49-F238E27FC236}">
                <a16:creationId xmlns:a16="http://schemas.microsoft.com/office/drawing/2014/main" id="{5E3131E0-6DA9-234C-808A-350AC1E08BCA}"/>
              </a:ext>
            </a:extLst>
          </p:cNvPr>
          <p:cNvSpPr txBox="1"/>
          <p:nvPr/>
        </p:nvSpPr>
        <p:spPr>
          <a:xfrm>
            <a:off x="3151687" y="4380302"/>
            <a:ext cx="1326779" cy="276999"/>
          </a:xfrm>
          <a:prstGeom prst="rect">
            <a:avLst/>
          </a:prstGeom>
          <a:noFill/>
        </p:spPr>
        <p:txBody>
          <a:bodyPr wrap="square" rtlCol="0">
            <a:spAutoFit/>
          </a:bodyPr>
          <a:lstStyle/>
          <a:p>
            <a:pPr algn="ctr"/>
            <a:r>
              <a:rPr lang="en-US" sz="1200">
                <a:solidFill>
                  <a:schemeClr val="bg1"/>
                </a:solidFill>
                <a:latin typeface="Helvetica" pitchFamily="2" charset="0"/>
              </a:rPr>
              <a:t>fruits</a:t>
            </a:r>
          </a:p>
        </p:txBody>
      </p:sp>
      <p:pic>
        <p:nvPicPr>
          <p:cNvPr id="31" name="Picture 30" descr="Illustration of fruits.">
            <a:extLst>
              <a:ext uri="{FF2B5EF4-FFF2-40B4-BE49-F238E27FC236}">
                <a16:creationId xmlns:a16="http://schemas.microsoft.com/office/drawing/2014/main" id="{119374F2-360B-B44E-A486-D8BAB7B240EC}"/>
              </a:ext>
            </a:extLst>
          </p:cNvPr>
          <p:cNvPicPr>
            <a:picLocks noChangeAspect="1"/>
          </p:cNvPicPr>
          <p:nvPr/>
        </p:nvPicPr>
        <p:blipFill rotWithShape="1">
          <a:blip r:embed="rId3"/>
          <a:srcRect l="31034" t="73747" r="56261" b="2362"/>
          <a:stretch/>
        </p:blipFill>
        <p:spPr>
          <a:xfrm>
            <a:off x="3496193" y="3576139"/>
            <a:ext cx="637767" cy="821255"/>
          </a:xfrm>
          <a:prstGeom prst="rect">
            <a:avLst/>
          </a:prstGeom>
        </p:spPr>
      </p:pic>
      <p:sp>
        <p:nvSpPr>
          <p:cNvPr id="24" name="TextBox 23">
            <a:extLst>
              <a:ext uri="{FF2B5EF4-FFF2-40B4-BE49-F238E27FC236}">
                <a16:creationId xmlns:a16="http://schemas.microsoft.com/office/drawing/2014/main" id="{4D3ACF84-F58E-5E43-8697-5D22D05DA951}"/>
              </a:ext>
            </a:extLst>
          </p:cNvPr>
          <p:cNvSpPr txBox="1"/>
          <p:nvPr/>
        </p:nvSpPr>
        <p:spPr>
          <a:xfrm>
            <a:off x="4291042" y="4287969"/>
            <a:ext cx="2116644" cy="461665"/>
          </a:xfrm>
          <a:prstGeom prst="rect">
            <a:avLst/>
          </a:prstGeom>
          <a:noFill/>
        </p:spPr>
        <p:txBody>
          <a:bodyPr wrap="square" rtlCol="0">
            <a:spAutoFit/>
          </a:bodyPr>
          <a:lstStyle/>
          <a:p>
            <a:pPr algn="ctr"/>
            <a:r>
              <a:rPr lang="en-US" sz="1200">
                <a:solidFill>
                  <a:schemeClr val="bg1"/>
                </a:solidFill>
                <a:latin typeface="Helvetica" pitchFamily="2" charset="0"/>
              </a:rPr>
              <a:t>ready-to-eat</a:t>
            </a:r>
          </a:p>
          <a:p>
            <a:pPr algn="ctr"/>
            <a:r>
              <a:rPr lang="en-US" sz="1200">
                <a:solidFill>
                  <a:schemeClr val="bg1"/>
                </a:solidFill>
                <a:latin typeface="Helvetica" pitchFamily="2" charset="0"/>
              </a:rPr>
              <a:t>cereals (snack only)</a:t>
            </a:r>
          </a:p>
        </p:txBody>
      </p:sp>
      <p:pic>
        <p:nvPicPr>
          <p:cNvPr id="33" name="Picture 32" descr="Illustration of a cereal box.">
            <a:extLst>
              <a:ext uri="{FF2B5EF4-FFF2-40B4-BE49-F238E27FC236}">
                <a16:creationId xmlns:a16="http://schemas.microsoft.com/office/drawing/2014/main" id="{D77EFD19-9A08-094D-BD05-B77E3994D679}"/>
              </a:ext>
            </a:extLst>
          </p:cNvPr>
          <p:cNvPicPr>
            <a:picLocks noChangeAspect="1"/>
          </p:cNvPicPr>
          <p:nvPr/>
        </p:nvPicPr>
        <p:blipFill rotWithShape="1">
          <a:blip r:embed="rId3"/>
          <a:srcRect l="55837" t="73747" r="31458" b="4036"/>
          <a:stretch/>
        </p:blipFill>
        <p:spPr>
          <a:xfrm>
            <a:off x="5030481" y="3576139"/>
            <a:ext cx="637767" cy="763703"/>
          </a:xfrm>
          <a:prstGeom prst="rect">
            <a:avLst/>
          </a:prstGeom>
        </p:spPr>
      </p:pic>
      <p:sp>
        <p:nvSpPr>
          <p:cNvPr id="27" name="TextBox 26">
            <a:extLst>
              <a:ext uri="{FF2B5EF4-FFF2-40B4-BE49-F238E27FC236}">
                <a16:creationId xmlns:a16="http://schemas.microsoft.com/office/drawing/2014/main" id="{603F2E4D-44BB-894C-B8F4-88B739257B35}"/>
              </a:ext>
            </a:extLst>
          </p:cNvPr>
          <p:cNvSpPr txBox="1"/>
          <p:nvPr/>
        </p:nvSpPr>
        <p:spPr>
          <a:xfrm>
            <a:off x="5900018" y="4287969"/>
            <a:ext cx="2116644" cy="461665"/>
          </a:xfrm>
          <a:prstGeom prst="rect">
            <a:avLst/>
          </a:prstGeom>
          <a:noFill/>
        </p:spPr>
        <p:txBody>
          <a:bodyPr wrap="square" rtlCol="0">
            <a:spAutoFit/>
          </a:bodyPr>
          <a:lstStyle/>
          <a:p>
            <a:pPr algn="ctr"/>
            <a:r>
              <a:rPr lang="en-US" sz="1200">
                <a:solidFill>
                  <a:schemeClr val="bg1"/>
                </a:solidFill>
                <a:latin typeface="Helvetica" pitchFamily="2" charset="0"/>
              </a:rPr>
              <a:t>breads and crackers</a:t>
            </a:r>
          </a:p>
          <a:p>
            <a:pPr algn="ctr"/>
            <a:r>
              <a:rPr lang="en-US" sz="1200">
                <a:solidFill>
                  <a:schemeClr val="bg1"/>
                </a:solidFill>
                <a:latin typeface="Helvetica" pitchFamily="2" charset="0"/>
              </a:rPr>
              <a:t>(snack only)</a:t>
            </a:r>
          </a:p>
        </p:txBody>
      </p:sp>
      <p:pic>
        <p:nvPicPr>
          <p:cNvPr id="35" name="Picture 34" descr="Illustration of a slice of bread and crackers.">
            <a:extLst>
              <a:ext uri="{FF2B5EF4-FFF2-40B4-BE49-F238E27FC236}">
                <a16:creationId xmlns:a16="http://schemas.microsoft.com/office/drawing/2014/main" id="{34325F65-F6F7-544B-8D66-5FAE1660A5B3}"/>
              </a:ext>
            </a:extLst>
          </p:cNvPr>
          <p:cNvPicPr>
            <a:picLocks noChangeAspect="1"/>
          </p:cNvPicPr>
          <p:nvPr/>
        </p:nvPicPr>
        <p:blipFill rotWithShape="1">
          <a:blip r:embed="rId3"/>
          <a:srcRect l="78662" t="73328" r="3471" b="4454"/>
          <a:stretch/>
        </p:blipFill>
        <p:spPr>
          <a:xfrm>
            <a:off x="6509933" y="3596311"/>
            <a:ext cx="896814" cy="763703"/>
          </a:xfrm>
          <a:prstGeom prst="rect">
            <a:avLst/>
          </a:prstGeom>
        </p:spPr>
      </p:pic>
      <p:grpSp>
        <p:nvGrpSpPr>
          <p:cNvPr id="5" name="Group 4" descr="[decorative] ">
            <a:extLst>
              <a:ext uri="{FF2B5EF4-FFF2-40B4-BE49-F238E27FC236}">
                <a16:creationId xmlns:a16="http://schemas.microsoft.com/office/drawing/2014/main" id="{A8157D85-63D2-4F6D-B460-7EC388A83880}"/>
              </a:ext>
              <a:ext uri="{C183D7F6-B498-43B3-948B-1728B52AA6E4}">
                <adec:decorative xmlns:adec="http://schemas.microsoft.com/office/drawing/2017/decorative" val="1"/>
              </a:ext>
            </a:extLst>
          </p:cNvPr>
          <p:cNvGrpSpPr/>
          <p:nvPr/>
        </p:nvGrpSpPr>
        <p:grpSpPr>
          <a:xfrm>
            <a:off x="1517371" y="858569"/>
            <a:ext cx="6175099" cy="3897403"/>
            <a:chOff x="1517371" y="858569"/>
            <a:chExt cx="6175099" cy="3897403"/>
          </a:xfrm>
        </p:grpSpPr>
        <p:cxnSp>
          <p:nvCxnSpPr>
            <p:cNvPr id="45" name="Straight Connector 44">
              <a:extLst>
                <a:ext uri="{FF2B5EF4-FFF2-40B4-BE49-F238E27FC236}">
                  <a16:creationId xmlns:a16="http://schemas.microsoft.com/office/drawing/2014/main" id="{28BE5573-AD6D-AB47-B483-9A6C75E164A3}"/>
                </a:ext>
                <a:ext uri="{C183D7F6-B498-43B3-948B-1728B52AA6E4}">
                  <adec:decorative xmlns:adec="http://schemas.microsoft.com/office/drawing/2017/decorative" val="1"/>
                </a:ext>
              </a:extLst>
            </p:cNvPr>
            <p:cNvCxnSpPr>
              <a:cxnSpLocks/>
            </p:cNvCxnSpPr>
            <p:nvPr/>
          </p:nvCxnSpPr>
          <p:spPr>
            <a:xfrm>
              <a:off x="3042265" y="858569"/>
              <a:ext cx="0" cy="3891065"/>
            </a:xfrm>
            <a:prstGeom prst="line">
              <a:avLst/>
            </a:prstGeom>
            <a:ln w="190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84F5222-049E-B944-A922-BD30B1DFCD03}"/>
                </a:ext>
                <a:ext uri="{C183D7F6-B498-43B3-948B-1728B52AA6E4}">
                  <adec:decorative xmlns:adec="http://schemas.microsoft.com/office/drawing/2017/decorative" val="1"/>
                </a:ext>
              </a:extLst>
            </p:cNvPr>
            <p:cNvCxnSpPr>
              <a:cxnSpLocks/>
            </p:cNvCxnSpPr>
            <p:nvPr/>
          </p:nvCxnSpPr>
          <p:spPr>
            <a:xfrm>
              <a:off x="1517371" y="2113110"/>
              <a:ext cx="6175099" cy="0"/>
            </a:xfrm>
            <a:prstGeom prst="line">
              <a:avLst/>
            </a:prstGeom>
            <a:ln w="190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32FD068-C5A6-9247-AADB-5ABB0443F2BB}"/>
                </a:ext>
                <a:ext uri="{C183D7F6-B498-43B3-948B-1728B52AA6E4}">
                  <adec:decorative xmlns:adec="http://schemas.microsoft.com/office/drawing/2017/decorative" val="1"/>
                </a:ext>
              </a:extLst>
            </p:cNvPr>
            <p:cNvCxnSpPr>
              <a:cxnSpLocks/>
            </p:cNvCxnSpPr>
            <p:nvPr/>
          </p:nvCxnSpPr>
          <p:spPr>
            <a:xfrm>
              <a:off x="1517371" y="3485225"/>
              <a:ext cx="6175099" cy="0"/>
            </a:xfrm>
            <a:prstGeom prst="line">
              <a:avLst/>
            </a:prstGeom>
            <a:ln w="190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1863987-CFE1-3E47-BA07-DCB663A5C8E4}"/>
                </a:ext>
                <a:ext uri="{C183D7F6-B498-43B3-948B-1728B52AA6E4}">
                  <adec:decorative xmlns:adec="http://schemas.microsoft.com/office/drawing/2017/decorative" val="1"/>
                </a:ext>
              </a:extLst>
            </p:cNvPr>
            <p:cNvCxnSpPr>
              <a:cxnSpLocks/>
            </p:cNvCxnSpPr>
            <p:nvPr/>
          </p:nvCxnSpPr>
          <p:spPr>
            <a:xfrm>
              <a:off x="1517371" y="858569"/>
              <a:ext cx="6175099" cy="0"/>
            </a:xfrm>
            <a:prstGeom prst="line">
              <a:avLst/>
            </a:prstGeom>
            <a:ln w="190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6572C6AF-E228-2F43-B0D4-FC794AEBA7D5}"/>
                </a:ext>
                <a:ext uri="{C183D7F6-B498-43B3-948B-1728B52AA6E4}">
                  <adec:decorative xmlns:adec="http://schemas.microsoft.com/office/drawing/2017/decorative" val="1"/>
                </a:ext>
              </a:extLst>
            </p:cNvPr>
            <p:cNvCxnSpPr>
              <a:cxnSpLocks/>
            </p:cNvCxnSpPr>
            <p:nvPr/>
          </p:nvCxnSpPr>
          <p:spPr>
            <a:xfrm>
              <a:off x="1517371" y="4755972"/>
              <a:ext cx="6175099" cy="0"/>
            </a:xfrm>
            <a:prstGeom prst="line">
              <a:avLst/>
            </a:prstGeom>
            <a:ln w="190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75428B57-56FE-A040-A87F-C761C9F229E9}"/>
                </a:ext>
                <a:ext uri="{C183D7F6-B498-43B3-948B-1728B52AA6E4}">
                  <adec:decorative xmlns:adec="http://schemas.microsoft.com/office/drawing/2017/decorative" val="1"/>
                </a:ext>
              </a:extLst>
            </p:cNvPr>
            <p:cNvCxnSpPr>
              <a:cxnSpLocks/>
            </p:cNvCxnSpPr>
            <p:nvPr/>
          </p:nvCxnSpPr>
          <p:spPr>
            <a:xfrm>
              <a:off x="4570814" y="858569"/>
              <a:ext cx="0" cy="3891065"/>
            </a:xfrm>
            <a:prstGeom prst="line">
              <a:avLst/>
            </a:prstGeom>
            <a:ln w="190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BA11286E-F502-6C4D-9DA8-85DAA32002EF}"/>
                </a:ext>
                <a:ext uri="{C183D7F6-B498-43B3-948B-1728B52AA6E4}">
                  <adec:decorative xmlns:adec="http://schemas.microsoft.com/office/drawing/2017/decorative" val="1"/>
                </a:ext>
              </a:extLst>
            </p:cNvPr>
            <p:cNvCxnSpPr>
              <a:cxnSpLocks/>
            </p:cNvCxnSpPr>
            <p:nvPr/>
          </p:nvCxnSpPr>
          <p:spPr>
            <a:xfrm>
              <a:off x="6135833" y="858569"/>
              <a:ext cx="0" cy="3891065"/>
            </a:xfrm>
            <a:prstGeom prst="line">
              <a:avLst/>
            </a:prstGeom>
            <a:ln w="190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2E47B48A-12CF-A44E-8096-5925419DBA7D}"/>
              </a:ext>
            </a:extLst>
          </p:cNvPr>
          <p:cNvSpPr txBox="1"/>
          <p:nvPr/>
        </p:nvSpPr>
        <p:spPr>
          <a:xfrm>
            <a:off x="38475" y="4610681"/>
            <a:ext cx="1239442" cy="492443"/>
          </a:xfrm>
          <a:prstGeom prst="rect">
            <a:avLst/>
          </a:prstGeom>
          <a:noFill/>
        </p:spPr>
        <p:txBody>
          <a:bodyPr wrap="none" rtlCol="0">
            <a:spAutoFit/>
          </a:bodyPr>
          <a:lstStyle/>
          <a:p>
            <a:r>
              <a:rPr lang="en-US" sz="200">
                <a:solidFill>
                  <a:srgbClr val="F6F9F7"/>
                </a:solidFill>
                <a:latin typeface="Arial" panose="020B0604020202020204" pitchFamily="34" charset="0"/>
                <a:cs typeface="Arial" panose="020B0604020202020204" pitchFamily="34" charset="0"/>
              </a:rPr>
              <a:t>The CACFP infant meal pattern for babies 6 through 11 months includes solid foods, such as:</a:t>
            </a:r>
          </a:p>
          <a:p>
            <a:pPr marL="171450" lvl="0" indent="-171450">
              <a:buFont typeface="Arial" panose="020B0604020202020204" pitchFamily="34" charset="0"/>
              <a:buChar char="•"/>
            </a:pPr>
            <a:r>
              <a:rPr lang="en-US" sz="200">
                <a:solidFill>
                  <a:srgbClr val="F6F9F7"/>
                </a:solidFill>
                <a:latin typeface="Arial" panose="020B0604020202020204" pitchFamily="34" charset="0"/>
                <a:cs typeface="Arial" panose="020B0604020202020204" pitchFamily="34" charset="0"/>
              </a:rPr>
              <a:t>iron-fortified dry infant cereals</a:t>
            </a:r>
          </a:p>
          <a:p>
            <a:pPr marL="171450" lvl="0" indent="-171450">
              <a:buFont typeface="Arial" panose="020B0604020202020204" pitchFamily="34" charset="0"/>
              <a:buChar char="•"/>
            </a:pPr>
            <a:r>
              <a:rPr lang="en-US" sz="200">
                <a:solidFill>
                  <a:srgbClr val="F6F9F7"/>
                </a:solidFill>
                <a:latin typeface="Arial" panose="020B0604020202020204" pitchFamily="34" charset="0"/>
                <a:cs typeface="Arial" panose="020B0604020202020204" pitchFamily="34" charset="0"/>
              </a:rPr>
              <a:t>fish</a:t>
            </a:r>
          </a:p>
          <a:p>
            <a:pPr marL="171450" lvl="0" indent="-171450">
              <a:buFont typeface="Arial" panose="020B0604020202020204" pitchFamily="34" charset="0"/>
              <a:buChar char="•"/>
            </a:pPr>
            <a:r>
              <a:rPr lang="en-US" sz="200">
                <a:solidFill>
                  <a:srgbClr val="F6F9F7"/>
                </a:solidFill>
                <a:latin typeface="Arial" panose="020B0604020202020204" pitchFamily="34" charset="0"/>
                <a:cs typeface="Arial" panose="020B0604020202020204" pitchFamily="34" charset="0"/>
              </a:rPr>
              <a:t>poultry</a:t>
            </a:r>
          </a:p>
          <a:p>
            <a:pPr marL="171450" lvl="0" indent="-171450">
              <a:buFont typeface="Arial" panose="020B0604020202020204" pitchFamily="34" charset="0"/>
              <a:buChar char="•"/>
            </a:pPr>
            <a:r>
              <a:rPr lang="en-US" sz="200">
                <a:solidFill>
                  <a:srgbClr val="F6F9F7"/>
                </a:solidFill>
                <a:latin typeface="Arial" panose="020B0604020202020204" pitchFamily="34" charset="0"/>
                <a:cs typeface="Arial" panose="020B0604020202020204" pitchFamily="34" charset="0"/>
              </a:rPr>
              <a:t>meats</a:t>
            </a:r>
          </a:p>
          <a:p>
            <a:pPr marL="171450" lvl="0" indent="-171450">
              <a:buFont typeface="Arial" panose="020B0604020202020204" pitchFamily="34" charset="0"/>
              <a:buChar char="•"/>
            </a:pPr>
            <a:r>
              <a:rPr lang="en-US" sz="200">
                <a:solidFill>
                  <a:srgbClr val="F6F9F7"/>
                </a:solidFill>
                <a:latin typeface="Arial" panose="020B0604020202020204" pitchFamily="34" charset="0"/>
                <a:cs typeface="Arial" panose="020B0604020202020204" pitchFamily="34" charset="0"/>
              </a:rPr>
              <a:t>whole eggs, including the egg yolk and egg white</a:t>
            </a:r>
          </a:p>
          <a:p>
            <a:pPr marL="171450" lvl="0" indent="-171450">
              <a:buFont typeface="Arial" panose="020B0604020202020204" pitchFamily="34" charset="0"/>
              <a:buChar char="•"/>
            </a:pPr>
            <a:r>
              <a:rPr lang="en-US" sz="200">
                <a:solidFill>
                  <a:srgbClr val="F6F9F7"/>
                </a:solidFill>
                <a:latin typeface="Arial" panose="020B0604020202020204" pitchFamily="34" charset="0"/>
                <a:cs typeface="Arial" panose="020B0604020202020204" pitchFamily="34" charset="0"/>
              </a:rPr>
              <a:t>cooked dry beans or peas</a:t>
            </a:r>
          </a:p>
          <a:p>
            <a:pPr marL="171450" lvl="0" indent="-171450">
              <a:buFont typeface="Arial" panose="020B0604020202020204" pitchFamily="34" charset="0"/>
              <a:buChar char="•"/>
            </a:pPr>
            <a:r>
              <a:rPr lang="en-US" sz="200">
                <a:solidFill>
                  <a:srgbClr val="F6F9F7"/>
                </a:solidFill>
                <a:latin typeface="Arial" panose="020B0604020202020204" pitchFamily="34" charset="0"/>
                <a:cs typeface="Arial" panose="020B0604020202020204" pitchFamily="34" charset="0"/>
              </a:rPr>
              <a:t>cheese and cottage cheese</a:t>
            </a:r>
          </a:p>
          <a:p>
            <a:pPr marL="171450" lvl="0" indent="-171450">
              <a:buFont typeface="Arial" panose="020B0604020202020204" pitchFamily="34" charset="0"/>
              <a:buChar char="•"/>
            </a:pPr>
            <a:r>
              <a:rPr lang="en-US" sz="200">
                <a:solidFill>
                  <a:srgbClr val="F6F9F7"/>
                </a:solidFill>
                <a:latin typeface="Arial" panose="020B0604020202020204" pitchFamily="34" charset="0"/>
                <a:cs typeface="Arial" panose="020B0604020202020204" pitchFamily="34" charset="0"/>
              </a:rPr>
              <a:t>yogurt</a:t>
            </a:r>
          </a:p>
          <a:p>
            <a:pPr marL="171450" lvl="0" indent="-171450">
              <a:buFont typeface="Arial" panose="020B0604020202020204" pitchFamily="34" charset="0"/>
              <a:buChar char="•"/>
            </a:pPr>
            <a:r>
              <a:rPr lang="en-US" sz="200">
                <a:solidFill>
                  <a:srgbClr val="F6F9F7"/>
                </a:solidFill>
                <a:latin typeface="Arial" panose="020B0604020202020204" pitchFamily="34" charset="0"/>
                <a:cs typeface="Arial" panose="020B0604020202020204" pitchFamily="34" charset="0"/>
              </a:rPr>
              <a:t>vegetables</a:t>
            </a:r>
          </a:p>
          <a:p>
            <a:pPr marL="171450" lvl="0" indent="-171450">
              <a:buFont typeface="Arial" panose="020B0604020202020204" pitchFamily="34" charset="0"/>
              <a:buChar char="•"/>
            </a:pPr>
            <a:r>
              <a:rPr lang="en-US" sz="200">
                <a:solidFill>
                  <a:srgbClr val="F6F9F7"/>
                </a:solidFill>
                <a:latin typeface="Arial" panose="020B0604020202020204" pitchFamily="34" charset="0"/>
                <a:cs typeface="Arial" panose="020B0604020202020204" pitchFamily="34" charset="0"/>
              </a:rPr>
              <a:t>fruits</a:t>
            </a:r>
          </a:p>
          <a:p>
            <a:pPr marL="171450" lvl="0" indent="-171450">
              <a:buFont typeface="Arial" panose="020B0604020202020204" pitchFamily="34" charset="0"/>
              <a:buChar char="•"/>
            </a:pPr>
            <a:r>
              <a:rPr lang="en-US" sz="200">
                <a:solidFill>
                  <a:srgbClr val="F6F9F7"/>
                </a:solidFill>
                <a:latin typeface="Arial" panose="020B0604020202020204" pitchFamily="34" charset="0"/>
                <a:cs typeface="Arial" panose="020B0604020202020204" pitchFamily="34" charset="0"/>
              </a:rPr>
              <a:t>ready-to-eat cereals at snack only</a:t>
            </a:r>
          </a:p>
          <a:p>
            <a:pPr marL="171450" lvl="0" indent="-171450" defTabSz="914400">
              <a:buFont typeface="Arial" panose="020B0604020202020204" pitchFamily="34" charset="0"/>
              <a:buChar char="•"/>
              <a:defRPr/>
            </a:pPr>
            <a:r>
              <a:rPr lang="en-US" sz="200">
                <a:solidFill>
                  <a:srgbClr val="F6F9F7"/>
                </a:solidFill>
                <a:latin typeface="Arial" panose="020B0604020202020204" pitchFamily="34" charset="0"/>
                <a:cs typeface="Arial" panose="020B0604020202020204" pitchFamily="34" charset="0"/>
              </a:rPr>
              <a:t>breads and crackers at snack only</a:t>
            </a:r>
          </a:p>
        </p:txBody>
      </p:sp>
    </p:spTree>
    <p:extLst>
      <p:ext uri="{BB962C8B-B14F-4D97-AF65-F5344CB8AC3E}">
        <p14:creationId xmlns:p14="http://schemas.microsoft.com/office/powerpoint/2010/main" val="3701724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32399-02A7-654D-ACEB-7F544B550981}"/>
              </a:ext>
            </a:extLst>
          </p:cNvPr>
          <p:cNvSpPr>
            <a:spLocks noGrp="1"/>
          </p:cNvSpPr>
          <p:nvPr>
            <p:ph type="title"/>
          </p:nvPr>
        </p:nvSpPr>
        <p:spPr/>
        <p:txBody>
          <a:bodyPr/>
          <a:lstStyle/>
          <a:p>
            <a:r>
              <a:rPr lang="en-US"/>
              <a:t>Grains</a:t>
            </a:r>
          </a:p>
        </p:txBody>
      </p:sp>
      <p:sp>
        <p:nvSpPr>
          <p:cNvPr id="4" name="Content Placeholder 3">
            <a:extLst>
              <a:ext uri="{FF2B5EF4-FFF2-40B4-BE49-F238E27FC236}">
                <a16:creationId xmlns:a16="http://schemas.microsoft.com/office/drawing/2014/main" id="{FEDD9F7E-9903-A642-9F9A-2B631188750C}"/>
              </a:ext>
            </a:extLst>
          </p:cNvPr>
          <p:cNvSpPr>
            <a:spLocks noGrp="1"/>
          </p:cNvSpPr>
          <p:nvPr>
            <p:ph sz="half" idx="2"/>
          </p:nvPr>
        </p:nvSpPr>
        <p:spPr>
          <a:xfrm>
            <a:off x="408264" y="763730"/>
            <a:ext cx="4655572" cy="613726"/>
          </a:xfrm>
        </p:spPr>
        <p:txBody>
          <a:bodyPr/>
          <a:lstStyle/>
          <a:p>
            <a:pPr marL="230188" indent="-230188"/>
            <a:r>
              <a:rPr lang="en-US"/>
              <a:t>Iron-fortified infant cereal</a:t>
            </a:r>
            <a:endParaRPr lang="es-US"/>
          </a:p>
          <a:p>
            <a:pPr marL="460375" lvl="1" indent="-230188">
              <a:spcBef>
                <a:spcPts val="0"/>
              </a:spcBef>
            </a:pPr>
            <a:r>
              <a:rPr lang="en-US"/>
              <a:t>Breakfast, lunch and supper, or snack</a:t>
            </a:r>
          </a:p>
          <a:p>
            <a:pPr marL="230188" indent="-230188"/>
            <a:r>
              <a:rPr lang="en-US"/>
              <a:t>Breads</a:t>
            </a:r>
          </a:p>
          <a:p>
            <a:pPr marL="460375" lvl="1" indent="-230188">
              <a:spcBef>
                <a:spcPts val="0"/>
              </a:spcBef>
            </a:pPr>
            <a:r>
              <a:rPr lang="en-US" sz="1800">
                <a:solidFill>
                  <a:schemeClr val="tx1">
                    <a:lumMod val="65000"/>
                    <a:lumOff val="35000"/>
                  </a:schemeClr>
                </a:solidFill>
                <a:latin typeface="Helvetica" pitchFamily="2" charset="0"/>
              </a:rPr>
              <a:t>Snack </a:t>
            </a:r>
            <a:r>
              <a:rPr lang="en-US"/>
              <a:t>only</a:t>
            </a:r>
            <a:endParaRPr lang="en-US" sz="1800">
              <a:solidFill>
                <a:schemeClr val="tx1">
                  <a:lumMod val="65000"/>
                  <a:lumOff val="35000"/>
                </a:schemeClr>
              </a:solidFill>
              <a:latin typeface="Helvetica" pitchFamily="2" charset="0"/>
            </a:endParaRPr>
          </a:p>
          <a:p>
            <a:pPr marL="230188" indent="-230188"/>
            <a:r>
              <a:rPr lang="en-US"/>
              <a:t>Crackers</a:t>
            </a:r>
          </a:p>
          <a:p>
            <a:pPr marL="460375" lvl="1" indent="-230188">
              <a:spcBef>
                <a:spcPts val="0"/>
              </a:spcBef>
            </a:pPr>
            <a:r>
              <a:rPr lang="en-US"/>
              <a:t>Snack only</a:t>
            </a:r>
            <a:endParaRPr lang="en-US" sz="1800">
              <a:solidFill>
                <a:schemeClr val="tx1">
                  <a:lumMod val="65000"/>
                  <a:lumOff val="35000"/>
                </a:schemeClr>
              </a:solidFill>
              <a:latin typeface="Helvetica" pitchFamily="2" charset="0"/>
            </a:endParaRPr>
          </a:p>
          <a:p>
            <a:pPr marL="230188" indent="-230188"/>
            <a:r>
              <a:rPr lang="en-US"/>
              <a:t>Ready-to-eat cereals</a:t>
            </a:r>
          </a:p>
          <a:p>
            <a:pPr marL="460375" lvl="1" indent="-230188"/>
            <a:r>
              <a:rPr lang="en-US"/>
              <a:t>Snack only</a:t>
            </a:r>
            <a:endParaRPr lang="en-US" sz="1800">
              <a:solidFill>
                <a:schemeClr val="tx1">
                  <a:lumMod val="65000"/>
                  <a:lumOff val="35000"/>
                </a:schemeClr>
              </a:solidFill>
              <a:latin typeface="Helvetica" pitchFamily="2" charset="0"/>
            </a:endParaRPr>
          </a:p>
          <a:p>
            <a:pPr marL="460375" lvl="1" indent="-230188"/>
            <a:r>
              <a:rPr lang="en-US"/>
              <a:t>Must meet the sugar limit</a:t>
            </a:r>
            <a:br>
              <a:rPr lang="en-US"/>
            </a:br>
            <a:r>
              <a:rPr lang="en-US"/>
              <a:t>(6 grams per dry ounce)</a:t>
            </a:r>
          </a:p>
          <a:p>
            <a:pPr lvl="1"/>
            <a:endParaRPr lang="en-US" sz="1800">
              <a:solidFill>
                <a:schemeClr val="tx1">
                  <a:lumMod val="65000"/>
                  <a:lumOff val="35000"/>
                </a:schemeClr>
              </a:solidFill>
              <a:latin typeface="Helvetica" pitchFamily="2" charset="0"/>
            </a:endParaRPr>
          </a:p>
        </p:txBody>
      </p:sp>
      <p:pic>
        <p:nvPicPr>
          <p:cNvPr id="5" name="Picture 4" descr="A toddler sitting on a high chair eating a snack.">
            <a:extLst>
              <a:ext uri="{FF2B5EF4-FFF2-40B4-BE49-F238E27FC236}">
                <a16:creationId xmlns:a16="http://schemas.microsoft.com/office/drawing/2014/main" id="{8EFE734C-5F2F-3146-9398-0567D79D25E7}"/>
              </a:ext>
            </a:extLst>
          </p:cNvPr>
          <p:cNvPicPr>
            <a:picLocks noChangeAspect="1"/>
          </p:cNvPicPr>
          <p:nvPr/>
        </p:nvPicPr>
        <p:blipFill rotWithShape="1">
          <a:blip r:embed="rId3"/>
          <a:srcRect l="1" r="1751" b="1752"/>
          <a:stretch/>
        </p:blipFill>
        <p:spPr>
          <a:xfrm flipH="1">
            <a:off x="5583382" y="651328"/>
            <a:ext cx="2930681" cy="2701787"/>
          </a:xfrm>
          <a:prstGeom prst="roundRect">
            <a:avLst>
              <a:gd name="adj" fmla="val 8395"/>
            </a:avLst>
          </a:prstGeom>
          <a:effectLst/>
        </p:spPr>
      </p:pic>
      <p:sp>
        <p:nvSpPr>
          <p:cNvPr id="3" name="TextBox 2">
            <a:extLst>
              <a:ext uri="{FF2B5EF4-FFF2-40B4-BE49-F238E27FC236}">
                <a16:creationId xmlns:a16="http://schemas.microsoft.com/office/drawing/2014/main" id="{E6AA0BB5-2422-984B-A892-5EE526C09D26}"/>
              </a:ext>
            </a:extLst>
          </p:cNvPr>
          <p:cNvSpPr txBox="1"/>
          <p:nvPr/>
        </p:nvSpPr>
        <p:spPr>
          <a:xfrm>
            <a:off x="1822390" y="3849329"/>
            <a:ext cx="5062604" cy="307777"/>
          </a:xfrm>
          <a:prstGeom prst="rect">
            <a:avLst/>
          </a:prstGeom>
          <a:noFill/>
        </p:spPr>
        <p:txBody>
          <a:bodyPr wrap="none" rtlCol="0">
            <a:spAutoFit/>
          </a:bodyPr>
          <a:lstStyle/>
          <a:p>
            <a:r>
              <a:rPr lang="en-US" sz="200">
                <a:solidFill>
                  <a:schemeClr val="bg1"/>
                </a:solidFill>
                <a:latin typeface="Arial" panose="020B0604020202020204" pitchFamily="34" charset="0"/>
                <a:cs typeface="Arial" panose="020B0604020202020204" pitchFamily="34" charset="0"/>
              </a:rPr>
              <a:t>Grains served must be made with enriched or whole-grain meal or flour. Ready-to-eat breakfast cereals and infant cereals that are fortified are also creditable. There is not a whole grain-rich requirement in the CACFP infant meal pattern.</a:t>
            </a:r>
          </a:p>
          <a:p>
            <a:endParaRPr lang="en-US" sz="200">
              <a:solidFill>
                <a:schemeClr val="bg1"/>
              </a:solidFill>
              <a:latin typeface="Arial" panose="020B0604020202020204" pitchFamily="34" charset="0"/>
              <a:cs typeface="Arial" panose="020B0604020202020204" pitchFamily="34" charset="0"/>
            </a:endParaRPr>
          </a:p>
          <a:p>
            <a:pPr lvl="0" defTabSz="914400">
              <a:defRPr/>
            </a:pPr>
            <a:r>
              <a:rPr lang="en-US" sz="200">
                <a:solidFill>
                  <a:schemeClr val="bg1"/>
                </a:solidFill>
                <a:latin typeface="Arial" panose="020B0604020202020204" pitchFamily="34" charset="0"/>
                <a:cs typeface="Arial" panose="020B0604020202020204" pitchFamily="34" charset="0"/>
              </a:rPr>
              <a:t>Ready-to-eat cereals include flakes, rounds, and o-shaped cereals that older babies can pick up and eat. These cereals can only credit towards snacks, not meals. The cereal must not contain more than 6 grams of sugar per dry ounce of cereal and must be iron-fortified. Some ready-to-eat cereals may be a choking hazard. Choose cereals that dissolve easily in the mouth and do not include nuts, dried fruits, or other hard food items.</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Almost all infant cereals meet the sugar limit, and there are many types of ready-to-eat cereal that meet this sugar limit as well.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Breads and crackers can be served at snack only. </a:t>
            </a:r>
          </a:p>
        </p:txBody>
      </p:sp>
    </p:spTree>
    <p:extLst>
      <p:ext uri="{BB962C8B-B14F-4D97-AF65-F5344CB8AC3E}">
        <p14:creationId xmlns:p14="http://schemas.microsoft.com/office/powerpoint/2010/main" val="2714739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C9A4E-A734-7444-A2EB-6DC91BFA68EE}"/>
              </a:ext>
            </a:extLst>
          </p:cNvPr>
          <p:cNvSpPr>
            <a:spLocks noGrp="1"/>
          </p:cNvSpPr>
          <p:nvPr>
            <p:ph type="title"/>
          </p:nvPr>
        </p:nvSpPr>
        <p:spPr>
          <a:xfrm>
            <a:off x="0" y="51370"/>
            <a:ext cx="9144000" cy="475484"/>
          </a:xfrm>
        </p:spPr>
        <p:txBody>
          <a:bodyPr/>
          <a:lstStyle/>
          <a:p>
            <a:pPr algn="ctr"/>
            <a:r>
              <a:rPr lang="en-US" sz="3200"/>
              <a:t>Choose Breakfast Cereals That Are </a:t>
            </a:r>
            <a:br>
              <a:rPr lang="en-US" sz="3200"/>
            </a:br>
            <a:r>
              <a:rPr lang="en-US" sz="3200"/>
              <a:t>Lower in Sugars</a:t>
            </a:r>
            <a:br>
              <a:rPr lang="es-ES" sz="3200"/>
            </a:br>
            <a:endParaRPr lang="en-US" sz="3200"/>
          </a:p>
        </p:txBody>
      </p:sp>
      <p:grpSp>
        <p:nvGrpSpPr>
          <p:cNvPr id="8" name="Group 7" descr="Sceenshot of &quot;Choose Breakfast Cereals That Are Lower in Sugars&quot; worksheet.">
            <a:extLst>
              <a:ext uri="{FF2B5EF4-FFF2-40B4-BE49-F238E27FC236}">
                <a16:creationId xmlns:a16="http://schemas.microsoft.com/office/drawing/2014/main" id="{58A7D31B-D527-144B-B50A-DA59893FE922}"/>
              </a:ext>
            </a:extLst>
          </p:cNvPr>
          <p:cNvGrpSpPr/>
          <p:nvPr/>
        </p:nvGrpSpPr>
        <p:grpSpPr>
          <a:xfrm>
            <a:off x="3312820" y="1205609"/>
            <a:ext cx="2518359" cy="3259052"/>
            <a:chOff x="392237" y="1215311"/>
            <a:chExt cx="3685013" cy="4993719"/>
          </a:xfrm>
          <a:effectLst>
            <a:outerShdw blurRad="63500" sx="102000" sy="102000" algn="ctr" rotWithShape="0">
              <a:prstClr val="black">
                <a:alpha val="15000"/>
              </a:prstClr>
            </a:outerShdw>
          </a:effectLst>
        </p:grpSpPr>
        <p:pic>
          <p:nvPicPr>
            <p:cNvPr id="9" name="Picture 4">
              <a:extLst>
                <a:ext uri="{FF2B5EF4-FFF2-40B4-BE49-F238E27FC236}">
                  <a16:creationId xmlns:a16="http://schemas.microsoft.com/office/drawing/2014/main" id="{68008736-0FB1-2F43-BDA7-C27249038EEA}"/>
                </a:ext>
                <a:ext uri="{C183D7F6-B498-43B3-948B-1728B52AA6E4}">
                  <adec:decorative xmlns:adec="http://schemas.microsoft.com/office/drawing/2017/decorative" val="1"/>
                </a:ext>
              </a:extLst>
            </p:cNvPr>
            <p:cNvPicPr>
              <a:picLocks noChangeAspect="1" noChangeArrowheads="1"/>
            </p:cNvPicPr>
            <p:nvPr/>
          </p:nvPicPr>
          <p:blipFill>
            <a:blip r:embed="rId3"/>
            <a:srcRect/>
            <a:stretch/>
          </p:blipFill>
          <p:spPr bwMode="auto">
            <a:xfrm>
              <a:off x="392237" y="1215311"/>
              <a:ext cx="3685013" cy="4993719"/>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sp>
          <p:nvSpPr>
            <p:cNvPr id="10" name="Rectangle 9">
              <a:extLst>
                <a:ext uri="{FF2B5EF4-FFF2-40B4-BE49-F238E27FC236}">
                  <a16:creationId xmlns:a16="http://schemas.microsoft.com/office/drawing/2014/main" id="{95AF7B0F-C2E0-8D45-9FF5-087222622F52}"/>
                </a:ext>
              </a:extLst>
            </p:cNvPr>
            <p:cNvSpPr/>
            <p:nvPr/>
          </p:nvSpPr>
          <p:spPr>
            <a:xfrm>
              <a:off x="457198" y="2436552"/>
              <a:ext cx="1777543" cy="36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7" name="Picture 6" descr="Hyperlink icon.">
            <a:extLst>
              <a:ext uri="{FF2B5EF4-FFF2-40B4-BE49-F238E27FC236}">
                <a16:creationId xmlns:a16="http://schemas.microsoft.com/office/drawing/2014/main" id="{5465C28F-3677-FB4D-9A8E-C77285D85982}"/>
              </a:ext>
            </a:extLst>
          </p:cNvPr>
          <p:cNvPicPr>
            <a:picLocks noChangeAspect="1"/>
          </p:cNvPicPr>
          <p:nvPr/>
        </p:nvPicPr>
        <p:blipFill>
          <a:blip r:embed="rId4"/>
          <a:stretch>
            <a:fillRect/>
          </a:stretch>
        </p:blipFill>
        <p:spPr>
          <a:xfrm>
            <a:off x="1044164" y="4512081"/>
            <a:ext cx="352270" cy="352270"/>
          </a:xfrm>
          <a:prstGeom prst="rect">
            <a:avLst/>
          </a:prstGeom>
        </p:spPr>
      </p:pic>
      <p:sp>
        <p:nvSpPr>
          <p:cNvPr id="6" name="Rectangle 5">
            <a:extLst>
              <a:ext uri="{FF2B5EF4-FFF2-40B4-BE49-F238E27FC236}">
                <a16:creationId xmlns:a16="http://schemas.microsoft.com/office/drawing/2014/main" id="{3990849D-0617-2641-89A9-0BEF1D1BE975}"/>
              </a:ext>
            </a:extLst>
          </p:cNvPr>
          <p:cNvSpPr/>
          <p:nvPr/>
        </p:nvSpPr>
        <p:spPr>
          <a:xfrm>
            <a:off x="1406504" y="4558513"/>
            <a:ext cx="8368634" cy="369332"/>
          </a:xfrm>
          <a:prstGeom prst="rect">
            <a:avLst/>
          </a:prstGeom>
        </p:spPr>
        <p:txBody>
          <a:bodyPr wrap="square">
            <a:spAutoFit/>
          </a:bodyPr>
          <a:lstStyle/>
          <a:p>
            <a:r>
              <a:rPr lang="en-US" b="1" u="sng">
                <a:solidFill>
                  <a:schemeClr val="tx1">
                    <a:lumMod val="65000"/>
                    <a:lumOff val="35000"/>
                  </a:schemeClr>
                </a:solidFill>
                <a:latin typeface="Helvetica" pitchFamily="2" charset="0"/>
                <a:hlinkClick r:id="rId5"/>
              </a:rPr>
              <a:t>fns.usda.gov/</a:t>
            </a:r>
            <a:r>
              <a:rPr lang="en-US" b="1" u="sng" err="1">
                <a:solidFill>
                  <a:schemeClr val="tx1">
                    <a:lumMod val="65000"/>
                    <a:lumOff val="35000"/>
                  </a:schemeClr>
                </a:solidFill>
                <a:latin typeface="Helvetica" pitchFamily="2" charset="0"/>
                <a:hlinkClick r:id="rId5"/>
              </a:rPr>
              <a:t>tn</a:t>
            </a:r>
            <a:r>
              <a:rPr lang="en-US" b="1" u="sng">
                <a:solidFill>
                  <a:schemeClr val="tx1">
                    <a:lumMod val="65000"/>
                    <a:lumOff val="35000"/>
                  </a:schemeClr>
                </a:solidFill>
                <a:latin typeface="Helvetica" pitchFamily="2" charset="0"/>
                <a:hlinkClick r:id="rId5"/>
              </a:rPr>
              <a:t>/meal-pattern-training-worksheets-</a:t>
            </a:r>
            <a:r>
              <a:rPr lang="en-US" b="1" u="sng" err="1">
                <a:solidFill>
                  <a:schemeClr val="tx1">
                    <a:lumMod val="65000"/>
                    <a:lumOff val="35000"/>
                  </a:schemeClr>
                </a:solidFill>
                <a:latin typeface="Helvetica" pitchFamily="2" charset="0"/>
                <a:hlinkClick r:id="rId5"/>
              </a:rPr>
              <a:t>cacfp</a:t>
            </a:r>
            <a:endParaRPr lang="en-US" b="1" u="sng">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3410796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0FE33-19F4-0E43-96C7-67D4FC3F5B0A}"/>
              </a:ext>
            </a:extLst>
          </p:cNvPr>
          <p:cNvSpPr>
            <a:spLocks noGrp="1"/>
          </p:cNvSpPr>
          <p:nvPr>
            <p:ph type="title"/>
          </p:nvPr>
        </p:nvSpPr>
        <p:spPr/>
        <p:txBody>
          <a:bodyPr/>
          <a:lstStyle/>
          <a:p>
            <a:r>
              <a:rPr lang="en-US"/>
              <a:t>Iron-Fortified Infant Cereal</a:t>
            </a:r>
          </a:p>
        </p:txBody>
      </p:sp>
      <p:sp>
        <p:nvSpPr>
          <p:cNvPr id="4" name="Content Placeholder 3">
            <a:extLst>
              <a:ext uri="{FF2B5EF4-FFF2-40B4-BE49-F238E27FC236}">
                <a16:creationId xmlns:a16="http://schemas.microsoft.com/office/drawing/2014/main" id="{92EF6B7A-A823-8C47-9A77-0764AE6A4EFA}"/>
              </a:ext>
            </a:extLst>
          </p:cNvPr>
          <p:cNvSpPr>
            <a:spLocks noGrp="1"/>
          </p:cNvSpPr>
          <p:nvPr>
            <p:ph sz="half" idx="2"/>
          </p:nvPr>
        </p:nvSpPr>
        <p:spPr>
          <a:xfrm>
            <a:off x="352505" y="1009978"/>
            <a:ext cx="5060162" cy="3587421"/>
          </a:xfrm>
        </p:spPr>
        <p:txBody>
          <a:bodyPr/>
          <a:lstStyle/>
          <a:p>
            <a:pPr marL="460375" indent="-242888">
              <a:spcBef>
                <a:spcPts val="400"/>
              </a:spcBef>
            </a:pPr>
            <a:r>
              <a:rPr lang="en-US"/>
              <a:t>Infant cereal must be iron-fortified</a:t>
            </a:r>
          </a:p>
          <a:p>
            <a:pPr marL="460375" indent="-242888">
              <a:spcBef>
                <a:spcPts val="400"/>
              </a:spcBef>
            </a:pPr>
            <a:r>
              <a:rPr lang="en-US"/>
              <a:t>Single and mixed-grain cereals are creditable</a:t>
            </a:r>
          </a:p>
          <a:p>
            <a:pPr marL="746125" lvl="1" indent="-285750">
              <a:spcBef>
                <a:spcPts val="0"/>
              </a:spcBef>
            </a:pPr>
            <a:r>
              <a:rPr lang="en-US">
                <a:solidFill>
                  <a:schemeClr val="tx1">
                    <a:lumMod val="65000"/>
                    <a:lumOff val="35000"/>
                  </a:schemeClr>
                </a:solidFill>
              </a:rPr>
              <a:t>Offer single grain first, then mixed-grain</a:t>
            </a:r>
          </a:p>
          <a:p>
            <a:pPr marL="460375" indent="-242888"/>
            <a:r>
              <a:rPr lang="en-US"/>
              <a:t>To tell if an infant cereal is “iron-fortified”</a:t>
            </a:r>
          </a:p>
          <a:p>
            <a:pPr marL="746125" lvl="1" indent="-285750">
              <a:spcBef>
                <a:spcPts val="0"/>
              </a:spcBef>
            </a:pPr>
            <a:r>
              <a:rPr lang="en-US">
                <a:solidFill>
                  <a:schemeClr val="tx1">
                    <a:lumMod val="65000"/>
                    <a:lumOff val="35000"/>
                  </a:schemeClr>
                </a:solidFill>
              </a:rPr>
              <a:t>It may say “iron-fortified” on the package</a:t>
            </a:r>
          </a:p>
          <a:p>
            <a:pPr marL="746125" lvl="1" indent="-285750">
              <a:spcBef>
                <a:spcPts val="0"/>
              </a:spcBef>
            </a:pPr>
            <a:r>
              <a:rPr lang="en-US">
                <a:solidFill>
                  <a:schemeClr val="tx1">
                    <a:lumMod val="65000"/>
                    <a:lumOff val="35000"/>
                  </a:schemeClr>
                </a:solidFill>
              </a:rPr>
              <a:t>Look at the ingredient list</a:t>
            </a:r>
            <a:endParaRPr lang="en-US" sz="1800">
              <a:solidFill>
                <a:schemeClr val="tx1">
                  <a:lumMod val="65000"/>
                  <a:lumOff val="35000"/>
                </a:schemeClr>
              </a:solidFill>
            </a:endParaRPr>
          </a:p>
          <a:p>
            <a:pPr marL="922338" lvl="2" indent="-230188"/>
            <a:r>
              <a:rPr lang="en-US" sz="1800">
                <a:solidFill>
                  <a:schemeClr val="tx1">
                    <a:lumMod val="65000"/>
                    <a:lumOff val="35000"/>
                  </a:schemeClr>
                </a:solidFill>
                <a:latin typeface="Helvetica" pitchFamily="2" charset="0"/>
              </a:rPr>
              <a:t>Iron</a:t>
            </a:r>
          </a:p>
          <a:p>
            <a:pPr marL="922338" lvl="2" indent="-230188"/>
            <a:r>
              <a:rPr lang="en-US" sz="1800">
                <a:solidFill>
                  <a:schemeClr val="tx1">
                    <a:lumMod val="65000"/>
                    <a:lumOff val="35000"/>
                  </a:schemeClr>
                </a:solidFill>
                <a:latin typeface="Helvetica" pitchFamily="2" charset="0"/>
              </a:rPr>
              <a:t>Ferric fumarate</a:t>
            </a:r>
          </a:p>
          <a:p>
            <a:pPr marL="922338" lvl="2" indent="-230188"/>
            <a:r>
              <a:rPr lang="en-US" sz="1800">
                <a:solidFill>
                  <a:schemeClr val="tx1">
                    <a:lumMod val="65000"/>
                    <a:lumOff val="35000"/>
                  </a:schemeClr>
                </a:solidFill>
                <a:latin typeface="Helvetica" pitchFamily="2" charset="0"/>
              </a:rPr>
              <a:t>Electrolytic iron </a:t>
            </a:r>
          </a:p>
          <a:p>
            <a:pPr marL="922338" lvl="2" indent="-230188"/>
            <a:r>
              <a:rPr lang="en-US" sz="1800">
                <a:solidFill>
                  <a:schemeClr val="tx1">
                    <a:lumMod val="65000"/>
                    <a:lumOff val="35000"/>
                  </a:schemeClr>
                </a:solidFill>
                <a:latin typeface="Helvetica" pitchFamily="2" charset="0"/>
              </a:rPr>
              <a:t>Iron (electrolytic)  </a:t>
            </a:r>
            <a:endParaRPr lang="en-US">
              <a:solidFill>
                <a:schemeClr val="tx1">
                  <a:lumMod val="65000"/>
                  <a:lumOff val="35000"/>
                </a:schemeClr>
              </a:solidFill>
              <a:latin typeface="Helvetica" pitchFamily="2" charset="0"/>
            </a:endParaRPr>
          </a:p>
          <a:p>
            <a:endParaRPr lang="en-US"/>
          </a:p>
        </p:txBody>
      </p:sp>
      <p:grpSp>
        <p:nvGrpSpPr>
          <p:cNvPr id="3" name="Group 2" descr="Illustration of a iron-fortified infant cereal box.">
            <a:extLst>
              <a:ext uri="{FF2B5EF4-FFF2-40B4-BE49-F238E27FC236}">
                <a16:creationId xmlns:a16="http://schemas.microsoft.com/office/drawing/2014/main" id="{FC30FADF-0F0D-2846-AD68-859FD3847C48}"/>
              </a:ext>
            </a:extLst>
          </p:cNvPr>
          <p:cNvGrpSpPr/>
          <p:nvPr/>
        </p:nvGrpSpPr>
        <p:grpSpPr>
          <a:xfrm>
            <a:off x="6218873" y="1009978"/>
            <a:ext cx="1661042" cy="1920932"/>
            <a:chOff x="4299901" y="1027995"/>
            <a:chExt cx="1661042" cy="1920932"/>
          </a:xfrm>
        </p:grpSpPr>
        <p:sp>
          <p:nvSpPr>
            <p:cNvPr id="6" name="Rounded Rectangle 5">
              <a:extLst>
                <a:ext uri="{FF2B5EF4-FFF2-40B4-BE49-F238E27FC236}">
                  <a16:creationId xmlns:a16="http://schemas.microsoft.com/office/drawing/2014/main" id="{377FDD5C-0555-2F48-997D-CC72481D07B5}"/>
                </a:ext>
                <a:ext uri="{C183D7F6-B498-43B3-948B-1728B52AA6E4}">
                  <adec:decorative xmlns:adec="http://schemas.microsoft.com/office/drawing/2017/decorative" val="1"/>
                </a:ext>
              </a:extLst>
            </p:cNvPr>
            <p:cNvSpPr/>
            <p:nvPr/>
          </p:nvSpPr>
          <p:spPr>
            <a:xfrm>
              <a:off x="4299901" y="1027995"/>
              <a:ext cx="1661042" cy="1920932"/>
            </a:xfrm>
            <a:prstGeom prst="roundRect">
              <a:avLst>
                <a:gd name="adj" fmla="val 0"/>
              </a:avLst>
            </a:prstGeom>
            <a:solidFill>
              <a:srgbClr val="14504F"/>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7" name="Picture 6" descr="Box of Iron-Fortified Infant Cereal">
              <a:extLst>
                <a:ext uri="{FF2B5EF4-FFF2-40B4-BE49-F238E27FC236}">
                  <a16:creationId xmlns:a16="http://schemas.microsoft.com/office/drawing/2014/main" id="{EC372B43-21B9-A049-B55F-C0F1B34C32FD}"/>
                </a:ext>
                <a:ext uri="{C183D7F6-B498-43B3-948B-1728B52AA6E4}">
                  <adec:decorative xmlns:adec="http://schemas.microsoft.com/office/drawing/2017/decorative" val="1"/>
                </a:ext>
              </a:extLst>
            </p:cNvPr>
            <p:cNvPicPr>
              <a:picLocks noChangeAspect="1"/>
            </p:cNvPicPr>
            <p:nvPr/>
          </p:nvPicPr>
          <p:blipFill rotWithShape="1">
            <a:blip r:embed="rId3"/>
            <a:srcRect l="6263" t="5849" r="82547" b="74470"/>
            <a:stretch/>
          </p:blipFill>
          <p:spPr>
            <a:xfrm>
              <a:off x="4372001" y="1161286"/>
              <a:ext cx="1484132" cy="1787640"/>
            </a:xfrm>
            <a:prstGeom prst="rect">
              <a:avLst/>
            </a:prstGeom>
          </p:spPr>
        </p:pic>
      </p:grpSp>
      <p:pic>
        <p:nvPicPr>
          <p:cNvPr id="10" name="Picture 9" descr="Image of ingredients label with an emphasis on &quot;Iron (Electrolytic).">
            <a:extLst>
              <a:ext uri="{FF2B5EF4-FFF2-40B4-BE49-F238E27FC236}">
                <a16:creationId xmlns:a16="http://schemas.microsoft.com/office/drawing/2014/main" id="{EB81BD37-32F3-234D-AC32-B9CFD75F8C9B}"/>
              </a:ext>
            </a:extLst>
          </p:cNvPr>
          <p:cNvPicPr>
            <a:picLocks noChangeAspect="1"/>
          </p:cNvPicPr>
          <p:nvPr/>
        </p:nvPicPr>
        <p:blipFill>
          <a:blip r:embed="rId4"/>
          <a:stretch>
            <a:fillRect/>
          </a:stretch>
        </p:blipFill>
        <p:spPr>
          <a:xfrm>
            <a:off x="5412666" y="3139251"/>
            <a:ext cx="3287026" cy="1782883"/>
          </a:xfrm>
          <a:prstGeom prst="rect">
            <a:avLst/>
          </a:prstGeom>
          <a:effectLst>
            <a:outerShdw blurRad="63500" sx="102000" sy="102000" algn="ctr" rotWithShape="0">
              <a:prstClr val="black">
                <a:alpha val="15000"/>
              </a:prstClr>
            </a:outerShdw>
          </a:effectLst>
        </p:spPr>
      </p:pic>
      <p:sp>
        <p:nvSpPr>
          <p:cNvPr id="5" name="TextBox 4">
            <a:extLst>
              <a:ext uri="{FF2B5EF4-FFF2-40B4-BE49-F238E27FC236}">
                <a16:creationId xmlns:a16="http://schemas.microsoft.com/office/drawing/2014/main" id="{6FEC446C-40DC-5240-89B1-0B0D155AB6B4}"/>
              </a:ext>
            </a:extLst>
          </p:cNvPr>
          <p:cNvSpPr txBox="1"/>
          <p:nvPr/>
        </p:nvSpPr>
        <p:spPr>
          <a:xfrm>
            <a:off x="265472" y="4778476"/>
            <a:ext cx="4771478" cy="215444"/>
          </a:xfrm>
          <a:prstGeom prst="rect">
            <a:avLst/>
          </a:prstGeom>
          <a:noFill/>
        </p:spPr>
        <p:txBody>
          <a:bodyPr wrap="square" rtlCol="0">
            <a:spAutoFit/>
          </a:bodyPr>
          <a:lstStyle/>
          <a:p>
            <a:pPr lvl="0" defTabSz="914400">
              <a:defRPr/>
            </a:pPr>
            <a:r>
              <a:rPr lang="en-US" sz="200">
                <a:solidFill>
                  <a:schemeClr val="bg1"/>
                </a:solidFill>
                <a:latin typeface="Arial" panose="020B0604020202020204" pitchFamily="34" charset="0"/>
                <a:cs typeface="Arial" panose="020B0604020202020204" pitchFamily="34" charset="0"/>
              </a:rPr>
              <a:t>Dry iron-fortified infant cereal is cereal that has iron added to it. Iron is an important nutrient for babies. Both single-grain infant cereal, such as wheat, oat, and barley, as well as mixed-grain infant cereal are creditable as long as they are iron-fortified. Babies should be given the single grain iron-fortified infant cereal first to make sure he or she does not have an allergic reaction. If the baby does not have a reaction, then mixed-grain iron-fortified infant cereal can be offered.</a:t>
            </a:r>
          </a:p>
          <a:p>
            <a:endParaRPr lang="en-US" sz="200">
              <a:solidFill>
                <a:schemeClr val="bg1"/>
              </a:solidFill>
              <a:latin typeface="Arial" panose="020B0604020202020204" pitchFamily="34" charset="0"/>
              <a:cs typeface="Arial" panose="020B0604020202020204" pitchFamily="34" charset="0"/>
            </a:endParaRPr>
          </a:p>
          <a:p>
            <a:pPr lvl="0" defTabSz="914400">
              <a:defRPr/>
            </a:pPr>
            <a:r>
              <a:rPr lang="en-US" sz="200">
                <a:solidFill>
                  <a:schemeClr val="bg1"/>
                </a:solidFill>
                <a:latin typeface="Arial" panose="020B0604020202020204" pitchFamily="34" charset="0"/>
                <a:cs typeface="Arial" panose="020B0604020202020204" pitchFamily="34" charset="0"/>
              </a:rPr>
              <a:t>To tell if an infant cereal is “iron-fortified” look at the ingredient list on the back of the infant cereal package. As long as one of the ingredients listed is “iron,” “ferric fumarate,” “electrolytic iron,” or “iron (electrolytic),” then the cereal is iron-fortified. It may also say “iron-fortified” on the package. </a:t>
            </a:r>
          </a:p>
        </p:txBody>
      </p:sp>
    </p:spTree>
    <p:extLst>
      <p:ext uri="{BB962C8B-B14F-4D97-AF65-F5344CB8AC3E}">
        <p14:creationId xmlns:p14="http://schemas.microsoft.com/office/powerpoint/2010/main" val="1822736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D7607-2815-6448-B162-9289C2A7795C}"/>
              </a:ext>
            </a:extLst>
          </p:cNvPr>
          <p:cNvSpPr>
            <a:spLocks noGrp="1"/>
          </p:cNvSpPr>
          <p:nvPr>
            <p:ph type="title"/>
          </p:nvPr>
        </p:nvSpPr>
        <p:spPr/>
        <p:txBody>
          <a:bodyPr/>
          <a:lstStyle/>
          <a:p>
            <a:r>
              <a:rPr lang="en-US"/>
              <a:t>Meats and Meat Alternates</a:t>
            </a:r>
          </a:p>
        </p:txBody>
      </p:sp>
      <p:sp>
        <p:nvSpPr>
          <p:cNvPr id="4" name="Content Placeholder 3">
            <a:extLst>
              <a:ext uri="{FF2B5EF4-FFF2-40B4-BE49-F238E27FC236}">
                <a16:creationId xmlns:a16="http://schemas.microsoft.com/office/drawing/2014/main" id="{C251CDD4-9842-9245-9EDC-325C80507FFA}"/>
              </a:ext>
            </a:extLst>
          </p:cNvPr>
          <p:cNvSpPr>
            <a:spLocks noGrp="1"/>
          </p:cNvSpPr>
          <p:nvPr>
            <p:ph sz="half" idx="2"/>
          </p:nvPr>
        </p:nvSpPr>
        <p:spPr>
          <a:xfrm>
            <a:off x="408263" y="1162000"/>
            <a:ext cx="8393991" cy="2394000"/>
          </a:xfrm>
        </p:spPr>
        <p:txBody>
          <a:bodyPr numCol="2"/>
          <a:lstStyle/>
          <a:p>
            <a:pPr marL="230188" indent="-230188"/>
            <a:r>
              <a:rPr lang="en-US" sz="2000"/>
              <a:t>Meats and poultry</a:t>
            </a:r>
          </a:p>
          <a:p>
            <a:pPr marL="230188" indent="-230188"/>
            <a:r>
              <a:rPr lang="en-US" sz="2000"/>
              <a:t>Fin fish and shellfish</a:t>
            </a:r>
          </a:p>
          <a:p>
            <a:pPr marL="230188" indent="-230188"/>
            <a:r>
              <a:rPr lang="en-US" sz="2000"/>
              <a:t>Whole eggs</a:t>
            </a:r>
          </a:p>
          <a:p>
            <a:pPr marL="230188" indent="-230188"/>
            <a:r>
              <a:rPr lang="en-US" sz="2000"/>
              <a:t>Beans and peas </a:t>
            </a:r>
          </a:p>
          <a:p>
            <a:pPr>
              <a:buNone/>
            </a:pPr>
            <a:endParaRPr lang="en-US" sz="2000"/>
          </a:p>
          <a:p>
            <a:pPr>
              <a:buNone/>
            </a:pPr>
            <a:endParaRPr lang="en-US" sz="2000"/>
          </a:p>
          <a:p>
            <a:endParaRPr lang="en-US" sz="2000"/>
          </a:p>
          <a:p>
            <a:endParaRPr lang="en-US" sz="2000"/>
          </a:p>
          <a:p>
            <a:pPr marL="0" indent="0">
              <a:buNone/>
            </a:pPr>
            <a:endParaRPr lang="en-US" sz="2000"/>
          </a:p>
          <a:p>
            <a:pPr marL="230188" indent="-230188"/>
            <a:r>
              <a:rPr lang="en-US" sz="2000"/>
              <a:t>Cheese</a:t>
            </a:r>
          </a:p>
          <a:p>
            <a:pPr marL="230188" indent="-230188"/>
            <a:r>
              <a:rPr lang="en-US" sz="2000"/>
              <a:t>Cottage cheese</a:t>
            </a:r>
          </a:p>
          <a:p>
            <a:pPr marL="230188" indent="-230188"/>
            <a:r>
              <a:rPr lang="en-US" sz="2000"/>
              <a:t>Yogurt (including soy yogurt)</a:t>
            </a:r>
          </a:p>
          <a:p>
            <a:pPr marL="488950" lvl="1" indent="-195263"/>
            <a:r>
              <a:rPr lang="en-US" sz="2000">
                <a:solidFill>
                  <a:schemeClr val="tx1">
                    <a:lumMod val="65000"/>
                    <a:lumOff val="35000"/>
                  </a:schemeClr>
                </a:solidFill>
              </a:rPr>
              <a:t>must meet the sugar limit </a:t>
            </a:r>
            <a:br>
              <a:rPr lang="en-US" sz="2000">
                <a:solidFill>
                  <a:schemeClr val="tx1">
                    <a:lumMod val="65000"/>
                    <a:lumOff val="35000"/>
                  </a:schemeClr>
                </a:solidFill>
              </a:rPr>
            </a:br>
            <a:r>
              <a:rPr lang="en-US" sz="2000">
                <a:solidFill>
                  <a:schemeClr val="tx1">
                    <a:lumMod val="65000"/>
                    <a:lumOff val="35000"/>
                  </a:schemeClr>
                </a:solidFill>
              </a:rPr>
              <a:t>(23 grams per 6 ounces)</a:t>
            </a:r>
          </a:p>
          <a:p>
            <a:pPr marL="342646" indent="-195263"/>
            <a:r>
              <a:rPr lang="en-US" sz="2000">
                <a:solidFill>
                  <a:schemeClr val="tx1">
                    <a:lumMod val="65000"/>
                    <a:lumOff val="35000"/>
                  </a:schemeClr>
                </a:solidFill>
              </a:rPr>
              <a:t>Tofu</a:t>
            </a:r>
          </a:p>
          <a:p>
            <a:endParaRPr lang="en-US" sz="2000"/>
          </a:p>
          <a:p>
            <a:endParaRPr lang="en-US" sz="2000"/>
          </a:p>
          <a:p>
            <a:endParaRPr lang="en-US" sz="2000"/>
          </a:p>
        </p:txBody>
      </p:sp>
      <p:pic>
        <p:nvPicPr>
          <p:cNvPr id="9" name="Picture 8" descr="Illustration of poultry, meat and fish.">
            <a:extLst>
              <a:ext uri="{FF2B5EF4-FFF2-40B4-BE49-F238E27FC236}">
                <a16:creationId xmlns:a16="http://schemas.microsoft.com/office/drawing/2014/main" id="{B326D414-05A3-FA43-8166-46F4A8B47630}"/>
              </a:ext>
            </a:extLst>
          </p:cNvPr>
          <p:cNvPicPr>
            <a:picLocks noChangeAspect="1"/>
          </p:cNvPicPr>
          <p:nvPr/>
        </p:nvPicPr>
        <p:blipFill>
          <a:blip r:embed="rId3"/>
          <a:stretch>
            <a:fillRect/>
          </a:stretch>
        </p:blipFill>
        <p:spPr>
          <a:xfrm>
            <a:off x="1098015" y="3307681"/>
            <a:ext cx="6396479" cy="1243760"/>
          </a:xfrm>
          <a:prstGeom prst="rect">
            <a:avLst/>
          </a:prstGeom>
        </p:spPr>
      </p:pic>
      <p:sp>
        <p:nvSpPr>
          <p:cNvPr id="5" name="TextBox 4">
            <a:extLst>
              <a:ext uri="{FF2B5EF4-FFF2-40B4-BE49-F238E27FC236}">
                <a16:creationId xmlns:a16="http://schemas.microsoft.com/office/drawing/2014/main" id="{FDC6FCF0-11F5-8146-9106-32C4A39BC5B2}"/>
              </a:ext>
            </a:extLst>
          </p:cNvPr>
          <p:cNvSpPr txBox="1"/>
          <p:nvPr/>
        </p:nvSpPr>
        <p:spPr>
          <a:xfrm>
            <a:off x="411480" y="4511040"/>
            <a:ext cx="6853158" cy="369332"/>
          </a:xfrm>
          <a:prstGeom prst="rect">
            <a:avLst/>
          </a:prstGeom>
          <a:noFill/>
        </p:spPr>
        <p:txBody>
          <a:bodyPr wrap="none" rtlCol="0">
            <a:spAutoFit/>
          </a:bodyPr>
          <a:lstStyle/>
          <a:p>
            <a:r>
              <a:rPr lang="en-US" i="1">
                <a:solidFill>
                  <a:schemeClr val="tx1">
                    <a:lumMod val="65000"/>
                    <a:lumOff val="35000"/>
                  </a:schemeClr>
                </a:solidFill>
                <a:latin typeface="Helvetica" pitchFamily="2" charset="0"/>
              </a:rPr>
              <a:t>*Prepare foods so that they are the right shape, size, and texture.</a:t>
            </a:r>
          </a:p>
        </p:txBody>
      </p:sp>
      <p:sp>
        <p:nvSpPr>
          <p:cNvPr id="3" name="TextBox 2">
            <a:extLst>
              <a:ext uri="{FF2B5EF4-FFF2-40B4-BE49-F238E27FC236}">
                <a16:creationId xmlns:a16="http://schemas.microsoft.com/office/drawing/2014/main" id="{14D09CB7-D9DB-2B4E-A7E8-0CCC81F34748}"/>
              </a:ext>
            </a:extLst>
          </p:cNvPr>
          <p:cNvSpPr txBox="1"/>
          <p:nvPr/>
        </p:nvSpPr>
        <p:spPr>
          <a:xfrm>
            <a:off x="7374194" y="4252535"/>
            <a:ext cx="1637071" cy="769441"/>
          </a:xfrm>
          <a:prstGeom prst="rect">
            <a:avLst/>
          </a:prstGeom>
          <a:noFill/>
        </p:spPr>
        <p:txBody>
          <a:bodyPr wrap="square" rtlCol="0">
            <a:spAutoFit/>
          </a:bodyPr>
          <a:lstStyle/>
          <a:p>
            <a:pPr lvl="0" defTabSz="914400">
              <a:defRPr/>
            </a:pPr>
            <a:r>
              <a:rPr lang="en-US" sz="200">
                <a:solidFill>
                  <a:schemeClr val="bg1"/>
                </a:solidFill>
                <a:latin typeface="Arial" panose="020B0604020202020204" pitchFamily="34" charset="0"/>
                <a:cs typeface="Arial" panose="020B0604020202020204" pitchFamily="34" charset="0"/>
              </a:rPr>
              <a:t>Meats and poultry, including beef, pork, lamb, veal, chicken, and turkey are creditable in the CACFP infant meal pattern. Similar to iron-fortified infant cereals, meats and poultry are good first foods for babies because they provide iron and zinc that babies need around 6 months of age.</a:t>
            </a:r>
          </a:p>
          <a:p>
            <a:endParaRPr lang="en-US" sz="200">
              <a:solidFill>
                <a:schemeClr val="bg1"/>
              </a:solidFill>
              <a:latin typeface="Arial" panose="020B0604020202020204" pitchFamily="34" charset="0"/>
              <a:cs typeface="Arial" panose="020B0604020202020204" pitchFamily="34" charset="0"/>
            </a:endParaRPr>
          </a:p>
          <a:p>
            <a:pPr lvl="0" defTabSz="914400">
              <a:defRPr/>
            </a:pPr>
            <a:r>
              <a:rPr lang="en-US" sz="200">
                <a:solidFill>
                  <a:schemeClr val="bg1"/>
                </a:solidFill>
                <a:latin typeface="Arial" panose="020B0604020202020204" pitchFamily="34" charset="0"/>
                <a:cs typeface="Arial" panose="020B0604020202020204" pitchFamily="34" charset="0"/>
              </a:rPr>
              <a:t>Both fin fish and shellfish purchased from a commercial source may be offered to infants 6 through 11 months old when developmentally ready for solid foods. Home caught fish is only creditable if it meets State or local public health policies regarding food safety. According to the American Academy of Pediatrics, there is no evidence that waiting to introduce common allergens, such as fish or shellfish, beyond 4 to 6 months of age will prevent a food allergy. Remove any bones or shells and modify the texture of the fish and shellfish based upon the feeding skills of the baby.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In terms of meat alternates, whole eggs, including both the egg yolk and the egg white, must be served in order for it to be creditable.</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Any cooked dry beans and peas, such as lentils, black beans, pinto beans, or chickpeas, may be served to babies who are developmentally ready to accept them. This includes canned beans and peas. Look for those labeled “reduced sodium.” Puree or mash beans and peas to avoid choking. Green peas are not considered a meat alternate.</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Pasteurized cheeses are allowed under the infant meal pattern. However, cheese food, cheese spread, and cheese product are not creditable because they are generally higher in salt and lower in protein.</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Store-bought low-fat, reduced-fat, and whole milk yogurts are creditable under the infant meal pattern. Homemade yogurts are not creditable. The yogurt must contain no more than 23 grams of sugar per 6 ounces of yogurt. </a:t>
            </a:r>
          </a:p>
        </p:txBody>
      </p:sp>
    </p:spTree>
    <p:extLst>
      <p:ext uri="{BB962C8B-B14F-4D97-AF65-F5344CB8AC3E}">
        <p14:creationId xmlns:p14="http://schemas.microsoft.com/office/powerpoint/2010/main" val="969948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D9405-5A32-AC48-A884-F7112D744D37}"/>
              </a:ext>
            </a:extLst>
          </p:cNvPr>
          <p:cNvSpPr>
            <a:spLocks noGrp="1"/>
          </p:cNvSpPr>
          <p:nvPr>
            <p:ph type="title"/>
          </p:nvPr>
        </p:nvSpPr>
        <p:spPr>
          <a:xfrm>
            <a:off x="0" y="452229"/>
            <a:ext cx="9144000" cy="475484"/>
          </a:xfrm>
        </p:spPr>
        <p:txBody>
          <a:bodyPr/>
          <a:lstStyle/>
          <a:p>
            <a:pPr algn="ctr"/>
            <a:r>
              <a:rPr lang="en-US" sz="3200"/>
              <a:t>Choose Yogurts That Are Lower in Sugars</a:t>
            </a:r>
            <a:br>
              <a:rPr lang="es-ES" sz="2800"/>
            </a:br>
            <a:endParaRPr lang="en-US"/>
          </a:p>
        </p:txBody>
      </p:sp>
      <p:pic>
        <p:nvPicPr>
          <p:cNvPr id="8" name="Picture 7" descr="Sceenshot of &quot;Choose Yogurts That Are Lower in Sugars&quot; worksheet.">
            <a:extLst>
              <a:ext uri="{FF2B5EF4-FFF2-40B4-BE49-F238E27FC236}">
                <a16:creationId xmlns:a16="http://schemas.microsoft.com/office/drawing/2014/main" id="{2031F324-D6FE-F945-A51C-1E87A1A24F76}"/>
              </a:ext>
            </a:extLst>
          </p:cNvPr>
          <p:cNvPicPr>
            <a:picLocks noChangeAspect="1"/>
          </p:cNvPicPr>
          <p:nvPr/>
        </p:nvPicPr>
        <p:blipFill>
          <a:blip r:embed="rId3"/>
          <a:srcRect/>
          <a:stretch/>
        </p:blipFill>
        <p:spPr>
          <a:xfrm>
            <a:off x="3358950" y="1187338"/>
            <a:ext cx="2438400" cy="3155576"/>
          </a:xfrm>
          <a:prstGeom prst="rect">
            <a:avLst/>
          </a:prstGeom>
          <a:effectLst>
            <a:outerShdw blurRad="63500" sx="102000" sy="102000" algn="ctr" rotWithShape="0">
              <a:prstClr val="black">
                <a:alpha val="15000"/>
              </a:prstClr>
            </a:outerShdw>
          </a:effectLst>
        </p:spPr>
      </p:pic>
      <p:pic>
        <p:nvPicPr>
          <p:cNvPr id="7" name="Picture 6" descr="Hyperlink icon.">
            <a:extLst>
              <a:ext uri="{FF2B5EF4-FFF2-40B4-BE49-F238E27FC236}">
                <a16:creationId xmlns:a16="http://schemas.microsoft.com/office/drawing/2014/main" id="{5465C28F-3677-FB4D-9A8E-C77285D85982}"/>
              </a:ext>
            </a:extLst>
          </p:cNvPr>
          <p:cNvPicPr>
            <a:picLocks noChangeAspect="1"/>
          </p:cNvPicPr>
          <p:nvPr/>
        </p:nvPicPr>
        <p:blipFill>
          <a:blip r:embed="rId4"/>
          <a:stretch>
            <a:fillRect/>
          </a:stretch>
        </p:blipFill>
        <p:spPr>
          <a:xfrm>
            <a:off x="1542976" y="4390909"/>
            <a:ext cx="352270" cy="352270"/>
          </a:xfrm>
          <a:prstGeom prst="rect">
            <a:avLst/>
          </a:prstGeom>
        </p:spPr>
      </p:pic>
      <p:sp>
        <p:nvSpPr>
          <p:cNvPr id="6" name="Rectangle 5">
            <a:extLst>
              <a:ext uri="{FF2B5EF4-FFF2-40B4-BE49-F238E27FC236}">
                <a16:creationId xmlns:a16="http://schemas.microsoft.com/office/drawing/2014/main" id="{3990849D-0617-2641-89A9-0BEF1D1BE975}"/>
              </a:ext>
            </a:extLst>
          </p:cNvPr>
          <p:cNvSpPr/>
          <p:nvPr/>
        </p:nvSpPr>
        <p:spPr>
          <a:xfrm>
            <a:off x="1952786" y="4417873"/>
            <a:ext cx="6306311" cy="369332"/>
          </a:xfrm>
          <a:prstGeom prst="rect">
            <a:avLst/>
          </a:prstGeom>
        </p:spPr>
        <p:txBody>
          <a:bodyPr wrap="square">
            <a:spAutoFit/>
          </a:bodyPr>
          <a:lstStyle/>
          <a:p>
            <a:r>
              <a:rPr lang="en-US" b="1" u="sng">
                <a:solidFill>
                  <a:schemeClr val="tx1">
                    <a:lumMod val="65000"/>
                    <a:lumOff val="35000"/>
                  </a:schemeClr>
                </a:solidFill>
                <a:latin typeface="Helvetica" pitchFamily="2" charset="0"/>
                <a:hlinkClick r:id="rId5"/>
              </a:rPr>
              <a:t>fns.usda.gov/</a:t>
            </a:r>
            <a:r>
              <a:rPr lang="en-US" b="1" u="sng" err="1">
                <a:solidFill>
                  <a:schemeClr val="tx1">
                    <a:lumMod val="65000"/>
                    <a:lumOff val="35000"/>
                  </a:schemeClr>
                </a:solidFill>
                <a:latin typeface="Helvetica" pitchFamily="2" charset="0"/>
                <a:hlinkClick r:id="rId5"/>
              </a:rPr>
              <a:t>tn</a:t>
            </a:r>
            <a:r>
              <a:rPr lang="en-US" b="1" u="sng">
                <a:solidFill>
                  <a:schemeClr val="tx1">
                    <a:lumMod val="65000"/>
                    <a:lumOff val="35000"/>
                  </a:schemeClr>
                </a:solidFill>
                <a:latin typeface="Helvetica" pitchFamily="2" charset="0"/>
                <a:hlinkClick r:id="rId5"/>
              </a:rPr>
              <a:t>/meal-pattern-training-worksheets-</a:t>
            </a:r>
            <a:r>
              <a:rPr lang="en-US" b="1" u="sng" err="1">
                <a:solidFill>
                  <a:schemeClr val="tx1">
                    <a:lumMod val="65000"/>
                    <a:lumOff val="35000"/>
                  </a:schemeClr>
                </a:solidFill>
                <a:latin typeface="Helvetica" pitchFamily="2" charset="0"/>
                <a:hlinkClick r:id="rId5"/>
              </a:rPr>
              <a:t>cacfp</a:t>
            </a:r>
            <a:endParaRPr lang="en-US" b="1" u="sng">
              <a:solidFill>
                <a:schemeClr val="tx1">
                  <a:lumMod val="65000"/>
                  <a:lumOff val="35000"/>
                </a:schemeClr>
              </a:solidFill>
              <a:latin typeface="Helvetica" pitchFamily="2" charset="0"/>
            </a:endParaRPr>
          </a:p>
        </p:txBody>
      </p:sp>
      <p:sp>
        <p:nvSpPr>
          <p:cNvPr id="4" name="TextBox 3">
            <a:extLst>
              <a:ext uri="{FF2B5EF4-FFF2-40B4-BE49-F238E27FC236}">
                <a16:creationId xmlns:a16="http://schemas.microsoft.com/office/drawing/2014/main" id="{38FC89FC-4916-7A40-95BE-FA540573B20C}"/>
              </a:ext>
            </a:extLst>
          </p:cNvPr>
          <p:cNvSpPr txBox="1"/>
          <p:nvPr/>
        </p:nvSpPr>
        <p:spPr>
          <a:xfrm>
            <a:off x="206477" y="3775587"/>
            <a:ext cx="1746309" cy="307777"/>
          </a:xfrm>
          <a:prstGeom prst="rect">
            <a:avLst/>
          </a:prstGeom>
          <a:noFill/>
        </p:spPr>
        <p:txBody>
          <a:bodyPr wrap="square" rtlCol="0">
            <a:spAutoFit/>
          </a:bodyPr>
          <a:lstStyle/>
          <a:p>
            <a:r>
              <a:rPr lang="en-US" sz="200">
                <a:solidFill>
                  <a:srgbClr val="F6F9F7"/>
                </a:solidFill>
                <a:latin typeface="Arial" panose="020B0604020202020204" pitchFamily="34" charset="0"/>
                <a:cs typeface="Arial" panose="020B0604020202020204" pitchFamily="34" charset="0"/>
              </a:rPr>
              <a:t>To help you identify yogurts with no more than 23 grams of sugar per 6 ounces, you can:</a:t>
            </a:r>
          </a:p>
          <a:p>
            <a:endParaRPr lang="en-US" sz="200">
              <a:solidFill>
                <a:srgbClr val="F6F9F7"/>
              </a:solidFill>
              <a:latin typeface="Arial" panose="020B0604020202020204" pitchFamily="34" charset="0"/>
              <a:cs typeface="Arial" panose="020B0604020202020204" pitchFamily="34" charset="0"/>
            </a:endParaRPr>
          </a:p>
          <a:p>
            <a:pPr lvl="0"/>
            <a:r>
              <a:rPr lang="en-US" sz="200">
                <a:solidFill>
                  <a:srgbClr val="F6F9F7"/>
                </a:solidFill>
                <a:latin typeface="Arial" panose="020B0604020202020204" pitchFamily="34" charset="0"/>
                <a:cs typeface="Arial" panose="020B0604020202020204" pitchFamily="34" charset="0"/>
              </a:rPr>
              <a:t>Use the chart in USDA Team Nutrition’s training worksheet “Choose Yogurts That Are Lower in Added Sugars.” The worksheet can be found at the link provided on the slide.</a:t>
            </a:r>
          </a:p>
          <a:p>
            <a:pPr lvl="0"/>
            <a:endParaRPr lang="en-US" sz="200">
              <a:solidFill>
                <a:srgbClr val="F6F9F7"/>
              </a:solidFill>
              <a:latin typeface="Arial" panose="020B0604020202020204" pitchFamily="34" charset="0"/>
              <a:cs typeface="Arial" panose="020B0604020202020204" pitchFamily="34" charset="0"/>
            </a:endParaRPr>
          </a:p>
          <a:p>
            <a:pPr lvl="0"/>
            <a:r>
              <a:rPr lang="en-US" sz="200">
                <a:solidFill>
                  <a:srgbClr val="F6F9F7"/>
                </a:solidFill>
                <a:latin typeface="Arial" panose="020B0604020202020204" pitchFamily="34" charset="0"/>
                <a:cs typeface="Arial" panose="020B0604020202020204" pitchFamily="34" charset="0"/>
              </a:rPr>
              <a:t>USDA's Team Nutrition also has a recorded CACFP Halftime: Thirty on Thursdays webinar available on this topic. If you would like to listen to the recording, the webinar can be found on the USDA Team Nutrition website at teamnutrition.usda.gov. </a:t>
            </a:r>
          </a:p>
        </p:txBody>
      </p:sp>
    </p:spTree>
    <p:extLst>
      <p:ext uri="{BB962C8B-B14F-4D97-AF65-F5344CB8AC3E}">
        <p14:creationId xmlns:p14="http://schemas.microsoft.com/office/powerpoint/2010/main" val="1003826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07D7C-4D15-A94C-AC2E-7CAADCAFDD66}"/>
              </a:ext>
            </a:extLst>
          </p:cNvPr>
          <p:cNvSpPr>
            <a:spLocks noGrp="1"/>
          </p:cNvSpPr>
          <p:nvPr>
            <p:ph type="title"/>
          </p:nvPr>
        </p:nvSpPr>
        <p:spPr/>
        <p:txBody>
          <a:bodyPr/>
          <a:lstStyle/>
          <a:p>
            <a:r>
              <a:rPr lang="en-US"/>
              <a:t>USDA’s Team Nutrition</a:t>
            </a:r>
          </a:p>
        </p:txBody>
      </p:sp>
      <p:grpSp>
        <p:nvGrpSpPr>
          <p:cNvPr id="4" name="Group 3" descr="Icon: Team Nutrition, USDA. ">
            <a:extLst>
              <a:ext uri="{FF2B5EF4-FFF2-40B4-BE49-F238E27FC236}">
                <a16:creationId xmlns:a16="http://schemas.microsoft.com/office/drawing/2014/main" id="{4450C812-4B4A-7E4C-9E9F-500BA90551D0}"/>
              </a:ext>
            </a:extLst>
          </p:cNvPr>
          <p:cNvGrpSpPr/>
          <p:nvPr/>
        </p:nvGrpSpPr>
        <p:grpSpPr>
          <a:xfrm>
            <a:off x="294011" y="968402"/>
            <a:ext cx="3586312" cy="2695311"/>
            <a:chOff x="303636" y="968402"/>
            <a:chExt cx="3586312" cy="2695311"/>
          </a:xfrm>
        </p:grpSpPr>
        <p:cxnSp>
          <p:nvCxnSpPr>
            <p:cNvPr id="16" name="Straight Connector 15">
              <a:extLst>
                <a:ext uri="{FF2B5EF4-FFF2-40B4-BE49-F238E27FC236}">
                  <a16:creationId xmlns:a16="http://schemas.microsoft.com/office/drawing/2014/main" id="{36FEA5FE-F819-ED4F-98B3-C28FD4042DB4}"/>
                </a:ext>
                <a:ext uri="{C183D7F6-B498-43B3-948B-1728B52AA6E4}">
                  <adec:decorative xmlns:adec="http://schemas.microsoft.com/office/drawing/2017/decorative" val="1"/>
                </a:ext>
              </a:extLst>
            </p:cNvPr>
            <p:cNvCxnSpPr>
              <a:cxnSpLocks/>
            </p:cNvCxnSpPr>
            <p:nvPr/>
          </p:nvCxnSpPr>
          <p:spPr>
            <a:xfrm>
              <a:off x="3125449" y="2278101"/>
              <a:ext cx="764499" cy="0"/>
            </a:xfrm>
            <a:prstGeom prst="line">
              <a:avLst/>
            </a:prstGeom>
            <a:ln w="19050">
              <a:solidFill>
                <a:srgbClr val="14504F"/>
              </a:solidFill>
              <a:tailEnd type="oval"/>
            </a:ln>
          </p:spPr>
          <p:style>
            <a:lnRef idx="1">
              <a:schemeClr val="accent1"/>
            </a:lnRef>
            <a:fillRef idx="0">
              <a:schemeClr val="accent1"/>
            </a:fillRef>
            <a:effectRef idx="0">
              <a:schemeClr val="accent1"/>
            </a:effectRef>
            <a:fontRef idx="minor">
              <a:schemeClr val="tx1"/>
            </a:fontRef>
          </p:style>
        </p:cxnSp>
        <p:pic>
          <p:nvPicPr>
            <p:cNvPr id="6" name="Picture 2" descr="Icon: Team Nutrition, USDA. ">
              <a:extLst>
                <a:ext uri="{FF2B5EF4-FFF2-40B4-BE49-F238E27FC236}">
                  <a16:creationId xmlns:a16="http://schemas.microsoft.com/office/drawing/2014/main" id="{7ADBBE32-2150-D045-8490-0C3870F935EE}"/>
                </a:ext>
              </a:extLst>
            </p:cNvPr>
            <p:cNvPicPr>
              <a:picLocks noChangeAspect="1" noChangeArrowheads="1"/>
            </p:cNvPicPr>
            <p:nvPr/>
          </p:nvPicPr>
          <p:blipFill>
            <a:blip r:embed="rId3"/>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2" name="Elbow Connector 31">
              <a:extLst>
                <a:ext uri="{FF2B5EF4-FFF2-40B4-BE49-F238E27FC236}">
                  <a16:creationId xmlns:a16="http://schemas.microsoft.com/office/drawing/2014/main" id="{4C4FDD55-4A85-2441-957F-0358953E1CD7}"/>
                </a:ext>
                <a:ext uri="{C183D7F6-B498-43B3-948B-1728B52AA6E4}">
                  <adec:decorative xmlns:adec="http://schemas.microsoft.com/office/drawing/2017/decorative" val="1"/>
                </a:ext>
              </a:extLst>
            </p:cNvPr>
            <p:cNvCxnSpPr>
              <a:cxnSpLocks/>
            </p:cNvCxnSpPr>
            <p:nvPr/>
          </p:nvCxnSpPr>
          <p:spPr>
            <a:xfrm flipV="1">
              <a:off x="3125449" y="1244297"/>
              <a:ext cx="764499" cy="764385"/>
            </a:xfrm>
            <a:prstGeom prst="bentConnector3">
              <a:avLst>
                <a:gd name="adj1" fmla="val 50000"/>
              </a:avLst>
            </a:prstGeom>
            <a:ln w="19050">
              <a:solidFill>
                <a:srgbClr val="14504F"/>
              </a:solidFill>
              <a:tailEnd type="oval"/>
            </a:ln>
          </p:spPr>
          <p:style>
            <a:lnRef idx="1">
              <a:schemeClr val="accent1"/>
            </a:lnRef>
            <a:fillRef idx="0">
              <a:schemeClr val="accent1"/>
            </a:fillRef>
            <a:effectRef idx="0">
              <a:schemeClr val="accent1"/>
            </a:effectRef>
            <a:fontRef idx="minor">
              <a:schemeClr val="tx1"/>
            </a:fontRef>
          </p:style>
        </p:cxnSp>
        <p:cxnSp>
          <p:nvCxnSpPr>
            <p:cNvPr id="45" name="Elbow Connector 44">
              <a:extLst>
                <a:ext uri="{FF2B5EF4-FFF2-40B4-BE49-F238E27FC236}">
                  <a16:creationId xmlns:a16="http://schemas.microsoft.com/office/drawing/2014/main" id="{AF1EC280-E93C-D549-B785-D8345879B879}"/>
                </a:ext>
                <a:ext uri="{C183D7F6-B498-43B3-948B-1728B52AA6E4}">
                  <adec:decorative xmlns:adec="http://schemas.microsoft.com/office/drawing/2017/decorative" val="1"/>
                </a:ext>
              </a:extLst>
            </p:cNvPr>
            <p:cNvCxnSpPr>
              <a:cxnSpLocks/>
            </p:cNvCxnSpPr>
            <p:nvPr/>
          </p:nvCxnSpPr>
          <p:spPr>
            <a:xfrm>
              <a:off x="3125449" y="2551213"/>
              <a:ext cx="764499" cy="521885"/>
            </a:xfrm>
            <a:prstGeom prst="bentConnector3">
              <a:avLst>
                <a:gd name="adj1" fmla="val 50000"/>
              </a:avLst>
            </a:prstGeom>
            <a:ln w="19050">
              <a:solidFill>
                <a:srgbClr val="14504F"/>
              </a:solidFill>
              <a:tailEnd type="oval"/>
            </a:ln>
          </p:spPr>
          <p:style>
            <a:lnRef idx="1">
              <a:schemeClr val="accent1"/>
            </a:lnRef>
            <a:fillRef idx="0">
              <a:schemeClr val="accent1"/>
            </a:fillRef>
            <a:effectRef idx="0">
              <a:schemeClr val="accent1"/>
            </a:effectRef>
            <a:fontRef idx="minor">
              <a:schemeClr val="tx1"/>
            </a:fontRef>
          </p:style>
        </p:cxnSp>
      </p:grpSp>
      <p:sp>
        <p:nvSpPr>
          <p:cNvPr id="3" name="Text Placeholder 2">
            <a:extLst>
              <a:ext uri="{FF2B5EF4-FFF2-40B4-BE49-F238E27FC236}">
                <a16:creationId xmlns:a16="http://schemas.microsoft.com/office/drawing/2014/main" id="{34A537C3-9DA2-6847-9ED8-21289DEED462}"/>
              </a:ext>
            </a:extLst>
          </p:cNvPr>
          <p:cNvSpPr>
            <a:spLocks noGrp="1"/>
          </p:cNvSpPr>
          <p:nvPr>
            <p:ph type="body" idx="1"/>
          </p:nvPr>
        </p:nvSpPr>
        <p:spPr>
          <a:xfrm>
            <a:off x="4104674" y="1063759"/>
            <a:ext cx="4611037" cy="830997"/>
          </a:xfrm>
        </p:spPr>
        <p:txBody>
          <a:bodyPr/>
          <a:lstStyle/>
          <a:p>
            <a:r>
              <a:rPr lang="en-US"/>
              <a:t>An initiative of the USDA’s Food and Nutrition Service to support the USDA’s Child Nutrition Programs.</a:t>
            </a:r>
          </a:p>
          <a:p>
            <a:endParaRPr lang="en-US"/>
          </a:p>
        </p:txBody>
      </p:sp>
      <p:sp>
        <p:nvSpPr>
          <p:cNvPr id="7" name="Text Placeholder 2">
            <a:extLst>
              <a:ext uri="{FF2B5EF4-FFF2-40B4-BE49-F238E27FC236}">
                <a16:creationId xmlns:a16="http://schemas.microsoft.com/office/drawing/2014/main" id="{E1F73BED-4261-2A4E-82CF-6A6184447F30}"/>
              </a:ext>
            </a:extLst>
          </p:cNvPr>
          <p:cNvSpPr txBox="1">
            <a:spLocks/>
          </p:cNvSpPr>
          <p:nvPr/>
        </p:nvSpPr>
        <p:spPr>
          <a:xfrm>
            <a:off x="4104674" y="2109351"/>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Aims to improve children’s lifelong eating and physical activity habits.</a:t>
            </a:r>
          </a:p>
        </p:txBody>
      </p:sp>
      <p:sp>
        <p:nvSpPr>
          <p:cNvPr id="8" name="Text Placeholder 2">
            <a:extLst>
              <a:ext uri="{FF2B5EF4-FFF2-40B4-BE49-F238E27FC236}">
                <a16:creationId xmlns:a16="http://schemas.microsoft.com/office/drawing/2014/main" id="{A70B2C4C-3ED9-1249-89A3-3A14017D9B42}"/>
              </a:ext>
            </a:extLst>
          </p:cNvPr>
          <p:cNvSpPr txBox="1">
            <a:spLocks/>
          </p:cNvSpPr>
          <p:nvPr/>
        </p:nvSpPr>
        <p:spPr>
          <a:xfrm>
            <a:off x="4104674" y="2923734"/>
            <a:ext cx="4611036" cy="129266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Provides nutrition education and training materials to State agencies, sponsoring organizations, and CACFP sites.</a:t>
            </a:r>
          </a:p>
        </p:txBody>
      </p:sp>
      <p:pic>
        <p:nvPicPr>
          <p:cNvPr id="15" name="Picture 14" descr="Hyperlink icon.">
            <a:extLst>
              <a:ext uri="{FF2B5EF4-FFF2-40B4-BE49-F238E27FC236}">
                <a16:creationId xmlns:a16="http://schemas.microsoft.com/office/drawing/2014/main" id="{7AD6A576-6CDE-724C-AB46-3FA9F1B34C49}"/>
              </a:ext>
            </a:extLst>
          </p:cNvPr>
          <p:cNvPicPr>
            <a:picLocks noChangeAspect="1"/>
          </p:cNvPicPr>
          <p:nvPr/>
        </p:nvPicPr>
        <p:blipFill>
          <a:blip r:embed="rId4"/>
          <a:stretch>
            <a:fillRect/>
          </a:stretch>
        </p:blipFill>
        <p:spPr>
          <a:xfrm>
            <a:off x="268643" y="4450968"/>
            <a:ext cx="423093" cy="423093"/>
          </a:xfrm>
          <a:prstGeom prst="rect">
            <a:avLst/>
          </a:prstGeom>
        </p:spPr>
      </p:pic>
      <p:sp>
        <p:nvSpPr>
          <p:cNvPr id="5" name="Rectangle 4">
            <a:extLst>
              <a:ext uri="{FF2B5EF4-FFF2-40B4-BE49-F238E27FC236}">
                <a16:creationId xmlns:a16="http://schemas.microsoft.com/office/drawing/2014/main" id="{90989EEB-57ED-E641-B598-2B1FC08652CB}"/>
              </a:ext>
            </a:extLst>
          </p:cNvPr>
          <p:cNvSpPr/>
          <p:nvPr/>
        </p:nvSpPr>
        <p:spPr>
          <a:xfrm>
            <a:off x="859981" y="4461859"/>
            <a:ext cx="4310758" cy="461665"/>
          </a:xfrm>
          <a:prstGeom prst="rect">
            <a:avLst/>
          </a:prstGeom>
        </p:spPr>
        <p:txBody>
          <a:bodyPr wrap="square" lIns="0">
            <a:spAutoFit/>
          </a:bodyPr>
          <a:lstStyle/>
          <a:p>
            <a:r>
              <a:rPr lang="en-US" sz="2400" b="1">
                <a:solidFill>
                  <a:schemeClr val="tx1">
                    <a:lumMod val="75000"/>
                    <a:lumOff val="25000"/>
                  </a:schemeClr>
                </a:solidFill>
                <a:latin typeface="Helvetica" pitchFamily="2" charset="0"/>
                <a:hlinkClick r:id="rId5">
                  <a:extLst>
                    <a:ext uri="{A12FA001-AC4F-418D-AE19-62706E023703}">
                      <ahyp:hlinkClr xmlns:ahyp="http://schemas.microsoft.com/office/drawing/2018/hyperlinkcolor" val="tx"/>
                    </a:ext>
                  </a:extLst>
                </a:hlinkClick>
              </a:rPr>
              <a:t>TeamNutrition.USDA.gov</a:t>
            </a:r>
            <a:endParaRPr lang="en-US" sz="2400" b="1">
              <a:solidFill>
                <a:schemeClr val="tx1">
                  <a:lumMod val="75000"/>
                  <a:lumOff val="25000"/>
                </a:schemeClr>
              </a:solidFill>
              <a:latin typeface="Helvetica" pitchFamily="2" charset="0"/>
              <a:cs typeface="Arial" panose="020B0604020202020204" pitchFamily="34" charset="0"/>
            </a:endParaRPr>
          </a:p>
        </p:txBody>
      </p:sp>
      <p:sp>
        <p:nvSpPr>
          <p:cNvPr id="9" name="Rectangle 8">
            <a:extLst>
              <a:ext uri="{FF2B5EF4-FFF2-40B4-BE49-F238E27FC236}">
                <a16:creationId xmlns:a16="http://schemas.microsoft.com/office/drawing/2014/main" id="{3EBFDEDF-5B52-1344-B470-C688B0E4587E}"/>
              </a:ext>
            </a:extLst>
          </p:cNvPr>
          <p:cNvSpPr/>
          <p:nvPr/>
        </p:nvSpPr>
        <p:spPr>
          <a:xfrm>
            <a:off x="5338984" y="4461859"/>
            <a:ext cx="3244226" cy="461665"/>
          </a:xfrm>
          <a:prstGeom prst="rect">
            <a:avLst/>
          </a:prstGeom>
        </p:spPr>
        <p:txBody>
          <a:bodyPr wrap="square" lIns="0" rIns="0">
            <a:spAutoFit/>
          </a:bodyPr>
          <a:lstStyle/>
          <a:p>
            <a:r>
              <a:rPr lang="en-US" sz="2400" b="1">
                <a:solidFill>
                  <a:schemeClr val="tx1">
                    <a:lumMod val="75000"/>
                    <a:lumOff val="25000"/>
                  </a:schemeClr>
                </a:solidFill>
                <a:latin typeface="Helvetica" pitchFamily="2" charset="0"/>
                <a:cs typeface="Arial" panose="020B0604020202020204" pitchFamily="34" charset="0"/>
              </a:rPr>
              <a:t>@</a:t>
            </a:r>
            <a:r>
              <a:rPr lang="en-US" sz="2400" b="1" u="sng">
                <a:solidFill>
                  <a:schemeClr val="tx1">
                    <a:lumMod val="75000"/>
                    <a:lumOff val="25000"/>
                  </a:schemeClr>
                </a:solidFill>
                <a:latin typeface="Helvetica" pitchFamily="2" charset="0"/>
                <a:cs typeface="Arial" panose="020B0604020202020204" pitchFamily="34" charset="0"/>
                <a:hlinkClick r:id="rId6">
                  <a:extLst>
                    <a:ext uri="{A12FA001-AC4F-418D-AE19-62706E023703}">
                      <ahyp:hlinkClr xmlns:ahyp="http://schemas.microsoft.com/office/drawing/2018/hyperlinkcolor" val="tx"/>
                    </a:ext>
                  </a:extLst>
                </a:hlinkClick>
              </a:rPr>
              <a:t>TeamNutrition</a:t>
            </a:r>
            <a:endParaRPr lang="en-US" sz="2400" b="1" u="sng">
              <a:solidFill>
                <a:schemeClr val="tx1">
                  <a:lumMod val="75000"/>
                  <a:lumOff val="25000"/>
                </a:schemeClr>
              </a:solidFill>
              <a:latin typeface="Helvetica" pitchFamily="2" charset="0"/>
              <a:cs typeface="Arial" panose="020B0604020202020204" pitchFamily="34" charset="0"/>
            </a:endParaRPr>
          </a:p>
        </p:txBody>
      </p:sp>
      <p:sp>
        <p:nvSpPr>
          <p:cNvPr id="10" name="TextBox 9">
            <a:extLst>
              <a:ext uri="{FF2B5EF4-FFF2-40B4-BE49-F238E27FC236}">
                <a16:creationId xmlns:a16="http://schemas.microsoft.com/office/drawing/2014/main" id="{F7C2C786-BF8F-5249-B436-88E2B946D4F5}"/>
              </a:ext>
            </a:extLst>
          </p:cNvPr>
          <p:cNvSpPr txBox="1"/>
          <p:nvPr/>
        </p:nvSpPr>
        <p:spPr>
          <a:xfrm>
            <a:off x="368968" y="4058653"/>
            <a:ext cx="3153427" cy="246221"/>
          </a:xfrm>
          <a:prstGeom prst="rect">
            <a:avLst/>
          </a:prstGeom>
          <a:noFill/>
        </p:spPr>
        <p:txBody>
          <a:bodyPr wrap="none" rtlCol="0">
            <a:spAutoFit/>
          </a:bodyPr>
          <a:lstStyle/>
          <a:p>
            <a:r>
              <a:rPr lang="en-US" sz="200">
                <a:solidFill>
                  <a:schemeClr val="bg1"/>
                </a:solidFill>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p:txBody>
      </p:sp>
      <p:pic>
        <p:nvPicPr>
          <p:cNvPr id="12" name="Picture 11">
            <a:extLst>
              <a:ext uri="{FF2B5EF4-FFF2-40B4-BE49-F238E27FC236}">
                <a16:creationId xmlns:a16="http://schemas.microsoft.com/office/drawing/2014/main" id="{6A3F9D92-E8BD-BE38-88C1-8366379FBD04}"/>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812303" y="4480330"/>
            <a:ext cx="451691" cy="461666"/>
          </a:xfrm>
          <a:prstGeom prst="rect">
            <a:avLst/>
          </a:prstGeom>
        </p:spPr>
      </p:pic>
    </p:spTree>
    <p:extLst>
      <p:ext uri="{BB962C8B-B14F-4D97-AF65-F5344CB8AC3E}">
        <p14:creationId xmlns:p14="http://schemas.microsoft.com/office/powerpoint/2010/main" val="3067860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AD25B-4F1D-C148-A0FC-415F3108A9E6}"/>
              </a:ext>
            </a:extLst>
          </p:cNvPr>
          <p:cNvSpPr>
            <a:spLocks noGrp="1"/>
          </p:cNvSpPr>
          <p:nvPr>
            <p:ph type="title"/>
          </p:nvPr>
        </p:nvSpPr>
        <p:spPr/>
        <p:txBody>
          <a:bodyPr/>
          <a:lstStyle/>
          <a:p>
            <a:r>
              <a:rPr lang="en-US"/>
              <a:t>Vegetables and Fruits </a:t>
            </a:r>
          </a:p>
        </p:txBody>
      </p:sp>
      <p:sp>
        <p:nvSpPr>
          <p:cNvPr id="9" name="Rounded Rectangle 8" descr="[decorative] ">
            <a:extLst>
              <a:ext uri="{FF2B5EF4-FFF2-40B4-BE49-F238E27FC236}">
                <a16:creationId xmlns:a16="http://schemas.microsoft.com/office/drawing/2014/main" id="{21BB2F1C-5A00-164A-A624-A73F8C49B6C9}"/>
              </a:ext>
              <a:ext uri="{C183D7F6-B498-43B3-948B-1728B52AA6E4}">
                <adec:decorative xmlns:adec="http://schemas.microsoft.com/office/drawing/2017/decorative" val="1"/>
              </a:ext>
            </a:extLst>
          </p:cNvPr>
          <p:cNvSpPr/>
          <p:nvPr/>
        </p:nvSpPr>
        <p:spPr>
          <a:xfrm>
            <a:off x="430877" y="2783378"/>
            <a:ext cx="1648326" cy="1611085"/>
          </a:xfrm>
          <a:prstGeom prst="roundRect">
            <a:avLst>
              <a:gd name="adj" fmla="val 11253"/>
            </a:avLst>
          </a:prstGeom>
          <a:solidFill>
            <a:srgbClr val="1450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descr="[decorative] ">
            <a:extLst>
              <a:ext uri="{FF2B5EF4-FFF2-40B4-BE49-F238E27FC236}">
                <a16:creationId xmlns:a16="http://schemas.microsoft.com/office/drawing/2014/main" id="{07A6B843-F4C9-C74E-8F25-9E454DF5D699}"/>
              </a:ext>
              <a:ext uri="{C183D7F6-B498-43B3-948B-1728B52AA6E4}">
                <adec:decorative xmlns:adec="http://schemas.microsoft.com/office/drawing/2017/decorative" val="1"/>
              </a:ext>
            </a:extLst>
          </p:cNvPr>
          <p:cNvSpPr/>
          <p:nvPr/>
        </p:nvSpPr>
        <p:spPr>
          <a:xfrm>
            <a:off x="430877" y="954578"/>
            <a:ext cx="1648326" cy="1611085"/>
          </a:xfrm>
          <a:prstGeom prst="roundRect">
            <a:avLst>
              <a:gd name="adj" fmla="val 11253"/>
            </a:avLst>
          </a:prstGeom>
          <a:solidFill>
            <a:srgbClr val="1450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Illustration of vegetables.">
            <a:extLst>
              <a:ext uri="{FF2B5EF4-FFF2-40B4-BE49-F238E27FC236}">
                <a16:creationId xmlns:a16="http://schemas.microsoft.com/office/drawing/2014/main" id="{EF5262B1-0F12-BC41-9864-936BB31192DC}"/>
              </a:ext>
            </a:extLst>
          </p:cNvPr>
          <p:cNvPicPr>
            <a:picLocks noChangeAspect="1"/>
          </p:cNvPicPr>
          <p:nvPr/>
        </p:nvPicPr>
        <p:blipFill rotWithShape="1">
          <a:blip r:embed="rId3"/>
          <a:srcRect l="3323" t="73747" r="79816"/>
          <a:stretch/>
        </p:blipFill>
        <p:spPr>
          <a:xfrm>
            <a:off x="518612" y="965463"/>
            <a:ext cx="1472855" cy="1570431"/>
          </a:xfrm>
          <a:prstGeom prst="rect">
            <a:avLst/>
          </a:prstGeom>
        </p:spPr>
      </p:pic>
      <p:sp>
        <p:nvSpPr>
          <p:cNvPr id="5" name="Text Placeholder 2">
            <a:extLst>
              <a:ext uri="{FF2B5EF4-FFF2-40B4-BE49-F238E27FC236}">
                <a16:creationId xmlns:a16="http://schemas.microsoft.com/office/drawing/2014/main" id="{AB2FFB8C-F468-014B-9BCD-AE11430CD54E}"/>
              </a:ext>
            </a:extLst>
          </p:cNvPr>
          <p:cNvSpPr>
            <a:spLocks noGrp="1"/>
          </p:cNvSpPr>
          <p:nvPr>
            <p:ph type="body" idx="1"/>
          </p:nvPr>
        </p:nvSpPr>
        <p:spPr>
          <a:xfrm>
            <a:off x="2379784" y="1395820"/>
            <a:ext cx="3811311" cy="835783"/>
          </a:xfrm>
        </p:spPr>
        <p:txBody>
          <a:bodyPr/>
          <a:lstStyle/>
          <a:p>
            <a:r>
              <a:rPr lang="en-US" sz="2400"/>
              <a:t>All vegetables and fruits can be offered.</a:t>
            </a:r>
          </a:p>
          <a:p>
            <a:endParaRPr lang="es-ES" sz="2200"/>
          </a:p>
        </p:txBody>
      </p:sp>
      <p:pic>
        <p:nvPicPr>
          <p:cNvPr id="12" name="Picture 11" descr="Illustration of fruits.">
            <a:extLst>
              <a:ext uri="{FF2B5EF4-FFF2-40B4-BE49-F238E27FC236}">
                <a16:creationId xmlns:a16="http://schemas.microsoft.com/office/drawing/2014/main" id="{962539AA-6879-2749-ACFF-D6685A6208D8}"/>
              </a:ext>
            </a:extLst>
          </p:cNvPr>
          <p:cNvPicPr>
            <a:picLocks noChangeAspect="1"/>
          </p:cNvPicPr>
          <p:nvPr/>
        </p:nvPicPr>
        <p:blipFill rotWithShape="1">
          <a:blip r:embed="rId3"/>
          <a:srcRect l="31034" t="73747" r="56261" b="2362"/>
          <a:stretch/>
        </p:blipFill>
        <p:spPr>
          <a:xfrm>
            <a:off x="631371" y="2783378"/>
            <a:ext cx="1174297" cy="1512146"/>
          </a:xfrm>
          <a:prstGeom prst="rect">
            <a:avLst/>
          </a:prstGeom>
        </p:spPr>
      </p:pic>
      <p:sp>
        <p:nvSpPr>
          <p:cNvPr id="8" name="Text Placeholder 2">
            <a:extLst>
              <a:ext uri="{FF2B5EF4-FFF2-40B4-BE49-F238E27FC236}">
                <a16:creationId xmlns:a16="http://schemas.microsoft.com/office/drawing/2014/main" id="{FD7B825C-C9AB-CD4E-8E6E-4DD37F51BFE9}"/>
              </a:ext>
            </a:extLst>
          </p:cNvPr>
          <p:cNvSpPr txBox="1">
            <a:spLocks/>
          </p:cNvSpPr>
          <p:nvPr/>
        </p:nvSpPr>
        <p:spPr>
          <a:xfrm>
            <a:off x="2379784" y="3081259"/>
            <a:ext cx="4297241" cy="835783"/>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a:t>Fruit and vegetable juices are not creditable.</a:t>
            </a:r>
          </a:p>
          <a:p>
            <a:pPr marL="230188" indent="-230188">
              <a:buClr>
                <a:srgbClr val="14504F"/>
              </a:buClr>
              <a:buFont typeface="Arial" panose="020B0604020202020204" pitchFamily="34" charset="0"/>
              <a:buChar char="•"/>
            </a:pPr>
            <a:r>
              <a:rPr lang="en-US" sz="2400"/>
              <a:t>Includes 100% juice</a:t>
            </a:r>
          </a:p>
          <a:p>
            <a:pPr marL="137160" indent="-137160">
              <a:buClr>
                <a:srgbClr val="14504F"/>
              </a:buClr>
              <a:buFont typeface="Arial" panose="020B0604020202020204" pitchFamily="34" charset="0"/>
              <a:buChar char="•"/>
            </a:pPr>
            <a:endParaRPr lang="en-US" sz="2200"/>
          </a:p>
        </p:txBody>
      </p:sp>
      <p:sp>
        <p:nvSpPr>
          <p:cNvPr id="13" name="TextBox 12">
            <a:extLst>
              <a:ext uri="{FF2B5EF4-FFF2-40B4-BE49-F238E27FC236}">
                <a16:creationId xmlns:a16="http://schemas.microsoft.com/office/drawing/2014/main" id="{F21EBF05-BA37-294D-B5D5-0FE6C20A30BE}"/>
              </a:ext>
            </a:extLst>
          </p:cNvPr>
          <p:cNvSpPr txBox="1"/>
          <p:nvPr/>
        </p:nvSpPr>
        <p:spPr>
          <a:xfrm>
            <a:off x="396240" y="4572000"/>
            <a:ext cx="6853158" cy="369332"/>
          </a:xfrm>
          <a:prstGeom prst="rect">
            <a:avLst/>
          </a:prstGeom>
          <a:noFill/>
        </p:spPr>
        <p:txBody>
          <a:bodyPr wrap="none" rtlCol="0">
            <a:spAutoFit/>
          </a:bodyPr>
          <a:lstStyle/>
          <a:p>
            <a:r>
              <a:rPr lang="en-US" i="1">
                <a:solidFill>
                  <a:schemeClr val="tx1">
                    <a:lumMod val="65000"/>
                    <a:lumOff val="35000"/>
                  </a:schemeClr>
                </a:solidFill>
                <a:latin typeface="Helvetica" pitchFamily="2" charset="0"/>
              </a:rPr>
              <a:t>*Prepare foods so that they are the right shape, size, and texture.</a:t>
            </a:r>
          </a:p>
        </p:txBody>
      </p:sp>
      <p:sp>
        <p:nvSpPr>
          <p:cNvPr id="3" name="TextBox 2">
            <a:extLst>
              <a:ext uri="{FF2B5EF4-FFF2-40B4-BE49-F238E27FC236}">
                <a16:creationId xmlns:a16="http://schemas.microsoft.com/office/drawing/2014/main" id="{20E629A5-7515-3041-A1FA-B241B463BEC2}"/>
              </a:ext>
            </a:extLst>
          </p:cNvPr>
          <p:cNvSpPr txBox="1"/>
          <p:nvPr/>
        </p:nvSpPr>
        <p:spPr>
          <a:xfrm>
            <a:off x="6518787" y="4129548"/>
            <a:ext cx="1648326" cy="507831"/>
          </a:xfrm>
          <a:prstGeom prst="rect">
            <a:avLst/>
          </a:prstGeom>
          <a:noFill/>
        </p:spPr>
        <p:txBody>
          <a:bodyPr wrap="square" rtlCol="0">
            <a:spAutoFit/>
          </a:bodyPr>
          <a:lstStyle/>
          <a:p>
            <a:pPr lvl="0" defTabSz="914400">
              <a:defRPr/>
            </a:pPr>
            <a:r>
              <a:rPr lang="en-US" sz="300">
                <a:solidFill>
                  <a:schemeClr val="bg1"/>
                </a:solidFill>
                <a:latin typeface="Arial" panose="020B0604020202020204" pitchFamily="34" charset="0"/>
                <a:cs typeface="Arial" panose="020B0604020202020204" pitchFamily="34" charset="0"/>
              </a:rPr>
              <a:t>All vegetables and fruits can be offered to babies. They contain important nutrients and fiber. To avoid choking, remember to cook and prepare vegetables and fruits to the appropriate texture. Remove all pits, seeds, skins, and peels before serving the food. Always cut vegetables and fruits into thin slices, and no larger than ½ inch, to prevent choking.</a:t>
            </a:r>
          </a:p>
          <a:p>
            <a:pPr lvl="0" defTabSz="914400">
              <a:defRPr/>
            </a:pPr>
            <a:endParaRPr lang="en-US" sz="300">
              <a:solidFill>
                <a:schemeClr val="bg1"/>
              </a:solidFill>
              <a:latin typeface="Arial" panose="020B0604020202020204" pitchFamily="34" charset="0"/>
              <a:cs typeface="Arial" panose="020B0604020202020204" pitchFamily="34" charset="0"/>
            </a:endParaRPr>
          </a:p>
          <a:p>
            <a:pPr lvl="0" defTabSz="914400">
              <a:defRPr/>
            </a:pPr>
            <a:r>
              <a:rPr lang="en-US" sz="300">
                <a:solidFill>
                  <a:schemeClr val="bg1"/>
                </a:solidFill>
                <a:latin typeface="Arial" panose="020B0604020202020204" pitchFamily="34" charset="0"/>
                <a:cs typeface="Arial" panose="020B0604020202020204" pitchFamily="34" charset="0"/>
              </a:rPr>
              <a:t>Fruit and vegetable juices, even 100% juice, are not creditable under the infant meal pattern.</a:t>
            </a:r>
          </a:p>
          <a:p>
            <a:endParaRPr lang="en-US" sz="300">
              <a:solidFill>
                <a:schemeClr val="bg1"/>
              </a:solidFill>
            </a:endParaRPr>
          </a:p>
        </p:txBody>
      </p:sp>
    </p:spTree>
    <p:extLst>
      <p:ext uri="{BB962C8B-B14F-4D97-AF65-F5344CB8AC3E}">
        <p14:creationId xmlns:p14="http://schemas.microsoft.com/office/powerpoint/2010/main" val="1558481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34BB-CBCC-DC41-8C63-8429D29C7AFD}"/>
              </a:ext>
            </a:extLst>
          </p:cNvPr>
          <p:cNvSpPr>
            <a:spLocks noGrp="1"/>
          </p:cNvSpPr>
          <p:nvPr>
            <p:ph type="title"/>
          </p:nvPr>
        </p:nvSpPr>
        <p:spPr/>
        <p:txBody>
          <a:bodyPr/>
          <a:lstStyle/>
          <a:p>
            <a:r>
              <a:rPr lang="en-US"/>
              <a:t>Tips for Feeding a Baby Solid Foods</a:t>
            </a:r>
          </a:p>
        </p:txBody>
      </p:sp>
      <p:sp>
        <p:nvSpPr>
          <p:cNvPr id="4" name="Content Placeholder 3">
            <a:extLst>
              <a:ext uri="{FF2B5EF4-FFF2-40B4-BE49-F238E27FC236}">
                <a16:creationId xmlns:a16="http://schemas.microsoft.com/office/drawing/2014/main" id="{422A6A2C-5B26-464E-A024-D6543369E166}"/>
              </a:ext>
            </a:extLst>
          </p:cNvPr>
          <p:cNvSpPr>
            <a:spLocks noGrp="1"/>
          </p:cNvSpPr>
          <p:nvPr>
            <p:ph sz="half" idx="2"/>
          </p:nvPr>
        </p:nvSpPr>
        <p:spPr>
          <a:xfrm>
            <a:off x="408264" y="1063183"/>
            <a:ext cx="3868737" cy="613726"/>
          </a:xfrm>
        </p:spPr>
        <p:txBody>
          <a:bodyPr/>
          <a:lstStyle/>
          <a:p>
            <a:pPr marL="346075" indent="-346075">
              <a:spcBef>
                <a:spcPts val="1400"/>
              </a:spcBef>
              <a:buFont typeface="+mj-lt"/>
              <a:buAutoNum type="arabicPeriod"/>
            </a:pPr>
            <a:r>
              <a:rPr lang="en-US"/>
              <a:t>If using jarred baby food, spoon some out and put it in another bowl.</a:t>
            </a:r>
            <a:endParaRPr lang="es-US"/>
          </a:p>
          <a:p>
            <a:pPr marL="346075" indent="-346075">
              <a:spcBef>
                <a:spcPts val="1400"/>
              </a:spcBef>
              <a:buFont typeface="+mj-lt"/>
              <a:buAutoNum type="arabicPeriod"/>
            </a:pPr>
            <a:r>
              <a:rPr lang="en-US"/>
              <a:t>Sit and talk to the baby during the feeding.</a:t>
            </a:r>
          </a:p>
          <a:p>
            <a:pPr marL="346075" indent="-346075">
              <a:spcBef>
                <a:spcPts val="1400"/>
              </a:spcBef>
              <a:buFont typeface="+mj-lt"/>
              <a:buAutoNum type="arabicPeriod"/>
            </a:pPr>
            <a:r>
              <a:rPr lang="en-US"/>
              <a:t>If ready, let the baby feed themselves.</a:t>
            </a:r>
            <a:endParaRPr lang="es-US"/>
          </a:p>
          <a:p>
            <a:pPr marL="346075" indent="-346075">
              <a:spcBef>
                <a:spcPts val="1400"/>
              </a:spcBef>
              <a:buFont typeface="+mj-lt"/>
              <a:buAutoNum type="arabicPeriod"/>
            </a:pPr>
            <a:r>
              <a:rPr lang="en-US"/>
              <a:t>Watch the baby during a feeding for signs of:</a:t>
            </a:r>
          </a:p>
          <a:p>
            <a:pPr marL="579438" lvl="1" indent="-269875">
              <a:buClr>
                <a:srgbClr val="14504F"/>
              </a:buClr>
              <a:buFont typeface="System Font Regular"/>
              <a:buChar char="⁃"/>
            </a:pPr>
            <a:r>
              <a:rPr lang="en-US" sz="1800">
                <a:solidFill>
                  <a:schemeClr val="tx1">
                    <a:lumMod val="65000"/>
                    <a:lumOff val="35000"/>
                  </a:schemeClr>
                </a:solidFill>
                <a:latin typeface="Helvetica" pitchFamily="2" charset="0"/>
              </a:rPr>
              <a:t>Allergic reaction</a:t>
            </a:r>
            <a:endParaRPr lang="es-US" sz="1800">
              <a:solidFill>
                <a:schemeClr val="tx1">
                  <a:lumMod val="65000"/>
                  <a:lumOff val="35000"/>
                </a:schemeClr>
              </a:solidFill>
              <a:latin typeface="Helvetica" pitchFamily="2" charset="0"/>
            </a:endParaRPr>
          </a:p>
          <a:p>
            <a:pPr marL="579438" lvl="1" indent="-269875">
              <a:buClr>
                <a:srgbClr val="14504F"/>
              </a:buClr>
              <a:buFont typeface="System Font Regular"/>
              <a:buChar char="⁃"/>
            </a:pPr>
            <a:r>
              <a:rPr lang="en-US" sz="1800">
                <a:solidFill>
                  <a:schemeClr val="tx1">
                    <a:lumMod val="65000"/>
                    <a:lumOff val="35000"/>
                  </a:schemeClr>
                </a:solidFill>
                <a:latin typeface="Helvetica" pitchFamily="2" charset="0"/>
              </a:rPr>
              <a:t>Choking</a:t>
            </a:r>
            <a:endParaRPr lang="es-US" sz="1800">
              <a:solidFill>
                <a:schemeClr val="tx1">
                  <a:lumMod val="65000"/>
                  <a:lumOff val="35000"/>
                </a:schemeClr>
              </a:solidFill>
              <a:latin typeface="Helvetica" pitchFamily="2" charset="0"/>
            </a:endParaRPr>
          </a:p>
          <a:p>
            <a:pPr marL="346075" indent="-346075">
              <a:spcBef>
                <a:spcPts val="1400"/>
              </a:spcBef>
              <a:buFont typeface="+mj-lt"/>
              <a:buAutoNum type="arabicPeriod"/>
            </a:pPr>
            <a:r>
              <a:rPr lang="en-US"/>
              <a:t>Throw away uneaten food.</a:t>
            </a:r>
          </a:p>
          <a:p>
            <a:endParaRPr lang="en-US"/>
          </a:p>
        </p:txBody>
      </p:sp>
      <p:pic>
        <p:nvPicPr>
          <p:cNvPr id="5" name="Picture 4" descr="A woman sitting on a chair and feeding a toddler sitting in a high chair.">
            <a:extLst>
              <a:ext uri="{FF2B5EF4-FFF2-40B4-BE49-F238E27FC236}">
                <a16:creationId xmlns:a16="http://schemas.microsoft.com/office/drawing/2014/main" id="{8A10E6B8-E2DD-254C-932A-98C034E5B4D5}"/>
              </a:ext>
            </a:extLst>
          </p:cNvPr>
          <p:cNvPicPr>
            <a:picLocks noChangeAspect="1"/>
          </p:cNvPicPr>
          <p:nvPr/>
        </p:nvPicPr>
        <p:blipFill rotWithShape="1">
          <a:blip r:embed="rId3"/>
          <a:srcRect l="5058" t="2437" r="8746" b="37859"/>
          <a:stretch/>
        </p:blipFill>
        <p:spPr>
          <a:xfrm>
            <a:off x="5905292" y="1401001"/>
            <a:ext cx="2870201" cy="2474780"/>
          </a:xfrm>
          <a:prstGeom prst="roundRect">
            <a:avLst>
              <a:gd name="adj" fmla="val 6523"/>
            </a:avLst>
          </a:prstGeom>
          <a:effectLst/>
        </p:spPr>
      </p:pic>
    </p:spTree>
    <p:extLst>
      <p:ext uri="{BB962C8B-B14F-4D97-AF65-F5344CB8AC3E}">
        <p14:creationId xmlns:p14="http://schemas.microsoft.com/office/powerpoint/2010/main" val="3867796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14917-48B1-1F41-9DFA-9ABDE3E01F79}"/>
              </a:ext>
            </a:extLst>
          </p:cNvPr>
          <p:cNvSpPr>
            <a:spLocks noGrp="1"/>
          </p:cNvSpPr>
          <p:nvPr>
            <p:ph type="title"/>
          </p:nvPr>
        </p:nvSpPr>
        <p:spPr/>
        <p:txBody>
          <a:bodyPr/>
          <a:lstStyle/>
          <a:p>
            <a:r>
              <a:rPr lang="en-US"/>
              <a:t>Choking Prevention</a:t>
            </a:r>
          </a:p>
        </p:txBody>
      </p:sp>
      <p:sp>
        <p:nvSpPr>
          <p:cNvPr id="3" name="Text Placeholder 2">
            <a:extLst>
              <a:ext uri="{FF2B5EF4-FFF2-40B4-BE49-F238E27FC236}">
                <a16:creationId xmlns:a16="http://schemas.microsoft.com/office/drawing/2014/main" id="{16D8E874-B32A-B345-8627-DE44EF90A694}"/>
              </a:ext>
            </a:extLst>
          </p:cNvPr>
          <p:cNvSpPr>
            <a:spLocks noGrp="1"/>
          </p:cNvSpPr>
          <p:nvPr>
            <p:ph type="body" idx="1"/>
          </p:nvPr>
        </p:nvSpPr>
        <p:spPr>
          <a:xfrm>
            <a:off x="430763" y="1140246"/>
            <a:ext cx="4646337" cy="599653"/>
          </a:xfrm>
        </p:spPr>
        <p:txBody>
          <a:bodyPr/>
          <a:lstStyle/>
          <a:p>
            <a:r>
              <a:rPr lang="en-US"/>
              <a:t>Prepare foods so that they are the right shape, size, and texture:</a:t>
            </a:r>
          </a:p>
          <a:p>
            <a:endParaRPr lang="en-US"/>
          </a:p>
        </p:txBody>
      </p:sp>
      <p:sp>
        <p:nvSpPr>
          <p:cNvPr id="4" name="Content Placeholder 3">
            <a:extLst>
              <a:ext uri="{FF2B5EF4-FFF2-40B4-BE49-F238E27FC236}">
                <a16:creationId xmlns:a16="http://schemas.microsoft.com/office/drawing/2014/main" id="{5BDD64E7-6D3B-564C-A356-5AA60A438ECF}"/>
              </a:ext>
            </a:extLst>
          </p:cNvPr>
          <p:cNvSpPr>
            <a:spLocks noGrp="1"/>
          </p:cNvSpPr>
          <p:nvPr>
            <p:ph sz="half" idx="2"/>
          </p:nvPr>
        </p:nvSpPr>
        <p:spPr>
          <a:xfrm>
            <a:off x="408264" y="1875874"/>
            <a:ext cx="4646336" cy="2430655"/>
          </a:xfrm>
        </p:spPr>
        <p:txBody>
          <a:bodyPr/>
          <a:lstStyle/>
          <a:p>
            <a:pPr marL="230188" indent="-230188"/>
            <a:r>
              <a:rPr lang="en-US"/>
              <a:t>Grind tough meat</a:t>
            </a:r>
            <a:endParaRPr lang="es-ES"/>
          </a:p>
          <a:p>
            <a:pPr marL="230188" indent="-230188"/>
            <a:r>
              <a:rPr lang="en-US"/>
              <a:t>Cook or steam food until soft </a:t>
            </a:r>
            <a:endParaRPr lang="es-ES"/>
          </a:p>
          <a:p>
            <a:pPr marL="230188" indent="-230188"/>
            <a:r>
              <a:rPr lang="en-US"/>
              <a:t>Food should be no larger than ½-inch pieces or thin slices or strips</a:t>
            </a:r>
            <a:endParaRPr lang="es-ES"/>
          </a:p>
          <a:p>
            <a:pPr marL="230188" indent="-230188"/>
            <a:r>
              <a:rPr lang="en-US"/>
              <a:t>Remove pits, seeds, skins, and peels from vegetables and fruit</a:t>
            </a:r>
            <a:endParaRPr lang="es-ES"/>
          </a:p>
          <a:p>
            <a:pPr marL="230188" indent="-230188"/>
            <a:r>
              <a:rPr lang="en-US"/>
              <a:t>Remove bones from meats, poultry, fish</a:t>
            </a:r>
            <a:endParaRPr lang="es-ES"/>
          </a:p>
          <a:p>
            <a:pPr marL="137160"/>
            <a:endParaRPr lang="en-US"/>
          </a:p>
        </p:txBody>
      </p:sp>
      <p:pic>
        <p:nvPicPr>
          <p:cNvPr id="5" name="Picture 4" descr="Wheat bread slices and pita bread chopped to small squares.">
            <a:extLst>
              <a:ext uri="{FF2B5EF4-FFF2-40B4-BE49-F238E27FC236}">
                <a16:creationId xmlns:a16="http://schemas.microsoft.com/office/drawing/2014/main" id="{FE337495-C0B7-A347-891B-4320DEC89E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689" t="13628" r="8749" b="9809"/>
          <a:stretch/>
        </p:blipFill>
        <p:spPr>
          <a:xfrm flipH="1">
            <a:off x="5486400" y="1272994"/>
            <a:ext cx="3249336" cy="2059261"/>
          </a:xfrm>
          <a:prstGeom prst="roundRect">
            <a:avLst>
              <a:gd name="adj" fmla="val 10203"/>
            </a:avLst>
          </a:prstGeom>
          <a:effectLst/>
        </p:spPr>
      </p:pic>
      <p:sp>
        <p:nvSpPr>
          <p:cNvPr id="6" name="TextBox 5">
            <a:extLst>
              <a:ext uri="{FF2B5EF4-FFF2-40B4-BE49-F238E27FC236}">
                <a16:creationId xmlns:a16="http://schemas.microsoft.com/office/drawing/2014/main" id="{5ED2E5AC-7F02-9C45-9580-F26E5AEEDD72}"/>
              </a:ext>
            </a:extLst>
          </p:cNvPr>
          <p:cNvSpPr txBox="1"/>
          <p:nvPr/>
        </p:nvSpPr>
        <p:spPr>
          <a:xfrm>
            <a:off x="398206" y="4719484"/>
            <a:ext cx="2315057" cy="307777"/>
          </a:xfrm>
          <a:prstGeom prst="rect">
            <a:avLst/>
          </a:prstGeom>
          <a:noFill/>
        </p:spPr>
        <p:txBody>
          <a:bodyPr wrap="none" rtlCol="0">
            <a:spAutoFit/>
          </a:bodyPr>
          <a:lstStyle/>
          <a:p>
            <a:r>
              <a:rPr lang="en-US" sz="200">
                <a:solidFill>
                  <a:schemeClr val="bg1"/>
                </a:solidFill>
                <a:latin typeface="Arial" panose="020B0604020202020204" pitchFamily="34" charset="0"/>
                <a:cs typeface="Arial" panose="020B0604020202020204" pitchFamily="34" charset="0"/>
              </a:rPr>
              <a:t>When preparing foods for babies, make sure it is in a form that a baby can easily chew and swallow. Think of the shape, size, and texture when choosing foods. To prevent choking, you can:</a:t>
            </a:r>
          </a:p>
          <a:p>
            <a:pPr lvl="0"/>
            <a:endParaRPr lang="en-US" sz="200">
              <a:solidFill>
                <a:schemeClr val="bg1"/>
              </a:solidFill>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Grind up tough meats.</a:t>
            </a:r>
          </a:p>
          <a:p>
            <a:pPr marL="171450" lvl="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Cook or steam food until it is soft.</a:t>
            </a:r>
          </a:p>
          <a:p>
            <a:pPr marL="171450" lvl="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Puree, mash, or finely chop foods into small pieces (no larger than 1/2 inch) or thin slices or strips (lengthwise).</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Remove seeds, pits, tough skins, and peels from fruits and vegetables.</a:t>
            </a:r>
          </a:p>
          <a:p>
            <a:pPr marL="171450" lvl="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Remove all bones from fish, poultry (like chicken and turkey), and meat before cooking or serving.</a:t>
            </a:r>
          </a:p>
        </p:txBody>
      </p:sp>
    </p:spTree>
    <p:extLst>
      <p:ext uri="{BB962C8B-B14F-4D97-AF65-F5344CB8AC3E}">
        <p14:creationId xmlns:p14="http://schemas.microsoft.com/office/powerpoint/2010/main" val="22826292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D05BB1-2F8E-644E-91CB-EE65DC6BB4B8}"/>
              </a:ext>
            </a:extLst>
          </p:cNvPr>
          <p:cNvSpPr>
            <a:spLocks noGrp="1"/>
          </p:cNvSpPr>
          <p:nvPr>
            <p:ph type="title"/>
          </p:nvPr>
        </p:nvSpPr>
        <p:spPr>
          <a:xfrm>
            <a:off x="163285" y="129752"/>
            <a:ext cx="8789276" cy="475484"/>
          </a:xfrm>
        </p:spPr>
        <p:txBody>
          <a:bodyPr/>
          <a:lstStyle/>
          <a:p>
            <a:r>
              <a:rPr lang="en-US" sz="3200"/>
              <a:t>Parent Provided Meal Component</a:t>
            </a:r>
            <a:br>
              <a:rPr lang="es-ES" sz="3200"/>
            </a:br>
            <a:endParaRPr lang="en-US" sz="3200"/>
          </a:p>
        </p:txBody>
      </p:sp>
      <p:sp>
        <p:nvSpPr>
          <p:cNvPr id="3" name="Rounded Rectangle 2" descr="[decorative] ">
            <a:extLst>
              <a:ext uri="{FF2B5EF4-FFF2-40B4-BE49-F238E27FC236}">
                <a16:creationId xmlns:a16="http://schemas.microsoft.com/office/drawing/2014/main" id="{5FF5E39E-A810-5B4E-9E7D-1C3507B22FCA}"/>
              </a:ext>
              <a:ext uri="{C183D7F6-B498-43B3-948B-1728B52AA6E4}">
                <adec:decorative xmlns:adec="http://schemas.microsoft.com/office/drawing/2017/decorative" val="1"/>
              </a:ext>
            </a:extLst>
          </p:cNvPr>
          <p:cNvSpPr/>
          <p:nvPr/>
        </p:nvSpPr>
        <p:spPr>
          <a:xfrm>
            <a:off x="302400" y="914400"/>
            <a:ext cx="8536800" cy="3823574"/>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4" name="Table 3" descr="[decorative] ">
            <a:extLst>
              <a:ext uri="{FF2B5EF4-FFF2-40B4-BE49-F238E27FC236}">
                <a16:creationId xmlns:a16="http://schemas.microsoft.com/office/drawing/2014/main" id="{FA669A1A-03DB-D64F-9C3B-F706C51FA334}"/>
              </a:ext>
            </a:extLst>
          </p:cNvPr>
          <p:cNvGraphicFramePr>
            <a:graphicFrameLocks noGrp="1"/>
          </p:cNvGraphicFramePr>
          <p:nvPr>
            <p:extLst>
              <p:ext uri="{D42A27DB-BD31-4B8C-83A1-F6EECF244321}">
                <p14:modId xmlns:p14="http://schemas.microsoft.com/office/powerpoint/2010/main" val="1196795149"/>
              </p:ext>
            </p:extLst>
          </p:nvPr>
        </p:nvGraphicFramePr>
        <p:xfrm>
          <a:off x="495300" y="1112004"/>
          <a:ext cx="8136446" cy="2937321"/>
        </p:xfrm>
        <a:graphic>
          <a:graphicData uri="http://schemas.openxmlformats.org/drawingml/2006/table">
            <a:tbl>
              <a:tblPr firstRow="1" bandRow="1">
                <a:tableStyleId>{C4B1156A-380E-4F78-BDF5-A606A8083BF9}</a:tableStyleId>
              </a:tblPr>
              <a:tblGrid>
                <a:gridCol w="4068223">
                  <a:extLst>
                    <a:ext uri="{9D8B030D-6E8A-4147-A177-3AD203B41FA5}">
                      <a16:colId xmlns:a16="http://schemas.microsoft.com/office/drawing/2014/main" val="20000"/>
                    </a:ext>
                  </a:extLst>
                </a:gridCol>
                <a:gridCol w="4068223">
                  <a:extLst>
                    <a:ext uri="{9D8B030D-6E8A-4147-A177-3AD203B41FA5}">
                      <a16:colId xmlns:a16="http://schemas.microsoft.com/office/drawing/2014/main" val="20001"/>
                    </a:ext>
                  </a:extLst>
                </a:gridCol>
              </a:tblGrid>
              <a:tr h="7047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US" sz="2400" b="1" i="0" noProof="0">
                          <a:solidFill>
                            <a:schemeClr val="bg1"/>
                          </a:solidFill>
                          <a:latin typeface="Helvetica" pitchFamily="2" charset="0"/>
                        </a:rPr>
                        <a:t>If a parent brings in…</a:t>
                      </a:r>
                    </a:p>
                  </a:txBody>
                  <a:tcPr anchor="ctr">
                    <a:lnL w="12700" cmpd="sng">
                      <a:noFill/>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4504F"/>
                    </a:solidFill>
                  </a:tcPr>
                </a:tc>
                <a:tc>
                  <a:txBody>
                    <a:bodyPr/>
                    <a:lstStyle/>
                    <a:p>
                      <a:pPr algn="l"/>
                      <a:r>
                        <a:rPr lang="es-US" sz="2400" b="1" i="0" noProof="0">
                          <a:solidFill>
                            <a:schemeClr val="bg1"/>
                          </a:solidFill>
                          <a:latin typeface="Helvetica" pitchFamily="2" charset="0"/>
                        </a:rPr>
                        <a:t>You must offer…</a:t>
                      </a:r>
                    </a:p>
                  </a:txBody>
                  <a:tcPr anchor="ctr">
                    <a:lnL w="9525"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4504F"/>
                    </a:solidFill>
                  </a:tcPr>
                </a:tc>
                <a:extLst>
                  <a:ext uri="{0D108BD9-81ED-4DB2-BD59-A6C34878D82A}">
                    <a16:rowId xmlns:a16="http://schemas.microsoft.com/office/drawing/2014/main" val="10000"/>
                  </a:ext>
                </a:extLst>
              </a:tr>
              <a:tr h="7047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US" b="1" noProof="0">
                          <a:solidFill>
                            <a:schemeClr val="tx1"/>
                          </a:solidFill>
                          <a:latin typeface="Helvetica" pitchFamily="2" charset="0"/>
                          <a:cs typeface="Times New Roman" panose="02020603050405020304" pitchFamily="18" charset="0"/>
                        </a:rPr>
                        <a:t>Breastmilk</a:t>
                      </a:r>
                      <a:endParaRPr lang="en-US" b="1" i="0">
                        <a:solidFill>
                          <a:schemeClr val="tx1"/>
                        </a:solidFill>
                        <a:latin typeface="Helvetica" pitchFamily="2" charset="0"/>
                        <a:cs typeface="Times New Roman" panose="02020603050405020304" pitchFamily="18" charset="0"/>
                      </a:endParaRPr>
                    </a:p>
                  </a:txBody>
                  <a:tcPr marT="109728" marB="109728"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2F9BF"/>
                    </a:solidFill>
                  </a:tcPr>
                </a:tc>
                <a:tc>
                  <a:txBody>
                    <a:bodyPr/>
                    <a:lstStyle/>
                    <a:p>
                      <a:pPr algn="l"/>
                      <a:r>
                        <a:rPr lang="es-US" b="0" noProof="0" err="1">
                          <a:solidFill>
                            <a:schemeClr val="tx1"/>
                          </a:solidFill>
                          <a:latin typeface="Helvetica" pitchFamily="2" charset="0"/>
                        </a:rPr>
                        <a:t>All</a:t>
                      </a:r>
                      <a:r>
                        <a:rPr lang="es-US" b="0" noProof="0">
                          <a:solidFill>
                            <a:schemeClr val="tx1"/>
                          </a:solidFill>
                          <a:latin typeface="Helvetica" pitchFamily="2" charset="0"/>
                        </a:rPr>
                        <a:t> </a:t>
                      </a:r>
                      <a:r>
                        <a:rPr lang="es-US" b="0" noProof="0" err="1">
                          <a:solidFill>
                            <a:schemeClr val="tx1"/>
                          </a:solidFill>
                          <a:latin typeface="Helvetica" pitchFamily="2" charset="0"/>
                        </a:rPr>
                        <a:t>other</a:t>
                      </a:r>
                      <a:r>
                        <a:rPr lang="es-US" b="0" noProof="0">
                          <a:solidFill>
                            <a:schemeClr val="tx1"/>
                          </a:solidFill>
                          <a:latin typeface="Helvetica" pitchFamily="2" charset="0"/>
                        </a:rPr>
                        <a:t> </a:t>
                      </a:r>
                      <a:r>
                        <a:rPr lang="es-US" b="0" noProof="0" err="1">
                          <a:solidFill>
                            <a:schemeClr val="tx1"/>
                          </a:solidFill>
                          <a:latin typeface="Helvetica" pitchFamily="2" charset="0"/>
                        </a:rPr>
                        <a:t>meal</a:t>
                      </a:r>
                      <a:r>
                        <a:rPr lang="es-US" b="0" noProof="0">
                          <a:solidFill>
                            <a:schemeClr val="tx1"/>
                          </a:solidFill>
                          <a:latin typeface="Helvetica" pitchFamily="2" charset="0"/>
                        </a:rPr>
                        <a:t> </a:t>
                      </a:r>
                      <a:r>
                        <a:rPr lang="es-US" b="0" noProof="0" err="1">
                          <a:solidFill>
                            <a:schemeClr val="tx1"/>
                          </a:solidFill>
                          <a:latin typeface="Helvetica" pitchFamily="2" charset="0"/>
                        </a:rPr>
                        <a:t>components</a:t>
                      </a:r>
                      <a:endParaRPr lang="es-US" b="0" noProof="0">
                        <a:solidFill>
                          <a:schemeClr val="tx1"/>
                        </a:solidFill>
                        <a:latin typeface="Helvetica" pitchFamily="2" charset="0"/>
                      </a:endParaRPr>
                    </a:p>
                  </a:txBody>
                  <a:tcPr marT="109728" marB="109728" anchor="ctr">
                    <a:lnL w="9525" cap="flat" cmpd="sng" algn="ctr">
                      <a:solidFill>
                        <a:schemeClr val="bg1">
                          <a:lumMod val="50000"/>
                        </a:schemeClr>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2F9BF"/>
                    </a:solidFill>
                  </a:tcPr>
                </a:tc>
                <a:extLst>
                  <a:ext uri="{0D108BD9-81ED-4DB2-BD59-A6C34878D82A}">
                    <a16:rowId xmlns:a16="http://schemas.microsoft.com/office/drawing/2014/main" val="10001"/>
                  </a:ext>
                </a:extLst>
              </a:tr>
              <a:tr h="704787">
                <a:tc>
                  <a:txBody>
                    <a:bodyPr/>
                    <a:lstStyle/>
                    <a:p>
                      <a:r>
                        <a:rPr lang="es-US" b="1" noProof="0">
                          <a:solidFill>
                            <a:schemeClr val="tx1"/>
                          </a:solidFill>
                          <a:latin typeface="Helvetica" pitchFamily="2" charset="0"/>
                        </a:rPr>
                        <a:t>Iron-fortified infant formula</a:t>
                      </a:r>
                    </a:p>
                  </a:txBody>
                  <a:tcPr marT="109728" marB="109728"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0000"/>
                      </a:schemeClr>
                    </a:solidFill>
                  </a:tcPr>
                </a:tc>
                <a:tc>
                  <a:txBody>
                    <a:bodyPr/>
                    <a:lstStyle/>
                    <a:p>
                      <a:pPr algn="l"/>
                      <a:r>
                        <a:rPr lang="es-US" b="0" noProof="0" err="1">
                          <a:solidFill>
                            <a:schemeClr val="tx1"/>
                          </a:solidFill>
                          <a:latin typeface="Helvetica" pitchFamily="2" charset="0"/>
                        </a:rPr>
                        <a:t>All</a:t>
                      </a:r>
                      <a:r>
                        <a:rPr lang="es-US" b="0" noProof="0">
                          <a:solidFill>
                            <a:schemeClr val="tx1"/>
                          </a:solidFill>
                          <a:latin typeface="Helvetica" pitchFamily="2" charset="0"/>
                        </a:rPr>
                        <a:t> </a:t>
                      </a:r>
                      <a:r>
                        <a:rPr lang="es-US" b="0" noProof="0" err="1">
                          <a:solidFill>
                            <a:schemeClr val="tx1"/>
                          </a:solidFill>
                          <a:latin typeface="Helvetica" pitchFamily="2" charset="0"/>
                        </a:rPr>
                        <a:t>other</a:t>
                      </a:r>
                      <a:r>
                        <a:rPr lang="es-US" b="0" noProof="0">
                          <a:solidFill>
                            <a:schemeClr val="tx1"/>
                          </a:solidFill>
                          <a:latin typeface="Helvetica" pitchFamily="2" charset="0"/>
                        </a:rPr>
                        <a:t> </a:t>
                      </a:r>
                      <a:r>
                        <a:rPr lang="es-US" b="0" noProof="0" err="1">
                          <a:solidFill>
                            <a:schemeClr val="tx1"/>
                          </a:solidFill>
                          <a:latin typeface="Helvetica" pitchFamily="2" charset="0"/>
                        </a:rPr>
                        <a:t>meal</a:t>
                      </a:r>
                      <a:r>
                        <a:rPr lang="es-US" b="0" noProof="0">
                          <a:solidFill>
                            <a:schemeClr val="tx1"/>
                          </a:solidFill>
                          <a:latin typeface="Helvetica" pitchFamily="2" charset="0"/>
                        </a:rPr>
                        <a:t> </a:t>
                      </a:r>
                      <a:r>
                        <a:rPr lang="es-US" b="0" noProof="0" err="1">
                          <a:solidFill>
                            <a:schemeClr val="tx1"/>
                          </a:solidFill>
                          <a:latin typeface="Helvetica" pitchFamily="2" charset="0"/>
                        </a:rPr>
                        <a:t>components</a:t>
                      </a:r>
                      <a:endParaRPr lang="es-US" b="0" noProof="0">
                        <a:solidFill>
                          <a:schemeClr val="tx1"/>
                        </a:solidFill>
                        <a:latin typeface="Helvetica" pitchFamily="2" charset="0"/>
                      </a:endParaRPr>
                    </a:p>
                  </a:txBody>
                  <a:tcPr marT="109728" marB="109728" anchor="ctr">
                    <a:lnL w="9525" cap="flat" cmpd="sng" algn="ctr">
                      <a:solidFill>
                        <a:schemeClr val="bg1">
                          <a:lumMod val="50000"/>
                        </a:schemeClr>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0000"/>
                      </a:schemeClr>
                    </a:solidFill>
                  </a:tcPr>
                </a:tc>
                <a:extLst>
                  <a:ext uri="{0D108BD9-81ED-4DB2-BD59-A6C34878D82A}">
                    <a16:rowId xmlns:a16="http://schemas.microsoft.com/office/drawing/2014/main" val="10002"/>
                  </a:ext>
                </a:extLst>
              </a:tr>
              <a:tr h="704787">
                <a:tc>
                  <a:txBody>
                    <a:bodyPr/>
                    <a:lstStyle/>
                    <a:p>
                      <a:r>
                        <a:rPr lang="es-US" b="1" noProof="0">
                          <a:solidFill>
                            <a:schemeClr val="tx1"/>
                          </a:solidFill>
                          <a:latin typeface="Helvetica" pitchFamily="2" charset="0"/>
                        </a:rPr>
                        <a:t>A </a:t>
                      </a:r>
                      <a:r>
                        <a:rPr lang="es-US" b="1" noProof="0" err="1">
                          <a:solidFill>
                            <a:schemeClr val="tx1"/>
                          </a:solidFill>
                          <a:latin typeface="Helvetica" pitchFamily="2" charset="0"/>
                        </a:rPr>
                        <a:t>solid</a:t>
                      </a:r>
                      <a:r>
                        <a:rPr lang="es-US" b="1" noProof="0">
                          <a:solidFill>
                            <a:schemeClr val="tx1"/>
                          </a:solidFill>
                          <a:latin typeface="Helvetica" pitchFamily="2" charset="0"/>
                        </a:rPr>
                        <a:t> </a:t>
                      </a:r>
                      <a:r>
                        <a:rPr lang="es-US" b="1" noProof="0" err="1">
                          <a:solidFill>
                            <a:schemeClr val="tx1"/>
                          </a:solidFill>
                          <a:latin typeface="Helvetica" pitchFamily="2" charset="0"/>
                        </a:rPr>
                        <a:t>food</a:t>
                      </a:r>
                      <a:r>
                        <a:rPr lang="es-US" b="1" noProof="0">
                          <a:solidFill>
                            <a:schemeClr val="tx1"/>
                          </a:solidFill>
                          <a:latin typeface="Helvetica" pitchFamily="2" charset="0"/>
                        </a:rPr>
                        <a:t> </a:t>
                      </a:r>
                    </a:p>
                    <a:p>
                      <a:r>
                        <a:rPr lang="es-US" b="0" noProof="0">
                          <a:solidFill>
                            <a:schemeClr val="tx1"/>
                          </a:solidFill>
                          <a:latin typeface="Helvetica" pitchFamily="2" charset="0"/>
                        </a:rPr>
                        <a:t>(</a:t>
                      </a:r>
                      <a:r>
                        <a:rPr lang="es-US" b="0" noProof="0" err="1">
                          <a:solidFill>
                            <a:schemeClr val="tx1"/>
                          </a:solidFill>
                          <a:latin typeface="Helvetica" pitchFamily="2" charset="0"/>
                        </a:rPr>
                        <a:t>for</a:t>
                      </a:r>
                      <a:r>
                        <a:rPr lang="es-US" b="0" noProof="0">
                          <a:solidFill>
                            <a:schemeClr val="tx1"/>
                          </a:solidFill>
                          <a:latin typeface="Helvetica" pitchFamily="2" charset="0"/>
                        </a:rPr>
                        <a:t> </a:t>
                      </a:r>
                      <a:r>
                        <a:rPr lang="es-US" b="0" noProof="0" err="1">
                          <a:solidFill>
                            <a:schemeClr val="tx1"/>
                          </a:solidFill>
                          <a:latin typeface="Helvetica" pitchFamily="2" charset="0"/>
                        </a:rPr>
                        <a:t>example</a:t>
                      </a:r>
                      <a:r>
                        <a:rPr lang="es-US" b="0" noProof="0">
                          <a:solidFill>
                            <a:schemeClr val="tx1"/>
                          </a:solidFill>
                          <a:latin typeface="Helvetica" pitchFamily="2" charset="0"/>
                        </a:rPr>
                        <a:t> </a:t>
                      </a:r>
                      <a:r>
                        <a:rPr lang="es-US" b="0" noProof="0" err="1">
                          <a:solidFill>
                            <a:schemeClr val="tx1"/>
                          </a:solidFill>
                          <a:latin typeface="Helvetica" pitchFamily="2" charset="0"/>
                        </a:rPr>
                        <a:t>pureed</a:t>
                      </a:r>
                      <a:r>
                        <a:rPr lang="es-US" b="0" noProof="0">
                          <a:solidFill>
                            <a:schemeClr val="tx1"/>
                          </a:solidFill>
                          <a:latin typeface="Helvetica" pitchFamily="2" charset="0"/>
                        </a:rPr>
                        <a:t> </a:t>
                      </a:r>
                      <a:r>
                        <a:rPr lang="es-US" b="0" noProof="0" err="1">
                          <a:solidFill>
                            <a:schemeClr val="tx1"/>
                          </a:solidFill>
                          <a:latin typeface="Helvetica" pitchFamily="2" charset="0"/>
                        </a:rPr>
                        <a:t>meat</a:t>
                      </a:r>
                      <a:r>
                        <a:rPr lang="es-US" b="0" noProof="0">
                          <a:solidFill>
                            <a:schemeClr val="tx1"/>
                          </a:solidFill>
                          <a:latin typeface="Helvetica" pitchFamily="2" charset="0"/>
                        </a:rPr>
                        <a:t>)</a:t>
                      </a:r>
                    </a:p>
                  </a:txBody>
                  <a:tcPr marT="109728" marB="109728"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2F9BF"/>
                    </a:solidFill>
                  </a:tcPr>
                </a:tc>
                <a:tc>
                  <a:txBody>
                    <a:bodyPr/>
                    <a:lstStyle/>
                    <a:p>
                      <a:pPr algn="l">
                        <a:lnSpc>
                          <a:spcPct val="59974"/>
                        </a:lnSpc>
                      </a:pPr>
                      <a:r>
                        <a:rPr lang="es-ES" sz="1800" b="0" i="0">
                          <a:solidFill>
                            <a:schemeClr val="tx1"/>
                          </a:solidFill>
                          <a:latin typeface="Helvetica" pitchFamily="2" charset="0"/>
                        </a:rPr>
                        <a:t>Iron-fortified infant formula</a:t>
                      </a:r>
                    </a:p>
                    <a:p>
                      <a:pPr algn="l">
                        <a:lnSpc>
                          <a:spcPct val="59974"/>
                        </a:lnSpc>
                      </a:pPr>
                      <a:endParaRPr lang="es-ES" sz="1800" b="0" i="0">
                        <a:solidFill>
                          <a:schemeClr val="tx1"/>
                        </a:solidFill>
                        <a:latin typeface="Helvetica" pitchFamily="2" charset="0"/>
                      </a:endParaRPr>
                    </a:p>
                    <a:p>
                      <a:pPr algn="l"/>
                      <a:r>
                        <a:rPr lang="es-US" b="0" noProof="0">
                          <a:solidFill>
                            <a:schemeClr val="tx1"/>
                          </a:solidFill>
                          <a:latin typeface="Helvetica" pitchFamily="2" charset="0"/>
                        </a:rPr>
                        <a:t>All other meal components</a:t>
                      </a:r>
                    </a:p>
                  </a:txBody>
                  <a:tcPr marT="109728" marB="109728" anchor="ctr">
                    <a:lnL w="9525" cap="flat" cmpd="sng" algn="ctr">
                      <a:solidFill>
                        <a:schemeClr val="bg1">
                          <a:lumMod val="50000"/>
                        </a:schemeClr>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2F9BF"/>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205612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D373728-DD7A-AE4B-AAC1-70008010D47E}"/>
              </a:ext>
            </a:extLst>
          </p:cNvPr>
          <p:cNvSpPr txBox="1"/>
          <p:nvPr/>
        </p:nvSpPr>
        <p:spPr>
          <a:xfrm>
            <a:off x="0" y="222066"/>
            <a:ext cx="2938644" cy="1569660"/>
          </a:xfrm>
          <a:prstGeom prst="rect">
            <a:avLst/>
          </a:prstGeom>
          <a:noFill/>
        </p:spPr>
        <p:txBody>
          <a:bodyPr wrap="square" rtlCol="0">
            <a:spAutoFit/>
          </a:bodyPr>
          <a:lstStyle/>
          <a:p>
            <a:pPr algn="ctr"/>
            <a:r>
              <a:rPr lang="en-US" sz="9600" b="1">
                <a:solidFill>
                  <a:srgbClr val="14504F"/>
                </a:solidFill>
                <a:latin typeface="Helvetica" pitchFamily="2" charset="0"/>
              </a:rPr>
              <a:t>?</a:t>
            </a:r>
            <a:endParaRPr lang="en-US" b="1">
              <a:latin typeface="Helvetica" pitchFamily="2" charset="0"/>
            </a:endParaRPr>
          </a:p>
        </p:txBody>
      </p:sp>
      <p:sp>
        <p:nvSpPr>
          <p:cNvPr id="2" name="Title 1">
            <a:extLst>
              <a:ext uri="{FF2B5EF4-FFF2-40B4-BE49-F238E27FC236}">
                <a16:creationId xmlns:a16="http://schemas.microsoft.com/office/drawing/2014/main" id="{427A8246-5F5B-A340-9EE2-855CAFF7B4FC}"/>
              </a:ext>
            </a:extLst>
          </p:cNvPr>
          <p:cNvSpPr>
            <a:spLocks noGrp="1"/>
          </p:cNvSpPr>
          <p:nvPr>
            <p:ph type="title"/>
          </p:nvPr>
        </p:nvSpPr>
        <p:spPr>
          <a:xfrm>
            <a:off x="0" y="1397657"/>
            <a:ext cx="3009900" cy="1669773"/>
          </a:xfrm>
        </p:spPr>
        <p:txBody>
          <a:bodyPr/>
          <a:lstStyle/>
          <a:p>
            <a:pPr>
              <a:lnSpc>
                <a:spcPct val="59659"/>
              </a:lnSpc>
            </a:pPr>
            <a:r>
              <a:rPr lang="en-US" sz="2000"/>
              <a:t>Try It Out!</a:t>
            </a:r>
            <a:br>
              <a:rPr lang="es-US" sz="1800"/>
            </a:br>
            <a:r>
              <a:rPr lang="en-US" sz="2000" b="0"/>
              <a:t>You notice that a baby </a:t>
            </a:r>
            <a:br>
              <a:rPr lang="en-US" sz="2000" b="0"/>
            </a:br>
            <a:r>
              <a:rPr lang="en-US" sz="2000" b="0"/>
              <a:t>in your care is developmentally ready for solid foods, and the parents agree. The parents tell you that their baby has had pureed sweet potatoes at home, so you offer the baby some at child care. The baby takes one bite at lunch.</a:t>
            </a:r>
            <a:endParaRPr lang="en-US"/>
          </a:p>
        </p:txBody>
      </p:sp>
      <p:sp>
        <p:nvSpPr>
          <p:cNvPr id="3" name="Text Placeholder 2">
            <a:extLst>
              <a:ext uri="{FF2B5EF4-FFF2-40B4-BE49-F238E27FC236}">
                <a16:creationId xmlns:a16="http://schemas.microsoft.com/office/drawing/2014/main" id="{399A7710-BD89-E442-A46C-4FB43C6BF9E9}"/>
              </a:ext>
            </a:extLst>
          </p:cNvPr>
          <p:cNvSpPr>
            <a:spLocks noGrp="1"/>
          </p:cNvSpPr>
          <p:nvPr>
            <p:ph type="body" idx="1"/>
          </p:nvPr>
        </p:nvSpPr>
        <p:spPr>
          <a:xfrm>
            <a:off x="3657600" y="1132885"/>
            <a:ext cx="4749800" cy="452078"/>
          </a:xfrm>
        </p:spPr>
        <p:txBody>
          <a:bodyPr/>
          <a:lstStyle/>
          <a:p>
            <a:r>
              <a:rPr lang="en-US"/>
              <a:t>Can you claim the sweet potatoes as part of a reimbursable lunch?</a:t>
            </a:r>
          </a:p>
          <a:p>
            <a:endParaRPr lang="en-US"/>
          </a:p>
        </p:txBody>
      </p:sp>
      <p:sp>
        <p:nvSpPr>
          <p:cNvPr id="8" name="Content Placeholder 3">
            <a:extLst>
              <a:ext uri="{FF2B5EF4-FFF2-40B4-BE49-F238E27FC236}">
                <a16:creationId xmlns:a16="http://schemas.microsoft.com/office/drawing/2014/main" id="{B06E34E9-9DE1-8F47-B9F8-A71697B5BF57}"/>
              </a:ext>
            </a:extLst>
          </p:cNvPr>
          <p:cNvSpPr txBox="1">
            <a:spLocks/>
          </p:cNvSpPr>
          <p:nvPr/>
        </p:nvSpPr>
        <p:spPr>
          <a:xfrm>
            <a:off x="3657600" y="2042161"/>
            <a:ext cx="3868737" cy="613726"/>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9250" indent="-349250">
              <a:buClr>
                <a:srgbClr val="14504F"/>
              </a:buClr>
              <a:buFont typeface="Wingdings" pitchFamily="2" charset="2"/>
              <a:buChar char="q"/>
            </a:pPr>
            <a:r>
              <a:rPr lang="en-US">
                <a:cs typeface="Calibri" panose="020F0502020204030204" pitchFamily="34" charset="0"/>
              </a:rPr>
              <a:t>Yes</a:t>
            </a:r>
            <a:endParaRPr lang="en-US"/>
          </a:p>
          <a:p>
            <a:pPr marL="349250" indent="-349250">
              <a:buClr>
                <a:srgbClr val="14504F"/>
              </a:buClr>
              <a:buFont typeface="Wingdings" pitchFamily="2" charset="2"/>
              <a:buChar char="q"/>
            </a:pPr>
            <a:r>
              <a:rPr lang="en-US"/>
              <a:t>No</a:t>
            </a:r>
          </a:p>
        </p:txBody>
      </p:sp>
      <p:sp>
        <p:nvSpPr>
          <p:cNvPr id="4" name="TextBox 3">
            <a:extLst>
              <a:ext uri="{FF2B5EF4-FFF2-40B4-BE49-F238E27FC236}">
                <a16:creationId xmlns:a16="http://schemas.microsoft.com/office/drawing/2014/main" id="{ECDB3FD9-C771-9640-9E3C-6C94E1D965DA}"/>
              </a:ext>
            </a:extLst>
          </p:cNvPr>
          <p:cNvSpPr txBox="1"/>
          <p:nvPr/>
        </p:nvSpPr>
        <p:spPr>
          <a:xfrm>
            <a:off x="3524865" y="4365523"/>
            <a:ext cx="3852337" cy="246221"/>
          </a:xfrm>
          <a:prstGeom prst="rect">
            <a:avLst/>
          </a:prstGeom>
          <a:noFill/>
        </p:spPr>
        <p:txBody>
          <a:bodyPr wrap="none" rtlCol="0">
            <a:spAutoFit/>
          </a:bodyPr>
          <a:lstStyle/>
          <a:p>
            <a:r>
              <a:rPr lang="en-US" sz="200">
                <a:solidFill>
                  <a:schemeClr val="bg1"/>
                </a:solidFill>
                <a:latin typeface="Arial" panose="020B0604020202020204" pitchFamily="34" charset="0"/>
                <a:cs typeface="Arial" panose="020B0604020202020204" pitchFamily="34" charset="0"/>
              </a:rPr>
              <a:t>Okay, let’s try one last practice question.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You notice that a baby in your care is developmentally ready for solid foods, and the parents agree. The parents tell you that they have had pureed sweet potatoes at home, so you offer the baby some at child care. The baby takes one bite at lunch. Can you claim the sweet potatoes as part of a reimbursable lunch? Yes or No?</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Raise your hand if you think the answer is "yes" [pause and wait for a show of hands] or "no" [pause and wait for a show of hands].</a:t>
            </a:r>
          </a:p>
        </p:txBody>
      </p:sp>
    </p:spTree>
    <p:extLst>
      <p:ext uri="{BB962C8B-B14F-4D97-AF65-F5344CB8AC3E}">
        <p14:creationId xmlns:p14="http://schemas.microsoft.com/office/powerpoint/2010/main" val="3717046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5BF6CAA-11C3-5F49-AF24-2ACD8CA8FF81}"/>
              </a:ext>
            </a:extLst>
          </p:cNvPr>
          <p:cNvSpPr txBox="1"/>
          <p:nvPr/>
        </p:nvSpPr>
        <p:spPr>
          <a:xfrm>
            <a:off x="0" y="195940"/>
            <a:ext cx="2938644" cy="1569660"/>
          </a:xfrm>
          <a:prstGeom prst="rect">
            <a:avLst/>
          </a:prstGeom>
          <a:noFill/>
        </p:spPr>
        <p:txBody>
          <a:bodyPr wrap="square" rtlCol="0">
            <a:spAutoFit/>
          </a:bodyPr>
          <a:lstStyle/>
          <a:p>
            <a:pPr algn="ctr"/>
            <a:r>
              <a:rPr lang="en-US" sz="9600" b="1">
                <a:solidFill>
                  <a:srgbClr val="14504F"/>
                </a:solidFill>
                <a:latin typeface="Helvetica" pitchFamily="2" charset="0"/>
              </a:rPr>
              <a:t>?</a:t>
            </a:r>
            <a:endParaRPr lang="en-US" b="1">
              <a:latin typeface="Helvetica" pitchFamily="2" charset="0"/>
            </a:endParaRPr>
          </a:p>
        </p:txBody>
      </p:sp>
      <p:sp>
        <p:nvSpPr>
          <p:cNvPr id="2" name="Title 1">
            <a:extLst>
              <a:ext uri="{FF2B5EF4-FFF2-40B4-BE49-F238E27FC236}">
                <a16:creationId xmlns:a16="http://schemas.microsoft.com/office/drawing/2014/main" id="{427A8246-5F5B-A340-9EE2-855CAFF7B4FC}"/>
              </a:ext>
            </a:extLst>
          </p:cNvPr>
          <p:cNvSpPr>
            <a:spLocks noGrp="1"/>
          </p:cNvSpPr>
          <p:nvPr>
            <p:ph type="title"/>
          </p:nvPr>
        </p:nvSpPr>
        <p:spPr>
          <a:xfrm>
            <a:off x="0" y="1376519"/>
            <a:ext cx="3005847" cy="1669773"/>
          </a:xfrm>
        </p:spPr>
        <p:txBody>
          <a:bodyPr/>
          <a:lstStyle/>
          <a:p>
            <a:pPr>
              <a:lnSpc>
                <a:spcPct val="59659"/>
              </a:lnSpc>
            </a:pPr>
            <a:r>
              <a:rPr lang="en-US" sz="1800"/>
              <a:t>Answer</a:t>
            </a:r>
            <a:br>
              <a:rPr lang="es-US" sz="1800"/>
            </a:br>
            <a:r>
              <a:rPr lang="en-US" sz="2000" b="0"/>
              <a:t>You notice that a baby </a:t>
            </a:r>
            <a:br>
              <a:rPr lang="en-US" sz="2000" b="0"/>
            </a:br>
            <a:r>
              <a:rPr lang="en-US" sz="2000" b="0"/>
              <a:t>in your care is developmentally ready for solid foods, and the parents agree. The parents tell you that their baby has had pureed sweet potatoes at home, so you offer the baby some at child care. The baby takes one bite at lunch.</a:t>
            </a:r>
            <a:endParaRPr lang="en-US"/>
          </a:p>
        </p:txBody>
      </p:sp>
      <p:sp>
        <p:nvSpPr>
          <p:cNvPr id="3" name="Text Placeholder 2">
            <a:extLst>
              <a:ext uri="{FF2B5EF4-FFF2-40B4-BE49-F238E27FC236}">
                <a16:creationId xmlns:a16="http://schemas.microsoft.com/office/drawing/2014/main" id="{399A7710-BD89-E442-A46C-4FB43C6BF9E9}"/>
              </a:ext>
            </a:extLst>
          </p:cNvPr>
          <p:cNvSpPr>
            <a:spLocks noGrp="1"/>
          </p:cNvSpPr>
          <p:nvPr>
            <p:ph type="body" idx="1"/>
          </p:nvPr>
        </p:nvSpPr>
        <p:spPr>
          <a:xfrm>
            <a:off x="3657600" y="1132885"/>
            <a:ext cx="4749800" cy="452078"/>
          </a:xfrm>
        </p:spPr>
        <p:txBody>
          <a:bodyPr/>
          <a:lstStyle/>
          <a:p>
            <a:r>
              <a:rPr lang="en-US"/>
              <a:t>Can you claim the sweet potatoes as part of a reimbursable lunch?</a:t>
            </a:r>
          </a:p>
          <a:p>
            <a:endParaRPr lang="en-US"/>
          </a:p>
        </p:txBody>
      </p:sp>
      <p:sp>
        <p:nvSpPr>
          <p:cNvPr id="9" name="Content Placeholder 3">
            <a:extLst>
              <a:ext uri="{FF2B5EF4-FFF2-40B4-BE49-F238E27FC236}">
                <a16:creationId xmlns:a16="http://schemas.microsoft.com/office/drawing/2014/main" id="{891DA9B0-1A8B-944D-A0D9-CF48552149EA}"/>
              </a:ext>
            </a:extLst>
          </p:cNvPr>
          <p:cNvSpPr txBox="1">
            <a:spLocks/>
          </p:cNvSpPr>
          <p:nvPr/>
        </p:nvSpPr>
        <p:spPr>
          <a:xfrm>
            <a:off x="3657600" y="2042161"/>
            <a:ext cx="3868737" cy="613726"/>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9250" indent="-349250">
              <a:buClr>
                <a:srgbClr val="14504F"/>
              </a:buClr>
              <a:buFont typeface="Wingdings" pitchFamily="2" charset="2"/>
              <a:buChar char="q"/>
            </a:pPr>
            <a:r>
              <a:rPr lang="en-US" b="1">
                <a:solidFill>
                  <a:srgbClr val="14504F"/>
                </a:solidFill>
                <a:cs typeface="Calibri" panose="020F0502020204030204" pitchFamily="34" charset="0"/>
              </a:rPr>
              <a:t>Yes</a:t>
            </a:r>
            <a:endParaRPr lang="en-US" b="1">
              <a:solidFill>
                <a:srgbClr val="14504F"/>
              </a:solidFill>
            </a:endParaRPr>
          </a:p>
          <a:p>
            <a:pPr marL="349250" indent="-349250">
              <a:buClr>
                <a:srgbClr val="14504F"/>
              </a:buClr>
              <a:buFont typeface="Wingdings" pitchFamily="2" charset="2"/>
              <a:buChar char="q"/>
            </a:pPr>
            <a:r>
              <a:rPr lang="en-US"/>
              <a:t>No</a:t>
            </a:r>
          </a:p>
        </p:txBody>
      </p:sp>
      <p:sp>
        <p:nvSpPr>
          <p:cNvPr id="10" name="TextBox 9" descr="The box next to &quot;Yes&quot; is checked.">
            <a:extLst>
              <a:ext uri="{FF2B5EF4-FFF2-40B4-BE49-F238E27FC236}">
                <a16:creationId xmlns:a16="http://schemas.microsoft.com/office/drawing/2014/main" id="{0F910A67-45EE-6942-ABD8-2FDFEC245249}"/>
              </a:ext>
            </a:extLst>
          </p:cNvPr>
          <p:cNvSpPr txBox="1"/>
          <p:nvPr/>
        </p:nvSpPr>
        <p:spPr>
          <a:xfrm>
            <a:off x="3686679" y="1928221"/>
            <a:ext cx="461044" cy="461665"/>
          </a:xfrm>
          <a:prstGeom prst="rect">
            <a:avLst/>
          </a:prstGeom>
          <a:noFill/>
        </p:spPr>
        <p:txBody>
          <a:bodyPr wrap="square" rtlCol="0">
            <a:spAutoFit/>
          </a:bodyPr>
          <a:lstStyle/>
          <a:p>
            <a:r>
              <a:rPr lang="en-US" sz="2400">
                <a:solidFill>
                  <a:srgbClr val="14504F"/>
                </a:solidFill>
                <a:latin typeface="Helvetica" pitchFamily="2" charset="0"/>
              </a:rPr>
              <a:t>✓</a:t>
            </a:r>
          </a:p>
        </p:txBody>
      </p:sp>
      <p:sp>
        <p:nvSpPr>
          <p:cNvPr id="4" name="TextBox 3">
            <a:extLst>
              <a:ext uri="{FF2B5EF4-FFF2-40B4-BE49-F238E27FC236}">
                <a16:creationId xmlns:a16="http://schemas.microsoft.com/office/drawing/2014/main" id="{67FE7DBD-C36D-1C47-8E63-4B27CB75EA79}"/>
              </a:ext>
            </a:extLst>
          </p:cNvPr>
          <p:cNvSpPr txBox="1"/>
          <p:nvPr/>
        </p:nvSpPr>
        <p:spPr>
          <a:xfrm>
            <a:off x="3362632" y="4409768"/>
            <a:ext cx="5670142" cy="184666"/>
          </a:xfrm>
          <a:prstGeom prst="rect">
            <a:avLst/>
          </a:prstGeom>
          <a:noFill/>
        </p:spPr>
        <p:txBody>
          <a:bodyPr wrap="none" rtlCol="0">
            <a:spAutoFit/>
          </a:bodyPr>
          <a:lstStyle/>
          <a:p>
            <a:pPr lvl="0" defTabSz="914400">
              <a:defRPr/>
            </a:pPr>
            <a:r>
              <a:rPr lang="en-US" sz="200">
                <a:solidFill>
                  <a:schemeClr val="bg1"/>
                </a:solidFill>
                <a:latin typeface="Arial" panose="020B0604020202020204" pitchFamily="34" charset="0"/>
                <a:cs typeface="Arial" panose="020B0604020202020204" pitchFamily="34" charset="0"/>
              </a:rPr>
              <a:t>The answer is “yes”. You can claim the sweet potatoes as part of a reimbursable lunch even if the baby only takes one bite. Remember, the amounts of solid foods listed in the infant meal pattern are provided as a range, such as 0­­–</a:t>
            </a:r>
            <a:r>
              <a:rPr lang="en-US" sz="200" baseline="-25000">
                <a:solidFill>
                  <a:schemeClr val="bg1"/>
                </a:solidFill>
                <a:latin typeface="Arial" panose="020B0604020202020204" pitchFamily="34" charset="0"/>
                <a:cs typeface="Arial" panose="020B0604020202020204" pitchFamily="34" charset="0"/>
              </a:rPr>
              <a:t>­</a:t>
            </a:r>
            <a:r>
              <a:rPr lang="en-US" sz="200">
                <a:solidFill>
                  <a:schemeClr val="bg1"/>
                </a:solidFill>
                <a:latin typeface="Arial" panose="020B0604020202020204" pitchFamily="34" charset="0"/>
                <a:cs typeface="Arial" panose="020B0604020202020204" pitchFamily="34" charset="0"/>
              </a:rPr>
              <a:t>2 ­tablespoons. This provides you with the flexibility to offer the right amount of solid foods based upon the baby’s developmental readiness. Since this baby just started eating solid foods and is getting used to it, they were done after one bite and that is okay. </a:t>
            </a:r>
          </a:p>
          <a:p>
            <a:pPr lvl="0" defTabSz="914400">
              <a:defRPr/>
            </a:pPr>
            <a:endParaRPr lang="en-US" sz="200">
              <a:solidFill>
                <a:schemeClr val="bg1"/>
              </a:solidFill>
              <a:latin typeface="Arial" panose="020B0604020202020204" pitchFamily="34" charset="0"/>
              <a:cs typeface="Arial" panose="020B0604020202020204" pitchFamily="34" charset="0"/>
            </a:endParaRPr>
          </a:p>
          <a:p>
            <a:pPr lvl="0" defTabSz="914400">
              <a:defRPr/>
            </a:pPr>
            <a:r>
              <a:rPr lang="en-US" sz="200">
                <a:solidFill>
                  <a:schemeClr val="bg1"/>
                </a:solidFill>
                <a:latin typeface="Arial" panose="020B0604020202020204" pitchFamily="34" charset="0"/>
                <a:cs typeface="Arial" panose="020B0604020202020204" pitchFamily="34" charset="0"/>
              </a:rPr>
              <a:t>Once the baby has been regularly eating a specific solid food, you would offer the baby the full 2 tablespoons of the solid food. </a:t>
            </a:r>
          </a:p>
        </p:txBody>
      </p:sp>
    </p:spTree>
    <p:extLst>
      <p:ext uri="{BB962C8B-B14F-4D97-AF65-F5344CB8AC3E}">
        <p14:creationId xmlns:p14="http://schemas.microsoft.com/office/powerpoint/2010/main" val="26150373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A1ABB-E638-034A-83CC-BC7DAF0FC770}"/>
              </a:ext>
            </a:extLst>
          </p:cNvPr>
          <p:cNvSpPr>
            <a:spLocks noGrp="1"/>
          </p:cNvSpPr>
          <p:nvPr>
            <p:ph type="title"/>
          </p:nvPr>
        </p:nvSpPr>
        <p:spPr>
          <a:xfrm>
            <a:off x="2686981" y="1173710"/>
            <a:ext cx="1461938" cy="819149"/>
          </a:xfrm>
        </p:spPr>
        <p:txBody>
          <a:bodyPr/>
          <a:lstStyle/>
          <a:p>
            <a:r>
              <a:rPr lang="en-US" sz="1200">
                <a:solidFill>
                  <a:schemeClr val="bg1"/>
                </a:solidFill>
              </a:rPr>
              <a:t>More Team Nutrition Resources</a:t>
            </a:r>
          </a:p>
        </p:txBody>
      </p:sp>
      <p:pic>
        <p:nvPicPr>
          <p:cNvPr id="10" name="Picture 9" descr="A  computer screenshot showing the text &quot;More Team Nutrition Resources!&quot; and screenshots of two pages. ">
            <a:extLst>
              <a:ext uri="{FF2B5EF4-FFF2-40B4-BE49-F238E27FC236}">
                <a16:creationId xmlns:a16="http://schemas.microsoft.com/office/drawing/2014/main" id="{BFD99232-5260-0840-9A4D-668DEC98601D}"/>
              </a:ext>
            </a:extLst>
          </p:cNvPr>
          <p:cNvPicPr>
            <a:picLocks noChangeAspect="1"/>
          </p:cNvPicPr>
          <p:nvPr/>
        </p:nvPicPr>
        <p:blipFill>
          <a:blip r:embed="rId3"/>
          <a:stretch>
            <a:fillRect/>
          </a:stretch>
        </p:blipFill>
        <p:spPr>
          <a:xfrm>
            <a:off x="1481141" y="164941"/>
            <a:ext cx="5917660" cy="4023361"/>
          </a:xfrm>
          <a:prstGeom prst="rect">
            <a:avLst/>
          </a:prstGeom>
        </p:spPr>
      </p:pic>
      <p:pic>
        <p:nvPicPr>
          <p:cNvPr id="11" name="Picture 10" descr="Screenshot of a Team Nutrition resource guide titled &quot;Feeding Infants&quot;.">
            <a:extLst>
              <a:ext uri="{FF2B5EF4-FFF2-40B4-BE49-F238E27FC236}">
                <a16:creationId xmlns:a16="http://schemas.microsoft.com/office/drawing/2014/main" id="{A67A80A1-43B5-334A-86D5-5F7E709211F3}"/>
              </a:ext>
            </a:extLst>
          </p:cNvPr>
          <p:cNvPicPr>
            <a:picLocks noChangeAspect="1"/>
          </p:cNvPicPr>
          <p:nvPr/>
        </p:nvPicPr>
        <p:blipFill>
          <a:blip r:embed="rId4"/>
          <a:stretch>
            <a:fillRect/>
          </a:stretch>
        </p:blipFill>
        <p:spPr>
          <a:xfrm>
            <a:off x="2734866" y="955198"/>
            <a:ext cx="1579950" cy="2034490"/>
          </a:xfrm>
          <a:prstGeom prst="rect">
            <a:avLst/>
          </a:prstGeom>
          <a:effectLst>
            <a:outerShdw blurRad="63500" sx="102000" sy="102000" algn="ctr" rotWithShape="0">
              <a:prstClr val="black">
                <a:alpha val="30000"/>
              </a:prstClr>
            </a:outerShdw>
          </a:effectLst>
        </p:spPr>
      </p:pic>
      <p:pic>
        <p:nvPicPr>
          <p:cNvPr id="12" name="Picture 11" descr="Screenshot of a Team Nutrition resource guide titled &quot;Breastfed Babies Welcome Here&quot;.">
            <a:extLst>
              <a:ext uri="{FF2B5EF4-FFF2-40B4-BE49-F238E27FC236}">
                <a16:creationId xmlns:a16="http://schemas.microsoft.com/office/drawing/2014/main" id="{CE61AE0D-994D-684D-8ED9-510120C7D48E}"/>
              </a:ext>
            </a:extLst>
          </p:cNvPr>
          <p:cNvPicPr>
            <a:picLocks noChangeAspect="1"/>
          </p:cNvPicPr>
          <p:nvPr/>
        </p:nvPicPr>
        <p:blipFill>
          <a:blip r:embed="rId5"/>
          <a:stretch>
            <a:fillRect/>
          </a:stretch>
        </p:blipFill>
        <p:spPr>
          <a:xfrm>
            <a:off x="4697160" y="955198"/>
            <a:ext cx="1316434" cy="2034490"/>
          </a:xfrm>
          <a:prstGeom prst="rect">
            <a:avLst/>
          </a:prstGeom>
          <a:effectLst>
            <a:outerShdw blurRad="63500" sx="102000" sy="102000" algn="ctr" rotWithShape="0">
              <a:prstClr val="black">
                <a:alpha val="30000"/>
              </a:prstClr>
            </a:outerShdw>
          </a:effectLst>
        </p:spPr>
      </p:pic>
      <p:pic>
        <p:nvPicPr>
          <p:cNvPr id="14" name="Picture 13" descr="Hyperlink icon.">
            <a:extLst>
              <a:ext uri="{FF2B5EF4-FFF2-40B4-BE49-F238E27FC236}">
                <a16:creationId xmlns:a16="http://schemas.microsoft.com/office/drawing/2014/main" id="{9326E74B-0941-A543-B4F5-59E8C14B55A2}"/>
              </a:ext>
            </a:extLst>
          </p:cNvPr>
          <p:cNvPicPr>
            <a:picLocks noChangeAspect="1"/>
          </p:cNvPicPr>
          <p:nvPr/>
        </p:nvPicPr>
        <p:blipFill>
          <a:blip r:embed="rId6"/>
          <a:stretch>
            <a:fillRect/>
          </a:stretch>
        </p:blipFill>
        <p:spPr>
          <a:xfrm>
            <a:off x="2225317" y="4471991"/>
            <a:ext cx="461664" cy="461664"/>
          </a:xfrm>
          <a:prstGeom prst="rect">
            <a:avLst/>
          </a:prstGeom>
        </p:spPr>
      </p:pic>
      <p:sp>
        <p:nvSpPr>
          <p:cNvPr id="9" name="Rectangle 8">
            <a:extLst>
              <a:ext uri="{FF2B5EF4-FFF2-40B4-BE49-F238E27FC236}">
                <a16:creationId xmlns:a16="http://schemas.microsoft.com/office/drawing/2014/main" id="{818842BF-D2BF-2A49-A103-1721BA986749}"/>
              </a:ext>
            </a:extLst>
          </p:cNvPr>
          <p:cNvSpPr/>
          <p:nvPr/>
        </p:nvSpPr>
        <p:spPr>
          <a:xfrm>
            <a:off x="2906881" y="4517092"/>
            <a:ext cx="3918791" cy="461665"/>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lumMod val="75000"/>
                    <a:lumOff val="25000"/>
                  </a:prstClr>
                </a:solidFill>
                <a:effectLst/>
                <a:uLnTx/>
                <a:uFillTx/>
                <a:latin typeface="Helvetica" pitchFamily="2" charset="0"/>
                <a:ea typeface="+mn-ea"/>
                <a:cs typeface="+mn-cs"/>
                <a:hlinkClick r:id="rId7">
                  <a:extLst>
                    <a:ext uri="{A12FA001-AC4F-418D-AE19-62706E023703}">
                      <ahyp:hlinkClr xmlns:ahyp="http://schemas.microsoft.com/office/drawing/2018/hyperlinkcolor" val="tx"/>
                    </a:ext>
                  </a:extLst>
                </a:hlinkClick>
              </a:rPr>
              <a:t>TeamNutrition.USDA.gov</a:t>
            </a:r>
            <a:endParaRPr kumimoji="0" lang="en-US" sz="2400" b="1" i="0" u="none" strike="noStrike" kern="1200" cap="none" spc="0" normalizeH="0" baseline="0" noProof="0">
              <a:ln>
                <a:noFill/>
              </a:ln>
              <a:solidFill>
                <a:prstClr val="black">
                  <a:lumMod val="75000"/>
                  <a:lumOff val="25000"/>
                </a:prstClr>
              </a:solidFill>
              <a:effectLst/>
              <a:uLnTx/>
              <a:uFillTx/>
              <a:latin typeface="Helvetica" pitchFamily="2" charset="0"/>
              <a:ea typeface="+mn-ea"/>
              <a:cs typeface="Arial" panose="020B0604020202020204" pitchFamily="34" charset="0"/>
            </a:endParaRPr>
          </a:p>
        </p:txBody>
      </p:sp>
      <p:sp>
        <p:nvSpPr>
          <p:cNvPr id="3" name="TextBox 2">
            <a:extLst>
              <a:ext uri="{FF2B5EF4-FFF2-40B4-BE49-F238E27FC236}">
                <a16:creationId xmlns:a16="http://schemas.microsoft.com/office/drawing/2014/main" id="{A345E8D2-93D3-144E-8202-E78B31468599}"/>
              </a:ext>
            </a:extLst>
          </p:cNvPr>
          <p:cNvSpPr txBox="1"/>
          <p:nvPr/>
        </p:nvSpPr>
        <p:spPr>
          <a:xfrm>
            <a:off x="182880" y="2834640"/>
            <a:ext cx="1298261" cy="153888"/>
          </a:xfrm>
          <a:prstGeom prst="rect">
            <a:avLst/>
          </a:prstGeom>
          <a:noFill/>
        </p:spPr>
        <p:txBody>
          <a:bodyPr wrap="square" rtlCol="0">
            <a:spAutoFit/>
          </a:bodyPr>
          <a:lstStyle/>
          <a:p>
            <a:pPr lvl="0" defTabSz="912479">
              <a:defRPr/>
            </a:pPr>
            <a:r>
              <a:rPr lang="en-US" sz="200">
                <a:solidFill>
                  <a:schemeClr val="bg1"/>
                </a:solidFill>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p>
        </p:txBody>
      </p:sp>
    </p:spTree>
    <p:extLst>
      <p:ext uri="{BB962C8B-B14F-4D97-AF65-F5344CB8AC3E}">
        <p14:creationId xmlns:p14="http://schemas.microsoft.com/office/powerpoint/2010/main" val="1122920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How To Order Print Copies</a:t>
            </a:r>
          </a:p>
        </p:txBody>
      </p:sp>
      <p:sp>
        <p:nvSpPr>
          <p:cNvPr id="3" name="Text Placeholder 2"/>
          <p:cNvSpPr>
            <a:spLocks noGrp="1"/>
          </p:cNvSpPr>
          <p:nvPr>
            <p:ph type="body" idx="1"/>
          </p:nvPr>
        </p:nvSpPr>
        <p:spPr>
          <a:xfrm>
            <a:off x="360363" y="1088744"/>
            <a:ext cx="6466106" cy="312738"/>
          </a:xfrm>
        </p:spPr>
        <p:txBody>
          <a:bodyPr/>
          <a:lstStyle/>
          <a:p>
            <a:pPr lvl="0"/>
            <a:r>
              <a:rPr lang="en-US" sz="2000">
                <a:solidFill>
                  <a:prstClr val="black">
                    <a:lumMod val="65000"/>
                    <a:lumOff val="35000"/>
                  </a:prstClr>
                </a:solidFill>
              </a:rPr>
              <a:t>Resource Order Form at </a:t>
            </a:r>
            <a:r>
              <a:rPr lang="en-US" sz="2000" b="1" u="sng">
                <a:solidFill>
                  <a:prstClr val="black">
                    <a:lumMod val="65000"/>
                    <a:lumOff val="35000"/>
                  </a:prstClr>
                </a:solidFill>
                <a:hlinkClick r:id="rId3">
                  <a:extLst>
                    <a:ext uri="{A12FA001-AC4F-418D-AE19-62706E023703}">
                      <ahyp:hlinkClr xmlns:ahyp="http://schemas.microsoft.com/office/drawing/2018/hyperlinkcolor" val="tx"/>
                    </a:ext>
                  </a:extLst>
                </a:hlinkClick>
              </a:rPr>
              <a:t>TeamNutrition.USDA.gov</a:t>
            </a:r>
            <a:r>
              <a:rPr lang="en-US" sz="2000">
                <a:solidFill>
                  <a:prstClr val="black">
                    <a:lumMod val="65000"/>
                    <a:lumOff val="35000"/>
                  </a:prstClr>
                </a:solidFill>
              </a:rPr>
              <a:t>.</a:t>
            </a:r>
          </a:p>
          <a:p>
            <a:pPr lvl="0"/>
            <a:endParaRPr lang="en-US">
              <a:solidFill>
                <a:prstClr val="black">
                  <a:lumMod val="65000"/>
                  <a:lumOff val="35000"/>
                </a:prstClr>
              </a:solidFill>
            </a:endParaRPr>
          </a:p>
          <a:p>
            <a:endParaRPr lang="en-US"/>
          </a:p>
        </p:txBody>
      </p:sp>
      <p:sp>
        <p:nvSpPr>
          <p:cNvPr id="7" name="Content Placeholder 3">
            <a:extLst>
              <a:ext uri="{FF2B5EF4-FFF2-40B4-BE49-F238E27FC236}">
                <a16:creationId xmlns:a16="http://schemas.microsoft.com/office/drawing/2014/main" id="{CF975966-2849-6A45-9C7A-B5568BD199A7}"/>
              </a:ext>
            </a:extLst>
          </p:cNvPr>
          <p:cNvSpPr txBox="1">
            <a:spLocks/>
          </p:cNvSpPr>
          <p:nvPr/>
        </p:nvSpPr>
        <p:spPr>
          <a:xfrm>
            <a:off x="338457" y="1645876"/>
            <a:ext cx="4211636" cy="1249591"/>
          </a:xfrm>
          <a:prstGeom prst="rect">
            <a:avLst/>
          </a:prstGeom>
        </p:spPr>
        <p:txBody>
          <a:bodyPr/>
          <a:lstStyle>
            <a:lvl1pPr marL="137160" indent="-137160" algn="l" defTabSz="914400" rtl="0" eaLnBrk="1" latinLnBrk="0" hangingPunct="1">
              <a:lnSpc>
                <a:spcPct val="90000"/>
              </a:lnSpc>
              <a:spcBef>
                <a:spcPts val="1000"/>
              </a:spcBef>
              <a:buClr>
                <a:srgbClr val="14504F"/>
              </a:buClr>
              <a:buFont typeface="Arial" panose="020B0604020202020204" pitchFamily="34" charset="0"/>
              <a:buChar char="•"/>
              <a:defRPr sz="18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0188" indent="-230188">
              <a:spcAft>
                <a:spcPts val="1200"/>
              </a:spcAft>
            </a:pPr>
            <a:r>
              <a:rPr lang="en-US" sz="2000" b="1"/>
              <a:t>FREE</a:t>
            </a:r>
            <a:r>
              <a:rPr lang="en-US" sz="2000"/>
              <a:t> for those participating in a USDA’s Child Nutrition Program, while supplies last.</a:t>
            </a:r>
          </a:p>
          <a:p>
            <a:pPr marL="230188" indent="-230188">
              <a:spcAft>
                <a:spcPts val="1200"/>
              </a:spcAft>
            </a:pPr>
            <a:r>
              <a:rPr lang="en-US" sz="2000"/>
              <a:t>Sponsoring organizations and State agencies can also order in bulk by sending an email to: </a:t>
            </a:r>
          </a:p>
          <a:p>
            <a:endParaRPr lang="en-US" sz="2400"/>
          </a:p>
        </p:txBody>
      </p:sp>
      <p:pic>
        <p:nvPicPr>
          <p:cNvPr id="10" name="Picture 9" descr="Email icon.">
            <a:extLst>
              <a:ext uri="{FF2B5EF4-FFF2-40B4-BE49-F238E27FC236}">
                <a16:creationId xmlns:a16="http://schemas.microsoft.com/office/drawing/2014/main" id="{250CCCBE-8D96-6D46-9AC1-DE7C4C3F3A0F}"/>
              </a:ext>
            </a:extLst>
          </p:cNvPr>
          <p:cNvPicPr>
            <a:picLocks noChangeAspect="1"/>
          </p:cNvPicPr>
          <p:nvPr/>
        </p:nvPicPr>
        <p:blipFill>
          <a:blip r:embed="rId4"/>
          <a:stretch>
            <a:fillRect/>
          </a:stretch>
        </p:blipFill>
        <p:spPr>
          <a:xfrm>
            <a:off x="439972" y="3789714"/>
            <a:ext cx="413831" cy="413831"/>
          </a:xfrm>
          <a:prstGeom prst="rect">
            <a:avLst/>
          </a:prstGeom>
        </p:spPr>
      </p:pic>
      <p:sp>
        <p:nvSpPr>
          <p:cNvPr id="9" name="Text Placeholder 2">
            <a:extLst>
              <a:ext uri="{FF2B5EF4-FFF2-40B4-BE49-F238E27FC236}">
                <a16:creationId xmlns:a16="http://schemas.microsoft.com/office/drawing/2014/main" id="{D7DB1E27-6C79-204A-911D-6D0C1BA3D9A7}"/>
              </a:ext>
            </a:extLst>
          </p:cNvPr>
          <p:cNvSpPr txBox="1">
            <a:spLocks/>
          </p:cNvSpPr>
          <p:nvPr/>
        </p:nvSpPr>
        <p:spPr>
          <a:xfrm>
            <a:off x="1032685" y="3802708"/>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a:hlinkClick r:id="rId5">
                  <a:extLst>
                    <a:ext uri="{A12FA001-AC4F-418D-AE19-62706E023703}">
                      <ahyp:hlinkClr xmlns:ahyp="http://schemas.microsoft.com/office/drawing/2018/hyperlinkcolor" val="tx"/>
                    </a:ext>
                  </a:extLst>
                </a:hlinkClick>
              </a:rPr>
              <a:t>TeamNutrition@USDA.gov</a:t>
            </a:r>
            <a:endParaRPr lang="en-US" sz="2000" u="sng"/>
          </a:p>
        </p:txBody>
      </p:sp>
      <p:pic>
        <p:nvPicPr>
          <p:cNvPr id="6" name="Picture 5" descr="Tablet showing Team Nutrition website. ">
            <a:extLst>
              <a:ext uri="{FF2B5EF4-FFF2-40B4-BE49-F238E27FC236}">
                <a16:creationId xmlns:a16="http://schemas.microsoft.com/office/drawing/2014/main" id="{F9C9D990-FAD3-524A-9BA9-B9618A8F092B}"/>
              </a:ext>
            </a:extLst>
          </p:cNvPr>
          <p:cNvPicPr>
            <a:picLocks noChangeAspect="1"/>
          </p:cNvPicPr>
          <p:nvPr/>
        </p:nvPicPr>
        <p:blipFill>
          <a:blip r:embed="rId6"/>
          <a:stretch>
            <a:fillRect/>
          </a:stretch>
        </p:blipFill>
        <p:spPr>
          <a:xfrm>
            <a:off x="4550093" y="1546219"/>
            <a:ext cx="4334074" cy="3597281"/>
          </a:xfrm>
          <a:prstGeom prst="rect">
            <a:avLst/>
          </a:prstGeom>
        </p:spPr>
      </p:pic>
      <p:sp>
        <p:nvSpPr>
          <p:cNvPr id="4" name="TextBox 3">
            <a:extLst>
              <a:ext uri="{FF2B5EF4-FFF2-40B4-BE49-F238E27FC236}">
                <a16:creationId xmlns:a16="http://schemas.microsoft.com/office/drawing/2014/main" id="{9EBBDC93-0D47-FE43-B870-8DC7AE415DD2}"/>
              </a:ext>
            </a:extLst>
          </p:cNvPr>
          <p:cNvSpPr txBox="1"/>
          <p:nvPr/>
        </p:nvSpPr>
        <p:spPr>
          <a:xfrm>
            <a:off x="320040" y="4469130"/>
            <a:ext cx="1712328" cy="246221"/>
          </a:xfrm>
          <a:prstGeom prst="rect">
            <a:avLst/>
          </a:prstGeom>
          <a:noFill/>
        </p:spPr>
        <p:txBody>
          <a:bodyPr wrap="none" rtlCol="0">
            <a:spAutoFit/>
          </a:bodyPr>
          <a:lstStyle/>
          <a:p>
            <a:pPr defTabSz="912479">
              <a:defRPr/>
            </a:pPr>
            <a:r>
              <a:rPr lang="en-US" sz="200">
                <a:solidFill>
                  <a:schemeClr val="bg1"/>
                </a:solidFill>
                <a:latin typeface="Arial" panose="020B0604020202020204" pitchFamily="34" charset="0"/>
                <a:cs typeface="Arial" panose="020B0604020202020204" pitchFamily="34" charset="0"/>
              </a:rPr>
              <a:t>For all participating in a Child Nutrition Program, such as the CACFP, Team Nutrition’s print materials are free to order. </a:t>
            </a:r>
          </a:p>
          <a:p>
            <a:pPr defTabSz="912479">
              <a:defRPr/>
            </a:pPr>
            <a:endParaRPr lang="en-US" sz="200">
              <a:solidFill>
                <a:schemeClr val="bg1"/>
              </a:solidFill>
              <a:latin typeface="Arial" panose="020B0604020202020204" pitchFamily="34" charset="0"/>
              <a:cs typeface="Arial" panose="020B0604020202020204" pitchFamily="34" charset="0"/>
            </a:endParaRPr>
          </a:p>
          <a:p>
            <a:pPr defTabSz="912479">
              <a:defRPr/>
            </a:pPr>
            <a:r>
              <a:rPr lang="en-US" sz="200">
                <a:solidFill>
                  <a:schemeClr val="bg1"/>
                </a:solidFill>
                <a:latin typeface="Arial" panose="020B0604020202020204" pitchFamily="34" charset="0"/>
                <a:cs typeface="Arial" panose="020B0604020202020204" pitchFamily="34" charset="0"/>
              </a:rPr>
              <a:t>If you would like to order Team Nutrition’s free materials in print, click “Order Team Nutrition Resources” on the Team Nutrition website.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For bulk orders, you can email teamnutrition@usda.gov.</a:t>
            </a:r>
          </a:p>
        </p:txBody>
      </p:sp>
    </p:spTree>
    <p:extLst>
      <p:ext uri="{BB962C8B-B14F-4D97-AF65-F5344CB8AC3E}">
        <p14:creationId xmlns:p14="http://schemas.microsoft.com/office/powerpoint/2010/main" val="6653360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Logo: The Team Nutrition E-newsletter. ">
            <a:extLst>
              <a:ext uri="{FF2B5EF4-FFF2-40B4-BE49-F238E27FC236}">
                <a16:creationId xmlns:a16="http://schemas.microsoft.com/office/drawing/2014/main" id="{6D99441E-A122-6E47-9FEB-89259D485427}"/>
              </a:ext>
            </a:extLst>
          </p:cNvPr>
          <p:cNvSpPr>
            <a:spLocks noGrp="1"/>
          </p:cNvSpPr>
          <p:nvPr>
            <p:ph type="ctrTitle"/>
          </p:nvPr>
        </p:nvSpPr>
        <p:spPr>
          <a:xfrm>
            <a:off x="365760" y="411480"/>
            <a:ext cx="5867565" cy="820447"/>
          </a:xfrm>
        </p:spPr>
        <p:txBody>
          <a:bodyPr>
            <a:noAutofit/>
          </a:bodyPr>
          <a:lstStyle/>
          <a:p>
            <a:r>
              <a:rPr lang="en-US" sz="6000"/>
              <a:t>Thank you! </a:t>
            </a:r>
          </a:p>
        </p:txBody>
      </p:sp>
      <p:pic>
        <p:nvPicPr>
          <p:cNvPr id="5" name="Picture 4" descr="Hyperlink icon.">
            <a:extLst>
              <a:ext uri="{FF2B5EF4-FFF2-40B4-BE49-F238E27FC236}">
                <a16:creationId xmlns:a16="http://schemas.microsoft.com/office/drawing/2014/main" id="{48CA32D0-E8EF-5946-A501-C2642324277B}"/>
              </a:ext>
            </a:extLst>
          </p:cNvPr>
          <p:cNvPicPr>
            <a:picLocks noChangeAspect="1"/>
          </p:cNvPicPr>
          <p:nvPr/>
        </p:nvPicPr>
        <p:blipFill>
          <a:blip r:embed="rId3"/>
          <a:stretch>
            <a:fillRect/>
          </a:stretch>
        </p:blipFill>
        <p:spPr>
          <a:xfrm>
            <a:off x="365760" y="2039112"/>
            <a:ext cx="352270" cy="352270"/>
          </a:xfrm>
          <a:prstGeom prst="rect">
            <a:avLst/>
          </a:prstGeom>
        </p:spPr>
      </p:pic>
      <p:sp>
        <p:nvSpPr>
          <p:cNvPr id="14" name="Subtitle 2">
            <a:extLst>
              <a:ext uri="{FF2B5EF4-FFF2-40B4-BE49-F238E27FC236}">
                <a16:creationId xmlns:a16="http://schemas.microsoft.com/office/drawing/2014/main" id="{391485CB-9636-1440-96E0-F904DEAC37EF}"/>
              </a:ext>
            </a:extLst>
          </p:cNvPr>
          <p:cNvSpPr>
            <a:spLocks noGrp="1"/>
          </p:cNvSpPr>
          <p:nvPr>
            <p:ph type="subTitle" idx="1"/>
          </p:nvPr>
        </p:nvSpPr>
        <p:spPr>
          <a:xfrm>
            <a:off x="822960" y="2096263"/>
            <a:ext cx="5199656" cy="532638"/>
          </a:xfrm>
        </p:spPr>
        <p:txBody>
          <a:bodyPr/>
          <a:lstStyle/>
          <a:p>
            <a:pPr>
              <a:lnSpc>
                <a:spcPct val="100000"/>
              </a:lnSpc>
              <a:spcBef>
                <a:spcPts val="0"/>
              </a:spcBef>
              <a:spcAft>
                <a:spcPts val="3000"/>
              </a:spcAft>
            </a:pPr>
            <a:r>
              <a:rPr lang="en-US" sz="2000" b="1" u="sng">
                <a:hlinkClick r:id="rId4">
                  <a:extLst>
                    <a:ext uri="{A12FA001-AC4F-418D-AE19-62706E023703}">
                      <ahyp:hlinkClr xmlns:ahyp="http://schemas.microsoft.com/office/drawing/2018/hyperlinkcolor" val="tx"/>
                    </a:ext>
                  </a:extLst>
                </a:hlinkClick>
              </a:rPr>
              <a:t>TeamNutrition.USDA.gov</a:t>
            </a:r>
            <a:endParaRPr lang="en-US" sz="2000" b="1" u="sng"/>
          </a:p>
        </p:txBody>
      </p:sp>
      <p:sp>
        <p:nvSpPr>
          <p:cNvPr id="16" name="Text Placeholder 2">
            <a:extLst>
              <a:ext uri="{FF2B5EF4-FFF2-40B4-BE49-F238E27FC236}">
                <a16:creationId xmlns:a16="http://schemas.microsoft.com/office/drawing/2014/main" id="{0814A541-4E6A-9A4B-B4B6-ACD2DF3BF21D}"/>
              </a:ext>
            </a:extLst>
          </p:cNvPr>
          <p:cNvSpPr txBox="1">
            <a:spLocks/>
          </p:cNvSpPr>
          <p:nvPr/>
        </p:nvSpPr>
        <p:spPr>
          <a:xfrm>
            <a:off x="925634" y="2764009"/>
            <a:ext cx="3597168" cy="39197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spcBef>
                <a:spcPts val="0"/>
              </a:spcBef>
              <a:spcAft>
                <a:spcPts val="3000"/>
              </a:spcAft>
            </a:pPr>
            <a:r>
              <a:rPr lang="en-US" sz="2000" b="1">
                <a:hlinkClick r:id="rId5">
                  <a:extLst>
                    <a:ext uri="{A12FA001-AC4F-418D-AE19-62706E023703}">
                      <ahyp:hlinkClr xmlns:ahyp="http://schemas.microsoft.com/office/drawing/2018/hyperlinkcolor" val="tx"/>
                    </a:ext>
                  </a:extLst>
                </a:hlinkClick>
              </a:rPr>
              <a:t>@TeamNutrition</a:t>
            </a:r>
            <a:endParaRPr lang="en-US" sz="2000" b="1"/>
          </a:p>
        </p:txBody>
      </p:sp>
      <p:pic>
        <p:nvPicPr>
          <p:cNvPr id="15" name="Picture 14" descr="Email icon.">
            <a:extLst>
              <a:ext uri="{FF2B5EF4-FFF2-40B4-BE49-F238E27FC236}">
                <a16:creationId xmlns:a16="http://schemas.microsoft.com/office/drawing/2014/main" id="{FA80AD0F-4D98-A64D-B8D0-33536AF98F16}"/>
              </a:ext>
            </a:extLst>
          </p:cNvPr>
          <p:cNvPicPr>
            <a:picLocks noChangeAspect="1"/>
          </p:cNvPicPr>
          <p:nvPr/>
        </p:nvPicPr>
        <p:blipFill>
          <a:blip r:embed="rId6"/>
          <a:stretch>
            <a:fillRect/>
          </a:stretch>
        </p:blipFill>
        <p:spPr>
          <a:xfrm>
            <a:off x="326443" y="3358886"/>
            <a:ext cx="413831" cy="413831"/>
          </a:xfrm>
          <a:prstGeom prst="rect">
            <a:avLst/>
          </a:prstGeom>
        </p:spPr>
      </p:pic>
      <p:sp>
        <p:nvSpPr>
          <p:cNvPr id="17" name="Text Placeholder 2">
            <a:extLst>
              <a:ext uri="{FF2B5EF4-FFF2-40B4-BE49-F238E27FC236}">
                <a16:creationId xmlns:a16="http://schemas.microsoft.com/office/drawing/2014/main" id="{8FDF897D-83A3-A048-8049-9D89A49EA570}"/>
              </a:ext>
            </a:extLst>
          </p:cNvPr>
          <p:cNvSpPr txBox="1">
            <a:spLocks/>
          </p:cNvSpPr>
          <p:nvPr/>
        </p:nvSpPr>
        <p:spPr>
          <a:xfrm>
            <a:off x="928840" y="3430415"/>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a:hlinkClick r:id="rId7">
                  <a:extLst>
                    <a:ext uri="{A12FA001-AC4F-418D-AE19-62706E023703}">
                      <ahyp:hlinkClr xmlns:ahyp="http://schemas.microsoft.com/office/drawing/2018/hyperlinkcolor" val="tx"/>
                    </a:ext>
                  </a:extLst>
                </a:hlinkClick>
              </a:rPr>
              <a:t>TeamNutrition@USDA.gov</a:t>
            </a:r>
            <a:endParaRPr lang="en-US" sz="2000" u="sng"/>
          </a:p>
        </p:txBody>
      </p:sp>
      <p:pic>
        <p:nvPicPr>
          <p:cNvPr id="9" name="Picture 2" descr="Logo: The Team Nutrition E-newsletter. ">
            <a:extLst>
              <a:ext uri="{FF2B5EF4-FFF2-40B4-BE49-F238E27FC236}">
                <a16:creationId xmlns:a16="http://schemas.microsoft.com/office/drawing/2014/main" id="{1311A378-C658-E146-B795-506C32BFE83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4048" y="3931920"/>
            <a:ext cx="3048001" cy="515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5570A4F2-388E-424A-BB4B-50D0FB11B914}"/>
              </a:ext>
            </a:extLst>
          </p:cNvPr>
          <p:cNvSpPr txBox="1"/>
          <p:nvPr/>
        </p:nvSpPr>
        <p:spPr>
          <a:xfrm>
            <a:off x="180382" y="4765385"/>
            <a:ext cx="3783806" cy="246221"/>
          </a:xfrm>
          <a:prstGeom prst="rect">
            <a:avLst/>
          </a:prstGeom>
          <a:noFill/>
        </p:spPr>
        <p:txBody>
          <a:bodyPr wrap="square" rtlCol="0">
            <a:spAutoFit/>
          </a:bodyPr>
          <a:lstStyle/>
          <a:p>
            <a:r>
              <a:rPr lang="en-US" sz="1000" i="1">
                <a:latin typeface="Helvetica Light Oblique" panose="020B0403020202020204" pitchFamily="34" charset="0"/>
              </a:rPr>
              <a:t>USDA is an equal opportunity provider, employer, and lender.</a:t>
            </a:r>
          </a:p>
        </p:txBody>
      </p:sp>
      <p:pic>
        <p:nvPicPr>
          <p:cNvPr id="11" name="Picture 10" descr="Illustration of a woman thinking about the MyPlate food groups for fruits, grains, vegetables, protein and dairy. ">
            <a:extLst>
              <a:ext uri="{FF2B5EF4-FFF2-40B4-BE49-F238E27FC236}">
                <a16:creationId xmlns:a16="http://schemas.microsoft.com/office/drawing/2014/main" id="{C4168B4C-A4C5-1C44-B5FA-E06D7BB0F4B9}"/>
              </a:ext>
            </a:extLst>
          </p:cNvPr>
          <p:cNvPicPr>
            <a:picLocks noChangeAspect="1"/>
          </p:cNvPicPr>
          <p:nvPr/>
        </p:nvPicPr>
        <p:blipFill>
          <a:blip r:embed="rId9"/>
          <a:stretch>
            <a:fillRect/>
          </a:stretch>
        </p:blipFill>
        <p:spPr>
          <a:xfrm>
            <a:off x="5564459" y="688496"/>
            <a:ext cx="3215563" cy="4128173"/>
          </a:xfrm>
          <a:prstGeom prst="rect">
            <a:avLst/>
          </a:prstGeom>
        </p:spPr>
      </p:pic>
      <p:sp>
        <p:nvSpPr>
          <p:cNvPr id="7" name="TextBox 6">
            <a:extLst>
              <a:ext uri="{FF2B5EF4-FFF2-40B4-BE49-F238E27FC236}">
                <a16:creationId xmlns:a16="http://schemas.microsoft.com/office/drawing/2014/main" id="{E994AEA5-765E-954C-ABA0-9556D793841A}"/>
              </a:ext>
            </a:extLst>
          </p:cNvPr>
          <p:cNvSpPr txBox="1"/>
          <p:nvPr/>
        </p:nvSpPr>
        <p:spPr>
          <a:xfrm>
            <a:off x="4925961" y="191729"/>
            <a:ext cx="2241755" cy="215444"/>
          </a:xfrm>
          <a:prstGeom prst="rect">
            <a:avLst/>
          </a:prstGeom>
          <a:noFill/>
        </p:spPr>
        <p:txBody>
          <a:bodyPr wrap="square" rtlCol="0">
            <a:spAutoFit/>
          </a:bodyPr>
          <a:lstStyle/>
          <a:p>
            <a:r>
              <a:rPr lang="en-US" sz="200">
                <a:solidFill>
                  <a:schemeClr val="bg1"/>
                </a:solidFill>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connect with them via email at teamnutrition@usda.gov, and follow them on Twitter.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Thank you! </a:t>
            </a:r>
          </a:p>
        </p:txBody>
      </p:sp>
      <p:pic>
        <p:nvPicPr>
          <p:cNvPr id="3" name="Picture 2">
            <a:extLst>
              <a:ext uri="{FF2B5EF4-FFF2-40B4-BE49-F238E27FC236}">
                <a16:creationId xmlns:a16="http://schemas.microsoft.com/office/drawing/2014/main" id="{777F0E9F-86A8-8D15-6BB4-447A2BC71F71}"/>
              </a:ext>
              <a:ext uri="{C183D7F6-B498-43B3-948B-1728B52AA6E4}">
                <adec:decorative xmlns:adec="http://schemas.microsoft.com/office/drawing/2017/decorative" val="1"/>
              </a:ext>
            </a:extLst>
          </p:cNvPr>
          <p:cNvPicPr>
            <a:picLocks noChangeAspect="1"/>
          </p:cNvPicPr>
          <p:nvPr/>
        </p:nvPicPr>
        <p:blipFill>
          <a:blip r:embed="rId10">
            <a:duotone>
              <a:prstClr val="black"/>
              <a:srgbClr val="14504F">
                <a:tint val="45000"/>
                <a:satMod val="400000"/>
              </a:srgbClr>
            </a:duotone>
          </a:blip>
          <a:stretch>
            <a:fillRect/>
          </a:stretch>
        </p:blipFill>
        <p:spPr>
          <a:xfrm>
            <a:off x="363978" y="2717884"/>
            <a:ext cx="403762" cy="412679"/>
          </a:xfrm>
          <a:prstGeom prst="rect">
            <a:avLst/>
          </a:prstGeom>
        </p:spPr>
      </p:pic>
    </p:spTree>
    <p:extLst>
      <p:ext uri="{BB962C8B-B14F-4D97-AF65-F5344CB8AC3E}">
        <p14:creationId xmlns:p14="http://schemas.microsoft.com/office/powerpoint/2010/main" val="144947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0097F8-823C-F440-8B99-477327B35CC8}"/>
              </a:ext>
            </a:extLst>
          </p:cNvPr>
          <p:cNvSpPr txBox="1"/>
          <p:nvPr/>
        </p:nvSpPr>
        <p:spPr>
          <a:xfrm>
            <a:off x="0" y="180987"/>
            <a:ext cx="3064042" cy="1938992"/>
          </a:xfrm>
          <a:prstGeom prst="rect">
            <a:avLst/>
          </a:prstGeom>
          <a:noFill/>
        </p:spPr>
        <p:txBody>
          <a:bodyPr wrap="square" rtlCol="0">
            <a:spAutoFit/>
          </a:bodyPr>
          <a:lstStyle/>
          <a:p>
            <a:pPr algn="ctr"/>
            <a:r>
              <a:rPr lang="en-US" sz="12000" b="1">
                <a:solidFill>
                  <a:srgbClr val="14504F"/>
                </a:solidFill>
                <a:latin typeface="Helvetica" pitchFamily="2" charset="0"/>
              </a:rPr>
              <a:t>?</a:t>
            </a:r>
            <a:endParaRPr lang="en-US" sz="12000" b="1">
              <a:latin typeface="Helvetica" pitchFamily="2" charset="0"/>
            </a:endParaRP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1849017"/>
            <a:ext cx="3003958" cy="1669773"/>
          </a:xfrm>
        </p:spPr>
        <p:txBody>
          <a:bodyPr/>
          <a:lstStyle/>
          <a:p>
            <a:r>
              <a:rPr lang="en-US" sz="2400"/>
              <a:t>Let Us Know Who You Are! </a:t>
            </a:r>
            <a:br>
              <a:rPr lang="en-US" sz="2400"/>
            </a:br>
            <a:r>
              <a:rPr lang="en-US" sz="2400" b="0"/>
              <a:t>I work for a…</a:t>
            </a:r>
          </a:p>
        </p:txBody>
      </p:sp>
      <p:sp>
        <p:nvSpPr>
          <p:cNvPr id="7" name="Content Placeholder 3">
            <a:extLst>
              <a:ext uri="{FF2B5EF4-FFF2-40B4-BE49-F238E27FC236}">
                <a16:creationId xmlns:a16="http://schemas.microsoft.com/office/drawing/2014/main" id="{062893C7-08FC-1B40-AA56-496131DEAD91}"/>
              </a:ext>
            </a:extLst>
          </p:cNvPr>
          <p:cNvSpPr txBox="1">
            <a:spLocks/>
          </p:cNvSpPr>
          <p:nvPr/>
        </p:nvSpPr>
        <p:spPr>
          <a:xfrm>
            <a:off x="3463316" y="910802"/>
            <a:ext cx="5354862" cy="3629667"/>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6075" indent="-334963">
              <a:buClr>
                <a:srgbClr val="14504F"/>
              </a:buClr>
              <a:buFont typeface="Wingdings" panose="05000000000000000000" pitchFamily="2" charset="2"/>
              <a:buChar char="q"/>
            </a:pPr>
            <a:r>
              <a:rPr lang="en-US"/>
              <a:t>Child care center</a:t>
            </a:r>
          </a:p>
          <a:p>
            <a:pPr marL="346075" indent="-334963">
              <a:buClr>
                <a:srgbClr val="14504F"/>
              </a:buClr>
              <a:buFont typeface="Wingdings" panose="05000000000000000000" pitchFamily="2" charset="2"/>
              <a:buChar char="q"/>
            </a:pPr>
            <a:r>
              <a:rPr lang="en-US"/>
              <a:t>Family child care home</a:t>
            </a:r>
          </a:p>
          <a:p>
            <a:pPr marL="346075" indent="-334963">
              <a:buClr>
                <a:srgbClr val="14504F"/>
              </a:buClr>
              <a:buFont typeface="Wingdings" panose="05000000000000000000" pitchFamily="2" charset="2"/>
              <a:buChar char="q"/>
            </a:pPr>
            <a:r>
              <a:rPr lang="en-US"/>
              <a:t>At-risk afterschool care center</a:t>
            </a:r>
          </a:p>
          <a:p>
            <a:pPr marL="346075" indent="-334963">
              <a:buClr>
                <a:srgbClr val="14504F"/>
              </a:buClr>
              <a:buFont typeface="Wingdings" panose="05000000000000000000" pitchFamily="2" charset="2"/>
              <a:buChar char="q"/>
            </a:pPr>
            <a:r>
              <a:rPr lang="en-US"/>
              <a:t>Adult day care center</a:t>
            </a:r>
          </a:p>
          <a:p>
            <a:pPr marL="346075" indent="-334963">
              <a:buClr>
                <a:srgbClr val="14504F"/>
              </a:buClr>
              <a:buFont typeface="Wingdings" panose="05000000000000000000" pitchFamily="2" charset="2"/>
              <a:buChar char="q"/>
            </a:pPr>
            <a:r>
              <a:rPr lang="en-US"/>
              <a:t>Sponsoring organization</a:t>
            </a:r>
          </a:p>
          <a:p>
            <a:pPr marL="346075" indent="-334963">
              <a:buClr>
                <a:srgbClr val="14504F"/>
              </a:buClr>
              <a:buFont typeface="Wingdings" panose="05000000000000000000" pitchFamily="2" charset="2"/>
              <a:buChar char="q"/>
            </a:pPr>
            <a:r>
              <a:rPr lang="en-US"/>
              <a:t>Emergency shelter</a:t>
            </a:r>
          </a:p>
          <a:p>
            <a:pPr marL="346075" indent="-334963">
              <a:buClr>
                <a:srgbClr val="14504F"/>
              </a:buClr>
              <a:buFont typeface="Wingdings" panose="05000000000000000000" pitchFamily="2" charset="2"/>
              <a:buChar char="q"/>
            </a:pPr>
            <a:r>
              <a:rPr lang="en-US"/>
              <a:t>School food authority</a:t>
            </a:r>
          </a:p>
          <a:p>
            <a:pPr marL="346075" indent="-334963">
              <a:buClr>
                <a:srgbClr val="14504F"/>
              </a:buClr>
              <a:buFont typeface="Wingdings" panose="05000000000000000000" pitchFamily="2" charset="2"/>
              <a:buChar char="q"/>
            </a:pPr>
            <a:r>
              <a:rPr lang="en-US"/>
              <a:t>State agency</a:t>
            </a:r>
          </a:p>
          <a:p>
            <a:pPr marL="346075" indent="-334963">
              <a:buClr>
                <a:srgbClr val="14504F"/>
              </a:buClr>
              <a:buFont typeface="Wingdings" panose="05000000000000000000" pitchFamily="2" charset="2"/>
              <a:buChar char="q"/>
            </a:pPr>
            <a:r>
              <a:rPr lang="en-US"/>
              <a:t>USDA Regional Office </a:t>
            </a:r>
          </a:p>
          <a:p>
            <a:pPr marL="346075" indent="-334963">
              <a:buClr>
                <a:srgbClr val="14504F"/>
              </a:buClr>
              <a:buFont typeface="Wingdings" panose="05000000000000000000" pitchFamily="2" charset="2"/>
              <a:buChar char="q"/>
            </a:pPr>
            <a:r>
              <a:rPr lang="en-US"/>
              <a:t>Other</a:t>
            </a:r>
          </a:p>
        </p:txBody>
      </p:sp>
      <p:sp>
        <p:nvSpPr>
          <p:cNvPr id="4" name="TextBox 3">
            <a:extLst>
              <a:ext uri="{FF2B5EF4-FFF2-40B4-BE49-F238E27FC236}">
                <a16:creationId xmlns:a16="http://schemas.microsoft.com/office/drawing/2014/main" id="{23737B1F-ABBE-5F48-9671-673F325FE9E7}"/>
              </a:ext>
            </a:extLst>
          </p:cNvPr>
          <p:cNvSpPr txBox="1"/>
          <p:nvPr/>
        </p:nvSpPr>
        <p:spPr>
          <a:xfrm>
            <a:off x="3064042" y="240632"/>
            <a:ext cx="1124026" cy="461665"/>
          </a:xfrm>
          <a:prstGeom prst="rect">
            <a:avLst/>
          </a:prstGeom>
          <a:noFill/>
        </p:spPr>
        <p:txBody>
          <a:bodyPr wrap="none" rtlCol="0">
            <a:spAutoFit/>
          </a:bodyPr>
          <a:lstStyle/>
          <a:p>
            <a:r>
              <a:rPr lang="en-US" sz="200">
                <a:solidFill>
                  <a:schemeClr val="bg1"/>
                </a:solidFill>
                <a:latin typeface="Arial" panose="020B0604020202020204" pitchFamily="34" charset="0"/>
                <a:cs typeface="Arial" panose="020B0604020202020204" pitchFamily="34" charset="0"/>
              </a:rPr>
              <a:t>Before we get started, I want to know who has joined us today.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Please raise your hand if you work for a:</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child care center [pause and wait for a show of hands], </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family child care home [pause and wait for a show of hands], </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at-risk afterschool care center [pause and wait for a show of hands], </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sponsoring organization  [pause and wait for a show of hands], </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emergency shelter [pause and wait for a show of hands], </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school food authority [pause and wait for a show of hands], </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State agency [pause and wait for a show of hands], </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USDA Regional office [pause and wait for a show of hands], </a:t>
            </a:r>
          </a:p>
          <a:p>
            <a:pPr marL="17145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or other [pause and wait for a show of hands]. </a:t>
            </a:r>
          </a:p>
        </p:txBody>
      </p:sp>
    </p:spTree>
    <p:extLst>
      <p:ext uri="{BB962C8B-B14F-4D97-AF65-F5344CB8AC3E}">
        <p14:creationId xmlns:p14="http://schemas.microsoft.com/office/powerpoint/2010/main" val="3946538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A8C803-BD9D-CE4C-858A-D46CF2C7B2DB}"/>
              </a:ext>
            </a:extLst>
          </p:cNvPr>
          <p:cNvSpPr>
            <a:spLocks noGrp="1"/>
          </p:cNvSpPr>
          <p:nvPr>
            <p:ph type="title"/>
          </p:nvPr>
        </p:nvSpPr>
        <p:spPr>
          <a:xfrm>
            <a:off x="0" y="188645"/>
            <a:ext cx="9143999" cy="475484"/>
          </a:xfrm>
        </p:spPr>
        <p:txBody>
          <a:bodyPr/>
          <a:lstStyle/>
          <a:p>
            <a:pPr algn="ctr"/>
            <a:r>
              <a:rPr lang="en-US" sz="3200"/>
              <a:t>Developmental Readiness</a:t>
            </a:r>
            <a:br>
              <a:rPr lang="en-US" sz="3200"/>
            </a:br>
            <a:endParaRPr lang="en-US" sz="3200"/>
          </a:p>
        </p:txBody>
      </p:sp>
      <p:sp>
        <p:nvSpPr>
          <p:cNvPr id="21" name="Rectangle 20">
            <a:extLst>
              <a:ext uri="{FF2B5EF4-FFF2-40B4-BE49-F238E27FC236}">
                <a16:creationId xmlns:a16="http://schemas.microsoft.com/office/drawing/2014/main" id="{759DCBD4-CA43-F748-B8FA-ADE2A704EA0D}"/>
              </a:ext>
            </a:extLst>
          </p:cNvPr>
          <p:cNvSpPr/>
          <p:nvPr/>
        </p:nvSpPr>
        <p:spPr>
          <a:xfrm>
            <a:off x="560538" y="2801187"/>
            <a:ext cx="2292764" cy="877163"/>
          </a:xfrm>
          <a:prstGeom prst="rect">
            <a:avLst/>
          </a:prstGeom>
        </p:spPr>
        <p:txBody>
          <a:bodyPr wrap="square" lIns="0" tIns="0">
            <a:spAutoFit/>
          </a:bodyPr>
          <a:lstStyle/>
          <a:p>
            <a:pPr lvl="0"/>
            <a:r>
              <a:rPr lang="en-US">
                <a:solidFill>
                  <a:schemeClr val="tx1">
                    <a:lumMod val="65000"/>
                    <a:lumOff val="35000"/>
                  </a:schemeClr>
                </a:solidFill>
                <a:latin typeface="Helvetica" pitchFamily="2" charset="0"/>
              </a:rPr>
              <a:t>Sits in a high chair with good head control.</a:t>
            </a:r>
          </a:p>
        </p:txBody>
      </p:sp>
      <p:sp>
        <p:nvSpPr>
          <p:cNvPr id="26" name="Rounded Rectangle 25" descr="A toddler sitting up on a high chair.">
            <a:extLst>
              <a:ext uri="{FF2B5EF4-FFF2-40B4-BE49-F238E27FC236}">
                <a16:creationId xmlns:a16="http://schemas.microsoft.com/office/drawing/2014/main" id="{CE4AE0EF-902E-2C4D-8BC7-DEC7E0284037}"/>
              </a:ext>
            </a:extLst>
          </p:cNvPr>
          <p:cNvSpPr/>
          <p:nvPr/>
        </p:nvSpPr>
        <p:spPr>
          <a:xfrm>
            <a:off x="560538" y="1042983"/>
            <a:ext cx="2112769" cy="1629531"/>
          </a:xfrm>
          <a:prstGeom prst="roundRect">
            <a:avLst>
              <a:gd name="adj" fmla="val 10000"/>
            </a:avLst>
          </a:prstGeom>
          <a:blipFill>
            <a:blip r:embed="rId3">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22" name="Rectangle 21">
            <a:extLst>
              <a:ext uri="{FF2B5EF4-FFF2-40B4-BE49-F238E27FC236}">
                <a16:creationId xmlns:a16="http://schemas.microsoft.com/office/drawing/2014/main" id="{55E927CC-22E4-E142-9E57-1F8867949D47}"/>
              </a:ext>
            </a:extLst>
          </p:cNvPr>
          <p:cNvSpPr/>
          <p:nvPr/>
        </p:nvSpPr>
        <p:spPr>
          <a:xfrm>
            <a:off x="3395230" y="2802074"/>
            <a:ext cx="2237272" cy="1154162"/>
          </a:xfrm>
          <a:prstGeom prst="rect">
            <a:avLst/>
          </a:prstGeom>
        </p:spPr>
        <p:txBody>
          <a:bodyPr wrap="square" lIns="0" tIns="0">
            <a:spAutoFit/>
          </a:bodyPr>
          <a:lstStyle/>
          <a:p>
            <a:pPr lvl="0"/>
            <a:r>
              <a:rPr lang="en-US">
                <a:solidFill>
                  <a:schemeClr val="tx1">
                    <a:lumMod val="65000"/>
                    <a:lumOff val="35000"/>
                  </a:schemeClr>
                </a:solidFill>
                <a:latin typeface="Helvetica" pitchFamily="2" charset="0"/>
              </a:rPr>
              <a:t>Opens mouth when foods come their way or reaches for food. </a:t>
            </a:r>
          </a:p>
        </p:txBody>
      </p:sp>
      <p:sp>
        <p:nvSpPr>
          <p:cNvPr id="27" name="Rounded Rectangle 26" descr="A toddler sitting in a high chair and opening her mouth as a spoon comes toward her. ">
            <a:extLst>
              <a:ext uri="{FF2B5EF4-FFF2-40B4-BE49-F238E27FC236}">
                <a16:creationId xmlns:a16="http://schemas.microsoft.com/office/drawing/2014/main" id="{E20BB365-0407-4248-9C80-E0737CF69CF3}"/>
              </a:ext>
              <a:ext uri="{C183D7F6-B498-43B3-948B-1728B52AA6E4}">
                <adec:decorative xmlns:adec="http://schemas.microsoft.com/office/drawing/2017/decorative" val="0"/>
              </a:ext>
            </a:extLst>
          </p:cNvPr>
          <p:cNvSpPr/>
          <p:nvPr/>
        </p:nvSpPr>
        <p:spPr>
          <a:xfrm>
            <a:off x="3395230" y="1042983"/>
            <a:ext cx="2112769" cy="1629531"/>
          </a:xfrm>
          <a:prstGeom prst="roundRect">
            <a:avLst>
              <a:gd name="adj" fmla="val 10000"/>
            </a:avLst>
          </a:prstGeom>
          <a:blipFill>
            <a:blip r:embed="rId4">
              <a:extLst>
                <a:ext uri="{28A0092B-C50C-407E-A947-70E740481C1C}">
                  <a14:useLocalDpi xmlns:a14="http://schemas.microsoft.com/office/drawing/2010/main" val="0"/>
                </a:ext>
              </a:extLst>
            </a:blip>
            <a:srcRect/>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23" name="Rectangle 22">
            <a:extLst>
              <a:ext uri="{FF2B5EF4-FFF2-40B4-BE49-F238E27FC236}">
                <a16:creationId xmlns:a16="http://schemas.microsoft.com/office/drawing/2014/main" id="{253BCC48-AE79-3B48-BF79-0E72D64F4532}"/>
              </a:ext>
            </a:extLst>
          </p:cNvPr>
          <p:cNvSpPr/>
          <p:nvPr/>
        </p:nvSpPr>
        <p:spPr>
          <a:xfrm>
            <a:off x="6298932" y="2801187"/>
            <a:ext cx="2284526" cy="1708160"/>
          </a:xfrm>
          <a:prstGeom prst="rect">
            <a:avLst/>
          </a:prstGeom>
        </p:spPr>
        <p:txBody>
          <a:bodyPr wrap="square" lIns="0" tIns="0">
            <a:spAutoFit/>
          </a:bodyPr>
          <a:lstStyle/>
          <a:p>
            <a:pPr lvl="0"/>
            <a:r>
              <a:rPr lang="en-US">
                <a:solidFill>
                  <a:schemeClr val="tx1">
                    <a:lumMod val="65000"/>
                    <a:lumOff val="35000"/>
                  </a:schemeClr>
                </a:solidFill>
                <a:latin typeface="Helvetica" pitchFamily="2" charset="0"/>
              </a:rPr>
              <a:t>Uses tongue </a:t>
            </a:r>
            <a:br>
              <a:rPr lang="en-US">
                <a:solidFill>
                  <a:schemeClr val="tx1">
                    <a:lumMod val="65000"/>
                    <a:lumOff val="35000"/>
                  </a:schemeClr>
                </a:solidFill>
                <a:latin typeface="Helvetica" pitchFamily="2" charset="0"/>
              </a:rPr>
            </a:br>
            <a:r>
              <a:rPr lang="en-US">
                <a:solidFill>
                  <a:schemeClr val="tx1">
                    <a:lumMod val="65000"/>
                    <a:lumOff val="35000"/>
                  </a:schemeClr>
                </a:solidFill>
                <a:latin typeface="Helvetica" pitchFamily="2" charset="0"/>
              </a:rPr>
              <a:t>to move food from the spoon into their mouth to swallow the food without pushing it out.</a:t>
            </a:r>
          </a:p>
        </p:txBody>
      </p:sp>
      <p:sp>
        <p:nvSpPr>
          <p:cNvPr id="28" name="Rounded Rectangle 27" descr="A toddler in a high chair moving food around her mouth with her tongue. ">
            <a:extLst>
              <a:ext uri="{FF2B5EF4-FFF2-40B4-BE49-F238E27FC236}">
                <a16:creationId xmlns:a16="http://schemas.microsoft.com/office/drawing/2014/main" id="{88F97CAE-4D54-0D4B-BEE6-C3CB7E5389F7}"/>
              </a:ext>
              <a:ext uri="{C183D7F6-B498-43B3-948B-1728B52AA6E4}">
                <adec:decorative xmlns:adec="http://schemas.microsoft.com/office/drawing/2017/decorative" val="0"/>
              </a:ext>
            </a:extLst>
          </p:cNvPr>
          <p:cNvSpPr/>
          <p:nvPr/>
        </p:nvSpPr>
        <p:spPr>
          <a:xfrm>
            <a:off x="6298932" y="1042983"/>
            <a:ext cx="2112769" cy="1629531"/>
          </a:xfrm>
          <a:prstGeom prst="roundRect">
            <a:avLst>
              <a:gd name="adj" fmla="val 10000"/>
            </a:avLst>
          </a:prstGeom>
          <a:blipFill>
            <a:blip r:embed="rId5">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cxnSp>
        <p:nvCxnSpPr>
          <p:cNvPr id="32" name="Straight Connector 31" descr="[decorative] ">
            <a:extLst>
              <a:ext uri="{FF2B5EF4-FFF2-40B4-BE49-F238E27FC236}">
                <a16:creationId xmlns:a16="http://schemas.microsoft.com/office/drawing/2014/main" id="{E3943940-E76F-294B-9C68-4B1A8AFB11B4}"/>
              </a:ext>
              <a:ext uri="{C183D7F6-B498-43B3-948B-1728B52AA6E4}">
                <adec:decorative xmlns:adec="http://schemas.microsoft.com/office/drawing/2017/decorative" val="1"/>
              </a:ext>
            </a:extLst>
          </p:cNvPr>
          <p:cNvCxnSpPr>
            <a:cxnSpLocks/>
          </p:cNvCxnSpPr>
          <p:nvPr/>
        </p:nvCxnSpPr>
        <p:spPr>
          <a:xfrm>
            <a:off x="5894056" y="1042983"/>
            <a:ext cx="0" cy="3383102"/>
          </a:xfrm>
          <a:prstGeom prst="line">
            <a:avLst/>
          </a:prstGeom>
          <a:ln w="12700">
            <a:solidFill>
              <a:srgbClr val="5F357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descr="[decorative] ">
            <a:extLst>
              <a:ext uri="{FF2B5EF4-FFF2-40B4-BE49-F238E27FC236}">
                <a16:creationId xmlns:a16="http://schemas.microsoft.com/office/drawing/2014/main" id="{E637E679-A973-C14B-B85A-3A3357AAB96D}"/>
              </a:ext>
              <a:ext uri="{C183D7F6-B498-43B3-948B-1728B52AA6E4}">
                <adec:decorative xmlns:adec="http://schemas.microsoft.com/office/drawing/2017/decorative" val="1"/>
              </a:ext>
            </a:extLst>
          </p:cNvPr>
          <p:cNvCxnSpPr>
            <a:cxnSpLocks/>
          </p:cNvCxnSpPr>
          <p:nvPr/>
        </p:nvCxnSpPr>
        <p:spPr>
          <a:xfrm>
            <a:off x="3004941" y="1042983"/>
            <a:ext cx="0" cy="3383102"/>
          </a:xfrm>
          <a:prstGeom prst="line">
            <a:avLst/>
          </a:prstGeom>
          <a:ln w="12700">
            <a:solidFill>
              <a:srgbClr val="5F3574"/>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86B2564-7D16-6845-963C-DA7411564A11}"/>
              </a:ext>
            </a:extLst>
          </p:cNvPr>
          <p:cNvSpPr txBox="1"/>
          <p:nvPr/>
        </p:nvSpPr>
        <p:spPr>
          <a:xfrm>
            <a:off x="240632" y="4652212"/>
            <a:ext cx="6131807" cy="492443"/>
          </a:xfrm>
          <a:prstGeom prst="rect">
            <a:avLst/>
          </a:prstGeom>
          <a:noFill/>
        </p:spPr>
        <p:txBody>
          <a:bodyPr wrap="none" rtlCol="0">
            <a:spAutoFit/>
          </a:bodyPr>
          <a:lstStyle/>
          <a:p>
            <a:pPr defTabSz="914277">
              <a:defRPr/>
            </a:pPr>
            <a:r>
              <a:rPr lang="en-US" sz="200">
                <a:solidFill>
                  <a:srgbClr val="F6F7F9"/>
                </a:solidFill>
                <a:latin typeface="Arial" panose="020B0604020202020204" pitchFamily="34" charset="0"/>
                <a:cs typeface="Arial" panose="020B0604020202020204" pitchFamily="34" charset="0"/>
              </a:rPr>
              <a:t>As babies grow, we know they will eventually need to start eating solid foods in addition to breastmilk and/or formula. When we say “solid foods”, we mean foods that are safe and easy for a baby to eat once he or she is developmentally ready.  Developmentally ready means the baby is showing a set of skills or abilities that mean he or she is ready to try solid foods. This usually happens when the baby is around 6 months or so, so it could be earlier or later than 6 months.</a:t>
            </a:r>
          </a:p>
          <a:p>
            <a:pPr defTabSz="914277">
              <a:defRPr/>
            </a:pPr>
            <a:endParaRPr lang="en-US" sz="200">
              <a:solidFill>
                <a:srgbClr val="F6F7F9"/>
              </a:solidFill>
              <a:latin typeface="Arial" panose="020B0604020202020204" pitchFamily="34" charset="0"/>
              <a:cs typeface="Arial" panose="020B0604020202020204" pitchFamily="34" charset="0"/>
            </a:endParaRPr>
          </a:p>
          <a:p>
            <a:r>
              <a:rPr lang="en-US" sz="200">
                <a:solidFill>
                  <a:srgbClr val="F6F7F9"/>
                </a:solidFill>
                <a:latin typeface="Arial" panose="020B0604020202020204" pitchFamily="34" charset="0"/>
                <a:cs typeface="Arial" panose="020B0604020202020204" pitchFamily="34" charset="0"/>
              </a:rPr>
              <a:t>A baby is developmentally ready to start solid foods if he or she:</a:t>
            </a:r>
          </a:p>
          <a:p>
            <a:pPr marL="171450" lvl="0" indent="-171450">
              <a:buFont typeface="Arial" panose="020B0604020202020204" pitchFamily="34" charset="0"/>
              <a:buChar char="•"/>
            </a:pPr>
            <a:r>
              <a:rPr lang="en-US" sz="200">
                <a:solidFill>
                  <a:srgbClr val="F6F7F9"/>
                </a:solidFill>
                <a:latin typeface="Arial" panose="020B0604020202020204" pitchFamily="34" charset="0"/>
                <a:cs typeface="Arial" panose="020B0604020202020204" pitchFamily="34" charset="0"/>
              </a:rPr>
              <a:t>Opens his or her mouth when foods come his or her way or reaches for food.</a:t>
            </a:r>
          </a:p>
          <a:p>
            <a:pPr marL="171450" lvl="0" indent="-171450">
              <a:buFont typeface="Arial" panose="020B0604020202020204" pitchFamily="34" charset="0"/>
              <a:buChar char="•"/>
            </a:pPr>
            <a:r>
              <a:rPr lang="en-US" sz="200">
                <a:solidFill>
                  <a:srgbClr val="F6F7F9"/>
                </a:solidFill>
                <a:latin typeface="Arial" panose="020B0604020202020204" pitchFamily="34" charset="0"/>
                <a:cs typeface="Arial" panose="020B0604020202020204" pitchFamily="34" charset="0"/>
              </a:rPr>
              <a:t>Sits in a high chair with good head control.</a:t>
            </a:r>
          </a:p>
          <a:p>
            <a:pPr marL="171450" lvl="0" indent="-171450">
              <a:buFont typeface="Arial" panose="020B0604020202020204" pitchFamily="34" charset="0"/>
              <a:buChar char="•"/>
            </a:pPr>
            <a:r>
              <a:rPr lang="en-US" sz="200">
                <a:solidFill>
                  <a:srgbClr val="F6F7F9"/>
                </a:solidFill>
                <a:latin typeface="Arial" panose="020B0604020202020204" pitchFamily="34" charset="0"/>
                <a:cs typeface="Arial" panose="020B0604020202020204" pitchFamily="34" charset="0"/>
              </a:rPr>
              <a:t>Uses his or her tongue to move food from the spoon into his or her mouth. The tongue does not automatically push the food out of his or her mouth.</a:t>
            </a:r>
          </a:p>
          <a:p>
            <a:pPr lvl="0" defTabSz="914400">
              <a:defRPr/>
            </a:pPr>
            <a:endParaRPr lang="en-US" sz="200">
              <a:solidFill>
                <a:srgbClr val="F6F7F9"/>
              </a:solidFill>
              <a:latin typeface="Arial" panose="020B0604020202020204" pitchFamily="34" charset="0"/>
              <a:cs typeface="Arial" panose="020B0604020202020204" pitchFamily="34" charset="0"/>
            </a:endParaRPr>
          </a:p>
          <a:p>
            <a:pPr lvl="0" defTabSz="914400">
              <a:defRPr/>
            </a:pPr>
            <a:r>
              <a:rPr lang="en-US" sz="200">
                <a:solidFill>
                  <a:srgbClr val="F6F7F9"/>
                </a:solidFill>
                <a:latin typeface="Arial" panose="020B0604020202020204" pitchFamily="34" charset="0"/>
                <a:cs typeface="Arial" panose="020B0604020202020204" pitchFamily="34" charset="0"/>
              </a:rPr>
              <a:t>Keep in mind that all babies develop at their own rate. So for example, while one baby might be opening his mouth or reaching for food when he is five months old, another baby may not start doing so until she is six months old. That is okay!  The CACFP infant meal pattern gives you the flexibility to feed each baby based on their developmental readiness, such as how well the baby can control his or her muscles. That way, as the child care provider, you can help ensure that babies get what they need to grow and be healthy. </a:t>
            </a:r>
          </a:p>
          <a:p>
            <a:pPr lvl="0" defTabSz="914400">
              <a:defRPr/>
            </a:pPr>
            <a:endParaRPr lang="en-US" sz="200">
              <a:solidFill>
                <a:srgbClr val="F6F7F9"/>
              </a:solidFill>
              <a:latin typeface="Arial" panose="020B0604020202020204" pitchFamily="34" charset="0"/>
              <a:cs typeface="Arial" panose="020B0604020202020204" pitchFamily="34" charset="0"/>
            </a:endParaRPr>
          </a:p>
          <a:p>
            <a:r>
              <a:rPr lang="en-US" sz="200">
                <a:solidFill>
                  <a:srgbClr val="F6F7F9"/>
                </a:solidFill>
                <a:latin typeface="Arial" panose="020B0604020202020204" pitchFamily="34" charset="0"/>
                <a:cs typeface="Arial" panose="020B0604020202020204" pitchFamily="34" charset="0"/>
              </a:rPr>
              <a:t>Starting solid foods when a baby is developmentally ready is important because:</a:t>
            </a:r>
          </a:p>
          <a:p>
            <a:pPr marL="171450" lvl="0" indent="-171450">
              <a:buFont typeface="Arial" panose="020B0604020202020204" pitchFamily="34" charset="0"/>
              <a:buChar char="•"/>
            </a:pPr>
            <a:r>
              <a:rPr lang="en-US" sz="200">
                <a:solidFill>
                  <a:srgbClr val="F6F7F9"/>
                </a:solidFill>
                <a:latin typeface="Arial" panose="020B0604020202020204" pitchFamily="34" charset="0"/>
                <a:cs typeface="Arial" panose="020B0604020202020204" pitchFamily="34" charset="0"/>
              </a:rPr>
              <a:t>A baby is getting bigger and needs more calories and nutrients that can come from solid foods.</a:t>
            </a:r>
          </a:p>
          <a:p>
            <a:pPr marL="171450" lvl="0" indent="-171450">
              <a:buFont typeface="Arial" panose="020B0604020202020204" pitchFamily="34" charset="0"/>
              <a:buChar char="•"/>
            </a:pPr>
            <a:r>
              <a:rPr lang="en-US" sz="200">
                <a:solidFill>
                  <a:srgbClr val="F6F7F9"/>
                </a:solidFill>
                <a:latin typeface="Arial" panose="020B0604020202020204" pitchFamily="34" charset="0"/>
                <a:cs typeface="Arial" panose="020B0604020202020204" pitchFamily="34" charset="0"/>
              </a:rPr>
              <a:t>It gives a baby a chance to try different foods so he or she will like them at an early age and will continue to eat them as he or she gets older.</a:t>
            </a:r>
          </a:p>
          <a:p>
            <a:endParaRPr lang="en-US" sz="200">
              <a:solidFill>
                <a:srgbClr val="F6F7F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4943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CBDE-4817-3246-86E1-5CC0AB0C59AD}"/>
              </a:ext>
            </a:extLst>
          </p:cNvPr>
          <p:cNvSpPr>
            <a:spLocks noGrp="1"/>
          </p:cNvSpPr>
          <p:nvPr>
            <p:ph type="title"/>
          </p:nvPr>
        </p:nvSpPr>
        <p:spPr/>
        <p:txBody>
          <a:bodyPr/>
          <a:lstStyle/>
          <a:p>
            <a:r>
              <a:rPr lang="en-US"/>
              <a:t>Feeding Solid Foods Too Early</a:t>
            </a:r>
          </a:p>
        </p:txBody>
      </p:sp>
      <p:sp>
        <p:nvSpPr>
          <p:cNvPr id="3" name="Text Placeholder 2">
            <a:extLst>
              <a:ext uri="{FF2B5EF4-FFF2-40B4-BE49-F238E27FC236}">
                <a16:creationId xmlns:a16="http://schemas.microsoft.com/office/drawing/2014/main" id="{9F8080F2-9F3D-6949-800C-B0542601ABA9}"/>
              </a:ext>
            </a:extLst>
          </p:cNvPr>
          <p:cNvSpPr>
            <a:spLocks noGrp="1"/>
          </p:cNvSpPr>
          <p:nvPr>
            <p:ph type="body" idx="1"/>
          </p:nvPr>
        </p:nvSpPr>
        <p:spPr>
          <a:xfrm>
            <a:off x="408264" y="1164495"/>
            <a:ext cx="7318765" cy="373061"/>
          </a:xfrm>
        </p:spPr>
        <p:txBody>
          <a:bodyPr/>
          <a:lstStyle/>
          <a:p>
            <a:r>
              <a:rPr lang="en-US" sz="2000"/>
              <a:t>Feeding solid foods before a baby is developmentally ready may increase the chance that they will:</a:t>
            </a:r>
          </a:p>
          <a:p>
            <a:endParaRPr lang="en-US" sz="2000"/>
          </a:p>
        </p:txBody>
      </p:sp>
      <p:sp>
        <p:nvSpPr>
          <p:cNvPr id="4" name="Content Placeholder 3">
            <a:extLst>
              <a:ext uri="{FF2B5EF4-FFF2-40B4-BE49-F238E27FC236}">
                <a16:creationId xmlns:a16="http://schemas.microsoft.com/office/drawing/2014/main" id="{41C506C1-D523-4345-9BA7-7F4E5061B7AC}"/>
              </a:ext>
            </a:extLst>
          </p:cNvPr>
          <p:cNvSpPr>
            <a:spLocks noGrp="1"/>
          </p:cNvSpPr>
          <p:nvPr>
            <p:ph sz="half" idx="2"/>
          </p:nvPr>
        </p:nvSpPr>
        <p:spPr>
          <a:xfrm>
            <a:off x="408264" y="1902183"/>
            <a:ext cx="4750069" cy="2251008"/>
          </a:xfrm>
        </p:spPr>
        <p:txBody>
          <a:bodyPr/>
          <a:lstStyle/>
          <a:p>
            <a:pPr lvl="1" indent="-285750" defTabSz="457200">
              <a:lnSpc>
                <a:spcPct val="100000"/>
              </a:lnSpc>
              <a:spcBef>
                <a:spcPts val="1200"/>
              </a:spcBef>
              <a:buFont typeface="Wingdings" pitchFamily="2" charset="2"/>
              <a:buChar char="ü"/>
            </a:pPr>
            <a:r>
              <a:rPr lang="en-US" sz="2000">
                <a:solidFill>
                  <a:schemeClr val="tx1">
                    <a:lumMod val="65000"/>
                    <a:lumOff val="35000"/>
                  </a:schemeClr>
                </a:solidFill>
              </a:rPr>
              <a:t>choke on the food.</a:t>
            </a:r>
            <a:endParaRPr lang="es-US" sz="2000">
              <a:solidFill>
                <a:schemeClr val="tx1">
                  <a:lumMod val="65000"/>
                  <a:lumOff val="35000"/>
                </a:schemeClr>
              </a:solidFill>
            </a:endParaRPr>
          </a:p>
          <a:p>
            <a:pPr lvl="1" indent="-285750" defTabSz="457200">
              <a:lnSpc>
                <a:spcPct val="100000"/>
              </a:lnSpc>
              <a:spcBef>
                <a:spcPts val="1200"/>
              </a:spcBef>
              <a:buFont typeface="Wingdings" pitchFamily="2" charset="2"/>
              <a:buChar char="ü"/>
            </a:pPr>
            <a:r>
              <a:rPr lang="en-US" sz="2000">
                <a:solidFill>
                  <a:schemeClr val="tx1">
                    <a:lumMod val="65000"/>
                    <a:lumOff val="35000"/>
                  </a:schemeClr>
                </a:solidFill>
              </a:rPr>
              <a:t>drink less breastmilk or infant formula than needed in order to grow.</a:t>
            </a:r>
            <a:endParaRPr lang="es-US" sz="2000">
              <a:solidFill>
                <a:schemeClr val="tx1">
                  <a:lumMod val="65000"/>
                  <a:lumOff val="35000"/>
                </a:schemeClr>
              </a:solidFill>
            </a:endParaRPr>
          </a:p>
          <a:p>
            <a:pPr lvl="1" indent="-285750" defTabSz="457200">
              <a:lnSpc>
                <a:spcPct val="100000"/>
              </a:lnSpc>
              <a:spcBef>
                <a:spcPts val="1200"/>
              </a:spcBef>
              <a:buFont typeface="Wingdings" pitchFamily="2" charset="2"/>
              <a:buChar char="ü"/>
            </a:pPr>
            <a:r>
              <a:rPr lang="en-US" sz="2000">
                <a:solidFill>
                  <a:schemeClr val="tx1">
                    <a:lumMod val="65000"/>
                    <a:lumOff val="35000"/>
                  </a:schemeClr>
                </a:solidFill>
              </a:rPr>
              <a:t>be overweight or obese later in life.</a:t>
            </a:r>
          </a:p>
          <a:p>
            <a:pPr marL="283464" lvl="1" indent="-285750" defTabSz="457200">
              <a:lnSpc>
                <a:spcPct val="100000"/>
              </a:lnSpc>
              <a:spcBef>
                <a:spcPts val="1200"/>
              </a:spcBef>
              <a:buClr>
                <a:srgbClr val="14504F"/>
              </a:buClr>
              <a:buFont typeface="Wingdings" pitchFamily="2" charset="2"/>
              <a:buChar char="ü"/>
            </a:pPr>
            <a:endParaRPr lang="en-US" sz="2000">
              <a:solidFill>
                <a:schemeClr val="tx1">
                  <a:lumMod val="65000"/>
                  <a:lumOff val="35000"/>
                </a:schemeClr>
              </a:solidFill>
              <a:latin typeface="Helvetica" pitchFamily="2" charset="0"/>
            </a:endParaRPr>
          </a:p>
        </p:txBody>
      </p:sp>
      <p:pic>
        <p:nvPicPr>
          <p:cNvPr id="6" name="Picture 5" descr="Illustration of a baby being fed.">
            <a:extLst>
              <a:ext uri="{FF2B5EF4-FFF2-40B4-BE49-F238E27FC236}">
                <a16:creationId xmlns:a16="http://schemas.microsoft.com/office/drawing/2014/main" id="{923C3ABB-59A9-1049-84BC-01B5BD54688F}"/>
              </a:ext>
            </a:extLst>
          </p:cNvPr>
          <p:cNvPicPr>
            <a:picLocks noChangeAspect="1"/>
          </p:cNvPicPr>
          <p:nvPr/>
        </p:nvPicPr>
        <p:blipFill>
          <a:blip r:embed="rId3"/>
          <a:stretch>
            <a:fillRect/>
          </a:stretch>
        </p:blipFill>
        <p:spPr>
          <a:xfrm>
            <a:off x="5171518" y="2020818"/>
            <a:ext cx="3564218" cy="1633599"/>
          </a:xfrm>
          <a:prstGeom prst="rect">
            <a:avLst/>
          </a:prstGeom>
        </p:spPr>
      </p:pic>
      <p:sp>
        <p:nvSpPr>
          <p:cNvPr id="5" name="TextBox 4">
            <a:extLst>
              <a:ext uri="{FF2B5EF4-FFF2-40B4-BE49-F238E27FC236}">
                <a16:creationId xmlns:a16="http://schemas.microsoft.com/office/drawing/2014/main" id="{9E74CF02-ACEA-6D49-9761-E1D70811DCB9}"/>
              </a:ext>
            </a:extLst>
          </p:cNvPr>
          <p:cNvSpPr txBox="1"/>
          <p:nvPr/>
        </p:nvSpPr>
        <p:spPr>
          <a:xfrm>
            <a:off x="365760" y="4705004"/>
            <a:ext cx="3741730" cy="400110"/>
          </a:xfrm>
          <a:prstGeom prst="rect">
            <a:avLst/>
          </a:prstGeom>
          <a:noFill/>
        </p:spPr>
        <p:txBody>
          <a:bodyPr wrap="none" rtlCol="0">
            <a:spAutoFit/>
          </a:bodyPr>
          <a:lstStyle/>
          <a:p>
            <a:r>
              <a:rPr lang="en-US" sz="200">
                <a:solidFill>
                  <a:schemeClr val="bg1"/>
                </a:solidFill>
                <a:latin typeface="Arial" panose="020B0604020202020204" pitchFamily="34" charset="0"/>
                <a:cs typeface="Arial" panose="020B0604020202020204" pitchFamily="34" charset="0"/>
              </a:rPr>
              <a:t>Feeding solid foods before a baby is developmentally ready may increase the chance that he or she will:</a:t>
            </a:r>
          </a:p>
          <a:p>
            <a:pPr marL="171450" lvl="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choke on the food.</a:t>
            </a:r>
          </a:p>
          <a:p>
            <a:pPr marL="171450" lvl="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drink less breastmilk or infant formula than needed in order to grow.</a:t>
            </a:r>
          </a:p>
          <a:p>
            <a:pPr marL="171450" lvl="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be overweight or obese later in life.</a:t>
            </a:r>
          </a:p>
          <a:p>
            <a:pPr lvl="0"/>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Feeding solid foods before a baby is ready:</a:t>
            </a:r>
          </a:p>
          <a:p>
            <a:pPr marL="171450" lvl="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does not help the baby sleep through the night.</a:t>
            </a:r>
          </a:p>
          <a:p>
            <a:pPr marL="171450" lvl="0" indent="-171450">
              <a:buFont typeface="Arial" panose="020B0604020202020204" pitchFamily="34" charset="0"/>
              <a:buChar char="•"/>
            </a:pPr>
            <a:r>
              <a:rPr lang="en-US" sz="200">
                <a:solidFill>
                  <a:schemeClr val="bg1"/>
                </a:solidFill>
                <a:latin typeface="Arial" panose="020B0604020202020204" pitchFamily="34" charset="0"/>
                <a:cs typeface="Arial" panose="020B0604020202020204" pitchFamily="34" charset="0"/>
              </a:rPr>
              <a:t>does not make the baby eat fewer times in a day.</a:t>
            </a:r>
          </a:p>
          <a:p>
            <a:pPr lvl="0"/>
            <a:endParaRPr lang="en-US" sz="200">
              <a:solidFill>
                <a:schemeClr val="bg1"/>
              </a:solidFill>
              <a:latin typeface="Arial" panose="020B0604020202020204" pitchFamily="34" charset="0"/>
              <a:cs typeface="Arial" panose="020B0604020202020204" pitchFamily="34" charset="0"/>
            </a:endParaRPr>
          </a:p>
          <a:p>
            <a:pPr lvl="0" defTabSz="914400">
              <a:defRPr/>
            </a:pPr>
            <a:r>
              <a:rPr lang="en-US" sz="200">
                <a:solidFill>
                  <a:schemeClr val="bg1"/>
                </a:solidFill>
                <a:latin typeface="Arial" panose="020B0604020202020204" pitchFamily="34" charset="0"/>
                <a:cs typeface="Arial" panose="020B0604020202020204" pitchFamily="34" charset="0"/>
              </a:rPr>
              <a:t>If parents report fussiness and/or sleeping problems as a reason for wanting to start solid foods early, encourage them to discuss their concerns with their baby’s health care provider. Sometimes ideas for other ways to calm or soothe a crying baby can be helpful. Crying does not always mean that the baby is hungry.</a:t>
            </a:r>
          </a:p>
        </p:txBody>
      </p:sp>
    </p:spTree>
    <p:extLst>
      <p:ext uri="{BB962C8B-B14F-4D97-AF65-F5344CB8AC3E}">
        <p14:creationId xmlns:p14="http://schemas.microsoft.com/office/powerpoint/2010/main" val="3371955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1F68198-1ECD-E542-AF16-88CC50CCD343}"/>
              </a:ext>
            </a:extLst>
          </p:cNvPr>
          <p:cNvSpPr txBox="1"/>
          <p:nvPr/>
        </p:nvSpPr>
        <p:spPr>
          <a:xfrm>
            <a:off x="0" y="180987"/>
            <a:ext cx="3064042" cy="1938992"/>
          </a:xfrm>
          <a:prstGeom prst="rect">
            <a:avLst/>
          </a:prstGeom>
          <a:noFill/>
        </p:spPr>
        <p:txBody>
          <a:bodyPr wrap="square" rtlCol="0">
            <a:spAutoFit/>
          </a:bodyPr>
          <a:lstStyle/>
          <a:p>
            <a:pPr algn="ctr"/>
            <a:r>
              <a:rPr lang="en-US" sz="12000" b="1">
                <a:solidFill>
                  <a:srgbClr val="14504F"/>
                </a:solidFill>
                <a:latin typeface="Helvetica" pitchFamily="2" charset="0"/>
              </a:rPr>
              <a:t>?</a:t>
            </a:r>
            <a:endParaRPr lang="en-US" sz="12000" b="1">
              <a:latin typeface="Helvetica" pitchFamily="2" charset="0"/>
            </a:endParaRPr>
          </a:p>
        </p:txBody>
      </p:sp>
      <p:sp>
        <p:nvSpPr>
          <p:cNvPr id="2" name="Title 1">
            <a:extLst>
              <a:ext uri="{FF2B5EF4-FFF2-40B4-BE49-F238E27FC236}">
                <a16:creationId xmlns:a16="http://schemas.microsoft.com/office/drawing/2014/main" id="{AA69E19D-7878-3643-9714-7FF374346BD1}"/>
              </a:ext>
            </a:extLst>
          </p:cNvPr>
          <p:cNvSpPr>
            <a:spLocks noGrp="1"/>
          </p:cNvSpPr>
          <p:nvPr>
            <p:ph type="title"/>
          </p:nvPr>
        </p:nvSpPr>
        <p:spPr>
          <a:xfrm>
            <a:off x="0" y="1842472"/>
            <a:ext cx="3021980" cy="1669773"/>
          </a:xfrm>
        </p:spPr>
        <p:txBody>
          <a:bodyPr/>
          <a:lstStyle/>
          <a:p>
            <a:r>
              <a:rPr lang="en-US" sz="2000"/>
              <a:t>Try It Out!</a:t>
            </a:r>
            <a:br>
              <a:rPr lang="en-US" sz="1800"/>
            </a:br>
            <a:r>
              <a:rPr lang="en-US" sz="2000" b="0"/>
              <a:t>Baby Jonathan is 5</a:t>
            </a:r>
            <a:r>
              <a:rPr lang="en-US" sz="2000"/>
              <a:t>½</a:t>
            </a:r>
            <a:r>
              <a:rPr lang="en-US" sz="2000" b="0"/>
              <a:t> months old. He can sit when his mom holds him tight, but he does not have good head and neck control. </a:t>
            </a:r>
            <a:br>
              <a:rPr lang="es-US" sz="1800"/>
            </a:br>
            <a:br>
              <a:rPr lang="en-US" sz="1800"/>
            </a:br>
            <a:endParaRPr lang="en-US" sz="1800"/>
          </a:p>
        </p:txBody>
      </p:sp>
      <p:sp>
        <p:nvSpPr>
          <p:cNvPr id="3" name="Text Placeholder 2">
            <a:extLst>
              <a:ext uri="{FF2B5EF4-FFF2-40B4-BE49-F238E27FC236}">
                <a16:creationId xmlns:a16="http://schemas.microsoft.com/office/drawing/2014/main" id="{A5673699-1D76-BE4D-982F-16FC2C0F055D}"/>
              </a:ext>
            </a:extLst>
          </p:cNvPr>
          <p:cNvSpPr>
            <a:spLocks noGrp="1"/>
          </p:cNvSpPr>
          <p:nvPr>
            <p:ph type="body" idx="1"/>
          </p:nvPr>
        </p:nvSpPr>
        <p:spPr>
          <a:xfrm>
            <a:off x="3657600" y="1132885"/>
            <a:ext cx="4312800" cy="312738"/>
          </a:xfrm>
        </p:spPr>
        <p:txBody>
          <a:bodyPr/>
          <a:lstStyle/>
          <a:p>
            <a:r>
              <a:rPr lang="en-US"/>
              <a:t>Is Baby Jonathan developmentally ready for solid foods?</a:t>
            </a:r>
            <a:br>
              <a:rPr lang="es-ES"/>
            </a:br>
            <a:endParaRPr lang="es-ES"/>
          </a:p>
          <a:p>
            <a:endParaRPr lang="en-US"/>
          </a:p>
        </p:txBody>
      </p:sp>
      <p:sp>
        <p:nvSpPr>
          <p:cNvPr id="4" name="Content Placeholder 3">
            <a:extLst>
              <a:ext uri="{FF2B5EF4-FFF2-40B4-BE49-F238E27FC236}">
                <a16:creationId xmlns:a16="http://schemas.microsoft.com/office/drawing/2014/main" id="{B3489591-4C2E-3A4B-8B9B-F3818D36A5A5}"/>
              </a:ext>
            </a:extLst>
          </p:cNvPr>
          <p:cNvSpPr>
            <a:spLocks noGrp="1"/>
          </p:cNvSpPr>
          <p:nvPr>
            <p:ph sz="half" idx="2"/>
          </p:nvPr>
        </p:nvSpPr>
        <p:spPr>
          <a:xfrm>
            <a:off x="3657600" y="1887315"/>
            <a:ext cx="3868737" cy="613726"/>
          </a:xfrm>
        </p:spPr>
        <p:txBody>
          <a:bodyPr/>
          <a:lstStyle/>
          <a:p>
            <a:pPr>
              <a:buClr>
                <a:srgbClr val="14504F"/>
              </a:buClr>
              <a:buFont typeface="Wingdings" pitchFamily="2" charset="2"/>
              <a:buChar char="q"/>
            </a:pPr>
            <a:r>
              <a:rPr lang="en-US">
                <a:cs typeface="Calibri" panose="020F0502020204030204" pitchFamily="34" charset="0"/>
              </a:rPr>
              <a:t> Yes</a:t>
            </a:r>
            <a:endParaRPr lang="en-US"/>
          </a:p>
          <a:p>
            <a:pPr>
              <a:buClr>
                <a:srgbClr val="14504F"/>
              </a:buClr>
              <a:buFont typeface="Wingdings" pitchFamily="2" charset="2"/>
              <a:buChar char="q"/>
            </a:pPr>
            <a:r>
              <a:rPr lang="en-US"/>
              <a:t> No</a:t>
            </a:r>
          </a:p>
          <a:p>
            <a:pPr>
              <a:buClr>
                <a:srgbClr val="14504F"/>
              </a:buClr>
            </a:pPr>
            <a:endParaRPr lang="en-US"/>
          </a:p>
        </p:txBody>
      </p:sp>
      <p:sp>
        <p:nvSpPr>
          <p:cNvPr id="5" name="TextBox 4">
            <a:extLst>
              <a:ext uri="{FF2B5EF4-FFF2-40B4-BE49-F238E27FC236}">
                <a16:creationId xmlns:a16="http://schemas.microsoft.com/office/drawing/2014/main" id="{C6CBF4AA-FBC5-EB46-BC82-E9B261734355}"/>
              </a:ext>
            </a:extLst>
          </p:cNvPr>
          <p:cNvSpPr txBox="1"/>
          <p:nvPr/>
        </p:nvSpPr>
        <p:spPr>
          <a:xfrm>
            <a:off x="3391593" y="4505498"/>
            <a:ext cx="2263761" cy="246221"/>
          </a:xfrm>
          <a:prstGeom prst="rect">
            <a:avLst/>
          </a:prstGeom>
          <a:noFill/>
        </p:spPr>
        <p:txBody>
          <a:bodyPr wrap="none" rtlCol="0">
            <a:spAutoFit/>
          </a:bodyPr>
          <a:lstStyle/>
          <a:p>
            <a:pPr lvl="0" defTabSz="914400">
              <a:defRPr/>
            </a:pPr>
            <a:r>
              <a:rPr lang="en-US" sz="200">
                <a:solidFill>
                  <a:schemeClr val="bg1"/>
                </a:solidFill>
                <a:latin typeface="Arial" panose="020B0604020202020204" pitchFamily="34" charset="0"/>
                <a:cs typeface="Arial" panose="020B0604020202020204" pitchFamily="34" charset="0"/>
              </a:rPr>
              <a:t>Let's try a practice question!</a:t>
            </a:r>
          </a:p>
          <a:p>
            <a:pPr lvl="0" defTabSz="914400">
              <a:defRPr/>
            </a:pPr>
            <a:endParaRPr lang="en-US" sz="200">
              <a:solidFill>
                <a:schemeClr val="bg1"/>
              </a:solidFill>
              <a:latin typeface="Arial" panose="020B0604020202020204" pitchFamily="34" charset="0"/>
              <a:cs typeface="Arial" panose="020B0604020202020204" pitchFamily="34" charset="0"/>
            </a:endParaRPr>
          </a:p>
          <a:p>
            <a:pPr lvl="0" defTabSz="914400">
              <a:defRPr/>
            </a:pPr>
            <a:r>
              <a:rPr lang="en-US" sz="200">
                <a:solidFill>
                  <a:schemeClr val="bg1"/>
                </a:solidFill>
                <a:latin typeface="Arial" panose="020B0604020202020204" pitchFamily="34" charset="0"/>
                <a:cs typeface="Arial" panose="020B0604020202020204" pitchFamily="34" charset="0"/>
              </a:rPr>
              <a:t>Baby Jonathan is 5 ½ months old. He can sit when his mom holds him tight, but he does not have good head and neck control. Is Baby Jonathan developmentally ready for solid foods? </a:t>
            </a:r>
            <a:endParaRPr lang="es-ES" sz="200">
              <a:solidFill>
                <a:schemeClr val="bg1"/>
              </a:solidFill>
              <a:latin typeface="Arial" panose="020B0604020202020204" pitchFamily="34" charset="0"/>
              <a:cs typeface="Arial" panose="020B0604020202020204" pitchFamily="34" charset="0"/>
            </a:endParaRPr>
          </a:p>
          <a:p>
            <a:endParaRPr lang="es-E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Yes or No? Raise your hand if you think the answer is "yes" [pause and wait for a show of hands] or "no" [pause and wait for a show of hands].</a:t>
            </a:r>
          </a:p>
        </p:txBody>
      </p:sp>
    </p:spTree>
    <p:extLst>
      <p:ext uri="{BB962C8B-B14F-4D97-AF65-F5344CB8AC3E}">
        <p14:creationId xmlns:p14="http://schemas.microsoft.com/office/powerpoint/2010/main" val="2587103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EC170FE-EB29-C848-930C-884CDAA8939C}"/>
              </a:ext>
            </a:extLst>
          </p:cNvPr>
          <p:cNvSpPr txBox="1"/>
          <p:nvPr/>
        </p:nvSpPr>
        <p:spPr>
          <a:xfrm>
            <a:off x="0" y="180987"/>
            <a:ext cx="3064042" cy="1938992"/>
          </a:xfrm>
          <a:prstGeom prst="rect">
            <a:avLst/>
          </a:prstGeom>
          <a:noFill/>
        </p:spPr>
        <p:txBody>
          <a:bodyPr wrap="square" rtlCol="0">
            <a:spAutoFit/>
          </a:bodyPr>
          <a:lstStyle/>
          <a:p>
            <a:pPr algn="ctr"/>
            <a:r>
              <a:rPr lang="en-US" sz="12000" b="1">
                <a:solidFill>
                  <a:srgbClr val="14504F"/>
                </a:solidFill>
                <a:latin typeface="Helvetica" pitchFamily="2" charset="0"/>
              </a:rPr>
              <a:t>?</a:t>
            </a:r>
            <a:endParaRPr lang="en-US" sz="12000" b="1">
              <a:latin typeface="Helvetica" pitchFamily="2" charset="0"/>
            </a:endParaRPr>
          </a:p>
        </p:txBody>
      </p:sp>
      <p:sp>
        <p:nvSpPr>
          <p:cNvPr id="2" name="Title 1">
            <a:extLst>
              <a:ext uri="{FF2B5EF4-FFF2-40B4-BE49-F238E27FC236}">
                <a16:creationId xmlns:a16="http://schemas.microsoft.com/office/drawing/2014/main" id="{AA69E19D-7878-3643-9714-7FF374346BD1}"/>
              </a:ext>
            </a:extLst>
          </p:cNvPr>
          <p:cNvSpPr>
            <a:spLocks noGrp="1"/>
          </p:cNvSpPr>
          <p:nvPr>
            <p:ph type="title"/>
          </p:nvPr>
        </p:nvSpPr>
        <p:spPr>
          <a:xfrm>
            <a:off x="0" y="1700234"/>
            <a:ext cx="3021980" cy="1669773"/>
          </a:xfrm>
        </p:spPr>
        <p:txBody>
          <a:bodyPr/>
          <a:lstStyle/>
          <a:p>
            <a:r>
              <a:rPr lang="en-US" sz="2000"/>
              <a:t>Answer</a:t>
            </a:r>
            <a:br>
              <a:rPr lang="en-US" sz="2000"/>
            </a:br>
            <a:r>
              <a:rPr lang="en-US" sz="2000" b="0"/>
              <a:t>Baby Jonathan is 5</a:t>
            </a:r>
            <a:r>
              <a:rPr lang="en-US" sz="2000"/>
              <a:t>½</a:t>
            </a:r>
            <a:r>
              <a:rPr lang="en-US" sz="2000" b="0"/>
              <a:t> months old. He can sit when his mom holds him tight, but he does not have good head and neck control. </a:t>
            </a:r>
            <a:br>
              <a:rPr lang="es-US" sz="1800"/>
            </a:br>
            <a:br>
              <a:rPr lang="en-US" sz="1800"/>
            </a:br>
            <a:endParaRPr lang="en-US" sz="1800"/>
          </a:p>
        </p:txBody>
      </p:sp>
      <p:sp>
        <p:nvSpPr>
          <p:cNvPr id="3" name="Text Placeholder 2">
            <a:extLst>
              <a:ext uri="{FF2B5EF4-FFF2-40B4-BE49-F238E27FC236}">
                <a16:creationId xmlns:a16="http://schemas.microsoft.com/office/drawing/2014/main" id="{A5673699-1D76-BE4D-982F-16FC2C0F055D}"/>
              </a:ext>
            </a:extLst>
          </p:cNvPr>
          <p:cNvSpPr>
            <a:spLocks noGrp="1"/>
          </p:cNvSpPr>
          <p:nvPr>
            <p:ph type="body" idx="1"/>
          </p:nvPr>
        </p:nvSpPr>
        <p:spPr>
          <a:xfrm>
            <a:off x="3657600" y="1132885"/>
            <a:ext cx="4312800" cy="312738"/>
          </a:xfrm>
        </p:spPr>
        <p:txBody>
          <a:bodyPr/>
          <a:lstStyle/>
          <a:p>
            <a:r>
              <a:rPr lang="en-US"/>
              <a:t>Is Baby Jonathan developmentally ready for solid foods?</a:t>
            </a:r>
            <a:br>
              <a:rPr lang="es-ES"/>
            </a:br>
            <a:endParaRPr lang="es-ES"/>
          </a:p>
        </p:txBody>
      </p:sp>
      <p:sp>
        <p:nvSpPr>
          <p:cNvPr id="4" name="Content Placeholder 3">
            <a:extLst>
              <a:ext uri="{FF2B5EF4-FFF2-40B4-BE49-F238E27FC236}">
                <a16:creationId xmlns:a16="http://schemas.microsoft.com/office/drawing/2014/main" id="{B3489591-4C2E-3A4B-8B9B-F3818D36A5A5}"/>
              </a:ext>
            </a:extLst>
          </p:cNvPr>
          <p:cNvSpPr>
            <a:spLocks noGrp="1"/>
          </p:cNvSpPr>
          <p:nvPr>
            <p:ph sz="half" idx="2"/>
          </p:nvPr>
        </p:nvSpPr>
        <p:spPr>
          <a:xfrm>
            <a:off x="3657600" y="1887315"/>
            <a:ext cx="3868737" cy="613726"/>
          </a:xfrm>
        </p:spPr>
        <p:txBody>
          <a:bodyPr/>
          <a:lstStyle/>
          <a:p>
            <a:pPr>
              <a:buClr>
                <a:srgbClr val="14504F"/>
              </a:buClr>
              <a:buFont typeface="Wingdings" pitchFamily="2" charset="2"/>
              <a:buChar char="q"/>
            </a:pPr>
            <a:r>
              <a:rPr lang="en-US">
                <a:cs typeface="Calibri" panose="020F0502020204030204" pitchFamily="34" charset="0"/>
              </a:rPr>
              <a:t> Yes</a:t>
            </a:r>
            <a:endParaRPr lang="en-US"/>
          </a:p>
          <a:p>
            <a:pPr>
              <a:buClr>
                <a:srgbClr val="14504F"/>
              </a:buClr>
              <a:buFont typeface="Wingdings" pitchFamily="2" charset="2"/>
              <a:buChar char="q"/>
            </a:pPr>
            <a:r>
              <a:rPr lang="en-US"/>
              <a:t> </a:t>
            </a:r>
            <a:r>
              <a:rPr lang="en-US" b="1">
                <a:solidFill>
                  <a:srgbClr val="14504F"/>
                </a:solidFill>
              </a:rPr>
              <a:t>No</a:t>
            </a:r>
          </a:p>
        </p:txBody>
      </p:sp>
      <p:sp>
        <p:nvSpPr>
          <p:cNvPr id="7" name="TextBox 6" descr="Box next to &quot;No&quot; is checked.">
            <a:extLst>
              <a:ext uri="{FF2B5EF4-FFF2-40B4-BE49-F238E27FC236}">
                <a16:creationId xmlns:a16="http://schemas.microsoft.com/office/drawing/2014/main" id="{7802D853-0A94-0444-AD3A-641EB3641196}"/>
              </a:ext>
            </a:extLst>
          </p:cNvPr>
          <p:cNvSpPr txBox="1"/>
          <p:nvPr/>
        </p:nvSpPr>
        <p:spPr>
          <a:xfrm>
            <a:off x="3673343" y="2155947"/>
            <a:ext cx="461044" cy="461665"/>
          </a:xfrm>
          <a:prstGeom prst="rect">
            <a:avLst/>
          </a:prstGeom>
          <a:noFill/>
        </p:spPr>
        <p:txBody>
          <a:bodyPr wrap="square" rtlCol="0">
            <a:spAutoFit/>
          </a:bodyPr>
          <a:lstStyle/>
          <a:p>
            <a:r>
              <a:rPr lang="en-US" sz="2400">
                <a:solidFill>
                  <a:srgbClr val="14504F"/>
                </a:solidFill>
                <a:latin typeface="Helvetica" pitchFamily="2" charset="0"/>
              </a:rPr>
              <a:t>✓</a:t>
            </a:r>
          </a:p>
        </p:txBody>
      </p:sp>
      <p:sp>
        <p:nvSpPr>
          <p:cNvPr id="5" name="TextBox 4">
            <a:extLst>
              <a:ext uri="{FF2B5EF4-FFF2-40B4-BE49-F238E27FC236}">
                <a16:creationId xmlns:a16="http://schemas.microsoft.com/office/drawing/2014/main" id="{2F7B79D0-A954-064F-83B4-9553A1176577}"/>
              </a:ext>
            </a:extLst>
          </p:cNvPr>
          <p:cNvSpPr txBox="1"/>
          <p:nvPr/>
        </p:nvSpPr>
        <p:spPr>
          <a:xfrm>
            <a:off x="3483033" y="4355869"/>
            <a:ext cx="1787669" cy="123111"/>
          </a:xfrm>
          <a:prstGeom prst="rect">
            <a:avLst/>
          </a:prstGeom>
          <a:noFill/>
        </p:spPr>
        <p:txBody>
          <a:bodyPr wrap="none" rtlCol="0">
            <a:spAutoFit/>
          </a:bodyPr>
          <a:lstStyle/>
          <a:p>
            <a:pPr lvl="0"/>
            <a:r>
              <a:rPr lang="en-US" sz="200">
                <a:solidFill>
                  <a:schemeClr val="bg1"/>
                </a:solidFill>
                <a:latin typeface="Arial" panose="020B0604020202020204" pitchFamily="34" charset="0"/>
                <a:cs typeface="Arial" panose="020B0604020202020204" pitchFamily="34" charset="0"/>
              </a:rPr>
              <a:t>Great Job! The answer is “No”. Baby Jonathan is not developmentally ready to start solid foods. He is not able to sit up with good head control.</a:t>
            </a:r>
          </a:p>
        </p:txBody>
      </p:sp>
    </p:spTree>
    <p:extLst>
      <p:ext uri="{BB962C8B-B14F-4D97-AF65-F5344CB8AC3E}">
        <p14:creationId xmlns:p14="http://schemas.microsoft.com/office/powerpoint/2010/main" val="843286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9A8AFE4-0AC6-154E-845B-90D3FCE99F0C}"/>
              </a:ext>
            </a:extLst>
          </p:cNvPr>
          <p:cNvSpPr txBox="1"/>
          <p:nvPr/>
        </p:nvSpPr>
        <p:spPr>
          <a:xfrm>
            <a:off x="0" y="137445"/>
            <a:ext cx="3064042" cy="1938992"/>
          </a:xfrm>
          <a:prstGeom prst="rect">
            <a:avLst/>
          </a:prstGeom>
          <a:noFill/>
        </p:spPr>
        <p:txBody>
          <a:bodyPr wrap="square" rtlCol="0">
            <a:spAutoFit/>
          </a:bodyPr>
          <a:lstStyle/>
          <a:p>
            <a:pPr algn="ctr"/>
            <a:r>
              <a:rPr lang="en-US" sz="12000" b="1">
                <a:solidFill>
                  <a:srgbClr val="14504F"/>
                </a:solidFill>
                <a:latin typeface="Helvetica" pitchFamily="2" charset="0"/>
              </a:rPr>
              <a:t>?</a:t>
            </a:r>
            <a:endParaRPr lang="en-US" sz="12000" b="1">
              <a:latin typeface="Helvetica" pitchFamily="2" charset="0"/>
            </a:endParaRPr>
          </a:p>
        </p:txBody>
      </p:sp>
      <p:sp>
        <p:nvSpPr>
          <p:cNvPr id="2" name="Title 1">
            <a:extLst>
              <a:ext uri="{FF2B5EF4-FFF2-40B4-BE49-F238E27FC236}">
                <a16:creationId xmlns:a16="http://schemas.microsoft.com/office/drawing/2014/main" id="{AA69E19D-7878-3643-9714-7FF374346BD1}"/>
              </a:ext>
            </a:extLst>
          </p:cNvPr>
          <p:cNvSpPr>
            <a:spLocks noGrp="1"/>
          </p:cNvSpPr>
          <p:nvPr>
            <p:ph type="title"/>
          </p:nvPr>
        </p:nvSpPr>
        <p:spPr>
          <a:xfrm>
            <a:off x="0" y="1686198"/>
            <a:ext cx="3002400" cy="1669773"/>
          </a:xfrm>
        </p:spPr>
        <p:txBody>
          <a:bodyPr/>
          <a:lstStyle/>
          <a:p>
            <a:pPr>
              <a:lnSpc>
                <a:spcPct val="56818"/>
              </a:lnSpc>
            </a:pPr>
            <a:r>
              <a:rPr lang="en-US" sz="2000"/>
              <a:t>Try It Out!</a:t>
            </a:r>
            <a:br>
              <a:rPr lang="en-US" sz="2000"/>
            </a:br>
            <a:r>
              <a:rPr lang="en-US" sz="2000" b="0"/>
              <a:t>Baby Kara is 5</a:t>
            </a:r>
            <a:r>
              <a:rPr lang="en-US" sz="2000"/>
              <a:t>½</a:t>
            </a:r>
            <a:r>
              <a:rPr lang="en-US" sz="2000" b="0"/>
              <a:t> months old. She can sit up on her own with little assistance, has good head control, and keeps reaching for food when it is near. When Baby Kara tried a bite of food she was able to move it to the back of her throat </a:t>
            </a:r>
            <a:br>
              <a:rPr lang="en-US" sz="2000" b="0"/>
            </a:br>
            <a:r>
              <a:rPr lang="en-US" sz="2000" b="0"/>
              <a:t>to swallow. </a:t>
            </a:r>
            <a:endParaRPr lang="en-US"/>
          </a:p>
        </p:txBody>
      </p:sp>
      <p:sp>
        <p:nvSpPr>
          <p:cNvPr id="3" name="Text Placeholder 2">
            <a:extLst>
              <a:ext uri="{FF2B5EF4-FFF2-40B4-BE49-F238E27FC236}">
                <a16:creationId xmlns:a16="http://schemas.microsoft.com/office/drawing/2014/main" id="{A5673699-1D76-BE4D-982F-16FC2C0F055D}"/>
              </a:ext>
            </a:extLst>
          </p:cNvPr>
          <p:cNvSpPr>
            <a:spLocks noGrp="1"/>
          </p:cNvSpPr>
          <p:nvPr>
            <p:ph type="body" idx="1"/>
          </p:nvPr>
        </p:nvSpPr>
        <p:spPr>
          <a:xfrm>
            <a:off x="3657600" y="1132885"/>
            <a:ext cx="4924800" cy="754430"/>
          </a:xfrm>
        </p:spPr>
        <p:txBody>
          <a:bodyPr/>
          <a:lstStyle/>
          <a:p>
            <a:r>
              <a:rPr lang="en-US"/>
              <a:t>Is Baby Kara developmentally ready </a:t>
            </a:r>
            <a:br>
              <a:rPr lang="en-US"/>
            </a:br>
            <a:r>
              <a:rPr lang="en-US"/>
              <a:t>for solid foods?</a:t>
            </a:r>
          </a:p>
        </p:txBody>
      </p:sp>
      <p:sp>
        <p:nvSpPr>
          <p:cNvPr id="4" name="Content Placeholder 3">
            <a:extLst>
              <a:ext uri="{FF2B5EF4-FFF2-40B4-BE49-F238E27FC236}">
                <a16:creationId xmlns:a16="http://schemas.microsoft.com/office/drawing/2014/main" id="{B3489591-4C2E-3A4B-8B9B-F3818D36A5A5}"/>
              </a:ext>
            </a:extLst>
          </p:cNvPr>
          <p:cNvSpPr>
            <a:spLocks noGrp="1"/>
          </p:cNvSpPr>
          <p:nvPr>
            <p:ph sz="half" idx="2"/>
          </p:nvPr>
        </p:nvSpPr>
        <p:spPr>
          <a:xfrm>
            <a:off x="3657600" y="1887315"/>
            <a:ext cx="3868737" cy="613726"/>
          </a:xfrm>
        </p:spPr>
        <p:txBody>
          <a:bodyPr/>
          <a:lstStyle/>
          <a:p>
            <a:pPr>
              <a:buClr>
                <a:srgbClr val="14504F"/>
              </a:buClr>
              <a:buFont typeface="Wingdings" pitchFamily="2" charset="2"/>
              <a:buChar char="q"/>
            </a:pPr>
            <a:r>
              <a:rPr lang="en-US">
                <a:cs typeface="Calibri" panose="020F0502020204030204" pitchFamily="34" charset="0"/>
              </a:rPr>
              <a:t> Yes</a:t>
            </a:r>
            <a:endParaRPr lang="en-US"/>
          </a:p>
          <a:p>
            <a:pPr>
              <a:buClr>
                <a:srgbClr val="14504F"/>
              </a:buClr>
              <a:buFont typeface="Wingdings" pitchFamily="2" charset="2"/>
              <a:buChar char="q"/>
            </a:pPr>
            <a:r>
              <a:rPr lang="en-US"/>
              <a:t> No</a:t>
            </a:r>
          </a:p>
          <a:p>
            <a:pPr>
              <a:buClr>
                <a:srgbClr val="14504F"/>
              </a:buClr>
            </a:pPr>
            <a:endParaRPr lang="en-US"/>
          </a:p>
        </p:txBody>
      </p:sp>
      <p:sp>
        <p:nvSpPr>
          <p:cNvPr id="5" name="TextBox 4">
            <a:extLst>
              <a:ext uri="{FF2B5EF4-FFF2-40B4-BE49-F238E27FC236}">
                <a16:creationId xmlns:a16="http://schemas.microsoft.com/office/drawing/2014/main" id="{A7748AC0-21B3-6A4F-86E9-E7F3440E1958}"/>
              </a:ext>
            </a:extLst>
          </p:cNvPr>
          <p:cNvSpPr txBox="1"/>
          <p:nvPr/>
        </p:nvSpPr>
        <p:spPr>
          <a:xfrm>
            <a:off x="3458095" y="4538749"/>
            <a:ext cx="3506088" cy="246221"/>
          </a:xfrm>
          <a:prstGeom prst="rect">
            <a:avLst/>
          </a:prstGeom>
          <a:noFill/>
        </p:spPr>
        <p:txBody>
          <a:bodyPr wrap="none" rtlCol="0">
            <a:spAutoFit/>
          </a:bodyPr>
          <a:lstStyle/>
          <a:p>
            <a:pPr lvl="0" defTabSz="685800">
              <a:defRPr/>
            </a:pPr>
            <a:r>
              <a:rPr lang="en-US" sz="200">
                <a:solidFill>
                  <a:schemeClr val="bg1"/>
                </a:solidFill>
                <a:latin typeface="Arial" panose="020B0604020202020204" pitchFamily="34" charset="0"/>
                <a:cs typeface="Arial" panose="020B0604020202020204" pitchFamily="34" charset="0"/>
              </a:rPr>
              <a:t>Okay, let's try another practice question. </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Baby Kara is 5 ½ months old. She can sit up on her own with little assistance, has good head control, and keeps reaching for food when it is near. When Baby Kara tried a bite of food she was able to move it to the back of her throat to swallow. Is Baby Kara developmentally ready for solid foods?</a:t>
            </a:r>
          </a:p>
          <a:p>
            <a:endParaRPr lang="en-US" sz="200">
              <a:solidFill>
                <a:schemeClr val="bg1"/>
              </a:solidFill>
              <a:latin typeface="Arial" panose="020B0604020202020204" pitchFamily="34" charset="0"/>
              <a:cs typeface="Arial" panose="020B0604020202020204" pitchFamily="34" charset="0"/>
            </a:endParaRPr>
          </a:p>
          <a:p>
            <a:r>
              <a:rPr lang="en-US" sz="200">
                <a:solidFill>
                  <a:schemeClr val="bg1"/>
                </a:solidFill>
                <a:latin typeface="Arial" panose="020B0604020202020204" pitchFamily="34" charset="0"/>
                <a:cs typeface="Arial" panose="020B0604020202020204" pitchFamily="34" charset="0"/>
              </a:rPr>
              <a:t>Yes or No? Raise your hand if you think the answer is "yes" [pause and wait for a show of hands] or "no" [pause and wait for a show of hands].</a:t>
            </a:r>
            <a:endParaRPr lang="es-ES" sz="2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4204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C2395E8-634A-F849-9D6F-4C2BE7C86698}"/>
              </a:ext>
            </a:extLst>
          </p:cNvPr>
          <p:cNvSpPr txBox="1"/>
          <p:nvPr/>
        </p:nvSpPr>
        <p:spPr>
          <a:xfrm>
            <a:off x="0" y="180987"/>
            <a:ext cx="3064042" cy="1938992"/>
          </a:xfrm>
          <a:prstGeom prst="rect">
            <a:avLst/>
          </a:prstGeom>
          <a:noFill/>
        </p:spPr>
        <p:txBody>
          <a:bodyPr wrap="square" rtlCol="0">
            <a:spAutoFit/>
          </a:bodyPr>
          <a:lstStyle/>
          <a:p>
            <a:pPr algn="ctr"/>
            <a:r>
              <a:rPr lang="en-US" sz="12000" b="1">
                <a:solidFill>
                  <a:srgbClr val="14504F"/>
                </a:solidFill>
                <a:latin typeface="Helvetica" pitchFamily="2" charset="0"/>
              </a:rPr>
              <a:t>?</a:t>
            </a:r>
            <a:endParaRPr lang="en-US" sz="12000" b="1">
              <a:latin typeface="Helvetica" pitchFamily="2" charset="0"/>
            </a:endParaRPr>
          </a:p>
        </p:txBody>
      </p:sp>
      <p:sp>
        <p:nvSpPr>
          <p:cNvPr id="2" name="Title 1">
            <a:extLst>
              <a:ext uri="{FF2B5EF4-FFF2-40B4-BE49-F238E27FC236}">
                <a16:creationId xmlns:a16="http://schemas.microsoft.com/office/drawing/2014/main" id="{AA69E19D-7878-3643-9714-7FF374346BD1}"/>
              </a:ext>
            </a:extLst>
          </p:cNvPr>
          <p:cNvSpPr>
            <a:spLocks noGrp="1"/>
          </p:cNvSpPr>
          <p:nvPr>
            <p:ph type="title"/>
          </p:nvPr>
        </p:nvSpPr>
        <p:spPr>
          <a:xfrm>
            <a:off x="0" y="1687652"/>
            <a:ext cx="3002400" cy="1669773"/>
          </a:xfrm>
        </p:spPr>
        <p:txBody>
          <a:bodyPr/>
          <a:lstStyle/>
          <a:p>
            <a:pPr>
              <a:lnSpc>
                <a:spcPct val="56818"/>
              </a:lnSpc>
            </a:pPr>
            <a:r>
              <a:rPr lang="en-US" sz="2000"/>
              <a:t>Answer</a:t>
            </a:r>
            <a:br>
              <a:rPr lang="en-US" sz="1800"/>
            </a:br>
            <a:r>
              <a:rPr lang="en-US" sz="2000" b="0"/>
              <a:t>Baby Kara is 5</a:t>
            </a:r>
            <a:r>
              <a:rPr lang="en-US" sz="2000"/>
              <a:t>½</a:t>
            </a:r>
            <a:r>
              <a:rPr lang="en-US" sz="2000" b="0"/>
              <a:t> months old. She can sit up on her own with little assistance, has good head control, and keeps reaching for food when it is near. When Baby Kara tried a bite of food she was able to move it to the back of her throat </a:t>
            </a:r>
            <a:br>
              <a:rPr lang="en-US" sz="2000" b="0"/>
            </a:br>
            <a:r>
              <a:rPr lang="en-US" sz="2000" b="0"/>
              <a:t>to swallow. </a:t>
            </a:r>
            <a:endParaRPr lang="en-US"/>
          </a:p>
        </p:txBody>
      </p:sp>
      <p:sp>
        <p:nvSpPr>
          <p:cNvPr id="3" name="Text Placeholder 2">
            <a:extLst>
              <a:ext uri="{FF2B5EF4-FFF2-40B4-BE49-F238E27FC236}">
                <a16:creationId xmlns:a16="http://schemas.microsoft.com/office/drawing/2014/main" id="{A5673699-1D76-BE4D-982F-16FC2C0F055D}"/>
              </a:ext>
            </a:extLst>
          </p:cNvPr>
          <p:cNvSpPr>
            <a:spLocks noGrp="1"/>
          </p:cNvSpPr>
          <p:nvPr>
            <p:ph type="body" idx="1"/>
          </p:nvPr>
        </p:nvSpPr>
        <p:spPr>
          <a:xfrm>
            <a:off x="3657600" y="1132885"/>
            <a:ext cx="4924800" cy="754430"/>
          </a:xfrm>
        </p:spPr>
        <p:txBody>
          <a:bodyPr/>
          <a:lstStyle/>
          <a:p>
            <a:r>
              <a:rPr lang="en-US"/>
              <a:t>Is Baby Kara developmentally ready </a:t>
            </a:r>
            <a:br>
              <a:rPr lang="en-US"/>
            </a:br>
            <a:r>
              <a:rPr lang="en-US"/>
              <a:t>for solid foods?</a:t>
            </a:r>
          </a:p>
        </p:txBody>
      </p:sp>
      <p:sp>
        <p:nvSpPr>
          <p:cNvPr id="4" name="Content Placeholder 3">
            <a:extLst>
              <a:ext uri="{FF2B5EF4-FFF2-40B4-BE49-F238E27FC236}">
                <a16:creationId xmlns:a16="http://schemas.microsoft.com/office/drawing/2014/main" id="{B3489591-4C2E-3A4B-8B9B-F3818D36A5A5}"/>
              </a:ext>
            </a:extLst>
          </p:cNvPr>
          <p:cNvSpPr>
            <a:spLocks noGrp="1"/>
          </p:cNvSpPr>
          <p:nvPr>
            <p:ph sz="half" idx="2"/>
          </p:nvPr>
        </p:nvSpPr>
        <p:spPr>
          <a:xfrm>
            <a:off x="3657600" y="1887315"/>
            <a:ext cx="3868737" cy="613726"/>
          </a:xfrm>
        </p:spPr>
        <p:txBody>
          <a:bodyPr/>
          <a:lstStyle/>
          <a:p>
            <a:pPr>
              <a:buClr>
                <a:srgbClr val="14504F"/>
              </a:buClr>
              <a:buFont typeface="Wingdings" pitchFamily="2" charset="2"/>
              <a:buChar char="q"/>
            </a:pPr>
            <a:r>
              <a:rPr lang="en-US">
                <a:cs typeface="Calibri" panose="020F0502020204030204" pitchFamily="34" charset="0"/>
              </a:rPr>
              <a:t> </a:t>
            </a:r>
            <a:r>
              <a:rPr lang="en-US" b="1">
                <a:solidFill>
                  <a:srgbClr val="14504F"/>
                </a:solidFill>
                <a:cs typeface="Calibri" panose="020F0502020204030204" pitchFamily="34" charset="0"/>
              </a:rPr>
              <a:t>Yes</a:t>
            </a:r>
            <a:endParaRPr lang="en-US" b="1">
              <a:solidFill>
                <a:srgbClr val="14504F"/>
              </a:solidFill>
            </a:endParaRPr>
          </a:p>
          <a:p>
            <a:pPr>
              <a:buClr>
                <a:srgbClr val="14504F"/>
              </a:buClr>
              <a:buFont typeface="Wingdings" pitchFamily="2" charset="2"/>
              <a:buChar char="q"/>
            </a:pPr>
            <a:r>
              <a:rPr lang="en-US"/>
              <a:t> No</a:t>
            </a:r>
          </a:p>
          <a:p>
            <a:pPr>
              <a:buClr>
                <a:srgbClr val="14504F"/>
              </a:buClr>
            </a:pPr>
            <a:endParaRPr lang="en-US"/>
          </a:p>
        </p:txBody>
      </p:sp>
      <p:sp>
        <p:nvSpPr>
          <p:cNvPr id="7" name="TextBox 6" descr="The box next to &quot;Yes&quot; is checked. ">
            <a:extLst>
              <a:ext uri="{FF2B5EF4-FFF2-40B4-BE49-F238E27FC236}">
                <a16:creationId xmlns:a16="http://schemas.microsoft.com/office/drawing/2014/main" id="{35F1E123-734C-684E-90BC-CD1EADDD220B}"/>
              </a:ext>
            </a:extLst>
          </p:cNvPr>
          <p:cNvSpPr txBox="1"/>
          <p:nvPr/>
        </p:nvSpPr>
        <p:spPr>
          <a:xfrm>
            <a:off x="3686222" y="1749454"/>
            <a:ext cx="461044" cy="461665"/>
          </a:xfrm>
          <a:prstGeom prst="rect">
            <a:avLst/>
          </a:prstGeom>
          <a:noFill/>
        </p:spPr>
        <p:txBody>
          <a:bodyPr wrap="square" rtlCol="0">
            <a:spAutoFit/>
          </a:bodyPr>
          <a:lstStyle/>
          <a:p>
            <a:r>
              <a:rPr lang="en-US" sz="2400">
                <a:solidFill>
                  <a:srgbClr val="14504F"/>
                </a:solidFill>
                <a:latin typeface="Helvetica" pitchFamily="2" charset="0"/>
              </a:rPr>
              <a:t>✓</a:t>
            </a:r>
          </a:p>
        </p:txBody>
      </p:sp>
      <p:sp>
        <p:nvSpPr>
          <p:cNvPr id="5" name="TextBox 4">
            <a:extLst>
              <a:ext uri="{FF2B5EF4-FFF2-40B4-BE49-F238E27FC236}">
                <a16:creationId xmlns:a16="http://schemas.microsoft.com/office/drawing/2014/main" id="{BF7FA2DE-C6E0-C641-8F65-364B8C2E8C99}"/>
              </a:ext>
            </a:extLst>
          </p:cNvPr>
          <p:cNvSpPr txBox="1"/>
          <p:nvPr/>
        </p:nvSpPr>
        <p:spPr>
          <a:xfrm>
            <a:off x="3458095" y="4447309"/>
            <a:ext cx="3007555" cy="123111"/>
          </a:xfrm>
          <a:prstGeom prst="rect">
            <a:avLst/>
          </a:prstGeom>
          <a:noFill/>
        </p:spPr>
        <p:txBody>
          <a:bodyPr wrap="none" rtlCol="0">
            <a:spAutoFit/>
          </a:bodyPr>
          <a:lstStyle/>
          <a:p>
            <a:pPr lvl="0" defTabSz="914400">
              <a:defRPr/>
            </a:pPr>
            <a:r>
              <a:rPr lang="en-US" sz="200">
                <a:solidFill>
                  <a:schemeClr val="bg1"/>
                </a:solidFill>
                <a:latin typeface="Arial" panose="020B0604020202020204" pitchFamily="34" charset="0"/>
                <a:cs typeface="Arial" panose="020B0604020202020204" pitchFamily="34" charset="0"/>
              </a:rPr>
              <a:t>Great Job! The answer is “Yes”. Baby Kara is showing signs that she is developmentally ready for solid foods. She is sitting up with little assistance, has good head control, keeps reaching for solid foods, and swallows food without pushing it back out. </a:t>
            </a:r>
          </a:p>
        </p:txBody>
      </p:sp>
    </p:spTree>
    <p:extLst>
      <p:ext uri="{BB962C8B-B14F-4D97-AF65-F5344CB8AC3E}">
        <p14:creationId xmlns:p14="http://schemas.microsoft.com/office/powerpoint/2010/main" val="4228471208"/>
      </p:ext>
    </p:extLst>
  </p:cSld>
  <p:clrMapOvr>
    <a:masterClrMapping/>
  </p:clrMapOvr>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45F41949DA2A940B8D082ECAF8F142D" ma:contentTypeVersion="17" ma:contentTypeDescription="Create a new document." ma:contentTypeScope="" ma:versionID="c7ce1ccdfc920db8e2e0d980605960f8">
  <xsd:schema xmlns:xsd="http://www.w3.org/2001/XMLSchema" xmlns:xs="http://www.w3.org/2001/XMLSchema" xmlns:p="http://schemas.microsoft.com/office/2006/metadata/properties" xmlns:ns2="df38bbad-0bb0-41a7-b78f-084b382b3af7" xmlns:ns3="e9322675-4e6c-4dcb-b08b-f40420b09916" xmlns:ns4="73fb875a-8af9-4255-b008-0995492d31cd" targetNamespace="http://schemas.microsoft.com/office/2006/metadata/properties" ma:root="true" ma:fieldsID="65e77a37c101bd2b64b8cf7b272099c9" ns2:_="" ns3:_="" ns4:_="">
    <xsd:import namespace="df38bbad-0bb0-41a7-b78f-084b382b3af7"/>
    <xsd:import namespace="e9322675-4e6c-4dcb-b08b-f40420b0991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4:TaxCatchAll" minOccurs="0"/>
                <xsd:element ref="ns2:MediaServiceLocation" minOccurs="0"/>
                <xsd:element ref="ns2:Note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38bbad-0bb0-41a7-b78f-084b382b3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Notes" ma:index="22" nillable="true" ma:displayName="Notes" ma:format="Dropdown" ma:internalName="Notes">
      <xsd:simpleType>
        <xsd:restriction base="dms:Text">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322675-4e6c-4dcb-b08b-f40420b099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a85c85e-d283-4619-96e9-bf549773bf29}" ma:internalName="TaxCatchAll" ma:showField="CatchAllData" ma:web="e9322675-4e6c-4dcb-b08b-f40420b09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BF9ED01-C7FD-4362-962C-177CC7D5C924}">
  <ds:schemaRefs>
    <ds:schemaRef ds:uri="http://schemas.microsoft.com/sharepoint/v3/contenttype/forms"/>
  </ds:schemaRefs>
</ds:datastoreItem>
</file>

<file path=customXml/itemProps2.xml><?xml version="1.0" encoding="utf-8"?>
<ds:datastoreItem xmlns:ds="http://schemas.openxmlformats.org/officeDocument/2006/customXml" ds:itemID="{A73A8085-C3B8-4FB6-904E-99615A1C24C6}">
  <ds:schemaRefs>
    <ds:schemaRef ds:uri="73fb875a-8af9-4255-b008-0995492d31cd"/>
    <ds:schemaRef ds:uri="df38bbad-0bb0-41a7-b78f-084b382b3af7"/>
    <ds:schemaRef ds:uri="e9322675-4e6c-4dcb-b08b-f40420b0991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On-screen Show (16:9)</PresentationFormat>
  <Slides>28</Slides>
  <Notes>28</Notes>
  <HiddenSlides>0</HiddenSlides>
  <ScaleCrop>false</ScaleCrop>
  <HeadingPairs>
    <vt:vector size="4" baseType="variant">
      <vt:variant>
        <vt:lpstr>Theme</vt:lpstr>
      </vt:variant>
      <vt:variant>
        <vt:i4>8</vt:i4>
      </vt:variant>
      <vt:variant>
        <vt:lpstr>Slide Titles</vt:lpstr>
      </vt:variant>
      <vt:variant>
        <vt:i4>28</vt:i4>
      </vt:variant>
    </vt:vector>
  </HeadingPairs>
  <TitlesOfParts>
    <vt:vector size="36" baseType="lpstr">
      <vt:lpstr>2_Cover Page</vt:lpstr>
      <vt:lpstr>General Slide</vt:lpstr>
      <vt:lpstr>General Slide 2 (two lines)</vt:lpstr>
      <vt:lpstr>1_General Slide 2 (one line)</vt:lpstr>
      <vt:lpstr>General Slide 3</vt:lpstr>
      <vt:lpstr>1_General Slide 3</vt:lpstr>
      <vt:lpstr>1_Cover Page</vt:lpstr>
      <vt:lpstr>3_Cover Page</vt:lpstr>
      <vt:lpstr>Feeding Infants:  Starting with Solids</vt:lpstr>
      <vt:lpstr>USDA’s Team Nutrition</vt:lpstr>
      <vt:lpstr>Let Us Know Who You Are!  I work for a…</vt:lpstr>
      <vt:lpstr>Developmental Readiness </vt:lpstr>
      <vt:lpstr>Feeding Solid Foods Too Early</vt:lpstr>
      <vt:lpstr>Try It Out! Baby Jonathan is 5½ months old. He can sit when his mom holds him tight, but he does not have good head and neck control.   </vt:lpstr>
      <vt:lpstr>Answer Baby Jonathan is 5½ months old. He can sit when his mom holds him tight, but he does not have good head and neck control.   </vt:lpstr>
      <vt:lpstr>Try It Out! Baby Kara is 5½ months old. She can sit up on her own with little assistance, has good head control, and keeps reaching for food when it is near. When Baby Kara tried a bite of food she was able to move it to the back of her throat  to swallow. </vt:lpstr>
      <vt:lpstr>Answer Baby Kara is 5½ months old. She can sit up on her own with little assistance, has good head control, and keeps reaching for food when it is near. When Baby Kara tried a bite of food she was able to move it to the back of her throat  to swallow. </vt:lpstr>
      <vt:lpstr>Infant Meal Pattern (breakfast, lunch, and supper) </vt:lpstr>
      <vt:lpstr>What Are Solid Foods?</vt:lpstr>
      <vt:lpstr>Try It Out! A parent asks you to start serving their  5-month-old baby solid foods at your child care site, but you know the infant meal pattern age groups are 0 through  5 months and 6 through 11 months. </vt:lpstr>
      <vt:lpstr>Answer A parent asks you to start serving their  5-month-old baby solid foods at your child care site, but you know the infant meal pattern age groups are 0 through  5 months and 6 through 11 months. </vt:lpstr>
      <vt:lpstr>Solid Foods in the Infant Meal Pattern</vt:lpstr>
      <vt:lpstr>Grains</vt:lpstr>
      <vt:lpstr>Choose Breakfast Cereals That Are  Lower in Sugars </vt:lpstr>
      <vt:lpstr>Iron-Fortified Infant Cereal</vt:lpstr>
      <vt:lpstr>Meats and Meat Alternates</vt:lpstr>
      <vt:lpstr>Choose Yogurts That Are Lower in Sugars </vt:lpstr>
      <vt:lpstr>Vegetables and Fruits </vt:lpstr>
      <vt:lpstr>Tips for Feeding a Baby Solid Foods</vt:lpstr>
      <vt:lpstr>Choking Prevention</vt:lpstr>
      <vt:lpstr>Parent Provided Meal Component </vt:lpstr>
      <vt:lpstr>Try It Out! You notice that a baby  in your care is developmentally ready for solid foods, and the parents agree. The parents tell you that their baby has had pureed sweet potatoes at home, so you offer the baby some at child care. The baby takes one bite at lunch.</vt:lpstr>
      <vt:lpstr>Answer You notice that a baby  in your care is developmentally ready for solid foods, and the parents agree. The parents tell you that their baby has had pureed sweet potatoes at home, so you offer the baby some at child care. The baby takes one bite at lunch.</vt:lpstr>
      <vt:lpstr>More Team Nutrition Resources</vt:lpstr>
      <vt:lpstr>How To Order Print Copies</vt:lpstr>
      <vt:lpstr>Thank you!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Feeding Infants: Starting with Solids</dc:title>
  <dc:subject/>
  <dc:creator>USDA Team Nutrition</dc:creator>
  <cp:keywords/>
  <dc:description/>
  <cp:revision>2</cp:revision>
  <cp:lastPrinted>2019-01-22T19:30:19Z</cp:lastPrinted>
  <dcterms:created xsi:type="dcterms:W3CDTF">2018-10-28T19:53:06Z</dcterms:created>
  <dcterms:modified xsi:type="dcterms:W3CDTF">2024-04-08T15:58:23Z</dcterms:modified>
  <cp:category/>
</cp:coreProperties>
</file>