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4"/>
    <p:sldMasterId id="2147483662" r:id="rId5"/>
    <p:sldMasterId id="2147483670" r:id="rId6"/>
    <p:sldMasterId id="2147483678" r:id="rId7"/>
    <p:sldMasterId id="2147483672" r:id="rId8"/>
    <p:sldMasterId id="2147483674" r:id="rId9"/>
    <p:sldMasterId id="2147483676" r:id="rId10"/>
    <p:sldMasterId id="2147483682" r:id="rId11"/>
  </p:sldMasterIdLst>
  <p:notesMasterIdLst>
    <p:notesMasterId r:id="rId36"/>
  </p:notesMasterIdLst>
  <p:handoutMasterIdLst>
    <p:handoutMasterId r:id="rId37"/>
  </p:handoutMasterIdLst>
  <p:sldIdLst>
    <p:sldId id="256" r:id="rId12"/>
    <p:sldId id="261" r:id="rId13"/>
    <p:sldId id="258" r:id="rId14"/>
    <p:sldId id="281" r:id="rId15"/>
    <p:sldId id="323" r:id="rId16"/>
    <p:sldId id="330" r:id="rId17"/>
    <p:sldId id="324" r:id="rId18"/>
    <p:sldId id="368" r:id="rId19"/>
    <p:sldId id="328" r:id="rId20"/>
    <p:sldId id="355" r:id="rId21"/>
    <p:sldId id="372" r:id="rId22"/>
    <p:sldId id="332" r:id="rId23"/>
    <p:sldId id="373" r:id="rId24"/>
    <p:sldId id="358" r:id="rId25"/>
    <p:sldId id="359" r:id="rId26"/>
    <p:sldId id="336" r:id="rId27"/>
    <p:sldId id="360" r:id="rId28"/>
    <p:sldId id="339" r:id="rId29"/>
    <p:sldId id="361" r:id="rId30"/>
    <p:sldId id="344" r:id="rId31"/>
    <p:sldId id="362" r:id="rId32"/>
    <p:sldId id="371" r:id="rId33"/>
    <p:sldId id="259" r:id="rId34"/>
    <p:sldId id="260" r:id="rId35"/>
  </p:sldIdLst>
  <p:sldSz cx="9144000" cy="5143500" type="screen16x9"/>
  <p:notesSz cx="7053263"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asz, Katey - FNS" initials="HK-F" lastIdx="15" clrIdx="0"/>
  <p:cmAuthor id="2" name="Garcia, Evelyn - FNS" initials="GE-F" lastIdx="10" clrIdx="1"/>
  <p:cmAuthor id="3" name="White, Alicia - FNS" initials="WA-F" lastIdx="7" clrIdx="2"/>
  <p:cmAuthor id="4" name="Patricia Linn" initials="PL" lastIdx="3"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4A41"/>
    <a:srgbClr val="000000"/>
    <a:srgbClr val="E3F2EF"/>
    <a:srgbClr val="E3FAF3"/>
    <a:srgbClr val="D7EDE7"/>
    <a:srgbClr val="C1E7F1"/>
    <a:srgbClr val="60B7A2"/>
    <a:srgbClr val="5F3574"/>
    <a:srgbClr val="E9DFED"/>
    <a:srgbClr val="E9B4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A61226-51DC-EC3D-26AB-13034FAAA858}" v="60" dt="2024-04-03T15:19:01.356"/>
    <p1510:client id="{A976528F-EA70-F49F-1878-C0DD11D354C0}" v="3" dt="2024-04-03T20:43:27.868"/>
    <p1510:client id="{BFFCE6DE-00C2-4BBA-8E2C-DD0DBF1D40C0}" v="2" dt="2024-04-02T17:58:54.693"/>
    <p1510:client id="{D42B686C-3479-FA34-3ABE-BBA501D74890}" v="1" dt="2024-04-04T16:07:52.5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091"/>
    <p:restoredTop sz="58953" autoAdjust="0"/>
  </p:normalViewPr>
  <p:slideViewPr>
    <p:cSldViewPr snapToGrid="0" snapToObjects="1" showGuides="1">
      <p:cViewPr varScale="1">
        <p:scale>
          <a:sx n="52" d="100"/>
          <a:sy n="52" d="100"/>
        </p:scale>
        <p:origin x="710" y="29"/>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3834"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presProps" Target="presProps.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dirty="0"/>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D2F7D385-C535-6045-8C4F-8BA5F39695DA}" type="datetimeFigureOut">
              <a:rPr lang="en-US" smtClean="0"/>
              <a:t>4/8/2024</a:t>
            </a:fld>
            <a:endParaRPr lang="en-US" dirty="0"/>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995217" y="8842030"/>
            <a:ext cx="3056414" cy="467071"/>
          </a:xfrm>
          <a:prstGeom prst="rect">
            <a:avLst/>
          </a:prstGeom>
        </p:spPr>
        <p:txBody>
          <a:bodyPr vert="horz" lIns="93497" tIns="46749" rIns="93497" bIns="46749" rtlCol="0" anchor="b"/>
          <a:lstStyle>
            <a:lvl1pPr algn="r">
              <a:defRPr sz="1200"/>
            </a:lvl1pPr>
          </a:lstStyle>
          <a:p>
            <a:fld id="{CA12CBA0-EC2B-7048-9CA7-000CBB4ECB52}" type="slidenum">
              <a:rPr lang="en-US" smtClean="0"/>
              <a:t>‹#›</a:t>
            </a:fld>
            <a:endParaRPr lang="en-US" dirty="0"/>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dirty="0"/>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B5358D1F-64A6-9F4F-9A89-22378524864A}" type="datetimeFigureOut">
              <a:rPr lang="en-US" smtClean="0"/>
              <a:t>4/8/2024</a:t>
            </a:fld>
            <a:endParaRPr lang="en-US" dirty="0"/>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3497" tIns="46749" rIns="93497" bIns="46749" rtlCol="0" anchor="ctr"/>
          <a:lstStyle/>
          <a:p>
            <a:endParaRPr lang="en-US" dirty="0"/>
          </a:p>
        </p:txBody>
      </p:sp>
      <p:sp>
        <p:nvSpPr>
          <p:cNvPr id="5" name="Notes Placeholder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8A92E9ED-D75D-DF40-B20F-46FB25F50A85}" type="slidenum">
              <a:rPr lang="en-US" smtClean="0"/>
              <a:t>‹#›</a:t>
            </a:fld>
            <a:endParaRPr lang="en-US" dirty="0"/>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3429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6858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0287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3716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3763443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Great job, the correct answer is 4 days. CACFP</a:t>
            </a:r>
            <a:r>
              <a:rPr lang="en-US" sz="1200" baseline="0" dirty="0">
                <a:latin typeface="Arial" panose="020B0604020202020204" pitchFamily="34" charset="0"/>
                <a:cs typeface="Arial" panose="020B0604020202020204" pitchFamily="34" charset="0"/>
              </a:rPr>
              <a:t> centers and homes can store freshly pumped breastmilk in the refrigerator for 4 days. </a:t>
            </a:r>
          </a:p>
          <a:p>
            <a:endParaRPr lang="en-US" sz="1200" baseline="0" dirty="0">
              <a:latin typeface="Arial" panose="020B0604020202020204" pitchFamily="34" charset="0"/>
              <a:cs typeface="Arial" panose="020B0604020202020204" pitchFamily="34" charset="0"/>
            </a:endParaRPr>
          </a:p>
          <a:p>
            <a:pPr defTabSz="934848">
              <a:defRPr/>
            </a:pPr>
            <a:r>
              <a:rPr lang="en-US" sz="1200" baseline="0" dirty="0">
                <a:latin typeface="Arial" panose="020B0604020202020204" pitchFamily="34" charset="0"/>
                <a:cs typeface="Arial" panose="020B0604020202020204" pitchFamily="34" charset="0"/>
              </a:rPr>
              <a:t>We encourage you to have discussions with parents about how they would like you to handle breastmilk that can no longer be served based on breastmilk storage guidelines.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dirty="0"/>
          </a:p>
        </p:txBody>
      </p:sp>
    </p:spTree>
    <p:extLst>
      <p:ext uri="{BB962C8B-B14F-4D97-AF65-F5344CB8AC3E}">
        <p14:creationId xmlns:p14="http://schemas.microsoft.com/office/powerpoint/2010/main" val="1183255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kern="1200" dirty="0">
                <a:solidFill>
                  <a:schemeClr val="tx1"/>
                </a:solidFill>
                <a:latin typeface="Arial" panose="020B0604020202020204" pitchFamily="34" charset="0"/>
                <a:ea typeface="+mn-ea"/>
                <a:cs typeface="Arial" panose="020B0604020202020204" pitchFamily="34" charset="0"/>
              </a:rPr>
              <a:t>If you are placing the bottles of breastmilk you accepted from the parent in the freezer you want to make sure the freezer temperature is at or below 0 degrees Fahrenheit, which is -18 degrees Celsius. Child care sites participating in the CACFP can keep freshly pumped breastmilk in the freezer up to about 6 months, but do not use after 12 months. Whether you are storing the freshly pumped breastmilk in the refrigerator or the freezer you want to make sure that it is properly labeled with the baby’s full name and date it was pumped. </a:t>
            </a:r>
          </a:p>
          <a:p>
            <a:endParaRPr lang="en-US" kern="1200" dirty="0">
              <a:solidFill>
                <a:schemeClr val="tx1"/>
              </a:solidFill>
              <a:latin typeface="Arial" panose="020B0604020202020204" pitchFamily="34" charset="0"/>
              <a:ea typeface="+mn-ea"/>
              <a:cs typeface="Arial" panose="020B0604020202020204" pitchFamily="34" charset="0"/>
            </a:endParaRPr>
          </a:p>
          <a:p>
            <a:r>
              <a:rPr lang="en-US" kern="1200" dirty="0">
                <a:solidFill>
                  <a:schemeClr val="tx1"/>
                </a:solidFill>
                <a:latin typeface="Arial" panose="020B0604020202020204" pitchFamily="34" charset="0"/>
                <a:ea typeface="+mn-ea"/>
                <a:cs typeface="Arial" panose="020B0604020202020204" pitchFamily="34" charset="0"/>
              </a:rPr>
              <a:t>However, if State child care licensing regulations or local health codes for handling and storing breastmilk, including labeling of bottles, are stricter, then follow those regulations. </a:t>
            </a:r>
          </a:p>
          <a:p>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dirty="0"/>
          </a:p>
        </p:txBody>
      </p:sp>
    </p:spTree>
    <p:extLst>
      <p:ext uri="{BB962C8B-B14F-4D97-AF65-F5344CB8AC3E}">
        <p14:creationId xmlns:p14="http://schemas.microsoft.com/office/powerpoint/2010/main" val="1834851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848">
              <a:defRPr/>
            </a:pPr>
            <a:r>
              <a:rPr lang="en-US" dirty="0"/>
              <a:t>When</a:t>
            </a:r>
            <a:r>
              <a:rPr lang="en-US" baseline="0" dirty="0"/>
              <a:t> thawing breastmilk at your child care site, only thaw the amount of breastmilk needed for one feeding to prevent or reduce waste. You can always thaw more breastmilk if the baby is showing signs of hunger. However, remember that breastmilk that has been stored in the freezer for 12 months or more should not be used. </a:t>
            </a:r>
            <a:r>
              <a:rPr lang="en-US" baseline="0" dirty="0">
                <a:latin typeface="Calibri" panose="020F0502020204030204" pitchFamily="34" charset="0"/>
                <a:cs typeface="Calibri" panose="020F0502020204030204" pitchFamily="34" charset="0"/>
              </a:rPr>
              <a:t> </a:t>
            </a:r>
            <a:endParaRPr lang="en-US" dirty="0"/>
          </a:p>
          <a:p>
            <a:endParaRPr lang="en-US" dirty="0"/>
          </a:p>
          <a:p>
            <a:r>
              <a:rPr lang="en-US" dirty="0"/>
              <a:t>Frozen</a:t>
            </a:r>
            <a:r>
              <a:rPr lang="en-US" baseline="0" dirty="0"/>
              <a:t> breastmilk can be thawed by placing it in the refrigerator overnight, in a container of warm water, or under warm running water. </a:t>
            </a:r>
          </a:p>
          <a:p>
            <a:endParaRPr lang="en-US" baseline="0" dirty="0"/>
          </a:p>
          <a:p>
            <a:r>
              <a:rPr lang="en-US" baseline="0" dirty="0"/>
              <a:t>Breastmilk should not be thawed at room temperature or by mixing the frozen breastmilk with warm, freshly pumped breastmilk.</a:t>
            </a:r>
          </a:p>
          <a:p>
            <a:endParaRPr lang="en-US" baseline="0" dirty="0"/>
          </a:p>
          <a:p>
            <a:r>
              <a:rPr lang="en-US" baseline="0" dirty="0"/>
              <a:t>Lastly, never thaw or heat breastmilk by placing it in boiling water or heating in a microwave.  Heating the breastmilk in this way damages some of the important nutrients in the breastmilk. Using these methods can also cause the breastmilk to become very hot and this could burn the baby, even if the bottle feels cool to the touch.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dirty="0"/>
          </a:p>
        </p:txBody>
      </p:sp>
    </p:spTree>
    <p:extLst>
      <p:ext uri="{BB962C8B-B14F-4D97-AF65-F5344CB8AC3E}">
        <p14:creationId xmlns:p14="http://schemas.microsoft.com/office/powerpoint/2010/main" val="3465647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Thawed breastmilk can remain at room temperature for no more than 1 to 2 hours, or in the refrigerator for up to 1 day (24 hours).  The bottle of thawed breastmilk should be labeled with the baby’s full name, the date the breastmilk was pumped, and the date the breastmilk was thawed.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However, if State child care licensing regulations or local health codes for handling and storing breastmilk, including labeling of bottles, are stricter, then follow those regulations.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Regardless of how the breastmilk was thawed, never refreeze breastmilk. </a:t>
            </a:r>
          </a:p>
          <a:p>
            <a:endParaRPr lang="en-US" sz="9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dirty="0"/>
          </a:p>
        </p:txBody>
      </p:sp>
    </p:spTree>
    <p:extLst>
      <p:ext uri="{BB962C8B-B14F-4D97-AF65-F5344CB8AC3E}">
        <p14:creationId xmlns:p14="http://schemas.microsoft.com/office/powerpoint/2010/main" val="585040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Okay, time for another</a:t>
            </a:r>
            <a:r>
              <a:rPr lang="en-US" sz="1200" baseline="0" dirty="0">
                <a:solidFill>
                  <a:schemeClr val="tx1"/>
                </a:solidFill>
                <a:latin typeface="Arial" panose="020B0604020202020204" pitchFamily="34" charset="0"/>
                <a:cs typeface="Arial" panose="020B0604020202020204" pitchFamily="34" charset="0"/>
              </a:rPr>
              <a:t> quick practice question. </a:t>
            </a:r>
            <a:endParaRPr lang="en-US" sz="1200" dirty="0">
              <a:solidFill>
                <a:schemeClr val="tx1"/>
              </a:solidFill>
              <a:latin typeface="Arial" panose="020B0604020202020204" pitchFamily="34" charset="0"/>
              <a:cs typeface="Arial" panose="020B0604020202020204" pitchFamily="34" charset="0"/>
            </a:endParaRPr>
          </a:p>
          <a:p>
            <a:endParaRPr lang="en-US" sz="1200" baseline="0" dirty="0">
              <a:solidFill>
                <a:schemeClr val="tx1"/>
              </a:solidFill>
              <a:latin typeface="Arial" panose="020B0604020202020204" pitchFamily="34" charset="0"/>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True or False? A bottle of breastmilk should be labeled with the baby's full name and the date(s) the breastmilk was pumped or thawed. </a:t>
            </a:r>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dirty="0"/>
          </a:p>
        </p:txBody>
      </p:sp>
    </p:spTree>
    <p:extLst>
      <p:ext uri="{BB962C8B-B14F-4D97-AF65-F5344CB8AC3E}">
        <p14:creationId xmlns:p14="http://schemas.microsoft.com/office/powerpoint/2010/main" val="707710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A bottle should always be labeled</a:t>
            </a:r>
            <a:r>
              <a:rPr lang="en-US" sz="1200" baseline="0" dirty="0">
                <a:solidFill>
                  <a:schemeClr val="tx1"/>
                </a:solidFill>
                <a:latin typeface="Arial" panose="020B0604020202020204" pitchFamily="34" charset="0"/>
                <a:cs typeface="Arial" panose="020B0604020202020204" pitchFamily="34" charset="0"/>
              </a:rPr>
              <a:t> with the baby’s full name and date the breastmilk was pumped. </a:t>
            </a:r>
            <a:r>
              <a:rPr lang="en-US" sz="1200" kern="1200" dirty="0">
                <a:solidFill>
                  <a:schemeClr val="tx1"/>
                </a:solidFill>
                <a:latin typeface="Arial" panose="020B0604020202020204" pitchFamily="34" charset="0"/>
                <a:ea typeface="+mn-ea"/>
                <a:cs typeface="Arial" panose="020B0604020202020204" pitchFamily="34" charset="0"/>
              </a:rPr>
              <a:t>However, if State child care licensing regulations or local health codes for handling and storing breastmilk, including labeling of bottles, are stricter, then follow those regulations. </a:t>
            </a:r>
            <a:endParaRPr lang="en-US" sz="1200" baseline="0" dirty="0">
              <a:solidFill>
                <a:schemeClr val="tx1"/>
              </a:solidFill>
              <a:latin typeface="Arial" panose="020B0604020202020204" pitchFamily="34" charset="0"/>
              <a:cs typeface="Arial" panose="020B0604020202020204" pitchFamily="34" charset="0"/>
            </a:endParaRP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If the breastmilk is being thawed, the label should be updated with the date the breastmilk was taken out of the freezer and thawed. </a:t>
            </a:r>
            <a:endParaRPr lang="en-US" sz="1200" dirty="0">
              <a:solidFill>
                <a:schemeClr val="tx1"/>
              </a:solidFill>
              <a:latin typeface="Arial" panose="020B0604020202020204" pitchFamily="34" charset="0"/>
              <a:cs typeface="Arial" panose="020B0604020202020204" pitchFamily="34" charset="0"/>
            </a:endParaRPr>
          </a:p>
          <a:p>
            <a:pPr marL="233744" indent="-233744">
              <a:buAutoNum type="alphaLcParenR"/>
            </a:pPr>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dirty="0"/>
          </a:p>
        </p:txBody>
      </p:sp>
    </p:spTree>
    <p:extLst>
      <p:ext uri="{BB962C8B-B14F-4D97-AF65-F5344CB8AC3E}">
        <p14:creationId xmlns:p14="http://schemas.microsoft.com/office/powerpoint/2010/main" val="3552250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Since you all are doing</a:t>
            </a:r>
            <a:r>
              <a:rPr lang="en-US" sz="1200" baseline="0" dirty="0">
                <a:solidFill>
                  <a:schemeClr val="tx1"/>
                </a:solidFill>
                <a:latin typeface="Arial" panose="020B0604020202020204" pitchFamily="34" charset="0"/>
                <a:cs typeface="Arial" panose="020B0604020202020204" pitchFamily="34" charset="0"/>
              </a:rPr>
              <a:t> such a great job, we are going to do another practice question. </a:t>
            </a:r>
            <a:endParaRPr lang="en-US" sz="1200" dirty="0">
              <a:solidFill>
                <a:schemeClr val="tx1"/>
              </a:solidFill>
              <a:latin typeface="Arial" panose="020B0604020202020204" pitchFamily="34" charset="0"/>
              <a:cs typeface="Arial" panose="020B0604020202020204" pitchFamily="34" charset="0"/>
            </a:endParaRPr>
          </a:p>
          <a:p>
            <a:pPr marL="233744" indent="-233744">
              <a:buAutoNum type="alphaLcParenR"/>
            </a:pPr>
            <a:endParaRPr lang="en-US" sz="1200" baseline="0" dirty="0">
              <a:solidFill>
                <a:schemeClr val="tx1"/>
              </a:solidFill>
              <a:latin typeface="Arial" panose="020B0604020202020204" pitchFamily="34" charset="0"/>
              <a:cs typeface="Arial" panose="020B0604020202020204" pitchFamily="34" charset="0"/>
            </a:endParaRPr>
          </a:p>
          <a:p>
            <a:endParaRPr lang="en-US" sz="1200" baseline="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dirty="0"/>
          </a:p>
        </p:txBody>
      </p:sp>
    </p:spTree>
    <p:extLst>
      <p:ext uri="{BB962C8B-B14F-4D97-AF65-F5344CB8AC3E}">
        <p14:creationId xmlns:p14="http://schemas.microsoft.com/office/powerpoint/2010/main" val="278990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Great job, the correct</a:t>
            </a:r>
            <a:r>
              <a:rPr lang="en-US" sz="1200" baseline="0" dirty="0">
                <a:solidFill>
                  <a:schemeClr val="tx1"/>
                </a:solidFill>
                <a:latin typeface="Arial" panose="020B0604020202020204" pitchFamily="34" charset="0"/>
                <a:cs typeface="Arial" panose="020B0604020202020204" pitchFamily="34" charset="0"/>
              </a:rPr>
              <a:t> answer is place in the refrigerator, thaw overnight. The child care provider could also place the frozen breastmilk under warm running water or place the bottle in a container of warm water. </a:t>
            </a: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When preparing a bottle of breastmilk for a feeding, do not place the bottle in the microwave or in a pan of boiling water. The heat can damage important nutrients in the milk and hot breastmilk can burn the baby. </a:t>
            </a: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You also want to be mindful of how long breastmilk, </a:t>
            </a:r>
            <a:r>
              <a:rPr lang="en-US" sz="1200" dirty="0">
                <a:solidFill>
                  <a:schemeClr val="tx1"/>
                </a:solidFill>
                <a:latin typeface="Arial" panose="020B0604020202020204" pitchFamily="34" charset="0"/>
                <a:cs typeface="Arial" panose="020B0604020202020204" pitchFamily="34" charset="0"/>
              </a:rPr>
              <a:t>whether it's freshly pumped, taken out of the refrigerator, or thawed, can remain </a:t>
            </a:r>
            <a:r>
              <a:rPr lang="en-US" sz="1200" baseline="0" dirty="0">
                <a:solidFill>
                  <a:schemeClr val="tx1"/>
                </a:solidFill>
                <a:latin typeface="Arial" panose="020B0604020202020204" pitchFamily="34" charset="0"/>
                <a:cs typeface="Arial" panose="020B0604020202020204" pitchFamily="34" charset="0"/>
              </a:rPr>
              <a:t>at room temperature. Remember our chart from earlier, breastmilk that has been thawed can be left out at room temperature for no more than 1-2 hours. If it is put in the refrigerator after it has been thawed, then it is good for up to 24 hours. </a:t>
            </a:r>
            <a:endParaRPr lang="en-US" sz="1200" dirty="0">
              <a:solidFill>
                <a:schemeClr val="tx1"/>
              </a:solidFill>
              <a:latin typeface="Arial" panose="020B0604020202020204" pitchFamily="34" charset="0"/>
              <a:cs typeface="Arial" panose="020B0604020202020204" pitchFamily="34" charset="0"/>
            </a:endParaRPr>
          </a:p>
          <a:p>
            <a:pPr marL="233744" indent="-233744">
              <a:buAutoNum type="alphaLcParenR"/>
            </a:pPr>
            <a:endParaRPr lang="en-US" sz="1200" baseline="0" dirty="0">
              <a:solidFill>
                <a:schemeClr val="tx1"/>
              </a:solidFill>
              <a:latin typeface="Arial" panose="020B0604020202020204" pitchFamily="34" charset="0"/>
              <a:cs typeface="Arial" panose="020B0604020202020204" pitchFamily="34" charset="0"/>
            </a:endParaRPr>
          </a:p>
          <a:p>
            <a:endParaRPr lang="en-US" sz="1200" baseline="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dirty="0"/>
          </a:p>
        </p:txBody>
      </p:sp>
    </p:spTree>
    <p:extLst>
      <p:ext uri="{BB962C8B-B14F-4D97-AF65-F5344CB8AC3E}">
        <p14:creationId xmlns:p14="http://schemas.microsoft.com/office/powerpoint/2010/main" val="989288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848">
              <a:defRPr/>
            </a:pPr>
            <a:r>
              <a:rPr lang="en-US" dirty="0"/>
              <a:t>Bottles of</a:t>
            </a:r>
            <a:r>
              <a:rPr lang="en-US" baseline="0" dirty="0"/>
              <a:t> breastmilk should remain in the refrigerator until it is time to feed the baby. </a:t>
            </a:r>
            <a:r>
              <a:rPr lang="en-US" dirty="0"/>
              <a:t>Babies should be fed when they show signs of being hungry. Talk with the parents about what signs</a:t>
            </a:r>
            <a:r>
              <a:rPr lang="en-US" baseline="0" dirty="0"/>
              <a:t> their baby may show when they are </a:t>
            </a:r>
            <a:r>
              <a:rPr lang="en-US" dirty="0"/>
              <a:t>hungry.</a:t>
            </a:r>
          </a:p>
          <a:p>
            <a:pPr defTabSz="934848">
              <a:defRPr/>
            </a:pPr>
            <a:endParaRPr lang="en-US" baseline="0" dirty="0"/>
          </a:p>
          <a:p>
            <a:pPr defTabSz="934848">
              <a:defRPr/>
            </a:pPr>
            <a:r>
              <a:rPr lang="en-US" baseline="0" dirty="0"/>
              <a:t>You may notice that breastmilk does not look or smell like infant formula. Breastmilk may look slightly blue, yellow, or even green in color and it may look thinner than formula. Breastmilk usually looks thin when the creamy part of the breastmilk has risen to the top, as shown in the circle on the slide.  </a:t>
            </a:r>
          </a:p>
          <a:p>
            <a:pPr defTabSz="934848">
              <a:defRPr/>
            </a:pPr>
            <a:endParaRPr lang="en-US" baseline="0" dirty="0"/>
          </a:p>
          <a:p>
            <a:pPr defTabSz="934848">
              <a:defRPr/>
            </a:pPr>
            <a:r>
              <a:rPr lang="en-US" baseline="0" dirty="0"/>
              <a:t>If you see this separation, gently swirl the bottle to mix the layers. Do not shake. Shaking the breastmilk can destroy important nutrients in the breastmilk.</a:t>
            </a:r>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dirty="0"/>
          </a:p>
        </p:txBody>
      </p:sp>
    </p:spTree>
    <p:extLst>
      <p:ext uri="{BB962C8B-B14F-4D97-AF65-F5344CB8AC3E}">
        <p14:creationId xmlns:p14="http://schemas.microsoft.com/office/powerpoint/2010/main" val="1077501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solidFill>
                  <a:schemeClr val="tx1"/>
                </a:solidFill>
                <a:latin typeface="Arial" panose="020B0604020202020204" pitchFamily="34" charset="0"/>
                <a:cs typeface="Arial" panose="020B0604020202020204" pitchFamily="34" charset="0"/>
              </a:rPr>
              <a:t>You do not have to warm the bottle of breastmilk before serving it to the baby. However, if the baby prefers warm breastmilk be sure to warm it properly. The bottle of breastmilk can be warmed by placing it under warm running water or placing it in container of warm water immediately before serving. </a:t>
            </a:r>
            <a:r>
              <a:rPr lang="en-US" sz="1200" dirty="0">
                <a:solidFill>
                  <a:schemeClr val="tx1"/>
                </a:solidFill>
                <a:latin typeface="Arial" panose="020B0604020202020204" pitchFamily="34" charset="0"/>
                <a:cs typeface="Arial" panose="020B0604020202020204" pitchFamily="34" charset="0"/>
              </a:rPr>
              <a:t>If you are serving the baby a bottle that has been warmed,</a:t>
            </a:r>
            <a:r>
              <a:rPr lang="en-US" sz="1200" baseline="0" dirty="0">
                <a:solidFill>
                  <a:schemeClr val="tx1"/>
                </a:solidFill>
                <a:latin typeface="Arial" panose="020B0604020202020204" pitchFamily="34" charset="0"/>
                <a:cs typeface="Arial" panose="020B0604020202020204" pitchFamily="34" charset="0"/>
              </a:rPr>
              <a:t> </a:t>
            </a:r>
            <a:r>
              <a:rPr lang="en-US" sz="1200" dirty="0">
                <a:solidFill>
                  <a:schemeClr val="tx1"/>
                </a:solidFill>
                <a:latin typeface="Arial" panose="020B0604020202020204" pitchFamily="34" charset="0"/>
                <a:cs typeface="Arial" panose="020B0604020202020204" pitchFamily="34" charset="0"/>
              </a:rPr>
              <a:t>make sure it is not too hot. </a:t>
            </a:r>
            <a:endParaRPr lang="en-US" sz="1200" baseline="0" dirty="0">
              <a:solidFill>
                <a:schemeClr val="tx1"/>
              </a:solidFill>
              <a:latin typeface="Arial" panose="020B0604020202020204" pitchFamily="34" charset="0"/>
              <a:cs typeface="Arial" panose="020B0604020202020204" pitchFamily="34" charset="0"/>
            </a:endParaRPr>
          </a:p>
          <a:p>
            <a:endParaRPr lang="en-US" sz="1200" baseline="0" dirty="0">
              <a:solidFill>
                <a:schemeClr val="tx1"/>
              </a:solidFill>
              <a:latin typeface="Arial" panose="020B0604020202020204" pitchFamily="34" charset="0"/>
              <a:cs typeface="Arial" panose="020B0604020202020204" pitchFamily="34" charset="0"/>
            </a:endParaRPr>
          </a:p>
          <a:p>
            <a:pPr defTabSz="934848">
              <a:defRPr/>
            </a:pPr>
            <a:r>
              <a:rPr lang="en-US" sz="1200" dirty="0">
                <a:solidFill>
                  <a:schemeClr val="tx1"/>
                </a:solidFill>
                <a:latin typeface="Arial" panose="020B0604020202020204" pitchFamily="34" charset="0"/>
                <a:cs typeface="Arial" panose="020B0604020202020204" pitchFamily="34" charset="0"/>
              </a:rPr>
              <a:t>Do not put infant cereal or other food in the bottle. According to the American Academy of Pediatrics, putting cereal in the bottle can be a choking hazard. It can also cause the baby to gain weight too quickly. If infant cereal is mixed with breastmilk or infant formula, the child care site cannot claim the infant cereal or the breastmilk or infant formula in the bottle unless this practice is supported by a medical statement signed by the baby’s health care provider. The statement must be kept on file in a secure location at the child care site.</a:t>
            </a:r>
          </a:p>
          <a:p>
            <a:endParaRPr lang="en-US" baseline="0" dirty="0"/>
          </a:p>
          <a:p>
            <a:endParaRPr lang="en-US" dirty="0"/>
          </a:p>
          <a:p>
            <a:pPr defTabSz="934848">
              <a:defRPr/>
            </a:pPr>
            <a:r>
              <a:rPr lang="en-US" baseline="0" dirty="0"/>
              <a:t>.</a:t>
            </a:r>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dirty="0"/>
          </a:p>
        </p:txBody>
      </p:sp>
    </p:spTree>
    <p:extLst>
      <p:ext uri="{BB962C8B-B14F-4D97-AF65-F5344CB8AC3E}">
        <p14:creationId xmlns:p14="http://schemas.microsoft.com/office/powerpoint/2010/main" val="1846357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3970539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chemeClr val="tx1"/>
                </a:solidFill>
                <a:latin typeface="Arial" panose="020B0604020202020204" pitchFamily="34" charset="0"/>
                <a:cs typeface="Arial" panose="020B0604020202020204" pitchFamily="34" charset="0"/>
              </a:rPr>
              <a:t>We</a:t>
            </a:r>
            <a:r>
              <a:rPr lang="en-US" sz="1200" b="0" baseline="0" dirty="0">
                <a:solidFill>
                  <a:schemeClr val="tx1"/>
                </a:solidFill>
                <a:latin typeface="Arial" panose="020B0604020202020204" pitchFamily="34" charset="0"/>
                <a:cs typeface="Arial" panose="020B0604020202020204" pitchFamily="34" charset="0"/>
              </a:rPr>
              <a:t> have talked about storing breastmilk and preparing bottles, now let’s talk about how to bottle feed the breastfed baby. </a:t>
            </a:r>
            <a:endParaRPr lang="en-US" sz="1200" b="0" dirty="0">
              <a:solidFill>
                <a:schemeClr val="tx1"/>
              </a:solidFill>
              <a:latin typeface="Arial" panose="020B0604020202020204" pitchFamily="34" charset="0"/>
              <a:cs typeface="Arial" panose="020B0604020202020204" pitchFamily="34" charset="0"/>
            </a:endParaRPr>
          </a:p>
          <a:p>
            <a:endParaRPr lang="en-US" sz="1200" b="1" dirty="0">
              <a:solidFill>
                <a:schemeClr val="tx1"/>
              </a:solidFill>
              <a:latin typeface="Arial" panose="020B0604020202020204" pitchFamily="34" charset="0"/>
              <a:cs typeface="Arial" panose="020B0604020202020204" pitchFamily="34" charset="0"/>
            </a:endParaRPr>
          </a:p>
          <a:p>
            <a:r>
              <a:rPr lang="en-US" sz="1200" b="1" dirty="0">
                <a:solidFill>
                  <a:schemeClr val="tx1"/>
                </a:solidFill>
                <a:latin typeface="Arial" panose="020B0604020202020204" pitchFamily="34" charset="0"/>
                <a:cs typeface="Arial" panose="020B0604020202020204" pitchFamily="34" charset="0"/>
              </a:rPr>
              <a:t>Always</a:t>
            </a:r>
            <a:r>
              <a:rPr lang="en-US" sz="1200" b="1" baseline="0" dirty="0">
                <a:solidFill>
                  <a:schemeClr val="tx1"/>
                </a:solidFill>
                <a:latin typeface="Arial" panose="020B0604020202020204" pitchFamily="34" charset="0"/>
                <a:cs typeface="Arial" panose="020B0604020202020204" pitchFamily="34" charset="0"/>
              </a:rPr>
              <a:t> h</a:t>
            </a:r>
            <a:r>
              <a:rPr lang="en-US" sz="1200" b="1" dirty="0">
                <a:solidFill>
                  <a:schemeClr val="tx1"/>
                </a:solidFill>
                <a:latin typeface="Arial" panose="020B0604020202020204" pitchFamily="34" charset="0"/>
                <a:cs typeface="Arial" panose="020B0604020202020204" pitchFamily="34" charset="0"/>
              </a:rPr>
              <a:t>old the baby during feeding.</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Do not prop the bottle up on a pillow or other item for babies to feed themselves. Propping a bottle may cause choking or suffocation, as well as ear infections and tooth decay.</a:t>
            </a:r>
          </a:p>
          <a:p>
            <a:endParaRPr lang="en-US" sz="1200" dirty="0">
              <a:solidFill>
                <a:schemeClr val="tx1"/>
              </a:solidFill>
              <a:latin typeface="Arial" panose="020B0604020202020204" pitchFamily="34" charset="0"/>
              <a:cs typeface="Arial" panose="020B0604020202020204" pitchFamily="34" charset="0"/>
            </a:endParaRPr>
          </a:p>
          <a:p>
            <a:r>
              <a:rPr lang="en-US" sz="1200" b="1" dirty="0">
                <a:solidFill>
                  <a:schemeClr val="tx1"/>
                </a:solidFill>
                <a:latin typeface="Arial" panose="020B0604020202020204" pitchFamily="34" charset="0"/>
                <a:cs typeface="Arial" panose="020B0604020202020204" pitchFamily="34" charset="0"/>
              </a:rPr>
              <a:t>Hold the baby in the cradle of your arm, so that they are almost upright.</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This helps keep the baby secure and also lets you see if the baby is showing signs of hunger and fullness. This position can also help prevent the baby from choking or from getting too much liquid at once.</a:t>
            </a:r>
          </a:p>
          <a:p>
            <a:endParaRPr lang="en-US" sz="1200" dirty="0">
              <a:solidFill>
                <a:schemeClr val="tx1"/>
              </a:solidFill>
              <a:latin typeface="Arial" panose="020B0604020202020204" pitchFamily="34" charset="0"/>
              <a:cs typeface="Arial" panose="020B0604020202020204" pitchFamily="34" charset="0"/>
            </a:endParaRPr>
          </a:p>
          <a:p>
            <a:r>
              <a:rPr lang="en-US" sz="1200" b="0" dirty="0">
                <a:solidFill>
                  <a:schemeClr val="tx1"/>
                </a:solidFill>
                <a:latin typeface="Arial" panose="020B0604020202020204" pitchFamily="34" charset="0"/>
                <a:cs typeface="Arial" panose="020B0604020202020204" pitchFamily="34" charset="0"/>
              </a:rPr>
              <a:t>Once</a:t>
            </a:r>
            <a:r>
              <a:rPr lang="en-US" sz="1200" b="0" baseline="0" dirty="0">
                <a:solidFill>
                  <a:schemeClr val="tx1"/>
                </a:solidFill>
                <a:latin typeface="Arial" panose="020B0604020202020204" pitchFamily="34" charset="0"/>
                <a:cs typeface="Arial" panose="020B0604020202020204" pitchFamily="34" charset="0"/>
              </a:rPr>
              <a:t> you have the baby positioned correctly, </a:t>
            </a:r>
            <a:r>
              <a:rPr lang="en-US" sz="1200" b="1" baseline="0" dirty="0">
                <a:solidFill>
                  <a:schemeClr val="tx1"/>
                </a:solidFill>
                <a:latin typeface="Arial" panose="020B0604020202020204" pitchFamily="34" charset="0"/>
                <a:cs typeface="Arial" panose="020B0604020202020204" pitchFamily="34" charset="0"/>
              </a:rPr>
              <a:t>brush</a:t>
            </a:r>
            <a:r>
              <a:rPr lang="en-US" sz="1200" b="1" dirty="0">
                <a:solidFill>
                  <a:schemeClr val="tx1"/>
                </a:solidFill>
                <a:latin typeface="Arial" panose="020B0604020202020204" pitchFamily="34" charset="0"/>
                <a:cs typeface="Arial" panose="020B0604020202020204" pitchFamily="34" charset="0"/>
              </a:rPr>
              <a:t> the nipple of the bottle across the baby’s upper lip.</a:t>
            </a:r>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Wait for the baby’s mouth to open before feeding.</a:t>
            </a:r>
          </a:p>
          <a:p>
            <a:endParaRPr lang="en-US" sz="1200" dirty="0">
              <a:solidFill>
                <a:schemeClr val="tx1"/>
              </a:solidFill>
              <a:latin typeface="Arial" panose="020B0604020202020204" pitchFamily="34" charset="0"/>
              <a:cs typeface="Arial" panose="020B0604020202020204" pitchFamily="34" charset="0"/>
            </a:endParaRPr>
          </a:p>
          <a:p>
            <a:r>
              <a:rPr lang="en-US" sz="1200" b="0" dirty="0">
                <a:solidFill>
                  <a:schemeClr val="tx1"/>
                </a:solidFill>
                <a:latin typeface="Arial" panose="020B0604020202020204" pitchFamily="34" charset="0"/>
                <a:cs typeface="Arial" panose="020B0604020202020204" pitchFamily="34" charset="0"/>
              </a:rPr>
              <a:t>It can be helpful to </a:t>
            </a:r>
            <a:r>
              <a:rPr lang="en-US" sz="1200" b="1" dirty="0">
                <a:solidFill>
                  <a:schemeClr val="tx1"/>
                </a:solidFill>
                <a:latin typeface="Arial" panose="020B0604020202020204" pitchFamily="34" charset="0"/>
                <a:cs typeface="Arial" panose="020B0604020202020204" pitchFamily="34" charset="0"/>
              </a:rPr>
              <a:t>use a slow flow bottle nipple and hold the bottle mostly sideways.</a:t>
            </a:r>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This helps the baby control how much they eat and can reduce spit ups.</a:t>
            </a:r>
          </a:p>
          <a:p>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dirty="0"/>
          </a:p>
        </p:txBody>
      </p:sp>
    </p:spTree>
    <p:extLst>
      <p:ext uri="{BB962C8B-B14F-4D97-AF65-F5344CB8AC3E}">
        <p14:creationId xmlns:p14="http://schemas.microsoft.com/office/powerpoint/2010/main" val="1470350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chemeClr val="tx1"/>
                </a:solidFill>
                <a:latin typeface="Arial" panose="020B0604020202020204" pitchFamily="34" charset="0"/>
                <a:cs typeface="Arial" panose="020B0604020202020204" pitchFamily="34" charset="0"/>
              </a:rPr>
              <a:t>Remember</a:t>
            </a:r>
            <a:r>
              <a:rPr lang="en-US" sz="1200" b="0" baseline="0" dirty="0">
                <a:solidFill>
                  <a:schemeClr val="tx1"/>
                </a:solidFill>
                <a:latin typeface="Arial" panose="020B0604020202020204" pitchFamily="34" charset="0"/>
                <a:cs typeface="Arial" panose="020B0604020202020204" pitchFamily="34" charset="0"/>
              </a:rPr>
              <a:t> to burp the baby during the feeding. </a:t>
            </a:r>
            <a:r>
              <a:rPr lang="en-US" sz="1200" b="1" dirty="0">
                <a:solidFill>
                  <a:schemeClr val="tx1"/>
                </a:solidFill>
                <a:latin typeface="Arial" panose="020B0604020202020204" pitchFamily="34" charset="0"/>
                <a:cs typeface="Arial" panose="020B0604020202020204" pitchFamily="34" charset="0"/>
              </a:rPr>
              <a:t>Burping</a:t>
            </a:r>
            <a:r>
              <a:rPr lang="en-US" sz="1200" b="1" baseline="0" dirty="0">
                <a:solidFill>
                  <a:schemeClr val="tx1"/>
                </a:solidFill>
                <a:latin typeface="Arial" panose="020B0604020202020204" pitchFamily="34" charset="0"/>
                <a:cs typeface="Arial" panose="020B0604020202020204" pitchFamily="34" charset="0"/>
              </a:rPr>
              <a:t> can occur </a:t>
            </a:r>
            <a:r>
              <a:rPr lang="en-US" sz="1200" b="1" dirty="0">
                <a:solidFill>
                  <a:schemeClr val="tx1"/>
                </a:solidFill>
                <a:latin typeface="Arial" panose="020B0604020202020204" pitchFamily="34" charset="0"/>
                <a:cs typeface="Arial" panose="020B0604020202020204" pitchFamily="34" charset="0"/>
              </a:rPr>
              <a:t>during natural breaks in the feeding or at the end of the feeding.</a:t>
            </a:r>
            <a:endParaRPr lang="en-US" sz="1200" dirty="0">
              <a:solidFill>
                <a:schemeClr val="tx1"/>
              </a:solidFill>
              <a:latin typeface="Arial" panose="020B0604020202020204" pitchFamily="34" charset="0"/>
              <a:cs typeface="Arial" panose="020B0604020202020204" pitchFamily="34" charset="0"/>
            </a:endParaRP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This can be done by gently patting or rubbing the baby’s back while they are resting on your shoulder or sitting on your lap.</a:t>
            </a:r>
          </a:p>
          <a:p>
            <a:pPr marL="175284" indent="-175284">
              <a:buFont typeface="Arial" panose="020B0604020202020204" pitchFamily="34" charset="0"/>
              <a:buChar char="•"/>
            </a:pPr>
            <a:endParaRPr lang="en-US" sz="1200" dirty="0">
              <a:solidFill>
                <a:schemeClr val="tx1"/>
              </a:solidFill>
              <a:latin typeface="Arial" panose="020B0604020202020204" pitchFamily="34" charset="0"/>
              <a:cs typeface="Arial" panose="020B0604020202020204" pitchFamily="34" charset="0"/>
            </a:endParaRPr>
          </a:p>
          <a:p>
            <a:r>
              <a:rPr lang="en-US" sz="1200" b="0" dirty="0">
                <a:solidFill>
                  <a:schemeClr val="tx1"/>
                </a:solidFill>
                <a:latin typeface="Arial" panose="020B0604020202020204" pitchFamily="34" charset="0"/>
                <a:cs typeface="Arial" panose="020B0604020202020204" pitchFamily="34" charset="0"/>
              </a:rPr>
              <a:t>It is also helpful to </a:t>
            </a:r>
            <a:r>
              <a:rPr lang="en-US" sz="1200" b="1" dirty="0">
                <a:solidFill>
                  <a:schemeClr val="tx1"/>
                </a:solidFill>
                <a:latin typeface="Arial" panose="020B0604020202020204" pitchFamily="34" charset="0"/>
                <a:cs typeface="Arial" panose="020B0604020202020204" pitchFamily="34" charset="0"/>
              </a:rPr>
              <a:t>switch which arm you use to hold the baby.</a:t>
            </a:r>
            <a:endParaRPr lang="en-US" sz="1200" dirty="0">
              <a:solidFill>
                <a:schemeClr val="tx1"/>
              </a:solidFill>
              <a:latin typeface="Arial" panose="020B0604020202020204" pitchFamily="34" charset="0"/>
              <a:cs typeface="Arial" panose="020B0604020202020204" pitchFamily="34" charset="0"/>
            </a:endParaRP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Every so often during a feeding, switch the baby from one arm to the other so the baby has different things to look at. This can also help the baby continue to enjoy feeding on both sides; something that is important when breastfeeding.</a:t>
            </a:r>
          </a:p>
          <a:p>
            <a:endParaRPr lang="en-US" sz="1200" dirty="0">
              <a:solidFill>
                <a:schemeClr val="tx1"/>
              </a:solidFill>
              <a:latin typeface="Arial" panose="020B0604020202020204" pitchFamily="34" charset="0"/>
              <a:cs typeface="Arial" panose="020B0604020202020204" pitchFamily="34" charset="0"/>
            </a:endParaRPr>
          </a:p>
          <a:p>
            <a:r>
              <a:rPr lang="en-US" sz="1200" b="0" dirty="0">
                <a:solidFill>
                  <a:schemeClr val="tx1"/>
                </a:solidFill>
                <a:latin typeface="Arial" panose="020B0604020202020204" pitchFamily="34" charset="0"/>
                <a:cs typeface="Arial" panose="020B0604020202020204" pitchFamily="34" charset="0"/>
              </a:rPr>
              <a:t>Lastly</a:t>
            </a:r>
            <a:r>
              <a:rPr lang="en-US" sz="1200" b="1" dirty="0">
                <a:solidFill>
                  <a:schemeClr val="tx1"/>
                </a:solidFill>
                <a:latin typeface="Arial" panose="020B0604020202020204" pitchFamily="34" charset="0"/>
                <a:cs typeface="Arial" panose="020B0604020202020204" pitchFamily="34" charset="0"/>
              </a:rPr>
              <a:t>, stop the feeding when the baby shows signs of fullness. </a:t>
            </a:r>
          </a:p>
          <a:p>
            <a:endParaRPr lang="en-US" sz="1200" baseline="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It is important to remember</a:t>
            </a:r>
            <a:r>
              <a:rPr lang="en-US" sz="1200" baseline="0" dirty="0">
                <a:solidFill>
                  <a:schemeClr val="tx1"/>
                </a:solidFill>
                <a:latin typeface="Arial" panose="020B0604020202020204" pitchFamily="34" charset="0"/>
                <a:cs typeface="Arial" panose="020B0604020202020204" pitchFamily="34" charset="0"/>
              </a:rPr>
              <a:t> that b</a:t>
            </a:r>
            <a:r>
              <a:rPr lang="en-US" sz="1200" dirty="0">
                <a:solidFill>
                  <a:schemeClr val="tx1"/>
                </a:solidFill>
                <a:latin typeface="Arial" panose="020B0604020202020204" pitchFamily="34" charset="0"/>
                <a:cs typeface="Arial" panose="020B0604020202020204" pitchFamily="34" charset="0"/>
              </a:rPr>
              <a:t>abies feeding habits change</a:t>
            </a:r>
            <a:r>
              <a:rPr lang="en-US" sz="1200" baseline="0" dirty="0">
                <a:solidFill>
                  <a:schemeClr val="tx1"/>
                </a:solidFill>
                <a:latin typeface="Arial" panose="020B0604020202020204" pitchFamily="34" charset="0"/>
                <a:cs typeface="Arial" panose="020B0604020202020204" pitchFamily="34" charset="0"/>
              </a:rPr>
              <a:t> and they may not always finish all of the breastmilk in the bottle. If the baby does not drink all of the breastmilk during the feeding, the leftover breastmilk should be discarded within 1-2 hours after the feeding or handled according to the parents wishes. </a:t>
            </a:r>
            <a:endParaRPr lang="en-US" sz="120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dirty="0"/>
          </a:p>
        </p:txBody>
      </p:sp>
    </p:spTree>
    <p:extLst>
      <p:ext uri="{BB962C8B-B14F-4D97-AF65-F5344CB8AC3E}">
        <p14:creationId xmlns:p14="http://schemas.microsoft.com/office/powerpoint/2010/main" val="3966557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a:p>
            <a:endParaRPr lang="en-US" sz="1200" dirty="0">
              <a:solidFill>
                <a:schemeClr val="tx1"/>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dirty="0"/>
          </a:p>
        </p:txBody>
      </p:sp>
    </p:spTree>
    <p:extLst>
      <p:ext uri="{BB962C8B-B14F-4D97-AF65-F5344CB8AC3E}">
        <p14:creationId xmlns:p14="http://schemas.microsoft.com/office/powerpoint/2010/main" val="10812516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dirty="0">
                <a:solidFill>
                  <a:schemeClr val="tx1"/>
                </a:solidFill>
                <a:latin typeface="Arial"/>
                <a:cs typeface="Arial"/>
              </a:rPr>
              <a:t>For all participating in a </a:t>
            </a:r>
            <a:r>
              <a:rPr lang="en-US" dirty="0">
                <a:latin typeface="Arial"/>
                <a:cs typeface="Arial"/>
              </a:rPr>
              <a:t>USDA's Child </a:t>
            </a:r>
            <a:r>
              <a:rPr lang="en-US" sz="1200" dirty="0">
                <a:solidFill>
                  <a:schemeClr val="tx1"/>
                </a:solidFill>
                <a:latin typeface="Arial"/>
                <a:cs typeface="Arial"/>
              </a:rPr>
              <a:t>Nutrition Program, such as the CACFP, Team Nutrition’s print materials are free to order.</a:t>
            </a:r>
            <a:r>
              <a:rPr lang="en-US" dirty="0">
                <a:latin typeface="Arial"/>
                <a:cs typeface="Arial"/>
              </a:rPr>
              <a:t> </a:t>
            </a:r>
            <a:endParaRPr lang="en-US" sz="1200" dirty="0">
              <a:solidFill>
                <a:schemeClr val="tx1"/>
              </a:solidFill>
              <a:latin typeface="Arial" panose="020B0604020202020204" pitchFamily="34" charset="0"/>
              <a:cs typeface="Arial" panose="020B0604020202020204" pitchFamily="34" charset="0"/>
            </a:endParaRPr>
          </a:p>
          <a:p>
            <a:pPr defTabSz="933010">
              <a:defRPr/>
            </a:pPr>
            <a:endParaRPr lang="en-US" sz="1200" dirty="0">
              <a:solidFill>
                <a:schemeClr val="tx1"/>
              </a:solidFill>
              <a:latin typeface="Arial" panose="020B0604020202020204" pitchFamily="34" charset="0"/>
              <a:cs typeface="Arial" panose="020B0604020202020204" pitchFamily="34" charset="0"/>
            </a:endParaRPr>
          </a:p>
          <a:p>
            <a:pPr marL="0" marR="0" lvl="0" indent="0" algn="l" defTabSz="93301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If you would like to order Team Nutrition’s free materials in print, </a:t>
            </a:r>
            <a:r>
              <a:rPr lang="en-US" sz="1200" kern="1200" dirty="0">
                <a:solidFill>
                  <a:schemeClr val="tx1"/>
                </a:solidFill>
                <a:latin typeface="Arial" panose="020B0604020202020204" pitchFamily="34" charset="0"/>
                <a:ea typeface="+mn-ea"/>
                <a:cs typeface="Arial" panose="020B0604020202020204" pitchFamily="34" charset="0"/>
              </a:rPr>
              <a:t>click "Order Team Nutrition Resources" </a:t>
            </a:r>
            <a:r>
              <a:rPr lang="en-US" sz="1200" dirty="0">
                <a:solidFill>
                  <a:schemeClr val="tx1"/>
                </a:solidFill>
                <a:latin typeface="Arial" panose="020B0604020202020204" pitchFamily="34" charset="0"/>
                <a:cs typeface="Arial" panose="020B0604020202020204" pitchFamily="34" charset="0"/>
              </a:rPr>
              <a:t>on the Team Nutrition website.</a:t>
            </a:r>
          </a:p>
          <a:p>
            <a:pPr marL="0" marR="0" lvl="0" indent="0" algn="l" defTabSz="93301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Arial" panose="020B0604020202020204" pitchFamily="34" charset="0"/>
              <a:cs typeface="Arial" panose="020B0604020202020204" pitchFamily="34" charset="0"/>
            </a:endParaRPr>
          </a:p>
          <a:p>
            <a:pPr marL="0" marR="0" lvl="0" indent="0" algn="l" defTabSz="93301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For bulk orders, you can email teamnutrition@usda.gov.</a:t>
            </a:r>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dirty="0"/>
          </a:p>
        </p:txBody>
      </p:sp>
    </p:spTree>
    <p:extLst>
      <p:ext uri="{BB962C8B-B14F-4D97-AF65-F5344CB8AC3E}">
        <p14:creationId xmlns:p14="http://schemas.microsoft.com/office/powerpoint/2010/main" val="33205529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a:t>
            </a:r>
            <a:r>
              <a:rPr lang="en-US" sz="1200" kern="1200">
                <a:solidFill>
                  <a:schemeClr val="tx1"/>
                </a:solidFill>
                <a:latin typeface="Arial" panose="020B0604020202020204" pitchFamily="34" charset="0"/>
                <a:ea typeface="+mn-ea"/>
                <a:cs typeface="Arial" panose="020B0604020202020204" pitchFamily="34" charset="0"/>
              </a:rPr>
              <a:t>their e-newsletter</a:t>
            </a:r>
            <a:r>
              <a:rPr lang="en-US" sz="1200" kern="1200" dirty="0">
                <a:solidFill>
                  <a:schemeClr val="tx1"/>
                </a:solidFill>
                <a:latin typeface="Arial" panose="020B0604020202020204" pitchFamily="34" charset="0"/>
                <a:ea typeface="+mn-ea"/>
                <a:cs typeface="Arial" panose="020B0604020202020204" pitchFamily="34" charset="0"/>
              </a:rPr>
              <a:t>, connect with them via email at TeamNutrition@USDA.gov, and follow them on Twitter/X.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Thank you!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dirty="0"/>
          </a:p>
        </p:txBody>
      </p:sp>
    </p:spTree>
    <p:extLst>
      <p:ext uri="{BB962C8B-B14F-4D97-AF65-F5344CB8AC3E}">
        <p14:creationId xmlns:p14="http://schemas.microsoft.com/office/powerpoint/2010/main" val="3308959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Before we get started, I want to know who has joined us today.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Please raise your hand if you work for a:</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child care center [pause and wait for a show of hands], </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family child care home [pause and wait for a show of hands], </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at-risk afterschool care center [pause and wait for a show of hands], </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sponsoring organization  [pause and wait for a show of hands], </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emergency shelter [pause and wait for a show of hands], </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school food authority [pause and wait for a show of hands], </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State agency [pause and wait for a show of hands], </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USDA Regional office [pause and wait for a show of hands], </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or other [pause and wait for a show of hands]. </a:t>
            </a:r>
            <a:endParaRPr lang="en-US" sz="1200" baseline="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848">
              <a:defRPr/>
            </a:pPr>
            <a:r>
              <a:rPr lang="en-US" sz="1200" dirty="0">
                <a:solidFill>
                  <a:schemeClr val="tx1"/>
                </a:solidFill>
                <a:latin typeface="Arial" panose="020B0604020202020204" pitchFamily="34" charset="0"/>
                <a:cs typeface="Arial" panose="020B0604020202020204" pitchFamily="34" charset="0"/>
              </a:rPr>
              <a:t>Now, let's look more closely at today's topic</a:t>
            </a:r>
            <a:r>
              <a:rPr lang="en-US" sz="1200" baseline="0" dirty="0">
                <a:solidFill>
                  <a:schemeClr val="tx1"/>
                </a:solidFill>
                <a:latin typeface="Arial" panose="020B0604020202020204" pitchFamily="34" charset="0"/>
                <a:cs typeface="Arial" panose="020B0604020202020204" pitchFamily="34" charset="0"/>
              </a:rPr>
              <a:t> - h</a:t>
            </a:r>
            <a:r>
              <a:rPr lang="en-US" sz="1200" dirty="0">
                <a:solidFill>
                  <a:schemeClr val="tx1"/>
                </a:solidFill>
                <a:latin typeface="Arial" panose="020B0604020202020204" pitchFamily="34" charset="0"/>
                <a:cs typeface="Arial" panose="020B0604020202020204" pitchFamily="34" charset="0"/>
              </a:rPr>
              <a:t>ow to support breastfeeding in the CACFP. According to the American Academy of Pediatrics, </a:t>
            </a:r>
            <a:r>
              <a:rPr lang="en-US" sz="1200" baseline="0" dirty="0">
                <a:solidFill>
                  <a:schemeClr val="tx1"/>
                </a:solidFill>
                <a:latin typeface="Arial" panose="020B0604020202020204" pitchFamily="34" charset="0"/>
                <a:cs typeface="Arial" panose="020B0604020202020204" pitchFamily="34" charset="0"/>
              </a:rPr>
              <a:t>breastmilk is the best source of nutrition for babies, and it is the only food healthy babies need for about the first 6 months of life.  Additionally, the </a:t>
            </a:r>
            <a:r>
              <a:rPr lang="en-US" sz="1200" kern="1200" dirty="0">
                <a:solidFill>
                  <a:schemeClr val="tx1"/>
                </a:solidFill>
                <a:latin typeface="Arial" panose="020B0604020202020204" pitchFamily="34" charset="0"/>
                <a:ea typeface="+mn-ea"/>
                <a:cs typeface="Arial" panose="020B0604020202020204" pitchFamily="34" charset="0"/>
              </a:rPr>
              <a:t>U.S. Department of Agriculture's Food and Nutrition Service Special Supplemental Nutrition Program for Women, Infants and Children (WIC) breastfeeding promotion and support campaign (https://wicbreastfeeding.fns.usda.gov/) </a:t>
            </a:r>
            <a:r>
              <a:rPr lang="en-US" sz="1200" baseline="0" dirty="0">
                <a:solidFill>
                  <a:schemeClr val="tx1"/>
                </a:solidFill>
                <a:latin typeface="Arial" panose="020B0604020202020204" pitchFamily="34" charset="0"/>
                <a:cs typeface="Arial" panose="020B0604020202020204" pitchFamily="34" charset="0"/>
              </a:rPr>
              <a:t>encourages breastfeeding mothers to breastfeed as much as they can for as long as they can, exclusively for six months and up to a year if possible. </a:t>
            </a:r>
          </a:p>
          <a:p>
            <a:pPr defTabSz="934848">
              <a:defRPr/>
            </a:pPr>
            <a:endParaRPr lang="en-US" sz="1200" baseline="0" dirty="0">
              <a:solidFill>
                <a:schemeClr val="tx1"/>
              </a:solidFill>
              <a:latin typeface="Arial" panose="020B0604020202020204" pitchFamily="34" charset="0"/>
              <a:cs typeface="Arial" panose="020B0604020202020204" pitchFamily="34" charset="0"/>
            </a:endParaRPr>
          </a:p>
          <a:p>
            <a:pPr lvl="0"/>
            <a:r>
              <a:rPr lang="en-US" sz="1200" baseline="0" dirty="0">
                <a:solidFill>
                  <a:schemeClr val="tx1"/>
                </a:solidFill>
                <a:latin typeface="Arial" panose="020B0604020202020204" pitchFamily="34" charset="0"/>
                <a:cs typeface="Arial" panose="020B0604020202020204" pitchFamily="34" charset="0"/>
              </a:rPr>
              <a:t>Mothers often choose to breastfeed because it benefits the baby, the mother, and the family. </a:t>
            </a:r>
            <a:r>
              <a:rPr lang="en-US" sz="1200" b="0" dirty="0">
                <a:solidFill>
                  <a:schemeClr val="tx1"/>
                </a:solidFill>
                <a:latin typeface="Arial" panose="020B0604020202020204" pitchFamily="34" charset="0"/>
                <a:cs typeface="Arial" panose="020B0604020202020204" pitchFamily="34" charset="0"/>
              </a:rPr>
              <a:t>Breastfed babies may have:</a:t>
            </a: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lower risk of asthma.</a:t>
            </a: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fewer ear and lower respiratory infections.</a:t>
            </a: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lower risk of Sudden Infant Death Syndrome (SIDS).</a:t>
            </a: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lower risk of becoming obese.</a:t>
            </a:r>
          </a:p>
          <a:p>
            <a:pPr marL="175284" indent="-175284" defTabSz="934848">
              <a:buFont typeface="Arial" panose="020B0604020202020204" pitchFamily="34" charset="0"/>
              <a:buChar char="•"/>
              <a:defRPr/>
            </a:pPr>
            <a:r>
              <a:rPr lang="en-US" sz="1200" dirty="0">
                <a:solidFill>
                  <a:schemeClr val="tx1"/>
                </a:solidFill>
                <a:latin typeface="Arial" panose="020B0604020202020204" pitchFamily="34" charset="0"/>
                <a:cs typeface="Arial" panose="020B0604020202020204" pitchFamily="34" charset="0"/>
              </a:rPr>
              <a:t>fewer infections that cause vomiting and diarrhea.</a:t>
            </a: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Babies also taste different flavors in breastmilk based on what the mother eats. This may help babies accept new flavors from solid foods more easily.</a:t>
            </a:r>
          </a:p>
          <a:p>
            <a:endParaRPr lang="en-US" sz="1200" dirty="0">
              <a:solidFill>
                <a:schemeClr val="tx1"/>
              </a:solidFill>
              <a:latin typeface="Arial" panose="020B0604020202020204" pitchFamily="34" charset="0"/>
              <a:cs typeface="Arial" panose="020B0604020202020204" pitchFamily="34" charset="0"/>
            </a:endParaRPr>
          </a:p>
          <a:p>
            <a:pPr lvl="0"/>
            <a:r>
              <a:rPr lang="en-US" sz="1200" baseline="0" dirty="0">
                <a:solidFill>
                  <a:schemeClr val="tx1"/>
                </a:solidFill>
                <a:latin typeface="Arial" panose="020B0604020202020204" pitchFamily="34" charset="0"/>
                <a:cs typeface="Arial" panose="020B0604020202020204" pitchFamily="34" charset="0"/>
              </a:rPr>
              <a:t>Breastfeeding may help the mother:</a:t>
            </a: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have less blood loss after childbirth.</a:t>
            </a: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feel more relaxed.</a:t>
            </a: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have lower risk of ovarian and certain types of breast cancer.</a:t>
            </a: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have lower risk of Type 2 diabetes.</a:t>
            </a:r>
          </a:p>
          <a:p>
            <a:pPr marL="175284" indent="-175284">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Skin-to-skin contact during breastfeeding may help moms and babies bond.</a:t>
            </a:r>
          </a:p>
          <a:p>
            <a:r>
              <a:rPr lang="en-US" sz="1200" b="1" dirty="0">
                <a:solidFill>
                  <a:schemeClr val="tx1"/>
                </a:solidFill>
                <a:latin typeface="Arial" panose="020B0604020202020204" pitchFamily="34" charset="0"/>
                <a:cs typeface="Arial" panose="020B0604020202020204" pitchFamily="34" charset="0"/>
              </a:rPr>
              <a:t> </a:t>
            </a:r>
            <a:endParaRPr lang="en-US" sz="120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Lastly, breastfeeding can help the family financially. They may be able to save money because they do not have to buy infant formula, and they may miss less days or work or school since their baby may be sick less often. </a:t>
            </a:r>
          </a:p>
          <a:p>
            <a:pPr defTabSz="934848">
              <a:defRPr/>
            </a:pPr>
            <a:endParaRPr lang="en-US" sz="1200" baseline="0" dirty="0">
              <a:solidFill>
                <a:schemeClr val="tx1"/>
              </a:solidFill>
              <a:latin typeface="Arial" panose="020B0604020202020204" pitchFamily="34" charset="0"/>
              <a:cs typeface="Arial" panose="020B0604020202020204" pitchFamily="34" charset="0"/>
            </a:endParaRPr>
          </a:p>
          <a:p>
            <a:pPr defTabSz="934848">
              <a:defRPr/>
            </a:pPr>
            <a:r>
              <a:rPr lang="en-US" sz="1200" baseline="0" dirty="0">
                <a:solidFill>
                  <a:schemeClr val="tx1"/>
                </a:solidFill>
                <a:latin typeface="Arial" panose="020B0604020202020204" pitchFamily="34" charset="0"/>
                <a:cs typeface="Arial" panose="020B0604020202020204" pitchFamily="34" charset="0"/>
              </a:rPr>
              <a:t>Because of the many benefits associated with breastfeeding, mothers often choose to continue to breastfeed their baby when they return to work or school.  Therefore, CACFP operators regularly care for breastfed babies. The </a:t>
            </a:r>
            <a:r>
              <a:rPr lang="en-US" sz="1200" dirty="0">
                <a:solidFill>
                  <a:schemeClr val="tx1"/>
                </a:solidFill>
                <a:latin typeface="Arial" panose="020B0604020202020204" pitchFamily="34" charset="0"/>
                <a:cs typeface="Arial" panose="020B0604020202020204" pitchFamily="34" charset="0"/>
              </a:rPr>
              <a:t>updated</a:t>
            </a:r>
            <a:r>
              <a:rPr lang="en-US" sz="1200" baseline="0" dirty="0">
                <a:solidFill>
                  <a:schemeClr val="tx1"/>
                </a:solidFill>
                <a:latin typeface="Arial" panose="020B0604020202020204" pitchFamily="34" charset="0"/>
                <a:cs typeface="Arial" panose="020B0604020202020204" pitchFamily="34" charset="0"/>
              </a:rPr>
              <a:t> CACFP infant meal pattern requirements support mothers who choose to continue to  breastfeed when their baby is enrolled in child care. </a:t>
            </a:r>
            <a:endParaRPr lang="en-US" sz="1200" dirty="0">
              <a:solidFill>
                <a:schemeClr val="tx1"/>
              </a:solidFill>
              <a:latin typeface="Arial" panose="020B0604020202020204" pitchFamily="34" charset="0"/>
              <a:cs typeface="Arial" panose="020B0604020202020204" pitchFamily="34" charset="0"/>
            </a:endParaRPr>
          </a:p>
          <a:p>
            <a:endParaRPr lang="en-US" baseline="0" dirty="0"/>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2856791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solidFill>
                  <a:schemeClr val="tx1"/>
                </a:solidFill>
                <a:latin typeface="Arial" panose="020B0604020202020204" pitchFamily="34" charset="0"/>
                <a:cs typeface="Arial" panose="020B0604020202020204" pitchFamily="34" charset="0"/>
              </a:rPr>
              <a:t>The CACFP supports breastfeeding mothers by providing reimbursement for meals when mothers choose to breastfeed on-site, by encouraging mothers to supply breastmilk for their baby while in child care, and by promoting CACFP best practices, which includes offering a quiet, private, comfortable, sanitary area for mothers to breastfeed or pump when they come to the child care site.</a:t>
            </a:r>
          </a:p>
          <a:p>
            <a:endParaRPr lang="en-US" sz="1200" baseline="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Be sure to talk to breastfeeding mothers to see if they plan to breastfeed at pickup. If they do, ask if they would like you to wait to feed the baby if the baby is hungry right before pickup time. This can help make sure the baby is hungry enough to nurse once mom arrives. </a:t>
            </a:r>
          </a:p>
          <a:p>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Remember, when a mom nurses her baby at your child care site, the breastmilk that the baby gets from nursing can count towards a reimbursable meal or snack in the CACFP infant meal pattern. Breastmilk, whether the baby gets it from nursing or a bottle, credits at all meals and snacks for infants, and can also credit towards the fluid milk requirement for children over the age of 1 year. </a:t>
            </a:r>
            <a:r>
              <a:rPr lang="en-US" sz="1200" baseline="0" dirty="0">
                <a:solidFill>
                  <a:schemeClr val="tx1"/>
                </a:solidFill>
                <a:latin typeface="Arial" panose="020B0604020202020204" pitchFamily="34" charset="0"/>
                <a:cs typeface="Arial" panose="020B0604020202020204" pitchFamily="34" charset="0"/>
              </a:rPr>
              <a:t>A written request from the parent does not have to be kept on file to serve the breastmilk to a child 1 year old or older. </a:t>
            </a:r>
          </a:p>
          <a:p>
            <a:endParaRPr lang="en-US" sz="1200" baseline="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dirty="0"/>
          </a:p>
        </p:txBody>
      </p:sp>
    </p:spTree>
    <p:extLst>
      <p:ext uri="{BB962C8B-B14F-4D97-AF65-F5344CB8AC3E}">
        <p14:creationId xmlns:p14="http://schemas.microsoft.com/office/powerpoint/2010/main" val="1961181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As I</a:t>
            </a:r>
            <a:r>
              <a:rPr lang="en-US" sz="1200" baseline="0" dirty="0">
                <a:latin typeface="Arial" panose="020B0604020202020204" pitchFamily="34" charset="0"/>
                <a:cs typeface="Arial" panose="020B0604020202020204" pitchFamily="34" charset="0"/>
              </a:rPr>
              <a:t> mentioned earlier, the updated CACFP infant meal pattern allows a child care site to receive reimbursement for a meal or snack if the mother breastfeeds on-site. As a CACFP Best Practice, child care sites are encouraged to offer </a:t>
            </a:r>
            <a:r>
              <a:rPr lang="en-US" sz="1200" dirty="0">
                <a:latin typeface="Arial" panose="020B0604020202020204" pitchFamily="34" charset="0"/>
                <a:cs typeface="Arial" panose="020B0604020202020204" pitchFamily="34" charset="0"/>
              </a:rPr>
              <a:t>a quiet, private area that is comfortable and sanitary for mothers who come to the center or day care home to breastfeed or pump. The space could be a</a:t>
            </a:r>
            <a:r>
              <a:rPr lang="en-US" sz="1200" baseline="0" dirty="0">
                <a:latin typeface="Arial" panose="020B0604020202020204" pitchFamily="34" charset="0"/>
                <a:cs typeface="Arial" panose="020B0604020202020204" pitchFamily="34" charset="0"/>
              </a:rPr>
              <a:t> small room, the corner of a classroom, or an office with a privacy screen or curtain.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space can include:</a:t>
            </a:r>
          </a:p>
          <a:p>
            <a:r>
              <a:rPr lang="en-US" sz="1200" dirty="0">
                <a:latin typeface="Arial" panose="020B0604020202020204" pitchFamily="34" charset="0"/>
                <a:cs typeface="Arial" panose="020B0604020202020204" pitchFamily="34" charset="0"/>
              </a:rPr>
              <a:t>Drinking water,</a:t>
            </a:r>
            <a:r>
              <a:rPr lang="en-US" sz="1200" baseline="0" dirty="0">
                <a:latin typeface="Arial" panose="020B0604020202020204" pitchFamily="34" charset="0"/>
                <a:cs typeface="Arial" panose="020B0604020202020204" pitchFamily="34" charset="0"/>
              </a:rPr>
              <a:t> a sink to wash hands and pumping equipment as needed, a pillow to support the baby while feeding, disinfectant wipes to clean up before and after pumping, a table to place pumping equipment and other personal supplies, an electrical outlet for the breast pump, a foot stool to help support the mom’s back while nursing, and a comfortable chair.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dirty="0"/>
          </a:p>
        </p:txBody>
      </p:sp>
    </p:spTree>
    <p:extLst>
      <p:ext uri="{BB962C8B-B14F-4D97-AF65-F5344CB8AC3E}">
        <p14:creationId xmlns:p14="http://schemas.microsoft.com/office/powerpoint/2010/main" val="3925435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Parents may have questions about how to safely bring breastmilk to the child care site. Ask parents to bring breastmilk to the child care site in a cooler with ice packs to keep it cold. </a:t>
            </a:r>
            <a:r>
              <a:rPr lang="en-US" sz="1200" dirty="0">
                <a:latin typeface="Arial" panose="020B0604020202020204" pitchFamily="34" charset="0"/>
                <a:cs typeface="Arial" panose="020B0604020202020204" pitchFamily="34" charset="0"/>
              </a:rPr>
              <a:t>The bottles or bags of breastmilk should be labeled with the baby's first name, last name, and the date the breastmilk was pumped. If the breastmilk was thawed at home, then the bottle should be labeled with the date it was thawed.</a:t>
            </a:r>
          </a:p>
          <a:p>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However, if State child care licensing regulations or local health codes for handling and storing breastmilk, including labeling of bottles, are stricter, then follow those regulations.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 breastmilk should be kept in the refrigerator until it is time to feed the baby. It is recommended that bottles be placed at the back of the refrigerator where the temperature is usually colder and not on the door of the refrigerator where the temperature can be affected by opening and closing the refrigerator door.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Some parents may also supply frozen breastmilk. How you handle the frozen breastmilk will depend on whether or not it will be fed to the baby in your care on the day you receive it or if the parent is providing it as a back-up supply. If it will be used the same day, you can place it in the refrigerator to thaw. If it is being provided as a back-up supply </a:t>
            </a:r>
            <a:r>
              <a:rPr lang="en-US" sz="1200" kern="1200" dirty="0">
                <a:solidFill>
                  <a:schemeClr val="tx1"/>
                </a:solidFill>
                <a:latin typeface="Arial" panose="020B0604020202020204" pitchFamily="34" charset="0"/>
                <a:ea typeface="+mn-ea"/>
                <a:cs typeface="Arial" panose="020B0604020202020204" pitchFamily="34" charset="0"/>
              </a:rPr>
              <a:t>and will be used on days when baby wants more to eat than what he or she usually consumes, then it can be placed in the freezer. </a:t>
            </a:r>
            <a:endParaRPr lang="en-US" sz="1200" baseline="0" dirty="0">
              <a:latin typeface="Arial" panose="020B0604020202020204" pitchFamily="34" charset="0"/>
              <a:cs typeface="Arial" panose="020B0604020202020204" pitchFamily="34" charset="0"/>
            </a:endParaRP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dirty="0"/>
          </a:p>
        </p:txBody>
      </p:sp>
    </p:spTree>
    <p:extLst>
      <p:ext uri="{BB962C8B-B14F-4D97-AF65-F5344CB8AC3E}">
        <p14:creationId xmlns:p14="http://schemas.microsoft.com/office/powerpoint/2010/main" val="2288200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848">
              <a:defRPr/>
            </a:pPr>
            <a:r>
              <a:rPr lang="en-US" sz="1200" dirty="0">
                <a:solidFill>
                  <a:schemeClr val="tx1"/>
                </a:solidFill>
                <a:latin typeface="Arial" panose="020B0604020202020204" pitchFamily="34" charset="0"/>
                <a:cs typeface="Arial" panose="020B0604020202020204" pitchFamily="34" charset="0"/>
              </a:rPr>
              <a:t>You want to make sure you properly receive and store breastmilk at your child care site. The breastmilk should be transported in a cooler with ice packs. If you are putting the breastmilk in the refrigerator, make sure the refrigerator is at or below 40 degrees </a:t>
            </a:r>
            <a:r>
              <a:rPr lang="en-US" sz="1200" kern="1200" dirty="0">
                <a:solidFill>
                  <a:schemeClr val="tx1"/>
                </a:solidFill>
                <a:latin typeface="Arial" panose="020B0604020202020204" pitchFamily="34" charset="0"/>
                <a:ea typeface="+mn-ea"/>
                <a:cs typeface="Arial" panose="020B0604020202020204" pitchFamily="34" charset="0"/>
              </a:rPr>
              <a:t>Fahrenheit </a:t>
            </a:r>
            <a:r>
              <a:rPr lang="en-US" sz="1200" dirty="0">
                <a:solidFill>
                  <a:schemeClr val="tx1"/>
                </a:solidFill>
                <a:latin typeface="Arial" panose="020B0604020202020204" pitchFamily="34" charset="0"/>
                <a:cs typeface="Arial" panose="020B0604020202020204" pitchFamily="34" charset="0"/>
              </a:rPr>
              <a:t>(which is about 4 degrees Celsius). </a:t>
            </a:r>
          </a:p>
          <a:p>
            <a:pPr defTabSz="934848">
              <a:defRPr/>
            </a:pPr>
            <a:endParaRPr lang="en-US" sz="120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Child care sites participating in the CACFP can keep freshly pumped breastmilk in the refrigerator for up to 4 days from the time it was pumped.  </a:t>
            </a:r>
          </a:p>
          <a:p>
            <a:endParaRPr lang="en-US" sz="1200" dirty="0">
              <a:solidFill>
                <a:srgbClr val="000000"/>
              </a:solidFill>
              <a:latin typeface="Arial" panose="020B0604020202020204" pitchFamily="34" charset="0"/>
              <a:cs typeface="Arial" panose="020B0604020202020204" pitchFamily="34" charset="0"/>
            </a:endParaRPr>
          </a:p>
          <a:p>
            <a:r>
              <a:rPr lang="en-US" sz="1200" dirty="0">
                <a:solidFill>
                  <a:srgbClr val="000000"/>
                </a:solidFill>
                <a:latin typeface="Arial" panose="020B0604020202020204" pitchFamily="34" charset="0"/>
                <a:cs typeface="Arial" panose="020B0604020202020204" pitchFamily="34" charset="0"/>
              </a:rPr>
              <a:t>These storage times and temperatures here are consistent with recommendations from the American Academy of Pediatrics and the Centers for Disease Control and Prevention.</a:t>
            </a:r>
            <a:endParaRPr lang="en-US" sz="1200" baseline="0" dirty="0">
              <a:solidFill>
                <a:schemeClr val="tx1"/>
              </a:solidFill>
              <a:latin typeface="Arial" panose="020B0604020202020204" pitchFamily="34" charset="0"/>
              <a:cs typeface="Arial" panose="020B0604020202020204" pitchFamily="34" charset="0"/>
            </a:endParaRPr>
          </a:p>
          <a:p>
            <a:endParaRPr lang="en-US" sz="1200" baseline="0" dirty="0">
              <a:solidFill>
                <a:schemeClr val="tx1"/>
              </a:solidFill>
              <a:latin typeface="Arial" panose="020B0604020202020204" pitchFamily="34" charset="0"/>
              <a:cs typeface="Arial" panose="020B0604020202020204" pitchFamily="34" charset="0"/>
            </a:endParaRPr>
          </a:p>
          <a:p>
            <a:r>
              <a:rPr lang="en-US" sz="1200" baseline="0" dirty="0">
                <a:solidFill>
                  <a:schemeClr val="tx1"/>
                </a:solidFill>
                <a:latin typeface="Arial" panose="020B0604020202020204" pitchFamily="34" charset="0"/>
                <a:cs typeface="Arial" panose="020B0604020202020204" pitchFamily="34" charset="0"/>
              </a:rPr>
              <a:t>If your State or local authorities have stricter regulations for storing food, including breastmilk, please be sure to follow those regulations.  </a:t>
            </a:r>
          </a:p>
          <a:p>
            <a:endParaRPr lang="en-US" sz="1200" baseline="0" dirty="0">
              <a:solidFill>
                <a:schemeClr val="tx1"/>
              </a:solidFill>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Arial" panose="020B0604020202020204" pitchFamily="34" charset="0"/>
                <a:cs typeface="Arial" panose="020B0604020202020204" pitchFamily="34" charset="0"/>
              </a:rPr>
              <a:t>For more information, see Policy Memo CACFP 11-2023: "Feeding Infants and Meal Pattern Requirements in the Child and Adult Care Food Program; Questions and Answers (Revised September 2023)."</a:t>
            </a:r>
            <a:endParaRPr lang="en-US" sz="1200" baseline="0" dirty="0">
              <a:solidFill>
                <a:schemeClr val="tx1"/>
              </a:solidFill>
              <a:latin typeface="Arial" panose="020B0604020202020204" pitchFamily="34" charset="0"/>
              <a:cs typeface="Arial" panose="020B0604020202020204" pitchFamily="34" charset="0"/>
            </a:endParaRPr>
          </a:p>
          <a:p>
            <a:endParaRPr lang="en-US" sz="1200" baseline="0" dirty="0">
              <a:solidFill>
                <a:schemeClr val="tx1"/>
              </a:solidFill>
              <a:latin typeface="Arial" panose="020B0604020202020204" pitchFamily="34" charset="0"/>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Now, let's do a practice question!</a:t>
            </a:r>
            <a:endParaRPr lang="en-US" sz="1200" baseline="0" dirty="0">
              <a:solidFill>
                <a:schemeClr val="tx1"/>
              </a:solidFill>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dirty="0"/>
          </a:p>
        </p:txBody>
      </p:sp>
    </p:spTree>
    <p:extLst>
      <p:ext uri="{BB962C8B-B14F-4D97-AF65-F5344CB8AC3E}">
        <p14:creationId xmlns:p14="http://schemas.microsoft.com/office/powerpoint/2010/main" val="4156123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Let's try out a practice question. How long can child care sites participating in the CACFP store freshly pumped breastmilk in the refrigerator? </a:t>
            </a:r>
          </a:p>
          <a:p>
            <a:endParaRPr lang="en-US" sz="1200" kern="1200" dirty="0">
              <a:solidFill>
                <a:schemeClr val="tx1"/>
              </a:solidFill>
              <a:latin typeface="Arial" panose="020B0604020202020204" pitchFamily="34" charset="0"/>
              <a:ea typeface="+mn-ea"/>
              <a:cs typeface="Arial" panose="020B0604020202020204" pitchFamily="34" charset="0"/>
            </a:endParaRPr>
          </a:p>
          <a:p>
            <a:r>
              <a:rPr lang="en-US" sz="1200" kern="1200" dirty="0">
                <a:solidFill>
                  <a:schemeClr val="tx1"/>
                </a:solidFill>
                <a:latin typeface="Arial" panose="020B0604020202020204" pitchFamily="34" charset="0"/>
                <a:ea typeface="+mn-ea"/>
                <a:cs typeface="Arial" panose="020B0604020202020204" pitchFamily="34" charset="0"/>
              </a:rPr>
              <a:t>Raise you hand if you think child care sites can store freshly pumped breastmilk in the refrigerator for:</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1 day or 24 hours [pause and wait for a show of hands],</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6 months? [pause and wait for a show of hands],</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4 days? [pause and wait for a show of hands], </a:t>
            </a:r>
          </a:p>
          <a:p>
            <a:pPr marL="171450" indent="-171450">
              <a:buFont typeface="Arial" panose="020B0604020202020204" pitchFamily="34" charset="0"/>
              <a:buChar char="•"/>
            </a:pPr>
            <a:r>
              <a:rPr lang="en-US" sz="1200" kern="1200" dirty="0">
                <a:solidFill>
                  <a:schemeClr val="tx1"/>
                </a:solidFill>
                <a:latin typeface="Arial" panose="020B0604020202020204" pitchFamily="34" charset="0"/>
                <a:ea typeface="+mn-ea"/>
                <a:cs typeface="Arial" panose="020B0604020202020204" pitchFamily="34" charset="0"/>
              </a:rPr>
              <a:t>or it cannot be stored? [pause and wait for a show of hands].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dirty="0"/>
          </a:p>
        </p:txBody>
      </p:sp>
    </p:spTree>
    <p:extLst>
      <p:ext uri="{BB962C8B-B14F-4D97-AF65-F5344CB8AC3E}">
        <p14:creationId xmlns:p14="http://schemas.microsoft.com/office/powerpoint/2010/main" val="3340204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5654040" cy="1930400"/>
          </a:xfrm>
          <a:prstGeom prst="rect">
            <a:avLst/>
          </a:prstGeom>
        </p:spPr>
        <p:txBody>
          <a:bodyPr lIns="0" tIns="0" rIns="0" bIns="0" anchor="t" anchorCtr="0">
            <a:normAutofit/>
          </a:bodyPr>
          <a:lstStyle>
            <a:lvl1pPr algn="l">
              <a:defRPr sz="4000" b="1" i="0">
                <a:solidFill>
                  <a:srgbClr val="234A41"/>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3000"/>
              </a:lnSpc>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D61CB-F5B7-DD47-ACF6-7BC3BA170FBB}"/>
              </a:ext>
            </a:extLst>
          </p:cNvPr>
          <p:cNvSpPr>
            <a:spLocks noGrp="1"/>
          </p:cNvSpPr>
          <p:nvPr>
            <p:ph type="title"/>
          </p:nvPr>
        </p:nvSpPr>
        <p:spPr>
          <a:xfrm>
            <a:off x="228600" y="1200907"/>
            <a:ext cx="8789276" cy="475484"/>
          </a:xfrm>
          <a:prstGeom prst="rect">
            <a:avLst/>
          </a:prstGeom>
        </p:spPr>
        <p:txBody>
          <a:bodyPr/>
          <a:lstStyle>
            <a:lvl1pPr>
              <a:defRPr sz="3000" b="1" i="0">
                <a:solidFill>
                  <a:srgbClr val="234A41"/>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2678895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234A4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137160" indent="-137160">
              <a:buClr>
                <a:srgbClr val="234A41"/>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137160" rIns="0" bIns="0"/>
          <a:lstStyle>
            <a:lvl1pPr>
              <a:lnSpc>
                <a:spcPct val="100000"/>
              </a:lnSpc>
              <a:defRPr sz="3000">
                <a:solidFill>
                  <a:srgbClr val="234A41"/>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137160" indent="-137160">
              <a:buClr>
                <a:srgbClr val="234A41"/>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234A4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137160" indent="-137160">
              <a:buClr>
                <a:srgbClr val="234A41"/>
              </a:buClr>
              <a:buFont typeface="Arial" panose="020B0604020202020204" pitchFamily="34" charset="0"/>
              <a:buChar char="•"/>
              <a:defRPr sz="1800" b="0" i="0">
                <a:solidFill>
                  <a:schemeClr val="tx1">
                    <a:lumMod val="65000"/>
                    <a:lumOff val="35000"/>
                  </a:schemeClr>
                </a:solidFill>
                <a:latin typeface="Helvetica" pitchFamily="2" charset="0"/>
              </a:defRPr>
            </a:lvl1pPr>
            <a:lvl2pPr marL="274320" indent="-137160">
              <a:buClr>
                <a:srgbClr val="234A41"/>
              </a:buClr>
              <a:buFont typeface="System Font Regular"/>
              <a:buChar char="⁃"/>
              <a:defRPr sz="18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r>
              <a:rPr lang="en-US" dirty="0"/>
              <a:t>Edit second line</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740507"/>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1016692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234A4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931920" y="1132885"/>
            <a:ext cx="3867912"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931920" y="1584963"/>
            <a:ext cx="3867912" cy="613726"/>
          </a:xfrm>
          <a:prstGeom prst="rect">
            <a:avLst/>
          </a:prstGeom>
        </p:spPr>
        <p:txBody>
          <a:bodyPr/>
          <a:lstStyle>
            <a:lvl1pPr marL="274320" indent="-274320">
              <a:buClr>
                <a:srgbClr val="234A41"/>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234A4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234A41"/>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234A41"/>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Pr>
        <a:gradFill>
          <a:gsLst>
            <a:gs pos="100000">
              <a:schemeClr val="accent1">
                <a:lumMod val="0"/>
                <a:lumOff val="100000"/>
              </a:schemeClr>
            </a:gs>
            <a:gs pos="0">
              <a:srgbClr val="D7EDE7"/>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234A41"/>
                </a:solidFill>
                <a:latin typeface="Helvetica" pitchFamily="2" charset="0"/>
              </a:defRPr>
            </a:lvl1pPr>
          </a:lstStyle>
          <a:p>
            <a:r>
              <a:rPr lang="en-US" dirty="0"/>
              <a:t>Click to edit Master title style</a:t>
            </a:r>
          </a:p>
        </p:txBody>
      </p:sp>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234A41"/>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dirty="0"/>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dirty="0"/>
              <a:t>Edit Subtitle</a:t>
            </a:r>
          </a:p>
        </p:txBody>
      </p:sp>
    </p:spTree>
    <p:extLst>
      <p:ext uri="{BB962C8B-B14F-4D97-AF65-F5344CB8AC3E}">
        <p14:creationId xmlns:p14="http://schemas.microsoft.com/office/powerpoint/2010/main" val="239616455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8.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BFC961D0-BA21-D342-B72F-33E745082CAA}"/>
              </a:ext>
            </a:extLst>
          </p:cNvPr>
          <p:cNvSpPr/>
          <p:nvPr userDrawn="1"/>
        </p:nvSpPr>
        <p:spPr>
          <a:xfrm rot="10800000" flipH="1">
            <a:off x="0" y="-1"/>
            <a:ext cx="8694751" cy="3440246"/>
          </a:xfrm>
          <a:prstGeom prst="round1Rect">
            <a:avLst>
              <a:gd name="adj" fmla="val 16776"/>
            </a:avLst>
          </a:prstGeom>
          <a:solidFill>
            <a:srgbClr val="D7ED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5A90C07-FA61-8C42-91D6-4A206CCD56F4}"/>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D7ED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59D75E56-B825-9548-BC33-453AB7A43707}"/>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D7EDE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7A0633C9-C221-6C43-B6D9-DFAA9A5E7763}"/>
              </a:ext>
            </a:extLst>
          </p:cNvPr>
          <p:cNvSpPr/>
          <p:nvPr userDrawn="1"/>
        </p:nvSpPr>
        <p:spPr>
          <a:xfrm rot="10800000" flipH="1">
            <a:off x="0"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D7EDE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 id="2147483686"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681856" y="1032644"/>
            <a:ext cx="4792713" cy="3429000"/>
          </a:xfrm>
          <a:prstGeom prst="round1Rect">
            <a:avLst>
              <a:gd name="adj" fmla="val 21641"/>
            </a:avLst>
          </a:prstGeom>
          <a:solidFill>
            <a:srgbClr val="D7ED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D7EDE7"/>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7EDE7"/>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0"/>
                <a:lumOff val="100000"/>
              </a:schemeClr>
            </a:gs>
            <a:gs pos="0">
              <a:srgbClr val="D7EDE7"/>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twitter.com/@teamnutrition" TargetMode="External"/><Relationship Id="rId5" Type="http://schemas.openxmlformats.org/officeDocument/2006/relationships/hyperlink" Target="https://teamnutrition.usda.gov/"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hyperlink" Target="https://teamnutrition.usda.go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6.jp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18.tiff"/><Relationship Id="rId5" Type="http://schemas.openxmlformats.org/officeDocument/2006/relationships/hyperlink" Target="mailto:TeamNutrition@usda.gov" TargetMode="Externa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hyperlink" Target="https://twitter.com/@teamnutrition" TargetMode="External"/><Relationship Id="rId5" Type="http://schemas.openxmlformats.org/officeDocument/2006/relationships/image" Target="../media/image4.png"/><Relationship Id="rId10" Type="http://schemas.openxmlformats.org/officeDocument/2006/relationships/image" Target="../media/image20.png"/><Relationship Id="rId4" Type="http://schemas.openxmlformats.org/officeDocument/2006/relationships/hyperlink" Target="https://teamnutrition.usda.gov/" TargetMode="External"/><Relationship Id="rId9"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7651-C638-BC49-86CB-8021C665896B}"/>
              </a:ext>
            </a:extLst>
          </p:cNvPr>
          <p:cNvSpPr>
            <a:spLocks noGrp="1"/>
          </p:cNvSpPr>
          <p:nvPr>
            <p:ph type="ctrTitle"/>
          </p:nvPr>
        </p:nvSpPr>
        <p:spPr>
          <a:xfrm>
            <a:off x="365760" y="1143000"/>
            <a:ext cx="5589712" cy="1986280"/>
          </a:xfrm>
        </p:spPr>
        <p:txBody>
          <a:bodyPr>
            <a:noAutofit/>
          </a:bodyPr>
          <a:lstStyle/>
          <a:p>
            <a:r>
              <a:rPr lang="en-US" sz="4400" dirty="0"/>
              <a:t>How to Support Breastfeeding </a:t>
            </a:r>
            <a:br>
              <a:rPr lang="en-US" sz="4400" dirty="0"/>
            </a:br>
            <a:r>
              <a:rPr lang="en-US" sz="4400" dirty="0"/>
              <a:t>in the CACFP</a:t>
            </a:r>
          </a:p>
        </p:txBody>
      </p:sp>
      <p:sp>
        <p:nvSpPr>
          <p:cNvPr id="3" name="Subtitle 2">
            <a:extLst>
              <a:ext uri="{FF2B5EF4-FFF2-40B4-BE49-F238E27FC236}">
                <a16:creationId xmlns:a16="http://schemas.microsoft.com/office/drawing/2014/main" id="{1F124BE3-AADE-8A4F-B979-BF5C42F87E10}"/>
              </a:ext>
            </a:extLst>
          </p:cNvPr>
          <p:cNvSpPr>
            <a:spLocks noGrp="1"/>
          </p:cNvSpPr>
          <p:nvPr>
            <p:ph type="subTitle" idx="1"/>
          </p:nvPr>
        </p:nvSpPr>
        <p:spPr>
          <a:xfrm>
            <a:off x="365760" y="3657600"/>
            <a:ext cx="5199656" cy="982899"/>
          </a:xfrm>
        </p:spPr>
        <p:txBody>
          <a:bodyPr lIns="91440" tIns="45720" rIns="91440" bIns="45720" anchor="t"/>
          <a:lstStyle/>
          <a:p>
            <a:pPr>
              <a:lnSpc>
                <a:spcPct val="77479"/>
              </a:lnSpc>
            </a:pPr>
            <a:r>
              <a:rPr lang="en-US" sz="2200" dirty="0">
                <a:cs typeface="Arial" panose="020B0604020202020204" pitchFamily="34" charset="0"/>
              </a:rPr>
              <a:t>A Training Presentation for </a:t>
            </a:r>
            <a:br>
              <a:rPr lang="en-US" sz="2200" dirty="0">
                <a:cs typeface="Arial" panose="020B0604020202020204" pitchFamily="34" charset="0"/>
              </a:rPr>
            </a:br>
            <a:r>
              <a:rPr lang="en-US" sz="2200" dirty="0">
                <a:cs typeface="Arial" panose="020B0604020202020204" pitchFamily="34" charset="0"/>
              </a:rPr>
              <a:t>Child and Adult Care Food </a:t>
            </a:r>
            <a:br>
              <a:rPr lang="en-US" sz="2200" dirty="0">
                <a:cs typeface="Arial" panose="020B0604020202020204" pitchFamily="34" charset="0"/>
              </a:rPr>
            </a:br>
            <a:r>
              <a:rPr lang="en-US" sz="2200" dirty="0">
                <a:cs typeface="Arial" panose="020B0604020202020204" pitchFamily="34" charset="0"/>
              </a:rPr>
              <a:t>Program (CACFP) Operators</a:t>
            </a:r>
            <a:endParaRPr lang="en-US"/>
          </a:p>
        </p:txBody>
      </p:sp>
      <p:pic>
        <p:nvPicPr>
          <p:cNvPr id="4" name="Picture 3" descr="Illustration of a woman sitting on a chair breastfeeding her baby.">
            <a:extLst>
              <a:ext uri="{FF2B5EF4-FFF2-40B4-BE49-F238E27FC236}">
                <a16:creationId xmlns:a16="http://schemas.microsoft.com/office/drawing/2014/main" id="{6A8E7E4C-A2BE-5249-BF73-F6BE917BBE03}"/>
              </a:ext>
            </a:extLst>
          </p:cNvPr>
          <p:cNvPicPr>
            <a:picLocks noChangeAspect="1"/>
          </p:cNvPicPr>
          <p:nvPr/>
        </p:nvPicPr>
        <p:blipFill>
          <a:blip r:embed="rId3"/>
          <a:stretch>
            <a:fillRect/>
          </a:stretch>
        </p:blipFill>
        <p:spPr>
          <a:xfrm>
            <a:off x="3428153" y="408282"/>
            <a:ext cx="6628313" cy="5441996"/>
          </a:xfrm>
          <a:prstGeom prst="rect">
            <a:avLst/>
          </a:prstGeom>
        </p:spPr>
      </p:pic>
    </p:spTree>
    <p:extLst>
      <p:ext uri="{BB962C8B-B14F-4D97-AF65-F5344CB8AC3E}">
        <p14:creationId xmlns:p14="http://schemas.microsoft.com/office/powerpoint/2010/main" val="3163124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F275DD6-23C4-954A-AD94-54EFBC0E5888}"/>
              </a:ext>
            </a:extLst>
          </p:cNvPr>
          <p:cNvSpPr txBox="1"/>
          <p:nvPr/>
        </p:nvSpPr>
        <p:spPr>
          <a:xfrm>
            <a:off x="0" y="221230"/>
            <a:ext cx="3377381" cy="1938992"/>
          </a:xfrm>
          <a:prstGeom prst="rect">
            <a:avLst/>
          </a:prstGeom>
          <a:noFill/>
        </p:spPr>
        <p:txBody>
          <a:bodyPr wrap="square" rtlCol="0">
            <a:spAutoFit/>
          </a:bodyPr>
          <a:lstStyle/>
          <a:p>
            <a:pPr algn="ctr"/>
            <a:r>
              <a:rPr lang="en-US" sz="12000" b="1" dirty="0">
                <a:solidFill>
                  <a:srgbClr val="234A41"/>
                </a:solidFill>
                <a:latin typeface="Helvetica" pitchFamily="2" charset="0"/>
              </a:rPr>
              <a:t>?</a:t>
            </a:r>
          </a:p>
        </p:txBody>
      </p:sp>
      <p:sp>
        <p:nvSpPr>
          <p:cNvPr id="8" name="Title 7">
            <a:extLst>
              <a:ext uri="{FF2B5EF4-FFF2-40B4-BE49-F238E27FC236}">
                <a16:creationId xmlns:a16="http://schemas.microsoft.com/office/drawing/2014/main" id="{DCB72C22-CD8B-C249-A5BA-928F1BFEBD00}"/>
              </a:ext>
            </a:extLst>
          </p:cNvPr>
          <p:cNvSpPr>
            <a:spLocks noGrp="1"/>
          </p:cNvSpPr>
          <p:nvPr>
            <p:ph type="title"/>
          </p:nvPr>
        </p:nvSpPr>
        <p:spPr>
          <a:xfrm>
            <a:off x="0" y="1891826"/>
            <a:ext cx="3213100" cy="3378674"/>
          </a:xfrm>
        </p:spPr>
        <p:txBody>
          <a:bodyPr/>
          <a:lstStyle/>
          <a:p>
            <a:pPr>
              <a:spcBef>
                <a:spcPts val="1200"/>
              </a:spcBef>
            </a:pPr>
            <a:r>
              <a:rPr lang="en-US" sz="2000" dirty="0"/>
              <a:t>Answer</a:t>
            </a:r>
            <a:br>
              <a:rPr lang="en-US" sz="2000" b="0" dirty="0"/>
            </a:br>
            <a:r>
              <a:rPr lang="en-US" sz="2000" b="0" dirty="0"/>
              <a:t>How long can child care sites participating in the CACFP store freshly pumped breastmilk in the refrigerator?</a:t>
            </a:r>
            <a:br>
              <a:rPr lang="en-US" sz="2000" b="0" dirty="0"/>
            </a:br>
            <a:br>
              <a:rPr lang="en-US" sz="2200" b="0" dirty="0"/>
            </a:br>
            <a:endParaRPr lang="en-US" sz="2200" b="0" dirty="0"/>
          </a:p>
        </p:txBody>
      </p:sp>
      <p:sp>
        <p:nvSpPr>
          <p:cNvPr id="4" name="Content Placeholder 3">
            <a:extLst>
              <a:ext uri="{FF2B5EF4-FFF2-40B4-BE49-F238E27FC236}">
                <a16:creationId xmlns:a16="http://schemas.microsoft.com/office/drawing/2014/main" id="{146754A9-B93E-C04A-AB43-00A65DEB3B6E}"/>
              </a:ext>
            </a:extLst>
          </p:cNvPr>
          <p:cNvSpPr>
            <a:spLocks noGrp="1"/>
          </p:cNvSpPr>
          <p:nvPr>
            <p:ph sz="half" idx="2"/>
          </p:nvPr>
        </p:nvSpPr>
        <p:spPr>
          <a:xfrm>
            <a:off x="3886200" y="1371600"/>
            <a:ext cx="3868737" cy="613726"/>
          </a:xfrm>
        </p:spPr>
        <p:txBody>
          <a:bodyPr/>
          <a:lstStyle/>
          <a:p>
            <a:pPr marL="350838" indent="-342900"/>
            <a:r>
              <a:rPr lang="en-US" dirty="0"/>
              <a:t>1 day (24 hours)</a:t>
            </a:r>
          </a:p>
          <a:p>
            <a:pPr marL="350838" indent="-342900"/>
            <a:r>
              <a:rPr lang="en-US" dirty="0"/>
              <a:t>6 months</a:t>
            </a:r>
          </a:p>
          <a:p>
            <a:pPr marL="350838" indent="-342900"/>
            <a:r>
              <a:rPr lang="en-US" b="1" dirty="0">
                <a:solidFill>
                  <a:srgbClr val="234A41"/>
                </a:solidFill>
              </a:rPr>
              <a:t>4 days</a:t>
            </a:r>
          </a:p>
          <a:p>
            <a:pPr marL="350838" indent="-342900"/>
            <a:r>
              <a:rPr lang="en-US" dirty="0"/>
              <a:t>It cannot be stored</a:t>
            </a:r>
          </a:p>
        </p:txBody>
      </p:sp>
      <p:sp>
        <p:nvSpPr>
          <p:cNvPr id="11" name="TextBox 10" descr="The box next to 3 days (72 hours) is checked.">
            <a:extLst>
              <a:ext uri="{FF2B5EF4-FFF2-40B4-BE49-F238E27FC236}">
                <a16:creationId xmlns:a16="http://schemas.microsoft.com/office/drawing/2014/main" id="{8F1C0EE0-9587-CF4C-8BB8-97BF5A4E1010}"/>
              </a:ext>
            </a:extLst>
          </p:cNvPr>
          <p:cNvSpPr txBox="1"/>
          <p:nvPr/>
        </p:nvSpPr>
        <p:spPr>
          <a:xfrm>
            <a:off x="3911566" y="2052322"/>
            <a:ext cx="461044" cy="461665"/>
          </a:xfrm>
          <a:prstGeom prst="rect">
            <a:avLst/>
          </a:prstGeom>
          <a:noFill/>
        </p:spPr>
        <p:txBody>
          <a:bodyPr wrap="square" rtlCol="0">
            <a:spAutoFit/>
          </a:bodyPr>
          <a:lstStyle/>
          <a:p>
            <a:r>
              <a:rPr lang="en-US" sz="2400" dirty="0">
                <a:solidFill>
                  <a:srgbClr val="234A41"/>
                </a:solidFill>
                <a:latin typeface="Helvetica" pitchFamily="2" charset="0"/>
              </a:rPr>
              <a:t>✓</a:t>
            </a:r>
          </a:p>
        </p:txBody>
      </p:sp>
      <p:pic>
        <p:nvPicPr>
          <p:cNvPr id="7" name="Content Placeholder 3" descr="[Decorative]">
            <a:extLst>
              <a:ext uri="{FF2B5EF4-FFF2-40B4-BE49-F238E27FC236}">
                <a16:creationId xmlns:a16="http://schemas.microsoft.com/office/drawing/2014/main" id="{2217322C-273A-B343-80FD-384BD251BAFA}"/>
              </a:ext>
              <a:ext uri="{C183D7F6-B498-43B3-948B-1728B52AA6E4}">
                <adec:decorative xmlns:adec="http://schemas.microsoft.com/office/drawing/2017/decorative" val="0"/>
              </a:ext>
            </a:extLst>
          </p:cNvPr>
          <p:cNvPicPr>
            <a:picLocks noChangeAspect="1"/>
          </p:cNvPicPr>
          <p:nvPr/>
        </p:nvPicPr>
        <p:blipFill rotWithShape="1">
          <a:blip r:embed="rId3">
            <a:alphaModFix amt="50000"/>
          </a:blip>
          <a:srcRect r="44236"/>
          <a:stretch/>
        </p:blipFill>
        <p:spPr>
          <a:xfrm rot="330341">
            <a:off x="7151383" y="2145394"/>
            <a:ext cx="1566005" cy="2929740"/>
          </a:xfrm>
          <a:prstGeom prst="rect">
            <a:avLst/>
          </a:prstGeom>
        </p:spPr>
      </p:pic>
      <p:sp>
        <p:nvSpPr>
          <p:cNvPr id="2" name="TextBox 1">
            <a:extLst>
              <a:ext uri="{FF2B5EF4-FFF2-40B4-BE49-F238E27FC236}">
                <a16:creationId xmlns:a16="http://schemas.microsoft.com/office/drawing/2014/main" id="{CCDD40DF-69A7-8C45-AE87-CAC89F801F99}"/>
              </a:ext>
            </a:extLst>
          </p:cNvPr>
          <p:cNvSpPr txBox="1"/>
          <p:nvPr/>
        </p:nvSpPr>
        <p:spPr>
          <a:xfrm>
            <a:off x="3706587" y="4000500"/>
            <a:ext cx="2922814" cy="246221"/>
          </a:xfrm>
          <a:prstGeom prst="rect">
            <a:avLst/>
          </a:prstGeom>
          <a:noFill/>
        </p:spPr>
        <p:txBody>
          <a:bodyPr wrap="square" rtlCol="0">
            <a:spAutoFit/>
          </a:bodyPr>
          <a:lstStyle/>
          <a:p>
            <a:r>
              <a:rPr lang="en-US" sz="200" dirty="0">
                <a:solidFill>
                  <a:schemeClr val="bg1"/>
                </a:solidFill>
              </a:rPr>
              <a:t>Great job, the correct answer is C. CACFP centers and homes can store freshly pumped breastmilk in the refrigerator for 3 days or 72 hours. As I mentioned earlier this guidance may be different than what parents follow at home. These guidelines are specific to the CACFP. </a:t>
            </a:r>
          </a:p>
          <a:p>
            <a:endParaRPr lang="en-US" sz="200" dirty="0">
              <a:solidFill>
                <a:schemeClr val="bg1"/>
              </a:solidFill>
            </a:endParaRPr>
          </a:p>
          <a:p>
            <a:pPr defTabSz="934848">
              <a:defRPr/>
            </a:pPr>
            <a:r>
              <a:rPr lang="en-US" sz="200" dirty="0">
                <a:solidFill>
                  <a:schemeClr val="bg1"/>
                </a:solidFill>
                <a:latin typeface="Calibri" panose="020F0502020204030204" pitchFamily="34" charset="0"/>
                <a:cs typeface="Calibri" panose="020F0502020204030204" pitchFamily="34" charset="0"/>
              </a:rPr>
              <a:t>We encourage you to have discussions with parents about how they would like you to handle breastmilk that can no longer be served based on CACFP breastmilk storage guidelines. Again, the parents may ask you return it to them so they can feed it to the baby at a later date or they may ask you to discard it</a:t>
            </a:r>
          </a:p>
        </p:txBody>
      </p:sp>
    </p:spTree>
    <p:extLst>
      <p:ext uri="{BB962C8B-B14F-4D97-AF65-F5344CB8AC3E}">
        <p14:creationId xmlns:p14="http://schemas.microsoft.com/office/powerpoint/2010/main" val="3511426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7702B-E1ED-6846-A846-F2AC42152B16}"/>
              </a:ext>
            </a:extLst>
          </p:cNvPr>
          <p:cNvSpPr>
            <a:spLocks noGrp="1"/>
          </p:cNvSpPr>
          <p:nvPr>
            <p:ph type="title"/>
          </p:nvPr>
        </p:nvSpPr>
        <p:spPr>
          <a:xfrm>
            <a:off x="228599" y="84948"/>
            <a:ext cx="4004733" cy="817611"/>
          </a:xfrm>
        </p:spPr>
        <p:txBody>
          <a:bodyPr/>
          <a:lstStyle/>
          <a:p>
            <a:r>
              <a:rPr lang="en-US" sz="2800" dirty="0"/>
              <a:t>Storing Breastmilk at</a:t>
            </a:r>
            <a:br>
              <a:rPr lang="en-US" sz="2800" dirty="0"/>
            </a:br>
            <a:r>
              <a:rPr lang="en-US" sz="2800" dirty="0"/>
              <a:t>Your Child Care Site</a:t>
            </a:r>
            <a:r>
              <a:rPr lang="en-US" sz="2800" dirty="0">
                <a:solidFill>
                  <a:srgbClr val="D7EDE7"/>
                </a:solidFill>
              </a:rPr>
              <a:t> </a:t>
            </a:r>
            <a:r>
              <a:rPr lang="en-US" sz="400" dirty="0">
                <a:solidFill>
                  <a:srgbClr val="D7EDE7"/>
                </a:solidFill>
              </a:rPr>
              <a:t>(Continued )</a:t>
            </a:r>
            <a:br>
              <a:rPr lang="en-US" sz="2800" dirty="0">
                <a:solidFill>
                  <a:srgbClr val="D7EDE7"/>
                </a:solidFill>
              </a:rPr>
            </a:br>
            <a:endParaRPr lang="en-US" sz="2800" dirty="0">
              <a:solidFill>
                <a:srgbClr val="D7EDE7"/>
              </a:solidFill>
            </a:endParaRPr>
          </a:p>
        </p:txBody>
      </p:sp>
      <p:sp>
        <p:nvSpPr>
          <p:cNvPr id="10" name="Right Arrow 9" descr="Right Arrow">
            <a:extLst>
              <a:ext uri="{FF2B5EF4-FFF2-40B4-BE49-F238E27FC236}">
                <a16:creationId xmlns:a16="http://schemas.microsoft.com/office/drawing/2014/main" id="{97B6123C-979B-DC4F-A591-08428980E570}"/>
              </a:ext>
              <a:ext uri="{C183D7F6-B498-43B3-948B-1728B52AA6E4}">
                <adec:decorative xmlns:adec="http://schemas.microsoft.com/office/drawing/2017/decorative" val="0"/>
              </a:ext>
            </a:extLst>
          </p:cNvPr>
          <p:cNvSpPr/>
          <p:nvPr/>
        </p:nvSpPr>
        <p:spPr>
          <a:xfrm>
            <a:off x="4421529" y="332570"/>
            <a:ext cx="1090120" cy="304800"/>
          </a:xfrm>
          <a:prstGeom prst="rightArrow">
            <a:avLst/>
          </a:prstGeom>
          <a:solidFill>
            <a:srgbClr val="1450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1609023D-F786-134D-AB0D-80A6D87B3331}"/>
              </a:ext>
            </a:extLst>
          </p:cNvPr>
          <p:cNvSpPr txBox="1"/>
          <p:nvPr/>
        </p:nvSpPr>
        <p:spPr>
          <a:xfrm>
            <a:off x="4994521" y="182298"/>
            <a:ext cx="3855013" cy="533416"/>
          </a:xfrm>
          <a:prstGeom prst="rect">
            <a:avLst/>
          </a:prstGeom>
          <a:noFill/>
        </p:spPr>
        <p:txBody>
          <a:bodyPr wrap="square" lIns="91440" tIns="45720" rIns="91440" bIns="45720" rtlCol="0" anchor="t">
            <a:spAutoFit/>
          </a:bodyPr>
          <a:lstStyle/>
          <a:p>
            <a:pPr algn="ctr">
              <a:lnSpc>
                <a:spcPct val="50505"/>
              </a:lnSpc>
            </a:pPr>
            <a:r>
              <a:rPr lang="en-US" b="1" dirty="0">
                <a:solidFill>
                  <a:srgbClr val="234A41"/>
                </a:solidFill>
                <a:latin typeface="Helvetica" pitchFamily="2" charset="0"/>
              </a:rPr>
              <a:t>If your State or local </a:t>
            </a:r>
            <a:endParaRPr lang="en-US"/>
          </a:p>
          <a:p>
            <a:pPr algn="ctr">
              <a:lnSpc>
                <a:spcPct val="50505"/>
              </a:lnSpc>
            </a:pPr>
            <a:r>
              <a:rPr lang="en-US" b="1" dirty="0">
                <a:solidFill>
                  <a:srgbClr val="234A41"/>
                </a:solidFill>
                <a:latin typeface="Helvetica" pitchFamily="2" charset="0"/>
              </a:rPr>
              <a:t>authorities have stricter </a:t>
            </a:r>
            <a:endParaRPr lang="en-US" b="1" dirty="0">
              <a:solidFill>
                <a:srgbClr val="234A41"/>
              </a:solidFill>
              <a:latin typeface="Helvetica" pitchFamily="2" charset="0"/>
              <a:cs typeface="Helvetica" pitchFamily="2" charset="0"/>
            </a:endParaRPr>
          </a:p>
          <a:p>
            <a:pPr algn="ctr">
              <a:lnSpc>
                <a:spcPct val="50505"/>
              </a:lnSpc>
            </a:pPr>
            <a:r>
              <a:rPr lang="en-US" b="1" dirty="0">
                <a:solidFill>
                  <a:srgbClr val="234A41"/>
                </a:solidFill>
                <a:latin typeface="Helvetica" pitchFamily="2" charset="0"/>
              </a:rPr>
              <a:t>regulations, follow those. </a:t>
            </a:r>
            <a:endParaRPr lang="en-US" b="1" dirty="0">
              <a:solidFill>
                <a:srgbClr val="234A41"/>
              </a:solidFill>
              <a:latin typeface="Helvetica" pitchFamily="2" charset="0"/>
              <a:cs typeface="Helvetica" pitchFamily="2" charset="0"/>
            </a:endParaRPr>
          </a:p>
        </p:txBody>
      </p:sp>
      <p:graphicFrame>
        <p:nvGraphicFramePr>
          <p:cNvPr id="4" name="Content Placeholder 10" descr="[decorative] ">
            <a:extLst>
              <a:ext uri="{FF2B5EF4-FFF2-40B4-BE49-F238E27FC236}">
                <a16:creationId xmlns:a16="http://schemas.microsoft.com/office/drawing/2014/main" id="{BD40E044-C29E-2F45-9962-A551204D94AF}"/>
              </a:ext>
            </a:extLst>
          </p:cNvPr>
          <p:cNvGraphicFramePr>
            <a:graphicFrameLocks/>
          </p:cNvGraphicFramePr>
          <p:nvPr>
            <p:extLst>
              <p:ext uri="{D42A27DB-BD31-4B8C-83A1-F6EECF244321}">
                <p14:modId xmlns:p14="http://schemas.microsoft.com/office/powerpoint/2010/main" val="1631728013"/>
              </p:ext>
            </p:extLst>
          </p:nvPr>
        </p:nvGraphicFramePr>
        <p:xfrm>
          <a:off x="125561" y="943839"/>
          <a:ext cx="8854009" cy="3388572"/>
        </p:xfrm>
        <a:graphic>
          <a:graphicData uri="http://schemas.openxmlformats.org/drawingml/2006/table">
            <a:tbl>
              <a:tblPr firstRow="1" bandRow="1">
                <a:tableStyleId>{93296810-A885-4BE3-A3E7-6D5BEEA58F35}</a:tableStyleId>
              </a:tblPr>
              <a:tblGrid>
                <a:gridCol w="2846911">
                  <a:extLst>
                    <a:ext uri="{9D8B030D-6E8A-4147-A177-3AD203B41FA5}">
                      <a16:colId xmlns:a16="http://schemas.microsoft.com/office/drawing/2014/main" val="3748922505"/>
                    </a:ext>
                  </a:extLst>
                </a:gridCol>
                <a:gridCol w="2002366">
                  <a:extLst>
                    <a:ext uri="{9D8B030D-6E8A-4147-A177-3AD203B41FA5}">
                      <a16:colId xmlns:a16="http://schemas.microsoft.com/office/drawing/2014/main" val="3875420839"/>
                    </a:ext>
                  </a:extLst>
                </a:gridCol>
                <a:gridCol w="1887475">
                  <a:extLst>
                    <a:ext uri="{9D8B030D-6E8A-4147-A177-3AD203B41FA5}">
                      <a16:colId xmlns:a16="http://schemas.microsoft.com/office/drawing/2014/main" val="908134077"/>
                    </a:ext>
                  </a:extLst>
                </a:gridCol>
                <a:gridCol w="2117257">
                  <a:extLst>
                    <a:ext uri="{9D8B030D-6E8A-4147-A177-3AD203B41FA5}">
                      <a16:colId xmlns:a16="http://schemas.microsoft.com/office/drawing/2014/main" val="1767249983"/>
                    </a:ext>
                  </a:extLst>
                </a:gridCol>
              </a:tblGrid>
              <a:tr h="944216">
                <a:tc>
                  <a:txBody>
                    <a:bodyPr/>
                    <a:lstStyle/>
                    <a:p>
                      <a:pPr algn="ctr">
                        <a:lnSpc>
                          <a:spcPct val="56818"/>
                        </a:lnSpc>
                      </a:pPr>
                      <a:r>
                        <a:rPr lang="en-US" sz="1800" b="1" i="0" u="sng" dirty="0">
                          <a:latin typeface="Helvetica" pitchFamily="2" charset="0"/>
                        </a:rPr>
                        <a:t>Guidance</a:t>
                      </a:r>
                      <a:endParaRPr lang="en-US" sz="1800" b="1" i="0" dirty="0">
                        <a:latin typeface="Helvetica" pitchFamily="2" charset="0"/>
                      </a:endParaRPr>
                    </a:p>
                  </a:txBody>
                  <a:tcPr marL="74209" marR="74209" marT="37104" marB="37104" anchor="ctr">
                    <a:lnL w="12700" cmpd="sng">
                      <a:noFill/>
                    </a:lnL>
                    <a:lnR w="952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34A41"/>
                    </a:solidFill>
                  </a:tcPr>
                </a:tc>
                <a:tc>
                  <a:txBody>
                    <a:bodyPr/>
                    <a:lstStyle/>
                    <a:p>
                      <a:pPr algn="ctr">
                        <a:lnSpc>
                          <a:spcPct val="60160"/>
                        </a:lnSpc>
                      </a:pPr>
                      <a:r>
                        <a:rPr lang="en-US" sz="1700" b="1" i="0" u="sng" dirty="0">
                          <a:latin typeface="Helvetica" pitchFamily="2" charset="0"/>
                        </a:rPr>
                        <a:t>Countertop</a:t>
                      </a:r>
                    </a:p>
                    <a:p>
                      <a:pPr marL="0" marR="0" lvl="0" indent="0" algn="ctr" defTabSz="914400" rtl="0" eaLnBrk="1" fontAlgn="auto" latinLnBrk="0" hangingPunct="1">
                        <a:lnSpc>
                          <a:spcPct val="60160"/>
                        </a:lnSpc>
                        <a:spcBef>
                          <a:spcPts val="0"/>
                        </a:spcBef>
                        <a:spcAft>
                          <a:spcPts val="0"/>
                        </a:spcAft>
                        <a:buClrTx/>
                        <a:buSzTx/>
                        <a:buFontTx/>
                        <a:buNone/>
                        <a:tabLst/>
                        <a:defRPr/>
                      </a:pPr>
                      <a:r>
                        <a:rPr lang="en-US" sz="1700" b="1" i="0" dirty="0">
                          <a:latin typeface="Helvetica" pitchFamily="2" charset="0"/>
                        </a:rPr>
                        <a:t>77 °F (25 °C) </a:t>
                      </a:r>
                      <a:br>
                        <a:rPr lang="en-US" sz="1700" b="1" i="0" dirty="0">
                          <a:latin typeface="Helvetica" pitchFamily="2" charset="0"/>
                        </a:rPr>
                      </a:br>
                      <a:r>
                        <a:rPr lang="en-US" sz="1700" b="1" i="0" dirty="0">
                          <a:latin typeface="Helvetica" pitchFamily="2" charset="0"/>
                        </a:rPr>
                        <a:t>or colder (room temperature) </a:t>
                      </a:r>
                    </a:p>
                  </a:txBody>
                  <a:tcPr marL="74209" marR="74209" marT="37104" marB="3710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34A41"/>
                    </a:solidFill>
                  </a:tcPr>
                </a:tc>
                <a:tc>
                  <a:txBody>
                    <a:bodyPr/>
                    <a:lstStyle/>
                    <a:p>
                      <a:pPr algn="ctr">
                        <a:lnSpc>
                          <a:spcPct val="60160"/>
                        </a:lnSpc>
                      </a:pPr>
                      <a:r>
                        <a:rPr lang="en-US" sz="1700" b="1" i="0" u="sng" dirty="0">
                          <a:latin typeface="Helvetica" pitchFamily="2" charset="0"/>
                        </a:rPr>
                        <a:t>Refrigerator</a:t>
                      </a:r>
                      <a:r>
                        <a:rPr lang="en-US" sz="1700" b="1" i="0" dirty="0">
                          <a:latin typeface="Helvetica" pitchFamily="2" charset="0"/>
                        </a:rPr>
                        <a:t> </a:t>
                      </a:r>
                    </a:p>
                    <a:p>
                      <a:pPr algn="ctr">
                        <a:lnSpc>
                          <a:spcPct val="60160"/>
                        </a:lnSpc>
                      </a:pPr>
                      <a:r>
                        <a:rPr lang="en-US" sz="1700" b="1" i="0" dirty="0">
                          <a:latin typeface="Helvetica" pitchFamily="2" charset="0"/>
                        </a:rPr>
                        <a:t>40 °F (4 °C)</a:t>
                      </a:r>
                    </a:p>
                  </a:txBody>
                  <a:tcPr marL="74209" marR="74209" marT="37104" marB="3710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34A41"/>
                    </a:solidFill>
                  </a:tcPr>
                </a:tc>
                <a:tc>
                  <a:txBody>
                    <a:bodyPr/>
                    <a:lstStyle/>
                    <a:p>
                      <a:pPr algn="ctr">
                        <a:lnSpc>
                          <a:spcPct val="60160"/>
                        </a:lnSpc>
                      </a:pPr>
                      <a:r>
                        <a:rPr lang="en-US" sz="1700" b="1" i="0" u="sng" dirty="0">
                          <a:latin typeface="Helvetica" pitchFamily="2" charset="0"/>
                        </a:rPr>
                        <a:t>Freezer</a:t>
                      </a:r>
                    </a:p>
                    <a:p>
                      <a:pPr algn="ctr">
                        <a:lnSpc>
                          <a:spcPct val="60160"/>
                        </a:lnSpc>
                      </a:pPr>
                      <a:r>
                        <a:rPr lang="en-US" sz="1700" b="1" i="0" u="none" dirty="0">
                          <a:latin typeface="Helvetica" pitchFamily="2" charset="0"/>
                        </a:rPr>
                        <a:t>0 °F (-18 °C) </a:t>
                      </a:r>
                    </a:p>
                    <a:p>
                      <a:pPr algn="ctr">
                        <a:lnSpc>
                          <a:spcPct val="60160"/>
                        </a:lnSpc>
                      </a:pPr>
                      <a:r>
                        <a:rPr lang="en-US" sz="1700" b="1" i="0" u="none" dirty="0">
                          <a:latin typeface="Helvetica" pitchFamily="2" charset="0"/>
                        </a:rPr>
                        <a:t>or colder</a:t>
                      </a:r>
                    </a:p>
                    <a:p>
                      <a:pPr algn="ctr">
                        <a:lnSpc>
                          <a:spcPct val="60160"/>
                        </a:lnSpc>
                      </a:pPr>
                      <a:endParaRPr lang="en-US" sz="1700" b="1" i="0" u="sng" dirty="0">
                        <a:latin typeface="Helvetica" pitchFamily="2" charset="0"/>
                      </a:endParaRPr>
                    </a:p>
                  </a:txBody>
                  <a:tcPr marL="74209" marR="74209" marT="37104" marB="37104" anchor="ctr">
                    <a:lnL w="9525"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234A41"/>
                    </a:solidFill>
                  </a:tcPr>
                </a:tc>
                <a:extLst>
                  <a:ext uri="{0D108BD9-81ED-4DB2-BD59-A6C34878D82A}">
                    <a16:rowId xmlns:a16="http://schemas.microsoft.com/office/drawing/2014/main" val="2570591315"/>
                  </a:ext>
                </a:extLst>
              </a:tr>
              <a:tr h="789093">
                <a:tc>
                  <a:txBody>
                    <a:bodyPr/>
                    <a:lstStyle/>
                    <a:p>
                      <a:pPr>
                        <a:lnSpc>
                          <a:spcPct val="56818"/>
                        </a:lnSpc>
                      </a:pPr>
                      <a:r>
                        <a:rPr lang="en-US" sz="1800" b="1" dirty="0">
                          <a:latin typeface="Helvetica" pitchFamily="2" charset="0"/>
                        </a:rPr>
                        <a:t>Freshly pumped</a:t>
                      </a:r>
                      <a:r>
                        <a:rPr lang="en-US" sz="1800" b="1" baseline="0" dirty="0">
                          <a:latin typeface="Helvetica" pitchFamily="2" charset="0"/>
                        </a:rPr>
                        <a:t> breastmilk</a:t>
                      </a:r>
                      <a:endParaRPr lang="en-US" sz="1800" b="1" dirty="0">
                        <a:latin typeface="Helvetica" pitchFamily="2" charset="0"/>
                      </a:endParaRPr>
                    </a:p>
                  </a:txBody>
                  <a:tcPr marL="74209" marR="74209" marT="91440" marB="37104">
                    <a:lnL w="12700" cmpd="sng">
                      <a:noFill/>
                    </a:lnL>
                    <a:lnR w="9525" cap="flat" cmpd="sng" algn="ctr">
                      <a:solidFill>
                        <a:schemeClr val="bg1">
                          <a:lumMod val="5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t>
                      </a:r>
                      <a:br>
                        <a:rPr lang="en-US" sz="1800" kern="1200" dirty="0">
                          <a:solidFill>
                            <a:schemeClr val="dk1"/>
                          </a:solidFill>
                          <a:effectLst/>
                          <a:latin typeface="Helvetica" pitchFamily="2" charset="0"/>
                          <a:ea typeface="+mn-ea"/>
                          <a:cs typeface="+mn-cs"/>
                        </a:rPr>
                      </a:br>
                      <a:r>
                        <a:rPr lang="en-US" sz="1800" kern="1200" dirty="0">
                          <a:solidFill>
                            <a:schemeClr val="dk1"/>
                          </a:solidFill>
                          <a:effectLst/>
                          <a:latin typeface="Helvetica" pitchFamily="2" charset="0"/>
                          <a:ea typeface="+mn-ea"/>
                          <a:cs typeface="+mn-cs"/>
                        </a:rPr>
                        <a:t>after 4 hours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t>
                      </a:r>
                      <a:br>
                        <a:rPr lang="en-US" sz="1800" kern="1200" dirty="0">
                          <a:solidFill>
                            <a:schemeClr val="dk1"/>
                          </a:solidFill>
                          <a:effectLst/>
                          <a:latin typeface="Helvetica" pitchFamily="2" charset="0"/>
                          <a:ea typeface="+mn-ea"/>
                          <a:cs typeface="+mn-cs"/>
                        </a:rPr>
                      </a:br>
                      <a:r>
                        <a:rPr lang="en-US" sz="1800" kern="1200" dirty="0">
                          <a:solidFill>
                            <a:schemeClr val="dk1"/>
                          </a:solidFill>
                          <a:effectLst/>
                          <a:latin typeface="Helvetica" pitchFamily="2" charset="0"/>
                          <a:ea typeface="+mn-ea"/>
                          <a:cs typeface="+mn-cs"/>
                        </a:rPr>
                        <a:t>after 4 days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Within 6 months is best. Do not use after 12 months.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D7EDE7"/>
                    </a:solidFill>
                  </a:tcPr>
                </a:tc>
                <a:extLst>
                  <a:ext uri="{0D108BD9-81ED-4DB2-BD59-A6C34878D82A}">
                    <a16:rowId xmlns:a16="http://schemas.microsoft.com/office/drawing/2014/main" val="2682620294"/>
                  </a:ext>
                </a:extLst>
              </a:tr>
              <a:tr h="563803">
                <a:tc>
                  <a:txBody>
                    <a:bodyPr/>
                    <a:lstStyle/>
                    <a:p>
                      <a:pPr>
                        <a:lnSpc>
                          <a:spcPct val="56818"/>
                        </a:lnSpc>
                      </a:pPr>
                      <a:r>
                        <a:rPr lang="en-US" sz="1800" b="1" dirty="0">
                          <a:latin typeface="Helvetica" pitchFamily="2" charset="0"/>
                        </a:rPr>
                        <a:t>Thawed</a:t>
                      </a:r>
                      <a:r>
                        <a:rPr lang="en-US" sz="1800" b="1" baseline="0" dirty="0">
                          <a:latin typeface="Helvetica" pitchFamily="2" charset="0"/>
                        </a:rPr>
                        <a:t> breastmilk</a:t>
                      </a:r>
                      <a:endParaRPr lang="en-US" sz="1800" b="1" dirty="0">
                        <a:latin typeface="Helvetica" pitchFamily="2" charset="0"/>
                      </a:endParaRPr>
                    </a:p>
                  </a:txBody>
                  <a:tcPr marL="74209" marR="74209" marT="91440" marB="37104">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after</a:t>
                      </a:r>
                    </a:p>
                    <a:p>
                      <a:pPr algn="ctr">
                        <a:lnSpc>
                          <a:spcPct val="56818"/>
                        </a:lnSpc>
                      </a:pPr>
                      <a:r>
                        <a:rPr lang="en-US" sz="1800" kern="1200" dirty="0">
                          <a:solidFill>
                            <a:schemeClr val="dk1"/>
                          </a:solidFill>
                          <a:effectLst/>
                          <a:latin typeface="Helvetica" pitchFamily="2" charset="0"/>
                          <a:ea typeface="+mn-ea"/>
                          <a:cs typeface="+mn-cs"/>
                        </a:rPr>
                        <a:t>1–2 hours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after  </a:t>
                      </a:r>
                    </a:p>
                    <a:p>
                      <a:pPr algn="ctr">
                        <a:lnSpc>
                          <a:spcPct val="56818"/>
                        </a:lnSpc>
                      </a:pPr>
                      <a:r>
                        <a:rPr lang="en-US" sz="1800" kern="1200" dirty="0">
                          <a:solidFill>
                            <a:schemeClr val="dk1"/>
                          </a:solidFill>
                          <a:effectLst/>
                          <a:latin typeface="Helvetica" pitchFamily="2" charset="0"/>
                          <a:ea typeface="+mn-ea"/>
                          <a:cs typeface="+mn-cs"/>
                        </a:rPr>
                        <a:t>1 day (24 hours)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Never refreeze thawed breastmilk</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0890306"/>
                  </a:ext>
                </a:extLst>
              </a:tr>
              <a:tr h="1091460">
                <a:tc>
                  <a:txBody>
                    <a:bodyPr/>
                    <a:lstStyle/>
                    <a:p>
                      <a:pPr>
                        <a:lnSpc>
                          <a:spcPct val="56818"/>
                        </a:lnSpc>
                      </a:pPr>
                      <a:r>
                        <a:rPr lang="en-US" sz="1800" b="1" dirty="0">
                          <a:latin typeface="Helvetica" pitchFamily="2" charset="0"/>
                        </a:rPr>
                        <a:t>Leftover from a feeding </a:t>
                      </a:r>
                    </a:p>
                    <a:p>
                      <a:pPr>
                        <a:lnSpc>
                          <a:spcPct val="63920"/>
                        </a:lnSpc>
                      </a:pPr>
                      <a:r>
                        <a:rPr lang="en-US" sz="1600" b="0" i="1" dirty="0">
                          <a:latin typeface="Helvetica" pitchFamily="2" charset="0"/>
                        </a:rPr>
                        <a:t>(baby</a:t>
                      </a:r>
                      <a:r>
                        <a:rPr lang="en-US" sz="1600" b="0" i="1" baseline="0" dirty="0">
                          <a:latin typeface="Helvetica" pitchFamily="2" charset="0"/>
                        </a:rPr>
                        <a:t> did not finish the bottle)</a:t>
                      </a:r>
                      <a:endParaRPr lang="en-US" sz="1600" b="0" i="1" dirty="0">
                        <a:latin typeface="Helvetica" pitchFamily="2" charset="0"/>
                      </a:endParaRPr>
                    </a:p>
                  </a:txBody>
                  <a:tcPr marL="74209" marR="74209" marT="91440" marB="37104">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dirty="0">
                          <a:solidFill>
                            <a:schemeClr val="dk1"/>
                          </a:solidFill>
                          <a:latin typeface="Helvetica" pitchFamily="2" charset="0"/>
                        </a:rPr>
                        <a:t>Do not use after 2 hours after the baby is finished feeding.</a:t>
                      </a:r>
                      <a:endParaRPr lang="en-US" dirty="0">
                        <a:latin typeface="Helvetica" pitchFamily="2" charset="0"/>
                      </a:endParaRPr>
                    </a:p>
                  </a:txBody>
                  <a:tcPr marL="96592" marR="96592" marT="91440" marB="48296">
                    <a:lnL w="9525" cap="flat" cmpd="sng" algn="ctr">
                      <a:solidFill>
                        <a:schemeClr val="bg1">
                          <a:lumMod val="50000"/>
                        </a:schemeClr>
                      </a:solidFill>
                      <a:prstDash val="solid"/>
                      <a:round/>
                      <a:headEnd type="none" w="med" len="med"/>
                      <a:tailEnd type="none" w="med" len="med"/>
                    </a:lnL>
                    <a:lnR w="9525" cap="flat" cmpd="sng" algn="ctr">
                      <a:solidFill>
                        <a:schemeClr val="tx1">
                          <a:lumMod val="50000"/>
                          <a:lumOff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dirty="0">
                          <a:solidFill>
                            <a:schemeClr val="dk1"/>
                          </a:solidFill>
                          <a:latin typeface="Helvetica" pitchFamily="2" charset="0"/>
                        </a:rPr>
                        <a:t>Do not use after 2 hours after the baby is finished feeding.</a:t>
                      </a:r>
                      <a:endParaRPr lang="en-US" dirty="0">
                        <a:latin typeface="Helvetica" pitchFamily="2" charset="0"/>
                      </a:endParaRPr>
                    </a:p>
                  </a:txBody>
                  <a:tcPr marL="96592" marR="96592" marT="91440" marB="48296">
                    <a:lnL w="9525" cap="flat" cmpd="sng" algn="ctr">
                      <a:solidFill>
                        <a:schemeClr val="tx1">
                          <a:lumMod val="50000"/>
                          <a:lumOff val="50000"/>
                        </a:schemeClr>
                      </a:solidFill>
                      <a:prstDash val="solid"/>
                      <a:round/>
                      <a:headEnd type="none" w="med" len="med"/>
                      <a:tailEnd type="none" w="med" len="med"/>
                    </a:lnL>
                    <a:lnR w="9525" cap="flat" cmpd="sng" algn="ctr">
                      <a:solidFill>
                        <a:schemeClr val="tx1">
                          <a:lumMod val="50000"/>
                          <a:lumOff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dirty="0">
                          <a:solidFill>
                            <a:schemeClr val="dk1"/>
                          </a:solidFill>
                          <a:latin typeface="Helvetica" pitchFamily="2" charset="0"/>
                        </a:rPr>
                        <a:t>Do not use after</a:t>
                      </a:r>
                    </a:p>
                    <a:p>
                      <a:pPr algn="ctr">
                        <a:lnSpc>
                          <a:spcPct val="56818"/>
                        </a:lnSpc>
                      </a:pPr>
                      <a:r>
                        <a:rPr lang="en-US" dirty="0">
                          <a:solidFill>
                            <a:schemeClr val="dk1"/>
                          </a:solidFill>
                          <a:latin typeface="Helvetica" pitchFamily="2" charset="0"/>
                        </a:rPr>
                        <a:t>2 hours after the baby is finished feeding.</a:t>
                      </a:r>
                      <a:endParaRPr lang="en-US" dirty="0">
                        <a:latin typeface="Helvetica" pitchFamily="2" charset="0"/>
                      </a:endParaRPr>
                    </a:p>
                  </a:txBody>
                  <a:tcPr marL="96592" marR="96592" marT="91440" marB="48296">
                    <a:lnL w="9525" cap="flat" cmpd="sng" algn="ctr">
                      <a:solidFill>
                        <a:schemeClr val="tx1">
                          <a:lumMod val="50000"/>
                          <a:lumOff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7EDE7"/>
                    </a:solidFill>
                  </a:tcPr>
                </a:tc>
                <a:extLst>
                  <a:ext uri="{0D108BD9-81ED-4DB2-BD59-A6C34878D82A}">
                    <a16:rowId xmlns:a16="http://schemas.microsoft.com/office/drawing/2014/main" val="3292576182"/>
                  </a:ext>
                </a:extLst>
              </a:tr>
            </a:tbl>
          </a:graphicData>
        </a:graphic>
      </p:graphicFrame>
      <p:sp>
        <p:nvSpPr>
          <p:cNvPr id="8" name="Oval 7" descr="An outline emphasizing the last column titled Freezer.">
            <a:extLst>
              <a:ext uri="{FF2B5EF4-FFF2-40B4-BE49-F238E27FC236}">
                <a16:creationId xmlns:a16="http://schemas.microsoft.com/office/drawing/2014/main" id="{B9FC40D8-C5EC-0B47-BDBD-FF66FA4F1284}"/>
              </a:ext>
              <a:ext uri="{C183D7F6-B498-43B3-948B-1728B52AA6E4}">
                <adec:decorative xmlns:adec="http://schemas.microsoft.com/office/drawing/2017/decorative" val="0"/>
              </a:ext>
            </a:extLst>
          </p:cNvPr>
          <p:cNvSpPr/>
          <p:nvPr/>
        </p:nvSpPr>
        <p:spPr>
          <a:xfrm>
            <a:off x="6769510" y="943839"/>
            <a:ext cx="2314801" cy="349444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32233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4BC5-A3F8-104F-8607-7B5C3F04B960}"/>
              </a:ext>
            </a:extLst>
          </p:cNvPr>
          <p:cNvSpPr>
            <a:spLocks noGrp="1"/>
          </p:cNvSpPr>
          <p:nvPr>
            <p:ph type="title"/>
          </p:nvPr>
        </p:nvSpPr>
        <p:spPr/>
        <p:txBody>
          <a:bodyPr/>
          <a:lstStyle/>
          <a:p>
            <a:r>
              <a:rPr lang="en-US" dirty="0"/>
              <a:t>Thawing Frozen Breastmilk</a:t>
            </a:r>
            <a:endParaRPr lang="en-US" dirty="0">
              <a:solidFill>
                <a:srgbClr val="5F3574"/>
              </a:solidFill>
            </a:endParaRPr>
          </a:p>
        </p:txBody>
      </p:sp>
      <p:pic>
        <p:nvPicPr>
          <p:cNvPr id="6" name="Content Placeholder 3" descr="Illustration of a baby bottle being warmed with hot water from a facet.">
            <a:extLst>
              <a:ext uri="{FF2B5EF4-FFF2-40B4-BE49-F238E27FC236}">
                <a16:creationId xmlns:a16="http://schemas.microsoft.com/office/drawing/2014/main" id="{D39E6521-E274-4A47-8AEB-032F74D6342A}"/>
              </a:ext>
            </a:extLst>
          </p:cNvPr>
          <p:cNvPicPr>
            <a:picLocks noChangeAspect="1"/>
          </p:cNvPicPr>
          <p:nvPr/>
        </p:nvPicPr>
        <p:blipFill>
          <a:blip r:embed="rId3"/>
          <a:stretch>
            <a:fillRect/>
          </a:stretch>
        </p:blipFill>
        <p:spPr>
          <a:xfrm>
            <a:off x="411480" y="984537"/>
            <a:ext cx="1190446" cy="933417"/>
          </a:xfrm>
          <a:prstGeom prst="rect">
            <a:avLst/>
          </a:prstGeom>
        </p:spPr>
      </p:pic>
      <p:sp>
        <p:nvSpPr>
          <p:cNvPr id="4" name="Content Placeholder 3">
            <a:extLst>
              <a:ext uri="{FF2B5EF4-FFF2-40B4-BE49-F238E27FC236}">
                <a16:creationId xmlns:a16="http://schemas.microsoft.com/office/drawing/2014/main" id="{8F2161D3-C48F-5B43-9D97-2AD8E8B1A054}"/>
              </a:ext>
            </a:extLst>
          </p:cNvPr>
          <p:cNvSpPr>
            <a:spLocks noGrp="1"/>
          </p:cNvSpPr>
          <p:nvPr>
            <p:ph sz="half" idx="2"/>
          </p:nvPr>
        </p:nvSpPr>
        <p:spPr>
          <a:xfrm>
            <a:off x="1678462" y="1171595"/>
            <a:ext cx="4279887" cy="642456"/>
          </a:xfrm>
        </p:spPr>
        <p:txBody>
          <a:bodyPr/>
          <a:lstStyle/>
          <a:p>
            <a:pPr marL="0" indent="0">
              <a:buNone/>
            </a:pPr>
            <a:r>
              <a:rPr lang="en-US" dirty="0"/>
              <a:t>Only thaw the amount of breastmilk </a:t>
            </a:r>
            <a:br>
              <a:rPr lang="en-US" dirty="0"/>
            </a:br>
            <a:r>
              <a:rPr lang="en-US" dirty="0"/>
              <a:t>needed for one feeding.</a:t>
            </a:r>
          </a:p>
          <a:p>
            <a:pPr marL="137160" lvl="1"/>
            <a:endParaRPr lang="en-US" dirty="0"/>
          </a:p>
          <a:p>
            <a:pPr marL="137160"/>
            <a:endParaRPr lang="en-US" dirty="0"/>
          </a:p>
          <a:p>
            <a:pPr marL="137160"/>
            <a:endParaRPr lang="en-US" dirty="0"/>
          </a:p>
        </p:txBody>
      </p:sp>
      <p:pic>
        <p:nvPicPr>
          <p:cNvPr id="7" name="Content Placeholder 3" descr="Illustration of a refrigerator/freezer combo.">
            <a:extLst>
              <a:ext uri="{FF2B5EF4-FFF2-40B4-BE49-F238E27FC236}">
                <a16:creationId xmlns:a16="http://schemas.microsoft.com/office/drawing/2014/main" id="{0FE791C4-7838-ED40-A9EB-B64DD8DF9C71}"/>
              </a:ext>
            </a:extLst>
          </p:cNvPr>
          <p:cNvPicPr>
            <a:picLocks noChangeAspect="1"/>
          </p:cNvPicPr>
          <p:nvPr/>
        </p:nvPicPr>
        <p:blipFill>
          <a:blip r:embed="rId4"/>
          <a:stretch>
            <a:fillRect/>
          </a:stretch>
        </p:blipFill>
        <p:spPr>
          <a:xfrm>
            <a:off x="527547" y="2146997"/>
            <a:ext cx="804573" cy="1254589"/>
          </a:xfrm>
          <a:prstGeom prst="rect">
            <a:avLst/>
          </a:prstGeom>
        </p:spPr>
      </p:pic>
      <p:sp>
        <p:nvSpPr>
          <p:cNvPr id="3" name="TextBox 2">
            <a:extLst>
              <a:ext uri="{FF2B5EF4-FFF2-40B4-BE49-F238E27FC236}">
                <a16:creationId xmlns:a16="http://schemas.microsoft.com/office/drawing/2014/main" id="{32E5FE0C-2ADA-5D4C-9267-FDB3317502FF}"/>
              </a:ext>
            </a:extLst>
          </p:cNvPr>
          <p:cNvSpPr txBox="1"/>
          <p:nvPr/>
        </p:nvSpPr>
        <p:spPr>
          <a:xfrm>
            <a:off x="1663713" y="2140717"/>
            <a:ext cx="5680984" cy="1477328"/>
          </a:xfrm>
          <a:prstGeom prst="rect">
            <a:avLst/>
          </a:prstGeom>
          <a:noFill/>
        </p:spPr>
        <p:txBody>
          <a:bodyPr wrap="square" rtlCol="0">
            <a:spAutoFit/>
          </a:bodyPr>
          <a:lstStyle/>
          <a:p>
            <a:pPr>
              <a:spcBef>
                <a:spcPts val="4000"/>
              </a:spcBef>
            </a:pPr>
            <a:r>
              <a:rPr lang="en-US" dirty="0">
                <a:solidFill>
                  <a:schemeClr val="tx1">
                    <a:lumMod val="65000"/>
                    <a:lumOff val="35000"/>
                  </a:schemeClr>
                </a:solidFill>
                <a:latin typeface="Helvetica" pitchFamily="2" charset="0"/>
              </a:rPr>
              <a:t>You can thaw frozen breastmilk:</a:t>
            </a:r>
          </a:p>
          <a:p>
            <a:pPr marL="466725" indent="-231775">
              <a:spcBef>
                <a:spcPts val="0"/>
              </a:spcBef>
              <a:buFont typeface="Arial" panose="020B0604020202020204" pitchFamily="34" charset="0"/>
              <a:buChar char="•"/>
            </a:pPr>
            <a:r>
              <a:rPr lang="en-US" dirty="0">
                <a:solidFill>
                  <a:schemeClr val="tx1">
                    <a:lumMod val="65000"/>
                    <a:lumOff val="35000"/>
                  </a:schemeClr>
                </a:solidFill>
                <a:latin typeface="Helvetica" pitchFamily="2" charset="0"/>
              </a:rPr>
              <a:t>In the refrigerator overnight</a:t>
            </a:r>
          </a:p>
          <a:p>
            <a:pPr marL="466725" indent="-231775">
              <a:spcBef>
                <a:spcPts val="0"/>
              </a:spcBef>
              <a:buFont typeface="Arial" panose="020B0604020202020204" pitchFamily="34" charset="0"/>
              <a:buChar char="•"/>
            </a:pPr>
            <a:r>
              <a:rPr lang="en-US" dirty="0">
                <a:solidFill>
                  <a:schemeClr val="tx1">
                    <a:lumMod val="65000"/>
                    <a:lumOff val="35000"/>
                  </a:schemeClr>
                </a:solidFill>
                <a:latin typeface="Helvetica" pitchFamily="2" charset="0"/>
              </a:rPr>
              <a:t>In a container of warm water</a:t>
            </a:r>
          </a:p>
          <a:p>
            <a:pPr marL="466725" indent="-231775">
              <a:spcBef>
                <a:spcPts val="0"/>
              </a:spcBef>
              <a:buFont typeface="Arial" panose="020B0604020202020204" pitchFamily="34" charset="0"/>
              <a:buChar char="•"/>
            </a:pPr>
            <a:r>
              <a:rPr lang="en-US" dirty="0">
                <a:solidFill>
                  <a:schemeClr val="tx1">
                    <a:lumMod val="65000"/>
                    <a:lumOff val="35000"/>
                  </a:schemeClr>
                </a:solidFill>
                <a:latin typeface="Helvetica" pitchFamily="2" charset="0"/>
              </a:rPr>
              <a:t>Under warm running water </a:t>
            </a:r>
          </a:p>
          <a:p>
            <a:endParaRPr lang="en-US" dirty="0">
              <a:solidFill>
                <a:schemeClr val="tx1">
                  <a:lumMod val="65000"/>
                  <a:lumOff val="35000"/>
                </a:schemeClr>
              </a:solidFill>
              <a:latin typeface="Helvetica" pitchFamily="2" charset="0"/>
            </a:endParaRPr>
          </a:p>
        </p:txBody>
      </p:sp>
      <p:pic>
        <p:nvPicPr>
          <p:cNvPr id="8" name="Picture 7" descr="Illustration of a microwave oven with a cross-out symbol over it.">
            <a:extLst>
              <a:ext uri="{FF2B5EF4-FFF2-40B4-BE49-F238E27FC236}">
                <a16:creationId xmlns:a16="http://schemas.microsoft.com/office/drawing/2014/main" id="{AC19BB75-F676-D84A-AC6D-7355E94429E4}"/>
              </a:ext>
            </a:extLst>
          </p:cNvPr>
          <p:cNvPicPr>
            <a:picLocks noChangeAspect="1"/>
          </p:cNvPicPr>
          <p:nvPr/>
        </p:nvPicPr>
        <p:blipFill>
          <a:blip r:embed="rId5"/>
          <a:stretch>
            <a:fillRect/>
          </a:stretch>
        </p:blipFill>
        <p:spPr>
          <a:xfrm>
            <a:off x="334609" y="3633434"/>
            <a:ext cx="1190447" cy="1126444"/>
          </a:xfrm>
          <a:prstGeom prst="rect">
            <a:avLst/>
          </a:prstGeom>
        </p:spPr>
      </p:pic>
      <p:sp>
        <p:nvSpPr>
          <p:cNvPr id="9" name="TextBox 8">
            <a:extLst>
              <a:ext uri="{FF2B5EF4-FFF2-40B4-BE49-F238E27FC236}">
                <a16:creationId xmlns:a16="http://schemas.microsoft.com/office/drawing/2014/main" id="{C96B948A-1574-FF46-AFFF-ECD990292313}"/>
              </a:ext>
            </a:extLst>
          </p:cNvPr>
          <p:cNvSpPr txBox="1"/>
          <p:nvPr/>
        </p:nvSpPr>
        <p:spPr>
          <a:xfrm>
            <a:off x="1707958" y="3564657"/>
            <a:ext cx="6074099" cy="1013932"/>
          </a:xfrm>
          <a:prstGeom prst="rect">
            <a:avLst/>
          </a:prstGeom>
          <a:noFill/>
        </p:spPr>
        <p:txBody>
          <a:bodyPr wrap="none" lIns="91440" tIns="45720" rIns="91440" bIns="45720" rtlCol="0" anchor="t">
            <a:spAutoFit/>
          </a:bodyPr>
          <a:lstStyle/>
          <a:p>
            <a:pPr>
              <a:spcBef>
                <a:spcPts val="2400"/>
              </a:spcBef>
            </a:pPr>
            <a:r>
              <a:rPr lang="en-US" dirty="0">
                <a:solidFill>
                  <a:schemeClr val="tx1">
                    <a:lumMod val="65000"/>
                    <a:lumOff val="35000"/>
                  </a:schemeClr>
                </a:solidFill>
                <a:latin typeface="Helvetica" pitchFamily="2" charset="0"/>
              </a:rPr>
              <a:t>Never thaw frozen breastmilk:</a:t>
            </a:r>
          </a:p>
          <a:p>
            <a:pPr marL="460375" lvl="1" indent="-225425">
              <a:lnSpc>
                <a:spcPct val="56818"/>
              </a:lnSpc>
              <a:buFont typeface="Arial" panose="020B0604020202020204" pitchFamily="34" charset="0"/>
              <a:buChar char="•"/>
            </a:pPr>
            <a:r>
              <a:rPr lang="en-US" dirty="0">
                <a:solidFill>
                  <a:schemeClr val="tx1">
                    <a:lumMod val="65000"/>
                    <a:lumOff val="35000"/>
                  </a:schemeClr>
                </a:solidFill>
                <a:latin typeface="Helvetica" pitchFamily="2" charset="0"/>
              </a:rPr>
              <a:t>At room temperature</a:t>
            </a:r>
            <a:endParaRPr lang="en-US" dirty="0">
              <a:solidFill>
                <a:schemeClr val="tx1">
                  <a:lumMod val="65000"/>
                  <a:lumOff val="35000"/>
                </a:schemeClr>
              </a:solidFill>
              <a:latin typeface="Helvetica" pitchFamily="2" charset="0"/>
              <a:cs typeface="Helvetica" pitchFamily="2" charset="0"/>
            </a:endParaRPr>
          </a:p>
          <a:p>
            <a:pPr marL="460375" lvl="1" indent="-225425">
              <a:lnSpc>
                <a:spcPct val="56818"/>
              </a:lnSpc>
              <a:buFont typeface="Arial" panose="020B0604020202020204" pitchFamily="34" charset="0"/>
              <a:buChar char="•"/>
            </a:pPr>
            <a:r>
              <a:rPr lang="en-US" dirty="0">
                <a:solidFill>
                  <a:schemeClr val="tx1">
                    <a:lumMod val="65000"/>
                    <a:lumOff val="35000"/>
                  </a:schemeClr>
                </a:solidFill>
                <a:latin typeface="Helvetica" pitchFamily="2" charset="0"/>
              </a:rPr>
              <a:t>By mixing the frozen breastmilk with warm breastmilk</a:t>
            </a:r>
            <a:endParaRPr lang="en-US" dirty="0">
              <a:solidFill>
                <a:schemeClr val="tx1">
                  <a:lumMod val="65000"/>
                  <a:lumOff val="35000"/>
                </a:schemeClr>
              </a:solidFill>
              <a:latin typeface="Helvetica" pitchFamily="2" charset="0"/>
              <a:cs typeface="Helvetica" pitchFamily="2" charset="0"/>
            </a:endParaRPr>
          </a:p>
          <a:p>
            <a:pPr marL="460375" lvl="1" indent="-225425">
              <a:lnSpc>
                <a:spcPct val="56818"/>
              </a:lnSpc>
              <a:buFont typeface="Arial" panose="020B0604020202020204" pitchFamily="34" charset="0"/>
              <a:buChar char="•"/>
            </a:pPr>
            <a:r>
              <a:rPr lang="en-US" dirty="0">
                <a:solidFill>
                  <a:schemeClr val="tx1">
                    <a:lumMod val="65000"/>
                    <a:lumOff val="35000"/>
                  </a:schemeClr>
                </a:solidFill>
                <a:latin typeface="Helvetica" pitchFamily="2" charset="0"/>
              </a:rPr>
              <a:t>By placing in boiling water</a:t>
            </a:r>
            <a:endParaRPr lang="en-US" dirty="0">
              <a:solidFill>
                <a:schemeClr val="tx1">
                  <a:lumMod val="65000"/>
                  <a:lumOff val="35000"/>
                </a:schemeClr>
              </a:solidFill>
              <a:latin typeface="Helvetica" pitchFamily="2" charset="0"/>
              <a:cs typeface="Helvetica" pitchFamily="2" charset="0"/>
            </a:endParaRPr>
          </a:p>
          <a:p>
            <a:pPr marL="460375" lvl="1" indent="-225425">
              <a:lnSpc>
                <a:spcPct val="56818"/>
              </a:lnSpc>
              <a:buFont typeface="Arial" panose="020B0604020202020204" pitchFamily="34" charset="0"/>
              <a:buChar char="•"/>
            </a:pPr>
            <a:r>
              <a:rPr lang="en-US" dirty="0">
                <a:solidFill>
                  <a:schemeClr val="tx1">
                    <a:lumMod val="65000"/>
                    <a:lumOff val="35000"/>
                  </a:schemeClr>
                </a:solidFill>
                <a:latin typeface="Helvetica" pitchFamily="2" charset="0"/>
              </a:rPr>
              <a:t>By heating in a microwave</a:t>
            </a:r>
            <a:endParaRPr lang="en-US" dirty="0">
              <a:solidFill>
                <a:schemeClr val="tx1">
                  <a:lumMod val="65000"/>
                  <a:lumOff val="35000"/>
                </a:schemeClr>
              </a:solidFill>
              <a:latin typeface="Helvetica" pitchFamily="2" charset="0"/>
              <a:cs typeface="Helvetica" pitchFamily="2" charset="0"/>
            </a:endParaRPr>
          </a:p>
        </p:txBody>
      </p:sp>
      <p:sp>
        <p:nvSpPr>
          <p:cNvPr id="10" name="TextBox 9">
            <a:extLst>
              <a:ext uri="{FF2B5EF4-FFF2-40B4-BE49-F238E27FC236}">
                <a16:creationId xmlns:a16="http://schemas.microsoft.com/office/drawing/2014/main" id="{BC5A9945-7B50-F046-87E1-8B0349B5C18B}"/>
              </a:ext>
            </a:extLst>
          </p:cNvPr>
          <p:cNvSpPr txBox="1"/>
          <p:nvPr/>
        </p:nvSpPr>
        <p:spPr>
          <a:xfrm>
            <a:off x="6792682" y="2253343"/>
            <a:ext cx="2041075" cy="738664"/>
          </a:xfrm>
          <a:prstGeom prst="rect">
            <a:avLst/>
          </a:prstGeom>
          <a:noFill/>
        </p:spPr>
        <p:txBody>
          <a:bodyPr wrap="square" rtlCol="0">
            <a:spAutoFit/>
          </a:bodyPr>
          <a:lstStyle/>
          <a:p>
            <a:pPr defTabSz="934848">
              <a:defRPr/>
            </a:pPr>
            <a:r>
              <a:rPr lang="en-US" sz="300" dirty="0">
                <a:solidFill>
                  <a:schemeClr val="bg1"/>
                </a:solidFill>
              </a:rPr>
              <a:t>When thawing breastmilk at your child care site, only thaw the amount of breastmilk needed for one feeding to prevent or reduce waste. You can always thaw more breastmilk if the baby is showing signs of hunger. However, remember that breastmilk that has been stored in the freezer for 12 months or more should not be used. </a:t>
            </a:r>
            <a:r>
              <a:rPr lang="en-US" sz="300" dirty="0">
                <a:solidFill>
                  <a:schemeClr val="bg1"/>
                </a:solidFill>
                <a:latin typeface="Calibri" panose="020F0502020204030204" pitchFamily="34" charset="0"/>
                <a:cs typeface="Calibri" panose="020F0502020204030204" pitchFamily="34" charset="0"/>
              </a:rPr>
              <a:t> </a:t>
            </a:r>
            <a:endParaRPr lang="en-US" sz="300" dirty="0">
              <a:solidFill>
                <a:schemeClr val="bg1"/>
              </a:solidFill>
            </a:endParaRPr>
          </a:p>
          <a:p>
            <a:endParaRPr lang="en-US" sz="300" dirty="0">
              <a:solidFill>
                <a:schemeClr val="bg1"/>
              </a:solidFill>
            </a:endParaRPr>
          </a:p>
          <a:p>
            <a:r>
              <a:rPr lang="en-US" sz="300" dirty="0">
                <a:solidFill>
                  <a:schemeClr val="bg1"/>
                </a:solidFill>
              </a:rPr>
              <a:t>Frozen breastmilk can be thawed by placing it in the refrigerator overnight, in a container of warm water, or under warm running water. </a:t>
            </a:r>
          </a:p>
          <a:p>
            <a:endParaRPr lang="en-US" sz="300" dirty="0">
              <a:solidFill>
                <a:schemeClr val="bg1"/>
              </a:solidFill>
            </a:endParaRPr>
          </a:p>
          <a:p>
            <a:r>
              <a:rPr lang="en-US" sz="300" dirty="0">
                <a:solidFill>
                  <a:schemeClr val="bg1"/>
                </a:solidFill>
              </a:rPr>
              <a:t>Breastmilk should not be thawed at room temperature or by mixing the frozen breastmilk with warm, freshly pumped breastmilk.</a:t>
            </a:r>
          </a:p>
          <a:p>
            <a:endParaRPr lang="en-US" sz="300" dirty="0">
              <a:solidFill>
                <a:schemeClr val="bg1"/>
              </a:solidFill>
            </a:endParaRPr>
          </a:p>
          <a:p>
            <a:r>
              <a:rPr lang="en-US" sz="300" dirty="0">
                <a:solidFill>
                  <a:schemeClr val="bg1"/>
                </a:solidFill>
              </a:rPr>
              <a:t>Lastly, never thaw or heat breastmilk by placing it in boiling water or heating in a microwave.  Heating the breastmilk in this way damages some of the important nutrients in the breastmilk. Using these methods can also cause the breastmilk to become very hot and this could burn the baby, even if the bottle feels cool to the touch. </a:t>
            </a:r>
          </a:p>
          <a:p>
            <a:endParaRPr lang="en-US" sz="300" dirty="0">
              <a:solidFill>
                <a:schemeClr val="bg1"/>
              </a:solidFill>
            </a:endParaRPr>
          </a:p>
        </p:txBody>
      </p:sp>
    </p:spTree>
    <p:extLst>
      <p:ext uri="{BB962C8B-B14F-4D97-AF65-F5344CB8AC3E}">
        <p14:creationId xmlns:p14="http://schemas.microsoft.com/office/powerpoint/2010/main" val="3742006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7702B-E1ED-6846-A846-F2AC42152B16}"/>
              </a:ext>
            </a:extLst>
          </p:cNvPr>
          <p:cNvSpPr>
            <a:spLocks noGrp="1"/>
          </p:cNvSpPr>
          <p:nvPr>
            <p:ph type="title"/>
          </p:nvPr>
        </p:nvSpPr>
        <p:spPr>
          <a:xfrm>
            <a:off x="228599" y="102878"/>
            <a:ext cx="4004733" cy="475484"/>
          </a:xfrm>
        </p:spPr>
        <p:txBody>
          <a:bodyPr/>
          <a:lstStyle/>
          <a:p>
            <a:r>
              <a:rPr lang="en-US" sz="2800" dirty="0"/>
              <a:t>Storing Breastmilk at</a:t>
            </a:r>
            <a:br>
              <a:rPr lang="en-US" sz="2800" dirty="0"/>
            </a:br>
            <a:r>
              <a:rPr lang="en-US" sz="2800" dirty="0"/>
              <a:t>Your Child Care Site</a:t>
            </a:r>
            <a:r>
              <a:rPr lang="en-US" sz="2800" dirty="0">
                <a:solidFill>
                  <a:srgbClr val="D7EDE7"/>
                </a:solidFill>
              </a:rPr>
              <a:t> </a:t>
            </a:r>
            <a:r>
              <a:rPr lang="en-US" sz="400" dirty="0">
                <a:solidFill>
                  <a:srgbClr val="D7EDE7"/>
                </a:solidFill>
              </a:rPr>
              <a:t>(Continued). </a:t>
            </a:r>
            <a:br>
              <a:rPr lang="en-US" sz="2800" dirty="0">
                <a:solidFill>
                  <a:srgbClr val="D7EDE7"/>
                </a:solidFill>
              </a:rPr>
            </a:br>
            <a:endParaRPr lang="en-US" sz="2800" dirty="0">
              <a:solidFill>
                <a:srgbClr val="D7EDE7"/>
              </a:solidFill>
            </a:endParaRPr>
          </a:p>
        </p:txBody>
      </p:sp>
      <p:sp>
        <p:nvSpPr>
          <p:cNvPr id="10" name="Right Arrow 9" descr="Right Arrow">
            <a:extLst>
              <a:ext uri="{FF2B5EF4-FFF2-40B4-BE49-F238E27FC236}">
                <a16:creationId xmlns:a16="http://schemas.microsoft.com/office/drawing/2014/main" id="{97B6123C-979B-DC4F-A591-08428980E570}"/>
              </a:ext>
              <a:ext uri="{C183D7F6-B498-43B3-948B-1728B52AA6E4}">
                <adec:decorative xmlns:adec="http://schemas.microsoft.com/office/drawing/2017/decorative" val="0"/>
              </a:ext>
            </a:extLst>
          </p:cNvPr>
          <p:cNvSpPr/>
          <p:nvPr/>
        </p:nvSpPr>
        <p:spPr>
          <a:xfrm>
            <a:off x="4421529" y="350499"/>
            <a:ext cx="1090120" cy="304800"/>
          </a:xfrm>
          <a:prstGeom prst="rightArrow">
            <a:avLst/>
          </a:prstGeom>
          <a:solidFill>
            <a:srgbClr val="1450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1609023D-F786-134D-AB0D-80A6D87B3331}"/>
              </a:ext>
            </a:extLst>
          </p:cNvPr>
          <p:cNvSpPr txBox="1"/>
          <p:nvPr/>
        </p:nvSpPr>
        <p:spPr>
          <a:xfrm>
            <a:off x="4994521" y="200227"/>
            <a:ext cx="3855013" cy="533416"/>
          </a:xfrm>
          <a:prstGeom prst="rect">
            <a:avLst/>
          </a:prstGeom>
          <a:noFill/>
        </p:spPr>
        <p:txBody>
          <a:bodyPr wrap="square" lIns="91440" tIns="45720" rIns="91440" bIns="45720" rtlCol="0" anchor="t">
            <a:spAutoFit/>
          </a:bodyPr>
          <a:lstStyle/>
          <a:p>
            <a:pPr algn="ctr">
              <a:lnSpc>
                <a:spcPct val="50505"/>
              </a:lnSpc>
            </a:pPr>
            <a:r>
              <a:rPr lang="en-US" b="1" dirty="0">
                <a:solidFill>
                  <a:srgbClr val="234A41"/>
                </a:solidFill>
                <a:latin typeface="Helvetica" pitchFamily="2" charset="0"/>
              </a:rPr>
              <a:t>If your State or local </a:t>
            </a:r>
            <a:endParaRPr lang="en-US"/>
          </a:p>
          <a:p>
            <a:pPr algn="ctr">
              <a:lnSpc>
                <a:spcPct val="50505"/>
              </a:lnSpc>
            </a:pPr>
            <a:r>
              <a:rPr lang="en-US" b="1" dirty="0">
                <a:solidFill>
                  <a:srgbClr val="234A41"/>
                </a:solidFill>
                <a:latin typeface="Helvetica" pitchFamily="2" charset="0"/>
              </a:rPr>
              <a:t>authorities have stricter </a:t>
            </a:r>
            <a:endParaRPr lang="en-US" b="1" dirty="0">
              <a:solidFill>
                <a:srgbClr val="234A41"/>
              </a:solidFill>
              <a:latin typeface="Helvetica" pitchFamily="2" charset="0"/>
              <a:cs typeface="Helvetica" pitchFamily="2" charset="0"/>
            </a:endParaRPr>
          </a:p>
          <a:p>
            <a:pPr algn="ctr">
              <a:lnSpc>
                <a:spcPct val="50505"/>
              </a:lnSpc>
            </a:pPr>
            <a:r>
              <a:rPr lang="en-US" b="1" dirty="0">
                <a:solidFill>
                  <a:srgbClr val="234A41"/>
                </a:solidFill>
                <a:latin typeface="Helvetica" pitchFamily="2" charset="0"/>
              </a:rPr>
              <a:t>regulations, follow those. </a:t>
            </a:r>
            <a:endParaRPr lang="en-US" b="1" dirty="0">
              <a:solidFill>
                <a:srgbClr val="234A41"/>
              </a:solidFill>
              <a:latin typeface="Helvetica" pitchFamily="2" charset="0"/>
              <a:cs typeface="Helvetica" pitchFamily="2" charset="0"/>
            </a:endParaRPr>
          </a:p>
        </p:txBody>
      </p:sp>
      <p:graphicFrame>
        <p:nvGraphicFramePr>
          <p:cNvPr id="4" name="Content Placeholder 10" descr="[decorative] ">
            <a:extLst>
              <a:ext uri="{FF2B5EF4-FFF2-40B4-BE49-F238E27FC236}">
                <a16:creationId xmlns:a16="http://schemas.microsoft.com/office/drawing/2014/main" id="{BD40E044-C29E-2F45-9962-A551204D94AF}"/>
              </a:ext>
            </a:extLst>
          </p:cNvPr>
          <p:cNvGraphicFramePr>
            <a:graphicFrameLocks/>
          </p:cNvGraphicFramePr>
          <p:nvPr>
            <p:extLst>
              <p:ext uri="{D42A27DB-BD31-4B8C-83A1-F6EECF244321}">
                <p14:modId xmlns:p14="http://schemas.microsoft.com/office/powerpoint/2010/main" val="49543484"/>
              </p:ext>
            </p:extLst>
          </p:nvPr>
        </p:nvGraphicFramePr>
        <p:xfrm>
          <a:off x="125561" y="961768"/>
          <a:ext cx="8854009" cy="3388572"/>
        </p:xfrm>
        <a:graphic>
          <a:graphicData uri="http://schemas.openxmlformats.org/drawingml/2006/table">
            <a:tbl>
              <a:tblPr firstRow="1" bandRow="1">
                <a:tableStyleId>{93296810-A885-4BE3-A3E7-6D5BEEA58F35}</a:tableStyleId>
              </a:tblPr>
              <a:tblGrid>
                <a:gridCol w="2846911">
                  <a:extLst>
                    <a:ext uri="{9D8B030D-6E8A-4147-A177-3AD203B41FA5}">
                      <a16:colId xmlns:a16="http://schemas.microsoft.com/office/drawing/2014/main" val="3748922505"/>
                    </a:ext>
                  </a:extLst>
                </a:gridCol>
                <a:gridCol w="2002366">
                  <a:extLst>
                    <a:ext uri="{9D8B030D-6E8A-4147-A177-3AD203B41FA5}">
                      <a16:colId xmlns:a16="http://schemas.microsoft.com/office/drawing/2014/main" val="3875420839"/>
                    </a:ext>
                  </a:extLst>
                </a:gridCol>
                <a:gridCol w="1887475">
                  <a:extLst>
                    <a:ext uri="{9D8B030D-6E8A-4147-A177-3AD203B41FA5}">
                      <a16:colId xmlns:a16="http://schemas.microsoft.com/office/drawing/2014/main" val="908134077"/>
                    </a:ext>
                  </a:extLst>
                </a:gridCol>
                <a:gridCol w="2117257">
                  <a:extLst>
                    <a:ext uri="{9D8B030D-6E8A-4147-A177-3AD203B41FA5}">
                      <a16:colId xmlns:a16="http://schemas.microsoft.com/office/drawing/2014/main" val="1767249983"/>
                    </a:ext>
                  </a:extLst>
                </a:gridCol>
              </a:tblGrid>
              <a:tr h="944216">
                <a:tc>
                  <a:txBody>
                    <a:bodyPr/>
                    <a:lstStyle/>
                    <a:p>
                      <a:pPr algn="ctr">
                        <a:lnSpc>
                          <a:spcPct val="56818"/>
                        </a:lnSpc>
                      </a:pPr>
                      <a:r>
                        <a:rPr lang="en-US" sz="1800" b="1" i="0" u="sng" dirty="0">
                          <a:latin typeface="Helvetica" pitchFamily="2" charset="0"/>
                        </a:rPr>
                        <a:t>Guidance</a:t>
                      </a:r>
                      <a:endParaRPr lang="en-US" sz="1800" b="1" i="0" dirty="0">
                        <a:latin typeface="Helvetica" pitchFamily="2" charset="0"/>
                      </a:endParaRPr>
                    </a:p>
                  </a:txBody>
                  <a:tcPr marL="74209" marR="74209" marT="37104" marB="37104" anchor="ctr">
                    <a:lnL w="12700" cmpd="sng">
                      <a:noFill/>
                    </a:lnL>
                    <a:lnR w="952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34A41"/>
                    </a:solidFill>
                  </a:tcPr>
                </a:tc>
                <a:tc>
                  <a:txBody>
                    <a:bodyPr/>
                    <a:lstStyle/>
                    <a:p>
                      <a:pPr algn="ctr">
                        <a:lnSpc>
                          <a:spcPct val="60160"/>
                        </a:lnSpc>
                      </a:pPr>
                      <a:r>
                        <a:rPr lang="en-US" sz="1700" b="1" i="0" u="sng" dirty="0">
                          <a:latin typeface="Helvetica" pitchFamily="2" charset="0"/>
                        </a:rPr>
                        <a:t>Countertop</a:t>
                      </a:r>
                    </a:p>
                    <a:p>
                      <a:pPr marL="0" marR="0" lvl="0" indent="0" algn="ctr" defTabSz="914400" rtl="0" eaLnBrk="1" fontAlgn="auto" latinLnBrk="0" hangingPunct="1">
                        <a:lnSpc>
                          <a:spcPct val="60160"/>
                        </a:lnSpc>
                        <a:spcBef>
                          <a:spcPts val="0"/>
                        </a:spcBef>
                        <a:spcAft>
                          <a:spcPts val="0"/>
                        </a:spcAft>
                        <a:buClrTx/>
                        <a:buSzTx/>
                        <a:buFontTx/>
                        <a:buNone/>
                        <a:tabLst/>
                        <a:defRPr/>
                      </a:pPr>
                      <a:r>
                        <a:rPr lang="en-US" sz="1700" b="1" i="0" dirty="0">
                          <a:latin typeface="Helvetica" pitchFamily="2" charset="0"/>
                        </a:rPr>
                        <a:t>77 °F (25 °C) </a:t>
                      </a:r>
                      <a:br>
                        <a:rPr lang="en-US" sz="1700" b="1" i="0" dirty="0">
                          <a:latin typeface="Helvetica" pitchFamily="2" charset="0"/>
                        </a:rPr>
                      </a:br>
                      <a:r>
                        <a:rPr lang="en-US" sz="1700" b="1" i="0" dirty="0">
                          <a:latin typeface="Helvetica" pitchFamily="2" charset="0"/>
                        </a:rPr>
                        <a:t>or colder (room temperature) </a:t>
                      </a:r>
                    </a:p>
                  </a:txBody>
                  <a:tcPr marL="74209" marR="74209" marT="37104" marB="3710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34A41"/>
                    </a:solidFill>
                  </a:tcPr>
                </a:tc>
                <a:tc>
                  <a:txBody>
                    <a:bodyPr/>
                    <a:lstStyle/>
                    <a:p>
                      <a:pPr algn="ctr">
                        <a:lnSpc>
                          <a:spcPct val="60160"/>
                        </a:lnSpc>
                      </a:pPr>
                      <a:r>
                        <a:rPr lang="en-US" sz="1700" b="1" i="0" u="sng" dirty="0">
                          <a:latin typeface="Helvetica" pitchFamily="2" charset="0"/>
                        </a:rPr>
                        <a:t>Refrigerator</a:t>
                      </a:r>
                      <a:r>
                        <a:rPr lang="en-US" sz="1700" b="1" i="0" dirty="0">
                          <a:latin typeface="Helvetica" pitchFamily="2" charset="0"/>
                        </a:rPr>
                        <a:t> </a:t>
                      </a:r>
                    </a:p>
                    <a:p>
                      <a:pPr algn="ctr">
                        <a:lnSpc>
                          <a:spcPct val="60160"/>
                        </a:lnSpc>
                      </a:pPr>
                      <a:r>
                        <a:rPr lang="en-US" sz="1700" b="1" i="0" dirty="0">
                          <a:latin typeface="Helvetica" pitchFamily="2" charset="0"/>
                        </a:rPr>
                        <a:t>40 °F (4 °C)</a:t>
                      </a:r>
                    </a:p>
                  </a:txBody>
                  <a:tcPr marL="74209" marR="74209" marT="37104" marB="3710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34A41"/>
                    </a:solidFill>
                  </a:tcPr>
                </a:tc>
                <a:tc>
                  <a:txBody>
                    <a:bodyPr/>
                    <a:lstStyle/>
                    <a:p>
                      <a:pPr algn="ctr">
                        <a:lnSpc>
                          <a:spcPct val="60160"/>
                        </a:lnSpc>
                      </a:pPr>
                      <a:r>
                        <a:rPr lang="en-US" sz="1700" b="1" i="0" u="sng" dirty="0">
                          <a:latin typeface="Helvetica" pitchFamily="2" charset="0"/>
                        </a:rPr>
                        <a:t>Freezer</a:t>
                      </a:r>
                    </a:p>
                    <a:p>
                      <a:pPr algn="ctr">
                        <a:lnSpc>
                          <a:spcPct val="60160"/>
                        </a:lnSpc>
                      </a:pPr>
                      <a:r>
                        <a:rPr lang="en-US" sz="1700" b="1" i="0" u="none" dirty="0">
                          <a:latin typeface="Helvetica" pitchFamily="2" charset="0"/>
                        </a:rPr>
                        <a:t>0 °F (-18 °C) </a:t>
                      </a:r>
                    </a:p>
                    <a:p>
                      <a:pPr algn="ctr">
                        <a:lnSpc>
                          <a:spcPct val="60160"/>
                        </a:lnSpc>
                      </a:pPr>
                      <a:r>
                        <a:rPr lang="en-US" sz="1700" b="1" i="0" u="none" dirty="0">
                          <a:latin typeface="Helvetica" pitchFamily="2" charset="0"/>
                        </a:rPr>
                        <a:t>or colder</a:t>
                      </a:r>
                    </a:p>
                    <a:p>
                      <a:pPr algn="ctr">
                        <a:lnSpc>
                          <a:spcPct val="60160"/>
                        </a:lnSpc>
                      </a:pPr>
                      <a:endParaRPr lang="en-US" sz="1700" b="1" i="0" u="sng" dirty="0">
                        <a:latin typeface="Helvetica" pitchFamily="2" charset="0"/>
                      </a:endParaRPr>
                    </a:p>
                  </a:txBody>
                  <a:tcPr marL="74209" marR="74209" marT="37104" marB="37104" anchor="ctr">
                    <a:lnL w="9525"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234A41"/>
                    </a:solidFill>
                  </a:tcPr>
                </a:tc>
                <a:extLst>
                  <a:ext uri="{0D108BD9-81ED-4DB2-BD59-A6C34878D82A}">
                    <a16:rowId xmlns:a16="http://schemas.microsoft.com/office/drawing/2014/main" val="2570591315"/>
                  </a:ext>
                </a:extLst>
              </a:tr>
              <a:tr h="789093">
                <a:tc>
                  <a:txBody>
                    <a:bodyPr/>
                    <a:lstStyle/>
                    <a:p>
                      <a:pPr>
                        <a:lnSpc>
                          <a:spcPct val="56818"/>
                        </a:lnSpc>
                      </a:pPr>
                      <a:r>
                        <a:rPr lang="en-US" sz="1800" b="1" dirty="0">
                          <a:latin typeface="Helvetica" pitchFamily="2" charset="0"/>
                        </a:rPr>
                        <a:t>Freshly pumped</a:t>
                      </a:r>
                      <a:r>
                        <a:rPr lang="en-US" sz="1800" b="1" baseline="0" dirty="0">
                          <a:latin typeface="Helvetica" pitchFamily="2" charset="0"/>
                        </a:rPr>
                        <a:t> breastmilk</a:t>
                      </a:r>
                      <a:endParaRPr lang="en-US" sz="1800" b="1" dirty="0">
                        <a:latin typeface="Helvetica" pitchFamily="2" charset="0"/>
                      </a:endParaRPr>
                    </a:p>
                  </a:txBody>
                  <a:tcPr marL="74209" marR="74209" marT="91440" marB="37104">
                    <a:lnL w="12700" cmpd="sng">
                      <a:noFill/>
                    </a:lnL>
                    <a:lnR w="9525" cap="flat" cmpd="sng" algn="ctr">
                      <a:solidFill>
                        <a:schemeClr val="bg1">
                          <a:lumMod val="5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t>
                      </a:r>
                      <a:br>
                        <a:rPr lang="en-US" sz="1800" kern="1200" dirty="0">
                          <a:solidFill>
                            <a:schemeClr val="dk1"/>
                          </a:solidFill>
                          <a:effectLst/>
                          <a:latin typeface="Helvetica" pitchFamily="2" charset="0"/>
                          <a:ea typeface="+mn-ea"/>
                          <a:cs typeface="+mn-cs"/>
                        </a:rPr>
                      </a:br>
                      <a:r>
                        <a:rPr lang="en-US" sz="1800" kern="1200" dirty="0">
                          <a:solidFill>
                            <a:schemeClr val="dk1"/>
                          </a:solidFill>
                          <a:effectLst/>
                          <a:latin typeface="Helvetica" pitchFamily="2" charset="0"/>
                          <a:ea typeface="+mn-ea"/>
                          <a:cs typeface="+mn-cs"/>
                        </a:rPr>
                        <a:t>after 4 hours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t>
                      </a:r>
                      <a:br>
                        <a:rPr lang="en-US" sz="1800" kern="1200" dirty="0">
                          <a:solidFill>
                            <a:schemeClr val="dk1"/>
                          </a:solidFill>
                          <a:effectLst/>
                          <a:latin typeface="Helvetica" pitchFamily="2" charset="0"/>
                          <a:ea typeface="+mn-ea"/>
                          <a:cs typeface="+mn-cs"/>
                        </a:rPr>
                      </a:br>
                      <a:r>
                        <a:rPr lang="en-US" sz="1800" kern="1200" dirty="0">
                          <a:solidFill>
                            <a:schemeClr val="dk1"/>
                          </a:solidFill>
                          <a:effectLst/>
                          <a:latin typeface="Helvetica" pitchFamily="2" charset="0"/>
                          <a:ea typeface="+mn-ea"/>
                          <a:cs typeface="+mn-cs"/>
                        </a:rPr>
                        <a:t>after 4 days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Within 6 months is best. Do not use after 12 months.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D7EDE7"/>
                    </a:solidFill>
                  </a:tcPr>
                </a:tc>
                <a:extLst>
                  <a:ext uri="{0D108BD9-81ED-4DB2-BD59-A6C34878D82A}">
                    <a16:rowId xmlns:a16="http://schemas.microsoft.com/office/drawing/2014/main" val="2682620294"/>
                  </a:ext>
                </a:extLst>
              </a:tr>
              <a:tr h="563803">
                <a:tc>
                  <a:txBody>
                    <a:bodyPr/>
                    <a:lstStyle/>
                    <a:p>
                      <a:pPr>
                        <a:lnSpc>
                          <a:spcPct val="56818"/>
                        </a:lnSpc>
                      </a:pPr>
                      <a:r>
                        <a:rPr lang="en-US" sz="1800" b="1" dirty="0">
                          <a:latin typeface="Helvetica" pitchFamily="2" charset="0"/>
                        </a:rPr>
                        <a:t>Thawed</a:t>
                      </a:r>
                      <a:r>
                        <a:rPr lang="en-US" sz="1800" b="1" baseline="0" dirty="0">
                          <a:latin typeface="Helvetica" pitchFamily="2" charset="0"/>
                        </a:rPr>
                        <a:t> breastmilk</a:t>
                      </a:r>
                      <a:endParaRPr lang="en-US" sz="1800" b="1" dirty="0">
                        <a:latin typeface="Helvetica" pitchFamily="2" charset="0"/>
                      </a:endParaRPr>
                    </a:p>
                  </a:txBody>
                  <a:tcPr marL="74209" marR="74209" marT="91440" marB="37104">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after</a:t>
                      </a:r>
                    </a:p>
                    <a:p>
                      <a:pPr algn="ctr">
                        <a:lnSpc>
                          <a:spcPct val="56818"/>
                        </a:lnSpc>
                      </a:pPr>
                      <a:r>
                        <a:rPr lang="en-US" sz="1800" kern="1200" dirty="0">
                          <a:solidFill>
                            <a:schemeClr val="dk1"/>
                          </a:solidFill>
                          <a:effectLst/>
                          <a:latin typeface="Helvetica" pitchFamily="2" charset="0"/>
                          <a:ea typeface="+mn-ea"/>
                          <a:cs typeface="+mn-cs"/>
                        </a:rPr>
                        <a:t>1–2 hours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after  </a:t>
                      </a:r>
                    </a:p>
                    <a:p>
                      <a:pPr algn="ctr">
                        <a:lnSpc>
                          <a:spcPct val="56818"/>
                        </a:lnSpc>
                      </a:pPr>
                      <a:r>
                        <a:rPr lang="en-US" sz="1800" kern="1200" dirty="0">
                          <a:solidFill>
                            <a:schemeClr val="dk1"/>
                          </a:solidFill>
                          <a:effectLst/>
                          <a:latin typeface="Helvetica" pitchFamily="2" charset="0"/>
                          <a:ea typeface="+mn-ea"/>
                          <a:cs typeface="+mn-cs"/>
                        </a:rPr>
                        <a:t>1 day (24 hours)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Never refreeze thawed breastmilk</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0890306"/>
                  </a:ext>
                </a:extLst>
              </a:tr>
              <a:tr h="1091460">
                <a:tc>
                  <a:txBody>
                    <a:bodyPr/>
                    <a:lstStyle/>
                    <a:p>
                      <a:pPr>
                        <a:lnSpc>
                          <a:spcPct val="56818"/>
                        </a:lnSpc>
                      </a:pPr>
                      <a:r>
                        <a:rPr lang="en-US" sz="1800" b="1" dirty="0">
                          <a:latin typeface="Helvetica" pitchFamily="2" charset="0"/>
                        </a:rPr>
                        <a:t>Leftover from a feeding </a:t>
                      </a:r>
                    </a:p>
                    <a:p>
                      <a:pPr>
                        <a:lnSpc>
                          <a:spcPct val="63920"/>
                        </a:lnSpc>
                      </a:pPr>
                      <a:r>
                        <a:rPr lang="en-US" sz="1600" b="0" i="1" dirty="0">
                          <a:latin typeface="Helvetica" pitchFamily="2" charset="0"/>
                        </a:rPr>
                        <a:t>(baby</a:t>
                      </a:r>
                      <a:r>
                        <a:rPr lang="en-US" sz="1600" b="0" i="1" baseline="0" dirty="0">
                          <a:latin typeface="Helvetica" pitchFamily="2" charset="0"/>
                        </a:rPr>
                        <a:t> did not finish the bottle)</a:t>
                      </a:r>
                      <a:endParaRPr lang="en-US" sz="1600" b="0" i="1" dirty="0">
                        <a:latin typeface="Helvetica" pitchFamily="2" charset="0"/>
                      </a:endParaRPr>
                    </a:p>
                  </a:txBody>
                  <a:tcPr marL="74209" marR="74209" marT="91440" marB="37104">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dirty="0">
                          <a:solidFill>
                            <a:schemeClr val="dk1"/>
                          </a:solidFill>
                          <a:latin typeface="Helvetica" pitchFamily="2" charset="0"/>
                        </a:rPr>
                        <a:t>Do not use after 2 hours after the baby is finished feeding.</a:t>
                      </a:r>
                      <a:endParaRPr lang="en-US" dirty="0">
                        <a:latin typeface="Helvetica" pitchFamily="2" charset="0"/>
                      </a:endParaRPr>
                    </a:p>
                  </a:txBody>
                  <a:tcPr marL="96592" marR="96592" marT="91440" marB="48296">
                    <a:lnL w="9525" cap="flat" cmpd="sng" algn="ctr">
                      <a:solidFill>
                        <a:schemeClr val="bg1">
                          <a:lumMod val="50000"/>
                        </a:schemeClr>
                      </a:solidFill>
                      <a:prstDash val="solid"/>
                      <a:round/>
                      <a:headEnd type="none" w="med" len="med"/>
                      <a:tailEnd type="none" w="med" len="med"/>
                    </a:lnL>
                    <a:lnR w="9525" cap="flat" cmpd="sng" algn="ctr">
                      <a:solidFill>
                        <a:schemeClr val="tx1">
                          <a:lumMod val="50000"/>
                          <a:lumOff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dirty="0">
                          <a:solidFill>
                            <a:schemeClr val="dk1"/>
                          </a:solidFill>
                          <a:latin typeface="Helvetica" pitchFamily="2" charset="0"/>
                        </a:rPr>
                        <a:t>Do not use after 2 hours after the baby is finished feeding.</a:t>
                      </a:r>
                      <a:endParaRPr lang="en-US" dirty="0">
                        <a:latin typeface="Helvetica" pitchFamily="2" charset="0"/>
                      </a:endParaRPr>
                    </a:p>
                  </a:txBody>
                  <a:tcPr marL="96592" marR="96592" marT="91440" marB="48296">
                    <a:lnL w="9525" cap="flat" cmpd="sng" algn="ctr">
                      <a:solidFill>
                        <a:schemeClr val="tx1">
                          <a:lumMod val="50000"/>
                          <a:lumOff val="50000"/>
                        </a:schemeClr>
                      </a:solidFill>
                      <a:prstDash val="solid"/>
                      <a:round/>
                      <a:headEnd type="none" w="med" len="med"/>
                      <a:tailEnd type="none" w="med" len="med"/>
                    </a:lnL>
                    <a:lnR w="9525" cap="flat" cmpd="sng" algn="ctr">
                      <a:solidFill>
                        <a:schemeClr val="tx1">
                          <a:lumMod val="50000"/>
                          <a:lumOff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dirty="0">
                          <a:solidFill>
                            <a:schemeClr val="dk1"/>
                          </a:solidFill>
                          <a:latin typeface="Helvetica" pitchFamily="2" charset="0"/>
                        </a:rPr>
                        <a:t>Do not use after</a:t>
                      </a:r>
                    </a:p>
                    <a:p>
                      <a:pPr algn="ctr">
                        <a:lnSpc>
                          <a:spcPct val="56818"/>
                        </a:lnSpc>
                      </a:pPr>
                      <a:r>
                        <a:rPr lang="en-US" dirty="0">
                          <a:solidFill>
                            <a:schemeClr val="dk1"/>
                          </a:solidFill>
                          <a:latin typeface="Helvetica" pitchFamily="2" charset="0"/>
                        </a:rPr>
                        <a:t>2 hours after the baby is finished feeding.</a:t>
                      </a:r>
                      <a:endParaRPr lang="en-US" dirty="0">
                        <a:latin typeface="Helvetica" pitchFamily="2" charset="0"/>
                      </a:endParaRPr>
                    </a:p>
                  </a:txBody>
                  <a:tcPr marL="96592" marR="96592" marT="91440" marB="48296">
                    <a:lnL w="9525" cap="flat" cmpd="sng" algn="ctr">
                      <a:solidFill>
                        <a:schemeClr val="tx1">
                          <a:lumMod val="50000"/>
                          <a:lumOff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7EDE7"/>
                    </a:solidFill>
                  </a:tcPr>
                </a:tc>
                <a:extLst>
                  <a:ext uri="{0D108BD9-81ED-4DB2-BD59-A6C34878D82A}">
                    <a16:rowId xmlns:a16="http://schemas.microsoft.com/office/drawing/2014/main" val="3292576182"/>
                  </a:ext>
                </a:extLst>
              </a:tr>
            </a:tbl>
          </a:graphicData>
        </a:graphic>
      </p:graphicFrame>
      <p:sp>
        <p:nvSpPr>
          <p:cNvPr id="9" name="Oval 8" descr="An outline emphasizing the row titled &quot;Thawed breastmilk.&quot;">
            <a:extLst>
              <a:ext uri="{FF2B5EF4-FFF2-40B4-BE49-F238E27FC236}">
                <a16:creationId xmlns:a16="http://schemas.microsoft.com/office/drawing/2014/main" id="{8D797591-C606-504D-88A0-5B99481B0D08}"/>
              </a:ext>
              <a:ext uri="{C183D7F6-B498-43B3-948B-1728B52AA6E4}">
                <adec:decorative xmlns:adec="http://schemas.microsoft.com/office/drawing/2017/decorative" val="0"/>
              </a:ext>
            </a:extLst>
          </p:cNvPr>
          <p:cNvSpPr/>
          <p:nvPr/>
        </p:nvSpPr>
        <p:spPr>
          <a:xfrm>
            <a:off x="58335" y="2567879"/>
            <a:ext cx="8991252" cy="914630"/>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72827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8118B34-B944-8C4C-93A8-CF0AC28D0752}"/>
              </a:ext>
            </a:extLst>
          </p:cNvPr>
          <p:cNvSpPr txBox="1"/>
          <p:nvPr/>
        </p:nvSpPr>
        <p:spPr>
          <a:xfrm>
            <a:off x="0" y="221230"/>
            <a:ext cx="3377381" cy="1938992"/>
          </a:xfrm>
          <a:prstGeom prst="rect">
            <a:avLst/>
          </a:prstGeom>
          <a:noFill/>
        </p:spPr>
        <p:txBody>
          <a:bodyPr wrap="square" rtlCol="0">
            <a:spAutoFit/>
          </a:bodyPr>
          <a:lstStyle/>
          <a:p>
            <a:pPr algn="ctr"/>
            <a:r>
              <a:rPr lang="en-US" sz="12000" b="1" dirty="0">
                <a:solidFill>
                  <a:srgbClr val="234A41"/>
                </a:solidFill>
                <a:latin typeface="Helvetica" pitchFamily="2" charset="0"/>
              </a:rPr>
              <a:t>?</a:t>
            </a:r>
          </a:p>
        </p:txBody>
      </p:sp>
      <p:sp>
        <p:nvSpPr>
          <p:cNvPr id="2" name="Title 1">
            <a:extLst>
              <a:ext uri="{FF2B5EF4-FFF2-40B4-BE49-F238E27FC236}">
                <a16:creationId xmlns:a16="http://schemas.microsoft.com/office/drawing/2014/main" id="{7A944CCF-8B61-564C-AA8D-9F4B4B272B4F}"/>
              </a:ext>
            </a:extLst>
          </p:cNvPr>
          <p:cNvSpPr>
            <a:spLocks noGrp="1"/>
          </p:cNvSpPr>
          <p:nvPr>
            <p:ph type="title"/>
          </p:nvPr>
        </p:nvSpPr>
        <p:spPr>
          <a:xfrm>
            <a:off x="-1" y="1736863"/>
            <a:ext cx="3398655" cy="3254764"/>
          </a:xfrm>
        </p:spPr>
        <p:txBody>
          <a:bodyPr/>
          <a:lstStyle/>
          <a:p>
            <a:r>
              <a:rPr lang="en-US" sz="2200" dirty="0"/>
              <a:t>Try It Out!</a:t>
            </a:r>
            <a:br>
              <a:rPr lang="en-US" sz="2200" dirty="0"/>
            </a:br>
            <a:r>
              <a:rPr lang="en-US" sz="2200" b="0" dirty="0"/>
              <a:t>A bottle of breastmilk should be labeled with the baby’s full name and the date(s) the breastmilk was pumped and thawed.</a:t>
            </a:r>
            <a:br>
              <a:rPr lang="en-US" sz="2200" b="0" dirty="0"/>
            </a:br>
            <a:br>
              <a:rPr lang="en-US" sz="2200" dirty="0"/>
            </a:br>
            <a:endParaRPr lang="en-US" sz="2200" dirty="0"/>
          </a:p>
        </p:txBody>
      </p:sp>
      <p:sp>
        <p:nvSpPr>
          <p:cNvPr id="4" name="Content Placeholder 3">
            <a:extLst>
              <a:ext uri="{FF2B5EF4-FFF2-40B4-BE49-F238E27FC236}">
                <a16:creationId xmlns:a16="http://schemas.microsoft.com/office/drawing/2014/main" id="{8DFF8087-2786-4B4B-82B2-21B4EE9DDAF4}"/>
              </a:ext>
            </a:extLst>
          </p:cNvPr>
          <p:cNvSpPr>
            <a:spLocks noGrp="1"/>
          </p:cNvSpPr>
          <p:nvPr>
            <p:ph sz="half" idx="2"/>
          </p:nvPr>
        </p:nvSpPr>
        <p:spPr>
          <a:xfrm>
            <a:off x="3886200" y="1143000"/>
            <a:ext cx="4705496" cy="2283499"/>
          </a:xfrm>
        </p:spPr>
        <p:txBody>
          <a:bodyPr/>
          <a:lstStyle/>
          <a:p>
            <a:pPr marL="350838" indent="-342900"/>
            <a:r>
              <a:rPr lang="en-US" dirty="0"/>
              <a:t>True</a:t>
            </a:r>
          </a:p>
          <a:p>
            <a:pPr marL="350838" indent="-342900"/>
            <a:r>
              <a:rPr lang="en-US" dirty="0"/>
              <a:t>False</a:t>
            </a:r>
          </a:p>
        </p:txBody>
      </p:sp>
      <p:pic>
        <p:nvPicPr>
          <p:cNvPr id="7" name="Content Placeholder 3" descr="Illustration of a baby bottle.">
            <a:extLst>
              <a:ext uri="{FF2B5EF4-FFF2-40B4-BE49-F238E27FC236}">
                <a16:creationId xmlns:a16="http://schemas.microsoft.com/office/drawing/2014/main" id="{3C1CABF3-5AF9-CC4D-907D-39C6212AB769}"/>
              </a:ext>
              <a:ext uri="{C183D7F6-B498-43B3-948B-1728B52AA6E4}">
                <adec:decorative xmlns:adec="http://schemas.microsoft.com/office/drawing/2017/decorative" val="0"/>
              </a:ext>
            </a:extLst>
          </p:cNvPr>
          <p:cNvPicPr>
            <a:picLocks noChangeAspect="1"/>
          </p:cNvPicPr>
          <p:nvPr/>
        </p:nvPicPr>
        <p:blipFill rotWithShape="1">
          <a:blip r:embed="rId3">
            <a:alphaModFix amt="50000"/>
          </a:blip>
          <a:srcRect r="44236"/>
          <a:stretch/>
        </p:blipFill>
        <p:spPr>
          <a:xfrm rot="330341">
            <a:off x="7151383" y="2145394"/>
            <a:ext cx="1566005" cy="2929740"/>
          </a:xfrm>
          <a:prstGeom prst="rect">
            <a:avLst/>
          </a:prstGeom>
        </p:spPr>
      </p:pic>
      <p:sp>
        <p:nvSpPr>
          <p:cNvPr id="3" name="TextBox 2">
            <a:extLst>
              <a:ext uri="{FF2B5EF4-FFF2-40B4-BE49-F238E27FC236}">
                <a16:creationId xmlns:a16="http://schemas.microsoft.com/office/drawing/2014/main" id="{63608DE9-A0AB-DA4B-946A-E5847E7A38A1}"/>
              </a:ext>
            </a:extLst>
          </p:cNvPr>
          <p:cNvSpPr txBox="1"/>
          <p:nvPr/>
        </p:nvSpPr>
        <p:spPr>
          <a:xfrm>
            <a:off x="3608614" y="4653643"/>
            <a:ext cx="1715534" cy="184666"/>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Okay, time for another quick practice question.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True or False? A bottle of breastmilk should be labeled with the baby's full name and the date(s) the breastmilk was pumped or thawed. </a:t>
            </a:r>
          </a:p>
        </p:txBody>
      </p:sp>
    </p:spTree>
    <p:extLst>
      <p:ext uri="{BB962C8B-B14F-4D97-AF65-F5344CB8AC3E}">
        <p14:creationId xmlns:p14="http://schemas.microsoft.com/office/powerpoint/2010/main" val="30981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46FF2040-4FE2-254D-999F-29517B9F8F9F}"/>
              </a:ext>
            </a:extLst>
          </p:cNvPr>
          <p:cNvSpPr txBox="1"/>
          <p:nvPr/>
        </p:nvSpPr>
        <p:spPr>
          <a:xfrm>
            <a:off x="0" y="221230"/>
            <a:ext cx="3377381" cy="1938992"/>
          </a:xfrm>
          <a:prstGeom prst="rect">
            <a:avLst/>
          </a:prstGeom>
          <a:noFill/>
        </p:spPr>
        <p:txBody>
          <a:bodyPr wrap="square" rtlCol="0">
            <a:spAutoFit/>
          </a:bodyPr>
          <a:lstStyle/>
          <a:p>
            <a:pPr algn="ctr"/>
            <a:r>
              <a:rPr lang="en-US" sz="12000" b="1" dirty="0">
                <a:solidFill>
                  <a:srgbClr val="234A41"/>
                </a:solidFill>
                <a:latin typeface="Helvetica" pitchFamily="2" charset="0"/>
              </a:rPr>
              <a:t>?</a:t>
            </a:r>
          </a:p>
        </p:txBody>
      </p:sp>
      <p:sp>
        <p:nvSpPr>
          <p:cNvPr id="2" name="Title 1">
            <a:extLst>
              <a:ext uri="{FF2B5EF4-FFF2-40B4-BE49-F238E27FC236}">
                <a16:creationId xmlns:a16="http://schemas.microsoft.com/office/drawing/2014/main" id="{7A944CCF-8B61-564C-AA8D-9F4B4B272B4F}"/>
              </a:ext>
            </a:extLst>
          </p:cNvPr>
          <p:cNvSpPr>
            <a:spLocks noGrp="1"/>
          </p:cNvSpPr>
          <p:nvPr>
            <p:ph type="title"/>
          </p:nvPr>
        </p:nvSpPr>
        <p:spPr>
          <a:xfrm>
            <a:off x="-1" y="1736863"/>
            <a:ext cx="3398655" cy="3254764"/>
          </a:xfrm>
        </p:spPr>
        <p:txBody>
          <a:bodyPr/>
          <a:lstStyle/>
          <a:p>
            <a:r>
              <a:rPr lang="en-US" sz="2200" dirty="0"/>
              <a:t>Answer</a:t>
            </a:r>
            <a:br>
              <a:rPr lang="en-US" sz="2200" dirty="0"/>
            </a:br>
            <a:r>
              <a:rPr lang="en-US" sz="2200" b="0" dirty="0"/>
              <a:t>A bottle of breastmilk should be labeled with the baby’s full name and the date(s) the breastmilk was pumped and thawed. </a:t>
            </a:r>
            <a:br>
              <a:rPr lang="en-US" sz="2200" b="0" dirty="0"/>
            </a:br>
            <a:br>
              <a:rPr lang="en-US" sz="2200" dirty="0"/>
            </a:br>
            <a:endParaRPr lang="en-US" sz="2200" dirty="0"/>
          </a:p>
        </p:txBody>
      </p:sp>
      <p:sp>
        <p:nvSpPr>
          <p:cNvPr id="4" name="Content Placeholder 3">
            <a:extLst>
              <a:ext uri="{FF2B5EF4-FFF2-40B4-BE49-F238E27FC236}">
                <a16:creationId xmlns:a16="http://schemas.microsoft.com/office/drawing/2014/main" id="{8DFF8087-2786-4B4B-82B2-21B4EE9DDAF4}"/>
              </a:ext>
            </a:extLst>
          </p:cNvPr>
          <p:cNvSpPr>
            <a:spLocks noGrp="1"/>
          </p:cNvSpPr>
          <p:nvPr>
            <p:ph sz="half" idx="2"/>
          </p:nvPr>
        </p:nvSpPr>
        <p:spPr>
          <a:xfrm>
            <a:off x="3886200" y="1143000"/>
            <a:ext cx="4705496" cy="2283499"/>
          </a:xfrm>
        </p:spPr>
        <p:txBody>
          <a:bodyPr/>
          <a:lstStyle/>
          <a:p>
            <a:pPr marL="350838" indent="-342900"/>
            <a:r>
              <a:rPr lang="en-US" b="1" dirty="0">
                <a:solidFill>
                  <a:srgbClr val="234A41"/>
                </a:solidFill>
              </a:rPr>
              <a:t>True</a:t>
            </a:r>
          </a:p>
          <a:p>
            <a:pPr marL="350838" indent="-342900"/>
            <a:r>
              <a:rPr lang="en-US" dirty="0"/>
              <a:t>False</a:t>
            </a:r>
          </a:p>
        </p:txBody>
      </p:sp>
      <p:sp>
        <p:nvSpPr>
          <p:cNvPr id="7" name="TextBox 6" descr="The box next to True is checked.">
            <a:extLst>
              <a:ext uri="{FF2B5EF4-FFF2-40B4-BE49-F238E27FC236}">
                <a16:creationId xmlns:a16="http://schemas.microsoft.com/office/drawing/2014/main" id="{C8F120BE-7FCC-0849-BEDB-87E9CEA454E0}"/>
              </a:ext>
            </a:extLst>
          </p:cNvPr>
          <p:cNvSpPr txBox="1"/>
          <p:nvPr/>
        </p:nvSpPr>
        <p:spPr>
          <a:xfrm>
            <a:off x="3903366" y="1017930"/>
            <a:ext cx="461044" cy="461665"/>
          </a:xfrm>
          <a:prstGeom prst="rect">
            <a:avLst/>
          </a:prstGeom>
          <a:noFill/>
        </p:spPr>
        <p:txBody>
          <a:bodyPr wrap="square" rtlCol="0">
            <a:spAutoFit/>
          </a:bodyPr>
          <a:lstStyle/>
          <a:p>
            <a:r>
              <a:rPr lang="en-US" sz="2400" dirty="0">
                <a:solidFill>
                  <a:srgbClr val="234A41"/>
                </a:solidFill>
              </a:rPr>
              <a:t>✓</a:t>
            </a:r>
            <a:endParaRPr lang="en-US" sz="2400" dirty="0"/>
          </a:p>
        </p:txBody>
      </p:sp>
      <p:sp>
        <p:nvSpPr>
          <p:cNvPr id="10" name="TextBox 13"/>
          <p:cNvSpPr txBox="1"/>
          <p:nvPr/>
        </p:nvSpPr>
        <p:spPr>
          <a:xfrm>
            <a:off x="3811863" y="2631734"/>
            <a:ext cx="3611978" cy="1009526"/>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600" dirty="0">
                <a:solidFill>
                  <a:schemeClr val="tx1">
                    <a:lumMod val="75000"/>
                    <a:lumOff val="25000"/>
                  </a:schemeClr>
                </a:solidFill>
                <a:latin typeface="Helvetica" panose="020B0604020202020204" pitchFamily="34" charset="0"/>
                <a:cs typeface="Helvetica" panose="020B0604020202020204" pitchFamily="34" charset="0"/>
              </a:rPr>
              <a:t>If State child care licensing regulations or local health codes for handling and storing breastmilk are stricter, follow those regulations.</a:t>
            </a:r>
          </a:p>
        </p:txBody>
      </p:sp>
      <p:sp>
        <p:nvSpPr>
          <p:cNvPr id="11" name="Rectangle 10" descr="[Decorative]">
            <a:extLst>
              <a:ext uri="{C183D7F6-B498-43B3-948B-1728B52AA6E4}">
                <adec:decorative xmlns:adec="http://schemas.microsoft.com/office/drawing/2017/decorative" val="0"/>
              </a:ext>
            </a:extLst>
          </p:cNvPr>
          <p:cNvSpPr/>
          <p:nvPr/>
        </p:nvSpPr>
        <p:spPr>
          <a:xfrm>
            <a:off x="3836062" y="2435820"/>
            <a:ext cx="3559537" cy="1391906"/>
          </a:xfrm>
          <a:prstGeom prst="rect">
            <a:avLst/>
          </a:prstGeom>
          <a:noFill/>
          <a:ln w="34925">
            <a:solidFill>
              <a:srgbClr val="234A4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pic>
        <p:nvPicPr>
          <p:cNvPr id="8" name="Content Placeholder 3" descr="[Decorative]">
            <a:extLst>
              <a:ext uri="{FF2B5EF4-FFF2-40B4-BE49-F238E27FC236}">
                <a16:creationId xmlns:a16="http://schemas.microsoft.com/office/drawing/2014/main" id="{D7769A56-9E93-6344-95BC-BFEA8A34FF00}"/>
              </a:ext>
              <a:ext uri="{C183D7F6-B498-43B3-948B-1728B52AA6E4}">
                <adec:decorative xmlns:adec="http://schemas.microsoft.com/office/drawing/2017/decorative" val="0"/>
              </a:ext>
            </a:extLst>
          </p:cNvPr>
          <p:cNvPicPr>
            <a:picLocks noChangeAspect="1"/>
          </p:cNvPicPr>
          <p:nvPr/>
        </p:nvPicPr>
        <p:blipFill rotWithShape="1">
          <a:blip r:embed="rId3">
            <a:alphaModFix amt="50000"/>
          </a:blip>
          <a:srcRect r="44236"/>
          <a:stretch/>
        </p:blipFill>
        <p:spPr>
          <a:xfrm rot="330341">
            <a:off x="7337359" y="2145394"/>
            <a:ext cx="1566005" cy="2929740"/>
          </a:xfrm>
          <a:prstGeom prst="rect">
            <a:avLst/>
          </a:prstGeom>
        </p:spPr>
      </p:pic>
      <p:sp>
        <p:nvSpPr>
          <p:cNvPr id="3" name="TextBox 2">
            <a:extLst>
              <a:ext uri="{FF2B5EF4-FFF2-40B4-BE49-F238E27FC236}">
                <a16:creationId xmlns:a16="http://schemas.microsoft.com/office/drawing/2014/main" id="{191190EA-4DE2-5741-8A03-EC455E103690}"/>
              </a:ext>
            </a:extLst>
          </p:cNvPr>
          <p:cNvSpPr txBox="1"/>
          <p:nvPr/>
        </p:nvSpPr>
        <p:spPr>
          <a:xfrm>
            <a:off x="3657600" y="4261757"/>
            <a:ext cx="3289683" cy="184666"/>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A bottle should always be labeled with the baby’s full name and date the breastmilk was pumped. However, if State child care licensing regulations or local health codes for handling and storing breastmilk, including labeling of bottles, are stricter, then follow those regulations.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If the breastmilk is being thawed, the label should be updated with the date the breastmilk was taken out of the freezer and thawed. </a:t>
            </a:r>
          </a:p>
        </p:txBody>
      </p:sp>
    </p:spTree>
    <p:extLst>
      <p:ext uri="{BB962C8B-B14F-4D97-AF65-F5344CB8AC3E}">
        <p14:creationId xmlns:p14="http://schemas.microsoft.com/office/powerpoint/2010/main" val="284793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9E7DAD4-740E-F847-B0EC-474361C9DF02}"/>
              </a:ext>
            </a:extLst>
          </p:cNvPr>
          <p:cNvSpPr txBox="1"/>
          <p:nvPr/>
        </p:nvSpPr>
        <p:spPr>
          <a:xfrm>
            <a:off x="0" y="221230"/>
            <a:ext cx="3377381" cy="1938992"/>
          </a:xfrm>
          <a:prstGeom prst="rect">
            <a:avLst/>
          </a:prstGeom>
          <a:noFill/>
        </p:spPr>
        <p:txBody>
          <a:bodyPr wrap="square" rtlCol="0">
            <a:spAutoFit/>
          </a:bodyPr>
          <a:lstStyle/>
          <a:p>
            <a:pPr algn="ctr"/>
            <a:r>
              <a:rPr lang="en-US" sz="12000" b="1" dirty="0">
                <a:solidFill>
                  <a:srgbClr val="234A41"/>
                </a:solidFill>
                <a:latin typeface="Helvetica" pitchFamily="2" charset="0"/>
              </a:rPr>
              <a:t>?</a:t>
            </a:r>
          </a:p>
        </p:txBody>
      </p:sp>
      <p:sp>
        <p:nvSpPr>
          <p:cNvPr id="2" name="Title 1">
            <a:extLst>
              <a:ext uri="{FF2B5EF4-FFF2-40B4-BE49-F238E27FC236}">
                <a16:creationId xmlns:a16="http://schemas.microsoft.com/office/drawing/2014/main" id="{7A944CCF-8B61-564C-AA8D-9F4B4B272B4F}"/>
              </a:ext>
            </a:extLst>
          </p:cNvPr>
          <p:cNvSpPr>
            <a:spLocks noGrp="1"/>
          </p:cNvSpPr>
          <p:nvPr>
            <p:ph type="title"/>
          </p:nvPr>
        </p:nvSpPr>
        <p:spPr>
          <a:xfrm>
            <a:off x="0" y="1984836"/>
            <a:ext cx="3289300" cy="1669773"/>
          </a:xfrm>
        </p:spPr>
        <p:txBody>
          <a:bodyPr/>
          <a:lstStyle/>
          <a:p>
            <a:r>
              <a:rPr lang="en-US" sz="2200" dirty="0"/>
              <a:t>Try It Out!</a:t>
            </a:r>
            <a:br>
              <a:rPr lang="en-US" sz="2200" dirty="0"/>
            </a:br>
            <a:r>
              <a:rPr lang="en-US" sz="2200" b="0" dirty="0"/>
              <a:t>How can a child care provider safely thaw frozen breastmilk? </a:t>
            </a:r>
            <a:br>
              <a:rPr lang="en-US" sz="2200" b="0" dirty="0"/>
            </a:br>
            <a:br>
              <a:rPr lang="en-US" sz="2200" dirty="0"/>
            </a:br>
            <a:endParaRPr lang="en-US" sz="2200" dirty="0"/>
          </a:p>
        </p:txBody>
      </p:sp>
      <p:sp>
        <p:nvSpPr>
          <p:cNvPr id="4" name="Content Placeholder 3">
            <a:extLst>
              <a:ext uri="{FF2B5EF4-FFF2-40B4-BE49-F238E27FC236}">
                <a16:creationId xmlns:a16="http://schemas.microsoft.com/office/drawing/2014/main" id="{8DFF8087-2786-4B4B-82B2-21B4EE9DDAF4}"/>
              </a:ext>
            </a:extLst>
          </p:cNvPr>
          <p:cNvSpPr>
            <a:spLocks noGrp="1"/>
          </p:cNvSpPr>
          <p:nvPr>
            <p:ph sz="half" idx="2"/>
          </p:nvPr>
        </p:nvSpPr>
        <p:spPr>
          <a:xfrm>
            <a:off x="3886200" y="1143000"/>
            <a:ext cx="4705496" cy="2283499"/>
          </a:xfrm>
        </p:spPr>
        <p:txBody>
          <a:bodyPr/>
          <a:lstStyle/>
          <a:p>
            <a:pPr marL="350838" indent="-342900">
              <a:spcBef>
                <a:spcPts val="1600"/>
              </a:spcBef>
            </a:pPr>
            <a:r>
              <a:rPr lang="en-US" dirty="0"/>
              <a:t>Place the bottle in boiling water</a:t>
            </a:r>
          </a:p>
          <a:p>
            <a:pPr marL="350838" indent="-342900">
              <a:spcBef>
                <a:spcPts val="1600"/>
              </a:spcBef>
            </a:pPr>
            <a:r>
              <a:rPr lang="en-US" dirty="0"/>
              <a:t>Place in refrigerator, thaw overnight</a:t>
            </a:r>
          </a:p>
          <a:p>
            <a:pPr marL="350838" indent="-342900">
              <a:spcBef>
                <a:spcPts val="1600"/>
              </a:spcBef>
            </a:pPr>
            <a:r>
              <a:rPr lang="en-US" dirty="0"/>
              <a:t>Thaw at room temperature, </a:t>
            </a:r>
            <a:br>
              <a:rPr lang="en-US" dirty="0"/>
            </a:br>
            <a:r>
              <a:rPr lang="en-US" dirty="0"/>
              <a:t>up to 4 hours</a:t>
            </a:r>
          </a:p>
          <a:p>
            <a:pPr marL="350838" indent="-342900">
              <a:spcBef>
                <a:spcPts val="1600"/>
              </a:spcBef>
            </a:pPr>
            <a:r>
              <a:rPr lang="en-US" dirty="0"/>
              <a:t>Heat in the microwave</a:t>
            </a:r>
          </a:p>
          <a:p>
            <a:pPr marL="350838" indent="-342900">
              <a:spcBef>
                <a:spcPts val="1600"/>
              </a:spcBef>
              <a:buNone/>
            </a:pPr>
            <a:endParaRPr lang="en-US" dirty="0"/>
          </a:p>
        </p:txBody>
      </p:sp>
      <p:pic>
        <p:nvPicPr>
          <p:cNvPr id="5" name="Content Placeholder 3" descr="[Decorative]">
            <a:extLst>
              <a:ext uri="{FF2B5EF4-FFF2-40B4-BE49-F238E27FC236}">
                <a16:creationId xmlns:a16="http://schemas.microsoft.com/office/drawing/2014/main" id="{1A5935AF-CE1A-2743-8A20-D80933B62959}"/>
              </a:ext>
              <a:ext uri="{C183D7F6-B498-43B3-948B-1728B52AA6E4}">
                <adec:decorative xmlns:adec="http://schemas.microsoft.com/office/drawing/2017/decorative" val="0"/>
              </a:ext>
            </a:extLst>
          </p:cNvPr>
          <p:cNvPicPr>
            <a:picLocks noChangeAspect="1"/>
          </p:cNvPicPr>
          <p:nvPr/>
        </p:nvPicPr>
        <p:blipFill rotWithShape="1">
          <a:blip r:embed="rId3">
            <a:alphaModFix amt="50000"/>
          </a:blip>
          <a:srcRect r="44236"/>
          <a:stretch/>
        </p:blipFill>
        <p:spPr>
          <a:xfrm rot="330341">
            <a:off x="7151383" y="2145394"/>
            <a:ext cx="1566005" cy="2929740"/>
          </a:xfrm>
          <a:prstGeom prst="rect">
            <a:avLst/>
          </a:prstGeom>
        </p:spPr>
      </p:pic>
      <p:sp>
        <p:nvSpPr>
          <p:cNvPr id="3" name="TextBox 2">
            <a:extLst>
              <a:ext uri="{FF2B5EF4-FFF2-40B4-BE49-F238E27FC236}">
                <a16:creationId xmlns:a16="http://schemas.microsoft.com/office/drawing/2014/main" id="{092B62F8-2E3E-5F4F-B741-7CB8C1F1DC09}"/>
              </a:ext>
            </a:extLst>
          </p:cNvPr>
          <p:cNvSpPr txBox="1"/>
          <p:nvPr/>
        </p:nvSpPr>
        <p:spPr>
          <a:xfrm>
            <a:off x="3592286" y="4327071"/>
            <a:ext cx="1645002" cy="138499"/>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Since you all are doing such a great job, we are going to do another practice question. </a:t>
            </a:r>
          </a:p>
        </p:txBody>
      </p:sp>
    </p:spTree>
    <p:extLst>
      <p:ext uri="{BB962C8B-B14F-4D97-AF65-F5344CB8AC3E}">
        <p14:creationId xmlns:p14="http://schemas.microsoft.com/office/powerpoint/2010/main" val="804152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75A894E-B641-4C49-8034-9DE1E681A940}"/>
              </a:ext>
            </a:extLst>
          </p:cNvPr>
          <p:cNvSpPr txBox="1"/>
          <p:nvPr/>
        </p:nvSpPr>
        <p:spPr>
          <a:xfrm>
            <a:off x="0" y="221230"/>
            <a:ext cx="3377381" cy="1938992"/>
          </a:xfrm>
          <a:prstGeom prst="rect">
            <a:avLst/>
          </a:prstGeom>
          <a:noFill/>
        </p:spPr>
        <p:txBody>
          <a:bodyPr wrap="square" rtlCol="0">
            <a:spAutoFit/>
          </a:bodyPr>
          <a:lstStyle/>
          <a:p>
            <a:pPr algn="ctr"/>
            <a:r>
              <a:rPr lang="en-US" sz="12000" b="1" dirty="0">
                <a:solidFill>
                  <a:srgbClr val="234A41"/>
                </a:solidFill>
                <a:latin typeface="Helvetica" pitchFamily="2" charset="0"/>
              </a:rPr>
              <a:t>?</a:t>
            </a:r>
          </a:p>
        </p:txBody>
      </p:sp>
      <p:sp>
        <p:nvSpPr>
          <p:cNvPr id="2" name="Title 1">
            <a:extLst>
              <a:ext uri="{FF2B5EF4-FFF2-40B4-BE49-F238E27FC236}">
                <a16:creationId xmlns:a16="http://schemas.microsoft.com/office/drawing/2014/main" id="{7A944CCF-8B61-564C-AA8D-9F4B4B272B4F}"/>
              </a:ext>
            </a:extLst>
          </p:cNvPr>
          <p:cNvSpPr>
            <a:spLocks noGrp="1"/>
          </p:cNvSpPr>
          <p:nvPr>
            <p:ph type="title"/>
          </p:nvPr>
        </p:nvSpPr>
        <p:spPr>
          <a:xfrm>
            <a:off x="0" y="1953839"/>
            <a:ext cx="3289300" cy="1669773"/>
          </a:xfrm>
        </p:spPr>
        <p:txBody>
          <a:bodyPr/>
          <a:lstStyle/>
          <a:p>
            <a:r>
              <a:rPr lang="en-US" sz="2200" dirty="0"/>
              <a:t>Answer</a:t>
            </a:r>
            <a:br>
              <a:rPr lang="en-US" sz="2200" dirty="0"/>
            </a:br>
            <a:r>
              <a:rPr lang="en-US" sz="2200" b="0" dirty="0"/>
              <a:t>How can a child care provider safely thaw frozen breastmilk? </a:t>
            </a:r>
            <a:br>
              <a:rPr lang="en-US" sz="2200" b="0" dirty="0"/>
            </a:br>
            <a:br>
              <a:rPr lang="en-US" sz="2200" dirty="0"/>
            </a:br>
            <a:endParaRPr lang="en-US" sz="2200" dirty="0"/>
          </a:p>
        </p:txBody>
      </p:sp>
      <p:sp>
        <p:nvSpPr>
          <p:cNvPr id="4" name="Content Placeholder 3">
            <a:extLst>
              <a:ext uri="{FF2B5EF4-FFF2-40B4-BE49-F238E27FC236}">
                <a16:creationId xmlns:a16="http://schemas.microsoft.com/office/drawing/2014/main" id="{8DFF8087-2786-4B4B-82B2-21B4EE9DDAF4}"/>
              </a:ext>
            </a:extLst>
          </p:cNvPr>
          <p:cNvSpPr>
            <a:spLocks noGrp="1"/>
          </p:cNvSpPr>
          <p:nvPr>
            <p:ph sz="half" idx="2"/>
          </p:nvPr>
        </p:nvSpPr>
        <p:spPr>
          <a:xfrm>
            <a:off x="3886200" y="1143000"/>
            <a:ext cx="4968122" cy="2283499"/>
          </a:xfrm>
        </p:spPr>
        <p:txBody>
          <a:bodyPr/>
          <a:lstStyle/>
          <a:p>
            <a:pPr marL="350838" indent="-342900">
              <a:spcBef>
                <a:spcPts val="1600"/>
              </a:spcBef>
            </a:pPr>
            <a:r>
              <a:rPr lang="en-US" dirty="0"/>
              <a:t>Place the bottle in boiling water</a:t>
            </a:r>
          </a:p>
          <a:p>
            <a:pPr marL="350838" indent="-342900">
              <a:spcBef>
                <a:spcPts val="1600"/>
              </a:spcBef>
            </a:pPr>
            <a:r>
              <a:rPr lang="en-US" b="1" dirty="0">
                <a:solidFill>
                  <a:srgbClr val="234A41"/>
                </a:solidFill>
              </a:rPr>
              <a:t>Place in refrigerator, thaw overnight</a:t>
            </a:r>
          </a:p>
          <a:p>
            <a:pPr marL="350838" indent="-342900">
              <a:spcBef>
                <a:spcPts val="1600"/>
              </a:spcBef>
            </a:pPr>
            <a:r>
              <a:rPr lang="en-US" dirty="0"/>
              <a:t>Thaw at room temperature, </a:t>
            </a:r>
            <a:br>
              <a:rPr lang="en-US" dirty="0"/>
            </a:br>
            <a:r>
              <a:rPr lang="en-US" dirty="0"/>
              <a:t>up to 4 hours</a:t>
            </a:r>
          </a:p>
          <a:p>
            <a:pPr marL="350838" indent="-342900">
              <a:spcBef>
                <a:spcPts val="1600"/>
              </a:spcBef>
            </a:pPr>
            <a:r>
              <a:rPr lang="en-US" dirty="0"/>
              <a:t>Heat in the microwave</a:t>
            </a:r>
          </a:p>
          <a:p>
            <a:pPr marL="350838" indent="-342900">
              <a:spcBef>
                <a:spcPts val="1600"/>
              </a:spcBef>
              <a:buNone/>
            </a:pPr>
            <a:endParaRPr lang="en-US" dirty="0"/>
          </a:p>
        </p:txBody>
      </p:sp>
      <p:sp>
        <p:nvSpPr>
          <p:cNvPr id="8" name="TextBox 7" descr="The box next to &quot;Place in refrigerator, thaw overnight&quot; is checked.&#10;">
            <a:extLst>
              <a:ext uri="{FF2B5EF4-FFF2-40B4-BE49-F238E27FC236}">
                <a16:creationId xmlns:a16="http://schemas.microsoft.com/office/drawing/2014/main" id="{3DE1C74E-D191-9241-A935-718175BEDCF6}"/>
              </a:ext>
            </a:extLst>
          </p:cNvPr>
          <p:cNvSpPr txBox="1"/>
          <p:nvPr/>
        </p:nvSpPr>
        <p:spPr>
          <a:xfrm>
            <a:off x="3910986" y="1492910"/>
            <a:ext cx="461044" cy="461665"/>
          </a:xfrm>
          <a:prstGeom prst="rect">
            <a:avLst/>
          </a:prstGeom>
          <a:noFill/>
        </p:spPr>
        <p:txBody>
          <a:bodyPr wrap="square" rtlCol="0">
            <a:spAutoFit/>
          </a:bodyPr>
          <a:lstStyle/>
          <a:p>
            <a:r>
              <a:rPr lang="en-US" sz="2400" dirty="0">
                <a:solidFill>
                  <a:srgbClr val="234A41"/>
                </a:solidFill>
              </a:rPr>
              <a:t>✓</a:t>
            </a:r>
            <a:endParaRPr lang="en-US" sz="2400" dirty="0"/>
          </a:p>
        </p:txBody>
      </p:sp>
      <p:pic>
        <p:nvPicPr>
          <p:cNvPr id="7" name="Content Placeholder 3" descr="[Decorative]">
            <a:extLst>
              <a:ext uri="{FF2B5EF4-FFF2-40B4-BE49-F238E27FC236}">
                <a16:creationId xmlns:a16="http://schemas.microsoft.com/office/drawing/2014/main" id="{D88F7579-E8DF-3F46-9533-931DE6D1E9FE}"/>
              </a:ext>
              <a:ext uri="{C183D7F6-B498-43B3-948B-1728B52AA6E4}">
                <adec:decorative xmlns:adec="http://schemas.microsoft.com/office/drawing/2017/decorative" val="0"/>
              </a:ext>
            </a:extLst>
          </p:cNvPr>
          <p:cNvPicPr>
            <a:picLocks noChangeAspect="1"/>
          </p:cNvPicPr>
          <p:nvPr/>
        </p:nvPicPr>
        <p:blipFill rotWithShape="1">
          <a:blip r:embed="rId3">
            <a:alphaModFix amt="50000"/>
          </a:blip>
          <a:srcRect r="44236"/>
          <a:stretch/>
        </p:blipFill>
        <p:spPr>
          <a:xfrm rot="330341">
            <a:off x="7151383" y="2145394"/>
            <a:ext cx="1566005" cy="2929740"/>
          </a:xfrm>
          <a:prstGeom prst="rect">
            <a:avLst/>
          </a:prstGeom>
        </p:spPr>
      </p:pic>
      <p:sp>
        <p:nvSpPr>
          <p:cNvPr id="3" name="TextBox 2">
            <a:extLst>
              <a:ext uri="{FF2B5EF4-FFF2-40B4-BE49-F238E27FC236}">
                <a16:creationId xmlns:a16="http://schemas.microsoft.com/office/drawing/2014/main" id="{331E88BC-DD79-2745-8FE2-29FFFCFCCFEE}"/>
              </a:ext>
            </a:extLst>
          </p:cNvPr>
          <p:cNvSpPr txBox="1"/>
          <p:nvPr/>
        </p:nvSpPr>
        <p:spPr>
          <a:xfrm>
            <a:off x="3804558" y="3690257"/>
            <a:ext cx="2612572" cy="276999"/>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Great job, the correct answer is place in the refrigerator, thaw overnight. The child care provider could also place the frozen breastmilk under warm running water or place the bottle in a container of warm water.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When preparing a bottle of breastmilk for a feeding, do not place the bottle in the microwave or in a pan of boiling water. The heat can damage important nutrients in the milk and hot breastmilk can burn the baby.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You also want to be mindful of how long breastmilk, whether it's freshly pumped, taken out of the refrigerator, or thawed, can remain at room temperature. Remember our chart from earlier, breastmilk that has been thawed can be left out at room temperature for no more than 1-2 hours. If it is put in the refrigerator after it has been thawed, then it is good for up to 24 hours. </a:t>
            </a:r>
          </a:p>
        </p:txBody>
      </p:sp>
    </p:spTree>
    <p:extLst>
      <p:ext uri="{BB962C8B-B14F-4D97-AF65-F5344CB8AC3E}">
        <p14:creationId xmlns:p14="http://schemas.microsoft.com/office/powerpoint/2010/main" val="1997812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51EC4-FF0D-BB41-8BDE-A454949CA52E}"/>
              </a:ext>
            </a:extLst>
          </p:cNvPr>
          <p:cNvSpPr>
            <a:spLocks noGrp="1"/>
          </p:cNvSpPr>
          <p:nvPr>
            <p:ph type="title"/>
          </p:nvPr>
        </p:nvSpPr>
        <p:spPr/>
        <p:txBody>
          <a:bodyPr/>
          <a:lstStyle/>
          <a:p>
            <a:r>
              <a:rPr lang="en-US" dirty="0"/>
              <a:t>Feeding the Breastfed Baby </a:t>
            </a:r>
            <a:endParaRPr lang="en-US" dirty="0">
              <a:solidFill>
                <a:srgbClr val="5F3574"/>
              </a:solidFill>
            </a:endParaRPr>
          </a:p>
        </p:txBody>
      </p:sp>
      <p:sp>
        <p:nvSpPr>
          <p:cNvPr id="4" name="Content Placeholder 3">
            <a:extLst>
              <a:ext uri="{FF2B5EF4-FFF2-40B4-BE49-F238E27FC236}">
                <a16:creationId xmlns:a16="http://schemas.microsoft.com/office/drawing/2014/main" id="{EFCA83DF-A38B-2743-8D73-D2B40F708CD9}"/>
              </a:ext>
            </a:extLst>
          </p:cNvPr>
          <p:cNvSpPr>
            <a:spLocks noGrp="1"/>
          </p:cNvSpPr>
          <p:nvPr>
            <p:ph sz="half" idx="2"/>
          </p:nvPr>
        </p:nvSpPr>
        <p:spPr>
          <a:xfrm>
            <a:off x="457200" y="1188720"/>
            <a:ext cx="3716996" cy="3366717"/>
          </a:xfrm>
        </p:spPr>
        <p:txBody>
          <a:bodyPr lIns="91440" tIns="45720" rIns="91440" bIns="45720" anchor="t"/>
          <a:lstStyle/>
          <a:p>
            <a:pPr marL="236220" lvl="1" indent="-236220">
              <a:spcBef>
                <a:spcPts val="2200"/>
              </a:spcBef>
              <a:buFont typeface="Arial" panose="020B0604020202020204" pitchFamily="34" charset="0"/>
              <a:buChar char="•"/>
            </a:pPr>
            <a:r>
              <a:rPr lang="en-US" sz="2000" dirty="0">
                <a:latin typeface="Helvetica"/>
                <a:cs typeface="Helvetica"/>
              </a:rPr>
              <a:t>Bottles should remain in the refrigerator until it is time to feed the baby.</a:t>
            </a:r>
            <a:endParaRPr lang="en-US" dirty="0">
              <a:latin typeface="Helvetica"/>
              <a:cs typeface="Helvetica"/>
            </a:endParaRPr>
          </a:p>
          <a:p>
            <a:pPr marL="236220" lvl="1" indent="-236220">
              <a:spcBef>
                <a:spcPts val="2200"/>
              </a:spcBef>
              <a:buFont typeface="Arial" panose="020B0604020202020204" pitchFamily="34" charset="0"/>
              <a:buChar char="•"/>
            </a:pPr>
            <a:r>
              <a:rPr lang="en-US" sz="2000" dirty="0"/>
              <a:t>Feed a baby when they show signs of hunger.</a:t>
            </a:r>
            <a:endParaRPr lang="en-US" sz="2000" dirty="0">
              <a:cs typeface="Helvetica" pitchFamily="2" charset="0"/>
            </a:endParaRPr>
          </a:p>
          <a:p>
            <a:pPr marL="236220" lvl="1" indent="-236220">
              <a:spcBef>
                <a:spcPts val="2200"/>
              </a:spcBef>
              <a:buFont typeface="Arial" panose="020B0604020202020204" pitchFamily="34" charset="0"/>
              <a:buChar char="•"/>
            </a:pPr>
            <a:r>
              <a:rPr lang="en-US" sz="2000" dirty="0">
                <a:latin typeface="Helvetica"/>
                <a:cs typeface="Helvetica"/>
              </a:rPr>
              <a:t>Gently swirl the breastmilk if needed. Do not shake. </a:t>
            </a:r>
            <a:endParaRPr lang="en-US" sz="2000" dirty="0">
              <a:cs typeface="Helvetica"/>
            </a:endParaRPr>
          </a:p>
        </p:txBody>
      </p:sp>
      <p:pic>
        <p:nvPicPr>
          <p:cNvPr id="11" name="Picture 10" descr="A baby bottle. &#10;.">
            <a:extLst>
              <a:ext uri="{FF2B5EF4-FFF2-40B4-BE49-F238E27FC236}">
                <a16:creationId xmlns:a16="http://schemas.microsoft.com/office/drawing/2014/main" id="{E146BCD0-F5B0-BD47-A6A5-16D33DD14EA3}"/>
              </a:ext>
            </a:extLst>
          </p:cNvPr>
          <p:cNvPicPr>
            <a:picLocks noChangeAspect="1"/>
          </p:cNvPicPr>
          <p:nvPr/>
        </p:nvPicPr>
        <p:blipFill rotWithShape="1">
          <a:blip r:embed="rId3"/>
          <a:srcRect b="15163"/>
          <a:stretch/>
        </p:blipFill>
        <p:spPr>
          <a:xfrm>
            <a:off x="4570270" y="1589992"/>
            <a:ext cx="4146352" cy="3484928"/>
          </a:xfrm>
          <a:prstGeom prst="rect">
            <a:avLst/>
          </a:prstGeom>
          <a:effectLst>
            <a:outerShdw blurRad="63500" sx="101000" sy="101000" algn="ctr" rotWithShape="0">
              <a:prstClr val="black">
                <a:alpha val="10000"/>
              </a:prstClr>
            </a:outerShdw>
          </a:effectLst>
        </p:spPr>
      </p:pic>
      <p:sp>
        <p:nvSpPr>
          <p:cNvPr id="7" name="Oval 6" descr="An outline emphasizing the creamy part of the breastmilk that has risen to the top.  &#10;">
            <a:extLst>
              <a:ext uri="{FF2B5EF4-FFF2-40B4-BE49-F238E27FC236}">
                <a16:creationId xmlns:a16="http://schemas.microsoft.com/office/drawing/2014/main" id="{2F81C050-DAC1-944B-9B86-B94FBA28F1A7}"/>
              </a:ext>
            </a:extLst>
          </p:cNvPr>
          <p:cNvSpPr/>
          <p:nvPr/>
        </p:nvSpPr>
        <p:spPr>
          <a:xfrm flipV="1">
            <a:off x="4931081" y="3214536"/>
            <a:ext cx="3402036" cy="1362491"/>
          </a:xfrm>
          <a:prstGeom prst="ellipse">
            <a:avLst/>
          </a:prstGeom>
          <a:noFill/>
          <a:ln w="19050">
            <a:solidFill>
              <a:srgbClr val="234A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DF8D4B8F-A56E-6E40-9E85-8A530270054B}"/>
              </a:ext>
            </a:extLst>
          </p:cNvPr>
          <p:cNvSpPr txBox="1"/>
          <p:nvPr/>
        </p:nvSpPr>
        <p:spPr>
          <a:xfrm>
            <a:off x="359229" y="4490357"/>
            <a:ext cx="3339376" cy="276999"/>
          </a:xfrm>
          <a:prstGeom prst="rect">
            <a:avLst/>
          </a:prstGeom>
          <a:noFill/>
        </p:spPr>
        <p:txBody>
          <a:bodyPr wrap="none" rtlCol="0">
            <a:spAutoFit/>
          </a:bodyPr>
          <a:lstStyle/>
          <a:p>
            <a:pPr defTabSz="934848">
              <a:defRPr/>
            </a:pPr>
            <a:r>
              <a:rPr lang="en-US" sz="200" dirty="0">
                <a:solidFill>
                  <a:schemeClr val="bg1"/>
                </a:solidFill>
              </a:rPr>
              <a:t>Bottles of breastmilk should remain in the refrigerator until it is time to feed the baby. Babies should be fed when they show signs of being hungry. Talk with the parents about what signs their baby may show when he or she is hungry.</a:t>
            </a:r>
          </a:p>
          <a:p>
            <a:pPr defTabSz="934848">
              <a:defRPr/>
            </a:pPr>
            <a:endParaRPr lang="en-US" sz="200" dirty="0">
              <a:solidFill>
                <a:schemeClr val="bg1"/>
              </a:solidFill>
            </a:endParaRPr>
          </a:p>
          <a:p>
            <a:pPr defTabSz="934848">
              <a:defRPr/>
            </a:pPr>
            <a:r>
              <a:rPr lang="en-US" sz="200" dirty="0">
                <a:solidFill>
                  <a:schemeClr val="bg1"/>
                </a:solidFill>
              </a:rPr>
              <a:t>You may notice that breastmilk does not look or smell like infant formula. Breastmilk may look slightly blue, yellow, or even green in color and it may look thinner than formula. Breastmilk usually looks thin when the creamy part of the breastmilk has risen to the top, as shown in the circle on the slide.  </a:t>
            </a:r>
          </a:p>
          <a:p>
            <a:pPr defTabSz="934848">
              <a:defRPr/>
            </a:pPr>
            <a:endParaRPr lang="en-US" sz="200" dirty="0">
              <a:solidFill>
                <a:schemeClr val="bg1"/>
              </a:solidFill>
            </a:endParaRPr>
          </a:p>
          <a:p>
            <a:pPr defTabSz="934848">
              <a:defRPr/>
            </a:pPr>
            <a:r>
              <a:rPr lang="en-US" sz="200" dirty="0">
                <a:solidFill>
                  <a:schemeClr val="bg1"/>
                </a:solidFill>
              </a:rPr>
              <a:t>If you see this separation, gently swirl the bottle to mix the layers. Do not shake. Shaking the breastmilk can destroy important nutrients in the breastmilk.</a:t>
            </a:r>
          </a:p>
          <a:p>
            <a:endParaRPr lang="en-US" sz="200" dirty="0">
              <a:solidFill>
                <a:schemeClr val="bg1"/>
              </a:solidFill>
            </a:endParaRPr>
          </a:p>
        </p:txBody>
      </p:sp>
    </p:spTree>
    <p:extLst>
      <p:ext uri="{BB962C8B-B14F-4D97-AF65-F5344CB8AC3E}">
        <p14:creationId xmlns:p14="http://schemas.microsoft.com/office/powerpoint/2010/main" val="1534368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51EC4-FF0D-BB41-8BDE-A454949CA52E}"/>
              </a:ext>
            </a:extLst>
          </p:cNvPr>
          <p:cNvSpPr>
            <a:spLocks noGrp="1"/>
          </p:cNvSpPr>
          <p:nvPr>
            <p:ph type="title"/>
          </p:nvPr>
        </p:nvSpPr>
        <p:spPr/>
        <p:txBody>
          <a:bodyPr/>
          <a:lstStyle/>
          <a:p>
            <a:r>
              <a:rPr lang="en-US" dirty="0"/>
              <a:t>Preparing a Bottle of Breastmilk</a:t>
            </a:r>
            <a:endParaRPr lang="en-US" dirty="0">
              <a:solidFill>
                <a:srgbClr val="5F3574"/>
              </a:solidFill>
            </a:endParaRPr>
          </a:p>
        </p:txBody>
      </p:sp>
      <p:sp>
        <p:nvSpPr>
          <p:cNvPr id="5" name="Content Placeholder 4">
            <a:extLst>
              <a:ext uri="{FF2B5EF4-FFF2-40B4-BE49-F238E27FC236}">
                <a16:creationId xmlns:a16="http://schemas.microsoft.com/office/drawing/2014/main" id="{E681325D-63C6-F148-98D7-06200E27EE4D}"/>
              </a:ext>
            </a:extLst>
          </p:cNvPr>
          <p:cNvSpPr>
            <a:spLocks noGrp="1"/>
          </p:cNvSpPr>
          <p:nvPr>
            <p:ph sz="half" idx="2"/>
          </p:nvPr>
        </p:nvSpPr>
        <p:spPr>
          <a:xfrm>
            <a:off x="411480" y="1188720"/>
            <a:ext cx="4270075" cy="2695367"/>
          </a:xfrm>
        </p:spPr>
        <p:txBody>
          <a:bodyPr/>
          <a:lstStyle/>
          <a:p>
            <a:pPr marL="236538" indent="-236538"/>
            <a:r>
              <a:rPr lang="en-US" sz="2000" dirty="0"/>
              <a:t>A bottle of breastmilk does not have to be warmed before a feeding. If it is, it can be placed:</a:t>
            </a:r>
          </a:p>
          <a:p>
            <a:pPr marL="460375" lvl="1" indent="-223838">
              <a:buFontTx/>
              <a:buChar char="-"/>
            </a:pPr>
            <a:r>
              <a:rPr lang="en-US" sz="2000" dirty="0"/>
              <a:t>under warm running water, or</a:t>
            </a:r>
          </a:p>
          <a:p>
            <a:pPr marL="460375" lvl="1" indent="-223838">
              <a:buFontTx/>
              <a:buChar char="-"/>
            </a:pPr>
            <a:r>
              <a:rPr lang="en-US" sz="2000" dirty="0"/>
              <a:t>in a container of warm water</a:t>
            </a:r>
          </a:p>
          <a:p>
            <a:pPr marL="236538" indent="-236538">
              <a:spcBef>
                <a:spcPts val="2200"/>
              </a:spcBef>
            </a:pPr>
            <a:r>
              <a:rPr lang="en-US" sz="2000" dirty="0"/>
              <a:t>Never put infant cereal or other foods or beverages in the bottle. </a:t>
            </a:r>
          </a:p>
          <a:p>
            <a:pPr marL="137160">
              <a:spcBef>
                <a:spcPts val="2200"/>
              </a:spcBef>
            </a:pPr>
            <a:endParaRPr lang="en-US" sz="2000" dirty="0"/>
          </a:p>
          <a:p>
            <a:pPr marL="137160"/>
            <a:endParaRPr lang="en-US" sz="2000" dirty="0"/>
          </a:p>
        </p:txBody>
      </p:sp>
      <p:pic>
        <p:nvPicPr>
          <p:cNvPr id="8" name="Content Placeholder 3" descr="Illustration of a baby bottle being warmed with hot water from a faucet. ">
            <a:extLst>
              <a:ext uri="{FF2B5EF4-FFF2-40B4-BE49-F238E27FC236}">
                <a16:creationId xmlns:a16="http://schemas.microsoft.com/office/drawing/2014/main" id="{989CCE41-978B-2A49-B1A8-A3DF42D2E474}"/>
              </a:ext>
            </a:extLst>
          </p:cNvPr>
          <p:cNvPicPr>
            <a:picLocks noChangeAspect="1"/>
          </p:cNvPicPr>
          <p:nvPr/>
        </p:nvPicPr>
        <p:blipFill>
          <a:blip r:embed="rId3"/>
          <a:stretch>
            <a:fillRect/>
          </a:stretch>
        </p:blipFill>
        <p:spPr>
          <a:xfrm>
            <a:off x="4568105" y="1130508"/>
            <a:ext cx="3601971" cy="2824272"/>
          </a:xfrm>
          <a:prstGeom prst="rect">
            <a:avLst/>
          </a:prstGeom>
        </p:spPr>
      </p:pic>
      <p:sp>
        <p:nvSpPr>
          <p:cNvPr id="3" name="TextBox 2">
            <a:extLst>
              <a:ext uri="{FF2B5EF4-FFF2-40B4-BE49-F238E27FC236}">
                <a16:creationId xmlns:a16="http://schemas.microsoft.com/office/drawing/2014/main" id="{7962ABDB-3D50-6B46-AF8B-03A82D4DF129}"/>
              </a:ext>
            </a:extLst>
          </p:cNvPr>
          <p:cNvSpPr txBox="1"/>
          <p:nvPr/>
        </p:nvSpPr>
        <p:spPr>
          <a:xfrm>
            <a:off x="375557" y="4327071"/>
            <a:ext cx="6186309" cy="184666"/>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You do not have to warm the bottle of breastmilk before serving it to the baby. However, if the baby prefers warm breastmilk be sure to warm it properly. The bottle of breastmilk can be warmed by placing it under warm running water or placing it in container of warm water immediately before serving. If you are serving the baby a bottle that has been warmed, make sure it is not too hot. </a:t>
            </a:r>
          </a:p>
          <a:p>
            <a:endParaRPr lang="en-US" sz="200" dirty="0">
              <a:solidFill>
                <a:schemeClr val="bg1"/>
              </a:solidFill>
              <a:latin typeface="Arial" panose="020B0604020202020204" pitchFamily="34" charset="0"/>
              <a:cs typeface="Arial" panose="020B0604020202020204" pitchFamily="34" charset="0"/>
            </a:endParaRPr>
          </a:p>
          <a:p>
            <a:pPr defTabSz="934848">
              <a:defRPr/>
            </a:pPr>
            <a:r>
              <a:rPr lang="en-US" sz="200" dirty="0">
                <a:solidFill>
                  <a:schemeClr val="bg1"/>
                </a:solidFill>
                <a:latin typeface="Arial" panose="020B0604020202020204" pitchFamily="34" charset="0"/>
                <a:cs typeface="Arial" panose="020B0604020202020204" pitchFamily="34" charset="0"/>
              </a:rPr>
              <a:t>Do not put infant cereal or other food in the bottle. According to the American Academy of Pediatrics, putting cereal in the bottle can be a choking hazard. It can also cause the baby to gain weight too quickly. If infant cereal is mixed with breastmilk or infant formula, the child care site cannot claim the infant cereal or the breastmilk or infant formula in the bottle unless this practice is supported by a medical statement signed by the baby’s health care provider. The statement must be kept on file in a secure location at the child care site.</a:t>
            </a:r>
          </a:p>
        </p:txBody>
      </p:sp>
    </p:spTree>
    <p:extLst>
      <p:ext uri="{BB962C8B-B14F-4D97-AF65-F5344CB8AC3E}">
        <p14:creationId xmlns:p14="http://schemas.microsoft.com/office/powerpoint/2010/main" val="1107241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7D7C-4D15-A94C-AC2E-7CAADCAFDD66}"/>
              </a:ext>
            </a:extLst>
          </p:cNvPr>
          <p:cNvSpPr>
            <a:spLocks noGrp="1"/>
          </p:cNvSpPr>
          <p:nvPr>
            <p:ph type="title"/>
          </p:nvPr>
        </p:nvSpPr>
        <p:spPr/>
        <p:txBody>
          <a:bodyPr/>
          <a:lstStyle/>
          <a:p>
            <a:r>
              <a:rPr lang="en-US" dirty="0"/>
              <a:t>USDA’s Team Nutrition</a:t>
            </a:r>
          </a:p>
        </p:txBody>
      </p:sp>
      <p:grpSp>
        <p:nvGrpSpPr>
          <p:cNvPr id="4" name="Group 3" descr="Icon: Team Nutrition, USDA. ">
            <a:extLst>
              <a:ext uri="{FF2B5EF4-FFF2-40B4-BE49-F238E27FC236}">
                <a16:creationId xmlns:a16="http://schemas.microsoft.com/office/drawing/2014/main" id="{9B38C737-1FE0-D547-A6C3-E6D5230C8BDA}"/>
              </a:ext>
            </a:extLst>
          </p:cNvPr>
          <p:cNvGrpSpPr/>
          <p:nvPr/>
        </p:nvGrpSpPr>
        <p:grpSpPr>
          <a:xfrm>
            <a:off x="303636" y="968402"/>
            <a:ext cx="3586312" cy="2695311"/>
            <a:chOff x="303636" y="968402"/>
            <a:chExt cx="3586312" cy="2695311"/>
          </a:xfrm>
        </p:grpSpPr>
        <p:cxnSp>
          <p:nvCxnSpPr>
            <p:cNvPr id="16" name="Straight Connector 15">
              <a:extLst>
                <a:ext uri="{FF2B5EF4-FFF2-40B4-BE49-F238E27FC236}">
                  <a16:creationId xmlns:a16="http://schemas.microsoft.com/office/drawing/2014/main" id="{36FEA5FE-F819-ED4F-98B3-C28FD4042DB4}"/>
                </a:ext>
                <a:ext uri="{C183D7F6-B498-43B3-948B-1728B52AA6E4}">
                  <adec:decorative xmlns:adec="http://schemas.microsoft.com/office/drawing/2017/decorative" val="1"/>
                </a:ext>
              </a:extLst>
            </p:cNvPr>
            <p:cNvCxnSpPr>
              <a:cxnSpLocks/>
            </p:cNvCxnSpPr>
            <p:nvPr/>
          </p:nvCxnSpPr>
          <p:spPr>
            <a:xfrm>
              <a:off x="3125449" y="2278101"/>
              <a:ext cx="764499" cy="0"/>
            </a:xfrm>
            <a:prstGeom prst="line">
              <a:avLst/>
            </a:prstGeom>
            <a:ln w="19050">
              <a:solidFill>
                <a:srgbClr val="234A41"/>
              </a:solidFill>
              <a:tailEnd type="oval"/>
            </a:ln>
          </p:spPr>
          <p:style>
            <a:lnRef idx="1">
              <a:schemeClr val="accent1"/>
            </a:lnRef>
            <a:fillRef idx="0">
              <a:schemeClr val="accent1"/>
            </a:fillRef>
            <a:effectRef idx="0">
              <a:schemeClr val="accent1"/>
            </a:effectRef>
            <a:fontRef idx="minor">
              <a:schemeClr val="tx1"/>
            </a:fontRef>
          </p:style>
        </p:cxnSp>
        <p:pic>
          <p:nvPicPr>
            <p:cNvPr id="6" name="Picture 2" descr="Icon: Team Nutrition, USDA. ">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2" name="Elbow Connector 31">
              <a:extLst>
                <a:ext uri="{FF2B5EF4-FFF2-40B4-BE49-F238E27FC236}">
                  <a16:creationId xmlns:a16="http://schemas.microsoft.com/office/drawing/2014/main" id="{4C4FDD55-4A85-2441-957F-0358953E1CD7}"/>
                </a:ext>
                <a:ext uri="{C183D7F6-B498-43B3-948B-1728B52AA6E4}">
                  <adec:decorative xmlns:adec="http://schemas.microsoft.com/office/drawing/2017/decorative" val="1"/>
                </a:ext>
              </a:extLst>
            </p:cNvPr>
            <p:cNvCxnSpPr>
              <a:cxnSpLocks/>
            </p:cNvCxnSpPr>
            <p:nvPr/>
          </p:nvCxnSpPr>
          <p:spPr>
            <a:xfrm flipV="1">
              <a:off x="3125449" y="1244297"/>
              <a:ext cx="764499" cy="764385"/>
            </a:xfrm>
            <a:prstGeom prst="bentConnector3">
              <a:avLst>
                <a:gd name="adj1" fmla="val 50000"/>
              </a:avLst>
            </a:prstGeom>
            <a:ln w="19050">
              <a:solidFill>
                <a:srgbClr val="234A41"/>
              </a:solidFill>
              <a:tailEnd type="oval"/>
            </a:ln>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AF1EC280-E93C-D549-B785-D8345879B879}"/>
                </a:ext>
                <a:ext uri="{C183D7F6-B498-43B3-948B-1728B52AA6E4}">
                  <adec:decorative xmlns:adec="http://schemas.microsoft.com/office/drawing/2017/decorative" val="1"/>
                </a:ext>
              </a:extLst>
            </p:cNvPr>
            <p:cNvCxnSpPr>
              <a:cxnSpLocks/>
            </p:cNvCxnSpPr>
            <p:nvPr/>
          </p:nvCxnSpPr>
          <p:spPr>
            <a:xfrm>
              <a:off x="3125449" y="2551213"/>
              <a:ext cx="764499" cy="521885"/>
            </a:xfrm>
            <a:prstGeom prst="bentConnector3">
              <a:avLst>
                <a:gd name="adj1" fmla="val 50000"/>
              </a:avLst>
            </a:prstGeom>
            <a:ln w="19050">
              <a:solidFill>
                <a:srgbClr val="234A41"/>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4104674" y="1063759"/>
            <a:ext cx="4611037" cy="830997"/>
          </a:xfrm>
        </p:spPr>
        <p:txBody>
          <a:bodyPr/>
          <a:lstStyle/>
          <a:p>
            <a:r>
              <a:rPr lang="en-US" dirty="0"/>
              <a:t>An initiative of the USDA’s Food and Nutrition Service to support the USDA’s Child Nutrition Programs.</a:t>
            </a:r>
          </a:p>
          <a:p>
            <a:endParaRPr lang="en-US" dirty="0"/>
          </a:p>
        </p:txBody>
      </p:sp>
      <p:sp>
        <p:nvSpPr>
          <p:cNvPr id="7" name="Text Placeholder 2">
            <a:extLst>
              <a:ext uri="{FF2B5EF4-FFF2-40B4-BE49-F238E27FC236}">
                <a16:creationId xmlns:a16="http://schemas.microsoft.com/office/drawing/2014/main" id="{E1F73BED-4261-2A4E-82CF-6A6184447F30}"/>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8" name="Text Placeholder 2">
            <a:extLst>
              <a:ext uri="{FF2B5EF4-FFF2-40B4-BE49-F238E27FC236}">
                <a16:creationId xmlns:a16="http://schemas.microsoft.com/office/drawing/2014/main" id="{A70B2C4C-3ED9-1249-89A3-3A14017D9B42}"/>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17" name="Picture 16" descr="Hyperlink icon.">
            <a:extLst>
              <a:ext uri="{FF2B5EF4-FFF2-40B4-BE49-F238E27FC236}">
                <a16:creationId xmlns:a16="http://schemas.microsoft.com/office/drawing/2014/main" id="{4C7E7032-E94E-D443-8701-6D70AF31C4E8}"/>
              </a:ext>
            </a:extLst>
          </p:cNvPr>
          <p:cNvPicPr>
            <a:picLocks noChangeAspect="1"/>
          </p:cNvPicPr>
          <p:nvPr/>
        </p:nvPicPr>
        <p:blipFill>
          <a:blip r:embed="rId4"/>
          <a:stretch>
            <a:fillRect/>
          </a:stretch>
        </p:blipFill>
        <p:spPr>
          <a:xfrm>
            <a:off x="413946" y="4469741"/>
            <a:ext cx="406967" cy="406967"/>
          </a:xfrm>
          <a:prstGeom prst="rect">
            <a:avLst/>
          </a:prstGeom>
        </p:spPr>
      </p:pic>
      <p:sp>
        <p:nvSpPr>
          <p:cNvPr id="5" name="Rectangle 4">
            <a:extLst>
              <a:ext uri="{FF2B5EF4-FFF2-40B4-BE49-F238E27FC236}">
                <a16:creationId xmlns:a16="http://schemas.microsoft.com/office/drawing/2014/main" id="{90989EEB-57ED-E641-B598-2B1FC08652CB}"/>
              </a:ext>
            </a:extLst>
          </p:cNvPr>
          <p:cNvSpPr/>
          <p:nvPr/>
        </p:nvSpPr>
        <p:spPr>
          <a:xfrm>
            <a:off x="994891" y="4461859"/>
            <a:ext cx="3754534" cy="461665"/>
          </a:xfrm>
          <a:prstGeom prst="rect">
            <a:avLst/>
          </a:prstGeom>
        </p:spPr>
        <p:txBody>
          <a:bodyPr wrap="square" lIns="0">
            <a:spAutoFit/>
          </a:bodyPr>
          <a:lstStyle/>
          <a:p>
            <a:r>
              <a:rPr lang="en-US" sz="2400" b="1" dirty="0">
                <a:solidFill>
                  <a:schemeClr val="tx1">
                    <a:lumMod val="75000"/>
                    <a:lumOff val="25000"/>
                  </a:schemeClr>
                </a:solidFill>
                <a:latin typeface="Helvetica" pitchFamily="2" charset="0"/>
                <a:hlinkClick r:id="rId5">
                  <a:extLst>
                    <a:ext uri="{A12FA001-AC4F-418D-AE19-62706E023703}">
                      <ahyp:hlinkClr xmlns:ahyp="http://schemas.microsoft.com/office/drawing/2018/hyperlinkcolor" val="tx"/>
                    </a:ext>
                  </a:extLst>
                </a:hlinkClick>
              </a:rPr>
              <a:t>TeamNutrition.USDA.gov</a:t>
            </a:r>
            <a:endParaRPr lang="en-US" sz="2400" b="1" dirty="0">
              <a:solidFill>
                <a:schemeClr val="tx1">
                  <a:lumMod val="75000"/>
                  <a:lumOff val="25000"/>
                </a:schemeClr>
              </a:solidFill>
              <a:latin typeface="Helvetica" pitchFamily="2" charset="0"/>
              <a:cs typeface="Arial" panose="020B0604020202020204" pitchFamily="34" charset="0"/>
            </a:endParaRPr>
          </a:p>
        </p:txBody>
      </p:sp>
      <p:sp>
        <p:nvSpPr>
          <p:cNvPr id="9" name="Rectangle 8">
            <a:extLst>
              <a:ext uri="{FF2B5EF4-FFF2-40B4-BE49-F238E27FC236}">
                <a16:creationId xmlns:a16="http://schemas.microsoft.com/office/drawing/2014/main" id="{3EBFDEDF-5B52-1344-B470-C688B0E4587E}"/>
              </a:ext>
            </a:extLst>
          </p:cNvPr>
          <p:cNvSpPr/>
          <p:nvPr/>
        </p:nvSpPr>
        <p:spPr>
          <a:xfrm>
            <a:off x="5571910" y="4457722"/>
            <a:ext cx="3244226" cy="461665"/>
          </a:xfrm>
          <a:prstGeom prst="rect">
            <a:avLst/>
          </a:prstGeom>
        </p:spPr>
        <p:txBody>
          <a:bodyPr wrap="square" lIns="0" rIns="0">
            <a:spAutoFit/>
          </a:bodyPr>
          <a:lstStyle/>
          <a:p>
            <a:r>
              <a:rPr lang="en-US" sz="2400" b="1" dirty="0">
                <a:solidFill>
                  <a:schemeClr val="tx1">
                    <a:lumMod val="75000"/>
                    <a:lumOff val="25000"/>
                  </a:schemeClr>
                </a:solidFill>
                <a:latin typeface="Helvetica" pitchFamily="2" charset="0"/>
                <a:cs typeface="Arial" panose="020B0604020202020204" pitchFamily="34" charset="0"/>
                <a:hlinkClick r:id="rId6">
                  <a:extLst>
                    <a:ext uri="{A12FA001-AC4F-418D-AE19-62706E023703}">
                      <ahyp:hlinkClr xmlns:ahyp="http://schemas.microsoft.com/office/drawing/2018/hyperlinkcolor" val="tx"/>
                    </a:ext>
                  </a:extLst>
                </a:hlinkClick>
              </a:rPr>
              <a:t>@</a:t>
            </a:r>
            <a:r>
              <a:rPr lang="en-US" sz="2400" b="1" u="sng" dirty="0">
                <a:solidFill>
                  <a:schemeClr val="tx1">
                    <a:lumMod val="75000"/>
                    <a:lumOff val="25000"/>
                  </a:schemeClr>
                </a:solidFill>
                <a:latin typeface="Helvetica" pitchFamily="2" charset="0"/>
                <a:cs typeface="Arial" panose="020B0604020202020204" pitchFamily="34" charset="0"/>
                <a:hlinkClick r:id="rId6">
                  <a:extLst>
                    <a:ext uri="{A12FA001-AC4F-418D-AE19-62706E023703}">
                      <ahyp:hlinkClr xmlns:ahyp="http://schemas.microsoft.com/office/drawing/2018/hyperlinkcolor" val="tx"/>
                    </a:ext>
                  </a:extLst>
                </a:hlinkClick>
              </a:rPr>
              <a:t>TeamNutrition</a:t>
            </a:r>
            <a:endParaRPr lang="en-US" sz="2400" b="1" u="sng" dirty="0">
              <a:solidFill>
                <a:schemeClr val="tx1">
                  <a:lumMod val="75000"/>
                  <a:lumOff val="25000"/>
                </a:schemeClr>
              </a:solidFill>
              <a:latin typeface="Helvetica" pitchFamily="2" charset="0"/>
              <a:cs typeface="Arial" panose="020B0604020202020204" pitchFamily="34" charset="0"/>
            </a:endParaRPr>
          </a:p>
        </p:txBody>
      </p:sp>
      <p:pic>
        <p:nvPicPr>
          <p:cNvPr id="12" name="Picture 11">
            <a:extLst>
              <a:ext uri="{FF2B5EF4-FFF2-40B4-BE49-F238E27FC236}">
                <a16:creationId xmlns:a16="http://schemas.microsoft.com/office/drawing/2014/main" id="{3FDCD8CE-3CF2-721E-C7AE-0F30C06D338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018366" y="4453585"/>
            <a:ext cx="421691" cy="431003"/>
          </a:xfrm>
          <a:prstGeom prst="rect">
            <a:avLst/>
          </a:prstGeom>
        </p:spPr>
      </p:pic>
    </p:spTree>
    <p:extLst>
      <p:ext uri="{BB962C8B-B14F-4D97-AF65-F5344CB8AC3E}">
        <p14:creationId xmlns:p14="http://schemas.microsoft.com/office/powerpoint/2010/main" val="2985016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51EC4-FF0D-BB41-8BDE-A454949CA52E}"/>
              </a:ext>
            </a:extLst>
          </p:cNvPr>
          <p:cNvSpPr>
            <a:spLocks noGrp="1"/>
          </p:cNvSpPr>
          <p:nvPr>
            <p:ph type="title"/>
          </p:nvPr>
        </p:nvSpPr>
        <p:spPr/>
        <p:txBody>
          <a:bodyPr/>
          <a:lstStyle/>
          <a:p>
            <a:r>
              <a:rPr lang="en-US" dirty="0"/>
              <a:t>Bottle Feeding the Breastfed Baby</a:t>
            </a:r>
            <a:endParaRPr lang="en-US" dirty="0">
              <a:solidFill>
                <a:srgbClr val="5F3574"/>
              </a:solidFill>
            </a:endParaRPr>
          </a:p>
        </p:txBody>
      </p:sp>
      <p:sp>
        <p:nvSpPr>
          <p:cNvPr id="4" name="Content Placeholder 3">
            <a:extLst>
              <a:ext uri="{FF2B5EF4-FFF2-40B4-BE49-F238E27FC236}">
                <a16:creationId xmlns:a16="http://schemas.microsoft.com/office/drawing/2014/main" id="{EFCA83DF-A38B-2743-8D73-D2B40F708CD9}"/>
              </a:ext>
            </a:extLst>
          </p:cNvPr>
          <p:cNvSpPr>
            <a:spLocks noGrp="1"/>
          </p:cNvSpPr>
          <p:nvPr>
            <p:ph sz="half" idx="2"/>
          </p:nvPr>
        </p:nvSpPr>
        <p:spPr>
          <a:xfrm>
            <a:off x="411479" y="1188720"/>
            <a:ext cx="4021727" cy="2558997"/>
          </a:xfrm>
        </p:spPr>
        <p:txBody>
          <a:bodyPr/>
          <a:lstStyle/>
          <a:p>
            <a:pPr marL="347663" indent="-347663">
              <a:spcBef>
                <a:spcPts val="2200"/>
              </a:spcBef>
              <a:buFont typeface="+mj-lt"/>
              <a:buAutoNum type="arabicPeriod"/>
            </a:pPr>
            <a:r>
              <a:rPr lang="en-US" sz="2000" dirty="0"/>
              <a:t>Hold the baby during feeding.</a:t>
            </a:r>
          </a:p>
          <a:p>
            <a:pPr marL="347663" indent="-347663">
              <a:spcBef>
                <a:spcPts val="2200"/>
              </a:spcBef>
              <a:buFont typeface="+mj-lt"/>
              <a:buAutoNum type="arabicPeriod"/>
            </a:pPr>
            <a:r>
              <a:rPr lang="en-US" sz="2000" dirty="0"/>
              <a:t>Brush the bottle’s nipple across the baby's upper lip.</a:t>
            </a:r>
          </a:p>
          <a:p>
            <a:pPr marL="347663" indent="-347663">
              <a:spcBef>
                <a:spcPts val="2200"/>
              </a:spcBef>
              <a:buFont typeface="+mj-lt"/>
              <a:buAutoNum type="arabicPeriod"/>
            </a:pPr>
            <a:r>
              <a:rPr lang="en-US" sz="2000" dirty="0"/>
              <a:t>Use a slow flow bottle </a:t>
            </a:r>
            <a:br>
              <a:rPr lang="en-US" sz="2000" dirty="0"/>
            </a:br>
            <a:r>
              <a:rPr lang="en-US" sz="2000" dirty="0"/>
              <a:t>nipple and hold the bottle mostly sideways. </a:t>
            </a:r>
          </a:p>
          <a:p>
            <a:pPr lvl="1" indent="-274320">
              <a:spcBef>
                <a:spcPts val="2200"/>
              </a:spcBef>
              <a:buNone/>
            </a:pPr>
            <a:endParaRPr lang="en-US" sz="2000" dirty="0"/>
          </a:p>
          <a:p>
            <a:pPr lvl="1" indent="-274320">
              <a:spcBef>
                <a:spcPts val="2200"/>
              </a:spcBef>
              <a:buNone/>
            </a:pPr>
            <a:endParaRPr lang="en-US" sz="2000" dirty="0"/>
          </a:p>
          <a:p>
            <a:pPr lvl="1" indent="-274320">
              <a:spcBef>
                <a:spcPts val="2200"/>
              </a:spcBef>
              <a:buNone/>
            </a:pPr>
            <a:endParaRPr lang="en-US" sz="2000" dirty="0"/>
          </a:p>
          <a:p>
            <a:pPr lvl="1" indent="-274320">
              <a:spcBef>
                <a:spcPts val="2200"/>
              </a:spcBef>
            </a:pPr>
            <a:endParaRPr lang="en-US" sz="2000" dirty="0"/>
          </a:p>
          <a:p>
            <a:pPr lvl="1" indent="-274320">
              <a:spcBef>
                <a:spcPts val="2200"/>
              </a:spcBef>
            </a:pPr>
            <a:endParaRPr lang="en-US" sz="2000" dirty="0"/>
          </a:p>
        </p:txBody>
      </p:sp>
      <p:pic>
        <p:nvPicPr>
          <p:cNvPr id="5" name="Picture 4" descr="A woman sitting on a chair feeding a baby with a bottle.">
            <a:extLst>
              <a:ext uri="{FF2B5EF4-FFF2-40B4-BE49-F238E27FC236}">
                <a16:creationId xmlns:a16="http://schemas.microsoft.com/office/drawing/2014/main" id="{FEAA22FB-FA46-7D4D-BFBA-29C042C027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7121" y="1188719"/>
            <a:ext cx="3825369" cy="2558997"/>
          </a:xfrm>
          <a:prstGeom prst="roundRect">
            <a:avLst>
              <a:gd name="adj" fmla="val 7228"/>
            </a:avLst>
          </a:prstGeom>
          <a:ln>
            <a:noFill/>
          </a:ln>
          <a:effectLst/>
        </p:spPr>
      </p:pic>
      <p:sp>
        <p:nvSpPr>
          <p:cNvPr id="3" name="TextBox 2">
            <a:extLst>
              <a:ext uri="{FF2B5EF4-FFF2-40B4-BE49-F238E27FC236}">
                <a16:creationId xmlns:a16="http://schemas.microsoft.com/office/drawing/2014/main" id="{C2CB91B6-6D2B-DB42-9011-043842F9B916}"/>
              </a:ext>
            </a:extLst>
          </p:cNvPr>
          <p:cNvSpPr txBox="1"/>
          <p:nvPr/>
        </p:nvSpPr>
        <p:spPr>
          <a:xfrm>
            <a:off x="391886" y="4539343"/>
            <a:ext cx="2659702" cy="492443"/>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We have talked about storing breastmilk and preparing bottles, now let’s talk about how to bottle feed the breastfed baby. </a:t>
            </a:r>
          </a:p>
          <a:p>
            <a:endParaRPr lang="en-US" sz="200" b="1" dirty="0">
              <a:solidFill>
                <a:schemeClr val="bg1"/>
              </a:solidFill>
              <a:latin typeface="Arial" panose="020B0604020202020204" pitchFamily="34" charset="0"/>
              <a:cs typeface="Arial" panose="020B0604020202020204" pitchFamily="34" charset="0"/>
            </a:endParaRPr>
          </a:p>
          <a:p>
            <a:r>
              <a:rPr lang="en-US" sz="200" b="1" dirty="0">
                <a:solidFill>
                  <a:schemeClr val="bg1"/>
                </a:solidFill>
                <a:latin typeface="Arial" panose="020B0604020202020204" pitchFamily="34" charset="0"/>
                <a:cs typeface="Arial" panose="020B0604020202020204" pitchFamily="34" charset="0"/>
              </a:rPr>
              <a:t>Always hold the baby during feeding.</a:t>
            </a:r>
            <a:endParaRPr lang="en-US" sz="200" dirty="0">
              <a:solidFill>
                <a:schemeClr val="bg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Do not prop the bottle up on a pillow or other item for the baby to feed him or herself. Propping a bottle may cause choking or suffocation, as well as ear infections and tooth decay.</a:t>
            </a:r>
          </a:p>
          <a:p>
            <a:endParaRPr lang="en-US" sz="200" dirty="0">
              <a:solidFill>
                <a:schemeClr val="bg1"/>
              </a:solidFill>
              <a:latin typeface="Arial" panose="020B0604020202020204" pitchFamily="34" charset="0"/>
              <a:cs typeface="Arial" panose="020B0604020202020204" pitchFamily="34" charset="0"/>
            </a:endParaRPr>
          </a:p>
          <a:p>
            <a:r>
              <a:rPr lang="en-US" sz="200" b="1" dirty="0">
                <a:solidFill>
                  <a:schemeClr val="bg1"/>
                </a:solidFill>
                <a:latin typeface="Arial" panose="020B0604020202020204" pitchFamily="34" charset="0"/>
                <a:cs typeface="Arial" panose="020B0604020202020204" pitchFamily="34" charset="0"/>
              </a:rPr>
              <a:t>Hold the baby in the cradle of your arm, so that he or she is almost upright.</a:t>
            </a:r>
            <a:endParaRPr lang="en-US" sz="200" dirty="0">
              <a:solidFill>
                <a:schemeClr val="bg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This helps keep the baby secure and also lets you see if the baby is showing signs of hunger and fullness. This position can also help prevent the baby from choking or from getting too much liquid at once.</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Once you have the baby positioned correctly, </a:t>
            </a:r>
            <a:r>
              <a:rPr lang="en-US" sz="200" b="1" dirty="0">
                <a:solidFill>
                  <a:schemeClr val="bg1"/>
                </a:solidFill>
                <a:latin typeface="Arial" panose="020B0604020202020204" pitchFamily="34" charset="0"/>
                <a:cs typeface="Arial" panose="020B0604020202020204" pitchFamily="34" charset="0"/>
              </a:rPr>
              <a:t>brush the nipple of the bottle across the baby’s upper lip.</a:t>
            </a:r>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Wait for the baby’s mouth to open before feeding.</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It can be helpful to </a:t>
            </a:r>
            <a:r>
              <a:rPr lang="en-US" sz="200" b="1" dirty="0">
                <a:solidFill>
                  <a:schemeClr val="bg1"/>
                </a:solidFill>
                <a:latin typeface="Arial" panose="020B0604020202020204" pitchFamily="34" charset="0"/>
                <a:cs typeface="Arial" panose="020B0604020202020204" pitchFamily="34" charset="0"/>
              </a:rPr>
              <a:t>use a slow flow bottle nipple and hold the bottle mostly sideways.</a:t>
            </a:r>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This helps the baby control how much he or she eats and can reduce spit ups.</a:t>
            </a:r>
          </a:p>
        </p:txBody>
      </p:sp>
    </p:spTree>
    <p:extLst>
      <p:ext uri="{BB962C8B-B14F-4D97-AF65-F5344CB8AC3E}">
        <p14:creationId xmlns:p14="http://schemas.microsoft.com/office/powerpoint/2010/main" val="992949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51EC4-FF0D-BB41-8BDE-A454949CA52E}"/>
              </a:ext>
            </a:extLst>
          </p:cNvPr>
          <p:cNvSpPr>
            <a:spLocks noGrp="1"/>
          </p:cNvSpPr>
          <p:nvPr>
            <p:ph type="title"/>
          </p:nvPr>
        </p:nvSpPr>
        <p:spPr>
          <a:xfrm>
            <a:off x="0" y="0"/>
            <a:ext cx="8867274" cy="1009979"/>
          </a:xfrm>
        </p:spPr>
        <p:txBody>
          <a:bodyPr/>
          <a:lstStyle/>
          <a:p>
            <a:r>
              <a:rPr lang="en-US" dirty="0"/>
              <a:t>Bottle Feeding the Breastfed Baby </a:t>
            </a:r>
            <a:r>
              <a:rPr lang="en-US" sz="2000" dirty="0">
                <a:solidFill>
                  <a:srgbClr val="D7EDE7"/>
                </a:solidFill>
              </a:rPr>
              <a:t>(Continued)</a:t>
            </a:r>
          </a:p>
        </p:txBody>
      </p:sp>
      <p:sp>
        <p:nvSpPr>
          <p:cNvPr id="4" name="Content Placeholder 3">
            <a:extLst>
              <a:ext uri="{FF2B5EF4-FFF2-40B4-BE49-F238E27FC236}">
                <a16:creationId xmlns:a16="http://schemas.microsoft.com/office/drawing/2014/main" id="{EFCA83DF-A38B-2743-8D73-D2B40F708CD9}"/>
              </a:ext>
            </a:extLst>
          </p:cNvPr>
          <p:cNvSpPr>
            <a:spLocks noGrp="1"/>
          </p:cNvSpPr>
          <p:nvPr>
            <p:ph sz="half" idx="2"/>
          </p:nvPr>
        </p:nvSpPr>
        <p:spPr>
          <a:xfrm>
            <a:off x="411480" y="1188720"/>
            <a:ext cx="3913568" cy="2558997"/>
          </a:xfrm>
        </p:spPr>
        <p:txBody>
          <a:bodyPr/>
          <a:lstStyle/>
          <a:p>
            <a:pPr marL="347663" indent="-347663">
              <a:spcBef>
                <a:spcPts val="2200"/>
              </a:spcBef>
              <a:buFont typeface="+mj-lt"/>
              <a:buAutoNum type="arabicPeriod" startAt="4"/>
            </a:pPr>
            <a:r>
              <a:rPr lang="en-US" sz="2000" dirty="0"/>
              <a:t>Burp the baby during natural breaks in the feeding.</a:t>
            </a:r>
          </a:p>
          <a:p>
            <a:pPr marL="347663" indent="-347663">
              <a:spcBef>
                <a:spcPts val="2200"/>
              </a:spcBef>
              <a:buFont typeface="+mj-lt"/>
              <a:buAutoNum type="arabicPeriod" startAt="4"/>
            </a:pPr>
            <a:r>
              <a:rPr lang="en-US" sz="2000" dirty="0"/>
              <a:t>Switch which arm you use to hold the baby throughout </a:t>
            </a:r>
            <a:br>
              <a:rPr lang="en-US" sz="2000" dirty="0"/>
            </a:br>
            <a:r>
              <a:rPr lang="en-US" sz="2000" dirty="0"/>
              <a:t>the feeding.</a:t>
            </a:r>
          </a:p>
          <a:p>
            <a:pPr marL="347663" indent="-347663">
              <a:spcBef>
                <a:spcPts val="2200"/>
              </a:spcBef>
              <a:buFont typeface="+mj-lt"/>
              <a:buAutoNum type="arabicPeriod" startAt="4"/>
            </a:pPr>
            <a:r>
              <a:rPr lang="en-US" sz="2000" dirty="0"/>
              <a:t>Stop the feeding when the baby shows signs of fullness.</a:t>
            </a:r>
          </a:p>
          <a:p>
            <a:pPr lvl="1" indent="-274320">
              <a:spcBef>
                <a:spcPts val="2200"/>
              </a:spcBef>
              <a:buNone/>
            </a:pPr>
            <a:endParaRPr lang="en-US" sz="2000" dirty="0"/>
          </a:p>
          <a:p>
            <a:pPr lvl="1" indent="-274320">
              <a:spcBef>
                <a:spcPts val="2200"/>
              </a:spcBef>
              <a:buNone/>
            </a:pPr>
            <a:endParaRPr lang="en-US" sz="2000" dirty="0"/>
          </a:p>
          <a:p>
            <a:pPr lvl="1" indent="-274320">
              <a:spcBef>
                <a:spcPts val="2200"/>
              </a:spcBef>
              <a:buNone/>
            </a:pPr>
            <a:endParaRPr lang="en-US" sz="2000" dirty="0"/>
          </a:p>
          <a:p>
            <a:pPr lvl="1" indent="-274320">
              <a:spcBef>
                <a:spcPts val="2200"/>
              </a:spcBef>
            </a:pPr>
            <a:endParaRPr lang="en-US" sz="2000" dirty="0"/>
          </a:p>
          <a:p>
            <a:pPr lvl="1" indent="-274320">
              <a:spcBef>
                <a:spcPts val="2200"/>
              </a:spcBef>
            </a:pPr>
            <a:endParaRPr lang="en-US" sz="2000" dirty="0"/>
          </a:p>
        </p:txBody>
      </p:sp>
      <p:sp>
        <p:nvSpPr>
          <p:cNvPr id="8" name="Rounded Rectangle 7" descr="A woman sitting on a chair burping a baby.">
            <a:extLst>
              <a:ext uri="{FF2B5EF4-FFF2-40B4-BE49-F238E27FC236}">
                <a16:creationId xmlns:a16="http://schemas.microsoft.com/office/drawing/2014/main" id="{D61E4933-1C93-094D-9A71-BE676145668D}"/>
              </a:ext>
            </a:extLst>
          </p:cNvPr>
          <p:cNvSpPr/>
          <p:nvPr/>
        </p:nvSpPr>
        <p:spPr>
          <a:xfrm>
            <a:off x="4997513" y="1188718"/>
            <a:ext cx="3554974" cy="2558997"/>
          </a:xfrm>
          <a:prstGeom prst="roundRect">
            <a:avLst>
              <a:gd name="adj" fmla="val 7468"/>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74130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B8643-9AD7-F24C-9013-17ECDE1BC5C6}"/>
              </a:ext>
            </a:extLst>
          </p:cNvPr>
          <p:cNvSpPr>
            <a:spLocks noGrp="1"/>
          </p:cNvSpPr>
          <p:nvPr>
            <p:ph type="title"/>
          </p:nvPr>
        </p:nvSpPr>
        <p:spPr>
          <a:xfrm>
            <a:off x="2216734" y="387935"/>
            <a:ext cx="2906882" cy="819149"/>
          </a:xfrm>
        </p:spPr>
        <p:txBody>
          <a:bodyPr/>
          <a:lstStyle/>
          <a:p>
            <a:r>
              <a:rPr lang="en-US" sz="1000" dirty="0">
                <a:solidFill>
                  <a:schemeClr val="bg1"/>
                </a:solidFill>
              </a:rPr>
              <a:t>More Team Nutrition Resources</a:t>
            </a:r>
          </a:p>
        </p:txBody>
      </p:sp>
      <p:pic>
        <p:nvPicPr>
          <p:cNvPr id="10" name="Picture 9" descr="A  computer screenshot showing the text &quot;More Team Nutrition Resources!&quot; and screenshots of two pages. ">
            <a:extLst>
              <a:ext uri="{FF2B5EF4-FFF2-40B4-BE49-F238E27FC236}">
                <a16:creationId xmlns:a16="http://schemas.microsoft.com/office/drawing/2014/main" id="{0C16F1A1-E731-7645-8B7B-D031631DE999}"/>
              </a:ext>
            </a:extLst>
          </p:cNvPr>
          <p:cNvPicPr>
            <a:picLocks noChangeAspect="1"/>
          </p:cNvPicPr>
          <p:nvPr/>
        </p:nvPicPr>
        <p:blipFill>
          <a:blip r:embed="rId3"/>
          <a:stretch>
            <a:fillRect/>
          </a:stretch>
        </p:blipFill>
        <p:spPr>
          <a:xfrm>
            <a:off x="1481141" y="164941"/>
            <a:ext cx="5917660" cy="4023361"/>
          </a:xfrm>
          <a:prstGeom prst="rect">
            <a:avLst/>
          </a:prstGeom>
        </p:spPr>
      </p:pic>
      <p:pic>
        <p:nvPicPr>
          <p:cNvPr id="6" name="Picture 5" descr="Screenshot of a Team Nutrition resource guide titled &quot;Feeding Infants&quot;.">
            <a:extLst>
              <a:ext uri="{FF2B5EF4-FFF2-40B4-BE49-F238E27FC236}">
                <a16:creationId xmlns:a16="http://schemas.microsoft.com/office/drawing/2014/main" id="{D7AD9CBD-6F6C-974C-957F-5201C2052038}"/>
              </a:ext>
            </a:extLst>
          </p:cNvPr>
          <p:cNvPicPr>
            <a:picLocks noChangeAspect="1"/>
          </p:cNvPicPr>
          <p:nvPr/>
        </p:nvPicPr>
        <p:blipFill>
          <a:blip r:embed="rId4"/>
          <a:stretch>
            <a:fillRect/>
          </a:stretch>
        </p:blipFill>
        <p:spPr>
          <a:xfrm>
            <a:off x="2734866" y="955198"/>
            <a:ext cx="1579950" cy="2034490"/>
          </a:xfrm>
          <a:prstGeom prst="rect">
            <a:avLst/>
          </a:prstGeom>
          <a:effectLst>
            <a:outerShdw blurRad="63500" sx="102000" sy="102000" algn="ctr" rotWithShape="0">
              <a:prstClr val="black">
                <a:alpha val="30000"/>
              </a:prstClr>
            </a:outerShdw>
          </a:effectLst>
        </p:spPr>
      </p:pic>
      <p:pic>
        <p:nvPicPr>
          <p:cNvPr id="3" name="Picture 2" descr="Screenshot of a Team Nutrition resource guide titled &quot;Breastfed Babies Welcome Here&quot;.">
            <a:extLst>
              <a:ext uri="{FF2B5EF4-FFF2-40B4-BE49-F238E27FC236}">
                <a16:creationId xmlns:a16="http://schemas.microsoft.com/office/drawing/2014/main" id="{0D0A7F7F-F9F2-484D-896B-62AC15533F59}"/>
              </a:ext>
            </a:extLst>
          </p:cNvPr>
          <p:cNvPicPr>
            <a:picLocks noChangeAspect="1"/>
          </p:cNvPicPr>
          <p:nvPr/>
        </p:nvPicPr>
        <p:blipFill>
          <a:blip r:embed="rId5"/>
          <a:stretch>
            <a:fillRect/>
          </a:stretch>
        </p:blipFill>
        <p:spPr>
          <a:xfrm>
            <a:off x="4697160" y="955198"/>
            <a:ext cx="1316434" cy="2034490"/>
          </a:xfrm>
          <a:prstGeom prst="rect">
            <a:avLst/>
          </a:prstGeom>
          <a:effectLst>
            <a:outerShdw blurRad="63500" sx="102000" sy="102000" algn="ctr" rotWithShape="0">
              <a:prstClr val="black">
                <a:alpha val="30000"/>
              </a:prstClr>
            </a:outerShdw>
          </a:effectLst>
        </p:spPr>
      </p:pic>
      <p:pic>
        <p:nvPicPr>
          <p:cNvPr id="11" name="Picture 10" descr="Hyperlink icon.">
            <a:extLst>
              <a:ext uri="{FF2B5EF4-FFF2-40B4-BE49-F238E27FC236}">
                <a16:creationId xmlns:a16="http://schemas.microsoft.com/office/drawing/2014/main" id="{91C991BE-32E0-7744-9BA0-A21A354EAE0F}"/>
              </a:ext>
            </a:extLst>
          </p:cNvPr>
          <p:cNvPicPr>
            <a:picLocks noChangeAspect="1"/>
          </p:cNvPicPr>
          <p:nvPr/>
        </p:nvPicPr>
        <p:blipFill>
          <a:blip r:embed="rId6"/>
          <a:stretch>
            <a:fillRect/>
          </a:stretch>
        </p:blipFill>
        <p:spPr>
          <a:xfrm>
            <a:off x="2242744" y="4469741"/>
            <a:ext cx="406967" cy="406967"/>
          </a:xfrm>
          <a:prstGeom prst="rect">
            <a:avLst/>
          </a:prstGeom>
        </p:spPr>
      </p:pic>
      <p:sp>
        <p:nvSpPr>
          <p:cNvPr id="9" name="Rectangle 8">
            <a:extLst>
              <a:ext uri="{FF2B5EF4-FFF2-40B4-BE49-F238E27FC236}">
                <a16:creationId xmlns:a16="http://schemas.microsoft.com/office/drawing/2014/main" id="{DEAC560B-3462-014D-97E2-C08546583E93}"/>
              </a:ext>
            </a:extLst>
          </p:cNvPr>
          <p:cNvSpPr/>
          <p:nvPr/>
        </p:nvSpPr>
        <p:spPr>
          <a:xfrm>
            <a:off x="2906882" y="4517092"/>
            <a:ext cx="3994374" cy="461665"/>
          </a:xfrm>
          <a:prstGeom prst="rect">
            <a:avLst/>
          </a:prstGeom>
        </p:spPr>
        <p:txBody>
          <a:bodyPr wrap="square" lIns="0">
            <a:spAutoFit/>
          </a:bodyPr>
          <a:lstStyle/>
          <a:p>
            <a:r>
              <a:rPr lang="en-US" sz="2400" b="1" dirty="0">
                <a:solidFill>
                  <a:schemeClr val="tx1">
                    <a:lumMod val="75000"/>
                    <a:lumOff val="25000"/>
                  </a:schemeClr>
                </a:solidFill>
                <a:latin typeface="Helvetica" pitchFamily="2" charset="0"/>
                <a:hlinkClick r:id="rId7">
                  <a:extLst>
                    <a:ext uri="{A12FA001-AC4F-418D-AE19-62706E023703}">
                      <ahyp:hlinkClr xmlns:ahyp="http://schemas.microsoft.com/office/drawing/2018/hyperlinkcolor" val="tx"/>
                    </a:ext>
                  </a:extLst>
                </a:hlinkClick>
              </a:rPr>
              <a:t>TeamNutrition.USDA.gov</a:t>
            </a:r>
            <a:endParaRPr lang="en-US" sz="2400" b="1" dirty="0">
              <a:solidFill>
                <a:schemeClr val="tx1">
                  <a:lumMod val="75000"/>
                  <a:lumOff val="25000"/>
                </a:schemeClr>
              </a:solidFill>
              <a:latin typeface="Helvetica" pitchFamily="2" charset="0"/>
              <a:cs typeface="Arial" panose="020B0604020202020204" pitchFamily="34" charset="0"/>
            </a:endParaRPr>
          </a:p>
        </p:txBody>
      </p:sp>
      <p:sp>
        <p:nvSpPr>
          <p:cNvPr id="4" name="TextBox 3">
            <a:extLst>
              <a:ext uri="{FF2B5EF4-FFF2-40B4-BE49-F238E27FC236}">
                <a16:creationId xmlns:a16="http://schemas.microsoft.com/office/drawing/2014/main" id="{2C3FA7D1-0262-E04B-80EF-E05DAE40202A}"/>
              </a:ext>
            </a:extLst>
          </p:cNvPr>
          <p:cNvSpPr txBox="1"/>
          <p:nvPr/>
        </p:nvSpPr>
        <p:spPr>
          <a:xfrm>
            <a:off x="7665721" y="2103120"/>
            <a:ext cx="1249680" cy="153888"/>
          </a:xfrm>
          <a:prstGeom prst="rect">
            <a:avLst/>
          </a:prstGeom>
          <a:noFill/>
        </p:spPr>
        <p:txBody>
          <a:bodyPr wrap="square" rtlCol="0">
            <a:spAutoFit/>
          </a:bodyPr>
          <a:lstStyle/>
          <a:p>
            <a:pPr lvl="0" defTabSz="685800">
              <a:defRPr/>
            </a:pPr>
            <a:r>
              <a:rPr lang="en-US" sz="200" dirty="0">
                <a:solidFill>
                  <a:schemeClr val="bg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p:txBody>
      </p:sp>
    </p:spTree>
    <p:extLst>
      <p:ext uri="{BB962C8B-B14F-4D97-AF65-F5344CB8AC3E}">
        <p14:creationId xmlns:p14="http://schemas.microsoft.com/office/powerpoint/2010/main" val="1130928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a:xfrm>
            <a:off x="109182" y="1"/>
            <a:ext cx="8436334" cy="850790"/>
          </a:xfrm>
        </p:spPr>
        <p:txBody>
          <a:bodyPr/>
          <a:lstStyle/>
          <a:p>
            <a:r>
              <a:rPr lang="en-US" dirty="0">
                <a:solidFill>
                  <a:srgbClr val="234A41"/>
                </a:solidFill>
              </a:rPr>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dirty="0"/>
              <a:t>Resource Order Form at </a:t>
            </a:r>
            <a:r>
              <a:rPr lang="en-US" sz="2000" b="1" u="sng" dirty="0">
                <a:hlinkClick r:id="rId3">
                  <a:extLst>
                    <a:ext uri="{A12FA001-AC4F-418D-AE19-62706E023703}">
                      <ahyp:hlinkClr xmlns:ahyp="http://schemas.microsoft.com/office/drawing/2018/hyperlinkcolor" val="tx"/>
                    </a:ext>
                  </a:extLst>
                </a:hlinkClick>
              </a:rPr>
              <a:t>TeamNutrition.USDA.gov</a:t>
            </a:r>
            <a:r>
              <a:rPr lang="en-US" sz="2000" dirty="0"/>
              <a:t>.</a:t>
            </a:r>
          </a:p>
          <a:p>
            <a:endParaRPr lang="en-US" dirty="0"/>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803710"/>
            <a:ext cx="4211636" cy="1249591"/>
          </a:xfrm>
        </p:spPr>
        <p:txBody>
          <a:bodyPr lIns="91440" tIns="45720" rIns="91440" bIns="45720" anchor="t"/>
          <a:lstStyle/>
          <a:p>
            <a:pPr marL="137160">
              <a:spcAft>
                <a:spcPts val="1200"/>
              </a:spcAft>
              <a:buClr>
                <a:srgbClr val="234A41"/>
              </a:buClr>
            </a:pPr>
            <a:r>
              <a:rPr lang="en-US" sz="2000" b="1" dirty="0">
                <a:latin typeface="Helvetica"/>
                <a:cs typeface="Helvetica"/>
              </a:rPr>
              <a:t>FREE</a:t>
            </a:r>
            <a:r>
              <a:rPr lang="en-US" sz="2000" dirty="0">
                <a:latin typeface="Helvetica"/>
                <a:cs typeface="Helvetica"/>
              </a:rPr>
              <a:t> for those participating in a </a:t>
            </a:r>
            <a:r>
              <a:rPr lang="en-US" sz="2000">
                <a:latin typeface="Helvetica"/>
                <a:cs typeface="Helvetica"/>
              </a:rPr>
              <a:t>USDA's Child Nutrition Program, </a:t>
            </a:r>
            <a:r>
              <a:rPr lang="en-US" sz="2000" dirty="0">
                <a:latin typeface="Helvetica"/>
                <a:cs typeface="Helvetica"/>
              </a:rPr>
              <a:t>while supplies last.</a:t>
            </a:r>
          </a:p>
          <a:p>
            <a:pPr marL="137160">
              <a:spcAft>
                <a:spcPts val="1200"/>
              </a:spcAft>
              <a:buClr>
                <a:srgbClr val="234A41"/>
              </a:buClr>
            </a:pPr>
            <a:r>
              <a:rPr lang="en-US" sz="2000" dirty="0"/>
              <a:t>Sponsoring organizations and State agencies can also order in bulk by sending an email to: </a:t>
            </a:r>
          </a:p>
          <a:p>
            <a:endParaRPr lang="en-US" sz="2400" dirty="0"/>
          </a:p>
        </p:txBody>
      </p:sp>
      <p:pic>
        <p:nvPicPr>
          <p:cNvPr id="10" name="Picture 9" descr="Email icon.">
            <a:extLst>
              <a:ext uri="{FF2B5EF4-FFF2-40B4-BE49-F238E27FC236}">
                <a16:creationId xmlns:a16="http://schemas.microsoft.com/office/drawing/2014/main" id="{D31E00E8-A874-B54C-B87A-1B5401B1D0E7}"/>
              </a:ext>
            </a:extLst>
          </p:cNvPr>
          <p:cNvPicPr>
            <a:picLocks noChangeAspect="1"/>
          </p:cNvPicPr>
          <p:nvPr/>
        </p:nvPicPr>
        <p:blipFill>
          <a:blip r:embed="rId4"/>
          <a:stretch>
            <a:fillRect/>
          </a:stretch>
        </p:blipFill>
        <p:spPr>
          <a:xfrm>
            <a:off x="472202" y="4199874"/>
            <a:ext cx="509900" cy="516982"/>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154771" y="4270452"/>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hlinkClick r:id="rId5">
                  <a:extLst>
                    <a:ext uri="{A12FA001-AC4F-418D-AE19-62706E023703}">
                      <ahyp:hlinkClr xmlns:ahyp="http://schemas.microsoft.com/office/drawing/2018/hyperlinkcolor" val="tx"/>
                    </a:ext>
                  </a:extLst>
                </a:hlinkClick>
              </a:rPr>
              <a:t>TeamNutrition@USDA.gov</a:t>
            </a:r>
            <a:endParaRPr lang="en-US" sz="2000" u="sng" dirty="0"/>
          </a:p>
        </p:txBody>
      </p:sp>
      <p:pic>
        <p:nvPicPr>
          <p:cNvPr id="16" name="Picture 15" descr="Tablet showing Team Nutrition website. ">
            <a:extLst>
              <a:ext uri="{FF2B5EF4-FFF2-40B4-BE49-F238E27FC236}">
                <a16:creationId xmlns:a16="http://schemas.microsoft.com/office/drawing/2014/main" id="{F9C9D990-FAD3-524A-9BA9-B9618A8F092B}"/>
              </a:ext>
            </a:extLst>
          </p:cNvPr>
          <p:cNvPicPr>
            <a:picLocks noChangeAspect="1"/>
          </p:cNvPicPr>
          <p:nvPr/>
        </p:nvPicPr>
        <p:blipFill>
          <a:blip r:embed="rId6"/>
          <a:stretch>
            <a:fillRect/>
          </a:stretch>
        </p:blipFill>
        <p:spPr>
          <a:xfrm>
            <a:off x="4698712" y="1641018"/>
            <a:ext cx="4334074" cy="3597281"/>
          </a:xfrm>
          <a:prstGeom prst="rect">
            <a:avLst/>
          </a:prstGeom>
        </p:spPr>
      </p:pic>
    </p:spTree>
    <p:extLst>
      <p:ext uri="{BB962C8B-B14F-4D97-AF65-F5344CB8AC3E}">
        <p14:creationId xmlns:p14="http://schemas.microsoft.com/office/powerpoint/2010/main" val="3911048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0447"/>
          </a:xfrm>
        </p:spPr>
        <p:txBody>
          <a:bodyPr>
            <a:noAutofit/>
          </a:bodyPr>
          <a:lstStyle/>
          <a:p>
            <a:r>
              <a:rPr lang="en-US" sz="6000" dirty="0"/>
              <a:t>Thank you!</a:t>
            </a:r>
          </a:p>
        </p:txBody>
      </p:sp>
      <p:pic>
        <p:nvPicPr>
          <p:cNvPr id="5" name="Picture 4" descr="Hyperlink icon.">
            <a:extLst>
              <a:ext uri="{FF2B5EF4-FFF2-40B4-BE49-F238E27FC236}">
                <a16:creationId xmlns:a16="http://schemas.microsoft.com/office/drawing/2014/main" id="{48CA32D0-E8EF-5946-A501-C2642324277B}"/>
              </a:ext>
            </a:extLst>
          </p:cNvPr>
          <p:cNvPicPr>
            <a:picLocks noChangeAspect="1"/>
          </p:cNvPicPr>
          <p:nvPr/>
        </p:nvPicPr>
        <p:blipFill>
          <a:blip r:embed="rId3"/>
          <a:stretch>
            <a:fillRect/>
          </a:stretch>
        </p:blipFill>
        <p:spPr>
          <a:xfrm>
            <a:off x="365760" y="2039112"/>
            <a:ext cx="352270" cy="352270"/>
          </a:xfrm>
          <a:prstGeom prst="rect">
            <a:avLst/>
          </a:prstGeom>
        </p:spPr>
      </p:pic>
      <p:sp>
        <p:nvSpPr>
          <p:cNvPr id="13" name="Subtitle 2">
            <a:extLst>
              <a:ext uri="{FF2B5EF4-FFF2-40B4-BE49-F238E27FC236}">
                <a16:creationId xmlns:a16="http://schemas.microsoft.com/office/drawing/2014/main" id="{255C1D6C-ED6E-5540-86DE-D80278EBFCE3}"/>
              </a:ext>
            </a:extLst>
          </p:cNvPr>
          <p:cNvSpPr>
            <a:spLocks noGrp="1"/>
          </p:cNvSpPr>
          <p:nvPr>
            <p:ph type="subTitle" idx="1"/>
          </p:nvPr>
        </p:nvSpPr>
        <p:spPr>
          <a:xfrm>
            <a:off x="822960" y="2039113"/>
            <a:ext cx="5199656" cy="532638"/>
          </a:xfrm>
        </p:spPr>
        <p:txBody>
          <a:bodyPr/>
          <a:lstStyle/>
          <a:p>
            <a:pPr>
              <a:lnSpc>
                <a:spcPct val="100000"/>
              </a:lnSpc>
              <a:spcBef>
                <a:spcPts val="0"/>
              </a:spcBef>
              <a:spcAft>
                <a:spcPts val="3000"/>
              </a:spcAft>
            </a:pPr>
            <a:r>
              <a:rPr lang="en-US" sz="2000" b="1" u="sng" dirty="0">
                <a:hlinkClick r:id="rId4">
                  <a:extLst>
                    <a:ext uri="{A12FA001-AC4F-418D-AE19-62706E023703}">
                      <ahyp:hlinkClr xmlns:ahyp="http://schemas.microsoft.com/office/drawing/2018/hyperlinkcolor" val="tx"/>
                    </a:ext>
                  </a:extLst>
                </a:hlinkClick>
              </a:rPr>
              <a:t>TeamNutrition.USDA.gov</a:t>
            </a:r>
            <a:endParaRPr lang="en-US" sz="2000" b="1" u="sng" dirty="0"/>
          </a:p>
        </p:txBody>
      </p:sp>
      <p:pic>
        <p:nvPicPr>
          <p:cNvPr id="6" name="Picture 5">
            <a:extLst>
              <a:ext uri="{FF2B5EF4-FFF2-40B4-BE49-F238E27FC236}">
                <a16:creationId xmlns:a16="http://schemas.microsoft.com/office/drawing/2014/main" id="{735A6AA3-9042-155E-DE8D-630C70977F3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02652" y="2654789"/>
            <a:ext cx="383506" cy="391975"/>
          </a:xfrm>
          <a:prstGeom prst="rect">
            <a:avLst/>
          </a:prstGeom>
        </p:spPr>
      </p:pic>
      <p:sp>
        <p:nvSpPr>
          <p:cNvPr id="14" name="Text Placeholder 2">
            <a:extLst>
              <a:ext uri="{FF2B5EF4-FFF2-40B4-BE49-F238E27FC236}">
                <a16:creationId xmlns:a16="http://schemas.microsoft.com/office/drawing/2014/main" id="{C1170075-78A2-534D-A3D3-179095E2B181}"/>
              </a:ext>
            </a:extLst>
          </p:cNvPr>
          <p:cNvSpPr txBox="1">
            <a:spLocks/>
          </p:cNvSpPr>
          <p:nvPr/>
        </p:nvSpPr>
        <p:spPr>
          <a:xfrm>
            <a:off x="925634" y="2706859"/>
            <a:ext cx="3597168" cy="39197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spcBef>
                <a:spcPts val="0"/>
              </a:spcBef>
              <a:spcAft>
                <a:spcPts val="3000"/>
              </a:spcAft>
            </a:pPr>
            <a:r>
              <a:rPr lang="en-US" sz="2000" b="1" dirty="0">
                <a:hlinkClick r:id="rId6">
                  <a:extLst>
                    <a:ext uri="{A12FA001-AC4F-418D-AE19-62706E023703}">
                      <ahyp:hlinkClr xmlns:ahyp="http://schemas.microsoft.com/office/drawing/2018/hyperlinkcolor" val="tx"/>
                    </a:ext>
                  </a:extLst>
                </a:hlinkClick>
              </a:rPr>
              <a:t>@TeamNutrition</a:t>
            </a:r>
            <a:endParaRPr lang="en-US" sz="2000" b="1" dirty="0"/>
          </a:p>
        </p:txBody>
      </p:sp>
      <p:pic>
        <p:nvPicPr>
          <p:cNvPr id="15" name="Picture 14" descr="Email icon.">
            <a:extLst>
              <a:ext uri="{FF2B5EF4-FFF2-40B4-BE49-F238E27FC236}">
                <a16:creationId xmlns:a16="http://schemas.microsoft.com/office/drawing/2014/main" id="{AA462F65-D0A0-CC41-AB83-5FC720F5D4C3}"/>
              </a:ext>
            </a:extLst>
          </p:cNvPr>
          <p:cNvPicPr>
            <a:picLocks noChangeAspect="1"/>
          </p:cNvPicPr>
          <p:nvPr/>
        </p:nvPicPr>
        <p:blipFill>
          <a:blip r:embed="rId7"/>
          <a:stretch>
            <a:fillRect/>
          </a:stretch>
        </p:blipFill>
        <p:spPr>
          <a:xfrm>
            <a:off x="311229" y="3260555"/>
            <a:ext cx="509900" cy="516982"/>
          </a:xfrm>
          <a:prstGeom prst="rect">
            <a:avLst/>
          </a:prstGeom>
        </p:spPr>
      </p:pic>
      <p:sp>
        <p:nvSpPr>
          <p:cNvPr id="12" name="Text Placeholder 2">
            <a:extLst>
              <a:ext uri="{FF2B5EF4-FFF2-40B4-BE49-F238E27FC236}">
                <a16:creationId xmlns:a16="http://schemas.microsoft.com/office/drawing/2014/main" id="{2F2971FD-3BF5-B244-B4A0-7ADEAA88884A}"/>
              </a:ext>
            </a:extLst>
          </p:cNvPr>
          <p:cNvSpPr txBox="1">
            <a:spLocks/>
          </p:cNvSpPr>
          <p:nvPr/>
        </p:nvSpPr>
        <p:spPr>
          <a:xfrm>
            <a:off x="928840" y="3373265"/>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hlinkClick r:id="rId8">
                  <a:extLst>
                    <a:ext uri="{A12FA001-AC4F-418D-AE19-62706E023703}">
                      <ahyp:hlinkClr xmlns:ahyp="http://schemas.microsoft.com/office/drawing/2018/hyperlinkcolor" val="tx"/>
                    </a:ext>
                  </a:extLst>
                </a:hlinkClick>
              </a:rPr>
              <a:t>TeamNutrition@USDA.gov</a:t>
            </a:r>
            <a:endParaRPr lang="en-US" sz="2000" u="sng" dirty="0"/>
          </a:p>
        </p:txBody>
      </p:sp>
      <p:pic>
        <p:nvPicPr>
          <p:cNvPr id="9" name="Picture 2" descr="Logo: The Team Nutrition E-newsletter. ">
            <a:extLst>
              <a:ext uri="{FF2B5EF4-FFF2-40B4-BE49-F238E27FC236}">
                <a16:creationId xmlns:a16="http://schemas.microsoft.com/office/drawing/2014/main" id="{1311A378-C658-E146-B795-506C32BFE83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3262"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8D042610-41E5-5140-A37E-000746ADABDC}"/>
              </a:ext>
            </a:extLst>
          </p:cNvPr>
          <p:cNvSpPr txBox="1"/>
          <p:nvPr/>
        </p:nvSpPr>
        <p:spPr>
          <a:xfrm>
            <a:off x="153878" y="4778637"/>
            <a:ext cx="3783806" cy="246221"/>
          </a:xfrm>
          <a:prstGeom prst="rect">
            <a:avLst/>
          </a:prstGeom>
          <a:noFill/>
        </p:spPr>
        <p:txBody>
          <a:bodyPr wrap="square" rtlCol="0">
            <a:spAutoFit/>
          </a:bodyPr>
          <a:lstStyle/>
          <a:p>
            <a:r>
              <a:rPr lang="en-US" sz="1000" i="1" dirty="0">
                <a:latin typeface="Helvetica Light Oblique" panose="020B0403020202020204" pitchFamily="34" charset="0"/>
              </a:rPr>
              <a:t>USDA is an equal opportunity provider, employer, and lender.</a:t>
            </a:r>
          </a:p>
        </p:txBody>
      </p:sp>
      <p:pic>
        <p:nvPicPr>
          <p:cNvPr id="11" name="Picture 10" descr="Illustration of a woman thinking about the MyPlate food groups for fruits, grains, vegetables, protein and dairy. ">
            <a:extLst>
              <a:ext uri="{FF2B5EF4-FFF2-40B4-BE49-F238E27FC236}">
                <a16:creationId xmlns:a16="http://schemas.microsoft.com/office/drawing/2014/main" id="{266CCBA2-4C67-4D4A-9D8F-780AA5361FC6}"/>
              </a:ext>
            </a:extLst>
          </p:cNvPr>
          <p:cNvPicPr>
            <a:picLocks noChangeAspect="1"/>
          </p:cNvPicPr>
          <p:nvPr/>
        </p:nvPicPr>
        <p:blipFill>
          <a:blip r:embed="rId10"/>
          <a:stretch>
            <a:fillRect/>
          </a:stretch>
        </p:blipFill>
        <p:spPr>
          <a:xfrm>
            <a:off x="5424074" y="688496"/>
            <a:ext cx="2948695" cy="4128173"/>
          </a:xfrm>
          <a:prstGeom prst="rect">
            <a:avLst/>
          </a:prstGeom>
        </p:spPr>
      </p:pic>
      <p:sp>
        <p:nvSpPr>
          <p:cNvPr id="3" name="TextBox 2">
            <a:extLst>
              <a:ext uri="{FF2B5EF4-FFF2-40B4-BE49-F238E27FC236}">
                <a16:creationId xmlns:a16="http://schemas.microsoft.com/office/drawing/2014/main" id="{049C6130-4032-F744-AD69-E5F40ED267C4}"/>
              </a:ext>
            </a:extLst>
          </p:cNvPr>
          <p:cNvSpPr txBox="1"/>
          <p:nvPr/>
        </p:nvSpPr>
        <p:spPr>
          <a:xfrm>
            <a:off x="5404757" y="146957"/>
            <a:ext cx="2821379" cy="215444"/>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a:t>
            </a:r>
            <a:r>
              <a:rPr lang="en-US" sz="200" dirty="0" err="1">
                <a:solidFill>
                  <a:schemeClr val="bg1"/>
                </a:solidFill>
                <a:latin typeface="Arial" panose="020B0604020202020204" pitchFamily="34" charset="0"/>
                <a:cs typeface="Arial" panose="020B0604020202020204" pitchFamily="34" charset="0"/>
              </a:rPr>
              <a:t>teamnutrition@usda.gov</a:t>
            </a:r>
            <a:r>
              <a:rPr lang="en-US" sz="200" dirty="0">
                <a:solidFill>
                  <a:schemeClr val="bg1"/>
                </a:solidFill>
                <a:latin typeface="Arial" panose="020B0604020202020204" pitchFamily="34" charset="0"/>
                <a:cs typeface="Arial" panose="020B0604020202020204" pitchFamily="34" charset="0"/>
              </a:rPr>
              <a:t>, and follow them on Twitter.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Thank you! </a:t>
            </a:r>
          </a:p>
        </p:txBody>
      </p:sp>
    </p:spTree>
    <p:extLst>
      <p:ext uri="{BB962C8B-B14F-4D97-AF65-F5344CB8AC3E}">
        <p14:creationId xmlns:p14="http://schemas.microsoft.com/office/powerpoint/2010/main" val="144947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EEDBE73-F232-7746-B168-EE994EA46931}"/>
              </a:ext>
            </a:extLst>
          </p:cNvPr>
          <p:cNvSpPr txBox="1"/>
          <p:nvPr/>
        </p:nvSpPr>
        <p:spPr>
          <a:xfrm>
            <a:off x="0" y="221230"/>
            <a:ext cx="3377381" cy="1938992"/>
          </a:xfrm>
          <a:prstGeom prst="rect">
            <a:avLst/>
          </a:prstGeom>
          <a:noFill/>
        </p:spPr>
        <p:txBody>
          <a:bodyPr wrap="square" rtlCol="0">
            <a:spAutoFit/>
          </a:bodyPr>
          <a:lstStyle/>
          <a:p>
            <a:pPr algn="ctr"/>
            <a:r>
              <a:rPr lang="en-US" sz="12000" b="1" dirty="0">
                <a:solidFill>
                  <a:srgbClr val="234A41"/>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93420" y="1846559"/>
            <a:ext cx="3037398" cy="1669773"/>
          </a:xfrm>
        </p:spPr>
        <p:txBody>
          <a:bodyPr/>
          <a:lstStyle/>
          <a:p>
            <a:r>
              <a:rPr lang="en-US" dirty="0"/>
              <a:t>Let Us Know Who You Are! </a:t>
            </a:r>
            <a:br>
              <a:rPr lang="en-US" dirty="0"/>
            </a:br>
            <a:r>
              <a:rPr lang="en-US" b="0" dirty="0"/>
              <a:t>I work for a…</a:t>
            </a:r>
          </a:p>
        </p:txBody>
      </p:sp>
      <p:sp>
        <p:nvSpPr>
          <p:cNvPr id="6" name="Content Placeholder 5">
            <a:extLst>
              <a:ext uri="{FF2B5EF4-FFF2-40B4-BE49-F238E27FC236}">
                <a16:creationId xmlns:a16="http://schemas.microsoft.com/office/drawing/2014/main" id="{831F39E6-BC59-2B40-A6ED-3B3B946304B4}"/>
              </a:ext>
            </a:extLst>
          </p:cNvPr>
          <p:cNvSpPr>
            <a:spLocks noGrp="1"/>
          </p:cNvSpPr>
          <p:nvPr>
            <p:ph sz="half" idx="2"/>
          </p:nvPr>
        </p:nvSpPr>
        <p:spPr>
          <a:xfrm>
            <a:off x="3657600" y="873304"/>
            <a:ext cx="4744016" cy="4055952"/>
          </a:xfrm>
        </p:spPr>
        <p:txBody>
          <a:bodyPr/>
          <a:lstStyle/>
          <a:p>
            <a:pPr marL="458788" indent="-450850">
              <a:buFont typeface="Wingdings" pitchFamily="2" charset="2"/>
              <a:buChar char="q"/>
            </a:pPr>
            <a:r>
              <a:rPr lang="en-US" dirty="0"/>
              <a:t>Child care center</a:t>
            </a:r>
          </a:p>
          <a:p>
            <a:pPr marL="458788" indent="-450850">
              <a:buFont typeface="Wingdings" pitchFamily="2" charset="2"/>
              <a:buChar char="q"/>
            </a:pPr>
            <a:r>
              <a:rPr lang="en-US" dirty="0"/>
              <a:t>Family child care home</a:t>
            </a:r>
          </a:p>
          <a:p>
            <a:pPr marL="458788" indent="-450850">
              <a:buFont typeface="Wingdings" pitchFamily="2" charset="2"/>
              <a:buChar char="q"/>
            </a:pPr>
            <a:r>
              <a:rPr lang="en-US" dirty="0"/>
              <a:t>At-risk afterschool care center</a:t>
            </a:r>
          </a:p>
          <a:p>
            <a:pPr marL="458788" indent="-450850">
              <a:buFont typeface="Wingdings" pitchFamily="2" charset="2"/>
              <a:buChar char="q"/>
            </a:pPr>
            <a:r>
              <a:rPr lang="en-US" dirty="0"/>
              <a:t>Adult day care center</a:t>
            </a:r>
          </a:p>
          <a:p>
            <a:pPr marL="458788" indent="-450850">
              <a:buFont typeface="Wingdings" pitchFamily="2" charset="2"/>
              <a:buChar char="q"/>
            </a:pPr>
            <a:r>
              <a:rPr lang="en-US" dirty="0"/>
              <a:t>Sponsoring organization</a:t>
            </a:r>
          </a:p>
          <a:p>
            <a:pPr marL="458788" indent="-450850">
              <a:buFont typeface="Wingdings" pitchFamily="2" charset="2"/>
              <a:buChar char="q"/>
            </a:pPr>
            <a:r>
              <a:rPr lang="en-US" dirty="0"/>
              <a:t>Emergency shelter</a:t>
            </a:r>
          </a:p>
          <a:p>
            <a:pPr marL="458788" indent="-450850">
              <a:buFont typeface="Wingdings" pitchFamily="2" charset="2"/>
              <a:buChar char="q"/>
            </a:pPr>
            <a:r>
              <a:rPr lang="en-US" dirty="0"/>
              <a:t>School food authority</a:t>
            </a:r>
          </a:p>
          <a:p>
            <a:pPr marL="458788" indent="-450850">
              <a:buFont typeface="Wingdings" pitchFamily="2" charset="2"/>
              <a:buChar char="q"/>
            </a:pPr>
            <a:r>
              <a:rPr lang="en-US" dirty="0"/>
              <a:t>State agency</a:t>
            </a:r>
          </a:p>
          <a:p>
            <a:pPr marL="458788" indent="-450850">
              <a:buFont typeface="Wingdings" pitchFamily="2" charset="2"/>
              <a:buChar char="q"/>
            </a:pPr>
            <a:r>
              <a:rPr lang="en-US" dirty="0"/>
              <a:t>USDA Regional Office </a:t>
            </a:r>
          </a:p>
          <a:p>
            <a:pPr marL="458788" indent="-450850">
              <a:buFont typeface="Wingdings" pitchFamily="2" charset="2"/>
              <a:buChar char="q"/>
            </a:pPr>
            <a:r>
              <a:rPr lang="en-US" dirty="0"/>
              <a:t>Other</a:t>
            </a:r>
          </a:p>
        </p:txBody>
      </p:sp>
      <p:sp>
        <p:nvSpPr>
          <p:cNvPr id="3" name="TextBox 2">
            <a:extLst>
              <a:ext uri="{FF2B5EF4-FFF2-40B4-BE49-F238E27FC236}">
                <a16:creationId xmlns:a16="http://schemas.microsoft.com/office/drawing/2014/main" id="{77CC729F-C5E8-B34B-8CA0-56D1245C4233}"/>
              </a:ext>
            </a:extLst>
          </p:cNvPr>
          <p:cNvSpPr txBox="1"/>
          <p:nvPr/>
        </p:nvSpPr>
        <p:spPr>
          <a:xfrm>
            <a:off x="3804557" y="326571"/>
            <a:ext cx="1124026" cy="461665"/>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Before we get started, I want to know who has joined us today.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Please raise your hand if you work for a:</a:t>
            </a:r>
          </a:p>
          <a:p>
            <a:pPr marL="171450" indent="-171450">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child care center [pause and wait for a show of hands], </a:t>
            </a:r>
          </a:p>
          <a:p>
            <a:pPr marL="171450" indent="-171450">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family child care home [pause and wait for a show of hands], </a:t>
            </a:r>
          </a:p>
          <a:p>
            <a:pPr marL="171450" indent="-171450">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at-risk afterschool care center [pause and wait for a show of hands], </a:t>
            </a:r>
          </a:p>
          <a:p>
            <a:pPr marL="171450" indent="-171450">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sponsoring organization  [pause and wait for a show of hands], </a:t>
            </a:r>
          </a:p>
          <a:p>
            <a:pPr marL="171450" indent="-171450">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emergency shelter [pause and wait for a show of hands], </a:t>
            </a:r>
          </a:p>
          <a:p>
            <a:pPr marL="171450" indent="-171450">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school food authority [pause and wait for a show of hands], </a:t>
            </a:r>
          </a:p>
          <a:p>
            <a:pPr marL="171450" indent="-171450">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State agency [pause and wait for a show of hands], </a:t>
            </a:r>
          </a:p>
          <a:p>
            <a:pPr marL="171450" indent="-171450">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USDA Regional office [pause and wait for a show of hands], </a:t>
            </a:r>
          </a:p>
          <a:p>
            <a:pPr marL="171450" indent="-171450">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or other [pause and wait for a show of hands]. </a:t>
            </a:r>
          </a:p>
        </p:txBody>
      </p:sp>
    </p:spTree>
    <p:extLst>
      <p:ext uri="{BB962C8B-B14F-4D97-AF65-F5344CB8AC3E}">
        <p14:creationId xmlns:p14="http://schemas.microsoft.com/office/powerpoint/2010/main" val="3946538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p:txBody>
          <a:bodyPr/>
          <a:lstStyle/>
          <a:p>
            <a:r>
              <a:rPr lang="en-US" dirty="0"/>
              <a:t>Benefits of Breastfeeding</a:t>
            </a:r>
          </a:p>
        </p:txBody>
      </p:sp>
      <p:sp>
        <p:nvSpPr>
          <p:cNvPr id="6" name="Rounded Rectangle 5">
            <a:extLst>
              <a:ext uri="{FF2B5EF4-FFF2-40B4-BE49-F238E27FC236}">
                <a16:creationId xmlns:a16="http://schemas.microsoft.com/office/drawing/2014/main" id="{17EC3670-A180-164A-9CCC-BF6D09C88842}"/>
              </a:ext>
            </a:extLst>
          </p:cNvPr>
          <p:cNvSpPr/>
          <p:nvPr/>
        </p:nvSpPr>
        <p:spPr>
          <a:xfrm>
            <a:off x="262625" y="1303056"/>
            <a:ext cx="3674380" cy="2976619"/>
          </a:xfrm>
          <a:prstGeom prst="roundRect">
            <a:avLst>
              <a:gd name="adj" fmla="val 6524"/>
            </a:avLst>
          </a:prstGeom>
          <a:solidFill>
            <a:srgbClr val="60B7A2">
              <a:alpha val="50000"/>
            </a:srgbClr>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nchorCtr="0"/>
          <a:lstStyle/>
          <a:p>
            <a:r>
              <a:rPr lang="en-US" b="1" dirty="0">
                <a:solidFill>
                  <a:schemeClr val="tx1"/>
                </a:solidFill>
                <a:latin typeface="Helvetica" pitchFamily="2" charset="0"/>
                <a:cs typeface="Times New Roman" panose="02020603050405020304" pitchFamily="18" charset="0"/>
              </a:rPr>
              <a:t>Breastfed babies may have:</a:t>
            </a:r>
          </a:p>
          <a:p>
            <a:pPr marL="137160" indent="-137160">
              <a:buClr>
                <a:srgbClr val="234A41"/>
              </a:buClr>
              <a:buFont typeface="Arial" panose="020B0604020202020204" pitchFamily="34" charset="0"/>
              <a:buChar char="•"/>
            </a:pPr>
            <a:r>
              <a:rPr lang="en-US" dirty="0">
                <a:solidFill>
                  <a:schemeClr val="tx1"/>
                </a:solidFill>
                <a:latin typeface="Helvetica" pitchFamily="2" charset="0"/>
                <a:cs typeface="Times New Roman" panose="02020603050405020304" pitchFamily="18" charset="0"/>
              </a:rPr>
              <a:t>lower risk of asthma</a:t>
            </a:r>
          </a:p>
          <a:p>
            <a:pPr marL="137160" indent="-137160">
              <a:buClr>
                <a:srgbClr val="234A41"/>
              </a:buClr>
              <a:buFont typeface="Arial" panose="020B0604020202020204" pitchFamily="34" charset="0"/>
              <a:buChar char="•"/>
            </a:pPr>
            <a:r>
              <a:rPr lang="en-US" dirty="0">
                <a:solidFill>
                  <a:schemeClr val="tx1"/>
                </a:solidFill>
                <a:latin typeface="Helvetica" pitchFamily="2" charset="0"/>
                <a:cs typeface="Times New Roman" panose="02020603050405020304" pitchFamily="18" charset="0"/>
              </a:rPr>
              <a:t>fewer ear and </a:t>
            </a:r>
            <a:br>
              <a:rPr lang="en-US" dirty="0">
                <a:solidFill>
                  <a:schemeClr val="tx1"/>
                </a:solidFill>
                <a:latin typeface="Helvetica" pitchFamily="2" charset="0"/>
                <a:cs typeface="Times New Roman" panose="02020603050405020304" pitchFamily="18" charset="0"/>
              </a:rPr>
            </a:br>
            <a:r>
              <a:rPr lang="en-US" dirty="0">
                <a:solidFill>
                  <a:schemeClr val="tx1"/>
                </a:solidFill>
                <a:latin typeface="Helvetica" pitchFamily="2" charset="0"/>
                <a:cs typeface="Times New Roman" panose="02020603050405020304" pitchFamily="18" charset="0"/>
              </a:rPr>
              <a:t>respiratory infections</a:t>
            </a:r>
          </a:p>
          <a:p>
            <a:pPr marL="137160" indent="-137160">
              <a:buClr>
                <a:srgbClr val="234A41"/>
              </a:buClr>
              <a:buFont typeface="Arial" panose="020B0604020202020204" pitchFamily="34" charset="0"/>
              <a:buChar char="•"/>
            </a:pPr>
            <a:r>
              <a:rPr lang="en-US" dirty="0">
                <a:solidFill>
                  <a:schemeClr val="tx1"/>
                </a:solidFill>
                <a:latin typeface="Helvetica" pitchFamily="2" charset="0"/>
                <a:cs typeface="Times New Roman" panose="02020603050405020304" pitchFamily="18" charset="0"/>
              </a:rPr>
              <a:t>lower risk of SIDS</a:t>
            </a:r>
          </a:p>
          <a:p>
            <a:pPr marL="137160" indent="-137160">
              <a:buClr>
                <a:srgbClr val="234A41"/>
              </a:buClr>
              <a:buFont typeface="Arial" panose="020B0604020202020204" pitchFamily="34" charset="0"/>
              <a:buChar char="•"/>
            </a:pPr>
            <a:r>
              <a:rPr lang="en-US" dirty="0">
                <a:solidFill>
                  <a:schemeClr val="tx1"/>
                </a:solidFill>
                <a:latin typeface="Helvetica" pitchFamily="2" charset="0"/>
                <a:cs typeface="Times New Roman" panose="02020603050405020304" pitchFamily="18" charset="0"/>
              </a:rPr>
              <a:t>fewer infections that cause vomiting and diarrhea</a:t>
            </a:r>
          </a:p>
          <a:p>
            <a:pPr marL="137160" indent="-137160">
              <a:buClr>
                <a:srgbClr val="234A41"/>
              </a:buClr>
              <a:buFont typeface="Arial" panose="020B0604020202020204" pitchFamily="34" charset="0"/>
              <a:buChar char="•"/>
            </a:pPr>
            <a:r>
              <a:rPr lang="en-US" dirty="0">
                <a:solidFill>
                  <a:schemeClr val="tx1"/>
                </a:solidFill>
                <a:latin typeface="Helvetica" pitchFamily="2" charset="0"/>
                <a:cs typeface="Times New Roman" panose="02020603050405020304" pitchFamily="18" charset="0"/>
              </a:rPr>
              <a:t>lower risk of becoming obese</a:t>
            </a:r>
          </a:p>
          <a:p>
            <a:pPr marL="137160" indent="-137160">
              <a:buClr>
                <a:srgbClr val="234A41"/>
              </a:buClr>
              <a:buFont typeface="Arial" panose="020B0604020202020204" pitchFamily="34" charset="0"/>
              <a:buChar char="•"/>
            </a:pPr>
            <a:r>
              <a:rPr lang="en-US" dirty="0">
                <a:solidFill>
                  <a:schemeClr val="tx1"/>
                </a:solidFill>
                <a:latin typeface="Helvetica" pitchFamily="2" charset="0"/>
                <a:cs typeface="Times New Roman" panose="02020603050405020304" pitchFamily="18" charset="0"/>
              </a:rPr>
              <a:t>and more!</a:t>
            </a:r>
          </a:p>
        </p:txBody>
      </p:sp>
      <p:sp>
        <p:nvSpPr>
          <p:cNvPr id="8" name="Rounded Rectangle 7">
            <a:extLst>
              <a:ext uri="{FF2B5EF4-FFF2-40B4-BE49-F238E27FC236}">
                <a16:creationId xmlns:a16="http://schemas.microsoft.com/office/drawing/2014/main" id="{782CA1BA-436D-1348-9F71-CA77C4848ADF}"/>
              </a:ext>
            </a:extLst>
          </p:cNvPr>
          <p:cNvSpPr/>
          <p:nvPr/>
        </p:nvSpPr>
        <p:spPr>
          <a:xfrm>
            <a:off x="4416287" y="1303056"/>
            <a:ext cx="3674380" cy="2976619"/>
          </a:xfrm>
          <a:prstGeom prst="roundRect">
            <a:avLst>
              <a:gd name="adj" fmla="val 6524"/>
            </a:avLst>
          </a:prstGeom>
          <a:solidFill>
            <a:srgbClr val="D7EDE7"/>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nchorCtr="0"/>
          <a:lstStyle/>
          <a:p>
            <a:r>
              <a:rPr lang="en-US" b="1" dirty="0">
                <a:solidFill>
                  <a:schemeClr val="tx1"/>
                </a:solidFill>
                <a:latin typeface="Helvetica" pitchFamily="2" charset="0"/>
                <a:cs typeface="Times New Roman" panose="02020603050405020304" pitchFamily="18" charset="0"/>
              </a:rPr>
              <a:t>Mothers who breastfeed may: </a:t>
            </a:r>
          </a:p>
          <a:p>
            <a:pPr marL="137160" indent="-137160">
              <a:buClr>
                <a:srgbClr val="234A41"/>
              </a:buClr>
              <a:buFont typeface="Arial" panose="020B0604020202020204" pitchFamily="34" charset="0"/>
              <a:buChar char="•"/>
            </a:pPr>
            <a:r>
              <a:rPr lang="en-US" dirty="0">
                <a:solidFill>
                  <a:schemeClr val="tx1"/>
                </a:solidFill>
                <a:latin typeface="Helvetica" pitchFamily="2" charset="0"/>
                <a:cs typeface="Times New Roman" panose="02020603050405020304" pitchFamily="18" charset="0"/>
              </a:rPr>
              <a:t>have less blood loss </a:t>
            </a:r>
            <a:br>
              <a:rPr lang="en-US" dirty="0">
                <a:solidFill>
                  <a:schemeClr val="tx1"/>
                </a:solidFill>
                <a:latin typeface="Helvetica" pitchFamily="2" charset="0"/>
                <a:cs typeface="Times New Roman" panose="02020603050405020304" pitchFamily="18" charset="0"/>
              </a:rPr>
            </a:br>
            <a:r>
              <a:rPr lang="en-US" dirty="0">
                <a:solidFill>
                  <a:schemeClr val="tx1"/>
                </a:solidFill>
                <a:latin typeface="Helvetica" pitchFamily="2" charset="0"/>
                <a:cs typeface="Times New Roman" panose="02020603050405020304" pitchFamily="18" charset="0"/>
              </a:rPr>
              <a:t>after childbirth</a:t>
            </a:r>
          </a:p>
          <a:p>
            <a:pPr marL="137160" indent="-137160">
              <a:buClr>
                <a:srgbClr val="234A41"/>
              </a:buClr>
              <a:buFont typeface="Arial" panose="020B0604020202020204" pitchFamily="34" charset="0"/>
              <a:buChar char="•"/>
            </a:pPr>
            <a:r>
              <a:rPr lang="en-US" dirty="0">
                <a:solidFill>
                  <a:schemeClr val="tx1"/>
                </a:solidFill>
                <a:latin typeface="Helvetica" pitchFamily="2" charset="0"/>
                <a:cs typeface="Times New Roman" panose="02020603050405020304" pitchFamily="18" charset="0"/>
              </a:rPr>
              <a:t>feel more relaxed</a:t>
            </a:r>
          </a:p>
          <a:p>
            <a:pPr marL="137160" indent="-137160">
              <a:buClr>
                <a:srgbClr val="234A41"/>
              </a:buClr>
              <a:buFont typeface="Arial" panose="020B0604020202020204" pitchFamily="34" charset="0"/>
              <a:buChar char="•"/>
            </a:pPr>
            <a:r>
              <a:rPr lang="en-US" dirty="0">
                <a:solidFill>
                  <a:schemeClr val="tx1"/>
                </a:solidFill>
                <a:latin typeface="Helvetica" pitchFamily="2" charset="0"/>
                <a:cs typeface="Times New Roman" panose="02020603050405020304" pitchFamily="18" charset="0"/>
              </a:rPr>
              <a:t>have lower risk of ovarian and certain types of breast cancer</a:t>
            </a:r>
          </a:p>
          <a:p>
            <a:pPr marL="137160" indent="-137160">
              <a:buClr>
                <a:srgbClr val="234A41"/>
              </a:buClr>
              <a:buFont typeface="Arial" panose="020B0604020202020204" pitchFamily="34" charset="0"/>
              <a:buChar char="•"/>
            </a:pPr>
            <a:r>
              <a:rPr lang="en-US" dirty="0">
                <a:solidFill>
                  <a:schemeClr val="tx1"/>
                </a:solidFill>
                <a:latin typeface="Helvetica" pitchFamily="2" charset="0"/>
                <a:cs typeface="Times New Roman" panose="02020603050405020304" pitchFamily="18" charset="0"/>
              </a:rPr>
              <a:t>have lower risk of </a:t>
            </a:r>
            <a:br>
              <a:rPr lang="en-US" dirty="0">
                <a:solidFill>
                  <a:schemeClr val="tx1"/>
                </a:solidFill>
                <a:latin typeface="Helvetica" pitchFamily="2" charset="0"/>
                <a:cs typeface="Times New Roman" panose="02020603050405020304" pitchFamily="18" charset="0"/>
              </a:rPr>
            </a:br>
            <a:r>
              <a:rPr lang="en-US" dirty="0">
                <a:solidFill>
                  <a:schemeClr val="tx1"/>
                </a:solidFill>
                <a:latin typeface="Helvetica" pitchFamily="2" charset="0"/>
                <a:cs typeface="Times New Roman" panose="02020603050405020304" pitchFamily="18" charset="0"/>
              </a:rPr>
              <a:t>Type 2 diabetes</a:t>
            </a:r>
          </a:p>
          <a:p>
            <a:pPr marL="137160" indent="-137160">
              <a:buClr>
                <a:srgbClr val="234A41"/>
              </a:buClr>
              <a:buFont typeface="Arial" panose="020B0604020202020204" pitchFamily="34" charset="0"/>
              <a:buChar char="•"/>
            </a:pPr>
            <a:r>
              <a:rPr lang="en-US" dirty="0">
                <a:solidFill>
                  <a:schemeClr val="tx1"/>
                </a:solidFill>
                <a:latin typeface="Helvetica" pitchFamily="2" charset="0"/>
                <a:cs typeface="Times New Roman" panose="02020603050405020304" pitchFamily="18" charset="0"/>
              </a:rPr>
              <a:t>and more!</a:t>
            </a:r>
          </a:p>
        </p:txBody>
      </p:sp>
      <p:sp>
        <p:nvSpPr>
          <p:cNvPr id="3" name="TextBox 2">
            <a:extLst>
              <a:ext uri="{FF2B5EF4-FFF2-40B4-BE49-F238E27FC236}">
                <a16:creationId xmlns:a16="http://schemas.microsoft.com/office/drawing/2014/main" id="{B63EC978-9389-1A43-BD3C-965FF831143C}"/>
              </a:ext>
            </a:extLst>
          </p:cNvPr>
          <p:cNvSpPr txBox="1"/>
          <p:nvPr/>
        </p:nvSpPr>
        <p:spPr>
          <a:xfrm>
            <a:off x="408214" y="4343398"/>
            <a:ext cx="7667484" cy="615553"/>
          </a:xfrm>
          <a:prstGeom prst="rect">
            <a:avLst/>
          </a:prstGeom>
          <a:noFill/>
        </p:spPr>
        <p:txBody>
          <a:bodyPr wrap="none" rtlCol="0">
            <a:spAutoFit/>
          </a:bodyPr>
          <a:lstStyle/>
          <a:p>
            <a:pPr defTabSz="934848">
              <a:defRPr/>
            </a:pPr>
            <a:r>
              <a:rPr lang="en-US" sz="200" dirty="0">
                <a:solidFill>
                  <a:schemeClr val="bg1"/>
                </a:solidFill>
                <a:latin typeface="Arial" panose="020B0604020202020204" pitchFamily="34" charset="0"/>
                <a:cs typeface="Arial" panose="020B0604020202020204" pitchFamily="34" charset="0"/>
              </a:rPr>
              <a:t>Now, let's look more closely at today's topic - how to support breastfeeding in the CACFP. According to the American Academy of Pediatrics, breastmilk is the best source of nutrition for babies, and it is the only food healthy babies need for about the first 6 months of life.  Additionally, the U.S. Department of Agriculture's Food and Nutrition Service Special Supplemental Nutrition Program for Women, Infants and Children (WIC) breastfeeding promotion and support campaign (https://</a:t>
            </a:r>
            <a:r>
              <a:rPr lang="en-US" sz="200" dirty="0" err="1">
                <a:solidFill>
                  <a:schemeClr val="bg1"/>
                </a:solidFill>
                <a:latin typeface="Arial" panose="020B0604020202020204" pitchFamily="34" charset="0"/>
                <a:cs typeface="Arial" panose="020B0604020202020204" pitchFamily="34" charset="0"/>
              </a:rPr>
              <a:t>wicbreastfeeding.fns.usda.gov</a:t>
            </a:r>
            <a:r>
              <a:rPr lang="en-US" sz="200" dirty="0">
                <a:solidFill>
                  <a:schemeClr val="bg1"/>
                </a:solidFill>
                <a:latin typeface="Arial" panose="020B0604020202020204" pitchFamily="34" charset="0"/>
                <a:cs typeface="Arial" panose="020B0604020202020204" pitchFamily="34" charset="0"/>
              </a:rPr>
              <a:t>/) encourages breastfeeding mothers to breastfeed as much as they can for as long as they can, exclusively for six months and up to a year if possible. </a:t>
            </a:r>
          </a:p>
          <a:p>
            <a:pPr lvl="0"/>
            <a:r>
              <a:rPr lang="en-US" sz="200" dirty="0">
                <a:solidFill>
                  <a:schemeClr val="bg1"/>
                </a:solidFill>
                <a:latin typeface="Arial" panose="020B0604020202020204" pitchFamily="34" charset="0"/>
                <a:cs typeface="Arial" panose="020B0604020202020204" pitchFamily="34" charset="0"/>
              </a:rPr>
              <a:t>Mothers often choose to breastfeed because it benefits the baby, the mother, and the family. Breastfed babies may have:</a:t>
            </a:r>
          </a:p>
          <a:p>
            <a:pPr marL="175284" indent="-175284">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lower risk of asthma.</a:t>
            </a:r>
          </a:p>
          <a:p>
            <a:pPr marL="175284" indent="-175284">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fewer ear and lower respiratory infections.</a:t>
            </a:r>
          </a:p>
          <a:p>
            <a:pPr marL="175284" indent="-175284">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lower risk of Sudden Infant Death Syndrome (SIDS).</a:t>
            </a:r>
          </a:p>
          <a:p>
            <a:pPr marL="175284" indent="-175284">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lower risk of becoming obese.</a:t>
            </a:r>
          </a:p>
          <a:p>
            <a:pPr marL="175284" indent="-175284" defTabSz="934848">
              <a:buFont typeface="Arial" panose="020B0604020202020204" pitchFamily="34" charset="0"/>
              <a:buChar char="•"/>
              <a:defRPr/>
            </a:pPr>
            <a:r>
              <a:rPr lang="en-US" sz="200" dirty="0">
                <a:solidFill>
                  <a:schemeClr val="bg1"/>
                </a:solidFill>
                <a:latin typeface="Arial" panose="020B0604020202020204" pitchFamily="34" charset="0"/>
                <a:cs typeface="Arial" panose="020B0604020202020204" pitchFamily="34" charset="0"/>
              </a:rPr>
              <a:t>fewer infections that cause vomiting and diarrhea.</a:t>
            </a:r>
          </a:p>
          <a:p>
            <a:pPr marL="175284" indent="-175284">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Babies also taste different flavors in breastmilk based on what the mother eats. This may help babies accept new flavors from solid foods more easily.</a:t>
            </a:r>
          </a:p>
          <a:p>
            <a:pPr lvl="0"/>
            <a:r>
              <a:rPr lang="en-US" sz="200" dirty="0">
                <a:solidFill>
                  <a:schemeClr val="bg1"/>
                </a:solidFill>
                <a:latin typeface="Arial" panose="020B0604020202020204" pitchFamily="34" charset="0"/>
                <a:cs typeface="Arial" panose="020B0604020202020204" pitchFamily="34" charset="0"/>
              </a:rPr>
              <a:t>Breastfeeding may help the mother:</a:t>
            </a:r>
          </a:p>
          <a:p>
            <a:pPr marL="175284" indent="-175284">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have less blood loss after childbirth.</a:t>
            </a:r>
          </a:p>
          <a:p>
            <a:pPr marL="175284" indent="-175284">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feel more relaxed.</a:t>
            </a:r>
          </a:p>
          <a:p>
            <a:pPr marL="175284" indent="-175284">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have lower risk of ovarian and certain types of breast cancer.</a:t>
            </a:r>
          </a:p>
          <a:p>
            <a:pPr marL="175284" indent="-175284">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have lower risk of Type 2 diabetes.</a:t>
            </a:r>
          </a:p>
          <a:p>
            <a:pPr marL="175284" indent="-175284">
              <a:buFont typeface="Arial" panose="020B0604020202020204" pitchFamily="34" charset="0"/>
              <a:buChar char="•"/>
            </a:pPr>
            <a:r>
              <a:rPr lang="en-US" sz="200" dirty="0">
                <a:solidFill>
                  <a:schemeClr val="bg1"/>
                </a:solidFill>
                <a:latin typeface="Arial" panose="020B0604020202020204" pitchFamily="34" charset="0"/>
                <a:cs typeface="Arial" panose="020B0604020202020204" pitchFamily="34" charset="0"/>
              </a:rPr>
              <a:t>Skin-to-skin contact during breastfeeding may help moms and babies bond.</a:t>
            </a:r>
          </a:p>
          <a:p>
            <a:r>
              <a:rPr lang="en-US" sz="200" b="1" dirty="0">
                <a:solidFill>
                  <a:schemeClr val="bg1"/>
                </a:solidFill>
                <a:latin typeface="Arial" panose="020B0604020202020204" pitchFamily="34" charset="0"/>
                <a:cs typeface="Arial" panose="020B0604020202020204" pitchFamily="34" charset="0"/>
              </a:rPr>
              <a:t> </a:t>
            </a:r>
            <a:r>
              <a:rPr lang="en-US" sz="200" dirty="0">
                <a:solidFill>
                  <a:schemeClr val="bg1"/>
                </a:solidFill>
                <a:latin typeface="Arial" panose="020B0604020202020204" pitchFamily="34" charset="0"/>
                <a:cs typeface="Arial" panose="020B0604020202020204" pitchFamily="34" charset="0"/>
              </a:rPr>
              <a:t>Lastly, breastfeeding can help the family financially. They may be able to save money because they do not have to buy infant formula, and they may miss less days or work or school since their baby may be sick less often. </a:t>
            </a:r>
          </a:p>
          <a:p>
            <a:pPr defTabSz="934848">
              <a:defRPr/>
            </a:pPr>
            <a:r>
              <a:rPr lang="en-US" sz="200" dirty="0">
                <a:solidFill>
                  <a:schemeClr val="bg1"/>
                </a:solidFill>
                <a:latin typeface="Arial" panose="020B0604020202020204" pitchFamily="34" charset="0"/>
                <a:cs typeface="Arial" panose="020B0604020202020204" pitchFamily="34" charset="0"/>
              </a:rPr>
              <a:t>Because of the many benefits associated with breastfeeding, mothers often choose to continue to breastfeed their baby when they return to work or school.  Therefore, CACFP operators regularly care for breastfed babies. The updated CACFP infant meal pattern supports mothers who choose to continue to  breastfeed when their baby is enrolled in child care. </a:t>
            </a:r>
          </a:p>
          <a:p>
            <a:endParaRPr lang="en-US" sz="200" dirty="0">
              <a:solidFill>
                <a:schemeClr val="bg1"/>
              </a:solidFill>
            </a:endParaRPr>
          </a:p>
        </p:txBody>
      </p:sp>
    </p:spTree>
    <p:extLst>
      <p:ext uri="{BB962C8B-B14F-4D97-AF65-F5344CB8AC3E}">
        <p14:creationId xmlns:p14="http://schemas.microsoft.com/office/powerpoint/2010/main" val="1551811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CFDFA-BC84-5C4C-A01F-2C7D47E939BD}"/>
              </a:ext>
            </a:extLst>
          </p:cNvPr>
          <p:cNvSpPr>
            <a:spLocks noGrp="1"/>
          </p:cNvSpPr>
          <p:nvPr>
            <p:ph type="title"/>
          </p:nvPr>
        </p:nvSpPr>
        <p:spPr>
          <a:xfrm>
            <a:off x="0" y="0"/>
            <a:ext cx="8575040" cy="1009979"/>
          </a:xfrm>
        </p:spPr>
        <p:txBody>
          <a:bodyPr/>
          <a:lstStyle/>
          <a:p>
            <a:r>
              <a:rPr lang="en-US" sz="2500" dirty="0"/>
              <a:t>How the CACFP Meal Patterns Support Breastfeeding</a:t>
            </a:r>
          </a:p>
        </p:txBody>
      </p:sp>
      <p:sp>
        <p:nvSpPr>
          <p:cNvPr id="4" name="Content Placeholder 3">
            <a:extLst>
              <a:ext uri="{FF2B5EF4-FFF2-40B4-BE49-F238E27FC236}">
                <a16:creationId xmlns:a16="http://schemas.microsoft.com/office/drawing/2014/main" id="{05BA4F7D-A5DA-7D4B-8834-8959CCB18D05}"/>
              </a:ext>
            </a:extLst>
          </p:cNvPr>
          <p:cNvSpPr>
            <a:spLocks noGrp="1"/>
          </p:cNvSpPr>
          <p:nvPr>
            <p:ph sz="half" idx="2"/>
          </p:nvPr>
        </p:nvSpPr>
        <p:spPr>
          <a:xfrm>
            <a:off x="411480" y="1188720"/>
            <a:ext cx="3781771" cy="3696037"/>
          </a:xfrm>
        </p:spPr>
        <p:txBody>
          <a:bodyPr/>
          <a:lstStyle/>
          <a:p>
            <a:pPr marL="236538" lvl="1" indent="-236538">
              <a:spcBef>
                <a:spcPts val="1400"/>
              </a:spcBef>
              <a:buFont typeface="Arial" panose="020B0604020202020204" pitchFamily="34" charset="0"/>
              <a:buChar char="•"/>
            </a:pPr>
            <a:r>
              <a:rPr lang="en-US" sz="2000" dirty="0"/>
              <a:t>Provide reimbursement to CACFP operators if the mother breastfeeds on-site.</a:t>
            </a:r>
          </a:p>
          <a:p>
            <a:pPr marL="236538" lvl="1" indent="-236538">
              <a:spcBef>
                <a:spcPts val="1400"/>
              </a:spcBef>
              <a:buFont typeface="Arial" panose="020B0604020202020204" pitchFamily="34" charset="0"/>
              <a:buChar char="•"/>
            </a:pPr>
            <a:r>
              <a:rPr lang="en-US" sz="2000" dirty="0"/>
              <a:t>Encourage mothers to supply breastmilk for their child while in child care.</a:t>
            </a:r>
          </a:p>
          <a:p>
            <a:pPr marL="236538" lvl="1" indent="-236538">
              <a:spcBef>
                <a:spcPts val="1400"/>
              </a:spcBef>
              <a:buFont typeface="Arial" panose="020B0604020202020204" pitchFamily="34" charset="0"/>
              <a:buChar char="•"/>
            </a:pPr>
            <a:r>
              <a:rPr lang="en-US" sz="2000" dirty="0"/>
              <a:t>Offer a quiet, private area that is comfortable and sanitary for mothers who come to your child care site to breastfeed.</a:t>
            </a:r>
          </a:p>
        </p:txBody>
      </p:sp>
      <p:pic>
        <p:nvPicPr>
          <p:cNvPr id="6" name="Picture 2" descr="A woman sitting on a chair breastfeeding her baby.">
            <a:extLst>
              <a:ext uri="{FF2B5EF4-FFF2-40B4-BE49-F238E27FC236}">
                <a16:creationId xmlns:a16="http://schemas.microsoft.com/office/drawing/2014/main" id="{2D6CB95B-ADA8-A444-843E-FF628234B4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71165"/>
            <a:ext cx="3833356" cy="2553016"/>
          </a:xfrm>
          <a:prstGeom prst="roundRect">
            <a:avLst>
              <a:gd name="adj" fmla="val 8220"/>
            </a:avLst>
          </a:prstGeom>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939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CFDFA-BC84-5C4C-A01F-2C7D47E939BD}"/>
              </a:ext>
            </a:extLst>
          </p:cNvPr>
          <p:cNvSpPr>
            <a:spLocks noGrp="1"/>
          </p:cNvSpPr>
          <p:nvPr>
            <p:ph type="title"/>
          </p:nvPr>
        </p:nvSpPr>
        <p:spPr>
          <a:xfrm>
            <a:off x="0" y="0"/>
            <a:ext cx="8773610" cy="1009979"/>
          </a:xfrm>
        </p:spPr>
        <p:txBody>
          <a:bodyPr/>
          <a:lstStyle/>
          <a:p>
            <a:r>
              <a:rPr lang="en-US" sz="2800" dirty="0"/>
              <a:t>Creating a Breastfeeding-Friendly Environment</a:t>
            </a:r>
          </a:p>
        </p:txBody>
      </p:sp>
      <p:sp>
        <p:nvSpPr>
          <p:cNvPr id="7" name="Content Placeholder 3">
            <a:extLst>
              <a:ext uri="{FF2B5EF4-FFF2-40B4-BE49-F238E27FC236}">
                <a16:creationId xmlns:a16="http://schemas.microsoft.com/office/drawing/2014/main" id="{FD10EC28-B08C-114A-8AF9-E07E9D098CCE}"/>
              </a:ext>
            </a:extLst>
          </p:cNvPr>
          <p:cNvSpPr txBox="1">
            <a:spLocks/>
          </p:cNvSpPr>
          <p:nvPr/>
        </p:nvSpPr>
        <p:spPr>
          <a:xfrm>
            <a:off x="411480" y="1188720"/>
            <a:ext cx="4106690" cy="3578205"/>
          </a:xfrm>
          <a:prstGeom prst="rect">
            <a:avLst/>
          </a:prstGeom>
        </p:spPr>
        <p:txBody>
          <a:bodyPr numCol="1" spcCol="274320"/>
          <a:lstStyle>
            <a:lvl1pPr marL="0" indent="-137160" algn="l" defTabSz="914400" rtl="0" eaLnBrk="1" latinLnBrk="0" hangingPunct="1">
              <a:lnSpc>
                <a:spcPct val="90000"/>
              </a:lnSpc>
              <a:spcBef>
                <a:spcPts val="1000"/>
              </a:spcBef>
              <a:buClr>
                <a:srgbClr val="740507"/>
              </a:buClr>
              <a:buFont typeface="Arial" panose="020B0604020202020204" pitchFamily="34" charset="0"/>
              <a:buChar char="•"/>
              <a:defRPr sz="1800" b="0" i="0" kern="1200">
                <a:solidFill>
                  <a:schemeClr val="tx1">
                    <a:lumMod val="65000"/>
                    <a:lumOff val="35000"/>
                  </a:schemeClr>
                </a:solidFill>
                <a:latin typeface="Helvetica" pitchFamily="2" charset="0"/>
                <a:ea typeface="+mn-ea"/>
                <a:cs typeface="+mn-cs"/>
              </a:defRPr>
            </a:lvl1pPr>
            <a:lvl2pPr marL="274320" indent="-137160" algn="l" defTabSz="914400" rtl="0" eaLnBrk="1" latinLnBrk="0" hangingPunct="1">
              <a:lnSpc>
                <a:spcPct val="90000"/>
              </a:lnSpc>
              <a:spcBef>
                <a:spcPts val="500"/>
              </a:spcBef>
              <a:buClr>
                <a:srgbClr val="8B000D"/>
              </a:buClr>
              <a:buFont typeface="System Font Regular"/>
              <a:buChar char="⁃"/>
              <a:defRPr sz="1800" b="0" i="0" kern="1200">
                <a:solidFill>
                  <a:schemeClr val="tx1">
                    <a:lumMod val="65000"/>
                    <a:lumOff val="3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buNone/>
            </a:pPr>
            <a:r>
              <a:rPr lang="en-US" sz="2000" dirty="0"/>
              <a:t>If possible, offer a quiet, comfortable place to breastfeed </a:t>
            </a:r>
            <a:br>
              <a:rPr lang="en-US" sz="2000" dirty="0"/>
            </a:br>
            <a:r>
              <a:rPr lang="en-US" sz="2000" dirty="0"/>
              <a:t>or pump that includes:</a:t>
            </a:r>
          </a:p>
          <a:p>
            <a:pPr marL="236538" lvl="1" indent="-236538">
              <a:lnSpc>
                <a:spcPct val="100000"/>
              </a:lnSpc>
              <a:buClr>
                <a:srgbClr val="234A41"/>
              </a:buClr>
              <a:buFont typeface="Arial" panose="020B0604020202020204" pitchFamily="34" charset="0"/>
              <a:buChar char="•"/>
            </a:pPr>
            <a:r>
              <a:rPr lang="en-US" sz="2000" dirty="0"/>
              <a:t>Drinking water                                  </a:t>
            </a:r>
          </a:p>
          <a:p>
            <a:pPr marL="236538" lvl="1" indent="-236538">
              <a:lnSpc>
                <a:spcPct val="100000"/>
              </a:lnSpc>
              <a:buClr>
                <a:srgbClr val="234A41"/>
              </a:buClr>
              <a:buFont typeface="Arial" panose="020B0604020202020204" pitchFamily="34" charset="0"/>
              <a:buChar char="•"/>
            </a:pPr>
            <a:r>
              <a:rPr lang="en-US" sz="2000" dirty="0"/>
              <a:t>Pillow</a:t>
            </a:r>
          </a:p>
          <a:p>
            <a:pPr marL="236538" lvl="1" indent="-236538">
              <a:lnSpc>
                <a:spcPct val="100000"/>
              </a:lnSpc>
              <a:buClr>
                <a:srgbClr val="234A41"/>
              </a:buClr>
              <a:buFont typeface="Arial" panose="020B0604020202020204" pitchFamily="34" charset="0"/>
              <a:buChar char="•"/>
            </a:pPr>
            <a:r>
              <a:rPr lang="en-US" sz="2000" dirty="0"/>
              <a:t>Disinfectant wipes</a:t>
            </a:r>
          </a:p>
          <a:p>
            <a:pPr marL="236538" lvl="1" indent="-236538">
              <a:lnSpc>
                <a:spcPct val="100000"/>
              </a:lnSpc>
              <a:buClr>
                <a:srgbClr val="234A41"/>
              </a:buClr>
              <a:buFont typeface="Arial" panose="020B0604020202020204" pitchFamily="34" charset="0"/>
              <a:buChar char="•"/>
            </a:pPr>
            <a:r>
              <a:rPr lang="en-US" sz="2000" dirty="0"/>
              <a:t>Table</a:t>
            </a:r>
          </a:p>
          <a:p>
            <a:pPr marL="236538" lvl="1" indent="-236538">
              <a:lnSpc>
                <a:spcPct val="100000"/>
              </a:lnSpc>
              <a:buClr>
                <a:srgbClr val="234A41"/>
              </a:buClr>
              <a:buFont typeface="Arial" panose="020B0604020202020204" pitchFamily="34" charset="0"/>
              <a:buChar char="•"/>
            </a:pPr>
            <a:r>
              <a:rPr lang="en-US" sz="2000" dirty="0"/>
              <a:t>Electrical outlet</a:t>
            </a:r>
          </a:p>
          <a:p>
            <a:pPr marL="236538" lvl="1" indent="-236538">
              <a:lnSpc>
                <a:spcPct val="100000"/>
              </a:lnSpc>
              <a:buClr>
                <a:srgbClr val="234A41"/>
              </a:buClr>
              <a:buFont typeface="Arial" panose="020B0604020202020204" pitchFamily="34" charset="0"/>
              <a:buChar char="•"/>
            </a:pPr>
            <a:r>
              <a:rPr lang="en-US" sz="2000" dirty="0"/>
              <a:t>Stool</a:t>
            </a:r>
          </a:p>
          <a:p>
            <a:pPr marL="236538" lvl="1" indent="-236538">
              <a:lnSpc>
                <a:spcPct val="100000"/>
              </a:lnSpc>
              <a:buClr>
                <a:srgbClr val="234A41"/>
              </a:buClr>
              <a:buFont typeface="Arial" panose="020B0604020202020204" pitchFamily="34" charset="0"/>
              <a:buChar char="•"/>
            </a:pPr>
            <a:r>
              <a:rPr lang="en-US" sz="2000" dirty="0"/>
              <a:t>Comfortable chair</a:t>
            </a:r>
          </a:p>
        </p:txBody>
      </p:sp>
      <p:pic>
        <p:nvPicPr>
          <p:cNvPr id="8" name="Picture 7" descr="A woman sitting on a chair breastfeeding her baby.">
            <a:extLst>
              <a:ext uri="{FF2B5EF4-FFF2-40B4-BE49-F238E27FC236}">
                <a16:creationId xmlns:a16="http://schemas.microsoft.com/office/drawing/2014/main" id="{039D239B-DDFA-4E42-B2D9-9D680B3C6D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171165"/>
            <a:ext cx="3825367" cy="2553016"/>
          </a:xfrm>
          <a:prstGeom prst="roundRect">
            <a:avLst>
              <a:gd name="adj" fmla="val 7206"/>
            </a:avLst>
          </a:prstGeom>
          <a:ln>
            <a:noFill/>
          </a:ln>
          <a:effectLst/>
        </p:spPr>
      </p:pic>
    </p:spTree>
    <p:extLst>
      <p:ext uri="{BB962C8B-B14F-4D97-AF65-F5344CB8AC3E}">
        <p14:creationId xmlns:p14="http://schemas.microsoft.com/office/powerpoint/2010/main" val="1789989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CFDFA-BC84-5C4C-A01F-2C7D47E939BD}"/>
              </a:ext>
            </a:extLst>
          </p:cNvPr>
          <p:cNvSpPr>
            <a:spLocks noGrp="1"/>
          </p:cNvSpPr>
          <p:nvPr>
            <p:ph type="title"/>
          </p:nvPr>
        </p:nvSpPr>
        <p:spPr>
          <a:xfrm>
            <a:off x="0" y="0"/>
            <a:ext cx="9144000" cy="1009979"/>
          </a:xfrm>
        </p:spPr>
        <p:txBody>
          <a:bodyPr/>
          <a:lstStyle/>
          <a:p>
            <a:r>
              <a:rPr lang="en-US" sz="2950" dirty="0"/>
              <a:t>Receiving Breastmilk at the Child Care Site</a:t>
            </a:r>
          </a:p>
        </p:txBody>
      </p:sp>
      <p:sp>
        <p:nvSpPr>
          <p:cNvPr id="5" name="Content Placeholder 4">
            <a:extLst>
              <a:ext uri="{FF2B5EF4-FFF2-40B4-BE49-F238E27FC236}">
                <a16:creationId xmlns:a16="http://schemas.microsoft.com/office/drawing/2014/main" id="{08BE8FD3-0495-874F-AFAF-64C2E8015116}"/>
              </a:ext>
            </a:extLst>
          </p:cNvPr>
          <p:cNvSpPr>
            <a:spLocks noGrp="1"/>
          </p:cNvSpPr>
          <p:nvPr>
            <p:ph sz="half" idx="2"/>
          </p:nvPr>
        </p:nvSpPr>
        <p:spPr>
          <a:xfrm>
            <a:off x="411480" y="1188720"/>
            <a:ext cx="4187694" cy="2754065"/>
          </a:xfrm>
        </p:spPr>
        <p:txBody>
          <a:bodyPr/>
          <a:lstStyle/>
          <a:p>
            <a:pPr marL="236538" indent="-236538"/>
            <a:r>
              <a:rPr lang="en-US" sz="2000" dirty="0">
                <a:cs typeface="Arial" panose="020B0604020202020204" pitchFamily="34" charset="0"/>
              </a:rPr>
              <a:t>Bottles should be labeled with:</a:t>
            </a:r>
          </a:p>
          <a:p>
            <a:pPr marL="460375" lvl="1" indent="-223838">
              <a:buNone/>
            </a:pPr>
            <a:r>
              <a:rPr lang="en-US" sz="2000" dirty="0">
                <a:cs typeface="Arial" panose="020B0604020202020204" pitchFamily="34" charset="0"/>
              </a:rPr>
              <a:t>- Baby’s full name </a:t>
            </a:r>
          </a:p>
          <a:p>
            <a:pPr marL="236537" lvl="1" indent="0">
              <a:buNone/>
            </a:pPr>
            <a:r>
              <a:rPr lang="en-US" sz="2000" dirty="0">
                <a:cs typeface="Arial" panose="020B0604020202020204" pitchFamily="34" charset="0"/>
              </a:rPr>
              <a:t>- Date the breastmilk was pumped and thawed</a:t>
            </a:r>
          </a:p>
          <a:p>
            <a:pPr marL="236538" lvl="1" indent="-236538">
              <a:spcBef>
                <a:spcPts val="2200"/>
              </a:spcBef>
              <a:buFont typeface="Arial" panose="020B0604020202020204" pitchFamily="34" charset="0"/>
              <a:buChar char="•"/>
            </a:pPr>
            <a:r>
              <a:rPr lang="en-US" sz="2000" dirty="0">
                <a:cs typeface="Arial" panose="020B0604020202020204" pitchFamily="34" charset="0"/>
              </a:rPr>
              <a:t>Bottles containing breastmilk should be kept in the refrigerator or freezer until it is time to feed the baby</a:t>
            </a:r>
          </a:p>
        </p:txBody>
      </p:sp>
      <p:pic>
        <p:nvPicPr>
          <p:cNvPr id="6" name="Content Placeholder 3" descr="Illustration of a baby bottle marked with name and date.">
            <a:extLst>
              <a:ext uri="{FF2B5EF4-FFF2-40B4-BE49-F238E27FC236}">
                <a16:creationId xmlns:a16="http://schemas.microsoft.com/office/drawing/2014/main" id="{2A82C80C-CBCE-7449-A907-1E3D64A6AD0F}"/>
              </a:ext>
            </a:extLst>
          </p:cNvPr>
          <p:cNvPicPr>
            <a:picLocks noChangeAspect="1"/>
          </p:cNvPicPr>
          <p:nvPr/>
        </p:nvPicPr>
        <p:blipFill>
          <a:blip r:embed="rId3"/>
          <a:stretch>
            <a:fillRect/>
          </a:stretch>
        </p:blipFill>
        <p:spPr>
          <a:xfrm>
            <a:off x="5206232" y="972517"/>
            <a:ext cx="3062990" cy="3195445"/>
          </a:xfrm>
          <a:prstGeom prst="rect">
            <a:avLst/>
          </a:prstGeom>
        </p:spPr>
      </p:pic>
      <p:sp>
        <p:nvSpPr>
          <p:cNvPr id="11" name="TextBox 10">
            <a:extLst>
              <a:ext uri="{FF2B5EF4-FFF2-40B4-BE49-F238E27FC236}">
                <a16:creationId xmlns:a16="http://schemas.microsoft.com/office/drawing/2014/main" id="{220F0EF5-5AF3-364B-9E12-68D8D09086E7}"/>
              </a:ext>
            </a:extLst>
          </p:cNvPr>
          <p:cNvSpPr txBox="1"/>
          <p:nvPr/>
        </p:nvSpPr>
        <p:spPr>
          <a:xfrm>
            <a:off x="5762717" y="2637584"/>
            <a:ext cx="910502" cy="1415772"/>
          </a:xfrm>
          <a:prstGeom prst="rect">
            <a:avLst/>
          </a:prstGeom>
          <a:noFill/>
        </p:spPr>
        <p:txBody>
          <a:bodyPr wrap="square" rtlCol="0">
            <a:spAutoFit/>
          </a:bodyPr>
          <a:lstStyle/>
          <a:p>
            <a:pPr algn="ctr"/>
            <a:r>
              <a:rPr lang="en-US" sz="1400" b="1" dirty="0"/>
              <a:t>Jane </a:t>
            </a:r>
          </a:p>
          <a:p>
            <a:pPr algn="ctr"/>
            <a:r>
              <a:rPr lang="en-US" sz="1400" b="1" dirty="0"/>
              <a:t>Doe</a:t>
            </a:r>
          </a:p>
          <a:p>
            <a:pPr algn="ctr"/>
            <a:r>
              <a:rPr lang="en-US" sz="1400" b="1" dirty="0"/>
              <a:t>8/16/20</a:t>
            </a:r>
          </a:p>
          <a:p>
            <a:pPr algn="ctr"/>
            <a:r>
              <a:rPr lang="en-US" sz="1400" b="1" dirty="0"/>
              <a:t>Thawed</a:t>
            </a:r>
          </a:p>
          <a:p>
            <a:pPr algn="ctr"/>
            <a:r>
              <a:rPr lang="en-US" sz="1400" b="1" dirty="0"/>
              <a:t>8/29/20 </a:t>
            </a:r>
          </a:p>
          <a:p>
            <a:pPr algn="ctr"/>
            <a:endParaRPr lang="en-US" sz="1600" b="1" dirty="0"/>
          </a:p>
        </p:txBody>
      </p:sp>
      <p:sp>
        <p:nvSpPr>
          <p:cNvPr id="8" name="TextBox 13"/>
          <p:cNvSpPr txBox="1"/>
          <p:nvPr/>
        </p:nvSpPr>
        <p:spPr>
          <a:xfrm>
            <a:off x="488379" y="4219360"/>
            <a:ext cx="8203039" cy="584775"/>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solidFill>
                  <a:schemeClr val="tx1">
                    <a:lumMod val="75000"/>
                    <a:lumOff val="25000"/>
                  </a:schemeClr>
                </a:solidFill>
                <a:latin typeface="Helvetica" panose="020B0604020202020204" pitchFamily="34" charset="0"/>
                <a:cs typeface="Helvetica" panose="020B0604020202020204" pitchFamily="34" charset="0"/>
              </a:rPr>
              <a:t>If State child care licensing regulations or local health codes for handling and storing breastmilk are stricter, follow those regulations.</a:t>
            </a:r>
          </a:p>
        </p:txBody>
      </p:sp>
      <p:sp>
        <p:nvSpPr>
          <p:cNvPr id="9" name="Rectangle 8" descr="[Decorative]">
            <a:extLst>
              <a:ext uri="{C183D7F6-B498-43B3-948B-1728B52AA6E4}">
                <adec:decorative xmlns:adec="http://schemas.microsoft.com/office/drawing/2017/decorative" val="0"/>
              </a:ext>
            </a:extLst>
          </p:cNvPr>
          <p:cNvSpPr/>
          <p:nvPr/>
        </p:nvSpPr>
        <p:spPr>
          <a:xfrm>
            <a:off x="449491" y="4114652"/>
            <a:ext cx="8083943" cy="737366"/>
          </a:xfrm>
          <a:prstGeom prst="rect">
            <a:avLst/>
          </a:prstGeom>
          <a:noFill/>
          <a:ln w="34925">
            <a:solidFill>
              <a:srgbClr val="234A4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Tree>
    <p:extLst>
      <p:ext uri="{BB962C8B-B14F-4D97-AF65-F5344CB8AC3E}">
        <p14:creationId xmlns:p14="http://schemas.microsoft.com/office/powerpoint/2010/main" val="1721535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7702B-E1ED-6846-A846-F2AC42152B16}"/>
              </a:ext>
            </a:extLst>
          </p:cNvPr>
          <p:cNvSpPr>
            <a:spLocks noGrp="1"/>
          </p:cNvSpPr>
          <p:nvPr>
            <p:ph type="title"/>
          </p:nvPr>
        </p:nvSpPr>
        <p:spPr>
          <a:xfrm>
            <a:off x="228599" y="84949"/>
            <a:ext cx="4004733" cy="475484"/>
          </a:xfrm>
        </p:spPr>
        <p:txBody>
          <a:bodyPr/>
          <a:lstStyle/>
          <a:p>
            <a:r>
              <a:rPr lang="en-US" sz="2800" dirty="0"/>
              <a:t>Storing Breastmilk at</a:t>
            </a:r>
            <a:br>
              <a:rPr lang="en-US" sz="2800" dirty="0"/>
            </a:br>
            <a:r>
              <a:rPr lang="en-US" sz="2800" dirty="0"/>
              <a:t>Your Child Care Site</a:t>
            </a:r>
            <a:r>
              <a:rPr lang="en-US" sz="2800" dirty="0">
                <a:solidFill>
                  <a:srgbClr val="D7EDE7"/>
                </a:solidFill>
              </a:rPr>
              <a:t> </a:t>
            </a:r>
            <a:r>
              <a:rPr lang="en-US" sz="400" dirty="0">
                <a:solidFill>
                  <a:srgbClr val="D7EDE7"/>
                </a:solidFill>
              </a:rPr>
              <a:t>(Continued)</a:t>
            </a:r>
            <a:br>
              <a:rPr lang="en-US" sz="2800" dirty="0">
                <a:solidFill>
                  <a:srgbClr val="D7EDE7"/>
                </a:solidFill>
              </a:rPr>
            </a:br>
            <a:endParaRPr lang="en-US" sz="2800" dirty="0">
              <a:solidFill>
                <a:srgbClr val="D7EDE7"/>
              </a:solidFill>
            </a:endParaRPr>
          </a:p>
        </p:txBody>
      </p:sp>
      <p:sp>
        <p:nvSpPr>
          <p:cNvPr id="10" name="Right Arrow 9" descr="Right Arrow">
            <a:extLst>
              <a:ext uri="{FF2B5EF4-FFF2-40B4-BE49-F238E27FC236}">
                <a16:creationId xmlns:a16="http://schemas.microsoft.com/office/drawing/2014/main" id="{97B6123C-979B-DC4F-A591-08428980E570}"/>
              </a:ext>
              <a:ext uri="{C183D7F6-B498-43B3-948B-1728B52AA6E4}">
                <adec:decorative xmlns:adec="http://schemas.microsoft.com/office/drawing/2017/decorative" val="0"/>
              </a:ext>
            </a:extLst>
          </p:cNvPr>
          <p:cNvSpPr/>
          <p:nvPr/>
        </p:nvSpPr>
        <p:spPr>
          <a:xfrm>
            <a:off x="4421529" y="332570"/>
            <a:ext cx="1090120" cy="304800"/>
          </a:xfrm>
          <a:prstGeom prst="rightArrow">
            <a:avLst/>
          </a:prstGeom>
          <a:solidFill>
            <a:srgbClr val="1450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1609023D-F786-134D-AB0D-80A6D87B3331}"/>
              </a:ext>
            </a:extLst>
          </p:cNvPr>
          <p:cNvSpPr txBox="1"/>
          <p:nvPr/>
        </p:nvSpPr>
        <p:spPr>
          <a:xfrm>
            <a:off x="4994521" y="182298"/>
            <a:ext cx="3855013" cy="533416"/>
          </a:xfrm>
          <a:prstGeom prst="rect">
            <a:avLst/>
          </a:prstGeom>
          <a:noFill/>
        </p:spPr>
        <p:txBody>
          <a:bodyPr wrap="square" lIns="91440" tIns="45720" rIns="91440" bIns="45720" rtlCol="0" anchor="t">
            <a:spAutoFit/>
          </a:bodyPr>
          <a:lstStyle/>
          <a:p>
            <a:pPr algn="ctr">
              <a:lnSpc>
                <a:spcPct val="50505"/>
              </a:lnSpc>
            </a:pPr>
            <a:r>
              <a:rPr lang="en-US" b="1" dirty="0">
                <a:solidFill>
                  <a:srgbClr val="234A41"/>
                </a:solidFill>
                <a:latin typeface="Helvetica" pitchFamily="2" charset="0"/>
              </a:rPr>
              <a:t>If your State or local </a:t>
            </a:r>
            <a:endParaRPr lang="en-US"/>
          </a:p>
          <a:p>
            <a:pPr algn="ctr">
              <a:lnSpc>
                <a:spcPct val="50505"/>
              </a:lnSpc>
            </a:pPr>
            <a:r>
              <a:rPr lang="en-US" b="1" dirty="0">
                <a:solidFill>
                  <a:srgbClr val="234A41"/>
                </a:solidFill>
                <a:latin typeface="Helvetica" pitchFamily="2" charset="0"/>
              </a:rPr>
              <a:t>authorities have stricter </a:t>
            </a:r>
            <a:endParaRPr lang="en-US" b="1" dirty="0">
              <a:solidFill>
                <a:srgbClr val="234A41"/>
              </a:solidFill>
              <a:latin typeface="Helvetica" pitchFamily="2" charset="0"/>
              <a:cs typeface="Helvetica" pitchFamily="2" charset="0"/>
            </a:endParaRPr>
          </a:p>
          <a:p>
            <a:pPr algn="ctr">
              <a:lnSpc>
                <a:spcPct val="50505"/>
              </a:lnSpc>
            </a:pPr>
            <a:r>
              <a:rPr lang="en-US" b="1" dirty="0">
                <a:solidFill>
                  <a:srgbClr val="234A41"/>
                </a:solidFill>
                <a:latin typeface="Helvetica" pitchFamily="2" charset="0"/>
              </a:rPr>
              <a:t>regulations, follow those. </a:t>
            </a:r>
            <a:endParaRPr lang="en-US" b="1" dirty="0">
              <a:solidFill>
                <a:srgbClr val="234A41"/>
              </a:solidFill>
              <a:latin typeface="Helvetica" pitchFamily="2" charset="0"/>
              <a:cs typeface="Helvetica" pitchFamily="2" charset="0"/>
            </a:endParaRPr>
          </a:p>
        </p:txBody>
      </p:sp>
      <p:graphicFrame>
        <p:nvGraphicFramePr>
          <p:cNvPr id="4" name="Content Placeholder 10" descr="[decorative] ">
            <a:extLst>
              <a:ext uri="{FF2B5EF4-FFF2-40B4-BE49-F238E27FC236}">
                <a16:creationId xmlns:a16="http://schemas.microsoft.com/office/drawing/2014/main" id="{BD40E044-C29E-2F45-9962-A551204D94AF}"/>
              </a:ext>
            </a:extLst>
          </p:cNvPr>
          <p:cNvGraphicFramePr>
            <a:graphicFrameLocks/>
          </p:cNvGraphicFramePr>
          <p:nvPr>
            <p:extLst>
              <p:ext uri="{D42A27DB-BD31-4B8C-83A1-F6EECF244321}">
                <p14:modId xmlns:p14="http://schemas.microsoft.com/office/powerpoint/2010/main" val="2237282909"/>
              </p:ext>
            </p:extLst>
          </p:nvPr>
        </p:nvGraphicFramePr>
        <p:xfrm>
          <a:off x="125561" y="943839"/>
          <a:ext cx="8854009" cy="3388572"/>
        </p:xfrm>
        <a:graphic>
          <a:graphicData uri="http://schemas.openxmlformats.org/drawingml/2006/table">
            <a:tbl>
              <a:tblPr firstRow="1" bandRow="1">
                <a:tableStyleId>{93296810-A885-4BE3-A3E7-6D5BEEA58F35}</a:tableStyleId>
              </a:tblPr>
              <a:tblGrid>
                <a:gridCol w="2846911">
                  <a:extLst>
                    <a:ext uri="{9D8B030D-6E8A-4147-A177-3AD203B41FA5}">
                      <a16:colId xmlns:a16="http://schemas.microsoft.com/office/drawing/2014/main" val="3748922505"/>
                    </a:ext>
                  </a:extLst>
                </a:gridCol>
                <a:gridCol w="2002366">
                  <a:extLst>
                    <a:ext uri="{9D8B030D-6E8A-4147-A177-3AD203B41FA5}">
                      <a16:colId xmlns:a16="http://schemas.microsoft.com/office/drawing/2014/main" val="3875420839"/>
                    </a:ext>
                  </a:extLst>
                </a:gridCol>
                <a:gridCol w="1887475">
                  <a:extLst>
                    <a:ext uri="{9D8B030D-6E8A-4147-A177-3AD203B41FA5}">
                      <a16:colId xmlns:a16="http://schemas.microsoft.com/office/drawing/2014/main" val="908134077"/>
                    </a:ext>
                  </a:extLst>
                </a:gridCol>
                <a:gridCol w="2117257">
                  <a:extLst>
                    <a:ext uri="{9D8B030D-6E8A-4147-A177-3AD203B41FA5}">
                      <a16:colId xmlns:a16="http://schemas.microsoft.com/office/drawing/2014/main" val="1767249983"/>
                    </a:ext>
                  </a:extLst>
                </a:gridCol>
              </a:tblGrid>
              <a:tr h="944216">
                <a:tc>
                  <a:txBody>
                    <a:bodyPr/>
                    <a:lstStyle/>
                    <a:p>
                      <a:pPr algn="ctr">
                        <a:lnSpc>
                          <a:spcPct val="56818"/>
                        </a:lnSpc>
                      </a:pPr>
                      <a:r>
                        <a:rPr lang="en-US" sz="1800" b="1" i="0" u="sng" dirty="0">
                          <a:latin typeface="Helvetica" pitchFamily="2" charset="0"/>
                        </a:rPr>
                        <a:t>Guidance</a:t>
                      </a:r>
                      <a:endParaRPr lang="en-US" sz="1800" b="1" i="0" dirty="0">
                        <a:latin typeface="Helvetica" pitchFamily="2" charset="0"/>
                      </a:endParaRPr>
                    </a:p>
                  </a:txBody>
                  <a:tcPr marL="74209" marR="74209" marT="37104" marB="37104" anchor="ctr">
                    <a:lnL w="12700" cmpd="sng">
                      <a:noFill/>
                    </a:lnL>
                    <a:lnR w="952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34A41"/>
                    </a:solidFill>
                  </a:tcPr>
                </a:tc>
                <a:tc>
                  <a:txBody>
                    <a:bodyPr/>
                    <a:lstStyle/>
                    <a:p>
                      <a:pPr algn="ctr">
                        <a:lnSpc>
                          <a:spcPct val="60160"/>
                        </a:lnSpc>
                      </a:pPr>
                      <a:r>
                        <a:rPr lang="en-US" sz="1700" b="1" i="0" u="sng" dirty="0">
                          <a:latin typeface="Helvetica" pitchFamily="2" charset="0"/>
                        </a:rPr>
                        <a:t>Countertop</a:t>
                      </a:r>
                    </a:p>
                    <a:p>
                      <a:pPr marL="0" marR="0" lvl="0" indent="0" algn="ctr" defTabSz="914400" rtl="0" eaLnBrk="1" fontAlgn="auto" latinLnBrk="0" hangingPunct="1">
                        <a:lnSpc>
                          <a:spcPct val="60160"/>
                        </a:lnSpc>
                        <a:spcBef>
                          <a:spcPts val="0"/>
                        </a:spcBef>
                        <a:spcAft>
                          <a:spcPts val="0"/>
                        </a:spcAft>
                        <a:buClrTx/>
                        <a:buSzTx/>
                        <a:buFontTx/>
                        <a:buNone/>
                        <a:tabLst/>
                        <a:defRPr/>
                      </a:pPr>
                      <a:r>
                        <a:rPr lang="en-US" sz="1700" b="1" i="0" dirty="0">
                          <a:latin typeface="Helvetica" pitchFamily="2" charset="0"/>
                        </a:rPr>
                        <a:t>77 °F (25 °C) </a:t>
                      </a:r>
                      <a:br>
                        <a:rPr lang="en-US" sz="1700" b="1" i="0" dirty="0">
                          <a:latin typeface="Helvetica" pitchFamily="2" charset="0"/>
                        </a:rPr>
                      </a:br>
                      <a:r>
                        <a:rPr lang="en-US" sz="1700" b="1" i="0" dirty="0">
                          <a:latin typeface="Helvetica" pitchFamily="2" charset="0"/>
                        </a:rPr>
                        <a:t>or colder (room temperature) </a:t>
                      </a:r>
                    </a:p>
                  </a:txBody>
                  <a:tcPr marL="74209" marR="74209" marT="37104" marB="3710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34A41"/>
                    </a:solidFill>
                  </a:tcPr>
                </a:tc>
                <a:tc>
                  <a:txBody>
                    <a:bodyPr/>
                    <a:lstStyle/>
                    <a:p>
                      <a:pPr algn="ctr">
                        <a:lnSpc>
                          <a:spcPct val="60160"/>
                        </a:lnSpc>
                      </a:pPr>
                      <a:r>
                        <a:rPr lang="en-US" sz="1700" b="1" i="0" u="sng" dirty="0">
                          <a:latin typeface="Helvetica" pitchFamily="2" charset="0"/>
                        </a:rPr>
                        <a:t>Refrigerator</a:t>
                      </a:r>
                      <a:r>
                        <a:rPr lang="en-US" sz="1700" b="1" i="0" dirty="0">
                          <a:latin typeface="Helvetica" pitchFamily="2" charset="0"/>
                        </a:rPr>
                        <a:t> </a:t>
                      </a:r>
                    </a:p>
                    <a:p>
                      <a:pPr algn="ctr">
                        <a:lnSpc>
                          <a:spcPct val="60160"/>
                        </a:lnSpc>
                      </a:pPr>
                      <a:r>
                        <a:rPr lang="en-US" sz="1700" b="1" i="0" dirty="0">
                          <a:latin typeface="Helvetica" pitchFamily="2" charset="0"/>
                        </a:rPr>
                        <a:t>40 °F (4 °C)</a:t>
                      </a:r>
                    </a:p>
                  </a:txBody>
                  <a:tcPr marL="74209" marR="74209" marT="37104" marB="37104"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234A41"/>
                    </a:solidFill>
                  </a:tcPr>
                </a:tc>
                <a:tc>
                  <a:txBody>
                    <a:bodyPr/>
                    <a:lstStyle/>
                    <a:p>
                      <a:pPr algn="ctr">
                        <a:lnSpc>
                          <a:spcPct val="60160"/>
                        </a:lnSpc>
                      </a:pPr>
                      <a:r>
                        <a:rPr lang="en-US" sz="1700" b="1" i="0" u="sng" dirty="0">
                          <a:latin typeface="Helvetica" pitchFamily="2" charset="0"/>
                        </a:rPr>
                        <a:t>Freezer</a:t>
                      </a:r>
                    </a:p>
                    <a:p>
                      <a:pPr algn="ctr">
                        <a:lnSpc>
                          <a:spcPct val="60160"/>
                        </a:lnSpc>
                      </a:pPr>
                      <a:r>
                        <a:rPr lang="en-US" sz="1700" b="1" i="0" u="none" dirty="0">
                          <a:latin typeface="Helvetica" pitchFamily="2" charset="0"/>
                        </a:rPr>
                        <a:t>0 °F (-18 °C) </a:t>
                      </a:r>
                    </a:p>
                    <a:p>
                      <a:pPr algn="ctr">
                        <a:lnSpc>
                          <a:spcPct val="60160"/>
                        </a:lnSpc>
                      </a:pPr>
                      <a:r>
                        <a:rPr lang="en-US" sz="1700" b="1" i="0" u="none" dirty="0">
                          <a:latin typeface="Helvetica" pitchFamily="2" charset="0"/>
                        </a:rPr>
                        <a:t>or colder</a:t>
                      </a:r>
                    </a:p>
                    <a:p>
                      <a:pPr algn="ctr">
                        <a:lnSpc>
                          <a:spcPct val="60160"/>
                        </a:lnSpc>
                      </a:pPr>
                      <a:endParaRPr lang="en-US" sz="1700" b="1" i="0" u="sng" dirty="0">
                        <a:latin typeface="Helvetica" pitchFamily="2" charset="0"/>
                      </a:endParaRPr>
                    </a:p>
                  </a:txBody>
                  <a:tcPr marL="74209" marR="74209" marT="37104" marB="37104" anchor="ctr">
                    <a:lnL w="9525"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234A41"/>
                    </a:solidFill>
                  </a:tcPr>
                </a:tc>
                <a:extLst>
                  <a:ext uri="{0D108BD9-81ED-4DB2-BD59-A6C34878D82A}">
                    <a16:rowId xmlns:a16="http://schemas.microsoft.com/office/drawing/2014/main" val="2570591315"/>
                  </a:ext>
                </a:extLst>
              </a:tr>
              <a:tr h="789093">
                <a:tc>
                  <a:txBody>
                    <a:bodyPr/>
                    <a:lstStyle/>
                    <a:p>
                      <a:pPr>
                        <a:lnSpc>
                          <a:spcPct val="56818"/>
                        </a:lnSpc>
                      </a:pPr>
                      <a:r>
                        <a:rPr lang="en-US" sz="1800" b="1" dirty="0">
                          <a:latin typeface="Helvetica" pitchFamily="2" charset="0"/>
                        </a:rPr>
                        <a:t>Freshly pumped</a:t>
                      </a:r>
                      <a:r>
                        <a:rPr lang="en-US" sz="1800" b="1" baseline="0" dirty="0">
                          <a:latin typeface="Helvetica" pitchFamily="2" charset="0"/>
                        </a:rPr>
                        <a:t> breastmilk</a:t>
                      </a:r>
                      <a:endParaRPr lang="en-US" sz="1800" b="1" dirty="0">
                        <a:latin typeface="Helvetica" pitchFamily="2" charset="0"/>
                      </a:endParaRPr>
                    </a:p>
                  </a:txBody>
                  <a:tcPr marL="74209" marR="74209" marT="91440" marB="37104">
                    <a:lnL w="12700" cmpd="sng">
                      <a:noFill/>
                    </a:lnL>
                    <a:lnR w="9525" cap="flat" cmpd="sng" algn="ctr">
                      <a:solidFill>
                        <a:schemeClr val="bg1">
                          <a:lumMod val="5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t>
                      </a:r>
                      <a:br>
                        <a:rPr lang="en-US" sz="1800" kern="1200" dirty="0">
                          <a:solidFill>
                            <a:schemeClr val="dk1"/>
                          </a:solidFill>
                          <a:effectLst/>
                          <a:latin typeface="Helvetica" pitchFamily="2" charset="0"/>
                          <a:ea typeface="+mn-ea"/>
                          <a:cs typeface="+mn-cs"/>
                        </a:rPr>
                      </a:br>
                      <a:r>
                        <a:rPr lang="en-US" sz="1800" kern="1200" dirty="0">
                          <a:solidFill>
                            <a:schemeClr val="dk1"/>
                          </a:solidFill>
                          <a:effectLst/>
                          <a:latin typeface="Helvetica" pitchFamily="2" charset="0"/>
                          <a:ea typeface="+mn-ea"/>
                          <a:cs typeface="+mn-cs"/>
                        </a:rPr>
                        <a:t>after 4 hours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t>
                      </a:r>
                      <a:br>
                        <a:rPr lang="en-US" sz="1800" kern="1200" dirty="0">
                          <a:solidFill>
                            <a:schemeClr val="dk1"/>
                          </a:solidFill>
                          <a:effectLst/>
                          <a:latin typeface="Helvetica" pitchFamily="2" charset="0"/>
                          <a:ea typeface="+mn-ea"/>
                          <a:cs typeface="+mn-cs"/>
                        </a:rPr>
                      </a:br>
                      <a:r>
                        <a:rPr lang="en-US" sz="1800" kern="1200" dirty="0">
                          <a:solidFill>
                            <a:schemeClr val="dk1"/>
                          </a:solidFill>
                          <a:effectLst/>
                          <a:latin typeface="Helvetica" pitchFamily="2" charset="0"/>
                          <a:ea typeface="+mn-ea"/>
                          <a:cs typeface="+mn-cs"/>
                        </a:rPr>
                        <a:t>after 4 days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Within 6 months is best. Do not use after 12 months.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D7EDE7"/>
                    </a:solidFill>
                  </a:tcPr>
                </a:tc>
                <a:extLst>
                  <a:ext uri="{0D108BD9-81ED-4DB2-BD59-A6C34878D82A}">
                    <a16:rowId xmlns:a16="http://schemas.microsoft.com/office/drawing/2014/main" val="2682620294"/>
                  </a:ext>
                </a:extLst>
              </a:tr>
              <a:tr h="563803">
                <a:tc>
                  <a:txBody>
                    <a:bodyPr/>
                    <a:lstStyle/>
                    <a:p>
                      <a:pPr>
                        <a:lnSpc>
                          <a:spcPct val="56818"/>
                        </a:lnSpc>
                      </a:pPr>
                      <a:r>
                        <a:rPr lang="en-US" sz="1800" b="1" dirty="0">
                          <a:latin typeface="Helvetica" pitchFamily="2" charset="0"/>
                        </a:rPr>
                        <a:t>Thawed</a:t>
                      </a:r>
                      <a:r>
                        <a:rPr lang="en-US" sz="1800" b="1" baseline="0" dirty="0">
                          <a:latin typeface="Helvetica" pitchFamily="2" charset="0"/>
                        </a:rPr>
                        <a:t> breastmilk</a:t>
                      </a:r>
                      <a:endParaRPr lang="en-US" sz="1800" b="1" dirty="0">
                        <a:latin typeface="Helvetica" pitchFamily="2" charset="0"/>
                      </a:endParaRPr>
                    </a:p>
                  </a:txBody>
                  <a:tcPr marL="74209" marR="74209" marT="91440" marB="37104">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after</a:t>
                      </a:r>
                    </a:p>
                    <a:p>
                      <a:pPr algn="ctr">
                        <a:lnSpc>
                          <a:spcPct val="56818"/>
                        </a:lnSpc>
                      </a:pPr>
                      <a:r>
                        <a:rPr lang="en-US" sz="1800" kern="1200" dirty="0">
                          <a:solidFill>
                            <a:schemeClr val="dk1"/>
                          </a:solidFill>
                          <a:effectLst/>
                          <a:latin typeface="Helvetica" pitchFamily="2" charset="0"/>
                          <a:ea typeface="+mn-ea"/>
                          <a:cs typeface="+mn-cs"/>
                        </a:rPr>
                        <a:t>1–2 hours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Do not use after  </a:t>
                      </a:r>
                    </a:p>
                    <a:p>
                      <a:pPr algn="ctr">
                        <a:lnSpc>
                          <a:spcPct val="56818"/>
                        </a:lnSpc>
                      </a:pPr>
                      <a:r>
                        <a:rPr lang="en-US" sz="1800" kern="1200" dirty="0">
                          <a:solidFill>
                            <a:schemeClr val="dk1"/>
                          </a:solidFill>
                          <a:effectLst/>
                          <a:latin typeface="Helvetica" pitchFamily="2" charset="0"/>
                          <a:ea typeface="+mn-ea"/>
                          <a:cs typeface="+mn-cs"/>
                        </a:rPr>
                        <a:t>1 day (24 hours)</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56818"/>
                        </a:lnSpc>
                      </a:pPr>
                      <a:r>
                        <a:rPr lang="en-US" sz="1800" kern="1200" dirty="0">
                          <a:solidFill>
                            <a:schemeClr val="dk1"/>
                          </a:solidFill>
                          <a:effectLst/>
                          <a:latin typeface="Helvetica" pitchFamily="2" charset="0"/>
                          <a:ea typeface="+mn-ea"/>
                          <a:cs typeface="+mn-cs"/>
                        </a:rPr>
                        <a:t>Never refreeze thawed breastmilk</a:t>
                      </a:r>
                      <a:endParaRPr lang="en-US" sz="1800" dirty="0">
                        <a:latin typeface="Helvetica" pitchFamily="2" charset="0"/>
                      </a:endParaRPr>
                    </a:p>
                  </a:txBody>
                  <a:tcPr marL="74209" marR="74209" marT="91440" marB="37104">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0890306"/>
                  </a:ext>
                </a:extLst>
              </a:tr>
              <a:tr h="1091460">
                <a:tc>
                  <a:txBody>
                    <a:bodyPr/>
                    <a:lstStyle/>
                    <a:p>
                      <a:pPr>
                        <a:lnSpc>
                          <a:spcPct val="56818"/>
                        </a:lnSpc>
                      </a:pPr>
                      <a:r>
                        <a:rPr lang="en-US" sz="1800" b="1" dirty="0">
                          <a:latin typeface="Helvetica" pitchFamily="2" charset="0"/>
                        </a:rPr>
                        <a:t>Leftover from a feeding </a:t>
                      </a:r>
                    </a:p>
                    <a:p>
                      <a:pPr>
                        <a:lnSpc>
                          <a:spcPct val="63920"/>
                        </a:lnSpc>
                      </a:pPr>
                      <a:r>
                        <a:rPr lang="en-US" sz="1600" b="0" i="1" dirty="0">
                          <a:latin typeface="Helvetica" pitchFamily="2" charset="0"/>
                        </a:rPr>
                        <a:t>(baby</a:t>
                      </a:r>
                      <a:r>
                        <a:rPr lang="en-US" sz="1600" b="0" i="1" baseline="0" dirty="0">
                          <a:latin typeface="Helvetica" pitchFamily="2" charset="0"/>
                        </a:rPr>
                        <a:t> did not finish the bottle)</a:t>
                      </a:r>
                      <a:endParaRPr lang="en-US" sz="1600" b="0" i="1" dirty="0">
                        <a:latin typeface="Helvetica" pitchFamily="2" charset="0"/>
                      </a:endParaRPr>
                    </a:p>
                  </a:txBody>
                  <a:tcPr marL="74209" marR="74209" marT="91440" marB="37104">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dirty="0">
                          <a:solidFill>
                            <a:schemeClr val="dk1"/>
                          </a:solidFill>
                          <a:latin typeface="Helvetica" pitchFamily="2" charset="0"/>
                        </a:rPr>
                        <a:t>Do not use after 2 hours after the baby is finished feeding.</a:t>
                      </a:r>
                      <a:endParaRPr lang="en-US" dirty="0">
                        <a:latin typeface="Helvetica" pitchFamily="2" charset="0"/>
                      </a:endParaRPr>
                    </a:p>
                  </a:txBody>
                  <a:tcPr marL="96592" marR="96592" marT="91440" marB="48296">
                    <a:lnL w="9525" cap="flat" cmpd="sng" algn="ctr">
                      <a:solidFill>
                        <a:schemeClr val="bg1">
                          <a:lumMod val="50000"/>
                        </a:schemeClr>
                      </a:solidFill>
                      <a:prstDash val="solid"/>
                      <a:round/>
                      <a:headEnd type="none" w="med" len="med"/>
                      <a:tailEnd type="none" w="med" len="med"/>
                    </a:lnL>
                    <a:lnR w="9525" cap="flat" cmpd="sng" algn="ctr">
                      <a:solidFill>
                        <a:schemeClr val="tx1">
                          <a:lumMod val="50000"/>
                          <a:lumOff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dirty="0">
                          <a:solidFill>
                            <a:schemeClr val="dk1"/>
                          </a:solidFill>
                          <a:latin typeface="Helvetica" pitchFamily="2" charset="0"/>
                        </a:rPr>
                        <a:t>Do not use after 2 hours after the baby is finished feeding.</a:t>
                      </a:r>
                      <a:endParaRPr lang="en-US" dirty="0">
                        <a:latin typeface="Helvetica" pitchFamily="2" charset="0"/>
                      </a:endParaRPr>
                    </a:p>
                  </a:txBody>
                  <a:tcPr marL="96592" marR="96592" marT="91440" marB="48296">
                    <a:lnL w="9525" cap="flat" cmpd="sng" algn="ctr">
                      <a:solidFill>
                        <a:schemeClr val="tx1">
                          <a:lumMod val="50000"/>
                          <a:lumOff val="50000"/>
                        </a:schemeClr>
                      </a:solidFill>
                      <a:prstDash val="solid"/>
                      <a:round/>
                      <a:headEnd type="none" w="med" len="med"/>
                      <a:tailEnd type="none" w="med" len="med"/>
                    </a:lnL>
                    <a:lnR w="9525" cap="flat" cmpd="sng" algn="ctr">
                      <a:solidFill>
                        <a:schemeClr val="tx1">
                          <a:lumMod val="50000"/>
                          <a:lumOff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7EDE7"/>
                    </a:solidFill>
                  </a:tcPr>
                </a:tc>
                <a:tc>
                  <a:txBody>
                    <a:bodyPr/>
                    <a:lstStyle/>
                    <a:p>
                      <a:pPr algn="ctr">
                        <a:lnSpc>
                          <a:spcPct val="56818"/>
                        </a:lnSpc>
                      </a:pPr>
                      <a:r>
                        <a:rPr lang="en-US" dirty="0">
                          <a:solidFill>
                            <a:schemeClr val="dk1"/>
                          </a:solidFill>
                          <a:latin typeface="Helvetica" pitchFamily="2" charset="0"/>
                        </a:rPr>
                        <a:t>Do not use after</a:t>
                      </a:r>
                    </a:p>
                    <a:p>
                      <a:pPr algn="ctr">
                        <a:lnSpc>
                          <a:spcPct val="56818"/>
                        </a:lnSpc>
                      </a:pPr>
                      <a:r>
                        <a:rPr lang="en-US" dirty="0">
                          <a:solidFill>
                            <a:schemeClr val="dk1"/>
                          </a:solidFill>
                          <a:latin typeface="Helvetica" pitchFamily="2" charset="0"/>
                        </a:rPr>
                        <a:t>2 hours after the baby is finished feeding.</a:t>
                      </a:r>
                      <a:endParaRPr lang="en-US" dirty="0">
                        <a:latin typeface="Helvetica" pitchFamily="2" charset="0"/>
                      </a:endParaRPr>
                    </a:p>
                  </a:txBody>
                  <a:tcPr marL="96592" marR="96592" marT="91440" marB="48296">
                    <a:lnL w="9525" cap="flat" cmpd="sng" algn="ctr">
                      <a:solidFill>
                        <a:schemeClr val="tx1">
                          <a:lumMod val="50000"/>
                          <a:lumOff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7EDE7"/>
                    </a:solidFill>
                  </a:tcPr>
                </a:tc>
                <a:extLst>
                  <a:ext uri="{0D108BD9-81ED-4DB2-BD59-A6C34878D82A}">
                    <a16:rowId xmlns:a16="http://schemas.microsoft.com/office/drawing/2014/main" val="3292576182"/>
                  </a:ext>
                </a:extLst>
              </a:tr>
            </a:tbl>
          </a:graphicData>
        </a:graphic>
      </p:graphicFrame>
      <p:sp>
        <p:nvSpPr>
          <p:cNvPr id="11" name="Oval 10" descr="An outline emphasizing &quot;Do not use after 3 days (72 hours)*&quot; with the column header for Refrigerator and with the row header &quot;Freshly pumped breastmilk.&quot;">
            <a:extLst>
              <a:ext uri="{FF2B5EF4-FFF2-40B4-BE49-F238E27FC236}">
                <a16:creationId xmlns:a16="http://schemas.microsoft.com/office/drawing/2014/main" id="{A7EABEEE-F973-1141-ADE8-82F970937BBA}"/>
              </a:ext>
              <a:ext uri="{C183D7F6-B498-43B3-948B-1728B52AA6E4}">
                <adec:decorative xmlns:adec="http://schemas.microsoft.com/office/drawing/2017/decorative" val="0"/>
              </a:ext>
            </a:extLst>
          </p:cNvPr>
          <p:cNvSpPr/>
          <p:nvPr/>
        </p:nvSpPr>
        <p:spPr>
          <a:xfrm>
            <a:off x="5020574" y="1897418"/>
            <a:ext cx="1725284" cy="674332"/>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43990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D901DDF-30C8-794B-ABD0-510E55015B92}"/>
              </a:ext>
            </a:extLst>
          </p:cNvPr>
          <p:cNvSpPr txBox="1"/>
          <p:nvPr/>
        </p:nvSpPr>
        <p:spPr>
          <a:xfrm>
            <a:off x="0" y="221230"/>
            <a:ext cx="3377381" cy="1938992"/>
          </a:xfrm>
          <a:prstGeom prst="rect">
            <a:avLst/>
          </a:prstGeom>
          <a:noFill/>
        </p:spPr>
        <p:txBody>
          <a:bodyPr wrap="square" rtlCol="0">
            <a:spAutoFit/>
          </a:bodyPr>
          <a:lstStyle/>
          <a:p>
            <a:pPr algn="ctr"/>
            <a:r>
              <a:rPr lang="en-US" sz="12000" b="1" dirty="0">
                <a:solidFill>
                  <a:srgbClr val="234A41"/>
                </a:solidFill>
                <a:latin typeface="Helvetica" pitchFamily="2" charset="0"/>
              </a:rPr>
              <a:t>?</a:t>
            </a:r>
          </a:p>
        </p:txBody>
      </p:sp>
      <p:sp>
        <p:nvSpPr>
          <p:cNvPr id="8" name="Title 7">
            <a:extLst>
              <a:ext uri="{FF2B5EF4-FFF2-40B4-BE49-F238E27FC236}">
                <a16:creationId xmlns:a16="http://schemas.microsoft.com/office/drawing/2014/main" id="{DCB72C22-CD8B-C249-A5BA-928F1BFEBD00}"/>
              </a:ext>
            </a:extLst>
          </p:cNvPr>
          <p:cNvSpPr>
            <a:spLocks noGrp="1"/>
          </p:cNvSpPr>
          <p:nvPr>
            <p:ph type="title"/>
          </p:nvPr>
        </p:nvSpPr>
        <p:spPr>
          <a:xfrm>
            <a:off x="0" y="1891826"/>
            <a:ext cx="3213100" cy="3378674"/>
          </a:xfrm>
        </p:spPr>
        <p:txBody>
          <a:bodyPr/>
          <a:lstStyle/>
          <a:p>
            <a:pPr>
              <a:spcBef>
                <a:spcPts val="1200"/>
              </a:spcBef>
            </a:pPr>
            <a:r>
              <a:rPr lang="en-US" sz="2000" dirty="0"/>
              <a:t>Try It Out!</a:t>
            </a:r>
            <a:br>
              <a:rPr lang="en-US" sz="2000" b="0" dirty="0"/>
            </a:br>
            <a:r>
              <a:rPr lang="en-US" sz="2000" b="0" dirty="0"/>
              <a:t>How long can child care sites participating in the CACFP store freshly pumped breastmilk in the refrigerator?</a:t>
            </a:r>
            <a:br>
              <a:rPr lang="en-US" sz="2000" b="0" dirty="0"/>
            </a:br>
            <a:br>
              <a:rPr lang="en-US" sz="2200" b="0" dirty="0"/>
            </a:br>
            <a:endParaRPr lang="en-US" sz="2200" b="0" dirty="0"/>
          </a:p>
        </p:txBody>
      </p:sp>
      <p:sp>
        <p:nvSpPr>
          <p:cNvPr id="4" name="Content Placeholder 3">
            <a:extLst>
              <a:ext uri="{FF2B5EF4-FFF2-40B4-BE49-F238E27FC236}">
                <a16:creationId xmlns:a16="http://schemas.microsoft.com/office/drawing/2014/main" id="{146754A9-B93E-C04A-AB43-00A65DEB3B6E}"/>
              </a:ext>
            </a:extLst>
          </p:cNvPr>
          <p:cNvSpPr>
            <a:spLocks noGrp="1"/>
          </p:cNvSpPr>
          <p:nvPr>
            <p:ph sz="half" idx="2"/>
          </p:nvPr>
        </p:nvSpPr>
        <p:spPr>
          <a:xfrm>
            <a:off x="3886200" y="1371600"/>
            <a:ext cx="3868737" cy="1815220"/>
          </a:xfrm>
        </p:spPr>
        <p:txBody>
          <a:bodyPr/>
          <a:lstStyle/>
          <a:p>
            <a:pPr marL="350838" indent="-342900"/>
            <a:r>
              <a:rPr lang="en-US" dirty="0"/>
              <a:t>1 day (24 hours)</a:t>
            </a:r>
          </a:p>
          <a:p>
            <a:pPr marL="350838" indent="-342900"/>
            <a:r>
              <a:rPr lang="en-US" dirty="0"/>
              <a:t>6 months</a:t>
            </a:r>
          </a:p>
          <a:p>
            <a:pPr marL="350838" indent="-342900"/>
            <a:r>
              <a:rPr lang="en-US" dirty="0"/>
              <a:t>4 days</a:t>
            </a:r>
          </a:p>
          <a:p>
            <a:pPr marL="350838" indent="-342900"/>
            <a:r>
              <a:rPr lang="en-US" dirty="0"/>
              <a:t>It cannot be stored</a:t>
            </a:r>
          </a:p>
        </p:txBody>
      </p:sp>
      <p:pic>
        <p:nvPicPr>
          <p:cNvPr id="6" name="Content Placeholder 3" descr="Illustration of a baby bottle.">
            <a:extLst>
              <a:ext uri="{FF2B5EF4-FFF2-40B4-BE49-F238E27FC236}">
                <a16:creationId xmlns:a16="http://schemas.microsoft.com/office/drawing/2014/main" id="{5C9334BB-8B53-D040-8864-12A9FB64777E}"/>
              </a:ext>
            </a:extLst>
          </p:cNvPr>
          <p:cNvPicPr>
            <a:picLocks noChangeAspect="1"/>
          </p:cNvPicPr>
          <p:nvPr/>
        </p:nvPicPr>
        <p:blipFill rotWithShape="1">
          <a:blip r:embed="rId3">
            <a:alphaModFix amt="50000"/>
          </a:blip>
          <a:srcRect r="44236"/>
          <a:stretch/>
        </p:blipFill>
        <p:spPr>
          <a:xfrm rot="330341">
            <a:off x="7151383" y="2145394"/>
            <a:ext cx="1566005" cy="2929740"/>
          </a:xfrm>
          <a:prstGeom prst="rect">
            <a:avLst/>
          </a:prstGeom>
        </p:spPr>
      </p:pic>
    </p:spTree>
    <p:extLst>
      <p:ext uri="{BB962C8B-B14F-4D97-AF65-F5344CB8AC3E}">
        <p14:creationId xmlns:p14="http://schemas.microsoft.com/office/powerpoint/2010/main" val="555787818"/>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7" ma:contentTypeDescription="Create a new document." ma:contentTypeScope="" ma:versionID="c7ce1ccdfc920db8e2e0d980605960f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65e77a37c101bd2b64b8cf7b272099c9"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otes xmlns="df38bbad-0bb0-41a7-b78f-084b382b3af7" xsi:nil="true"/>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Props1.xml><?xml version="1.0" encoding="utf-8"?>
<ds:datastoreItem xmlns:ds="http://schemas.openxmlformats.org/officeDocument/2006/customXml" ds:itemID="{BBA5622B-0BAC-47FC-9E02-FB11EF2AB359}">
  <ds:schemaRefs>
    <ds:schemaRef ds:uri="http://schemas.microsoft.com/sharepoint/v3/contenttype/forms"/>
  </ds:schemaRefs>
</ds:datastoreItem>
</file>

<file path=customXml/itemProps2.xml><?xml version="1.0" encoding="utf-8"?>
<ds:datastoreItem xmlns:ds="http://schemas.openxmlformats.org/officeDocument/2006/customXml" ds:itemID="{427F2477-3768-403D-9AAD-B4827FC8C1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38bbad-0bb0-41a7-b78f-084b382b3af7"/>
    <ds:schemaRef ds:uri="e9322675-4e6c-4dcb-b08b-f40420b0991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9E07B0-BDD0-4D60-A085-5CE521380CCC}">
  <ds:schemaRefs>
    <ds:schemaRef ds:uri="http://www.w3.org/XML/1998/namespace"/>
    <ds:schemaRef ds:uri="http://schemas.microsoft.com/office/2006/documentManagement/types"/>
    <ds:schemaRef ds:uri="http://purl.org/dc/elements/1.1/"/>
    <ds:schemaRef ds:uri="http://schemas.openxmlformats.org/package/2006/metadata/core-properties"/>
    <ds:schemaRef ds:uri="e9322675-4e6c-4dcb-b08b-f40420b09916"/>
    <ds:schemaRef ds:uri="http://purl.org/dc/dcmitype/"/>
    <ds:schemaRef ds:uri="http://schemas.microsoft.com/office/2006/metadata/properties"/>
    <ds:schemaRef ds:uri="http://schemas.microsoft.com/office/infopath/2007/PartnerControls"/>
    <ds:schemaRef ds:uri="73fb875a-8af9-4255-b008-0995492d31cd"/>
    <ds:schemaRef ds:uri="df38bbad-0bb0-41a7-b78f-084b382b3af7"/>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8121</TotalTime>
  <Words>6298</Words>
  <Application>Microsoft Office PowerPoint</Application>
  <PresentationFormat>On-screen Show (16:9)</PresentationFormat>
  <Paragraphs>472</Paragraphs>
  <Slides>24</Slides>
  <Notes>24</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24</vt:i4>
      </vt:variant>
    </vt:vector>
  </HeadingPairs>
  <TitlesOfParts>
    <vt:vector size="38" baseType="lpstr">
      <vt:lpstr>Arial</vt:lpstr>
      <vt:lpstr>Calibri</vt:lpstr>
      <vt:lpstr>Helvetica</vt:lpstr>
      <vt:lpstr>Helvetica Light Oblique</vt:lpstr>
      <vt:lpstr>System Font Regular</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How to Support Breastfeeding  in the CACFP</vt:lpstr>
      <vt:lpstr>USDA’s Team Nutrition</vt:lpstr>
      <vt:lpstr>Let Us Know Who You Are!  I work for a…</vt:lpstr>
      <vt:lpstr>Benefits of Breastfeeding</vt:lpstr>
      <vt:lpstr>How the CACFP Meal Patterns Support Breastfeeding</vt:lpstr>
      <vt:lpstr>Creating a Breastfeeding-Friendly Environment</vt:lpstr>
      <vt:lpstr>Receiving Breastmilk at the Child Care Site</vt:lpstr>
      <vt:lpstr>Storing Breastmilk at Your Child Care Site (Continued) </vt:lpstr>
      <vt:lpstr>Try It Out! How long can child care sites participating in the CACFP store freshly pumped breastmilk in the refrigerator?  </vt:lpstr>
      <vt:lpstr>Answer How long can child care sites participating in the CACFP store freshly pumped breastmilk in the refrigerator?  </vt:lpstr>
      <vt:lpstr>Storing Breastmilk at Your Child Care Site (Continued ) </vt:lpstr>
      <vt:lpstr>Thawing Frozen Breastmilk</vt:lpstr>
      <vt:lpstr>Storing Breastmilk at Your Child Care Site (Continued).  </vt:lpstr>
      <vt:lpstr>Try It Out! A bottle of breastmilk should be labeled with the baby’s full name and the date(s) the breastmilk was pumped and thawed.  </vt:lpstr>
      <vt:lpstr>Answer A bottle of breastmilk should be labeled with the baby’s full name and the date(s) the breastmilk was pumped and thawed.   </vt:lpstr>
      <vt:lpstr>Try It Out! How can a child care provider safely thaw frozen breastmilk?   </vt:lpstr>
      <vt:lpstr>Answer How can a child care provider safely thaw frozen breastmilk?   </vt:lpstr>
      <vt:lpstr>Feeding the Breastfed Baby </vt:lpstr>
      <vt:lpstr>Preparing a Bottle of Breastmilk</vt:lpstr>
      <vt:lpstr>Bottle Feeding the Breastfed Baby</vt:lpstr>
      <vt:lpstr>Bottle Feeding the Breastfed Baby (Continued)</vt:lpstr>
      <vt:lpstr>More Team Nutrition Resources</vt:lpstr>
      <vt:lpstr>How To Order Print Copies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Support Breastfeeding in the CACFP</dc:title>
  <dc:creator>USDA Team Nutrition</dc:creator>
  <cp:lastModifiedBy>Stapley, Desire (Desiré) - FNS</cp:lastModifiedBy>
  <cp:revision>339</cp:revision>
  <cp:lastPrinted>2019-05-16T16:36:59Z</cp:lastPrinted>
  <dcterms:created xsi:type="dcterms:W3CDTF">2018-10-28T19:53:06Z</dcterms:created>
  <dcterms:modified xsi:type="dcterms:W3CDTF">2024-04-08T15:59:29Z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MediaServiceImageTags">
    <vt:lpwstr/>
  </property>
</Properties>
</file>