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theme/theme13.xml" ContentType="application/vnd.openxmlformats-officedocument.theme+xml"/>
  <Override PartName="/ppt/slideLayouts/slideLayout15.xml" ContentType="application/vnd.openxmlformats-officedocument.presentationml.slideLayout+xml"/>
  <Override PartName="/ppt/theme/theme14.xml" ContentType="application/vnd.openxmlformats-officedocument.theme+xml"/>
  <Override PartName="/ppt/slideLayouts/slideLayout16.xml" ContentType="application/vnd.openxmlformats-officedocument.presentationml.slideLayout+xml"/>
  <Override PartName="/ppt/theme/theme15.xml" ContentType="application/vnd.openxmlformats-officedocument.theme+xml"/>
  <Override PartName="/ppt/slideLayouts/slideLayout17.xml" ContentType="application/vnd.openxmlformats-officedocument.presentationml.slideLayout+xml"/>
  <Override PartName="/ppt/theme/theme16.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710" r:id="rId3"/>
    <p:sldMasterId id="2147483670" r:id="rId4"/>
    <p:sldMasterId id="2147483678" r:id="rId5"/>
    <p:sldMasterId id="2147483672" r:id="rId6"/>
    <p:sldMasterId id="2147483707" r:id="rId7"/>
    <p:sldMasterId id="2147483695" r:id="rId8"/>
    <p:sldMasterId id="2147483693" r:id="rId9"/>
    <p:sldMasterId id="2147483697" r:id="rId10"/>
    <p:sldMasterId id="2147483674" r:id="rId11"/>
    <p:sldMasterId id="2147483701" r:id="rId12"/>
    <p:sldMasterId id="2147483699" r:id="rId13"/>
    <p:sldMasterId id="2147483705" r:id="rId14"/>
    <p:sldMasterId id="2147483703" r:id="rId15"/>
    <p:sldMasterId id="2147483676" r:id="rId16"/>
    <p:sldMasterId id="2147483685" r:id="rId17"/>
  </p:sldMasterIdLst>
  <p:notesMasterIdLst>
    <p:notesMasterId r:id="rId58"/>
  </p:notesMasterIdLst>
  <p:handoutMasterIdLst>
    <p:handoutMasterId r:id="rId59"/>
  </p:handoutMasterIdLst>
  <p:sldIdLst>
    <p:sldId id="278" r:id="rId18"/>
    <p:sldId id="421" r:id="rId19"/>
    <p:sldId id="258" r:id="rId20"/>
    <p:sldId id="443" r:id="rId21"/>
    <p:sldId id="424" r:id="rId22"/>
    <p:sldId id="359" r:id="rId23"/>
    <p:sldId id="425" r:id="rId24"/>
    <p:sldId id="426" r:id="rId25"/>
    <p:sldId id="427" r:id="rId26"/>
    <p:sldId id="413" r:id="rId27"/>
    <p:sldId id="414" r:id="rId28"/>
    <p:sldId id="428" r:id="rId29"/>
    <p:sldId id="429" r:id="rId30"/>
    <p:sldId id="367" r:id="rId31"/>
    <p:sldId id="430" r:id="rId32"/>
    <p:sldId id="431" r:id="rId33"/>
    <p:sldId id="432" r:id="rId34"/>
    <p:sldId id="433" r:id="rId35"/>
    <p:sldId id="415" r:id="rId36"/>
    <p:sldId id="416" r:id="rId37"/>
    <p:sldId id="377" r:id="rId38"/>
    <p:sldId id="378" r:id="rId39"/>
    <p:sldId id="379" r:id="rId40"/>
    <p:sldId id="380" r:id="rId41"/>
    <p:sldId id="434" r:id="rId42"/>
    <p:sldId id="417" r:id="rId43"/>
    <p:sldId id="383" r:id="rId44"/>
    <p:sldId id="384" r:id="rId45"/>
    <p:sldId id="385" r:id="rId46"/>
    <p:sldId id="386" r:id="rId47"/>
    <p:sldId id="387" r:id="rId48"/>
    <p:sldId id="435" r:id="rId49"/>
    <p:sldId id="436" r:id="rId50"/>
    <p:sldId id="437" r:id="rId51"/>
    <p:sldId id="391" r:id="rId52"/>
    <p:sldId id="392" r:id="rId53"/>
    <p:sldId id="438" r:id="rId54"/>
    <p:sldId id="439" r:id="rId55"/>
    <p:sldId id="440" r:id="rId56"/>
    <p:sldId id="442" r:id="rId5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200" userDrawn="1">
          <p15:clr>
            <a:srgbClr val="A4A3A4"/>
          </p15:clr>
        </p15:guide>
        <p15:guide id="2" orient="horz" pos="2652" userDrawn="1">
          <p15:clr>
            <a:srgbClr val="A4A3A4"/>
          </p15:clr>
        </p15:guide>
        <p15:guide id="3" pos="3816" userDrawn="1">
          <p15:clr>
            <a:srgbClr val="A4A3A4"/>
          </p15:clr>
        </p15:guide>
        <p15:guide id="4" orient="horz" pos="2340" userDrawn="1">
          <p15:clr>
            <a:srgbClr val="A4A3A4"/>
          </p15:clr>
        </p15:guide>
        <p15:guide id="5" orient="horz" pos="8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59" clrIdx="0"/>
  <p:cmAuthor id="2" name="Halasz, Katey - FNS" initials="HK-F" lastIdx="25" clrIdx="1"/>
  <p:cmAuthor id="3" name="Wu, Tsun-Min &quot;Mimi&quot; - FNS" initials="WT&quot;-F" lastIdx="2" clrIdx="2"/>
  <p:cmAuthor id="4" name="Danielle Arreola" initials="DA" lastIdx="1" clrIdx="3"/>
  <p:cmAuthor id="5" name="White, Alicia - FNS" initials="WA-F" lastIdx="21" clrIdx="4"/>
  <p:cmAuthor id="6" name="Patricia Linn" initials="PL"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2F"/>
    <a:srgbClr val="4F3A73"/>
    <a:srgbClr val="E6CAB0"/>
    <a:srgbClr val="832526"/>
    <a:srgbClr val="F5E9DD"/>
    <a:srgbClr val="723917"/>
    <a:srgbClr val="9A1E22"/>
    <a:srgbClr val="1D448A"/>
    <a:srgbClr val="FFFFFE"/>
    <a:srgbClr val="F7E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7435" autoAdjust="0"/>
  </p:normalViewPr>
  <p:slideViewPr>
    <p:cSldViewPr snapToGrid="0" snapToObjects="1" showGuides="1">
      <p:cViewPr varScale="1">
        <p:scale>
          <a:sx n="47" d="100"/>
          <a:sy n="47" d="100"/>
        </p:scale>
        <p:origin x="572" y="40"/>
      </p:cViewPr>
      <p:guideLst>
        <p:guide pos="4200"/>
        <p:guide orient="horz" pos="2652"/>
        <p:guide pos="3816"/>
        <p:guide orient="horz" pos="2340"/>
        <p:guide orient="horz" pos="828"/>
      </p:guideLst>
    </p:cSldViewPr>
  </p:slideViewPr>
  <p:outlineViewPr>
    <p:cViewPr>
      <p:scale>
        <a:sx n="33" d="100"/>
        <a:sy n="33" d="100"/>
      </p:scale>
      <p:origin x="0" y="-30352"/>
    </p:cViewPr>
  </p:outlineViewPr>
  <p:notesTextViewPr>
    <p:cViewPr>
      <p:scale>
        <a:sx n="105" d="100"/>
        <a:sy n="105" d="100"/>
      </p:scale>
      <p:origin x="0" y="0"/>
    </p:cViewPr>
  </p:notesTextViewPr>
  <p:sorterViewPr>
    <p:cViewPr>
      <p:scale>
        <a:sx n="120" d="100"/>
        <a:sy n="120" d="100"/>
      </p:scale>
      <p:origin x="0" y="-7812"/>
    </p:cViewPr>
  </p:sorterViewPr>
  <p:notesViewPr>
    <p:cSldViewPr snapToGrid="0" snapToObjects="1">
      <p:cViewPr>
        <p:scale>
          <a:sx n="172" d="100"/>
          <a:sy n="172" d="100"/>
        </p:scale>
        <p:origin x="2712" y="-28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handoutMaster" Target="handoutMasters/handout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9/30/2021</a:t>
            </a:fld>
            <a:endParaRPr lang="en-US" dirty="0"/>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dirty="0"/>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9/30/2021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dirty="0"/>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4269823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Because snacks in the CACFP are made up of only two different meal components, you can serve a variety of snack combinations throughout the week, month, and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One combination you could serve at snack might be a fruit and grain, such as strawberries and waffles. For each fruit and grain item, you want to make sure you are meeting the minimum serving requirements of each component</a:t>
            </a:r>
            <a:r>
              <a:rPr lang="en-US" sz="1200" kern="1200" baseline="0" dirty="0">
                <a:solidFill>
                  <a:schemeClr val="tx1"/>
                </a:solidFill>
                <a:latin typeface="Arial" panose="020B0604020202020204" pitchFamily="34" charset="0"/>
                <a:ea typeface="+mn-ea"/>
                <a:cs typeface="Arial" panose="020B0604020202020204" pitchFamily="34" charset="0"/>
              </a:rPr>
              <a:t> for the age of the participant you are serving. </a:t>
            </a:r>
          </a:p>
          <a:p>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dirty="0"/>
          </a:p>
        </p:txBody>
      </p:sp>
    </p:spTree>
    <p:extLst>
      <p:ext uri="{BB962C8B-B14F-4D97-AF65-F5344CB8AC3E}">
        <p14:creationId xmlns:p14="http://schemas.microsoft.com/office/powerpoint/2010/main" val="999229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Another combination you could try might be a</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meat/meat alternate and a vegetable, such as yogurt</a:t>
            </a:r>
            <a:r>
              <a:rPr lang="en-US" sz="1200" kern="1200" baseline="0" dirty="0">
                <a:solidFill>
                  <a:schemeClr val="tx1"/>
                </a:solidFill>
                <a:latin typeface="Arial" panose="020B0604020202020204" pitchFamily="34" charset="0"/>
                <a:ea typeface="+mn-ea"/>
                <a:cs typeface="Arial" panose="020B0604020202020204" pitchFamily="34" charset="0"/>
              </a:rPr>
              <a:t> or hummus dip and fresh vegetables.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Now, let's take a closer look at each of the five meal components.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dirty="0"/>
          </a:p>
        </p:txBody>
      </p:sp>
    </p:spTree>
    <p:extLst>
      <p:ext uri="{BB962C8B-B14F-4D97-AF65-F5344CB8AC3E}">
        <p14:creationId xmlns:p14="http://schemas.microsoft.com/office/powerpoint/2010/main" val="815665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 first meal component we are going to look at is milk. The type and amount of milk you may serve depends on the age of the participant. Children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1 through 5 years of age should receive at least ½ cup of milk, children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6 through 18 years of age and adults should receive at least 1 cup of milk. All milk served in the CACFP must be pasteurized fluid milk that meets State and local standards.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It is also important to remember that the type of milk served must be included on all printed menus. This includes listing the fat content, such as low-fat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(1%) milk or fat-free (skim) milk, and whether the milk is flavored. </a:t>
            </a:r>
          </a:p>
        </p:txBody>
      </p:sp>
      <p:sp>
        <p:nvSpPr>
          <p:cNvPr id="4" name="Slide Number Placeholder 3"/>
          <p:cNvSpPr>
            <a:spLocks noGrp="1"/>
          </p:cNvSpPr>
          <p:nvPr>
            <p:ph type="sldNum" sz="quarter" idx="10"/>
          </p:nvPr>
        </p:nvSpPr>
        <p:spPr/>
        <p:txBody>
          <a:bodyPr/>
          <a:lstStyle/>
          <a:p>
            <a:fld id="{8A92E9ED-D75D-DF40-B20F-46FB25F50A85}" type="slidenum">
              <a:rPr lang="en-US" smtClean="0"/>
              <a:t>12</a:t>
            </a:fld>
            <a:endParaRPr lang="en-US" dirty="0"/>
          </a:p>
        </p:txBody>
      </p:sp>
    </p:spTree>
    <p:extLst>
      <p:ext uri="{BB962C8B-B14F-4D97-AF65-F5344CB8AC3E}">
        <p14:creationId xmlns:p14="http://schemas.microsoft.com/office/powerpoint/2010/main" val="3996543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latin typeface="Arial" panose="020B0604020202020204" pitchFamily="34" charset="0"/>
                <a:cs typeface="Arial" panose="020B0604020202020204" pitchFamily="34" charset="0"/>
              </a:rPr>
              <a:t>As a reminder, in the CACFP, creditable milk for children two years of age and older and adults includes lactose-reduced milk, lactose-free milk, buttermilk, acidified milk, and ultra-high temperature (UHT) milk, which is often referred to as shelf-stable milk.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Additionally, goat’s milk may be served in place of cow’s milk if it meets State standards for fluid milk. If goat’s milk meets State standards, no additional documentation is needed.</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For more information on the types of milk allowed, see the worksheet “Serving Milk in the CACFP” located at the web address on the slide. </a:t>
            </a:r>
          </a:p>
        </p:txBody>
      </p:sp>
      <p:sp>
        <p:nvSpPr>
          <p:cNvPr id="4" name="Slide Number Placeholder 3"/>
          <p:cNvSpPr>
            <a:spLocks noGrp="1"/>
          </p:cNvSpPr>
          <p:nvPr>
            <p:ph type="sldNum" sz="quarter" idx="10"/>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3626619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When serving milk as a snack in the CACFP there are a few things you need to remember.  </a:t>
            </a:r>
          </a:p>
          <a:p>
            <a:pPr marL="0" indent="0">
              <a:buFont typeface="Arial" panose="020B0604020202020204" pitchFamily="34" charset="0"/>
              <a:buNone/>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If you serve milk as one of the components at snack, you may not serve juice as the other component.</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Milk used to make smoothies can credit at snack. However, milk used as an ingredient</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in foods other than smoothies, such as cream soups or dips, cannot credit toward a reimbursable meal or snack in the CACFP.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Lastly, canned milk or powdered milk may credit toward a reimbursable meal or snack in special situations. Contact your</a:t>
            </a:r>
            <a:r>
              <a:rPr lang="en-US" sz="1200" b="1" i="0" u="none" strike="noStrike" kern="1200" baseline="0" dirty="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State agency or sponsoring organization for more information. </a:t>
            </a:r>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dirty="0"/>
          </a:p>
        </p:txBody>
      </p:sp>
    </p:spTree>
    <p:extLst>
      <p:ext uri="{BB962C8B-B14F-4D97-AF65-F5344CB8AC3E}">
        <p14:creationId xmlns:p14="http://schemas.microsoft.com/office/powerpoint/2010/main" val="4069476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Let's practice planning a snack with milk with this practice question. You may want to use the chart on page 2 of the “Serving Snacks in the CACFP” worksheet to help you answer this question.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This question says, “You are serving a snack to 4-year-olds. Which snack </a:t>
            </a:r>
          </a:p>
          <a:p>
            <a:r>
              <a:rPr lang="en-US" sz="1200" b="1" u="sng" kern="1200" dirty="0">
                <a:solidFill>
                  <a:schemeClr val="tx1"/>
                </a:solidFill>
                <a:latin typeface="Arial" panose="020B0604020202020204" pitchFamily="34" charset="0"/>
                <a:ea typeface="+mn-ea"/>
                <a:cs typeface="Arial" panose="020B0604020202020204" pitchFamily="34" charset="0"/>
              </a:rPr>
              <a:t>is not </a:t>
            </a:r>
            <a:r>
              <a:rPr lang="en-US" sz="1200" kern="1200" dirty="0">
                <a:solidFill>
                  <a:schemeClr val="tx1"/>
                </a:solidFill>
                <a:latin typeface="Arial" panose="020B0604020202020204" pitchFamily="34" charset="0"/>
                <a:ea typeface="+mn-ea"/>
                <a:cs typeface="Arial" panose="020B0604020202020204" pitchFamily="34" charset="0"/>
              </a:rPr>
              <a:t>reimbursable?” Assume</a:t>
            </a:r>
            <a:r>
              <a:rPr lang="en-US" sz="1200" kern="1200" baseline="0" dirty="0">
                <a:solidFill>
                  <a:schemeClr val="tx1"/>
                </a:solidFill>
                <a:latin typeface="Arial" panose="020B0604020202020204" pitchFamily="34" charset="0"/>
                <a:ea typeface="+mn-ea"/>
                <a:cs typeface="Arial" panose="020B0604020202020204" pitchFamily="34" charset="0"/>
              </a:rPr>
              <a:t> you are serving the correct type of milk for the age of the child.</a:t>
            </a:r>
          </a:p>
          <a:p>
            <a:endParaRPr lang="en-US" sz="1200" kern="1200" baseline="0" dirty="0">
              <a:solidFill>
                <a:schemeClr val="tx1"/>
              </a:solidFill>
              <a:latin typeface="Arial" panose="020B0604020202020204" pitchFamily="34" charset="0"/>
              <a:ea typeface="+mn-ea"/>
              <a:cs typeface="Arial" panose="020B0604020202020204" pitchFamily="34" charset="0"/>
            </a:endParaRPr>
          </a:p>
          <a:p>
            <a:r>
              <a:rPr lang="en-US" sz="1200" kern="1200" baseline="0" dirty="0">
                <a:solidFill>
                  <a:schemeClr val="tx1"/>
                </a:solidFill>
                <a:latin typeface="Arial" panose="020B0604020202020204" pitchFamily="34" charset="0"/>
                <a:ea typeface="+mn-ea"/>
                <a:cs typeface="Arial" panose="020B0604020202020204" pitchFamily="34" charset="0"/>
              </a:rPr>
              <a:t>Raise your hand if you think the answer is: </a:t>
            </a:r>
            <a:endParaRPr lang="en-US" sz="1200" kern="1200" dirty="0">
              <a:solidFill>
                <a:schemeClr val="tx1"/>
              </a:solidFill>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½ cup of milk and ½ cup of peaches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½ cup milk and ½ cup 100% juice</a:t>
            </a:r>
            <a:r>
              <a:rPr lang="en-US" sz="1200" baseline="0" dirty="0">
                <a:solidFill>
                  <a:schemeClr val="tx1"/>
                </a:solidFill>
                <a:latin typeface="Arial" panose="020B0604020202020204" pitchFamily="34" charset="0"/>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endParaRPr lang="en-US"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½</a:t>
            </a:r>
            <a:r>
              <a:rPr lang="en-US" sz="1200" baseline="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cup milk and ½ oz eq whole grain-rich crackers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 or</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½ cup milk and ½ oz eq string cheese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0"/>
          </p:nvPr>
        </p:nvSpPr>
        <p:spPr/>
        <p:txBody>
          <a:bodyPr/>
          <a:lstStyle/>
          <a:p>
            <a:fld id="{8A92E9ED-D75D-DF40-B20F-46FB25F50A85}" type="slidenum">
              <a:rPr lang="en-US" smtClean="0"/>
              <a:t>15</a:t>
            </a:fld>
            <a:endParaRPr lang="en-US" dirty="0"/>
          </a:p>
        </p:txBody>
      </p:sp>
    </p:spTree>
    <p:extLst>
      <p:ext uri="{BB962C8B-B14F-4D97-AF65-F5344CB8AC3E}">
        <p14:creationId xmlns:p14="http://schemas.microsoft.com/office/powerpoint/2010/main" val="654516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Great</a:t>
            </a:r>
            <a:r>
              <a:rPr lang="en-US" sz="1200" b="0" baseline="0" dirty="0">
                <a:solidFill>
                  <a:schemeClr val="tx1"/>
                </a:solidFill>
                <a:latin typeface="Arial" panose="020B0604020202020204" pitchFamily="34" charset="0"/>
                <a:cs typeface="Arial" panose="020B0604020202020204" pitchFamily="34" charset="0"/>
              </a:rPr>
              <a:t> job everyone, the answer is </a:t>
            </a:r>
            <a:r>
              <a:rPr lang="en-US" sz="1200" dirty="0">
                <a:latin typeface="Arial" panose="020B0604020202020204" pitchFamily="34" charset="0"/>
                <a:cs typeface="Arial" panose="020B0604020202020204" pitchFamily="34" charset="0"/>
              </a:rPr>
              <a:t>½</a:t>
            </a:r>
            <a:r>
              <a:rPr lang="en-US" sz="1200" b="0" baseline="0" dirty="0">
                <a:solidFill>
                  <a:schemeClr val="tx1"/>
                </a:solidFill>
                <a:latin typeface="Arial" panose="020B0604020202020204" pitchFamily="34" charset="0"/>
                <a:cs typeface="Arial" panose="020B0604020202020204" pitchFamily="34" charset="0"/>
              </a:rPr>
              <a:t> cup milk and </a:t>
            </a:r>
            <a:r>
              <a:rPr lang="en-US" sz="1200" dirty="0">
                <a:latin typeface="Arial" panose="020B0604020202020204" pitchFamily="34" charset="0"/>
                <a:cs typeface="Arial" panose="020B0604020202020204" pitchFamily="34" charset="0"/>
              </a:rPr>
              <a:t>½</a:t>
            </a:r>
            <a:r>
              <a:rPr lang="en-US" sz="1200" b="0" baseline="0" dirty="0">
                <a:solidFill>
                  <a:schemeClr val="tx1"/>
                </a:solidFill>
                <a:latin typeface="Arial" panose="020B0604020202020204" pitchFamily="34" charset="0"/>
                <a:cs typeface="Arial" panose="020B0604020202020204" pitchFamily="34" charset="0"/>
              </a:rPr>
              <a:t> cup 100% juice. </a:t>
            </a:r>
            <a:r>
              <a:rPr lang="en-US" sz="1200" kern="1200" dirty="0">
                <a:solidFill>
                  <a:schemeClr val="tx1"/>
                </a:solidFill>
                <a:effectLst/>
                <a:latin typeface="Arial" panose="020B0604020202020204" pitchFamily="34" charset="0"/>
                <a:ea typeface="+mn-ea"/>
                <a:cs typeface="Arial" panose="020B0604020202020204" pitchFamily="34" charset="0"/>
              </a:rPr>
              <a:t>You cannot serve milk and juice together as a reimbursable snack.</a:t>
            </a: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chemeClr val="tx1"/>
                </a:solidFill>
                <a:latin typeface="Arial" panose="020B0604020202020204" pitchFamily="34" charset="0"/>
                <a:cs typeface="Arial" panose="020B0604020202020204" pitchFamily="34" charset="0"/>
              </a:rPr>
              <a:t>All of the other snack options shown on the slide could be served as a reimbursable snack for a child 1 through 5 years of age. They contain two different meal components and provide the correct serving amounts.  </a:t>
            </a:r>
            <a:endParaRPr lang="en-US" sz="12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baseline="0" dirty="0">
                <a:solidFill>
                  <a:schemeClr val="tx1"/>
                </a:solidFill>
                <a:latin typeface="Arial" panose="020B0604020202020204" pitchFamily="34" charset="0"/>
                <a:cs typeface="Arial" panose="020B0604020202020204" pitchFamily="34" charset="0"/>
              </a:rPr>
              <a:t>Now, let’s talk about fruits and vegetables at snack. </a:t>
            </a:r>
          </a:p>
        </p:txBody>
      </p:sp>
      <p:sp>
        <p:nvSpPr>
          <p:cNvPr id="4" name="Slide Number Placeholder 3"/>
          <p:cNvSpPr>
            <a:spLocks noGrp="1"/>
          </p:cNvSpPr>
          <p:nvPr>
            <p:ph type="sldNum" sz="quarter" idx="10"/>
          </p:nvPr>
        </p:nvSpPr>
        <p:spPr/>
        <p:txBody>
          <a:bodyPr/>
          <a:lstStyle/>
          <a:p>
            <a:fld id="{8A92E9ED-D75D-DF40-B20F-46FB25F50A85}" type="slidenum">
              <a:rPr lang="en-US" smtClean="0"/>
              <a:t>16</a:t>
            </a:fld>
            <a:endParaRPr lang="en-US" dirty="0"/>
          </a:p>
        </p:txBody>
      </p:sp>
    </p:spTree>
    <p:extLst>
      <p:ext uri="{BB962C8B-B14F-4D97-AF65-F5344CB8AC3E}">
        <p14:creationId xmlns:p14="http://schemas.microsoft.com/office/powerpoint/2010/main" val="4207388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If you are serving vegetables at snack, children</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1 through 5 years</a:t>
            </a:r>
            <a:r>
              <a:rPr lang="en-US" sz="1200" kern="1200" baseline="0" dirty="0">
                <a:solidFill>
                  <a:schemeClr val="tx1"/>
                </a:solidFill>
                <a:latin typeface="Arial" panose="020B0604020202020204" pitchFamily="34" charset="0"/>
                <a:ea typeface="+mn-ea"/>
                <a:cs typeface="Arial" panose="020B0604020202020204" pitchFamily="34" charset="0"/>
              </a:rPr>
              <a:t> of age sh</a:t>
            </a:r>
            <a:r>
              <a:rPr lang="en-US" sz="1200" kern="1200" dirty="0">
                <a:solidFill>
                  <a:schemeClr val="tx1"/>
                </a:solidFill>
                <a:latin typeface="Arial" panose="020B0604020202020204" pitchFamily="34" charset="0"/>
                <a:ea typeface="+mn-ea"/>
                <a:cs typeface="Arial" panose="020B0604020202020204" pitchFamily="34" charset="0"/>
              </a:rPr>
              <a:t>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 a</a:t>
            </a:r>
            <a:r>
              <a:rPr lang="en-US" sz="1200" kern="1200" dirty="0">
                <a:solidFill>
                  <a:schemeClr val="tx1"/>
                </a:solidFill>
                <a:latin typeface="Arial" panose="020B0604020202020204" pitchFamily="34" charset="0"/>
                <a:ea typeface="+mn-ea"/>
                <a:cs typeface="Arial" panose="020B0604020202020204" pitchFamily="34" charset="0"/>
              </a:rPr>
              <a:t> ½ cup of vegetables,</a:t>
            </a:r>
            <a:r>
              <a:rPr lang="en-US" sz="1200" kern="1200" baseline="0" dirty="0">
                <a:solidFill>
                  <a:schemeClr val="tx1"/>
                </a:solidFill>
                <a:latin typeface="Arial" panose="020B0604020202020204" pitchFamily="34" charset="0"/>
                <a:ea typeface="+mn-ea"/>
                <a:cs typeface="Arial" panose="020B0604020202020204" pitchFamily="34" charset="0"/>
              </a:rPr>
              <a:t> children </a:t>
            </a:r>
            <a:r>
              <a:rPr lang="en-US" sz="1200" kern="1200" dirty="0">
                <a:solidFill>
                  <a:schemeClr val="tx1"/>
                </a:solidFill>
                <a:latin typeface="Arial" panose="020B0604020202020204" pitchFamily="34" charset="0"/>
                <a:ea typeface="+mn-ea"/>
                <a:cs typeface="Arial" panose="020B0604020202020204" pitchFamily="34" charset="0"/>
              </a:rPr>
              <a:t>6 through 18 years</a:t>
            </a:r>
            <a:r>
              <a:rPr lang="en-US" sz="1200" kern="1200" baseline="0" dirty="0">
                <a:solidFill>
                  <a:schemeClr val="tx1"/>
                </a:solidFill>
                <a:latin typeface="Arial" panose="020B0604020202020204" pitchFamily="34" charset="0"/>
                <a:ea typeface="+mn-ea"/>
                <a:cs typeface="Arial" panose="020B0604020202020204" pitchFamily="34" charset="0"/>
              </a:rPr>
              <a:t> of age </a:t>
            </a:r>
            <a:r>
              <a:rPr lang="en-US" sz="1200" kern="1200" dirty="0">
                <a:solidFill>
                  <a:schemeClr val="tx1"/>
                </a:solidFill>
                <a:latin typeface="Arial" panose="020B0604020202020204" pitchFamily="34" charset="0"/>
                <a:ea typeface="+mn-ea"/>
                <a:cs typeface="Arial" panose="020B0604020202020204" pitchFamily="34" charset="0"/>
              </a:rPr>
              <a:t>should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 a</a:t>
            </a:r>
            <a:r>
              <a:rPr lang="en-US" sz="1200" kern="1200" dirty="0">
                <a:solidFill>
                  <a:schemeClr val="tx1"/>
                </a:solidFill>
                <a:latin typeface="Arial" panose="020B0604020202020204" pitchFamily="34" charset="0"/>
                <a:ea typeface="+mn-ea"/>
                <a:cs typeface="Arial" panose="020B0604020202020204" pitchFamily="34" charset="0"/>
              </a:rPr>
              <a:t> ¾ cup of vegetables, and adults should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 a</a:t>
            </a:r>
            <a:r>
              <a:rPr lang="en-US" sz="1200" kern="1200" dirty="0">
                <a:solidFill>
                  <a:schemeClr val="tx1"/>
                </a:solidFill>
                <a:latin typeface="Arial" panose="020B0604020202020204" pitchFamily="34" charset="0"/>
                <a:ea typeface="+mn-ea"/>
                <a:cs typeface="Arial" panose="020B0604020202020204" pitchFamily="34" charset="0"/>
              </a:rPr>
              <a:t> ½ cup of vegetables.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These minimum serving amounts for vegetables can also be found on page 2 of the worksheet. </a:t>
            </a:r>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To meet the CACFP meal pattern requirements, you can serve fresh, frozen, dried, commercially canned vegetables and fruits, and 100% full-strength vegetable or fruit juice. When serving canned vegetables, choose low-sodium or no-added salt options. Try not to offer vegetables that are in cream sauces or gravies. For added flavor, try seasoning vegetables with herbs and spices. </a:t>
            </a:r>
          </a:p>
        </p:txBody>
      </p:sp>
      <p:sp>
        <p:nvSpPr>
          <p:cNvPr id="4" name="Slide Number Placeholder 3"/>
          <p:cNvSpPr>
            <a:spLocks noGrp="1"/>
          </p:cNvSpPr>
          <p:nvPr>
            <p:ph type="sldNum" sz="quarter" idx="10"/>
          </p:nvPr>
        </p:nvSpPr>
        <p:spPr/>
        <p:txBody>
          <a:bodyPr/>
          <a:lstStyle/>
          <a:p>
            <a:fld id="{8A92E9ED-D75D-DF40-B20F-46FB25F50A85}" type="slidenum">
              <a:rPr lang="en-US" smtClean="0"/>
              <a:t>17</a:t>
            </a:fld>
            <a:endParaRPr lang="en-US" dirty="0"/>
          </a:p>
        </p:txBody>
      </p:sp>
    </p:spTree>
    <p:extLst>
      <p:ext uri="{BB962C8B-B14F-4D97-AF65-F5344CB8AC3E}">
        <p14:creationId xmlns:p14="http://schemas.microsoft.com/office/powerpoint/2010/main" val="3221982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Fruits and vegetables are two separate components at CACFP lunches, suppers, and snacks.</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 This allows a lot of flexibility and creativity when it comes to menu planning. It also increases the amount of vegetables and fruits you can offer program participants.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As shown on the slide and on page 2 of the worksheet, if you are serving fruits as part of a reimbursable snack, children 1 through 5 years of age should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 a</a:t>
            </a:r>
            <a:r>
              <a:rPr lang="en-US" sz="1200" kern="1200" dirty="0">
                <a:solidFill>
                  <a:schemeClr val="tx1"/>
                </a:solidFill>
                <a:latin typeface="Arial" panose="020B0604020202020204" pitchFamily="34" charset="0"/>
                <a:ea typeface="+mn-ea"/>
                <a:cs typeface="Arial" panose="020B0604020202020204" pitchFamily="34" charset="0"/>
              </a:rPr>
              <a:t> ½ cup of fruit, children</a:t>
            </a:r>
            <a:r>
              <a:rPr lang="en-US" sz="1200" kern="1200" baseline="0" dirty="0">
                <a:solidFill>
                  <a:schemeClr val="tx1"/>
                </a:solidFill>
                <a:latin typeface="Arial" panose="020B0604020202020204" pitchFamily="34" charset="0"/>
                <a:ea typeface="+mn-ea"/>
                <a:cs typeface="Arial" panose="020B0604020202020204" pitchFamily="34" charset="0"/>
              </a:rPr>
              <a:t> 6</a:t>
            </a:r>
            <a:r>
              <a:rPr lang="en-US" sz="1200" kern="1200" dirty="0">
                <a:solidFill>
                  <a:schemeClr val="tx1"/>
                </a:solidFill>
                <a:latin typeface="Arial" panose="020B0604020202020204" pitchFamily="34" charset="0"/>
                <a:ea typeface="+mn-ea"/>
                <a:cs typeface="Arial" panose="020B0604020202020204" pitchFamily="34" charset="0"/>
              </a:rPr>
              <a:t> through 18 years of age should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 a </a:t>
            </a:r>
            <a:r>
              <a:rPr lang="en-US" sz="1200" kern="1200" dirty="0">
                <a:solidFill>
                  <a:schemeClr val="tx1"/>
                </a:solidFill>
                <a:latin typeface="Arial" panose="020B0604020202020204" pitchFamily="34" charset="0"/>
                <a:ea typeface="+mn-ea"/>
                <a:cs typeface="Arial" panose="020B0604020202020204" pitchFamily="34" charset="0"/>
              </a:rPr>
              <a:t>¾ cup of fruit, and adults should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 a </a:t>
            </a:r>
            <a:r>
              <a:rPr lang="en-US" sz="1200" kern="1200" dirty="0">
                <a:solidFill>
                  <a:schemeClr val="tx1"/>
                </a:solidFill>
                <a:latin typeface="Arial" panose="020B0604020202020204" pitchFamily="34" charset="0"/>
                <a:ea typeface="+mn-ea"/>
                <a:cs typeface="Arial" panose="020B0604020202020204" pitchFamily="34" charset="0"/>
              </a:rPr>
              <a:t>½ cup of fruit. </a:t>
            </a:r>
          </a:p>
          <a:p>
            <a:endParaRPr lang="en-US" sz="1200" kern="120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When serving canned fruits try to choose fruits that are canned in water or juice instead of in syrup.</a:t>
            </a:r>
          </a:p>
        </p:txBody>
      </p:sp>
      <p:sp>
        <p:nvSpPr>
          <p:cNvPr id="4" name="Slide Number Placeholder 3"/>
          <p:cNvSpPr>
            <a:spLocks noGrp="1"/>
          </p:cNvSpPr>
          <p:nvPr>
            <p:ph type="sldNum" sz="quarter" idx="10"/>
          </p:nvPr>
        </p:nvSpPr>
        <p:spPr/>
        <p:txBody>
          <a:bodyPr/>
          <a:lstStyle/>
          <a:p>
            <a:fld id="{8A92E9ED-D75D-DF40-B20F-46FB25F50A85}" type="slidenum">
              <a:rPr lang="en-US" smtClean="0"/>
              <a:t>18</a:t>
            </a:fld>
            <a:endParaRPr lang="en-US" dirty="0"/>
          </a:p>
        </p:txBody>
      </p:sp>
    </p:spTree>
    <p:extLst>
      <p:ext uri="{BB962C8B-B14F-4D97-AF65-F5344CB8AC3E}">
        <p14:creationId xmlns:p14="http://schemas.microsoft.com/office/powerpoint/2010/main" val="2564306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Vegetables and fruits credit toward the meal pattern based on </a:t>
            </a:r>
            <a:r>
              <a:rPr lang="en-US" sz="1200" kern="1200" dirty="0">
                <a:solidFill>
                  <a:schemeClr val="tx1"/>
                </a:solidFill>
                <a:effectLst/>
                <a:latin typeface="Arial" panose="020B0604020202020204" pitchFamily="34" charset="0"/>
                <a:ea typeface="+mn-ea"/>
                <a:cs typeface="Arial" panose="020B0604020202020204" pitchFamily="34" charset="0"/>
              </a:rPr>
              <a:t>volume</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 served. </a:t>
            </a:r>
            <a:r>
              <a:rPr lang="en-US" sz="1200" kern="1200" dirty="0">
                <a:solidFill>
                  <a:schemeClr val="tx1"/>
                </a:solidFill>
                <a:latin typeface="Arial" panose="020B0604020202020204" pitchFamily="34" charset="0"/>
                <a:ea typeface="+mn-ea"/>
                <a:cs typeface="Arial" panose="020B0604020202020204" pitchFamily="34" charset="0"/>
              </a:rPr>
              <a:t>For example, if you serve a ½ cup of apples, that would count as a ½</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cup of fruit. If you serve a</a:t>
            </a:r>
            <a:r>
              <a:rPr lang="en-US" sz="1200" kern="1200" baseline="0" dirty="0">
                <a:solidFill>
                  <a:schemeClr val="tx1"/>
                </a:solidFill>
                <a:latin typeface="Arial" panose="020B0604020202020204" pitchFamily="34" charset="0"/>
                <a:ea typeface="+mn-ea"/>
                <a:cs typeface="Arial" panose="020B0604020202020204" pitchFamily="34" charset="0"/>
              </a:rPr>
              <a:t> ¼ </a:t>
            </a:r>
            <a:r>
              <a:rPr lang="en-US" sz="1200" kern="1200" dirty="0">
                <a:solidFill>
                  <a:schemeClr val="tx1"/>
                </a:solidFill>
                <a:latin typeface="Arial" panose="020B0604020202020204" pitchFamily="34" charset="0"/>
                <a:ea typeface="+mn-ea"/>
                <a:cs typeface="Arial" panose="020B0604020202020204" pitchFamily="34" charset="0"/>
              </a:rPr>
              <a:t>cup of sliced cucumbers, that would count as a ¼ cup of vegetables.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 smallest amount of vegetables and fruits that can credit at any CACFP meal or snack </a:t>
            </a:r>
            <a:r>
              <a:rPr lang="en-US" sz="1200" kern="1200" dirty="0">
                <a:solidFill>
                  <a:schemeClr val="tx1"/>
                </a:solidFill>
                <a:effectLst/>
                <a:latin typeface="Arial" panose="020B0604020202020204" pitchFamily="34" charset="0"/>
                <a:ea typeface="+mn-ea"/>
                <a:cs typeface="Arial" panose="020B0604020202020204" pitchFamily="34" charset="0"/>
              </a:rPr>
              <a:t>for children and adult participants</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 is an ⅛ cup </a:t>
            </a:r>
            <a:r>
              <a:rPr lang="en-US" sz="1200" kern="1200" dirty="0">
                <a:solidFill>
                  <a:schemeClr val="tx1"/>
                </a:solidFill>
                <a:effectLst/>
                <a:latin typeface="Arial" panose="020B0604020202020204" pitchFamily="34" charset="0"/>
                <a:ea typeface="+mn-ea"/>
                <a:cs typeface="Arial" panose="020B0604020202020204" pitchFamily="34" charset="0"/>
              </a:rPr>
              <a:t>(2 tablespoons)</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 A serving of vegetables or fruits that is less than an ⅛ cup may not credit toward a reimbursable meal or snack </a:t>
            </a:r>
            <a:r>
              <a:rPr lang="en-US" sz="1200" kern="1200" dirty="0">
                <a:solidFill>
                  <a:schemeClr val="tx1"/>
                </a:solidFill>
                <a:effectLst/>
                <a:latin typeface="Arial" panose="020B0604020202020204" pitchFamily="34" charset="0"/>
                <a:ea typeface="+mn-ea"/>
                <a:cs typeface="Arial" panose="020B0604020202020204" pitchFamily="34" charset="0"/>
              </a:rPr>
              <a:t>for children and adult participants</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There are some exceptions to this rule. </a:t>
            </a: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dirty="0"/>
          </a:p>
        </p:txBody>
      </p:sp>
    </p:spTree>
    <p:extLst>
      <p:ext uri="{BB962C8B-B14F-4D97-AF65-F5344CB8AC3E}">
        <p14:creationId xmlns:p14="http://schemas.microsoft.com/office/powerpoint/2010/main" val="556033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 </a:t>
            </a:r>
          </a:p>
        </p:txBody>
      </p:sp>
      <p:sp>
        <p:nvSpPr>
          <p:cNvPr id="4" name="Slide Number Placeholder 3"/>
          <p:cNvSpPr>
            <a:spLocks noGrp="1"/>
          </p:cNvSpPr>
          <p:nvPr>
            <p:ph type="sldNum" sz="quarter" idx="10"/>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78197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Raw, leafy green vegetables</a:t>
            </a:r>
            <a:r>
              <a:rPr lang="en-US" sz="1200" b="1" i="0" u="none" strike="noStrike" kern="1200" baseline="0" dirty="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credit for half of the amount served. For example, 1 cup of raw spinach credits as ½ cup of vegetables.</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Dried vegetables and fruits credit as twice the amount served. For example, </a:t>
            </a: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½ cup of dehydrated mushrooms credit as 1 cup of vegetables and ¼ cup of raisins credit as ½ cup of fruit.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881083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To credit vegetables and fruits toward a reimbursable meal or snack you must be able to recognize it in the item you are serving. For example, pureed pumpkin in pumpkin bread or applesauce in a muffin is not creditable because you cannot see the pureed pumpkin or applesauce in the baked item.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However, if the muffin contained applesauce and raisins, then both the applesauce and raisins may credit toward the fruit component. </a:t>
            </a:r>
            <a:r>
              <a:rPr lang="en-US" sz="1200" kern="1200" dirty="0">
                <a:solidFill>
                  <a:schemeClr val="tx1"/>
                </a:solidFill>
                <a:effectLst/>
                <a:latin typeface="Arial" panose="020B0604020202020204" pitchFamily="34" charset="0"/>
                <a:ea typeface="+mn-ea"/>
                <a:cs typeface="Arial" panose="020B0604020202020204" pitchFamily="34" charset="0"/>
              </a:rPr>
              <a:t>Since the raisins in the muffin are a recognizable fruit, you can credit both the raisins and the applesauce toward the fruit component. </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Be aware, there are two exceptions to this rule. Pasta made from 100% vegetable flour credits as a vegetable even if it is not served with another vegetable. Vegetables and fruits included in smoothies may credit toward the vegetable or fruit component as juice.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636257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00757"/>
          </a:xfrm>
        </p:spPr>
        <p:txBody>
          <a:bodyPr/>
          <a:lstStyle/>
          <a:p>
            <a:pPr marL="0" indent="0">
              <a:buFont typeface="Arial" panose="020B0604020202020204" pitchFamily="34" charset="0"/>
              <a:buNone/>
            </a:pPr>
            <a:r>
              <a:rPr lang="en-US" sz="1200" dirty="0">
                <a:solidFill>
                  <a:schemeClr val="tx1"/>
                </a:solidFill>
                <a:latin typeface="Arial" panose="020B0604020202020204" pitchFamily="34" charset="0"/>
                <a:cs typeface="Arial" panose="020B0604020202020204" pitchFamily="34" charset="0"/>
              </a:rPr>
              <a:t>There are a few other things you need to remember when serving vegetables and fruits at snack. </a:t>
            </a:r>
          </a:p>
          <a:p>
            <a:pPr marL="0" indent="0">
              <a:buFont typeface="Arial" panose="020B0604020202020204" pitchFamily="34" charset="0"/>
              <a:buNone/>
            </a:pPr>
            <a:endParaRPr lang="en-US" sz="12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solidFill>
                  <a:schemeClr val="tx1"/>
                </a:solidFill>
                <a:latin typeface="Arial" panose="020B0604020202020204" pitchFamily="34" charset="0"/>
                <a:cs typeface="Arial" panose="020B0604020202020204" pitchFamily="34" charset="0"/>
              </a:rPr>
              <a:t>If you serve juice at snack, you may not count fruit or vegetable juice as part of a reimbursable breakfast, lunch, or supper the same day. You may only serve juice once per day. Additionally, you may not serve both 100% </a:t>
            </a:r>
            <a:br>
              <a:rPr lang="en-US" sz="1200" dirty="0">
                <a:solidFill>
                  <a:schemeClr val="tx1"/>
                </a:solidFill>
                <a:latin typeface="Arial" panose="020B0604020202020204" pitchFamily="34" charset="0"/>
                <a:cs typeface="Arial" panose="020B0604020202020204" pitchFamily="34" charset="0"/>
              </a:rPr>
            </a:br>
            <a:r>
              <a:rPr lang="en-US" sz="1200" dirty="0">
                <a:solidFill>
                  <a:schemeClr val="tx1"/>
                </a:solidFill>
                <a:latin typeface="Arial" panose="020B0604020202020204" pitchFamily="34" charset="0"/>
                <a:cs typeface="Arial" panose="020B0604020202020204" pitchFamily="34" charset="0"/>
              </a:rPr>
              <a:t>full-strength vegetable or fruit juice and milk together as a reimbursable snack. </a:t>
            </a:r>
          </a:p>
          <a:p>
            <a:pPr marL="0" indent="0">
              <a:buFont typeface="Arial" panose="020B0604020202020204" pitchFamily="34" charset="0"/>
              <a:buNone/>
            </a:pPr>
            <a:endParaRPr lang="en-US" sz="12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solidFill>
                  <a:schemeClr val="tx1"/>
                </a:solidFill>
                <a:latin typeface="Arial" panose="020B0604020202020204" pitchFamily="34" charset="0"/>
                <a:cs typeface="Arial" panose="020B0604020202020204" pitchFamily="34" charset="0"/>
              </a:rPr>
              <a:t>Legumes, (beans, peas, and lentils) can credit as meats/meat alternates or vegetables, however, they cannot credit as both a meat/meat alternate and a vegetable in the same meal or snack. If you choose to serve two different cooked legumes at a meal or snack you may choose to credit one as a meat alternate and the other as a vegetable, if you serve the minimum creditable amount of each. For example, you can serve roasted garbanzo beans and roasted soybeans and credit one as a vegetable and the other as a meat/meat alternate. </a:t>
            </a:r>
          </a:p>
          <a:p>
            <a:pPr marL="0" indent="0">
              <a:buFont typeface="Arial" panose="020B0604020202020204" pitchFamily="34" charset="0"/>
              <a:buNone/>
            </a:pPr>
            <a:endParaRPr lang="en-US" sz="12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solidFill>
                  <a:schemeClr val="tx1"/>
                </a:solidFill>
                <a:latin typeface="Arial" panose="020B0604020202020204" pitchFamily="34" charset="0"/>
                <a:cs typeface="Arial" panose="020B0604020202020204" pitchFamily="34" charset="0"/>
              </a:rPr>
              <a:t>Fruits and vegetables canned in the home may not credit as part of a reimbursable meal or snack.</a:t>
            </a:r>
          </a:p>
          <a:p>
            <a:pPr marL="0" indent="0">
              <a:buFont typeface="Arial" panose="020B0604020202020204" pitchFamily="34" charset="0"/>
              <a:buNone/>
            </a:pPr>
            <a:endParaRPr lang="en-US" sz="12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solidFill>
                  <a:schemeClr val="tx1"/>
                </a:solidFill>
                <a:latin typeface="Arial" panose="020B0604020202020204" pitchFamily="34" charset="0"/>
                <a:cs typeface="Arial" panose="020B0604020202020204" pitchFamily="34" charset="0"/>
              </a:rPr>
              <a:t>Lastly, condiments, such as fruit jams and ketchup, cannot count toward a reimbursable meal or snack.</a:t>
            </a: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3538813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Now, let's practice planning a snack containing fruits and vegetables. You may want to use the chart on page 2 of the “Serving Snacks in the CACFP” worksheet to help you answer this question.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This question says, “You are serving a snack for 9-year-olds. Which snack </a:t>
            </a:r>
          </a:p>
          <a:p>
            <a:r>
              <a:rPr lang="en-US" sz="1200" b="1" u="sng" kern="1200" dirty="0">
                <a:solidFill>
                  <a:schemeClr val="tx1"/>
                </a:solidFill>
                <a:latin typeface="Arial" panose="020B0604020202020204" pitchFamily="34" charset="0"/>
                <a:ea typeface="+mn-ea"/>
                <a:cs typeface="Arial" panose="020B0604020202020204" pitchFamily="34" charset="0"/>
              </a:rPr>
              <a:t>is not</a:t>
            </a:r>
            <a:r>
              <a:rPr lang="en-US" sz="1200" kern="1200" dirty="0">
                <a:solidFill>
                  <a:schemeClr val="tx1"/>
                </a:solidFill>
                <a:latin typeface="Arial" panose="020B0604020202020204" pitchFamily="34" charset="0"/>
                <a:ea typeface="+mn-ea"/>
                <a:cs typeface="Arial" panose="020B0604020202020204" pitchFamily="34" charset="0"/>
              </a:rPr>
              <a:t> reimbursable?”</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Raise your hand if you think the answer is:</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¾ cup orange juice and ¾</a:t>
            </a:r>
            <a:r>
              <a:rPr lang="en-US" sz="1200" baseline="0" dirty="0">
                <a:solidFill>
                  <a:schemeClr val="tx1"/>
                </a:solidFill>
                <a:latin typeface="Arial" panose="020B0604020202020204" pitchFamily="34" charset="0"/>
                <a:cs typeface="Arial" panose="020B0604020202020204" pitchFamily="34" charset="0"/>
              </a:rPr>
              <a:t> cup baked carrot fries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kern="1200" baseline="0" dirty="0">
                <a:solidFill>
                  <a:schemeClr val="tx1"/>
                </a:solidFill>
                <a:latin typeface="Arial" panose="020B0604020202020204" pitchFamily="34" charset="0"/>
                <a:ea typeface="+mn-ea"/>
                <a:cs typeface="Arial" panose="020B0604020202020204" pitchFamily="34" charset="0"/>
              </a:rPr>
              <a:t>,</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¾ cup baked</a:t>
            </a:r>
            <a:r>
              <a:rPr lang="en-US" sz="1200" baseline="0" dirty="0">
                <a:solidFill>
                  <a:schemeClr val="tx1"/>
                </a:solidFill>
                <a:latin typeface="Arial" panose="020B0604020202020204" pitchFamily="34" charset="0"/>
                <a:cs typeface="Arial" panose="020B0604020202020204" pitchFamily="34" charset="0"/>
              </a:rPr>
              <a:t> sweet potato </a:t>
            </a:r>
            <a:r>
              <a:rPr lang="en-US" sz="1200" dirty="0">
                <a:solidFill>
                  <a:schemeClr val="tx1"/>
                </a:solidFill>
                <a:latin typeface="Arial" panose="020B0604020202020204" pitchFamily="34" charset="0"/>
                <a:cs typeface="Arial" panose="020B0604020202020204" pitchFamily="34" charset="0"/>
              </a:rPr>
              <a:t>and ¾ cup apple juice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endParaRPr lang="en-US"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¾ cup watermelon and ¾ cup cucumber slices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 or </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¾ cup cherry tomatoes and ½ cup of peaches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a:t>
            </a:r>
            <a:endParaRPr lang="en-US" sz="1200" kern="1200" dirty="0">
              <a:solidFill>
                <a:schemeClr val="tx1"/>
              </a:solidFill>
              <a:latin typeface="Arial" panose="020B0604020202020204" pitchFamily="34" charset="0"/>
              <a:ea typeface="+mn-ea"/>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1820702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Great</a:t>
            </a:r>
            <a:r>
              <a:rPr lang="en-US" sz="1200" b="0" baseline="0" dirty="0">
                <a:solidFill>
                  <a:schemeClr val="tx1"/>
                </a:solidFill>
                <a:latin typeface="Arial" panose="020B0604020202020204" pitchFamily="34" charset="0"/>
                <a:cs typeface="Arial" panose="020B0604020202020204" pitchFamily="34" charset="0"/>
              </a:rPr>
              <a:t> job everyone, the answer is ¾ cup cherry tomatoes and ½ cup peaches. This snack does not meet the meal pattern requirement for a child 6 through 18 years of age, </a:t>
            </a:r>
            <a:r>
              <a:rPr lang="en-US" sz="1200" kern="1200" dirty="0">
                <a:solidFill>
                  <a:schemeClr val="tx1"/>
                </a:solidFill>
                <a:effectLst/>
                <a:latin typeface="Arial" panose="020B0604020202020204" pitchFamily="34" charset="0"/>
                <a:ea typeface="+mn-ea"/>
                <a:cs typeface="Arial" panose="020B0604020202020204" pitchFamily="34" charset="0"/>
              </a:rPr>
              <a:t>because it does not provide the minimum amount of fruits. You would need to serve at least ¾ cup of cherry tomatoes and at least </a:t>
            </a:r>
            <a:r>
              <a:rPr lang="en-US" sz="1200" dirty="0">
                <a:latin typeface="Arial" panose="020B0604020202020204" pitchFamily="34" charset="0"/>
                <a:cs typeface="Arial" panose="020B0604020202020204" pitchFamily="34" charset="0"/>
              </a:rPr>
              <a:t>¾</a:t>
            </a:r>
            <a:r>
              <a:rPr lang="en-US" sz="1200" kern="1200" dirty="0">
                <a:solidFill>
                  <a:schemeClr val="tx1"/>
                </a:solidFill>
                <a:effectLst/>
                <a:latin typeface="Arial" panose="020B0604020202020204" pitchFamily="34" charset="0"/>
                <a:ea typeface="+mn-ea"/>
                <a:cs typeface="Arial" panose="020B0604020202020204" pitchFamily="34" charset="0"/>
              </a:rPr>
              <a:t> cup of peaches.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baseline="0" dirty="0">
                <a:solidFill>
                  <a:schemeClr val="tx1"/>
                </a:solidFill>
                <a:latin typeface="Arial" panose="020B0604020202020204" pitchFamily="34" charset="0"/>
                <a:cs typeface="Arial" panose="020B0604020202020204" pitchFamily="34" charset="0"/>
              </a:rPr>
              <a:t>All of the other snack options shown on the slide could be served as a reimbursable snack for a child 6 through 18 years of age. They contain two different meal components and provide the correct serving amounts.  </a:t>
            </a:r>
            <a:endParaRPr lang="en-US" sz="1200" b="0" dirty="0">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baseline="0" dirty="0">
                <a:solidFill>
                  <a:schemeClr val="tx1"/>
                </a:solidFill>
                <a:latin typeface="Arial" panose="020B0604020202020204" pitchFamily="34" charset="0"/>
                <a:cs typeface="Arial" panose="020B0604020202020204" pitchFamily="34" charset="0"/>
              </a:rPr>
              <a:t>Now, let’s talk about serving meats and meat alternates at snack.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baseline="0" dirty="0">
              <a:solidFill>
                <a:srgbClr val="002060"/>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dirty="0"/>
          </a:p>
        </p:txBody>
      </p:sp>
    </p:spTree>
    <p:extLst>
      <p:ext uri="{BB962C8B-B14F-4D97-AF65-F5344CB8AC3E}">
        <p14:creationId xmlns:p14="http://schemas.microsoft.com/office/powerpoint/2010/main" val="2246295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Meats and meat alternates include meats, poultry, fish, eggs, legumes (beans, peas, and lentils), nuts and nut butters, soy, and products made from milk such as cheese, yogurt, and cottage cheese. Meats and meat alternates are measured by weight and use ounce equivalents (oz eq) as the unit of measure. </a:t>
            </a:r>
          </a:p>
          <a:p>
            <a:pPr marL="0" marR="0" lvl="0" indent="0" algn="l" defTabSz="6858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latin typeface="Arial" panose="020B0604020202020204" pitchFamily="34" charset="0"/>
                <a:ea typeface="+mn-ea"/>
                <a:cs typeface="Arial" panose="020B0604020202020204" pitchFamily="34" charset="0"/>
              </a:rPr>
            </a:br>
            <a:r>
              <a:rPr lang="en-US" sz="1200" kern="1200" dirty="0">
                <a:solidFill>
                  <a:schemeClr val="tx1"/>
                </a:solidFill>
                <a:latin typeface="Arial" panose="020B0604020202020204" pitchFamily="34" charset="0"/>
                <a:ea typeface="+mn-ea"/>
                <a:cs typeface="Arial" panose="020B0604020202020204" pitchFamily="34" charset="0"/>
              </a:rPr>
              <a:t>When serving meats or meat alternates at snack, children 1 through 5 years of age should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a:t>
            </a:r>
            <a:r>
              <a:rPr lang="en-US" sz="1200" kern="1200" dirty="0">
                <a:solidFill>
                  <a:schemeClr val="tx1"/>
                </a:solidFill>
                <a:latin typeface="Arial" panose="020B0604020202020204" pitchFamily="34" charset="0"/>
                <a:ea typeface="+mn-ea"/>
                <a:cs typeface="Arial" panose="020B0604020202020204" pitchFamily="34" charset="0"/>
              </a:rPr>
              <a:t> a ½ ounce equivalent (oz eq) of meats/meat alternates. Children 6 through 18 years of age and adults should receive </a:t>
            </a:r>
            <a:r>
              <a:rPr lang="en-US" sz="1200" kern="1200" dirty="0">
                <a:solidFill>
                  <a:schemeClr val="tx1"/>
                </a:solidFill>
                <a:effectLst/>
                <a:latin typeface="Arial" panose="020B0604020202020204" pitchFamily="34" charset="0"/>
                <a:ea typeface="+mn-ea"/>
                <a:cs typeface="Arial" panose="020B0604020202020204" pitchFamily="34" charset="0"/>
              </a:rPr>
              <a:t>at least </a:t>
            </a:r>
            <a:r>
              <a:rPr lang="en-US" sz="1200" kern="1200" dirty="0">
                <a:solidFill>
                  <a:schemeClr val="tx1"/>
                </a:solidFill>
                <a:latin typeface="Arial" panose="020B0604020202020204" pitchFamily="34" charset="0"/>
                <a:ea typeface="+mn-ea"/>
                <a:cs typeface="Arial" panose="020B0604020202020204" pitchFamily="34" charset="0"/>
              </a:rPr>
              <a:t>1 ounce equivalent (oz eq) of meats/meat alternates. </a:t>
            </a:r>
          </a:p>
        </p:txBody>
      </p:sp>
      <p:sp>
        <p:nvSpPr>
          <p:cNvPr id="4" name="Slide Number Placeholder 3"/>
          <p:cNvSpPr>
            <a:spLocks noGrp="1"/>
          </p:cNvSpPr>
          <p:nvPr>
            <p:ph type="sldNum" sz="quarter" idx="10"/>
          </p:nvPr>
        </p:nvSpPr>
        <p:spPr/>
        <p:txBody>
          <a:bodyPr/>
          <a:lstStyle/>
          <a:p>
            <a:fld id="{8A92E9ED-D75D-DF40-B20F-46FB25F50A85}" type="slidenum">
              <a:rPr lang="en-US" smtClean="0"/>
              <a:t>25</a:t>
            </a:fld>
            <a:endParaRPr lang="en-US" dirty="0"/>
          </a:p>
        </p:txBody>
      </p:sp>
    </p:spTree>
    <p:extLst>
      <p:ext uri="{BB962C8B-B14F-4D97-AF65-F5344CB8AC3E}">
        <p14:creationId xmlns:p14="http://schemas.microsoft.com/office/powerpoint/2010/main" val="374455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Again, meats/meat alternates are measured as ounce equivalents (oz eq).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 smallest amount of meats/meat alternates that can credit toward a reimbursable meal or snack is a ¼ ounce equivalent (oz eq). Use the “Food Buying Guide for Child Nutrition Programs” to see the amount of meats/meat alternates needed to meet the meal pattern requirements. For some foods, you may need to serve more or less than 1 ounce of the food to credit as </a:t>
            </a: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1 ounce equivalent (oz eq). For instance, it takes 4 ounces (oz) of yogurt to make up 1 ounce equivalent (oz eq) of a meat alternate. In contrast, you only need to serve a ¼ cup of cottage cheese for 1 ounce equivalent (oz eq) of a meat alternate.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For some meats/meat alternates, you may need a Child Nutrition label (CN label) or Product Formulation Statement (PFS) to see how much you need to </a:t>
            </a:r>
            <a:r>
              <a:rPr lang="en-US" sz="1200" kern="1200" dirty="0">
                <a:solidFill>
                  <a:schemeClr val="tx1"/>
                </a:solidFill>
                <a:effectLst/>
                <a:latin typeface="Arial" panose="020B0604020202020204" pitchFamily="34" charset="0"/>
                <a:ea typeface="+mn-ea"/>
                <a:cs typeface="Arial" panose="020B0604020202020204" pitchFamily="34" charset="0"/>
              </a:rPr>
              <a:t>credit toward</a:t>
            </a:r>
            <a:r>
              <a:rPr lang="en-US" sz="1200" kern="1200" dirty="0">
                <a:solidFill>
                  <a:schemeClr val="tx1"/>
                </a:solidFill>
                <a:latin typeface="Arial" panose="020B0604020202020204" pitchFamily="34" charset="0"/>
                <a:ea typeface="+mn-ea"/>
                <a:cs typeface="Arial" panose="020B0604020202020204" pitchFamily="34" charset="0"/>
              </a:rPr>
              <a:t> a reimbursable snack.</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dirty="0"/>
          </a:p>
        </p:txBody>
      </p:sp>
    </p:spTree>
    <p:extLst>
      <p:ext uri="{BB962C8B-B14F-4D97-AF65-F5344CB8AC3E}">
        <p14:creationId xmlns:p14="http://schemas.microsoft.com/office/powerpoint/2010/main" val="3698526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There are a few things you need to remember when serving meats/meat alternates at snack.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At snack, nuts and seeds</a:t>
            </a:r>
            <a:r>
              <a:rPr lang="en-US" sz="1200" b="1" i="0" u="none" strike="noStrike" kern="1200" baseline="0" dirty="0">
                <a:solidFill>
                  <a:schemeClr val="tx1"/>
                </a:solidFill>
                <a:latin typeface="Arial" panose="020B0604020202020204" pitchFamily="34" charset="0"/>
                <a:ea typeface="+mn-ea"/>
                <a:cs typeface="Arial" panose="020B0604020202020204" pitchFamily="34" charset="0"/>
              </a:rPr>
              <a: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can be used to meet the entire meats/meat alternates requirement.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Yogurts that are part of a reimbursable meal or snack must be store-bought (commercially prepared), made from cow’s milk or soymilk, and contain no more than 23 grams of total sugars per 6 ounces. </a:t>
            </a:r>
            <a:r>
              <a:rPr lang="en-US" sz="1200" kern="1200" dirty="0">
                <a:solidFill>
                  <a:schemeClr val="tx1"/>
                </a:solidFill>
                <a:effectLst/>
                <a:latin typeface="Arial" panose="020B0604020202020204" pitchFamily="34" charset="0"/>
                <a:ea typeface="+mn-ea"/>
                <a:cs typeface="Arial" panose="020B0604020202020204" pitchFamily="34" charset="0"/>
              </a:rPr>
              <a:t>For more information on serving yogurts, see the Team Nutrition training worksheet, “Choose Yogurts That Are Lower in Sugar” on the Team Nutrition website at the web address shown on the slide.</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Again, legumes</a:t>
            </a:r>
            <a:r>
              <a:rPr lang="en-US" sz="1200" kern="1200" dirty="0">
                <a:solidFill>
                  <a:schemeClr val="tx1"/>
                </a:solidFill>
                <a:effectLst/>
                <a:latin typeface="Arial" panose="020B0604020202020204" pitchFamily="34" charset="0"/>
                <a:ea typeface="+mn-ea"/>
                <a:cs typeface="Arial" panose="020B0604020202020204" pitchFamily="34" charset="0"/>
              </a:rPr>
              <a:t> (beans, peas, and lentils)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can credit as meats/meat alternates or vegetables but not as both in the same meal or snack. Some beans and peas such as lima beans, green peas, snap peas, and string beans are fresh, immature beans and peas. They can credit toward a reimbursable meal or snack as a vegetable, but not as a meat/meat alternate.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dirty="0"/>
          </a:p>
        </p:txBody>
      </p:sp>
    </p:spTree>
    <p:extLst>
      <p:ext uri="{BB962C8B-B14F-4D97-AF65-F5344CB8AC3E}">
        <p14:creationId xmlns:p14="http://schemas.microsoft.com/office/powerpoint/2010/main" val="4153398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If you are crediting pasta made from 100% legume flour as a meat/meat alternate, you must offer it with additional meats/meat alternates. </a:t>
            </a:r>
          </a:p>
          <a:p>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Lastly, cheese that is part of a reimbursable meal or snack must be pasteurized natural or processed cheese. Cheese sauce can be part of a reimbursable meal or snack if it has a Child Nutrition label (CN label) or Product Formulation Statement (PFS). You may not serve imitation cheese or cheese product as part of a reimbursable meal or snack.</a:t>
            </a:r>
            <a:endParaRPr lang="en-US" sz="12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dirty="0"/>
          </a:p>
        </p:txBody>
      </p:sp>
    </p:spTree>
    <p:extLst>
      <p:ext uri="{BB962C8B-B14F-4D97-AF65-F5344CB8AC3E}">
        <p14:creationId xmlns:p14="http://schemas.microsoft.com/office/powerpoint/2010/main" val="339235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Let's do another practice question. You may want to use the chart on page 2 of the “Serving Snacks in the CACFP” worksheet to help you answer this question. </a:t>
            </a:r>
          </a:p>
          <a:p>
            <a:endParaRPr lang="en-US" sz="1200" kern="1200" dirty="0">
              <a:solidFill>
                <a:schemeClr val="tx1"/>
              </a:solidFill>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This question says, “You are serving a snack to an adult </a:t>
            </a:r>
            <a:r>
              <a:rPr lang="en-US" sz="1200" kern="1200" dirty="0">
                <a:solidFill>
                  <a:schemeClr val="tx1"/>
                </a:solidFill>
                <a:effectLst/>
                <a:latin typeface="Arial" panose="020B0604020202020204" pitchFamily="34" charset="0"/>
                <a:ea typeface="+mn-ea"/>
                <a:cs typeface="Arial" panose="020B0604020202020204" pitchFamily="34" charset="0"/>
              </a:rPr>
              <a:t>participant</a:t>
            </a:r>
            <a:r>
              <a:rPr lang="en-US" sz="1200" kern="1200" dirty="0">
                <a:solidFill>
                  <a:schemeClr val="tx1"/>
                </a:solidFill>
                <a:latin typeface="Arial" panose="020B0604020202020204" pitchFamily="34" charset="0"/>
                <a:ea typeface="+mn-ea"/>
                <a:cs typeface="Arial" panose="020B0604020202020204" pitchFamily="34" charset="0"/>
              </a:rPr>
              <a:t>. Which snack </a:t>
            </a:r>
            <a:r>
              <a:rPr lang="en-US" sz="1200" b="1" u="sng" kern="1200" dirty="0">
                <a:solidFill>
                  <a:schemeClr val="tx1"/>
                </a:solidFill>
                <a:latin typeface="Arial" panose="020B0604020202020204" pitchFamily="34" charset="0"/>
                <a:ea typeface="+mn-ea"/>
                <a:cs typeface="Arial" panose="020B0604020202020204" pitchFamily="34" charset="0"/>
              </a:rPr>
              <a:t>is not</a:t>
            </a:r>
            <a:r>
              <a:rPr lang="en-US" sz="1200" b="1" u="none" kern="120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reimbursable?”</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Raise your hand if you think the answer is:</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Chicken and cheese snack cup with grapes (made with</a:t>
            </a:r>
            <a:r>
              <a:rPr lang="en-US" sz="1200" baseline="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1 oz eq m/ma and ½ cup fruit)</a:t>
            </a:r>
            <a:r>
              <a:rPr lang="en-US" sz="1200" baseline="0" dirty="0">
                <a:solidFill>
                  <a:schemeClr val="tx1"/>
                </a:solidFill>
                <a:latin typeface="Arial" panose="020B0604020202020204" pitchFamily="34" charset="0"/>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¾ oz eq yogurt and ½ cup mixed fruit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endParaRPr lang="en-US"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1 oz eq hummus and ½ cup snap peas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 or</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1 oz eq (2 Tbsp) almond butter and ½ cup apple slices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dirty="0"/>
          </a:p>
        </p:txBody>
      </p:sp>
    </p:spTree>
    <p:extLst>
      <p:ext uri="{BB962C8B-B14F-4D97-AF65-F5344CB8AC3E}">
        <p14:creationId xmlns:p14="http://schemas.microsoft.com/office/powerpoint/2010/main" val="1018805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743451"/>
          </a:xfrm>
        </p:spPr>
        <p:txBody>
          <a:bodyPr/>
          <a:lstStyle/>
          <a:p>
            <a:pPr>
              <a:lnSpc>
                <a:spcPct val="150000"/>
              </a:lnSpc>
            </a:pPr>
            <a:r>
              <a:rPr lang="en-US" sz="1200" dirty="0">
                <a:latin typeface="Arial" panose="020B0604020202020204" pitchFamily="34" charset="0"/>
                <a:cs typeface="Arial" panose="020B0604020202020204" pitchFamily="34" charset="0"/>
              </a:rPr>
              <a:t>Before we get started, I want to know who has joined us today. </a:t>
            </a:r>
          </a:p>
          <a:p>
            <a:pPr>
              <a:lnSpc>
                <a:spcPct val="150000"/>
              </a:lnSpc>
            </a:pPr>
            <a:r>
              <a:rPr lang="en-US" sz="1200" dirty="0">
                <a:latin typeface="Arial" panose="020B0604020202020204" pitchFamily="34" charset="0"/>
                <a:cs typeface="Arial" panose="020B0604020202020204" pitchFamily="34" charset="0"/>
              </a:rPr>
              <a:t>Please raise your hand if you work for</a:t>
            </a:r>
          </a:p>
          <a:p>
            <a:pPr>
              <a:lnSpc>
                <a:spcPct val="150000"/>
              </a:lnSpc>
            </a:pPr>
            <a:endParaRPr lang="en-US" sz="800" dirty="0">
              <a:latin typeface="Arial" panose="020B0604020202020204" pitchFamily="34" charset="0"/>
              <a:cs typeface="Arial" panose="020B0604020202020204" pitchFamily="34" charset="0"/>
            </a:endParaRP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marR="0" lvl="0" indent="-171450" algn="l" defTabSz="6858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lang="en-US" sz="1200" kern="1200" dirty="0">
                <a:solidFill>
                  <a:schemeClr val="tx1"/>
                </a:solidFill>
                <a:effectLst/>
                <a:latin typeface="Arial" panose="020B0604020202020204" pitchFamily="34" charset="0"/>
                <a:ea typeface="+mn-ea"/>
                <a:cs typeface="Arial" panose="020B0604020202020204" pitchFamily="34" charset="0"/>
              </a:rPr>
              <a:t>an adult day care center [pause and wait for a show of hands],</a:t>
            </a:r>
            <a:endParaRPr lang="en-US" sz="1200" dirty="0">
              <a:latin typeface="Arial" panose="020B0604020202020204" pitchFamily="34" charset="0"/>
              <a:cs typeface="Arial" panose="020B0604020202020204" pitchFamily="34" charset="0"/>
            </a:endParaRP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lnSpc>
                <a:spcPct val="150000"/>
              </a:lnSpc>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Great job everyone,</a:t>
            </a:r>
            <a:r>
              <a:rPr lang="en-US" sz="1200" b="0" baseline="0" dirty="0">
                <a:solidFill>
                  <a:schemeClr val="tx1"/>
                </a:solidFill>
                <a:latin typeface="Arial" panose="020B0604020202020204" pitchFamily="34" charset="0"/>
                <a:cs typeface="Arial" panose="020B0604020202020204" pitchFamily="34" charset="0"/>
              </a:rPr>
              <a:t> the correct answer is ¾ ounce equivalent yogurt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chemeClr val="tx1"/>
                </a:solidFill>
                <a:latin typeface="Arial" panose="020B0604020202020204" pitchFamily="34" charset="0"/>
                <a:cs typeface="Arial" panose="020B0604020202020204" pitchFamily="34" charset="0"/>
              </a:rPr>
              <a:t>½ cup of mixed fruit. This snack does not provide the minimum serving amount for each meal component. You need to serve at least 1 oz eq </a:t>
            </a:r>
            <a:r>
              <a:rPr lang="en-US" sz="1200" kern="1200" dirty="0">
                <a:solidFill>
                  <a:schemeClr val="tx1"/>
                </a:solidFill>
                <a:effectLst/>
                <a:latin typeface="Arial" panose="020B0604020202020204" pitchFamily="34" charset="0"/>
                <a:ea typeface="+mn-ea"/>
                <a:cs typeface="Arial" panose="020B0604020202020204" pitchFamily="34" charset="0"/>
              </a:rPr>
              <a:t>meats/meat alternates.</a:t>
            </a:r>
            <a:endParaRPr lang="en-US"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chemeClr val="tx1"/>
                </a:solidFill>
                <a:latin typeface="Arial" panose="020B0604020202020204" pitchFamily="34" charset="0"/>
                <a:cs typeface="Arial" panose="020B0604020202020204" pitchFamily="34" charset="0"/>
              </a:rPr>
              <a:t>All of the other snack options shown on the slide could be served as a reimbursable snack for an adult. They contain two different meal components and provide the correct serving amounts.  </a:t>
            </a:r>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noProof="0" dirty="0">
              <a:solidFill>
                <a:schemeClr val="tx1"/>
              </a:solidFill>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dirty="0">
                <a:solidFill>
                  <a:schemeClr val="tx1"/>
                </a:solidFill>
                <a:latin typeface="Arial" panose="020B0604020202020204" pitchFamily="34" charset="0"/>
                <a:cs typeface="Arial" panose="020B0604020202020204" pitchFamily="34" charset="0"/>
              </a:rPr>
              <a:t>Now,</a:t>
            </a:r>
            <a:r>
              <a:rPr lang="en-US" sz="1200" baseline="0" dirty="0">
                <a:solidFill>
                  <a:schemeClr val="tx1"/>
                </a:solidFill>
                <a:latin typeface="Arial" panose="020B0604020202020204" pitchFamily="34" charset="0"/>
                <a:cs typeface="Arial" panose="020B0604020202020204" pitchFamily="34" charset="0"/>
              </a:rPr>
              <a:t> let’s talking about serving grains at snack. </a:t>
            </a:r>
            <a:endParaRPr lang="en-US" sz="1200" dirty="0">
              <a:solidFill>
                <a:schemeClr val="tx1"/>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dirty="0"/>
          </a:p>
        </p:txBody>
      </p:sp>
    </p:spTree>
    <p:extLst>
      <p:ext uri="{BB962C8B-B14F-4D97-AF65-F5344CB8AC3E}">
        <p14:creationId xmlns:p14="http://schemas.microsoft.com/office/powerpoint/2010/main" val="21160939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Grains served in the CACFP must be enriched, fortified, or whole grain-rich. Whole grain-rich means that at least half the grain ingredients in the food are whole grains and any remaining grains are enriched grains, bran, or germ. </a:t>
            </a: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dirty="0"/>
          </a:p>
        </p:txBody>
      </p:sp>
    </p:spTree>
    <p:extLst>
      <p:ext uri="{BB962C8B-B14F-4D97-AF65-F5344CB8AC3E}">
        <p14:creationId xmlns:p14="http://schemas.microsoft.com/office/powerpoint/2010/main" val="917709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Children 1 through 5 years of age must receive at least ½ ounce equivalent (oz eq) grains, and children 6 through 18 years of age and adults must receive at least 1 ounce equivalent (oz eq) grains.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These minimum serving amounts for grains can also be found on page 2 of the worksheet. </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32</a:t>
            </a:fld>
            <a:endParaRPr lang="en-US" dirty="0"/>
          </a:p>
        </p:txBody>
      </p:sp>
    </p:spTree>
    <p:extLst>
      <p:ext uri="{BB962C8B-B14F-4D97-AF65-F5344CB8AC3E}">
        <p14:creationId xmlns:p14="http://schemas.microsoft.com/office/powerpoint/2010/main" val="6535365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 meal pattern lists required amounts for the grains component as ounce equivalents (oz eq).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Ounce equivalents tell you the amount of grain in a portion of food. For example, 1 ounce equivalent (oz eq) of grains equals 3 cups of popcorn,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½ of a bagel that weighs 56 grams, or 8 saltine-type crackers. To help you identify </a:t>
            </a:r>
            <a:r>
              <a:rPr lang="en-US" sz="1200" kern="1200" dirty="0">
                <a:solidFill>
                  <a:schemeClr val="tx1"/>
                </a:solidFill>
                <a:latin typeface="Arial" panose="020B0604020202020204" pitchFamily="34" charset="0"/>
                <a:ea typeface="+mn-ea"/>
                <a:cs typeface="Arial" panose="020B0604020202020204" pitchFamily="34" charset="0"/>
              </a:rPr>
              <a:t>the amount of grains to serve using ounce equivalents, check out the Team</a:t>
            </a:r>
            <a:r>
              <a:rPr lang="en-US" sz="1200" kern="1200" baseline="0" dirty="0">
                <a:solidFill>
                  <a:schemeClr val="tx1"/>
                </a:solidFill>
                <a:latin typeface="Arial" panose="020B0604020202020204" pitchFamily="34" charset="0"/>
                <a:ea typeface="+mn-ea"/>
                <a:cs typeface="Arial" panose="020B0604020202020204" pitchFamily="34" charset="0"/>
              </a:rPr>
              <a:t> Nutrition “</a:t>
            </a:r>
            <a:r>
              <a:rPr lang="en-US" sz="1200" kern="1200" dirty="0">
                <a:solidFill>
                  <a:schemeClr val="tx1"/>
                </a:solidFill>
                <a:latin typeface="Arial" panose="020B0604020202020204" pitchFamily="34" charset="0"/>
                <a:ea typeface="+mn-ea"/>
                <a:cs typeface="Arial" panose="020B0604020202020204" pitchFamily="34" charset="0"/>
              </a:rPr>
              <a:t>CACFP Grains Ounce Equivalents Resources” webpage at</a:t>
            </a:r>
            <a:r>
              <a:rPr lang="en-US" sz="1200" kern="1200" baseline="0" dirty="0">
                <a:solidFill>
                  <a:schemeClr val="tx1"/>
                </a:solidFill>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Arial" panose="020B0604020202020204" pitchFamily="34" charset="0"/>
                <a:ea typeface="+mn-ea"/>
                <a:cs typeface="Arial" panose="020B0604020202020204" pitchFamily="34" charset="0"/>
              </a:rPr>
              <a:t>the web address on the slide. </a:t>
            </a: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33</a:t>
            </a:fld>
            <a:endParaRPr lang="en-US" dirty="0"/>
          </a:p>
        </p:txBody>
      </p:sp>
    </p:spTree>
    <p:extLst>
      <p:ext uri="{BB962C8B-B14F-4D97-AF65-F5344CB8AC3E}">
        <p14:creationId xmlns:p14="http://schemas.microsoft.com/office/powerpoint/2010/main" val="7075249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41195" y="4400550"/>
            <a:ext cx="5685263" cy="3600450"/>
          </a:xfrm>
        </p:spPr>
        <p:txBody>
          <a:bodyPr/>
          <a:lstStyle/>
          <a:p>
            <a:r>
              <a:rPr lang="en-US" sz="1200" dirty="0">
                <a:solidFill>
                  <a:schemeClr val="tx1"/>
                </a:solidFill>
                <a:latin typeface="Arial" panose="020B0604020202020204" pitchFamily="34" charset="0"/>
                <a:cs typeface="Arial" panose="020B0604020202020204" pitchFamily="34" charset="0"/>
              </a:rPr>
              <a:t>There are a few things</a:t>
            </a:r>
            <a:r>
              <a:rPr lang="en-US" sz="1200" baseline="0" dirty="0">
                <a:solidFill>
                  <a:schemeClr val="tx1"/>
                </a:solidFill>
                <a:latin typeface="Arial" panose="020B0604020202020204" pitchFamily="34" charset="0"/>
                <a:cs typeface="Arial" panose="020B0604020202020204" pitchFamily="34" charset="0"/>
              </a:rPr>
              <a:t> you need to remember when serving grains at snack. </a:t>
            </a:r>
          </a:p>
          <a:p>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Grain-based desserts do not credit toward the grains requirement in the CACFP. Some common grain-based desserts are </a:t>
            </a:r>
            <a:r>
              <a:rPr lang="en-US" sz="1200" kern="1200" dirty="0">
                <a:solidFill>
                  <a:schemeClr val="tx1"/>
                </a:solidFill>
                <a:latin typeface="Arial" panose="020B0604020202020204" pitchFamily="34" charset="0"/>
                <a:ea typeface="+mn-ea"/>
                <a:cs typeface="Arial" panose="020B0604020202020204" pitchFamily="34" charset="0"/>
              </a:rPr>
              <a:t>cookies, cakes, cinnamon buns, and cereal bars.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Also, to credit cereal toward a reimbursable snack, cereals must contain no more than 6 grams of total sugars per dry ounce.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For more information on these topics, see the Team Nutrition training worksheets, </a:t>
            </a:r>
            <a:r>
              <a:rPr lang="en-US" sz="1200" kern="1200" dirty="0">
                <a:solidFill>
                  <a:schemeClr val="tx1"/>
                </a:solidFill>
                <a:effectLst/>
                <a:latin typeface="Arial" panose="020B0604020202020204" pitchFamily="34" charset="0"/>
                <a:ea typeface="+mn-ea"/>
                <a:cs typeface="Arial" panose="020B0604020202020204" pitchFamily="34" charset="0"/>
              </a:rPr>
              <a:t>“Choose Breakfast Cereals That Are Lower in Sugar” and “Grain-Based</a:t>
            </a:r>
            <a:r>
              <a:rPr lang="en-US" sz="1200" kern="1200" baseline="0" dirty="0">
                <a:solidFill>
                  <a:schemeClr val="tx1"/>
                </a:solidFill>
                <a:effectLst/>
                <a:latin typeface="Arial" panose="020B0604020202020204" pitchFamily="34" charset="0"/>
                <a:ea typeface="+mn-ea"/>
                <a:cs typeface="Arial" panose="020B0604020202020204" pitchFamily="34" charset="0"/>
              </a:rPr>
              <a:t> Desserts in the Child and Adult Care Food Program” at the web address on the slide.</a:t>
            </a:r>
            <a:endParaRPr lang="en-US" sz="1200" baseline="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34</a:t>
            </a:fld>
            <a:endParaRPr lang="en-US" dirty="0"/>
          </a:p>
        </p:txBody>
      </p:sp>
    </p:spTree>
    <p:extLst>
      <p:ext uri="{BB962C8B-B14F-4D97-AF65-F5344CB8AC3E}">
        <p14:creationId xmlns:p14="http://schemas.microsoft.com/office/powerpoint/2010/main" val="3074711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Let’s do one last practice question. You may want to use the chart on page 2 of the “Serving Snacks in the CACFP” worksheet to help you answer this question.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This question says, “You are serving a snack for the participants in your center. Which snack </a:t>
            </a:r>
            <a:r>
              <a:rPr lang="en-US" sz="1200" b="1" u="sng" kern="1200" dirty="0">
                <a:solidFill>
                  <a:schemeClr val="tx1"/>
                </a:solidFill>
                <a:latin typeface="Arial" panose="020B0604020202020204" pitchFamily="34" charset="0"/>
                <a:ea typeface="+mn-ea"/>
                <a:cs typeface="Arial" panose="020B0604020202020204" pitchFamily="34" charset="0"/>
              </a:rPr>
              <a:t>is not</a:t>
            </a:r>
            <a:r>
              <a:rPr lang="en-US" sz="1200" b="1" u="none" kern="120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reimbursable?”</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Raise your hand if you think the answer is: </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Strawberry</a:t>
            </a:r>
            <a:r>
              <a:rPr lang="en-US" sz="1200" baseline="0" dirty="0">
                <a:solidFill>
                  <a:schemeClr val="tx1"/>
                </a:solidFill>
                <a:latin typeface="Arial" panose="020B0604020202020204" pitchFamily="34" charset="0"/>
                <a:cs typeface="Arial" panose="020B0604020202020204" pitchFamily="34" charset="0"/>
              </a:rPr>
              <a:t> jam and </a:t>
            </a:r>
            <a:r>
              <a:rPr lang="en-US" sz="1200" dirty="0">
                <a:solidFill>
                  <a:schemeClr val="tx1"/>
                </a:solidFill>
                <a:latin typeface="Arial" panose="020B0604020202020204" pitchFamily="34" charset="0"/>
                <a:cs typeface="Arial" panose="020B0604020202020204" pitchFamily="34" charset="0"/>
              </a:rPr>
              <a:t>whole grain-rich crackers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Yogurt and dried fruit and cereal snack mix (made with whole grain-rich cereals)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endParaRPr lang="en-US"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Orange slices and enriched crackers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 or</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Fruit salsa and whole grain-rich pita chips </a:t>
            </a:r>
            <a:r>
              <a:rPr lang="en-US" sz="1200" kern="1200" dirty="0">
                <a:solidFill>
                  <a:schemeClr val="tx1"/>
                </a:solidFill>
                <a:latin typeface="Arial" panose="020B0604020202020204" pitchFamily="34" charset="0"/>
                <a:ea typeface="+mn-ea"/>
                <a:cs typeface="Arial" panose="020B0604020202020204" pitchFamily="34" charset="0"/>
              </a:rPr>
              <a:t>[pause and wait for a show of hands]</a:t>
            </a:r>
            <a:r>
              <a:rPr lang="en-US" sz="1200" dirty="0">
                <a:solidFill>
                  <a:schemeClr val="tx1"/>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dirty="0"/>
          </a:p>
        </p:txBody>
      </p:sp>
    </p:spTree>
    <p:extLst>
      <p:ext uri="{BB962C8B-B14F-4D97-AF65-F5344CB8AC3E}">
        <p14:creationId xmlns:p14="http://schemas.microsoft.com/office/powerpoint/2010/main" val="19519035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Great job everyone, the snack combination</a:t>
            </a:r>
            <a:r>
              <a:rPr lang="en-US" sz="1200" baseline="0" dirty="0">
                <a:solidFill>
                  <a:schemeClr val="tx1"/>
                </a:solidFill>
                <a:latin typeface="Arial" panose="020B0604020202020204" pitchFamily="34" charset="0"/>
                <a:cs typeface="Arial" panose="020B0604020202020204" pitchFamily="34" charset="0"/>
              </a:rPr>
              <a:t> that cannot be served as part of reimbursable snack is the strawberry jam and enriched crackers. Strawberry jam is a condiment and does not credit toward the fruit component. </a:t>
            </a:r>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chemeClr val="tx1"/>
                </a:solidFill>
                <a:latin typeface="Arial" panose="020B0604020202020204" pitchFamily="34" charset="0"/>
                <a:cs typeface="Arial" panose="020B0604020202020204" pitchFamily="34" charset="0"/>
              </a:rPr>
              <a:t>All of the other snack options shown on the slide could be served as a reimbursable snack for the participants in your care. Be sure to serve the correct amount for the age of the participant.  </a:t>
            </a:r>
            <a:endParaRPr lang="en-US" sz="1200" dirty="0">
              <a:solidFill>
                <a:schemeClr val="tx1"/>
              </a:solidFill>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dirty="0"/>
          </a:p>
        </p:txBody>
      </p:sp>
    </p:spTree>
    <p:extLst>
      <p:ext uri="{BB962C8B-B14F-4D97-AF65-F5344CB8AC3E}">
        <p14:creationId xmlns:p14="http://schemas.microsoft.com/office/powerpoint/2010/main" val="35454978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For more information on crediting foods in the CACFP, see the “Crediting Handbook for the Child and Adult Care Food Program” and the “Food Buying Guide for Child Nutrition Programs” at the web addresses on the slide </a:t>
            </a:r>
            <a:r>
              <a:rPr lang="en-US" sz="1200" dirty="0">
                <a:latin typeface="Arial" panose="020B0604020202020204" pitchFamily="34" charset="0"/>
                <a:cs typeface="Arial" panose="020B0604020202020204" pitchFamily="34" charset="0"/>
              </a:rPr>
              <a:t>(fns.usda.gov/tn/crediting-handbook-child-and-adult-care-food-program </a:t>
            </a:r>
            <a:r>
              <a:rPr lang="en-US" sz="1200" baseline="0" dirty="0">
                <a:solidFill>
                  <a:schemeClr val="bg1"/>
                </a:solidFill>
                <a:latin typeface="Arial" panose="020B0604020202020204" pitchFamily="34" charset="0"/>
                <a:cs typeface="Arial" panose="020B0604020202020204" pitchFamily="34" charset="0"/>
              </a:rPr>
              <a:t>and </a:t>
            </a:r>
            <a:r>
              <a:rPr lang="en-US" sz="1200" dirty="0">
                <a:latin typeface="Arial" panose="020B0604020202020204" pitchFamily="34" charset="0"/>
                <a:cs typeface="Arial" panose="020B0604020202020204" pitchFamily="34" charset="0"/>
              </a:rPr>
              <a:t>fns.usda.gov/tn/food-buying-guide-for-child-nutrition-programs.)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a:t>
            </a:r>
            <a:r>
              <a:rPr lang="en-US" sz="1200" baseline="0" dirty="0">
                <a:latin typeface="Arial" panose="020B0604020202020204" pitchFamily="34" charset="0"/>
                <a:cs typeface="Arial" panose="020B0604020202020204" pitchFamily="34" charset="0"/>
              </a:rPr>
              <a:t> “Crediting Handbook for the Child and Adult Care Food Program” provides information on which foods credit toward a reimbursable meal or snack.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“Food Buying Guide for Child Nutrition Programs” helps you know the amount of food you need to buy for your menus. It also helps you determine the specific contribution each food makes toward meal pattern requirements.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37</a:t>
            </a:fld>
            <a:endParaRPr lang="en-US" dirty="0"/>
          </a:p>
        </p:txBody>
      </p:sp>
    </p:spTree>
    <p:extLst>
      <p:ext uri="{BB962C8B-B14F-4D97-AF65-F5344CB8AC3E}">
        <p14:creationId xmlns:p14="http://schemas.microsoft.com/office/powerpoint/2010/main" val="24697393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 You can also find many other resources for the CACFP on</a:t>
            </a:r>
            <a:r>
              <a:rPr lang="en-US" sz="1200" baseline="0" dirty="0">
                <a:latin typeface="Arial" panose="020B0604020202020204" pitchFamily="34" charset="0"/>
                <a:cs typeface="Arial" panose="020B0604020202020204" pitchFamily="34" charset="0"/>
              </a:rPr>
              <a:t> Team Nutrition’s website.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38</a:t>
            </a:fld>
            <a:endParaRPr lang="en-US" dirty="0"/>
          </a:p>
        </p:txBody>
      </p:sp>
    </p:spTree>
    <p:extLst>
      <p:ext uri="{BB962C8B-B14F-4D97-AF65-F5344CB8AC3E}">
        <p14:creationId xmlns:p14="http://schemas.microsoft.com/office/powerpoint/2010/main" val="16693374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 all participating in a Child Nutrition Program, such as the Child and Adult Care Food Program,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TeamNutrition@usda.gov.</a:t>
            </a:r>
          </a:p>
        </p:txBody>
      </p:sp>
      <p:sp>
        <p:nvSpPr>
          <p:cNvPr id="4" name="Slide Number Placeholder 3"/>
          <p:cNvSpPr>
            <a:spLocks noGrp="1"/>
          </p:cNvSpPr>
          <p:nvPr>
            <p:ph type="sldNum" sz="quarter" idx="10"/>
          </p:nvPr>
        </p:nvSpPr>
        <p:spPr/>
        <p:txBody>
          <a:bodyPr/>
          <a:lstStyle/>
          <a:p>
            <a:fld id="{8A92E9ED-D75D-DF40-B20F-46FB25F50A85}" type="slidenum">
              <a:rPr lang="en-US" smtClean="0"/>
              <a:t>39</a:t>
            </a:fld>
            <a:endParaRPr lang="en-US" dirty="0"/>
          </a:p>
        </p:txBody>
      </p:sp>
    </p:spTree>
    <p:extLst>
      <p:ext uri="{BB962C8B-B14F-4D97-AF65-F5344CB8AC3E}">
        <p14:creationId xmlns:p14="http://schemas.microsoft.com/office/powerpoint/2010/main" val="2967496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Let’s get started! </a:t>
            </a:r>
            <a:r>
              <a:rPr lang="en-US" sz="1200" kern="1200" dirty="0">
                <a:solidFill>
                  <a:schemeClr val="tx1"/>
                </a:solidFill>
                <a:latin typeface="Arial" panose="020B0604020202020204" pitchFamily="34" charset="0"/>
                <a:ea typeface="+mn-ea"/>
                <a:cs typeface="Arial" panose="020B0604020202020204" pitchFamily="34" charset="0"/>
              </a:rPr>
              <a:t>The information we are covering today comes from the USDA Team Nutrition</a:t>
            </a:r>
            <a:r>
              <a:rPr lang="en-US" sz="1200" kern="1200" baseline="0" dirty="0">
                <a:solidFill>
                  <a:schemeClr val="tx1"/>
                </a:solidFill>
                <a:latin typeface="Arial" panose="020B0604020202020204" pitchFamily="34" charset="0"/>
                <a:ea typeface="+mn-ea"/>
                <a:cs typeface="Arial" panose="020B0604020202020204" pitchFamily="34" charset="0"/>
              </a:rPr>
              <a:t> initiative</a:t>
            </a:r>
            <a:r>
              <a:rPr lang="en-US" sz="1200" kern="1200" dirty="0">
                <a:solidFill>
                  <a:schemeClr val="tx1"/>
                </a:solidFill>
                <a:latin typeface="Arial" panose="020B0604020202020204" pitchFamily="34" charset="0"/>
                <a:ea typeface="+mn-ea"/>
                <a:cs typeface="Arial" panose="020B0604020202020204" pitchFamily="34" charset="0"/>
              </a:rPr>
              <a:t> “Serving Snacks in the CACFP” training worksheet.</a:t>
            </a:r>
            <a:r>
              <a:rPr lang="en-US" sz="1200" kern="1200" baseline="0" dirty="0">
                <a:solidFill>
                  <a:schemeClr val="tx1"/>
                </a:solidFill>
                <a:latin typeface="Arial" panose="020B0604020202020204" pitchFamily="34" charset="0"/>
                <a:ea typeface="+mn-ea"/>
                <a:cs typeface="Arial" panose="020B0604020202020204" pitchFamily="34" charset="0"/>
              </a:rPr>
              <a:t> </a:t>
            </a:r>
          </a:p>
          <a:p>
            <a:endParaRPr lang="en-US" sz="1200" kern="1200" baseline="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You can download the worksheet from the web address on the screen, if you’d like. You can also download the worksheet by scanning the QR code on the screen. To do this, open the camera or QR code reader on your smartphone if you have one and point your device at the QR code on the screen to scan. It will then either take you directly to the worksheet webpage or ask you to click the pop-up notification to take you to the worksheet webpage. Click the pop-up notification, if one appears, and you should be taken to the worksheet. </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Or, you can also just follow along with the pictures shown on the slides. </a:t>
            </a:r>
          </a:p>
        </p:txBody>
      </p:sp>
      <p:sp>
        <p:nvSpPr>
          <p:cNvPr id="4" name="Slide Number Placeholder 3"/>
          <p:cNvSpPr>
            <a:spLocks noGrp="1"/>
          </p:cNvSpPr>
          <p:nvPr>
            <p:ph type="sldNum" sz="quarter" idx="10"/>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25280586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e-newsletter, connect with them via email at TeamNutrition@usda.gov, and follow them on Twitter.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Thank you! </a:t>
            </a:r>
          </a:p>
        </p:txBody>
      </p:sp>
      <p:sp>
        <p:nvSpPr>
          <p:cNvPr id="4" name="Slide Number Placeholder 3"/>
          <p:cNvSpPr>
            <a:spLocks noGrp="1"/>
          </p:cNvSpPr>
          <p:nvPr>
            <p:ph type="sldNum" sz="quarter" idx="10"/>
          </p:nvPr>
        </p:nvSpPr>
        <p:spPr/>
        <p:txBody>
          <a:bodyPr/>
          <a:lstStyle/>
          <a:p>
            <a:fld id="{8A92E9ED-D75D-DF40-B20F-46FB25F50A85}" type="slidenum">
              <a:rPr lang="en-US" smtClean="0"/>
              <a:t>40</a:t>
            </a:fld>
            <a:endParaRPr lang="en-US" dirty="0"/>
          </a:p>
        </p:txBody>
      </p:sp>
    </p:spTree>
    <p:extLst>
      <p:ext uri="{BB962C8B-B14F-4D97-AF65-F5344CB8AC3E}">
        <p14:creationId xmlns:p14="http://schemas.microsoft.com/office/powerpoint/2010/main" val="2290531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sz="1200" baseline="0" dirty="0">
                <a:latin typeface="Arial" panose="020B0604020202020204" pitchFamily="34" charset="0"/>
                <a:cs typeface="Arial" panose="020B0604020202020204" pitchFamily="34" charset="0"/>
              </a:rPr>
              <a:t>This slide shows the 4-page “Serving Snacks in the CACFP” worksheet.</a:t>
            </a:r>
            <a:endParaRPr lang="en-US" sz="1200" kern="1200" dirty="0">
              <a:solidFill>
                <a:schemeClr val="tx1"/>
              </a:solidFill>
              <a:latin typeface="Arial" panose="020B0604020202020204" pitchFamily="34" charset="0"/>
              <a:ea typeface="+mn-ea"/>
              <a:cs typeface="Arial" panose="020B0604020202020204" pitchFamily="34" charset="0"/>
            </a:endParaRPr>
          </a:p>
          <a:p>
            <a:pPr>
              <a:spcBef>
                <a:spcPct val="0"/>
              </a:spcBef>
            </a:pPr>
            <a:endParaRPr lang="en-US" sz="1200" baseline="0" dirty="0">
              <a:latin typeface="Arial" panose="020B0604020202020204" pitchFamily="34" charset="0"/>
              <a:cs typeface="Arial" panose="020B0604020202020204" pitchFamily="34" charset="0"/>
            </a:endParaRPr>
          </a:p>
          <a:p>
            <a:pPr>
              <a:spcBef>
                <a:spcPct val="0"/>
              </a:spcBef>
            </a:pPr>
            <a:r>
              <a:rPr lang="en-US" altLang="en-US" sz="1200" dirty="0">
                <a:solidFill>
                  <a:schemeClr val="tx1"/>
                </a:solidFill>
                <a:latin typeface="Arial" panose="020B0604020202020204" pitchFamily="34" charset="0"/>
                <a:cs typeface="Arial" panose="020B0604020202020204" pitchFamily="34" charset="0"/>
              </a:rPr>
              <a:t>The first page of the worksheet shows</a:t>
            </a:r>
            <a:r>
              <a:rPr lang="en-US" altLang="en-US" sz="1200" baseline="0" dirty="0">
                <a:solidFill>
                  <a:schemeClr val="tx1"/>
                </a:solidFill>
                <a:latin typeface="Arial" panose="020B0604020202020204" pitchFamily="34" charset="0"/>
                <a:cs typeface="Arial" panose="020B0604020202020204" pitchFamily="34" charset="0"/>
              </a:rPr>
              <a:t> the five CACFP meal components and provides a sample 1-week snack menu. </a:t>
            </a:r>
          </a:p>
          <a:p>
            <a:pPr>
              <a:spcBef>
                <a:spcPct val="0"/>
              </a:spcBef>
            </a:pPr>
            <a:endParaRPr lang="en-US" altLang="en-US" sz="1200" baseline="0" dirty="0">
              <a:solidFill>
                <a:schemeClr val="tx1"/>
              </a:solidFill>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 second page of the worksheet </a:t>
            </a:r>
            <a:r>
              <a:rPr lang="en-US" altLang="en-US" sz="1200" baseline="0" dirty="0">
                <a:solidFill>
                  <a:schemeClr val="tx1"/>
                </a:solidFill>
                <a:latin typeface="Arial" panose="020B0604020202020204" pitchFamily="34" charset="0"/>
                <a:cs typeface="Arial" panose="020B0604020202020204" pitchFamily="34" charset="0"/>
              </a:rPr>
              <a:t>shows the minimum serving sizes for snack for the different age groups as well as adult program participants. </a:t>
            </a:r>
          </a:p>
          <a:p>
            <a:pPr marL="0" marR="0" lvl="0" indent="0" algn="l" defTabSz="685800" rtl="0" eaLnBrk="1" fontAlgn="auto" latinLnBrk="0" hangingPunct="1">
              <a:lnSpc>
                <a:spcPct val="100000"/>
              </a:lnSpc>
              <a:spcBef>
                <a:spcPct val="0"/>
              </a:spcBef>
              <a:spcAft>
                <a:spcPts val="0"/>
              </a:spcAft>
              <a:buClrTx/>
              <a:buSzTx/>
              <a:buFontTx/>
              <a:buNone/>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 third page </a:t>
            </a:r>
            <a:r>
              <a:rPr lang="en-US" altLang="en-US" sz="1200" baseline="0" dirty="0">
                <a:solidFill>
                  <a:schemeClr val="tx1"/>
                </a:solidFill>
                <a:latin typeface="Arial" panose="020B0604020202020204" pitchFamily="34" charset="0"/>
                <a:cs typeface="Arial" panose="020B0604020202020204" pitchFamily="34" charset="0"/>
              </a:rPr>
              <a:t>provides tips to keep in mind when planning meals, such as suggestions for providing shelf-stable foods, texture modifications, and preparing foods to reduce the risk of choking. </a:t>
            </a:r>
          </a:p>
          <a:p>
            <a:pPr>
              <a:spcBef>
                <a:spcPct val="0"/>
              </a:spcBef>
            </a:pPr>
            <a:endParaRPr lang="en-US" altLang="en-US" sz="1200" baseline="0" dirty="0">
              <a:solidFill>
                <a:schemeClr val="tx1"/>
              </a:solidFill>
              <a:latin typeface="Arial" panose="020B0604020202020204" pitchFamily="34" charset="0"/>
              <a:cs typeface="Arial" panose="020B0604020202020204" pitchFamily="34" charset="0"/>
            </a:endParaRPr>
          </a:p>
          <a:p>
            <a:pPr>
              <a:spcBef>
                <a:spcPct val="0"/>
              </a:spcBef>
            </a:pPr>
            <a:r>
              <a:rPr lang="en-US" altLang="en-US" sz="1200" baseline="0" dirty="0">
                <a:solidFill>
                  <a:schemeClr val="tx1"/>
                </a:solidFill>
                <a:latin typeface="Arial" panose="020B0604020202020204" pitchFamily="34" charset="0"/>
                <a:cs typeface="Arial" panose="020B0604020202020204" pitchFamily="34" charset="0"/>
              </a:rPr>
              <a:t>The last page provides a “Try It Out!” section that gives you the opportunity to apply the knowledge you’ve learned from the worksheet. </a:t>
            </a:r>
          </a:p>
          <a:p>
            <a:pPr>
              <a:spcBef>
                <a:spcPct val="0"/>
              </a:spcBef>
            </a:pPr>
            <a:endParaRPr lang="en-US" altLang="en-US" sz="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We will go into this in greater detail throughout this </a:t>
            </a:r>
            <a:r>
              <a:rPr lang="en-US" sz="1200" kern="1200" dirty="0">
                <a:solidFill>
                  <a:schemeClr val="tx1"/>
                </a:solidFill>
                <a:effectLst/>
                <a:latin typeface="Arial" panose="020B0604020202020204" pitchFamily="34" charset="0"/>
                <a:ea typeface="+mn-ea"/>
                <a:cs typeface="Arial" panose="020B0604020202020204" pitchFamily="34" charset="0"/>
              </a:rPr>
              <a:t>presentation, so you may want to have the worksheet in front of you as we go along. Again, you can find the worksheet by going to the URL on the screen. </a:t>
            </a:r>
          </a:p>
        </p:txBody>
      </p:sp>
      <p:sp>
        <p:nvSpPr>
          <p:cNvPr id="4" name="Slide Number Placeholder 3"/>
          <p:cNvSpPr>
            <a:spLocks noGrp="1"/>
          </p:cNvSpPr>
          <p:nvPr>
            <p:ph type="sldNum" sz="quarter" idx="10"/>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2378090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Snacks can help kids and adults get the nutrition they need throughout the day from milk, fruits, vegetables, whole grains, and lean meats and meat alternates.</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Reimbursable snacks in the CACFP must contain foods from two of the five meal components: milk, fruits, vegetables, grains, and meats/meat alternates.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Within each meal component are individual food items. For example, broccoli is a food item in the vegetables component. </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In addition to needing foods from two different meal</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components, there are also different</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amounts required for each age group. These minimum</a:t>
            </a:r>
            <a:r>
              <a:rPr lang="en-US" sz="1200" kern="1200" baseline="0" dirty="0">
                <a:solidFill>
                  <a:schemeClr val="tx1"/>
                </a:solidFill>
                <a:latin typeface="Arial" panose="020B0604020202020204" pitchFamily="34" charset="0"/>
                <a:ea typeface="+mn-ea"/>
                <a:cs typeface="Arial" panose="020B0604020202020204" pitchFamily="34" charset="0"/>
              </a:rPr>
              <a:t> serving sizes</a:t>
            </a:r>
            <a:r>
              <a:rPr lang="en-US" sz="1200" kern="1200" dirty="0">
                <a:solidFill>
                  <a:schemeClr val="tx1"/>
                </a:solidFill>
                <a:latin typeface="Arial" panose="020B0604020202020204" pitchFamily="34" charset="0"/>
                <a:ea typeface="+mn-ea"/>
                <a:cs typeface="Arial" panose="020B0604020202020204" pitchFamily="34" charset="0"/>
              </a:rPr>
              <a:t> are shown on page 2 of the worksheet.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We will go through these now. </a:t>
            </a:r>
          </a:p>
          <a:p>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1662212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When serving a snack to a child </a:t>
            </a:r>
            <a:r>
              <a:rPr lang="en-US" sz="1200" kern="1200" dirty="0">
                <a:solidFill>
                  <a:schemeClr val="tx1"/>
                </a:solidFill>
                <a:latin typeface="Arial" panose="020B0604020202020204" pitchFamily="34" charset="0"/>
                <a:ea typeface="+mn-ea"/>
                <a:cs typeface="Arial" panose="020B0604020202020204" pitchFamily="34" charset="0"/>
              </a:rPr>
              <a:t>1 through 5 years of age,</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baseline="0" dirty="0">
                <a:latin typeface="Arial" panose="020B0604020202020204" pitchFamily="34" charset="0"/>
                <a:cs typeface="Arial" panose="020B0604020202020204" pitchFamily="34" charset="0"/>
              </a:rPr>
              <a:t>the minimum amounts required are ½ cup of milk, ½ cup of fruits, ½ cup of vegetables,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½ ounce equivalent (oz eq) of grains, and ½ ounce equivalent (oz eq) of meats/meat alternates. </a:t>
            </a:r>
            <a:r>
              <a:rPr lang="en-US" sz="1200" kern="1200" dirty="0">
                <a:solidFill>
                  <a:schemeClr val="tx1"/>
                </a:solidFill>
                <a:effectLst/>
                <a:latin typeface="Arial" panose="020B0604020202020204" pitchFamily="34" charset="0"/>
                <a:ea typeface="+mn-ea"/>
                <a:cs typeface="Arial" panose="020B0604020202020204" pitchFamily="34" charset="0"/>
              </a:rPr>
              <a:t>Again, you can pick any 2 out of these 5 meal components to make a reimbursable snack. </a:t>
            </a:r>
          </a:p>
        </p:txBody>
      </p:sp>
      <p:sp>
        <p:nvSpPr>
          <p:cNvPr id="4" name="Slide Number Placeholder 3"/>
          <p:cNvSpPr>
            <a:spLocks noGrp="1"/>
          </p:cNvSpPr>
          <p:nvPr>
            <p:ph type="sldNum" sz="quarter" idx="10"/>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906517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When serving a snack to a child </a:t>
            </a:r>
            <a:r>
              <a:rPr lang="en-US" sz="1200" kern="1200" dirty="0">
                <a:solidFill>
                  <a:schemeClr val="tx1"/>
                </a:solidFill>
                <a:latin typeface="Arial" panose="020B0604020202020204" pitchFamily="34" charset="0"/>
                <a:ea typeface="+mn-ea"/>
                <a:cs typeface="Arial" panose="020B0604020202020204" pitchFamily="34" charset="0"/>
              </a:rPr>
              <a:t>6</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through</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18 years of age</a:t>
            </a:r>
            <a:r>
              <a:rPr lang="en-US" sz="1200" baseline="0" dirty="0">
                <a:latin typeface="Arial" panose="020B0604020202020204" pitchFamily="34" charset="0"/>
                <a:cs typeface="Arial" panose="020B0604020202020204" pitchFamily="34" charset="0"/>
              </a:rPr>
              <a:t>, the minimum amounts required are 1 cup of milk, ¾ cup of fruits, ¾ cup of vegetables,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1 ounce equivalent (oz eq) grains, and 1 ounce equivalent (oz eq) of meats/meat alternates.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Just like with the 1 through 5 year olds, you can pick any 2 out of these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5 meal components to make a reimbursable snack. </a:t>
            </a:r>
          </a:p>
        </p:txBody>
      </p:sp>
      <p:sp>
        <p:nvSpPr>
          <p:cNvPr id="4" name="Slide Number Placeholder 3"/>
          <p:cNvSpPr>
            <a:spLocks noGrp="1"/>
          </p:cNvSpPr>
          <p:nvPr>
            <p:ph type="sldNum" sz="quarter" idx="10"/>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1312112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When serving a snack to an adult participant, the minimum amounts required are 1 cup of milk, ½ cup of fruits, ½ cup of vegetables, 1 ounce equivalent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(oz eq) grains, and 1 ounce equivalent (oz eq) of meats/meat alternates.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Arial" panose="020B0604020202020204" pitchFamily="34" charset="0"/>
                <a:ea typeface="+mn-ea"/>
                <a:cs typeface="Arial" panose="020B0604020202020204" pitchFamily="34" charset="0"/>
              </a:rPr>
              <a:t>Remember, </a:t>
            </a:r>
            <a:r>
              <a:rPr lang="en-US" sz="1200" kern="1200" dirty="0">
                <a:solidFill>
                  <a:schemeClr val="tx1"/>
                </a:solidFill>
                <a:latin typeface="Arial" panose="020B0604020202020204" pitchFamily="34" charset="0"/>
                <a:ea typeface="+mn-ea"/>
                <a:cs typeface="Arial" panose="020B0604020202020204" pitchFamily="34" charset="0"/>
              </a:rPr>
              <a:t>you must pick two of these meal components to serve. </a:t>
            </a:r>
            <a:r>
              <a:rPr lang="en-US" sz="1200" baseline="0" dirty="0">
                <a:latin typeface="Arial" panose="020B0604020202020204" pitchFamily="34" charset="0"/>
                <a:cs typeface="Arial" panose="020B0604020202020204" pitchFamily="34" charset="0"/>
              </a:rPr>
              <a:t>The amounts listed for each age group are minimums. You must serve at least the </a:t>
            </a:r>
            <a:r>
              <a:rPr lang="en-US" sz="1200" kern="1200" dirty="0">
                <a:solidFill>
                  <a:schemeClr val="tx1"/>
                </a:solidFill>
                <a:effectLst/>
                <a:latin typeface="Arial" panose="020B0604020202020204" pitchFamily="34" charset="0"/>
                <a:ea typeface="+mn-ea"/>
                <a:cs typeface="Arial" panose="020B0604020202020204" pitchFamily="34" charset="0"/>
              </a:rPr>
              <a:t>minimum </a:t>
            </a:r>
            <a:r>
              <a:rPr lang="en-US" sz="1200" baseline="0" dirty="0">
                <a:latin typeface="Arial" panose="020B0604020202020204" pitchFamily="34" charset="0"/>
                <a:cs typeface="Arial" panose="020B0604020202020204" pitchFamily="34" charset="0"/>
              </a:rPr>
              <a:t>required amount for each age group to meet the meal pattern requirement. You can serve more but you cannot serve less.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 minimum serving sizes for each age group can be found on page 2 of the worksheet. </a:t>
            </a:r>
          </a:p>
        </p:txBody>
      </p:sp>
      <p:sp>
        <p:nvSpPr>
          <p:cNvPr id="4" name="Slide Number Placeholder 3"/>
          <p:cNvSpPr>
            <a:spLocks noGrp="1"/>
          </p:cNvSpPr>
          <p:nvPr>
            <p:ph type="sldNum" sz="quarter" idx="10"/>
          </p:nvPr>
        </p:nvSpPr>
        <p:spPr/>
        <p:txBody>
          <a:bodyPr/>
          <a:lstStyle/>
          <a:p>
            <a:fld id="{8A92E9ED-D75D-DF40-B20F-46FB25F50A85}" type="slidenum">
              <a:rPr lang="en-US" smtClean="0"/>
              <a:t>9</a:t>
            </a:fld>
            <a:endParaRPr lang="en-US" dirty="0"/>
          </a:p>
        </p:txBody>
      </p:sp>
    </p:spTree>
    <p:extLst>
      <p:ext uri="{BB962C8B-B14F-4D97-AF65-F5344CB8AC3E}">
        <p14:creationId xmlns:p14="http://schemas.microsoft.com/office/powerpoint/2010/main" val="3495479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twitter.com/@teamnutrition" TargetMode="External"/><Relationship Id="rId2" Type="http://schemas.openxmlformats.org/officeDocument/2006/relationships/hyperlink" Target="https://www.fns.usda.gov/tn" TargetMode="External"/><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twitter.com/@teamnutrition" TargetMode="Externa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83252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1291869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83252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2524351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4" name="Text Placeholder 3"/>
          <p:cNvSpPr>
            <a:spLocks noGrp="1"/>
          </p:cNvSpPr>
          <p:nvPr>
            <p:ph type="body" sz="quarter" idx="10"/>
          </p:nvPr>
        </p:nvSpPr>
        <p:spPr>
          <a:xfrm>
            <a:off x="3849688" y="4022725"/>
            <a:ext cx="4487862" cy="7540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able Placeholder 5"/>
          <p:cNvSpPr>
            <a:spLocks noGrp="1"/>
          </p:cNvSpPr>
          <p:nvPr>
            <p:ph type="tbl" sz="quarter" idx="11"/>
          </p:nvPr>
        </p:nvSpPr>
        <p:spPr>
          <a:xfrm>
            <a:off x="3305175" y="1220788"/>
            <a:ext cx="5130800" cy="2411412"/>
          </a:xfrm>
          <a:prstGeom prst="rect">
            <a:avLst/>
          </a:prstGeom>
        </p:spPr>
        <p:txBody>
          <a:bodyPr/>
          <a:lstStyle/>
          <a:p>
            <a:endParaRPr lang="en-US" dirty="0"/>
          </a:p>
        </p:txBody>
      </p:sp>
      <p:sp>
        <p:nvSpPr>
          <p:cNvPr id="8" name="Text Placeholder 7"/>
          <p:cNvSpPr>
            <a:spLocks noGrp="1"/>
          </p:cNvSpPr>
          <p:nvPr>
            <p:ph type="body" sz="quarter" idx="12"/>
          </p:nvPr>
        </p:nvSpPr>
        <p:spPr>
          <a:xfrm>
            <a:off x="3305175" y="920750"/>
            <a:ext cx="5130800" cy="3000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4550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Tree>
    <p:extLst>
      <p:ext uri="{BB962C8B-B14F-4D97-AF65-F5344CB8AC3E}">
        <p14:creationId xmlns:p14="http://schemas.microsoft.com/office/powerpoint/2010/main" val="206548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1395344" y="4495136"/>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4026092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3" y="1461804"/>
            <a:ext cx="3868737" cy="1109945"/>
          </a:xfrm>
          <a:prstGeom prst="rect">
            <a:avLst/>
          </a:prstGeom>
        </p:spPr>
        <p:txBody>
          <a:bodyPr/>
          <a:lstStyle>
            <a:lvl1pPr marL="182880" indent="-182880">
              <a:lnSpc>
                <a:spcPct val="100000"/>
              </a:lnSpc>
              <a:buClr>
                <a:srgbClr val="83252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83252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1481890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3" y="1461804"/>
            <a:ext cx="3868737" cy="1109945"/>
          </a:xfrm>
          <a:prstGeom prst="rect">
            <a:avLst/>
          </a:prstGeom>
        </p:spPr>
        <p:txBody>
          <a:bodyPr/>
          <a:lstStyle>
            <a:lvl1pPr marL="182880" indent="-182880">
              <a:lnSpc>
                <a:spcPct val="100000"/>
              </a:lnSpc>
              <a:buClr>
                <a:srgbClr val="83252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83252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
        <p:nvSpPr>
          <p:cNvPr id="5" name="Text Placeholder 2">
            <a:extLst>
              <a:ext uri="{FF2B5EF4-FFF2-40B4-BE49-F238E27FC236}">
                <a16:creationId xmlns:a16="http://schemas.microsoft.com/office/drawing/2014/main" id="{30D35928-03C8-3141-B92D-462CD9C22E25}"/>
              </a:ext>
            </a:extLst>
          </p:cNvPr>
          <p:cNvSpPr>
            <a:spLocks noGrp="1"/>
          </p:cNvSpPr>
          <p:nvPr>
            <p:ph type="body" idx="10"/>
          </p:nvPr>
        </p:nvSpPr>
        <p:spPr>
          <a:xfrm>
            <a:off x="349430" y="416521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1565476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74209" y="762825"/>
            <a:ext cx="7372350" cy="573957"/>
          </a:xfrm>
          <a:prstGeom prst="rect">
            <a:avLst/>
          </a:prstGeom>
        </p:spPr>
        <p:txBody>
          <a:bodyPr lIns="0" tIns="0" rIns="0" bIns="0" anchor="t" anchorCtr="0">
            <a:normAutofit/>
          </a:bodyPr>
          <a:lstStyle>
            <a:lvl1pPr algn="l">
              <a:defRPr sz="4000" b="1" i="0">
                <a:solidFill>
                  <a:srgbClr val="740507"/>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426257" y="1586040"/>
            <a:ext cx="5199656" cy="443727"/>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245387" y="4637952"/>
            <a:ext cx="5199656" cy="374387"/>
          </a:xfrm>
          <a:prstGeom prst="rect">
            <a:avLst/>
          </a:prstGeom>
        </p:spPr>
        <p:txBody>
          <a:bodyPr>
            <a:normAutofit/>
          </a:bodyPr>
          <a:lstStyle>
            <a:lvl1pPr marL="0" indent="0">
              <a:lnSpc>
                <a:spcPct val="100000"/>
              </a:lnSpc>
              <a:buNone/>
              <a:defRPr sz="2000" b="0" i="0">
                <a:solidFill>
                  <a:schemeClr val="tx1">
                    <a:lumMod val="50000"/>
                    <a:lumOff val="50000"/>
                  </a:schemeClr>
                </a:solidFill>
                <a:latin typeface="Helvetica" pitchFamily="2" charset="0"/>
              </a:defRPr>
            </a:lvl1pPr>
          </a:lstStyle>
          <a:p>
            <a:pPr lvl="0"/>
            <a:endParaRPr lang="en-US" dirty="0"/>
          </a:p>
        </p:txBody>
      </p:sp>
      <p:sp>
        <p:nvSpPr>
          <p:cNvPr id="7" name="Text Placeholder 6"/>
          <p:cNvSpPr>
            <a:spLocks noGrp="1"/>
          </p:cNvSpPr>
          <p:nvPr>
            <p:ph type="body" sz="quarter" idx="14"/>
          </p:nvPr>
        </p:nvSpPr>
        <p:spPr>
          <a:xfrm>
            <a:off x="427038" y="2190750"/>
            <a:ext cx="5199062" cy="501650"/>
          </a:xfrm>
          <a:prstGeom prst="rect">
            <a:avLst/>
          </a:prstGeom>
        </p:spPr>
        <p:txBody>
          <a:bodyPr/>
          <a:lstStyle>
            <a:lvl1pPr marL="0" indent="0">
              <a:buNone/>
              <a:defRPr/>
            </a:lvl1pPr>
          </a:lstStyle>
          <a:p>
            <a:pPr lvl="0"/>
            <a:r>
              <a:rPr lang="en-US" dirty="0"/>
              <a:t>Edit Master text styles</a:t>
            </a:r>
          </a:p>
        </p:txBody>
      </p:sp>
      <p:sp>
        <p:nvSpPr>
          <p:cNvPr id="9" name="Text Placeholder 8"/>
          <p:cNvSpPr>
            <a:spLocks noGrp="1"/>
          </p:cNvSpPr>
          <p:nvPr>
            <p:ph type="body" sz="quarter" idx="15"/>
          </p:nvPr>
        </p:nvSpPr>
        <p:spPr>
          <a:xfrm>
            <a:off x="573088" y="2994025"/>
            <a:ext cx="5214937" cy="582613"/>
          </a:xfrm>
          <a:prstGeom prst="rect">
            <a:avLst/>
          </a:prstGeom>
        </p:spPr>
        <p:txBody>
          <a:bodyPr/>
          <a:lstStyle>
            <a:lvl1pPr marL="0" indent="0">
              <a:buNone/>
              <a:defRPr/>
            </a:lvl1pPr>
          </a:lstStyle>
          <a:p>
            <a:pPr lvl="0"/>
            <a:r>
              <a:rPr lang="en-US" dirty="0"/>
              <a:t>Edit Master text styles</a:t>
            </a:r>
          </a:p>
        </p:txBody>
      </p:sp>
    </p:spTree>
    <p:extLst>
      <p:ext uri="{BB962C8B-B14F-4D97-AF65-F5344CB8AC3E}">
        <p14:creationId xmlns:p14="http://schemas.microsoft.com/office/powerpoint/2010/main" val="1395721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l">
              <a:defRPr sz="3000" b="1" i="0">
                <a:solidFill>
                  <a:srgbClr val="832526"/>
                </a:solidFill>
                <a:latin typeface="Helvetica" pitchFamily="2" charset="0"/>
              </a:defRPr>
            </a:lvl1pPr>
          </a:lstStyle>
          <a:p>
            <a:r>
              <a:rPr lang="en-US" dirty="0"/>
              <a:t>Click to edit Master title style</a:t>
            </a:r>
          </a:p>
        </p:txBody>
      </p:sp>
      <p:sp>
        <p:nvSpPr>
          <p:cNvPr id="11" name="Text Placeholder 7"/>
          <p:cNvSpPr>
            <a:spLocks noGrp="1"/>
          </p:cNvSpPr>
          <p:nvPr>
            <p:ph type="body" sz="quarter" idx="13" hasCustomPrompt="1"/>
          </p:nvPr>
        </p:nvSpPr>
        <p:spPr>
          <a:xfrm>
            <a:off x="411480" y="3557116"/>
            <a:ext cx="3698296" cy="511964"/>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7" name="Text Placeholder 7"/>
          <p:cNvSpPr>
            <a:spLocks noGrp="1"/>
          </p:cNvSpPr>
          <p:nvPr>
            <p:ph type="body" sz="quarter" idx="14" hasCustomPrompt="1"/>
          </p:nvPr>
        </p:nvSpPr>
        <p:spPr>
          <a:xfrm>
            <a:off x="4623238" y="3557116"/>
            <a:ext cx="3698296" cy="511964"/>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Tree>
    <p:extLst>
      <p:ext uri="{BB962C8B-B14F-4D97-AF65-F5344CB8AC3E}">
        <p14:creationId xmlns:p14="http://schemas.microsoft.com/office/powerpoint/2010/main" val="1302447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l">
              <a:defRPr sz="3000" b="1" i="0">
                <a:solidFill>
                  <a:srgbClr val="832526"/>
                </a:solidFill>
                <a:latin typeface="Helvetica" pitchFamily="2" charset="0"/>
              </a:defRPr>
            </a:lvl1pPr>
          </a:lstStyle>
          <a:p>
            <a:r>
              <a:rPr lang="en-US" dirty="0"/>
              <a:t>Click to edit Master title style</a:t>
            </a:r>
          </a:p>
        </p:txBody>
      </p:sp>
      <p:sp>
        <p:nvSpPr>
          <p:cNvPr id="11" name="Text Placeholder 7"/>
          <p:cNvSpPr>
            <a:spLocks noGrp="1"/>
          </p:cNvSpPr>
          <p:nvPr>
            <p:ph type="body" sz="quarter" idx="13" hasCustomPrompt="1"/>
          </p:nvPr>
        </p:nvSpPr>
        <p:spPr>
          <a:xfrm>
            <a:off x="411480" y="3557116"/>
            <a:ext cx="3698296" cy="511964"/>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7" name="Text Placeholder 7"/>
          <p:cNvSpPr>
            <a:spLocks noGrp="1"/>
          </p:cNvSpPr>
          <p:nvPr>
            <p:ph type="body" sz="quarter" idx="14" hasCustomPrompt="1"/>
          </p:nvPr>
        </p:nvSpPr>
        <p:spPr>
          <a:xfrm>
            <a:off x="4623238" y="3557116"/>
            <a:ext cx="3698296" cy="511964"/>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5" name="Freeform 4">
            <a:extLst>
              <a:ext uri="{FF2B5EF4-FFF2-40B4-BE49-F238E27FC236}">
                <a16:creationId xmlns:a16="http://schemas.microsoft.com/office/drawing/2014/main" id="{9A17869E-476B-C245-AEC1-7DE95F24FED3}"/>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8609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832526"/>
                </a:solidFill>
              </a:defRPr>
            </a:lvl1pPr>
          </a:lstStyle>
          <a:p>
            <a:endParaRPr lang="en-US" dirty="0"/>
          </a:p>
        </p:txBody>
      </p:sp>
      <p:sp>
        <p:nvSpPr>
          <p:cNvPr id="10"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830295"/>
            <a:ext cx="4611037" cy="830997"/>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11" name="Text Placeholder 2">
            <a:extLst>
              <a:ext uri="{FF2B5EF4-FFF2-40B4-BE49-F238E27FC236}">
                <a16:creationId xmlns:a16="http://schemas.microsoft.com/office/drawing/2014/main" id="{E1F73BED-4261-2A4E-82CF-6A6184447F30}"/>
              </a:ext>
            </a:extLst>
          </p:cNvPr>
          <p:cNvSpPr txBox="1">
            <a:spLocks/>
          </p:cNvSpPr>
          <p:nvPr userDrawn="1"/>
        </p:nvSpPr>
        <p:spPr>
          <a:xfrm>
            <a:off x="4104674" y="1969713"/>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endParaRPr lang="en-US" sz="2000" dirty="0"/>
          </a:p>
        </p:txBody>
      </p:sp>
      <p:sp>
        <p:nvSpPr>
          <p:cNvPr id="12" name="Text Placeholder 2">
            <a:extLst>
              <a:ext uri="{FF2B5EF4-FFF2-40B4-BE49-F238E27FC236}">
                <a16:creationId xmlns:a16="http://schemas.microsoft.com/office/drawing/2014/main" id="{A70B2C4C-3ED9-1249-89A3-3A14017D9B42}"/>
              </a:ext>
            </a:extLst>
          </p:cNvPr>
          <p:cNvSpPr txBox="1">
            <a:spLocks/>
          </p:cNvSpPr>
          <p:nvPr userDrawn="1"/>
        </p:nvSpPr>
        <p:spPr>
          <a:xfrm>
            <a:off x="4104674" y="2841439"/>
            <a:ext cx="4889919"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endParaRPr lang="en-US" sz="2000" dirty="0"/>
          </a:p>
        </p:txBody>
      </p:sp>
      <p:sp>
        <p:nvSpPr>
          <p:cNvPr id="14" name="TextBox 13" descr="Hyperlink to &quot;Team Nutrition Website&quot;">
            <a:hlinkClick r:id="rId2"/>
            <a:extLst>
              <a:ext uri="{FF2B5EF4-FFF2-40B4-BE49-F238E27FC236}">
                <a16:creationId xmlns:a16="http://schemas.microsoft.com/office/drawing/2014/main" id="{556A9695-B1C8-0049-861F-8C11A83C88C6}"/>
              </a:ext>
            </a:extLst>
          </p:cNvPr>
          <p:cNvSpPr txBox="1"/>
          <p:nvPr userDrawn="1"/>
        </p:nvSpPr>
        <p:spPr>
          <a:xfrm>
            <a:off x="821931" y="4153503"/>
            <a:ext cx="3761645" cy="983226"/>
          </a:xfrm>
          <a:prstGeom prst="rect">
            <a:avLst/>
          </a:prstGeom>
          <a:noFill/>
        </p:spPr>
        <p:txBody>
          <a:bodyPr wrap="square" rtlCol="0">
            <a:spAutoFit/>
          </a:bodyPr>
          <a:lstStyle/>
          <a:p>
            <a:endParaRPr lang="es-ES_tradnl" dirty="0"/>
          </a:p>
        </p:txBody>
      </p:sp>
      <p:sp>
        <p:nvSpPr>
          <p:cNvPr id="17" name="TextBox 16" descr="Hyperlink to FNS Twitter feed">
            <a:hlinkClick r:id="rId3"/>
            <a:extLst>
              <a:ext uri="{FF2B5EF4-FFF2-40B4-BE49-F238E27FC236}">
                <a16:creationId xmlns:a16="http://schemas.microsoft.com/office/drawing/2014/main" id="{E928229F-BBAA-764B-870E-C60DBA35901A}"/>
              </a:ext>
            </a:extLst>
          </p:cNvPr>
          <p:cNvSpPr txBox="1"/>
          <p:nvPr userDrawn="1"/>
        </p:nvSpPr>
        <p:spPr>
          <a:xfrm>
            <a:off x="5372933" y="4417887"/>
            <a:ext cx="2866943" cy="581417"/>
          </a:xfrm>
          <a:prstGeom prst="rect">
            <a:avLst/>
          </a:prstGeom>
          <a:noFill/>
        </p:spPr>
        <p:txBody>
          <a:bodyPr wrap="square" rtlCol="0">
            <a:spAutoFit/>
          </a:bodyPr>
          <a:lstStyle/>
          <a:p>
            <a:endParaRPr lang="es-ES_tradnl" dirty="0"/>
          </a:p>
        </p:txBody>
      </p:sp>
      <p:sp>
        <p:nvSpPr>
          <p:cNvPr id="19" name="Text Placeholder 2">
            <a:extLst>
              <a:ext uri="{FF2B5EF4-FFF2-40B4-BE49-F238E27FC236}">
                <a16:creationId xmlns:a16="http://schemas.microsoft.com/office/drawing/2014/main" id="{34A537C3-9DA2-6847-9ED8-21289DEED462}"/>
              </a:ext>
            </a:extLst>
          </p:cNvPr>
          <p:cNvSpPr>
            <a:spLocks noGrp="1"/>
          </p:cNvSpPr>
          <p:nvPr>
            <p:ph type="body" idx="10"/>
          </p:nvPr>
        </p:nvSpPr>
        <p:spPr>
          <a:xfrm>
            <a:off x="4104673" y="1765547"/>
            <a:ext cx="4611037" cy="830997"/>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20" name="Text Placeholder 2">
            <a:extLst>
              <a:ext uri="{FF2B5EF4-FFF2-40B4-BE49-F238E27FC236}">
                <a16:creationId xmlns:a16="http://schemas.microsoft.com/office/drawing/2014/main" id="{34A537C3-9DA2-6847-9ED8-21289DEED462}"/>
              </a:ext>
            </a:extLst>
          </p:cNvPr>
          <p:cNvSpPr>
            <a:spLocks noGrp="1"/>
          </p:cNvSpPr>
          <p:nvPr>
            <p:ph type="body" idx="11"/>
          </p:nvPr>
        </p:nvSpPr>
        <p:spPr>
          <a:xfrm>
            <a:off x="4104674" y="2841438"/>
            <a:ext cx="4611037" cy="830997"/>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21" name="Text Placeholder 2">
            <a:extLst>
              <a:ext uri="{FF2B5EF4-FFF2-40B4-BE49-F238E27FC236}">
                <a16:creationId xmlns:a16="http://schemas.microsoft.com/office/drawing/2014/main" id="{34A537C3-9DA2-6847-9ED8-21289DEED462}"/>
              </a:ext>
            </a:extLst>
          </p:cNvPr>
          <p:cNvSpPr>
            <a:spLocks noGrp="1"/>
          </p:cNvSpPr>
          <p:nvPr>
            <p:ph type="body" idx="12"/>
          </p:nvPr>
        </p:nvSpPr>
        <p:spPr>
          <a:xfrm>
            <a:off x="976745" y="4471945"/>
            <a:ext cx="3678212" cy="436369"/>
          </a:xfrm>
          <a:prstGeom prst="rect">
            <a:avLst/>
          </a:prstGeom>
        </p:spPr>
        <p:txBody>
          <a:bodyPr/>
          <a:lstStyle>
            <a:lvl1pPr marL="0" indent="0">
              <a:buNone/>
              <a:defRPr lang="en-US" sz="2400" b="1" u="sng" kern="1200" dirty="0">
                <a:solidFill>
                  <a:schemeClr val="bg1"/>
                </a:solidFill>
                <a:latin typeface="Helvetica" pitchFamily="2" charset="0"/>
                <a:ea typeface="+mn-ea"/>
                <a:cs typeface="+mn-cs"/>
              </a:defRPr>
            </a:lvl1pPr>
          </a:lstStyle>
          <a:p>
            <a:endParaRPr lang="en-US" dirty="0"/>
          </a:p>
        </p:txBody>
      </p:sp>
      <p:sp>
        <p:nvSpPr>
          <p:cNvPr id="22" name="Text Placeholder 2">
            <a:extLst>
              <a:ext uri="{FF2B5EF4-FFF2-40B4-BE49-F238E27FC236}">
                <a16:creationId xmlns:a16="http://schemas.microsoft.com/office/drawing/2014/main" id="{34A537C3-9DA2-6847-9ED8-21289DEED462}"/>
              </a:ext>
            </a:extLst>
          </p:cNvPr>
          <p:cNvSpPr>
            <a:spLocks noGrp="1"/>
          </p:cNvSpPr>
          <p:nvPr>
            <p:ph type="body" idx="13"/>
          </p:nvPr>
        </p:nvSpPr>
        <p:spPr>
          <a:xfrm>
            <a:off x="5465788" y="4490410"/>
            <a:ext cx="2845468" cy="436369"/>
          </a:xfrm>
          <a:prstGeom prst="rect">
            <a:avLst/>
          </a:prstGeom>
        </p:spPr>
        <p:txBody>
          <a:bodyPr/>
          <a:lstStyle>
            <a:lvl1pPr marL="0" indent="0">
              <a:buNone/>
              <a:defRPr lang="en-US" sz="2400" b="1" u="sng" kern="1200" dirty="0">
                <a:solidFill>
                  <a:schemeClr val="bg1"/>
                </a:solidFill>
                <a:latin typeface="Helvetica" pitchFamily="2" charset="0"/>
                <a:ea typeface="+mn-ea"/>
                <a:cs typeface="+mn-cs"/>
              </a:defRPr>
            </a:lvl1pPr>
          </a:lstStyle>
          <a:p>
            <a:endParaRPr lang="en-US" dirty="0"/>
          </a:p>
        </p:txBody>
      </p:sp>
      <p:sp>
        <p:nvSpPr>
          <p:cNvPr id="24" name="Content Placeholder 23"/>
          <p:cNvSpPr>
            <a:spLocks noGrp="1"/>
          </p:cNvSpPr>
          <p:nvPr>
            <p:ph sz="quarter" idx="14"/>
          </p:nvPr>
        </p:nvSpPr>
        <p:spPr>
          <a:xfrm>
            <a:off x="146050" y="890588"/>
            <a:ext cx="3787775" cy="3335337"/>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86032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832526"/>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9A17869E-476B-C245-AEC1-7DE95F24FED3}"/>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7"/>
          <p:cNvSpPr>
            <a:spLocks noGrp="1"/>
          </p:cNvSpPr>
          <p:nvPr>
            <p:ph type="body" sz="quarter" idx="13" hasCustomPrompt="1"/>
          </p:nvPr>
        </p:nvSpPr>
        <p:spPr>
          <a:xfrm>
            <a:off x="1024429" y="3647802"/>
            <a:ext cx="2261382" cy="280851"/>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5" name="Text Placeholder 7"/>
          <p:cNvSpPr>
            <a:spLocks noGrp="1"/>
          </p:cNvSpPr>
          <p:nvPr>
            <p:ph type="body" sz="quarter" idx="14" hasCustomPrompt="1"/>
          </p:nvPr>
        </p:nvSpPr>
        <p:spPr>
          <a:xfrm>
            <a:off x="915572" y="2486194"/>
            <a:ext cx="2261382" cy="280851"/>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6" name="Text Placeholder 7"/>
          <p:cNvSpPr>
            <a:spLocks noGrp="1"/>
          </p:cNvSpPr>
          <p:nvPr>
            <p:ph type="body" sz="quarter" idx="15" hasCustomPrompt="1"/>
          </p:nvPr>
        </p:nvSpPr>
        <p:spPr>
          <a:xfrm>
            <a:off x="3227196" y="1819130"/>
            <a:ext cx="2261382" cy="280851"/>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7" name="Text Placeholder 7"/>
          <p:cNvSpPr>
            <a:spLocks noGrp="1"/>
          </p:cNvSpPr>
          <p:nvPr>
            <p:ph type="body" sz="quarter" idx="16" hasCustomPrompt="1"/>
          </p:nvPr>
        </p:nvSpPr>
        <p:spPr>
          <a:xfrm>
            <a:off x="6273521" y="2041744"/>
            <a:ext cx="2261382" cy="280851"/>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8" name="Text Placeholder 7"/>
          <p:cNvSpPr>
            <a:spLocks noGrp="1"/>
          </p:cNvSpPr>
          <p:nvPr>
            <p:ph type="body" sz="quarter" idx="17" hasCustomPrompt="1"/>
          </p:nvPr>
        </p:nvSpPr>
        <p:spPr>
          <a:xfrm>
            <a:off x="5732585" y="3723021"/>
            <a:ext cx="2261382" cy="280851"/>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
        <p:nvSpPr>
          <p:cNvPr id="9" name="Text Placeholder 7"/>
          <p:cNvSpPr>
            <a:spLocks noGrp="1"/>
          </p:cNvSpPr>
          <p:nvPr>
            <p:ph type="body" sz="quarter" idx="18" hasCustomPrompt="1"/>
          </p:nvPr>
        </p:nvSpPr>
        <p:spPr>
          <a:xfrm>
            <a:off x="3227196" y="4640223"/>
            <a:ext cx="2261382" cy="280851"/>
          </a:xfrm>
          <a:prstGeom prst="rect">
            <a:avLst/>
          </a:prstGeom>
        </p:spPr>
        <p:txBody>
          <a:bodyPr/>
          <a:lstStyle>
            <a:lvl1pPr marL="0" marR="0" indent="0" algn="l" defTabSz="457200" rtl="0" eaLnBrk="1" fontAlgn="auto" latinLnBrk="0" hangingPunct="1">
              <a:lnSpc>
                <a:spcPct val="100000"/>
              </a:lnSpc>
              <a:spcBef>
                <a:spcPts val="600"/>
              </a:spcBef>
              <a:spcAft>
                <a:spcPts val="0"/>
              </a:spcAft>
              <a:buClrTx/>
              <a:buSzTx/>
              <a:buFontTx/>
              <a:buNone/>
              <a:tabLst/>
              <a:defRPr/>
            </a:lvl1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err="1">
                <a:ln>
                  <a:noFill/>
                </a:ln>
                <a:solidFill>
                  <a:srgbClr val="1D448A"/>
                </a:solidFill>
                <a:effectLst/>
                <a:uLnTx/>
                <a:uFillTx/>
                <a:latin typeface="Helvetica" pitchFamily="2" charset="0"/>
                <a:ea typeface="+mn-ea"/>
                <a:cs typeface="+mn-cs"/>
              </a:rPr>
              <a:t>dfhdfh</a:t>
            </a:r>
            <a:endParaRPr kumimoji="0" lang="en-US" sz="1800" b="1" i="0" u="none" strike="noStrike" kern="1200" cap="none" spc="0" normalizeH="0" baseline="0" noProof="0" dirty="0">
              <a:ln>
                <a:noFill/>
              </a:ln>
              <a:solidFill>
                <a:srgbClr val="000000">
                  <a:lumMod val="65000"/>
                  <a:lumOff val="35000"/>
                </a:srgbClr>
              </a:solidFill>
              <a:effectLst/>
              <a:uLnTx/>
              <a:uFillTx/>
              <a:latin typeface="Helvetica" pitchFamily="2" charset="0"/>
              <a:ea typeface="+mn-ea"/>
              <a:cs typeface="+mn-cs"/>
            </a:endParaRPr>
          </a:p>
        </p:txBody>
      </p:sp>
    </p:spTree>
    <p:extLst>
      <p:ext uri="{BB962C8B-B14F-4D97-AF65-F5344CB8AC3E}">
        <p14:creationId xmlns:p14="http://schemas.microsoft.com/office/powerpoint/2010/main" val="4062807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lang="en-US" sz="3000" b="1" i="0" kern="1200" dirty="0">
                <a:solidFill>
                  <a:srgbClr val="832526"/>
                </a:solidFill>
                <a:latin typeface="Helvetica" pitchFamily="2" charset="0"/>
                <a:ea typeface="+mj-ea"/>
                <a:cs typeface="+mj-cs"/>
              </a:defRPr>
            </a:lvl1pPr>
          </a:lstStyle>
          <a:p>
            <a:endParaRPr lang="en-US" dirty="0"/>
          </a:p>
        </p:txBody>
      </p:sp>
      <p:sp>
        <p:nvSpPr>
          <p:cNvPr id="10"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1480" y="1316736"/>
            <a:ext cx="1426464" cy="466344"/>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11" name="Text Placeholder 2">
            <a:extLst>
              <a:ext uri="{FF2B5EF4-FFF2-40B4-BE49-F238E27FC236}">
                <a16:creationId xmlns:a16="http://schemas.microsoft.com/office/drawing/2014/main" id="{E1F73BED-4261-2A4E-82CF-6A6184447F30}"/>
              </a:ext>
            </a:extLst>
          </p:cNvPr>
          <p:cNvSpPr txBox="1">
            <a:spLocks/>
          </p:cNvSpPr>
          <p:nvPr userDrawn="1"/>
        </p:nvSpPr>
        <p:spPr>
          <a:xfrm>
            <a:off x="4104674" y="1969713"/>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endParaRPr lang="en-US" sz="2000" dirty="0"/>
          </a:p>
        </p:txBody>
      </p:sp>
      <p:sp>
        <p:nvSpPr>
          <p:cNvPr id="12" name="Text Placeholder 2">
            <a:extLst>
              <a:ext uri="{FF2B5EF4-FFF2-40B4-BE49-F238E27FC236}">
                <a16:creationId xmlns:a16="http://schemas.microsoft.com/office/drawing/2014/main" id="{A70B2C4C-3ED9-1249-89A3-3A14017D9B42}"/>
              </a:ext>
            </a:extLst>
          </p:cNvPr>
          <p:cNvSpPr txBox="1">
            <a:spLocks/>
          </p:cNvSpPr>
          <p:nvPr userDrawn="1"/>
        </p:nvSpPr>
        <p:spPr>
          <a:xfrm>
            <a:off x="4104674" y="2841439"/>
            <a:ext cx="4889919"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endParaRPr lang="en-US" sz="2000" dirty="0"/>
          </a:p>
        </p:txBody>
      </p:sp>
      <p:sp>
        <p:nvSpPr>
          <p:cNvPr id="17" name="TextBox 16" descr="Hyperlink to FNS Twitter feed">
            <a:hlinkClick r:id="rId2"/>
            <a:extLst>
              <a:ext uri="{FF2B5EF4-FFF2-40B4-BE49-F238E27FC236}">
                <a16:creationId xmlns:a16="http://schemas.microsoft.com/office/drawing/2014/main" id="{E928229F-BBAA-764B-870E-C60DBA35901A}"/>
              </a:ext>
            </a:extLst>
          </p:cNvPr>
          <p:cNvSpPr txBox="1"/>
          <p:nvPr userDrawn="1"/>
        </p:nvSpPr>
        <p:spPr>
          <a:xfrm>
            <a:off x="5372933" y="4417887"/>
            <a:ext cx="2866943" cy="581417"/>
          </a:xfrm>
          <a:prstGeom prst="rect">
            <a:avLst/>
          </a:prstGeom>
          <a:noFill/>
        </p:spPr>
        <p:txBody>
          <a:bodyPr wrap="square" rtlCol="0">
            <a:spAutoFit/>
          </a:bodyPr>
          <a:lstStyle/>
          <a:p>
            <a:endParaRPr lang="es-ES_tradnl" dirty="0"/>
          </a:p>
        </p:txBody>
      </p:sp>
      <p:sp>
        <p:nvSpPr>
          <p:cNvPr id="21" name="Text Placeholder 2">
            <a:extLst>
              <a:ext uri="{FF2B5EF4-FFF2-40B4-BE49-F238E27FC236}">
                <a16:creationId xmlns:a16="http://schemas.microsoft.com/office/drawing/2014/main" id="{34A537C3-9DA2-6847-9ED8-21289DEED462}"/>
              </a:ext>
            </a:extLst>
          </p:cNvPr>
          <p:cNvSpPr>
            <a:spLocks noGrp="1"/>
          </p:cNvSpPr>
          <p:nvPr>
            <p:ph type="body" idx="12"/>
          </p:nvPr>
        </p:nvSpPr>
        <p:spPr>
          <a:xfrm>
            <a:off x="338328" y="4544568"/>
            <a:ext cx="8183880" cy="466344"/>
          </a:xfrm>
          <a:prstGeom prst="rect">
            <a:avLst/>
          </a:prstGeom>
        </p:spPr>
        <p:txBody>
          <a:bodyPr/>
          <a:lstStyle>
            <a:lvl1pPr marL="0" indent="0">
              <a:buNone/>
              <a:defRPr lang="en-US" sz="2400" b="1" u="none" kern="1200" dirty="0">
                <a:solidFill>
                  <a:schemeClr val="bg1"/>
                </a:solidFill>
                <a:latin typeface="Helvetica" pitchFamily="2" charset="0"/>
                <a:ea typeface="+mn-ea"/>
                <a:cs typeface="+mn-cs"/>
              </a:defRPr>
            </a:lvl1pPr>
          </a:lstStyle>
          <a:p>
            <a:endParaRPr lang="en-US" dirty="0"/>
          </a:p>
        </p:txBody>
      </p:sp>
      <p:sp>
        <p:nvSpPr>
          <p:cNvPr id="13" name="Text Placeholder 2">
            <a:extLst>
              <a:ext uri="{FF2B5EF4-FFF2-40B4-BE49-F238E27FC236}">
                <a16:creationId xmlns:a16="http://schemas.microsoft.com/office/drawing/2014/main" id="{DA5038B7-63C6-F643-9BFE-A8C6BAA0F152}"/>
              </a:ext>
            </a:extLst>
          </p:cNvPr>
          <p:cNvSpPr>
            <a:spLocks noGrp="1"/>
          </p:cNvSpPr>
          <p:nvPr>
            <p:ph type="body" idx="14"/>
          </p:nvPr>
        </p:nvSpPr>
        <p:spPr>
          <a:xfrm>
            <a:off x="408263" y="640080"/>
            <a:ext cx="5145371" cy="312738"/>
          </a:xfrm>
          <a:prstGeom prst="rect">
            <a:avLst/>
          </a:prstGeom>
        </p:spPr>
        <p:txBody>
          <a:bodyPr/>
          <a:lstStyle>
            <a:lvl1pPr marL="0" indent="0">
              <a:buNone/>
              <a:defRPr lang="en-US" sz="2200" b="1" i="0" kern="1200" dirty="0">
                <a:solidFill>
                  <a:schemeClr val="tx1">
                    <a:lumMod val="65000"/>
                    <a:lumOff val="35000"/>
                  </a:schemeClr>
                </a:solidFill>
                <a:latin typeface="Helvetica" pitchFamily="2" charset="0"/>
                <a:ea typeface="+mn-ea"/>
                <a:cs typeface="+mn-cs"/>
              </a:defRPr>
            </a:lvl1pPr>
          </a:lstStyle>
          <a:p>
            <a:r>
              <a:rPr lang="en-US" sz="2200" b="1" dirty="0"/>
              <a:t>Children 1 through 5 Years of Age</a:t>
            </a:r>
          </a:p>
        </p:txBody>
      </p:sp>
      <p:sp>
        <p:nvSpPr>
          <p:cNvPr id="16" name="Text Placeholder 2">
            <a:extLst>
              <a:ext uri="{FF2B5EF4-FFF2-40B4-BE49-F238E27FC236}">
                <a16:creationId xmlns:a16="http://schemas.microsoft.com/office/drawing/2014/main" id="{34A537C3-9DA2-6847-9ED8-21289DEED462}"/>
              </a:ext>
            </a:extLst>
          </p:cNvPr>
          <p:cNvSpPr>
            <a:spLocks noGrp="1"/>
          </p:cNvSpPr>
          <p:nvPr>
            <p:ph type="body" idx="15"/>
          </p:nvPr>
        </p:nvSpPr>
        <p:spPr>
          <a:xfrm>
            <a:off x="1990344" y="1316736"/>
            <a:ext cx="1426464" cy="466344"/>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18" name="Text Placeholder 2">
            <a:extLst>
              <a:ext uri="{FF2B5EF4-FFF2-40B4-BE49-F238E27FC236}">
                <a16:creationId xmlns:a16="http://schemas.microsoft.com/office/drawing/2014/main" id="{34A537C3-9DA2-6847-9ED8-21289DEED462}"/>
              </a:ext>
            </a:extLst>
          </p:cNvPr>
          <p:cNvSpPr>
            <a:spLocks noGrp="1"/>
          </p:cNvSpPr>
          <p:nvPr>
            <p:ph type="body" idx="16"/>
          </p:nvPr>
        </p:nvSpPr>
        <p:spPr>
          <a:xfrm>
            <a:off x="3685032" y="1316736"/>
            <a:ext cx="1426464" cy="466344"/>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23" name="Text Placeholder 2">
            <a:extLst>
              <a:ext uri="{FF2B5EF4-FFF2-40B4-BE49-F238E27FC236}">
                <a16:creationId xmlns:a16="http://schemas.microsoft.com/office/drawing/2014/main" id="{34A537C3-9DA2-6847-9ED8-21289DEED462}"/>
              </a:ext>
            </a:extLst>
          </p:cNvPr>
          <p:cNvSpPr>
            <a:spLocks noGrp="1"/>
          </p:cNvSpPr>
          <p:nvPr>
            <p:ph type="body" idx="17"/>
          </p:nvPr>
        </p:nvSpPr>
        <p:spPr>
          <a:xfrm>
            <a:off x="5202936" y="1316736"/>
            <a:ext cx="1426464" cy="466344"/>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25" name="Text Placeholder 2">
            <a:extLst>
              <a:ext uri="{FF2B5EF4-FFF2-40B4-BE49-F238E27FC236}">
                <a16:creationId xmlns:a16="http://schemas.microsoft.com/office/drawing/2014/main" id="{34A537C3-9DA2-6847-9ED8-21289DEED462}"/>
              </a:ext>
            </a:extLst>
          </p:cNvPr>
          <p:cNvSpPr>
            <a:spLocks noGrp="1"/>
          </p:cNvSpPr>
          <p:nvPr>
            <p:ph type="body" idx="18"/>
          </p:nvPr>
        </p:nvSpPr>
        <p:spPr>
          <a:xfrm>
            <a:off x="6940296" y="1316736"/>
            <a:ext cx="1426464" cy="466344"/>
          </a:xfrm>
          <a:prstGeom prst="rect">
            <a:avLst/>
          </a:prstGeom>
        </p:spPr>
        <p:txBody>
          <a:bodyPr/>
          <a:lstStyle>
            <a:lvl1pPr marL="0" indent="0">
              <a:buNone/>
              <a:defRPr lang="en-US" sz="2000" b="0" i="0" kern="1200" dirty="0">
                <a:solidFill>
                  <a:schemeClr val="tx1">
                    <a:lumMod val="65000"/>
                    <a:lumOff val="35000"/>
                  </a:schemeClr>
                </a:solidFill>
                <a:latin typeface="Helvetica" pitchFamily="2" charset="0"/>
                <a:ea typeface="+mn-ea"/>
                <a:cs typeface="+mn-cs"/>
              </a:defRPr>
            </a:lvl1pPr>
          </a:lstStyle>
          <a:p>
            <a:endParaRPr lang="en-US" dirty="0"/>
          </a:p>
        </p:txBody>
      </p:sp>
      <p:sp>
        <p:nvSpPr>
          <p:cNvPr id="26" name="Text Placeholder 2">
            <a:extLst>
              <a:ext uri="{FF2B5EF4-FFF2-40B4-BE49-F238E27FC236}">
                <a16:creationId xmlns:a16="http://schemas.microsoft.com/office/drawing/2014/main" id="{DA5038B7-63C6-F643-9BFE-A8C6BAA0F152}"/>
              </a:ext>
            </a:extLst>
          </p:cNvPr>
          <p:cNvSpPr>
            <a:spLocks noGrp="1"/>
          </p:cNvSpPr>
          <p:nvPr>
            <p:ph type="body" idx="19" hasCustomPrompt="1"/>
          </p:nvPr>
        </p:nvSpPr>
        <p:spPr>
          <a:xfrm>
            <a:off x="374904" y="3557016"/>
            <a:ext cx="4370832" cy="365760"/>
          </a:xfrm>
          <a:prstGeom prst="rect">
            <a:avLst/>
          </a:prstGeom>
        </p:spPr>
        <p:txBody>
          <a:bodyPr/>
          <a:lstStyle>
            <a:lvl1pPr marL="0" indent="0">
              <a:buNone/>
              <a:defRPr lang="en-US" sz="1800" b="1" kern="1200" dirty="0">
                <a:solidFill>
                  <a:schemeClr val="tx1">
                    <a:lumMod val="65000"/>
                    <a:lumOff val="35000"/>
                  </a:schemeClr>
                </a:solidFill>
                <a:latin typeface="Helvetica" pitchFamily="2" charset="0"/>
                <a:ea typeface="+mn-ea"/>
                <a:cs typeface="+mn-cs"/>
              </a:defRPr>
            </a:lvl1pPr>
          </a:lstStyle>
          <a:p>
            <a:r>
              <a:rPr lang="en-US" sz="2200" b="1" dirty="0"/>
              <a:t>Children 1 through 5 Years of </a:t>
            </a:r>
          </a:p>
        </p:txBody>
      </p:sp>
    </p:spTree>
    <p:extLst>
      <p:ext uri="{BB962C8B-B14F-4D97-AF65-F5344CB8AC3E}">
        <p14:creationId xmlns:p14="http://schemas.microsoft.com/office/powerpoint/2010/main" val="3114748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8507" y="1794703"/>
            <a:ext cx="3868737" cy="613726"/>
          </a:xfrm>
          <a:prstGeom prst="rect">
            <a:avLst/>
          </a:prstGeom>
        </p:spPr>
        <p:txBody>
          <a:bodyPr/>
          <a:lstStyle>
            <a:lvl1pPr marL="182880" indent="-182880">
              <a:lnSpc>
                <a:spcPct val="100000"/>
              </a:lnSpc>
              <a:buClr>
                <a:srgbClr val="83252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832526"/>
              </a:buClr>
              <a:buFont typeface="System Font Regular"/>
              <a:buChar char="−"/>
              <a:defRPr sz="2000" b="0" i="0">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304704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08264" y="1431125"/>
            <a:ext cx="3868737" cy="613726"/>
          </a:xfrm>
          <a:prstGeom prst="rect">
            <a:avLst/>
          </a:prstGeom>
        </p:spPr>
        <p:txBody>
          <a:bodyPr/>
          <a:lstStyle>
            <a:lvl1pPr marL="182880" indent="-182880">
              <a:lnSpc>
                <a:spcPct val="100000"/>
              </a:lnSpc>
              <a:buClr>
                <a:srgbClr val="832526"/>
              </a:buClr>
              <a:buFont typeface="Arial" panose="020B0604020202020204" pitchFamily="34" charset="0"/>
              <a:buChar char="•"/>
              <a:defRPr sz="2000" b="0" i="0">
                <a:solidFill>
                  <a:schemeClr val="tx1">
                    <a:lumMod val="65000"/>
                    <a:lumOff val="35000"/>
                  </a:schemeClr>
                </a:solidFill>
                <a:latin typeface="Helvetica" pitchFamily="2" charset="0"/>
              </a:defRPr>
            </a:lvl1pPr>
            <a:lvl2pPr marL="365760" indent="-182880">
              <a:lnSpc>
                <a:spcPct val="100000"/>
              </a:lnSpc>
              <a:buClr>
                <a:srgbClr val="832526"/>
              </a:buClr>
              <a:buFont typeface="System Font Regular"/>
              <a:buChar char="−"/>
              <a:defRPr sz="20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endParaRPr lang="en-US" dirty="0"/>
          </a:p>
        </p:txBody>
      </p:sp>
      <p:sp>
        <p:nvSpPr>
          <p:cNvPr id="5" name="Text Placeholder 2">
            <a:extLst>
              <a:ext uri="{FF2B5EF4-FFF2-40B4-BE49-F238E27FC236}">
                <a16:creationId xmlns:a16="http://schemas.microsoft.com/office/drawing/2014/main" id="{30D35928-03C8-3141-B92D-462CD9C22E25}"/>
              </a:ext>
            </a:extLst>
          </p:cNvPr>
          <p:cNvSpPr>
            <a:spLocks noGrp="1"/>
          </p:cNvSpPr>
          <p:nvPr>
            <p:ph type="body" idx="10"/>
          </p:nvPr>
        </p:nvSpPr>
        <p:spPr>
          <a:xfrm>
            <a:off x="1929384" y="4553712"/>
            <a:ext cx="5358384" cy="365760"/>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Text Placeholder 2">
            <a:extLst>
              <a:ext uri="{FF2B5EF4-FFF2-40B4-BE49-F238E27FC236}">
                <a16:creationId xmlns:a16="http://schemas.microsoft.com/office/drawing/2014/main" id="{30D35928-03C8-3141-B92D-462CD9C22E25}"/>
              </a:ext>
            </a:extLst>
          </p:cNvPr>
          <p:cNvSpPr>
            <a:spLocks noGrp="1"/>
          </p:cNvSpPr>
          <p:nvPr>
            <p:ph type="body" idx="11"/>
          </p:nvPr>
        </p:nvSpPr>
        <p:spPr>
          <a:xfrm>
            <a:off x="1740140" y="3816717"/>
            <a:ext cx="5358384" cy="365760"/>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83252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
        <p:nvSpPr>
          <p:cNvPr id="5" name="Text Placeholder 2">
            <a:extLst>
              <a:ext uri="{FF2B5EF4-FFF2-40B4-BE49-F238E27FC236}">
                <a16:creationId xmlns:a16="http://schemas.microsoft.com/office/drawing/2014/main" id="{30D35928-03C8-3141-B92D-462CD9C22E25}"/>
              </a:ext>
            </a:extLst>
          </p:cNvPr>
          <p:cNvSpPr>
            <a:spLocks noGrp="1"/>
          </p:cNvSpPr>
          <p:nvPr>
            <p:ph type="body" idx="10"/>
          </p:nvPr>
        </p:nvSpPr>
        <p:spPr>
          <a:xfrm>
            <a:off x="3657599" y="3840480"/>
            <a:ext cx="4489704" cy="585216"/>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hasCustomPrompt="1"/>
          </p:nvPr>
        </p:nvSpPr>
        <p:spPr>
          <a:xfrm>
            <a:off x="228600" y="357528"/>
            <a:ext cx="8789276" cy="475484"/>
          </a:xfrm>
          <a:prstGeom prst="rect">
            <a:avLst/>
          </a:prstGeom>
        </p:spPr>
        <p:txBody>
          <a:bodyPr/>
          <a:lstStyle>
            <a:lvl1pPr algn="l">
              <a:defRPr sz="3000" b="1" i="0" baseline="0">
                <a:solidFill>
                  <a:srgbClr val="832526"/>
                </a:solidFill>
                <a:latin typeface="Helvetica" pitchFamily="2" charset="0"/>
              </a:defRPr>
            </a:lvl1pPr>
          </a:lstStyle>
          <a:p>
            <a:r>
              <a:rPr lang="en-US" dirty="0"/>
              <a:t>Insert txt</a:t>
            </a:r>
          </a:p>
        </p:txBody>
      </p:sp>
      <p:sp>
        <p:nvSpPr>
          <p:cNvPr id="4" name="Text Placeholder 3"/>
          <p:cNvSpPr>
            <a:spLocks noGrp="1"/>
          </p:cNvSpPr>
          <p:nvPr>
            <p:ph type="body" sz="quarter" idx="10"/>
          </p:nvPr>
        </p:nvSpPr>
        <p:spPr>
          <a:xfrm>
            <a:off x="2249424" y="4562856"/>
            <a:ext cx="4297680" cy="365760"/>
          </a:xfrm>
          <a:prstGeom prst="rect">
            <a:avLst/>
          </a:prstGeom>
        </p:spPr>
        <p:txBody>
          <a:bodyPr/>
          <a:lstStyle>
            <a:lvl1pPr marL="0" indent="0">
              <a:buNone/>
              <a:defRPr lang="en-US" sz="1800" b="1" u="sng" kern="1200" smtClean="0">
                <a:solidFill>
                  <a:schemeClr val="bg1"/>
                </a:solidFill>
                <a:latin typeface="Helvetica" pitchFamily="2" charset="0"/>
                <a:ea typeface="+mn-ea"/>
                <a:cs typeface="+mn-cs"/>
              </a:defRPr>
            </a:lvl1pPr>
          </a:lstStyle>
          <a:p>
            <a:pPr lvl="0"/>
            <a:r>
              <a:rPr lang="en-US" dirty="0"/>
              <a:t>Edit Master text styles</a:t>
            </a:r>
          </a:p>
        </p:txBody>
      </p:sp>
    </p:spTree>
    <p:extLst>
      <p:ext uri="{BB962C8B-B14F-4D97-AF65-F5344CB8AC3E}">
        <p14:creationId xmlns:p14="http://schemas.microsoft.com/office/powerpoint/2010/main" val="1150613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lgn="ctr">
              <a:defRPr sz="3000" b="1" i="0">
                <a:solidFill>
                  <a:srgbClr val="832526"/>
                </a:solidFill>
                <a:latin typeface="Helvetica" pitchFamily="2" charset="0"/>
              </a:defRPr>
            </a:lvl1pPr>
          </a:lstStyle>
          <a:p>
            <a:r>
              <a:rPr lang="en-US" dirty="0"/>
              <a:t>Click to edit Master title style</a:t>
            </a:r>
          </a:p>
        </p:txBody>
      </p:sp>
      <p:sp>
        <p:nvSpPr>
          <p:cNvPr id="3" name="Freeform 2">
            <a:extLst>
              <a:ext uri="{FF2B5EF4-FFF2-40B4-BE49-F238E27FC236}">
                <a16:creationId xmlns:a16="http://schemas.microsoft.com/office/drawing/2014/main" id="{9A17869E-476B-C245-AEC1-7DE95F24FED3}"/>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8134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584963"/>
            <a:ext cx="3037398" cy="1669773"/>
          </a:xfrm>
          <a:prstGeom prst="rect">
            <a:avLst/>
          </a:prstGeom>
        </p:spPr>
        <p:txBody>
          <a:bodyPr lIns="137160" tIns="228600" rIns="45720" bIns="0" anchor="t" anchorCtr="0"/>
          <a:lstStyle>
            <a:lvl1pPr>
              <a:lnSpc>
                <a:spcPct val="100000"/>
              </a:lnSpc>
              <a:defRPr sz="2000" b="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lnSpc>
                <a:spcPct val="100000"/>
              </a:lnSpc>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lnSpc>
                <a:spcPct val="100000"/>
              </a:lnSpc>
              <a:buClr>
                <a:srgbClr val="832526"/>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a:t>
            </a:r>
          </a:p>
        </p:txBody>
      </p:sp>
    </p:spTree>
    <p:extLst>
      <p:ext uri="{BB962C8B-B14F-4D97-AF65-F5344CB8AC3E}">
        <p14:creationId xmlns:p14="http://schemas.microsoft.com/office/powerpoint/2010/main" val="7035846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6.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7.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17.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1575201"/>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832526"/>
        </a:solidFill>
        <a:effectLst/>
      </p:bgPr>
    </p:bg>
    <p:spTree>
      <p:nvGrpSpPr>
        <p:cNvPr id="1" name=""/>
        <p:cNvGrpSpPr/>
        <p:nvPr/>
      </p:nvGrpSpPr>
      <p:grpSpPr>
        <a:xfrm>
          <a:off x="0" y="0"/>
          <a:ext cx="0" cy="0"/>
          <a:chOff x="0" y="0"/>
          <a:chExt cx="0" cy="0"/>
        </a:xfrm>
      </p:grpSpPr>
      <p:sp>
        <p:nvSpPr>
          <p:cNvPr id="5" name="Round Single Corner Rectangle 4">
            <a:extLst>
              <a:ext uri="{FF2B5EF4-FFF2-40B4-BE49-F238E27FC236}">
                <a16:creationId xmlns:a16="http://schemas.microsoft.com/office/drawing/2014/main" id="{B8DBFE42-1141-A74A-ADC4-5F2E1AA6A5AF}"/>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832526"/>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0A71D9FE-ACF7-7944-8EA6-F6FC454AE1E0}"/>
              </a:ext>
            </a:extLst>
          </p:cNvPr>
          <p:cNvSpPr/>
          <p:nvPr userDrawn="1"/>
        </p:nvSpPr>
        <p:spPr>
          <a:xfrm flipH="1">
            <a:off x="334436" y="858710"/>
            <a:ext cx="8809564"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9612158"/>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832526"/>
        </a:solidFill>
        <a:effectLst/>
      </p:bgPr>
    </p:bg>
    <p:spTree>
      <p:nvGrpSpPr>
        <p:cNvPr id="1" name=""/>
        <p:cNvGrpSpPr/>
        <p:nvPr/>
      </p:nvGrpSpPr>
      <p:grpSpPr>
        <a:xfrm>
          <a:off x="0" y="0"/>
          <a:ext cx="0" cy="0"/>
          <a:chOff x="0" y="0"/>
          <a:chExt cx="0" cy="0"/>
        </a:xfrm>
      </p:grpSpPr>
      <p:sp>
        <p:nvSpPr>
          <p:cNvPr id="4" name="Round Single Corner Rectangle 3">
            <a:extLst>
              <a:ext uri="{FF2B5EF4-FFF2-40B4-BE49-F238E27FC236}">
                <a16:creationId xmlns:a16="http://schemas.microsoft.com/office/drawing/2014/main" id="{4B4F1B60-9D8E-8A4D-BBAF-F9225DD4A979}"/>
              </a:ext>
            </a:extLst>
          </p:cNvPr>
          <p:cNvSpPr/>
          <p:nvPr userDrawn="1"/>
        </p:nvSpPr>
        <p:spPr>
          <a:xfrm flipH="1">
            <a:off x="334436" y="858710"/>
            <a:ext cx="8809564"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7372806"/>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832526"/>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0" y="858710"/>
            <a:ext cx="8723425" cy="4284790"/>
          </a:xfrm>
          <a:prstGeom prst="round1Rect">
            <a:avLst>
              <a:gd name="adj" fmla="val 18477"/>
            </a:avLst>
          </a:prstGeom>
          <a:solidFill>
            <a:srgbClr val="F7E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9790754"/>
      </p:ext>
    </p:extLst>
  </p:cSld>
  <p:clrMap bg1="lt1" tx1="dk1" bg2="lt2" tx2="dk2" accent1="accent1" accent2="accent2" accent3="accent3" accent4="accent4" accent5="accent5" accent6="accent6" hlink="hlink" folHlink="folHlink"/>
  <p:sldLayoutIdLst>
    <p:sldLayoutId id="214748370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832526"/>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0" y="858710"/>
            <a:ext cx="8723425"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8045864"/>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rgbClr val="832526"/>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2E3D3"/>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771924"/>
      </p:ext>
    </p:extLst>
  </p:cSld>
  <p:clrMap bg1="lt1" tx1="dk1" bg2="lt2" tx2="dk2" accent1="accent1" accent2="accent2" accent3="accent3" accent4="accent4" accent5="accent5" accent6="accent6" hlink="hlink" folHlink="folHlink"/>
  <p:sldLayoutIdLst>
    <p:sldLayoutId id="2147483687" r:id="rId1"/>
    <p:sldLayoutId id="2147483712" r:id="rId2"/>
    <p:sldLayoutId id="214748368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6638777"/>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bg1"/>
            </a:gs>
            <a:gs pos="0">
              <a:srgbClr val="F2E3D3"/>
            </a:gs>
          </a:gsLst>
          <a:lin ang="5400000" scaled="1"/>
        </a:gra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A17869E-476B-C245-AEC1-7DE95F24FED3}"/>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47533476"/>
      </p:ext>
    </p:extLst>
  </p:cSld>
  <p:clrMap bg1="lt1" tx1="dk1" bg2="lt2" tx2="dk2" accent1="accent1" accent2="accent2" accent3="accent3" accent4="accent4" accent5="accent5" accent6="accent6" hlink="hlink" folHlink="folHlink"/>
  <p:sldLayoutIdLst>
    <p:sldLayoutId id="2147483708" r:id="rId1"/>
    <p:sldLayoutId id="214748370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01359" y="1145018"/>
            <a:ext cx="4792713" cy="3226553"/>
          </a:xfrm>
          <a:prstGeom prst="round1Rect">
            <a:avLst>
              <a:gd name="adj" fmla="val 26085"/>
            </a:avLst>
          </a:pr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3228087"/>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62072" y="1211307"/>
            <a:ext cx="4792713" cy="3093974"/>
          </a:xfrm>
          <a:prstGeom prst="round1Rect">
            <a:avLst>
              <a:gd name="adj" fmla="val 26085"/>
            </a:avLst>
          </a:prstGeom>
          <a:solidFill>
            <a:srgbClr val="83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2063712"/>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3.png"/><Relationship Id="rId5" Type="http://schemas.openxmlformats.org/officeDocument/2006/relationships/image" Target="../media/image20.emf"/><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23.png"/><Relationship Id="rId5" Type="http://schemas.openxmlformats.org/officeDocument/2006/relationships/image" Target="../media/image19.emf"/><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hyperlink" Target="https://www.fns.usda.gov/tn/serving-milk-cacf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9.emf"/></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fns.usda.gov/tn"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hyperlink" Target="http://fns.usda.gov/tn/choose-yogurts-are-lower-sugar" TargetMode="External"/><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image" Target="../media/image49.png"/><Relationship Id="rId11" Type="http://schemas.openxmlformats.org/officeDocument/2006/relationships/image" Target="../media/image53.png"/><Relationship Id="rId5" Type="http://schemas.openxmlformats.org/officeDocument/2006/relationships/image" Target="../media/image48.png"/><Relationship Id="rId10" Type="http://schemas.openxmlformats.org/officeDocument/2006/relationships/hyperlink" Target="https://www.fns.usda.gov/tn/grains-ounce-equivalents-resources-cacfp" TargetMode="External"/><Relationship Id="rId4" Type="http://schemas.openxmlformats.org/officeDocument/2006/relationships/image" Target="../media/image47.png"/><Relationship Id="rId9" Type="http://schemas.openxmlformats.org/officeDocument/2006/relationships/image" Target="../media/image52.png"/></Relationships>
</file>

<file path=ppt/slides/_rels/slide34.xml.rels><?xml version="1.0" encoding="UTF-8" standalone="yes"?>
<Relationships xmlns="http://schemas.openxmlformats.org/package/2006/relationships"><Relationship Id="rId8" Type="http://schemas.openxmlformats.org/officeDocument/2006/relationships/hyperlink" Target="https://www.fns.usda.gov/tn/grain-based-desserts-cacfp" TargetMode="External"/><Relationship Id="rId3" Type="http://schemas.openxmlformats.org/officeDocument/2006/relationships/image" Target="../media/image28.png"/><Relationship Id="rId7"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hyperlink" Target="http://fns.usda.gov/tn/choose-breakfast-cereals-are-lower-sugar" TargetMode="External"/><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8" Type="http://schemas.openxmlformats.org/officeDocument/2006/relationships/image" Target="../media/image68.emf"/><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20.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69.png"/><Relationship Id="rId4" Type="http://schemas.openxmlformats.org/officeDocument/2006/relationships/image" Target="../media/image6.png"/><Relationship Id="rId9" Type="http://schemas.openxmlformats.org/officeDocument/2006/relationships/hyperlink" Target="https://www.fns.usda.gov/t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fns.usda.gov/tn" TargetMode="External"/><Relationship Id="rId2" Type="http://schemas.openxmlformats.org/officeDocument/2006/relationships/notesSlide" Target="../notesSlides/notesSlide39.xml"/><Relationship Id="rId1" Type="http://schemas.openxmlformats.org/officeDocument/2006/relationships/slideLayout" Target="../slideLayouts/slideLayout16.xml"/><Relationship Id="rId6" Type="http://schemas.openxmlformats.org/officeDocument/2006/relationships/image" Target="../media/image71.png"/><Relationship Id="rId5" Type="http://schemas.openxmlformats.org/officeDocument/2006/relationships/hyperlink" Target="mailto:TeamNutrition@usda.gov" TargetMode="External"/><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hyperlink" Target="https://www.fns.usda.gov/tn/serving-snacks-cacfp" TargetMode="External"/><Relationship Id="rId5" Type="http://schemas.openxmlformats.org/officeDocument/2006/relationships/image" Target="../media/image8.PNG"/><Relationship Id="rId10" Type="http://schemas.openxmlformats.org/officeDocument/2006/relationships/hyperlink" Target="http://fns.usda.gov/tn/serving-snacks-cacfp" TargetMode="External"/><Relationship Id="rId4" Type="http://schemas.openxmlformats.org/officeDocument/2006/relationships/image" Target="../media/image7.png"/><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72.png"/><Relationship Id="rId7"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17.xml"/><Relationship Id="rId6" Type="http://schemas.openxmlformats.org/officeDocument/2006/relationships/hyperlink" Target="https://twitter.com/@teamnutrition" TargetMode="External"/><Relationship Id="rId5" Type="http://schemas.openxmlformats.org/officeDocument/2006/relationships/image" Target="../media/image73.png"/><Relationship Id="rId10" Type="http://schemas.openxmlformats.org/officeDocument/2006/relationships/image" Target="../media/image75.png"/><Relationship Id="rId4" Type="http://schemas.openxmlformats.org/officeDocument/2006/relationships/hyperlink" Target="https://www.fns.usda.gov/tn" TargetMode="External"/><Relationship Id="rId9" Type="http://schemas.openxmlformats.org/officeDocument/2006/relationships/image" Target="../media/image74.png"/></Relationships>
</file>

<file path=ppt/slides/_rels/slide5.xml.rels><?xml version="1.0" encoding="UTF-8" standalone="yes"?>
<Relationships xmlns="http://schemas.openxmlformats.org/package/2006/relationships"><Relationship Id="rId8" Type="http://schemas.openxmlformats.org/officeDocument/2006/relationships/hyperlink" Target="http://fns.usda.gov/team-nutrition/cacfp-meal-pattern-training-worksheets" TargetMode="External"/><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871C-C2FA-F740-91A5-A2F96F1A46E7}"/>
              </a:ext>
            </a:extLst>
          </p:cNvPr>
          <p:cNvSpPr>
            <a:spLocks noGrp="1"/>
          </p:cNvSpPr>
          <p:nvPr>
            <p:ph type="ctrTitle"/>
          </p:nvPr>
        </p:nvSpPr>
        <p:spPr>
          <a:xfrm>
            <a:off x="365760" y="1143000"/>
            <a:ext cx="5557520" cy="1682970"/>
          </a:xfrm>
        </p:spPr>
        <p:txBody>
          <a:bodyPr>
            <a:normAutofit/>
          </a:bodyPr>
          <a:lstStyle/>
          <a:p>
            <a:r>
              <a:rPr lang="en-US" sz="5333" dirty="0">
                <a:solidFill>
                  <a:prstClr val="white"/>
                </a:solidFill>
              </a:rPr>
              <a:t>Serving Snacks in the CACFP </a:t>
            </a:r>
            <a:endParaRPr lang="en-US" dirty="0"/>
          </a:p>
        </p:txBody>
      </p:sp>
      <p:sp>
        <p:nvSpPr>
          <p:cNvPr id="3" name="Subtitle 2">
            <a:extLst>
              <a:ext uri="{FF2B5EF4-FFF2-40B4-BE49-F238E27FC236}">
                <a16:creationId xmlns:a16="http://schemas.microsoft.com/office/drawing/2014/main" id="{BE443717-CAB9-9042-AC32-DD73C6CC7CCA}"/>
              </a:ext>
            </a:extLst>
          </p:cNvPr>
          <p:cNvSpPr>
            <a:spLocks noGrp="1"/>
          </p:cNvSpPr>
          <p:nvPr>
            <p:ph type="subTitle" idx="1"/>
          </p:nvPr>
        </p:nvSpPr>
        <p:spPr>
          <a:xfrm>
            <a:off x="365760" y="3657600"/>
            <a:ext cx="3855110" cy="1280160"/>
          </a:xfrm>
        </p:spPr>
        <p:txBody>
          <a:bodyPr/>
          <a:lstStyle/>
          <a:p>
            <a:r>
              <a:rPr lang="en-US" dirty="0"/>
              <a:t>A Training Presentation for </a:t>
            </a:r>
            <a:br>
              <a:rPr lang="en-US" dirty="0"/>
            </a:br>
            <a:r>
              <a:rPr lang="en-US" dirty="0"/>
              <a:t>Child and Adult Care Food </a:t>
            </a:r>
            <a:br>
              <a:rPr lang="en-US" dirty="0"/>
            </a:br>
            <a:r>
              <a:rPr lang="en-US" dirty="0"/>
              <a:t>Program (CACFP) Operators</a:t>
            </a:r>
          </a:p>
        </p:txBody>
      </p:sp>
      <p:pic>
        <p:nvPicPr>
          <p:cNvPr id="8" name="Picture 7" descr="Young man chopping an apple">
            <a:extLst>
              <a:ext uri="{FF2B5EF4-FFF2-40B4-BE49-F238E27FC236}">
                <a16:creationId xmlns:a16="http://schemas.microsoft.com/office/drawing/2014/main" id="{BBA75079-3A33-094B-83B3-CF582C47A568}"/>
              </a:ext>
            </a:extLst>
          </p:cNvPr>
          <p:cNvPicPr>
            <a:picLocks noChangeAspect="1"/>
          </p:cNvPicPr>
          <p:nvPr/>
        </p:nvPicPr>
        <p:blipFill>
          <a:blip r:embed="rId3"/>
          <a:stretch>
            <a:fillRect/>
          </a:stretch>
        </p:blipFill>
        <p:spPr>
          <a:xfrm>
            <a:off x="4552169" y="9728"/>
            <a:ext cx="4591831" cy="5143500"/>
          </a:xfrm>
          <a:prstGeom prst="rect">
            <a:avLst/>
          </a:prstGeom>
        </p:spPr>
      </p:pic>
    </p:spTree>
    <p:extLst>
      <p:ext uri="{BB962C8B-B14F-4D97-AF65-F5344CB8AC3E}">
        <p14:creationId xmlns:p14="http://schemas.microsoft.com/office/powerpoint/2010/main" val="274929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3DD39-B8F0-EA47-B227-A5307D66BE89}"/>
              </a:ext>
            </a:extLst>
          </p:cNvPr>
          <p:cNvSpPr>
            <a:spLocks noGrp="1"/>
          </p:cNvSpPr>
          <p:nvPr>
            <p:ph type="title"/>
          </p:nvPr>
        </p:nvSpPr>
        <p:spPr/>
        <p:txBody>
          <a:bodyPr/>
          <a:lstStyle/>
          <a:p>
            <a:r>
              <a:rPr lang="en-US" dirty="0"/>
              <a:t>Sample Snack Combinations </a:t>
            </a:r>
          </a:p>
        </p:txBody>
      </p:sp>
      <p:grpSp>
        <p:nvGrpSpPr>
          <p:cNvPr id="7" name="Group 6" descr="Fruits plus grains equals a plate with strawberries and waffles "/>
          <p:cNvGrpSpPr/>
          <p:nvPr/>
        </p:nvGrpSpPr>
        <p:grpSpPr>
          <a:xfrm>
            <a:off x="360363" y="1683026"/>
            <a:ext cx="8665000" cy="2341631"/>
            <a:chOff x="360363" y="1683026"/>
            <a:chExt cx="8665000" cy="2341631"/>
          </a:xfrm>
        </p:grpSpPr>
        <p:pic>
          <p:nvPicPr>
            <p:cNvPr id="6" name="Picture 5" descr="Fruits Icon">
              <a:extLst>
                <a:ext uri="{FF2B5EF4-FFF2-40B4-BE49-F238E27FC236}">
                  <a16:creationId xmlns:a16="http://schemas.microsoft.com/office/drawing/2014/main" id="{4A1551A0-C592-0641-9FF4-27082EF02754}"/>
                </a:ext>
              </a:extLst>
            </p:cNvPr>
            <p:cNvPicPr>
              <a:picLocks noChangeAspect="1"/>
            </p:cNvPicPr>
            <p:nvPr/>
          </p:nvPicPr>
          <p:blipFill>
            <a:blip r:embed="rId3"/>
            <a:srcRect/>
            <a:stretch/>
          </p:blipFill>
          <p:spPr>
            <a:xfrm>
              <a:off x="360363" y="1862615"/>
              <a:ext cx="1761703" cy="1761703"/>
            </a:xfrm>
            <a:prstGeom prst="rect">
              <a:avLst/>
            </a:prstGeom>
          </p:spPr>
        </p:pic>
        <p:pic>
          <p:nvPicPr>
            <p:cNvPr id="3" name="Picture 2" descr=" Plus Sign "/>
            <p:cNvPicPr>
              <a:picLocks noChangeAspect="1"/>
            </p:cNvPicPr>
            <p:nvPr/>
          </p:nvPicPr>
          <p:blipFill>
            <a:blip r:embed="rId4"/>
            <a:stretch>
              <a:fillRect/>
            </a:stretch>
          </p:blipFill>
          <p:spPr>
            <a:xfrm>
              <a:off x="2122066" y="1828098"/>
              <a:ext cx="952474" cy="1812773"/>
            </a:xfrm>
            <a:prstGeom prst="rect">
              <a:avLst/>
            </a:prstGeom>
          </p:spPr>
        </p:pic>
        <p:pic>
          <p:nvPicPr>
            <p:cNvPr id="8" name="Picture 7" descr="Grains Icon">
              <a:extLst>
                <a:ext uri="{FF2B5EF4-FFF2-40B4-BE49-F238E27FC236}">
                  <a16:creationId xmlns:a16="http://schemas.microsoft.com/office/drawing/2014/main" id="{CC50CC56-873A-9247-A634-B60691521946}"/>
                </a:ext>
              </a:extLst>
            </p:cNvPr>
            <p:cNvPicPr>
              <a:picLocks noChangeAspect="1"/>
            </p:cNvPicPr>
            <p:nvPr/>
          </p:nvPicPr>
          <p:blipFill>
            <a:blip r:embed="rId5"/>
            <a:srcRect/>
            <a:stretch/>
          </p:blipFill>
          <p:spPr>
            <a:xfrm>
              <a:off x="3074539" y="1862615"/>
              <a:ext cx="1761703" cy="1761703"/>
            </a:xfrm>
            <a:prstGeom prst="rect">
              <a:avLst/>
            </a:prstGeom>
          </p:spPr>
        </p:pic>
        <p:pic>
          <p:nvPicPr>
            <p:cNvPr id="4" name="Picture 3" descr=" Equal Sign "/>
            <p:cNvPicPr>
              <a:picLocks noChangeAspect="1"/>
            </p:cNvPicPr>
            <p:nvPr/>
          </p:nvPicPr>
          <p:blipFill>
            <a:blip r:embed="rId6"/>
            <a:stretch>
              <a:fillRect/>
            </a:stretch>
          </p:blipFill>
          <p:spPr>
            <a:xfrm>
              <a:off x="4965782" y="1862615"/>
              <a:ext cx="930945" cy="1831616"/>
            </a:xfrm>
            <a:prstGeom prst="rect">
              <a:avLst/>
            </a:prstGeom>
          </p:spPr>
        </p:pic>
        <p:pic>
          <p:nvPicPr>
            <p:cNvPr id="10" name="Picture 9" descr="Plate with strawberries and waffles">
              <a:extLst>
                <a:ext uri="{FF2B5EF4-FFF2-40B4-BE49-F238E27FC236}">
                  <a16:creationId xmlns:a16="http://schemas.microsoft.com/office/drawing/2014/main" id="{22E54933-6C4B-5E4B-89AB-D5C1304ED651}"/>
                </a:ext>
              </a:extLst>
            </p:cNvPr>
            <p:cNvPicPr>
              <a:picLocks noChangeAspect="1"/>
            </p:cNvPicPr>
            <p:nvPr/>
          </p:nvPicPr>
          <p:blipFill>
            <a:blip r:embed="rId7"/>
            <a:stretch>
              <a:fillRect/>
            </a:stretch>
          </p:blipFill>
          <p:spPr>
            <a:xfrm>
              <a:off x="5512916" y="1683026"/>
              <a:ext cx="3512447" cy="2341631"/>
            </a:xfrm>
            <a:prstGeom prst="rect">
              <a:avLst/>
            </a:prstGeom>
            <a:effectLst/>
          </p:spPr>
        </p:pic>
      </p:grpSp>
    </p:spTree>
    <p:extLst>
      <p:ext uri="{BB962C8B-B14F-4D97-AF65-F5344CB8AC3E}">
        <p14:creationId xmlns:p14="http://schemas.microsoft.com/office/powerpoint/2010/main" val="2852011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3DD39-B8F0-EA47-B227-A5307D66BE89}"/>
              </a:ext>
            </a:extLst>
          </p:cNvPr>
          <p:cNvSpPr>
            <a:spLocks noGrp="1"/>
          </p:cNvSpPr>
          <p:nvPr>
            <p:ph type="title"/>
          </p:nvPr>
        </p:nvSpPr>
        <p:spPr/>
        <p:txBody>
          <a:bodyPr/>
          <a:lstStyle/>
          <a:p>
            <a:r>
              <a:rPr lang="en-US" dirty="0"/>
              <a:t>Sample Snack Combinations </a:t>
            </a:r>
            <a:r>
              <a:rPr lang="en-US" sz="100" dirty="0">
                <a:solidFill>
                  <a:srgbClr val="832526"/>
                </a:solidFill>
              </a:rPr>
              <a:t>(Cont.)</a:t>
            </a:r>
          </a:p>
        </p:txBody>
      </p:sp>
      <p:grpSp>
        <p:nvGrpSpPr>
          <p:cNvPr id="4" name="Group 3" descr="Meats/Meat Alternates plus vegetables equals a plate with broccoli, carrots, and hummus dip"/>
          <p:cNvGrpSpPr/>
          <p:nvPr/>
        </p:nvGrpSpPr>
        <p:grpSpPr>
          <a:xfrm>
            <a:off x="358761" y="1828098"/>
            <a:ext cx="8341217" cy="2032723"/>
            <a:chOff x="358761" y="1828098"/>
            <a:chExt cx="8341217" cy="2032723"/>
          </a:xfrm>
        </p:grpSpPr>
        <p:pic>
          <p:nvPicPr>
            <p:cNvPr id="7" name="Picture 6" descr="Meats/Meat Alternates Icon">
              <a:extLst>
                <a:ext uri="{FF2B5EF4-FFF2-40B4-BE49-F238E27FC236}">
                  <a16:creationId xmlns:a16="http://schemas.microsoft.com/office/drawing/2014/main" id="{33C9931B-EB9A-084C-8E42-E7D3234CE1DC}"/>
                </a:ext>
              </a:extLst>
            </p:cNvPr>
            <p:cNvPicPr>
              <a:picLocks noChangeAspect="1"/>
            </p:cNvPicPr>
            <p:nvPr/>
          </p:nvPicPr>
          <p:blipFill>
            <a:blip r:embed="rId3"/>
            <a:srcRect/>
            <a:stretch/>
          </p:blipFill>
          <p:spPr>
            <a:xfrm>
              <a:off x="358761" y="1862615"/>
              <a:ext cx="1761702" cy="1761702"/>
            </a:xfrm>
            <a:prstGeom prst="rect">
              <a:avLst/>
            </a:prstGeom>
          </p:spPr>
        </p:pic>
        <p:pic>
          <p:nvPicPr>
            <p:cNvPr id="10" name="Picture 9" descr=" Plus Sign "/>
            <p:cNvPicPr>
              <a:picLocks noChangeAspect="1"/>
            </p:cNvPicPr>
            <p:nvPr/>
          </p:nvPicPr>
          <p:blipFill>
            <a:blip r:embed="rId4"/>
            <a:stretch>
              <a:fillRect/>
            </a:stretch>
          </p:blipFill>
          <p:spPr>
            <a:xfrm>
              <a:off x="2122066" y="1828098"/>
              <a:ext cx="952474" cy="1812773"/>
            </a:xfrm>
            <a:prstGeom prst="rect">
              <a:avLst/>
            </a:prstGeom>
          </p:spPr>
        </p:pic>
        <p:pic>
          <p:nvPicPr>
            <p:cNvPr id="8" name="Picture 7" descr="Vegetables Icon">
              <a:extLst>
                <a:ext uri="{FF2B5EF4-FFF2-40B4-BE49-F238E27FC236}">
                  <a16:creationId xmlns:a16="http://schemas.microsoft.com/office/drawing/2014/main" id="{C3C7582A-8573-4242-A8AC-9D9D5E1585CE}"/>
                </a:ext>
              </a:extLst>
            </p:cNvPr>
            <p:cNvPicPr>
              <a:picLocks noChangeAspect="1"/>
            </p:cNvPicPr>
            <p:nvPr/>
          </p:nvPicPr>
          <p:blipFill>
            <a:blip r:embed="rId5"/>
            <a:srcRect/>
            <a:stretch/>
          </p:blipFill>
          <p:spPr>
            <a:xfrm>
              <a:off x="3071333" y="1862616"/>
              <a:ext cx="1761702" cy="1761702"/>
            </a:xfrm>
            <a:prstGeom prst="rect">
              <a:avLst/>
            </a:prstGeom>
          </p:spPr>
        </p:pic>
        <p:pic>
          <p:nvPicPr>
            <p:cNvPr id="11" name="Picture 10" descr=" Equal Sign "/>
            <p:cNvPicPr>
              <a:picLocks noChangeAspect="1"/>
            </p:cNvPicPr>
            <p:nvPr/>
          </p:nvPicPr>
          <p:blipFill>
            <a:blip r:embed="rId6"/>
            <a:stretch>
              <a:fillRect/>
            </a:stretch>
          </p:blipFill>
          <p:spPr>
            <a:xfrm>
              <a:off x="4965782" y="1862615"/>
              <a:ext cx="930945" cy="1831616"/>
            </a:xfrm>
            <a:prstGeom prst="rect">
              <a:avLst/>
            </a:prstGeom>
          </p:spPr>
        </p:pic>
        <p:pic>
          <p:nvPicPr>
            <p:cNvPr id="9" name="Picture 8" descr="Plate with broccoli, carrots, and hummus dip">
              <a:extLst>
                <a:ext uri="{FF2B5EF4-FFF2-40B4-BE49-F238E27FC236}">
                  <a16:creationId xmlns:a16="http://schemas.microsoft.com/office/drawing/2014/main" id="{26215177-0E63-9342-9437-4C1D5032F7E8}"/>
                </a:ext>
              </a:extLst>
            </p:cNvPr>
            <p:cNvPicPr>
              <a:picLocks noChangeAspect="1"/>
            </p:cNvPicPr>
            <p:nvPr/>
          </p:nvPicPr>
          <p:blipFill>
            <a:blip r:embed="rId7"/>
            <a:srcRect/>
            <a:stretch/>
          </p:blipFill>
          <p:spPr>
            <a:xfrm>
              <a:off x="5701215" y="1862615"/>
              <a:ext cx="2998763" cy="1998206"/>
            </a:xfrm>
            <a:prstGeom prst="rect">
              <a:avLst/>
            </a:prstGeom>
          </p:spPr>
        </p:pic>
      </p:grpSp>
    </p:spTree>
    <p:extLst>
      <p:ext uri="{BB962C8B-B14F-4D97-AF65-F5344CB8AC3E}">
        <p14:creationId xmlns:p14="http://schemas.microsoft.com/office/powerpoint/2010/main" val="3985227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Serving Milk in the CACFP</a:t>
            </a:r>
          </a:p>
        </p:txBody>
      </p:sp>
      <p:sp>
        <p:nvSpPr>
          <p:cNvPr id="6" name="Text Placeholder 5"/>
          <p:cNvSpPr>
            <a:spLocks noGrp="1"/>
          </p:cNvSpPr>
          <p:nvPr>
            <p:ph type="body" sz="quarter" idx="13"/>
          </p:nvPr>
        </p:nvSpPr>
        <p:spPr>
          <a:xfrm>
            <a:off x="411480" y="3246120"/>
            <a:ext cx="7543800" cy="822960"/>
          </a:xfrm>
        </p:spPr>
        <p:txBody>
          <a:bodyPr/>
          <a:lstStyle/>
          <a:p>
            <a:pPr defTabSz="914400">
              <a:lnSpc>
                <a:spcPct val="90000"/>
              </a:lnSpc>
              <a:spcBef>
                <a:spcPts val="1000"/>
              </a:spcBef>
            </a:pPr>
            <a:r>
              <a:rPr lang="en-US" sz="2000" dirty="0">
                <a:solidFill>
                  <a:schemeClr val="tx1">
                    <a:lumMod val="65000"/>
                    <a:lumOff val="35000"/>
                  </a:schemeClr>
                </a:solidFill>
                <a:latin typeface="Helvetica" pitchFamily="2" charset="0"/>
              </a:rPr>
              <a:t>The type of milk served must be included on all printed menus. This includes listing the fat content (low-fat [1%] or fat-free [skim]) and whether the milk is flavored.</a:t>
            </a:r>
          </a:p>
        </p:txBody>
      </p:sp>
      <p:sp>
        <p:nvSpPr>
          <p:cNvPr id="4" name="Text Placeholder 3"/>
          <p:cNvSpPr>
            <a:spLocks noGrp="1"/>
          </p:cNvSpPr>
          <p:nvPr>
            <p:ph type="body" sz="quarter" idx="14"/>
          </p:nvPr>
        </p:nvSpPr>
        <p:spPr>
          <a:xfrm>
            <a:off x="3300984" y="832104"/>
            <a:ext cx="3044952" cy="649224"/>
          </a:xfrm>
          <a:prstGeom prst="rect">
            <a:avLst/>
          </a:prstGeom>
        </p:spPr>
        <p:txBody>
          <a:bodyPr/>
          <a:lstStyle/>
          <a:p>
            <a:pPr marL="0" indent="0" algn="ctr">
              <a:buNone/>
            </a:pPr>
            <a:r>
              <a:rPr lang="en-US" sz="1800" b="1" dirty="0">
                <a:solidFill>
                  <a:srgbClr val="1D448A"/>
                </a:solidFill>
                <a:latin typeface="Helvetica" pitchFamily="2" charset="0"/>
              </a:rPr>
              <a:t>6 through 18 years of Age </a:t>
            </a:r>
            <a:r>
              <a:rPr lang="en-US" sz="1800" b="1" dirty="0">
                <a:solidFill>
                  <a:schemeClr val="tx1">
                    <a:lumMod val="65000"/>
                    <a:lumOff val="35000"/>
                  </a:schemeClr>
                </a:solidFill>
                <a:latin typeface="Helvetica" pitchFamily="2" charset="0"/>
              </a:rPr>
              <a:t>1 cup</a:t>
            </a:r>
          </a:p>
        </p:txBody>
      </p:sp>
      <p:sp>
        <p:nvSpPr>
          <p:cNvPr id="5" name="Text Placeholder 4"/>
          <p:cNvSpPr>
            <a:spLocks noGrp="1"/>
          </p:cNvSpPr>
          <p:nvPr>
            <p:ph type="body" sz="quarter" idx="15"/>
          </p:nvPr>
        </p:nvSpPr>
        <p:spPr>
          <a:xfrm>
            <a:off x="6720840" y="832104"/>
            <a:ext cx="1463040" cy="649224"/>
          </a:xfrm>
          <a:prstGeom prst="rect">
            <a:avLst/>
          </a:prstGeom>
        </p:spPr>
        <p:txBody>
          <a:bodyPr/>
          <a:lstStyle/>
          <a:p>
            <a:pPr marL="0" indent="0" algn="ctr">
              <a:buNone/>
            </a:pPr>
            <a:r>
              <a:rPr lang="en-US" sz="1800" b="1" dirty="0">
                <a:solidFill>
                  <a:srgbClr val="1D448A"/>
                </a:solidFill>
                <a:latin typeface="Helvetica" pitchFamily="2" charset="0"/>
              </a:rPr>
              <a:t>Adults</a:t>
            </a:r>
            <a:br>
              <a:rPr lang="en-US" sz="1800" b="1" dirty="0">
                <a:solidFill>
                  <a:schemeClr val="tx1">
                    <a:lumMod val="75000"/>
                    <a:lumOff val="25000"/>
                  </a:schemeClr>
                </a:solidFill>
                <a:latin typeface="Helvetica" pitchFamily="2" charset="0"/>
              </a:rPr>
            </a:br>
            <a:r>
              <a:rPr lang="en-US" sz="1800" b="1" dirty="0">
                <a:solidFill>
                  <a:schemeClr val="tx1">
                    <a:lumMod val="65000"/>
                    <a:lumOff val="35000"/>
                  </a:schemeClr>
                </a:solidFill>
                <a:latin typeface="Helvetica" pitchFamily="2" charset="0"/>
              </a:rPr>
              <a:t>1 cup</a:t>
            </a:r>
          </a:p>
        </p:txBody>
      </p:sp>
      <p:sp>
        <p:nvSpPr>
          <p:cNvPr id="3" name="Text Placeholder 2"/>
          <p:cNvSpPr>
            <a:spLocks noGrp="1"/>
          </p:cNvSpPr>
          <p:nvPr>
            <p:ph type="body" sz="quarter" idx="16"/>
          </p:nvPr>
        </p:nvSpPr>
        <p:spPr>
          <a:xfrm>
            <a:off x="219456" y="832104"/>
            <a:ext cx="2953512" cy="649224"/>
          </a:xfrm>
          <a:prstGeom prst="rect">
            <a:avLst/>
          </a:prstGeom>
        </p:spPr>
        <p:txBody>
          <a:bodyPr/>
          <a:lstStyle/>
          <a:p>
            <a:pPr marL="0" indent="0" algn="ctr">
              <a:buNone/>
            </a:pPr>
            <a:r>
              <a:rPr lang="en-US" sz="1800" b="1" dirty="0">
                <a:solidFill>
                  <a:srgbClr val="1D448A"/>
                </a:solidFill>
                <a:latin typeface="Helvetica" pitchFamily="2" charset="0"/>
              </a:rPr>
              <a:t>1 through 5 years of Age </a:t>
            </a:r>
            <a:r>
              <a:rPr lang="en-US" sz="1800" b="1" dirty="0">
                <a:solidFill>
                  <a:schemeClr val="tx1">
                    <a:lumMod val="65000"/>
                    <a:lumOff val="35000"/>
                  </a:schemeClr>
                </a:solidFill>
                <a:latin typeface="Helvetica" pitchFamily="2" charset="0"/>
              </a:rPr>
              <a:t>½ cup</a:t>
            </a:r>
          </a:p>
        </p:txBody>
      </p:sp>
      <p:pic>
        <p:nvPicPr>
          <p:cNvPr id="7" name="Picture 6" descr="Milk Icon">
            <a:extLst>
              <a:ext uri="{FF2B5EF4-FFF2-40B4-BE49-F238E27FC236}">
                <a16:creationId xmlns:a16="http://schemas.microsoft.com/office/drawing/2014/main" id="{2002FA74-B99E-6142-BC1D-9F7670E3D33A}"/>
              </a:ext>
            </a:extLst>
          </p:cNvPr>
          <p:cNvPicPr>
            <a:picLocks noChangeAspect="1"/>
          </p:cNvPicPr>
          <p:nvPr/>
        </p:nvPicPr>
        <p:blipFill>
          <a:blip r:embed="rId3"/>
          <a:srcRect/>
          <a:stretch/>
        </p:blipFill>
        <p:spPr>
          <a:xfrm>
            <a:off x="964059" y="1519886"/>
            <a:ext cx="1463040" cy="1463040"/>
          </a:xfrm>
          <a:prstGeom prst="rect">
            <a:avLst/>
          </a:prstGeom>
        </p:spPr>
      </p:pic>
      <p:pic>
        <p:nvPicPr>
          <p:cNvPr id="8" name="Picture 7" descr="Milk Icon">
            <a:extLst>
              <a:ext uri="{FF2B5EF4-FFF2-40B4-BE49-F238E27FC236}">
                <a16:creationId xmlns:a16="http://schemas.microsoft.com/office/drawing/2014/main" id="{1CC55EC1-7915-FE49-B34E-5233474DDAE4}"/>
              </a:ext>
            </a:extLst>
          </p:cNvPr>
          <p:cNvPicPr>
            <a:picLocks noChangeAspect="1"/>
          </p:cNvPicPr>
          <p:nvPr/>
        </p:nvPicPr>
        <p:blipFill>
          <a:blip r:embed="rId3"/>
          <a:srcRect/>
          <a:stretch/>
        </p:blipFill>
        <p:spPr>
          <a:xfrm>
            <a:off x="4049243" y="1519886"/>
            <a:ext cx="1463040" cy="1463040"/>
          </a:xfrm>
          <a:prstGeom prst="rect">
            <a:avLst/>
          </a:prstGeom>
        </p:spPr>
      </p:pic>
      <p:pic>
        <p:nvPicPr>
          <p:cNvPr id="9" name="Picture 8" descr="Milk Icon">
            <a:extLst>
              <a:ext uri="{FF2B5EF4-FFF2-40B4-BE49-F238E27FC236}">
                <a16:creationId xmlns:a16="http://schemas.microsoft.com/office/drawing/2014/main" id="{F7FD61FA-50B5-684F-8C82-0BC49F2CCE1A}"/>
              </a:ext>
            </a:extLst>
          </p:cNvPr>
          <p:cNvPicPr>
            <a:picLocks noChangeAspect="1"/>
          </p:cNvPicPr>
          <p:nvPr/>
        </p:nvPicPr>
        <p:blipFill>
          <a:blip r:embed="rId3"/>
          <a:srcRect/>
          <a:stretch/>
        </p:blipFill>
        <p:spPr>
          <a:xfrm>
            <a:off x="6716902" y="1519886"/>
            <a:ext cx="1463040" cy="1463040"/>
          </a:xfrm>
          <a:prstGeom prst="rect">
            <a:avLst/>
          </a:prstGeom>
        </p:spPr>
      </p:pic>
    </p:spTree>
    <p:extLst>
      <p:ext uri="{BB962C8B-B14F-4D97-AF65-F5344CB8AC3E}">
        <p14:creationId xmlns:p14="http://schemas.microsoft.com/office/powerpoint/2010/main" val="1212336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Serving Milk in the CACFP </a:t>
            </a:r>
            <a:r>
              <a:rPr lang="en-US" sz="800" dirty="0">
                <a:solidFill>
                  <a:srgbClr val="832526"/>
                </a:solidFill>
              </a:rPr>
              <a:t>(Cont.)</a:t>
            </a:r>
            <a:endParaRPr lang="en-US" dirty="0"/>
          </a:p>
        </p:txBody>
      </p:sp>
      <p:sp>
        <p:nvSpPr>
          <p:cNvPr id="3" name="Text Placeholder 2"/>
          <p:cNvSpPr>
            <a:spLocks noGrp="1"/>
          </p:cNvSpPr>
          <p:nvPr>
            <p:ph type="body" idx="4294967295"/>
          </p:nvPr>
        </p:nvSpPr>
        <p:spPr>
          <a:xfrm>
            <a:off x="408264" y="1078992"/>
            <a:ext cx="3868737" cy="312738"/>
          </a:xfrm>
          <a:prstGeom prst="rect">
            <a:avLst/>
          </a:prstGeom>
        </p:spPr>
        <p:txBody>
          <a:bodyPr/>
          <a:lstStyle/>
          <a:p>
            <a:pPr marL="0" indent="0">
              <a:buNone/>
            </a:pPr>
            <a:r>
              <a:rPr lang="en-US" sz="2000" dirty="0">
                <a:solidFill>
                  <a:schemeClr val="tx1">
                    <a:lumMod val="65000"/>
                    <a:lumOff val="35000"/>
                  </a:schemeClr>
                </a:solidFill>
                <a:latin typeface="Helvetica" panose="020B0604020202020204" pitchFamily="34" charset="0"/>
                <a:cs typeface="Helvetica" panose="020B0604020202020204" pitchFamily="34" charset="0"/>
              </a:rPr>
              <a:t>Other </a:t>
            </a:r>
            <a:r>
              <a:rPr lang="en-US" sz="2000" dirty="0">
                <a:solidFill>
                  <a:schemeClr val="tx1">
                    <a:lumMod val="65000"/>
                    <a:lumOff val="35000"/>
                  </a:schemeClr>
                </a:solidFill>
                <a:latin typeface="Helvetica" pitchFamily="2" charset="0"/>
              </a:rPr>
              <a:t>Creditable</a:t>
            </a:r>
            <a:r>
              <a:rPr lang="en-US" sz="2000" dirty="0">
                <a:solidFill>
                  <a:schemeClr val="tx1">
                    <a:lumMod val="65000"/>
                    <a:lumOff val="35000"/>
                  </a:schemeClr>
                </a:solidFill>
                <a:latin typeface="Helvetica" panose="020B0604020202020204" pitchFamily="34" charset="0"/>
                <a:cs typeface="Helvetica" panose="020B0604020202020204" pitchFamily="34" charset="0"/>
              </a:rPr>
              <a:t> Types of Milk </a:t>
            </a:r>
          </a:p>
        </p:txBody>
      </p:sp>
      <p:sp>
        <p:nvSpPr>
          <p:cNvPr id="4" name="Content Placeholder 3"/>
          <p:cNvSpPr>
            <a:spLocks noGrp="1"/>
          </p:cNvSpPr>
          <p:nvPr>
            <p:ph sz="half" idx="2"/>
          </p:nvPr>
        </p:nvSpPr>
        <p:spPr>
          <a:xfrm>
            <a:off x="408263" y="1490472"/>
            <a:ext cx="4837176" cy="2569464"/>
          </a:xfrm>
        </p:spPr>
        <p:txBody>
          <a:bodyPr/>
          <a:lstStyle/>
          <a:p>
            <a:pPr>
              <a:spcBef>
                <a:spcPts val="600"/>
              </a:spcBef>
            </a:pPr>
            <a:r>
              <a:rPr lang="en-US" dirty="0"/>
              <a:t>Lactose-reduced milk</a:t>
            </a:r>
          </a:p>
          <a:p>
            <a:pPr>
              <a:spcBef>
                <a:spcPts val="600"/>
              </a:spcBef>
            </a:pPr>
            <a:r>
              <a:rPr lang="en-US" dirty="0"/>
              <a:t>Lactose-free milk</a:t>
            </a:r>
          </a:p>
          <a:p>
            <a:pPr>
              <a:spcBef>
                <a:spcPts val="600"/>
              </a:spcBef>
            </a:pPr>
            <a:r>
              <a:rPr lang="en-US" dirty="0"/>
              <a:t>Buttermilk</a:t>
            </a:r>
          </a:p>
          <a:p>
            <a:pPr>
              <a:spcBef>
                <a:spcPts val="600"/>
              </a:spcBef>
            </a:pPr>
            <a:r>
              <a:rPr lang="en-US" dirty="0"/>
              <a:t>Acidified milk</a:t>
            </a:r>
          </a:p>
          <a:p>
            <a:pPr>
              <a:spcBef>
                <a:spcPts val="600"/>
              </a:spcBef>
            </a:pPr>
            <a:r>
              <a:rPr lang="en-US" dirty="0"/>
              <a:t>Ultra-High Temperature (UHT) milk</a:t>
            </a:r>
          </a:p>
          <a:p>
            <a:pPr>
              <a:spcBef>
                <a:spcPts val="600"/>
              </a:spcBef>
            </a:pPr>
            <a:r>
              <a:rPr lang="en-US" dirty="0"/>
              <a:t>Goat’s milk</a:t>
            </a:r>
          </a:p>
          <a:p>
            <a:pPr lvl="1"/>
            <a:r>
              <a:rPr lang="en-US" dirty="0"/>
              <a:t>Must meet State standards</a:t>
            </a:r>
          </a:p>
        </p:txBody>
      </p:sp>
      <p:pic>
        <p:nvPicPr>
          <p:cNvPr id="6" name="Picture 5" descr="Screenshot of the &quot;Serving Milk in the CACFP&quot; worksheet">
            <a:extLst>
              <a:ext uri="{FF2B5EF4-FFF2-40B4-BE49-F238E27FC236}">
                <a16:creationId xmlns:a16="http://schemas.microsoft.com/office/drawing/2014/main" id="{4F5E8E62-959D-4244-915F-BE7F28B6B536}"/>
              </a:ext>
            </a:extLst>
          </p:cNvPr>
          <p:cNvPicPr>
            <a:picLocks noChangeAspect="1"/>
          </p:cNvPicPr>
          <p:nvPr/>
        </p:nvPicPr>
        <p:blipFill>
          <a:blip r:embed="rId3"/>
          <a:srcRect l="281" r="281"/>
          <a:stretch/>
        </p:blipFill>
        <p:spPr>
          <a:xfrm>
            <a:off x="5458953" y="1080371"/>
            <a:ext cx="2427747" cy="3159523"/>
          </a:xfrm>
          <a:prstGeom prst="rect">
            <a:avLst/>
          </a:prstGeom>
          <a:ln w="3175">
            <a:solidFill>
              <a:schemeClr val="bg1">
                <a:lumMod val="75000"/>
              </a:schemeClr>
            </a:solidFill>
          </a:ln>
          <a:effectLst>
            <a:outerShdw blurRad="63500" sx="102000" sy="102000" algn="ctr" rotWithShape="0">
              <a:prstClr val="black">
                <a:alpha val="15000"/>
              </a:prstClr>
            </a:outerShdw>
          </a:effectLst>
        </p:spPr>
      </p:pic>
      <p:sp>
        <p:nvSpPr>
          <p:cNvPr id="5" name="Text Placeholder 4"/>
          <p:cNvSpPr>
            <a:spLocks noGrp="1"/>
          </p:cNvSpPr>
          <p:nvPr>
            <p:ph type="body" idx="10"/>
          </p:nvPr>
        </p:nvSpPr>
        <p:spPr>
          <a:xfrm>
            <a:off x="2850769" y="4553712"/>
            <a:ext cx="4254926" cy="365760"/>
          </a:xfrm>
        </p:spPr>
        <p:txBody>
          <a:bodyPr/>
          <a:lstStyle/>
          <a:p>
            <a:pPr algn="ctr" defTabSz="457200"/>
            <a:r>
              <a:rPr lang="en-US" sz="1800" b="1" dirty="0">
                <a:hlinkClick r:id="rId4" tooltip="Serving Milk in the CACFP USDA-FNS Webpage ">
                  <a:extLst>
                    <a:ext uri="{A12FA001-AC4F-418D-AE19-62706E023703}">
                      <ahyp:hlinkClr xmlns:ahyp="http://schemas.microsoft.com/office/drawing/2018/hyperlinkcolor" val="tx"/>
                    </a:ext>
                  </a:extLst>
                </a:hlinkClick>
              </a:rPr>
              <a:t>fns.usda.gov/tn/serving-milk-cacfp</a:t>
            </a:r>
          </a:p>
        </p:txBody>
      </p:sp>
      <p:pic>
        <p:nvPicPr>
          <p:cNvPr id="8" name="Picture 7" descr="QR code to &quot;Serving Milk in the CACFP&quot; worksheet">
            <a:extLst>
              <a:ext uri="{FF2B5EF4-FFF2-40B4-BE49-F238E27FC236}">
                <a16:creationId xmlns:a16="http://schemas.microsoft.com/office/drawing/2014/main" id="{A4DAAEF5-6E9B-C14A-8F3B-F955FCC0E474}"/>
              </a:ext>
            </a:extLst>
          </p:cNvPr>
          <p:cNvPicPr>
            <a:picLocks noChangeAspect="1"/>
          </p:cNvPicPr>
          <p:nvPr/>
        </p:nvPicPr>
        <p:blipFill>
          <a:blip r:embed="rId5"/>
          <a:stretch>
            <a:fillRect/>
          </a:stretch>
        </p:blipFill>
        <p:spPr>
          <a:xfrm>
            <a:off x="2386819" y="4413844"/>
            <a:ext cx="588818" cy="588818"/>
          </a:xfrm>
          <a:prstGeom prst="rect">
            <a:avLst/>
          </a:prstGeom>
          <a:ln w="3175">
            <a:solidFill>
              <a:schemeClr val="bg2">
                <a:lumMod val="75000"/>
              </a:schemeClr>
            </a:solidFill>
          </a:ln>
        </p:spPr>
      </p:pic>
    </p:spTree>
    <p:extLst>
      <p:ext uri="{BB962C8B-B14F-4D97-AF65-F5344CB8AC3E}">
        <p14:creationId xmlns:p14="http://schemas.microsoft.com/office/powerpoint/2010/main" val="552495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259A1-9113-A640-903F-4EF17D7883F3}"/>
              </a:ext>
            </a:extLst>
          </p:cNvPr>
          <p:cNvSpPr>
            <a:spLocks noGrp="1"/>
          </p:cNvSpPr>
          <p:nvPr>
            <p:ph type="title"/>
          </p:nvPr>
        </p:nvSpPr>
        <p:spPr/>
        <p:txBody>
          <a:bodyPr/>
          <a:lstStyle/>
          <a:p>
            <a:r>
              <a:rPr lang="en-US" dirty="0"/>
              <a:t>The Milk Component at Snack</a:t>
            </a:r>
          </a:p>
        </p:txBody>
      </p:sp>
      <p:grpSp>
        <p:nvGrpSpPr>
          <p:cNvPr id="6" name="Group 5" descr="&quot;Things to Remember&quot; post-it note">
            <a:extLst>
              <a:ext uri="{FF2B5EF4-FFF2-40B4-BE49-F238E27FC236}">
                <a16:creationId xmlns:a16="http://schemas.microsoft.com/office/drawing/2014/main" id="{C03E17F3-7AD3-D847-9EED-289DEDC3BBC0}"/>
              </a:ext>
            </a:extLst>
          </p:cNvPr>
          <p:cNvGrpSpPr/>
          <p:nvPr/>
        </p:nvGrpSpPr>
        <p:grpSpPr>
          <a:xfrm>
            <a:off x="6753981" y="424545"/>
            <a:ext cx="1239195" cy="1170868"/>
            <a:chOff x="5981457" y="1173234"/>
            <a:chExt cx="1239195" cy="1170868"/>
          </a:xfrm>
        </p:grpSpPr>
        <p:pic>
          <p:nvPicPr>
            <p:cNvPr id="7" name="Picture 6" descr="Post-it note">
              <a:extLst>
                <a:ext uri="{FF2B5EF4-FFF2-40B4-BE49-F238E27FC236}">
                  <a16:creationId xmlns:a16="http://schemas.microsoft.com/office/drawing/2014/main" id="{8D4B2F50-BBCD-044C-8FF1-5D146FB44B12}"/>
                </a:ext>
              </a:extLst>
            </p:cNvPr>
            <p:cNvPicPr>
              <a:picLocks noChangeAspect="1"/>
            </p:cNvPicPr>
            <p:nvPr/>
          </p:nvPicPr>
          <p:blipFill>
            <a:blip r:embed="rId3"/>
            <a:srcRect/>
            <a:stretch/>
          </p:blipFill>
          <p:spPr>
            <a:xfrm rot="21448990">
              <a:off x="5981457" y="1173234"/>
              <a:ext cx="1239195" cy="1170868"/>
            </a:xfrm>
            <a:prstGeom prst="rect">
              <a:avLst/>
            </a:prstGeom>
          </p:spPr>
        </p:pic>
        <p:sp>
          <p:nvSpPr>
            <p:cNvPr id="8" name="TextBox 7">
              <a:extLst>
                <a:ext uri="{FF2B5EF4-FFF2-40B4-BE49-F238E27FC236}">
                  <a16:creationId xmlns:a16="http://schemas.microsoft.com/office/drawing/2014/main" id="{A7438F5F-514D-F741-898A-B7E355062395}"/>
                </a:ext>
              </a:extLst>
            </p:cNvPr>
            <p:cNvSpPr txBox="1"/>
            <p:nvPr/>
          </p:nvSpPr>
          <p:spPr>
            <a:xfrm>
              <a:off x="6031744" y="1322615"/>
              <a:ext cx="1103523" cy="630942"/>
            </a:xfrm>
            <a:prstGeom prst="rect">
              <a:avLst/>
            </a:prstGeom>
            <a:noFill/>
          </p:spPr>
          <p:txBody>
            <a:bodyPr wrap="square" rtlCol="0">
              <a:spAutoFit/>
            </a:bodyPr>
            <a:lstStyle/>
            <a:p>
              <a:pPr algn="ctr">
                <a:lnSpc>
                  <a:spcPts val="1400"/>
                </a:lnSpc>
              </a:pPr>
              <a:r>
                <a:rPr lang="en-US" sz="1200" b="1" dirty="0">
                  <a:latin typeface="Arial Black" panose="020B0604020202020204" pitchFamily="34" charset="0"/>
                  <a:cs typeface="Arial Black" panose="020B0604020202020204" pitchFamily="34" charset="0"/>
                </a:rPr>
                <a:t>Things</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to </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Remember</a:t>
              </a:r>
            </a:p>
          </p:txBody>
        </p:sp>
      </p:grpSp>
      <p:sp>
        <p:nvSpPr>
          <p:cNvPr id="15" name="Content Placeholder 14">
            <a:extLst>
              <a:ext uri="{FF2B5EF4-FFF2-40B4-BE49-F238E27FC236}">
                <a16:creationId xmlns:a16="http://schemas.microsoft.com/office/drawing/2014/main" id="{CC45D8B1-EEC3-0F4D-8713-D1F109D0B001}"/>
              </a:ext>
            </a:extLst>
          </p:cNvPr>
          <p:cNvSpPr>
            <a:spLocks noGrp="1"/>
          </p:cNvSpPr>
          <p:nvPr>
            <p:ph sz="half" idx="2"/>
          </p:nvPr>
        </p:nvSpPr>
        <p:spPr>
          <a:xfrm>
            <a:off x="408263" y="1143000"/>
            <a:ext cx="5919649" cy="3314700"/>
          </a:xfrm>
        </p:spPr>
        <p:txBody>
          <a:bodyPr/>
          <a:lstStyle/>
          <a:p>
            <a:pPr>
              <a:spcBef>
                <a:spcPts val="1600"/>
              </a:spcBef>
            </a:pPr>
            <a:r>
              <a:rPr lang="en-US" dirty="0"/>
              <a:t>You cannot serve milk and juice as a snack. </a:t>
            </a:r>
          </a:p>
          <a:p>
            <a:pPr>
              <a:spcBef>
                <a:spcPts val="1600"/>
              </a:spcBef>
            </a:pPr>
            <a:r>
              <a:rPr lang="en-US" dirty="0"/>
              <a:t>Milk used to make smoothies can credit at snack.</a:t>
            </a:r>
          </a:p>
          <a:p>
            <a:pPr>
              <a:spcBef>
                <a:spcPts val="1600"/>
              </a:spcBef>
            </a:pPr>
            <a:r>
              <a:rPr lang="en-US" dirty="0"/>
              <a:t>Milk used to make foods other than smoothies do not credit at snack.</a:t>
            </a:r>
          </a:p>
          <a:p>
            <a:pPr lvl="1">
              <a:spcBef>
                <a:spcPts val="400"/>
              </a:spcBef>
            </a:pPr>
            <a:r>
              <a:rPr lang="en-US" b="1" dirty="0"/>
              <a:t>Example: </a:t>
            </a:r>
            <a:r>
              <a:rPr lang="en-US" dirty="0"/>
              <a:t>milk in soups does not credit.</a:t>
            </a:r>
          </a:p>
          <a:p>
            <a:pPr>
              <a:spcBef>
                <a:spcPts val="1600"/>
              </a:spcBef>
            </a:pPr>
            <a:r>
              <a:rPr lang="en-US" dirty="0"/>
              <a:t>Canned milk or powdered milk may credit in special situations. </a:t>
            </a:r>
          </a:p>
        </p:txBody>
      </p:sp>
      <p:pic>
        <p:nvPicPr>
          <p:cNvPr id="9" name="Picture 8" descr="Illustration of a milk carton and a blueberry smoothie">
            <a:extLst>
              <a:ext uri="{FF2B5EF4-FFF2-40B4-BE49-F238E27FC236}">
                <a16:creationId xmlns:a16="http://schemas.microsoft.com/office/drawing/2014/main" id="{F34041FB-A3D6-5E4C-9ED0-781D8792A9BA}"/>
              </a:ext>
            </a:extLst>
          </p:cNvPr>
          <p:cNvPicPr>
            <a:picLocks noChangeAspect="1"/>
          </p:cNvPicPr>
          <p:nvPr/>
        </p:nvPicPr>
        <p:blipFill>
          <a:blip r:embed="rId4"/>
          <a:stretch>
            <a:fillRect/>
          </a:stretch>
        </p:blipFill>
        <p:spPr>
          <a:xfrm>
            <a:off x="6515927" y="1396739"/>
            <a:ext cx="2303393" cy="2552408"/>
          </a:xfrm>
          <a:prstGeom prst="rect">
            <a:avLst/>
          </a:prstGeom>
        </p:spPr>
      </p:pic>
    </p:spTree>
    <p:extLst>
      <p:ext uri="{BB962C8B-B14F-4D97-AF65-F5344CB8AC3E}">
        <p14:creationId xmlns:p14="http://schemas.microsoft.com/office/powerpoint/2010/main" val="3064690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p:cNvSpPr>
            <a:spLocks noGrp="1"/>
          </p:cNvSpPr>
          <p:nvPr>
            <p:ph type="title"/>
          </p:nvPr>
        </p:nvSpPr>
        <p:spPr>
          <a:xfrm>
            <a:off x="0" y="1891825"/>
            <a:ext cx="3127248" cy="2423160"/>
          </a:xfrm>
        </p:spPr>
        <p:txBody>
          <a:bodyPr/>
          <a:lstStyle/>
          <a:p>
            <a:pPr>
              <a:lnSpc>
                <a:spcPts val="3200"/>
              </a:lnSpc>
            </a:pPr>
            <a:r>
              <a:rPr lang="en-US" sz="2400" b="1" dirty="0"/>
              <a:t>Try It Out!</a:t>
            </a:r>
            <a:br>
              <a:rPr lang="en-US" sz="2400" b="1" dirty="0"/>
            </a:br>
            <a:r>
              <a:rPr lang="en-US" sz="2400" dirty="0"/>
              <a:t>You are serving a snack to 4-year-olds. Which snack </a:t>
            </a:r>
            <a:r>
              <a:rPr lang="en-US" sz="2400" b="1" u="sng" dirty="0"/>
              <a:t>is not </a:t>
            </a:r>
            <a:r>
              <a:rPr lang="en-US" sz="2400" dirty="0"/>
              <a:t>reimbursable?</a:t>
            </a:r>
          </a:p>
        </p:txBody>
      </p:sp>
      <p:sp>
        <p:nvSpPr>
          <p:cNvPr id="3" name="Content Placeholder 2"/>
          <p:cNvSpPr>
            <a:spLocks noGrp="1"/>
          </p:cNvSpPr>
          <p:nvPr>
            <p:ph sz="half" idx="2"/>
          </p:nvPr>
        </p:nvSpPr>
        <p:spPr>
          <a:xfrm>
            <a:off x="3657599" y="1371600"/>
            <a:ext cx="4837176" cy="2249424"/>
          </a:xfrm>
        </p:spPr>
        <p:txBody>
          <a:bodyPr/>
          <a:lstStyle/>
          <a:p>
            <a:pPr>
              <a:spcAft>
                <a:spcPts val="600"/>
              </a:spcAft>
            </a:pPr>
            <a:r>
              <a:rPr lang="en-US" dirty="0"/>
              <a:t>½ cup of milk* and ½ cup peaches </a:t>
            </a:r>
          </a:p>
          <a:p>
            <a:pPr>
              <a:spcAft>
                <a:spcPts val="600"/>
              </a:spcAft>
            </a:pPr>
            <a:r>
              <a:rPr lang="en-US" dirty="0"/>
              <a:t>½ cup milk* and ½ cup 100% juice</a:t>
            </a:r>
          </a:p>
          <a:p>
            <a:pPr>
              <a:spcAft>
                <a:spcPts val="600"/>
              </a:spcAft>
            </a:pPr>
            <a:r>
              <a:rPr lang="en-US" dirty="0"/>
              <a:t>½ cup milk* and ½ oz eq whole </a:t>
            </a:r>
            <a:br>
              <a:rPr lang="en-US" dirty="0"/>
            </a:br>
            <a:r>
              <a:rPr lang="en-US" dirty="0"/>
              <a:t>grain-rich crackers</a:t>
            </a:r>
          </a:p>
          <a:p>
            <a:pPr>
              <a:spcAft>
                <a:spcPts val="600"/>
              </a:spcAft>
            </a:pPr>
            <a:r>
              <a:rPr lang="en-US" dirty="0"/>
              <a:t>½ cup milk* and ½ oz eq string cheese</a:t>
            </a:r>
          </a:p>
        </p:txBody>
      </p:sp>
      <p:sp>
        <p:nvSpPr>
          <p:cNvPr id="4" name="Text Placeholder 3"/>
          <p:cNvSpPr>
            <a:spLocks noGrp="1"/>
          </p:cNvSpPr>
          <p:nvPr>
            <p:ph type="body" idx="10"/>
          </p:nvPr>
        </p:nvSpPr>
        <p:spPr/>
        <p:txBody>
          <a:bodyPr/>
          <a:lstStyle/>
          <a:p>
            <a:r>
              <a:rPr lang="en-US" sz="1800" dirty="0"/>
              <a:t>*The type of milk served is appropriate for the age of the child. </a:t>
            </a:r>
          </a:p>
        </p:txBody>
      </p:sp>
    </p:spTree>
    <p:extLst>
      <p:ext uri="{BB962C8B-B14F-4D97-AF65-F5344CB8AC3E}">
        <p14:creationId xmlns:p14="http://schemas.microsoft.com/office/powerpoint/2010/main" val="2556871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p:cNvSpPr>
            <a:spLocks noGrp="1"/>
          </p:cNvSpPr>
          <p:nvPr>
            <p:ph type="title"/>
          </p:nvPr>
        </p:nvSpPr>
        <p:spPr>
          <a:xfrm>
            <a:off x="0" y="1891825"/>
            <a:ext cx="3127248" cy="2423160"/>
          </a:xfrm>
        </p:spPr>
        <p:txBody>
          <a:bodyPr/>
          <a:lstStyle/>
          <a:p>
            <a:pPr>
              <a:lnSpc>
                <a:spcPts val="3200"/>
              </a:lnSpc>
            </a:pPr>
            <a:r>
              <a:rPr lang="en-US" sz="2400" b="1" dirty="0"/>
              <a:t>Answer</a:t>
            </a:r>
            <a:br>
              <a:rPr lang="en-US" sz="2400" b="1" dirty="0"/>
            </a:br>
            <a:r>
              <a:rPr lang="en-US" sz="2400" dirty="0"/>
              <a:t>You are serving a snack to 4-year-olds. Which snack </a:t>
            </a:r>
            <a:r>
              <a:rPr lang="en-US" sz="2400" b="1" u="sng" dirty="0"/>
              <a:t>is not </a:t>
            </a:r>
            <a:r>
              <a:rPr lang="en-US" sz="2400" dirty="0"/>
              <a:t>reimbursable?</a:t>
            </a:r>
          </a:p>
        </p:txBody>
      </p:sp>
      <p:sp>
        <p:nvSpPr>
          <p:cNvPr id="3" name="Content Placeholder 2"/>
          <p:cNvSpPr>
            <a:spLocks noGrp="1"/>
          </p:cNvSpPr>
          <p:nvPr>
            <p:ph sz="half" idx="2"/>
          </p:nvPr>
        </p:nvSpPr>
        <p:spPr>
          <a:xfrm>
            <a:off x="3657599" y="1371600"/>
            <a:ext cx="4837176" cy="2249424"/>
          </a:xfrm>
        </p:spPr>
        <p:txBody>
          <a:bodyPr/>
          <a:lstStyle/>
          <a:p>
            <a:pPr>
              <a:spcAft>
                <a:spcPts val="600"/>
              </a:spcAft>
            </a:pPr>
            <a:r>
              <a:rPr lang="en-US" dirty="0"/>
              <a:t>½ cup of milk* and ½ cup peaches </a:t>
            </a:r>
          </a:p>
          <a:p>
            <a:pPr>
              <a:spcAft>
                <a:spcPts val="600"/>
              </a:spcAft>
            </a:pPr>
            <a:r>
              <a:rPr lang="en-US" dirty="0"/>
              <a:t>½ cup milk* and ½ cup 100% juice</a:t>
            </a:r>
          </a:p>
          <a:p>
            <a:pPr>
              <a:spcAft>
                <a:spcPts val="600"/>
              </a:spcAft>
            </a:pPr>
            <a:r>
              <a:rPr lang="en-US" dirty="0"/>
              <a:t>½ cup milk* and ½ oz eq whole </a:t>
            </a:r>
            <a:br>
              <a:rPr lang="en-US" dirty="0"/>
            </a:br>
            <a:r>
              <a:rPr lang="en-US" dirty="0"/>
              <a:t>grain-rich crackers</a:t>
            </a:r>
          </a:p>
          <a:p>
            <a:pPr>
              <a:spcAft>
                <a:spcPts val="600"/>
              </a:spcAft>
            </a:pPr>
            <a:r>
              <a:rPr lang="en-US" dirty="0"/>
              <a:t>½ cup milk* and ½ oz eq string cheese</a:t>
            </a:r>
          </a:p>
        </p:txBody>
      </p:sp>
      <p:sp>
        <p:nvSpPr>
          <p:cNvPr id="4" name="Text Placeholder 3"/>
          <p:cNvSpPr>
            <a:spLocks noGrp="1"/>
          </p:cNvSpPr>
          <p:nvPr>
            <p:ph type="body" idx="10"/>
          </p:nvPr>
        </p:nvSpPr>
        <p:spPr/>
        <p:txBody>
          <a:bodyPr/>
          <a:lstStyle/>
          <a:p>
            <a:r>
              <a:rPr lang="en-US" sz="1800" dirty="0"/>
              <a:t>*The type of milk served is appropriate for the age of the child. </a:t>
            </a:r>
          </a:p>
        </p:txBody>
      </p:sp>
      <p:pic>
        <p:nvPicPr>
          <p:cNvPr id="11" name="Picture 10" descr="The box next to &quot;½ cup milk* and ½ cup 100% juice&quot; is checked"/>
          <p:cNvPicPr>
            <a:picLocks noChangeAspect="1"/>
          </p:cNvPicPr>
          <p:nvPr/>
        </p:nvPicPr>
        <p:blipFill>
          <a:blip r:embed="rId4"/>
          <a:stretch>
            <a:fillRect/>
          </a:stretch>
        </p:blipFill>
        <p:spPr>
          <a:xfrm>
            <a:off x="3730567" y="1814513"/>
            <a:ext cx="322321" cy="421481"/>
          </a:xfrm>
          <a:prstGeom prst="rect">
            <a:avLst/>
          </a:prstGeom>
        </p:spPr>
      </p:pic>
    </p:spTree>
    <p:extLst>
      <p:ext uri="{BB962C8B-B14F-4D97-AF65-F5344CB8AC3E}">
        <p14:creationId xmlns:p14="http://schemas.microsoft.com/office/powerpoint/2010/main" val="1318997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Serving Vegetables and Fruits at Snack</a:t>
            </a:r>
          </a:p>
        </p:txBody>
      </p:sp>
      <p:sp>
        <p:nvSpPr>
          <p:cNvPr id="3" name="Text Placeholder 2"/>
          <p:cNvSpPr>
            <a:spLocks noGrp="1"/>
          </p:cNvSpPr>
          <p:nvPr>
            <p:ph type="body" sz="quarter" idx="13"/>
          </p:nvPr>
        </p:nvSpPr>
        <p:spPr>
          <a:xfrm>
            <a:off x="228600" y="1371600"/>
            <a:ext cx="2953512" cy="649224"/>
          </a:xfrm>
          <a:prstGeom prst="rect">
            <a:avLst/>
          </a:prstGeom>
        </p:spPr>
        <p:txBody>
          <a:bodyPr/>
          <a:lstStyle/>
          <a:p>
            <a:pPr marL="0" lvl="0" indent="0" algn="ctr">
              <a:buNone/>
            </a:pPr>
            <a:r>
              <a:rPr lang="en-US" sz="1800" b="1" dirty="0">
                <a:solidFill>
                  <a:srgbClr val="00592F"/>
                </a:solidFill>
                <a:latin typeface="Helvetica" pitchFamily="2" charset="0"/>
              </a:rPr>
              <a:t>1 through 5 years of Age </a:t>
            </a:r>
            <a:r>
              <a:rPr lang="en-US" sz="1800" b="1" dirty="0">
                <a:solidFill>
                  <a:srgbClr val="000000">
                    <a:lumMod val="65000"/>
                    <a:lumOff val="35000"/>
                  </a:srgbClr>
                </a:solidFill>
                <a:latin typeface="Helvetica" pitchFamily="2" charset="0"/>
              </a:rPr>
              <a:t>½ cup</a:t>
            </a:r>
            <a:endParaRPr lang="en-US" dirty="0"/>
          </a:p>
        </p:txBody>
      </p:sp>
      <p:sp>
        <p:nvSpPr>
          <p:cNvPr id="4" name="Text Placeholder 3"/>
          <p:cNvSpPr>
            <a:spLocks noGrp="1"/>
          </p:cNvSpPr>
          <p:nvPr>
            <p:ph type="body" sz="quarter" idx="14"/>
          </p:nvPr>
        </p:nvSpPr>
        <p:spPr>
          <a:xfrm>
            <a:off x="3328416" y="1371600"/>
            <a:ext cx="3127248" cy="649224"/>
          </a:xfrm>
          <a:prstGeom prst="rect">
            <a:avLst/>
          </a:prstGeom>
        </p:spPr>
        <p:txBody>
          <a:bodyPr/>
          <a:lstStyle/>
          <a:p>
            <a:pPr marL="0" lvl="0" indent="0" algn="ctr">
              <a:buNone/>
            </a:pPr>
            <a:r>
              <a:rPr lang="en-US" sz="1800" b="1" dirty="0">
                <a:solidFill>
                  <a:srgbClr val="00592F"/>
                </a:solidFill>
                <a:latin typeface="Helvetica" pitchFamily="2" charset="0"/>
              </a:rPr>
              <a:t>6 through 18 years of Age </a:t>
            </a:r>
            <a:r>
              <a:rPr lang="en-US" sz="1800" b="1" dirty="0">
                <a:solidFill>
                  <a:srgbClr val="000000">
                    <a:lumMod val="65000"/>
                    <a:lumOff val="35000"/>
                  </a:srgbClr>
                </a:solidFill>
                <a:latin typeface="Helvetica" pitchFamily="2" charset="0"/>
              </a:rPr>
              <a:t>¾ cup</a:t>
            </a:r>
            <a:endParaRPr lang="en-US" dirty="0"/>
          </a:p>
        </p:txBody>
      </p:sp>
      <p:sp>
        <p:nvSpPr>
          <p:cNvPr id="5" name="Text Placeholder 4"/>
          <p:cNvSpPr>
            <a:spLocks noGrp="1"/>
          </p:cNvSpPr>
          <p:nvPr>
            <p:ph type="body" sz="quarter" idx="15"/>
          </p:nvPr>
        </p:nvSpPr>
        <p:spPr>
          <a:xfrm>
            <a:off x="7278624" y="1371600"/>
            <a:ext cx="1463040" cy="649224"/>
          </a:xfrm>
          <a:prstGeom prst="rect">
            <a:avLst/>
          </a:prstGeom>
        </p:spPr>
        <p:txBody>
          <a:bodyPr/>
          <a:lstStyle/>
          <a:p>
            <a:pPr marL="0" lvl="0" indent="0" algn="ctr">
              <a:buNone/>
            </a:pPr>
            <a:r>
              <a:rPr lang="en-US" sz="1800" b="1" dirty="0">
                <a:solidFill>
                  <a:srgbClr val="00592F"/>
                </a:solidFill>
                <a:latin typeface="Helvetica" pitchFamily="2" charset="0"/>
              </a:rPr>
              <a:t>Adults</a:t>
            </a:r>
            <a:br>
              <a:rPr lang="en-US" sz="1800" b="1" dirty="0">
                <a:solidFill>
                  <a:srgbClr val="00592F"/>
                </a:solidFill>
                <a:latin typeface="Helvetica" pitchFamily="2" charset="0"/>
              </a:rPr>
            </a:br>
            <a:r>
              <a:rPr lang="en-US" sz="1800" b="1" dirty="0">
                <a:solidFill>
                  <a:srgbClr val="000000">
                    <a:lumMod val="65000"/>
                    <a:lumOff val="35000"/>
                  </a:srgbClr>
                </a:solidFill>
                <a:latin typeface="Helvetica" pitchFamily="2" charset="0"/>
              </a:rPr>
              <a:t>½ cup</a:t>
            </a:r>
          </a:p>
        </p:txBody>
      </p:sp>
      <p:pic>
        <p:nvPicPr>
          <p:cNvPr id="7" name="Picture 6" descr="Vegetables Icon">
            <a:extLst>
              <a:ext uri="{FF2B5EF4-FFF2-40B4-BE49-F238E27FC236}">
                <a16:creationId xmlns:a16="http://schemas.microsoft.com/office/drawing/2014/main" id="{6BC4730A-B3DB-6B42-BFD6-723D21766C29}"/>
              </a:ext>
            </a:extLst>
          </p:cNvPr>
          <p:cNvPicPr>
            <a:picLocks noChangeAspect="1"/>
          </p:cNvPicPr>
          <p:nvPr/>
        </p:nvPicPr>
        <p:blipFill>
          <a:blip r:embed="rId3"/>
          <a:srcRect/>
          <a:stretch/>
        </p:blipFill>
        <p:spPr>
          <a:xfrm>
            <a:off x="978408" y="2103120"/>
            <a:ext cx="1463040" cy="1463040"/>
          </a:xfrm>
          <a:prstGeom prst="rect">
            <a:avLst/>
          </a:prstGeom>
        </p:spPr>
      </p:pic>
      <p:pic>
        <p:nvPicPr>
          <p:cNvPr id="8" name="Picture 7" descr="Vegetables Icon">
            <a:extLst>
              <a:ext uri="{FF2B5EF4-FFF2-40B4-BE49-F238E27FC236}">
                <a16:creationId xmlns:a16="http://schemas.microsoft.com/office/drawing/2014/main" id="{78B4E3EE-64DB-2C46-BA8E-C1A2A7BBCA7F}"/>
              </a:ext>
            </a:extLst>
          </p:cNvPr>
          <p:cNvPicPr>
            <a:picLocks noChangeAspect="1"/>
          </p:cNvPicPr>
          <p:nvPr/>
        </p:nvPicPr>
        <p:blipFill>
          <a:blip r:embed="rId3"/>
          <a:srcRect/>
          <a:stretch/>
        </p:blipFill>
        <p:spPr>
          <a:xfrm>
            <a:off x="4133088" y="2103120"/>
            <a:ext cx="1463040" cy="1463040"/>
          </a:xfrm>
          <a:prstGeom prst="rect">
            <a:avLst/>
          </a:prstGeom>
        </p:spPr>
      </p:pic>
      <p:pic>
        <p:nvPicPr>
          <p:cNvPr id="9" name="Picture 8" descr="Vegetables Icon">
            <a:extLst>
              <a:ext uri="{FF2B5EF4-FFF2-40B4-BE49-F238E27FC236}">
                <a16:creationId xmlns:a16="http://schemas.microsoft.com/office/drawing/2014/main" id="{7AAC74D5-890B-BF48-B092-F8BE61F246EE}"/>
              </a:ext>
            </a:extLst>
          </p:cNvPr>
          <p:cNvPicPr>
            <a:picLocks noChangeAspect="1"/>
          </p:cNvPicPr>
          <p:nvPr/>
        </p:nvPicPr>
        <p:blipFill>
          <a:blip r:embed="rId3"/>
          <a:srcRect/>
          <a:stretch/>
        </p:blipFill>
        <p:spPr>
          <a:xfrm>
            <a:off x="7281666" y="2103120"/>
            <a:ext cx="1463040" cy="1463040"/>
          </a:xfrm>
          <a:prstGeom prst="rect">
            <a:avLst/>
          </a:prstGeom>
        </p:spPr>
      </p:pic>
    </p:spTree>
    <p:extLst>
      <p:ext uri="{BB962C8B-B14F-4D97-AF65-F5344CB8AC3E}">
        <p14:creationId xmlns:p14="http://schemas.microsoft.com/office/powerpoint/2010/main" val="3580405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Serving Vegetables and Fruits at Snack </a:t>
            </a:r>
            <a:r>
              <a:rPr lang="en-US" sz="100" dirty="0">
                <a:solidFill>
                  <a:srgbClr val="F5E9DD"/>
                </a:solidFill>
              </a:rPr>
              <a:t>(Cont.)</a:t>
            </a:r>
          </a:p>
        </p:txBody>
      </p:sp>
      <p:sp>
        <p:nvSpPr>
          <p:cNvPr id="3" name="Text Placeholder 2"/>
          <p:cNvSpPr>
            <a:spLocks noGrp="1"/>
          </p:cNvSpPr>
          <p:nvPr>
            <p:ph type="body" sz="quarter" idx="13"/>
          </p:nvPr>
        </p:nvSpPr>
        <p:spPr>
          <a:xfrm>
            <a:off x="228600" y="1371600"/>
            <a:ext cx="2953512" cy="649224"/>
          </a:xfrm>
          <a:prstGeom prst="rect">
            <a:avLst/>
          </a:prstGeom>
        </p:spPr>
        <p:txBody>
          <a:bodyPr/>
          <a:lstStyle/>
          <a:p>
            <a:pPr marL="0" lvl="0" indent="0" algn="ctr">
              <a:buNone/>
            </a:pPr>
            <a:r>
              <a:rPr lang="en-US" sz="1800" b="1" dirty="0">
                <a:solidFill>
                  <a:srgbClr val="9A1E22"/>
                </a:solidFill>
                <a:latin typeface="Helvetica" pitchFamily="2" charset="0"/>
              </a:rPr>
              <a:t>1 through 5 years of Age </a:t>
            </a:r>
            <a:r>
              <a:rPr lang="en-US" sz="1800" b="1" dirty="0">
                <a:solidFill>
                  <a:schemeClr val="tx1">
                    <a:lumMod val="65000"/>
                    <a:lumOff val="35000"/>
                  </a:schemeClr>
                </a:solidFill>
                <a:latin typeface="Helvetica" pitchFamily="2" charset="0"/>
              </a:rPr>
              <a:t>½ cup</a:t>
            </a:r>
          </a:p>
        </p:txBody>
      </p:sp>
      <p:sp>
        <p:nvSpPr>
          <p:cNvPr id="4" name="Text Placeholder 3"/>
          <p:cNvSpPr>
            <a:spLocks noGrp="1"/>
          </p:cNvSpPr>
          <p:nvPr>
            <p:ph type="body" sz="quarter" idx="14"/>
          </p:nvPr>
        </p:nvSpPr>
        <p:spPr>
          <a:xfrm>
            <a:off x="3328416" y="1371600"/>
            <a:ext cx="3127248" cy="649224"/>
          </a:xfrm>
          <a:prstGeom prst="rect">
            <a:avLst/>
          </a:prstGeom>
        </p:spPr>
        <p:txBody>
          <a:bodyPr/>
          <a:lstStyle/>
          <a:p>
            <a:pPr marL="0" lvl="0" indent="0" algn="ctr">
              <a:buNone/>
            </a:pPr>
            <a:r>
              <a:rPr lang="en-US" sz="1800" b="1" dirty="0">
                <a:solidFill>
                  <a:srgbClr val="9A1E22"/>
                </a:solidFill>
                <a:latin typeface="Helvetica" pitchFamily="2" charset="0"/>
              </a:rPr>
              <a:t>6 through 18 years of Age </a:t>
            </a:r>
            <a:r>
              <a:rPr lang="en-US" sz="1800" b="1" dirty="0">
                <a:solidFill>
                  <a:schemeClr val="tx1">
                    <a:lumMod val="65000"/>
                    <a:lumOff val="35000"/>
                  </a:schemeClr>
                </a:solidFill>
                <a:latin typeface="Helvetica" pitchFamily="2" charset="0"/>
              </a:rPr>
              <a:t>¾ cup</a:t>
            </a:r>
          </a:p>
        </p:txBody>
      </p:sp>
      <p:sp>
        <p:nvSpPr>
          <p:cNvPr id="5" name="Text Placeholder 4"/>
          <p:cNvSpPr>
            <a:spLocks noGrp="1"/>
          </p:cNvSpPr>
          <p:nvPr>
            <p:ph type="body" sz="quarter" idx="15"/>
          </p:nvPr>
        </p:nvSpPr>
        <p:spPr>
          <a:xfrm>
            <a:off x="7269480" y="1371600"/>
            <a:ext cx="1463040" cy="649224"/>
          </a:xfrm>
          <a:prstGeom prst="rect">
            <a:avLst/>
          </a:prstGeom>
        </p:spPr>
        <p:txBody>
          <a:bodyPr/>
          <a:lstStyle/>
          <a:p>
            <a:pPr marL="0" lvl="0" indent="0" algn="ctr">
              <a:buNone/>
            </a:pPr>
            <a:r>
              <a:rPr lang="en-US" sz="1800" b="1" dirty="0">
                <a:solidFill>
                  <a:srgbClr val="9A1E22"/>
                </a:solidFill>
                <a:latin typeface="Helvetica" pitchFamily="2" charset="0"/>
              </a:rPr>
              <a:t>Adults</a:t>
            </a:r>
            <a:br>
              <a:rPr lang="en-US" sz="1800" b="1" dirty="0">
                <a:solidFill>
                  <a:srgbClr val="00592F"/>
                </a:solidFill>
                <a:latin typeface="Helvetica" pitchFamily="2" charset="0"/>
              </a:rPr>
            </a:br>
            <a:r>
              <a:rPr lang="en-US" sz="1800" b="1" dirty="0">
                <a:solidFill>
                  <a:schemeClr val="tx1">
                    <a:lumMod val="65000"/>
                    <a:lumOff val="35000"/>
                  </a:schemeClr>
                </a:solidFill>
                <a:latin typeface="Helvetica" pitchFamily="2" charset="0"/>
              </a:rPr>
              <a:t>½ cup</a:t>
            </a:r>
          </a:p>
        </p:txBody>
      </p:sp>
      <p:pic>
        <p:nvPicPr>
          <p:cNvPr id="10" name="Picture 9" descr="Fruits Icon">
            <a:extLst>
              <a:ext uri="{FF2B5EF4-FFF2-40B4-BE49-F238E27FC236}">
                <a16:creationId xmlns:a16="http://schemas.microsoft.com/office/drawing/2014/main" id="{530D87FB-2F06-9147-9B74-5F1110B3FF71}"/>
              </a:ext>
            </a:extLst>
          </p:cNvPr>
          <p:cNvPicPr>
            <a:picLocks noChangeAspect="1"/>
          </p:cNvPicPr>
          <p:nvPr/>
        </p:nvPicPr>
        <p:blipFill>
          <a:blip r:embed="rId3"/>
          <a:srcRect/>
          <a:stretch/>
        </p:blipFill>
        <p:spPr>
          <a:xfrm>
            <a:off x="975266" y="2103120"/>
            <a:ext cx="1463040" cy="1463040"/>
          </a:xfrm>
          <a:prstGeom prst="rect">
            <a:avLst/>
          </a:prstGeom>
        </p:spPr>
      </p:pic>
      <p:pic>
        <p:nvPicPr>
          <p:cNvPr id="11" name="Picture 10" descr="Fruits Icon">
            <a:extLst>
              <a:ext uri="{FF2B5EF4-FFF2-40B4-BE49-F238E27FC236}">
                <a16:creationId xmlns:a16="http://schemas.microsoft.com/office/drawing/2014/main" id="{CAC3DA62-9DD5-6A4F-9E95-39D47843DA12}"/>
              </a:ext>
            </a:extLst>
          </p:cNvPr>
          <p:cNvPicPr>
            <a:picLocks noChangeAspect="1"/>
          </p:cNvPicPr>
          <p:nvPr/>
        </p:nvPicPr>
        <p:blipFill>
          <a:blip r:embed="rId3"/>
          <a:srcRect/>
          <a:stretch/>
        </p:blipFill>
        <p:spPr>
          <a:xfrm>
            <a:off x="4133088" y="2103120"/>
            <a:ext cx="1463040" cy="1463040"/>
          </a:xfrm>
          <a:prstGeom prst="rect">
            <a:avLst/>
          </a:prstGeom>
        </p:spPr>
      </p:pic>
      <p:pic>
        <p:nvPicPr>
          <p:cNvPr id="12" name="Picture 11" descr="Fruits Icon">
            <a:extLst>
              <a:ext uri="{FF2B5EF4-FFF2-40B4-BE49-F238E27FC236}">
                <a16:creationId xmlns:a16="http://schemas.microsoft.com/office/drawing/2014/main" id="{F2B7B10E-C77A-3449-981A-EA7DABF5AC3C}"/>
              </a:ext>
            </a:extLst>
          </p:cNvPr>
          <p:cNvPicPr>
            <a:picLocks noChangeAspect="1"/>
          </p:cNvPicPr>
          <p:nvPr/>
        </p:nvPicPr>
        <p:blipFill>
          <a:blip r:embed="rId3"/>
          <a:srcRect/>
          <a:stretch/>
        </p:blipFill>
        <p:spPr>
          <a:xfrm>
            <a:off x="7267155" y="2103120"/>
            <a:ext cx="1463040" cy="1463040"/>
          </a:xfrm>
          <a:prstGeom prst="rect">
            <a:avLst/>
          </a:prstGeom>
        </p:spPr>
      </p:pic>
    </p:spTree>
    <p:extLst>
      <p:ext uri="{BB962C8B-B14F-4D97-AF65-F5344CB8AC3E}">
        <p14:creationId xmlns:p14="http://schemas.microsoft.com/office/powerpoint/2010/main" val="4266804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250B-B9A0-3640-9277-5D8C1D0FEC87}"/>
              </a:ext>
            </a:extLst>
          </p:cNvPr>
          <p:cNvSpPr>
            <a:spLocks noGrp="1"/>
          </p:cNvSpPr>
          <p:nvPr>
            <p:ph type="title"/>
          </p:nvPr>
        </p:nvSpPr>
        <p:spPr/>
        <p:txBody>
          <a:bodyPr/>
          <a:lstStyle/>
          <a:p>
            <a:r>
              <a:rPr lang="en-US" dirty="0"/>
              <a:t>Serving Vegetables and Fruits at Snack </a:t>
            </a:r>
            <a:r>
              <a:rPr lang="en-US" sz="100" dirty="0">
                <a:solidFill>
                  <a:srgbClr val="832526"/>
                </a:solidFill>
              </a:rPr>
              <a:t>(Cont.) </a:t>
            </a:r>
          </a:p>
        </p:txBody>
      </p:sp>
      <p:sp>
        <p:nvSpPr>
          <p:cNvPr id="4" name="Content Placeholder 3">
            <a:extLst>
              <a:ext uri="{FF2B5EF4-FFF2-40B4-BE49-F238E27FC236}">
                <a16:creationId xmlns:a16="http://schemas.microsoft.com/office/drawing/2014/main" id="{C7E4608B-64B6-8D4B-81C9-C2F49E1FD45C}"/>
              </a:ext>
            </a:extLst>
          </p:cNvPr>
          <p:cNvSpPr>
            <a:spLocks noGrp="1"/>
          </p:cNvSpPr>
          <p:nvPr>
            <p:ph sz="half" idx="2"/>
          </p:nvPr>
        </p:nvSpPr>
        <p:spPr>
          <a:xfrm>
            <a:off x="360363" y="1371600"/>
            <a:ext cx="4211637" cy="1109945"/>
          </a:xfrm>
        </p:spPr>
        <p:txBody>
          <a:bodyPr/>
          <a:lstStyle/>
          <a:p>
            <a:pPr>
              <a:spcBef>
                <a:spcPts val="1600"/>
              </a:spcBef>
            </a:pPr>
            <a:r>
              <a:rPr lang="en-US" dirty="0"/>
              <a:t>Vegetables and fruits credit toward the meal pattern based on volume served. </a:t>
            </a:r>
          </a:p>
          <a:p>
            <a:pPr>
              <a:spcBef>
                <a:spcPts val="1600"/>
              </a:spcBef>
            </a:pPr>
            <a:r>
              <a:rPr lang="en-US" dirty="0"/>
              <a:t>The smallest amount of vegetables or fruits that can credit is ⅛ cup or 2 tablespoons.</a:t>
            </a:r>
          </a:p>
        </p:txBody>
      </p:sp>
      <p:pic>
        <p:nvPicPr>
          <p:cNvPr id="6" name="Picture 5" descr="Bowl with vegetables and fruits">
            <a:extLst>
              <a:ext uri="{FF2B5EF4-FFF2-40B4-BE49-F238E27FC236}">
                <a16:creationId xmlns:a16="http://schemas.microsoft.com/office/drawing/2014/main" id="{ABFBCF5D-2DF2-7447-9DCE-884E1C40EF46}"/>
              </a:ext>
            </a:extLst>
          </p:cNvPr>
          <p:cNvPicPr>
            <a:picLocks noChangeAspect="1"/>
          </p:cNvPicPr>
          <p:nvPr/>
        </p:nvPicPr>
        <p:blipFill>
          <a:blip r:embed="rId3"/>
          <a:srcRect/>
          <a:stretch/>
        </p:blipFill>
        <p:spPr>
          <a:xfrm flipH="1">
            <a:off x="5307496" y="2597123"/>
            <a:ext cx="2344930" cy="1765488"/>
          </a:xfrm>
          <a:prstGeom prst="rect">
            <a:avLst/>
          </a:prstGeom>
        </p:spPr>
      </p:pic>
    </p:spTree>
    <p:extLst>
      <p:ext uri="{BB962C8B-B14F-4D97-AF65-F5344CB8AC3E}">
        <p14:creationId xmlns:p14="http://schemas.microsoft.com/office/powerpoint/2010/main" val="3152981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USDA’s Team Nutrition</a:t>
            </a:r>
          </a:p>
        </p:txBody>
      </p:sp>
      <p:pic>
        <p:nvPicPr>
          <p:cNvPr id="8" name="Picture 2" descr="USDA Team Nutrition Image Art">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descr="Three connectors that describe Team Nutrition objectives.">
            <a:extLst>
              <a:ext uri="{FF2B5EF4-FFF2-40B4-BE49-F238E27FC236}">
                <a16:creationId xmlns:a16="http://schemas.microsoft.com/office/drawing/2014/main" id="{02663649-7030-E14B-B316-37E3C58D7632}"/>
              </a:ext>
            </a:extLst>
          </p:cNvPr>
          <p:cNvGrpSpPr/>
          <p:nvPr/>
        </p:nvGrpSpPr>
        <p:grpSpPr>
          <a:xfrm>
            <a:off x="3125449" y="1244297"/>
            <a:ext cx="764499" cy="2012640"/>
            <a:chOff x="3125449" y="1244297"/>
            <a:chExt cx="764499" cy="2012640"/>
          </a:xfrm>
        </p:grpSpPr>
        <p:cxnSp>
          <p:nvCxnSpPr>
            <p:cNvPr id="10" name="Elbow Connector 9" descr="Connector to a Team Nutrition objective">
              <a:extLst>
                <a:ext uri="{FF2B5EF4-FFF2-40B4-BE49-F238E27FC236}">
                  <a16:creationId xmlns:a16="http://schemas.microsoft.com/office/drawing/2014/main" id="{4C4FDD55-4A85-2441-957F-0358953E1CD7}"/>
                </a:ext>
                <a:ext uri="{C183D7F6-B498-43B3-948B-1728B52AA6E4}">
                  <adec:decorative xmlns:adec="http://schemas.microsoft.com/office/drawing/2017/decorative" val="0"/>
                </a:ext>
              </a:extLst>
            </p:cNvPr>
            <p:cNvCxnSpPr>
              <a:cxnSpLocks/>
            </p:cNvCxnSpPr>
            <p:nvPr/>
          </p:nvCxnSpPr>
          <p:spPr>
            <a:xfrm flipV="1">
              <a:off x="3125449" y="1244297"/>
              <a:ext cx="764499" cy="764385"/>
            </a:xfrm>
            <a:prstGeom prst="bentConnector3">
              <a:avLst>
                <a:gd name="adj1" fmla="val 50000"/>
              </a:avLst>
            </a:prstGeom>
            <a:ln w="19050">
              <a:solidFill>
                <a:srgbClr val="832526"/>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descr="Connector to a Team Nutrition objective&#10;">
              <a:extLst>
                <a:ext uri="{FF2B5EF4-FFF2-40B4-BE49-F238E27FC236}">
                  <a16:creationId xmlns:a16="http://schemas.microsoft.com/office/drawing/2014/main" id="{36FEA5FE-F819-ED4F-98B3-C28FD4042DB4}"/>
                </a:ext>
                <a:ext uri="{C183D7F6-B498-43B3-948B-1728B52AA6E4}">
                  <adec:decorative xmlns:adec="http://schemas.microsoft.com/office/drawing/2017/decorative" val="0"/>
                </a:ext>
              </a:extLst>
            </p:cNvPr>
            <p:cNvCxnSpPr>
              <a:cxnSpLocks/>
            </p:cNvCxnSpPr>
            <p:nvPr/>
          </p:nvCxnSpPr>
          <p:spPr>
            <a:xfrm>
              <a:off x="3125449" y="2278101"/>
              <a:ext cx="764499" cy="0"/>
            </a:xfrm>
            <a:prstGeom prst="line">
              <a:avLst/>
            </a:prstGeom>
            <a:ln w="19050">
              <a:solidFill>
                <a:srgbClr val="832526"/>
              </a:solidFill>
              <a:tailEnd type="oval"/>
            </a:ln>
          </p:spPr>
          <p:style>
            <a:lnRef idx="1">
              <a:schemeClr val="accent1"/>
            </a:lnRef>
            <a:fillRef idx="0">
              <a:schemeClr val="accent1"/>
            </a:fillRef>
            <a:effectRef idx="0">
              <a:schemeClr val="accent1"/>
            </a:effectRef>
            <a:fontRef idx="minor">
              <a:schemeClr val="tx1"/>
            </a:fontRef>
          </p:style>
        </p:cxnSp>
        <p:cxnSp>
          <p:nvCxnSpPr>
            <p:cNvPr id="12" name="Elbow Connector 11" descr="Connector to a Team Nutrition objective&#10;">
              <a:extLst>
                <a:ext uri="{FF2B5EF4-FFF2-40B4-BE49-F238E27FC236}">
                  <a16:creationId xmlns:a16="http://schemas.microsoft.com/office/drawing/2014/main" id="{AF1EC280-E93C-D549-B785-D8345879B879}"/>
                </a:ext>
                <a:ext uri="{C183D7F6-B498-43B3-948B-1728B52AA6E4}">
                  <adec:decorative xmlns:adec="http://schemas.microsoft.com/office/drawing/2017/decorative" val="0"/>
                </a:ext>
              </a:extLst>
            </p:cNvPr>
            <p:cNvCxnSpPr>
              <a:cxnSpLocks/>
            </p:cNvCxnSpPr>
            <p:nvPr/>
          </p:nvCxnSpPr>
          <p:spPr>
            <a:xfrm>
              <a:off x="3125449" y="2551213"/>
              <a:ext cx="764499" cy="705724"/>
            </a:xfrm>
            <a:prstGeom prst="bentConnector3">
              <a:avLst>
                <a:gd name="adj1" fmla="val 50000"/>
              </a:avLst>
            </a:prstGeom>
            <a:ln w="19050">
              <a:solidFill>
                <a:srgbClr val="832526"/>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p:txBody>
          <a:bodyPr/>
          <a:lstStyle/>
          <a:p>
            <a:r>
              <a:rPr lang="en-US" dirty="0"/>
              <a:t>An initiative of the USDA’s Food and Nutrition Service to support the USDA’s Child Nutrition Programs.</a:t>
            </a:r>
          </a:p>
        </p:txBody>
      </p:sp>
      <p:sp>
        <p:nvSpPr>
          <p:cNvPr id="4" name="Text Placeholder 3"/>
          <p:cNvSpPr>
            <a:spLocks noGrp="1"/>
          </p:cNvSpPr>
          <p:nvPr>
            <p:ph type="body" idx="10"/>
          </p:nvPr>
        </p:nvSpPr>
        <p:spPr>
          <a:xfrm>
            <a:off x="4104673" y="1965960"/>
            <a:ext cx="4611037" cy="603504"/>
          </a:xfrm>
        </p:spPr>
        <p:txBody>
          <a:bodyPr/>
          <a:lstStyle/>
          <a:p>
            <a:r>
              <a:rPr lang="en-US" dirty="0"/>
              <a:t>Aims to improve children’s lifelong eating and physical activity habits.</a:t>
            </a:r>
          </a:p>
        </p:txBody>
      </p:sp>
      <p:sp>
        <p:nvSpPr>
          <p:cNvPr id="5" name="Text Placeholder 4"/>
          <p:cNvSpPr>
            <a:spLocks noGrp="1"/>
          </p:cNvSpPr>
          <p:nvPr>
            <p:ph type="body" idx="11"/>
          </p:nvPr>
        </p:nvSpPr>
        <p:spPr>
          <a:xfrm>
            <a:off x="4104673" y="2841438"/>
            <a:ext cx="4892040" cy="830997"/>
          </a:xfrm>
        </p:spPr>
        <p:txBody>
          <a:bodyPr/>
          <a:lstStyle/>
          <a:p>
            <a:r>
              <a:rPr lang="en-US" dirty="0"/>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A862526C-DF6E-5549-AB03-AACFB725CF72}"/>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391041" y="4485221"/>
            <a:ext cx="423093" cy="423093"/>
          </a:xfrm>
          <a:prstGeom prst="rect">
            <a:avLst/>
          </a:prstGeom>
        </p:spPr>
      </p:pic>
      <p:sp>
        <p:nvSpPr>
          <p:cNvPr id="6" name="Text Placeholder 5"/>
          <p:cNvSpPr>
            <a:spLocks noGrp="1"/>
          </p:cNvSpPr>
          <p:nvPr>
            <p:ph type="body" idx="12"/>
          </p:nvPr>
        </p:nvSpPr>
        <p:spPr/>
        <p:txBody>
          <a:bodyPr/>
          <a:lstStyle/>
          <a:p>
            <a:r>
              <a:rPr lang="en-US" dirty="0"/>
              <a:t>TeamNutrition.usda.gov</a:t>
            </a:r>
          </a:p>
        </p:txBody>
      </p:sp>
      <p:sp>
        <p:nvSpPr>
          <p:cNvPr id="16" name="TextBox 15" descr="Hyperlink to &quot;Team Nutrition Website&quot;">
            <a:hlinkClick r:id="rId5" tooltip="Team Nutrition USDA-FNS Webpage "/>
            <a:extLst>
              <a:ext uri="{FF2B5EF4-FFF2-40B4-BE49-F238E27FC236}">
                <a16:creationId xmlns:a16="http://schemas.microsoft.com/office/drawing/2014/main" id="{556A9695-B1C8-0049-861F-8C11A83C88C6}"/>
              </a:ext>
            </a:extLst>
          </p:cNvPr>
          <p:cNvSpPr txBox="1"/>
          <p:nvPr/>
        </p:nvSpPr>
        <p:spPr>
          <a:xfrm>
            <a:off x="893312" y="4121415"/>
            <a:ext cx="3761645" cy="983226"/>
          </a:xfrm>
          <a:prstGeom prst="rect">
            <a:avLst/>
          </a:prstGeom>
          <a:noFill/>
        </p:spPr>
        <p:txBody>
          <a:bodyPr wrap="square" rtlCol="0">
            <a:spAutoFit/>
          </a:bodyPr>
          <a:lstStyle/>
          <a:p>
            <a:endParaRPr lang="es-ES_tradnl" dirty="0"/>
          </a:p>
        </p:txBody>
      </p:sp>
      <p:pic>
        <p:nvPicPr>
          <p:cNvPr id="14" name="Picture 13" descr="Twitter icon">
            <a:extLst>
              <a:ext uri="{FF2B5EF4-FFF2-40B4-BE49-F238E27FC236}">
                <a16:creationId xmlns:a16="http://schemas.microsoft.com/office/drawing/2014/main" id="{6156073D-5B14-C341-83DA-834FABA69A66}"/>
              </a:ext>
              <a:ext uri="{C183D7F6-B498-43B3-948B-1728B52AA6E4}">
                <adec:decorative xmlns:adec="http://schemas.microsoft.com/office/drawing/2017/decorative" val="0"/>
              </a:ext>
            </a:extLst>
          </p:cNvPr>
          <p:cNvPicPr>
            <a:picLocks noChangeAspect="1"/>
          </p:cNvPicPr>
          <p:nvPr/>
        </p:nvPicPr>
        <p:blipFill>
          <a:blip r:embed="rId6"/>
          <a:srcRect/>
          <a:stretch/>
        </p:blipFill>
        <p:spPr>
          <a:xfrm>
            <a:off x="4928788" y="4459333"/>
            <a:ext cx="461665" cy="461665"/>
          </a:xfrm>
          <a:prstGeom prst="rect">
            <a:avLst/>
          </a:prstGeom>
        </p:spPr>
      </p:pic>
      <p:sp>
        <p:nvSpPr>
          <p:cNvPr id="7" name="Text Placeholder 6"/>
          <p:cNvSpPr>
            <a:spLocks noGrp="1"/>
          </p:cNvSpPr>
          <p:nvPr>
            <p:ph type="body" idx="13"/>
          </p:nvPr>
        </p:nvSpPr>
        <p:spPr/>
        <p:txBody>
          <a:bodyPr/>
          <a:lstStyle/>
          <a:p>
            <a:r>
              <a:rPr lang="en-US" dirty="0">
                <a:cs typeface="Arial" panose="020B0604020202020204" pitchFamily="34" charset="0"/>
              </a:rPr>
              <a:t>@TeamNutrition</a:t>
            </a:r>
            <a:endParaRPr lang="en-US" dirty="0"/>
          </a:p>
        </p:txBody>
      </p:sp>
      <p:sp>
        <p:nvSpPr>
          <p:cNvPr id="17" name="TextBox 16" descr="Hyperlink to FNS Twitter feed">
            <a:hlinkClick r:id="rId7" tooltip="USDA Team Nutrition Twitter Webpage "/>
            <a:extLst>
              <a:ext uri="{FF2B5EF4-FFF2-40B4-BE49-F238E27FC236}">
                <a16:creationId xmlns:a16="http://schemas.microsoft.com/office/drawing/2014/main" id="{E928229F-BBAA-764B-870E-C60DBA35901A}"/>
              </a:ext>
            </a:extLst>
          </p:cNvPr>
          <p:cNvSpPr txBox="1"/>
          <p:nvPr/>
        </p:nvSpPr>
        <p:spPr>
          <a:xfrm>
            <a:off x="5444313" y="4485221"/>
            <a:ext cx="2866943" cy="581417"/>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3920619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250B-B9A0-3640-9277-5D8C1D0FEC87}"/>
              </a:ext>
            </a:extLst>
          </p:cNvPr>
          <p:cNvSpPr>
            <a:spLocks noGrp="1"/>
          </p:cNvSpPr>
          <p:nvPr>
            <p:ph type="title"/>
          </p:nvPr>
        </p:nvSpPr>
        <p:spPr/>
        <p:txBody>
          <a:bodyPr/>
          <a:lstStyle/>
          <a:p>
            <a:r>
              <a:rPr lang="en-US" dirty="0"/>
              <a:t>Serving Vegetables and Fruits at Snack </a:t>
            </a:r>
            <a:r>
              <a:rPr lang="en-US" sz="800" dirty="0">
                <a:solidFill>
                  <a:srgbClr val="832526"/>
                </a:solidFill>
              </a:rPr>
              <a:t>(Continued) </a:t>
            </a:r>
            <a:endParaRPr lang="en-US" dirty="0"/>
          </a:p>
        </p:txBody>
      </p:sp>
      <p:sp>
        <p:nvSpPr>
          <p:cNvPr id="3" name="Text Placeholder 2">
            <a:extLst>
              <a:ext uri="{FF2B5EF4-FFF2-40B4-BE49-F238E27FC236}">
                <a16:creationId xmlns:a16="http://schemas.microsoft.com/office/drawing/2014/main" id="{8C308C46-3B6A-A446-A5C9-077C7134137D}"/>
              </a:ext>
            </a:extLst>
          </p:cNvPr>
          <p:cNvSpPr>
            <a:spLocks noGrp="1"/>
          </p:cNvSpPr>
          <p:nvPr>
            <p:ph type="body" idx="1"/>
          </p:nvPr>
        </p:nvSpPr>
        <p:spPr/>
        <p:txBody>
          <a:bodyPr/>
          <a:lstStyle/>
          <a:p>
            <a:r>
              <a:rPr lang="en-US" b="1" dirty="0"/>
              <a:t>Exceptions:</a:t>
            </a:r>
          </a:p>
        </p:txBody>
      </p:sp>
      <p:sp>
        <p:nvSpPr>
          <p:cNvPr id="4" name="Content Placeholder 3">
            <a:extLst>
              <a:ext uri="{FF2B5EF4-FFF2-40B4-BE49-F238E27FC236}">
                <a16:creationId xmlns:a16="http://schemas.microsoft.com/office/drawing/2014/main" id="{C7E4608B-64B6-8D4B-81C9-C2F49E1FD45C}"/>
              </a:ext>
            </a:extLst>
          </p:cNvPr>
          <p:cNvSpPr>
            <a:spLocks noGrp="1"/>
          </p:cNvSpPr>
          <p:nvPr>
            <p:ph sz="half" idx="2"/>
          </p:nvPr>
        </p:nvSpPr>
        <p:spPr>
          <a:xfrm>
            <a:off x="360361" y="1461804"/>
            <a:ext cx="7609043" cy="3296050"/>
          </a:xfrm>
        </p:spPr>
        <p:txBody>
          <a:bodyPr/>
          <a:lstStyle/>
          <a:p>
            <a:r>
              <a:rPr lang="en-US" dirty="0"/>
              <a:t>Raw leafy green vegetables credit for half of the amount served. </a:t>
            </a:r>
          </a:p>
          <a:p>
            <a:pPr lvl="1"/>
            <a:r>
              <a:rPr lang="en-US" dirty="0"/>
              <a:t>1 cup of raw spinach credits as ½ cup of vegetables.</a:t>
            </a:r>
          </a:p>
          <a:p>
            <a:pPr>
              <a:spcBef>
                <a:spcPts val="2200"/>
              </a:spcBef>
            </a:pPr>
            <a:r>
              <a:rPr lang="en-US" dirty="0"/>
              <a:t>Dried vegetables and fruits credit as twice the amount served.</a:t>
            </a:r>
          </a:p>
          <a:p>
            <a:pPr lvl="1"/>
            <a:r>
              <a:rPr lang="en-US" dirty="0"/>
              <a:t>½ cup of dehydrated mushrooms credits as </a:t>
            </a:r>
            <a:br>
              <a:rPr lang="en-US" dirty="0"/>
            </a:br>
            <a:r>
              <a:rPr lang="en-US" dirty="0"/>
              <a:t>1 cup of vegetables.</a:t>
            </a:r>
          </a:p>
          <a:p>
            <a:pPr lvl="1"/>
            <a:r>
              <a:rPr lang="en-US" dirty="0"/>
              <a:t>¼ cup of raisins credits as ½ cup of fruit.</a:t>
            </a:r>
          </a:p>
        </p:txBody>
      </p:sp>
    </p:spTree>
    <p:extLst>
      <p:ext uri="{BB962C8B-B14F-4D97-AF65-F5344CB8AC3E}">
        <p14:creationId xmlns:p14="http://schemas.microsoft.com/office/powerpoint/2010/main" val="2724212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10E0F-E2F9-7149-B787-37144E2D9128}"/>
              </a:ext>
            </a:extLst>
          </p:cNvPr>
          <p:cNvSpPr>
            <a:spLocks noGrp="1"/>
          </p:cNvSpPr>
          <p:nvPr>
            <p:ph type="title"/>
          </p:nvPr>
        </p:nvSpPr>
        <p:spPr>
          <a:xfrm>
            <a:off x="-1" y="0"/>
            <a:ext cx="8494005" cy="1009979"/>
          </a:xfrm>
        </p:spPr>
        <p:txBody>
          <a:bodyPr/>
          <a:lstStyle/>
          <a:p>
            <a:r>
              <a:rPr lang="en-US" sz="3200" dirty="0"/>
              <a:t>Serving Vegetables and Fruits at Snack </a:t>
            </a:r>
            <a:r>
              <a:rPr lang="en-US" sz="800" dirty="0">
                <a:solidFill>
                  <a:srgbClr val="832526"/>
                </a:solidFill>
              </a:rPr>
              <a:t>(Cont.) </a:t>
            </a:r>
            <a:r>
              <a:rPr lang="en-US" sz="3200" dirty="0"/>
              <a:t>  </a:t>
            </a:r>
          </a:p>
        </p:txBody>
      </p:sp>
      <p:sp>
        <p:nvSpPr>
          <p:cNvPr id="3" name="Text Placeholder 2">
            <a:extLst>
              <a:ext uri="{FF2B5EF4-FFF2-40B4-BE49-F238E27FC236}">
                <a16:creationId xmlns:a16="http://schemas.microsoft.com/office/drawing/2014/main" id="{18216138-1A9D-5544-8DE3-2049CB8C0784}"/>
              </a:ext>
            </a:extLst>
          </p:cNvPr>
          <p:cNvSpPr>
            <a:spLocks noGrp="1"/>
          </p:cNvSpPr>
          <p:nvPr>
            <p:ph type="body" idx="4294967295"/>
          </p:nvPr>
        </p:nvSpPr>
        <p:spPr>
          <a:xfrm>
            <a:off x="322729" y="1143000"/>
            <a:ext cx="5379911" cy="1586254"/>
          </a:xfrm>
          <a:prstGeom prst="rect">
            <a:avLst/>
          </a:prstGeom>
        </p:spPr>
        <p:txBody>
          <a:bodyPr/>
          <a:lstStyle/>
          <a:p>
            <a:pPr marL="0" indent="0">
              <a:lnSpc>
                <a:spcPct val="100000"/>
              </a:lnSpc>
              <a:buNone/>
            </a:pPr>
            <a:r>
              <a:rPr lang="en-US" sz="2000" dirty="0">
                <a:solidFill>
                  <a:schemeClr val="tx1">
                    <a:lumMod val="65000"/>
                    <a:lumOff val="35000"/>
                  </a:schemeClr>
                </a:solidFill>
                <a:latin typeface="Helvetica" panose="020B0604020202020204" pitchFamily="34" charset="0"/>
                <a:cs typeface="Helvetica" panose="020B0604020202020204" pitchFamily="34" charset="0"/>
              </a:rPr>
              <a:t>To credit vegetables or fruits toward a reimbursable meal or snack you must be able to recognize it in the item you are serving. </a:t>
            </a:r>
          </a:p>
          <a:p>
            <a:pPr marL="0" indent="0">
              <a:lnSpc>
                <a:spcPct val="100000"/>
              </a:lnSpc>
              <a:spcBef>
                <a:spcPts val="1600"/>
              </a:spcBef>
              <a:buNone/>
            </a:pPr>
            <a:r>
              <a:rPr lang="en-US" sz="2000" b="1" dirty="0">
                <a:solidFill>
                  <a:schemeClr val="tx1">
                    <a:lumMod val="65000"/>
                    <a:lumOff val="35000"/>
                  </a:schemeClr>
                </a:solidFill>
                <a:latin typeface="Helvetica" panose="020B0604020202020204" pitchFamily="34" charset="0"/>
                <a:cs typeface="Helvetica" panose="020B0604020202020204" pitchFamily="34" charset="0"/>
              </a:rPr>
              <a:t>Exceptions: </a:t>
            </a:r>
            <a:endParaRPr lang="en-US" sz="2000" dirty="0">
              <a:solidFill>
                <a:schemeClr val="tx1">
                  <a:lumMod val="65000"/>
                  <a:lumOff val="35000"/>
                </a:schemeClr>
              </a:solidFill>
              <a:latin typeface="Helvetica" panose="020B0604020202020204" pitchFamily="34" charset="0"/>
              <a:cs typeface="Helvetica" panose="020B0604020202020204" pitchFamily="34" charset="0"/>
            </a:endParaRPr>
          </a:p>
        </p:txBody>
      </p:sp>
      <p:sp>
        <p:nvSpPr>
          <p:cNvPr id="4" name="Content Placeholder 3">
            <a:extLst>
              <a:ext uri="{FF2B5EF4-FFF2-40B4-BE49-F238E27FC236}">
                <a16:creationId xmlns:a16="http://schemas.microsoft.com/office/drawing/2014/main" id="{03F92127-94E9-0940-9C0C-D15835179A37}"/>
              </a:ext>
            </a:extLst>
          </p:cNvPr>
          <p:cNvSpPr>
            <a:spLocks noGrp="1"/>
          </p:cNvSpPr>
          <p:nvPr>
            <p:ph sz="half" idx="2"/>
          </p:nvPr>
        </p:nvSpPr>
        <p:spPr>
          <a:xfrm>
            <a:off x="408264" y="2678137"/>
            <a:ext cx="3597128" cy="1139960"/>
          </a:xfrm>
        </p:spPr>
        <p:txBody>
          <a:bodyPr/>
          <a:lstStyle/>
          <a:p>
            <a:r>
              <a:rPr lang="en-US" dirty="0"/>
              <a:t>Pasta made from </a:t>
            </a:r>
            <a:br>
              <a:rPr lang="en-US" dirty="0"/>
            </a:br>
            <a:r>
              <a:rPr lang="en-US" dirty="0"/>
              <a:t>100% vegetable flour</a:t>
            </a:r>
          </a:p>
          <a:p>
            <a:r>
              <a:rPr lang="en-US" dirty="0"/>
              <a:t>Vegetables and fruits included in smoothies</a:t>
            </a:r>
          </a:p>
        </p:txBody>
      </p:sp>
      <p:pic>
        <p:nvPicPr>
          <p:cNvPr id="6" name="Picture 5" descr="Woman wearing a chef hat holding a plate with vegetables and fruit, and standing in front of a table with a bowl of vegetables">
            <a:extLst>
              <a:ext uri="{FF2B5EF4-FFF2-40B4-BE49-F238E27FC236}">
                <a16:creationId xmlns:a16="http://schemas.microsoft.com/office/drawing/2014/main" id="{DD19E3EA-D8DE-5944-83C3-8ECFF7DF2715}"/>
              </a:ext>
            </a:extLst>
          </p:cNvPr>
          <p:cNvPicPr>
            <a:picLocks noChangeAspect="1"/>
          </p:cNvPicPr>
          <p:nvPr/>
        </p:nvPicPr>
        <p:blipFill rotWithShape="1">
          <a:blip r:embed="rId3"/>
          <a:srcRect b="18363"/>
          <a:stretch/>
        </p:blipFill>
        <p:spPr>
          <a:xfrm>
            <a:off x="4362809" y="1190838"/>
            <a:ext cx="4614282" cy="3952662"/>
          </a:xfrm>
          <a:prstGeom prst="rect">
            <a:avLst/>
          </a:prstGeom>
        </p:spPr>
      </p:pic>
    </p:spTree>
    <p:extLst>
      <p:ext uri="{BB962C8B-B14F-4D97-AF65-F5344CB8AC3E}">
        <p14:creationId xmlns:p14="http://schemas.microsoft.com/office/powerpoint/2010/main" val="3541991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91DCF-F8B0-FF4E-B8CE-81794701456E}"/>
              </a:ext>
            </a:extLst>
          </p:cNvPr>
          <p:cNvSpPr>
            <a:spLocks noGrp="1"/>
          </p:cNvSpPr>
          <p:nvPr>
            <p:ph type="title"/>
          </p:nvPr>
        </p:nvSpPr>
        <p:spPr>
          <a:xfrm>
            <a:off x="0" y="0"/>
            <a:ext cx="8538072" cy="1009979"/>
          </a:xfrm>
        </p:spPr>
        <p:txBody>
          <a:bodyPr/>
          <a:lstStyle/>
          <a:p>
            <a:r>
              <a:rPr lang="en-US" sz="3200" dirty="0"/>
              <a:t>Serving Vegetables and Fruits at Snack </a:t>
            </a:r>
            <a:r>
              <a:rPr lang="en-US" sz="800" dirty="0">
                <a:solidFill>
                  <a:srgbClr val="832526"/>
                </a:solidFill>
              </a:rPr>
              <a:t>(Cont.) </a:t>
            </a:r>
            <a:r>
              <a:rPr lang="en-US" sz="3200" dirty="0"/>
              <a:t>    </a:t>
            </a:r>
          </a:p>
        </p:txBody>
      </p:sp>
      <p:grpSp>
        <p:nvGrpSpPr>
          <p:cNvPr id="10" name="Group 9" descr="&quot;Things to Remember&quot; post-it note">
            <a:extLst>
              <a:ext uri="{FF2B5EF4-FFF2-40B4-BE49-F238E27FC236}">
                <a16:creationId xmlns:a16="http://schemas.microsoft.com/office/drawing/2014/main" id="{5CFC318F-8402-704B-9C2C-C20029659B8E}"/>
              </a:ext>
            </a:extLst>
          </p:cNvPr>
          <p:cNvGrpSpPr/>
          <p:nvPr/>
        </p:nvGrpSpPr>
        <p:grpSpPr>
          <a:xfrm>
            <a:off x="6767233" y="676337"/>
            <a:ext cx="1239195" cy="1170868"/>
            <a:chOff x="5981457" y="1173234"/>
            <a:chExt cx="1239195" cy="1170868"/>
          </a:xfrm>
        </p:grpSpPr>
        <p:pic>
          <p:nvPicPr>
            <p:cNvPr id="11" name="Picture 10" descr="Post-it note">
              <a:extLst>
                <a:ext uri="{FF2B5EF4-FFF2-40B4-BE49-F238E27FC236}">
                  <a16:creationId xmlns:a16="http://schemas.microsoft.com/office/drawing/2014/main" id="{625C171B-5683-2B4E-B701-89E446B67706}"/>
                </a:ext>
              </a:extLst>
            </p:cNvPr>
            <p:cNvPicPr>
              <a:picLocks noChangeAspect="1"/>
            </p:cNvPicPr>
            <p:nvPr/>
          </p:nvPicPr>
          <p:blipFill>
            <a:blip r:embed="rId3"/>
            <a:srcRect/>
            <a:stretch/>
          </p:blipFill>
          <p:spPr>
            <a:xfrm rot="21448990">
              <a:off x="5981457" y="1173234"/>
              <a:ext cx="1239195" cy="1170868"/>
            </a:xfrm>
            <a:prstGeom prst="rect">
              <a:avLst/>
            </a:prstGeom>
          </p:spPr>
        </p:pic>
        <p:sp>
          <p:nvSpPr>
            <p:cNvPr id="12" name="TextBox 11">
              <a:extLst>
                <a:ext uri="{FF2B5EF4-FFF2-40B4-BE49-F238E27FC236}">
                  <a16:creationId xmlns:a16="http://schemas.microsoft.com/office/drawing/2014/main" id="{1AFAEB3C-7F58-F645-81DE-48DD7A880FC2}"/>
                </a:ext>
              </a:extLst>
            </p:cNvPr>
            <p:cNvSpPr txBox="1"/>
            <p:nvPr/>
          </p:nvSpPr>
          <p:spPr>
            <a:xfrm>
              <a:off x="6031744" y="1322615"/>
              <a:ext cx="1103523" cy="630942"/>
            </a:xfrm>
            <a:prstGeom prst="rect">
              <a:avLst/>
            </a:prstGeom>
            <a:noFill/>
          </p:spPr>
          <p:txBody>
            <a:bodyPr wrap="square" rtlCol="0">
              <a:spAutoFit/>
            </a:bodyPr>
            <a:lstStyle/>
            <a:p>
              <a:pPr algn="ctr">
                <a:lnSpc>
                  <a:spcPts val="1400"/>
                </a:lnSpc>
              </a:pPr>
              <a:r>
                <a:rPr lang="en-US" sz="1200" b="1" dirty="0">
                  <a:latin typeface="Arial Black" panose="020B0604020202020204" pitchFamily="34" charset="0"/>
                  <a:cs typeface="Arial Black" panose="020B0604020202020204" pitchFamily="34" charset="0"/>
                </a:rPr>
                <a:t>Things</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to </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Remember</a:t>
              </a:r>
            </a:p>
          </p:txBody>
        </p:sp>
      </p:grpSp>
      <p:sp>
        <p:nvSpPr>
          <p:cNvPr id="4" name="Content Placeholder 3">
            <a:extLst>
              <a:ext uri="{FF2B5EF4-FFF2-40B4-BE49-F238E27FC236}">
                <a16:creationId xmlns:a16="http://schemas.microsoft.com/office/drawing/2014/main" id="{E47981B1-95AF-A348-B30A-496C20C0809F}"/>
              </a:ext>
            </a:extLst>
          </p:cNvPr>
          <p:cNvSpPr>
            <a:spLocks noGrp="1"/>
          </p:cNvSpPr>
          <p:nvPr>
            <p:ph sz="half" idx="2"/>
          </p:nvPr>
        </p:nvSpPr>
        <p:spPr>
          <a:xfrm>
            <a:off x="408264" y="998984"/>
            <a:ext cx="7562919" cy="3232552"/>
          </a:xfrm>
        </p:spPr>
        <p:txBody>
          <a:bodyPr/>
          <a:lstStyle/>
          <a:p>
            <a:r>
              <a:rPr lang="en-US" dirty="0"/>
              <a:t>You may only serve 100% full-strength vegetable </a:t>
            </a:r>
            <a:br>
              <a:rPr lang="en-US" dirty="0"/>
            </a:br>
            <a:r>
              <a:rPr lang="en-US" dirty="0"/>
              <a:t>or fruit juice once per day. </a:t>
            </a:r>
          </a:p>
          <a:p>
            <a:r>
              <a:rPr lang="en-US" dirty="0"/>
              <a:t>You may not serve both 100% full-strength vegetable </a:t>
            </a:r>
            <a:br>
              <a:rPr lang="en-US" dirty="0"/>
            </a:br>
            <a:r>
              <a:rPr lang="en-US" dirty="0"/>
              <a:t>or fruit juice and milk together as a reimbursable snack. </a:t>
            </a:r>
          </a:p>
          <a:p>
            <a:r>
              <a:rPr lang="en-US" dirty="0"/>
              <a:t>Legumes (beans, peas, and lentils) can credit as meats/meat alternates or vegetables, however, they cannot credit as both in the same meal or snack. </a:t>
            </a:r>
          </a:p>
          <a:p>
            <a:r>
              <a:rPr lang="en-US" dirty="0"/>
              <a:t>Fruits and vegetables canned in the home may not count as part of a reimbursable meal or snack.</a:t>
            </a:r>
          </a:p>
          <a:p>
            <a:r>
              <a:rPr lang="en-US" dirty="0"/>
              <a:t>Condiments, such as fruit jams and ketchup, cannot count toward a reimbursable meal or snack.</a:t>
            </a:r>
          </a:p>
        </p:txBody>
      </p:sp>
    </p:spTree>
    <p:extLst>
      <p:ext uri="{BB962C8B-B14F-4D97-AF65-F5344CB8AC3E}">
        <p14:creationId xmlns:p14="http://schemas.microsoft.com/office/powerpoint/2010/main" val="15517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a:extLst>
              <a:ext uri="{FF2B5EF4-FFF2-40B4-BE49-F238E27FC236}">
                <a16:creationId xmlns:a16="http://schemas.microsoft.com/office/drawing/2014/main" id="{B1206E29-E9DE-CD44-A92C-4C6F5913C1CE}"/>
              </a:ext>
            </a:extLst>
          </p:cNvPr>
          <p:cNvSpPr>
            <a:spLocks noGrp="1"/>
          </p:cNvSpPr>
          <p:nvPr>
            <p:ph type="title"/>
          </p:nvPr>
        </p:nvSpPr>
        <p:spPr>
          <a:xfrm>
            <a:off x="1" y="1891826"/>
            <a:ext cx="3126258" cy="2420682"/>
          </a:xfrm>
        </p:spPr>
        <p:txBody>
          <a:bodyPr/>
          <a:lstStyle/>
          <a:p>
            <a:pPr>
              <a:lnSpc>
                <a:spcPts val="3200"/>
              </a:lnSpc>
            </a:pPr>
            <a:r>
              <a:rPr lang="en-US" sz="2400" b="1" dirty="0"/>
              <a:t>Try It Out!</a:t>
            </a:r>
            <a:br>
              <a:rPr lang="en-US" sz="2400" b="1" dirty="0"/>
            </a:br>
            <a:r>
              <a:rPr lang="en-US" sz="2400" dirty="0"/>
              <a:t>You are serving a snack to 9-year-olds. Which snack </a:t>
            </a:r>
            <a:r>
              <a:rPr lang="en-US" sz="2400" b="1" u="sng" dirty="0"/>
              <a:t>is not </a:t>
            </a:r>
            <a:r>
              <a:rPr lang="en-US" sz="2400" dirty="0"/>
              <a:t>reimbursable? </a:t>
            </a:r>
          </a:p>
        </p:txBody>
      </p:sp>
      <p:sp>
        <p:nvSpPr>
          <p:cNvPr id="4" name="Content Placeholder 3">
            <a:extLst>
              <a:ext uri="{FF2B5EF4-FFF2-40B4-BE49-F238E27FC236}">
                <a16:creationId xmlns:a16="http://schemas.microsoft.com/office/drawing/2014/main" id="{F03EA35D-964E-4048-B7E5-E87DEEB36C2C}"/>
              </a:ext>
            </a:extLst>
          </p:cNvPr>
          <p:cNvSpPr>
            <a:spLocks noGrp="1"/>
          </p:cNvSpPr>
          <p:nvPr>
            <p:ph sz="half" idx="2"/>
          </p:nvPr>
        </p:nvSpPr>
        <p:spPr>
          <a:xfrm>
            <a:off x="3657600" y="769010"/>
            <a:ext cx="4318782" cy="2245632"/>
          </a:xfrm>
        </p:spPr>
        <p:txBody>
          <a:bodyPr/>
          <a:lstStyle/>
          <a:p>
            <a:pPr>
              <a:spcAft>
                <a:spcPts val="600"/>
              </a:spcAft>
            </a:pPr>
            <a:r>
              <a:rPr lang="en-US" dirty="0"/>
              <a:t>¾ cup orange juice and ¾ cup baked carrot fries</a:t>
            </a:r>
          </a:p>
          <a:p>
            <a:pPr>
              <a:spcAft>
                <a:spcPts val="600"/>
              </a:spcAft>
            </a:pPr>
            <a:r>
              <a:rPr lang="en-US" dirty="0"/>
              <a:t>¾ baked sweet potato and ¾ cup apple juice</a:t>
            </a:r>
          </a:p>
          <a:p>
            <a:pPr>
              <a:spcAft>
                <a:spcPts val="600"/>
              </a:spcAft>
            </a:pPr>
            <a:r>
              <a:rPr lang="en-US" dirty="0"/>
              <a:t>¾ cup watermelon and ¾ cup cucumber slices</a:t>
            </a:r>
          </a:p>
          <a:p>
            <a:pPr>
              <a:spcAft>
                <a:spcPts val="600"/>
              </a:spcAft>
            </a:pPr>
            <a:r>
              <a:rPr lang="en-US" dirty="0"/>
              <a:t>¾ cup cherry tomatoes </a:t>
            </a:r>
            <a:br>
              <a:rPr lang="en-US" dirty="0"/>
            </a:br>
            <a:r>
              <a:rPr lang="en-US" dirty="0"/>
              <a:t>and ½ cup peaches</a:t>
            </a:r>
          </a:p>
        </p:txBody>
      </p:sp>
      <p:pic>
        <p:nvPicPr>
          <p:cNvPr id="7" name="Picture 6" descr="Baked Carrot Fries With Yogurt-Sunflower Seed Butter Dip">
            <a:extLst>
              <a:ext uri="{FF2B5EF4-FFF2-40B4-BE49-F238E27FC236}">
                <a16:creationId xmlns:a16="http://schemas.microsoft.com/office/drawing/2014/main" id="{AF63897A-C938-F641-977F-1B5622B1E9A6}"/>
              </a:ext>
            </a:extLst>
          </p:cNvPr>
          <p:cNvPicPr>
            <a:picLocks noChangeAspect="1"/>
          </p:cNvPicPr>
          <p:nvPr/>
        </p:nvPicPr>
        <p:blipFill>
          <a:blip r:embed="rId4"/>
          <a:stretch>
            <a:fillRect/>
          </a:stretch>
        </p:blipFill>
        <p:spPr>
          <a:xfrm>
            <a:off x="6501045" y="3190925"/>
            <a:ext cx="2638961" cy="1952575"/>
          </a:xfrm>
          <a:prstGeom prst="rect">
            <a:avLst/>
          </a:prstGeom>
        </p:spPr>
      </p:pic>
    </p:spTree>
    <p:extLst>
      <p:ext uri="{BB962C8B-B14F-4D97-AF65-F5344CB8AC3E}">
        <p14:creationId xmlns:p14="http://schemas.microsoft.com/office/powerpoint/2010/main" val="1615049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a:extLst>
              <a:ext uri="{FF2B5EF4-FFF2-40B4-BE49-F238E27FC236}">
                <a16:creationId xmlns:a16="http://schemas.microsoft.com/office/drawing/2014/main" id="{B1206E29-E9DE-CD44-A92C-4C6F5913C1CE}"/>
              </a:ext>
            </a:extLst>
          </p:cNvPr>
          <p:cNvSpPr>
            <a:spLocks noGrp="1"/>
          </p:cNvSpPr>
          <p:nvPr>
            <p:ph type="title"/>
          </p:nvPr>
        </p:nvSpPr>
        <p:spPr>
          <a:xfrm>
            <a:off x="1" y="1891826"/>
            <a:ext cx="3126258" cy="2420682"/>
          </a:xfrm>
        </p:spPr>
        <p:txBody>
          <a:bodyPr/>
          <a:lstStyle/>
          <a:p>
            <a:pPr>
              <a:lnSpc>
                <a:spcPts val="3200"/>
              </a:lnSpc>
            </a:pPr>
            <a:r>
              <a:rPr lang="en-US" sz="2400" b="1" dirty="0"/>
              <a:t>Try It Out!  </a:t>
            </a:r>
            <a:br>
              <a:rPr lang="en-US" sz="2400" b="1" dirty="0"/>
            </a:br>
            <a:r>
              <a:rPr lang="en-US" sz="2400" dirty="0"/>
              <a:t>You are serving a snack to 9-year-olds. Which snack </a:t>
            </a:r>
            <a:r>
              <a:rPr lang="en-US" sz="2400" b="1" u="sng" dirty="0"/>
              <a:t>is not </a:t>
            </a:r>
            <a:r>
              <a:rPr lang="en-US" sz="2400" dirty="0"/>
              <a:t>reimbursable? </a:t>
            </a:r>
          </a:p>
        </p:txBody>
      </p:sp>
      <p:sp>
        <p:nvSpPr>
          <p:cNvPr id="4" name="Content Placeholder 3">
            <a:extLst>
              <a:ext uri="{FF2B5EF4-FFF2-40B4-BE49-F238E27FC236}">
                <a16:creationId xmlns:a16="http://schemas.microsoft.com/office/drawing/2014/main" id="{F03EA35D-964E-4048-B7E5-E87DEEB36C2C}"/>
              </a:ext>
            </a:extLst>
          </p:cNvPr>
          <p:cNvSpPr>
            <a:spLocks noGrp="1"/>
          </p:cNvSpPr>
          <p:nvPr>
            <p:ph sz="half" idx="2"/>
          </p:nvPr>
        </p:nvSpPr>
        <p:spPr>
          <a:xfrm>
            <a:off x="3644178" y="769010"/>
            <a:ext cx="4275933" cy="2245632"/>
          </a:xfrm>
        </p:spPr>
        <p:txBody>
          <a:bodyPr/>
          <a:lstStyle/>
          <a:p>
            <a:pPr>
              <a:spcAft>
                <a:spcPts val="600"/>
              </a:spcAft>
            </a:pPr>
            <a:r>
              <a:rPr lang="en-US" dirty="0"/>
              <a:t>¾ cup orange juice and ¾ cup baked carrot fries</a:t>
            </a:r>
          </a:p>
          <a:p>
            <a:pPr>
              <a:spcAft>
                <a:spcPts val="600"/>
              </a:spcAft>
            </a:pPr>
            <a:r>
              <a:rPr lang="en-US" dirty="0"/>
              <a:t>¾ baked sweet potato and ¾ cup apple juice</a:t>
            </a:r>
          </a:p>
          <a:p>
            <a:pPr>
              <a:spcAft>
                <a:spcPts val="600"/>
              </a:spcAft>
            </a:pPr>
            <a:r>
              <a:rPr lang="en-US" dirty="0"/>
              <a:t>¾ cup watermelon and ¾ cup cucumber slices</a:t>
            </a:r>
          </a:p>
          <a:p>
            <a:pPr>
              <a:spcAft>
                <a:spcPts val="600"/>
              </a:spcAft>
            </a:pPr>
            <a:r>
              <a:rPr lang="en-US" dirty="0"/>
              <a:t>¾ cup cherry tomatoes </a:t>
            </a:r>
            <a:br>
              <a:rPr lang="en-US" dirty="0"/>
            </a:br>
            <a:r>
              <a:rPr lang="en-US" dirty="0"/>
              <a:t>and ½ cup peaches</a:t>
            </a:r>
          </a:p>
        </p:txBody>
      </p:sp>
      <p:pic>
        <p:nvPicPr>
          <p:cNvPr id="3" name="Picture 2" descr="The box next to &quot;¾ cup cherry tomatoes and ½ cup peaches&quot; is checked"/>
          <p:cNvPicPr>
            <a:picLocks noChangeAspect="1"/>
          </p:cNvPicPr>
          <p:nvPr/>
        </p:nvPicPr>
        <p:blipFill>
          <a:blip r:embed="rId4"/>
          <a:stretch>
            <a:fillRect/>
          </a:stretch>
        </p:blipFill>
        <p:spPr>
          <a:xfrm>
            <a:off x="3748088" y="3143250"/>
            <a:ext cx="283367" cy="371475"/>
          </a:xfrm>
          <a:prstGeom prst="rect">
            <a:avLst/>
          </a:prstGeom>
        </p:spPr>
      </p:pic>
      <p:pic>
        <p:nvPicPr>
          <p:cNvPr id="8" name="Picture 7" descr="Baked Carrot Fries With Yogurt-Sunflower Seed Butter Dip">
            <a:extLst>
              <a:ext uri="{FF2B5EF4-FFF2-40B4-BE49-F238E27FC236}">
                <a16:creationId xmlns:a16="http://schemas.microsoft.com/office/drawing/2014/main" id="{41207E61-6565-E94B-89FB-4560DC09E471}"/>
              </a:ext>
            </a:extLst>
          </p:cNvPr>
          <p:cNvPicPr>
            <a:picLocks noChangeAspect="1"/>
          </p:cNvPicPr>
          <p:nvPr/>
        </p:nvPicPr>
        <p:blipFill>
          <a:blip r:embed="rId5"/>
          <a:stretch>
            <a:fillRect/>
          </a:stretch>
        </p:blipFill>
        <p:spPr>
          <a:xfrm>
            <a:off x="6501045" y="3190925"/>
            <a:ext cx="2638961" cy="1952575"/>
          </a:xfrm>
          <a:prstGeom prst="rect">
            <a:avLst/>
          </a:prstGeom>
        </p:spPr>
      </p:pic>
    </p:spTree>
    <p:extLst>
      <p:ext uri="{BB962C8B-B14F-4D97-AF65-F5344CB8AC3E}">
        <p14:creationId xmlns:p14="http://schemas.microsoft.com/office/powerpoint/2010/main" val="3703674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Serving Meats and Meat Alternates at Snack</a:t>
            </a:r>
          </a:p>
        </p:txBody>
      </p:sp>
      <p:sp>
        <p:nvSpPr>
          <p:cNvPr id="6" name="Text Placeholder 5"/>
          <p:cNvSpPr>
            <a:spLocks noGrp="1"/>
          </p:cNvSpPr>
          <p:nvPr>
            <p:ph type="body" sz="quarter" idx="13"/>
          </p:nvPr>
        </p:nvSpPr>
        <p:spPr>
          <a:xfrm>
            <a:off x="374904" y="3593592"/>
            <a:ext cx="4370832" cy="365760"/>
          </a:xfrm>
        </p:spPr>
        <p:txBody>
          <a:bodyPr/>
          <a:lstStyle/>
          <a:p>
            <a:r>
              <a:rPr lang="en-US" sz="2000" b="1" dirty="0">
                <a:solidFill>
                  <a:schemeClr val="tx1">
                    <a:lumMod val="65000"/>
                    <a:lumOff val="35000"/>
                  </a:schemeClr>
                </a:solidFill>
                <a:latin typeface="Helvetica" pitchFamily="2" charset="0"/>
              </a:rPr>
              <a:t>oz eq = </a:t>
            </a:r>
            <a:r>
              <a:rPr lang="en-US" sz="1800" b="1" dirty="0">
                <a:solidFill>
                  <a:schemeClr val="tx1">
                    <a:lumMod val="65000"/>
                    <a:lumOff val="35000"/>
                  </a:schemeClr>
                </a:solidFill>
                <a:latin typeface="Helvetica" pitchFamily="2" charset="0"/>
              </a:rPr>
              <a:t>ounce</a:t>
            </a:r>
            <a:r>
              <a:rPr lang="en-US" sz="2000" b="1" dirty="0">
                <a:solidFill>
                  <a:schemeClr val="tx1">
                    <a:lumMod val="65000"/>
                    <a:lumOff val="35000"/>
                  </a:schemeClr>
                </a:solidFill>
                <a:latin typeface="Helvetica" pitchFamily="2" charset="0"/>
              </a:rPr>
              <a:t> equivalent</a:t>
            </a:r>
          </a:p>
        </p:txBody>
      </p:sp>
      <p:sp>
        <p:nvSpPr>
          <p:cNvPr id="3" name="Text Placeholder 2"/>
          <p:cNvSpPr>
            <a:spLocks noGrp="1"/>
          </p:cNvSpPr>
          <p:nvPr>
            <p:ph type="body" sz="quarter" idx="14"/>
          </p:nvPr>
        </p:nvSpPr>
        <p:spPr>
          <a:xfrm>
            <a:off x="219456" y="1042416"/>
            <a:ext cx="2953512" cy="649224"/>
          </a:xfrm>
          <a:prstGeom prst="rect">
            <a:avLst/>
          </a:prstGeom>
        </p:spPr>
        <p:txBody>
          <a:bodyPr/>
          <a:lstStyle/>
          <a:p>
            <a:pPr marL="0" indent="0" algn="ctr">
              <a:buNone/>
            </a:pPr>
            <a:r>
              <a:rPr lang="en-US" sz="1800" b="1" dirty="0">
                <a:solidFill>
                  <a:srgbClr val="4F3A73"/>
                </a:solidFill>
                <a:latin typeface="Helvetica" pitchFamily="2" charset="0"/>
              </a:rPr>
              <a:t>1 through 5 years of Age </a:t>
            </a:r>
            <a:r>
              <a:rPr lang="en-US" sz="1800" b="1" dirty="0">
                <a:solidFill>
                  <a:schemeClr val="tx1">
                    <a:lumMod val="65000"/>
                    <a:lumOff val="35000"/>
                  </a:schemeClr>
                </a:solidFill>
                <a:latin typeface="Helvetica" pitchFamily="2" charset="0"/>
              </a:rPr>
              <a:t>½ oz eq </a:t>
            </a:r>
          </a:p>
        </p:txBody>
      </p:sp>
      <p:sp>
        <p:nvSpPr>
          <p:cNvPr id="4" name="Text Placeholder 3"/>
          <p:cNvSpPr>
            <a:spLocks noGrp="1"/>
          </p:cNvSpPr>
          <p:nvPr>
            <p:ph type="body" sz="quarter" idx="15"/>
          </p:nvPr>
        </p:nvSpPr>
        <p:spPr>
          <a:xfrm>
            <a:off x="3346704" y="1042416"/>
            <a:ext cx="3072384" cy="649224"/>
          </a:xfrm>
          <a:prstGeom prst="rect">
            <a:avLst/>
          </a:prstGeom>
        </p:spPr>
        <p:txBody>
          <a:bodyPr/>
          <a:lstStyle/>
          <a:p>
            <a:pPr marL="0" indent="0" algn="ctr">
              <a:buNone/>
            </a:pPr>
            <a:r>
              <a:rPr lang="en-US" sz="1800" b="1" dirty="0">
                <a:solidFill>
                  <a:srgbClr val="4F3A73"/>
                </a:solidFill>
                <a:latin typeface="Helvetica" pitchFamily="2" charset="0"/>
              </a:rPr>
              <a:t>6 through 18 years of Age </a:t>
            </a:r>
            <a:r>
              <a:rPr lang="en-US" sz="1800" b="1" dirty="0">
                <a:solidFill>
                  <a:schemeClr val="tx1">
                    <a:lumMod val="65000"/>
                    <a:lumOff val="35000"/>
                  </a:schemeClr>
                </a:solidFill>
                <a:latin typeface="Helvetica" pitchFamily="2" charset="0"/>
              </a:rPr>
              <a:t>1 oz eq</a:t>
            </a:r>
          </a:p>
        </p:txBody>
      </p:sp>
      <p:sp>
        <p:nvSpPr>
          <p:cNvPr id="5" name="Text Placeholder 4"/>
          <p:cNvSpPr>
            <a:spLocks noGrp="1"/>
          </p:cNvSpPr>
          <p:nvPr>
            <p:ph type="body" sz="quarter" idx="16"/>
          </p:nvPr>
        </p:nvSpPr>
        <p:spPr>
          <a:xfrm>
            <a:off x="7269480" y="1042416"/>
            <a:ext cx="1463040" cy="649224"/>
          </a:xfrm>
          <a:prstGeom prst="rect">
            <a:avLst/>
          </a:prstGeom>
        </p:spPr>
        <p:txBody>
          <a:bodyPr/>
          <a:lstStyle/>
          <a:p>
            <a:pPr marL="0" indent="0" algn="ctr">
              <a:buNone/>
            </a:pPr>
            <a:r>
              <a:rPr lang="en-US" sz="1800" b="1" dirty="0">
                <a:solidFill>
                  <a:srgbClr val="4F3A73"/>
                </a:solidFill>
                <a:latin typeface="Helvetica" pitchFamily="2" charset="0"/>
              </a:rPr>
              <a:t>Adults</a:t>
            </a:r>
            <a:br>
              <a:rPr lang="en-US" sz="1800" b="1" dirty="0">
                <a:solidFill>
                  <a:schemeClr val="tx1">
                    <a:lumMod val="75000"/>
                    <a:lumOff val="25000"/>
                  </a:schemeClr>
                </a:solidFill>
                <a:latin typeface="Helvetica" pitchFamily="2" charset="0"/>
              </a:rPr>
            </a:br>
            <a:r>
              <a:rPr lang="en-US" sz="1800" b="1" dirty="0">
                <a:solidFill>
                  <a:schemeClr val="tx1">
                    <a:lumMod val="65000"/>
                    <a:lumOff val="35000"/>
                  </a:schemeClr>
                </a:solidFill>
                <a:latin typeface="Helvetica" pitchFamily="2" charset="0"/>
              </a:rPr>
              <a:t>1 oz eq</a:t>
            </a:r>
          </a:p>
        </p:txBody>
      </p:sp>
      <p:pic>
        <p:nvPicPr>
          <p:cNvPr id="10" name="Picture 9" descr="Meats/Meat Alternates Icon">
            <a:extLst>
              <a:ext uri="{FF2B5EF4-FFF2-40B4-BE49-F238E27FC236}">
                <a16:creationId xmlns:a16="http://schemas.microsoft.com/office/drawing/2014/main" id="{3731C985-C104-204A-A729-1585D0B7904D}"/>
              </a:ext>
            </a:extLst>
          </p:cNvPr>
          <p:cNvPicPr>
            <a:picLocks noChangeAspect="1"/>
          </p:cNvPicPr>
          <p:nvPr/>
        </p:nvPicPr>
        <p:blipFill>
          <a:blip r:embed="rId3"/>
          <a:srcRect/>
          <a:stretch/>
        </p:blipFill>
        <p:spPr>
          <a:xfrm>
            <a:off x="938691" y="1734359"/>
            <a:ext cx="1463039" cy="1463039"/>
          </a:xfrm>
          <a:prstGeom prst="rect">
            <a:avLst/>
          </a:prstGeom>
        </p:spPr>
      </p:pic>
      <p:pic>
        <p:nvPicPr>
          <p:cNvPr id="11" name="Picture 10" descr="Meats/Meat Alternates Icon">
            <a:extLst>
              <a:ext uri="{FF2B5EF4-FFF2-40B4-BE49-F238E27FC236}">
                <a16:creationId xmlns:a16="http://schemas.microsoft.com/office/drawing/2014/main" id="{276A8868-029A-DF42-BDAD-4C96FCB9AE4D}"/>
              </a:ext>
            </a:extLst>
          </p:cNvPr>
          <p:cNvPicPr>
            <a:picLocks noChangeAspect="1"/>
          </p:cNvPicPr>
          <p:nvPr/>
        </p:nvPicPr>
        <p:blipFill>
          <a:blip r:embed="rId3"/>
          <a:srcRect/>
          <a:stretch/>
        </p:blipFill>
        <p:spPr>
          <a:xfrm>
            <a:off x="4078672" y="1736982"/>
            <a:ext cx="1463039" cy="1463039"/>
          </a:xfrm>
          <a:prstGeom prst="rect">
            <a:avLst/>
          </a:prstGeom>
        </p:spPr>
      </p:pic>
      <p:pic>
        <p:nvPicPr>
          <p:cNvPr id="12" name="Picture 11" descr="Meats/Meat Alternates Icon">
            <a:extLst>
              <a:ext uri="{FF2B5EF4-FFF2-40B4-BE49-F238E27FC236}">
                <a16:creationId xmlns:a16="http://schemas.microsoft.com/office/drawing/2014/main" id="{6A11557A-BBE9-134B-8769-57007A764CAC}"/>
              </a:ext>
            </a:extLst>
          </p:cNvPr>
          <p:cNvPicPr>
            <a:picLocks noChangeAspect="1"/>
          </p:cNvPicPr>
          <p:nvPr/>
        </p:nvPicPr>
        <p:blipFill>
          <a:blip r:embed="rId3"/>
          <a:srcRect/>
          <a:stretch/>
        </p:blipFill>
        <p:spPr>
          <a:xfrm>
            <a:off x="7242043" y="1755378"/>
            <a:ext cx="1463039" cy="1463039"/>
          </a:xfrm>
          <a:prstGeom prst="rect">
            <a:avLst/>
          </a:prstGeom>
        </p:spPr>
      </p:pic>
    </p:spTree>
    <p:extLst>
      <p:ext uri="{BB962C8B-B14F-4D97-AF65-F5344CB8AC3E}">
        <p14:creationId xmlns:p14="http://schemas.microsoft.com/office/powerpoint/2010/main" val="4209192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35BAC-07CF-614C-90C5-39A5FD91A731}"/>
              </a:ext>
            </a:extLst>
          </p:cNvPr>
          <p:cNvSpPr>
            <a:spLocks noGrp="1"/>
          </p:cNvSpPr>
          <p:nvPr>
            <p:ph type="title"/>
          </p:nvPr>
        </p:nvSpPr>
        <p:spPr>
          <a:xfrm>
            <a:off x="-1" y="1"/>
            <a:ext cx="9033831" cy="850790"/>
          </a:xfrm>
        </p:spPr>
        <p:txBody>
          <a:bodyPr/>
          <a:lstStyle/>
          <a:p>
            <a:r>
              <a:rPr lang="en-US" dirty="0"/>
              <a:t>Serving Meats and Meat Alternates at Snack</a:t>
            </a:r>
            <a:r>
              <a:rPr lang="en-US" sz="2800" dirty="0"/>
              <a:t> </a:t>
            </a:r>
            <a:r>
              <a:rPr lang="en-US" sz="800" dirty="0">
                <a:solidFill>
                  <a:srgbClr val="832526"/>
                </a:solidFill>
              </a:rPr>
              <a:t>(Cont.) </a:t>
            </a:r>
            <a:endParaRPr lang="en-US" sz="3000" dirty="0"/>
          </a:p>
        </p:txBody>
      </p:sp>
      <p:sp>
        <p:nvSpPr>
          <p:cNvPr id="4" name="Content Placeholder 3">
            <a:extLst>
              <a:ext uri="{FF2B5EF4-FFF2-40B4-BE49-F238E27FC236}">
                <a16:creationId xmlns:a16="http://schemas.microsoft.com/office/drawing/2014/main" id="{71478C66-1EF8-D740-84F5-3D2F98963003}"/>
              </a:ext>
            </a:extLst>
          </p:cNvPr>
          <p:cNvSpPr>
            <a:spLocks noGrp="1"/>
          </p:cNvSpPr>
          <p:nvPr>
            <p:ph sz="half" idx="2"/>
          </p:nvPr>
        </p:nvSpPr>
        <p:spPr>
          <a:xfrm>
            <a:off x="360364" y="1143000"/>
            <a:ext cx="5661296" cy="1109945"/>
          </a:xfrm>
        </p:spPr>
        <p:txBody>
          <a:bodyPr/>
          <a:lstStyle/>
          <a:p>
            <a:pPr>
              <a:spcBef>
                <a:spcPts val="1600"/>
              </a:spcBef>
            </a:pPr>
            <a:r>
              <a:rPr lang="en-US" dirty="0"/>
              <a:t>Meats/meat alternates are measured as oz eq.</a:t>
            </a:r>
          </a:p>
          <a:p>
            <a:pPr>
              <a:spcBef>
                <a:spcPts val="1600"/>
              </a:spcBef>
            </a:pPr>
            <a:r>
              <a:rPr lang="en-US" dirty="0"/>
              <a:t>The smallest amount of meats/meat alternates that can credit toward a reimbursable meal or snack is a ¼ oz eq.</a:t>
            </a:r>
          </a:p>
          <a:p>
            <a:pPr>
              <a:spcBef>
                <a:spcPts val="1600"/>
              </a:spcBef>
            </a:pPr>
            <a:r>
              <a:rPr lang="en-US" dirty="0"/>
              <a:t>Use the “Food Buying Guide for Child Nutrition Programs” to see the amount of meats/meat alternates needed to meet meal pattern requirements.</a:t>
            </a:r>
          </a:p>
        </p:txBody>
      </p:sp>
      <p:pic>
        <p:nvPicPr>
          <p:cNvPr id="5" name="Picture 4" descr="Illustration of a container of yogurt">
            <a:extLst>
              <a:ext uri="{FF2B5EF4-FFF2-40B4-BE49-F238E27FC236}">
                <a16:creationId xmlns:a16="http://schemas.microsoft.com/office/drawing/2014/main" id="{A4878DEE-9289-B549-932A-7FCB337895D4}"/>
              </a:ext>
            </a:extLst>
          </p:cNvPr>
          <p:cNvPicPr>
            <a:picLocks noChangeAspect="1"/>
          </p:cNvPicPr>
          <p:nvPr/>
        </p:nvPicPr>
        <p:blipFill>
          <a:blip r:embed="rId3"/>
          <a:stretch>
            <a:fillRect/>
          </a:stretch>
        </p:blipFill>
        <p:spPr>
          <a:xfrm>
            <a:off x="6205150" y="1842052"/>
            <a:ext cx="1812360" cy="2360543"/>
          </a:xfrm>
          <a:prstGeom prst="rect">
            <a:avLst/>
          </a:prstGeom>
        </p:spPr>
      </p:pic>
    </p:spTree>
    <p:extLst>
      <p:ext uri="{BB962C8B-B14F-4D97-AF65-F5344CB8AC3E}">
        <p14:creationId xmlns:p14="http://schemas.microsoft.com/office/powerpoint/2010/main" val="1571861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7FD38-BD7C-DF42-85F0-53E58DB4AAA2}"/>
              </a:ext>
            </a:extLst>
          </p:cNvPr>
          <p:cNvSpPr>
            <a:spLocks noGrp="1"/>
          </p:cNvSpPr>
          <p:nvPr>
            <p:ph type="title"/>
          </p:nvPr>
        </p:nvSpPr>
        <p:spPr>
          <a:xfrm>
            <a:off x="-286443" y="0"/>
            <a:ext cx="8922369" cy="818147"/>
          </a:xfrm>
        </p:spPr>
        <p:txBody>
          <a:bodyPr/>
          <a:lstStyle/>
          <a:p>
            <a:r>
              <a:rPr lang="en-US" sz="3200" dirty="0"/>
              <a:t>Serving Meats and Meat Alternates at Snack </a:t>
            </a:r>
            <a:r>
              <a:rPr lang="en-US" sz="800" dirty="0"/>
              <a:t>(Cont.) </a:t>
            </a:r>
            <a:r>
              <a:rPr lang="en-US" sz="3200" dirty="0"/>
              <a:t> </a:t>
            </a:r>
          </a:p>
        </p:txBody>
      </p:sp>
      <p:grpSp>
        <p:nvGrpSpPr>
          <p:cNvPr id="10" name="Group 9" descr="&quot;Things to Remember&quot; post-it note">
            <a:extLst>
              <a:ext uri="{FF2B5EF4-FFF2-40B4-BE49-F238E27FC236}">
                <a16:creationId xmlns:a16="http://schemas.microsoft.com/office/drawing/2014/main" id="{85A29FBE-7341-1943-99FA-8FB3730CD48D}"/>
              </a:ext>
            </a:extLst>
          </p:cNvPr>
          <p:cNvGrpSpPr/>
          <p:nvPr/>
        </p:nvGrpSpPr>
        <p:grpSpPr>
          <a:xfrm>
            <a:off x="7089962" y="676337"/>
            <a:ext cx="1239195" cy="1170868"/>
            <a:chOff x="5981457" y="1173234"/>
            <a:chExt cx="1239195" cy="1170868"/>
          </a:xfrm>
        </p:grpSpPr>
        <p:pic>
          <p:nvPicPr>
            <p:cNvPr id="11" name="Picture 10" descr="Post-it note">
              <a:extLst>
                <a:ext uri="{FF2B5EF4-FFF2-40B4-BE49-F238E27FC236}">
                  <a16:creationId xmlns:a16="http://schemas.microsoft.com/office/drawing/2014/main" id="{1C36BD8B-DB33-894F-98A7-D0441154745E}"/>
                </a:ext>
              </a:extLst>
            </p:cNvPr>
            <p:cNvPicPr>
              <a:picLocks noChangeAspect="1"/>
            </p:cNvPicPr>
            <p:nvPr/>
          </p:nvPicPr>
          <p:blipFill>
            <a:blip r:embed="rId3"/>
            <a:srcRect/>
            <a:stretch/>
          </p:blipFill>
          <p:spPr>
            <a:xfrm rot="21448990">
              <a:off x="5981457" y="1173234"/>
              <a:ext cx="1239195" cy="1170868"/>
            </a:xfrm>
            <a:prstGeom prst="rect">
              <a:avLst/>
            </a:prstGeom>
          </p:spPr>
        </p:pic>
        <p:sp>
          <p:nvSpPr>
            <p:cNvPr id="12" name="TextBox 11">
              <a:extLst>
                <a:ext uri="{FF2B5EF4-FFF2-40B4-BE49-F238E27FC236}">
                  <a16:creationId xmlns:a16="http://schemas.microsoft.com/office/drawing/2014/main" id="{690D463A-0161-734C-85A1-9DBB870CC98F}"/>
                </a:ext>
              </a:extLst>
            </p:cNvPr>
            <p:cNvSpPr txBox="1"/>
            <p:nvPr/>
          </p:nvSpPr>
          <p:spPr>
            <a:xfrm>
              <a:off x="6031744" y="1322615"/>
              <a:ext cx="1103523" cy="630942"/>
            </a:xfrm>
            <a:prstGeom prst="rect">
              <a:avLst/>
            </a:prstGeom>
            <a:noFill/>
          </p:spPr>
          <p:txBody>
            <a:bodyPr wrap="square" rtlCol="0">
              <a:spAutoFit/>
            </a:bodyPr>
            <a:lstStyle/>
            <a:p>
              <a:pPr algn="ctr">
                <a:lnSpc>
                  <a:spcPts val="1400"/>
                </a:lnSpc>
              </a:pPr>
              <a:r>
                <a:rPr lang="en-US" sz="1200" b="1" dirty="0">
                  <a:latin typeface="Arial Black" panose="020B0604020202020204" pitchFamily="34" charset="0"/>
                  <a:cs typeface="Arial Black" panose="020B0604020202020204" pitchFamily="34" charset="0"/>
                </a:rPr>
                <a:t>Things</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to </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Remember</a:t>
              </a:r>
            </a:p>
          </p:txBody>
        </p:sp>
      </p:grpSp>
      <p:sp>
        <p:nvSpPr>
          <p:cNvPr id="4" name="Content Placeholder 3">
            <a:extLst>
              <a:ext uri="{FF2B5EF4-FFF2-40B4-BE49-F238E27FC236}">
                <a16:creationId xmlns:a16="http://schemas.microsoft.com/office/drawing/2014/main" id="{6C79ADD3-88C7-074E-B807-F602F0E32C90}"/>
              </a:ext>
            </a:extLst>
          </p:cNvPr>
          <p:cNvSpPr>
            <a:spLocks noGrp="1"/>
          </p:cNvSpPr>
          <p:nvPr>
            <p:ph sz="half" idx="2"/>
          </p:nvPr>
        </p:nvSpPr>
        <p:spPr>
          <a:xfrm>
            <a:off x="408264" y="1134910"/>
            <a:ext cx="5729471" cy="4171015"/>
          </a:xfrm>
        </p:spPr>
        <p:txBody>
          <a:bodyPr/>
          <a:lstStyle/>
          <a:p>
            <a:pPr>
              <a:spcBef>
                <a:spcPts val="1600"/>
              </a:spcBef>
            </a:pPr>
            <a:r>
              <a:rPr lang="en-US" dirty="0"/>
              <a:t>Nuts and seeds can be used to meet the entire </a:t>
            </a:r>
            <a:br>
              <a:rPr lang="en-US" dirty="0"/>
            </a:br>
            <a:r>
              <a:rPr lang="en-US" dirty="0"/>
              <a:t>meats/meat alternates requirement at snack.</a:t>
            </a:r>
          </a:p>
          <a:p>
            <a:pPr>
              <a:spcBef>
                <a:spcPts val="1600"/>
              </a:spcBef>
            </a:pPr>
            <a:r>
              <a:rPr lang="en-US" dirty="0"/>
              <a:t>Yogurt served as part of a reimbursable meal or </a:t>
            </a:r>
            <a:br>
              <a:rPr lang="en-US" dirty="0"/>
            </a:br>
            <a:r>
              <a:rPr lang="en-US" dirty="0"/>
              <a:t>snack must be:</a:t>
            </a:r>
          </a:p>
          <a:p>
            <a:pPr lvl="1"/>
            <a:r>
              <a:rPr lang="en-US" dirty="0"/>
              <a:t>store-bought (commercially prepared)</a:t>
            </a:r>
          </a:p>
          <a:p>
            <a:pPr lvl="1"/>
            <a:r>
              <a:rPr lang="en-US" dirty="0"/>
              <a:t>made from cow’s milk or soymilk</a:t>
            </a:r>
          </a:p>
          <a:p>
            <a:pPr lvl="1"/>
            <a:r>
              <a:rPr lang="en-US" dirty="0"/>
              <a:t>contain no more than 23 grams of total sugars per 6 ounces.</a:t>
            </a:r>
          </a:p>
          <a:p>
            <a:pPr lvl="0">
              <a:spcBef>
                <a:spcPts val="1600"/>
              </a:spcBef>
            </a:pPr>
            <a:r>
              <a:rPr lang="en-US" dirty="0"/>
              <a:t>Legumes (beans, peas, and lentils) can credit as meats/meat alternates or vegetables.</a:t>
            </a:r>
          </a:p>
        </p:txBody>
      </p:sp>
      <p:pic>
        <p:nvPicPr>
          <p:cNvPr id="8" name="Picture 7" descr="Screenshot of the &quot;Choose Yogurts That Are Lower in Sugar&quot; worksheet">
            <a:extLst>
              <a:ext uri="{FF2B5EF4-FFF2-40B4-BE49-F238E27FC236}">
                <a16:creationId xmlns:a16="http://schemas.microsoft.com/office/drawing/2014/main" id="{109FCD73-3369-DA4F-AAB4-D43C1BC2F4E0}"/>
              </a:ext>
            </a:extLst>
          </p:cNvPr>
          <p:cNvPicPr>
            <a:picLocks noChangeAspect="1"/>
          </p:cNvPicPr>
          <p:nvPr/>
        </p:nvPicPr>
        <p:blipFill>
          <a:blip r:embed="rId4"/>
          <a:srcRect l="281" r="281"/>
          <a:stretch/>
        </p:blipFill>
        <p:spPr>
          <a:xfrm>
            <a:off x="6784804" y="1877416"/>
            <a:ext cx="1758559" cy="2288627"/>
          </a:xfrm>
          <a:prstGeom prst="rect">
            <a:avLst/>
          </a:prstGeom>
          <a:ln w="3175">
            <a:solidFill>
              <a:schemeClr val="bg1">
                <a:lumMod val="75000"/>
              </a:schemeClr>
            </a:solidFill>
          </a:ln>
          <a:effectLst>
            <a:outerShdw blurRad="63500" sx="102000" sy="102000" algn="ctr" rotWithShape="0">
              <a:prstClr val="black">
                <a:alpha val="15000"/>
              </a:prstClr>
            </a:outerShdw>
          </a:effectLst>
        </p:spPr>
      </p:pic>
      <p:pic>
        <p:nvPicPr>
          <p:cNvPr id="7" name="Picture 6" descr="QR code to &quot;Choose Yogurts That Are Lower In Sugar&quot; worksheet">
            <a:extLst>
              <a:ext uri="{FF2B5EF4-FFF2-40B4-BE49-F238E27FC236}">
                <a16:creationId xmlns:a16="http://schemas.microsoft.com/office/drawing/2014/main" id="{2DA6281E-920C-4B4F-9BBA-638E8452E238}"/>
              </a:ext>
            </a:extLst>
          </p:cNvPr>
          <p:cNvPicPr>
            <a:picLocks noChangeAspect="1"/>
          </p:cNvPicPr>
          <p:nvPr/>
        </p:nvPicPr>
        <p:blipFill>
          <a:blip r:embed="rId5"/>
          <a:stretch>
            <a:fillRect/>
          </a:stretch>
        </p:blipFill>
        <p:spPr>
          <a:xfrm>
            <a:off x="6100933" y="4339147"/>
            <a:ext cx="609600" cy="609600"/>
          </a:xfrm>
          <a:prstGeom prst="rect">
            <a:avLst/>
          </a:prstGeom>
          <a:ln w="3175">
            <a:solidFill>
              <a:schemeClr val="bg1">
                <a:lumMod val="65000"/>
              </a:schemeClr>
            </a:solidFill>
          </a:ln>
        </p:spPr>
      </p:pic>
      <p:sp>
        <p:nvSpPr>
          <p:cNvPr id="3" name="TextBox 2">
            <a:extLst>
              <a:ext uri="{FF2B5EF4-FFF2-40B4-BE49-F238E27FC236}">
                <a16:creationId xmlns:a16="http://schemas.microsoft.com/office/drawing/2014/main" id="{228AF720-0736-9D4A-872A-9FC87065147C}"/>
              </a:ext>
            </a:extLst>
          </p:cNvPr>
          <p:cNvSpPr txBox="1"/>
          <p:nvPr/>
        </p:nvSpPr>
        <p:spPr>
          <a:xfrm>
            <a:off x="6695158" y="4164283"/>
            <a:ext cx="2040578" cy="923330"/>
          </a:xfrm>
          <a:prstGeom prst="rect">
            <a:avLst/>
          </a:prstGeom>
          <a:noFill/>
        </p:spPr>
        <p:txBody>
          <a:bodyPr wrap="square" rtlCol="0">
            <a:spAutoFit/>
          </a:bodyPr>
          <a:lstStyle/>
          <a:p>
            <a:r>
              <a:rPr lang="en-US" b="1" u="sng" dirty="0">
                <a:solidFill>
                  <a:schemeClr val="tx1">
                    <a:lumMod val="65000"/>
                    <a:lumOff val="35000"/>
                  </a:schemeClr>
                </a:solidFill>
                <a:latin typeface="Helvetica" pitchFamily="2" charset="0"/>
                <a:hlinkClick r:id="rId6" tooltip="Choose Yogurts That Are Lower in Sugar">
                  <a:extLst>
                    <a:ext uri="{A12FA001-AC4F-418D-AE19-62706E023703}">
                      <ahyp:hlinkClr xmlns:ahyp="http://schemas.microsoft.com/office/drawing/2018/hyperlinkcolor" val="tx"/>
                    </a:ext>
                  </a:extLst>
                </a:hlinkClick>
              </a:rPr>
              <a:t>fns.usda.gov/tn/choose-yogurts-are-lower-sugar</a:t>
            </a:r>
            <a:endParaRPr lang="en-US" b="1" u="sng"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1713960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7FD38-BD7C-DF42-85F0-53E58DB4AAA2}"/>
              </a:ext>
            </a:extLst>
          </p:cNvPr>
          <p:cNvSpPr>
            <a:spLocks noGrp="1"/>
          </p:cNvSpPr>
          <p:nvPr>
            <p:ph type="title"/>
          </p:nvPr>
        </p:nvSpPr>
        <p:spPr>
          <a:xfrm>
            <a:off x="-275425" y="0"/>
            <a:ext cx="8857565" cy="818147"/>
          </a:xfrm>
        </p:spPr>
        <p:txBody>
          <a:bodyPr/>
          <a:lstStyle/>
          <a:p>
            <a:r>
              <a:rPr lang="en-US" sz="3200" dirty="0"/>
              <a:t>Serving Meats and Meat Alternates at Snack </a:t>
            </a:r>
            <a:r>
              <a:rPr lang="en-US" sz="800" dirty="0"/>
              <a:t>(Cont.) </a:t>
            </a:r>
            <a:r>
              <a:rPr lang="en-US" sz="3200" dirty="0"/>
              <a:t>   </a:t>
            </a:r>
          </a:p>
        </p:txBody>
      </p:sp>
      <p:grpSp>
        <p:nvGrpSpPr>
          <p:cNvPr id="10" name="Group 9" descr="Things to Remember post-it note">
            <a:extLst>
              <a:ext uri="{FF2B5EF4-FFF2-40B4-BE49-F238E27FC236}">
                <a16:creationId xmlns:a16="http://schemas.microsoft.com/office/drawing/2014/main" id="{DB717F01-8B86-F14E-9416-0FBAB8B7B263}"/>
              </a:ext>
            </a:extLst>
          </p:cNvPr>
          <p:cNvGrpSpPr/>
          <p:nvPr/>
        </p:nvGrpSpPr>
        <p:grpSpPr>
          <a:xfrm>
            <a:off x="6767233" y="676337"/>
            <a:ext cx="1239195" cy="1170868"/>
            <a:chOff x="5981457" y="1173234"/>
            <a:chExt cx="1239195" cy="1170868"/>
          </a:xfrm>
        </p:grpSpPr>
        <p:pic>
          <p:nvPicPr>
            <p:cNvPr id="11" name="Picture 10" descr="Post-it note">
              <a:extLst>
                <a:ext uri="{FF2B5EF4-FFF2-40B4-BE49-F238E27FC236}">
                  <a16:creationId xmlns:a16="http://schemas.microsoft.com/office/drawing/2014/main" id="{D8613859-2792-E74D-A8FC-AE58D405F477}"/>
                </a:ext>
              </a:extLst>
            </p:cNvPr>
            <p:cNvPicPr>
              <a:picLocks noChangeAspect="1"/>
            </p:cNvPicPr>
            <p:nvPr/>
          </p:nvPicPr>
          <p:blipFill>
            <a:blip r:embed="rId3"/>
            <a:srcRect/>
            <a:stretch/>
          </p:blipFill>
          <p:spPr>
            <a:xfrm rot="21448990">
              <a:off x="5981457" y="1173234"/>
              <a:ext cx="1239195" cy="1170868"/>
            </a:xfrm>
            <a:prstGeom prst="rect">
              <a:avLst/>
            </a:prstGeom>
          </p:spPr>
        </p:pic>
        <p:sp>
          <p:nvSpPr>
            <p:cNvPr id="12" name="TextBox 11">
              <a:extLst>
                <a:ext uri="{FF2B5EF4-FFF2-40B4-BE49-F238E27FC236}">
                  <a16:creationId xmlns:a16="http://schemas.microsoft.com/office/drawing/2014/main" id="{002B6ED6-50E3-4646-86F3-49126F10E8F5}"/>
                </a:ext>
              </a:extLst>
            </p:cNvPr>
            <p:cNvSpPr txBox="1"/>
            <p:nvPr/>
          </p:nvSpPr>
          <p:spPr>
            <a:xfrm>
              <a:off x="6031744" y="1322615"/>
              <a:ext cx="1103523" cy="630942"/>
            </a:xfrm>
            <a:prstGeom prst="rect">
              <a:avLst/>
            </a:prstGeom>
            <a:noFill/>
          </p:spPr>
          <p:txBody>
            <a:bodyPr wrap="square" rtlCol="0">
              <a:spAutoFit/>
            </a:bodyPr>
            <a:lstStyle/>
            <a:p>
              <a:pPr algn="ctr">
                <a:lnSpc>
                  <a:spcPts val="1400"/>
                </a:lnSpc>
              </a:pPr>
              <a:r>
                <a:rPr lang="en-US" sz="1200" b="1" dirty="0">
                  <a:latin typeface="Arial Black" panose="020B0604020202020204" pitchFamily="34" charset="0"/>
                  <a:cs typeface="Arial Black" panose="020B0604020202020204" pitchFamily="34" charset="0"/>
                </a:rPr>
                <a:t>Things</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to </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Remember</a:t>
              </a:r>
            </a:p>
          </p:txBody>
        </p:sp>
      </p:grpSp>
      <p:sp>
        <p:nvSpPr>
          <p:cNvPr id="4" name="Content Placeholder 3">
            <a:extLst>
              <a:ext uri="{FF2B5EF4-FFF2-40B4-BE49-F238E27FC236}">
                <a16:creationId xmlns:a16="http://schemas.microsoft.com/office/drawing/2014/main" id="{6C79ADD3-88C7-074E-B807-F602F0E32C90}"/>
              </a:ext>
            </a:extLst>
          </p:cNvPr>
          <p:cNvSpPr>
            <a:spLocks noGrp="1"/>
          </p:cNvSpPr>
          <p:nvPr>
            <p:ph sz="half" idx="2"/>
          </p:nvPr>
        </p:nvSpPr>
        <p:spPr>
          <a:xfrm>
            <a:off x="408264" y="1143000"/>
            <a:ext cx="5972657" cy="4171015"/>
          </a:xfrm>
        </p:spPr>
        <p:txBody>
          <a:bodyPr/>
          <a:lstStyle/>
          <a:p>
            <a:pPr>
              <a:spcBef>
                <a:spcPts val="1600"/>
              </a:spcBef>
            </a:pPr>
            <a:r>
              <a:rPr lang="en-US" dirty="0"/>
              <a:t>Pasta made from 100% legume flour must be offered with additional meats/meat alternates. </a:t>
            </a:r>
          </a:p>
          <a:p>
            <a:pPr>
              <a:spcBef>
                <a:spcPts val="2200"/>
              </a:spcBef>
            </a:pPr>
            <a:r>
              <a:rPr lang="en-US" dirty="0"/>
              <a:t>Cheese that is part of a reimbursable meal or snack must: </a:t>
            </a:r>
          </a:p>
          <a:p>
            <a:pPr lvl="1">
              <a:spcBef>
                <a:spcPts val="1000"/>
              </a:spcBef>
            </a:pPr>
            <a:r>
              <a:rPr lang="en-US" dirty="0"/>
              <a:t>be pasteurized natural or processed cheese. </a:t>
            </a:r>
          </a:p>
          <a:p>
            <a:pPr lvl="1">
              <a:spcBef>
                <a:spcPts val="1000"/>
              </a:spcBef>
            </a:pPr>
            <a:r>
              <a:rPr lang="en-US" dirty="0"/>
              <a:t>have a CN label or PFS if it is a cheese sauce.</a:t>
            </a:r>
          </a:p>
          <a:p>
            <a:pPr lvl="0">
              <a:spcBef>
                <a:spcPts val="2200"/>
              </a:spcBef>
            </a:pPr>
            <a:r>
              <a:rPr lang="en-US" dirty="0">
                <a:solidFill>
                  <a:prstClr val="black">
                    <a:lumMod val="65000"/>
                    <a:lumOff val="35000"/>
                  </a:prstClr>
                </a:solidFill>
              </a:rPr>
              <a:t>Imitation cheese and cheese product cannot count toward a reimbursable meal or snack.</a:t>
            </a:r>
          </a:p>
        </p:txBody>
      </p:sp>
    </p:spTree>
    <p:extLst>
      <p:ext uri="{BB962C8B-B14F-4D97-AF65-F5344CB8AC3E}">
        <p14:creationId xmlns:p14="http://schemas.microsoft.com/office/powerpoint/2010/main" val="650185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a:extLst>
              <a:ext uri="{FF2B5EF4-FFF2-40B4-BE49-F238E27FC236}">
                <a16:creationId xmlns:a16="http://schemas.microsoft.com/office/drawing/2014/main" id="{B1206E29-E9DE-CD44-A92C-4C6F5913C1CE}"/>
              </a:ext>
            </a:extLst>
          </p:cNvPr>
          <p:cNvSpPr>
            <a:spLocks noGrp="1"/>
          </p:cNvSpPr>
          <p:nvPr>
            <p:ph type="title"/>
          </p:nvPr>
        </p:nvSpPr>
        <p:spPr>
          <a:xfrm>
            <a:off x="1" y="1891826"/>
            <a:ext cx="3126258" cy="2420682"/>
          </a:xfrm>
        </p:spPr>
        <p:txBody>
          <a:bodyPr/>
          <a:lstStyle/>
          <a:p>
            <a:pPr>
              <a:lnSpc>
                <a:spcPts val="3200"/>
              </a:lnSpc>
            </a:pPr>
            <a:r>
              <a:rPr lang="en-US" sz="2400" b="1" dirty="0"/>
              <a:t>Try It Out!</a:t>
            </a:r>
            <a:br>
              <a:rPr lang="en-US" sz="2400" b="1" dirty="0"/>
            </a:br>
            <a:r>
              <a:rPr lang="en-US" sz="2400" dirty="0"/>
              <a:t>You are serving a snack to an adult. Which snack </a:t>
            </a:r>
            <a:r>
              <a:rPr lang="en-US" sz="2400" b="1" u="sng" dirty="0"/>
              <a:t>is not </a:t>
            </a:r>
            <a:r>
              <a:rPr lang="en-US" sz="2400" dirty="0"/>
              <a:t>reimbursable?</a:t>
            </a:r>
          </a:p>
        </p:txBody>
      </p:sp>
      <p:sp>
        <p:nvSpPr>
          <p:cNvPr id="4" name="Content Placeholder 3">
            <a:extLst>
              <a:ext uri="{FF2B5EF4-FFF2-40B4-BE49-F238E27FC236}">
                <a16:creationId xmlns:a16="http://schemas.microsoft.com/office/drawing/2014/main" id="{F03EA35D-964E-4048-B7E5-E87DEEB36C2C}"/>
              </a:ext>
            </a:extLst>
          </p:cNvPr>
          <p:cNvSpPr>
            <a:spLocks noGrp="1"/>
          </p:cNvSpPr>
          <p:nvPr>
            <p:ph sz="half" idx="2"/>
          </p:nvPr>
        </p:nvSpPr>
        <p:spPr>
          <a:xfrm>
            <a:off x="3657600" y="769010"/>
            <a:ext cx="4909106" cy="2245632"/>
          </a:xfrm>
        </p:spPr>
        <p:txBody>
          <a:bodyPr/>
          <a:lstStyle/>
          <a:p>
            <a:pPr>
              <a:spcAft>
                <a:spcPts val="600"/>
              </a:spcAft>
            </a:pPr>
            <a:r>
              <a:rPr lang="en-US" dirty="0"/>
              <a:t>Chicken and cheese snack cup with grapes (1 oz eq m/ma and ½ cup fruit)</a:t>
            </a:r>
          </a:p>
          <a:p>
            <a:pPr>
              <a:spcAft>
                <a:spcPts val="600"/>
              </a:spcAft>
            </a:pPr>
            <a:r>
              <a:rPr lang="en-US" dirty="0"/>
              <a:t>¾ oz eq yogurt and ½ cup mixed fruit</a:t>
            </a:r>
          </a:p>
          <a:p>
            <a:pPr>
              <a:spcAft>
                <a:spcPts val="600"/>
              </a:spcAft>
            </a:pPr>
            <a:r>
              <a:rPr lang="en-US" dirty="0"/>
              <a:t>1 oz eq hummus and ½ cup snap peas</a:t>
            </a:r>
          </a:p>
          <a:p>
            <a:pPr>
              <a:spcAft>
                <a:spcPts val="600"/>
              </a:spcAft>
            </a:pPr>
            <a:r>
              <a:rPr lang="en-US" dirty="0"/>
              <a:t>1 oz eq (2 Tbsp) almond butter </a:t>
            </a:r>
            <a:br>
              <a:rPr lang="en-US" dirty="0"/>
            </a:br>
            <a:r>
              <a:rPr lang="en-US" dirty="0"/>
              <a:t>and ½ cup apple slices</a:t>
            </a:r>
          </a:p>
        </p:txBody>
      </p:sp>
      <p:pic>
        <p:nvPicPr>
          <p:cNvPr id="7" name="Picture 6" descr="Bowl of chicken, cheese, and cut grapes">
            <a:extLst>
              <a:ext uri="{FF2B5EF4-FFF2-40B4-BE49-F238E27FC236}">
                <a16:creationId xmlns:a16="http://schemas.microsoft.com/office/drawing/2014/main" id="{AF63897A-C938-F641-977F-1B5622B1E9A6}"/>
              </a:ext>
            </a:extLst>
          </p:cNvPr>
          <p:cNvPicPr>
            <a:picLocks noChangeAspect="1"/>
          </p:cNvPicPr>
          <p:nvPr/>
        </p:nvPicPr>
        <p:blipFill>
          <a:blip r:embed="rId4"/>
          <a:srcRect/>
          <a:stretch/>
        </p:blipFill>
        <p:spPr>
          <a:xfrm>
            <a:off x="6616615" y="3116180"/>
            <a:ext cx="2310815" cy="1693812"/>
          </a:xfrm>
          <a:prstGeom prst="rect">
            <a:avLst/>
          </a:prstGeom>
          <a:effectLst/>
        </p:spPr>
      </p:pic>
    </p:spTree>
    <p:extLst>
      <p:ext uri="{BB962C8B-B14F-4D97-AF65-F5344CB8AC3E}">
        <p14:creationId xmlns:p14="http://schemas.microsoft.com/office/powerpoint/2010/main" val="920735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 Question Mark Icon "/>
          <p:cNvPicPr>
            <a:picLocks noChangeAspect="1"/>
          </p:cNvPicPr>
          <p:nvPr/>
        </p:nvPicPr>
        <p:blipFill>
          <a:blip r:embed="rId3"/>
          <a:stretch>
            <a:fillRect/>
          </a:stretch>
        </p:blipFill>
        <p:spPr>
          <a:xfrm>
            <a:off x="957555" y="822903"/>
            <a:ext cx="1085850" cy="1152525"/>
          </a:xfrm>
          <a:prstGeom prst="rect">
            <a:avLst/>
          </a:prstGeom>
        </p:spPr>
      </p:pic>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4363" y="2076580"/>
            <a:ext cx="2735566" cy="1669773"/>
          </a:xfrm>
        </p:spPr>
        <p:txBody>
          <a:bodyPr lIns="228600" tIns="0"/>
          <a:lstStyle/>
          <a:p>
            <a:r>
              <a:rPr lang="en-US" sz="2800" b="1" dirty="0"/>
              <a:t>Let Us Know Who You Are! </a:t>
            </a:r>
            <a:br>
              <a:rPr lang="en-US" sz="2800" b="1" dirty="0"/>
            </a:br>
            <a:r>
              <a:rPr lang="en-US" sz="2800" dirty="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554387" y="481266"/>
            <a:ext cx="5253258" cy="4332372"/>
          </a:xfrm>
        </p:spPr>
        <p:txBody>
          <a:bodyPr/>
          <a:lstStyle/>
          <a:p>
            <a:pPr marL="463550" indent="-463550">
              <a:spcBef>
                <a:spcPts val="600"/>
              </a:spcBef>
              <a:buFont typeface="Wingdings" pitchFamily="2" charset="2"/>
              <a:buChar char="q"/>
            </a:pPr>
            <a:r>
              <a:rPr lang="en-US" sz="2200" dirty="0"/>
              <a:t>Child care center</a:t>
            </a:r>
          </a:p>
          <a:p>
            <a:pPr marL="463550" indent="-463550">
              <a:spcBef>
                <a:spcPts val="600"/>
              </a:spcBef>
              <a:buFont typeface="Wingdings" pitchFamily="2" charset="2"/>
              <a:buChar char="q"/>
            </a:pPr>
            <a:r>
              <a:rPr lang="en-US" sz="2200" dirty="0"/>
              <a:t>Family child care home</a:t>
            </a:r>
          </a:p>
          <a:p>
            <a:pPr marL="463550" indent="-463550">
              <a:spcBef>
                <a:spcPts val="600"/>
              </a:spcBef>
              <a:buFont typeface="Wingdings" pitchFamily="2" charset="2"/>
              <a:buChar char="q"/>
            </a:pPr>
            <a:r>
              <a:rPr lang="en-US" sz="2200" dirty="0"/>
              <a:t>At-risk afterschool care center</a:t>
            </a:r>
          </a:p>
          <a:p>
            <a:pPr marL="463550" indent="-463550">
              <a:spcBef>
                <a:spcPts val="600"/>
              </a:spcBef>
              <a:buFont typeface="Wingdings" pitchFamily="2" charset="2"/>
              <a:buChar char="q"/>
            </a:pPr>
            <a:r>
              <a:rPr lang="en-US" sz="2200" dirty="0"/>
              <a:t>Adult day care center</a:t>
            </a:r>
          </a:p>
          <a:p>
            <a:pPr marL="463550" indent="-463550">
              <a:spcBef>
                <a:spcPts val="600"/>
              </a:spcBef>
              <a:buFont typeface="Wingdings" pitchFamily="2" charset="2"/>
              <a:buChar char="q"/>
            </a:pPr>
            <a:r>
              <a:rPr lang="en-US" sz="2200" dirty="0"/>
              <a:t>Sponsoring organization</a:t>
            </a:r>
          </a:p>
          <a:p>
            <a:pPr marL="463550" indent="-463550">
              <a:spcBef>
                <a:spcPts val="600"/>
              </a:spcBef>
              <a:buFont typeface="Wingdings" pitchFamily="2" charset="2"/>
              <a:buChar char="q"/>
            </a:pPr>
            <a:r>
              <a:rPr lang="en-US" sz="2200" dirty="0"/>
              <a:t>Emergency shelter</a:t>
            </a:r>
          </a:p>
          <a:p>
            <a:pPr marL="463550" indent="-463550">
              <a:spcBef>
                <a:spcPts val="600"/>
              </a:spcBef>
              <a:buFont typeface="Wingdings" pitchFamily="2" charset="2"/>
              <a:buChar char="q"/>
            </a:pPr>
            <a:r>
              <a:rPr lang="en-US" sz="2200" dirty="0"/>
              <a:t>School food authority </a:t>
            </a:r>
          </a:p>
          <a:p>
            <a:pPr marL="463550" indent="-463550">
              <a:spcBef>
                <a:spcPts val="600"/>
              </a:spcBef>
              <a:buFont typeface="Wingdings" pitchFamily="2" charset="2"/>
              <a:buChar char="q"/>
            </a:pPr>
            <a:r>
              <a:rPr lang="en-US" sz="2200" dirty="0"/>
              <a:t>State agency</a:t>
            </a:r>
          </a:p>
          <a:p>
            <a:pPr marL="463550" indent="-463550">
              <a:spcBef>
                <a:spcPts val="600"/>
              </a:spcBef>
              <a:buFont typeface="Wingdings" pitchFamily="2" charset="2"/>
              <a:buChar char="q"/>
            </a:pPr>
            <a:r>
              <a:rPr lang="en-US" sz="2200" dirty="0"/>
              <a:t>USDA Regional Office </a:t>
            </a:r>
          </a:p>
          <a:p>
            <a:pPr marL="463550" indent="-463550">
              <a:spcBef>
                <a:spcPts val="600"/>
              </a:spcBef>
              <a:buFont typeface="Wingdings" pitchFamily="2" charset="2"/>
              <a:buChar char="q"/>
            </a:pPr>
            <a:r>
              <a:rPr lang="en-US" sz="2200" dirty="0"/>
              <a:t>Other</a:t>
            </a: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a:extLst>
              <a:ext uri="{FF2B5EF4-FFF2-40B4-BE49-F238E27FC236}">
                <a16:creationId xmlns:a16="http://schemas.microsoft.com/office/drawing/2014/main" id="{B1206E29-E9DE-CD44-A92C-4C6F5913C1CE}"/>
              </a:ext>
            </a:extLst>
          </p:cNvPr>
          <p:cNvSpPr>
            <a:spLocks noGrp="1"/>
          </p:cNvSpPr>
          <p:nvPr>
            <p:ph type="title"/>
          </p:nvPr>
        </p:nvSpPr>
        <p:spPr>
          <a:xfrm>
            <a:off x="1" y="1891826"/>
            <a:ext cx="3126258" cy="2420682"/>
          </a:xfrm>
        </p:spPr>
        <p:txBody>
          <a:bodyPr/>
          <a:lstStyle/>
          <a:p>
            <a:pPr>
              <a:lnSpc>
                <a:spcPts val="3200"/>
              </a:lnSpc>
            </a:pPr>
            <a:r>
              <a:rPr lang="en-US" sz="2400" b="1" dirty="0"/>
              <a:t>Answer</a:t>
            </a:r>
            <a:br>
              <a:rPr lang="en-US" sz="2400" b="1" dirty="0"/>
            </a:br>
            <a:r>
              <a:rPr lang="en-US" sz="2400" dirty="0"/>
              <a:t>You are serving a snack to an adult. Which snack </a:t>
            </a:r>
            <a:r>
              <a:rPr lang="en-US" sz="2400" b="1" u="sng" dirty="0"/>
              <a:t>is not </a:t>
            </a:r>
            <a:r>
              <a:rPr lang="en-US" sz="2400" dirty="0"/>
              <a:t>reimbursable?</a:t>
            </a:r>
          </a:p>
        </p:txBody>
      </p:sp>
      <p:sp>
        <p:nvSpPr>
          <p:cNvPr id="4" name="Content Placeholder 3">
            <a:extLst>
              <a:ext uri="{FF2B5EF4-FFF2-40B4-BE49-F238E27FC236}">
                <a16:creationId xmlns:a16="http://schemas.microsoft.com/office/drawing/2014/main" id="{F03EA35D-964E-4048-B7E5-E87DEEB36C2C}"/>
              </a:ext>
            </a:extLst>
          </p:cNvPr>
          <p:cNvSpPr>
            <a:spLocks noGrp="1"/>
          </p:cNvSpPr>
          <p:nvPr>
            <p:ph sz="half" idx="2"/>
          </p:nvPr>
        </p:nvSpPr>
        <p:spPr>
          <a:xfrm>
            <a:off x="3657600" y="769010"/>
            <a:ext cx="4909106" cy="2245632"/>
          </a:xfrm>
        </p:spPr>
        <p:txBody>
          <a:bodyPr/>
          <a:lstStyle/>
          <a:p>
            <a:pPr>
              <a:spcAft>
                <a:spcPts val="600"/>
              </a:spcAft>
            </a:pPr>
            <a:r>
              <a:rPr lang="en-US" dirty="0"/>
              <a:t>Chicken and cheese snack cup with grapes (1 oz eq m/ma and ½ cup fruit)</a:t>
            </a:r>
          </a:p>
          <a:p>
            <a:pPr>
              <a:spcAft>
                <a:spcPts val="600"/>
              </a:spcAft>
            </a:pPr>
            <a:r>
              <a:rPr lang="en-US" dirty="0"/>
              <a:t>¾ oz eq yogurt and ½ cup mixed fruit</a:t>
            </a:r>
          </a:p>
          <a:p>
            <a:pPr>
              <a:spcAft>
                <a:spcPts val="600"/>
              </a:spcAft>
            </a:pPr>
            <a:r>
              <a:rPr lang="en-US" dirty="0"/>
              <a:t>1 oz eq hummus and ½ cup snap peas</a:t>
            </a:r>
          </a:p>
          <a:p>
            <a:pPr>
              <a:spcAft>
                <a:spcPts val="600"/>
              </a:spcAft>
            </a:pPr>
            <a:r>
              <a:rPr lang="en-US" dirty="0"/>
              <a:t>1 oz eq (2 Tbsp) almond butter </a:t>
            </a:r>
            <a:br>
              <a:rPr lang="en-US" dirty="0"/>
            </a:br>
            <a:r>
              <a:rPr lang="en-US" dirty="0"/>
              <a:t>and ½ cup apple slices</a:t>
            </a:r>
          </a:p>
        </p:txBody>
      </p:sp>
      <p:pic>
        <p:nvPicPr>
          <p:cNvPr id="3" name="Picture 2" descr="The box next to &quot;¾ oz eq yogurt and ½ cup mixed fruit&quot; is checked. "/>
          <p:cNvPicPr>
            <a:picLocks noChangeAspect="1"/>
          </p:cNvPicPr>
          <p:nvPr/>
        </p:nvPicPr>
        <p:blipFill>
          <a:blip r:embed="rId4"/>
          <a:stretch>
            <a:fillRect/>
          </a:stretch>
        </p:blipFill>
        <p:spPr>
          <a:xfrm>
            <a:off x="3750469" y="1538607"/>
            <a:ext cx="282844" cy="365445"/>
          </a:xfrm>
          <a:prstGeom prst="rect">
            <a:avLst/>
          </a:prstGeom>
        </p:spPr>
      </p:pic>
      <p:pic>
        <p:nvPicPr>
          <p:cNvPr id="7" name="Picture 6" descr="Bowl of chicken, cheese, and cut grapes">
            <a:extLst>
              <a:ext uri="{FF2B5EF4-FFF2-40B4-BE49-F238E27FC236}">
                <a16:creationId xmlns:a16="http://schemas.microsoft.com/office/drawing/2014/main" id="{AF63897A-C938-F641-977F-1B5622B1E9A6}"/>
              </a:ext>
            </a:extLst>
          </p:cNvPr>
          <p:cNvPicPr>
            <a:picLocks noChangeAspect="1"/>
          </p:cNvPicPr>
          <p:nvPr/>
        </p:nvPicPr>
        <p:blipFill>
          <a:blip r:embed="rId5"/>
          <a:srcRect/>
          <a:stretch/>
        </p:blipFill>
        <p:spPr>
          <a:xfrm>
            <a:off x="6616615" y="3116180"/>
            <a:ext cx="2310815" cy="1693812"/>
          </a:xfrm>
          <a:prstGeom prst="rect">
            <a:avLst/>
          </a:prstGeom>
          <a:effectLst/>
        </p:spPr>
      </p:pic>
    </p:spTree>
    <p:extLst>
      <p:ext uri="{BB962C8B-B14F-4D97-AF65-F5344CB8AC3E}">
        <p14:creationId xmlns:p14="http://schemas.microsoft.com/office/powerpoint/2010/main" val="2381249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BE73-13E2-F94B-B865-73642DA05C0A}"/>
              </a:ext>
            </a:extLst>
          </p:cNvPr>
          <p:cNvSpPr>
            <a:spLocks noGrp="1"/>
          </p:cNvSpPr>
          <p:nvPr>
            <p:ph type="title"/>
          </p:nvPr>
        </p:nvSpPr>
        <p:spPr/>
        <p:txBody>
          <a:bodyPr/>
          <a:lstStyle/>
          <a:p>
            <a:pPr algn="l"/>
            <a:r>
              <a:rPr lang="en-US" sz="3200" dirty="0"/>
              <a:t>Serving Grains at Snack</a:t>
            </a:r>
          </a:p>
        </p:txBody>
      </p:sp>
      <p:pic>
        <p:nvPicPr>
          <p:cNvPr id="3" name="Picture 2" descr="Grains icon">
            <a:extLst>
              <a:ext uri="{FF2B5EF4-FFF2-40B4-BE49-F238E27FC236}">
                <a16:creationId xmlns:a16="http://schemas.microsoft.com/office/drawing/2014/main" id="{C468B840-C95D-D74B-A503-D343036C4FE4}"/>
              </a:ext>
            </a:extLst>
          </p:cNvPr>
          <p:cNvPicPr>
            <a:picLocks noChangeAspect="1"/>
          </p:cNvPicPr>
          <p:nvPr/>
        </p:nvPicPr>
        <p:blipFill>
          <a:blip r:embed="rId3"/>
          <a:srcRect/>
          <a:stretch/>
        </p:blipFill>
        <p:spPr>
          <a:xfrm>
            <a:off x="489440" y="1861220"/>
            <a:ext cx="1828800" cy="1828800"/>
          </a:xfrm>
          <a:prstGeom prst="rect">
            <a:avLst/>
          </a:prstGeom>
        </p:spPr>
      </p:pic>
      <p:grpSp>
        <p:nvGrpSpPr>
          <p:cNvPr id="9" name="Group 8" descr="&quot;&quot;">
            <a:extLst>
              <a:ext uri="{FF2B5EF4-FFF2-40B4-BE49-F238E27FC236}">
                <a16:creationId xmlns:a16="http://schemas.microsoft.com/office/drawing/2014/main" id="{59E44007-B590-6347-8661-8BCF895F85E5}"/>
              </a:ext>
            </a:extLst>
          </p:cNvPr>
          <p:cNvGrpSpPr/>
          <p:nvPr/>
        </p:nvGrpSpPr>
        <p:grpSpPr>
          <a:xfrm>
            <a:off x="2402460" y="1696453"/>
            <a:ext cx="1155031" cy="2158335"/>
            <a:chOff x="2634916" y="1491916"/>
            <a:chExt cx="1155031" cy="2158335"/>
          </a:xfrm>
        </p:grpSpPr>
        <p:cxnSp>
          <p:nvCxnSpPr>
            <p:cNvPr id="5" name="Elbow Connector 4" descr="&quot;&quot;">
              <a:extLst>
                <a:ext uri="{FF2B5EF4-FFF2-40B4-BE49-F238E27FC236}">
                  <a16:creationId xmlns:a16="http://schemas.microsoft.com/office/drawing/2014/main" id="{72D73131-FCDB-6346-BD28-ABC1B88A981F}"/>
                </a:ext>
              </a:extLst>
            </p:cNvPr>
            <p:cNvCxnSpPr/>
            <p:nvPr/>
          </p:nvCxnSpPr>
          <p:spPr>
            <a:xfrm flipV="1">
              <a:off x="2634916" y="1491916"/>
              <a:ext cx="1155031" cy="1079834"/>
            </a:xfrm>
            <a:prstGeom prst="bentConnector3">
              <a:avLst/>
            </a:prstGeom>
            <a:ln w="25400">
              <a:solidFill>
                <a:srgbClr val="832526"/>
              </a:solidFill>
              <a:tailEnd type="oval"/>
            </a:ln>
          </p:spPr>
          <p:style>
            <a:lnRef idx="1">
              <a:schemeClr val="accent1"/>
            </a:lnRef>
            <a:fillRef idx="0">
              <a:schemeClr val="accent1"/>
            </a:fillRef>
            <a:effectRef idx="0">
              <a:schemeClr val="accent1"/>
            </a:effectRef>
            <a:fontRef idx="minor">
              <a:schemeClr val="tx1"/>
            </a:fontRef>
          </p:style>
        </p:cxnSp>
        <p:cxnSp>
          <p:nvCxnSpPr>
            <p:cNvPr id="8" name="Elbow Connector 7" descr="&quot;&quot;">
              <a:extLst>
                <a:ext uri="{FF2B5EF4-FFF2-40B4-BE49-F238E27FC236}">
                  <a16:creationId xmlns:a16="http://schemas.microsoft.com/office/drawing/2014/main" id="{6C19462A-D4C5-5943-B751-52A52B50F5B0}"/>
                </a:ext>
              </a:extLst>
            </p:cNvPr>
            <p:cNvCxnSpPr>
              <a:cxnSpLocks/>
            </p:cNvCxnSpPr>
            <p:nvPr/>
          </p:nvCxnSpPr>
          <p:spPr>
            <a:xfrm>
              <a:off x="2634916" y="2570417"/>
              <a:ext cx="1155031" cy="1079834"/>
            </a:xfrm>
            <a:prstGeom prst="bentConnector3">
              <a:avLst/>
            </a:prstGeom>
            <a:ln w="25400">
              <a:solidFill>
                <a:srgbClr val="832526"/>
              </a:solidFill>
              <a:tailEnd type="oval"/>
            </a:ln>
          </p:spPr>
          <p:style>
            <a:lnRef idx="1">
              <a:schemeClr val="accent1"/>
            </a:lnRef>
            <a:fillRef idx="0">
              <a:schemeClr val="accent1"/>
            </a:fillRef>
            <a:effectRef idx="0">
              <a:schemeClr val="accent1"/>
            </a:effectRef>
            <a:fontRef idx="minor">
              <a:schemeClr val="tx1"/>
            </a:fontRef>
          </p:style>
        </p:cxnSp>
      </p:grpSp>
      <p:pic>
        <p:nvPicPr>
          <p:cNvPr id="16" name="Picture 15" descr="Lemon Blueberry Corn Muffin">
            <a:extLst>
              <a:ext uri="{FF2B5EF4-FFF2-40B4-BE49-F238E27FC236}">
                <a16:creationId xmlns:a16="http://schemas.microsoft.com/office/drawing/2014/main" id="{FD7C962E-64A2-014E-81D4-533E58C5CD30}"/>
              </a:ext>
            </a:extLst>
          </p:cNvPr>
          <p:cNvPicPr>
            <a:picLocks noChangeAspect="1"/>
          </p:cNvPicPr>
          <p:nvPr/>
        </p:nvPicPr>
        <p:blipFill>
          <a:blip r:embed="rId4"/>
          <a:stretch>
            <a:fillRect/>
          </a:stretch>
        </p:blipFill>
        <p:spPr>
          <a:xfrm>
            <a:off x="3641711" y="846053"/>
            <a:ext cx="2629824" cy="1751788"/>
          </a:xfrm>
          <a:prstGeom prst="rect">
            <a:avLst/>
          </a:prstGeom>
        </p:spPr>
      </p:pic>
      <p:pic>
        <p:nvPicPr>
          <p:cNvPr id="13" name="Picture 12" descr="Toasted Pita Wedges and Fruit Dip">
            <a:extLst>
              <a:ext uri="{FF2B5EF4-FFF2-40B4-BE49-F238E27FC236}">
                <a16:creationId xmlns:a16="http://schemas.microsoft.com/office/drawing/2014/main" id="{07D16E32-CBB0-9B42-B421-60BABF5AEA19}"/>
              </a:ext>
            </a:extLst>
          </p:cNvPr>
          <p:cNvPicPr>
            <a:picLocks noChangeAspect="1"/>
          </p:cNvPicPr>
          <p:nvPr/>
        </p:nvPicPr>
        <p:blipFill>
          <a:blip r:embed="rId5"/>
          <a:stretch>
            <a:fillRect/>
          </a:stretch>
        </p:blipFill>
        <p:spPr>
          <a:xfrm>
            <a:off x="6234906" y="1068921"/>
            <a:ext cx="2419654" cy="1470123"/>
          </a:xfrm>
          <a:prstGeom prst="rect">
            <a:avLst/>
          </a:prstGeom>
        </p:spPr>
      </p:pic>
      <p:pic>
        <p:nvPicPr>
          <p:cNvPr id="19" name="Picture 18" descr="Whipped Cream Cheese and Pear Toast">
            <a:extLst>
              <a:ext uri="{FF2B5EF4-FFF2-40B4-BE49-F238E27FC236}">
                <a16:creationId xmlns:a16="http://schemas.microsoft.com/office/drawing/2014/main" id="{783AE5D8-B3D6-784C-9FFF-C87757CCA236}"/>
              </a:ext>
            </a:extLst>
          </p:cNvPr>
          <p:cNvPicPr>
            <a:picLocks noChangeAspect="1"/>
          </p:cNvPicPr>
          <p:nvPr/>
        </p:nvPicPr>
        <p:blipFill>
          <a:blip r:embed="rId6"/>
          <a:stretch>
            <a:fillRect/>
          </a:stretch>
        </p:blipFill>
        <p:spPr>
          <a:xfrm>
            <a:off x="3746197" y="2883727"/>
            <a:ext cx="2420851" cy="1612586"/>
          </a:xfrm>
          <a:prstGeom prst="rect">
            <a:avLst/>
          </a:prstGeom>
        </p:spPr>
      </p:pic>
      <p:pic>
        <p:nvPicPr>
          <p:cNvPr id="17" name="Picture 16" descr="Fresh Veggie Wrap">
            <a:extLst>
              <a:ext uri="{FF2B5EF4-FFF2-40B4-BE49-F238E27FC236}">
                <a16:creationId xmlns:a16="http://schemas.microsoft.com/office/drawing/2014/main" id="{D0CD781D-FBAF-0943-B803-EB318887EA52}"/>
              </a:ext>
            </a:extLst>
          </p:cNvPr>
          <p:cNvPicPr>
            <a:picLocks noChangeAspect="1"/>
          </p:cNvPicPr>
          <p:nvPr/>
        </p:nvPicPr>
        <p:blipFill>
          <a:blip r:embed="rId7"/>
          <a:srcRect/>
          <a:stretch/>
        </p:blipFill>
        <p:spPr>
          <a:xfrm>
            <a:off x="6499555" y="3053615"/>
            <a:ext cx="2295529" cy="1346757"/>
          </a:xfrm>
          <a:prstGeom prst="rect">
            <a:avLst/>
          </a:prstGeom>
        </p:spPr>
      </p:pic>
    </p:spTree>
    <p:extLst>
      <p:ext uri="{BB962C8B-B14F-4D97-AF65-F5344CB8AC3E}">
        <p14:creationId xmlns:p14="http://schemas.microsoft.com/office/powerpoint/2010/main" val="2368911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a:t>Serving Grains at Snack </a:t>
            </a:r>
            <a:r>
              <a:rPr lang="en-US" sz="3200" dirty="0">
                <a:solidFill>
                  <a:srgbClr val="F5E9DD"/>
                </a:solidFill>
              </a:rPr>
              <a:t>(Cont.)</a:t>
            </a:r>
            <a:endParaRPr lang="en-US" sz="3200" dirty="0"/>
          </a:p>
        </p:txBody>
      </p:sp>
      <p:sp>
        <p:nvSpPr>
          <p:cNvPr id="6" name="Text Placeholder 5"/>
          <p:cNvSpPr>
            <a:spLocks noGrp="1"/>
          </p:cNvSpPr>
          <p:nvPr>
            <p:ph type="body" sz="quarter" idx="13"/>
          </p:nvPr>
        </p:nvSpPr>
        <p:spPr>
          <a:xfrm>
            <a:off x="374904" y="3703320"/>
            <a:ext cx="4370832" cy="365760"/>
          </a:xfrm>
        </p:spPr>
        <p:txBody>
          <a:bodyPr/>
          <a:lstStyle/>
          <a:p>
            <a:r>
              <a:rPr lang="en-US" sz="1800" b="1" dirty="0">
                <a:solidFill>
                  <a:schemeClr val="tx1">
                    <a:lumMod val="65000"/>
                    <a:lumOff val="35000"/>
                  </a:schemeClr>
                </a:solidFill>
                <a:latin typeface="Helvetica" pitchFamily="2" charset="0"/>
              </a:rPr>
              <a:t>oz eq = ounce equivalent</a:t>
            </a:r>
          </a:p>
        </p:txBody>
      </p:sp>
      <p:sp>
        <p:nvSpPr>
          <p:cNvPr id="3" name="Text Placeholder 2"/>
          <p:cNvSpPr>
            <a:spLocks noGrp="1"/>
          </p:cNvSpPr>
          <p:nvPr>
            <p:ph type="body" sz="quarter" idx="14"/>
          </p:nvPr>
        </p:nvSpPr>
        <p:spPr>
          <a:xfrm>
            <a:off x="219456" y="1152144"/>
            <a:ext cx="2953512" cy="649224"/>
          </a:xfrm>
          <a:prstGeom prst="rect">
            <a:avLst/>
          </a:prstGeom>
        </p:spPr>
        <p:txBody>
          <a:bodyPr/>
          <a:lstStyle/>
          <a:p>
            <a:pPr marL="0" lvl="0" indent="0" algn="ctr">
              <a:buNone/>
            </a:pPr>
            <a:r>
              <a:rPr lang="en-US" sz="1800" b="1" dirty="0">
                <a:solidFill>
                  <a:srgbClr val="723917"/>
                </a:solidFill>
                <a:latin typeface="Helvetica" pitchFamily="2" charset="0"/>
              </a:rPr>
              <a:t>1 through 5 years of Age </a:t>
            </a:r>
            <a:r>
              <a:rPr lang="en-US" sz="1800" b="1" dirty="0">
                <a:solidFill>
                  <a:srgbClr val="000000">
                    <a:lumMod val="65000"/>
                    <a:lumOff val="35000"/>
                  </a:srgbClr>
                </a:solidFill>
                <a:latin typeface="Helvetica" pitchFamily="2" charset="0"/>
              </a:rPr>
              <a:t>½ oz eq </a:t>
            </a:r>
          </a:p>
        </p:txBody>
      </p:sp>
      <p:sp>
        <p:nvSpPr>
          <p:cNvPr id="4" name="Text Placeholder 3"/>
          <p:cNvSpPr>
            <a:spLocks noGrp="1"/>
          </p:cNvSpPr>
          <p:nvPr>
            <p:ph type="body" sz="quarter" idx="15"/>
          </p:nvPr>
        </p:nvSpPr>
        <p:spPr>
          <a:xfrm>
            <a:off x="3337560" y="1152144"/>
            <a:ext cx="3063240" cy="649224"/>
          </a:xfrm>
          <a:prstGeom prst="rect">
            <a:avLst/>
          </a:prstGeom>
        </p:spPr>
        <p:txBody>
          <a:bodyPr/>
          <a:lstStyle/>
          <a:p>
            <a:pPr marL="0" lvl="0" indent="0" algn="ctr">
              <a:buNone/>
            </a:pPr>
            <a:r>
              <a:rPr lang="en-US" sz="1800" b="1" dirty="0">
                <a:solidFill>
                  <a:srgbClr val="723917"/>
                </a:solidFill>
                <a:latin typeface="Helvetica" pitchFamily="2" charset="0"/>
              </a:rPr>
              <a:t>6 through 18 years of Age </a:t>
            </a:r>
            <a:r>
              <a:rPr lang="en-US" sz="1800" b="1" dirty="0">
                <a:solidFill>
                  <a:srgbClr val="000000">
                    <a:lumMod val="65000"/>
                    <a:lumOff val="35000"/>
                  </a:srgbClr>
                </a:solidFill>
                <a:latin typeface="Helvetica" pitchFamily="2" charset="0"/>
              </a:rPr>
              <a:t>1 oz eq</a:t>
            </a:r>
          </a:p>
        </p:txBody>
      </p:sp>
      <p:sp>
        <p:nvSpPr>
          <p:cNvPr id="5" name="Text Placeholder 4"/>
          <p:cNvSpPr>
            <a:spLocks noGrp="1"/>
          </p:cNvSpPr>
          <p:nvPr>
            <p:ph type="body" sz="quarter" idx="16"/>
          </p:nvPr>
        </p:nvSpPr>
        <p:spPr>
          <a:xfrm>
            <a:off x="7269480" y="1152144"/>
            <a:ext cx="1463040" cy="649224"/>
          </a:xfrm>
          <a:prstGeom prst="rect">
            <a:avLst/>
          </a:prstGeom>
        </p:spPr>
        <p:txBody>
          <a:bodyPr/>
          <a:lstStyle/>
          <a:p>
            <a:pPr marL="0" lvl="0" indent="0" algn="ctr">
              <a:buNone/>
            </a:pPr>
            <a:r>
              <a:rPr lang="en-US" sz="1800" b="1" dirty="0">
                <a:solidFill>
                  <a:srgbClr val="723917"/>
                </a:solidFill>
                <a:latin typeface="Helvetica" pitchFamily="2" charset="0"/>
              </a:rPr>
              <a:t>Adults</a:t>
            </a:r>
            <a:br>
              <a:rPr lang="en-US" sz="1800" b="1" dirty="0">
                <a:solidFill>
                  <a:srgbClr val="000000">
                    <a:lumMod val="65000"/>
                    <a:lumOff val="35000"/>
                  </a:srgbClr>
                </a:solidFill>
                <a:latin typeface="Helvetica" pitchFamily="2" charset="0"/>
              </a:rPr>
            </a:br>
            <a:r>
              <a:rPr lang="en-US" sz="1800" b="1" dirty="0">
                <a:solidFill>
                  <a:srgbClr val="000000">
                    <a:lumMod val="65000"/>
                    <a:lumOff val="35000"/>
                  </a:srgbClr>
                </a:solidFill>
                <a:latin typeface="Helvetica" pitchFamily="2" charset="0"/>
              </a:rPr>
              <a:t>1 oz eq</a:t>
            </a:r>
          </a:p>
        </p:txBody>
      </p:sp>
      <p:pic>
        <p:nvPicPr>
          <p:cNvPr id="13" name="Picture 12" descr="Grains Icon">
            <a:extLst>
              <a:ext uri="{FF2B5EF4-FFF2-40B4-BE49-F238E27FC236}">
                <a16:creationId xmlns:a16="http://schemas.microsoft.com/office/drawing/2014/main" id="{6BCC9892-C686-FC4E-8C3E-CB673EAE1E75}"/>
              </a:ext>
            </a:extLst>
          </p:cNvPr>
          <p:cNvPicPr>
            <a:picLocks noChangeAspect="1"/>
          </p:cNvPicPr>
          <p:nvPr/>
        </p:nvPicPr>
        <p:blipFill>
          <a:blip r:embed="rId3"/>
          <a:srcRect/>
          <a:stretch/>
        </p:blipFill>
        <p:spPr>
          <a:xfrm>
            <a:off x="964059" y="1840230"/>
            <a:ext cx="1463040" cy="1463040"/>
          </a:xfrm>
          <a:prstGeom prst="rect">
            <a:avLst/>
          </a:prstGeom>
        </p:spPr>
      </p:pic>
      <p:pic>
        <p:nvPicPr>
          <p:cNvPr id="14" name="Picture 13" descr="Grains Icon">
            <a:extLst>
              <a:ext uri="{FF2B5EF4-FFF2-40B4-BE49-F238E27FC236}">
                <a16:creationId xmlns:a16="http://schemas.microsoft.com/office/drawing/2014/main" id="{5652E8FC-7832-1C4B-BB9A-6C3BFC70E71D}"/>
              </a:ext>
            </a:extLst>
          </p:cNvPr>
          <p:cNvPicPr>
            <a:picLocks noChangeAspect="1"/>
          </p:cNvPicPr>
          <p:nvPr/>
        </p:nvPicPr>
        <p:blipFill>
          <a:blip r:embed="rId3"/>
          <a:srcRect/>
          <a:stretch/>
        </p:blipFill>
        <p:spPr>
          <a:xfrm>
            <a:off x="4131254" y="1840230"/>
            <a:ext cx="1463040" cy="1463040"/>
          </a:xfrm>
          <a:prstGeom prst="rect">
            <a:avLst/>
          </a:prstGeom>
        </p:spPr>
      </p:pic>
      <p:pic>
        <p:nvPicPr>
          <p:cNvPr id="15" name="Picture 14" descr="Grains Icon">
            <a:extLst>
              <a:ext uri="{FF2B5EF4-FFF2-40B4-BE49-F238E27FC236}">
                <a16:creationId xmlns:a16="http://schemas.microsoft.com/office/drawing/2014/main" id="{5BB29114-280C-A048-B81C-84E291F98B57}"/>
              </a:ext>
            </a:extLst>
          </p:cNvPr>
          <p:cNvPicPr>
            <a:picLocks noChangeAspect="1"/>
          </p:cNvPicPr>
          <p:nvPr/>
        </p:nvPicPr>
        <p:blipFill>
          <a:blip r:embed="rId3"/>
          <a:srcRect/>
          <a:stretch/>
        </p:blipFill>
        <p:spPr>
          <a:xfrm>
            <a:off x="7266696" y="1840230"/>
            <a:ext cx="1463040" cy="1463040"/>
          </a:xfrm>
          <a:prstGeom prst="rect">
            <a:avLst/>
          </a:prstGeom>
        </p:spPr>
      </p:pic>
    </p:spTree>
    <p:extLst>
      <p:ext uri="{BB962C8B-B14F-4D97-AF65-F5344CB8AC3E}">
        <p14:creationId xmlns:p14="http://schemas.microsoft.com/office/powerpoint/2010/main" val="987542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 y="1"/>
            <a:ext cx="9409176" cy="850790"/>
          </a:xfrm>
        </p:spPr>
        <p:txBody>
          <a:bodyPr/>
          <a:lstStyle/>
          <a:p>
            <a:r>
              <a:rPr lang="en-US" sz="2500" dirty="0"/>
              <a:t>Team Nutrition CACFP Grains Oz Eq Resources Webpage </a:t>
            </a:r>
          </a:p>
        </p:txBody>
      </p:sp>
      <p:grpSp>
        <p:nvGrpSpPr>
          <p:cNvPr id="4" name="Group 3" descr="Team Nutrition CACFP Grains Oz Eq Resources ">
            <a:extLst>
              <a:ext uri="{FF2B5EF4-FFF2-40B4-BE49-F238E27FC236}">
                <a16:creationId xmlns:a16="http://schemas.microsoft.com/office/drawing/2014/main" id="{1569A22E-4C32-834D-B044-50A403A83DFF}"/>
              </a:ext>
            </a:extLst>
          </p:cNvPr>
          <p:cNvGrpSpPr/>
          <p:nvPr/>
        </p:nvGrpSpPr>
        <p:grpSpPr>
          <a:xfrm>
            <a:off x="548467" y="1009804"/>
            <a:ext cx="8407282" cy="3364702"/>
            <a:chOff x="548467" y="1009804"/>
            <a:chExt cx="8407282" cy="3364702"/>
          </a:xfrm>
        </p:grpSpPr>
        <p:pic>
          <p:nvPicPr>
            <p:cNvPr id="5" name="Picture 4" descr="Screenshot of the &quot;Food Buying Guide for Child Nutrition Programs&quot; on an image of a computer screen">
              <a:extLst>
                <a:ext uri="{FF2B5EF4-FFF2-40B4-BE49-F238E27FC236}">
                  <a16:creationId xmlns:a16="http://schemas.microsoft.com/office/drawing/2014/main" id="{3D4DE6EC-22E3-BC43-BB5D-5B1F4F607BED}"/>
                </a:ext>
              </a:extLst>
            </p:cNvPr>
            <p:cNvPicPr>
              <a:picLocks noChangeAspect="1"/>
            </p:cNvPicPr>
            <p:nvPr/>
          </p:nvPicPr>
          <p:blipFill>
            <a:blip r:embed="rId3"/>
            <a:srcRect/>
            <a:stretch/>
          </p:blipFill>
          <p:spPr>
            <a:xfrm>
              <a:off x="548467" y="1009804"/>
              <a:ext cx="3132984" cy="2162497"/>
            </a:xfrm>
            <a:prstGeom prst="rect">
              <a:avLst/>
            </a:prstGeom>
          </p:spPr>
        </p:pic>
        <p:pic>
          <p:nvPicPr>
            <p:cNvPr id="6" name="Picture 5" descr="Screenshot of the &quot;Using Ounce Equivalents for Grains in the Child and Adult Care Food Program&quot; worksheet">
              <a:extLst>
                <a:ext uri="{FF2B5EF4-FFF2-40B4-BE49-F238E27FC236}">
                  <a16:creationId xmlns:a16="http://schemas.microsoft.com/office/drawing/2014/main" id="{B73CC909-51E0-EF44-B861-EB3420973D1F}"/>
                </a:ext>
              </a:extLst>
            </p:cNvPr>
            <p:cNvPicPr>
              <a:picLocks noChangeAspect="1"/>
            </p:cNvPicPr>
            <p:nvPr/>
          </p:nvPicPr>
          <p:blipFill>
            <a:blip r:embed="rId4"/>
            <a:stretch>
              <a:fillRect/>
            </a:stretch>
          </p:blipFill>
          <p:spPr>
            <a:xfrm>
              <a:off x="3943083" y="1121673"/>
              <a:ext cx="1414234" cy="1826558"/>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7" name="Picture 6" descr="Screenshot of the &quot;Crediting Single-Serving Packages of Grains in the Child and Adult Care Food Program&quot; worksheet">
              <a:extLst>
                <a:ext uri="{FF2B5EF4-FFF2-40B4-BE49-F238E27FC236}">
                  <a16:creationId xmlns:a16="http://schemas.microsoft.com/office/drawing/2014/main" id="{D0C0B00C-5897-D44F-8F1D-11678DE092EC}"/>
                </a:ext>
              </a:extLst>
            </p:cNvPr>
            <p:cNvPicPr>
              <a:picLocks noChangeAspect="1"/>
            </p:cNvPicPr>
            <p:nvPr/>
          </p:nvPicPr>
          <p:blipFill>
            <a:blip r:embed="rId5"/>
            <a:stretch>
              <a:fillRect/>
            </a:stretch>
          </p:blipFill>
          <p:spPr>
            <a:xfrm>
              <a:off x="5741377" y="1121673"/>
              <a:ext cx="1407167" cy="1828800"/>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8" name="Picture 7" descr="Screenshot of the &quot;Feeding Infants Using Ounce Equivalents for Grains in the Child and Adult Care Food Program&quot; worksheet">
              <a:extLst>
                <a:ext uri="{FF2B5EF4-FFF2-40B4-BE49-F238E27FC236}">
                  <a16:creationId xmlns:a16="http://schemas.microsoft.com/office/drawing/2014/main" id="{2EAF1098-91AD-0B4E-9476-AA42E404051E}"/>
                </a:ext>
              </a:extLst>
            </p:cNvPr>
            <p:cNvPicPr>
              <a:picLocks noChangeAspect="1"/>
            </p:cNvPicPr>
            <p:nvPr/>
          </p:nvPicPr>
          <p:blipFill>
            <a:blip r:embed="rId6"/>
            <a:stretch>
              <a:fillRect/>
            </a:stretch>
          </p:blipFill>
          <p:spPr>
            <a:xfrm>
              <a:off x="7546459" y="1121672"/>
              <a:ext cx="1409290" cy="1828800"/>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9" name="Picture 8" descr="Screenshot of the &quot;Calculating Ounce Equivalents of Grains in the Child and Adult Care Food Program&quot; worksheet">
              <a:extLst>
                <a:ext uri="{FF2B5EF4-FFF2-40B4-BE49-F238E27FC236}">
                  <a16:creationId xmlns:a16="http://schemas.microsoft.com/office/drawing/2014/main" id="{A2C22C75-C97A-A14A-A571-04C4944D989B}"/>
                </a:ext>
              </a:extLst>
            </p:cNvPr>
            <p:cNvPicPr>
              <a:picLocks noChangeAspect="1"/>
            </p:cNvPicPr>
            <p:nvPr/>
          </p:nvPicPr>
          <p:blipFill>
            <a:blip r:embed="rId7"/>
            <a:stretch>
              <a:fillRect/>
            </a:stretch>
          </p:blipFill>
          <p:spPr>
            <a:xfrm>
              <a:off x="4815409" y="2455025"/>
              <a:ext cx="1409648" cy="1828800"/>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10" name="Picture 9" descr="Screenshot of the &quot;Determining Ounce Equivalents of Grains in Child and Adult Care Food Program Recipes&quot; worksheet">
              <a:extLst>
                <a:ext uri="{FF2B5EF4-FFF2-40B4-BE49-F238E27FC236}">
                  <a16:creationId xmlns:a16="http://schemas.microsoft.com/office/drawing/2014/main" id="{CBCE5E61-6F3D-134F-88E1-77378AFF9E46}"/>
                </a:ext>
              </a:extLst>
            </p:cNvPr>
            <p:cNvPicPr>
              <a:picLocks noChangeAspect="1"/>
            </p:cNvPicPr>
            <p:nvPr/>
          </p:nvPicPr>
          <p:blipFill>
            <a:blip r:embed="rId8"/>
            <a:srcRect/>
            <a:stretch/>
          </p:blipFill>
          <p:spPr>
            <a:xfrm>
              <a:off x="6694882" y="2508593"/>
              <a:ext cx="1402225" cy="1805792"/>
            </a:xfrm>
            <a:prstGeom prst="rect">
              <a:avLst/>
            </a:prstGeom>
            <a:ln w="3175">
              <a:solidFill>
                <a:schemeClr val="bg1">
                  <a:lumMod val="65000"/>
                </a:schemeClr>
              </a:solidFill>
            </a:ln>
            <a:effectLst>
              <a:outerShdw blurRad="63500" sx="102000" sy="102000" algn="ctr" rotWithShape="0">
                <a:prstClr val="black">
                  <a:alpha val="10000"/>
                </a:prstClr>
              </a:outerShdw>
            </a:effectLst>
          </p:spPr>
        </p:pic>
        <p:pic>
          <p:nvPicPr>
            <p:cNvPr id="11" name="Picture 10" descr="CACFP Halftime: Thirty on Thursdays Training Webinars icon">
              <a:extLst>
                <a:ext uri="{FF2B5EF4-FFF2-40B4-BE49-F238E27FC236}">
                  <a16:creationId xmlns:a16="http://schemas.microsoft.com/office/drawing/2014/main" id="{827168B4-B65D-254D-B8A4-ACAB49776E4C}"/>
                </a:ext>
              </a:extLst>
            </p:cNvPr>
            <p:cNvPicPr>
              <a:picLocks noChangeAspect="1"/>
            </p:cNvPicPr>
            <p:nvPr/>
          </p:nvPicPr>
          <p:blipFill>
            <a:blip r:embed="rId9"/>
            <a:stretch>
              <a:fillRect/>
            </a:stretch>
          </p:blipFill>
          <p:spPr>
            <a:xfrm>
              <a:off x="1275978" y="3264546"/>
              <a:ext cx="1804176" cy="1109960"/>
            </a:xfrm>
            <a:prstGeom prst="rect">
              <a:avLst/>
            </a:prstGeom>
          </p:spPr>
        </p:pic>
      </p:grpSp>
      <p:sp>
        <p:nvSpPr>
          <p:cNvPr id="3" name="Text Placeholder 2"/>
          <p:cNvSpPr>
            <a:spLocks noGrp="1"/>
          </p:cNvSpPr>
          <p:nvPr>
            <p:ph type="body" idx="1"/>
          </p:nvPr>
        </p:nvSpPr>
        <p:spPr>
          <a:xfrm>
            <a:off x="1655524" y="4572000"/>
            <a:ext cx="6684264" cy="365760"/>
          </a:xfrm>
        </p:spPr>
        <p:txBody>
          <a:bodyPr/>
          <a:lstStyle/>
          <a:p>
            <a:pPr algn="ctr" defTabSz="457200"/>
            <a:r>
              <a:rPr lang="en-US" sz="1800" b="1" u="sng" dirty="0">
                <a:hlinkClick r:id="rId10" tooltip="CACFP Grains Ounce Equivalents Resources USDA-FNS Webpage "/>
              </a:rPr>
              <a:t>fns.usda.gov/tn/grains-ounce-equivalents-resources-cacfp</a:t>
            </a:r>
          </a:p>
        </p:txBody>
      </p:sp>
      <p:pic>
        <p:nvPicPr>
          <p:cNvPr id="13" name="Picture 12" descr="QR code to &quot;Team Nutrition CACFP Grains Oz Eq Resources Webpage&quot;  ">
            <a:extLst>
              <a:ext uri="{FF2B5EF4-FFF2-40B4-BE49-F238E27FC236}">
                <a16:creationId xmlns:a16="http://schemas.microsoft.com/office/drawing/2014/main" id="{86603E1A-315B-6A44-B2E7-154BAEADDDB7}"/>
              </a:ext>
            </a:extLst>
          </p:cNvPr>
          <p:cNvPicPr>
            <a:picLocks noChangeAspect="1"/>
          </p:cNvPicPr>
          <p:nvPr/>
        </p:nvPicPr>
        <p:blipFill>
          <a:blip r:embed="rId11"/>
          <a:stretch>
            <a:fillRect/>
          </a:stretch>
        </p:blipFill>
        <p:spPr>
          <a:xfrm>
            <a:off x="1062074" y="4422052"/>
            <a:ext cx="651137" cy="651137"/>
          </a:xfrm>
          <a:prstGeom prst="rect">
            <a:avLst/>
          </a:prstGeom>
          <a:ln w="3175">
            <a:solidFill>
              <a:schemeClr val="bg2">
                <a:lumMod val="75000"/>
              </a:schemeClr>
            </a:solidFill>
          </a:ln>
        </p:spPr>
      </p:pic>
    </p:spTree>
    <p:extLst>
      <p:ext uri="{BB962C8B-B14F-4D97-AF65-F5344CB8AC3E}">
        <p14:creationId xmlns:p14="http://schemas.microsoft.com/office/powerpoint/2010/main" val="3512847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494776" cy="822960"/>
          </a:xfrm>
        </p:spPr>
        <p:txBody>
          <a:bodyPr/>
          <a:lstStyle/>
          <a:p>
            <a:r>
              <a:rPr lang="en-US" sz="3200" dirty="0"/>
              <a:t>Serving Grains at Snack </a:t>
            </a:r>
            <a:r>
              <a:rPr lang="en-US" sz="100" dirty="0">
                <a:solidFill>
                  <a:srgbClr val="832526"/>
                </a:solidFill>
              </a:rPr>
              <a:t>(Continued)</a:t>
            </a:r>
          </a:p>
        </p:txBody>
      </p:sp>
      <p:grpSp>
        <p:nvGrpSpPr>
          <p:cNvPr id="6" name="Group 5" descr="&quot;Things to Remember&quot; post-it note">
            <a:extLst>
              <a:ext uri="{FF2B5EF4-FFF2-40B4-BE49-F238E27FC236}">
                <a16:creationId xmlns:a16="http://schemas.microsoft.com/office/drawing/2014/main" id="{58AF2710-543F-CC46-9358-0EF078A76829}"/>
              </a:ext>
            </a:extLst>
          </p:cNvPr>
          <p:cNvGrpSpPr/>
          <p:nvPr/>
        </p:nvGrpSpPr>
        <p:grpSpPr>
          <a:xfrm>
            <a:off x="6767233" y="227852"/>
            <a:ext cx="1239195" cy="1170868"/>
            <a:chOff x="5981457" y="1173234"/>
            <a:chExt cx="1239195" cy="1170868"/>
          </a:xfrm>
        </p:grpSpPr>
        <p:pic>
          <p:nvPicPr>
            <p:cNvPr id="7" name="Picture 6" descr="Post-it note">
              <a:extLst>
                <a:ext uri="{FF2B5EF4-FFF2-40B4-BE49-F238E27FC236}">
                  <a16:creationId xmlns:a16="http://schemas.microsoft.com/office/drawing/2014/main" id="{65A05AB6-A58E-7846-B7AD-677CA725953E}"/>
                </a:ext>
              </a:extLst>
            </p:cNvPr>
            <p:cNvPicPr>
              <a:picLocks noChangeAspect="1"/>
            </p:cNvPicPr>
            <p:nvPr/>
          </p:nvPicPr>
          <p:blipFill>
            <a:blip r:embed="rId3"/>
            <a:srcRect/>
            <a:stretch/>
          </p:blipFill>
          <p:spPr>
            <a:xfrm rot="21448990">
              <a:off x="5981457" y="1173234"/>
              <a:ext cx="1239195" cy="1170868"/>
            </a:xfrm>
            <a:prstGeom prst="rect">
              <a:avLst/>
            </a:prstGeom>
          </p:spPr>
        </p:pic>
        <p:sp>
          <p:nvSpPr>
            <p:cNvPr id="8" name="TextBox 7">
              <a:extLst>
                <a:ext uri="{FF2B5EF4-FFF2-40B4-BE49-F238E27FC236}">
                  <a16:creationId xmlns:a16="http://schemas.microsoft.com/office/drawing/2014/main" id="{8BD16569-1FC5-1143-91BC-AFA651DC1913}"/>
                </a:ext>
              </a:extLst>
            </p:cNvPr>
            <p:cNvSpPr txBox="1"/>
            <p:nvPr/>
          </p:nvSpPr>
          <p:spPr>
            <a:xfrm>
              <a:off x="6031744" y="1322615"/>
              <a:ext cx="1103523" cy="630942"/>
            </a:xfrm>
            <a:prstGeom prst="rect">
              <a:avLst/>
            </a:prstGeom>
            <a:noFill/>
          </p:spPr>
          <p:txBody>
            <a:bodyPr wrap="square" rtlCol="0">
              <a:spAutoFit/>
            </a:bodyPr>
            <a:lstStyle/>
            <a:p>
              <a:pPr algn="ctr">
                <a:lnSpc>
                  <a:spcPts val="1400"/>
                </a:lnSpc>
              </a:pPr>
              <a:r>
                <a:rPr lang="en-US" sz="1200" b="1" dirty="0">
                  <a:latin typeface="Arial Black" panose="020B0604020202020204" pitchFamily="34" charset="0"/>
                  <a:cs typeface="Arial Black" panose="020B0604020202020204" pitchFamily="34" charset="0"/>
                </a:rPr>
                <a:t>Things</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to </a:t>
              </a:r>
              <a:br>
                <a:rPr lang="en-US" sz="1200" b="1" dirty="0">
                  <a:latin typeface="Arial Black" panose="020B0604020202020204" pitchFamily="34" charset="0"/>
                  <a:cs typeface="Arial Black" panose="020B0604020202020204" pitchFamily="34" charset="0"/>
                </a:rPr>
              </a:br>
              <a:r>
                <a:rPr lang="en-US" sz="1200" b="1" dirty="0">
                  <a:latin typeface="Arial Black" panose="020B0604020202020204" pitchFamily="34" charset="0"/>
                  <a:cs typeface="Arial Black" panose="020B0604020202020204" pitchFamily="34" charset="0"/>
                </a:rPr>
                <a:t>Remember</a:t>
              </a:r>
            </a:p>
          </p:txBody>
        </p:sp>
      </p:grpSp>
      <p:sp>
        <p:nvSpPr>
          <p:cNvPr id="3" name="Content Placeholder 2"/>
          <p:cNvSpPr>
            <a:spLocks noGrp="1"/>
          </p:cNvSpPr>
          <p:nvPr>
            <p:ph sz="half" idx="2"/>
          </p:nvPr>
        </p:nvSpPr>
        <p:spPr>
          <a:xfrm>
            <a:off x="408263" y="1490472"/>
            <a:ext cx="4032504" cy="3026664"/>
          </a:xfrm>
        </p:spPr>
        <p:txBody>
          <a:bodyPr/>
          <a:lstStyle/>
          <a:p>
            <a:pPr>
              <a:spcBef>
                <a:spcPts val="1600"/>
              </a:spcBef>
            </a:pPr>
            <a:r>
              <a:rPr lang="en-US" dirty="0"/>
              <a:t>Grain-based desserts are not creditable in the CACFP.</a:t>
            </a:r>
          </a:p>
          <a:p>
            <a:pPr>
              <a:spcBef>
                <a:spcPts val="1600"/>
              </a:spcBef>
            </a:pPr>
            <a:r>
              <a:rPr lang="en-US" dirty="0"/>
              <a:t>To credit toward a reimbursable meal or snack, cereals must contain no more than 6 grams of total sugars per dry ounce.</a:t>
            </a:r>
          </a:p>
        </p:txBody>
      </p:sp>
      <p:pic>
        <p:nvPicPr>
          <p:cNvPr id="9" name="Picture 8" descr="Screenshot of the &quot;Choose Breakfast Cereals That Are Lower in Sugar&quot; worksheet">
            <a:extLst>
              <a:ext uri="{FF2B5EF4-FFF2-40B4-BE49-F238E27FC236}">
                <a16:creationId xmlns:a16="http://schemas.microsoft.com/office/drawing/2014/main" id="{47387975-A82B-D944-B02D-F842C05C7388}"/>
              </a:ext>
            </a:extLst>
          </p:cNvPr>
          <p:cNvPicPr>
            <a:picLocks noChangeAspect="1"/>
          </p:cNvPicPr>
          <p:nvPr/>
        </p:nvPicPr>
        <p:blipFill>
          <a:blip r:embed="rId4"/>
          <a:srcRect l="281" r="281"/>
          <a:stretch/>
        </p:blipFill>
        <p:spPr>
          <a:xfrm>
            <a:off x="4874558" y="1494975"/>
            <a:ext cx="1725242" cy="2245267"/>
          </a:xfrm>
          <a:prstGeom prst="rect">
            <a:avLst/>
          </a:prstGeom>
          <a:ln w="3175">
            <a:solidFill>
              <a:schemeClr val="bg1">
                <a:lumMod val="75000"/>
              </a:schemeClr>
            </a:solidFill>
          </a:ln>
          <a:effectLst>
            <a:outerShdw blurRad="63500" sx="102000" sy="102000" algn="ctr" rotWithShape="0">
              <a:prstClr val="black">
                <a:alpha val="15000"/>
              </a:prstClr>
            </a:outerShdw>
          </a:effectLst>
        </p:spPr>
      </p:pic>
      <p:pic>
        <p:nvPicPr>
          <p:cNvPr id="10" name="Picture 9" descr="Screenshot of the &quot;Grain-Based Desserts in the Child and Adult Care Food Program&quot; worksheet">
            <a:extLst>
              <a:ext uri="{FF2B5EF4-FFF2-40B4-BE49-F238E27FC236}">
                <a16:creationId xmlns:a16="http://schemas.microsoft.com/office/drawing/2014/main" id="{710F6540-42A5-4747-BE38-352A28DB0FB4}"/>
              </a:ext>
            </a:extLst>
          </p:cNvPr>
          <p:cNvPicPr>
            <a:picLocks noChangeAspect="1"/>
          </p:cNvPicPr>
          <p:nvPr/>
        </p:nvPicPr>
        <p:blipFill>
          <a:blip r:embed="rId5"/>
          <a:srcRect l="281" r="281"/>
          <a:stretch/>
        </p:blipFill>
        <p:spPr>
          <a:xfrm>
            <a:off x="6817520" y="1494974"/>
            <a:ext cx="1725242" cy="2245267"/>
          </a:xfrm>
          <a:prstGeom prst="rect">
            <a:avLst/>
          </a:prstGeom>
          <a:ln w="3175">
            <a:solidFill>
              <a:schemeClr val="bg1">
                <a:lumMod val="75000"/>
              </a:schemeClr>
            </a:solidFill>
          </a:ln>
          <a:effectLst>
            <a:outerShdw blurRad="63500" sx="102000" sy="102000" algn="ctr" rotWithShape="0">
              <a:prstClr val="black">
                <a:alpha val="15000"/>
              </a:prstClr>
            </a:outerShdw>
          </a:effectLst>
        </p:spPr>
      </p:pic>
      <p:sp>
        <p:nvSpPr>
          <p:cNvPr id="5" name="Text Placeholder 4"/>
          <p:cNvSpPr>
            <a:spLocks noGrp="1"/>
          </p:cNvSpPr>
          <p:nvPr>
            <p:ph type="body" idx="11"/>
          </p:nvPr>
        </p:nvSpPr>
        <p:spPr>
          <a:xfrm>
            <a:off x="1112103" y="3906652"/>
            <a:ext cx="6635826" cy="365760"/>
          </a:xfrm>
        </p:spPr>
        <p:txBody>
          <a:bodyPr/>
          <a:lstStyle/>
          <a:p>
            <a:r>
              <a:rPr lang="en-US" sz="1800" b="1" u="sng" dirty="0">
                <a:hlinkClick r:id="rId6" tooltip="Choose Breakfast Cereals That Are Lower in Sugar">
                  <a:extLst>
                    <a:ext uri="{A12FA001-AC4F-418D-AE19-62706E023703}">
                      <ahyp:hlinkClr xmlns:ahyp="http://schemas.microsoft.com/office/drawing/2018/hyperlinkcolor" val="tx"/>
                    </a:ext>
                  </a:extLst>
                </a:hlinkClick>
              </a:rPr>
              <a:t>fns.usda.gov/tn/choose-breakfast-cereals-are-lower-sugar</a:t>
            </a:r>
            <a:endParaRPr lang="en-US" sz="1800" b="1" u="sng" dirty="0"/>
          </a:p>
        </p:txBody>
      </p:sp>
      <p:pic>
        <p:nvPicPr>
          <p:cNvPr id="12" name="Picture 11" descr="QR Code to &quot;Choose Breakfast Cereals That Are Lower In Sugar&quot; Worksheet">
            <a:extLst>
              <a:ext uri="{FF2B5EF4-FFF2-40B4-BE49-F238E27FC236}">
                <a16:creationId xmlns:a16="http://schemas.microsoft.com/office/drawing/2014/main" id="{3657C5EF-DE8B-A04F-A2D1-3FD56C14ECDB}"/>
              </a:ext>
            </a:extLst>
          </p:cNvPr>
          <p:cNvPicPr>
            <a:picLocks noChangeAspect="1"/>
          </p:cNvPicPr>
          <p:nvPr/>
        </p:nvPicPr>
        <p:blipFill>
          <a:blip r:embed="rId7"/>
          <a:stretch>
            <a:fillRect/>
          </a:stretch>
        </p:blipFill>
        <p:spPr>
          <a:xfrm>
            <a:off x="417258" y="3786277"/>
            <a:ext cx="623217" cy="623217"/>
          </a:xfrm>
          <a:prstGeom prst="rect">
            <a:avLst/>
          </a:prstGeom>
          <a:ln w="3175">
            <a:solidFill>
              <a:schemeClr val="bg2">
                <a:lumMod val="75000"/>
              </a:schemeClr>
            </a:solidFill>
          </a:ln>
        </p:spPr>
      </p:pic>
      <p:sp>
        <p:nvSpPr>
          <p:cNvPr id="4" name="Text Placeholder 3"/>
          <p:cNvSpPr>
            <a:spLocks noGrp="1"/>
          </p:cNvSpPr>
          <p:nvPr>
            <p:ph type="body" idx="10"/>
          </p:nvPr>
        </p:nvSpPr>
        <p:spPr>
          <a:xfrm>
            <a:off x="1110189" y="4599432"/>
            <a:ext cx="6528816" cy="365760"/>
          </a:xfrm>
        </p:spPr>
        <p:txBody>
          <a:bodyPr/>
          <a:lstStyle/>
          <a:p>
            <a:r>
              <a:rPr lang="en-US" sz="1800" b="1" u="sng" dirty="0">
                <a:hlinkClick r:id="rId8" tooltip="Grain-Based Desserts in the CACFP USDA-FNS Webpage ">
                  <a:extLst>
                    <a:ext uri="{A12FA001-AC4F-418D-AE19-62706E023703}">
                      <ahyp:hlinkClr xmlns:ahyp="http://schemas.microsoft.com/office/drawing/2018/hyperlinkcolor" val="tx"/>
                    </a:ext>
                  </a:extLst>
                </a:hlinkClick>
              </a:rPr>
              <a:t>fns.usda.gov/tn/grain-based-desserts-cacfp</a:t>
            </a:r>
            <a:endParaRPr lang="en-US" sz="1800" b="1" u="sng" dirty="0"/>
          </a:p>
        </p:txBody>
      </p:sp>
      <p:pic>
        <p:nvPicPr>
          <p:cNvPr id="15" name="Picture 14" descr="QR Code to the &quot;Grain-Based Desserts in the CACFP&quot; Worksheet">
            <a:extLst>
              <a:ext uri="{FF2B5EF4-FFF2-40B4-BE49-F238E27FC236}">
                <a16:creationId xmlns:a16="http://schemas.microsoft.com/office/drawing/2014/main" id="{70D3FAA5-AEC9-644A-B87D-ADE1CA7AF81E}"/>
              </a:ext>
            </a:extLst>
          </p:cNvPr>
          <p:cNvPicPr>
            <a:picLocks noChangeAspect="1"/>
          </p:cNvPicPr>
          <p:nvPr/>
        </p:nvPicPr>
        <p:blipFill>
          <a:blip r:embed="rId9"/>
          <a:stretch>
            <a:fillRect/>
          </a:stretch>
        </p:blipFill>
        <p:spPr>
          <a:xfrm>
            <a:off x="425506" y="4467861"/>
            <a:ext cx="614271" cy="614271"/>
          </a:xfrm>
          <a:prstGeom prst="rect">
            <a:avLst/>
          </a:prstGeom>
          <a:ln w="3175">
            <a:solidFill>
              <a:schemeClr val="bg2">
                <a:lumMod val="75000"/>
              </a:schemeClr>
            </a:solidFill>
          </a:ln>
        </p:spPr>
      </p:pic>
    </p:spTree>
    <p:extLst>
      <p:ext uri="{BB962C8B-B14F-4D97-AF65-F5344CB8AC3E}">
        <p14:creationId xmlns:p14="http://schemas.microsoft.com/office/powerpoint/2010/main" val="4270624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a:extLst>
              <a:ext uri="{FF2B5EF4-FFF2-40B4-BE49-F238E27FC236}">
                <a16:creationId xmlns:a16="http://schemas.microsoft.com/office/drawing/2014/main" id="{B1206E29-E9DE-CD44-A92C-4C6F5913C1CE}"/>
              </a:ext>
            </a:extLst>
          </p:cNvPr>
          <p:cNvSpPr>
            <a:spLocks noGrp="1"/>
          </p:cNvSpPr>
          <p:nvPr>
            <p:ph type="title"/>
          </p:nvPr>
        </p:nvSpPr>
        <p:spPr>
          <a:xfrm>
            <a:off x="1" y="1891826"/>
            <a:ext cx="3164304" cy="2918166"/>
          </a:xfrm>
        </p:spPr>
        <p:txBody>
          <a:bodyPr/>
          <a:lstStyle/>
          <a:p>
            <a:pPr>
              <a:lnSpc>
                <a:spcPts val="3200"/>
              </a:lnSpc>
            </a:pPr>
            <a:r>
              <a:rPr lang="en-US" sz="2400" b="1" dirty="0"/>
              <a:t>Try It Out!</a:t>
            </a:r>
            <a:br>
              <a:rPr lang="en-US" sz="2400" b="1" dirty="0"/>
            </a:br>
            <a:r>
              <a:rPr lang="en-US" sz="2400" dirty="0"/>
              <a:t>You are serving a snack for the participants in your center. Which snack </a:t>
            </a:r>
            <a:r>
              <a:rPr lang="en-US" sz="2400" b="1" u="sng" dirty="0"/>
              <a:t>is not</a:t>
            </a:r>
            <a:r>
              <a:rPr lang="en-US" sz="2400" dirty="0"/>
              <a:t> reimbursable?</a:t>
            </a:r>
          </a:p>
        </p:txBody>
      </p:sp>
      <p:sp>
        <p:nvSpPr>
          <p:cNvPr id="4" name="Content Placeholder 3">
            <a:extLst>
              <a:ext uri="{FF2B5EF4-FFF2-40B4-BE49-F238E27FC236}">
                <a16:creationId xmlns:a16="http://schemas.microsoft.com/office/drawing/2014/main" id="{F03EA35D-964E-4048-B7E5-E87DEEB36C2C}"/>
              </a:ext>
            </a:extLst>
          </p:cNvPr>
          <p:cNvSpPr>
            <a:spLocks noGrp="1"/>
          </p:cNvSpPr>
          <p:nvPr>
            <p:ph sz="half" idx="2"/>
          </p:nvPr>
        </p:nvSpPr>
        <p:spPr>
          <a:xfrm>
            <a:off x="3657600" y="769010"/>
            <a:ext cx="4612769" cy="2245632"/>
          </a:xfrm>
        </p:spPr>
        <p:txBody>
          <a:bodyPr/>
          <a:lstStyle/>
          <a:p>
            <a:pPr>
              <a:spcAft>
                <a:spcPts val="600"/>
              </a:spcAft>
            </a:pPr>
            <a:r>
              <a:rPr lang="en-US" dirty="0"/>
              <a:t>Strawberry jam and whole </a:t>
            </a:r>
            <a:br>
              <a:rPr lang="en-US" dirty="0"/>
            </a:br>
            <a:r>
              <a:rPr lang="en-US" dirty="0"/>
              <a:t>grain-rich crackers</a:t>
            </a:r>
          </a:p>
          <a:p>
            <a:pPr>
              <a:spcAft>
                <a:spcPts val="600"/>
              </a:spcAft>
            </a:pPr>
            <a:r>
              <a:rPr lang="en-US" dirty="0"/>
              <a:t>Yogurt and dried fruit and cereal snack mix (whole grain-rich)</a:t>
            </a:r>
          </a:p>
          <a:p>
            <a:pPr>
              <a:spcAft>
                <a:spcPts val="600"/>
              </a:spcAft>
            </a:pPr>
            <a:r>
              <a:rPr lang="en-US" dirty="0"/>
              <a:t>Orange slices and enriched crackers</a:t>
            </a:r>
          </a:p>
          <a:p>
            <a:pPr>
              <a:spcAft>
                <a:spcPts val="600"/>
              </a:spcAft>
            </a:pPr>
            <a:r>
              <a:rPr lang="en-US" dirty="0"/>
              <a:t>Fruit salsa and whole </a:t>
            </a:r>
            <a:br>
              <a:rPr lang="en-US" dirty="0"/>
            </a:br>
            <a:r>
              <a:rPr lang="en-US" dirty="0"/>
              <a:t>grain-rich pita chips</a:t>
            </a:r>
          </a:p>
        </p:txBody>
      </p:sp>
      <p:pic>
        <p:nvPicPr>
          <p:cNvPr id="7" name="Picture 6" descr="Bowl of dried fruit and whole grain-rich cereal snack mix">
            <a:extLst>
              <a:ext uri="{FF2B5EF4-FFF2-40B4-BE49-F238E27FC236}">
                <a16:creationId xmlns:a16="http://schemas.microsoft.com/office/drawing/2014/main" id="{AF63897A-C938-F641-977F-1B5622B1E9A6}"/>
              </a:ext>
            </a:extLst>
          </p:cNvPr>
          <p:cNvPicPr>
            <a:picLocks noChangeAspect="1"/>
          </p:cNvPicPr>
          <p:nvPr/>
        </p:nvPicPr>
        <p:blipFill>
          <a:blip r:embed="rId4"/>
          <a:srcRect/>
          <a:stretch/>
        </p:blipFill>
        <p:spPr>
          <a:xfrm>
            <a:off x="6887488" y="2897867"/>
            <a:ext cx="2013277" cy="2128856"/>
          </a:xfrm>
          <a:prstGeom prst="rect">
            <a:avLst/>
          </a:prstGeom>
          <a:effectLst/>
        </p:spPr>
      </p:pic>
    </p:spTree>
    <p:extLst>
      <p:ext uri="{BB962C8B-B14F-4D97-AF65-F5344CB8AC3E}">
        <p14:creationId xmlns:p14="http://schemas.microsoft.com/office/powerpoint/2010/main" val="225610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 Question Mark Icon "/>
          <p:cNvPicPr>
            <a:picLocks noChangeAspect="1"/>
          </p:cNvPicPr>
          <p:nvPr/>
        </p:nvPicPr>
        <p:blipFill>
          <a:blip r:embed="rId3"/>
          <a:stretch>
            <a:fillRect/>
          </a:stretch>
        </p:blipFill>
        <p:spPr>
          <a:xfrm>
            <a:off x="774673" y="526769"/>
            <a:ext cx="1495188" cy="1639646"/>
          </a:xfrm>
          <a:prstGeom prst="rect">
            <a:avLst/>
          </a:prstGeom>
        </p:spPr>
      </p:pic>
      <p:sp>
        <p:nvSpPr>
          <p:cNvPr id="2" name="Title 1">
            <a:extLst>
              <a:ext uri="{FF2B5EF4-FFF2-40B4-BE49-F238E27FC236}">
                <a16:creationId xmlns:a16="http://schemas.microsoft.com/office/drawing/2014/main" id="{B1206E29-E9DE-CD44-A92C-4C6F5913C1CE}"/>
              </a:ext>
            </a:extLst>
          </p:cNvPr>
          <p:cNvSpPr>
            <a:spLocks noGrp="1"/>
          </p:cNvSpPr>
          <p:nvPr>
            <p:ph type="title"/>
          </p:nvPr>
        </p:nvSpPr>
        <p:spPr>
          <a:xfrm>
            <a:off x="1" y="1891826"/>
            <a:ext cx="3164304" cy="2918166"/>
          </a:xfrm>
        </p:spPr>
        <p:txBody>
          <a:bodyPr/>
          <a:lstStyle/>
          <a:p>
            <a:pPr>
              <a:lnSpc>
                <a:spcPts val="3200"/>
              </a:lnSpc>
            </a:pPr>
            <a:r>
              <a:rPr lang="en-US" sz="2400" b="1" dirty="0"/>
              <a:t>Answer</a:t>
            </a:r>
            <a:br>
              <a:rPr lang="en-US" sz="2400" b="1" dirty="0"/>
            </a:br>
            <a:r>
              <a:rPr lang="en-US" sz="2400" dirty="0"/>
              <a:t>You are serving a snack for the participants in your center. Which snack </a:t>
            </a:r>
            <a:r>
              <a:rPr lang="en-US" sz="2400" b="1" u="sng" dirty="0"/>
              <a:t>is not</a:t>
            </a:r>
            <a:r>
              <a:rPr lang="en-US" sz="2400" dirty="0"/>
              <a:t> reimbursable?</a:t>
            </a:r>
          </a:p>
        </p:txBody>
      </p:sp>
      <p:sp>
        <p:nvSpPr>
          <p:cNvPr id="4" name="Content Placeholder 3">
            <a:extLst>
              <a:ext uri="{FF2B5EF4-FFF2-40B4-BE49-F238E27FC236}">
                <a16:creationId xmlns:a16="http://schemas.microsoft.com/office/drawing/2014/main" id="{F03EA35D-964E-4048-B7E5-E87DEEB36C2C}"/>
              </a:ext>
            </a:extLst>
          </p:cNvPr>
          <p:cNvSpPr>
            <a:spLocks noGrp="1"/>
          </p:cNvSpPr>
          <p:nvPr>
            <p:ph sz="half" idx="2"/>
          </p:nvPr>
        </p:nvSpPr>
        <p:spPr>
          <a:xfrm>
            <a:off x="3657600" y="769010"/>
            <a:ext cx="4909106" cy="2245632"/>
          </a:xfrm>
        </p:spPr>
        <p:txBody>
          <a:bodyPr/>
          <a:lstStyle/>
          <a:p>
            <a:pPr>
              <a:spcAft>
                <a:spcPts val="600"/>
              </a:spcAft>
            </a:pPr>
            <a:r>
              <a:rPr lang="en-US" dirty="0"/>
              <a:t>Strawberry jam and whole </a:t>
            </a:r>
            <a:br>
              <a:rPr lang="en-US" dirty="0"/>
            </a:br>
            <a:r>
              <a:rPr lang="en-US" dirty="0"/>
              <a:t>grain-rich crackers</a:t>
            </a:r>
          </a:p>
          <a:p>
            <a:pPr>
              <a:spcAft>
                <a:spcPts val="600"/>
              </a:spcAft>
            </a:pPr>
            <a:r>
              <a:rPr lang="en-US" dirty="0"/>
              <a:t>Yogurt and dried fruit and cereal </a:t>
            </a:r>
            <a:br>
              <a:rPr lang="en-US" dirty="0"/>
            </a:br>
            <a:r>
              <a:rPr lang="en-US" dirty="0"/>
              <a:t>snack mix (whole grain-rich)</a:t>
            </a:r>
          </a:p>
          <a:p>
            <a:pPr>
              <a:spcAft>
                <a:spcPts val="600"/>
              </a:spcAft>
            </a:pPr>
            <a:r>
              <a:rPr lang="en-US" dirty="0"/>
              <a:t>Orange slices and enriched crackers</a:t>
            </a:r>
          </a:p>
          <a:p>
            <a:pPr>
              <a:spcAft>
                <a:spcPts val="600"/>
              </a:spcAft>
            </a:pPr>
            <a:r>
              <a:rPr lang="en-US" dirty="0"/>
              <a:t>Fruit salsa and whole </a:t>
            </a:r>
            <a:br>
              <a:rPr lang="en-US" dirty="0"/>
            </a:br>
            <a:r>
              <a:rPr lang="en-US" dirty="0"/>
              <a:t>grain-rich pita chips</a:t>
            </a:r>
          </a:p>
        </p:txBody>
      </p:sp>
      <p:pic>
        <p:nvPicPr>
          <p:cNvPr id="3" name="Picture 2" descr="The box next to &quot;Strawberry jam and whole grain-rich crackers&quot; is checked"/>
          <p:cNvPicPr>
            <a:picLocks noChangeAspect="1"/>
          </p:cNvPicPr>
          <p:nvPr/>
        </p:nvPicPr>
        <p:blipFill>
          <a:blip r:embed="rId4"/>
          <a:stretch>
            <a:fillRect/>
          </a:stretch>
        </p:blipFill>
        <p:spPr>
          <a:xfrm>
            <a:off x="3736181" y="716757"/>
            <a:ext cx="292894" cy="368492"/>
          </a:xfrm>
          <a:prstGeom prst="rect">
            <a:avLst/>
          </a:prstGeom>
        </p:spPr>
      </p:pic>
      <p:pic>
        <p:nvPicPr>
          <p:cNvPr id="8" name="Picture 7" descr="Bowl of dried fruit and whole grain-rich cereal snack mix">
            <a:extLst>
              <a:ext uri="{FF2B5EF4-FFF2-40B4-BE49-F238E27FC236}">
                <a16:creationId xmlns:a16="http://schemas.microsoft.com/office/drawing/2014/main" id="{925A5C22-C1D0-F74C-8740-11E85242103E}"/>
              </a:ext>
            </a:extLst>
          </p:cNvPr>
          <p:cNvPicPr>
            <a:picLocks noChangeAspect="1"/>
          </p:cNvPicPr>
          <p:nvPr/>
        </p:nvPicPr>
        <p:blipFill>
          <a:blip r:embed="rId5"/>
          <a:srcRect/>
          <a:stretch/>
        </p:blipFill>
        <p:spPr>
          <a:xfrm>
            <a:off x="6887488" y="2897867"/>
            <a:ext cx="2013277" cy="2128856"/>
          </a:xfrm>
          <a:prstGeom prst="rect">
            <a:avLst/>
          </a:prstGeom>
          <a:effectLst/>
        </p:spPr>
      </p:pic>
    </p:spTree>
    <p:extLst>
      <p:ext uri="{BB962C8B-B14F-4D97-AF65-F5344CB8AC3E}">
        <p14:creationId xmlns:p14="http://schemas.microsoft.com/office/powerpoint/2010/main" val="4161928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Other Crediting Information</a:t>
            </a:r>
          </a:p>
        </p:txBody>
      </p:sp>
      <p:pic>
        <p:nvPicPr>
          <p:cNvPr id="5" name="Picture 4" descr="Screenshot of the &quot;Crediting Handbook for the Child and Adult Care Food Program&quot; cover">
            <a:extLst>
              <a:ext uri="{FF2B5EF4-FFF2-40B4-BE49-F238E27FC236}">
                <a16:creationId xmlns:a16="http://schemas.microsoft.com/office/drawing/2014/main" id="{D204DC90-8619-B848-8FC0-765B2B03850D}"/>
              </a:ext>
            </a:extLst>
          </p:cNvPr>
          <p:cNvPicPr>
            <a:picLocks noChangeAspect="1"/>
          </p:cNvPicPr>
          <p:nvPr/>
        </p:nvPicPr>
        <p:blipFill>
          <a:blip r:embed="rId3"/>
          <a:stretch>
            <a:fillRect/>
          </a:stretch>
        </p:blipFill>
        <p:spPr>
          <a:xfrm>
            <a:off x="1029827" y="1179304"/>
            <a:ext cx="2112495" cy="2743200"/>
          </a:xfrm>
          <a:prstGeom prst="rect">
            <a:avLst/>
          </a:prstGeom>
          <a:ln w="3175">
            <a:solidFill>
              <a:schemeClr val="bg1">
                <a:lumMod val="75000"/>
              </a:schemeClr>
            </a:solidFill>
          </a:ln>
          <a:effectLst>
            <a:outerShdw blurRad="63500" sx="102000" sy="102000" algn="ctr" rotWithShape="0">
              <a:prstClr val="black">
                <a:alpha val="15000"/>
              </a:prstClr>
            </a:outerShdw>
          </a:effectLst>
        </p:spPr>
      </p:pic>
      <p:sp>
        <p:nvSpPr>
          <p:cNvPr id="3" name="Text Placeholder 2"/>
          <p:cNvSpPr>
            <a:spLocks noGrp="1"/>
          </p:cNvSpPr>
          <p:nvPr>
            <p:ph type="body" sz="quarter" idx="13"/>
          </p:nvPr>
        </p:nvSpPr>
        <p:spPr>
          <a:xfrm>
            <a:off x="786384" y="4142232"/>
            <a:ext cx="3712464" cy="585216"/>
          </a:xfrm>
        </p:spPr>
        <p:txBody>
          <a:bodyPr/>
          <a:lstStyle/>
          <a:p>
            <a:r>
              <a:rPr lang="en-US" sz="1600" b="1" u="sng" dirty="0">
                <a:solidFill>
                  <a:schemeClr val="tx1">
                    <a:lumMod val="65000"/>
                    <a:lumOff val="35000"/>
                  </a:schemeClr>
                </a:solidFill>
                <a:latin typeface="Helvetica" pitchFamily="2" charset="0"/>
              </a:rPr>
              <a:t>fns.usda.gov/tn/crediting-handbook-child-and-adult-care-food-program</a:t>
            </a:r>
            <a:endParaRPr lang="en-US" sz="1600" b="1" dirty="0">
              <a:solidFill>
                <a:schemeClr val="tx1">
                  <a:lumMod val="65000"/>
                  <a:lumOff val="35000"/>
                </a:schemeClr>
              </a:solidFill>
              <a:latin typeface="Helvetica" pitchFamily="2" charset="0"/>
            </a:endParaRPr>
          </a:p>
        </p:txBody>
      </p:sp>
      <p:pic>
        <p:nvPicPr>
          <p:cNvPr id="8" name="Picture 7" descr="QR Code to the &quot;Crediting Handbook for the Child and Adult Care Food Program&quot;">
            <a:extLst>
              <a:ext uri="{FF2B5EF4-FFF2-40B4-BE49-F238E27FC236}">
                <a16:creationId xmlns:a16="http://schemas.microsoft.com/office/drawing/2014/main" id="{043193C7-A809-4445-B7B9-B807BFAFB98A}"/>
              </a:ext>
            </a:extLst>
          </p:cNvPr>
          <p:cNvPicPr>
            <a:picLocks noChangeAspect="1"/>
          </p:cNvPicPr>
          <p:nvPr/>
        </p:nvPicPr>
        <p:blipFill>
          <a:blip r:embed="rId4"/>
          <a:stretch>
            <a:fillRect/>
          </a:stretch>
        </p:blipFill>
        <p:spPr>
          <a:xfrm>
            <a:off x="202693" y="4150799"/>
            <a:ext cx="609600" cy="609600"/>
          </a:xfrm>
          <a:prstGeom prst="rect">
            <a:avLst/>
          </a:prstGeom>
          <a:ln w="3175">
            <a:solidFill>
              <a:schemeClr val="bg2">
                <a:lumMod val="75000"/>
              </a:schemeClr>
            </a:solidFill>
          </a:ln>
        </p:spPr>
      </p:pic>
      <p:pic>
        <p:nvPicPr>
          <p:cNvPr id="7" name="Picture 6" descr="Screenshot of the &quot;Food Buying Guide for Child Nutrition Programs&quot; cover">
            <a:extLst>
              <a:ext uri="{FF2B5EF4-FFF2-40B4-BE49-F238E27FC236}">
                <a16:creationId xmlns:a16="http://schemas.microsoft.com/office/drawing/2014/main" id="{EE69B685-BE9C-7345-8EE1-3242BF4324A3}"/>
              </a:ext>
            </a:extLst>
          </p:cNvPr>
          <p:cNvPicPr>
            <a:picLocks noChangeAspect="1"/>
          </p:cNvPicPr>
          <p:nvPr/>
        </p:nvPicPr>
        <p:blipFill>
          <a:blip r:embed="rId5"/>
          <a:srcRect/>
          <a:stretch/>
        </p:blipFill>
        <p:spPr>
          <a:xfrm>
            <a:off x="5615180" y="1181426"/>
            <a:ext cx="2119746" cy="2743200"/>
          </a:xfrm>
          <a:prstGeom prst="rect">
            <a:avLst/>
          </a:prstGeom>
          <a:ln w="3175">
            <a:solidFill>
              <a:schemeClr val="bg1">
                <a:lumMod val="75000"/>
              </a:schemeClr>
            </a:solidFill>
          </a:ln>
          <a:effectLst>
            <a:outerShdw blurRad="63500" sx="102000" sy="102000" algn="ctr" rotWithShape="0">
              <a:prstClr val="black">
                <a:alpha val="15000"/>
              </a:prstClr>
            </a:outerShdw>
          </a:effectLst>
        </p:spPr>
      </p:pic>
      <p:sp>
        <p:nvSpPr>
          <p:cNvPr id="4" name="Text Placeholder 3"/>
          <p:cNvSpPr>
            <a:spLocks noGrp="1"/>
          </p:cNvSpPr>
          <p:nvPr>
            <p:ph type="body" sz="quarter" idx="14"/>
          </p:nvPr>
        </p:nvSpPr>
        <p:spPr>
          <a:xfrm>
            <a:off x="5422392" y="4142232"/>
            <a:ext cx="3602736" cy="585216"/>
          </a:xfrm>
        </p:spPr>
        <p:txBody>
          <a:bodyPr/>
          <a:lstStyle/>
          <a:p>
            <a:pPr lvl="0"/>
            <a:r>
              <a:rPr lang="en-US" sz="1600" b="1" u="sng" dirty="0">
                <a:solidFill>
                  <a:schemeClr val="tx1">
                    <a:lumMod val="65000"/>
                    <a:lumOff val="35000"/>
                  </a:schemeClr>
                </a:solidFill>
                <a:latin typeface="Helvetica" pitchFamily="2" charset="0"/>
                <a:ea typeface="Arial" panose="020B0604020202020204" pitchFamily="34" charset="0"/>
              </a:rPr>
              <a:t>fns.usda.gov/tn/food-buying-guide-for-child-nutrition-programs</a:t>
            </a:r>
          </a:p>
        </p:txBody>
      </p:sp>
      <p:pic>
        <p:nvPicPr>
          <p:cNvPr id="12" name="Picture 11" descr="QR code to the &quot;Food Buying Guide&quot;">
            <a:extLst>
              <a:ext uri="{FF2B5EF4-FFF2-40B4-BE49-F238E27FC236}">
                <a16:creationId xmlns:a16="http://schemas.microsoft.com/office/drawing/2014/main" id="{BDA130A7-917F-4C4C-A5A5-7CADDCA6C38A}"/>
              </a:ext>
            </a:extLst>
          </p:cNvPr>
          <p:cNvPicPr>
            <a:picLocks noChangeAspect="1"/>
          </p:cNvPicPr>
          <p:nvPr/>
        </p:nvPicPr>
        <p:blipFill>
          <a:blip r:embed="rId6"/>
          <a:stretch>
            <a:fillRect/>
          </a:stretch>
        </p:blipFill>
        <p:spPr>
          <a:xfrm>
            <a:off x="4832875" y="4155367"/>
            <a:ext cx="609599" cy="609599"/>
          </a:xfrm>
          <a:prstGeom prst="rect">
            <a:avLst/>
          </a:prstGeom>
          <a:ln w="3175">
            <a:solidFill>
              <a:schemeClr val="bg1">
                <a:lumMod val="65000"/>
              </a:schemeClr>
            </a:solidFill>
          </a:ln>
        </p:spPr>
      </p:pic>
    </p:spTree>
    <p:extLst>
      <p:ext uri="{BB962C8B-B14F-4D97-AF65-F5344CB8AC3E}">
        <p14:creationId xmlns:p14="http://schemas.microsoft.com/office/powerpoint/2010/main" val="3560016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
            <a:ext cx="8789276" cy="475484"/>
          </a:xfrm>
        </p:spPr>
        <p:txBody>
          <a:bodyPr/>
          <a:lstStyle/>
          <a:p>
            <a:pPr algn="l"/>
            <a:r>
              <a:rPr lang="en-US" dirty="0"/>
              <a:t>More Team Nutrition Resources!</a:t>
            </a:r>
          </a:p>
        </p:txBody>
      </p:sp>
      <p:sp>
        <p:nvSpPr>
          <p:cNvPr id="4" name="Text Placeholder 3"/>
          <p:cNvSpPr>
            <a:spLocks noGrp="1"/>
          </p:cNvSpPr>
          <p:nvPr>
            <p:ph type="body" sz="quarter" idx="14"/>
          </p:nvPr>
        </p:nvSpPr>
        <p:spPr>
          <a:xfrm>
            <a:off x="1069848" y="2578608"/>
            <a:ext cx="1335024" cy="338328"/>
          </a:xfrm>
        </p:spPr>
        <p:txBody>
          <a:bodyPr/>
          <a:lstStyle/>
          <a:p>
            <a:pPr algn="ctr"/>
            <a:r>
              <a:rPr lang="en-US" sz="1600" dirty="0">
                <a:solidFill>
                  <a:schemeClr val="tx1">
                    <a:lumMod val="65000"/>
                    <a:lumOff val="35000"/>
                  </a:schemeClr>
                </a:solidFill>
                <a:latin typeface="Helvetica" pitchFamily="2" charset="0"/>
              </a:rPr>
              <a:t>Posters</a:t>
            </a:r>
          </a:p>
        </p:txBody>
      </p:sp>
      <p:pic>
        <p:nvPicPr>
          <p:cNvPr id="13" name="Picture 12" descr="Screenshot of the &quot;Serve Tasty and Healthy Foods in the Child and Adult Care Food Program&quot; poster of the adult meal pattern">
            <a:extLst>
              <a:ext uri="{FF2B5EF4-FFF2-40B4-BE49-F238E27FC236}">
                <a16:creationId xmlns:a16="http://schemas.microsoft.com/office/drawing/2014/main" id="{F361B680-28A2-5843-917F-54B1F8051917}"/>
              </a:ext>
            </a:extLst>
          </p:cNvPr>
          <p:cNvPicPr>
            <a:picLocks noChangeAspect="1" noChangeArrowheads="1"/>
          </p:cNvPicPr>
          <p:nvPr/>
        </p:nvPicPr>
        <p:blipFill>
          <a:blip r:embed="rId3"/>
          <a:srcRect/>
          <a:stretch/>
        </p:blipFill>
        <p:spPr bwMode="auto">
          <a:xfrm>
            <a:off x="1117548" y="651510"/>
            <a:ext cx="1242508" cy="1920240"/>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5" name="Text Placeholder 4"/>
          <p:cNvSpPr>
            <a:spLocks noGrp="1"/>
          </p:cNvSpPr>
          <p:nvPr>
            <p:ph type="body" sz="quarter" idx="15"/>
          </p:nvPr>
        </p:nvSpPr>
        <p:spPr>
          <a:xfrm>
            <a:off x="3584448" y="2258568"/>
            <a:ext cx="2057400" cy="338328"/>
          </a:xfrm>
        </p:spPr>
        <p:txBody>
          <a:bodyPr/>
          <a:lstStyle/>
          <a:p>
            <a:pPr algn="ctr"/>
            <a:r>
              <a:rPr lang="en-US" sz="1600" dirty="0">
                <a:solidFill>
                  <a:schemeClr val="tx1">
                    <a:lumMod val="65000"/>
                    <a:lumOff val="35000"/>
                  </a:schemeClr>
                </a:solidFill>
                <a:latin typeface="Helvetica" pitchFamily="2" charset="0"/>
              </a:rPr>
              <a:t>Training Worksheets</a:t>
            </a:r>
          </a:p>
        </p:txBody>
      </p:sp>
      <p:pic>
        <p:nvPicPr>
          <p:cNvPr id="15" name="Picture 14" descr="Screenshot of the &quot;Serving Snacks in the Child and Adult Care Food Program&quot; worksheet">
            <a:extLst>
              <a:ext uri="{FF2B5EF4-FFF2-40B4-BE49-F238E27FC236}">
                <a16:creationId xmlns:a16="http://schemas.microsoft.com/office/drawing/2014/main" id="{7B510C88-5A4C-D949-9370-A1A797BAAD48}"/>
              </a:ext>
            </a:extLst>
          </p:cNvPr>
          <p:cNvPicPr>
            <a:picLocks noChangeAspect="1" noChangeArrowheads="1"/>
          </p:cNvPicPr>
          <p:nvPr/>
        </p:nvPicPr>
        <p:blipFill>
          <a:blip r:embed="rId4"/>
          <a:srcRect/>
          <a:stretch/>
        </p:blipFill>
        <p:spPr bwMode="auto">
          <a:xfrm>
            <a:off x="4032068" y="725463"/>
            <a:ext cx="1178344" cy="1524915"/>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6" name="Text Placeholder 5"/>
          <p:cNvSpPr>
            <a:spLocks noGrp="1"/>
          </p:cNvSpPr>
          <p:nvPr>
            <p:ph type="body" sz="quarter" idx="16"/>
          </p:nvPr>
        </p:nvSpPr>
        <p:spPr>
          <a:xfrm>
            <a:off x="6181344" y="2258568"/>
            <a:ext cx="1682496" cy="338328"/>
          </a:xfrm>
        </p:spPr>
        <p:txBody>
          <a:bodyPr/>
          <a:lstStyle/>
          <a:p>
            <a:pPr algn="ctr"/>
            <a:r>
              <a:rPr lang="en-US" sz="1600" dirty="0">
                <a:solidFill>
                  <a:schemeClr val="tx1">
                    <a:lumMod val="65000"/>
                    <a:lumOff val="35000"/>
                  </a:schemeClr>
                </a:solidFill>
                <a:latin typeface="Helvetica" pitchFamily="2" charset="0"/>
              </a:rPr>
              <a:t>Training Toolkits </a:t>
            </a:r>
          </a:p>
        </p:txBody>
      </p:sp>
      <p:pic>
        <p:nvPicPr>
          <p:cNvPr id="17" name="Picture 14" descr="Screenshot of the &quot;Child and Adult Care Food Program Trainer's Tools: Feeding Infants&quot; Trainer's Guide cover">
            <a:extLst>
              <a:ext uri="{FF2B5EF4-FFF2-40B4-BE49-F238E27FC236}">
                <a16:creationId xmlns:a16="http://schemas.microsoft.com/office/drawing/2014/main" id="{23FBA867-687F-2F4E-8044-8F1DF044B02E}"/>
              </a:ext>
            </a:extLst>
          </p:cNvPr>
          <p:cNvPicPr>
            <a:picLocks noChangeAspect="1" noChangeArrowheads="1"/>
          </p:cNvPicPr>
          <p:nvPr/>
        </p:nvPicPr>
        <p:blipFill>
          <a:blip r:embed="rId5"/>
          <a:srcRect/>
          <a:stretch/>
        </p:blipFill>
        <p:spPr bwMode="auto">
          <a:xfrm>
            <a:off x="6440778" y="720404"/>
            <a:ext cx="1178345" cy="1524918"/>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3"/>
          </p:nvPr>
        </p:nvSpPr>
        <p:spPr>
          <a:xfrm>
            <a:off x="868680" y="3986784"/>
            <a:ext cx="1746504" cy="338328"/>
          </a:xfrm>
        </p:spPr>
        <p:txBody>
          <a:bodyPr/>
          <a:lstStyle/>
          <a:p>
            <a:pPr algn="ctr"/>
            <a:r>
              <a:rPr lang="en-US" sz="1600" dirty="0">
                <a:solidFill>
                  <a:schemeClr val="tx1">
                    <a:lumMod val="65000"/>
                    <a:lumOff val="35000"/>
                  </a:schemeClr>
                </a:solidFill>
                <a:latin typeface="Helvetica" pitchFamily="2" charset="0"/>
              </a:rPr>
              <a:t>Training Slides</a:t>
            </a:r>
          </a:p>
        </p:txBody>
      </p:sp>
      <p:pic>
        <p:nvPicPr>
          <p:cNvPr id="11" name="Picture 10" descr="Screenshot of the &quot;Meal Planning for the Child and Adult Care Food Program&quot; training slides cover">
            <a:extLst>
              <a:ext uri="{FF2B5EF4-FFF2-40B4-BE49-F238E27FC236}">
                <a16:creationId xmlns:a16="http://schemas.microsoft.com/office/drawing/2014/main" id="{71F9C1D2-6EAF-4347-B90D-1837E524A0E8}"/>
              </a:ext>
            </a:extLst>
          </p:cNvPr>
          <p:cNvPicPr>
            <a:picLocks noChangeAspect="1" noChangeArrowheads="1"/>
          </p:cNvPicPr>
          <p:nvPr/>
        </p:nvPicPr>
        <p:blipFill>
          <a:blip r:embed="rId6"/>
          <a:srcRect/>
          <a:stretch/>
        </p:blipFill>
        <p:spPr bwMode="auto">
          <a:xfrm>
            <a:off x="863972" y="3003927"/>
            <a:ext cx="1749661" cy="984185"/>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7" name="Text Placeholder 6"/>
          <p:cNvSpPr>
            <a:spLocks noGrp="1"/>
          </p:cNvSpPr>
          <p:nvPr>
            <p:ph type="body" sz="quarter" idx="17"/>
          </p:nvPr>
        </p:nvSpPr>
        <p:spPr>
          <a:xfrm>
            <a:off x="5550408" y="3986784"/>
            <a:ext cx="3300984" cy="338328"/>
          </a:xfrm>
        </p:spPr>
        <p:txBody>
          <a:bodyPr/>
          <a:lstStyle/>
          <a:p>
            <a:pPr algn="ctr"/>
            <a:r>
              <a:rPr lang="en-US" sz="1600" dirty="0">
                <a:solidFill>
                  <a:schemeClr val="tx1">
                    <a:lumMod val="65000"/>
                    <a:lumOff val="35000"/>
                  </a:schemeClr>
                </a:solidFill>
                <a:latin typeface="Helvetica" pitchFamily="2" charset="0"/>
              </a:rPr>
              <a:t>CACFP Grains Oz Eq Resources</a:t>
            </a:r>
          </a:p>
        </p:txBody>
      </p:sp>
      <p:pic>
        <p:nvPicPr>
          <p:cNvPr id="19" name="Picture 2" descr="A woman looking at her phone with a box of cheese crackers on the counter">
            <a:extLst>
              <a:ext uri="{FF2B5EF4-FFF2-40B4-BE49-F238E27FC236}">
                <a16:creationId xmlns:a16="http://schemas.microsoft.com/office/drawing/2014/main" id="{BF04FA35-CE13-A44C-B421-B1B25E0FB29B}"/>
              </a:ext>
            </a:extLst>
          </p:cNvPr>
          <p:cNvPicPr>
            <a:picLocks noChangeAspect="1" noChangeArrowheads="1"/>
          </p:cNvPicPr>
          <p:nvPr/>
        </p:nvPicPr>
        <p:blipFill>
          <a:blip r:embed="rId7"/>
          <a:srcRect/>
          <a:stretch/>
        </p:blipFill>
        <p:spPr bwMode="auto">
          <a:xfrm>
            <a:off x="6458770" y="2948124"/>
            <a:ext cx="1482830" cy="988553"/>
          </a:xfrm>
          <a:prstGeom prst="rect">
            <a:avLst/>
          </a:prstGeom>
          <a:noFill/>
          <a:ln w="3175">
            <a:solidFill>
              <a:schemeClr val="bg1">
                <a:lumMod val="65000"/>
              </a:schemeClr>
            </a:solidFill>
          </a:ln>
          <a:effectLst>
            <a:outerShdw blurRad="63500" sx="102000" sy="102000" algn="ctr" rotWithShape="0">
              <a:prstClr val="black">
                <a:alpha val="15000"/>
              </a:prstClr>
            </a:outerShdw>
          </a:effectLst>
          <a:extLst>
            <a:ext uri="{909E8E84-426E-40DD-AFC4-6F175D3DCCD1}">
              <a14:hiddenFill xmlns:a14="http://schemas.microsoft.com/office/drawing/2010/main">
                <a:solidFill>
                  <a:srgbClr val="FFFFFF"/>
                </a:solidFill>
              </a14:hiddenFill>
            </a:ext>
          </a:extLst>
        </p:spPr>
      </p:pic>
      <p:grpSp>
        <p:nvGrpSpPr>
          <p:cNvPr id="21" name="Group 20" descr=" Computer with decorative elbow connectors "/>
          <p:cNvGrpSpPr/>
          <p:nvPr/>
        </p:nvGrpSpPr>
        <p:grpSpPr>
          <a:xfrm>
            <a:off x="2360056" y="1611630"/>
            <a:ext cx="4666194" cy="2745569"/>
            <a:chOff x="2360056" y="1611630"/>
            <a:chExt cx="4666194" cy="2745569"/>
          </a:xfrm>
        </p:grpSpPr>
        <p:cxnSp>
          <p:nvCxnSpPr>
            <p:cNvPr id="14" name="Straight Connector 13" descr="[decorative]">
              <a:extLst>
                <a:ext uri="{FF2B5EF4-FFF2-40B4-BE49-F238E27FC236}">
                  <a16:creationId xmlns:a16="http://schemas.microsoft.com/office/drawing/2014/main" id="{5DE8ACB5-3D27-9A46-BF22-F54C650D97AD}"/>
                </a:ext>
                <a:ext uri="{C183D7F6-B498-43B3-948B-1728B52AA6E4}">
                  <adec:decorative xmlns:adec="http://schemas.microsoft.com/office/drawing/2017/decorative" val="0"/>
                </a:ext>
              </a:extLst>
            </p:cNvPr>
            <p:cNvCxnSpPr>
              <a:cxnSpLocks/>
            </p:cNvCxnSpPr>
            <p:nvPr/>
          </p:nvCxnSpPr>
          <p:spPr>
            <a:xfrm flipH="1">
              <a:off x="4610778" y="2612267"/>
              <a:ext cx="5499" cy="401004"/>
            </a:xfrm>
            <a:prstGeom prst="line">
              <a:avLst/>
            </a:prstGeom>
            <a:ln w="22225">
              <a:solidFill>
                <a:srgbClr val="832526"/>
              </a:solidFill>
              <a:headEnd type="oval"/>
            </a:ln>
          </p:spPr>
          <p:style>
            <a:lnRef idx="1">
              <a:schemeClr val="accent1"/>
            </a:lnRef>
            <a:fillRef idx="0">
              <a:schemeClr val="accent1"/>
            </a:fillRef>
            <a:effectRef idx="0">
              <a:schemeClr val="accent1"/>
            </a:effectRef>
            <a:fontRef idx="minor">
              <a:schemeClr val="tx1"/>
            </a:fontRef>
          </p:style>
        </p:cxnSp>
        <p:cxnSp>
          <p:nvCxnSpPr>
            <p:cNvPr id="16" name="Elbow Connector 15" descr="[decorative]">
              <a:extLst>
                <a:ext uri="{FF2B5EF4-FFF2-40B4-BE49-F238E27FC236}">
                  <a16:creationId xmlns:a16="http://schemas.microsoft.com/office/drawing/2014/main" id="{4F52B438-935E-214B-90F2-237E5EBE0B95}"/>
                </a:ext>
                <a:ext uri="{C183D7F6-B498-43B3-948B-1728B52AA6E4}">
                  <adec:decorative xmlns:adec="http://schemas.microsoft.com/office/drawing/2017/decorative" val="0"/>
                </a:ext>
              </a:extLst>
            </p:cNvPr>
            <p:cNvCxnSpPr>
              <a:cxnSpLocks/>
            </p:cNvCxnSpPr>
            <p:nvPr/>
          </p:nvCxnSpPr>
          <p:spPr>
            <a:xfrm rot="5400000">
              <a:off x="5681871" y="1668891"/>
              <a:ext cx="420768" cy="2267991"/>
            </a:xfrm>
            <a:prstGeom prst="bentConnector3">
              <a:avLst>
                <a:gd name="adj1" fmla="val 50000"/>
              </a:avLst>
            </a:prstGeom>
            <a:ln w="22225">
              <a:solidFill>
                <a:srgbClr val="832526"/>
              </a:solidFill>
              <a:headEnd type="oval"/>
            </a:ln>
          </p:spPr>
          <p:style>
            <a:lnRef idx="1">
              <a:schemeClr val="accent1"/>
            </a:lnRef>
            <a:fillRef idx="0">
              <a:schemeClr val="accent1"/>
            </a:fillRef>
            <a:effectRef idx="0">
              <a:schemeClr val="accent1"/>
            </a:effectRef>
            <a:fontRef idx="minor">
              <a:schemeClr val="tx1"/>
            </a:fontRef>
          </p:style>
        </p:cxnSp>
        <p:cxnSp>
          <p:nvCxnSpPr>
            <p:cNvPr id="12" name="Elbow Connector 11" descr="[decorative]">
              <a:extLst>
                <a:ext uri="{FF2B5EF4-FFF2-40B4-BE49-F238E27FC236}">
                  <a16:creationId xmlns:a16="http://schemas.microsoft.com/office/drawing/2014/main" id="{50B53258-1E3C-984F-A99A-9DCA26767A3A}"/>
                </a:ext>
                <a:ext uri="{C183D7F6-B498-43B3-948B-1728B52AA6E4}">
                  <adec:decorative xmlns:adec="http://schemas.microsoft.com/office/drawing/2017/decorative" val="0"/>
                </a:ext>
              </a:extLst>
            </p:cNvPr>
            <p:cNvCxnSpPr>
              <a:cxnSpLocks/>
            </p:cNvCxnSpPr>
            <p:nvPr/>
          </p:nvCxnSpPr>
          <p:spPr>
            <a:xfrm>
              <a:off x="2360056" y="1611630"/>
              <a:ext cx="1640952" cy="1582362"/>
            </a:xfrm>
            <a:prstGeom prst="bentConnector3">
              <a:avLst>
                <a:gd name="adj1" fmla="val 50000"/>
              </a:avLst>
            </a:prstGeom>
            <a:ln w="22225">
              <a:solidFill>
                <a:srgbClr val="832526"/>
              </a:solidFill>
              <a:headEnd type="oval"/>
            </a:ln>
          </p:spPr>
          <p:style>
            <a:lnRef idx="1">
              <a:schemeClr val="accent1"/>
            </a:lnRef>
            <a:fillRef idx="0">
              <a:schemeClr val="accent1"/>
            </a:fillRef>
            <a:effectRef idx="0">
              <a:schemeClr val="accent1"/>
            </a:effectRef>
            <a:fontRef idx="minor">
              <a:schemeClr val="tx1"/>
            </a:fontRef>
          </p:style>
        </p:cxnSp>
        <p:cxnSp>
          <p:nvCxnSpPr>
            <p:cNvPr id="10" name="Elbow Connector 9" descr="[decorative]">
              <a:extLst>
                <a:ext uri="{FF2B5EF4-FFF2-40B4-BE49-F238E27FC236}">
                  <a16:creationId xmlns:a16="http://schemas.microsoft.com/office/drawing/2014/main" id="{4AFDF621-6166-7E45-AE87-F0363504922A}"/>
                </a:ext>
                <a:ext uri="{C183D7F6-B498-43B3-948B-1728B52AA6E4}">
                  <adec:decorative xmlns:adec="http://schemas.microsoft.com/office/drawing/2017/decorative" val="0"/>
                </a:ext>
              </a:extLst>
            </p:cNvPr>
            <p:cNvCxnSpPr>
              <a:cxnSpLocks/>
            </p:cNvCxnSpPr>
            <p:nvPr/>
          </p:nvCxnSpPr>
          <p:spPr>
            <a:xfrm flipV="1">
              <a:off x="2613633" y="3361133"/>
              <a:ext cx="1405367" cy="163023"/>
            </a:xfrm>
            <a:prstGeom prst="bentConnector3">
              <a:avLst>
                <a:gd name="adj1" fmla="val 40423"/>
              </a:avLst>
            </a:prstGeom>
            <a:ln w="22225">
              <a:solidFill>
                <a:srgbClr val="832526"/>
              </a:solidFill>
              <a:headEnd type="oval"/>
            </a:ln>
          </p:spPr>
          <p:style>
            <a:lnRef idx="1">
              <a:schemeClr val="accent1"/>
            </a:lnRef>
            <a:fillRef idx="0">
              <a:schemeClr val="accent1"/>
            </a:fillRef>
            <a:effectRef idx="0">
              <a:schemeClr val="accent1"/>
            </a:effectRef>
            <a:fontRef idx="minor">
              <a:schemeClr val="tx1"/>
            </a:fontRef>
          </p:style>
        </p:cxnSp>
        <p:cxnSp>
          <p:nvCxnSpPr>
            <p:cNvPr id="18" name="Elbow Connector 17" descr="[decorative]">
              <a:extLst>
                <a:ext uri="{FF2B5EF4-FFF2-40B4-BE49-F238E27FC236}">
                  <a16:creationId xmlns:a16="http://schemas.microsoft.com/office/drawing/2014/main" id="{6BA1C9C9-0042-7D4B-ABBF-2C66F2DEE0E6}"/>
                </a:ext>
                <a:ext uri="{C183D7F6-B498-43B3-948B-1728B52AA6E4}">
                  <adec:decorative xmlns:adec="http://schemas.microsoft.com/office/drawing/2017/decorative" val="0"/>
                </a:ext>
              </a:extLst>
            </p:cNvPr>
            <p:cNvCxnSpPr>
              <a:cxnSpLocks/>
            </p:cNvCxnSpPr>
            <p:nvPr/>
          </p:nvCxnSpPr>
          <p:spPr>
            <a:xfrm rot="10800000">
              <a:off x="5235456" y="3210325"/>
              <a:ext cx="1223314" cy="208102"/>
            </a:xfrm>
            <a:prstGeom prst="bentConnector3">
              <a:avLst>
                <a:gd name="adj1" fmla="val 50000"/>
              </a:avLst>
            </a:prstGeom>
            <a:ln w="22225">
              <a:solidFill>
                <a:srgbClr val="832526"/>
              </a:solidFill>
              <a:headEnd type="oval"/>
            </a:ln>
          </p:spPr>
          <p:style>
            <a:lnRef idx="1">
              <a:schemeClr val="accent1"/>
            </a:lnRef>
            <a:fillRef idx="0">
              <a:schemeClr val="accent1"/>
            </a:fillRef>
            <a:effectRef idx="0">
              <a:schemeClr val="accent1"/>
            </a:effectRef>
            <a:fontRef idx="minor">
              <a:schemeClr val="tx1"/>
            </a:fontRef>
          </p:style>
        </p:cxnSp>
        <p:pic>
          <p:nvPicPr>
            <p:cNvPr id="9" name="Picture 8" descr="Computer">
              <a:extLst>
                <a:ext uri="{FF2B5EF4-FFF2-40B4-BE49-F238E27FC236}">
                  <a16:creationId xmlns:a16="http://schemas.microsoft.com/office/drawing/2014/main" id="{8D0EE791-DE65-D545-94C1-501D7D933F46}"/>
                </a:ext>
              </a:extLst>
            </p:cNvPr>
            <p:cNvPicPr>
              <a:picLocks noChangeAspect="1"/>
            </p:cNvPicPr>
            <p:nvPr/>
          </p:nvPicPr>
          <p:blipFill>
            <a:blip r:embed="rId8"/>
            <a:srcRect/>
            <a:stretch/>
          </p:blipFill>
          <p:spPr>
            <a:xfrm>
              <a:off x="3848081" y="3013271"/>
              <a:ext cx="1525393" cy="1343928"/>
            </a:xfrm>
            <a:prstGeom prst="rect">
              <a:avLst/>
            </a:prstGeom>
          </p:spPr>
        </p:pic>
      </p:grpSp>
      <p:sp>
        <p:nvSpPr>
          <p:cNvPr id="8" name="Text Placeholder 7"/>
          <p:cNvSpPr>
            <a:spLocks noGrp="1"/>
          </p:cNvSpPr>
          <p:nvPr>
            <p:ph type="body" sz="quarter" idx="18"/>
          </p:nvPr>
        </p:nvSpPr>
        <p:spPr>
          <a:xfrm>
            <a:off x="2880360" y="4517136"/>
            <a:ext cx="3714078" cy="466344"/>
          </a:xfrm>
        </p:spPr>
        <p:txBody>
          <a:bodyPr/>
          <a:lstStyle/>
          <a:p>
            <a:r>
              <a:rPr lang="en-US" sz="2400" b="1" u="sng" dirty="0">
                <a:solidFill>
                  <a:schemeClr val="bg1"/>
                </a:solidFill>
                <a:latin typeface="Helvetica" pitchFamily="2" charset="0"/>
              </a:rPr>
              <a:t>TeamNutrition.usda.gov</a:t>
            </a:r>
            <a:endParaRPr lang="en-US" sz="2400" b="1" u="sng" dirty="0">
              <a:solidFill>
                <a:schemeClr val="bg1"/>
              </a:solidFill>
              <a:latin typeface="Helvetica" pitchFamily="2" charset="0"/>
              <a:cs typeface="Arial" panose="020B0604020202020204" pitchFamily="34" charset="0"/>
            </a:endParaRPr>
          </a:p>
        </p:txBody>
      </p:sp>
      <p:sp>
        <p:nvSpPr>
          <p:cNvPr id="22" name="TextBox 21" descr="Hyperlink to &quot;Team Nutrition Website&quot;">
            <a:hlinkClick r:id="rId9" tooltip="Team Nutrition USDA-FNS Webpage "/>
            <a:extLst>
              <a:ext uri="{FF2B5EF4-FFF2-40B4-BE49-F238E27FC236}">
                <a16:creationId xmlns:a16="http://schemas.microsoft.com/office/drawing/2014/main" id="{556A9695-B1C8-0049-861F-8C11A83C88C6}"/>
              </a:ext>
            </a:extLst>
          </p:cNvPr>
          <p:cNvSpPr txBox="1"/>
          <p:nvPr/>
        </p:nvSpPr>
        <p:spPr>
          <a:xfrm>
            <a:off x="2791373" y="4402133"/>
            <a:ext cx="3737861" cy="729010"/>
          </a:xfrm>
          <a:prstGeom prst="rect">
            <a:avLst/>
          </a:prstGeom>
          <a:noFill/>
        </p:spPr>
        <p:txBody>
          <a:bodyPr wrap="square" rtlCol="0">
            <a:spAutoFit/>
          </a:bodyPr>
          <a:lstStyle/>
          <a:p>
            <a:endParaRPr lang="es-ES_tradnl" dirty="0"/>
          </a:p>
        </p:txBody>
      </p:sp>
      <p:pic>
        <p:nvPicPr>
          <p:cNvPr id="26" name="Picture 25" descr="QR code to Team Nutrition webpage">
            <a:extLst>
              <a:ext uri="{FF2B5EF4-FFF2-40B4-BE49-F238E27FC236}">
                <a16:creationId xmlns:a16="http://schemas.microsoft.com/office/drawing/2014/main" id="{475A579A-48E5-884D-A274-FEECC88D0163}"/>
              </a:ext>
            </a:extLst>
          </p:cNvPr>
          <p:cNvPicPr>
            <a:picLocks noChangeAspect="1"/>
          </p:cNvPicPr>
          <p:nvPr/>
        </p:nvPicPr>
        <p:blipFill>
          <a:blip r:embed="rId10"/>
          <a:stretch>
            <a:fillRect/>
          </a:stretch>
        </p:blipFill>
        <p:spPr>
          <a:xfrm>
            <a:off x="2321165" y="4476318"/>
            <a:ext cx="553463" cy="553463"/>
          </a:xfrm>
          <a:prstGeom prst="rect">
            <a:avLst/>
          </a:prstGeom>
          <a:ln w="3175">
            <a:solidFill>
              <a:schemeClr val="bg2">
                <a:lumMod val="75000"/>
              </a:schemeClr>
            </a:solidFill>
          </a:ln>
        </p:spPr>
      </p:pic>
    </p:spTree>
    <p:extLst>
      <p:ext uri="{BB962C8B-B14F-4D97-AF65-F5344CB8AC3E}">
        <p14:creationId xmlns:p14="http://schemas.microsoft.com/office/powerpoint/2010/main" val="3837165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Order Print Copies</a:t>
            </a:r>
          </a:p>
        </p:txBody>
      </p:sp>
      <p:sp>
        <p:nvSpPr>
          <p:cNvPr id="3" name="Text Placeholder 2"/>
          <p:cNvSpPr>
            <a:spLocks noGrp="1"/>
          </p:cNvSpPr>
          <p:nvPr>
            <p:ph type="body" idx="1"/>
          </p:nvPr>
        </p:nvSpPr>
        <p:spPr>
          <a:xfrm>
            <a:off x="360362" y="1088744"/>
            <a:ext cx="6766560" cy="312738"/>
          </a:xfrm>
        </p:spPr>
        <p:txBody>
          <a:bodyPr/>
          <a:lstStyle/>
          <a:p>
            <a:r>
              <a:rPr lang="en-US" dirty="0"/>
              <a:t>Resource Order Form at </a:t>
            </a:r>
            <a:r>
              <a:rPr lang="en-US" b="1" u="sng" dirty="0">
                <a:hlinkClick r:id="rId3" tooltip="Team Nutrition USDA-FNS Webpage ">
                  <a:extLst>
                    <a:ext uri="{A12FA001-AC4F-418D-AE19-62706E023703}">
                      <ahyp:hlinkClr xmlns:ahyp="http://schemas.microsoft.com/office/drawing/2018/hyperlinkcolor" val="tx"/>
                    </a:ext>
                  </a:extLst>
                </a:hlinkClick>
              </a:rPr>
              <a:t>TeamNutrition.usda.gov</a:t>
            </a:r>
            <a:r>
              <a:rPr lang="en-US" dirty="0"/>
              <a:t>.</a:t>
            </a:r>
          </a:p>
        </p:txBody>
      </p:sp>
      <p:sp>
        <p:nvSpPr>
          <p:cNvPr id="4" name="Content Placeholder 3"/>
          <p:cNvSpPr>
            <a:spLocks noGrp="1"/>
          </p:cNvSpPr>
          <p:nvPr>
            <p:ph sz="half" idx="2"/>
          </p:nvPr>
        </p:nvSpPr>
        <p:spPr>
          <a:xfrm>
            <a:off x="360363" y="1618488"/>
            <a:ext cx="3868737" cy="1109945"/>
          </a:xfrm>
        </p:spPr>
        <p:txBody>
          <a:bodyPr/>
          <a:lstStyle/>
          <a:p>
            <a:pPr>
              <a:spcAft>
                <a:spcPts val="1200"/>
              </a:spcAft>
            </a:pPr>
            <a:r>
              <a:rPr lang="en-US" b="1" dirty="0"/>
              <a:t>FREE</a:t>
            </a:r>
            <a:r>
              <a:rPr lang="en-US" dirty="0"/>
              <a:t> for those participating </a:t>
            </a:r>
            <a:br>
              <a:rPr lang="en-US" dirty="0"/>
            </a:br>
            <a:r>
              <a:rPr lang="en-US" dirty="0"/>
              <a:t>in a USDA Child Nutrition Program, while supplies last.</a:t>
            </a:r>
          </a:p>
          <a:p>
            <a:pPr>
              <a:spcAft>
                <a:spcPts val="1200"/>
              </a:spcAft>
            </a:pPr>
            <a:r>
              <a:rPr lang="en-US" dirty="0"/>
              <a:t>Sponsoring organizations and State agencies can also order in bulk by sending an email to: </a:t>
            </a:r>
          </a:p>
        </p:txBody>
      </p:sp>
      <p:pic>
        <p:nvPicPr>
          <p:cNvPr id="6" name="Picture 5" descr="Email icon">
            <a:extLst>
              <a:ext uri="{FF2B5EF4-FFF2-40B4-BE49-F238E27FC236}">
                <a16:creationId xmlns:a16="http://schemas.microsoft.com/office/drawing/2014/main" id="{C284439A-FF3F-CF49-ACA2-EA240F65A460}"/>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622350" y="4043034"/>
            <a:ext cx="400838" cy="400838"/>
          </a:xfrm>
          <a:prstGeom prst="rect">
            <a:avLst/>
          </a:prstGeom>
        </p:spPr>
      </p:pic>
      <p:sp>
        <p:nvSpPr>
          <p:cNvPr id="5" name="Text Placeholder 4"/>
          <p:cNvSpPr>
            <a:spLocks noGrp="1"/>
          </p:cNvSpPr>
          <p:nvPr>
            <p:ph type="body" idx="10"/>
          </p:nvPr>
        </p:nvSpPr>
        <p:spPr>
          <a:xfrm>
            <a:off x="1170432" y="4096512"/>
            <a:ext cx="3593592" cy="612648"/>
          </a:xfrm>
        </p:spPr>
        <p:txBody>
          <a:bodyPr/>
          <a:lstStyle/>
          <a:p>
            <a:r>
              <a:rPr lang="en-US" b="1" u="sng" dirty="0">
                <a:hlinkClick r:id="rId5" tooltip="USDA Team Nutrition Email Address ">
                  <a:extLst>
                    <a:ext uri="{A12FA001-AC4F-418D-AE19-62706E023703}">
                      <ahyp:hlinkClr xmlns:ahyp="http://schemas.microsoft.com/office/drawing/2018/hyperlinkcolor" val="tx"/>
                    </a:ext>
                  </a:extLst>
                </a:hlinkClick>
              </a:rPr>
              <a:t>TeamNutrition@usda.gov</a:t>
            </a:r>
            <a:endParaRPr lang="en-US" u="sng" dirty="0"/>
          </a:p>
        </p:txBody>
      </p:sp>
      <p:pic>
        <p:nvPicPr>
          <p:cNvPr id="7" name="Picture 6" descr="Tablet showing Team Nutrition website">
            <a:extLst>
              <a:ext uri="{FF2B5EF4-FFF2-40B4-BE49-F238E27FC236}">
                <a16:creationId xmlns:a16="http://schemas.microsoft.com/office/drawing/2014/main" id="{51F66159-F9E9-2E4B-BCDA-E66C6A8C7EAB}"/>
              </a:ext>
            </a:extLst>
          </p:cNvPr>
          <p:cNvPicPr>
            <a:picLocks noChangeAspect="1"/>
          </p:cNvPicPr>
          <p:nvPr/>
        </p:nvPicPr>
        <p:blipFill>
          <a:blip r:embed="rId6"/>
          <a:srcRect/>
          <a:stretch/>
        </p:blipFill>
        <p:spPr>
          <a:xfrm>
            <a:off x="4597826" y="1564452"/>
            <a:ext cx="4308113" cy="3579048"/>
          </a:xfrm>
          <a:prstGeom prst="rect">
            <a:avLst/>
          </a:prstGeom>
        </p:spPr>
      </p:pic>
    </p:spTree>
    <p:extLst>
      <p:ext uri="{BB962C8B-B14F-4D97-AF65-F5344CB8AC3E}">
        <p14:creationId xmlns:p14="http://schemas.microsoft.com/office/powerpoint/2010/main" val="2088312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Serving Snacks in the CACFP</a:t>
            </a:r>
          </a:p>
        </p:txBody>
      </p:sp>
      <p:pic>
        <p:nvPicPr>
          <p:cNvPr id="10" name="Picture 9" descr="Screenshot of the &quot;Serving Snacks in the Child and Adult Care Food Program&quot; worksheet">
            <a:extLst>
              <a:ext uri="{FF2B5EF4-FFF2-40B4-BE49-F238E27FC236}">
                <a16:creationId xmlns:a16="http://schemas.microsoft.com/office/drawing/2014/main" id="{BD591685-5DCD-474D-8C61-036F38A7FB86}"/>
              </a:ext>
            </a:extLst>
          </p:cNvPr>
          <p:cNvPicPr>
            <a:picLocks noChangeAspect="1"/>
          </p:cNvPicPr>
          <p:nvPr/>
        </p:nvPicPr>
        <p:blipFill>
          <a:blip r:embed="rId3"/>
          <a:srcRect/>
          <a:stretch/>
        </p:blipFill>
        <p:spPr>
          <a:xfrm>
            <a:off x="362111" y="1072429"/>
            <a:ext cx="2927189" cy="3788126"/>
          </a:xfrm>
          <a:prstGeom prst="rect">
            <a:avLst/>
          </a:prstGeom>
          <a:effectLst>
            <a:outerShdw blurRad="63500" sx="102000" sy="102000" algn="ctr" rotWithShape="0">
              <a:prstClr val="black">
                <a:alpha val="15000"/>
              </a:prstClr>
            </a:outerShdw>
          </a:effectLst>
        </p:spPr>
      </p:pic>
      <p:grpSp>
        <p:nvGrpSpPr>
          <p:cNvPr id="23" name="Group 22" descr="Elbow connector and rectangle around area of Sample Snack Menu that is enlarged on this slide "/>
          <p:cNvGrpSpPr/>
          <p:nvPr/>
        </p:nvGrpSpPr>
        <p:grpSpPr>
          <a:xfrm>
            <a:off x="362111" y="2681207"/>
            <a:ext cx="4154148" cy="1487837"/>
            <a:chOff x="362111" y="2681207"/>
            <a:chExt cx="4154148" cy="1487837"/>
          </a:xfrm>
        </p:grpSpPr>
        <p:sp>
          <p:nvSpPr>
            <p:cNvPr id="11" name="Rectangle 10" descr="Outline around Sample Snack Menu that is on the cover of the &quot;Serving Snacks in the Child and Adult Care Food Program&quot; worksheet">
              <a:extLst>
                <a:ext uri="{FF2B5EF4-FFF2-40B4-BE49-F238E27FC236}">
                  <a16:creationId xmlns:a16="http://schemas.microsoft.com/office/drawing/2014/main" id="{E74F36F3-D08F-2048-B141-6E06D715AA31}"/>
                </a:ext>
              </a:extLst>
            </p:cNvPr>
            <p:cNvSpPr/>
            <p:nvPr/>
          </p:nvSpPr>
          <p:spPr>
            <a:xfrm>
              <a:off x="362111" y="2681207"/>
              <a:ext cx="2917927" cy="1487837"/>
            </a:xfrm>
            <a:prstGeom prst="rect">
              <a:avLst/>
            </a:prstGeom>
            <a:noFill/>
            <a:ln w="28575">
              <a:solidFill>
                <a:srgbClr val="8325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Elbow Connector 11" descr="Connector to the &quot;Sample Snack Menu&quot; screenshot">
              <a:extLst>
                <a:ext uri="{FF2B5EF4-FFF2-40B4-BE49-F238E27FC236}">
                  <a16:creationId xmlns:a16="http://schemas.microsoft.com/office/drawing/2014/main" id="{E56EB840-A73F-0743-9EF7-42AF96DA258D}"/>
                </a:ext>
              </a:extLst>
            </p:cNvPr>
            <p:cNvCxnSpPr>
              <a:cxnSpLocks/>
            </p:cNvCxnSpPr>
            <p:nvPr/>
          </p:nvCxnSpPr>
          <p:spPr>
            <a:xfrm rot="10800000">
              <a:off x="3289300" y="3332904"/>
              <a:ext cx="1226959" cy="1242"/>
            </a:xfrm>
            <a:prstGeom prst="bentConnector3">
              <a:avLst>
                <a:gd name="adj1" fmla="val 50000"/>
              </a:avLst>
            </a:prstGeom>
            <a:ln w="28575">
              <a:solidFill>
                <a:srgbClr val="832526"/>
              </a:solidFill>
              <a:tailEnd type="oval"/>
            </a:ln>
          </p:spPr>
          <p:style>
            <a:lnRef idx="1">
              <a:schemeClr val="accent1"/>
            </a:lnRef>
            <a:fillRef idx="0">
              <a:schemeClr val="accent1"/>
            </a:fillRef>
            <a:effectRef idx="0">
              <a:schemeClr val="accent1"/>
            </a:effectRef>
            <a:fontRef idx="minor">
              <a:schemeClr val="tx1"/>
            </a:fontRef>
          </p:style>
        </p:cxnSp>
      </p:grpSp>
      <p:grpSp>
        <p:nvGrpSpPr>
          <p:cNvPr id="24" name="Group 23" descr="&quot;Decorative&quot;"/>
          <p:cNvGrpSpPr/>
          <p:nvPr/>
        </p:nvGrpSpPr>
        <p:grpSpPr>
          <a:xfrm>
            <a:off x="3599959" y="1072429"/>
            <a:ext cx="5280904" cy="3105110"/>
            <a:chOff x="3599959" y="1072429"/>
            <a:chExt cx="5280904" cy="3105110"/>
          </a:xfrm>
        </p:grpSpPr>
        <p:sp>
          <p:nvSpPr>
            <p:cNvPr id="13" name="Rounded Rectangle 12" descr="[decorative]">
              <a:extLst>
                <a:ext uri="{FF2B5EF4-FFF2-40B4-BE49-F238E27FC236}">
                  <a16:creationId xmlns:a16="http://schemas.microsoft.com/office/drawing/2014/main" id="{DA8EC2C8-BC50-F147-985C-734C678D0304}"/>
                </a:ext>
                <a:ext uri="{C183D7F6-B498-43B3-948B-1728B52AA6E4}">
                  <adec:decorative xmlns:adec="http://schemas.microsoft.com/office/drawing/2017/decorative" val="0"/>
                </a:ext>
              </a:extLst>
            </p:cNvPr>
            <p:cNvSpPr/>
            <p:nvPr/>
          </p:nvSpPr>
          <p:spPr>
            <a:xfrm>
              <a:off x="3599959" y="1075079"/>
              <a:ext cx="5280904" cy="2993729"/>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4" name="Picture 13" descr="&quot;Decorative&quot;">
              <a:extLst>
                <a:ext uri="{FF2B5EF4-FFF2-40B4-BE49-F238E27FC236}">
                  <a16:creationId xmlns:a16="http://schemas.microsoft.com/office/drawing/2014/main" id="{8371765C-F5BD-5D45-A97A-DF9EAA8E6731}"/>
                </a:ext>
              </a:extLst>
            </p:cNvPr>
            <p:cNvPicPr>
              <a:picLocks noChangeAspect="1"/>
            </p:cNvPicPr>
            <p:nvPr/>
          </p:nvPicPr>
          <p:blipFill>
            <a:blip r:embed="rId4"/>
            <a:srcRect/>
            <a:stretch/>
          </p:blipFill>
          <p:spPr>
            <a:xfrm>
              <a:off x="3716150" y="1072429"/>
              <a:ext cx="5065738" cy="3105110"/>
            </a:xfrm>
            <a:prstGeom prst="rect">
              <a:avLst/>
            </a:prstGeom>
            <a:effectLst>
              <a:outerShdw blurRad="63500" sx="102000" sy="102000" algn="ctr" rotWithShape="0">
                <a:prstClr val="black">
                  <a:alpha val="20000"/>
                </a:prstClr>
              </a:outerShdw>
            </a:effectLst>
          </p:spPr>
        </p:pic>
      </p:grpSp>
      <p:sp>
        <p:nvSpPr>
          <p:cNvPr id="5" name="Text Placeholder 4"/>
          <p:cNvSpPr>
            <a:spLocks noGrp="1"/>
          </p:cNvSpPr>
          <p:nvPr>
            <p:ph type="body" sz="quarter" idx="12"/>
          </p:nvPr>
        </p:nvSpPr>
        <p:spPr>
          <a:xfrm>
            <a:off x="3749040" y="1600200"/>
            <a:ext cx="5029200" cy="365760"/>
          </a:xfrm>
        </p:spPr>
        <p:txBody>
          <a:bodyPr/>
          <a:lstStyle/>
          <a:p>
            <a:pPr marL="0" indent="0" algn="ctr">
              <a:buNone/>
            </a:pPr>
            <a:r>
              <a:rPr lang="en-US" sz="1800" b="1" dirty="0">
                <a:solidFill>
                  <a:srgbClr val="832526"/>
                </a:solidFill>
                <a:latin typeface="Helvetica LT Std" panose="020B0504020202020204" pitchFamily="34" charset="0"/>
              </a:rPr>
              <a:t>Sample Snack Menu</a:t>
            </a:r>
            <a:endParaRPr lang="en-US" sz="1800" dirty="0"/>
          </a:p>
        </p:txBody>
      </p:sp>
      <p:graphicFrame>
        <p:nvGraphicFramePr>
          <p:cNvPr id="6" name="Table Placeholder 5" descr="A sample snack menu for Monday to Friday giving examples of snacks with different food group combinations that can be eaten "/>
          <p:cNvGraphicFramePr>
            <a:graphicFrameLocks noGrp="1"/>
          </p:cNvGraphicFramePr>
          <p:nvPr>
            <p:ph type="tbl" sz="quarter" idx="11"/>
            <p:extLst>
              <p:ext uri="{D42A27DB-BD31-4B8C-83A1-F6EECF244321}">
                <p14:modId xmlns:p14="http://schemas.microsoft.com/office/powerpoint/2010/main" val="3699778444"/>
              </p:ext>
            </p:extLst>
          </p:nvPr>
        </p:nvGraphicFramePr>
        <p:xfrm>
          <a:off x="3822192" y="2039112"/>
          <a:ext cx="4851030" cy="1447800"/>
        </p:xfrm>
        <a:graphic>
          <a:graphicData uri="http://schemas.openxmlformats.org/drawingml/2006/table">
            <a:tbl>
              <a:tblPr firstRow="1" bandRow="1">
                <a:tableStyleId>{5C22544A-7EE6-4342-B048-85BDC9FD1C3A}</a:tableStyleId>
              </a:tblPr>
              <a:tblGrid>
                <a:gridCol w="970206">
                  <a:extLst>
                    <a:ext uri="{9D8B030D-6E8A-4147-A177-3AD203B41FA5}">
                      <a16:colId xmlns:a16="http://schemas.microsoft.com/office/drawing/2014/main" val="2387257192"/>
                    </a:ext>
                  </a:extLst>
                </a:gridCol>
                <a:gridCol w="970206">
                  <a:extLst>
                    <a:ext uri="{9D8B030D-6E8A-4147-A177-3AD203B41FA5}">
                      <a16:colId xmlns:a16="http://schemas.microsoft.com/office/drawing/2014/main" val="300079401"/>
                    </a:ext>
                  </a:extLst>
                </a:gridCol>
                <a:gridCol w="970206">
                  <a:extLst>
                    <a:ext uri="{9D8B030D-6E8A-4147-A177-3AD203B41FA5}">
                      <a16:colId xmlns:a16="http://schemas.microsoft.com/office/drawing/2014/main" val="3000051684"/>
                    </a:ext>
                  </a:extLst>
                </a:gridCol>
                <a:gridCol w="970206">
                  <a:extLst>
                    <a:ext uri="{9D8B030D-6E8A-4147-A177-3AD203B41FA5}">
                      <a16:colId xmlns:a16="http://schemas.microsoft.com/office/drawing/2014/main" val="2719568427"/>
                    </a:ext>
                  </a:extLst>
                </a:gridCol>
                <a:gridCol w="970206">
                  <a:extLst>
                    <a:ext uri="{9D8B030D-6E8A-4147-A177-3AD203B41FA5}">
                      <a16:colId xmlns:a16="http://schemas.microsoft.com/office/drawing/2014/main" val="706903364"/>
                    </a:ext>
                  </a:extLst>
                </a:gridCol>
              </a:tblGrid>
              <a:tr h="255842">
                <a:tc>
                  <a:txBody>
                    <a:bodyPr/>
                    <a:lstStyle/>
                    <a:p>
                      <a:pPr algn="ctr"/>
                      <a:r>
                        <a:rPr lang="en-US" sz="1100" b="1" dirty="0">
                          <a:solidFill>
                            <a:schemeClr val="tx1"/>
                          </a:solidFill>
                          <a:effectLst/>
                          <a:latin typeface="Helvetica LT Std" panose="020B0504020202020204" pitchFamily="34" charset="0"/>
                        </a:rPr>
                        <a:t>Monday</a:t>
                      </a:r>
                      <a:endParaRPr lang="en-US" sz="1100" dirty="0"/>
                    </a:p>
                  </a:txBody>
                  <a:tcPr marL="0" marR="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6CAB0"/>
                    </a:solidFill>
                  </a:tcPr>
                </a:tc>
                <a:tc>
                  <a:txBody>
                    <a:bodyPr/>
                    <a:lstStyle/>
                    <a:p>
                      <a:pPr algn="ctr"/>
                      <a:r>
                        <a:rPr lang="en-US" sz="1100" b="1" dirty="0">
                          <a:solidFill>
                            <a:schemeClr val="tx1"/>
                          </a:solidFill>
                          <a:effectLst/>
                          <a:latin typeface="Helvetica LT Std" panose="020B0504020202020204" pitchFamily="34" charset="0"/>
                        </a:rPr>
                        <a:t>Tuesday</a:t>
                      </a:r>
                      <a:endParaRPr lang="en-US" sz="1100" dirty="0"/>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6CAB0"/>
                    </a:solidFill>
                  </a:tcPr>
                </a:tc>
                <a:tc>
                  <a:txBody>
                    <a:bodyPr/>
                    <a:lstStyle/>
                    <a:p>
                      <a:pPr algn="ctr"/>
                      <a:r>
                        <a:rPr lang="en-US" sz="1100" b="1" dirty="0">
                          <a:solidFill>
                            <a:schemeClr val="tx1"/>
                          </a:solidFill>
                          <a:effectLst/>
                          <a:latin typeface="Helvetica LT Std" panose="020B0504020202020204" pitchFamily="34" charset="0"/>
                        </a:rPr>
                        <a:t>Wednesday</a:t>
                      </a:r>
                      <a:endParaRPr lang="en-US" sz="1100" dirty="0"/>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6CAB0"/>
                    </a:solidFill>
                  </a:tcPr>
                </a:tc>
                <a:tc>
                  <a:txBody>
                    <a:bodyPr/>
                    <a:lstStyle/>
                    <a:p>
                      <a:pPr algn="ctr"/>
                      <a:r>
                        <a:rPr lang="en-US" sz="1100" b="1" dirty="0">
                          <a:solidFill>
                            <a:schemeClr val="tx1"/>
                          </a:solidFill>
                          <a:effectLst/>
                          <a:latin typeface="Helvetica LT Std" panose="020B0504020202020204" pitchFamily="34" charset="0"/>
                        </a:rPr>
                        <a:t>Thursday</a:t>
                      </a:r>
                      <a:endParaRPr lang="en-US" sz="1100" dirty="0"/>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6CAB0"/>
                    </a:solidFill>
                  </a:tcPr>
                </a:tc>
                <a:tc>
                  <a:txBody>
                    <a:bodyPr/>
                    <a:lstStyle/>
                    <a:p>
                      <a:pPr algn="ctr"/>
                      <a:r>
                        <a:rPr lang="en-US" sz="1100" b="1" dirty="0">
                          <a:solidFill>
                            <a:schemeClr val="tx1"/>
                          </a:solidFill>
                          <a:effectLst/>
                          <a:latin typeface="Helvetica LT Std" panose="020B0504020202020204" pitchFamily="34" charset="0"/>
                        </a:rPr>
                        <a:t>Friday</a:t>
                      </a:r>
                      <a:endParaRPr lang="en-US" sz="1100" dirty="0"/>
                    </a:p>
                  </a:txBody>
                  <a:tcPr marL="0" marR="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6CAB0"/>
                    </a:solidFill>
                  </a:tcPr>
                </a:tc>
                <a:extLst>
                  <a:ext uri="{0D108BD9-81ED-4DB2-BD59-A6C34878D82A}">
                    <a16:rowId xmlns:a16="http://schemas.microsoft.com/office/drawing/2014/main" val="1726871327"/>
                  </a:ext>
                </a:extLst>
              </a:tr>
              <a:tr h="1188720">
                <a:tc>
                  <a:txBody>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Water</a:t>
                      </a:r>
                    </a:p>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Sugar Snap Peas With Low-Fat Dip</a:t>
                      </a:r>
                    </a:p>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String Cheese</a:t>
                      </a:r>
                    </a:p>
                    <a:p>
                      <a:endParaRPr lang="en-US" dirty="0"/>
                    </a:p>
                  </a:txBody>
                  <a:tcPr marL="0" marR="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Blueberry </a:t>
                      </a:r>
                      <a:b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b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Smoothie</a:t>
                      </a:r>
                    </a:p>
                    <a:p>
                      <a:endParaRPr lang="en-US" dirty="0"/>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Whole-Wheat Crackers</a:t>
                      </a:r>
                    </a:p>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Milk</a:t>
                      </a:r>
                    </a:p>
                    <a:p>
                      <a:endParaRPr lang="en-US" dirty="0"/>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Water</a:t>
                      </a:r>
                    </a:p>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Berries </a:t>
                      </a:r>
                    </a:p>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Low-Fat Yogurt</a:t>
                      </a:r>
                    </a:p>
                    <a:p>
                      <a:endParaRPr lang="en-US" dirty="0"/>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Carrots With </a:t>
                      </a:r>
                      <a:b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b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Hummus</a:t>
                      </a:r>
                    </a:p>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100% Apple Juice</a:t>
                      </a:r>
                    </a:p>
                    <a:p>
                      <a:endParaRPr lang="en-US" dirty="0"/>
                    </a:p>
                  </a:txBody>
                  <a:tcPr marL="0" marR="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0520990"/>
                  </a:ext>
                </a:extLst>
              </a:tr>
            </a:tbl>
          </a:graphicData>
        </a:graphic>
      </p:graphicFrame>
      <p:pic>
        <p:nvPicPr>
          <p:cNvPr id="18" name="Picture 17" descr="&quot;Decorative&quo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5344" y="3086117"/>
            <a:ext cx="855811" cy="320040"/>
          </a:xfrm>
          <a:prstGeom prst="rect">
            <a:avLst/>
          </a:prstGeom>
        </p:spPr>
      </p:pic>
      <p:pic>
        <p:nvPicPr>
          <p:cNvPr id="19" name="Picture 18" descr="&quot;Decorative&quo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0705" y="3090672"/>
            <a:ext cx="818925" cy="320040"/>
          </a:xfrm>
          <a:prstGeom prst="rect">
            <a:avLst/>
          </a:prstGeom>
        </p:spPr>
      </p:pic>
      <p:pic>
        <p:nvPicPr>
          <p:cNvPr id="20" name="Picture 19" descr="&quot;Decorative&quot;"/>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5584" y="3090672"/>
            <a:ext cx="856577" cy="320040"/>
          </a:xfrm>
          <a:prstGeom prst="rect">
            <a:avLst/>
          </a:prstGeom>
        </p:spPr>
      </p:pic>
      <p:pic>
        <p:nvPicPr>
          <p:cNvPr id="21" name="Picture 20" descr="&quot;Decorative&quot;"/>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93992" y="3090672"/>
            <a:ext cx="818926" cy="320040"/>
          </a:xfrm>
          <a:prstGeom prst="rect">
            <a:avLst/>
          </a:prstGeom>
        </p:spPr>
      </p:pic>
      <p:pic>
        <p:nvPicPr>
          <p:cNvPr id="22" name="Picture 21" descr="&quot;Decorative&quot;"/>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2400" y="3090672"/>
            <a:ext cx="821280" cy="320040"/>
          </a:xfrm>
          <a:prstGeom prst="rect">
            <a:avLst/>
          </a:prstGeom>
        </p:spPr>
      </p:pic>
      <p:sp>
        <p:nvSpPr>
          <p:cNvPr id="3" name="Text Placeholder 2"/>
          <p:cNvSpPr>
            <a:spLocks noGrp="1"/>
          </p:cNvSpPr>
          <p:nvPr>
            <p:ph type="body" sz="quarter" idx="10"/>
          </p:nvPr>
        </p:nvSpPr>
        <p:spPr>
          <a:xfrm>
            <a:off x="4197096" y="4425696"/>
            <a:ext cx="4233672" cy="365760"/>
          </a:xfrm>
        </p:spPr>
        <p:txBody>
          <a:bodyPr/>
          <a:lstStyle/>
          <a:p>
            <a:pPr marL="0" lvl="0" indent="0" defTabSz="457200">
              <a:lnSpc>
                <a:spcPct val="100000"/>
              </a:lnSpc>
              <a:spcBef>
                <a:spcPts val="0"/>
              </a:spcBef>
              <a:buNone/>
            </a:pPr>
            <a:r>
              <a:rPr lang="en-US" sz="1750" b="1" u="sng" dirty="0">
                <a:solidFill>
                  <a:schemeClr val="tx1">
                    <a:lumMod val="65000"/>
                    <a:lumOff val="35000"/>
                  </a:schemeClr>
                </a:solidFill>
                <a:latin typeface="Helvetica" pitchFamily="2" charset="0"/>
                <a:hlinkClick r:id="rId10" tooltip="Serving Snacks in the CACFP USDA-FNS Webpage ">
                  <a:extLst>
                    <a:ext uri="{A12FA001-AC4F-418D-AE19-62706E023703}">
                      <ahyp:hlinkClr xmlns:ahyp="http://schemas.microsoft.com/office/drawing/2018/hyperlinkcolor" val="tx"/>
                    </a:ext>
                  </a:extLst>
                </a:hlinkClick>
              </a:rPr>
              <a:t>fns.usda.gov</a:t>
            </a:r>
            <a:r>
              <a:rPr lang="en-US" sz="1750" b="1" u="sng" dirty="0">
                <a:solidFill>
                  <a:schemeClr val="tx1">
                    <a:lumMod val="65000"/>
                    <a:lumOff val="35000"/>
                  </a:schemeClr>
                </a:solidFill>
                <a:latin typeface="Helvetica" pitchFamily="2" charset="0"/>
                <a:hlinkClick r:id="rId11" tooltip="Serving Snacks in the CACFP USDA-FNS Webpage ">
                  <a:extLst>
                    <a:ext uri="{A12FA001-AC4F-418D-AE19-62706E023703}">
                      <ahyp:hlinkClr xmlns:ahyp="http://schemas.microsoft.com/office/drawing/2018/hyperlinkcolor" val="tx"/>
                    </a:ext>
                  </a:extLst>
                </a:hlinkClick>
              </a:rPr>
              <a:t>/</a:t>
            </a:r>
            <a:r>
              <a:rPr lang="en-US" sz="1750" b="1" u="sng" dirty="0">
                <a:solidFill>
                  <a:schemeClr val="tx1">
                    <a:lumMod val="65000"/>
                    <a:lumOff val="35000"/>
                  </a:schemeClr>
                </a:solidFill>
                <a:latin typeface="Helvetica" pitchFamily="2" charset="0"/>
                <a:hlinkClick r:id="rId10">
                  <a:extLst>
                    <a:ext uri="{A12FA001-AC4F-418D-AE19-62706E023703}">
                      <ahyp:hlinkClr xmlns:ahyp="http://schemas.microsoft.com/office/drawing/2018/hyperlinkcolor" val="tx"/>
                    </a:ext>
                  </a:extLst>
                </a:hlinkClick>
              </a:rPr>
              <a:t>tn/serving-snacks-cacfp</a:t>
            </a:r>
            <a:endParaRPr lang="en-US" sz="1750" b="1" u="sng" dirty="0">
              <a:solidFill>
                <a:schemeClr val="tx1">
                  <a:lumMod val="65000"/>
                  <a:lumOff val="35000"/>
                </a:schemeClr>
              </a:solidFill>
              <a:latin typeface="Helvetica" pitchFamily="2" charset="0"/>
            </a:endParaRPr>
          </a:p>
        </p:txBody>
      </p:sp>
      <p:pic>
        <p:nvPicPr>
          <p:cNvPr id="26" name="Picture 25" descr="QR code to &quot;Serving Snacks in the Child and Adult Care Food Program&quot; worksheet">
            <a:extLst>
              <a:ext uri="{FF2B5EF4-FFF2-40B4-BE49-F238E27FC236}">
                <a16:creationId xmlns:a16="http://schemas.microsoft.com/office/drawing/2014/main" id="{59C3015A-3F91-664A-9E1E-89F990F8976D}"/>
              </a:ext>
            </a:extLst>
          </p:cNvPr>
          <p:cNvPicPr>
            <a:picLocks noChangeAspect="1"/>
          </p:cNvPicPr>
          <p:nvPr/>
        </p:nvPicPr>
        <p:blipFill>
          <a:blip r:embed="rId12"/>
          <a:stretch>
            <a:fillRect/>
          </a:stretch>
        </p:blipFill>
        <p:spPr>
          <a:xfrm>
            <a:off x="3606882" y="4289021"/>
            <a:ext cx="610348" cy="610348"/>
          </a:xfrm>
          <a:prstGeom prst="rect">
            <a:avLst/>
          </a:prstGeom>
          <a:ln w="3175">
            <a:solidFill>
              <a:schemeClr val="bg2">
                <a:lumMod val="50000"/>
              </a:schemeClr>
            </a:solidFill>
          </a:ln>
        </p:spPr>
      </p:pic>
    </p:spTree>
    <p:extLst>
      <p:ext uri="{BB962C8B-B14F-4D97-AF65-F5344CB8AC3E}">
        <p14:creationId xmlns:p14="http://schemas.microsoft.com/office/powerpoint/2010/main" val="2252353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 y="685800"/>
            <a:ext cx="5870448" cy="822960"/>
          </a:xfrm>
        </p:spPr>
        <p:txBody>
          <a:bodyPr>
            <a:noAutofit/>
          </a:bodyPr>
          <a:lstStyle/>
          <a:p>
            <a:r>
              <a:rPr lang="en-US" sz="6000" dirty="0">
                <a:solidFill>
                  <a:srgbClr val="832526"/>
                </a:solidFill>
              </a:rPr>
              <a:t>Thank you!</a:t>
            </a:r>
            <a:endParaRPr lang="en-US" sz="6000" dirty="0"/>
          </a:p>
        </p:txBody>
      </p:sp>
      <p:pic>
        <p:nvPicPr>
          <p:cNvPr id="7" name="Picture 6" descr="Hyperlink icon">
            <a:extLst>
              <a:ext uri="{FF2B5EF4-FFF2-40B4-BE49-F238E27FC236}">
                <a16:creationId xmlns:a16="http://schemas.microsoft.com/office/drawing/2014/main" id="{48CA32D0-E8EF-5946-A501-C2642324277B}"/>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365760" y="1926205"/>
            <a:ext cx="352270" cy="352270"/>
          </a:xfrm>
          <a:prstGeom prst="rect">
            <a:avLst/>
          </a:prstGeom>
        </p:spPr>
      </p:pic>
      <p:sp>
        <p:nvSpPr>
          <p:cNvPr id="3" name="Subtitle 2"/>
          <p:cNvSpPr>
            <a:spLocks noGrp="1"/>
          </p:cNvSpPr>
          <p:nvPr>
            <p:ph type="subTitle" idx="1"/>
          </p:nvPr>
        </p:nvSpPr>
        <p:spPr>
          <a:xfrm>
            <a:off x="868680" y="1984248"/>
            <a:ext cx="3099816" cy="402336"/>
          </a:xfrm>
        </p:spPr>
        <p:txBody>
          <a:bodyPr/>
          <a:lstStyle/>
          <a:p>
            <a:r>
              <a:rPr lang="en-US" sz="2000" b="1" u="sng" dirty="0">
                <a:hlinkClick r:id="rId4" tooltip="Team Nutrition USDA-FNS Webpage ">
                  <a:extLst>
                    <a:ext uri="{A12FA001-AC4F-418D-AE19-62706E023703}">
                      <ahyp:hlinkClr xmlns:ahyp="http://schemas.microsoft.com/office/drawing/2018/hyperlinkcolor" val="tx"/>
                    </a:ext>
                  </a:extLst>
                </a:hlinkClick>
              </a:rPr>
              <a:t>TeamNutrition.usda.gov</a:t>
            </a:r>
            <a:endParaRPr lang="en-US" sz="2000" dirty="0"/>
          </a:p>
        </p:txBody>
      </p:sp>
      <p:pic>
        <p:nvPicPr>
          <p:cNvPr id="8" name="Picture 7" descr="Twitter icon">
            <a:extLst>
              <a:ext uri="{FF2B5EF4-FFF2-40B4-BE49-F238E27FC236}">
                <a16:creationId xmlns:a16="http://schemas.microsoft.com/office/drawing/2014/main" id="{6D8CD329-78A8-8244-A6A4-C1447E2354A5}"/>
              </a:ext>
              <a:ext uri="{C183D7F6-B498-43B3-948B-1728B52AA6E4}">
                <adec:decorative xmlns:adec="http://schemas.microsoft.com/office/drawing/2017/decorative" val="0"/>
              </a:ext>
            </a:extLst>
          </p:cNvPr>
          <p:cNvPicPr>
            <a:picLocks noChangeAspect="1"/>
          </p:cNvPicPr>
          <p:nvPr/>
        </p:nvPicPr>
        <p:blipFill>
          <a:blip r:embed="rId5"/>
          <a:srcRect/>
          <a:stretch/>
        </p:blipFill>
        <p:spPr>
          <a:xfrm>
            <a:off x="365760" y="2612005"/>
            <a:ext cx="400838" cy="400838"/>
          </a:xfrm>
          <a:prstGeom prst="rect">
            <a:avLst/>
          </a:prstGeom>
        </p:spPr>
      </p:pic>
      <p:sp>
        <p:nvSpPr>
          <p:cNvPr id="5" name="Text Placeholder 4"/>
          <p:cNvSpPr>
            <a:spLocks noGrp="1"/>
          </p:cNvSpPr>
          <p:nvPr>
            <p:ph type="body" sz="quarter" idx="14"/>
          </p:nvPr>
        </p:nvSpPr>
        <p:spPr>
          <a:xfrm>
            <a:off x="850392" y="2633472"/>
            <a:ext cx="2157984" cy="402336"/>
          </a:xfrm>
        </p:spPr>
        <p:txBody>
          <a:bodyPr/>
          <a:lstStyle/>
          <a:p>
            <a:r>
              <a:rPr lang="en-US" sz="2000" b="1" u="sng" dirty="0">
                <a:solidFill>
                  <a:schemeClr val="tx1">
                    <a:lumMod val="65000"/>
                    <a:lumOff val="35000"/>
                  </a:schemeClr>
                </a:solidFill>
                <a:latin typeface="Helvetica" pitchFamily="2" charset="0"/>
              </a:rPr>
              <a:t>@</a:t>
            </a:r>
            <a:r>
              <a:rPr lang="en-US" sz="2000" b="1" u="sng" dirty="0">
                <a:solidFill>
                  <a:schemeClr val="tx1">
                    <a:lumMod val="65000"/>
                    <a:lumOff val="35000"/>
                  </a:schemeClr>
                </a:solidFill>
                <a:latin typeface="Helvetica" pitchFamily="2" charset="0"/>
                <a:hlinkClick r:id="rId6" tooltip="USDA Team Nutrition Twitter Webpage ">
                  <a:extLst>
                    <a:ext uri="{A12FA001-AC4F-418D-AE19-62706E023703}">
                      <ahyp:hlinkClr xmlns:ahyp="http://schemas.microsoft.com/office/drawing/2018/hyperlinkcolor" val="tx"/>
                    </a:ext>
                  </a:extLst>
                </a:hlinkClick>
              </a:rPr>
              <a:t>TeamNutrition</a:t>
            </a:r>
            <a:endParaRPr lang="en-US" sz="2000" u="sng" dirty="0">
              <a:solidFill>
                <a:schemeClr val="tx1">
                  <a:lumMod val="65000"/>
                  <a:lumOff val="35000"/>
                </a:schemeClr>
              </a:solidFill>
            </a:endParaRPr>
          </a:p>
        </p:txBody>
      </p:sp>
      <p:pic>
        <p:nvPicPr>
          <p:cNvPr id="9" name="Picture 8" descr="Email icon">
            <a:extLst>
              <a:ext uri="{FF2B5EF4-FFF2-40B4-BE49-F238E27FC236}">
                <a16:creationId xmlns:a16="http://schemas.microsoft.com/office/drawing/2014/main" id="{782B860F-E650-A845-93E8-989FEDB52ED4}"/>
              </a:ext>
              <a:ext uri="{C183D7F6-B498-43B3-948B-1728B52AA6E4}">
                <adec:decorative xmlns:adec="http://schemas.microsoft.com/office/drawing/2017/decorative" val="0"/>
              </a:ext>
            </a:extLst>
          </p:cNvPr>
          <p:cNvPicPr>
            <a:picLocks noChangeAspect="1"/>
          </p:cNvPicPr>
          <p:nvPr/>
        </p:nvPicPr>
        <p:blipFill>
          <a:blip r:embed="rId7"/>
          <a:srcRect/>
          <a:stretch/>
        </p:blipFill>
        <p:spPr>
          <a:xfrm>
            <a:off x="383424" y="3318627"/>
            <a:ext cx="400838" cy="400838"/>
          </a:xfrm>
          <a:prstGeom prst="rect">
            <a:avLst/>
          </a:prstGeom>
        </p:spPr>
      </p:pic>
      <p:sp>
        <p:nvSpPr>
          <p:cNvPr id="6" name="Text Placeholder 5"/>
          <p:cNvSpPr>
            <a:spLocks noGrp="1"/>
          </p:cNvSpPr>
          <p:nvPr>
            <p:ph type="body" sz="quarter" idx="15"/>
          </p:nvPr>
        </p:nvSpPr>
        <p:spPr>
          <a:xfrm>
            <a:off x="841248" y="3374136"/>
            <a:ext cx="3282696" cy="402336"/>
          </a:xfrm>
        </p:spPr>
        <p:txBody>
          <a:bodyPr/>
          <a:lstStyle/>
          <a:p>
            <a:r>
              <a:rPr lang="en-US" sz="2000" b="1" u="sng" dirty="0">
                <a:solidFill>
                  <a:schemeClr val="tx1">
                    <a:lumMod val="65000"/>
                    <a:lumOff val="35000"/>
                  </a:schemeClr>
                </a:solidFill>
                <a:latin typeface="Helvetica" pitchFamily="2" charset="0"/>
                <a:hlinkClick r:id="rId8" tooltip="USDA Team Nutrition Email Address ">
                  <a:extLst>
                    <a:ext uri="{A12FA001-AC4F-418D-AE19-62706E023703}">
                      <ahyp:hlinkClr xmlns:ahyp="http://schemas.microsoft.com/office/drawing/2018/hyperlinkcolor" val="tx"/>
                    </a:ext>
                  </a:extLst>
                </a:hlinkClick>
              </a:rPr>
              <a:t>TeamNutrition@usda.gov</a:t>
            </a:r>
            <a:endParaRPr lang="en-US" sz="2000" b="1" u="sng" dirty="0">
              <a:solidFill>
                <a:schemeClr val="tx1">
                  <a:lumMod val="65000"/>
                  <a:lumOff val="35000"/>
                </a:schemeClr>
              </a:solidFill>
              <a:latin typeface="Helvetica" pitchFamily="2" charset="0"/>
            </a:endParaRPr>
          </a:p>
        </p:txBody>
      </p:sp>
      <p:pic>
        <p:nvPicPr>
          <p:cNvPr id="10" name="Picture 2" descr="The Team Nutrition E-newsletter icon">
            <a:extLst>
              <a:ext uri="{FF2B5EF4-FFF2-40B4-BE49-F238E27FC236}">
                <a16:creationId xmlns:a16="http://schemas.microsoft.com/office/drawing/2014/main" id="{51C713FC-C5A4-B041-8F74-E6F4358F660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5760"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descr="Illustration of a woman thinking about the MyPlate food groups for fruits, grains, vegetables, protein and dairy. ">
            <a:extLst>
              <a:ext uri="{FF2B5EF4-FFF2-40B4-BE49-F238E27FC236}">
                <a16:creationId xmlns:a16="http://schemas.microsoft.com/office/drawing/2014/main" id="{F54E4113-25BC-4341-B2EB-9C11519DE975}"/>
              </a:ext>
              <a:ext uri="{C183D7F6-B498-43B3-948B-1728B52AA6E4}">
                <adec:decorative xmlns:adec="http://schemas.microsoft.com/office/drawing/2017/decorative" val="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50613" y="549469"/>
            <a:ext cx="3048000" cy="4267200"/>
          </a:xfrm>
          <a:prstGeom prst="rect">
            <a:avLst/>
          </a:prstGeom>
        </p:spPr>
      </p:pic>
      <p:sp>
        <p:nvSpPr>
          <p:cNvPr id="4" name="Text Placeholder 3"/>
          <p:cNvSpPr>
            <a:spLocks noGrp="1"/>
          </p:cNvSpPr>
          <p:nvPr>
            <p:ph type="body" sz="quarter" idx="13"/>
          </p:nvPr>
        </p:nvSpPr>
        <p:spPr>
          <a:xfrm>
            <a:off x="155448" y="4782312"/>
            <a:ext cx="3785616" cy="246888"/>
          </a:xfrm>
        </p:spPr>
        <p:txBody>
          <a:bodyPr>
            <a:normAutofit/>
          </a:bodyPr>
          <a:lstStyle/>
          <a:p>
            <a:r>
              <a:rPr lang="en-US" sz="1000" i="1" dirty="0">
                <a:solidFill>
                  <a:schemeClr val="bg1"/>
                </a:solidFill>
                <a:latin typeface="Helvetica Light Oblique" panose="020B0403020202020204" pitchFamily="34" charset="0"/>
              </a:rPr>
              <a:t>USDA is an equal opportunity provider, employer, and lender.</a:t>
            </a:r>
          </a:p>
        </p:txBody>
      </p:sp>
    </p:spTree>
    <p:extLst>
      <p:ext uri="{BB962C8B-B14F-4D97-AF65-F5344CB8AC3E}">
        <p14:creationId xmlns:p14="http://schemas.microsoft.com/office/powerpoint/2010/main" val="3657488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Serving Snacks in the CACFP </a:t>
            </a:r>
            <a:r>
              <a:rPr lang="en-US" sz="800" dirty="0">
                <a:solidFill>
                  <a:srgbClr val="F5E9DD"/>
                </a:solidFill>
              </a:rPr>
              <a:t>(Cont.)</a:t>
            </a:r>
            <a:r>
              <a:rPr lang="en-US" dirty="0">
                <a:solidFill>
                  <a:srgbClr val="F7EEE4"/>
                </a:solidFill>
              </a:rPr>
              <a:t> </a:t>
            </a:r>
            <a:endParaRPr lang="en-US" dirty="0"/>
          </a:p>
        </p:txBody>
      </p:sp>
      <p:pic>
        <p:nvPicPr>
          <p:cNvPr id="4" name="Picture 3" descr="Screenshot of page 1 of the &quot;Serving Snacks in the Child and Adult Care Food Program&quot; worksheet">
            <a:extLst>
              <a:ext uri="{FF2B5EF4-FFF2-40B4-BE49-F238E27FC236}">
                <a16:creationId xmlns:a16="http://schemas.microsoft.com/office/drawing/2014/main" id="{A5C34C1D-3D94-2F4F-B184-ED9F2FEDADE6}"/>
              </a:ext>
            </a:extLst>
          </p:cNvPr>
          <p:cNvPicPr>
            <a:picLocks noChangeAspect="1"/>
          </p:cNvPicPr>
          <p:nvPr/>
        </p:nvPicPr>
        <p:blipFill>
          <a:blip r:embed="rId3"/>
          <a:srcRect/>
          <a:stretch/>
        </p:blipFill>
        <p:spPr>
          <a:xfrm>
            <a:off x="228601" y="1211370"/>
            <a:ext cx="2102405" cy="2720760"/>
          </a:xfrm>
          <a:prstGeom prst="rect">
            <a:avLst/>
          </a:prstGeom>
          <a:ln w="6350">
            <a:solidFill>
              <a:schemeClr val="bg1">
                <a:lumMod val="85000"/>
              </a:schemeClr>
            </a:solidFill>
          </a:ln>
          <a:effectLst>
            <a:outerShdw blurRad="63500" sx="102000" sy="102000" algn="ctr" rotWithShape="0">
              <a:prstClr val="black">
                <a:alpha val="10000"/>
              </a:prstClr>
            </a:outerShdw>
          </a:effectLst>
        </p:spPr>
      </p:pic>
      <p:pic>
        <p:nvPicPr>
          <p:cNvPr id="5" name="Picture 4" descr="Screenshot of page 2 of the &quot;Serving Snacks in the Child and Adult Care Food Program&quot; worksheet">
            <a:extLst>
              <a:ext uri="{FF2B5EF4-FFF2-40B4-BE49-F238E27FC236}">
                <a16:creationId xmlns:a16="http://schemas.microsoft.com/office/drawing/2014/main" id="{C0BA4024-8561-EB46-B26A-FC2EE186A33F}"/>
              </a:ext>
            </a:extLst>
          </p:cNvPr>
          <p:cNvPicPr>
            <a:picLocks noChangeAspect="1"/>
          </p:cNvPicPr>
          <p:nvPr/>
        </p:nvPicPr>
        <p:blipFill>
          <a:blip r:embed="rId4"/>
          <a:srcRect/>
          <a:stretch/>
        </p:blipFill>
        <p:spPr>
          <a:xfrm>
            <a:off x="2417754" y="1211369"/>
            <a:ext cx="2102404" cy="2720758"/>
          </a:xfrm>
          <a:prstGeom prst="rect">
            <a:avLst/>
          </a:prstGeom>
          <a:ln w="6350">
            <a:solidFill>
              <a:schemeClr val="bg1">
                <a:lumMod val="85000"/>
              </a:schemeClr>
            </a:solidFill>
          </a:ln>
          <a:effectLst>
            <a:outerShdw blurRad="63500" sx="102000" sy="102000" algn="ctr" rotWithShape="0">
              <a:prstClr val="black">
                <a:alpha val="10000"/>
              </a:prstClr>
            </a:outerShdw>
          </a:effectLst>
        </p:spPr>
      </p:pic>
      <p:pic>
        <p:nvPicPr>
          <p:cNvPr id="6" name="Picture 5" descr="Screenshot of page 3 of the &quot;Serving Snacks in the Child and Adult Care Food Program&quot; worksheet">
            <a:extLst>
              <a:ext uri="{FF2B5EF4-FFF2-40B4-BE49-F238E27FC236}">
                <a16:creationId xmlns:a16="http://schemas.microsoft.com/office/drawing/2014/main" id="{6570BD91-4F68-E346-99C4-3777E8A01E89}"/>
              </a:ext>
            </a:extLst>
          </p:cNvPr>
          <p:cNvPicPr>
            <a:picLocks noChangeAspect="1"/>
          </p:cNvPicPr>
          <p:nvPr/>
        </p:nvPicPr>
        <p:blipFill>
          <a:blip r:embed="rId5"/>
          <a:srcRect/>
          <a:stretch/>
        </p:blipFill>
        <p:spPr>
          <a:xfrm>
            <a:off x="4606905" y="1211369"/>
            <a:ext cx="2102404" cy="2720758"/>
          </a:xfrm>
          <a:prstGeom prst="rect">
            <a:avLst/>
          </a:prstGeom>
          <a:ln w="6350">
            <a:solidFill>
              <a:schemeClr val="bg1">
                <a:lumMod val="85000"/>
              </a:schemeClr>
            </a:solidFill>
          </a:ln>
          <a:effectLst>
            <a:outerShdw blurRad="63500" sx="102000" sy="102000" algn="ctr" rotWithShape="0">
              <a:prstClr val="black">
                <a:alpha val="10000"/>
              </a:prstClr>
            </a:outerShdw>
          </a:effectLst>
        </p:spPr>
      </p:pic>
      <p:pic>
        <p:nvPicPr>
          <p:cNvPr id="7" name="Picture 6" descr="Screenshot of page 4 of the &quot;Serving Snacks in the Child and Adult Care Food Program&quot; worksheet">
            <a:extLst>
              <a:ext uri="{FF2B5EF4-FFF2-40B4-BE49-F238E27FC236}">
                <a16:creationId xmlns:a16="http://schemas.microsoft.com/office/drawing/2014/main" id="{297B514A-691D-C847-9962-25D10FA47896}"/>
              </a:ext>
            </a:extLst>
          </p:cNvPr>
          <p:cNvPicPr>
            <a:picLocks noChangeAspect="1"/>
          </p:cNvPicPr>
          <p:nvPr/>
        </p:nvPicPr>
        <p:blipFill>
          <a:blip r:embed="rId6"/>
          <a:srcRect/>
          <a:stretch/>
        </p:blipFill>
        <p:spPr>
          <a:xfrm>
            <a:off x="6796055" y="1211369"/>
            <a:ext cx="2102404" cy="2720758"/>
          </a:xfrm>
          <a:prstGeom prst="rect">
            <a:avLst/>
          </a:prstGeom>
          <a:ln w="6350">
            <a:solidFill>
              <a:schemeClr val="bg1">
                <a:lumMod val="85000"/>
              </a:schemeClr>
            </a:solidFill>
          </a:ln>
          <a:effectLst>
            <a:outerShdw blurRad="63500" sx="102000" sy="102000" algn="ctr" rotWithShape="0">
              <a:prstClr val="black">
                <a:alpha val="10000"/>
              </a:prstClr>
            </a:outerShdw>
          </a:effectLst>
        </p:spPr>
      </p:pic>
      <p:pic>
        <p:nvPicPr>
          <p:cNvPr id="8" name="Picture 7" descr="Hyperlink icon">
            <a:extLst>
              <a:ext uri="{FF2B5EF4-FFF2-40B4-BE49-F238E27FC236}">
                <a16:creationId xmlns:a16="http://schemas.microsoft.com/office/drawing/2014/main" id="{4A63BF09-30F7-4343-8368-CB2117585ECA}"/>
              </a:ext>
              <a:ext uri="{C183D7F6-B498-43B3-948B-1728B52AA6E4}">
                <adec:decorative xmlns:adec="http://schemas.microsoft.com/office/drawing/2017/decorative" val="0"/>
              </a:ext>
            </a:extLst>
          </p:cNvPr>
          <p:cNvPicPr>
            <a:picLocks noChangeAspect="1"/>
          </p:cNvPicPr>
          <p:nvPr/>
        </p:nvPicPr>
        <p:blipFill>
          <a:blip r:embed="rId7"/>
          <a:srcRect/>
          <a:stretch/>
        </p:blipFill>
        <p:spPr>
          <a:xfrm>
            <a:off x="308153" y="4518272"/>
            <a:ext cx="423093" cy="423093"/>
          </a:xfrm>
          <a:prstGeom prst="rect">
            <a:avLst/>
          </a:prstGeom>
        </p:spPr>
      </p:pic>
      <p:sp>
        <p:nvSpPr>
          <p:cNvPr id="3" name="Text Placeholder 2"/>
          <p:cNvSpPr>
            <a:spLocks noGrp="1"/>
          </p:cNvSpPr>
          <p:nvPr>
            <p:ph type="body" sz="quarter" idx="10"/>
          </p:nvPr>
        </p:nvSpPr>
        <p:spPr>
          <a:xfrm>
            <a:off x="827317" y="4562856"/>
            <a:ext cx="7768046" cy="365760"/>
          </a:xfrm>
        </p:spPr>
        <p:txBody>
          <a:bodyPr/>
          <a:lstStyle/>
          <a:p>
            <a:r>
              <a:rPr lang="en-US" dirty="0" err="1"/>
              <a:t>fns.usda.gov</a:t>
            </a:r>
            <a:r>
              <a:rPr lang="en-US" dirty="0"/>
              <a:t>/team-nutrition/</a:t>
            </a:r>
            <a:r>
              <a:rPr lang="en-US" dirty="0" err="1"/>
              <a:t>cacfp</a:t>
            </a:r>
            <a:r>
              <a:rPr lang="en-US" dirty="0"/>
              <a:t>-meal-pattern-training-worksheets</a:t>
            </a:r>
          </a:p>
        </p:txBody>
      </p:sp>
      <p:sp>
        <p:nvSpPr>
          <p:cNvPr id="10" name="TextBox 9" descr="Hyperlink to &quot;Team Nutrition Website&quot;">
            <a:hlinkClick r:id="rId8" tooltip="Team Nutrition USDA-FNS Webpage "/>
            <a:extLst>
              <a:ext uri="{FF2B5EF4-FFF2-40B4-BE49-F238E27FC236}">
                <a16:creationId xmlns:a16="http://schemas.microsoft.com/office/drawing/2014/main" id="{139679EE-9327-CF46-BD7D-E452397A7E87}"/>
              </a:ext>
            </a:extLst>
          </p:cNvPr>
          <p:cNvSpPr txBox="1"/>
          <p:nvPr/>
        </p:nvSpPr>
        <p:spPr>
          <a:xfrm>
            <a:off x="827317" y="4414490"/>
            <a:ext cx="7569551" cy="729010"/>
          </a:xfrm>
          <a:prstGeom prst="rect">
            <a:avLst/>
          </a:prstGeom>
          <a:noFill/>
        </p:spPr>
        <p:txBody>
          <a:bodyPr wrap="square" rtlCol="0">
            <a:spAutoFit/>
          </a:bodyPr>
          <a:lstStyle/>
          <a:p>
            <a:endParaRPr lang="es-ES_tradnl" dirty="0"/>
          </a:p>
        </p:txBody>
      </p:sp>
    </p:spTree>
    <p:extLst>
      <p:ext uri="{BB962C8B-B14F-4D97-AF65-F5344CB8AC3E}">
        <p14:creationId xmlns:p14="http://schemas.microsoft.com/office/powerpoint/2010/main" val="2794073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455D5-6944-3C4F-BAD3-D2910E3B53C9}"/>
              </a:ext>
            </a:extLst>
          </p:cNvPr>
          <p:cNvSpPr>
            <a:spLocks noGrp="1"/>
          </p:cNvSpPr>
          <p:nvPr>
            <p:ph type="title"/>
          </p:nvPr>
        </p:nvSpPr>
        <p:spPr>
          <a:xfrm>
            <a:off x="0" y="0"/>
            <a:ext cx="7886700" cy="817123"/>
          </a:xfrm>
        </p:spPr>
        <p:txBody>
          <a:bodyPr/>
          <a:lstStyle/>
          <a:p>
            <a:r>
              <a:rPr lang="en-US" dirty="0"/>
              <a:t>Serving Snacks in the CACFP </a:t>
            </a:r>
            <a:r>
              <a:rPr lang="en-US" sz="800" dirty="0">
                <a:solidFill>
                  <a:srgbClr val="832526"/>
                </a:solidFill>
              </a:rPr>
              <a:t>(Cont.)</a:t>
            </a:r>
          </a:p>
        </p:txBody>
      </p:sp>
      <p:sp>
        <p:nvSpPr>
          <p:cNvPr id="4" name="Content Placeholder 3">
            <a:extLst>
              <a:ext uri="{FF2B5EF4-FFF2-40B4-BE49-F238E27FC236}">
                <a16:creationId xmlns:a16="http://schemas.microsoft.com/office/drawing/2014/main" id="{94DCBDAC-6427-8A43-A1C8-2097A14C72A3}"/>
              </a:ext>
            </a:extLst>
          </p:cNvPr>
          <p:cNvSpPr>
            <a:spLocks noGrp="1"/>
          </p:cNvSpPr>
          <p:nvPr>
            <p:ph sz="half" idx="2"/>
          </p:nvPr>
        </p:nvSpPr>
        <p:spPr>
          <a:xfrm>
            <a:off x="408264" y="1142949"/>
            <a:ext cx="5436951" cy="3572174"/>
          </a:xfrm>
        </p:spPr>
        <p:txBody>
          <a:bodyPr/>
          <a:lstStyle/>
          <a:p>
            <a:r>
              <a:rPr lang="en-US" dirty="0"/>
              <a:t>Promote intake of nutrient-dense foods. </a:t>
            </a:r>
          </a:p>
          <a:p>
            <a:r>
              <a:rPr lang="en-US" dirty="0"/>
              <a:t>Must contain food from two of the five meal components.</a:t>
            </a:r>
          </a:p>
          <a:p>
            <a:pPr lvl="1"/>
            <a:r>
              <a:rPr lang="en-US" dirty="0"/>
              <a:t>Milk</a:t>
            </a:r>
          </a:p>
          <a:p>
            <a:pPr lvl="1"/>
            <a:r>
              <a:rPr lang="en-US" dirty="0"/>
              <a:t>Fruits</a:t>
            </a:r>
          </a:p>
          <a:p>
            <a:pPr lvl="1"/>
            <a:r>
              <a:rPr lang="en-US" dirty="0"/>
              <a:t>Vegetables</a:t>
            </a:r>
          </a:p>
          <a:p>
            <a:pPr lvl="1"/>
            <a:r>
              <a:rPr lang="en-US" dirty="0"/>
              <a:t>Grains</a:t>
            </a:r>
          </a:p>
          <a:p>
            <a:pPr lvl="1"/>
            <a:r>
              <a:rPr lang="en-US" dirty="0"/>
              <a:t>Meats/Meat Alternates</a:t>
            </a:r>
          </a:p>
          <a:p>
            <a:r>
              <a:rPr lang="en-US" dirty="0"/>
              <a:t>Must serve at least the minimum amount required for the age of the participant. </a:t>
            </a:r>
          </a:p>
        </p:txBody>
      </p:sp>
      <p:pic>
        <p:nvPicPr>
          <p:cNvPr id="5" name="Picture 4" descr="Young man chopping an apple">
            <a:extLst>
              <a:ext uri="{FF2B5EF4-FFF2-40B4-BE49-F238E27FC236}">
                <a16:creationId xmlns:a16="http://schemas.microsoft.com/office/drawing/2014/main" id="{F5C11FA2-67D5-6344-878A-CB68A89AC61C}"/>
              </a:ext>
            </a:extLst>
          </p:cNvPr>
          <p:cNvPicPr>
            <a:picLocks noChangeAspect="1"/>
          </p:cNvPicPr>
          <p:nvPr/>
        </p:nvPicPr>
        <p:blipFill rotWithShape="1">
          <a:blip r:embed="rId3"/>
          <a:srcRect r="11152"/>
          <a:stretch/>
        </p:blipFill>
        <p:spPr>
          <a:xfrm>
            <a:off x="5678211" y="783790"/>
            <a:ext cx="3465789" cy="4369438"/>
          </a:xfrm>
          <a:prstGeom prst="rect">
            <a:avLst/>
          </a:prstGeom>
        </p:spPr>
      </p:pic>
    </p:spTree>
    <p:extLst>
      <p:ext uri="{BB962C8B-B14F-4D97-AF65-F5344CB8AC3E}">
        <p14:creationId xmlns:p14="http://schemas.microsoft.com/office/powerpoint/2010/main" val="3014593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Required Snack Amounts in the CACFP</a:t>
            </a:r>
          </a:p>
        </p:txBody>
      </p:sp>
      <p:sp>
        <p:nvSpPr>
          <p:cNvPr id="5" name="Text Placeholder 4"/>
          <p:cNvSpPr>
            <a:spLocks noGrp="1"/>
          </p:cNvSpPr>
          <p:nvPr>
            <p:ph type="body" idx="14"/>
          </p:nvPr>
        </p:nvSpPr>
        <p:spPr/>
        <p:txBody>
          <a:bodyPr/>
          <a:lstStyle/>
          <a:p>
            <a:r>
              <a:rPr lang="en-US" dirty="0"/>
              <a:t>Children 1 through 5 Years of Age</a:t>
            </a:r>
          </a:p>
        </p:txBody>
      </p:sp>
      <p:sp>
        <p:nvSpPr>
          <p:cNvPr id="3" name="Text Placeholder 2"/>
          <p:cNvSpPr>
            <a:spLocks noGrp="1"/>
          </p:cNvSpPr>
          <p:nvPr>
            <p:ph type="body" idx="1"/>
          </p:nvPr>
        </p:nvSpPr>
        <p:spPr/>
        <p:txBody>
          <a:bodyPr/>
          <a:lstStyle/>
          <a:p>
            <a:pPr algn="ctr"/>
            <a:r>
              <a:rPr lang="en-US" sz="2400" b="1" dirty="0">
                <a:solidFill>
                  <a:srgbClr val="1D448A"/>
                </a:solidFill>
              </a:rPr>
              <a:t>½ cup</a:t>
            </a:r>
          </a:p>
        </p:txBody>
      </p:sp>
      <p:pic>
        <p:nvPicPr>
          <p:cNvPr id="11" name="Picture 10" descr="Milk Icon">
            <a:extLst>
              <a:ext uri="{FF2B5EF4-FFF2-40B4-BE49-F238E27FC236}">
                <a16:creationId xmlns:a16="http://schemas.microsoft.com/office/drawing/2014/main" id="{02990E35-94A9-744C-BE4A-8EA3875E8C5B}"/>
              </a:ext>
            </a:extLst>
          </p:cNvPr>
          <p:cNvPicPr>
            <a:picLocks noChangeAspect="1"/>
          </p:cNvPicPr>
          <p:nvPr/>
        </p:nvPicPr>
        <p:blipFill>
          <a:blip r:embed="rId3"/>
          <a:srcRect/>
          <a:stretch/>
        </p:blipFill>
        <p:spPr>
          <a:xfrm>
            <a:off x="423511" y="1850662"/>
            <a:ext cx="1463040" cy="1463040"/>
          </a:xfrm>
          <a:prstGeom prst="rect">
            <a:avLst/>
          </a:prstGeom>
        </p:spPr>
      </p:pic>
      <p:sp>
        <p:nvSpPr>
          <p:cNvPr id="6" name="Text Placeholder 5"/>
          <p:cNvSpPr>
            <a:spLocks noGrp="1"/>
          </p:cNvSpPr>
          <p:nvPr>
            <p:ph type="body" idx="15"/>
          </p:nvPr>
        </p:nvSpPr>
        <p:spPr/>
        <p:txBody>
          <a:bodyPr/>
          <a:lstStyle/>
          <a:p>
            <a:pPr algn="ctr"/>
            <a:r>
              <a:rPr lang="en-US" sz="2400" b="1" dirty="0">
                <a:solidFill>
                  <a:srgbClr val="9A1E22"/>
                </a:solidFill>
              </a:rPr>
              <a:t>½ cup</a:t>
            </a:r>
          </a:p>
        </p:txBody>
      </p:sp>
      <p:pic>
        <p:nvPicPr>
          <p:cNvPr id="12" name="Picture 11" descr="Fruits Icon">
            <a:extLst>
              <a:ext uri="{FF2B5EF4-FFF2-40B4-BE49-F238E27FC236}">
                <a16:creationId xmlns:a16="http://schemas.microsoft.com/office/drawing/2014/main" id="{230BA01B-BFA5-CF4D-8FB9-86DED2B279B7}"/>
              </a:ext>
            </a:extLst>
          </p:cNvPr>
          <p:cNvPicPr>
            <a:picLocks noChangeAspect="1"/>
          </p:cNvPicPr>
          <p:nvPr/>
        </p:nvPicPr>
        <p:blipFill>
          <a:blip r:embed="rId4"/>
          <a:srcRect/>
          <a:stretch/>
        </p:blipFill>
        <p:spPr>
          <a:xfrm>
            <a:off x="2052539" y="1850662"/>
            <a:ext cx="1463040" cy="1463040"/>
          </a:xfrm>
          <a:prstGeom prst="rect">
            <a:avLst/>
          </a:prstGeom>
        </p:spPr>
      </p:pic>
      <p:sp>
        <p:nvSpPr>
          <p:cNvPr id="7" name="Text Placeholder 6"/>
          <p:cNvSpPr>
            <a:spLocks noGrp="1"/>
          </p:cNvSpPr>
          <p:nvPr>
            <p:ph type="body" idx="16"/>
          </p:nvPr>
        </p:nvSpPr>
        <p:spPr/>
        <p:txBody>
          <a:bodyPr/>
          <a:lstStyle/>
          <a:p>
            <a:pPr algn="ctr"/>
            <a:r>
              <a:rPr lang="en-US" sz="2400" b="1" dirty="0">
                <a:solidFill>
                  <a:srgbClr val="00592F"/>
                </a:solidFill>
              </a:rPr>
              <a:t>½ cup</a:t>
            </a:r>
          </a:p>
        </p:txBody>
      </p:sp>
      <p:pic>
        <p:nvPicPr>
          <p:cNvPr id="13" name="Picture 12" descr="Vegetables Icon">
            <a:extLst>
              <a:ext uri="{FF2B5EF4-FFF2-40B4-BE49-F238E27FC236}">
                <a16:creationId xmlns:a16="http://schemas.microsoft.com/office/drawing/2014/main" id="{6FD4AF53-DEF6-E04F-85A9-93F38582DEA0}"/>
              </a:ext>
            </a:extLst>
          </p:cNvPr>
          <p:cNvPicPr>
            <a:picLocks noChangeAspect="1"/>
          </p:cNvPicPr>
          <p:nvPr/>
        </p:nvPicPr>
        <p:blipFill>
          <a:blip r:embed="rId5"/>
          <a:srcRect/>
          <a:stretch/>
        </p:blipFill>
        <p:spPr>
          <a:xfrm>
            <a:off x="3681567" y="1850662"/>
            <a:ext cx="1463040" cy="1463040"/>
          </a:xfrm>
          <a:prstGeom prst="rect">
            <a:avLst/>
          </a:prstGeom>
        </p:spPr>
      </p:pic>
      <p:sp>
        <p:nvSpPr>
          <p:cNvPr id="8" name="Text Placeholder 7"/>
          <p:cNvSpPr>
            <a:spLocks noGrp="1"/>
          </p:cNvSpPr>
          <p:nvPr>
            <p:ph type="body" idx="17"/>
          </p:nvPr>
        </p:nvSpPr>
        <p:spPr/>
        <p:txBody>
          <a:bodyPr/>
          <a:lstStyle/>
          <a:p>
            <a:pPr algn="ctr"/>
            <a:r>
              <a:rPr lang="en-US" sz="2400" b="1" dirty="0">
                <a:solidFill>
                  <a:srgbClr val="723917"/>
                </a:solidFill>
              </a:rPr>
              <a:t>½ oz eq</a:t>
            </a:r>
          </a:p>
        </p:txBody>
      </p:sp>
      <p:pic>
        <p:nvPicPr>
          <p:cNvPr id="14" name="Picture 13" descr="Grains Icon">
            <a:extLst>
              <a:ext uri="{FF2B5EF4-FFF2-40B4-BE49-F238E27FC236}">
                <a16:creationId xmlns:a16="http://schemas.microsoft.com/office/drawing/2014/main" id="{8111FB1C-A427-464F-B8A1-5F8B07FB7447}"/>
              </a:ext>
            </a:extLst>
          </p:cNvPr>
          <p:cNvPicPr>
            <a:picLocks noChangeAspect="1"/>
          </p:cNvPicPr>
          <p:nvPr/>
        </p:nvPicPr>
        <p:blipFill>
          <a:blip r:embed="rId6"/>
          <a:srcRect/>
          <a:stretch/>
        </p:blipFill>
        <p:spPr>
          <a:xfrm>
            <a:off x="5310595" y="1850662"/>
            <a:ext cx="1463040" cy="1463040"/>
          </a:xfrm>
          <a:prstGeom prst="rect">
            <a:avLst/>
          </a:prstGeom>
        </p:spPr>
      </p:pic>
      <p:sp>
        <p:nvSpPr>
          <p:cNvPr id="9" name="Text Placeholder 8"/>
          <p:cNvSpPr>
            <a:spLocks noGrp="1"/>
          </p:cNvSpPr>
          <p:nvPr>
            <p:ph type="body" idx="18"/>
          </p:nvPr>
        </p:nvSpPr>
        <p:spPr/>
        <p:txBody>
          <a:bodyPr/>
          <a:lstStyle/>
          <a:p>
            <a:pPr algn="ctr"/>
            <a:r>
              <a:rPr lang="en-US" sz="2400" b="1" dirty="0">
                <a:solidFill>
                  <a:srgbClr val="4F3A73"/>
                </a:solidFill>
              </a:rPr>
              <a:t>½ oz eq</a:t>
            </a:r>
          </a:p>
        </p:txBody>
      </p:sp>
      <p:pic>
        <p:nvPicPr>
          <p:cNvPr id="15" name="Picture 14" descr="Meats/Meat Alternates Icon">
            <a:extLst>
              <a:ext uri="{FF2B5EF4-FFF2-40B4-BE49-F238E27FC236}">
                <a16:creationId xmlns:a16="http://schemas.microsoft.com/office/drawing/2014/main" id="{44EEFCE5-1C02-384E-A3F8-FCB3665A1FB7}"/>
              </a:ext>
            </a:extLst>
          </p:cNvPr>
          <p:cNvPicPr>
            <a:picLocks noChangeAspect="1"/>
          </p:cNvPicPr>
          <p:nvPr/>
        </p:nvPicPr>
        <p:blipFill>
          <a:blip r:embed="rId7"/>
          <a:srcRect/>
          <a:stretch/>
        </p:blipFill>
        <p:spPr>
          <a:xfrm>
            <a:off x="6939623" y="1850662"/>
            <a:ext cx="1463040" cy="1463040"/>
          </a:xfrm>
          <a:prstGeom prst="rect">
            <a:avLst/>
          </a:prstGeom>
        </p:spPr>
      </p:pic>
      <p:sp>
        <p:nvSpPr>
          <p:cNvPr id="10" name="Text Placeholder 9"/>
          <p:cNvSpPr>
            <a:spLocks noGrp="1"/>
          </p:cNvSpPr>
          <p:nvPr>
            <p:ph type="body" idx="19"/>
          </p:nvPr>
        </p:nvSpPr>
        <p:spPr/>
        <p:txBody>
          <a:bodyPr/>
          <a:lstStyle/>
          <a:p>
            <a:r>
              <a:rPr lang="en-US" dirty="0"/>
              <a:t>oz eq = ounce equivalent</a:t>
            </a:r>
          </a:p>
        </p:txBody>
      </p:sp>
      <p:sp>
        <p:nvSpPr>
          <p:cNvPr id="4" name="Text Placeholder 3"/>
          <p:cNvSpPr>
            <a:spLocks noGrp="1"/>
          </p:cNvSpPr>
          <p:nvPr>
            <p:ph type="body" idx="12"/>
          </p:nvPr>
        </p:nvSpPr>
        <p:spPr/>
        <p:txBody>
          <a:bodyPr/>
          <a:lstStyle/>
          <a:p>
            <a:r>
              <a:rPr lang="en-US" dirty="0"/>
              <a:t>Pick two meal components for a reimbursable snack.  </a:t>
            </a:r>
          </a:p>
        </p:txBody>
      </p:sp>
    </p:spTree>
    <p:extLst>
      <p:ext uri="{BB962C8B-B14F-4D97-AF65-F5344CB8AC3E}">
        <p14:creationId xmlns:p14="http://schemas.microsoft.com/office/powerpoint/2010/main" val="1184878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6700" cy="819149"/>
          </a:xfrm>
        </p:spPr>
        <p:txBody>
          <a:bodyPr/>
          <a:lstStyle/>
          <a:p>
            <a:r>
              <a:rPr lang="en-US" dirty="0"/>
              <a:t>Required Snack Amounts in the CACFP </a:t>
            </a:r>
            <a:r>
              <a:rPr lang="en-US" sz="100" dirty="0">
                <a:solidFill>
                  <a:schemeClr val="bg1"/>
                </a:solidFill>
              </a:rPr>
              <a:t>(Cont.)</a:t>
            </a:r>
          </a:p>
        </p:txBody>
      </p:sp>
      <p:sp>
        <p:nvSpPr>
          <p:cNvPr id="5" name="Text Placeholder 4"/>
          <p:cNvSpPr>
            <a:spLocks noGrp="1"/>
          </p:cNvSpPr>
          <p:nvPr>
            <p:ph type="body" idx="14"/>
          </p:nvPr>
        </p:nvSpPr>
        <p:spPr/>
        <p:txBody>
          <a:bodyPr/>
          <a:lstStyle/>
          <a:p>
            <a:r>
              <a:rPr lang="en-US" dirty="0"/>
              <a:t>Children 6 through 18 Years of Age</a:t>
            </a:r>
          </a:p>
        </p:txBody>
      </p:sp>
      <p:sp>
        <p:nvSpPr>
          <p:cNvPr id="3" name="Text Placeholder 2"/>
          <p:cNvSpPr>
            <a:spLocks noGrp="1"/>
          </p:cNvSpPr>
          <p:nvPr>
            <p:ph type="body" idx="1"/>
          </p:nvPr>
        </p:nvSpPr>
        <p:spPr/>
        <p:txBody>
          <a:bodyPr/>
          <a:lstStyle/>
          <a:p>
            <a:pPr algn="ctr"/>
            <a:r>
              <a:rPr lang="en-US" sz="2400" b="1" dirty="0">
                <a:solidFill>
                  <a:srgbClr val="1D448A"/>
                </a:solidFill>
              </a:rPr>
              <a:t>1 cup</a:t>
            </a:r>
          </a:p>
        </p:txBody>
      </p:sp>
      <p:pic>
        <p:nvPicPr>
          <p:cNvPr id="11" name="Picture 10" descr="Milk Icon">
            <a:extLst>
              <a:ext uri="{FF2B5EF4-FFF2-40B4-BE49-F238E27FC236}">
                <a16:creationId xmlns:a16="http://schemas.microsoft.com/office/drawing/2014/main" id="{02990E35-94A9-744C-BE4A-8EA3875E8C5B}"/>
              </a:ext>
            </a:extLst>
          </p:cNvPr>
          <p:cNvPicPr>
            <a:picLocks noChangeAspect="1"/>
          </p:cNvPicPr>
          <p:nvPr/>
        </p:nvPicPr>
        <p:blipFill>
          <a:blip r:embed="rId3"/>
          <a:srcRect/>
          <a:stretch/>
        </p:blipFill>
        <p:spPr>
          <a:xfrm>
            <a:off x="423511" y="1850662"/>
            <a:ext cx="1463040" cy="1463040"/>
          </a:xfrm>
          <a:prstGeom prst="rect">
            <a:avLst/>
          </a:prstGeom>
        </p:spPr>
      </p:pic>
      <p:sp>
        <p:nvSpPr>
          <p:cNvPr id="6" name="Text Placeholder 5"/>
          <p:cNvSpPr>
            <a:spLocks noGrp="1"/>
          </p:cNvSpPr>
          <p:nvPr>
            <p:ph type="body" idx="15"/>
          </p:nvPr>
        </p:nvSpPr>
        <p:spPr/>
        <p:txBody>
          <a:bodyPr/>
          <a:lstStyle/>
          <a:p>
            <a:pPr algn="ctr"/>
            <a:r>
              <a:rPr lang="en-US" sz="2400" b="1" dirty="0">
                <a:solidFill>
                  <a:srgbClr val="9A1E22"/>
                </a:solidFill>
              </a:rPr>
              <a:t>¾ cup</a:t>
            </a:r>
          </a:p>
        </p:txBody>
      </p:sp>
      <p:pic>
        <p:nvPicPr>
          <p:cNvPr id="12" name="Picture 11" descr="Fruits Icon">
            <a:extLst>
              <a:ext uri="{FF2B5EF4-FFF2-40B4-BE49-F238E27FC236}">
                <a16:creationId xmlns:a16="http://schemas.microsoft.com/office/drawing/2014/main" id="{230BA01B-BFA5-CF4D-8FB9-86DED2B279B7}"/>
              </a:ext>
            </a:extLst>
          </p:cNvPr>
          <p:cNvPicPr>
            <a:picLocks noChangeAspect="1"/>
          </p:cNvPicPr>
          <p:nvPr/>
        </p:nvPicPr>
        <p:blipFill>
          <a:blip r:embed="rId4"/>
          <a:srcRect/>
          <a:stretch/>
        </p:blipFill>
        <p:spPr>
          <a:xfrm>
            <a:off x="2052539" y="1850662"/>
            <a:ext cx="1463040" cy="1463040"/>
          </a:xfrm>
          <a:prstGeom prst="rect">
            <a:avLst/>
          </a:prstGeom>
        </p:spPr>
      </p:pic>
      <p:sp>
        <p:nvSpPr>
          <p:cNvPr id="7" name="Text Placeholder 6"/>
          <p:cNvSpPr>
            <a:spLocks noGrp="1"/>
          </p:cNvSpPr>
          <p:nvPr>
            <p:ph type="body" idx="16"/>
          </p:nvPr>
        </p:nvSpPr>
        <p:spPr/>
        <p:txBody>
          <a:bodyPr/>
          <a:lstStyle/>
          <a:p>
            <a:pPr algn="ctr"/>
            <a:r>
              <a:rPr lang="en-US" sz="2400" b="1" dirty="0">
                <a:solidFill>
                  <a:srgbClr val="00592F"/>
                </a:solidFill>
              </a:rPr>
              <a:t>¾ cup</a:t>
            </a:r>
          </a:p>
        </p:txBody>
      </p:sp>
      <p:pic>
        <p:nvPicPr>
          <p:cNvPr id="13" name="Picture 12" descr="Vegetables Icon">
            <a:extLst>
              <a:ext uri="{FF2B5EF4-FFF2-40B4-BE49-F238E27FC236}">
                <a16:creationId xmlns:a16="http://schemas.microsoft.com/office/drawing/2014/main" id="{6FD4AF53-DEF6-E04F-85A9-93F38582DEA0}"/>
              </a:ext>
            </a:extLst>
          </p:cNvPr>
          <p:cNvPicPr>
            <a:picLocks noChangeAspect="1"/>
          </p:cNvPicPr>
          <p:nvPr/>
        </p:nvPicPr>
        <p:blipFill>
          <a:blip r:embed="rId5"/>
          <a:srcRect/>
          <a:stretch/>
        </p:blipFill>
        <p:spPr>
          <a:xfrm>
            <a:off x="3681567" y="1850662"/>
            <a:ext cx="1463040" cy="1463040"/>
          </a:xfrm>
          <a:prstGeom prst="rect">
            <a:avLst/>
          </a:prstGeom>
        </p:spPr>
      </p:pic>
      <p:sp>
        <p:nvSpPr>
          <p:cNvPr id="8" name="Text Placeholder 7"/>
          <p:cNvSpPr>
            <a:spLocks noGrp="1"/>
          </p:cNvSpPr>
          <p:nvPr>
            <p:ph type="body" idx="17"/>
          </p:nvPr>
        </p:nvSpPr>
        <p:spPr/>
        <p:txBody>
          <a:bodyPr/>
          <a:lstStyle/>
          <a:p>
            <a:pPr algn="ctr"/>
            <a:r>
              <a:rPr lang="en-US" sz="2400" b="1" dirty="0">
                <a:solidFill>
                  <a:srgbClr val="723917"/>
                </a:solidFill>
              </a:rPr>
              <a:t>1 oz eq</a:t>
            </a:r>
          </a:p>
        </p:txBody>
      </p:sp>
      <p:pic>
        <p:nvPicPr>
          <p:cNvPr id="14" name="Picture 13" descr="Grains Icon">
            <a:extLst>
              <a:ext uri="{FF2B5EF4-FFF2-40B4-BE49-F238E27FC236}">
                <a16:creationId xmlns:a16="http://schemas.microsoft.com/office/drawing/2014/main" id="{8111FB1C-A427-464F-B8A1-5F8B07FB7447}"/>
              </a:ext>
            </a:extLst>
          </p:cNvPr>
          <p:cNvPicPr>
            <a:picLocks noChangeAspect="1"/>
          </p:cNvPicPr>
          <p:nvPr/>
        </p:nvPicPr>
        <p:blipFill>
          <a:blip r:embed="rId6"/>
          <a:srcRect/>
          <a:stretch/>
        </p:blipFill>
        <p:spPr>
          <a:xfrm>
            <a:off x="5310595" y="1850662"/>
            <a:ext cx="1463040" cy="1463040"/>
          </a:xfrm>
          <a:prstGeom prst="rect">
            <a:avLst/>
          </a:prstGeom>
        </p:spPr>
      </p:pic>
      <p:sp>
        <p:nvSpPr>
          <p:cNvPr id="9" name="Text Placeholder 8"/>
          <p:cNvSpPr>
            <a:spLocks noGrp="1"/>
          </p:cNvSpPr>
          <p:nvPr>
            <p:ph type="body" idx="18"/>
          </p:nvPr>
        </p:nvSpPr>
        <p:spPr/>
        <p:txBody>
          <a:bodyPr/>
          <a:lstStyle/>
          <a:p>
            <a:pPr algn="ctr"/>
            <a:r>
              <a:rPr lang="en-US" sz="2400" b="1" dirty="0">
                <a:solidFill>
                  <a:srgbClr val="4F3A73"/>
                </a:solidFill>
              </a:rPr>
              <a:t>1 oz eq</a:t>
            </a:r>
          </a:p>
        </p:txBody>
      </p:sp>
      <p:pic>
        <p:nvPicPr>
          <p:cNvPr id="15" name="Picture 14" descr="Meats/Meat Alternates Icon">
            <a:extLst>
              <a:ext uri="{FF2B5EF4-FFF2-40B4-BE49-F238E27FC236}">
                <a16:creationId xmlns:a16="http://schemas.microsoft.com/office/drawing/2014/main" id="{44EEFCE5-1C02-384E-A3F8-FCB3665A1FB7}"/>
              </a:ext>
            </a:extLst>
          </p:cNvPr>
          <p:cNvPicPr>
            <a:picLocks noChangeAspect="1"/>
          </p:cNvPicPr>
          <p:nvPr/>
        </p:nvPicPr>
        <p:blipFill>
          <a:blip r:embed="rId7"/>
          <a:srcRect/>
          <a:stretch/>
        </p:blipFill>
        <p:spPr>
          <a:xfrm>
            <a:off x="6939623" y="1850662"/>
            <a:ext cx="1463040" cy="1463040"/>
          </a:xfrm>
          <a:prstGeom prst="rect">
            <a:avLst/>
          </a:prstGeom>
        </p:spPr>
      </p:pic>
      <p:sp>
        <p:nvSpPr>
          <p:cNvPr id="10" name="Text Placeholder 9"/>
          <p:cNvSpPr>
            <a:spLocks noGrp="1"/>
          </p:cNvSpPr>
          <p:nvPr>
            <p:ph type="body" idx="19"/>
          </p:nvPr>
        </p:nvSpPr>
        <p:spPr/>
        <p:txBody>
          <a:bodyPr/>
          <a:lstStyle/>
          <a:p>
            <a:r>
              <a:rPr lang="en-US" dirty="0"/>
              <a:t>oz eq = ounce equivalent</a:t>
            </a:r>
          </a:p>
        </p:txBody>
      </p:sp>
      <p:sp>
        <p:nvSpPr>
          <p:cNvPr id="4" name="Text Placeholder 3"/>
          <p:cNvSpPr>
            <a:spLocks noGrp="1"/>
          </p:cNvSpPr>
          <p:nvPr>
            <p:ph type="body" idx="12"/>
          </p:nvPr>
        </p:nvSpPr>
        <p:spPr/>
        <p:txBody>
          <a:bodyPr/>
          <a:lstStyle/>
          <a:p>
            <a:r>
              <a:rPr lang="en-US" dirty="0"/>
              <a:t>Pick two meal components for a reimbursable snack.  </a:t>
            </a:r>
          </a:p>
        </p:txBody>
      </p:sp>
    </p:spTree>
    <p:extLst>
      <p:ext uri="{BB962C8B-B14F-4D97-AF65-F5344CB8AC3E}">
        <p14:creationId xmlns:p14="http://schemas.microsoft.com/office/powerpoint/2010/main" val="2655152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Required Snack Amounts in the CACFP </a:t>
            </a:r>
            <a:r>
              <a:rPr lang="en-US" sz="100" dirty="0">
                <a:solidFill>
                  <a:schemeClr val="bg1"/>
                </a:solidFill>
              </a:rPr>
              <a:t>(Continued)</a:t>
            </a:r>
          </a:p>
        </p:txBody>
      </p:sp>
      <p:sp>
        <p:nvSpPr>
          <p:cNvPr id="5" name="Text Placeholder 4"/>
          <p:cNvSpPr>
            <a:spLocks noGrp="1"/>
          </p:cNvSpPr>
          <p:nvPr>
            <p:ph type="body" idx="14"/>
          </p:nvPr>
        </p:nvSpPr>
        <p:spPr/>
        <p:txBody>
          <a:bodyPr/>
          <a:lstStyle/>
          <a:p>
            <a:r>
              <a:rPr lang="en-US" dirty="0"/>
              <a:t>Adults</a:t>
            </a:r>
          </a:p>
        </p:txBody>
      </p:sp>
      <p:sp>
        <p:nvSpPr>
          <p:cNvPr id="3" name="Text Placeholder 2"/>
          <p:cNvSpPr>
            <a:spLocks noGrp="1"/>
          </p:cNvSpPr>
          <p:nvPr>
            <p:ph type="body" idx="1"/>
          </p:nvPr>
        </p:nvSpPr>
        <p:spPr/>
        <p:txBody>
          <a:bodyPr/>
          <a:lstStyle/>
          <a:p>
            <a:pPr algn="ctr"/>
            <a:r>
              <a:rPr lang="en-US" sz="2400" b="1" dirty="0">
                <a:solidFill>
                  <a:srgbClr val="1D448A"/>
                </a:solidFill>
              </a:rPr>
              <a:t>1 cup</a:t>
            </a:r>
          </a:p>
        </p:txBody>
      </p:sp>
      <p:pic>
        <p:nvPicPr>
          <p:cNvPr id="11" name="Picture 10" descr="Milk Icon">
            <a:extLst>
              <a:ext uri="{FF2B5EF4-FFF2-40B4-BE49-F238E27FC236}">
                <a16:creationId xmlns:a16="http://schemas.microsoft.com/office/drawing/2014/main" id="{02990E35-94A9-744C-BE4A-8EA3875E8C5B}"/>
              </a:ext>
            </a:extLst>
          </p:cNvPr>
          <p:cNvPicPr>
            <a:picLocks noChangeAspect="1"/>
          </p:cNvPicPr>
          <p:nvPr/>
        </p:nvPicPr>
        <p:blipFill>
          <a:blip r:embed="rId3"/>
          <a:srcRect/>
          <a:stretch/>
        </p:blipFill>
        <p:spPr>
          <a:xfrm>
            <a:off x="423511" y="1850662"/>
            <a:ext cx="1463040" cy="1463040"/>
          </a:xfrm>
          <a:prstGeom prst="rect">
            <a:avLst/>
          </a:prstGeom>
        </p:spPr>
      </p:pic>
      <p:sp>
        <p:nvSpPr>
          <p:cNvPr id="6" name="Text Placeholder 5"/>
          <p:cNvSpPr>
            <a:spLocks noGrp="1"/>
          </p:cNvSpPr>
          <p:nvPr>
            <p:ph type="body" idx="15"/>
          </p:nvPr>
        </p:nvSpPr>
        <p:spPr/>
        <p:txBody>
          <a:bodyPr/>
          <a:lstStyle/>
          <a:p>
            <a:pPr algn="ctr"/>
            <a:r>
              <a:rPr lang="en-US" sz="2400" b="1" dirty="0">
                <a:solidFill>
                  <a:srgbClr val="9A1E22"/>
                </a:solidFill>
              </a:rPr>
              <a:t>½ cup</a:t>
            </a:r>
          </a:p>
        </p:txBody>
      </p:sp>
      <p:pic>
        <p:nvPicPr>
          <p:cNvPr id="12" name="Picture 11" descr="Fruits Icon">
            <a:extLst>
              <a:ext uri="{FF2B5EF4-FFF2-40B4-BE49-F238E27FC236}">
                <a16:creationId xmlns:a16="http://schemas.microsoft.com/office/drawing/2014/main" id="{230BA01B-BFA5-CF4D-8FB9-86DED2B279B7}"/>
              </a:ext>
            </a:extLst>
          </p:cNvPr>
          <p:cNvPicPr>
            <a:picLocks noChangeAspect="1"/>
          </p:cNvPicPr>
          <p:nvPr/>
        </p:nvPicPr>
        <p:blipFill>
          <a:blip r:embed="rId4"/>
          <a:srcRect/>
          <a:stretch/>
        </p:blipFill>
        <p:spPr>
          <a:xfrm>
            <a:off x="2052539" y="1850662"/>
            <a:ext cx="1463040" cy="1463040"/>
          </a:xfrm>
          <a:prstGeom prst="rect">
            <a:avLst/>
          </a:prstGeom>
        </p:spPr>
      </p:pic>
      <p:sp>
        <p:nvSpPr>
          <p:cNvPr id="7" name="Text Placeholder 6"/>
          <p:cNvSpPr>
            <a:spLocks noGrp="1"/>
          </p:cNvSpPr>
          <p:nvPr>
            <p:ph type="body" idx="16"/>
          </p:nvPr>
        </p:nvSpPr>
        <p:spPr/>
        <p:txBody>
          <a:bodyPr/>
          <a:lstStyle/>
          <a:p>
            <a:pPr algn="ctr"/>
            <a:r>
              <a:rPr lang="en-US" sz="2400" b="1" dirty="0">
                <a:solidFill>
                  <a:srgbClr val="00592F"/>
                </a:solidFill>
              </a:rPr>
              <a:t>½ cup</a:t>
            </a:r>
          </a:p>
        </p:txBody>
      </p:sp>
      <p:pic>
        <p:nvPicPr>
          <p:cNvPr id="13" name="Picture 12" descr="Vegetables Icon">
            <a:extLst>
              <a:ext uri="{FF2B5EF4-FFF2-40B4-BE49-F238E27FC236}">
                <a16:creationId xmlns:a16="http://schemas.microsoft.com/office/drawing/2014/main" id="{6FD4AF53-DEF6-E04F-85A9-93F38582DEA0}"/>
              </a:ext>
            </a:extLst>
          </p:cNvPr>
          <p:cNvPicPr>
            <a:picLocks noChangeAspect="1"/>
          </p:cNvPicPr>
          <p:nvPr/>
        </p:nvPicPr>
        <p:blipFill>
          <a:blip r:embed="rId5"/>
          <a:srcRect/>
          <a:stretch/>
        </p:blipFill>
        <p:spPr>
          <a:xfrm>
            <a:off x="3681567" y="1850662"/>
            <a:ext cx="1463040" cy="1463040"/>
          </a:xfrm>
          <a:prstGeom prst="rect">
            <a:avLst/>
          </a:prstGeom>
        </p:spPr>
      </p:pic>
      <p:sp>
        <p:nvSpPr>
          <p:cNvPr id="8" name="Text Placeholder 7"/>
          <p:cNvSpPr>
            <a:spLocks noGrp="1"/>
          </p:cNvSpPr>
          <p:nvPr>
            <p:ph type="body" idx="17"/>
          </p:nvPr>
        </p:nvSpPr>
        <p:spPr/>
        <p:txBody>
          <a:bodyPr/>
          <a:lstStyle/>
          <a:p>
            <a:pPr algn="ctr"/>
            <a:r>
              <a:rPr lang="en-US" sz="2400" b="1" dirty="0">
                <a:solidFill>
                  <a:srgbClr val="723917"/>
                </a:solidFill>
              </a:rPr>
              <a:t>1 oz eq</a:t>
            </a:r>
          </a:p>
        </p:txBody>
      </p:sp>
      <p:pic>
        <p:nvPicPr>
          <p:cNvPr id="14" name="Picture 13" descr="Grains Icon">
            <a:extLst>
              <a:ext uri="{FF2B5EF4-FFF2-40B4-BE49-F238E27FC236}">
                <a16:creationId xmlns:a16="http://schemas.microsoft.com/office/drawing/2014/main" id="{8111FB1C-A427-464F-B8A1-5F8B07FB7447}"/>
              </a:ext>
            </a:extLst>
          </p:cNvPr>
          <p:cNvPicPr>
            <a:picLocks noChangeAspect="1"/>
          </p:cNvPicPr>
          <p:nvPr/>
        </p:nvPicPr>
        <p:blipFill>
          <a:blip r:embed="rId6"/>
          <a:srcRect/>
          <a:stretch/>
        </p:blipFill>
        <p:spPr>
          <a:xfrm>
            <a:off x="5310595" y="1850662"/>
            <a:ext cx="1463040" cy="1463040"/>
          </a:xfrm>
          <a:prstGeom prst="rect">
            <a:avLst/>
          </a:prstGeom>
        </p:spPr>
      </p:pic>
      <p:sp>
        <p:nvSpPr>
          <p:cNvPr id="9" name="Text Placeholder 8"/>
          <p:cNvSpPr>
            <a:spLocks noGrp="1"/>
          </p:cNvSpPr>
          <p:nvPr>
            <p:ph type="body" idx="18"/>
          </p:nvPr>
        </p:nvSpPr>
        <p:spPr/>
        <p:txBody>
          <a:bodyPr/>
          <a:lstStyle/>
          <a:p>
            <a:pPr algn="ctr"/>
            <a:r>
              <a:rPr lang="en-US" sz="2400" b="1" dirty="0">
                <a:solidFill>
                  <a:srgbClr val="4F3A73"/>
                </a:solidFill>
              </a:rPr>
              <a:t>1 oz eq</a:t>
            </a:r>
          </a:p>
        </p:txBody>
      </p:sp>
      <p:pic>
        <p:nvPicPr>
          <p:cNvPr id="15" name="Picture 14" descr="Meats/Meat Alternates Icon">
            <a:extLst>
              <a:ext uri="{FF2B5EF4-FFF2-40B4-BE49-F238E27FC236}">
                <a16:creationId xmlns:a16="http://schemas.microsoft.com/office/drawing/2014/main" id="{44EEFCE5-1C02-384E-A3F8-FCB3665A1FB7}"/>
              </a:ext>
            </a:extLst>
          </p:cNvPr>
          <p:cNvPicPr>
            <a:picLocks noChangeAspect="1"/>
          </p:cNvPicPr>
          <p:nvPr/>
        </p:nvPicPr>
        <p:blipFill>
          <a:blip r:embed="rId7"/>
          <a:srcRect/>
          <a:stretch/>
        </p:blipFill>
        <p:spPr>
          <a:xfrm>
            <a:off x="6939623" y="1850662"/>
            <a:ext cx="1463040" cy="1463040"/>
          </a:xfrm>
          <a:prstGeom prst="rect">
            <a:avLst/>
          </a:prstGeom>
        </p:spPr>
      </p:pic>
      <p:sp>
        <p:nvSpPr>
          <p:cNvPr id="10" name="Text Placeholder 9"/>
          <p:cNvSpPr>
            <a:spLocks noGrp="1"/>
          </p:cNvSpPr>
          <p:nvPr>
            <p:ph type="body" idx="19"/>
          </p:nvPr>
        </p:nvSpPr>
        <p:spPr/>
        <p:txBody>
          <a:bodyPr/>
          <a:lstStyle/>
          <a:p>
            <a:r>
              <a:rPr lang="en-US" dirty="0"/>
              <a:t>oz eq = ounce equivalent</a:t>
            </a:r>
          </a:p>
        </p:txBody>
      </p:sp>
      <p:sp>
        <p:nvSpPr>
          <p:cNvPr id="4" name="Text Placeholder 3"/>
          <p:cNvSpPr>
            <a:spLocks noGrp="1"/>
          </p:cNvSpPr>
          <p:nvPr>
            <p:ph type="body" idx="12"/>
          </p:nvPr>
        </p:nvSpPr>
        <p:spPr/>
        <p:txBody>
          <a:bodyPr/>
          <a:lstStyle/>
          <a:p>
            <a:r>
              <a:rPr lang="en-US" dirty="0"/>
              <a:t>Pick two meal components for a reimbursable snack.  </a:t>
            </a:r>
          </a:p>
        </p:txBody>
      </p:sp>
    </p:spTree>
    <p:extLst>
      <p:ext uri="{BB962C8B-B14F-4D97-AF65-F5344CB8AC3E}">
        <p14:creationId xmlns:p14="http://schemas.microsoft.com/office/powerpoint/2010/main" val="848568344"/>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General Slide 3">
  <a:themeElements>
    <a:clrScheme name="Custom 26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5_General Slide 3">
  <a:themeElements>
    <a:clrScheme name="Custom 6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General Slide 3">
  <a:themeElements>
    <a:clrScheme name="Custom 225">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5959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7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6_General Slide 3">
  <a:themeElements>
    <a:clrScheme name="Custom 236">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_Cover Page">
  <a:themeElements>
    <a:clrScheme name="Custom 239">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4_Cover Page">
  <a:themeElements>
    <a:clrScheme name="Custom 27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EFFFF"/>
      </a:hlink>
      <a:folHlink>
        <a:srgbClr val="5959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Custom 2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EFFF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General Slide 2 (one line)">
  <a:themeElements>
    <a:clrScheme name="Custom 270">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Cover Page">
  <a:themeElements>
    <a:clrScheme name="Custom 21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General Slide_Shor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34004</TotalTime>
  <Words>6418</Words>
  <Application>Microsoft Office PowerPoint</Application>
  <PresentationFormat>On-screen Show (16:9)</PresentationFormat>
  <Paragraphs>501</Paragraphs>
  <Slides>40</Slides>
  <Notes>40</Notes>
  <HiddenSlides>0</HiddenSlides>
  <MMClips>0</MMClips>
  <ScaleCrop>false</ScaleCrop>
  <HeadingPairs>
    <vt:vector size="6" baseType="variant">
      <vt:variant>
        <vt:lpstr>Fonts Used</vt:lpstr>
      </vt:variant>
      <vt:variant>
        <vt:i4>8</vt:i4>
      </vt:variant>
      <vt:variant>
        <vt:lpstr>Theme</vt:lpstr>
      </vt:variant>
      <vt:variant>
        <vt:i4>17</vt:i4>
      </vt:variant>
      <vt:variant>
        <vt:lpstr>Slide Titles</vt:lpstr>
      </vt:variant>
      <vt:variant>
        <vt:i4>40</vt:i4>
      </vt:variant>
    </vt:vector>
  </HeadingPairs>
  <TitlesOfParts>
    <vt:vector size="65" baseType="lpstr">
      <vt:lpstr>Arial</vt:lpstr>
      <vt:lpstr>Arial Black</vt:lpstr>
      <vt:lpstr>Calibri</vt:lpstr>
      <vt:lpstr>Helvetica</vt:lpstr>
      <vt:lpstr>Helvetica Light Oblique</vt:lpstr>
      <vt:lpstr>Helvetica LT Std</vt:lpstr>
      <vt:lpstr>System Font Regular</vt:lpstr>
      <vt:lpstr>Wingdings</vt:lpstr>
      <vt:lpstr>2_Cover Page</vt:lpstr>
      <vt:lpstr>General Slide</vt:lpstr>
      <vt:lpstr>1_General Slide</vt:lpstr>
      <vt:lpstr>General Slide 2 (two lines)</vt:lpstr>
      <vt:lpstr>1_General Slide 2 (one line)</vt:lpstr>
      <vt:lpstr>General Slide 3</vt:lpstr>
      <vt:lpstr>5_Cover Page</vt:lpstr>
      <vt:lpstr>3_General Slide 3</vt:lpstr>
      <vt:lpstr>2_General Slide_Short</vt:lpstr>
      <vt:lpstr>4_General Slide 3</vt:lpstr>
      <vt:lpstr>1_General Slide 3</vt:lpstr>
      <vt:lpstr>5_General Slide 3</vt:lpstr>
      <vt:lpstr>2_General Slide 3</vt:lpstr>
      <vt:lpstr>7_General Slide 3</vt:lpstr>
      <vt:lpstr>6_General Slide 3</vt:lpstr>
      <vt:lpstr>1_Cover Page</vt:lpstr>
      <vt:lpstr>4_Cover Page</vt:lpstr>
      <vt:lpstr>Serving Snacks in the CACFP </vt:lpstr>
      <vt:lpstr>USDA’s Team Nutrition</vt:lpstr>
      <vt:lpstr>Let Us Know Who You Are!  I work for a…</vt:lpstr>
      <vt:lpstr>Serving Snacks in the CACFP</vt:lpstr>
      <vt:lpstr>Serving Snacks in the CACFP (Cont.) </vt:lpstr>
      <vt:lpstr>Serving Snacks in the CACFP (Cont.)</vt:lpstr>
      <vt:lpstr>Required Snack Amounts in the CACFP</vt:lpstr>
      <vt:lpstr>Required Snack Amounts in the CACFP (Cont.)</vt:lpstr>
      <vt:lpstr>Required Snack Amounts in the CACFP (Continued)</vt:lpstr>
      <vt:lpstr>Sample Snack Combinations </vt:lpstr>
      <vt:lpstr>Sample Snack Combinations (Cont.)</vt:lpstr>
      <vt:lpstr>Serving Milk in the CACFP</vt:lpstr>
      <vt:lpstr>Serving Milk in the CACFP (Cont.)</vt:lpstr>
      <vt:lpstr>The Milk Component at Snack</vt:lpstr>
      <vt:lpstr>Try It Out! You are serving a snack to 4-year-olds. Which snack is not reimbursable?</vt:lpstr>
      <vt:lpstr>Answer You are serving a snack to 4-year-olds. Which snack is not reimbursable?</vt:lpstr>
      <vt:lpstr>Serving Vegetables and Fruits at Snack</vt:lpstr>
      <vt:lpstr>Serving Vegetables and Fruits at Snack (Cont.)</vt:lpstr>
      <vt:lpstr>Serving Vegetables and Fruits at Snack (Cont.) </vt:lpstr>
      <vt:lpstr>Serving Vegetables and Fruits at Snack (Continued) </vt:lpstr>
      <vt:lpstr>Serving Vegetables and Fruits at Snack (Cont.)   </vt:lpstr>
      <vt:lpstr>Serving Vegetables and Fruits at Snack (Cont.)     </vt:lpstr>
      <vt:lpstr>Try It Out! You are serving a snack to 9-year-olds. Which snack is not reimbursable? </vt:lpstr>
      <vt:lpstr>Try It Out!   You are serving a snack to 9-year-olds. Which snack is not reimbursable? </vt:lpstr>
      <vt:lpstr>Serving Meats and Meat Alternates at Snack</vt:lpstr>
      <vt:lpstr>Serving Meats and Meat Alternates at Snack (Cont.) </vt:lpstr>
      <vt:lpstr>Serving Meats and Meat Alternates at Snack (Cont.)  </vt:lpstr>
      <vt:lpstr>Serving Meats and Meat Alternates at Snack (Cont.)    </vt:lpstr>
      <vt:lpstr>Try It Out! You are serving a snack to an adult. Which snack is not reimbursable?</vt:lpstr>
      <vt:lpstr>Answer You are serving a snack to an adult. Which snack is not reimbursable?</vt:lpstr>
      <vt:lpstr>Serving Grains at Snack</vt:lpstr>
      <vt:lpstr>Serving Grains at Snack (Cont.)</vt:lpstr>
      <vt:lpstr>Team Nutrition CACFP Grains Oz Eq Resources Webpage </vt:lpstr>
      <vt:lpstr>Serving Grains at Snack (Continued)</vt:lpstr>
      <vt:lpstr>Try It Out! You are serving a snack for the participants in your center. Which snack is not reimbursable?</vt:lpstr>
      <vt:lpstr>Answer You are serving a snack for the participants in your center. Which snack is not reimbursable?</vt:lpstr>
      <vt:lpstr>Other Crediting Information</vt:lpstr>
      <vt:lpstr>More Team Nutrition Resources!</vt:lpstr>
      <vt:lpstr>How To Order Print Copies</vt:lpstr>
      <vt:lpstr>Thank you!</vt:lpstr>
    </vt:vector>
  </TitlesOfParts>
  <Manager/>
  <Company>USDA Food and Nutrition Service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Serving Snacks in the CACFP</dc:title>
  <dc:subject/>
  <dc:creator>USDA Team Nutrition</dc:creator>
  <cp:keywords>nutrient-dense foods, milk, fruits, vegetables, grains, meats, meat alternates, Team Nutrition</cp:keywords>
  <dc:description/>
  <cp:lastModifiedBy>Croteau, Kimberly - FNS (Contractor)</cp:lastModifiedBy>
  <cp:revision>834</cp:revision>
  <cp:lastPrinted>2021-09-10T22:19:58Z</cp:lastPrinted>
  <dcterms:created xsi:type="dcterms:W3CDTF">2018-10-28T19:53:06Z</dcterms:created>
  <dcterms:modified xsi:type="dcterms:W3CDTF">2021-09-30T17:37:02Z</dcterms:modified>
  <cp:category/>
</cp:coreProperties>
</file>