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4.xml" ContentType="application/vnd.openxmlformats-officedocument.theme+xml"/>
  <Override PartName="/ppt/slideLayouts/slideLayout6.xml" ContentType="application/vnd.openxmlformats-officedocument.presentationml.slideLayout+xml"/>
  <Override PartName="/ppt/theme/theme5.xml" ContentType="application/vnd.openxmlformats-officedocument.theme+xml"/>
  <Override PartName="/ppt/slideLayouts/slideLayout7.xml" ContentType="application/vnd.openxmlformats-officedocument.presentationml.slideLayout+xml"/>
  <Override PartName="/ppt/theme/theme6.xml" ContentType="application/vnd.openxmlformats-officedocument.theme+xml"/>
  <Override PartName="/ppt/slideLayouts/slideLayout8.xml" ContentType="application/vnd.openxmlformats-officedocument.presentationml.slideLayout+xml"/>
  <Override PartName="/ppt/theme/theme7.xml" ContentType="application/vnd.openxmlformats-officedocument.theme+xml"/>
  <Override PartName="/ppt/slideLayouts/slideLayout9.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0" r:id="rId1"/>
    <p:sldMasterId id="2147483662" r:id="rId2"/>
    <p:sldMasterId id="2147483670" r:id="rId3"/>
    <p:sldMasterId id="2147483678" r:id="rId4"/>
    <p:sldMasterId id="2147483672" r:id="rId5"/>
    <p:sldMasterId id="2147483674" r:id="rId6"/>
    <p:sldMasterId id="2147483676" r:id="rId7"/>
    <p:sldMasterId id="2147483682" r:id="rId8"/>
  </p:sldMasterIdLst>
  <p:notesMasterIdLst>
    <p:notesMasterId r:id="rId40"/>
  </p:notesMasterIdLst>
  <p:handoutMasterIdLst>
    <p:handoutMasterId r:id="rId41"/>
  </p:handoutMasterIdLst>
  <p:sldIdLst>
    <p:sldId id="256" r:id="rId9"/>
    <p:sldId id="617" r:id="rId10"/>
    <p:sldId id="258" r:id="rId11"/>
    <p:sldId id="618" r:id="rId12"/>
    <p:sldId id="586" r:id="rId13"/>
    <p:sldId id="269" r:id="rId14"/>
    <p:sldId id="593" r:id="rId15"/>
    <p:sldId id="594" r:id="rId16"/>
    <p:sldId id="595" r:id="rId17"/>
    <p:sldId id="612" r:id="rId18"/>
    <p:sldId id="597" r:id="rId19"/>
    <p:sldId id="613" r:id="rId20"/>
    <p:sldId id="599" r:id="rId21"/>
    <p:sldId id="280" r:id="rId22"/>
    <p:sldId id="600" r:id="rId23"/>
    <p:sldId id="614" r:id="rId24"/>
    <p:sldId id="621" r:id="rId25"/>
    <p:sldId id="283" r:id="rId26"/>
    <p:sldId id="622" r:id="rId27"/>
    <p:sldId id="286" r:id="rId28"/>
    <p:sldId id="604" r:id="rId29"/>
    <p:sldId id="605" r:id="rId30"/>
    <p:sldId id="606" r:id="rId31"/>
    <p:sldId id="607" r:id="rId32"/>
    <p:sldId id="608" r:id="rId33"/>
    <p:sldId id="609" r:id="rId34"/>
    <p:sldId id="616" r:id="rId35"/>
    <p:sldId id="615" r:id="rId36"/>
    <p:sldId id="620" r:id="rId37"/>
    <p:sldId id="259" r:id="rId38"/>
    <p:sldId id="260" r:id="rId39"/>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nielle Arreola" initials="DA" lastIdx="2" clrIdx="0"/>
  <p:cmAuthor id="2" name="Patricia Linn" initials="PL" lastIdx="1" clrIdx="1"/>
  <p:cmAuthor id="3" name="Halasz, Katey - FNS" initials="HK-F" lastIdx="8" clrIdx="2"/>
  <p:cmAuthor id="4" name="Garcia, Evelyn - FNS" initials="GE-F" lastIdx="11" clrIdx="3"/>
  <p:cmAuthor id="5" name="White, Alicia - FNS" initials="WA-F" lastIdx="14" clrIdx="4"/>
  <p:cmAuthor id="6" name="Wu, Tsun-Min &quot;Mimi&quot; - FNS" initials="WT&quot;-F" lastIdx="9"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FAFC"/>
    <a:srgbClr val="14504F"/>
    <a:srgbClr val="F7F8FD"/>
    <a:srgbClr val="D8F1DB"/>
    <a:srgbClr val="9FCF92"/>
    <a:srgbClr val="0D5929"/>
    <a:srgbClr val="AD1E23"/>
    <a:srgbClr val="035089"/>
    <a:srgbClr val="403064"/>
    <a:srgbClr val="7F101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2160"/>
    <p:restoredTop sz="74474"/>
  </p:normalViewPr>
  <p:slideViewPr>
    <p:cSldViewPr snapToGrid="0" snapToObjects="1" showGuides="1">
      <p:cViewPr varScale="1">
        <p:scale>
          <a:sx n="62" d="100"/>
          <a:sy n="62" d="100"/>
        </p:scale>
        <p:origin x="120" y="72"/>
      </p:cViewPr>
      <p:guideLst>
        <p:guide orient="horz" pos="1620"/>
        <p:guide pos="2880"/>
      </p:guideLst>
    </p:cSldViewPr>
  </p:slideViewPr>
  <p:notesTextViewPr>
    <p:cViewPr>
      <p:scale>
        <a:sx n="3" d="2"/>
        <a:sy n="3" d="2"/>
      </p:scale>
      <p:origin x="0" y="0"/>
    </p:cViewPr>
  </p:notesTextViewPr>
  <p:sorterViewPr>
    <p:cViewPr>
      <p:scale>
        <a:sx n="66" d="100"/>
        <a:sy n="66" d="100"/>
      </p:scale>
      <p:origin x="0" y="0"/>
    </p:cViewPr>
  </p:sorterViewPr>
  <p:notesViewPr>
    <p:cSldViewPr snapToGrid="0" snapToObjects="1">
      <p:cViewPr varScale="1">
        <p:scale>
          <a:sx n="100" d="100"/>
          <a:sy n="100" d="100"/>
        </p:scale>
        <p:origin x="3552"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3" Type="http://schemas.openxmlformats.org/officeDocument/2006/relationships/slideMaster" Target="slideMasters/slideMaster3.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commentAuthors" Target="commentAuthors.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notesMaster" Target="notesMasters/notesMaster1.xml"/><Relationship Id="rId45"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9C5539C-1963-8045-8012-28C72B42862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A629E828-31A5-6E4D-A5A6-31650B275AF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2F7D385-C535-6045-8C4F-8BA5F39695DA}" type="datetimeFigureOut">
              <a:rPr lang="en-US" smtClean="0"/>
              <a:t>1/14/2020</a:t>
            </a:fld>
            <a:endParaRPr lang="en-US"/>
          </a:p>
        </p:txBody>
      </p:sp>
      <p:sp>
        <p:nvSpPr>
          <p:cNvPr id="4" name="Footer Placeholder 3">
            <a:extLst>
              <a:ext uri="{FF2B5EF4-FFF2-40B4-BE49-F238E27FC236}">
                <a16:creationId xmlns:a16="http://schemas.microsoft.com/office/drawing/2014/main" id="{37314651-7C1C-654C-B55D-F0B34BEEE01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20D5AA8-52E3-FF49-9A12-8CF5FB2F782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12CBA0-EC2B-7048-9CA7-000CBB4ECB52}" type="slidenum">
              <a:rPr lang="en-US" smtClean="0"/>
              <a:t>‹#›</a:t>
            </a:fld>
            <a:endParaRPr lang="en-US"/>
          </a:p>
        </p:txBody>
      </p:sp>
    </p:spTree>
    <p:extLst>
      <p:ext uri="{BB962C8B-B14F-4D97-AF65-F5344CB8AC3E}">
        <p14:creationId xmlns:p14="http://schemas.microsoft.com/office/powerpoint/2010/main" val="431959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358D1F-64A6-9F4F-9A89-22378524864A}" type="datetimeFigureOut">
              <a:rPr lang="en-US" smtClean="0"/>
              <a:t>1/14/2020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A92E9ED-D75D-DF40-B20F-46FB25F50A85}" type="slidenum">
              <a:rPr lang="en-US" smtClean="0"/>
              <a:t>‹#›</a:t>
            </a:fld>
            <a:endParaRPr lang="en-US"/>
          </a:p>
        </p:txBody>
      </p:sp>
    </p:spTree>
    <p:extLst>
      <p:ext uri="{BB962C8B-B14F-4D97-AF65-F5344CB8AC3E}">
        <p14:creationId xmlns:p14="http://schemas.microsoft.com/office/powerpoint/2010/main" val="1666313231"/>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pPr>
            <a:endParaRPr lang="en-US" dirty="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1</a:t>
            </a:fld>
            <a:endParaRPr lang="en-US" dirty="0"/>
          </a:p>
        </p:txBody>
      </p:sp>
    </p:spTree>
    <p:extLst>
      <p:ext uri="{BB962C8B-B14F-4D97-AF65-F5344CB8AC3E}">
        <p14:creationId xmlns:p14="http://schemas.microsoft.com/office/powerpoint/2010/main" val="37634433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You can serve whole grains at breakfast, such whole grain-rich ready-to-eat cereals, whole grain-rich cooked cereal such as oatmeal, and whole-wheat toast, or whole grain-rich bagels. Cereals served in the CACFP must meet the sugar limit of no more than 6 grams of sugar per dry ounce. </a:t>
            </a:r>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10</a:t>
            </a:fld>
            <a:endParaRPr lang="en-US"/>
          </a:p>
        </p:txBody>
      </p:sp>
    </p:spTree>
    <p:extLst>
      <p:ext uri="{BB962C8B-B14F-4D97-AF65-F5344CB8AC3E}">
        <p14:creationId xmlns:p14="http://schemas.microsoft.com/office/powerpoint/2010/main" val="20064743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Remember that some grain items commonly served at breakfast may also be whole grain-rich, such as pancakes and waffles. </a:t>
            </a:r>
          </a:p>
        </p:txBody>
      </p:sp>
      <p:sp>
        <p:nvSpPr>
          <p:cNvPr id="4" name="Slide Number Placeholder 3"/>
          <p:cNvSpPr>
            <a:spLocks noGrp="1"/>
          </p:cNvSpPr>
          <p:nvPr>
            <p:ph type="sldNum" sz="quarter" idx="5"/>
          </p:nvPr>
        </p:nvSpPr>
        <p:spPr/>
        <p:txBody>
          <a:bodyPr/>
          <a:lstStyle/>
          <a:p>
            <a:fld id="{8A92E9ED-D75D-DF40-B20F-46FB25F50A85}" type="slidenum">
              <a:rPr lang="en-US" smtClean="0"/>
              <a:t>11</a:t>
            </a:fld>
            <a:endParaRPr lang="en-US"/>
          </a:p>
        </p:txBody>
      </p:sp>
    </p:spTree>
    <p:extLst>
      <p:ext uri="{BB962C8B-B14F-4D97-AF65-F5344CB8AC3E}">
        <p14:creationId xmlns:p14="http://schemas.microsoft.com/office/powerpoint/2010/main" val="32128607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You can also serve whole grain-rich foods at lunch and supper, such as brown rice or pita bread. Whole grain-rich mini bagels, whole grain-rich crackers, and whole grain-rich tortillas can also be great choices at snack. </a:t>
            </a:r>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12</a:t>
            </a:fld>
            <a:endParaRPr lang="en-US"/>
          </a:p>
        </p:txBody>
      </p:sp>
    </p:spTree>
    <p:extLst>
      <p:ext uri="{BB962C8B-B14F-4D97-AF65-F5344CB8AC3E}">
        <p14:creationId xmlns:p14="http://schemas.microsoft.com/office/powerpoint/2010/main" val="26230248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If you serve grain items at your CACFP site, the items must be whole grain-rich once per day. Of course, you can serve whole grain-rich items more than once per day. For example, you can serve whole grain-rich cereal at breakfast, and then brown rice, which is a whole grain, is served at lunch.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Try to serve whole grains at different meals throughout the week for variety, such as whole-wheat spaghetti at lunch on Monday, whole-wheat toast at breakfast on Tuesday, and whole grain-rich crackers at snack on Wednesday.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For those of you serving different groups of participants throughout the day, such as a morning group and an afternoon group, this will also help make sure that all participants get a chance to try and enjoy whole grains throughout the week. </a:t>
            </a:r>
          </a:p>
        </p:txBody>
      </p:sp>
      <p:sp>
        <p:nvSpPr>
          <p:cNvPr id="4" name="Slide Number Placeholder 3"/>
          <p:cNvSpPr>
            <a:spLocks noGrp="1"/>
          </p:cNvSpPr>
          <p:nvPr>
            <p:ph type="sldNum" sz="quarter" idx="5"/>
          </p:nvPr>
        </p:nvSpPr>
        <p:spPr/>
        <p:txBody>
          <a:bodyPr/>
          <a:lstStyle/>
          <a:p>
            <a:fld id="{8A92E9ED-D75D-DF40-B20F-46FB25F50A85}" type="slidenum">
              <a:rPr lang="en-US" smtClean="0"/>
              <a:t>13</a:t>
            </a:fld>
            <a:endParaRPr lang="en-US"/>
          </a:p>
        </p:txBody>
      </p:sp>
    </p:spTree>
    <p:extLst>
      <p:ext uri="{BB962C8B-B14F-4D97-AF65-F5344CB8AC3E}">
        <p14:creationId xmlns:p14="http://schemas.microsoft.com/office/powerpoint/2010/main" val="41738396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Let’s try a practice question. Is the following statement true or false?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“I may serve whole grain-rich foods at breakfast, lunch,</a:t>
            </a:r>
            <a:r>
              <a:rPr lang="en-US" sz="1200" baseline="0" dirty="0">
                <a:latin typeface="Arial" panose="020B0604020202020204" pitchFamily="34" charset="0"/>
                <a:cs typeface="Arial" panose="020B0604020202020204" pitchFamily="34" charset="0"/>
              </a:rPr>
              <a:t> supper, or snack in the CACFP.”</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Raise your hand if you think the answer is true [pause and wait for a show of hands].</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Raise your hand if you think the answer is false [pause and wait for a show of hands].</a:t>
            </a:r>
          </a:p>
          <a:p>
            <a:endParaRPr lang="en-US" dirty="0"/>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14</a:t>
            </a:fld>
            <a:endParaRPr lang="en-US"/>
          </a:p>
        </p:txBody>
      </p:sp>
    </p:spTree>
    <p:extLst>
      <p:ext uri="{BB962C8B-B14F-4D97-AF65-F5344CB8AC3E}">
        <p14:creationId xmlns:p14="http://schemas.microsoft.com/office/powerpoint/2010/main" val="2209647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Nice work! The answer is true. If you are serving grains at your CACFP site, those grains should be whole grain-rich at least once per day. This can be at breakfast, lunch, supper, or snack.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Try serving whole grain-rich foods at different meals throughout the week, such as brown rice for lunch on Monday, oatmeal for breakfast on Tuesday, whole</a:t>
            </a:r>
            <a:r>
              <a:rPr lang="en-US" sz="1200" baseline="0" dirty="0">
                <a:latin typeface="Arial" panose="020B0604020202020204" pitchFamily="34" charset="0"/>
                <a:cs typeface="Arial" panose="020B0604020202020204" pitchFamily="34" charset="0"/>
              </a:rPr>
              <a:t> grain-rich</a:t>
            </a:r>
            <a:r>
              <a:rPr lang="en-US" sz="1200" dirty="0">
                <a:latin typeface="Arial" panose="020B0604020202020204" pitchFamily="34" charset="0"/>
                <a:cs typeface="Arial" panose="020B0604020202020204" pitchFamily="34" charset="0"/>
              </a:rPr>
              <a:t> mini-bagels at snack on Wednesday.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This</a:t>
            </a:r>
            <a:r>
              <a:rPr lang="en-US" sz="1200" baseline="0" dirty="0">
                <a:latin typeface="Arial" panose="020B0604020202020204" pitchFamily="34" charset="0"/>
                <a:cs typeface="Arial" panose="020B0604020202020204" pitchFamily="34" charset="0"/>
              </a:rPr>
              <a:t> gives everyone a chance to try whole grains, and see that whole grains can fit into the day in many different ways.</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As a best practice, you can serve whole grain-rich foods twice or more per day.  </a:t>
            </a:r>
            <a:endParaRPr lang="en-US" sz="1200"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15</a:t>
            </a:fld>
            <a:endParaRPr lang="en-US"/>
          </a:p>
        </p:txBody>
      </p:sp>
    </p:spTree>
    <p:extLst>
      <p:ext uri="{BB962C8B-B14F-4D97-AF65-F5344CB8AC3E}">
        <p14:creationId xmlns:p14="http://schemas.microsoft.com/office/powerpoint/2010/main" val="2468424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Let’s look at sugar limits for cereal and yogurt in the CACFP. </a:t>
            </a:r>
          </a:p>
          <a:p>
            <a:pPr marL="0" marR="0" lvl="0" indent="0" algn="l" defTabSz="685800" rtl="0" eaLnBrk="1" fontAlgn="auto" latinLnBrk="0" hangingPunct="1">
              <a:lnSpc>
                <a:spcPct val="100000"/>
              </a:lnSpc>
              <a:spcBef>
                <a:spcPts val="0"/>
              </a:spcBef>
              <a:spcAft>
                <a:spcPts val="0"/>
              </a:spcAft>
              <a:buClrTx/>
              <a:buSzTx/>
              <a:buFontTx/>
              <a:buNone/>
              <a:tabLst/>
              <a:defRPr/>
            </a:pPr>
            <a:endParaRPr lang="en-US" sz="1200" dirty="0">
              <a:latin typeface="Arial" panose="020B0604020202020204" pitchFamily="34" charset="0"/>
              <a:cs typeface="Arial" panose="020B0604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Cereals served in the CACFP must have no more than 6 grams of sugar per dry ounce. </a:t>
            </a:r>
          </a:p>
          <a:p>
            <a:pPr marL="0" marR="0" lvl="0" indent="0" algn="l" defTabSz="685800" rtl="0" eaLnBrk="1" fontAlgn="auto" latinLnBrk="0" hangingPunct="1">
              <a:lnSpc>
                <a:spcPct val="100000"/>
              </a:lnSpc>
              <a:spcBef>
                <a:spcPts val="0"/>
              </a:spcBef>
              <a:spcAft>
                <a:spcPts val="0"/>
              </a:spcAft>
              <a:buClrTx/>
              <a:buSzTx/>
              <a:buFontTx/>
              <a:buNone/>
              <a:tabLst/>
              <a:defRPr/>
            </a:pPr>
            <a:endParaRPr lang="en-US" sz="1200" dirty="0">
              <a:latin typeface="Arial" panose="020B0604020202020204" pitchFamily="34" charset="0"/>
              <a:cs typeface="Arial" panose="020B0604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Yogurts served in the CACFP must have no more than 23 grams of sugar per 6 ounces. </a:t>
            </a:r>
          </a:p>
          <a:p>
            <a:pPr marL="0" marR="0" lvl="0" indent="0" algn="l" defTabSz="685800" rtl="0" eaLnBrk="1" fontAlgn="auto" latinLnBrk="0" hangingPunct="1">
              <a:lnSpc>
                <a:spcPct val="100000"/>
              </a:lnSpc>
              <a:spcBef>
                <a:spcPts val="0"/>
              </a:spcBef>
              <a:spcAft>
                <a:spcPts val="0"/>
              </a:spcAft>
              <a:buClrTx/>
              <a:buSzTx/>
              <a:buFontTx/>
              <a:buNone/>
              <a:tabLst/>
              <a:defRPr/>
            </a:pPr>
            <a:endParaRPr lang="en-US" sz="1200" dirty="0">
              <a:latin typeface="Arial" panose="020B0604020202020204" pitchFamily="34" charset="0"/>
              <a:cs typeface="Arial" panose="020B0604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Team Nutrition has two worksheets with accompanying training webinars on how to find cereals and yogurts that meet these sugar limits. The titles of the webinars and worksheets are “Choose Breakfast Cereals That Are Lower in Added Sugars” and “Choose Yogurts That Are Lower in Added Sugars.” You can go to the web address on the slide to see these worksheets and webinars. </a:t>
            </a:r>
          </a:p>
          <a:p>
            <a:pPr marL="0" marR="0" lvl="0" indent="0" algn="l" defTabSz="685800" rtl="0" eaLnBrk="1" fontAlgn="auto" latinLnBrk="0" hangingPunct="1">
              <a:lnSpc>
                <a:spcPct val="100000"/>
              </a:lnSpc>
              <a:spcBef>
                <a:spcPts val="0"/>
              </a:spcBef>
              <a:spcAft>
                <a:spcPts val="0"/>
              </a:spcAft>
              <a:buClrTx/>
              <a:buSzTx/>
              <a:buFontTx/>
              <a:buNone/>
              <a:tabLst/>
              <a:defRPr/>
            </a:pPr>
            <a:endParaRPr lang="en-US" sz="1200" dirty="0">
              <a:latin typeface="Arial" panose="020B0604020202020204" pitchFamily="34" charset="0"/>
              <a:cs typeface="Arial" panose="020B0604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You can also </a:t>
            </a:r>
            <a:r>
              <a:rPr lang="en-US" sz="1200" dirty="0">
                <a:latin typeface="Arial" panose="020B0604020202020204" pitchFamily="34" charset="0"/>
                <a:cs typeface="Arial" panose="020B0604020202020204" pitchFamily="34" charset="0"/>
              </a:rPr>
              <a:t>contact your State agency or sponsoring organization</a:t>
            </a:r>
            <a:r>
              <a:rPr lang="en-US" dirty="0"/>
              <a:t>. </a:t>
            </a:r>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16</a:t>
            </a:fld>
            <a:endParaRPr lang="en-US"/>
          </a:p>
        </p:txBody>
      </p:sp>
    </p:spTree>
    <p:extLst>
      <p:ext uri="{BB962C8B-B14F-4D97-AF65-F5344CB8AC3E}">
        <p14:creationId xmlns:p14="http://schemas.microsoft.com/office/powerpoint/2010/main" val="19703016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44">
              <a:defRPr/>
            </a:pPr>
            <a:r>
              <a:rPr lang="en-US" sz="1200" dirty="0">
                <a:latin typeface="Arial" panose="020B0604020202020204" pitchFamily="34" charset="0"/>
                <a:cs typeface="Arial" panose="020B0604020202020204" pitchFamily="34" charset="0"/>
              </a:rPr>
              <a:t>Grain-based desserts such as toaster pastries, donuts, cereal bars, etc. may not be served as part of a reimbursable meal or snack in the CACFP. This gives you the chance to serve other foods that provide participants with the nutrients needed for good health. </a:t>
            </a:r>
          </a:p>
          <a:p>
            <a:pPr defTabSz="931744">
              <a:defRPr/>
            </a:pPr>
            <a:endParaRPr lang="en-US" sz="1200" dirty="0">
              <a:latin typeface="Arial" panose="020B0604020202020204" pitchFamily="34" charset="0"/>
              <a:cs typeface="Arial" panose="020B0604020202020204" pitchFamily="34" charset="0"/>
            </a:endParaRPr>
          </a:p>
          <a:p>
            <a:pPr defTabSz="931744">
              <a:defRPr/>
            </a:pPr>
            <a:r>
              <a:rPr lang="en-US" sz="1200" dirty="0">
                <a:latin typeface="Arial" panose="020B0604020202020204" pitchFamily="34" charset="0"/>
                <a:cs typeface="Arial" panose="020B0604020202020204" pitchFamily="34" charset="0"/>
              </a:rPr>
              <a:t>One example of this might be to serve meat and meat alternates in place of grain items at breakfast up to three times per week. Some meat/meat alternates you could serve as part of a reimbursable breakfast include be eggs, yogurt, turkey sausage, cheese, and peanut and soy butter. </a:t>
            </a:r>
          </a:p>
          <a:p>
            <a:pPr defTabSz="931744">
              <a:defRPr/>
            </a:pPr>
            <a:endParaRPr lang="en-US" sz="1200" dirty="0">
              <a:latin typeface="Arial" panose="020B0604020202020204" pitchFamily="34" charset="0"/>
              <a:cs typeface="Arial" panose="020B0604020202020204" pitchFamily="34" charset="0"/>
            </a:endParaRPr>
          </a:p>
          <a:p>
            <a:pPr defTabSz="931744">
              <a:defRPr/>
            </a:pPr>
            <a:r>
              <a:rPr lang="en-US" sz="1200" dirty="0">
                <a:latin typeface="Arial" panose="020B0604020202020204" pitchFamily="34" charset="0"/>
                <a:cs typeface="Arial" panose="020B0604020202020204" pitchFamily="34" charset="0"/>
              </a:rPr>
              <a:t>You may serve meat/meat alternates in place of grains up to three times per week, no matter how many times per week your center or home is open.   </a:t>
            </a:r>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17</a:t>
            </a:fld>
            <a:endParaRPr lang="en-US"/>
          </a:p>
        </p:txBody>
      </p:sp>
    </p:spTree>
    <p:extLst>
      <p:ext uri="{BB962C8B-B14F-4D97-AF65-F5344CB8AC3E}">
        <p14:creationId xmlns:p14="http://schemas.microsoft.com/office/powerpoint/2010/main" val="2911851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Let’s try another practice question. Is the following statement true or false?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“I may serve eggs at breakfast as part of a reimbursable meal in the CACFP.”</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Raise your hand if you think the answer is true [pause and wait for a show of hands].</a:t>
            </a:r>
          </a:p>
          <a:p>
            <a:r>
              <a:rPr lang="en-US" sz="1200" dirty="0">
                <a:latin typeface="Arial" panose="020B0604020202020204" pitchFamily="34" charset="0"/>
                <a:cs typeface="Arial" panose="020B0604020202020204" pitchFamily="34" charset="0"/>
              </a:rPr>
              <a:t>Raise your hand if you think the answer is false [pause and wait for a show of hands].</a:t>
            </a:r>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18</a:t>
            </a:fld>
            <a:endParaRPr lang="en-US"/>
          </a:p>
        </p:txBody>
      </p:sp>
    </p:spTree>
    <p:extLst>
      <p:ext uri="{BB962C8B-B14F-4D97-AF65-F5344CB8AC3E}">
        <p14:creationId xmlns:p14="http://schemas.microsoft.com/office/powerpoint/2010/main" val="18892819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The answer</a:t>
            </a:r>
            <a:r>
              <a:rPr lang="en-US" sz="1200" baseline="0" dirty="0">
                <a:latin typeface="Arial" panose="020B0604020202020204" pitchFamily="34" charset="0"/>
                <a:cs typeface="Arial" panose="020B0604020202020204" pitchFamily="34" charset="0"/>
              </a:rPr>
              <a:t> is true! Eggs can be served at breakfast as part of a reimbursable meal. Eggs are a meat alternate, and meat and meat alternates may be served in place of grains up to three times a week at breakfast.</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Other meat and meat alternates that you could serve at breakfast include yogurt, cottage cheese and other cheeses, lean meats, peanut butter, and more. </a:t>
            </a:r>
          </a:p>
          <a:p>
            <a:endParaRPr lang="en-US" sz="1200" baseline="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Team Nutrition offers a training worksheet as well as a webinar on this topic. For more information, see “Serving Meat and Meat Alternates at Breakfast” at the link shown on the screen. </a:t>
            </a:r>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19</a:t>
            </a:fld>
            <a:endParaRPr lang="en-US" dirty="0"/>
          </a:p>
        </p:txBody>
      </p:sp>
    </p:spTree>
    <p:extLst>
      <p:ext uri="{BB962C8B-B14F-4D97-AF65-F5344CB8AC3E}">
        <p14:creationId xmlns:p14="http://schemas.microsoft.com/office/powerpoint/2010/main" val="15795030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Team Nutrition is an initiative of the USDA Food and Nutrition Service that supports the Child Nutrition Programs, including the National School Lunch Program, the School Breakfast Program, and of course, the Child and Adult Care Food Program, or the CACFP.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The goal of Team Nutrition is to improve children's lifelong eating and physical activity habits through nutrition education based on the principles of the Dietary Guidelines for Americans and MyPlate.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It does so through training and technical assistance for those preparing and serving meals, providing nutrition education for children, and building support for healthier school and child care environments.</a:t>
            </a:r>
          </a:p>
          <a:p>
            <a:endParaRPr lang="en-US" sz="1200"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2</a:t>
            </a:fld>
            <a:endParaRPr lang="en-US" dirty="0"/>
          </a:p>
        </p:txBody>
      </p:sp>
    </p:spTree>
    <p:extLst>
      <p:ext uri="{BB962C8B-B14F-4D97-AF65-F5344CB8AC3E}">
        <p14:creationId xmlns:p14="http://schemas.microsoft.com/office/powerpoint/2010/main" val="10329807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44">
              <a:defRPr/>
            </a:pPr>
            <a:r>
              <a:rPr lang="en-US" sz="1200" dirty="0">
                <a:latin typeface="Arial" panose="020B0604020202020204" pitchFamily="34" charset="0"/>
                <a:cs typeface="Arial" panose="020B0604020202020204" pitchFamily="34" charset="0"/>
              </a:rPr>
              <a:t>The CACFP meal pattern has flexibilities</a:t>
            </a:r>
            <a:r>
              <a:rPr lang="en-US" sz="1200" baseline="0" dirty="0">
                <a:latin typeface="Arial" panose="020B0604020202020204" pitchFamily="34" charset="0"/>
                <a:cs typeface="Arial" panose="020B0604020202020204" pitchFamily="34" charset="0"/>
              </a:rPr>
              <a:t> that apply to only to adult participants. At supper only, milk is optional, not required. </a:t>
            </a:r>
            <a:endParaRPr lang="en-US" sz="1200" dirty="0">
              <a:latin typeface="Arial" panose="020B0604020202020204" pitchFamily="34" charset="0"/>
              <a:cs typeface="Arial" panose="020B0604020202020204" pitchFamily="34" charset="0"/>
            </a:endParaRPr>
          </a:p>
          <a:p>
            <a:pPr defTabSz="931744">
              <a:defRPr/>
            </a:pPr>
            <a:r>
              <a:rPr lang="en-US" sz="1200" dirty="0">
                <a:latin typeface="Arial" panose="020B0604020202020204" pitchFamily="34" charset="0"/>
                <a:cs typeface="Arial" panose="020B0604020202020204" pitchFamily="34" charset="0"/>
              </a:rPr>
              <a:t>This means that the required components, at supper only, and only for adults are:</a:t>
            </a:r>
          </a:p>
          <a:p>
            <a:pPr defTabSz="931744">
              <a:defRPr/>
            </a:pPr>
            <a:endParaRPr lang="en-US" sz="1200" baseline="0" dirty="0">
              <a:latin typeface="Arial" panose="020B0604020202020204" pitchFamily="34" charset="0"/>
              <a:cs typeface="Arial" panose="020B0604020202020204" pitchFamily="34" charset="0"/>
            </a:endParaRPr>
          </a:p>
          <a:p>
            <a:pPr marL="171450" indent="-171450" defTabSz="931744">
              <a:buFont typeface="Wingdings" panose="05000000000000000000" pitchFamily="2" charset="2"/>
              <a:buChar char="q"/>
              <a:defRPr/>
            </a:pPr>
            <a:r>
              <a:rPr lang="en-US" sz="1200" dirty="0">
                <a:latin typeface="Arial" panose="020B0604020202020204" pitchFamily="34" charset="0"/>
                <a:cs typeface="Arial" panose="020B0604020202020204" pitchFamily="34" charset="0"/>
              </a:rPr>
              <a:t>vegetables,</a:t>
            </a:r>
          </a:p>
          <a:p>
            <a:pPr marL="171450" indent="-171450" defTabSz="931744">
              <a:buFont typeface="Wingdings" panose="05000000000000000000" pitchFamily="2" charset="2"/>
              <a:buChar char="q"/>
              <a:defRPr/>
            </a:pPr>
            <a:r>
              <a:rPr lang="en-US" sz="1200" baseline="0" dirty="0">
                <a:latin typeface="Arial" panose="020B0604020202020204" pitchFamily="34" charset="0"/>
                <a:cs typeface="Arial" panose="020B0604020202020204" pitchFamily="34" charset="0"/>
              </a:rPr>
              <a:t>fruit,</a:t>
            </a:r>
          </a:p>
          <a:p>
            <a:pPr marL="171450" indent="-171450" defTabSz="931744">
              <a:buFont typeface="Wingdings" panose="05000000000000000000" pitchFamily="2" charset="2"/>
              <a:buChar char="q"/>
              <a:defRPr/>
            </a:pPr>
            <a:r>
              <a:rPr lang="en-US" sz="1200" dirty="0">
                <a:latin typeface="Arial" panose="020B0604020202020204" pitchFamily="34" charset="0"/>
                <a:cs typeface="Arial" panose="020B0604020202020204" pitchFamily="34" charset="0"/>
              </a:rPr>
              <a:t>grains, and</a:t>
            </a:r>
          </a:p>
          <a:p>
            <a:pPr marL="171450" indent="-171450" defTabSz="931744">
              <a:buFont typeface="Wingdings" panose="05000000000000000000" pitchFamily="2" charset="2"/>
              <a:buChar char="q"/>
              <a:defRPr/>
            </a:pPr>
            <a:r>
              <a:rPr lang="en-US" sz="1200" dirty="0">
                <a:latin typeface="Arial" panose="020B0604020202020204" pitchFamily="34" charset="0"/>
                <a:cs typeface="Arial" panose="020B0604020202020204" pitchFamily="34" charset="0"/>
              </a:rPr>
              <a:t>meat/meat alternate. </a:t>
            </a:r>
          </a:p>
          <a:p>
            <a:pPr defTabSz="931744">
              <a:defRPr/>
            </a:pPr>
            <a:endParaRPr lang="en-US" sz="1200" dirty="0">
              <a:latin typeface="Arial" panose="020B0604020202020204" pitchFamily="34" charset="0"/>
              <a:cs typeface="Arial" panose="020B0604020202020204" pitchFamily="34" charset="0"/>
            </a:endParaRPr>
          </a:p>
          <a:p>
            <a:pPr defTabSz="931744">
              <a:defRPr/>
            </a:pPr>
            <a:r>
              <a:rPr lang="en-US" sz="1200" dirty="0">
                <a:latin typeface="Arial" panose="020B0604020202020204" pitchFamily="34" charset="0"/>
                <a:cs typeface="Arial" panose="020B0604020202020204" pitchFamily="34" charset="0"/>
              </a:rPr>
              <a:t>Water should be offered and made available throughout the day. </a:t>
            </a:r>
          </a:p>
          <a:p>
            <a:endParaRPr lang="en-US" baseline="0" dirty="0"/>
          </a:p>
        </p:txBody>
      </p:sp>
      <p:sp>
        <p:nvSpPr>
          <p:cNvPr id="4" name="Slide Number Placeholder 3"/>
          <p:cNvSpPr>
            <a:spLocks noGrp="1"/>
          </p:cNvSpPr>
          <p:nvPr>
            <p:ph type="sldNum" sz="quarter" idx="5"/>
          </p:nvPr>
        </p:nvSpPr>
        <p:spPr/>
        <p:txBody>
          <a:bodyPr/>
          <a:lstStyle/>
          <a:p>
            <a:fld id="{8A92E9ED-D75D-DF40-B20F-46FB25F50A85}" type="slidenum">
              <a:rPr lang="en-US" smtClean="0"/>
              <a:t>20</a:t>
            </a:fld>
            <a:endParaRPr lang="en-US"/>
          </a:p>
        </p:txBody>
      </p:sp>
    </p:spTree>
    <p:extLst>
      <p:ext uri="{BB962C8B-B14F-4D97-AF65-F5344CB8AC3E}">
        <p14:creationId xmlns:p14="http://schemas.microsoft.com/office/powerpoint/2010/main" val="8282503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44">
              <a:defRPr/>
            </a:pPr>
            <a:r>
              <a:rPr lang="en-US" sz="1200" dirty="0">
                <a:latin typeface="Arial" panose="020B0604020202020204" pitchFamily="34" charset="0"/>
                <a:cs typeface="Arial" panose="020B0604020202020204" pitchFamily="34" charset="0"/>
              </a:rPr>
              <a:t>Additionally, for adults only, yogurt may be served in place of milk once per day. </a:t>
            </a:r>
          </a:p>
          <a:p>
            <a:pPr defTabSz="931744">
              <a:defRPr/>
            </a:pPr>
            <a:endParaRPr lang="en-US" sz="1200" dirty="0">
              <a:latin typeface="Arial" panose="020B0604020202020204" pitchFamily="34" charset="0"/>
              <a:cs typeface="Arial" panose="020B0604020202020204" pitchFamily="34" charset="0"/>
            </a:endParaRPr>
          </a:p>
          <a:p>
            <a:pPr defTabSz="931744">
              <a:defRPr/>
            </a:pPr>
            <a:r>
              <a:rPr lang="en-US" sz="1200" dirty="0">
                <a:latin typeface="Arial" panose="020B0604020202020204" pitchFamily="34" charset="0"/>
                <a:cs typeface="Arial" panose="020B0604020202020204" pitchFamily="34" charset="0"/>
              </a:rPr>
              <a:t>For example, the required components at breakfast are:</a:t>
            </a:r>
          </a:p>
          <a:p>
            <a:pPr marL="171450" indent="-171450" defTabSz="931744">
              <a:buFont typeface="Wingdings" panose="05000000000000000000" pitchFamily="2" charset="2"/>
              <a:buChar char="q"/>
              <a:defRPr/>
            </a:pPr>
            <a:r>
              <a:rPr lang="en-US" sz="1200" dirty="0">
                <a:latin typeface="Arial" panose="020B0604020202020204" pitchFamily="34" charset="0"/>
                <a:cs typeface="Arial" panose="020B0604020202020204" pitchFamily="34" charset="0"/>
              </a:rPr>
              <a:t>milk, </a:t>
            </a:r>
          </a:p>
          <a:p>
            <a:pPr marL="171450" indent="-171450" defTabSz="931744">
              <a:buFont typeface="Wingdings" panose="05000000000000000000" pitchFamily="2" charset="2"/>
              <a:buChar char="q"/>
              <a:defRPr/>
            </a:pPr>
            <a:r>
              <a:rPr lang="en-US" sz="1200" dirty="0">
                <a:latin typeface="Arial" panose="020B0604020202020204" pitchFamily="34" charset="0"/>
                <a:cs typeface="Arial" panose="020B0604020202020204" pitchFamily="34" charset="0"/>
              </a:rPr>
              <a:t>vegetables/fruit, and</a:t>
            </a:r>
          </a:p>
          <a:p>
            <a:pPr marL="171450" indent="-171450" defTabSz="931744">
              <a:buFont typeface="Wingdings" panose="05000000000000000000" pitchFamily="2" charset="2"/>
              <a:buChar char="q"/>
              <a:defRPr/>
            </a:pPr>
            <a:r>
              <a:rPr lang="en-US" sz="1200" dirty="0">
                <a:latin typeface="Arial" panose="020B0604020202020204" pitchFamily="34" charset="0"/>
                <a:cs typeface="Arial" panose="020B0604020202020204" pitchFamily="34" charset="0"/>
              </a:rPr>
              <a:t>grains.  </a:t>
            </a:r>
          </a:p>
          <a:p>
            <a:pPr marL="171450" indent="-171450" defTabSz="931744">
              <a:buFont typeface="Wingdings" panose="05000000000000000000" pitchFamily="2" charset="2"/>
              <a:buChar char="q"/>
              <a:defRPr/>
            </a:pPr>
            <a:endParaRPr lang="en-US" sz="1200" dirty="0">
              <a:latin typeface="Arial" panose="020B0604020202020204" pitchFamily="34" charset="0"/>
              <a:cs typeface="Arial" panose="020B0604020202020204" pitchFamily="34" charset="0"/>
            </a:endParaRPr>
          </a:p>
          <a:p>
            <a:pPr defTabSz="931744">
              <a:defRPr/>
            </a:pPr>
            <a:r>
              <a:rPr lang="en-US" sz="1200" dirty="0">
                <a:latin typeface="Arial" panose="020B0604020202020204" pitchFamily="34" charset="0"/>
                <a:cs typeface="Arial" panose="020B0604020202020204" pitchFamily="34" charset="0"/>
              </a:rPr>
              <a:t>You could serve a breakfast with yogurt replacing the milk component, fruit salad for the vegetables/fruit component, and eggs (a meat alternate) replacing the grains component.</a:t>
            </a:r>
          </a:p>
          <a:p>
            <a:pPr defTabSz="931744">
              <a:defRPr/>
            </a:pPr>
            <a:endParaRPr lang="en-US" sz="1200" dirty="0">
              <a:latin typeface="Arial" panose="020B0604020202020204" pitchFamily="34" charset="0"/>
              <a:cs typeface="Arial" panose="020B0604020202020204" pitchFamily="34" charset="0"/>
            </a:endParaRPr>
          </a:p>
          <a:p>
            <a:pPr defTabSz="931744">
              <a:defRPr/>
            </a:pPr>
            <a:r>
              <a:rPr lang="en-US" sz="1200" dirty="0">
                <a:latin typeface="Arial" panose="020B0604020202020204" pitchFamily="34" charset="0"/>
                <a:cs typeface="Arial" panose="020B0604020202020204" pitchFamily="34" charset="0"/>
              </a:rPr>
              <a:t>This example has yogurt replacing milk at breakfast, but yogurt can replace milk at lunch and supper as well. </a:t>
            </a:r>
          </a:p>
          <a:p>
            <a:pPr defTabSz="931744">
              <a:defRPr/>
            </a:pPr>
            <a:endParaRPr lang="en-US" sz="1200" dirty="0">
              <a:latin typeface="Arial" panose="020B0604020202020204" pitchFamily="34" charset="0"/>
              <a:cs typeface="Arial" panose="020B0604020202020204" pitchFamily="34" charset="0"/>
            </a:endParaRPr>
          </a:p>
          <a:p>
            <a:pPr defTabSz="931744">
              <a:defRPr/>
            </a:pPr>
            <a:r>
              <a:rPr lang="en-US" sz="1200" dirty="0">
                <a:latin typeface="Arial" panose="020B0604020202020204" pitchFamily="34" charset="0"/>
                <a:cs typeface="Arial" panose="020B0604020202020204" pitchFamily="34" charset="0"/>
              </a:rPr>
              <a:t>When yogurt is served in place of milk, the yogurt cannot be counted as a meat alternate in the same meal. </a:t>
            </a:r>
          </a:p>
          <a:p>
            <a:pPr defTabSz="931744">
              <a:defRPr/>
            </a:pPr>
            <a:endParaRPr lang="en-US" sz="1200" baseline="0" dirty="0">
              <a:latin typeface="Arial" panose="020B0604020202020204" pitchFamily="34" charset="0"/>
              <a:cs typeface="Arial" panose="020B0604020202020204" pitchFamily="34" charset="0"/>
            </a:endParaRPr>
          </a:p>
          <a:p>
            <a:pPr defTabSz="931744">
              <a:defRPr/>
            </a:pPr>
            <a:endParaRPr lang="en-US" sz="1200" baseline="0" dirty="0">
              <a:latin typeface="Arial" panose="020B0604020202020204" pitchFamily="34" charset="0"/>
              <a:cs typeface="Arial" panose="020B0604020202020204" pitchFamily="34" charset="0"/>
            </a:endParaRPr>
          </a:p>
          <a:p>
            <a:endParaRPr lang="en-US" baseline="0" dirty="0"/>
          </a:p>
        </p:txBody>
      </p:sp>
      <p:sp>
        <p:nvSpPr>
          <p:cNvPr id="4" name="Slide Number Placeholder 3"/>
          <p:cNvSpPr>
            <a:spLocks noGrp="1"/>
          </p:cNvSpPr>
          <p:nvPr>
            <p:ph type="sldNum" sz="quarter" idx="5"/>
          </p:nvPr>
        </p:nvSpPr>
        <p:spPr/>
        <p:txBody>
          <a:bodyPr/>
          <a:lstStyle/>
          <a:p>
            <a:fld id="{8A92E9ED-D75D-DF40-B20F-46FB25F50A85}" type="slidenum">
              <a:rPr lang="en-US" smtClean="0"/>
              <a:t>21</a:t>
            </a:fld>
            <a:endParaRPr lang="en-US"/>
          </a:p>
        </p:txBody>
      </p:sp>
    </p:spTree>
    <p:extLst>
      <p:ext uri="{BB962C8B-B14F-4D97-AF65-F5344CB8AC3E}">
        <p14:creationId xmlns:p14="http://schemas.microsoft.com/office/powerpoint/2010/main" val="5826608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You can use the  CACFP meal pattern to meet many aspects of best practices in menu planning, such as:</a:t>
            </a:r>
          </a:p>
          <a:p>
            <a:endParaRPr lang="en-US" sz="120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balance, </a:t>
            </a: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variety, </a:t>
            </a: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contrast, </a:t>
            </a: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color, and </a:t>
            </a: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eye appeal. </a:t>
            </a:r>
          </a:p>
          <a:p>
            <a:endParaRPr lang="en-US" baseline="0" dirty="0"/>
          </a:p>
        </p:txBody>
      </p:sp>
      <p:sp>
        <p:nvSpPr>
          <p:cNvPr id="4" name="Slide Number Placeholder 3"/>
          <p:cNvSpPr>
            <a:spLocks noGrp="1"/>
          </p:cNvSpPr>
          <p:nvPr>
            <p:ph type="sldNum" sz="quarter" idx="5"/>
          </p:nvPr>
        </p:nvSpPr>
        <p:spPr/>
        <p:txBody>
          <a:bodyPr/>
          <a:lstStyle/>
          <a:p>
            <a:fld id="{8A92E9ED-D75D-DF40-B20F-46FB25F50A85}" type="slidenum">
              <a:rPr lang="en-US" smtClean="0"/>
              <a:t>22</a:t>
            </a:fld>
            <a:endParaRPr lang="en-US"/>
          </a:p>
        </p:txBody>
      </p:sp>
    </p:spTree>
    <p:extLst>
      <p:ext uri="{BB962C8B-B14F-4D97-AF65-F5344CB8AC3E}">
        <p14:creationId xmlns:p14="http://schemas.microsoft.com/office/powerpoint/2010/main" val="1628599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Many whole</a:t>
            </a:r>
            <a:r>
              <a:rPr lang="en-US" sz="1200" baseline="0" dirty="0">
                <a:latin typeface="Arial" panose="020B0604020202020204" pitchFamily="34" charset="0"/>
                <a:cs typeface="Arial" panose="020B0604020202020204" pitchFamily="34" charset="0"/>
              </a:rPr>
              <a:t> grain-rich foods are great for providing balance to strong flavors. </a:t>
            </a:r>
          </a:p>
          <a:p>
            <a:endParaRPr lang="en-US" sz="120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Whole-wheat bread with</a:t>
            </a:r>
            <a:r>
              <a:rPr lang="en-US" sz="1200" dirty="0">
                <a:latin typeface="Arial" panose="020B0604020202020204" pitchFamily="34" charset="0"/>
                <a:cs typeface="Arial" panose="020B0604020202020204" pitchFamily="34" charset="0"/>
              </a:rPr>
              <a:t> </a:t>
            </a:r>
            <a:r>
              <a:rPr lang="en-US" sz="1200" baseline="0" dirty="0">
                <a:latin typeface="Arial" panose="020B0604020202020204" pitchFamily="34" charset="0"/>
                <a:cs typeface="Arial" panose="020B0604020202020204" pitchFamily="34" charset="0"/>
              </a:rPr>
              <a:t>chili</a:t>
            </a:r>
            <a:r>
              <a:rPr lang="en-US" sz="1200" dirty="0">
                <a:latin typeface="Arial" panose="020B0604020202020204" pitchFamily="34" charset="0"/>
                <a:cs typeface="Arial" panose="020B0604020202020204" pitchFamily="34" charset="0"/>
              </a:rPr>
              <a:t>, whole grain-rich</a:t>
            </a:r>
            <a:r>
              <a:rPr lang="en-US" sz="1200" baseline="0" dirty="0">
                <a:latin typeface="Arial" panose="020B0604020202020204" pitchFamily="34" charset="0"/>
                <a:cs typeface="Arial" panose="020B0604020202020204" pitchFamily="34" charset="0"/>
              </a:rPr>
              <a:t> crackers or pita bread with hummus and other flavorful dips, and brown rice with stir-fry, are all examples of how whole grains</a:t>
            </a:r>
            <a:r>
              <a:rPr lang="en-US" sz="1200" dirty="0">
                <a:latin typeface="Arial" panose="020B0604020202020204" pitchFamily="34" charset="0"/>
                <a:cs typeface="Arial" panose="020B0604020202020204" pitchFamily="34" charset="0"/>
              </a:rPr>
              <a:t> can be used to balance flavors in a meal. This will help make sure that the meal does not have too many strong flavors. </a:t>
            </a:r>
          </a:p>
          <a:p>
            <a:endParaRPr lang="en-US" sz="1200" baseline="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Balance also means serving heavier dishes and entrees with lighter side items. One example might be a grilled cheese sandwich, which tends to be on the heavier side, with fresh blueberries and steamed broccoli to lighten up the meal. </a:t>
            </a:r>
          </a:p>
          <a:p>
            <a:endParaRPr lang="en-US" baseline="0" dirty="0"/>
          </a:p>
        </p:txBody>
      </p:sp>
      <p:sp>
        <p:nvSpPr>
          <p:cNvPr id="4" name="Slide Number Placeholder 3"/>
          <p:cNvSpPr>
            <a:spLocks noGrp="1"/>
          </p:cNvSpPr>
          <p:nvPr>
            <p:ph type="sldNum" sz="quarter" idx="5"/>
          </p:nvPr>
        </p:nvSpPr>
        <p:spPr/>
        <p:txBody>
          <a:bodyPr/>
          <a:lstStyle/>
          <a:p>
            <a:fld id="{8A92E9ED-D75D-DF40-B20F-46FB25F50A85}" type="slidenum">
              <a:rPr lang="en-US" smtClean="0"/>
              <a:t>23</a:t>
            </a:fld>
            <a:endParaRPr lang="en-US"/>
          </a:p>
        </p:txBody>
      </p:sp>
    </p:spTree>
    <p:extLst>
      <p:ext uri="{BB962C8B-B14F-4D97-AF65-F5344CB8AC3E}">
        <p14:creationId xmlns:p14="http://schemas.microsoft.com/office/powerpoint/2010/main" val="5459742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419359"/>
          </a:xfrm>
        </p:spPr>
        <p:txBody>
          <a:bodyPr/>
          <a:lstStyle/>
          <a:p>
            <a:r>
              <a:rPr lang="en-US" sz="1200" dirty="0">
                <a:latin typeface="Arial" panose="020B0604020202020204" pitchFamily="34" charset="0"/>
                <a:cs typeface="Arial" panose="020B0604020202020204" pitchFamily="34" charset="0"/>
              </a:rPr>
              <a:t>Serving whole grain-rich foods once per day means that you can offer variety throughout the week by:</a:t>
            </a:r>
          </a:p>
          <a:p>
            <a:endParaRPr lang="en-US" sz="120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serving different kind of whole grain-rich foods, </a:t>
            </a: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serving whole grain-rich foods at different meals or snacks during the week, and </a:t>
            </a: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preparing whole grain-rich foods in different ways.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Some examples include using whole grain-rich tortillas to make quesadillas or using brown rice to make red beans and rice.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Serving meat and meat alternates at breakfast up to three times per week can also help you add variety to the menu.</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Different cooking methods can be used to add variety. For example, just as the whole grains are prepared in different ways, you can also try serving vegetables prepared in different ways, such as raw, roasted, steamed, or broiled, throughout the week.</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You can also serve a vegetable by itself, such as a side of roasted broccoli, or with other foods, such as the spinach in the quesadilla. </a:t>
            </a:r>
          </a:p>
          <a:p>
            <a:endParaRPr lang="en-US" dirty="0"/>
          </a:p>
          <a:p>
            <a:endParaRPr lang="en-US" dirty="0"/>
          </a:p>
          <a:p>
            <a:endParaRPr lang="en-US" dirty="0"/>
          </a:p>
          <a:p>
            <a:endParaRPr lang="en-US" dirty="0"/>
          </a:p>
          <a:p>
            <a:endParaRPr lang="en-US" baseline="0" dirty="0"/>
          </a:p>
        </p:txBody>
      </p:sp>
      <p:sp>
        <p:nvSpPr>
          <p:cNvPr id="4" name="Slide Number Placeholder 3"/>
          <p:cNvSpPr>
            <a:spLocks noGrp="1"/>
          </p:cNvSpPr>
          <p:nvPr>
            <p:ph type="sldNum" sz="quarter" idx="5"/>
          </p:nvPr>
        </p:nvSpPr>
        <p:spPr/>
        <p:txBody>
          <a:bodyPr/>
          <a:lstStyle/>
          <a:p>
            <a:fld id="{8A92E9ED-D75D-DF40-B20F-46FB25F50A85}" type="slidenum">
              <a:rPr lang="en-US" smtClean="0"/>
              <a:t>24</a:t>
            </a:fld>
            <a:endParaRPr lang="en-US"/>
          </a:p>
        </p:txBody>
      </p:sp>
    </p:spTree>
    <p:extLst>
      <p:ext uri="{BB962C8B-B14F-4D97-AF65-F5344CB8AC3E}">
        <p14:creationId xmlns:p14="http://schemas.microsoft.com/office/powerpoint/2010/main" val="13308668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Vegetables and fruit can be used to add color, contrast, and eye appeal.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Try adding some color to your meals with a pop of fresh, colorful fruit, such as a topping for pancakes or hot and cold cereals.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Or, you could mix and match different colors in a fruit and veggie-filled Tropical Bean Salad, serve vegetables and fruits as a side dish like Gingered Carrots, or use fun, colorful vegetables in a chicken dish or stew like Chicken Ratatouille. </a:t>
            </a:r>
          </a:p>
          <a:p>
            <a:endParaRPr lang="en-US" dirty="0">
              <a:solidFill>
                <a:srgbClr val="FF0000"/>
              </a:solidFill>
            </a:endParaRPr>
          </a:p>
          <a:p>
            <a:endParaRPr lang="en-US" baseline="0" dirty="0"/>
          </a:p>
        </p:txBody>
      </p:sp>
      <p:sp>
        <p:nvSpPr>
          <p:cNvPr id="4" name="Slide Number Placeholder 3"/>
          <p:cNvSpPr>
            <a:spLocks noGrp="1"/>
          </p:cNvSpPr>
          <p:nvPr>
            <p:ph type="sldNum" sz="quarter" idx="5"/>
          </p:nvPr>
        </p:nvSpPr>
        <p:spPr/>
        <p:txBody>
          <a:bodyPr/>
          <a:lstStyle/>
          <a:p>
            <a:fld id="{8A92E9ED-D75D-DF40-B20F-46FB25F50A85}" type="slidenum">
              <a:rPr lang="en-US" smtClean="0"/>
              <a:t>25</a:t>
            </a:fld>
            <a:endParaRPr lang="en-US"/>
          </a:p>
        </p:txBody>
      </p:sp>
    </p:spTree>
    <p:extLst>
      <p:ext uri="{BB962C8B-B14F-4D97-AF65-F5344CB8AC3E}">
        <p14:creationId xmlns:p14="http://schemas.microsoft.com/office/powerpoint/2010/main" val="247975365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Add contrast to textures to your meals and snacks by serving different tastes, textures, and temperatures. This could include pairing crunchy vegetables with a smooth, creamy yogurt dip.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You can also add contrast in textures, temperatures and tastes by serving savory scrambled eggs, which are warm, with yogurt and fruit, which are cold. The fruit chunks also adds a nice “bite” and difference in texture from the softer eggs and yogurt. </a:t>
            </a:r>
          </a:p>
          <a:p>
            <a:endParaRPr lang="en-US" dirty="0"/>
          </a:p>
          <a:p>
            <a:endParaRPr lang="en-US" dirty="0"/>
          </a:p>
          <a:p>
            <a:endParaRPr lang="en-US" dirty="0"/>
          </a:p>
          <a:p>
            <a:endParaRPr lang="en-US" dirty="0"/>
          </a:p>
          <a:p>
            <a:endParaRPr lang="en-US" baseline="0" dirty="0"/>
          </a:p>
        </p:txBody>
      </p:sp>
      <p:sp>
        <p:nvSpPr>
          <p:cNvPr id="4" name="Slide Number Placeholder 3"/>
          <p:cNvSpPr>
            <a:spLocks noGrp="1"/>
          </p:cNvSpPr>
          <p:nvPr>
            <p:ph type="sldNum" sz="quarter" idx="5"/>
          </p:nvPr>
        </p:nvSpPr>
        <p:spPr/>
        <p:txBody>
          <a:bodyPr/>
          <a:lstStyle/>
          <a:p>
            <a:fld id="{8A92E9ED-D75D-DF40-B20F-46FB25F50A85}" type="slidenum">
              <a:rPr lang="en-US" smtClean="0"/>
              <a:t>26</a:t>
            </a:fld>
            <a:endParaRPr lang="en-US"/>
          </a:p>
        </p:txBody>
      </p:sp>
    </p:spTree>
    <p:extLst>
      <p:ext uri="{BB962C8B-B14F-4D97-AF65-F5344CB8AC3E}">
        <p14:creationId xmlns:p14="http://schemas.microsoft.com/office/powerpoint/2010/main" val="153623702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Finally, since we “eat with our eyes”, add eye appeal to meals by cutting or arranging foods into different shapes, leaving space between foods as you are putting them on a plate, and using different kinds and colors of serving containers, plates, cups, bowls, spoons, etc.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On this slide, you see that the Baked Cod Ole’, Mashed Whipped Potatoes, and Tabbouleh are arranged on plates or in and bowls of different sizes and colors, and paired with colorful utensils and placemats, all of which can help show off the food and add visual appeal. </a:t>
            </a:r>
          </a:p>
          <a:p>
            <a:endParaRPr lang="en-US" dirty="0"/>
          </a:p>
          <a:p>
            <a:endParaRPr lang="en-US" dirty="0"/>
          </a:p>
          <a:p>
            <a:endParaRPr lang="en-US" baseline="0" dirty="0"/>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27</a:t>
            </a:fld>
            <a:endParaRPr lang="en-US"/>
          </a:p>
        </p:txBody>
      </p:sp>
    </p:spTree>
    <p:extLst>
      <p:ext uri="{BB962C8B-B14F-4D97-AF65-F5344CB8AC3E}">
        <p14:creationId xmlns:p14="http://schemas.microsoft.com/office/powerpoint/2010/main" val="372405453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Team Nutrition developed a series of 40 standardized recipes especially for CACFP settings. </a:t>
            </a:r>
            <a:r>
              <a:rPr lang="en-US" sz="1200" baseline="0" dirty="0">
                <a:latin typeface="Arial" panose="020B0604020202020204" pitchFamily="34" charset="0"/>
                <a:cs typeface="Arial" panose="020B0604020202020204" pitchFamily="34" charset="0"/>
              </a:rPr>
              <a:t>These recipes come in yields of 6, 25, and 50 servings, and include crediting information. Many of the dishes and sides shown and mentioned</a:t>
            </a:r>
            <a:r>
              <a:rPr lang="en-US" sz="1200" dirty="0">
                <a:latin typeface="Arial" panose="020B0604020202020204" pitchFamily="34" charset="0"/>
                <a:cs typeface="Arial" panose="020B0604020202020204" pitchFamily="34" charset="0"/>
              </a:rPr>
              <a:t> </a:t>
            </a:r>
            <a:r>
              <a:rPr lang="en-US" sz="1200" baseline="0" dirty="0">
                <a:latin typeface="Arial" panose="020B0604020202020204" pitchFamily="34" charset="0"/>
                <a:cs typeface="Arial" panose="020B0604020202020204" pitchFamily="34" charset="0"/>
              </a:rPr>
              <a:t>on the previous slides, as well as the ones shown on this slide, can be found on this webpage. </a:t>
            </a:r>
            <a:endParaRPr lang="en-US" sz="1200" dirty="0">
              <a:latin typeface="Arial" panose="020B0604020202020204" pitchFamily="34" charset="0"/>
              <a:cs typeface="Arial" panose="020B0604020202020204" pitchFamily="34" charset="0"/>
            </a:endParaRPr>
          </a:p>
          <a:p>
            <a:endParaRPr lang="en-US" dirty="0"/>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28</a:t>
            </a:fld>
            <a:endParaRPr lang="en-US"/>
          </a:p>
        </p:txBody>
      </p:sp>
    </p:spTree>
    <p:extLst>
      <p:ext uri="{BB962C8B-B14F-4D97-AF65-F5344CB8AC3E}">
        <p14:creationId xmlns:p14="http://schemas.microsoft.com/office/powerpoint/2010/main" val="216074439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All Team Nutrition materials are available online from Team Nutrition’s website and are available for free download to anybody who is interested.</a:t>
            </a:r>
          </a:p>
          <a:p>
            <a:endParaRPr lang="en-US" dirty="0"/>
          </a:p>
        </p:txBody>
      </p:sp>
      <p:sp>
        <p:nvSpPr>
          <p:cNvPr id="4" name="Slide Number Placeholder 3"/>
          <p:cNvSpPr>
            <a:spLocks noGrp="1"/>
          </p:cNvSpPr>
          <p:nvPr>
            <p:ph type="sldNum" sz="quarter" idx="10"/>
          </p:nvPr>
        </p:nvSpPr>
        <p:spPr/>
        <p:txBody>
          <a:bodyPr/>
          <a:lstStyle/>
          <a:p>
            <a:fld id="{8A92E9ED-D75D-DF40-B20F-46FB25F50A85}" type="slidenum">
              <a:rPr lang="en-US" smtClean="0"/>
              <a:t>29</a:t>
            </a:fld>
            <a:endParaRPr lang="en-US"/>
          </a:p>
        </p:txBody>
      </p:sp>
    </p:spTree>
    <p:extLst>
      <p:ext uri="{BB962C8B-B14F-4D97-AF65-F5344CB8AC3E}">
        <p14:creationId xmlns:p14="http://schemas.microsoft.com/office/powerpoint/2010/main" val="28203123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Before we get started, I want to know who has joined us today.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Please raise your hand if you work for:</a:t>
            </a:r>
          </a:p>
          <a:p>
            <a:endParaRPr lang="en-US" sz="120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a child care center [pause and wait for a show of hands], </a:t>
            </a: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a family child care home [pause and wait for a show of hands], </a:t>
            </a: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an at-risk afterschool care center [pause and wait for a show of hands], </a:t>
            </a: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a sponsoring organization [pause and wait for a show of hands],</a:t>
            </a: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an emergency shelter [pause and wait for a show of hands], </a:t>
            </a: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a school food authority [pause and wait for a show of hands], </a:t>
            </a: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a State agency [pause and wait for a show of hands], </a:t>
            </a: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a USDA Regional office [pause and wait for a show of hands], or </a:t>
            </a: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other [pause and wait for a show of hands]. </a:t>
            </a:r>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3</a:t>
            </a:fld>
            <a:endParaRPr lang="en-US" dirty="0"/>
          </a:p>
        </p:txBody>
      </p:sp>
    </p:spTree>
    <p:extLst>
      <p:ext uri="{BB962C8B-B14F-4D97-AF65-F5344CB8AC3E}">
        <p14:creationId xmlns:p14="http://schemas.microsoft.com/office/powerpoint/2010/main" val="386990812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479">
              <a:defRPr/>
            </a:pPr>
            <a:r>
              <a:rPr lang="en-US" sz="1200" dirty="0">
                <a:latin typeface="Arial" panose="020B0604020202020204" pitchFamily="34" charset="0"/>
                <a:cs typeface="Arial" panose="020B0604020202020204" pitchFamily="34" charset="0"/>
              </a:rPr>
              <a:t>For all participating in a Child Nutrition Program, such as the CACFP, Team Nutrition’s print materials are free to order. </a:t>
            </a:r>
          </a:p>
          <a:p>
            <a:pPr defTabSz="912479">
              <a:defRPr/>
            </a:pPr>
            <a:endParaRPr lang="en-US" sz="1200" dirty="0">
              <a:latin typeface="Arial" panose="020B0604020202020204" pitchFamily="34" charset="0"/>
              <a:cs typeface="Arial" panose="020B0604020202020204" pitchFamily="34" charset="0"/>
            </a:endParaRPr>
          </a:p>
          <a:p>
            <a:pPr defTabSz="912479">
              <a:defRPr/>
            </a:pPr>
            <a:r>
              <a:rPr lang="en-US" sz="1200" dirty="0">
                <a:latin typeface="Arial" panose="020B0604020202020204" pitchFamily="34" charset="0"/>
                <a:cs typeface="Arial" panose="020B0604020202020204" pitchFamily="34" charset="0"/>
              </a:rPr>
              <a:t>If you would like to order Team</a:t>
            </a:r>
            <a:r>
              <a:rPr lang="en-US" sz="1200" baseline="0" dirty="0">
                <a:latin typeface="Arial" panose="020B0604020202020204" pitchFamily="34" charset="0"/>
                <a:cs typeface="Arial" panose="020B0604020202020204" pitchFamily="34" charset="0"/>
              </a:rPr>
              <a:t> Nutrition’s fre</a:t>
            </a:r>
            <a:r>
              <a:rPr lang="en-US" sz="1200" dirty="0">
                <a:latin typeface="Arial" panose="020B0604020202020204" pitchFamily="34" charset="0"/>
                <a:cs typeface="Arial" panose="020B0604020202020204" pitchFamily="34" charset="0"/>
              </a:rPr>
              <a:t>e materials in print, you can go to the “Resource Order Form” link on the Team Nutrition website to order print copies of the materials.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For bulk orders, you can email </a:t>
            </a:r>
            <a:r>
              <a:rPr lang="en-US" sz="1200" dirty="0" err="1">
                <a:latin typeface="Arial" panose="020B0604020202020204" pitchFamily="34" charset="0"/>
                <a:cs typeface="Arial" panose="020B0604020202020204" pitchFamily="34" charset="0"/>
              </a:rPr>
              <a:t>teamnutrition@usda.gov</a:t>
            </a:r>
            <a:r>
              <a:rPr lang="en-US" sz="1200" dirty="0">
                <a:latin typeface="Arial" panose="020B0604020202020204" pitchFamily="34" charset="0"/>
                <a:cs typeface="Arial" panose="020B0604020202020204" pitchFamily="34" charset="0"/>
              </a:rPr>
              <a:t>.</a:t>
            </a:r>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30</a:t>
            </a:fld>
            <a:endParaRPr lang="en-US"/>
          </a:p>
        </p:txBody>
      </p:sp>
    </p:spTree>
    <p:extLst>
      <p:ext uri="{BB962C8B-B14F-4D97-AF65-F5344CB8AC3E}">
        <p14:creationId xmlns:p14="http://schemas.microsoft.com/office/powerpoint/2010/main" val="111339311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These training slides were provided by U.S. Department of Agriculture's Team Nutrition. If you would like to learn more about Team Nutrition and additional resources available, please visit their website, subscribe to their monthly e-newsletter, connect with them via email at </a:t>
            </a:r>
            <a:r>
              <a:rPr lang="en-US" sz="1200" dirty="0" err="1">
                <a:latin typeface="Arial" panose="020B0604020202020204" pitchFamily="34" charset="0"/>
                <a:cs typeface="Arial" panose="020B0604020202020204" pitchFamily="34" charset="0"/>
              </a:rPr>
              <a:t>teamnutrition@usda.gov</a:t>
            </a:r>
            <a:r>
              <a:rPr lang="en-US" sz="1200" dirty="0">
                <a:latin typeface="Arial" panose="020B0604020202020204" pitchFamily="34" charset="0"/>
                <a:cs typeface="Arial" panose="020B0604020202020204" pitchFamily="34" charset="0"/>
              </a:rPr>
              <a:t>, and follow them on Twitter.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Thank you! </a:t>
            </a:r>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31</a:t>
            </a:fld>
            <a:endParaRPr lang="en-US"/>
          </a:p>
        </p:txBody>
      </p:sp>
    </p:spTree>
    <p:extLst>
      <p:ext uri="{BB962C8B-B14F-4D97-AF65-F5344CB8AC3E}">
        <p14:creationId xmlns:p14="http://schemas.microsoft.com/office/powerpoint/2010/main" val="33089595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aseline="0" dirty="0">
                <a:latin typeface="Arial" panose="020B0604020202020204" pitchFamily="34" charset="0"/>
                <a:cs typeface="Arial" panose="020B0604020202020204" pitchFamily="34" charset="0"/>
              </a:rPr>
              <a:t>So, lets get started! </a:t>
            </a:r>
          </a:p>
          <a:p>
            <a:endParaRPr lang="en-US" sz="1200" baseline="0" dirty="0">
              <a:latin typeface="Arial" panose="020B0604020202020204" pitchFamily="34" charset="0"/>
              <a:cs typeface="Arial" panose="020B0604020202020204" pitchFamily="34" charset="0"/>
            </a:endParaRPr>
          </a:p>
          <a:p>
            <a:pPr defTabSz="931744">
              <a:defRPr/>
            </a:pPr>
            <a:r>
              <a:rPr lang="en-US" sz="1200" baseline="0" dirty="0">
                <a:latin typeface="Arial" panose="020B0604020202020204" pitchFamily="34" charset="0"/>
                <a:cs typeface="Arial" panose="020B0604020202020204" pitchFamily="34" charset="0"/>
              </a:rPr>
              <a:t>Today’s topic is “Meal Planning for the CACFP,” and we will cover how the CACFP meal pattern can help you plan tasty, healthy, and appealing meals for the child and adult</a:t>
            </a:r>
            <a:r>
              <a:rPr lang="en-US" sz="1200" dirty="0">
                <a:latin typeface="Arial" panose="020B0604020202020204" pitchFamily="34" charset="0"/>
                <a:cs typeface="Arial" panose="020B0604020202020204" pitchFamily="34" charset="0"/>
              </a:rPr>
              <a:t> participants</a:t>
            </a:r>
            <a:r>
              <a:rPr lang="en-US" sz="1200" baseline="0" dirty="0">
                <a:latin typeface="Arial" panose="020B0604020202020204" pitchFamily="34" charset="0"/>
                <a:cs typeface="Arial" panose="020B0604020202020204" pitchFamily="34" charset="0"/>
              </a:rPr>
              <a:t> in your program. Many of the examples shown today come from the four posters in the “</a:t>
            </a:r>
            <a:r>
              <a:rPr lang="en-US" sz="1200" dirty="0">
                <a:latin typeface="Arial" panose="020B0604020202020204" pitchFamily="34" charset="0"/>
                <a:cs typeface="Arial" panose="020B0604020202020204" pitchFamily="34" charset="0"/>
              </a:rPr>
              <a:t>Serve Tasty and Healthy Foods in the CACFP” poster series, which are available on the Team Nutrition website. </a:t>
            </a:r>
            <a:endParaRPr lang="en-US" baseline="0" dirty="0"/>
          </a:p>
          <a:p>
            <a:endParaRPr lang="en-US" baseline="0" dirty="0"/>
          </a:p>
          <a:p>
            <a:endParaRPr lang="en-US" baseline="0" dirty="0">
              <a:solidFill>
                <a:schemeClr val="tx1"/>
              </a:solidFill>
            </a:endParaRPr>
          </a:p>
          <a:p>
            <a:endParaRPr lang="en-US" baseline="0" dirty="0">
              <a:solidFill>
                <a:schemeClr val="tx1"/>
              </a:solidFill>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4</a:t>
            </a:fld>
            <a:endParaRPr lang="en-US" dirty="0"/>
          </a:p>
        </p:txBody>
      </p:sp>
    </p:spTree>
    <p:extLst>
      <p:ext uri="{BB962C8B-B14F-4D97-AF65-F5344CB8AC3E}">
        <p14:creationId xmlns:p14="http://schemas.microsoft.com/office/powerpoint/2010/main" val="4819450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As many of you know, the updates to the CACFP meal pattern that was released in April 2016 were the first major changes to the nutrition standards since the program began in 1968. These updates will help make sure children and adults served by the CACFP have even more access to healthier meals and snacks throughout their days. These healthier meals and snacks will help kids get the nutrition they need to learn, grow, and play.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For adults, these updated guidelines also help make sure the adults being served in the program stay healthy and help cultivate a culture of wellness. Team Nutrition created the “Growing a Healthier Future With the CACFP infographic” that you see on the screen to highlight how the foods served in the CACFP can have a positive impact on the health of the children and adults you serve. </a:t>
            </a:r>
          </a:p>
          <a:p>
            <a:r>
              <a:rPr lang="en-US" sz="1200" dirty="0">
                <a:latin typeface="Arial" panose="020B0604020202020204" pitchFamily="34" charset="0"/>
                <a:cs typeface="Arial" panose="020B0604020202020204" pitchFamily="34" charset="0"/>
              </a:rPr>
              <a:t> </a:t>
            </a:r>
          </a:p>
          <a:p>
            <a:endParaRPr lang="en-US" dirty="0"/>
          </a:p>
          <a:p>
            <a:endParaRPr lang="en-US" baseline="0" dirty="0"/>
          </a:p>
          <a:p>
            <a:endParaRPr lang="en-US" baseline="0" dirty="0"/>
          </a:p>
          <a:p>
            <a:endParaRPr lang="en-US" baseline="0"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5</a:t>
            </a:fld>
            <a:endParaRPr lang="en-US" dirty="0"/>
          </a:p>
        </p:txBody>
      </p:sp>
    </p:spTree>
    <p:extLst>
      <p:ext uri="{BB962C8B-B14F-4D97-AF65-F5344CB8AC3E}">
        <p14:creationId xmlns:p14="http://schemas.microsoft.com/office/powerpoint/2010/main" val="21909019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As shown on the infographic, right now less than 10 percent of 4 to 8 year old kids get enough vegetables. The CACFP meal pattern separates vegetables and fruits into two different food components at lunch, supper, and snack, which gives more opportunities to introduce and serve vegetables to children and adults throughout the day. </a:t>
            </a:r>
          </a:p>
        </p:txBody>
      </p:sp>
      <p:sp>
        <p:nvSpPr>
          <p:cNvPr id="4" name="Slide Number Placeholder 3"/>
          <p:cNvSpPr>
            <a:spLocks noGrp="1"/>
          </p:cNvSpPr>
          <p:nvPr>
            <p:ph type="sldNum" sz="quarter" idx="5"/>
          </p:nvPr>
        </p:nvSpPr>
        <p:spPr/>
        <p:txBody>
          <a:bodyPr/>
          <a:lstStyle/>
          <a:p>
            <a:fld id="{8A92E9ED-D75D-DF40-B20F-46FB25F50A85}" type="slidenum">
              <a:rPr lang="en-US" smtClean="0"/>
              <a:t>6</a:t>
            </a:fld>
            <a:endParaRPr lang="en-US" dirty="0"/>
          </a:p>
        </p:txBody>
      </p:sp>
    </p:spTree>
    <p:extLst>
      <p:ext uri="{BB962C8B-B14F-4D97-AF65-F5344CB8AC3E}">
        <p14:creationId xmlns:p14="http://schemas.microsoft.com/office/powerpoint/2010/main" val="8036264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To increase the amount of vegetables you serve to your participants, you</a:t>
            </a:r>
            <a:r>
              <a:rPr lang="en-US" sz="1200" baseline="0" dirty="0">
                <a:latin typeface="Arial" panose="020B0604020202020204" pitchFamily="34" charset="0"/>
                <a:cs typeface="Arial" panose="020B0604020202020204" pitchFamily="34" charset="0"/>
              </a:rPr>
              <a:t> can also serve a second vegetable in place of fruit. Here, you can see that </a:t>
            </a:r>
            <a:r>
              <a:rPr lang="en-US" sz="1200" dirty="0">
                <a:latin typeface="Arial" panose="020B0604020202020204" pitchFamily="34" charset="0"/>
                <a:cs typeface="Arial" panose="020B0604020202020204" pitchFamily="34" charset="0"/>
              </a:rPr>
              <a:t>the </a:t>
            </a:r>
            <a:r>
              <a:rPr lang="en-US" sz="1200" baseline="0" dirty="0">
                <a:latin typeface="Arial" panose="020B0604020202020204" pitchFamily="34" charset="0"/>
                <a:cs typeface="Arial" panose="020B0604020202020204" pitchFamily="34" charset="0"/>
              </a:rPr>
              <a:t>lettuce and the tomatoes in </a:t>
            </a:r>
            <a:r>
              <a:rPr lang="en-US" sz="1200" baseline="0" noProof="0" dirty="0">
                <a:latin typeface="Arial" panose="020B0604020202020204" pitchFamily="34" charset="0"/>
                <a:cs typeface="Arial" panose="020B0604020202020204" pitchFamily="34" charset="0"/>
              </a:rPr>
              <a:t>the</a:t>
            </a:r>
            <a:r>
              <a:rPr lang="en-US" sz="1200" baseline="0" dirty="0">
                <a:latin typeface="Arial" panose="020B0604020202020204" pitchFamily="34" charset="0"/>
                <a:cs typeface="Arial" panose="020B0604020202020204" pitchFamily="34" charset="0"/>
              </a:rPr>
              <a:t> taco </a:t>
            </a:r>
            <a:r>
              <a:rPr lang="en-US" sz="1200" dirty="0">
                <a:latin typeface="Arial" panose="020B0604020202020204" pitchFamily="34" charset="0"/>
                <a:cs typeface="Arial" panose="020B0604020202020204" pitchFamily="34" charset="0"/>
              </a:rPr>
              <a:t>meet the minimum </a:t>
            </a:r>
            <a:r>
              <a:rPr lang="en-US" sz="1200" baseline="0" dirty="0">
                <a:latin typeface="Arial" panose="020B0604020202020204" pitchFamily="34" charset="0"/>
                <a:cs typeface="Arial" panose="020B0604020202020204" pitchFamily="34" charset="0"/>
              </a:rPr>
              <a:t>¼ cup </a:t>
            </a:r>
            <a:r>
              <a:rPr lang="en-US" sz="1200" dirty="0">
                <a:latin typeface="Arial" panose="020B0604020202020204" pitchFamily="34" charset="0"/>
                <a:cs typeface="Arial" panose="020B0604020202020204" pitchFamily="34" charset="0"/>
              </a:rPr>
              <a:t>of vegetables required for 3 through 5 year </a:t>
            </a:r>
            <a:r>
              <a:rPr lang="en-US" sz="1200" dirty="0" err="1">
                <a:latin typeface="Arial" panose="020B0604020202020204" pitchFamily="34" charset="0"/>
                <a:cs typeface="Arial" panose="020B0604020202020204" pitchFamily="34" charset="0"/>
              </a:rPr>
              <a:t>olds</a:t>
            </a:r>
            <a:r>
              <a:rPr lang="en-US" sz="1200" dirty="0">
                <a:latin typeface="Arial" panose="020B0604020202020204" pitchFamily="34" charset="0"/>
                <a:cs typeface="Arial" panose="020B0604020202020204" pitchFamily="34" charset="0"/>
              </a:rPr>
              <a:t> at lunch and supper. Instead of fruit, a roasted sweet potatoes are served. </a:t>
            </a:r>
            <a:r>
              <a:rPr lang="en-US" sz="1200" baseline="0" dirty="0">
                <a:latin typeface="Arial" panose="020B0604020202020204" pitchFamily="34" charset="0"/>
                <a:cs typeface="Arial" panose="020B0604020202020204" pitchFamily="34" charset="0"/>
              </a:rPr>
              <a:t>This is a great way to offer more vegetables to your participants throughout the day.  </a:t>
            </a:r>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7</a:t>
            </a:fld>
            <a:endParaRPr lang="en-US"/>
          </a:p>
        </p:txBody>
      </p:sp>
    </p:spTree>
    <p:extLst>
      <p:ext uri="{BB962C8B-B14F-4D97-AF65-F5344CB8AC3E}">
        <p14:creationId xmlns:p14="http://schemas.microsoft.com/office/powerpoint/2010/main" val="10289257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You may also combine different vegetables to meet the minimum serving size requirements. For example, for adults, if you are serving vegetables at snack, the minimum serving size is half a cup. So you could serve a quarter cup of cherry tomatoes and a quarter cup of cucumber slices are served to meet the half cup requirement</a:t>
            </a:r>
            <a:r>
              <a:rPr lang="en-US" sz="1200" dirty="0">
                <a:solidFill>
                  <a:srgbClr val="FF0000"/>
                </a:solidFill>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8A92E9ED-D75D-DF40-B20F-46FB25F50A85}" type="slidenum">
              <a:rPr lang="en-US" smtClean="0"/>
              <a:t>8</a:t>
            </a:fld>
            <a:endParaRPr lang="en-US"/>
          </a:p>
        </p:txBody>
      </p:sp>
    </p:spTree>
    <p:extLst>
      <p:ext uri="{BB962C8B-B14F-4D97-AF65-F5344CB8AC3E}">
        <p14:creationId xmlns:p14="http://schemas.microsoft.com/office/powerpoint/2010/main" val="30319879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Let’s take a closer look at </a:t>
            </a:r>
            <a:r>
              <a:rPr lang="en-US" sz="1200" baseline="0" dirty="0">
                <a:latin typeface="Arial" panose="020B0604020202020204" pitchFamily="34" charset="0"/>
                <a:cs typeface="Arial" panose="020B0604020202020204" pitchFamily="34" charset="0"/>
              </a:rPr>
              <a:t>whole grains. Kids</a:t>
            </a:r>
            <a:r>
              <a:rPr lang="en-US" sz="1200" dirty="0">
                <a:latin typeface="Arial" panose="020B0604020202020204" pitchFamily="34" charset="0"/>
                <a:cs typeface="Arial" panose="020B0604020202020204" pitchFamily="34" charset="0"/>
              </a:rPr>
              <a:t> </a:t>
            </a:r>
            <a:r>
              <a:rPr lang="en-US" sz="1200" baseline="0" dirty="0">
                <a:latin typeface="Arial" panose="020B0604020202020204" pitchFamily="34" charset="0"/>
                <a:cs typeface="Arial" panose="020B0604020202020204" pitchFamily="34" charset="0"/>
              </a:rPr>
              <a:t>ages 1 to 13 years old get up to twice the amount of refined grains that they should, but not enough whole grains. Whole grains have nutrients and fiber that both adults and kids need for energy and to stay healthy. </a:t>
            </a:r>
          </a:p>
          <a:p>
            <a:endParaRPr lang="en-US" sz="120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The CACFP meal pattern requires that at least one </a:t>
            </a:r>
            <a:r>
              <a:rPr lang="en-US" sz="1200" dirty="0">
                <a:latin typeface="Arial" panose="020B0604020202020204" pitchFamily="34" charset="0"/>
                <a:cs typeface="Arial" panose="020B0604020202020204" pitchFamily="34" charset="0"/>
              </a:rPr>
              <a:t>offering of grains every day b</a:t>
            </a:r>
            <a:r>
              <a:rPr lang="en-US" sz="1200" baseline="0" dirty="0">
                <a:latin typeface="Arial" panose="020B0604020202020204" pitchFamily="34" charset="0"/>
                <a:cs typeface="Arial" panose="020B0604020202020204" pitchFamily="34" charset="0"/>
              </a:rPr>
              <a:t>e whole grain-rich. Foods that are 100  whole-grain, or have at least 50% whole grain, and the remaining grains are enriched, are whole grain-rich. </a:t>
            </a:r>
          </a:p>
        </p:txBody>
      </p:sp>
      <p:sp>
        <p:nvSpPr>
          <p:cNvPr id="4" name="Slide Number Placeholder 3"/>
          <p:cNvSpPr>
            <a:spLocks noGrp="1"/>
          </p:cNvSpPr>
          <p:nvPr>
            <p:ph type="sldNum" sz="quarter" idx="5"/>
          </p:nvPr>
        </p:nvSpPr>
        <p:spPr/>
        <p:txBody>
          <a:bodyPr/>
          <a:lstStyle/>
          <a:p>
            <a:fld id="{8A92E9ED-D75D-DF40-B20F-46FB25F50A85}" type="slidenum">
              <a:rPr lang="en-US" smtClean="0"/>
              <a:t>9</a:t>
            </a:fld>
            <a:endParaRPr lang="en-US"/>
          </a:p>
        </p:txBody>
      </p:sp>
    </p:spTree>
    <p:extLst>
      <p:ext uri="{BB962C8B-B14F-4D97-AF65-F5344CB8AC3E}">
        <p14:creationId xmlns:p14="http://schemas.microsoft.com/office/powerpoint/2010/main" val="7735940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ag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7233-CC69-E946-8617-77D442B76BB7}"/>
              </a:ext>
            </a:extLst>
          </p:cNvPr>
          <p:cNvSpPr>
            <a:spLocks noGrp="1"/>
          </p:cNvSpPr>
          <p:nvPr>
            <p:ph type="ctrTitle"/>
          </p:nvPr>
        </p:nvSpPr>
        <p:spPr>
          <a:xfrm>
            <a:off x="365760" y="1133856"/>
            <a:ext cx="7372350" cy="573957"/>
          </a:xfrm>
          <a:prstGeom prst="rect">
            <a:avLst/>
          </a:prstGeom>
        </p:spPr>
        <p:txBody>
          <a:bodyPr lIns="0" tIns="0" rIns="0" bIns="0" anchor="t" anchorCtr="0">
            <a:normAutofit/>
          </a:bodyPr>
          <a:lstStyle>
            <a:lvl1pPr algn="l">
              <a:defRPr sz="4000" b="1" i="0">
                <a:solidFill>
                  <a:srgbClr val="0D5929"/>
                </a:solidFill>
                <a:latin typeface="Helvetica" pitchFamily="2" charset="0"/>
              </a:defRPr>
            </a:lvl1pPr>
          </a:lstStyle>
          <a:p>
            <a:r>
              <a:rPr lang="en-US" dirty="0"/>
              <a:t>Click to edit Master title style</a:t>
            </a:r>
          </a:p>
        </p:txBody>
      </p:sp>
      <p:sp>
        <p:nvSpPr>
          <p:cNvPr id="3" name="Subtitle 2">
            <a:extLst>
              <a:ext uri="{FF2B5EF4-FFF2-40B4-BE49-F238E27FC236}">
                <a16:creationId xmlns:a16="http://schemas.microsoft.com/office/drawing/2014/main" id="{241D46D9-FA02-184B-9A52-0C4ABB7EFD14}"/>
              </a:ext>
            </a:extLst>
          </p:cNvPr>
          <p:cNvSpPr>
            <a:spLocks noGrp="1"/>
          </p:cNvSpPr>
          <p:nvPr>
            <p:ph type="subTitle" idx="1"/>
          </p:nvPr>
        </p:nvSpPr>
        <p:spPr>
          <a:xfrm>
            <a:off x="374209" y="3657600"/>
            <a:ext cx="5199656" cy="675005"/>
          </a:xfrm>
          <a:prstGeom prst="rect">
            <a:avLst/>
          </a:prstGeom>
        </p:spPr>
        <p:txBody>
          <a:bodyPr/>
          <a:lstStyle>
            <a:lvl1pPr marL="0" indent="0" algn="l">
              <a:buNone/>
              <a:defRPr sz="2400" b="0" i="0">
                <a:solidFill>
                  <a:schemeClr val="tx1">
                    <a:lumMod val="65000"/>
                    <a:lumOff val="35000"/>
                  </a:schemeClr>
                </a:solidFill>
                <a:latin typeface="Helvetica"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3" name="Text Placeholder 12">
            <a:extLst>
              <a:ext uri="{FF2B5EF4-FFF2-40B4-BE49-F238E27FC236}">
                <a16:creationId xmlns:a16="http://schemas.microsoft.com/office/drawing/2014/main" id="{3D4B538B-91B0-6945-B582-5438D428218F}"/>
              </a:ext>
            </a:extLst>
          </p:cNvPr>
          <p:cNvSpPr>
            <a:spLocks noGrp="1"/>
          </p:cNvSpPr>
          <p:nvPr>
            <p:ph type="body" sz="quarter" idx="13"/>
          </p:nvPr>
        </p:nvSpPr>
        <p:spPr>
          <a:xfrm>
            <a:off x="374209" y="4602916"/>
            <a:ext cx="5199656" cy="374387"/>
          </a:xfrm>
          <a:prstGeom prst="rect">
            <a:avLst/>
          </a:prstGeom>
        </p:spPr>
        <p:txBody>
          <a:bodyPr>
            <a:normAutofit/>
          </a:bodyPr>
          <a:lstStyle>
            <a:lvl1pPr marL="0" indent="0">
              <a:buNone/>
              <a:defRPr sz="1800" b="0" i="0">
                <a:solidFill>
                  <a:schemeClr val="tx1">
                    <a:lumMod val="65000"/>
                    <a:lumOff val="35000"/>
                  </a:schemeClr>
                </a:solidFill>
                <a:latin typeface="Helvetica" pitchFamily="2" charset="0"/>
              </a:defRPr>
            </a:lvl1pPr>
          </a:lstStyle>
          <a:p>
            <a:pPr lvl="0"/>
            <a:endParaRPr lang="en-US" dirty="0"/>
          </a:p>
        </p:txBody>
      </p:sp>
    </p:spTree>
    <p:extLst>
      <p:ext uri="{BB962C8B-B14F-4D97-AF65-F5344CB8AC3E}">
        <p14:creationId xmlns:p14="http://schemas.microsoft.com/office/powerpoint/2010/main" val="18952806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General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p:nvPr>
        </p:nvSpPr>
        <p:spPr>
          <a:xfrm>
            <a:off x="0" y="0"/>
            <a:ext cx="7886700" cy="819149"/>
          </a:xfrm>
          <a:prstGeom prst="rect">
            <a:avLst/>
          </a:prstGeom>
        </p:spPr>
        <p:txBody>
          <a:bodyPr lIns="365760" tIns="228600" rIns="0" bIns="0"/>
          <a:lstStyle>
            <a:lvl1pPr>
              <a:defRPr sz="3000">
                <a:solidFill>
                  <a:srgbClr val="0D5929"/>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408264" y="944563"/>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p:nvPr>
        </p:nvSpPr>
        <p:spPr>
          <a:xfrm>
            <a:off x="408264" y="1317624"/>
            <a:ext cx="3868737" cy="613726"/>
          </a:xfrm>
          <a:prstGeom prst="rect">
            <a:avLst/>
          </a:prstGeom>
        </p:spPr>
        <p:txBody>
          <a:bodyPr/>
          <a:lstStyle>
            <a:lvl1pPr marL="0" indent="-137160">
              <a:buClr>
                <a:srgbClr val="0D5929"/>
              </a:buClr>
              <a:buFont typeface="Arial" panose="020B0604020202020204" pitchFamily="34" charset="0"/>
              <a:buChar char="•"/>
              <a:defRPr sz="1800" b="0" i="0">
                <a:solidFill>
                  <a:schemeClr val="tx1">
                    <a:lumMod val="65000"/>
                    <a:lumOff val="35000"/>
                  </a:schemeClr>
                </a:solidFill>
                <a:latin typeface="Helvetica" pitchFamily="2" charset="0"/>
              </a:defRPr>
            </a:lvl1pPr>
            <a:lvl5pPr marL="1828800" indent="0">
              <a:buNone/>
              <a:defRPr/>
            </a:lvl5pPr>
          </a:lstStyle>
          <a:p>
            <a:pPr lvl="0"/>
            <a:r>
              <a:rPr lang="en-US" dirty="0"/>
              <a:t>Edit Master text styles</a:t>
            </a:r>
          </a:p>
        </p:txBody>
      </p:sp>
    </p:spTree>
    <p:extLst>
      <p:ext uri="{BB962C8B-B14F-4D97-AF65-F5344CB8AC3E}">
        <p14:creationId xmlns:p14="http://schemas.microsoft.com/office/powerpoint/2010/main" val="29986032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General Sl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0"/>
            <a:ext cx="7886700" cy="1009979"/>
          </a:xfrm>
          <a:prstGeom prst="rect">
            <a:avLst/>
          </a:prstGeom>
        </p:spPr>
        <p:txBody>
          <a:bodyPr lIns="365760" tIns="228600" rIns="0" bIns="0"/>
          <a:lstStyle>
            <a:lvl1pPr>
              <a:lnSpc>
                <a:spcPct val="100000"/>
              </a:lnSpc>
              <a:defRPr sz="3000">
                <a:solidFill>
                  <a:srgbClr val="0D5929"/>
                </a:solidFill>
              </a:defRPr>
            </a:lvl1pPr>
          </a:lstStyle>
          <a:p>
            <a:r>
              <a:rPr lang="en-US" dirty="0"/>
              <a:t>Click to edit title</a:t>
            </a:r>
            <a:br>
              <a:rPr lang="en-US" dirty="0"/>
            </a:br>
            <a:r>
              <a:rPr lang="en-US" dirty="0"/>
              <a:t>Second line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8507" y="1421642"/>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p:nvPr>
        </p:nvSpPr>
        <p:spPr>
          <a:xfrm>
            <a:off x="368507" y="1794703"/>
            <a:ext cx="3868737" cy="613726"/>
          </a:xfrm>
          <a:prstGeom prst="rect">
            <a:avLst/>
          </a:prstGeom>
        </p:spPr>
        <p:txBody>
          <a:bodyPr/>
          <a:lstStyle>
            <a:lvl1pPr marL="0" indent="-137160">
              <a:buClr>
                <a:srgbClr val="0D5929"/>
              </a:buClr>
              <a:buFont typeface="Arial" panose="020B0604020202020204" pitchFamily="34" charset="0"/>
              <a:buChar char="•"/>
              <a:defRPr sz="1800" b="0" i="0">
                <a:solidFill>
                  <a:schemeClr val="tx1">
                    <a:lumMod val="65000"/>
                    <a:lumOff val="35000"/>
                  </a:schemeClr>
                </a:solidFill>
                <a:latin typeface="Helvetica" pitchFamily="2" charset="0"/>
              </a:defRPr>
            </a:lvl1pPr>
            <a:lvl5pPr marL="1828800" indent="0">
              <a:buNone/>
              <a:defRPr/>
            </a:lvl5pPr>
          </a:lstStyle>
          <a:p>
            <a:pPr lvl="0"/>
            <a:r>
              <a:rPr lang="en-US" dirty="0"/>
              <a:t>Edit Master text styles</a:t>
            </a:r>
          </a:p>
        </p:txBody>
      </p:sp>
    </p:spTree>
    <p:extLst>
      <p:ext uri="{BB962C8B-B14F-4D97-AF65-F5344CB8AC3E}">
        <p14:creationId xmlns:p14="http://schemas.microsoft.com/office/powerpoint/2010/main" val="30470461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eneral Sl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0"/>
            <a:ext cx="7886700" cy="1009979"/>
          </a:xfrm>
          <a:prstGeom prst="rect">
            <a:avLst/>
          </a:prstGeom>
        </p:spPr>
        <p:txBody>
          <a:bodyPr lIns="365760" tIns="228600" rIns="0" bIns="0"/>
          <a:lstStyle>
            <a:lvl1pPr>
              <a:lnSpc>
                <a:spcPct val="100000"/>
              </a:lnSpc>
              <a:defRPr sz="3000">
                <a:solidFill>
                  <a:srgbClr val="0D5929"/>
                </a:solidFill>
              </a:defRPr>
            </a:lvl1pPr>
          </a:lstStyle>
          <a:p>
            <a:r>
              <a:rPr lang="en-US" dirty="0"/>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408264" y="1421642"/>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p:nvPr>
        </p:nvSpPr>
        <p:spPr>
          <a:xfrm>
            <a:off x="408264" y="1794703"/>
            <a:ext cx="3868737" cy="613726"/>
          </a:xfrm>
          <a:prstGeom prst="rect">
            <a:avLst/>
          </a:prstGeom>
        </p:spPr>
        <p:txBody>
          <a:bodyPr/>
          <a:lstStyle>
            <a:lvl1pPr marL="0" indent="-137160">
              <a:buClr>
                <a:srgbClr val="0D5929"/>
              </a:buClr>
              <a:buFont typeface="Arial" panose="020B0604020202020204" pitchFamily="34" charset="0"/>
              <a:buChar char="•"/>
              <a:defRPr sz="1800" b="0" i="0">
                <a:solidFill>
                  <a:schemeClr val="tx1">
                    <a:lumMod val="65000"/>
                    <a:lumOff val="35000"/>
                  </a:schemeClr>
                </a:solidFill>
                <a:latin typeface="Helvetica" pitchFamily="2" charset="0"/>
              </a:defRPr>
            </a:lvl1pPr>
            <a:lvl5pPr marL="1828800" indent="0">
              <a:buNone/>
              <a:defRPr/>
            </a:lvl5pPr>
          </a:lstStyle>
          <a:p>
            <a:pPr lvl="0"/>
            <a:r>
              <a:rPr lang="en-US" dirty="0"/>
              <a:t>Edit Master text styles</a:t>
            </a:r>
          </a:p>
        </p:txBody>
      </p:sp>
    </p:spTree>
    <p:extLst>
      <p:ext uri="{BB962C8B-B14F-4D97-AF65-F5344CB8AC3E}">
        <p14:creationId xmlns:p14="http://schemas.microsoft.com/office/powerpoint/2010/main" val="24308745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General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1"/>
            <a:ext cx="8436334" cy="850790"/>
          </a:xfrm>
          <a:prstGeom prst="rect">
            <a:avLst/>
          </a:prstGeom>
        </p:spPr>
        <p:txBody>
          <a:bodyPr lIns="365760" tIns="228600" rIns="45720" bIns="0" anchor="t" anchorCtr="0"/>
          <a:lstStyle>
            <a:lvl1pPr>
              <a:lnSpc>
                <a:spcPct val="100000"/>
              </a:lnSpc>
              <a:defRPr sz="3200">
                <a:solidFill>
                  <a:srgbClr val="0D5929"/>
                </a:solidFill>
              </a:defRPr>
            </a:lvl1pPr>
          </a:lstStyle>
          <a:p>
            <a:r>
              <a:rPr lang="en-US" dirty="0"/>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0363" y="1088744"/>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p:nvPr>
        </p:nvSpPr>
        <p:spPr>
          <a:xfrm>
            <a:off x="360363" y="1461805"/>
            <a:ext cx="3868737" cy="613726"/>
          </a:xfrm>
          <a:prstGeom prst="rect">
            <a:avLst/>
          </a:prstGeom>
        </p:spPr>
        <p:txBody>
          <a:bodyPr/>
          <a:lstStyle>
            <a:lvl1pPr marL="0" indent="-137160">
              <a:buClr>
                <a:srgbClr val="740507"/>
              </a:buClr>
              <a:buFont typeface="Arial" panose="020B0604020202020204" pitchFamily="34" charset="0"/>
              <a:buChar char="•"/>
              <a:defRPr sz="1800" b="0" i="0">
                <a:solidFill>
                  <a:schemeClr val="tx1">
                    <a:lumMod val="65000"/>
                    <a:lumOff val="35000"/>
                  </a:schemeClr>
                </a:solidFill>
                <a:latin typeface="Helvetica" pitchFamily="2" charset="0"/>
              </a:defRPr>
            </a:lvl1pPr>
            <a:lvl5pPr marL="1828800" indent="0">
              <a:buNone/>
              <a:defRPr/>
            </a:lvl5pPr>
          </a:lstStyle>
          <a:p>
            <a:pPr lvl="0"/>
            <a:r>
              <a:rPr lang="en-US" dirty="0"/>
              <a:t>Edit Master text styles</a:t>
            </a:r>
          </a:p>
        </p:txBody>
      </p:sp>
    </p:spTree>
    <p:extLst>
      <p:ext uri="{BB962C8B-B14F-4D97-AF65-F5344CB8AC3E}">
        <p14:creationId xmlns:p14="http://schemas.microsoft.com/office/powerpoint/2010/main" val="24561780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eneral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1891826"/>
            <a:ext cx="3037398" cy="1669773"/>
          </a:xfrm>
          <a:prstGeom prst="rect">
            <a:avLst/>
          </a:prstGeom>
        </p:spPr>
        <p:txBody>
          <a:bodyPr lIns="137160" tIns="228600" rIns="45720" bIns="0" anchor="t" anchorCtr="0"/>
          <a:lstStyle>
            <a:lvl1pPr>
              <a:lnSpc>
                <a:spcPct val="100000"/>
              </a:lnSpc>
              <a:defRPr sz="2800">
                <a:solidFill>
                  <a:srgbClr val="0D5929"/>
                </a:solidFill>
              </a:defRPr>
            </a:lvl1pPr>
          </a:lstStyle>
          <a:p>
            <a:r>
              <a:rPr lang="en-US" dirty="0"/>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57600" y="1132885"/>
            <a:ext cx="3868737" cy="312738"/>
          </a:xfrm>
          <a:prstGeom prst="rect">
            <a:avLst/>
          </a:prstGeom>
        </p:spPr>
        <p:txBody>
          <a:bodyPr lIns="0" anchor="t" anchorCtr="0"/>
          <a:lstStyle>
            <a:lvl1pPr marL="0" indent="0">
              <a:buNone/>
              <a:defRPr sz="20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hasCustomPrompt="1"/>
          </p:nvPr>
        </p:nvSpPr>
        <p:spPr>
          <a:xfrm>
            <a:off x="3657600" y="1584963"/>
            <a:ext cx="3868737" cy="613726"/>
          </a:xfrm>
          <a:prstGeom prst="rect">
            <a:avLst/>
          </a:prstGeom>
        </p:spPr>
        <p:txBody>
          <a:bodyPr/>
          <a:lstStyle>
            <a:lvl1pPr marL="274320" indent="-274320">
              <a:buClr>
                <a:srgbClr val="0D5929"/>
              </a:buClr>
              <a:buFont typeface="Wingdings" pitchFamily="2" charset="2"/>
              <a:buChar char="q"/>
              <a:defRPr sz="2000" b="0" i="0">
                <a:solidFill>
                  <a:schemeClr val="tx1">
                    <a:lumMod val="65000"/>
                    <a:lumOff val="35000"/>
                  </a:schemeClr>
                </a:solidFill>
                <a:latin typeface="Helvetica" pitchFamily="2" charset="0"/>
              </a:defRPr>
            </a:lvl1pPr>
            <a:lvl5pPr marL="1828800" indent="0">
              <a:buNone/>
              <a:defRPr/>
            </a:lvl5pPr>
          </a:lstStyle>
          <a:p>
            <a:pPr lvl="0"/>
            <a:r>
              <a:rPr lang="en-US" dirty="0"/>
              <a:t> Edit Master text styles</a:t>
            </a:r>
          </a:p>
        </p:txBody>
      </p:sp>
    </p:spTree>
    <p:extLst>
      <p:ext uri="{BB962C8B-B14F-4D97-AF65-F5344CB8AC3E}">
        <p14:creationId xmlns:p14="http://schemas.microsoft.com/office/powerpoint/2010/main" val="29862798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General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1"/>
            <a:ext cx="8436334" cy="850790"/>
          </a:xfrm>
          <a:prstGeom prst="rect">
            <a:avLst/>
          </a:prstGeom>
        </p:spPr>
        <p:txBody>
          <a:bodyPr lIns="365760" tIns="228600" rIns="45720" bIns="0" anchor="t" anchorCtr="0"/>
          <a:lstStyle>
            <a:lvl1pPr>
              <a:lnSpc>
                <a:spcPct val="100000"/>
              </a:lnSpc>
              <a:defRPr sz="3200">
                <a:solidFill>
                  <a:srgbClr val="0D5929"/>
                </a:solidFill>
              </a:defRPr>
            </a:lvl1pPr>
          </a:lstStyle>
          <a:p>
            <a:r>
              <a:rPr lang="en-US" dirty="0"/>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0363" y="1088744"/>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p:nvPr>
        </p:nvSpPr>
        <p:spPr>
          <a:xfrm>
            <a:off x="360363" y="1461805"/>
            <a:ext cx="3868737" cy="613726"/>
          </a:xfrm>
          <a:prstGeom prst="rect">
            <a:avLst/>
          </a:prstGeom>
        </p:spPr>
        <p:txBody>
          <a:bodyPr/>
          <a:lstStyle>
            <a:lvl1pPr marL="0" indent="-137160">
              <a:buClr>
                <a:srgbClr val="0D5929"/>
              </a:buClr>
              <a:buFont typeface="Arial" panose="020B0604020202020204" pitchFamily="34" charset="0"/>
              <a:buChar char="•"/>
              <a:defRPr sz="1800" b="0" i="0">
                <a:solidFill>
                  <a:schemeClr val="tx1">
                    <a:lumMod val="65000"/>
                    <a:lumOff val="35000"/>
                  </a:schemeClr>
                </a:solidFill>
                <a:latin typeface="Helvetica" pitchFamily="2" charset="0"/>
              </a:defRPr>
            </a:lvl1pPr>
            <a:lvl5pPr marL="1828800" indent="0">
              <a:buNone/>
              <a:defRPr/>
            </a:lvl5pPr>
          </a:lstStyle>
          <a:p>
            <a:pPr lvl="0"/>
            <a:r>
              <a:rPr lang="en-US" dirty="0"/>
              <a:t>Edit Master text styles</a:t>
            </a:r>
          </a:p>
        </p:txBody>
      </p:sp>
    </p:spTree>
    <p:extLst>
      <p:ext uri="{BB962C8B-B14F-4D97-AF65-F5344CB8AC3E}">
        <p14:creationId xmlns:p14="http://schemas.microsoft.com/office/powerpoint/2010/main" val="24045501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ver Pag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7233-CC69-E946-8617-77D442B76BB7}"/>
              </a:ext>
            </a:extLst>
          </p:cNvPr>
          <p:cNvSpPr>
            <a:spLocks noGrp="1"/>
          </p:cNvSpPr>
          <p:nvPr>
            <p:ph type="ctrTitle" hasCustomPrompt="1"/>
          </p:nvPr>
        </p:nvSpPr>
        <p:spPr>
          <a:xfrm>
            <a:off x="365760" y="411480"/>
            <a:ext cx="7372350" cy="573957"/>
          </a:xfrm>
          <a:prstGeom prst="rect">
            <a:avLst/>
          </a:prstGeom>
        </p:spPr>
        <p:txBody>
          <a:bodyPr lIns="0" tIns="0" rIns="0" bIns="0" anchor="t" anchorCtr="0">
            <a:normAutofit/>
          </a:bodyPr>
          <a:lstStyle>
            <a:lvl1pPr algn="l">
              <a:defRPr sz="4000" b="1" i="0">
                <a:solidFill>
                  <a:srgbClr val="0D5929"/>
                </a:solidFill>
                <a:latin typeface="Helvetica" pitchFamily="2" charset="0"/>
              </a:defRPr>
            </a:lvl1pPr>
          </a:lstStyle>
          <a:p>
            <a:r>
              <a:rPr lang="en-US" dirty="0"/>
              <a:t>Click to edit title</a:t>
            </a:r>
          </a:p>
        </p:txBody>
      </p:sp>
      <p:sp>
        <p:nvSpPr>
          <p:cNvPr id="3" name="Subtitle 2">
            <a:extLst>
              <a:ext uri="{FF2B5EF4-FFF2-40B4-BE49-F238E27FC236}">
                <a16:creationId xmlns:a16="http://schemas.microsoft.com/office/drawing/2014/main" id="{241D46D9-FA02-184B-9A52-0C4ABB7EFD14}"/>
              </a:ext>
            </a:extLst>
          </p:cNvPr>
          <p:cNvSpPr>
            <a:spLocks noGrp="1"/>
          </p:cNvSpPr>
          <p:nvPr>
            <p:ph type="subTitle" idx="1"/>
          </p:nvPr>
        </p:nvSpPr>
        <p:spPr>
          <a:xfrm>
            <a:off x="365760" y="2039112"/>
            <a:ext cx="5199656" cy="675005"/>
          </a:xfrm>
          <a:prstGeom prst="rect">
            <a:avLst/>
          </a:prstGeom>
        </p:spPr>
        <p:txBody>
          <a:bodyPr/>
          <a:lstStyle>
            <a:lvl1pPr marL="0" indent="0" algn="l">
              <a:buNone/>
              <a:defRPr sz="2400" b="0" i="0">
                <a:solidFill>
                  <a:schemeClr val="tx1">
                    <a:lumMod val="65000"/>
                    <a:lumOff val="35000"/>
                  </a:schemeClr>
                </a:solidFill>
                <a:latin typeface="Helvetica"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3957216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73D7E-6852-5748-AF59-7B5E79E63453}"/>
              </a:ext>
            </a:extLst>
          </p:cNvPr>
          <p:cNvSpPr>
            <a:spLocks noGrp="1"/>
          </p:cNvSpPr>
          <p:nvPr>
            <p:ph type="title"/>
          </p:nvPr>
        </p:nvSpPr>
        <p:spPr>
          <a:xfrm>
            <a:off x="0" y="240403"/>
            <a:ext cx="9144000" cy="475484"/>
          </a:xfrm>
          <a:prstGeom prst="rect">
            <a:avLst/>
          </a:prstGeom>
        </p:spPr>
        <p:txBody>
          <a:bodyPr/>
          <a:lstStyle>
            <a:lvl1pPr algn="ctr">
              <a:defRPr sz="3000" b="1" i="0">
                <a:solidFill>
                  <a:srgbClr val="762C38"/>
                </a:solidFill>
                <a:latin typeface="Helvetica" pitchFamily="2" charset="0"/>
              </a:defRPr>
            </a:lvl1pPr>
          </a:lstStyle>
          <a:p>
            <a:r>
              <a:rPr lang="en-US" dirty="0"/>
              <a:t>Click to edit Master title style</a:t>
            </a:r>
          </a:p>
        </p:txBody>
      </p:sp>
    </p:spTree>
    <p:extLst>
      <p:ext uri="{BB962C8B-B14F-4D97-AF65-F5344CB8AC3E}">
        <p14:creationId xmlns:p14="http://schemas.microsoft.com/office/powerpoint/2010/main" val="2678819383"/>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5.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6.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7.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8.xml"/></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6DF50208-8C8A-0943-9CAF-9282FC96A677}"/>
              </a:ext>
            </a:extLst>
          </p:cNvPr>
          <p:cNvSpPr/>
          <p:nvPr userDrawn="1"/>
        </p:nvSpPr>
        <p:spPr>
          <a:xfrm rot="10800000" flipH="1">
            <a:off x="0" y="-1"/>
            <a:ext cx="8694751" cy="3440246"/>
          </a:xfrm>
          <a:prstGeom prst="round1Rect">
            <a:avLst>
              <a:gd name="adj" fmla="val 16776"/>
            </a:avLst>
          </a:prstGeom>
          <a:solidFill>
            <a:srgbClr val="D7F0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44325024"/>
      </p:ext>
    </p:extLst>
  </p:cSld>
  <p:clrMap bg1="lt1" tx1="dk1" bg2="lt2" tx2="dk2" accent1="accent1" accent2="accent2" accent3="accent3" accent4="accent4" accent5="accent5" accent6="accent6" hlink="hlink" folHlink="folHlink"/>
  <p:sldLayoutIdLst>
    <p:sldLayoutId id="214748368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86003A7F-5BB8-EB4A-8942-167BCFC3ADA0}"/>
              </a:ext>
            </a:extLst>
          </p:cNvPr>
          <p:cNvSpPr/>
          <p:nvPr userDrawn="1"/>
        </p:nvSpPr>
        <p:spPr>
          <a:xfrm>
            <a:off x="0" y="4359942"/>
            <a:ext cx="8799626" cy="800100"/>
          </a:xfrm>
          <a:custGeom>
            <a:avLst/>
            <a:gdLst>
              <a:gd name="connsiteX0" fmla="*/ 0 w 8799626"/>
              <a:gd name="connsiteY0" fmla="*/ 0 h 800100"/>
              <a:gd name="connsiteX1" fmla="*/ 8016068 w 8799626"/>
              <a:gd name="connsiteY1" fmla="*/ 0 h 800100"/>
              <a:gd name="connsiteX2" fmla="*/ 8799626 w 8799626"/>
              <a:gd name="connsiteY2" fmla="*/ 783558 h 800100"/>
              <a:gd name="connsiteX3" fmla="*/ 8799626 w 8799626"/>
              <a:gd name="connsiteY3" fmla="*/ 800100 h 800100"/>
              <a:gd name="connsiteX4" fmla="*/ 0 w 8799626"/>
              <a:gd name="connsiteY4" fmla="*/ 800100 h 800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99626" h="800100">
                <a:moveTo>
                  <a:pt x="0" y="0"/>
                </a:moveTo>
                <a:lnTo>
                  <a:pt x="8016068" y="0"/>
                </a:lnTo>
                <a:cubicBezTo>
                  <a:pt x="8448815" y="0"/>
                  <a:pt x="8799626" y="350811"/>
                  <a:pt x="8799626" y="783558"/>
                </a:cubicBezTo>
                <a:lnTo>
                  <a:pt x="8799626" y="800100"/>
                </a:lnTo>
                <a:lnTo>
                  <a:pt x="0" y="800100"/>
                </a:lnTo>
                <a:close/>
              </a:path>
            </a:pathLst>
          </a:custGeom>
          <a:solidFill>
            <a:srgbClr val="D7F0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16349313"/>
      </p:ext>
    </p:extLst>
  </p:cSld>
  <p:clrMap bg1="lt1" tx1="dk1" bg2="lt2" tx2="dk2" accent1="accent1" accent2="accent2" accent3="accent3" accent4="accent4" accent5="accent5" accent6="accent6" hlink="hlink" folHlink="folHlink"/>
  <p:sldLayoutIdLst>
    <p:sldLayoutId id="2147483667"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334CFF23-0877-C94F-BFE3-7D34AF875D8D}"/>
              </a:ext>
            </a:extLst>
          </p:cNvPr>
          <p:cNvSpPr/>
          <p:nvPr userDrawn="1"/>
        </p:nvSpPr>
        <p:spPr>
          <a:xfrm rot="10800000" flipH="1">
            <a:off x="0" y="0"/>
            <a:ext cx="8887091" cy="1156965"/>
          </a:xfrm>
          <a:custGeom>
            <a:avLst/>
            <a:gdLst>
              <a:gd name="connsiteX0" fmla="*/ 0 w 8887091"/>
              <a:gd name="connsiteY0" fmla="*/ 1156965 h 1156965"/>
              <a:gd name="connsiteX1" fmla="*/ 8887091 w 8887091"/>
              <a:gd name="connsiteY1" fmla="*/ 1156965 h 1156965"/>
              <a:gd name="connsiteX2" fmla="*/ 8887091 w 8887091"/>
              <a:gd name="connsiteY2" fmla="*/ 783558 h 1156965"/>
              <a:gd name="connsiteX3" fmla="*/ 8103533 w 8887091"/>
              <a:gd name="connsiteY3" fmla="*/ 0 h 1156965"/>
              <a:gd name="connsiteX4" fmla="*/ 0 w 8887091"/>
              <a:gd name="connsiteY4" fmla="*/ 0 h 11569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87091" h="1156965">
                <a:moveTo>
                  <a:pt x="0" y="1156965"/>
                </a:moveTo>
                <a:lnTo>
                  <a:pt x="8887091" y="1156965"/>
                </a:lnTo>
                <a:lnTo>
                  <a:pt x="8887091" y="783558"/>
                </a:lnTo>
                <a:cubicBezTo>
                  <a:pt x="8887091" y="350811"/>
                  <a:pt x="8536280" y="0"/>
                  <a:pt x="8103533" y="0"/>
                </a:cubicBezTo>
                <a:lnTo>
                  <a:pt x="0" y="0"/>
                </a:lnTo>
                <a:close/>
              </a:path>
            </a:pathLst>
          </a:custGeom>
          <a:solidFill>
            <a:srgbClr val="D7F0D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762342420"/>
      </p:ext>
    </p:extLst>
  </p:cSld>
  <p:clrMap bg1="lt1" tx1="dk1" bg2="lt2" tx2="dk2" accent1="accent1" accent2="accent2" accent3="accent3" accent4="accent4" accent5="accent5" accent6="accent6" hlink="hlink" folHlink="folHlink"/>
  <p:sldLayoutIdLst>
    <p:sldLayoutId id="2147483671"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E593868D-C677-A24C-9434-5E9C9B071050}"/>
              </a:ext>
            </a:extLst>
          </p:cNvPr>
          <p:cNvSpPr/>
          <p:nvPr userDrawn="1"/>
        </p:nvSpPr>
        <p:spPr>
          <a:xfrm rot="10800000" flipH="1">
            <a:off x="-1" y="0"/>
            <a:ext cx="8887092" cy="815361"/>
          </a:xfrm>
          <a:custGeom>
            <a:avLst/>
            <a:gdLst>
              <a:gd name="connsiteX0" fmla="*/ 0 w 8887092"/>
              <a:gd name="connsiteY0" fmla="*/ 815361 h 815361"/>
              <a:gd name="connsiteX1" fmla="*/ 8887092 w 8887092"/>
              <a:gd name="connsiteY1" fmla="*/ 815361 h 815361"/>
              <a:gd name="connsiteX2" fmla="*/ 8887092 w 8887092"/>
              <a:gd name="connsiteY2" fmla="*/ 783558 h 815361"/>
              <a:gd name="connsiteX3" fmla="*/ 8103534 w 8887092"/>
              <a:gd name="connsiteY3" fmla="*/ 0 h 815361"/>
              <a:gd name="connsiteX4" fmla="*/ 0 w 8887092"/>
              <a:gd name="connsiteY4" fmla="*/ 0 h 8153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87092" h="815361">
                <a:moveTo>
                  <a:pt x="0" y="815361"/>
                </a:moveTo>
                <a:lnTo>
                  <a:pt x="8887092" y="815361"/>
                </a:lnTo>
                <a:lnTo>
                  <a:pt x="8887092" y="783558"/>
                </a:lnTo>
                <a:cubicBezTo>
                  <a:pt x="8887092" y="350811"/>
                  <a:pt x="8536281" y="0"/>
                  <a:pt x="8103534" y="0"/>
                </a:cubicBezTo>
                <a:lnTo>
                  <a:pt x="0" y="0"/>
                </a:lnTo>
                <a:close/>
              </a:path>
            </a:pathLst>
          </a:custGeom>
          <a:solidFill>
            <a:srgbClr val="D7F0D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968860758"/>
      </p:ext>
    </p:extLst>
  </p:cSld>
  <p:clrMap bg1="lt1" tx1="dk1" bg2="lt2" tx2="dk2" accent1="accent1" accent2="accent2" accent3="accent3" accent4="accent4" accent5="accent5" accent6="accent6" hlink="hlink" folHlink="folHlink"/>
  <p:sldLayoutIdLst>
    <p:sldLayoutId id="2147483679" r:id="rId1"/>
    <p:sldLayoutId id="2147483689" r:id="rId2"/>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1BD96013-A12D-8942-AE2D-9206E886D087}"/>
              </a:ext>
            </a:extLst>
          </p:cNvPr>
          <p:cNvSpPr/>
          <p:nvPr userDrawn="1"/>
        </p:nvSpPr>
        <p:spPr>
          <a:xfrm rot="5400000" flipH="1">
            <a:off x="-818139" y="1168922"/>
            <a:ext cx="4792713" cy="3156440"/>
          </a:xfrm>
          <a:prstGeom prst="round1Rect">
            <a:avLst>
              <a:gd name="adj" fmla="val 26085"/>
            </a:avLst>
          </a:prstGeom>
          <a:solidFill>
            <a:srgbClr val="D7F0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93965893"/>
      </p:ext>
    </p:extLst>
  </p:cSld>
  <p:clrMap bg1="lt1" tx1="dk1" bg2="lt2" tx2="dk2" accent1="accent1" accent2="accent2" accent3="accent3" accent4="accent4" accent5="accent5" accent6="accent6" hlink="hlink" folHlink="folHlink"/>
  <p:sldLayoutIdLst>
    <p:sldLayoutId id="2147483673"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rgbClr val="D7F0DA"/>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1BD96013-A12D-8942-AE2D-9206E886D087}"/>
              </a:ext>
            </a:extLst>
          </p:cNvPr>
          <p:cNvSpPr/>
          <p:nvPr userDrawn="1"/>
        </p:nvSpPr>
        <p:spPr>
          <a:xfrm>
            <a:off x="1" y="858710"/>
            <a:ext cx="8475128" cy="4284790"/>
          </a:xfrm>
          <a:prstGeom prst="round1Rect">
            <a:avLst>
              <a:gd name="adj" fmla="val 1847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5170358"/>
      </p:ext>
    </p:extLst>
  </p:cSld>
  <p:clrMap bg1="lt1" tx1="dk1" bg2="lt2" tx2="dk2" accent1="accent1" accent2="accent2" accent3="accent3" accent4="accent4" accent5="accent5" accent6="accent6" hlink="hlink" folHlink="folHlink"/>
  <p:sldLayoutIdLst>
    <p:sldLayoutId id="2147483675"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D7F0DA"/>
        </a:solidFill>
        <a:effectLst/>
      </p:bgPr>
    </p:bg>
    <p:spTree>
      <p:nvGrpSpPr>
        <p:cNvPr id="1" name=""/>
        <p:cNvGrpSpPr/>
        <p:nvPr/>
      </p:nvGrpSpPr>
      <p:grpSpPr>
        <a:xfrm>
          <a:off x="0" y="0"/>
          <a:ext cx="0" cy="0"/>
          <a:chOff x="0" y="0"/>
          <a:chExt cx="0" cy="0"/>
        </a:xfrm>
      </p:grpSpPr>
      <p:sp>
        <p:nvSpPr>
          <p:cNvPr id="8" name="Round Single Corner Rectangle 7">
            <a:extLst>
              <a:ext uri="{FF2B5EF4-FFF2-40B4-BE49-F238E27FC236}">
                <a16:creationId xmlns:a16="http://schemas.microsoft.com/office/drawing/2014/main" id="{D8572ED8-C533-4E4F-A341-FDF6ED63BD82}"/>
              </a:ext>
            </a:extLst>
          </p:cNvPr>
          <p:cNvSpPr/>
          <p:nvPr userDrawn="1"/>
        </p:nvSpPr>
        <p:spPr>
          <a:xfrm rot="10800000" flipH="1">
            <a:off x="0" y="-1"/>
            <a:ext cx="8245503" cy="4632285"/>
          </a:xfrm>
          <a:prstGeom prst="round1Rect">
            <a:avLst>
              <a:gd name="adj" fmla="val 1677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15345671"/>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gradFill>
          <a:gsLst>
            <a:gs pos="100000">
              <a:schemeClr val="accent1">
                <a:lumMod val="5000"/>
                <a:lumOff val="95000"/>
              </a:schemeClr>
            </a:gs>
            <a:gs pos="0">
              <a:srgbClr val="D7F0DA"/>
            </a:gs>
          </a:gsLst>
          <a:lin ang="5400000" scaled="1"/>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6395697"/>
      </p:ext>
    </p:extLst>
  </p:cSld>
  <p:clrMap bg1="lt1" tx1="dk1" bg2="lt2" tx2="dk2" accent1="accent1" accent2="accent2" accent3="accent3" accent4="accent4" accent5="accent5" accent6="accent6" hlink="hlink" folHlink="folHlink"/>
  <p:sldLayoutIdLst>
    <p:sldLayoutId id="2147483688"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6.xml"/><Relationship Id="rId1" Type="http://schemas.openxmlformats.org/officeDocument/2006/relationships/slideLayout" Target="../slideLayouts/slideLayout9.xml"/><Relationship Id="rId6" Type="http://schemas.openxmlformats.org/officeDocument/2006/relationships/hyperlink" Target="http://fns.usda.gov/cacfp-halftime-thirty-thursdays-training-webinar-series" TargetMode="External"/><Relationship Id="rId5" Type="http://schemas.openxmlformats.org/officeDocument/2006/relationships/image" Target="../media/image27.png"/><Relationship Id="rId4" Type="http://schemas.openxmlformats.org/officeDocument/2006/relationships/image" Target="../media/image26.jpeg"/></Relationships>
</file>

<file path=ppt/slides/_rels/slide17.xml.rels><?xml version="1.0" encoding="UTF-8" standalone="yes"?>
<Relationships xmlns="http://schemas.openxmlformats.org/package/2006/relationships"><Relationship Id="rId3" Type="http://schemas.openxmlformats.org/officeDocument/2006/relationships/image" Target="../media/image28.tiff"/><Relationship Id="rId2" Type="http://schemas.openxmlformats.org/officeDocument/2006/relationships/notesSlide" Target="../notesSlides/notesSlide17.xml"/><Relationship Id="rId1" Type="http://schemas.openxmlformats.org/officeDocument/2006/relationships/slideLayout" Target="../slideLayouts/slideLayout5.xml"/><Relationship Id="rId6" Type="http://schemas.openxmlformats.org/officeDocument/2006/relationships/image" Target="../media/image31.tiff"/><Relationship Id="rId5" Type="http://schemas.openxmlformats.org/officeDocument/2006/relationships/image" Target="../media/image30.png"/><Relationship Id="rId4" Type="http://schemas.openxmlformats.org/officeDocument/2006/relationships/image" Target="../media/image29.tiff"/></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openxmlformats.org/officeDocument/2006/relationships/hyperlink" Target="https://www.fns.usda.gov/tn/halftime-cacfp-thirty-thursdays-training-webinar-series"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hyperlink" Target="https://twitter.com/@teamnutrition"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hyperlink" Target="http://www.teamnutrition.usda.gov/" TargetMode="Externa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2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37.jpeg"/></Relationships>
</file>

<file path=ppt/slides/_rels/slide2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2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42.jpeg"/><Relationship Id="rId4" Type="http://schemas.openxmlformats.org/officeDocument/2006/relationships/image" Target="../media/image41.jpeg"/></Relationships>
</file>

<file path=ppt/slides/_rels/slide2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2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7.xml"/><Relationship Id="rId1" Type="http://schemas.openxmlformats.org/officeDocument/2006/relationships/slideLayout" Target="../slideLayouts/slideLayout4.xml"/><Relationship Id="rId6" Type="http://schemas.microsoft.com/office/2007/relationships/hdphoto" Target="../media/hdphoto1.wdp"/><Relationship Id="rId5" Type="http://schemas.openxmlformats.org/officeDocument/2006/relationships/image" Target="../media/image47.jpeg"/><Relationship Id="rId4" Type="http://schemas.openxmlformats.org/officeDocument/2006/relationships/image" Target="../media/image46.jpeg"/></Relationships>
</file>

<file path=ppt/slides/_rels/slide28.xml.rels><?xml version="1.0" encoding="UTF-8" standalone="yes"?>
<Relationships xmlns="http://schemas.openxmlformats.org/package/2006/relationships"><Relationship Id="rId8" Type="http://schemas.openxmlformats.org/officeDocument/2006/relationships/image" Target="../media/image53.jpeg"/><Relationship Id="rId3" Type="http://schemas.openxmlformats.org/officeDocument/2006/relationships/image" Target="../media/image48.jpeg"/><Relationship Id="rId7" Type="http://schemas.openxmlformats.org/officeDocument/2006/relationships/image" Target="../media/image52.jpeg"/><Relationship Id="rId2" Type="http://schemas.openxmlformats.org/officeDocument/2006/relationships/notesSlide" Target="../notesSlides/notesSlide28.xml"/><Relationship Id="rId1" Type="http://schemas.openxmlformats.org/officeDocument/2006/relationships/slideLayout" Target="../slideLayouts/slideLayout9.xml"/><Relationship Id="rId6" Type="http://schemas.openxmlformats.org/officeDocument/2006/relationships/image" Target="../media/image51.jpeg"/><Relationship Id="rId5" Type="http://schemas.openxmlformats.org/officeDocument/2006/relationships/image" Target="../media/image50.jpeg"/><Relationship Id="rId10" Type="http://schemas.openxmlformats.org/officeDocument/2006/relationships/hyperlink" Target="http://fns.usda.gov/cacfp-recipes" TargetMode="External"/><Relationship Id="rId4" Type="http://schemas.openxmlformats.org/officeDocument/2006/relationships/image" Target="../media/image49.jpeg"/><Relationship Id="rId9" Type="http://schemas.openxmlformats.org/officeDocument/2006/relationships/image" Target="../media/image27.png"/></Relationships>
</file>

<file path=ppt/slides/_rels/slide2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hyperlink" Target="https://teamnutrition.usda.gov/" TargetMode="Externa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hyperlink" Target="http://teamnutrition.usda.gov/" TargetMode="External"/><Relationship Id="rId2" Type="http://schemas.openxmlformats.org/officeDocument/2006/relationships/notesSlide" Target="../notesSlides/notesSlide30.xml"/><Relationship Id="rId1" Type="http://schemas.openxmlformats.org/officeDocument/2006/relationships/slideLayout" Target="../slideLayouts/slideLayout5.xml"/><Relationship Id="rId6" Type="http://schemas.openxmlformats.org/officeDocument/2006/relationships/image" Target="../media/image56.tiff"/><Relationship Id="rId5" Type="http://schemas.openxmlformats.org/officeDocument/2006/relationships/hyperlink" Target="mailto:TeamNutrition@usda.gov" TargetMode="External"/><Relationship Id="rId4" Type="http://schemas.openxmlformats.org/officeDocument/2006/relationships/image" Target="../media/image55.png"/></Relationships>
</file>

<file path=ppt/slides/_rels/slide31.xml.rels><?xml version="1.0" encoding="UTF-8" standalone="yes"?>
<Relationships xmlns="http://schemas.openxmlformats.org/package/2006/relationships"><Relationship Id="rId8" Type="http://schemas.openxmlformats.org/officeDocument/2006/relationships/hyperlink" Target="mailto:TeamNutrition@usda.gov" TargetMode="External"/><Relationship Id="rId3" Type="http://schemas.openxmlformats.org/officeDocument/2006/relationships/image" Target="../media/image3.png"/><Relationship Id="rId7" Type="http://schemas.openxmlformats.org/officeDocument/2006/relationships/image" Target="../media/image55.png"/><Relationship Id="rId2" Type="http://schemas.openxmlformats.org/officeDocument/2006/relationships/notesSlide" Target="../notesSlides/notesSlide31.xml"/><Relationship Id="rId1" Type="http://schemas.openxmlformats.org/officeDocument/2006/relationships/slideLayout" Target="../slideLayouts/slideLayout8.xml"/><Relationship Id="rId6" Type="http://schemas.openxmlformats.org/officeDocument/2006/relationships/hyperlink" Target="https://twitter.com/@teamnutrition" TargetMode="External"/><Relationship Id="rId5" Type="http://schemas.openxmlformats.org/officeDocument/2006/relationships/image" Target="../media/image4.png"/><Relationship Id="rId10" Type="http://schemas.openxmlformats.org/officeDocument/2006/relationships/image" Target="../media/image58.png"/><Relationship Id="rId4" Type="http://schemas.openxmlformats.org/officeDocument/2006/relationships/hyperlink" Target="https://teamnutrition.usda.gov/" TargetMode="External"/><Relationship Id="rId9" Type="http://schemas.openxmlformats.org/officeDocument/2006/relationships/image" Target="../media/image57.pn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9.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0A7651-C638-BC49-86CB-8021C665896B}"/>
              </a:ext>
            </a:extLst>
          </p:cNvPr>
          <p:cNvSpPr>
            <a:spLocks noGrp="1"/>
          </p:cNvSpPr>
          <p:nvPr>
            <p:ph type="ctrTitle"/>
          </p:nvPr>
        </p:nvSpPr>
        <p:spPr>
          <a:xfrm>
            <a:off x="365760" y="1143000"/>
            <a:ext cx="8273845" cy="1165832"/>
          </a:xfrm>
        </p:spPr>
        <p:txBody>
          <a:bodyPr>
            <a:noAutofit/>
          </a:bodyPr>
          <a:lstStyle/>
          <a:p>
            <a:r>
              <a:rPr lang="en-US" sz="4400" dirty="0"/>
              <a:t>Meal Planning for </a:t>
            </a:r>
            <a:br>
              <a:rPr lang="en-US" sz="4400" dirty="0"/>
            </a:br>
            <a:r>
              <a:rPr lang="en-US" sz="4400" dirty="0"/>
              <a:t>the CACFP</a:t>
            </a:r>
          </a:p>
        </p:txBody>
      </p:sp>
      <p:sp>
        <p:nvSpPr>
          <p:cNvPr id="3" name="Subtitle 2">
            <a:extLst>
              <a:ext uri="{FF2B5EF4-FFF2-40B4-BE49-F238E27FC236}">
                <a16:creationId xmlns:a16="http://schemas.microsoft.com/office/drawing/2014/main" id="{1F124BE3-AADE-8A4F-B979-BF5C42F87E10}"/>
              </a:ext>
            </a:extLst>
          </p:cNvPr>
          <p:cNvSpPr>
            <a:spLocks noGrp="1"/>
          </p:cNvSpPr>
          <p:nvPr>
            <p:ph type="subTitle" idx="1"/>
          </p:nvPr>
        </p:nvSpPr>
        <p:spPr>
          <a:xfrm>
            <a:off x="374209" y="3657600"/>
            <a:ext cx="5199656" cy="982899"/>
          </a:xfrm>
        </p:spPr>
        <p:txBody>
          <a:bodyPr/>
          <a:lstStyle/>
          <a:p>
            <a:pPr>
              <a:lnSpc>
                <a:spcPts val="3000"/>
              </a:lnSpc>
            </a:pPr>
            <a:r>
              <a:rPr lang="en-US" sz="2200" dirty="0"/>
              <a:t>A Training Presentation for </a:t>
            </a:r>
            <a:br>
              <a:rPr lang="en-US" sz="2200" dirty="0"/>
            </a:br>
            <a:r>
              <a:rPr lang="en-US" sz="2200" dirty="0"/>
              <a:t>Child and Adult Care Food </a:t>
            </a:r>
            <a:br>
              <a:rPr lang="en-US" sz="2200" dirty="0"/>
            </a:br>
            <a:r>
              <a:rPr lang="en-US" sz="2200" dirty="0"/>
              <a:t>Program (CACFP) Operators</a:t>
            </a:r>
          </a:p>
        </p:txBody>
      </p:sp>
      <p:pic>
        <p:nvPicPr>
          <p:cNvPr id="4" name="Picture 3" descr="Group of kids and older adults. ">
            <a:extLst>
              <a:ext uri="{FF2B5EF4-FFF2-40B4-BE49-F238E27FC236}">
                <a16:creationId xmlns:a16="http://schemas.microsoft.com/office/drawing/2014/main" id="{30322C84-288F-6447-8B94-F243E86A643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389120" y="1147707"/>
            <a:ext cx="4754879" cy="3903863"/>
          </a:xfrm>
          <a:prstGeom prst="rect">
            <a:avLst/>
          </a:prstGeom>
        </p:spPr>
      </p:pic>
    </p:spTree>
    <p:extLst>
      <p:ext uri="{BB962C8B-B14F-4D97-AF65-F5344CB8AC3E}">
        <p14:creationId xmlns:p14="http://schemas.microsoft.com/office/powerpoint/2010/main" val="31631244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7BA232-D2D3-F344-8045-2935B11FF487}"/>
              </a:ext>
            </a:extLst>
          </p:cNvPr>
          <p:cNvSpPr>
            <a:spLocks noGrp="1"/>
          </p:cNvSpPr>
          <p:nvPr>
            <p:ph type="title"/>
          </p:nvPr>
        </p:nvSpPr>
        <p:spPr/>
        <p:txBody>
          <a:bodyPr/>
          <a:lstStyle/>
          <a:p>
            <a:pPr>
              <a:spcBef>
                <a:spcPts val="4200"/>
              </a:spcBef>
            </a:pPr>
            <a:r>
              <a:rPr lang="en-US" sz="3200"/>
              <a:t>Starting Kids Early With Whole Grains</a:t>
            </a:r>
            <a:br>
              <a:rPr lang="en-US" sz="3200"/>
            </a:br>
            <a:r>
              <a:rPr lang="en-US" sz="3200"/>
              <a:t/>
            </a:r>
            <a:br>
              <a:rPr lang="en-US" sz="3200"/>
            </a:br>
            <a:r>
              <a:rPr lang="en-US" sz="1400"/>
              <a:t> </a:t>
            </a:r>
            <a:r>
              <a:rPr lang="en-US" sz="1400">
                <a:solidFill>
                  <a:schemeClr val="bg1"/>
                </a:solidFill>
              </a:rPr>
              <a:t>(Continued) </a:t>
            </a:r>
          </a:p>
        </p:txBody>
      </p:sp>
      <p:sp>
        <p:nvSpPr>
          <p:cNvPr id="7" name="TextBox 6">
            <a:extLst>
              <a:ext uri="{FF2B5EF4-FFF2-40B4-BE49-F238E27FC236}">
                <a16:creationId xmlns:a16="http://schemas.microsoft.com/office/drawing/2014/main" id="{05189456-677B-6E47-AFAC-CEB9486ADB75}"/>
              </a:ext>
            </a:extLst>
          </p:cNvPr>
          <p:cNvSpPr txBox="1"/>
          <p:nvPr/>
        </p:nvSpPr>
        <p:spPr>
          <a:xfrm>
            <a:off x="393192" y="3924748"/>
            <a:ext cx="3712462" cy="646331"/>
          </a:xfrm>
          <a:prstGeom prst="rect">
            <a:avLst/>
          </a:prstGeom>
          <a:noFill/>
        </p:spPr>
        <p:txBody>
          <a:bodyPr wrap="square" rtlCol="0">
            <a:spAutoFit/>
          </a:bodyPr>
          <a:lstStyle/>
          <a:p>
            <a:pPr algn="ctr"/>
            <a:r>
              <a:rPr lang="en-US" i="1">
                <a:solidFill>
                  <a:srgbClr val="035089"/>
                </a:solidFill>
                <a:latin typeface="Helvetica" pitchFamily="2" charset="0"/>
              </a:rPr>
              <a:t>Minimum Serving Sizes </a:t>
            </a:r>
            <a:br>
              <a:rPr lang="en-US" i="1">
                <a:solidFill>
                  <a:srgbClr val="035089"/>
                </a:solidFill>
                <a:latin typeface="Helvetica" pitchFamily="2" charset="0"/>
              </a:rPr>
            </a:br>
            <a:r>
              <a:rPr lang="en-US" i="1">
                <a:solidFill>
                  <a:srgbClr val="035089"/>
                </a:solidFill>
                <a:latin typeface="Helvetica" pitchFamily="2" charset="0"/>
              </a:rPr>
              <a:t>Shown for Children Ages 1-2</a:t>
            </a:r>
          </a:p>
        </p:txBody>
      </p:sp>
      <p:pic>
        <p:nvPicPr>
          <p:cNvPr id="6" name="Picture 3" descr="Sample breakfast containing a bowl with diced peaches, a bowl of oatmeal and a glass of milk. ">
            <a:extLst>
              <a:ext uri="{FF2B5EF4-FFF2-40B4-BE49-F238E27FC236}">
                <a16:creationId xmlns:a16="http://schemas.microsoft.com/office/drawing/2014/main" id="{43E17DA0-3171-D743-83DA-8546F7D1941E}"/>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93192" y="1190692"/>
            <a:ext cx="3712463" cy="2564417"/>
          </a:xfrm>
          <a:prstGeom prst="rect">
            <a:avLst/>
          </a:prstGeom>
          <a:noFill/>
          <a:ln w="19050" cap="rnd" cmpd="sng">
            <a:solidFill>
              <a:srgbClr val="035089"/>
            </a:solidFill>
            <a:prstDash val="sysDot"/>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7">
            <a:extLst>
              <a:ext uri="{FF2B5EF4-FFF2-40B4-BE49-F238E27FC236}">
                <a16:creationId xmlns:a16="http://schemas.microsoft.com/office/drawing/2014/main" id="{95104302-A505-9F48-9832-0DB6AE5DFC24}"/>
              </a:ext>
            </a:extLst>
          </p:cNvPr>
          <p:cNvSpPr/>
          <p:nvPr/>
        </p:nvSpPr>
        <p:spPr>
          <a:xfrm>
            <a:off x="4389356" y="3924748"/>
            <a:ext cx="3712462" cy="646331"/>
          </a:xfrm>
          <a:prstGeom prst="rect">
            <a:avLst/>
          </a:prstGeom>
        </p:spPr>
        <p:txBody>
          <a:bodyPr wrap="square">
            <a:spAutoFit/>
          </a:bodyPr>
          <a:lstStyle/>
          <a:p>
            <a:pPr algn="ctr"/>
            <a:r>
              <a:rPr lang="en-US" i="1">
                <a:solidFill>
                  <a:srgbClr val="AD1E23"/>
                </a:solidFill>
                <a:latin typeface="Helvetica" pitchFamily="2" charset="0"/>
              </a:rPr>
              <a:t>Minimum Serving Sizes Shown for Children Ages  6-12 and 13-18</a:t>
            </a:r>
          </a:p>
        </p:txBody>
      </p:sp>
      <p:pic>
        <p:nvPicPr>
          <p:cNvPr id="5" name="Picture 4" descr="Sample breakfast containing a banana, glass of milk and whole grain-rich cereal.">
            <a:extLst>
              <a:ext uri="{FF2B5EF4-FFF2-40B4-BE49-F238E27FC236}">
                <a16:creationId xmlns:a16="http://schemas.microsoft.com/office/drawing/2014/main" id="{1D18A45D-D640-3D4E-92DB-2D75CFB321AB}"/>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tretch>
            <a:fillRect/>
          </a:stretch>
        </p:blipFill>
        <p:spPr bwMode="auto">
          <a:xfrm>
            <a:off x="4572000" y="1190692"/>
            <a:ext cx="3347175" cy="2568980"/>
          </a:xfrm>
          <a:prstGeom prst="rect">
            <a:avLst/>
          </a:prstGeom>
          <a:noFill/>
          <a:ln w="19050" cap="rnd">
            <a:solidFill>
              <a:srgbClr val="FF0000"/>
            </a:solidFill>
            <a:prstDash val="sysDot"/>
            <a:round/>
            <a:headEnd/>
            <a:tailEnd/>
          </a:ln>
          <a:effectLst/>
          <a:extLst>
            <a:ext uri="{909E8E84-426E-40DD-AFC4-6F175D3DCCD1}">
              <a14:hiddenFill xmlns:a14="http://schemas.microsoft.com/office/drawing/2010/main">
                <a:solidFill>
                  <a:schemeClr val="accent1"/>
                </a:solidFill>
              </a14:hiddenFill>
            </a:ext>
          </a:extLst>
        </p:spPr>
      </p:pic>
      <p:sp>
        <p:nvSpPr>
          <p:cNvPr id="3" name="TextBox 2">
            <a:extLst>
              <a:ext uri="{FF2B5EF4-FFF2-40B4-BE49-F238E27FC236}">
                <a16:creationId xmlns:a16="http://schemas.microsoft.com/office/drawing/2014/main" id="{E9F54517-7D2B-724B-B660-1463616EB580}"/>
              </a:ext>
            </a:extLst>
          </p:cNvPr>
          <p:cNvSpPr txBox="1"/>
          <p:nvPr/>
        </p:nvSpPr>
        <p:spPr>
          <a:xfrm>
            <a:off x="268941" y="4797911"/>
            <a:ext cx="3451586" cy="123111"/>
          </a:xfrm>
          <a:prstGeom prst="rect">
            <a:avLst/>
          </a:prstGeom>
          <a:noFill/>
        </p:spPr>
        <p:txBody>
          <a:bodyPr wrap="none" rtlCol="0">
            <a:spAutoFit/>
          </a:bodyPr>
          <a:lstStyle/>
          <a:p>
            <a:pPr lvl="0" defTabSz="685800">
              <a:defRPr/>
            </a:pPr>
            <a:r>
              <a:rPr lang="en-US" sz="200" dirty="0">
                <a:solidFill>
                  <a:schemeClr val="bg1"/>
                </a:solidFill>
                <a:latin typeface="Arial" panose="020B0604020202020204" pitchFamily="34" charset="0"/>
                <a:cs typeface="Arial" panose="020B0604020202020204" pitchFamily="34" charset="0"/>
              </a:rPr>
              <a:t>You can serve whole grains at breakfast, such whole grain-rich ready-to-eat cereals, whole grain-rich cooked cereal such as oatmeal, and whole-wheat toast, or whole grain-rich bagels. Cereals served in the CACFP must meet the sugar limit of no more than 6 grams of sugar per dry ounce. </a:t>
            </a:r>
          </a:p>
        </p:txBody>
      </p:sp>
    </p:spTree>
    <p:extLst>
      <p:ext uri="{BB962C8B-B14F-4D97-AF65-F5344CB8AC3E}">
        <p14:creationId xmlns:p14="http://schemas.microsoft.com/office/powerpoint/2010/main" val="36323307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0A173-5738-194A-BBD6-CD470C4B6559}"/>
              </a:ext>
            </a:extLst>
          </p:cNvPr>
          <p:cNvSpPr>
            <a:spLocks noGrp="1"/>
          </p:cNvSpPr>
          <p:nvPr>
            <p:ph type="title"/>
          </p:nvPr>
        </p:nvSpPr>
        <p:spPr>
          <a:xfrm>
            <a:off x="0" y="12700"/>
            <a:ext cx="9144000" cy="850790"/>
          </a:xfrm>
        </p:spPr>
        <p:txBody>
          <a:bodyPr/>
          <a:lstStyle/>
          <a:p>
            <a:r>
              <a:rPr lang="en-US"/>
              <a:t>Starting Kids Early With Whole Grains</a:t>
            </a:r>
            <a:r>
              <a:rPr lang="en-US" sz="1000"/>
              <a:t> </a:t>
            </a:r>
            <a:r>
              <a:rPr lang="en-US" sz="1000">
                <a:solidFill>
                  <a:srgbClr val="D8F1DB"/>
                </a:solidFill>
              </a:rPr>
              <a:t>(Continued)</a:t>
            </a:r>
            <a:r>
              <a:rPr lang="en-US">
                <a:solidFill>
                  <a:srgbClr val="D8F1DB"/>
                </a:solidFill>
              </a:rPr>
              <a:t> </a:t>
            </a:r>
            <a:endParaRPr lang="en-US">
              <a:solidFill>
                <a:srgbClr val="D8F1DB"/>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B1366211-2B78-3D46-B88E-503936A51054}"/>
              </a:ext>
            </a:extLst>
          </p:cNvPr>
          <p:cNvSpPr txBox="1"/>
          <p:nvPr/>
        </p:nvSpPr>
        <p:spPr>
          <a:xfrm>
            <a:off x="1450743" y="4578320"/>
            <a:ext cx="5909280" cy="369332"/>
          </a:xfrm>
          <a:prstGeom prst="rect">
            <a:avLst/>
          </a:prstGeom>
          <a:noFill/>
        </p:spPr>
        <p:txBody>
          <a:bodyPr wrap="square" rtlCol="0">
            <a:spAutoFit/>
          </a:bodyPr>
          <a:lstStyle/>
          <a:p>
            <a:pPr algn="ctr"/>
            <a:r>
              <a:rPr lang="en-US" i="1">
                <a:solidFill>
                  <a:srgbClr val="0D5929"/>
                </a:solidFill>
                <a:latin typeface="Helvetica" pitchFamily="2" charset="0"/>
              </a:rPr>
              <a:t>*Minimum Serving Sizes Shown for Children Ages 3-5</a:t>
            </a:r>
          </a:p>
        </p:txBody>
      </p:sp>
      <p:pic>
        <p:nvPicPr>
          <p:cNvPr id="5" name="Picture 5" descr="Sample breakfast containing a plate with Whole Grain-Rich Mini Pancakes and sliced strawberries and a glass of milk.">
            <a:extLst>
              <a:ext uri="{FF2B5EF4-FFF2-40B4-BE49-F238E27FC236}">
                <a16:creationId xmlns:a16="http://schemas.microsoft.com/office/drawing/2014/main" id="{6C6536A8-4FF7-F64A-A703-A66D72D0E3B5}"/>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tretch>
            <a:fillRect/>
          </a:stretch>
        </p:blipFill>
        <p:spPr bwMode="auto">
          <a:xfrm>
            <a:off x="1659970" y="1099847"/>
            <a:ext cx="4875221" cy="3242115"/>
          </a:xfrm>
          <a:prstGeom prst="rect">
            <a:avLst/>
          </a:prstGeom>
          <a:noFill/>
          <a:ln w="9525">
            <a:noFill/>
            <a:miter lim="800000"/>
            <a:headEnd/>
            <a:tailEnd/>
          </a:ln>
          <a:effectLst>
            <a:outerShdw sx="1000" sy="1000" algn="t" rotWithShape="0">
              <a:prstClr val="black"/>
            </a:outerShdw>
          </a:effectLst>
          <a:extLst>
            <a:ext uri="{909E8E84-426E-40DD-AFC4-6F175D3DCCD1}">
              <a14:hiddenFill xmlns:a14="http://schemas.microsoft.com/office/drawing/2010/main">
                <a:solidFill>
                  <a:schemeClr val="accent1"/>
                </a:solidFill>
              </a14:hiddenFill>
            </a:ext>
          </a:extLst>
        </p:spPr>
      </p:pic>
      <p:sp>
        <p:nvSpPr>
          <p:cNvPr id="3" name="TextBox 2">
            <a:extLst>
              <a:ext uri="{FF2B5EF4-FFF2-40B4-BE49-F238E27FC236}">
                <a16:creationId xmlns:a16="http://schemas.microsoft.com/office/drawing/2014/main" id="{3BB88B20-A602-F84C-94DF-2DF288139BAC}"/>
              </a:ext>
            </a:extLst>
          </p:cNvPr>
          <p:cNvSpPr txBox="1"/>
          <p:nvPr/>
        </p:nvSpPr>
        <p:spPr>
          <a:xfrm>
            <a:off x="7057016" y="3722146"/>
            <a:ext cx="892885" cy="184666"/>
          </a:xfrm>
          <a:prstGeom prst="rect">
            <a:avLst/>
          </a:prstGeom>
          <a:noFill/>
        </p:spPr>
        <p:txBody>
          <a:bodyPr wrap="square" rtlCol="0">
            <a:spAutoFit/>
          </a:bodyPr>
          <a:lstStyle/>
          <a:p>
            <a:r>
              <a:rPr lang="en-US" sz="200" dirty="0">
                <a:solidFill>
                  <a:schemeClr val="bg1"/>
                </a:solidFill>
                <a:latin typeface="Arial" panose="020B0604020202020204" pitchFamily="34" charset="0"/>
                <a:cs typeface="Arial" panose="020B0604020202020204" pitchFamily="34" charset="0"/>
              </a:rPr>
              <a:t>Remember that some grain items commonly served at breakfast may also be whole grain-rich, such as pancakes and waffles. </a:t>
            </a:r>
          </a:p>
        </p:txBody>
      </p:sp>
    </p:spTree>
    <p:extLst>
      <p:ext uri="{BB962C8B-B14F-4D97-AF65-F5344CB8AC3E}">
        <p14:creationId xmlns:p14="http://schemas.microsoft.com/office/powerpoint/2010/main" val="22596544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D6548B-BF59-2E43-AF19-AD9FF319111A}"/>
              </a:ext>
            </a:extLst>
          </p:cNvPr>
          <p:cNvSpPr>
            <a:spLocks noGrp="1"/>
          </p:cNvSpPr>
          <p:nvPr>
            <p:ph type="title"/>
          </p:nvPr>
        </p:nvSpPr>
        <p:spPr>
          <a:xfrm>
            <a:off x="-1" y="0"/>
            <a:ext cx="8525933" cy="1009979"/>
          </a:xfrm>
        </p:spPr>
        <p:txBody>
          <a:bodyPr/>
          <a:lstStyle/>
          <a:p>
            <a:r>
              <a:rPr lang="en-US" sz="3200"/>
              <a:t>Starting Kids Early With Whole Grains</a:t>
            </a:r>
            <a:r>
              <a:rPr lang="en-US" sz="3200">
                <a:solidFill>
                  <a:srgbClr val="D8F1DB"/>
                </a:solidFill>
              </a:rPr>
              <a:t> </a:t>
            </a:r>
            <a:r>
              <a:rPr lang="en-US" sz="400">
                <a:solidFill>
                  <a:srgbClr val="D8F1DB"/>
                </a:solidFill>
              </a:rPr>
              <a:t>(Continued)</a:t>
            </a:r>
            <a:r>
              <a:rPr lang="en-US" sz="3200"/>
              <a:t>   </a:t>
            </a:r>
          </a:p>
        </p:txBody>
      </p:sp>
      <p:sp>
        <p:nvSpPr>
          <p:cNvPr id="6" name="TextBox 5">
            <a:extLst>
              <a:ext uri="{FF2B5EF4-FFF2-40B4-BE49-F238E27FC236}">
                <a16:creationId xmlns:a16="http://schemas.microsoft.com/office/drawing/2014/main" id="{01226C17-3E11-FE45-89BD-28D8C8A5E027}"/>
              </a:ext>
            </a:extLst>
          </p:cNvPr>
          <p:cNvSpPr txBox="1"/>
          <p:nvPr/>
        </p:nvSpPr>
        <p:spPr>
          <a:xfrm>
            <a:off x="376488" y="4206240"/>
            <a:ext cx="3725121" cy="646331"/>
          </a:xfrm>
          <a:prstGeom prst="rect">
            <a:avLst/>
          </a:prstGeom>
          <a:noFill/>
        </p:spPr>
        <p:txBody>
          <a:bodyPr wrap="square" rtlCol="0">
            <a:spAutoFit/>
          </a:bodyPr>
          <a:lstStyle/>
          <a:p>
            <a:pPr algn="ctr"/>
            <a:r>
              <a:rPr lang="en-US" i="1">
                <a:solidFill>
                  <a:srgbClr val="AD1E23"/>
                </a:solidFill>
                <a:latin typeface="Helvetica" pitchFamily="2" charset="0"/>
              </a:rPr>
              <a:t>Minimum Serving Sizes Shown for Children Ages 6-12 and 13-18 </a:t>
            </a:r>
          </a:p>
        </p:txBody>
      </p:sp>
      <p:pic>
        <p:nvPicPr>
          <p:cNvPr id="10" name="Picture 9" descr="Sample lunch/supper containing a glass of milk  a plate with chicken stir-fry and brown rice, and a bowl with chunks of watermelon. ">
            <a:extLst>
              <a:ext uri="{FF2B5EF4-FFF2-40B4-BE49-F238E27FC236}">
                <a16:creationId xmlns:a16="http://schemas.microsoft.com/office/drawing/2014/main" id="{9AD4DCE1-9D57-774C-830F-C3B6DE5382F4}"/>
              </a:ext>
            </a:extLst>
          </p:cNvPr>
          <p:cNvPicPr>
            <a:picLocks noChangeAspect="1"/>
          </p:cNvPicPr>
          <p:nvPr/>
        </p:nvPicPr>
        <p:blipFill rotWithShape="1">
          <a:blip r:embed="rId3" cstate="screen">
            <a:alphaModFix/>
            <a:extLst>
              <a:ext uri="{28A0092B-C50C-407E-A947-70E740481C1C}">
                <a14:useLocalDpi xmlns:a14="http://schemas.microsoft.com/office/drawing/2010/main"/>
              </a:ext>
            </a:extLst>
          </a:blip>
          <a:srcRect l="-1" r="-1881"/>
          <a:stretch/>
        </p:blipFill>
        <p:spPr>
          <a:xfrm>
            <a:off x="376488" y="1193333"/>
            <a:ext cx="3725120" cy="2771802"/>
          </a:xfrm>
          <a:prstGeom prst="rect">
            <a:avLst/>
          </a:prstGeom>
          <a:ln w="19050" cap="rnd">
            <a:solidFill>
              <a:srgbClr val="FF0000"/>
            </a:solidFill>
            <a:prstDash val="sysDot"/>
            <a:bevel/>
          </a:ln>
        </p:spPr>
      </p:pic>
      <p:sp>
        <p:nvSpPr>
          <p:cNvPr id="8" name="Rectangle 7">
            <a:extLst>
              <a:ext uri="{FF2B5EF4-FFF2-40B4-BE49-F238E27FC236}">
                <a16:creationId xmlns:a16="http://schemas.microsoft.com/office/drawing/2014/main" id="{C1B953C0-5C3B-B74E-A8CC-A46397BE6F73}"/>
              </a:ext>
            </a:extLst>
          </p:cNvPr>
          <p:cNvSpPr/>
          <p:nvPr/>
        </p:nvSpPr>
        <p:spPr>
          <a:xfrm>
            <a:off x="4748902" y="4206240"/>
            <a:ext cx="3044698" cy="646331"/>
          </a:xfrm>
          <a:prstGeom prst="rect">
            <a:avLst/>
          </a:prstGeom>
        </p:spPr>
        <p:txBody>
          <a:bodyPr wrap="square">
            <a:spAutoFit/>
          </a:bodyPr>
          <a:lstStyle/>
          <a:p>
            <a:pPr algn="ctr"/>
            <a:r>
              <a:rPr lang="en-US" i="1">
                <a:solidFill>
                  <a:srgbClr val="403064"/>
                </a:solidFill>
                <a:latin typeface="Helvetica" pitchFamily="2" charset="0"/>
              </a:rPr>
              <a:t>Minimum Serving Sizes </a:t>
            </a:r>
            <a:br>
              <a:rPr lang="en-US" i="1">
                <a:solidFill>
                  <a:srgbClr val="403064"/>
                </a:solidFill>
                <a:latin typeface="Helvetica" pitchFamily="2" charset="0"/>
              </a:rPr>
            </a:br>
            <a:r>
              <a:rPr lang="en-US" i="1">
                <a:solidFill>
                  <a:srgbClr val="403064"/>
                </a:solidFill>
                <a:latin typeface="Helvetica" pitchFamily="2" charset="0"/>
              </a:rPr>
              <a:t>Shown for Adults</a:t>
            </a:r>
          </a:p>
        </p:txBody>
      </p:sp>
      <p:pic>
        <p:nvPicPr>
          <p:cNvPr id="7" name="Picture 2" descr="Sample lunch/supper: a glass of milk, small bowl with grapes and a plate with tuna salad, vegetable salad and slices of whole grain-rich pita bread.">
            <a:extLst>
              <a:ext uri="{FF2B5EF4-FFF2-40B4-BE49-F238E27FC236}">
                <a16:creationId xmlns:a16="http://schemas.microsoft.com/office/drawing/2014/main" id="{D58546A8-451A-1247-A7D3-0F349DF8F224}"/>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tretch>
            <a:fillRect/>
          </a:stretch>
        </p:blipFill>
        <p:spPr bwMode="auto">
          <a:xfrm>
            <a:off x="4748903" y="1190692"/>
            <a:ext cx="3044698" cy="2771802"/>
          </a:xfrm>
          <a:prstGeom prst="rect">
            <a:avLst/>
          </a:prstGeom>
          <a:noFill/>
          <a:ln w="19050" cap="rnd">
            <a:solidFill>
              <a:srgbClr val="7030A0"/>
            </a:solidFill>
            <a:prstDash val="sysDot"/>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a:extLst>
              <a:ext uri="{FF2B5EF4-FFF2-40B4-BE49-F238E27FC236}">
                <a16:creationId xmlns:a16="http://schemas.microsoft.com/office/drawing/2014/main" id="{F3FAB1B6-BC80-3046-9226-A0368BC070A7}"/>
              </a:ext>
            </a:extLst>
          </p:cNvPr>
          <p:cNvSpPr txBox="1"/>
          <p:nvPr/>
        </p:nvSpPr>
        <p:spPr>
          <a:xfrm>
            <a:off x="8014447" y="2624866"/>
            <a:ext cx="753065" cy="461665"/>
          </a:xfrm>
          <a:prstGeom prst="rect">
            <a:avLst/>
          </a:prstGeom>
          <a:noFill/>
        </p:spPr>
        <p:txBody>
          <a:bodyPr wrap="square" rtlCol="0">
            <a:spAutoFit/>
          </a:bodyPr>
          <a:lstStyle/>
          <a:p>
            <a:pPr lvl="0" defTabSz="685800">
              <a:defRPr/>
            </a:pPr>
            <a:r>
              <a:rPr lang="en-US" sz="300" dirty="0">
                <a:solidFill>
                  <a:schemeClr val="bg1"/>
                </a:solidFill>
                <a:latin typeface="Arial" panose="020B0604020202020204" pitchFamily="34" charset="0"/>
                <a:cs typeface="Arial" panose="020B0604020202020204" pitchFamily="34" charset="0"/>
              </a:rPr>
              <a:t>You can also serve whole grain-rich foods at lunch and supper, such as brown rice or pita bread. Whole grain-rich mini bagels, whole grain-rich crackers, and whole grain-rich tortillas can also be great choices at snack. </a:t>
            </a:r>
          </a:p>
          <a:p>
            <a:endParaRPr lang="en-US" sz="300" dirty="0">
              <a:solidFill>
                <a:schemeClr val="bg1"/>
              </a:solidFill>
            </a:endParaRPr>
          </a:p>
        </p:txBody>
      </p:sp>
    </p:spTree>
    <p:extLst>
      <p:ext uri="{BB962C8B-B14F-4D97-AF65-F5344CB8AC3E}">
        <p14:creationId xmlns:p14="http://schemas.microsoft.com/office/powerpoint/2010/main" val="3986114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0A173-5738-194A-BBD6-CD470C4B6559}"/>
              </a:ext>
            </a:extLst>
          </p:cNvPr>
          <p:cNvSpPr>
            <a:spLocks noGrp="1"/>
          </p:cNvSpPr>
          <p:nvPr>
            <p:ph type="title"/>
          </p:nvPr>
        </p:nvSpPr>
        <p:spPr>
          <a:xfrm>
            <a:off x="0" y="12700"/>
            <a:ext cx="9144000" cy="850790"/>
          </a:xfrm>
        </p:spPr>
        <p:txBody>
          <a:bodyPr/>
          <a:lstStyle/>
          <a:p>
            <a:r>
              <a:rPr lang="en-US"/>
              <a:t>Starting Kids Early With Whole Grains  </a:t>
            </a:r>
            <a:r>
              <a:rPr lang="en-US" sz="1000">
                <a:solidFill>
                  <a:srgbClr val="D8F1DB"/>
                </a:solidFill>
              </a:rPr>
              <a:t>(Continued)</a:t>
            </a:r>
            <a:r>
              <a:rPr lang="en-US" sz="1000"/>
              <a:t> </a:t>
            </a:r>
            <a:r>
              <a:rPr lang="en-US"/>
              <a:t> </a:t>
            </a:r>
            <a:endParaRPr lang="en-US">
              <a:latin typeface="Arial" panose="020B0604020202020204" pitchFamily="34" charset="0"/>
              <a:cs typeface="Arial" panose="020B0604020202020204" pitchFamily="34" charset="0"/>
            </a:endParaRPr>
          </a:p>
        </p:txBody>
      </p:sp>
      <p:pic>
        <p:nvPicPr>
          <p:cNvPr id="15" name="Picture 2" descr="Screenshot of the &quot;Serve Tasty and Healthy Foods in the Child and Adult Care Food Program&quot; Sample Meals for Children Ages 6-12 and 13-18 worksheet.">
            <a:extLst>
              <a:ext uri="{FF2B5EF4-FFF2-40B4-BE49-F238E27FC236}">
                <a16:creationId xmlns:a16="http://schemas.microsoft.com/office/drawing/2014/main" id="{BEE10EBD-1559-884F-B34A-6B76A547A552}"/>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tretch>
            <a:fillRect/>
          </a:stretch>
        </p:blipFill>
        <p:spPr bwMode="auto">
          <a:xfrm>
            <a:off x="971789" y="1073944"/>
            <a:ext cx="2473605" cy="3820345"/>
          </a:xfrm>
          <a:prstGeom prst="rect">
            <a:avLst/>
          </a:prstGeom>
          <a:noFill/>
          <a:ln w="9525">
            <a:noFill/>
            <a:miter lim="800000"/>
            <a:headEnd/>
            <a:tailEnd/>
          </a:ln>
          <a:effectLst>
            <a:outerShdw blurRad="63500" sx="102000" sy="102000" algn="ctr" rotWithShape="0">
              <a:srgbClr val="000000">
                <a:alpha val="15000"/>
              </a:srgbClr>
            </a:outerShdw>
          </a:effectLst>
          <a:extLst>
            <a:ext uri="{909E8E84-426E-40DD-AFC4-6F175D3DCCD1}">
              <a14:hiddenFill xmlns:a14="http://schemas.microsoft.com/office/drawing/2010/main">
                <a:solidFill>
                  <a:schemeClr val="accent1"/>
                </a:solidFill>
              </a14:hiddenFill>
            </a:ext>
          </a:extLst>
        </p:spPr>
      </p:pic>
      <p:sp>
        <p:nvSpPr>
          <p:cNvPr id="5" name="Rounded Rectangle 4" descr="[decorative] ">
            <a:extLst>
              <a:ext uri="{FF2B5EF4-FFF2-40B4-BE49-F238E27FC236}">
                <a16:creationId xmlns:a16="http://schemas.microsoft.com/office/drawing/2014/main" id="{27AE9830-6F01-CB49-BF4B-570214F53E7A}"/>
              </a:ext>
              <a:ext uri="{C183D7F6-B498-43B3-948B-1728B52AA6E4}">
                <adec:decorative xmlns:adec="http://schemas.microsoft.com/office/drawing/2017/decorative" xmlns="" val="1"/>
              </a:ext>
            </a:extLst>
          </p:cNvPr>
          <p:cNvSpPr/>
          <p:nvPr/>
        </p:nvSpPr>
        <p:spPr>
          <a:xfrm>
            <a:off x="971789" y="1782434"/>
            <a:ext cx="2473605" cy="1924327"/>
          </a:xfrm>
          <a:prstGeom prst="roundRect">
            <a:avLst>
              <a:gd name="adj" fmla="val 2163"/>
            </a:avLst>
          </a:prstGeom>
          <a:noFill/>
          <a:ln w="19050">
            <a:solidFill>
              <a:srgbClr val="0D59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cxnSp>
        <p:nvCxnSpPr>
          <p:cNvPr id="6" name="Elbow Connector 5" descr="[decorative] ">
            <a:extLst>
              <a:ext uri="{FF2B5EF4-FFF2-40B4-BE49-F238E27FC236}">
                <a16:creationId xmlns:a16="http://schemas.microsoft.com/office/drawing/2014/main" id="{7B648DBB-25E7-E044-B858-3C45B6C0607D}"/>
              </a:ext>
              <a:ext uri="{C183D7F6-B498-43B3-948B-1728B52AA6E4}">
                <adec:decorative xmlns:adec="http://schemas.microsoft.com/office/drawing/2017/decorative" xmlns="" val="1"/>
              </a:ext>
            </a:extLst>
          </p:cNvPr>
          <p:cNvCxnSpPr>
            <a:cxnSpLocks/>
            <a:endCxn id="5" idx="3"/>
          </p:cNvCxnSpPr>
          <p:nvPr/>
        </p:nvCxnSpPr>
        <p:spPr>
          <a:xfrm rot="10800000" flipV="1">
            <a:off x="3445395" y="2172928"/>
            <a:ext cx="1687047" cy="571670"/>
          </a:xfrm>
          <a:prstGeom prst="bentConnector3">
            <a:avLst>
              <a:gd name="adj1" fmla="val 86134"/>
            </a:avLst>
          </a:prstGeom>
          <a:ln w="19050">
            <a:solidFill>
              <a:srgbClr val="0D5929"/>
            </a:solidFill>
            <a:tailEnd type="oval"/>
          </a:ln>
        </p:spPr>
        <p:style>
          <a:lnRef idx="1">
            <a:schemeClr val="accent1"/>
          </a:lnRef>
          <a:fillRef idx="0">
            <a:schemeClr val="accent1"/>
          </a:fillRef>
          <a:effectRef idx="0">
            <a:schemeClr val="accent1"/>
          </a:effectRef>
          <a:fontRef idx="minor">
            <a:schemeClr val="tx1"/>
          </a:fontRef>
        </p:style>
      </p:cxnSp>
      <p:sp>
        <p:nvSpPr>
          <p:cNvPr id="7" name="Rounded Rectangle 6" descr="[decorative] ">
            <a:extLst>
              <a:ext uri="{FF2B5EF4-FFF2-40B4-BE49-F238E27FC236}">
                <a16:creationId xmlns:a16="http://schemas.microsoft.com/office/drawing/2014/main" id="{3F1D8CFC-A667-C640-A8A5-9B4FEF5908F0}"/>
              </a:ext>
              <a:ext uri="{C183D7F6-B498-43B3-948B-1728B52AA6E4}">
                <adec:decorative xmlns:adec="http://schemas.microsoft.com/office/drawing/2017/decorative" xmlns="" val="1"/>
              </a:ext>
            </a:extLst>
          </p:cNvPr>
          <p:cNvSpPr/>
          <p:nvPr/>
        </p:nvSpPr>
        <p:spPr>
          <a:xfrm>
            <a:off x="3972232" y="1116217"/>
            <a:ext cx="3982065" cy="3136490"/>
          </a:xfrm>
          <a:prstGeom prst="roundRect">
            <a:avLst>
              <a:gd name="adj" fmla="val 7890"/>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2" descr="Snapshot of a part of the &quot;Serve Tasty and Healthy Foods in the Child and Adult Care Food Program&quot; Sample Meals for Children Ages 6-12 and 13-18 worksheet.">
            <a:extLst>
              <a:ext uri="{FF2B5EF4-FFF2-40B4-BE49-F238E27FC236}">
                <a16:creationId xmlns:a16="http://schemas.microsoft.com/office/drawing/2014/main" id="{C6ABEE9B-FF1F-A749-8149-22D0C21A27A6}"/>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tretch>
            <a:fillRect/>
          </a:stretch>
        </p:blipFill>
        <p:spPr bwMode="auto">
          <a:xfrm>
            <a:off x="4176712" y="1273868"/>
            <a:ext cx="3546635" cy="2821187"/>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Lst>
        </p:spPr>
      </p:pic>
      <p:sp>
        <p:nvSpPr>
          <p:cNvPr id="9" name="TextBox 8">
            <a:extLst>
              <a:ext uri="{FF2B5EF4-FFF2-40B4-BE49-F238E27FC236}">
                <a16:creationId xmlns:a16="http://schemas.microsoft.com/office/drawing/2014/main" id="{44A38A2B-E99B-494C-8D3B-819DBFE08114}"/>
              </a:ext>
            </a:extLst>
          </p:cNvPr>
          <p:cNvSpPr txBox="1"/>
          <p:nvPr/>
        </p:nvSpPr>
        <p:spPr>
          <a:xfrm>
            <a:off x="3972232" y="4402016"/>
            <a:ext cx="3982065" cy="646331"/>
          </a:xfrm>
          <a:prstGeom prst="rect">
            <a:avLst/>
          </a:prstGeom>
          <a:noFill/>
        </p:spPr>
        <p:txBody>
          <a:bodyPr wrap="square" rtlCol="0">
            <a:spAutoFit/>
          </a:bodyPr>
          <a:lstStyle/>
          <a:p>
            <a:pPr algn="ctr"/>
            <a:r>
              <a:rPr lang="en-US" i="1">
                <a:solidFill>
                  <a:srgbClr val="0D5929"/>
                </a:solidFill>
                <a:latin typeface="Helvetica" pitchFamily="2" charset="0"/>
              </a:rPr>
              <a:t>*Minimum Serving Sizes Shown </a:t>
            </a:r>
            <a:br>
              <a:rPr lang="en-US" i="1">
                <a:solidFill>
                  <a:srgbClr val="0D5929"/>
                </a:solidFill>
                <a:latin typeface="Helvetica" pitchFamily="2" charset="0"/>
              </a:rPr>
            </a:br>
            <a:r>
              <a:rPr lang="en-US" i="1">
                <a:solidFill>
                  <a:srgbClr val="0D5929"/>
                </a:solidFill>
                <a:latin typeface="Helvetica" pitchFamily="2" charset="0"/>
              </a:rPr>
              <a:t>for Children Ages 6-12 and 13-18</a:t>
            </a:r>
          </a:p>
        </p:txBody>
      </p:sp>
      <p:sp>
        <p:nvSpPr>
          <p:cNvPr id="3" name="TextBox 2">
            <a:extLst>
              <a:ext uri="{FF2B5EF4-FFF2-40B4-BE49-F238E27FC236}">
                <a16:creationId xmlns:a16="http://schemas.microsoft.com/office/drawing/2014/main" id="{03153D6A-92B7-ED44-A496-60D1E5CB98D0}"/>
              </a:ext>
            </a:extLst>
          </p:cNvPr>
          <p:cNvSpPr txBox="1"/>
          <p:nvPr/>
        </p:nvSpPr>
        <p:spPr>
          <a:xfrm>
            <a:off x="105879" y="2127182"/>
            <a:ext cx="748612" cy="677108"/>
          </a:xfrm>
          <a:prstGeom prst="rect">
            <a:avLst/>
          </a:prstGeom>
          <a:noFill/>
        </p:spPr>
        <p:txBody>
          <a:bodyPr wrap="square" rtlCol="0">
            <a:spAutoFit/>
          </a:bodyPr>
          <a:lstStyle/>
          <a:p>
            <a:r>
              <a:rPr lang="en-US" sz="200" dirty="0">
                <a:solidFill>
                  <a:schemeClr val="bg1"/>
                </a:solidFill>
                <a:latin typeface="Arial" panose="020B0604020202020204" pitchFamily="34" charset="0"/>
                <a:cs typeface="Arial" panose="020B0604020202020204" pitchFamily="34" charset="0"/>
              </a:rPr>
              <a:t>If you serve grain items at your CACFP site, the items must be whole grain-rich once per day. Of course, you can serve whole grain-rich items more than once per day. For example, you can serve whole grain-rich cereal at breakfast, and then brown rice, which is a whole grain, is served at lunch. </a:t>
            </a:r>
          </a:p>
          <a:p>
            <a:endParaRPr lang="en-US" sz="200" dirty="0">
              <a:solidFill>
                <a:schemeClr val="bg1"/>
              </a:solidFill>
              <a:latin typeface="Arial" panose="020B0604020202020204" pitchFamily="34" charset="0"/>
              <a:cs typeface="Arial" panose="020B0604020202020204" pitchFamily="34" charset="0"/>
            </a:endParaRPr>
          </a:p>
          <a:p>
            <a:r>
              <a:rPr lang="en-US" sz="200" dirty="0">
                <a:solidFill>
                  <a:schemeClr val="bg1"/>
                </a:solidFill>
                <a:latin typeface="Arial" panose="020B0604020202020204" pitchFamily="34" charset="0"/>
                <a:cs typeface="Arial" panose="020B0604020202020204" pitchFamily="34" charset="0"/>
              </a:rPr>
              <a:t>Try to serve whole grains at different meals throughout the week for variety, such as whole-wheat spaghetti at lunch on Monday, whole-wheat toast at breakfast on Tuesday, and whole grain-rich crackers at snack on Wednesday. </a:t>
            </a:r>
          </a:p>
          <a:p>
            <a:endParaRPr lang="en-US" sz="200" dirty="0">
              <a:solidFill>
                <a:schemeClr val="bg1"/>
              </a:solidFill>
              <a:latin typeface="Arial" panose="020B0604020202020204" pitchFamily="34" charset="0"/>
              <a:cs typeface="Arial" panose="020B0604020202020204" pitchFamily="34" charset="0"/>
            </a:endParaRPr>
          </a:p>
          <a:p>
            <a:r>
              <a:rPr lang="en-US" sz="200" dirty="0">
                <a:solidFill>
                  <a:schemeClr val="bg1"/>
                </a:solidFill>
                <a:latin typeface="Arial" panose="020B0604020202020204" pitchFamily="34" charset="0"/>
                <a:cs typeface="Arial" panose="020B0604020202020204" pitchFamily="34" charset="0"/>
              </a:rPr>
              <a:t>For those of you serving different groups of participants throughout the day, such as a morning group and an afternoon group, this will also help make sure that all participants get a chance to try and enjoy whole grains throughout the week. </a:t>
            </a:r>
          </a:p>
        </p:txBody>
      </p:sp>
    </p:spTree>
    <p:extLst>
      <p:ext uri="{BB962C8B-B14F-4D97-AF65-F5344CB8AC3E}">
        <p14:creationId xmlns:p14="http://schemas.microsoft.com/office/powerpoint/2010/main" val="4762599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CDC9BC1-D9CD-424E-8A7D-FE3F5491659B}"/>
              </a:ext>
              <a:ext uri="{C183D7F6-B498-43B3-948B-1728B52AA6E4}">
                <adec:decorative xmlns:adec="http://schemas.microsoft.com/office/drawing/2017/decorative" xmlns="" val="1"/>
              </a:ext>
            </a:extLst>
          </p:cNvPr>
          <p:cNvSpPr txBox="1"/>
          <p:nvPr/>
        </p:nvSpPr>
        <p:spPr>
          <a:xfrm>
            <a:off x="0" y="160611"/>
            <a:ext cx="3173506" cy="1938992"/>
          </a:xfrm>
          <a:prstGeom prst="rect">
            <a:avLst/>
          </a:prstGeom>
          <a:noFill/>
        </p:spPr>
        <p:txBody>
          <a:bodyPr wrap="square" rtlCol="0">
            <a:spAutoFit/>
          </a:bodyPr>
          <a:lstStyle/>
          <a:p>
            <a:pPr algn="ctr"/>
            <a:r>
              <a:rPr lang="en-US" sz="12000" b="1">
                <a:solidFill>
                  <a:srgbClr val="0D5929"/>
                </a:solidFill>
                <a:latin typeface="Helvetica" pitchFamily="2" charset="0"/>
              </a:rPr>
              <a:t>?</a:t>
            </a:r>
          </a:p>
        </p:txBody>
      </p:sp>
      <p:sp>
        <p:nvSpPr>
          <p:cNvPr id="2" name="Title 1">
            <a:extLst>
              <a:ext uri="{FF2B5EF4-FFF2-40B4-BE49-F238E27FC236}">
                <a16:creationId xmlns:a16="http://schemas.microsoft.com/office/drawing/2014/main" id="{94755CF0-EA1B-BF44-A9E8-B10C9AE77E02}"/>
              </a:ext>
            </a:extLst>
          </p:cNvPr>
          <p:cNvSpPr>
            <a:spLocks noGrp="1"/>
          </p:cNvSpPr>
          <p:nvPr>
            <p:ph type="title"/>
          </p:nvPr>
        </p:nvSpPr>
        <p:spPr>
          <a:xfrm>
            <a:off x="0" y="1846559"/>
            <a:ext cx="3037398" cy="1669773"/>
          </a:xfrm>
        </p:spPr>
        <p:txBody>
          <a:bodyPr/>
          <a:lstStyle/>
          <a:p>
            <a:r>
              <a:rPr lang="en-US"/>
              <a:t>True or False:</a:t>
            </a:r>
            <a:br>
              <a:rPr lang="en-US"/>
            </a:br>
            <a:r>
              <a:rPr lang="en-US" b="0"/>
              <a:t>I may serve whole grain-rich foods at breakfast, lunch, supper, or snack.</a:t>
            </a:r>
          </a:p>
        </p:txBody>
      </p:sp>
      <p:sp>
        <p:nvSpPr>
          <p:cNvPr id="8" name="Content Placeholder 3">
            <a:extLst>
              <a:ext uri="{FF2B5EF4-FFF2-40B4-BE49-F238E27FC236}">
                <a16:creationId xmlns:a16="http://schemas.microsoft.com/office/drawing/2014/main" id="{2DE37B5D-4B63-ED4E-900F-66C674D71DFD}"/>
              </a:ext>
            </a:extLst>
          </p:cNvPr>
          <p:cNvSpPr txBox="1">
            <a:spLocks/>
          </p:cNvSpPr>
          <p:nvPr/>
        </p:nvSpPr>
        <p:spPr>
          <a:xfrm>
            <a:off x="3813048" y="1737360"/>
            <a:ext cx="3868737" cy="834390"/>
          </a:xfrm>
          <a:prstGeom prst="rect">
            <a:avLst/>
          </a:prstGeom>
        </p:spPr>
        <p:txBody>
          <a:bodyPr/>
          <a:lstStyle>
            <a:lvl1pPr marL="274320" indent="-274320" algn="l" defTabSz="914400" rtl="0" eaLnBrk="1" latinLnBrk="0" hangingPunct="1">
              <a:lnSpc>
                <a:spcPct val="90000"/>
              </a:lnSpc>
              <a:spcBef>
                <a:spcPts val="1000"/>
              </a:spcBef>
              <a:buClr>
                <a:srgbClr val="062F6E"/>
              </a:buClr>
              <a:buFontTx/>
              <a:buBlip>
                <a:blip r:embed="rId3"/>
              </a:buBlip>
              <a:defRPr sz="2000" b="0" i="0" kern="1200">
                <a:solidFill>
                  <a:schemeClr val="tx1">
                    <a:lumMod val="65000"/>
                    <a:lumOff val="35000"/>
                  </a:schemeClr>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7663" indent="-347663">
              <a:buClr>
                <a:srgbClr val="0D5929"/>
              </a:buClr>
              <a:buFont typeface="Wingdings" pitchFamily="2" charset="2"/>
              <a:buChar char="q"/>
            </a:pPr>
            <a:r>
              <a:rPr lang="en-US"/>
              <a:t>True</a:t>
            </a:r>
          </a:p>
          <a:p>
            <a:pPr marL="347663" indent="-347663">
              <a:buClr>
                <a:srgbClr val="0D5929"/>
              </a:buClr>
              <a:buFont typeface="Wingdings" pitchFamily="2" charset="2"/>
              <a:buChar char="q"/>
            </a:pPr>
            <a:r>
              <a:rPr lang="en-US"/>
              <a:t>False</a:t>
            </a:r>
          </a:p>
        </p:txBody>
      </p:sp>
      <p:sp>
        <p:nvSpPr>
          <p:cNvPr id="3" name="TextBox 2">
            <a:extLst>
              <a:ext uri="{FF2B5EF4-FFF2-40B4-BE49-F238E27FC236}">
                <a16:creationId xmlns:a16="http://schemas.microsoft.com/office/drawing/2014/main" id="{EAABC866-DEEE-394A-AF94-7609B016AD62}"/>
              </a:ext>
            </a:extLst>
          </p:cNvPr>
          <p:cNvSpPr txBox="1"/>
          <p:nvPr/>
        </p:nvSpPr>
        <p:spPr>
          <a:xfrm>
            <a:off x="4114800" y="3608614"/>
            <a:ext cx="1675459" cy="415498"/>
          </a:xfrm>
          <a:prstGeom prst="rect">
            <a:avLst/>
          </a:prstGeom>
          <a:noFill/>
        </p:spPr>
        <p:txBody>
          <a:bodyPr wrap="none" rtlCol="0">
            <a:spAutoFit/>
          </a:bodyPr>
          <a:lstStyle/>
          <a:p>
            <a:r>
              <a:rPr lang="en-US" sz="300" dirty="0">
                <a:solidFill>
                  <a:schemeClr val="bg1"/>
                </a:solidFill>
                <a:latin typeface="Arial" panose="020B0604020202020204" pitchFamily="34" charset="0"/>
                <a:cs typeface="Arial" panose="020B0604020202020204" pitchFamily="34" charset="0"/>
              </a:rPr>
              <a:t>Let’s try a practice question. Is the following statement true or false? </a:t>
            </a:r>
          </a:p>
          <a:p>
            <a:endParaRPr lang="en-US" sz="300" dirty="0">
              <a:solidFill>
                <a:schemeClr val="bg1"/>
              </a:solidFill>
              <a:latin typeface="Arial" panose="020B0604020202020204" pitchFamily="34" charset="0"/>
              <a:cs typeface="Arial" panose="020B0604020202020204" pitchFamily="34" charset="0"/>
            </a:endParaRPr>
          </a:p>
          <a:p>
            <a:r>
              <a:rPr lang="en-US" sz="300" dirty="0">
                <a:solidFill>
                  <a:schemeClr val="bg1"/>
                </a:solidFill>
                <a:latin typeface="Arial" panose="020B0604020202020204" pitchFamily="34" charset="0"/>
                <a:cs typeface="Arial" panose="020B0604020202020204" pitchFamily="34" charset="0"/>
              </a:rPr>
              <a:t>“I may serve whole grain-rich foods at breakfast, lunch, supper, or snack in the CACFP.”</a:t>
            </a:r>
          </a:p>
          <a:p>
            <a:endParaRPr lang="en-US" sz="300" dirty="0">
              <a:solidFill>
                <a:schemeClr val="bg1"/>
              </a:solidFill>
              <a:latin typeface="Arial" panose="020B0604020202020204" pitchFamily="34" charset="0"/>
              <a:cs typeface="Arial" panose="020B0604020202020204" pitchFamily="34" charset="0"/>
            </a:endParaRPr>
          </a:p>
          <a:p>
            <a:r>
              <a:rPr lang="en-US" sz="300" dirty="0">
                <a:solidFill>
                  <a:schemeClr val="bg1"/>
                </a:solidFill>
                <a:latin typeface="Arial" panose="020B0604020202020204" pitchFamily="34" charset="0"/>
                <a:cs typeface="Arial" panose="020B0604020202020204" pitchFamily="34" charset="0"/>
              </a:rPr>
              <a:t>Raise your hand if you think the answer is true [pause and wait for a show of hands].</a:t>
            </a:r>
          </a:p>
          <a:p>
            <a:endParaRPr lang="en-US" sz="300" dirty="0">
              <a:solidFill>
                <a:schemeClr val="bg1"/>
              </a:solidFill>
              <a:latin typeface="Arial" panose="020B0604020202020204" pitchFamily="34" charset="0"/>
              <a:cs typeface="Arial" panose="020B0604020202020204" pitchFamily="34" charset="0"/>
            </a:endParaRPr>
          </a:p>
          <a:p>
            <a:r>
              <a:rPr lang="en-US" sz="300" dirty="0">
                <a:solidFill>
                  <a:schemeClr val="bg1"/>
                </a:solidFill>
                <a:latin typeface="Arial" panose="020B0604020202020204" pitchFamily="34" charset="0"/>
                <a:cs typeface="Arial" panose="020B0604020202020204" pitchFamily="34" charset="0"/>
              </a:rPr>
              <a:t>Raise your hand if you think the answer is false [pause and wait for a show of hands].</a:t>
            </a:r>
          </a:p>
        </p:txBody>
      </p:sp>
    </p:spTree>
    <p:extLst>
      <p:ext uri="{BB962C8B-B14F-4D97-AF65-F5344CB8AC3E}">
        <p14:creationId xmlns:p14="http://schemas.microsoft.com/office/powerpoint/2010/main" val="24655845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CB08FDD-55BB-834C-8E39-9CEF8A04334D}"/>
              </a:ext>
              <a:ext uri="{C183D7F6-B498-43B3-948B-1728B52AA6E4}">
                <adec:decorative xmlns:adec="http://schemas.microsoft.com/office/drawing/2017/decorative" xmlns="" val="1"/>
              </a:ext>
            </a:extLst>
          </p:cNvPr>
          <p:cNvSpPr txBox="1"/>
          <p:nvPr/>
        </p:nvSpPr>
        <p:spPr>
          <a:xfrm>
            <a:off x="0" y="106823"/>
            <a:ext cx="3133165" cy="1938992"/>
          </a:xfrm>
          <a:prstGeom prst="rect">
            <a:avLst/>
          </a:prstGeom>
          <a:noFill/>
        </p:spPr>
        <p:txBody>
          <a:bodyPr wrap="square" rtlCol="0">
            <a:spAutoFit/>
          </a:bodyPr>
          <a:lstStyle/>
          <a:p>
            <a:pPr algn="ctr"/>
            <a:r>
              <a:rPr lang="en-US" sz="12000" b="1">
                <a:solidFill>
                  <a:srgbClr val="0D5929"/>
                </a:solidFill>
                <a:latin typeface="Helvetica" pitchFamily="2" charset="0"/>
              </a:rPr>
              <a:t>?</a:t>
            </a:r>
          </a:p>
        </p:txBody>
      </p:sp>
      <p:sp>
        <p:nvSpPr>
          <p:cNvPr id="2" name="Title 1">
            <a:extLst>
              <a:ext uri="{FF2B5EF4-FFF2-40B4-BE49-F238E27FC236}">
                <a16:creationId xmlns:a16="http://schemas.microsoft.com/office/drawing/2014/main" id="{94755CF0-EA1B-BF44-A9E8-B10C9AE77E02}"/>
              </a:ext>
            </a:extLst>
          </p:cNvPr>
          <p:cNvSpPr>
            <a:spLocks noGrp="1"/>
          </p:cNvSpPr>
          <p:nvPr>
            <p:ph type="title"/>
          </p:nvPr>
        </p:nvSpPr>
        <p:spPr>
          <a:xfrm>
            <a:off x="0" y="1846559"/>
            <a:ext cx="3037398" cy="1669773"/>
          </a:xfrm>
        </p:spPr>
        <p:txBody>
          <a:bodyPr/>
          <a:lstStyle/>
          <a:p>
            <a:r>
              <a:rPr lang="en-US"/>
              <a:t>True or False:</a:t>
            </a:r>
            <a:br>
              <a:rPr lang="en-US"/>
            </a:br>
            <a:r>
              <a:rPr lang="en-US" b="0"/>
              <a:t>I may serve whole grain-rich foods at breakfast, lunch, supper or snack.</a:t>
            </a:r>
          </a:p>
        </p:txBody>
      </p:sp>
      <p:sp>
        <p:nvSpPr>
          <p:cNvPr id="8" name="Content Placeholder 3">
            <a:extLst>
              <a:ext uri="{FF2B5EF4-FFF2-40B4-BE49-F238E27FC236}">
                <a16:creationId xmlns:a16="http://schemas.microsoft.com/office/drawing/2014/main" id="{2DE37B5D-4B63-ED4E-900F-66C674D71DFD}"/>
              </a:ext>
            </a:extLst>
          </p:cNvPr>
          <p:cNvSpPr txBox="1">
            <a:spLocks/>
          </p:cNvSpPr>
          <p:nvPr/>
        </p:nvSpPr>
        <p:spPr>
          <a:xfrm>
            <a:off x="3678577" y="1118037"/>
            <a:ext cx="3868737" cy="728522"/>
          </a:xfrm>
          <a:prstGeom prst="rect">
            <a:avLst/>
          </a:prstGeom>
        </p:spPr>
        <p:txBody>
          <a:bodyPr/>
          <a:lstStyle>
            <a:lvl1pPr marL="274320" indent="-274320" algn="l" defTabSz="914400" rtl="0" eaLnBrk="1" latinLnBrk="0" hangingPunct="1">
              <a:lnSpc>
                <a:spcPct val="90000"/>
              </a:lnSpc>
              <a:spcBef>
                <a:spcPts val="1000"/>
              </a:spcBef>
              <a:buClr>
                <a:srgbClr val="062F6E"/>
              </a:buClr>
              <a:buFontTx/>
              <a:buBlip>
                <a:blip r:embed="rId3"/>
              </a:buBlip>
              <a:defRPr sz="2000" b="0" i="0" kern="1200">
                <a:solidFill>
                  <a:schemeClr val="tx1">
                    <a:lumMod val="65000"/>
                    <a:lumOff val="35000"/>
                  </a:schemeClr>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7663" indent="-347663">
              <a:buClr>
                <a:srgbClr val="0D5929"/>
              </a:buClr>
              <a:buFont typeface="Wingdings" pitchFamily="2" charset="2"/>
              <a:buChar char="q"/>
            </a:pPr>
            <a:r>
              <a:rPr lang="en-US" b="1">
                <a:solidFill>
                  <a:srgbClr val="14504F"/>
                </a:solidFill>
              </a:rPr>
              <a:t>True</a:t>
            </a:r>
          </a:p>
          <a:p>
            <a:pPr marL="347663" indent="-347663">
              <a:buClr>
                <a:srgbClr val="0D5929"/>
              </a:buClr>
              <a:buFont typeface="Wingdings" pitchFamily="2" charset="2"/>
              <a:buChar char="q"/>
            </a:pPr>
            <a:r>
              <a:rPr lang="en-US"/>
              <a:t>False</a:t>
            </a:r>
          </a:p>
        </p:txBody>
      </p:sp>
      <p:sp>
        <p:nvSpPr>
          <p:cNvPr id="10" name="TextBox 9">
            <a:extLst>
              <a:ext uri="{FF2B5EF4-FFF2-40B4-BE49-F238E27FC236}">
                <a16:creationId xmlns:a16="http://schemas.microsoft.com/office/drawing/2014/main" id="{F9AA45EE-92DF-1049-9F38-2FDAC55469E0}"/>
              </a:ext>
            </a:extLst>
          </p:cNvPr>
          <p:cNvSpPr txBox="1"/>
          <p:nvPr/>
        </p:nvSpPr>
        <p:spPr>
          <a:xfrm>
            <a:off x="3696428" y="992737"/>
            <a:ext cx="461044" cy="461665"/>
          </a:xfrm>
          <a:prstGeom prst="rect">
            <a:avLst/>
          </a:prstGeom>
          <a:noFill/>
        </p:spPr>
        <p:txBody>
          <a:bodyPr wrap="square" rtlCol="0">
            <a:spAutoFit/>
          </a:bodyPr>
          <a:lstStyle/>
          <a:p>
            <a:r>
              <a:rPr lang="en-US" sz="2400">
                <a:solidFill>
                  <a:srgbClr val="0D5929"/>
                </a:solidFill>
                <a:latin typeface="Helvetica" pitchFamily="2" charset="0"/>
              </a:rPr>
              <a:t>✓</a:t>
            </a:r>
          </a:p>
        </p:txBody>
      </p:sp>
      <p:sp>
        <p:nvSpPr>
          <p:cNvPr id="6" name="Text Placeholder 2">
            <a:extLst>
              <a:ext uri="{FF2B5EF4-FFF2-40B4-BE49-F238E27FC236}">
                <a16:creationId xmlns:a16="http://schemas.microsoft.com/office/drawing/2014/main" id="{2EDB883B-7C12-5C4E-B04C-855360FD1DEC}"/>
              </a:ext>
            </a:extLst>
          </p:cNvPr>
          <p:cNvSpPr txBox="1">
            <a:spLocks/>
          </p:cNvSpPr>
          <p:nvPr/>
        </p:nvSpPr>
        <p:spPr>
          <a:xfrm>
            <a:off x="3840480" y="2012714"/>
            <a:ext cx="4876799" cy="2624273"/>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20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288925" indent="-288925">
              <a:buClr>
                <a:srgbClr val="0D5929"/>
              </a:buClr>
              <a:buFont typeface="Arial" panose="020B0604020202020204" pitchFamily="34" charset="0"/>
              <a:buChar char="•"/>
            </a:pPr>
            <a:r>
              <a:rPr lang="en-US" sz="1800"/>
              <a:t>Whole grain-rich foods should be served at least once per day in the CACFP. This can be at breakfast, lunch, supper, or snack. </a:t>
            </a:r>
          </a:p>
          <a:p>
            <a:pPr marL="288925" indent="-288925">
              <a:buClr>
                <a:srgbClr val="0D5929"/>
              </a:buClr>
              <a:buFont typeface="Arial" panose="020B0604020202020204" pitchFamily="34" charset="0"/>
              <a:buChar char="•"/>
            </a:pPr>
            <a:r>
              <a:rPr lang="en-US" sz="1800"/>
              <a:t>Try serving whole grain-rich foods at different meals throughout the week, such as brown rice for lunch on Monday, oatmeal for breakfast on Tuesday, and whole grain-rich mini-bagels at snack on Wednesday. </a:t>
            </a:r>
          </a:p>
          <a:p>
            <a:pPr marL="288925" indent="-288925">
              <a:buClr>
                <a:srgbClr val="0D5929"/>
              </a:buClr>
              <a:buFont typeface="Arial" panose="020B0604020202020204" pitchFamily="34" charset="0"/>
              <a:buChar char="•"/>
            </a:pPr>
            <a:r>
              <a:rPr lang="en-US" sz="1800"/>
              <a:t>As a best practice, you can serve whole grain-rich foods twice or more per day.</a:t>
            </a:r>
          </a:p>
          <a:p>
            <a:pPr marL="288925" indent="-288925">
              <a:buClr>
                <a:srgbClr val="0D5929"/>
              </a:buClr>
            </a:pPr>
            <a:endParaRPr lang="en-US" sz="1800"/>
          </a:p>
        </p:txBody>
      </p:sp>
      <p:sp>
        <p:nvSpPr>
          <p:cNvPr id="3" name="TextBox 2">
            <a:extLst>
              <a:ext uri="{FF2B5EF4-FFF2-40B4-BE49-F238E27FC236}">
                <a16:creationId xmlns:a16="http://schemas.microsoft.com/office/drawing/2014/main" id="{80676B24-6C16-6C47-8E7B-6F008AA337BB}"/>
              </a:ext>
            </a:extLst>
          </p:cNvPr>
          <p:cNvSpPr txBox="1"/>
          <p:nvPr/>
        </p:nvSpPr>
        <p:spPr>
          <a:xfrm>
            <a:off x="3272588" y="4812633"/>
            <a:ext cx="4071487" cy="307777"/>
          </a:xfrm>
          <a:prstGeom prst="rect">
            <a:avLst/>
          </a:prstGeom>
          <a:noFill/>
        </p:spPr>
        <p:txBody>
          <a:bodyPr wrap="square" rtlCol="0">
            <a:spAutoFit/>
          </a:bodyPr>
          <a:lstStyle/>
          <a:p>
            <a:r>
              <a:rPr lang="en-US" sz="200" dirty="0">
                <a:solidFill>
                  <a:schemeClr val="bg1"/>
                </a:solidFill>
                <a:latin typeface="Arial" panose="020B0604020202020204" pitchFamily="34" charset="0"/>
                <a:cs typeface="Arial" panose="020B0604020202020204" pitchFamily="34" charset="0"/>
              </a:rPr>
              <a:t>Nice work! The answer is true. If you are serving grains at your CACFP site, those grains should be whole grain-rich at least once per day. This can be at breakfast, lunch, supper, or snack. </a:t>
            </a:r>
          </a:p>
          <a:p>
            <a:endParaRPr lang="en-US" sz="200" dirty="0">
              <a:solidFill>
                <a:schemeClr val="bg1"/>
              </a:solidFill>
              <a:latin typeface="Arial" panose="020B0604020202020204" pitchFamily="34" charset="0"/>
              <a:cs typeface="Arial" panose="020B0604020202020204" pitchFamily="34" charset="0"/>
            </a:endParaRPr>
          </a:p>
          <a:p>
            <a:r>
              <a:rPr lang="en-US" sz="200" dirty="0">
                <a:solidFill>
                  <a:schemeClr val="bg1"/>
                </a:solidFill>
                <a:latin typeface="Arial" panose="020B0604020202020204" pitchFamily="34" charset="0"/>
                <a:cs typeface="Arial" panose="020B0604020202020204" pitchFamily="34" charset="0"/>
              </a:rPr>
              <a:t>Try serving whole grain-rich foods at different meals throughout the week, such as brown rice for lunch on Monday, oatmeal for breakfast on Tuesday, whole grain-rich mini-bagels at snack on Wednesday. </a:t>
            </a:r>
          </a:p>
          <a:p>
            <a:endParaRPr lang="en-US" sz="200" dirty="0">
              <a:solidFill>
                <a:schemeClr val="bg1"/>
              </a:solidFill>
              <a:latin typeface="Arial" panose="020B0604020202020204" pitchFamily="34" charset="0"/>
              <a:cs typeface="Arial" panose="020B0604020202020204" pitchFamily="34" charset="0"/>
            </a:endParaRPr>
          </a:p>
          <a:p>
            <a:r>
              <a:rPr lang="en-US" sz="200" dirty="0">
                <a:solidFill>
                  <a:schemeClr val="bg1"/>
                </a:solidFill>
                <a:latin typeface="Arial" panose="020B0604020202020204" pitchFamily="34" charset="0"/>
                <a:cs typeface="Arial" panose="020B0604020202020204" pitchFamily="34" charset="0"/>
              </a:rPr>
              <a:t>This gives everyone a chance to try whole grains, and see that whole grains can fit into the day in many different ways.</a:t>
            </a:r>
          </a:p>
          <a:p>
            <a:endParaRPr lang="en-US" sz="200" dirty="0">
              <a:solidFill>
                <a:schemeClr val="bg1"/>
              </a:solidFill>
              <a:latin typeface="Arial" panose="020B0604020202020204" pitchFamily="34" charset="0"/>
              <a:cs typeface="Arial" panose="020B0604020202020204" pitchFamily="34" charset="0"/>
            </a:endParaRPr>
          </a:p>
          <a:p>
            <a:r>
              <a:rPr lang="en-US" sz="200" dirty="0">
                <a:solidFill>
                  <a:schemeClr val="bg1"/>
                </a:solidFill>
                <a:latin typeface="Arial" panose="020B0604020202020204" pitchFamily="34" charset="0"/>
                <a:cs typeface="Arial" panose="020B0604020202020204" pitchFamily="34" charset="0"/>
              </a:rPr>
              <a:t>As a best practice, you can serve whole grain-rich foods twice or more per day.  </a:t>
            </a:r>
          </a:p>
        </p:txBody>
      </p:sp>
    </p:spTree>
    <p:extLst>
      <p:ext uri="{BB962C8B-B14F-4D97-AF65-F5344CB8AC3E}">
        <p14:creationId xmlns:p14="http://schemas.microsoft.com/office/powerpoint/2010/main" val="41893646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CCF4A-20F2-E649-8A55-0FBE7EA9B4EA}"/>
              </a:ext>
            </a:extLst>
          </p:cNvPr>
          <p:cNvSpPr>
            <a:spLocks noGrp="1"/>
          </p:cNvSpPr>
          <p:nvPr>
            <p:ph type="title"/>
          </p:nvPr>
        </p:nvSpPr>
        <p:spPr>
          <a:xfrm>
            <a:off x="222071" y="240403"/>
            <a:ext cx="9144000" cy="475484"/>
          </a:xfrm>
        </p:spPr>
        <p:txBody>
          <a:bodyPr/>
          <a:lstStyle/>
          <a:p>
            <a:pPr algn="l"/>
            <a:r>
              <a:rPr lang="en-US" sz="3200">
                <a:solidFill>
                  <a:srgbClr val="0D5929"/>
                </a:solidFill>
              </a:rPr>
              <a:t>Lowering Added Sugars </a:t>
            </a:r>
          </a:p>
        </p:txBody>
      </p:sp>
      <p:pic>
        <p:nvPicPr>
          <p:cNvPr id="3" name="Picture 2" descr="Screenshot of the &quot;Choose Breakfast Cereals That Are Lower in Added Sugars&quot; worksheet">
            <a:extLst>
              <a:ext uri="{FF2B5EF4-FFF2-40B4-BE49-F238E27FC236}">
                <a16:creationId xmlns:a16="http://schemas.microsoft.com/office/drawing/2014/main" id="{B36EF80D-A444-484F-A234-2BFE4A2BB999}"/>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tretch>
            <a:fillRect/>
          </a:stretch>
        </p:blipFill>
        <p:spPr bwMode="auto">
          <a:xfrm>
            <a:off x="1618364" y="983329"/>
            <a:ext cx="2596388" cy="3339592"/>
          </a:xfrm>
          <a:prstGeom prst="rect">
            <a:avLst/>
          </a:prstGeom>
          <a:noFill/>
          <a:ln w="9525">
            <a:noFill/>
            <a:miter lim="800000"/>
            <a:headEnd/>
            <a:tailEnd/>
          </a:ln>
          <a:effectLst>
            <a:outerShdw blurRad="63500" sx="102000" sy="102000" algn="ctr" rotWithShape="0">
              <a:schemeClr val="tx1">
                <a:alpha val="15000"/>
              </a:schemeClr>
            </a:outerShdw>
          </a:effectLst>
          <a:extLst>
            <a:ext uri="{909E8E84-426E-40DD-AFC4-6F175D3DCCD1}">
              <a14:hiddenFill xmlns:a14="http://schemas.microsoft.com/office/drawing/2010/main">
                <a:solidFill>
                  <a:schemeClr val="accent1"/>
                </a:solidFill>
              </a14:hiddenFill>
            </a:ext>
          </a:extLst>
        </p:spPr>
      </p:pic>
      <p:pic>
        <p:nvPicPr>
          <p:cNvPr id="4" name="Picture 3" descr="Screenshot of the &quot;Choose Yogurts That Are Lower in Added Sugars&quot; worksheet">
            <a:extLst>
              <a:ext uri="{FF2B5EF4-FFF2-40B4-BE49-F238E27FC236}">
                <a16:creationId xmlns:a16="http://schemas.microsoft.com/office/drawing/2014/main" id="{E31C81ED-980C-1549-AD52-1BB6E4459B75}"/>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tretch>
            <a:fillRect/>
          </a:stretch>
        </p:blipFill>
        <p:spPr bwMode="auto">
          <a:xfrm>
            <a:off x="4572000" y="983329"/>
            <a:ext cx="2588798" cy="3350209"/>
          </a:xfrm>
          <a:prstGeom prst="rect">
            <a:avLst/>
          </a:prstGeom>
          <a:noFill/>
          <a:ln w="9525">
            <a:noFill/>
            <a:miter lim="800000"/>
            <a:headEnd/>
            <a:tailEnd/>
          </a:ln>
          <a:effectLst>
            <a:outerShdw blurRad="63500" sx="102000" sy="102000" algn="ctr" rotWithShape="0">
              <a:schemeClr val="tx1">
                <a:alpha val="15000"/>
              </a:schemeClr>
            </a:outerShdw>
          </a:effectLst>
          <a:extLst>
            <a:ext uri="{909E8E84-426E-40DD-AFC4-6F175D3DCCD1}">
              <a14:hiddenFill xmlns:a14="http://schemas.microsoft.com/office/drawing/2010/main">
                <a:solidFill>
                  <a:schemeClr val="accent1"/>
                </a:solidFill>
              </a14:hiddenFill>
            </a:ext>
          </a:extLst>
        </p:spPr>
      </p:pic>
      <p:pic>
        <p:nvPicPr>
          <p:cNvPr id="6" name="Picture 5" descr="Hyperlink icon.">
            <a:extLst>
              <a:ext uri="{FF2B5EF4-FFF2-40B4-BE49-F238E27FC236}">
                <a16:creationId xmlns:a16="http://schemas.microsoft.com/office/drawing/2014/main" id="{79864BF5-C0CC-2B46-84C2-AA60CFC76C0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30071" y="4458870"/>
            <a:ext cx="352270" cy="352270"/>
          </a:xfrm>
          <a:prstGeom prst="rect">
            <a:avLst/>
          </a:prstGeom>
          <a:effectLst/>
        </p:spPr>
      </p:pic>
      <p:sp>
        <p:nvSpPr>
          <p:cNvPr id="5" name="TextBox 4">
            <a:extLst>
              <a:ext uri="{FF2B5EF4-FFF2-40B4-BE49-F238E27FC236}">
                <a16:creationId xmlns:a16="http://schemas.microsoft.com/office/drawing/2014/main" id="{B3FC4235-C95A-F441-8FFE-F9A04AA2C33B}"/>
              </a:ext>
            </a:extLst>
          </p:cNvPr>
          <p:cNvSpPr txBox="1"/>
          <p:nvPr/>
        </p:nvSpPr>
        <p:spPr>
          <a:xfrm>
            <a:off x="882341" y="4529100"/>
            <a:ext cx="8063073" cy="369332"/>
          </a:xfrm>
          <a:prstGeom prst="rect">
            <a:avLst/>
          </a:prstGeom>
          <a:noFill/>
        </p:spPr>
        <p:txBody>
          <a:bodyPr wrap="square" rtlCol="0">
            <a:spAutoFit/>
          </a:bodyPr>
          <a:lstStyle/>
          <a:p>
            <a:r>
              <a:rPr lang="en-US" b="1" u="sng">
                <a:solidFill>
                  <a:schemeClr val="tx1">
                    <a:lumMod val="65000"/>
                    <a:lumOff val="35000"/>
                  </a:schemeClr>
                </a:solidFill>
                <a:latin typeface="Helvetica" pitchFamily="2" charset="0"/>
                <a:hlinkClick r:id="rId6">
                  <a:extLst>
                    <a:ext uri="{A12FA001-AC4F-418D-AE19-62706E023703}">
                      <ahyp:hlinkClr xmlns:ahyp="http://schemas.microsoft.com/office/drawing/2018/hyperlinkcolor" xmlns="" val="tx"/>
                    </a:ext>
                  </a:extLst>
                </a:hlinkClick>
              </a:rPr>
              <a:t>fns.usda.gov/</a:t>
            </a:r>
            <a:r>
              <a:rPr lang="en-US" b="1" u="sng" err="1">
                <a:solidFill>
                  <a:schemeClr val="tx1">
                    <a:lumMod val="65000"/>
                    <a:lumOff val="35000"/>
                  </a:schemeClr>
                </a:solidFill>
                <a:latin typeface="Helvetica" pitchFamily="2" charset="0"/>
                <a:hlinkClick r:id="rId6">
                  <a:extLst>
                    <a:ext uri="{A12FA001-AC4F-418D-AE19-62706E023703}">
                      <ahyp:hlinkClr xmlns:ahyp="http://schemas.microsoft.com/office/drawing/2018/hyperlinkcolor" xmlns="" val="tx"/>
                    </a:ext>
                  </a:extLst>
                </a:hlinkClick>
              </a:rPr>
              <a:t>cacfp</a:t>
            </a:r>
            <a:r>
              <a:rPr lang="en-US" b="1" u="sng">
                <a:solidFill>
                  <a:schemeClr val="tx1">
                    <a:lumMod val="65000"/>
                    <a:lumOff val="35000"/>
                  </a:schemeClr>
                </a:solidFill>
                <a:latin typeface="Helvetica" pitchFamily="2" charset="0"/>
                <a:hlinkClick r:id="rId6">
                  <a:extLst>
                    <a:ext uri="{A12FA001-AC4F-418D-AE19-62706E023703}">
                      <ahyp:hlinkClr xmlns:ahyp="http://schemas.microsoft.com/office/drawing/2018/hyperlinkcolor" xmlns="" val="tx"/>
                    </a:ext>
                  </a:extLst>
                </a:hlinkClick>
              </a:rPr>
              <a:t>-halftime-thirty-</a:t>
            </a:r>
            <a:r>
              <a:rPr lang="en-US" b="1" u="sng" err="1">
                <a:solidFill>
                  <a:schemeClr val="tx1">
                    <a:lumMod val="65000"/>
                    <a:lumOff val="35000"/>
                  </a:schemeClr>
                </a:solidFill>
                <a:latin typeface="Helvetica" pitchFamily="2" charset="0"/>
                <a:hlinkClick r:id="rId6">
                  <a:extLst>
                    <a:ext uri="{A12FA001-AC4F-418D-AE19-62706E023703}">
                      <ahyp:hlinkClr xmlns:ahyp="http://schemas.microsoft.com/office/drawing/2018/hyperlinkcolor" xmlns="" val="tx"/>
                    </a:ext>
                  </a:extLst>
                </a:hlinkClick>
              </a:rPr>
              <a:t>thursdays</a:t>
            </a:r>
            <a:r>
              <a:rPr lang="en-US" b="1" u="sng">
                <a:solidFill>
                  <a:schemeClr val="tx1">
                    <a:lumMod val="65000"/>
                    <a:lumOff val="35000"/>
                  </a:schemeClr>
                </a:solidFill>
                <a:latin typeface="Helvetica" pitchFamily="2" charset="0"/>
                <a:hlinkClick r:id="rId6">
                  <a:extLst>
                    <a:ext uri="{A12FA001-AC4F-418D-AE19-62706E023703}">
                      <ahyp:hlinkClr xmlns:ahyp="http://schemas.microsoft.com/office/drawing/2018/hyperlinkcolor" xmlns="" val="tx"/>
                    </a:ext>
                  </a:extLst>
                </a:hlinkClick>
              </a:rPr>
              <a:t>-training-webinar-series</a:t>
            </a:r>
            <a:endParaRPr lang="en-US" b="1" u="sng">
              <a:solidFill>
                <a:schemeClr val="tx1">
                  <a:lumMod val="65000"/>
                  <a:lumOff val="35000"/>
                </a:schemeClr>
              </a:solidFill>
              <a:latin typeface="Helvetica" pitchFamily="2" charset="0"/>
            </a:endParaRPr>
          </a:p>
        </p:txBody>
      </p:sp>
      <p:sp>
        <p:nvSpPr>
          <p:cNvPr id="7" name="TextBox 6">
            <a:extLst>
              <a:ext uri="{FF2B5EF4-FFF2-40B4-BE49-F238E27FC236}">
                <a16:creationId xmlns:a16="http://schemas.microsoft.com/office/drawing/2014/main" id="{FE8CC08D-CA61-6346-8DCB-2832BB90B845}"/>
              </a:ext>
            </a:extLst>
          </p:cNvPr>
          <p:cNvSpPr txBox="1"/>
          <p:nvPr/>
        </p:nvSpPr>
        <p:spPr>
          <a:xfrm>
            <a:off x="952621" y="4896361"/>
            <a:ext cx="4538422" cy="246221"/>
          </a:xfrm>
          <a:prstGeom prst="rect">
            <a:avLst/>
          </a:prstGeom>
          <a:noFill/>
        </p:spPr>
        <p:txBody>
          <a:bodyPr wrap="none" rtlCol="0">
            <a:spAutoFit/>
          </a:bodyPr>
          <a:lstStyle/>
          <a:p>
            <a:pPr lvl="0" defTabSz="685800">
              <a:defRPr/>
            </a:pPr>
            <a:r>
              <a:rPr lang="en-US" sz="200" dirty="0">
                <a:solidFill>
                  <a:schemeClr val="bg1"/>
                </a:solidFill>
                <a:latin typeface="Arial" panose="020B0604020202020204" pitchFamily="34" charset="0"/>
                <a:cs typeface="Arial" panose="020B0604020202020204" pitchFamily="34" charset="0"/>
              </a:rPr>
              <a:t>Let’s look at sugar limits for cereal and yogurt in the CACFP. </a:t>
            </a:r>
          </a:p>
          <a:p>
            <a:pPr lvl="0" defTabSz="685800">
              <a:defRPr/>
            </a:pPr>
            <a:r>
              <a:rPr lang="en-US" sz="200" dirty="0">
                <a:solidFill>
                  <a:schemeClr val="bg1"/>
                </a:solidFill>
                <a:latin typeface="Arial" panose="020B0604020202020204" pitchFamily="34" charset="0"/>
                <a:cs typeface="Arial" panose="020B0604020202020204" pitchFamily="34" charset="0"/>
              </a:rPr>
              <a:t>Cereals served in the CACFP must have no more than 6 grams of sugar per dry ounce. </a:t>
            </a:r>
          </a:p>
          <a:p>
            <a:pPr lvl="0" defTabSz="685800">
              <a:defRPr/>
            </a:pPr>
            <a:r>
              <a:rPr lang="en-US" sz="200" dirty="0">
                <a:solidFill>
                  <a:schemeClr val="bg1"/>
                </a:solidFill>
                <a:latin typeface="Arial" panose="020B0604020202020204" pitchFamily="34" charset="0"/>
                <a:cs typeface="Arial" panose="020B0604020202020204" pitchFamily="34" charset="0"/>
              </a:rPr>
              <a:t>Yogurts served in the CACFP must have no more than 23 grams of sugar per 6 ounces. </a:t>
            </a:r>
          </a:p>
          <a:p>
            <a:pPr lvl="0" defTabSz="685800">
              <a:defRPr/>
            </a:pPr>
            <a:r>
              <a:rPr lang="en-US" sz="200" dirty="0">
                <a:solidFill>
                  <a:schemeClr val="bg1"/>
                </a:solidFill>
                <a:latin typeface="Arial" panose="020B0604020202020204" pitchFamily="34" charset="0"/>
                <a:cs typeface="Arial" panose="020B0604020202020204" pitchFamily="34" charset="0"/>
              </a:rPr>
              <a:t>Team Nutrition has two worksheets with accompanying training webinars on how to find cereals and yogurts that meet these sugar limits. The titles of the webinars and worksheets are “Choose Breakfast Cereals That Are Lower in Added Sugars” and “Choose Yogurts That Are Lower in Added Sugars.” You can go to the web address on the slide to see these worksheets and webinars. </a:t>
            </a:r>
          </a:p>
          <a:p>
            <a:pPr lvl="0" defTabSz="685800">
              <a:defRPr/>
            </a:pPr>
            <a:r>
              <a:rPr lang="en-US" sz="200" dirty="0">
                <a:solidFill>
                  <a:schemeClr val="bg1"/>
                </a:solidFill>
                <a:latin typeface="Arial" panose="020B0604020202020204" pitchFamily="34" charset="0"/>
                <a:cs typeface="Arial" panose="020B0604020202020204" pitchFamily="34" charset="0"/>
              </a:rPr>
              <a:t>You can also contact your State agency or sponsoring organization</a:t>
            </a:r>
            <a:r>
              <a:rPr lang="en-US" sz="200" dirty="0">
                <a:solidFill>
                  <a:schemeClr val="bg1"/>
                </a:solidFill>
              </a:rPr>
              <a:t>. </a:t>
            </a:r>
          </a:p>
        </p:txBody>
      </p:sp>
    </p:spTree>
    <p:extLst>
      <p:ext uri="{BB962C8B-B14F-4D97-AF65-F5344CB8AC3E}">
        <p14:creationId xmlns:p14="http://schemas.microsoft.com/office/powerpoint/2010/main" val="37843093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7568F-E16B-A74C-B5BC-FCA50130B820}"/>
              </a:ext>
            </a:extLst>
          </p:cNvPr>
          <p:cNvSpPr>
            <a:spLocks noGrp="1"/>
          </p:cNvSpPr>
          <p:nvPr>
            <p:ph type="title"/>
          </p:nvPr>
        </p:nvSpPr>
        <p:spPr/>
        <p:txBody>
          <a:bodyPr/>
          <a:lstStyle/>
          <a:p>
            <a:r>
              <a:rPr lang="en-US"/>
              <a:t>Lowering Added Sugars At Breakfast </a:t>
            </a:r>
          </a:p>
        </p:txBody>
      </p:sp>
      <p:pic>
        <p:nvPicPr>
          <p:cNvPr id="6" name="Picture 5" descr="Scrambled eggs.">
            <a:extLst>
              <a:ext uri="{FF2B5EF4-FFF2-40B4-BE49-F238E27FC236}">
                <a16:creationId xmlns:a16="http://schemas.microsoft.com/office/drawing/2014/main" id="{50A1D771-5802-964E-A31F-5483411CDFC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697914" y="973663"/>
            <a:ext cx="2118691" cy="1516442"/>
          </a:xfrm>
          <a:prstGeom prst="rect">
            <a:avLst/>
          </a:prstGeom>
        </p:spPr>
      </p:pic>
      <p:pic>
        <p:nvPicPr>
          <p:cNvPr id="9" name="Picture 8" descr="Cottage cheese in a small bowl.">
            <a:extLst>
              <a:ext uri="{FF2B5EF4-FFF2-40B4-BE49-F238E27FC236}">
                <a16:creationId xmlns:a16="http://schemas.microsoft.com/office/drawing/2014/main" id="{6B99C971-7CAF-A04F-8A76-85A026838B9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517937" y="817468"/>
            <a:ext cx="2123224" cy="2123224"/>
          </a:xfrm>
          <a:prstGeom prst="rect">
            <a:avLst/>
          </a:prstGeom>
        </p:spPr>
      </p:pic>
      <p:pic>
        <p:nvPicPr>
          <p:cNvPr id="7" name="Picture 6" descr="Small bowl with yogurt and blue berries.">
            <a:extLst>
              <a:ext uri="{FF2B5EF4-FFF2-40B4-BE49-F238E27FC236}">
                <a16:creationId xmlns:a16="http://schemas.microsoft.com/office/drawing/2014/main" id="{2954CF23-F880-9C4C-BA0E-296C94F8879E}"/>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299872" y="2152159"/>
            <a:ext cx="2575617" cy="2624443"/>
          </a:xfrm>
          <a:prstGeom prst="rect">
            <a:avLst/>
          </a:prstGeom>
        </p:spPr>
      </p:pic>
      <p:pic>
        <p:nvPicPr>
          <p:cNvPr id="8" name="Picture 7" descr="4 cheese squares.">
            <a:extLst>
              <a:ext uri="{FF2B5EF4-FFF2-40B4-BE49-F238E27FC236}">
                <a16:creationId xmlns:a16="http://schemas.microsoft.com/office/drawing/2014/main" id="{0E11825F-BFDF-FD48-9620-A13066B82BC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755172" y="2617084"/>
            <a:ext cx="2037142" cy="2006237"/>
          </a:xfrm>
          <a:prstGeom prst="rect">
            <a:avLst/>
          </a:prstGeom>
        </p:spPr>
      </p:pic>
      <p:sp>
        <p:nvSpPr>
          <p:cNvPr id="5" name="TextBox 4">
            <a:extLst>
              <a:ext uri="{FF2B5EF4-FFF2-40B4-BE49-F238E27FC236}">
                <a16:creationId xmlns:a16="http://schemas.microsoft.com/office/drawing/2014/main" id="{72E6CADE-07D1-F346-ABF7-069F5C5F90FA}"/>
              </a:ext>
            </a:extLst>
          </p:cNvPr>
          <p:cNvSpPr txBox="1"/>
          <p:nvPr/>
        </p:nvSpPr>
        <p:spPr>
          <a:xfrm>
            <a:off x="-1" y="4637287"/>
            <a:ext cx="8436334" cy="369332"/>
          </a:xfrm>
          <a:prstGeom prst="rect">
            <a:avLst/>
          </a:prstGeom>
          <a:noFill/>
        </p:spPr>
        <p:txBody>
          <a:bodyPr wrap="square" rtlCol="0">
            <a:spAutoFit/>
          </a:bodyPr>
          <a:lstStyle/>
          <a:p>
            <a:pPr algn="ctr"/>
            <a:r>
              <a:rPr lang="en-US" i="1">
                <a:solidFill>
                  <a:srgbClr val="0D5929"/>
                </a:solidFill>
                <a:latin typeface="Helvetica" pitchFamily="2" charset="0"/>
              </a:rPr>
              <a:t>*Yogurt must not contain more than 23 grams of sugar per 6 oz.</a:t>
            </a:r>
          </a:p>
        </p:txBody>
      </p:sp>
      <p:sp>
        <p:nvSpPr>
          <p:cNvPr id="3" name="TextBox 2">
            <a:extLst>
              <a:ext uri="{FF2B5EF4-FFF2-40B4-BE49-F238E27FC236}">
                <a16:creationId xmlns:a16="http://schemas.microsoft.com/office/drawing/2014/main" id="{39FF49B3-0793-0A48-AB87-951A88CB470E}"/>
              </a:ext>
            </a:extLst>
          </p:cNvPr>
          <p:cNvSpPr txBox="1"/>
          <p:nvPr/>
        </p:nvSpPr>
        <p:spPr>
          <a:xfrm>
            <a:off x="7257448" y="3724977"/>
            <a:ext cx="1626670" cy="400110"/>
          </a:xfrm>
          <a:prstGeom prst="rect">
            <a:avLst/>
          </a:prstGeom>
          <a:noFill/>
        </p:spPr>
        <p:txBody>
          <a:bodyPr wrap="square" rtlCol="0">
            <a:spAutoFit/>
          </a:bodyPr>
          <a:lstStyle/>
          <a:p>
            <a:pPr defTabSz="931744">
              <a:defRPr/>
            </a:pPr>
            <a:r>
              <a:rPr lang="en-US" sz="200" dirty="0">
                <a:solidFill>
                  <a:schemeClr val="bg1"/>
                </a:solidFill>
                <a:latin typeface="Arial" panose="020B0604020202020204" pitchFamily="34" charset="0"/>
                <a:cs typeface="Arial" panose="020B0604020202020204" pitchFamily="34" charset="0"/>
              </a:rPr>
              <a:t>Grain-based desserts such as toaster pastries, donuts, cereal bars, etc. may not be served as part of a reimbursable meal or snack in the CACFP. This gives you the chance to serve other foods that provide participants with the nutrients needed for good health. </a:t>
            </a:r>
          </a:p>
          <a:p>
            <a:pPr defTabSz="931744">
              <a:defRPr/>
            </a:pPr>
            <a:endParaRPr lang="en-US" sz="200" dirty="0">
              <a:solidFill>
                <a:schemeClr val="bg1"/>
              </a:solidFill>
              <a:latin typeface="Arial" panose="020B0604020202020204" pitchFamily="34" charset="0"/>
              <a:cs typeface="Arial" panose="020B0604020202020204" pitchFamily="34" charset="0"/>
            </a:endParaRPr>
          </a:p>
          <a:p>
            <a:pPr defTabSz="931744">
              <a:defRPr/>
            </a:pPr>
            <a:r>
              <a:rPr lang="en-US" sz="200" dirty="0">
                <a:solidFill>
                  <a:schemeClr val="bg1"/>
                </a:solidFill>
                <a:latin typeface="Arial" panose="020B0604020202020204" pitchFamily="34" charset="0"/>
                <a:cs typeface="Arial" panose="020B0604020202020204" pitchFamily="34" charset="0"/>
              </a:rPr>
              <a:t>One example of this might be to serve meat and meat alternates in place of grain items at breakfast up to three times per week. Some meat/meat alternates you could serve as part of a reimbursable breakfast include be eggs, yogurt, turkey sausage, cheese, and peanut and soy butter. </a:t>
            </a:r>
          </a:p>
          <a:p>
            <a:pPr defTabSz="931744">
              <a:defRPr/>
            </a:pPr>
            <a:endParaRPr lang="en-US" sz="200" dirty="0">
              <a:solidFill>
                <a:schemeClr val="bg1"/>
              </a:solidFill>
              <a:latin typeface="Arial" panose="020B0604020202020204" pitchFamily="34" charset="0"/>
              <a:cs typeface="Arial" panose="020B0604020202020204" pitchFamily="34" charset="0"/>
            </a:endParaRPr>
          </a:p>
          <a:p>
            <a:pPr defTabSz="931744">
              <a:defRPr/>
            </a:pPr>
            <a:r>
              <a:rPr lang="en-US" sz="200" dirty="0">
                <a:solidFill>
                  <a:schemeClr val="bg1"/>
                </a:solidFill>
                <a:latin typeface="Arial" panose="020B0604020202020204" pitchFamily="34" charset="0"/>
                <a:cs typeface="Arial" panose="020B0604020202020204" pitchFamily="34" charset="0"/>
              </a:rPr>
              <a:t>You may serve meat/meat alternates in place of grains up to three times per week, no matter how many times per week your center or home is open.   </a:t>
            </a:r>
          </a:p>
        </p:txBody>
      </p:sp>
    </p:spTree>
    <p:extLst>
      <p:ext uri="{BB962C8B-B14F-4D97-AF65-F5344CB8AC3E}">
        <p14:creationId xmlns:p14="http://schemas.microsoft.com/office/powerpoint/2010/main" val="40385103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0393A8C-6845-A240-9701-4FC65CB2B78A}"/>
              </a:ext>
              <a:ext uri="{C183D7F6-B498-43B3-948B-1728B52AA6E4}">
                <adec:decorative xmlns:adec="http://schemas.microsoft.com/office/drawing/2017/decorative" xmlns="" val="1"/>
              </a:ext>
            </a:extLst>
          </p:cNvPr>
          <p:cNvSpPr txBox="1"/>
          <p:nvPr/>
        </p:nvSpPr>
        <p:spPr>
          <a:xfrm>
            <a:off x="0" y="159117"/>
            <a:ext cx="3158066" cy="1938992"/>
          </a:xfrm>
          <a:prstGeom prst="rect">
            <a:avLst/>
          </a:prstGeom>
          <a:noFill/>
        </p:spPr>
        <p:txBody>
          <a:bodyPr wrap="square" rtlCol="0">
            <a:spAutoFit/>
          </a:bodyPr>
          <a:lstStyle/>
          <a:p>
            <a:pPr algn="ctr"/>
            <a:r>
              <a:rPr lang="en-US" sz="12000" b="1">
                <a:solidFill>
                  <a:srgbClr val="0D5929"/>
                </a:solidFill>
                <a:latin typeface="Helvetica" pitchFamily="2" charset="0"/>
              </a:rPr>
              <a:t>?</a:t>
            </a:r>
          </a:p>
        </p:txBody>
      </p:sp>
      <p:sp>
        <p:nvSpPr>
          <p:cNvPr id="2" name="Title 1">
            <a:extLst>
              <a:ext uri="{FF2B5EF4-FFF2-40B4-BE49-F238E27FC236}">
                <a16:creationId xmlns:a16="http://schemas.microsoft.com/office/drawing/2014/main" id="{94755CF0-EA1B-BF44-A9E8-B10C9AE77E02}"/>
              </a:ext>
            </a:extLst>
          </p:cNvPr>
          <p:cNvSpPr>
            <a:spLocks noGrp="1"/>
          </p:cNvSpPr>
          <p:nvPr>
            <p:ph type="title"/>
          </p:nvPr>
        </p:nvSpPr>
        <p:spPr>
          <a:xfrm>
            <a:off x="-1" y="1847088"/>
            <a:ext cx="3158067" cy="2488049"/>
          </a:xfrm>
        </p:spPr>
        <p:txBody>
          <a:bodyPr/>
          <a:lstStyle/>
          <a:p>
            <a:r>
              <a:rPr lang="en-US"/>
              <a:t>True or False: </a:t>
            </a:r>
            <a:br>
              <a:rPr lang="en-US"/>
            </a:br>
            <a:r>
              <a:rPr lang="en-US" sz="2400" b="0"/>
              <a:t>I may serve eggs at breakfast as part of reimbursable meal.</a:t>
            </a:r>
            <a:r>
              <a:rPr lang="en-US"/>
              <a:t/>
            </a:r>
            <a:br>
              <a:rPr lang="en-US"/>
            </a:br>
            <a:r>
              <a:rPr lang="en-US" b="0"/>
              <a:t/>
            </a:r>
            <a:br>
              <a:rPr lang="en-US" b="0"/>
            </a:br>
            <a:endParaRPr lang="en-US" b="0"/>
          </a:p>
        </p:txBody>
      </p:sp>
      <p:sp>
        <p:nvSpPr>
          <p:cNvPr id="8" name="Content Placeholder 3">
            <a:extLst>
              <a:ext uri="{FF2B5EF4-FFF2-40B4-BE49-F238E27FC236}">
                <a16:creationId xmlns:a16="http://schemas.microsoft.com/office/drawing/2014/main" id="{2DE37B5D-4B63-ED4E-900F-66C674D71DFD}"/>
              </a:ext>
            </a:extLst>
          </p:cNvPr>
          <p:cNvSpPr txBox="1">
            <a:spLocks/>
          </p:cNvSpPr>
          <p:nvPr/>
        </p:nvSpPr>
        <p:spPr>
          <a:xfrm>
            <a:off x="3813048" y="1737360"/>
            <a:ext cx="3781552" cy="1871980"/>
          </a:xfrm>
          <a:prstGeom prst="rect">
            <a:avLst/>
          </a:prstGeom>
        </p:spPr>
        <p:txBody>
          <a:bodyPr/>
          <a:lstStyle>
            <a:lvl1pPr marL="274320" indent="-274320" algn="l" defTabSz="914400" rtl="0" eaLnBrk="1" latinLnBrk="0" hangingPunct="1">
              <a:lnSpc>
                <a:spcPct val="90000"/>
              </a:lnSpc>
              <a:spcBef>
                <a:spcPts val="1000"/>
              </a:spcBef>
              <a:buClr>
                <a:srgbClr val="062F6E"/>
              </a:buClr>
              <a:buFontTx/>
              <a:buBlip>
                <a:blip r:embed="rId3"/>
              </a:buBlip>
              <a:defRPr sz="2000" b="0" i="0" kern="1200">
                <a:solidFill>
                  <a:schemeClr val="tx1">
                    <a:lumMod val="65000"/>
                    <a:lumOff val="35000"/>
                  </a:schemeClr>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Clr>
                <a:srgbClr val="0D5929"/>
              </a:buClr>
              <a:buFont typeface="Wingdings" pitchFamily="2" charset="2"/>
              <a:buChar char="q"/>
            </a:pPr>
            <a:r>
              <a:rPr lang="en-US"/>
              <a:t>True </a:t>
            </a:r>
          </a:p>
          <a:p>
            <a:pPr marL="342900" indent="-342900">
              <a:buClr>
                <a:srgbClr val="0D5929"/>
              </a:buClr>
              <a:buFont typeface="Wingdings" pitchFamily="2" charset="2"/>
              <a:buChar char="q"/>
            </a:pPr>
            <a:r>
              <a:rPr lang="en-US"/>
              <a:t>False</a:t>
            </a:r>
          </a:p>
        </p:txBody>
      </p:sp>
      <p:sp>
        <p:nvSpPr>
          <p:cNvPr id="3" name="TextBox 2">
            <a:extLst>
              <a:ext uri="{FF2B5EF4-FFF2-40B4-BE49-F238E27FC236}">
                <a16:creationId xmlns:a16="http://schemas.microsoft.com/office/drawing/2014/main" id="{A2AAB866-8553-8B44-81A5-1FB395918E34}"/>
              </a:ext>
            </a:extLst>
          </p:cNvPr>
          <p:cNvSpPr txBox="1"/>
          <p:nvPr/>
        </p:nvSpPr>
        <p:spPr>
          <a:xfrm>
            <a:off x="3801979" y="4013735"/>
            <a:ext cx="1625766" cy="369332"/>
          </a:xfrm>
          <a:prstGeom prst="rect">
            <a:avLst/>
          </a:prstGeom>
          <a:noFill/>
        </p:spPr>
        <p:txBody>
          <a:bodyPr wrap="none" rtlCol="0">
            <a:spAutoFit/>
          </a:bodyPr>
          <a:lstStyle/>
          <a:p>
            <a:r>
              <a:rPr lang="en-US" sz="300" dirty="0">
                <a:solidFill>
                  <a:schemeClr val="bg1"/>
                </a:solidFill>
                <a:latin typeface="Arial" panose="020B0604020202020204" pitchFamily="34" charset="0"/>
                <a:cs typeface="Arial" panose="020B0604020202020204" pitchFamily="34" charset="0"/>
              </a:rPr>
              <a:t>Let’s try another practice question. Is the following statement true or false? </a:t>
            </a:r>
          </a:p>
          <a:p>
            <a:endParaRPr lang="en-US" sz="300" dirty="0">
              <a:solidFill>
                <a:schemeClr val="bg1"/>
              </a:solidFill>
              <a:latin typeface="Arial" panose="020B0604020202020204" pitchFamily="34" charset="0"/>
              <a:cs typeface="Arial" panose="020B0604020202020204" pitchFamily="34" charset="0"/>
            </a:endParaRPr>
          </a:p>
          <a:p>
            <a:r>
              <a:rPr lang="en-US" sz="300" dirty="0">
                <a:solidFill>
                  <a:schemeClr val="bg1"/>
                </a:solidFill>
                <a:latin typeface="Arial" panose="020B0604020202020204" pitchFamily="34" charset="0"/>
                <a:cs typeface="Arial" panose="020B0604020202020204" pitchFamily="34" charset="0"/>
              </a:rPr>
              <a:t>“I may serve eggs at breakfast as part of a reimbursable meal in the CACFP.”</a:t>
            </a:r>
          </a:p>
          <a:p>
            <a:endParaRPr lang="en-US" sz="300" dirty="0">
              <a:solidFill>
                <a:schemeClr val="bg1"/>
              </a:solidFill>
              <a:latin typeface="Arial" panose="020B0604020202020204" pitchFamily="34" charset="0"/>
              <a:cs typeface="Arial" panose="020B0604020202020204" pitchFamily="34" charset="0"/>
            </a:endParaRPr>
          </a:p>
          <a:p>
            <a:r>
              <a:rPr lang="en-US" sz="300" dirty="0">
                <a:solidFill>
                  <a:schemeClr val="bg1"/>
                </a:solidFill>
                <a:latin typeface="Arial" panose="020B0604020202020204" pitchFamily="34" charset="0"/>
                <a:cs typeface="Arial" panose="020B0604020202020204" pitchFamily="34" charset="0"/>
              </a:rPr>
              <a:t>Raise your hand if you think the answer is true [pause and wait for a show of hands].</a:t>
            </a:r>
          </a:p>
          <a:p>
            <a:r>
              <a:rPr lang="en-US" sz="300" dirty="0">
                <a:solidFill>
                  <a:schemeClr val="bg1"/>
                </a:solidFill>
                <a:latin typeface="Arial" panose="020B0604020202020204" pitchFamily="34" charset="0"/>
                <a:cs typeface="Arial" panose="020B0604020202020204" pitchFamily="34" charset="0"/>
              </a:rPr>
              <a:t>Raise your hand if you think the answer is false [pause and wait for a show of hands].</a:t>
            </a:r>
          </a:p>
        </p:txBody>
      </p:sp>
    </p:spTree>
    <p:extLst>
      <p:ext uri="{BB962C8B-B14F-4D97-AF65-F5344CB8AC3E}">
        <p14:creationId xmlns:p14="http://schemas.microsoft.com/office/powerpoint/2010/main" val="31494128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E2CFF43-C745-0F4A-8022-C4B1192C7F2B}"/>
              </a:ext>
              <a:ext uri="{C183D7F6-B498-43B3-948B-1728B52AA6E4}">
                <adec:decorative xmlns:adec="http://schemas.microsoft.com/office/drawing/2017/decorative" xmlns="" val="1"/>
              </a:ext>
            </a:extLst>
          </p:cNvPr>
          <p:cNvSpPr txBox="1"/>
          <p:nvPr/>
        </p:nvSpPr>
        <p:spPr>
          <a:xfrm>
            <a:off x="0" y="199029"/>
            <a:ext cx="3146826" cy="1938992"/>
          </a:xfrm>
          <a:prstGeom prst="rect">
            <a:avLst/>
          </a:prstGeom>
          <a:noFill/>
        </p:spPr>
        <p:txBody>
          <a:bodyPr wrap="square" rtlCol="0">
            <a:spAutoFit/>
          </a:bodyPr>
          <a:lstStyle/>
          <a:p>
            <a:pPr algn="ctr"/>
            <a:r>
              <a:rPr lang="en-US" sz="12000" b="1" dirty="0">
                <a:solidFill>
                  <a:srgbClr val="0D5929"/>
                </a:solidFill>
                <a:latin typeface="Helvetica" pitchFamily="2" charset="0"/>
              </a:rPr>
              <a:t>?</a:t>
            </a:r>
          </a:p>
        </p:txBody>
      </p:sp>
      <p:sp>
        <p:nvSpPr>
          <p:cNvPr id="2" name="Title 1">
            <a:extLst>
              <a:ext uri="{FF2B5EF4-FFF2-40B4-BE49-F238E27FC236}">
                <a16:creationId xmlns:a16="http://schemas.microsoft.com/office/drawing/2014/main" id="{94755CF0-EA1B-BF44-A9E8-B10C9AE77E02}"/>
              </a:ext>
            </a:extLst>
          </p:cNvPr>
          <p:cNvSpPr>
            <a:spLocks noGrp="1"/>
          </p:cNvSpPr>
          <p:nvPr>
            <p:ph type="title"/>
          </p:nvPr>
        </p:nvSpPr>
        <p:spPr>
          <a:xfrm>
            <a:off x="-1" y="1847088"/>
            <a:ext cx="3124201" cy="2488049"/>
          </a:xfrm>
        </p:spPr>
        <p:txBody>
          <a:bodyPr/>
          <a:lstStyle/>
          <a:p>
            <a:r>
              <a:rPr lang="en-US" dirty="0"/>
              <a:t>True or False: </a:t>
            </a:r>
            <a:r>
              <a:rPr lang="en-US" sz="200" dirty="0">
                <a:solidFill>
                  <a:srgbClr val="D8F1DB"/>
                </a:solidFill>
              </a:rPr>
              <a:t>(Example 2)</a:t>
            </a:r>
            <a:r>
              <a:rPr lang="en-US" dirty="0"/>
              <a:t/>
            </a:r>
            <a:br>
              <a:rPr lang="en-US" dirty="0"/>
            </a:br>
            <a:r>
              <a:rPr lang="en-US" sz="2400" b="0" dirty="0"/>
              <a:t>I may serve eggs at breakfast as part of reimbursable meal.</a:t>
            </a:r>
            <a:r>
              <a:rPr lang="en-US" dirty="0"/>
              <a:t/>
            </a:r>
            <a:br>
              <a:rPr lang="en-US" dirty="0"/>
            </a:br>
            <a:r>
              <a:rPr lang="en-US" b="0" dirty="0"/>
              <a:t/>
            </a:r>
            <a:br>
              <a:rPr lang="en-US" b="0" dirty="0"/>
            </a:br>
            <a:endParaRPr lang="en-US" b="0" dirty="0"/>
          </a:p>
        </p:txBody>
      </p:sp>
      <p:sp>
        <p:nvSpPr>
          <p:cNvPr id="8" name="Content Placeholder 3">
            <a:extLst>
              <a:ext uri="{FF2B5EF4-FFF2-40B4-BE49-F238E27FC236}">
                <a16:creationId xmlns:a16="http://schemas.microsoft.com/office/drawing/2014/main" id="{2DE37B5D-4B63-ED4E-900F-66C674D71DFD}"/>
              </a:ext>
            </a:extLst>
          </p:cNvPr>
          <p:cNvSpPr txBox="1">
            <a:spLocks/>
          </p:cNvSpPr>
          <p:nvPr/>
        </p:nvSpPr>
        <p:spPr>
          <a:xfrm>
            <a:off x="3437063" y="914089"/>
            <a:ext cx="3781552" cy="717973"/>
          </a:xfrm>
          <a:prstGeom prst="rect">
            <a:avLst/>
          </a:prstGeom>
        </p:spPr>
        <p:txBody>
          <a:bodyPr/>
          <a:lstStyle>
            <a:lvl1pPr marL="274320" indent="-274320" algn="l" defTabSz="914400" rtl="0" eaLnBrk="1" latinLnBrk="0" hangingPunct="1">
              <a:lnSpc>
                <a:spcPct val="90000"/>
              </a:lnSpc>
              <a:spcBef>
                <a:spcPts val="1000"/>
              </a:spcBef>
              <a:buClr>
                <a:srgbClr val="062F6E"/>
              </a:buClr>
              <a:buFontTx/>
              <a:buBlip>
                <a:blip r:embed="rId3"/>
              </a:buBlip>
              <a:defRPr sz="2000" b="0" i="0" kern="1200">
                <a:solidFill>
                  <a:schemeClr val="tx1">
                    <a:lumMod val="65000"/>
                    <a:lumOff val="35000"/>
                  </a:schemeClr>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9250" indent="-349250">
              <a:buClr>
                <a:srgbClr val="0D5929"/>
              </a:buClr>
              <a:buFont typeface="Wingdings" pitchFamily="2" charset="2"/>
              <a:buChar char="q"/>
            </a:pPr>
            <a:r>
              <a:rPr lang="en-US" b="1" dirty="0">
                <a:solidFill>
                  <a:srgbClr val="14504F"/>
                </a:solidFill>
              </a:rPr>
              <a:t>True</a:t>
            </a:r>
            <a:r>
              <a:rPr lang="en-US" dirty="0"/>
              <a:t> </a:t>
            </a:r>
          </a:p>
          <a:p>
            <a:pPr marL="349250" indent="-349250">
              <a:buClr>
                <a:srgbClr val="0D5929"/>
              </a:buClr>
              <a:buFont typeface="Wingdings" pitchFamily="2" charset="2"/>
              <a:buChar char="q"/>
            </a:pPr>
            <a:r>
              <a:rPr lang="en-US" dirty="0"/>
              <a:t>False</a:t>
            </a:r>
          </a:p>
        </p:txBody>
      </p:sp>
      <p:sp>
        <p:nvSpPr>
          <p:cNvPr id="10" name="TextBox 9">
            <a:extLst>
              <a:ext uri="{FF2B5EF4-FFF2-40B4-BE49-F238E27FC236}">
                <a16:creationId xmlns:a16="http://schemas.microsoft.com/office/drawing/2014/main" id="{B687C062-2EB1-1A44-8860-BC2414056EC6}"/>
              </a:ext>
            </a:extLst>
          </p:cNvPr>
          <p:cNvSpPr txBox="1"/>
          <p:nvPr/>
        </p:nvSpPr>
        <p:spPr>
          <a:xfrm>
            <a:off x="3459689" y="797152"/>
            <a:ext cx="461044" cy="461665"/>
          </a:xfrm>
          <a:prstGeom prst="rect">
            <a:avLst/>
          </a:prstGeom>
          <a:noFill/>
        </p:spPr>
        <p:txBody>
          <a:bodyPr wrap="square" rtlCol="0">
            <a:spAutoFit/>
          </a:bodyPr>
          <a:lstStyle/>
          <a:p>
            <a:r>
              <a:rPr lang="en-US" sz="2400" dirty="0">
                <a:solidFill>
                  <a:srgbClr val="0D5929"/>
                </a:solidFill>
              </a:rPr>
              <a:t>✓</a:t>
            </a:r>
          </a:p>
        </p:txBody>
      </p:sp>
      <p:sp>
        <p:nvSpPr>
          <p:cNvPr id="9" name="Text Placeholder 2">
            <a:extLst>
              <a:ext uri="{FF2B5EF4-FFF2-40B4-BE49-F238E27FC236}">
                <a16:creationId xmlns:a16="http://schemas.microsoft.com/office/drawing/2014/main" id="{F308D906-4D1A-EE4B-B3D4-705423D15170}"/>
              </a:ext>
            </a:extLst>
          </p:cNvPr>
          <p:cNvSpPr txBox="1">
            <a:spLocks/>
          </p:cNvSpPr>
          <p:nvPr/>
        </p:nvSpPr>
        <p:spPr>
          <a:xfrm>
            <a:off x="3612340" y="1737360"/>
            <a:ext cx="5369859" cy="3129280"/>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20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285750" indent="-285750">
              <a:lnSpc>
                <a:spcPts val="2200"/>
              </a:lnSpc>
              <a:buClr>
                <a:srgbClr val="0D5929"/>
              </a:buClr>
              <a:buFont typeface="Arial" panose="020B0604020202020204" pitchFamily="34" charset="0"/>
              <a:buChar char="•"/>
            </a:pPr>
            <a:r>
              <a:rPr lang="en-US" sz="1800" dirty="0"/>
              <a:t>Eggs are a meat alternate, and meat and meat alternates may be served in place of grains up to three times per week at breakfast. </a:t>
            </a:r>
          </a:p>
          <a:p>
            <a:pPr marL="285750" indent="-285750">
              <a:lnSpc>
                <a:spcPts val="2200"/>
              </a:lnSpc>
              <a:buClr>
                <a:srgbClr val="0D5929"/>
              </a:buClr>
              <a:buFont typeface="Arial" panose="020B0604020202020204" pitchFamily="34" charset="0"/>
              <a:buChar char="•"/>
            </a:pPr>
            <a:r>
              <a:rPr lang="en-US" sz="1800" dirty="0"/>
              <a:t>You may also serve yogurt, cottage cheese, cheese, lean meats, and peanut butter.  </a:t>
            </a:r>
          </a:p>
          <a:p>
            <a:pPr marL="285750" indent="-285750">
              <a:lnSpc>
                <a:spcPts val="2200"/>
              </a:lnSpc>
              <a:buClr>
                <a:srgbClr val="0D5929"/>
              </a:buClr>
              <a:buFont typeface="Arial" panose="020B0604020202020204" pitchFamily="34" charset="0"/>
              <a:buChar char="•"/>
            </a:pPr>
            <a:r>
              <a:rPr lang="en-US" sz="1800" dirty="0"/>
              <a:t>For more information, watch the recorded </a:t>
            </a:r>
            <a:r>
              <a:rPr lang="en-US" sz="1800" i="1" dirty="0"/>
              <a:t>CACFP Halftime: Thirty on Thursdays </a:t>
            </a:r>
            <a:r>
              <a:rPr lang="en-US" sz="1800" dirty="0"/>
              <a:t>webinar on </a:t>
            </a:r>
            <a:br>
              <a:rPr lang="en-US" sz="1800" dirty="0"/>
            </a:br>
            <a:r>
              <a:rPr lang="en-US" sz="1800" dirty="0"/>
              <a:t>“Serving Meat and Meat Alternates at Breakfast” at </a:t>
            </a:r>
            <a:r>
              <a:rPr lang="en-US" sz="1800" b="1" dirty="0">
                <a:hlinkClick r:id="rId4">
                  <a:extLst>
                    <a:ext uri="{A12FA001-AC4F-418D-AE19-62706E023703}">
                      <ahyp:hlinkClr xmlns:ahyp="http://schemas.microsoft.com/office/drawing/2018/hyperlinkcolor" xmlns="" val="tx"/>
                    </a:ext>
                  </a:extLst>
                </a:hlinkClick>
              </a:rPr>
              <a:t>https://www.fns.usda.gov/tn/halftime-cacfp-thirty-thursdays-training-webinar-series</a:t>
            </a:r>
            <a:r>
              <a:rPr lang="en-US" sz="1800" dirty="0"/>
              <a:t>.</a:t>
            </a:r>
          </a:p>
        </p:txBody>
      </p:sp>
      <p:sp>
        <p:nvSpPr>
          <p:cNvPr id="3" name="TextBox 2">
            <a:extLst>
              <a:ext uri="{FF2B5EF4-FFF2-40B4-BE49-F238E27FC236}">
                <a16:creationId xmlns:a16="http://schemas.microsoft.com/office/drawing/2014/main" id="{37DE3306-8081-7441-BF68-93A8B77C54F4}"/>
              </a:ext>
            </a:extLst>
          </p:cNvPr>
          <p:cNvSpPr txBox="1"/>
          <p:nvPr/>
        </p:nvSpPr>
        <p:spPr>
          <a:xfrm>
            <a:off x="5687461" y="578622"/>
            <a:ext cx="2408032" cy="184666"/>
          </a:xfrm>
          <a:prstGeom prst="rect">
            <a:avLst/>
          </a:prstGeom>
          <a:noFill/>
        </p:spPr>
        <p:txBody>
          <a:bodyPr wrap="none" rtlCol="0">
            <a:spAutoFit/>
          </a:bodyPr>
          <a:lstStyle/>
          <a:p>
            <a:r>
              <a:rPr lang="en-US" sz="200" dirty="0">
                <a:solidFill>
                  <a:schemeClr val="bg1"/>
                </a:solidFill>
              </a:rPr>
              <a:t>The answer is true! Eggs can be served at breakfast as part of a reimbursable meal. Eggs are a meat alternate, and meat and meat alternates can be served in place of grains up to three times a week at breakfast.</a:t>
            </a:r>
          </a:p>
          <a:p>
            <a:endParaRPr lang="en-US" sz="200" dirty="0">
              <a:solidFill>
                <a:schemeClr val="bg1"/>
              </a:solidFill>
            </a:endParaRPr>
          </a:p>
          <a:p>
            <a:r>
              <a:rPr lang="en-US" sz="200" dirty="0">
                <a:solidFill>
                  <a:schemeClr val="bg1"/>
                </a:solidFill>
              </a:rPr>
              <a:t>Other meat and meat alternates that you could serve at breakfast include yogurt, cottage cheese and other cheeses, lean meats, peanut butter, and more. </a:t>
            </a:r>
          </a:p>
        </p:txBody>
      </p:sp>
    </p:spTree>
    <p:extLst>
      <p:ext uri="{BB962C8B-B14F-4D97-AF65-F5344CB8AC3E}">
        <p14:creationId xmlns:p14="http://schemas.microsoft.com/office/powerpoint/2010/main" val="15511889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2435B72E-2DA3-4640-89BA-4F5B9406ED0A}"/>
              </a:ext>
            </a:extLst>
          </p:cNvPr>
          <p:cNvSpPr>
            <a:spLocks noGrp="1"/>
          </p:cNvSpPr>
          <p:nvPr>
            <p:ph type="title"/>
          </p:nvPr>
        </p:nvSpPr>
        <p:spPr>
          <a:xfrm>
            <a:off x="0" y="0"/>
            <a:ext cx="7886700" cy="819149"/>
          </a:xfrm>
        </p:spPr>
        <p:txBody>
          <a:bodyPr/>
          <a:lstStyle/>
          <a:p>
            <a:r>
              <a:rPr lang="en-US" dirty="0"/>
              <a:t>USDA’s Team Nutrition</a:t>
            </a:r>
          </a:p>
        </p:txBody>
      </p:sp>
      <p:grpSp>
        <p:nvGrpSpPr>
          <p:cNvPr id="2" name="Group 1" descr="Icon: Team Nutrition, USDA.">
            <a:extLst>
              <a:ext uri="{FF2B5EF4-FFF2-40B4-BE49-F238E27FC236}">
                <a16:creationId xmlns:a16="http://schemas.microsoft.com/office/drawing/2014/main" id="{F58B4F33-E34D-5F4D-AA09-DC556F6638CB}"/>
              </a:ext>
            </a:extLst>
          </p:cNvPr>
          <p:cNvGrpSpPr/>
          <p:nvPr/>
        </p:nvGrpSpPr>
        <p:grpSpPr>
          <a:xfrm>
            <a:off x="303636" y="968402"/>
            <a:ext cx="3586312" cy="2695311"/>
            <a:chOff x="303636" y="968402"/>
            <a:chExt cx="3586312" cy="2695311"/>
          </a:xfrm>
        </p:grpSpPr>
        <p:cxnSp>
          <p:nvCxnSpPr>
            <p:cNvPr id="7" name="Straight Connector 6">
              <a:extLst>
                <a:ext uri="{FF2B5EF4-FFF2-40B4-BE49-F238E27FC236}">
                  <a16:creationId xmlns:a16="http://schemas.microsoft.com/office/drawing/2014/main" id="{09DCD0D2-0D51-7749-8200-FAB07C62B0B3}"/>
                </a:ext>
                <a:ext uri="{C183D7F6-B498-43B3-948B-1728B52AA6E4}">
                  <adec:decorative xmlns:adec="http://schemas.microsoft.com/office/drawing/2017/decorative" xmlns="" val="1"/>
                </a:ext>
              </a:extLst>
            </p:cNvPr>
            <p:cNvCxnSpPr>
              <a:cxnSpLocks/>
            </p:cNvCxnSpPr>
            <p:nvPr/>
          </p:nvCxnSpPr>
          <p:spPr>
            <a:xfrm>
              <a:off x="3125449" y="2278101"/>
              <a:ext cx="764499" cy="0"/>
            </a:xfrm>
            <a:prstGeom prst="line">
              <a:avLst/>
            </a:prstGeom>
            <a:ln w="19050">
              <a:solidFill>
                <a:srgbClr val="0D5929"/>
              </a:solidFill>
              <a:tailEnd type="oval"/>
            </a:ln>
          </p:spPr>
          <p:style>
            <a:lnRef idx="1">
              <a:schemeClr val="accent1"/>
            </a:lnRef>
            <a:fillRef idx="0">
              <a:schemeClr val="accent1"/>
            </a:fillRef>
            <a:effectRef idx="0">
              <a:schemeClr val="accent1"/>
            </a:effectRef>
            <a:fontRef idx="minor">
              <a:schemeClr val="tx1"/>
            </a:fontRef>
          </p:style>
        </p:cxnSp>
        <p:pic>
          <p:nvPicPr>
            <p:cNvPr id="8" name="Picture 2" descr="Icon: Team Nutrition, USDA.">
              <a:extLst>
                <a:ext uri="{FF2B5EF4-FFF2-40B4-BE49-F238E27FC236}">
                  <a16:creationId xmlns:a16="http://schemas.microsoft.com/office/drawing/2014/main" id="{3A167706-CD57-4746-B598-14235832D3E9}"/>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tretch>
              <a:fillRect/>
            </a:stretch>
          </p:blipFill>
          <p:spPr bwMode="auto">
            <a:xfrm>
              <a:off x="303636" y="968402"/>
              <a:ext cx="2695311" cy="2695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5" name="Elbow Connector 14">
              <a:extLst>
                <a:ext uri="{FF2B5EF4-FFF2-40B4-BE49-F238E27FC236}">
                  <a16:creationId xmlns:a16="http://schemas.microsoft.com/office/drawing/2014/main" id="{1B55768D-8EE9-684E-848F-79684E56D685}"/>
                </a:ext>
                <a:ext uri="{C183D7F6-B498-43B3-948B-1728B52AA6E4}">
                  <adec:decorative xmlns:adec="http://schemas.microsoft.com/office/drawing/2017/decorative" xmlns="" val="1"/>
                </a:ext>
              </a:extLst>
            </p:cNvPr>
            <p:cNvCxnSpPr>
              <a:cxnSpLocks/>
            </p:cNvCxnSpPr>
            <p:nvPr/>
          </p:nvCxnSpPr>
          <p:spPr>
            <a:xfrm flipV="1">
              <a:off x="3125449" y="1244297"/>
              <a:ext cx="764499" cy="764385"/>
            </a:xfrm>
            <a:prstGeom prst="bentConnector3">
              <a:avLst>
                <a:gd name="adj1" fmla="val 50000"/>
              </a:avLst>
            </a:prstGeom>
            <a:ln w="19050">
              <a:solidFill>
                <a:srgbClr val="0D5929"/>
              </a:solidFill>
              <a:tailEnd type="oval"/>
            </a:ln>
          </p:spPr>
          <p:style>
            <a:lnRef idx="1">
              <a:schemeClr val="accent1"/>
            </a:lnRef>
            <a:fillRef idx="0">
              <a:schemeClr val="accent1"/>
            </a:fillRef>
            <a:effectRef idx="0">
              <a:schemeClr val="accent1"/>
            </a:effectRef>
            <a:fontRef idx="minor">
              <a:schemeClr val="tx1"/>
            </a:fontRef>
          </p:style>
        </p:cxnSp>
        <p:cxnSp>
          <p:nvCxnSpPr>
            <p:cNvPr id="16" name="Elbow Connector 15">
              <a:extLst>
                <a:ext uri="{FF2B5EF4-FFF2-40B4-BE49-F238E27FC236}">
                  <a16:creationId xmlns:a16="http://schemas.microsoft.com/office/drawing/2014/main" id="{24F8A41F-954F-E04C-9853-09366AC66190}"/>
                </a:ext>
                <a:ext uri="{C183D7F6-B498-43B3-948B-1728B52AA6E4}">
                  <adec:decorative xmlns:adec="http://schemas.microsoft.com/office/drawing/2017/decorative" xmlns="" val="1"/>
                </a:ext>
              </a:extLst>
            </p:cNvPr>
            <p:cNvCxnSpPr>
              <a:cxnSpLocks/>
            </p:cNvCxnSpPr>
            <p:nvPr/>
          </p:nvCxnSpPr>
          <p:spPr>
            <a:xfrm>
              <a:off x="3125449" y="2551213"/>
              <a:ext cx="764499" cy="521885"/>
            </a:xfrm>
            <a:prstGeom prst="bentConnector3">
              <a:avLst>
                <a:gd name="adj1" fmla="val 50000"/>
              </a:avLst>
            </a:prstGeom>
            <a:ln w="19050">
              <a:solidFill>
                <a:srgbClr val="0D5929"/>
              </a:solidFill>
              <a:tailEnd type="oval"/>
            </a:ln>
          </p:spPr>
          <p:style>
            <a:lnRef idx="1">
              <a:schemeClr val="accent1"/>
            </a:lnRef>
            <a:fillRef idx="0">
              <a:schemeClr val="accent1"/>
            </a:fillRef>
            <a:effectRef idx="0">
              <a:schemeClr val="accent1"/>
            </a:effectRef>
            <a:fontRef idx="minor">
              <a:schemeClr val="tx1"/>
            </a:fontRef>
          </p:style>
        </p:cxnSp>
      </p:grpSp>
      <p:sp>
        <p:nvSpPr>
          <p:cNvPr id="17" name="Text Placeholder 2">
            <a:extLst>
              <a:ext uri="{FF2B5EF4-FFF2-40B4-BE49-F238E27FC236}">
                <a16:creationId xmlns:a16="http://schemas.microsoft.com/office/drawing/2014/main" id="{E2D9BD12-2C6F-DA4E-B1B3-4F353F0E3A0A}"/>
              </a:ext>
            </a:extLst>
          </p:cNvPr>
          <p:cNvSpPr txBox="1">
            <a:spLocks/>
          </p:cNvSpPr>
          <p:nvPr/>
        </p:nvSpPr>
        <p:spPr>
          <a:xfrm>
            <a:off x="4104674" y="1063759"/>
            <a:ext cx="4611037" cy="830997"/>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a:t>An initiative of the USDA’s Food and Nutrition Service to support the USDA’s Child Nutrition Programs.</a:t>
            </a:r>
          </a:p>
          <a:p>
            <a:endParaRPr lang="en-US" dirty="0"/>
          </a:p>
        </p:txBody>
      </p:sp>
      <p:sp>
        <p:nvSpPr>
          <p:cNvPr id="18" name="Text Placeholder 2">
            <a:extLst>
              <a:ext uri="{FF2B5EF4-FFF2-40B4-BE49-F238E27FC236}">
                <a16:creationId xmlns:a16="http://schemas.microsoft.com/office/drawing/2014/main" id="{1A7198CE-7F8F-B140-9102-664CACE76401}"/>
              </a:ext>
            </a:extLst>
          </p:cNvPr>
          <p:cNvSpPr txBox="1">
            <a:spLocks/>
          </p:cNvSpPr>
          <p:nvPr/>
        </p:nvSpPr>
        <p:spPr>
          <a:xfrm>
            <a:off x="4104674" y="2109351"/>
            <a:ext cx="4611036" cy="599788"/>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a:t>Aims to improve children’s lifelong eating and physical activity habits.</a:t>
            </a:r>
          </a:p>
        </p:txBody>
      </p:sp>
      <p:sp>
        <p:nvSpPr>
          <p:cNvPr id="21" name="Text Placeholder 2">
            <a:extLst>
              <a:ext uri="{FF2B5EF4-FFF2-40B4-BE49-F238E27FC236}">
                <a16:creationId xmlns:a16="http://schemas.microsoft.com/office/drawing/2014/main" id="{089A8ED2-AE72-9C49-AA45-5E8180AD324A}"/>
              </a:ext>
            </a:extLst>
          </p:cNvPr>
          <p:cNvSpPr txBox="1">
            <a:spLocks/>
          </p:cNvSpPr>
          <p:nvPr/>
        </p:nvSpPr>
        <p:spPr>
          <a:xfrm>
            <a:off x="4104674" y="2923735"/>
            <a:ext cx="4889919" cy="1157664"/>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a:t>Provides nutrition education and training materials to State agencies, sponsoring organizations, and CACFP sites.</a:t>
            </a:r>
          </a:p>
        </p:txBody>
      </p:sp>
      <p:pic>
        <p:nvPicPr>
          <p:cNvPr id="20" name="Picture 19" descr="Hyperlink Icon">
            <a:extLst>
              <a:ext uri="{FF2B5EF4-FFF2-40B4-BE49-F238E27FC236}">
                <a16:creationId xmlns:a16="http://schemas.microsoft.com/office/drawing/2014/main" id="{71E87ECB-4BFF-5B4C-B7D8-DBC44288AC6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68643" y="4451921"/>
            <a:ext cx="420624" cy="420624"/>
          </a:xfrm>
          <a:prstGeom prst="rect">
            <a:avLst/>
          </a:prstGeom>
        </p:spPr>
      </p:pic>
      <p:sp>
        <p:nvSpPr>
          <p:cNvPr id="11" name="Rectangle 10">
            <a:extLst>
              <a:ext uri="{FF2B5EF4-FFF2-40B4-BE49-F238E27FC236}">
                <a16:creationId xmlns:a16="http://schemas.microsoft.com/office/drawing/2014/main" id="{F2E8605C-0510-FD4D-B9A9-E01E933E9002}"/>
              </a:ext>
            </a:extLst>
          </p:cNvPr>
          <p:cNvSpPr/>
          <p:nvPr/>
        </p:nvSpPr>
        <p:spPr>
          <a:xfrm>
            <a:off x="859981" y="4461859"/>
            <a:ext cx="4310758" cy="461665"/>
          </a:xfrm>
          <a:prstGeom prst="rect">
            <a:avLst/>
          </a:prstGeom>
        </p:spPr>
        <p:txBody>
          <a:bodyPr wrap="square" lIns="0">
            <a:spAutoFit/>
          </a:bodyPr>
          <a:lstStyle/>
          <a:p>
            <a:r>
              <a:rPr lang="en-US" sz="2400" b="1" dirty="0">
                <a:solidFill>
                  <a:schemeClr val="tx1">
                    <a:lumMod val="75000"/>
                    <a:lumOff val="25000"/>
                  </a:schemeClr>
                </a:solidFill>
                <a:latin typeface="Helvetica" pitchFamily="2" charset="0"/>
                <a:hlinkClick r:id="rId5">
                  <a:extLst>
                    <a:ext uri="{A12FA001-AC4F-418D-AE19-62706E023703}">
                      <ahyp:hlinkClr xmlns:ahyp="http://schemas.microsoft.com/office/drawing/2018/hyperlinkcolor" xmlns="" val="tx"/>
                    </a:ext>
                  </a:extLst>
                </a:hlinkClick>
              </a:rPr>
              <a:t>TeamNutrition.usda.gov</a:t>
            </a:r>
            <a:endParaRPr lang="en-US" sz="2400" b="1">
              <a:solidFill>
                <a:schemeClr val="tx1">
                  <a:lumMod val="75000"/>
                  <a:lumOff val="25000"/>
                </a:schemeClr>
              </a:solidFill>
              <a:latin typeface="Helvetica" pitchFamily="2" charset="0"/>
              <a:cs typeface="Arial" panose="020B0604020202020204" pitchFamily="34" charset="0"/>
            </a:endParaRPr>
          </a:p>
        </p:txBody>
      </p:sp>
      <p:pic>
        <p:nvPicPr>
          <p:cNvPr id="19" name="Picture 18" descr="Twitter Icon">
            <a:extLst>
              <a:ext uri="{FF2B5EF4-FFF2-40B4-BE49-F238E27FC236}">
                <a16:creationId xmlns:a16="http://schemas.microsoft.com/office/drawing/2014/main" id="{0F99F6CF-3D21-D147-82C2-2D67143D5A5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791648" y="4484796"/>
            <a:ext cx="457200" cy="457200"/>
          </a:xfrm>
          <a:prstGeom prst="rect">
            <a:avLst/>
          </a:prstGeom>
        </p:spPr>
      </p:pic>
      <p:sp>
        <p:nvSpPr>
          <p:cNvPr id="14" name="Rectangle 13">
            <a:extLst>
              <a:ext uri="{FF2B5EF4-FFF2-40B4-BE49-F238E27FC236}">
                <a16:creationId xmlns:a16="http://schemas.microsoft.com/office/drawing/2014/main" id="{B10A1C4A-AEDE-5448-9649-9EC765F29B73}"/>
              </a:ext>
            </a:extLst>
          </p:cNvPr>
          <p:cNvSpPr/>
          <p:nvPr/>
        </p:nvSpPr>
        <p:spPr>
          <a:xfrm>
            <a:off x="5338984" y="4461859"/>
            <a:ext cx="3244226" cy="461665"/>
          </a:xfrm>
          <a:prstGeom prst="rect">
            <a:avLst/>
          </a:prstGeom>
        </p:spPr>
        <p:txBody>
          <a:bodyPr wrap="square" lIns="0" rIns="0">
            <a:spAutoFit/>
          </a:bodyPr>
          <a:lstStyle/>
          <a:p>
            <a:r>
              <a:rPr lang="en-US" sz="2400" b="1" dirty="0">
                <a:solidFill>
                  <a:schemeClr val="tx1">
                    <a:lumMod val="75000"/>
                    <a:lumOff val="25000"/>
                  </a:schemeClr>
                </a:solidFill>
                <a:latin typeface="Helvetica" pitchFamily="2" charset="0"/>
                <a:cs typeface="Arial" panose="020B0604020202020204" pitchFamily="34" charset="0"/>
              </a:rPr>
              <a:t>@</a:t>
            </a:r>
            <a:r>
              <a:rPr lang="en-US" sz="2400" b="1" u="sng" dirty="0">
                <a:solidFill>
                  <a:schemeClr val="tx1">
                    <a:lumMod val="75000"/>
                    <a:lumOff val="25000"/>
                  </a:schemeClr>
                </a:solidFill>
                <a:latin typeface="Helvetica" pitchFamily="2" charset="0"/>
                <a:cs typeface="Arial" panose="020B0604020202020204" pitchFamily="34" charset="0"/>
                <a:hlinkClick r:id="rId7">
                  <a:extLst>
                    <a:ext uri="{A12FA001-AC4F-418D-AE19-62706E023703}">
                      <ahyp:hlinkClr xmlns:ahyp="http://schemas.microsoft.com/office/drawing/2018/hyperlinkcolor" xmlns="" val="tx"/>
                    </a:ext>
                  </a:extLst>
                </a:hlinkClick>
              </a:rPr>
              <a:t>TeamNutrition</a:t>
            </a:r>
            <a:endParaRPr lang="en-US" sz="2400" b="1" u="sng" dirty="0">
              <a:solidFill>
                <a:schemeClr val="tx1">
                  <a:lumMod val="75000"/>
                  <a:lumOff val="25000"/>
                </a:schemeClr>
              </a:solidFill>
              <a:latin typeface="Helvetica" pitchFamily="2" charset="0"/>
              <a:cs typeface="Arial" panose="020B0604020202020204" pitchFamily="34" charset="0"/>
            </a:endParaRPr>
          </a:p>
        </p:txBody>
      </p:sp>
      <p:sp>
        <p:nvSpPr>
          <p:cNvPr id="3" name="TextBox 2">
            <a:extLst>
              <a:ext uri="{FF2B5EF4-FFF2-40B4-BE49-F238E27FC236}">
                <a16:creationId xmlns:a16="http://schemas.microsoft.com/office/drawing/2014/main" id="{89FEF6F3-59E9-974E-98D3-1D95388D0FBA}"/>
              </a:ext>
            </a:extLst>
          </p:cNvPr>
          <p:cNvSpPr txBox="1"/>
          <p:nvPr/>
        </p:nvSpPr>
        <p:spPr>
          <a:xfrm>
            <a:off x="1108038" y="3996466"/>
            <a:ext cx="3153427" cy="246221"/>
          </a:xfrm>
          <a:prstGeom prst="rect">
            <a:avLst/>
          </a:prstGeom>
          <a:noFill/>
        </p:spPr>
        <p:txBody>
          <a:bodyPr wrap="none" rtlCol="0">
            <a:spAutoFit/>
          </a:bodyPr>
          <a:lstStyle/>
          <a:p>
            <a:r>
              <a:rPr lang="en-US" sz="200" dirty="0">
                <a:solidFill>
                  <a:schemeClr val="bg1"/>
                </a:solidFill>
                <a:latin typeface="Arial" panose="020B0604020202020204" pitchFamily="34" charset="0"/>
                <a:cs typeface="Arial" panose="020B0604020202020204" pitchFamily="34" charset="0"/>
              </a:rPr>
              <a:t>Team Nutrition is an initiative of the USDA Food and Nutrition Service that supports the Child Nutrition Programs, including the National School Lunch Program, the School Breakfast Program, and of course, the Child and Adult Care Food Program, or the CACFP. </a:t>
            </a:r>
          </a:p>
          <a:p>
            <a:endParaRPr lang="en-US" sz="200" dirty="0">
              <a:solidFill>
                <a:schemeClr val="bg1"/>
              </a:solidFill>
              <a:latin typeface="Arial" panose="020B0604020202020204" pitchFamily="34" charset="0"/>
              <a:cs typeface="Arial" panose="020B0604020202020204" pitchFamily="34" charset="0"/>
            </a:endParaRPr>
          </a:p>
          <a:p>
            <a:r>
              <a:rPr lang="en-US" sz="200" dirty="0">
                <a:solidFill>
                  <a:schemeClr val="bg1"/>
                </a:solidFill>
                <a:latin typeface="Arial" panose="020B0604020202020204" pitchFamily="34" charset="0"/>
                <a:cs typeface="Arial" panose="020B0604020202020204" pitchFamily="34" charset="0"/>
              </a:rPr>
              <a:t>The goal of Team Nutrition is to improve children's lifelong eating and physical activity habits through nutrition education based on the principles of the Dietary Guidelines for Americans and MyPlate. </a:t>
            </a:r>
          </a:p>
          <a:p>
            <a:endParaRPr lang="en-US" sz="200" dirty="0">
              <a:solidFill>
                <a:schemeClr val="bg1"/>
              </a:solidFill>
              <a:latin typeface="Arial" panose="020B0604020202020204" pitchFamily="34" charset="0"/>
              <a:cs typeface="Arial" panose="020B0604020202020204" pitchFamily="34" charset="0"/>
            </a:endParaRPr>
          </a:p>
          <a:p>
            <a:r>
              <a:rPr lang="en-US" sz="200" dirty="0">
                <a:solidFill>
                  <a:schemeClr val="bg1"/>
                </a:solidFill>
                <a:latin typeface="Arial" panose="020B0604020202020204" pitchFamily="34" charset="0"/>
                <a:cs typeface="Arial" panose="020B0604020202020204" pitchFamily="34" charset="0"/>
              </a:rPr>
              <a:t>It does so through training and technical assistance for those preparing and serving meals, providing nutrition education for children, and building support for healthier school and child care environments.</a:t>
            </a:r>
          </a:p>
        </p:txBody>
      </p:sp>
    </p:spTree>
    <p:extLst>
      <p:ext uri="{BB962C8B-B14F-4D97-AF65-F5344CB8AC3E}">
        <p14:creationId xmlns:p14="http://schemas.microsoft.com/office/powerpoint/2010/main" val="19667975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0A173-5738-194A-BBD6-CD470C4B6559}"/>
              </a:ext>
            </a:extLst>
          </p:cNvPr>
          <p:cNvSpPr>
            <a:spLocks noGrp="1"/>
          </p:cNvSpPr>
          <p:nvPr>
            <p:ph type="title"/>
          </p:nvPr>
        </p:nvSpPr>
        <p:spPr>
          <a:xfrm>
            <a:off x="-1" y="87923"/>
            <a:ext cx="8932985" cy="850790"/>
          </a:xfrm>
        </p:spPr>
        <p:txBody>
          <a:bodyPr/>
          <a:lstStyle/>
          <a:p>
            <a:pPr>
              <a:lnSpc>
                <a:spcPts val="3000"/>
              </a:lnSpc>
            </a:pPr>
            <a:r>
              <a:rPr lang="en-US"/>
              <a:t>For Adult Participants Only </a:t>
            </a:r>
          </a:p>
        </p:txBody>
      </p:sp>
      <p:sp>
        <p:nvSpPr>
          <p:cNvPr id="3" name="Rectangle 2">
            <a:extLst>
              <a:ext uri="{FF2B5EF4-FFF2-40B4-BE49-F238E27FC236}">
                <a16:creationId xmlns:a16="http://schemas.microsoft.com/office/drawing/2014/main" id="{BD13B0B6-DFD2-B54F-B48C-027781AA6B8D}"/>
              </a:ext>
            </a:extLst>
          </p:cNvPr>
          <p:cNvSpPr/>
          <p:nvPr/>
        </p:nvSpPr>
        <p:spPr>
          <a:xfrm>
            <a:off x="365760" y="1188720"/>
            <a:ext cx="4579866" cy="2862322"/>
          </a:xfrm>
          <a:prstGeom prst="rect">
            <a:avLst/>
          </a:prstGeom>
        </p:spPr>
        <p:txBody>
          <a:bodyPr wrap="square">
            <a:spAutoFit/>
          </a:bodyPr>
          <a:lstStyle/>
          <a:p>
            <a:pPr marL="234950" indent="-234950">
              <a:spcBef>
                <a:spcPts val="1200"/>
              </a:spcBef>
              <a:buClr>
                <a:srgbClr val="0D5929"/>
              </a:buClr>
              <a:buFont typeface="Arial" panose="020B0604020202020204" pitchFamily="34" charset="0"/>
              <a:buChar char="•"/>
            </a:pPr>
            <a:r>
              <a:rPr lang="en-US" sz="2000">
                <a:solidFill>
                  <a:schemeClr val="tx1">
                    <a:lumMod val="65000"/>
                    <a:lumOff val="35000"/>
                  </a:schemeClr>
                </a:solidFill>
                <a:latin typeface="Helvetica" pitchFamily="2" charset="0"/>
              </a:rPr>
              <a:t>Milk is optional at supper only</a:t>
            </a:r>
          </a:p>
          <a:p>
            <a:pPr marL="234950" indent="-234950">
              <a:spcBef>
                <a:spcPts val="1200"/>
              </a:spcBef>
              <a:buClr>
                <a:srgbClr val="0D5929"/>
              </a:buClr>
              <a:buFont typeface="Arial" panose="020B0604020202020204" pitchFamily="34" charset="0"/>
              <a:buChar char="•"/>
            </a:pPr>
            <a:r>
              <a:rPr lang="en-US" sz="2000">
                <a:solidFill>
                  <a:schemeClr val="tx1">
                    <a:lumMod val="65000"/>
                    <a:lumOff val="35000"/>
                  </a:schemeClr>
                </a:solidFill>
                <a:latin typeface="Helvetica" pitchFamily="2" charset="0"/>
              </a:rPr>
              <a:t>Required components at supper are</a:t>
            </a:r>
          </a:p>
          <a:p>
            <a:pPr marL="461963" lvl="1" indent="-227013">
              <a:buClr>
                <a:srgbClr val="0D5929"/>
              </a:buClr>
              <a:buFont typeface="System Font Regular"/>
              <a:buChar char="⁃"/>
            </a:pPr>
            <a:r>
              <a:rPr lang="en-US" sz="2000">
                <a:solidFill>
                  <a:schemeClr val="tx1">
                    <a:lumMod val="65000"/>
                    <a:lumOff val="35000"/>
                  </a:schemeClr>
                </a:solidFill>
                <a:latin typeface="Helvetica" pitchFamily="2" charset="0"/>
              </a:rPr>
              <a:t>Vegetables</a:t>
            </a:r>
          </a:p>
          <a:p>
            <a:pPr marL="461963" lvl="1" indent="-227013">
              <a:buClr>
                <a:srgbClr val="0D5929"/>
              </a:buClr>
              <a:buFont typeface="System Font Regular"/>
              <a:buChar char="⁃"/>
            </a:pPr>
            <a:r>
              <a:rPr lang="en-US" sz="2000">
                <a:solidFill>
                  <a:schemeClr val="tx1">
                    <a:lumMod val="65000"/>
                    <a:lumOff val="35000"/>
                  </a:schemeClr>
                </a:solidFill>
                <a:latin typeface="Helvetica" pitchFamily="2" charset="0"/>
              </a:rPr>
              <a:t>Fruit</a:t>
            </a:r>
          </a:p>
          <a:p>
            <a:pPr marL="461963" lvl="1" indent="-227013">
              <a:buClr>
                <a:srgbClr val="0D5929"/>
              </a:buClr>
              <a:buFont typeface="System Font Regular"/>
              <a:buChar char="⁃"/>
            </a:pPr>
            <a:r>
              <a:rPr lang="en-US" sz="2000">
                <a:solidFill>
                  <a:schemeClr val="tx1">
                    <a:lumMod val="65000"/>
                    <a:lumOff val="35000"/>
                  </a:schemeClr>
                </a:solidFill>
                <a:latin typeface="Helvetica" pitchFamily="2" charset="0"/>
              </a:rPr>
              <a:t>Grains</a:t>
            </a:r>
          </a:p>
          <a:p>
            <a:pPr marL="461963" lvl="1" indent="-227013">
              <a:buClr>
                <a:srgbClr val="0D5929"/>
              </a:buClr>
              <a:buFont typeface="System Font Regular"/>
              <a:buChar char="⁃"/>
            </a:pPr>
            <a:r>
              <a:rPr lang="en-US" sz="2000">
                <a:solidFill>
                  <a:schemeClr val="tx1">
                    <a:lumMod val="65000"/>
                    <a:lumOff val="35000"/>
                  </a:schemeClr>
                </a:solidFill>
                <a:latin typeface="Helvetica" pitchFamily="2" charset="0"/>
              </a:rPr>
              <a:t>Meat/meat alternates</a:t>
            </a:r>
          </a:p>
          <a:p>
            <a:pPr marL="234950" indent="-234950">
              <a:spcBef>
                <a:spcPts val="1200"/>
              </a:spcBef>
              <a:buClr>
                <a:srgbClr val="0D5929"/>
              </a:buClr>
              <a:buFont typeface="Arial" panose="020B0604020202020204" pitchFamily="34" charset="0"/>
              <a:buChar char="•"/>
            </a:pPr>
            <a:r>
              <a:rPr lang="en-US" sz="2000">
                <a:solidFill>
                  <a:schemeClr val="tx1">
                    <a:lumMod val="65000"/>
                    <a:lumOff val="35000"/>
                  </a:schemeClr>
                </a:solidFill>
                <a:latin typeface="Helvetica" pitchFamily="2" charset="0"/>
              </a:rPr>
              <a:t>Water should be offered and made available throughout the day</a:t>
            </a:r>
          </a:p>
        </p:txBody>
      </p:sp>
      <p:pic>
        <p:nvPicPr>
          <p:cNvPr id="6" name="Picture 5" descr="Sample lunch/supper: a glass of water, small bowl with grapes and a plate with tuna salad, vegetable salad and slices of whole grain-rich pita bread.">
            <a:extLst>
              <a:ext uri="{FF2B5EF4-FFF2-40B4-BE49-F238E27FC236}">
                <a16:creationId xmlns:a16="http://schemas.microsoft.com/office/drawing/2014/main" id="{73479C30-DD7E-C243-BE46-604B32556F0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16281" y="1188720"/>
            <a:ext cx="3301559" cy="3129369"/>
          </a:xfrm>
          <a:prstGeom prst="roundRect">
            <a:avLst>
              <a:gd name="adj" fmla="val 7696"/>
            </a:avLst>
          </a:prstGeom>
          <a:effectLst/>
        </p:spPr>
      </p:pic>
      <p:sp>
        <p:nvSpPr>
          <p:cNvPr id="4" name="TextBox 3">
            <a:extLst>
              <a:ext uri="{FF2B5EF4-FFF2-40B4-BE49-F238E27FC236}">
                <a16:creationId xmlns:a16="http://schemas.microsoft.com/office/drawing/2014/main" id="{B4552ACB-32FD-1C46-8295-82DF4465022C}"/>
              </a:ext>
            </a:extLst>
          </p:cNvPr>
          <p:cNvSpPr txBox="1"/>
          <p:nvPr/>
        </p:nvSpPr>
        <p:spPr>
          <a:xfrm>
            <a:off x="275771" y="4673600"/>
            <a:ext cx="1595309" cy="369332"/>
          </a:xfrm>
          <a:prstGeom prst="rect">
            <a:avLst/>
          </a:prstGeom>
          <a:noFill/>
        </p:spPr>
        <p:txBody>
          <a:bodyPr wrap="none" rtlCol="0">
            <a:spAutoFit/>
          </a:bodyPr>
          <a:lstStyle/>
          <a:p>
            <a:pPr defTabSz="931744">
              <a:defRPr/>
            </a:pPr>
            <a:r>
              <a:rPr lang="en-US" sz="200" dirty="0">
                <a:solidFill>
                  <a:schemeClr val="bg1"/>
                </a:solidFill>
                <a:latin typeface="Arial" panose="020B0604020202020204" pitchFamily="34" charset="0"/>
                <a:cs typeface="Arial" panose="020B0604020202020204" pitchFamily="34" charset="0"/>
              </a:rPr>
              <a:t>The CACFP meal pattern has flexibilities that apply to only to adult participants. At supper only, milk is optional, not required. </a:t>
            </a:r>
          </a:p>
          <a:p>
            <a:pPr defTabSz="931744">
              <a:defRPr/>
            </a:pPr>
            <a:r>
              <a:rPr lang="en-US" sz="200" dirty="0">
                <a:solidFill>
                  <a:schemeClr val="bg1"/>
                </a:solidFill>
                <a:latin typeface="Arial" panose="020B0604020202020204" pitchFamily="34" charset="0"/>
                <a:cs typeface="Arial" panose="020B0604020202020204" pitchFamily="34" charset="0"/>
              </a:rPr>
              <a:t>This means that the required components, at supper only, and only for adults are:</a:t>
            </a:r>
          </a:p>
          <a:p>
            <a:pPr defTabSz="931744">
              <a:defRPr/>
            </a:pPr>
            <a:endParaRPr lang="en-US" sz="200" dirty="0">
              <a:solidFill>
                <a:schemeClr val="bg1"/>
              </a:solidFill>
              <a:latin typeface="Arial" panose="020B0604020202020204" pitchFamily="34" charset="0"/>
              <a:cs typeface="Arial" panose="020B0604020202020204" pitchFamily="34" charset="0"/>
            </a:endParaRPr>
          </a:p>
          <a:p>
            <a:pPr marL="171450" indent="-171450" defTabSz="931744">
              <a:buFont typeface="Wingdings" panose="05000000000000000000" pitchFamily="2" charset="2"/>
              <a:buChar char="q"/>
              <a:defRPr/>
            </a:pPr>
            <a:r>
              <a:rPr lang="en-US" sz="200" dirty="0">
                <a:solidFill>
                  <a:schemeClr val="bg1"/>
                </a:solidFill>
                <a:latin typeface="Arial" panose="020B0604020202020204" pitchFamily="34" charset="0"/>
                <a:cs typeface="Arial" panose="020B0604020202020204" pitchFamily="34" charset="0"/>
              </a:rPr>
              <a:t>vegetables,</a:t>
            </a:r>
          </a:p>
          <a:p>
            <a:pPr marL="171450" indent="-171450" defTabSz="931744">
              <a:buFont typeface="Wingdings" panose="05000000000000000000" pitchFamily="2" charset="2"/>
              <a:buChar char="q"/>
              <a:defRPr/>
            </a:pPr>
            <a:r>
              <a:rPr lang="en-US" sz="200" dirty="0">
                <a:solidFill>
                  <a:schemeClr val="bg1"/>
                </a:solidFill>
                <a:latin typeface="Arial" panose="020B0604020202020204" pitchFamily="34" charset="0"/>
                <a:cs typeface="Arial" panose="020B0604020202020204" pitchFamily="34" charset="0"/>
              </a:rPr>
              <a:t>fruit,</a:t>
            </a:r>
          </a:p>
          <a:p>
            <a:pPr marL="171450" indent="-171450" defTabSz="931744">
              <a:buFont typeface="Wingdings" panose="05000000000000000000" pitchFamily="2" charset="2"/>
              <a:buChar char="q"/>
              <a:defRPr/>
            </a:pPr>
            <a:r>
              <a:rPr lang="en-US" sz="200" dirty="0">
                <a:solidFill>
                  <a:schemeClr val="bg1"/>
                </a:solidFill>
                <a:latin typeface="Arial" panose="020B0604020202020204" pitchFamily="34" charset="0"/>
                <a:cs typeface="Arial" panose="020B0604020202020204" pitchFamily="34" charset="0"/>
              </a:rPr>
              <a:t>grains, and</a:t>
            </a:r>
          </a:p>
          <a:p>
            <a:pPr marL="171450" indent="-171450" defTabSz="931744">
              <a:buFont typeface="Wingdings" panose="05000000000000000000" pitchFamily="2" charset="2"/>
              <a:buChar char="q"/>
              <a:defRPr/>
            </a:pPr>
            <a:r>
              <a:rPr lang="en-US" sz="200" dirty="0">
                <a:solidFill>
                  <a:schemeClr val="bg1"/>
                </a:solidFill>
                <a:latin typeface="Arial" panose="020B0604020202020204" pitchFamily="34" charset="0"/>
                <a:cs typeface="Arial" panose="020B0604020202020204" pitchFamily="34" charset="0"/>
              </a:rPr>
              <a:t>meat/meat alternate. </a:t>
            </a:r>
          </a:p>
          <a:p>
            <a:pPr defTabSz="931744">
              <a:defRPr/>
            </a:pPr>
            <a:endParaRPr lang="en-US" sz="200" dirty="0">
              <a:solidFill>
                <a:schemeClr val="bg1"/>
              </a:solidFill>
              <a:latin typeface="Arial" panose="020B0604020202020204" pitchFamily="34" charset="0"/>
              <a:cs typeface="Arial" panose="020B0604020202020204" pitchFamily="34" charset="0"/>
            </a:endParaRPr>
          </a:p>
          <a:p>
            <a:pPr defTabSz="931744">
              <a:defRPr/>
            </a:pPr>
            <a:r>
              <a:rPr lang="en-US" sz="200" dirty="0">
                <a:solidFill>
                  <a:schemeClr val="bg1"/>
                </a:solidFill>
                <a:latin typeface="Arial" panose="020B0604020202020204" pitchFamily="34" charset="0"/>
                <a:cs typeface="Arial" panose="020B0604020202020204" pitchFamily="34" charset="0"/>
              </a:rPr>
              <a:t>Water should be offered and made available throughout the day. </a:t>
            </a:r>
          </a:p>
        </p:txBody>
      </p:sp>
    </p:spTree>
    <p:extLst>
      <p:ext uri="{BB962C8B-B14F-4D97-AF65-F5344CB8AC3E}">
        <p14:creationId xmlns:p14="http://schemas.microsoft.com/office/powerpoint/2010/main" val="29471785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0A173-5738-194A-BBD6-CD470C4B6559}"/>
              </a:ext>
            </a:extLst>
          </p:cNvPr>
          <p:cNvSpPr>
            <a:spLocks noGrp="1"/>
          </p:cNvSpPr>
          <p:nvPr>
            <p:ph type="title"/>
          </p:nvPr>
        </p:nvSpPr>
        <p:spPr>
          <a:xfrm>
            <a:off x="-1" y="87923"/>
            <a:ext cx="8932985" cy="850790"/>
          </a:xfrm>
        </p:spPr>
        <p:txBody>
          <a:bodyPr/>
          <a:lstStyle/>
          <a:p>
            <a:pPr>
              <a:lnSpc>
                <a:spcPts val="3000"/>
              </a:lnSpc>
            </a:pPr>
            <a:r>
              <a:rPr lang="en-US"/>
              <a:t>For Adult Participants Only</a:t>
            </a:r>
            <a:r>
              <a:rPr lang="en-US">
                <a:solidFill>
                  <a:srgbClr val="D8F1DB"/>
                </a:solidFill>
              </a:rPr>
              <a:t> (Continued)</a:t>
            </a:r>
            <a:r>
              <a:rPr lang="en-US"/>
              <a:t> </a:t>
            </a:r>
          </a:p>
        </p:txBody>
      </p:sp>
      <p:sp>
        <p:nvSpPr>
          <p:cNvPr id="3" name="Rectangle 2">
            <a:extLst>
              <a:ext uri="{FF2B5EF4-FFF2-40B4-BE49-F238E27FC236}">
                <a16:creationId xmlns:a16="http://schemas.microsoft.com/office/drawing/2014/main" id="{BD13B0B6-DFD2-B54F-B48C-027781AA6B8D}"/>
              </a:ext>
            </a:extLst>
          </p:cNvPr>
          <p:cNvSpPr/>
          <p:nvPr/>
        </p:nvSpPr>
        <p:spPr>
          <a:xfrm>
            <a:off x="365760" y="1051560"/>
            <a:ext cx="7401724" cy="1631216"/>
          </a:xfrm>
          <a:prstGeom prst="rect">
            <a:avLst/>
          </a:prstGeom>
        </p:spPr>
        <p:txBody>
          <a:bodyPr wrap="square">
            <a:spAutoFit/>
          </a:bodyPr>
          <a:lstStyle/>
          <a:p>
            <a:pPr marL="177800" indent="-177800">
              <a:spcBef>
                <a:spcPts val="1200"/>
              </a:spcBef>
              <a:buClr>
                <a:srgbClr val="0D5929"/>
              </a:buClr>
              <a:buFont typeface="Arial" panose="020B0604020202020204" pitchFamily="34" charset="0"/>
              <a:buChar char="•"/>
            </a:pPr>
            <a:r>
              <a:rPr lang="en-US" sz="2000">
                <a:solidFill>
                  <a:schemeClr val="tx1">
                    <a:lumMod val="65000"/>
                    <a:lumOff val="35000"/>
                  </a:schemeClr>
                </a:solidFill>
                <a:latin typeface="Helvetica" pitchFamily="2" charset="0"/>
              </a:rPr>
              <a:t>Yogurt can be served in place of milk once per day. </a:t>
            </a:r>
          </a:p>
          <a:p>
            <a:pPr marL="177800" indent="-177800">
              <a:spcBef>
                <a:spcPts val="1200"/>
              </a:spcBef>
              <a:buClr>
                <a:srgbClr val="0D5929"/>
              </a:buClr>
              <a:buFont typeface="Arial" panose="020B0604020202020204" pitchFamily="34" charset="0"/>
              <a:buChar char="•"/>
            </a:pPr>
            <a:r>
              <a:rPr lang="en-US" sz="2000">
                <a:solidFill>
                  <a:schemeClr val="tx1">
                    <a:lumMod val="65000"/>
                    <a:lumOff val="35000"/>
                  </a:schemeClr>
                </a:solidFill>
                <a:latin typeface="Helvetica" pitchFamily="2" charset="0"/>
              </a:rPr>
              <a:t>If you are serving yogurt in place of milk, the yogurt cannot also count as a meat alternate in the same meal.</a:t>
            </a:r>
          </a:p>
          <a:p>
            <a:pPr marL="137160" indent="-137160">
              <a:spcBef>
                <a:spcPts val="1200"/>
              </a:spcBef>
              <a:buClr>
                <a:srgbClr val="0D5929"/>
              </a:buClr>
              <a:buFont typeface="Arial" panose="020B0604020202020204" pitchFamily="34" charset="0"/>
              <a:buChar char="•"/>
            </a:pPr>
            <a:endParaRPr lang="en-US" sz="2000">
              <a:solidFill>
                <a:schemeClr val="tx1">
                  <a:lumMod val="65000"/>
                  <a:lumOff val="35000"/>
                </a:schemeClr>
              </a:solidFill>
              <a:latin typeface="Helvetica" pitchFamily="2" charset="0"/>
            </a:endParaRPr>
          </a:p>
        </p:txBody>
      </p:sp>
      <p:pic>
        <p:nvPicPr>
          <p:cNvPr id="9" name="Picture 8" descr="Illustration of an adult male in front of a board.">
            <a:extLst>
              <a:ext uri="{FF2B5EF4-FFF2-40B4-BE49-F238E27FC236}">
                <a16:creationId xmlns:a16="http://schemas.microsoft.com/office/drawing/2014/main" id="{704BFD7B-9A97-2B46-9097-F0666F6EA77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65760" y="2312218"/>
            <a:ext cx="4031428" cy="2513850"/>
          </a:xfrm>
          <a:prstGeom prst="rect">
            <a:avLst/>
          </a:prstGeom>
        </p:spPr>
      </p:pic>
      <p:sp>
        <p:nvSpPr>
          <p:cNvPr id="10" name="Rectangle 9">
            <a:extLst>
              <a:ext uri="{FF2B5EF4-FFF2-40B4-BE49-F238E27FC236}">
                <a16:creationId xmlns:a16="http://schemas.microsoft.com/office/drawing/2014/main" id="{8D87A3AD-0437-444B-9BEE-86DB8BD906B6}"/>
              </a:ext>
            </a:extLst>
          </p:cNvPr>
          <p:cNvSpPr/>
          <p:nvPr/>
        </p:nvSpPr>
        <p:spPr>
          <a:xfrm>
            <a:off x="1329670" y="2662604"/>
            <a:ext cx="2872536" cy="2000548"/>
          </a:xfrm>
          <a:prstGeom prst="rect">
            <a:avLst/>
          </a:prstGeom>
        </p:spPr>
        <p:txBody>
          <a:bodyPr wrap="square">
            <a:spAutoFit/>
          </a:bodyPr>
          <a:lstStyle/>
          <a:p>
            <a:pPr algn="ctr"/>
            <a:r>
              <a:rPr lang="en-US" sz="1600" b="1">
                <a:solidFill>
                  <a:schemeClr val="bg1"/>
                </a:solidFill>
                <a:latin typeface="Helvetica" pitchFamily="2" charset="0"/>
              </a:rPr>
              <a:t>What is in a</a:t>
            </a:r>
          </a:p>
          <a:p>
            <a:pPr algn="ctr">
              <a:spcAft>
                <a:spcPts val="600"/>
              </a:spcAft>
            </a:pPr>
            <a:r>
              <a:rPr lang="en-US" sz="2400" b="1">
                <a:solidFill>
                  <a:schemeClr val="bg1"/>
                </a:solidFill>
                <a:latin typeface="Helvetica" pitchFamily="2" charset="0"/>
              </a:rPr>
              <a:t>Breakfast?</a:t>
            </a:r>
          </a:p>
          <a:p>
            <a:pPr algn="ctr"/>
            <a:r>
              <a:rPr lang="en-US" sz="1400">
                <a:solidFill>
                  <a:schemeClr val="bg1"/>
                </a:solidFill>
                <a:latin typeface="Helvetica" pitchFamily="2" charset="0"/>
              </a:rPr>
              <a:t>Milk (</a:t>
            </a:r>
            <a:r>
              <a:rPr lang="en-US" sz="1400" b="1">
                <a:solidFill>
                  <a:schemeClr val="bg1"/>
                </a:solidFill>
                <a:latin typeface="Helvetica" pitchFamily="2" charset="0"/>
              </a:rPr>
              <a:t>8</a:t>
            </a:r>
            <a:r>
              <a:rPr lang="en-US" sz="1400">
                <a:solidFill>
                  <a:schemeClr val="bg1"/>
                </a:solidFill>
                <a:latin typeface="Helvetica" pitchFamily="2" charset="0"/>
              </a:rPr>
              <a:t> fl. oz. or </a:t>
            </a:r>
            <a:r>
              <a:rPr lang="en-US" sz="1400" b="1">
                <a:solidFill>
                  <a:schemeClr val="bg1"/>
                </a:solidFill>
                <a:latin typeface="Helvetica" pitchFamily="2" charset="0"/>
              </a:rPr>
              <a:t>1</a:t>
            </a:r>
            <a:r>
              <a:rPr lang="en-US" sz="1400">
                <a:solidFill>
                  <a:schemeClr val="bg1"/>
                </a:solidFill>
                <a:latin typeface="Helvetica" pitchFamily="2" charset="0"/>
              </a:rPr>
              <a:t> cup)</a:t>
            </a:r>
          </a:p>
          <a:p>
            <a:pPr algn="ctr"/>
            <a:r>
              <a:rPr lang="en-US" sz="1400">
                <a:solidFill>
                  <a:schemeClr val="bg1"/>
                </a:solidFill>
                <a:latin typeface="Helvetica" pitchFamily="2" charset="0"/>
              </a:rPr>
              <a:t>Vegetables, Fruit, or Both (</a:t>
            </a:r>
            <a:r>
              <a:rPr lang="en-US" sz="1400" b="1" baseline="30000">
                <a:solidFill>
                  <a:schemeClr val="bg1"/>
                </a:solidFill>
                <a:latin typeface="Helvetica" pitchFamily="2" charset="0"/>
              </a:rPr>
              <a:t>1</a:t>
            </a:r>
            <a:r>
              <a:rPr lang="en-US" sz="1400" b="1">
                <a:solidFill>
                  <a:schemeClr val="bg1"/>
                </a:solidFill>
                <a:latin typeface="Helvetica" pitchFamily="2" charset="0"/>
              </a:rPr>
              <a:t>/</a:t>
            </a:r>
            <a:r>
              <a:rPr lang="en-US" sz="1400" b="1" baseline="-25000">
                <a:solidFill>
                  <a:schemeClr val="bg1"/>
                </a:solidFill>
                <a:latin typeface="Helvetica" pitchFamily="2" charset="0"/>
              </a:rPr>
              <a:t>2</a:t>
            </a:r>
            <a:r>
              <a:rPr lang="en-US" sz="1400">
                <a:solidFill>
                  <a:schemeClr val="bg1"/>
                </a:solidFill>
                <a:latin typeface="Helvetica" pitchFamily="2" charset="0"/>
              </a:rPr>
              <a:t> cup)</a:t>
            </a:r>
          </a:p>
          <a:p>
            <a:pPr algn="ctr">
              <a:spcAft>
                <a:spcPts val="1000"/>
              </a:spcAft>
            </a:pPr>
            <a:r>
              <a:rPr lang="en-US" sz="1400">
                <a:solidFill>
                  <a:schemeClr val="bg1"/>
                </a:solidFill>
                <a:latin typeface="Helvetica" pitchFamily="2" charset="0"/>
              </a:rPr>
              <a:t>Grains (</a:t>
            </a:r>
            <a:r>
              <a:rPr lang="en-US" sz="1400" b="1">
                <a:solidFill>
                  <a:schemeClr val="bg1"/>
                </a:solidFill>
                <a:latin typeface="Helvetica" pitchFamily="2" charset="0"/>
              </a:rPr>
              <a:t>2</a:t>
            </a:r>
            <a:r>
              <a:rPr lang="en-US" sz="1400">
                <a:solidFill>
                  <a:schemeClr val="bg1"/>
                </a:solidFill>
                <a:latin typeface="Helvetica" pitchFamily="2" charset="0"/>
              </a:rPr>
              <a:t> oz. eq.)</a:t>
            </a:r>
          </a:p>
          <a:p>
            <a:pPr algn="ctr">
              <a:lnSpc>
                <a:spcPts val="1000"/>
              </a:lnSpc>
            </a:pPr>
            <a:r>
              <a:rPr lang="en-US" sz="900" b="1">
                <a:solidFill>
                  <a:schemeClr val="bg1"/>
                </a:solidFill>
                <a:latin typeface="Helvetica" pitchFamily="2" charset="0"/>
              </a:rPr>
              <a:t>Optional:</a:t>
            </a:r>
            <a:r>
              <a:rPr lang="en-US" sz="900">
                <a:solidFill>
                  <a:schemeClr val="bg1"/>
                </a:solidFill>
                <a:latin typeface="Helvetica" pitchFamily="2" charset="0"/>
              </a:rPr>
              <a:t> Meat/meat alternates may be served in place of the entire grains component up to </a:t>
            </a:r>
            <a:br>
              <a:rPr lang="en-US" sz="900">
                <a:solidFill>
                  <a:schemeClr val="bg1"/>
                </a:solidFill>
                <a:latin typeface="Helvetica" pitchFamily="2" charset="0"/>
              </a:rPr>
            </a:br>
            <a:r>
              <a:rPr lang="en-US" sz="900">
                <a:solidFill>
                  <a:schemeClr val="bg1"/>
                </a:solidFill>
                <a:latin typeface="Helvetica" pitchFamily="2" charset="0"/>
              </a:rPr>
              <a:t>3 times per week at breakfast. </a:t>
            </a:r>
          </a:p>
        </p:txBody>
      </p:sp>
      <p:pic>
        <p:nvPicPr>
          <p:cNvPr id="8" name="Picture 7" descr="Sample breakfast: scrambled eggs, bowl of yogurt and a bowl of fruit.">
            <a:extLst>
              <a:ext uri="{FF2B5EF4-FFF2-40B4-BE49-F238E27FC236}">
                <a16:creationId xmlns:a16="http://schemas.microsoft.com/office/drawing/2014/main" id="{99D45E23-E59C-1A42-BEF1-646AF8B24D4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474153" y="2275637"/>
            <a:ext cx="3482676" cy="2779940"/>
          </a:xfrm>
          <a:prstGeom prst="roundRect">
            <a:avLst>
              <a:gd name="adj" fmla="val 7696"/>
            </a:avLst>
          </a:prstGeom>
          <a:effectLst>
            <a:softEdge rad="12700"/>
          </a:effectLst>
        </p:spPr>
      </p:pic>
      <p:sp>
        <p:nvSpPr>
          <p:cNvPr id="4" name="TextBox 3">
            <a:extLst>
              <a:ext uri="{FF2B5EF4-FFF2-40B4-BE49-F238E27FC236}">
                <a16:creationId xmlns:a16="http://schemas.microsoft.com/office/drawing/2014/main" id="{CA9CF748-5135-204F-9BA4-E949254627D2}"/>
              </a:ext>
            </a:extLst>
          </p:cNvPr>
          <p:cNvSpPr txBox="1"/>
          <p:nvPr/>
        </p:nvSpPr>
        <p:spPr>
          <a:xfrm>
            <a:off x="232229" y="4794329"/>
            <a:ext cx="2177199" cy="338554"/>
          </a:xfrm>
          <a:prstGeom prst="rect">
            <a:avLst/>
          </a:prstGeom>
          <a:noFill/>
        </p:spPr>
        <p:txBody>
          <a:bodyPr wrap="none" rtlCol="0">
            <a:spAutoFit/>
          </a:bodyPr>
          <a:lstStyle/>
          <a:p>
            <a:pPr defTabSz="931744">
              <a:defRPr/>
            </a:pPr>
            <a:r>
              <a:rPr lang="en-US" sz="200" dirty="0">
                <a:solidFill>
                  <a:schemeClr val="bg1"/>
                </a:solidFill>
                <a:latin typeface="Arial" panose="020B0604020202020204" pitchFamily="34" charset="0"/>
                <a:cs typeface="Arial" panose="020B0604020202020204" pitchFamily="34" charset="0"/>
              </a:rPr>
              <a:t>Additionally, for adults only, yogurt may be served in place of milk once per day. </a:t>
            </a:r>
          </a:p>
          <a:p>
            <a:pPr defTabSz="931744">
              <a:defRPr/>
            </a:pPr>
            <a:r>
              <a:rPr lang="en-US" sz="200" dirty="0">
                <a:solidFill>
                  <a:schemeClr val="bg1"/>
                </a:solidFill>
                <a:latin typeface="Arial" panose="020B0604020202020204" pitchFamily="34" charset="0"/>
                <a:cs typeface="Arial" panose="020B0604020202020204" pitchFamily="34" charset="0"/>
              </a:rPr>
              <a:t>For example, the required components at breakfast are:</a:t>
            </a:r>
          </a:p>
          <a:p>
            <a:pPr marL="171450" indent="-171450" defTabSz="931744">
              <a:buFont typeface="Wingdings" panose="05000000000000000000" pitchFamily="2" charset="2"/>
              <a:buChar char="q"/>
              <a:defRPr/>
            </a:pPr>
            <a:r>
              <a:rPr lang="en-US" sz="200" dirty="0">
                <a:solidFill>
                  <a:schemeClr val="bg1"/>
                </a:solidFill>
                <a:latin typeface="Arial" panose="020B0604020202020204" pitchFamily="34" charset="0"/>
                <a:cs typeface="Arial" panose="020B0604020202020204" pitchFamily="34" charset="0"/>
              </a:rPr>
              <a:t>milk, </a:t>
            </a:r>
          </a:p>
          <a:p>
            <a:pPr marL="171450" indent="-171450" defTabSz="931744">
              <a:buFont typeface="Wingdings" panose="05000000000000000000" pitchFamily="2" charset="2"/>
              <a:buChar char="q"/>
              <a:defRPr/>
            </a:pPr>
            <a:r>
              <a:rPr lang="en-US" sz="200" dirty="0">
                <a:solidFill>
                  <a:schemeClr val="bg1"/>
                </a:solidFill>
                <a:latin typeface="Arial" panose="020B0604020202020204" pitchFamily="34" charset="0"/>
                <a:cs typeface="Arial" panose="020B0604020202020204" pitchFamily="34" charset="0"/>
              </a:rPr>
              <a:t>vegetables/fruit, and</a:t>
            </a:r>
          </a:p>
          <a:p>
            <a:pPr marL="171450" indent="-171450" defTabSz="931744">
              <a:buFont typeface="Wingdings" panose="05000000000000000000" pitchFamily="2" charset="2"/>
              <a:buChar char="q"/>
              <a:defRPr/>
            </a:pPr>
            <a:r>
              <a:rPr lang="en-US" sz="200" dirty="0">
                <a:solidFill>
                  <a:schemeClr val="bg1"/>
                </a:solidFill>
                <a:latin typeface="Arial" panose="020B0604020202020204" pitchFamily="34" charset="0"/>
                <a:cs typeface="Arial" panose="020B0604020202020204" pitchFamily="34" charset="0"/>
              </a:rPr>
              <a:t>grains.  </a:t>
            </a:r>
          </a:p>
          <a:p>
            <a:pPr defTabSz="931744">
              <a:defRPr/>
            </a:pPr>
            <a:r>
              <a:rPr lang="en-US" sz="200" dirty="0">
                <a:solidFill>
                  <a:schemeClr val="bg1"/>
                </a:solidFill>
                <a:latin typeface="Arial" panose="020B0604020202020204" pitchFamily="34" charset="0"/>
                <a:cs typeface="Arial" panose="020B0604020202020204" pitchFamily="34" charset="0"/>
              </a:rPr>
              <a:t>You could serve a breakfast with yogurt replacing the milk component, fruit salad for the vegetables/fruit component, and eggs (a meat alternate) replacing the grains component.</a:t>
            </a:r>
          </a:p>
          <a:p>
            <a:pPr defTabSz="931744">
              <a:defRPr/>
            </a:pPr>
            <a:r>
              <a:rPr lang="en-US" sz="200" dirty="0">
                <a:solidFill>
                  <a:schemeClr val="bg1"/>
                </a:solidFill>
                <a:latin typeface="Arial" panose="020B0604020202020204" pitchFamily="34" charset="0"/>
                <a:cs typeface="Arial" panose="020B0604020202020204" pitchFamily="34" charset="0"/>
              </a:rPr>
              <a:t>This example has yogurt replacing milk at breakfast, but yogurt can replace milk at lunch and supper as well. </a:t>
            </a:r>
          </a:p>
          <a:p>
            <a:pPr defTabSz="931744">
              <a:defRPr/>
            </a:pPr>
            <a:r>
              <a:rPr lang="en-US" sz="200" dirty="0">
                <a:solidFill>
                  <a:schemeClr val="bg1"/>
                </a:solidFill>
                <a:latin typeface="Arial" panose="020B0604020202020204" pitchFamily="34" charset="0"/>
                <a:cs typeface="Arial" panose="020B0604020202020204" pitchFamily="34" charset="0"/>
              </a:rPr>
              <a:t>When yogurt is served in place of milk, the yogurt cannot be counted as a meat alternate in the same meal. </a:t>
            </a:r>
          </a:p>
        </p:txBody>
      </p:sp>
    </p:spTree>
    <p:extLst>
      <p:ext uri="{BB962C8B-B14F-4D97-AF65-F5344CB8AC3E}">
        <p14:creationId xmlns:p14="http://schemas.microsoft.com/office/powerpoint/2010/main" val="8836427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0A173-5738-194A-BBD6-CD470C4B6559}"/>
              </a:ext>
            </a:extLst>
          </p:cNvPr>
          <p:cNvSpPr>
            <a:spLocks noGrp="1"/>
          </p:cNvSpPr>
          <p:nvPr>
            <p:ph type="title"/>
          </p:nvPr>
        </p:nvSpPr>
        <p:spPr>
          <a:xfrm>
            <a:off x="-1" y="87923"/>
            <a:ext cx="8932985" cy="850790"/>
          </a:xfrm>
        </p:spPr>
        <p:txBody>
          <a:bodyPr/>
          <a:lstStyle/>
          <a:p>
            <a:pPr>
              <a:lnSpc>
                <a:spcPts val="3000"/>
              </a:lnSpc>
            </a:pPr>
            <a:r>
              <a:rPr lang="en-US"/>
              <a:t> Best Practices in Menu Planning </a:t>
            </a:r>
          </a:p>
        </p:txBody>
      </p:sp>
      <p:sp>
        <p:nvSpPr>
          <p:cNvPr id="3" name="Rectangle 2">
            <a:extLst>
              <a:ext uri="{FF2B5EF4-FFF2-40B4-BE49-F238E27FC236}">
                <a16:creationId xmlns:a16="http://schemas.microsoft.com/office/drawing/2014/main" id="{BD13B0B6-DFD2-B54F-B48C-027781AA6B8D}"/>
              </a:ext>
            </a:extLst>
          </p:cNvPr>
          <p:cNvSpPr/>
          <p:nvPr/>
        </p:nvSpPr>
        <p:spPr>
          <a:xfrm>
            <a:off x="365760" y="1188720"/>
            <a:ext cx="2619487" cy="2246769"/>
          </a:xfrm>
          <a:prstGeom prst="rect">
            <a:avLst/>
          </a:prstGeom>
        </p:spPr>
        <p:txBody>
          <a:bodyPr wrap="square">
            <a:spAutoFit/>
          </a:bodyPr>
          <a:lstStyle/>
          <a:p>
            <a:pPr marL="176213" indent="-176213">
              <a:spcBef>
                <a:spcPts val="1200"/>
              </a:spcBef>
              <a:buClr>
                <a:srgbClr val="0D5929"/>
              </a:buClr>
              <a:buFont typeface="Arial" panose="020B0604020202020204" pitchFamily="34" charset="0"/>
              <a:buChar char="•"/>
            </a:pPr>
            <a:r>
              <a:rPr lang="en-US" sz="2000">
                <a:solidFill>
                  <a:schemeClr val="tx1">
                    <a:lumMod val="65000"/>
                    <a:lumOff val="35000"/>
                  </a:schemeClr>
                </a:solidFill>
                <a:latin typeface="Helvetica" pitchFamily="2" charset="0"/>
              </a:rPr>
              <a:t>Balance</a:t>
            </a:r>
          </a:p>
          <a:p>
            <a:pPr marL="176213" indent="-176213">
              <a:spcBef>
                <a:spcPts val="1200"/>
              </a:spcBef>
              <a:buClr>
                <a:srgbClr val="0D5929"/>
              </a:buClr>
              <a:buFont typeface="Arial" panose="020B0604020202020204" pitchFamily="34" charset="0"/>
              <a:buChar char="•"/>
            </a:pPr>
            <a:r>
              <a:rPr lang="en-US" sz="2000">
                <a:solidFill>
                  <a:schemeClr val="tx1">
                    <a:lumMod val="65000"/>
                    <a:lumOff val="35000"/>
                  </a:schemeClr>
                </a:solidFill>
                <a:latin typeface="Helvetica" pitchFamily="2" charset="0"/>
              </a:rPr>
              <a:t>Variety </a:t>
            </a:r>
          </a:p>
          <a:p>
            <a:pPr marL="176213" indent="-176213">
              <a:spcBef>
                <a:spcPts val="1200"/>
              </a:spcBef>
              <a:buClr>
                <a:srgbClr val="0D5929"/>
              </a:buClr>
              <a:buFont typeface="Arial" panose="020B0604020202020204" pitchFamily="34" charset="0"/>
              <a:buChar char="•"/>
            </a:pPr>
            <a:r>
              <a:rPr lang="en-US" sz="2000">
                <a:solidFill>
                  <a:schemeClr val="tx1">
                    <a:lumMod val="65000"/>
                    <a:lumOff val="35000"/>
                  </a:schemeClr>
                </a:solidFill>
                <a:latin typeface="Helvetica" pitchFamily="2" charset="0"/>
              </a:rPr>
              <a:t>Contrast</a:t>
            </a:r>
          </a:p>
          <a:p>
            <a:pPr marL="176213" indent="-176213">
              <a:spcBef>
                <a:spcPts val="1200"/>
              </a:spcBef>
              <a:buClr>
                <a:srgbClr val="0D5929"/>
              </a:buClr>
              <a:buFont typeface="Arial" panose="020B0604020202020204" pitchFamily="34" charset="0"/>
              <a:buChar char="•"/>
            </a:pPr>
            <a:r>
              <a:rPr lang="en-US" sz="2000">
                <a:solidFill>
                  <a:schemeClr val="tx1">
                    <a:lumMod val="65000"/>
                    <a:lumOff val="35000"/>
                  </a:schemeClr>
                </a:solidFill>
                <a:latin typeface="Helvetica" pitchFamily="2" charset="0"/>
              </a:rPr>
              <a:t>Color</a:t>
            </a:r>
          </a:p>
          <a:p>
            <a:pPr marL="176213" indent="-176213">
              <a:spcBef>
                <a:spcPts val="1200"/>
              </a:spcBef>
              <a:buClr>
                <a:srgbClr val="0D5929"/>
              </a:buClr>
              <a:buFont typeface="Arial" panose="020B0604020202020204" pitchFamily="34" charset="0"/>
              <a:buChar char="•"/>
            </a:pPr>
            <a:r>
              <a:rPr lang="en-US" sz="2000">
                <a:solidFill>
                  <a:schemeClr val="tx1">
                    <a:lumMod val="65000"/>
                    <a:lumOff val="35000"/>
                  </a:schemeClr>
                </a:solidFill>
                <a:latin typeface="Helvetica" pitchFamily="2" charset="0"/>
              </a:rPr>
              <a:t>Eye Appeal </a:t>
            </a:r>
          </a:p>
        </p:txBody>
      </p:sp>
      <p:pic>
        <p:nvPicPr>
          <p:cNvPr id="4" name="Picture 3" descr="Spinach Egg Bake on a plate."/>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082413" y="1319981"/>
            <a:ext cx="2787445" cy="1799303"/>
          </a:xfrm>
          <a:prstGeom prst="roundRect">
            <a:avLst>
              <a:gd name="adj" fmla="val 9609"/>
            </a:avLst>
          </a:prstGeom>
          <a:ln>
            <a:noFill/>
          </a:ln>
        </p:spPr>
      </p:pic>
      <p:sp>
        <p:nvSpPr>
          <p:cNvPr id="5" name="TextBox 4">
            <a:extLst>
              <a:ext uri="{FF2B5EF4-FFF2-40B4-BE49-F238E27FC236}">
                <a16:creationId xmlns:a16="http://schemas.microsoft.com/office/drawing/2014/main" id="{75DA7DCB-47DB-AA4A-ACE7-C5593D44FF20}"/>
              </a:ext>
            </a:extLst>
          </p:cNvPr>
          <p:cNvSpPr txBox="1"/>
          <p:nvPr/>
        </p:nvSpPr>
        <p:spPr>
          <a:xfrm>
            <a:off x="509451" y="4389120"/>
            <a:ext cx="1374094" cy="276999"/>
          </a:xfrm>
          <a:prstGeom prst="rect">
            <a:avLst/>
          </a:prstGeom>
          <a:noFill/>
        </p:spPr>
        <p:txBody>
          <a:bodyPr wrap="none" rtlCol="0">
            <a:spAutoFit/>
          </a:bodyPr>
          <a:lstStyle/>
          <a:p>
            <a:r>
              <a:rPr lang="en-US" sz="200" dirty="0">
                <a:solidFill>
                  <a:schemeClr val="bg1"/>
                </a:solidFill>
                <a:latin typeface="Arial" panose="020B0604020202020204" pitchFamily="34" charset="0"/>
                <a:cs typeface="Arial" panose="020B0604020202020204" pitchFamily="34" charset="0"/>
              </a:rPr>
              <a:t>You can use the  CACFP meal pattern to meet many aspects of best practices in menu planning, such as:</a:t>
            </a:r>
          </a:p>
          <a:p>
            <a:pPr marL="171450" indent="-171450">
              <a:buFont typeface="Wingdings" panose="05000000000000000000" pitchFamily="2" charset="2"/>
              <a:buChar char="q"/>
            </a:pPr>
            <a:r>
              <a:rPr lang="en-US" sz="200" dirty="0">
                <a:solidFill>
                  <a:schemeClr val="bg1"/>
                </a:solidFill>
                <a:latin typeface="Arial" panose="020B0604020202020204" pitchFamily="34" charset="0"/>
                <a:cs typeface="Arial" panose="020B0604020202020204" pitchFamily="34" charset="0"/>
              </a:rPr>
              <a:t>balance, </a:t>
            </a:r>
          </a:p>
          <a:p>
            <a:pPr marL="171450" indent="-171450">
              <a:buFont typeface="Wingdings" panose="05000000000000000000" pitchFamily="2" charset="2"/>
              <a:buChar char="q"/>
            </a:pPr>
            <a:r>
              <a:rPr lang="en-US" sz="200" dirty="0">
                <a:solidFill>
                  <a:schemeClr val="bg1"/>
                </a:solidFill>
                <a:latin typeface="Arial" panose="020B0604020202020204" pitchFamily="34" charset="0"/>
                <a:cs typeface="Arial" panose="020B0604020202020204" pitchFamily="34" charset="0"/>
              </a:rPr>
              <a:t>variety, </a:t>
            </a:r>
          </a:p>
          <a:p>
            <a:pPr marL="171450" indent="-171450">
              <a:buFont typeface="Wingdings" panose="05000000000000000000" pitchFamily="2" charset="2"/>
              <a:buChar char="q"/>
            </a:pPr>
            <a:r>
              <a:rPr lang="en-US" sz="200" dirty="0">
                <a:solidFill>
                  <a:schemeClr val="bg1"/>
                </a:solidFill>
                <a:latin typeface="Arial" panose="020B0604020202020204" pitchFamily="34" charset="0"/>
                <a:cs typeface="Arial" panose="020B0604020202020204" pitchFamily="34" charset="0"/>
              </a:rPr>
              <a:t>contrast, </a:t>
            </a:r>
          </a:p>
          <a:p>
            <a:pPr marL="171450" indent="-171450">
              <a:buFont typeface="Wingdings" panose="05000000000000000000" pitchFamily="2" charset="2"/>
              <a:buChar char="q"/>
            </a:pPr>
            <a:r>
              <a:rPr lang="en-US" sz="200" dirty="0">
                <a:solidFill>
                  <a:schemeClr val="bg1"/>
                </a:solidFill>
                <a:latin typeface="Arial" panose="020B0604020202020204" pitchFamily="34" charset="0"/>
                <a:cs typeface="Arial" panose="020B0604020202020204" pitchFamily="34" charset="0"/>
              </a:rPr>
              <a:t>color, and </a:t>
            </a:r>
          </a:p>
          <a:p>
            <a:pPr marL="171450" indent="-171450">
              <a:buFont typeface="Wingdings" panose="05000000000000000000" pitchFamily="2" charset="2"/>
              <a:buChar char="q"/>
            </a:pPr>
            <a:r>
              <a:rPr lang="en-US" sz="200" dirty="0">
                <a:solidFill>
                  <a:schemeClr val="bg1"/>
                </a:solidFill>
                <a:latin typeface="Arial" panose="020B0604020202020204" pitchFamily="34" charset="0"/>
                <a:cs typeface="Arial" panose="020B0604020202020204" pitchFamily="34" charset="0"/>
              </a:rPr>
              <a:t>eye appeal. </a:t>
            </a:r>
          </a:p>
        </p:txBody>
      </p:sp>
    </p:spTree>
    <p:extLst>
      <p:ext uri="{BB962C8B-B14F-4D97-AF65-F5344CB8AC3E}">
        <p14:creationId xmlns:p14="http://schemas.microsoft.com/office/powerpoint/2010/main" val="8970710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0A173-5738-194A-BBD6-CD470C4B6559}"/>
              </a:ext>
            </a:extLst>
          </p:cNvPr>
          <p:cNvSpPr>
            <a:spLocks noGrp="1"/>
          </p:cNvSpPr>
          <p:nvPr>
            <p:ph type="title"/>
          </p:nvPr>
        </p:nvSpPr>
        <p:spPr>
          <a:xfrm>
            <a:off x="-1" y="87923"/>
            <a:ext cx="8932985" cy="850790"/>
          </a:xfrm>
        </p:spPr>
        <p:txBody>
          <a:bodyPr/>
          <a:lstStyle/>
          <a:p>
            <a:pPr>
              <a:lnSpc>
                <a:spcPts val="3000"/>
              </a:lnSpc>
            </a:pPr>
            <a:r>
              <a:rPr lang="en-US"/>
              <a:t>Balance</a:t>
            </a:r>
          </a:p>
        </p:txBody>
      </p:sp>
      <p:sp>
        <p:nvSpPr>
          <p:cNvPr id="3" name="Rectangle 2">
            <a:extLst>
              <a:ext uri="{FF2B5EF4-FFF2-40B4-BE49-F238E27FC236}">
                <a16:creationId xmlns:a16="http://schemas.microsoft.com/office/drawing/2014/main" id="{BD13B0B6-DFD2-B54F-B48C-027781AA6B8D}"/>
              </a:ext>
            </a:extLst>
          </p:cNvPr>
          <p:cNvSpPr/>
          <p:nvPr/>
        </p:nvSpPr>
        <p:spPr>
          <a:xfrm>
            <a:off x="365760" y="1014984"/>
            <a:ext cx="7559040" cy="1092607"/>
          </a:xfrm>
          <a:prstGeom prst="rect">
            <a:avLst/>
          </a:prstGeom>
        </p:spPr>
        <p:txBody>
          <a:bodyPr wrap="square">
            <a:spAutoFit/>
          </a:bodyPr>
          <a:lstStyle/>
          <a:p>
            <a:pPr marL="231775" indent="-231775">
              <a:spcBef>
                <a:spcPts val="300"/>
              </a:spcBef>
              <a:buClr>
                <a:srgbClr val="0D5929"/>
              </a:buClr>
              <a:buFont typeface="Arial" panose="020B0604020202020204" pitchFamily="34" charset="0"/>
              <a:buChar char="•"/>
            </a:pPr>
            <a:r>
              <a:rPr lang="en-US" sz="2000">
                <a:solidFill>
                  <a:schemeClr val="tx1">
                    <a:lumMod val="65000"/>
                    <a:lumOff val="35000"/>
                  </a:schemeClr>
                </a:solidFill>
                <a:latin typeface="Helvetica" pitchFamily="2" charset="0"/>
              </a:rPr>
              <a:t>Use whole grain-rich foods to provide balance to strong flavors </a:t>
            </a:r>
          </a:p>
          <a:p>
            <a:pPr marL="231775" indent="-231775">
              <a:spcBef>
                <a:spcPts val="300"/>
              </a:spcBef>
              <a:buClr>
                <a:srgbClr val="0D5929"/>
              </a:buClr>
              <a:buFont typeface="Arial" panose="020B0604020202020204" pitchFamily="34" charset="0"/>
              <a:buChar char="•"/>
            </a:pPr>
            <a:r>
              <a:rPr lang="en-US" sz="2000">
                <a:solidFill>
                  <a:schemeClr val="tx1">
                    <a:lumMod val="65000"/>
                    <a:lumOff val="35000"/>
                  </a:schemeClr>
                </a:solidFill>
                <a:latin typeface="Helvetica" pitchFamily="2" charset="0"/>
              </a:rPr>
              <a:t>Serve “heavier” dishes with lighter sides </a:t>
            </a:r>
          </a:p>
          <a:p>
            <a:pPr marL="137160" indent="-137160">
              <a:spcBef>
                <a:spcPts val="300"/>
              </a:spcBef>
              <a:buClr>
                <a:srgbClr val="0D5929"/>
              </a:buClr>
              <a:buFont typeface="Arial" panose="020B0604020202020204" pitchFamily="34" charset="0"/>
              <a:buChar char="•"/>
            </a:pPr>
            <a:endParaRPr lang="en-US" sz="2000">
              <a:solidFill>
                <a:schemeClr val="tx1">
                  <a:lumMod val="65000"/>
                  <a:lumOff val="35000"/>
                </a:schemeClr>
              </a:solidFill>
              <a:latin typeface="Helvetica" pitchFamily="2" charset="0"/>
            </a:endParaRPr>
          </a:p>
        </p:txBody>
      </p:sp>
      <p:sp>
        <p:nvSpPr>
          <p:cNvPr id="6" name="TextBox 5">
            <a:extLst>
              <a:ext uri="{FF2B5EF4-FFF2-40B4-BE49-F238E27FC236}">
                <a16:creationId xmlns:a16="http://schemas.microsoft.com/office/drawing/2014/main" id="{500E1E24-93E3-5540-B411-573EDFE5BDDE}"/>
              </a:ext>
            </a:extLst>
          </p:cNvPr>
          <p:cNvSpPr txBox="1"/>
          <p:nvPr/>
        </p:nvSpPr>
        <p:spPr>
          <a:xfrm>
            <a:off x="362045" y="4355275"/>
            <a:ext cx="3910504" cy="646331"/>
          </a:xfrm>
          <a:prstGeom prst="rect">
            <a:avLst/>
          </a:prstGeom>
          <a:noFill/>
        </p:spPr>
        <p:txBody>
          <a:bodyPr wrap="square" rtlCol="0">
            <a:spAutoFit/>
          </a:bodyPr>
          <a:lstStyle/>
          <a:p>
            <a:pPr algn="ctr"/>
            <a:r>
              <a:rPr lang="en-US" i="1">
                <a:solidFill>
                  <a:srgbClr val="AD1E23"/>
                </a:solidFill>
                <a:latin typeface="Helvetica" pitchFamily="2" charset="0"/>
              </a:rPr>
              <a:t>*Minimum Serving Sizes Shown </a:t>
            </a:r>
            <a:br>
              <a:rPr lang="en-US" i="1">
                <a:solidFill>
                  <a:srgbClr val="AD1E23"/>
                </a:solidFill>
                <a:latin typeface="Helvetica" pitchFamily="2" charset="0"/>
              </a:rPr>
            </a:br>
            <a:r>
              <a:rPr lang="en-US" i="1">
                <a:solidFill>
                  <a:srgbClr val="AD1E23"/>
                </a:solidFill>
                <a:latin typeface="Helvetica" pitchFamily="2" charset="0"/>
              </a:rPr>
              <a:t>for Children Ages 6-12 and 13-18 </a:t>
            </a:r>
          </a:p>
        </p:txBody>
      </p:sp>
      <p:pic>
        <p:nvPicPr>
          <p:cNvPr id="5" name="Picture 4" descr="Sample lunch/supper containing a glass of milk  a plate with chicken stir-fry and brown rice, and a bowl with chunks of watermelon. ">
            <a:extLst>
              <a:ext uri="{FF2B5EF4-FFF2-40B4-BE49-F238E27FC236}">
                <a16:creationId xmlns:a16="http://schemas.microsoft.com/office/drawing/2014/main" id="{D6E54BA7-6FE2-7845-AD54-B9F376DF1AE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24740" y="1986551"/>
            <a:ext cx="2785115" cy="2237223"/>
          </a:xfrm>
          <a:prstGeom prst="rect">
            <a:avLst/>
          </a:prstGeom>
          <a:ln w="19050" cap="rnd">
            <a:solidFill>
              <a:srgbClr val="FF0000"/>
            </a:solidFill>
            <a:prstDash val="sysDot"/>
            <a:bevel/>
          </a:ln>
        </p:spPr>
      </p:pic>
      <p:sp>
        <p:nvSpPr>
          <p:cNvPr id="8" name="Rectangle 7">
            <a:extLst>
              <a:ext uri="{FF2B5EF4-FFF2-40B4-BE49-F238E27FC236}">
                <a16:creationId xmlns:a16="http://schemas.microsoft.com/office/drawing/2014/main" id="{2ECE8E84-20D5-674F-BBE0-2EDFE5D7053F}"/>
              </a:ext>
            </a:extLst>
          </p:cNvPr>
          <p:cNvSpPr/>
          <p:nvPr/>
        </p:nvSpPr>
        <p:spPr>
          <a:xfrm>
            <a:off x="4576493" y="4355275"/>
            <a:ext cx="3245071" cy="646331"/>
          </a:xfrm>
          <a:prstGeom prst="rect">
            <a:avLst/>
          </a:prstGeom>
        </p:spPr>
        <p:txBody>
          <a:bodyPr wrap="square">
            <a:spAutoFit/>
          </a:bodyPr>
          <a:lstStyle/>
          <a:p>
            <a:pPr algn="ctr"/>
            <a:r>
              <a:rPr lang="en-US" i="1">
                <a:solidFill>
                  <a:srgbClr val="035089"/>
                </a:solidFill>
                <a:latin typeface="Helvetica" panose="020B0604020202020204" pitchFamily="34" charset="0"/>
                <a:cs typeface="Helvetica" panose="020B0604020202020204" pitchFamily="34" charset="0"/>
              </a:rPr>
              <a:t>*Minimum Serving Sizes Shown for Children Ages 1-2</a:t>
            </a:r>
          </a:p>
        </p:txBody>
      </p:sp>
      <p:pic>
        <p:nvPicPr>
          <p:cNvPr id="7" name="Picture 6" descr="Sample lunch/supper: a glass of milk, a plate with grilled cheese sandwich cut in pieces and broccoli and a small bowl of blueberries.">
            <a:extLst>
              <a:ext uri="{FF2B5EF4-FFF2-40B4-BE49-F238E27FC236}">
                <a16:creationId xmlns:a16="http://schemas.microsoft.com/office/drawing/2014/main" id="{3AF74064-239A-124D-8E3F-213F851D0A1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1380"/>
          <a:stretch/>
        </p:blipFill>
        <p:spPr>
          <a:xfrm>
            <a:off x="4806738" y="1986551"/>
            <a:ext cx="2785115" cy="2247712"/>
          </a:xfrm>
          <a:prstGeom prst="rect">
            <a:avLst/>
          </a:prstGeom>
          <a:ln w="19050" cap="rnd">
            <a:solidFill>
              <a:srgbClr val="035089"/>
            </a:solidFill>
            <a:prstDash val="sysDot"/>
          </a:ln>
        </p:spPr>
      </p:pic>
      <p:sp>
        <p:nvSpPr>
          <p:cNvPr id="4" name="TextBox 3">
            <a:extLst>
              <a:ext uri="{FF2B5EF4-FFF2-40B4-BE49-F238E27FC236}">
                <a16:creationId xmlns:a16="http://schemas.microsoft.com/office/drawing/2014/main" id="{1EE7100E-8FD3-0D44-A92B-979B0BA66484}"/>
              </a:ext>
            </a:extLst>
          </p:cNvPr>
          <p:cNvSpPr txBox="1"/>
          <p:nvPr/>
        </p:nvSpPr>
        <p:spPr>
          <a:xfrm>
            <a:off x="78377" y="2168434"/>
            <a:ext cx="846363" cy="523220"/>
          </a:xfrm>
          <a:prstGeom prst="rect">
            <a:avLst/>
          </a:prstGeom>
          <a:noFill/>
        </p:spPr>
        <p:txBody>
          <a:bodyPr wrap="square" rtlCol="0">
            <a:spAutoFit/>
          </a:bodyPr>
          <a:lstStyle/>
          <a:p>
            <a:r>
              <a:rPr lang="en-US" sz="200" dirty="0">
                <a:solidFill>
                  <a:schemeClr val="bg1"/>
                </a:solidFill>
                <a:latin typeface="Arial" panose="020B0604020202020204" pitchFamily="34" charset="0"/>
                <a:cs typeface="Arial" panose="020B0604020202020204" pitchFamily="34" charset="0"/>
              </a:rPr>
              <a:t>Many whole grain-rich foods are great for providing balance to strong flavors. </a:t>
            </a:r>
          </a:p>
          <a:p>
            <a:endParaRPr lang="en-US" sz="200" dirty="0">
              <a:solidFill>
                <a:schemeClr val="bg1"/>
              </a:solidFill>
              <a:latin typeface="Arial" panose="020B0604020202020204" pitchFamily="34" charset="0"/>
              <a:cs typeface="Arial" panose="020B0604020202020204" pitchFamily="34" charset="0"/>
            </a:endParaRPr>
          </a:p>
          <a:p>
            <a:r>
              <a:rPr lang="en-US" sz="200" dirty="0">
                <a:solidFill>
                  <a:schemeClr val="bg1"/>
                </a:solidFill>
                <a:latin typeface="Arial" panose="020B0604020202020204" pitchFamily="34" charset="0"/>
                <a:cs typeface="Arial" panose="020B0604020202020204" pitchFamily="34" charset="0"/>
              </a:rPr>
              <a:t>Whole-wheat bread with chili, whole grain-rich crackers or pita bread with hummus and other flavorful dips, and brown rice with stir-fry, are all examples of how whole grains can be used to balance flavors in a meal. This will help make sure that the meal does not have too many strong flavors. </a:t>
            </a:r>
          </a:p>
          <a:p>
            <a:endParaRPr lang="en-US" sz="200" dirty="0">
              <a:solidFill>
                <a:schemeClr val="bg1"/>
              </a:solidFill>
              <a:latin typeface="Arial" panose="020B0604020202020204" pitchFamily="34" charset="0"/>
              <a:cs typeface="Arial" panose="020B0604020202020204" pitchFamily="34" charset="0"/>
            </a:endParaRPr>
          </a:p>
          <a:p>
            <a:r>
              <a:rPr lang="en-US" sz="200" dirty="0">
                <a:solidFill>
                  <a:schemeClr val="bg1"/>
                </a:solidFill>
                <a:latin typeface="Arial" panose="020B0604020202020204" pitchFamily="34" charset="0"/>
                <a:cs typeface="Arial" panose="020B0604020202020204" pitchFamily="34" charset="0"/>
              </a:rPr>
              <a:t>Balance also means serving heavier dishes and entrees with lighter side items. One example might be a grilled cheese sandwich, which tends to be on the heavier side, with fresh blueberries and steamed broccoli to lighten up the meal. </a:t>
            </a:r>
          </a:p>
        </p:txBody>
      </p:sp>
    </p:spTree>
    <p:extLst>
      <p:ext uri="{BB962C8B-B14F-4D97-AF65-F5344CB8AC3E}">
        <p14:creationId xmlns:p14="http://schemas.microsoft.com/office/powerpoint/2010/main" val="3842247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0A173-5738-194A-BBD6-CD470C4B6559}"/>
              </a:ext>
            </a:extLst>
          </p:cNvPr>
          <p:cNvSpPr>
            <a:spLocks noGrp="1"/>
          </p:cNvSpPr>
          <p:nvPr>
            <p:ph type="title"/>
          </p:nvPr>
        </p:nvSpPr>
        <p:spPr>
          <a:xfrm>
            <a:off x="-1" y="87923"/>
            <a:ext cx="8932985" cy="850790"/>
          </a:xfrm>
        </p:spPr>
        <p:txBody>
          <a:bodyPr/>
          <a:lstStyle/>
          <a:p>
            <a:pPr>
              <a:lnSpc>
                <a:spcPts val="3000"/>
              </a:lnSpc>
            </a:pPr>
            <a:r>
              <a:rPr lang="en-US"/>
              <a:t>Variety </a:t>
            </a:r>
          </a:p>
        </p:txBody>
      </p:sp>
      <p:sp>
        <p:nvSpPr>
          <p:cNvPr id="3" name="Rectangle 2">
            <a:extLst>
              <a:ext uri="{FF2B5EF4-FFF2-40B4-BE49-F238E27FC236}">
                <a16:creationId xmlns:a16="http://schemas.microsoft.com/office/drawing/2014/main" id="{BD13B0B6-DFD2-B54F-B48C-027781AA6B8D}"/>
              </a:ext>
            </a:extLst>
          </p:cNvPr>
          <p:cNvSpPr/>
          <p:nvPr/>
        </p:nvSpPr>
        <p:spPr>
          <a:xfrm>
            <a:off x="365759" y="1014984"/>
            <a:ext cx="6653605" cy="2246769"/>
          </a:xfrm>
          <a:prstGeom prst="rect">
            <a:avLst/>
          </a:prstGeom>
        </p:spPr>
        <p:txBody>
          <a:bodyPr wrap="square">
            <a:spAutoFit/>
          </a:bodyPr>
          <a:lstStyle/>
          <a:p>
            <a:pPr>
              <a:spcBef>
                <a:spcPts val="1200"/>
              </a:spcBef>
              <a:buClr>
                <a:srgbClr val="762C38"/>
              </a:buClr>
            </a:pPr>
            <a:r>
              <a:rPr lang="en-US" sz="2000">
                <a:solidFill>
                  <a:schemeClr val="tx1">
                    <a:lumMod val="65000"/>
                    <a:lumOff val="35000"/>
                  </a:schemeClr>
                </a:solidFill>
                <a:latin typeface="Helvetica" pitchFamily="2" charset="0"/>
              </a:rPr>
              <a:t>Offer variety with:</a:t>
            </a:r>
          </a:p>
          <a:p>
            <a:pPr marL="231775" indent="-231775">
              <a:spcBef>
                <a:spcPts val="1200"/>
              </a:spcBef>
              <a:buClr>
                <a:srgbClr val="0D5929"/>
              </a:buClr>
              <a:buFont typeface="Arial" panose="020B0604020202020204" pitchFamily="34" charset="0"/>
              <a:buChar char="•"/>
            </a:pPr>
            <a:r>
              <a:rPr lang="en-US" sz="2000">
                <a:solidFill>
                  <a:schemeClr val="tx1">
                    <a:lumMod val="65000"/>
                    <a:lumOff val="35000"/>
                  </a:schemeClr>
                </a:solidFill>
                <a:latin typeface="Helvetica" pitchFamily="2" charset="0"/>
              </a:rPr>
              <a:t>Whole Grains</a:t>
            </a:r>
          </a:p>
          <a:p>
            <a:pPr marL="231775" indent="-231775">
              <a:spcBef>
                <a:spcPts val="1200"/>
              </a:spcBef>
              <a:buClr>
                <a:srgbClr val="0D5929"/>
              </a:buClr>
              <a:buFont typeface="Arial" panose="020B0604020202020204" pitchFamily="34" charset="0"/>
              <a:buChar char="•"/>
            </a:pPr>
            <a:r>
              <a:rPr lang="en-US" sz="2000">
                <a:solidFill>
                  <a:schemeClr val="tx1">
                    <a:lumMod val="65000"/>
                    <a:lumOff val="35000"/>
                  </a:schemeClr>
                </a:solidFill>
                <a:latin typeface="Helvetica" pitchFamily="2" charset="0"/>
              </a:rPr>
              <a:t>Meat/meat alternates at breakfast</a:t>
            </a:r>
          </a:p>
          <a:p>
            <a:pPr marL="231775" indent="-231775">
              <a:spcBef>
                <a:spcPts val="1200"/>
              </a:spcBef>
              <a:buClr>
                <a:srgbClr val="0D5929"/>
              </a:buClr>
              <a:buFont typeface="Arial" panose="020B0604020202020204" pitchFamily="34" charset="0"/>
              <a:buChar char="•"/>
            </a:pPr>
            <a:r>
              <a:rPr lang="en-US" sz="2000">
                <a:solidFill>
                  <a:schemeClr val="tx1">
                    <a:lumMod val="65000"/>
                    <a:lumOff val="35000"/>
                  </a:schemeClr>
                </a:solidFill>
                <a:latin typeface="Helvetica" pitchFamily="2" charset="0"/>
              </a:rPr>
              <a:t>Cooking methods </a:t>
            </a:r>
          </a:p>
          <a:p>
            <a:pPr>
              <a:spcBef>
                <a:spcPts val="1200"/>
              </a:spcBef>
              <a:buClr>
                <a:srgbClr val="762C38"/>
              </a:buClr>
            </a:pPr>
            <a:endParaRPr lang="en-US" sz="2000">
              <a:solidFill>
                <a:schemeClr val="tx1">
                  <a:lumMod val="65000"/>
                  <a:lumOff val="35000"/>
                </a:schemeClr>
              </a:solidFill>
              <a:latin typeface="Helvetica" pitchFamily="2" charset="0"/>
            </a:endParaRPr>
          </a:p>
        </p:txBody>
      </p:sp>
      <p:pic>
        <p:nvPicPr>
          <p:cNvPr id="8" name="Picture 7" descr="Quesadilla with whole grain-rich tortilla.">
            <a:extLst>
              <a:ext uri="{FF2B5EF4-FFF2-40B4-BE49-F238E27FC236}">
                <a16:creationId xmlns:a16="http://schemas.microsoft.com/office/drawing/2014/main" id="{58E7A9B0-8EF6-0341-A3F6-B0FB5438F72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92717" y="1127485"/>
            <a:ext cx="2664529" cy="1776352"/>
          </a:xfrm>
          <a:prstGeom prst="roundRect">
            <a:avLst>
              <a:gd name="adj" fmla="val 9875"/>
            </a:avLst>
          </a:prstGeom>
          <a:effectLst/>
        </p:spPr>
      </p:pic>
      <p:pic>
        <p:nvPicPr>
          <p:cNvPr id="6" name="Picture 5" descr="Bowl with red beans and brown rice.">
            <a:extLst>
              <a:ext uri="{FF2B5EF4-FFF2-40B4-BE49-F238E27FC236}">
                <a16:creationId xmlns:a16="http://schemas.microsoft.com/office/drawing/2014/main" id="{981764C0-0B6E-004D-BC99-29001482728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892718" y="3092610"/>
            <a:ext cx="2664529" cy="1776352"/>
          </a:xfrm>
          <a:prstGeom prst="roundRect">
            <a:avLst>
              <a:gd name="adj" fmla="val 9339"/>
            </a:avLst>
          </a:prstGeom>
          <a:effectLst/>
        </p:spPr>
      </p:pic>
      <p:sp>
        <p:nvSpPr>
          <p:cNvPr id="4" name="TextBox 3">
            <a:extLst>
              <a:ext uri="{FF2B5EF4-FFF2-40B4-BE49-F238E27FC236}">
                <a16:creationId xmlns:a16="http://schemas.microsoft.com/office/drawing/2014/main" id="{459F8B21-5725-D645-B2B2-4630C25275C1}"/>
              </a:ext>
            </a:extLst>
          </p:cNvPr>
          <p:cNvSpPr txBox="1"/>
          <p:nvPr/>
        </p:nvSpPr>
        <p:spPr>
          <a:xfrm>
            <a:off x="274320" y="3513909"/>
            <a:ext cx="3357154" cy="492443"/>
          </a:xfrm>
          <a:prstGeom prst="rect">
            <a:avLst/>
          </a:prstGeom>
          <a:noFill/>
        </p:spPr>
        <p:txBody>
          <a:bodyPr wrap="square" rtlCol="0">
            <a:spAutoFit/>
          </a:bodyPr>
          <a:lstStyle/>
          <a:p>
            <a:r>
              <a:rPr lang="en-US" sz="200" dirty="0">
                <a:solidFill>
                  <a:schemeClr val="bg1"/>
                </a:solidFill>
                <a:latin typeface="Arial" panose="020B0604020202020204" pitchFamily="34" charset="0"/>
                <a:cs typeface="Arial" panose="020B0604020202020204" pitchFamily="34" charset="0"/>
              </a:rPr>
              <a:t>Serving whole grain-rich foods once per day means that you can offer variety throughout the week by:</a:t>
            </a:r>
          </a:p>
          <a:p>
            <a:endParaRPr lang="en-US" sz="200" dirty="0">
              <a:solidFill>
                <a:schemeClr val="bg1"/>
              </a:solidFill>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200" dirty="0">
                <a:solidFill>
                  <a:schemeClr val="bg1"/>
                </a:solidFill>
                <a:latin typeface="Arial" panose="020B0604020202020204" pitchFamily="34" charset="0"/>
                <a:cs typeface="Arial" panose="020B0604020202020204" pitchFamily="34" charset="0"/>
              </a:rPr>
              <a:t>serving different kind of whole grain-rich foods, </a:t>
            </a:r>
          </a:p>
          <a:p>
            <a:pPr marL="171450" indent="-171450">
              <a:buFont typeface="Wingdings" panose="05000000000000000000" pitchFamily="2" charset="2"/>
              <a:buChar char="q"/>
            </a:pPr>
            <a:r>
              <a:rPr lang="en-US" sz="200" dirty="0">
                <a:solidFill>
                  <a:schemeClr val="bg1"/>
                </a:solidFill>
                <a:latin typeface="Arial" panose="020B0604020202020204" pitchFamily="34" charset="0"/>
                <a:cs typeface="Arial" panose="020B0604020202020204" pitchFamily="34" charset="0"/>
              </a:rPr>
              <a:t>serving whole grain-rich foods at different meals or snacks during the week, and </a:t>
            </a:r>
          </a:p>
          <a:p>
            <a:pPr marL="171450" indent="-171450">
              <a:buFont typeface="Wingdings" panose="05000000000000000000" pitchFamily="2" charset="2"/>
              <a:buChar char="q"/>
            </a:pPr>
            <a:r>
              <a:rPr lang="en-US" sz="200" dirty="0">
                <a:solidFill>
                  <a:schemeClr val="bg1"/>
                </a:solidFill>
                <a:latin typeface="Arial" panose="020B0604020202020204" pitchFamily="34" charset="0"/>
                <a:cs typeface="Arial" panose="020B0604020202020204" pitchFamily="34" charset="0"/>
              </a:rPr>
              <a:t>preparing whole grain-rich foods in different ways. </a:t>
            </a:r>
          </a:p>
          <a:p>
            <a:endParaRPr lang="en-US" sz="200" dirty="0">
              <a:solidFill>
                <a:schemeClr val="bg1"/>
              </a:solidFill>
              <a:latin typeface="Arial" panose="020B0604020202020204" pitchFamily="34" charset="0"/>
              <a:cs typeface="Arial" panose="020B0604020202020204" pitchFamily="34" charset="0"/>
            </a:endParaRPr>
          </a:p>
          <a:p>
            <a:r>
              <a:rPr lang="en-US" sz="200" dirty="0">
                <a:solidFill>
                  <a:schemeClr val="bg1"/>
                </a:solidFill>
                <a:latin typeface="Arial" panose="020B0604020202020204" pitchFamily="34" charset="0"/>
                <a:cs typeface="Arial" panose="020B0604020202020204" pitchFamily="34" charset="0"/>
              </a:rPr>
              <a:t>Some examples include using whole grain-rich tortillas to make quesadillas or using brown rice to make red beans and rice.   </a:t>
            </a:r>
          </a:p>
          <a:p>
            <a:endParaRPr lang="en-US" sz="200" dirty="0">
              <a:solidFill>
                <a:schemeClr val="bg1"/>
              </a:solidFill>
              <a:latin typeface="Arial" panose="020B0604020202020204" pitchFamily="34" charset="0"/>
              <a:cs typeface="Arial" panose="020B0604020202020204" pitchFamily="34" charset="0"/>
            </a:endParaRPr>
          </a:p>
          <a:p>
            <a:r>
              <a:rPr lang="en-US" sz="200" dirty="0">
                <a:solidFill>
                  <a:schemeClr val="bg1"/>
                </a:solidFill>
                <a:latin typeface="Arial" panose="020B0604020202020204" pitchFamily="34" charset="0"/>
                <a:cs typeface="Arial" panose="020B0604020202020204" pitchFamily="34" charset="0"/>
              </a:rPr>
              <a:t>Serving meat and meat alternates at breakfast up to three times per week can also help you add variety to the menu.</a:t>
            </a:r>
          </a:p>
          <a:p>
            <a:endParaRPr lang="en-US" sz="200" dirty="0">
              <a:solidFill>
                <a:schemeClr val="bg1"/>
              </a:solidFill>
              <a:latin typeface="Arial" panose="020B0604020202020204" pitchFamily="34" charset="0"/>
              <a:cs typeface="Arial" panose="020B0604020202020204" pitchFamily="34" charset="0"/>
            </a:endParaRPr>
          </a:p>
          <a:p>
            <a:r>
              <a:rPr lang="en-US" sz="200" dirty="0">
                <a:solidFill>
                  <a:schemeClr val="bg1"/>
                </a:solidFill>
                <a:latin typeface="Arial" panose="020B0604020202020204" pitchFamily="34" charset="0"/>
                <a:cs typeface="Arial" panose="020B0604020202020204" pitchFamily="34" charset="0"/>
              </a:rPr>
              <a:t>Different cooking methods can be used to add variety. For example, just as the whole grains are prepared in different ways, you can also try serving vegetables prepared in different ways, such as raw, roasted, steamed, or broiled, throughout the week.</a:t>
            </a:r>
          </a:p>
          <a:p>
            <a:endParaRPr lang="en-US" sz="200" dirty="0">
              <a:solidFill>
                <a:schemeClr val="bg1"/>
              </a:solidFill>
              <a:latin typeface="Arial" panose="020B0604020202020204" pitchFamily="34" charset="0"/>
              <a:cs typeface="Arial" panose="020B0604020202020204" pitchFamily="34" charset="0"/>
            </a:endParaRPr>
          </a:p>
          <a:p>
            <a:r>
              <a:rPr lang="en-US" sz="200" dirty="0">
                <a:solidFill>
                  <a:schemeClr val="bg1"/>
                </a:solidFill>
                <a:latin typeface="Arial" panose="020B0604020202020204" pitchFamily="34" charset="0"/>
                <a:cs typeface="Arial" panose="020B0604020202020204" pitchFamily="34" charset="0"/>
              </a:rPr>
              <a:t>You can also serve a vegetable by itself, such as a side of roasted broccoli, or with other foods, such as the spinach in the quesadilla. </a:t>
            </a:r>
          </a:p>
        </p:txBody>
      </p:sp>
    </p:spTree>
    <p:extLst>
      <p:ext uri="{BB962C8B-B14F-4D97-AF65-F5344CB8AC3E}">
        <p14:creationId xmlns:p14="http://schemas.microsoft.com/office/powerpoint/2010/main" val="11547572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0A173-5738-194A-BBD6-CD470C4B6559}"/>
              </a:ext>
            </a:extLst>
          </p:cNvPr>
          <p:cNvSpPr>
            <a:spLocks noGrp="1"/>
          </p:cNvSpPr>
          <p:nvPr>
            <p:ph type="title"/>
          </p:nvPr>
        </p:nvSpPr>
        <p:spPr>
          <a:xfrm>
            <a:off x="-1" y="87923"/>
            <a:ext cx="8932985" cy="850790"/>
          </a:xfrm>
        </p:spPr>
        <p:txBody>
          <a:bodyPr/>
          <a:lstStyle/>
          <a:p>
            <a:pPr>
              <a:lnSpc>
                <a:spcPts val="3000"/>
              </a:lnSpc>
            </a:pPr>
            <a:r>
              <a:rPr lang="en-US"/>
              <a:t>Color </a:t>
            </a:r>
          </a:p>
        </p:txBody>
      </p:sp>
      <p:sp>
        <p:nvSpPr>
          <p:cNvPr id="3" name="Rectangle 2">
            <a:extLst>
              <a:ext uri="{FF2B5EF4-FFF2-40B4-BE49-F238E27FC236}">
                <a16:creationId xmlns:a16="http://schemas.microsoft.com/office/drawing/2014/main" id="{BD13B0B6-DFD2-B54F-B48C-027781AA6B8D}"/>
              </a:ext>
            </a:extLst>
          </p:cNvPr>
          <p:cNvSpPr/>
          <p:nvPr/>
        </p:nvSpPr>
        <p:spPr>
          <a:xfrm>
            <a:off x="365759" y="1014984"/>
            <a:ext cx="7612829" cy="1323439"/>
          </a:xfrm>
          <a:prstGeom prst="rect">
            <a:avLst/>
          </a:prstGeom>
        </p:spPr>
        <p:txBody>
          <a:bodyPr wrap="square">
            <a:spAutoFit/>
          </a:bodyPr>
          <a:lstStyle/>
          <a:p>
            <a:pPr marL="180975" indent="-180975">
              <a:spcBef>
                <a:spcPts val="1200"/>
              </a:spcBef>
              <a:buClr>
                <a:srgbClr val="0D5929"/>
              </a:buClr>
              <a:buFont typeface="Arial" panose="020B0604020202020204" pitchFamily="34" charset="0"/>
              <a:buChar char="•"/>
            </a:pPr>
            <a:r>
              <a:rPr lang="en-US" sz="2000">
                <a:solidFill>
                  <a:schemeClr val="tx1">
                    <a:lumMod val="65000"/>
                    <a:lumOff val="35000"/>
                  </a:schemeClr>
                </a:solidFill>
                <a:latin typeface="Helvetica" pitchFamily="2" charset="0"/>
              </a:rPr>
              <a:t>Add color to your meals with fruits and vegetables. </a:t>
            </a:r>
          </a:p>
          <a:p>
            <a:pPr marL="180975" indent="-180975">
              <a:spcBef>
                <a:spcPts val="1200"/>
              </a:spcBef>
              <a:buClr>
                <a:srgbClr val="0D5929"/>
              </a:buClr>
              <a:buFont typeface="Arial" panose="020B0604020202020204" pitchFamily="34" charset="0"/>
              <a:buChar char="•"/>
            </a:pPr>
            <a:r>
              <a:rPr lang="en-US" sz="2000">
                <a:solidFill>
                  <a:schemeClr val="tx1">
                    <a:lumMod val="65000"/>
                    <a:lumOff val="35000"/>
                  </a:schemeClr>
                </a:solidFill>
                <a:latin typeface="Helvetica" pitchFamily="2" charset="0"/>
              </a:rPr>
              <a:t>Top oatmeal or pancakes with fruit.</a:t>
            </a:r>
          </a:p>
          <a:p>
            <a:pPr marL="180975" indent="-180975">
              <a:spcBef>
                <a:spcPts val="1200"/>
              </a:spcBef>
              <a:buClr>
                <a:srgbClr val="0D5929"/>
              </a:buClr>
              <a:buFont typeface="Arial" panose="020B0604020202020204" pitchFamily="34" charset="0"/>
              <a:buChar char="•"/>
            </a:pPr>
            <a:r>
              <a:rPr lang="en-US" sz="2000">
                <a:solidFill>
                  <a:schemeClr val="tx1">
                    <a:lumMod val="65000"/>
                    <a:lumOff val="35000"/>
                  </a:schemeClr>
                </a:solidFill>
                <a:latin typeface="Helvetica" pitchFamily="2" charset="0"/>
              </a:rPr>
              <a:t>Serve colorful fruit and vegetables at snacks and meals.</a:t>
            </a:r>
          </a:p>
        </p:txBody>
      </p:sp>
      <p:pic>
        <p:nvPicPr>
          <p:cNvPr id="9" name="Picture 8" descr="Fruit and veggie salad on a plate.">
            <a:extLst>
              <a:ext uri="{FF2B5EF4-FFF2-40B4-BE49-F238E27FC236}">
                <a16:creationId xmlns:a16="http://schemas.microsoft.com/office/drawing/2014/main" id="{BECA7915-08D2-394E-905F-46BF6A5576C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65759" y="2743973"/>
            <a:ext cx="2398058" cy="1598705"/>
          </a:xfrm>
          <a:prstGeom prst="roundRect">
            <a:avLst>
              <a:gd name="adj" fmla="val 10709"/>
            </a:avLst>
          </a:prstGeom>
          <a:effectLst/>
        </p:spPr>
      </p:pic>
      <p:pic>
        <p:nvPicPr>
          <p:cNvPr id="8" name="Picture 7" descr="Gingered carrots in a bowl.">
            <a:extLst>
              <a:ext uri="{FF2B5EF4-FFF2-40B4-BE49-F238E27FC236}">
                <a16:creationId xmlns:a16="http://schemas.microsoft.com/office/drawing/2014/main" id="{A869FEE2-FD06-344D-8CD3-9760514CE5F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050688" y="2743973"/>
            <a:ext cx="2398058" cy="1598705"/>
          </a:xfrm>
          <a:prstGeom prst="roundRect">
            <a:avLst>
              <a:gd name="adj" fmla="val 9915"/>
            </a:avLst>
          </a:prstGeom>
          <a:effectLst/>
        </p:spPr>
      </p:pic>
      <p:pic>
        <p:nvPicPr>
          <p:cNvPr id="6" name="Picture 5" descr="Bowl of chicken ratatouille.">
            <a:extLst>
              <a:ext uri="{FF2B5EF4-FFF2-40B4-BE49-F238E27FC236}">
                <a16:creationId xmlns:a16="http://schemas.microsoft.com/office/drawing/2014/main" id="{DD81A6BD-2642-8641-A872-1F61DDF5EAA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735618" y="2743973"/>
            <a:ext cx="2398058" cy="1598705"/>
          </a:xfrm>
          <a:prstGeom prst="roundRect">
            <a:avLst>
              <a:gd name="adj" fmla="val 10510"/>
            </a:avLst>
          </a:prstGeom>
          <a:effectLst/>
        </p:spPr>
      </p:pic>
      <p:sp>
        <p:nvSpPr>
          <p:cNvPr id="4" name="TextBox 3">
            <a:extLst>
              <a:ext uri="{FF2B5EF4-FFF2-40B4-BE49-F238E27FC236}">
                <a16:creationId xmlns:a16="http://schemas.microsoft.com/office/drawing/2014/main" id="{2DDC3210-1D4B-264D-96A6-4604AB69AEE3}"/>
              </a:ext>
            </a:extLst>
          </p:cNvPr>
          <p:cNvSpPr txBox="1"/>
          <p:nvPr/>
        </p:nvSpPr>
        <p:spPr>
          <a:xfrm>
            <a:off x="182880" y="4741817"/>
            <a:ext cx="2869696" cy="246221"/>
          </a:xfrm>
          <a:prstGeom prst="rect">
            <a:avLst/>
          </a:prstGeom>
          <a:noFill/>
        </p:spPr>
        <p:txBody>
          <a:bodyPr wrap="none" rtlCol="0">
            <a:spAutoFit/>
          </a:bodyPr>
          <a:lstStyle/>
          <a:p>
            <a:r>
              <a:rPr lang="en-US" sz="200" dirty="0">
                <a:solidFill>
                  <a:schemeClr val="bg1"/>
                </a:solidFill>
                <a:latin typeface="Arial" panose="020B0604020202020204" pitchFamily="34" charset="0"/>
                <a:cs typeface="Arial" panose="020B0604020202020204" pitchFamily="34" charset="0"/>
              </a:rPr>
              <a:t>Vegetables and fruit can be used to add color, contrast, and eye appeal. </a:t>
            </a:r>
          </a:p>
          <a:p>
            <a:endParaRPr lang="en-US" sz="200" dirty="0">
              <a:solidFill>
                <a:schemeClr val="bg1"/>
              </a:solidFill>
              <a:latin typeface="Arial" panose="020B0604020202020204" pitchFamily="34" charset="0"/>
              <a:cs typeface="Arial" panose="020B0604020202020204" pitchFamily="34" charset="0"/>
            </a:endParaRPr>
          </a:p>
          <a:p>
            <a:r>
              <a:rPr lang="en-US" sz="200" dirty="0">
                <a:solidFill>
                  <a:schemeClr val="bg1"/>
                </a:solidFill>
                <a:latin typeface="Arial" panose="020B0604020202020204" pitchFamily="34" charset="0"/>
                <a:cs typeface="Arial" panose="020B0604020202020204" pitchFamily="34" charset="0"/>
              </a:rPr>
              <a:t>Try adding some color to your meals with a pop of fresh, colorful fruit, such as a topping for pancakes or hot and cold cereals. </a:t>
            </a:r>
          </a:p>
          <a:p>
            <a:endParaRPr lang="en-US" sz="200" dirty="0">
              <a:solidFill>
                <a:schemeClr val="bg1"/>
              </a:solidFill>
              <a:latin typeface="Arial" panose="020B0604020202020204" pitchFamily="34" charset="0"/>
              <a:cs typeface="Arial" panose="020B0604020202020204" pitchFamily="34" charset="0"/>
            </a:endParaRPr>
          </a:p>
          <a:p>
            <a:r>
              <a:rPr lang="en-US" sz="200" dirty="0">
                <a:solidFill>
                  <a:schemeClr val="bg1"/>
                </a:solidFill>
                <a:latin typeface="Arial" panose="020B0604020202020204" pitchFamily="34" charset="0"/>
                <a:cs typeface="Arial" panose="020B0604020202020204" pitchFamily="34" charset="0"/>
              </a:rPr>
              <a:t>Or, you could mix and match different colors in a fruit and veggie-filled Tropical Bean Salad, serve vegetables and fruits as a side dish like Gingered Carrots, or use fun, colorful vegetables in a chicken dish or stew like Chicken Ratatouille. </a:t>
            </a:r>
          </a:p>
        </p:txBody>
      </p:sp>
    </p:spTree>
    <p:extLst>
      <p:ext uri="{BB962C8B-B14F-4D97-AF65-F5344CB8AC3E}">
        <p14:creationId xmlns:p14="http://schemas.microsoft.com/office/powerpoint/2010/main" val="39519881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0A173-5738-194A-BBD6-CD470C4B6559}"/>
              </a:ext>
            </a:extLst>
          </p:cNvPr>
          <p:cNvSpPr>
            <a:spLocks noGrp="1"/>
          </p:cNvSpPr>
          <p:nvPr>
            <p:ph type="title"/>
          </p:nvPr>
        </p:nvSpPr>
        <p:spPr>
          <a:xfrm>
            <a:off x="-1" y="87923"/>
            <a:ext cx="8932985" cy="850790"/>
          </a:xfrm>
        </p:spPr>
        <p:txBody>
          <a:bodyPr/>
          <a:lstStyle/>
          <a:p>
            <a:pPr>
              <a:lnSpc>
                <a:spcPts val="3000"/>
              </a:lnSpc>
            </a:pPr>
            <a:r>
              <a:rPr lang="en-US"/>
              <a:t>Contrast </a:t>
            </a:r>
          </a:p>
        </p:txBody>
      </p:sp>
      <p:sp>
        <p:nvSpPr>
          <p:cNvPr id="3" name="Rectangle 2">
            <a:extLst>
              <a:ext uri="{FF2B5EF4-FFF2-40B4-BE49-F238E27FC236}">
                <a16:creationId xmlns:a16="http://schemas.microsoft.com/office/drawing/2014/main" id="{BD13B0B6-DFD2-B54F-B48C-027781AA6B8D}"/>
              </a:ext>
            </a:extLst>
          </p:cNvPr>
          <p:cNvSpPr/>
          <p:nvPr/>
        </p:nvSpPr>
        <p:spPr>
          <a:xfrm>
            <a:off x="365759" y="987217"/>
            <a:ext cx="7836947" cy="1238801"/>
          </a:xfrm>
          <a:prstGeom prst="rect">
            <a:avLst/>
          </a:prstGeom>
        </p:spPr>
        <p:txBody>
          <a:bodyPr wrap="square">
            <a:spAutoFit/>
          </a:bodyPr>
          <a:lstStyle/>
          <a:p>
            <a:pPr marL="347663" indent="-211138">
              <a:spcBef>
                <a:spcPts val="1200"/>
              </a:spcBef>
              <a:buClr>
                <a:srgbClr val="0D5929"/>
              </a:buClr>
              <a:buFont typeface="Arial" panose="020B0604020202020204" pitchFamily="34" charset="0"/>
              <a:buChar char="•"/>
            </a:pPr>
            <a:r>
              <a:rPr lang="en-US">
                <a:solidFill>
                  <a:schemeClr val="tx1">
                    <a:lumMod val="65000"/>
                    <a:lumOff val="35000"/>
                  </a:schemeClr>
                </a:solidFill>
                <a:latin typeface="Helvetica" pitchFamily="2" charset="0"/>
              </a:rPr>
              <a:t>Serve different textures, temperatures, and tastes </a:t>
            </a:r>
          </a:p>
          <a:p>
            <a:pPr marL="347663" indent="-211138">
              <a:spcBef>
                <a:spcPts val="300"/>
              </a:spcBef>
              <a:buClr>
                <a:srgbClr val="0D5929"/>
              </a:buClr>
              <a:buFont typeface="Arial" panose="020B0604020202020204" pitchFamily="34" charset="0"/>
              <a:buChar char="•"/>
            </a:pPr>
            <a:r>
              <a:rPr lang="en-US">
                <a:solidFill>
                  <a:schemeClr val="tx1">
                    <a:lumMod val="65000"/>
                    <a:lumOff val="35000"/>
                  </a:schemeClr>
                </a:solidFill>
                <a:latin typeface="Helvetica" pitchFamily="2" charset="0"/>
              </a:rPr>
              <a:t>Examples:</a:t>
            </a:r>
          </a:p>
          <a:p>
            <a:pPr marL="573088" lvl="1" indent="-212725">
              <a:buClr>
                <a:srgbClr val="0D5929"/>
              </a:buClr>
              <a:buFont typeface="System Font Regular"/>
              <a:buChar char="⁃"/>
            </a:pPr>
            <a:r>
              <a:rPr lang="en-US">
                <a:solidFill>
                  <a:schemeClr val="tx1">
                    <a:lumMod val="65000"/>
                    <a:lumOff val="35000"/>
                  </a:schemeClr>
                </a:solidFill>
                <a:latin typeface="Helvetica" pitchFamily="2" charset="0"/>
              </a:rPr>
              <a:t>Crispy raw vegetables with creamy yogurt dip</a:t>
            </a:r>
          </a:p>
          <a:p>
            <a:pPr marL="573088" lvl="1" indent="-212725">
              <a:buClr>
                <a:srgbClr val="0D5929"/>
              </a:buClr>
              <a:buFont typeface="System Font Regular"/>
              <a:buChar char="⁃"/>
            </a:pPr>
            <a:r>
              <a:rPr lang="en-US">
                <a:solidFill>
                  <a:schemeClr val="tx1">
                    <a:lumMod val="65000"/>
                    <a:lumOff val="35000"/>
                  </a:schemeClr>
                </a:solidFill>
                <a:latin typeface="Helvetica" pitchFamily="2" charset="0"/>
              </a:rPr>
              <a:t>Scrambled eggs with yogurt and fruit</a:t>
            </a:r>
          </a:p>
        </p:txBody>
      </p:sp>
      <p:sp>
        <p:nvSpPr>
          <p:cNvPr id="7" name="Rectangle 6">
            <a:extLst>
              <a:ext uri="{FF2B5EF4-FFF2-40B4-BE49-F238E27FC236}">
                <a16:creationId xmlns:a16="http://schemas.microsoft.com/office/drawing/2014/main" id="{430C78C9-652F-2143-AB4E-D53585FB403A}"/>
              </a:ext>
            </a:extLst>
          </p:cNvPr>
          <p:cNvSpPr/>
          <p:nvPr/>
        </p:nvSpPr>
        <p:spPr>
          <a:xfrm>
            <a:off x="775558" y="4442110"/>
            <a:ext cx="3560782" cy="646331"/>
          </a:xfrm>
          <a:prstGeom prst="rect">
            <a:avLst/>
          </a:prstGeom>
        </p:spPr>
        <p:txBody>
          <a:bodyPr wrap="square">
            <a:spAutoFit/>
          </a:bodyPr>
          <a:lstStyle/>
          <a:p>
            <a:pPr lvl="0" algn="ctr"/>
            <a:r>
              <a:rPr lang="en-US" i="1">
                <a:solidFill>
                  <a:srgbClr val="403064"/>
                </a:solidFill>
                <a:latin typeface="Helvetica" pitchFamily="2" charset="0"/>
              </a:rPr>
              <a:t>*Minimum Serving Sizes </a:t>
            </a:r>
          </a:p>
          <a:p>
            <a:pPr lvl="0" algn="ctr"/>
            <a:r>
              <a:rPr lang="en-US" i="1">
                <a:solidFill>
                  <a:srgbClr val="403064"/>
                </a:solidFill>
                <a:latin typeface="Helvetica" pitchFamily="2" charset="0"/>
              </a:rPr>
              <a:t>Shown for Adults</a:t>
            </a:r>
          </a:p>
        </p:txBody>
      </p:sp>
      <p:pic>
        <p:nvPicPr>
          <p:cNvPr id="5" name="Picture 4" descr="Sample breakfast: 1 large egg, one half cup of fruit salad, and 6 oz of yogurt. ">
            <a:extLst>
              <a:ext uri="{FF2B5EF4-FFF2-40B4-BE49-F238E27FC236}">
                <a16:creationId xmlns:a16="http://schemas.microsoft.com/office/drawing/2014/main" id="{6E0B864F-EE80-224A-B7A9-FB7A0BF0D8F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86414" y="2277240"/>
            <a:ext cx="2635783" cy="2089576"/>
          </a:xfrm>
          <a:prstGeom prst="rect">
            <a:avLst/>
          </a:prstGeom>
          <a:ln w="19050" cap="rnd">
            <a:solidFill>
              <a:srgbClr val="7030A0"/>
            </a:solidFill>
            <a:prstDash val="sysDot"/>
          </a:ln>
        </p:spPr>
      </p:pic>
      <p:sp>
        <p:nvSpPr>
          <p:cNvPr id="9" name="Rectangle 8">
            <a:extLst>
              <a:ext uri="{FF2B5EF4-FFF2-40B4-BE49-F238E27FC236}">
                <a16:creationId xmlns:a16="http://schemas.microsoft.com/office/drawing/2014/main" id="{5A3D5019-543B-8E40-B308-4859CEB00C57}"/>
              </a:ext>
            </a:extLst>
          </p:cNvPr>
          <p:cNvSpPr/>
          <p:nvPr/>
        </p:nvSpPr>
        <p:spPr>
          <a:xfrm>
            <a:off x="4452942" y="4442110"/>
            <a:ext cx="3560782" cy="646331"/>
          </a:xfrm>
          <a:prstGeom prst="rect">
            <a:avLst/>
          </a:prstGeom>
        </p:spPr>
        <p:txBody>
          <a:bodyPr wrap="square">
            <a:spAutoFit/>
          </a:bodyPr>
          <a:lstStyle/>
          <a:p>
            <a:pPr lvl="0" algn="ctr"/>
            <a:r>
              <a:rPr lang="en-US" i="1">
                <a:solidFill>
                  <a:srgbClr val="035089"/>
                </a:solidFill>
                <a:latin typeface="Helvetica" pitchFamily="2" charset="0"/>
              </a:rPr>
              <a:t>*Minimum Serving Sizes </a:t>
            </a:r>
            <a:br>
              <a:rPr lang="en-US" i="1">
                <a:solidFill>
                  <a:srgbClr val="035089"/>
                </a:solidFill>
                <a:latin typeface="Helvetica" pitchFamily="2" charset="0"/>
              </a:rPr>
            </a:br>
            <a:r>
              <a:rPr lang="en-US" i="1">
                <a:solidFill>
                  <a:srgbClr val="035089"/>
                </a:solidFill>
                <a:latin typeface="Helvetica" pitchFamily="2" charset="0"/>
              </a:rPr>
              <a:t>Shown for Children Ages 1-2</a:t>
            </a:r>
          </a:p>
        </p:txBody>
      </p:sp>
      <p:pic>
        <p:nvPicPr>
          <p:cNvPr id="10" name="Picture 9" descr="Sample snack: one half cup of bell pepper strips, and  2 oz of yogurt.">
            <a:extLst>
              <a:ext uri="{FF2B5EF4-FFF2-40B4-BE49-F238E27FC236}">
                <a16:creationId xmlns:a16="http://schemas.microsoft.com/office/drawing/2014/main" id="{6D849709-A3CD-C24A-916F-9E582059AEA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5379" r="-5773"/>
          <a:stretch/>
        </p:blipFill>
        <p:spPr>
          <a:xfrm>
            <a:off x="5151879" y="2245026"/>
            <a:ext cx="2162908" cy="2121790"/>
          </a:xfrm>
          <a:prstGeom prst="rect">
            <a:avLst/>
          </a:prstGeom>
          <a:ln w="19050" cap="rnd">
            <a:solidFill>
              <a:srgbClr val="035089"/>
            </a:solidFill>
            <a:prstDash val="sysDot"/>
          </a:ln>
        </p:spPr>
      </p:pic>
      <p:sp>
        <p:nvSpPr>
          <p:cNvPr id="4" name="TextBox 3">
            <a:extLst>
              <a:ext uri="{FF2B5EF4-FFF2-40B4-BE49-F238E27FC236}">
                <a16:creationId xmlns:a16="http://schemas.microsoft.com/office/drawing/2014/main" id="{7D00EE94-105D-6645-A299-FA1112AB5ECB}"/>
              </a:ext>
            </a:extLst>
          </p:cNvPr>
          <p:cNvSpPr txBox="1"/>
          <p:nvPr/>
        </p:nvSpPr>
        <p:spPr>
          <a:xfrm>
            <a:off x="238539" y="2822713"/>
            <a:ext cx="662609" cy="523220"/>
          </a:xfrm>
          <a:prstGeom prst="rect">
            <a:avLst/>
          </a:prstGeom>
          <a:noFill/>
        </p:spPr>
        <p:txBody>
          <a:bodyPr wrap="square" rtlCol="0">
            <a:spAutoFit/>
          </a:bodyPr>
          <a:lstStyle/>
          <a:p>
            <a:r>
              <a:rPr lang="en-US" sz="200" dirty="0">
                <a:solidFill>
                  <a:schemeClr val="bg1"/>
                </a:solidFill>
                <a:latin typeface="Arial" panose="020B0604020202020204" pitchFamily="34" charset="0"/>
                <a:cs typeface="Arial" panose="020B0604020202020204" pitchFamily="34" charset="0"/>
              </a:rPr>
              <a:t>Add contrast to textures to your meals and snacks by serving different tastes, textures, and temperatures. This could include pairing crunchy vegetables with a smooth, creamy yogurt dip. </a:t>
            </a:r>
          </a:p>
          <a:p>
            <a:endParaRPr lang="en-US" sz="200" dirty="0">
              <a:solidFill>
                <a:schemeClr val="bg1"/>
              </a:solidFill>
              <a:latin typeface="Arial" panose="020B0604020202020204" pitchFamily="34" charset="0"/>
              <a:cs typeface="Arial" panose="020B0604020202020204" pitchFamily="34" charset="0"/>
            </a:endParaRPr>
          </a:p>
          <a:p>
            <a:r>
              <a:rPr lang="en-US" sz="200" dirty="0">
                <a:solidFill>
                  <a:schemeClr val="bg1"/>
                </a:solidFill>
                <a:latin typeface="Arial" panose="020B0604020202020204" pitchFamily="34" charset="0"/>
                <a:cs typeface="Arial" panose="020B0604020202020204" pitchFamily="34" charset="0"/>
              </a:rPr>
              <a:t>You can also add contrast in textures, temperatures and tastes by serving savory scrambled eggs, which are warm, with yogurt and fruit, which are cold. The fruit chunks also adds a nice “bite” and difference in texture from the softer eggs and yogurt. </a:t>
            </a:r>
          </a:p>
          <a:p>
            <a:endParaRPr lang="en-US" sz="200" dirty="0">
              <a:solidFill>
                <a:schemeClr val="bg1"/>
              </a:solidFill>
            </a:endParaRPr>
          </a:p>
        </p:txBody>
      </p:sp>
    </p:spTree>
    <p:extLst>
      <p:ext uri="{BB962C8B-B14F-4D97-AF65-F5344CB8AC3E}">
        <p14:creationId xmlns:p14="http://schemas.microsoft.com/office/powerpoint/2010/main" val="32987366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9AD280-ED07-6346-B137-3051D18073CC}"/>
              </a:ext>
            </a:extLst>
          </p:cNvPr>
          <p:cNvSpPr>
            <a:spLocks noGrp="1"/>
          </p:cNvSpPr>
          <p:nvPr>
            <p:ph type="title"/>
          </p:nvPr>
        </p:nvSpPr>
        <p:spPr/>
        <p:txBody>
          <a:bodyPr/>
          <a:lstStyle/>
          <a:p>
            <a:r>
              <a:rPr lang="en-US" sz="3200"/>
              <a:t>Eye Appeal </a:t>
            </a:r>
          </a:p>
        </p:txBody>
      </p:sp>
      <p:sp>
        <p:nvSpPr>
          <p:cNvPr id="4" name="Content Placeholder 3">
            <a:extLst>
              <a:ext uri="{FF2B5EF4-FFF2-40B4-BE49-F238E27FC236}">
                <a16:creationId xmlns:a16="http://schemas.microsoft.com/office/drawing/2014/main" id="{3DCBE0C7-FD8F-C742-B980-99A52B65B5E9}"/>
              </a:ext>
            </a:extLst>
          </p:cNvPr>
          <p:cNvSpPr>
            <a:spLocks noGrp="1"/>
          </p:cNvSpPr>
          <p:nvPr>
            <p:ph sz="half" idx="2"/>
          </p:nvPr>
        </p:nvSpPr>
        <p:spPr>
          <a:xfrm>
            <a:off x="365759" y="1238891"/>
            <a:ext cx="6835218" cy="613726"/>
          </a:xfrm>
        </p:spPr>
        <p:txBody>
          <a:bodyPr/>
          <a:lstStyle/>
          <a:p>
            <a:pPr marL="238125" indent="-238125">
              <a:spcBef>
                <a:spcPts val="1200"/>
              </a:spcBef>
            </a:pPr>
            <a:r>
              <a:rPr lang="en-US" sz="2000">
                <a:cs typeface="Arial" panose="020B0604020202020204" pitchFamily="34" charset="0"/>
              </a:rPr>
              <a:t>Cut or arrange foods into different shapes</a:t>
            </a:r>
            <a:r>
              <a:rPr lang="en-US" sz="2000"/>
              <a:t> </a:t>
            </a:r>
          </a:p>
          <a:p>
            <a:pPr marL="238125" indent="-238125">
              <a:spcBef>
                <a:spcPts val="1200"/>
              </a:spcBef>
            </a:pPr>
            <a:r>
              <a:rPr lang="en-US" sz="2000">
                <a:cs typeface="Arial" panose="020B0604020202020204" pitchFamily="34" charset="0"/>
              </a:rPr>
              <a:t>Include space on the plate</a:t>
            </a:r>
            <a:endParaRPr lang="en-US" sz="2000"/>
          </a:p>
          <a:p>
            <a:pPr marL="238125" indent="-238125">
              <a:spcBef>
                <a:spcPts val="1200"/>
              </a:spcBef>
            </a:pPr>
            <a:r>
              <a:rPr lang="en-US" sz="2000">
                <a:cs typeface="Arial" panose="020B0604020202020204" pitchFamily="34" charset="0"/>
              </a:rPr>
              <a:t>Use different types of bowls, cups, plates, etc. </a:t>
            </a:r>
            <a:endParaRPr lang="en-US" sz="2000"/>
          </a:p>
          <a:p>
            <a:pPr>
              <a:spcBef>
                <a:spcPts val="1200"/>
              </a:spcBef>
            </a:pPr>
            <a:endParaRPr lang="en-US" sz="2000"/>
          </a:p>
          <a:p>
            <a:endParaRPr lang="en-US" sz="2000"/>
          </a:p>
        </p:txBody>
      </p:sp>
      <p:pic>
        <p:nvPicPr>
          <p:cNvPr id="6" name="Picture 5" descr="Baked Cod Olé on a plate and a fork.">
            <a:extLst>
              <a:ext uri="{FF2B5EF4-FFF2-40B4-BE49-F238E27FC236}">
                <a16:creationId xmlns:a16="http://schemas.microsoft.com/office/drawing/2014/main" id="{7BCB0E9B-73FD-2E48-93AA-2FB8B8C9863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4298" y="2746598"/>
            <a:ext cx="2563325" cy="1708883"/>
          </a:xfrm>
          <a:prstGeom prst="roundRect">
            <a:avLst>
              <a:gd name="adj" fmla="val 9978"/>
            </a:avLst>
          </a:prstGeom>
          <a:effectLst/>
        </p:spPr>
      </p:pic>
      <p:pic>
        <p:nvPicPr>
          <p:cNvPr id="7" name="Picture 6" descr="Whipped sweet potatoes in a small bowl with a spoon.">
            <a:extLst>
              <a:ext uri="{FF2B5EF4-FFF2-40B4-BE49-F238E27FC236}">
                <a16:creationId xmlns:a16="http://schemas.microsoft.com/office/drawing/2014/main" id="{D6648E07-0BEB-E847-B738-4A0A488606D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363855" y="2740742"/>
            <a:ext cx="2597765" cy="1708882"/>
          </a:xfrm>
          <a:prstGeom prst="roundRect">
            <a:avLst>
              <a:gd name="adj" fmla="val 9978"/>
            </a:avLst>
          </a:prstGeom>
          <a:effectLst/>
        </p:spPr>
      </p:pic>
      <p:pic>
        <p:nvPicPr>
          <p:cNvPr id="5" name="Picture 4" descr="Quinoa salad in a bowl and a fork.">
            <a:extLst>
              <a:ext uri="{FF2B5EF4-FFF2-40B4-BE49-F238E27FC236}">
                <a16:creationId xmlns:a16="http://schemas.microsoft.com/office/drawing/2014/main" id="{047DD7D3-5AA3-6C41-87A0-5565BF1EA053}"/>
              </a:ext>
            </a:extLst>
          </p:cNvPr>
          <p:cNvPicPr>
            <a:picLocks noChangeAspect="1"/>
          </p:cNvPicPr>
          <p:nvPr/>
        </p:nvPicPr>
        <p:blipFill>
          <a:blip r:embed="rId5" cstate="screen">
            <a:extLst>
              <a:ext uri="{BEBA8EAE-BF5A-486C-A8C5-ECC9F3942E4B}">
                <a14:imgProps xmlns:a14="http://schemas.microsoft.com/office/drawing/2010/main">
                  <a14:imgLayer r:embed="rId6">
                    <a14:imgEffect>
                      <a14:sharpenSoften amount="-1000"/>
                    </a14:imgEffect>
                  </a14:imgLayer>
                </a14:imgProps>
              </a:ext>
              <a:ext uri="{28A0092B-C50C-407E-A947-70E740481C1C}">
                <a14:useLocalDpi xmlns:a14="http://schemas.microsoft.com/office/drawing/2010/main"/>
              </a:ext>
            </a:extLst>
          </a:blip>
          <a:stretch>
            <a:fillRect/>
          </a:stretch>
        </p:blipFill>
        <p:spPr>
          <a:xfrm>
            <a:off x="6157853" y="2746599"/>
            <a:ext cx="2563325" cy="1708882"/>
          </a:xfrm>
          <a:prstGeom prst="roundRect">
            <a:avLst>
              <a:gd name="adj" fmla="val 10536"/>
            </a:avLst>
          </a:prstGeom>
          <a:effectLst/>
        </p:spPr>
      </p:pic>
      <p:sp>
        <p:nvSpPr>
          <p:cNvPr id="3" name="TextBox 2">
            <a:extLst>
              <a:ext uri="{FF2B5EF4-FFF2-40B4-BE49-F238E27FC236}">
                <a16:creationId xmlns:a16="http://schemas.microsoft.com/office/drawing/2014/main" id="{B4D43476-EF2C-D44E-8B66-5750D692C9A4}"/>
              </a:ext>
            </a:extLst>
          </p:cNvPr>
          <p:cNvSpPr txBox="1"/>
          <p:nvPr/>
        </p:nvSpPr>
        <p:spPr>
          <a:xfrm>
            <a:off x="159026" y="4850296"/>
            <a:ext cx="3230372" cy="184666"/>
          </a:xfrm>
          <a:prstGeom prst="rect">
            <a:avLst/>
          </a:prstGeom>
          <a:noFill/>
        </p:spPr>
        <p:txBody>
          <a:bodyPr wrap="none" rtlCol="0">
            <a:spAutoFit/>
          </a:bodyPr>
          <a:lstStyle/>
          <a:p>
            <a:r>
              <a:rPr lang="en-US" sz="200" dirty="0">
                <a:solidFill>
                  <a:schemeClr val="bg1"/>
                </a:solidFill>
                <a:latin typeface="Arial" panose="020B0604020202020204" pitchFamily="34" charset="0"/>
                <a:cs typeface="Arial" panose="020B0604020202020204" pitchFamily="34" charset="0"/>
              </a:rPr>
              <a:t>Finally, since we “eat with our eyes”, add eye appeal to meals by cutting or arranging foods into different shapes, leaving space between foods as you are putting them on a plate, and using different kinds and colors of serving containers, plates, cups, bowls, spoons, etc.  </a:t>
            </a:r>
          </a:p>
          <a:p>
            <a:endParaRPr lang="en-US" sz="200" dirty="0">
              <a:solidFill>
                <a:schemeClr val="bg1"/>
              </a:solidFill>
              <a:latin typeface="Arial" panose="020B0604020202020204" pitchFamily="34" charset="0"/>
              <a:cs typeface="Arial" panose="020B0604020202020204" pitchFamily="34" charset="0"/>
            </a:endParaRPr>
          </a:p>
          <a:p>
            <a:r>
              <a:rPr lang="en-US" sz="200" dirty="0">
                <a:solidFill>
                  <a:schemeClr val="bg1"/>
                </a:solidFill>
                <a:latin typeface="Arial" panose="020B0604020202020204" pitchFamily="34" charset="0"/>
                <a:cs typeface="Arial" panose="020B0604020202020204" pitchFamily="34" charset="0"/>
              </a:rPr>
              <a:t>On this slide, you see that the Baked Cod Ole’, Mashed Whipped Potatoes, and Tabbouleh are arranged on plates or in and bowls of different sizes and colors, and paired with colorful utensils and placemats, all of which can help show off the food and add visual appeal. </a:t>
            </a:r>
          </a:p>
        </p:txBody>
      </p:sp>
    </p:spTree>
    <p:extLst>
      <p:ext uri="{BB962C8B-B14F-4D97-AF65-F5344CB8AC3E}">
        <p14:creationId xmlns:p14="http://schemas.microsoft.com/office/powerpoint/2010/main" val="18826536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B81274-DA74-8E46-A6BA-5685EA97C262}"/>
              </a:ext>
            </a:extLst>
          </p:cNvPr>
          <p:cNvSpPr>
            <a:spLocks noGrp="1"/>
          </p:cNvSpPr>
          <p:nvPr>
            <p:ph type="title"/>
          </p:nvPr>
        </p:nvSpPr>
        <p:spPr>
          <a:xfrm>
            <a:off x="228600" y="240403"/>
            <a:ext cx="8621486" cy="475484"/>
          </a:xfrm>
        </p:spPr>
        <p:txBody>
          <a:bodyPr/>
          <a:lstStyle/>
          <a:p>
            <a:pPr algn="l"/>
            <a:r>
              <a:rPr lang="en-US">
                <a:solidFill>
                  <a:srgbClr val="0D5929"/>
                </a:solidFill>
              </a:rPr>
              <a:t>Standardized Recipes for the CACFP </a:t>
            </a:r>
          </a:p>
        </p:txBody>
      </p:sp>
      <p:pic>
        <p:nvPicPr>
          <p:cNvPr id="5" name="Picture 4" descr="Zucchini lasagna on a plate.">
            <a:extLst>
              <a:ext uri="{FF2B5EF4-FFF2-40B4-BE49-F238E27FC236}">
                <a16:creationId xmlns:a16="http://schemas.microsoft.com/office/drawing/2014/main" id="{E80D0A43-F9DD-5645-A8A4-5586E362001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2640" y="942470"/>
            <a:ext cx="2417272" cy="1611514"/>
          </a:xfrm>
          <a:prstGeom prst="roundRect">
            <a:avLst>
              <a:gd name="adj" fmla="val 13680"/>
            </a:avLst>
          </a:prstGeom>
        </p:spPr>
      </p:pic>
      <p:pic>
        <p:nvPicPr>
          <p:cNvPr id="8" name="Picture 7" descr="Bowl of beef goulash.">
            <a:extLst>
              <a:ext uri="{FF2B5EF4-FFF2-40B4-BE49-F238E27FC236}">
                <a16:creationId xmlns:a16="http://schemas.microsoft.com/office/drawing/2014/main" id="{6336E995-4E95-844B-BA27-04D40F6A563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351952" y="942470"/>
            <a:ext cx="2417271" cy="1611514"/>
          </a:xfrm>
          <a:prstGeom prst="roundRect">
            <a:avLst>
              <a:gd name="adj" fmla="val 9283"/>
            </a:avLst>
          </a:prstGeom>
        </p:spPr>
      </p:pic>
      <p:pic>
        <p:nvPicPr>
          <p:cNvPr id="7" name="Picture 6" descr="Corn, Zucchini &amp; Tomato Pie on a plate.">
            <a:extLst>
              <a:ext uri="{FF2B5EF4-FFF2-40B4-BE49-F238E27FC236}">
                <a16:creationId xmlns:a16="http://schemas.microsoft.com/office/drawing/2014/main" id="{3B368299-8003-8E4E-A804-4CA70E54379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048981" y="943787"/>
            <a:ext cx="2417271" cy="1611514"/>
          </a:xfrm>
          <a:prstGeom prst="roundRect">
            <a:avLst>
              <a:gd name="adj" fmla="val 10362"/>
            </a:avLst>
          </a:prstGeom>
        </p:spPr>
      </p:pic>
      <p:pic>
        <p:nvPicPr>
          <p:cNvPr id="4" name="Picture 3" descr="Photo of a bowl with collard greens.">
            <a:extLst>
              <a:ext uri="{FF2B5EF4-FFF2-40B4-BE49-F238E27FC236}">
                <a16:creationId xmlns:a16="http://schemas.microsoft.com/office/drawing/2014/main" id="{DF0E0EE6-2FAE-AC4A-A8D7-302C374EF8C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43959" y="2747241"/>
            <a:ext cx="2417273" cy="1611515"/>
          </a:xfrm>
          <a:prstGeom prst="roundRect">
            <a:avLst>
              <a:gd name="adj" fmla="val 10694"/>
            </a:avLst>
          </a:prstGeom>
        </p:spPr>
      </p:pic>
      <p:pic>
        <p:nvPicPr>
          <p:cNvPr id="6" name="Picture 5" descr="Spinach Egg Bake on a plate.">
            <a:extLst>
              <a:ext uri="{FF2B5EF4-FFF2-40B4-BE49-F238E27FC236}">
                <a16:creationId xmlns:a16="http://schemas.microsoft.com/office/drawing/2014/main" id="{0931833F-7BAD-2A4B-A11E-C5ECDD20EFF9}"/>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349670" y="2765713"/>
            <a:ext cx="2417271" cy="1611513"/>
          </a:xfrm>
          <a:prstGeom prst="roundRect">
            <a:avLst>
              <a:gd name="adj" fmla="val 10531"/>
            </a:avLst>
          </a:prstGeom>
        </p:spPr>
      </p:pic>
      <p:pic>
        <p:nvPicPr>
          <p:cNvPr id="3" name="Picture 2" descr="Sautéed Tofu and Broccoli on a plate.&#10;">
            <a:extLst>
              <a:ext uri="{FF2B5EF4-FFF2-40B4-BE49-F238E27FC236}">
                <a16:creationId xmlns:a16="http://schemas.microsoft.com/office/drawing/2014/main" id="{E2937C03-398F-704D-812A-D02D76DE4BC1}"/>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044418" y="2765714"/>
            <a:ext cx="2417271" cy="1611514"/>
          </a:xfrm>
          <a:prstGeom prst="roundRect">
            <a:avLst>
              <a:gd name="adj" fmla="val 11056"/>
            </a:avLst>
          </a:prstGeom>
        </p:spPr>
      </p:pic>
      <p:pic>
        <p:nvPicPr>
          <p:cNvPr id="10" name="Picture 9" descr="Hyperlink Icon.">
            <a:extLst>
              <a:ext uri="{FF2B5EF4-FFF2-40B4-BE49-F238E27FC236}">
                <a16:creationId xmlns:a16="http://schemas.microsoft.com/office/drawing/2014/main" id="{4446C583-0D1E-A44A-9628-19DDD9DB0011}"/>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2536871" y="4575575"/>
            <a:ext cx="352270" cy="352270"/>
          </a:xfrm>
          <a:prstGeom prst="rect">
            <a:avLst/>
          </a:prstGeom>
        </p:spPr>
      </p:pic>
      <p:sp>
        <p:nvSpPr>
          <p:cNvPr id="9" name="Rectangle 8">
            <a:extLst>
              <a:ext uri="{FF2B5EF4-FFF2-40B4-BE49-F238E27FC236}">
                <a16:creationId xmlns:a16="http://schemas.microsoft.com/office/drawing/2014/main" id="{9E3CA56E-7C3A-8D42-9289-6E3584A117DF}"/>
              </a:ext>
            </a:extLst>
          </p:cNvPr>
          <p:cNvSpPr/>
          <p:nvPr/>
        </p:nvSpPr>
        <p:spPr>
          <a:xfrm>
            <a:off x="2889141" y="4585339"/>
            <a:ext cx="3159840" cy="369332"/>
          </a:xfrm>
          <a:prstGeom prst="rect">
            <a:avLst/>
          </a:prstGeom>
        </p:spPr>
        <p:txBody>
          <a:bodyPr wrap="none">
            <a:spAutoFit/>
          </a:bodyPr>
          <a:lstStyle/>
          <a:p>
            <a:pPr algn="ctr"/>
            <a:r>
              <a:rPr lang="en-US" b="1">
                <a:solidFill>
                  <a:schemeClr val="tx1">
                    <a:lumMod val="65000"/>
                    <a:lumOff val="35000"/>
                  </a:schemeClr>
                </a:solidFill>
                <a:latin typeface="Helvetica" pitchFamily="2" charset="0"/>
                <a:hlinkClick r:id="rId10">
                  <a:extLst>
                    <a:ext uri="{A12FA001-AC4F-418D-AE19-62706E023703}">
                      <ahyp:hlinkClr xmlns:ahyp="http://schemas.microsoft.com/office/drawing/2018/hyperlinkcolor" xmlns="" val="tx"/>
                    </a:ext>
                  </a:extLst>
                </a:hlinkClick>
              </a:rPr>
              <a:t>fns.usda.gov/cacfp-recipes</a:t>
            </a:r>
            <a:endParaRPr lang="en-US" b="1">
              <a:solidFill>
                <a:schemeClr val="tx1">
                  <a:lumMod val="65000"/>
                  <a:lumOff val="35000"/>
                </a:schemeClr>
              </a:solidFill>
              <a:latin typeface="Helvetica" pitchFamily="2" charset="0"/>
            </a:endParaRPr>
          </a:p>
        </p:txBody>
      </p:sp>
      <p:sp>
        <p:nvSpPr>
          <p:cNvPr id="12" name="TextBox 11">
            <a:extLst>
              <a:ext uri="{FF2B5EF4-FFF2-40B4-BE49-F238E27FC236}">
                <a16:creationId xmlns:a16="http://schemas.microsoft.com/office/drawing/2014/main" id="{B539E880-10F5-344D-BA0D-FDCE84FA5196}"/>
              </a:ext>
            </a:extLst>
          </p:cNvPr>
          <p:cNvSpPr txBox="1"/>
          <p:nvPr/>
        </p:nvSpPr>
        <p:spPr>
          <a:xfrm>
            <a:off x="66261" y="4943060"/>
            <a:ext cx="3913251" cy="123111"/>
          </a:xfrm>
          <a:prstGeom prst="rect">
            <a:avLst/>
          </a:prstGeom>
          <a:noFill/>
        </p:spPr>
        <p:txBody>
          <a:bodyPr wrap="none" rtlCol="0">
            <a:spAutoFit/>
          </a:bodyPr>
          <a:lstStyle/>
          <a:p>
            <a:r>
              <a:rPr lang="en-US" sz="200" dirty="0">
                <a:solidFill>
                  <a:schemeClr val="bg1"/>
                </a:solidFill>
                <a:latin typeface="Arial" panose="020B0604020202020204" pitchFamily="34" charset="0"/>
                <a:cs typeface="Arial" panose="020B0604020202020204" pitchFamily="34" charset="0"/>
              </a:rPr>
              <a:t>Team Nutrition developed a series of 40 standardized recipes especially for CACFP settings. These recipes come in yields of 6, 25, and 50 servings, and include crediting information. Many of the dishes and sides shown and mentioned on the previous slides, as well as the ones shown on this slide, can be found on this webpage.</a:t>
            </a:r>
          </a:p>
        </p:txBody>
      </p:sp>
    </p:spTree>
    <p:extLst>
      <p:ext uri="{BB962C8B-B14F-4D97-AF65-F5344CB8AC3E}">
        <p14:creationId xmlns:p14="http://schemas.microsoft.com/office/powerpoint/2010/main" val="16111258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Computer screen showing the text &quot;More Team Nutrition Resources!&quot; and screenshots of thirteen pages.">
            <a:extLst>
              <a:ext uri="{FF2B5EF4-FFF2-40B4-BE49-F238E27FC236}">
                <a16:creationId xmlns:a16="http://schemas.microsoft.com/office/drawing/2014/main" id="{71B7B7AF-8EAC-7944-91D0-DCCAA2828AD8}"/>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744021" y="164744"/>
            <a:ext cx="5917659" cy="4023360"/>
          </a:xfrm>
          <a:prstGeom prst="rect">
            <a:avLst/>
          </a:prstGeom>
        </p:spPr>
      </p:pic>
      <p:sp>
        <p:nvSpPr>
          <p:cNvPr id="2" name="Title 1">
            <a:extLst>
              <a:ext uri="{FF2B5EF4-FFF2-40B4-BE49-F238E27FC236}">
                <a16:creationId xmlns:a16="http://schemas.microsoft.com/office/drawing/2014/main" id="{F200DEFF-1892-F84A-BBD4-26825E075A96}"/>
              </a:ext>
            </a:extLst>
          </p:cNvPr>
          <p:cNvSpPr>
            <a:spLocks noGrp="1"/>
          </p:cNvSpPr>
          <p:nvPr>
            <p:ph type="title"/>
          </p:nvPr>
        </p:nvSpPr>
        <p:spPr>
          <a:xfrm>
            <a:off x="1950334" y="357000"/>
            <a:ext cx="5243332" cy="819149"/>
          </a:xfrm>
        </p:spPr>
        <p:txBody>
          <a:bodyPr/>
          <a:lstStyle/>
          <a:p>
            <a:r>
              <a:rPr lang="en-US" sz="2400"/>
              <a:t>More Team Nutrition Resources!</a:t>
            </a:r>
            <a:br>
              <a:rPr lang="en-US" sz="2400"/>
            </a:br>
            <a:endParaRPr lang="en-US" sz="2400"/>
          </a:p>
        </p:txBody>
      </p:sp>
      <p:pic>
        <p:nvPicPr>
          <p:cNvPr id="11" name="Picture 10" descr="Hyperlink Icon.">
            <a:extLst>
              <a:ext uri="{FF2B5EF4-FFF2-40B4-BE49-F238E27FC236}">
                <a16:creationId xmlns:a16="http://schemas.microsoft.com/office/drawing/2014/main" id="{4D28A013-CE08-0A40-BF8E-2E7697DF187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326477" y="4503380"/>
            <a:ext cx="420624" cy="420624"/>
          </a:xfrm>
          <a:prstGeom prst="rect">
            <a:avLst/>
          </a:prstGeom>
        </p:spPr>
      </p:pic>
      <p:sp>
        <p:nvSpPr>
          <p:cNvPr id="8" name="Rectangle 7">
            <a:extLst>
              <a:ext uri="{FF2B5EF4-FFF2-40B4-BE49-F238E27FC236}">
                <a16:creationId xmlns:a16="http://schemas.microsoft.com/office/drawing/2014/main" id="{A7C1BBE4-E075-B54C-9AA5-6FC03A5E1E6A}"/>
              </a:ext>
            </a:extLst>
          </p:cNvPr>
          <p:cNvSpPr/>
          <p:nvPr/>
        </p:nvSpPr>
        <p:spPr>
          <a:xfrm>
            <a:off x="2906882" y="4517092"/>
            <a:ext cx="3580556" cy="461665"/>
          </a:xfrm>
          <a:prstGeom prst="rect">
            <a:avLst/>
          </a:prstGeom>
        </p:spPr>
        <p:txBody>
          <a:bodyPr wrap="square" lIns="0">
            <a:spAutoFit/>
          </a:bodyPr>
          <a:lstStyle/>
          <a:p>
            <a:r>
              <a:rPr lang="en-US" sz="2400" b="1">
                <a:solidFill>
                  <a:schemeClr val="tx1">
                    <a:lumMod val="75000"/>
                    <a:lumOff val="25000"/>
                  </a:schemeClr>
                </a:solidFill>
                <a:latin typeface="Helvetica" pitchFamily="2" charset="0"/>
                <a:hlinkClick r:id="rId5">
                  <a:extLst>
                    <a:ext uri="{A12FA001-AC4F-418D-AE19-62706E023703}">
                      <ahyp:hlinkClr xmlns:ahyp="http://schemas.microsoft.com/office/drawing/2018/hyperlinkcolor" xmlns="" val="tx"/>
                    </a:ext>
                  </a:extLst>
                </a:hlinkClick>
              </a:rPr>
              <a:t>TeamNutrition.usda.gov</a:t>
            </a:r>
            <a:endParaRPr lang="en-US" sz="2400" b="1">
              <a:solidFill>
                <a:schemeClr val="tx1">
                  <a:lumMod val="75000"/>
                  <a:lumOff val="25000"/>
                </a:schemeClr>
              </a:solidFill>
              <a:latin typeface="Helvetica" pitchFamily="2" charset="0"/>
              <a:cs typeface="Arial" panose="020B0604020202020204" pitchFamily="34" charset="0"/>
            </a:endParaRPr>
          </a:p>
        </p:txBody>
      </p:sp>
      <p:sp>
        <p:nvSpPr>
          <p:cNvPr id="3" name="TextBox 2">
            <a:extLst>
              <a:ext uri="{FF2B5EF4-FFF2-40B4-BE49-F238E27FC236}">
                <a16:creationId xmlns:a16="http://schemas.microsoft.com/office/drawing/2014/main" id="{37658279-57F4-C84B-8FB7-6C36231370F7}"/>
              </a:ext>
            </a:extLst>
          </p:cNvPr>
          <p:cNvSpPr txBox="1"/>
          <p:nvPr/>
        </p:nvSpPr>
        <p:spPr>
          <a:xfrm>
            <a:off x="360219" y="2064327"/>
            <a:ext cx="1122102" cy="153888"/>
          </a:xfrm>
          <a:prstGeom prst="rect">
            <a:avLst/>
          </a:prstGeom>
          <a:noFill/>
        </p:spPr>
        <p:txBody>
          <a:bodyPr wrap="square" rtlCol="0">
            <a:spAutoFit/>
          </a:bodyPr>
          <a:lstStyle/>
          <a:p>
            <a:r>
              <a:rPr lang="en-US" sz="200" dirty="0">
                <a:solidFill>
                  <a:schemeClr val="bg1"/>
                </a:solidFill>
                <a:latin typeface="Arial" panose="020B0604020202020204" pitchFamily="34" charset="0"/>
                <a:cs typeface="Arial" panose="020B0604020202020204" pitchFamily="34" charset="0"/>
              </a:rPr>
              <a:t>All Team Nutrition materials are available online from Team Nutrition’s website and are available for free download to anybody who is interested.</a:t>
            </a:r>
          </a:p>
        </p:txBody>
      </p:sp>
    </p:spTree>
    <p:extLst>
      <p:ext uri="{BB962C8B-B14F-4D97-AF65-F5344CB8AC3E}">
        <p14:creationId xmlns:p14="http://schemas.microsoft.com/office/powerpoint/2010/main" val="10159949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712A434-3D16-1A4C-82D5-259793352E2C}"/>
              </a:ext>
              <a:ext uri="{C183D7F6-B498-43B3-948B-1728B52AA6E4}">
                <adec:decorative xmlns:adec="http://schemas.microsoft.com/office/drawing/2017/decorative" xmlns="" val="1"/>
              </a:ext>
            </a:extLst>
          </p:cNvPr>
          <p:cNvSpPr txBox="1"/>
          <p:nvPr/>
        </p:nvSpPr>
        <p:spPr>
          <a:xfrm>
            <a:off x="0" y="147164"/>
            <a:ext cx="3146612" cy="1938992"/>
          </a:xfrm>
          <a:prstGeom prst="rect">
            <a:avLst/>
          </a:prstGeom>
          <a:noFill/>
        </p:spPr>
        <p:txBody>
          <a:bodyPr wrap="square" rtlCol="0">
            <a:spAutoFit/>
          </a:bodyPr>
          <a:lstStyle/>
          <a:p>
            <a:pPr algn="ctr"/>
            <a:r>
              <a:rPr lang="en-US" sz="12000" b="1" dirty="0">
                <a:solidFill>
                  <a:srgbClr val="0D5929"/>
                </a:solidFill>
                <a:latin typeface="Helvetica" pitchFamily="2" charset="0"/>
              </a:rPr>
              <a:t>?</a:t>
            </a:r>
          </a:p>
        </p:txBody>
      </p:sp>
      <p:sp>
        <p:nvSpPr>
          <p:cNvPr id="2" name="Title 1">
            <a:extLst>
              <a:ext uri="{FF2B5EF4-FFF2-40B4-BE49-F238E27FC236}">
                <a16:creationId xmlns:a16="http://schemas.microsoft.com/office/drawing/2014/main" id="{94755CF0-EA1B-BF44-A9E8-B10C9AE77E02}"/>
              </a:ext>
            </a:extLst>
          </p:cNvPr>
          <p:cNvSpPr>
            <a:spLocks noGrp="1"/>
          </p:cNvSpPr>
          <p:nvPr>
            <p:ph type="title"/>
          </p:nvPr>
        </p:nvSpPr>
        <p:spPr>
          <a:xfrm>
            <a:off x="1" y="1846559"/>
            <a:ext cx="2984938" cy="1669773"/>
          </a:xfrm>
        </p:spPr>
        <p:txBody>
          <a:bodyPr/>
          <a:lstStyle/>
          <a:p>
            <a:r>
              <a:rPr lang="en-US" dirty="0"/>
              <a:t>Let Us Know Who You Are! </a:t>
            </a:r>
            <a:br>
              <a:rPr lang="en-US" dirty="0"/>
            </a:br>
            <a:r>
              <a:rPr lang="en-US" b="0" dirty="0"/>
              <a:t>I work for a…</a:t>
            </a:r>
          </a:p>
        </p:txBody>
      </p:sp>
      <p:sp>
        <p:nvSpPr>
          <p:cNvPr id="4" name="Content Placeholder 3">
            <a:extLst>
              <a:ext uri="{FF2B5EF4-FFF2-40B4-BE49-F238E27FC236}">
                <a16:creationId xmlns:a16="http://schemas.microsoft.com/office/drawing/2014/main" id="{55B0B985-D151-A14E-B77D-E379BB68BF7D}"/>
              </a:ext>
            </a:extLst>
          </p:cNvPr>
          <p:cNvSpPr>
            <a:spLocks noGrp="1"/>
          </p:cNvSpPr>
          <p:nvPr>
            <p:ph sz="half" idx="2"/>
          </p:nvPr>
        </p:nvSpPr>
        <p:spPr>
          <a:xfrm>
            <a:off x="3657600" y="914400"/>
            <a:ext cx="5486400" cy="3807502"/>
          </a:xfrm>
        </p:spPr>
        <p:txBody>
          <a:bodyPr/>
          <a:lstStyle/>
          <a:p>
            <a:pPr marL="342900" indent="-342900"/>
            <a:r>
              <a:rPr lang="en-US" dirty="0"/>
              <a:t>Child care center</a:t>
            </a:r>
          </a:p>
          <a:p>
            <a:pPr marL="342900" indent="-342900"/>
            <a:r>
              <a:rPr lang="en-US" dirty="0"/>
              <a:t>Family child care home</a:t>
            </a:r>
          </a:p>
          <a:p>
            <a:pPr marL="342900" indent="-342900"/>
            <a:r>
              <a:rPr lang="en-US" dirty="0"/>
              <a:t>At-risk afterschool care center</a:t>
            </a:r>
          </a:p>
          <a:p>
            <a:pPr marL="342900" indent="-342900"/>
            <a:r>
              <a:rPr lang="en-US" dirty="0"/>
              <a:t>Adult day care center</a:t>
            </a:r>
          </a:p>
          <a:p>
            <a:pPr marL="342900" indent="-342900"/>
            <a:r>
              <a:rPr lang="en-US" dirty="0"/>
              <a:t>Sponsoring organization</a:t>
            </a:r>
          </a:p>
          <a:p>
            <a:pPr marL="342900" indent="-342900"/>
            <a:r>
              <a:rPr lang="en-US" dirty="0"/>
              <a:t>Emergency shelter</a:t>
            </a:r>
          </a:p>
          <a:p>
            <a:pPr marL="342900" indent="-342900"/>
            <a:r>
              <a:rPr lang="en-US" dirty="0"/>
              <a:t>School food authority</a:t>
            </a:r>
          </a:p>
          <a:p>
            <a:pPr marL="342900" indent="-342900"/>
            <a:r>
              <a:rPr lang="en-US" dirty="0"/>
              <a:t>State agency</a:t>
            </a:r>
          </a:p>
          <a:p>
            <a:pPr marL="342900" indent="-342900"/>
            <a:r>
              <a:rPr lang="en-US" dirty="0"/>
              <a:t>USDA Regional Office </a:t>
            </a:r>
          </a:p>
          <a:p>
            <a:pPr marL="342900" indent="-342900"/>
            <a:r>
              <a:rPr lang="en-US" dirty="0"/>
              <a:t>Other</a:t>
            </a:r>
          </a:p>
        </p:txBody>
      </p:sp>
      <p:sp>
        <p:nvSpPr>
          <p:cNvPr id="3" name="TextBox 2">
            <a:extLst>
              <a:ext uri="{FF2B5EF4-FFF2-40B4-BE49-F238E27FC236}">
                <a16:creationId xmlns:a16="http://schemas.microsoft.com/office/drawing/2014/main" id="{98E51144-B44A-0547-AE0D-3C3B06202A53}"/>
              </a:ext>
            </a:extLst>
          </p:cNvPr>
          <p:cNvSpPr txBox="1"/>
          <p:nvPr/>
        </p:nvSpPr>
        <p:spPr>
          <a:xfrm>
            <a:off x="7382435" y="4243892"/>
            <a:ext cx="1159292" cy="523220"/>
          </a:xfrm>
          <a:prstGeom prst="rect">
            <a:avLst/>
          </a:prstGeom>
          <a:noFill/>
        </p:spPr>
        <p:txBody>
          <a:bodyPr wrap="none" rtlCol="0">
            <a:spAutoFit/>
          </a:bodyPr>
          <a:lstStyle/>
          <a:p>
            <a:r>
              <a:rPr lang="en-US" sz="200" dirty="0">
                <a:solidFill>
                  <a:schemeClr val="bg1"/>
                </a:solidFill>
                <a:latin typeface="Arial" panose="020B0604020202020204" pitchFamily="34" charset="0"/>
                <a:cs typeface="Arial" panose="020B0604020202020204" pitchFamily="34" charset="0"/>
              </a:rPr>
              <a:t>Before we get started, I want to know who has joined us today. </a:t>
            </a:r>
          </a:p>
          <a:p>
            <a:endParaRPr lang="en-US" sz="200" dirty="0">
              <a:solidFill>
                <a:schemeClr val="bg1"/>
              </a:solidFill>
              <a:latin typeface="Arial" panose="020B0604020202020204" pitchFamily="34" charset="0"/>
              <a:cs typeface="Arial" panose="020B0604020202020204" pitchFamily="34" charset="0"/>
            </a:endParaRPr>
          </a:p>
          <a:p>
            <a:r>
              <a:rPr lang="en-US" sz="200" dirty="0">
                <a:solidFill>
                  <a:schemeClr val="bg1"/>
                </a:solidFill>
                <a:latin typeface="Arial" panose="020B0604020202020204" pitchFamily="34" charset="0"/>
                <a:cs typeface="Arial" panose="020B0604020202020204" pitchFamily="34" charset="0"/>
              </a:rPr>
              <a:t>Please raise your hand if you work for:</a:t>
            </a:r>
          </a:p>
          <a:p>
            <a:endParaRPr lang="en-US" sz="200" dirty="0">
              <a:solidFill>
                <a:schemeClr val="bg1"/>
              </a:solidFill>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200" dirty="0">
                <a:solidFill>
                  <a:schemeClr val="bg1"/>
                </a:solidFill>
                <a:latin typeface="Arial" panose="020B0604020202020204" pitchFamily="34" charset="0"/>
                <a:cs typeface="Arial" panose="020B0604020202020204" pitchFamily="34" charset="0"/>
              </a:rPr>
              <a:t>a child care center [pause and wait for a show of hands], </a:t>
            </a:r>
          </a:p>
          <a:p>
            <a:pPr marL="171450" indent="-171450">
              <a:buFont typeface="Wingdings" panose="05000000000000000000" pitchFamily="2" charset="2"/>
              <a:buChar char="q"/>
            </a:pPr>
            <a:r>
              <a:rPr lang="en-US" sz="200" dirty="0">
                <a:solidFill>
                  <a:schemeClr val="bg1"/>
                </a:solidFill>
                <a:latin typeface="Arial" panose="020B0604020202020204" pitchFamily="34" charset="0"/>
                <a:cs typeface="Arial" panose="020B0604020202020204" pitchFamily="34" charset="0"/>
              </a:rPr>
              <a:t>a family child care home [pause and wait for a show of hands], </a:t>
            </a:r>
          </a:p>
          <a:p>
            <a:pPr marL="171450" indent="-171450">
              <a:buFont typeface="Wingdings" panose="05000000000000000000" pitchFamily="2" charset="2"/>
              <a:buChar char="q"/>
            </a:pPr>
            <a:r>
              <a:rPr lang="en-US" sz="200" dirty="0">
                <a:solidFill>
                  <a:schemeClr val="bg1"/>
                </a:solidFill>
                <a:latin typeface="Arial" panose="020B0604020202020204" pitchFamily="34" charset="0"/>
                <a:cs typeface="Arial" panose="020B0604020202020204" pitchFamily="34" charset="0"/>
              </a:rPr>
              <a:t>an at-risk afterschool care center [pause and wait for a show of hands], </a:t>
            </a:r>
          </a:p>
          <a:p>
            <a:pPr marL="171450" indent="-171450">
              <a:buFont typeface="Wingdings" panose="05000000000000000000" pitchFamily="2" charset="2"/>
              <a:buChar char="q"/>
            </a:pPr>
            <a:r>
              <a:rPr lang="en-US" sz="200" dirty="0">
                <a:solidFill>
                  <a:schemeClr val="bg1"/>
                </a:solidFill>
                <a:latin typeface="Arial" panose="020B0604020202020204" pitchFamily="34" charset="0"/>
                <a:cs typeface="Arial" panose="020B0604020202020204" pitchFamily="34" charset="0"/>
              </a:rPr>
              <a:t>a sponsoring organization [pause and wait for a show of hands],</a:t>
            </a:r>
          </a:p>
          <a:p>
            <a:pPr marL="171450" indent="-171450">
              <a:buFont typeface="Wingdings" panose="05000000000000000000" pitchFamily="2" charset="2"/>
              <a:buChar char="q"/>
            </a:pPr>
            <a:r>
              <a:rPr lang="en-US" sz="200" dirty="0">
                <a:solidFill>
                  <a:schemeClr val="bg1"/>
                </a:solidFill>
                <a:latin typeface="Arial" panose="020B0604020202020204" pitchFamily="34" charset="0"/>
                <a:cs typeface="Arial" panose="020B0604020202020204" pitchFamily="34" charset="0"/>
              </a:rPr>
              <a:t>an emergency shelter [pause and wait for a show of hands], </a:t>
            </a:r>
          </a:p>
          <a:p>
            <a:pPr marL="171450" indent="-171450">
              <a:buFont typeface="Wingdings" panose="05000000000000000000" pitchFamily="2" charset="2"/>
              <a:buChar char="q"/>
            </a:pPr>
            <a:r>
              <a:rPr lang="en-US" sz="200" dirty="0">
                <a:solidFill>
                  <a:schemeClr val="bg1"/>
                </a:solidFill>
                <a:latin typeface="Arial" panose="020B0604020202020204" pitchFamily="34" charset="0"/>
                <a:cs typeface="Arial" panose="020B0604020202020204" pitchFamily="34" charset="0"/>
              </a:rPr>
              <a:t>a school food authority [pause and wait for a show of hands], </a:t>
            </a:r>
          </a:p>
          <a:p>
            <a:pPr marL="171450" indent="-171450">
              <a:buFont typeface="Wingdings" panose="05000000000000000000" pitchFamily="2" charset="2"/>
              <a:buChar char="q"/>
            </a:pPr>
            <a:r>
              <a:rPr lang="en-US" sz="200" dirty="0">
                <a:solidFill>
                  <a:schemeClr val="bg1"/>
                </a:solidFill>
                <a:latin typeface="Arial" panose="020B0604020202020204" pitchFamily="34" charset="0"/>
                <a:cs typeface="Arial" panose="020B0604020202020204" pitchFamily="34" charset="0"/>
              </a:rPr>
              <a:t>a State agency [pause and wait for a show of hands], </a:t>
            </a:r>
          </a:p>
          <a:p>
            <a:pPr marL="171450" indent="-171450">
              <a:buFont typeface="Wingdings" panose="05000000000000000000" pitchFamily="2" charset="2"/>
              <a:buChar char="q"/>
            </a:pPr>
            <a:r>
              <a:rPr lang="en-US" sz="200" dirty="0">
                <a:solidFill>
                  <a:schemeClr val="bg1"/>
                </a:solidFill>
                <a:latin typeface="Arial" panose="020B0604020202020204" pitchFamily="34" charset="0"/>
                <a:cs typeface="Arial" panose="020B0604020202020204" pitchFamily="34" charset="0"/>
              </a:rPr>
              <a:t>a USDA Regional office [pause and wait for a show of hands], or </a:t>
            </a:r>
          </a:p>
          <a:p>
            <a:pPr marL="171450" indent="-171450">
              <a:buFont typeface="Wingdings" panose="05000000000000000000" pitchFamily="2" charset="2"/>
              <a:buChar char="q"/>
            </a:pPr>
            <a:r>
              <a:rPr lang="en-US" sz="200" dirty="0">
                <a:solidFill>
                  <a:schemeClr val="bg1"/>
                </a:solidFill>
                <a:latin typeface="Arial" panose="020B0604020202020204" pitchFamily="34" charset="0"/>
                <a:cs typeface="Arial" panose="020B0604020202020204" pitchFamily="34" charset="0"/>
              </a:rPr>
              <a:t>other [pause and wait for a show of hands]. </a:t>
            </a:r>
          </a:p>
          <a:p>
            <a:endParaRPr lang="en-US" sz="200" dirty="0">
              <a:solidFill>
                <a:schemeClr val="bg1"/>
              </a:solidFill>
            </a:endParaRPr>
          </a:p>
        </p:txBody>
      </p:sp>
    </p:spTree>
    <p:extLst>
      <p:ext uri="{BB962C8B-B14F-4D97-AF65-F5344CB8AC3E}">
        <p14:creationId xmlns:p14="http://schemas.microsoft.com/office/powerpoint/2010/main" val="39465389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A4D29-981D-4C44-B1CA-85CF3A1DB6EB}"/>
              </a:ext>
            </a:extLst>
          </p:cNvPr>
          <p:cNvSpPr>
            <a:spLocks noGrp="1"/>
          </p:cNvSpPr>
          <p:nvPr>
            <p:ph type="title"/>
          </p:nvPr>
        </p:nvSpPr>
        <p:spPr/>
        <p:txBody>
          <a:bodyPr/>
          <a:lstStyle/>
          <a:p>
            <a:r>
              <a:rPr lang="en-US">
                <a:solidFill>
                  <a:srgbClr val="0D5929"/>
                </a:solidFill>
              </a:rPr>
              <a:t>How To Order Print Copies</a:t>
            </a:r>
          </a:p>
        </p:txBody>
      </p:sp>
      <p:sp>
        <p:nvSpPr>
          <p:cNvPr id="3" name="Text Placeholder 2">
            <a:extLst>
              <a:ext uri="{FF2B5EF4-FFF2-40B4-BE49-F238E27FC236}">
                <a16:creationId xmlns:a16="http://schemas.microsoft.com/office/drawing/2014/main" id="{26FC0810-BF36-E240-BE1C-496C92E22B1C}"/>
              </a:ext>
            </a:extLst>
          </p:cNvPr>
          <p:cNvSpPr>
            <a:spLocks noGrp="1"/>
          </p:cNvSpPr>
          <p:nvPr>
            <p:ph type="body" idx="1"/>
          </p:nvPr>
        </p:nvSpPr>
        <p:spPr>
          <a:xfrm>
            <a:off x="360361" y="1097796"/>
            <a:ext cx="7557511" cy="613725"/>
          </a:xfrm>
        </p:spPr>
        <p:txBody>
          <a:bodyPr/>
          <a:lstStyle/>
          <a:p>
            <a:r>
              <a:rPr lang="en-US" sz="2000"/>
              <a:t>Resource Order Form at </a:t>
            </a:r>
            <a:r>
              <a:rPr lang="en-US" sz="2000" b="1" u="sng">
                <a:hlinkClick r:id="rId3">
                  <a:extLst>
                    <a:ext uri="{A12FA001-AC4F-418D-AE19-62706E023703}">
                      <ahyp:hlinkClr xmlns:ahyp="http://schemas.microsoft.com/office/drawing/2018/hyperlinkcolor" xmlns="" val="tx"/>
                    </a:ext>
                  </a:extLst>
                </a:hlinkClick>
              </a:rPr>
              <a:t>TeamNutrition.usda.gov</a:t>
            </a:r>
            <a:r>
              <a:rPr lang="en-US" sz="2000"/>
              <a:t>.</a:t>
            </a:r>
          </a:p>
          <a:p>
            <a:endParaRPr lang="en-US"/>
          </a:p>
        </p:txBody>
      </p:sp>
      <p:sp>
        <p:nvSpPr>
          <p:cNvPr id="4" name="Content Placeholder 3">
            <a:extLst>
              <a:ext uri="{FF2B5EF4-FFF2-40B4-BE49-F238E27FC236}">
                <a16:creationId xmlns:a16="http://schemas.microsoft.com/office/drawing/2014/main" id="{CF975966-2849-6A45-9C7A-B5568BD199A7}"/>
              </a:ext>
            </a:extLst>
          </p:cNvPr>
          <p:cNvSpPr>
            <a:spLocks noGrp="1"/>
          </p:cNvSpPr>
          <p:nvPr>
            <p:ph sz="half" idx="2"/>
          </p:nvPr>
        </p:nvSpPr>
        <p:spPr>
          <a:xfrm>
            <a:off x="360364" y="1803710"/>
            <a:ext cx="4211636" cy="1249591"/>
          </a:xfrm>
        </p:spPr>
        <p:txBody>
          <a:bodyPr/>
          <a:lstStyle/>
          <a:p>
            <a:pPr marL="238125" indent="-238125">
              <a:spcAft>
                <a:spcPts val="1200"/>
              </a:spcAft>
              <a:buClr>
                <a:srgbClr val="0D5929"/>
              </a:buClr>
            </a:pPr>
            <a:r>
              <a:rPr lang="en-US" sz="2000" b="1"/>
              <a:t>FREE</a:t>
            </a:r>
            <a:r>
              <a:rPr lang="en-US" sz="2000"/>
              <a:t> for those participating in a Child Nutrition Program, while supplies last. </a:t>
            </a:r>
          </a:p>
          <a:p>
            <a:pPr marL="238125" indent="-238125">
              <a:spcAft>
                <a:spcPts val="1200"/>
              </a:spcAft>
              <a:buClr>
                <a:srgbClr val="0D5929"/>
              </a:buClr>
            </a:pPr>
            <a:r>
              <a:rPr lang="en-US" sz="2000"/>
              <a:t>Sponsoring organizations and State agencies can also order in bulk by sending an email to: </a:t>
            </a:r>
          </a:p>
          <a:p>
            <a:endParaRPr lang="en-US" sz="2400"/>
          </a:p>
        </p:txBody>
      </p:sp>
      <p:pic>
        <p:nvPicPr>
          <p:cNvPr id="15" name="Picture 14" descr="Email Icon.">
            <a:extLst>
              <a:ext uri="{FF2B5EF4-FFF2-40B4-BE49-F238E27FC236}">
                <a16:creationId xmlns:a16="http://schemas.microsoft.com/office/drawing/2014/main" id="{261206D2-454B-394B-9259-769C63BB4D93}"/>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542448" y="3906668"/>
            <a:ext cx="400838" cy="400838"/>
          </a:xfrm>
          <a:prstGeom prst="rect">
            <a:avLst/>
          </a:prstGeom>
        </p:spPr>
      </p:pic>
      <p:sp>
        <p:nvSpPr>
          <p:cNvPr id="5" name="Text Placeholder 2">
            <a:extLst>
              <a:ext uri="{FF2B5EF4-FFF2-40B4-BE49-F238E27FC236}">
                <a16:creationId xmlns:a16="http://schemas.microsoft.com/office/drawing/2014/main" id="{D7DB1E27-6C79-204A-911D-6D0C1BA3D9A7}"/>
              </a:ext>
            </a:extLst>
          </p:cNvPr>
          <p:cNvSpPr txBox="1">
            <a:spLocks/>
          </p:cNvSpPr>
          <p:nvPr/>
        </p:nvSpPr>
        <p:spPr>
          <a:xfrm>
            <a:off x="1087864" y="3910367"/>
            <a:ext cx="3597168" cy="613725"/>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2000" b="1" u="sng">
                <a:hlinkClick r:id="rId5">
                  <a:extLst>
                    <a:ext uri="{A12FA001-AC4F-418D-AE19-62706E023703}">
                      <ahyp:hlinkClr xmlns:ahyp="http://schemas.microsoft.com/office/drawing/2018/hyperlinkcolor" xmlns="" val="tx"/>
                    </a:ext>
                  </a:extLst>
                </a:hlinkClick>
              </a:rPr>
              <a:t>TeamNutrition@usda.gov</a:t>
            </a:r>
            <a:endParaRPr lang="en-US" sz="2000" u="sng"/>
          </a:p>
        </p:txBody>
      </p:sp>
      <p:pic>
        <p:nvPicPr>
          <p:cNvPr id="16" name="Picture 15" descr="Tablet showing Team Nutrition website.">
            <a:extLst>
              <a:ext uri="{FF2B5EF4-FFF2-40B4-BE49-F238E27FC236}">
                <a16:creationId xmlns:a16="http://schemas.microsoft.com/office/drawing/2014/main" id="{18F6F0C2-0213-EE49-A6EB-258D4FC828D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685032" y="1546218"/>
            <a:ext cx="4334074" cy="3597281"/>
          </a:xfrm>
          <a:prstGeom prst="rect">
            <a:avLst/>
          </a:prstGeom>
        </p:spPr>
      </p:pic>
      <p:sp>
        <p:nvSpPr>
          <p:cNvPr id="6" name="TextBox 5">
            <a:extLst>
              <a:ext uri="{FF2B5EF4-FFF2-40B4-BE49-F238E27FC236}">
                <a16:creationId xmlns:a16="http://schemas.microsoft.com/office/drawing/2014/main" id="{327ABA12-232A-CA4E-861E-C8994D9D8211}"/>
              </a:ext>
            </a:extLst>
          </p:cNvPr>
          <p:cNvSpPr txBox="1"/>
          <p:nvPr/>
        </p:nvSpPr>
        <p:spPr>
          <a:xfrm>
            <a:off x="246372" y="4659945"/>
            <a:ext cx="2196435" cy="246221"/>
          </a:xfrm>
          <a:prstGeom prst="rect">
            <a:avLst/>
          </a:prstGeom>
          <a:noFill/>
        </p:spPr>
        <p:txBody>
          <a:bodyPr wrap="none" rtlCol="0">
            <a:spAutoFit/>
          </a:bodyPr>
          <a:lstStyle/>
          <a:p>
            <a:pPr defTabSz="912479">
              <a:defRPr/>
            </a:pPr>
            <a:r>
              <a:rPr lang="en-US" sz="200" dirty="0">
                <a:solidFill>
                  <a:schemeClr val="bg1"/>
                </a:solidFill>
                <a:latin typeface="Arial" panose="020B0604020202020204" pitchFamily="34" charset="0"/>
                <a:cs typeface="Arial" panose="020B0604020202020204" pitchFamily="34" charset="0"/>
              </a:rPr>
              <a:t>For all participating in a Child Nutrition Program, such as the CACFP, Team Nutrition’s print materials are free to order. </a:t>
            </a:r>
          </a:p>
          <a:p>
            <a:pPr defTabSz="912479">
              <a:defRPr/>
            </a:pPr>
            <a:endParaRPr lang="en-US" sz="200" dirty="0">
              <a:solidFill>
                <a:schemeClr val="bg1"/>
              </a:solidFill>
              <a:latin typeface="Arial" panose="020B0604020202020204" pitchFamily="34" charset="0"/>
              <a:cs typeface="Arial" panose="020B0604020202020204" pitchFamily="34" charset="0"/>
            </a:endParaRPr>
          </a:p>
          <a:p>
            <a:pPr defTabSz="912479">
              <a:defRPr/>
            </a:pPr>
            <a:r>
              <a:rPr lang="en-US" sz="200" dirty="0">
                <a:solidFill>
                  <a:schemeClr val="bg1"/>
                </a:solidFill>
                <a:latin typeface="Arial" panose="020B0604020202020204" pitchFamily="34" charset="0"/>
                <a:cs typeface="Arial" panose="020B0604020202020204" pitchFamily="34" charset="0"/>
              </a:rPr>
              <a:t>If you would like to order Team Nutrition’s free materials in print, you can go to the “Resource Order Form” link on the Team Nutrition website to order print copies of the materials.  </a:t>
            </a:r>
          </a:p>
          <a:p>
            <a:endParaRPr lang="en-US" sz="200" dirty="0">
              <a:solidFill>
                <a:schemeClr val="bg1"/>
              </a:solidFill>
              <a:latin typeface="Arial" panose="020B0604020202020204" pitchFamily="34" charset="0"/>
              <a:cs typeface="Arial" panose="020B0604020202020204" pitchFamily="34" charset="0"/>
            </a:endParaRPr>
          </a:p>
          <a:p>
            <a:r>
              <a:rPr lang="en-US" sz="200" dirty="0">
                <a:solidFill>
                  <a:schemeClr val="bg1"/>
                </a:solidFill>
                <a:latin typeface="Arial" panose="020B0604020202020204" pitchFamily="34" charset="0"/>
                <a:cs typeface="Arial" panose="020B0604020202020204" pitchFamily="34" charset="0"/>
              </a:rPr>
              <a:t>For bulk orders, you can email teamnutrition@usda.gov.</a:t>
            </a:r>
          </a:p>
        </p:txBody>
      </p:sp>
    </p:spTree>
    <p:extLst>
      <p:ext uri="{BB962C8B-B14F-4D97-AF65-F5344CB8AC3E}">
        <p14:creationId xmlns:p14="http://schemas.microsoft.com/office/powerpoint/2010/main" val="28886508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99441E-A122-6E47-9FEB-89259D485427}"/>
              </a:ext>
            </a:extLst>
          </p:cNvPr>
          <p:cNvSpPr>
            <a:spLocks noGrp="1"/>
          </p:cNvSpPr>
          <p:nvPr>
            <p:ph type="ctrTitle"/>
          </p:nvPr>
        </p:nvSpPr>
        <p:spPr>
          <a:xfrm>
            <a:off x="365760" y="411480"/>
            <a:ext cx="5867565" cy="820447"/>
          </a:xfrm>
        </p:spPr>
        <p:txBody>
          <a:bodyPr>
            <a:noAutofit/>
          </a:bodyPr>
          <a:lstStyle/>
          <a:p>
            <a:r>
              <a:rPr lang="en-US" sz="6000"/>
              <a:t>Thank you!</a:t>
            </a:r>
          </a:p>
        </p:txBody>
      </p:sp>
      <p:pic>
        <p:nvPicPr>
          <p:cNvPr id="5" name="Picture 4" descr="Hyperlink Icon.">
            <a:extLst>
              <a:ext uri="{FF2B5EF4-FFF2-40B4-BE49-F238E27FC236}">
                <a16:creationId xmlns:a16="http://schemas.microsoft.com/office/drawing/2014/main" id="{48CA32D0-E8EF-5946-A501-C2642324277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29813" y="1985319"/>
            <a:ext cx="420624" cy="420624"/>
          </a:xfrm>
          <a:prstGeom prst="rect">
            <a:avLst/>
          </a:prstGeom>
        </p:spPr>
      </p:pic>
      <p:sp>
        <p:nvSpPr>
          <p:cNvPr id="7" name="Subtitle 6">
            <a:extLst>
              <a:ext uri="{FF2B5EF4-FFF2-40B4-BE49-F238E27FC236}">
                <a16:creationId xmlns:a16="http://schemas.microsoft.com/office/drawing/2014/main" id="{F4D33E00-68B1-E844-A37C-4F314EC10D89}"/>
              </a:ext>
            </a:extLst>
          </p:cNvPr>
          <p:cNvSpPr>
            <a:spLocks noGrp="1"/>
          </p:cNvSpPr>
          <p:nvPr>
            <p:ph type="subTitle" idx="1"/>
          </p:nvPr>
        </p:nvSpPr>
        <p:spPr>
          <a:xfrm>
            <a:off x="925634" y="2039112"/>
            <a:ext cx="3067285" cy="391975"/>
          </a:xfrm>
        </p:spPr>
        <p:txBody>
          <a:bodyPr lIns="0" tIns="45720" rIns="91440"/>
          <a:lstStyle/>
          <a:p>
            <a:r>
              <a:rPr lang="en-US" sz="2000" b="1" u="sng">
                <a:hlinkClick r:id="rId4">
                  <a:extLst>
                    <a:ext uri="{A12FA001-AC4F-418D-AE19-62706E023703}">
                      <ahyp:hlinkClr xmlns:ahyp="http://schemas.microsoft.com/office/drawing/2018/hyperlinkcolor" xmlns="" val="tx"/>
                    </a:ext>
                  </a:extLst>
                </a:hlinkClick>
              </a:rPr>
              <a:t>TeamNutrition.usda.gov</a:t>
            </a:r>
            <a:endParaRPr lang="en-US" sz="2000" b="1" u="sng"/>
          </a:p>
          <a:p>
            <a:endParaRPr lang="en-US"/>
          </a:p>
        </p:txBody>
      </p:sp>
      <p:pic>
        <p:nvPicPr>
          <p:cNvPr id="8" name="Picture 7" descr="Twitter Icon.">
            <a:extLst>
              <a:ext uri="{FF2B5EF4-FFF2-40B4-BE49-F238E27FC236}">
                <a16:creationId xmlns:a16="http://schemas.microsoft.com/office/drawing/2014/main" id="{6D8CD329-78A8-8244-A6A4-C1447E2354A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48674" y="2662516"/>
            <a:ext cx="457200" cy="457200"/>
          </a:xfrm>
          <a:prstGeom prst="rect">
            <a:avLst/>
          </a:prstGeom>
        </p:spPr>
      </p:pic>
      <p:sp>
        <p:nvSpPr>
          <p:cNvPr id="13" name="Text Placeholder 2">
            <a:extLst>
              <a:ext uri="{FF2B5EF4-FFF2-40B4-BE49-F238E27FC236}">
                <a16:creationId xmlns:a16="http://schemas.microsoft.com/office/drawing/2014/main" id="{AB5722A2-2B69-2040-8929-C4E1421353CB}"/>
              </a:ext>
            </a:extLst>
          </p:cNvPr>
          <p:cNvSpPr txBox="1">
            <a:spLocks/>
          </p:cNvSpPr>
          <p:nvPr/>
        </p:nvSpPr>
        <p:spPr>
          <a:xfrm>
            <a:off x="925634" y="2706859"/>
            <a:ext cx="3597168" cy="391975"/>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ct val="100000"/>
              </a:lnSpc>
              <a:spcBef>
                <a:spcPts val="0"/>
              </a:spcBef>
              <a:spcAft>
                <a:spcPts val="3000"/>
              </a:spcAft>
            </a:pPr>
            <a:r>
              <a:rPr lang="en-US" sz="2000" b="1">
                <a:hlinkClick r:id="rId6">
                  <a:extLst>
                    <a:ext uri="{A12FA001-AC4F-418D-AE19-62706E023703}">
                      <ahyp:hlinkClr xmlns:ahyp="http://schemas.microsoft.com/office/drawing/2018/hyperlinkcolor" xmlns="" val="tx"/>
                    </a:ext>
                  </a:extLst>
                </a:hlinkClick>
              </a:rPr>
              <a:t>@TeamNutrition</a:t>
            </a:r>
            <a:endParaRPr lang="en-US" sz="2000" b="1"/>
          </a:p>
        </p:txBody>
      </p:sp>
      <p:pic>
        <p:nvPicPr>
          <p:cNvPr id="14" name="Picture 13" descr="Email Icon.">
            <a:extLst>
              <a:ext uri="{FF2B5EF4-FFF2-40B4-BE49-F238E27FC236}">
                <a16:creationId xmlns:a16="http://schemas.microsoft.com/office/drawing/2014/main" id="{AB23AAB3-5A99-3945-9522-ED2D52AAD4B0}"/>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380218" y="3352287"/>
            <a:ext cx="400838" cy="400838"/>
          </a:xfrm>
          <a:prstGeom prst="rect">
            <a:avLst/>
          </a:prstGeom>
        </p:spPr>
      </p:pic>
      <p:sp>
        <p:nvSpPr>
          <p:cNvPr id="15" name="Text Placeholder 2">
            <a:extLst>
              <a:ext uri="{FF2B5EF4-FFF2-40B4-BE49-F238E27FC236}">
                <a16:creationId xmlns:a16="http://schemas.microsoft.com/office/drawing/2014/main" id="{33FED3DF-D32B-7C4E-9C59-CE12AB3191EC}"/>
              </a:ext>
            </a:extLst>
          </p:cNvPr>
          <p:cNvSpPr txBox="1">
            <a:spLocks/>
          </p:cNvSpPr>
          <p:nvPr/>
        </p:nvSpPr>
        <p:spPr>
          <a:xfrm>
            <a:off x="925634" y="3406926"/>
            <a:ext cx="3597168" cy="346200"/>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2000" b="1" u="sng">
                <a:hlinkClick r:id="rId8">
                  <a:extLst>
                    <a:ext uri="{A12FA001-AC4F-418D-AE19-62706E023703}">
                      <ahyp:hlinkClr xmlns:ahyp="http://schemas.microsoft.com/office/drawing/2018/hyperlinkcolor" xmlns="" val="tx"/>
                    </a:ext>
                  </a:extLst>
                </a:hlinkClick>
              </a:rPr>
              <a:t>TeamNutrition@usda.gov</a:t>
            </a:r>
            <a:endParaRPr lang="en-US" sz="2000" u="sng"/>
          </a:p>
        </p:txBody>
      </p:sp>
      <p:pic>
        <p:nvPicPr>
          <p:cNvPr id="9" name="Picture 2" descr="Icon: The Team Nutrition E-newsletter">
            <a:extLst>
              <a:ext uri="{FF2B5EF4-FFF2-40B4-BE49-F238E27FC236}">
                <a16:creationId xmlns:a16="http://schemas.microsoft.com/office/drawing/2014/main" id="{1311A378-C658-E146-B795-506C32BFE83B}"/>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384048" y="3931920"/>
            <a:ext cx="3048001" cy="5156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A girl thinking about the MyPlate food groups for fruits, grains, vegetables, protein and dairy.">
            <a:extLst>
              <a:ext uri="{FF2B5EF4-FFF2-40B4-BE49-F238E27FC236}">
                <a16:creationId xmlns:a16="http://schemas.microsoft.com/office/drawing/2014/main" id="{F54E4113-25BC-4341-B2EB-9C11519DE975}"/>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5712739" y="708308"/>
            <a:ext cx="3067285" cy="4128175"/>
          </a:xfrm>
          <a:prstGeom prst="rect">
            <a:avLst/>
          </a:prstGeom>
        </p:spPr>
      </p:pic>
      <p:sp>
        <p:nvSpPr>
          <p:cNvPr id="16" name="TextBox 15">
            <a:extLst>
              <a:ext uri="{FF2B5EF4-FFF2-40B4-BE49-F238E27FC236}">
                <a16:creationId xmlns:a16="http://schemas.microsoft.com/office/drawing/2014/main" id="{880C8325-7836-9141-9C06-B8AEF08C9E2B}"/>
              </a:ext>
            </a:extLst>
          </p:cNvPr>
          <p:cNvSpPr txBox="1"/>
          <p:nvPr/>
        </p:nvSpPr>
        <p:spPr>
          <a:xfrm>
            <a:off x="153878" y="4778637"/>
            <a:ext cx="3783806" cy="246221"/>
          </a:xfrm>
          <a:prstGeom prst="rect">
            <a:avLst/>
          </a:prstGeom>
          <a:noFill/>
        </p:spPr>
        <p:txBody>
          <a:bodyPr wrap="square" rtlCol="0">
            <a:spAutoFit/>
          </a:bodyPr>
          <a:lstStyle/>
          <a:p>
            <a:r>
              <a:rPr lang="en-US" sz="1000" i="1">
                <a:latin typeface="Helvetica Light Oblique" panose="020B0403020202020204" pitchFamily="34" charset="0"/>
              </a:rPr>
              <a:t>USDA is an equal opportunity provider, employer, and lender.</a:t>
            </a:r>
          </a:p>
        </p:txBody>
      </p:sp>
      <p:sp>
        <p:nvSpPr>
          <p:cNvPr id="4" name="TextBox 3">
            <a:extLst>
              <a:ext uri="{FF2B5EF4-FFF2-40B4-BE49-F238E27FC236}">
                <a16:creationId xmlns:a16="http://schemas.microsoft.com/office/drawing/2014/main" id="{19DB218F-8F04-5A4C-A1CA-1749CB79C1B9}"/>
              </a:ext>
            </a:extLst>
          </p:cNvPr>
          <p:cNvSpPr txBox="1"/>
          <p:nvPr/>
        </p:nvSpPr>
        <p:spPr>
          <a:xfrm>
            <a:off x="6506817" y="251790"/>
            <a:ext cx="1683026" cy="276999"/>
          </a:xfrm>
          <a:prstGeom prst="rect">
            <a:avLst/>
          </a:prstGeom>
          <a:noFill/>
        </p:spPr>
        <p:txBody>
          <a:bodyPr wrap="square" rtlCol="0">
            <a:spAutoFit/>
          </a:bodyPr>
          <a:lstStyle/>
          <a:p>
            <a:r>
              <a:rPr lang="en-US" sz="200" dirty="0">
                <a:solidFill>
                  <a:schemeClr val="bg1"/>
                </a:solidFill>
                <a:latin typeface="Arial" panose="020B0604020202020204" pitchFamily="34" charset="0"/>
                <a:cs typeface="Arial" panose="020B0604020202020204" pitchFamily="34" charset="0"/>
              </a:rPr>
              <a:t>These training slides were provided by U.S. Department of Agriculture's Team Nutrition. If you would like to learn more about Team Nutrition and additional resources available, please visit their website, subscribe to their monthly e-newsletter, connect with them via email at teamnutrition@usda.gov, and follow them on Twitter. </a:t>
            </a:r>
          </a:p>
          <a:p>
            <a:endParaRPr lang="en-US" sz="200" dirty="0">
              <a:solidFill>
                <a:schemeClr val="bg1"/>
              </a:solidFill>
              <a:latin typeface="Arial" panose="020B0604020202020204" pitchFamily="34" charset="0"/>
              <a:cs typeface="Arial" panose="020B0604020202020204" pitchFamily="34" charset="0"/>
            </a:endParaRPr>
          </a:p>
          <a:p>
            <a:r>
              <a:rPr lang="en-US" sz="200" dirty="0">
                <a:solidFill>
                  <a:schemeClr val="bg1"/>
                </a:solidFill>
                <a:latin typeface="Arial" panose="020B0604020202020204" pitchFamily="34" charset="0"/>
                <a:cs typeface="Arial" panose="020B0604020202020204" pitchFamily="34" charset="0"/>
              </a:rPr>
              <a:t>Thank you! </a:t>
            </a:r>
          </a:p>
          <a:p>
            <a:endParaRPr lang="en-US" sz="200" dirty="0">
              <a:solidFill>
                <a:schemeClr val="bg1"/>
              </a:solidFill>
            </a:endParaRPr>
          </a:p>
        </p:txBody>
      </p:sp>
    </p:spTree>
    <p:extLst>
      <p:ext uri="{BB962C8B-B14F-4D97-AF65-F5344CB8AC3E}">
        <p14:creationId xmlns:p14="http://schemas.microsoft.com/office/powerpoint/2010/main" val="1449473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73F9E-EB6D-FD46-9FBC-6529E99C5CEE}"/>
              </a:ext>
            </a:extLst>
          </p:cNvPr>
          <p:cNvSpPr>
            <a:spLocks noGrp="1"/>
          </p:cNvSpPr>
          <p:nvPr>
            <p:ph type="title"/>
          </p:nvPr>
        </p:nvSpPr>
        <p:spPr>
          <a:xfrm>
            <a:off x="180197" y="274320"/>
            <a:ext cx="8555277" cy="475488"/>
          </a:xfrm>
        </p:spPr>
        <p:txBody>
          <a:bodyPr/>
          <a:lstStyle/>
          <a:p>
            <a:pPr algn="l"/>
            <a:r>
              <a:rPr lang="en-US" sz="3200" dirty="0">
                <a:solidFill>
                  <a:srgbClr val="0D5929"/>
                </a:solidFill>
              </a:rPr>
              <a:t>Meal Planning for the CACFP</a:t>
            </a:r>
          </a:p>
        </p:txBody>
      </p:sp>
      <p:pic>
        <p:nvPicPr>
          <p:cNvPr id="7" name="Picture 7" descr="Screenshot of the &quot;Serve Tasty and Healthy Foods in the Child and Adult Care Food Program&quot; Sample Meals for Children Ages 1-2 worksheet.">
            <a:extLst>
              <a:ext uri="{FF2B5EF4-FFF2-40B4-BE49-F238E27FC236}">
                <a16:creationId xmlns:a16="http://schemas.microsoft.com/office/drawing/2014/main" id="{45B43B48-36E9-E04B-9893-F640AA5FE6A1}"/>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tretch>
            <a:fillRect/>
          </a:stretch>
        </p:blipFill>
        <p:spPr bwMode="auto">
          <a:xfrm>
            <a:off x="190463" y="1259129"/>
            <a:ext cx="2093009" cy="3232537"/>
          </a:xfrm>
          <a:prstGeom prst="rect">
            <a:avLst/>
          </a:prstGeom>
          <a:noFill/>
          <a:ln w="12700">
            <a:noFill/>
            <a:miter lim="800000"/>
            <a:headEnd/>
            <a:tailEnd/>
          </a:ln>
          <a:effectLst>
            <a:outerShdw blurRad="63500" sx="102000" sy="102000" algn="ctr" rotWithShape="0">
              <a:prstClr val="black">
                <a:alpha val="10000"/>
              </a:prstClr>
            </a:outerShdw>
          </a:effectLst>
          <a:extLst>
            <a:ext uri="{909E8E84-426E-40DD-AFC4-6F175D3DCCD1}">
              <a14:hiddenFill xmlns:a14="http://schemas.microsoft.com/office/drawing/2010/main">
                <a:solidFill>
                  <a:schemeClr val="accent1"/>
                </a:solidFill>
              </a14:hiddenFill>
            </a:ext>
          </a:extLst>
        </p:spPr>
      </p:pic>
      <p:pic>
        <p:nvPicPr>
          <p:cNvPr id="8" name="Picture 11" descr="Screenshot of the &quot;Serve Tasty and Healthy Foods in the Child and Adult Care Food Program&quot; Sample Meals for Children Ages 3-5 worksheet.">
            <a:extLst>
              <a:ext uri="{FF2B5EF4-FFF2-40B4-BE49-F238E27FC236}">
                <a16:creationId xmlns:a16="http://schemas.microsoft.com/office/drawing/2014/main" id="{9B378AEC-068B-FE46-B3AF-33A93F5014B2}"/>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tretch>
            <a:fillRect/>
          </a:stretch>
        </p:blipFill>
        <p:spPr bwMode="auto">
          <a:xfrm>
            <a:off x="2413818" y="1259129"/>
            <a:ext cx="2093010" cy="3232537"/>
          </a:xfrm>
          <a:prstGeom prst="rect">
            <a:avLst/>
          </a:prstGeom>
          <a:noFill/>
          <a:ln w="12700">
            <a:noFill/>
            <a:miter lim="800000"/>
            <a:headEnd/>
            <a:tailEnd/>
          </a:ln>
          <a:effectLst>
            <a:outerShdw blurRad="63500" sx="102000" sy="102000" algn="ctr" rotWithShape="0">
              <a:prstClr val="black">
                <a:alpha val="10000"/>
              </a:prstClr>
            </a:outerShdw>
          </a:effectLst>
          <a:extLst>
            <a:ext uri="{909E8E84-426E-40DD-AFC4-6F175D3DCCD1}">
              <a14:hiddenFill xmlns:a14="http://schemas.microsoft.com/office/drawing/2010/main">
                <a:solidFill>
                  <a:schemeClr val="accent1"/>
                </a:solidFill>
              </a14:hiddenFill>
            </a:ext>
          </a:extLst>
        </p:spPr>
      </p:pic>
      <p:pic>
        <p:nvPicPr>
          <p:cNvPr id="9" name="Picture 2" descr="Screenshot of the &quot;Serve Tasty and Healthy Foods in the Child and Adult Care Food Program&quot; Sample Meals for Children Ages 6-12 and 13-18 worksheet.">
            <a:extLst>
              <a:ext uri="{FF2B5EF4-FFF2-40B4-BE49-F238E27FC236}">
                <a16:creationId xmlns:a16="http://schemas.microsoft.com/office/drawing/2014/main" id="{87E9EC94-77B0-CB4D-9E6C-CA8BA217CA0B}"/>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tretch>
            <a:fillRect/>
          </a:stretch>
        </p:blipFill>
        <p:spPr bwMode="auto">
          <a:xfrm>
            <a:off x="4637173" y="1259129"/>
            <a:ext cx="2093010" cy="3232537"/>
          </a:xfrm>
          <a:prstGeom prst="rect">
            <a:avLst/>
          </a:prstGeom>
          <a:noFill/>
          <a:ln w="12700">
            <a:noFill/>
            <a:miter lim="800000"/>
            <a:headEnd/>
            <a:tailEnd/>
          </a:ln>
          <a:effectLst>
            <a:outerShdw blurRad="63500" sx="102000" sy="102000" algn="ctr" rotWithShape="0">
              <a:prstClr val="black">
                <a:alpha val="10000"/>
              </a:prstClr>
            </a:outerShdw>
          </a:effectLst>
          <a:extLst>
            <a:ext uri="{909E8E84-426E-40DD-AFC4-6F175D3DCCD1}">
              <a14:hiddenFill xmlns:a14="http://schemas.microsoft.com/office/drawing/2010/main">
                <a:solidFill>
                  <a:schemeClr val="accent1"/>
                </a:solidFill>
              </a14:hiddenFill>
            </a:ext>
          </a:extLst>
        </p:spPr>
      </p:pic>
      <p:pic>
        <p:nvPicPr>
          <p:cNvPr id="10" name="Picture 10" descr="Screenshot of the &quot;Serve Tasty and Healthy Foods in the Child and Adult Care Food Program&quot; Sample Meals for Adults worksheet.">
            <a:extLst>
              <a:ext uri="{FF2B5EF4-FFF2-40B4-BE49-F238E27FC236}">
                <a16:creationId xmlns:a16="http://schemas.microsoft.com/office/drawing/2014/main" id="{2C7C0320-8AE0-F24B-8C70-03F0D1009F6B}"/>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tretch>
            <a:fillRect/>
          </a:stretch>
        </p:blipFill>
        <p:spPr bwMode="auto">
          <a:xfrm>
            <a:off x="6860527" y="1259129"/>
            <a:ext cx="2093010" cy="3232537"/>
          </a:xfrm>
          <a:prstGeom prst="rect">
            <a:avLst/>
          </a:prstGeom>
          <a:noFill/>
          <a:ln w="12700">
            <a:noFill/>
            <a:miter lim="800000"/>
            <a:headEnd/>
            <a:tailEnd/>
          </a:ln>
          <a:effectLst>
            <a:outerShdw blurRad="63500" sx="102000" sy="102000" algn="ctr" rotWithShape="0">
              <a:prstClr val="black">
                <a:alpha val="10000"/>
              </a:prstClr>
            </a:outerShdw>
          </a:effectLst>
          <a:extLst>
            <a:ext uri="{909E8E84-426E-40DD-AFC4-6F175D3DCCD1}">
              <a14:hiddenFill xmlns:a14="http://schemas.microsoft.com/office/drawing/2010/main">
                <a:solidFill>
                  <a:schemeClr val="accent1"/>
                </a:solidFill>
              </a14:hiddenFill>
            </a:ext>
          </a:extLst>
        </p:spPr>
      </p:pic>
      <p:sp>
        <p:nvSpPr>
          <p:cNvPr id="3" name="TextBox 2">
            <a:extLst>
              <a:ext uri="{FF2B5EF4-FFF2-40B4-BE49-F238E27FC236}">
                <a16:creationId xmlns:a16="http://schemas.microsoft.com/office/drawing/2014/main" id="{CA240E8B-8BA3-254D-BEDB-0BB9C9C7B51A}"/>
              </a:ext>
            </a:extLst>
          </p:cNvPr>
          <p:cNvSpPr txBox="1"/>
          <p:nvPr/>
        </p:nvSpPr>
        <p:spPr>
          <a:xfrm>
            <a:off x="666974" y="4797911"/>
            <a:ext cx="4533613" cy="184666"/>
          </a:xfrm>
          <a:prstGeom prst="rect">
            <a:avLst/>
          </a:prstGeom>
          <a:noFill/>
        </p:spPr>
        <p:txBody>
          <a:bodyPr wrap="none" rtlCol="0">
            <a:spAutoFit/>
          </a:bodyPr>
          <a:lstStyle/>
          <a:p>
            <a:r>
              <a:rPr lang="en-US" sz="200" dirty="0">
                <a:solidFill>
                  <a:schemeClr val="bg1"/>
                </a:solidFill>
                <a:latin typeface="Arial" panose="020B0604020202020204" pitchFamily="34" charset="0"/>
                <a:cs typeface="Arial" panose="020B0604020202020204" pitchFamily="34" charset="0"/>
              </a:rPr>
              <a:t>So, lets get started! </a:t>
            </a:r>
          </a:p>
          <a:p>
            <a:endParaRPr lang="en-US" sz="200" dirty="0">
              <a:solidFill>
                <a:schemeClr val="bg1"/>
              </a:solidFill>
              <a:latin typeface="Arial" panose="020B0604020202020204" pitchFamily="34" charset="0"/>
              <a:cs typeface="Arial" panose="020B0604020202020204" pitchFamily="34" charset="0"/>
            </a:endParaRPr>
          </a:p>
          <a:p>
            <a:pPr defTabSz="931744">
              <a:defRPr/>
            </a:pPr>
            <a:r>
              <a:rPr lang="en-US" sz="200" dirty="0">
                <a:solidFill>
                  <a:schemeClr val="bg1"/>
                </a:solidFill>
                <a:latin typeface="Arial" panose="020B0604020202020204" pitchFamily="34" charset="0"/>
                <a:cs typeface="Arial" panose="020B0604020202020204" pitchFamily="34" charset="0"/>
              </a:rPr>
              <a:t>Today’s topic is “Meal Planning for the CACFP,” and we will cover how the CACFP meal pattern can help you plan tasty, healthy, and appealing meals for the child and adult participants in your program. Many of the examples shown today come from the four posters in the “Serve Tasty and Healthy Foods in the CACFP” poster series, which are available on the Team Nutrition website.</a:t>
            </a:r>
            <a:endParaRPr lang="en-US" sz="200" dirty="0">
              <a:solidFill>
                <a:schemeClr val="bg1"/>
              </a:solidFill>
            </a:endParaRPr>
          </a:p>
        </p:txBody>
      </p:sp>
    </p:spTree>
    <p:extLst>
      <p:ext uri="{BB962C8B-B14F-4D97-AF65-F5344CB8AC3E}">
        <p14:creationId xmlns:p14="http://schemas.microsoft.com/office/powerpoint/2010/main" val="37058789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73F9E-EB6D-FD46-9FBC-6529E99C5CEE}"/>
              </a:ext>
            </a:extLst>
          </p:cNvPr>
          <p:cNvSpPr>
            <a:spLocks noGrp="1"/>
          </p:cNvSpPr>
          <p:nvPr>
            <p:ph type="title"/>
          </p:nvPr>
        </p:nvSpPr>
        <p:spPr>
          <a:xfrm>
            <a:off x="193797" y="274320"/>
            <a:ext cx="8931058" cy="475484"/>
          </a:xfrm>
        </p:spPr>
        <p:txBody>
          <a:bodyPr/>
          <a:lstStyle/>
          <a:p>
            <a:pPr algn="l"/>
            <a:r>
              <a:rPr lang="en-US" sz="2450" dirty="0">
                <a:solidFill>
                  <a:srgbClr val="0D5929"/>
                </a:solidFill>
                <a:latin typeface="Arial" panose="020B0604020202020204" pitchFamily="34" charset="0"/>
                <a:cs typeface="Arial" panose="020B0604020202020204" pitchFamily="34" charset="0"/>
              </a:rPr>
              <a:t>Growing a Healthier Future With the CACFP Infographic </a:t>
            </a:r>
          </a:p>
        </p:txBody>
      </p:sp>
      <p:pic>
        <p:nvPicPr>
          <p:cNvPr id="6" name="Picture 2" descr="Screenshot of the &quot;Growing a Healthier Future With the CACFP infographic.">
            <a:extLst>
              <a:ext uri="{FF2B5EF4-FFF2-40B4-BE49-F238E27FC236}">
                <a16:creationId xmlns:a16="http://schemas.microsoft.com/office/drawing/2014/main" id="{D75E32A0-16FF-5D4D-B6C0-5C9E19307DDD}"/>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tretch>
            <a:fillRect/>
          </a:stretch>
        </p:blipFill>
        <p:spPr bwMode="auto">
          <a:xfrm>
            <a:off x="3045660" y="914400"/>
            <a:ext cx="3052680" cy="3943046"/>
          </a:xfrm>
          <a:prstGeom prst="rect">
            <a:avLst/>
          </a:prstGeom>
          <a:noFill/>
          <a:ln w="9525">
            <a:noFill/>
            <a:miter lim="800000"/>
            <a:headEnd/>
            <a:tailEnd/>
          </a:ln>
          <a:effectLst>
            <a:outerShdw blurRad="63500" sx="102000" sy="102000" algn="ctr" rotWithShape="0">
              <a:srgbClr val="000000">
                <a:alpha val="15000"/>
              </a:srgbClr>
            </a:outerShdw>
          </a:effectLst>
          <a:extLst>
            <a:ext uri="{909E8E84-426E-40DD-AFC4-6F175D3DCCD1}">
              <a14:hiddenFill xmlns:a14="http://schemas.microsoft.com/office/drawing/2010/main">
                <a:solidFill>
                  <a:schemeClr val="accent1"/>
                </a:solidFill>
              </a14:hiddenFill>
            </a:ext>
          </a:extLst>
        </p:spPr>
      </p:pic>
      <p:sp>
        <p:nvSpPr>
          <p:cNvPr id="3" name="TextBox 2">
            <a:extLst>
              <a:ext uri="{FF2B5EF4-FFF2-40B4-BE49-F238E27FC236}">
                <a16:creationId xmlns:a16="http://schemas.microsoft.com/office/drawing/2014/main" id="{170E6762-BA60-AA47-8DA7-9BE98C0E1E72}"/>
              </a:ext>
            </a:extLst>
          </p:cNvPr>
          <p:cNvSpPr txBox="1"/>
          <p:nvPr/>
        </p:nvSpPr>
        <p:spPr>
          <a:xfrm>
            <a:off x="6347012" y="4625788"/>
            <a:ext cx="2538804" cy="276999"/>
          </a:xfrm>
          <a:prstGeom prst="rect">
            <a:avLst/>
          </a:prstGeom>
          <a:noFill/>
        </p:spPr>
        <p:txBody>
          <a:bodyPr wrap="square" rtlCol="0">
            <a:spAutoFit/>
          </a:bodyPr>
          <a:lstStyle/>
          <a:p>
            <a:r>
              <a:rPr lang="en-US" sz="200" dirty="0">
                <a:solidFill>
                  <a:srgbClr val="F7FAFC"/>
                </a:solidFill>
                <a:latin typeface="Arial" panose="020B0604020202020204" pitchFamily="34" charset="0"/>
                <a:cs typeface="Arial" panose="020B0604020202020204" pitchFamily="34" charset="0"/>
              </a:rPr>
              <a:t>As many of you know, the updates to the CACFP meal pattern that was released in April 2016 were the first major changes to the nutrition standards since the program began in 1968. These updates will help make sure children and adults served by the CACFP have even more access to healthier meals and snacks throughout their days. These healthier meals and snacks will help kids get the nutrition they need to learn, grow, and play. </a:t>
            </a:r>
          </a:p>
          <a:p>
            <a:endParaRPr lang="en-US" sz="200" dirty="0">
              <a:solidFill>
                <a:srgbClr val="F7FAFC"/>
              </a:solidFill>
              <a:latin typeface="Arial" panose="020B0604020202020204" pitchFamily="34" charset="0"/>
              <a:cs typeface="Arial" panose="020B0604020202020204" pitchFamily="34" charset="0"/>
            </a:endParaRPr>
          </a:p>
          <a:p>
            <a:r>
              <a:rPr lang="en-US" sz="200" dirty="0">
                <a:solidFill>
                  <a:srgbClr val="F7FAFC"/>
                </a:solidFill>
                <a:latin typeface="Arial" panose="020B0604020202020204" pitchFamily="34" charset="0"/>
                <a:cs typeface="Arial" panose="020B0604020202020204" pitchFamily="34" charset="0"/>
              </a:rPr>
              <a:t>For adults, these updated guidelines also help make sure the adults being served in the program stay healthy and help cultivate a culture of wellness. Team Nutrition created the “Growing a Healthier Future With the CACFP infographic” that you see on the screen to highlight how the foods served in the CACFP can have a positive impact on the health of the children and adults you serve. </a:t>
            </a:r>
          </a:p>
        </p:txBody>
      </p:sp>
    </p:spTree>
    <p:extLst>
      <p:ext uri="{BB962C8B-B14F-4D97-AF65-F5344CB8AC3E}">
        <p14:creationId xmlns:p14="http://schemas.microsoft.com/office/powerpoint/2010/main" val="17344331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0A173-5738-194A-BBD6-CD470C4B6559}"/>
              </a:ext>
            </a:extLst>
          </p:cNvPr>
          <p:cNvSpPr>
            <a:spLocks noGrp="1"/>
          </p:cNvSpPr>
          <p:nvPr>
            <p:ph type="title"/>
          </p:nvPr>
        </p:nvSpPr>
        <p:spPr>
          <a:xfrm>
            <a:off x="0" y="12700"/>
            <a:ext cx="9144000" cy="850790"/>
          </a:xfrm>
        </p:spPr>
        <p:txBody>
          <a:bodyPr/>
          <a:lstStyle/>
          <a:p>
            <a:r>
              <a:rPr lang="en-US" dirty="0">
                <a:latin typeface="Arial" panose="020B0604020202020204" pitchFamily="34" charset="0"/>
                <a:cs typeface="Arial" panose="020B0604020202020204" pitchFamily="34" charset="0"/>
              </a:rPr>
              <a:t>Fueling Up With Veggies </a:t>
            </a:r>
            <a:r>
              <a:rPr lang="en-US" dirty="0">
                <a:solidFill>
                  <a:srgbClr val="D8F1DB"/>
                </a:solidFill>
                <a:latin typeface="Arial" panose="020B0604020202020204" pitchFamily="34" charset="0"/>
                <a:cs typeface="Arial" panose="020B0604020202020204" pitchFamily="34" charset="0"/>
              </a:rPr>
              <a:t>(Continued)   </a:t>
            </a:r>
            <a:r>
              <a:rPr lang="en-US" dirty="0">
                <a:latin typeface="Arial" panose="020B0604020202020204" pitchFamily="34" charset="0"/>
                <a:cs typeface="Arial" panose="020B0604020202020204" pitchFamily="34" charset="0"/>
              </a:rPr>
              <a:t> </a:t>
            </a:r>
          </a:p>
        </p:txBody>
      </p:sp>
      <p:pic>
        <p:nvPicPr>
          <p:cNvPr id="9" name="Picture 2" descr="Screenshot of the &quot;Growing a Healthier Future With the CACFP infographic.">
            <a:extLst>
              <a:ext uri="{FF2B5EF4-FFF2-40B4-BE49-F238E27FC236}">
                <a16:creationId xmlns:a16="http://schemas.microsoft.com/office/drawing/2014/main" id="{E80EEA58-D85B-5E46-BC5B-025D6102B268}"/>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tretch>
            <a:fillRect/>
          </a:stretch>
        </p:blipFill>
        <p:spPr bwMode="auto">
          <a:xfrm>
            <a:off x="375636" y="1078992"/>
            <a:ext cx="2902481" cy="3749039"/>
          </a:xfrm>
          <a:prstGeom prst="rect">
            <a:avLst/>
          </a:prstGeom>
          <a:noFill/>
          <a:ln w="9525">
            <a:noFill/>
            <a:miter lim="800000"/>
            <a:headEnd/>
            <a:tailEnd/>
          </a:ln>
          <a:effectLst>
            <a:outerShdw blurRad="63500" sx="102000" sy="102000" algn="ctr" rotWithShape="0">
              <a:srgbClr val="000000">
                <a:alpha val="15000"/>
              </a:srgbClr>
            </a:outerShdw>
          </a:effectLst>
          <a:extLst>
            <a:ext uri="{909E8E84-426E-40DD-AFC4-6F175D3DCCD1}">
              <a14:hiddenFill xmlns:a14="http://schemas.microsoft.com/office/drawing/2010/main">
                <a:solidFill>
                  <a:schemeClr val="accent1"/>
                </a:solidFill>
              </a14:hiddenFill>
            </a:ext>
          </a:extLst>
        </p:spPr>
      </p:pic>
      <p:sp>
        <p:nvSpPr>
          <p:cNvPr id="10" name="Rounded Rectangle 9" descr="Emphasis highlighting &quot;Fewer than 10% of 4 to 8 year old kids eat enough vegetables.&quot;">
            <a:extLst>
              <a:ext uri="{FF2B5EF4-FFF2-40B4-BE49-F238E27FC236}">
                <a16:creationId xmlns:a16="http://schemas.microsoft.com/office/drawing/2014/main" id="{6071C264-45C7-C04D-AE0D-4A907AADD1A6}"/>
              </a:ext>
            </a:extLst>
          </p:cNvPr>
          <p:cNvSpPr/>
          <p:nvPr/>
        </p:nvSpPr>
        <p:spPr>
          <a:xfrm>
            <a:off x="541283" y="2215054"/>
            <a:ext cx="804042" cy="624711"/>
          </a:xfrm>
          <a:prstGeom prst="roundRect">
            <a:avLst>
              <a:gd name="adj" fmla="val 2163"/>
            </a:avLst>
          </a:prstGeom>
          <a:noFill/>
          <a:ln w="19050">
            <a:solidFill>
              <a:srgbClr val="0D59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cxnSp>
        <p:nvCxnSpPr>
          <p:cNvPr id="11" name="Elbow Connector 10" descr="[decorative] ">
            <a:extLst>
              <a:ext uri="{FF2B5EF4-FFF2-40B4-BE49-F238E27FC236}">
                <a16:creationId xmlns:a16="http://schemas.microsoft.com/office/drawing/2014/main" id="{E8DA0711-370F-0A4B-B79F-7DEF1F18A05B}"/>
              </a:ext>
              <a:ext uri="{C183D7F6-B498-43B3-948B-1728B52AA6E4}">
                <adec:decorative xmlns:adec="http://schemas.microsoft.com/office/drawing/2017/decorative" xmlns="" val="1"/>
              </a:ext>
            </a:extLst>
          </p:cNvPr>
          <p:cNvCxnSpPr>
            <a:cxnSpLocks/>
            <a:stCxn id="12" idx="1"/>
            <a:endCxn id="10" idx="3"/>
          </p:cNvCxnSpPr>
          <p:nvPr/>
        </p:nvCxnSpPr>
        <p:spPr>
          <a:xfrm rot="10800000">
            <a:off x="1345325" y="2527410"/>
            <a:ext cx="2376324" cy="577680"/>
          </a:xfrm>
          <a:prstGeom prst="bentConnector3">
            <a:avLst>
              <a:gd name="adj1" fmla="val 73220"/>
            </a:avLst>
          </a:prstGeom>
          <a:ln w="19050">
            <a:solidFill>
              <a:srgbClr val="0D5929"/>
            </a:solidFill>
            <a:tailEnd type="oval"/>
          </a:ln>
        </p:spPr>
        <p:style>
          <a:lnRef idx="1">
            <a:schemeClr val="accent1"/>
          </a:lnRef>
          <a:fillRef idx="0">
            <a:schemeClr val="accent1"/>
          </a:fillRef>
          <a:effectRef idx="0">
            <a:schemeClr val="accent1"/>
          </a:effectRef>
          <a:fontRef idx="minor">
            <a:schemeClr val="tx1"/>
          </a:fontRef>
        </p:style>
      </p:cxnSp>
      <p:sp>
        <p:nvSpPr>
          <p:cNvPr id="12" name="Rounded Rectangle 11" descr="[decorative] ">
            <a:extLst>
              <a:ext uri="{FF2B5EF4-FFF2-40B4-BE49-F238E27FC236}">
                <a16:creationId xmlns:a16="http://schemas.microsoft.com/office/drawing/2014/main" id="{95F4AEDC-7C33-B24F-8B4C-F25816935E36}"/>
              </a:ext>
              <a:ext uri="{C183D7F6-B498-43B3-948B-1728B52AA6E4}">
                <adec:decorative xmlns:adec="http://schemas.microsoft.com/office/drawing/2017/decorative" xmlns="" val="1"/>
              </a:ext>
            </a:extLst>
          </p:cNvPr>
          <p:cNvSpPr/>
          <p:nvPr/>
        </p:nvSpPr>
        <p:spPr>
          <a:xfrm>
            <a:off x="3721649" y="1688000"/>
            <a:ext cx="4290237" cy="2834179"/>
          </a:xfrm>
          <a:prstGeom prst="roundRect">
            <a:avLst>
              <a:gd name="adj" fmla="val 6524"/>
            </a:avLst>
          </a:prstGeom>
          <a:solidFill>
            <a:srgbClr val="9FCF92"/>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182880" rtlCol="0" anchor="t" anchorCtr="0"/>
          <a:lstStyle/>
          <a:p>
            <a:endParaRPr lang="en-US" dirty="0">
              <a:solidFill>
                <a:schemeClr val="tx1"/>
              </a:solidFill>
              <a:latin typeface="Helvetica" pitchFamily="2" charset="0"/>
              <a:cs typeface="Times New Roman" panose="02020603050405020304" pitchFamily="18" charset="0"/>
            </a:endParaRPr>
          </a:p>
        </p:txBody>
      </p:sp>
      <p:sp>
        <p:nvSpPr>
          <p:cNvPr id="7" name="Rectangle 6">
            <a:extLst>
              <a:ext uri="{FF2B5EF4-FFF2-40B4-BE49-F238E27FC236}">
                <a16:creationId xmlns:a16="http://schemas.microsoft.com/office/drawing/2014/main" id="{4A9A035C-10EC-F943-9805-EF6E5E71E9C3}"/>
              </a:ext>
            </a:extLst>
          </p:cNvPr>
          <p:cNvSpPr/>
          <p:nvPr/>
        </p:nvSpPr>
        <p:spPr>
          <a:xfrm>
            <a:off x="3960134" y="2099669"/>
            <a:ext cx="2000859" cy="1631216"/>
          </a:xfrm>
          <a:prstGeom prst="rect">
            <a:avLst/>
          </a:prstGeom>
        </p:spPr>
        <p:txBody>
          <a:bodyPr wrap="square">
            <a:spAutoFit/>
          </a:bodyPr>
          <a:lstStyle/>
          <a:p>
            <a:pPr lvl="0"/>
            <a:r>
              <a:rPr lang="en-US" sz="2000" b="1" dirty="0">
                <a:latin typeface="Arial"/>
              </a:rPr>
              <a:t>Fewer than 10% of 4 to 8 year old kids eat enough vegetables</a:t>
            </a:r>
            <a:r>
              <a:rPr lang="en-US" sz="2000" dirty="0">
                <a:latin typeface="Arial"/>
              </a:rPr>
              <a:t>.</a:t>
            </a:r>
          </a:p>
        </p:txBody>
      </p:sp>
      <p:pic>
        <p:nvPicPr>
          <p:cNvPr id="6" name="Picture 2" descr="carrot">
            <a:extLst>
              <a:ext uri="{FF2B5EF4-FFF2-40B4-BE49-F238E27FC236}">
                <a16:creationId xmlns:a16="http://schemas.microsoft.com/office/drawing/2014/main" id="{2D8306D0-ECE5-DB46-B0E9-5AD915D701C9}"/>
              </a:ext>
              <a:ext uri="{C183D7F6-B498-43B3-948B-1728B52AA6E4}">
                <adec:decorative xmlns:adec="http://schemas.microsoft.com/office/drawing/2017/decorative" xmlns="" val="1"/>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tretch>
            <a:fillRect/>
          </a:stretch>
        </p:blipFill>
        <p:spPr bwMode="auto">
          <a:xfrm>
            <a:off x="5441483" y="1812861"/>
            <a:ext cx="2067564" cy="25844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a:extLst>
              <a:ext uri="{FF2B5EF4-FFF2-40B4-BE49-F238E27FC236}">
                <a16:creationId xmlns:a16="http://schemas.microsoft.com/office/drawing/2014/main" id="{510852BF-8AEE-AA45-A368-7575B5A2C7D0}"/>
              </a:ext>
            </a:extLst>
          </p:cNvPr>
          <p:cNvSpPr txBox="1"/>
          <p:nvPr/>
        </p:nvSpPr>
        <p:spPr>
          <a:xfrm>
            <a:off x="3517751" y="4711849"/>
            <a:ext cx="3982180" cy="123111"/>
          </a:xfrm>
          <a:prstGeom prst="rect">
            <a:avLst/>
          </a:prstGeom>
          <a:noFill/>
        </p:spPr>
        <p:txBody>
          <a:bodyPr wrap="none" rtlCol="0">
            <a:spAutoFit/>
          </a:bodyPr>
          <a:lstStyle/>
          <a:p>
            <a:r>
              <a:rPr lang="en-US" sz="200" dirty="0">
                <a:solidFill>
                  <a:schemeClr val="bg1"/>
                </a:solidFill>
                <a:latin typeface="Arial" panose="020B0604020202020204" pitchFamily="34" charset="0"/>
                <a:cs typeface="Arial" panose="020B0604020202020204" pitchFamily="34" charset="0"/>
              </a:rPr>
              <a:t>As shown on the infographic, right now less than 10 percent of 4 to 8 year old kids get enough vegetables. The CACFP meal pattern separates vegetables and fruits into two different food components at lunch, supper, and snack, which gives more opportunities to introduce and serve vegetables to children and adults throughout the day. </a:t>
            </a:r>
          </a:p>
        </p:txBody>
      </p:sp>
    </p:spTree>
    <p:extLst>
      <p:ext uri="{BB962C8B-B14F-4D97-AF65-F5344CB8AC3E}">
        <p14:creationId xmlns:p14="http://schemas.microsoft.com/office/powerpoint/2010/main" val="31847508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0A173-5738-194A-BBD6-CD470C4B6559}"/>
              </a:ext>
            </a:extLst>
          </p:cNvPr>
          <p:cNvSpPr>
            <a:spLocks noGrp="1"/>
          </p:cNvSpPr>
          <p:nvPr>
            <p:ph type="title"/>
          </p:nvPr>
        </p:nvSpPr>
        <p:spPr>
          <a:xfrm>
            <a:off x="0" y="12700"/>
            <a:ext cx="9144000" cy="850790"/>
          </a:xfrm>
        </p:spPr>
        <p:txBody>
          <a:bodyPr/>
          <a:lstStyle/>
          <a:p>
            <a:r>
              <a:rPr lang="en-US" dirty="0">
                <a:latin typeface="Arial" panose="020B0604020202020204" pitchFamily="34" charset="0"/>
                <a:cs typeface="Arial" panose="020B0604020202020204" pitchFamily="34" charset="0"/>
              </a:rPr>
              <a:t>Fueling Up With Veggies </a:t>
            </a:r>
          </a:p>
        </p:txBody>
      </p:sp>
      <p:pic>
        <p:nvPicPr>
          <p:cNvPr id="9" name="Picture 3" descr="Sample of lunch or supper that includes a glass filled with 3/4 cup of unflavored low-fat (1%) or Fat-Free (Skim) milk; a plate with a taco made with 1 1/2 oz of lean ground beef, 1/4 cup lettuce and 1/8 cup chopped tomatoes and 1/4 cup roasted sweet potatoes.">
            <a:extLst>
              <a:ext uri="{FF2B5EF4-FFF2-40B4-BE49-F238E27FC236}">
                <a16:creationId xmlns:a16="http://schemas.microsoft.com/office/drawing/2014/main" id="{254421CC-0FFD-3641-85AD-57E58B6BF680}"/>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167278" y="960018"/>
            <a:ext cx="3785848" cy="3604874"/>
          </a:xfrm>
          <a:prstGeom prst="rect">
            <a:avLst/>
          </a:prstGeom>
          <a:noFill/>
          <a:ln w="9525">
            <a:noFill/>
            <a:miter lim="800000"/>
            <a:headEnd/>
            <a:tailEnd/>
          </a:ln>
          <a:effectLst>
            <a:outerShdw sx="1000" sy="1000" algn="ctr" rotWithShape="0">
              <a:schemeClr val="bg2"/>
            </a:outerShdw>
            <a:softEdge rad="101600"/>
          </a:effectLst>
          <a:extLst>
            <a:ext uri="{909E8E84-426E-40DD-AFC4-6F175D3DCCD1}">
              <a14:hiddenFill xmlns:a14="http://schemas.microsoft.com/office/drawing/2010/main">
                <a:solidFill>
                  <a:schemeClr val="accent1"/>
                </a:solidFill>
              </a14:hiddenFill>
            </a:ext>
          </a:extLst>
        </p:spPr>
      </p:pic>
      <p:pic>
        <p:nvPicPr>
          <p:cNvPr id="4" name="Picture 3" descr="Illustration of girl in front of a board.">
            <a:extLst>
              <a:ext uri="{FF2B5EF4-FFF2-40B4-BE49-F238E27FC236}">
                <a16:creationId xmlns:a16="http://schemas.microsoft.com/office/drawing/2014/main" id="{C5BFF5D0-B7DE-B64E-8B4A-FF239647DD4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953126" y="1638300"/>
            <a:ext cx="4511365" cy="2545182"/>
          </a:xfrm>
          <a:prstGeom prst="rect">
            <a:avLst/>
          </a:prstGeom>
        </p:spPr>
      </p:pic>
      <p:sp>
        <p:nvSpPr>
          <p:cNvPr id="8" name="Rectangle 7">
            <a:extLst>
              <a:ext uri="{FF2B5EF4-FFF2-40B4-BE49-F238E27FC236}">
                <a16:creationId xmlns:a16="http://schemas.microsoft.com/office/drawing/2014/main" id="{1642671D-1C08-E34D-996A-C2B7FE26CFCF}"/>
              </a:ext>
            </a:extLst>
          </p:cNvPr>
          <p:cNvSpPr/>
          <p:nvPr/>
        </p:nvSpPr>
        <p:spPr>
          <a:xfrm>
            <a:off x="4150537" y="1932216"/>
            <a:ext cx="3181610" cy="1862048"/>
          </a:xfrm>
          <a:prstGeom prst="rect">
            <a:avLst/>
          </a:prstGeom>
        </p:spPr>
        <p:txBody>
          <a:bodyPr wrap="square">
            <a:spAutoFit/>
          </a:bodyPr>
          <a:lstStyle/>
          <a:p>
            <a:pPr algn="ctr"/>
            <a:r>
              <a:rPr lang="en-US" sz="1600" b="1" dirty="0">
                <a:solidFill>
                  <a:schemeClr val="bg1"/>
                </a:solidFill>
                <a:latin typeface="Helvetica" pitchFamily="2" charset="0"/>
              </a:rPr>
              <a:t>What is in a</a:t>
            </a:r>
          </a:p>
          <a:p>
            <a:pPr algn="ctr">
              <a:spcAft>
                <a:spcPts val="600"/>
              </a:spcAft>
            </a:pPr>
            <a:r>
              <a:rPr lang="en-US" sz="2400" b="1" dirty="0">
                <a:solidFill>
                  <a:schemeClr val="bg1"/>
                </a:solidFill>
                <a:latin typeface="Helvetica" pitchFamily="2" charset="0"/>
              </a:rPr>
              <a:t>Lunch or Supper?</a:t>
            </a:r>
          </a:p>
          <a:p>
            <a:pPr algn="ctr"/>
            <a:r>
              <a:rPr lang="en-US" sz="1400" dirty="0">
                <a:solidFill>
                  <a:schemeClr val="bg1"/>
                </a:solidFill>
                <a:latin typeface="Helvetica" pitchFamily="2" charset="0"/>
              </a:rPr>
              <a:t>Milk (</a:t>
            </a:r>
            <a:r>
              <a:rPr lang="en-US" sz="1400" b="1" dirty="0">
                <a:solidFill>
                  <a:schemeClr val="bg1"/>
                </a:solidFill>
                <a:latin typeface="Helvetica" pitchFamily="2" charset="0"/>
              </a:rPr>
              <a:t>6</a:t>
            </a:r>
            <a:r>
              <a:rPr lang="en-US" sz="1400" dirty="0">
                <a:solidFill>
                  <a:schemeClr val="bg1"/>
                </a:solidFill>
                <a:latin typeface="Helvetica" pitchFamily="2" charset="0"/>
              </a:rPr>
              <a:t> fl. oz. or </a:t>
            </a:r>
            <a:r>
              <a:rPr lang="en-US" sz="1400" b="1" baseline="30000" dirty="0">
                <a:solidFill>
                  <a:schemeClr val="bg1"/>
                </a:solidFill>
                <a:latin typeface="Helvetica" pitchFamily="2" charset="0"/>
              </a:rPr>
              <a:t>3</a:t>
            </a:r>
            <a:r>
              <a:rPr lang="en-US" sz="1400" b="1" dirty="0">
                <a:solidFill>
                  <a:schemeClr val="bg1"/>
                </a:solidFill>
                <a:latin typeface="Helvetica" pitchFamily="2" charset="0"/>
              </a:rPr>
              <a:t>/</a:t>
            </a:r>
            <a:r>
              <a:rPr lang="en-US" sz="1400" b="1" baseline="-25000" dirty="0">
                <a:solidFill>
                  <a:schemeClr val="bg1"/>
                </a:solidFill>
                <a:latin typeface="Helvetica" pitchFamily="2" charset="0"/>
              </a:rPr>
              <a:t>4</a:t>
            </a:r>
            <a:r>
              <a:rPr lang="en-US" sz="1400" dirty="0">
                <a:solidFill>
                  <a:schemeClr val="bg1"/>
                </a:solidFill>
                <a:latin typeface="Helvetica" pitchFamily="2" charset="0"/>
              </a:rPr>
              <a:t> cup)</a:t>
            </a:r>
          </a:p>
          <a:p>
            <a:pPr algn="ctr"/>
            <a:r>
              <a:rPr lang="en-US" sz="1400" dirty="0">
                <a:solidFill>
                  <a:schemeClr val="bg1"/>
                </a:solidFill>
                <a:latin typeface="Helvetica" pitchFamily="2" charset="0"/>
              </a:rPr>
              <a:t>Meat/Meat Alternate (1 </a:t>
            </a:r>
            <a:r>
              <a:rPr lang="en-US" sz="1400" b="1" baseline="30000" dirty="0">
                <a:solidFill>
                  <a:schemeClr val="bg1"/>
                </a:solidFill>
                <a:latin typeface="Helvetica" pitchFamily="2" charset="0"/>
              </a:rPr>
              <a:t>1</a:t>
            </a:r>
            <a:r>
              <a:rPr lang="en-US" sz="1400" b="1" dirty="0">
                <a:solidFill>
                  <a:schemeClr val="bg1"/>
                </a:solidFill>
                <a:latin typeface="Helvetica" pitchFamily="2" charset="0"/>
              </a:rPr>
              <a:t>/</a:t>
            </a:r>
            <a:r>
              <a:rPr lang="en-US" sz="1400" b="1" baseline="-25000" dirty="0">
                <a:solidFill>
                  <a:schemeClr val="bg1"/>
                </a:solidFill>
                <a:latin typeface="Helvetica" pitchFamily="2" charset="0"/>
              </a:rPr>
              <a:t>2</a:t>
            </a:r>
            <a:r>
              <a:rPr lang="en-US" sz="1400" dirty="0">
                <a:solidFill>
                  <a:schemeClr val="bg1"/>
                </a:solidFill>
                <a:latin typeface="Helvetica" pitchFamily="2" charset="0"/>
              </a:rPr>
              <a:t> oz. eq.) </a:t>
            </a:r>
          </a:p>
          <a:p>
            <a:pPr algn="ctr"/>
            <a:r>
              <a:rPr lang="en-US" sz="1400" dirty="0">
                <a:solidFill>
                  <a:schemeClr val="bg1"/>
                </a:solidFill>
                <a:latin typeface="Helvetica" pitchFamily="2" charset="0"/>
              </a:rPr>
              <a:t>Vegetables (</a:t>
            </a:r>
            <a:r>
              <a:rPr lang="en-US" sz="1400" b="1" baseline="30000" dirty="0">
                <a:solidFill>
                  <a:schemeClr val="bg1"/>
                </a:solidFill>
                <a:latin typeface="Helvetica" pitchFamily="2" charset="0"/>
              </a:rPr>
              <a:t>1</a:t>
            </a:r>
            <a:r>
              <a:rPr lang="en-US" sz="1400" b="1" dirty="0">
                <a:solidFill>
                  <a:schemeClr val="bg1"/>
                </a:solidFill>
                <a:latin typeface="Helvetica" pitchFamily="2" charset="0"/>
              </a:rPr>
              <a:t>/</a:t>
            </a:r>
            <a:r>
              <a:rPr lang="en-US" sz="1400" b="1" baseline="-25000" dirty="0">
                <a:solidFill>
                  <a:schemeClr val="bg1"/>
                </a:solidFill>
                <a:latin typeface="Helvetica" pitchFamily="2" charset="0"/>
              </a:rPr>
              <a:t>4</a:t>
            </a:r>
            <a:r>
              <a:rPr lang="en-US" sz="1400" dirty="0">
                <a:solidFill>
                  <a:schemeClr val="bg1"/>
                </a:solidFill>
                <a:latin typeface="Helvetica" pitchFamily="2" charset="0"/>
              </a:rPr>
              <a:t> cup)</a:t>
            </a:r>
          </a:p>
          <a:p>
            <a:pPr algn="ctr"/>
            <a:r>
              <a:rPr lang="en-US" sz="1400" dirty="0">
                <a:solidFill>
                  <a:schemeClr val="bg1"/>
                </a:solidFill>
                <a:latin typeface="Helvetica" pitchFamily="2" charset="0"/>
              </a:rPr>
              <a:t>Fruit (</a:t>
            </a:r>
            <a:r>
              <a:rPr lang="en-US" sz="1400" b="1" baseline="30000" dirty="0">
                <a:solidFill>
                  <a:schemeClr val="bg1"/>
                </a:solidFill>
                <a:latin typeface="Helvetica" pitchFamily="2" charset="0"/>
              </a:rPr>
              <a:t>1</a:t>
            </a:r>
            <a:r>
              <a:rPr lang="en-US" sz="1400" b="1" dirty="0">
                <a:solidFill>
                  <a:schemeClr val="bg1"/>
                </a:solidFill>
                <a:latin typeface="Helvetica" pitchFamily="2" charset="0"/>
              </a:rPr>
              <a:t>/</a:t>
            </a:r>
            <a:r>
              <a:rPr lang="en-US" sz="1400" b="1" baseline="-25000" dirty="0">
                <a:solidFill>
                  <a:schemeClr val="bg1"/>
                </a:solidFill>
                <a:latin typeface="Helvetica" pitchFamily="2" charset="0"/>
              </a:rPr>
              <a:t>4</a:t>
            </a:r>
            <a:r>
              <a:rPr lang="en-US" sz="1400" dirty="0">
                <a:solidFill>
                  <a:schemeClr val="bg1"/>
                </a:solidFill>
                <a:latin typeface="Helvetica" pitchFamily="2" charset="0"/>
              </a:rPr>
              <a:t> cup)</a:t>
            </a:r>
            <a:br>
              <a:rPr lang="en-US" sz="1400" dirty="0">
                <a:solidFill>
                  <a:schemeClr val="bg1"/>
                </a:solidFill>
                <a:latin typeface="Helvetica" pitchFamily="2" charset="0"/>
              </a:rPr>
            </a:br>
            <a:r>
              <a:rPr lang="en-US" sz="1400" dirty="0">
                <a:solidFill>
                  <a:schemeClr val="bg1"/>
                </a:solidFill>
                <a:latin typeface="Helvetica" pitchFamily="2" charset="0"/>
              </a:rPr>
              <a:t>Grains (</a:t>
            </a:r>
            <a:r>
              <a:rPr lang="en-US" sz="1400" b="1" baseline="30000" dirty="0">
                <a:solidFill>
                  <a:schemeClr val="bg1"/>
                </a:solidFill>
                <a:latin typeface="Helvetica" pitchFamily="2" charset="0"/>
              </a:rPr>
              <a:t>1</a:t>
            </a:r>
            <a:r>
              <a:rPr lang="en-US" sz="1400" b="1" dirty="0">
                <a:solidFill>
                  <a:schemeClr val="bg1"/>
                </a:solidFill>
                <a:latin typeface="Helvetica" pitchFamily="2" charset="0"/>
              </a:rPr>
              <a:t>/</a:t>
            </a:r>
            <a:r>
              <a:rPr lang="en-US" sz="1400" b="1" baseline="-25000" dirty="0">
                <a:solidFill>
                  <a:schemeClr val="bg1"/>
                </a:solidFill>
                <a:latin typeface="Helvetica" pitchFamily="2" charset="0"/>
              </a:rPr>
              <a:t>2</a:t>
            </a:r>
            <a:r>
              <a:rPr lang="en-US" sz="1400" dirty="0">
                <a:solidFill>
                  <a:schemeClr val="bg1"/>
                </a:solidFill>
                <a:latin typeface="Helvetica" pitchFamily="2" charset="0"/>
              </a:rPr>
              <a:t> cup)</a:t>
            </a:r>
          </a:p>
        </p:txBody>
      </p:sp>
      <p:sp>
        <p:nvSpPr>
          <p:cNvPr id="5" name="TextBox 4">
            <a:extLst>
              <a:ext uri="{FF2B5EF4-FFF2-40B4-BE49-F238E27FC236}">
                <a16:creationId xmlns:a16="http://schemas.microsoft.com/office/drawing/2014/main" id="{EB8E5404-7BBA-D94B-9708-9C662C3BD958}"/>
              </a:ext>
            </a:extLst>
          </p:cNvPr>
          <p:cNvSpPr txBox="1"/>
          <p:nvPr/>
        </p:nvSpPr>
        <p:spPr>
          <a:xfrm>
            <a:off x="58722" y="4564892"/>
            <a:ext cx="8405769" cy="369332"/>
          </a:xfrm>
          <a:prstGeom prst="rect">
            <a:avLst/>
          </a:prstGeom>
          <a:noFill/>
        </p:spPr>
        <p:txBody>
          <a:bodyPr wrap="square" rtlCol="0">
            <a:spAutoFit/>
          </a:bodyPr>
          <a:lstStyle/>
          <a:p>
            <a:pPr algn="ctr"/>
            <a:r>
              <a:rPr lang="en-US" i="1" dirty="0">
                <a:solidFill>
                  <a:srgbClr val="0D5929"/>
                </a:solidFill>
                <a:latin typeface="Helvetica" pitchFamily="2" charset="0"/>
              </a:rPr>
              <a:t>Minimum Serving Sizes Shown for Children 3-5</a:t>
            </a:r>
          </a:p>
        </p:txBody>
      </p:sp>
      <p:sp>
        <p:nvSpPr>
          <p:cNvPr id="3" name="TextBox 2">
            <a:extLst>
              <a:ext uri="{FF2B5EF4-FFF2-40B4-BE49-F238E27FC236}">
                <a16:creationId xmlns:a16="http://schemas.microsoft.com/office/drawing/2014/main" id="{8FB78E94-B958-9242-8D8B-E590444037EA}"/>
              </a:ext>
            </a:extLst>
          </p:cNvPr>
          <p:cNvSpPr txBox="1"/>
          <p:nvPr/>
        </p:nvSpPr>
        <p:spPr>
          <a:xfrm>
            <a:off x="7121564" y="4457170"/>
            <a:ext cx="1333948" cy="246221"/>
          </a:xfrm>
          <a:prstGeom prst="rect">
            <a:avLst/>
          </a:prstGeom>
          <a:noFill/>
        </p:spPr>
        <p:txBody>
          <a:bodyPr wrap="square" rtlCol="0">
            <a:spAutoFit/>
          </a:bodyPr>
          <a:lstStyle/>
          <a:p>
            <a:r>
              <a:rPr lang="en-US" sz="200" dirty="0">
                <a:solidFill>
                  <a:schemeClr val="bg1"/>
                </a:solidFill>
                <a:latin typeface="Arial" panose="020B0604020202020204" pitchFamily="34" charset="0"/>
                <a:cs typeface="Arial" panose="020B0604020202020204" pitchFamily="34" charset="0"/>
              </a:rPr>
              <a:t>To increase the amount of vegetables you serve to your participants, you can also serve a second vegetable in place of fruit. Here, you can see that the lettuce and the tomatoes in the taco meet the minimum ¼ cup of vegetables required for 3 through 5 year olds at lunch and supper. Instead of fruit, a roasted sweet potatoes are served. This is a great way to offer more vegetables to your participants throughout the day.  </a:t>
            </a:r>
          </a:p>
        </p:txBody>
      </p:sp>
    </p:spTree>
    <p:extLst>
      <p:ext uri="{BB962C8B-B14F-4D97-AF65-F5344CB8AC3E}">
        <p14:creationId xmlns:p14="http://schemas.microsoft.com/office/powerpoint/2010/main" val="9284193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0A173-5738-194A-BBD6-CD470C4B6559}"/>
              </a:ext>
            </a:extLst>
          </p:cNvPr>
          <p:cNvSpPr>
            <a:spLocks noGrp="1"/>
          </p:cNvSpPr>
          <p:nvPr>
            <p:ph type="title"/>
          </p:nvPr>
        </p:nvSpPr>
        <p:spPr>
          <a:xfrm>
            <a:off x="0" y="12700"/>
            <a:ext cx="9144000" cy="850790"/>
          </a:xfrm>
        </p:spPr>
        <p:txBody>
          <a:bodyPr/>
          <a:lstStyle/>
          <a:p>
            <a:r>
              <a:rPr lang="en-US">
                <a:latin typeface="Arial" panose="020B0604020202020204" pitchFamily="34" charset="0"/>
                <a:cs typeface="Arial" panose="020B0604020202020204" pitchFamily="34" charset="0"/>
              </a:rPr>
              <a:t>Fueling Up With Veggies </a:t>
            </a:r>
            <a:r>
              <a:rPr lang="en-US" sz="800">
                <a:solidFill>
                  <a:srgbClr val="D8F1DB"/>
                </a:solidFill>
                <a:latin typeface="Arial" panose="020B0604020202020204" pitchFamily="34" charset="0"/>
                <a:cs typeface="Arial" panose="020B0604020202020204" pitchFamily="34" charset="0"/>
              </a:rPr>
              <a:t>(Continued)</a:t>
            </a:r>
            <a:r>
              <a:rPr lang="en-US">
                <a:solidFill>
                  <a:srgbClr val="D8F1DB"/>
                </a:solidFill>
                <a:latin typeface="Arial" panose="020B0604020202020204" pitchFamily="34" charset="0"/>
                <a:cs typeface="Arial" panose="020B0604020202020204" pitchFamily="34" charset="0"/>
              </a:rPr>
              <a:t> </a:t>
            </a:r>
          </a:p>
        </p:txBody>
      </p:sp>
      <p:pic>
        <p:nvPicPr>
          <p:cNvPr id="7" name="Picture 6" descr="Illustration of an elderly man and woman in front of a board describing what is in a snack; photo of a plate with 1/4 cup (2 oz) cottage cheese, 1/4 cup cherry tomatoes and 1/4 cup cucumber slices.">
            <a:extLst>
              <a:ext uri="{FF2B5EF4-FFF2-40B4-BE49-F238E27FC236}">
                <a16:creationId xmlns:a16="http://schemas.microsoft.com/office/drawing/2014/main" id="{023B24E2-CC74-4F4E-B94A-87851301237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07138" y="964074"/>
            <a:ext cx="7708935" cy="3701402"/>
          </a:xfrm>
          <a:prstGeom prst="rect">
            <a:avLst/>
          </a:prstGeom>
        </p:spPr>
      </p:pic>
      <p:sp>
        <p:nvSpPr>
          <p:cNvPr id="5" name="TextBox 4">
            <a:extLst>
              <a:ext uri="{FF2B5EF4-FFF2-40B4-BE49-F238E27FC236}">
                <a16:creationId xmlns:a16="http://schemas.microsoft.com/office/drawing/2014/main" id="{EB8E5404-7BBA-D94B-9708-9C662C3BD958}"/>
              </a:ext>
            </a:extLst>
          </p:cNvPr>
          <p:cNvSpPr txBox="1"/>
          <p:nvPr/>
        </p:nvSpPr>
        <p:spPr>
          <a:xfrm>
            <a:off x="58722" y="4564892"/>
            <a:ext cx="8405769" cy="369332"/>
          </a:xfrm>
          <a:prstGeom prst="rect">
            <a:avLst/>
          </a:prstGeom>
          <a:noFill/>
        </p:spPr>
        <p:txBody>
          <a:bodyPr wrap="square" rtlCol="0">
            <a:spAutoFit/>
          </a:bodyPr>
          <a:lstStyle/>
          <a:p>
            <a:pPr algn="ctr"/>
            <a:r>
              <a:rPr lang="en-US" i="1">
                <a:solidFill>
                  <a:srgbClr val="0D5929"/>
                </a:solidFill>
                <a:latin typeface="Helvetica" pitchFamily="2" charset="0"/>
              </a:rPr>
              <a:t>Minimum Serving Sizes Shown for Adults</a:t>
            </a:r>
          </a:p>
        </p:txBody>
      </p:sp>
      <p:sp>
        <p:nvSpPr>
          <p:cNvPr id="8" name="Rectangle 7">
            <a:extLst>
              <a:ext uri="{FF2B5EF4-FFF2-40B4-BE49-F238E27FC236}">
                <a16:creationId xmlns:a16="http://schemas.microsoft.com/office/drawing/2014/main" id="{258C27C0-C44C-954A-A7F8-0113388FCE37}"/>
              </a:ext>
            </a:extLst>
          </p:cNvPr>
          <p:cNvSpPr/>
          <p:nvPr/>
        </p:nvSpPr>
        <p:spPr>
          <a:xfrm>
            <a:off x="1820158" y="1930740"/>
            <a:ext cx="3181610" cy="2077492"/>
          </a:xfrm>
          <a:prstGeom prst="rect">
            <a:avLst/>
          </a:prstGeom>
        </p:spPr>
        <p:txBody>
          <a:bodyPr wrap="square">
            <a:spAutoFit/>
          </a:bodyPr>
          <a:lstStyle/>
          <a:p>
            <a:pPr algn="ctr"/>
            <a:r>
              <a:rPr lang="en-US" sz="1600" b="1">
                <a:solidFill>
                  <a:schemeClr val="bg1"/>
                </a:solidFill>
                <a:latin typeface="Helvetica" pitchFamily="2" charset="0"/>
              </a:rPr>
              <a:t>What is in a</a:t>
            </a:r>
          </a:p>
          <a:p>
            <a:pPr algn="ctr">
              <a:spcAft>
                <a:spcPts val="600"/>
              </a:spcAft>
            </a:pPr>
            <a:r>
              <a:rPr lang="en-US" sz="2400" b="1">
                <a:solidFill>
                  <a:schemeClr val="bg1"/>
                </a:solidFill>
                <a:latin typeface="Helvetica" pitchFamily="2" charset="0"/>
              </a:rPr>
              <a:t>Snack?</a:t>
            </a:r>
          </a:p>
          <a:p>
            <a:pPr algn="ctr">
              <a:spcAft>
                <a:spcPts val="600"/>
              </a:spcAft>
            </a:pPr>
            <a:r>
              <a:rPr lang="en-US" sz="1400" b="1">
                <a:solidFill>
                  <a:schemeClr val="bg1"/>
                </a:solidFill>
                <a:latin typeface="Helvetica" pitchFamily="2" charset="0"/>
              </a:rPr>
              <a:t>Pick 2:</a:t>
            </a:r>
            <a:br>
              <a:rPr lang="en-US" sz="1400" b="1">
                <a:solidFill>
                  <a:schemeClr val="bg1"/>
                </a:solidFill>
                <a:latin typeface="Helvetica" pitchFamily="2" charset="0"/>
              </a:rPr>
            </a:br>
            <a:r>
              <a:rPr lang="en-US" sz="1400">
                <a:solidFill>
                  <a:schemeClr val="bg1"/>
                </a:solidFill>
                <a:latin typeface="Helvetica" pitchFamily="2" charset="0"/>
              </a:rPr>
              <a:t>Milk (</a:t>
            </a:r>
            <a:r>
              <a:rPr lang="en-US" sz="1400" b="1">
                <a:solidFill>
                  <a:schemeClr val="bg1"/>
                </a:solidFill>
                <a:latin typeface="Helvetica" pitchFamily="2" charset="0"/>
              </a:rPr>
              <a:t>8</a:t>
            </a:r>
            <a:r>
              <a:rPr lang="en-US" sz="1400">
                <a:solidFill>
                  <a:schemeClr val="bg1"/>
                </a:solidFill>
                <a:latin typeface="Helvetica" pitchFamily="2" charset="0"/>
              </a:rPr>
              <a:t> fl. oz. or </a:t>
            </a:r>
            <a:r>
              <a:rPr lang="en-US" sz="1400" b="1">
                <a:solidFill>
                  <a:schemeClr val="bg1"/>
                </a:solidFill>
                <a:latin typeface="Helvetica" pitchFamily="2" charset="0"/>
              </a:rPr>
              <a:t>1</a:t>
            </a:r>
            <a:r>
              <a:rPr lang="en-US" sz="1400">
                <a:solidFill>
                  <a:schemeClr val="bg1"/>
                </a:solidFill>
                <a:latin typeface="Helvetica" pitchFamily="2" charset="0"/>
              </a:rPr>
              <a:t> cup)</a:t>
            </a:r>
            <a:br>
              <a:rPr lang="en-US" sz="1400">
                <a:solidFill>
                  <a:schemeClr val="bg1"/>
                </a:solidFill>
                <a:latin typeface="Helvetica" pitchFamily="2" charset="0"/>
              </a:rPr>
            </a:br>
            <a:r>
              <a:rPr lang="en-US" sz="1400">
                <a:solidFill>
                  <a:schemeClr val="bg1"/>
                </a:solidFill>
                <a:latin typeface="Helvetica" pitchFamily="2" charset="0"/>
              </a:rPr>
              <a:t>Meat/Meat Alternate (</a:t>
            </a:r>
            <a:r>
              <a:rPr lang="en-US" sz="1400" b="1">
                <a:solidFill>
                  <a:schemeClr val="bg1"/>
                </a:solidFill>
                <a:latin typeface="Helvetica" pitchFamily="2" charset="0"/>
              </a:rPr>
              <a:t>1</a:t>
            </a:r>
            <a:r>
              <a:rPr lang="en-US" sz="1400">
                <a:solidFill>
                  <a:schemeClr val="bg1"/>
                </a:solidFill>
                <a:latin typeface="Helvetica" pitchFamily="2" charset="0"/>
              </a:rPr>
              <a:t> oz. eq.)</a:t>
            </a:r>
            <a:br>
              <a:rPr lang="en-US" sz="1400">
                <a:solidFill>
                  <a:schemeClr val="bg1"/>
                </a:solidFill>
                <a:latin typeface="Helvetica" pitchFamily="2" charset="0"/>
              </a:rPr>
            </a:br>
            <a:r>
              <a:rPr lang="en-US" sz="1400">
                <a:solidFill>
                  <a:schemeClr val="bg1"/>
                </a:solidFill>
                <a:latin typeface="Helvetica" pitchFamily="2" charset="0"/>
              </a:rPr>
              <a:t>Vegetables (</a:t>
            </a:r>
            <a:r>
              <a:rPr lang="en-US" sz="1400" b="1" baseline="30000">
                <a:solidFill>
                  <a:schemeClr val="bg1"/>
                </a:solidFill>
                <a:latin typeface="Helvetica" pitchFamily="2" charset="0"/>
              </a:rPr>
              <a:t>1</a:t>
            </a:r>
            <a:r>
              <a:rPr lang="en-US" sz="1400" b="1">
                <a:solidFill>
                  <a:schemeClr val="bg1"/>
                </a:solidFill>
                <a:latin typeface="Helvetica" pitchFamily="2" charset="0"/>
              </a:rPr>
              <a:t>/</a:t>
            </a:r>
            <a:r>
              <a:rPr lang="en-US" sz="1400" b="1" baseline="-25000">
                <a:solidFill>
                  <a:schemeClr val="bg1"/>
                </a:solidFill>
                <a:latin typeface="Helvetica" pitchFamily="2" charset="0"/>
              </a:rPr>
              <a:t>2</a:t>
            </a:r>
            <a:r>
              <a:rPr lang="en-US" sz="1400" b="1">
                <a:solidFill>
                  <a:schemeClr val="bg1"/>
                </a:solidFill>
                <a:latin typeface="Helvetica" pitchFamily="2" charset="0"/>
              </a:rPr>
              <a:t> </a:t>
            </a:r>
            <a:r>
              <a:rPr lang="en-US" sz="1400">
                <a:solidFill>
                  <a:schemeClr val="bg1"/>
                </a:solidFill>
                <a:latin typeface="Helvetica" pitchFamily="2" charset="0"/>
              </a:rPr>
              <a:t>cup)</a:t>
            </a:r>
            <a:br>
              <a:rPr lang="en-US" sz="1400">
                <a:solidFill>
                  <a:schemeClr val="bg1"/>
                </a:solidFill>
                <a:latin typeface="Helvetica" pitchFamily="2" charset="0"/>
              </a:rPr>
            </a:br>
            <a:r>
              <a:rPr lang="en-US" sz="1400">
                <a:solidFill>
                  <a:schemeClr val="bg1"/>
                </a:solidFill>
                <a:latin typeface="Helvetica" pitchFamily="2" charset="0"/>
              </a:rPr>
              <a:t>Fruit (</a:t>
            </a:r>
            <a:r>
              <a:rPr lang="en-US" sz="1400" b="1" baseline="30000">
                <a:solidFill>
                  <a:schemeClr val="bg1"/>
                </a:solidFill>
                <a:latin typeface="Helvetica" pitchFamily="2" charset="0"/>
              </a:rPr>
              <a:t>1</a:t>
            </a:r>
            <a:r>
              <a:rPr lang="en-US" sz="1400" b="1">
                <a:solidFill>
                  <a:schemeClr val="bg1"/>
                </a:solidFill>
                <a:latin typeface="Helvetica" pitchFamily="2" charset="0"/>
              </a:rPr>
              <a:t>/</a:t>
            </a:r>
            <a:r>
              <a:rPr lang="en-US" sz="1400" b="1" baseline="-25000">
                <a:solidFill>
                  <a:schemeClr val="bg1"/>
                </a:solidFill>
                <a:latin typeface="Helvetica" pitchFamily="2" charset="0"/>
              </a:rPr>
              <a:t>2 </a:t>
            </a:r>
            <a:r>
              <a:rPr lang="en-US" sz="1400">
                <a:solidFill>
                  <a:schemeClr val="bg1"/>
                </a:solidFill>
                <a:latin typeface="Helvetica" pitchFamily="2" charset="0"/>
              </a:rPr>
              <a:t>cup)</a:t>
            </a:r>
            <a:br>
              <a:rPr lang="en-US" sz="1400">
                <a:solidFill>
                  <a:schemeClr val="bg1"/>
                </a:solidFill>
                <a:latin typeface="Helvetica" pitchFamily="2" charset="0"/>
              </a:rPr>
            </a:br>
            <a:r>
              <a:rPr lang="en-US" sz="1400">
                <a:solidFill>
                  <a:schemeClr val="bg1"/>
                </a:solidFill>
                <a:latin typeface="Helvetica" pitchFamily="2" charset="0"/>
              </a:rPr>
              <a:t>Grains (1 oz. eq.)</a:t>
            </a:r>
            <a:endParaRPr lang="en-US" sz="900">
              <a:solidFill>
                <a:schemeClr val="bg1"/>
              </a:solidFill>
              <a:latin typeface="Helvetica" pitchFamily="2" charset="0"/>
            </a:endParaRPr>
          </a:p>
        </p:txBody>
      </p:sp>
      <p:sp>
        <p:nvSpPr>
          <p:cNvPr id="3" name="TextBox 2">
            <a:extLst>
              <a:ext uri="{FF2B5EF4-FFF2-40B4-BE49-F238E27FC236}">
                <a16:creationId xmlns:a16="http://schemas.microsoft.com/office/drawing/2014/main" id="{98389F06-38E3-604C-A86D-AD187258D79C}"/>
              </a:ext>
            </a:extLst>
          </p:cNvPr>
          <p:cNvSpPr txBox="1"/>
          <p:nvPr/>
        </p:nvSpPr>
        <p:spPr>
          <a:xfrm>
            <a:off x="7358233" y="4736360"/>
            <a:ext cx="645459" cy="369332"/>
          </a:xfrm>
          <a:prstGeom prst="rect">
            <a:avLst/>
          </a:prstGeom>
          <a:noFill/>
        </p:spPr>
        <p:txBody>
          <a:bodyPr wrap="square" rtlCol="0">
            <a:spAutoFit/>
          </a:bodyPr>
          <a:lstStyle/>
          <a:p>
            <a:r>
              <a:rPr lang="en-US" sz="200" dirty="0">
                <a:solidFill>
                  <a:schemeClr val="bg1"/>
                </a:solidFill>
                <a:latin typeface="Arial" panose="020B0604020202020204" pitchFamily="34" charset="0"/>
                <a:cs typeface="Arial" panose="020B0604020202020204" pitchFamily="34" charset="0"/>
              </a:rPr>
              <a:t>You may also combine different vegetables to meet the minimum serving size requirements. For example, for adults, if you are serving vegetables at snack, the minimum serving size is half a cup. So you could serve a quarter cup of cherry tomatoes and a quarter cup of cucumber slices are served to meet the half cup requirement.  </a:t>
            </a:r>
          </a:p>
        </p:txBody>
      </p:sp>
    </p:spTree>
    <p:extLst>
      <p:ext uri="{BB962C8B-B14F-4D97-AF65-F5344CB8AC3E}">
        <p14:creationId xmlns:p14="http://schemas.microsoft.com/office/powerpoint/2010/main" val="9488042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0A173-5738-194A-BBD6-CD470C4B6559}"/>
              </a:ext>
            </a:extLst>
          </p:cNvPr>
          <p:cNvSpPr>
            <a:spLocks noGrp="1"/>
          </p:cNvSpPr>
          <p:nvPr>
            <p:ph type="title"/>
          </p:nvPr>
        </p:nvSpPr>
        <p:spPr>
          <a:xfrm>
            <a:off x="0" y="12700"/>
            <a:ext cx="9144000" cy="850790"/>
          </a:xfrm>
        </p:spPr>
        <p:txBody>
          <a:bodyPr/>
          <a:lstStyle/>
          <a:p>
            <a:r>
              <a:rPr lang="en-US"/>
              <a:t>Starting Kids Early With Whole Grains </a:t>
            </a:r>
            <a:r>
              <a:rPr lang="en-US">
                <a:solidFill>
                  <a:srgbClr val="D8F1DB"/>
                </a:solidFill>
                <a:latin typeface="Arial" panose="020B0604020202020204" pitchFamily="34" charset="0"/>
                <a:cs typeface="Arial" panose="020B0604020202020204" pitchFamily="34" charset="0"/>
              </a:rPr>
              <a:t>    </a:t>
            </a:r>
            <a:r>
              <a:rPr lang="en-US">
                <a:latin typeface="Arial" panose="020B0604020202020204" pitchFamily="34" charset="0"/>
                <a:cs typeface="Arial" panose="020B0604020202020204" pitchFamily="34" charset="0"/>
              </a:rPr>
              <a:t> </a:t>
            </a:r>
          </a:p>
        </p:txBody>
      </p:sp>
      <p:pic>
        <p:nvPicPr>
          <p:cNvPr id="11" name="Picture 2" descr="Screenshot of the &quot;Growing a Healthier Future With the CACFP infographic.">
            <a:extLst>
              <a:ext uri="{FF2B5EF4-FFF2-40B4-BE49-F238E27FC236}">
                <a16:creationId xmlns:a16="http://schemas.microsoft.com/office/drawing/2014/main" id="{654C17E5-EE26-774D-A29C-8E14E84A8EDC}"/>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tretch>
            <a:fillRect/>
          </a:stretch>
        </p:blipFill>
        <p:spPr bwMode="auto">
          <a:xfrm>
            <a:off x="393867" y="1078992"/>
            <a:ext cx="2902481" cy="3749039"/>
          </a:xfrm>
          <a:prstGeom prst="rect">
            <a:avLst/>
          </a:prstGeom>
          <a:noFill/>
          <a:ln w="9525">
            <a:noFill/>
            <a:miter lim="800000"/>
            <a:headEnd/>
            <a:tailEnd/>
          </a:ln>
          <a:effectLst>
            <a:outerShdw blurRad="63500" sx="102000" sy="102000" algn="ctr" rotWithShape="0">
              <a:srgbClr val="000000">
                <a:alpha val="15000"/>
              </a:srgbClr>
            </a:outerShdw>
          </a:effectLst>
          <a:extLst>
            <a:ext uri="{909E8E84-426E-40DD-AFC4-6F175D3DCCD1}">
              <a14:hiddenFill xmlns:a14="http://schemas.microsoft.com/office/drawing/2010/main">
                <a:solidFill>
                  <a:schemeClr val="accent1"/>
                </a:solidFill>
              </a14:hiddenFill>
            </a:ext>
          </a:extLst>
        </p:spPr>
      </p:pic>
      <p:sp>
        <p:nvSpPr>
          <p:cNvPr id="12" name="Rounded Rectangle 11" descr="decorative">
            <a:extLst>
              <a:ext uri="{FF2B5EF4-FFF2-40B4-BE49-F238E27FC236}">
                <a16:creationId xmlns:a16="http://schemas.microsoft.com/office/drawing/2014/main" id="{6C9DADA4-3A62-3F4C-8D8B-A51F70EF49D0}"/>
              </a:ext>
              <a:ext uri="{C183D7F6-B498-43B3-948B-1728B52AA6E4}">
                <adec:decorative xmlns:adec="http://schemas.microsoft.com/office/drawing/2017/decorative" xmlns="" val="1"/>
              </a:ext>
            </a:extLst>
          </p:cNvPr>
          <p:cNvSpPr/>
          <p:nvPr/>
        </p:nvSpPr>
        <p:spPr>
          <a:xfrm>
            <a:off x="541282" y="2953511"/>
            <a:ext cx="1453055" cy="624711"/>
          </a:xfrm>
          <a:prstGeom prst="roundRect">
            <a:avLst>
              <a:gd name="adj" fmla="val 2163"/>
            </a:avLst>
          </a:prstGeom>
          <a:noFill/>
          <a:ln w="19050">
            <a:solidFill>
              <a:srgbClr val="0D59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cxnSp>
        <p:nvCxnSpPr>
          <p:cNvPr id="13" name="Elbow Connector 12" descr="decorative">
            <a:extLst>
              <a:ext uri="{FF2B5EF4-FFF2-40B4-BE49-F238E27FC236}">
                <a16:creationId xmlns:a16="http://schemas.microsoft.com/office/drawing/2014/main" id="{C9DBB328-DBF1-C24A-B427-A0F5AAD6406A}"/>
              </a:ext>
              <a:ext uri="{C183D7F6-B498-43B3-948B-1728B52AA6E4}">
                <adec:decorative xmlns:adec="http://schemas.microsoft.com/office/drawing/2017/decorative" xmlns="" val="1"/>
              </a:ext>
            </a:extLst>
          </p:cNvPr>
          <p:cNvCxnSpPr>
            <a:cxnSpLocks/>
            <a:endCxn id="12" idx="3"/>
          </p:cNvCxnSpPr>
          <p:nvPr/>
        </p:nvCxnSpPr>
        <p:spPr>
          <a:xfrm rot="10800000" flipV="1">
            <a:off x="1994338" y="2676999"/>
            <a:ext cx="1897439" cy="588867"/>
          </a:xfrm>
          <a:prstGeom prst="bentConnector3">
            <a:avLst>
              <a:gd name="adj1" fmla="val 91727"/>
            </a:avLst>
          </a:prstGeom>
          <a:ln w="19050">
            <a:solidFill>
              <a:srgbClr val="0D5929"/>
            </a:solidFill>
            <a:tailEnd type="oval"/>
          </a:ln>
        </p:spPr>
        <p:style>
          <a:lnRef idx="1">
            <a:schemeClr val="accent1"/>
          </a:lnRef>
          <a:fillRef idx="0">
            <a:schemeClr val="accent1"/>
          </a:fillRef>
          <a:effectRef idx="0">
            <a:schemeClr val="accent1"/>
          </a:effectRef>
          <a:fontRef idx="minor">
            <a:schemeClr val="tx1"/>
          </a:fontRef>
        </p:style>
      </p:cxnSp>
      <p:sp>
        <p:nvSpPr>
          <p:cNvPr id="14" name="Rounded Rectangle 13" descr="decorative">
            <a:extLst>
              <a:ext uri="{FF2B5EF4-FFF2-40B4-BE49-F238E27FC236}">
                <a16:creationId xmlns:a16="http://schemas.microsoft.com/office/drawing/2014/main" id="{34B0D92C-7FE0-1246-8B24-D7D84AE9F5B6}"/>
              </a:ext>
              <a:ext uri="{C183D7F6-B498-43B3-948B-1728B52AA6E4}">
                <adec:decorative xmlns:adec="http://schemas.microsoft.com/office/drawing/2017/decorative" xmlns="" val="1"/>
              </a:ext>
            </a:extLst>
          </p:cNvPr>
          <p:cNvSpPr/>
          <p:nvPr/>
        </p:nvSpPr>
        <p:spPr>
          <a:xfrm>
            <a:off x="3721649" y="1352087"/>
            <a:ext cx="4488901" cy="2649824"/>
          </a:xfrm>
          <a:prstGeom prst="roundRect">
            <a:avLst>
              <a:gd name="adj" fmla="val 6524"/>
            </a:avLst>
          </a:prstGeom>
          <a:solidFill>
            <a:srgbClr val="E7B484"/>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182880" rtlCol="0" anchor="t" anchorCtr="0"/>
          <a:lstStyle/>
          <a:p>
            <a:endParaRPr lang="en-US">
              <a:solidFill>
                <a:schemeClr val="tx1"/>
              </a:solidFill>
              <a:latin typeface="Helvetica" pitchFamily="2" charset="0"/>
              <a:cs typeface="Times New Roman" panose="02020603050405020304" pitchFamily="18" charset="0"/>
            </a:endParaRPr>
          </a:p>
        </p:txBody>
      </p:sp>
      <p:sp>
        <p:nvSpPr>
          <p:cNvPr id="6" name="TextBox 5">
            <a:extLst>
              <a:ext uri="{FF2B5EF4-FFF2-40B4-BE49-F238E27FC236}">
                <a16:creationId xmlns:a16="http://schemas.microsoft.com/office/drawing/2014/main" id="{66772C8A-6659-1B47-9350-F775807D05DE}"/>
              </a:ext>
            </a:extLst>
          </p:cNvPr>
          <p:cNvSpPr txBox="1"/>
          <p:nvPr/>
        </p:nvSpPr>
        <p:spPr>
          <a:xfrm>
            <a:off x="3721650" y="1479312"/>
            <a:ext cx="4488900" cy="861774"/>
          </a:xfrm>
          <a:prstGeom prst="rect">
            <a:avLst/>
          </a:prstGeom>
          <a:noFill/>
        </p:spPr>
        <p:txBody>
          <a:bodyPr wrap="square" rtlCol="0">
            <a:spAutoFit/>
          </a:bodyPr>
          <a:lstStyle/>
          <a:p>
            <a:pPr algn="ctr">
              <a:lnSpc>
                <a:spcPts val="2000"/>
              </a:lnSpc>
            </a:pPr>
            <a:r>
              <a:rPr lang="en-US">
                <a:latin typeface="Helvetica" pitchFamily="2" charset="0"/>
                <a:cs typeface="Arial" panose="020B0604020202020204" pitchFamily="34" charset="0"/>
              </a:rPr>
              <a:t>Kids ages 1 to 13 years old get up to </a:t>
            </a:r>
            <a:r>
              <a:rPr lang="en-US" b="1">
                <a:latin typeface="Helvetica" pitchFamily="2" charset="0"/>
                <a:cs typeface="Arial" panose="020B0604020202020204" pitchFamily="34" charset="0"/>
              </a:rPr>
              <a:t>twice the amount of </a:t>
            </a:r>
            <a:r>
              <a:rPr lang="en-US">
                <a:latin typeface="Helvetica" pitchFamily="2" charset="0"/>
                <a:cs typeface="Arial" panose="020B0604020202020204" pitchFamily="34" charset="0"/>
              </a:rPr>
              <a:t>refined grains that they should, but not enough whole grains. </a:t>
            </a:r>
          </a:p>
        </p:txBody>
      </p:sp>
      <p:pic>
        <p:nvPicPr>
          <p:cNvPr id="19" name="Picture 18" descr="Illustration of a bag of whole-wheat flour and a bowl with whole grains.">
            <a:extLst>
              <a:ext uri="{FF2B5EF4-FFF2-40B4-BE49-F238E27FC236}">
                <a16:creationId xmlns:a16="http://schemas.microsoft.com/office/drawing/2014/main" id="{55873E38-ED4C-984D-899D-04331D2C7DF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806739" y="2390806"/>
            <a:ext cx="2158052" cy="1549580"/>
          </a:xfrm>
          <a:prstGeom prst="rect">
            <a:avLst/>
          </a:prstGeom>
        </p:spPr>
      </p:pic>
      <p:pic>
        <p:nvPicPr>
          <p:cNvPr id="21" name="Picture 20" descr="Illustration of a bowl of white flour and a bag of white flour labeled &quot;Refined Grains.&quot;">
            <a:extLst>
              <a:ext uri="{FF2B5EF4-FFF2-40B4-BE49-F238E27FC236}">
                <a16:creationId xmlns:a16="http://schemas.microsoft.com/office/drawing/2014/main" id="{26B9E540-CE79-1947-B92F-7FBA7FA35A70}"/>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5964791" y="2390806"/>
            <a:ext cx="2158052" cy="1549580"/>
          </a:xfrm>
          <a:prstGeom prst="rect">
            <a:avLst/>
          </a:prstGeom>
        </p:spPr>
      </p:pic>
      <p:sp>
        <p:nvSpPr>
          <p:cNvPr id="4" name="TextBox 3">
            <a:extLst>
              <a:ext uri="{FF2B5EF4-FFF2-40B4-BE49-F238E27FC236}">
                <a16:creationId xmlns:a16="http://schemas.microsoft.com/office/drawing/2014/main" id="{AC4C52B8-8565-DB41-9FE2-05C7DDFA3E7D}"/>
              </a:ext>
            </a:extLst>
          </p:cNvPr>
          <p:cNvSpPr txBox="1"/>
          <p:nvPr/>
        </p:nvSpPr>
        <p:spPr>
          <a:xfrm>
            <a:off x="3528508" y="4572000"/>
            <a:ext cx="4594335" cy="184666"/>
          </a:xfrm>
          <a:prstGeom prst="rect">
            <a:avLst/>
          </a:prstGeom>
          <a:noFill/>
        </p:spPr>
        <p:txBody>
          <a:bodyPr wrap="square" rtlCol="0">
            <a:spAutoFit/>
          </a:bodyPr>
          <a:lstStyle/>
          <a:p>
            <a:r>
              <a:rPr lang="en-US" sz="200" dirty="0">
                <a:solidFill>
                  <a:schemeClr val="bg1"/>
                </a:solidFill>
                <a:latin typeface="Arial" panose="020B0604020202020204" pitchFamily="34" charset="0"/>
                <a:cs typeface="Arial" panose="020B0604020202020204" pitchFamily="34" charset="0"/>
              </a:rPr>
              <a:t>Let’s take a closer look at whole grains. Kids ages 1 to 13 years old get up to twice the amount of refined grains that they should, but not enough whole grains. Whole grains have nutrients and fiber that both adults and kids need for energy and to stay healthy. </a:t>
            </a:r>
          </a:p>
          <a:p>
            <a:endParaRPr lang="en-US" sz="200" dirty="0">
              <a:solidFill>
                <a:schemeClr val="bg1"/>
              </a:solidFill>
              <a:latin typeface="Arial" panose="020B0604020202020204" pitchFamily="34" charset="0"/>
              <a:cs typeface="Arial" panose="020B0604020202020204" pitchFamily="34" charset="0"/>
            </a:endParaRPr>
          </a:p>
          <a:p>
            <a:r>
              <a:rPr lang="en-US" sz="200" dirty="0">
                <a:solidFill>
                  <a:schemeClr val="bg1"/>
                </a:solidFill>
                <a:latin typeface="Arial" panose="020B0604020202020204" pitchFamily="34" charset="0"/>
                <a:cs typeface="Arial" panose="020B0604020202020204" pitchFamily="34" charset="0"/>
              </a:rPr>
              <a:t>The CACFP meal pattern requires that at least one offering of grains every day be whole grain-rich. Foods that are 100  whole-grain, or have at least 50% whole grain, and the remaining grains are enriched, are whole grain-rich. </a:t>
            </a:r>
          </a:p>
        </p:txBody>
      </p:sp>
    </p:spTree>
    <p:extLst>
      <p:ext uri="{BB962C8B-B14F-4D97-AF65-F5344CB8AC3E}">
        <p14:creationId xmlns:p14="http://schemas.microsoft.com/office/powerpoint/2010/main" val="3867240808"/>
      </p:ext>
    </p:extLst>
  </p:cSld>
  <p:clrMapOvr>
    <a:masterClrMapping/>
  </p:clrMapOvr>
</p:sld>
</file>

<file path=ppt/theme/theme1.xml><?xml version="1.0" encoding="utf-8"?>
<a:theme xmlns:a="http://schemas.openxmlformats.org/drawingml/2006/main" name="2_Cover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General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General Slide 2 (two lin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General Slide 2 (one lin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General Slide 3">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General Slide 3">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_Cover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3_Cover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10092</TotalTime>
  <Words>6412</Words>
  <Application>Microsoft Office PowerPoint</Application>
  <PresentationFormat>On-screen Show (16:9)</PresentationFormat>
  <Paragraphs>465</Paragraphs>
  <Slides>31</Slides>
  <Notes>31</Notes>
  <HiddenSlides>0</HiddenSlides>
  <MMClips>0</MMClips>
  <ScaleCrop>false</ScaleCrop>
  <HeadingPairs>
    <vt:vector size="6" baseType="variant">
      <vt:variant>
        <vt:lpstr>Fonts Used</vt:lpstr>
      </vt:variant>
      <vt:variant>
        <vt:i4>7</vt:i4>
      </vt:variant>
      <vt:variant>
        <vt:lpstr>Theme</vt:lpstr>
      </vt:variant>
      <vt:variant>
        <vt:i4>8</vt:i4>
      </vt:variant>
      <vt:variant>
        <vt:lpstr>Slide Titles</vt:lpstr>
      </vt:variant>
      <vt:variant>
        <vt:i4>31</vt:i4>
      </vt:variant>
    </vt:vector>
  </HeadingPairs>
  <TitlesOfParts>
    <vt:vector size="46" baseType="lpstr">
      <vt:lpstr>Arial</vt:lpstr>
      <vt:lpstr>Calibri</vt:lpstr>
      <vt:lpstr>Helvetica</vt:lpstr>
      <vt:lpstr>Helvetica Light Oblique</vt:lpstr>
      <vt:lpstr>System Font Regular</vt:lpstr>
      <vt:lpstr>Times New Roman</vt:lpstr>
      <vt:lpstr>Wingdings</vt:lpstr>
      <vt:lpstr>2_Cover Page</vt:lpstr>
      <vt:lpstr>General Slide</vt:lpstr>
      <vt:lpstr>General Slide 2 (two lines)</vt:lpstr>
      <vt:lpstr>1_General Slide 2 (one line)</vt:lpstr>
      <vt:lpstr>General Slide 3</vt:lpstr>
      <vt:lpstr>1_General Slide 3</vt:lpstr>
      <vt:lpstr>1_Cover Page</vt:lpstr>
      <vt:lpstr>3_Cover Page</vt:lpstr>
      <vt:lpstr>Meal Planning for  the CACFP</vt:lpstr>
      <vt:lpstr>USDA’s Team Nutrition</vt:lpstr>
      <vt:lpstr>Let Us Know Who You Are!  I work for a…</vt:lpstr>
      <vt:lpstr>Meal Planning for the CACFP</vt:lpstr>
      <vt:lpstr>Growing a Healthier Future With the CACFP Infographic </vt:lpstr>
      <vt:lpstr>Fueling Up With Veggies (Continued)    </vt:lpstr>
      <vt:lpstr>Fueling Up With Veggies </vt:lpstr>
      <vt:lpstr>Fueling Up With Veggies (Continued) </vt:lpstr>
      <vt:lpstr>Starting Kids Early With Whole Grains      </vt:lpstr>
      <vt:lpstr>Starting Kids Early With Whole Grains   (Continued) </vt:lpstr>
      <vt:lpstr>Starting Kids Early With Whole Grains (Continued) </vt:lpstr>
      <vt:lpstr>Starting Kids Early With Whole Grains (Continued)   </vt:lpstr>
      <vt:lpstr>Starting Kids Early With Whole Grains  (Continued)  </vt:lpstr>
      <vt:lpstr>True or False: I may serve whole grain-rich foods at breakfast, lunch, supper, or snack.</vt:lpstr>
      <vt:lpstr>True or False: I may serve whole grain-rich foods at breakfast, lunch, supper or snack.</vt:lpstr>
      <vt:lpstr>Lowering Added Sugars </vt:lpstr>
      <vt:lpstr>Lowering Added Sugars At Breakfast </vt:lpstr>
      <vt:lpstr>True or False:  I may serve eggs at breakfast as part of reimbursable meal.  </vt:lpstr>
      <vt:lpstr>True or False: (Example 2) I may serve eggs at breakfast as part of reimbursable meal.  </vt:lpstr>
      <vt:lpstr>For Adult Participants Only </vt:lpstr>
      <vt:lpstr>For Adult Participants Only (Continued) </vt:lpstr>
      <vt:lpstr> Best Practices in Menu Planning </vt:lpstr>
      <vt:lpstr>Balance</vt:lpstr>
      <vt:lpstr>Variety </vt:lpstr>
      <vt:lpstr>Color </vt:lpstr>
      <vt:lpstr>Contrast </vt:lpstr>
      <vt:lpstr>Eye Appeal </vt:lpstr>
      <vt:lpstr>Standardized Recipes for the CACFP </vt:lpstr>
      <vt:lpstr>More Team Nutrition Resources! </vt:lpstr>
      <vt:lpstr>How To Order Print Copies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Meal Planning for the CACFP</dc:title>
  <dc:creator>USDA</dc:creator>
  <cp:lastModifiedBy>Croteau, Kimberly - FNS (Contractor)</cp:lastModifiedBy>
  <cp:revision>381</cp:revision>
  <cp:lastPrinted>2019-04-04T19:56:40Z</cp:lastPrinted>
  <dcterms:created xsi:type="dcterms:W3CDTF">2018-10-28T19:53:06Z</dcterms:created>
  <dcterms:modified xsi:type="dcterms:W3CDTF">2020-01-14T18:12:43Z</dcterms:modified>
</cp:coreProperties>
</file>