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662" r:id="rId2"/>
    <p:sldMasterId id="2147483670" r:id="rId3"/>
    <p:sldMasterId id="2147483678" r:id="rId4"/>
    <p:sldMasterId id="2147483672" r:id="rId5"/>
    <p:sldMasterId id="2147483674" r:id="rId6"/>
    <p:sldMasterId id="2147483676" r:id="rId7"/>
    <p:sldMasterId id="2147483682" r:id="rId8"/>
    <p:sldMasterId id="2147483686" r:id="rId9"/>
  </p:sldMasterIdLst>
  <p:notesMasterIdLst>
    <p:notesMasterId r:id="rId41"/>
  </p:notesMasterIdLst>
  <p:handoutMasterIdLst>
    <p:handoutMasterId r:id="rId42"/>
  </p:handoutMasterIdLst>
  <p:sldIdLst>
    <p:sldId id="322" r:id="rId10"/>
    <p:sldId id="321" r:id="rId11"/>
    <p:sldId id="258" r:id="rId12"/>
    <p:sldId id="329" r:id="rId13"/>
    <p:sldId id="330" r:id="rId14"/>
    <p:sldId id="281" r:id="rId15"/>
    <p:sldId id="282" r:id="rId16"/>
    <p:sldId id="283" r:id="rId17"/>
    <p:sldId id="280" r:id="rId18"/>
    <p:sldId id="284" r:id="rId19"/>
    <p:sldId id="332" r:id="rId20"/>
    <p:sldId id="333" r:id="rId21"/>
    <p:sldId id="334" r:id="rId22"/>
    <p:sldId id="287" r:id="rId23"/>
    <p:sldId id="289" r:id="rId24"/>
    <p:sldId id="335" r:id="rId25"/>
    <p:sldId id="288" r:id="rId26"/>
    <p:sldId id="291" r:id="rId27"/>
    <p:sldId id="336" r:id="rId28"/>
    <p:sldId id="266" r:id="rId29"/>
    <p:sldId id="293" r:id="rId30"/>
    <p:sldId id="331" r:id="rId31"/>
    <p:sldId id="311" r:id="rId32"/>
    <p:sldId id="312" r:id="rId33"/>
    <p:sldId id="313" r:id="rId34"/>
    <p:sldId id="314" r:id="rId35"/>
    <p:sldId id="270" r:id="rId36"/>
    <p:sldId id="337" r:id="rId37"/>
    <p:sldId id="338" r:id="rId38"/>
    <p:sldId id="325" r:id="rId39"/>
    <p:sldId id="323" r:id="rId40"/>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rcia, Evelyn - FNS" initials="GE-F" lastIdx="56" clrIdx="0"/>
  <p:cmAuthor id="2" name="Wu, Tsun-Min &quot;Mimi&quot; - FNS" initials="WT&quot;-F" lastIdx="1" clrIdx="1"/>
  <p:cmAuthor id="3" name="Halasz, Katey - FNS" initials="HK-F" lastIdx="34" clrIdx="2"/>
  <p:cmAuthor id="4" name="White, Alicia - FNS" initials="WA-F" lastIdx="16"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9FC"/>
    <a:srgbClr val="F4C8CA"/>
    <a:srgbClr val="F2D3D4"/>
    <a:srgbClr val="7F1016"/>
    <a:srgbClr val="8B000D"/>
    <a:srgbClr val="FFDBBC"/>
    <a:srgbClr val="004685"/>
    <a:srgbClr val="0A2E6F"/>
    <a:srgbClr val="C1E7F1"/>
    <a:srgbClr val="A3E1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68"/>
    <p:restoredTop sz="81411"/>
  </p:normalViewPr>
  <p:slideViewPr>
    <p:cSldViewPr snapToGrid="0" snapToObjects="1" showGuides="1">
      <p:cViewPr varScale="1">
        <p:scale>
          <a:sx n="61" d="100"/>
          <a:sy n="61" d="100"/>
        </p:scale>
        <p:origin x="72" y="186"/>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09" d="100"/>
          <a:sy n="109" d="100"/>
        </p:scale>
        <p:origin x="3321" y="39"/>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1/9/2020</a:t>
            </a:fld>
            <a:endParaRPr lang="en-US" dirty="0"/>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dirty="0"/>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1/9/2020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dirty="0"/>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2050467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Great job! </a:t>
            </a:r>
            <a:r>
              <a:rPr lang="en-US" sz="1200" baseline="0" dirty="0">
                <a:latin typeface="Arial" panose="020B0604020202020204" pitchFamily="34" charset="0"/>
                <a:cs typeface="Arial" panose="020B0604020202020204" pitchFamily="34" charset="0"/>
              </a:rPr>
              <a:t>The correct answer is D, all of the above.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Child and adult care centers, family child care homes, and any central or satellite kitchens affiliated with the center or home all meet the definition of “onsite".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Foods that are deep-fat friend onsite also may not count toward reimbursable meals and snacks at </a:t>
            </a:r>
            <a:r>
              <a:rPr lang="en-US" sz="1200" baseline="0" dirty="0">
                <a:latin typeface="Arial" panose="020B0604020202020204" pitchFamily="34" charset="0"/>
                <a:cs typeface="Arial" panose="020B0604020202020204" pitchFamily="34" charset="0"/>
              </a:rPr>
              <a:t>emergency shelters,</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at-risk afterschool programs, or any other CACFP</a:t>
            </a:r>
            <a:r>
              <a:rPr lang="en-US" sz="1200" dirty="0">
                <a:latin typeface="Arial" panose="020B0604020202020204" pitchFamily="34" charset="0"/>
                <a:cs typeface="Arial" panose="020B0604020202020204" pitchFamily="34" charset="0"/>
              </a:rPr>
              <a:t> sites</a:t>
            </a:r>
            <a:r>
              <a:rPr lang="en-US" sz="1200" baseline="0" dirty="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dirty="0"/>
          </a:p>
        </p:txBody>
      </p:sp>
    </p:spTree>
    <p:extLst>
      <p:ext uri="{BB962C8B-B14F-4D97-AF65-F5344CB8AC3E}">
        <p14:creationId xmlns:p14="http://schemas.microsoft.com/office/powerpoint/2010/main" val="3806607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Okay, now let’s turn to the second page of the worksheet. At the top of the page you will see a simple chart that you can use to help determine if the item you want to serve at your CACFP site can be counted as part of a reimbursable meal or snack, based on how or where it is prepared. </a:t>
            </a: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dirty="0"/>
          </a:p>
        </p:txBody>
      </p:sp>
    </p:spTree>
    <p:extLst>
      <p:ext uri="{BB962C8B-B14F-4D97-AF65-F5344CB8AC3E}">
        <p14:creationId xmlns:p14="http://schemas.microsoft.com/office/powerpoint/2010/main" val="612533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The first row of this chart mentions s</a:t>
            </a:r>
            <a:r>
              <a:rPr lang="en-US" sz="1200" dirty="0">
                <a:latin typeface="Arial" panose="020B0604020202020204" pitchFamily="34" charset="0"/>
                <a:cs typeface="Arial" panose="020B0604020202020204" pitchFamily="34" charset="0"/>
              </a:rPr>
              <a:t>erving foods that have been pre-fried, such as par-fried</a:t>
            </a:r>
            <a:r>
              <a:rPr lang="en-US" sz="1200" baseline="0" dirty="0">
                <a:latin typeface="Arial" panose="020B0604020202020204" pitchFamily="34" charset="0"/>
                <a:cs typeface="Arial" panose="020B0604020202020204" pitchFamily="34" charset="0"/>
              </a:rPr>
              <a:t> or flash-fried</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items. </a:t>
            </a:r>
            <a:r>
              <a:rPr lang="en-US" sz="1200" dirty="0">
                <a:latin typeface="Arial" panose="020B0604020202020204" pitchFamily="34" charset="0"/>
                <a:cs typeface="Arial" panose="020B0604020202020204" pitchFamily="34" charset="0"/>
              </a:rPr>
              <a:t>It is important to know that packaged</a:t>
            </a:r>
            <a:r>
              <a:rPr lang="en-US" sz="1200" baseline="0" dirty="0">
                <a:latin typeface="Arial" panose="020B0604020202020204" pitchFamily="34" charset="0"/>
                <a:cs typeface="Arial" panose="020B0604020202020204" pitchFamily="34" charset="0"/>
              </a:rPr>
              <a:t> foods that have been par-fried or flash-fried, such as French fries or chicken nuggets, can be served as part of a reimbursable meal or snack</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as long as they are heated onsite by a method other than deep-fat frying, such as baking or microwaving.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a:t>
            </a:r>
            <a:r>
              <a:rPr lang="en-US" sz="1200" baseline="0" dirty="0">
                <a:latin typeface="Arial" panose="020B0604020202020204" pitchFamily="34" charset="0"/>
                <a:cs typeface="Arial" panose="020B0604020202020204" pitchFamily="34" charset="0"/>
              </a:rPr>
              <a:t>CACFP meal pattern does not place a limit on the amount of pre-fried foods a site may serve each week. However, as an opt</a:t>
            </a:r>
            <a:r>
              <a:rPr lang="en-US" sz="1200" dirty="0">
                <a:latin typeface="Arial" panose="020B0604020202020204" pitchFamily="34" charset="0"/>
                <a:cs typeface="Arial" panose="020B0604020202020204" pitchFamily="34" charset="0"/>
              </a:rPr>
              <a:t>ional CACFP Best Practice, aim to serve purchased pre-fried foods once a week or less. </a:t>
            </a: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dirty="0"/>
          </a:p>
        </p:txBody>
      </p:sp>
    </p:spTree>
    <p:extLst>
      <p:ext uri="{BB962C8B-B14F-4D97-AF65-F5344CB8AC3E}">
        <p14:creationId xmlns:p14="http://schemas.microsoft.com/office/powerpoint/2010/main" val="2053126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On the second row of the chart, you will see that deep-fat fried foods from a restaurant or vendor can be served</a:t>
            </a:r>
            <a:r>
              <a:rPr lang="en-US" sz="1200" dirty="0">
                <a:latin typeface="Arial" panose="020B0604020202020204" pitchFamily="34" charset="0"/>
                <a:cs typeface="Arial" panose="020B0604020202020204" pitchFamily="34" charset="0"/>
              </a:rPr>
              <a:t> as part of a reimbursable CACFP meal or snack</a:t>
            </a:r>
            <a:r>
              <a:rPr lang="en-US" sz="1200" baseline="0" dirty="0">
                <a:latin typeface="Arial" panose="020B0604020202020204" pitchFamily="34" charset="0"/>
                <a:cs typeface="Arial" panose="020B0604020202020204" pitchFamily="34" charset="0"/>
              </a:rPr>
              <a:t>. However, if you need to reheat the items onsite, you must use a method other than deep-fat frying.</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Although fried foods from a restaurant or vendor may be served, we encourage you to have discussions with your vendor about healthier cooking options for foods such as baking, grilling, or roasting.  </a:t>
            </a:r>
          </a:p>
          <a:p>
            <a:endParaRPr lang="en-US" baseline="0" dirty="0"/>
          </a:p>
          <a:p>
            <a:r>
              <a:rPr lang="en-US" sz="1200" baseline="0" dirty="0">
                <a:latin typeface="Arial" panose="020B0604020202020204" pitchFamily="34" charset="0"/>
                <a:cs typeface="Arial" panose="020B0604020202020204" pitchFamily="34" charset="0"/>
              </a:rPr>
              <a:t>Let’s try another practice</a:t>
            </a:r>
            <a:r>
              <a:rPr lang="en-US" sz="1200" dirty="0">
                <a:latin typeface="Arial" panose="020B0604020202020204" pitchFamily="34" charset="0"/>
                <a:cs typeface="Arial" panose="020B0604020202020204" pitchFamily="34" charset="0"/>
              </a:rPr>
              <a:t> question.</a:t>
            </a:r>
            <a:r>
              <a:rPr lang="en-US" sz="1200" baseline="0" dirty="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dirty="0"/>
          </a:p>
        </p:txBody>
      </p:sp>
    </p:spTree>
    <p:extLst>
      <p:ext uri="{BB962C8B-B14F-4D97-AF65-F5344CB8AC3E}">
        <p14:creationId xmlns:p14="http://schemas.microsoft.com/office/powerpoint/2010/main" val="3260633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try another practice question. As we just discussed, deep-fat fried foods from a vendor or restaurant may be served as part of a reimbursable meal or snack in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How may foods be reheated onsite to be served as part of a reimbursable meal? Raise your hand if you think foods may be reheated by:</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Baking [pause and wait for a show of hands], </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Microwaving [pause and wait for a show of hands],</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Deep-fat frying [pause and wait for a show of hands], or </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Both baking and microwaving.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dirty="0"/>
          </a:p>
        </p:txBody>
      </p:sp>
    </p:spTree>
    <p:extLst>
      <p:ext uri="{BB962C8B-B14F-4D97-AF65-F5344CB8AC3E}">
        <p14:creationId xmlns:p14="http://schemas.microsoft.com/office/powerpoint/2010/main" val="2546117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Nice work! </a:t>
            </a:r>
            <a:r>
              <a:rPr lang="en-US" sz="1200" baseline="0" dirty="0">
                <a:latin typeface="Arial" panose="020B0604020202020204" pitchFamily="34" charset="0"/>
                <a:cs typeface="Arial" panose="020B0604020202020204" pitchFamily="34" charset="0"/>
              </a:rPr>
              <a:t>The correct answer is </a:t>
            </a:r>
            <a:r>
              <a:rPr lang="en-US" sz="1200" dirty="0">
                <a:latin typeface="Arial" panose="020B0604020202020204" pitchFamily="34" charset="0"/>
                <a:cs typeface="Arial" panose="020B0604020202020204" pitchFamily="34" charset="0"/>
              </a:rPr>
              <a:t>“</a:t>
            </a:r>
            <a:r>
              <a:rPr lang="en-US" sz="1200" baseline="0" dirty="0">
                <a:latin typeface="Arial" panose="020B0604020202020204" pitchFamily="34" charset="0"/>
                <a:cs typeface="Arial" panose="020B0604020202020204" pitchFamily="34" charset="0"/>
              </a:rPr>
              <a:t>Baking and Microwaving.”</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Although </a:t>
            </a:r>
            <a:r>
              <a:rPr lang="en-US" sz="1200" dirty="0">
                <a:latin typeface="Arial" panose="020B0604020202020204" pitchFamily="34" charset="0"/>
                <a:cs typeface="Arial" panose="020B0604020202020204" pitchFamily="34" charset="0"/>
              </a:rPr>
              <a:t>d</a:t>
            </a:r>
            <a:r>
              <a:rPr lang="en-US" sz="1200" baseline="0" dirty="0">
                <a:latin typeface="Arial" panose="020B0604020202020204" pitchFamily="34" charset="0"/>
                <a:cs typeface="Arial" panose="020B0604020202020204" pitchFamily="34" charset="0"/>
              </a:rPr>
              <a:t>eep-fat fried foods from a vendor or restaurant can be served as part of a  reimbursable meal in the CACFP,</a:t>
            </a:r>
            <a:r>
              <a:rPr lang="en-US" sz="1200" dirty="0">
                <a:latin typeface="Arial" panose="020B0604020202020204" pitchFamily="34" charset="0"/>
                <a:cs typeface="Arial" panose="020B0604020202020204" pitchFamily="34" charset="0"/>
              </a:rPr>
              <a:t> to reheat </a:t>
            </a:r>
            <a:r>
              <a:rPr lang="en-US" sz="1200" baseline="0" dirty="0">
                <a:latin typeface="Arial" panose="020B0604020202020204" pitchFamily="34" charset="0"/>
                <a:cs typeface="Arial" panose="020B0604020202020204" pitchFamily="34" charset="0"/>
              </a:rPr>
              <a:t>the foods onsite, you must use a method other than deep-fat frying such as baking, microwaving, roasting, or pan-frying. </a:t>
            </a:r>
            <a:endParaRPr lang="en-US" sz="1200" dirty="0">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dirty="0"/>
          </a:p>
        </p:txBody>
      </p:sp>
    </p:spTree>
    <p:extLst>
      <p:ext uri="{BB962C8B-B14F-4D97-AF65-F5344CB8AC3E}">
        <p14:creationId xmlns:p14="http://schemas.microsoft.com/office/powerpoint/2010/main" val="1842760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Now,</a:t>
            </a:r>
            <a:r>
              <a:rPr lang="en-US" sz="1200" baseline="0" dirty="0">
                <a:latin typeface="Arial" panose="020B0604020202020204" pitchFamily="34" charset="0"/>
                <a:cs typeface="Arial" panose="020B0604020202020204" pitchFamily="34" charset="0"/>
              </a:rPr>
              <a:t> lets take a look at rows 3 and 5 on the chart.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Pan-fried, stir-fried, or sautéed foods prepared </a:t>
            </a:r>
            <a:r>
              <a:rPr lang="en-US" sz="1200" dirty="0">
                <a:latin typeface="Arial" panose="020B0604020202020204" pitchFamily="34" charset="0"/>
                <a:cs typeface="Arial" panose="020B0604020202020204" pitchFamily="34" charset="0"/>
              </a:rPr>
              <a:t>at the CACFP site, such as</a:t>
            </a:r>
            <a:r>
              <a:rPr lang="en-US" sz="1200" baseline="0" dirty="0">
                <a:latin typeface="Arial" panose="020B0604020202020204" pitchFamily="34" charset="0"/>
                <a:cs typeface="Arial" panose="020B0604020202020204" pitchFamily="34" charset="0"/>
              </a:rPr>
              <a:t> child care center</a:t>
            </a:r>
            <a:r>
              <a:rPr lang="en-US" sz="1200" dirty="0">
                <a:latin typeface="Arial" panose="020B0604020202020204" pitchFamily="34" charset="0"/>
                <a:cs typeface="Arial" panose="020B0604020202020204" pitchFamily="34" charset="0"/>
              </a:rPr>
              <a:t>s and </a:t>
            </a:r>
            <a:r>
              <a:rPr lang="en-US" sz="1200" baseline="0" dirty="0">
                <a:latin typeface="Arial" panose="020B0604020202020204" pitchFamily="34" charset="0"/>
                <a:cs typeface="Arial" panose="020B0604020202020204" pitchFamily="34" charset="0"/>
              </a:rPr>
              <a:t>family child care homes, as well as satellite and central kitchens, may be served</a:t>
            </a:r>
            <a:r>
              <a:rPr lang="en-US" sz="1200" dirty="0">
                <a:latin typeface="Arial" panose="020B0604020202020204" pitchFamily="34" charset="0"/>
                <a:cs typeface="Arial" panose="020B0604020202020204" pitchFamily="34" charset="0"/>
              </a:rPr>
              <a:t> as part of a</a:t>
            </a:r>
            <a:r>
              <a:rPr lang="en-US" sz="1200" baseline="0" dirty="0">
                <a:latin typeface="Arial" panose="020B0604020202020204" pitchFamily="34" charset="0"/>
                <a:cs typeface="Arial" panose="020B0604020202020204" pitchFamily="34" charset="0"/>
              </a:rPr>
              <a:t> reimbursable meal or snack in the CACFP as long as the food is not fully covered or submerged in hot oil or fat during the cooking or reheating process. </a:t>
            </a:r>
            <a:endParaRPr lang="en-US" sz="1200" dirty="0">
              <a:latin typeface="Arial" panose="020B0604020202020204" pitchFamily="34" charset="0"/>
              <a:cs typeface="Arial" panose="020B0604020202020204" pitchFamily="34" charset="0"/>
            </a:endParaRPr>
          </a:p>
          <a:p>
            <a:endParaRPr lang="en-US" dirty="0"/>
          </a:p>
          <a:p>
            <a:endParaRPr lang="en-US" dirty="0"/>
          </a:p>
          <a:p>
            <a:r>
              <a:rPr lang="en-US" sz="900" kern="1200" dirty="0">
                <a:solidFill>
                  <a:schemeClr val="tx1"/>
                </a:solidFill>
                <a:effectLst/>
                <a:latin typeface="+mn-lt"/>
                <a:ea typeface="+mn-ea"/>
                <a:cs typeface="+mn-cs"/>
              </a:rPr>
              <a:t/>
            </a:r>
            <a:br>
              <a:rPr lang="en-US" sz="900" kern="1200" dirty="0">
                <a:solidFill>
                  <a:schemeClr val="tx1"/>
                </a:solidFill>
                <a:effectLst/>
                <a:latin typeface="+mn-lt"/>
                <a:ea typeface="+mn-ea"/>
                <a:cs typeface="+mn-cs"/>
              </a:rPr>
            </a:br>
            <a:endParaRPr lang="en-US"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
            </a:r>
            <a:br>
              <a:rPr lang="en-US" sz="900" kern="1200" dirty="0">
                <a:solidFill>
                  <a:schemeClr val="tx1"/>
                </a:solidFill>
                <a:effectLst/>
                <a:latin typeface="+mn-lt"/>
                <a:ea typeface="+mn-ea"/>
                <a:cs typeface="+mn-cs"/>
              </a:rPr>
            </a:br>
            <a:endParaRPr lang="en-US"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dirty="0"/>
          </a:p>
        </p:txBody>
      </p:sp>
    </p:spTree>
    <p:extLst>
      <p:ext uri="{BB962C8B-B14F-4D97-AF65-F5344CB8AC3E}">
        <p14:creationId xmlns:p14="http://schemas.microsoft.com/office/powerpoint/2010/main" val="3880739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try another practice question.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pan-fried, sautéed, and stir-fried foods may be served as part of a reimbursable meal or snack in the CACFP [pause and wait for a show of hands].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pan-friend, sautéed, and stir-fried foods may not be served as part of a reimbursable meal or snack in the CACFP [pause and wait for a show of hands].</a:t>
            </a:r>
          </a:p>
          <a:p>
            <a:endParaRPr lang="en-US" sz="1200" dirty="0">
              <a:latin typeface="Arial" panose="020B0604020202020204" pitchFamily="34" charset="0"/>
              <a:cs typeface="Arial" panose="020B0604020202020204" pitchFamily="34" charset="0"/>
            </a:endParaRPr>
          </a:p>
          <a:p>
            <a:endParaRPr lang="en-US" sz="900" dirty="0">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dirty="0"/>
          </a:p>
        </p:txBody>
      </p:sp>
    </p:spTree>
    <p:extLst>
      <p:ext uri="{BB962C8B-B14F-4D97-AF65-F5344CB8AC3E}">
        <p14:creationId xmlns:p14="http://schemas.microsoft.com/office/powerpoint/2010/main" val="1519052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Great, the correct answer is true! </a:t>
            </a:r>
            <a:r>
              <a:rPr lang="en-US" sz="1200" baseline="0" dirty="0">
                <a:latin typeface="Arial" panose="020B0604020202020204" pitchFamily="34" charset="0"/>
                <a:cs typeface="Arial" panose="020B0604020202020204" pitchFamily="34" charset="0"/>
              </a:rPr>
              <a:t>Pan-fried, sautéed, and stir-fried foods may be served</a:t>
            </a:r>
            <a:r>
              <a:rPr lang="en-US" sz="1200" dirty="0">
                <a:latin typeface="Arial" panose="020B0604020202020204" pitchFamily="34" charset="0"/>
                <a:cs typeface="Arial" panose="020B0604020202020204" pitchFamily="34" charset="0"/>
              </a:rPr>
              <a:t> as part of a reimbursable meal or snack</a:t>
            </a:r>
            <a:r>
              <a:rPr lang="en-US" sz="1200" baseline="0" dirty="0">
                <a:latin typeface="Arial" panose="020B0604020202020204" pitchFamily="34" charset="0"/>
                <a:cs typeface="Arial" panose="020B0604020202020204" pitchFamily="34" charset="0"/>
              </a:rPr>
              <a:t> in the CACFP because the food is not fully covered or submerged in hot oil or fat during the cooking or reheating process. </a:t>
            </a:r>
            <a:endParaRPr lang="en-US" sz="1200" dirty="0">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dirty="0"/>
          </a:p>
        </p:txBody>
      </p:sp>
    </p:spTree>
    <p:extLst>
      <p:ext uri="{BB962C8B-B14F-4D97-AF65-F5344CB8AC3E}">
        <p14:creationId xmlns:p14="http://schemas.microsoft.com/office/powerpoint/2010/main" val="12923087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Finally,</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we know the meal pattern states that</a:t>
            </a:r>
            <a:r>
              <a:rPr lang="en-US" sz="1200" baseline="0" dirty="0">
                <a:latin typeface="Arial" panose="020B0604020202020204" pitchFamily="34" charset="0"/>
                <a:cs typeface="Arial" panose="020B0604020202020204" pitchFamily="34" charset="0"/>
              </a:rPr>
              <a:t> deep-fat frying onsite is not allowable in the CACFP. As mentioned earlier, the definition of “onsite” also includes a site’s central or satellite kitchen. Therefore, foods </a:t>
            </a:r>
            <a:r>
              <a:rPr lang="en-US" sz="1200" dirty="0">
                <a:latin typeface="Arial" panose="020B0604020202020204" pitchFamily="34" charset="0"/>
                <a:cs typeface="Arial" panose="020B0604020202020204" pitchFamily="34" charset="0"/>
              </a:rPr>
              <a:t>may not be served as part of a reimbursable meal or snack in that </a:t>
            </a:r>
            <a:r>
              <a:rPr lang="en-US" sz="1200" baseline="0" dirty="0">
                <a:latin typeface="Arial" panose="020B0604020202020204" pitchFamily="34" charset="0"/>
                <a:cs typeface="Arial" panose="020B0604020202020204" pitchFamily="34" charset="0"/>
              </a:rPr>
              <a:t>have been deep-fat fried at</a:t>
            </a:r>
            <a:r>
              <a:rPr lang="en-US" sz="1200" dirty="0">
                <a:latin typeface="Arial" panose="020B0604020202020204" pitchFamily="34" charset="0"/>
                <a:cs typeface="Arial" panose="020B0604020202020204" pitchFamily="34" charset="0"/>
              </a:rPr>
              <a:t> a</a:t>
            </a:r>
            <a:r>
              <a:rPr lang="en-US" sz="1200" baseline="0" dirty="0">
                <a:latin typeface="Arial" panose="020B0604020202020204" pitchFamily="34" charset="0"/>
                <a:cs typeface="Arial" panose="020B0604020202020204" pitchFamily="34" charset="0"/>
              </a:rPr>
              <a:t> central or satellite kitchen the CACFP. </a:t>
            </a:r>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dirty="0"/>
          </a:p>
        </p:txBody>
      </p:sp>
    </p:spTree>
    <p:extLst>
      <p:ext uri="{BB962C8B-B14F-4D97-AF65-F5344CB8AC3E}">
        <p14:creationId xmlns:p14="http://schemas.microsoft.com/office/powerpoint/2010/main" val="1652709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As you may know, 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sz="1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57396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try another practice question. A center’s satellite kitchen provides French fries that are deep-fat fried.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this meal is reimbursable in the CACFP [pause and wait for a show of hands].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this meal is not reimbursable in the CACFP [pause and wait for a show of hands].</a:t>
            </a:r>
          </a:p>
          <a:p>
            <a:endParaRPr lang="en-US" dirty="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a:p>
            <a:endParaRPr lang="en-US"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dirty="0"/>
          </a:p>
        </p:txBody>
      </p:sp>
    </p:spTree>
    <p:extLst>
      <p:ext uri="{BB962C8B-B14F-4D97-AF65-F5344CB8AC3E}">
        <p14:creationId xmlns:p14="http://schemas.microsoft.com/office/powerpoint/2010/main" val="3512412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Nice work everyone! </a:t>
            </a:r>
            <a:r>
              <a:rPr lang="en-US" sz="1200" baseline="0" dirty="0">
                <a:latin typeface="Arial" panose="020B0604020202020204" pitchFamily="34" charset="0"/>
                <a:cs typeface="Arial" panose="020B0604020202020204" pitchFamily="34" charset="0"/>
              </a:rPr>
              <a:t>The answer is </a:t>
            </a:r>
            <a:r>
              <a:rPr lang="en-US" sz="1200" dirty="0">
                <a:latin typeface="Arial" panose="020B0604020202020204" pitchFamily="34" charset="0"/>
                <a:cs typeface="Arial" panose="020B0604020202020204" pitchFamily="34" charset="0"/>
              </a:rPr>
              <a:t>no, this meal is not </a:t>
            </a:r>
            <a:r>
              <a:rPr lang="en-US" sz="1200" baseline="0" dirty="0">
                <a:latin typeface="Arial" panose="020B0604020202020204" pitchFamily="34" charset="0"/>
                <a:cs typeface="Arial" panose="020B0604020202020204" pitchFamily="34" charset="0"/>
              </a:rPr>
              <a:t>reimbursable because the satellite kitchen is considered “onsite.” </a:t>
            </a:r>
            <a:r>
              <a:rPr lang="en-US" sz="1200" dirty="0">
                <a:latin typeface="Arial" panose="020B0604020202020204" pitchFamily="34" charset="0"/>
                <a:cs typeface="Arial" panose="020B0604020202020204" pitchFamily="34" charset="0"/>
              </a:rPr>
              <a:t>T</a:t>
            </a:r>
            <a:r>
              <a:rPr lang="en-US" sz="1200" baseline="0" dirty="0">
                <a:latin typeface="Arial" panose="020B0604020202020204" pitchFamily="34" charset="0"/>
                <a:cs typeface="Arial" panose="020B0604020202020204" pitchFamily="34" charset="0"/>
              </a:rPr>
              <a:t>herefore, the French fries </a:t>
            </a:r>
            <a:r>
              <a:rPr lang="en-US" sz="1200" dirty="0">
                <a:latin typeface="Arial" panose="020B0604020202020204" pitchFamily="34" charset="0"/>
                <a:cs typeface="Arial" panose="020B0604020202020204" pitchFamily="34" charset="0"/>
              </a:rPr>
              <a:t>should </a:t>
            </a:r>
            <a:r>
              <a:rPr lang="en-US" sz="1200" baseline="0" dirty="0">
                <a:latin typeface="Arial" panose="020B0604020202020204" pitchFamily="34" charset="0"/>
                <a:cs typeface="Arial" panose="020B0604020202020204" pitchFamily="34" charset="0"/>
              </a:rPr>
              <a:t>have been reheated/cooked using a method other than deep-fat frying</a:t>
            </a:r>
            <a:r>
              <a:rPr lang="en-US" sz="1200" dirty="0">
                <a:latin typeface="Arial" panose="020B0604020202020204" pitchFamily="34" charset="0"/>
                <a:cs typeface="Arial" panose="020B0604020202020204" pitchFamily="34" charset="0"/>
              </a:rPr>
              <a:t> in order for the meal to be reimbursable in the CACFP</a:t>
            </a:r>
            <a:r>
              <a:rPr lang="en-US" sz="1200" baseline="0" dirty="0">
                <a:latin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dirty="0"/>
          </a:p>
        </p:txBody>
      </p:sp>
    </p:spTree>
    <p:extLst>
      <p:ext uri="{BB962C8B-B14F-4D97-AF65-F5344CB8AC3E}">
        <p14:creationId xmlns:p14="http://schemas.microsoft.com/office/powerpoint/2010/main" val="22570492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200" dirty="0">
                <a:latin typeface="Arial" panose="020B0604020202020204" pitchFamily="34" charset="0"/>
                <a:cs typeface="Arial" panose="020B0604020202020204" pitchFamily="34" charset="0"/>
              </a:rPr>
              <a:t>Now</a:t>
            </a:r>
            <a:r>
              <a:rPr lang="en-US" sz="1200" baseline="0" dirty="0">
                <a:latin typeface="Arial" panose="020B0604020202020204" pitchFamily="34" charset="0"/>
                <a:cs typeface="Arial" panose="020B0604020202020204" pitchFamily="34" charset="0"/>
              </a:rPr>
              <a:t> let’s focus o</a:t>
            </a:r>
            <a:r>
              <a:rPr lang="en-US" sz="1200" dirty="0">
                <a:latin typeface="Arial" panose="020B0604020202020204" pitchFamily="34" charset="0"/>
                <a:cs typeface="Arial" panose="020B0604020202020204" pitchFamily="34" charset="0"/>
              </a:rPr>
              <a:t>n the bottom</a:t>
            </a:r>
            <a:r>
              <a:rPr lang="en-US" sz="1200" baseline="0" dirty="0">
                <a:latin typeface="Arial" panose="020B0604020202020204" pitchFamily="34" charset="0"/>
                <a:cs typeface="Arial" panose="020B0604020202020204" pitchFamily="34" charset="0"/>
              </a:rPr>
              <a:t> half of the 2</a:t>
            </a:r>
            <a:r>
              <a:rPr lang="en-US" sz="1200" baseline="30000" dirty="0">
                <a:latin typeface="Arial" panose="020B0604020202020204" pitchFamily="34" charset="0"/>
                <a:cs typeface="Arial" panose="020B0604020202020204" pitchFamily="34" charset="0"/>
              </a:rPr>
              <a:t>nd</a:t>
            </a:r>
            <a:r>
              <a:rPr lang="en-US" sz="1200" baseline="0" dirty="0">
                <a:latin typeface="Arial" panose="020B0604020202020204" pitchFamily="34" charset="0"/>
                <a:cs typeface="Arial" panose="020B0604020202020204" pitchFamily="34" charset="0"/>
              </a:rPr>
              <a:t> page of the worksheet. Here you will find a list of yummy recipes that can be used at your site. These recipes use healthy cooking methods such as baking, sautéing, and stir-frying. </a:t>
            </a:r>
          </a:p>
          <a:p>
            <a:pPr defTabSz="882762">
              <a:defRPr/>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dirty="0"/>
          </a:p>
        </p:txBody>
      </p:sp>
    </p:spTree>
    <p:extLst>
      <p:ext uri="{BB962C8B-B14F-4D97-AF65-F5344CB8AC3E}">
        <p14:creationId xmlns:p14="http://schemas.microsoft.com/office/powerpoint/2010/main" val="41700575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Let’s go back</a:t>
            </a:r>
            <a:r>
              <a:rPr lang="en-US" sz="1200" dirty="0">
                <a:latin typeface="Arial" panose="020B0604020202020204" pitchFamily="34" charset="0"/>
                <a:cs typeface="Arial" panose="020B0604020202020204" pitchFamily="34" charset="0"/>
              </a:rPr>
              <a:t> to the first page and</a:t>
            </a:r>
            <a:r>
              <a:rPr lang="en-US" sz="1200" baseline="0" dirty="0">
                <a:latin typeface="Arial" panose="020B0604020202020204" pitchFamily="34" charset="0"/>
                <a:cs typeface="Arial" panose="020B0604020202020204" pitchFamily="34" charset="0"/>
              </a:rPr>
              <a:t> take a closer look at some healthy cooking methods listed, such as roasting, baking, and broiling. These techniques involve cooking foods at high heat in the oven and </a:t>
            </a:r>
            <a:r>
              <a:rPr lang="en-US" sz="1200" dirty="0">
                <a:latin typeface="Arial" panose="020B0604020202020204" pitchFamily="34" charset="0"/>
                <a:cs typeface="Arial" panose="020B0604020202020204" pitchFamily="34" charset="0"/>
              </a:rPr>
              <a:t>can </a:t>
            </a:r>
            <a:r>
              <a:rPr lang="en-US" sz="1200" baseline="0" dirty="0">
                <a:latin typeface="Arial" panose="020B0604020202020204" pitchFamily="34" charset="0"/>
                <a:cs typeface="Arial" panose="020B0604020202020204" pitchFamily="34" charset="0"/>
              </a:rPr>
              <a:t>be used to cook foods that</a:t>
            </a:r>
            <a:r>
              <a:rPr lang="en-US" sz="1200" dirty="0">
                <a:latin typeface="Arial" panose="020B0604020202020204" pitchFamily="34" charset="0"/>
                <a:cs typeface="Arial" panose="020B0604020202020204" pitchFamily="34" charset="0"/>
              </a:rPr>
              <a:t> might traditionally be</a:t>
            </a:r>
            <a:r>
              <a:rPr lang="en-US" sz="1200" baseline="0" dirty="0">
                <a:latin typeface="Arial" panose="020B0604020202020204" pitchFamily="34" charset="0"/>
                <a:cs typeface="Arial" panose="020B0604020202020204" pitchFamily="34" charset="0"/>
              </a:rPr>
              <a:t> deep-fat fried.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For an example of baking, take a look at the Oven-Fried Chicken recipe. The Oven-Fried Chicken is seasoned with spices, coated in crushed corn flakes, and then baked in the oven to provide all of the crunch and flavor you need. </a:t>
            </a:r>
          </a:p>
          <a:p>
            <a:endParaRPr lang="en-US" sz="1200" baseline="0" dirty="0">
              <a:latin typeface="Arial" panose="020B0604020202020204" pitchFamily="34" charset="0"/>
              <a:cs typeface="Arial" panose="020B0604020202020204" pitchFamily="34" charset="0"/>
            </a:endParaRPr>
          </a:p>
          <a:p>
            <a:pPr defTabSz="882762">
              <a:defRPr/>
            </a:pPr>
            <a:r>
              <a:rPr lang="en-US" sz="1200" baseline="0" dirty="0">
                <a:latin typeface="Arial" panose="020B0604020202020204" pitchFamily="34" charset="0"/>
                <a:cs typeface="Arial" panose="020B0604020202020204" pitchFamily="34" charset="0"/>
              </a:rPr>
              <a:t>The Roasted Fish Crispy</a:t>
            </a:r>
            <a:r>
              <a:rPr lang="en-US" sz="1200" dirty="0">
                <a:latin typeface="Arial" panose="020B0604020202020204" pitchFamily="34" charset="0"/>
                <a:cs typeface="Arial" panose="020B0604020202020204" pitchFamily="34" charset="0"/>
              </a:rPr>
              <a:t> Slaw Wrap</a:t>
            </a:r>
            <a:r>
              <a:rPr lang="en-US" sz="1200" baseline="0" dirty="0">
                <a:latin typeface="Arial" panose="020B0604020202020204" pitchFamily="34" charset="0"/>
                <a:cs typeface="Arial" panose="020B0604020202020204" pitchFamily="34" charset="0"/>
              </a:rPr>
              <a:t> is prepared by roasting. It uses a </a:t>
            </a:r>
            <a:r>
              <a:rPr lang="en-US" sz="1200" dirty="0">
                <a:latin typeface="Arial" panose="020B0604020202020204" pitchFamily="34" charset="0"/>
                <a:cs typeface="Arial" panose="020B0604020202020204" pitchFamily="34" charset="0"/>
              </a:rPr>
              <a:t>combination of fresh vegetables that overflow</a:t>
            </a:r>
            <a:r>
              <a:rPr lang="en-US" sz="1200" baseline="0" dirty="0">
                <a:latin typeface="Arial" panose="020B0604020202020204" pitchFamily="34" charset="0"/>
                <a:cs typeface="Arial" panose="020B0604020202020204" pitchFamily="34" charset="0"/>
              </a:rPr>
              <a:t> with color and texture</a:t>
            </a:r>
            <a:r>
              <a:rPr lang="en-US" sz="1200" dirty="0">
                <a:latin typeface="Arial" panose="020B0604020202020204" pitchFamily="34" charset="0"/>
                <a:cs typeface="Arial" panose="020B0604020202020204" pitchFamily="34" charset="0"/>
              </a:rPr>
              <a:t>, roasted spicy fish, and a burst of citrus, all served neatly</a:t>
            </a:r>
            <a:r>
              <a:rPr lang="en-US" sz="1200" baseline="0" dirty="0">
                <a:latin typeface="Arial" panose="020B0604020202020204" pitchFamily="34" charset="0"/>
                <a:cs typeface="Arial" panose="020B0604020202020204" pitchFamily="34" charset="0"/>
              </a:rPr>
              <a:t> wrapped in </a:t>
            </a:r>
            <a:r>
              <a:rPr lang="en-US" sz="1200" dirty="0">
                <a:latin typeface="Arial" panose="020B0604020202020204" pitchFamily="34" charset="0"/>
                <a:cs typeface="Arial" panose="020B0604020202020204" pitchFamily="34" charset="0"/>
              </a:rPr>
              <a:t>a whole-wheat tortilla.</a:t>
            </a:r>
            <a:r>
              <a:rPr lang="en-US" sz="1200" baseline="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dirty="0"/>
          </a:p>
        </p:txBody>
      </p:sp>
    </p:spTree>
    <p:extLst>
      <p:ext uri="{BB962C8B-B14F-4D97-AF65-F5344CB8AC3E}">
        <p14:creationId xmlns:p14="http://schemas.microsoft.com/office/powerpoint/2010/main" val="2825133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200" baseline="0" dirty="0">
                <a:latin typeface="Arial" panose="020B0604020202020204" pitchFamily="34" charset="0"/>
                <a:cs typeface="Arial" panose="020B0604020202020204" pitchFamily="34" charset="0"/>
              </a:rPr>
              <a:t>Another great recipe</a:t>
            </a:r>
            <a:r>
              <a:rPr lang="en-US" sz="1200" dirty="0">
                <a:latin typeface="Arial" panose="020B0604020202020204" pitchFamily="34" charset="0"/>
                <a:cs typeface="Arial" panose="020B0604020202020204" pitchFamily="34" charset="0"/>
              </a:rPr>
              <a:t> for CACFP participants are </a:t>
            </a:r>
            <a:r>
              <a:rPr lang="en-US" sz="1200" baseline="0" dirty="0">
                <a:latin typeface="Arial" panose="020B0604020202020204" pitchFamily="34" charset="0"/>
                <a:cs typeface="Arial" panose="020B0604020202020204" pitchFamily="34" charset="0"/>
              </a:rPr>
              <a:t>Baked Egg Rolls. Baked Egg Rolls </a:t>
            </a:r>
            <a:r>
              <a:rPr lang="en-US" sz="1200" dirty="0">
                <a:latin typeface="Arial" panose="020B0604020202020204" pitchFamily="34" charset="0"/>
                <a:cs typeface="Arial" panose="020B0604020202020204" pitchFamily="34" charset="0"/>
              </a:rPr>
              <a:t>are fun to make and eat. Dough is wrapped around a mixture of lightly seasoned ground beef, green cabbage, and carrots</a:t>
            </a:r>
            <a:r>
              <a:rPr lang="en-US" sz="1200" baseline="0" dirty="0">
                <a:latin typeface="Arial" panose="020B0604020202020204" pitchFamily="34" charset="0"/>
                <a:cs typeface="Arial" panose="020B0604020202020204" pitchFamily="34" charset="0"/>
              </a:rPr>
              <a:t> and then baked. </a:t>
            </a:r>
            <a:endParaRPr lang="en-US" sz="120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For a new side dish, </a:t>
            </a:r>
            <a:r>
              <a:rPr lang="en-US" sz="1200" dirty="0">
                <a:latin typeface="Arial" panose="020B0604020202020204" pitchFamily="34" charset="0"/>
                <a:cs typeface="Arial" panose="020B0604020202020204" pitchFamily="34" charset="0"/>
              </a:rPr>
              <a:t>try </a:t>
            </a:r>
            <a:r>
              <a:rPr lang="en-US" sz="1200" baseline="0" dirty="0">
                <a:latin typeface="Arial" panose="020B0604020202020204" pitchFamily="34" charset="0"/>
                <a:cs typeface="Arial" panose="020B0604020202020204" pitchFamily="34" charset="0"/>
              </a:rPr>
              <a:t>Baked Batatas and Apples. </a:t>
            </a:r>
            <a:r>
              <a:rPr lang="en-US" sz="1200" dirty="0">
                <a:latin typeface="Arial" panose="020B0604020202020204" pitchFamily="34" charset="0"/>
                <a:cs typeface="Arial" panose="020B0604020202020204" pitchFamily="34" charset="0"/>
              </a:rPr>
              <a:t>This combination of apples and sweet</a:t>
            </a:r>
            <a:r>
              <a:rPr lang="en-US" sz="1200" baseline="0" dirty="0">
                <a:latin typeface="Arial" panose="020B0604020202020204" pitchFamily="34" charset="0"/>
                <a:cs typeface="Arial" panose="020B0604020202020204" pitchFamily="34" charset="0"/>
              </a:rPr>
              <a:t> potatoes </a:t>
            </a:r>
            <a:r>
              <a:rPr lang="en-US" sz="1200" dirty="0">
                <a:latin typeface="Arial" panose="020B0604020202020204" pitchFamily="34" charset="0"/>
                <a:cs typeface="Arial" panose="020B0604020202020204" pitchFamily="34" charset="0"/>
              </a:rPr>
              <a:t>create a sweet-savory dish that both kids and adults will enjoy.</a:t>
            </a:r>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dirty="0"/>
          </a:p>
        </p:txBody>
      </p:sp>
    </p:spTree>
    <p:extLst>
      <p:ext uri="{BB962C8B-B14F-4D97-AF65-F5344CB8AC3E}">
        <p14:creationId xmlns:p14="http://schemas.microsoft.com/office/powerpoint/2010/main" val="25206707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Other healthy cooking methods include sautéing, pan-frying, and stir-frying. Each of these cooking techniques involve cooking foods in a small amount of hot oil over medium or high heat.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For great tasting recipes that reflect regional and cultural food preferences, try Sautéed Tofu and Broccoli or Collard Greens. </a:t>
            </a:r>
          </a:p>
          <a:p>
            <a:endParaRPr lang="en-US" sz="1200" baseline="0" dirty="0">
              <a:latin typeface="Arial" panose="020B0604020202020204" pitchFamily="34" charset="0"/>
              <a:cs typeface="Arial" panose="020B0604020202020204" pitchFamily="34" charset="0"/>
            </a:endParaRPr>
          </a:p>
          <a:p>
            <a:pPr defTabSz="882762">
              <a:defRPr/>
            </a:pPr>
            <a:r>
              <a:rPr lang="en-US" sz="1200" dirty="0">
                <a:latin typeface="Arial" panose="020B0604020202020204" pitchFamily="34" charset="0"/>
                <a:cs typeface="Arial" panose="020B0604020202020204" pitchFamily="34" charset="0"/>
              </a:rPr>
              <a:t>The Baked Egg Rolls, Baked Apples and </a:t>
            </a:r>
            <a:r>
              <a:rPr lang="en-US" sz="1200" dirty="0" err="1">
                <a:latin typeface="Arial" panose="020B0604020202020204" pitchFamily="34" charset="0"/>
                <a:cs typeface="Arial" panose="020B0604020202020204" pitchFamily="34" charset="0"/>
              </a:rPr>
              <a:t>Batatas</a:t>
            </a:r>
            <a:r>
              <a:rPr lang="en-US" sz="1200" dirty="0">
                <a:latin typeface="Arial" panose="020B0604020202020204" pitchFamily="34" charset="0"/>
                <a:cs typeface="Arial" panose="020B0604020202020204" pitchFamily="34" charset="0"/>
              </a:rPr>
              <a:t>, Sautéed Tofu and Broccoli, and Collard Greens recipes are part of USDA Team Nutrition’s mul</a:t>
            </a:r>
            <a:r>
              <a:rPr lang="en-US" sz="1200" baseline="0" dirty="0">
                <a:latin typeface="Arial" panose="020B0604020202020204" pitchFamily="34" charset="0"/>
                <a:cs typeface="Arial" panose="020B0604020202020204" pitchFamily="34" charset="0"/>
              </a:rPr>
              <a:t>ticultural recipe collection. There are 40 recipes in the collection and they include many of the healthy cooking methods we have discussed today. </a:t>
            </a:r>
          </a:p>
          <a:p>
            <a:pPr defTabSz="882762">
              <a:defRPr/>
            </a:pPr>
            <a:endParaRPr lang="en-US" sz="1200" baseline="0" dirty="0">
              <a:latin typeface="Arial" panose="020B0604020202020204" pitchFamily="34" charset="0"/>
              <a:cs typeface="Arial" panose="020B0604020202020204" pitchFamily="34" charset="0"/>
            </a:endParaRPr>
          </a:p>
          <a:p>
            <a:pPr defTabSz="882762">
              <a:defRPr/>
            </a:pPr>
            <a:r>
              <a:rPr lang="en-US" sz="1200" baseline="0" dirty="0">
                <a:latin typeface="Arial" panose="020B0604020202020204" pitchFamily="34" charset="0"/>
                <a:cs typeface="Arial" panose="020B0604020202020204" pitchFamily="34" charset="0"/>
              </a:rPr>
              <a:t>This</a:t>
            </a:r>
            <a:r>
              <a:rPr lang="en-US" sz="1200" dirty="0">
                <a:latin typeface="Arial" panose="020B0604020202020204" pitchFamily="34" charset="0"/>
                <a:cs typeface="Arial" panose="020B0604020202020204" pitchFamily="34" charset="0"/>
              </a:rPr>
              <a:t> recipe collection </a:t>
            </a:r>
            <a:r>
              <a:rPr lang="en-US" sz="1200" baseline="0" dirty="0">
                <a:latin typeface="Arial" panose="020B0604020202020204" pitchFamily="34" charset="0"/>
                <a:cs typeface="Arial" panose="020B0604020202020204" pitchFamily="34" charset="0"/>
              </a:rPr>
              <a:t>was designed to meet program operators’ request for new CACFP recipes that reflect a variety of cultures. All of the recipes in this collection are standardized and available in yields</a:t>
            </a:r>
            <a:r>
              <a:rPr lang="en-US" sz="1200" dirty="0">
                <a:latin typeface="Arial" panose="020B0604020202020204" pitchFamily="34" charset="0"/>
                <a:cs typeface="Arial" panose="020B0604020202020204" pitchFamily="34" charset="0"/>
              </a:rPr>
              <a:t> o</a:t>
            </a:r>
            <a:r>
              <a:rPr lang="en-US" sz="1200" baseline="0" dirty="0">
                <a:latin typeface="Arial" panose="020B0604020202020204" pitchFamily="34" charset="0"/>
                <a:cs typeface="Arial" panose="020B0604020202020204" pitchFamily="34" charset="0"/>
              </a:rPr>
              <a:t>f 6, 25, and 50 servings.  They also include a crediting statement for the 3</a:t>
            </a:r>
            <a:r>
              <a:rPr lang="en-US" sz="1200" dirty="0">
                <a:latin typeface="Arial" panose="020B0604020202020204" pitchFamily="34" charset="0"/>
                <a:cs typeface="Arial" panose="020B0604020202020204" pitchFamily="34" charset="0"/>
              </a:rPr>
              <a:t> through </a:t>
            </a:r>
            <a:r>
              <a:rPr lang="en-US" sz="1200" baseline="0" dirty="0">
                <a:latin typeface="Arial" panose="020B0604020202020204" pitchFamily="34" charset="0"/>
                <a:cs typeface="Arial" panose="020B0604020202020204" pitchFamily="34" charset="0"/>
              </a:rPr>
              <a:t>5 year old meal pattern. </a:t>
            </a:r>
          </a:p>
          <a:p>
            <a:pPr defTabSz="882762">
              <a:defRPr/>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dirty="0"/>
          </a:p>
        </p:txBody>
      </p:sp>
    </p:spTree>
    <p:extLst>
      <p:ext uri="{BB962C8B-B14F-4D97-AF65-F5344CB8AC3E}">
        <p14:creationId xmlns:p14="http://schemas.microsoft.com/office/powerpoint/2010/main" val="6797991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The final healthy cooking method listed on the front of the worksheet is grilling. Grilling involves cooking foods by placing them on a pre-heated metal grill or grill pan with heat coming from below the food. This cooking method is best used for meats and vegetables. </a:t>
            </a:r>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dirty="0"/>
          </a:p>
        </p:txBody>
      </p:sp>
    </p:spTree>
    <p:extLst>
      <p:ext uri="{BB962C8B-B14F-4D97-AF65-F5344CB8AC3E}">
        <p14:creationId xmlns:p14="http://schemas.microsoft.com/office/powerpoint/2010/main" val="35486974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try one last practice question.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all of the following are acceptable ways to prepare foods for a reimbursable meal onsite, expect:</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Grilling [pause and wait for a show of hands],</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Pan-frying [pause and wait for a show of hands],</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Deep-fat frying [pause and wait for a show of hands], or</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Baking [pause and wait for a show of hands]. </a:t>
            </a:r>
          </a:p>
          <a:p>
            <a:endParaRPr lang="en-US" sz="120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dirty="0"/>
          </a:p>
        </p:txBody>
      </p:sp>
    </p:spTree>
    <p:extLst>
      <p:ext uri="{BB962C8B-B14F-4D97-AF65-F5344CB8AC3E}">
        <p14:creationId xmlns:p14="http://schemas.microsoft.com/office/powerpoint/2010/main" val="223396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Nice work everyone! The correct answer is deep-fat frying. As we have discussed, deep-fat frying onsite is not allowed in the CACFP, but grilling, pan-frying and baking are all acceptable ways to prepare foods for a reimbursable meal onsite.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dirty="0"/>
          </a:p>
        </p:txBody>
      </p:sp>
    </p:spTree>
    <p:extLst>
      <p:ext uri="{BB962C8B-B14F-4D97-AF65-F5344CB8AC3E}">
        <p14:creationId xmlns:p14="http://schemas.microsoft.com/office/powerpoint/2010/main" val="22109017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a:p>
            <a:endParaRPr lang="en-US" dirty="0"/>
          </a:p>
        </p:txBody>
      </p:sp>
      <p:sp>
        <p:nvSpPr>
          <p:cNvPr id="4" name="Slide Number Placeholder 3"/>
          <p:cNvSpPr>
            <a:spLocks noGrp="1"/>
          </p:cNvSpPr>
          <p:nvPr>
            <p:ph type="sldNum" sz="quarter" idx="10"/>
          </p:nvPr>
        </p:nvSpPr>
        <p:spPr/>
        <p:txBody>
          <a:bodyPr/>
          <a:lstStyle/>
          <a:p>
            <a:fld id="{8A92E9ED-D75D-DF40-B20F-46FB25F50A85}" type="slidenum">
              <a:rPr lang="en-US" smtClean="0"/>
              <a:t>29</a:t>
            </a:fld>
            <a:endParaRPr lang="en-US" dirty="0"/>
          </a:p>
        </p:txBody>
      </p:sp>
    </p:spTree>
    <p:extLst>
      <p:ext uri="{BB962C8B-B14F-4D97-AF65-F5344CB8AC3E}">
        <p14:creationId xmlns:p14="http://schemas.microsoft.com/office/powerpoint/2010/main" val="3543226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Before we get started, I want to know who has joined us today.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Please raise your hand if you work for:</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479">
              <a:defRPr/>
            </a:pPr>
            <a:r>
              <a:rPr lang="en-US" sz="1200" dirty="0">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12479">
              <a:defRPr/>
            </a:pPr>
            <a:endParaRPr lang="en-US" sz="1200" dirty="0">
              <a:latin typeface="Arial" panose="020B0604020202020204" pitchFamily="34" charset="0"/>
              <a:cs typeface="Arial" panose="020B0604020202020204" pitchFamily="34" charset="0"/>
            </a:endParaRPr>
          </a:p>
          <a:p>
            <a:pPr defTabSz="912479">
              <a:defRPr/>
            </a:pPr>
            <a:r>
              <a:rPr lang="en-US" sz="1200" dirty="0">
                <a:latin typeface="Arial" panose="020B0604020202020204" pitchFamily="34" charset="0"/>
                <a:cs typeface="Arial" panose="020B0604020202020204" pitchFamily="34" charset="0"/>
              </a:rPr>
              <a:t>If you would like to order Team</a:t>
            </a:r>
            <a:r>
              <a:rPr lang="en-US" sz="1200" baseline="0" dirty="0">
                <a:latin typeface="Arial" panose="020B0604020202020204" pitchFamily="34" charset="0"/>
                <a:cs typeface="Arial" panose="020B0604020202020204" pitchFamily="34" charset="0"/>
              </a:rPr>
              <a:t> Nutrition’s fre</a:t>
            </a:r>
            <a:r>
              <a:rPr lang="en-US" sz="1200" dirty="0">
                <a:latin typeface="Arial" panose="020B0604020202020204" pitchFamily="34" charset="0"/>
                <a:cs typeface="Arial" panose="020B0604020202020204" pitchFamily="34" charset="0"/>
              </a:rPr>
              <a:t>e materials in print, you can go to the “Resource Order Form” link on the Team Nutrition website to order print copies of the materials.</a:t>
            </a:r>
          </a:p>
          <a:p>
            <a:pPr defTabSz="912479">
              <a:defRPr/>
            </a:pPr>
            <a:endParaRPr lang="en-US" sz="1200" dirty="0">
              <a:latin typeface="Arial" panose="020B0604020202020204" pitchFamily="34" charset="0"/>
              <a:cs typeface="Arial" panose="020B0604020202020204" pitchFamily="34" charset="0"/>
            </a:endParaRPr>
          </a:p>
          <a:p>
            <a:pPr defTabSz="912479">
              <a:defRPr/>
            </a:pPr>
            <a:r>
              <a:rPr lang="en-US" sz="1200" dirty="0">
                <a:latin typeface="Arial" panose="020B0604020202020204" pitchFamily="34" charset="0"/>
                <a:cs typeface="Arial" panose="020B0604020202020204" pitchFamily="34" charset="0"/>
              </a:rPr>
              <a:t>For bulk orders, you can email teamnutrition@usda.gov.</a:t>
            </a:r>
          </a:p>
          <a:p>
            <a:pPr defTabSz="912479">
              <a:defRPr/>
            </a:pPr>
            <a:endParaRPr lang="en-US" sz="9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dirty="0"/>
          </a:p>
        </p:txBody>
      </p:sp>
    </p:spTree>
    <p:extLst>
      <p:ext uri="{BB962C8B-B14F-4D97-AF65-F5344CB8AC3E}">
        <p14:creationId xmlns:p14="http://schemas.microsoft.com/office/powerpoint/2010/main" val="27825982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teamnutrition@usda.gov, and follow them on Twitter.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Thank you!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dirty="0"/>
          </a:p>
        </p:txBody>
      </p:sp>
    </p:spTree>
    <p:extLst>
      <p:ext uri="{BB962C8B-B14F-4D97-AF65-F5344CB8AC3E}">
        <p14:creationId xmlns:p14="http://schemas.microsoft.com/office/powerpoint/2010/main" val="679555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76">
              <a:defRPr/>
            </a:pPr>
            <a:r>
              <a:rPr lang="en-US" sz="1200" baseline="0" dirty="0">
                <a:latin typeface="Arial" panose="020B0604020202020204" pitchFamily="34" charset="0"/>
                <a:cs typeface="Arial" panose="020B0604020202020204" pitchFamily="34" charset="0"/>
              </a:rPr>
              <a:t>So, lets get started! As you can see on the screen, today we will discuss “Methods for Healthy Cooking.” It is important to remember that how a food is cooked can affect how healthy it is.  To help reinforce this information we will explore a variety of cooking methods and recipes that can be used to create nutritious meals and snacks that reflect regional food preferences and flavors in</a:t>
            </a:r>
            <a:r>
              <a:rPr lang="en-US" sz="1200" dirty="0">
                <a:latin typeface="Arial" panose="020B0604020202020204" pitchFamily="34" charset="0"/>
                <a:cs typeface="Arial" panose="020B0604020202020204" pitchFamily="34" charset="0"/>
              </a:rPr>
              <a:t> the CACFP.</a:t>
            </a:r>
            <a:r>
              <a:rPr lang="en-US" sz="1200" baseline="0" dirty="0">
                <a:latin typeface="Arial" panose="020B0604020202020204" pitchFamily="34" charset="0"/>
                <a:cs typeface="Arial" panose="020B0604020202020204" pitchFamily="34" charset="0"/>
              </a:rPr>
              <a:t> </a:t>
            </a:r>
          </a:p>
          <a:p>
            <a:pPr defTabSz="914276">
              <a:defRPr/>
            </a:pPr>
            <a:endParaRPr lang="en-US" sz="1200" baseline="0" dirty="0">
              <a:latin typeface="Arial" panose="020B0604020202020204" pitchFamily="34" charset="0"/>
              <a:cs typeface="Arial" panose="020B0604020202020204" pitchFamily="34"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3378824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This worksheet has two pages. The top of the first page provides information on methods for healthy cooking that can be used to prepare meals and snacks in the CACFP, such as roasting, sautéing and grilling. We will go into these methods in more detail in just a little bit. </a:t>
            </a:r>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dirty="0"/>
          </a:p>
        </p:txBody>
      </p:sp>
    </p:spTree>
    <p:extLst>
      <p:ext uri="{BB962C8B-B14F-4D97-AF65-F5344CB8AC3E}">
        <p14:creationId xmlns:p14="http://schemas.microsoft.com/office/powerpoint/2010/main" val="695403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200" dirty="0">
                <a:latin typeface="Arial" panose="020B0604020202020204" pitchFamily="34" charset="0"/>
                <a:cs typeface="Arial" panose="020B0604020202020204" pitchFamily="34" charset="0"/>
              </a:rPr>
              <a:t>The bottom of the first page states the policy that deep-fat frying foods onsite is not allowed in the CACFP. It also provides a definition for the terms “deep-fat frying” and “onsite”. </a:t>
            </a:r>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Let’s take a closer look at those definitions. </a:t>
            </a:r>
          </a:p>
          <a:p>
            <a:endParaRPr lang="en-US" sz="1200" baseline="0" dirty="0">
              <a:latin typeface="Arial" panose="020B0604020202020204" pitchFamily="34" charset="0"/>
              <a:cs typeface="Arial" panose="020B0604020202020204" pitchFamily="34" charset="0"/>
            </a:endParaRP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dirty="0"/>
          </a:p>
        </p:txBody>
      </p:sp>
    </p:spTree>
    <p:extLst>
      <p:ext uri="{BB962C8B-B14F-4D97-AF65-F5344CB8AC3E}">
        <p14:creationId xmlns:p14="http://schemas.microsoft.com/office/powerpoint/2010/main" val="2856791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In the CACFP, deep-fat frying is defined as "cooking by fully covering or submerging food in hot oil or other fat.” </a:t>
            </a: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dirty="0"/>
          </a:p>
        </p:txBody>
      </p:sp>
    </p:spTree>
    <p:extLst>
      <p:ext uri="{BB962C8B-B14F-4D97-AF65-F5344CB8AC3E}">
        <p14:creationId xmlns:p14="http://schemas.microsoft.com/office/powerpoint/2010/main" val="281059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term “onsite” means the </a:t>
            </a:r>
            <a:r>
              <a:rPr lang="en-US" sz="1200" baseline="0" dirty="0">
                <a:latin typeface="Arial" panose="020B0604020202020204" pitchFamily="34" charset="0"/>
                <a:cs typeface="Arial" panose="020B0604020202020204" pitchFamily="34" charset="0"/>
              </a:rPr>
              <a:t>child or adult care center, family child or adult care home, and</a:t>
            </a:r>
            <a:r>
              <a:rPr lang="en-US" sz="1200" dirty="0">
                <a:latin typeface="Arial" panose="020B0604020202020204" pitchFamily="34" charset="0"/>
                <a:cs typeface="Arial" panose="020B0604020202020204" pitchFamily="34" charset="0"/>
              </a:rPr>
              <a:t> other settings where CACFP participants are served. Onsite also includes</a:t>
            </a:r>
            <a:r>
              <a:rPr lang="en-US" sz="1200" baseline="0" dirty="0">
                <a:latin typeface="Arial" panose="020B0604020202020204" pitchFamily="34" charset="0"/>
                <a:cs typeface="Arial" panose="020B0604020202020204" pitchFamily="34" charset="0"/>
              </a:rPr>
              <a:t> central or satellite kitchens.</a:t>
            </a:r>
          </a:p>
          <a:p>
            <a:endParaRPr lang="en-US" sz="1200" baseline="0" dirty="0">
              <a:latin typeface="Arial" panose="020B0604020202020204" pitchFamily="34" charset="0"/>
              <a:cs typeface="Arial" panose="020B0604020202020204" pitchFamily="34" charset="0"/>
            </a:endParaRPr>
          </a:p>
          <a:p>
            <a:endParaRPr lang="en-US" dirty="0">
              <a:solidFill>
                <a:schemeClr val="tx1"/>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dirty="0"/>
          </a:p>
        </p:txBody>
      </p:sp>
    </p:spTree>
    <p:extLst>
      <p:ext uri="{BB962C8B-B14F-4D97-AF65-F5344CB8AC3E}">
        <p14:creationId xmlns:p14="http://schemas.microsoft.com/office/powerpoint/2010/main" val="2736874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try a practice question. As we just discussed, foods that are deep-fat friend onsite cannot count toward a reimbursable meal or snack in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Which settings are defined as onsite? Raise your hand if you think onsite means:</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child or adult care center [pause and wait for a show of hands], </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satellite or central kitchen [pause and wait for a show of hands],</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family child care home [pause and wait for a show of hands], or </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all of the above.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dirty="0"/>
          </a:p>
        </p:txBody>
      </p:sp>
    </p:spTree>
    <p:extLst>
      <p:ext uri="{BB962C8B-B14F-4D97-AF65-F5344CB8AC3E}">
        <p14:creationId xmlns:p14="http://schemas.microsoft.com/office/powerpoint/2010/main" val="2318956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7372350" cy="573957"/>
          </a:xfrm>
          <a:prstGeom prst="rect">
            <a:avLst/>
          </a:prstGeom>
        </p:spPr>
        <p:txBody>
          <a:bodyPr lIns="0" tIns="0" rIns="0" bIns="0" anchor="t" anchorCtr="0">
            <a:normAutofit/>
          </a:bodyPr>
          <a:lstStyle>
            <a:lvl1pPr algn="l">
              <a:defRPr sz="4000" b="1" i="0">
                <a:solidFill>
                  <a:srgbClr val="7F1016"/>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4334509"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A7929-2718-1148-B37D-40D894519966}"/>
              </a:ext>
            </a:extLst>
          </p:cNvPr>
          <p:cNvSpPr>
            <a:spLocks noGrp="1"/>
          </p:cNvSpPr>
          <p:nvPr>
            <p:ph type="title"/>
          </p:nvPr>
        </p:nvSpPr>
        <p:spPr>
          <a:xfrm>
            <a:off x="0" y="0"/>
            <a:ext cx="9144000" cy="914400"/>
          </a:xfrm>
          <a:prstGeom prst="rect">
            <a:avLst/>
          </a:prstGeom>
        </p:spPr>
        <p:txBody>
          <a:bodyPr anchor="ctr" anchorCtr="0"/>
          <a:lstStyle>
            <a:lvl1pPr algn="ctr">
              <a:defRPr sz="3200" b="1" i="0">
                <a:solidFill>
                  <a:srgbClr val="7F1016"/>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4232507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7F1016"/>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AA121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7F1016"/>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AA121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7F1016"/>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7F1016"/>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62F6E"/>
              </a:buClr>
              <a:buFontTx/>
              <a:buBlip>
                <a:blip r:embed="rId2"/>
              </a:buBlip>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7F1016"/>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7F1016"/>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7F1016"/>
                </a:solidFill>
                <a:latin typeface="Helvetica" pitchFamily="2" charset="0"/>
              </a:defRPr>
            </a:lvl1pPr>
          </a:lstStyle>
          <a:p>
            <a:r>
              <a:rPr lang="en-US" dirty="0"/>
              <a:t>Click to edit Master title style</a:t>
            </a:r>
          </a:p>
        </p:txBody>
      </p:sp>
      <p:pic>
        <p:nvPicPr>
          <p:cNvPr id="3" name="Picture 2">
            <a:extLst>
              <a:ext uri="{FF2B5EF4-FFF2-40B4-BE49-F238E27FC236}">
                <a16:creationId xmlns:a16="http://schemas.microsoft.com/office/drawing/2014/main" id="{7C5BFCAC-A678-E34E-B766-E603D06ED1D5}"/>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7F1016"/>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dirty="0"/>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dirty="0"/>
              <a:t>Edit Subtitle</a:t>
            </a:r>
          </a:p>
        </p:txBody>
      </p:sp>
    </p:spTree>
    <p:extLst>
      <p:ext uri="{BB962C8B-B14F-4D97-AF65-F5344CB8AC3E}">
        <p14:creationId xmlns:p14="http://schemas.microsoft.com/office/powerpoint/2010/main" val="2396164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889530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2B6A872-D377-384C-88FA-D2905383F3F6}"/>
              </a:ext>
            </a:extLst>
          </p:cNvPr>
          <p:cNvSpPr/>
          <p:nvPr userDrawn="1"/>
        </p:nvSpPr>
        <p:spPr>
          <a:xfrm rot="10800000" flipH="1">
            <a:off x="0" y="-1"/>
            <a:ext cx="8694751" cy="3440246"/>
          </a:xfrm>
          <a:prstGeom prst="round1Rect">
            <a:avLst>
              <a:gd name="adj" fmla="val 16776"/>
            </a:avLst>
          </a:prstGeom>
          <a:solidFill>
            <a:srgbClr val="F4C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5A90C07-FA61-8C42-91D6-4A206CCD56F4}"/>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F4C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59D75E56-B825-9548-BC33-453AB7A43707}"/>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F4C8C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7A0633C9-C221-6C43-B6D9-DFAA9A5E7763}"/>
              </a:ext>
            </a:extLst>
          </p:cNvPr>
          <p:cNvSpPr/>
          <p:nvPr userDrawn="1"/>
        </p:nvSpPr>
        <p:spPr>
          <a:xfrm rot="10800000" flipH="1">
            <a:off x="0"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F4C8C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73682" y="1224468"/>
            <a:ext cx="4792713" cy="3045350"/>
          </a:xfrm>
          <a:prstGeom prst="round1Rect">
            <a:avLst>
              <a:gd name="adj" fmla="val 26085"/>
            </a:avLst>
          </a:prstGeom>
          <a:solidFill>
            <a:srgbClr val="F4C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4C8CA"/>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4C8CA"/>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F4C8CA"/>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F4C8CA"/>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6724203"/>
      </p:ext>
    </p:extLst>
  </p:cSld>
  <p:clrMap bg1="lt1" tx1="dk1" bg2="lt2" tx2="dk2" accent1="accent1" accent2="accent2" accent3="accent3" accent4="accent4" accent5="accent5" accent6="accent6" hlink="hlink" folHlink="folHlink"/>
  <p:sldLayoutIdLst>
    <p:sldLayoutId id="214748369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6.emf"/></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16.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twitter.com/@teamnutri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teamnutrition.usda.gov/" TargetMode="Externa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hyperlink" Target="https://whatscooking.fns.usda.gov/recipes/food-distribution-fdd/15-minute-enchiladas" TargetMode="External"/><Relationship Id="rId13" Type="http://schemas.openxmlformats.org/officeDocument/2006/relationships/hyperlink" Target="https://whatscooking.fns.usda.gov/recipes/supplemental-nutrition-assistance-program-snap/corn-toasties" TargetMode="External"/><Relationship Id="rId18" Type="http://schemas.openxmlformats.org/officeDocument/2006/relationships/hyperlink" Target="https://whatscooking.fns.usda.gov/recipes/child-nutrition-cnp/tasty-tots" TargetMode="External"/><Relationship Id="rId3" Type="http://schemas.openxmlformats.org/officeDocument/2006/relationships/image" Target="../media/image17.png"/><Relationship Id="rId7" Type="http://schemas.openxmlformats.org/officeDocument/2006/relationships/hyperlink" Target="https://whatscooking.fns.usda.gov/recipes/supplemental-nutrition-assistance-program-snap/bean-and-rice-burritos" TargetMode="External"/><Relationship Id="rId12" Type="http://schemas.openxmlformats.org/officeDocument/2006/relationships/hyperlink" Target="https://whatscooking.fns.usda.gov/recipes/supplemental-nutrition-assistance-program-snap/baked-tortilla-chips" TargetMode="External"/><Relationship Id="rId17" Type="http://schemas.openxmlformats.org/officeDocument/2006/relationships/hyperlink" Target="https://whatscooking.fns.usda.gov/recipes/supplemental-nutrition-assistance-program-snap/delicious-oven-french-fries" TargetMode="External"/><Relationship Id="rId2" Type="http://schemas.openxmlformats.org/officeDocument/2006/relationships/notesSlide" Target="../notesSlides/notesSlide22.xml"/><Relationship Id="rId16" Type="http://schemas.openxmlformats.org/officeDocument/2006/relationships/hyperlink" Target="https://whatscooking.fns.usda.gov/recipes/child-nutrition-cnp/eagle-pizza-0" TargetMode="External"/><Relationship Id="rId1" Type="http://schemas.openxmlformats.org/officeDocument/2006/relationships/slideLayout" Target="../slideLayouts/slideLayout10.xml"/><Relationship Id="rId6" Type="http://schemas.openxmlformats.org/officeDocument/2006/relationships/hyperlink" Target="https://whatscooking.fns.usda.gov/recipes/myplate-cnpp/italian-garden-salsa-crunchy-chicken-tenders" TargetMode="External"/><Relationship Id="rId11" Type="http://schemas.openxmlformats.org/officeDocument/2006/relationships/hyperlink" Target="https://whatscooking.fns.usda.gov/recipes/child-nutrition-cnp/roasted-fish-crispy-slaw-wrap" TargetMode="External"/><Relationship Id="rId5" Type="http://schemas.openxmlformats.org/officeDocument/2006/relationships/hyperlink" Target="https://whatscooking.fns.usda.gov/quantity/child-nutrition-cnp/oven-fried-chicken-usda-recipe-cacfp" TargetMode="External"/><Relationship Id="rId15" Type="http://schemas.openxmlformats.org/officeDocument/2006/relationships/hyperlink" Target="https://whatscooking.fns.usda.gov/recipes/supplemental-nutrition-assistance-program-snap/delicious-tacos" TargetMode="External"/><Relationship Id="rId10" Type="http://schemas.openxmlformats.org/officeDocument/2006/relationships/hyperlink" Target="https://whatscooking.fns.usda.gov/recipes/supplemental-nutrition-assistance-program-snap/oven-fried-fish" TargetMode="External"/><Relationship Id="rId4" Type="http://schemas.openxmlformats.org/officeDocument/2006/relationships/hyperlink" Target="https://www.fns.usda.gov/tn/team-nutrition-recipes-and-cookbook-toolkit" TargetMode="External"/><Relationship Id="rId9" Type="http://schemas.openxmlformats.org/officeDocument/2006/relationships/hyperlink" Target="https://whatscooking.fns.usda.gov/recipes/supplemental-nutrition-assistance-program-snap/turkey-tostadas" TargetMode="External"/><Relationship Id="rId14" Type="http://schemas.openxmlformats.org/officeDocument/2006/relationships/hyperlink" Target="https://whatscooking.fns.usda.gov/recipes/food-distribution-fdd/chicken-fiesta-taco-bak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hyperlink" Target="https://www.fns.usda.gov/tn/team-nutrition-recipes-and-cookbook-toolkit"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9.jp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emf"/><Relationship Id="rId7" Type="http://schemas.openxmlformats.org/officeDocument/2006/relationships/hyperlink" Target="https://whatscooking.fns.usda.gov/recipes/child-nutrition-cnp/baked-batatas-and-apple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https://whatscooking.fns.usda.gov/recipes/child-nutrition-cnp/baked-egg-rolls" TargetMode="External"/><Relationship Id="rId4" Type="http://schemas.openxmlformats.org/officeDocument/2006/relationships/image" Target="../media/image20.png"/><Relationship Id="rId9" Type="http://schemas.openxmlformats.org/officeDocument/2006/relationships/hyperlink" Target="https://www.fns.usda.gov/tn/team-nutrition-recipes-and-cookbook-toolkit"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hyperlink" Target="https://www.fns.usda.gov/tn/team-nutrition-recipes-and-cookbook-toolkit"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3.jp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11.emf"/><Relationship Id="rId7" Type="http://schemas.openxmlformats.org/officeDocument/2006/relationships/hyperlink" Target="https://www.fns.usda.gov/tn/team-nutrition-recipes-and-cookbook-toolki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s://teamnutrition.usda.gov/"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28.tiff"/><Relationship Id="rId5" Type="http://schemas.openxmlformats.org/officeDocument/2006/relationships/hyperlink" Target="mailto:TeamNutrition@usda.gov" TargetMode="Externa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5.png"/><Relationship Id="rId7"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hyperlink" Target="https://twitter.com/@teamnutrition" TargetMode="External"/><Relationship Id="rId5" Type="http://schemas.openxmlformats.org/officeDocument/2006/relationships/image" Target="../media/image6.png"/><Relationship Id="rId10" Type="http://schemas.openxmlformats.org/officeDocument/2006/relationships/image" Target="../media/image30.png"/><Relationship Id="rId4" Type="http://schemas.openxmlformats.org/officeDocument/2006/relationships/hyperlink" Target="https://teamnutrition.usda.gov/" TargetMode="External"/><Relationship Id="rId9"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hyperlink" Target="http://fns.usda.gov/team-nutrition/cacfp-meal-pattern-training-worksheet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2.jpg"/><Relationship Id="rId5" Type="http://schemas.openxmlformats.org/officeDocument/2006/relationships/image" Target="../media/image11.emf"/><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86674-0615-4B40-8790-9CAF8FAD2D76}"/>
              </a:ext>
            </a:extLst>
          </p:cNvPr>
          <p:cNvSpPr>
            <a:spLocks noGrp="1"/>
          </p:cNvSpPr>
          <p:nvPr>
            <p:ph type="ctrTitle"/>
          </p:nvPr>
        </p:nvSpPr>
        <p:spPr>
          <a:xfrm>
            <a:off x="365760" y="1143000"/>
            <a:ext cx="7935278" cy="1242060"/>
          </a:xfrm>
        </p:spPr>
        <p:txBody>
          <a:bodyPr>
            <a:normAutofit/>
          </a:bodyPr>
          <a:lstStyle/>
          <a:p>
            <a:r>
              <a:rPr lang="en-US" dirty="0"/>
              <a:t>Methods for </a:t>
            </a:r>
            <a:br>
              <a:rPr lang="en-US" dirty="0"/>
            </a:br>
            <a:r>
              <a:rPr lang="en-US" dirty="0"/>
              <a:t>Healthy Cooking</a:t>
            </a:r>
          </a:p>
        </p:txBody>
      </p:sp>
      <p:sp>
        <p:nvSpPr>
          <p:cNvPr id="3" name="Subtitle 2">
            <a:extLst>
              <a:ext uri="{FF2B5EF4-FFF2-40B4-BE49-F238E27FC236}">
                <a16:creationId xmlns:a16="http://schemas.microsoft.com/office/drawing/2014/main" id="{58D2283E-304E-8D4B-ACEA-86413EEEBEDD}"/>
              </a:ext>
            </a:extLst>
          </p:cNvPr>
          <p:cNvSpPr>
            <a:spLocks noGrp="1"/>
          </p:cNvSpPr>
          <p:nvPr>
            <p:ph type="subTitle" idx="1"/>
          </p:nvPr>
        </p:nvSpPr>
        <p:spPr>
          <a:xfrm>
            <a:off x="365760" y="3657600"/>
            <a:ext cx="4363403" cy="1071563"/>
          </a:xfrm>
        </p:spPr>
        <p:txBody>
          <a:bodyPr/>
          <a:lstStyle/>
          <a:p>
            <a:r>
              <a:rPr lang="en-US" dirty="0">
                <a:cs typeface="Arial" panose="020B0604020202020204" pitchFamily="34" charset="0"/>
              </a:rPr>
              <a:t>A Training Presentation for </a:t>
            </a:r>
            <a:br>
              <a:rPr lang="en-US" dirty="0">
                <a:cs typeface="Arial" panose="020B0604020202020204" pitchFamily="34" charset="0"/>
              </a:rPr>
            </a:br>
            <a:r>
              <a:rPr lang="en-US" dirty="0">
                <a:cs typeface="Arial" panose="020B0604020202020204" pitchFamily="34" charset="0"/>
              </a:rPr>
              <a:t>Child and Adult Care Food Program (CACFP) Operators</a:t>
            </a:r>
          </a:p>
          <a:p>
            <a:endParaRPr lang="en-US" dirty="0"/>
          </a:p>
        </p:txBody>
      </p:sp>
      <p:pic>
        <p:nvPicPr>
          <p:cNvPr id="4" name="Picture 3" descr="Illustration of girls wearing chef uniforms.">
            <a:extLst>
              <a:ext uri="{FF2B5EF4-FFF2-40B4-BE49-F238E27FC236}">
                <a16:creationId xmlns:a16="http://schemas.microsoft.com/office/drawing/2014/main" id="{35D7456F-627E-C244-ACCA-3A045FCD6B2E}"/>
              </a:ext>
            </a:extLst>
          </p:cNvPr>
          <p:cNvPicPr>
            <a:picLocks noChangeAspect="1"/>
          </p:cNvPicPr>
          <p:nvPr/>
        </p:nvPicPr>
        <p:blipFill>
          <a:blip r:embed="rId3"/>
          <a:stretch>
            <a:fillRect/>
          </a:stretch>
        </p:blipFill>
        <p:spPr>
          <a:xfrm>
            <a:off x="4414839" y="1656302"/>
            <a:ext cx="4612678" cy="3793193"/>
          </a:xfrm>
          <a:prstGeom prst="rect">
            <a:avLst/>
          </a:prstGeom>
        </p:spPr>
      </p:pic>
    </p:spTree>
    <p:extLst>
      <p:ext uri="{BB962C8B-B14F-4D97-AF65-F5344CB8AC3E}">
        <p14:creationId xmlns:p14="http://schemas.microsoft.com/office/powerpoint/2010/main" val="2324207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9BE96FA-903F-2D47-8887-3AB73A83628E}"/>
              </a:ext>
              <a:ext uri="{C183D7F6-B498-43B3-948B-1728B52AA6E4}">
                <adec:decorative xmlns="" xmlns:adec="http://schemas.microsoft.com/office/drawing/2017/decorative" val="0"/>
              </a:ext>
            </a:extLst>
          </p:cNvPr>
          <p:cNvSpPr txBox="1"/>
          <p:nvPr/>
        </p:nvSpPr>
        <p:spPr>
          <a:xfrm>
            <a:off x="645408" y="251480"/>
            <a:ext cx="1380227" cy="1938992"/>
          </a:xfrm>
          <a:prstGeom prst="rect">
            <a:avLst/>
          </a:prstGeom>
          <a:noFill/>
        </p:spPr>
        <p:txBody>
          <a:bodyPr wrap="square" rtlCol="0">
            <a:spAutoFit/>
          </a:bodyPr>
          <a:lstStyle/>
          <a:p>
            <a:pPr algn="ctr"/>
            <a:r>
              <a:rPr lang="en-US" sz="12000" b="1" dirty="0">
                <a:solidFill>
                  <a:srgbClr val="740507"/>
                </a:solidFill>
                <a:latin typeface="Helvetica" pitchFamily="2" charset="0"/>
              </a:rPr>
              <a:t>?</a:t>
            </a:r>
          </a:p>
        </p:txBody>
      </p:sp>
      <p:sp>
        <p:nvSpPr>
          <p:cNvPr id="18" name="Title 1">
            <a:extLst>
              <a:ext uri="{FF2B5EF4-FFF2-40B4-BE49-F238E27FC236}">
                <a16:creationId xmlns:a16="http://schemas.microsoft.com/office/drawing/2014/main" id="{CDE5681B-582F-264C-890D-FD3AB6E2EAD6}"/>
              </a:ext>
            </a:extLst>
          </p:cNvPr>
          <p:cNvSpPr>
            <a:spLocks noGrp="1"/>
          </p:cNvSpPr>
          <p:nvPr>
            <p:ph type="title"/>
          </p:nvPr>
        </p:nvSpPr>
        <p:spPr>
          <a:xfrm>
            <a:off x="0" y="1864666"/>
            <a:ext cx="2699309" cy="3109670"/>
          </a:xfrm>
        </p:spPr>
        <p:txBody>
          <a:bodyPr/>
          <a:lstStyle/>
          <a:p>
            <a:r>
              <a:rPr lang="en-US" sz="2000" dirty="0"/>
              <a:t>Answer</a:t>
            </a:r>
            <a:r>
              <a:rPr lang="en-US" sz="2000" dirty="0">
                <a:solidFill>
                  <a:srgbClr val="7F1016"/>
                </a:solidFill>
              </a:rPr>
              <a:t/>
            </a:r>
            <a:br>
              <a:rPr lang="en-US" sz="2000" dirty="0">
                <a:solidFill>
                  <a:srgbClr val="7F1016"/>
                </a:solidFill>
              </a:rPr>
            </a:br>
            <a:r>
              <a:rPr lang="en-US" sz="2000" b="0" dirty="0">
                <a:solidFill>
                  <a:srgbClr val="7F1016"/>
                </a:solidFill>
              </a:rPr>
              <a:t>Foods that are deep-fat fried onsite cannot count toward a reimbursable meal in the CACFP. Which settings are defined as “onsite”?</a:t>
            </a:r>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57600" y="1371600"/>
            <a:ext cx="3868737" cy="2692908"/>
          </a:xfrm>
        </p:spPr>
        <p:txBody>
          <a:bodyPr/>
          <a:lstStyle/>
          <a:p>
            <a:pPr marL="352425" indent="-342900">
              <a:buClr>
                <a:srgbClr val="7F1016"/>
              </a:buClr>
              <a:buFont typeface="Wingdings" pitchFamily="2" charset="2"/>
              <a:buChar char="q"/>
            </a:pPr>
            <a:r>
              <a:rPr lang="en-US" dirty="0"/>
              <a:t>Child or adult care center</a:t>
            </a:r>
            <a:endParaRPr lang="en-US" sz="2000" dirty="0"/>
          </a:p>
          <a:p>
            <a:pPr marL="352425" indent="-342900">
              <a:buClr>
                <a:srgbClr val="7F1016"/>
              </a:buClr>
              <a:buFont typeface="Wingdings" pitchFamily="2" charset="2"/>
              <a:buChar char="q"/>
            </a:pPr>
            <a:r>
              <a:rPr lang="en-US" dirty="0"/>
              <a:t>Satellite or central kitchen</a:t>
            </a:r>
            <a:endParaRPr lang="en-US" sz="2000" dirty="0"/>
          </a:p>
          <a:p>
            <a:pPr marL="352425" indent="-342900">
              <a:buClr>
                <a:srgbClr val="7F1016"/>
              </a:buClr>
              <a:buFont typeface="Wingdings" pitchFamily="2" charset="2"/>
              <a:buChar char="q"/>
            </a:pPr>
            <a:r>
              <a:rPr lang="en-US" dirty="0"/>
              <a:t>Family child care home</a:t>
            </a:r>
          </a:p>
          <a:p>
            <a:pPr marL="352425" indent="-342900">
              <a:buClr>
                <a:srgbClr val="7F1016"/>
              </a:buClr>
              <a:buFont typeface="Wingdings" pitchFamily="2" charset="2"/>
              <a:buChar char="q"/>
            </a:pPr>
            <a:r>
              <a:rPr lang="en-US" b="1" dirty="0">
                <a:solidFill>
                  <a:srgbClr val="7F1016"/>
                </a:solidFill>
              </a:rPr>
              <a:t>All of the above</a:t>
            </a:r>
          </a:p>
          <a:p>
            <a:pPr marL="9525" indent="0">
              <a:buClr>
                <a:srgbClr val="7F1016"/>
              </a:buClr>
              <a:buNone/>
            </a:pPr>
            <a:endParaRPr lang="en-US" sz="2000" dirty="0"/>
          </a:p>
        </p:txBody>
      </p:sp>
      <p:sp>
        <p:nvSpPr>
          <p:cNvPr id="9" name="TextBox 8" descr="The box next to &quot;All of the above&quot; has been checked. ">
            <a:extLst>
              <a:ext uri="{FF2B5EF4-FFF2-40B4-BE49-F238E27FC236}">
                <a16:creationId xmlns:a16="http://schemas.microsoft.com/office/drawing/2014/main" id="{FA1EC82F-4606-224E-B09F-6C70CF4AF620}"/>
              </a:ext>
            </a:extLst>
          </p:cNvPr>
          <p:cNvSpPr txBox="1"/>
          <p:nvPr/>
        </p:nvSpPr>
        <p:spPr>
          <a:xfrm>
            <a:off x="3705915" y="2519028"/>
            <a:ext cx="357790" cy="369332"/>
          </a:xfrm>
          <a:prstGeom prst="rect">
            <a:avLst/>
          </a:prstGeom>
          <a:noFill/>
        </p:spPr>
        <p:txBody>
          <a:bodyPr wrap="none" rtlCol="0">
            <a:spAutoFit/>
          </a:bodyPr>
          <a:lstStyle/>
          <a:p>
            <a:r>
              <a:rPr lang="en-US" b="1" dirty="0">
                <a:solidFill>
                  <a:srgbClr val="7F1016"/>
                </a:solidFill>
              </a:rPr>
              <a:t>✓</a:t>
            </a:r>
          </a:p>
        </p:txBody>
      </p:sp>
      <p:pic>
        <p:nvPicPr>
          <p:cNvPr id="7" name="Picture 6" descr="Illustration of girls wearing chef uniforms.">
            <a:extLst>
              <a:ext uri="{FF2B5EF4-FFF2-40B4-BE49-F238E27FC236}">
                <a16:creationId xmlns:a16="http://schemas.microsoft.com/office/drawing/2014/main" id="{FDCC7F5A-AD21-DF41-AAD8-C3F713098874}"/>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6285953" y="3053301"/>
            <a:ext cx="2604962" cy="1801766"/>
          </a:xfrm>
          <a:prstGeom prst="rect">
            <a:avLst/>
          </a:prstGeom>
        </p:spPr>
      </p:pic>
      <p:sp>
        <p:nvSpPr>
          <p:cNvPr id="2" name="TextBox 1">
            <a:extLst>
              <a:ext uri="{FF2B5EF4-FFF2-40B4-BE49-F238E27FC236}">
                <a16:creationId xmlns:a16="http://schemas.microsoft.com/office/drawing/2014/main" id="{9D620E58-B47E-0D49-B0F0-E8FE6E8E73E7}"/>
              </a:ext>
            </a:extLst>
          </p:cNvPr>
          <p:cNvSpPr txBox="1"/>
          <p:nvPr/>
        </p:nvSpPr>
        <p:spPr>
          <a:xfrm>
            <a:off x="3186114" y="3986213"/>
            <a:ext cx="2806914" cy="523220"/>
          </a:xfrm>
          <a:prstGeom prst="rect">
            <a:avLst/>
          </a:prstGeom>
          <a:noFill/>
        </p:spPr>
        <p:txBody>
          <a:bodyPr wrap="square" rtlCol="0">
            <a:spAutoFit/>
          </a:bodyPr>
          <a:lstStyle/>
          <a:p>
            <a:pPr lvl="0" defTabSz="685800">
              <a:defRPr/>
            </a:pPr>
            <a:r>
              <a:rPr lang="en-US" sz="400" dirty="0">
                <a:solidFill>
                  <a:schemeClr val="bg1"/>
                </a:solidFill>
                <a:latin typeface="Arial" panose="020B0604020202020204" pitchFamily="34" charset="0"/>
                <a:cs typeface="Arial" panose="020B0604020202020204" pitchFamily="34" charset="0"/>
              </a:rPr>
              <a:t>Great job! The correct answer is D, all of the above. </a:t>
            </a:r>
          </a:p>
          <a:p>
            <a:pPr lvl="0" defTabSz="685800">
              <a:defRPr/>
            </a:pPr>
            <a:endParaRPr lang="en-US" sz="400" dirty="0">
              <a:solidFill>
                <a:schemeClr val="bg1"/>
              </a:solidFill>
              <a:latin typeface="Arial" panose="020B0604020202020204" pitchFamily="34" charset="0"/>
              <a:cs typeface="Arial" panose="020B0604020202020204" pitchFamily="34" charset="0"/>
            </a:endParaRPr>
          </a:p>
          <a:p>
            <a:pPr lvl="0" defTabSz="685800">
              <a:defRPr/>
            </a:pPr>
            <a:r>
              <a:rPr lang="en-US" sz="400" dirty="0">
                <a:solidFill>
                  <a:schemeClr val="bg1"/>
                </a:solidFill>
                <a:latin typeface="Arial" panose="020B0604020202020204" pitchFamily="34" charset="0"/>
                <a:cs typeface="Arial" panose="020B0604020202020204" pitchFamily="34" charset="0"/>
              </a:rPr>
              <a:t>Child and adult care centers, family child care homes, and any central or satellite kitchens affiliated with the center or home all meet the definition of “onsite". </a:t>
            </a:r>
          </a:p>
          <a:p>
            <a:pPr lvl="0" defTabSz="685800">
              <a:defRPr/>
            </a:pPr>
            <a:endParaRPr lang="en-US" sz="400" dirty="0">
              <a:solidFill>
                <a:schemeClr val="bg1"/>
              </a:solidFill>
              <a:latin typeface="Arial" panose="020B0604020202020204" pitchFamily="34" charset="0"/>
              <a:cs typeface="Arial" panose="020B0604020202020204" pitchFamily="34" charset="0"/>
            </a:endParaRPr>
          </a:p>
          <a:p>
            <a:pPr lvl="0" defTabSz="685800">
              <a:defRPr/>
            </a:pPr>
            <a:r>
              <a:rPr lang="en-US" sz="400" dirty="0">
                <a:solidFill>
                  <a:schemeClr val="bg1"/>
                </a:solidFill>
                <a:latin typeface="Arial" panose="020B0604020202020204" pitchFamily="34" charset="0"/>
                <a:cs typeface="Arial" panose="020B0604020202020204" pitchFamily="34" charset="0"/>
              </a:rPr>
              <a:t>Foods that are deep-fat friend onsite also may not count toward reimbursable meals and snacks at emergency shelters, at-risk afterschool programs, or any other CACFP sites. </a:t>
            </a:r>
          </a:p>
        </p:txBody>
      </p:sp>
    </p:spTree>
    <p:extLst>
      <p:ext uri="{BB962C8B-B14F-4D97-AF65-F5344CB8AC3E}">
        <p14:creationId xmlns:p14="http://schemas.microsoft.com/office/powerpoint/2010/main" val="1393590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descr="Rectangle">
            <a:extLst>
              <a:ext uri="{FF2B5EF4-FFF2-40B4-BE49-F238E27FC236}">
                <a16:creationId xmlns:a16="http://schemas.microsoft.com/office/drawing/2014/main" id="{9672E95C-CEE8-A044-BB34-E546638BE121}"/>
              </a:ext>
              <a:ext uri="{C183D7F6-B498-43B3-948B-1728B52AA6E4}">
                <adec:decorative xmlns="" xmlns:adec="http://schemas.microsoft.com/office/drawing/2017/decorative" val="0"/>
              </a:ext>
            </a:extLst>
          </p:cNvPr>
          <p:cNvSpPr/>
          <p:nvPr/>
        </p:nvSpPr>
        <p:spPr>
          <a:xfrm>
            <a:off x="280091" y="241300"/>
            <a:ext cx="8583818" cy="4666047"/>
          </a:xfrm>
          <a:prstGeom prst="roundRect">
            <a:avLst>
              <a:gd name="adj" fmla="val 3992"/>
            </a:avLst>
          </a:prstGeom>
          <a:solidFill>
            <a:schemeClr val="bg1"/>
          </a:solidFill>
          <a:ln>
            <a:no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id="{75EABE3B-B77C-9E40-A6D8-704A05C428B7}"/>
              </a:ext>
            </a:extLst>
          </p:cNvPr>
          <p:cNvSpPr>
            <a:spLocks noGrp="1"/>
          </p:cNvSpPr>
          <p:nvPr>
            <p:ph type="title"/>
          </p:nvPr>
        </p:nvSpPr>
        <p:spPr>
          <a:xfrm>
            <a:off x="1835150" y="252365"/>
            <a:ext cx="5334000" cy="914400"/>
          </a:xfrm>
        </p:spPr>
        <p:txBody>
          <a:bodyPr/>
          <a:lstStyle/>
          <a:p>
            <a:r>
              <a:rPr lang="en-US" sz="2400" dirty="0">
                <a:solidFill>
                  <a:schemeClr val="tx1"/>
                </a:solidFill>
                <a:latin typeface="Times New Roman" panose="02020603050405020304" pitchFamily="18" charset="0"/>
                <a:cs typeface="Times New Roman" panose="02020603050405020304" pitchFamily="18" charset="0"/>
              </a:rPr>
              <a:t>Which foods may be served as part of a reimbursable meal in the CACFP?</a:t>
            </a:r>
          </a:p>
        </p:txBody>
      </p:sp>
      <p:pic>
        <p:nvPicPr>
          <p:cNvPr id="17" name="Picture 16" descr="Illustration of a cooking pot. ">
            <a:extLst>
              <a:ext uri="{FF2B5EF4-FFF2-40B4-BE49-F238E27FC236}">
                <a16:creationId xmlns:a16="http://schemas.microsoft.com/office/drawing/2014/main" id="{EEA8D4C2-19DE-CA4A-B5CF-8B85C361CF50}"/>
              </a:ext>
            </a:extLst>
          </p:cNvPr>
          <p:cNvPicPr/>
          <p:nvPr/>
        </p:nvPicPr>
        <p:blipFill>
          <a:blip r:embed="rId3"/>
          <a:stretch>
            <a:fillRect/>
          </a:stretch>
        </p:blipFill>
        <p:spPr>
          <a:xfrm>
            <a:off x="1035050" y="300793"/>
            <a:ext cx="800100" cy="800100"/>
          </a:xfrm>
          <a:prstGeom prst="rect">
            <a:avLst/>
          </a:prstGeom>
        </p:spPr>
      </p:pic>
      <p:pic>
        <p:nvPicPr>
          <p:cNvPr id="18" name="Picture 17" descr="Illustration of a cooking pan. ">
            <a:extLst>
              <a:ext uri="{FF2B5EF4-FFF2-40B4-BE49-F238E27FC236}">
                <a16:creationId xmlns:a16="http://schemas.microsoft.com/office/drawing/2014/main" id="{C7584424-7A6E-7145-AF16-8989C1DE4806}"/>
              </a:ext>
            </a:extLst>
          </p:cNvPr>
          <p:cNvPicPr/>
          <p:nvPr/>
        </p:nvPicPr>
        <p:blipFill>
          <a:blip r:embed="rId4"/>
          <a:stretch>
            <a:fillRect/>
          </a:stretch>
        </p:blipFill>
        <p:spPr>
          <a:xfrm>
            <a:off x="7169150" y="466627"/>
            <a:ext cx="1181100" cy="482600"/>
          </a:xfrm>
          <a:prstGeom prst="rect">
            <a:avLst/>
          </a:prstGeom>
        </p:spPr>
      </p:pic>
      <p:graphicFrame>
        <p:nvGraphicFramePr>
          <p:cNvPr id="19" name="Table 18" descr="Table">
            <a:extLst>
              <a:ext uri="{FF2B5EF4-FFF2-40B4-BE49-F238E27FC236}">
                <a16:creationId xmlns:a16="http://schemas.microsoft.com/office/drawing/2014/main" id="{00DCEBB9-CB82-7745-B1A3-74514B56C612}"/>
              </a:ext>
            </a:extLst>
          </p:cNvPr>
          <p:cNvGraphicFramePr>
            <a:graphicFrameLocks noGrp="1"/>
          </p:cNvGraphicFramePr>
          <p:nvPr>
            <p:extLst>
              <p:ext uri="{D42A27DB-BD31-4B8C-83A1-F6EECF244321}">
                <p14:modId xmlns:p14="http://schemas.microsoft.com/office/powerpoint/2010/main" val="2693431364"/>
              </p:ext>
            </p:extLst>
          </p:nvPr>
        </p:nvGraphicFramePr>
        <p:xfrm>
          <a:off x="431800" y="1243133"/>
          <a:ext cx="8280400" cy="3388360"/>
        </p:xfrm>
        <a:graphic>
          <a:graphicData uri="http://schemas.openxmlformats.org/drawingml/2006/table">
            <a:tbl>
              <a:tblPr firstRow="1" bandRow="1">
                <a:tableStyleId>{5C22544A-7EE6-4342-B048-85BDC9FD1C3A}</a:tableStyleId>
              </a:tblPr>
              <a:tblGrid>
                <a:gridCol w="4140200">
                  <a:extLst>
                    <a:ext uri="{9D8B030D-6E8A-4147-A177-3AD203B41FA5}">
                      <a16:colId xmlns:a16="http://schemas.microsoft.com/office/drawing/2014/main" val="1903549584"/>
                    </a:ext>
                  </a:extLst>
                </a:gridCol>
                <a:gridCol w="4140200">
                  <a:extLst>
                    <a:ext uri="{9D8B030D-6E8A-4147-A177-3AD203B41FA5}">
                      <a16:colId xmlns:a16="http://schemas.microsoft.com/office/drawing/2014/main" val="2505767740"/>
                    </a:ext>
                  </a:extLst>
                </a:gridCol>
              </a:tblGrid>
              <a:tr h="370840">
                <a:tc>
                  <a:txBody>
                    <a:bodyPr/>
                    <a:lstStyle/>
                    <a:p>
                      <a:pPr algn="ctr"/>
                      <a:r>
                        <a:rPr lang="en-US" dirty="0">
                          <a:latin typeface="Times New Roman" panose="02020603050405020304" pitchFamily="18" charset="0"/>
                          <a:cs typeface="Times New Roman" panose="02020603050405020304" pitchFamily="18" charset="0"/>
                        </a:rPr>
                        <a:t>Food</a:t>
                      </a:r>
                    </a:p>
                  </a:txBody>
                  <a:tcPr>
                    <a:solidFill>
                      <a:srgbClr val="004685"/>
                    </a:solidFill>
                  </a:tcPr>
                </a:tc>
                <a:tc>
                  <a:txBody>
                    <a:bodyPr/>
                    <a:lstStyle/>
                    <a:p>
                      <a:pPr algn="ctr"/>
                      <a:r>
                        <a:rPr lang="en-US" dirty="0">
                          <a:latin typeface="Times New Roman" panose="02020603050405020304" pitchFamily="18" charset="0"/>
                          <a:cs typeface="Times New Roman" panose="02020603050405020304" pitchFamily="18" charset="0"/>
                        </a:rPr>
                        <a:t>Reimbursable?</a:t>
                      </a:r>
                    </a:p>
                  </a:txBody>
                  <a:tcPr>
                    <a:solidFill>
                      <a:srgbClr val="004685"/>
                    </a:solidFill>
                  </a:tcPr>
                </a:tc>
                <a:extLst>
                  <a:ext uri="{0D108BD9-81ED-4DB2-BD59-A6C34878D82A}">
                    <a16:rowId xmlns:a16="http://schemas.microsoft.com/office/drawing/2014/main" val="3710114530"/>
                  </a:ext>
                </a:extLst>
              </a:tr>
              <a:tr h="370840">
                <a:tc>
                  <a:txBody>
                    <a:bodyPr/>
                    <a:lstStyle/>
                    <a:p>
                      <a:pPr algn="l"/>
                      <a:r>
                        <a:rPr lang="en-US" sz="1400" dirty="0">
                          <a:latin typeface="Times New Roman" panose="02020603050405020304" pitchFamily="18" charset="0"/>
                          <a:cs typeface="Times New Roman" panose="02020603050405020304" pitchFamily="18" charset="0"/>
                        </a:rPr>
                        <a:t>Packaged par-fried or flash-fried foods purchased from a grocery store (such as par-fried frozen potatoes).</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if heated onsite by baking, microwaving, or  another method that is not deep-fat frying. Compare foods and choose those lower in saturated fats.</a:t>
                      </a:r>
                    </a:p>
                  </a:txBody>
                  <a:tcPr>
                    <a:solidFill>
                      <a:srgbClr val="D8DEEC"/>
                    </a:solidFill>
                  </a:tcPr>
                </a:tc>
                <a:extLst>
                  <a:ext uri="{0D108BD9-81ED-4DB2-BD59-A6C34878D82A}">
                    <a16:rowId xmlns:a16="http://schemas.microsoft.com/office/drawing/2014/main" val="2616814808"/>
                  </a:ext>
                </a:extLst>
              </a:tr>
              <a:tr h="370840">
                <a:tc>
                  <a:txBody>
                    <a:bodyPr/>
                    <a:lstStyle/>
                    <a:p>
                      <a:pPr algn="l"/>
                      <a:r>
                        <a:rPr lang="en-US" sz="1400" dirty="0">
                          <a:latin typeface="Times New Roman" panose="02020603050405020304" pitchFamily="18" charset="0"/>
                          <a:cs typeface="Times New Roman" panose="02020603050405020304" pitchFamily="18" charset="0"/>
                        </a:rPr>
                        <a:t>Fried food from a restaurant or vendor.</a:t>
                      </a:r>
                    </a:p>
                  </a:txBody>
                  <a:tcPr>
                    <a:solidFill>
                      <a:srgbClr val="BBC6DD"/>
                    </a:solidFill>
                  </a:tcPr>
                </a:tc>
                <a:tc>
                  <a:txBody>
                    <a:bodyPr/>
                    <a:lstStyle/>
                    <a:p>
                      <a:pPr algn="l"/>
                      <a:r>
                        <a:rPr lang="en-US" sz="1400" dirty="0">
                          <a:latin typeface="Times New Roman" panose="02020603050405020304" pitchFamily="18" charset="0"/>
                          <a:cs typeface="Times New Roman" panose="02020603050405020304" pitchFamily="18" charset="0"/>
                        </a:rPr>
                        <a:t>Yes, if reheated onsite by baking, microwaving, or another method that is not deep-fat frying. Try to  switch to healthier options.</a:t>
                      </a:r>
                    </a:p>
                  </a:txBody>
                  <a:tcPr>
                    <a:solidFill>
                      <a:srgbClr val="BBC6DD"/>
                    </a:solidFill>
                  </a:tcPr>
                </a:tc>
                <a:extLst>
                  <a:ext uri="{0D108BD9-81ED-4DB2-BD59-A6C34878D82A}">
                    <a16:rowId xmlns:a16="http://schemas.microsoft.com/office/drawing/2014/main" val="707386602"/>
                  </a:ext>
                </a:extLst>
              </a:tr>
              <a:tr h="370840">
                <a:tc>
                  <a:txBody>
                    <a:bodyPr/>
                    <a:lstStyle/>
                    <a:p>
                      <a:pPr algn="l"/>
                      <a:r>
                        <a:rPr lang="en-US" sz="1400" dirty="0">
                          <a:latin typeface="Times New Roman" panose="02020603050405020304" pitchFamily="18" charset="0"/>
                          <a:cs typeface="Times New Roman" panose="02020603050405020304" pitchFamily="18" charset="0"/>
                        </a:rPr>
                        <a:t>Pan-fried foods prepared at the child care center or family child care home.</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the food is not covered with oil when pan-frying.</a:t>
                      </a:r>
                    </a:p>
                  </a:txBody>
                  <a:tcPr>
                    <a:solidFill>
                      <a:srgbClr val="D8DEEC"/>
                    </a:solidFill>
                  </a:tcPr>
                </a:tc>
                <a:extLst>
                  <a:ext uri="{0D108BD9-81ED-4DB2-BD59-A6C34878D82A}">
                    <a16:rowId xmlns:a16="http://schemas.microsoft.com/office/drawing/2014/main" val="3540802250"/>
                  </a:ext>
                </a:extLst>
              </a:tr>
              <a:tr h="370840">
                <a:tc>
                  <a:txBody>
                    <a:bodyPr/>
                    <a:lstStyle/>
                    <a:p>
                      <a:pPr algn="l"/>
                      <a:r>
                        <a:rPr lang="en-US" sz="1400" dirty="0">
                          <a:latin typeface="Times New Roman" panose="02020603050405020304" pitchFamily="18" charset="0"/>
                          <a:cs typeface="Times New Roman" panose="02020603050405020304" pitchFamily="18" charset="0"/>
                        </a:rPr>
                        <a:t>Fried foods prepared at a child care center’s </a:t>
                      </a:r>
                      <a:br>
                        <a:rPr lang="en-US" sz="1400" dirty="0">
                          <a:latin typeface="Times New Roman" panose="02020603050405020304" pitchFamily="18" charset="0"/>
                          <a:cs typeface="Times New Roman" panose="02020603050405020304" pitchFamily="18" charset="0"/>
                        </a:rPr>
                      </a:br>
                      <a:r>
                        <a:rPr lang="en-US" sz="1400" dirty="0">
                          <a:latin typeface="Times New Roman" panose="02020603050405020304" pitchFamily="18" charset="0"/>
                          <a:cs typeface="Times New Roman" panose="02020603050405020304" pitchFamily="18" charset="0"/>
                        </a:rPr>
                        <a:t>central kitchen.</a:t>
                      </a:r>
                    </a:p>
                  </a:txBody>
                  <a:tcPr>
                    <a:solidFill>
                      <a:srgbClr val="BBC6DD"/>
                    </a:solidFill>
                  </a:tcPr>
                </a:tc>
                <a:tc>
                  <a:txBody>
                    <a:bodyPr/>
                    <a:lstStyle/>
                    <a:p>
                      <a:pPr algn="l"/>
                      <a:r>
                        <a:rPr lang="en-US" sz="1400" dirty="0">
                          <a:latin typeface="Times New Roman" panose="02020603050405020304" pitchFamily="18" charset="0"/>
                          <a:cs typeface="Times New Roman" panose="02020603050405020304" pitchFamily="18" charset="0"/>
                        </a:rPr>
                        <a:t>No.</a:t>
                      </a:r>
                    </a:p>
                  </a:txBody>
                  <a:tcPr>
                    <a:solidFill>
                      <a:srgbClr val="BBC6DD"/>
                    </a:solidFill>
                  </a:tcPr>
                </a:tc>
                <a:extLst>
                  <a:ext uri="{0D108BD9-81ED-4DB2-BD59-A6C34878D82A}">
                    <a16:rowId xmlns:a16="http://schemas.microsoft.com/office/drawing/2014/main" val="3543480111"/>
                  </a:ext>
                </a:extLst>
              </a:tr>
              <a:tr h="370840">
                <a:tc>
                  <a:txBody>
                    <a:bodyPr/>
                    <a:lstStyle/>
                    <a:p>
                      <a:pPr algn="l"/>
                      <a:r>
                        <a:rPr lang="en-US" sz="1400" dirty="0">
                          <a:latin typeface="Times New Roman" panose="02020603050405020304" pitchFamily="18" charset="0"/>
                          <a:cs typeface="Times New Roman" panose="02020603050405020304" pitchFamily="18" charset="0"/>
                        </a:rPr>
                        <a:t>Stir-fried or sautéed foods prepared at the child care center or family child care home.</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the food is not covered with oil when stir-frying  or sautéing.</a:t>
                      </a:r>
                    </a:p>
                  </a:txBody>
                  <a:tcPr>
                    <a:solidFill>
                      <a:srgbClr val="D8DEEC"/>
                    </a:solidFill>
                  </a:tcPr>
                </a:tc>
                <a:extLst>
                  <a:ext uri="{0D108BD9-81ED-4DB2-BD59-A6C34878D82A}">
                    <a16:rowId xmlns:a16="http://schemas.microsoft.com/office/drawing/2014/main" val="1125640506"/>
                  </a:ext>
                </a:extLst>
              </a:tr>
            </a:tbl>
          </a:graphicData>
        </a:graphic>
      </p:graphicFrame>
      <p:sp>
        <p:nvSpPr>
          <p:cNvPr id="3" name="TextBox 2">
            <a:extLst>
              <a:ext uri="{FF2B5EF4-FFF2-40B4-BE49-F238E27FC236}">
                <a16:creationId xmlns:a16="http://schemas.microsoft.com/office/drawing/2014/main" id="{E5913130-B7E1-AB42-A24B-B0169490684F}"/>
              </a:ext>
            </a:extLst>
          </p:cNvPr>
          <p:cNvSpPr txBox="1"/>
          <p:nvPr/>
        </p:nvSpPr>
        <p:spPr>
          <a:xfrm>
            <a:off x="342895" y="4986336"/>
            <a:ext cx="8583818" cy="138499"/>
          </a:xfrm>
          <a:prstGeom prst="rect">
            <a:avLst/>
          </a:prstGeom>
          <a:noFill/>
        </p:spPr>
        <p:txBody>
          <a:bodyPr wrap="square" rtlCol="0">
            <a:spAutoFit/>
          </a:bodyPr>
          <a:lstStyle/>
          <a:p>
            <a:pPr lvl="0" defTabSz="685800">
              <a:defRPr/>
            </a:pPr>
            <a:r>
              <a:rPr lang="en-US" sz="300" dirty="0">
                <a:solidFill>
                  <a:srgbClr val="F9F9FC"/>
                </a:solidFill>
                <a:latin typeface="Arial" panose="020B0604020202020204" pitchFamily="34" charset="0"/>
                <a:cs typeface="Arial" panose="020B0604020202020204" pitchFamily="34" charset="0"/>
              </a:rPr>
              <a:t>Okay, now let’s turn to the second page of the worksheet. At the top of the page you will see a simple chart that you can use to help determine if the item you want to serve at your CACFP site can be counted as part of a reimbursable meal or snack, based on how or where it is prepared. </a:t>
            </a:r>
          </a:p>
        </p:txBody>
      </p:sp>
    </p:spTree>
    <p:extLst>
      <p:ext uri="{BB962C8B-B14F-4D97-AF65-F5344CB8AC3E}">
        <p14:creationId xmlns:p14="http://schemas.microsoft.com/office/powerpoint/2010/main" val="81248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descr="Rectangle">
            <a:extLst>
              <a:ext uri="{FF2B5EF4-FFF2-40B4-BE49-F238E27FC236}">
                <a16:creationId xmlns:a16="http://schemas.microsoft.com/office/drawing/2014/main" id="{9672E95C-CEE8-A044-BB34-E546638BE121}"/>
              </a:ext>
              <a:ext uri="{C183D7F6-B498-43B3-948B-1728B52AA6E4}">
                <adec:decorative xmlns="" xmlns:adec="http://schemas.microsoft.com/office/drawing/2017/decorative" val="0"/>
              </a:ext>
            </a:extLst>
          </p:cNvPr>
          <p:cNvSpPr/>
          <p:nvPr/>
        </p:nvSpPr>
        <p:spPr>
          <a:xfrm>
            <a:off x="280091" y="241300"/>
            <a:ext cx="8583818" cy="4666047"/>
          </a:xfrm>
          <a:prstGeom prst="roundRect">
            <a:avLst>
              <a:gd name="adj" fmla="val 3992"/>
            </a:avLst>
          </a:prstGeom>
          <a:solidFill>
            <a:schemeClr val="bg1"/>
          </a:solidFill>
          <a:ln>
            <a:no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Title 3">
            <a:extLst>
              <a:ext uri="{FF2B5EF4-FFF2-40B4-BE49-F238E27FC236}">
                <a16:creationId xmlns:a16="http://schemas.microsoft.com/office/drawing/2014/main" id="{43F30BB4-B9CF-244F-98A9-9B8E966EFBBA}"/>
              </a:ext>
            </a:extLst>
          </p:cNvPr>
          <p:cNvSpPr>
            <a:spLocks noGrp="1"/>
          </p:cNvSpPr>
          <p:nvPr>
            <p:ph type="title"/>
          </p:nvPr>
        </p:nvSpPr>
        <p:spPr>
          <a:xfrm>
            <a:off x="1835150" y="457209"/>
            <a:ext cx="5334000" cy="914400"/>
          </a:xfrm>
        </p:spPr>
        <p:txBody>
          <a:bodyPr/>
          <a:lstStyle/>
          <a:p>
            <a:r>
              <a:rPr lang="en-US" sz="2400" dirty="0">
                <a:solidFill>
                  <a:schemeClr val="tx1"/>
                </a:solidFill>
                <a:latin typeface="Times New Roman" panose="02020603050405020304" pitchFamily="18" charset="0"/>
                <a:cs typeface="Times New Roman" panose="02020603050405020304" pitchFamily="18" charset="0"/>
              </a:rPr>
              <a:t>Which foods may be served as part of a reimbursable meal in the CACFP?</a:t>
            </a:r>
            <a:br>
              <a:rPr lang="en-US" sz="2400" dirty="0">
                <a:solidFill>
                  <a:schemeClr val="tx1"/>
                </a:solidFill>
                <a:latin typeface="Times New Roman" panose="02020603050405020304" pitchFamily="18" charset="0"/>
                <a:cs typeface="Times New Roman" panose="02020603050405020304" pitchFamily="18" charset="0"/>
              </a:rPr>
            </a:br>
            <a:endParaRPr lang="en-US" sz="2400" dirty="0"/>
          </a:p>
        </p:txBody>
      </p:sp>
      <p:pic>
        <p:nvPicPr>
          <p:cNvPr id="17" name="Picture 16" descr="Illustration of a cooking pot. ">
            <a:extLst>
              <a:ext uri="{FF2B5EF4-FFF2-40B4-BE49-F238E27FC236}">
                <a16:creationId xmlns:a16="http://schemas.microsoft.com/office/drawing/2014/main" id="{EEA8D4C2-19DE-CA4A-B5CF-8B85C361CF50}"/>
              </a:ext>
            </a:extLst>
          </p:cNvPr>
          <p:cNvPicPr/>
          <p:nvPr/>
        </p:nvPicPr>
        <p:blipFill>
          <a:blip r:embed="rId3"/>
          <a:stretch>
            <a:fillRect/>
          </a:stretch>
        </p:blipFill>
        <p:spPr>
          <a:xfrm>
            <a:off x="1035050" y="300793"/>
            <a:ext cx="800100" cy="800100"/>
          </a:xfrm>
          <a:prstGeom prst="rect">
            <a:avLst/>
          </a:prstGeom>
        </p:spPr>
      </p:pic>
      <p:pic>
        <p:nvPicPr>
          <p:cNvPr id="18" name="Picture 17" descr="Illustration of a cooking pan. ">
            <a:extLst>
              <a:ext uri="{FF2B5EF4-FFF2-40B4-BE49-F238E27FC236}">
                <a16:creationId xmlns:a16="http://schemas.microsoft.com/office/drawing/2014/main" id="{C7584424-7A6E-7145-AF16-8989C1DE4806}"/>
              </a:ext>
            </a:extLst>
          </p:cNvPr>
          <p:cNvPicPr/>
          <p:nvPr/>
        </p:nvPicPr>
        <p:blipFill>
          <a:blip r:embed="rId4"/>
          <a:stretch>
            <a:fillRect/>
          </a:stretch>
        </p:blipFill>
        <p:spPr>
          <a:xfrm>
            <a:off x="7169150" y="466627"/>
            <a:ext cx="1181100" cy="482600"/>
          </a:xfrm>
          <a:prstGeom prst="rect">
            <a:avLst/>
          </a:prstGeom>
        </p:spPr>
      </p:pic>
      <p:graphicFrame>
        <p:nvGraphicFramePr>
          <p:cNvPr id="19" name="Table 18" descr="Table">
            <a:extLst>
              <a:ext uri="{FF2B5EF4-FFF2-40B4-BE49-F238E27FC236}">
                <a16:creationId xmlns:a16="http://schemas.microsoft.com/office/drawing/2014/main" id="{00DCEBB9-CB82-7745-B1A3-74514B56C612}"/>
              </a:ext>
            </a:extLst>
          </p:cNvPr>
          <p:cNvGraphicFramePr>
            <a:graphicFrameLocks noGrp="1"/>
          </p:cNvGraphicFramePr>
          <p:nvPr>
            <p:extLst>
              <p:ext uri="{D42A27DB-BD31-4B8C-83A1-F6EECF244321}">
                <p14:modId xmlns:p14="http://schemas.microsoft.com/office/powerpoint/2010/main" val="3357668383"/>
              </p:ext>
            </p:extLst>
          </p:nvPr>
        </p:nvGraphicFramePr>
        <p:xfrm>
          <a:off x="431800" y="1243133"/>
          <a:ext cx="8280400" cy="3388360"/>
        </p:xfrm>
        <a:graphic>
          <a:graphicData uri="http://schemas.openxmlformats.org/drawingml/2006/table">
            <a:tbl>
              <a:tblPr firstRow="1" bandRow="1">
                <a:tableStyleId>{5C22544A-7EE6-4342-B048-85BDC9FD1C3A}</a:tableStyleId>
              </a:tblPr>
              <a:tblGrid>
                <a:gridCol w="4140200">
                  <a:extLst>
                    <a:ext uri="{9D8B030D-6E8A-4147-A177-3AD203B41FA5}">
                      <a16:colId xmlns:a16="http://schemas.microsoft.com/office/drawing/2014/main" val="1903549584"/>
                    </a:ext>
                  </a:extLst>
                </a:gridCol>
                <a:gridCol w="4140200">
                  <a:extLst>
                    <a:ext uri="{9D8B030D-6E8A-4147-A177-3AD203B41FA5}">
                      <a16:colId xmlns:a16="http://schemas.microsoft.com/office/drawing/2014/main" val="2505767740"/>
                    </a:ext>
                  </a:extLst>
                </a:gridCol>
              </a:tblGrid>
              <a:tr h="370840">
                <a:tc>
                  <a:txBody>
                    <a:bodyPr/>
                    <a:lstStyle/>
                    <a:p>
                      <a:pPr algn="ctr"/>
                      <a:r>
                        <a:rPr lang="en-US" dirty="0">
                          <a:latin typeface="Times New Roman" panose="02020603050405020304" pitchFamily="18" charset="0"/>
                          <a:cs typeface="Times New Roman" panose="02020603050405020304" pitchFamily="18" charset="0"/>
                        </a:rPr>
                        <a:t>Food</a:t>
                      </a:r>
                    </a:p>
                  </a:txBody>
                  <a:tcPr>
                    <a:solidFill>
                      <a:srgbClr val="004685"/>
                    </a:solidFill>
                  </a:tcPr>
                </a:tc>
                <a:tc>
                  <a:txBody>
                    <a:bodyPr/>
                    <a:lstStyle/>
                    <a:p>
                      <a:pPr algn="ctr"/>
                      <a:r>
                        <a:rPr lang="en-US" dirty="0">
                          <a:latin typeface="Times New Roman" panose="02020603050405020304" pitchFamily="18" charset="0"/>
                          <a:cs typeface="Times New Roman" panose="02020603050405020304" pitchFamily="18" charset="0"/>
                        </a:rPr>
                        <a:t>Reimbursable?</a:t>
                      </a:r>
                    </a:p>
                  </a:txBody>
                  <a:tcPr>
                    <a:solidFill>
                      <a:srgbClr val="004685"/>
                    </a:solidFill>
                  </a:tcPr>
                </a:tc>
                <a:extLst>
                  <a:ext uri="{0D108BD9-81ED-4DB2-BD59-A6C34878D82A}">
                    <a16:rowId xmlns:a16="http://schemas.microsoft.com/office/drawing/2014/main" val="3710114530"/>
                  </a:ext>
                </a:extLst>
              </a:tr>
              <a:tr h="370840">
                <a:tc>
                  <a:txBody>
                    <a:bodyPr/>
                    <a:lstStyle/>
                    <a:p>
                      <a:pPr algn="l"/>
                      <a:r>
                        <a:rPr lang="en-US" sz="1400" dirty="0">
                          <a:latin typeface="Times New Roman" panose="02020603050405020304" pitchFamily="18" charset="0"/>
                          <a:cs typeface="Times New Roman" panose="02020603050405020304" pitchFamily="18" charset="0"/>
                        </a:rPr>
                        <a:t>Packaged par-fried or flash-fried foods purchased from a grocery store (such as par-fried frozen potatoes).</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if heated onsite by baking, microwaving, or  another method that is not deep-fat frying. Compare foods and choose those lower in saturated fats.</a:t>
                      </a:r>
                    </a:p>
                  </a:txBody>
                  <a:tcPr>
                    <a:solidFill>
                      <a:srgbClr val="D8DEEC"/>
                    </a:solidFill>
                  </a:tcPr>
                </a:tc>
                <a:extLst>
                  <a:ext uri="{0D108BD9-81ED-4DB2-BD59-A6C34878D82A}">
                    <a16:rowId xmlns:a16="http://schemas.microsoft.com/office/drawing/2014/main" val="2616814808"/>
                  </a:ext>
                </a:extLst>
              </a:tr>
              <a:tr h="370840">
                <a:tc>
                  <a:txBody>
                    <a:bodyPr/>
                    <a:lstStyle/>
                    <a:p>
                      <a:pPr algn="l"/>
                      <a:r>
                        <a:rPr lang="en-US" sz="1400" dirty="0">
                          <a:latin typeface="Times New Roman" panose="02020603050405020304" pitchFamily="18" charset="0"/>
                          <a:cs typeface="Times New Roman" panose="02020603050405020304" pitchFamily="18" charset="0"/>
                        </a:rPr>
                        <a:t>Fried food from a restaurant or vendor.</a:t>
                      </a:r>
                    </a:p>
                  </a:txBody>
                  <a:tcPr>
                    <a:solidFill>
                      <a:srgbClr val="BBC6DD"/>
                    </a:solidFill>
                  </a:tcPr>
                </a:tc>
                <a:tc>
                  <a:txBody>
                    <a:bodyPr/>
                    <a:lstStyle/>
                    <a:p>
                      <a:pPr algn="l"/>
                      <a:r>
                        <a:rPr lang="en-US" sz="1400" dirty="0">
                          <a:latin typeface="Times New Roman" panose="02020603050405020304" pitchFamily="18" charset="0"/>
                          <a:cs typeface="Times New Roman" panose="02020603050405020304" pitchFamily="18" charset="0"/>
                        </a:rPr>
                        <a:t>Yes, if reheated onsite by baking, microwaving, or another method that is not deep-fat frying. Try to  switch to healthier options.</a:t>
                      </a:r>
                    </a:p>
                  </a:txBody>
                  <a:tcPr>
                    <a:solidFill>
                      <a:srgbClr val="BBC6DD"/>
                    </a:solidFill>
                  </a:tcPr>
                </a:tc>
                <a:extLst>
                  <a:ext uri="{0D108BD9-81ED-4DB2-BD59-A6C34878D82A}">
                    <a16:rowId xmlns:a16="http://schemas.microsoft.com/office/drawing/2014/main" val="707386602"/>
                  </a:ext>
                </a:extLst>
              </a:tr>
              <a:tr h="370840">
                <a:tc>
                  <a:txBody>
                    <a:bodyPr/>
                    <a:lstStyle/>
                    <a:p>
                      <a:pPr algn="l"/>
                      <a:r>
                        <a:rPr lang="en-US" sz="1400" dirty="0">
                          <a:latin typeface="Times New Roman" panose="02020603050405020304" pitchFamily="18" charset="0"/>
                          <a:cs typeface="Times New Roman" panose="02020603050405020304" pitchFamily="18" charset="0"/>
                        </a:rPr>
                        <a:t>Pan-fried foods prepared at the child care center or family child care home.</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the food is not covered with oil when pan-frying.</a:t>
                      </a:r>
                    </a:p>
                  </a:txBody>
                  <a:tcPr>
                    <a:solidFill>
                      <a:srgbClr val="D8DEEC"/>
                    </a:solidFill>
                  </a:tcPr>
                </a:tc>
                <a:extLst>
                  <a:ext uri="{0D108BD9-81ED-4DB2-BD59-A6C34878D82A}">
                    <a16:rowId xmlns:a16="http://schemas.microsoft.com/office/drawing/2014/main" val="3540802250"/>
                  </a:ext>
                </a:extLst>
              </a:tr>
              <a:tr h="370840">
                <a:tc>
                  <a:txBody>
                    <a:bodyPr/>
                    <a:lstStyle/>
                    <a:p>
                      <a:pPr algn="l"/>
                      <a:r>
                        <a:rPr lang="en-US" sz="1400" dirty="0">
                          <a:latin typeface="Times New Roman" panose="02020603050405020304" pitchFamily="18" charset="0"/>
                          <a:cs typeface="Times New Roman" panose="02020603050405020304" pitchFamily="18" charset="0"/>
                        </a:rPr>
                        <a:t>Fried foods prepared at a child care center’s </a:t>
                      </a:r>
                      <a:br>
                        <a:rPr lang="en-US" sz="1400" dirty="0">
                          <a:latin typeface="Times New Roman" panose="02020603050405020304" pitchFamily="18" charset="0"/>
                          <a:cs typeface="Times New Roman" panose="02020603050405020304" pitchFamily="18" charset="0"/>
                        </a:rPr>
                      </a:br>
                      <a:r>
                        <a:rPr lang="en-US" sz="1400" dirty="0">
                          <a:latin typeface="Times New Roman" panose="02020603050405020304" pitchFamily="18" charset="0"/>
                          <a:cs typeface="Times New Roman" panose="02020603050405020304" pitchFamily="18" charset="0"/>
                        </a:rPr>
                        <a:t>central kitchen.</a:t>
                      </a:r>
                    </a:p>
                  </a:txBody>
                  <a:tcPr>
                    <a:solidFill>
                      <a:srgbClr val="BBC6DD"/>
                    </a:solidFill>
                  </a:tcPr>
                </a:tc>
                <a:tc>
                  <a:txBody>
                    <a:bodyPr/>
                    <a:lstStyle/>
                    <a:p>
                      <a:pPr algn="l"/>
                      <a:r>
                        <a:rPr lang="en-US" sz="1400" dirty="0">
                          <a:latin typeface="Times New Roman" panose="02020603050405020304" pitchFamily="18" charset="0"/>
                          <a:cs typeface="Times New Roman" panose="02020603050405020304" pitchFamily="18" charset="0"/>
                        </a:rPr>
                        <a:t>No.</a:t>
                      </a:r>
                    </a:p>
                  </a:txBody>
                  <a:tcPr>
                    <a:solidFill>
                      <a:srgbClr val="BBC6DD"/>
                    </a:solidFill>
                  </a:tcPr>
                </a:tc>
                <a:extLst>
                  <a:ext uri="{0D108BD9-81ED-4DB2-BD59-A6C34878D82A}">
                    <a16:rowId xmlns:a16="http://schemas.microsoft.com/office/drawing/2014/main" val="3543480111"/>
                  </a:ext>
                </a:extLst>
              </a:tr>
              <a:tr h="370840">
                <a:tc>
                  <a:txBody>
                    <a:bodyPr/>
                    <a:lstStyle/>
                    <a:p>
                      <a:pPr algn="l"/>
                      <a:r>
                        <a:rPr lang="en-US" sz="1400" dirty="0">
                          <a:latin typeface="Times New Roman" panose="02020603050405020304" pitchFamily="18" charset="0"/>
                          <a:cs typeface="Times New Roman" panose="02020603050405020304" pitchFamily="18" charset="0"/>
                        </a:rPr>
                        <a:t>Stir-fried or sautéed foods prepared at the child care center or family child care home.</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the food is not covered with oil when stir-frying  or sautéing.</a:t>
                      </a:r>
                    </a:p>
                  </a:txBody>
                  <a:tcPr>
                    <a:solidFill>
                      <a:srgbClr val="D8DEEC"/>
                    </a:solidFill>
                  </a:tcPr>
                </a:tc>
                <a:extLst>
                  <a:ext uri="{0D108BD9-81ED-4DB2-BD59-A6C34878D82A}">
                    <a16:rowId xmlns:a16="http://schemas.microsoft.com/office/drawing/2014/main" val="1125640506"/>
                  </a:ext>
                </a:extLst>
              </a:tr>
            </a:tbl>
          </a:graphicData>
        </a:graphic>
      </p:graphicFrame>
      <p:sp>
        <p:nvSpPr>
          <p:cNvPr id="8" name="Rectangle 7" descr="Rectangle emphasizing first row in table, which begins with &quot;packaged par-fried or flash fried foods.&quot;">
            <a:extLst>
              <a:ext uri="{FF2B5EF4-FFF2-40B4-BE49-F238E27FC236}">
                <a16:creationId xmlns:a16="http://schemas.microsoft.com/office/drawing/2014/main" id="{92351D68-2E0D-144F-BB56-81D94CD05983}"/>
              </a:ext>
              <a:ext uri="{C183D7F6-B498-43B3-948B-1728B52AA6E4}">
                <adec:decorative xmlns="" xmlns:adec="http://schemas.microsoft.com/office/drawing/2017/decorative" val="1"/>
              </a:ext>
            </a:extLst>
          </p:cNvPr>
          <p:cNvSpPr/>
          <p:nvPr/>
        </p:nvSpPr>
        <p:spPr>
          <a:xfrm>
            <a:off x="368991" y="1546308"/>
            <a:ext cx="8394009" cy="859072"/>
          </a:xfrm>
          <a:prstGeom prst="rect">
            <a:avLst/>
          </a:prstGeom>
          <a:noFill/>
          <a:ln w="25400">
            <a:solidFill>
              <a:srgbClr val="7F1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36C3EA2F-4E97-E24E-A772-11286B482126}"/>
              </a:ext>
            </a:extLst>
          </p:cNvPr>
          <p:cNvSpPr txBox="1"/>
          <p:nvPr/>
        </p:nvSpPr>
        <p:spPr>
          <a:xfrm>
            <a:off x="200025" y="4943472"/>
            <a:ext cx="8943975" cy="230832"/>
          </a:xfrm>
          <a:prstGeom prst="rect">
            <a:avLst/>
          </a:prstGeom>
          <a:noFill/>
        </p:spPr>
        <p:txBody>
          <a:bodyPr wrap="square" rtlCol="0">
            <a:spAutoFit/>
          </a:bodyPr>
          <a:lstStyle/>
          <a:p>
            <a:r>
              <a:rPr lang="en-US" sz="300" dirty="0">
                <a:solidFill>
                  <a:srgbClr val="F9F9FC"/>
                </a:solidFill>
                <a:latin typeface="Arial" panose="020B0604020202020204" pitchFamily="34" charset="0"/>
                <a:cs typeface="Arial" panose="020B0604020202020204" pitchFamily="34" charset="0"/>
              </a:rPr>
              <a:t>The first row of this chart mentions serving foods that have been pre-fried, such as par-fried or flash-fried items. It is important to know that packaged foods that have been par-fried or flash-fried, such as French fries or chicken nuggets, can be served as part of a reimbursable meal or snack as long as they are heated onsite by a method other than deep-fat frying, such as baking or microwaving. </a:t>
            </a:r>
          </a:p>
          <a:p>
            <a:endParaRPr lang="en-US" sz="300" dirty="0">
              <a:solidFill>
                <a:srgbClr val="F9F9FC"/>
              </a:solidFill>
              <a:latin typeface="Arial" panose="020B0604020202020204" pitchFamily="34" charset="0"/>
              <a:cs typeface="Arial" panose="020B0604020202020204" pitchFamily="34" charset="0"/>
            </a:endParaRPr>
          </a:p>
          <a:p>
            <a:r>
              <a:rPr lang="en-US" sz="300" dirty="0">
                <a:solidFill>
                  <a:srgbClr val="F9F9FC"/>
                </a:solidFill>
                <a:latin typeface="Arial" panose="020B0604020202020204" pitchFamily="34" charset="0"/>
                <a:cs typeface="Arial" panose="020B0604020202020204" pitchFamily="34" charset="0"/>
              </a:rPr>
              <a:t>The CACFP meal pattern does not place a limit on the amount of pre-fried foods a site may serve each week. However, as an optional CACFP Best Practice, aim to serve purchased pre-fried foods once a week or less. </a:t>
            </a:r>
          </a:p>
        </p:txBody>
      </p:sp>
    </p:spTree>
    <p:extLst>
      <p:ext uri="{BB962C8B-B14F-4D97-AF65-F5344CB8AC3E}">
        <p14:creationId xmlns:p14="http://schemas.microsoft.com/office/powerpoint/2010/main" val="2920940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descr="Rectangle around the second row of the table, which begins with &quot;Fried food from a restaurant or vendor.&quot;">
            <a:extLst>
              <a:ext uri="{FF2B5EF4-FFF2-40B4-BE49-F238E27FC236}">
                <a16:creationId xmlns:a16="http://schemas.microsoft.com/office/drawing/2014/main" id="{9672E95C-CEE8-A044-BB34-E546638BE121}"/>
              </a:ext>
              <a:ext uri="{C183D7F6-B498-43B3-948B-1728B52AA6E4}">
                <adec:decorative xmlns="" xmlns:adec="http://schemas.microsoft.com/office/drawing/2017/decorative" val="1"/>
              </a:ext>
            </a:extLst>
          </p:cNvPr>
          <p:cNvSpPr/>
          <p:nvPr/>
        </p:nvSpPr>
        <p:spPr>
          <a:xfrm>
            <a:off x="280091" y="241300"/>
            <a:ext cx="8583818" cy="4666047"/>
          </a:xfrm>
          <a:prstGeom prst="roundRect">
            <a:avLst>
              <a:gd name="adj" fmla="val 3992"/>
            </a:avLst>
          </a:prstGeom>
          <a:solidFill>
            <a:schemeClr val="bg1"/>
          </a:solidFill>
          <a:ln>
            <a:no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 name="Title 2">
            <a:extLst>
              <a:ext uri="{FF2B5EF4-FFF2-40B4-BE49-F238E27FC236}">
                <a16:creationId xmlns:a16="http://schemas.microsoft.com/office/drawing/2014/main" id="{E4D94F6E-9DCA-4A8E-9591-2F830691E2AE}"/>
              </a:ext>
            </a:extLst>
          </p:cNvPr>
          <p:cNvSpPr>
            <a:spLocks noGrp="1"/>
          </p:cNvSpPr>
          <p:nvPr>
            <p:ph type="title"/>
          </p:nvPr>
        </p:nvSpPr>
        <p:spPr>
          <a:xfrm>
            <a:off x="1236756" y="409414"/>
            <a:ext cx="6519900" cy="914400"/>
          </a:xfrm>
        </p:spPr>
        <p:txBody>
          <a:bodyPr/>
          <a:lstStyle/>
          <a:p>
            <a:pPr lvl="0" defTabSz="457200">
              <a:lnSpc>
                <a:spcPct val="100000"/>
              </a:lnSpc>
              <a:spcBef>
                <a:spcPts val="0"/>
              </a:spcBef>
            </a:pPr>
            <a:r>
              <a:rPr lang="en-US" sz="2400" dirty="0">
                <a:solidFill>
                  <a:prstClr val="black"/>
                </a:solidFill>
                <a:latin typeface="Times New Roman" panose="02020603050405020304" pitchFamily="18" charset="0"/>
                <a:ea typeface="+mn-ea"/>
                <a:cs typeface="Times New Roman" panose="02020603050405020304" pitchFamily="18" charset="0"/>
              </a:rPr>
              <a:t>Which foods may be served as part of a reimbursable meal in the CACFP?</a:t>
            </a:r>
            <a:br>
              <a:rPr lang="en-US" sz="2400" dirty="0">
                <a:solidFill>
                  <a:prstClr val="black"/>
                </a:solidFill>
                <a:latin typeface="Times New Roman" panose="02020603050405020304" pitchFamily="18" charset="0"/>
                <a:ea typeface="+mn-ea"/>
                <a:cs typeface="Times New Roman" panose="02020603050405020304" pitchFamily="18" charset="0"/>
              </a:rPr>
            </a:br>
            <a:r>
              <a:rPr lang="en-US" sz="2400" dirty="0">
                <a:solidFill>
                  <a:schemeClr val="bg1"/>
                </a:solidFill>
                <a:latin typeface="Times New Roman" panose="02020603050405020304" pitchFamily="18" charset="0"/>
                <a:ea typeface="+mn-ea"/>
                <a:cs typeface="Times New Roman" panose="02020603050405020304" pitchFamily="18" charset="0"/>
              </a:rPr>
              <a:t>(part 1)</a:t>
            </a:r>
            <a:endParaRPr lang="en-US" dirty="0">
              <a:solidFill>
                <a:schemeClr val="bg1"/>
              </a:solidFill>
            </a:endParaRPr>
          </a:p>
        </p:txBody>
      </p:sp>
      <p:pic>
        <p:nvPicPr>
          <p:cNvPr id="17" name="Picture 16" descr="Illustration of a cooking pot. ">
            <a:extLst>
              <a:ext uri="{FF2B5EF4-FFF2-40B4-BE49-F238E27FC236}">
                <a16:creationId xmlns:a16="http://schemas.microsoft.com/office/drawing/2014/main" id="{EEA8D4C2-19DE-CA4A-B5CF-8B85C361CF50}"/>
              </a:ext>
            </a:extLst>
          </p:cNvPr>
          <p:cNvPicPr/>
          <p:nvPr/>
        </p:nvPicPr>
        <p:blipFill>
          <a:blip r:embed="rId3"/>
          <a:stretch>
            <a:fillRect/>
          </a:stretch>
        </p:blipFill>
        <p:spPr>
          <a:xfrm>
            <a:off x="1035050" y="300793"/>
            <a:ext cx="800100" cy="800100"/>
          </a:xfrm>
          <a:prstGeom prst="rect">
            <a:avLst/>
          </a:prstGeom>
        </p:spPr>
      </p:pic>
      <p:pic>
        <p:nvPicPr>
          <p:cNvPr id="18" name="Picture 17" descr="Illustration of a cooking pan. ">
            <a:extLst>
              <a:ext uri="{FF2B5EF4-FFF2-40B4-BE49-F238E27FC236}">
                <a16:creationId xmlns:a16="http://schemas.microsoft.com/office/drawing/2014/main" id="{C7584424-7A6E-7145-AF16-8989C1DE4806}"/>
              </a:ext>
            </a:extLst>
          </p:cNvPr>
          <p:cNvPicPr/>
          <p:nvPr/>
        </p:nvPicPr>
        <p:blipFill>
          <a:blip r:embed="rId4"/>
          <a:stretch>
            <a:fillRect/>
          </a:stretch>
        </p:blipFill>
        <p:spPr>
          <a:xfrm>
            <a:off x="7169150" y="466627"/>
            <a:ext cx="1181100" cy="482600"/>
          </a:xfrm>
          <a:prstGeom prst="rect">
            <a:avLst/>
          </a:prstGeom>
        </p:spPr>
      </p:pic>
      <p:graphicFrame>
        <p:nvGraphicFramePr>
          <p:cNvPr id="19" name="Table 18" descr="Table">
            <a:extLst>
              <a:ext uri="{FF2B5EF4-FFF2-40B4-BE49-F238E27FC236}">
                <a16:creationId xmlns:a16="http://schemas.microsoft.com/office/drawing/2014/main" id="{00DCEBB9-CB82-7745-B1A3-74514B56C612}"/>
              </a:ext>
            </a:extLst>
          </p:cNvPr>
          <p:cNvGraphicFramePr>
            <a:graphicFrameLocks noGrp="1"/>
          </p:cNvGraphicFramePr>
          <p:nvPr>
            <p:extLst>
              <p:ext uri="{D42A27DB-BD31-4B8C-83A1-F6EECF244321}">
                <p14:modId xmlns:p14="http://schemas.microsoft.com/office/powerpoint/2010/main" val="1076203480"/>
              </p:ext>
            </p:extLst>
          </p:nvPr>
        </p:nvGraphicFramePr>
        <p:xfrm>
          <a:off x="431800" y="1243133"/>
          <a:ext cx="8280400" cy="3388360"/>
        </p:xfrm>
        <a:graphic>
          <a:graphicData uri="http://schemas.openxmlformats.org/drawingml/2006/table">
            <a:tbl>
              <a:tblPr firstRow="1" bandRow="1">
                <a:tableStyleId>{5C22544A-7EE6-4342-B048-85BDC9FD1C3A}</a:tableStyleId>
              </a:tblPr>
              <a:tblGrid>
                <a:gridCol w="4140200">
                  <a:extLst>
                    <a:ext uri="{9D8B030D-6E8A-4147-A177-3AD203B41FA5}">
                      <a16:colId xmlns:a16="http://schemas.microsoft.com/office/drawing/2014/main" val="1903549584"/>
                    </a:ext>
                  </a:extLst>
                </a:gridCol>
                <a:gridCol w="4140200">
                  <a:extLst>
                    <a:ext uri="{9D8B030D-6E8A-4147-A177-3AD203B41FA5}">
                      <a16:colId xmlns:a16="http://schemas.microsoft.com/office/drawing/2014/main" val="2505767740"/>
                    </a:ext>
                  </a:extLst>
                </a:gridCol>
              </a:tblGrid>
              <a:tr h="370840">
                <a:tc>
                  <a:txBody>
                    <a:bodyPr/>
                    <a:lstStyle/>
                    <a:p>
                      <a:pPr algn="ctr"/>
                      <a:r>
                        <a:rPr lang="en-US" dirty="0">
                          <a:latin typeface="Times New Roman" panose="02020603050405020304" pitchFamily="18" charset="0"/>
                          <a:cs typeface="Times New Roman" panose="02020603050405020304" pitchFamily="18" charset="0"/>
                        </a:rPr>
                        <a:t>Food</a:t>
                      </a:r>
                    </a:p>
                  </a:txBody>
                  <a:tcPr>
                    <a:solidFill>
                      <a:srgbClr val="004685"/>
                    </a:solidFill>
                  </a:tcPr>
                </a:tc>
                <a:tc>
                  <a:txBody>
                    <a:bodyPr/>
                    <a:lstStyle/>
                    <a:p>
                      <a:pPr algn="ctr"/>
                      <a:r>
                        <a:rPr lang="en-US" dirty="0">
                          <a:latin typeface="Times New Roman" panose="02020603050405020304" pitchFamily="18" charset="0"/>
                          <a:cs typeface="Times New Roman" panose="02020603050405020304" pitchFamily="18" charset="0"/>
                        </a:rPr>
                        <a:t>Reimbursable?</a:t>
                      </a:r>
                    </a:p>
                  </a:txBody>
                  <a:tcPr>
                    <a:solidFill>
                      <a:srgbClr val="004685"/>
                    </a:solidFill>
                  </a:tcPr>
                </a:tc>
                <a:extLst>
                  <a:ext uri="{0D108BD9-81ED-4DB2-BD59-A6C34878D82A}">
                    <a16:rowId xmlns:a16="http://schemas.microsoft.com/office/drawing/2014/main" val="3710114530"/>
                  </a:ext>
                </a:extLst>
              </a:tr>
              <a:tr h="370840">
                <a:tc>
                  <a:txBody>
                    <a:bodyPr/>
                    <a:lstStyle/>
                    <a:p>
                      <a:pPr algn="l"/>
                      <a:r>
                        <a:rPr lang="en-US" sz="1400" dirty="0">
                          <a:latin typeface="Times New Roman" panose="02020603050405020304" pitchFamily="18" charset="0"/>
                          <a:cs typeface="Times New Roman" panose="02020603050405020304" pitchFamily="18" charset="0"/>
                        </a:rPr>
                        <a:t>Packaged par-fried or flash-fried foods purchased from a grocery store (such as par-fried frozen potatoes).</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if heated onsite by baking, microwaving, or  another method that is not deep-fat frying. Compare foods and choose those lower in saturated fats.</a:t>
                      </a:r>
                    </a:p>
                  </a:txBody>
                  <a:tcPr>
                    <a:solidFill>
                      <a:srgbClr val="D8DEEC"/>
                    </a:solidFill>
                  </a:tcPr>
                </a:tc>
                <a:extLst>
                  <a:ext uri="{0D108BD9-81ED-4DB2-BD59-A6C34878D82A}">
                    <a16:rowId xmlns:a16="http://schemas.microsoft.com/office/drawing/2014/main" val="2616814808"/>
                  </a:ext>
                </a:extLst>
              </a:tr>
              <a:tr h="370840">
                <a:tc>
                  <a:txBody>
                    <a:bodyPr/>
                    <a:lstStyle/>
                    <a:p>
                      <a:pPr algn="l"/>
                      <a:r>
                        <a:rPr lang="en-US" sz="1400" dirty="0">
                          <a:latin typeface="Times New Roman" panose="02020603050405020304" pitchFamily="18" charset="0"/>
                          <a:cs typeface="Times New Roman" panose="02020603050405020304" pitchFamily="18" charset="0"/>
                        </a:rPr>
                        <a:t>Fried food from a restaurant or vendor.</a:t>
                      </a:r>
                    </a:p>
                  </a:txBody>
                  <a:tcPr>
                    <a:solidFill>
                      <a:srgbClr val="BBC6DD"/>
                    </a:solidFill>
                  </a:tcPr>
                </a:tc>
                <a:tc>
                  <a:txBody>
                    <a:bodyPr/>
                    <a:lstStyle/>
                    <a:p>
                      <a:pPr algn="l"/>
                      <a:r>
                        <a:rPr lang="en-US" sz="1400" dirty="0">
                          <a:latin typeface="Times New Roman" panose="02020603050405020304" pitchFamily="18" charset="0"/>
                          <a:cs typeface="Times New Roman" panose="02020603050405020304" pitchFamily="18" charset="0"/>
                        </a:rPr>
                        <a:t>Yes, if reheated onsite by baking, microwaving, or another method that is not deep-fat frying. Try to  switch to healthier options.</a:t>
                      </a:r>
                    </a:p>
                  </a:txBody>
                  <a:tcPr>
                    <a:solidFill>
                      <a:srgbClr val="BBC6DD"/>
                    </a:solidFill>
                  </a:tcPr>
                </a:tc>
                <a:extLst>
                  <a:ext uri="{0D108BD9-81ED-4DB2-BD59-A6C34878D82A}">
                    <a16:rowId xmlns:a16="http://schemas.microsoft.com/office/drawing/2014/main" val="707386602"/>
                  </a:ext>
                </a:extLst>
              </a:tr>
              <a:tr h="370840">
                <a:tc>
                  <a:txBody>
                    <a:bodyPr/>
                    <a:lstStyle/>
                    <a:p>
                      <a:pPr algn="l"/>
                      <a:r>
                        <a:rPr lang="en-US" sz="1400" dirty="0">
                          <a:latin typeface="Times New Roman" panose="02020603050405020304" pitchFamily="18" charset="0"/>
                          <a:cs typeface="Times New Roman" panose="02020603050405020304" pitchFamily="18" charset="0"/>
                        </a:rPr>
                        <a:t>Pan-fried foods prepared at the child care center or family child care home.</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the food is not covered with oil when pan-frying.</a:t>
                      </a:r>
                    </a:p>
                  </a:txBody>
                  <a:tcPr>
                    <a:solidFill>
                      <a:srgbClr val="D8DEEC"/>
                    </a:solidFill>
                  </a:tcPr>
                </a:tc>
                <a:extLst>
                  <a:ext uri="{0D108BD9-81ED-4DB2-BD59-A6C34878D82A}">
                    <a16:rowId xmlns:a16="http://schemas.microsoft.com/office/drawing/2014/main" val="3540802250"/>
                  </a:ext>
                </a:extLst>
              </a:tr>
              <a:tr h="370840">
                <a:tc>
                  <a:txBody>
                    <a:bodyPr/>
                    <a:lstStyle/>
                    <a:p>
                      <a:pPr algn="l"/>
                      <a:r>
                        <a:rPr lang="en-US" sz="1400" dirty="0">
                          <a:latin typeface="Times New Roman" panose="02020603050405020304" pitchFamily="18" charset="0"/>
                          <a:cs typeface="Times New Roman" panose="02020603050405020304" pitchFamily="18" charset="0"/>
                        </a:rPr>
                        <a:t>Fried foods prepared at a child care center’s </a:t>
                      </a:r>
                      <a:br>
                        <a:rPr lang="en-US" sz="1400" dirty="0">
                          <a:latin typeface="Times New Roman" panose="02020603050405020304" pitchFamily="18" charset="0"/>
                          <a:cs typeface="Times New Roman" panose="02020603050405020304" pitchFamily="18" charset="0"/>
                        </a:rPr>
                      </a:br>
                      <a:r>
                        <a:rPr lang="en-US" sz="1400" dirty="0">
                          <a:latin typeface="Times New Roman" panose="02020603050405020304" pitchFamily="18" charset="0"/>
                          <a:cs typeface="Times New Roman" panose="02020603050405020304" pitchFamily="18" charset="0"/>
                        </a:rPr>
                        <a:t>central kitchen.</a:t>
                      </a:r>
                    </a:p>
                  </a:txBody>
                  <a:tcPr>
                    <a:solidFill>
                      <a:srgbClr val="BBC6DD"/>
                    </a:solidFill>
                  </a:tcPr>
                </a:tc>
                <a:tc>
                  <a:txBody>
                    <a:bodyPr/>
                    <a:lstStyle/>
                    <a:p>
                      <a:pPr algn="l"/>
                      <a:r>
                        <a:rPr lang="en-US" sz="1400" dirty="0">
                          <a:latin typeface="Times New Roman" panose="02020603050405020304" pitchFamily="18" charset="0"/>
                          <a:cs typeface="Times New Roman" panose="02020603050405020304" pitchFamily="18" charset="0"/>
                        </a:rPr>
                        <a:t>No.</a:t>
                      </a:r>
                    </a:p>
                  </a:txBody>
                  <a:tcPr>
                    <a:solidFill>
                      <a:srgbClr val="BBC6DD"/>
                    </a:solidFill>
                  </a:tcPr>
                </a:tc>
                <a:extLst>
                  <a:ext uri="{0D108BD9-81ED-4DB2-BD59-A6C34878D82A}">
                    <a16:rowId xmlns:a16="http://schemas.microsoft.com/office/drawing/2014/main" val="3543480111"/>
                  </a:ext>
                </a:extLst>
              </a:tr>
              <a:tr h="370840">
                <a:tc>
                  <a:txBody>
                    <a:bodyPr/>
                    <a:lstStyle/>
                    <a:p>
                      <a:pPr algn="l"/>
                      <a:r>
                        <a:rPr lang="en-US" sz="1400" dirty="0">
                          <a:latin typeface="Times New Roman" panose="02020603050405020304" pitchFamily="18" charset="0"/>
                          <a:cs typeface="Times New Roman" panose="02020603050405020304" pitchFamily="18" charset="0"/>
                        </a:rPr>
                        <a:t>Stir-fried or sautéed foods prepared at the child care center or family child care home.</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the food is not covered with oil when stir-frying  or sautéing.</a:t>
                      </a:r>
                    </a:p>
                  </a:txBody>
                  <a:tcPr>
                    <a:solidFill>
                      <a:srgbClr val="D8DEEC"/>
                    </a:solidFill>
                  </a:tcPr>
                </a:tc>
                <a:extLst>
                  <a:ext uri="{0D108BD9-81ED-4DB2-BD59-A6C34878D82A}">
                    <a16:rowId xmlns:a16="http://schemas.microsoft.com/office/drawing/2014/main" val="1125640506"/>
                  </a:ext>
                </a:extLst>
              </a:tr>
            </a:tbl>
          </a:graphicData>
        </a:graphic>
      </p:graphicFrame>
      <p:sp>
        <p:nvSpPr>
          <p:cNvPr id="8" name="Rectangle 7" descr="Rectangle around the second row of the table, which begins with &quot;Fried food from a restaurant or vendor.&quot;">
            <a:extLst>
              <a:ext uri="{FF2B5EF4-FFF2-40B4-BE49-F238E27FC236}">
                <a16:creationId xmlns:a16="http://schemas.microsoft.com/office/drawing/2014/main" id="{92351D68-2E0D-144F-BB56-81D94CD05983}"/>
              </a:ext>
              <a:ext uri="{C183D7F6-B498-43B3-948B-1728B52AA6E4}">
                <adec:decorative xmlns="" xmlns:adec="http://schemas.microsoft.com/office/drawing/2017/decorative" val="1"/>
              </a:ext>
            </a:extLst>
          </p:cNvPr>
          <p:cNvSpPr/>
          <p:nvPr/>
        </p:nvSpPr>
        <p:spPr>
          <a:xfrm>
            <a:off x="368991" y="2289061"/>
            <a:ext cx="8394009" cy="859072"/>
          </a:xfrm>
          <a:prstGeom prst="rect">
            <a:avLst/>
          </a:prstGeom>
          <a:noFill/>
          <a:ln w="25400">
            <a:solidFill>
              <a:srgbClr val="7F1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7D76EAB1-1A96-4949-8082-F3EC49CC1C10}"/>
              </a:ext>
            </a:extLst>
          </p:cNvPr>
          <p:cNvSpPr txBox="1"/>
          <p:nvPr/>
        </p:nvSpPr>
        <p:spPr>
          <a:xfrm>
            <a:off x="473528" y="4617205"/>
            <a:ext cx="8289471" cy="246221"/>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On the second row of the chart, you will see that deep-fat fried foods from a restaurant or vendor can be served as part of a reimbursable CACFP meal or snack. However, if you need to reheat the items onsite, you must use a method other than deep-fat frying.</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Although fried foods from a restaurant or vendor may be served, we encourage you to have discussions with your vendor about healthier cooking options for foods such as baking, grilling, or roasting.  </a:t>
            </a:r>
          </a:p>
          <a:p>
            <a:endParaRPr lang="en-US" sz="200" dirty="0">
              <a:solidFill>
                <a:schemeClr val="bg1"/>
              </a:solidFill>
            </a:endParaRPr>
          </a:p>
          <a:p>
            <a:r>
              <a:rPr lang="en-US" sz="200" dirty="0">
                <a:solidFill>
                  <a:schemeClr val="bg1"/>
                </a:solidFill>
                <a:latin typeface="Arial" panose="020B0604020202020204" pitchFamily="34" charset="0"/>
                <a:cs typeface="Arial" panose="020B0604020202020204" pitchFamily="34" charset="0"/>
              </a:rPr>
              <a:t>Let’s try another practice question. </a:t>
            </a:r>
          </a:p>
        </p:txBody>
      </p:sp>
    </p:spTree>
    <p:extLst>
      <p:ext uri="{BB962C8B-B14F-4D97-AF65-F5344CB8AC3E}">
        <p14:creationId xmlns:p14="http://schemas.microsoft.com/office/powerpoint/2010/main" val="2848296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descr="Question Mark">
            <a:extLst>
              <a:ext uri="{FF2B5EF4-FFF2-40B4-BE49-F238E27FC236}">
                <a16:creationId xmlns:a16="http://schemas.microsoft.com/office/drawing/2014/main" id="{A4347170-78CA-FA47-A9E8-30C40F6FB35D}"/>
              </a:ext>
              <a:ext uri="{C183D7F6-B498-43B3-948B-1728B52AA6E4}">
                <adec:decorative xmlns="" xmlns:adec="http://schemas.microsoft.com/office/drawing/2017/decorative" val="0"/>
              </a:ext>
            </a:extLst>
          </p:cNvPr>
          <p:cNvSpPr txBox="1"/>
          <p:nvPr/>
        </p:nvSpPr>
        <p:spPr>
          <a:xfrm>
            <a:off x="645408" y="196062"/>
            <a:ext cx="1380227" cy="1938992"/>
          </a:xfrm>
          <a:prstGeom prst="rect">
            <a:avLst/>
          </a:prstGeom>
          <a:noFill/>
        </p:spPr>
        <p:txBody>
          <a:bodyPr wrap="square" rtlCol="0">
            <a:spAutoFit/>
          </a:bodyPr>
          <a:lstStyle/>
          <a:p>
            <a:pPr algn="ctr"/>
            <a:r>
              <a:rPr lang="en-US" sz="12000" b="1" dirty="0">
                <a:solidFill>
                  <a:srgbClr val="740507"/>
                </a:solidFill>
                <a:latin typeface="Helvetica" pitchFamily="2" charset="0"/>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864666"/>
            <a:ext cx="3037398" cy="3109670"/>
          </a:xfrm>
        </p:spPr>
        <p:txBody>
          <a:bodyPr/>
          <a:lstStyle/>
          <a:p>
            <a:r>
              <a:rPr lang="en-US" dirty="0"/>
              <a:t>Try It Out!</a:t>
            </a:r>
            <a:br>
              <a:rPr lang="en-US" dirty="0"/>
            </a:br>
            <a:r>
              <a:rPr lang="en-US" sz="2000" b="0" dirty="0"/>
              <a:t>Deep-fat fried foods from a vendor or restaurant are reimbursable in the CACFP. How can they be reheated “onsite”?</a:t>
            </a:r>
            <a:br>
              <a:rPr lang="en-US" sz="2000" b="0" dirty="0"/>
            </a:br>
            <a:r>
              <a:rPr lang="en-US" sz="2000" dirty="0"/>
              <a:t/>
            </a:r>
            <a:br>
              <a:rPr lang="en-US" sz="2000" dirty="0"/>
            </a:br>
            <a:endParaRPr lang="en-US" sz="2000" b="0" dirty="0"/>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57600" y="1371600"/>
            <a:ext cx="4147457" cy="2692908"/>
          </a:xfrm>
        </p:spPr>
        <p:txBody>
          <a:bodyPr/>
          <a:lstStyle/>
          <a:p>
            <a:pPr marL="346075" indent="-336550">
              <a:buClr>
                <a:srgbClr val="7F1016"/>
              </a:buClr>
              <a:buFont typeface="Wingdings" pitchFamily="2" charset="2"/>
              <a:buChar char="q"/>
            </a:pPr>
            <a:r>
              <a:rPr lang="en-US" dirty="0"/>
              <a:t>Baking</a:t>
            </a:r>
            <a:endParaRPr lang="en-US" sz="2000" dirty="0"/>
          </a:p>
          <a:p>
            <a:pPr marL="346075" indent="-336550">
              <a:buClr>
                <a:srgbClr val="7F1016"/>
              </a:buClr>
              <a:buFont typeface="Wingdings" pitchFamily="2" charset="2"/>
              <a:buChar char="q"/>
            </a:pPr>
            <a:r>
              <a:rPr lang="en-US" dirty="0"/>
              <a:t>Microwaving</a:t>
            </a:r>
            <a:endParaRPr lang="en-US" sz="2000" dirty="0"/>
          </a:p>
          <a:p>
            <a:pPr marL="346075" indent="-336550">
              <a:buClr>
                <a:srgbClr val="7F1016"/>
              </a:buClr>
              <a:buFont typeface="Wingdings" pitchFamily="2" charset="2"/>
              <a:buChar char="q"/>
            </a:pPr>
            <a:r>
              <a:rPr lang="en-US" dirty="0"/>
              <a:t>Deep-fat frying</a:t>
            </a:r>
          </a:p>
          <a:p>
            <a:pPr marL="346075" indent="-336550">
              <a:buClr>
                <a:srgbClr val="7F1016"/>
              </a:buClr>
              <a:buFont typeface="Wingdings" pitchFamily="2" charset="2"/>
              <a:buChar char="q"/>
            </a:pPr>
            <a:r>
              <a:rPr lang="en-US" dirty="0"/>
              <a:t>Both Baking and Microwaving</a:t>
            </a:r>
            <a:endParaRPr lang="en-US" sz="2000" dirty="0"/>
          </a:p>
        </p:txBody>
      </p:sp>
      <p:pic>
        <p:nvPicPr>
          <p:cNvPr id="6" name="Picture 5" descr="Illustration of girls wearing chef uniforms.">
            <a:extLst>
              <a:ext uri="{FF2B5EF4-FFF2-40B4-BE49-F238E27FC236}">
                <a16:creationId xmlns:a16="http://schemas.microsoft.com/office/drawing/2014/main" id="{2933C882-E868-9840-BFFE-0A6C63149E05}"/>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6285953" y="3053301"/>
            <a:ext cx="2604962" cy="1801766"/>
          </a:xfrm>
          <a:prstGeom prst="rect">
            <a:avLst/>
          </a:prstGeom>
        </p:spPr>
      </p:pic>
      <p:sp>
        <p:nvSpPr>
          <p:cNvPr id="3" name="TextBox 2">
            <a:extLst>
              <a:ext uri="{FF2B5EF4-FFF2-40B4-BE49-F238E27FC236}">
                <a16:creationId xmlns:a16="http://schemas.microsoft.com/office/drawing/2014/main" id="{549CEABA-B1D6-BD49-AA32-A88A99C2E2D8}"/>
              </a:ext>
            </a:extLst>
          </p:cNvPr>
          <p:cNvSpPr txBox="1"/>
          <p:nvPr/>
        </p:nvSpPr>
        <p:spPr>
          <a:xfrm>
            <a:off x="3451123" y="3421626"/>
            <a:ext cx="2477729" cy="892552"/>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Let’s try another practice question. As we just discussed, deep-fat fried foods from a vendor or restaurant may be served as part of a reimbursable meal or snack in the CACFP. </a:t>
            </a:r>
          </a:p>
          <a:p>
            <a:endParaRPr lang="en-US" sz="400" dirty="0">
              <a:solidFill>
                <a:schemeClr val="bg1"/>
              </a:solidFill>
              <a:latin typeface="Arial" panose="020B0604020202020204" pitchFamily="34" charset="0"/>
              <a:cs typeface="Arial" panose="020B0604020202020204" pitchFamily="34" charset="0"/>
            </a:endParaRPr>
          </a:p>
          <a:p>
            <a:r>
              <a:rPr lang="en-US" sz="400" dirty="0">
                <a:solidFill>
                  <a:schemeClr val="bg1"/>
                </a:solidFill>
                <a:latin typeface="Arial" panose="020B0604020202020204" pitchFamily="34" charset="0"/>
                <a:cs typeface="Arial" panose="020B0604020202020204" pitchFamily="34" charset="0"/>
              </a:rPr>
              <a:t>How may foods be reheated onsite to be served as part of a reimbursable meal? Raise your hand if you think foods may be reheated by:</a:t>
            </a:r>
          </a:p>
          <a:p>
            <a:endParaRPr lang="en-US" sz="4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400" dirty="0">
                <a:solidFill>
                  <a:schemeClr val="bg1"/>
                </a:solidFill>
                <a:latin typeface="Arial" panose="020B0604020202020204" pitchFamily="34" charset="0"/>
                <a:cs typeface="Arial" panose="020B0604020202020204" pitchFamily="34" charset="0"/>
              </a:rPr>
              <a:t>Baking [pause and wait for a show of hands], </a:t>
            </a:r>
          </a:p>
          <a:p>
            <a:pPr marL="171450" indent="-171450">
              <a:buFont typeface="Wingdings" panose="05000000000000000000" pitchFamily="2" charset="2"/>
              <a:buChar char="q"/>
            </a:pPr>
            <a:endParaRPr lang="en-US" sz="4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400" dirty="0">
                <a:solidFill>
                  <a:schemeClr val="bg1"/>
                </a:solidFill>
                <a:latin typeface="Arial" panose="020B0604020202020204" pitchFamily="34" charset="0"/>
                <a:cs typeface="Arial" panose="020B0604020202020204" pitchFamily="34" charset="0"/>
              </a:rPr>
              <a:t>Microwaving [pause and wait for a show of hands],</a:t>
            </a:r>
          </a:p>
          <a:p>
            <a:pPr marL="171450" indent="-171450">
              <a:buFont typeface="Wingdings" panose="05000000000000000000" pitchFamily="2" charset="2"/>
              <a:buChar char="q"/>
            </a:pPr>
            <a:endParaRPr lang="en-US" sz="4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400" dirty="0">
                <a:solidFill>
                  <a:schemeClr val="bg1"/>
                </a:solidFill>
                <a:latin typeface="Arial" panose="020B0604020202020204" pitchFamily="34" charset="0"/>
                <a:cs typeface="Arial" panose="020B0604020202020204" pitchFamily="34" charset="0"/>
              </a:rPr>
              <a:t>Deep-fat frying [pause and wait for a show of hands], or </a:t>
            </a:r>
          </a:p>
          <a:p>
            <a:pPr marL="171450" indent="-171450">
              <a:buFont typeface="Wingdings" panose="05000000000000000000" pitchFamily="2" charset="2"/>
              <a:buChar char="q"/>
            </a:pPr>
            <a:endParaRPr lang="en-US" sz="4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400" dirty="0">
                <a:solidFill>
                  <a:schemeClr val="bg1"/>
                </a:solidFill>
                <a:latin typeface="Arial" panose="020B0604020202020204" pitchFamily="34" charset="0"/>
                <a:cs typeface="Arial" panose="020B0604020202020204" pitchFamily="34" charset="0"/>
              </a:rPr>
              <a:t>Both baking and microwaving. </a:t>
            </a:r>
          </a:p>
        </p:txBody>
      </p:sp>
    </p:spTree>
    <p:extLst>
      <p:ext uri="{BB962C8B-B14F-4D97-AF65-F5344CB8AC3E}">
        <p14:creationId xmlns:p14="http://schemas.microsoft.com/office/powerpoint/2010/main" val="1270056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E370D1C-E338-6244-8FE0-6F26F7071F76}"/>
              </a:ext>
              <a:ext uri="{C183D7F6-B498-43B3-948B-1728B52AA6E4}">
                <adec:decorative xmlns="" xmlns:adec="http://schemas.microsoft.com/office/drawing/2017/decorative" val="1"/>
              </a:ext>
            </a:extLst>
          </p:cNvPr>
          <p:cNvSpPr txBox="1"/>
          <p:nvPr/>
        </p:nvSpPr>
        <p:spPr>
          <a:xfrm>
            <a:off x="645408" y="168353"/>
            <a:ext cx="1380227" cy="1938992"/>
          </a:xfrm>
          <a:prstGeom prst="rect">
            <a:avLst/>
          </a:prstGeom>
          <a:noFill/>
        </p:spPr>
        <p:txBody>
          <a:bodyPr wrap="square" rtlCol="0">
            <a:spAutoFit/>
          </a:bodyPr>
          <a:lstStyle/>
          <a:p>
            <a:pPr algn="ctr"/>
            <a:r>
              <a:rPr lang="en-US" sz="12000" b="1" dirty="0">
                <a:solidFill>
                  <a:srgbClr val="740507"/>
                </a:solidFill>
                <a:latin typeface="Helvetica" pitchFamily="2" charset="0"/>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864666"/>
            <a:ext cx="3037398" cy="3109670"/>
          </a:xfrm>
        </p:spPr>
        <p:txBody>
          <a:bodyPr/>
          <a:lstStyle/>
          <a:p>
            <a:r>
              <a:rPr lang="en-US" dirty="0">
                <a:solidFill>
                  <a:srgbClr val="7F1016"/>
                </a:solidFill>
              </a:rPr>
              <a:t>Answer</a:t>
            </a:r>
            <a:br>
              <a:rPr lang="en-US" dirty="0">
                <a:solidFill>
                  <a:srgbClr val="7F1016"/>
                </a:solidFill>
              </a:rPr>
            </a:br>
            <a:r>
              <a:rPr lang="en-US" sz="2000" b="0" dirty="0"/>
              <a:t>Deep-fat fried foods from a vendor or restaurant are reimbursable in the CACFP. How can they be reheated “onsite”?</a:t>
            </a:r>
            <a:br>
              <a:rPr lang="en-US" sz="2000" b="0" dirty="0"/>
            </a:br>
            <a:r>
              <a:rPr lang="en-US" sz="2000" dirty="0"/>
              <a:t/>
            </a:r>
            <a:br>
              <a:rPr lang="en-US" sz="2000" dirty="0"/>
            </a:br>
            <a:endParaRPr lang="en-US" sz="2000" b="0" dirty="0"/>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57600" y="1371600"/>
            <a:ext cx="4343400" cy="2692908"/>
          </a:xfrm>
        </p:spPr>
        <p:txBody>
          <a:bodyPr/>
          <a:lstStyle/>
          <a:p>
            <a:pPr marL="346075" indent="-346075">
              <a:buClr>
                <a:srgbClr val="7F1016"/>
              </a:buClr>
              <a:buFont typeface="Wingdings" pitchFamily="2" charset="2"/>
              <a:buChar char="q"/>
            </a:pPr>
            <a:r>
              <a:rPr lang="en-US" dirty="0"/>
              <a:t>Baking</a:t>
            </a:r>
            <a:endParaRPr lang="en-US" sz="2000" dirty="0"/>
          </a:p>
          <a:p>
            <a:pPr marL="346075" indent="-346075">
              <a:buClr>
                <a:srgbClr val="7F1016"/>
              </a:buClr>
              <a:buFont typeface="Wingdings" pitchFamily="2" charset="2"/>
              <a:buChar char="q"/>
            </a:pPr>
            <a:r>
              <a:rPr lang="en-US" dirty="0"/>
              <a:t>Microwaving</a:t>
            </a:r>
            <a:endParaRPr lang="en-US" sz="2000" dirty="0"/>
          </a:p>
          <a:p>
            <a:pPr marL="346075" indent="-346075">
              <a:buClr>
                <a:srgbClr val="7F1016"/>
              </a:buClr>
              <a:buFont typeface="Wingdings" pitchFamily="2" charset="2"/>
              <a:buChar char="q"/>
            </a:pPr>
            <a:r>
              <a:rPr lang="en-US" dirty="0"/>
              <a:t>Deep-fat frying</a:t>
            </a:r>
          </a:p>
          <a:p>
            <a:pPr marL="346075" indent="-346075">
              <a:buClr>
                <a:srgbClr val="7F1016"/>
              </a:buClr>
              <a:buFont typeface="Wingdings" pitchFamily="2" charset="2"/>
              <a:buChar char="q"/>
            </a:pPr>
            <a:r>
              <a:rPr lang="en-US" b="1" dirty="0">
                <a:solidFill>
                  <a:srgbClr val="7F1016"/>
                </a:solidFill>
              </a:rPr>
              <a:t>Both Baking and Microwaving</a:t>
            </a:r>
            <a:endParaRPr lang="en-US" sz="2000" b="1" dirty="0">
              <a:solidFill>
                <a:srgbClr val="7F1016"/>
              </a:solidFill>
            </a:endParaRPr>
          </a:p>
        </p:txBody>
      </p:sp>
      <p:sp>
        <p:nvSpPr>
          <p:cNvPr id="9" name="TextBox 8" descr="The box next to &quot;A and B&quot; has been checked. ">
            <a:extLst>
              <a:ext uri="{FF2B5EF4-FFF2-40B4-BE49-F238E27FC236}">
                <a16:creationId xmlns:a16="http://schemas.microsoft.com/office/drawing/2014/main" id="{D7CEC59E-881B-E44B-81FD-665F03BF9968}"/>
              </a:ext>
            </a:extLst>
          </p:cNvPr>
          <p:cNvSpPr txBox="1"/>
          <p:nvPr/>
        </p:nvSpPr>
        <p:spPr>
          <a:xfrm>
            <a:off x="3692468" y="2532475"/>
            <a:ext cx="357790" cy="369332"/>
          </a:xfrm>
          <a:prstGeom prst="rect">
            <a:avLst/>
          </a:prstGeom>
          <a:noFill/>
        </p:spPr>
        <p:txBody>
          <a:bodyPr wrap="none" rtlCol="0">
            <a:spAutoFit/>
          </a:bodyPr>
          <a:lstStyle/>
          <a:p>
            <a:r>
              <a:rPr lang="en-US" b="1" dirty="0">
                <a:solidFill>
                  <a:srgbClr val="7F1016"/>
                </a:solidFill>
              </a:rPr>
              <a:t>✓</a:t>
            </a:r>
          </a:p>
        </p:txBody>
      </p:sp>
      <p:pic>
        <p:nvPicPr>
          <p:cNvPr id="7" name="Picture 6" descr="Illustration of girls wearing chef uniforms.">
            <a:extLst>
              <a:ext uri="{FF2B5EF4-FFF2-40B4-BE49-F238E27FC236}">
                <a16:creationId xmlns:a16="http://schemas.microsoft.com/office/drawing/2014/main" id="{29399DA7-EB3B-F847-94F7-50B0944842E9}"/>
              </a:ext>
              <a:ext uri="{C183D7F6-B498-43B3-948B-1728B52AA6E4}">
                <adec:decorative xmlns="" xmlns:adec="http://schemas.microsoft.com/office/drawing/2017/decorative" val="1"/>
              </a:ext>
            </a:extLst>
          </p:cNvPr>
          <p:cNvPicPr>
            <a:picLocks noChangeAspect="1"/>
          </p:cNvPicPr>
          <p:nvPr/>
        </p:nvPicPr>
        <p:blipFill>
          <a:blip r:embed="rId3"/>
          <a:stretch>
            <a:fillRect/>
          </a:stretch>
        </p:blipFill>
        <p:spPr>
          <a:xfrm>
            <a:off x="6285953" y="3053301"/>
            <a:ext cx="2604962" cy="1801766"/>
          </a:xfrm>
          <a:prstGeom prst="rect">
            <a:avLst/>
          </a:prstGeom>
        </p:spPr>
      </p:pic>
      <p:sp>
        <p:nvSpPr>
          <p:cNvPr id="3" name="TextBox 2">
            <a:extLst>
              <a:ext uri="{FF2B5EF4-FFF2-40B4-BE49-F238E27FC236}">
                <a16:creationId xmlns:a16="http://schemas.microsoft.com/office/drawing/2014/main" id="{5B251C4A-2BB8-7445-A749-E60D5F1F4F3D}"/>
              </a:ext>
            </a:extLst>
          </p:cNvPr>
          <p:cNvSpPr txBox="1"/>
          <p:nvPr/>
        </p:nvSpPr>
        <p:spPr>
          <a:xfrm>
            <a:off x="3333135" y="3421625"/>
            <a:ext cx="2604962" cy="276999"/>
          </a:xfrm>
          <a:prstGeom prst="rect">
            <a:avLst/>
          </a:prstGeom>
          <a:noFill/>
        </p:spPr>
        <p:txBody>
          <a:bodyPr wrap="square" rtlCol="0">
            <a:spAutoFit/>
          </a:bodyPr>
          <a:lstStyle/>
          <a:p>
            <a:pPr lvl="0" defTabSz="685800">
              <a:defRPr/>
            </a:pPr>
            <a:r>
              <a:rPr lang="en-US" sz="400" dirty="0">
                <a:solidFill>
                  <a:schemeClr val="bg1"/>
                </a:solidFill>
                <a:latin typeface="Arial" panose="020B0604020202020204" pitchFamily="34" charset="0"/>
                <a:cs typeface="Arial" panose="020B0604020202020204" pitchFamily="34" charset="0"/>
              </a:rPr>
              <a:t>Nice work! The correct answer is “Baking and Microwaving.” Although deep-fat fried foods from a vendor or restaurant can be served as part of a  reimbursable meal in the CACFP, to reheat the foods onsite, you must use a method other than deep-fat frying such as baking, microwaving, roasting, or pan-frying. </a:t>
            </a:r>
          </a:p>
        </p:txBody>
      </p:sp>
    </p:spTree>
    <p:extLst>
      <p:ext uri="{BB962C8B-B14F-4D97-AF65-F5344CB8AC3E}">
        <p14:creationId xmlns:p14="http://schemas.microsoft.com/office/powerpoint/2010/main" val="930675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descr="[decorative] ">
            <a:extLst>
              <a:ext uri="{FF2B5EF4-FFF2-40B4-BE49-F238E27FC236}">
                <a16:creationId xmlns:a16="http://schemas.microsoft.com/office/drawing/2014/main" id="{9672E95C-CEE8-A044-BB34-E546638BE121}"/>
              </a:ext>
              <a:ext uri="{C183D7F6-B498-43B3-948B-1728B52AA6E4}">
                <adec:decorative xmlns="" xmlns:adec="http://schemas.microsoft.com/office/drawing/2017/decorative" val="1"/>
              </a:ext>
            </a:extLst>
          </p:cNvPr>
          <p:cNvSpPr/>
          <p:nvPr/>
        </p:nvSpPr>
        <p:spPr>
          <a:xfrm>
            <a:off x="280091" y="241300"/>
            <a:ext cx="8583818" cy="4666047"/>
          </a:xfrm>
          <a:prstGeom prst="roundRect">
            <a:avLst>
              <a:gd name="adj" fmla="val 3992"/>
            </a:avLst>
          </a:prstGeom>
          <a:solidFill>
            <a:schemeClr val="bg1"/>
          </a:solidFill>
          <a:ln>
            <a:no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id="{4B90B7EB-28A3-443C-9A7F-FF45C3A9F8BA}"/>
              </a:ext>
            </a:extLst>
          </p:cNvPr>
          <p:cNvSpPr>
            <a:spLocks noGrp="1"/>
          </p:cNvSpPr>
          <p:nvPr>
            <p:ph type="title"/>
          </p:nvPr>
        </p:nvSpPr>
        <p:spPr>
          <a:xfrm>
            <a:off x="1182967" y="412839"/>
            <a:ext cx="6630894" cy="914400"/>
          </a:xfrm>
        </p:spPr>
        <p:txBody>
          <a:bodyPr/>
          <a:lstStyle/>
          <a:p>
            <a:r>
              <a:rPr lang="en-US" sz="2400" dirty="0">
                <a:solidFill>
                  <a:schemeClr val="tx1"/>
                </a:solidFill>
                <a:latin typeface="Times New Roman" panose="02020603050405020304" pitchFamily="18" charset="0"/>
                <a:cs typeface="Times New Roman" panose="02020603050405020304" pitchFamily="18" charset="0"/>
              </a:rPr>
              <a:t>Which foods may be served as part of a reimbursable meal in the CACFP?</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(part 2)</a:t>
            </a:r>
            <a:endParaRPr lang="en-US" sz="2400" dirty="0">
              <a:solidFill>
                <a:schemeClr val="bg1"/>
              </a:solidFill>
            </a:endParaRPr>
          </a:p>
        </p:txBody>
      </p:sp>
      <p:pic>
        <p:nvPicPr>
          <p:cNvPr id="17" name="Picture 16" descr="Illustration of a cooking pot. ">
            <a:extLst>
              <a:ext uri="{FF2B5EF4-FFF2-40B4-BE49-F238E27FC236}">
                <a16:creationId xmlns:a16="http://schemas.microsoft.com/office/drawing/2014/main" id="{EEA8D4C2-19DE-CA4A-B5CF-8B85C361CF50}"/>
              </a:ext>
            </a:extLst>
          </p:cNvPr>
          <p:cNvPicPr/>
          <p:nvPr/>
        </p:nvPicPr>
        <p:blipFill>
          <a:blip r:embed="rId3"/>
          <a:stretch>
            <a:fillRect/>
          </a:stretch>
        </p:blipFill>
        <p:spPr>
          <a:xfrm>
            <a:off x="1035050" y="300793"/>
            <a:ext cx="800100" cy="800100"/>
          </a:xfrm>
          <a:prstGeom prst="rect">
            <a:avLst/>
          </a:prstGeom>
        </p:spPr>
      </p:pic>
      <p:pic>
        <p:nvPicPr>
          <p:cNvPr id="18" name="Picture 17" descr="Illustration of a cooking pan. ">
            <a:extLst>
              <a:ext uri="{FF2B5EF4-FFF2-40B4-BE49-F238E27FC236}">
                <a16:creationId xmlns:a16="http://schemas.microsoft.com/office/drawing/2014/main" id="{C7584424-7A6E-7145-AF16-8989C1DE4806}"/>
              </a:ext>
            </a:extLst>
          </p:cNvPr>
          <p:cNvPicPr/>
          <p:nvPr/>
        </p:nvPicPr>
        <p:blipFill>
          <a:blip r:embed="rId4"/>
          <a:stretch>
            <a:fillRect/>
          </a:stretch>
        </p:blipFill>
        <p:spPr>
          <a:xfrm>
            <a:off x="7169150" y="466627"/>
            <a:ext cx="1181100" cy="482600"/>
          </a:xfrm>
          <a:prstGeom prst="rect">
            <a:avLst/>
          </a:prstGeom>
        </p:spPr>
      </p:pic>
      <p:graphicFrame>
        <p:nvGraphicFramePr>
          <p:cNvPr id="19" name="Table 18" descr="[decorative]">
            <a:extLst>
              <a:ext uri="{FF2B5EF4-FFF2-40B4-BE49-F238E27FC236}">
                <a16:creationId xmlns:a16="http://schemas.microsoft.com/office/drawing/2014/main" id="{00DCEBB9-CB82-7745-B1A3-74514B56C612}"/>
              </a:ext>
            </a:extLst>
          </p:cNvPr>
          <p:cNvGraphicFramePr>
            <a:graphicFrameLocks noGrp="1"/>
          </p:cNvGraphicFramePr>
          <p:nvPr>
            <p:extLst>
              <p:ext uri="{D42A27DB-BD31-4B8C-83A1-F6EECF244321}">
                <p14:modId xmlns:p14="http://schemas.microsoft.com/office/powerpoint/2010/main" val="1491612770"/>
              </p:ext>
            </p:extLst>
          </p:nvPr>
        </p:nvGraphicFramePr>
        <p:xfrm>
          <a:off x="431800" y="1243133"/>
          <a:ext cx="8280400" cy="3388360"/>
        </p:xfrm>
        <a:graphic>
          <a:graphicData uri="http://schemas.openxmlformats.org/drawingml/2006/table">
            <a:tbl>
              <a:tblPr firstRow="1" bandRow="1">
                <a:tableStyleId>{5C22544A-7EE6-4342-B048-85BDC9FD1C3A}</a:tableStyleId>
              </a:tblPr>
              <a:tblGrid>
                <a:gridCol w="4140200">
                  <a:extLst>
                    <a:ext uri="{9D8B030D-6E8A-4147-A177-3AD203B41FA5}">
                      <a16:colId xmlns:a16="http://schemas.microsoft.com/office/drawing/2014/main" val="1903549584"/>
                    </a:ext>
                  </a:extLst>
                </a:gridCol>
                <a:gridCol w="4140200">
                  <a:extLst>
                    <a:ext uri="{9D8B030D-6E8A-4147-A177-3AD203B41FA5}">
                      <a16:colId xmlns:a16="http://schemas.microsoft.com/office/drawing/2014/main" val="2505767740"/>
                    </a:ext>
                  </a:extLst>
                </a:gridCol>
              </a:tblGrid>
              <a:tr h="370840">
                <a:tc>
                  <a:txBody>
                    <a:bodyPr/>
                    <a:lstStyle/>
                    <a:p>
                      <a:pPr algn="ctr"/>
                      <a:r>
                        <a:rPr lang="en-US" dirty="0">
                          <a:latin typeface="Times New Roman" panose="02020603050405020304" pitchFamily="18" charset="0"/>
                          <a:cs typeface="Times New Roman" panose="02020603050405020304" pitchFamily="18" charset="0"/>
                        </a:rPr>
                        <a:t>Food</a:t>
                      </a:r>
                    </a:p>
                  </a:txBody>
                  <a:tcPr>
                    <a:solidFill>
                      <a:srgbClr val="004685"/>
                    </a:solidFill>
                  </a:tcPr>
                </a:tc>
                <a:tc>
                  <a:txBody>
                    <a:bodyPr/>
                    <a:lstStyle/>
                    <a:p>
                      <a:pPr algn="ctr"/>
                      <a:r>
                        <a:rPr lang="en-US" dirty="0">
                          <a:latin typeface="Times New Roman" panose="02020603050405020304" pitchFamily="18" charset="0"/>
                          <a:cs typeface="Times New Roman" panose="02020603050405020304" pitchFamily="18" charset="0"/>
                        </a:rPr>
                        <a:t>Reimbursable?</a:t>
                      </a:r>
                    </a:p>
                  </a:txBody>
                  <a:tcPr>
                    <a:solidFill>
                      <a:srgbClr val="004685"/>
                    </a:solidFill>
                  </a:tcPr>
                </a:tc>
                <a:extLst>
                  <a:ext uri="{0D108BD9-81ED-4DB2-BD59-A6C34878D82A}">
                    <a16:rowId xmlns:a16="http://schemas.microsoft.com/office/drawing/2014/main" val="3710114530"/>
                  </a:ext>
                </a:extLst>
              </a:tr>
              <a:tr h="370840">
                <a:tc>
                  <a:txBody>
                    <a:bodyPr/>
                    <a:lstStyle/>
                    <a:p>
                      <a:pPr algn="l"/>
                      <a:r>
                        <a:rPr lang="en-US" sz="1400" dirty="0">
                          <a:latin typeface="Times New Roman" panose="02020603050405020304" pitchFamily="18" charset="0"/>
                          <a:cs typeface="Times New Roman" panose="02020603050405020304" pitchFamily="18" charset="0"/>
                        </a:rPr>
                        <a:t>Packaged par-fried or flash-fried foods purchased from a grocery store (such as par-fried frozen potatoes).</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if heated onsite by baking, microwaving, or  another method that is not deep-fat frying. Compare foods and choose those lower in saturated fats.</a:t>
                      </a:r>
                    </a:p>
                  </a:txBody>
                  <a:tcPr>
                    <a:solidFill>
                      <a:srgbClr val="D8DEEC"/>
                    </a:solidFill>
                  </a:tcPr>
                </a:tc>
                <a:extLst>
                  <a:ext uri="{0D108BD9-81ED-4DB2-BD59-A6C34878D82A}">
                    <a16:rowId xmlns:a16="http://schemas.microsoft.com/office/drawing/2014/main" val="2616814808"/>
                  </a:ext>
                </a:extLst>
              </a:tr>
              <a:tr h="370840">
                <a:tc>
                  <a:txBody>
                    <a:bodyPr/>
                    <a:lstStyle/>
                    <a:p>
                      <a:pPr algn="l"/>
                      <a:r>
                        <a:rPr lang="en-US" sz="1400" dirty="0">
                          <a:latin typeface="Times New Roman" panose="02020603050405020304" pitchFamily="18" charset="0"/>
                          <a:cs typeface="Times New Roman" panose="02020603050405020304" pitchFamily="18" charset="0"/>
                        </a:rPr>
                        <a:t>Fried food from a restaurant or vendor.</a:t>
                      </a:r>
                    </a:p>
                  </a:txBody>
                  <a:tcPr>
                    <a:solidFill>
                      <a:srgbClr val="BBC6DD"/>
                    </a:solidFill>
                  </a:tcPr>
                </a:tc>
                <a:tc>
                  <a:txBody>
                    <a:bodyPr/>
                    <a:lstStyle/>
                    <a:p>
                      <a:pPr algn="l"/>
                      <a:r>
                        <a:rPr lang="en-US" sz="1400" dirty="0">
                          <a:latin typeface="Times New Roman" panose="02020603050405020304" pitchFamily="18" charset="0"/>
                          <a:cs typeface="Times New Roman" panose="02020603050405020304" pitchFamily="18" charset="0"/>
                        </a:rPr>
                        <a:t>Yes, if reheated onsite by baking, microwaving, or another method that is not deep-fat frying. Try to  switch to healthier options.</a:t>
                      </a:r>
                    </a:p>
                  </a:txBody>
                  <a:tcPr>
                    <a:solidFill>
                      <a:srgbClr val="BBC6DD"/>
                    </a:solidFill>
                  </a:tcPr>
                </a:tc>
                <a:extLst>
                  <a:ext uri="{0D108BD9-81ED-4DB2-BD59-A6C34878D82A}">
                    <a16:rowId xmlns:a16="http://schemas.microsoft.com/office/drawing/2014/main" val="707386602"/>
                  </a:ext>
                </a:extLst>
              </a:tr>
              <a:tr h="370840">
                <a:tc>
                  <a:txBody>
                    <a:bodyPr/>
                    <a:lstStyle/>
                    <a:p>
                      <a:pPr algn="l"/>
                      <a:r>
                        <a:rPr lang="en-US" sz="1400" dirty="0">
                          <a:latin typeface="Times New Roman" panose="02020603050405020304" pitchFamily="18" charset="0"/>
                          <a:cs typeface="Times New Roman" panose="02020603050405020304" pitchFamily="18" charset="0"/>
                        </a:rPr>
                        <a:t>Pan-fried foods prepared at the child care center or family child care home.</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the food is not covered with oil when pan-frying.</a:t>
                      </a:r>
                    </a:p>
                  </a:txBody>
                  <a:tcPr>
                    <a:solidFill>
                      <a:srgbClr val="D8DEEC"/>
                    </a:solidFill>
                  </a:tcPr>
                </a:tc>
                <a:extLst>
                  <a:ext uri="{0D108BD9-81ED-4DB2-BD59-A6C34878D82A}">
                    <a16:rowId xmlns:a16="http://schemas.microsoft.com/office/drawing/2014/main" val="3540802250"/>
                  </a:ext>
                </a:extLst>
              </a:tr>
              <a:tr h="370840">
                <a:tc>
                  <a:txBody>
                    <a:bodyPr/>
                    <a:lstStyle/>
                    <a:p>
                      <a:pPr algn="l"/>
                      <a:r>
                        <a:rPr lang="en-US" sz="1400" dirty="0">
                          <a:latin typeface="Times New Roman" panose="02020603050405020304" pitchFamily="18" charset="0"/>
                          <a:cs typeface="Times New Roman" panose="02020603050405020304" pitchFamily="18" charset="0"/>
                        </a:rPr>
                        <a:t>Fried foods prepared at a child care center’s </a:t>
                      </a:r>
                      <a:br>
                        <a:rPr lang="en-US" sz="1400" dirty="0">
                          <a:latin typeface="Times New Roman" panose="02020603050405020304" pitchFamily="18" charset="0"/>
                          <a:cs typeface="Times New Roman" panose="02020603050405020304" pitchFamily="18" charset="0"/>
                        </a:rPr>
                      </a:br>
                      <a:r>
                        <a:rPr lang="en-US" sz="1400" dirty="0">
                          <a:latin typeface="Times New Roman" panose="02020603050405020304" pitchFamily="18" charset="0"/>
                          <a:cs typeface="Times New Roman" panose="02020603050405020304" pitchFamily="18" charset="0"/>
                        </a:rPr>
                        <a:t>central kitchen.</a:t>
                      </a:r>
                    </a:p>
                  </a:txBody>
                  <a:tcPr>
                    <a:solidFill>
                      <a:srgbClr val="BBC6DD"/>
                    </a:solidFill>
                  </a:tcPr>
                </a:tc>
                <a:tc>
                  <a:txBody>
                    <a:bodyPr/>
                    <a:lstStyle/>
                    <a:p>
                      <a:pPr algn="l"/>
                      <a:r>
                        <a:rPr lang="en-US" sz="1400" dirty="0">
                          <a:latin typeface="Times New Roman" panose="02020603050405020304" pitchFamily="18" charset="0"/>
                          <a:cs typeface="Times New Roman" panose="02020603050405020304" pitchFamily="18" charset="0"/>
                        </a:rPr>
                        <a:t>No.</a:t>
                      </a:r>
                    </a:p>
                  </a:txBody>
                  <a:tcPr>
                    <a:solidFill>
                      <a:srgbClr val="BBC6DD"/>
                    </a:solidFill>
                  </a:tcPr>
                </a:tc>
                <a:extLst>
                  <a:ext uri="{0D108BD9-81ED-4DB2-BD59-A6C34878D82A}">
                    <a16:rowId xmlns:a16="http://schemas.microsoft.com/office/drawing/2014/main" val="3543480111"/>
                  </a:ext>
                </a:extLst>
              </a:tr>
              <a:tr h="370840">
                <a:tc>
                  <a:txBody>
                    <a:bodyPr/>
                    <a:lstStyle/>
                    <a:p>
                      <a:pPr algn="l"/>
                      <a:r>
                        <a:rPr lang="en-US" sz="1400" dirty="0">
                          <a:latin typeface="Times New Roman" panose="02020603050405020304" pitchFamily="18" charset="0"/>
                          <a:cs typeface="Times New Roman" panose="02020603050405020304" pitchFamily="18" charset="0"/>
                        </a:rPr>
                        <a:t>Stir-fried or sautéed foods prepared at the child care center or family child care home.</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the food is not covered with oil when stir-frying  or sautéing.</a:t>
                      </a:r>
                    </a:p>
                  </a:txBody>
                  <a:tcPr>
                    <a:solidFill>
                      <a:srgbClr val="D8DEEC"/>
                    </a:solidFill>
                  </a:tcPr>
                </a:tc>
                <a:extLst>
                  <a:ext uri="{0D108BD9-81ED-4DB2-BD59-A6C34878D82A}">
                    <a16:rowId xmlns:a16="http://schemas.microsoft.com/office/drawing/2014/main" val="1125640506"/>
                  </a:ext>
                </a:extLst>
              </a:tr>
            </a:tbl>
          </a:graphicData>
        </a:graphic>
      </p:graphicFrame>
      <p:sp>
        <p:nvSpPr>
          <p:cNvPr id="9" name="Rectangle 8" descr="Rectangle emphasizing third row in table, which begins with &quot;Pan-fried foods prepared at the child care center or family child care home.&quot;">
            <a:extLst>
              <a:ext uri="{FF2B5EF4-FFF2-40B4-BE49-F238E27FC236}">
                <a16:creationId xmlns:a16="http://schemas.microsoft.com/office/drawing/2014/main" id="{37506B0C-C7B4-FA42-88DB-B459902CCDFB}"/>
              </a:ext>
              <a:ext uri="{C183D7F6-B498-43B3-948B-1728B52AA6E4}">
                <adec:decorative xmlns="" xmlns:adec="http://schemas.microsoft.com/office/drawing/2017/decorative" val="1"/>
              </a:ext>
            </a:extLst>
          </p:cNvPr>
          <p:cNvSpPr/>
          <p:nvPr/>
        </p:nvSpPr>
        <p:spPr>
          <a:xfrm>
            <a:off x="330200" y="3037729"/>
            <a:ext cx="8470209" cy="596751"/>
          </a:xfrm>
          <a:prstGeom prst="rect">
            <a:avLst/>
          </a:prstGeom>
          <a:noFill/>
          <a:ln w="25400">
            <a:solidFill>
              <a:srgbClr val="7F1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Rectangle emphasizing last row in table, which begins with &quot;Stir-fried or sauteed foods prepared at the child care center or family child care home.&quot;">
            <a:extLst>
              <a:ext uri="{FF2B5EF4-FFF2-40B4-BE49-F238E27FC236}">
                <a16:creationId xmlns:a16="http://schemas.microsoft.com/office/drawing/2014/main" id="{35A461B4-3ABA-F940-85F6-1885A65937FD}"/>
              </a:ext>
              <a:ext uri="{C183D7F6-B498-43B3-948B-1728B52AA6E4}">
                <adec:decorative xmlns="" xmlns:adec="http://schemas.microsoft.com/office/drawing/2017/decorative" val="1"/>
              </a:ext>
            </a:extLst>
          </p:cNvPr>
          <p:cNvSpPr/>
          <p:nvPr/>
        </p:nvSpPr>
        <p:spPr>
          <a:xfrm>
            <a:off x="330200" y="4075705"/>
            <a:ext cx="8470209" cy="596751"/>
          </a:xfrm>
          <a:prstGeom prst="rect">
            <a:avLst/>
          </a:prstGeom>
          <a:noFill/>
          <a:ln w="25400">
            <a:solidFill>
              <a:srgbClr val="7F1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55D037F-0742-7341-808F-ADA5D49744EB}"/>
              </a:ext>
            </a:extLst>
          </p:cNvPr>
          <p:cNvSpPr txBox="1"/>
          <p:nvPr/>
        </p:nvSpPr>
        <p:spPr>
          <a:xfrm>
            <a:off x="239752" y="4711968"/>
            <a:ext cx="8635308" cy="230832"/>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Now, lets take a look at rows 3 and 5 on the chart.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Pan-fried, stir-fried, or sautéed foods prepared at the CACFP site, such as child care centers and family child care homes, as well as satellite and central kitchens, may be served as part of a reimbursable meal or snack in the CACFP as long as the food is not fully covered or submerged in hot oil or fat during the cooking or reheating process. </a:t>
            </a:r>
          </a:p>
        </p:txBody>
      </p:sp>
    </p:spTree>
    <p:extLst>
      <p:ext uri="{BB962C8B-B14F-4D97-AF65-F5344CB8AC3E}">
        <p14:creationId xmlns:p14="http://schemas.microsoft.com/office/powerpoint/2010/main" val="1611530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ED1AC02-6805-7541-9FEA-2F23370295CA}"/>
              </a:ext>
              <a:ext uri="{C183D7F6-B498-43B3-948B-1728B52AA6E4}">
                <adec:decorative xmlns="" xmlns:adec="http://schemas.microsoft.com/office/drawing/2017/decorative" val="1"/>
              </a:ext>
            </a:extLst>
          </p:cNvPr>
          <p:cNvSpPr txBox="1"/>
          <p:nvPr/>
        </p:nvSpPr>
        <p:spPr>
          <a:xfrm>
            <a:off x="645408" y="168353"/>
            <a:ext cx="1380227" cy="1938992"/>
          </a:xfrm>
          <a:prstGeom prst="rect">
            <a:avLst/>
          </a:prstGeom>
          <a:noFill/>
        </p:spPr>
        <p:txBody>
          <a:bodyPr wrap="square" rtlCol="0">
            <a:spAutoFit/>
          </a:bodyPr>
          <a:lstStyle/>
          <a:p>
            <a:pPr algn="ctr"/>
            <a:r>
              <a:rPr lang="en-US" sz="12000" b="1" dirty="0">
                <a:solidFill>
                  <a:srgbClr val="740507"/>
                </a:solidFill>
                <a:latin typeface="Helvetica" pitchFamily="2" charset="0"/>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864666"/>
            <a:ext cx="2794406" cy="3109670"/>
          </a:xfrm>
        </p:spPr>
        <p:txBody>
          <a:bodyPr/>
          <a:lstStyle/>
          <a:p>
            <a:r>
              <a:rPr lang="en-US" sz="2000" dirty="0"/>
              <a:t>Try It Out!</a:t>
            </a:r>
            <a:br>
              <a:rPr lang="en-US" sz="2000" dirty="0"/>
            </a:br>
            <a:r>
              <a:rPr lang="en-US" sz="2000" b="0" dirty="0"/>
              <a:t>Pan-fried, sautéed, </a:t>
            </a:r>
            <a:br>
              <a:rPr lang="en-US" sz="2000" b="0" dirty="0"/>
            </a:br>
            <a:r>
              <a:rPr lang="en-US" sz="2000" b="0" dirty="0"/>
              <a:t>and stir-fried food items are reimbursable in the CACFP.</a:t>
            </a:r>
            <a:br>
              <a:rPr lang="en-US" sz="2000" b="0" dirty="0"/>
            </a:br>
            <a:endParaRPr lang="en-US" sz="2000" b="0" dirty="0"/>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57600" y="1371600"/>
            <a:ext cx="3868737" cy="814552"/>
          </a:xfrm>
        </p:spPr>
        <p:txBody>
          <a:bodyPr/>
          <a:lstStyle/>
          <a:p>
            <a:pPr marL="347663" indent="-347663">
              <a:buClr>
                <a:srgbClr val="7F1016"/>
              </a:buClr>
              <a:buFont typeface="Wingdings" pitchFamily="2" charset="2"/>
              <a:buChar char="q"/>
            </a:pPr>
            <a:r>
              <a:rPr lang="en-US" dirty="0"/>
              <a:t>True</a:t>
            </a:r>
          </a:p>
          <a:p>
            <a:pPr marL="347663" indent="-347663">
              <a:buClr>
                <a:srgbClr val="7F1016"/>
              </a:buClr>
              <a:buFont typeface="Wingdings" pitchFamily="2" charset="2"/>
              <a:buChar char="q"/>
            </a:pPr>
            <a:r>
              <a:rPr lang="en-US" sz="2000" dirty="0"/>
              <a:t>False</a:t>
            </a:r>
          </a:p>
        </p:txBody>
      </p:sp>
      <p:pic>
        <p:nvPicPr>
          <p:cNvPr id="7" name="Picture 6" descr="Illustration of girls wearing chef uniforms.">
            <a:extLst>
              <a:ext uri="{FF2B5EF4-FFF2-40B4-BE49-F238E27FC236}">
                <a16:creationId xmlns:a16="http://schemas.microsoft.com/office/drawing/2014/main" id="{2FCFCBB5-40BC-CF48-84A9-22CFCE9DBD42}"/>
              </a:ext>
            </a:extLst>
          </p:cNvPr>
          <p:cNvPicPr>
            <a:picLocks noChangeAspect="1"/>
          </p:cNvPicPr>
          <p:nvPr/>
        </p:nvPicPr>
        <p:blipFill>
          <a:blip r:embed="rId3"/>
          <a:stretch>
            <a:fillRect/>
          </a:stretch>
        </p:blipFill>
        <p:spPr>
          <a:xfrm>
            <a:off x="6285953" y="3053301"/>
            <a:ext cx="2604962" cy="1801766"/>
          </a:xfrm>
          <a:prstGeom prst="rect">
            <a:avLst/>
          </a:prstGeom>
        </p:spPr>
      </p:pic>
      <p:sp>
        <p:nvSpPr>
          <p:cNvPr id="3" name="TextBox 2">
            <a:extLst>
              <a:ext uri="{FF2B5EF4-FFF2-40B4-BE49-F238E27FC236}">
                <a16:creationId xmlns:a16="http://schemas.microsoft.com/office/drawing/2014/main" id="{0EC29C86-D86E-B543-9910-2A6220A2A9FC}"/>
              </a:ext>
            </a:extLst>
          </p:cNvPr>
          <p:cNvSpPr txBox="1"/>
          <p:nvPr/>
        </p:nvSpPr>
        <p:spPr>
          <a:xfrm>
            <a:off x="3687097" y="3392129"/>
            <a:ext cx="2035277" cy="415498"/>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Let’s try another practice question.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Raise your hand if you think pan-fried, sautéed, and stir-fried foods may be served as part of a reimbursable meal or snack in the CACFP [pause and wait for a show of hands].</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Raise your hand if you think pan-friend, sautéed, and stir-fried foods may not be served as part of a reimbursable meal or snack in the CACFP [pause and wait for a show of hands].</a:t>
            </a:r>
          </a:p>
        </p:txBody>
      </p:sp>
    </p:spTree>
    <p:extLst>
      <p:ext uri="{BB962C8B-B14F-4D97-AF65-F5344CB8AC3E}">
        <p14:creationId xmlns:p14="http://schemas.microsoft.com/office/powerpoint/2010/main" val="2386677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5A40B62-D750-0546-92FD-27E9C4F3EB58}"/>
              </a:ext>
              <a:ext uri="{C183D7F6-B498-43B3-948B-1728B52AA6E4}">
                <adec:decorative xmlns="" xmlns:adec="http://schemas.microsoft.com/office/drawing/2017/decorative" val="1"/>
              </a:ext>
            </a:extLst>
          </p:cNvPr>
          <p:cNvSpPr txBox="1"/>
          <p:nvPr/>
        </p:nvSpPr>
        <p:spPr>
          <a:xfrm>
            <a:off x="645408" y="168353"/>
            <a:ext cx="1380227" cy="1938992"/>
          </a:xfrm>
          <a:prstGeom prst="rect">
            <a:avLst/>
          </a:prstGeom>
          <a:noFill/>
        </p:spPr>
        <p:txBody>
          <a:bodyPr wrap="square" rtlCol="0">
            <a:spAutoFit/>
          </a:bodyPr>
          <a:lstStyle/>
          <a:p>
            <a:pPr algn="ctr"/>
            <a:r>
              <a:rPr lang="en-US" sz="12000" b="1" dirty="0">
                <a:solidFill>
                  <a:srgbClr val="740507"/>
                </a:solidFill>
                <a:latin typeface="Helvetica" pitchFamily="2" charset="0"/>
              </a:rPr>
              <a:t>?</a:t>
            </a:r>
          </a:p>
        </p:txBody>
      </p:sp>
      <p:sp>
        <p:nvSpPr>
          <p:cNvPr id="13" name="Title 1">
            <a:extLst>
              <a:ext uri="{FF2B5EF4-FFF2-40B4-BE49-F238E27FC236}">
                <a16:creationId xmlns:a16="http://schemas.microsoft.com/office/drawing/2014/main" id="{A0C9F19B-07CC-6B41-AD10-FA8C31E77290}"/>
              </a:ext>
            </a:extLst>
          </p:cNvPr>
          <p:cNvSpPr>
            <a:spLocks noGrp="1"/>
          </p:cNvSpPr>
          <p:nvPr>
            <p:ph type="title"/>
          </p:nvPr>
        </p:nvSpPr>
        <p:spPr>
          <a:xfrm>
            <a:off x="0" y="1864666"/>
            <a:ext cx="2794406" cy="3109670"/>
          </a:xfrm>
        </p:spPr>
        <p:txBody>
          <a:bodyPr/>
          <a:lstStyle/>
          <a:p>
            <a:r>
              <a:rPr lang="en-US" sz="2000" dirty="0"/>
              <a:t>Answer</a:t>
            </a:r>
            <a:r>
              <a:rPr lang="en-US" sz="2000" dirty="0">
                <a:solidFill>
                  <a:srgbClr val="7F1016"/>
                </a:solidFill>
              </a:rPr>
              <a:t/>
            </a:r>
            <a:br>
              <a:rPr lang="en-US" sz="2000" dirty="0">
                <a:solidFill>
                  <a:srgbClr val="7F1016"/>
                </a:solidFill>
              </a:rPr>
            </a:br>
            <a:r>
              <a:rPr lang="en-US" sz="2000" b="0" dirty="0">
                <a:solidFill>
                  <a:srgbClr val="7F1016"/>
                </a:solidFill>
              </a:rPr>
              <a:t>Pan-fried, sautéed, </a:t>
            </a:r>
            <a:br>
              <a:rPr lang="en-US" sz="2000" b="0" dirty="0">
                <a:solidFill>
                  <a:srgbClr val="7F1016"/>
                </a:solidFill>
              </a:rPr>
            </a:br>
            <a:r>
              <a:rPr lang="en-US" sz="2000" b="0" dirty="0">
                <a:solidFill>
                  <a:srgbClr val="7F1016"/>
                </a:solidFill>
              </a:rPr>
              <a:t>and stir-fried food items are reimbursable in the CACFP.</a:t>
            </a:r>
            <a:br>
              <a:rPr lang="en-US" sz="2000" b="0" dirty="0">
                <a:solidFill>
                  <a:srgbClr val="7F1016"/>
                </a:solidFill>
              </a:rPr>
            </a:br>
            <a:endParaRPr lang="en-US" sz="2000" b="0" dirty="0"/>
          </a:p>
        </p:txBody>
      </p:sp>
      <p:sp>
        <p:nvSpPr>
          <p:cNvPr id="9" name="Content Placeholder 3">
            <a:extLst>
              <a:ext uri="{FF2B5EF4-FFF2-40B4-BE49-F238E27FC236}">
                <a16:creationId xmlns:a16="http://schemas.microsoft.com/office/drawing/2014/main" id="{78D20B71-1951-1D42-912C-0672C49BE05C}"/>
              </a:ext>
            </a:extLst>
          </p:cNvPr>
          <p:cNvSpPr>
            <a:spLocks noGrp="1"/>
          </p:cNvSpPr>
          <p:nvPr>
            <p:ph sz="half" idx="2"/>
          </p:nvPr>
        </p:nvSpPr>
        <p:spPr>
          <a:xfrm>
            <a:off x="3657600" y="1371600"/>
            <a:ext cx="3868737" cy="613726"/>
          </a:xfrm>
        </p:spPr>
        <p:txBody>
          <a:bodyPr/>
          <a:lstStyle/>
          <a:p>
            <a:pPr marL="347663" indent="-338138">
              <a:buClr>
                <a:srgbClr val="7F1016"/>
              </a:buClr>
              <a:buFont typeface="Wingdings" pitchFamily="2" charset="2"/>
              <a:buChar char="q"/>
            </a:pPr>
            <a:r>
              <a:rPr lang="en-US" b="1" dirty="0">
                <a:solidFill>
                  <a:srgbClr val="7F1016"/>
                </a:solidFill>
              </a:rPr>
              <a:t>True</a:t>
            </a:r>
          </a:p>
          <a:p>
            <a:pPr marL="347663" indent="-338138">
              <a:buClr>
                <a:srgbClr val="7F1016"/>
              </a:buClr>
              <a:buFont typeface="Wingdings" pitchFamily="2" charset="2"/>
              <a:buChar char="q"/>
            </a:pPr>
            <a:r>
              <a:rPr lang="en-US" sz="2000" dirty="0"/>
              <a:t>False</a:t>
            </a:r>
          </a:p>
        </p:txBody>
      </p:sp>
      <p:sp>
        <p:nvSpPr>
          <p:cNvPr id="10" name="TextBox 9" descr="The box next to &quot;True&quot; is checked.">
            <a:extLst>
              <a:ext uri="{FF2B5EF4-FFF2-40B4-BE49-F238E27FC236}">
                <a16:creationId xmlns:a16="http://schemas.microsoft.com/office/drawing/2014/main" id="{4CD20E72-3EFF-D041-85DA-3A70E253FD11}"/>
              </a:ext>
            </a:extLst>
          </p:cNvPr>
          <p:cNvSpPr txBox="1"/>
          <p:nvPr/>
        </p:nvSpPr>
        <p:spPr>
          <a:xfrm>
            <a:off x="3692468" y="1308798"/>
            <a:ext cx="357790" cy="369332"/>
          </a:xfrm>
          <a:prstGeom prst="rect">
            <a:avLst/>
          </a:prstGeom>
          <a:noFill/>
        </p:spPr>
        <p:txBody>
          <a:bodyPr wrap="none" rtlCol="0">
            <a:spAutoFit/>
          </a:bodyPr>
          <a:lstStyle/>
          <a:p>
            <a:r>
              <a:rPr lang="en-US" b="1" dirty="0">
                <a:solidFill>
                  <a:srgbClr val="7F1016"/>
                </a:solidFill>
              </a:rPr>
              <a:t>✓</a:t>
            </a:r>
          </a:p>
        </p:txBody>
      </p:sp>
      <p:pic>
        <p:nvPicPr>
          <p:cNvPr id="7" name="Picture 6" descr="Illustration of girls wearing chef uniforms.">
            <a:extLst>
              <a:ext uri="{FF2B5EF4-FFF2-40B4-BE49-F238E27FC236}">
                <a16:creationId xmlns:a16="http://schemas.microsoft.com/office/drawing/2014/main" id="{67D89798-1B9C-D045-B5A3-81CA5D9CEB40}"/>
              </a:ext>
              <a:ext uri="{C183D7F6-B498-43B3-948B-1728B52AA6E4}">
                <adec:decorative xmlns="" xmlns:adec="http://schemas.microsoft.com/office/drawing/2017/decorative" val="1"/>
              </a:ext>
            </a:extLst>
          </p:cNvPr>
          <p:cNvPicPr>
            <a:picLocks noChangeAspect="1"/>
          </p:cNvPicPr>
          <p:nvPr/>
        </p:nvPicPr>
        <p:blipFill>
          <a:blip r:embed="rId3"/>
          <a:stretch>
            <a:fillRect/>
          </a:stretch>
        </p:blipFill>
        <p:spPr>
          <a:xfrm>
            <a:off x="6285953" y="3053301"/>
            <a:ext cx="2604962" cy="1801766"/>
          </a:xfrm>
          <a:prstGeom prst="rect">
            <a:avLst/>
          </a:prstGeom>
        </p:spPr>
      </p:pic>
      <p:sp>
        <p:nvSpPr>
          <p:cNvPr id="2" name="TextBox 1">
            <a:extLst>
              <a:ext uri="{FF2B5EF4-FFF2-40B4-BE49-F238E27FC236}">
                <a16:creationId xmlns:a16="http://schemas.microsoft.com/office/drawing/2014/main" id="{0C2A4752-8CB6-2E49-857E-5586DE5108DB}"/>
              </a:ext>
            </a:extLst>
          </p:cNvPr>
          <p:cNvSpPr txBox="1"/>
          <p:nvPr/>
        </p:nvSpPr>
        <p:spPr>
          <a:xfrm>
            <a:off x="3363687" y="4147457"/>
            <a:ext cx="3102427" cy="215444"/>
          </a:xfrm>
          <a:prstGeom prst="rect">
            <a:avLst/>
          </a:prstGeom>
          <a:noFill/>
        </p:spPr>
        <p:txBody>
          <a:bodyPr wrap="square" rtlCol="0">
            <a:spAutoFit/>
          </a:bodyPr>
          <a:lstStyle/>
          <a:p>
            <a:pPr lvl="0" defTabSz="685800">
              <a:defRPr/>
            </a:pPr>
            <a:r>
              <a:rPr lang="en-US" sz="400" dirty="0">
                <a:solidFill>
                  <a:schemeClr val="bg1"/>
                </a:solidFill>
                <a:latin typeface="Arial" panose="020B0604020202020204" pitchFamily="34" charset="0"/>
                <a:cs typeface="Arial" panose="020B0604020202020204" pitchFamily="34" charset="0"/>
              </a:rPr>
              <a:t>Great, the correct answer is true! Pan-fried, sautéed, and stir-fried foods may be served as part of a reimbursable meal or snack in the CACFP because the food is not fully covered or submerged in hot oil or fat during the cooking or reheating process. </a:t>
            </a:r>
          </a:p>
        </p:txBody>
      </p:sp>
    </p:spTree>
    <p:extLst>
      <p:ext uri="{BB962C8B-B14F-4D97-AF65-F5344CB8AC3E}">
        <p14:creationId xmlns:p14="http://schemas.microsoft.com/office/powerpoint/2010/main" val="2771194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descr="[decorative]">
            <a:extLst>
              <a:ext uri="{FF2B5EF4-FFF2-40B4-BE49-F238E27FC236}">
                <a16:creationId xmlns:a16="http://schemas.microsoft.com/office/drawing/2014/main" id="{9672E95C-CEE8-A044-BB34-E546638BE121}"/>
              </a:ext>
              <a:ext uri="{C183D7F6-B498-43B3-948B-1728B52AA6E4}">
                <adec:decorative xmlns="" xmlns:adec="http://schemas.microsoft.com/office/drawing/2017/decorative" val="1"/>
              </a:ext>
            </a:extLst>
          </p:cNvPr>
          <p:cNvSpPr/>
          <p:nvPr/>
        </p:nvSpPr>
        <p:spPr>
          <a:xfrm>
            <a:off x="280091" y="241300"/>
            <a:ext cx="8583818" cy="4666047"/>
          </a:xfrm>
          <a:prstGeom prst="roundRect">
            <a:avLst>
              <a:gd name="adj" fmla="val 3992"/>
            </a:avLst>
          </a:prstGeom>
          <a:solidFill>
            <a:schemeClr val="bg1"/>
          </a:solidFill>
          <a:ln>
            <a:no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id="{EA0CDDED-300A-4718-9690-D1E4AA2509C7}"/>
              </a:ext>
            </a:extLst>
          </p:cNvPr>
          <p:cNvSpPr>
            <a:spLocks noGrp="1"/>
          </p:cNvSpPr>
          <p:nvPr>
            <p:ph type="title"/>
          </p:nvPr>
        </p:nvSpPr>
        <p:spPr>
          <a:xfrm>
            <a:off x="1237129" y="409415"/>
            <a:ext cx="6535271" cy="914400"/>
          </a:xfrm>
        </p:spPr>
        <p:txBody>
          <a:bodyPr/>
          <a:lstStyle/>
          <a:p>
            <a:r>
              <a:rPr lang="en-US" sz="2400" dirty="0">
                <a:solidFill>
                  <a:schemeClr val="tx1"/>
                </a:solidFill>
                <a:latin typeface="Times New Roman" panose="02020603050405020304" pitchFamily="18" charset="0"/>
                <a:cs typeface="Times New Roman" panose="02020603050405020304" pitchFamily="18" charset="0"/>
              </a:rPr>
              <a:t>Which foods may be served as part of a reimbursable meal in the CACFP?</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(part 3)</a:t>
            </a:r>
            <a:endParaRPr lang="en-US" sz="2400" dirty="0">
              <a:solidFill>
                <a:schemeClr val="bg1"/>
              </a:solidFill>
            </a:endParaRPr>
          </a:p>
        </p:txBody>
      </p:sp>
      <p:pic>
        <p:nvPicPr>
          <p:cNvPr id="17" name="Picture 16" descr="Illustration of a cooking pot. ">
            <a:extLst>
              <a:ext uri="{FF2B5EF4-FFF2-40B4-BE49-F238E27FC236}">
                <a16:creationId xmlns:a16="http://schemas.microsoft.com/office/drawing/2014/main" id="{EEA8D4C2-19DE-CA4A-B5CF-8B85C361CF50}"/>
              </a:ext>
            </a:extLst>
          </p:cNvPr>
          <p:cNvPicPr/>
          <p:nvPr/>
        </p:nvPicPr>
        <p:blipFill>
          <a:blip r:embed="rId3"/>
          <a:stretch>
            <a:fillRect/>
          </a:stretch>
        </p:blipFill>
        <p:spPr>
          <a:xfrm>
            <a:off x="1035050" y="300793"/>
            <a:ext cx="800100" cy="800100"/>
          </a:xfrm>
          <a:prstGeom prst="rect">
            <a:avLst/>
          </a:prstGeom>
        </p:spPr>
      </p:pic>
      <p:pic>
        <p:nvPicPr>
          <p:cNvPr id="18" name="Picture 17" descr="Illustration of a cooking pan. ">
            <a:extLst>
              <a:ext uri="{FF2B5EF4-FFF2-40B4-BE49-F238E27FC236}">
                <a16:creationId xmlns:a16="http://schemas.microsoft.com/office/drawing/2014/main" id="{C7584424-7A6E-7145-AF16-8989C1DE4806}"/>
              </a:ext>
            </a:extLst>
          </p:cNvPr>
          <p:cNvPicPr/>
          <p:nvPr/>
        </p:nvPicPr>
        <p:blipFill>
          <a:blip r:embed="rId4"/>
          <a:stretch>
            <a:fillRect/>
          </a:stretch>
        </p:blipFill>
        <p:spPr>
          <a:xfrm>
            <a:off x="7169150" y="466627"/>
            <a:ext cx="1181100" cy="482600"/>
          </a:xfrm>
          <a:prstGeom prst="rect">
            <a:avLst/>
          </a:prstGeom>
        </p:spPr>
      </p:pic>
      <p:graphicFrame>
        <p:nvGraphicFramePr>
          <p:cNvPr id="19" name="Table 18" descr="[decorative]">
            <a:extLst>
              <a:ext uri="{FF2B5EF4-FFF2-40B4-BE49-F238E27FC236}">
                <a16:creationId xmlns:a16="http://schemas.microsoft.com/office/drawing/2014/main" id="{00DCEBB9-CB82-7745-B1A3-74514B56C612}"/>
              </a:ext>
            </a:extLst>
          </p:cNvPr>
          <p:cNvGraphicFramePr>
            <a:graphicFrameLocks noGrp="1"/>
          </p:cNvGraphicFramePr>
          <p:nvPr>
            <p:extLst>
              <p:ext uri="{D42A27DB-BD31-4B8C-83A1-F6EECF244321}">
                <p14:modId xmlns:p14="http://schemas.microsoft.com/office/powerpoint/2010/main" val="543507930"/>
              </p:ext>
            </p:extLst>
          </p:nvPr>
        </p:nvGraphicFramePr>
        <p:xfrm>
          <a:off x="431800" y="1243133"/>
          <a:ext cx="8280400" cy="3388360"/>
        </p:xfrm>
        <a:graphic>
          <a:graphicData uri="http://schemas.openxmlformats.org/drawingml/2006/table">
            <a:tbl>
              <a:tblPr firstRow="1" bandRow="1">
                <a:tableStyleId>{5C22544A-7EE6-4342-B048-85BDC9FD1C3A}</a:tableStyleId>
              </a:tblPr>
              <a:tblGrid>
                <a:gridCol w="4140200">
                  <a:extLst>
                    <a:ext uri="{9D8B030D-6E8A-4147-A177-3AD203B41FA5}">
                      <a16:colId xmlns:a16="http://schemas.microsoft.com/office/drawing/2014/main" val="1903549584"/>
                    </a:ext>
                  </a:extLst>
                </a:gridCol>
                <a:gridCol w="4140200">
                  <a:extLst>
                    <a:ext uri="{9D8B030D-6E8A-4147-A177-3AD203B41FA5}">
                      <a16:colId xmlns:a16="http://schemas.microsoft.com/office/drawing/2014/main" val="2505767740"/>
                    </a:ext>
                  </a:extLst>
                </a:gridCol>
              </a:tblGrid>
              <a:tr h="370840">
                <a:tc>
                  <a:txBody>
                    <a:bodyPr/>
                    <a:lstStyle/>
                    <a:p>
                      <a:pPr algn="ctr"/>
                      <a:r>
                        <a:rPr lang="en-US" dirty="0">
                          <a:latin typeface="Times New Roman" panose="02020603050405020304" pitchFamily="18" charset="0"/>
                          <a:cs typeface="Times New Roman" panose="02020603050405020304" pitchFamily="18" charset="0"/>
                        </a:rPr>
                        <a:t>Food</a:t>
                      </a:r>
                    </a:p>
                  </a:txBody>
                  <a:tcPr>
                    <a:solidFill>
                      <a:srgbClr val="004685"/>
                    </a:solidFill>
                  </a:tcPr>
                </a:tc>
                <a:tc>
                  <a:txBody>
                    <a:bodyPr/>
                    <a:lstStyle/>
                    <a:p>
                      <a:pPr algn="ctr"/>
                      <a:r>
                        <a:rPr lang="en-US" dirty="0">
                          <a:latin typeface="Times New Roman" panose="02020603050405020304" pitchFamily="18" charset="0"/>
                          <a:cs typeface="Times New Roman" panose="02020603050405020304" pitchFamily="18" charset="0"/>
                        </a:rPr>
                        <a:t>Reimbursable?</a:t>
                      </a:r>
                    </a:p>
                  </a:txBody>
                  <a:tcPr>
                    <a:solidFill>
                      <a:srgbClr val="004685"/>
                    </a:solidFill>
                  </a:tcPr>
                </a:tc>
                <a:extLst>
                  <a:ext uri="{0D108BD9-81ED-4DB2-BD59-A6C34878D82A}">
                    <a16:rowId xmlns:a16="http://schemas.microsoft.com/office/drawing/2014/main" val="3710114530"/>
                  </a:ext>
                </a:extLst>
              </a:tr>
              <a:tr h="370840">
                <a:tc>
                  <a:txBody>
                    <a:bodyPr/>
                    <a:lstStyle/>
                    <a:p>
                      <a:pPr algn="l"/>
                      <a:r>
                        <a:rPr lang="en-US" sz="1400" dirty="0">
                          <a:latin typeface="Times New Roman" panose="02020603050405020304" pitchFamily="18" charset="0"/>
                          <a:cs typeface="Times New Roman" panose="02020603050405020304" pitchFamily="18" charset="0"/>
                        </a:rPr>
                        <a:t>Packaged par-fried or flash-fried foods purchased from a grocery store (such as par-fried frozen potatoes).</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if heated onsite by baking, microwaving, or  another method that is not deep-fat frying. Compare foods and choose those lower in saturated fats.</a:t>
                      </a:r>
                    </a:p>
                  </a:txBody>
                  <a:tcPr>
                    <a:solidFill>
                      <a:srgbClr val="D8DEEC"/>
                    </a:solidFill>
                  </a:tcPr>
                </a:tc>
                <a:extLst>
                  <a:ext uri="{0D108BD9-81ED-4DB2-BD59-A6C34878D82A}">
                    <a16:rowId xmlns:a16="http://schemas.microsoft.com/office/drawing/2014/main" val="2616814808"/>
                  </a:ext>
                </a:extLst>
              </a:tr>
              <a:tr h="370840">
                <a:tc>
                  <a:txBody>
                    <a:bodyPr/>
                    <a:lstStyle/>
                    <a:p>
                      <a:pPr algn="l"/>
                      <a:r>
                        <a:rPr lang="en-US" sz="1400" dirty="0">
                          <a:latin typeface="Times New Roman" panose="02020603050405020304" pitchFamily="18" charset="0"/>
                          <a:cs typeface="Times New Roman" panose="02020603050405020304" pitchFamily="18" charset="0"/>
                        </a:rPr>
                        <a:t>Fried food from a restaurant or vendor.</a:t>
                      </a:r>
                    </a:p>
                  </a:txBody>
                  <a:tcPr>
                    <a:solidFill>
                      <a:srgbClr val="BBC6DD"/>
                    </a:solidFill>
                  </a:tcPr>
                </a:tc>
                <a:tc>
                  <a:txBody>
                    <a:bodyPr/>
                    <a:lstStyle/>
                    <a:p>
                      <a:pPr algn="l"/>
                      <a:r>
                        <a:rPr lang="en-US" sz="1400" dirty="0">
                          <a:latin typeface="Times New Roman" panose="02020603050405020304" pitchFamily="18" charset="0"/>
                          <a:cs typeface="Times New Roman" panose="02020603050405020304" pitchFamily="18" charset="0"/>
                        </a:rPr>
                        <a:t>Yes, if reheated onsite by baking, microwaving, or another method that is not deep-fat frying. Try to  switch to healthier options.</a:t>
                      </a:r>
                    </a:p>
                  </a:txBody>
                  <a:tcPr>
                    <a:solidFill>
                      <a:srgbClr val="BBC6DD"/>
                    </a:solidFill>
                  </a:tcPr>
                </a:tc>
                <a:extLst>
                  <a:ext uri="{0D108BD9-81ED-4DB2-BD59-A6C34878D82A}">
                    <a16:rowId xmlns:a16="http://schemas.microsoft.com/office/drawing/2014/main" val="707386602"/>
                  </a:ext>
                </a:extLst>
              </a:tr>
              <a:tr h="370840">
                <a:tc>
                  <a:txBody>
                    <a:bodyPr/>
                    <a:lstStyle/>
                    <a:p>
                      <a:pPr algn="l"/>
                      <a:r>
                        <a:rPr lang="en-US" sz="1400" dirty="0">
                          <a:latin typeface="Times New Roman" panose="02020603050405020304" pitchFamily="18" charset="0"/>
                          <a:cs typeface="Times New Roman" panose="02020603050405020304" pitchFamily="18" charset="0"/>
                        </a:rPr>
                        <a:t>Pan-fried foods prepared at the child care center or family child care home.</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the food is not covered with oil when pan-frying.</a:t>
                      </a:r>
                    </a:p>
                  </a:txBody>
                  <a:tcPr>
                    <a:solidFill>
                      <a:srgbClr val="D8DEEC"/>
                    </a:solidFill>
                  </a:tcPr>
                </a:tc>
                <a:extLst>
                  <a:ext uri="{0D108BD9-81ED-4DB2-BD59-A6C34878D82A}">
                    <a16:rowId xmlns:a16="http://schemas.microsoft.com/office/drawing/2014/main" val="3540802250"/>
                  </a:ext>
                </a:extLst>
              </a:tr>
              <a:tr h="370840">
                <a:tc>
                  <a:txBody>
                    <a:bodyPr/>
                    <a:lstStyle/>
                    <a:p>
                      <a:pPr algn="l"/>
                      <a:r>
                        <a:rPr lang="en-US" sz="1400" dirty="0">
                          <a:latin typeface="Times New Roman" panose="02020603050405020304" pitchFamily="18" charset="0"/>
                          <a:cs typeface="Times New Roman" panose="02020603050405020304" pitchFamily="18" charset="0"/>
                        </a:rPr>
                        <a:t>Fried foods prepared at a child care center’s </a:t>
                      </a:r>
                      <a:br>
                        <a:rPr lang="en-US" sz="1400" dirty="0">
                          <a:latin typeface="Times New Roman" panose="02020603050405020304" pitchFamily="18" charset="0"/>
                          <a:cs typeface="Times New Roman" panose="02020603050405020304" pitchFamily="18" charset="0"/>
                        </a:rPr>
                      </a:br>
                      <a:r>
                        <a:rPr lang="en-US" sz="1400" dirty="0">
                          <a:latin typeface="Times New Roman" panose="02020603050405020304" pitchFamily="18" charset="0"/>
                          <a:cs typeface="Times New Roman" panose="02020603050405020304" pitchFamily="18" charset="0"/>
                        </a:rPr>
                        <a:t>central kitchen.</a:t>
                      </a:r>
                    </a:p>
                  </a:txBody>
                  <a:tcPr>
                    <a:solidFill>
                      <a:srgbClr val="BBC6DD"/>
                    </a:solidFill>
                  </a:tcPr>
                </a:tc>
                <a:tc>
                  <a:txBody>
                    <a:bodyPr/>
                    <a:lstStyle/>
                    <a:p>
                      <a:pPr algn="l"/>
                      <a:r>
                        <a:rPr lang="en-US" sz="1400" dirty="0">
                          <a:latin typeface="Times New Roman" panose="02020603050405020304" pitchFamily="18" charset="0"/>
                          <a:cs typeface="Times New Roman" panose="02020603050405020304" pitchFamily="18" charset="0"/>
                        </a:rPr>
                        <a:t>No.</a:t>
                      </a:r>
                    </a:p>
                  </a:txBody>
                  <a:tcPr>
                    <a:solidFill>
                      <a:srgbClr val="BBC6DD"/>
                    </a:solidFill>
                  </a:tcPr>
                </a:tc>
                <a:extLst>
                  <a:ext uri="{0D108BD9-81ED-4DB2-BD59-A6C34878D82A}">
                    <a16:rowId xmlns:a16="http://schemas.microsoft.com/office/drawing/2014/main" val="3543480111"/>
                  </a:ext>
                </a:extLst>
              </a:tr>
              <a:tr h="370840">
                <a:tc>
                  <a:txBody>
                    <a:bodyPr/>
                    <a:lstStyle/>
                    <a:p>
                      <a:pPr algn="l"/>
                      <a:r>
                        <a:rPr lang="en-US" sz="1400" dirty="0">
                          <a:latin typeface="Times New Roman" panose="02020603050405020304" pitchFamily="18" charset="0"/>
                          <a:cs typeface="Times New Roman" panose="02020603050405020304" pitchFamily="18" charset="0"/>
                        </a:rPr>
                        <a:t>Stir-fried or sautéed foods prepared at the child care center or family child care home.</a:t>
                      </a:r>
                    </a:p>
                  </a:txBody>
                  <a:tcPr>
                    <a:solidFill>
                      <a:srgbClr val="D8DEEC"/>
                    </a:solidFill>
                  </a:tcPr>
                </a:tc>
                <a:tc>
                  <a:txBody>
                    <a:bodyPr/>
                    <a:lstStyle/>
                    <a:p>
                      <a:pPr algn="l"/>
                      <a:r>
                        <a:rPr lang="en-US" sz="1400" dirty="0">
                          <a:latin typeface="Times New Roman" panose="02020603050405020304" pitchFamily="18" charset="0"/>
                          <a:cs typeface="Times New Roman" panose="02020603050405020304" pitchFamily="18" charset="0"/>
                        </a:rPr>
                        <a:t>Yes, the food is not covered with oil when stir-frying  or sautéing.</a:t>
                      </a:r>
                    </a:p>
                  </a:txBody>
                  <a:tcPr>
                    <a:solidFill>
                      <a:srgbClr val="D8DEEC"/>
                    </a:solidFill>
                  </a:tcPr>
                </a:tc>
                <a:extLst>
                  <a:ext uri="{0D108BD9-81ED-4DB2-BD59-A6C34878D82A}">
                    <a16:rowId xmlns:a16="http://schemas.microsoft.com/office/drawing/2014/main" val="1125640506"/>
                  </a:ext>
                </a:extLst>
              </a:tr>
            </a:tbl>
          </a:graphicData>
        </a:graphic>
      </p:graphicFrame>
      <p:sp>
        <p:nvSpPr>
          <p:cNvPr id="11" name="Rectangle 10" descr="Rectangle emphasizing first row in table, which begins with &quot;Fried foods prepared at a child care center's central kitchen.&quot; ">
            <a:extLst>
              <a:ext uri="{FF2B5EF4-FFF2-40B4-BE49-F238E27FC236}">
                <a16:creationId xmlns:a16="http://schemas.microsoft.com/office/drawing/2014/main" id="{89467B12-1683-F343-9143-5DEB4DC2819F}"/>
              </a:ext>
              <a:ext uri="{C183D7F6-B498-43B3-948B-1728B52AA6E4}">
                <adec:decorative xmlns="" xmlns:adec="http://schemas.microsoft.com/office/drawing/2017/decorative" val="0"/>
              </a:ext>
            </a:extLst>
          </p:cNvPr>
          <p:cNvSpPr/>
          <p:nvPr/>
        </p:nvSpPr>
        <p:spPr>
          <a:xfrm>
            <a:off x="374995" y="3554927"/>
            <a:ext cx="8394009" cy="584200"/>
          </a:xfrm>
          <a:prstGeom prst="rect">
            <a:avLst/>
          </a:prstGeom>
          <a:noFill/>
          <a:ln w="25400">
            <a:solidFill>
              <a:srgbClr val="7F1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34DEA6A6-121D-5546-B017-5717460CB445}"/>
              </a:ext>
            </a:extLst>
          </p:cNvPr>
          <p:cNvSpPr txBox="1"/>
          <p:nvPr/>
        </p:nvSpPr>
        <p:spPr>
          <a:xfrm>
            <a:off x="489859" y="4669969"/>
            <a:ext cx="6001964" cy="138499"/>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Finally, we know the meal pattern states that deep-fat frying onsite is not allowable in the CACFP. As mentioned earlier, the definition of “onsite” also includes a site’s central or satellite kitchen. Therefore, foods may not be served as part of a reimbursable meal or snack in that have been deep-fat fried at a central or satellite kitchen the CACFP. </a:t>
            </a:r>
          </a:p>
        </p:txBody>
      </p:sp>
    </p:spTree>
    <p:extLst>
      <p:ext uri="{BB962C8B-B14F-4D97-AF65-F5344CB8AC3E}">
        <p14:creationId xmlns:p14="http://schemas.microsoft.com/office/powerpoint/2010/main" val="3564520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7D7C-4D15-A94C-AC2E-7CAADCAFDD66}"/>
              </a:ext>
            </a:extLst>
          </p:cNvPr>
          <p:cNvSpPr>
            <a:spLocks noGrp="1"/>
          </p:cNvSpPr>
          <p:nvPr>
            <p:ph type="title"/>
          </p:nvPr>
        </p:nvSpPr>
        <p:spPr/>
        <p:txBody>
          <a:bodyPr/>
          <a:lstStyle/>
          <a:p>
            <a:r>
              <a:rPr lang="en-US" dirty="0"/>
              <a:t>USDA’s Team Nutrition</a:t>
            </a:r>
          </a:p>
        </p:txBody>
      </p:sp>
      <p:grpSp>
        <p:nvGrpSpPr>
          <p:cNvPr id="4" name="Group 3" descr="Icon: Team Nutrition, USDA. ">
            <a:extLst>
              <a:ext uri="{FF2B5EF4-FFF2-40B4-BE49-F238E27FC236}">
                <a16:creationId xmlns:a16="http://schemas.microsoft.com/office/drawing/2014/main" id="{4FC42D86-51DB-8943-9F02-7ED36BFDB6A6}"/>
              </a:ext>
            </a:extLst>
          </p:cNvPr>
          <p:cNvGrpSpPr/>
          <p:nvPr/>
        </p:nvGrpSpPr>
        <p:grpSpPr>
          <a:xfrm>
            <a:off x="303636" y="968402"/>
            <a:ext cx="3586312" cy="2695311"/>
            <a:chOff x="303636" y="968402"/>
            <a:chExt cx="3586312" cy="2695311"/>
          </a:xfrm>
        </p:grpSpPr>
        <p:pic>
          <p:nvPicPr>
            <p:cNvPr id="6" name="Picture 2" descr="Icon: Team Nutrition, USDA. ">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2" name="Elbow Connector 31">
              <a:extLst>
                <a:ext uri="{FF2B5EF4-FFF2-40B4-BE49-F238E27FC236}">
                  <a16:creationId xmlns:a16="http://schemas.microsoft.com/office/drawing/2014/main" id="{4C4FDD55-4A85-2441-957F-0358953E1CD7}"/>
                </a:ext>
                <a:ext uri="{C183D7F6-B498-43B3-948B-1728B52AA6E4}">
                  <adec:decorative xmlns="" xmlns:adec="http://schemas.microsoft.com/office/drawing/2017/decorative" val="1"/>
                </a:ext>
              </a:extLst>
            </p:cNvPr>
            <p:cNvCxnSpPr>
              <a:cxnSpLocks/>
            </p:cNvCxnSpPr>
            <p:nvPr/>
          </p:nvCxnSpPr>
          <p:spPr>
            <a:xfrm flipV="1">
              <a:off x="3125449" y="1244297"/>
              <a:ext cx="764499" cy="764385"/>
            </a:xfrm>
            <a:prstGeom prst="bentConnector3">
              <a:avLst>
                <a:gd name="adj1" fmla="val 50000"/>
              </a:avLst>
            </a:prstGeom>
            <a:ln w="19050">
              <a:solidFill>
                <a:srgbClr val="740507"/>
              </a:solidFill>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6FEA5FE-F819-ED4F-98B3-C28FD4042DB4}"/>
                </a:ext>
                <a:ext uri="{C183D7F6-B498-43B3-948B-1728B52AA6E4}">
                  <adec:decorative xmlns="" xmlns:adec="http://schemas.microsoft.com/office/drawing/2017/decorative" val="1"/>
                </a:ext>
              </a:extLst>
            </p:cNvPr>
            <p:cNvCxnSpPr>
              <a:cxnSpLocks/>
            </p:cNvCxnSpPr>
            <p:nvPr/>
          </p:nvCxnSpPr>
          <p:spPr>
            <a:xfrm>
              <a:off x="3125449" y="2278101"/>
              <a:ext cx="764499" cy="0"/>
            </a:xfrm>
            <a:prstGeom prst="line">
              <a:avLst/>
            </a:prstGeom>
            <a:ln w="19050">
              <a:solidFill>
                <a:srgbClr val="740507"/>
              </a:solidFill>
              <a:tailEnd type="oval"/>
            </a:ln>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AF1EC280-E93C-D549-B785-D8345879B879}"/>
                </a:ext>
                <a:ext uri="{C183D7F6-B498-43B3-948B-1728B52AA6E4}">
                  <adec:decorative xmlns="" xmlns:adec="http://schemas.microsoft.com/office/drawing/2017/decorative" val="1"/>
                </a:ext>
              </a:extLst>
            </p:cNvPr>
            <p:cNvCxnSpPr>
              <a:cxnSpLocks/>
            </p:cNvCxnSpPr>
            <p:nvPr/>
          </p:nvCxnSpPr>
          <p:spPr>
            <a:xfrm>
              <a:off x="3125449" y="2551213"/>
              <a:ext cx="764499" cy="521885"/>
            </a:xfrm>
            <a:prstGeom prst="bentConnector3">
              <a:avLst>
                <a:gd name="adj1" fmla="val 50000"/>
              </a:avLst>
            </a:prstGeom>
            <a:ln w="19050">
              <a:solidFill>
                <a:srgbClr val="740507"/>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4104674" y="1063759"/>
            <a:ext cx="4611037" cy="830997"/>
          </a:xfrm>
        </p:spPr>
        <p:txBody>
          <a:bodyPr/>
          <a:lstStyle/>
          <a:p>
            <a:r>
              <a:rPr lang="en-US" dirty="0"/>
              <a:t>An initiative of the USDA’s Food and Nutrition Service to support the USDA’s Child Nutrition Programs.</a:t>
            </a:r>
          </a:p>
          <a:p>
            <a:endParaRPr lang="en-US" dirty="0"/>
          </a:p>
        </p:txBody>
      </p:sp>
      <p:sp>
        <p:nvSpPr>
          <p:cNvPr id="7" name="Text Placeholder 2">
            <a:extLst>
              <a:ext uri="{FF2B5EF4-FFF2-40B4-BE49-F238E27FC236}">
                <a16:creationId xmlns:a16="http://schemas.microsoft.com/office/drawing/2014/main" id="{E1F73BED-4261-2A4E-82CF-6A6184447F30}"/>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8" name="Text Placeholder 2">
            <a:extLst>
              <a:ext uri="{FF2B5EF4-FFF2-40B4-BE49-F238E27FC236}">
                <a16:creationId xmlns:a16="http://schemas.microsoft.com/office/drawing/2014/main" id="{A70B2C4C-3ED9-1249-89A3-3A14017D9B42}"/>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13" name="Picture 12" descr="Hyperlink Icon.">
            <a:extLst>
              <a:ext uri="{FF2B5EF4-FFF2-40B4-BE49-F238E27FC236}">
                <a16:creationId xmlns:a16="http://schemas.microsoft.com/office/drawing/2014/main" id="{276198BE-3825-5D4A-B361-16F7174BAAA4}"/>
              </a:ext>
            </a:extLst>
          </p:cNvPr>
          <p:cNvPicPr>
            <a:picLocks noChangeAspect="1"/>
          </p:cNvPicPr>
          <p:nvPr/>
        </p:nvPicPr>
        <p:blipFill>
          <a:blip r:embed="rId4"/>
          <a:stretch>
            <a:fillRect/>
          </a:stretch>
        </p:blipFill>
        <p:spPr>
          <a:xfrm>
            <a:off x="403553" y="4463039"/>
            <a:ext cx="423093" cy="423093"/>
          </a:xfrm>
          <a:prstGeom prst="rect">
            <a:avLst/>
          </a:prstGeom>
        </p:spPr>
      </p:pic>
      <p:sp>
        <p:nvSpPr>
          <p:cNvPr id="5" name="Rectangle 4">
            <a:extLst>
              <a:ext uri="{FF2B5EF4-FFF2-40B4-BE49-F238E27FC236}">
                <a16:creationId xmlns:a16="http://schemas.microsoft.com/office/drawing/2014/main" id="{90989EEB-57ED-E641-B598-2B1FC08652CB}"/>
              </a:ext>
            </a:extLst>
          </p:cNvPr>
          <p:cNvSpPr/>
          <p:nvPr/>
        </p:nvSpPr>
        <p:spPr>
          <a:xfrm>
            <a:off x="994891" y="4461859"/>
            <a:ext cx="3580556" cy="461665"/>
          </a:xfrm>
          <a:prstGeom prst="rect">
            <a:avLst/>
          </a:prstGeom>
        </p:spPr>
        <p:txBody>
          <a:bodyPr wrap="square" lIns="0">
            <a:spAutoFit/>
          </a:bodyPr>
          <a:lstStyle/>
          <a:p>
            <a:r>
              <a:rPr lang="en-US" sz="2400" b="1" dirty="0">
                <a:solidFill>
                  <a:schemeClr val="tx1">
                    <a:lumMod val="75000"/>
                    <a:lumOff val="25000"/>
                  </a:schemeClr>
                </a:solidFill>
                <a:latin typeface="Helvetica" pitchFamily="2" charset="0"/>
                <a:hlinkClick r:id="rId5">
                  <a:extLst>
                    <a:ext uri="{A12FA001-AC4F-418D-AE19-62706E023703}">
                      <ahyp:hlinkClr xmlns="" xmlns:ahyp="http://schemas.microsoft.com/office/drawing/2018/hyperlinkcolor" val="tx"/>
                    </a:ext>
                  </a:extLst>
                </a:hlinkClick>
              </a:rPr>
              <a:t>TeamNutrition.usda.gov</a:t>
            </a:r>
            <a:endParaRPr lang="en-US" sz="2400" b="1" dirty="0">
              <a:solidFill>
                <a:schemeClr val="tx1">
                  <a:lumMod val="75000"/>
                  <a:lumOff val="25000"/>
                </a:schemeClr>
              </a:solidFill>
              <a:latin typeface="Helvetica" pitchFamily="2" charset="0"/>
              <a:cs typeface="Arial" panose="020B0604020202020204" pitchFamily="34" charset="0"/>
            </a:endParaRPr>
          </a:p>
        </p:txBody>
      </p:sp>
      <p:pic>
        <p:nvPicPr>
          <p:cNvPr id="14" name="Picture 13" descr="Twitter Icon.">
            <a:extLst>
              <a:ext uri="{FF2B5EF4-FFF2-40B4-BE49-F238E27FC236}">
                <a16:creationId xmlns:a16="http://schemas.microsoft.com/office/drawing/2014/main" id="{305A7826-2BCA-694B-AC52-1FF6C72D84D5}"/>
              </a:ext>
            </a:extLst>
          </p:cNvPr>
          <p:cNvPicPr>
            <a:picLocks noChangeAspect="1"/>
          </p:cNvPicPr>
          <p:nvPr/>
        </p:nvPicPr>
        <p:blipFill>
          <a:blip r:embed="rId6"/>
          <a:stretch>
            <a:fillRect/>
          </a:stretch>
        </p:blipFill>
        <p:spPr>
          <a:xfrm>
            <a:off x="4743693" y="4476565"/>
            <a:ext cx="461665" cy="461665"/>
          </a:xfrm>
          <a:prstGeom prst="rect">
            <a:avLst/>
          </a:prstGeom>
        </p:spPr>
      </p:pic>
      <p:sp>
        <p:nvSpPr>
          <p:cNvPr id="9" name="Rectangle 8">
            <a:extLst>
              <a:ext uri="{FF2B5EF4-FFF2-40B4-BE49-F238E27FC236}">
                <a16:creationId xmlns:a16="http://schemas.microsoft.com/office/drawing/2014/main" id="{3EBFDEDF-5B52-1344-B470-C688B0E4587E}"/>
              </a:ext>
            </a:extLst>
          </p:cNvPr>
          <p:cNvSpPr/>
          <p:nvPr/>
        </p:nvSpPr>
        <p:spPr>
          <a:xfrm>
            <a:off x="5302969" y="4461859"/>
            <a:ext cx="3244226" cy="461665"/>
          </a:xfrm>
          <a:prstGeom prst="rect">
            <a:avLst/>
          </a:prstGeom>
        </p:spPr>
        <p:txBody>
          <a:bodyPr wrap="square" lIns="0" rIns="0">
            <a:spAutoFit/>
          </a:bodyPr>
          <a:lstStyle/>
          <a:p>
            <a:r>
              <a:rPr lang="en-US" sz="2400" b="1" dirty="0">
                <a:solidFill>
                  <a:schemeClr val="tx1">
                    <a:lumMod val="75000"/>
                    <a:lumOff val="25000"/>
                  </a:schemeClr>
                </a:solidFill>
                <a:latin typeface="Helvetica" pitchFamily="2" charset="0"/>
                <a:cs typeface="Arial" panose="020B0604020202020204" pitchFamily="34" charset="0"/>
                <a:hlinkClick r:id="rId7">
                  <a:extLst>
                    <a:ext uri="{A12FA001-AC4F-418D-AE19-62706E023703}">
                      <ahyp:hlinkClr xmlns="" xmlns:ahyp="http://schemas.microsoft.com/office/drawing/2018/hyperlinkcolor" val="tx"/>
                    </a:ext>
                  </a:extLst>
                </a:hlinkClick>
              </a:rPr>
              <a:t>@</a:t>
            </a:r>
            <a:r>
              <a:rPr lang="en-US" sz="2400" b="1" u="sng" dirty="0">
                <a:solidFill>
                  <a:schemeClr val="tx1">
                    <a:lumMod val="75000"/>
                    <a:lumOff val="25000"/>
                  </a:schemeClr>
                </a:solidFill>
                <a:latin typeface="Helvetica" pitchFamily="2" charset="0"/>
                <a:cs typeface="Arial" panose="020B0604020202020204" pitchFamily="34" charset="0"/>
                <a:hlinkClick r:id="rId7">
                  <a:extLst>
                    <a:ext uri="{A12FA001-AC4F-418D-AE19-62706E023703}">
                      <ahyp:hlinkClr xmlns="" xmlns:ahyp="http://schemas.microsoft.com/office/drawing/2018/hyperlinkcolor" val="tx"/>
                    </a:ext>
                  </a:extLst>
                </a:hlinkClick>
              </a:rPr>
              <a:t>TeamNutrition</a:t>
            </a:r>
            <a:endParaRPr lang="en-US" sz="2400" b="1" u="sng" dirty="0">
              <a:solidFill>
                <a:schemeClr val="tx1">
                  <a:lumMod val="75000"/>
                  <a:lumOff val="25000"/>
                </a:schemeClr>
              </a:solidFill>
              <a:latin typeface="Helvetica" pitchFamily="2" charset="0"/>
              <a:cs typeface="Arial" panose="020B0604020202020204" pitchFamily="34" charset="0"/>
            </a:endParaRPr>
          </a:p>
        </p:txBody>
      </p:sp>
      <p:sp>
        <p:nvSpPr>
          <p:cNvPr id="10" name="TextBox 9">
            <a:extLst>
              <a:ext uri="{FF2B5EF4-FFF2-40B4-BE49-F238E27FC236}">
                <a16:creationId xmlns:a16="http://schemas.microsoft.com/office/drawing/2014/main" id="{EF894D4C-F16D-AE44-BEF6-D962771AFB06}"/>
              </a:ext>
            </a:extLst>
          </p:cNvPr>
          <p:cNvSpPr txBox="1"/>
          <p:nvPr/>
        </p:nvSpPr>
        <p:spPr>
          <a:xfrm>
            <a:off x="2189016" y="3823850"/>
            <a:ext cx="6625532" cy="400110"/>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As you may know, 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400" dirty="0">
              <a:solidFill>
                <a:schemeClr val="bg1"/>
              </a:solidFill>
              <a:latin typeface="Arial" panose="020B0604020202020204" pitchFamily="34" charset="0"/>
              <a:cs typeface="Arial" panose="020B0604020202020204" pitchFamily="34" charset="0"/>
            </a:endParaRPr>
          </a:p>
          <a:p>
            <a:r>
              <a:rPr lang="en-US" sz="400" dirty="0">
                <a:solidFill>
                  <a:schemeClr val="bg1"/>
                </a:solidFill>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400" dirty="0">
              <a:solidFill>
                <a:schemeClr val="bg1"/>
              </a:solidFill>
              <a:latin typeface="Arial" panose="020B0604020202020204" pitchFamily="34" charset="0"/>
              <a:cs typeface="Arial" panose="020B0604020202020204" pitchFamily="34" charset="0"/>
            </a:endParaRPr>
          </a:p>
          <a:p>
            <a:r>
              <a:rPr lang="en-US" sz="400" dirty="0">
                <a:solidFill>
                  <a:schemeClr val="bg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p:txBody>
      </p:sp>
    </p:spTree>
    <p:extLst>
      <p:ext uri="{BB962C8B-B14F-4D97-AF65-F5344CB8AC3E}">
        <p14:creationId xmlns:p14="http://schemas.microsoft.com/office/powerpoint/2010/main" val="385997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087DCB8-F376-AA4E-85E4-C1AD0BD98E9C}"/>
              </a:ext>
              <a:ext uri="{C183D7F6-B498-43B3-948B-1728B52AA6E4}">
                <adec:decorative xmlns="" xmlns:adec="http://schemas.microsoft.com/office/drawing/2017/decorative" val="1"/>
              </a:ext>
            </a:extLst>
          </p:cNvPr>
          <p:cNvSpPr txBox="1"/>
          <p:nvPr/>
        </p:nvSpPr>
        <p:spPr>
          <a:xfrm>
            <a:off x="645408" y="168353"/>
            <a:ext cx="1380227" cy="1938992"/>
          </a:xfrm>
          <a:prstGeom prst="rect">
            <a:avLst/>
          </a:prstGeom>
          <a:noFill/>
        </p:spPr>
        <p:txBody>
          <a:bodyPr wrap="square" rtlCol="0">
            <a:spAutoFit/>
          </a:bodyPr>
          <a:lstStyle/>
          <a:p>
            <a:pPr algn="ctr"/>
            <a:r>
              <a:rPr lang="en-US" sz="12000" b="1" dirty="0">
                <a:solidFill>
                  <a:srgbClr val="740507"/>
                </a:solidFill>
                <a:latin typeface="Helvetica" pitchFamily="2" charset="0"/>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846559"/>
            <a:ext cx="2772461" cy="2024401"/>
          </a:xfrm>
        </p:spPr>
        <p:txBody>
          <a:bodyPr/>
          <a:lstStyle/>
          <a:p>
            <a:r>
              <a:rPr lang="en-US" sz="2000" dirty="0"/>
              <a:t>Try It Out!</a:t>
            </a:r>
            <a:br>
              <a:rPr lang="en-US" sz="2000" dirty="0"/>
            </a:br>
            <a:r>
              <a:rPr lang="en-US" sz="2000" b="0" dirty="0"/>
              <a:t>A center’s satellite kitchen provides French fries that are deep-fat fried.</a:t>
            </a:r>
            <a:br>
              <a:rPr lang="en-US" sz="2000" b="0" dirty="0"/>
            </a:br>
            <a:r>
              <a:rPr lang="en-US" sz="2000" b="0" dirty="0"/>
              <a:t> </a:t>
            </a:r>
            <a:br>
              <a:rPr lang="en-US" sz="2000" b="0" dirty="0"/>
            </a:br>
            <a:r>
              <a:rPr lang="en-US" sz="2000" b="0" dirty="0"/>
              <a:t>Is this meal reimbursable? </a:t>
            </a:r>
            <a:r>
              <a:rPr lang="en-US" sz="2000" dirty="0"/>
              <a:t/>
            </a:r>
            <a:br>
              <a:rPr lang="en-US" sz="2000" dirty="0"/>
            </a:br>
            <a:r>
              <a:rPr lang="en-US" sz="2000" dirty="0"/>
              <a:t/>
            </a:r>
            <a:br>
              <a:rPr lang="en-US" sz="2000" dirty="0"/>
            </a:br>
            <a:r>
              <a:rPr lang="en-US" sz="2000" b="0" dirty="0"/>
              <a:t/>
            </a:r>
            <a:br>
              <a:rPr lang="en-US" sz="2000" b="0" dirty="0"/>
            </a:br>
            <a:endParaRPr lang="en-US" sz="2000" b="0" dirty="0"/>
          </a:p>
        </p:txBody>
      </p:sp>
      <p:sp>
        <p:nvSpPr>
          <p:cNvPr id="11" name="Content Placeholder 3">
            <a:extLst>
              <a:ext uri="{FF2B5EF4-FFF2-40B4-BE49-F238E27FC236}">
                <a16:creationId xmlns:a16="http://schemas.microsoft.com/office/drawing/2014/main" id="{D3E2E089-A5D8-BC42-8104-9696F8486473}"/>
              </a:ext>
            </a:extLst>
          </p:cNvPr>
          <p:cNvSpPr>
            <a:spLocks noGrp="1"/>
          </p:cNvSpPr>
          <p:nvPr>
            <p:ph sz="half" idx="2"/>
          </p:nvPr>
        </p:nvSpPr>
        <p:spPr>
          <a:xfrm>
            <a:off x="3657600" y="1371600"/>
            <a:ext cx="3868737" cy="613726"/>
          </a:xfrm>
        </p:spPr>
        <p:txBody>
          <a:bodyPr/>
          <a:lstStyle/>
          <a:p>
            <a:pPr marL="347663" indent="-338138">
              <a:buClr>
                <a:srgbClr val="7F1016"/>
              </a:buClr>
              <a:buFont typeface="Wingdings" pitchFamily="2" charset="2"/>
              <a:buChar char="q"/>
            </a:pPr>
            <a:r>
              <a:rPr lang="en-US" dirty="0"/>
              <a:t>Yes</a:t>
            </a:r>
          </a:p>
          <a:p>
            <a:pPr marL="347663" indent="-338138">
              <a:buClr>
                <a:srgbClr val="7F1016"/>
              </a:buClr>
              <a:buFont typeface="Wingdings" pitchFamily="2" charset="2"/>
              <a:buChar char="q"/>
            </a:pPr>
            <a:r>
              <a:rPr lang="en-US" sz="2000" dirty="0"/>
              <a:t>No</a:t>
            </a:r>
          </a:p>
        </p:txBody>
      </p:sp>
      <p:pic>
        <p:nvPicPr>
          <p:cNvPr id="6" name="Picture 5" descr="Illustration of girls wearing chef uniforms.">
            <a:extLst>
              <a:ext uri="{FF2B5EF4-FFF2-40B4-BE49-F238E27FC236}">
                <a16:creationId xmlns:a16="http://schemas.microsoft.com/office/drawing/2014/main" id="{A308D688-EE3A-F344-8528-F624E4372978}"/>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6285953" y="3053301"/>
            <a:ext cx="2604962" cy="1801766"/>
          </a:xfrm>
          <a:prstGeom prst="rect">
            <a:avLst/>
          </a:prstGeom>
        </p:spPr>
      </p:pic>
      <p:sp>
        <p:nvSpPr>
          <p:cNvPr id="3" name="TextBox 2">
            <a:extLst>
              <a:ext uri="{FF2B5EF4-FFF2-40B4-BE49-F238E27FC236}">
                <a16:creationId xmlns:a16="http://schemas.microsoft.com/office/drawing/2014/main" id="{80C91002-4453-D940-BF40-416D14EAC9B2}"/>
              </a:ext>
            </a:extLst>
          </p:cNvPr>
          <p:cNvSpPr txBox="1"/>
          <p:nvPr/>
        </p:nvSpPr>
        <p:spPr>
          <a:xfrm>
            <a:off x="3200400" y="3834581"/>
            <a:ext cx="2039341" cy="323165"/>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Let’s try another practice question. A center’s satellite kitchen provides French fries that are deep-fat fried.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Raise your hand if you think this meal is reimbursable in the CACFP [pause and wait for a show of hands].</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Raise your hand if you think this meal is not reimbursable in the CACFP [pause and wait for a show of hands].</a:t>
            </a:r>
          </a:p>
        </p:txBody>
      </p:sp>
    </p:spTree>
    <p:extLst>
      <p:ext uri="{BB962C8B-B14F-4D97-AF65-F5344CB8AC3E}">
        <p14:creationId xmlns:p14="http://schemas.microsoft.com/office/powerpoint/2010/main" val="2038662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1005FE0-B82A-3547-800B-5F890A4548E6}"/>
              </a:ext>
              <a:ext uri="{C183D7F6-B498-43B3-948B-1728B52AA6E4}">
                <adec:decorative xmlns="" xmlns:adec="http://schemas.microsoft.com/office/drawing/2017/decorative" val="1"/>
              </a:ext>
            </a:extLst>
          </p:cNvPr>
          <p:cNvSpPr txBox="1"/>
          <p:nvPr/>
        </p:nvSpPr>
        <p:spPr>
          <a:xfrm>
            <a:off x="645408" y="168353"/>
            <a:ext cx="1380227" cy="1938992"/>
          </a:xfrm>
          <a:prstGeom prst="rect">
            <a:avLst/>
          </a:prstGeom>
          <a:noFill/>
        </p:spPr>
        <p:txBody>
          <a:bodyPr wrap="square" rtlCol="0">
            <a:spAutoFit/>
          </a:bodyPr>
          <a:lstStyle/>
          <a:p>
            <a:pPr algn="ctr"/>
            <a:r>
              <a:rPr lang="en-US" sz="12000" b="1" dirty="0">
                <a:solidFill>
                  <a:srgbClr val="740507"/>
                </a:solidFill>
                <a:latin typeface="Helvetica" pitchFamily="2" charset="0"/>
              </a:rPr>
              <a:t>?</a:t>
            </a:r>
          </a:p>
        </p:txBody>
      </p:sp>
      <p:sp>
        <p:nvSpPr>
          <p:cNvPr id="15" name="Title 1">
            <a:extLst>
              <a:ext uri="{FF2B5EF4-FFF2-40B4-BE49-F238E27FC236}">
                <a16:creationId xmlns:a16="http://schemas.microsoft.com/office/drawing/2014/main" id="{1D937717-85AF-6448-8646-7D1A5FECB7D7}"/>
              </a:ext>
            </a:extLst>
          </p:cNvPr>
          <p:cNvSpPr>
            <a:spLocks noGrp="1"/>
          </p:cNvSpPr>
          <p:nvPr>
            <p:ph type="title"/>
          </p:nvPr>
        </p:nvSpPr>
        <p:spPr>
          <a:xfrm>
            <a:off x="0" y="1846559"/>
            <a:ext cx="2772461" cy="2024401"/>
          </a:xfrm>
        </p:spPr>
        <p:txBody>
          <a:bodyPr/>
          <a:lstStyle/>
          <a:p>
            <a:r>
              <a:rPr lang="en-US" sz="2000" dirty="0"/>
              <a:t>Answer</a:t>
            </a:r>
            <a:br>
              <a:rPr lang="en-US" sz="2000" dirty="0"/>
            </a:br>
            <a:r>
              <a:rPr lang="en-US" sz="2000" b="0" dirty="0"/>
              <a:t>A center’s satellite kitchen provides French fries that are deep-fat fried. </a:t>
            </a:r>
            <a:br>
              <a:rPr lang="en-US" sz="2000" b="0" dirty="0"/>
            </a:br>
            <a:r>
              <a:rPr lang="en-US" sz="2000" b="0" dirty="0"/>
              <a:t/>
            </a:r>
            <a:br>
              <a:rPr lang="en-US" sz="2000" b="0" dirty="0"/>
            </a:br>
            <a:r>
              <a:rPr lang="en-US" sz="2000" b="0" dirty="0"/>
              <a:t>Is this meal reimbursable? </a:t>
            </a:r>
            <a:r>
              <a:rPr lang="en-US" sz="2000" dirty="0"/>
              <a:t/>
            </a:r>
            <a:br>
              <a:rPr lang="en-US" sz="2000" dirty="0"/>
            </a:br>
            <a:r>
              <a:rPr lang="en-US" sz="2000" dirty="0"/>
              <a:t/>
            </a:r>
            <a:br>
              <a:rPr lang="en-US" sz="2000" dirty="0"/>
            </a:br>
            <a:r>
              <a:rPr lang="en-US" sz="2000" b="0" dirty="0"/>
              <a:t/>
            </a:r>
            <a:br>
              <a:rPr lang="en-US" sz="2000" b="0" dirty="0"/>
            </a:br>
            <a:endParaRPr lang="en-US" sz="2000" b="0" dirty="0"/>
          </a:p>
        </p:txBody>
      </p:sp>
      <p:sp>
        <p:nvSpPr>
          <p:cNvPr id="16" name="Content Placeholder 3">
            <a:extLst>
              <a:ext uri="{FF2B5EF4-FFF2-40B4-BE49-F238E27FC236}">
                <a16:creationId xmlns:a16="http://schemas.microsoft.com/office/drawing/2014/main" id="{205F6191-1C98-4B47-A18C-58013F4B76AF}"/>
              </a:ext>
            </a:extLst>
          </p:cNvPr>
          <p:cNvSpPr>
            <a:spLocks noGrp="1"/>
          </p:cNvSpPr>
          <p:nvPr>
            <p:ph sz="half" idx="2"/>
          </p:nvPr>
        </p:nvSpPr>
        <p:spPr>
          <a:xfrm>
            <a:off x="3657600" y="1371600"/>
            <a:ext cx="3868737" cy="613726"/>
          </a:xfrm>
        </p:spPr>
        <p:txBody>
          <a:bodyPr/>
          <a:lstStyle/>
          <a:p>
            <a:pPr marL="347663" indent="-338138">
              <a:buClr>
                <a:srgbClr val="7F1016"/>
              </a:buClr>
              <a:buFont typeface="Wingdings" pitchFamily="2" charset="2"/>
              <a:buChar char="q"/>
            </a:pPr>
            <a:r>
              <a:rPr lang="en-US" dirty="0"/>
              <a:t>Yes</a:t>
            </a:r>
          </a:p>
          <a:p>
            <a:pPr marL="347663" indent="-338138">
              <a:buClr>
                <a:srgbClr val="7F1016"/>
              </a:buClr>
              <a:buFont typeface="Wingdings" pitchFamily="2" charset="2"/>
              <a:buChar char="q"/>
            </a:pPr>
            <a:r>
              <a:rPr lang="en-US" sz="2000" b="1" dirty="0">
                <a:solidFill>
                  <a:srgbClr val="7F1016"/>
                </a:solidFill>
              </a:rPr>
              <a:t>No</a:t>
            </a:r>
          </a:p>
        </p:txBody>
      </p:sp>
      <p:sp>
        <p:nvSpPr>
          <p:cNvPr id="9" name="TextBox 8" descr="The box next to &quot;No&quot; is checked.">
            <a:extLst>
              <a:ext uri="{FF2B5EF4-FFF2-40B4-BE49-F238E27FC236}">
                <a16:creationId xmlns:a16="http://schemas.microsoft.com/office/drawing/2014/main" id="{CDACE7E5-C667-3E44-B45F-6162C9AC136A}"/>
              </a:ext>
            </a:extLst>
          </p:cNvPr>
          <p:cNvSpPr txBox="1"/>
          <p:nvPr/>
        </p:nvSpPr>
        <p:spPr>
          <a:xfrm>
            <a:off x="3692468" y="1700686"/>
            <a:ext cx="357790" cy="369332"/>
          </a:xfrm>
          <a:prstGeom prst="rect">
            <a:avLst/>
          </a:prstGeom>
          <a:noFill/>
        </p:spPr>
        <p:txBody>
          <a:bodyPr wrap="none" rtlCol="0">
            <a:spAutoFit/>
          </a:bodyPr>
          <a:lstStyle/>
          <a:p>
            <a:r>
              <a:rPr lang="en-US" b="1" dirty="0">
                <a:solidFill>
                  <a:srgbClr val="7F1016"/>
                </a:solidFill>
              </a:rPr>
              <a:t>✓</a:t>
            </a:r>
          </a:p>
        </p:txBody>
      </p:sp>
      <p:pic>
        <p:nvPicPr>
          <p:cNvPr id="7" name="Picture 6" descr="Illustration of girls wearing chef uniforms.">
            <a:extLst>
              <a:ext uri="{FF2B5EF4-FFF2-40B4-BE49-F238E27FC236}">
                <a16:creationId xmlns:a16="http://schemas.microsoft.com/office/drawing/2014/main" id="{29C46902-94CD-7B48-9C2A-9F67B9E332BE}"/>
              </a:ext>
              <a:ext uri="{C183D7F6-B498-43B3-948B-1728B52AA6E4}">
                <adec:decorative xmlns="" xmlns:adec="http://schemas.microsoft.com/office/drawing/2017/decorative" val="1"/>
              </a:ext>
            </a:extLst>
          </p:cNvPr>
          <p:cNvPicPr>
            <a:picLocks noChangeAspect="1"/>
          </p:cNvPicPr>
          <p:nvPr/>
        </p:nvPicPr>
        <p:blipFill>
          <a:blip r:embed="rId3"/>
          <a:stretch>
            <a:fillRect/>
          </a:stretch>
        </p:blipFill>
        <p:spPr>
          <a:xfrm>
            <a:off x="6285953" y="3053301"/>
            <a:ext cx="2604962" cy="1801766"/>
          </a:xfrm>
          <a:prstGeom prst="rect">
            <a:avLst/>
          </a:prstGeom>
        </p:spPr>
      </p:pic>
      <p:sp>
        <p:nvSpPr>
          <p:cNvPr id="2" name="TextBox 1">
            <a:extLst>
              <a:ext uri="{FF2B5EF4-FFF2-40B4-BE49-F238E27FC236}">
                <a16:creationId xmlns:a16="http://schemas.microsoft.com/office/drawing/2014/main" id="{41F770AC-C95A-1A4A-8C7E-BE2C2C018E21}"/>
              </a:ext>
            </a:extLst>
          </p:cNvPr>
          <p:cNvSpPr txBox="1"/>
          <p:nvPr/>
        </p:nvSpPr>
        <p:spPr>
          <a:xfrm>
            <a:off x="3347358" y="3918857"/>
            <a:ext cx="2808514" cy="184666"/>
          </a:xfrm>
          <a:prstGeom prst="rect">
            <a:avLst/>
          </a:prstGeom>
          <a:noFill/>
        </p:spPr>
        <p:txBody>
          <a:bodyPr wrap="square" rtlCol="0">
            <a:spAutoFit/>
          </a:bodyPr>
          <a:lstStyle/>
          <a:p>
            <a:pPr lvl="0" defTabSz="914400">
              <a:defRPr/>
            </a:pPr>
            <a:r>
              <a:rPr lang="en-US" sz="300" dirty="0">
                <a:solidFill>
                  <a:schemeClr val="bg1"/>
                </a:solidFill>
                <a:latin typeface="Arial" panose="020B0604020202020204" pitchFamily="34" charset="0"/>
                <a:cs typeface="Arial" panose="020B0604020202020204" pitchFamily="34" charset="0"/>
              </a:rPr>
              <a:t>Nice work everyone! The answer is no, this meal is not reimbursable because the satellite kitchen is considered “onsite.” Therefore, the French fries should have been reheated/cooked using a method other than deep-fat frying in order for the meal to be reimbursable in the CACFP. </a:t>
            </a:r>
          </a:p>
        </p:txBody>
      </p:sp>
    </p:spTree>
    <p:extLst>
      <p:ext uri="{BB962C8B-B14F-4D97-AF65-F5344CB8AC3E}">
        <p14:creationId xmlns:p14="http://schemas.microsoft.com/office/powerpoint/2010/main" val="1135750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297DA-DF3E-F449-B2CB-2E151393FED5}"/>
              </a:ext>
            </a:extLst>
          </p:cNvPr>
          <p:cNvSpPr>
            <a:spLocks noGrp="1"/>
          </p:cNvSpPr>
          <p:nvPr>
            <p:ph type="title"/>
          </p:nvPr>
        </p:nvSpPr>
        <p:spPr>
          <a:xfrm>
            <a:off x="0" y="2114550"/>
            <a:ext cx="9144000" cy="914400"/>
          </a:xfrm>
        </p:spPr>
        <p:txBody>
          <a:bodyPr/>
          <a:lstStyle/>
          <a:p>
            <a:r>
              <a:rPr lang="en-US" dirty="0"/>
              <a:t>Try It Out!</a:t>
            </a:r>
          </a:p>
        </p:txBody>
      </p:sp>
      <p:sp>
        <p:nvSpPr>
          <p:cNvPr id="3" name="Rounded Rectangle 2" descr="[decorative]">
            <a:extLst>
              <a:ext uri="{FF2B5EF4-FFF2-40B4-BE49-F238E27FC236}">
                <a16:creationId xmlns:a16="http://schemas.microsoft.com/office/drawing/2014/main" id="{A5D7D57B-5E52-A24D-964F-ED5A1978DF39}"/>
              </a:ext>
              <a:ext uri="{C183D7F6-B498-43B3-948B-1728B52AA6E4}">
                <adec:decorative xmlns="" xmlns:adec="http://schemas.microsoft.com/office/drawing/2017/decorative" val="1"/>
              </a:ext>
            </a:extLst>
          </p:cNvPr>
          <p:cNvSpPr/>
          <p:nvPr/>
        </p:nvSpPr>
        <p:spPr>
          <a:xfrm>
            <a:off x="280091" y="162128"/>
            <a:ext cx="7917083" cy="4863829"/>
          </a:xfrm>
          <a:prstGeom prst="roundRect">
            <a:avLst>
              <a:gd name="adj" fmla="val 3992"/>
            </a:avLst>
          </a:prstGeom>
          <a:solidFill>
            <a:schemeClr val="bg1"/>
          </a:solidFill>
          <a:ln>
            <a:no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4" name="Picture 3" descr="Illustration of girl eating healthy. ">
            <a:extLst>
              <a:ext uri="{FF2B5EF4-FFF2-40B4-BE49-F238E27FC236}">
                <a16:creationId xmlns:a16="http://schemas.microsoft.com/office/drawing/2014/main" id="{300B99CF-07EB-D04D-B05D-1F768E382B03}"/>
              </a:ext>
            </a:extLst>
          </p:cNvPr>
          <p:cNvPicPr>
            <a:picLocks noChangeAspect="1"/>
          </p:cNvPicPr>
          <p:nvPr/>
        </p:nvPicPr>
        <p:blipFill>
          <a:blip r:embed="rId3"/>
          <a:stretch>
            <a:fillRect/>
          </a:stretch>
        </p:blipFill>
        <p:spPr>
          <a:xfrm>
            <a:off x="6442053" y="189739"/>
            <a:ext cx="1653592" cy="1728139"/>
          </a:xfrm>
          <a:prstGeom prst="rect">
            <a:avLst/>
          </a:prstGeom>
        </p:spPr>
      </p:pic>
      <p:grpSp>
        <p:nvGrpSpPr>
          <p:cNvPr id="32" name="Group 31" descr="[decorative]">
            <a:extLst>
              <a:ext uri="{FF2B5EF4-FFF2-40B4-BE49-F238E27FC236}">
                <a16:creationId xmlns:a16="http://schemas.microsoft.com/office/drawing/2014/main" id="{2791CAA1-D128-FC4D-B144-8B36BF95A3B9}"/>
              </a:ext>
              <a:ext uri="{C183D7F6-B498-43B3-948B-1728B52AA6E4}">
                <adec:decorative xmlns="" xmlns:adec="http://schemas.microsoft.com/office/drawing/2017/decorative" val="1"/>
              </a:ext>
            </a:extLst>
          </p:cNvPr>
          <p:cNvGrpSpPr/>
          <p:nvPr/>
        </p:nvGrpSpPr>
        <p:grpSpPr>
          <a:xfrm>
            <a:off x="452044" y="1574302"/>
            <a:ext cx="6895583" cy="3160879"/>
            <a:chOff x="452044" y="1574302"/>
            <a:chExt cx="6895583" cy="3160879"/>
          </a:xfrm>
        </p:grpSpPr>
        <p:grpSp>
          <p:nvGrpSpPr>
            <p:cNvPr id="5" name="Group 4">
              <a:extLst>
                <a:ext uri="{FF2B5EF4-FFF2-40B4-BE49-F238E27FC236}">
                  <a16:creationId xmlns:a16="http://schemas.microsoft.com/office/drawing/2014/main" id="{6656F126-7383-C14A-BADF-FE69D0C87A9E}"/>
                </a:ext>
                <a:ext uri="{C183D7F6-B498-43B3-948B-1728B52AA6E4}">
                  <adec:decorative xmlns="" xmlns:adec="http://schemas.microsoft.com/office/drawing/2017/decorative" val="1"/>
                </a:ext>
              </a:extLst>
            </p:cNvPr>
            <p:cNvGrpSpPr/>
            <p:nvPr/>
          </p:nvGrpSpPr>
          <p:grpSpPr>
            <a:xfrm>
              <a:off x="452044" y="1574302"/>
              <a:ext cx="3549267" cy="1843349"/>
              <a:chOff x="452044" y="1777341"/>
              <a:chExt cx="3549267" cy="1843349"/>
            </a:xfrm>
            <a:solidFill>
              <a:srgbClr val="7F1016"/>
            </a:solidFill>
          </p:grpSpPr>
          <p:sp>
            <p:nvSpPr>
              <p:cNvPr id="6" name="Snip and Round Single Corner Rectangle 8">
                <a:extLst>
                  <a:ext uri="{FF2B5EF4-FFF2-40B4-BE49-F238E27FC236}">
                    <a16:creationId xmlns:a16="http://schemas.microsoft.com/office/drawing/2014/main" id="{FA2FC115-D8F9-C048-B425-84E48E818D3A}"/>
                  </a:ext>
                </a:extLst>
              </p:cNvPr>
              <p:cNvSpPr/>
              <p:nvPr/>
            </p:nvSpPr>
            <p:spPr>
              <a:xfrm>
                <a:off x="452046" y="1777341"/>
                <a:ext cx="1776686" cy="1050165"/>
              </a:xfrm>
              <a:custGeom>
                <a:avLst/>
                <a:gdLst>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7564" h="1801639">
                    <a:moveTo>
                      <a:pt x="239330" y="0"/>
                    </a:moveTo>
                    <a:lnTo>
                      <a:pt x="1714070" y="0"/>
                    </a:lnTo>
                    <a:cubicBezTo>
                      <a:pt x="1924363" y="-192"/>
                      <a:pt x="2117403" y="330872"/>
                      <a:pt x="2127564" y="413494"/>
                    </a:cubicBezTo>
                    <a:lnTo>
                      <a:pt x="2127564" y="1801639"/>
                    </a:lnTo>
                    <a:lnTo>
                      <a:pt x="0" y="1801639"/>
                    </a:lnTo>
                    <a:lnTo>
                      <a:pt x="0" y="239330"/>
                    </a:lnTo>
                    <a:cubicBezTo>
                      <a:pt x="0" y="107152"/>
                      <a:pt x="107152" y="0"/>
                      <a:pt x="2393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a:extLst>
                  <a:ext uri="{FF2B5EF4-FFF2-40B4-BE49-F238E27FC236}">
                    <a16:creationId xmlns:a16="http://schemas.microsoft.com/office/drawing/2014/main" id="{2975DFFE-448E-114E-8E50-A7F1D82D3679}"/>
                  </a:ext>
                </a:extLst>
              </p:cNvPr>
              <p:cNvSpPr/>
              <p:nvPr/>
            </p:nvSpPr>
            <p:spPr>
              <a:xfrm>
                <a:off x="452044" y="1914516"/>
                <a:ext cx="3549267" cy="1706174"/>
              </a:xfrm>
              <a:prstGeom prst="roundRect">
                <a:avLst>
                  <a:gd name="adj" fmla="val 1245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 name="Group 7">
              <a:extLst>
                <a:ext uri="{FF2B5EF4-FFF2-40B4-BE49-F238E27FC236}">
                  <a16:creationId xmlns:a16="http://schemas.microsoft.com/office/drawing/2014/main" id="{09D7A9E1-F84E-CA48-A292-59015B5FA80D}"/>
                </a:ext>
                <a:ext uri="{C183D7F6-B498-43B3-948B-1728B52AA6E4}">
                  <adec:decorative xmlns="" xmlns:adec="http://schemas.microsoft.com/office/drawing/2017/decorative" val="1"/>
                </a:ext>
              </a:extLst>
            </p:cNvPr>
            <p:cNvGrpSpPr/>
            <p:nvPr/>
          </p:nvGrpSpPr>
          <p:grpSpPr>
            <a:xfrm>
              <a:off x="452044" y="2688044"/>
              <a:ext cx="3549267" cy="1562206"/>
              <a:chOff x="452044" y="1777341"/>
              <a:chExt cx="3549267" cy="1562206"/>
            </a:xfrm>
            <a:solidFill>
              <a:srgbClr val="FFDBBC"/>
            </a:solidFill>
          </p:grpSpPr>
          <p:sp>
            <p:nvSpPr>
              <p:cNvPr id="9" name="Snip and Round Single Corner Rectangle 8">
                <a:extLst>
                  <a:ext uri="{FF2B5EF4-FFF2-40B4-BE49-F238E27FC236}">
                    <a16:creationId xmlns:a16="http://schemas.microsoft.com/office/drawing/2014/main" id="{83C9A169-31D6-5340-B796-C8AF7142ED76}"/>
                  </a:ext>
                </a:extLst>
              </p:cNvPr>
              <p:cNvSpPr/>
              <p:nvPr/>
            </p:nvSpPr>
            <p:spPr>
              <a:xfrm>
                <a:off x="452046" y="1777341"/>
                <a:ext cx="1776686" cy="1050165"/>
              </a:xfrm>
              <a:custGeom>
                <a:avLst/>
                <a:gdLst>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7564" h="1801639">
                    <a:moveTo>
                      <a:pt x="239330" y="0"/>
                    </a:moveTo>
                    <a:lnTo>
                      <a:pt x="1714070" y="0"/>
                    </a:lnTo>
                    <a:cubicBezTo>
                      <a:pt x="1924363" y="-192"/>
                      <a:pt x="2117403" y="330872"/>
                      <a:pt x="2127564" y="413494"/>
                    </a:cubicBezTo>
                    <a:lnTo>
                      <a:pt x="2127564" y="1801639"/>
                    </a:lnTo>
                    <a:lnTo>
                      <a:pt x="0" y="1801639"/>
                    </a:lnTo>
                    <a:lnTo>
                      <a:pt x="0" y="239330"/>
                    </a:lnTo>
                    <a:cubicBezTo>
                      <a:pt x="0" y="107152"/>
                      <a:pt x="107152" y="0"/>
                      <a:pt x="2393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a:extLst>
                  <a:ext uri="{FF2B5EF4-FFF2-40B4-BE49-F238E27FC236}">
                    <a16:creationId xmlns:a16="http://schemas.microsoft.com/office/drawing/2014/main" id="{60081518-8971-C04C-93D9-2457F0082818}"/>
                  </a:ext>
                </a:extLst>
              </p:cNvPr>
              <p:cNvSpPr/>
              <p:nvPr/>
            </p:nvSpPr>
            <p:spPr>
              <a:xfrm>
                <a:off x="452044" y="1914516"/>
                <a:ext cx="3549267" cy="1425031"/>
              </a:xfrm>
              <a:prstGeom prst="roundRect">
                <a:avLst>
                  <a:gd name="adj" fmla="val 1245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 name="Group 10">
              <a:extLst>
                <a:ext uri="{FF2B5EF4-FFF2-40B4-BE49-F238E27FC236}">
                  <a16:creationId xmlns:a16="http://schemas.microsoft.com/office/drawing/2014/main" id="{13999D63-1240-B54C-9602-FFB81C6504E9}"/>
                </a:ext>
                <a:ext uri="{C183D7F6-B498-43B3-948B-1728B52AA6E4}">
                  <adec:decorative xmlns="" xmlns:adec="http://schemas.microsoft.com/office/drawing/2017/decorative" val="1"/>
                </a:ext>
              </a:extLst>
            </p:cNvPr>
            <p:cNvGrpSpPr/>
            <p:nvPr/>
          </p:nvGrpSpPr>
          <p:grpSpPr>
            <a:xfrm>
              <a:off x="452044" y="3811851"/>
              <a:ext cx="3549268" cy="923330"/>
              <a:chOff x="452045" y="1777342"/>
              <a:chExt cx="3549268" cy="923330"/>
            </a:xfrm>
            <a:solidFill>
              <a:srgbClr val="7F1016"/>
            </a:solidFill>
          </p:grpSpPr>
          <p:sp>
            <p:nvSpPr>
              <p:cNvPr id="12" name="Snip and Round Single Corner Rectangle 8">
                <a:extLst>
                  <a:ext uri="{FF2B5EF4-FFF2-40B4-BE49-F238E27FC236}">
                    <a16:creationId xmlns:a16="http://schemas.microsoft.com/office/drawing/2014/main" id="{18DFA848-6111-1141-933E-005A23491219}"/>
                  </a:ext>
                </a:extLst>
              </p:cNvPr>
              <p:cNvSpPr/>
              <p:nvPr/>
            </p:nvSpPr>
            <p:spPr>
              <a:xfrm>
                <a:off x="452046" y="1777342"/>
                <a:ext cx="1776686" cy="786155"/>
              </a:xfrm>
              <a:custGeom>
                <a:avLst/>
                <a:gdLst>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7564" h="1801639">
                    <a:moveTo>
                      <a:pt x="239330" y="0"/>
                    </a:moveTo>
                    <a:lnTo>
                      <a:pt x="1714070" y="0"/>
                    </a:lnTo>
                    <a:cubicBezTo>
                      <a:pt x="1924363" y="-192"/>
                      <a:pt x="2117403" y="330872"/>
                      <a:pt x="2127564" y="413494"/>
                    </a:cubicBezTo>
                    <a:lnTo>
                      <a:pt x="2127564" y="1801639"/>
                    </a:lnTo>
                    <a:lnTo>
                      <a:pt x="0" y="1801639"/>
                    </a:lnTo>
                    <a:lnTo>
                      <a:pt x="0" y="239330"/>
                    </a:lnTo>
                    <a:cubicBezTo>
                      <a:pt x="0" y="107152"/>
                      <a:pt x="107152" y="0"/>
                      <a:pt x="2393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F0CE2776-BD41-0A44-8153-20AA1A40316B}"/>
                  </a:ext>
                </a:extLst>
              </p:cNvPr>
              <p:cNvSpPr/>
              <p:nvPr/>
            </p:nvSpPr>
            <p:spPr>
              <a:xfrm>
                <a:off x="452045" y="1914517"/>
                <a:ext cx="3549268" cy="786155"/>
              </a:xfrm>
              <a:prstGeom prst="roundRect">
                <a:avLst>
                  <a:gd name="adj" fmla="val 1657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F1DC3F74-937D-0445-94E6-5BE2EB852E08}"/>
                </a:ext>
                <a:ext uri="{C183D7F6-B498-43B3-948B-1728B52AA6E4}">
                  <adec:decorative xmlns="" xmlns:adec="http://schemas.microsoft.com/office/drawing/2017/decorative" val="1"/>
                </a:ext>
              </a:extLst>
            </p:cNvPr>
            <p:cNvGrpSpPr/>
            <p:nvPr/>
          </p:nvGrpSpPr>
          <p:grpSpPr>
            <a:xfrm>
              <a:off x="4064249" y="1574302"/>
              <a:ext cx="3283378" cy="1843349"/>
              <a:chOff x="452045" y="1777341"/>
              <a:chExt cx="3283378" cy="1843349"/>
            </a:xfrm>
            <a:solidFill>
              <a:srgbClr val="FFDBBC"/>
            </a:solidFill>
          </p:grpSpPr>
          <p:sp>
            <p:nvSpPr>
              <p:cNvPr id="20" name="Snip and Round Single Corner Rectangle 8">
                <a:extLst>
                  <a:ext uri="{FF2B5EF4-FFF2-40B4-BE49-F238E27FC236}">
                    <a16:creationId xmlns:a16="http://schemas.microsoft.com/office/drawing/2014/main" id="{82B6A130-7289-414B-A1D9-575587832A27}"/>
                  </a:ext>
                </a:extLst>
              </p:cNvPr>
              <p:cNvSpPr/>
              <p:nvPr/>
            </p:nvSpPr>
            <p:spPr>
              <a:xfrm>
                <a:off x="452046" y="1777341"/>
                <a:ext cx="1776686" cy="1050165"/>
              </a:xfrm>
              <a:custGeom>
                <a:avLst/>
                <a:gdLst>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7564" h="1801639">
                    <a:moveTo>
                      <a:pt x="239330" y="0"/>
                    </a:moveTo>
                    <a:lnTo>
                      <a:pt x="1714070" y="0"/>
                    </a:lnTo>
                    <a:cubicBezTo>
                      <a:pt x="1924363" y="-192"/>
                      <a:pt x="2117403" y="330872"/>
                      <a:pt x="2127564" y="413494"/>
                    </a:cubicBezTo>
                    <a:lnTo>
                      <a:pt x="2127564" y="1801639"/>
                    </a:lnTo>
                    <a:lnTo>
                      <a:pt x="0" y="1801639"/>
                    </a:lnTo>
                    <a:lnTo>
                      <a:pt x="0" y="239330"/>
                    </a:lnTo>
                    <a:cubicBezTo>
                      <a:pt x="0" y="107152"/>
                      <a:pt x="107152" y="0"/>
                      <a:pt x="2393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DBBC"/>
                  </a:solidFill>
                </a:endParaRPr>
              </a:p>
            </p:txBody>
          </p:sp>
          <p:sp>
            <p:nvSpPr>
              <p:cNvPr id="21" name="Rounded Rectangle 20">
                <a:extLst>
                  <a:ext uri="{FF2B5EF4-FFF2-40B4-BE49-F238E27FC236}">
                    <a16:creationId xmlns:a16="http://schemas.microsoft.com/office/drawing/2014/main" id="{25A1FCE5-6A86-194E-919E-395FA5F001B1}"/>
                  </a:ext>
                </a:extLst>
              </p:cNvPr>
              <p:cNvSpPr/>
              <p:nvPr/>
            </p:nvSpPr>
            <p:spPr>
              <a:xfrm>
                <a:off x="452045" y="1914516"/>
                <a:ext cx="3283378" cy="1706174"/>
              </a:xfrm>
              <a:prstGeom prst="roundRect">
                <a:avLst>
                  <a:gd name="adj" fmla="val 1245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DBBC"/>
                  </a:solidFill>
                </a:endParaRPr>
              </a:p>
            </p:txBody>
          </p:sp>
        </p:grpSp>
        <p:grpSp>
          <p:nvGrpSpPr>
            <p:cNvPr id="22" name="Group 21">
              <a:extLst>
                <a:ext uri="{FF2B5EF4-FFF2-40B4-BE49-F238E27FC236}">
                  <a16:creationId xmlns:a16="http://schemas.microsoft.com/office/drawing/2014/main" id="{3FF0605B-AFD1-9B4A-ABEF-D91C8BD38409}"/>
                </a:ext>
                <a:ext uri="{C183D7F6-B498-43B3-948B-1728B52AA6E4}">
                  <adec:decorative xmlns="" xmlns:adec="http://schemas.microsoft.com/office/drawing/2017/decorative" val="1"/>
                </a:ext>
              </a:extLst>
            </p:cNvPr>
            <p:cNvGrpSpPr/>
            <p:nvPr/>
          </p:nvGrpSpPr>
          <p:grpSpPr>
            <a:xfrm>
              <a:off x="4064249" y="2688044"/>
              <a:ext cx="3283378" cy="1562206"/>
              <a:chOff x="452045" y="1777341"/>
              <a:chExt cx="3283378" cy="1562206"/>
            </a:xfrm>
            <a:solidFill>
              <a:srgbClr val="7F1016"/>
            </a:solidFill>
          </p:grpSpPr>
          <p:sp>
            <p:nvSpPr>
              <p:cNvPr id="23" name="Snip and Round Single Corner Rectangle 8">
                <a:extLst>
                  <a:ext uri="{FF2B5EF4-FFF2-40B4-BE49-F238E27FC236}">
                    <a16:creationId xmlns:a16="http://schemas.microsoft.com/office/drawing/2014/main" id="{3C44191A-114C-AE49-BB35-DDB70C1C622C}"/>
                  </a:ext>
                </a:extLst>
              </p:cNvPr>
              <p:cNvSpPr/>
              <p:nvPr/>
            </p:nvSpPr>
            <p:spPr>
              <a:xfrm>
                <a:off x="452046" y="1777341"/>
                <a:ext cx="1776686" cy="1050165"/>
              </a:xfrm>
              <a:custGeom>
                <a:avLst/>
                <a:gdLst>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7564" h="1801639">
                    <a:moveTo>
                      <a:pt x="239330" y="0"/>
                    </a:moveTo>
                    <a:lnTo>
                      <a:pt x="1714070" y="0"/>
                    </a:lnTo>
                    <a:cubicBezTo>
                      <a:pt x="1924363" y="-192"/>
                      <a:pt x="2117403" y="330872"/>
                      <a:pt x="2127564" y="413494"/>
                    </a:cubicBezTo>
                    <a:lnTo>
                      <a:pt x="2127564" y="1801639"/>
                    </a:lnTo>
                    <a:lnTo>
                      <a:pt x="0" y="1801639"/>
                    </a:lnTo>
                    <a:lnTo>
                      <a:pt x="0" y="239330"/>
                    </a:lnTo>
                    <a:cubicBezTo>
                      <a:pt x="0" y="107152"/>
                      <a:pt x="107152" y="0"/>
                      <a:pt x="2393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ounded Rectangle 23">
                <a:extLst>
                  <a:ext uri="{FF2B5EF4-FFF2-40B4-BE49-F238E27FC236}">
                    <a16:creationId xmlns:a16="http://schemas.microsoft.com/office/drawing/2014/main" id="{900A5B65-62B7-8348-B09A-592DA958FFF9}"/>
                  </a:ext>
                </a:extLst>
              </p:cNvPr>
              <p:cNvSpPr/>
              <p:nvPr/>
            </p:nvSpPr>
            <p:spPr>
              <a:xfrm>
                <a:off x="452045" y="1914516"/>
                <a:ext cx="3283378" cy="1425031"/>
              </a:xfrm>
              <a:prstGeom prst="roundRect">
                <a:avLst>
                  <a:gd name="adj" fmla="val 1245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 24">
              <a:extLst>
                <a:ext uri="{FF2B5EF4-FFF2-40B4-BE49-F238E27FC236}">
                  <a16:creationId xmlns:a16="http://schemas.microsoft.com/office/drawing/2014/main" id="{FBDB6121-846D-9247-8D32-AA197337FDD9}"/>
                </a:ext>
                <a:ext uri="{C183D7F6-B498-43B3-948B-1728B52AA6E4}">
                  <adec:decorative xmlns="" xmlns:adec="http://schemas.microsoft.com/office/drawing/2017/decorative" val="1"/>
                </a:ext>
              </a:extLst>
            </p:cNvPr>
            <p:cNvGrpSpPr/>
            <p:nvPr/>
          </p:nvGrpSpPr>
          <p:grpSpPr>
            <a:xfrm>
              <a:off x="4064248" y="3811851"/>
              <a:ext cx="3283379" cy="923330"/>
              <a:chOff x="452045" y="1777342"/>
              <a:chExt cx="3283379" cy="923330"/>
            </a:xfrm>
            <a:solidFill>
              <a:srgbClr val="FFDBBC"/>
            </a:solidFill>
          </p:grpSpPr>
          <p:sp>
            <p:nvSpPr>
              <p:cNvPr id="26" name="Snip and Round Single Corner Rectangle 8">
                <a:extLst>
                  <a:ext uri="{FF2B5EF4-FFF2-40B4-BE49-F238E27FC236}">
                    <a16:creationId xmlns:a16="http://schemas.microsoft.com/office/drawing/2014/main" id="{845D6BF7-3FE0-694A-8B90-D0F1B1F58D68}"/>
                  </a:ext>
                </a:extLst>
              </p:cNvPr>
              <p:cNvSpPr/>
              <p:nvPr/>
            </p:nvSpPr>
            <p:spPr>
              <a:xfrm>
                <a:off x="452046" y="1777342"/>
                <a:ext cx="1776686" cy="786155"/>
              </a:xfrm>
              <a:custGeom>
                <a:avLst/>
                <a:gdLst>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 name="connsiteX0" fmla="*/ 239330 w 2127564"/>
                  <a:gd name="connsiteY0" fmla="*/ 0 h 1801639"/>
                  <a:gd name="connsiteX1" fmla="*/ 1714070 w 2127564"/>
                  <a:gd name="connsiteY1" fmla="*/ 0 h 1801639"/>
                  <a:gd name="connsiteX2" fmla="*/ 2127564 w 2127564"/>
                  <a:gd name="connsiteY2" fmla="*/ 413494 h 1801639"/>
                  <a:gd name="connsiteX3" fmla="*/ 2127564 w 2127564"/>
                  <a:gd name="connsiteY3" fmla="*/ 1801639 h 1801639"/>
                  <a:gd name="connsiteX4" fmla="*/ 0 w 2127564"/>
                  <a:gd name="connsiteY4" fmla="*/ 1801639 h 1801639"/>
                  <a:gd name="connsiteX5" fmla="*/ 0 w 2127564"/>
                  <a:gd name="connsiteY5" fmla="*/ 239330 h 1801639"/>
                  <a:gd name="connsiteX6" fmla="*/ 239330 w 2127564"/>
                  <a:gd name="connsiteY6" fmla="*/ 0 h 180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7564" h="1801639">
                    <a:moveTo>
                      <a:pt x="239330" y="0"/>
                    </a:moveTo>
                    <a:lnTo>
                      <a:pt x="1714070" y="0"/>
                    </a:lnTo>
                    <a:cubicBezTo>
                      <a:pt x="1924363" y="-192"/>
                      <a:pt x="2117403" y="330872"/>
                      <a:pt x="2127564" y="413494"/>
                    </a:cubicBezTo>
                    <a:lnTo>
                      <a:pt x="2127564" y="1801639"/>
                    </a:lnTo>
                    <a:lnTo>
                      <a:pt x="0" y="1801639"/>
                    </a:lnTo>
                    <a:lnTo>
                      <a:pt x="0" y="239330"/>
                    </a:lnTo>
                    <a:cubicBezTo>
                      <a:pt x="0" y="107152"/>
                      <a:pt x="107152" y="0"/>
                      <a:pt x="2393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ounded Rectangle 26">
                <a:extLst>
                  <a:ext uri="{FF2B5EF4-FFF2-40B4-BE49-F238E27FC236}">
                    <a16:creationId xmlns:a16="http://schemas.microsoft.com/office/drawing/2014/main" id="{D848948C-5F73-6A4B-9A2C-24A8CF6437BD}"/>
                  </a:ext>
                </a:extLst>
              </p:cNvPr>
              <p:cNvSpPr/>
              <p:nvPr/>
            </p:nvSpPr>
            <p:spPr>
              <a:xfrm>
                <a:off x="452045" y="1914517"/>
                <a:ext cx="3283379" cy="786155"/>
              </a:xfrm>
              <a:prstGeom prst="roundRect">
                <a:avLst>
                  <a:gd name="adj" fmla="val 1657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7" name="TextBox 16">
            <a:extLst>
              <a:ext uri="{FF2B5EF4-FFF2-40B4-BE49-F238E27FC236}">
                <a16:creationId xmlns:a16="http://schemas.microsoft.com/office/drawing/2014/main" id="{78A1FCAC-36E6-DE46-A0EF-AA65C6229D5E}"/>
              </a:ext>
            </a:extLst>
          </p:cNvPr>
          <p:cNvSpPr txBox="1"/>
          <p:nvPr/>
        </p:nvSpPr>
        <p:spPr>
          <a:xfrm>
            <a:off x="380763" y="203210"/>
            <a:ext cx="2120028" cy="523220"/>
          </a:xfrm>
          <a:prstGeom prst="rect">
            <a:avLst/>
          </a:prstGeom>
          <a:noFill/>
        </p:spPr>
        <p:txBody>
          <a:bodyPr wrap="square" rtlCol="0">
            <a:spAutoFit/>
          </a:bodyPr>
          <a:lstStyle/>
          <a:p>
            <a:r>
              <a:rPr lang="en-US" sz="2800" b="1" dirty="0">
                <a:solidFill>
                  <a:srgbClr val="7F1016"/>
                </a:solidFill>
                <a:latin typeface="Times New Roman" panose="02020603050405020304" pitchFamily="18" charset="0"/>
                <a:cs typeface="Times New Roman" panose="02020603050405020304" pitchFamily="18" charset="0"/>
              </a:rPr>
              <a:t>Try It Out!</a:t>
            </a:r>
            <a:endParaRPr lang="en-US" sz="2800"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8722F395-E1D3-DB46-B246-DE88D9106029}"/>
              </a:ext>
            </a:extLst>
          </p:cNvPr>
          <p:cNvSpPr txBox="1"/>
          <p:nvPr/>
        </p:nvSpPr>
        <p:spPr>
          <a:xfrm>
            <a:off x="380763" y="635671"/>
            <a:ext cx="6319138"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Find these yummy recipes at:</a:t>
            </a:r>
            <a:r>
              <a:rPr lang="en-US" b="1" dirty="0">
                <a:solidFill>
                  <a:schemeClr val="tx1">
                    <a:lumMod val="65000"/>
                    <a:lumOff val="35000"/>
                  </a:schemeClr>
                </a:solidFill>
                <a:latin typeface="Times New Roman" panose="02020603050405020304" pitchFamily="18" charset="0"/>
                <a:cs typeface="Times New Roman" panose="02020603050405020304" pitchFamily="18" charset="0"/>
              </a:rPr>
              <a:t> </a:t>
            </a:r>
            <a:r>
              <a:rPr lang="en-US" b="1" dirty="0">
                <a:solidFill>
                  <a:schemeClr val="tx1">
                    <a:lumMod val="65000"/>
                    <a:lumOff val="35000"/>
                  </a:schemeClr>
                </a:solidFill>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fns.usda.gov/tn/team-nutrition-recipes-and-cookbook-toolkit</a:t>
            </a:r>
            <a:r>
              <a:rPr lang="en-US" dirty="0">
                <a:solidFill>
                  <a:schemeClr val="tx1">
                    <a:lumMod val="65000"/>
                    <a:lumOff val="35000"/>
                  </a:schemeClr>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Circle the ones you plan to try.</a:t>
            </a:r>
          </a:p>
        </p:txBody>
      </p:sp>
      <p:sp>
        <p:nvSpPr>
          <p:cNvPr id="14" name="TextBox 13">
            <a:extLst>
              <a:ext uri="{FF2B5EF4-FFF2-40B4-BE49-F238E27FC236}">
                <a16:creationId xmlns:a16="http://schemas.microsoft.com/office/drawing/2014/main" id="{37104257-F69C-BE4B-AA92-EB4C70AAAF0F}"/>
              </a:ext>
            </a:extLst>
          </p:cNvPr>
          <p:cNvSpPr txBox="1"/>
          <p:nvPr/>
        </p:nvSpPr>
        <p:spPr>
          <a:xfrm>
            <a:off x="561800" y="1714266"/>
            <a:ext cx="3017980" cy="830997"/>
          </a:xfrm>
          <a:prstGeom prst="rect">
            <a:avLst/>
          </a:prstGeom>
          <a:noFill/>
        </p:spPr>
        <p:txBody>
          <a:bodyPr wrap="square" rtlCol="0">
            <a:spAutoFit/>
          </a:bodyPr>
          <a:lstStyle/>
          <a:p>
            <a:pPr defTabSz="57150">
              <a:tabLst>
                <a:tab pos="365760" algn="l"/>
                <a:tab pos="457200" algn="l"/>
                <a:tab pos="548640" algn="l"/>
                <a:tab pos="640080" algn="l"/>
                <a:tab pos="914400" algn="l"/>
              </a:tabLst>
            </a:pPr>
            <a:r>
              <a:rPr lang="en-US" sz="1600" b="1" dirty="0">
                <a:solidFill>
                  <a:schemeClr val="bg1"/>
                </a:solidFill>
                <a:latin typeface="Times New Roman" panose="02020603050405020304" pitchFamily="18" charset="0"/>
                <a:cs typeface="Times New Roman" panose="02020603050405020304" pitchFamily="18" charset="0"/>
              </a:rPr>
              <a:t>Try:	</a:t>
            </a:r>
            <a:r>
              <a:rPr lang="en-US" sz="1600" b="1" dirty="0">
                <a:solidFill>
                  <a:srgbClr val="FFDBBC"/>
                </a:solidFill>
                <a:latin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Oven-Fried Chicken</a:t>
            </a:r>
            <a:r>
              <a:rPr lang="en-US" sz="1600" b="1" dirty="0">
                <a:solidFill>
                  <a:srgbClr val="FFDBBC"/>
                </a:solidFill>
                <a:latin typeface="Times New Roman" panose="02020603050405020304" pitchFamily="18" charset="0"/>
                <a:cs typeface="Times New Roman" panose="02020603050405020304" pitchFamily="18" charset="0"/>
              </a:rPr>
              <a:t/>
            </a:r>
            <a:br>
              <a:rPr lang="en-US" sz="1600" b="1" dirty="0">
                <a:solidFill>
                  <a:srgbClr val="FFDBBC"/>
                </a:solidFill>
                <a:latin typeface="Times New Roman" panose="02020603050405020304" pitchFamily="18" charset="0"/>
                <a:cs typeface="Times New Roman" panose="02020603050405020304" pitchFamily="18" charset="0"/>
              </a:rPr>
            </a:br>
            <a:r>
              <a:rPr lang="en-US" sz="1600" b="1" dirty="0">
                <a:solidFill>
                  <a:srgbClr val="FFDBBC"/>
                </a:solidFill>
                <a:latin typeface="Times New Roman" panose="02020603050405020304" pitchFamily="18" charset="0"/>
                <a:cs typeface="Times New Roman" panose="02020603050405020304" pitchFamily="18" charset="0"/>
              </a:rPr>
              <a:t>		</a:t>
            </a:r>
            <a:r>
              <a:rPr lang="en-US" sz="1600" b="1" dirty="0">
                <a:solidFill>
                  <a:srgbClr val="FFDBBC"/>
                </a:solidFill>
                <a:latin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Italian Garden Salsa with </a:t>
            </a:r>
            <a:r>
              <a:rPr lang="en-US" sz="1600" b="1" dirty="0">
                <a:solidFill>
                  <a:srgbClr val="FFDBBC"/>
                </a:solidFill>
                <a:latin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r>
            <a:br>
              <a:rPr lang="en-US" sz="1600" b="1" dirty="0">
                <a:solidFill>
                  <a:srgbClr val="FFDBBC"/>
                </a:solidFill>
                <a:latin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br>
            <a:r>
              <a:rPr lang="en-US" sz="1600" dirty="0">
                <a:solidFill>
                  <a:srgbClr val="7F1016"/>
                </a:solidFill>
                <a:latin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1600" b="1" u="sng" dirty="0">
                <a:solidFill>
                  <a:srgbClr val="FFDBBC"/>
                </a:solidFill>
                <a:latin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Crunchy Chicken Tenders</a:t>
            </a:r>
            <a:endParaRPr lang="en-US" sz="1600" b="1" u="sng" dirty="0">
              <a:solidFill>
                <a:srgbClr val="FFDBBC"/>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B53879AA-A4CE-134F-A642-5D2EAD922A24}"/>
              </a:ext>
            </a:extLst>
          </p:cNvPr>
          <p:cNvSpPr txBox="1"/>
          <p:nvPr/>
        </p:nvSpPr>
        <p:spPr>
          <a:xfrm>
            <a:off x="561800" y="2835030"/>
            <a:ext cx="2829912" cy="830997"/>
          </a:xfrm>
          <a:prstGeom prst="rect">
            <a:avLst/>
          </a:prstGeom>
          <a:noFill/>
        </p:spPr>
        <p:txBody>
          <a:bodyPr wrap="square" rtlCol="0">
            <a:spAutoFit/>
          </a:bodyPr>
          <a:lstStyle/>
          <a:p>
            <a:pPr defTabSz="57150">
              <a:tabLst>
                <a:tab pos="365760" algn="l"/>
                <a:tab pos="457200" algn="l"/>
                <a:tab pos="640080" algn="l"/>
                <a:tab pos="914400" algn="l"/>
              </a:tabLst>
            </a:pPr>
            <a:r>
              <a:rPr lang="en-US" sz="1600" b="1" dirty="0">
                <a:latin typeface="Times New Roman" panose="02020603050405020304" pitchFamily="18" charset="0"/>
                <a:cs typeface="Times New Roman" panose="02020603050405020304" pitchFamily="18" charset="0"/>
              </a:rPr>
              <a:t>Try:	</a:t>
            </a:r>
            <a:r>
              <a:rPr lang="en-US" sz="1600" b="1" dirty="0">
                <a:solidFill>
                  <a:srgbClr val="004685"/>
                </a:solidFill>
                <a:latin typeface="Times New Roman" panose="02020603050405020304" pitchFamily="18" charset="0"/>
                <a:cs typeface="Times New Roman" panose="02020603050405020304" pitchFamily="18" charset="0"/>
                <a:hlinkClick r:id="rId7">
                  <a:extLst>
                    <a:ext uri="{A12FA001-AC4F-418D-AE19-62706E023703}">
                      <ahyp:hlinkClr xmlns="" xmlns:ahyp="http://schemas.microsoft.com/office/drawing/2018/hyperlinkcolor" val="tx"/>
                    </a:ext>
                  </a:extLst>
                </a:hlinkClick>
              </a:rPr>
              <a:t>Bean and Rice Burritos</a:t>
            </a:r>
            <a:endParaRPr lang="en-US" sz="1600" b="1" dirty="0">
              <a:solidFill>
                <a:srgbClr val="004685"/>
              </a:solidFill>
              <a:latin typeface="Times New Roman" panose="02020603050405020304" pitchFamily="18" charset="0"/>
              <a:cs typeface="Times New Roman" panose="02020603050405020304" pitchFamily="18" charset="0"/>
            </a:endParaRPr>
          </a:p>
          <a:p>
            <a:pPr defTabSz="57150">
              <a:tabLst>
                <a:tab pos="365760" algn="l"/>
                <a:tab pos="457200" algn="l"/>
                <a:tab pos="640080" algn="l"/>
                <a:tab pos="914400" algn="l"/>
              </a:tabLst>
            </a:pPr>
            <a:r>
              <a:rPr lang="en-US" sz="1600" b="1" dirty="0">
                <a:solidFill>
                  <a:srgbClr val="004685"/>
                </a:solidFill>
                <a:latin typeface="Times New Roman" panose="02020603050405020304" pitchFamily="18" charset="0"/>
                <a:cs typeface="Times New Roman" panose="02020603050405020304" pitchFamily="18" charset="0"/>
              </a:rPr>
              <a:t>	  </a:t>
            </a:r>
            <a:r>
              <a:rPr lang="en-US" sz="1600" b="1" dirty="0">
                <a:solidFill>
                  <a:srgbClr val="004685"/>
                </a:solidFill>
                <a:latin typeface="Times New Roman" panose="02020603050405020304" pitchFamily="18" charset="0"/>
                <a:cs typeface="Times New Roman" panose="02020603050405020304" pitchFamily="18" charset="0"/>
                <a:hlinkClick r:id="rId8">
                  <a:extLst>
                    <a:ext uri="{A12FA001-AC4F-418D-AE19-62706E023703}">
                      <ahyp:hlinkClr xmlns="" xmlns:ahyp="http://schemas.microsoft.com/office/drawing/2018/hyperlinkcolor" val="tx"/>
                    </a:ext>
                  </a:extLst>
                </a:hlinkClick>
              </a:rPr>
              <a:t>15-Minute Enchiladas</a:t>
            </a:r>
            <a:endParaRPr lang="en-US" sz="1600" b="1" dirty="0">
              <a:solidFill>
                <a:srgbClr val="004685"/>
              </a:solidFill>
              <a:latin typeface="Times New Roman" panose="02020603050405020304" pitchFamily="18" charset="0"/>
              <a:cs typeface="Times New Roman" panose="02020603050405020304" pitchFamily="18" charset="0"/>
            </a:endParaRPr>
          </a:p>
          <a:p>
            <a:pPr defTabSz="57150">
              <a:tabLst>
                <a:tab pos="365760" algn="l"/>
                <a:tab pos="457200" algn="l"/>
                <a:tab pos="640080" algn="l"/>
                <a:tab pos="914400" algn="l"/>
              </a:tabLst>
            </a:pPr>
            <a:r>
              <a:rPr lang="en-US" sz="1600" b="1" dirty="0">
                <a:solidFill>
                  <a:srgbClr val="004685"/>
                </a:solidFill>
                <a:latin typeface="Times New Roman" panose="02020603050405020304" pitchFamily="18" charset="0"/>
                <a:cs typeface="Times New Roman" panose="02020603050405020304" pitchFamily="18" charset="0"/>
              </a:rPr>
              <a:t>		</a:t>
            </a:r>
            <a:r>
              <a:rPr lang="en-US" sz="1600" b="1" dirty="0">
                <a:solidFill>
                  <a:srgbClr val="004685"/>
                </a:solidFill>
                <a:latin typeface="Times New Roman" panose="02020603050405020304" pitchFamily="18" charset="0"/>
                <a:cs typeface="Times New Roman" panose="02020603050405020304" pitchFamily="18" charset="0"/>
                <a:hlinkClick r:id="rId9">
                  <a:extLst>
                    <a:ext uri="{A12FA001-AC4F-418D-AE19-62706E023703}">
                      <ahyp:hlinkClr xmlns="" xmlns:ahyp="http://schemas.microsoft.com/office/drawing/2018/hyperlinkcolor" val="tx"/>
                    </a:ext>
                  </a:extLst>
                </a:hlinkClick>
              </a:rPr>
              <a:t>Turkey Tostadas</a:t>
            </a:r>
            <a:endParaRPr lang="en-US" sz="1600" b="1" dirty="0">
              <a:solidFill>
                <a:srgbClr val="004685"/>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B2B5CA05-B048-7946-8034-EF0CFA49319E}"/>
              </a:ext>
            </a:extLst>
          </p:cNvPr>
          <p:cNvSpPr txBox="1"/>
          <p:nvPr/>
        </p:nvSpPr>
        <p:spPr>
          <a:xfrm>
            <a:off x="568282" y="3979734"/>
            <a:ext cx="3433029" cy="584775"/>
          </a:xfrm>
          <a:prstGeom prst="rect">
            <a:avLst/>
          </a:prstGeom>
          <a:noFill/>
        </p:spPr>
        <p:txBody>
          <a:bodyPr wrap="square" rtlCol="0">
            <a:spAutoFit/>
          </a:bodyPr>
          <a:lstStyle/>
          <a:p>
            <a:pPr defTabSz="57150">
              <a:tabLst>
                <a:tab pos="365760" algn="l"/>
                <a:tab pos="457200" algn="l"/>
                <a:tab pos="548640" algn="l"/>
                <a:tab pos="640080" algn="l"/>
                <a:tab pos="914400" algn="l"/>
              </a:tabLst>
            </a:pPr>
            <a:r>
              <a:rPr lang="en-US" sz="1600" b="1" dirty="0">
                <a:solidFill>
                  <a:schemeClr val="bg1"/>
                </a:solidFill>
                <a:latin typeface="Times New Roman" panose="02020603050405020304" pitchFamily="18" charset="0"/>
                <a:cs typeface="Times New Roman" panose="02020603050405020304" pitchFamily="18" charset="0"/>
              </a:rPr>
              <a:t>Try:	</a:t>
            </a:r>
            <a:r>
              <a:rPr lang="en-US" sz="1600" b="1" dirty="0">
                <a:solidFill>
                  <a:srgbClr val="FFDBBC"/>
                </a:solidFill>
                <a:latin typeface="Times New Roman" panose="02020603050405020304" pitchFamily="18" charset="0"/>
                <a:cs typeface="Times New Roman" panose="02020603050405020304" pitchFamily="18" charset="0"/>
                <a:hlinkClick r:id="rId10">
                  <a:extLst>
                    <a:ext uri="{A12FA001-AC4F-418D-AE19-62706E023703}">
                      <ahyp:hlinkClr xmlns="" xmlns:ahyp="http://schemas.microsoft.com/office/drawing/2018/hyperlinkcolor" val="tx"/>
                    </a:ext>
                  </a:extLst>
                </a:hlinkClick>
              </a:rPr>
              <a:t>Oven-Fried Fish</a:t>
            </a:r>
            <a:endParaRPr lang="en-US" sz="1600" b="1" dirty="0">
              <a:solidFill>
                <a:srgbClr val="FFDBBC"/>
              </a:solidFill>
              <a:latin typeface="Times New Roman" panose="02020603050405020304" pitchFamily="18" charset="0"/>
              <a:cs typeface="Times New Roman" panose="02020603050405020304" pitchFamily="18" charset="0"/>
            </a:endParaRPr>
          </a:p>
          <a:p>
            <a:pPr defTabSz="57150">
              <a:tabLst>
                <a:tab pos="365760" algn="l"/>
                <a:tab pos="457200" algn="l"/>
                <a:tab pos="548640" algn="l"/>
                <a:tab pos="640080" algn="l"/>
                <a:tab pos="914400" algn="l"/>
              </a:tabLst>
            </a:pPr>
            <a:r>
              <a:rPr lang="en-US" sz="1600" b="1" dirty="0">
                <a:solidFill>
                  <a:srgbClr val="FFDBBC"/>
                </a:solidFill>
                <a:latin typeface="Times New Roman" panose="02020603050405020304" pitchFamily="18" charset="0"/>
                <a:cs typeface="Times New Roman" panose="02020603050405020304" pitchFamily="18" charset="0"/>
              </a:rPr>
              <a:t>		</a:t>
            </a:r>
            <a:r>
              <a:rPr lang="en-US" sz="1600" b="1" dirty="0">
                <a:solidFill>
                  <a:srgbClr val="FFDBBC"/>
                </a:solidFill>
                <a:latin typeface="Times New Roman" panose="02020603050405020304" pitchFamily="18" charset="0"/>
                <a:cs typeface="Times New Roman" panose="02020603050405020304" pitchFamily="18" charset="0"/>
                <a:hlinkClick r:id="rId11">
                  <a:extLst>
                    <a:ext uri="{A12FA001-AC4F-418D-AE19-62706E023703}">
                      <ahyp:hlinkClr xmlns="" xmlns:ahyp="http://schemas.microsoft.com/office/drawing/2018/hyperlinkcolor" val="tx"/>
                    </a:ext>
                  </a:extLst>
                </a:hlinkClick>
              </a:rPr>
              <a:t>Roasted Fish Crispy Slaw Wrap</a:t>
            </a:r>
            <a:endParaRPr lang="en-US" sz="1600" b="1" dirty="0">
              <a:solidFill>
                <a:srgbClr val="FFDBBC"/>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8992ECF2-9E81-5042-B360-AE716C1D9F64}"/>
              </a:ext>
            </a:extLst>
          </p:cNvPr>
          <p:cNvSpPr txBox="1"/>
          <p:nvPr/>
        </p:nvSpPr>
        <p:spPr>
          <a:xfrm>
            <a:off x="4174004" y="1714266"/>
            <a:ext cx="3017980" cy="584775"/>
          </a:xfrm>
          <a:prstGeom prst="rect">
            <a:avLst/>
          </a:prstGeom>
          <a:noFill/>
        </p:spPr>
        <p:txBody>
          <a:bodyPr wrap="square" rtlCol="0">
            <a:spAutoFit/>
          </a:bodyPr>
          <a:lstStyle/>
          <a:p>
            <a:pPr defTabSz="57150">
              <a:tabLst>
                <a:tab pos="365760" algn="l"/>
                <a:tab pos="457200" algn="l"/>
                <a:tab pos="548640" algn="l"/>
                <a:tab pos="640080" algn="l"/>
                <a:tab pos="914400" algn="l"/>
              </a:tabLst>
            </a:pPr>
            <a:r>
              <a:rPr lang="en-US" sz="1600" b="1" dirty="0">
                <a:latin typeface="Times New Roman" panose="02020603050405020304" pitchFamily="18" charset="0"/>
                <a:cs typeface="Times New Roman" panose="02020603050405020304" pitchFamily="18" charset="0"/>
              </a:rPr>
              <a:t>Try: </a:t>
            </a:r>
            <a:r>
              <a:rPr lang="en-US" sz="1600" b="1" dirty="0">
                <a:solidFill>
                  <a:srgbClr val="004685"/>
                </a:solidFill>
                <a:latin typeface="Times New Roman" panose="02020603050405020304" pitchFamily="18" charset="0"/>
                <a:cs typeface="Times New Roman" panose="02020603050405020304" pitchFamily="18" charset="0"/>
                <a:hlinkClick r:id="rId12">
                  <a:extLst>
                    <a:ext uri="{A12FA001-AC4F-418D-AE19-62706E023703}">
                      <ahyp:hlinkClr xmlns="" xmlns:ahyp="http://schemas.microsoft.com/office/drawing/2018/hyperlinkcolor" val="tx"/>
                    </a:ext>
                  </a:extLst>
                </a:hlinkClick>
              </a:rPr>
              <a:t>Baked Tortilla Chips</a:t>
            </a:r>
            <a:endParaRPr lang="en-US" sz="1600" b="1" dirty="0">
              <a:solidFill>
                <a:srgbClr val="004685"/>
              </a:solidFill>
              <a:latin typeface="Times New Roman" panose="02020603050405020304" pitchFamily="18" charset="0"/>
              <a:cs typeface="Times New Roman" panose="02020603050405020304" pitchFamily="18" charset="0"/>
            </a:endParaRPr>
          </a:p>
          <a:p>
            <a:pPr defTabSz="57150">
              <a:tabLst>
                <a:tab pos="365760" algn="l"/>
                <a:tab pos="457200" algn="l"/>
                <a:tab pos="548640" algn="l"/>
                <a:tab pos="640080" algn="l"/>
                <a:tab pos="914400" algn="l"/>
              </a:tabLst>
            </a:pPr>
            <a:r>
              <a:rPr lang="en-US" sz="1600" b="1" dirty="0">
                <a:solidFill>
                  <a:srgbClr val="004685"/>
                </a:solidFill>
                <a:latin typeface="Times New Roman" panose="02020603050405020304" pitchFamily="18" charset="0"/>
                <a:cs typeface="Times New Roman" panose="02020603050405020304" pitchFamily="18" charset="0"/>
              </a:rPr>
              <a:t>		</a:t>
            </a:r>
            <a:r>
              <a:rPr lang="en-US" sz="1600" b="1" dirty="0">
                <a:solidFill>
                  <a:srgbClr val="004685"/>
                </a:solidFill>
                <a:latin typeface="Times New Roman" panose="02020603050405020304" pitchFamily="18" charset="0"/>
                <a:cs typeface="Times New Roman" panose="02020603050405020304" pitchFamily="18" charset="0"/>
                <a:hlinkClick r:id="rId13">
                  <a:extLst>
                    <a:ext uri="{A12FA001-AC4F-418D-AE19-62706E023703}">
                      <ahyp:hlinkClr xmlns="" xmlns:ahyp="http://schemas.microsoft.com/office/drawing/2018/hyperlinkcolor" val="tx"/>
                    </a:ext>
                  </a:extLst>
                </a:hlinkClick>
              </a:rPr>
              <a:t>Corn Toasties</a:t>
            </a:r>
            <a:endParaRPr lang="en-US" sz="1600" b="1" dirty="0">
              <a:solidFill>
                <a:srgbClr val="004685"/>
              </a:solidFill>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B9FCBD74-A0BE-B745-A767-41CD8F8832AB}"/>
              </a:ext>
            </a:extLst>
          </p:cNvPr>
          <p:cNvSpPr txBox="1"/>
          <p:nvPr/>
        </p:nvSpPr>
        <p:spPr>
          <a:xfrm>
            <a:off x="4174004" y="2835030"/>
            <a:ext cx="3017980" cy="830997"/>
          </a:xfrm>
          <a:prstGeom prst="rect">
            <a:avLst/>
          </a:prstGeom>
          <a:noFill/>
        </p:spPr>
        <p:txBody>
          <a:bodyPr wrap="square" rtlCol="0">
            <a:spAutoFit/>
          </a:bodyPr>
          <a:lstStyle/>
          <a:p>
            <a:pPr defTabSz="57150">
              <a:tabLst>
                <a:tab pos="365760" algn="l"/>
                <a:tab pos="457200" algn="l"/>
                <a:tab pos="640080" algn="l"/>
                <a:tab pos="914400" algn="l"/>
              </a:tabLst>
            </a:pPr>
            <a:r>
              <a:rPr lang="en-US" sz="1600" b="1" dirty="0">
                <a:solidFill>
                  <a:schemeClr val="bg1"/>
                </a:solidFill>
                <a:latin typeface="Times New Roman" panose="02020603050405020304" pitchFamily="18" charset="0"/>
                <a:cs typeface="Times New Roman" panose="02020603050405020304" pitchFamily="18" charset="0"/>
              </a:rPr>
              <a:t>Try: </a:t>
            </a:r>
            <a:r>
              <a:rPr lang="en-US" sz="1600" b="1" dirty="0">
                <a:solidFill>
                  <a:srgbClr val="FFDBBC"/>
                </a:solidFill>
                <a:latin typeface="Times New Roman" panose="02020603050405020304" pitchFamily="18" charset="0"/>
                <a:cs typeface="Times New Roman" panose="02020603050405020304" pitchFamily="18" charset="0"/>
                <a:hlinkClick r:id="rId14">
                  <a:extLst>
                    <a:ext uri="{A12FA001-AC4F-418D-AE19-62706E023703}">
                      <ahyp:hlinkClr xmlns="" xmlns:ahyp="http://schemas.microsoft.com/office/drawing/2018/hyperlinkcolor" val="tx"/>
                    </a:ext>
                  </a:extLst>
                </a:hlinkClick>
              </a:rPr>
              <a:t>Chicken Fiesta Taco Bake</a:t>
            </a:r>
            <a:endParaRPr lang="en-US" sz="1600" b="1" dirty="0">
              <a:solidFill>
                <a:srgbClr val="FFDBBC"/>
              </a:solidFill>
              <a:latin typeface="Times New Roman" panose="02020603050405020304" pitchFamily="18" charset="0"/>
              <a:cs typeface="Times New Roman" panose="02020603050405020304" pitchFamily="18" charset="0"/>
            </a:endParaRPr>
          </a:p>
          <a:p>
            <a:pPr defTabSz="57150">
              <a:tabLst>
                <a:tab pos="365760" algn="l"/>
                <a:tab pos="457200" algn="l"/>
                <a:tab pos="640080" algn="l"/>
                <a:tab pos="914400" algn="l"/>
              </a:tabLst>
            </a:pPr>
            <a:r>
              <a:rPr lang="en-US" sz="1600" b="1" dirty="0">
                <a:solidFill>
                  <a:srgbClr val="FFDBBC"/>
                </a:solidFill>
                <a:latin typeface="Times New Roman" panose="02020603050405020304" pitchFamily="18" charset="0"/>
                <a:cs typeface="Times New Roman" panose="02020603050405020304" pitchFamily="18" charset="0"/>
              </a:rPr>
              <a:t>		</a:t>
            </a:r>
            <a:r>
              <a:rPr lang="en-US" sz="1600" b="1" dirty="0">
                <a:solidFill>
                  <a:srgbClr val="FFDBBC"/>
                </a:solidFill>
                <a:latin typeface="Times New Roman" panose="02020603050405020304" pitchFamily="18" charset="0"/>
                <a:cs typeface="Times New Roman" panose="02020603050405020304" pitchFamily="18" charset="0"/>
                <a:hlinkClick r:id="rId15">
                  <a:extLst>
                    <a:ext uri="{A12FA001-AC4F-418D-AE19-62706E023703}">
                      <ahyp:hlinkClr xmlns="" xmlns:ahyp="http://schemas.microsoft.com/office/drawing/2018/hyperlinkcolor" val="tx"/>
                    </a:ext>
                  </a:extLst>
                </a:hlinkClick>
              </a:rPr>
              <a:t>Delicious Tacos</a:t>
            </a:r>
            <a:endParaRPr lang="en-US" sz="1600" b="1" dirty="0">
              <a:solidFill>
                <a:srgbClr val="FFDBBC"/>
              </a:solidFill>
              <a:latin typeface="Times New Roman" panose="02020603050405020304" pitchFamily="18" charset="0"/>
              <a:cs typeface="Times New Roman" panose="02020603050405020304" pitchFamily="18" charset="0"/>
            </a:endParaRPr>
          </a:p>
          <a:p>
            <a:pPr defTabSz="57150">
              <a:tabLst>
                <a:tab pos="365760" algn="l"/>
                <a:tab pos="457200" algn="l"/>
                <a:tab pos="640080" algn="l"/>
                <a:tab pos="914400" algn="l"/>
              </a:tabLst>
            </a:pPr>
            <a:r>
              <a:rPr lang="en-US" sz="1600" b="1" dirty="0">
                <a:solidFill>
                  <a:srgbClr val="FFDBBC"/>
                </a:solidFill>
                <a:latin typeface="Times New Roman" panose="02020603050405020304" pitchFamily="18" charset="0"/>
                <a:cs typeface="Times New Roman" panose="02020603050405020304" pitchFamily="18" charset="0"/>
              </a:rPr>
              <a:t>		</a:t>
            </a:r>
            <a:r>
              <a:rPr lang="en-US" sz="1600" b="1" dirty="0">
                <a:solidFill>
                  <a:srgbClr val="FFDBBC"/>
                </a:solidFill>
                <a:latin typeface="Times New Roman" panose="02020603050405020304" pitchFamily="18" charset="0"/>
                <a:cs typeface="Times New Roman" panose="02020603050405020304" pitchFamily="18" charset="0"/>
                <a:hlinkClick r:id="rId16">
                  <a:extLst>
                    <a:ext uri="{A12FA001-AC4F-418D-AE19-62706E023703}">
                      <ahyp:hlinkClr xmlns="" xmlns:ahyp="http://schemas.microsoft.com/office/drawing/2018/hyperlinkcolor" val="tx"/>
                    </a:ext>
                  </a:extLst>
                </a:hlinkClick>
              </a:rPr>
              <a:t>Eagle Pizza</a:t>
            </a:r>
            <a:endParaRPr lang="en-US" sz="1600" b="1" dirty="0">
              <a:solidFill>
                <a:srgbClr val="FFDBBC"/>
              </a:solidFill>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35EC52B1-D1FD-1348-B1B9-932A75DCC2E0}"/>
              </a:ext>
            </a:extLst>
          </p:cNvPr>
          <p:cNvSpPr txBox="1"/>
          <p:nvPr/>
        </p:nvSpPr>
        <p:spPr>
          <a:xfrm>
            <a:off x="4180486" y="3979734"/>
            <a:ext cx="3095803" cy="584775"/>
          </a:xfrm>
          <a:prstGeom prst="rect">
            <a:avLst/>
          </a:prstGeom>
          <a:noFill/>
        </p:spPr>
        <p:txBody>
          <a:bodyPr wrap="square" rtlCol="0">
            <a:spAutoFit/>
          </a:bodyPr>
          <a:lstStyle/>
          <a:p>
            <a:pPr defTabSz="57150">
              <a:tabLst>
                <a:tab pos="365760" algn="l"/>
                <a:tab pos="457200" algn="l"/>
                <a:tab pos="548640" algn="l"/>
                <a:tab pos="640080" algn="l"/>
                <a:tab pos="914400" algn="l"/>
              </a:tabLst>
            </a:pPr>
            <a:r>
              <a:rPr lang="en-US" sz="1600" b="1" dirty="0">
                <a:latin typeface="Times New Roman" panose="02020603050405020304" pitchFamily="18" charset="0"/>
                <a:cs typeface="Times New Roman" panose="02020603050405020304" pitchFamily="18" charset="0"/>
              </a:rPr>
              <a:t>Try: </a:t>
            </a:r>
            <a:r>
              <a:rPr lang="en-US" sz="1600" b="1" dirty="0">
                <a:solidFill>
                  <a:srgbClr val="004685"/>
                </a:solidFill>
                <a:latin typeface="Times New Roman" panose="02020603050405020304" pitchFamily="18" charset="0"/>
                <a:cs typeface="Times New Roman" panose="02020603050405020304" pitchFamily="18" charset="0"/>
                <a:hlinkClick r:id="rId17">
                  <a:extLst>
                    <a:ext uri="{A12FA001-AC4F-418D-AE19-62706E023703}">
                      <ahyp:hlinkClr xmlns="" xmlns:ahyp="http://schemas.microsoft.com/office/drawing/2018/hyperlinkcolor" val="tx"/>
                    </a:ext>
                  </a:extLst>
                </a:hlinkClick>
              </a:rPr>
              <a:t>Delicious Oven French Fries</a:t>
            </a:r>
            <a:endParaRPr lang="en-US" sz="1600" b="1" dirty="0">
              <a:solidFill>
                <a:srgbClr val="004685"/>
              </a:solidFill>
              <a:latin typeface="Times New Roman" panose="02020603050405020304" pitchFamily="18" charset="0"/>
              <a:cs typeface="Times New Roman" panose="02020603050405020304" pitchFamily="18" charset="0"/>
            </a:endParaRPr>
          </a:p>
          <a:p>
            <a:pPr defTabSz="57150">
              <a:tabLst>
                <a:tab pos="365760" algn="l"/>
                <a:tab pos="457200" algn="l"/>
                <a:tab pos="548640" algn="l"/>
                <a:tab pos="640080" algn="l"/>
                <a:tab pos="914400" algn="l"/>
              </a:tabLst>
            </a:pPr>
            <a:r>
              <a:rPr lang="en-US" sz="1600" b="1" dirty="0">
                <a:solidFill>
                  <a:srgbClr val="004685"/>
                </a:solidFill>
                <a:latin typeface="Times New Roman" panose="02020603050405020304" pitchFamily="18" charset="0"/>
                <a:cs typeface="Times New Roman" panose="02020603050405020304" pitchFamily="18" charset="0"/>
              </a:rPr>
              <a:t>	 </a:t>
            </a:r>
            <a:r>
              <a:rPr lang="en-US" sz="1600" b="1" dirty="0">
                <a:solidFill>
                  <a:srgbClr val="004685"/>
                </a:solidFill>
                <a:latin typeface="Times New Roman" panose="02020603050405020304" pitchFamily="18" charset="0"/>
                <a:cs typeface="Times New Roman" panose="02020603050405020304" pitchFamily="18" charset="0"/>
                <a:hlinkClick r:id="rId18">
                  <a:extLst>
                    <a:ext uri="{A12FA001-AC4F-418D-AE19-62706E023703}">
                      <ahyp:hlinkClr xmlns="" xmlns:ahyp="http://schemas.microsoft.com/office/drawing/2018/hyperlinkcolor" val="tx"/>
                    </a:ext>
                  </a:extLst>
                </a:hlinkClick>
              </a:rPr>
              <a:t>Tasty Tots</a:t>
            </a:r>
            <a:endParaRPr lang="en-US" sz="1600" b="1" dirty="0">
              <a:solidFill>
                <a:srgbClr val="004685"/>
              </a:solidFill>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BDE04039-5E24-2740-AF61-A21D757E12C7}"/>
              </a:ext>
            </a:extLst>
          </p:cNvPr>
          <p:cNvSpPr txBox="1"/>
          <p:nvPr/>
        </p:nvSpPr>
        <p:spPr>
          <a:xfrm>
            <a:off x="2824844" y="391895"/>
            <a:ext cx="3617210" cy="230832"/>
          </a:xfrm>
          <a:prstGeom prst="rect">
            <a:avLst/>
          </a:prstGeom>
          <a:noFill/>
        </p:spPr>
        <p:txBody>
          <a:bodyPr wrap="square" rtlCol="0">
            <a:spAutoFit/>
          </a:bodyPr>
          <a:lstStyle/>
          <a:p>
            <a:pPr defTabSz="882762">
              <a:defRPr/>
            </a:pPr>
            <a:r>
              <a:rPr lang="en-US" sz="300" dirty="0">
                <a:solidFill>
                  <a:schemeClr val="bg1"/>
                </a:solidFill>
                <a:latin typeface="Arial" panose="020B0604020202020204" pitchFamily="34" charset="0"/>
                <a:cs typeface="Arial" panose="020B0604020202020204" pitchFamily="34" charset="0"/>
              </a:rPr>
              <a:t>Now let’s focus on the bottom half of the 2</a:t>
            </a:r>
            <a:r>
              <a:rPr lang="en-US" sz="300" baseline="30000" dirty="0">
                <a:solidFill>
                  <a:schemeClr val="bg1"/>
                </a:solidFill>
                <a:latin typeface="Arial" panose="020B0604020202020204" pitchFamily="34" charset="0"/>
                <a:cs typeface="Arial" panose="020B0604020202020204" pitchFamily="34" charset="0"/>
              </a:rPr>
              <a:t>nd</a:t>
            </a:r>
            <a:r>
              <a:rPr lang="en-US" sz="300" dirty="0">
                <a:solidFill>
                  <a:schemeClr val="bg1"/>
                </a:solidFill>
                <a:latin typeface="Arial" panose="020B0604020202020204" pitchFamily="34" charset="0"/>
                <a:cs typeface="Arial" panose="020B0604020202020204" pitchFamily="34" charset="0"/>
              </a:rPr>
              <a:t> page of the worksheet. Here you will find a list of yummy recipes that can be used at your site. These recipes use healthy cooking methods such as baking, sautéing, and stir-frying. </a:t>
            </a:r>
          </a:p>
          <a:p>
            <a:pPr defTabSz="882762">
              <a:defRPr/>
            </a:pPr>
            <a:endParaRPr lang="en-US" sz="3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4749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9DBE-EF8D-0F48-AFDA-F36B590FD9F3}"/>
              </a:ext>
            </a:extLst>
          </p:cNvPr>
          <p:cNvSpPr>
            <a:spLocks noGrp="1"/>
          </p:cNvSpPr>
          <p:nvPr>
            <p:ph type="title"/>
          </p:nvPr>
        </p:nvSpPr>
        <p:spPr>
          <a:xfrm>
            <a:off x="1089610" y="0"/>
            <a:ext cx="7886700" cy="646331"/>
          </a:xfrm>
        </p:spPr>
        <p:txBody>
          <a:bodyPr/>
          <a:lstStyle/>
          <a:p>
            <a:r>
              <a:rPr lang="en-US" dirty="0"/>
              <a:t>Roast, Bake, or Broil</a:t>
            </a:r>
          </a:p>
        </p:txBody>
      </p:sp>
      <p:pic>
        <p:nvPicPr>
          <p:cNvPr id="10" name="Picture 9" descr="Illustration of an oven. ">
            <a:extLst>
              <a:ext uri="{FF2B5EF4-FFF2-40B4-BE49-F238E27FC236}">
                <a16:creationId xmlns:a16="http://schemas.microsoft.com/office/drawing/2014/main" id="{2C2CFBF2-7B3E-5347-BE67-C38143F0DBB8}"/>
              </a:ext>
            </a:extLst>
          </p:cNvPr>
          <p:cNvPicPr>
            <a:picLocks noChangeAspect="1"/>
          </p:cNvPicPr>
          <p:nvPr/>
        </p:nvPicPr>
        <p:blipFill>
          <a:blip r:embed="rId3"/>
          <a:stretch>
            <a:fillRect/>
          </a:stretch>
        </p:blipFill>
        <p:spPr>
          <a:xfrm>
            <a:off x="369742" y="187674"/>
            <a:ext cx="800100" cy="787400"/>
          </a:xfrm>
          <a:prstGeom prst="rect">
            <a:avLst/>
          </a:prstGeom>
        </p:spPr>
      </p:pic>
      <p:sp>
        <p:nvSpPr>
          <p:cNvPr id="3" name="Text Placeholder 2">
            <a:extLst>
              <a:ext uri="{FF2B5EF4-FFF2-40B4-BE49-F238E27FC236}">
                <a16:creationId xmlns:a16="http://schemas.microsoft.com/office/drawing/2014/main" id="{104C7BEA-5452-3741-9105-3A6429843C70}"/>
              </a:ext>
            </a:extLst>
          </p:cNvPr>
          <p:cNvSpPr>
            <a:spLocks noGrp="1"/>
          </p:cNvSpPr>
          <p:nvPr>
            <p:ph type="body" idx="1"/>
          </p:nvPr>
        </p:nvSpPr>
        <p:spPr>
          <a:xfrm>
            <a:off x="1414746" y="686661"/>
            <a:ext cx="5203983" cy="312738"/>
          </a:xfrm>
        </p:spPr>
        <p:txBody>
          <a:bodyPr/>
          <a:lstStyle/>
          <a:p>
            <a:r>
              <a:rPr lang="en-US" dirty="0"/>
              <a:t>Cooking foods, usually at high heat, in the oven.</a:t>
            </a:r>
          </a:p>
          <a:p>
            <a:endParaRPr lang="en-US" dirty="0"/>
          </a:p>
          <a:p>
            <a:endParaRPr lang="en-US" dirty="0"/>
          </a:p>
        </p:txBody>
      </p:sp>
      <p:pic>
        <p:nvPicPr>
          <p:cNvPr id="5" name="Picture 5" descr="Photo of oven-fried chicken.">
            <a:extLst>
              <a:ext uri="{FF2B5EF4-FFF2-40B4-BE49-F238E27FC236}">
                <a16:creationId xmlns:a16="http://schemas.microsoft.com/office/drawing/2014/main" id="{E0BEC24D-A3B3-4F4E-A59E-0AC7285816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263" y="1289083"/>
            <a:ext cx="1823701" cy="121580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E3E44A3-C401-F843-B71E-2282C329F584}"/>
              </a:ext>
            </a:extLst>
          </p:cNvPr>
          <p:cNvSpPr/>
          <p:nvPr/>
        </p:nvSpPr>
        <p:spPr>
          <a:xfrm>
            <a:off x="2384492" y="1480813"/>
            <a:ext cx="6241033" cy="646331"/>
          </a:xfrm>
          <a:prstGeom prst="rect">
            <a:avLst/>
          </a:prstGeom>
        </p:spPr>
        <p:txBody>
          <a:bodyPr wrap="square" tIns="228600">
            <a:spAutoFit/>
          </a:bodyPr>
          <a:lstStyle/>
          <a:p>
            <a:r>
              <a:rPr lang="en-US" sz="2400" b="1" dirty="0">
                <a:solidFill>
                  <a:srgbClr val="7F1016"/>
                </a:solidFill>
                <a:latin typeface="Helvetica" pitchFamily="2" charset="0"/>
              </a:rPr>
              <a:t>Oven-Fried Chicken</a:t>
            </a:r>
          </a:p>
        </p:txBody>
      </p:sp>
      <p:pic>
        <p:nvPicPr>
          <p:cNvPr id="6" name="Picture 5" descr="Photo of roasted fish crispy slaw.">
            <a:extLst>
              <a:ext uri="{FF2B5EF4-FFF2-40B4-BE49-F238E27FC236}">
                <a16:creationId xmlns:a16="http://schemas.microsoft.com/office/drawing/2014/main" id="{A57E01D0-94A4-5E42-B1E5-A435D4040D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263" y="2857619"/>
            <a:ext cx="1823701" cy="1302644"/>
          </a:xfrm>
          <a:prstGeom prst="rect">
            <a:avLst/>
          </a:prstGeom>
        </p:spPr>
      </p:pic>
      <p:sp>
        <p:nvSpPr>
          <p:cNvPr id="8" name="Rectangle 7">
            <a:extLst>
              <a:ext uri="{FF2B5EF4-FFF2-40B4-BE49-F238E27FC236}">
                <a16:creationId xmlns:a16="http://schemas.microsoft.com/office/drawing/2014/main" id="{68B74329-1FD9-FB40-8978-D77D7F78EEFC}"/>
              </a:ext>
            </a:extLst>
          </p:cNvPr>
          <p:cNvSpPr/>
          <p:nvPr/>
        </p:nvSpPr>
        <p:spPr>
          <a:xfrm>
            <a:off x="2384493" y="3093593"/>
            <a:ext cx="5421416" cy="646331"/>
          </a:xfrm>
          <a:prstGeom prst="rect">
            <a:avLst/>
          </a:prstGeom>
        </p:spPr>
        <p:txBody>
          <a:bodyPr wrap="square" tIns="228600">
            <a:spAutoFit/>
          </a:bodyPr>
          <a:lstStyle/>
          <a:p>
            <a:r>
              <a:rPr lang="en-US" sz="2400" b="1" dirty="0">
                <a:solidFill>
                  <a:srgbClr val="7F1016"/>
                </a:solidFill>
                <a:latin typeface="Helvetica" pitchFamily="2" charset="0"/>
              </a:rPr>
              <a:t>Roasted Fish Crispy Slaw Wrap </a:t>
            </a:r>
          </a:p>
        </p:txBody>
      </p:sp>
      <p:pic>
        <p:nvPicPr>
          <p:cNvPr id="11" name="Picture 10" descr="Hyperlink Icon.">
            <a:extLst>
              <a:ext uri="{FF2B5EF4-FFF2-40B4-BE49-F238E27FC236}">
                <a16:creationId xmlns:a16="http://schemas.microsoft.com/office/drawing/2014/main" id="{7636B149-3549-7340-A0EB-3E0A782BD91E}"/>
              </a:ext>
            </a:extLst>
          </p:cNvPr>
          <p:cNvPicPr>
            <a:picLocks noChangeAspect="1"/>
          </p:cNvPicPr>
          <p:nvPr/>
        </p:nvPicPr>
        <p:blipFill>
          <a:blip r:embed="rId6"/>
          <a:stretch>
            <a:fillRect/>
          </a:stretch>
        </p:blipFill>
        <p:spPr>
          <a:xfrm>
            <a:off x="712066" y="4573434"/>
            <a:ext cx="352270" cy="352270"/>
          </a:xfrm>
          <a:prstGeom prst="rect">
            <a:avLst/>
          </a:prstGeom>
        </p:spPr>
      </p:pic>
      <p:sp>
        <p:nvSpPr>
          <p:cNvPr id="9" name="Rectangle 8">
            <a:extLst>
              <a:ext uri="{FF2B5EF4-FFF2-40B4-BE49-F238E27FC236}">
                <a16:creationId xmlns:a16="http://schemas.microsoft.com/office/drawing/2014/main" id="{55BE9D4E-8F68-994F-A294-63C797334D65}"/>
              </a:ext>
            </a:extLst>
          </p:cNvPr>
          <p:cNvSpPr/>
          <p:nvPr/>
        </p:nvSpPr>
        <p:spPr>
          <a:xfrm>
            <a:off x="1137914" y="4602539"/>
            <a:ext cx="8103476" cy="369332"/>
          </a:xfrm>
          <a:prstGeom prst="rect">
            <a:avLst/>
          </a:prstGeom>
        </p:spPr>
        <p:txBody>
          <a:bodyPr wrap="square">
            <a:spAutoFit/>
          </a:bodyPr>
          <a:lstStyle/>
          <a:p>
            <a:r>
              <a:rPr lang="en-US" b="1" u="sng" dirty="0">
                <a:solidFill>
                  <a:schemeClr val="tx1">
                    <a:lumMod val="65000"/>
                    <a:lumOff val="35000"/>
                  </a:schemeClr>
                </a:solidFill>
                <a:latin typeface="Helvetica" pitchFamily="2" charset="0"/>
                <a:hlinkClick r:id="rId7">
                  <a:extLst>
                    <a:ext uri="{A12FA001-AC4F-418D-AE19-62706E023703}">
                      <ahyp:hlinkClr xmlns="" xmlns:ahyp="http://schemas.microsoft.com/office/drawing/2018/hyperlinkcolor" val="tx"/>
                    </a:ext>
                  </a:extLst>
                </a:hlinkClick>
              </a:rPr>
              <a:t>fns.usda.gov/tn/team-nutrition-recipes-and-cookbook-toolkit</a:t>
            </a:r>
            <a:endParaRPr lang="en-US" b="1" u="sng" dirty="0">
              <a:solidFill>
                <a:schemeClr val="tx1">
                  <a:lumMod val="65000"/>
                  <a:lumOff val="35000"/>
                </a:schemeClr>
              </a:solidFill>
              <a:latin typeface="Helvetica" pitchFamily="2" charset="0"/>
            </a:endParaRPr>
          </a:p>
        </p:txBody>
      </p:sp>
      <p:sp>
        <p:nvSpPr>
          <p:cNvPr id="4" name="TextBox 3">
            <a:extLst>
              <a:ext uri="{FF2B5EF4-FFF2-40B4-BE49-F238E27FC236}">
                <a16:creationId xmlns:a16="http://schemas.microsoft.com/office/drawing/2014/main" id="{76403ED8-6412-444C-BE10-1E31995ECC26}"/>
              </a:ext>
            </a:extLst>
          </p:cNvPr>
          <p:cNvSpPr txBox="1"/>
          <p:nvPr/>
        </p:nvSpPr>
        <p:spPr>
          <a:xfrm>
            <a:off x="2808514" y="3967843"/>
            <a:ext cx="6167796" cy="323165"/>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Let’s go back to the first page and take a closer look at some healthy cooking methods listed, such as roasting, baking, and broiling. These techniques involve cooking foods at high heat in the oven and can be used to cook foods that might traditionally be deep-fat fried.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For an example of baking, take a look at the Oven-Fried Chicken recipe. The Oven-Fried Chicken is seasoned with spices, coated in crushed corn flakes, and then baked in the oven to provide all of the crunch and flavor you need. </a:t>
            </a:r>
          </a:p>
          <a:p>
            <a:endParaRPr lang="en-US" sz="300" dirty="0">
              <a:solidFill>
                <a:schemeClr val="bg1"/>
              </a:solidFill>
              <a:latin typeface="Arial" panose="020B0604020202020204" pitchFamily="34" charset="0"/>
              <a:cs typeface="Arial" panose="020B0604020202020204" pitchFamily="34" charset="0"/>
            </a:endParaRPr>
          </a:p>
          <a:p>
            <a:pPr defTabSz="882762">
              <a:defRPr/>
            </a:pPr>
            <a:r>
              <a:rPr lang="en-US" sz="300" dirty="0">
                <a:solidFill>
                  <a:schemeClr val="bg1"/>
                </a:solidFill>
                <a:latin typeface="Arial" panose="020B0604020202020204" pitchFamily="34" charset="0"/>
                <a:cs typeface="Arial" panose="020B0604020202020204" pitchFamily="34" charset="0"/>
              </a:rPr>
              <a:t>The Roasted Fish Crispy Slaw Wrap is prepared by roasting. It uses a combination of fresh vegetables that overflow with color and texture, roasted spicy fish, and a burst of citrus, all served neatly wrapped in a whole-wheat tortilla. </a:t>
            </a:r>
          </a:p>
        </p:txBody>
      </p:sp>
    </p:spTree>
    <p:extLst>
      <p:ext uri="{BB962C8B-B14F-4D97-AF65-F5344CB8AC3E}">
        <p14:creationId xmlns:p14="http://schemas.microsoft.com/office/powerpoint/2010/main" val="3780094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132BC08-4CF7-1F45-B4F8-106B51010E5A}"/>
              </a:ext>
            </a:extLst>
          </p:cNvPr>
          <p:cNvSpPr>
            <a:spLocks noGrp="1"/>
          </p:cNvSpPr>
          <p:nvPr>
            <p:ph type="title"/>
          </p:nvPr>
        </p:nvSpPr>
        <p:spPr>
          <a:xfrm>
            <a:off x="1089610" y="0"/>
            <a:ext cx="7886700" cy="819149"/>
          </a:xfrm>
        </p:spPr>
        <p:txBody>
          <a:bodyPr/>
          <a:lstStyle/>
          <a:p>
            <a:r>
              <a:rPr lang="en-US" dirty="0"/>
              <a:t>Roast, Bake, or Broil </a:t>
            </a:r>
            <a:r>
              <a:rPr lang="en-US" dirty="0">
                <a:solidFill>
                  <a:schemeClr val="bg1"/>
                </a:solidFill>
              </a:rPr>
              <a:t>(cont.)</a:t>
            </a:r>
          </a:p>
        </p:txBody>
      </p:sp>
      <p:pic>
        <p:nvPicPr>
          <p:cNvPr id="16" name="Picture 15" descr="[decorative]">
            <a:extLst>
              <a:ext uri="{FF2B5EF4-FFF2-40B4-BE49-F238E27FC236}">
                <a16:creationId xmlns:a16="http://schemas.microsoft.com/office/drawing/2014/main" id="{8F79F7F3-AFF5-564F-B809-3F797F94566B}"/>
              </a:ext>
              <a:ext uri="{C183D7F6-B498-43B3-948B-1728B52AA6E4}">
                <adec:decorative xmlns="" xmlns:adec="http://schemas.microsoft.com/office/drawing/2017/decorative" val="1"/>
              </a:ext>
            </a:extLst>
          </p:cNvPr>
          <p:cNvPicPr>
            <a:picLocks noChangeAspect="1"/>
          </p:cNvPicPr>
          <p:nvPr/>
        </p:nvPicPr>
        <p:blipFill>
          <a:blip r:embed="rId3"/>
          <a:stretch>
            <a:fillRect/>
          </a:stretch>
        </p:blipFill>
        <p:spPr>
          <a:xfrm>
            <a:off x="369742" y="155016"/>
            <a:ext cx="800100" cy="787400"/>
          </a:xfrm>
          <a:prstGeom prst="rect">
            <a:avLst/>
          </a:prstGeom>
        </p:spPr>
      </p:pic>
      <p:sp>
        <p:nvSpPr>
          <p:cNvPr id="15" name="Text Placeholder 2">
            <a:extLst>
              <a:ext uri="{FF2B5EF4-FFF2-40B4-BE49-F238E27FC236}">
                <a16:creationId xmlns:a16="http://schemas.microsoft.com/office/drawing/2014/main" id="{8A070994-705C-3246-B07F-F3E74E6852E7}"/>
              </a:ext>
            </a:extLst>
          </p:cNvPr>
          <p:cNvSpPr>
            <a:spLocks noGrp="1"/>
          </p:cNvSpPr>
          <p:nvPr>
            <p:ph type="body" idx="1"/>
          </p:nvPr>
        </p:nvSpPr>
        <p:spPr>
          <a:xfrm>
            <a:off x="1414746" y="686661"/>
            <a:ext cx="5203983" cy="312738"/>
          </a:xfrm>
        </p:spPr>
        <p:txBody>
          <a:bodyPr/>
          <a:lstStyle/>
          <a:p>
            <a:r>
              <a:rPr lang="en-US" dirty="0"/>
              <a:t>Cooking foods, usually at high heat, in the oven.</a:t>
            </a:r>
          </a:p>
          <a:p>
            <a:endParaRPr lang="en-US" dirty="0"/>
          </a:p>
          <a:p>
            <a:endParaRPr lang="en-US" dirty="0"/>
          </a:p>
        </p:txBody>
      </p:sp>
      <p:pic>
        <p:nvPicPr>
          <p:cNvPr id="12" name="Picture 11" descr="Photo of Baked Egg Rolls. ">
            <a:extLst>
              <a:ext uri="{FF2B5EF4-FFF2-40B4-BE49-F238E27FC236}">
                <a16:creationId xmlns:a16="http://schemas.microsoft.com/office/drawing/2014/main" id="{E48673A0-0618-1A43-88A2-21A3888FB3F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8263" y="1283026"/>
            <a:ext cx="1832512" cy="1215801"/>
          </a:xfrm>
          <a:prstGeom prst="rect">
            <a:avLst/>
          </a:prstGeom>
          <a:noFill/>
          <a:ln>
            <a:noFill/>
          </a:ln>
        </p:spPr>
      </p:pic>
      <p:sp>
        <p:nvSpPr>
          <p:cNvPr id="23" name="Rectangle 22">
            <a:extLst>
              <a:ext uri="{FF2B5EF4-FFF2-40B4-BE49-F238E27FC236}">
                <a16:creationId xmlns:a16="http://schemas.microsoft.com/office/drawing/2014/main" id="{13CC5E9C-DBB6-8244-9EF0-0F2CA65EB448}"/>
              </a:ext>
            </a:extLst>
          </p:cNvPr>
          <p:cNvSpPr/>
          <p:nvPr/>
        </p:nvSpPr>
        <p:spPr>
          <a:xfrm>
            <a:off x="2442017" y="1466062"/>
            <a:ext cx="5463491" cy="923330"/>
          </a:xfrm>
          <a:prstGeom prst="rect">
            <a:avLst/>
          </a:prstGeom>
        </p:spPr>
        <p:txBody>
          <a:bodyPr wrap="square" tIns="228600">
            <a:spAutoFit/>
          </a:bodyPr>
          <a:lstStyle/>
          <a:p>
            <a:r>
              <a:rPr lang="nb-NO" sz="2400" b="1" dirty="0">
                <a:solidFill>
                  <a:srgbClr val="7F1016"/>
                </a:solidFill>
                <a:latin typeface="Helvetica" pitchFamily="2" charset="0"/>
              </a:rPr>
              <a:t>Baked Egg Rolls</a:t>
            </a:r>
          </a:p>
          <a:p>
            <a:r>
              <a:rPr lang="nb-NO" b="1" u="sng" dirty="0">
                <a:solidFill>
                  <a:schemeClr val="tx1">
                    <a:lumMod val="65000"/>
                    <a:lumOff val="35000"/>
                  </a:schemeClr>
                </a:solidFill>
                <a:latin typeface="Helvetica" pitchFamily="2" charset="0"/>
                <a:hlinkClick r:id="rId5">
                  <a:extLst>
                    <a:ext uri="{A12FA001-AC4F-418D-AE19-62706E023703}">
                      <ahyp:hlinkClr xmlns="" xmlns:ahyp="http://schemas.microsoft.com/office/drawing/2018/hyperlinkcolor" val="tx"/>
                    </a:ext>
                  </a:extLst>
                </a:hlinkClick>
              </a:rPr>
              <a:t> </a:t>
            </a:r>
            <a:endParaRPr lang="nb-NO" b="1" u="sng" dirty="0">
              <a:solidFill>
                <a:schemeClr val="tx1">
                  <a:lumMod val="65000"/>
                  <a:lumOff val="35000"/>
                </a:schemeClr>
              </a:solidFill>
              <a:latin typeface="Helvetica" pitchFamily="2" charset="0"/>
            </a:endParaRPr>
          </a:p>
        </p:txBody>
      </p:sp>
      <p:pic>
        <p:nvPicPr>
          <p:cNvPr id="13" name="Picture 12" descr="Photo of baked batatas and apples. ">
            <a:extLst>
              <a:ext uri="{FF2B5EF4-FFF2-40B4-BE49-F238E27FC236}">
                <a16:creationId xmlns:a16="http://schemas.microsoft.com/office/drawing/2014/main" id="{B4930888-F9DD-3942-BF98-36CD945CCBCD}"/>
              </a:ext>
            </a:extLst>
          </p:cNvPr>
          <p:cNvPicPr>
            <a:picLocks noChangeAspect="1"/>
          </p:cNvPicPr>
          <p:nvPr/>
        </p:nvPicPr>
        <p:blipFill>
          <a:blip r:embed="rId6"/>
          <a:stretch>
            <a:fillRect/>
          </a:stretch>
        </p:blipFill>
        <p:spPr>
          <a:xfrm>
            <a:off x="408263" y="2867013"/>
            <a:ext cx="1832512" cy="1216791"/>
          </a:xfrm>
          <a:prstGeom prst="rect">
            <a:avLst/>
          </a:prstGeom>
        </p:spPr>
      </p:pic>
      <p:sp>
        <p:nvSpPr>
          <p:cNvPr id="24" name="Rectangle 23">
            <a:extLst>
              <a:ext uri="{FF2B5EF4-FFF2-40B4-BE49-F238E27FC236}">
                <a16:creationId xmlns:a16="http://schemas.microsoft.com/office/drawing/2014/main" id="{184E8D7E-3226-084B-A0D6-F27D91B6AEF4}"/>
              </a:ext>
            </a:extLst>
          </p:cNvPr>
          <p:cNvSpPr/>
          <p:nvPr/>
        </p:nvSpPr>
        <p:spPr>
          <a:xfrm>
            <a:off x="2442017" y="2999747"/>
            <a:ext cx="5463492" cy="923330"/>
          </a:xfrm>
          <a:prstGeom prst="rect">
            <a:avLst/>
          </a:prstGeom>
        </p:spPr>
        <p:txBody>
          <a:bodyPr wrap="square" tIns="228600">
            <a:spAutoFit/>
          </a:bodyPr>
          <a:lstStyle/>
          <a:p>
            <a:r>
              <a:rPr lang="en-US" sz="2400" b="1" dirty="0">
                <a:solidFill>
                  <a:srgbClr val="7F1016"/>
                </a:solidFill>
                <a:latin typeface="Helvetica" pitchFamily="2" charset="0"/>
              </a:rPr>
              <a:t>Baked Batatas and Apples</a:t>
            </a:r>
          </a:p>
          <a:p>
            <a:r>
              <a:rPr lang="en-US" b="1" u="sng" dirty="0">
                <a:solidFill>
                  <a:schemeClr val="tx1">
                    <a:lumMod val="65000"/>
                    <a:lumOff val="35000"/>
                  </a:schemeClr>
                </a:solidFill>
                <a:latin typeface="Helvetica" pitchFamily="2" charset="0"/>
                <a:hlinkClick r:id="rId7">
                  <a:extLst>
                    <a:ext uri="{A12FA001-AC4F-418D-AE19-62706E023703}">
                      <ahyp:hlinkClr xmlns="" xmlns:ahyp="http://schemas.microsoft.com/office/drawing/2018/hyperlinkcolor" val="tx"/>
                    </a:ext>
                  </a:extLst>
                </a:hlinkClick>
              </a:rPr>
              <a:t> </a:t>
            </a:r>
            <a:endParaRPr lang="en-US" b="1" u="sng" dirty="0">
              <a:solidFill>
                <a:schemeClr val="tx1">
                  <a:lumMod val="65000"/>
                  <a:lumOff val="35000"/>
                </a:schemeClr>
              </a:solidFill>
              <a:latin typeface="Helvetica" pitchFamily="2" charset="0"/>
            </a:endParaRPr>
          </a:p>
        </p:txBody>
      </p:sp>
      <p:pic>
        <p:nvPicPr>
          <p:cNvPr id="11" name="Picture 10" descr="Hyperlink Icon.">
            <a:extLst>
              <a:ext uri="{FF2B5EF4-FFF2-40B4-BE49-F238E27FC236}">
                <a16:creationId xmlns:a16="http://schemas.microsoft.com/office/drawing/2014/main" id="{05C57DFE-5DBA-F047-B501-258D41228B50}"/>
              </a:ext>
            </a:extLst>
          </p:cNvPr>
          <p:cNvPicPr>
            <a:picLocks noChangeAspect="1"/>
          </p:cNvPicPr>
          <p:nvPr/>
        </p:nvPicPr>
        <p:blipFill>
          <a:blip r:embed="rId8"/>
          <a:stretch>
            <a:fillRect/>
          </a:stretch>
        </p:blipFill>
        <p:spPr>
          <a:xfrm>
            <a:off x="624934" y="4541816"/>
            <a:ext cx="352270" cy="352270"/>
          </a:xfrm>
          <a:prstGeom prst="rect">
            <a:avLst/>
          </a:prstGeom>
        </p:spPr>
      </p:pic>
      <p:sp>
        <p:nvSpPr>
          <p:cNvPr id="10" name="Rectangle 9">
            <a:extLst>
              <a:ext uri="{FF2B5EF4-FFF2-40B4-BE49-F238E27FC236}">
                <a16:creationId xmlns:a16="http://schemas.microsoft.com/office/drawing/2014/main" id="{BD97C4E7-C5C4-8249-B144-D6CB771144CD}"/>
              </a:ext>
            </a:extLst>
          </p:cNvPr>
          <p:cNvSpPr/>
          <p:nvPr/>
        </p:nvSpPr>
        <p:spPr>
          <a:xfrm>
            <a:off x="1045354" y="4573043"/>
            <a:ext cx="6904025" cy="369332"/>
          </a:xfrm>
          <a:prstGeom prst="rect">
            <a:avLst/>
          </a:prstGeom>
        </p:spPr>
        <p:txBody>
          <a:bodyPr wrap="square">
            <a:spAutoFit/>
          </a:bodyPr>
          <a:lstStyle/>
          <a:p>
            <a:r>
              <a:rPr lang="en-US" b="1" u="sng" dirty="0">
                <a:solidFill>
                  <a:schemeClr val="tx1">
                    <a:lumMod val="65000"/>
                    <a:lumOff val="35000"/>
                  </a:schemeClr>
                </a:solidFill>
                <a:latin typeface="Helvetica" pitchFamily="2" charset="0"/>
                <a:hlinkClick r:id="rId9">
                  <a:extLst>
                    <a:ext uri="{A12FA001-AC4F-418D-AE19-62706E023703}">
                      <ahyp:hlinkClr xmlns="" xmlns:ahyp="http://schemas.microsoft.com/office/drawing/2018/hyperlinkcolor" val="tx"/>
                    </a:ext>
                  </a:extLst>
                </a:hlinkClick>
              </a:rPr>
              <a:t>fns.usda.gov</a:t>
            </a:r>
            <a:r>
              <a:rPr lang="en-US" b="1" u="sng">
                <a:solidFill>
                  <a:schemeClr val="tx1">
                    <a:lumMod val="65000"/>
                    <a:lumOff val="35000"/>
                  </a:schemeClr>
                </a:solidFill>
                <a:latin typeface="Helvetica" pitchFamily="2" charset="0"/>
                <a:hlinkClick r:id="rId9">
                  <a:extLst>
                    <a:ext uri="{A12FA001-AC4F-418D-AE19-62706E023703}">
                      <ahyp:hlinkClr xmlns="" xmlns:ahyp="http://schemas.microsoft.com/office/drawing/2018/hyperlinkcolor" val="tx"/>
                    </a:ext>
                  </a:extLst>
                </a:hlinkClick>
              </a:rPr>
              <a:t>/tn/team-nutrition-recipes-and-cookbook-toolkit</a:t>
            </a:r>
            <a:endParaRPr lang="en-US" b="1" u="sng">
              <a:solidFill>
                <a:schemeClr val="tx1">
                  <a:lumMod val="65000"/>
                  <a:lumOff val="35000"/>
                </a:schemeClr>
              </a:solidFill>
              <a:latin typeface="Helvetica" pitchFamily="2" charset="0"/>
            </a:endParaRPr>
          </a:p>
        </p:txBody>
      </p:sp>
      <p:sp>
        <p:nvSpPr>
          <p:cNvPr id="2" name="TextBox 1">
            <a:extLst>
              <a:ext uri="{FF2B5EF4-FFF2-40B4-BE49-F238E27FC236}">
                <a16:creationId xmlns:a16="http://schemas.microsoft.com/office/drawing/2014/main" id="{BFC64661-1869-B44B-A6EF-0B42C15D0B41}"/>
              </a:ext>
            </a:extLst>
          </p:cNvPr>
          <p:cNvSpPr txBox="1"/>
          <p:nvPr/>
        </p:nvSpPr>
        <p:spPr>
          <a:xfrm>
            <a:off x="2677886" y="4098471"/>
            <a:ext cx="5339643" cy="184666"/>
          </a:xfrm>
          <a:prstGeom prst="rect">
            <a:avLst/>
          </a:prstGeom>
          <a:noFill/>
        </p:spPr>
        <p:txBody>
          <a:bodyPr wrap="square" rtlCol="0">
            <a:spAutoFit/>
          </a:bodyPr>
          <a:lstStyle/>
          <a:p>
            <a:pPr defTabSz="882762">
              <a:defRPr/>
            </a:pPr>
            <a:r>
              <a:rPr lang="en-US" sz="200" dirty="0">
                <a:solidFill>
                  <a:schemeClr val="bg1"/>
                </a:solidFill>
                <a:latin typeface="Arial" panose="020B0604020202020204" pitchFamily="34" charset="0"/>
                <a:cs typeface="Arial" panose="020B0604020202020204" pitchFamily="34" charset="0"/>
              </a:rPr>
              <a:t>Another great recipe for CACFP participants are Baked Egg Rolls. Baked Egg Rolls are fun to make and eat. Dough is wrapped around a mixture of lightly seasoned ground beef, green cabbage, and carrots and then baked.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For a new side dish, try Baked Batatas and Apples. This combination of apples and sweet potatoes create a sweet-savory dish that both kids and adults will enjoy.</a:t>
            </a:r>
          </a:p>
        </p:txBody>
      </p:sp>
    </p:spTree>
    <p:extLst>
      <p:ext uri="{BB962C8B-B14F-4D97-AF65-F5344CB8AC3E}">
        <p14:creationId xmlns:p14="http://schemas.microsoft.com/office/powerpoint/2010/main" val="2991396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33F474D-06F2-384C-BDE1-0DCD29C69E6D}"/>
              </a:ext>
            </a:extLst>
          </p:cNvPr>
          <p:cNvSpPr>
            <a:spLocks noGrp="1"/>
          </p:cNvSpPr>
          <p:nvPr>
            <p:ph type="title"/>
          </p:nvPr>
        </p:nvSpPr>
        <p:spPr>
          <a:xfrm>
            <a:off x="1089610" y="0"/>
            <a:ext cx="7886700" cy="819149"/>
          </a:xfrm>
        </p:spPr>
        <p:txBody>
          <a:bodyPr/>
          <a:lstStyle/>
          <a:p>
            <a:r>
              <a:rPr lang="en-US" dirty="0"/>
              <a:t>Sauté, Pan Fry, and Stir-Fry </a:t>
            </a:r>
          </a:p>
        </p:txBody>
      </p:sp>
      <p:pic>
        <p:nvPicPr>
          <p:cNvPr id="5" name="Picture 4" descr="Illustration of a cooking pan. ">
            <a:extLst>
              <a:ext uri="{FF2B5EF4-FFF2-40B4-BE49-F238E27FC236}">
                <a16:creationId xmlns:a16="http://schemas.microsoft.com/office/drawing/2014/main" id="{B8987712-0783-5D4F-B517-78B46D2DB5D7}"/>
              </a:ext>
            </a:extLst>
          </p:cNvPr>
          <p:cNvPicPr>
            <a:picLocks noChangeAspect="1"/>
          </p:cNvPicPr>
          <p:nvPr/>
        </p:nvPicPr>
        <p:blipFill>
          <a:blip r:embed="rId3"/>
          <a:stretch>
            <a:fillRect/>
          </a:stretch>
        </p:blipFill>
        <p:spPr>
          <a:xfrm>
            <a:off x="415834" y="171628"/>
            <a:ext cx="860094" cy="761395"/>
          </a:xfrm>
          <a:prstGeom prst="rect">
            <a:avLst/>
          </a:prstGeom>
        </p:spPr>
      </p:pic>
      <p:sp>
        <p:nvSpPr>
          <p:cNvPr id="7" name="Text Placeholder 2">
            <a:extLst>
              <a:ext uri="{FF2B5EF4-FFF2-40B4-BE49-F238E27FC236}">
                <a16:creationId xmlns:a16="http://schemas.microsoft.com/office/drawing/2014/main" id="{86CFD6F5-B814-D844-813B-DB38951E9EC0}"/>
              </a:ext>
            </a:extLst>
          </p:cNvPr>
          <p:cNvSpPr>
            <a:spLocks noGrp="1"/>
          </p:cNvSpPr>
          <p:nvPr>
            <p:ph type="body" idx="1"/>
          </p:nvPr>
        </p:nvSpPr>
        <p:spPr>
          <a:xfrm>
            <a:off x="1414746" y="686661"/>
            <a:ext cx="7561564" cy="312738"/>
          </a:xfrm>
        </p:spPr>
        <p:txBody>
          <a:bodyPr/>
          <a:lstStyle/>
          <a:p>
            <a:r>
              <a:rPr lang="en-US" dirty="0"/>
              <a:t>Cooking foods with a small amount of hot oil over medium or high heat.</a:t>
            </a:r>
          </a:p>
        </p:txBody>
      </p:sp>
      <p:pic>
        <p:nvPicPr>
          <p:cNvPr id="19" name="Picture 18" descr="Photo of Sautéed Tofu and Broccoli. ">
            <a:extLst>
              <a:ext uri="{FF2B5EF4-FFF2-40B4-BE49-F238E27FC236}">
                <a16:creationId xmlns:a16="http://schemas.microsoft.com/office/drawing/2014/main" id="{C0D70B35-D038-0C4E-9A69-56FD452CD374}"/>
              </a:ext>
            </a:extLst>
          </p:cNvPr>
          <p:cNvPicPr>
            <a:picLocks noChangeAspect="1"/>
          </p:cNvPicPr>
          <p:nvPr/>
        </p:nvPicPr>
        <p:blipFill>
          <a:blip r:embed="rId4"/>
          <a:stretch>
            <a:fillRect/>
          </a:stretch>
        </p:blipFill>
        <p:spPr>
          <a:xfrm>
            <a:off x="408263" y="1283026"/>
            <a:ext cx="1832512" cy="1221675"/>
          </a:xfrm>
          <a:prstGeom prst="rect">
            <a:avLst/>
          </a:prstGeom>
        </p:spPr>
      </p:pic>
      <p:sp>
        <p:nvSpPr>
          <p:cNvPr id="13" name="Rectangle 12">
            <a:extLst>
              <a:ext uri="{FF2B5EF4-FFF2-40B4-BE49-F238E27FC236}">
                <a16:creationId xmlns:a16="http://schemas.microsoft.com/office/drawing/2014/main" id="{CC056B47-CBB3-3B4F-8417-FF8D1ABC6A78}"/>
              </a:ext>
            </a:extLst>
          </p:cNvPr>
          <p:cNvSpPr/>
          <p:nvPr/>
        </p:nvSpPr>
        <p:spPr>
          <a:xfrm>
            <a:off x="2412416" y="1518999"/>
            <a:ext cx="5826611" cy="646331"/>
          </a:xfrm>
          <a:prstGeom prst="rect">
            <a:avLst/>
          </a:prstGeom>
        </p:spPr>
        <p:txBody>
          <a:bodyPr wrap="square" tIns="228600">
            <a:spAutoFit/>
          </a:bodyPr>
          <a:lstStyle/>
          <a:p>
            <a:r>
              <a:rPr lang="en-US" sz="2400" b="1" dirty="0">
                <a:solidFill>
                  <a:srgbClr val="7F1016"/>
                </a:solidFill>
                <a:latin typeface="Helvetica" pitchFamily="2" charset="0"/>
              </a:rPr>
              <a:t>Sautéed Tofu and Broccoli</a:t>
            </a:r>
          </a:p>
        </p:txBody>
      </p:sp>
      <p:pic>
        <p:nvPicPr>
          <p:cNvPr id="20" name="Picture 19" descr="Photo of collard greens.">
            <a:extLst>
              <a:ext uri="{FF2B5EF4-FFF2-40B4-BE49-F238E27FC236}">
                <a16:creationId xmlns:a16="http://schemas.microsoft.com/office/drawing/2014/main" id="{138E8A30-F26B-164F-99AA-40D0CE71FF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458" y="2861139"/>
            <a:ext cx="1848505" cy="1232337"/>
          </a:xfrm>
          <a:prstGeom prst="rect">
            <a:avLst/>
          </a:prstGeom>
        </p:spPr>
      </p:pic>
      <p:sp>
        <p:nvSpPr>
          <p:cNvPr id="14" name="Rectangle 13">
            <a:extLst>
              <a:ext uri="{FF2B5EF4-FFF2-40B4-BE49-F238E27FC236}">
                <a16:creationId xmlns:a16="http://schemas.microsoft.com/office/drawing/2014/main" id="{B115760C-AB0F-B44F-884A-FE321E03599B}"/>
              </a:ext>
            </a:extLst>
          </p:cNvPr>
          <p:cNvSpPr/>
          <p:nvPr/>
        </p:nvSpPr>
        <p:spPr>
          <a:xfrm>
            <a:off x="2412417" y="3038115"/>
            <a:ext cx="4844910" cy="646331"/>
          </a:xfrm>
          <a:prstGeom prst="rect">
            <a:avLst/>
          </a:prstGeom>
        </p:spPr>
        <p:txBody>
          <a:bodyPr wrap="square" tIns="228600">
            <a:spAutoFit/>
          </a:bodyPr>
          <a:lstStyle/>
          <a:p>
            <a:r>
              <a:rPr lang="en-US" sz="2400" b="1" dirty="0">
                <a:solidFill>
                  <a:srgbClr val="7F1016"/>
                </a:solidFill>
                <a:latin typeface="Helvetica" pitchFamily="2" charset="0"/>
              </a:rPr>
              <a:t>Collard Greens</a:t>
            </a:r>
          </a:p>
        </p:txBody>
      </p:sp>
      <p:pic>
        <p:nvPicPr>
          <p:cNvPr id="18" name="Picture 17" descr="Hyperlink Icon.">
            <a:extLst>
              <a:ext uri="{FF2B5EF4-FFF2-40B4-BE49-F238E27FC236}">
                <a16:creationId xmlns:a16="http://schemas.microsoft.com/office/drawing/2014/main" id="{68499756-5333-CC4F-B3C3-EC71DA07EA24}"/>
              </a:ext>
            </a:extLst>
          </p:cNvPr>
          <p:cNvPicPr>
            <a:picLocks noChangeAspect="1"/>
          </p:cNvPicPr>
          <p:nvPr/>
        </p:nvPicPr>
        <p:blipFill>
          <a:blip r:embed="rId6"/>
          <a:stretch>
            <a:fillRect/>
          </a:stretch>
        </p:blipFill>
        <p:spPr>
          <a:xfrm>
            <a:off x="713422" y="4602539"/>
            <a:ext cx="352270" cy="352270"/>
          </a:xfrm>
          <a:prstGeom prst="rect">
            <a:avLst/>
          </a:prstGeom>
        </p:spPr>
      </p:pic>
      <p:sp>
        <p:nvSpPr>
          <p:cNvPr id="17" name="Rectangle 16">
            <a:extLst>
              <a:ext uri="{FF2B5EF4-FFF2-40B4-BE49-F238E27FC236}">
                <a16:creationId xmlns:a16="http://schemas.microsoft.com/office/drawing/2014/main" id="{218CE166-AEAB-D540-AC25-0ADC5F01CC54}"/>
              </a:ext>
            </a:extLst>
          </p:cNvPr>
          <p:cNvSpPr/>
          <p:nvPr/>
        </p:nvSpPr>
        <p:spPr>
          <a:xfrm>
            <a:off x="1141725" y="4602539"/>
            <a:ext cx="6910891" cy="646331"/>
          </a:xfrm>
          <a:prstGeom prst="rect">
            <a:avLst/>
          </a:prstGeom>
        </p:spPr>
        <p:txBody>
          <a:bodyPr wrap="square">
            <a:spAutoFit/>
          </a:bodyPr>
          <a:lstStyle/>
          <a:p>
            <a:r>
              <a:rPr lang="en-US" b="1" u="sng" dirty="0">
                <a:solidFill>
                  <a:schemeClr val="tx1">
                    <a:lumMod val="75000"/>
                    <a:lumOff val="25000"/>
                  </a:schemeClr>
                </a:solidFill>
                <a:latin typeface="Helvetica" pitchFamily="2" charset="0"/>
                <a:hlinkClick r:id="rId7">
                  <a:extLst>
                    <a:ext uri="{A12FA001-AC4F-418D-AE19-62706E023703}">
                      <ahyp:hlinkClr xmlns="" xmlns:ahyp="http://schemas.microsoft.com/office/drawing/2018/hyperlinkcolor" val="tx"/>
                    </a:ext>
                  </a:extLst>
                </a:hlinkClick>
              </a:rPr>
              <a:t>fns.usda.gov</a:t>
            </a:r>
            <a:r>
              <a:rPr lang="en-US" b="1" u="sng">
                <a:solidFill>
                  <a:schemeClr val="tx1">
                    <a:lumMod val="75000"/>
                    <a:lumOff val="25000"/>
                  </a:schemeClr>
                </a:solidFill>
                <a:latin typeface="Helvetica" pitchFamily="2" charset="0"/>
                <a:hlinkClick r:id="rId7">
                  <a:extLst>
                    <a:ext uri="{A12FA001-AC4F-418D-AE19-62706E023703}">
                      <ahyp:hlinkClr xmlns="" xmlns:ahyp="http://schemas.microsoft.com/office/drawing/2018/hyperlinkcolor" val="tx"/>
                    </a:ext>
                  </a:extLst>
                </a:hlinkClick>
              </a:rPr>
              <a:t>/tn/team-nutrition-recipes-and-cookbook-toolkit</a:t>
            </a:r>
            <a:endParaRPr lang="en-US" b="1" u="sng">
              <a:solidFill>
                <a:schemeClr val="tx1">
                  <a:lumMod val="75000"/>
                  <a:lumOff val="25000"/>
                </a:schemeClr>
              </a:solidFill>
              <a:latin typeface="Helvetica" pitchFamily="2" charset="0"/>
            </a:endParaRPr>
          </a:p>
          <a:p>
            <a:endParaRPr lang="en-US" b="1" u="sng" dirty="0">
              <a:solidFill>
                <a:schemeClr val="tx1">
                  <a:lumMod val="75000"/>
                  <a:lumOff val="25000"/>
                </a:schemeClr>
              </a:solidFill>
              <a:latin typeface="Helvetica" pitchFamily="2" charset="0"/>
            </a:endParaRPr>
          </a:p>
        </p:txBody>
      </p:sp>
      <p:sp>
        <p:nvSpPr>
          <p:cNvPr id="2" name="TextBox 1">
            <a:extLst>
              <a:ext uri="{FF2B5EF4-FFF2-40B4-BE49-F238E27FC236}">
                <a16:creationId xmlns:a16="http://schemas.microsoft.com/office/drawing/2014/main" id="{5D4F0C58-075C-0141-A6B3-AD37DE0D4BD4}"/>
              </a:ext>
            </a:extLst>
          </p:cNvPr>
          <p:cNvSpPr txBox="1"/>
          <p:nvPr/>
        </p:nvSpPr>
        <p:spPr>
          <a:xfrm>
            <a:off x="4996543" y="2596243"/>
            <a:ext cx="3979767" cy="507831"/>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Other healthy cooking methods include sautéing, pan-frying, and stir-frying. Each of these cooking techniques involve cooking foods in a small amount of hot oil over medium or high heat.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For great tasting recipes that reflect regional and cultural food preferences, try Sautéed Tofu and Broccoli or Collard Greens. </a:t>
            </a:r>
          </a:p>
          <a:p>
            <a:endParaRPr lang="en-US" sz="300" dirty="0">
              <a:solidFill>
                <a:schemeClr val="bg1"/>
              </a:solidFill>
              <a:latin typeface="Arial" panose="020B0604020202020204" pitchFamily="34" charset="0"/>
              <a:cs typeface="Arial" panose="020B0604020202020204" pitchFamily="34" charset="0"/>
            </a:endParaRPr>
          </a:p>
          <a:p>
            <a:pPr defTabSz="882762">
              <a:defRPr/>
            </a:pPr>
            <a:r>
              <a:rPr lang="en-US" sz="300" dirty="0">
                <a:solidFill>
                  <a:schemeClr val="bg1"/>
                </a:solidFill>
                <a:latin typeface="Arial" panose="020B0604020202020204" pitchFamily="34" charset="0"/>
                <a:cs typeface="Arial" panose="020B0604020202020204" pitchFamily="34" charset="0"/>
              </a:rPr>
              <a:t>The Baked Egg Rolls, Baked Apples and Batatas, Sautéed Tofu and Broccoli, and Collard Greens recipes are part of USDA Team Nutrition’s multicultural recipe collection. There are 40 recipes in the collection and they include many of the healthy cooking methods we have discussed today. </a:t>
            </a:r>
          </a:p>
          <a:p>
            <a:pPr defTabSz="882762">
              <a:defRPr/>
            </a:pPr>
            <a:endParaRPr lang="en-US" sz="300" dirty="0">
              <a:solidFill>
                <a:schemeClr val="bg1"/>
              </a:solidFill>
              <a:latin typeface="Arial" panose="020B0604020202020204" pitchFamily="34" charset="0"/>
              <a:cs typeface="Arial" panose="020B0604020202020204" pitchFamily="34" charset="0"/>
            </a:endParaRPr>
          </a:p>
          <a:p>
            <a:pPr defTabSz="882762">
              <a:defRPr/>
            </a:pPr>
            <a:r>
              <a:rPr lang="en-US" sz="300" dirty="0">
                <a:solidFill>
                  <a:schemeClr val="bg1"/>
                </a:solidFill>
                <a:latin typeface="Arial" panose="020B0604020202020204" pitchFamily="34" charset="0"/>
                <a:cs typeface="Arial" panose="020B0604020202020204" pitchFamily="34" charset="0"/>
              </a:rPr>
              <a:t>This recipe collection was designed to meet program operators’ request for new CACFP recipes that reflect a variety of cultures. All of the recipes in this collection are standardized and available in yields of 6, 25, and 50 servings.  They also include a crediting statement for the 3 through 5 year old meal pattern. </a:t>
            </a:r>
          </a:p>
        </p:txBody>
      </p:sp>
    </p:spTree>
    <p:extLst>
      <p:ext uri="{BB962C8B-B14F-4D97-AF65-F5344CB8AC3E}">
        <p14:creationId xmlns:p14="http://schemas.microsoft.com/office/powerpoint/2010/main" val="2963384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33F474D-06F2-384C-BDE1-0DCD29C69E6D}"/>
              </a:ext>
            </a:extLst>
          </p:cNvPr>
          <p:cNvSpPr>
            <a:spLocks noGrp="1"/>
          </p:cNvSpPr>
          <p:nvPr>
            <p:ph type="title"/>
          </p:nvPr>
        </p:nvSpPr>
        <p:spPr>
          <a:xfrm>
            <a:off x="1026550" y="0"/>
            <a:ext cx="7886700" cy="819149"/>
          </a:xfrm>
        </p:spPr>
        <p:txBody>
          <a:bodyPr/>
          <a:lstStyle/>
          <a:p>
            <a:r>
              <a:rPr lang="en-US" dirty="0"/>
              <a:t>Grill </a:t>
            </a:r>
          </a:p>
        </p:txBody>
      </p:sp>
      <p:pic>
        <p:nvPicPr>
          <p:cNvPr id="2" name="Picture 1" descr="Illustration of a barbecue grill. ">
            <a:extLst>
              <a:ext uri="{FF2B5EF4-FFF2-40B4-BE49-F238E27FC236}">
                <a16:creationId xmlns:a16="http://schemas.microsoft.com/office/drawing/2014/main" id="{B12C2217-8C6B-854E-A1F0-1840DE81B6A0}"/>
              </a:ext>
            </a:extLst>
          </p:cNvPr>
          <p:cNvPicPr>
            <a:picLocks noChangeAspect="1"/>
          </p:cNvPicPr>
          <p:nvPr/>
        </p:nvPicPr>
        <p:blipFill>
          <a:blip r:embed="rId3"/>
          <a:stretch>
            <a:fillRect/>
          </a:stretch>
        </p:blipFill>
        <p:spPr>
          <a:xfrm>
            <a:off x="530810" y="224699"/>
            <a:ext cx="558800" cy="774700"/>
          </a:xfrm>
          <a:prstGeom prst="rect">
            <a:avLst/>
          </a:prstGeom>
        </p:spPr>
      </p:pic>
      <p:sp>
        <p:nvSpPr>
          <p:cNvPr id="7" name="Text Placeholder 2">
            <a:extLst>
              <a:ext uri="{FF2B5EF4-FFF2-40B4-BE49-F238E27FC236}">
                <a16:creationId xmlns:a16="http://schemas.microsoft.com/office/drawing/2014/main" id="{86CFD6F5-B814-D844-813B-DB38951E9EC0}"/>
              </a:ext>
            </a:extLst>
          </p:cNvPr>
          <p:cNvSpPr>
            <a:spLocks noGrp="1"/>
          </p:cNvSpPr>
          <p:nvPr>
            <p:ph type="body" idx="1"/>
          </p:nvPr>
        </p:nvSpPr>
        <p:spPr>
          <a:xfrm>
            <a:off x="1414746" y="686661"/>
            <a:ext cx="7561564" cy="312738"/>
          </a:xfrm>
        </p:spPr>
        <p:txBody>
          <a:bodyPr/>
          <a:lstStyle/>
          <a:p>
            <a:r>
              <a:rPr lang="en-US" dirty="0"/>
              <a:t>Cooking foods by placing them on a pre-heated metal grill, or grill pan, with high heat coming from below the food.</a:t>
            </a:r>
          </a:p>
        </p:txBody>
      </p:sp>
      <p:pic>
        <p:nvPicPr>
          <p:cNvPr id="3" name="Picture 2" descr="Photo of grilled chicken plate."/>
          <p:cNvPicPr>
            <a:picLocks noChangeAspect="1"/>
          </p:cNvPicPr>
          <p:nvPr/>
        </p:nvPicPr>
        <p:blipFill>
          <a:blip r:embed="rId4"/>
          <a:stretch>
            <a:fillRect/>
          </a:stretch>
        </p:blipFill>
        <p:spPr>
          <a:xfrm>
            <a:off x="2256638" y="1843087"/>
            <a:ext cx="2346021" cy="1588236"/>
          </a:xfrm>
          <a:prstGeom prst="rect">
            <a:avLst/>
          </a:prstGeom>
        </p:spPr>
      </p:pic>
      <p:pic>
        <p:nvPicPr>
          <p:cNvPr id="5" name="Picture 4" descr="Photo of a sandwich."/>
          <p:cNvPicPr>
            <a:picLocks noChangeAspect="1"/>
          </p:cNvPicPr>
          <p:nvPr/>
        </p:nvPicPr>
        <p:blipFill>
          <a:blip r:embed="rId5"/>
          <a:stretch>
            <a:fillRect/>
          </a:stretch>
        </p:blipFill>
        <p:spPr>
          <a:xfrm>
            <a:off x="4920624" y="1843087"/>
            <a:ext cx="2346021" cy="1575458"/>
          </a:xfrm>
          <a:prstGeom prst="rect">
            <a:avLst/>
          </a:prstGeom>
        </p:spPr>
      </p:pic>
      <p:pic>
        <p:nvPicPr>
          <p:cNvPr id="9" name="Picture 8" descr="Hyperlink Icon.">
            <a:extLst>
              <a:ext uri="{FF2B5EF4-FFF2-40B4-BE49-F238E27FC236}">
                <a16:creationId xmlns:a16="http://schemas.microsoft.com/office/drawing/2014/main" id="{D5E82F69-F9D7-CA45-A686-C6B80F3ADBF7}"/>
              </a:ext>
            </a:extLst>
          </p:cNvPr>
          <p:cNvPicPr>
            <a:picLocks noChangeAspect="1"/>
          </p:cNvPicPr>
          <p:nvPr/>
        </p:nvPicPr>
        <p:blipFill>
          <a:blip r:embed="rId6"/>
          <a:stretch>
            <a:fillRect/>
          </a:stretch>
        </p:blipFill>
        <p:spPr>
          <a:xfrm>
            <a:off x="724230" y="4575575"/>
            <a:ext cx="352270" cy="352270"/>
          </a:xfrm>
          <a:prstGeom prst="rect">
            <a:avLst/>
          </a:prstGeom>
        </p:spPr>
      </p:pic>
      <p:sp>
        <p:nvSpPr>
          <p:cNvPr id="8" name="Rectangle 7">
            <a:extLst>
              <a:ext uri="{FF2B5EF4-FFF2-40B4-BE49-F238E27FC236}">
                <a16:creationId xmlns:a16="http://schemas.microsoft.com/office/drawing/2014/main" id="{647FD5BD-56B6-5C4A-8CC2-542B03DF2110}"/>
              </a:ext>
            </a:extLst>
          </p:cNvPr>
          <p:cNvSpPr/>
          <p:nvPr/>
        </p:nvSpPr>
        <p:spPr>
          <a:xfrm>
            <a:off x="1076500" y="4602539"/>
            <a:ext cx="6902377" cy="646331"/>
          </a:xfrm>
          <a:prstGeom prst="rect">
            <a:avLst/>
          </a:prstGeom>
        </p:spPr>
        <p:txBody>
          <a:bodyPr wrap="square">
            <a:spAutoFit/>
          </a:bodyPr>
          <a:lstStyle/>
          <a:p>
            <a:r>
              <a:rPr lang="en-US" b="1" u="sng" dirty="0">
                <a:solidFill>
                  <a:schemeClr val="tx1">
                    <a:lumMod val="75000"/>
                    <a:lumOff val="25000"/>
                  </a:schemeClr>
                </a:solidFill>
                <a:latin typeface="Helvetica" pitchFamily="2" charset="0"/>
                <a:hlinkClick r:id="rId7">
                  <a:extLst>
                    <a:ext uri="{A12FA001-AC4F-418D-AE19-62706E023703}">
                      <ahyp:hlinkClr xmlns="" xmlns:ahyp="http://schemas.microsoft.com/office/drawing/2018/hyperlinkcolor" val="tx"/>
                    </a:ext>
                  </a:extLst>
                </a:hlinkClick>
              </a:rPr>
              <a:t>fns.usda.gov</a:t>
            </a:r>
            <a:r>
              <a:rPr lang="en-US" b="1" u="sng">
                <a:solidFill>
                  <a:schemeClr val="tx1">
                    <a:lumMod val="75000"/>
                    <a:lumOff val="25000"/>
                  </a:schemeClr>
                </a:solidFill>
                <a:latin typeface="Helvetica" pitchFamily="2" charset="0"/>
                <a:hlinkClick r:id="rId7">
                  <a:extLst>
                    <a:ext uri="{A12FA001-AC4F-418D-AE19-62706E023703}">
                      <ahyp:hlinkClr xmlns="" xmlns:ahyp="http://schemas.microsoft.com/office/drawing/2018/hyperlinkcolor" val="tx"/>
                    </a:ext>
                  </a:extLst>
                </a:hlinkClick>
              </a:rPr>
              <a:t>/tn/team-nutrition-recipes-and-cookbook-toolkit</a:t>
            </a:r>
            <a:endParaRPr lang="en-US" b="1" u="sng">
              <a:solidFill>
                <a:schemeClr val="tx1">
                  <a:lumMod val="75000"/>
                  <a:lumOff val="25000"/>
                </a:schemeClr>
              </a:solidFill>
              <a:latin typeface="Helvetica" pitchFamily="2" charset="0"/>
            </a:endParaRPr>
          </a:p>
          <a:p>
            <a:endParaRPr lang="en-US" b="1" u="sng" dirty="0">
              <a:solidFill>
                <a:schemeClr val="tx1">
                  <a:lumMod val="75000"/>
                  <a:lumOff val="25000"/>
                </a:schemeClr>
              </a:solidFill>
              <a:latin typeface="Helvetica" pitchFamily="2" charset="0"/>
            </a:endParaRPr>
          </a:p>
        </p:txBody>
      </p:sp>
      <p:sp>
        <p:nvSpPr>
          <p:cNvPr id="4" name="TextBox 3">
            <a:extLst>
              <a:ext uri="{FF2B5EF4-FFF2-40B4-BE49-F238E27FC236}">
                <a16:creationId xmlns:a16="http://schemas.microsoft.com/office/drawing/2014/main" id="{0D31F4B0-327C-274B-82D1-7D5300374C4C}"/>
              </a:ext>
            </a:extLst>
          </p:cNvPr>
          <p:cNvSpPr txBox="1"/>
          <p:nvPr/>
        </p:nvSpPr>
        <p:spPr>
          <a:xfrm>
            <a:off x="1270861" y="3874575"/>
            <a:ext cx="7642389" cy="138499"/>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The final healthy cooking method listed on the front of the worksheet is grilling. Grilling involves cooking foods by placing them on a pre-heated metal grill or grill pan with heat coming from below the food. This cooking method is best used for meats and vegetables. </a:t>
            </a:r>
          </a:p>
        </p:txBody>
      </p:sp>
    </p:spTree>
    <p:extLst>
      <p:ext uri="{BB962C8B-B14F-4D97-AF65-F5344CB8AC3E}">
        <p14:creationId xmlns:p14="http://schemas.microsoft.com/office/powerpoint/2010/main" val="3169116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B0AD51A-BA4F-8647-8F7A-5EB9A22D4E55}"/>
              </a:ext>
              <a:ext uri="{C183D7F6-B498-43B3-948B-1728B52AA6E4}">
                <adec:decorative xmlns="" xmlns:adec="http://schemas.microsoft.com/office/drawing/2017/decorative" val="1"/>
              </a:ext>
            </a:extLst>
          </p:cNvPr>
          <p:cNvSpPr txBox="1"/>
          <p:nvPr/>
        </p:nvSpPr>
        <p:spPr>
          <a:xfrm>
            <a:off x="645408" y="168353"/>
            <a:ext cx="1380227" cy="1938992"/>
          </a:xfrm>
          <a:prstGeom prst="rect">
            <a:avLst/>
          </a:prstGeom>
          <a:noFill/>
        </p:spPr>
        <p:txBody>
          <a:bodyPr wrap="square" rtlCol="0">
            <a:spAutoFit/>
          </a:bodyPr>
          <a:lstStyle/>
          <a:p>
            <a:pPr algn="ctr"/>
            <a:r>
              <a:rPr lang="en-US" sz="12000" b="1" dirty="0">
                <a:solidFill>
                  <a:srgbClr val="740507"/>
                </a:solidFill>
                <a:latin typeface="Helvetica" pitchFamily="2" charset="0"/>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108488" y="1932604"/>
            <a:ext cx="2634054" cy="1669773"/>
          </a:xfrm>
        </p:spPr>
        <p:txBody>
          <a:bodyPr/>
          <a:lstStyle/>
          <a:p>
            <a:r>
              <a:rPr lang="en-US" sz="2000" dirty="0"/>
              <a:t>Try It Out!</a:t>
            </a:r>
            <a:br>
              <a:rPr lang="en-US" sz="2000" dirty="0"/>
            </a:br>
            <a:r>
              <a:rPr lang="en-US" sz="2000" b="0" dirty="0"/>
              <a:t>All of the following are acceptable ways to prepare foods onsite, except:</a:t>
            </a:r>
            <a:r>
              <a:rPr lang="en-US" sz="2000" dirty="0"/>
              <a:t/>
            </a:r>
            <a:br>
              <a:rPr lang="en-US" sz="2000" dirty="0"/>
            </a:br>
            <a:endParaRPr lang="en-US" sz="2000" b="0" dirty="0"/>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57600" y="1371600"/>
            <a:ext cx="3868737" cy="613726"/>
          </a:xfrm>
        </p:spPr>
        <p:txBody>
          <a:bodyPr/>
          <a:lstStyle/>
          <a:p>
            <a:pPr marL="346075" indent="-346075">
              <a:buClr>
                <a:srgbClr val="7F1016"/>
              </a:buClr>
              <a:buFont typeface="Wingdings" pitchFamily="2" charset="2"/>
              <a:buChar char="q"/>
            </a:pPr>
            <a:r>
              <a:rPr lang="en-US" dirty="0"/>
              <a:t>Grilling</a:t>
            </a:r>
          </a:p>
          <a:p>
            <a:pPr marL="346075" indent="-346075">
              <a:buClr>
                <a:srgbClr val="7F1016"/>
              </a:buClr>
              <a:buFont typeface="Wingdings" pitchFamily="2" charset="2"/>
              <a:buChar char="q"/>
            </a:pPr>
            <a:r>
              <a:rPr lang="en-US" dirty="0"/>
              <a:t>Pan-frying</a:t>
            </a:r>
          </a:p>
          <a:p>
            <a:pPr marL="346075" indent="-346075">
              <a:buClr>
                <a:srgbClr val="7F1016"/>
              </a:buClr>
              <a:buFont typeface="Wingdings" pitchFamily="2" charset="2"/>
              <a:buChar char="q"/>
            </a:pPr>
            <a:r>
              <a:rPr lang="en-US" dirty="0"/>
              <a:t>Deep-fat frying</a:t>
            </a:r>
          </a:p>
          <a:p>
            <a:pPr marL="346075" indent="-346075">
              <a:buClr>
                <a:srgbClr val="7F1016"/>
              </a:buClr>
              <a:buFont typeface="Wingdings" pitchFamily="2" charset="2"/>
              <a:buChar char="q"/>
            </a:pPr>
            <a:r>
              <a:rPr lang="en-US" dirty="0"/>
              <a:t>Baking</a:t>
            </a:r>
          </a:p>
        </p:txBody>
      </p:sp>
      <p:pic>
        <p:nvPicPr>
          <p:cNvPr id="7" name="Picture 6" descr="Illustration of girls wearing chef uniforms.">
            <a:extLst>
              <a:ext uri="{FF2B5EF4-FFF2-40B4-BE49-F238E27FC236}">
                <a16:creationId xmlns:a16="http://schemas.microsoft.com/office/drawing/2014/main" id="{6D85C0D2-406E-C243-9B2C-B6462C537ACA}"/>
              </a:ext>
              <a:ext uri="{C183D7F6-B498-43B3-948B-1728B52AA6E4}">
                <adec:decorative xmlns="" xmlns:adec="http://schemas.microsoft.com/office/drawing/2017/decorative" val="1"/>
              </a:ext>
            </a:extLst>
          </p:cNvPr>
          <p:cNvPicPr>
            <a:picLocks noChangeAspect="1"/>
          </p:cNvPicPr>
          <p:nvPr/>
        </p:nvPicPr>
        <p:blipFill>
          <a:blip r:embed="rId3"/>
          <a:stretch>
            <a:fillRect/>
          </a:stretch>
        </p:blipFill>
        <p:spPr>
          <a:xfrm>
            <a:off x="6285953" y="3053301"/>
            <a:ext cx="2604962" cy="1801766"/>
          </a:xfrm>
          <a:prstGeom prst="rect">
            <a:avLst/>
          </a:prstGeom>
        </p:spPr>
      </p:pic>
      <p:sp>
        <p:nvSpPr>
          <p:cNvPr id="3" name="TextBox 2">
            <a:extLst>
              <a:ext uri="{FF2B5EF4-FFF2-40B4-BE49-F238E27FC236}">
                <a16:creationId xmlns:a16="http://schemas.microsoft.com/office/drawing/2014/main" id="{FF09C5F9-8B94-3E46-B323-35C7E26CB3E6}"/>
              </a:ext>
            </a:extLst>
          </p:cNvPr>
          <p:cNvSpPr txBox="1"/>
          <p:nvPr/>
        </p:nvSpPr>
        <p:spPr>
          <a:xfrm>
            <a:off x="3421626" y="3539613"/>
            <a:ext cx="1587294" cy="338554"/>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Let’s try one last practice question.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Raise your hand if you think all of the following are acceptable ways to prepare foods for a reimbursable meal onsite, expect:</a:t>
            </a:r>
          </a:p>
          <a:p>
            <a:endParaRPr lang="en-US" sz="2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Grilling [pause and wait for a show of hands],</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Pan-frying [pause and wait for a show of hands],</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Deep-fat frying [pause and wait for a show of hands], or</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Baking [pause and wait for a show of hands]. </a:t>
            </a:r>
          </a:p>
        </p:txBody>
      </p:sp>
    </p:spTree>
    <p:extLst>
      <p:ext uri="{BB962C8B-B14F-4D97-AF65-F5344CB8AC3E}">
        <p14:creationId xmlns:p14="http://schemas.microsoft.com/office/powerpoint/2010/main" val="2790839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C2A1BE2-52F9-0D4B-848A-78374DDF5D21}"/>
              </a:ext>
              <a:ext uri="{C183D7F6-B498-43B3-948B-1728B52AA6E4}">
                <adec:decorative xmlns="" xmlns:adec="http://schemas.microsoft.com/office/drawing/2017/decorative" val="1"/>
              </a:ext>
            </a:extLst>
          </p:cNvPr>
          <p:cNvSpPr txBox="1"/>
          <p:nvPr/>
        </p:nvSpPr>
        <p:spPr>
          <a:xfrm>
            <a:off x="645408" y="168353"/>
            <a:ext cx="1380227" cy="1938992"/>
          </a:xfrm>
          <a:prstGeom prst="rect">
            <a:avLst/>
          </a:prstGeom>
          <a:noFill/>
        </p:spPr>
        <p:txBody>
          <a:bodyPr wrap="square" rtlCol="0">
            <a:spAutoFit/>
          </a:bodyPr>
          <a:lstStyle/>
          <a:p>
            <a:pPr algn="ctr"/>
            <a:r>
              <a:rPr lang="en-US" sz="12000" b="1" dirty="0">
                <a:solidFill>
                  <a:srgbClr val="740507"/>
                </a:solidFill>
                <a:latin typeface="Helvetica" pitchFamily="2" charset="0"/>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855612"/>
            <a:ext cx="2634054" cy="1669773"/>
          </a:xfrm>
        </p:spPr>
        <p:txBody>
          <a:bodyPr/>
          <a:lstStyle/>
          <a:p>
            <a:r>
              <a:rPr lang="en-US" sz="2000" dirty="0"/>
              <a:t>Answer</a:t>
            </a:r>
            <a:br>
              <a:rPr lang="en-US" sz="2000" dirty="0"/>
            </a:br>
            <a:r>
              <a:rPr lang="en-US" sz="2000" b="0" dirty="0"/>
              <a:t>All of the following are acceptable ways to prepare foods onsite, except:</a:t>
            </a:r>
            <a:r>
              <a:rPr lang="en-US" sz="2000" dirty="0"/>
              <a:t/>
            </a:r>
            <a:br>
              <a:rPr lang="en-US" sz="2000" dirty="0"/>
            </a:br>
            <a:endParaRPr lang="en-US" sz="2000" b="0" dirty="0"/>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57600" y="1371600"/>
            <a:ext cx="3868737" cy="613726"/>
          </a:xfrm>
        </p:spPr>
        <p:txBody>
          <a:bodyPr/>
          <a:lstStyle/>
          <a:p>
            <a:pPr marL="346075" indent="-346075">
              <a:buClr>
                <a:srgbClr val="7F1016"/>
              </a:buClr>
              <a:buFont typeface="Wingdings" pitchFamily="2" charset="2"/>
              <a:buChar char="q"/>
            </a:pPr>
            <a:r>
              <a:rPr lang="en-US" dirty="0"/>
              <a:t>Grilling</a:t>
            </a:r>
          </a:p>
          <a:p>
            <a:pPr marL="346075" indent="-346075">
              <a:buClr>
                <a:srgbClr val="7F1016"/>
              </a:buClr>
              <a:buFont typeface="Wingdings" pitchFamily="2" charset="2"/>
              <a:buChar char="q"/>
            </a:pPr>
            <a:r>
              <a:rPr lang="en-US" dirty="0"/>
              <a:t>Pan-frying</a:t>
            </a:r>
          </a:p>
          <a:p>
            <a:pPr marL="346075" indent="-346075">
              <a:buClr>
                <a:srgbClr val="7F1016"/>
              </a:buClr>
              <a:buFont typeface="Wingdings" pitchFamily="2" charset="2"/>
              <a:buChar char="q"/>
            </a:pPr>
            <a:r>
              <a:rPr lang="en-US" b="1" dirty="0">
                <a:solidFill>
                  <a:srgbClr val="7F1016"/>
                </a:solidFill>
              </a:rPr>
              <a:t>Deep-fat frying</a:t>
            </a:r>
          </a:p>
          <a:p>
            <a:pPr marL="346075" indent="-346075">
              <a:buClr>
                <a:srgbClr val="7F1016"/>
              </a:buClr>
              <a:buFont typeface="Wingdings" pitchFamily="2" charset="2"/>
              <a:buChar char="q"/>
            </a:pPr>
            <a:r>
              <a:rPr lang="en-US" dirty="0"/>
              <a:t>Baking</a:t>
            </a:r>
          </a:p>
        </p:txBody>
      </p:sp>
      <p:sp>
        <p:nvSpPr>
          <p:cNvPr id="8" name="TextBox 7" descr="The box next to &quot;Deep-fat frying&quot; is checked.">
            <a:extLst>
              <a:ext uri="{FF2B5EF4-FFF2-40B4-BE49-F238E27FC236}">
                <a16:creationId xmlns:a16="http://schemas.microsoft.com/office/drawing/2014/main" id="{08033992-B66E-4447-94F2-D6CF8D1EB1E2}"/>
              </a:ext>
            </a:extLst>
          </p:cNvPr>
          <p:cNvSpPr txBox="1"/>
          <p:nvPr/>
        </p:nvSpPr>
        <p:spPr>
          <a:xfrm>
            <a:off x="3692468" y="2115618"/>
            <a:ext cx="357790" cy="369332"/>
          </a:xfrm>
          <a:prstGeom prst="rect">
            <a:avLst/>
          </a:prstGeom>
          <a:noFill/>
        </p:spPr>
        <p:txBody>
          <a:bodyPr wrap="none" rtlCol="0">
            <a:spAutoFit/>
          </a:bodyPr>
          <a:lstStyle/>
          <a:p>
            <a:r>
              <a:rPr lang="en-US" b="1" dirty="0">
                <a:solidFill>
                  <a:srgbClr val="7F1016"/>
                </a:solidFill>
              </a:rPr>
              <a:t>✓</a:t>
            </a:r>
          </a:p>
        </p:txBody>
      </p:sp>
      <p:pic>
        <p:nvPicPr>
          <p:cNvPr id="7" name="Picture 6" descr="Illustration of girls wearing chef uniforms.">
            <a:extLst>
              <a:ext uri="{FF2B5EF4-FFF2-40B4-BE49-F238E27FC236}">
                <a16:creationId xmlns:a16="http://schemas.microsoft.com/office/drawing/2014/main" id="{6D85C0D2-406E-C243-9B2C-B6462C537ACA}"/>
              </a:ext>
              <a:ext uri="{C183D7F6-B498-43B3-948B-1728B52AA6E4}">
                <adec:decorative xmlns="" xmlns:adec="http://schemas.microsoft.com/office/drawing/2017/decorative" val="1"/>
              </a:ext>
            </a:extLst>
          </p:cNvPr>
          <p:cNvPicPr>
            <a:picLocks noChangeAspect="1"/>
          </p:cNvPicPr>
          <p:nvPr/>
        </p:nvPicPr>
        <p:blipFill>
          <a:blip r:embed="rId3"/>
          <a:stretch>
            <a:fillRect/>
          </a:stretch>
        </p:blipFill>
        <p:spPr>
          <a:xfrm>
            <a:off x="6285953" y="3053301"/>
            <a:ext cx="2604962" cy="1801766"/>
          </a:xfrm>
          <a:prstGeom prst="rect">
            <a:avLst/>
          </a:prstGeom>
        </p:spPr>
      </p:pic>
      <p:sp>
        <p:nvSpPr>
          <p:cNvPr id="3" name="TextBox 2">
            <a:extLst>
              <a:ext uri="{FF2B5EF4-FFF2-40B4-BE49-F238E27FC236}">
                <a16:creationId xmlns:a16="http://schemas.microsoft.com/office/drawing/2014/main" id="{D3421521-93C1-FB40-B391-08FFA72A44C5}"/>
              </a:ext>
            </a:extLst>
          </p:cNvPr>
          <p:cNvSpPr txBox="1"/>
          <p:nvPr/>
        </p:nvSpPr>
        <p:spPr>
          <a:xfrm>
            <a:off x="3254645" y="3332135"/>
            <a:ext cx="2836189" cy="276999"/>
          </a:xfrm>
          <a:prstGeom prst="rect">
            <a:avLst/>
          </a:prstGeom>
          <a:noFill/>
        </p:spPr>
        <p:txBody>
          <a:bodyPr wrap="square" rtlCol="0">
            <a:spAutoFit/>
          </a:bodyPr>
          <a:lstStyle/>
          <a:p>
            <a:pPr lvl="0" defTabSz="914400">
              <a:defRPr/>
            </a:pPr>
            <a:r>
              <a:rPr lang="en-US" sz="400" dirty="0">
                <a:solidFill>
                  <a:schemeClr val="bg1"/>
                </a:solidFill>
                <a:latin typeface="Arial" panose="020B0604020202020204" pitchFamily="34" charset="0"/>
                <a:cs typeface="Arial" panose="020B0604020202020204" pitchFamily="34" charset="0"/>
              </a:rPr>
              <a:t>Nice work everyone! The correct answer is deep-fat frying. As we have discussed, deep-fat frying onsite is not allowed in the CACFP, but grilling, pan-frying and baking are all acceptable ways to prepare foods for a reimbursable meal onsite.</a:t>
            </a:r>
          </a:p>
        </p:txBody>
      </p:sp>
    </p:spTree>
    <p:extLst>
      <p:ext uri="{BB962C8B-B14F-4D97-AF65-F5344CB8AC3E}">
        <p14:creationId xmlns:p14="http://schemas.microsoft.com/office/powerpoint/2010/main" val="3857179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CB21-BDC2-CC47-A55D-5B793B05AC27}"/>
              </a:ext>
            </a:extLst>
          </p:cNvPr>
          <p:cNvSpPr>
            <a:spLocks noGrp="1"/>
          </p:cNvSpPr>
          <p:nvPr>
            <p:ph type="title"/>
          </p:nvPr>
        </p:nvSpPr>
        <p:spPr>
          <a:xfrm>
            <a:off x="628650" y="1325880"/>
            <a:ext cx="7886700" cy="819149"/>
          </a:xfrm>
        </p:spPr>
        <p:txBody>
          <a:bodyPr/>
          <a:lstStyle/>
          <a:p>
            <a:pPr algn="ctr"/>
            <a:r>
              <a:rPr lang="en-US" dirty="0"/>
              <a:t>Team Nutrition Resources</a:t>
            </a:r>
          </a:p>
        </p:txBody>
      </p:sp>
      <p:pic>
        <p:nvPicPr>
          <p:cNvPr id="7" name="Picture 6" descr="Computer screen showing the text &quot;More Team Nutrition Resources!&quot; and screenshots of thirteen pages. ">
            <a:extLst>
              <a:ext uri="{FF2B5EF4-FFF2-40B4-BE49-F238E27FC236}">
                <a16:creationId xmlns:a16="http://schemas.microsoft.com/office/drawing/2014/main" id="{6D93953C-3DDD-3541-87BC-38EF617A1E78}"/>
              </a:ext>
            </a:extLst>
          </p:cNvPr>
          <p:cNvPicPr>
            <a:picLocks noChangeAspect="1"/>
          </p:cNvPicPr>
          <p:nvPr/>
        </p:nvPicPr>
        <p:blipFill>
          <a:blip r:embed="rId3"/>
          <a:stretch>
            <a:fillRect/>
          </a:stretch>
        </p:blipFill>
        <p:spPr>
          <a:xfrm>
            <a:off x="1482826" y="164743"/>
            <a:ext cx="5917658" cy="4023360"/>
          </a:xfrm>
          <a:prstGeom prst="rect">
            <a:avLst/>
          </a:prstGeom>
        </p:spPr>
      </p:pic>
      <p:pic>
        <p:nvPicPr>
          <p:cNvPr id="6" name="Picture 5" descr="Hyperlink Icon.">
            <a:extLst>
              <a:ext uri="{FF2B5EF4-FFF2-40B4-BE49-F238E27FC236}">
                <a16:creationId xmlns:a16="http://schemas.microsoft.com/office/drawing/2014/main" id="{1C95ADCD-9373-2F41-AA59-B219BD636DE8}"/>
              </a:ext>
            </a:extLst>
          </p:cNvPr>
          <p:cNvPicPr>
            <a:picLocks noChangeAspect="1"/>
          </p:cNvPicPr>
          <p:nvPr/>
        </p:nvPicPr>
        <p:blipFill>
          <a:blip r:embed="rId4"/>
          <a:stretch>
            <a:fillRect/>
          </a:stretch>
        </p:blipFill>
        <p:spPr>
          <a:xfrm>
            <a:off x="2326477" y="4503380"/>
            <a:ext cx="423093" cy="423093"/>
          </a:xfrm>
          <a:prstGeom prst="rect">
            <a:avLst/>
          </a:prstGeom>
        </p:spPr>
      </p:pic>
      <p:sp>
        <p:nvSpPr>
          <p:cNvPr id="5" name="Rectangle 4">
            <a:extLst>
              <a:ext uri="{FF2B5EF4-FFF2-40B4-BE49-F238E27FC236}">
                <a16:creationId xmlns:a16="http://schemas.microsoft.com/office/drawing/2014/main" id="{66FF80A7-66FC-E44E-A1E2-2C4D2930D08D}"/>
              </a:ext>
            </a:extLst>
          </p:cNvPr>
          <p:cNvSpPr/>
          <p:nvPr/>
        </p:nvSpPr>
        <p:spPr>
          <a:xfrm>
            <a:off x="2906882" y="4517092"/>
            <a:ext cx="3580556" cy="461665"/>
          </a:xfrm>
          <a:prstGeom prst="rect">
            <a:avLst/>
          </a:prstGeom>
        </p:spPr>
        <p:txBody>
          <a:bodyPr wrap="square" lIns="0">
            <a:spAutoFit/>
          </a:bodyPr>
          <a:lstStyle/>
          <a:p>
            <a:r>
              <a:rPr lang="en-US" sz="2400" b="1" dirty="0">
                <a:solidFill>
                  <a:schemeClr val="tx1">
                    <a:lumMod val="75000"/>
                    <a:lumOff val="25000"/>
                  </a:schemeClr>
                </a:solidFill>
                <a:latin typeface="Helvetica" pitchFamily="2" charset="0"/>
                <a:hlinkClick r:id="rId5">
                  <a:extLst>
                    <a:ext uri="{A12FA001-AC4F-418D-AE19-62706E023703}">
                      <ahyp:hlinkClr xmlns="" xmlns:ahyp="http://schemas.microsoft.com/office/drawing/2018/hyperlinkcolor" val="tx"/>
                    </a:ext>
                  </a:extLst>
                </a:hlinkClick>
              </a:rPr>
              <a:t>TeamNutrition.usda.gov</a:t>
            </a:r>
            <a:endParaRPr lang="en-US" sz="2400" b="1">
              <a:solidFill>
                <a:schemeClr val="tx1">
                  <a:lumMod val="75000"/>
                  <a:lumOff val="25000"/>
                </a:schemeClr>
              </a:solidFill>
              <a:latin typeface="Helvetica" pitchFamily="2" charset="0"/>
              <a:cs typeface="Arial" panose="020B0604020202020204" pitchFamily="34" charset="0"/>
            </a:endParaRPr>
          </a:p>
        </p:txBody>
      </p:sp>
      <p:sp>
        <p:nvSpPr>
          <p:cNvPr id="3" name="TextBox 2">
            <a:extLst>
              <a:ext uri="{FF2B5EF4-FFF2-40B4-BE49-F238E27FC236}">
                <a16:creationId xmlns:a16="http://schemas.microsoft.com/office/drawing/2014/main" id="{4B06C77E-0376-9F4C-B421-E630BEB09E59}"/>
              </a:ext>
            </a:extLst>
          </p:cNvPr>
          <p:cNvSpPr txBox="1"/>
          <p:nvPr/>
        </p:nvSpPr>
        <p:spPr>
          <a:xfrm>
            <a:off x="309716" y="2492477"/>
            <a:ext cx="1173110" cy="338554"/>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p:txBody>
      </p:sp>
    </p:spTree>
    <p:extLst>
      <p:ext uri="{BB962C8B-B14F-4D97-AF65-F5344CB8AC3E}">
        <p14:creationId xmlns:p14="http://schemas.microsoft.com/office/powerpoint/2010/main" val="514540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79E5AA4-5976-794B-A71E-EE1D9F74C917}"/>
              </a:ext>
              <a:ext uri="{C183D7F6-B498-43B3-948B-1728B52AA6E4}">
                <adec:decorative xmlns="" xmlns:adec="http://schemas.microsoft.com/office/drawing/2017/decorative" val="0"/>
              </a:ext>
            </a:extLst>
          </p:cNvPr>
          <p:cNvSpPr txBox="1"/>
          <p:nvPr/>
        </p:nvSpPr>
        <p:spPr>
          <a:xfrm>
            <a:off x="645408" y="223771"/>
            <a:ext cx="1380227" cy="1938992"/>
          </a:xfrm>
          <a:prstGeom prst="rect">
            <a:avLst/>
          </a:prstGeom>
          <a:noFill/>
        </p:spPr>
        <p:txBody>
          <a:bodyPr wrap="square" rtlCol="0">
            <a:spAutoFit/>
          </a:bodyPr>
          <a:lstStyle/>
          <a:p>
            <a:pPr algn="ctr"/>
            <a:r>
              <a:rPr lang="en-US" sz="12000" b="1" dirty="0">
                <a:solidFill>
                  <a:srgbClr val="740507"/>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04932" y="1846559"/>
            <a:ext cx="3037398" cy="1669773"/>
          </a:xfrm>
        </p:spPr>
        <p:txBody>
          <a:bodyPr/>
          <a:lstStyle/>
          <a:p>
            <a:r>
              <a:rPr lang="en-US" dirty="0"/>
              <a:t>Let Us Know Who You Are! </a:t>
            </a:r>
            <a:br>
              <a:rPr lang="en-US" dirty="0"/>
            </a:br>
            <a:r>
              <a:rPr lang="en-US" b="0" dirty="0"/>
              <a:t>I work for a…</a:t>
            </a:r>
          </a:p>
        </p:txBody>
      </p:sp>
      <p:sp>
        <p:nvSpPr>
          <p:cNvPr id="6" name="Content Placeholder 5">
            <a:extLst>
              <a:ext uri="{FF2B5EF4-FFF2-40B4-BE49-F238E27FC236}">
                <a16:creationId xmlns:a16="http://schemas.microsoft.com/office/drawing/2014/main" id="{831F39E6-BC59-2B40-A6ED-3B3B946304B4}"/>
              </a:ext>
            </a:extLst>
          </p:cNvPr>
          <p:cNvSpPr>
            <a:spLocks noGrp="1"/>
          </p:cNvSpPr>
          <p:nvPr>
            <p:ph sz="half" idx="2"/>
          </p:nvPr>
        </p:nvSpPr>
        <p:spPr>
          <a:xfrm>
            <a:off x="3657600" y="498758"/>
            <a:ext cx="4469258" cy="4055952"/>
          </a:xfrm>
        </p:spPr>
        <p:txBody>
          <a:bodyPr/>
          <a:lstStyle/>
          <a:p>
            <a:pPr marL="346075" indent="-339725">
              <a:buClr>
                <a:srgbClr val="8B000D"/>
              </a:buClr>
              <a:buFont typeface="Wingdings" pitchFamily="2" charset="2"/>
              <a:buChar char="q"/>
            </a:pPr>
            <a:r>
              <a:rPr lang="en-US" dirty="0"/>
              <a:t>Child care center</a:t>
            </a:r>
          </a:p>
          <a:p>
            <a:pPr marL="346075" indent="-339725">
              <a:buClr>
                <a:srgbClr val="8B000D"/>
              </a:buClr>
              <a:buFont typeface="Wingdings" pitchFamily="2" charset="2"/>
              <a:buChar char="q"/>
            </a:pPr>
            <a:r>
              <a:rPr lang="en-US" dirty="0"/>
              <a:t>Family care home</a:t>
            </a:r>
          </a:p>
          <a:p>
            <a:pPr marL="346075" indent="-339725">
              <a:buClr>
                <a:srgbClr val="8B000D"/>
              </a:buClr>
              <a:buFont typeface="Wingdings" pitchFamily="2" charset="2"/>
              <a:buChar char="q"/>
            </a:pPr>
            <a:r>
              <a:rPr lang="en-US" dirty="0"/>
              <a:t>At-risk afterschool care center</a:t>
            </a:r>
          </a:p>
          <a:p>
            <a:pPr marL="346075" indent="-339725">
              <a:buClr>
                <a:srgbClr val="8B000D"/>
              </a:buClr>
              <a:buFont typeface="Wingdings" pitchFamily="2" charset="2"/>
              <a:buChar char="q"/>
            </a:pPr>
            <a:r>
              <a:rPr lang="en-US" dirty="0"/>
              <a:t>Adult day care center</a:t>
            </a:r>
          </a:p>
          <a:p>
            <a:pPr marL="346075" indent="-339725">
              <a:buClr>
                <a:srgbClr val="8B000D"/>
              </a:buClr>
              <a:buFont typeface="Wingdings" pitchFamily="2" charset="2"/>
              <a:buChar char="q"/>
            </a:pPr>
            <a:r>
              <a:rPr lang="en-US" dirty="0"/>
              <a:t>Sponsoring organization</a:t>
            </a:r>
          </a:p>
          <a:p>
            <a:pPr marL="346075" indent="-339725">
              <a:buClr>
                <a:srgbClr val="8B000D"/>
              </a:buClr>
              <a:buFont typeface="Wingdings" pitchFamily="2" charset="2"/>
              <a:buChar char="q"/>
            </a:pPr>
            <a:r>
              <a:rPr lang="en-US" dirty="0"/>
              <a:t>Emergency shelter</a:t>
            </a:r>
          </a:p>
          <a:p>
            <a:pPr marL="346075" indent="-339725">
              <a:buClr>
                <a:srgbClr val="8B000D"/>
              </a:buClr>
              <a:buFont typeface="Wingdings" pitchFamily="2" charset="2"/>
              <a:buChar char="q"/>
            </a:pPr>
            <a:r>
              <a:rPr lang="en-US" dirty="0"/>
              <a:t>School food authority</a:t>
            </a:r>
          </a:p>
          <a:p>
            <a:pPr marL="346075" indent="-339725">
              <a:buClr>
                <a:srgbClr val="8B000D"/>
              </a:buClr>
              <a:buFont typeface="Wingdings" pitchFamily="2" charset="2"/>
              <a:buChar char="q"/>
            </a:pPr>
            <a:r>
              <a:rPr lang="en-US" dirty="0"/>
              <a:t>State agency</a:t>
            </a:r>
          </a:p>
          <a:p>
            <a:pPr marL="346075" indent="-339725">
              <a:buClr>
                <a:srgbClr val="8B000D"/>
              </a:buClr>
              <a:buFont typeface="Wingdings" pitchFamily="2" charset="2"/>
              <a:buChar char="q"/>
            </a:pPr>
            <a:r>
              <a:rPr lang="en-US" dirty="0"/>
              <a:t>USDA Regional Office </a:t>
            </a:r>
          </a:p>
          <a:p>
            <a:pPr marL="346075" indent="-339725">
              <a:buClr>
                <a:srgbClr val="8B000D"/>
              </a:buClr>
              <a:buFont typeface="Wingdings" pitchFamily="2" charset="2"/>
              <a:buChar char="q"/>
            </a:pPr>
            <a:r>
              <a:rPr lang="en-US" dirty="0"/>
              <a:t>Other</a:t>
            </a:r>
          </a:p>
        </p:txBody>
      </p:sp>
      <p:sp>
        <p:nvSpPr>
          <p:cNvPr id="3" name="TextBox 2">
            <a:extLst>
              <a:ext uri="{FF2B5EF4-FFF2-40B4-BE49-F238E27FC236}">
                <a16:creationId xmlns:a16="http://schemas.microsoft.com/office/drawing/2014/main" id="{1DC2383B-EC86-384F-8C29-D28B2710D047}"/>
              </a:ext>
            </a:extLst>
          </p:cNvPr>
          <p:cNvSpPr txBox="1"/>
          <p:nvPr/>
        </p:nvSpPr>
        <p:spPr>
          <a:xfrm>
            <a:off x="3200400" y="4513116"/>
            <a:ext cx="1569660" cy="600164"/>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Before we get started, I want to know who has joined us today. </a:t>
            </a:r>
          </a:p>
          <a:p>
            <a:r>
              <a:rPr lang="en-US" sz="300" dirty="0">
                <a:solidFill>
                  <a:schemeClr val="bg1"/>
                </a:solidFill>
                <a:latin typeface="Arial" panose="020B0604020202020204" pitchFamily="34" charset="0"/>
                <a:cs typeface="Arial" panose="020B0604020202020204" pitchFamily="34" charset="0"/>
              </a:rPr>
              <a:t>Please raise your hand if you work for:</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other [pause and wait for a show of hands]. </a:t>
            </a:r>
          </a:p>
        </p:txBody>
      </p:sp>
    </p:spTree>
    <p:extLst>
      <p:ext uri="{BB962C8B-B14F-4D97-AF65-F5344CB8AC3E}">
        <p14:creationId xmlns:p14="http://schemas.microsoft.com/office/powerpoint/2010/main" val="3946538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dirty="0"/>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dirty="0"/>
              <a:t>Resource Order Form at </a:t>
            </a:r>
            <a:r>
              <a:rPr lang="en-US" sz="2000" b="1" u="sng" dirty="0">
                <a:hlinkClick r:id="rId3">
                  <a:extLst>
                    <a:ext uri="{A12FA001-AC4F-418D-AE19-62706E023703}">
                      <ahyp:hlinkClr xmlns="" xmlns:ahyp="http://schemas.microsoft.com/office/drawing/2018/hyperlinkcolor" val="tx"/>
                    </a:ext>
                  </a:extLst>
                </a:hlinkClick>
              </a:rPr>
              <a:t>TeamNutrition.usda.gov</a:t>
            </a:r>
            <a:r>
              <a:rPr lang="en-US" sz="2000" dirty="0"/>
              <a:t>.</a:t>
            </a:r>
          </a:p>
          <a:p>
            <a:endParaRPr lang="en-US" dirty="0"/>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803710"/>
            <a:ext cx="4211636" cy="1249591"/>
          </a:xfrm>
        </p:spPr>
        <p:txBody>
          <a:bodyPr/>
          <a:lstStyle/>
          <a:p>
            <a:pPr marL="137160">
              <a:spcAft>
                <a:spcPts val="1200"/>
              </a:spcAft>
            </a:pPr>
            <a:r>
              <a:rPr lang="en-US" sz="2000" b="1" dirty="0"/>
              <a:t>FREE</a:t>
            </a:r>
            <a:r>
              <a:rPr lang="en-US" sz="2000" dirty="0"/>
              <a:t> for those participating in a USDA’s Child Nutrition Program, while supplies last.</a:t>
            </a:r>
          </a:p>
          <a:p>
            <a:pPr marL="137160">
              <a:spcAft>
                <a:spcPts val="1200"/>
              </a:spcAft>
            </a:pPr>
            <a:r>
              <a:rPr lang="en-US" sz="2000" dirty="0"/>
              <a:t>Sponsoring organizations and State agencies can also order in bulk by sending an email to: </a:t>
            </a:r>
          </a:p>
          <a:p>
            <a:endParaRPr lang="en-US" sz="2400" dirty="0"/>
          </a:p>
        </p:txBody>
      </p:sp>
      <p:pic>
        <p:nvPicPr>
          <p:cNvPr id="15" name="Picture 14" descr="Email Icon.">
            <a:extLst>
              <a:ext uri="{FF2B5EF4-FFF2-40B4-BE49-F238E27FC236}">
                <a16:creationId xmlns:a16="http://schemas.microsoft.com/office/drawing/2014/main" id="{261206D2-454B-394B-9259-769C63BB4D93}"/>
              </a:ext>
            </a:extLst>
          </p:cNvPr>
          <p:cNvPicPr>
            <a:picLocks noChangeAspect="1"/>
          </p:cNvPicPr>
          <p:nvPr/>
        </p:nvPicPr>
        <p:blipFill>
          <a:blip r:embed="rId4"/>
          <a:stretch>
            <a:fillRect/>
          </a:stretch>
        </p:blipFill>
        <p:spPr>
          <a:xfrm>
            <a:off x="542448" y="4001215"/>
            <a:ext cx="400838" cy="400838"/>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087864" y="4055853"/>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hlinkClick r:id="rId5">
                  <a:extLst>
                    <a:ext uri="{A12FA001-AC4F-418D-AE19-62706E023703}">
                      <ahyp:hlinkClr xmlns="" xmlns:ahyp="http://schemas.microsoft.com/office/drawing/2018/hyperlinkcolor" val="tx"/>
                    </a:ext>
                  </a:extLst>
                </a:hlinkClick>
              </a:rPr>
              <a:t>TeamNutrition@usda.gov</a:t>
            </a:r>
            <a:endParaRPr lang="en-US" sz="2000" u="sng"/>
          </a:p>
        </p:txBody>
      </p:sp>
      <p:pic>
        <p:nvPicPr>
          <p:cNvPr id="6" name="Picture 5" descr="Tablet showing Team Nutrition website. ">
            <a:extLst>
              <a:ext uri="{FF2B5EF4-FFF2-40B4-BE49-F238E27FC236}">
                <a16:creationId xmlns:a16="http://schemas.microsoft.com/office/drawing/2014/main" id="{F9C9D990-FAD3-524A-9BA9-B9618A8F092B}"/>
              </a:ext>
            </a:extLst>
          </p:cNvPr>
          <p:cNvPicPr>
            <a:picLocks noChangeAspect="1"/>
          </p:cNvPicPr>
          <p:nvPr/>
        </p:nvPicPr>
        <p:blipFill>
          <a:blip r:embed="rId6"/>
          <a:stretch>
            <a:fillRect/>
          </a:stretch>
        </p:blipFill>
        <p:spPr>
          <a:xfrm>
            <a:off x="4660452" y="1713824"/>
            <a:ext cx="4334074" cy="3597281"/>
          </a:xfrm>
          <a:prstGeom prst="rect">
            <a:avLst/>
          </a:prstGeom>
        </p:spPr>
      </p:pic>
      <p:sp>
        <p:nvSpPr>
          <p:cNvPr id="7" name="TextBox 6">
            <a:extLst>
              <a:ext uri="{FF2B5EF4-FFF2-40B4-BE49-F238E27FC236}">
                <a16:creationId xmlns:a16="http://schemas.microsoft.com/office/drawing/2014/main" id="{6120BD94-E634-C943-B101-FF4BB702CB36}"/>
              </a:ext>
            </a:extLst>
          </p:cNvPr>
          <p:cNvSpPr txBox="1"/>
          <p:nvPr/>
        </p:nvSpPr>
        <p:spPr>
          <a:xfrm>
            <a:off x="147484" y="4689987"/>
            <a:ext cx="3195105" cy="369332"/>
          </a:xfrm>
          <a:prstGeom prst="rect">
            <a:avLst/>
          </a:prstGeom>
          <a:noFill/>
        </p:spPr>
        <p:txBody>
          <a:bodyPr wrap="none" rtlCol="0">
            <a:spAutoFit/>
          </a:bodyPr>
          <a:lstStyle/>
          <a:p>
            <a:pPr defTabSz="912479">
              <a:defRPr/>
            </a:pPr>
            <a:r>
              <a:rPr lang="en-US" sz="300" dirty="0">
                <a:solidFill>
                  <a:schemeClr val="bg1"/>
                </a:solidFill>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12479">
              <a:defRPr/>
            </a:pPr>
            <a:endParaRPr lang="en-US" sz="300" dirty="0">
              <a:solidFill>
                <a:schemeClr val="bg1"/>
              </a:solidFill>
              <a:latin typeface="Arial" panose="020B0604020202020204" pitchFamily="34" charset="0"/>
              <a:cs typeface="Arial" panose="020B0604020202020204" pitchFamily="34" charset="0"/>
            </a:endParaRPr>
          </a:p>
          <a:p>
            <a:pPr defTabSz="912479">
              <a:defRPr/>
            </a:pPr>
            <a:r>
              <a:rPr lang="en-US" sz="300" dirty="0">
                <a:solidFill>
                  <a:schemeClr val="bg1"/>
                </a:solidFill>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a:t>
            </a:r>
          </a:p>
          <a:p>
            <a:pPr defTabSz="912479">
              <a:defRPr/>
            </a:pPr>
            <a:endParaRPr lang="en-US" sz="300" dirty="0">
              <a:solidFill>
                <a:schemeClr val="bg1"/>
              </a:solidFill>
              <a:latin typeface="Arial" panose="020B0604020202020204" pitchFamily="34" charset="0"/>
              <a:cs typeface="Arial" panose="020B0604020202020204" pitchFamily="34" charset="0"/>
            </a:endParaRPr>
          </a:p>
          <a:p>
            <a:pPr defTabSz="912479">
              <a:defRPr/>
            </a:pPr>
            <a:r>
              <a:rPr lang="en-US" sz="300" dirty="0">
                <a:solidFill>
                  <a:schemeClr val="bg1"/>
                </a:solidFill>
                <a:latin typeface="Arial" panose="020B0604020202020204" pitchFamily="34" charset="0"/>
                <a:cs typeface="Arial" panose="020B0604020202020204" pitchFamily="34" charset="0"/>
              </a:rPr>
              <a:t>For bulk orders, you can email </a:t>
            </a:r>
            <a:r>
              <a:rPr lang="en-US" sz="300" dirty="0" err="1">
                <a:solidFill>
                  <a:schemeClr val="bg1"/>
                </a:solidFill>
                <a:latin typeface="Arial" panose="020B0604020202020204" pitchFamily="34" charset="0"/>
                <a:cs typeface="Arial" panose="020B0604020202020204" pitchFamily="34" charset="0"/>
              </a:rPr>
              <a:t>teamnutrition@usda.gov</a:t>
            </a:r>
            <a:r>
              <a:rPr lang="en-US" sz="300" dirty="0">
                <a:solidFill>
                  <a:schemeClr val="bg1"/>
                </a:solidFill>
                <a:latin typeface="Arial" panose="020B0604020202020204" pitchFamily="34" charset="0"/>
                <a:cs typeface="Arial" panose="020B0604020202020204" pitchFamily="34" charset="0"/>
              </a:rPr>
              <a:t>.</a:t>
            </a:r>
          </a:p>
          <a:p>
            <a:pPr defTabSz="912479">
              <a:defRPr/>
            </a:pPr>
            <a:endParaRPr lang="en-US" sz="3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7149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2960"/>
          </a:xfrm>
        </p:spPr>
        <p:txBody>
          <a:bodyPr>
            <a:noAutofit/>
          </a:bodyPr>
          <a:lstStyle/>
          <a:p>
            <a:r>
              <a:rPr lang="en-US" sz="6000" dirty="0"/>
              <a:t>Thank you!</a:t>
            </a:r>
          </a:p>
        </p:txBody>
      </p:sp>
      <p:pic>
        <p:nvPicPr>
          <p:cNvPr id="13" name="Picture 12" descr="Hyperlink Icon.">
            <a:extLst>
              <a:ext uri="{FF2B5EF4-FFF2-40B4-BE49-F238E27FC236}">
                <a16:creationId xmlns:a16="http://schemas.microsoft.com/office/drawing/2014/main" id="{5E3D2AC4-F252-5444-8564-DBDFBE2B0FE8}"/>
              </a:ext>
            </a:extLst>
          </p:cNvPr>
          <p:cNvPicPr>
            <a:picLocks noChangeAspect="1"/>
          </p:cNvPicPr>
          <p:nvPr/>
        </p:nvPicPr>
        <p:blipFill>
          <a:blip r:embed="rId3"/>
          <a:stretch>
            <a:fillRect/>
          </a:stretch>
        </p:blipFill>
        <p:spPr>
          <a:xfrm>
            <a:off x="329813" y="1985319"/>
            <a:ext cx="423093" cy="423093"/>
          </a:xfrm>
          <a:prstGeom prst="rect">
            <a:avLst/>
          </a:prstGeom>
        </p:spPr>
      </p:pic>
      <p:sp>
        <p:nvSpPr>
          <p:cNvPr id="3" name="Subtitle 2">
            <a:extLst>
              <a:ext uri="{FF2B5EF4-FFF2-40B4-BE49-F238E27FC236}">
                <a16:creationId xmlns:a16="http://schemas.microsoft.com/office/drawing/2014/main" id="{0044B7A3-0DB0-A142-AD70-64BBD751A2B5}"/>
              </a:ext>
            </a:extLst>
          </p:cNvPr>
          <p:cNvSpPr>
            <a:spLocks noGrp="1"/>
          </p:cNvSpPr>
          <p:nvPr>
            <p:ph type="subTitle" idx="1"/>
          </p:nvPr>
        </p:nvSpPr>
        <p:spPr>
          <a:xfrm>
            <a:off x="822960" y="2039113"/>
            <a:ext cx="5199656" cy="532638"/>
          </a:xfrm>
        </p:spPr>
        <p:txBody>
          <a:bodyPr/>
          <a:lstStyle/>
          <a:p>
            <a:pPr>
              <a:lnSpc>
                <a:spcPct val="100000"/>
              </a:lnSpc>
              <a:spcBef>
                <a:spcPts val="0"/>
              </a:spcBef>
              <a:spcAft>
                <a:spcPts val="3000"/>
              </a:spcAft>
            </a:pPr>
            <a:r>
              <a:rPr lang="en-US" sz="2000" b="1" u="sng" dirty="0">
                <a:hlinkClick r:id="rId4">
                  <a:extLst>
                    <a:ext uri="{A12FA001-AC4F-418D-AE19-62706E023703}">
                      <ahyp:hlinkClr xmlns="" xmlns:ahyp="http://schemas.microsoft.com/office/drawing/2018/hyperlinkcolor" val="tx"/>
                    </a:ext>
                  </a:extLst>
                </a:hlinkClick>
              </a:rPr>
              <a:t>TeamNutrition.usda.gov</a:t>
            </a:r>
            <a:endParaRPr lang="en-US" sz="2000" b="1" u="sng"/>
          </a:p>
        </p:txBody>
      </p:sp>
      <p:pic>
        <p:nvPicPr>
          <p:cNvPr id="12" name="Picture 11" descr="Twitter Icon.">
            <a:extLst>
              <a:ext uri="{FF2B5EF4-FFF2-40B4-BE49-F238E27FC236}">
                <a16:creationId xmlns:a16="http://schemas.microsoft.com/office/drawing/2014/main" id="{F33CCF97-37D6-CE4F-9903-1ED109E50024}"/>
              </a:ext>
            </a:extLst>
          </p:cNvPr>
          <p:cNvPicPr>
            <a:picLocks noChangeAspect="1"/>
          </p:cNvPicPr>
          <p:nvPr/>
        </p:nvPicPr>
        <p:blipFill>
          <a:blip r:embed="rId5"/>
          <a:stretch>
            <a:fillRect/>
          </a:stretch>
        </p:blipFill>
        <p:spPr>
          <a:xfrm>
            <a:off x="348674" y="2662516"/>
            <a:ext cx="461665" cy="461665"/>
          </a:xfrm>
          <a:prstGeom prst="rect">
            <a:avLst/>
          </a:prstGeom>
        </p:spPr>
      </p:pic>
      <p:sp>
        <p:nvSpPr>
          <p:cNvPr id="15" name="Text Placeholder 2">
            <a:extLst>
              <a:ext uri="{FF2B5EF4-FFF2-40B4-BE49-F238E27FC236}">
                <a16:creationId xmlns:a16="http://schemas.microsoft.com/office/drawing/2014/main" id="{94004179-E31A-0646-9ADF-160F3CB9A150}"/>
              </a:ext>
            </a:extLst>
          </p:cNvPr>
          <p:cNvSpPr txBox="1">
            <a:spLocks/>
          </p:cNvSpPr>
          <p:nvPr/>
        </p:nvSpPr>
        <p:spPr>
          <a:xfrm>
            <a:off x="925634" y="2706859"/>
            <a:ext cx="3597168" cy="39197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spcAft>
                <a:spcPts val="3000"/>
              </a:spcAft>
            </a:pPr>
            <a:r>
              <a:rPr lang="en-US" sz="2000" b="1" dirty="0">
                <a:hlinkClick r:id="rId6">
                  <a:extLst>
                    <a:ext uri="{A12FA001-AC4F-418D-AE19-62706E023703}">
                      <ahyp:hlinkClr xmlns="" xmlns:ahyp="http://schemas.microsoft.com/office/drawing/2018/hyperlinkcolor" val="tx"/>
                    </a:ext>
                  </a:extLst>
                </a:hlinkClick>
              </a:rPr>
              <a:t>@TeamNutrition</a:t>
            </a:r>
            <a:endParaRPr lang="en-US" sz="2000" b="1" dirty="0"/>
          </a:p>
        </p:txBody>
      </p:sp>
      <p:pic>
        <p:nvPicPr>
          <p:cNvPr id="11" name="Picture 10" descr="Email Icon.">
            <a:extLst>
              <a:ext uri="{FF2B5EF4-FFF2-40B4-BE49-F238E27FC236}">
                <a16:creationId xmlns:a16="http://schemas.microsoft.com/office/drawing/2014/main" id="{0CE8E92F-4868-C049-A57D-671AC4B63C04}"/>
              </a:ext>
            </a:extLst>
          </p:cNvPr>
          <p:cNvPicPr>
            <a:picLocks noChangeAspect="1"/>
          </p:cNvPicPr>
          <p:nvPr/>
        </p:nvPicPr>
        <p:blipFill>
          <a:blip r:embed="rId7"/>
          <a:stretch>
            <a:fillRect/>
          </a:stretch>
        </p:blipFill>
        <p:spPr>
          <a:xfrm>
            <a:off x="380218" y="3352287"/>
            <a:ext cx="400838" cy="400838"/>
          </a:xfrm>
          <a:prstGeom prst="rect">
            <a:avLst/>
          </a:prstGeom>
        </p:spPr>
      </p:pic>
      <p:sp>
        <p:nvSpPr>
          <p:cNvPr id="10" name="Text Placeholder 2">
            <a:extLst>
              <a:ext uri="{FF2B5EF4-FFF2-40B4-BE49-F238E27FC236}">
                <a16:creationId xmlns:a16="http://schemas.microsoft.com/office/drawing/2014/main" id="{28340ADA-35CA-754D-B2AB-42A9E50B9997}"/>
              </a:ext>
            </a:extLst>
          </p:cNvPr>
          <p:cNvSpPr txBox="1">
            <a:spLocks/>
          </p:cNvSpPr>
          <p:nvPr/>
        </p:nvSpPr>
        <p:spPr>
          <a:xfrm>
            <a:off x="925634" y="3406926"/>
            <a:ext cx="3597168" cy="346200"/>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hlinkClick r:id="rId8">
                  <a:extLst>
                    <a:ext uri="{A12FA001-AC4F-418D-AE19-62706E023703}">
                      <ahyp:hlinkClr xmlns="" xmlns:ahyp="http://schemas.microsoft.com/office/drawing/2018/hyperlinkcolor" val="tx"/>
                    </a:ext>
                  </a:extLst>
                </a:hlinkClick>
              </a:rPr>
              <a:t>TeamNutrition@usda.gov</a:t>
            </a:r>
            <a:endParaRPr lang="en-US" sz="2000" u="sng"/>
          </a:p>
        </p:txBody>
      </p:sp>
      <p:pic>
        <p:nvPicPr>
          <p:cNvPr id="9" name="Picture 2" descr="Icon: The Team Nutrition E-newsletter. ">
            <a:extLst>
              <a:ext uri="{FF2B5EF4-FFF2-40B4-BE49-F238E27FC236}">
                <a16:creationId xmlns:a16="http://schemas.microsoft.com/office/drawing/2014/main" id="{1311A378-C658-E146-B795-506C32BFE83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4048"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a:extLst>
              <a:ext uri="{FF2B5EF4-FFF2-40B4-BE49-F238E27FC236}">
                <a16:creationId xmlns:a16="http://schemas.microsoft.com/office/drawing/2014/main" id="{2747C107-1EBE-A445-A86A-DFCBDE250A88}"/>
              </a:ext>
            </a:extLst>
          </p:cNvPr>
          <p:cNvSpPr txBox="1"/>
          <p:nvPr/>
        </p:nvSpPr>
        <p:spPr>
          <a:xfrm>
            <a:off x="153878" y="4778637"/>
            <a:ext cx="3783806" cy="246221"/>
          </a:xfrm>
          <a:prstGeom prst="rect">
            <a:avLst/>
          </a:prstGeom>
          <a:noFill/>
        </p:spPr>
        <p:txBody>
          <a:bodyPr wrap="square" rtlCol="0">
            <a:spAutoFit/>
          </a:bodyPr>
          <a:lstStyle/>
          <a:p>
            <a:r>
              <a:rPr lang="en-US" sz="1000" i="1" dirty="0">
                <a:latin typeface="Helvetica Light Oblique" panose="020B0403020202020204" pitchFamily="34" charset="0"/>
              </a:rPr>
              <a:t>USDA is an equal opportunity provider, employer, and lender.</a:t>
            </a:r>
          </a:p>
        </p:txBody>
      </p:sp>
      <p:pic>
        <p:nvPicPr>
          <p:cNvPr id="6" name="Picture 5" descr="Illustration of a girl thinking about the MyPlate food groups for fruits, grains, vegetables, protein and dairy. ">
            <a:extLst>
              <a:ext uri="{FF2B5EF4-FFF2-40B4-BE49-F238E27FC236}">
                <a16:creationId xmlns:a16="http://schemas.microsoft.com/office/drawing/2014/main" id="{F54E4113-25BC-4341-B2EB-9C11519DE975}"/>
              </a:ext>
            </a:extLst>
          </p:cNvPr>
          <p:cNvPicPr>
            <a:picLocks noChangeAspect="1"/>
          </p:cNvPicPr>
          <p:nvPr/>
        </p:nvPicPr>
        <p:blipFill>
          <a:blip r:embed="rId10"/>
          <a:stretch>
            <a:fillRect/>
          </a:stretch>
        </p:blipFill>
        <p:spPr>
          <a:xfrm>
            <a:off x="5894857" y="549469"/>
            <a:ext cx="3048000" cy="4267200"/>
          </a:xfrm>
          <a:prstGeom prst="rect">
            <a:avLst/>
          </a:prstGeom>
        </p:spPr>
      </p:pic>
      <p:sp>
        <p:nvSpPr>
          <p:cNvPr id="4" name="TextBox 3">
            <a:extLst>
              <a:ext uri="{FF2B5EF4-FFF2-40B4-BE49-F238E27FC236}">
                <a16:creationId xmlns:a16="http://schemas.microsoft.com/office/drawing/2014/main" id="{FE985707-696C-ED4B-AD68-D127F931E1F5}"/>
              </a:ext>
            </a:extLst>
          </p:cNvPr>
          <p:cNvSpPr txBox="1"/>
          <p:nvPr/>
        </p:nvSpPr>
        <p:spPr>
          <a:xfrm>
            <a:off x="4866968" y="147484"/>
            <a:ext cx="2123767" cy="323165"/>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a:t>
            </a:r>
            <a:r>
              <a:rPr lang="en-US" sz="300" dirty="0" err="1">
                <a:solidFill>
                  <a:schemeClr val="bg1"/>
                </a:solidFill>
                <a:latin typeface="Arial" panose="020B0604020202020204" pitchFamily="34" charset="0"/>
                <a:cs typeface="Arial" panose="020B0604020202020204" pitchFamily="34" charset="0"/>
              </a:rPr>
              <a:t>teamnutrition@usda.gov</a:t>
            </a:r>
            <a:r>
              <a:rPr lang="en-US" sz="300" dirty="0">
                <a:solidFill>
                  <a:schemeClr val="bg1"/>
                </a:solidFill>
                <a:latin typeface="Arial" panose="020B0604020202020204" pitchFamily="34" charset="0"/>
                <a:cs typeface="Arial" panose="020B0604020202020204" pitchFamily="34" charset="0"/>
              </a:rPr>
              <a:t>, and follow them on Twitter.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Thank you! </a:t>
            </a:r>
          </a:p>
        </p:txBody>
      </p:sp>
    </p:spTree>
    <p:extLst>
      <p:ext uri="{BB962C8B-B14F-4D97-AF65-F5344CB8AC3E}">
        <p14:creationId xmlns:p14="http://schemas.microsoft.com/office/powerpoint/2010/main" val="3564489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063A4-67D9-8844-B6BE-6AAA1CFC3E81}"/>
              </a:ext>
            </a:extLst>
          </p:cNvPr>
          <p:cNvSpPr>
            <a:spLocks noGrp="1"/>
          </p:cNvSpPr>
          <p:nvPr>
            <p:ph type="title"/>
          </p:nvPr>
        </p:nvSpPr>
        <p:spPr>
          <a:xfrm>
            <a:off x="0" y="268941"/>
            <a:ext cx="9144000" cy="914400"/>
          </a:xfrm>
        </p:spPr>
        <p:txBody>
          <a:bodyPr/>
          <a:lstStyle/>
          <a:p>
            <a:r>
              <a:rPr lang="en-US" dirty="0"/>
              <a:t>Methods for Healthy Cooking </a:t>
            </a:r>
            <a:br>
              <a:rPr lang="en-US" dirty="0"/>
            </a:br>
            <a:r>
              <a:rPr lang="en-US" dirty="0">
                <a:solidFill>
                  <a:srgbClr val="F2D3D4"/>
                </a:solidFill>
              </a:rPr>
              <a:t>worksheet</a:t>
            </a:r>
          </a:p>
        </p:txBody>
      </p:sp>
      <p:pic>
        <p:nvPicPr>
          <p:cNvPr id="6" name="Picture 5" descr="Hyperlink Icon.">
            <a:extLst>
              <a:ext uri="{FF2B5EF4-FFF2-40B4-BE49-F238E27FC236}">
                <a16:creationId xmlns:a16="http://schemas.microsoft.com/office/drawing/2014/main" id="{9D5D17A2-FB39-3048-AEE4-36FDACF59CFB}"/>
              </a:ext>
            </a:extLst>
          </p:cNvPr>
          <p:cNvPicPr>
            <a:picLocks noChangeAspect="1"/>
          </p:cNvPicPr>
          <p:nvPr/>
        </p:nvPicPr>
        <p:blipFill>
          <a:blip r:embed="rId3"/>
          <a:stretch>
            <a:fillRect/>
          </a:stretch>
        </p:blipFill>
        <p:spPr>
          <a:xfrm>
            <a:off x="652207" y="4575575"/>
            <a:ext cx="352270" cy="352270"/>
          </a:xfrm>
          <a:prstGeom prst="rect">
            <a:avLst/>
          </a:prstGeom>
        </p:spPr>
      </p:pic>
      <p:sp>
        <p:nvSpPr>
          <p:cNvPr id="5" name="Rectangle 4">
            <a:extLst>
              <a:ext uri="{FF2B5EF4-FFF2-40B4-BE49-F238E27FC236}">
                <a16:creationId xmlns:a16="http://schemas.microsoft.com/office/drawing/2014/main" id="{7C979A4D-E6B1-2C47-90E7-300141D0B6E0}"/>
              </a:ext>
            </a:extLst>
          </p:cNvPr>
          <p:cNvSpPr/>
          <p:nvPr/>
        </p:nvSpPr>
        <p:spPr>
          <a:xfrm>
            <a:off x="1062016" y="4602539"/>
            <a:ext cx="7588824" cy="369332"/>
          </a:xfrm>
          <a:prstGeom prst="rect">
            <a:avLst/>
          </a:prstGeom>
        </p:spPr>
        <p:txBody>
          <a:bodyPr wrap="square">
            <a:spAutoFit/>
          </a:bodyPr>
          <a:lstStyle/>
          <a:p>
            <a:r>
              <a:rPr lang="en-US" b="1" u="sng" dirty="0">
                <a:solidFill>
                  <a:schemeClr val="tx1">
                    <a:lumMod val="65000"/>
                    <a:lumOff val="35000"/>
                  </a:schemeClr>
                </a:solidFill>
                <a:latin typeface="Helvetica" pitchFamily="2" charset="0"/>
                <a:hlinkClick r:id="rId4">
                  <a:extLst>
                    <a:ext uri="{A12FA001-AC4F-418D-AE19-62706E023703}">
                      <ahyp:hlinkClr xmlns="" xmlns:ahyp="http://schemas.microsoft.com/office/drawing/2018/hyperlinkcolor" val="tx"/>
                    </a:ext>
                  </a:extLst>
                </a:hlinkClick>
              </a:rPr>
              <a:t>fns.usda.gov/team-nutrition/cacfp-meal-pattern-training-worksheets</a:t>
            </a:r>
            <a:endParaRPr lang="en-US" dirty="0">
              <a:solidFill>
                <a:schemeClr val="tx1">
                  <a:lumMod val="65000"/>
                  <a:lumOff val="35000"/>
                </a:schemeClr>
              </a:solidFill>
              <a:latin typeface="Helvetica" pitchFamily="2" charset="0"/>
            </a:endParaRPr>
          </a:p>
        </p:txBody>
      </p:sp>
      <p:sp>
        <p:nvSpPr>
          <p:cNvPr id="3" name="TextBox 2">
            <a:extLst>
              <a:ext uri="{FF2B5EF4-FFF2-40B4-BE49-F238E27FC236}">
                <a16:creationId xmlns:a16="http://schemas.microsoft.com/office/drawing/2014/main" id="{F39404F5-7E2F-EA48-AE6B-E2968A9DB299}"/>
              </a:ext>
            </a:extLst>
          </p:cNvPr>
          <p:cNvSpPr txBox="1"/>
          <p:nvPr/>
        </p:nvSpPr>
        <p:spPr>
          <a:xfrm>
            <a:off x="3482525" y="3055007"/>
            <a:ext cx="2191425" cy="276999"/>
          </a:xfrm>
          <a:prstGeom prst="rect">
            <a:avLst/>
          </a:prstGeom>
          <a:noFill/>
        </p:spPr>
        <p:txBody>
          <a:bodyPr wrap="square" rtlCol="0">
            <a:spAutoFit/>
          </a:bodyPr>
          <a:lstStyle/>
          <a:p>
            <a:pPr defTabSz="914276">
              <a:defRPr/>
            </a:pPr>
            <a:r>
              <a:rPr lang="en-US" sz="200" dirty="0">
                <a:solidFill>
                  <a:schemeClr val="bg1"/>
                </a:solidFill>
              </a:rPr>
              <a:t>So, lets get started! The worksheet we are talking about today is Methods for Healthy Cooking. It is important to remember that how a food is cooked can affect how healthy it is.  To help reinforce this information we will explore a variety of cooking methods and recipes that can be used to create nutritious meals and snacks that reflect regional food preferences and flavors. </a:t>
            </a:r>
          </a:p>
          <a:p>
            <a:pPr defTabSz="914276">
              <a:defRPr/>
            </a:pPr>
            <a:endParaRPr lang="en-US" sz="200" dirty="0">
              <a:solidFill>
                <a:schemeClr val="bg1"/>
              </a:solidFill>
            </a:endParaRPr>
          </a:p>
          <a:p>
            <a:r>
              <a:rPr lang="en-US" sz="200" dirty="0">
                <a:solidFill>
                  <a:schemeClr val="bg1"/>
                </a:solidFill>
              </a:rPr>
              <a:t>Please have this worksheet in front of you so you can follow along with us. </a:t>
            </a:r>
          </a:p>
          <a:p>
            <a:endParaRPr lang="en-US" sz="400" dirty="0">
              <a:solidFill>
                <a:schemeClr val="bg1"/>
              </a:solidFill>
            </a:endParaRPr>
          </a:p>
        </p:txBody>
      </p:sp>
      <p:pic>
        <p:nvPicPr>
          <p:cNvPr id="4" name="Picture 3" descr="Screenshot of the &quot;Methods for Healthy Cooking&quot; Worksheet.">
            <a:extLst>
              <a:ext uri="{FF2B5EF4-FFF2-40B4-BE49-F238E27FC236}">
                <a16:creationId xmlns:a16="http://schemas.microsoft.com/office/drawing/2014/main" id="{8633D6B2-7C4D-0F49-B2BE-47AD09D36762}"/>
              </a:ext>
            </a:extLst>
          </p:cNvPr>
          <p:cNvPicPr>
            <a:picLocks noChangeAspect="1"/>
          </p:cNvPicPr>
          <p:nvPr/>
        </p:nvPicPr>
        <p:blipFill>
          <a:blip r:embed="rId5"/>
          <a:stretch>
            <a:fillRect/>
          </a:stretch>
        </p:blipFill>
        <p:spPr>
          <a:xfrm>
            <a:off x="3258025" y="898668"/>
            <a:ext cx="2636564" cy="3411479"/>
          </a:xfrm>
          <a:prstGeom prst="rect">
            <a:avLst/>
          </a:prstGeom>
          <a:effectLst>
            <a:outerShdw blurRad="63500" sx="102000" sy="102000" algn="ctr" rotWithShape="0">
              <a:prstClr val="black">
                <a:alpha val="15000"/>
              </a:prstClr>
            </a:outerShdw>
          </a:effectLst>
        </p:spPr>
      </p:pic>
      <p:sp>
        <p:nvSpPr>
          <p:cNvPr id="7" name="TextBox 6">
            <a:extLst>
              <a:ext uri="{FF2B5EF4-FFF2-40B4-BE49-F238E27FC236}">
                <a16:creationId xmlns:a16="http://schemas.microsoft.com/office/drawing/2014/main" id="{0C290880-BF11-9146-92F2-255C71F62791}"/>
              </a:ext>
            </a:extLst>
          </p:cNvPr>
          <p:cNvSpPr txBox="1"/>
          <p:nvPr/>
        </p:nvSpPr>
        <p:spPr>
          <a:xfrm>
            <a:off x="311727" y="4104409"/>
            <a:ext cx="2795155" cy="230832"/>
          </a:xfrm>
          <a:prstGeom prst="rect">
            <a:avLst/>
          </a:prstGeom>
          <a:noFill/>
        </p:spPr>
        <p:txBody>
          <a:bodyPr wrap="square" rtlCol="0">
            <a:spAutoFit/>
          </a:bodyPr>
          <a:lstStyle/>
          <a:p>
            <a:pPr defTabSz="914276">
              <a:defRPr/>
            </a:pPr>
            <a:r>
              <a:rPr lang="en-US" sz="300" dirty="0">
                <a:solidFill>
                  <a:srgbClr val="F9F9FC"/>
                </a:solidFill>
                <a:latin typeface="Arial" panose="020B0604020202020204" pitchFamily="34" charset="0"/>
                <a:cs typeface="Arial" panose="020B0604020202020204" pitchFamily="34" charset="0"/>
              </a:rPr>
              <a:t>So, lets get started! As you can see on the screen, today we will discuss “Methods for Healthy Cooking.” It is important to remember that how a food is cooked can affect how healthy it is.  To help reinforce this information we will explore a variety of cooking methods and recipes that can be used to create nutritious meals and snacks that reflect regional food preferences and flavors in the CACFP. </a:t>
            </a:r>
          </a:p>
        </p:txBody>
      </p:sp>
    </p:spTree>
    <p:extLst>
      <p:ext uri="{BB962C8B-B14F-4D97-AF65-F5344CB8AC3E}">
        <p14:creationId xmlns:p14="http://schemas.microsoft.com/office/powerpoint/2010/main" val="2238115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AEB81-6350-8B4E-8F68-E5225F0C8E79}"/>
              </a:ext>
            </a:extLst>
          </p:cNvPr>
          <p:cNvSpPr>
            <a:spLocks noGrp="1"/>
          </p:cNvSpPr>
          <p:nvPr>
            <p:ph type="title"/>
          </p:nvPr>
        </p:nvSpPr>
        <p:spPr>
          <a:xfrm>
            <a:off x="494401" y="407535"/>
            <a:ext cx="8021802" cy="914400"/>
          </a:xfrm>
        </p:spPr>
        <p:txBody>
          <a:bodyPr/>
          <a:lstStyle/>
          <a:p>
            <a:r>
              <a:rPr lang="en-US" dirty="0"/>
              <a:t>Methods for Healthy Cooking</a:t>
            </a:r>
          </a:p>
        </p:txBody>
      </p:sp>
      <p:sp>
        <p:nvSpPr>
          <p:cNvPr id="3" name="Rounded Rectangle 2" descr="Rectangle">
            <a:extLst>
              <a:ext uri="{FF2B5EF4-FFF2-40B4-BE49-F238E27FC236}">
                <a16:creationId xmlns:a16="http://schemas.microsoft.com/office/drawing/2014/main" id="{756C6B97-5C6F-FA41-BEEC-5D1A40D32520}"/>
              </a:ext>
              <a:ext uri="{C183D7F6-B498-43B3-948B-1728B52AA6E4}">
                <adec:decorative xmlns="" xmlns:adec="http://schemas.microsoft.com/office/drawing/2017/decorative" val="0"/>
              </a:ext>
            </a:extLst>
          </p:cNvPr>
          <p:cNvSpPr/>
          <p:nvPr/>
        </p:nvSpPr>
        <p:spPr>
          <a:xfrm>
            <a:off x="280091" y="377387"/>
            <a:ext cx="8583818" cy="4529960"/>
          </a:xfrm>
          <a:prstGeom prst="roundRect">
            <a:avLst>
              <a:gd name="adj" fmla="val 3992"/>
            </a:avLst>
          </a:prstGeom>
          <a:solidFill>
            <a:schemeClr val="bg1"/>
          </a:solidFill>
          <a:ln>
            <a:no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TextBox 4">
            <a:extLst>
              <a:ext uri="{FF2B5EF4-FFF2-40B4-BE49-F238E27FC236}">
                <a16:creationId xmlns:a16="http://schemas.microsoft.com/office/drawing/2014/main" id="{927F6F41-590F-C84B-8A47-AF666587D82F}"/>
              </a:ext>
            </a:extLst>
          </p:cNvPr>
          <p:cNvSpPr txBox="1"/>
          <p:nvPr/>
        </p:nvSpPr>
        <p:spPr>
          <a:xfrm>
            <a:off x="421836" y="511363"/>
            <a:ext cx="5948244" cy="1569660"/>
          </a:xfrm>
          <a:prstGeom prst="rect">
            <a:avLst/>
          </a:prstGeom>
          <a:noFill/>
        </p:spPr>
        <p:txBody>
          <a:bodyPr wrap="square" rtlCol="0">
            <a:spAutoFit/>
          </a:bodyPr>
          <a:lstStyle/>
          <a:p>
            <a:r>
              <a:rPr lang="en-US" sz="2400" b="1" dirty="0">
                <a:solidFill>
                  <a:srgbClr val="7F1016"/>
                </a:solidFill>
                <a:latin typeface="Times New Roman" panose="02020603050405020304" pitchFamily="18" charset="0"/>
                <a:cs typeface="Times New Roman" panose="02020603050405020304" pitchFamily="18" charset="0"/>
              </a:rPr>
              <a:t>Methods for Healthy Cooking</a:t>
            </a:r>
            <a:endParaRPr lang="en-US" sz="2400" dirty="0">
              <a:solidFill>
                <a:srgbClr val="7F1016"/>
              </a:solidFill>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How a food is cooked can make a difference in how healthy it is. Try some of the cooking methods below instead of deep-fat frying. Cooking with oils instead of butter or lard can be better for heart health.</a:t>
            </a:r>
          </a:p>
        </p:txBody>
      </p:sp>
      <p:pic>
        <p:nvPicPr>
          <p:cNvPr id="7" name="Picture 6" descr="Illustration of an oven.">
            <a:extLst>
              <a:ext uri="{FF2B5EF4-FFF2-40B4-BE49-F238E27FC236}">
                <a16:creationId xmlns:a16="http://schemas.microsoft.com/office/drawing/2014/main" id="{5756192B-8F03-784D-8B8D-AD36DFCCED73}"/>
              </a:ext>
            </a:extLst>
          </p:cNvPr>
          <p:cNvPicPr>
            <a:picLocks noChangeAspect="1"/>
          </p:cNvPicPr>
          <p:nvPr/>
        </p:nvPicPr>
        <p:blipFill>
          <a:blip r:embed="rId3"/>
          <a:stretch>
            <a:fillRect/>
          </a:stretch>
        </p:blipFill>
        <p:spPr>
          <a:xfrm>
            <a:off x="494401" y="2198004"/>
            <a:ext cx="700093" cy="688980"/>
          </a:xfrm>
          <a:prstGeom prst="rect">
            <a:avLst/>
          </a:prstGeom>
        </p:spPr>
      </p:pic>
      <p:sp>
        <p:nvSpPr>
          <p:cNvPr id="6" name="Text Placeholder 2">
            <a:extLst>
              <a:ext uri="{FF2B5EF4-FFF2-40B4-BE49-F238E27FC236}">
                <a16:creationId xmlns:a16="http://schemas.microsoft.com/office/drawing/2014/main" id="{62067B30-600F-7A40-81BE-FD2D21517C4A}"/>
              </a:ext>
            </a:extLst>
          </p:cNvPr>
          <p:cNvSpPr txBox="1">
            <a:spLocks/>
          </p:cNvSpPr>
          <p:nvPr/>
        </p:nvSpPr>
        <p:spPr>
          <a:xfrm>
            <a:off x="1308628" y="2202554"/>
            <a:ext cx="4177772" cy="7564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latin typeface="Times New Roman" panose="02020603050405020304" pitchFamily="18" charset="0"/>
                <a:cs typeface="Times New Roman" panose="02020603050405020304" pitchFamily="18" charset="0"/>
              </a:rPr>
              <a:t>Roast, Bake, or Broil: </a:t>
            </a:r>
            <a:r>
              <a:rPr lang="en-US" sz="1800" dirty="0">
                <a:latin typeface="Times New Roman" panose="02020603050405020304" pitchFamily="18" charset="0"/>
                <a:cs typeface="Times New Roman" panose="02020603050405020304" pitchFamily="18" charset="0"/>
              </a:rPr>
              <a:t>Cooking foods, usually at high heat, in the oven.</a:t>
            </a:r>
          </a:p>
        </p:txBody>
      </p:sp>
      <p:pic>
        <p:nvPicPr>
          <p:cNvPr id="9" name="Picture 8" descr="Illustration of a cooking pan.">
            <a:extLst>
              <a:ext uri="{FF2B5EF4-FFF2-40B4-BE49-F238E27FC236}">
                <a16:creationId xmlns:a16="http://schemas.microsoft.com/office/drawing/2014/main" id="{880065C1-4F8D-1349-A90C-57C51EF2EFA3}"/>
              </a:ext>
            </a:extLst>
          </p:cNvPr>
          <p:cNvPicPr>
            <a:picLocks noChangeAspect="1"/>
          </p:cNvPicPr>
          <p:nvPr/>
        </p:nvPicPr>
        <p:blipFill>
          <a:blip r:embed="rId4"/>
          <a:stretch>
            <a:fillRect/>
          </a:stretch>
        </p:blipFill>
        <p:spPr>
          <a:xfrm>
            <a:off x="495399" y="3036389"/>
            <a:ext cx="698096" cy="617987"/>
          </a:xfrm>
          <a:prstGeom prst="rect">
            <a:avLst/>
          </a:prstGeom>
        </p:spPr>
      </p:pic>
      <p:sp>
        <p:nvSpPr>
          <p:cNvPr id="10" name="Text Placeholder 2">
            <a:extLst>
              <a:ext uri="{FF2B5EF4-FFF2-40B4-BE49-F238E27FC236}">
                <a16:creationId xmlns:a16="http://schemas.microsoft.com/office/drawing/2014/main" id="{5C55C0D5-D541-9448-A2E9-637B5683F343}"/>
              </a:ext>
            </a:extLst>
          </p:cNvPr>
          <p:cNvSpPr txBox="1">
            <a:spLocks/>
          </p:cNvSpPr>
          <p:nvPr/>
        </p:nvSpPr>
        <p:spPr>
          <a:xfrm>
            <a:off x="1308628" y="3059769"/>
            <a:ext cx="4479217" cy="7564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latin typeface="Times New Roman" panose="02020603050405020304" pitchFamily="18" charset="0"/>
                <a:cs typeface="Times New Roman" panose="02020603050405020304" pitchFamily="18" charset="0"/>
              </a:rPr>
              <a:t>Sauté, Pan Fry, and Stir-Fry: </a:t>
            </a:r>
            <a:r>
              <a:rPr lang="en-US" sz="1800" dirty="0">
                <a:latin typeface="Times New Roman" panose="02020603050405020304" pitchFamily="18" charset="0"/>
                <a:cs typeface="Times New Roman" panose="02020603050405020304" pitchFamily="18" charset="0"/>
              </a:rPr>
              <a:t>Cooking foods with a small amount of hot oil over medium or high heat.</a:t>
            </a:r>
          </a:p>
          <a:p>
            <a:pPr marL="0" indent="0">
              <a:buNone/>
            </a:pPr>
            <a:endParaRPr lang="en-US" sz="1800" dirty="0">
              <a:latin typeface="Times New Roman" panose="02020603050405020304" pitchFamily="18" charset="0"/>
              <a:cs typeface="Times New Roman" panose="02020603050405020304" pitchFamily="18" charset="0"/>
            </a:endParaRPr>
          </a:p>
        </p:txBody>
      </p:sp>
      <p:pic>
        <p:nvPicPr>
          <p:cNvPr id="11" name="Picture 10" descr="Illustration of a barbecue grill.">
            <a:extLst>
              <a:ext uri="{FF2B5EF4-FFF2-40B4-BE49-F238E27FC236}">
                <a16:creationId xmlns:a16="http://schemas.microsoft.com/office/drawing/2014/main" id="{3BCFF03B-4D93-A241-9199-36CF70B75864}"/>
              </a:ext>
            </a:extLst>
          </p:cNvPr>
          <p:cNvPicPr>
            <a:picLocks noChangeAspect="1"/>
          </p:cNvPicPr>
          <p:nvPr/>
        </p:nvPicPr>
        <p:blipFill>
          <a:blip r:embed="rId5"/>
          <a:stretch>
            <a:fillRect/>
          </a:stretch>
        </p:blipFill>
        <p:spPr>
          <a:xfrm>
            <a:off x="565047" y="3925642"/>
            <a:ext cx="558800" cy="774700"/>
          </a:xfrm>
          <a:prstGeom prst="rect">
            <a:avLst/>
          </a:prstGeom>
        </p:spPr>
      </p:pic>
      <p:sp>
        <p:nvSpPr>
          <p:cNvPr id="12" name="Text Placeholder 2">
            <a:extLst>
              <a:ext uri="{FF2B5EF4-FFF2-40B4-BE49-F238E27FC236}">
                <a16:creationId xmlns:a16="http://schemas.microsoft.com/office/drawing/2014/main" id="{107D7283-6118-F847-B581-C2086F0AAA42}"/>
              </a:ext>
            </a:extLst>
          </p:cNvPr>
          <p:cNvSpPr txBox="1">
            <a:spLocks/>
          </p:cNvSpPr>
          <p:nvPr/>
        </p:nvSpPr>
        <p:spPr>
          <a:xfrm>
            <a:off x="1308628" y="3912311"/>
            <a:ext cx="4124763" cy="7564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latin typeface="Times New Roman" panose="02020603050405020304" pitchFamily="18" charset="0"/>
                <a:cs typeface="Times New Roman" panose="02020603050405020304" pitchFamily="18" charset="0"/>
              </a:rPr>
              <a:t>Grill: </a:t>
            </a:r>
            <a:r>
              <a:rPr lang="en-US" sz="1800" dirty="0">
                <a:latin typeface="Times New Roman" panose="02020603050405020304" pitchFamily="18" charset="0"/>
                <a:cs typeface="Times New Roman" panose="02020603050405020304" pitchFamily="18" charset="0"/>
              </a:rPr>
              <a:t>Cooking foods by placing them on a pre-heated metal grill, or grill pan, with high heat coming from below the food.</a:t>
            </a:r>
          </a:p>
          <a:p>
            <a:pPr marL="0" indent="0">
              <a:buNone/>
            </a:pPr>
            <a:r>
              <a:rPr lang="en-US" sz="1800" dirty="0">
                <a:latin typeface="Times New Roman" panose="02020603050405020304" pitchFamily="18" charset="0"/>
                <a:cs typeface="Times New Roman" panose="02020603050405020304" pitchFamily="18" charset="0"/>
              </a:rPr>
              <a:t> </a:t>
            </a:r>
          </a:p>
        </p:txBody>
      </p:sp>
      <p:sp>
        <p:nvSpPr>
          <p:cNvPr id="4" name="Rectangle 3" descr="Rentangle">
            <a:extLst>
              <a:ext uri="{FF2B5EF4-FFF2-40B4-BE49-F238E27FC236}">
                <a16:creationId xmlns:a16="http://schemas.microsoft.com/office/drawing/2014/main" id="{9A868668-D865-214F-AA4D-87F897F55DF3}"/>
              </a:ext>
              <a:ext uri="{C183D7F6-B498-43B3-948B-1728B52AA6E4}">
                <adec:decorative xmlns="" xmlns:adec="http://schemas.microsoft.com/office/drawing/2017/decorative" val="0"/>
              </a:ext>
            </a:extLst>
          </p:cNvPr>
          <p:cNvSpPr/>
          <p:nvPr/>
        </p:nvSpPr>
        <p:spPr>
          <a:xfrm>
            <a:off x="5881617" y="2111968"/>
            <a:ext cx="2766984" cy="2588374"/>
          </a:xfrm>
          <a:prstGeom prst="rect">
            <a:avLst/>
          </a:prstGeom>
          <a:solidFill>
            <a:srgbClr val="0147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Oven-fried chicken. ">
            <a:extLst>
              <a:ext uri="{FF2B5EF4-FFF2-40B4-BE49-F238E27FC236}">
                <a16:creationId xmlns:a16="http://schemas.microsoft.com/office/drawing/2014/main" id="{AF92E904-C1C2-C24D-BB17-5FDC2E504D16}"/>
              </a:ext>
            </a:extLst>
          </p:cNvPr>
          <p:cNvPicPr>
            <a:picLocks noChangeAspect="1"/>
          </p:cNvPicPr>
          <p:nvPr/>
        </p:nvPicPr>
        <p:blipFill rotWithShape="1">
          <a:blip r:embed="rId6"/>
          <a:srcRect t="11704" b="16466"/>
          <a:stretch/>
        </p:blipFill>
        <p:spPr>
          <a:xfrm>
            <a:off x="5880617" y="2210670"/>
            <a:ext cx="2766983" cy="1547958"/>
          </a:xfrm>
          <a:prstGeom prst="rect">
            <a:avLst/>
          </a:prstGeom>
        </p:spPr>
      </p:pic>
      <p:sp>
        <p:nvSpPr>
          <p:cNvPr id="14" name="Text Placeholder 2">
            <a:extLst>
              <a:ext uri="{FF2B5EF4-FFF2-40B4-BE49-F238E27FC236}">
                <a16:creationId xmlns:a16="http://schemas.microsoft.com/office/drawing/2014/main" id="{B9A61BC6-58C7-C24D-9C41-AA6A60A83441}"/>
              </a:ext>
            </a:extLst>
          </p:cNvPr>
          <p:cNvSpPr txBox="1">
            <a:spLocks/>
          </p:cNvSpPr>
          <p:nvPr/>
        </p:nvSpPr>
        <p:spPr>
          <a:xfrm>
            <a:off x="5958857" y="3811416"/>
            <a:ext cx="2688743" cy="7564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bg1"/>
                </a:solidFill>
                <a:latin typeface="Times New Roman" panose="02020603050405020304" pitchFamily="18" charset="0"/>
                <a:cs typeface="Times New Roman" panose="02020603050405020304" pitchFamily="18" charset="0"/>
              </a:rPr>
              <a:t>Oven-Fried Chicken gives the crunch kids love, but in a healthier way.</a:t>
            </a:r>
          </a:p>
        </p:txBody>
      </p:sp>
      <p:pic>
        <p:nvPicPr>
          <p:cNvPr id="8" name="Picture 7" descr="Illustration of girls wearing chef uniforms.">
            <a:extLst>
              <a:ext uri="{FF2B5EF4-FFF2-40B4-BE49-F238E27FC236}">
                <a16:creationId xmlns:a16="http://schemas.microsoft.com/office/drawing/2014/main" id="{FE49C1D7-1A3C-C741-8415-2EBEE76D56EF}"/>
              </a:ext>
            </a:extLst>
          </p:cNvPr>
          <p:cNvPicPr>
            <a:picLocks noChangeAspect="1"/>
          </p:cNvPicPr>
          <p:nvPr/>
        </p:nvPicPr>
        <p:blipFill>
          <a:blip r:embed="rId7"/>
          <a:stretch>
            <a:fillRect/>
          </a:stretch>
        </p:blipFill>
        <p:spPr>
          <a:xfrm>
            <a:off x="6511825" y="584644"/>
            <a:ext cx="2078495" cy="1421748"/>
          </a:xfrm>
          <a:prstGeom prst="rect">
            <a:avLst/>
          </a:prstGeom>
        </p:spPr>
      </p:pic>
      <p:sp>
        <p:nvSpPr>
          <p:cNvPr id="15" name="TextBox 14">
            <a:extLst>
              <a:ext uri="{FF2B5EF4-FFF2-40B4-BE49-F238E27FC236}">
                <a16:creationId xmlns:a16="http://schemas.microsoft.com/office/drawing/2014/main" id="{64BB1657-1DFC-A446-A7D6-1F46FE03716C}"/>
              </a:ext>
            </a:extLst>
          </p:cNvPr>
          <p:cNvSpPr txBox="1"/>
          <p:nvPr/>
        </p:nvSpPr>
        <p:spPr>
          <a:xfrm>
            <a:off x="1704108" y="4959925"/>
            <a:ext cx="7148945" cy="123111"/>
          </a:xfrm>
          <a:prstGeom prst="rect">
            <a:avLst/>
          </a:prstGeom>
          <a:noFill/>
        </p:spPr>
        <p:txBody>
          <a:bodyPr wrap="square" rtlCol="0">
            <a:spAutoFit/>
          </a:bodyPr>
          <a:lstStyle/>
          <a:p>
            <a:pPr lvl="0" defTabSz="685800">
              <a:defRPr/>
            </a:pPr>
            <a:r>
              <a:rPr lang="en-US" sz="200" dirty="0">
                <a:solidFill>
                  <a:schemeClr val="bg1"/>
                </a:solidFill>
                <a:latin typeface="Arial" panose="020B0604020202020204" pitchFamily="34" charset="0"/>
                <a:cs typeface="Arial" panose="020B0604020202020204" pitchFamily="34" charset="0"/>
              </a:rPr>
              <a:t>This worksheet has two pages. The top of the first page provides information on methods for healthy cooking that can be used to prepare meals and snacks in the CACFP, such as roasting, sautéing and grilling. We will go into these methods in more detail in just a little bit. </a:t>
            </a:r>
          </a:p>
        </p:txBody>
      </p:sp>
    </p:spTree>
    <p:extLst>
      <p:ext uri="{BB962C8B-B14F-4D97-AF65-F5344CB8AC3E}">
        <p14:creationId xmlns:p14="http://schemas.microsoft.com/office/powerpoint/2010/main" val="2346095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p:txBody>
          <a:bodyPr/>
          <a:lstStyle/>
          <a:p>
            <a:r>
              <a:rPr lang="en-US" dirty="0"/>
              <a:t>Methods for Healthy Cooking </a:t>
            </a:r>
            <a:r>
              <a:rPr lang="en-US" dirty="0">
                <a:solidFill>
                  <a:srgbClr val="F4C8CA"/>
                </a:solidFill>
              </a:rPr>
              <a:t>(part 1)</a:t>
            </a:r>
          </a:p>
        </p:txBody>
      </p:sp>
      <p:pic>
        <p:nvPicPr>
          <p:cNvPr id="9" name="Picture 8" descr="Screenshot of the &quot;Methods for Healthy Cooking&quot; Worksheet.">
            <a:extLst>
              <a:ext uri="{FF2B5EF4-FFF2-40B4-BE49-F238E27FC236}">
                <a16:creationId xmlns:a16="http://schemas.microsoft.com/office/drawing/2014/main" id="{BD45B9AE-A256-9C42-A77E-A3254193CB7B}"/>
              </a:ext>
            </a:extLst>
          </p:cNvPr>
          <p:cNvPicPr>
            <a:picLocks noChangeAspect="1"/>
          </p:cNvPicPr>
          <p:nvPr/>
        </p:nvPicPr>
        <p:blipFill>
          <a:blip r:embed="rId3"/>
          <a:stretch>
            <a:fillRect/>
          </a:stretch>
        </p:blipFill>
        <p:spPr>
          <a:xfrm>
            <a:off x="428575" y="1113181"/>
            <a:ext cx="2932736" cy="3794699"/>
          </a:xfrm>
          <a:prstGeom prst="rect">
            <a:avLst/>
          </a:prstGeom>
          <a:effectLst>
            <a:outerShdw blurRad="63500" sx="102000" sy="102000" algn="ctr" rotWithShape="0">
              <a:prstClr val="black">
                <a:alpha val="15000"/>
              </a:prstClr>
            </a:outerShdw>
          </a:effectLst>
        </p:spPr>
      </p:pic>
      <p:grpSp>
        <p:nvGrpSpPr>
          <p:cNvPr id="4" name="Group 3" descr="[decorative]">
            <a:extLst>
              <a:ext uri="{FF2B5EF4-FFF2-40B4-BE49-F238E27FC236}">
                <a16:creationId xmlns:a16="http://schemas.microsoft.com/office/drawing/2014/main" id="{293DA5F7-E370-1A46-8B24-71D61EC8EB2B}"/>
              </a:ext>
              <a:ext uri="{C183D7F6-B498-43B3-948B-1728B52AA6E4}">
                <adec:decorative xmlns="" xmlns:adec="http://schemas.microsoft.com/office/drawing/2017/decorative" val="1"/>
              </a:ext>
            </a:extLst>
          </p:cNvPr>
          <p:cNvGrpSpPr/>
          <p:nvPr/>
        </p:nvGrpSpPr>
        <p:grpSpPr>
          <a:xfrm>
            <a:off x="572493" y="3394642"/>
            <a:ext cx="3136222" cy="402658"/>
            <a:chOff x="572493" y="3394642"/>
            <a:chExt cx="3136222" cy="402658"/>
          </a:xfrm>
        </p:grpSpPr>
        <p:sp>
          <p:nvSpPr>
            <p:cNvPr id="5" name="Rounded Rectangle 4">
              <a:extLst>
                <a:ext uri="{FF2B5EF4-FFF2-40B4-BE49-F238E27FC236}">
                  <a16:creationId xmlns:a16="http://schemas.microsoft.com/office/drawing/2014/main" id="{61E59D62-2C26-CE44-8CF5-7729F4C320C9}"/>
                </a:ext>
                <a:ext uri="{C183D7F6-B498-43B3-948B-1728B52AA6E4}">
                  <adec:decorative xmlns="" xmlns:adec="http://schemas.microsoft.com/office/drawing/2017/decorative" val="1"/>
                </a:ext>
              </a:extLst>
            </p:cNvPr>
            <p:cNvSpPr/>
            <p:nvPr/>
          </p:nvSpPr>
          <p:spPr>
            <a:xfrm>
              <a:off x="572493" y="3407979"/>
              <a:ext cx="1932167" cy="389321"/>
            </a:xfrm>
            <a:prstGeom prst="roundRect">
              <a:avLst>
                <a:gd name="adj" fmla="val 2163"/>
              </a:avLst>
            </a:prstGeom>
            <a:noFill/>
            <a:ln w="19050">
              <a:solidFill>
                <a:srgbClr val="7F1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7" name="Elbow Connector 6">
              <a:extLst>
                <a:ext uri="{FF2B5EF4-FFF2-40B4-BE49-F238E27FC236}">
                  <a16:creationId xmlns:a16="http://schemas.microsoft.com/office/drawing/2014/main" id="{B45C9F92-CAEB-AC4C-8E9F-556E2FEA24C0}"/>
                </a:ext>
                <a:ext uri="{C183D7F6-B498-43B3-948B-1728B52AA6E4}">
                  <adec:decorative xmlns="" xmlns:adec="http://schemas.microsoft.com/office/drawing/2017/decorative" val="1"/>
                </a:ext>
              </a:extLst>
            </p:cNvPr>
            <p:cNvCxnSpPr>
              <a:cxnSpLocks/>
            </p:cNvCxnSpPr>
            <p:nvPr/>
          </p:nvCxnSpPr>
          <p:spPr>
            <a:xfrm rot="10800000" flipV="1">
              <a:off x="2504660" y="3394642"/>
              <a:ext cx="1204055" cy="199306"/>
            </a:xfrm>
            <a:prstGeom prst="bentConnector3">
              <a:avLst>
                <a:gd name="adj1" fmla="val 50000"/>
              </a:avLst>
            </a:prstGeom>
            <a:ln w="19050">
              <a:solidFill>
                <a:srgbClr val="7F1016"/>
              </a:solidFill>
              <a:tailEnd type="oval"/>
            </a:ln>
          </p:spPr>
          <p:style>
            <a:lnRef idx="1">
              <a:schemeClr val="accent1"/>
            </a:lnRef>
            <a:fillRef idx="0">
              <a:schemeClr val="accent1"/>
            </a:fillRef>
            <a:effectRef idx="0">
              <a:schemeClr val="accent1"/>
            </a:effectRef>
            <a:fontRef idx="minor">
              <a:schemeClr val="tx1"/>
            </a:fontRef>
          </p:style>
        </p:cxnSp>
      </p:grpSp>
      <p:sp>
        <p:nvSpPr>
          <p:cNvPr id="6" name="Rounded Rectangle 5">
            <a:extLst>
              <a:ext uri="{FF2B5EF4-FFF2-40B4-BE49-F238E27FC236}">
                <a16:creationId xmlns:a16="http://schemas.microsoft.com/office/drawing/2014/main" id="{17EC3670-A180-164A-9CCC-BF6D09C88842}"/>
              </a:ext>
              <a:ext uri="{C183D7F6-B498-43B3-948B-1728B52AA6E4}">
                <adec:decorative xmlns="" xmlns:adec="http://schemas.microsoft.com/office/drawing/2017/decorative" val="0"/>
              </a:ext>
            </a:extLst>
          </p:cNvPr>
          <p:cNvSpPr/>
          <p:nvPr/>
        </p:nvSpPr>
        <p:spPr>
          <a:xfrm>
            <a:off x="3578058" y="2593045"/>
            <a:ext cx="4858276" cy="1603193"/>
          </a:xfrm>
          <a:prstGeom prst="roundRect">
            <a:avLst>
              <a:gd name="adj" fmla="val 11578"/>
            </a:avLst>
          </a:prstGeom>
          <a:solidFill>
            <a:srgbClr val="C1E7F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latin typeface="Times New Roman" panose="02020603050405020304" pitchFamily="18" charset="0"/>
                <a:cs typeface="Times New Roman" panose="02020603050405020304" pitchFamily="18" charset="0"/>
              </a:rPr>
              <a:t>Foods that are deep-fat fried onsite cannot count toward a reimbursable meal in the Child and Adult Care Food Program (CACFP). </a:t>
            </a:r>
          </a:p>
        </p:txBody>
      </p:sp>
      <p:sp>
        <p:nvSpPr>
          <p:cNvPr id="3" name="TextBox 2">
            <a:extLst>
              <a:ext uri="{FF2B5EF4-FFF2-40B4-BE49-F238E27FC236}">
                <a16:creationId xmlns:a16="http://schemas.microsoft.com/office/drawing/2014/main" id="{E1AAA964-0FEC-7842-9746-D1C52BD310E0}"/>
              </a:ext>
            </a:extLst>
          </p:cNvPr>
          <p:cNvSpPr txBox="1"/>
          <p:nvPr/>
        </p:nvSpPr>
        <p:spPr>
          <a:xfrm>
            <a:off x="3810000" y="4445000"/>
            <a:ext cx="3187091" cy="230832"/>
          </a:xfrm>
          <a:prstGeom prst="rect">
            <a:avLst/>
          </a:prstGeom>
          <a:noFill/>
        </p:spPr>
        <p:txBody>
          <a:bodyPr wrap="none" rtlCol="0">
            <a:spAutoFit/>
          </a:bodyPr>
          <a:lstStyle/>
          <a:p>
            <a:pPr defTabSz="882762">
              <a:defRPr/>
            </a:pPr>
            <a:r>
              <a:rPr lang="en-US" sz="300" dirty="0">
                <a:solidFill>
                  <a:schemeClr val="bg1"/>
                </a:solidFill>
                <a:latin typeface="Arial" panose="020B0604020202020204" pitchFamily="34" charset="0"/>
                <a:cs typeface="Arial" panose="020B0604020202020204" pitchFamily="34" charset="0"/>
              </a:rPr>
              <a:t>The bottom of the first page states the policy that deep-fat frying foods onsite is not allowed in the CACFP. It also provides a definition for the terms “deep-fat frying” and “onsite”.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Let’s take a closer look at those definitions. </a:t>
            </a:r>
          </a:p>
        </p:txBody>
      </p:sp>
    </p:spTree>
    <p:extLst>
      <p:ext uri="{BB962C8B-B14F-4D97-AF65-F5344CB8AC3E}">
        <p14:creationId xmlns:p14="http://schemas.microsoft.com/office/powerpoint/2010/main" val="1551811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p:txBody>
          <a:bodyPr/>
          <a:lstStyle/>
          <a:p>
            <a:r>
              <a:rPr lang="en-US" dirty="0"/>
              <a:t>Methods for Healthy Cooking </a:t>
            </a:r>
            <a:r>
              <a:rPr lang="en-US" dirty="0">
                <a:solidFill>
                  <a:srgbClr val="F4C8CA"/>
                </a:solidFill>
              </a:rPr>
              <a:t>(part 2)</a:t>
            </a:r>
          </a:p>
        </p:txBody>
      </p:sp>
      <p:pic>
        <p:nvPicPr>
          <p:cNvPr id="12" name="Picture 11" descr="Screenshot of the &quot;Methods for Healthy Cooking&quot; Worksheet.">
            <a:extLst>
              <a:ext uri="{FF2B5EF4-FFF2-40B4-BE49-F238E27FC236}">
                <a16:creationId xmlns:a16="http://schemas.microsoft.com/office/drawing/2014/main" id="{2A94804E-7EBA-F441-9AA3-CEADC5DB7A47}"/>
              </a:ext>
            </a:extLst>
          </p:cNvPr>
          <p:cNvPicPr>
            <a:picLocks noChangeAspect="1"/>
          </p:cNvPicPr>
          <p:nvPr/>
        </p:nvPicPr>
        <p:blipFill>
          <a:blip r:embed="rId3"/>
          <a:stretch>
            <a:fillRect/>
          </a:stretch>
        </p:blipFill>
        <p:spPr>
          <a:xfrm>
            <a:off x="428575" y="1113181"/>
            <a:ext cx="2932736" cy="3794699"/>
          </a:xfrm>
          <a:prstGeom prst="rect">
            <a:avLst/>
          </a:prstGeom>
          <a:effectLst>
            <a:outerShdw blurRad="63500" sx="102000" sy="102000" algn="ctr" rotWithShape="0">
              <a:prstClr val="black">
                <a:alpha val="15000"/>
              </a:prstClr>
            </a:outerShdw>
          </a:effectLst>
        </p:spPr>
      </p:pic>
      <p:sp>
        <p:nvSpPr>
          <p:cNvPr id="7" name="Rounded Rectangle 6" descr="[Decorative]">
            <a:extLst>
              <a:ext uri="{FF2B5EF4-FFF2-40B4-BE49-F238E27FC236}">
                <a16:creationId xmlns:a16="http://schemas.microsoft.com/office/drawing/2014/main" id="{4E05AF6F-6AD0-C544-9CC5-70A015E3D1B7}"/>
              </a:ext>
              <a:ext uri="{C183D7F6-B498-43B3-948B-1728B52AA6E4}">
                <adec:decorative xmlns="" xmlns:adec="http://schemas.microsoft.com/office/drawing/2017/decorative" val="0"/>
              </a:ext>
            </a:extLst>
          </p:cNvPr>
          <p:cNvSpPr/>
          <p:nvPr/>
        </p:nvSpPr>
        <p:spPr>
          <a:xfrm>
            <a:off x="556591" y="3824577"/>
            <a:ext cx="1701580" cy="205742"/>
          </a:xfrm>
          <a:prstGeom prst="roundRect">
            <a:avLst>
              <a:gd name="adj" fmla="val 2163"/>
            </a:avLst>
          </a:prstGeom>
          <a:noFill/>
          <a:ln w="19050">
            <a:solidFill>
              <a:srgbClr val="7F1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8" name="Elbow Connector 7" descr="[Decorative]">
            <a:extLst>
              <a:ext uri="{FF2B5EF4-FFF2-40B4-BE49-F238E27FC236}">
                <a16:creationId xmlns:a16="http://schemas.microsoft.com/office/drawing/2014/main" id="{9F0E0373-ECCD-7C43-84CA-BEAF2B769E55}"/>
              </a:ext>
              <a:ext uri="{C183D7F6-B498-43B3-948B-1728B52AA6E4}">
                <adec:decorative xmlns="" xmlns:adec="http://schemas.microsoft.com/office/drawing/2017/decorative" val="0"/>
              </a:ext>
            </a:extLst>
          </p:cNvPr>
          <p:cNvCxnSpPr>
            <a:cxnSpLocks/>
          </p:cNvCxnSpPr>
          <p:nvPr/>
        </p:nvCxnSpPr>
        <p:spPr>
          <a:xfrm rot="10800000" flipV="1">
            <a:off x="2271983" y="3430945"/>
            <a:ext cx="1451567" cy="496503"/>
          </a:xfrm>
          <a:prstGeom prst="bentConnector3">
            <a:avLst>
              <a:gd name="adj1" fmla="val 87797"/>
            </a:avLst>
          </a:prstGeom>
          <a:ln w="19050">
            <a:solidFill>
              <a:srgbClr val="7F1016"/>
            </a:solidFill>
            <a:tailEnd type="oval"/>
          </a:ln>
        </p:spPr>
        <p:style>
          <a:lnRef idx="1">
            <a:schemeClr val="accent1"/>
          </a:lnRef>
          <a:fillRef idx="0">
            <a:schemeClr val="accent1"/>
          </a:fillRef>
          <a:effectRef idx="0">
            <a:schemeClr val="accent1"/>
          </a:effectRef>
          <a:fontRef idx="minor">
            <a:schemeClr val="tx1"/>
          </a:fontRef>
        </p:style>
      </p:cxnSp>
      <p:sp>
        <p:nvSpPr>
          <p:cNvPr id="6" name="Rounded Rectangle 5">
            <a:extLst>
              <a:ext uri="{FF2B5EF4-FFF2-40B4-BE49-F238E27FC236}">
                <a16:creationId xmlns:a16="http://schemas.microsoft.com/office/drawing/2014/main" id="{17EC3670-A180-164A-9CCC-BF6D09C88842}"/>
              </a:ext>
              <a:ext uri="{C183D7F6-B498-43B3-948B-1728B52AA6E4}">
                <adec:decorative xmlns="" xmlns:adec="http://schemas.microsoft.com/office/drawing/2017/decorative" val="0"/>
              </a:ext>
            </a:extLst>
          </p:cNvPr>
          <p:cNvSpPr/>
          <p:nvPr/>
        </p:nvSpPr>
        <p:spPr>
          <a:xfrm>
            <a:off x="3635369" y="2888143"/>
            <a:ext cx="3570165" cy="1085603"/>
          </a:xfrm>
          <a:prstGeom prst="roundRect">
            <a:avLst>
              <a:gd name="adj" fmla="val 11807"/>
            </a:avLst>
          </a:prstGeom>
          <a:solidFill>
            <a:srgbClr val="C1E7F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137160">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Deep-fat frying means cooking by fully covering (submerging) food in hot oil or other fat. </a:t>
            </a:r>
          </a:p>
        </p:txBody>
      </p:sp>
      <p:sp>
        <p:nvSpPr>
          <p:cNvPr id="3" name="TextBox 2">
            <a:extLst>
              <a:ext uri="{FF2B5EF4-FFF2-40B4-BE49-F238E27FC236}">
                <a16:creationId xmlns:a16="http://schemas.microsoft.com/office/drawing/2014/main" id="{9E8155D0-90DC-324D-A166-6B1E3F78DC42}"/>
              </a:ext>
            </a:extLst>
          </p:cNvPr>
          <p:cNvSpPr txBox="1"/>
          <p:nvPr/>
        </p:nvSpPr>
        <p:spPr>
          <a:xfrm>
            <a:off x="4102100" y="4368800"/>
            <a:ext cx="3873500" cy="153888"/>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In the CACFP, deep-fat frying is defined as "cooking by fully covering or submerging food in hot oil or other fat.” </a:t>
            </a:r>
          </a:p>
        </p:txBody>
      </p:sp>
    </p:spTree>
    <p:extLst>
      <p:ext uri="{BB962C8B-B14F-4D97-AF65-F5344CB8AC3E}">
        <p14:creationId xmlns:p14="http://schemas.microsoft.com/office/powerpoint/2010/main" val="24081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p:txBody>
          <a:bodyPr/>
          <a:lstStyle/>
          <a:p>
            <a:r>
              <a:rPr lang="en-US" dirty="0"/>
              <a:t>Methods for Healthy Cooking </a:t>
            </a:r>
            <a:r>
              <a:rPr lang="en-US" dirty="0">
                <a:solidFill>
                  <a:srgbClr val="F4C8CA"/>
                </a:solidFill>
              </a:rPr>
              <a:t>(part 3)</a:t>
            </a:r>
          </a:p>
        </p:txBody>
      </p:sp>
      <p:pic>
        <p:nvPicPr>
          <p:cNvPr id="5" name="Picture 4" descr="Screenshot of the &quot;Methods for Healthy Cooking&quot; Worksheet.">
            <a:extLst>
              <a:ext uri="{FF2B5EF4-FFF2-40B4-BE49-F238E27FC236}">
                <a16:creationId xmlns:a16="http://schemas.microsoft.com/office/drawing/2014/main" id="{23B568B0-4596-774F-B28E-F03CBE4788C8}"/>
              </a:ext>
            </a:extLst>
          </p:cNvPr>
          <p:cNvPicPr>
            <a:picLocks noChangeAspect="1"/>
          </p:cNvPicPr>
          <p:nvPr/>
        </p:nvPicPr>
        <p:blipFill>
          <a:blip r:embed="rId3"/>
          <a:stretch>
            <a:fillRect/>
          </a:stretch>
        </p:blipFill>
        <p:spPr>
          <a:xfrm>
            <a:off x="428575" y="1113181"/>
            <a:ext cx="2932736" cy="3794699"/>
          </a:xfrm>
          <a:prstGeom prst="rect">
            <a:avLst/>
          </a:prstGeom>
          <a:effectLst>
            <a:outerShdw blurRad="63500" sx="102000" sy="102000" algn="ctr" rotWithShape="0">
              <a:prstClr val="black">
                <a:alpha val="15000"/>
              </a:prstClr>
            </a:outerShdw>
          </a:effectLst>
        </p:spPr>
      </p:pic>
      <p:grpSp>
        <p:nvGrpSpPr>
          <p:cNvPr id="3" name="Group 2" descr="Rectangle">
            <a:extLst>
              <a:ext uri="{FF2B5EF4-FFF2-40B4-BE49-F238E27FC236}">
                <a16:creationId xmlns:a16="http://schemas.microsoft.com/office/drawing/2014/main" id="{705C497B-BBCF-2744-98A4-37D8FE65F834}"/>
              </a:ext>
              <a:ext uri="{C183D7F6-B498-43B3-948B-1728B52AA6E4}">
                <adec:decorative xmlns="" xmlns:adec="http://schemas.microsoft.com/office/drawing/2017/decorative" val="0"/>
              </a:ext>
            </a:extLst>
          </p:cNvPr>
          <p:cNvGrpSpPr/>
          <p:nvPr/>
        </p:nvGrpSpPr>
        <p:grpSpPr>
          <a:xfrm>
            <a:off x="556590" y="2985264"/>
            <a:ext cx="3760883" cy="1340246"/>
            <a:chOff x="556590" y="2985264"/>
            <a:chExt cx="3760883" cy="1340246"/>
          </a:xfrm>
        </p:grpSpPr>
        <p:sp>
          <p:nvSpPr>
            <p:cNvPr id="7" name="Rounded Rectangle 6">
              <a:extLst>
                <a:ext uri="{FF2B5EF4-FFF2-40B4-BE49-F238E27FC236}">
                  <a16:creationId xmlns:a16="http://schemas.microsoft.com/office/drawing/2014/main" id="{C8867E36-3D20-9740-9FAC-EABEFB7B6026}"/>
                </a:ext>
                <a:ext uri="{C183D7F6-B498-43B3-948B-1728B52AA6E4}">
                  <adec:decorative xmlns="" xmlns:adec="http://schemas.microsoft.com/office/drawing/2017/decorative" val="1"/>
                </a:ext>
              </a:extLst>
            </p:cNvPr>
            <p:cNvSpPr/>
            <p:nvPr/>
          </p:nvSpPr>
          <p:spPr>
            <a:xfrm>
              <a:off x="556590" y="4039262"/>
              <a:ext cx="1829595" cy="286248"/>
            </a:xfrm>
            <a:prstGeom prst="roundRect">
              <a:avLst>
                <a:gd name="adj" fmla="val 2163"/>
              </a:avLst>
            </a:prstGeom>
            <a:noFill/>
            <a:ln w="19050">
              <a:solidFill>
                <a:srgbClr val="7F1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8" name="Elbow Connector 7">
              <a:extLst>
                <a:ext uri="{FF2B5EF4-FFF2-40B4-BE49-F238E27FC236}">
                  <a16:creationId xmlns:a16="http://schemas.microsoft.com/office/drawing/2014/main" id="{B46D9018-CB5C-814C-94C5-8B60986179A6}"/>
                </a:ext>
                <a:ext uri="{C183D7F6-B498-43B3-948B-1728B52AA6E4}">
                  <adec:decorative xmlns="" xmlns:adec="http://schemas.microsoft.com/office/drawing/2017/decorative" val="1"/>
                </a:ext>
              </a:extLst>
            </p:cNvPr>
            <p:cNvCxnSpPr>
              <a:cxnSpLocks/>
            </p:cNvCxnSpPr>
            <p:nvPr/>
          </p:nvCxnSpPr>
          <p:spPr>
            <a:xfrm rot="10800000" flipV="1">
              <a:off x="2386185" y="2985264"/>
              <a:ext cx="1931288" cy="1202713"/>
            </a:xfrm>
            <a:prstGeom prst="bentConnector3">
              <a:avLst>
                <a:gd name="adj1" fmla="val 35845"/>
              </a:avLst>
            </a:prstGeom>
            <a:ln w="19050">
              <a:solidFill>
                <a:srgbClr val="7F1016"/>
              </a:solidFill>
              <a:tailEnd type="oval"/>
            </a:ln>
          </p:spPr>
          <p:style>
            <a:lnRef idx="1">
              <a:schemeClr val="accent1"/>
            </a:lnRef>
            <a:fillRef idx="0">
              <a:schemeClr val="accent1"/>
            </a:fillRef>
            <a:effectRef idx="0">
              <a:schemeClr val="accent1"/>
            </a:effectRef>
            <a:fontRef idx="minor">
              <a:schemeClr val="tx1"/>
            </a:fontRef>
          </p:style>
        </p:cxnSp>
      </p:grpSp>
      <p:sp>
        <p:nvSpPr>
          <p:cNvPr id="6" name="Rounded Rectangle 5">
            <a:extLst>
              <a:ext uri="{FF2B5EF4-FFF2-40B4-BE49-F238E27FC236}">
                <a16:creationId xmlns:a16="http://schemas.microsoft.com/office/drawing/2014/main" id="{17EC3670-A180-164A-9CCC-BF6D09C88842}"/>
              </a:ext>
              <a:ext uri="{C183D7F6-B498-43B3-948B-1728B52AA6E4}">
                <adec:decorative xmlns="" xmlns:adec="http://schemas.microsoft.com/office/drawing/2017/decorative" val="0"/>
              </a:ext>
            </a:extLst>
          </p:cNvPr>
          <p:cNvSpPr/>
          <p:nvPr/>
        </p:nvSpPr>
        <p:spPr>
          <a:xfrm>
            <a:off x="3837754" y="2292219"/>
            <a:ext cx="3884774" cy="1294402"/>
          </a:xfrm>
          <a:prstGeom prst="roundRect">
            <a:avLst>
              <a:gd name="adj" fmla="val 13544"/>
            </a:avLst>
          </a:prstGeom>
          <a:solidFill>
            <a:srgbClr val="C1E7F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137160">
              <a:buFont typeface="Arial" panose="020B0604020202020204" pitchFamily="34" charset="0"/>
              <a:buChar char="•"/>
            </a:pPr>
            <a:r>
              <a:rPr lang="en-US" dirty="0">
                <a:solidFill>
                  <a:schemeClr val="tx1"/>
                </a:solidFill>
                <a:latin typeface="Times" pitchFamily="2" charset="0"/>
              </a:rPr>
              <a:t>“Onsite” means at your child care center, family child care home, or your child care center’s central or satellite kitchen. </a:t>
            </a:r>
          </a:p>
        </p:txBody>
      </p:sp>
      <p:sp>
        <p:nvSpPr>
          <p:cNvPr id="4" name="TextBox 3">
            <a:extLst>
              <a:ext uri="{FF2B5EF4-FFF2-40B4-BE49-F238E27FC236}">
                <a16:creationId xmlns:a16="http://schemas.microsoft.com/office/drawing/2014/main" id="{56C3F7E9-5F2F-4140-837D-92C501B6CD93}"/>
              </a:ext>
            </a:extLst>
          </p:cNvPr>
          <p:cNvSpPr txBox="1"/>
          <p:nvPr/>
        </p:nvSpPr>
        <p:spPr>
          <a:xfrm>
            <a:off x="4614863" y="4200524"/>
            <a:ext cx="3355245" cy="215444"/>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The term “onsite” means the child or adult care center, family child or adult care home, and other settings where CACFP participants are served. Onsite also includes central or satellite kitchens.</a:t>
            </a:r>
          </a:p>
        </p:txBody>
      </p:sp>
    </p:spTree>
    <p:extLst>
      <p:ext uri="{BB962C8B-B14F-4D97-AF65-F5344CB8AC3E}">
        <p14:creationId xmlns:p14="http://schemas.microsoft.com/office/powerpoint/2010/main" val="649431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83326CE-CBEB-F542-B025-0F789524725C}"/>
              </a:ext>
              <a:ext uri="{C183D7F6-B498-43B3-948B-1728B52AA6E4}">
                <adec:decorative xmlns="" xmlns:adec="http://schemas.microsoft.com/office/drawing/2017/decorative" val="0"/>
              </a:ext>
            </a:extLst>
          </p:cNvPr>
          <p:cNvSpPr txBox="1"/>
          <p:nvPr/>
        </p:nvSpPr>
        <p:spPr>
          <a:xfrm>
            <a:off x="532411" y="211896"/>
            <a:ext cx="1380227" cy="1938992"/>
          </a:xfrm>
          <a:prstGeom prst="rect">
            <a:avLst/>
          </a:prstGeom>
          <a:noFill/>
        </p:spPr>
        <p:txBody>
          <a:bodyPr wrap="square" rtlCol="0">
            <a:spAutoFit/>
          </a:bodyPr>
          <a:lstStyle/>
          <a:p>
            <a:pPr algn="ctr"/>
            <a:r>
              <a:rPr lang="en-US" sz="12000" b="1" dirty="0">
                <a:solidFill>
                  <a:srgbClr val="740507"/>
                </a:solidFill>
                <a:latin typeface="Helvetica" pitchFamily="2" charset="0"/>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864666"/>
            <a:ext cx="2699309" cy="3109670"/>
          </a:xfrm>
        </p:spPr>
        <p:txBody>
          <a:bodyPr/>
          <a:lstStyle/>
          <a:p>
            <a:r>
              <a:rPr lang="en-US" sz="2000" dirty="0"/>
              <a:t>Try It Out!</a:t>
            </a:r>
            <a:r>
              <a:rPr lang="en-US" sz="2000" dirty="0">
                <a:solidFill>
                  <a:srgbClr val="7F1016"/>
                </a:solidFill>
              </a:rPr>
              <a:t/>
            </a:r>
            <a:br>
              <a:rPr lang="en-US" sz="2000" dirty="0">
                <a:solidFill>
                  <a:srgbClr val="7F1016"/>
                </a:solidFill>
              </a:rPr>
            </a:br>
            <a:r>
              <a:rPr lang="en-US" sz="2000" b="0" dirty="0">
                <a:solidFill>
                  <a:srgbClr val="7F1016"/>
                </a:solidFill>
              </a:rPr>
              <a:t>Foods that are deep-fat fried onsite cannot count toward a reimbursable meal in the CACFP. Which settings are defined as onsite?</a:t>
            </a:r>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57600" y="1371600"/>
            <a:ext cx="3868737" cy="2692908"/>
          </a:xfrm>
        </p:spPr>
        <p:txBody>
          <a:bodyPr/>
          <a:lstStyle/>
          <a:p>
            <a:pPr marL="352425" indent="-342900">
              <a:buClr>
                <a:srgbClr val="7F1016"/>
              </a:buClr>
              <a:buFont typeface="Wingdings" pitchFamily="2" charset="2"/>
              <a:buChar char="q"/>
            </a:pPr>
            <a:r>
              <a:rPr lang="en-US" dirty="0"/>
              <a:t>Child or adult care center</a:t>
            </a:r>
            <a:endParaRPr lang="en-US" sz="2000" dirty="0"/>
          </a:p>
          <a:p>
            <a:pPr marL="352425" indent="-342900">
              <a:buClr>
                <a:srgbClr val="7F1016"/>
              </a:buClr>
              <a:buFont typeface="Wingdings" pitchFamily="2" charset="2"/>
              <a:buChar char="q"/>
            </a:pPr>
            <a:r>
              <a:rPr lang="en-US" dirty="0"/>
              <a:t>Satellite or central kitchen</a:t>
            </a:r>
            <a:endParaRPr lang="en-US" sz="2000" dirty="0"/>
          </a:p>
          <a:p>
            <a:pPr marL="352425" indent="-342900">
              <a:buClr>
                <a:srgbClr val="7F1016"/>
              </a:buClr>
              <a:buFont typeface="Wingdings" pitchFamily="2" charset="2"/>
              <a:buChar char="q"/>
            </a:pPr>
            <a:r>
              <a:rPr lang="en-US" dirty="0"/>
              <a:t>Family child care home</a:t>
            </a:r>
          </a:p>
          <a:p>
            <a:pPr marL="352425" indent="-342900">
              <a:buClr>
                <a:srgbClr val="7F1016"/>
              </a:buClr>
              <a:buFont typeface="Wingdings" pitchFamily="2" charset="2"/>
              <a:buChar char="q"/>
            </a:pPr>
            <a:r>
              <a:rPr lang="en-US" dirty="0"/>
              <a:t>All of the above</a:t>
            </a:r>
          </a:p>
          <a:p>
            <a:pPr marL="347663" indent="-338138">
              <a:buNone/>
            </a:pPr>
            <a:endParaRPr lang="en-US" sz="2000" dirty="0"/>
          </a:p>
        </p:txBody>
      </p:sp>
      <p:pic>
        <p:nvPicPr>
          <p:cNvPr id="11" name="Picture 10" descr="Illustration of girls wearing chef uniforms.">
            <a:extLst>
              <a:ext uri="{FF2B5EF4-FFF2-40B4-BE49-F238E27FC236}">
                <a16:creationId xmlns:a16="http://schemas.microsoft.com/office/drawing/2014/main" id="{A8B7D134-A88F-454F-9B8E-0E5511CE2429}"/>
              </a:ext>
            </a:extLst>
          </p:cNvPr>
          <p:cNvPicPr>
            <a:picLocks noChangeAspect="1"/>
          </p:cNvPicPr>
          <p:nvPr/>
        </p:nvPicPr>
        <p:blipFill>
          <a:blip r:embed="rId3"/>
          <a:stretch>
            <a:fillRect/>
          </a:stretch>
        </p:blipFill>
        <p:spPr>
          <a:xfrm>
            <a:off x="6285953" y="3053301"/>
            <a:ext cx="2604962" cy="1801766"/>
          </a:xfrm>
          <a:prstGeom prst="rect">
            <a:avLst/>
          </a:prstGeom>
        </p:spPr>
      </p:pic>
      <p:sp>
        <p:nvSpPr>
          <p:cNvPr id="3" name="TextBox 2">
            <a:extLst>
              <a:ext uri="{FF2B5EF4-FFF2-40B4-BE49-F238E27FC236}">
                <a16:creationId xmlns:a16="http://schemas.microsoft.com/office/drawing/2014/main" id="{8D0D12A4-D820-3D40-B8FC-B3DFB3AF373A}"/>
              </a:ext>
            </a:extLst>
          </p:cNvPr>
          <p:cNvSpPr txBox="1"/>
          <p:nvPr/>
        </p:nvSpPr>
        <p:spPr>
          <a:xfrm>
            <a:off x="3509319" y="3805881"/>
            <a:ext cx="2372497" cy="692497"/>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Let’s try a practice question. As we just discussed, foods that are deep-fat friend onsite cannot count toward a reimbursable meal or snack in the CACFP.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Which settings are defined as onsite? Raise your hand if you think onsite means:</a:t>
            </a:r>
          </a:p>
          <a:p>
            <a:endParaRPr lang="en-US" sz="3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child or adult care center [pause and wait for a show of hands], </a:t>
            </a:r>
          </a:p>
          <a:p>
            <a:pPr marL="171450" indent="-171450">
              <a:buFont typeface="Wingdings" panose="05000000000000000000" pitchFamily="2" charset="2"/>
              <a:buChar char="q"/>
            </a:pPr>
            <a:endParaRPr lang="en-US" sz="3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satellite or central kitchen [pause and wait for a show of hands],</a:t>
            </a:r>
          </a:p>
          <a:p>
            <a:pPr marL="171450" indent="-171450">
              <a:buFont typeface="Wingdings" panose="05000000000000000000" pitchFamily="2" charset="2"/>
              <a:buChar char="q"/>
            </a:pPr>
            <a:endParaRPr lang="en-US" sz="3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family child care home [pause and wait for a show of hands], or </a:t>
            </a:r>
          </a:p>
          <a:p>
            <a:pPr marL="171450" indent="-171450">
              <a:buFont typeface="Wingdings" panose="05000000000000000000" pitchFamily="2" charset="2"/>
              <a:buChar char="q"/>
            </a:pPr>
            <a:endParaRPr lang="en-US" sz="3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all of the above. </a:t>
            </a:r>
          </a:p>
          <a:p>
            <a:endParaRPr lang="en-US" sz="300" dirty="0">
              <a:solidFill>
                <a:schemeClr val="bg1"/>
              </a:solidFill>
            </a:endParaRPr>
          </a:p>
        </p:txBody>
      </p:sp>
    </p:spTree>
    <p:extLst>
      <p:ext uri="{BB962C8B-B14F-4D97-AF65-F5344CB8AC3E}">
        <p14:creationId xmlns:p14="http://schemas.microsoft.com/office/powerpoint/2010/main" val="637429652"/>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Slide with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6597</TotalTime>
  <Words>6442</Words>
  <Application>Microsoft Office PowerPoint</Application>
  <PresentationFormat>On-screen Show (16:9)</PresentationFormat>
  <Paragraphs>476</Paragraphs>
  <Slides>31</Slides>
  <Notes>31</Notes>
  <HiddenSlides>0</HiddenSlides>
  <MMClips>0</MMClips>
  <ScaleCrop>false</ScaleCrop>
  <HeadingPairs>
    <vt:vector size="6" baseType="variant">
      <vt:variant>
        <vt:lpstr>Fonts Used</vt:lpstr>
      </vt:variant>
      <vt:variant>
        <vt:i4>7</vt:i4>
      </vt:variant>
      <vt:variant>
        <vt:lpstr>Theme</vt:lpstr>
      </vt:variant>
      <vt:variant>
        <vt:i4>9</vt:i4>
      </vt:variant>
      <vt:variant>
        <vt:lpstr>Slide Titles</vt:lpstr>
      </vt:variant>
      <vt:variant>
        <vt:i4>31</vt:i4>
      </vt:variant>
    </vt:vector>
  </HeadingPairs>
  <TitlesOfParts>
    <vt:vector size="47" baseType="lpstr">
      <vt:lpstr>Arial</vt:lpstr>
      <vt:lpstr>Calibri</vt:lpstr>
      <vt:lpstr>Helvetica</vt:lpstr>
      <vt:lpstr>Helvetica Light Oblique</vt:lpstr>
      <vt:lpstr>Times</vt:lpstr>
      <vt:lpstr>Times New Roman</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Slide with title</vt:lpstr>
      <vt:lpstr>Methods for  Healthy Cooking</vt:lpstr>
      <vt:lpstr>USDA’s Team Nutrition</vt:lpstr>
      <vt:lpstr>Let Us Know Who You Are!  I work for a…</vt:lpstr>
      <vt:lpstr>Methods for Healthy Cooking  worksheet</vt:lpstr>
      <vt:lpstr>Methods for Healthy Cooking</vt:lpstr>
      <vt:lpstr>Methods for Healthy Cooking (part 1)</vt:lpstr>
      <vt:lpstr>Methods for Healthy Cooking (part 2)</vt:lpstr>
      <vt:lpstr>Methods for Healthy Cooking (part 3)</vt:lpstr>
      <vt:lpstr>Try It Out! Foods that are deep-fat fried onsite cannot count toward a reimbursable meal in the CACFP. Which settings are defined as onsite?</vt:lpstr>
      <vt:lpstr>Answer Foods that are deep-fat fried onsite cannot count toward a reimbursable meal in the CACFP. Which settings are defined as “onsite”?</vt:lpstr>
      <vt:lpstr>Which foods may be served as part of a reimbursable meal in the CACFP?</vt:lpstr>
      <vt:lpstr>Which foods may be served as part of a reimbursable meal in the CACFP? </vt:lpstr>
      <vt:lpstr>Which foods may be served as part of a reimbursable meal in the CACFP? (part 1)</vt:lpstr>
      <vt:lpstr>Try It Out! Deep-fat fried foods from a vendor or restaurant are reimbursable in the CACFP. How can they be reheated “onsite”?  </vt:lpstr>
      <vt:lpstr>Answer Deep-fat fried foods from a vendor or restaurant are reimbursable in the CACFP. How can they be reheated “onsite”?  </vt:lpstr>
      <vt:lpstr>Which foods may be served as part of a reimbursable meal in the CACFP? (part 2)</vt:lpstr>
      <vt:lpstr>Try It Out! Pan-fried, sautéed,  and stir-fried food items are reimbursable in the CACFP. </vt:lpstr>
      <vt:lpstr>Answer Pan-fried, sautéed,  and stir-fried food items are reimbursable in the CACFP. </vt:lpstr>
      <vt:lpstr>Which foods may be served as part of a reimbursable meal in the CACFP? (part 3)</vt:lpstr>
      <vt:lpstr>Try It Out! A center’s satellite kitchen provides French fries that are deep-fat fried.   Is this meal reimbursable?    </vt:lpstr>
      <vt:lpstr>Answer A center’s satellite kitchen provides French fries that are deep-fat fried.   Is this meal reimbursable?    </vt:lpstr>
      <vt:lpstr>Try It Out!</vt:lpstr>
      <vt:lpstr>Roast, Bake, or Broil</vt:lpstr>
      <vt:lpstr>Roast, Bake, or Broil (cont.)</vt:lpstr>
      <vt:lpstr>Sauté, Pan Fry, and Stir-Fry </vt:lpstr>
      <vt:lpstr>Grill </vt:lpstr>
      <vt:lpstr>Try It Out! All of the following are acceptable ways to prepare foods onsite, except: </vt:lpstr>
      <vt:lpstr>Answer All of the following are acceptable ways to prepare foods onsite, except: </vt:lpstr>
      <vt:lpstr>Team Nutrition Resources</vt:lpstr>
      <vt:lpstr>How To Order Print Copies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Methods for Healthy Cooking</dc:title>
  <dc:subject/>
  <dc:creator>USDA Team Nutrition</dc:creator>
  <cp:keywords>healthy cooking, roast, bake, broil, grill, Team Nutrition</cp:keywords>
  <dc:description/>
  <cp:lastModifiedBy>Croteau, Kimberly - FNS (Contractor)</cp:lastModifiedBy>
  <cp:revision>313</cp:revision>
  <cp:lastPrinted>2018-11-14T18:58:13Z</cp:lastPrinted>
  <dcterms:created xsi:type="dcterms:W3CDTF">2018-10-28T19:53:06Z</dcterms:created>
  <dcterms:modified xsi:type="dcterms:W3CDTF">2020-01-09T18:07:51Z</dcterms:modified>
  <cp:category/>
</cp:coreProperties>
</file>