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Lst>
  <p:notesMasterIdLst>
    <p:notesMasterId r:id="rId34"/>
  </p:notesMasterIdLst>
  <p:handoutMasterIdLst>
    <p:handoutMasterId r:id="rId35"/>
  </p:handoutMasterIdLst>
  <p:sldIdLst>
    <p:sldId id="334" r:id="rId9"/>
    <p:sldId id="335" r:id="rId10"/>
    <p:sldId id="258" r:id="rId11"/>
    <p:sldId id="293" r:id="rId12"/>
    <p:sldId id="294" r:id="rId13"/>
    <p:sldId id="337" r:id="rId14"/>
    <p:sldId id="295" r:id="rId15"/>
    <p:sldId id="296" r:id="rId16"/>
    <p:sldId id="282" r:id="rId17"/>
    <p:sldId id="264" r:id="rId18"/>
    <p:sldId id="314" r:id="rId19"/>
    <p:sldId id="315" r:id="rId20"/>
    <p:sldId id="317" r:id="rId21"/>
    <p:sldId id="298" r:id="rId22"/>
    <p:sldId id="338" r:id="rId23"/>
    <p:sldId id="320" r:id="rId24"/>
    <p:sldId id="321" r:id="rId25"/>
    <p:sldId id="323" r:id="rId26"/>
    <p:sldId id="324" r:id="rId27"/>
    <p:sldId id="326" r:id="rId28"/>
    <p:sldId id="330" r:id="rId29"/>
    <p:sldId id="272" r:id="rId30"/>
    <p:sldId id="331" r:id="rId31"/>
    <p:sldId id="336" r:id="rId32"/>
    <p:sldId id="260" r:id="rId33"/>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28" clrIdx="0"/>
  <p:cmAuthor id="2" name="Halasz, Katey - FNS" initials="HK-F" lastIdx="29" clrIdx="1"/>
  <p:cmAuthor id="3" name="Wu, Tsun-Min &quot;Mimi&quot; - FNS" initials="WT&quot;-F" lastIdx="7" clrIdx="2"/>
  <p:cmAuthor id="4" name="White, Alicia - FNS" initials="WA-F" lastIdx="12" clrIdx="3"/>
  <p:cmAuthor id="5" name="Patricia Linn" initials="PL" lastIdx="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4EB"/>
    <a:srgbClr val="F2F5FA"/>
    <a:srgbClr val="013B50"/>
    <a:srgbClr val="D3E0E8"/>
    <a:srgbClr val="385723"/>
    <a:srgbClr val="D0E2EA"/>
    <a:srgbClr val="533F84"/>
    <a:srgbClr val="403064"/>
    <a:srgbClr val="FBF0F7"/>
    <a:srgbClr val="EBF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38"/>
    <p:restoredTop sz="75038" autoAdjust="0"/>
  </p:normalViewPr>
  <p:slideViewPr>
    <p:cSldViewPr snapToGrid="0" snapToObjects="1" showGuides="1">
      <p:cViewPr varScale="1">
        <p:scale>
          <a:sx n="62" d="100"/>
          <a:sy n="62" d="100"/>
        </p:scale>
        <p:origin x="84" y="66"/>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7" d="100"/>
          <a:sy n="107" d="100"/>
        </p:scale>
        <p:origin x="275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D2F7D385-C535-6045-8C4F-8BA5F39695DA}" type="datetimeFigureOut">
              <a:rPr lang="en-US" smtClean="0"/>
              <a:t>1/9/2020</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B5358D1F-64A6-9F4F-9A89-22378524864A}" type="datetimeFigureOut">
              <a:rPr lang="en-US" smtClean="0"/>
              <a:t>1/9/2020</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182042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try a practice question. Your adult day care center uses OVS at breakfast.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You are a program operator and offer 4 food items: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low-fat (1%) milk,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apple slices,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oatmeal, and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Karen is a participant, and she chooses milk, apple slices, and oatmeal. She took the full minimum serving size of each item.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Karen’s breakfast is reimbursable [pause and wait for a show of hands].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Karen’s breakfast is not reimbursable [pause and wait for a show of hands].</a:t>
            </a:r>
          </a:p>
          <a:p>
            <a:endParaRPr lang="en-US" sz="1400"/>
          </a:p>
          <a:p>
            <a:endParaRPr lang="en-US" sz="14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1925659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Grea</a:t>
            </a:r>
            <a:r>
              <a:rPr lang="en-US" sz="1200" baseline="0">
                <a:latin typeface="Arial" panose="020B0604020202020204" pitchFamily="34" charset="0"/>
                <a:cs typeface="Arial" panose="020B0604020202020204" pitchFamily="34" charset="0"/>
              </a:rPr>
              <a:t>t job, everyone! The answer to this question is “yes”. Karen’s breakfast is reimbursable.</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We</a:t>
            </a:r>
            <a:r>
              <a:rPr lang="en-US" sz="1200" baseline="0">
                <a:latin typeface="Arial" panose="020B0604020202020204" pitchFamily="34" charset="0"/>
                <a:cs typeface="Arial" panose="020B0604020202020204" pitchFamily="34" charset="0"/>
              </a:rPr>
              <a:t> know Karen’s</a:t>
            </a:r>
            <a:r>
              <a:rPr lang="en-US" sz="1200">
                <a:latin typeface="Arial" panose="020B0604020202020204" pitchFamily="34" charset="0"/>
                <a:cs typeface="Arial" panose="020B0604020202020204" pitchFamily="34" charset="0"/>
              </a:rPr>
              <a:t> breakfast is reimbursable</a:t>
            </a:r>
            <a:r>
              <a:rPr lang="en-US" sz="1200" baseline="0">
                <a:latin typeface="Arial" panose="020B0604020202020204" pitchFamily="34" charset="0"/>
                <a:cs typeface="Arial" panose="020B0604020202020204" pitchFamily="34" charset="0"/>
              </a:rPr>
              <a:t> because when using OVS at breakfast you must offer at least 4 food items including:</a:t>
            </a:r>
          </a:p>
          <a:p>
            <a:endParaRPr lang="en-US" sz="1200" baseline="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one item from the milk component. In this example it is the low-fat (1%) milk</a:t>
            </a:r>
            <a:r>
              <a:rPr lang="en-US" sz="1200">
                <a:latin typeface="Arial" panose="020B0604020202020204" pitchFamily="34" charset="0"/>
                <a:cs typeface="Arial" panose="020B0604020202020204" pitchFamily="34" charset="0"/>
              </a:rPr>
              <a:t>.</a:t>
            </a:r>
            <a:r>
              <a:rPr lang="en-US" sz="1200" baseline="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A</a:t>
            </a:r>
            <a:r>
              <a:rPr lang="en-US" sz="1200" baseline="0">
                <a:latin typeface="Arial" panose="020B0604020202020204" pitchFamily="34" charset="0"/>
                <a:cs typeface="Arial" panose="020B0604020202020204" pitchFamily="34" charset="0"/>
              </a:rPr>
              <a:t>t least one item from the vegetable/fruit component.</a:t>
            </a:r>
            <a:r>
              <a:rPr lang="en-US" sz="1200">
                <a:latin typeface="Arial" panose="020B0604020202020204" pitchFamily="34" charset="0"/>
                <a:cs typeface="Arial" panose="020B0604020202020204" pitchFamily="34" charset="0"/>
              </a:rPr>
              <a:t> I</a:t>
            </a:r>
            <a:r>
              <a:rPr lang="en-US" sz="1200" baseline="0">
                <a:latin typeface="Arial" panose="020B0604020202020204" pitchFamily="34" charset="0"/>
                <a:cs typeface="Arial" panose="020B0604020202020204" pitchFamily="34" charset="0"/>
              </a:rPr>
              <a:t>n this example </a:t>
            </a:r>
            <a:r>
              <a:rPr lang="en-US" sz="1200">
                <a:latin typeface="Arial" panose="020B0604020202020204" pitchFamily="34" charset="0"/>
                <a:cs typeface="Arial" panose="020B0604020202020204" pitchFamily="34" charset="0"/>
              </a:rPr>
              <a:t>you </a:t>
            </a:r>
            <a:r>
              <a:rPr lang="en-US" sz="1200" baseline="0">
                <a:latin typeface="Arial" panose="020B0604020202020204" pitchFamily="34" charset="0"/>
                <a:cs typeface="Arial" panose="020B0604020202020204" pitchFamily="34" charset="0"/>
              </a:rPr>
              <a:t>offered two items from this component: apple slices and bananas, and</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A</a:t>
            </a:r>
            <a:r>
              <a:rPr lang="en-US" sz="1200" baseline="0">
                <a:latin typeface="Arial" panose="020B0604020202020204" pitchFamily="34" charset="0"/>
                <a:cs typeface="Arial" panose="020B0604020202020204" pitchFamily="34" charset="0"/>
              </a:rPr>
              <a:t>t least one item from the grains component.</a:t>
            </a:r>
            <a:r>
              <a:rPr lang="en-US" sz="1200">
                <a:latin typeface="Arial" panose="020B0604020202020204" pitchFamily="34" charset="0"/>
                <a:cs typeface="Arial" panose="020B0604020202020204" pitchFamily="34" charset="0"/>
              </a:rPr>
              <a:t> I</a:t>
            </a:r>
            <a:r>
              <a:rPr lang="en-US" sz="1200" baseline="0">
                <a:latin typeface="Arial" panose="020B0604020202020204" pitchFamily="34" charset="0"/>
                <a:cs typeface="Arial" panose="020B0604020202020204" pitchFamily="34" charset="0"/>
              </a:rPr>
              <a:t>n this example it is the oatmeal. </a:t>
            </a:r>
            <a:endParaRPr lang="en-US" sz="120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For the breakfast to be reimbursable, Karen needed to take at least 3 of the 4 food items offered and at least the full minimum serving size of each item, which she did. By choosing the milk, apple slices, and oatmeal and taking the full minimum serving size of each item, Karen’s breakfast is reimbursable. </a:t>
            </a: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92249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try</a:t>
            </a:r>
            <a:r>
              <a:rPr lang="en-US" sz="1200" baseline="0">
                <a:latin typeface="Arial" panose="020B0604020202020204" pitchFamily="34" charset="0"/>
                <a:cs typeface="Arial" panose="020B0604020202020204" pitchFamily="34" charset="0"/>
              </a:rPr>
              <a:t> another </a:t>
            </a:r>
            <a:r>
              <a:rPr lang="en-US" sz="1200">
                <a:latin typeface="Arial" panose="020B0604020202020204" pitchFamily="34" charset="0"/>
                <a:cs typeface="Arial" panose="020B0604020202020204" pitchFamily="34" charset="0"/>
              </a:rPr>
              <a:t>practice question</a:t>
            </a:r>
            <a:r>
              <a:rPr lang="en-US" sz="1200" baseline="0">
                <a:latin typeface="Arial" panose="020B0604020202020204" pitchFamily="34" charset="0"/>
                <a:cs typeface="Arial" panose="020B0604020202020204" pitchFamily="34" charset="0"/>
              </a:rPr>
              <a:t>. In this question, you</a:t>
            </a:r>
            <a:r>
              <a:rPr lang="en-US" sz="1200">
                <a:latin typeface="Arial" panose="020B0604020202020204" pitchFamily="34" charset="0"/>
                <a:cs typeface="Arial" panose="020B0604020202020204" pitchFamily="34" charset="0"/>
              </a:rPr>
              <a:t> are still offering:</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low-fat (1%) milk,</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apple slices,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oatmeal,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bananas </a:t>
            </a:r>
          </a:p>
          <a:p>
            <a:r>
              <a:rPr lang="en-US" sz="1200" baseline="0">
                <a:latin typeface="Arial" panose="020B0604020202020204" pitchFamily="34" charset="0"/>
                <a:cs typeface="Arial" panose="020B0604020202020204" pitchFamily="34" charset="0"/>
              </a:rPr>
              <a:t>at your adult day care center.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Victor, an adult participant at your center, </a:t>
            </a:r>
            <a:r>
              <a:rPr lang="en-US" sz="1200" baseline="0">
                <a:latin typeface="Arial" panose="020B0604020202020204" pitchFamily="34" charset="0"/>
                <a:cs typeface="Arial" panose="020B0604020202020204" pitchFamily="34" charset="0"/>
              </a:rPr>
              <a:t>chooses:</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apple slices,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bananas. </a:t>
            </a:r>
          </a:p>
          <a:p>
            <a:endParaRPr lang="en-US" sz="120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He took the full minimum serving size of each item.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Victor’s breakfast is reimbursable [pause and wait for a show of hands].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Victor’s breakfast is not reimbursable [pause and wait for a show of hands].</a:t>
            </a:r>
          </a:p>
          <a:p>
            <a:endParaRPr lang="en-US" sz="12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856241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Nice work everyone! The answer is yes, Victor’s breakfast is reimbursable. </a:t>
            </a:r>
            <a:r>
              <a:rPr lang="en-US" sz="1200" baseline="0">
                <a:latin typeface="Arial" panose="020B0604020202020204" pitchFamily="34" charset="0"/>
                <a:cs typeface="Arial" panose="020B0604020202020204" pitchFamily="34" charset="0"/>
              </a:rPr>
              <a:t>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For a reimbursable breakfast, the operator must offer at least 4 food items from the 3 required food components.</a:t>
            </a:r>
            <a:r>
              <a:rPr lang="en-US" sz="1200">
                <a:latin typeface="Arial" panose="020B0604020202020204" pitchFamily="34" charset="0"/>
                <a:cs typeface="Arial" panose="020B0604020202020204" pitchFamily="34" charset="0"/>
              </a:rPr>
              <a:t> The participant can </a:t>
            </a:r>
            <a:r>
              <a:rPr lang="en-US" sz="1200" baseline="0">
                <a:latin typeface="Arial" panose="020B0604020202020204" pitchFamily="34" charset="0"/>
                <a:cs typeface="Arial" panose="020B0604020202020204" pitchFamily="34" charset="0"/>
              </a:rPr>
              <a:t>choose any combination of the food items as long as s/he takes at least 3 items, and takes the full minimum serving size of the items. </a:t>
            </a:r>
          </a:p>
          <a:p>
            <a:endParaRPr lang="en-US" sz="1200">
              <a:solidFill>
                <a:srgbClr val="FF0000"/>
              </a:solidFill>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In this question, Victor the participant chose 3 different items: milk, apple slices, and bananas, and took the minimum serving size of each. Therefore, his breakfast is reimbursable. If he had taken the minimum serving size of all 4 foods that were offered, that breakfast would be reimbursable as well. </a:t>
            </a:r>
            <a:endParaRPr lang="en-US" sz="1200" baseline="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935411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2400" y="261938"/>
            <a:ext cx="4241800" cy="2386012"/>
          </a:xfrm>
        </p:spPr>
      </p:sp>
      <p:sp>
        <p:nvSpPr>
          <p:cNvPr id="3" name="Notes Placeholder 2"/>
          <p:cNvSpPr>
            <a:spLocks noGrp="1"/>
          </p:cNvSpPr>
          <p:nvPr>
            <p:ph type="body" idx="1"/>
          </p:nvPr>
        </p:nvSpPr>
        <p:spPr>
          <a:xfrm>
            <a:off x="284559" y="2724016"/>
            <a:ext cx="6483350" cy="6896233"/>
          </a:xfrm>
        </p:spPr>
        <p:txBody>
          <a:bodyPr/>
          <a:lstStyle/>
          <a:p>
            <a:pPr defTabSz="934847">
              <a:defRPr/>
            </a:pPr>
            <a:r>
              <a:rPr lang="en-US" sz="1200">
                <a:latin typeface="Arial" panose="020B0604020202020204" pitchFamily="34" charset="0"/>
                <a:cs typeface="Arial" panose="020B0604020202020204" pitchFamily="34" charset="0"/>
              </a:rPr>
              <a:t>Now, let’s talk about how to use OVS to serve lunch and supper. At lunch and supper you must offer these five food components:</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milk, </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vegetables,</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fruits, </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grains, and </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meat and meat alternates. </a:t>
            </a:r>
          </a:p>
          <a:p>
            <a:pPr defTabSz="934847">
              <a:defRPr/>
            </a:pPr>
            <a:endParaRPr lang="en-US" sz="1200">
              <a:latin typeface="Arial" panose="020B0604020202020204" pitchFamily="34" charset="0"/>
              <a:cs typeface="Arial" panose="020B0604020202020204" pitchFamily="34" charset="0"/>
            </a:endParaRPr>
          </a:p>
          <a:p>
            <a:pPr defTabSz="934847">
              <a:defRPr/>
            </a:pPr>
            <a:r>
              <a:rPr lang="en-US" sz="1200">
                <a:latin typeface="Arial" panose="020B0604020202020204" pitchFamily="34" charset="0"/>
                <a:cs typeface="Arial" panose="020B0604020202020204" pitchFamily="34" charset="0"/>
              </a:rPr>
              <a:t>As you see, at lunch and supper, vegetables and fruits are separate food components.  This is different from breakfast, where vegetables and fruits are one combined component. </a:t>
            </a:r>
          </a:p>
          <a:p>
            <a:pPr defTabSz="934847">
              <a:defRPr/>
            </a:pPr>
            <a:r>
              <a:rPr lang="en-US" sz="1200">
                <a:latin typeface="Arial" panose="020B0604020202020204" pitchFamily="34" charset="0"/>
                <a:cs typeface="Arial" panose="020B0604020202020204" pitchFamily="34" charset="0"/>
              </a:rPr>
              <a:t>In OVS, you must offer at least one food item from each of the five food components at lunch and supper.</a:t>
            </a:r>
          </a:p>
          <a:p>
            <a:pPr defTabSz="934847">
              <a:defRPr/>
            </a:pPr>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Let's take a closer look at the example shown on page 1 of the worksheet. In this example, foods from all the components are offered: </a:t>
            </a:r>
          </a:p>
          <a:p>
            <a:pPr marL="175284" indent="-175284">
              <a:buFont typeface="Wingdings" panose="05000000000000000000" pitchFamily="2" charset="2"/>
              <a:buChar char="q"/>
            </a:pPr>
            <a:r>
              <a:rPr lang="en-US" sz="1200">
                <a:latin typeface="Arial" panose="020B0604020202020204" pitchFamily="34" charset="0"/>
                <a:cs typeface="Arial" panose="020B0604020202020204" pitchFamily="34" charset="0"/>
              </a:rPr>
              <a:t>Milk</a:t>
            </a:r>
          </a:p>
          <a:p>
            <a:pPr marL="175284" indent="-175284">
              <a:buFont typeface="Wingdings" panose="05000000000000000000" pitchFamily="2" charset="2"/>
              <a:buChar char="q"/>
            </a:pPr>
            <a:r>
              <a:rPr lang="en-US" sz="1200">
                <a:latin typeface="Arial" panose="020B0604020202020204" pitchFamily="34" charset="0"/>
                <a:cs typeface="Arial" panose="020B0604020202020204" pitchFamily="34" charset="0"/>
              </a:rPr>
              <a:t>Carrots from the vegetable component</a:t>
            </a:r>
          </a:p>
          <a:p>
            <a:pPr marL="175284" indent="-175284">
              <a:buFont typeface="Wingdings" panose="05000000000000000000" pitchFamily="2" charset="2"/>
              <a:buChar char="q"/>
            </a:pPr>
            <a:r>
              <a:rPr lang="en-US" sz="1200">
                <a:latin typeface="Arial" panose="020B0604020202020204" pitchFamily="34" charset="0"/>
                <a:cs typeface="Arial" panose="020B0604020202020204" pitchFamily="34" charset="0"/>
              </a:rPr>
              <a:t>Bananas from the fruit component</a:t>
            </a:r>
          </a:p>
          <a:p>
            <a:pPr marL="175284" indent="-175284">
              <a:buFont typeface="Wingdings" panose="05000000000000000000" pitchFamily="2" charset="2"/>
              <a:buChar char="q"/>
            </a:pPr>
            <a:r>
              <a:rPr lang="en-US" sz="1200">
                <a:latin typeface="Arial" panose="020B0604020202020204" pitchFamily="34" charset="0"/>
                <a:cs typeface="Arial" panose="020B0604020202020204" pitchFamily="34" charset="0"/>
              </a:rPr>
              <a:t>Turkey from the meat/meat alternates component and </a:t>
            </a:r>
          </a:p>
          <a:p>
            <a:pPr marL="175284" indent="-175284">
              <a:buFont typeface="Wingdings" panose="05000000000000000000" pitchFamily="2" charset="2"/>
              <a:buChar char="q"/>
            </a:pPr>
            <a:r>
              <a:rPr lang="en-US" sz="1200">
                <a:latin typeface="Arial" panose="020B0604020202020204" pitchFamily="34" charset="0"/>
                <a:cs typeface="Arial" panose="020B0604020202020204" pitchFamily="34" charset="0"/>
              </a:rPr>
              <a:t>A dinner roll from the grains component.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You can offer more than one food in each component, but you must offer at least one food from each component.  And, as we mentioned before, you must offer enough of the food to meet the minimum serving size required of each component.    </a:t>
            </a:r>
          </a:p>
          <a:p>
            <a:r>
              <a:rPr lang="en-US" sz="1200">
                <a:latin typeface="Arial" panose="020B0604020202020204" pitchFamily="34" charset="0"/>
                <a:cs typeface="Arial" panose="020B0604020202020204" pitchFamily="34" charset="0"/>
              </a:rPr>
              <a:t>A participant can choose foods from 3 or more components to make up a reimbursable lunch or supper. In this example, she chose:</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milk from the milk component,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 from the vegetables component, and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 from the meat/meat alternates component.</a:t>
            </a:r>
          </a:p>
          <a:p>
            <a:r>
              <a:rPr lang="en-US" sz="1200">
                <a:latin typeface="Arial" panose="020B0604020202020204" pitchFamily="34" charset="0"/>
                <a:cs typeface="Arial" panose="020B0604020202020204" pitchFamily="34" charset="0"/>
              </a:rPr>
              <a:t>This lunch or supper is reimbursable because she choose foods from at least three different food components. </a:t>
            </a:r>
          </a:p>
          <a:p>
            <a:r>
              <a:rPr lang="en-US" sz="1200">
                <a:latin typeface="Arial" panose="020B0604020202020204" pitchFamily="34" charset="0"/>
                <a:cs typeface="Arial" panose="020B0604020202020204" pitchFamily="34" charset="0"/>
              </a:rPr>
              <a:t>Something to note under this section of the worksheet and on this slide is the asterisk or star next to “milk”. Please note that for adult participants only, milk is optional at supper. If milk is not offered, the participant still needs to select food items from at least 3 different food components for a reimbursable meal. </a:t>
            </a:r>
          </a:p>
          <a:p>
            <a:endParaRPr lang="en-US"/>
          </a:p>
        </p:txBody>
      </p:sp>
      <p:sp>
        <p:nvSpPr>
          <p:cNvPr id="4" name="Slide Number Placeholder 3"/>
          <p:cNvSpPr>
            <a:spLocks noGrp="1"/>
          </p:cNvSpPr>
          <p:nvPr>
            <p:ph type="sldNum" sz="quarter" idx="5"/>
          </p:nvPr>
        </p:nvSpPr>
        <p:spPr>
          <a:xfrm>
            <a:off x="4070349" y="8842030"/>
            <a:ext cx="2981281" cy="467071"/>
          </a:xfrm>
        </p:spPr>
        <p:txBody>
          <a:bodyPr/>
          <a:lstStyle/>
          <a:p>
            <a:endParaRPr lang="en-US"/>
          </a:p>
          <a:p>
            <a:endParaRPr lang="en-US"/>
          </a:p>
          <a:p>
            <a:fld id="{8A92E9ED-D75D-DF40-B20F-46FB25F50A85}" type="slidenum">
              <a:rPr lang="en-US" smtClean="0"/>
              <a:t>14</a:t>
            </a:fld>
            <a:endParaRPr lang="en-US"/>
          </a:p>
        </p:txBody>
      </p:sp>
    </p:spTree>
    <p:extLst>
      <p:ext uri="{BB962C8B-B14F-4D97-AF65-F5344CB8AC3E}">
        <p14:creationId xmlns:p14="http://schemas.microsoft.com/office/powerpoint/2010/main" val="4128497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4651296"/>
          </a:xfrm>
        </p:spPr>
        <p:txBody>
          <a:bodyPr/>
          <a:lstStyle/>
          <a:p>
            <a:r>
              <a:rPr lang="en-US" sz="1200">
                <a:latin typeface="Arial" panose="020B0604020202020204" pitchFamily="34" charset="0"/>
                <a:cs typeface="Arial" panose="020B0604020202020204" pitchFamily="34" charset="0"/>
              </a:rPr>
              <a:t>Ok, let’s try another practice question. You work at an adult day care center and you want to use OVS at lunch. You offer:</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low-fat (1%) milk</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 and</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dinner rolls.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Emma, an adult participant at your center, chooses: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milk</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bananas and</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a:t>
            </a:r>
          </a:p>
          <a:p>
            <a:r>
              <a:rPr lang="en-US" sz="1200">
                <a:latin typeface="Arial" panose="020B0604020202020204" pitchFamily="34" charset="0"/>
                <a:cs typeface="Arial" panose="020B0604020202020204" pitchFamily="34" charset="0"/>
              </a:rPr>
              <a:t>She took the full minimum serving size of each item.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Emma’s lunch is reimbursable [pause and wait for a show of hands].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Emma’s lunch is not reimbursable [pause and wait for a show of hands].</a:t>
            </a:r>
          </a:p>
          <a:p>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4013797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8863" y="566738"/>
            <a:ext cx="5143500" cy="2894012"/>
          </a:xfrm>
        </p:spPr>
      </p:sp>
      <p:sp>
        <p:nvSpPr>
          <p:cNvPr id="3" name="Notes Placeholder 2"/>
          <p:cNvSpPr>
            <a:spLocks noGrp="1"/>
          </p:cNvSpPr>
          <p:nvPr>
            <p:ph type="body" idx="1"/>
          </p:nvPr>
        </p:nvSpPr>
        <p:spPr>
          <a:xfrm>
            <a:off x="324327" y="3610054"/>
            <a:ext cx="5642610" cy="4917996"/>
          </a:xfrm>
        </p:spPr>
        <p:txBody>
          <a:bodyPr/>
          <a:lstStyle/>
          <a:p>
            <a:r>
              <a:rPr lang="en-US" sz="1200">
                <a:latin typeface="Arial" panose="020B0604020202020204" pitchFamily="34" charset="0"/>
                <a:cs typeface="Arial" panose="020B0604020202020204" pitchFamily="34" charset="0"/>
              </a:rPr>
              <a:t>Nice work everyone! The answer is yes, Emma’s lunch is reimbursable</a:t>
            </a:r>
            <a:r>
              <a:rPr lang="en-US" sz="1200" baseline="0">
                <a:latin typeface="Arial" panose="020B0604020202020204" pitchFamily="34" charset="0"/>
                <a:cs typeface="Arial" panose="020B0604020202020204" pitchFamily="34" charset="0"/>
              </a:rPr>
              <a:t>.</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For OVS </a:t>
            </a:r>
            <a:r>
              <a:rPr lang="en-US" sz="1200">
                <a:latin typeface="Arial" panose="020B0604020202020204" pitchFamily="34" charset="0"/>
                <a:cs typeface="Arial" panose="020B0604020202020204" pitchFamily="34" charset="0"/>
              </a:rPr>
              <a:t>at</a:t>
            </a:r>
            <a:r>
              <a:rPr lang="en-US" sz="1200" baseline="0">
                <a:latin typeface="Arial" panose="020B0604020202020204" pitchFamily="34" charset="0"/>
                <a:cs typeface="Arial" panose="020B0604020202020204" pitchFamily="34" charset="0"/>
              </a:rPr>
              <a:t> lunch or supper, you are required to offer at least 1 food item from each of the 5 food components,</a:t>
            </a:r>
            <a:r>
              <a:rPr lang="en-US" sz="1200">
                <a:latin typeface="Arial" panose="020B0604020202020204" pitchFamily="34" charset="0"/>
                <a:cs typeface="Arial" panose="020B0604020202020204" pitchFamily="34" charset="0"/>
              </a:rPr>
              <a:t> with the food components being</a:t>
            </a:r>
            <a:r>
              <a:rPr lang="en-US" sz="1200" baseline="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meat/meat alternates,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vegetables,</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fruits,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grains.</a:t>
            </a:r>
          </a:p>
          <a:p>
            <a:endParaRPr lang="en-US" sz="120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In this example, you offered:</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low-fat (1%) milk for the milk component,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carrots from the vegetable component,</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bananas from the fruit component,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turkey from the meat/meat alternate component,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dinner rolls from the grains component.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The participant must choose at least 3 different food components in order to make a reimbursable lunch and must take the minimum serving size of each.  </a:t>
            </a:r>
            <a:r>
              <a:rPr lang="en-US" sz="1200">
                <a:latin typeface="Arial" panose="020B0604020202020204" pitchFamily="34" charset="0"/>
                <a:cs typeface="Arial" panose="020B0604020202020204" pitchFamily="34" charset="0"/>
              </a:rPr>
              <a:t>Here, </a:t>
            </a:r>
            <a:r>
              <a:rPr lang="en-US" sz="1200" baseline="0">
                <a:latin typeface="Arial" panose="020B0604020202020204" pitchFamily="34" charset="0"/>
                <a:cs typeface="Arial" panose="020B0604020202020204" pitchFamily="34" charset="0"/>
              </a:rPr>
              <a:t>Emma chose food from 4 different food components</a:t>
            </a:r>
            <a:r>
              <a:rPr lang="en-US" sz="1200">
                <a:latin typeface="Arial" panose="020B0604020202020204" pitchFamily="34" charset="0"/>
                <a:cs typeface="Arial" panose="020B0604020202020204" pitchFamily="34" charset="0"/>
              </a:rPr>
              <a:t>:</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milk from the milk component,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 from the vegetables component,</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bananas from the fruit component, and</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 from the meat/meat alternates component.</a:t>
            </a:r>
          </a:p>
          <a:p>
            <a:pPr marL="171450" indent="-171450">
              <a:buFont typeface="Wingdings" panose="05000000000000000000" pitchFamily="2" charset="2"/>
              <a:buChar char="q"/>
            </a:pPr>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Therefore,</a:t>
            </a:r>
            <a:r>
              <a:rPr lang="en-US" sz="1200" baseline="0">
                <a:latin typeface="Arial" panose="020B0604020202020204" pitchFamily="34" charset="0"/>
                <a:cs typeface="Arial" panose="020B0604020202020204" pitchFamily="34" charset="0"/>
              </a:rPr>
              <a:t> her lunch is reimbursable. </a:t>
            </a: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73432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4613196"/>
          </a:xfrm>
        </p:spPr>
        <p:txBody>
          <a:bodyPr/>
          <a:lstStyle/>
          <a:p>
            <a:r>
              <a:rPr lang="en-US" sz="1200">
                <a:latin typeface="Arial" panose="020B0604020202020204" pitchFamily="34" charset="0"/>
                <a:cs typeface="Arial" panose="020B0604020202020204" pitchFamily="34" charset="0"/>
              </a:rPr>
              <a:t>Let’s try</a:t>
            </a:r>
            <a:r>
              <a:rPr lang="en-US" sz="1200" baseline="0">
                <a:latin typeface="Arial" panose="020B0604020202020204" pitchFamily="34" charset="0"/>
                <a:cs typeface="Arial" panose="020B0604020202020204" pitchFamily="34" charset="0"/>
              </a:rPr>
              <a:t> another practice question. Again, your</a:t>
            </a:r>
            <a:r>
              <a:rPr lang="en-US" sz="1200">
                <a:latin typeface="Arial" panose="020B0604020202020204" pitchFamily="34" charset="0"/>
                <a:cs typeface="Arial" panose="020B0604020202020204" pitchFamily="34" charset="0"/>
              </a:rPr>
              <a:t> adult day care center wants to use OVS at lunch. You offer:</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low-fat (1%) milk,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 and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dinner rolls.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Deborah is a participant who chooses everything</a:t>
            </a:r>
            <a:r>
              <a:rPr lang="en-US" sz="1200" baseline="0">
                <a:latin typeface="Arial" panose="020B0604020202020204" pitchFamily="34" charset="0"/>
                <a:cs typeface="Arial" panose="020B0604020202020204" pitchFamily="34" charset="0"/>
              </a:rPr>
              <a:t> that is offered,</a:t>
            </a:r>
            <a:r>
              <a:rPr lang="en-US" sz="1200">
                <a:latin typeface="Arial" panose="020B0604020202020204" pitchFamily="34" charset="0"/>
                <a:cs typeface="Arial" panose="020B0604020202020204" pitchFamily="34" charset="0"/>
              </a:rPr>
              <a:t> meaning she took:</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banana,</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turkey,</a:t>
            </a:r>
            <a:r>
              <a:rPr lang="en-US" sz="1200" baseline="0">
                <a:latin typeface="Arial" panose="020B0604020202020204" pitchFamily="34" charset="0"/>
                <a:cs typeface="Arial" panose="020B0604020202020204" pitchFamily="34" charset="0"/>
              </a:rPr>
              <a:t>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dinner rolls</a:t>
            </a:r>
            <a:r>
              <a:rPr lang="en-US" sz="1200">
                <a:latin typeface="Arial" panose="020B0604020202020204" pitchFamily="34" charset="0"/>
                <a:cs typeface="Arial" panose="020B0604020202020204" pitchFamily="34" charset="0"/>
              </a:rPr>
              <a:t>.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She took the full minimum serving size of each item.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Deborah’s lunch is reimbursable [pause and wait for a show of hands].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Deborah’s lunch is not reimbursable [pause and wait for a show of hands].</a:t>
            </a:r>
          </a:p>
          <a:p>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597540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Great job! The answer is yes,</a:t>
            </a:r>
            <a:r>
              <a:rPr lang="en-US" sz="1200">
                <a:latin typeface="Arial" panose="020B0604020202020204" pitchFamily="34" charset="0"/>
                <a:cs typeface="Arial" panose="020B0604020202020204" pitchFamily="34" charset="0"/>
              </a:rPr>
              <a:t> </a:t>
            </a:r>
            <a:r>
              <a:rPr lang="en-US" sz="1200" baseline="0">
                <a:latin typeface="Arial" panose="020B0604020202020204" pitchFamily="34" charset="0"/>
                <a:cs typeface="Arial" panose="020B0604020202020204" pitchFamily="34" charset="0"/>
              </a:rPr>
              <a:t>Deborah’s lunch is reimbursable.</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Again, </a:t>
            </a:r>
            <a:r>
              <a:rPr lang="en-US" sz="1200">
                <a:latin typeface="Arial" panose="020B0604020202020204" pitchFamily="34" charset="0"/>
                <a:cs typeface="Arial" panose="020B0604020202020204" pitchFamily="34" charset="0"/>
              </a:rPr>
              <a:t>when using OVS at lunch or supper in the CACFP, </a:t>
            </a:r>
            <a:r>
              <a:rPr lang="en-US" sz="1200" baseline="0">
                <a:latin typeface="Arial" panose="020B0604020202020204" pitchFamily="34" charset="0"/>
                <a:cs typeface="Arial" panose="020B0604020202020204" pitchFamily="34" charset="0"/>
              </a:rPr>
              <a:t>the participant must choose at least 3 out of the 5 different food components in order to make a reimbursable lunch or supper, and must take the minimum serving size of each.</a:t>
            </a:r>
            <a:r>
              <a:rPr lang="en-US" sz="1200">
                <a:latin typeface="Arial" panose="020B0604020202020204" pitchFamily="34" charset="0"/>
                <a:cs typeface="Arial" panose="020B0604020202020204" pitchFamily="34" charset="0"/>
              </a:rPr>
              <a:t> Deborah </a:t>
            </a:r>
            <a:r>
              <a:rPr lang="en-US" sz="1200" baseline="0">
                <a:latin typeface="Arial" panose="020B0604020202020204" pitchFamily="34" charset="0"/>
                <a:cs typeface="Arial" panose="020B0604020202020204" pitchFamily="34" charset="0"/>
              </a:rPr>
              <a:t>chose items from all 5 food components, so her lunch is reimbursable. </a:t>
            </a: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1219008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Ok! One last practice question. This one is about supper. </a:t>
            </a:r>
            <a:endParaRPr lang="en-US" sz="1200" strike="sngStrike">
              <a:solidFill>
                <a:srgbClr val="FF0000"/>
              </a:solidFill>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Your at-risk afterschool center uses OVS at supper. You </a:t>
            </a:r>
            <a:r>
              <a:rPr lang="en-US" sz="1200">
                <a:latin typeface="Arial" panose="020B0604020202020204" pitchFamily="34" charset="0"/>
                <a:cs typeface="Arial" panose="020B0604020202020204" pitchFamily="34" charset="0"/>
              </a:rPr>
              <a:t>offer:</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fat-free (skim) milk,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roasted turkey,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roasted broccoli,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steamed carrots,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fruit salad, and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whole-wheat rolls.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David is a participant who chooses the turkey, broccoli, and carrots, and took the full minimum serving size of each item. </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David’s supper is reimbursable [pause and wait for a show of hands].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David’s supper is not reimbursable [pause and wait for a show of hands].</a:t>
            </a:r>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556352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3895743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8975" y="325438"/>
            <a:ext cx="5586413" cy="3141662"/>
          </a:xfrm>
        </p:spPr>
      </p:sp>
      <p:sp>
        <p:nvSpPr>
          <p:cNvPr id="3" name="Notes Placeholder 2"/>
          <p:cNvSpPr>
            <a:spLocks noGrp="1"/>
          </p:cNvSpPr>
          <p:nvPr>
            <p:ph type="body" idx="1"/>
          </p:nvPr>
        </p:nvSpPr>
        <p:spPr>
          <a:xfrm>
            <a:off x="285750" y="3657752"/>
            <a:ext cx="6248400" cy="5294861"/>
          </a:xfrm>
        </p:spPr>
        <p:txBody>
          <a:bodyPr/>
          <a:lstStyle/>
          <a:p>
            <a:r>
              <a:rPr lang="en-US" sz="1200">
                <a:latin typeface="Arial" panose="020B0604020202020204" pitchFamily="34" charset="0"/>
                <a:cs typeface="Arial" panose="020B0604020202020204" pitchFamily="34" charset="0"/>
              </a:rPr>
              <a:t>Nice work! The answer to this question is no, David’s supper is not reimbursable. </a:t>
            </a:r>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For OVS at lunch or supper at at-risk afterschool sites, you are required to offer at least one food item from each of the five food components</a:t>
            </a:r>
            <a:r>
              <a:rPr lang="en-US" sz="1200">
                <a:latin typeface="Arial" panose="020B0604020202020204" pitchFamily="34" charset="0"/>
                <a:cs typeface="Arial" panose="020B0604020202020204" pitchFamily="34" charset="0"/>
              </a:rPr>
              <a:t>:</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meat/meat alternates,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vegetables,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fruits,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grains.</a:t>
            </a:r>
          </a:p>
          <a:p>
            <a:endParaRPr lang="en-US" sz="120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In this example, you offered:</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fat-free (skim) milk for the milk component,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roasted turkey from the meat/meat alternate component,</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two food items from the vegetable component: roasted broccoli and steamed carrots,</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fruit salad from the fruit component,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whole-wheat rolls from the grains component.</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The participant must choose at least 3 different food components in order to make a reimbursable supper and must take the minimum serving size of each. David took:</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roasted broccoli,</a:t>
            </a:r>
            <a:r>
              <a:rPr lang="en-US" sz="120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steamed carrots, and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milk.</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Because the roasted broccoli and steamed carrots are both part of the vegetable component, David’s supper only has two food components (meat/meat alternates and vegetables) and needs food from another component to make up a reimbursable supper. He should add the minimum serving amount of fruit salad, whole-wheat rolls, and/or milk to make a reimbursable supper. </a:t>
            </a: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4164741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2009" y="4480004"/>
            <a:ext cx="6464596" cy="4749056"/>
          </a:xfrm>
        </p:spPr>
        <p:txBody>
          <a:bodyPr/>
          <a:lstStyle/>
          <a:p>
            <a:pPr defTabSz="934847">
              <a:defRPr/>
            </a:pPr>
            <a:r>
              <a:rPr lang="en-US" sz="1200" baseline="0">
                <a:latin typeface="Arial" panose="020B0604020202020204" pitchFamily="34" charset="0"/>
                <a:cs typeface="Arial" panose="020B0604020202020204" pitchFamily="34" charset="0"/>
              </a:rPr>
              <a:t>So right now, you</a:t>
            </a:r>
            <a:r>
              <a:rPr lang="en-US" sz="1200">
                <a:latin typeface="Arial" panose="020B0604020202020204" pitchFamily="34" charset="0"/>
                <a:cs typeface="Arial" panose="020B0604020202020204" pitchFamily="34" charset="0"/>
              </a:rPr>
              <a:t> might be </a:t>
            </a:r>
            <a:r>
              <a:rPr lang="en-US" sz="1200" baseline="0">
                <a:latin typeface="Arial" panose="020B0604020202020204" pitchFamily="34" charset="0"/>
                <a:cs typeface="Arial" panose="020B0604020202020204" pitchFamily="34" charset="0"/>
              </a:rPr>
              <a:t>saying, “wait a second!” In the first example, Karen was able to take two fruits (apple slices and a banana) and a grain (oatmeal) for breakfast and it was a reimbursable meal, so why couldn’t David take two vegetables and roasted turkey for a reimbursable supper?</a:t>
            </a:r>
          </a:p>
          <a:p>
            <a:pPr defTabSz="934847">
              <a:defRPr/>
            </a:pPr>
            <a:endParaRPr lang="en-US" sz="1200" baseline="0">
              <a:latin typeface="Arial" panose="020B0604020202020204" pitchFamily="34" charset="0"/>
              <a:cs typeface="Arial" panose="020B0604020202020204" pitchFamily="34" charset="0"/>
            </a:endParaRPr>
          </a:p>
          <a:p>
            <a:pPr defTabSz="934847">
              <a:defRPr/>
            </a:pPr>
            <a:r>
              <a:rPr lang="en-US" sz="1200" baseline="0">
                <a:latin typeface="Arial" panose="020B0604020202020204" pitchFamily="34" charset="0"/>
                <a:cs typeface="Arial" panose="020B0604020202020204" pitchFamily="34" charset="0"/>
              </a:rPr>
              <a:t>Let’s take a look at the chart on the first page of the worksheet again. OVS at breakfast is different from OVS at lunch and supper. At breakfast only, the participant must choose at least 3 </a:t>
            </a:r>
            <a:r>
              <a:rPr lang="en-US" sz="1200" b="1" baseline="0">
                <a:latin typeface="Arial" panose="020B0604020202020204" pitchFamily="34" charset="0"/>
                <a:cs typeface="Arial" panose="020B0604020202020204" pitchFamily="34" charset="0"/>
              </a:rPr>
              <a:t>food items </a:t>
            </a:r>
            <a:r>
              <a:rPr lang="en-US" sz="1200" baseline="0">
                <a:latin typeface="Arial" panose="020B0604020202020204" pitchFamily="34" charset="0"/>
                <a:cs typeface="Arial" panose="020B0604020202020204" pitchFamily="34" charset="0"/>
              </a:rPr>
              <a:t>(not food components) to make a reimbursable meal. So, even though apple slices and bananas are from the same food component, Karen’s breakfast is still reimbursable because she chose three food items: the apple slices, a banana, and oatmeal.</a:t>
            </a:r>
          </a:p>
          <a:p>
            <a:pPr defTabSz="934847">
              <a:defRPr/>
            </a:pPr>
            <a:endParaRPr lang="en-US" sz="1200" baseline="0">
              <a:latin typeface="Arial" panose="020B0604020202020204" pitchFamily="34" charset="0"/>
              <a:cs typeface="Arial" panose="020B0604020202020204" pitchFamily="34" charset="0"/>
            </a:endParaRPr>
          </a:p>
          <a:p>
            <a:pPr defTabSz="934847">
              <a:defRPr/>
            </a:pPr>
            <a:r>
              <a:rPr lang="en-US" sz="1200" baseline="0">
                <a:latin typeface="Arial" panose="020B0604020202020204" pitchFamily="34" charset="0"/>
                <a:cs typeface="Arial" panose="020B0604020202020204" pitchFamily="34" charset="0"/>
              </a:rPr>
              <a:t>This is different from OVS at lunch and supper. At OVS lunch and supper, the participant</a:t>
            </a:r>
            <a:r>
              <a:rPr lang="en-US" sz="1200">
                <a:latin typeface="Arial" panose="020B0604020202020204" pitchFamily="34" charset="0"/>
                <a:cs typeface="Arial" panose="020B0604020202020204" pitchFamily="34" charset="0"/>
              </a:rPr>
              <a:t> </a:t>
            </a:r>
            <a:r>
              <a:rPr lang="en-US" sz="1200" baseline="0">
                <a:latin typeface="Arial" panose="020B0604020202020204" pitchFamily="34" charset="0"/>
                <a:cs typeface="Arial" panose="020B0604020202020204" pitchFamily="34" charset="0"/>
              </a:rPr>
              <a:t>must choose food items from 3 or more </a:t>
            </a:r>
            <a:r>
              <a:rPr lang="en-US" sz="1200" b="1" baseline="0">
                <a:latin typeface="Arial" panose="020B0604020202020204" pitchFamily="34" charset="0"/>
                <a:cs typeface="Arial" panose="020B0604020202020204" pitchFamily="34" charset="0"/>
              </a:rPr>
              <a:t>food components</a:t>
            </a:r>
            <a:r>
              <a:rPr lang="en-US" sz="1200" baseline="0">
                <a:latin typeface="Arial" panose="020B0604020202020204" pitchFamily="34" charset="0"/>
                <a:cs typeface="Arial" panose="020B0604020202020204" pitchFamily="34" charset="0"/>
              </a:rPr>
              <a:t>. So, in the example with David, you offered:</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milk,</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turkey,</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broccoli, </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steamed carrots, </a:t>
            </a:r>
          </a:p>
          <a:p>
            <a:pPr marL="171450" indent="-171450" defTabSz="934847">
              <a:buFont typeface="Wingdings" panose="05000000000000000000" pitchFamily="2" charset="2"/>
              <a:buChar char="q"/>
              <a:defRPr/>
            </a:pPr>
            <a:r>
              <a:rPr lang="en-US" sz="1200">
                <a:latin typeface="Arial" panose="020B0604020202020204" pitchFamily="34" charset="0"/>
                <a:cs typeface="Arial" panose="020B0604020202020204" pitchFamily="34" charset="0"/>
              </a:rPr>
              <a:t>fruit salad, and whole-wheat rolls. </a:t>
            </a:r>
          </a:p>
          <a:p>
            <a:pPr defTabSz="934847">
              <a:defRPr/>
            </a:pPr>
            <a:endParaRPr lang="en-US" sz="1200">
              <a:latin typeface="Arial" panose="020B0604020202020204" pitchFamily="34" charset="0"/>
              <a:cs typeface="Arial" panose="020B0604020202020204" pitchFamily="34" charset="0"/>
            </a:endParaRPr>
          </a:p>
          <a:p>
            <a:pPr defTabSz="934847">
              <a:defRPr/>
            </a:pPr>
            <a:r>
              <a:rPr lang="en-US" sz="1200">
                <a:latin typeface="Arial" panose="020B0604020202020204" pitchFamily="34" charset="0"/>
                <a:cs typeface="Arial" panose="020B0604020202020204" pitchFamily="34" charset="0"/>
              </a:rPr>
              <a:t>David chose turkey, carrots, and broccoli. By doing so, he chose foods from only 2 different food components, and he needs foods from 3 different components for a reimbursable lunch or supper.</a:t>
            </a: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2331801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7">
              <a:defRPr/>
            </a:pPr>
            <a:r>
              <a:rPr lang="en-US" sz="1200">
                <a:latin typeface="Arial" panose="020B0604020202020204" pitchFamily="34" charset="0"/>
                <a:cs typeface="Arial" panose="020B0604020202020204" pitchFamily="34" charset="0"/>
              </a:rPr>
              <a:t>On the second page of the worksheet</a:t>
            </a:r>
            <a:r>
              <a:rPr lang="en-US" sz="1200" baseline="0">
                <a:latin typeface="Arial" panose="020B0604020202020204" pitchFamily="34" charset="0"/>
                <a:cs typeface="Arial" panose="020B0604020202020204" pitchFamily="34" charset="0"/>
              </a:rPr>
              <a:t>, there are three scenario-based questions that you can use to check your understanding and knowledge. We have already answered the first two together during this webinar. The last scenario-based question is there for you to practice what we’ve learned today. The answer key is provided, so you can check your answers. </a:t>
            </a: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621284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pPr defTabSz="933010">
              <a:defRPr/>
            </a:pP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2628883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pPr defTabSz="932884">
              <a:defRPr/>
            </a:pP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2183468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dirty="0"/>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7">
              <a:defRPr/>
            </a:pPr>
            <a:r>
              <a:rPr lang="en-US" sz="1200" baseline="0" dirty="0">
                <a:latin typeface="Arial" panose="020B0604020202020204" pitchFamily="34" charset="0"/>
                <a:cs typeface="Arial" panose="020B0604020202020204" pitchFamily="34" charset="0"/>
              </a:rPr>
              <a:t>So, lets get started! As you can see on the screen, today we will discuss Offer Versus Serve in the CACFP. </a:t>
            </a:r>
            <a:r>
              <a:rPr lang="en-US" sz="1200" dirty="0">
                <a:latin typeface="Arial" panose="020B0604020202020204" pitchFamily="34" charset="0"/>
                <a:cs typeface="Arial" panose="020B0604020202020204" pitchFamily="34" charset="0"/>
              </a:rPr>
              <a:t>Offer Versus Serve, also known as OVS, is an </a:t>
            </a:r>
            <a:r>
              <a:rPr lang="en-US" sz="1200" b="1" dirty="0">
                <a:latin typeface="Arial" panose="020B0604020202020204" pitchFamily="34" charset="0"/>
                <a:cs typeface="Arial" panose="020B0604020202020204" pitchFamily="34" charset="0"/>
              </a:rPr>
              <a:t>optional</a:t>
            </a:r>
            <a:r>
              <a:rPr lang="en-US" sz="1200" dirty="0">
                <a:latin typeface="Arial" panose="020B0604020202020204" pitchFamily="34" charset="0"/>
                <a:cs typeface="Arial" panose="020B0604020202020204" pitchFamily="34" charset="0"/>
              </a:rPr>
              <a:t> type of meal service that can only be used with at-risk afterschool and adult participants at breakfast, lunch, and supper. </a:t>
            </a:r>
          </a:p>
          <a:p>
            <a:pPr defTabSz="934847">
              <a:defRPr/>
            </a:pPr>
            <a:endParaRPr lang="en-US" sz="1200" baseline="0" dirty="0">
              <a:latin typeface="Arial" panose="020B0604020202020204" pitchFamily="34" charset="0"/>
              <a:cs typeface="Arial" panose="020B0604020202020204" pitchFamily="34" charset="0"/>
            </a:endParaRPr>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1003146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a:t>
            </a:r>
            <a:r>
              <a:rPr lang="en-US" sz="1200" baseline="0" dirty="0">
                <a:latin typeface="Arial" panose="020B0604020202020204" pitchFamily="34" charset="0"/>
                <a:cs typeface="Arial" panose="020B0604020202020204" pitchFamily="34" charset="0"/>
              </a:rPr>
              <a:t>top of the worksheet on page 1 explains what Offer Versus Serve is and which participants can be served using this style of meal service.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mentioned, Offer Versus Serve or OVS is an </a:t>
            </a:r>
            <a:r>
              <a:rPr lang="en-US" sz="1200" b="1" baseline="0" dirty="0">
                <a:latin typeface="Arial" panose="020B0604020202020204" pitchFamily="34" charset="0"/>
                <a:cs typeface="Arial" panose="020B0604020202020204" pitchFamily="34" charset="0"/>
              </a:rPr>
              <a:t>optional</a:t>
            </a:r>
            <a:r>
              <a:rPr lang="en-US" sz="1200" baseline="0" dirty="0">
                <a:latin typeface="Arial" panose="020B0604020202020204" pitchFamily="34" charset="0"/>
                <a:cs typeface="Arial" panose="020B0604020202020204" pitchFamily="34" charset="0"/>
              </a:rPr>
              <a:t> style of meal service that can be used to serve meals to at-risk afterschool and adult participants in the CACFP. </a:t>
            </a:r>
            <a:r>
              <a:rPr lang="en-US" sz="1200" dirty="0">
                <a:latin typeface="Arial" panose="020B0604020202020204" pitchFamily="34" charset="0"/>
                <a:cs typeface="Arial" panose="020B0604020202020204" pitchFamily="34" charset="0"/>
              </a:rPr>
              <a:t>Optional means that you do not have to use this type of meal service, but you can use it if you want.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OVS can be used at </a:t>
            </a:r>
            <a:r>
              <a:rPr lang="en-US" sz="1200" dirty="0">
                <a:latin typeface="Arial" panose="020B0604020202020204" pitchFamily="34" charset="0"/>
                <a:cs typeface="Arial" panose="020B0604020202020204" pitchFamily="34" charset="0"/>
              </a:rPr>
              <a:t>breakfast, lunch, and supper only. It cannot be used at snack.</a:t>
            </a:r>
            <a:r>
              <a:rPr lang="en-US" sz="1200" baseline="0" dirty="0">
                <a:latin typeface="Arial" panose="020B0604020202020204" pitchFamily="34" charset="0"/>
                <a:cs typeface="Arial" panose="020B0604020202020204" pitchFamily="34" charset="0"/>
              </a:rPr>
              <a:t> It cannot be used in other CACFP settings such as child care centers and family day care homes that do not serve at-risk afterschool participants or adults.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OVS may benefit those sites that serve at-risk afterschool or adult participants by helping to reduce food waste and give children and adults more food choices. </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447595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There are two terms we use often when we talk about OVS. The terms are "Food Component" and "Food Items". These terms are listed in the first green box at the top of the worksheet.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 “food component” is the name of a group of foods in a reimbursable meal. Examples of food components include milk, vegetables, fruits, grains, and meat/ meat alternates. These are all separate components, except for at breakfast only. At breakfast only, fruits and vegetables are one combined component, which means you can serve vegetables, fruits, or a combination of both.</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219512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Another term we use often when we talk about OVS is “Food Item”. A food item is part of a food component. For example, broccoli is a food item in the Vegetables food component. </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122963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On the second page </a:t>
            </a:r>
            <a:r>
              <a:rPr lang="en-US" sz="1200" baseline="0" dirty="0">
                <a:latin typeface="Arial" panose="020B0604020202020204" pitchFamily="34" charset="0"/>
                <a:cs typeface="Arial" panose="020B0604020202020204" pitchFamily="34" charset="0"/>
              </a:rPr>
              <a:t>of the worksheet, there are two additional tips about food items. As you</a:t>
            </a:r>
            <a:r>
              <a:rPr lang="en-US" sz="1200" dirty="0">
                <a:latin typeface="Arial" panose="020B0604020202020204" pitchFamily="34" charset="0"/>
                <a:cs typeface="Arial" panose="020B0604020202020204" pitchFamily="34" charset="0"/>
              </a:rPr>
              <a:t> can see, these two tips say that: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pPr marL="233712" indent="-233712">
              <a:buAutoNum type="arabicPeriod"/>
            </a:pPr>
            <a:r>
              <a:rPr lang="en-US" sz="1200" baseline="0" dirty="0">
                <a:latin typeface="Arial" panose="020B0604020202020204" pitchFamily="34" charset="0"/>
                <a:cs typeface="Arial" panose="020B0604020202020204" pitchFamily="34" charset="0"/>
              </a:rPr>
              <a:t>All food items offered at breakfast, lunch, and supper must be different food items. For example, because apple slices and applesauce are two forms of apples, they are considered the same food item. Another example would be oranges and orange juice.</a:t>
            </a:r>
          </a:p>
          <a:p>
            <a:pPr marL="233712" indent="-233712">
              <a:buAutoNum type="arabicPeriod"/>
            </a:pPr>
            <a:endParaRPr lang="en-US" sz="1200" baseline="0" dirty="0">
              <a:latin typeface="Arial" panose="020B0604020202020204" pitchFamily="34" charset="0"/>
              <a:cs typeface="Arial" panose="020B0604020202020204" pitchFamily="34" charset="0"/>
            </a:endParaRPr>
          </a:p>
          <a:p>
            <a:pPr marL="233712" indent="-233712">
              <a:buAutoNum type="arabicPeriod"/>
            </a:pPr>
            <a:r>
              <a:rPr lang="en-US" sz="1200" baseline="0" dirty="0">
                <a:latin typeface="Arial" panose="020B0604020202020204" pitchFamily="34" charset="0"/>
                <a:cs typeface="Arial" panose="020B0604020202020204" pitchFamily="34" charset="0"/>
              </a:rPr>
              <a:t>The full minimum serving size of a food item must be taken in order for it to count towards a reimbursable meal. For example, the minimum serving size of vegetables at lunch for adults is ½ cup. So, an adult participant must take at least ½ cup of vegetables for it to count towards a reimbursable meal.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1300471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320675"/>
            <a:ext cx="4984750" cy="2803525"/>
          </a:xfrm>
        </p:spPr>
      </p:sp>
      <p:sp>
        <p:nvSpPr>
          <p:cNvPr id="3" name="Notes Placeholder 2"/>
          <p:cNvSpPr>
            <a:spLocks noGrp="1"/>
          </p:cNvSpPr>
          <p:nvPr>
            <p:ph type="body" idx="1"/>
          </p:nvPr>
        </p:nvSpPr>
        <p:spPr>
          <a:xfrm>
            <a:off x="278523" y="3287308"/>
            <a:ext cx="6496216" cy="6357625"/>
          </a:xfrm>
        </p:spPr>
        <p:txBody>
          <a:bodyPr/>
          <a:lstStyle/>
          <a:p>
            <a:pPr defTabSz="934847">
              <a:defRPr/>
            </a:pPr>
            <a:r>
              <a:rPr lang="en-US" sz="1200" baseline="0">
                <a:latin typeface="Arial" panose="020B0604020202020204" pitchFamily="34" charset="0"/>
                <a:cs typeface="Arial" panose="020B0604020202020204" pitchFamily="34" charset="0"/>
              </a:rPr>
              <a:t>Now, let’s go back to the first page of the worksheet</a:t>
            </a:r>
            <a:r>
              <a:rPr lang="en-US" sz="1200">
                <a:latin typeface="Arial" panose="020B0604020202020204" pitchFamily="34" charset="0"/>
                <a:cs typeface="Arial" panose="020B0604020202020204" pitchFamily="34" charset="0"/>
              </a:rPr>
              <a:t> and </a:t>
            </a:r>
            <a:r>
              <a:rPr lang="en-US" sz="1200" baseline="0">
                <a:latin typeface="Arial" panose="020B0604020202020204" pitchFamily="34" charset="0"/>
                <a:cs typeface="Arial" panose="020B0604020202020204" pitchFamily="34" charset="0"/>
              </a:rPr>
              <a:t>talk about how to serve breakfast using OVS.</a:t>
            </a:r>
          </a:p>
          <a:p>
            <a:pPr defTabSz="934847">
              <a:defRPr/>
            </a:pPr>
            <a:endParaRPr lang="en-US" sz="1200" baseline="0">
              <a:latin typeface="Arial" panose="020B0604020202020204" pitchFamily="34" charset="0"/>
              <a:cs typeface="Arial" panose="020B0604020202020204" pitchFamily="34" charset="0"/>
            </a:endParaRPr>
          </a:p>
          <a:p>
            <a:pPr defTabSz="934847">
              <a:defRPr/>
            </a:pPr>
            <a:r>
              <a:rPr lang="en-US" sz="1200" baseline="0">
                <a:latin typeface="Arial" panose="020B0604020202020204" pitchFamily="34" charset="0"/>
                <a:cs typeface="Arial" panose="020B0604020202020204" pitchFamily="34" charset="0"/>
              </a:rPr>
              <a:t>At breakfast, you must offer these three food components: milk, vegetables and/or fruit, and grains.</a:t>
            </a:r>
            <a:r>
              <a:rPr lang="en-US" sz="1200">
                <a:latin typeface="Arial" panose="020B0604020202020204" pitchFamily="34" charset="0"/>
                <a:cs typeface="Arial" panose="020B0604020202020204" pitchFamily="34" charset="0"/>
              </a:rPr>
              <a:t> You must offer at least four food items.</a:t>
            </a:r>
            <a:endParaRPr lang="en-US" sz="1200" baseline="0">
              <a:latin typeface="Arial" panose="020B0604020202020204" pitchFamily="34" charset="0"/>
              <a:cs typeface="Arial" panose="020B0604020202020204" pitchFamily="34" charset="0"/>
            </a:endParaRPr>
          </a:p>
          <a:p>
            <a:pPr defTabSz="934847">
              <a:defRPr/>
            </a:pPr>
            <a:endParaRPr lang="en-US" sz="1200" baseline="0">
              <a:latin typeface="Arial" panose="020B0604020202020204" pitchFamily="34" charset="0"/>
              <a:cs typeface="Arial" panose="020B0604020202020204" pitchFamily="34" charset="0"/>
            </a:endParaRPr>
          </a:p>
          <a:p>
            <a:pPr defTabSz="934847">
              <a:defRPr/>
            </a:pPr>
            <a:r>
              <a:rPr lang="en-US" sz="1200" baseline="0">
                <a:latin typeface="Arial" panose="020B0604020202020204" pitchFamily="34" charset="0"/>
                <a:cs typeface="Arial" panose="020B0604020202020204" pitchFamily="34" charset="0"/>
              </a:rPr>
              <a:t>Remember that a food item is a food that falls within a food component. So this means that at breakfast, you must offer at least one food item from </a:t>
            </a:r>
            <a:r>
              <a:rPr lang="en-US" sz="1200">
                <a:latin typeface="Arial" panose="020B0604020202020204" pitchFamily="34" charset="0"/>
                <a:cs typeface="Arial" panose="020B0604020202020204" pitchFamily="34" charset="0"/>
              </a:rPr>
              <a:t>the milk component, one food item from the vegetables/fruit component, and one food item from the grains component.</a:t>
            </a:r>
            <a:r>
              <a:rPr lang="en-US" sz="1200">
                <a:solidFill>
                  <a:srgbClr val="FF0000"/>
                </a:solidFill>
                <a:latin typeface="Arial" panose="020B0604020202020204" pitchFamily="34" charset="0"/>
                <a:cs typeface="Arial" panose="020B0604020202020204" pitchFamily="34" charset="0"/>
              </a:rPr>
              <a:t> </a:t>
            </a:r>
          </a:p>
          <a:p>
            <a:pPr defTabSz="934847">
              <a:defRPr/>
            </a:pPr>
            <a:endParaRPr lang="en-US" sz="1200">
              <a:latin typeface="Arial" panose="020B0604020202020204" pitchFamily="34" charset="0"/>
              <a:cs typeface="Arial" panose="020B0604020202020204" pitchFamily="34" charset="0"/>
            </a:endParaRPr>
          </a:p>
          <a:p>
            <a:pPr defTabSz="934847">
              <a:defRPr/>
            </a:pPr>
            <a:r>
              <a:rPr lang="en-US" sz="1200" baseline="0">
                <a:latin typeface="Arial" panose="020B0604020202020204" pitchFamily="34" charset="0"/>
                <a:cs typeface="Arial" panose="020B0604020202020204" pitchFamily="34" charset="0"/>
              </a:rPr>
              <a:t>The other food item or items can come from the vegetables or fruits, grains, or meat/meat alternates component. The child or adult participant must choose at least three different food items. </a:t>
            </a:r>
          </a:p>
          <a:p>
            <a:pPr defTabSz="934847">
              <a:defRPr/>
            </a:pPr>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Let's take a closer look at the example illustrated here. Here, you are offering 4 food items: milk, apple slices, toast, and eggs.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You can offer more than 4 food items, but you must offer at least 4 food items at breakfast. And, as we mentioned before, you must offer enough of the food to meet the minimum serving size required of each component. For instance, if you are offering milk to 6-12 year olds, you must offer at least 1 cup or 8 fluid ounces of milk to each participant since that is the minimum amount of milk required for that age group.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A participant can choose 3 or more food items to make up a reimbursable breakfast. In this example, she chose milk, apple slices, and eggs for her breakfast. This breakfast is reimbursable because she chose at least 3 food items, and enough of each item to meet the minimum serving size for the component.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If she had chosen all four food items: milk, apples, eggs, and toast, and taken the minimum serving size required for at least three of these items, then that breakfast would also be reimbursable.  </a:t>
            </a:r>
          </a:p>
          <a:p>
            <a:endParaRPr lang="en-US"/>
          </a:p>
          <a:p>
            <a:endParaRPr lang="en-US"/>
          </a:p>
          <a:p>
            <a:endParaRPr lang="en-US" baseline="0"/>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133845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5273040" cy="1428750"/>
          </a:xfrm>
          <a:prstGeom prst="rect">
            <a:avLst/>
          </a:prstGeom>
        </p:spPr>
        <p:txBody>
          <a:bodyPr lIns="0" tIns="0" rIns="0" bIns="0" anchor="t" anchorCtr="0">
            <a:normAutofit/>
          </a:bodyPr>
          <a:lstStyle>
            <a:lvl1pPr algn="l">
              <a:defRPr sz="4000" b="1" i="0">
                <a:solidFill>
                  <a:srgbClr val="013B50"/>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4197791" cy="1591056"/>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013B50"/>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p:spPr>
        <p:txBody>
          <a:bodyPr/>
          <a:lstStyle>
            <a:lvl1pPr marL="342900" indent="-342900" algn="l">
              <a:buClr>
                <a:srgbClr val="013B50"/>
              </a:buClr>
              <a:buSzPct val="125000"/>
              <a:buFont typeface="Wingdings" pitchFamily="2" charset="2"/>
              <a:buChar char="ü"/>
              <a:defRPr sz="1800" b="0" i="0">
                <a:solidFill>
                  <a:schemeClr val="tx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301951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13B50"/>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13B50"/>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40507"/>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13B50"/>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13B50"/>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13B50"/>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13B50"/>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1148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1148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13B50"/>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13B50"/>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013B50"/>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013B50"/>
                </a:solidFill>
                <a:latin typeface="Helvetica" pitchFamily="2" charset="0"/>
              </a:defRPr>
            </a:lvl1pPr>
          </a:lstStyle>
          <a:p>
            <a:r>
              <a:rPr lang="en-US" dirty="0"/>
              <a:t>Click to edit Master title style</a:t>
            </a:r>
          </a:p>
        </p:txBody>
      </p:sp>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013B50"/>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31458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ound Single Corner Rectangle 3">
            <a:extLst>
              <a:ext uri="{FF2B5EF4-FFF2-40B4-BE49-F238E27FC236}">
                <a16:creationId xmlns:a16="http://schemas.microsoft.com/office/drawing/2014/main" id="{EC29933A-9E9E-6A43-98EC-F6F1D39E64B8}"/>
              </a:ext>
            </a:extLst>
          </p:cNvPr>
          <p:cNvSpPr/>
          <p:nvPr userDrawn="1"/>
        </p:nvSpPr>
        <p:spPr>
          <a:xfrm rot="10800000" flipH="1">
            <a:off x="0" y="-1"/>
            <a:ext cx="8694751" cy="3440246"/>
          </a:xfrm>
          <a:prstGeom prst="round1Rect">
            <a:avLst>
              <a:gd name="adj" fmla="val 16776"/>
            </a:avLst>
          </a:prstGeom>
          <a:solidFill>
            <a:srgbClr val="D3E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AE7C4C1-3BA5-9049-BD08-E553704CE8BB}"/>
              </a:ext>
            </a:extLst>
          </p:cNvPr>
          <p:cNvSpPr/>
          <p:nvPr userDrawn="1"/>
        </p:nvSpPr>
        <p:spPr>
          <a:xfrm>
            <a:off x="-8092" y="4368034"/>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3E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CA0CA13-9285-C54E-A146-784DD35EBCFF}"/>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3E0E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5BF5FC0-936E-DE4E-9DB4-870C8F781E45}"/>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3E0E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567557" y="918344"/>
            <a:ext cx="4792713" cy="3657600"/>
          </a:xfrm>
          <a:prstGeom prst="round1Rect">
            <a:avLst>
              <a:gd name="adj" fmla="val 26085"/>
            </a:avLst>
          </a:prstGeom>
          <a:solidFill>
            <a:srgbClr val="D3E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3E0E8"/>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3E0E8"/>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3E0E8"/>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6.tiff"/></Relationships>
</file>

<file path=ppt/slides/_rels/slide1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teamnutrition.usda.gov/"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teamnutrition.usda.gov/" TargetMode="Externa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0.tiff"/><Relationship Id="rId5" Type="http://schemas.openxmlformats.org/officeDocument/2006/relationships/hyperlink" Target="mailto:TeamNutrition@usda.gov" TargetMode="Externa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twitter.com/@teamnutrition" TargetMode="External"/><Relationship Id="rId5" Type="http://schemas.openxmlformats.org/officeDocument/2006/relationships/image" Target="../media/image7.png"/><Relationship Id="rId10" Type="http://schemas.openxmlformats.org/officeDocument/2006/relationships/image" Target="../media/image22.png"/><Relationship Id="rId4" Type="http://schemas.openxmlformats.org/officeDocument/2006/relationships/hyperlink" Target="https://teamnutrition.usda.gov/" TargetMode="External"/><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fns.usda.gov/team-nutrition/cacfp-meal-pattern-training-worksheets"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http://fns.usda.gov/team-nutrition/cacfp-meal-pattern-training-worksheets"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2F93B-2CD2-6C4E-9E0F-720A351DD9BC}"/>
              </a:ext>
            </a:extLst>
          </p:cNvPr>
          <p:cNvSpPr>
            <a:spLocks noGrp="1"/>
          </p:cNvSpPr>
          <p:nvPr>
            <p:ph type="ctrTitle"/>
          </p:nvPr>
        </p:nvSpPr>
        <p:spPr/>
        <p:txBody>
          <a:bodyPr/>
          <a:lstStyle/>
          <a:p>
            <a:r>
              <a:rPr lang="en-US" dirty="0"/>
              <a:t>Offer Versus Serve </a:t>
            </a:r>
            <a:br>
              <a:rPr lang="en-US" dirty="0"/>
            </a:br>
            <a:r>
              <a:rPr lang="en-US" dirty="0"/>
              <a:t>in the CACFP</a:t>
            </a:r>
          </a:p>
        </p:txBody>
      </p:sp>
      <p:sp>
        <p:nvSpPr>
          <p:cNvPr id="3" name="Subtitle 2">
            <a:extLst>
              <a:ext uri="{FF2B5EF4-FFF2-40B4-BE49-F238E27FC236}">
                <a16:creationId xmlns:a16="http://schemas.microsoft.com/office/drawing/2014/main" id="{641DAF47-B35B-2349-A340-CEDC595406D1}"/>
              </a:ext>
            </a:extLst>
          </p:cNvPr>
          <p:cNvSpPr>
            <a:spLocks noGrp="1"/>
          </p:cNvSpPr>
          <p:nvPr>
            <p:ph type="subTitle" idx="1"/>
          </p:nvPr>
        </p:nvSpPr>
        <p:spPr/>
        <p:txBody>
          <a:bodyPr/>
          <a:lstStyle/>
          <a:p>
            <a:r>
              <a:rPr lang="en-US" dirty="0"/>
              <a:t>A Training Presentation for </a:t>
            </a:r>
            <a:br>
              <a:rPr lang="en-US" dirty="0"/>
            </a:br>
            <a:r>
              <a:rPr lang="en-US" dirty="0"/>
              <a:t>Child and Adult Care Food Program (CACFP) Operators</a:t>
            </a:r>
          </a:p>
        </p:txBody>
      </p:sp>
      <p:pic>
        <p:nvPicPr>
          <p:cNvPr id="4" name="Picture 3" descr="Illustration of an elderly man, an elderly woman, a young man and a young woman. The young woman is holding a tray with food, including a fish, eggs and tomatoes.">
            <a:extLst>
              <a:ext uri="{FF2B5EF4-FFF2-40B4-BE49-F238E27FC236}">
                <a16:creationId xmlns:a16="http://schemas.microsoft.com/office/drawing/2014/main" id="{4E02A7A2-941B-8844-B42C-194D64A27CE9}"/>
              </a:ext>
            </a:extLst>
          </p:cNvPr>
          <p:cNvPicPr>
            <a:picLocks noChangeAspect="1"/>
          </p:cNvPicPr>
          <p:nvPr/>
        </p:nvPicPr>
        <p:blipFill>
          <a:blip r:embed="rId3"/>
          <a:stretch>
            <a:fillRect/>
          </a:stretch>
        </p:blipFill>
        <p:spPr>
          <a:xfrm>
            <a:off x="4673600" y="1508760"/>
            <a:ext cx="4470400" cy="3670300"/>
          </a:xfrm>
          <a:prstGeom prst="rect">
            <a:avLst/>
          </a:prstGeom>
        </p:spPr>
      </p:pic>
    </p:spTree>
    <p:extLst>
      <p:ext uri="{BB962C8B-B14F-4D97-AF65-F5344CB8AC3E}">
        <p14:creationId xmlns:p14="http://schemas.microsoft.com/office/powerpoint/2010/main" val="2616291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A3BDC2-ECC9-4D4B-9275-F8CC8210E798}"/>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792463"/>
            <a:ext cx="3512634" cy="3381272"/>
          </a:xfrm>
        </p:spPr>
        <p:txBody>
          <a:bodyPr lIns="228600" tIns="0"/>
          <a:lstStyle/>
          <a:p>
            <a:pPr>
              <a:spcBef>
                <a:spcPts val="600"/>
              </a:spcBef>
            </a:pPr>
            <a:r>
              <a:rPr lang="en-US" sz="1800"/>
              <a:t>Try It Out!</a:t>
            </a:r>
            <a:r>
              <a:rPr lang="en-US" sz="1800" i="1"/>
              <a:t/>
            </a:r>
            <a:br>
              <a:rPr lang="en-US" sz="1800" i="1"/>
            </a:br>
            <a:r>
              <a:rPr lang="en-US" sz="1800" b="0"/>
              <a:t>Your adult day care center uses OVS at breakfast.</a:t>
            </a:r>
            <a:br>
              <a:rPr lang="en-US" sz="1800" b="0"/>
            </a:br>
            <a:r>
              <a:rPr lang="en-US" sz="1800" b="0"/>
              <a:t/>
            </a:r>
            <a:br>
              <a:rPr lang="en-US" sz="1800" b="0"/>
            </a:br>
            <a:r>
              <a:rPr lang="en-US" sz="1800" b="0"/>
              <a:t>You offer low-fat (1%) milk, apple slices, oatmeal, and bananas. Karen is a participant who chooses the </a:t>
            </a:r>
            <a:r>
              <a:rPr lang="en-US" sz="1800"/>
              <a:t>milk, apple slices, and oatmeal</a:t>
            </a:r>
            <a:r>
              <a:rPr lang="en-US" sz="1800" b="0"/>
              <a:t>. She took the full minimum serving size of each item. </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Karen’s breakfast reimbursable?</a:t>
            </a:r>
          </a:p>
          <a:p>
            <a:endParaRPr lang="en-US" sz="200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4114800" y="1730589"/>
            <a:ext cx="3868737" cy="841161"/>
          </a:xfrm>
        </p:spPr>
        <p:txBody>
          <a:bodyPr/>
          <a:lstStyle/>
          <a:p>
            <a:pPr marL="349250" indent="-339725">
              <a:buClr>
                <a:srgbClr val="013B50"/>
              </a:buClr>
              <a:buFont typeface="Wingdings" pitchFamily="2" charset="2"/>
              <a:buChar char="q"/>
            </a:pPr>
            <a:r>
              <a:rPr lang="en-US" sz="2000"/>
              <a:t>Yes</a:t>
            </a:r>
          </a:p>
          <a:p>
            <a:pPr marL="349250" indent="-339725">
              <a:buClr>
                <a:srgbClr val="013B50"/>
              </a:buClr>
              <a:buFont typeface="Wingdings" pitchFamily="2" charset="2"/>
              <a:buChar char="q"/>
            </a:pPr>
            <a:r>
              <a:rPr lang="en-US" sz="2000"/>
              <a:t>No</a:t>
            </a:r>
          </a:p>
        </p:txBody>
      </p:sp>
      <p:pic>
        <p:nvPicPr>
          <p:cNvPr id="7" name="Picture 6" descr="[decorative]">
            <a:extLst>
              <a:ext uri="{FF2B5EF4-FFF2-40B4-BE49-F238E27FC236}">
                <a16:creationId xmlns:a16="http://schemas.microsoft.com/office/drawing/2014/main" id="{36451EAF-1F76-1640-A628-92BE9615E281}"/>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7326351" y="1887536"/>
            <a:ext cx="1556502" cy="3101388"/>
          </a:xfrm>
          <a:prstGeom prst="rect">
            <a:avLst/>
          </a:prstGeom>
        </p:spPr>
      </p:pic>
      <p:sp>
        <p:nvSpPr>
          <p:cNvPr id="5" name="TextBox 4">
            <a:extLst>
              <a:ext uri="{FF2B5EF4-FFF2-40B4-BE49-F238E27FC236}">
                <a16:creationId xmlns:a16="http://schemas.microsoft.com/office/drawing/2014/main" id="{2036FBA6-DE2D-5342-97B8-CF12F4BE81BB}"/>
              </a:ext>
            </a:extLst>
          </p:cNvPr>
          <p:cNvSpPr txBox="1"/>
          <p:nvPr/>
        </p:nvSpPr>
        <p:spPr>
          <a:xfrm>
            <a:off x="4077325" y="3132944"/>
            <a:ext cx="1593706" cy="492443"/>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Let’s try a practice question. Your adult day care center uses OVS at breakfast.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You are a program operator and offer 4 food items: </a:t>
            </a:r>
          </a:p>
          <a:p>
            <a:pPr marL="171450" indent="-171450">
              <a:buFont typeface="Wingdings" panose="05000000000000000000" pitchFamily="2" charset="2"/>
              <a:buChar char="q"/>
            </a:pPr>
            <a:r>
              <a:rPr lang="en-US" sz="200">
                <a:solidFill>
                  <a:schemeClr val="bg1"/>
                </a:solidFill>
                <a:latin typeface="Arial" panose="020B0604020202020204" pitchFamily="34" charset="0"/>
                <a:cs typeface="Arial" panose="020B0604020202020204" pitchFamily="34" charset="0"/>
              </a:rPr>
              <a:t>low-fat (1%) milk, </a:t>
            </a:r>
          </a:p>
          <a:p>
            <a:pPr marL="171450" indent="-171450">
              <a:buFont typeface="Wingdings" panose="05000000000000000000" pitchFamily="2" charset="2"/>
              <a:buChar char="q"/>
            </a:pPr>
            <a:r>
              <a:rPr lang="en-US" sz="200">
                <a:solidFill>
                  <a:schemeClr val="bg1"/>
                </a:solidFill>
                <a:latin typeface="Arial" panose="020B0604020202020204" pitchFamily="34" charset="0"/>
                <a:cs typeface="Arial" panose="020B0604020202020204" pitchFamily="34" charset="0"/>
              </a:rPr>
              <a:t>apple slices, </a:t>
            </a:r>
          </a:p>
          <a:p>
            <a:pPr marL="171450" indent="-171450">
              <a:buFont typeface="Wingdings" panose="05000000000000000000" pitchFamily="2" charset="2"/>
              <a:buChar char="q"/>
            </a:pPr>
            <a:r>
              <a:rPr lang="en-US" sz="200">
                <a:solidFill>
                  <a:schemeClr val="bg1"/>
                </a:solidFill>
                <a:latin typeface="Arial" panose="020B0604020202020204" pitchFamily="34" charset="0"/>
                <a:cs typeface="Arial" panose="020B0604020202020204" pitchFamily="34" charset="0"/>
              </a:rPr>
              <a:t>oatmeal, and </a:t>
            </a:r>
          </a:p>
          <a:p>
            <a:pPr marL="171450" indent="-171450">
              <a:buFont typeface="Wingdings" panose="05000000000000000000" pitchFamily="2" charset="2"/>
              <a:buChar char="q"/>
            </a:pPr>
            <a:r>
              <a:rPr lang="en-US" sz="200">
                <a:solidFill>
                  <a:schemeClr val="bg1"/>
                </a:solidFill>
                <a:latin typeface="Arial" panose="020B0604020202020204" pitchFamily="34" charset="0"/>
                <a:cs typeface="Arial" panose="020B0604020202020204" pitchFamily="34" charset="0"/>
              </a:rPr>
              <a:t>bananas.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Karen is a participant, and she chooses milk, apple slices, and oatmeal. She took the full minimum serving size of each item.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Raise your hand if you think Karen’s breakfast is reimbursable [pause and wait for a show of hands].</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Raise your hand if you think Karen’s breakfast is not reimbursable [pause and wait for a show of hands].</a:t>
            </a:r>
          </a:p>
        </p:txBody>
      </p:sp>
    </p:spTree>
    <p:extLst>
      <p:ext uri="{BB962C8B-B14F-4D97-AF65-F5344CB8AC3E}">
        <p14:creationId xmlns:p14="http://schemas.microsoft.com/office/powerpoint/2010/main" val="2833459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75E2318-D6E3-8A49-834D-17382C0E3FF5}"/>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656997"/>
            <a:ext cx="3225521" cy="3476221"/>
          </a:xfrm>
        </p:spPr>
        <p:txBody>
          <a:bodyPr lIns="228600" tIns="0"/>
          <a:lstStyle/>
          <a:p>
            <a:pPr>
              <a:spcBef>
                <a:spcPts val="600"/>
              </a:spcBef>
            </a:pPr>
            <a:r>
              <a:rPr lang="en-US" sz="1800"/>
              <a:t>Answer</a:t>
            </a:r>
            <a:r>
              <a:rPr lang="en-US" sz="1800" i="1"/>
              <a:t/>
            </a:r>
            <a:br>
              <a:rPr lang="en-US" sz="1800" i="1"/>
            </a:br>
            <a:r>
              <a:rPr lang="en-US" sz="1800" b="0"/>
              <a:t>Your adult day care center uses OVS at breakfast.</a:t>
            </a:r>
            <a:br>
              <a:rPr lang="en-US" sz="1800" b="0"/>
            </a:br>
            <a:r>
              <a:rPr lang="en-US" sz="1800" b="0"/>
              <a:t/>
            </a:r>
            <a:br>
              <a:rPr lang="en-US" sz="1800" b="0"/>
            </a:br>
            <a:r>
              <a:rPr lang="en-US" sz="1800" b="0"/>
              <a:t>You offer milk, apple slices, oatmeal, and bananas. Karen is a participant who chooses the </a:t>
            </a:r>
            <a:r>
              <a:rPr lang="en-US" sz="1800"/>
              <a:t>milk, apple slices, and oatmeal</a:t>
            </a:r>
            <a:r>
              <a:rPr lang="en-US" sz="1800" b="0"/>
              <a:t>. She took the full minimum serving size of each item. </a:t>
            </a:r>
          </a:p>
        </p:txBody>
      </p:sp>
      <p:sp>
        <p:nvSpPr>
          <p:cNvPr id="13" name="Text Placeholder 2">
            <a:extLst>
              <a:ext uri="{FF2B5EF4-FFF2-40B4-BE49-F238E27FC236}">
                <a16:creationId xmlns:a16="http://schemas.microsoft.com/office/drawing/2014/main" id="{CB30D5E5-132A-9946-A717-DAE2C8F1C059}"/>
              </a:ext>
            </a:extLst>
          </p:cNvPr>
          <p:cNvSpPr>
            <a:spLocks noGrp="1"/>
          </p:cNvSpPr>
          <p:nvPr>
            <p:ph type="body" idx="1"/>
          </p:nvPr>
        </p:nvSpPr>
        <p:spPr>
          <a:xfrm>
            <a:off x="4114800" y="1273389"/>
            <a:ext cx="4605051" cy="312738"/>
          </a:xfrm>
        </p:spPr>
        <p:txBody>
          <a:bodyPr/>
          <a:lstStyle/>
          <a:p>
            <a:r>
              <a:rPr lang="en-US" b="1">
                <a:solidFill>
                  <a:srgbClr val="013B50"/>
                </a:solidFill>
              </a:rPr>
              <a:t>Is Karen’s breakfast reimbursable?</a:t>
            </a:r>
          </a:p>
          <a:p>
            <a:endParaRPr lang="en-US" sz="2000"/>
          </a:p>
        </p:txBody>
      </p:sp>
      <p:sp>
        <p:nvSpPr>
          <p:cNvPr id="10" name="Content Placeholder 3">
            <a:extLst>
              <a:ext uri="{FF2B5EF4-FFF2-40B4-BE49-F238E27FC236}">
                <a16:creationId xmlns:a16="http://schemas.microsoft.com/office/drawing/2014/main" id="{82BA8D82-0A73-0E42-B45E-56BA93DCF0B2}"/>
              </a:ext>
            </a:extLst>
          </p:cNvPr>
          <p:cNvSpPr>
            <a:spLocks noGrp="1"/>
          </p:cNvSpPr>
          <p:nvPr>
            <p:ph sz="half" idx="2"/>
          </p:nvPr>
        </p:nvSpPr>
        <p:spPr>
          <a:xfrm>
            <a:off x="4114801" y="1730589"/>
            <a:ext cx="1080198" cy="841161"/>
          </a:xfrm>
        </p:spPr>
        <p:txBody>
          <a:bodyPr/>
          <a:lstStyle/>
          <a:p>
            <a:pPr marL="349250" indent="-339725">
              <a:buClr>
                <a:srgbClr val="013B50"/>
              </a:buClr>
              <a:buFont typeface="Wingdings" pitchFamily="2" charset="2"/>
              <a:buChar char="q"/>
            </a:pPr>
            <a:r>
              <a:rPr lang="en-US" sz="2000" b="1">
                <a:solidFill>
                  <a:srgbClr val="013B50"/>
                </a:solidFill>
              </a:rPr>
              <a:t>Yes</a:t>
            </a:r>
          </a:p>
          <a:p>
            <a:pPr marL="349250" indent="-339725">
              <a:buClr>
                <a:srgbClr val="013B50"/>
              </a:buClr>
              <a:buFont typeface="Wingdings" pitchFamily="2" charset="2"/>
              <a:buChar char="q"/>
            </a:pPr>
            <a:r>
              <a:rPr lang="en-US" sz="2000"/>
              <a:t>No</a:t>
            </a:r>
          </a:p>
        </p:txBody>
      </p:sp>
      <p:sp>
        <p:nvSpPr>
          <p:cNvPr id="4" name="TextBox 3" descr="The box next to &quot;Yes&quot; is checked.">
            <a:extLst>
              <a:ext uri="{FF2B5EF4-FFF2-40B4-BE49-F238E27FC236}">
                <a16:creationId xmlns:a16="http://schemas.microsoft.com/office/drawing/2014/main" id="{1F22D79D-4B69-E746-B516-3A1518D386DA}"/>
              </a:ext>
            </a:extLst>
          </p:cNvPr>
          <p:cNvSpPr txBox="1"/>
          <p:nvPr/>
        </p:nvSpPr>
        <p:spPr>
          <a:xfrm>
            <a:off x="4151747" y="1597510"/>
            <a:ext cx="415498" cy="461665"/>
          </a:xfrm>
          <a:prstGeom prst="rect">
            <a:avLst/>
          </a:prstGeom>
          <a:noFill/>
        </p:spPr>
        <p:txBody>
          <a:bodyPr wrap="none" rtlCol="0">
            <a:spAutoFit/>
          </a:bodyPr>
          <a:lstStyle/>
          <a:p>
            <a:r>
              <a:rPr lang="en-US" sz="2400" b="1">
                <a:solidFill>
                  <a:srgbClr val="013B50"/>
                </a:solidFill>
                <a:latin typeface="Helvetica" pitchFamily="2" charset="0"/>
              </a:rPr>
              <a:t>✓</a:t>
            </a:r>
          </a:p>
        </p:txBody>
      </p:sp>
      <p:pic>
        <p:nvPicPr>
          <p:cNvPr id="7" name="Picture 6" descr="[decorative]">
            <a:extLst>
              <a:ext uri="{FF2B5EF4-FFF2-40B4-BE49-F238E27FC236}">
                <a16:creationId xmlns:a16="http://schemas.microsoft.com/office/drawing/2014/main" id="{36451EAF-1F76-1640-A628-92BE9615E281}"/>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7326351" y="1887536"/>
            <a:ext cx="1556502" cy="3101388"/>
          </a:xfrm>
          <a:prstGeom prst="rect">
            <a:avLst/>
          </a:prstGeom>
        </p:spPr>
      </p:pic>
      <p:sp>
        <p:nvSpPr>
          <p:cNvPr id="2" name="TextBox 1">
            <a:extLst>
              <a:ext uri="{FF2B5EF4-FFF2-40B4-BE49-F238E27FC236}">
                <a16:creationId xmlns:a16="http://schemas.microsoft.com/office/drawing/2014/main" id="{CB509973-0A36-9347-B798-C0211042BF13}"/>
              </a:ext>
            </a:extLst>
          </p:cNvPr>
          <p:cNvSpPr txBox="1"/>
          <p:nvPr/>
        </p:nvSpPr>
        <p:spPr>
          <a:xfrm>
            <a:off x="3822493" y="2908092"/>
            <a:ext cx="2218544" cy="692497"/>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Great job, everyone! The answer to this question is “yes”. Karen’s breakfast is reimbursable.</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We know Karen’s breakfast is reimbursable because when using OVS at breakfast you must offer at least 4 food items including:</a:t>
            </a:r>
          </a:p>
          <a:p>
            <a:endParaRPr lang="en-US" sz="30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one item from the milk component. In this example it is the low-fat (1%) 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At least one item from the vegetable/fruit component. In this example you offered two items from this component: apple slices and bananas, and</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At least one item from the grains component. In this example it is the oatmeal.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For the breakfast to be reimbursable, Karen needed to take at least 3 of the 4 food items offered and at least the full minimum serving size of each item, which she did. By choosing the milk, apple slices, and oatmeal and taking the full minimum serving size of each item, Karen’s breakfast is reimbursable. </a:t>
            </a:r>
          </a:p>
        </p:txBody>
      </p:sp>
    </p:spTree>
    <p:extLst>
      <p:ext uri="{BB962C8B-B14F-4D97-AF65-F5344CB8AC3E}">
        <p14:creationId xmlns:p14="http://schemas.microsoft.com/office/powerpoint/2010/main" val="135745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C4A13C-8E9E-0B43-86BB-B2A855943C8D}"/>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72330"/>
            <a:ext cx="3512634" cy="3321645"/>
          </a:xfrm>
        </p:spPr>
        <p:txBody>
          <a:bodyPr lIns="228600" tIns="0"/>
          <a:lstStyle/>
          <a:p>
            <a:pPr>
              <a:spcBef>
                <a:spcPts val="600"/>
              </a:spcBef>
            </a:pPr>
            <a:r>
              <a:rPr lang="en-US" sz="1800"/>
              <a:t>Try It Out!</a:t>
            </a:r>
            <a:r>
              <a:rPr lang="en-US" sz="1800" i="1"/>
              <a:t/>
            </a:r>
            <a:br>
              <a:rPr lang="en-US" sz="1800" i="1"/>
            </a:br>
            <a:r>
              <a:rPr lang="en-US" sz="1800" b="0"/>
              <a:t>Your adult day care center uses OVS at breakfast.</a:t>
            </a:r>
            <a:br>
              <a:rPr lang="en-US" sz="1800" b="0"/>
            </a:br>
            <a:r>
              <a:rPr lang="en-US" sz="1800" b="0"/>
              <a:t/>
            </a:r>
            <a:br>
              <a:rPr lang="en-US" sz="1800" b="0"/>
            </a:br>
            <a:r>
              <a:rPr lang="en-US" sz="1800" b="0"/>
              <a:t>You offer low-fat (1%) milk, apple slices, oatmeal, and bananas. Victor is a participant who chooses the </a:t>
            </a:r>
            <a:r>
              <a:rPr lang="en-US" sz="1800"/>
              <a:t>milk, apple slices, and bananas</a:t>
            </a:r>
            <a:r>
              <a:rPr lang="en-US" sz="1800" b="0"/>
              <a:t>. He took the full minimum serving size of each item. </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Victor’s breakfast reimbursable?</a:t>
            </a:r>
          </a:p>
          <a:p>
            <a:endParaRPr lang="en-US" sz="2000"/>
          </a:p>
        </p:txBody>
      </p:sp>
      <p:sp>
        <p:nvSpPr>
          <p:cNvPr id="10" name="Content Placeholder 3">
            <a:extLst>
              <a:ext uri="{FF2B5EF4-FFF2-40B4-BE49-F238E27FC236}">
                <a16:creationId xmlns:a16="http://schemas.microsoft.com/office/drawing/2014/main" id="{B25D69C6-9925-9440-BDAE-E0144B3CAC01}"/>
              </a:ext>
            </a:extLst>
          </p:cNvPr>
          <p:cNvSpPr txBox="1">
            <a:spLocks/>
          </p:cNvSpPr>
          <p:nvPr/>
        </p:nvSpPr>
        <p:spPr>
          <a:xfrm>
            <a:off x="4114801" y="1730589"/>
            <a:ext cx="1080198" cy="84116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39725">
              <a:buClr>
                <a:srgbClr val="013B50"/>
              </a:buClr>
              <a:buFont typeface="Wingdings" pitchFamily="2" charset="2"/>
              <a:buChar char="q"/>
            </a:pPr>
            <a:r>
              <a:rPr lang="en-US"/>
              <a:t>Yes</a:t>
            </a:r>
          </a:p>
          <a:p>
            <a:pPr marL="349250" indent="-339725">
              <a:buClr>
                <a:srgbClr val="013B50"/>
              </a:buClr>
              <a:buFont typeface="Wingdings" pitchFamily="2" charset="2"/>
              <a:buChar char="q"/>
            </a:pPr>
            <a:r>
              <a:rPr lang="en-US"/>
              <a:t>No</a:t>
            </a:r>
          </a:p>
        </p:txBody>
      </p:sp>
      <p:pic>
        <p:nvPicPr>
          <p:cNvPr id="11" name="Picture 10" descr="Illustration of an elderly man.">
            <a:extLst>
              <a:ext uri="{FF2B5EF4-FFF2-40B4-BE49-F238E27FC236}">
                <a16:creationId xmlns:a16="http://schemas.microsoft.com/office/drawing/2014/main" id="{B4EBC884-E97A-7D44-8807-90F630BCC9D8}"/>
              </a:ext>
            </a:extLst>
          </p:cNvPr>
          <p:cNvPicPr>
            <a:picLocks noChangeAspect="1"/>
          </p:cNvPicPr>
          <p:nvPr/>
        </p:nvPicPr>
        <p:blipFill>
          <a:blip r:embed="rId4"/>
          <a:stretch>
            <a:fillRect/>
          </a:stretch>
        </p:blipFill>
        <p:spPr>
          <a:xfrm>
            <a:off x="7333198" y="1647129"/>
            <a:ext cx="1270562" cy="3405105"/>
          </a:xfrm>
          <a:prstGeom prst="rect">
            <a:avLst/>
          </a:prstGeom>
        </p:spPr>
      </p:pic>
      <p:sp>
        <p:nvSpPr>
          <p:cNvPr id="2" name="TextBox 1">
            <a:extLst>
              <a:ext uri="{FF2B5EF4-FFF2-40B4-BE49-F238E27FC236}">
                <a16:creationId xmlns:a16="http://schemas.microsoft.com/office/drawing/2014/main" id="{82A98402-F365-F54E-BA31-0E3365DCF730}"/>
              </a:ext>
            </a:extLst>
          </p:cNvPr>
          <p:cNvSpPr txBox="1"/>
          <p:nvPr/>
        </p:nvSpPr>
        <p:spPr>
          <a:xfrm>
            <a:off x="3792511" y="3147934"/>
            <a:ext cx="1935145" cy="877163"/>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Let’s try another practice question. In this question, you are still offering:</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low-fat (1%) milk,</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apple slices,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oatmeal,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bananas </a:t>
            </a:r>
          </a:p>
          <a:p>
            <a:r>
              <a:rPr lang="en-US" sz="300">
                <a:solidFill>
                  <a:schemeClr val="bg1"/>
                </a:solidFill>
                <a:latin typeface="Arial" panose="020B0604020202020204" pitchFamily="34" charset="0"/>
                <a:cs typeface="Arial" panose="020B0604020202020204" pitchFamily="34" charset="0"/>
              </a:rPr>
              <a:t>at your adult day care center.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Victor, an adult participant at your center, chooses: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apple slices,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bananas.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He took the full minimum serving size of each item.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Victor’s breakfast is reimbursable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Victor’s breakfast is not reimbursable [pause and wait for a show of hands].</a:t>
            </a:r>
          </a:p>
        </p:txBody>
      </p:sp>
    </p:spTree>
    <p:extLst>
      <p:ext uri="{BB962C8B-B14F-4D97-AF65-F5344CB8AC3E}">
        <p14:creationId xmlns:p14="http://schemas.microsoft.com/office/powerpoint/2010/main" val="54973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1C07DDE-67AF-E142-AECE-8E8BDCAFD351}"/>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356289"/>
            <a:ext cx="3512634" cy="3442055"/>
          </a:xfrm>
        </p:spPr>
        <p:txBody>
          <a:bodyPr lIns="228600"/>
          <a:lstStyle/>
          <a:p>
            <a:pPr>
              <a:spcBef>
                <a:spcPts val="600"/>
              </a:spcBef>
            </a:pPr>
            <a:r>
              <a:rPr lang="en-US" sz="1800"/>
              <a:t>Answer</a:t>
            </a:r>
            <a:r>
              <a:rPr lang="en-US" sz="1800" i="1"/>
              <a:t/>
            </a:r>
            <a:br>
              <a:rPr lang="en-US" sz="1800" i="1"/>
            </a:br>
            <a:r>
              <a:rPr lang="en-US" sz="1800" b="0"/>
              <a:t>Your adult day care center uses OVS at breakfast.</a:t>
            </a:r>
            <a:br>
              <a:rPr lang="en-US" sz="1800" b="0"/>
            </a:br>
            <a:r>
              <a:rPr lang="en-US" sz="1800" b="0"/>
              <a:t/>
            </a:r>
            <a:br>
              <a:rPr lang="en-US" sz="1800" b="0"/>
            </a:br>
            <a:r>
              <a:rPr lang="en-US" sz="1800" b="0"/>
              <a:t>You offer low-fat (1%) milk, apple slices, oatmeal, and bananas. Victor is a participant who chooses the </a:t>
            </a:r>
            <a:r>
              <a:rPr lang="en-US" sz="1800"/>
              <a:t>milk, apple slices, and bananas</a:t>
            </a:r>
            <a:r>
              <a:rPr lang="en-US" sz="1800" b="0"/>
              <a:t>. He took the full minimum serving size of each item.</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Victor’s breakfast reimbursable?</a:t>
            </a:r>
          </a:p>
          <a:p>
            <a:endParaRPr lang="en-US" sz="2000"/>
          </a:p>
        </p:txBody>
      </p:sp>
      <p:sp>
        <p:nvSpPr>
          <p:cNvPr id="11" name="Content Placeholder 3">
            <a:extLst>
              <a:ext uri="{FF2B5EF4-FFF2-40B4-BE49-F238E27FC236}">
                <a16:creationId xmlns:a16="http://schemas.microsoft.com/office/drawing/2014/main" id="{CF76BFF2-E17E-3546-B074-E04DB789995D}"/>
              </a:ext>
            </a:extLst>
          </p:cNvPr>
          <p:cNvSpPr>
            <a:spLocks noGrp="1"/>
          </p:cNvSpPr>
          <p:nvPr>
            <p:ph sz="half" idx="2"/>
          </p:nvPr>
        </p:nvSpPr>
        <p:spPr>
          <a:xfrm>
            <a:off x="4114801" y="1730589"/>
            <a:ext cx="1080198" cy="841161"/>
          </a:xfrm>
        </p:spPr>
        <p:txBody>
          <a:bodyPr/>
          <a:lstStyle/>
          <a:p>
            <a:pPr marL="349250" indent="-339725">
              <a:buClr>
                <a:srgbClr val="013B50"/>
              </a:buClr>
              <a:buFont typeface="Wingdings" pitchFamily="2" charset="2"/>
              <a:buChar char="q"/>
            </a:pPr>
            <a:r>
              <a:rPr lang="en-US" sz="2000" b="1">
                <a:solidFill>
                  <a:srgbClr val="013B50"/>
                </a:solidFill>
              </a:rPr>
              <a:t>Yes</a:t>
            </a:r>
          </a:p>
          <a:p>
            <a:pPr marL="349250" indent="-339725">
              <a:buClr>
                <a:srgbClr val="013B50"/>
              </a:buClr>
              <a:buFont typeface="Wingdings" pitchFamily="2" charset="2"/>
              <a:buChar char="q"/>
            </a:pPr>
            <a:r>
              <a:rPr lang="en-US" sz="2000"/>
              <a:t>No</a:t>
            </a:r>
          </a:p>
        </p:txBody>
      </p:sp>
      <p:sp>
        <p:nvSpPr>
          <p:cNvPr id="13" name="TextBox 12" descr="The box next to &quot;Yes&quot; is checked.">
            <a:extLst>
              <a:ext uri="{FF2B5EF4-FFF2-40B4-BE49-F238E27FC236}">
                <a16:creationId xmlns:a16="http://schemas.microsoft.com/office/drawing/2014/main" id="{37282564-3F55-8C4D-8F21-94421CDDA27E}"/>
              </a:ext>
            </a:extLst>
          </p:cNvPr>
          <p:cNvSpPr txBox="1"/>
          <p:nvPr/>
        </p:nvSpPr>
        <p:spPr>
          <a:xfrm>
            <a:off x="4151747" y="1597510"/>
            <a:ext cx="415498" cy="461665"/>
          </a:xfrm>
          <a:prstGeom prst="rect">
            <a:avLst/>
          </a:prstGeom>
          <a:noFill/>
        </p:spPr>
        <p:txBody>
          <a:bodyPr wrap="none" rtlCol="0">
            <a:spAutoFit/>
          </a:bodyPr>
          <a:lstStyle/>
          <a:p>
            <a:r>
              <a:rPr lang="en-US" sz="2400" b="1">
                <a:solidFill>
                  <a:srgbClr val="013B50"/>
                </a:solidFill>
                <a:latin typeface="Helvetica" pitchFamily="2" charset="0"/>
              </a:rPr>
              <a:t>✓</a:t>
            </a:r>
          </a:p>
        </p:txBody>
      </p:sp>
      <p:pic>
        <p:nvPicPr>
          <p:cNvPr id="8" name="Picture 7" descr="Decorative">
            <a:extLst>
              <a:ext uri="{FF2B5EF4-FFF2-40B4-BE49-F238E27FC236}">
                <a16:creationId xmlns:a16="http://schemas.microsoft.com/office/drawing/2014/main" id="{4E85E499-4022-E74E-8014-538DA7DFDA38}"/>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7333198" y="1647129"/>
            <a:ext cx="1270562" cy="3405105"/>
          </a:xfrm>
          <a:prstGeom prst="rect">
            <a:avLst/>
          </a:prstGeom>
        </p:spPr>
      </p:pic>
      <p:sp>
        <p:nvSpPr>
          <p:cNvPr id="2" name="TextBox 1">
            <a:extLst>
              <a:ext uri="{FF2B5EF4-FFF2-40B4-BE49-F238E27FC236}">
                <a16:creationId xmlns:a16="http://schemas.microsoft.com/office/drawing/2014/main" id="{1D2DCC56-6ADA-9E45-8DEF-0D73E07CDB2B}"/>
              </a:ext>
            </a:extLst>
          </p:cNvPr>
          <p:cNvSpPr txBox="1"/>
          <p:nvPr/>
        </p:nvSpPr>
        <p:spPr>
          <a:xfrm>
            <a:off x="4182257" y="2983043"/>
            <a:ext cx="2504294" cy="646331"/>
          </a:xfrm>
          <a:prstGeom prst="rect">
            <a:avLst/>
          </a:prstGeom>
          <a:noFill/>
        </p:spPr>
        <p:txBody>
          <a:bodyPr wrap="square" rtlCol="0">
            <a:spAutoFit/>
          </a:bodyPr>
          <a:lstStyle/>
          <a:p>
            <a:r>
              <a:rPr lang="en-US" sz="400">
                <a:solidFill>
                  <a:schemeClr val="bg1"/>
                </a:solidFill>
                <a:latin typeface="Arial" panose="020B0604020202020204" pitchFamily="34" charset="0"/>
                <a:cs typeface="Arial" panose="020B0604020202020204" pitchFamily="34" charset="0"/>
              </a:rPr>
              <a:t>Nice work everyone! The answer is yes, Victor’s breakfast is reimbursable.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For a reimbursable breakfast, the operator must offer at least 4 food items from the 3 required food components. The participant can choose any combination of the food items as long as s/he takes at least 3 items, and takes the full minimum serving size of the items.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In this question, Victor the participant chose 3 different items: milk, apple slices, and bananas, and took the minimum serving size of each. Therefore, his breakfast is reimbursable. If he had taken the minimum serving size of all 4 foods that were offered, that breakfast would be reimbursable as well. </a:t>
            </a:r>
          </a:p>
        </p:txBody>
      </p:sp>
    </p:spTree>
    <p:extLst>
      <p:ext uri="{BB962C8B-B14F-4D97-AF65-F5344CB8AC3E}">
        <p14:creationId xmlns:p14="http://schemas.microsoft.com/office/powerpoint/2010/main" val="2860912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AE922-FDFC-864B-825A-36D7861B229B}"/>
              </a:ext>
            </a:extLst>
          </p:cNvPr>
          <p:cNvSpPr>
            <a:spLocks noGrp="1"/>
          </p:cNvSpPr>
          <p:nvPr>
            <p:ph type="title"/>
          </p:nvPr>
        </p:nvSpPr>
        <p:spPr>
          <a:xfrm>
            <a:off x="0" y="1"/>
            <a:ext cx="7886700" cy="729916"/>
          </a:xfrm>
        </p:spPr>
        <p:txBody>
          <a:bodyPr/>
          <a:lstStyle/>
          <a:p>
            <a:r>
              <a:rPr lang="en-US"/>
              <a:t>How to Use OVS at Lunch and Supper </a:t>
            </a:r>
          </a:p>
        </p:txBody>
      </p:sp>
      <p:sp>
        <p:nvSpPr>
          <p:cNvPr id="5" name="Rounded Rectangle 4" descr="Rounded Rectangle">
            <a:extLst>
              <a:ext uri="{FF2B5EF4-FFF2-40B4-BE49-F238E27FC236}">
                <a16:creationId xmlns:a16="http://schemas.microsoft.com/office/drawing/2014/main" id="{3A98468F-E86A-8147-A494-23444241DB9F}"/>
              </a:ext>
              <a:ext uri="{C183D7F6-B498-43B3-948B-1728B52AA6E4}">
                <adec:decorative xmlns="" xmlns:adec="http://schemas.microsoft.com/office/drawing/2017/decorative" val="0"/>
              </a:ext>
            </a:extLst>
          </p:cNvPr>
          <p:cNvSpPr/>
          <p:nvPr/>
        </p:nvSpPr>
        <p:spPr>
          <a:xfrm>
            <a:off x="782999" y="972498"/>
            <a:ext cx="7200998" cy="3992534"/>
          </a:xfrm>
          <a:prstGeom prst="roundRect">
            <a:avLst>
              <a:gd name="adj" fmla="val 2940"/>
            </a:avLst>
          </a:prstGeom>
          <a:solidFill>
            <a:srgbClr val="FBEFF6"/>
          </a:solidFill>
          <a:ln w="6350">
            <a:solidFill>
              <a:srgbClr val="013B50">
                <a:alpha val="50000"/>
              </a:srgbClr>
            </a:solid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D3E0E8"/>
              </a:solidFill>
              <a:latin typeface="Times New Roman" panose="02020603050405020304" pitchFamily="18" charset="0"/>
              <a:cs typeface="Times New Roman" panose="02020603050405020304" pitchFamily="18" charset="0"/>
            </a:endParaRPr>
          </a:p>
        </p:txBody>
      </p:sp>
      <p:sp>
        <p:nvSpPr>
          <p:cNvPr id="6" name="Rounded Rectangle 5" descr="Rounded Rectangle">
            <a:extLst>
              <a:ext uri="{FF2B5EF4-FFF2-40B4-BE49-F238E27FC236}">
                <a16:creationId xmlns:a16="http://schemas.microsoft.com/office/drawing/2014/main" id="{5B35E3E7-F4C3-8044-9C09-2205ED2FC8D0}"/>
              </a:ext>
              <a:ext uri="{C183D7F6-B498-43B3-948B-1728B52AA6E4}">
                <adec:decorative xmlns="" xmlns:adec="http://schemas.microsoft.com/office/drawing/2017/decorative" val="0"/>
              </a:ext>
            </a:extLst>
          </p:cNvPr>
          <p:cNvSpPr/>
          <p:nvPr/>
        </p:nvSpPr>
        <p:spPr>
          <a:xfrm>
            <a:off x="782999" y="3323128"/>
            <a:ext cx="7200998" cy="1181096"/>
          </a:xfrm>
          <a:prstGeom prst="roundRect">
            <a:avLst>
              <a:gd name="adj" fmla="val 0"/>
            </a:avLst>
          </a:prstGeom>
          <a:solidFill>
            <a:srgbClr val="D6C3DF"/>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D3E0E8"/>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E936FB44-26FB-754F-BD7D-880367BA2F1C}"/>
              </a:ext>
            </a:extLst>
          </p:cNvPr>
          <p:cNvSpPr/>
          <p:nvPr/>
        </p:nvSpPr>
        <p:spPr>
          <a:xfrm>
            <a:off x="975658" y="1055648"/>
            <a:ext cx="4152957" cy="369332"/>
          </a:xfrm>
          <a:prstGeom prst="rect">
            <a:avLst/>
          </a:prstGeom>
        </p:spPr>
        <p:txBody>
          <a:bodyPr wrap="square">
            <a:spAutoFit/>
          </a:bodyPr>
          <a:lstStyle/>
          <a:p>
            <a:r>
              <a:rPr lang="en-US" b="1">
                <a:solidFill>
                  <a:srgbClr val="013B50"/>
                </a:solidFill>
                <a:latin typeface="Times New Roman" panose="02020603050405020304" pitchFamily="18" charset="0"/>
                <a:cs typeface="Times New Roman" panose="02020603050405020304" pitchFamily="18" charset="0"/>
              </a:rPr>
              <a:t>OVS at Lunch and Supper</a:t>
            </a:r>
          </a:p>
        </p:txBody>
      </p:sp>
      <p:sp>
        <p:nvSpPr>
          <p:cNvPr id="8" name="TextBox 7">
            <a:extLst>
              <a:ext uri="{FF2B5EF4-FFF2-40B4-BE49-F238E27FC236}">
                <a16:creationId xmlns:a16="http://schemas.microsoft.com/office/drawing/2014/main" id="{D699F9C4-1AF7-B44A-A257-C17138687264}"/>
              </a:ext>
            </a:extLst>
          </p:cNvPr>
          <p:cNvSpPr txBox="1"/>
          <p:nvPr/>
        </p:nvSpPr>
        <p:spPr>
          <a:xfrm>
            <a:off x="975658" y="1423294"/>
            <a:ext cx="5881608" cy="338554"/>
          </a:xfrm>
          <a:prstGeom prst="rect">
            <a:avLst/>
          </a:prstGeom>
          <a:noFill/>
        </p:spPr>
        <p:txBody>
          <a:bodyPr wrap="square" rtlCol="0">
            <a:spAutoFit/>
          </a:bodyPr>
          <a:lstStyle/>
          <a:p>
            <a:pPr marL="182880" indent="-182880">
              <a:spcBef>
                <a:spcPts val="100"/>
              </a:spcBef>
              <a:buFont typeface="+mj-lt"/>
              <a:buAutoNum type="arabicPeriod"/>
            </a:pPr>
            <a:r>
              <a:rPr lang="en-US" sz="1600">
                <a:latin typeface="Times New Roman" panose="02020603050405020304" pitchFamily="18" charset="0"/>
                <a:cs typeface="Times New Roman" panose="02020603050405020304" pitchFamily="18" charset="0"/>
              </a:rPr>
              <a:t> Offer these 5 </a:t>
            </a:r>
            <a:r>
              <a:rPr lang="en-US" sz="1600" b="1">
                <a:solidFill>
                  <a:srgbClr val="385723"/>
                </a:solidFill>
                <a:latin typeface="Times New Roman" panose="02020603050405020304" pitchFamily="18" charset="0"/>
                <a:cs typeface="Times New Roman" panose="02020603050405020304" pitchFamily="18" charset="0"/>
              </a:rPr>
              <a:t>food components </a:t>
            </a:r>
            <a:r>
              <a:rPr lang="en-US" sz="1600">
                <a:latin typeface="Times New Roman" panose="02020603050405020304" pitchFamily="18" charset="0"/>
                <a:cs typeface="Times New Roman" panose="02020603050405020304" pitchFamily="18" charset="0"/>
              </a:rPr>
              <a:t>at lunch and supper:</a:t>
            </a:r>
          </a:p>
        </p:txBody>
      </p:sp>
      <p:sp>
        <p:nvSpPr>
          <p:cNvPr id="13" name="TextBox 12">
            <a:extLst>
              <a:ext uri="{FF2B5EF4-FFF2-40B4-BE49-F238E27FC236}">
                <a16:creationId xmlns:a16="http://schemas.microsoft.com/office/drawing/2014/main" id="{AB9325B0-627D-C745-96AC-3D21A5633206}"/>
              </a:ext>
            </a:extLst>
          </p:cNvPr>
          <p:cNvSpPr txBox="1"/>
          <p:nvPr/>
        </p:nvSpPr>
        <p:spPr>
          <a:xfrm>
            <a:off x="1076196" y="1702837"/>
            <a:ext cx="1477880" cy="814609"/>
          </a:xfrm>
          <a:prstGeom prst="rect">
            <a:avLst/>
          </a:prstGeom>
          <a:noFill/>
        </p:spPr>
        <p:txBody>
          <a:bodyPr wrap="square" numCol="1" rtlCol="0">
            <a:noAutofit/>
          </a:bodyPr>
          <a:lstStyle/>
          <a:p>
            <a:pPr marL="285750" indent="-102870">
              <a:spcBef>
                <a:spcPts val="100"/>
              </a:spcBef>
              <a:buFont typeface="Helvetica" pitchFamily="2" charset="0"/>
              <a:buChar char="-"/>
            </a:pPr>
            <a:r>
              <a:rPr lang="en-US" sz="1600">
                <a:latin typeface="Times New Roman" panose="02020603050405020304" pitchFamily="18" charset="0"/>
                <a:cs typeface="Times New Roman" panose="02020603050405020304" pitchFamily="18" charset="0"/>
              </a:rPr>
              <a:t>Milk*</a:t>
            </a:r>
          </a:p>
          <a:p>
            <a:pPr marL="285750" indent="-102870">
              <a:spcBef>
                <a:spcPts val="100"/>
              </a:spcBef>
              <a:buFont typeface="Helvetica" pitchFamily="2" charset="0"/>
              <a:buChar char="-"/>
            </a:pPr>
            <a:r>
              <a:rPr lang="en-US" sz="1600">
                <a:latin typeface="Times New Roman" panose="02020603050405020304" pitchFamily="18" charset="0"/>
                <a:cs typeface="Times New Roman" panose="02020603050405020304" pitchFamily="18" charset="0"/>
              </a:rPr>
              <a:t>Vegetables</a:t>
            </a:r>
          </a:p>
          <a:p>
            <a:pPr marL="285750" indent="-102870">
              <a:spcBef>
                <a:spcPts val="100"/>
              </a:spcBef>
              <a:buFont typeface="Helvetica" pitchFamily="2" charset="0"/>
              <a:buChar char="-"/>
            </a:pPr>
            <a:r>
              <a:rPr lang="en-US" sz="1600">
                <a:latin typeface="Times New Roman" panose="02020603050405020304" pitchFamily="18" charset="0"/>
                <a:cs typeface="Times New Roman" panose="02020603050405020304" pitchFamily="18" charset="0"/>
              </a:rPr>
              <a:t>Fruits</a:t>
            </a:r>
          </a:p>
        </p:txBody>
      </p:sp>
      <p:sp>
        <p:nvSpPr>
          <p:cNvPr id="14" name="TextBox 13">
            <a:extLst>
              <a:ext uri="{FF2B5EF4-FFF2-40B4-BE49-F238E27FC236}">
                <a16:creationId xmlns:a16="http://schemas.microsoft.com/office/drawing/2014/main" id="{2E03543E-957E-AC42-946B-A95FCEA17BDA}"/>
              </a:ext>
            </a:extLst>
          </p:cNvPr>
          <p:cNvSpPr txBox="1"/>
          <p:nvPr/>
        </p:nvSpPr>
        <p:spPr>
          <a:xfrm>
            <a:off x="2648322" y="1702837"/>
            <a:ext cx="3052357" cy="814609"/>
          </a:xfrm>
          <a:prstGeom prst="rect">
            <a:avLst/>
          </a:prstGeom>
          <a:noFill/>
        </p:spPr>
        <p:txBody>
          <a:bodyPr wrap="square" numCol="1" rtlCol="0">
            <a:noAutofit/>
          </a:bodyPr>
          <a:lstStyle/>
          <a:p>
            <a:pPr marL="285750" indent="-102870">
              <a:spcBef>
                <a:spcPts val="100"/>
              </a:spcBef>
              <a:buFont typeface="Helvetica" pitchFamily="2" charset="0"/>
              <a:buChar char="-"/>
            </a:pPr>
            <a:r>
              <a:rPr lang="en-US" sz="1600">
                <a:latin typeface="Times New Roman" panose="02020603050405020304" pitchFamily="18" charset="0"/>
                <a:cs typeface="Times New Roman" panose="02020603050405020304" pitchFamily="18" charset="0"/>
              </a:rPr>
              <a:t>Grains</a:t>
            </a:r>
          </a:p>
          <a:p>
            <a:pPr marL="285750" indent="-102870">
              <a:spcBef>
                <a:spcPts val="100"/>
              </a:spcBef>
              <a:buFont typeface="Helvetica" pitchFamily="2" charset="0"/>
              <a:buChar char="-"/>
            </a:pPr>
            <a:r>
              <a:rPr lang="en-US" sz="1600">
                <a:latin typeface="Times New Roman" panose="02020603050405020304" pitchFamily="18" charset="0"/>
                <a:cs typeface="Times New Roman" panose="02020603050405020304" pitchFamily="18" charset="0"/>
              </a:rPr>
              <a:t>Meat and meat alternates</a:t>
            </a:r>
          </a:p>
        </p:txBody>
      </p:sp>
      <p:sp>
        <p:nvSpPr>
          <p:cNvPr id="12" name="TextBox 11">
            <a:extLst>
              <a:ext uri="{FF2B5EF4-FFF2-40B4-BE49-F238E27FC236}">
                <a16:creationId xmlns:a16="http://schemas.microsoft.com/office/drawing/2014/main" id="{DC5885DD-F9F8-A540-B56F-A755D8D77D00}"/>
              </a:ext>
            </a:extLst>
          </p:cNvPr>
          <p:cNvSpPr txBox="1"/>
          <p:nvPr/>
        </p:nvSpPr>
        <p:spPr>
          <a:xfrm>
            <a:off x="999909" y="2501904"/>
            <a:ext cx="5985091" cy="843821"/>
          </a:xfrm>
          <a:prstGeom prst="rect">
            <a:avLst/>
          </a:prstGeom>
          <a:noFill/>
        </p:spPr>
        <p:txBody>
          <a:bodyPr wrap="square" rtlCol="0">
            <a:spAutoFit/>
          </a:bodyPr>
          <a:lstStyle/>
          <a:p>
            <a:pPr marL="182880" indent="-182880">
              <a:spcBef>
                <a:spcPts val="100"/>
              </a:spcBef>
              <a:buFont typeface="+mj-lt"/>
              <a:buAutoNum type="arabicPeriod" startAt="2"/>
            </a:pPr>
            <a:r>
              <a:rPr lang="en-US" sz="1600">
                <a:latin typeface="Times New Roman" panose="02020603050405020304" pitchFamily="18" charset="0"/>
                <a:cs typeface="Times New Roman" panose="02020603050405020304" pitchFamily="18" charset="0"/>
              </a:rPr>
              <a:t> Offer at least one </a:t>
            </a:r>
            <a:r>
              <a:rPr lang="en-US" sz="1600" b="1">
                <a:solidFill>
                  <a:srgbClr val="533F84"/>
                </a:solidFill>
                <a:latin typeface="Times New Roman" panose="02020603050405020304" pitchFamily="18" charset="0"/>
                <a:cs typeface="Times New Roman" panose="02020603050405020304" pitchFamily="18" charset="0"/>
              </a:rPr>
              <a:t>food item </a:t>
            </a:r>
            <a:r>
              <a:rPr lang="en-US" sz="1600">
                <a:latin typeface="Times New Roman" panose="02020603050405020304" pitchFamily="18" charset="0"/>
                <a:cs typeface="Times New Roman" panose="02020603050405020304" pitchFamily="18" charset="0"/>
              </a:rPr>
              <a:t>from each component.</a:t>
            </a:r>
          </a:p>
          <a:p>
            <a:pPr marL="182880" indent="-182880">
              <a:spcBef>
                <a:spcPts val="100"/>
              </a:spcBef>
              <a:buFont typeface="+mj-lt"/>
              <a:buAutoNum type="arabicPeriod" startAt="2"/>
            </a:pPr>
            <a:r>
              <a:rPr lang="en-US" sz="1600">
                <a:latin typeface="Times New Roman" panose="02020603050405020304" pitchFamily="18" charset="0"/>
                <a:cs typeface="Times New Roman" panose="02020603050405020304" pitchFamily="18" charset="0"/>
              </a:rPr>
              <a:t> Ask the child or adult to choose </a:t>
            </a:r>
            <a:r>
              <a:rPr lang="en-US" sz="1600" b="1">
                <a:solidFill>
                  <a:srgbClr val="533F84"/>
                </a:solidFill>
                <a:latin typeface="Times New Roman" panose="02020603050405020304" pitchFamily="18" charset="0"/>
                <a:cs typeface="Times New Roman" panose="02020603050405020304" pitchFamily="18" charset="0"/>
              </a:rPr>
              <a:t>food items</a:t>
            </a:r>
            <a:r>
              <a:rPr lang="en-US" sz="1600">
                <a:latin typeface="Times New Roman" panose="02020603050405020304" pitchFamily="18" charset="0"/>
                <a:cs typeface="Times New Roman" panose="02020603050405020304" pitchFamily="18" charset="0"/>
              </a:rPr>
              <a:t> from </a:t>
            </a:r>
            <a:r>
              <a:rPr lang="en-US" sz="1600" b="1">
                <a:latin typeface="Times New Roman" panose="02020603050405020304" pitchFamily="18" charset="0"/>
                <a:cs typeface="Times New Roman" panose="02020603050405020304" pitchFamily="18" charset="0"/>
              </a:rPr>
              <a:t>3 or more</a:t>
            </a:r>
            <a:r>
              <a:rPr lang="en-US" sz="1600">
                <a:latin typeface="Times New Roman" panose="02020603050405020304" pitchFamily="18" charset="0"/>
                <a:cs typeface="Times New Roman" panose="02020603050405020304" pitchFamily="18" charset="0"/>
              </a:rPr>
              <a:t> </a:t>
            </a:r>
            <a:r>
              <a:rPr lang="en-US" sz="1600" b="1">
                <a:solidFill>
                  <a:srgbClr val="385723"/>
                </a:solidFill>
                <a:latin typeface="Times New Roman" panose="02020603050405020304" pitchFamily="18" charset="0"/>
                <a:cs typeface="Times New Roman" panose="02020603050405020304" pitchFamily="18" charset="0"/>
              </a:rPr>
              <a:t>food components</a:t>
            </a:r>
            <a:r>
              <a:rPr lang="en-US" sz="1600">
                <a:latin typeface="Times New Roman" panose="02020603050405020304" pitchFamily="18" charset="0"/>
                <a:cs typeface="Times New Roman" panose="02020603050405020304" pitchFamily="18" charset="0"/>
              </a:rPr>
              <a:t>.</a:t>
            </a:r>
          </a:p>
        </p:txBody>
      </p:sp>
      <p:pic>
        <p:nvPicPr>
          <p:cNvPr id="10" name="Picture 9" descr="Illustration of a carton of milk, a carrot, two bananas, a chicken thigh and loaf of wheat bread. The milk carton, the carrot and the chicken thigh are circled.">
            <a:extLst>
              <a:ext uri="{FF2B5EF4-FFF2-40B4-BE49-F238E27FC236}">
                <a16:creationId xmlns:a16="http://schemas.microsoft.com/office/drawing/2014/main" id="{67A3F204-13AC-E244-8E94-B195E55CB9D8}"/>
              </a:ext>
            </a:extLst>
          </p:cNvPr>
          <p:cNvPicPr>
            <a:picLocks noChangeAspect="1"/>
          </p:cNvPicPr>
          <p:nvPr/>
        </p:nvPicPr>
        <p:blipFill>
          <a:blip r:embed="rId3"/>
          <a:stretch>
            <a:fillRect/>
          </a:stretch>
        </p:blipFill>
        <p:spPr>
          <a:xfrm>
            <a:off x="2307480" y="3278754"/>
            <a:ext cx="3872941" cy="950304"/>
          </a:xfrm>
          <a:prstGeom prst="rect">
            <a:avLst/>
          </a:prstGeom>
        </p:spPr>
      </p:pic>
      <p:sp>
        <p:nvSpPr>
          <p:cNvPr id="11" name="Rectangle 10">
            <a:extLst>
              <a:ext uri="{FF2B5EF4-FFF2-40B4-BE49-F238E27FC236}">
                <a16:creationId xmlns:a16="http://schemas.microsoft.com/office/drawing/2014/main" id="{5EC8CAF2-9E57-5743-93A8-A5C43AD898D1}"/>
              </a:ext>
            </a:extLst>
          </p:cNvPr>
          <p:cNvSpPr/>
          <p:nvPr/>
        </p:nvSpPr>
        <p:spPr>
          <a:xfrm>
            <a:off x="1160003" y="4081521"/>
            <a:ext cx="6167897" cy="430887"/>
          </a:xfrm>
          <a:prstGeom prst="rect">
            <a:avLst/>
          </a:prstGeom>
        </p:spPr>
        <p:txBody>
          <a:bodyPr wrap="square">
            <a:spAutoFit/>
          </a:bodyPr>
          <a:lstStyle/>
          <a:p>
            <a:pPr algn="ctr"/>
            <a:r>
              <a:rPr lang="en-US" sz="1100" b="1">
                <a:latin typeface="Times New Roman" panose="02020603050405020304" pitchFamily="18" charset="0"/>
                <a:cs typeface="Times New Roman" panose="02020603050405020304" pitchFamily="18" charset="0"/>
              </a:rPr>
              <a:t>Note: </a:t>
            </a:r>
            <a:r>
              <a:rPr lang="en-US" sz="1100">
                <a:latin typeface="Times New Roman" panose="02020603050405020304" pitchFamily="18" charset="0"/>
                <a:cs typeface="Times New Roman" panose="02020603050405020304" pitchFamily="18" charset="0"/>
              </a:rPr>
              <a:t>The child or adult can select food from all 5 components. Foods from at </a:t>
            </a:r>
            <a:r>
              <a:rPr lang="en-US" sz="1100" b="1">
                <a:latin typeface="Times New Roman" panose="02020603050405020304" pitchFamily="18" charset="0"/>
                <a:cs typeface="Times New Roman" panose="02020603050405020304" pitchFamily="18" charset="0"/>
              </a:rPr>
              <a:t>least </a:t>
            </a:r>
            <a:br>
              <a:rPr lang="en-US" sz="1100" b="1">
                <a:latin typeface="Times New Roman" panose="02020603050405020304" pitchFamily="18" charset="0"/>
                <a:cs typeface="Times New Roman" panose="02020603050405020304" pitchFamily="18" charset="0"/>
              </a:rPr>
            </a:br>
            <a:r>
              <a:rPr lang="en-US" sz="1100" b="1">
                <a:latin typeface="Times New Roman" panose="02020603050405020304" pitchFamily="18" charset="0"/>
                <a:cs typeface="Times New Roman" panose="02020603050405020304" pitchFamily="18" charset="0"/>
              </a:rPr>
              <a:t>3 component</a:t>
            </a:r>
            <a:r>
              <a:rPr lang="en-US" sz="1100">
                <a:latin typeface="Times New Roman" panose="02020603050405020304" pitchFamily="18" charset="0"/>
                <a:cs typeface="Times New Roman" panose="02020603050405020304" pitchFamily="18" charset="0"/>
              </a:rPr>
              <a:t>s are needed for a reimbursable meal. </a:t>
            </a:r>
          </a:p>
        </p:txBody>
      </p:sp>
      <p:sp>
        <p:nvSpPr>
          <p:cNvPr id="15" name="Rectangle 14">
            <a:extLst>
              <a:ext uri="{FF2B5EF4-FFF2-40B4-BE49-F238E27FC236}">
                <a16:creationId xmlns:a16="http://schemas.microsoft.com/office/drawing/2014/main" id="{042DF73B-2530-4A40-A029-3594C9623ADA}"/>
              </a:ext>
            </a:extLst>
          </p:cNvPr>
          <p:cNvSpPr/>
          <p:nvPr/>
        </p:nvSpPr>
        <p:spPr>
          <a:xfrm>
            <a:off x="1147303" y="4526021"/>
            <a:ext cx="6625097" cy="430887"/>
          </a:xfrm>
          <a:prstGeom prst="rect">
            <a:avLst/>
          </a:prstGeom>
        </p:spPr>
        <p:txBody>
          <a:bodyPr wrap="square">
            <a:spAutoFit/>
          </a:bodyPr>
          <a:lstStyle/>
          <a:p>
            <a:pPr algn="ctr"/>
            <a:r>
              <a:rPr lang="en-US" sz="1100" b="1">
                <a:solidFill>
                  <a:srgbClr val="385723"/>
                </a:solidFill>
                <a:latin typeface="Times New Roman" panose="02020603050405020304" pitchFamily="18" charset="0"/>
                <a:cs typeface="Times New Roman" panose="02020603050405020304" pitchFamily="18" charset="0"/>
              </a:rPr>
              <a:t>*For Adult Participants Only: </a:t>
            </a:r>
            <a:r>
              <a:rPr lang="en-US" sz="1100">
                <a:latin typeface="Times New Roman" panose="02020603050405020304" pitchFamily="18" charset="0"/>
                <a:cs typeface="Times New Roman" panose="02020603050405020304" pitchFamily="18" charset="0"/>
              </a:rPr>
              <a:t>Milk is optional at supper. If milk is not offered, the adult still needs to select food items from 3 different food components to have a reimbursable meal.</a:t>
            </a:r>
          </a:p>
        </p:txBody>
      </p:sp>
      <p:pic>
        <p:nvPicPr>
          <p:cNvPr id="7" name="Picture 6" descr="Illustration of a young woman holding a tray with food, including a fish, eggs and tomatoes.">
            <a:extLst>
              <a:ext uri="{FF2B5EF4-FFF2-40B4-BE49-F238E27FC236}">
                <a16:creationId xmlns:a16="http://schemas.microsoft.com/office/drawing/2014/main" id="{18552288-5A2C-6540-BC25-5E90BBC22595}"/>
              </a:ext>
            </a:extLst>
          </p:cNvPr>
          <p:cNvPicPr>
            <a:picLocks noChangeAspect="1"/>
          </p:cNvPicPr>
          <p:nvPr/>
        </p:nvPicPr>
        <p:blipFill>
          <a:blip r:embed="rId4"/>
          <a:stretch>
            <a:fillRect/>
          </a:stretch>
        </p:blipFill>
        <p:spPr>
          <a:xfrm>
            <a:off x="6705096" y="1055648"/>
            <a:ext cx="1267416" cy="2525374"/>
          </a:xfrm>
          <a:prstGeom prst="rect">
            <a:avLst/>
          </a:prstGeom>
        </p:spPr>
      </p:pic>
      <p:sp>
        <p:nvSpPr>
          <p:cNvPr id="3" name="TextBox 2">
            <a:extLst>
              <a:ext uri="{FF2B5EF4-FFF2-40B4-BE49-F238E27FC236}">
                <a16:creationId xmlns:a16="http://schemas.microsoft.com/office/drawing/2014/main" id="{E69F8E37-2EF8-214E-B2D6-CDD899D6482C}"/>
              </a:ext>
            </a:extLst>
          </p:cNvPr>
          <p:cNvSpPr txBox="1"/>
          <p:nvPr/>
        </p:nvSpPr>
        <p:spPr>
          <a:xfrm>
            <a:off x="12397" y="876641"/>
            <a:ext cx="676356" cy="3970318"/>
          </a:xfrm>
          <a:prstGeom prst="rect">
            <a:avLst/>
          </a:prstGeom>
          <a:noFill/>
        </p:spPr>
        <p:txBody>
          <a:bodyPr wrap="square" rtlCol="0">
            <a:spAutoFit/>
          </a:bodyPr>
          <a:lstStyle/>
          <a:p>
            <a:pPr defTabSz="934847">
              <a:defRPr/>
            </a:pPr>
            <a:r>
              <a:rPr lang="en-US" sz="300">
                <a:solidFill>
                  <a:schemeClr val="bg1"/>
                </a:solidFill>
                <a:latin typeface="Arial" panose="020B0604020202020204" pitchFamily="34" charset="0"/>
                <a:cs typeface="Arial" panose="020B0604020202020204" pitchFamily="34" charset="0"/>
              </a:rPr>
              <a:t>Now, let’s talk about how to use OVS to serve lunch and supper. At lunch and supper you must offer these five food components:</a:t>
            </a:r>
          </a:p>
          <a:p>
            <a:pPr marL="171450" indent="-171450" defTabSz="934847">
              <a:buFont typeface="Wingdings" panose="05000000000000000000" pitchFamily="2" charset="2"/>
              <a:buChar char="q"/>
              <a:defRPr/>
            </a:pPr>
            <a:r>
              <a:rPr lang="en-US" sz="300">
                <a:solidFill>
                  <a:schemeClr val="bg1"/>
                </a:solidFill>
                <a:latin typeface="Arial" panose="020B0604020202020204" pitchFamily="34" charset="0"/>
                <a:cs typeface="Arial" panose="020B0604020202020204" pitchFamily="34" charset="0"/>
              </a:rPr>
              <a:t>milk, </a:t>
            </a:r>
          </a:p>
          <a:p>
            <a:pPr marL="171450" indent="-171450" defTabSz="934847">
              <a:buFont typeface="Wingdings" panose="05000000000000000000" pitchFamily="2" charset="2"/>
              <a:buChar char="q"/>
              <a:defRPr/>
            </a:pPr>
            <a:r>
              <a:rPr lang="en-US" sz="300">
                <a:solidFill>
                  <a:schemeClr val="bg1"/>
                </a:solidFill>
                <a:latin typeface="Arial" panose="020B0604020202020204" pitchFamily="34" charset="0"/>
                <a:cs typeface="Arial" panose="020B0604020202020204" pitchFamily="34" charset="0"/>
              </a:rPr>
              <a:t>vegetables,</a:t>
            </a:r>
          </a:p>
          <a:p>
            <a:pPr marL="171450" indent="-171450" defTabSz="934847">
              <a:buFont typeface="Wingdings" panose="05000000000000000000" pitchFamily="2" charset="2"/>
              <a:buChar char="q"/>
              <a:defRPr/>
            </a:pPr>
            <a:r>
              <a:rPr lang="en-US" sz="300">
                <a:solidFill>
                  <a:schemeClr val="bg1"/>
                </a:solidFill>
                <a:latin typeface="Arial" panose="020B0604020202020204" pitchFamily="34" charset="0"/>
                <a:cs typeface="Arial" panose="020B0604020202020204" pitchFamily="34" charset="0"/>
              </a:rPr>
              <a:t>fruits, </a:t>
            </a:r>
          </a:p>
          <a:p>
            <a:pPr marL="171450" indent="-171450" defTabSz="934847">
              <a:buFont typeface="Wingdings" panose="05000000000000000000" pitchFamily="2" charset="2"/>
              <a:buChar char="q"/>
              <a:defRPr/>
            </a:pPr>
            <a:r>
              <a:rPr lang="en-US" sz="300">
                <a:solidFill>
                  <a:schemeClr val="bg1"/>
                </a:solidFill>
                <a:latin typeface="Arial" panose="020B0604020202020204" pitchFamily="34" charset="0"/>
                <a:cs typeface="Arial" panose="020B0604020202020204" pitchFamily="34" charset="0"/>
              </a:rPr>
              <a:t>grains, and </a:t>
            </a:r>
          </a:p>
          <a:p>
            <a:pPr marL="171450" indent="-171450" defTabSz="934847">
              <a:buFont typeface="Wingdings" panose="05000000000000000000" pitchFamily="2" charset="2"/>
              <a:buChar char="q"/>
              <a:defRPr/>
            </a:pPr>
            <a:r>
              <a:rPr lang="en-US" sz="300">
                <a:solidFill>
                  <a:schemeClr val="bg1"/>
                </a:solidFill>
                <a:latin typeface="Arial" panose="020B0604020202020204" pitchFamily="34" charset="0"/>
                <a:cs typeface="Arial" panose="020B0604020202020204" pitchFamily="34" charset="0"/>
              </a:rPr>
              <a:t>meat and meat alternates. </a:t>
            </a:r>
          </a:p>
          <a:p>
            <a:pPr defTabSz="934847">
              <a:defRPr/>
            </a:pPr>
            <a:r>
              <a:rPr lang="en-US" sz="300">
                <a:solidFill>
                  <a:schemeClr val="bg1"/>
                </a:solidFill>
                <a:latin typeface="Arial" panose="020B0604020202020204" pitchFamily="34" charset="0"/>
                <a:cs typeface="Arial" panose="020B0604020202020204" pitchFamily="34" charset="0"/>
              </a:rPr>
              <a:t>As you see, at lunch and supper, vegetables and fruits are separate food components.  This is different from breakfast, where vegetables and fruits are one combined component. </a:t>
            </a:r>
          </a:p>
          <a:p>
            <a:pPr defTabSz="934847">
              <a:defRPr/>
            </a:pPr>
            <a:r>
              <a:rPr lang="en-US" sz="300">
                <a:solidFill>
                  <a:schemeClr val="bg1"/>
                </a:solidFill>
                <a:latin typeface="Arial" panose="020B0604020202020204" pitchFamily="34" charset="0"/>
                <a:cs typeface="Arial" panose="020B0604020202020204" pitchFamily="34" charset="0"/>
              </a:rPr>
              <a:t>In OVS, you must offer at least one food item from each of the five food components at lunch and supper.</a:t>
            </a:r>
          </a:p>
          <a:p>
            <a:r>
              <a:rPr lang="en-US" sz="300">
                <a:solidFill>
                  <a:schemeClr val="bg1"/>
                </a:solidFill>
                <a:latin typeface="Arial" panose="020B0604020202020204" pitchFamily="34" charset="0"/>
                <a:cs typeface="Arial" panose="020B0604020202020204" pitchFamily="34" charset="0"/>
              </a:rPr>
              <a:t>Let's take a closer look at the example shown on page 1 of the worksheet. In this example, foods from all the components are offered: </a:t>
            </a:r>
          </a:p>
          <a:p>
            <a:pPr marL="175284" indent="-175284">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a:t>
            </a:r>
          </a:p>
          <a:p>
            <a:pPr marL="175284" indent="-175284">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Carrots from the vegetable component</a:t>
            </a:r>
          </a:p>
          <a:p>
            <a:pPr marL="175284" indent="-175284">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Bananas from the fruit component</a:t>
            </a:r>
          </a:p>
          <a:p>
            <a:pPr marL="175284" indent="-175284">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Turkey from the meat/meat alternates component and </a:t>
            </a:r>
          </a:p>
          <a:p>
            <a:pPr marL="175284" indent="-175284">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A dinner roll from the grains component. </a:t>
            </a:r>
          </a:p>
          <a:p>
            <a:r>
              <a:rPr lang="en-US" sz="300">
                <a:solidFill>
                  <a:schemeClr val="bg1"/>
                </a:solidFill>
                <a:latin typeface="Arial" panose="020B0604020202020204" pitchFamily="34" charset="0"/>
                <a:cs typeface="Arial" panose="020B0604020202020204" pitchFamily="34" charset="0"/>
              </a:rPr>
              <a:t>You can offer more than one food in each component, but you must offer at least one food from each component.  And, as we mentioned before, you must offer enough of the food to meet the minimum serving size required of each component.    </a:t>
            </a:r>
          </a:p>
          <a:p>
            <a:r>
              <a:rPr lang="en-US" sz="300">
                <a:solidFill>
                  <a:schemeClr val="bg1"/>
                </a:solidFill>
                <a:latin typeface="Arial" panose="020B0604020202020204" pitchFamily="34" charset="0"/>
                <a:cs typeface="Arial" panose="020B0604020202020204" pitchFamily="34" charset="0"/>
              </a:rPr>
              <a:t>A participant can choose foods from 3 or more components to make up a reimbursable lunch or supper. In this example, she chose:</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 from the milk component,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carrots from the vegetables component,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turkey from the meat/meat alternates component.</a:t>
            </a:r>
          </a:p>
          <a:p>
            <a:r>
              <a:rPr lang="en-US" sz="300">
                <a:solidFill>
                  <a:schemeClr val="bg1"/>
                </a:solidFill>
                <a:latin typeface="Arial" panose="020B0604020202020204" pitchFamily="34" charset="0"/>
                <a:cs typeface="Arial" panose="020B0604020202020204" pitchFamily="34" charset="0"/>
              </a:rPr>
              <a:t>This lunch or supper is reimbursable because she choose foods from at least three different food components. </a:t>
            </a:r>
          </a:p>
          <a:p>
            <a:r>
              <a:rPr lang="en-US" sz="300">
                <a:solidFill>
                  <a:schemeClr val="bg1"/>
                </a:solidFill>
                <a:latin typeface="Arial" panose="020B0604020202020204" pitchFamily="34" charset="0"/>
                <a:cs typeface="Arial" panose="020B0604020202020204" pitchFamily="34" charset="0"/>
              </a:rPr>
              <a:t>Something to note under this section of the worksheet and on this slide is the asterisk or star next to “milk”. Please note that for adult participants only, milk is optional at supper. If milk is not offered, the participant still needs to select food items from at least 3 different food components for a reimbursable meal. </a:t>
            </a:r>
          </a:p>
          <a:p>
            <a:endParaRPr lang="en-US" sz="300">
              <a:solidFill>
                <a:schemeClr val="bg1"/>
              </a:solidFill>
            </a:endParaRPr>
          </a:p>
        </p:txBody>
      </p:sp>
    </p:spTree>
    <p:extLst>
      <p:ext uri="{BB962C8B-B14F-4D97-AF65-F5344CB8AC3E}">
        <p14:creationId xmlns:p14="http://schemas.microsoft.com/office/powerpoint/2010/main" val="578286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E5EF924-1498-1448-AE9D-18841216B2BA}"/>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2" name="Title 1">
            <a:extLst>
              <a:ext uri="{FF2B5EF4-FFF2-40B4-BE49-F238E27FC236}">
                <a16:creationId xmlns:a16="http://schemas.microsoft.com/office/drawing/2014/main" id="{012D6EEA-4254-0F4D-B180-909E8B8260D0}"/>
              </a:ext>
            </a:extLst>
          </p:cNvPr>
          <p:cNvSpPr>
            <a:spLocks noGrp="1"/>
          </p:cNvSpPr>
          <p:nvPr>
            <p:ph type="title"/>
          </p:nvPr>
        </p:nvSpPr>
        <p:spPr>
          <a:xfrm>
            <a:off x="149900" y="1337192"/>
            <a:ext cx="3037398" cy="1669773"/>
          </a:xfrm>
        </p:spPr>
        <p:txBody>
          <a:bodyPr/>
          <a:lstStyle/>
          <a:p>
            <a:r>
              <a:rPr lang="en-US" sz="1800"/>
              <a:t>Try It Out!</a:t>
            </a:r>
            <a:r>
              <a:rPr lang="en-US" sz="1800" i="1"/>
              <a:t/>
            </a:r>
            <a:br>
              <a:rPr lang="en-US" sz="1800" i="1"/>
            </a:br>
            <a:r>
              <a:rPr lang="en-US" sz="1800" b="0"/>
              <a:t>Your adult day care center uses OVS at lunch.</a:t>
            </a:r>
            <a:br>
              <a:rPr lang="en-US" sz="1800" b="0"/>
            </a:br>
            <a:r>
              <a:rPr lang="en-US" sz="1800" b="0"/>
              <a:t/>
            </a:r>
            <a:br>
              <a:rPr lang="en-US" sz="1800" b="0"/>
            </a:br>
            <a:r>
              <a:rPr lang="en-US" sz="1800" b="0"/>
              <a:t>You offer low-fat (1%) milk, carrots, bananas, turkey, and dinner rolls. Emma is a participant who chooses the </a:t>
            </a:r>
            <a:r>
              <a:rPr lang="en-US" sz="1800"/>
              <a:t>milk, carrots, bananas, and turkey</a:t>
            </a:r>
            <a:r>
              <a:rPr lang="en-US" sz="1800" b="0"/>
              <a:t>. She took the full minimum serving size of each item. </a:t>
            </a:r>
            <a:endParaRPr lang="en-US" sz="1800"/>
          </a:p>
        </p:txBody>
      </p:sp>
      <p:sp>
        <p:nvSpPr>
          <p:cNvPr id="3" name="Text Placeholder 2">
            <a:extLst>
              <a:ext uri="{FF2B5EF4-FFF2-40B4-BE49-F238E27FC236}">
                <a16:creationId xmlns:a16="http://schemas.microsoft.com/office/drawing/2014/main" id="{75CB16FB-E092-CA45-B8ED-B8B6572EF51D}"/>
              </a:ext>
            </a:extLst>
          </p:cNvPr>
          <p:cNvSpPr>
            <a:spLocks noGrp="1"/>
          </p:cNvSpPr>
          <p:nvPr>
            <p:ph type="body" idx="1"/>
          </p:nvPr>
        </p:nvSpPr>
        <p:spPr>
          <a:xfrm>
            <a:off x="4114800" y="1132885"/>
            <a:ext cx="4579495" cy="396112"/>
          </a:xfrm>
        </p:spPr>
        <p:txBody>
          <a:bodyPr/>
          <a:lstStyle/>
          <a:p>
            <a:r>
              <a:rPr lang="en-US" b="1">
                <a:solidFill>
                  <a:srgbClr val="013B50"/>
                </a:solidFill>
              </a:rPr>
              <a:t>Is Emma’s lunch reimbursable?</a:t>
            </a:r>
          </a:p>
          <a:p>
            <a:endParaRPr lang="en-US"/>
          </a:p>
        </p:txBody>
      </p:sp>
      <p:sp>
        <p:nvSpPr>
          <p:cNvPr id="6" name="Content Placeholder 3">
            <a:extLst>
              <a:ext uri="{FF2B5EF4-FFF2-40B4-BE49-F238E27FC236}">
                <a16:creationId xmlns:a16="http://schemas.microsoft.com/office/drawing/2014/main" id="{4EBB2257-36B3-EB42-9FF0-D2FBEF5C1F32}"/>
              </a:ext>
            </a:extLst>
          </p:cNvPr>
          <p:cNvSpPr txBox="1">
            <a:spLocks/>
          </p:cNvSpPr>
          <p:nvPr/>
        </p:nvSpPr>
        <p:spPr>
          <a:xfrm>
            <a:off x="4114801" y="1580689"/>
            <a:ext cx="1080198" cy="84116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39725">
              <a:buClr>
                <a:srgbClr val="013B50"/>
              </a:buClr>
              <a:buFont typeface="Wingdings" pitchFamily="2" charset="2"/>
              <a:buChar char="q"/>
            </a:pPr>
            <a:r>
              <a:rPr lang="en-US"/>
              <a:t>Yes</a:t>
            </a:r>
          </a:p>
          <a:p>
            <a:pPr marL="349250" indent="-339725">
              <a:buClr>
                <a:srgbClr val="013B50"/>
              </a:buClr>
              <a:buFont typeface="Wingdings" pitchFamily="2" charset="2"/>
              <a:buChar char="q"/>
            </a:pPr>
            <a:r>
              <a:rPr lang="en-US"/>
              <a:t>No</a:t>
            </a:r>
          </a:p>
        </p:txBody>
      </p:sp>
      <p:pic>
        <p:nvPicPr>
          <p:cNvPr id="7" name="Picture 6" descr="Illustration of an elderly woman.">
            <a:extLst>
              <a:ext uri="{FF2B5EF4-FFF2-40B4-BE49-F238E27FC236}">
                <a16:creationId xmlns:a16="http://schemas.microsoft.com/office/drawing/2014/main" id="{71B0FD63-22ED-3A4A-8A9D-CCDBD874B18E}"/>
              </a:ext>
            </a:extLst>
          </p:cNvPr>
          <p:cNvPicPr>
            <a:picLocks noChangeAspect="1"/>
          </p:cNvPicPr>
          <p:nvPr/>
        </p:nvPicPr>
        <p:blipFill>
          <a:blip r:embed="rId4"/>
          <a:stretch>
            <a:fillRect/>
          </a:stretch>
        </p:blipFill>
        <p:spPr>
          <a:xfrm>
            <a:off x="7392473" y="1586127"/>
            <a:ext cx="1327378" cy="3557373"/>
          </a:xfrm>
          <a:prstGeom prst="rect">
            <a:avLst/>
          </a:prstGeom>
        </p:spPr>
      </p:pic>
      <p:sp>
        <p:nvSpPr>
          <p:cNvPr id="4" name="TextBox 3">
            <a:extLst>
              <a:ext uri="{FF2B5EF4-FFF2-40B4-BE49-F238E27FC236}">
                <a16:creationId xmlns:a16="http://schemas.microsoft.com/office/drawing/2014/main" id="{34F56563-9467-364E-A85B-EF41C2B436BC}"/>
              </a:ext>
            </a:extLst>
          </p:cNvPr>
          <p:cNvSpPr txBox="1"/>
          <p:nvPr/>
        </p:nvSpPr>
        <p:spPr>
          <a:xfrm>
            <a:off x="3988676" y="3342290"/>
            <a:ext cx="2959465" cy="1200329"/>
          </a:xfrm>
          <a:prstGeom prst="rect">
            <a:avLst/>
          </a:prstGeom>
          <a:noFill/>
        </p:spPr>
        <p:txBody>
          <a:bodyPr wrap="none" rtlCol="0">
            <a:spAutoFit/>
          </a:bodyPr>
          <a:lstStyle/>
          <a:p>
            <a:r>
              <a:rPr lang="en-US" sz="400">
                <a:solidFill>
                  <a:schemeClr val="bg1"/>
                </a:solidFill>
                <a:latin typeface="Arial" panose="020B0604020202020204" pitchFamily="34" charset="0"/>
                <a:cs typeface="Arial" panose="020B0604020202020204" pitchFamily="34" charset="0"/>
              </a:rPr>
              <a:t>Ok, let’s try another practice question. You work at an adult day care center and you want to use OVS at lunch. You offer:</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low-fat (1%) milk</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bananas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turkey and</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dinner rolls. </a:t>
            </a:r>
          </a:p>
          <a:p>
            <a:pPr marL="171450" indent="-171450">
              <a:buFont typeface="Wingdings" panose="05000000000000000000" pitchFamily="2" charset="2"/>
              <a:buChar char="q"/>
            </a:pPr>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Emma, an adult participant at your center, chooses: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milk</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bananas and</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turkey.</a:t>
            </a:r>
          </a:p>
          <a:p>
            <a:r>
              <a:rPr lang="en-US" sz="400">
                <a:solidFill>
                  <a:schemeClr val="bg1"/>
                </a:solidFill>
                <a:latin typeface="Arial" panose="020B0604020202020204" pitchFamily="34" charset="0"/>
                <a:cs typeface="Arial" panose="020B0604020202020204" pitchFamily="34" charset="0"/>
              </a:rPr>
              <a:t>She took the full minimum serving size of each item.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Emma’s lunch is reimbursable [pause and wait for a show of hands].</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Emma’s lunch is not reimbursable [pause and wait for a show of hands].</a:t>
            </a:r>
          </a:p>
          <a:p>
            <a:endParaRPr lang="en-US" sz="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41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BA9ECD4-4421-3146-A84A-219F869389A8}"/>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75753"/>
            <a:ext cx="3225521" cy="3476221"/>
          </a:xfrm>
        </p:spPr>
        <p:txBody>
          <a:bodyPr lIns="228600" tIns="0"/>
          <a:lstStyle/>
          <a:p>
            <a:pPr>
              <a:spcBef>
                <a:spcPts val="600"/>
              </a:spcBef>
            </a:pPr>
            <a:r>
              <a:rPr lang="en-US" sz="1800"/>
              <a:t>Answer</a:t>
            </a:r>
            <a:r>
              <a:rPr lang="en-US" sz="1800" i="1"/>
              <a:t/>
            </a:r>
            <a:br>
              <a:rPr lang="en-US" sz="1800" i="1"/>
            </a:br>
            <a:r>
              <a:rPr lang="en-US" sz="1800" b="0"/>
              <a:t>Your adult day care center uses OVS at lunch.</a:t>
            </a:r>
            <a:br>
              <a:rPr lang="en-US" sz="1800" b="0"/>
            </a:br>
            <a:r>
              <a:rPr lang="en-US" sz="1800" b="0"/>
              <a:t/>
            </a:r>
            <a:br>
              <a:rPr lang="en-US" sz="1800" b="0"/>
            </a:br>
            <a:r>
              <a:rPr lang="en-US" sz="1800" b="0"/>
              <a:t>You offer low-fat (1%) milk, carrots, bananas, turkey, and dinner rolls. Emma is a participant who chooses the </a:t>
            </a:r>
            <a:r>
              <a:rPr lang="en-US" sz="1800"/>
              <a:t>milk, carrots, bananas, and turkey</a:t>
            </a:r>
            <a:r>
              <a:rPr lang="en-US" sz="1800" b="0"/>
              <a:t>. She took the full minimum serving size of each item. </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Emma’s lunch reimbursable?</a:t>
            </a:r>
          </a:p>
        </p:txBody>
      </p:sp>
      <p:sp>
        <p:nvSpPr>
          <p:cNvPr id="11" name="Content Placeholder 3">
            <a:extLst>
              <a:ext uri="{FF2B5EF4-FFF2-40B4-BE49-F238E27FC236}">
                <a16:creationId xmlns:a16="http://schemas.microsoft.com/office/drawing/2014/main" id="{9F4D4A25-5B85-AF46-B3E9-04EC1AAAEFB7}"/>
              </a:ext>
            </a:extLst>
          </p:cNvPr>
          <p:cNvSpPr>
            <a:spLocks noGrp="1"/>
          </p:cNvSpPr>
          <p:nvPr>
            <p:ph sz="half" idx="2"/>
          </p:nvPr>
        </p:nvSpPr>
        <p:spPr>
          <a:xfrm>
            <a:off x="4114801" y="1730589"/>
            <a:ext cx="1080198" cy="841161"/>
          </a:xfrm>
        </p:spPr>
        <p:txBody>
          <a:bodyPr/>
          <a:lstStyle/>
          <a:p>
            <a:pPr marL="349250" indent="-339725">
              <a:buClr>
                <a:srgbClr val="013B50"/>
              </a:buClr>
              <a:buFont typeface="Wingdings" pitchFamily="2" charset="2"/>
              <a:buChar char="q"/>
            </a:pPr>
            <a:r>
              <a:rPr lang="en-US" sz="2000" b="1">
                <a:solidFill>
                  <a:srgbClr val="013B50"/>
                </a:solidFill>
              </a:rPr>
              <a:t>Yes</a:t>
            </a:r>
          </a:p>
          <a:p>
            <a:pPr marL="349250" indent="-339725">
              <a:buClr>
                <a:srgbClr val="013B50"/>
              </a:buClr>
              <a:buFont typeface="Wingdings" pitchFamily="2" charset="2"/>
              <a:buChar char="q"/>
            </a:pPr>
            <a:r>
              <a:rPr lang="en-US" sz="2000"/>
              <a:t>No</a:t>
            </a:r>
          </a:p>
        </p:txBody>
      </p:sp>
      <p:sp>
        <p:nvSpPr>
          <p:cNvPr id="14" name="TextBox 13" descr="The box next to &quot;Yes&quot; is checked.">
            <a:extLst>
              <a:ext uri="{FF2B5EF4-FFF2-40B4-BE49-F238E27FC236}">
                <a16:creationId xmlns:a16="http://schemas.microsoft.com/office/drawing/2014/main" id="{611A344E-F8EF-AA41-B55F-398F68CF3141}"/>
              </a:ext>
            </a:extLst>
          </p:cNvPr>
          <p:cNvSpPr txBox="1"/>
          <p:nvPr/>
        </p:nvSpPr>
        <p:spPr>
          <a:xfrm>
            <a:off x="4151747" y="1597510"/>
            <a:ext cx="415498" cy="461665"/>
          </a:xfrm>
          <a:prstGeom prst="rect">
            <a:avLst/>
          </a:prstGeom>
          <a:noFill/>
        </p:spPr>
        <p:txBody>
          <a:bodyPr wrap="none" rtlCol="0">
            <a:spAutoFit/>
          </a:bodyPr>
          <a:lstStyle/>
          <a:p>
            <a:r>
              <a:rPr lang="en-US" sz="2400" b="1">
                <a:solidFill>
                  <a:srgbClr val="013B50"/>
                </a:solidFill>
                <a:latin typeface="Helvetica" pitchFamily="2" charset="0"/>
              </a:rPr>
              <a:t>✓</a:t>
            </a:r>
          </a:p>
        </p:txBody>
      </p:sp>
      <p:pic>
        <p:nvPicPr>
          <p:cNvPr id="8" name="Picture 7" descr="Decorative">
            <a:extLst>
              <a:ext uri="{FF2B5EF4-FFF2-40B4-BE49-F238E27FC236}">
                <a16:creationId xmlns:a16="http://schemas.microsoft.com/office/drawing/2014/main" id="{3699D75D-BB4D-8947-8675-C0E89C97F9AC}"/>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7392473" y="1586127"/>
            <a:ext cx="1327378" cy="3557373"/>
          </a:xfrm>
          <a:prstGeom prst="rect">
            <a:avLst/>
          </a:prstGeom>
        </p:spPr>
      </p:pic>
      <p:sp>
        <p:nvSpPr>
          <p:cNvPr id="2" name="TextBox 1">
            <a:extLst>
              <a:ext uri="{FF2B5EF4-FFF2-40B4-BE49-F238E27FC236}">
                <a16:creationId xmlns:a16="http://schemas.microsoft.com/office/drawing/2014/main" id="{2EAAF278-3767-FF42-A7B1-1C3C895235D8}"/>
              </a:ext>
            </a:extLst>
          </p:cNvPr>
          <p:cNvSpPr txBox="1"/>
          <p:nvPr/>
        </p:nvSpPr>
        <p:spPr>
          <a:xfrm>
            <a:off x="3822493" y="2668249"/>
            <a:ext cx="2274090" cy="1692771"/>
          </a:xfrm>
          <a:prstGeom prst="rect">
            <a:avLst/>
          </a:prstGeom>
          <a:noFill/>
        </p:spPr>
        <p:txBody>
          <a:bodyPr wrap="square" rtlCol="0">
            <a:spAutoFit/>
          </a:bodyPr>
          <a:lstStyle/>
          <a:p>
            <a:r>
              <a:rPr lang="en-US" sz="400">
                <a:solidFill>
                  <a:schemeClr val="bg1"/>
                </a:solidFill>
                <a:latin typeface="Arial" panose="020B0604020202020204" pitchFamily="34" charset="0"/>
                <a:cs typeface="Arial" panose="020B0604020202020204" pitchFamily="34" charset="0"/>
              </a:rPr>
              <a:t>Nice work everyone! The answer is yes, Emma’s lunch is reimbursable.</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For OVS at lunch or supper, you are required to offer at least 1 food item from each of the 5 food components, with the food components being: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meat/meat alternates,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vegetables,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fruits, and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grains.</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In this example, you offered:</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low-fat (1%) milk for the milk component,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carrots from the vegetable component,</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bananas from the fruit component,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turkey from the meat/meat alternate component, and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dinner rolls from the grains component.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The participant must choose at least 3 different food components in order to make a reimbursable lunch and must take the minimum serving size of each.  Here, Emma chose food from 4 different food components:</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milk from the milk component,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carrots from the vegetables component,</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bananas from the fruit component, and</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turkey from the meat/meat alternates component.</a:t>
            </a:r>
          </a:p>
          <a:p>
            <a:pPr marL="171450" indent="-171450">
              <a:buFont typeface="Wingdings" panose="05000000000000000000" pitchFamily="2" charset="2"/>
              <a:buChar char="q"/>
            </a:pPr>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Therefore, her lunch is reimbursable. </a:t>
            </a:r>
          </a:p>
        </p:txBody>
      </p:sp>
    </p:spTree>
    <p:extLst>
      <p:ext uri="{BB962C8B-B14F-4D97-AF65-F5344CB8AC3E}">
        <p14:creationId xmlns:p14="http://schemas.microsoft.com/office/powerpoint/2010/main" val="4134702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5AD29F6-62CA-BB42-91C4-636A696679E6}"/>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86894"/>
            <a:ext cx="3285811" cy="3476221"/>
          </a:xfrm>
        </p:spPr>
        <p:txBody>
          <a:bodyPr lIns="228600" tIns="0"/>
          <a:lstStyle/>
          <a:p>
            <a:pPr>
              <a:spcBef>
                <a:spcPts val="600"/>
              </a:spcBef>
            </a:pPr>
            <a:r>
              <a:rPr lang="en-US" sz="1800"/>
              <a:t>Try It Out!</a:t>
            </a:r>
            <a:r>
              <a:rPr lang="en-US" sz="1800" i="1"/>
              <a:t/>
            </a:r>
            <a:br>
              <a:rPr lang="en-US" sz="1800" i="1"/>
            </a:br>
            <a:r>
              <a:rPr lang="en-US" sz="1800" b="0"/>
              <a:t>Your adult day care center uses OVS at lunch.</a:t>
            </a:r>
            <a:br>
              <a:rPr lang="en-US" sz="1800" b="0"/>
            </a:br>
            <a:r>
              <a:rPr lang="en-US" sz="1800" b="0"/>
              <a:t/>
            </a:r>
            <a:br>
              <a:rPr lang="en-US" sz="1800" b="0"/>
            </a:br>
            <a:r>
              <a:rPr lang="en-US" sz="1800" b="0"/>
              <a:t>You offer low-fat (1%) milk, carrots, bananas, turkey, and dinner rolls. Deborah is a participant who chooses </a:t>
            </a:r>
            <a:r>
              <a:rPr lang="en-US" sz="1800"/>
              <a:t>food from all five of the food components</a:t>
            </a:r>
            <a:r>
              <a:rPr lang="en-US" sz="1800" b="0"/>
              <a:t>. She took the full minimum serving size of each item. </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Deborah’s lunch reimbursable?</a:t>
            </a:r>
          </a:p>
        </p:txBody>
      </p:sp>
      <p:sp>
        <p:nvSpPr>
          <p:cNvPr id="12" name="Content Placeholder 3">
            <a:extLst>
              <a:ext uri="{FF2B5EF4-FFF2-40B4-BE49-F238E27FC236}">
                <a16:creationId xmlns:a16="http://schemas.microsoft.com/office/drawing/2014/main" id="{21375A54-6290-FF45-B25B-D7724A0A2296}"/>
              </a:ext>
            </a:extLst>
          </p:cNvPr>
          <p:cNvSpPr txBox="1">
            <a:spLocks/>
          </p:cNvSpPr>
          <p:nvPr/>
        </p:nvSpPr>
        <p:spPr>
          <a:xfrm>
            <a:off x="4114801" y="1730589"/>
            <a:ext cx="1080198" cy="84116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39725">
              <a:buClr>
                <a:srgbClr val="013B50"/>
              </a:buClr>
              <a:buFont typeface="Wingdings" pitchFamily="2" charset="2"/>
              <a:buChar char="q"/>
            </a:pPr>
            <a:r>
              <a:rPr lang="en-US"/>
              <a:t>Yes</a:t>
            </a:r>
          </a:p>
          <a:p>
            <a:pPr marL="349250" indent="-339725">
              <a:buClr>
                <a:srgbClr val="013B50"/>
              </a:buClr>
              <a:buFont typeface="Wingdings" pitchFamily="2" charset="2"/>
              <a:buChar char="q"/>
            </a:pPr>
            <a:r>
              <a:rPr lang="en-US"/>
              <a:t>No</a:t>
            </a:r>
          </a:p>
        </p:txBody>
      </p:sp>
      <p:sp>
        <p:nvSpPr>
          <p:cNvPr id="2" name="TextBox 1">
            <a:extLst>
              <a:ext uri="{FF2B5EF4-FFF2-40B4-BE49-F238E27FC236}">
                <a16:creationId xmlns:a16="http://schemas.microsoft.com/office/drawing/2014/main" id="{5160CE40-0E57-2A4E-9073-1793DBD0B8B7}"/>
              </a:ext>
            </a:extLst>
          </p:cNvPr>
          <p:cNvSpPr txBox="1"/>
          <p:nvPr/>
        </p:nvSpPr>
        <p:spPr>
          <a:xfrm>
            <a:off x="4047344" y="3657600"/>
            <a:ext cx="1991251" cy="969496"/>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Let’s try another practice question. Again, your adult day care center wants to use OVS at lunch. You offer:</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low-fat (1%) 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bananas,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turkey,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dinner rolls.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Deborah is a participant who chooses everything that is offered, meaning she took:</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carrots,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banana,</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turkey,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dinner rolls.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She took the full minimum serving size of each item.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Deborah’s lunch is reimbursable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Deborah’s lunch is not reimbursable [pause and wait for a show of hands].</a:t>
            </a:r>
          </a:p>
        </p:txBody>
      </p:sp>
      <p:pic>
        <p:nvPicPr>
          <p:cNvPr id="4" name="Picture 3" descr="Decorative">
            <a:extLst>
              <a:ext uri="{FF2B5EF4-FFF2-40B4-BE49-F238E27FC236}">
                <a16:creationId xmlns:a16="http://schemas.microsoft.com/office/drawing/2014/main" id="{AFB0F58B-8223-3143-B27F-BAD1D59A7E7E}"/>
              </a:ext>
              <a:ext uri="{C183D7F6-B498-43B3-948B-1728B52AA6E4}">
                <adec:decorative xmlns="" xmlns:adec="http://schemas.microsoft.com/office/drawing/2017/decorative" val="0"/>
              </a:ext>
            </a:extLst>
          </p:cNvPr>
          <p:cNvPicPr>
            <a:picLocks noChangeAspect="1"/>
          </p:cNvPicPr>
          <p:nvPr/>
        </p:nvPicPr>
        <p:blipFill>
          <a:blip r:embed="rId4"/>
          <a:stretch>
            <a:fillRect/>
          </a:stretch>
        </p:blipFill>
        <p:spPr>
          <a:xfrm>
            <a:off x="6911255" y="1555260"/>
            <a:ext cx="2200087" cy="3476221"/>
          </a:xfrm>
          <a:prstGeom prst="rect">
            <a:avLst/>
          </a:prstGeom>
        </p:spPr>
      </p:pic>
    </p:spTree>
    <p:extLst>
      <p:ext uri="{BB962C8B-B14F-4D97-AF65-F5344CB8AC3E}">
        <p14:creationId xmlns:p14="http://schemas.microsoft.com/office/powerpoint/2010/main" val="1138410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11B13A-1BD9-4448-A963-616E11518C6C}"/>
              </a:ext>
            </a:extLst>
          </p:cNvPr>
          <p:cNvSpPr txBox="1"/>
          <p:nvPr/>
        </p:nvSpPr>
        <p:spPr>
          <a:xfrm>
            <a:off x="1185333" y="203202"/>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86127"/>
            <a:ext cx="3295859" cy="3557373"/>
          </a:xfrm>
        </p:spPr>
        <p:txBody>
          <a:bodyPr lIns="228600" tIns="0"/>
          <a:lstStyle/>
          <a:p>
            <a:pPr>
              <a:spcBef>
                <a:spcPts val="600"/>
              </a:spcBef>
            </a:pPr>
            <a:r>
              <a:rPr lang="en-US" sz="1800"/>
              <a:t>Answer</a:t>
            </a:r>
            <a:r>
              <a:rPr lang="en-US" sz="1800" i="1"/>
              <a:t/>
            </a:r>
            <a:br>
              <a:rPr lang="en-US" sz="1800" i="1"/>
            </a:br>
            <a:r>
              <a:rPr lang="en-US" sz="1800" b="0"/>
              <a:t>Your adult day care center uses OVS at lunch. </a:t>
            </a:r>
            <a:br>
              <a:rPr lang="en-US" sz="1800" b="0"/>
            </a:br>
            <a:r>
              <a:rPr lang="en-US" sz="1800" b="0"/>
              <a:t/>
            </a:r>
            <a:br>
              <a:rPr lang="en-US" sz="1800" b="0"/>
            </a:br>
            <a:r>
              <a:rPr lang="en-US" sz="1800" b="0"/>
              <a:t>You offer low-fat (1%) milk, carrots, bananas, turkey, and dinner rolls. Deborah is a participant who chooses </a:t>
            </a:r>
            <a:r>
              <a:rPr lang="en-US" sz="1800"/>
              <a:t>food from all five of the food components</a:t>
            </a:r>
            <a:r>
              <a:rPr lang="en-US" sz="1800" b="0"/>
              <a:t>. She took the full minimum serving size of each item.</a:t>
            </a:r>
            <a:br>
              <a:rPr lang="en-US" sz="1800" b="0"/>
            </a:br>
            <a:r>
              <a:rPr lang="en-US" sz="1200"/>
              <a:t/>
            </a:r>
            <a:br>
              <a:rPr lang="en-US" sz="1200"/>
            </a:br>
            <a:endParaRPr lang="en-US" sz="1800" b="0"/>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Deborah’s lunch reimbursable?</a:t>
            </a:r>
          </a:p>
        </p:txBody>
      </p:sp>
      <p:sp>
        <p:nvSpPr>
          <p:cNvPr id="11" name="Content Placeholder 3">
            <a:extLst>
              <a:ext uri="{FF2B5EF4-FFF2-40B4-BE49-F238E27FC236}">
                <a16:creationId xmlns:a16="http://schemas.microsoft.com/office/drawing/2014/main" id="{2C9961B0-4EF6-104F-82F7-7E50BA19F191}"/>
              </a:ext>
            </a:extLst>
          </p:cNvPr>
          <p:cNvSpPr>
            <a:spLocks noGrp="1"/>
          </p:cNvSpPr>
          <p:nvPr>
            <p:ph sz="half" idx="2"/>
          </p:nvPr>
        </p:nvSpPr>
        <p:spPr>
          <a:xfrm>
            <a:off x="4114801" y="1730589"/>
            <a:ext cx="1080198" cy="841161"/>
          </a:xfrm>
        </p:spPr>
        <p:txBody>
          <a:bodyPr/>
          <a:lstStyle/>
          <a:p>
            <a:pPr marL="349250" indent="-339725">
              <a:buClr>
                <a:srgbClr val="013B50"/>
              </a:buClr>
              <a:buFont typeface="Wingdings" pitchFamily="2" charset="2"/>
              <a:buChar char="q"/>
            </a:pPr>
            <a:r>
              <a:rPr lang="en-US" sz="2000" b="1">
                <a:solidFill>
                  <a:srgbClr val="013B50"/>
                </a:solidFill>
              </a:rPr>
              <a:t>Yes</a:t>
            </a:r>
          </a:p>
          <a:p>
            <a:pPr marL="349250" indent="-339725">
              <a:buClr>
                <a:srgbClr val="013B50"/>
              </a:buClr>
              <a:buFont typeface="Wingdings" pitchFamily="2" charset="2"/>
              <a:buChar char="q"/>
            </a:pPr>
            <a:r>
              <a:rPr lang="en-US" sz="2000"/>
              <a:t>No</a:t>
            </a:r>
          </a:p>
        </p:txBody>
      </p:sp>
      <p:sp>
        <p:nvSpPr>
          <p:cNvPr id="12" name="TextBox 11" descr="The box next to &quot;Yes&quot; is checked.">
            <a:extLst>
              <a:ext uri="{FF2B5EF4-FFF2-40B4-BE49-F238E27FC236}">
                <a16:creationId xmlns:a16="http://schemas.microsoft.com/office/drawing/2014/main" id="{B715BE2E-0065-7745-A985-829F4B23A31B}"/>
              </a:ext>
            </a:extLst>
          </p:cNvPr>
          <p:cNvSpPr txBox="1"/>
          <p:nvPr/>
        </p:nvSpPr>
        <p:spPr>
          <a:xfrm>
            <a:off x="4151747" y="1597510"/>
            <a:ext cx="415498" cy="461665"/>
          </a:xfrm>
          <a:prstGeom prst="rect">
            <a:avLst/>
          </a:prstGeom>
          <a:noFill/>
        </p:spPr>
        <p:txBody>
          <a:bodyPr wrap="none" rtlCol="0">
            <a:spAutoFit/>
          </a:bodyPr>
          <a:lstStyle/>
          <a:p>
            <a:r>
              <a:rPr lang="en-US" sz="2400" b="1">
                <a:solidFill>
                  <a:srgbClr val="013B50"/>
                </a:solidFill>
                <a:latin typeface="Helvetica" pitchFamily="2" charset="0"/>
              </a:rPr>
              <a:t>✓</a:t>
            </a:r>
          </a:p>
        </p:txBody>
      </p:sp>
      <p:sp>
        <p:nvSpPr>
          <p:cNvPr id="2" name="TextBox 1">
            <a:extLst>
              <a:ext uri="{FF2B5EF4-FFF2-40B4-BE49-F238E27FC236}">
                <a16:creationId xmlns:a16="http://schemas.microsoft.com/office/drawing/2014/main" id="{C8138CCB-602E-7043-9F57-8F00277C9E37}"/>
              </a:ext>
            </a:extLst>
          </p:cNvPr>
          <p:cNvSpPr txBox="1"/>
          <p:nvPr/>
        </p:nvSpPr>
        <p:spPr>
          <a:xfrm>
            <a:off x="3865135" y="3259069"/>
            <a:ext cx="3481595" cy="276999"/>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Great job! The answer is yes, Deborah’s lunch is reimbursable.</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Again, when using OVS at lunch or supper in the CACFP, the participant must choose at least 3 out of the 5 different food components in order to make a reimbursable lunch or supper, and must take the minimum serving size of each. Deborah chose items from all 5 food components, so her lunch is reimbursable. </a:t>
            </a:r>
          </a:p>
        </p:txBody>
      </p:sp>
      <p:pic>
        <p:nvPicPr>
          <p:cNvPr id="13" name="Picture 12" descr="Decorative">
            <a:extLst>
              <a:ext uri="{FF2B5EF4-FFF2-40B4-BE49-F238E27FC236}">
                <a16:creationId xmlns:a16="http://schemas.microsoft.com/office/drawing/2014/main" id="{84795BCD-DFCF-8E41-A7DA-154015B715AF}"/>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911255" y="1555260"/>
            <a:ext cx="2200087" cy="3476221"/>
          </a:xfrm>
          <a:prstGeom prst="rect">
            <a:avLst/>
          </a:prstGeom>
        </p:spPr>
      </p:pic>
    </p:spTree>
    <p:extLst>
      <p:ext uri="{BB962C8B-B14F-4D97-AF65-F5344CB8AC3E}">
        <p14:creationId xmlns:p14="http://schemas.microsoft.com/office/powerpoint/2010/main" val="1819384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A0FC5B8-7D81-9F4B-81A4-76E4D8E7BC4F}"/>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96942"/>
            <a:ext cx="3512634" cy="3476221"/>
          </a:xfrm>
        </p:spPr>
        <p:txBody>
          <a:bodyPr lIns="228600" tIns="0"/>
          <a:lstStyle/>
          <a:p>
            <a:pPr>
              <a:spcBef>
                <a:spcPts val="600"/>
              </a:spcBef>
            </a:pPr>
            <a:r>
              <a:rPr lang="en-US" sz="1800"/>
              <a:t>Try It Out!</a:t>
            </a:r>
            <a:r>
              <a:rPr lang="en-US" sz="1800" i="1"/>
              <a:t/>
            </a:r>
            <a:br>
              <a:rPr lang="en-US" sz="1800" i="1"/>
            </a:br>
            <a:r>
              <a:rPr lang="en-US" sz="1800" b="0"/>
              <a:t>Your at-risk afterschool site </a:t>
            </a:r>
            <a:br>
              <a:rPr lang="en-US" sz="1800" b="0"/>
            </a:br>
            <a:r>
              <a:rPr lang="en-US" sz="1800" b="0"/>
              <a:t>uses OVS at supper.</a:t>
            </a:r>
            <a:br>
              <a:rPr lang="en-US" sz="1800" b="0"/>
            </a:br>
            <a:r>
              <a:rPr lang="en-US" sz="1800" b="0"/>
              <a:t/>
            </a:r>
            <a:br>
              <a:rPr lang="en-US" sz="1800" b="0"/>
            </a:br>
            <a:r>
              <a:rPr lang="en-US" sz="1800" b="0"/>
              <a:t>You offer fat-free (skim) milk, roasted turkey, roasted broccoli, steamed carrots, fruit salad, and whole-wheat rolls. David is a participant who chooses the </a:t>
            </a:r>
            <a:r>
              <a:rPr lang="en-US" sz="1800"/>
              <a:t>turkey, broccoli, and carrots, and took the full minimum serving size of each item</a:t>
            </a:r>
            <a:r>
              <a:rPr lang="en-US" sz="1800" b="0"/>
              <a:t>.</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David’s supper reimbursable?</a:t>
            </a:r>
          </a:p>
        </p:txBody>
      </p:sp>
      <p:sp>
        <p:nvSpPr>
          <p:cNvPr id="13" name="Content Placeholder 3">
            <a:extLst>
              <a:ext uri="{FF2B5EF4-FFF2-40B4-BE49-F238E27FC236}">
                <a16:creationId xmlns:a16="http://schemas.microsoft.com/office/drawing/2014/main" id="{93ABAC13-F8DA-254B-B2DB-50687D542360}"/>
              </a:ext>
            </a:extLst>
          </p:cNvPr>
          <p:cNvSpPr txBox="1">
            <a:spLocks/>
          </p:cNvSpPr>
          <p:nvPr/>
        </p:nvSpPr>
        <p:spPr>
          <a:xfrm>
            <a:off x="4114801" y="1730589"/>
            <a:ext cx="1080198" cy="84116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39725">
              <a:buClr>
                <a:srgbClr val="013B50"/>
              </a:buClr>
              <a:buFont typeface="Wingdings" pitchFamily="2" charset="2"/>
              <a:buChar char="q"/>
            </a:pPr>
            <a:r>
              <a:rPr lang="en-US"/>
              <a:t>Yes</a:t>
            </a:r>
          </a:p>
          <a:p>
            <a:pPr marL="349250" indent="-339725">
              <a:buClr>
                <a:srgbClr val="013B50"/>
              </a:buClr>
              <a:buFont typeface="Wingdings" pitchFamily="2" charset="2"/>
              <a:buChar char="q"/>
            </a:pPr>
            <a:r>
              <a:rPr lang="en-US"/>
              <a:t>No</a:t>
            </a:r>
          </a:p>
        </p:txBody>
      </p:sp>
      <p:pic>
        <p:nvPicPr>
          <p:cNvPr id="18" name="Picture 17" descr="Illustration of a young man.">
            <a:extLst>
              <a:ext uri="{FF2B5EF4-FFF2-40B4-BE49-F238E27FC236}">
                <a16:creationId xmlns:a16="http://schemas.microsoft.com/office/drawing/2014/main" id="{D221D6FC-D2DA-BF40-8BE0-DFFD63DED09E}"/>
              </a:ext>
            </a:extLst>
          </p:cNvPr>
          <p:cNvPicPr>
            <a:picLocks noChangeAspect="1"/>
          </p:cNvPicPr>
          <p:nvPr/>
        </p:nvPicPr>
        <p:blipFill>
          <a:blip r:embed="rId4"/>
          <a:stretch>
            <a:fillRect/>
          </a:stretch>
        </p:blipFill>
        <p:spPr>
          <a:xfrm>
            <a:off x="7395385" y="1586127"/>
            <a:ext cx="1324466" cy="3549567"/>
          </a:xfrm>
          <a:prstGeom prst="rect">
            <a:avLst/>
          </a:prstGeom>
        </p:spPr>
      </p:pic>
      <p:sp>
        <p:nvSpPr>
          <p:cNvPr id="2" name="TextBox 1">
            <a:extLst>
              <a:ext uri="{FF2B5EF4-FFF2-40B4-BE49-F238E27FC236}">
                <a16:creationId xmlns:a16="http://schemas.microsoft.com/office/drawing/2014/main" id="{5059EA01-107B-E54E-8A2A-81C47F3C15F0}"/>
              </a:ext>
            </a:extLst>
          </p:cNvPr>
          <p:cNvSpPr txBox="1"/>
          <p:nvPr/>
        </p:nvSpPr>
        <p:spPr>
          <a:xfrm>
            <a:off x="3897443" y="2848131"/>
            <a:ext cx="2225289" cy="784830"/>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Ok! One last practice question. This one is about supper. </a:t>
            </a:r>
            <a:endParaRPr lang="en-US" sz="300" strike="sngStrike">
              <a:solidFill>
                <a:schemeClr val="bg1"/>
              </a:solidFill>
              <a:latin typeface="Arial" panose="020B0604020202020204" pitchFamily="34" charset="0"/>
              <a:cs typeface="Arial" panose="020B0604020202020204" pitchFamily="34" charset="0"/>
            </a:endParaRP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Your at-risk afterschool center uses OVS at supper. You offer:</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fat-free (skim) 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roasted turkey,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roasted broccoli,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steamed carrots,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fruit salad,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whole-wheat rolls.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David is a participant who chooses the turkey, broccoli, and carrots, and took the full minimum serving size of each item.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David’s supper is reimbursable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David’s supper is not reimbursable [pause and wait for a show of hands].</a:t>
            </a:r>
          </a:p>
        </p:txBody>
      </p:sp>
    </p:spTree>
    <p:extLst>
      <p:ext uri="{BB962C8B-B14F-4D97-AF65-F5344CB8AC3E}">
        <p14:creationId xmlns:p14="http://schemas.microsoft.com/office/powerpoint/2010/main" val="3618155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5EE3FD8D-6982-A943-95BD-0A53D9F581D6}"/>
              </a:ext>
            </a:extLst>
          </p:cNvPr>
          <p:cNvSpPr>
            <a:spLocks noGrp="1"/>
          </p:cNvSpPr>
          <p:nvPr>
            <p:ph type="title"/>
          </p:nvPr>
        </p:nvSpPr>
        <p:spPr>
          <a:xfrm>
            <a:off x="0" y="0"/>
            <a:ext cx="7886700" cy="819149"/>
          </a:xfrm>
        </p:spPr>
        <p:txBody>
          <a:bodyPr/>
          <a:lstStyle/>
          <a:p>
            <a:r>
              <a:rPr lang="en-US" dirty="0"/>
              <a:t>USDA’s Team Nutrition</a:t>
            </a:r>
          </a:p>
        </p:txBody>
      </p:sp>
      <p:grpSp>
        <p:nvGrpSpPr>
          <p:cNvPr id="2" name="Group 1" descr="Icon: Team Nutrition, USDA. ">
            <a:extLst>
              <a:ext uri="{FF2B5EF4-FFF2-40B4-BE49-F238E27FC236}">
                <a16:creationId xmlns:a16="http://schemas.microsoft.com/office/drawing/2014/main" id="{7712E7BA-83F1-C64B-9760-4E99C9471DDD}"/>
              </a:ext>
            </a:extLst>
          </p:cNvPr>
          <p:cNvGrpSpPr/>
          <p:nvPr/>
        </p:nvGrpSpPr>
        <p:grpSpPr>
          <a:xfrm>
            <a:off x="303636" y="968402"/>
            <a:ext cx="3534141" cy="2695311"/>
            <a:chOff x="303636" y="968402"/>
            <a:chExt cx="3534141" cy="2695311"/>
          </a:xfrm>
        </p:grpSpPr>
        <p:pic>
          <p:nvPicPr>
            <p:cNvPr id="10" name="Picture 2" descr="Icon: Team Nutrition, USDA. ">
              <a:extLst>
                <a:ext uri="{FF2B5EF4-FFF2-40B4-BE49-F238E27FC236}">
                  <a16:creationId xmlns:a16="http://schemas.microsoft.com/office/drawing/2014/main" id="{2EC1B43E-C582-7341-9589-41CEB57858CB}"/>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a:extLst>
                <a:ext uri="{FF2B5EF4-FFF2-40B4-BE49-F238E27FC236}">
                  <a16:creationId xmlns:a16="http://schemas.microsoft.com/office/drawing/2014/main" id="{B86748BC-ADE3-FF42-9300-95E222A7ED8A}"/>
                </a:ext>
                <a:ext uri="{C183D7F6-B498-43B3-948B-1728B52AA6E4}">
                  <adec:decorative xmlns="" xmlns:adec="http://schemas.microsoft.com/office/drawing/2017/decorative" val="1"/>
                </a:ext>
              </a:extLst>
            </p:cNvPr>
            <p:cNvCxnSpPr>
              <a:cxnSpLocks/>
            </p:cNvCxnSpPr>
            <p:nvPr/>
          </p:nvCxnSpPr>
          <p:spPr>
            <a:xfrm>
              <a:off x="3125449" y="2260085"/>
              <a:ext cx="712328" cy="0"/>
            </a:xfrm>
            <a:prstGeom prst="line">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BDD1A7AA-C44A-2146-A607-34EFB7D10F98}"/>
                </a:ext>
                <a:ext uri="{C183D7F6-B498-43B3-948B-1728B52AA6E4}">
                  <adec:decorative xmlns="" xmlns:adec="http://schemas.microsoft.com/office/drawing/2017/decorative" val="1"/>
                </a:ext>
              </a:extLst>
            </p:cNvPr>
            <p:cNvCxnSpPr>
              <a:cxnSpLocks/>
            </p:cNvCxnSpPr>
            <p:nvPr/>
          </p:nvCxnSpPr>
          <p:spPr>
            <a:xfrm flipV="1">
              <a:off x="3125449" y="1231106"/>
              <a:ext cx="712328" cy="695147"/>
            </a:xfrm>
            <a:prstGeom prst="bentConnector3">
              <a:avLst>
                <a:gd name="adj1" fmla="val 50000"/>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a:extLst>
                <a:ext uri="{FF2B5EF4-FFF2-40B4-BE49-F238E27FC236}">
                  <a16:creationId xmlns:a16="http://schemas.microsoft.com/office/drawing/2014/main" id="{973D1440-B72B-7A48-9335-E6DDA3AAF7C0}"/>
                </a:ext>
                <a:ext uri="{C183D7F6-B498-43B3-948B-1728B52AA6E4}">
                  <adec:decorative xmlns="" xmlns:adec="http://schemas.microsoft.com/office/drawing/2017/decorative" val="1"/>
                </a:ext>
              </a:extLst>
            </p:cNvPr>
            <p:cNvCxnSpPr>
              <a:cxnSpLocks/>
            </p:cNvCxnSpPr>
            <p:nvPr/>
          </p:nvCxnSpPr>
          <p:spPr>
            <a:xfrm>
              <a:off x="3125449" y="2571750"/>
              <a:ext cx="712328" cy="491265"/>
            </a:xfrm>
            <a:prstGeom prst="bentConnector3">
              <a:avLst>
                <a:gd name="adj1" fmla="val 50000"/>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grpSp>
      <p:sp>
        <p:nvSpPr>
          <p:cNvPr id="12" name="Text Placeholder 2">
            <a:extLst>
              <a:ext uri="{FF2B5EF4-FFF2-40B4-BE49-F238E27FC236}">
                <a16:creationId xmlns:a16="http://schemas.microsoft.com/office/drawing/2014/main" id="{F760B947-9913-0A4A-89B8-FC2F5BDC9228}"/>
              </a:ext>
            </a:extLst>
          </p:cNvPr>
          <p:cNvSpPr txBox="1">
            <a:spLocks/>
          </p:cNvSpPr>
          <p:nvPr/>
        </p:nvSpPr>
        <p:spPr>
          <a:xfrm>
            <a:off x="39657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3" name="Text Placeholder 2">
            <a:extLst>
              <a:ext uri="{FF2B5EF4-FFF2-40B4-BE49-F238E27FC236}">
                <a16:creationId xmlns:a16="http://schemas.microsoft.com/office/drawing/2014/main" id="{B7AAB01B-C9A0-3449-80A4-07BDE85319EC}"/>
              </a:ext>
            </a:extLst>
          </p:cNvPr>
          <p:cNvSpPr txBox="1">
            <a:spLocks/>
          </p:cNvSpPr>
          <p:nvPr/>
        </p:nvSpPr>
        <p:spPr>
          <a:xfrm>
            <a:off x="39657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14" name="Text Placeholder 2">
            <a:extLst>
              <a:ext uri="{FF2B5EF4-FFF2-40B4-BE49-F238E27FC236}">
                <a16:creationId xmlns:a16="http://schemas.microsoft.com/office/drawing/2014/main" id="{F5233124-4CC8-A24D-BDE8-043CEED587BE}"/>
              </a:ext>
            </a:extLst>
          </p:cNvPr>
          <p:cNvSpPr txBox="1">
            <a:spLocks/>
          </p:cNvSpPr>
          <p:nvPr/>
        </p:nvSpPr>
        <p:spPr>
          <a:xfrm>
            <a:off x="39657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7" name="Picture 6" descr="Hyperlink Icon.">
            <a:extLst>
              <a:ext uri="{FF2B5EF4-FFF2-40B4-BE49-F238E27FC236}">
                <a16:creationId xmlns:a16="http://schemas.microsoft.com/office/drawing/2014/main" id="{C2669F69-877A-EF43-BE51-CEC74EAEB079}"/>
              </a:ext>
            </a:extLst>
          </p:cNvPr>
          <p:cNvPicPr>
            <a:picLocks noChangeAspect="1"/>
          </p:cNvPicPr>
          <p:nvPr/>
        </p:nvPicPr>
        <p:blipFill>
          <a:blip r:embed="rId4"/>
          <a:stretch>
            <a:fillRect/>
          </a:stretch>
        </p:blipFill>
        <p:spPr>
          <a:xfrm>
            <a:off x="383262" y="4471991"/>
            <a:ext cx="461664" cy="461664"/>
          </a:xfrm>
          <a:prstGeom prst="rect">
            <a:avLst/>
          </a:prstGeom>
          <a:ln>
            <a:noFill/>
          </a:ln>
        </p:spPr>
      </p:pic>
      <p:sp>
        <p:nvSpPr>
          <p:cNvPr id="5" name="Rectangle 4">
            <a:extLst>
              <a:ext uri="{FF2B5EF4-FFF2-40B4-BE49-F238E27FC236}">
                <a16:creationId xmlns:a16="http://schemas.microsoft.com/office/drawing/2014/main" id="{642D3DB0-5DD8-B448-9A6D-D0EE59321227}"/>
              </a:ext>
            </a:extLst>
          </p:cNvPr>
          <p:cNvSpPr/>
          <p:nvPr/>
        </p:nvSpPr>
        <p:spPr>
          <a:xfrm>
            <a:off x="994891" y="4554459"/>
            <a:ext cx="3580556"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dirty="0">
              <a:solidFill>
                <a:schemeClr val="tx1">
                  <a:lumMod val="75000"/>
                  <a:lumOff val="25000"/>
                </a:schemeClr>
              </a:solidFill>
              <a:latin typeface="Helvetica" pitchFamily="2" charset="0"/>
              <a:cs typeface="Arial" panose="020B0604020202020204" pitchFamily="34" charset="0"/>
            </a:endParaRPr>
          </a:p>
        </p:txBody>
      </p:sp>
      <p:pic>
        <p:nvPicPr>
          <p:cNvPr id="8" name="Picture 7" descr="Twitter icon.">
            <a:extLst>
              <a:ext uri="{FF2B5EF4-FFF2-40B4-BE49-F238E27FC236}">
                <a16:creationId xmlns:a16="http://schemas.microsoft.com/office/drawing/2014/main" id="{F91D9866-8D53-404E-98E6-33FE17516BB0}"/>
              </a:ext>
            </a:extLst>
          </p:cNvPr>
          <p:cNvPicPr>
            <a:picLocks noChangeAspect="1"/>
          </p:cNvPicPr>
          <p:nvPr/>
        </p:nvPicPr>
        <p:blipFill>
          <a:blip r:embed="rId6"/>
          <a:stretch>
            <a:fillRect/>
          </a:stretch>
        </p:blipFill>
        <p:spPr>
          <a:xfrm>
            <a:off x="4750731" y="4507041"/>
            <a:ext cx="471202" cy="471202"/>
          </a:xfrm>
          <a:prstGeom prst="rect">
            <a:avLst/>
          </a:prstGeom>
          <a:ln>
            <a:noFill/>
          </a:ln>
        </p:spPr>
      </p:pic>
      <p:sp>
        <p:nvSpPr>
          <p:cNvPr id="6" name="Rectangle 5">
            <a:extLst>
              <a:ext uri="{FF2B5EF4-FFF2-40B4-BE49-F238E27FC236}">
                <a16:creationId xmlns:a16="http://schemas.microsoft.com/office/drawing/2014/main" id="{8CAC35D4-C541-874E-8C80-737DD33CD3A3}"/>
              </a:ext>
            </a:extLst>
          </p:cNvPr>
          <p:cNvSpPr/>
          <p:nvPr/>
        </p:nvSpPr>
        <p:spPr>
          <a:xfrm>
            <a:off x="5302969" y="4554459"/>
            <a:ext cx="3244226" cy="461665"/>
          </a:xfrm>
          <a:prstGeom prst="rect">
            <a:avLst/>
          </a:prstGeom>
        </p:spPr>
        <p:txBody>
          <a:bodyPr wrap="square" lIns="0" rIns="0">
            <a:spAutoFit/>
          </a:bodyPr>
          <a:lstStyle/>
          <a:p>
            <a:r>
              <a:rPr lang="en-US" sz="2400" b="1"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a:t>
            </a:r>
            <a:r>
              <a:rPr lang="en-US" sz="2400" b="1" u="sng"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TeamNutrition</a:t>
            </a:r>
            <a:endParaRPr lang="en-US" sz="2400" b="1" u="sng" dirty="0">
              <a:solidFill>
                <a:schemeClr val="tx1">
                  <a:lumMod val="75000"/>
                  <a:lumOff val="25000"/>
                </a:schemeClr>
              </a:solidFill>
              <a:latin typeface="Helvetica" pitchFamily="2" charset="0"/>
              <a:cs typeface="Arial" panose="020B0604020202020204" pitchFamily="34" charset="0"/>
            </a:endParaRPr>
          </a:p>
        </p:txBody>
      </p:sp>
      <p:sp>
        <p:nvSpPr>
          <p:cNvPr id="3" name="TextBox 2">
            <a:extLst>
              <a:ext uri="{FF2B5EF4-FFF2-40B4-BE49-F238E27FC236}">
                <a16:creationId xmlns:a16="http://schemas.microsoft.com/office/drawing/2014/main" id="{BA346D39-DE7A-6C41-B019-917DA445AD16}"/>
              </a:ext>
            </a:extLst>
          </p:cNvPr>
          <p:cNvSpPr txBox="1"/>
          <p:nvPr/>
        </p:nvSpPr>
        <p:spPr>
          <a:xfrm>
            <a:off x="283779" y="3862552"/>
            <a:ext cx="4621778" cy="323165"/>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Tree>
    <p:extLst>
      <p:ext uri="{BB962C8B-B14F-4D97-AF65-F5344CB8AC3E}">
        <p14:creationId xmlns:p14="http://schemas.microsoft.com/office/powerpoint/2010/main" val="1149330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9C6C364-7820-0848-9A55-4FD67F906826}"/>
              </a:ext>
            </a:extLst>
          </p:cNvPr>
          <p:cNvSpPr txBox="1"/>
          <p:nvPr/>
        </p:nvSpPr>
        <p:spPr>
          <a:xfrm>
            <a:off x="1185333" y="169336"/>
            <a:ext cx="936475" cy="1569660"/>
          </a:xfrm>
          <a:prstGeom prst="rect">
            <a:avLst/>
          </a:prstGeom>
          <a:noFill/>
        </p:spPr>
        <p:txBody>
          <a:bodyPr wrap="none" rtlCol="0">
            <a:spAutoFit/>
          </a:bodyPr>
          <a:lstStyle/>
          <a:p>
            <a:r>
              <a:rPr lang="en-US" sz="9600" b="1">
                <a:solidFill>
                  <a:srgbClr val="013B50"/>
                </a:solidFill>
                <a:latin typeface="Helvetica" pitchFamily="2" charset="0"/>
              </a:rPr>
              <a:t>?</a:t>
            </a:r>
          </a:p>
        </p:txBody>
      </p:sp>
      <p:sp>
        <p:nvSpPr>
          <p:cNvPr id="9" name="Title 1">
            <a:extLst>
              <a:ext uri="{FF2B5EF4-FFF2-40B4-BE49-F238E27FC236}">
                <a16:creationId xmlns:a16="http://schemas.microsoft.com/office/drawing/2014/main" id="{B700484E-0095-974B-AE78-4D01BAC2048D}"/>
              </a:ext>
            </a:extLst>
          </p:cNvPr>
          <p:cNvSpPr>
            <a:spLocks noGrp="1"/>
          </p:cNvSpPr>
          <p:nvPr>
            <p:ph type="title"/>
          </p:nvPr>
        </p:nvSpPr>
        <p:spPr>
          <a:xfrm>
            <a:off x="0" y="1586127"/>
            <a:ext cx="3512634" cy="3476221"/>
          </a:xfrm>
        </p:spPr>
        <p:txBody>
          <a:bodyPr lIns="228600" tIns="0"/>
          <a:lstStyle/>
          <a:p>
            <a:pPr>
              <a:spcBef>
                <a:spcPts val="600"/>
              </a:spcBef>
            </a:pPr>
            <a:r>
              <a:rPr lang="en-US" sz="1800"/>
              <a:t>Answer</a:t>
            </a:r>
            <a:r>
              <a:rPr lang="en-US" sz="1800" i="1"/>
              <a:t/>
            </a:r>
            <a:br>
              <a:rPr lang="en-US" sz="1800" i="1"/>
            </a:br>
            <a:r>
              <a:rPr lang="en-US" sz="1800" b="0"/>
              <a:t>Your at-risk afterschool site </a:t>
            </a:r>
            <a:br>
              <a:rPr lang="en-US" sz="1800" b="0"/>
            </a:br>
            <a:r>
              <a:rPr lang="en-US" sz="1800" b="0"/>
              <a:t>uses OVS at supper. </a:t>
            </a:r>
            <a:br>
              <a:rPr lang="en-US" sz="1800" b="0"/>
            </a:br>
            <a:r>
              <a:rPr lang="en-US" sz="1800" b="0"/>
              <a:t/>
            </a:r>
            <a:br>
              <a:rPr lang="en-US" sz="1800" b="0"/>
            </a:br>
            <a:r>
              <a:rPr lang="en-US" sz="1800" b="0"/>
              <a:t>You offer fat-free (skim) milk, roasted turkey, roasted broccoli, steamed carrots, fruit salad, and whole-wheat rolls. David is a participant who chooses the </a:t>
            </a:r>
            <a:r>
              <a:rPr lang="en-US" sz="1800"/>
              <a:t>turkey, broccoli, and carrots, and took the full minimum serving size of each item</a:t>
            </a:r>
            <a:r>
              <a:rPr lang="en-US" sz="1800" b="0"/>
              <a:t>. </a:t>
            </a:r>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4114800" y="1273389"/>
            <a:ext cx="4605051" cy="312738"/>
          </a:xfrm>
        </p:spPr>
        <p:txBody>
          <a:bodyPr/>
          <a:lstStyle/>
          <a:p>
            <a:r>
              <a:rPr lang="en-US" b="1">
                <a:solidFill>
                  <a:srgbClr val="013B50"/>
                </a:solidFill>
              </a:rPr>
              <a:t>Is David’s supper reimbursable?</a:t>
            </a:r>
          </a:p>
        </p:txBody>
      </p:sp>
      <p:sp>
        <p:nvSpPr>
          <p:cNvPr id="14" name="Content Placeholder 3">
            <a:extLst>
              <a:ext uri="{FF2B5EF4-FFF2-40B4-BE49-F238E27FC236}">
                <a16:creationId xmlns:a16="http://schemas.microsoft.com/office/drawing/2014/main" id="{244EFBE0-772B-CD48-9C25-21A83BB10F87}"/>
              </a:ext>
            </a:extLst>
          </p:cNvPr>
          <p:cNvSpPr>
            <a:spLocks noGrp="1"/>
          </p:cNvSpPr>
          <p:nvPr>
            <p:ph sz="half" idx="2"/>
          </p:nvPr>
        </p:nvSpPr>
        <p:spPr>
          <a:xfrm>
            <a:off x="4114801" y="1730589"/>
            <a:ext cx="1080198" cy="841161"/>
          </a:xfrm>
        </p:spPr>
        <p:txBody>
          <a:bodyPr/>
          <a:lstStyle/>
          <a:p>
            <a:pPr marL="349250" indent="-339725">
              <a:buClr>
                <a:srgbClr val="013B50"/>
              </a:buClr>
              <a:buFont typeface="Wingdings" pitchFamily="2" charset="2"/>
              <a:buChar char="q"/>
            </a:pPr>
            <a:r>
              <a:rPr lang="en-US" sz="2000"/>
              <a:t>Yes</a:t>
            </a:r>
          </a:p>
          <a:p>
            <a:pPr marL="349250" indent="-339725">
              <a:buClr>
                <a:srgbClr val="013B50"/>
              </a:buClr>
              <a:buFont typeface="Wingdings" pitchFamily="2" charset="2"/>
              <a:buChar char="q"/>
            </a:pPr>
            <a:r>
              <a:rPr lang="en-US" sz="2000" b="1">
                <a:solidFill>
                  <a:srgbClr val="013B50"/>
                </a:solidFill>
              </a:rPr>
              <a:t>No</a:t>
            </a:r>
          </a:p>
        </p:txBody>
      </p:sp>
      <p:sp>
        <p:nvSpPr>
          <p:cNvPr id="15" name="TextBox 14" descr="The box next to &quot;No&quot; is checked.">
            <a:extLst>
              <a:ext uri="{FF2B5EF4-FFF2-40B4-BE49-F238E27FC236}">
                <a16:creationId xmlns:a16="http://schemas.microsoft.com/office/drawing/2014/main" id="{90DECB71-D4FF-4F4C-8577-4AC86095B1E8}"/>
              </a:ext>
            </a:extLst>
          </p:cNvPr>
          <p:cNvSpPr txBox="1"/>
          <p:nvPr/>
        </p:nvSpPr>
        <p:spPr>
          <a:xfrm>
            <a:off x="4151747" y="2003954"/>
            <a:ext cx="415498" cy="461665"/>
          </a:xfrm>
          <a:prstGeom prst="rect">
            <a:avLst/>
          </a:prstGeom>
          <a:noFill/>
        </p:spPr>
        <p:txBody>
          <a:bodyPr wrap="none" rtlCol="0">
            <a:spAutoFit/>
          </a:bodyPr>
          <a:lstStyle/>
          <a:p>
            <a:r>
              <a:rPr lang="en-US" sz="2400" b="1">
                <a:solidFill>
                  <a:srgbClr val="013B50"/>
                </a:solidFill>
                <a:latin typeface="Helvetica" pitchFamily="2" charset="0"/>
              </a:rPr>
              <a:t>✓</a:t>
            </a:r>
          </a:p>
        </p:txBody>
      </p:sp>
      <p:pic>
        <p:nvPicPr>
          <p:cNvPr id="17" name="Picture 16" descr="Decorative">
            <a:extLst>
              <a:ext uri="{FF2B5EF4-FFF2-40B4-BE49-F238E27FC236}">
                <a16:creationId xmlns:a16="http://schemas.microsoft.com/office/drawing/2014/main" id="{E35DC8F8-424F-914D-A01B-99A3C496C2BA}"/>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7395385" y="1586127"/>
            <a:ext cx="1324466" cy="3549567"/>
          </a:xfrm>
          <a:prstGeom prst="rect">
            <a:avLst/>
          </a:prstGeom>
        </p:spPr>
      </p:pic>
      <p:sp>
        <p:nvSpPr>
          <p:cNvPr id="2" name="TextBox 1">
            <a:extLst>
              <a:ext uri="{FF2B5EF4-FFF2-40B4-BE49-F238E27FC236}">
                <a16:creationId xmlns:a16="http://schemas.microsoft.com/office/drawing/2014/main" id="{A261E44E-402B-D546-89E3-569C05D47F13}"/>
              </a:ext>
            </a:extLst>
          </p:cNvPr>
          <p:cNvSpPr txBox="1"/>
          <p:nvPr/>
        </p:nvSpPr>
        <p:spPr>
          <a:xfrm>
            <a:off x="3837483" y="2848130"/>
            <a:ext cx="2383436" cy="1292662"/>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Nice work! The answer to this question is no, David’s supper is not reimbursable.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For OVS at lunch or supper at at-risk afterschool sites, you are required to offer at least one food item from each of the five food components: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meat/meat alternates,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vegetables,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fruits,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grains.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In this example, you offered:</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fat-free (skim) milk for the milk component,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roasted turkey from the meat/meat alternate component,</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two food items from the vegetable component: roasted broccoli and steamed carrots,</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fruit salad from the fruit component,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whole-wheat rolls from the grains component.</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The participant must choose at least 3 different food components in order to make a reimbursable supper and must take the minimum serving size of each. David took:</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roasted broccoli,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steamed carrots, and </a:t>
            </a:r>
          </a:p>
          <a:p>
            <a:pPr marL="171450" indent="-171450">
              <a:buFont typeface="Wingdings" panose="05000000000000000000" pitchFamily="2" charset="2"/>
              <a:buChar char="q"/>
            </a:pPr>
            <a:r>
              <a:rPr lang="en-US" sz="300">
                <a:solidFill>
                  <a:schemeClr val="bg1"/>
                </a:solidFill>
                <a:latin typeface="Arial" panose="020B0604020202020204" pitchFamily="34" charset="0"/>
                <a:cs typeface="Arial" panose="020B0604020202020204" pitchFamily="34" charset="0"/>
              </a:rPr>
              <a:t>milk.</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Because the roasted broccoli and steamed carrots are both part of the vegetable component, David’s supper only has two food components (meat/meat alternates and vegetables) and needs food from another component to make up a reimbursable supper. He should add the minimum serving amount of fruit salad, whole-wheat rolls, and/or milk to make a reimbursable supper. </a:t>
            </a:r>
          </a:p>
        </p:txBody>
      </p:sp>
    </p:spTree>
    <p:extLst>
      <p:ext uri="{BB962C8B-B14F-4D97-AF65-F5344CB8AC3E}">
        <p14:creationId xmlns:p14="http://schemas.microsoft.com/office/powerpoint/2010/main" val="3289257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F6C554-6A8B-1348-9BEC-132359DC2358}"/>
              </a:ext>
            </a:extLst>
          </p:cNvPr>
          <p:cNvSpPr>
            <a:spLocks noGrp="1"/>
          </p:cNvSpPr>
          <p:nvPr>
            <p:ph type="title"/>
          </p:nvPr>
        </p:nvSpPr>
        <p:spPr>
          <a:xfrm>
            <a:off x="48720" y="121620"/>
            <a:ext cx="9095280" cy="475484"/>
          </a:xfrm>
        </p:spPr>
        <p:txBody>
          <a:bodyPr/>
          <a:lstStyle/>
          <a:p>
            <a:pPr algn="ctr"/>
            <a:r>
              <a:rPr lang="en-US" sz="2800"/>
              <a:t>Wait a Second!</a:t>
            </a:r>
            <a:br>
              <a:rPr lang="en-US" sz="2800"/>
            </a:br>
            <a:endParaRPr lang="en-US"/>
          </a:p>
        </p:txBody>
      </p:sp>
      <p:grpSp>
        <p:nvGrpSpPr>
          <p:cNvPr id="5" name="Group 4" descr="Rectangle">
            <a:extLst>
              <a:ext uri="{FF2B5EF4-FFF2-40B4-BE49-F238E27FC236}">
                <a16:creationId xmlns:a16="http://schemas.microsoft.com/office/drawing/2014/main" id="{47F1104E-A531-4F4A-9F09-BBDFEAB83BA1}"/>
              </a:ext>
              <a:ext uri="{C183D7F6-B498-43B3-948B-1728B52AA6E4}">
                <adec:decorative xmlns="" xmlns:adec="http://schemas.microsoft.com/office/drawing/2017/decorative" val="0"/>
              </a:ext>
            </a:extLst>
          </p:cNvPr>
          <p:cNvGrpSpPr/>
          <p:nvPr/>
        </p:nvGrpSpPr>
        <p:grpSpPr>
          <a:xfrm>
            <a:off x="124737" y="661688"/>
            <a:ext cx="8889475" cy="4338513"/>
            <a:chOff x="124737" y="661688"/>
            <a:chExt cx="8889475" cy="4338513"/>
          </a:xfrm>
        </p:grpSpPr>
        <p:sp>
          <p:nvSpPr>
            <p:cNvPr id="23" name="Round Same Side Corner Rectangle 22">
              <a:extLst>
                <a:ext uri="{FF2B5EF4-FFF2-40B4-BE49-F238E27FC236}">
                  <a16:creationId xmlns:a16="http://schemas.microsoft.com/office/drawing/2014/main" id="{F3F9335F-6E64-DB43-8EF3-31039BD651DE}"/>
                </a:ext>
                <a:ext uri="{C183D7F6-B498-43B3-948B-1728B52AA6E4}">
                  <adec:decorative xmlns="" xmlns:adec="http://schemas.microsoft.com/office/drawing/2017/decorative" val="1"/>
                </a:ext>
              </a:extLst>
            </p:cNvPr>
            <p:cNvSpPr/>
            <p:nvPr/>
          </p:nvSpPr>
          <p:spPr>
            <a:xfrm rot="10800000">
              <a:off x="124737" y="3566402"/>
              <a:ext cx="8889470" cy="1433799"/>
            </a:xfrm>
            <a:prstGeom prst="round2SameRect">
              <a:avLst>
                <a:gd name="adj1" fmla="val 12530"/>
                <a:gd name="adj2" fmla="val 0"/>
              </a:avLst>
            </a:prstGeom>
            <a:solidFill>
              <a:srgbClr val="EBF7FF"/>
            </a:solidFill>
            <a:ln>
              <a:solidFill>
                <a:srgbClr val="013B5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 Same Side Corner Rectangle 1">
              <a:extLst>
                <a:ext uri="{FF2B5EF4-FFF2-40B4-BE49-F238E27FC236}">
                  <a16:creationId xmlns:a16="http://schemas.microsoft.com/office/drawing/2014/main" id="{C1E6D9B5-46E2-334B-87F4-7C26B1971BB1}"/>
                </a:ext>
                <a:ext uri="{C183D7F6-B498-43B3-948B-1728B52AA6E4}">
                  <adec:decorative xmlns="" xmlns:adec="http://schemas.microsoft.com/office/drawing/2017/decorative" val="1"/>
                </a:ext>
              </a:extLst>
            </p:cNvPr>
            <p:cNvSpPr/>
            <p:nvPr/>
          </p:nvSpPr>
          <p:spPr>
            <a:xfrm rot="16200000">
              <a:off x="465186" y="326292"/>
              <a:ext cx="3771419" cy="4442211"/>
            </a:xfrm>
            <a:prstGeom prst="round2SameRect">
              <a:avLst>
                <a:gd name="adj1" fmla="val 4558"/>
                <a:gd name="adj2" fmla="val 0"/>
              </a:avLst>
            </a:prstGeom>
            <a:solidFill>
              <a:srgbClr val="EBF7FF"/>
            </a:solidFill>
            <a:ln>
              <a:solidFill>
                <a:srgbClr val="013B5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Same Side Corner Rectangle 2">
              <a:extLst>
                <a:ext uri="{FF2B5EF4-FFF2-40B4-BE49-F238E27FC236}">
                  <a16:creationId xmlns:a16="http://schemas.microsoft.com/office/drawing/2014/main" id="{D9A09804-4BA3-4542-A546-E48B484A1A9E}"/>
                </a:ext>
                <a:ext uri="{C183D7F6-B498-43B3-948B-1728B52AA6E4}">
                  <adec:decorative xmlns="" xmlns:adec="http://schemas.microsoft.com/office/drawing/2017/decorative" val="1"/>
                </a:ext>
              </a:extLst>
            </p:cNvPr>
            <p:cNvSpPr/>
            <p:nvPr/>
          </p:nvSpPr>
          <p:spPr>
            <a:xfrm rot="5400000">
              <a:off x="4907399" y="326297"/>
              <a:ext cx="3771416" cy="4442210"/>
            </a:xfrm>
            <a:prstGeom prst="round2SameRect">
              <a:avLst>
                <a:gd name="adj1" fmla="val 4558"/>
                <a:gd name="adj2" fmla="val 0"/>
              </a:avLst>
            </a:prstGeom>
            <a:solidFill>
              <a:srgbClr val="FBF0F7"/>
            </a:solidFill>
            <a:ln>
              <a:solidFill>
                <a:srgbClr val="013B5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0DC68CB1-A24F-004E-BACF-231EDD284F14}"/>
                </a:ext>
                <a:ext uri="{C183D7F6-B498-43B3-948B-1728B52AA6E4}">
                  <adec:decorative xmlns="" xmlns:adec="http://schemas.microsoft.com/office/drawing/2017/decorative" val="1"/>
                </a:ext>
              </a:extLst>
            </p:cNvPr>
            <p:cNvSpPr/>
            <p:nvPr/>
          </p:nvSpPr>
          <p:spPr>
            <a:xfrm>
              <a:off x="141364" y="3398841"/>
              <a:ext cx="4442210" cy="1149285"/>
            </a:xfrm>
            <a:prstGeom prst="roundRect">
              <a:avLst>
                <a:gd name="adj" fmla="val 0"/>
              </a:avLst>
            </a:prstGeom>
            <a:solidFill>
              <a:srgbClr val="9DCBFF"/>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D3E0E8"/>
                </a:solidFill>
                <a:latin typeface="Times New Roman" panose="02020603050405020304" pitchFamily="18" charset="0"/>
                <a:cs typeface="Times New Roman" panose="02020603050405020304" pitchFamily="18" charset="0"/>
              </a:endParaRPr>
            </a:p>
          </p:txBody>
        </p:sp>
        <p:sp>
          <p:nvSpPr>
            <p:cNvPr id="11" name="Rounded Rectangle 10">
              <a:extLst>
                <a:ext uri="{FF2B5EF4-FFF2-40B4-BE49-F238E27FC236}">
                  <a16:creationId xmlns:a16="http://schemas.microsoft.com/office/drawing/2014/main" id="{FD73A061-E574-AF4D-A4D3-DDA3603B8299}"/>
                </a:ext>
                <a:ext uri="{C183D7F6-B498-43B3-948B-1728B52AA6E4}">
                  <adec:decorative xmlns="" xmlns:adec="http://schemas.microsoft.com/office/drawing/2017/decorative" val="1"/>
                </a:ext>
              </a:extLst>
            </p:cNvPr>
            <p:cNvSpPr/>
            <p:nvPr/>
          </p:nvSpPr>
          <p:spPr>
            <a:xfrm>
              <a:off x="4571997" y="3398841"/>
              <a:ext cx="4442211" cy="1149285"/>
            </a:xfrm>
            <a:prstGeom prst="roundRect">
              <a:avLst>
                <a:gd name="adj" fmla="val 0"/>
              </a:avLst>
            </a:prstGeom>
            <a:solidFill>
              <a:srgbClr val="D6C3DF"/>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D3E0E8"/>
                </a:solidFill>
                <a:latin typeface="Times New Roman" panose="020206030504050203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55E27CD7-EE87-F54E-A3FA-297BDC221939}"/>
              </a:ext>
            </a:extLst>
          </p:cNvPr>
          <p:cNvSpPr/>
          <p:nvPr/>
        </p:nvSpPr>
        <p:spPr>
          <a:xfrm>
            <a:off x="246023" y="766590"/>
            <a:ext cx="4152957" cy="338554"/>
          </a:xfrm>
          <a:prstGeom prst="rect">
            <a:avLst/>
          </a:prstGeom>
        </p:spPr>
        <p:txBody>
          <a:bodyPr wrap="square">
            <a:spAutoFit/>
          </a:bodyPr>
          <a:lstStyle/>
          <a:p>
            <a:r>
              <a:rPr lang="en-US" sz="1600" b="1">
                <a:latin typeface="Times New Roman" panose="02020603050405020304" pitchFamily="18" charset="0"/>
                <a:cs typeface="Times New Roman" panose="02020603050405020304" pitchFamily="18" charset="0"/>
              </a:rPr>
              <a:t>OVS at Breakfast</a:t>
            </a:r>
          </a:p>
        </p:txBody>
      </p:sp>
      <p:sp>
        <p:nvSpPr>
          <p:cNvPr id="16" name="TextBox 15">
            <a:extLst>
              <a:ext uri="{FF2B5EF4-FFF2-40B4-BE49-F238E27FC236}">
                <a16:creationId xmlns:a16="http://schemas.microsoft.com/office/drawing/2014/main" id="{9D06CC03-68CF-2F45-AA24-15CA498CD174}"/>
              </a:ext>
            </a:extLst>
          </p:cNvPr>
          <p:cNvSpPr txBox="1"/>
          <p:nvPr/>
        </p:nvSpPr>
        <p:spPr>
          <a:xfrm>
            <a:off x="246023" y="1081500"/>
            <a:ext cx="4080604" cy="2310889"/>
          </a:xfrm>
          <a:prstGeom prst="rect">
            <a:avLst/>
          </a:prstGeom>
          <a:noFill/>
        </p:spPr>
        <p:txBody>
          <a:bodyPr wrap="square" rtlCol="0">
            <a:spAutoFit/>
          </a:bodyPr>
          <a:lstStyle/>
          <a:p>
            <a:pPr marL="182880" indent="-182880">
              <a:spcBef>
                <a:spcPts val="100"/>
              </a:spcBef>
              <a:buFont typeface="+mj-lt"/>
              <a:buAutoNum type="arabicPeriod"/>
            </a:pPr>
            <a:r>
              <a:rPr lang="en-US" sz="1300">
                <a:latin typeface="Times New Roman" panose="02020603050405020304" pitchFamily="18" charset="0"/>
                <a:cs typeface="Times New Roman" panose="02020603050405020304" pitchFamily="18" charset="0"/>
              </a:rPr>
              <a:t>Offer these 3 </a:t>
            </a:r>
            <a:r>
              <a:rPr lang="en-US" sz="1300" b="1">
                <a:solidFill>
                  <a:srgbClr val="385723"/>
                </a:solidFill>
                <a:latin typeface="Times New Roman" panose="02020603050405020304" pitchFamily="18" charset="0"/>
                <a:cs typeface="Times New Roman" panose="02020603050405020304" pitchFamily="18" charset="0"/>
              </a:rPr>
              <a:t>food components </a:t>
            </a:r>
            <a:r>
              <a:rPr lang="en-US" sz="1300">
                <a:latin typeface="Times New Roman" panose="02020603050405020304" pitchFamily="18" charset="0"/>
                <a:cs typeface="Times New Roman" panose="02020603050405020304" pitchFamily="18" charset="0"/>
              </a:rPr>
              <a:t>at breakfast:</a:t>
            </a:r>
          </a:p>
          <a:p>
            <a:pPr marL="285750" indent="-102870">
              <a:spcBef>
                <a:spcPts val="100"/>
              </a:spcBef>
              <a:buFont typeface="Helvetica" pitchFamily="2" charset="0"/>
              <a:buChar char="-"/>
            </a:pPr>
            <a:r>
              <a:rPr lang="en-US" sz="1300">
                <a:latin typeface="Times New Roman" panose="02020603050405020304" pitchFamily="18" charset="0"/>
                <a:cs typeface="Times New Roman" panose="02020603050405020304" pitchFamily="18" charset="0"/>
              </a:rPr>
              <a:t>Milk</a:t>
            </a:r>
          </a:p>
          <a:p>
            <a:pPr marL="285750" indent="-102870">
              <a:spcBef>
                <a:spcPts val="100"/>
              </a:spcBef>
              <a:buFont typeface="Helvetica" pitchFamily="2" charset="0"/>
              <a:buChar char="-"/>
            </a:pPr>
            <a:r>
              <a:rPr lang="en-US" sz="1300">
                <a:latin typeface="Times New Roman" panose="02020603050405020304" pitchFamily="18" charset="0"/>
                <a:cs typeface="Times New Roman" panose="02020603050405020304" pitchFamily="18" charset="0"/>
              </a:rPr>
              <a:t>Vegetables and/or Fruits</a:t>
            </a:r>
          </a:p>
          <a:p>
            <a:pPr marL="285750" indent="-102870">
              <a:spcBef>
                <a:spcPts val="100"/>
              </a:spcBef>
              <a:buFont typeface="Helvetica" pitchFamily="2" charset="0"/>
              <a:buChar char="-"/>
            </a:pPr>
            <a:r>
              <a:rPr lang="en-US" sz="1300">
                <a:latin typeface="Times New Roman" panose="02020603050405020304" pitchFamily="18" charset="0"/>
                <a:cs typeface="Times New Roman" panose="02020603050405020304" pitchFamily="18" charset="0"/>
              </a:rPr>
              <a:t>Grains</a:t>
            </a:r>
          </a:p>
          <a:p>
            <a:pPr marL="182880" indent="-182880">
              <a:spcBef>
                <a:spcPts val="700"/>
              </a:spcBef>
              <a:buFont typeface="+mj-lt"/>
              <a:buAutoNum type="arabicPeriod" startAt="2"/>
            </a:pPr>
            <a:r>
              <a:rPr lang="en-US" sz="1300">
                <a:latin typeface="Times New Roman" panose="02020603050405020304" pitchFamily="18" charset="0"/>
                <a:cs typeface="Times New Roman" panose="02020603050405020304" pitchFamily="18" charset="0"/>
              </a:rPr>
              <a:t>Offer at least 4 different </a:t>
            </a:r>
            <a:r>
              <a:rPr lang="en-US" sz="1300" b="1">
                <a:solidFill>
                  <a:srgbClr val="533F84"/>
                </a:solidFill>
                <a:latin typeface="Times New Roman" panose="02020603050405020304" pitchFamily="18" charset="0"/>
                <a:cs typeface="Times New Roman" panose="02020603050405020304" pitchFamily="18" charset="0"/>
              </a:rPr>
              <a:t>food items</a:t>
            </a:r>
            <a:r>
              <a:rPr lang="en-US" sz="1300">
                <a:latin typeface="Times New Roman" panose="02020603050405020304" pitchFamily="18" charset="0"/>
                <a:cs typeface="Times New Roman" panose="02020603050405020304" pitchFamily="18" charset="0"/>
              </a:rPr>
              <a:t> at breakfast, </a:t>
            </a:r>
            <a:br>
              <a:rPr lang="en-US" sz="1300">
                <a:latin typeface="Times New Roman" panose="02020603050405020304" pitchFamily="18" charset="0"/>
                <a:cs typeface="Times New Roman" panose="02020603050405020304" pitchFamily="18" charset="0"/>
              </a:rPr>
            </a:br>
            <a:r>
              <a:rPr lang="en-US" sz="1300">
                <a:latin typeface="Times New Roman" panose="02020603050405020304" pitchFamily="18" charset="0"/>
                <a:cs typeface="Times New Roman" panose="02020603050405020304" pitchFamily="18" charset="0"/>
              </a:rPr>
              <a:t>at least 1 from each </a:t>
            </a:r>
            <a:r>
              <a:rPr lang="en-US" sz="1300" b="1">
                <a:solidFill>
                  <a:srgbClr val="385723"/>
                </a:solidFill>
                <a:latin typeface="Times New Roman" panose="02020603050405020304" pitchFamily="18" charset="0"/>
                <a:cs typeface="Times New Roman" panose="02020603050405020304" pitchFamily="18" charset="0"/>
              </a:rPr>
              <a:t>food component </a:t>
            </a:r>
            <a:r>
              <a:rPr lang="en-US" sz="1300">
                <a:latin typeface="Times New Roman" panose="02020603050405020304" pitchFamily="18" charset="0"/>
                <a:cs typeface="Times New Roman" panose="02020603050405020304" pitchFamily="18" charset="0"/>
              </a:rPr>
              <a:t>above. The 4th food item can come from the vegetables or fruits, grains, or meat/meat alternates component.</a:t>
            </a:r>
          </a:p>
          <a:p>
            <a:pPr marL="182880" indent="-182880">
              <a:spcBef>
                <a:spcPts val="700"/>
              </a:spcBef>
              <a:buFont typeface="+mj-lt"/>
              <a:buAutoNum type="arabicPeriod" startAt="2"/>
            </a:pPr>
            <a:r>
              <a:rPr lang="en-US" sz="1300">
                <a:latin typeface="Times New Roman" panose="02020603050405020304" pitchFamily="18" charset="0"/>
                <a:cs typeface="Times New Roman" panose="02020603050405020304" pitchFamily="18" charset="0"/>
              </a:rPr>
              <a:t>Ask the child or adult to </a:t>
            </a:r>
            <a:r>
              <a:rPr lang="en-US" sz="1300" b="1">
                <a:latin typeface="Times New Roman" panose="02020603050405020304" pitchFamily="18" charset="0"/>
                <a:cs typeface="Times New Roman" panose="02020603050405020304" pitchFamily="18" charset="0"/>
              </a:rPr>
              <a:t>choose at least 3 </a:t>
            </a:r>
            <a:r>
              <a:rPr lang="en-US" sz="1300">
                <a:latin typeface="Times New Roman" panose="02020603050405020304" pitchFamily="18" charset="0"/>
                <a:cs typeface="Times New Roman" panose="02020603050405020304" pitchFamily="18" charset="0"/>
              </a:rPr>
              <a:t>different</a:t>
            </a:r>
            <a:r>
              <a:rPr lang="en-US" sz="1300" b="1">
                <a:latin typeface="Times New Roman" panose="02020603050405020304" pitchFamily="18" charset="0"/>
                <a:cs typeface="Times New Roman" panose="02020603050405020304" pitchFamily="18" charset="0"/>
              </a:rPr>
              <a:t> </a:t>
            </a:r>
            <a:r>
              <a:rPr lang="en-US" sz="1300" b="1">
                <a:solidFill>
                  <a:srgbClr val="533F84"/>
                </a:solidFill>
                <a:latin typeface="Times New Roman" panose="02020603050405020304" pitchFamily="18" charset="0"/>
                <a:cs typeface="Times New Roman" panose="02020603050405020304" pitchFamily="18" charset="0"/>
              </a:rPr>
              <a:t>food items</a:t>
            </a:r>
            <a:r>
              <a:rPr lang="en-US" sz="1300">
                <a:latin typeface="Times New Roman" panose="02020603050405020304" pitchFamily="18" charset="0"/>
                <a:cs typeface="Times New Roman" panose="02020603050405020304" pitchFamily="18" charset="0"/>
              </a:rPr>
              <a:t>.</a:t>
            </a:r>
          </a:p>
        </p:txBody>
      </p:sp>
      <p:pic>
        <p:nvPicPr>
          <p:cNvPr id="12" name="Picture 11" descr="Illustration of a carton of milk, a plate with slices of apples, a slice of wheat bread and an egg cut in half. The carton of milk, the slices of apple and the egg are circled.">
            <a:extLst>
              <a:ext uri="{FF2B5EF4-FFF2-40B4-BE49-F238E27FC236}">
                <a16:creationId xmlns:a16="http://schemas.microsoft.com/office/drawing/2014/main" id="{63457707-83FD-CF4B-AB20-EACE0648DB45}"/>
              </a:ext>
            </a:extLst>
          </p:cNvPr>
          <p:cNvPicPr>
            <a:picLocks noChangeAspect="1"/>
          </p:cNvPicPr>
          <p:nvPr/>
        </p:nvPicPr>
        <p:blipFill>
          <a:blip r:embed="rId3"/>
          <a:stretch>
            <a:fillRect/>
          </a:stretch>
        </p:blipFill>
        <p:spPr>
          <a:xfrm>
            <a:off x="820716" y="3409577"/>
            <a:ext cx="2811390" cy="689832"/>
          </a:xfrm>
          <a:prstGeom prst="rect">
            <a:avLst/>
          </a:prstGeom>
        </p:spPr>
      </p:pic>
      <p:sp>
        <p:nvSpPr>
          <p:cNvPr id="9" name="Rectangle 8">
            <a:extLst>
              <a:ext uri="{FF2B5EF4-FFF2-40B4-BE49-F238E27FC236}">
                <a16:creationId xmlns:a16="http://schemas.microsoft.com/office/drawing/2014/main" id="{BF1AB50B-1296-3343-B8F8-0042A92696CC}"/>
              </a:ext>
            </a:extLst>
          </p:cNvPr>
          <p:cNvSpPr/>
          <p:nvPr/>
        </p:nvSpPr>
        <p:spPr>
          <a:xfrm>
            <a:off x="286603" y="4186886"/>
            <a:ext cx="4285395" cy="246221"/>
          </a:xfrm>
          <a:prstGeom prst="rect">
            <a:avLst/>
          </a:prstGeom>
        </p:spPr>
        <p:txBody>
          <a:bodyPr wrap="square">
            <a:spAutoFit/>
          </a:bodyPr>
          <a:lstStyle/>
          <a:p>
            <a:pPr algn="ctr"/>
            <a:r>
              <a:rPr lang="en-US" sz="1000" b="1">
                <a:latin typeface="Times New Roman" panose="02020603050405020304" pitchFamily="18" charset="0"/>
                <a:cs typeface="Times New Roman" panose="02020603050405020304" pitchFamily="18" charset="0"/>
              </a:rPr>
              <a:t>Note: </a:t>
            </a:r>
            <a:r>
              <a:rPr lang="en-US" sz="1000">
                <a:latin typeface="Times New Roman" panose="02020603050405020304" pitchFamily="18" charset="0"/>
                <a:cs typeface="Times New Roman" panose="02020603050405020304" pitchFamily="18" charset="0"/>
              </a:rPr>
              <a:t>The 4th food item can be selected as well.</a:t>
            </a:r>
          </a:p>
        </p:txBody>
      </p:sp>
      <p:sp>
        <p:nvSpPr>
          <p:cNvPr id="15" name="Rectangle 14">
            <a:extLst>
              <a:ext uri="{FF2B5EF4-FFF2-40B4-BE49-F238E27FC236}">
                <a16:creationId xmlns:a16="http://schemas.microsoft.com/office/drawing/2014/main" id="{9D65A36E-4FDE-F744-A5CD-998A03046961}"/>
              </a:ext>
            </a:extLst>
          </p:cNvPr>
          <p:cNvSpPr/>
          <p:nvPr/>
        </p:nvSpPr>
        <p:spPr>
          <a:xfrm>
            <a:off x="4861251" y="766590"/>
            <a:ext cx="4152957" cy="338554"/>
          </a:xfrm>
          <a:prstGeom prst="rect">
            <a:avLst/>
          </a:prstGeom>
        </p:spPr>
        <p:txBody>
          <a:bodyPr wrap="square">
            <a:spAutoFit/>
          </a:bodyPr>
          <a:lstStyle/>
          <a:p>
            <a:r>
              <a:rPr lang="en-US" sz="1600" b="1">
                <a:latin typeface="Times New Roman" panose="02020603050405020304" pitchFamily="18" charset="0"/>
                <a:cs typeface="Times New Roman" panose="02020603050405020304" pitchFamily="18" charset="0"/>
              </a:rPr>
              <a:t>OVS at Lunch and Supper</a:t>
            </a:r>
          </a:p>
        </p:txBody>
      </p:sp>
      <p:sp>
        <p:nvSpPr>
          <p:cNvPr id="17" name="TextBox 16">
            <a:extLst>
              <a:ext uri="{FF2B5EF4-FFF2-40B4-BE49-F238E27FC236}">
                <a16:creationId xmlns:a16="http://schemas.microsoft.com/office/drawing/2014/main" id="{BE75A68F-F009-D947-A2AD-929A8A5ABD16}"/>
              </a:ext>
            </a:extLst>
          </p:cNvPr>
          <p:cNvSpPr txBox="1"/>
          <p:nvPr/>
        </p:nvSpPr>
        <p:spPr>
          <a:xfrm>
            <a:off x="4861251" y="1081500"/>
            <a:ext cx="3376369" cy="523220"/>
          </a:xfrm>
          <a:prstGeom prst="rect">
            <a:avLst/>
          </a:prstGeom>
          <a:noFill/>
        </p:spPr>
        <p:txBody>
          <a:bodyPr wrap="square" rtlCol="0">
            <a:spAutoFit/>
          </a:bodyPr>
          <a:lstStyle/>
          <a:p>
            <a:pPr marL="182880" indent="-182880">
              <a:spcBef>
                <a:spcPts val="100"/>
              </a:spcBef>
              <a:buFont typeface="+mj-lt"/>
              <a:buAutoNum type="arabicPeriod"/>
            </a:pPr>
            <a:r>
              <a:rPr lang="en-US" sz="1400">
                <a:latin typeface="Times New Roman" panose="02020603050405020304" pitchFamily="18" charset="0"/>
                <a:cs typeface="Times New Roman" panose="02020603050405020304" pitchFamily="18" charset="0"/>
              </a:rPr>
              <a:t>Offer these 5 </a:t>
            </a:r>
            <a:r>
              <a:rPr lang="en-US" sz="1400" b="1">
                <a:solidFill>
                  <a:srgbClr val="385723"/>
                </a:solidFill>
                <a:latin typeface="Times New Roman" panose="02020603050405020304" pitchFamily="18" charset="0"/>
                <a:cs typeface="Times New Roman" panose="02020603050405020304" pitchFamily="18" charset="0"/>
              </a:rPr>
              <a:t>food components </a:t>
            </a:r>
            <a:r>
              <a:rPr lang="en-US" sz="1400">
                <a:latin typeface="Times New Roman" panose="02020603050405020304" pitchFamily="18" charset="0"/>
                <a:cs typeface="Times New Roman" panose="02020603050405020304" pitchFamily="18" charset="0"/>
              </a:rPr>
              <a:t>at lunch and supper:</a:t>
            </a:r>
          </a:p>
        </p:txBody>
      </p:sp>
      <p:sp>
        <p:nvSpPr>
          <p:cNvPr id="19" name="TextBox 18">
            <a:extLst>
              <a:ext uri="{FF2B5EF4-FFF2-40B4-BE49-F238E27FC236}">
                <a16:creationId xmlns:a16="http://schemas.microsoft.com/office/drawing/2014/main" id="{3EA81CCC-3A4B-B148-9B25-4168667F4CDB}"/>
              </a:ext>
            </a:extLst>
          </p:cNvPr>
          <p:cNvSpPr txBox="1"/>
          <p:nvPr/>
        </p:nvSpPr>
        <p:spPr>
          <a:xfrm>
            <a:off x="5192409" y="1574127"/>
            <a:ext cx="1477880" cy="814609"/>
          </a:xfrm>
          <a:prstGeom prst="rect">
            <a:avLst/>
          </a:prstGeom>
          <a:noFill/>
        </p:spPr>
        <p:txBody>
          <a:bodyPr wrap="square" numCol="1" rtlCol="0">
            <a:noAutofit/>
          </a:bodyPr>
          <a:lstStyle/>
          <a:p>
            <a:pPr marL="285750" indent="-102870">
              <a:spcBef>
                <a:spcPts val="100"/>
              </a:spcBef>
              <a:buFont typeface="Helvetica" pitchFamily="2" charset="0"/>
              <a:buChar char="-"/>
            </a:pPr>
            <a:r>
              <a:rPr lang="en-US" sz="1400">
                <a:latin typeface="Times New Roman" panose="02020603050405020304" pitchFamily="18" charset="0"/>
                <a:cs typeface="Times New Roman" panose="02020603050405020304" pitchFamily="18" charset="0"/>
              </a:rPr>
              <a:t>Milk*</a:t>
            </a:r>
          </a:p>
          <a:p>
            <a:pPr marL="285750" indent="-102870">
              <a:spcBef>
                <a:spcPts val="100"/>
              </a:spcBef>
              <a:buFont typeface="Helvetica" pitchFamily="2" charset="0"/>
              <a:buChar char="-"/>
            </a:pPr>
            <a:r>
              <a:rPr lang="en-US" sz="1400">
                <a:latin typeface="Times New Roman" panose="02020603050405020304" pitchFamily="18" charset="0"/>
                <a:cs typeface="Times New Roman" panose="02020603050405020304" pitchFamily="18" charset="0"/>
              </a:rPr>
              <a:t>Vegetables</a:t>
            </a:r>
          </a:p>
          <a:p>
            <a:pPr marL="285750" indent="-102870">
              <a:spcBef>
                <a:spcPts val="100"/>
              </a:spcBef>
              <a:buFont typeface="Helvetica" pitchFamily="2" charset="0"/>
              <a:buChar char="-"/>
            </a:pPr>
            <a:r>
              <a:rPr lang="en-US" sz="1400">
                <a:latin typeface="Times New Roman" panose="02020603050405020304" pitchFamily="18" charset="0"/>
                <a:cs typeface="Times New Roman" panose="02020603050405020304" pitchFamily="18" charset="0"/>
              </a:rPr>
              <a:t>Fruits</a:t>
            </a:r>
          </a:p>
        </p:txBody>
      </p:sp>
      <p:sp>
        <p:nvSpPr>
          <p:cNvPr id="20" name="TextBox 19">
            <a:extLst>
              <a:ext uri="{FF2B5EF4-FFF2-40B4-BE49-F238E27FC236}">
                <a16:creationId xmlns:a16="http://schemas.microsoft.com/office/drawing/2014/main" id="{7AD52949-D5A8-1444-AD07-402AB4946B6F}"/>
              </a:ext>
            </a:extLst>
          </p:cNvPr>
          <p:cNvSpPr txBox="1"/>
          <p:nvPr/>
        </p:nvSpPr>
        <p:spPr>
          <a:xfrm>
            <a:off x="6504867" y="1574127"/>
            <a:ext cx="2584783" cy="814609"/>
          </a:xfrm>
          <a:prstGeom prst="rect">
            <a:avLst/>
          </a:prstGeom>
          <a:noFill/>
        </p:spPr>
        <p:txBody>
          <a:bodyPr wrap="square" numCol="1" rtlCol="0">
            <a:noAutofit/>
          </a:bodyPr>
          <a:lstStyle/>
          <a:p>
            <a:pPr marL="285750" indent="-102870">
              <a:spcBef>
                <a:spcPts val="100"/>
              </a:spcBef>
              <a:buFont typeface="Helvetica" pitchFamily="2" charset="0"/>
              <a:buChar char="-"/>
            </a:pPr>
            <a:r>
              <a:rPr lang="en-US" sz="1400">
                <a:latin typeface="Times New Roman" panose="02020603050405020304" pitchFamily="18" charset="0"/>
                <a:cs typeface="Times New Roman" panose="02020603050405020304" pitchFamily="18" charset="0"/>
              </a:rPr>
              <a:t>Grains</a:t>
            </a:r>
          </a:p>
          <a:p>
            <a:pPr marL="285750" indent="-102870">
              <a:spcBef>
                <a:spcPts val="100"/>
              </a:spcBef>
              <a:buFont typeface="Helvetica" pitchFamily="2" charset="0"/>
              <a:buChar char="-"/>
            </a:pPr>
            <a:r>
              <a:rPr lang="en-US" sz="1400">
                <a:latin typeface="Times New Roman" panose="02020603050405020304" pitchFamily="18" charset="0"/>
                <a:cs typeface="Times New Roman" panose="02020603050405020304" pitchFamily="18" charset="0"/>
              </a:rPr>
              <a:t>Meat and meat alternates</a:t>
            </a:r>
          </a:p>
        </p:txBody>
      </p:sp>
      <p:sp>
        <p:nvSpPr>
          <p:cNvPr id="18" name="TextBox 17">
            <a:extLst>
              <a:ext uri="{FF2B5EF4-FFF2-40B4-BE49-F238E27FC236}">
                <a16:creationId xmlns:a16="http://schemas.microsoft.com/office/drawing/2014/main" id="{94D01EE8-A591-A943-BD3C-5ADE775CECC8}"/>
              </a:ext>
            </a:extLst>
          </p:cNvPr>
          <p:cNvSpPr txBox="1"/>
          <p:nvPr/>
        </p:nvSpPr>
        <p:spPr>
          <a:xfrm>
            <a:off x="5308198" y="2348479"/>
            <a:ext cx="3058561" cy="523220"/>
          </a:xfrm>
          <a:prstGeom prst="rect">
            <a:avLst/>
          </a:prstGeom>
          <a:noFill/>
        </p:spPr>
        <p:txBody>
          <a:bodyPr wrap="square" rtlCol="0">
            <a:spAutoFit/>
          </a:bodyPr>
          <a:lstStyle/>
          <a:p>
            <a:pPr marL="182880" indent="-182880">
              <a:spcBef>
                <a:spcPts val="100"/>
              </a:spcBef>
              <a:buFont typeface="+mj-lt"/>
              <a:buAutoNum type="arabicPeriod" startAt="2"/>
            </a:pPr>
            <a:r>
              <a:rPr lang="en-US" sz="1400">
                <a:latin typeface="Times New Roman" panose="02020603050405020304" pitchFamily="18" charset="0"/>
                <a:cs typeface="Times New Roman" panose="02020603050405020304" pitchFamily="18" charset="0"/>
              </a:rPr>
              <a:t>Offer at least one </a:t>
            </a:r>
            <a:r>
              <a:rPr lang="en-US" sz="1400" b="1">
                <a:solidFill>
                  <a:srgbClr val="533F84"/>
                </a:solidFill>
                <a:latin typeface="Times New Roman" panose="02020603050405020304" pitchFamily="18" charset="0"/>
                <a:cs typeface="Times New Roman" panose="02020603050405020304" pitchFamily="18" charset="0"/>
              </a:rPr>
              <a:t>food item </a:t>
            </a:r>
            <a:r>
              <a:rPr lang="en-US" sz="1400">
                <a:latin typeface="Times New Roman" panose="02020603050405020304" pitchFamily="18" charset="0"/>
                <a:cs typeface="Times New Roman" panose="02020603050405020304" pitchFamily="18" charset="0"/>
              </a:rPr>
              <a:t>from each component.</a:t>
            </a:r>
          </a:p>
        </p:txBody>
      </p:sp>
      <p:sp>
        <p:nvSpPr>
          <p:cNvPr id="21" name="TextBox 20">
            <a:extLst>
              <a:ext uri="{FF2B5EF4-FFF2-40B4-BE49-F238E27FC236}">
                <a16:creationId xmlns:a16="http://schemas.microsoft.com/office/drawing/2014/main" id="{AA48378B-06C6-3D4B-B6B9-972C418E0F00}"/>
              </a:ext>
            </a:extLst>
          </p:cNvPr>
          <p:cNvSpPr txBox="1"/>
          <p:nvPr/>
        </p:nvSpPr>
        <p:spPr>
          <a:xfrm>
            <a:off x="5042659" y="2835210"/>
            <a:ext cx="3705771" cy="523220"/>
          </a:xfrm>
          <a:prstGeom prst="rect">
            <a:avLst/>
          </a:prstGeom>
          <a:noFill/>
        </p:spPr>
        <p:txBody>
          <a:bodyPr wrap="square" rtlCol="0">
            <a:spAutoFit/>
          </a:bodyPr>
          <a:lstStyle/>
          <a:p>
            <a:pPr marL="182880" indent="-182880">
              <a:spcBef>
                <a:spcPts val="100"/>
              </a:spcBef>
              <a:buFont typeface="+mj-lt"/>
              <a:buAutoNum type="arabicPeriod" startAt="3"/>
            </a:pPr>
            <a:r>
              <a:rPr lang="en-US" sz="1400">
                <a:latin typeface="Times New Roman" panose="02020603050405020304" pitchFamily="18" charset="0"/>
                <a:cs typeface="Times New Roman" panose="02020603050405020304" pitchFamily="18" charset="0"/>
              </a:rPr>
              <a:t> Ask the child or adult to choose </a:t>
            </a:r>
            <a:r>
              <a:rPr lang="en-US" sz="1400" b="1">
                <a:solidFill>
                  <a:srgbClr val="533F84"/>
                </a:solidFill>
                <a:latin typeface="Times New Roman" panose="02020603050405020304" pitchFamily="18" charset="0"/>
                <a:cs typeface="Times New Roman" panose="02020603050405020304" pitchFamily="18" charset="0"/>
              </a:rPr>
              <a:t>food items </a:t>
            </a:r>
            <a:r>
              <a:rPr lang="en-US" sz="1400">
                <a:latin typeface="Times New Roman" panose="02020603050405020304" pitchFamily="18" charset="0"/>
                <a:cs typeface="Times New Roman" panose="02020603050405020304" pitchFamily="18" charset="0"/>
              </a:rPr>
              <a:t>from </a:t>
            </a:r>
            <a:r>
              <a:rPr lang="en-US" sz="1400" b="1">
                <a:latin typeface="Times New Roman" panose="02020603050405020304" pitchFamily="18" charset="0"/>
                <a:cs typeface="Times New Roman" panose="02020603050405020304" pitchFamily="18" charset="0"/>
              </a:rPr>
              <a:t>3 or more </a:t>
            </a:r>
            <a:r>
              <a:rPr lang="en-US" sz="1400" b="1">
                <a:solidFill>
                  <a:srgbClr val="385723"/>
                </a:solidFill>
                <a:latin typeface="Times New Roman" panose="02020603050405020304" pitchFamily="18" charset="0"/>
                <a:cs typeface="Times New Roman" panose="02020603050405020304" pitchFamily="18" charset="0"/>
              </a:rPr>
              <a:t>food components</a:t>
            </a:r>
            <a:r>
              <a:rPr lang="en-US" sz="1400">
                <a:latin typeface="Times New Roman" panose="02020603050405020304" pitchFamily="18" charset="0"/>
                <a:cs typeface="Times New Roman" panose="02020603050405020304" pitchFamily="18" charset="0"/>
              </a:rPr>
              <a:t>.</a:t>
            </a:r>
          </a:p>
        </p:txBody>
      </p:sp>
      <p:pic>
        <p:nvPicPr>
          <p:cNvPr id="13" name="Picture 12" descr="Illustration of a carton of milk, a carrot, two bananas, a chicken thigh and loaf of wheat bread. The milk carton, the carrot and the chicken thigh are circled.">
            <a:extLst>
              <a:ext uri="{FF2B5EF4-FFF2-40B4-BE49-F238E27FC236}">
                <a16:creationId xmlns:a16="http://schemas.microsoft.com/office/drawing/2014/main" id="{D45A97CA-8134-D445-8317-653761F6CF32}"/>
              </a:ext>
            </a:extLst>
          </p:cNvPr>
          <p:cNvPicPr>
            <a:picLocks noChangeAspect="1"/>
          </p:cNvPicPr>
          <p:nvPr/>
        </p:nvPicPr>
        <p:blipFill>
          <a:blip r:embed="rId4"/>
          <a:stretch>
            <a:fillRect/>
          </a:stretch>
        </p:blipFill>
        <p:spPr>
          <a:xfrm>
            <a:off x="5103214" y="3329032"/>
            <a:ext cx="3645216" cy="894427"/>
          </a:xfrm>
          <a:prstGeom prst="rect">
            <a:avLst/>
          </a:prstGeom>
        </p:spPr>
      </p:pic>
      <p:sp>
        <p:nvSpPr>
          <p:cNvPr id="10" name="Rectangle 9">
            <a:extLst>
              <a:ext uri="{FF2B5EF4-FFF2-40B4-BE49-F238E27FC236}">
                <a16:creationId xmlns:a16="http://schemas.microsoft.com/office/drawing/2014/main" id="{F95F85F2-D43A-2847-BB8A-81CDFF3F0069}"/>
              </a:ext>
            </a:extLst>
          </p:cNvPr>
          <p:cNvSpPr/>
          <p:nvPr/>
        </p:nvSpPr>
        <p:spPr>
          <a:xfrm>
            <a:off x="4326627" y="4120698"/>
            <a:ext cx="4822252" cy="400110"/>
          </a:xfrm>
          <a:prstGeom prst="rect">
            <a:avLst/>
          </a:prstGeom>
        </p:spPr>
        <p:txBody>
          <a:bodyPr wrap="square">
            <a:spAutoFit/>
          </a:bodyPr>
          <a:lstStyle/>
          <a:p>
            <a:pPr algn="ctr"/>
            <a:r>
              <a:rPr lang="en-US" sz="1000" b="1">
                <a:latin typeface="Times New Roman" panose="02020603050405020304" pitchFamily="18" charset="0"/>
                <a:cs typeface="Times New Roman" panose="02020603050405020304" pitchFamily="18" charset="0"/>
              </a:rPr>
              <a:t>Note: </a:t>
            </a:r>
            <a:r>
              <a:rPr lang="en-US" sz="1000">
                <a:latin typeface="Times New Roman" panose="02020603050405020304" pitchFamily="18" charset="0"/>
                <a:cs typeface="Times New Roman" panose="02020603050405020304" pitchFamily="18" charset="0"/>
              </a:rPr>
              <a:t>The child or adult can select food from all 5 components.  </a:t>
            </a:r>
            <a:br>
              <a:rPr lang="en-US" sz="1000">
                <a:latin typeface="Times New Roman" panose="02020603050405020304" pitchFamily="18" charset="0"/>
                <a:cs typeface="Times New Roman" panose="02020603050405020304" pitchFamily="18" charset="0"/>
              </a:rPr>
            </a:br>
            <a:r>
              <a:rPr lang="en-US" sz="1000">
                <a:latin typeface="Times New Roman" panose="02020603050405020304" pitchFamily="18" charset="0"/>
                <a:cs typeface="Times New Roman" panose="02020603050405020304" pitchFamily="18" charset="0"/>
              </a:rPr>
              <a:t>Foods from </a:t>
            </a:r>
            <a:r>
              <a:rPr lang="en-US" sz="1000" b="1">
                <a:latin typeface="Times New Roman" panose="02020603050405020304" pitchFamily="18" charset="0"/>
                <a:cs typeface="Times New Roman" panose="02020603050405020304" pitchFamily="18" charset="0"/>
              </a:rPr>
              <a:t>at least 3 components </a:t>
            </a:r>
            <a:r>
              <a:rPr lang="en-US" sz="1000">
                <a:latin typeface="Times New Roman" panose="02020603050405020304" pitchFamily="18" charset="0"/>
                <a:cs typeface="Times New Roman" panose="02020603050405020304" pitchFamily="18" charset="0"/>
              </a:rPr>
              <a:t>are needed for a reimbursable meal. </a:t>
            </a:r>
          </a:p>
        </p:txBody>
      </p:sp>
      <p:sp>
        <p:nvSpPr>
          <p:cNvPr id="22" name="Rectangle 21">
            <a:extLst>
              <a:ext uri="{FF2B5EF4-FFF2-40B4-BE49-F238E27FC236}">
                <a16:creationId xmlns:a16="http://schemas.microsoft.com/office/drawing/2014/main" id="{DB770D86-2CFC-684F-AD85-8039119E031B}"/>
              </a:ext>
            </a:extLst>
          </p:cNvPr>
          <p:cNvSpPr/>
          <p:nvPr/>
        </p:nvSpPr>
        <p:spPr>
          <a:xfrm>
            <a:off x="182677" y="4590598"/>
            <a:ext cx="8565754" cy="430887"/>
          </a:xfrm>
          <a:prstGeom prst="rect">
            <a:avLst/>
          </a:prstGeom>
        </p:spPr>
        <p:txBody>
          <a:bodyPr wrap="square">
            <a:spAutoFit/>
          </a:bodyPr>
          <a:lstStyle/>
          <a:p>
            <a:pPr algn="ctr"/>
            <a:r>
              <a:rPr lang="en-US" sz="1100" b="1">
                <a:solidFill>
                  <a:srgbClr val="385723"/>
                </a:solidFill>
                <a:latin typeface="Times New Roman" panose="02020603050405020304" pitchFamily="18" charset="0"/>
                <a:cs typeface="Times New Roman" panose="02020603050405020304" pitchFamily="18" charset="0"/>
              </a:rPr>
              <a:t>*For Adult Participants Only: </a:t>
            </a:r>
            <a:r>
              <a:rPr lang="en-US" sz="1100">
                <a:latin typeface="Times New Roman" panose="02020603050405020304" pitchFamily="18" charset="0"/>
                <a:cs typeface="Times New Roman" panose="02020603050405020304" pitchFamily="18" charset="0"/>
              </a:rPr>
              <a:t>Milk is optional at supper. If milk is not offered, the adult still needs to select </a:t>
            </a:r>
          </a:p>
          <a:p>
            <a:pPr algn="ctr"/>
            <a:r>
              <a:rPr lang="en-US" sz="1100">
                <a:latin typeface="Times New Roman" panose="02020603050405020304" pitchFamily="18" charset="0"/>
                <a:cs typeface="Times New Roman" panose="02020603050405020304" pitchFamily="18" charset="0"/>
              </a:rPr>
              <a:t>food items from 3 different food components to have a reimbursable meal.</a:t>
            </a:r>
          </a:p>
        </p:txBody>
      </p:sp>
      <p:sp>
        <p:nvSpPr>
          <p:cNvPr id="24" name="Rectangle 23" descr="Rectangle">
            <a:extLst>
              <a:ext uri="{FF2B5EF4-FFF2-40B4-BE49-F238E27FC236}">
                <a16:creationId xmlns:a16="http://schemas.microsoft.com/office/drawing/2014/main" id="{F653ADF0-1427-A946-8941-BA4A353A34E5}"/>
              </a:ext>
              <a:ext uri="{C183D7F6-B498-43B3-948B-1728B52AA6E4}">
                <adec:decorative xmlns="" xmlns:adec="http://schemas.microsoft.com/office/drawing/2017/decorative" val="0"/>
              </a:ext>
            </a:extLst>
          </p:cNvPr>
          <p:cNvSpPr/>
          <p:nvPr/>
        </p:nvSpPr>
        <p:spPr>
          <a:xfrm>
            <a:off x="5035029" y="2820308"/>
            <a:ext cx="3713402" cy="5334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0EEBBE8-2551-C847-BD8D-810B7D33E251}"/>
              </a:ext>
              <a:ext uri="{C183D7F6-B498-43B3-948B-1728B52AA6E4}">
                <adec:decorative xmlns="" xmlns:adec="http://schemas.microsoft.com/office/drawing/2017/decorative" val="0"/>
              </a:ext>
            </a:extLst>
          </p:cNvPr>
          <p:cNvSpPr/>
          <p:nvPr/>
        </p:nvSpPr>
        <p:spPr>
          <a:xfrm>
            <a:off x="223103" y="2868015"/>
            <a:ext cx="3859079" cy="48569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Rectangle</a:t>
            </a:r>
          </a:p>
        </p:txBody>
      </p:sp>
      <p:pic>
        <p:nvPicPr>
          <p:cNvPr id="7" name="Picture 6" descr="Illustration of a young woman holding a tray with food, including a fish, eggs and tomatoes.">
            <a:extLst>
              <a:ext uri="{FF2B5EF4-FFF2-40B4-BE49-F238E27FC236}">
                <a16:creationId xmlns:a16="http://schemas.microsoft.com/office/drawing/2014/main" id="{FBC71D26-82B7-1849-AF97-F6B3F785C340}"/>
              </a:ext>
            </a:extLst>
          </p:cNvPr>
          <p:cNvPicPr>
            <a:picLocks noChangeAspect="1"/>
          </p:cNvPicPr>
          <p:nvPr/>
        </p:nvPicPr>
        <p:blipFill>
          <a:blip r:embed="rId5"/>
          <a:stretch>
            <a:fillRect/>
          </a:stretch>
        </p:blipFill>
        <p:spPr>
          <a:xfrm>
            <a:off x="4040782" y="1220163"/>
            <a:ext cx="1267416" cy="2525374"/>
          </a:xfrm>
          <a:prstGeom prst="rect">
            <a:avLst/>
          </a:prstGeom>
        </p:spPr>
      </p:pic>
      <p:sp>
        <p:nvSpPr>
          <p:cNvPr id="27" name="TextBox 26">
            <a:extLst>
              <a:ext uri="{FF2B5EF4-FFF2-40B4-BE49-F238E27FC236}">
                <a16:creationId xmlns:a16="http://schemas.microsoft.com/office/drawing/2014/main" id="{29B853B7-AAA3-B141-8FDB-B1366DDE2309}"/>
              </a:ext>
            </a:extLst>
          </p:cNvPr>
          <p:cNvSpPr txBox="1"/>
          <p:nvPr/>
        </p:nvSpPr>
        <p:spPr>
          <a:xfrm>
            <a:off x="6390639" y="4328"/>
            <a:ext cx="2758239" cy="523220"/>
          </a:xfrm>
          <a:prstGeom prst="rect">
            <a:avLst/>
          </a:prstGeom>
          <a:noFill/>
        </p:spPr>
        <p:txBody>
          <a:bodyPr wrap="square" rtlCol="0">
            <a:spAutoFit/>
          </a:bodyPr>
          <a:lstStyle/>
          <a:p>
            <a:pPr defTabSz="934847">
              <a:defRPr/>
            </a:pPr>
            <a:r>
              <a:rPr lang="en-US" sz="200">
                <a:solidFill>
                  <a:srgbClr val="D9E4EB"/>
                </a:solidFill>
                <a:latin typeface="Arial" panose="020B0604020202020204" pitchFamily="34" charset="0"/>
                <a:cs typeface="Arial" panose="020B0604020202020204" pitchFamily="34" charset="0"/>
              </a:rPr>
              <a:t>So right now, you might be saying, “wait a second!” In the first example, Karen was able to take two fruits (apple slices and a banana) and a grain (oatmeal) for breakfast and it was a reimbursable meal, so why couldn’t David take two vegetables and roasted turkey for a reimbursable supper?</a:t>
            </a:r>
          </a:p>
          <a:p>
            <a:pPr defTabSz="934847">
              <a:defRPr/>
            </a:pPr>
            <a:endParaRPr lang="en-US" sz="200">
              <a:solidFill>
                <a:srgbClr val="D9E4EB"/>
              </a:solidFill>
              <a:latin typeface="Arial" panose="020B0604020202020204" pitchFamily="34" charset="0"/>
              <a:cs typeface="Arial" panose="020B0604020202020204" pitchFamily="34" charset="0"/>
            </a:endParaRPr>
          </a:p>
          <a:p>
            <a:pPr defTabSz="934847">
              <a:defRPr/>
            </a:pPr>
            <a:r>
              <a:rPr lang="en-US" sz="200">
                <a:solidFill>
                  <a:srgbClr val="D9E4EB"/>
                </a:solidFill>
                <a:latin typeface="Arial" panose="020B0604020202020204" pitchFamily="34" charset="0"/>
                <a:cs typeface="Arial" panose="020B0604020202020204" pitchFamily="34" charset="0"/>
              </a:rPr>
              <a:t>Let’s take a look at the chart on the first page of the worksheet again. OVS at breakfast is different from OVS at lunch and supper. At breakfast only, the participant must choose at least 3 </a:t>
            </a:r>
            <a:r>
              <a:rPr lang="en-US" sz="200" b="1">
                <a:solidFill>
                  <a:srgbClr val="D9E4EB"/>
                </a:solidFill>
                <a:latin typeface="Arial" panose="020B0604020202020204" pitchFamily="34" charset="0"/>
                <a:cs typeface="Arial" panose="020B0604020202020204" pitchFamily="34" charset="0"/>
              </a:rPr>
              <a:t>food items </a:t>
            </a:r>
            <a:r>
              <a:rPr lang="en-US" sz="200">
                <a:solidFill>
                  <a:srgbClr val="D9E4EB"/>
                </a:solidFill>
                <a:latin typeface="Arial" panose="020B0604020202020204" pitchFamily="34" charset="0"/>
                <a:cs typeface="Arial" panose="020B0604020202020204" pitchFamily="34" charset="0"/>
              </a:rPr>
              <a:t>(not food components) to make a reimbursable meal. So, even though apple slices and bananas are from the same food component, Karen’s breakfast is still reimbursable because she chose three food items: the apple slices, a banana, and oatmeal.</a:t>
            </a:r>
          </a:p>
          <a:p>
            <a:pPr defTabSz="934847">
              <a:defRPr/>
            </a:pPr>
            <a:endParaRPr lang="en-US" sz="200">
              <a:solidFill>
                <a:srgbClr val="D9E4EB"/>
              </a:solidFill>
              <a:latin typeface="Arial" panose="020B0604020202020204" pitchFamily="34" charset="0"/>
              <a:cs typeface="Arial" panose="020B0604020202020204" pitchFamily="34" charset="0"/>
            </a:endParaRPr>
          </a:p>
          <a:p>
            <a:pPr defTabSz="934847">
              <a:defRPr/>
            </a:pPr>
            <a:r>
              <a:rPr lang="en-US" sz="200">
                <a:solidFill>
                  <a:srgbClr val="D9E4EB"/>
                </a:solidFill>
                <a:latin typeface="Arial" panose="020B0604020202020204" pitchFamily="34" charset="0"/>
                <a:cs typeface="Arial" panose="020B0604020202020204" pitchFamily="34" charset="0"/>
              </a:rPr>
              <a:t>This is different from OVS at lunch and supper. At OVS lunch and supper, the participant must choose food items from 3 or more </a:t>
            </a:r>
            <a:r>
              <a:rPr lang="en-US" sz="200" b="1">
                <a:solidFill>
                  <a:srgbClr val="D9E4EB"/>
                </a:solidFill>
                <a:latin typeface="Arial" panose="020B0604020202020204" pitchFamily="34" charset="0"/>
                <a:cs typeface="Arial" panose="020B0604020202020204" pitchFamily="34" charset="0"/>
              </a:rPr>
              <a:t>food components</a:t>
            </a:r>
            <a:r>
              <a:rPr lang="en-US" sz="200">
                <a:solidFill>
                  <a:srgbClr val="D9E4EB"/>
                </a:solidFill>
                <a:latin typeface="Arial" panose="020B0604020202020204" pitchFamily="34" charset="0"/>
                <a:cs typeface="Arial" panose="020B0604020202020204" pitchFamily="34" charset="0"/>
              </a:rPr>
              <a:t>. So, in the example with David, you offered:</a:t>
            </a:r>
          </a:p>
          <a:p>
            <a:pPr marL="171450" indent="-171450" defTabSz="934847">
              <a:buFont typeface="Wingdings" panose="05000000000000000000" pitchFamily="2" charset="2"/>
              <a:buChar char="q"/>
              <a:defRPr/>
            </a:pPr>
            <a:r>
              <a:rPr lang="en-US" sz="200">
                <a:solidFill>
                  <a:srgbClr val="D9E4EB"/>
                </a:solidFill>
                <a:latin typeface="Arial" panose="020B0604020202020204" pitchFamily="34" charset="0"/>
                <a:cs typeface="Arial" panose="020B0604020202020204" pitchFamily="34" charset="0"/>
              </a:rPr>
              <a:t>milk,</a:t>
            </a:r>
          </a:p>
          <a:p>
            <a:pPr marL="171450" indent="-171450" defTabSz="934847">
              <a:buFont typeface="Wingdings" panose="05000000000000000000" pitchFamily="2" charset="2"/>
              <a:buChar char="q"/>
              <a:defRPr/>
            </a:pPr>
            <a:r>
              <a:rPr lang="en-US" sz="200">
                <a:solidFill>
                  <a:srgbClr val="D9E4EB"/>
                </a:solidFill>
                <a:latin typeface="Arial" panose="020B0604020202020204" pitchFamily="34" charset="0"/>
                <a:cs typeface="Arial" panose="020B0604020202020204" pitchFamily="34" charset="0"/>
              </a:rPr>
              <a:t>turkey,</a:t>
            </a:r>
          </a:p>
          <a:p>
            <a:pPr marL="171450" indent="-171450" defTabSz="934847">
              <a:buFont typeface="Wingdings" panose="05000000000000000000" pitchFamily="2" charset="2"/>
              <a:buChar char="q"/>
              <a:defRPr/>
            </a:pPr>
            <a:r>
              <a:rPr lang="en-US" sz="200">
                <a:solidFill>
                  <a:srgbClr val="D9E4EB"/>
                </a:solidFill>
                <a:latin typeface="Arial" panose="020B0604020202020204" pitchFamily="34" charset="0"/>
                <a:cs typeface="Arial" panose="020B0604020202020204" pitchFamily="34" charset="0"/>
              </a:rPr>
              <a:t>broccoli, </a:t>
            </a:r>
          </a:p>
          <a:p>
            <a:pPr marL="171450" indent="-171450" defTabSz="934847">
              <a:buFont typeface="Wingdings" panose="05000000000000000000" pitchFamily="2" charset="2"/>
              <a:buChar char="q"/>
              <a:defRPr/>
            </a:pPr>
            <a:r>
              <a:rPr lang="en-US" sz="200">
                <a:solidFill>
                  <a:srgbClr val="D9E4EB"/>
                </a:solidFill>
                <a:latin typeface="Arial" panose="020B0604020202020204" pitchFamily="34" charset="0"/>
                <a:cs typeface="Arial" panose="020B0604020202020204" pitchFamily="34" charset="0"/>
              </a:rPr>
              <a:t>steamed carrots, </a:t>
            </a:r>
          </a:p>
          <a:p>
            <a:pPr marL="171450" indent="-171450" defTabSz="934847">
              <a:buFont typeface="Wingdings" panose="05000000000000000000" pitchFamily="2" charset="2"/>
              <a:buChar char="q"/>
              <a:defRPr/>
            </a:pPr>
            <a:r>
              <a:rPr lang="en-US" sz="200">
                <a:solidFill>
                  <a:srgbClr val="D9E4EB"/>
                </a:solidFill>
                <a:latin typeface="Arial" panose="020B0604020202020204" pitchFamily="34" charset="0"/>
                <a:cs typeface="Arial" panose="020B0604020202020204" pitchFamily="34" charset="0"/>
              </a:rPr>
              <a:t>fruit salad, and whole-wheat rolls. </a:t>
            </a:r>
          </a:p>
          <a:p>
            <a:pPr defTabSz="934847">
              <a:defRPr/>
            </a:pPr>
            <a:endParaRPr lang="en-US" sz="200">
              <a:solidFill>
                <a:srgbClr val="D9E4EB"/>
              </a:solidFill>
              <a:latin typeface="Arial" panose="020B0604020202020204" pitchFamily="34" charset="0"/>
              <a:cs typeface="Arial" panose="020B0604020202020204" pitchFamily="34" charset="0"/>
            </a:endParaRPr>
          </a:p>
          <a:p>
            <a:pPr defTabSz="934847">
              <a:defRPr/>
            </a:pPr>
            <a:r>
              <a:rPr lang="en-US" sz="200">
                <a:solidFill>
                  <a:srgbClr val="D9E4EB"/>
                </a:solidFill>
                <a:latin typeface="Arial" panose="020B0604020202020204" pitchFamily="34" charset="0"/>
                <a:cs typeface="Arial" panose="020B0604020202020204" pitchFamily="34" charset="0"/>
              </a:rPr>
              <a:t>David chose turkey, carrots, and broccoli. By doing so, he chose foods from only 2 different food components, and he needs foods from 3 different components for a reimbursable lunch or supper.</a:t>
            </a:r>
          </a:p>
        </p:txBody>
      </p:sp>
    </p:spTree>
    <p:extLst>
      <p:ext uri="{BB962C8B-B14F-4D97-AF65-F5344CB8AC3E}">
        <p14:creationId xmlns:p14="http://schemas.microsoft.com/office/powerpoint/2010/main" val="3931761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C9E7-99CE-854D-84BF-2E13AF24C019}"/>
              </a:ext>
            </a:extLst>
          </p:cNvPr>
          <p:cNvSpPr>
            <a:spLocks noGrp="1"/>
          </p:cNvSpPr>
          <p:nvPr>
            <p:ph type="title"/>
          </p:nvPr>
        </p:nvSpPr>
        <p:spPr>
          <a:xfrm>
            <a:off x="0" y="0"/>
            <a:ext cx="3192905" cy="819149"/>
          </a:xfrm>
        </p:spPr>
        <p:txBody>
          <a:bodyPr/>
          <a:lstStyle/>
          <a:p>
            <a:r>
              <a:rPr lang="en-US">
                <a:solidFill>
                  <a:schemeClr val="bg1"/>
                </a:solidFill>
              </a:rPr>
              <a:t> Try It Out!</a:t>
            </a:r>
          </a:p>
        </p:txBody>
      </p:sp>
      <p:pic>
        <p:nvPicPr>
          <p:cNvPr id="8" name="Picture 2" descr="Screenshot of the &quot;Tips About Food Items&quot; Worksheet.">
            <a:extLst>
              <a:ext uri="{FF2B5EF4-FFF2-40B4-BE49-F238E27FC236}">
                <a16:creationId xmlns:a16="http://schemas.microsoft.com/office/drawing/2014/main" id="{FC29DC50-23CB-9249-BD75-085FFE08493A}"/>
              </a:ext>
            </a:extLst>
          </p:cNvPr>
          <p:cNvPicPr>
            <a:picLocks noChangeAspect="1" noChangeArrowheads="1"/>
          </p:cNvPicPr>
          <p:nvPr/>
        </p:nvPicPr>
        <p:blipFill>
          <a:blip r:embed="rId3"/>
          <a:stretch>
            <a:fillRect/>
          </a:stretch>
        </p:blipFill>
        <p:spPr bwMode="auto">
          <a:xfrm>
            <a:off x="222571" y="190314"/>
            <a:ext cx="3680401" cy="4762871"/>
          </a:xfrm>
          <a:prstGeom prst="rect">
            <a:avLst/>
          </a:prstGeom>
          <a:solidFill>
            <a:schemeClr val="bg1"/>
          </a:solidFill>
          <a:ln>
            <a:noFill/>
          </a:ln>
          <a:effectLst>
            <a:outerShdw blurRad="63500" sx="102000" sy="102000" algn="ctr" rotWithShape="0">
              <a:prstClr val="black">
                <a:alpha val="15000"/>
              </a:prstClr>
            </a:outerShdw>
          </a:effectLst>
        </p:spPr>
      </p:pic>
      <p:sp>
        <p:nvSpPr>
          <p:cNvPr id="11" name="Rounded Rectangle 10" descr="Rounded Rectangle">
            <a:extLst>
              <a:ext uri="{FF2B5EF4-FFF2-40B4-BE49-F238E27FC236}">
                <a16:creationId xmlns:a16="http://schemas.microsoft.com/office/drawing/2014/main" id="{72205E75-A811-B346-B44E-802E5BBBF484}"/>
              </a:ext>
              <a:ext uri="{C183D7F6-B498-43B3-948B-1728B52AA6E4}">
                <adec:decorative xmlns="" xmlns:adec="http://schemas.microsoft.com/office/drawing/2017/decorative" val="0"/>
              </a:ext>
            </a:extLst>
          </p:cNvPr>
          <p:cNvSpPr/>
          <p:nvPr/>
        </p:nvSpPr>
        <p:spPr>
          <a:xfrm>
            <a:off x="304800" y="922421"/>
            <a:ext cx="3537284" cy="2133600"/>
          </a:xfrm>
          <a:prstGeom prst="roundRect">
            <a:avLst>
              <a:gd name="adj" fmla="val 2671"/>
            </a:avLst>
          </a:prstGeom>
          <a:noFill/>
          <a:ln w="19050">
            <a:solidFill>
              <a:srgbClr val="403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2" name="Elbow Connector 11" descr="Elbow connector">
            <a:extLst>
              <a:ext uri="{FF2B5EF4-FFF2-40B4-BE49-F238E27FC236}">
                <a16:creationId xmlns:a16="http://schemas.microsoft.com/office/drawing/2014/main" id="{1520BA57-A700-6D48-B132-90D238810BAC}"/>
              </a:ext>
              <a:ext uri="{C183D7F6-B498-43B3-948B-1728B52AA6E4}">
                <adec:decorative xmlns="" xmlns:adec="http://schemas.microsoft.com/office/drawing/2017/decorative" val="0"/>
              </a:ext>
            </a:extLst>
          </p:cNvPr>
          <p:cNvCxnSpPr>
            <a:cxnSpLocks/>
          </p:cNvCxnSpPr>
          <p:nvPr/>
        </p:nvCxnSpPr>
        <p:spPr>
          <a:xfrm rot="10800000" flipV="1">
            <a:off x="3842084" y="922421"/>
            <a:ext cx="1084884" cy="975312"/>
          </a:xfrm>
          <a:prstGeom prst="bentConnector3">
            <a:avLst>
              <a:gd name="adj1" fmla="val 76779"/>
            </a:avLst>
          </a:prstGeom>
          <a:ln w="19050">
            <a:solidFill>
              <a:srgbClr val="403064"/>
            </a:solidFill>
            <a:tailEnd type="oval"/>
          </a:ln>
        </p:spPr>
        <p:style>
          <a:lnRef idx="1">
            <a:schemeClr val="accent1"/>
          </a:lnRef>
          <a:fillRef idx="0">
            <a:schemeClr val="accent1"/>
          </a:fillRef>
          <a:effectRef idx="0">
            <a:schemeClr val="accent1"/>
          </a:effectRef>
          <a:fontRef idx="minor">
            <a:schemeClr val="tx1"/>
          </a:fontRef>
        </p:style>
      </p:cxnSp>
      <p:sp>
        <p:nvSpPr>
          <p:cNvPr id="13" name="Rounded Rectangle 12" descr="Rounded Rectangle">
            <a:extLst>
              <a:ext uri="{FF2B5EF4-FFF2-40B4-BE49-F238E27FC236}">
                <a16:creationId xmlns:a16="http://schemas.microsoft.com/office/drawing/2014/main" id="{7D560EB5-BD40-6E43-9E09-90B8786EADCD}"/>
              </a:ext>
              <a:ext uri="{C183D7F6-B498-43B3-948B-1728B52AA6E4}">
                <adec:decorative xmlns="" xmlns:adec="http://schemas.microsoft.com/office/drawing/2017/decorative" val="0"/>
              </a:ext>
            </a:extLst>
          </p:cNvPr>
          <p:cNvSpPr/>
          <p:nvPr/>
        </p:nvSpPr>
        <p:spPr>
          <a:xfrm>
            <a:off x="4275220" y="97980"/>
            <a:ext cx="4716379" cy="4923199"/>
          </a:xfrm>
          <a:prstGeom prst="roundRect">
            <a:avLst>
              <a:gd name="adj" fmla="val 291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latin typeface="Times" pitchFamily="2" charset="0"/>
            </a:endParaRPr>
          </a:p>
        </p:txBody>
      </p:sp>
      <p:sp>
        <p:nvSpPr>
          <p:cNvPr id="15" name="Rectangle 14">
            <a:extLst>
              <a:ext uri="{FF2B5EF4-FFF2-40B4-BE49-F238E27FC236}">
                <a16:creationId xmlns:a16="http://schemas.microsoft.com/office/drawing/2014/main" id="{87C6B322-5D51-E242-8224-E08468A6847B}"/>
              </a:ext>
            </a:extLst>
          </p:cNvPr>
          <p:cNvSpPr/>
          <p:nvPr/>
        </p:nvSpPr>
        <p:spPr>
          <a:xfrm>
            <a:off x="4346462" y="97980"/>
            <a:ext cx="4469109" cy="615553"/>
          </a:xfrm>
          <a:prstGeom prst="rect">
            <a:avLst/>
          </a:prstGeom>
        </p:spPr>
        <p:txBody>
          <a:bodyPr wrap="none">
            <a:spAutoFit/>
          </a:bodyPr>
          <a:lstStyle/>
          <a:p>
            <a:r>
              <a:rPr lang="en-US" sz="2200" b="1">
                <a:solidFill>
                  <a:srgbClr val="013B50"/>
                </a:solidFill>
                <a:latin typeface="Times New Roman" panose="02020603050405020304" pitchFamily="18" charset="0"/>
                <a:cs typeface="Times New Roman" panose="02020603050405020304" pitchFamily="18" charset="0"/>
              </a:rPr>
              <a:t>Try It Out!</a:t>
            </a:r>
          </a:p>
          <a:p>
            <a:r>
              <a:rPr lang="en-US" sz="1200">
                <a:latin typeface="Times New Roman" panose="02020603050405020304" pitchFamily="18" charset="0"/>
                <a:cs typeface="Times New Roman" panose="02020603050405020304" pitchFamily="18" charset="0"/>
              </a:rPr>
              <a:t>Use the information on this worksheet to answer the questions below.</a:t>
            </a:r>
          </a:p>
        </p:txBody>
      </p:sp>
      <p:graphicFrame>
        <p:nvGraphicFramePr>
          <p:cNvPr id="14" name="Table 13" descr="[decorative]">
            <a:extLst>
              <a:ext uri="{FF2B5EF4-FFF2-40B4-BE49-F238E27FC236}">
                <a16:creationId xmlns:a16="http://schemas.microsoft.com/office/drawing/2014/main" id="{7D5FDA48-FEA8-7A4F-9C37-A54AFB8F8E52}"/>
              </a:ext>
            </a:extLst>
          </p:cNvPr>
          <p:cNvGraphicFramePr>
            <a:graphicFrameLocks noGrp="1"/>
          </p:cNvGraphicFramePr>
          <p:nvPr>
            <p:extLst>
              <p:ext uri="{D42A27DB-BD31-4B8C-83A1-F6EECF244321}">
                <p14:modId xmlns:p14="http://schemas.microsoft.com/office/powerpoint/2010/main" val="88403720"/>
              </p:ext>
            </p:extLst>
          </p:nvPr>
        </p:nvGraphicFramePr>
        <p:xfrm>
          <a:off x="4391457" y="713533"/>
          <a:ext cx="4469109" cy="4255770"/>
        </p:xfrm>
        <a:graphic>
          <a:graphicData uri="http://schemas.openxmlformats.org/drawingml/2006/table">
            <a:tbl>
              <a:tblPr firstRow="1" bandRow="1">
                <a:tableStyleId>{5C22544A-7EE6-4342-B048-85BDC9FD1C3A}</a:tableStyleId>
              </a:tblPr>
              <a:tblGrid>
                <a:gridCol w="4469109">
                  <a:extLst>
                    <a:ext uri="{9D8B030D-6E8A-4147-A177-3AD203B41FA5}">
                      <a16:colId xmlns:a16="http://schemas.microsoft.com/office/drawing/2014/main" val="2264467971"/>
                    </a:ext>
                  </a:extLst>
                </a:gridCol>
              </a:tblGrid>
              <a:tr h="0">
                <a:tc>
                  <a:txBody>
                    <a:bodyPr/>
                    <a:lstStyle/>
                    <a:p>
                      <a:pPr marL="182880" indent="-182880">
                        <a:buFont typeface="+mj-lt"/>
                        <a:buAutoNum type="arabicPeriod"/>
                      </a:pPr>
                      <a:r>
                        <a:rPr lang="en-US" sz="1375" b="0">
                          <a:solidFill>
                            <a:schemeClr val="tx1"/>
                          </a:solidFill>
                          <a:effectLst/>
                          <a:latin typeface="Times New Roman" panose="02020603050405020304" pitchFamily="18" charset="0"/>
                          <a:cs typeface="Times New Roman" panose="02020603050405020304" pitchFamily="18" charset="0"/>
                        </a:rPr>
                        <a:t>Your adult day care center uses OVS at breakfast and offers low-fat (1%) milk, apple slices, oatmeal, and bananas. Karen is a participant who chooses milk, oatmeal, and apple slices, and took the full minimum serving size of each item. Is Karen’s breakfast reimbursable? Why or why not? </a:t>
                      </a:r>
                    </a:p>
                  </a:txBody>
                  <a:tcPr anchor="ctr">
                    <a:solidFill>
                      <a:srgbClr val="EAF0F5"/>
                    </a:solidFill>
                  </a:tcPr>
                </a:tc>
                <a:extLst>
                  <a:ext uri="{0D108BD9-81ED-4DB2-BD59-A6C34878D82A}">
                    <a16:rowId xmlns:a16="http://schemas.microsoft.com/office/drawing/2014/main" val="2791648024"/>
                  </a:ext>
                </a:extLst>
              </a:tr>
              <a:tr h="0">
                <a:tc>
                  <a:txBody>
                    <a:bodyPr/>
                    <a:lstStyle/>
                    <a:p>
                      <a:pPr marL="182880" indent="-182880">
                        <a:buFont typeface="+mj-lt"/>
                        <a:buAutoNum type="arabicPeriod" startAt="2"/>
                      </a:pPr>
                      <a:r>
                        <a:rPr lang="en-US" sz="1375">
                          <a:effectLst/>
                          <a:latin typeface="Times" pitchFamily="2" charset="0"/>
                        </a:rPr>
                        <a:t>Your at-risk afterschool site uses OVS at supper and offers non-fat (skim) milk, roasted turkey, roasted broccoli, steamed carrots, fruit salad, and whole-wheat rolls. David is a participant who chooses the turkey, broccoli, and carrots, and took the full minimum serving size of each item. Is this supper reimbursable? Why or why not?</a:t>
                      </a:r>
                    </a:p>
                  </a:txBody>
                  <a:tcPr anchor="ctr">
                    <a:solidFill>
                      <a:srgbClr val="D0E2EA"/>
                    </a:solidFill>
                  </a:tcPr>
                </a:tc>
                <a:extLst>
                  <a:ext uri="{0D108BD9-81ED-4DB2-BD59-A6C34878D82A}">
                    <a16:rowId xmlns:a16="http://schemas.microsoft.com/office/drawing/2014/main" val="740808809"/>
                  </a:ext>
                </a:extLst>
              </a:tr>
              <a:tr h="0">
                <a:tc>
                  <a:txBody>
                    <a:bodyPr/>
                    <a:lstStyle/>
                    <a:p>
                      <a:pPr marL="182880" indent="-182880">
                        <a:buFont typeface="+mj-lt"/>
                        <a:buAutoNum type="arabicPeriod" startAt="3"/>
                      </a:pPr>
                      <a:r>
                        <a:rPr lang="en-US" sz="1375">
                          <a:effectLst/>
                          <a:latin typeface="Times" pitchFamily="2" charset="0"/>
                        </a:rPr>
                        <a:t>Your at-risk afterschool site uses OVS at supper, and offers tuna salad, sliced tomatoes, peaches, pita bread, and low-fat (1%) milk. Your participant Anna would like all the food offered, but only wants half of the minimum serving size of each food. Would this supper be reimbursable? Why or why not?</a:t>
                      </a:r>
                    </a:p>
                  </a:txBody>
                  <a:tcPr anchor="ctr">
                    <a:solidFill>
                      <a:srgbClr val="EAF0F5"/>
                    </a:solidFill>
                  </a:tcPr>
                </a:tc>
                <a:extLst>
                  <a:ext uri="{0D108BD9-81ED-4DB2-BD59-A6C34878D82A}">
                    <a16:rowId xmlns:a16="http://schemas.microsoft.com/office/drawing/2014/main" val="2442590977"/>
                  </a:ext>
                </a:extLst>
              </a:tr>
            </a:tbl>
          </a:graphicData>
        </a:graphic>
      </p:graphicFrame>
      <p:sp>
        <p:nvSpPr>
          <p:cNvPr id="5" name="TextBox 4">
            <a:extLst>
              <a:ext uri="{FF2B5EF4-FFF2-40B4-BE49-F238E27FC236}">
                <a16:creationId xmlns:a16="http://schemas.microsoft.com/office/drawing/2014/main" id="{96E56FE8-FAAF-3C4A-854B-397041395EB0}"/>
              </a:ext>
            </a:extLst>
          </p:cNvPr>
          <p:cNvSpPr txBox="1"/>
          <p:nvPr/>
        </p:nvSpPr>
        <p:spPr>
          <a:xfrm>
            <a:off x="3912435" y="2398426"/>
            <a:ext cx="301897" cy="1477328"/>
          </a:xfrm>
          <a:prstGeom prst="rect">
            <a:avLst/>
          </a:prstGeom>
          <a:noFill/>
        </p:spPr>
        <p:txBody>
          <a:bodyPr wrap="square" rtlCol="0">
            <a:spAutoFit/>
          </a:bodyPr>
          <a:lstStyle/>
          <a:p>
            <a:pPr defTabSz="934847">
              <a:defRPr/>
            </a:pPr>
            <a:r>
              <a:rPr lang="en-US" sz="200">
                <a:solidFill>
                  <a:schemeClr val="bg1"/>
                </a:solidFill>
                <a:latin typeface="Arial" panose="020B0604020202020204" pitchFamily="34" charset="0"/>
                <a:cs typeface="Arial" panose="020B0604020202020204" pitchFamily="34" charset="0"/>
              </a:rPr>
              <a:t>On the second page of the worksheet, there are three scenario-based questions that you can use to check your understanding and knowledge. We have already answered the first two together during this webinar. The last scenario-based question is there for you to practice what we’ve learned today. The answer key is provided, so you can check your answers. </a:t>
            </a:r>
          </a:p>
        </p:txBody>
      </p:sp>
    </p:spTree>
    <p:extLst>
      <p:ext uri="{BB962C8B-B14F-4D97-AF65-F5344CB8AC3E}">
        <p14:creationId xmlns:p14="http://schemas.microsoft.com/office/powerpoint/2010/main" val="4227343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34DB-7155-B84E-8F07-A1030EA6A6F6}"/>
              </a:ext>
            </a:extLst>
          </p:cNvPr>
          <p:cNvSpPr>
            <a:spLocks noGrp="1"/>
          </p:cNvSpPr>
          <p:nvPr>
            <p:ph type="title"/>
          </p:nvPr>
        </p:nvSpPr>
        <p:spPr>
          <a:xfrm>
            <a:off x="2638266" y="1034319"/>
            <a:ext cx="3522689" cy="819149"/>
          </a:xfrm>
        </p:spPr>
        <p:txBody>
          <a:bodyPr/>
          <a:lstStyle/>
          <a:p>
            <a:r>
              <a:rPr lang="en-US" sz="1600">
                <a:solidFill>
                  <a:schemeClr val="bg1"/>
                </a:solidFill>
              </a:rPr>
              <a:t>More Team Nutrition Resources</a:t>
            </a:r>
          </a:p>
        </p:txBody>
      </p:sp>
      <p:pic>
        <p:nvPicPr>
          <p:cNvPr id="10" name="Picture 9" descr="Computer screen showing the text &quot;More Team Nutrition Resources!&quot; and screenshots of thirteen pages. ">
            <a:extLst>
              <a:ext uri="{FF2B5EF4-FFF2-40B4-BE49-F238E27FC236}">
                <a16:creationId xmlns:a16="http://schemas.microsoft.com/office/drawing/2014/main" id="{645BA3C0-4CB3-7D41-96A2-9231DC5D4C18}"/>
              </a:ext>
            </a:extLst>
          </p:cNvPr>
          <p:cNvPicPr>
            <a:picLocks noChangeAspect="1"/>
          </p:cNvPicPr>
          <p:nvPr/>
        </p:nvPicPr>
        <p:blipFill>
          <a:blip r:embed="rId3"/>
          <a:stretch>
            <a:fillRect/>
          </a:stretch>
        </p:blipFill>
        <p:spPr>
          <a:xfrm>
            <a:off x="1482826" y="164743"/>
            <a:ext cx="5917658" cy="4023360"/>
          </a:xfrm>
          <a:prstGeom prst="rect">
            <a:avLst/>
          </a:prstGeom>
        </p:spPr>
      </p:pic>
      <p:pic>
        <p:nvPicPr>
          <p:cNvPr id="6" name="Picture 5" descr="Hyperlink Icon.">
            <a:extLst>
              <a:ext uri="{FF2B5EF4-FFF2-40B4-BE49-F238E27FC236}">
                <a16:creationId xmlns:a16="http://schemas.microsoft.com/office/drawing/2014/main" id="{04553B0D-4A17-A840-A73A-C9DC27F44D2F}"/>
              </a:ext>
            </a:extLst>
          </p:cNvPr>
          <p:cNvPicPr>
            <a:picLocks noChangeAspect="1"/>
          </p:cNvPicPr>
          <p:nvPr/>
        </p:nvPicPr>
        <p:blipFill>
          <a:blip r:embed="rId4"/>
          <a:stretch>
            <a:fillRect/>
          </a:stretch>
        </p:blipFill>
        <p:spPr>
          <a:xfrm>
            <a:off x="2311132" y="4517091"/>
            <a:ext cx="444282" cy="444282"/>
          </a:xfrm>
          <a:prstGeom prst="rect">
            <a:avLst/>
          </a:prstGeom>
        </p:spPr>
      </p:pic>
      <p:sp>
        <p:nvSpPr>
          <p:cNvPr id="9" name="Rectangle 8">
            <a:extLst>
              <a:ext uri="{FF2B5EF4-FFF2-40B4-BE49-F238E27FC236}">
                <a16:creationId xmlns:a16="http://schemas.microsoft.com/office/drawing/2014/main" id="{B89890A7-540C-BC42-8C4F-E1CD610ED4FC}"/>
              </a:ext>
            </a:extLst>
          </p:cNvPr>
          <p:cNvSpPr/>
          <p:nvPr/>
        </p:nvSpPr>
        <p:spPr>
          <a:xfrm>
            <a:off x="2906882" y="4517092"/>
            <a:ext cx="3580556"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3" name="TextBox 2">
            <a:extLst>
              <a:ext uri="{FF2B5EF4-FFF2-40B4-BE49-F238E27FC236}">
                <a16:creationId xmlns:a16="http://schemas.microsoft.com/office/drawing/2014/main" id="{E86E97DB-18B2-BC4B-A37B-B4742E8DD10B}"/>
              </a:ext>
            </a:extLst>
          </p:cNvPr>
          <p:cNvSpPr txBox="1"/>
          <p:nvPr/>
        </p:nvSpPr>
        <p:spPr>
          <a:xfrm>
            <a:off x="138894" y="2581154"/>
            <a:ext cx="1203769" cy="230832"/>
          </a:xfrm>
          <a:prstGeom prst="rect">
            <a:avLst/>
          </a:prstGeom>
          <a:noFill/>
        </p:spPr>
        <p:txBody>
          <a:bodyPr wrap="square" rtlCol="0">
            <a:spAutoFit/>
          </a:bodyPr>
          <a:lstStyle/>
          <a:p>
            <a:pPr defTabSz="933010">
              <a:defRPr/>
            </a:pPr>
            <a:r>
              <a:rPr lang="en-US" sz="30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766670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a:t>Resource Order Form at </a:t>
            </a:r>
            <a:r>
              <a:rPr lang="en-US" sz="2000" b="1" u="sng">
                <a:hlinkClick r:id="rId3">
                  <a:extLst>
                    <a:ext uri="{A12FA001-AC4F-418D-AE19-62706E023703}">
                      <ahyp:hlinkClr xmlns="" xmlns:ahyp="http://schemas.microsoft.com/office/drawing/2018/hyperlinkcolor" val="tx"/>
                    </a:ext>
                  </a:extLst>
                </a:hlinkClick>
              </a:rPr>
              <a:t>TeamNutrition.usda.gov</a:t>
            </a:r>
            <a:r>
              <a:rPr lang="en-US" sz="2000"/>
              <a:t>.</a:t>
            </a:r>
          </a:p>
          <a:p>
            <a:endParaRPr lang="en-US"/>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231775" indent="-231775">
              <a:spcAft>
                <a:spcPts val="1200"/>
              </a:spcAft>
            </a:pPr>
            <a:r>
              <a:rPr lang="en-US" sz="2000" b="1"/>
              <a:t>FREE</a:t>
            </a:r>
            <a:r>
              <a:rPr lang="en-US" sz="2000"/>
              <a:t> for those participating in a USDA’s Child Nutrition Program, while supplies last.</a:t>
            </a:r>
          </a:p>
          <a:p>
            <a:pPr marL="231775" indent="-231775">
              <a:spcAft>
                <a:spcPts val="1200"/>
              </a:spcAft>
            </a:pPr>
            <a:r>
              <a:rPr lang="en-US" sz="2000"/>
              <a:t>Sponsoring organizations and State agencies can also order in bulk by sending an email to: </a:t>
            </a:r>
          </a:p>
          <a:p>
            <a:endParaRPr lang="en-US" sz="2400"/>
          </a:p>
        </p:txBody>
      </p:sp>
      <p:pic>
        <p:nvPicPr>
          <p:cNvPr id="9" name="Picture 8" descr="Email icon.">
            <a:extLst>
              <a:ext uri="{FF2B5EF4-FFF2-40B4-BE49-F238E27FC236}">
                <a16:creationId xmlns:a16="http://schemas.microsoft.com/office/drawing/2014/main" id="{3071D807-B47A-E943-86F9-6ACCFF9FC17D}"/>
              </a:ext>
            </a:extLst>
          </p:cNvPr>
          <p:cNvPicPr>
            <a:picLocks noChangeAspect="1"/>
          </p:cNvPicPr>
          <p:nvPr/>
        </p:nvPicPr>
        <p:blipFill>
          <a:blip r:embed="rId4"/>
          <a:stretch>
            <a:fillRect/>
          </a:stretch>
        </p:blipFill>
        <p:spPr>
          <a:xfrm>
            <a:off x="507016" y="3912323"/>
            <a:ext cx="508559" cy="515622"/>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4024353"/>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 xmlns:ahyp="http://schemas.microsoft.com/office/drawing/2018/hyperlinkcolor" val="tx"/>
                    </a:ext>
                  </a:extLst>
                </a:hlinkClick>
              </a:rPr>
              <a:t>TeamNutrition@usda.gov</a:t>
            </a:r>
            <a:endParaRPr lang="en-US" sz="2000" u="sng"/>
          </a:p>
        </p:txBody>
      </p:sp>
      <p:pic>
        <p:nvPicPr>
          <p:cNvPr id="6" name="Picture 5" descr="Tablet showing Team Nutrition website. ">
            <a:extLst>
              <a:ext uri="{FF2B5EF4-FFF2-40B4-BE49-F238E27FC236}">
                <a16:creationId xmlns:a16="http://schemas.microsoft.com/office/drawing/2014/main" id="{F9C9D990-FAD3-524A-9BA9-B9618A8F092B}"/>
              </a:ext>
            </a:extLst>
          </p:cNvPr>
          <p:cNvPicPr>
            <a:picLocks noChangeAspect="1"/>
          </p:cNvPicPr>
          <p:nvPr/>
        </p:nvPicPr>
        <p:blipFill>
          <a:blip r:embed="rId6"/>
          <a:stretch>
            <a:fillRect/>
          </a:stretch>
        </p:blipFill>
        <p:spPr>
          <a:xfrm>
            <a:off x="4660452" y="1713824"/>
            <a:ext cx="4334074" cy="3597281"/>
          </a:xfrm>
          <a:prstGeom prst="rect">
            <a:avLst/>
          </a:prstGeom>
        </p:spPr>
      </p:pic>
      <p:sp>
        <p:nvSpPr>
          <p:cNvPr id="7" name="TextBox 6">
            <a:extLst>
              <a:ext uri="{FF2B5EF4-FFF2-40B4-BE49-F238E27FC236}">
                <a16:creationId xmlns:a16="http://schemas.microsoft.com/office/drawing/2014/main" id="{0D5B9F20-A007-CF43-9902-BE95402E8A73}"/>
              </a:ext>
            </a:extLst>
          </p:cNvPr>
          <p:cNvSpPr txBox="1"/>
          <p:nvPr/>
        </p:nvSpPr>
        <p:spPr>
          <a:xfrm>
            <a:off x="150471" y="4676172"/>
            <a:ext cx="3217547" cy="323165"/>
          </a:xfrm>
          <a:prstGeom prst="rect">
            <a:avLst/>
          </a:prstGeom>
          <a:noFill/>
        </p:spPr>
        <p:txBody>
          <a:bodyPr wrap="none" rtlCol="0">
            <a:spAutoFit/>
          </a:bodyPr>
          <a:lstStyle/>
          <a:p>
            <a:pPr defTabSz="933010">
              <a:defRPr/>
            </a:pPr>
            <a:r>
              <a:rPr lang="en-US" sz="300" dirty="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33010">
              <a:defRPr/>
            </a:pPr>
            <a:endParaRPr lang="en-US" sz="300" dirty="0">
              <a:solidFill>
                <a:schemeClr val="bg1"/>
              </a:solidFill>
              <a:latin typeface="Arial" panose="020B0604020202020204" pitchFamily="34" charset="0"/>
              <a:cs typeface="Arial" panose="020B0604020202020204" pitchFamily="34" charset="0"/>
            </a:endParaRPr>
          </a:p>
          <a:p>
            <a:pPr defTabSz="933010">
              <a:defRPr/>
            </a:pPr>
            <a:r>
              <a:rPr lang="en-US" sz="3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pPr defTabSz="932884">
              <a:defRPr/>
            </a:pPr>
            <a:r>
              <a:rPr lang="en-US" sz="300" dirty="0">
                <a:solidFill>
                  <a:schemeClr val="bg1"/>
                </a:solidFill>
                <a:latin typeface="Arial" panose="020B0604020202020204" pitchFamily="34" charset="0"/>
                <a:cs typeface="Arial" panose="020B0604020202020204" pitchFamily="34" charset="0"/>
              </a:rPr>
              <a:t>  </a:t>
            </a:r>
          </a:p>
          <a:p>
            <a:r>
              <a:rPr lang="en-US" sz="300" dirty="0">
                <a:solidFill>
                  <a:schemeClr val="bg1"/>
                </a:solidFill>
                <a:latin typeface="Arial" panose="020B0604020202020204" pitchFamily="34" charset="0"/>
                <a:cs typeface="Arial" panose="020B0604020202020204" pitchFamily="34" charset="0"/>
              </a:rPr>
              <a:t>For bulk orders, you can email teamnutrition@usda.gov.</a:t>
            </a:r>
          </a:p>
        </p:txBody>
      </p:sp>
    </p:spTree>
    <p:extLst>
      <p:ext uri="{BB962C8B-B14F-4D97-AF65-F5344CB8AC3E}">
        <p14:creationId xmlns:p14="http://schemas.microsoft.com/office/powerpoint/2010/main" val="1507998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2960"/>
          </a:xfrm>
        </p:spPr>
        <p:txBody>
          <a:bodyPr>
            <a:noAutofit/>
          </a:bodyPr>
          <a:lstStyle/>
          <a:p>
            <a:r>
              <a:rPr lang="en-US" sz="6000"/>
              <a:t>Thank you!</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a:stretch>
            <a:fillRect/>
          </a:stretch>
        </p:blipFill>
        <p:spPr>
          <a:xfrm>
            <a:off x="365760" y="2039112"/>
            <a:ext cx="356616" cy="356616"/>
          </a:xfrm>
          <a:prstGeom prst="rect">
            <a:avLst/>
          </a:prstGeom>
        </p:spPr>
      </p:pic>
      <p:sp>
        <p:nvSpPr>
          <p:cNvPr id="13" name="Subtitle 2">
            <a:extLst>
              <a:ext uri="{FF2B5EF4-FFF2-40B4-BE49-F238E27FC236}">
                <a16:creationId xmlns:a16="http://schemas.microsoft.com/office/drawing/2014/main" id="{61D71936-7657-9048-9650-4C6621233390}"/>
              </a:ext>
            </a:extLst>
          </p:cNvPr>
          <p:cNvSpPr>
            <a:spLocks noGrp="1"/>
          </p:cNvSpPr>
          <p:nvPr>
            <p:ph type="subTitle" idx="1"/>
          </p:nvPr>
        </p:nvSpPr>
        <p:spPr>
          <a:xfrm>
            <a:off x="822960" y="2039113"/>
            <a:ext cx="5199656" cy="532638"/>
          </a:xfrm>
        </p:spPr>
        <p:txBody>
          <a:bodyPr/>
          <a:lstStyle/>
          <a:p>
            <a:pPr>
              <a:lnSpc>
                <a:spcPct val="100000"/>
              </a:lnSpc>
              <a:spcBef>
                <a:spcPts val="0"/>
              </a:spcBef>
              <a:spcAft>
                <a:spcPts val="3000"/>
              </a:spcAft>
            </a:pPr>
            <a:r>
              <a:rPr lang="en-US" sz="2000" b="1" u="sng">
                <a:hlinkClick r:id="rId4">
                  <a:extLst>
                    <a:ext uri="{A12FA001-AC4F-418D-AE19-62706E023703}">
                      <ahyp:hlinkClr xmlns="" xmlns:ahyp="http://schemas.microsoft.com/office/drawing/2018/hyperlinkcolor" val="tx"/>
                    </a:ext>
                  </a:extLst>
                </a:hlinkClick>
              </a:rPr>
              <a:t>TeamNutrition.usda.gov</a:t>
            </a:r>
            <a:endParaRPr lang="en-US" sz="2000" b="1" u="sng"/>
          </a:p>
        </p:txBody>
      </p:sp>
      <p:pic>
        <p:nvPicPr>
          <p:cNvPr id="8" name="Picture 7" descr="Twitter icon.">
            <a:extLst>
              <a:ext uri="{FF2B5EF4-FFF2-40B4-BE49-F238E27FC236}">
                <a16:creationId xmlns:a16="http://schemas.microsoft.com/office/drawing/2014/main" id="{6D8CD329-78A8-8244-A6A4-C1447E2354A5}"/>
              </a:ext>
            </a:extLst>
          </p:cNvPr>
          <p:cNvPicPr>
            <a:picLocks noChangeAspect="1"/>
          </p:cNvPicPr>
          <p:nvPr/>
        </p:nvPicPr>
        <p:blipFill>
          <a:blip r:embed="rId5"/>
          <a:stretch>
            <a:fillRect/>
          </a:stretch>
        </p:blipFill>
        <p:spPr>
          <a:xfrm>
            <a:off x="365760" y="2724912"/>
            <a:ext cx="400838" cy="400838"/>
          </a:xfrm>
          <a:prstGeom prst="rect">
            <a:avLst/>
          </a:prstGeom>
        </p:spPr>
      </p:pic>
      <p:sp>
        <p:nvSpPr>
          <p:cNvPr id="14" name="Text Placeholder 2">
            <a:extLst>
              <a:ext uri="{FF2B5EF4-FFF2-40B4-BE49-F238E27FC236}">
                <a16:creationId xmlns:a16="http://schemas.microsoft.com/office/drawing/2014/main" id="{87A133EE-89CE-DC49-9259-AB7B0E83E2C5}"/>
              </a:ext>
            </a:extLst>
          </p:cNvPr>
          <p:cNvSpPr txBox="1">
            <a:spLocks/>
          </p:cNvSpPr>
          <p:nvPr/>
        </p:nvSpPr>
        <p:spPr>
          <a:xfrm>
            <a:off x="925634" y="275182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a:hlinkClick r:id="rId6">
                  <a:extLst>
                    <a:ext uri="{A12FA001-AC4F-418D-AE19-62706E023703}">
                      <ahyp:hlinkClr xmlns="" xmlns:ahyp="http://schemas.microsoft.com/office/drawing/2018/hyperlinkcolor" val="tx"/>
                    </a:ext>
                  </a:extLst>
                </a:hlinkClick>
              </a:rPr>
              <a:t>@TeamNutrition</a:t>
            </a:r>
            <a:endParaRPr lang="en-US" sz="2000" b="1"/>
          </a:p>
        </p:txBody>
      </p:sp>
      <p:pic>
        <p:nvPicPr>
          <p:cNvPr id="12" name="Picture 11" descr="Email Icon.">
            <a:extLst>
              <a:ext uri="{FF2B5EF4-FFF2-40B4-BE49-F238E27FC236}">
                <a16:creationId xmlns:a16="http://schemas.microsoft.com/office/drawing/2014/main" id="{0D21BF4D-660B-2245-8CBF-C73BE12EDF18}"/>
              </a:ext>
            </a:extLst>
          </p:cNvPr>
          <p:cNvPicPr>
            <a:picLocks noChangeAspect="1"/>
          </p:cNvPicPr>
          <p:nvPr/>
        </p:nvPicPr>
        <p:blipFill>
          <a:blip r:embed="rId7"/>
          <a:stretch>
            <a:fillRect/>
          </a:stretch>
        </p:blipFill>
        <p:spPr>
          <a:xfrm>
            <a:off x="314400" y="3342072"/>
            <a:ext cx="508559" cy="515622"/>
          </a:xfrm>
          <a:prstGeom prst="rect">
            <a:avLst/>
          </a:prstGeom>
        </p:spPr>
      </p:pic>
      <p:sp>
        <p:nvSpPr>
          <p:cNvPr id="15" name="Text Placeholder 2">
            <a:extLst>
              <a:ext uri="{FF2B5EF4-FFF2-40B4-BE49-F238E27FC236}">
                <a16:creationId xmlns:a16="http://schemas.microsoft.com/office/drawing/2014/main" id="{1C3DA92C-3611-3C4C-9B95-1B4B3AF8F89F}"/>
              </a:ext>
            </a:extLst>
          </p:cNvPr>
          <p:cNvSpPr txBox="1">
            <a:spLocks/>
          </p:cNvSpPr>
          <p:nvPr/>
        </p:nvSpPr>
        <p:spPr>
          <a:xfrm>
            <a:off x="925634" y="346688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8">
                  <a:extLst>
                    <a:ext uri="{A12FA001-AC4F-418D-AE19-62706E023703}">
                      <ahyp:hlinkClr xmlns="" xmlns:ahyp="http://schemas.microsoft.com/office/drawing/2018/hyperlinkcolor" val="tx"/>
                    </a:ext>
                  </a:extLst>
                </a:hlinkClick>
              </a:rPr>
              <a:t>TeamNutrition@usda.gov</a:t>
            </a:r>
            <a:endParaRPr lang="en-US" sz="2000" u="sng"/>
          </a:p>
        </p:txBody>
      </p:sp>
      <p:pic>
        <p:nvPicPr>
          <p:cNvPr id="9" name="Picture 2" descr="Logo: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Illustration of a girl thinking about the MyPlate food groups for fruits, grains, vegetables, protein and dairy. ">
            <a:extLst>
              <a:ext uri="{FF2B5EF4-FFF2-40B4-BE49-F238E27FC236}">
                <a16:creationId xmlns:a16="http://schemas.microsoft.com/office/drawing/2014/main" id="{F54E4113-25BC-4341-B2EB-9C11519DE975}"/>
              </a:ext>
            </a:extLst>
          </p:cNvPr>
          <p:cNvPicPr>
            <a:picLocks noChangeAspect="1"/>
          </p:cNvPicPr>
          <p:nvPr/>
        </p:nvPicPr>
        <p:blipFill>
          <a:blip r:embed="rId10"/>
          <a:stretch>
            <a:fillRect/>
          </a:stretch>
        </p:blipFill>
        <p:spPr>
          <a:xfrm>
            <a:off x="5850613" y="549469"/>
            <a:ext cx="3048000" cy="4267200"/>
          </a:xfrm>
          <a:prstGeom prst="rect">
            <a:avLst/>
          </a:prstGeom>
        </p:spPr>
      </p:pic>
      <p:sp>
        <p:nvSpPr>
          <p:cNvPr id="11" name="TextBox 10">
            <a:extLst>
              <a:ext uri="{FF2B5EF4-FFF2-40B4-BE49-F238E27FC236}">
                <a16:creationId xmlns:a16="http://schemas.microsoft.com/office/drawing/2014/main" id="{DE957D97-6E0E-B440-A062-CB9E4C92F3A6}"/>
              </a:ext>
            </a:extLst>
          </p:cNvPr>
          <p:cNvSpPr txBox="1"/>
          <p:nvPr/>
        </p:nvSpPr>
        <p:spPr>
          <a:xfrm>
            <a:off x="153878" y="4778637"/>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sp>
        <p:nvSpPr>
          <p:cNvPr id="16" name="TextBox 15">
            <a:extLst>
              <a:ext uri="{FF2B5EF4-FFF2-40B4-BE49-F238E27FC236}">
                <a16:creationId xmlns:a16="http://schemas.microsoft.com/office/drawing/2014/main" id="{FD41C7FA-DD33-734C-8672-C5AA67FAEB66}"/>
              </a:ext>
            </a:extLst>
          </p:cNvPr>
          <p:cNvSpPr txBox="1"/>
          <p:nvPr/>
        </p:nvSpPr>
        <p:spPr>
          <a:xfrm>
            <a:off x="4092320" y="1678898"/>
            <a:ext cx="1657709" cy="58477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Thank you! </a:t>
            </a:r>
          </a:p>
        </p:txBody>
      </p:sp>
    </p:spTree>
    <p:extLst>
      <p:ext uri="{BB962C8B-B14F-4D97-AF65-F5344CB8AC3E}">
        <p14:creationId xmlns:p14="http://schemas.microsoft.com/office/powerpoint/2010/main" val="14494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05FAE-74EA-0448-8A6E-7BE03DC85CF4}"/>
              </a:ext>
            </a:extLst>
          </p:cNvPr>
          <p:cNvSpPr txBox="1"/>
          <p:nvPr/>
        </p:nvSpPr>
        <p:spPr>
          <a:xfrm>
            <a:off x="930387" y="270936"/>
            <a:ext cx="936475" cy="1846659"/>
          </a:xfrm>
          <a:prstGeom prst="rect">
            <a:avLst/>
          </a:prstGeom>
          <a:noFill/>
        </p:spPr>
        <p:txBody>
          <a:bodyPr wrap="none" rtlCol="0">
            <a:spAutoFit/>
          </a:bodyPr>
          <a:lstStyle/>
          <a:p>
            <a:r>
              <a:rPr lang="en-US" sz="9600" b="1" dirty="0">
                <a:solidFill>
                  <a:srgbClr val="013B50"/>
                </a:solidFill>
                <a:latin typeface="Helvetica" pitchFamily="2" charset="0"/>
              </a:rPr>
              <a:t>?</a:t>
            </a:r>
          </a:p>
          <a:p>
            <a:endParaRPr lang="en-US" dirty="0"/>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04932" y="1669967"/>
            <a:ext cx="3037398" cy="1669773"/>
          </a:xfrm>
        </p:spPr>
        <p:txBody>
          <a:bodyPr/>
          <a:lstStyle/>
          <a:p>
            <a:r>
              <a:rPr lang="en-US" dirty="0"/>
              <a:t>Let Us Know Who You Are! </a:t>
            </a:r>
            <a:br>
              <a:rPr lang="en-US" dirty="0"/>
            </a:br>
            <a:r>
              <a:rPr lang="en-US" b="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4206240" y="667999"/>
            <a:ext cx="5253258" cy="3807502"/>
          </a:xfrm>
        </p:spPr>
        <p:txBody>
          <a:bodyPr/>
          <a:lstStyle/>
          <a:p>
            <a:pPr marL="458788" indent="-449263">
              <a:buClr>
                <a:srgbClr val="013B50"/>
              </a:buClr>
              <a:buFont typeface="Wingdings" pitchFamily="2" charset="2"/>
              <a:buChar char="q"/>
            </a:pPr>
            <a:r>
              <a:rPr lang="en-US" sz="2200" dirty="0"/>
              <a:t>Child care center</a:t>
            </a:r>
          </a:p>
          <a:p>
            <a:pPr marL="458788" indent="-449263">
              <a:buClr>
                <a:srgbClr val="013B50"/>
              </a:buClr>
              <a:buFont typeface="Wingdings" pitchFamily="2" charset="2"/>
              <a:buChar char="q"/>
            </a:pPr>
            <a:r>
              <a:rPr lang="en-US" sz="2200" dirty="0"/>
              <a:t>Family child care home</a:t>
            </a:r>
          </a:p>
          <a:p>
            <a:pPr marL="458788" indent="-449263">
              <a:buClr>
                <a:srgbClr val="013B50"/>
              </a:buClr>
              <a:buFont typeface="Wingdings" pitchFamily="2" charset="2"/>
              <a:buChar char="q"/>
            </a:pPr>
            <a:r>
              <a:rPr lang="en-US" sz="2200" dirty="0"/>
              <a:t>At-risk afterschool care center</a:t>
            </a:r>
          </a:p>
          <a:p>
            <a:pPr marL="458788" indent="-449263">
              <a:buClr>
                <a:srgbClr val="013B50"/>
              </a:buClr>
              <a:buFont typeface="Wingdings" pitchFamily="2" charset="2"/>
              <a:buChar char="q"/>
            </a:pPr>
            <a:r>
              <a:rPr lang="en-US" sz="2200" dirty="0"/>
              <a:t>Adult day care center</a:t>
            </a:r>
          </a:p>
          <a:p>
            <a:pPr marL="458788" indent="-449263">
              <a:buClr>
                <a:srgbClr val="013B50"/>
              </a:buClr>
              <a:buFont typeface="Wingdings" pitchFamily="2" charset="2"/>
              <a:buChar char="q"/>
            </a:pPr>
            <a:r>
              <a:rPr lang="en-US" sz="2200" dirty="0"/>
              <a:t>Sponsoring organization</a:t>
            </a:r>
          </a:p>
          <a:p>
            <a:pPr marL="458788" indent="-449263">
              <a:buClr>
                <a:srgbClr val="013B50"/>
              </a:buClr>
              <a:buFont typeface="Wingdings" pitchFamily="2" charset="2"/>
              <a:buChar char="q"/>
            </a:pPr>
            <a:r>
              <a:rPr lang="en-US" sz="2200" dirty="0"/>
              <a:t>Emergency shelter</a:t>
            </a:r>
          </a:p>
          <a:p>
            <a:pPr marL="458788" indent="-449263">
              <a:buClr>
                <a:srgbClr val="013B50"/>
              </a:buClr>
              <a:buFont typeface="Wingdings" pitchFamily="2" charset="2"/>
              <a:buChar char="q"/>
            </a:pPr>
            <a:r>
              <a:rPr lang="en-US" sz="2200" dirty="0"/>
              <a:t>School food authority</a:t>
            </a:r>
          </a:p>
          <a:p>
            <a:pPr marL="458788" indent="-449263">
              <a:buClr>
                <a:srgbClr val="013B50"/>
              </a:buClr>
              <a:buFont typeface="Wingdings" pitchFamily="2" charset="2"/>
              <a:buChar char="q"/>
            </a:pPr>
            <a:r>
              <a:rPr lang="en-US" sz="2200" dirty="0"/>
              <a:t>State agency</a:t>
            </a:r>
          </a:p>
          <a:p>
            <a:pPr marL="458788" indent="-449263">
              <a:buClr>
                <a:srgbClr val="013B50"/>
              </a:buClr>
              <a:buFont typeface="Wingdings" pitchFamily="2" charset="2"/>
              <a:buChar char="q"/>
            </a:pPr>
            <a:r>
              <a:rPr lang="en-US" sz="2200" dirty="0"/>
              <a:t>USDA Regional Office </a:t>
            </a:r>
          </a:p>
          <a:p>
            <a:pPr marL="458788" indent="-449263">
              <a:buClr>
                <a:srgbClr val="013B50"/>
              </a:buClr>
              <a:buFont typeface="Wingdings" pitchFamily="2" charset="2"/>
              <a:buChar char="q"/>
            </a:pPr>
            <a:r>
              <a:rPr lang="en-US" sz="2200" dirty="0"/>
              <a:t>Other</a:t>
            </a:r>
          </a:p>
          <a:p>
            <a:pPr marL="9525" indent="0">
              <a:buClr>
                <a:srgbClr val="013B50"/>
              </a:buClr>
              <a:buNone/>
            </a:pPr>
            <a:endParaRPr lang="en-US" sz="2200" dirty="0"/>
          </a:p>
        </p:txBody>
      </p:sp>
      <p:sp>
        <p:nvSpPr>
          <p:cNvPr id="5" name="TextBox 4">
            <a:extLst>
              <a:ext uri="{FF2B5EF4-FFF2-40B4-BE49-F238E27FC236}">
                <a16:creationId xmlns:a16="http://schemas.microsoft.com/office/drawing/2014/main" id="{69055224-5FCF-124E-82F6-7C4108C31EB3}"/>
              </a:ext>
            </a:extLst>
          </p:cNvPr>
          <p:cNvSpPr txBox="1"/>
          <p:nvPr/>
        </p:nvSpPr>
        <p:spPr>
          <a:xfrm>
            <a:off x="3464294" y="-22074"/>
            <a:ext cx="1569660" cy="692497"/>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Please raise your hand if you work for:</a:t>
            </a:r>
          </a:p>
          <a:p>
            <a:endParaRPr lang="en-US" sz="300" dirty="0">
              <a:solidFill>
                <a:schemeClr val="bg1"/>
              </a:solidFill>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other [pause and wait for a show of hands]. </a:t>
            </a:r>
          </a:p>
        </p:txBody>
      </p:sp>
    </p:spTree>
    <p:extLst>
      <p:ext uri="{BB962C8B-B14F-4D97-AF65-F5344CB8AC3E}">
        <p14:creationId xmlns:p14="http://schemas.microsoft.com/office/powerpoint/2010/main" val="394653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791B7-D569-324C-8200-AA46BEB90C14}"/>
              </a:ext>
            </a:extLst>
          </p:cNvPr>
          <p:cNvSpPr>
            <a:spLocks noGrp="1"/>
          </p:cNvSpPr>
          <p:nvPr>
            <p:ph type="title"/>
          </p:nvPr>
        </p:nvSpPr>
        <p:spPr>
          <a:xfrm>
            <a:off x="33730" y="136606"/>
            <a:ext cx="9110270" cy="475484"/>
          </a:xfrm>
        </p:spPr>
        <p:txBody>
          <a:bodyPr/>
          <a:lstStyle/>
          <a:p>
            <a:pPr algn="ctr"/>
            <a:r>
              <a:rPr lang="en-US" sz="3200" dirty="0"/>
              <a:t>Offer Versus Serve in the CACFP</a:t>
            </a:r>
            <a:br>
              <a:rPr lang="en-US" sz="3200" dirty="0"/>
            </a:br>
            <a:endParaRPr lang="en-US" sz="3200" dirty="0"/>
          </a:p>
        </p:txBody>
      </p:sp>
      <p:pic>
        <p:nvPicPr>
          <p:cNvPr id="9" name="Picture 8" descr="Screenshot of the &quot;Offer Versus Serve in the Child and Adult Care Food Program&quot; Worksheet.">
            <a:extLst>
              <a:ext uri="{FF2B5EF4-FFF2-40B4-BE49-F238E27FC236}">
                <a16:creationId xmlns:a16="http://schemas.microsoft.com/office/drawing/2014/main" id="{D004122A-D746-6343-BBD1-F4A0D7FE09A1}"/>
              </a:ext>
            </a:extLst>
          </p:cNvPr>
          <p:cNvPicPr>
            <a:picLocks noChangeAspect="1"/>
          </p:cNvPicPr>
          <p:nvPr/>
        </p:nvPicPr>
        <p:blipFill>
          <a:blip r:embed="rId3"/>
          <a:stretch>
            <a:fillRect/>
          </a:stretch>
        </p:blipFill>
        <p:spPr>
          <a:xfrm>
            <a:off x="3253929" y="866010"/>
            <a:ext cx="2636142" cy="3411479"/>
          </a:xfrm>
          <a:prstGeom prst="rect">
            <a:avLst/>
          </a:prstGeom>
          <a:solidFill>
            <a:schemeClr val="bg1"/>
          </a:solidFill>
          <a:effectLst>
            <a:outerShdw blurRad="63500" sx="102000" sy="102000" algn="ctr" rotWithShape="0">
              <a:prstClr val="black">
                <a:alpha val="15000"/>
              </a:prstClr>
            </a:outerShdw>
          </a:effectLst>
        </p:spPr>
      </p:pic>
      <p:pic>
        <p:nvPicPr>
          <p:cNvPr id="8" name="Picture 7" descr="Hyperlink Icon.">
            <a:extLst>
              <a:ext uri="{FF2B5EF4-FFF2-40B4-BE49-F238E27FC236}">
                <a16:creationId xmlns:a16="http://schemas.microsoft.com/office/drawing/2014/main" id="{D040C406-BF8F-AA43-B104-61EC4C6DE0EC}"/>
              </a:ext>
            </a:extLst>
          </p:cNvPr>
          <p:cNvPicPr>
            <a:picLocks noChangeAspect="1"/>
          </p:cNvPicPr>
          <p:nvPr/>
        </p:nvPicPr>
        <p:blipFill>
          <a:blip r:embed="rId4"/>
          <a:stretch>
            <a:fillRect/>
          </a:stretch>
        </p:blipFill>
        <p:spPr>
          <a:xfrm>
            <a:off x="657840" y="4625909"/>
            <a:ext cx="352270" cy="352270"/>
          </a:xfrm>
          <a:prstGeom prst="rect">
            <a:avLst/>
          </a:prstGeom>
        </p:spPr>
      </p:pic>
      <p:sp>
        <p:nvSpPr>
          <p:cNvPr id="7" name="Rectangle 6">
            <a:extLst>
              <a:ext uri="{FF2B5EF4-FFF2-40B4-BE49-F238E27FC236}">
                <a16:creationId xmlns:a16="http://schemas.microsoft.com/office/drawing/2014/main" id="{965DF416-2395-0E45-95EE-F60D16F1C69C}"/>
              </a:ext>
            </a:extLst>
          </p:cNvPr>
          <p:cNvSpPr/>
          <p:nvPr/>
        </p:nvSpPr>
        <p:spPr>
          <a:xfrm>
            <a:off x="1067650" y="4652873"/>
            <a:ext cx="7690457"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5">
                  <a:extLst>
                    <a:ext uri="{A12FA001-AC4F-418D-AE19-62706E023703}">
                      <ahyp:hlinkClr xmlns="" xmlns:ahyp="http://schemas.microsoft.com/office/drawing/2018/hyperlinkcolor" val="tx"/>
                    </a:ext>
                  </a:extLst>
                </a:hlinkClick>
              </a:rPr>
              <a:t>fns.usda.gov/team-nutrition/cacfp-meal-pattern-training-worksheets</a:t>
            </a:r>
            <a:endParaRPr lang="en-US" b="1" u="sng" dirty="0">
              <a:solidFill>
                <a:schemeClr val="tx1">
                  <a:lumMod val="65000"/>
                  <a:lumOff val="35000"/>
                </a:schemeClr>
              </a:solidFill>
              <a:latin typeface="Helvetica" pitchFamily="2" charset="0"/>
            </a:endParaRPr>
          </a:p>
        </p:txBody>
      </p:sp>
      <p:sp>
        <p:nvSpPr>
          <p:cNvPr id="5" name="TextBox 4">
            <a:extLst>
              <a:ext uri="{FF2B5EF4-FFF2-40B4-BE49-F238E27FC236}">
                <a16:creationId xmlns:a16="http://schemas.microsoft.com/office/drawing/2014/main" id="{4541C825-F846-FF4A-8640-6A0B1E37268B}"/>
              </a:ext>
            </a:extLst>
          </p:cNvPr>
          <p:cNvSpPr txBox="1"/>
          <p:nvPr/>
        </p:nvSpPr>
        <p:spPr>
          <a:xfrm>
            <a:off x="1160443" y="4411089"/>
            <a:ext cx="1869267" cy="230832"/>
          </a:xfrm>
          <a:prstGeom prst="rect">
            <a:avLst/>
          </a:prstGeom>
          <a:noFill/>
        </p:spPr>
        <p:txBody>
          <a:bodyPr wrap="square" rtlCol="0">
            <a:spAutoFit/>
          </a:bodyPr>
          <a:lstStyle/>
          <a:p>
            <a:pPr defTabSz="934847">
              <a:defRPr/>
            </a:pPr>
            <a:r>
              <a:rPr lang="en-US" sz="300" dirty="0">
                <a:solidFill>
                  <a:srgbClr val="F2F5FA"/>
                </a:solidFill>
                <a:latin typeface="Arial" panose="020B0604020202020204" pitchFamily="34" charset="0"/>
                <a:cs typeface="Arial" panose="020B0604020202020204" pitchFamily="34" charset="0"/>
              </a:rPr>
              <a:t>So, lets get started! As you can see on the screen, today we will discuss Offer Versus Serve in the CACFP. Offer Versus Serve, also known as OVS, is an </a:t>
            </a:r>
            <a:r>
              <a:rPr lang="en-US" sz="300" b="1" dirty="0">
                <a:solidFill>
                  <a:srgbClr val="F2F5FA"/>
                </a:solidFill>
                <a:latin typeface="Arial" panose="020B0604020202020204" pitchFamily="34" charset="0"/>
                <a:cs typeface="Arial" panose="020B0604020202020204" pitchFamily="34" charset="0"/>
              </a:rPr>
              <a:t>optional</a:t>
            </a:r>
            <a:r>
              <a:rPr lang="en-US" sz="300" dirty="0">
                <a:solidFill>
                  <a:srgbClr val="F2F5FA"/>
                </a:solidFill>
                <a:latin typeface="Arial" panose="020B0604020202020204" pitchFamily="34" charset="0"/>
                <a:cs typeface="Arial" panose="020B0604020202020204" pitchFamily="34" charset="0"/>
              </a:rPr>
              <a:t> type of meal service that can only be used with at-risk afterschool and adult participants at breakfast, lunch, and supper. </a:t>
            </a:r>
          </a:p>
        </p:txBody>
      </p:sp>
    </p:spTree>
    <p:extLst>
      <p:ext uri="{BB962C8B-B14F-4D97-AF65-F5344CB8AC3E}">
        <p14:creationId xmlns:p14="http://schemas.microsoft.com/office/powerpoint/2010/main" val="3225004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shot of the &quot;Offer Versus Serve in the Child and Adult Care Food Program&quot; Worksheet.">
            <a:extLst>
              <a:ext uri="{FF2B5EF4-FFF2-40B4-BE49-F238E27FC236}">
                <a16:creationId xmlns:a16="http://schemas.microsoft.com/office/drawing/2014/main" id="{F48CB5EC-3F31-C14D-ADAC-CF511BFC0D3C}"/>
              </a:ext>
            </a:extLst>
          </p:cNvPr>
          <p:cNvPicPr>
            <a:picLocks noChangeAspect="1"/>
          </p:cNvPicPr>
          <p:nvPr/>
        </p:nvPicPr>
        <p:blipFill>
          <a:blip r:embed="rId3"/>
          <a:stretch>
            <a:fillRect/>
          </a:stretch>
        </p:blipFill>
        <p:spPr>
          <a:xfrm>
            <a:off x="397167" y="1032234"/>
            <a:ext cx="2566169" cy="3320925"/>
          </a:xfrm>
          <a:prstGeom prst="rect">
            <a:avLst/>
          </a:prstGeom>
          <a:solidFill>
            <a:schemeClr val="bg1"/>
          </a:solidFill>
          <a:effectLst>
            <a:outerShdw blurRad="63500" sx="102000" sy="102000" algn="ctr" rotWithShape="0">
              <a:prstClr val="black">
                <a:alpha val="15000"/>
              </a:prstClr>
            </a:outerShdw>
          </a:effectLst>
        </p:spPr>
      </p:pic>
      <p:cxnSp>
        <p:nvCxnSpPr>
          <p:cNvPr id="9" name="Elbow Connector 8" descr="Elbow connector">
            <a:extLst>
              <a:ext uri="{FF2B5EF4-FFF2-40B4-BE49-F238E27FC236}">
                <a16:creationId xmlns:a16="http://schemas.microsoft.com/office/drawing/2014/main" id="{ED8F6684-49EC-D340-9EF3-F894BBB06876}"/>
              </a:ext>
              <a:ext uri="{C183D7F6-B498-43B3-948B-1728B52AA6E4}">
                <adec:decorative xmlns="" xmlns:adec="http://schemas.microsoft.com/office/drawing/2017/decorative" val="0"/>
              </a:ext>
            </a:extLst>
          </p:cNvPr>
          <p:cNvCxnSpPr>
            <a:cxnSpLocks/>
          </p:cNvCxnSpPr>
          <p:nvPr/>
        </p:nvCxnSpPr>
        <p:spPr>
          <a:xfrm rot="10800000">
            <a:off x="2666293" y="1804232"/>
            <a:ext cx="1533768" cy="497663"/>
          </a:xfrm>
          <a:prstGeom prst="bentConnector3">
            <a:avLst>
              <a:gd name="adj1" fmla="val 67211"/>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sp>
        <p:nvSpPr>
          <p:cNvPr id="11" name="Rounded Rectangle 10" descr="Rounded Rectangle">
            <a:extLst>
              <a:ext uri="{FF2B5EF4-FFF2-40B4-BE49-F238E27FC236}">
                <a16:creationId xmlns:a16="http://schemas.microsoft.com/office/drawing/2014/main" id="{94899120-38D0-0042-BBB0-50A793AFEC03}"/>
              </a:ext>
              <a:ext uri="{C183D7F6-B498-43B3-948B-1728B52AA6E4}">
                <adec:decorative xmlns="" xmlns:adec="http://schemas.microsoft.com/office/drawing/2017/decorative" val="0"/>
              </a:ext>
            </a:extLst>
          </p:cNvPr>
          <p:cNvSpPr/>
          <p:nvPr/>
        </p:nvSpPr>
        <p:spPr>
          <a:xfrm>
            <a:off x="3391605" y="1160890"/>
            <a:ext cx="4495095" cy="3192269"/>
          </a:xfrm>
          <a:prstGeom prst="roundRect">
            <a:avLst>
              <a:gd name="adj" fmla="val 4481"/>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itle 1">
            <a:extLst>
              <a:ext uri="{FF2B5EF4-FFF2-40B4-BE49-F238E27FC236}">
                <a16:creationId xmlns:a16="http://schemas.microsoft.com/office/drawing/2014/main" id="{FEF38371-FBBC-224F-B686-0AAD0BBED8F8}"/>
              </a:ext>
            </a:extLst>
          </p:cNvPr>
          <p:cNvSpPr>
            <a:spLocks noGrp="1"/>
          </p:cNvSpPr>
          <p:nvPr>
            <p:ph type="title"/>
          </p:nvPr>
        </p:nvSpPr>
        <p:spPr>
          <a:xfrm>
            <a:off x="0" y="0"/>
            <a:ext cx="7886700" cy="1160890"/>
          </a:xfrm>
        </p:spPr>
        <p:txBody>
          <a:bodyPr/>
          <a:lstStyle/>
          <a:p>
            <a:r>
              <a:rPr lang="en-US" dirty="0"/>
              <a:t>Offer Versus Serve in the CACFP</a:t>
            </a:r>
          </a:p>
        </p:txBody>
      </p:sp>
      <p:sp>
        <p:nvSpPr>
          <p:cNvPr id="10" name="Rounded Rectangle 9" descr="Rounded Rectangle">
            <a:extLst>
              <a:ext uri="{FF2B5EF4-FFF2-40B4-BE49-F238E27FC236}">
                <a16:creationId xmlns:a16="http://schemas.microsoft.com/office/drawing/2014/main" id="{270379FA-3348-F94C-B7B7-4A8F6D97F67C}"/>
              </a:ext>
              <a:ext uri="{C183D7F6-B498-43B3-948B-1728B52AA6E4}">
                <adec:decorative xmlns="" xmlns:adec="http://schemas.microsoft.com/office/drawing/2017/decorative" val="0"/>
              </a:ext>
            </a:extLst>
          </p:cNvPr>
          <p:cNvSpPr/>
          <p:nvPr/>
        </p:nvSpPr>
        <p:spPr>
          <a:xfrm>
            <a:off x="450455" y="1681400"/>
            <a:ext cx="2215838" cy="269320"/>
          </a:xfrm>
          <a:prstGeom prst="roundRect">
            <a:avLst>
              <a:gd name="adj" fmla="val 2163"/>
            </a:avLst>
          </a:prstGeom>
          <a:noFill/>
          <a:ln w="19050">
            <a:solidFill>
              <a:srgbClr val="013B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a:extLst>
              <a:ext uri="{FF2B5EF4-FFF2-40B4-BE49-F238E27FC236}">
                <a16:creationId xmlns:a16="http://schemas.microsoft.com/office/drawing/2014/main" id="{4287EC81-F917-DF4E-AFDB-E61BDED45BD4}"/>
              </a:ext>
            </a:extLst>
          </p:cNvPr>
          <p:cNvSpPr/>
          <p:nvPr/>
        </p:nvSpPr>
        <p:spPr>
          <a:xfrm>
            <a:off x="3549701" y="1213838"/>
            <a:ext cx="4152957" cy="313932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If your site serves meals to at-risk afterschool or adult participants in the Child and Adult Care Food Program (CACFP), you may use a type of meal service called Offer Versus Serve (OVS). OVS allows children and adults to decline some of the food offered in a reimbursable breakfast, lunch, or supper. OVS may not be used at snacks or in other CACFP settings. OVS can help reduce food waste and give children and adults more choices. </a:t>
            </a:r>
          </a:p>
        </p:txBody>
      </p:sp>
      <p:pic>
        <p:nvPicPr>
          <p:cNvPr id="6" name="Picture 5" descr="Hyperlink Icon.">
            <a:extLst>
              <a:ext uri="{FF2B5EF4-FFF2-40B4-BE49-F238E27FC236}">
                <a16:creationId xmlns:a16="http://schemas.microsoft.com/office/drawing/2014/main" id="{0B377998-5961-674F-8598-80547D5B2372}"/>
              </a:ext>
            </a:extLst>
          </p:cNvPr>
          <p:cNvPicPr>
            <a:picLocks noChangeAspect="1"/>
          </p:cNvPicPr>
          <p:nvPr/>
        </p:nvPicPr>
        <p:blipFill>
          <a:blip r:embed="rId4"/>
          <a:stretch>
            <a:fillRect/>
          </a:stretch>
        </p:blipFill>
        <p:spPr>
          <a:xfrm>
            <a:off x="274619" y="4650538"/>
            <a:ext cx="352270" cy="352270"/>
          </a:xfrm>
          <a:prstGeom prst="rect">
            <a:avLst/>
          </a:prstGeom>
        </p:spPr>
      </p:pic>
      <p:sp>
        <p:nvSpPr>
          <p:cNvPr id="5" name="Rectangle 4">
            <a:extLst>
              <a:ext uri="{FF2B5EF4-FFF2-40B4-BE49-F238E27FC236}">
                <a16:creationId xmlns:a16="http://schemas.microsoft.com/office/drawing/2014/main" id="{E397B56C-FCC5-BF45-AE8F-6D12006AF296}"/>
              </a:ext>
            </a:extLst>
          </p:cNvPr>
          <p:cNvSpPr/>
          <p:nvPr/>
        </p:nvSpPr>
        <p:spPr>
          <a:xfrm>
            <a:off x="691164" y="4677503"/>
            <a:ext cx="7643414"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5">
                  <a:extLst>
                    <a:ext uri="{A12FA001-AC4F-418D-AE19-62706E023703}">
                      <ahyp:hlinkClr xmlns="" xmlns:ahyp="http://schemas.microsoft.com/office/drawing/2018/hyperlinkcolor" val="tx"/>
                    </a:ext>
                  </a:extLst>
                </a:hlinkClick>
              </a:rPr>
              <a:t>fns.usda.gov/team-nutrition/cacfp-meal-pattern-training-worksheets</a:t>
            </a:r>
            <a:endParaRPr lang="en-US" sz="1600" b="1" u="sng" dirty="0">
              <a:solidFill>
                <a:schemeClr val="tx1">
                  <a:lumMod val="65000"/>
                  <a:lumOff val="35000"/>
                </a:schemeClr>
              </a:solidFill>
              <a:latin typeface="Helvetica" pitchFamily="2" charset="0"/>
            </a:endParaRPr>
          </a:p>
        </p:txBody>
      </p:sp>
      <p:sp>
        <p:nvSpPr>
          <p:cNvPr id="2" name="TextBox 1">
            <a:extLst>
              <a:ext uri="{FF2B5EF4-FFF2-40B4-BE49-F238E27FC236}">
                <a16:creationId xmlns:a16="http://schemas.microsoft.com/office/drawing/2014/main" id="{FE7A4E88-3754-C94F-AD6D-A7BB3C357D6C}"/>
              </a:ext>
            </a:extLst>
          </p:cNvPr>
          <p:cNvSpPr txBox="1"/>
          <p:nvPr/>
        </p:nvSpPr>
        <p:spPr>
          <a:xfrm>
            <a:off x="179882" y="4367966"/>
            <a:ext cx="4764446" cy="415498"/>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The top of the worksheet on page 1 explains what Offer Versus Serve is and which participants can be served using this style of meal service.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As mentioned, Offer Versus Serve or OVS is an </a:t>
            </a:r>
            <a:r>
              <a:rPr lang="en-US" sz="300" b="1" dirty="0">
                <a:solidFill>
                  <a:schemeClr val="bg1"/>
                </a:solidFill>
                <a:latin typeface="Arial" panose="020B0604020202020204" pitchFamily="34" charset="0"/>
                <a:cs typeface="Arial" panose="020B0604020202020204" pitchFamily="34" charset="0"/>
              </a:rPr>
              <a:t>optional</a:t>
            </a:r>
            <a:r>
              <a:rPr lang="en-US" sz="300" dirty="0">
                <a:solidFill>
                  <a:schemeClr val="bg1"/>
                </a:solidFill>
                <a:latin typeface="Arial" panose="020B0604020202020204" pitchFamily="34" charset="0"/>
                <a:cs typeface="Arial" panose="020B0604020202020204" pitchFamily="34" charset="0"/>
              </a:rPr>
              <a:t> style of meal service that can be used to serve meals to at-risk afterschool and adult participants in the CACFP. Optional means that you do not have to use this type of meal service, but you can use it if you want.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OVS can be used at breakfast, lunch, and supper only. It cannot be used at snack. It cannot be used in other CACFP settings such as child care centers and family day care homes that do not serve at-risk afterschool participants or adults.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OVS may benefit those sites that serve at-risk afterschool or adult participants by helping to reduce food waste and give children and adults more food choices. </a:t>
            </a:r>
          </a:p>
        </p:txBody>
      </p:sp>
    </p:spTree>
    <p:extLst>
      <p:ext uri="{BB962C8B-B14F-4D97-AF65-F5344CB8AC3E}">
        <p14:creationId xmlns:p14="http://schemas.microsoft.com/office/powerpoint/2010/main" val="350724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F38371-FBBC-224F-B686-0AAD0BBED8F8}"/>
              </a:ext>
            </a:extLst>
          </p:cNvPr>
          <p:cNvSpPr>
            <a:spLocks noGrp="1"/>
          </p:cNvSpPr>
          <p:nvPr>
            <p:ph type="title"/>
          </p:nvPr>
        </p:nvSpPr>
        <p:spPr>
          <a:xfrm>
            <a:off x="3509399" y="1439055"/>
            <a:ext cx="2443397" cy="1160890"/>
          </a:xfrm>
        </p:spPr>
        <p:txBody>
          <a:bodyPr/>
          <a:lstStyle/>
          <a:p>
            <a:r>
              <a:rPr lang="en-US" sz="1600" dirty="0">
                <a:solidFill>
                  <a:schemeClr val="bg1"/>
                </a:solidFill>
              </a:rPr>
              <a:t>Offer Versus Serve in the CACFP continued</a:t>
            </a:r>
          </a:p>
        </p:txBody>
      </p:sp>
      <p:sp>
        <p:nvSpPr>
          <p:cNvPr id="2" name="TextBox 1">
            <a:extLst>
              <a:ext uri="{FF2B5EF4-FFF2-40B4-BE49-F238E27FC236}">
                <a16:creationId xmlns:a16="http://schemas.microsoft.com/office/drawing/2014/main" id="{BCCE8E6A-0975-CD45-A49E-12D5FE945AE9}"/>
              </a:ext>
              <a:ext uri="{C183D7F6-B498-43B3-948B-1728B52AA6E4}">
                <adec:decorative xmlns="" xmlns:adec="http://schemas.microsoft.com/office/drawing/2017/decorative" val="0"/>
              </a:ext>
            </a:extLst>
          </p:cNvPr>
          <p:cNvSpPr txBox="1"/>
          <p:nvPr/>
        </p:nvSpPr>
        <p:spPr>
          <a:xfrm>
            <a:off x="329780" y="149904"/>
            <a:ext cx="8049722" cy="584775"/>
          </a:xfrm>
          <a:prstGeom prst="rect">
            <a:avLst/>
          </a:prstGeom>
          <a:noFill/>
        </p:spPr>
        <p:txBody>
          <a:bodyPr wrap="square" rtlCol="0">
            <a:spAutoFit/>
          </a:bodyPr>
          <a:lstStyle/>
          <a:p>
            <a:r>
              <a:rPr lang="en-US" sz="3200" b="1" dirty="0">
                <a:solidFill>
                  <a:srgbClr val="013B50"/>
                </a:solidFill>
                <a:latin typeface="Helvetica" pitchFamily="2" charset="0"/>
              </a:rPr>
              <a:t>Offer Versus Serve in the CACFP</a:t>
            </a:r>
          </a:p>
        </p:txBody>
      </p:sp>
      <p:pic>
        <p:nvPicPr>
          <p:cNvPr id="13" name="Picture 12" descr="Screenshot of the &quot;Offer Versus Serve in the Child and Adult Care Food Program&quot; Worksheet.">
            <a:extLst>
              <a:ext uri="{FF2B5EF4-FFF2-40B4-BE49-F238E27FC236}">
                <a16:creationId xmlns:a16="http://schemas.microsoft.com/office/drawing/2014/main" id="{A4C8AACD-04B1-704B-809C-2253B2DE7F75}"/>
              </a:ext>
            </a:extLst>
          </p:cNvPr>
          <p:cNvPicPr>
            <a:picLocks noChangeAspect="1"/>
          </p:cNvPicPr>
          <p:nvPr/>
        </p:nvPicPr>
        <p:blipFill>
          <a:blip r:embed="rId3"/>
          <a:stretch>
            <a:fillRect/>
          </a:stretch>
        </p:blipFill>
        <p:spPr>
          <a:xfrm>
            <a:off x="397167" y="1303539"/>
            <a:ext cx="2566169" cy="3320925"/>
          </a:xfrm>
          <a:prstGeom prst="rect">
            <a:avLst/>
          </a:prstGeom>
          <a:solidFill>
            <a:schemeClr val="bg1"/>
          </a:solidFill>
          <a:effectLst>
            <a:outerShdw blurRad="63500" sx="102000" sy="102000" algn="ctr" rotWithShape="0">
              <a:prstClr val="black">
                <a:alpha val="15000"/>
              </a:prstClr>
            </a:outerShdw>
          </a:effectLst>
        </p:spPr>
      </p:pic>
      <p:sp>
        <p:nvSpPr>
          <p:cNvPr id="15" name="Rounded Rectangle 14" descr="Rounded Rectangle">
            <a:extLst>
              <a:ext uri="{FF2B5EF4-FFF2-40B4-BE49-F238E27FC236}">
                <a16:creationId xmlns:a16="http://schemas.microsoft.com/office/drawing/2014/main" id="{69C7DACF-2556-CD40-958A-71D911F399E4}"/>
              </a:ext>
              <a:ext uri="{C183D7F6-B498-43B3-948B-1728B52AA6E4}">
                <adec:decorative xmlns="" xmlns:adec="http://schemas.microsoft.com/office/drawing/2017/decorative" val="0"/>
              </a:ext>
            </a:extLst>
          </p:cNvPr>
          <p:cNvSpPr/>
          <p:nvPr/>
        </p:nvSpPr>
        <p:spPr>
          <a:xfrm>
            <a:off x="450454" y="2222559"/>
            <a:ext cx="2453289" cy="497663"/>
          </a:xfrm>
          <a:prstGeom prst="roundRect">
            <a:avLst>
              <a:gd name="adj" fmla="val 2163"/>
            </a:avLst>
          </a:prstGeom>
          <a:noFill/>
          <a:ln w="19050">
            <a:solidFill>
              <a:srgbClr val="013B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4" name="Elbow Connector 13" descr="Elbow connector">
            <a:extLst>
              <a:ext uri="{FF2B5EF4-FFF2-40B4-BE49-F238E27FC236}">
                <a16:creationId xmlns:a16="http://schemas.microsoft.com/office/drawing/2014/main" id="{8B38D306-EC61-1A46-839C-EB4D42A2E076}"/>
              </a:ext>
              <a:ext uri="{C183D7F6-B498-43B3-948B-1728B52AA6E4}">
                <adec:decorative xmlns="" xmlns:adec="http://schemas.microsoft.com/office/drawing/2017/decorative" val="0"/>
              </a:ext>
            </a:extLst>
          </p:cNvPr>
          <p:cNvCxnSpPr>
            <a:cxnSpLocks/>
            <a:endCxn id="15" idx="3"/>
          </p:cNvCxnSpPr>
          <p:nvPr/>
        </p:nvCxnSpPr>
        <p:spPr>
          <a:xfrm rot="10800000">
            <a:off x="2903743" y="2471392"/>
            <a:ext cx="1296320" cy="371669"/>
          </a:xfrm>
          <a:prstGeom prst="bentConnector3">
            <a:avLst>
              <a:gd name="adj1" fmla="val 76923"/>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sp>
        <p:nvSpPr>
          <p:cNvPr id="16" name="Rounded Rectangle 15" descr="Rounded Rectangle">
            <a:extLst>
              <a:ext uri="{FF2B5EF4-FFF2-40B4-BE49-F238E27FC236}">
                <a16:creationId xmlns:a16="http://schemas.microsoft.com/office/drawing/2014/main" id="{9241431D-1EA9-6C44-BE65-E8ED321C6D57}"/>
              </a:ext>
              <a:ext uri="{C183D7F6-B498-43B3-948B-1728B52AA6E4}">
                <adec:decorative xmlns="" xmlns:adec="http://schemas.microsoft.com/office/drawing/2017/decorative" val="0"/>
              </a:ext>
            </a:extLst>
          </p:cNvPr>
          <p:cNvSpPr/>
          <p:nvPr/>
        </p:nvSpPr>
        <p:spPr>
          <a:xfrm>
            <a:off x="3391606" y="1303539"/>
            <a:ext cx="4667513" cy="2976800"/>
          </a:xfrm>
          <a:prstGeom prst="roundRect">
            <a:avLst>
              <a:gd name="adj" fmla="val 4481"/>
            </a:avLst>
          </a:prstGeom>
          <a:solidFill>
            <a:srgbClr val="E8F1ED"/>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a:extLst>
              <a:ext uri="{FF2B5EF4-FFF2-40B4-BE49-F238E27FC236}">
                <a16:creationId xmlns:a16="http://schemas.microsoft.com/office/drawing/2014/main" id="{DFE4F1A6-FB69-B440-A2D6-32EB8A451760}"/>
              </a:ext>
            </a:extLst>
          </p:cNvPr>
          <p:cNvSpPr/>
          <p:nvPr/>
        </p:nvSpPr>
        <p:spPr>
          <a:xfrm>
            <a:off x="3509399" y="1485142"/>
            <a:ext cx="4431926" cy="2616101"/>
          </a:xfrm>
          <a:prstGeom prst="rect">
            <a:avLst/>
          </a:prstGeom>
        </p:spPr>
        <p:txBody>
          <a:bodyPr wrap="square">
            <a:spAutoFit/>
          </a:bodyPr>
          <a:lstStyle/>
          <a:p>
            <a:pPr algn="ctr"/>
            <a:r>
              <a:rPr lang="en-US" sz="2000" b="1" dirty="0">
                <a:solidFill>
                  <a:srgbClr val="013B50"/>
                </a:solidFill>
                <a:latin typeface="Times New Roman" panose="02020603050405020304" pitchFamily="18" charset="0"/>
                <a:cs typeface="Times New Roman" panose="02020603050405020304" pitchFamily="18" charset="0"/>
              </a:rPr>
              <a:t>Understanding OVS: Know the Terms </a:t>
            </a:r>
            <a:endParaRPr lang="en-US" sz="2000" dirty="0">
              <a:solidFill>
                <a:srgbClr val="013B50"/>
              </a:solidFill>
              <a:latin typeface="Times New Roman" panose="02020603050405020304" pitchFamily="18" charset="0"/>
              <a:cs typeface="Times New Roman" panose="02020603050405020304" pitchFamily="18" charset="0"/>
            </a:endParaRPr>
          </a:p>
          <a:p>
            <a:pPr marL="137160" indent="-137160">
              <a:buFont typeface="Arial" panose="020B0604020202020204" pitchFamily="34" charset="0"/>
              <a:buChar char="•"/>
            </a:pPr>
            <a:r>
              <a:rPr lang="en-US" b="1" dirty="0">
                <a:solidFill>
                  <a:srgbClr val="385723"/>
                </a:solidFill>
                <a:latin typeface="Times New Roman" panose="02020603050405020304" pitchFamily="18" charset="0"/>
                <a:cs typeface="Times New Roman" panose="02020603050405020304" pitchFamily="18" charset="0"/>
              </a:rPr>
              <a:t>Food component</a:t>
            </a:r>
            <a:r>
              <a:rPr lang="en-US" dirty="0">
                <a:latin typeface="Times New Roman" panose="02020603050405020304" pitchFamily="18" charset="0"/>
                <a:cs typeface="Times New Roman" panose="02020603050405020304" pitchFamily="18" charset="0"/>
              </a:rPr>
              <a:t>—the name of a </a:t>
            </a:r>
            <a:r>
              <a:rPr lang="en-US" b="1" dirty="0">
                <a:latin typeface="Times New Roman" panose="02020603050405020304" pitchFamily="18" charset="0"/>
                <a:cs typeface="Times New Roman" panose="02020603050405020304" pitchFamily="18" charset="0"/>
              </a:rPr>
              <a:t>group </a:t>
            </a:r>
            <a:r>
              <a:rPr lang="en-US" dirty="0">
                <a:latin typeface="Times New Roman" panose="02020603050405020304" pitchFamily="18" charset="0"/>
                <a:cs typeface="Times New Roman" panose="02020603050405020304" pitchFamily="18" charset="0"/>
              </a:rPr>
              <a:t>of foods in a reimbursable meal. </a:t>
            </a:r>
            <a:r>
              <a:rPr lang="en-US" b="1" dirty="0">
                <a:solidFill>
                  <a:srgbClr val="385723"/>
                </a:solidFill>
                <a:latin typeface="Times New Roman" panose="02020603050405020304" pitchFamily="18" charset="0"/>
                <a:cs typeface="Times New Roman" panose="02020603050405020304" pitchFamily="18" charset="0"/>
              </a:rPr>
              <a:t>Food components </a:t>
            </a:r>
            <a:r>
              <a:rPr lang="en-US" dirty="0">
                <a:latin typeface="Times New Roman" panose="02020603050405020304" pitchFamily="18" charset="0"/>
                <a:cs typeface="Times New Roman" panose="02020603050405020304" pitchFamily="18" charset="0"/>
              </a:rPr>
              <a:t>include milk, vegetables, fruits, grains, and meat and meat alternates. At breakfast only, vegetables and fruits are one combined component. This means you can serve vegetables, fruits, or a combination of both to meet this requirement. </a:t>
            </a:r>
          </a:p>
        </p:txBody>
      </p:sp>
      <p:sp>
        <p:nvSpPr>
          <p:cNvPr id="3" name="TextBox 2">
            <a:extLst>
              <a:ext uri="{FF2B5EF4-FFF2-40B4-BE49-F238E27FC236}">
                <a16:creationId xmlns:a16="http://schemas.microsoft.com/office/drawing/2014/main" id="{25E51F7B-8E79-F048-B6A4-A5D8C1579A39}"/>
              </a:ext>
            </a:extLst>
          </p:cNvPr>
          <p:cNvSpPr txBox="1"/>
          <p:nvPr/>
        </p:nvSpPr>
        <p:spPr>
          <a:xfrm>
            <a:off x="3177915" y="4527029"/>
            <a:ext cx="5201587" cy="276999"/>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There are two terms we use often when we talk about OVS. The terms are "Food Component" and "Food Items". These terms are listed in the first green box at the top of the worksheet.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A “food component” is the name of a group of foods in a reimbursable meal. Examples of food components include milk, vegetables, fruits, grains, and meat/ meat alternates. These are all separate components, except for at breakfast only. At breakfast only, fruits and vegetables are one combined component, which means you can serve vegetables, fruits, or a combination of both.</a:t>
            </a:r>
          </a:p>
        </p:txBody>
      </p:sp>
    </p:spTree>
    <p:extLst>
      <p:ext uri="{BB962C8B-B14F-4D97-AF65-F5344CB8AC3E}">
        <p14:creationId xmlns:p14="http://schemas.microsoft.com/office/powerpoint/2010/main" val="350878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F38371-FBBC-224F-B686-0AAD0BBED8F8}"/>
              </a:ext>
            </a:extLst>
          </p:cNvPr>
          <p:cNvSpPr>
            <a:spLocks noGrp="1"/>
          </p:cNvSpPr>
          <p:nvPr>
            <p:ph type="title"/>
          </p:nvPr>
        </p:nvSpPr>
        <p:spPr>
          <a:xfrm>
            <a:off x="329780" y="1435722"/>
            <a:ext cx="2566169" cy="1160890"/>
          </a:xfrm>
        </p:spPr>
        <p:txBody>
          <a:bodyPr/>
          <a:lstStyle/>
          <a:p>
            <a:r>
              <a:rPr lang="en-US" sz="1600" dirty="0">
                <a:solidFill>
                  <a:schemeClr val="bg1">
                    <a:lumMod val="95000"/>
                  </a:schemeClr>
                </a:solidFill>
              </a:rPr>
              <a:t>Offer Versus Serve in the CACFP continued  </a:t>
            </a:r>
          </a:p>
        </p:txBody>
      </p:sp>
      <p:sp>
        <p:nvSpPr>
          <p:cNvPr id="9" name="TextBox 8">
            <a:extLst>
              <a:ext uri="{FF2B5EF4-FFF2-40B4-BE49-F238E27FC236}">
                <a16:creationId xmlns:a16="http://schemas.microsoft.com/office/drawing/2014/main" id="{C1A1E1DF-9528-2C44-9545-676EE6DAA0FF}"/>
              </a:ext>
              <a:ext uri="{C183D7F6-B498-43B3-948B-1728B52AA6E4}">
                <adec:decorative xmlns="" xmlns:adec="http://schemas.microsoft.com/office/drawing/2017/decorative" val="0"/>
              </a:ext>
            </a:extLst>
          </p:cNvPr>
          <p:cNvSpPr txBox="1"/>
          <p:nvPr/>
        </p:nvSpPr>
        <p:spPr>
          <a:xfrm>
            <a:off x="329780" y="149904"/>
            <a:ext cx="8049722" cy="584775"/>
          </a:xfrm>
          <a:prstGeom prst="rect">
            <a:avLst/>
          </a:prstGeom>
          <a:noFill/>
        </p:spPr>
        <p:txBody>
          <a:bodyPr wrap="square" rtlCol="0">
            <a:spAutoFit/>
          </a:bodyPr>
          <a:lstStyle/>
          <a:p>
            <a:r>
              <a:rPr lang="en-US" sz="3200" b="1" dirty="0">
                <a:solidFill>
                  <a:srgbClr val="013B50"/>
                </a:solidFill>
                <a:latin typeface="Helvetica" pitchFamily="2" charset="0"/>
              </a:rPr>
              <a:t>Offer Versus Serve in the CACFP</a:t>
            </a:r>
          </a:p>
        </p:txBody>
      </p:sp>
      <p:pic>
        <p:nvPicPr>
          <p:cNvPr id="13" name="Picture 12" descr="Screenshot of the &quot;Offer Versus Serve in the Child and Adult Care Food Program&quot; Worksheet.">
            <a:extLst>
              <a:ext uri="{FF2B5EF4-FFF2-40B4-BE49-F238E27FC236}">
                <a16:creationId xmlns:a16="http://schemas.microsoft.com/office/drawing/2014/main" id="{A4C8AACD-04B1-704B-809C-2253B2DE7F75}"/>
              </a:ext>
            </a:extLst>
          </p:cNvPr>
          <p:cNvPicPr>
            <a:picLocks noChangeAspect="1"/>
          </p:cNvPicPr>
          <p:nvPr/>
        </p:nvPicPr>
        <p:blipFill>
          <a:blip r:embed="rId3"/>
          <a:stretch>
            <a:fillRect/>
          </a:stretch>
        </p:blipFill>
        <p:spPr>
          <a:xfrm>
            <a:off x="337574" y="1357501"/>
            <a:ext cx="2566169" cy="3320925"/>
          </a:xfrm>
          <a:prstGeom prst="rect">
            <a:avLst/>
          </a:prstGeom>
          <a:solidFill>
            <a:schemeClr val="bg1"/>
          </a:solidFill>
          <a:effectLst>
            <a:outerShdw blurRad="63500" sx="102000" sy="102000" algn="ctr" rotWithShape="0">
              <a:prstClr val="black">
                <a:alpha val="15000"/>
              </a:prstClr>
            </a:outerShdw>
          </a:effectLst>
        </p:spPr>
      </p:pic>
      <p:cxnSp>
        <p:nvCxnSpPr>
          <p:cNvPr id="14" name="Elbow Connector 13" descr="Elbow connector">
            <a:extLst>
              <a:ext uri="{FF2B5EF4-FFF2-40B4-BE49-F238E27FC236}">
                <a16:creationId xmlns:a16="http://schemas.microsoft.com/office/drawing/2014/main" id="{8B38D306-EC61-1A46-839C-EB4D42A2E076}"/>
              </a:ext>
              <a:ext uri="{C183D7F6-B498-43B3-948B-1728B52AA6E4}">
                <adec:decorative xmlns="" xmlns:adec="http://schemas.microsoft.com/office/drawing/2017/decorative" val="0"/>
              </a:ext>
            </a:extLst>
          </p:cNvPr>
          <p:cNvCxnSpPr>
            <a:cxnSpLocks/>
            <a:endCxn id="15" idx="3"/>
          </p:cNvCxnSpPr>
          <p:nvPr/>
        </p:nvCxnSpPr>
        <p:spPr>
          <a:xfrm rot="10800000">
            <a:off x="2857639" y="2525180"/>
            <a:ext cx="1296320" cy="371669"/>
          </a:xfrm>
          <a:prstGeom prst="bentConnector3">
            <a:avLst>
              <a:gd name="adj1" fmla="val 76923"/>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sp>
        <p:nvSpPr>
          <p:cNvPr id="15" name="Rounded Rectangle 14" descr="Rounded Rectangle">
            <a:extLst>
              <a:ext uri="{FF2B5EF4-FFF2-40B4-BE49-F238E27FC236}">
                <a16:creationId xmlns:a16="http://schemas.microsoft.com/office/drawing/2014/main" id="{69C7DACF-2556-CD40-958A-71D911F399E4}"/>
              </a:ext>
              <a:ext uri="{C183D7F6-B498-43B3-948B-1728B52AA6E4}">
                <adec:decorative xmlns="" xmlns:adec="http://schemas.microsoft.com/office/drawing/2017/decorative" val="0"/>
              </a:ext>
            </a:extLst>
          </p:cNvPr>
          <p:cNvSpPr/>
          <p:nvPr/>
        </p:nvSpPr>
        <p:spPr>
          <a:xfrm>
            <a:off x="404350" y="2276347"/>
            <a:ext cx="2453289" cy="497663"/>
          </a:xfrm>
          <a:prstGeom prst="roundRect">
            <a:avLst>
              <a:gd name="adj" fmla="val 2163"/>
            </a:avLst>
          </a:prstGeom>
          <a:noFill/>
          <a:ln w="19050">
            <a:solidFill>
              <a:srgbClr val="013B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Rounded Rectangle 15" descr="Rounded Rectangle">
            <a:extLst>
              <a:ext uri="{FF2B5EF4-FFF2-40B4-BE49-F238E27FC236}">
                <a16:creationId xmlns:a16="http://schemas.microsoft.com/office/drawing/2014/main" id="{9241431D-1EA9-6C44-BE65-E8ED321C6D57}"/>
              </a:ext>
              <a:ext uri="{C183D7F6-B498-43B3-948B-1728B52AA6E4}">
                <adec:decorative xmlns="" xmlns:adec="http://schemas.microsoft.com/office/drawing/2017/decorative" val="0"/>
              </a:ext>
            </a:extLst>
          </p:cNvPr>
          <p:cNvSpPr/>
          <p:nvPr/>
        </p:nvSpPr>
        <p:spPr>
          <a:xfrm>
            <a:off x="3476279" y="1669382"/>
            <a:ext cx="4743401" cy="1975690"/>
          </a:xfrm>
          <a:prstGeom prst="roundRect">
            <a:avLst>
              <a:gd name="adj" fmla="val 4481"/>
            </a:avLst>
          </a:prstGeom>
          <a:solidFill>
            <a:srgbClr val="E8F1ED"/>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a:extLst>
              <a:ext uri="{FF2B5EF4-FFF2-40B4-BE49-F238E27FC236}">
                <a16:creationId xmlns:a16="http://schemas.microsoft.com/office/drawing/2014/main" id="{DFE4F1A6-FB69-B440-A2D6-32EB8A451760}"/>
              </a:ext>
            </a:extLst>
          </p:cNvPr>
          <p:cNvSpPr/>
          <p:nvPr/>
        </p:nvSpPr>
        <p:spPr>
          <a:xfrm>
            <a:off x="3551903" y="1879280"/>
            <a:ext cx="4431926" cy="1384995"/>
          </a:xfrm>
          <a:prstGeom prst="rect">
            <a:avLst/>
          </a:prstGeom>
        </p:spPr>
        <p:txBody>
          <a:bodyPr wrap="square">
            <a:spAutoFit/>
          </a:bodyPr>
          <a:lstStyle/>
          <a:p>
            <a:pPr algn="ctr"/>
            <a:r>
              <a:rPr lang="en-US" sz="2000" b="1" dirty="0">
                <a:solidFill>
                  <a:srgbClr val="013B50"/>
                </a:solidFill>
                <a:latin typeface="Times New Roman" panose="02020603050405020304" pitchFamily="18" charset="0"/>
                <a:cs typeface="Times New Roman" panose="02020603050405020304" pitchFamily="18" charset="0"/>
              </a:rPr>
              <a:t>Understanding OVS: Know the Terms </a:t>
            </a:r>
            <a:endParaRPr lang="en-US" sz="2000" dirty="0">
              <a:solidFill>
                <a:srgbClr val="013B50"/>
              </a:solidFill>
              <a:latin typeface="Times New Roman" panose="02020603050405020304" pitchFamily="18" charset="0"/>
              <a:cs typeface="Times New Roman" panose="02020603050405020304" pitchFamily="18" charset="0"/>
            </a:endParaRPr>
          </a:p>
          <a:p>
            <a:pPr marL="137160" indent="-137160">
              <a:spcBef>
                <a:spcPts val="1200"/>
              </a:spcBef>
              <a:buFont typeface="Arial" panose="020B0604020202020204" pitchFamily="34" charset="0"/>
              <a:buChar char="•"/>
            </a:pPr>
            <a:r>
              <a:rPr lang="en-US" b="1" dirty="0">
                <a:solidFill>
                  <a:srgbClr val="533F84"/>
                </a:solidFill>
                <a:latin typeface="Times New Roman" panose="02020603050405020304" pitchFamily="18" charset="0"/>
                <a:cs typeface="Times New Roman" panose="02020603050405020304" pitchFamily="18" charset="0"/>
              </a:rPr>
              <a:t>Food item</a:t>
            </a:r>
            <a:r>
              <a:rPr lang="en-US" dirty="0">
                <a:latin typeface="Times New Roman" panose="02020603050405020304" pitchFamily="18" charset="0"/>
                <a:cs typeface="Times New Roman" panose="02020603050405020304" pitchFamily="18" charset="0"/>
              </a:rPr>
              <a:t>—foods that are part of a </a:t>
            </a:r>
            <a:r>
              <a:rPr lang="en-US" b="1" dirty="0">
                <a:solidFill>
                  <a:srgbClr val="385723"/>
                </a:solidFill>
                <a:latin typeface="Times New Roman" panose="02020603050405020304" pitchFamily="18" charset="0"/>
                <a:cs typeface="Times New Roman" panose="02020603050405020304" pitchFamily="18" charset="0"/>
              </a:rPr>
              <a:t>food component</a:t>
            </a:r>
            <a:r>
              <a:rPr lang="en-US" dirty="0">
                <a:latin typeface="Times New Roman" panose="02020603050405020304" pitchFamily="18" charset="0"/>
                <a:cs typeface="Times New Roman" panose="02020603050405020304" pitchFamily="18" charset="0"/>
              </a:rPr>
              <a:t>. For example, broccoli is a </a:t>
            </a:r>
            <a:r>
              <a:rPr lang="en-US" b="1" dirty="0">
                <a:solidFill>
                  <a:srgbClr val="533F84"/>
                </a:solidFill>
                <a:latin typeface="Times New Roman" panose="02020603050405020304" pitchFamily="18" charset="0"/>
                <a:cs typeface="Times New Roman" panose="02020603050405020304" pitchFamily="18" charset="0"/>
              </a:rPr>
              <a:t>food item </a:t>
            </a:r>
            <a:r>
              <a:rPr lang="en-US" dirty="0">
                <a:latin typeface="Times New Roman" panose="02020603050405020304" pitchFamily="18" charset="0"/>
                <a:cs typeface="Times New Roman" panose="02020603050405020304" pitchFamily="18" charset="0"/>
              </a:rPr>
              <a:t>in the vegetables </a:t>
            </a:r>
            <a:r>
              <a:rPr lang="en-US" b="1" dirty="0">
                <a:solidFill>
                  <a:srgbClr val="385723"/>
                </a:solidFill>
                <a:latin typeface="Times New Roman" panose="02020603050405020304" pitchFamily="18" charset="0"/>
                <a:cs typeface="Times New Roman" panose="02020603050405020304" pitchFamily="18" charset="0"/>
              </a:rPr>
              <a:t>food component</a:t>
            </a:r>
            <a:r>
              <a:rPr lang="en-US"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id="{2EB03A00-C9DE-FD4E-B16B-CE13B121938C}"/>
              </a:ext>
            </a:extLst>
          </p:cNvPr>
          <p:cNvSpPr txBox="1"/>
          <p:nvPr/>
        </p:nvSpPr>
        <p:spPr>
          <a:xfrm>
            <a:off x="3357797" y="4077325"/>
            <a:ext cx="2206053" cy="12311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Another term we use often when we talk about OVS is “Food Item”. A food item is part of a food component. For example, broccoli is a food item in the Vegetables food component. </a:t>
            </a:r>
          </a:p>
        </p:txBody>
      </p:sp>
    </p:spTree>
    <p:extLst>
      <p:ext uri="{BB962C8B-B14F-4D97-AF65-F5344CB8AC3E}">
        <p14:creationId xmlns:p14="http://schemas.microsoft.com/office/powerpoint/2010/main" val="2369369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F38371-FBBC-224F-B686-0AAD0BBED8F8}"/>
              </a:ext>
            </a:extLst>
          </p:cNvPr>
          <p:cNvSpPr>
            <a:spLocks noGrp="1"/>
          </p:cNvSpPr>
          <p:nvPr>
            <p:ph type="title"/>
          </p:nvPr>
        </p:nvSpPr>
        <p:spPr>
          <a:xfrm>
            <a:off x="524936" y="2252127"/>
            <a:ext cx="2353733" cy="829116"/>
          </a:xfrm>
        </p:spPr>
        <p:txBody>
          <a:bodyPr/>
          <a:lstStyle/>
          <a:p>
            <a:r>
              <a:rPr lang="en-US" sz="1600" dirty="0">
                <a:solidFill>
                  <a:schemeClr val="bg1">
                    <a:lumMod val="95000"/>
                  </a:schemeClr>
                </a:solidFill>
              </a:rPr>
              <a:t>Offer Versus Serve in the CACFP continued.</a:t>
            </a:r>
          </a:p>
        </p:txBody>
      </p:sp>
      <p:sp>
        <p:nvSpPr>
          <p:cNvPr id="8" name="TextBox 7">
            <a:extLst>
              <a:ext uri="{FF2B5EF4-FFF2-40B4-BE49-F238E27FC236}">
                <a16:creationId xmlns:a16="http://schemas.microsoft.com/office/drawing/2014/main" id="{64CC4C34-CE93-D444-9FD7-8637FDD404D7}"/>
              </a:ext>
              <a:ext uri="{C183D7F6-B498-43B3-948B-1728B52AA6E4}">
                <adec:decorative xmlns="" xmlns:adec="http://schemas.microsoft.com/office/drawing/2017/decorative" val="0"/>
              </a:ext>
            </a:extLst>
          </p:cNvPr>
          <p:cNvSpPr txBox="1"/>
          <p:nvPr/>
        </p:nvSpPr>
        <p:spPr>
          <a:xfrm>
            <a:off x="329780" y="149904"/>
            <a:ext cx="8049722" cy="584775"/>
          </a:xfrm>
          <a:prstGeom prst="rect">
            <a:avLst/>
          </a:prstGeom>
          <a:noFill/>
        </p:spPr>
        <p:txBody>
          <a:bodyPr wrap="square" rtlCol="0">
            <a:spAutoFit/>
          </a:bodyPr>
          <a:lstStyle/>
          <a:p>
            <a:r>
              <a:rPr lang="en-US" sz="3200" b="1" dirty="0">
                <a:solidFill>
                  <a:srgbClr val="013B50"/>
                </a:solidFill>
                <a:latin typeface="Helvetica" pitchFamily="2" charset="0"/>
              </a:rPr>
              <a:t>Offer Versus Serve in the CACFP</a:t>
            </a:r>
          </a:p>
        </p:txBody>
      </p:sp>
      <p:pic>
        <p:nvPicPr>
          <p:cNvPr id="13" name="Picture 12" descr="Screenshot of the &quot;Tips About Food Items&quot; Worksheet.">
            <a:extLst>
              <a:ext uri="{FF2B5EF4-FFF2-40B4-BE49-F238E27FC236}">
                <a16:creationId xmlns:a16="http://schemas.microsoft.com/office/drawing/2014/main" id="{A4C8AACD-04B1-704B-809C-2253B2DE7F75}"/>
              </a:ext>
            </a:extLst>
          </p:cNvPr>
          <p:cNvPicPr>
            <a:picLocks noChangeAspect="1"/>
          </p:cNvPicPr>
          <p:nvPr/>
        </p:nvPicPr>
        <p:blipFill>
          <a:blip r:embed="rId3"/>
          <a:stretch>
            <a:fillRect/>
          </a:stretch>
        </p:blipFill>
        <p:spPr>
          <a:xfrm>
            <a:off x="397167" y="1263346"/>
            <a:ext cx="2566169" cy="3320924"/>
          </a:xfrm>
          <a:prstGeom prst="rect">
            <a:avLst/>
          </a:prstGeom>
          <a:solidFill>
            <a:schemeClr val="bg1"/>
          </a:solidFill>
          <a:effectLst>
            <a:outerShdw blurRad="63500" sx="102000" sy="102000" algn="ctr" rotWithShape="0">
              <a:prstClr val="black">
                <a:alpha val="15000"/>
              </a:prstClr>
            </a:outerShdw>
          </a:effectLst>
        </p:spPr>
      </p:pic>
      <p:cxnSp>
        <p:nvCxnSpPr>
          <p:cNvPr id="14" name="Elbow Connector 13" descr="Elbow Connector">
            <a:extLst>
              <a:ext uri="{FF2B5EF4-FFF2-40B4-BE49-F238E27FC236}">
                <a16:creationId xmlns:a16="http://schemas.microsoft.com/office/drawing/2014/main" id="{8B38D306-EC61-1A46-839C-EB4D42A2E076}"/>
              </a:ext>
              <a:ext uri="{C183D7F6-B498-43B3-948B-1728B52AA6E4}">
                <adec:decorative xmlns="" xmlns:adec="http://schemas.microsoft.com/office/drawing/2017/decorative" val="0"/>
              </a:ext>
            </a:extLst>
          </p:cNvPr>
          <p:cNvCxnSpPr>
            <a:cxnSpLocks/>
            <a:endCxn id="15" idx="3"/>
          </p:cNvCxnSpPr>
          <p:nvPr/>
        </p:nvCxnSpPr>
        <p:spPr>
          <a:xfrm rot="10800000">
            <a:off x="2903743" y="1556735"/>
            <a:ext cx="2404426" cy="1367073"/>
          </a:xfrm>
          <a:prstGeom prst="bentConnector3">
            <a:avLst>
              <a:gd name="adj1" fmla="val 88352"/>
            </a:avLst>
          </a:prstGeom>
          <a:ln w="19050">
            <a:solidFill>
              <a:srgbClr val="013B50"/>
            </a:solidFill>
            <a:tailEnd type="oval"/>
          </a:ln>
        </p:spPr>
        <p:style>
          <a:lnRef idx="1">
            <a:schemeClr val="accent1"/>
          </a:lnRef>
          <a:fillRef idx="0">
            <a:schemeClr val="accent1"/>
          </a:fillRef>
          <a:effectRef idx="0">
            <a:schemeClr val="accent1"/>
          </a:effectRef>
          <a:fontRef idx="minor">
            <a:schemeClr val="tx1"/>
          </a:fontRef>
        </p:style>
      </p:cxnSp>
      <p:sp>
        <p:nvSpPr>
          <p:cNvPr id="15" name="Rounded Rectangle 14" descr="Rounded Rectangle">
            <a:extLst>
              <a:ext uri="{FF2B5EF4-FFF2-40B4-BE49-F238E27FC236}">
                <a16:creationId xmlns:a16="http://schemas.microsoft.com/office/drawing/2014/main" id="{69C7DACF-2556-CD40-958A-71D911F399E4}"/>
              </a:ext>
              <a:ext uri="{C183D7F6-B498-43B3-948B-1728B52AA6E4}">
                <adec:decorative xmlns="" xmlns:adec="http://schemas.microsoft.com/office/drawing/2017/decorative" val="0"/>
              </a:ext>
            </a:extLst>
          </p:cNvPr>
          <p:cNvSpPr/>
          <p:nvPr/>
        </p:nvSpPr>
        <p:spPr>
          <a:xfrm>
            <a:off x="450454" y="1324775"/>
            <a:ext cx="2453289" cy="463918"/>
          </a:xfrm>
          <a:prstGeom prst="roundRect">
            <a:avLst>
              <a:gd name="adj" fmla="val 2163"/>
            </a:avLst>
          </a:prstGeom>
          <a:noFill/>
          <a:ln w="19050">
            <a:solidFill>
              <a:srgbClr val="013B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Rounded Rectangle 15" descr="Rounded Rectangle">
            <a:extLst>
              <a:ext uri="{FF2B5EF4-FFF2-40B4-BE49-F238E27FC236}">
                <a16:creationId xmlns:a16="http://schemas.microsoft.com/office/drawing/2014/main" id="{9241431D-1EA9-6C44-BE65-E8ED321C6D57}"/>
              </a:ext>
              <a:ext uri="{C183D7F6-B498-43B3-948B-1728B52AA6E4}">
                <adec:decorative xmlns="" xmlns:adec="http://schemas.microsoft.com/office/drawing/2017/decorative" val="0"/>
              </a:ext>
            </a:extLst>
          </p:cNvPr>
          <p:cNvSpPr/>
          <p:nvPr/>
        </p:nvSpPr>
        <p:spPr>
          <a:xfrm>
            <a:off x="3391606" y="1263345"/>
            <a:ext cx="4667513" cy="3320925"/>
          </a:xfrm>
          <a:prstGeom prst="roundRect">
            <a:avLst>
              <a:gd name="adj" fmla="val 4481"/>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a:extLst>
              <a:ext uri="{FF2B5EF4-FFF2-40B4-BE49-F238E27FC236}">
                <a16:creationId xmlns:a16="http://schemas.microsoft.com/office/drawing/2014/main" id="{DFE4F1A6-FB69-B440-A2D6-32EB8A451760}"/>
              </a:ext>
            </a:extLst>
          </p:cNvPr>
          <p:cNvSpPr/>
          <p:nvPr/>
        </p:nvSpPr>
        <p:spPr>
          <a:xfrm>
            <a:off x="3549702" y="1444949"/>
            <a:ext cx="4431926" cy="2754600"/>
          </a:xfrm>
          <a:prstGeom prst="rect">
            <a:avLst/>
          </a:prstGeom>
        </p:spPr>
        <p:txBody>
          <a:bodyPr wrap="square">
            <a:spAutoFit/>
          </a:bodyPr>
          <a:lstStyle/>
          <a:p>
            <a:r>
              <a:rPr lang="en-US" sz="2400" b="1" dirty="0">
                <a:solidFill>
                  <a:srgbClr val="013B50"/>
                </a:solidFill>
                <a:latin typeface="Times New Roman" panose="02020603050405020304" pitchFamily="18" charset="0"/>
                <a:cs typeface="Times New Roman" panose="02020603050405020304" pitchFamily="18" charset="0"/>
              </a:rPr>
              <a:t>Tips About Food Items </a:t>
            </a:r>
          </a:p>
          <a:p>
            <a:pPr marL="91440" indent="-91440">
              <a:spcAft>
                <a:spcPts val="600"/>
              </a:spcAft>
              <a:buFont typeface="Helvetica" pitchFamily="2" charset="0"/>
              <a:buChar char="-"/>
            </a:pPr>
            <a:r>
              <a:rPr lang="en-US" sz="1600" dirty="0">
                <a:latin typeface="Times New Roman" panose="02020603050405020304" pitchFamily="18" charset="0"/>
                <a:cs typeface="Times New Roman" panose="02020603050405020304" pitchFamily="18" charset="0"/>
              </a:rPr>
              <a:t>All food items offered at breakfast, lunch, and supper must be different food items. For example, while apple slices and applesauce are two forms of apples, they are considered the same food item. Likewise, oranges and orange juice are the same food item. </a:t>
            </a:r>
          </a:p>
          <a:p>
            <a:pPr marL="91440" indent="-91440">
              <a:spcAft>
                <a:spcPts val="600"/>
              </a:spcAft>
              <a:buFont typeface="Helvetica" pitchFamily="2" charset="0"/>
              <a:buChar char="-"/>
            </a:pPr>
            <a:r>
              <a:rPr lang="en-US" sz="1600" dirty="0">
                <a:latin typeface="Times New Roman" panose="02020603050405020304" pitchFamily="18" charset="0"/>
                <a:cs typeface="Times New Roman" panose="02020603050405020304" pitchFamily="18" charset="0"/>
              </a:rPr>
              <a:t>The full minimum serving size of a food item must be taken in order for it to count towards a reimbursable meal. </a:t>
            </a:r>
          </a:p>
        </p:txBody>
      </p:sp>
      <p:sp>
        <p:nvSpPr>
          <p:cNvPr id="2" name="TextBox 1">
            <a:extLst>
              <a:ext uri="{FF2B5EF4-FFF2-40B4-BE49-F238E27FC236}">
                <a16:creationId xmlns:a16="http://schemas.microsoft.com/office/drawing/2014/main" id="{CD022858-B8A8-1F40-ADA0-0CBFEC997E5B}"/>
              </a:ext>
            </a:extLst>
          </p:cNvPr>
          <p:cNvSpPr txBox="1"/>
          <p:nvPr/>
        </p:nvSpPr>
        <p:spPr>
          <a:xfrm>
            <a:off x="327677" y="4786777"/>
            <a:ext cx="3794950" cy="24622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On the second page of the worksheet, there are two additional tips about food items. As you can see, these two tips say that: </a:t>
            </a:r>
          </a:p>
          <a:p>
            <a:endParaRPr lang="en-US" sz="200" dirty="0">
              <a:solidFill>
                <a:schemeClr val="bg1"/>
              </a:solidFill>
              <a:latin typeface="Arial" panose="020B0604020202020204" pitchFamily="34" charset="0"/>
              <a:cs typeface="Arial" panose="020B0604020202020204" pitchFamily="34" charset="0"/>
            </a:endParaRPr>
          </a:p>
          <a:p>
            <a:pPr marL="233712" indent="-233712">
              <a:buAutoNum type="arabicPeriod"/>
            </a:pPr>
            <a:r>
              <a:rPr lang="en-US" sz="200" dirty="0">
                <a:solidFill>
                  <a:schemeClr val="bg1"/>
                </a:solidFill>
                <a:latin typeface="Arial" panose="020B0604020202020204" pitchFamily="34" charset="0"/>
                <a:cs typeface="Arial" panose="020B0604020202020204" pitchFamily="34" charset="0"/>
              </a:rPr>
              <a:t>All food items offered at breakfast, lunch, and supper must be different food items. For example, because apple slices and applesauce are two forms of apples, they are considered the same food item. Another example would be oranges and orange juice.</a:t>
            </a:r>
          </a:p>
          <a:p>
            <a:pPr marL="233712" indent="-233712">
              <a:buAutoNum type="arabicPeriod"/>
            </a:pPr>
            <a:endParaRPr lang="en-US" sz="200" dirty="0">
              <a:solidFill>
                <a:schemeClr val="bg1"/>
              </a:solidFill>
              <a:latin typeface="Arial" panose="020B0604020202020204" pitchFamily="34" charset="0"/>
              <a:cs typeface="Arial" panose="020B0604020202020204" pitchFamily="34" charset="0"/>
            </a:endParaRPr>
          </a:p>
          <a:p>
            <a:pPr marL="233712" indent="-233712">
              <a:buAutoNum type="arabicPeriod"/>
            </a:pPr>
            <a:r>
              <a:rPr lang="en-US" sz="200" dirty="0">
                <a:solidFill>
                  <a:schemeClr val="bg1"/>
                </a:solidFill>
                <a:latin typeface="Arial" panose="020B0604020202020204" pitchFamily="34" charset="0"/>
                <a:cs typeface="Arial" panose="020B0604020202020204" pitchFamily="34" charset="0"/>
              </a:rPr>
              <a:t>The full minimum serving size of a food item must be taken in order for it to count towards a reimbursable meal. For example, the minimum serving size of vegetables at lunch for adults is ½ cup. So, an adult participant must take at least ½ cup of vegetables for it to count towards a reimbursable meal. </a:t>
            </a:r>
          </a:p>
        </p:txBody>
      </p:sp>
    </p:spTree>
    <p:extLst>
      <p:ext uri="{BB962C8B-B14F-4D97-AF65-F5344CB8AC3E}">
        <p14:creationId xmlns:p14="http://schemas.microsoft.com/office/powerpoint/2010/main" val="2316314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92C4877-7E64-6C41-83D9-81F3E88557DD}"/>
              </a:ext>
            </a:extLst>
          </p:cNvPr>
          <p:cNvSpPr>
            <a:spLocks noGrp="1"/>
          </p:cNvSpPr>
          <p:nvPr>
            <p:ph type="title"/>
          </p:nvPr>
        </p:nvSpPr>
        <p:spPr>
          <a:xfrm>
            <a:off x="0" y="7441"/>
            <a:ext cx="7886700" cy="1160890"/>
          </a:xfrm>
        </p:spPr>
        <p:txBody>
          <a:bodyPr/>
          <a:lstStyle/>
          <a:p>
            <a:r>
              <a:rPr lang="en-US" sz="3200" dirty="0">
                <a:latin typeface="Arial" panose="020B0604020202020204" pitchFamily="34" charset="0"/>
                <a:cs typeface="Arial" panose="020B0604020202020204" pitchFamily="34" charset="0"/>
              </a:rPr>
              <a:t>How to Use OVS at Breakfast </a:t>
            </a:r>
          </a:p>
        </p:txBody>
      </p:sp>
      <p:sp>
        <p:nvSpPr>
          <p:cNvPr id="4" name="Rounded Rectangle 3" descr="Rounded Rectangle">
            <a:extLst>
              <a:ext uri="{FF2B5EF4-FFF2-40B4-BE49-F238E27FC236}">
                <a16:creationId xmlns:a16="http://schemas.microsoft.com/office/drawing/2014/main" id="{40065C42-1BB1-2144-87E4-CF56E2FE9039}"/>
              </a:ext>
              <a:ext uri="{C183D7F6-B498-43B3-948B-1728B52AA6E4}">
                <adec:decorative xmlns="" xmlns:adec="http://schemas.microsoft.com/office/drawing/2017/decorative" val="0"/>
              </a:ext>
            </a:extLst>
          </p:cNvPr>
          <p:cNvSpPr/>
          <p:nvPr/>
        </p:nvSpPr>
        <p:spPr>
          <a:xfrm>
            <a:off x="635344" y="955322"/>
            <a:ext cx="7721600" cy="3992534"/>
          </a:xfrm>
          <a:prstGeom prst="roundRect">
            <a:avLst>
              <a:gd name="adj" fmla="val 2940"/>
            </a:avLst>
          </a:prstGeom>
          <a:solidFill>
            <a:srgbClr val="EBF7FF"/>
          </a:solidFill>
          <a:ln w="6350">
            <a:solidFill>
              <a:srgbClr val="013B50">
                <a:alpha val="50000"/>
              </a:srgbClr>
            </a:solid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D3E0E8"/>
              </a:solidFill>
              <a:latin typeface="Times New Roman" panose="02020603050405020304" pitchFamily="18" charset="0"/>
              <a:cs typeface="Times New Roman" panose="02020603050405020304" pitchFamily="18" charset="0"/>
            </a:endParaRPr>
          </a:p>
        </p:txBody>
      </p:sp>
      <p:sp>
        <p:nvSpPr>
          <p:cNvPr id="12" name="Rounded Rectangle 11" descr="Rounded Rectangle">
            <a:extLst>
              <a:ext uri="{FF2B5EF4-FFF2-40B4-BE49-F238E27FC236}">
                <a16:creationId xmlns:a16="http://schemas.microsoft.com/office/drawing/2014/main" id="{BFF0AE41-B8A7-BA41-B2AC-EEDAA598ABC4}"/>
              </a:ext>
              <a:ext uri="{C183D7F6-B498-43B3-948B-1728B52AA6E4}">
                <adec:decorative xmlns="" xmlns:adec="http://schemas.microsoft.com/office/drawing/2017/decorative" val="0"/>
              </a:ext>
            </a:extLst>
          </p:cNvPr>
          <p:cNvSpPr/>
          <p:nvPr/>
        </p:nvSpPr>
        <p:spPr>
          <a:xfrm>
            <a:off x="635344" y="3635068"/>
            <a:ext cx="7721600" cy="1160890"/>
          </a:xfrm>
          <a:prstGeom prst="roundRect">
            <a:avLst>
              <a:gd name="adj" fmla="val 0"/>
            </a:avLst>
          </a:prstGeom>
          <a:solidFill>
            <a:srgbClr val="9DCBFF"/>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D3E0E8"/>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47266A7-2A8E-4E4A-AE48-7E4D80671F7B}"/>
              </a:ext>
            </a:extLst>
          </p:cNvPr>
          <p:cNvSpPr/>
          <p:nvPr/>
        </p:nvSpPr>
        <p:spPr>
          <a:xfrm>
            <a:off x="812818" y="1055648"/>
            <a:ext cx="4152957" cy="369332"/>
          </a:xfrm>
          <a:prstGeom prst="rect">
            <a:avLst/>
          </a:prstGeom>
        </p:spPr>
        <p:txBody>
          <a:bodyPr wrap="square">
            <a:spAutoFit/>
          </a:bodyPr>
          <a:lstStyle/>
          <a:p>
            <a:r>
              <a:rPr lang="en-US" b="1" dirty="0">
                <a:solidFill>
                  <a:srgbClr val="013B50"/>
                </a:solidFill>
                <a:latin typeface="Times New Roman" panose="02020603050405020304" pitchFamily="18" charset="0"/>
                <a:cs typeface="Times New Roman" panose="02020603050405020304" pitchFamily="18" charset="0"/>
              </a:rPr>
              <a:t>OVS at Breakfast</a:t>
            </a:r>
          </a:p>
        </p:txBody>
      </p:sp>
      <p:sp>
        <p:nvSpPr>
          <p:cNvPr id="5" name="TextBox 4">
            <a:extLst>
              <a:ext uri="{FF2B5EF4-FFF2-40B4-BE49-F238E27FC236}">
                <a16:creationId xmlns:a16="http://schemas.microsoft.com/office/drawing/2014/main" id="{0CB5EDFC-337D-694B-A0A0-E49165ACF330}"/>
              </a:ext>
            </a:extLst>
          </p:cNvPr>
          <p:cNvSpPr txBox="1"/>
          <p:nvPr/>
        </p:nvSpPr>
        <p:spPr>
          <a:xfrm>
            <a:off x="787055" y="1423294"/>
            <a:ext cx="6515445" cy="2126223"/>
          </a:xfrm>
          <a:prstGeom prst="rect">
            <a:avLst/>
          </a:prstGeom>
          <a:noFill/>
        </p:spPr>
        <p:txBody>
          <a:bodyPr wrap="square" rtlCol="0">
            <a:spAutoFit/>
          </a:bodyPr>
          <a:lstStyle/>
          <a:p>
            <a:pPr marL="182880" indent="-182880">
              <a:spcBef>
                <a:spcPts val="100"/>
              </a:spcBef>
              <a:buFont typeface="+mj-lt"/>
              <a:buAutoNum type="arabicPeriod"/>
            </a:pPr>
            <a:r>
              <a:rPr lang="en-US" sz="1600" dirty="0">
                <a:latin typeface="Times New Roman" panose="02020603050405020304" pitchFamily="18" charset="0"/>
                <a:cs typeface="Times New Roman" panose="02020603050405020304" pitchFamily="18" charset="0"/>
              </a:rPr>
              <a:t>Offer these 3 </a:t>
            </a:r>
            <a:r>
              <a:rPr lang="en-US" sz="1600" b="1" dirty="0">
                <a:solidFill>
                  <a:srgbClr val="385723"/>
                </a:solidFill>
                <a:latin typeface="Times New Roman" panose="02020603050405020304" pitchFamily="18" charset="0"/>
                <a:cs typeface="Times New Roman" panose="02020603050405020304" pitchFamily="18" charset="0"/>
              </a:rPr>
              <a:t>food components </a:t>
            </a:r>
            <a:r>
              <a:rPr lang="en-US" sz="1600" dirty="0">
                <a:latin typeface="Times New Roman" panose="02020603050405020304" pitchFamily="18" charset="0"/>
                <a:cs typeface="Times New Roman" panose="02020603050405020304" pitchFamily="18" charset="0"/>
              </a:rPr>
              <a:t>at breakfast:</a:t>
            </a:r>
          </a:p>
          <a:p>
            <a:pPr marL="285750" indent="-102870">
              <a:spcBef>
                <a:spcPts val="100"/>
              </a:spcBef>
              <a:buFont typeface="Helvetica" pitchFamily="2" charset="0"/>
              <a:buChar char="-"/>
            </a:pPr>
            <a:r>
              <a:rPr lang="en-US" sz="1600" dirty="0">
                <a:latin typeface="Times New Roman" panose="02020603050405020304" pitchFamily="18" charset="0"/>
                <a:cs typeface="Times New Roman" panose="02020603050405020304" pitchFamily="18" charset="0"/>
              </a:rPr>
              <a:t>Milk</a:t>
            </a:r>
          </a:p>
          <a:p>
            <a:pPr marL="285750" indent="-102870">
              <a:spcBef>
                <a:spcPts val="100"/>
              </a:spcBef>
              <a:buFont typeface="Helvetica" pitchFamily="2" charset="0"/>
              <a:buChar char="-"/>
            </a:pPr>
            <a:r>
              <a:rPr lang="en-US" sz="1600" dirty="0">
                <a:latin typeface="Times New Roman" panose="02020603050405020304" pitchFamily="18" charset="0"/>
                <a:cs typeface="Times New Roman" panose="02020603050405020304" pitchFamily="18" charset="0"/>
              </a:rPr>
              <a:t>Vegetables and/or Fruits</a:t>
            </a:r>
          </a:p>
          <a:p>
            <a:pPr marL="285750" indent="-102870">
              <a:spcBef>
                <a:spcPts val="100"/>
              </a:spcBef>
              <a:buFont typeface="Helvetica" pitchFamily="2" charset="0"/>
              <a:buChar char="-"/>
            </a:pPr>
            <a:r>
              <a:rPr lang="en-US" sz="1600" dirty="0">
                <a:latin typeface="Times New Roman" panose="02020603050405020304" pitchFamily="18" charset="0"/>
                <a:cs typeface="Times New Roman" panose="02020603050405020304" pitchFamily="18" charset="0"/>
              </a:rPr>
              <a:t>Grains</a:t>
            </a:r>
          </a:p>
          <a:p>
            <a:pPr marL="182880" indent="-182880">
              <a:spcBef>
                <a:spcPts val="100"/>
              </a:spcBef>
              <a:buFont typeface="+mj-lt"/>
              <a:buAutoNum type="arabicPeriod" startAt="2"/>
            </a:pPr>
            <a:r>
              <a:rPr lang="en-US" sz="1600" dirty="0">
                <a:latin typeface="Times New Roman" panose="02020603050405020304" pitchFamily="18" charset="0"/>
                <a:cs typeface="Times New Roman" panose="02020603050405020304" pitchFamily="18" charset="0"/>
              </a:rPr>
              <a:t>Offer at least 4 different </a:t>
            </a:r>
            <a:r>
              <a:rPr lang="en-US" sz="1600" b="1" dirty="0">
                <a:solidFill>
                  <a:srgbClr val="533F84"/>
                </a:solidFill>
                <a:latin typeface="Times New Roman" panose="02020603050405020304" pitchFamily="18" charset="0"/>
                <a:cs typeface="Times New Roman" panose="02020603050405020304" pitchFamily="18" charset="0"/>
              </a:rPr>
              <a:t>food items</a:t>
            </a:r>
            <a:r>
              <a:rPr lang="en-US" sz="1600" dirty="0">
                <a:solidFill>
                  <a:srgbClr val="533F84"/>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breakfast, at least 1 from each </a:t>
            </a:r>
            <a:r>
              <a:rPr lang="en-US" sz="1600" b="1" dirty="0">
                <a:solidFill>
                  <a:srgbClr val="385723"/>
                </a:solidFill>
                <a:latin typeface="Times New Roman" panose="02020603050405020304" pitchFamily="18" charset="0"/>
                <a:cs typeface="Times New Roman" panose="02020603050405020304" pitchFamily="18" charset="0"/>
              </a:rPr>
              <a:t>food component</a:t>
            </a:r>
            <a:r>
              <a:rPr lang="en-US" sz="1600" dirty="0">
                <a:solidFill>
                  <a:srgbClr val="385723"/>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above. The 4th food item can come from the vegetables or fruits, grains, or meat/meat alternates component.</a:t>
            </a:r>
          </a:p>
          <a:p>
            <a:pPr marL="182880" indent="-182880">
              <a:spcBef>
                <a:spcPts val="100"/>
              </a:spcBef>
              <a:buFont typeface="+mj-lt"/>
              <a:buAutoNum type="arabicPeriod" startAt="2"/>
            </a:pPr>
            <a:r>
              <a:rPr lang="en-US" sz="1600" dirty="0">
                <a:latin typeface="Times New Roman" panose="02020603050405020304" pitchFamily="18" charset="0"/>
                <a:cs typeface="Times New Roman" panose="02020603050405020304" pitchFamily="18" charset="0"/>
              </a:rPr>
              <a:t>Ask the child or adult to </a:t>
            </a:r>
            <a:r>
              <a:rPr lang="en-US" sz="1600" b="1" dirty="0">
                <a:latin typeface="Times New Roman" panose="02020603050405020304" pitchFamily="18" charset="0"/>
                <a:cs typeface="Times New Roman" panose="02020603050405020304" pitchFamily="18" charset="0"/>
              </a:rPr>
              <a:t>choose at least 3 </a:t>
            </a:r>
            <a:r>
              <a:rPr lang="en-US" sz="1600" dirty="0">
                <a:latin typeface="Times New Roman" panose="02020603050405020304" pitchFamily="18" charset="0"/>
                <a:cs typeface="Times New Roman" panose="02020603050405020304" pitchFamily="18" charset="0"/>
              </a:rPr>
              <a:t>different </a:t>
            </a:r>
            <a:r>
              <a:rPr lang="en-US" sz="1600" b="1" dirty="0">
                <a:solidFill>
                  <a:srgbClr val="533F84"/>
                </a:solidFill>
                <a:latin typeface="Times New Roman" panose="02020603050405020304" pitchFamily="18" charset="0"/>
                <a:cs typeface="Times New Roman" panose="02020603050405020304" pitchFamily="18" charset="0"/>
              </a:rPr>
              <a:t>food items</a:t>
            </a:r>
            <a:r>
              <a:rPr lang="en-US" sz="1600" dirty="0">
                <a:latin typeface="Times New Roman" panose="02020603050405020304" pitchFamily="18" charset="0"/>
                <a:cs typeface="Times New Roman" panose="02020603050405020304" pitchFamily="18" charset="0"/>
              </a:rPr>
              <a:t>.</a:t>
            </a:r>
          </a:p>
        </p:txBody>
      </p:sp>
      <p:pic>
        <p:nvPicPr>
          <p:cNvPr id="7" name="Picture 6" descr="Illustration of a carton of milk, a plate with slices of apples, a slice of wheat bread and an egg cut in half. The carton of milk, the slices of apple and the egg are circled.">
            <a:extLst>
              <a:ext uri="{FF2B5EF4-FFF2-40B4-BE49-F238E27FC236}">
                <a16:creationId xmlns:a16="http://schemas.microsoft.com/office/drawing/2014/main" id="{C9C4A583-7C0C-314D-B918-440CE4FAAD71}"/>
              </a:ext>
            </a:extLst>
          </p:cNvPr>
          <p:cNvPicPr>
            <a:picLocks noChangeAspect="1"/>
          </p:cNvPicPr>
          <p:nvPr/>
        </p:nvPicPr>
        <p:blipFill>
          <a:blip r:embed="rId3"/>
          <a:stretch>
            <a:fillRect/>
          </a:stretch>
        </p:blipFill>
        <p:spPr>
          <a:xfrm>
            <a:off x="2889297" y="3662066"/>
            <a:ext cx="3365405" cy="825771"/>
          </a:xfrm>
          <a:prstGeom prst="rect">
            <a:avLst/>
          </a:prstGeom>
        </p:spPr>
      </p:pic>
      <p:sp>
        <p:nvSpPr>
          <p:cNvPr id="13" name="Rectangle 12">
            <a:extLst>
              <a:ext uri="{FF2B5EF4-FFF2-40B4-BE49-F238E27FC236}">
                <a16:creationId xmlns:a16="http://schemas.microsoft.com/office/drawing/2014/main" id="{AB3E2ABD-0A15-8E45-96DF-AD0EB4FD5F65}"/>
              </a:ext>
            </a:extLst>
          </p:cNvPr>
          <p:cNvSpPr/>
          <p:nvPr/>
        </p:nvSpPr>
        <p:spPr>
          <a:xfrm>
            <a:off x="2530506" y="4500379"/>
            <a:ext cx="4152957" cy="307777"/>
          </a:xfrm>
          <a:prstGeom prst="rect">
            <a:avLst/>
          </a:prstGeom>
        </p:spPr>
        <p:txBody>
          <a:bodyPr wrap="square">
            <a:spAutoFit/>
          </a:bodyPr>
          <a:lstStyle/>
          <a:p>
            <a:pPr algn="ctr"/>
            <a:r>
              <a:rPr lang="en-US" sz="1400" b="1" dirty="0">
                <a:latin typeface="Times New Roman" panose="02020603050405020304" pitchFamily="18" charset="0"/>
                <a:cs typeface="Times New Roman" panose="02020603050405020304" pitchFamily="18" charset="0"/>
              </a:rPr>
              <a:t>Note</a:t>
            </a:r>
            <a:r>
              <a:rPr lang="en-US" sz="1400" dirty="0">
                <a:latin typeface="Times New Roman" panose="02020603050405020304" pitchFamily="18" charset="0"/>
                <a:cs typeface="Times New Roman" panose="02020603050405020304" pitchFamily="18" charset="0"/>
              </a:rPr>
              <a:t>: The 4th food item can be selected as well.</a:t>
            </a:r>
          </a:p>
        </p:txBody>
      </p:sp>
      <p:pic>
        <p:nvPicPr>
          <p:cNvPr id="3" name="Picture 2" descr="Illustration of a young woman holding a tray with food, including a fish, eggs and tomatoes.">
            <a:extLst>
              <a:ext uri="{FF2B5EF4-FFF2-40B4-BE49-F238E27FC236}">
                <a16:creationId xmlns:a16="http://schemas.microsoft.com/office/drawing/2014/main" id="{FB2442ED-01F2-5745-9D3F-2C80B5A91C85}"/>
              </a:ext>
            </a:extLst>
          </p:cNvPr>
          <p:cNvPicPr>
            <a:picLocks noChangeAspect="1"/>
          </p:cNvPicPr>
          <p:nvPr/>
        </p:nvPicPr>
        <p:blipFill>
          <a:blip r:embed="rId4"/>
          <a:stretch>
            <a:fillRect/>
          </a:stretch>
        </p:blipFill>
        <p:spPr>
          <a:xfrm>
            <a:off x="7404703" y="1055648"/>
            <a:ext cx="1267416" cy="2525374"/>
          </a:xfrm>
          <a:prstGeom prst="rect">
            <a:avLst/>
          </a:prstGeom>
        </p:spPr>
      </p:pic>
      <p:sp>
        <p:nvSpPr>
          <p:cNvPr id="2" name="TextBox 1">
            <a:extLst>
              <a:ext uri="{FF2B5EF4-FFF2-40B4-BE49-F238E27FC236}">
                <a16:creationId xmlns:a16="http://schemas.microsoft.com/office/drawing/2014/main" id="{032820D2-D196-7747-8DCB-24280428F1CC}"/>
              </a:ext>
            </a:extLst>
          </p:cNvPr>
          <p:cNvSpPr txBox="1"/>
          <p:nvPr/>
        </p:nvSpPr>
        <p:spPr>
          <a:xfrm>
            <a:off x="0" y="1439056"/>
            <a:ext cx="533141" cy="2277547"/>
          </a:xfrm>
          <a:prstGeom prst="rect">
            <a:avLst/>
          </a:prstGeom>
          <a:noFill/>
        </p:spPr>
        <p:txBody>
          <a:bodyPr wrap="square" rtlCol="0">
            <a:spAutoFit/>
          </a:bodyPr>
          <a:lstStyle/>
          <a:p>
            <a:pPr defTabSz="934847">
              <a:defRPr/>
            </a:pPr>
            <a:r>
              <a:rPr lang="en-US" sz="200" dirty="0">
                <a:solidFill>
                  <a:schemeClr val="bg1"/>
                </a:solidFill>
                <a:latin typeface="Arial" panose="020B0604020202020204" pitchFamily="34" charset="0"/>
                <a:cs typeface="Arial" panose="020B0604020202020204" pitchFamily="34" charset="0"/>
              </a:rPr>
              <a:t>Now, let’s go back to the first page of the worksheet and talk about how to serve breakfast using OVS.</a:t>
            </a:r>
          </a:p>
          <a:p>
            <a:pPr defTabSz="934847">
              <a:defRPr/>
            </a:pPr>
            <a:endParaRPr lang="en-US" sz="200" dirty="0">
              <a:solidFill>
                <a:schemeClr val="bg1"/>
              </a:solidFill>
              <a:latin typeface="Arial" panose="020B0604020202020204" pitchFamily="34" charset="0"/>
              <a:cs typeface="Arial" panose="020B0604020202020204" pitchFamily="34" charset="0"/>
            </a:endParaRPr>
          </a:p>
          <a:p>
            <a:pPr defTabSz="934847">
              <a:defRPr/>
            </a:pPr>
            <a:r>
              <a:rPr lang="en-US" sz="200" dirty="0">
                <a:solidFill>
                  <a:schemeClr val="bg1"/>
                </a:solidFill>
                <a:latin typeface="Arial" panose="020B0604020202020204" pitchFamily="34" charset="0"/>
                <a:cs typeface="Arial" panose="020B0604020202020204" pitchFamily="34" charset="0"/>
              </a:rPr>
              <a:t>At breakfast, you must offer these three food components: milk, vegetables and/or fruit, and grains. You must offer at least four food items.</a:t>
            </a:r>
          </a:p>
          <a:p>
            <a:pPr defTabSz="934847">
              <a:defRPr/>
            </a:pPr>
            <a:endParaRPr lang="en-US" sz="200" dirty="0">
              <a:solidFill>
                <a:schemeClr val="bg1"/>
              </a:solidFill>
              <a:latin typeface="Arial" panose="020B0604020202020204" pitchFamily="34" charset="0"/>
              <a:cs typeface="Arial" panose="020B0604020202020204" pitchFamily="34" charset="0"/>
            </a:endParaRPr>
          </a:p>
          <a:p>
            <a:pPr defTabSz="934847">
              <a:defRPr/>
            </a:pPr>
            <a:r>
              <a:rPr lang="en-US" sz="200" dirty="0">
                <a:solidFill>
                  <a:schemeClr val="bg1"/>
                </a:solidFill>
                <a:latin typeface="Arial" panose="020B0604020202020204" pitchFamily="34" charset="0"/>
                <a:cs typeface="Arial" panose="020B0604020202020204" pitchFamily="34" charset="0"/>
              </a:rPr>
              <a:t>Remember that a food item is a food that falls within a food component. So this means that at breakfast, you must offer at least one food item from the milk component, one food item from the vegetables/fruit component, and one food item from the grains component. </a:t>
            </a:r>
          </a:p>
          <a:p>
            <a:pPr defTabSz="934847">
              <a:defRPr/>
            </a:pPr>
            <a:endParaRPr lang="en-US" sz="200" dirty="0">
              <a:solidFill>
                <a:schemeClr val="bg1"/>
              </a:solidFill>
              <a:latin typeface="Arial" panose="020B0604020202020204" pitchFamily="34" charset="0"/>
              <a:cs typeface="Arial" panose="020B0604020202020204" pitchFamily="34" charset="0"/>
            </a:endParaRPr>
          </a:p>
          <a:p>
            <a:pPr defTabSz="934847">
              <a:defRPr/>
            </a:pPr>
            <a:r>
              <a:rPr lang="en-US" sz="200" dirty="0">
                <a:solidFill>
                  <a:schemeClr val="bg1"/>
                </a:solidFill>
                <a:latin typeface="Arial" panose="020B0604020202020204" pitchFamily="34" charset="0"/>
                <a:cs typeface="Arial" panose="020B0604020202020204" pitchFamily="34" charset="0"/>
              </a:rPr>
              <a:t>The other food item or items can come from the vegetables or fruits, grains, or meat/meat alternates component. The child or adult participant must choose at least three different food items. </a:t>
            </a:r>
          </a:p>
          <a:p>
            <a:pPr defTabSz="934847">
              <a:defRPr/>
            </a:pPr>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Let's take a closer look at the example illustrated here. Here, you are offering 4 food items: milk, apple slices, toast, and eggs.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 can offer more than 4 food items, but you must offer at least 4 food items at breakfast. And, as we mentioned before, you must offer enough of the food to meet the minimum serving size required of each component. For instance, if you are offering milk to 6-12 year </a:t>
            </a:r>
            <a:r>
              <a:rPr lang="en-US" sz="200" dirty="0" err="1">
                <a:solidFill>
                  <a:schemeClr val="bg1"/>
                </a:solidFill>
                <a:latin typeface="Arial" panose="020B0604020202020204" pitchFamily="34" charset="0"/>
                <a:cs typeface="Arial" panose="020B0604020202020204" pitchFamily="34" charset="0"/>
              </a:rPr>
              <a:t>olds</a:t>
            </a:r>
            <a:r>
              <a:rPr lang="en-US" sz="200">
                <a:solidFill>
                  <a:schemeClr val="bg1"/>
                </a:solidFill>
                <a:latin typeface="Arial" panose="020B0604020202020204" pitchFamily="34" charset="0"/>
                <a:cs typeface="Arial" panose="020B0604020202020204" pitchFamily="34" charset="0"/>
              </a:rPr>
              <a:t>, you must offer at least 1 cup or 8 fluid ounces of milk to each participant since that is the minimum amount of milk required for that age group.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A participant can choose 3 or more food items to make up a reimbursable breakfast. In this example, she chose milk, apple slices, and eggs for her breakfast. This breakfast is reimbursable because she chose at least 3 food items, and enough of each item to meet the minimum serving size for the component.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If she had chosen all four food items: milk, apples, eggs, and toast, and taken the minimum serving size required for at least three of these items, then that breakfast would also be reimbursable.  </a:t>
            </a:r>
          </a:p>
          <a:p>
            <a:endParaRPr lang="en-US" sz="200">
              <a:solidFill>
                <a:schemeClr val="bg1"/>
              </a:solidFill>
            </a:endParaRPr>
          </a:p>
        </p:txBody>
      </p:sp>
    </p:spTree>
    <p:extLst>
      <p:ext uri="{BB962C8B-B14F-4D97-AF65-F5344CB8AC3E}">
        <p14:creationId xmlns:p14="http://schemas.microsoft.com/office/powerpoint/2010/main" val="3146167379"/>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7213</TotalTime>
  <Words>8272</Words>
  <Application>Microsoft Office PowerPoint</Application>
  <PresentationFormat>On-screen Show (16:9)</PresentationFormat>
  <Paragraphs>661</Paragraphs>
  <Slides>25</Slides>
  <Notes>25</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25</vt:i4>
      </vt:variant>
    </vt:vector>
  </HeadingPairs>
  <TitlesOfParts>
    <vt:vector size="40" baseType="lpstr">
      <vt:lpstr>Arial</vt:lpstr>
      <vt:lpstr>Calibri</vt:lpstr>
      <vt:lpstr>Helvetica</vt:lpstr>
      <vt:lpstr>Helvetica Light Oblique</vt:lpstr>
      <vt:lpstr>Times</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Offer Versus Serve  in the CACFP</vt:lpstr>
      <vt:lpstr>USDA’s Team Nutrition</vt:lpstr>
      <vt:lpstr>Let Us Know Who You Are!  I work for a…</vt:lpstr>
      <vt:lpstr>Offer Versus Serve in the CACFP </vt:lpstr>
      <vt:lpstr>Offer Versus Serve in the CACFP</vt:lpstr>
      <vt:lpstr>Offer Versus Serve in the CACFP continued</vt:lpstr>
      <vt:lpstr>Offer Versus Serve in the CACFP continued  </vt:lpstr>
      <vt:lpstr>Offer Versus Serve in the CACFP continued.</vt:lpstr>
      <vt:lpstr>How to Use OVS at Breakfast </vt:lpstr>
      <vt:lpstr>Try It Out! Your adult day care center uses OVS at breakfast.  You offer low-fat (1%) milk, apple slices, oatmeal, and bananas. Karen is a participant who chooses the milk, apple slices, and oatmeal. She took the full minimum serving size of each item. </vt:lpstr>
      <vt:lpstr>Answer Your adult day care center uses OVS at breakfast.  You offer milk, apple slices, oatmeal, and bananas. Karen is a participant who chooses the milk, apple slices, and oatmeal. She took the full minimum serving size of each item. </vt:lpstr>
      <vt:lpstr>Try It Out! Your adult day care center uses OVS at breakfast.  You offer low-fat (1%) milk, apple slices, oatmeal, and bananas. Victor is a participant who chooses the milk, apple slices, and bananas. He took the full minimum serving size of each item. </vt:lpstr>
      <vt:lpstr>Answer Your adult day care center uses OVS at breakfast.  You offer low-fat (1%) milk, apple slices, oatmeal, and bananas. Victor is a participant who chooses the milk, apple slices, and bananas. He took the full minimum serving size of each item.</vt:lpstr>
      <vt:lpstr>How to Use OVS at Lunch and Supper </vt:lpstr>
      <vt:lpstr>Try It Out! Your adult day care center uses OVS at lunch.  You offer low-fat (1%) milk, carrots, bananas, turkey, and dinner rolls. Emma is a participant who chooses the milk, carrots, bananas, and turkey. She took the full minimum serving size of each item. </vt:lpstr>
      <vt:lpstr>Answer Your adult day care center uses OVS at lunch.  You offer low-fat (1%) milk, carrots, bananas, turkey, and dinner rolls. Emma is a participant who chooses the milk, carrots, bananas, and turkey. She took the full minimum serving size of each item. </vt:lpstr>
      <vt:lpstr>Try It Out! Your adult day care center uses OVS at lunch.  You offer low-fat (1%) milk, carrots, bananas, turkey, and dinner rolls. Deborah is a participant who chooses food from all five of the food components. She took the full minimum serving size of each item. </vt:lpstr>
      <vt:lpstr>Answer Your adult day care center uses OVS at lunch.   You offer low-fat (1%) milk, carrots, bananas, turkey, and dinner rolls. Deborah is a participant who chooses food from all five of the food components. She took the full minimum serving size of each item.  </vt:lpstr>
      <vt:lpstr>Try It Out! Your at-risk afterschool site  uses OVS at supper.  You offer fat-free (skim) milk, roasted turkey, roasted broccoli, steamed carrots, fruit salad, and whole-wheat rolls. David is a participant who chooses the turkey, broccoli, and carrots, and took the full minimum serving size of each item.</vt:lpstr>
      <vt:lpstr>Answer Your at-risk afterschool site  uses OVS at supper.   You offer fat-free (skim) milk, roasted turkey, roasted broccoli, steamed carrots, fruit salad, and whole-wheat rolls. David is a participant who chooses the turkey, broccoli, and carrots, and took the full minimum serving size of each item. </vt:lpstr>
      <vt:lpstr>Wait a Second! </vt:lpstr>
      <vt:lpstr> Try It Out!</vt:lpstr>
      <vt:lpstr>More Team Nutrition Resources</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Offer Versus Serve in the CACFP</dc:title>
  <dc:creator>USDA Team Nutrition</dc:creator>
  <cp:lastModifiedBy>Croteau, Kimberly - FNS (Contractor)</cp:lastModifiedBy>
  <cp:revision>293</cp:revision>
  <cp:lastPrinted>2019-05-20T17:23:18Z</cp:lastPrinted>
  <dcterms:created xsi:type="dcterms:W3CDTF">2018-10-28T19:53:06Z</dcterms:created>
  <dcterms:modified xsi:type="dcterms:W3CDTF">2020-01-09T18:21:21Z</dcterms:modified>
</cp:coreProperties>
</file>