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theme/theme6.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7.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 id="2147483662" r:id="rId2"/>
    <p:sldMasterId id="2147483670" r:id="rId3"/>
    <p:sldMasterId id="2147483678" r:id="rId4"/>
    <p:sldMasterId id="2147483672" r:id="rId5"/>
    <p:sldMasterId id="2147483674" r:id="rId6"/>
    <p:sldMasterId id="2147483676" r:id="rId7"/>
    <p:sldMasterId id="2147483682" r:id="rId8"/>
  </p:sldMasterIdLst>
  <p:notesMasterIdLst>
    <p:notesMasterId r:id="rId47"/>
  </p:notesMasterIdLst>
  <p:handoutMasterIdLst>
    <p:handoutMasterId r:id="rId48"/>
  </p:handoutMasterIdLst>
  <p:sldIdLst>
    <p:sldId id="445" r:id="rId9"/>
    <p:sldId id="261" r:id="rId10"/>
    <p:sldId id="258" r:id="rId11"/>
    <p:sldId id="456" r:id="rId12"/>
    <p:sldId id="457" r:id="rId13"/>
    <p:sldId id="458" r:id="rId14"/>
    <p:sldId id="459" r:id="rId15"/>
    <p:sldId id="460" r:id="rId16"/>
    <p:sldId id="461" r:id="rId17"/>
    <p:sldId id="462" r:id="rId18"/>
    <p:sldId id="388" r:id="rId19"/>
    <p:sldId id="389" r:id="rId20"/>
    <p:sldId id="447" r:id="rId21"/>
    <p:sldId id="390" r:id="rId22"/>
    <p:sldId id="454" r:id="rId23"/>
    <p:sldId id="448" r:id="rId24"/>
    <p:sldId id="425" r:id="rId25"/>
    <p:sldId id="426" r:id="rId26"/>
    <p:sldId id="455" r:id="rId27"/>
    <p:sldId id="394" r:id="rId28"/>
    <p:sldId id="427" r:id="rId29"/>
    <p:sldId id="398" r:id="rId30"/>
    <p:sldId id="450" r:id="rId31"/>
    <p:sldId id="429" r:id="rId32"/>
    <p:sldId id="421" r:id="rId33"/>
    <p:sldId id="361" r:id="rId34"/>
    <p:sldId id="451" r:id="rId35"/>
    <p:sldId id="430" r:id="rId36"/>
    <p:sldId id="362" r:id="rId37"/>
    <p:sldId id="452" r:id="rId38"/>
    <p:sldId id="431" r:id="rId39"/>
    <p:sldId id="379" r:id="rId40"/>
    <p:sldId id="453" r:id="rId41"/>
    <p:sldId id="432" r:id="rId42"/>
    <p:sldId id="424" r:id="rId43"/>
    <p:sldId id="463" r:id="rId44"/>
    <p:sldId id="259" r:id="rId45"/>
    <p:sldId id="260" r:id="rId4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asz, Katey - FNS" initials="HK-F" lastIdx="8" clrIdx="0"/>
  <p:cmAuthor id="2" name="Garcia, Evelyn - FNS" initials="GE-F" lastIdx="30" clrIdx="1"/>
  <p:cmAuthor id="3" name="White, Alicia - FNS" initials="WA-F" lastIdx="7" clrIdx="2"/>
  <p:cmAuthor id="4" name="Wu, Tsun-Min &quot;Mimi&quot; - FNS" initials="WT&quot;-F" lastIdx="3" clrIdx="3"/>
  <p:cmAuthor id="5" name="Patricia Linn" initials="PL" lastIdx="5"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EFF6"/>
    <a:srgbClr val="F4F5FA"/>
    <a:srgbClr val="F3F5FA"/>
    <a:srgbClr val="F1F1F3"/>
    <a:srgbClr val="F1F1F4"/>
    <a:srgbClr val="501B48"/>
    <a:srgbClr val="808285"/>
    <a:srgbClr val="7D4A5A"/>
    <a:srgbClr val="824D5D"/>
    <a:srgbClr val="834D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043" autoAdjust="0"/>
    <p:restoredTop sz="76328" autoAdjust="0"/>
  </p:normalViewPr>
  <p:slideViewPr>
    <p:cSldViewPr snapToGrid="0" snapToObjects="1" showGuides="1">
      <p:cViewPr varScale="1">
        <p:scale>
          <a:sx n="64" d="100"/>
          <a:sy n="64" d="100"/>
        </p:scale>
        <p:origin x="66" y="66"/>
      </p:cViewPr>
      <p:guideLst>
        <p:guide orient="horz" pos="1620"/>
        <p:guide pos="2880"/>
      </p:guideLst>
    </p:cSldViewPr>
  </p:slideViewPr>
  <p:outlineViewPr>
    <p:cViewPr>
      <p:scale>
        <a:sx n="33" d="100"/>
        <a:sy n="33" d="100"/>
      </p:scale>
      <p:origin x="0" y="-12132"/>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p:scale>
          <a:sx n="100" d="100"/>
          <a:sy n="100" d="100"/>
        </p:scale>
        <p:origin x="-3552" y="13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commentAuthors" Target="commen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F7D385-C535-6045-8C4F-8BA5F39695DA}" type="datetimeFigureOut">
              <a:rPr lang="en-US" smtClean="0"/>
              <a:t>1/9/2020</a:t>
            </a:fld>
            <a:endParaRPr lang="en-US"/>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12CBA0-EC2B-7048-9CA7-000CBB4ECB52}" type="slidenum">
              <a:rPr lang="en-US" smtClean="0"/>
              <a:t>‹#›</a:t>
            </a:fld>
            <a:endParaRPr lang="en-US"/>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58D1F-64A6-9F4F-9A89-22378524864A}" type="datetimeFigureOut">
              <a:rPr lang="en-US" smtClean="0"/>
              <a:t>1/9/2020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92E9ED-D75D-DF40-B20F-46FB25F50A85}" type="slidenum">
              <a:rPr lang="en-US" smtClean="0"/>
              <a:t>‹#›</a:t>
            </a:fld>
            <a:endParaRPr lang="en-US"/>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a:t>
            </a:fld>
            <a:endParaRPr lang="en-US" dirty="0"/>
          </a:p>
        </p:txBody>
      </p:sp>
    </p:spTree>
    <p:extLst>
      <p:ext uri="{BB962C8B-B14F-4D97-AF65-F5344CB8AC3E}">
        <p14:creationId xmlns:p14="http://schemas.microsoft.com/office/powerpoint/2010/main" val="594010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Finally, children ages 6 through 12 years, 13 through 18 years, and adult participants may be served: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dirty="0">
                <a:latin typeface="Arial" panose="020B0604020202020204" pitchFamily="34" charset="0"/>
                <a:cs typeface="Arial" panose="020B0604020202020204" pitchFamily="34" charset="0"/>
              </a:rPr>
              <a:t>unflavored fat-free (skim) milk; </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dirty="0">
                <a:latin typeface="Arial" panose="020B0604020202020204" pitchFamily="34" charset="0"/>
                <a:cs typeface="Arial" panose="020B0604020202020204" pitchFamily="34" charset="0"/>
              </a:rPr>
              <a:t>flavored fat-free (skim) milk</a:t>
            </a:r>
            <a:r>
              <a:rPr lang="en-US" sz="1200" dirty="0">
                <a:latin typeface="Arial" panose="020B0604020202020204" pitchFamily="34" charset="0"/>
                <a:cs typeface="Arial" panose="020B0604020202020204" pitchFamily="34" charset="0"/>
              </a:rPr>
              <a:t>;</a:t>
            </a:r>
            <a:endParaRPr lang="en-US" sz="1200" baseline="0" dirty="0">
              <a:latin typeface="Arial" panose="020B0604020202020204" pitchFamily="34" charset="0"/>
              <a:cs typeface="Arial" panose="020B0604020202020204" pitchFamily="34" charset="0"/>
            </a:endParaRP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dirty="0">
                <a:latin typeface="Arial" panose="020B0604020202020204" pitchFamily="34" charset="0"/>
                <a:cs typeface="Arial" panose="020B0604020202020204" pitchFamily="34" charset="0"/>
              </a:rPr>
              <a:t>unflavored low-fat (1%) milk; or </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dirty="0">
                <a:latin typeface="Arial" panose="020B0604020202020204" pitchFamily="34" charset="0"/>
                <a:cs typeface="Arial" panose="020B0604020202020204" pitchFamily="34" charset="0"/>
              </a:rPr>
              <a:t>flavored low-fat (1%) milk. </a:t>
            </a:r>
          </a:p>
          <a:p>
            <a:endParaRPr lang="en-US" sz="1200" dirty="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As a reminder, in the CACFP, the following types of milk are also creditable, meaning may</a:t>
            </a:r>
            <a:r>
              <a:rPr lang="en-US" sz="1200" dirty="0">
                <a:latin typeface="Arial" panose="020B0604020202020204" pitchFamily="34" charset="0"/>
                <a:cs typeface="Arial" panose="020B0604020202020204" pitchFamily="34" charset="0"/>
              </a:rPr>
              <a:t> be served as part of a reimbursable meal, for</a:t>
            </a:r>
            <a:r>
              <a:rPr lang="en-US" sz="1200" baseline="0" dirty="0">
                <a:latin typeface="Arial" panose="020B0604020202020204" pitchFamily="34" charset="0"/>
                <a:cs typeface="Arial" panose="020B0604020202020204" pitchFamily="34" charset="0"/>
              </a:rPr>
              <a:t> children two years and older and adult participants:</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dirty="0">
                <a:latin typeface="Arial" panose="020B0604020202020204" pitchFamily="34" charset="0"/>
                <a:cs typeface="Arial" panose="020B0604020202020204" pitchFamily="34" charset="0"/>
              </a:rPr>
              <a:t>low-fat or fat-free lactose reduced milk;</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dirty="0">
                <a:latin typeface="Arial" panose="020B0604020202020204" pitchFamily="34" charset="0"/>
                <a:cs typeface="Arial" panose="020B0604020202020204" pitchFamily="34" charset="0"/>
              </a:rPr>
              <a:t>low-fat or fat-free lactose free milk;</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dirty="0">
                <a:latin typeface="Arial" panose="020B0604020202020204" pitchFamily="34" charset="0"/>
                <a:cs typeface="Arial" panose="020B0604020202020204" pitchFamily="34" charset="0"/>
              </a:rPr>
              <a:t>low-fat or fat-free buttermilk; or</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200" baseline="0" dirty="0">
                <a:latin typeface="Arial" panose="020B0604020202020204" pitchFamily="34" charset="0"/>
                <a:cs typeface="Arial" panose="020B0604020202020204" pitchFamily="34" charset="0"/>
              </a:rPr>
              <a:t> low-fat or fat-free acidified milk. </a:t>
            </a:r>
          </a:p>
          <a:p>
            <a:pPr marR="0" algn="l" defTabSz="914400" rtl="0" eaLnBrk="1" fontAlgn="auto" latinLnBrk="0" hangingPunct="1">
              <a:lnSpc>
                <a:spcPct val="100000"/>
              </a:lnSpc>
              <a:spcBef>
                <a:spcPts val="0"/>
              </a:spcBef>
              <a:spcAft>
                <a:spcPts val="0"/>
              </a:spcAft>
              <a:buClrTx/>
              <a:buSzTx/>
              <a:tabLst/>
              <a:defRPr/>
            </a:pPr>
            <a:endParaRPr lang="en-US" sz="1200" dirty="0">
              <a:latin typeface="Arial" panose="020B0604020202020204" pitchFamily="34" charset="0"/>
              <a:cs typeface="Arial" panose="020B0604020202020204" pitchFamily="34" charset="0"/>
            </a:endParaRPr>
          </a:p>
          <a:p>
            <a:pPr marR="0" algn="l" defTabSz="914400" rtl="0" eaLnBrk="1" fontAlgn="auto" latinLnBrk="0" hangingPunct="1">
              <a:lnSpc>
                <a:spcPct val="100000"/>
              </a:lnSpc>
              <a:spcBef>
                <a:spcPts val="0"/>
              </a:spcBef>
              <a:spcAft>
                <a:spcPts val="0"/>
              </a:spcAft>
              <a:buClrTx/>
              <a:buSzTx/>
              <a:tabLst/>
              <a:defRPr/>
            </a:pPr>
            <a:r>
              <a:rPr lang="en-US" sz="1200" baseline="0" dirty="0">
                <a:latin typeface="Arial" panose="020B0604020202020204" pitchFamily="34" charset="0"/>
                <a:cs typeface="Arial" panose="020B0604020202020204" pitchFamily="34" charset="0"/>
              </a:rPr>
              <a:t>All</a:t>
            </a:r>
            <a:r>
              <a:rPr lang="en-US" sz="1200" dirty="0">
                <a:latin typeface="Arial" panose="020B0604020202020204" pitchFamily="34" charset="0"/>
                <a:cs typeface="Arial" panose="020B0604020202020204" pitchFamily="34" charset="0"/>
              </a:rPr>
              <a:t> m</a:t>
            </a:r>
            <a:r>
              <a:rPr lang="en-US" sz="1200" baseline="0" dirty="0">
                <a:latin typeface="Arial" panose="020B0604020202020204" pitchFamily="34" charset="0"/>
                <a:cs typeface="Arial" panose="020B0604020202020204" pitchFamily="34" charset="0"/>
              </a:rPr>
              <a:t>ilk must be pasteurized fluid milk that meets State and local standards.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10</a:t>
            </a:fld>
            <a:endParaRPr lang="en-US"/>
          </a:p>
        </p:txBody>
      </p:sp>
    </p:spTree>
    <p:extLst>
      <p:ext uri="{BB962C8B-B14F-4D97-AF65-F5344CB8AC3E}">
        <p14:creationId xmlns:p14="http://schemas.microsoft.com/office/powerpoint/2010/main" val="1085158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We know that there might be times where non-dairy beverages may need to be served.</a:t>
            </a:r>
            <a:r>
              <a:rPr lang="en-US" sz="1200" dirty="0">
                <a:latin typeface="Arial" panose="020B0604020202020204" pitchFamily="34" charset="0"/>
                <a:cs typeface="Arial" panose="020B0604020202020204" pitchFamily="34" charset="0"/>
              </a:rPr>
              <a:t> W</a:t>
            </a:r>
            <a:r>
              <a:rPr lang="en-US" sz="1200" baseline="0" dirty="0">
                <a:latin typeface="Arial" panose="020B0604020202020204" pitchFamily="34" charset="0"/>
                <a:cs typeface="Arial" panose="020B0604020202020204" pitchFamily="34" charset="0"/>
              </a:rPr>
              <a:t>e encourage you to work with your sponsoring organization or State agency to determine </a:t>
            </a:r>
            <a:r>
              <a:rPr lang="en-US" sz="1200" dirty="0">
                <a:latin typeface="Arial" panose="020B0604020202020204" pitchFamily="34" charset="0"/>
                <a:cs typeface="Arial" panose="020B0604020202020204" pitchFamily="34" charset="0"/>
              </a:rPr>
              <a:t>what non-dairy beverages may be served as part of a reimbursable meal or snack </a:t>
            </a:r>
            <a:r>
              <a:rPr lang="en-US" sz="1200" baseline="0" dirty="0">
                <a:latin typeface="Arial" panose="020B0604020202020204" pitchFamily="34" charset="0"/>
                <a:cs typeface="Arial" panose="020B0604020202020204" pitchFamily="34" charset="0"/>
              </a:rPr>
              <a:t>in the CACFP. </a:t>
            </a:r>
            <a:endParaRPr lang="en-US" sz="1200" dirty="0">
              <a:latin typeface="Arial" panose="020B0604020202020204" pitchFamily="34" charset="0"/>
              <a:cs typeface="Arial" panose="020B0604020202020204" pitchFamily="34" charset="0"/>
            </a:endParaRPr>
          </a:p>
          <a:p>
            <a:pPr lvl="0"/>
            <a:endParaRPr lang="en-US" sz="90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11</a:t>
            </a:fld>
            <a:endParaRPr lang="en-US"/>
          </a:p>
        </p:txBody>
      </p:sp>
    </p:spTree>
    <p:extLst>
      <p:ext uri="{BB962C8B-B14F-4D97-AF65-F5344CB8AC3E}">
        <p14:creationId xmlns:p14="http://schemas.microsoft.com/office/powerpoint/2010/main" val="1854685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When serving adult participants, </a:t>
            </a:r>
            <a:r>
              <a:rPr lang="en-US" sz="1200" baseline="0" dirty="0">
                <a:latin typeface="Arial" panose="020B0604020202020204" pitchFamily="34" charset="0"/>
                <a:cs typeface="Arial" panose="020B0604020202020204" pitchFamily="34" charset="0"/>
              </a:rPr>
              <a:t>milk is optional at supper and yogurt may be served in place of milk once per day. If yogurt is served in place of milk, it may</a:t>
            </a:r>
            <a:r>
              <a:rPr lang="en-US" sz="1200" dirty="0">
                <a:latin typeface="Arial" panose="020B0604020202020204" pitchFamily="34" charset="0"/>
                <a:cs typeface="Arial" panose="020B0604020202020204" pitchFamily="34" charset="0"/>
              </a:rPr>
              <a:t> not</a:t>
            </a:r>
            <a:r>
              <a:rPr lang="en-US" sz="1200" baseline="0" dirty="0">
                <a:latin typeface="Arial" panose="020B0604020202020204" pitchFamily="34" charset="0"/>
                <a:cs typeface="Arial" panose="020B0604020202020204" pitchFamily="34" charset="0"/>
              </a:rPr>
              <a:t> also count toward the meat/meat alternate component of the meal. These flexibilities</a:t>
            </a:r>
            <a:r>
              <a:rPr lang="en-US" sz="1200" dirty="0">
                <a:latin typeface="Arial" panose="020B0604020202020204" pitchFamily="34" charset="0"/>
                <a:cs typeface="Arial" panose="020B0604020202020204" pitchFamily="34" charset="0"/>
              </a:rPr>
              <a:t> may be used for adult participants only. </a:t>
            </a:r>
            <a:endParaRPr lang="en-US" sz="1200" baseline="0" dirty="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lvl="0"/>
            <a:endParaRPr lang="en-US" sz="90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12</a:t>
            </a:fld>
            <a:endParaRPr lang="en-US"/>
          </a:p>
        </p:txBody>
      </p:sp>
    </p:spTree>
    <p:extLst>
      <p:ext uri="{BB962C8B-B14F-4D97-AF65-F5344CB8AC3E}">
        <p14:creationId xmlns:p14="http://schemas.microsoft.com/office/powerpoint/2010/main" val="20393517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Additionally, keep in mind that </a:t>
            </a:r>
            <a:r>
              <a:rPr lang="en-US" sz="1200" baseline="0" dirty="0">
                <a:latin typeface="Arial" panose="020B0604020202020204" pitchFamily="34" charset="0"/>
                <a:cs typeface="Arial" panose="020B0604020202020204" pitchFamily="34" charset="0"/>
              </a:rPr>
              <a:t>flavored milk may not be part of a reimbursable meal or snack for children 5 years old and younger, whether </a:t>
            </a:r>
            <a:r>
              <a:rPr lang="en-US" sz="1200" dirty="0">
                <a:latin typeface="Arial" panose="020B0604020202020204" pitchFamily="34" charset="0"/>
                <a:cs typeface="Arial" panose="020B0604020202020204" pitchFamily="34" charset="0"/>
              </a:rPr>
              <a:t>the flavored milk</a:t>
            </a:r>
            <a:r>
              <a:rPr lang="en-US" sz="1200" baseline="0" dirty="0">
                <a:latin typeface="Arial" panose="020B0604020202020204" pitchFamily="34" charset="0"/>
                <a:cs typeface="Arial" panose="020B0604020202020204" pitchFamily="34" charset="0"/>
              </a:rPr>
              <a:t> is store-bought or homemade with flavored straws, powders, or syrups.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Flavored milk served to children 6 years and older and adult participants</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must be fat-free (skim) or low fat (1%). </a:t>
            </a:r>
            <a:endParaRPr lang="en-US" sz="1200" dirty="0">
              <a:latin typeface="Arial" panose="020B0604020202020204" pitchFamily="34" charset="0"/>
              <a:cs typeface="Arial" panose="020B0604020202020204" pitchFamily="34" charset="0"/>
            </a:endParaRPr>
          </a:p>
          <a:p>
            <a:pPr lvl="0"/>
            <a:endParaRPr lang="en-US" sz="90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13</a:t>
            </a:fld>
            <a:endParaRPr lang="en-US"/>
          </a:p>
        </p:txBody>
      </p:sp>
    </p:spTree>
    <p:extLst>
      <p:ext uri="{BB962C8B-B14F-4D97-AF65-F5344CB8AC3E}">
        <p14:creationId xmlns:p14="http://schemas.microsoft.com/office/powerpoint/2010/main" val="15746714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Let’s do a practice question! The first question will be shown on the screen, or you can follow along on the second page of the worksheet.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14</a:t>
            </a:fld>
            <a:endParaRPr lang="en-US"/>
          </a:p>
        </p:txBody>
      </p:sp>
    </p:spTree>
    <p:extLst>
      <p:ext uri="{BB962C8B-B14F-4D97-AF65-F5344CB8AC3E}">
        <p14:creationId xmlns:p14="http://schemas.microsoft.com/office/powerpoint/2010/main" val="1907498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latin typeface="Arial" panose="020B0604020202020204" pitchFamily="34" charset="0"/>
                <a:cs typeface="Arial" panose="020B0604020202020204" pitchFamily="34" charset="0"/>
              </a:rPr>
              <a:t>Maya is a</a:t>
            </a:r>
            <a:r>
              <a:rPr lang="en-US" sz="1200" baseline="0" noProof="0" dirty="0">
                <a:latin typeface="Arial" panose="020B0604020202020204" pitchFamily="34" charset="0"/>
                <a:cs typeface="Arial" panose="020B0604020202020204" pitchFamily="34" charset="0"/>
              </a:rPr>
              <a:t> one-year-old at your child care. </a:t>
            </a:r>
          </a:p>
          <a:p>
            <a:endParaRPr lang="en-US" sz="1200" noProof="0" dirty="0">
              <a:latin typeface="Arial" panose="020B0604020202020204" pitchFamily="34" charset="0"/>
              <a:cs typeface="Arial" panose="020B0604020202020204" pitchFamily="34" charset="0"/>
            </a:endParaRPr>
          </a:p>
          <a:p>
            <a:r>
              <a:rPr lang="en-US" sz="1200" baseline="0" noProof="0" dirty="0">
                <a:latin typeface="Arial" panose="020B0604020202020204" pitchFamily="34" charset="0"/>
                <a:cs typeface="Arial" panose="020B0604020202020204" pitchFamily="34" charset="0"/>
              </a:rPr>
              <a:t>What type(s) of milk may you serve her as part of a reimbursable meal or snack in the</a:t>
            </a:r>
            <a:r>
              <a:rPr lang="en-US" sz="1200" noProof="0" dirty="0">
                <a:latin typeface="Arial" panose="020B0604020202020204" pitchFamily="34" charset="0"/>
                <a:cs typeface="Arial" panose="020B0604020202020204" pitchFamily="34" charset="0"/>
              </a:rPr>
              <a:t> CACFP? </a:t>
            </a:r>
          </a:p>
          <a:p>
            <a:endParaRPr lang="en-US" sz="1200" noProof="0" dirty="0">
              <a:latin typeface="Arial" panose="020B0604020202020204" pitchFamily="34" charset="0"/>
              <a:cs typeface="Arial" panose="020B0604020202020204" pitchFamily="34" charset="0"/>
            </a:endParaRPr>
          </a:p>
          <a:p>
            <a:r>
              <a:rPr lang="en-US" sz="1200" noProof="0" dirty="0">
                <a:latin typeface="Arial" panose="020B0604020202020204" pitchFamily="34" charset="0"/>
                <a:cs typeface="Arial" panose="020B0604020202020204" pitchFamily="34" charset="0"/>
              </a:rPr>
              <a:t>Raise your hand if you think you may serve her:</a:t>
            </a:r>
          </a:p>
          <a:p>
            <a:endParaRPr lang="en-US" sz="120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noProof="0" dirty="0">
                <a:latin typeface="Arial" panose="020B0604020202020204" pitchFamily="34" charset="0"/>
                <a:cs typeface="Arial" panose="020B0604020202020204" pitchFamily="34" charset="0"/>
              </a:rPr>
              <a:t>Flavored fat-free (skim) milk [pause and wait for a show of hands], </a:t>
            </a:r>
          </a:p>
          <a:p>
            <a:pPr marL="171450" indent="-171450">
              <a:buFont typeface="Wingdings" panose="05000000000000000000" pitchFamily="2" charset="2"/>
              <a:buChar char="q"/>
            </a:pPr>
            <a:r>
              <a:rPr lang="en-US" sz="1200" noProof="0" dirty="0">
                <a:latin typeface="Arial" panose="020B0604020202020204" pitchFamily="34" charset="0"/>
                <a:cs typeface="Arial" panose="020B0604020202020204" pitchFamily="34" charset="0"/>
              </a:rPr>
              <a:t>Unflavored whole milk [pause and wait for a show of hands], or</a:t>
            </a:r>
          </a:p>
          <a:p>
            <a:pPr marL="171450" indent="-171450">
              <a:buFont typeface="Wingdings" panose="05000000000000000000" pitchFamily="2" charset="2"/>
              <a:buChar char="q"/>
            </a:pPr>
            <a:r>
              <a:rPr lang="en-US" sz="1200" noProof="0" dirty="0">
                <a:latin typeface="Arial" panose="020B0604020202020204" pitchFamily="34" charset="0"/>
                <a:cs typeface="Arial" panose="020B0604020202020204" pitchFamily="34" charset="0"/>
              </a:rPr>
              <a:t>Unflavored low-fat (1%) milk [pause and wait for a show of hands]. </a:t>
            </a:r>
          </a:p>
          <a:p>
            <a:endParaRPr lang="en-US" sz="1200" noProof="0" dirty="0">
              <a:latin typeface="Arial" panose="020B0604020202020204" pitchFamily="34" charset="0"/>
              <a:cs typeface="Arial" panose="020B0604020202020204" pitchFamily="34" charset="0"/>
            </a:endParaRPr>
          </a:p>
          <a:p>
            <a:endParaRPr lang="en-US" sz="1200" noProof="0" dirty="0">
              <a:latin typeface="Arial" panose="020B0604020202020204" pitchFamily="34" charset="0"/>
              <a:cs typeface="Arial" panose="020B0604020202020204" pitchFamily="34" charset="0"/>
            </a:endParaRPr>
          </a:p>
          <a:p>
            <a:endParaRPr lang="en-US" sz="1200" noProof="0" dirty="0">
              <a:latin typeface="Arial" panose="020B0604020202020204" pitchFamily="34" charset="0"/>
              <a:cs typeface="Arial" panose="020B0604020202020204" pitchFamily="34" charset="0"/>
            </a:endParaRPr>
          </a:p>
          <a:p>
            <a:endParaRPr lang="en-US" noProof="0" dirty="0"/>
          </a:p>
          <a:p>
            <a:endParaRPr lang="en-US" noProof="0" dirty="0"/>
          </a:p>
        </p:txBody>
      </p:sp>
      <p:sp>
        <p:nvSpPr>
          <p:cNvPr id="4" name="Slide Number Placeholder 3"/>
          <p:cNvSpPr>
            <a:spLocks noGrp="1"/>
          </p:cNvSpPr>
          <p:nvPr>
            <p:ph type="sldNum" sz="quarter" idx="5"/>
          </p:nvPr>
        </p:nvSpPr>
        <p:spPr/>
        <p:txBody>
          <a:bodyPr/>
          <a:lstStyle/>
          <a:p>
            <a:fld id="{8A92E9ED-D75D-DF40-B20F-46FB25F50A85}" type="slidenum">
              <a:rPr lang="en-US" smtClean="0"/>
              <a:t>15</a:t>
            </a:fld>
            <a:endParaRPr lang="en-US"/>
          </a:p>
        </p:txBody>
      </p:sp>
    </p:spTree>
    <p:extLst>
      <p:ext uri="{BB962C8B-B14F-4D97-AF65-F5344CB8AC3E}">
        <p14:creationId xmlns:p14="http://schemas.microsoft.com/office/powerpoint/2010/main" val="19971217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a:p>
            <a:endParaRPr lang="es-ES" dirty="0"/>
          </a:p>
        </p:txBody>
      </p:sp>
      <p:sp>
        <p:nvSpPr>
          <p:cNvPr id="4" name="Slide Number Placeholder 3"/>
          <p:cNvSpPr>
            <a:spLocks noGrp="1"/>
          </p:cNvSpPr>
          <p:nvPr>
            <p:ph type="sldNum" sz="quarter" idx="5"/>
          </p:nvPr>
        </p:nvSpPr>
        <p:spPr/>
        <p:txBody>
          <a:bodyPr/>
          <a:lstStyle/>
          <a:p>
            <a:fld id="{8A92E9ED-D75D-DF40-B20F-46FB25F50A85}" type="slidenum">
              <a:rPr lang="en-US" smtClean="0"/>
              <a:t>16</a:t>
            </a:fld>
            <a:endParaRPr lang="en-US"/>
          </a:p>
        </p:txBody>
      </p:sp>
      <p:sp>
        <p:nvSpPr>
          <p:cNvPr id="5" name="Rectangle 4"/>
          <p:cNvSpPr/>
          <p:nvPr/>
        </p:nvSpPr>
        <p:spPr>
          <a:xfrm>
            <a:off x="685799" y="4572000"/>
            <a:ext cx="5353493" cy="276999"/>
          </a:xfrm>
          <a:prstGeom prst="rect">
            <a:avLst/>
          </a:prstGeom>
        </p:spPr>
        <p:txBody>
          <a:bodyPr wrap="square">
            <a:spAutoFit/>
          </a:bodyPr>
          <a:lstStyle/>
          <a:p>
            <a:r>
              <a:rPr lang="en-US" sz="1200">
                <a:latin typeface="Arial" panose="020B0604020202020204" pitchFamily="34" charset="0"/>
                <a:cs typeface="Arial" panose="020B0604020202020204" pitchFamily="34" charset="0"/>
              </a:rPr>
              <a:t>Nice work everyone! The answer is unflavored whole milk. </a:t>
            </a:r>
            <a:endParaRPr lang="es-ES"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990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Maya is one year old, which puts her in the 12 through 23 months age group listed on the worksheet. As you can see on the chart, children between the ages of 12 through 23 months should be served unflavored whole milk as part of a reimbursable</a:t>
            </a:r>
            <a:r>
              <a:rPr lang="en-US" sz="1200" dirty="0">
                <a:latin typeface="Arial" panose="020B0604020202020204" pitchFamily="34" charset="0"/>
                <a:cs typeface="Arial" panose="020B0604020202020204" pitchFamily="34" charset="0"/>
              </a:rPr>
              <a:t> meal or snack in the CACFP. </a:t>
            </a:r>
            <a:endParaRPr lang="en-US" sz="1200" baseline="0" dirty="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17</a:t>
            </a:fld>
            <a:endParaRPr lang="en-US"/>
          </a:p>
        </p:txBody>
      </p:sp>
    </p:spTree>
    <p:extLst>
      <p:ext uri="{BB962C8B-B14F-4D97-AF65-F5344CB8AC3E}">
        <p14:creationId xmlns:p14="http://schemas.microsoft.com/office/powerpoint/2010/main" val="30370555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Let’s try another practice question.</a:t>
            </a:r>
            <a:r>
              <a:rPr lang="en-US" sz="1200" dirty="0">
                <a:latin typeface="Arial" panose="020B0604020202020204" pitchFamily="34" charset="0"/>
                <a:cs typeface="Arial" panose="020B0604020202020204" pitchFamily="34" charset="0"/>
              </a:rPr>
              <a:t>  This question is also on the second page of the worksheet, or you can follow along on the screen.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18</a:t>
            </a:fld>
            <a:endParaRPr lang="en-US"/>
          </a:p>
        </p:txBody>
      </p:sp>
    </p:spTree>
    <p:extLst>
      <p:ext uri="{BB962C8B-B14F-4D97-AF65-F5344CB8AC3E}">
        <p14:creationId xmlns:p14="http://schemas.microsoft.com/office/powerpoint/2010/main" val="934314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19</a:t>
            </a:fld>
            <a:endParaRPr lang="en-US"/>
          </a:p>
        </p:txBody>
      </p:sp>
      <p:sp>
        <p:nvSpPr>
          <p:cNvPr id="5" name="TextBox 4"/>
          <p:cNvSpPr txBox="1"/>
          <p:nvPr/>
        </p:nvSpPr>
        <p:spPr>
          <a:xfrm>
            <a:off x="582432" y="4537816"/>
            <a:ext cx="6048955" cy="2585323"/>
          </a:xfrm>
          <a:prstGeom prst="rect">
            <a:avLst/>
          </a:prstGeom>
          <a:noFill/>
        </p:spPr>
        <p:txBody>
          <a:bodyPr wrap="square" rtlCol="0">
            <a:spAutoFit/>
          </a:bodyPr>
          <a:lstStyle/>
          <a:p>
            <a:r>
              <a:rPr lang="en-US" sz="1200">
                <a:latin typeface="Arial" panose="020B0604020202020204" pitchFamily="34" charset="0"/>
                <a:cs typeface="Arial" panose="020B0604020202020204" pitchFamily="34" charset="0"/>
              </a:rPr>
              <a:t>Darrick is a two-year-old at your child care.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What type(s) of milk may you serve him as part of a reimbursable meal or snack in the CACFP?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Raise your hand if you think you may serve him:</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Unflavored fat-free (skim) milk [pause and wait for a show of hands],</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Unflavored whole milk [pause and wait for a show of hands], or </a:t>
            </a: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Unflavored low-fat (1%) milk [pause and wait for a show of hands].</a:t>
            </a:r>
          </a:p>
          <a:p>
            <a:endParaRPr lang="en-US"/>
          </a:p>
          <a:p>
            <a:endParaRPr lang="en-US"/>
          </a:p>
          <a:p>
            <a:endParaRPr lang="en-US"/>
          </a:p>
        </p:txBody>
      </p:sp>
    </p:spTree>
    <p:extLst>
      <p:ext uri="{BB962C8B-B14F-4D97-AF65-F5344CB8AC3E}">
        <p14:creationId xmlns:p14="http://schemas.microsoft.com/office/powerpoint/2010/main" val="3877778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The goal of Team Nutrition is to improve children's lifelong eating and physical activity habits through nutrition education based on the principles of the Dietary Guidelines for Americans and MyPlate.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a:t>
            </a:fld>
            <a:endParaRPr lang="en-US" dirty="0"/>
          </a:p>
        </p:txBody>
      </p:sp>
    </p:spTree>
    <p:extLst>
      <p:ext uri="{BB962C8B-B14F-4D97-AF65-F5344CB8AC3E}">
        <p14:creationId xmlns:p14="http://schemas.microsoft.com/office/powerpoint/2010/main" val="2412543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a:p>
            <a:endParaRPr lang="es-ES" dirty="0"/>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20</a:t>
            </a:fld>
            <a:endParaRPr lang="en-US"/>
          </a:p>
        </p:txBody>
      </p:sp>
      <p:sp>
        <p:nvSpPr>
          <p:cNvPr id="5" name="TextBox 4"/>
          <p:cNvSpPr txBox="1"/>
          <p:nvPr/>
        </p:nvSpPr>
        <p:spPr>
          <a:xfrm>
            <a:off x="612195" y="4414064"/>
            <a:ext cx="4978094" cy="461665"/>
          </a:xfrm>
          <a:prstGeom prst="rect">
            <a:avLst/>
          </a:prstGeom>
          <a:noFill/>
        </p:spPr>
        <p:txBody>
          <a:bodyPr wrap="none" rtlCol="0">
            <a:spAutoFit/>
          </a:bodyPr>
          <a:lstStyle/>
          <a:p>
            <a:r>
              <a:rPr lang="en-US" sz="1200">
                <a:latin typeface="Arial" panose="020B0604020202020204" pitchFamily="34" charset="0"/>
                <a:cs typeface="Arial" panose="020B0604020202020204" pitchFamily="34" charset="0"/>
              </a:rPr>
              <a:t>Nice work everyone! The answer is unflavored fat-free (skim) milk and </a:t>
            </a:r>
          </a:p>
          <a:p>
            <a:r>
              <a:rPr lang="en-US" sz="1200">
                <a:latin typeface="Arial" panose="020B0604020202020204" pitchFamily="34" charset="0"/>
                <a:cs typeface="Arial" panose="020B0604020202020204" pitchFamily="34" charset="0"/>
              </a:rPr>
              <a:t>unflavored low-fat (1%) milk.</a:t>
            </a:r>
          </a:p>
        </p:txBody>
      </p:sp>
    </p:spTree>
    <p:extLst>
      <p:ext uri="{BB962C8B-B14F-4D97-AF65-F5344CB8AC3E}">
        <p14:creationId xmlns:p14="http://schemas.microsoft.com/office/powerpoint/2010/main" val="19466423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Because</a:t>
            </a:r>
            <a:r>
              <a:rPr lang="en-US" sz="1200" baseline="0" dirty="0">
                <a:latin typeface="Arial" panose="020B0604020202020204" pitchFamily="34" charset="0"/>
                <a:cs typeface="Arial" panose="020B0604020202020204" pitchFamily="34" charset="0"/>
              </a:rPr>
              <a:t> Darrick is 2 years old, he is</a:t>
            </a:r>
            <a:r>
              <a:rPr lang="en-US" sz="1200" dirty="0">
                <a:latin typeface="Arial" panose="020B0604020202020204" pitchFamily="34" charset="0"/>
                <a:cs typeface="Arial" panose="020B0604020202020204" pitchFamily="34" charset="0"/>
              </a:rPr>
              <a:t> part of the 2 through 5 years age group listed on the worksheet. As you can see on the chart, children between the ages of 2 through 5 years may be served unflavored skim (fat-free) milk or unflavored low-fat (1%) milk as part of a reimbursable meal or snack in the CACFP. </a:t>
            </a:r>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21</a:t>
            </a:fld>
            <a:endParaRPr lang="en-US"/>
          </a:p>
        </p:txBody>
      </p:sp>
    </p:spTree>
    <p:extLst>
      <p:ext uri="{BB962C8B-B14F-4D97-AF65-F5344CB8AC3E}">
        <p14:creationId xmlns:p14="http://schemas.microsoft.com/office/powerpoint/2010/main" val="4600217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Let’s go back to the first practice question about Maya, who is one year old. Let’s say Maya had her first birthday two days ago.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May you serve her iron-fortified formula as part of a reimbursable meal or snack in the CACFP?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Raise your hand if you think you may serve Maya iron-fortified formula as part of a reimbursable meal or snack [pause and wait for a show of hands].</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Raise your hand if you think you may not serve Maya iron-fortified formula as part of a reimbursable meal or snack [pause and wait for a show of hands]. </a:t>
            </a:r>
          </a:p>
        </p:txBody>
      </p:sp>
      <p:sp>
        <p:nvSpPr>
          <p:cNvPr id="4" name="Slide Number Placeholder 3"/>
          <p:cNvSpPr>
            <a:spLocks noGrp="1"/>
          </p:cNvSpPr>
          <p:nvPr>
            <p:ph type="sldNum" sz="quarter" idx="5"/>
          </p:nvPr>
        </p:nvSpPr>
        <p:spPr/>
        <p:txBody>
          <a:bodyPr/>
          <a:lstStyle/>
          <a:p>
            <a:fld id="{8A92E9ED-D75D-DF40-B20F-46FB25F50A85}" type="slidenum">
              <a:rPr lang="en-US" smtClean="0"/>
              <a:t>22</a:t>
            </a:fld>
            <a:endParaRPr lang="en-US"/>
          </a:p>
        </p:txBody>
      </p:sp>
    </p:spTree>
    <p:extLst>
      <p:ext uri="{BB962C8B-B14F-4D97-AF65-F5344CB8AC3E}">
        <p14:creationId xmlns:p14="http://schemas.microsoft.com/office/powerpoint/2010/main" val="27452308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Nice work! The answer is yes, you may serve Maya iron-fortified formula as part of a reimbursable meal or snack in the CACFP.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23</a:t>
            </a:fld>
            <a:endParaRPr lang="en-US"/>
          </a:p>
        </p:txBody>
      </p:sp>
    </p:spTree>
    <p:extLst>
      <p:ext uri="{BB962C8B-B14F-4D97-AF65-F5344CB8AC3E}">
        <p14:creationId xmlns:p14="http://schemas.microsoft.com/office/powerpoint/2010/main" val="37644044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Maya may be served iron-fortified formula because of the transition period for children 12 to 13 months old in the CACFP. In the CACFP, iron-fortified formula may be served to children between the ages of 12 to 13 months to help them gradually adjust to the taste of whole milk. Because Maya turned one two days ago, she is between the ages of 12 and 13 months, so she may be served iron-fortified formula during this transition period. </a:t>
            </a:r>
          </a:p>
          <a:p>
            <a:endParaRPr lang="en-US" sz="1200" dirty="0">
              <a:latin typeface="Arial" panose="020B0604020202020204" pitchFamily="34" charset="0"/>
              <a:cs typeface="Arial" panose="020B0604020202020204" pitchFamily="34" charset="0"/>
            </a:endParaRPr>
          </a:p>
          <a:p>
            <a:pPr lvl="0"/>
            <a:endParaRPr lang="en-US" sz="90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24</a:t>
            </a:fld>
            <a:endParaRPr lang="en-US"/>
          </a:p>
        </p:txBody>
      </p:sp>
    </p:spTree>
    <p:extLst>
      <p:ext uri="{BB962C8B-B14F-4D97-AF65-F5344CB8AC3E}">
        <p14:creationId xmlns:p14="http://schemas.microsoft.com/office/powerpoint/2010/main" val="37938471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Let’s try another practice question. </a:t>
            </a:r>
            <a:r>
              <a:rPr lang="en-US" sz="1200" dirty="0">
                <a:latin typeface="Arial" panose="020B0604020202020204" pitchFamily="34" charset="0"/>
                <a:cs typeface="Arial" panose="020B0604020202020204" pitchFamily="34" charset="0"/>
              </a:rPr>
              <a:t>This is the second question listed on the “Serving Milk in the CACFP” training worksheet.  </a:t>
            </a:r>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Olivia is a 5 ½ year old who attends your family child care home.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What kind(s) of milk may you serve her as part of a reimbursable meal or snack in the CACFP?</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25</a:t>
            </a:fld>
            <a:endParaRPr lang="en-US"/>
          </a:p>
        </p:txBody>
      </p:sp>
    </p:spTree>
    <p:extLst>
      <p:ext uri="{BB962C8B-B14F-4D97-AF65-F5344CB8AC3E}">
        <p14:creationId xmlns:p14="http://schemas.microsoft.com/office/powerpoint/2010/main" val="25204538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latin typeface="Arial" panose="020B0604020202020204" pitchFamily="34" charset="0"/>
                <a:cs typeface="Arial" panose="020B0604020202020204" pitchFamily="34" charset="0"/>
              </a:rPr>
              <a:t>Raise your hand if you think you may serve Olivia, who is 5 ½ years old:</a:t>
            </a:r>
          </a:p>
          <a:p>
            <a:endParaRPr lang="en-US" sz="1200" noProof="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noProof="0" dirty="0">
                <a:latin typeface="Arial" panose="020B0604020202020204" pitchFamily="34" charset="0"/>
                <a:cs typeface="Arial" panose="020B0604020202020204" pitchFamily="34" charset="0"/>
              </a:rPr>
              <a:t>Unflavored whole milk [pause and wait for a show of hands], </a:t>
            </a:r>
          </a:p>
          <a:p>
            <a:pPr marL="171450" indent="-171450">
              <a:buFont typeface="Wingdings" panose="05000000000000000000" pitchFamily="2" charset="2"/>
              <a:buChar char="q"/>
            </a:pPr>
            <a:r>
              <a:rPr lang="en-US" sz="1200" noProof="0" dirty="0">
                <a:latin typeface="Arial" panose="020B0604020202020204" pitchFamily="34" charset="0"/>
                <a:cs typeface="Arial" panose="020B0604020202020204" pitchFamily="34" charset="0"/>
              </a:rPr>
              <a:t>Unflavored fat-free (skim) milk [pause and wait for a show of hands], </a:t>
            </a:r>
          </a:p>
          <a:p>
            <a:pPr marL="171450" indent="-171450">
              <a:buFont typeface="Wingdings" panose="05000000000000000000" pitchFamily="2" charset="2"/>
              <a:buChar char="q"/>
            </a:pPr>
            <a:r>
              <a:rPr lang="en-US" sz="1200" noProof="0" dirty="0">
                <a:latin typeface="Arial" panose="020B0604020202020204" pitchFamily="34" charset="0"/>
                <a:cs typeface="Arial" panose="020B0604020202020204" pitchFamily="34" charset="0"/>
              </a:rPr>
              <a:t>Flavored fat-free (skim) milk [pause and wait for a show of hands], or</a:t>
            </a:r>
          </a:p>
          <a:p>
            <a:pPr marL="171450" indent="-171450">
              <a:buFont typeface="Wingdings" panose="05000000000000000000" pitchFamily="2" charset="2"/>
              <a:buChar char="q"/>
            </a:pPr>
            <a:r>
              <a:rPr lang="en-US" sz="1200" noProof="0" dirty="0">
                <a:latin typeface="Arial" panose="020B0604020202020204" pitchFamily="34" charset="0"/>
                <a:cs typeface="Arial" panose="020B0604020202020204" pitchFamily="34" charset="0"/>
              </a:rPr>
              <a:t>Unflavored low-fat (1%) milk [pause and wait for a show of hands]. </a:t>
            </a:r>
          </a:p>
          <a:p>
            <a:endParaRPr lang="en-US" noProof="0" dirty="0"/>
          </a:p>
        </p:txBody>
      </p:sp>
      <p:sp>
        <p:nvSpPr>
          <p:cNvPr id="4" name="Slide Number Placeholder 3"/>
          <p:cNvSpPr>
            <a:spLocks noGrp="1"/>
          </p:cNvSpPr>
          <p:nvPr>
            <p:ph type="sldNum" sz="quarter" idx="5"/>
          </p:nvPr>
        </p:nvSpPr>
        <p:spPr/>
        <p:txBody>
          <a:bodyPr/>
          <a:lstStyle/>
          <a:p>
            <a:fld id="{8A92E9ED-D75D-DF40-B20F-46FB25F50A85}" type="slidenum">
              <a:rPr lang="en-US" smtClean="0"/>
              <a:t>26</a:t>
            </a:fld>
            <a:endParaRPr lang="en-US"/>
          </a:p>
        </p:txBody>
      </p:sp>
    </p:spTree>
    <p:extLst>
      <p:ext uri="{BB962C8B-B14F-4D97-AF65-F5344CB8AC3E}">
        <p14:creationId xmlns:p14="http://schemas.microsoft.com/office/powerpoint/2010/main" val="27620566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noProof="0" dirty="0">
                <a:latin typeface="Arial" panose="020B0604020202020204" pitchFamily="34" charset="0"/>
                <a:cs typeface="Arial" panose="020B0604020202020204" pitchFamily="34" charset="0"/>
              </a:rPr>
              <a:t>Nice work! You may serve Olivia unflavored fat-free (skim) milk or unflavored low-fat (1%) milk as part of a reimbursable CACFP meal or snack. </a:t>
            </a:r>
          </a:p>
        </p:txBody>
      </p:sp>
      <p:sp>
        <p:nvSpPr>
          <p:cNvPr id="4" name="Slide Number Placeholder 3"/>
          <p:cNvSpPr>
            <a:spLocks noGrp="1"/>
          </p:cNvSpPr>
          <p:nvPr>
            <p:ph type="sldNum" sz="quarter" idx="5"/>
          </p:nvPr>
        </p:nvSpPr>
        <p:spPr/>
        <p:txBody>
          <a:bodyPr/>
          <a:lstStyle/>
          <a:p>
            <a:fld id="{8A92E9ED-D75D-DF40-B20F-46FB25F50A85}" type="slidenum">
              <a:rPr lang="en-US" smtClean="0"/>
              <a:t>27</a:t>
            </a:fld>
            <a:endParaRPr lang="en-US"/>
          </a:p>
        </p:txBody>
      </p:sp>
    </p:spTree>
    <p:extLst>
      <p:ext uri="{BB962C8B-B14F-4D97-AF65-F5344CB8AC3E}">
        <p14:creationId xmlns:p14="http://schemas.microsoft.com/office/powerpoint/2010/main" val="23464882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This is because Olivia</a:t>
            </a:r>
            <a:r>
              <a:rPr lang="en-US" sz="1200" dirty="0">
                <a:latin typeface="Arial" panose="020B0604020202020204" pitchFamily="34" charset="0"/>
                <a:cs typeface="Arial" panose="020B0604020202020204" pitchFamily="34" charset="0"/>
              </a:rPr>
              <a:t> is 5 ½ years old, which puts her in the 2 through 5 years old age group on the worksheet. Children between the ages of 2 through 5 years may be served unflavored fat-free (skim) milk or unflavored low-fat (1%) milk as part of a reimbursable meal in the CACFP. </a:t>
            </a:r>
            <a:endParaRPr lang="en-US" sz="1200" baseline="0" dirty="0">
              <a:latin typeface="Arial" panose="020B0604020202020204" pitchFamily="34" charset="0"/>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28</a:t>
            </a:fld>
            <a:endParaRPr lang="en-US"/>
          </a:p>
        </p:txBody>
      </p:sp>
    </p:spTree>
    <p:extLst>
      <p:ext uri="{BB962C8B-B14F-4D97-AF65-F5344CB8AC3E}">
        <p14:creationId xmlns:p14="http://schemas.microsoft.com/office/powerpoint/2010/main" val="9117055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What if Olivia was lactose intolerant? May you serve her fat-free lactose-free milk or low-fat lactose-free milk as part of a reimbursable meal or snack in the CACFP? </a:t>
            </a:r>
          </a:p>
          <a:p>
            <a:endParaRPr lang="es-ES" dirty="0"/>
          </a:p>
          <a:p>
            <a:r>
              <a:rPr lang="en-US" sz="1200" dirty="0">
                <a:latin typeface="Arial" panose="020B0604020202020204" pitchFamily="34" charset="0"/>
                <a:cs typeface="Arial" panose="020B0604020202020204" pitchFamily="34" charset="0"/>
              </a:rPr>
              <a:t>Raise your hand if you think you may serve Oliva fat-free lactose-free milk or low-fat lactose-free milk as part of a reimbursable meal or snack in the CACFP [pause and wait for a show of hands].</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Raise your hand if you think you may not serve Oliva fat-free lactose-free milk or low-fat lactose-free milk as part of a reimbursable meal or snack in the CACFP [pause and wait for a show of hands].</a:t>
            </a:r>
          </a:p>
          <a:p>
            <a:endParaRPr lang="es-ES" dirty="0"/>
          </a:p>
        </p:txBody>
      </p:sp>
      <p:sp>
        <p:nvSpPr>
          <p:cNvPr id="4" name="Slide Number Placeholder 3"/>
          <p:cNvSpPr>
            <a:spLocks noGrp="1"/>
          </p:cNvSpPr>
          <p:nvPr>
            <p:ph type="sldNum" sz="quarter" idx="5"/>
          </p:nvPr>
        </p:nvSpPr>
        <p:spPr/>
        <p:txBody>
          <a:bodyPr/>
          <a:lstStyle/>
          <a:p>
            <a:fld id="{8A92E9ED-D75D-DF40-B20F-46FB25F50A85}" type="slidenum">
              <a:rPr lang="en-US" smtClean="0"/>
              <a:t>29</a:t>
            </a:fld>
            <a:endParaRPr lang="en-US"/>
          </a:p>
        </p:txBody>
      </p:sp>
    </p:spTree>
    <p:extLst>
      <p:ext uri="{BB962C8B-B14F-4D97-AF65-F5344CB8AC3E}">
        <p14:creationId xmlns:p14="http://schemas.microsoft.com/office/powerpoint/2010/main" val="3805183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Before we get started, I want to know who has joined us today.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Please raise your hand if you work for:</a:t>
            </a:r>
          </a:p>
          <a:p>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child care center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family child care home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at-risk afterschool care center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sponsoring organization [pause and wait for a show of hands],</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emergency shelter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school food authority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State agency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USDA Regional office [pause and wait for a show of hands], or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other [pause and wait for a show of hands]. </a:t>
            </a:r>
          </a:p>
          <a:p>
            <a:endParaRPr lang="es-US"/>
          </a:p>
          <a:p>
            <a:endParaRPr lang="es-US" baseline="0"/>
          </a:p>
        </p:txBody>
      </p:sp>
      <p:sp>
        <p:nvSpPr>
          <p:cNvPr id="4" name="Slide Number Placeholder 3"/>
          <p:cNvSpPr>
            <a:spLocks noGrp="1"/>
          </p:cNvSpPr>
          <p:nvPr>
            <p:ph type="sldNum" sz="quarter" idx="5"/>
          </p:nvPr>
        </p:nvSpPr>
        <p:spPr/>
        <p:txBody>
          <a:bodyPr/>
          <a:lstStyle/>
          <a:p>
            <a:fld id="{8A92E9ED-D75D-DF40-B20F-46FB25F50A85}" type="slidenum">
              <a:rPr lang="en-US" smtClean="0"/>
              <a:t>3</a:t>
            </a:fld>
            <a:endParaRPr lang="en-US" dirty="0"/>
          </a:p>
        </p:txBody>
      </p:sp>
    </p:spTree>
    <p:extLst>
      <p:ext uri="{BB962C8B-B14F-4D97-AF65-F5344CB8AC3E}">
        <p14:creationId xmlns:p14="http://schemas.microsoft.com/office/powerpoint/2010/main" val="38699081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noProof="0" dirty="0">
                <a:latin typeface="Arial" panose="020B0604020202020204" pitchFamily="34" charset="0"/>
                <a:cs typeface="Arial" panose="020B0604020202020204" pitchFamily="34" charset="0"/>
              </a:rPr>
              <a:t>Great</a:t>
            </a:r>
            <a:r>
              <a:rPr lang="en-US" sz="1200" baseline="0" noProof="0" dirty="0">
                <a:latin typeface="Arial" panose="020B0604020202020204" pitchFamily="34" charset="0"/>
                <a:cs typeface="Arial" panose="020B0604020202020204" pitchFamily="34" charset="0"/>
              </a:rPr>
              <a:t> job everyone! The answer is yes, you may serve Olivia lactose-free fat-free (skim) or lactose-free low-fat (1%) milk as part of a reimbursable meal in the CACFP. Lactose-free and reduced-lactose milks are reimbursable in the CACFP.</a:t>
            </a:r>
            <a:endParaRPr lang="en-US" sz="1200"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30</a:t>
            </a:fld>
            <a:endParaRPr lang="en-US"/>
          </a:p>
        </p:txBody>
      </p:sp>
    </p:spTree>
    <p:extLst>
      <p:ext uri="{BB962C8B-B14F-4D97-AF65-F5344CB8AC3E}">
        <p14:creationId xmlns:p14="http://schemas.microsoft.com/office/powerpoint/2010/main" val="37941678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Let’s do one last practice question. This question is the last one listed on page two of the worksheet.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31</a:t>
            </a:fld>
            <a:endParaRPr lang="en-US"/>
          </a:p>
        </p:txBody>
      </p:sp>
    </p:spTree>
    <p:extLst>
      <p:ext uri="{BB962C8B-B14F-4D97-AF65-F5344CB8AC3E}">
        <p14:creationId xmlns:p14="http://schemas.microsoft.com/office/powerpoint/2010/main" val="21256501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At your adult day care center, you want to serve yogurt at breakfast and again that day during lunch. Both times, yogurt would be served in place of milk. Is this allowed?</a:t>
            </a:r>
          </a:p>
          <a:p>
            <a:r>
              <a:rPr lang="en-US" sz="1200" kern="1200" dirty="0">
                <a:solidFill>
                  <a:schemeClr val="tx1"/>
                </a:solidFill>
                <a:effectLst/>
                <a:latin typeface="Arial" panose="020B0604020202020204" pitchFamily="34" charset="0"/>
                <a:cs typeface="Arial" panose="020B0604020202020204" pitchFamily="34" charset="0"/>
              </a:rPr>
              <a:t>Raise your hand if you think you may serve</a:t>
            </a:r>
            <a:r>
              <a:rPr lang="en-US" sz="1200" kern="1200" baseline="0" dirty="0">
                <a:solidFill>
                  <a:schemeClr val="tx1"/>
                </a:solidFill>
                <a:effectLst/>
                <a:latin typeface="Arial" panose="020B0604020202020204" pitchFamily="34" charset="0"/>
                <a:cs typeface="Arial" panose="020B0604020202020204" pitchFamily="34" charset="0"/>
              </a:rPr>
              <a:t> yogurt in place of milk at both breakfast and lunch in the same day</a:t>
            </a:r>
            <a:r>
              <a:rPr lang="en-US" sz="1200" kern="1200" dirty="0">
                <a:solidFill>
                  <a:schemeClr val="tx1"/>
                </a:solidFill>
                <a:effectLst/>
                <a:latin typeface="Arial" panose="020B0604020202020204" pitchFamily="34" charset="0"/>
                <a:cs typeface="Arial" panose="020B0604020202020204" pitchFamily="34" charset="0"/>
              </a:rPr>
              <a:t> [pause and wait for a show of hands]?</a:t>
            </a: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cs typeface="Arial" panose="020B0604020202020204" pitchFamily="34" charset="0"/>
              </a:rPr>
              <a:t>Raise your hand if you think you may serve</a:t>
            </a:r>
            <a:r>
              <a:rPr lang="en-US" sz="1200" kern="1200" baseline="0" dirty="0">
                <a:solidFill>
                  <a:schemeClr val="tx1"/>
                </a:solidFill>
                <a:effectLst/>
                <a:latin typeface="Arial" panose="020B0604020202020204" pitchFamily="34" charset="0"/>
                <a:cs typeface="Arial" panose="020B0604020202020204" pitchFamily="34" charset="0"/>
              </a:rPr>
              <a:t> not yogurt in place of milk at both breakfast and lunch in the same day</a:t>
            </a:r>
            <a:r>
              <a:rPr lang="en-US" sz="1200" kern="1200" dirty="0">
                <a:solidFill>
                  <a:schemeClr val="tx1"/>
                </a:solidFill>
                <a:effectLst/>
                <a:latin typeface="Arial" panose="020B0604020202020204" pitchFamily="34" charset="0"/>
                <a:cs typeface="Arial" panose="020B0604020202020204" pitchFamily="34" charset="0"/>
              </a:rPr>
              <a:t> [pause and wait for a show of hands]?</a:t>
            </a:r>
          </a:p>
          <a:p>
            <a:endParaRPr lang="en-US" sz="900" kern="1200" dirty="0">
              <a:solidFill>
                <a:schemeClr val="tx1"/>
              </a:solidFill>
              <a:effectLst/>
              <a:latin typeface="+mn-lt"/>
              <a:ea typeface="+mn-ea"/>
              <a:cs typeface="+mn-cs"/>
            </a:endParaRPr>
          </a:p>
          <a:p>
            <a:endParaRPr lang="en-US" sz="900"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p>
          <a:p>
            <a:pPr marL="0" indent="0">
              <a:buFontTx/>
              <a:buNone/>
            </a:pPr>
            <a:endParaRPr lang="es-ES" dirty="0"/>
          </a:p>
        </p:txBody>
      </p:sp>
      <p:sp>
        <p:nvSpPr>
          <p:cNvPr id="4" name="Slide Number Placeholder 3"/>
          <p:cNvSpPr>
            <a:spLocks noGrp="1"/>
          </p:cNvSpPr>
          <p:nvPr>
            <p:ph type="sldNum" sz="quarter" idx="5"/>
          </p:nvPr>
        </p:nvSpPr>
        <p:spPr/>
        <p:txBody>
          <a:bodyPr/>
          <a:lstStyle/>
          <a:p>
            <a:fld id="{8A92E9ED-D75D-DF40-B20F-46FB25F50A85}" type="slidenum">
              <a:rPr lang="en-US" smtClean="0"/>
              <a:t>32</a:t>
            </a:fld>
            <a:endParaRPr lang="en-US"/>
          </a:p>
        </p:txBody>
      </p:sp>
    </p:spTree>
    <p:extLst>
      <p:ext uri="{BB962C8B-B14F-4D97-AF65-F5344CB8AC3E}">
        <p14:creationId xmlns:p14="http://schemas.microsoft.com/office/powerpoint/2010/main" val="33965036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200" noProof="0" dirty="0">
                <a:latin typeface="Arial" panose="020B0604020202020204" pitchFamily="34" charset="0"/>
                <a:cs typeface="Arial" panose="020B0604020202020204" pitchFamily="34" charset="0"/>
              </a:rPr>
              <a:t>Nice work everyone! The answer</a:t>
            </a:r>
            <a:r>
              <a:rPr lang="en-US" sz="1200" baseline="0" noProof="0" dirty="0">
                <a:latin typeface="Arial" panose="020B0604020202020204" pitchFamily="34" charset="0"/>
                <a:cs typeface="Arial" panose="020B0604020202020204" pitchFamily="34" charset="0"/>
              </a:rPr>
              <a:t> is no, you may not serve yogurt in place of milk twice in the same day. </a:t>
            </a:r>
            <a:endParaRPr lang="en-US" sz="1200"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33</a:t>
            </a:fld>
            <a:endParaRPr lang="en-US"/>
          </a:p>
        </p:txBody>
      </p:sp>
    </p:spTree>
    <p:extLst>
      <p:ext uri="{BB962C8B-B14F-4D97-AF65-F5344CB8AC3E}">
        <p14:creationId xmlns:p14="http://schemas.microsoft.com/office/powerpoint/2010/main" val="21795271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As shown on the first page of</a:t>
            </a:r>
            <a:r>
              <a:rPr lang="en-US" sz="1200" baseline="0" dirty="0">
                <a:latin typeface="Arial" panose="020B0604020202020204" pitchFamily="34" charset="0"/>
                <a:cs typeface="Arial" panose="020B0604020202020204" pitchFamily="34" charset="0"/>
              </a:rPr>
              <a:t> the worksheet, as well as on the screen, yogurt may be served in place of milk only once per day, and only to adult participants. You may not serve yogurt in place of milk when serving reimbursable meals or snacks to infant or child participants.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34</a:t>
            </a:fld>
            <a:endParaRPr lang="en-US"/>
          </a:p>
        </p:txBody>
      </p:sp>
    </p:spTree>
    <p:extLst>
      <p:ext uri="{BB962C8B-B14F-4D97-AF65-F5344CB8AC3E}">
        <p14:creationId xmlns:p14="http://schemas.microsoft.com/office/powerpoint/2010/main" val="12977630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If you would like to practice these questions again later, or use them in a training with others, an answer key can be found at the bottom of page 2.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35</a:t>
            </a:fld>
            <a:endParaRPr lang="en-US"/>
          </a:p>
        </p:txBody>
      </p:sp>
    </p:spTree>
    <p:extLst>
      <p:ext uri="{BB962C8B-B14F-4D97-AF65-F5344CB8AC3E}">
        <p14:creationId xmlns:p14="http://schemas.microsoft.com/office/powerpoint/2010/main" val="38905698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2479"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All</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Team Nutrition materials are available online from Team</a:t>
            </a:r>
            <a:r>
              <a:rPr lang="en-US" sz="1200" baseline="0" dirty="0">
                <a:latin typeface="Arial" panose="020B0604020202020204" pitchFamily="34" charset="0"/>
                <a:cs typeface="Arial" panose="020B0604020202020204" pitchFamily="34" charset="0"/>
              </a:rPr>
              <a:t> Nutrition’s </a:t>
            </a:r>
            <a:r>
              <a:rPr lang="en-US" sz="1200" dirty="0">
                <a:latin typeface="Arial" panose="020B0604020202020204" pitchFamily="34" charset="0"/>
                <a:cs typeface="Arial" panose="020B0604020202020204" pitchFamily="34" charset="0"/>
              </a:rPr>
              <a:t>website and are available for free download to anybody who is interested.</a:t>
            </a:r>
          </a:p>
          <a:p>
            <a:pPr defTabSz="912479">
              <a:defRPr/>
            </a:pPr>
            <a:endParaRPr lang="en-US" sz="9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36</a:t>
            </a:fld>
            <a:endParaRPr lang="en-US"/>
          </a:p>
        </p:txBody>
      </p:sp>
    </p:spTree>
    <p:extLst>
      <p:ext uri="{BB962C8B-B14F-4D97-AF65-F5344CB8AC3E}">
        <p14:creationId xmlns:p14="http://schemas.microsoft.com/office/powerpoint/2010/main" val="19852524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479">
              <a:defRPr/>
            </a:pPr>
            <a:r>
              <a:rPr lang="en-US" sz="1200" dirty="0">
                <a:latin typeface="Arial" panose="020B0604020202020204" pitchFamily="34" charset="0"/>
                <a:cs typeface="Arial" panose="020B0604020202020204" pitchFamily="34" charset="0"/>
              </a:rPr>
              <a:t>For all participating in a Child Nutrition Program, such as the CACFP, Team Nutrition’s print materials are free to order. </a:t>
            </a:r>
          </a:p>
          <a:p>
            <a:pPr defTabSz="912479">
              <a:defRPr/>
            </a:pPr>
            <a:endParaRPr lang="en-US" sz="1200" dirty="0">
              <a:latin typeface="Arial" panose="020B0604020202020204" pitchFamily="34" charset="0"/>
              <a:cs typeface="Arial" panose="020B0604020202020204" pitchFamily="34" charset="0"/>
            </a:endParaRPr>
          </a:p>
          <a:p>
            <a:pPr defTabSz="912479">
              <a:defRPr/>
            </a:pPr>
            <a:r>
              <a:rPr lang="en-US" sz="1200" dirty="0">
                <a:latin typeface="Arial" panose="020B0604020202020204" pitchFamily="34" charset="0"/>
                <a:cs typeface="Arial" panose="020B0604020202020204" pitchFamily="34" charset="0"/>
              </a:rPr>
              <a:t>If you would like to order Team</a:t>
            </a:r>
            <a:r>
              <a:rPr lang="en-US" sz="1200" baseline="0" dirty="0">
                <a:latin typeface="Arial" panose="020B0604020202020204" pitchFamily="34" charset="0"/>
                <a:cs typeface="Arial" panose="020B0604020202020204" pitchFamily="34" charset="0"/>
              </a:rPr>
              <a:t> Nutrition’s fre</a:t>
            </a:r>
            <a:r>
              <a:rPr lang="en-US" sz="1200" dirty="0">
                <a:latin typeface="Arial" panose="020B0604020202020204" pitchFamily="34" charset="0"/>
                <a:cs typeface="Arial" panose="020B0604020202020204" pitchFamily="34" charset="0"/>
              </a:rPr>
              <a:t>e materials in print, you can go to the “Resource Order Form” link on the Team Nutrition website to order print copies of the materials.  </a:t>
            </a:r>
          </a:p>
          <a:p>
            <a:endParaRPr lang="en-US" sz="120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For bulk orders, you can email </a:t>
            </a:r>
            <a:r>
              <a:rPr lang="en-US" sz="1200" dirty="0" err="1">
                <a:latin typeface="Arial" panose="020B0604020202020204" pitchFamily="34" charset="0"/>
                <a:cs typeface="Arial" panose="020B0604020202020204" pitchFamily="34" charset="0"/>
              </a:rPr>
              <a:t>teamnutrition@usda.gov</a:t>
            </a:r>
            <a:r>
              <a:rPr lang="en-US" sz="1200" dirty="0">
                <a:latin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37</a:t>
            </a:fld>
            <a:endParaRPr lang="en-US"/>
          </a:p>
        </p:txBody>
      </p:sp>
    </p:spTree>
    <p:extLst>
      <p:ext uri="{BB962C8B-B14F-4D97-AF65-F5344CB8AC3E}">
        <p14:creationId xmlns:p14="http://schemas.microsoft.com/office/powerpoint/2010/main" val="16836127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monthly e-newsletter, connect with them via email at </a:t>
            </a:r>
            <a:r>
              <a:rPr lang="en-US" sz="1200" dirty="0" err="1">
                <a:latin typeface="Arial" panose="020B0604020202020204" pitchFamily="34" charset="0"/>
                <a:cs typeface="Arial" panose="020B0604020202020204" pitchFamily="34" charset="0"/>
              </a:rPr>
              <a:t>teamnutrition@usda.gov</a:t>
            </a:r>
            <a:r>
              <a:rPr lang="en-US" sz="1200" dirty="0">
                <a:latin typeface="Arial" panose="020B0604020202020204" pitchFamily="34" charset="0"/>
                <a:cs typeface="Arial" panose="020B0604020202020204" pitchFamily="34" charset="0"/>
              </a:rPr>
              <a:t>, and follow them on Twitter.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Thank you! </a:t>
            </a: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38</a:t>
            </a:fld>
            <a:endParaRPr lang="en-US"/>
          </a:p>
        </p:txBody>
      </p:sp>
    </p:spTree>
    <p:extLst>
      <p:ext uri="{BB962C8B-B14F-4D97-AF65-F5344CB8AC3E}">
        <p14:creationId xmlns:p14="http://schemas.microsoft.com/office/powerpoint/2010/main" val="3308959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Our topic today is </a:t>
            </a:r>
            <a:r>
              <a:rPr lang="en-US" sz="1200" baseline="0" dirty="0">
                <a:latin typeface="Arial" panose="020B0604020202020204" pitchFamily="34" charset="0"/>
                <a:cs typeface="Arial" panose="020B0604020202020204" pitchFamily="34" charset="0"/>
              </a:rPr>
              <a:t>“Serving Milk in the CACFP.” You can follow along with</a:t>
            </a:r>
            <a:r>
              <a:rPr lang="en-US" sz="1200" dirty="0">
                <a:latin typeface="Arial" panose="020B0604020202020204" pitchFamily="34" charset="0"/>
                <a:cs typeface="Arial" panose="020B0604020202020204" pitchFamily="34" charset="0"/>
              </a:rPr>
              <a:t> Team Nutrition’s “Serving Milk in the CACFP” worksheet. </a:t>
            </a:r>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4</a:t>
            </a:fld>
            <a:endParaRPr lang="en-US" dirty="0"/>
          </a:p>
        </p:txBody>
      </p:sp>
    </p:spTree>
    <p:extLst>
      <p:ext uri="{BB962C8B-B14F-4D97-AF65-F5344CB8AC3E}">
        <p14:creationId xmlns:p14="http://schemas.microsoft.com/office/powerpoint/2010/main" val="627404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 first page of Team Nutrition’s worksheet provides an overview of the milk requirements for participants of different ages in the CACFP. </a:t>
            </a: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5</a:t>
            </a:fld>
            <a:endParaRPr lang="en-US" dirty="0"/>
          </a:p>
        </p:txBody>
      </p:sp>
    </p:spTree>
    <p:extLst>
      <p:ext uri="{BB962C8B-B14F-4D97-AF65-F5344CB8AC3E}">
        <p14:creationId xmlns:p14="http://schemas.microsoft.com/office/powerpoint/2010/main" val="2715231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 second page includes</a:t>
            </a:r>
            <a:r>
              <a:rPr lang="en-US" sz="1200" baseline="0" dirty="0">
                <a:latin typeface="Arial" panose="020B0604020202020204" pitchFamily="34" charset="0"/>
                <a:cs typeface="Arial" panose="020B0604020202020204" pitchFamily="34" charset="0"/>
              </a:rPr>
              <a:t> some scenario-based</a:t>
            </a:r>
            <a:r>
              <a:rPr lang="en-US" sz="1200" dirty="0">
                <a:latin typeface="Arial" panose="020B0604020202020204" pitchFamily="34" charset="0"/>
                <a:cs typeface="Arial" panose="020B0604020202020204" pitchFamily="34" charset="0"/>
              </a:rPr>
              <a:t> questions </a:t>
            </a:r>
            <a:r>
              <a:rPr lang="en-US" sz="1200" baseline="0" dirty="0">
                <a:latin typeface="Arial" panose="020B0604020202020204" pitchFamily="34" charset="0"/>
                <a:cs typeface="Arial" panose="020B0604020202020204" pitchFamily="34" charset="0"/>
              </a:rPr>
              <a:t>to help you practice and apply what you have learned.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6</a:t>
            </a:fld>
            <a:endParaRPr lang="en-US" dirty="0"/>
          </a:p>
        </p:txBody>
      </p:sp>
    </p:spTree>
    <p:extLst>
      <p:ext uri="{BB962C8B-B14F-4D97-AF65-F5344CB8AC3E}">
        <p14:creationId xmlns:p14="http://schemas.microsoft.com/office/powerpoint/2010/main" val="2576601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Let’s start by taking a closer look at the milk requirements for each age group in the CACFP</a:t>
            </a:r>
            <a:r>
              <a:rPr lang="en-US" sz="1200" baseline="0" dirty="0">
                <a:latin typeface="Arial" panose="020B0604020202020204" pitchFamily="34" charset="0"/>
                <a:cs typeface="Arial" panose="020B0604020202020204" pitchFamily="34" charset="0"/>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For infants,</a:t>
            </a:r>
            <a:r>
              <a:rPr lang="en-US" sz="1200" dirty="0">
                <a:latin typeface="Arial" panose="020B0604020202020204" pitchFamily="34" charset="0"/>
                <a:cs typeface="Arial" panose="020B0604020202020204" pitchFamily="34" charset="0"/>
              </a:rPr>
              <a:t> which is ages </a:t>
            </a:r>
            <a:r>
              <a:rPr lang="en-US" sz="1200" baseline="0" dirty="0">
                <a:latin typeface="Arial" panose="020B0604020202020204" pitchFamily="34" charset="0"/>
                <a:cs typeface="Arial" panose="020B0604020202020204" pitchFamily="34" charset="0"/>
              </a:rPr>
              <a:t>birth through 11 months, breastmilk and iron-fortified formula are allowed.  Although it is not explicitly stated in the meal pattern for each age group, please note that breastmilk is also allowed at any age in the CACFP. </a:t>
            </a:r>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7</a:t>
            </a:fld>
            <a:endParaRPr lang="en-US" dirty="0"/>
          </a:p>
        </p:txBody>
      </p:sp>
    </p:spTree>
    <p:extLst>
      <p:ext uri="{BB962C8B-B14F-4D97-AF65-F5344CB8AC3E}">
        <p14:creationId xmlns:p14="http://schemas.microsoft.com/office/powerpoint/2010/main" val="5101182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Children ages 12 through 23 months may</a:t>
            </a:r>
            <a:r>
              <a:rPr lang="en-US" sz="1200" dirty="0">
                <a:latin typeface="Arial" panose="020B0604020202020204" pitchFamily="34" charset="0"/>
                <a:cs typeface="Arial" panose="020B0604020202020204" pitchFamily="34" charset="0"/>
              </a:rPr>
              <a:t> be served </a:t>
            </a:r>
            <a:r>
              <a:rPr lang="en-US" sz="1200" baseline="0" dirty="0">
                <a:latin typeface="Arial" panose="020B0604020202020204" pitchFamily="34" charset="0"/>
                <a:cs typeface="Arial" panose="020B0604020202020204" pitchFamily="34" charset="0"/>
              </a:rPr>
              <a:t>unflavored whole milk as</a:t>
            </a:r>
            <a:r>
              <a:rPr lang="en-US" sz="1200" dirty="0">
                <a:latin typeface="Arial" panose="020B0604020202020204" pitchFamily="34" charset="0"/>
                <a:cs typeface="Arial" panose="020B0604020202020204" pitchFamily="34" charset="0"/>
              </a:rPr>
              <a:t> part of reimbursable meals and snacks </a:t>
            </a:r>
            <a:r>
              <a:rPr lang="en-US" sz="1200" baseline="0" dirty="0">
                <a:latin typeface="Arial" panose="020B0604020202020204" pitchFamily="34" charset="0"/>
                <a:cs typeface="Arial" panose="020B0604020202020204" pitchFamily="34" charset="0"/>
              </a:rPr>
              <a:t>in the CACFP. To help with the transition from infant formula to whole milk,</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iron-fortified formula may also be served between the ages of 12 and 13 months. Breastmilk can also be served </a:t>
            </a:r>
            <a:r>
              <a:rPr lang="en-US" sz="1200" dirty="0">
                <a:latin typeface="Arial" panose="020B0604020202020204" pitchFamily="34" charset="0"/>
                <a:cs typeface="Arial" panose="020B0604020202020204" pitchFamily="34" charset="0"/>
              </a:rPr>
              <a:t>to this age group, or to any age group, </a:t>
            </a:r>
            <a:r>
              <a:rPr lang="en-US" sz="1200" baseline="0" dirty="0">
                <a:latin typeface="Arial" panose="020B0604020202020204" pitchFamily="34" charset="0"/>
                <a:cs typeface="Arial" panose="020B0604020202020204" pitchFamily="34" charset="0"/>
              </a:rPr>
              <a:t>in the CACFP.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If you are serving breastmilk to children 12 months old or older, remember that the amount of breastmilk served to the child must meet the fluid milk requirement for that age group. If not enough breastmilk is provided, then the remaining amount must be “made up” with the appropriate type of milk for the child’s age.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For example, </a:t>
            </a:r>
            <a:r>
              <a:rPr lang="en-US" sz="1200" baseline="0" dirty="0">
                <a:latin typeface="Arial" panose="020B0604020202020204" pitchFamily="34" charset="0"/>
                <a:cs typeface="Arial" panose="020B0604020202020204" pitchFamily="34" charset="0"/>
              </a:rPr>
              <a:t>1 through 2 year </a:t>
            </a:r>
            <a:r>
              <a:rPr lang="en-US" sz="1200" baseline="0" dirty="0" err="1">
                <a:latin typeface="Arial" panose="020B0604020202020204" pitchFamily="34" charset="0"/>
                <a:cs typeface="Arial" panose="020B0604020202020204" pitchFamily="34" charset="0"/>
              </a:rPr>
              <a:t>olds</a:t>
            </a:r>
            <a:r>
              <a:rPr lang="en-US" sz="1200" baseline="0" dirty="0">
                <a:latin typeface="Arial" panose="020B0604020202020204" pitchFamily="34" charset="0"/>
                <a:cs typeface="Arial" panose="020B0604020202020204" pitchFamily="34" charset="0"/>
              </a:rPr>
              <a:t> must be served at least 4 ounces of whole milk at breakfast. If the mother only brings in 2 ounces of breastmilk for her 1- year-old at breakfast, then at least 2 ounces of unflavored whole milk must be served in order to meet the minimum required 4 fluid ounces of milk. </a:t>
            </a:r>
            <a:r>
              <a:rPr lang="en-US" sz="1200" kern="1200" dirty="0">
                <a:solidFill>
                  <a:schemeClr val="tx1"/>
                </a:solidFill>
                <a:effectLst/>
                <a:latin typeface="Arial" panose="020B0604020202020204" pitchFamily="34" charset="0"/>
                <a:cs typeface="Arial" panose="020B0604020202020204" pitchFamily="34" charset="0"/>
              </a:rPr>
              <a:t>The two milks do not need to be mixed in the same cup.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cs typeface="Arial" panose="020B0604020202020204" pitchFamily="34" charset="0"/>
              </a:rPr>
              <a:t>As a reminder, if breastmilk</a:t>
            </a:r>
            <a:r>
              <a:rPr lang="en-US" sz="1200" kern="1200" baseline="0" dirty="0">
                <a:solidFill>
                  <a:schemeClr val="tx1"/>
                </a:solidFill>
                <a:effectLst/>
                <a:latin typeface="Arial" panose="020B0604020202020204" pitchFamily="34" charset="0"/>
                <a:cs typeface="Arial" panose="020B0604020202020204" pitchFamily="34" charset="0"/>
              </a:rPr>
              <a:t> is provided, </a:t>
            </a:r>
            <a:r>
              <a:rPr lang="en-US" sz="1200" kern="1200" dirty="0">
                <a:solidFill>
                  <a:schemeClr val="tx1"/>
                </a:solidFill>
                <a:effectLst/>
                <a:latin typeface="Arial" panose="020B0604020202020204" pitchFamily="34" charset="0"/>
                <a:cs typeface="Arial" panose="020B0604020202020204" pitchFamily="34" charset="0"/>
              </a:rPr>
              <a:t>the center or day care home must provide all the other required meal components in order for the meal to be reimbursable. </a:t>
            </a:r>
            <a:endParaRPr lang="en-US" baseline="0" dirty="0"/>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8</a:t>
            </a:fld>
            <a:endParaRPr lang="en-US"/>
          </a:p>
        </p:txBody>
      </p:sp>
    </p:spTree>
    <p:extLst>
      <p:ext uri="{BB962C8B-B14F-4D97-AF65-F5344CB8AC3E}">
        <p14:creationId xmlns:p14="http://schemas.microsoft.com/office/powerpoint/2010/main" val="4026204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For children 2 through 5 years old, you may serve unflavored fat-free (skim) milk and unflavored low-fat (1%) milk. To help children get used to the taste of fat-free or low-fat milk when they turn two, unflavored whole milk and unflavored reduced-fat (2%) milk may be served to the child between the ages of 2 years and 2 years and 1 month, or 25 months.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You can mix </a:t>
            </a:r>
            <a:r>
              <a:rPr lang="en-US" sz="1200" kern="1200" dirty="0">
                <a:solidFill>
                  <a:schemeClr val="tx1"/>
                </a:solidFill>
                <a:effectLst/>
                <a:latin typeface="Arial" panose="020B0604020202020204" pitchFamily="34" charset="0"/>
                <a:cs typeface="Arial" panose="020B0604020202020204" pitchFamily="34" charset="0"/>
              </a:rPr>
              <a:t>whole milk with low-fat or fat-free milk during this </a:t>
            </a:r>
            <a:r>
              <a:rPr lang="en-US" sz="1200" dirty="0">
                <a:latin typeface="Arial" panose="020B0604020202020204" pitchFamily="34" charset="0"/>
                <a:cs typeface="Arial" panose="020B0604020202020204" pitchFamily="34" charset="0"/>
              </a:rPr>
              <a:t>transition period</a:t>
            </a:r>
            <a:r>
              <a:rPr lang="en-US" sz="1200" kern="1200" dirty="0">
                <a:solidFill>
                  <a:schemeClr val="tx1"/>
                </a:solidFill>
                <a:effectLst/>
                <a:latin typeface="Arial" panose="020B0604020202020204" pitchFamily="34" charset="0"/>
                <a:cs typeface="Arial" panose="020B0604020202020204" pitchFamily="34" charset="0"/>
              </a:rPr>
              <a:t>. Slowly reduce the amount of whole or</a:t>
            </a:r>
            <a:r>
              <a:rPr lang="en-US" sz="1200" kern="1200" baseline="0" dirty="0">
                <a:solidFill>
                  <a:schemeClr val="tx1"/>
                </a:solidFill>
                <a:effectLst/>
                <a:latin typeface="Arial" panose="020B0604020202020204" pitchFamily="34" charset="0"/>
                <a:cs typeface="Arial" panose="020B0604020202020204" pitchFamily="34" charset="0"/>
              </a:rPr>
              <a:t> reduced-fat milk while increasing the amount of low-fat or fat-free milk in the cup. This gradual change will help the child adjust to the taste of low-fat or fat-free milk. </a:t>
            </a:r>
            <a:endParaRPr lang="en-US" sz="1200" baseline="0" dirty="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9</a:t>
            </a:fld>
            <a:endParaRPr lang="en-US"/>
          </a:p>
        </p:txBody>
      </p:sp>
    </p:spTree>
    <p:extLst>
      <p:ext uri="{BB962C8B-B14F-4D97-AF65-F5344CB8AC3E}">
        <p14:creationId xmlns:p14="http://schemas.microsoft.com/office/powerpoint/2010/main" val="2460208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43000"/>
            <a:ext cx="4883591" cy="1480379"/>
          </a:xfrm>
          <a:prstGeom prst="rect">
            <a:avLst/>
          </a:prstGeom>
        </p:spPr>
        <p:txBody>
          <a:bodyPr lIns="0" tIns="0" rIns="0" bIns="0" anchor="t" anchorCtr="0">
            <a:normAutofit/>
          </a:bodyPr>
          <a:lstStyle>
            <a:lvl1pPr algn="l">
              <a:defRPr sz="4400" b="1" i="0">
                <a:solidFill>
                  <a:schemeClr val="bg1"/>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hasCustomPrompt="1"/>
          </p:nvPr>
        </p:nvSpPr>
        <p:spPr>
          <a:xfrm>
            <a:off x="365760" y="3657600"/>
            <a:ext cx="4197791" cy="907470"/>
          </a:xfrm>
          <a:prstGeom prst="rect">
            <a:avLst/>
          </a:prstGeom>
        </p:spPr>
        <p:txBody>
          <a:bodyPr/>
          <a:lstStyle>
            <a:lvl1pPr marL="0" indent="0" algn="l">
              <a:lnSpc>
                <a:spcPts val="2800"/>
              </a:lnSpc>
              <a:buNone/>
              <a:defRPr sz="22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a:t>
            </a:r>
            <a:br>
              <a:rPr lang="en-US" dirty="0"/>
            </a:br>
            <a:r>
              <a:rPr lang="en-US" dirty="0"/>
              <a:t>subtitle style</a:t>
            </a:r>
          </a:p>
        </p:txBody>
      </p:sp>
    </p:spTree>
    <p:extLst>
      <p:ext uri="{BB962C8B-B14F-4D97-AF65-F5344CB8AC3E}">
        <p14:creationId xmlns:p14="http://schemas.microsoft.com/office/powerpoint/2010/main" val="1895280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1200907"/>
            <a:ext cx="8789276" cy="475484"/>
          </a:xfrm>
          <a:prstGeom prst="rect">
            <a:avLst/>
          </a:prstGeom>
        </p:spPr>
        <p:txBody>
          <a:bodyPr/>
          <a:lstStyle>
            <a:lvl1pPr>
              <a:defRPr sz="3000" b="1" i="0">
                <a:solidFill>
                  <a:schemeClr val="bg1"/>
                </a:solidFill>
                <a:latin typeface="Helvetica" pitchFamily="2" charset="0"/>
              </a:defRPr>
            </a:lvl1pPr>
          </a:lstStyle>
          <a:p>
            <a:r>
              <a:rPr lang="en-US" dirty="0"/>
              <a:t>Click to edit Master title style</a:t>
            </a:r>
          </a:p>
        </p:txBody>
      </p:sp>
      <p:pic>
        <p:nvPicPr>
          <p:cNvPr id="3" name="Picture 2">
            <a:extLst>
              <a:ext uri="{FF2B5EF4-FFF2-40B4-BE49-F238E27FC236}">
                <a16:creationId xmlns:a16="http://schemas.microsoft.com/office/drawing/2014/main" id="{7C5BFCAC-A678-E34E-B766-E603D06ED1D5}"/>
              </a:ext>
            </a:extLst>
          </p:cNvPr>
          <p:cNvPicPr>
            <a:picLocks noChangeAspect="1"/>
          </p:cNvPicPr>
          <p:nvPr userDrawn="1"/>
        </p:nvPicPr>
        <p:blipFill>
          <a:blip r:embed="rId2"/>
          <a:stretch>
            <a:fillRect/>
          </a:stretch>
        </p:blipFill>
        <p:spPr>
          <a:xfrm>
            <a:off x="228600" y="228600"/>
            <a:ext cx="2042988" cy="581778"/>
          </a:xfrm>
          <a:prstGeom prst="rect">
            <a:avLst/>
          </a:prstGeom>
        </p:spPr>
      </p:pic>
      <p:sp>
        <p:nvSpPr>
          <p:cNvPr id="5" name="Content Placeholder 4">
            <a:extLst>
              <a:ext uri="{FF2B5EF4-FFF2-40B4-BE49-F238E27FC236}">
                <a16:creationId xmlns:a16="http://schemas.microsoft.com/office/drawing/2014/main" id="{18ECEF70-3C82-1049-96D7-131F64A581CC}"/>
              </a:ext>
            </a:extLst>
          </p:cNvPr>
          <p:cNvSpPr>
            <a:spLocks noGrp="1"/>
          </p:cNvSpPr>
          <p:nvPr>
            <p:ph sz="quarter" idx="10"/>
          </p:nvPr>
        </p:nvSpPr>
        <p:spPr>
          <a:xfrm>
            <a:off x="228600" y="2752517"/>
            <a:ext cx="5327650" cy="1751012"/>
          </a:xfrm>
          <a:prstGeom prst="rect">
            <a:avLst/>
          </a:prstGeom>
        </p:spPr>
        <p:txBody>
          <a:bodyPr/>
          <a:lstStyle>
            <a:lvl1pPr marL="320040" indent="-320040">
              <a:lnSpc>
                <a:spcPct val="90000"/>
              </a:lnSpc>
              <a:buClr>
                <a:srgbClr val="511B48"/>
              </a:buClr>
              <a:buSzPct val="125000"/>
              <a:buFont typeface="Wingdings" pitchFamily="2" charset="2"/>
              <a:buChar char="ü"/>
              <a:defRPr sz="1800" b="0" i="0">
                <a:solidFill>
                  <a:schemeClr val="tx1">
                    <a:lumMod val="65000"/>
                    <a:lumOff val="35000"/>
                  </a:schemeClr>
                </a:solidFill>
                <a:latin typeface="Helvetica" pitchFamily="2" charset="0"/>
              </a:defRPr>
            </a:lvl1pPr>
            <a:lvl2pPr>
              <a:defRPr sz="1800" b="0" i="0">
                <a:latin typeface="Helvetica" pitchFamily="2" charset="0"/>
              </a:defRPr>
            </a:lvl2pPr>
            <a:lvl3pPr>
              <a:defRPr sz="1800" b="0" i="0">
                <a:latin typeface="Helvetica" pitchFamily="2" charset="0"/>
              </a:defRPr>
            </a:lvl3pPr>
            <a:lvl4pPr>
              <a:defRPr sz="1800" b="0" i="0">
                <a:latin typeface="Helvetica" pitchFamily="2" charset="0"/>
              </a:defRPr>
            </a:lvl4pPr>
            <a:lvl5pPr>
              <a:defRPr sz="1800" b="0" i="0">
                <a:latin typeface="Helvetica" pitchFamily="2" charset="0"/>
              </a:defRPr>
            </a:lvl5pPr>
          </a:lstStyle>
          <a:p>
            <a:pPr lvl="0"/>
            <a:r>
              <a:rPr lang="en-US" dirty="0"/>
              <a:t>Edit Master text styles</a:t>
            </a:r>
          </a:p>
        </p:txBody>
      </p:sp>
      <p:sp>
        <p:nvSpPr>
          <p:cNvPr id="7" name="Text Placeholder 6">
            <a:extLst>
              <a:ext uri="{FF2B5EF4-FFF2-40B4-BE49-F238E27FC236}">
                <a16:creationId xmlns:a16="http://schemas.microsoft.com/office/drawing/2014/main" id="{36ECE138-CE12-CE45-B967-58F6AB9B06E0}"/>
              </a:ext>
            </a:extLst>
          </p:cNvPr>
          <p:cNvSpPr>
            <a:spLocks noGrp="1"/>
          </p:cNvSpPr>
          <p:nvPr>
            <p:ph type="body" sz="quarter" idx="11" hasCustomPrompt="1"/>
          </p:nvPr>
        </p:nvSpPr>
        <p:spPr>
          <a:xfrm>
            <a:off x="228600" y="1773611"/>
            <a:ext cx="4949825" cy="475483"/>
          </a:xfrm>
          <a:prstGeom prst="rect">
            <a:avLst/>
          </a:prstGeom>
        </p:spPr>
        <p:txBody>
          <a:bodyPr/>
          <a:lstStyle>
            <a:lvl1pPr marL="0" indent="0">
              <a:buNone/>
              <a:defRPr sz="1800" b="0" i="0">
                <a:solidFill>
                  <a:schemeClr val="tx1">
                    <a:lumMod val="65000"/>
                    <a:lumOff val="35000"/>
                  </a:schemeClr>
                </a:solidFill>
                <a:latin typeface="Helvetica" pitchFamily="2" charset="0"/>
              </a:defRPr>
            </a:lvl1pPr>
            <a:lvl2pPr>
              <a:defRPr b="0" i="0">
                <a:solidFill>
                  <a:schemeClr val="tx1">
                    <a:lumMod val="65000"/>
                    <a:lumOff val="35000"/>
                  </a:schemeClr>
                </a:solidFill>
                <a:latin typeface="Helvetica" pitchFamily="2" charset="0"/>
              </a:defRPr>
            </a:lvl2pPr>
            <a:lvl3pPr>
              <a:defRPr b="0" i="0">
                <a:solidFill>
                  <a:schemeClr val="tx1">
                    <a:lumMod val="65000"/>
                    <a:lumOff val="35000"/>
                  </a:schemeClr>
                </a:solidFill>
                <a:latin typeface="Helvetica" pitchFamily="2" charset="0"/>
              </a:defRPr>
            </a:lvl3pPr>
            <a:lvl4pPr>
              <a:defRPr b="0" i="0">
                <a:solidFill>
                  <a:schemeClr val="tx1">
                    <a:lumMod val="65000"/>
                    <a:lumOff val="35000"/>
                  </a:schemeClr>
                </a:solidFill>
                <a:latin typeface="Helvetica" pitchFamily="2" charset="0"/>
              </a:defRPr>
            </a:lvl4pPr>
            <a:lvl5pPr>
              <a:defRPr b="0" i="0">
                <a:solidFill>
                  <a:schemeClr val="tx1">
                    <a:lumMod val="65000"/>
                    <a:lumOff val="35000"/>
                  </a:schemeClr>
                </a:solidFill>
                <a:latin typeface="Helvetica" pitchFamily="2" charset="0"/>
              </a:defRPr>
            </a:lvl5pPr>
          </a:lstStyle>
          <a:p>
            <a:pPr lvl="0"/>
            <a:r>
              <a:rPr lang="en-US" dirty="0"/>
              <a:t>Edit Subtitle</a:t>
            </a:r>
          </a:p>
        </p:txBody>
      </p:sp>
    </p:spTree>
    <p:extLst>
      <p:ext uri="{BB962C8B-B14F-4D97-AF65-F5344CB8AC3E}">
        <p14:creationId xmlns:p14="http://schemas.microsoft.com/office/powerpoint/2010/main" val="2396164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bg>
      <p:bgPr>
        <a:gradFill>
          <a:gsLst>
            <a:gs pos="100000">
              <a:schemeClr val="accent1">
                <a:lumMod val="5000"/>
                <a:lumOff val="95000"/>
              </a:schemeClr>
            </a:gs>
            <a:gs pos="1000">
              <a:srgbClr val="511B48"/>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0" y="228600"/>
            <a:ext cx="9144000" cy="475484"/>
          </a:xfrm>
          <a:prstGeom prst="rect">
            <a:avLst/>
          </a:prstGeom>
        </p:spPr>
        <p:txBody>
          <a:bodyPr/>
          <a:lstStyle>
            <a:lvl1pPr algn="ctr">
              <a:defRPr sz="3200" b="1" i="0">
                <a:solidFill>
                  <a:schemeClr val="bg1"/>
                </a:solidFill>
                <a:latin typeface="Helvetica" pitchFamily="2" charset="0"/>
              </a:defRPr>
            </a:lvl1pPr>
          </a:lstStyle>
          <a:p>
            <a:r>
              <a:rPr lang="en-US" dirty="0"/>
              <a:t>Click to edit Master title style</a:t>
            </a:r>
          </a:p>
        </p:txBody>
      </p:sp>
    </p:spTree>
    <p:extLst>
      <p:ext uri="{BB962C8B-B14F-4D97-AF65-F5344CB8AC3E}">
        <p14:creationId xmlns:p14="http://schemas.microsoft.com/office/powerpoint/2010/main" val="2593626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8895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511B48"/>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317624"/>
            <a:ext cx="3868737" cy="613726"/>
          </a:xfrm>
          <a:prstGeom prst="rect">
            <a:avLst/>
          </a:prstGeom>
        </p:spPr>
        <p:txBody>
          <a:bodyPr/>
          <a:lstStyle>
            <a:lvl1pPr marL="137160" indent="-137160">
              <a:buClr>
                <a:srgbClr val="511B48"/>
              </a:buClr>
              <a:buFont typeface="Arial" panose="020B0604020202020204" pitchFamily="34" charset="0"/>
              <a:buChar char="•"/>
              <a:defRPr sz="1800" b="0" i="0">
                <a:solidFill>
                  <a:schemeClr val="tx1">
                    <a:lumMod val="65000"/>
                    <a:lumOff val="35000"/>
                  </a:schemeClr>
                </a:solidFill>
                <a:latin typeface="Helvetica" pitchFamily="2" charset="0"/>
              </a:defRPr>
            </a:lvl1pPr>
            <a:lvl2pPr marL="283464" indent="-137160">
              <a:buClr>
                <a:srgbClr val="511B48"/>
              </a:buClr>
              <a:buFont typeface="System Font Regular"/>
              <a:buChar char="⁃"/>
              <a:defRPr sz="1800" b="0" i="0">
                <a:solidFill>
                  <a:schemeClr val="tx1">
                    <a:lumMod val="65000"/>
                    <a:lumOff val="35000"/>
                  </a:schemeClr>
                </a:solidFill>
                <a:latin typeface="Helvetica" pitchFamily="2" charset="0"/>
              </a:defRPr>
            </a:lvl2pPr>
            <a:lvl5pPr marL="1828800" indent="0">
              <a:buNone/>
              <a:defRPr/>
            </a:lvl5pPr>
          </a:lstStyle>
          <a:p>
            <a:pPr lvl="0"/>
            <a:r>
              <a:rPr lang="en-US" dirty="0"/>
              <a:t>Edit Master text styles</a:t>
            </a:r>
          </a:p>
          <a:p>
            <a:pPr lvl="1"/>
            <a:r>
              <a:rPr lang="en-US" dirty="0"/>
              <a:t>Second Line</a:t>
            </a:r>
          </a:p>
          <a:p>
            <a:pPr lvl="1"/>
            <a:endParaRPr lang="en-US" dirty="0"/>
          </a:p>
        </p:txBody>
      </p:sp>
    </p:spTree>
    <p:extLst>
      <p:ext uri="{BB962C8B-B14F-4D97-AF65-F5344CB8AC3E}">
        <p14:creationId xmlns:p14="http://schemas.microsoft.com/office/powerpoint/2010/main" val="2998603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chemeClr val="bg1"/>
                </a:solidFill>
              </a:defRPr>
            </a:lvl1pPr>
          </a:lstStyle>
          <a:p>
            <a:r>
              <a:rPr lang="en-US" dirty="0"/>
              <a:t>Click to edit title</a:t>
            </a:r>
            <a:br>
              <a:rPr lang="en-US" dirty="0"/>
            </a:br>
            <a:r>
              <a:rPr lang="en-US" dirty="0"/>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8507" y="1794703"/>
            <a:ext cx="3868737" cy="613726"/>
          </a:xfrm>
          <a:prstGeom prst="rect">
            <a:avLst/>
          </a:prstGeom>
        </p:spPr>
        <p:txBody>
          <a:bodyPr/>
          <a:lstStyle>
            <a:lvl1pPr marL="137160" indent="-137160">
              <a:buClr>
                <a:srgbClr val="511B48"/>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304704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794703"/>
            <a:ext cx="3868737" cy="613726"/>
          </a:xfrm>
          <a:prstGeom prst="rect">
            <a:avLst/>
          </a:prstGeom>
        </p:spPr>
        <p:txBody>
          <a:bodyPr/>
          <a:lstStyle>
            <a:lvl1pPr marL="137160" indent="-137160">
              <a:buClr>
                <a:srgbClr val="511B48"/>
              </a:buClr>
              <a:buFont typeface="Arial" panose="020B0604020202020204" pitchFamily="34" charset="0"/>
              <a:buChar char="•"/>
              <a:defRPr sz="1800" b="0" i="0">
                <a:solidFill>
                  <a:schemeClr val="tx1">
                    <a:lumMod val="65000"/>
                    <a:lumOff val="35000"/>
                  </a:schemeClr>
                </a:solidFill>
                <a:latin typeface="Helvetica" pitchFamily="2" charset="0"/>
              </a:defRPr>
            </a:lvl1pPr>
            <a:lvl2pPr marL="283464" indent="-137160">
              <a:buClr>
                <a:srgbClr val="14504F"/>
              </a:buClr>
              <a:buFont typeface="System Font Regular"/>
              <a:buChar char="⁃"/>
              <a:defRPr sz="1800" b="0" i="0">
                <a:latin typeface="Helvetica" pitchFamily="2" charset="0"/>
              </a:defRPr>
            </a:lvl2pPr>
            <a:lvl5pPr marL="1828800" indent="0">
              <a:buNone/>
              <a:defRPr/>
            </a:lvl5pPr>
          </a:lstStyle>
          <a:p>
            <a:pPr lvl="0"/>
            <a:r>
              <a:rPr lang="en-US" dirty="0"/>
              <a:t>Edit Master text styles</a:t>
            </a:r>
          </a:p>
          <a:p>
            <a:pPr lvl="1"/>
            <a:endParaRPr lang="en-US" dirty="0"/>
          </a:p>
        </p:txBody>
      </p:sp>
    </p:spTree>
    <p:extLst>
      <p:ext uri="{BB962C8B-B14F-4D97-AF65-F5344CB8AC3E}">
        <p14:creationId xmlns:p14="http://schemas.microsoft.com/office/powerpoint/2010/main" val="2430874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740507"/>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74050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1716894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800">
                <a:solidFill>
                  <a:schemeClr val="bg1"/>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buClr>
                <a:srgbClr val="062F6E"/>
              </a:buClr>
              <a:buFontTx/>
              <a:buBlip>
                <a:blip r:embed="rId2"/>
              </a:buBlip>
              <a:defRPr sz="2000" b="0" i="0">
                <a:solidFill>
                  <a:schemeClr val="tx1">
                    <a:lumMod val="65000"/>
                    <a:lumOff val="35000"/>
                  </a:schemeClr>
                </a:solidFill>
                <a:latin typeface="Helvetica" pitchFamily="2" charset="0"/>
              </a:defRPr>
            </a:lvl1pPr>
            <a:lvl5pPr marL="1828800" indent="0">
              <a:buNone/>
              <a:defRPr/>
            </a:lvl5pPr>
          </a:lstStyle>
          <a:p>
            <a:pPr lvl="0"/>
            <a:r>
              <a:rPr lang="en-US" dirty="0"/>
              <a:t> Edit Master text styles</a:t>
            </a:r>
          </a:p>
        </p:txBody>
      </p:sp>
    </p:spTree>
    <p:extLst>
      <p:ext uri="{BB962C8B-B14F-4D97-AF65-F5344CB8AC3E}">
        <p14:creationId xmlns:p14="http://schemas.microsoft.com/office/powerpoint/2010/main" val="2986279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14504F"/>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137160" indent="-137160">
              <a:buClr>
                <a:srgbClr val="14504F"/>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04550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65760" y="411480"/>
            <a:ext cx="7372350" cy="573957"/>
          </a:xfrm>
          <a:prstGeom prst="rect">
            <a:avLst/>
          </a:prstGeom>
        </p:spPr>
        <p:txBody>
          <a:bodyPr lIns="0" tIns="0" rIns="0" bIns="0" anchor="t" anchorCtr="0">
            <a:normAutofit/>
          </a:bodyPr>
          <a:lstStyle>
            <a:lvl1pPr algn="l">
              <a:defRPr sz="4000" b="1" i="0">
                <a:solidFill>
                  <a:srgbClr val="511B48"/>
                </a:solidFill>
                <a:latin typeface="Helvetica" pitchFamily="2" charset="0"/>
              </a:defRPr>
            </a:lvl1pPr>
          </a:lstStyle>
          <a:p>
            <a:r>
              <a:rPr lang="en-US" dirty="0"/>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2039112"/>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395721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357528"/>
            <a:ext cx="8789276" cy="475484"/>
          </a:xfrm>
          <a:prstGeom prst="rect">
            <a:avLst/>
          </a:prstGeom>
        </p:spPr>
        <p:txBody>
          <a:bodyPr/>
          <a:lstStyle>
            <a:lvl1pPr>
              <a:defRPr sz="3000" b="1" i="0">
                <a:solidFill>
                  <a:srgbClr val="403064"/>
                </a:solidFill>
                <a:latin typeface="Helvetica" pitchFamily="2" charset="0"/>
              </a:defRPr>
            </a:lvl1pPr>
          </a:lstStyle>
          <a:p>
            <a:r>
              <a:rPr lang="en-US" dirty="0"/>
              <a:t>Click to edit Master title style</a:t>
            </a:r>
          </a:p>
        </p:txBody>
      </p:sp>
    </p:spTree>
    <p:extLst>
      <p:ext uri="{BB962C8B-B14F-4D97-AF65-F5344CB8AC3E}">
        <p14:creationId xmlns:p14="http://schemas.microsoft.com/office/powerpoint/2010/main" val="50470790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7.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9.xml"/><Relationship Id="rId1" Type="http://schemas.openxmlformats.org/officeDocument/2006/relationships/slideLayout" Target="../slideLayouts/slideLayout8.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Round Single Corner Rectangle 9">
            <a:extLst>
              <a:ext uri="{FF2B5EF4-FFF2-40B4-BE49-F238E27FC236}">
                <a16:creationId xmlns:a16="http://schemas.microsoft.com/office/drawing/2014/main" id="{63745748-5361-3641-B163-A6F30F4DA486}"/>
              </a:ext>
            </a:extLst>
          </p:cNvPr>
          <p:cNvSpPr/>
          <p:nvPr userDrawn="1"/>
        </p:nvSpPr>
        <p:spPr>
          <a:xfrm rot="10800000" flipH="1">
            <a:off x="0" y="-1"/>
            <a:ext cx="8694751" cy="3440246"/>
          </a:xfrm>
          <a:prstGeom prst="round1Rect">
            <a:avLst>
              <a:gd name="adj" fmla="val 16776"/>
            </a:avLst>
          </a:prstGeom>
          <a:solidFill>
            <a:srgbClr val="511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4325024"/>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5A90C07-FA61-8C42-91D6-4A206CCD56F4}"/>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511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59D75E56-B825-9548-BC33-453AB7A43707}"/>
              </a:ext>
            </a:extLst>
          </p:cNvPr>
          <p:cNvSpPr/>
          <p:nvPr userDrawn="1"/>
        </p:nvSpPr>
        <p:spPr>
          <a:xfrm rot="10800000" flipH="1">
            <a:off x="0" y="0"/>
            <a:ext cx="8887091" cy="1156965"/>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511B4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7A0633C9-C221-6C43-B6D9-DFAA9A5E7763}"/>
              </a:ext>
            </a:extLst>
          </p:cNvPr>
          <p:cNvSpPr/>
          <p:nvPr userDrawn="1"/>
        </p:nvSpPr>
        <p:spPr>
          <a:xfrm rot="10800000" flipH="1">
            <a:off x="0"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511B4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 id="2147483686" r:id="rId2"/>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73681" y="1224469"/>
            <a:ext cx="4792713" cy="3045350"/>
          </a:xfrm>
          <a:prstGeom prst="round1Rect">
            <a:avLst>
              <a:gd name="adj" fmla="val 26085"/>
            </a:avLst>
          </a:prstGeom>
          <a:solidFill>
            <a:srgbClr val="511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511B48"/>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511B48"/>
        </a:solidFill>
        <a:effectLst/>
      </p:bgPr>
    </p:bg>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 id="2147483687"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accent1">
                <a:lumMod val="5000"/>
                <a:lumOff val="95000"/>
              </a:schemeClr>
            </a:gs>
            <a:gs pos="1000">
              <a:srgbClr val="511B48"/>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395697"/>
      </p:ext>
    </p:extLst>
  </p:cSld>
  <p:clrMap bg1="lt1" tx1="dk1" bg2="lt2" tx2="dk2" accent1="accent1" accent2="accent2" accent3="accent3" accent4="accent4" accent5="accent5" accent6="accent6" hlink="hlink" folHlink="folHlink"/>
  <p:sldLayoutIdLst>
    <p:sldLayoutId id="2147483684" r:id="rId1"/>
    <p:sldLayoutId id="2147483688" r:id="rId2"/>
    <p:sldLayoutId id="2147483685"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twitter.com/@teamnutritio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www.teamnutrition.usda.gov/" TargetMode="Externa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hyperlink" Target="https://teamnutrition.usda.gov/" TargetMode="External"/><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hyperlink" Target="http://teamnutrition.usda.gov/" TargetMode="External"/><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image" Target="../media/image13.tiff"/><Relationship Id="rId5" Type="http://schemas.openxmlformats.org/officeDocument/2006/relationships/hyperlink" Target="mailto:TeamNutrition@usda.gov" TargetMode="External"/><Relationship Id="rId4" Type="http://schemas.openxmlformats.org/officeDocument/2006/relationships/image" Target="../media/image12.tiff"/></Relationships>
</file>

<file path=ppt/slides/_rels/slide38.xml.rels><?xml version="1.0" encoding="UTF-8" standalone="yes"?>
<Relationships xmlns="http://schemas.openxmlformats.org/package/2006/relationships"><Relationship Id="rId8" Type="http://schemas.openxmlformats.org/officeDocument/2006/relationships/hyperlink" Target="mailto:TeamNutrition@usda.gov" TargetMode="External"/><Relationship Id="rId3" Type="http://schemas.openxmlformats.org/officeDocument/2006/relationships/image" Target="../media/image14.png"/><Relationship Id="rId7" Type="http://schemas.openxmlformats.org/officeDocument/2006/relationships/image" Target="../media/image12.tiff"/><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hyperlink" Target="https://twitter.com/@teamnutrition" TargetMode="External"/><Relationship Id="rId5" Type="http://schemas.openxmlformats.org/officeDocument/2006/relationships/image" Target="../media/image15.png"/><Relationship Id="rId10" Type="http://schemas.openxmlformats.org/officeDocument/2006/relationships/image" Target="../media/image17.png"/><Relationship Id="rId4" Type="http://schemas.openxmlformats.org/officeDocument/2006/relationships/hyperlink" Target="http://teamnutrition.usda.gov/" TargetMode="External"/><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0C00E-2043-5743-A660-A8EF8C73EB70}"/>
              </a:ext>
            </a:extLst>
          </p:cNvPr>
          <p:cNvSpPr>
            <a:spLocks noGrp="1"/>
          </p:cNvSpPr>
          <p:nvPr>
            <p:ph type="ctrTitle"/>
          </p:nvPr>
        </p:nvSpPr>
        <p:spPr/>
        <p:txBody>
          <a:bodyPr/>
          <a:lstStyle/>
          <a:p>
            <a:r>
              <a:rPr lang="en-US" noProof="0" dirty="0"/>
              <a:t>Serving Milk </a:t>
            </a:r>
            <a:br>
              <a:rPr lang="en-US" noProof="0" dirty="0"/>
            </a:br>
            <a:r>
              <a:rPr lang="en-US" noProof="0" dirty="0"/>
              <a:t>in the CACFP</a:t>
            </a:r>
          </a:p>
        </p:txBody>
      </p:sp>
      <p:sp>
        <p:nvSpPr>
          <p:cNvPr id="3" name="Subtitle 2">
            <a:extLst>
              <a:ext uri="{FF2B5EF4-FFF2-40B4-BE49-F238E27FC236}">
                <a16:creationId xmlns:a16="http://schemas.microsoft.com/office/drawing/2014/main" id="{52F5C6E2-B9DD-2545-9717-635A3EDA2B8A}"/>
              </a:ext>
            </a:extLst>
          </p:cNvPr>
          <p:cNvSpPr>
            <a:spLocks noGrp="1"/>
          </p:cNvSpPr>
          <p:nvPr>
            <p:ph type="subTitle" idx="1"/>
          </p:nvPr>
        </p:nvSpPr>
        <p:spPr>
          <a:xfrm>
            <a:off x="374209" y="3699352"/>
            <a:ext cx="4197791" cy="907470"/>
          </a:xfrm>
        </p:spPr>
        <p:txBody>
          <a:bodyPr/>
          <a:lstStyle/>
          <a:p>
            <a:r>
              <a:rPr lang="en-US" noProof="0" dirty="0"/>
              <a:t>A Training Presentation for </a:t>
            </a:r>
            <a:br>
              <a:rPr lang="en-US" noProof="0" dirty="0"/>
            </a:br>
            <a:r>
              <a:rPr lang="en-US" noProof="0" dirty="0"/>
              <a:t>Child and Adult Care Food Program (CACFP) Operators</a:t>
            </a:r>
          </a:p>
        </p:txBody>
      </p:sp>
      <p:pic>
        <p:nvPicPr>
          <p:cNvPr id="4" name="Picture 3" descr="Group of kids, young and older adults. ">
            <a:extLst>
              <a:ext uri="{FF2B5EF4-FFF2-40B4-BE49-F238E27FC236}">
                <a16:creationId xmlns:a16="http://schemas.microsoft.com/office/drawing/2014/main" id="{DD6828F6-463B-B244-B9B0-C5F874061A32}"/>
              </a:ext>
            </a:extLst>
          </p:cNvPr>
          <p:cNvPicPr>
            <a:picLocks noChangeAspect="1"/>
          </p:cNvPicPr>
          <p:nvPr/>
        </p:nvPicPr>
        <p:blipFill>
          <a:blip r:embed="rId3"/>
          <a:stretch>
            <a:fillRect/>
          </a:stretch>
        </p:blipFill>
        <p:spPr>
          <a:xfrm>
            <a:off x="4211816" y="1035424"/>
            <a:ext cx="4481067" cy="3679058"/>
          </a:xfrm>
          <a:prstGeom prst="rect">
            <a:avLst/>
          </a:prstGeom>
        </p:spPr>
      </p:pic>
    </p:spTree>
    <p:extLst>
      <p:ext uri="{BB962C8B-B14F-4D97-AF65-F5344CB8AC3E}">
        <p14:creationId xmlns:p14="http://schemas.microsoft.com/office/powerpoint/2010/main" val="3484091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22B0D-E6A6-644C-9C09-527E2BEFD9D6}"/>
              </a:ext>
            </a:extLst>
          </p:cNvPr>
          <p:cNvSpPr>
            <a:spLocks noGrp="1"/>
          </p:cNvSpPr>
          <p:nvPr>
            <p:ph type="title"/>
          </p:nvPr>
        </p:nvSpPr>
        <p:spPr/>
        <p:txBody>
          <a:bodyPr/>
          <a:lstStyle/>
          <a:p>
            <a:r>
              <a:rPr lang="en-US" noProof="0">
                <a:cs typeface="Arial" panose="020B0604020202020204" pitchFamily="34" charset="0"/>
              </a:rPr>
              <a:t>Serving Milk in the CACFP   </a:t>
            </a:r>
            <a:r>
              <a:rPr lang="en-US" noProof="0"/>
              <a:t/>
            </a:r>
            <a:br>
              <a:rPr lang="en-US" noProof="0"/>
            </a:br>
            <a:endParaRPr lang="en-US" noProof="0"/>
          </a:p>
        </p:txBody>
      </p:sp>
      <p:pic>
        <p:nvPicPr>
          <p:cNvPr id="18" name="Picture 17" descr="Screenshot of &quot;Serving Milk in the CACFP&quot; worksheet.">
            <a:extLst>
              <a:ext uri="{FF2B5EF4-FFF2-40B4-BE49-F238E27FC236}">
                <a16:creationId xmlns:a16="http://schemas.microsoft.com/office/drawing/2014/main" id="{216781B1-1629-A941-8506-4504C55F89F8}"/>
              </a:ext>
            </a:extLst>
          </p:cNvPr>
          <p:cNvPicPr>
            <a:picLocks noChangeAspect="1"/>
          </p:cNvPicPr>
          <p:nvPr/>
        </p:nvPicPr>
        <p:blipFill>
          <a:blip r:embed="rId3"/>
          <a:srcRect/>
          <a:stretch/>
        </p:blipFill>
        <p:spPr>
          <a:xfrm>
            <a:off x="208164" y="851067"/>
            <a:ext cx="2988189" cy="3859744"/>
          </a:xfrm>
          <a:prstGeom prst="rect">
            <a:avLst/>
          </a:prstGeom>
          <a:solidFill>
            <a:schemeClr val="bg1"/>
          </a:solidFill>
          <a:ln w="3175">
            <a:noFill/>
          </a:ln>
          <a:effectLst>
            <a:outerShdw blurRad="63500" sx="102000" sy="102000" algn="tl" rotWithShape="0">
              <a:srgbClr val="333333">
                <a:alpha val="15000"/>
              </a:srgbClr>
            </a:outerShdw>
          </a:effectLst>
        </p:spPr>
      </p:pic>
      <p:grpSp>
        <p:nvGrpSpPr>
          <p:cNvPr id="19" name="Group 18" descr="[decorative] ">
            <a:extLst>
              <a:ext uri="{FF2B5EF4-FFF2-40B4-BE49-F238E27FC236}">
                <a16:creationId xmlns:a16="http://schemas.microsoft.com/office/drawing/2014/main" id="{5F420A6E-9DAF-7448-905F-F46CDF9EFF79}"/>
              </a:ext>
              <a:ext uri="{C183D7F6-B498-43B3-948B-1728B52AA6E4}">
                <adec:decorative xmlns="" xmlns:adec="http://schemas.microsoft.com/office/drawing/2017/decorative" val="1"/>
              </a:ext>
            </a:extLst>
          </p:cNvPr>
          <p:cNvGrpSpPr/>
          <p:nvPr/>
        </p:nvGrpSpPr>
        <p:grpSpPr>
          <a:xfrm>
            <a:off x="356723" y="1543015"/>
            <a:ext cx="2718250" cy="2129521"/>
            <a:chOff x="356723" y="1543015"/>
            <a:chExt cx="2718250" cy="2129521"/>
          </a:xfrm>
        </p:grpSpPr>
        <p:sp>
          <p:nvSpPr>
            <p:cNvPr id="20" name="Rectangle 19">
              <a:extLst>
                <a:ext uri="{FF2B5EF4-FFF2-40B4-BE49-F238E27FC236}">
                  <a16:creationId xmlns:a16="http://schemas.microsoft.com/office/drawing/2014/main" id="{169CB8C2-62E6-6645-B5D7-3F44A55DE602}"/>
                </a:ext>
              </a:extLst>
            </p:cNvPr>
            <p:cNvSpPr/>
            <p:nvPr/>
          </p:nvSpPr>
          <p:spPr>
            <a:xfrm>
              <a:off x="356723" y="1543015"/>
              <a:ext cx="2718250" cy="1538379"/>
            </a:xfrm>
            <a:prstGeom prst="rect">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Elbow Connector 20">
              <a:extLst>
                <a:ext uri="{FF2B5EF4-FFF2-40B4-BE49-F238E27FC236}">
                  <a16:creationId xmlns:a16="http://schemas.microsoft.com/office/drawing/2014/main" id="{2FB09140-29C6-D240-9AB6-71583E02CD88}"/>
                </a:ext>
              </a:extLst>
            </p:cNvPr>
            <p:cNvCxnSpPr>
              <a:cxnSpLocks/>
            </p:cNvCxnSpPr>
            <p:nvPr/>
          </p:nvCxnSpPr>
          <p:spPr>
            <a:xfrm rot="10800000">
              <a:off x="1676825" y="3087840"/>
              <a:ext cx="1001096" cy="584696"/>
            </a:xfrm>
            <a:prstGeom prst="bentConnector3">
              <a:avLst>
                <a:gd name="adj1" fmla="val 99053"/>
              </a:avLst>
            </a:prstGeom>
            <a:ln w="19050">
              <a:solidFill>
                <a:srgbClr val="511B48"/>
              </a:solidFill>
              <a:tailEnd type="oval"/>
            </a:ln>
          </p:spPr>
          <p:style>
            <a:lnRef idx="1">
              <a:schemeClr val="accent1"/>
            </a:lnRef>
            <a:fillRef idx="0">
              <a:schemeClr val="accent1"/>
            </a:fillRef>
            <a:effectRef idx="0">
              <a:schemeClr val="accent1"/>
            </a:effectRef>
            <a:fontRef idx="minor">
              <a:schemeClr val="tx1"/>
            </a:fontRef>
          </p:style>
        </p:cxnSp>
      </p:grpSp>
      <p:grpSp>
        <p:nvGrpSpPr>
          <p:cNvPr id="25" name="Group 24" descr="[decorative] ">
            <a:extLst>
              <a:ext uri="{FF2B5EF4-FFF2-40B4-BE49-F238E27FC236}">
                <a16:creationId xmlns:a16="http://schemas.microsoft.com/office/drawing/2014/main" id="{D0B10121-6D5F-8C43-B3A3-3BE77C5DCAAD}"/>
              </a:ext>
              <a:ext uri="{C183D7F6-B498-43B3-948B-1728B52AA6E4}">
                <adec:decorative xmlns="" xmlns:adec="http://schemas.microsoft.com/office/drawing/2017/decorative" val="1"/>
              </a:ext>
            </a:extLst>
          </p:cNvPr>
          <p:cNvGrpSpPr/>
          <p:nvPr/>
        </p:nvGrpSpPr>
        <p:grpSpPr>
          <a:xfrm>
            <a:off x="2596445" y="1206347"/>
            <a:ext cx="6376794" cy="3610989"/>
            <a:chOff x="2596445" y="1206347"/>
            <a:chExt cx="6376794" cy="3610989"/>
          </a:xfrm>
        </p:grpSpPr>
        <p:sp>
          <p:nvSpPr>
            <p:cNvPr id="34" name="Rounded Rectangle 33">
              <a:extLst>
                <a:ext uri="{FF2B5EF4-FFF2-40B4-BE49-F238E27FC236}">
                  <a16:creationId xmlns:a16="http://schemas.microsoft.com/office/drawing/2014/main" id="{813D3204-2A95-604D-8CBF-CFADF5913E6B}"/>
                </a:ext>
              </a:extLst>
            </p:cNvPr>
            <p:cNvSpPr/>
            <p:nvPr/>
          </p:nvSpPr>
          <p:spPr>
            <a:xfrm>
              <a:off x="2596445" y="1206347"/>
              <a:ext cx="6376794" cy="3610989"/>
            </a:xfrm>
            <a:prstGeom prst="roundRect">
              <a:avLst>
                <a:gd name="adj" fmla="val 2645"/>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F784828F-BF20-9541-8C69-60F9DEAD2220}"/>
                </a:ext>
              </a:extLst>
            </p:cNvPr>
            <p:cNvGrpSpPr/>
            <p:nvPr/>
          </p:nvGrpSpPr>
          <p:grpSpPr>
            <a:xfrm>
              <a:off x="2794841" y="1389011"/>
              <a:ext cx="5940117" cy="2857118"/>
              <a:chOff x="2794841" y="1389011"/>
              <a:chExt cx="5940117" cy="2857118"/>
            </a:xfrm>
          </p:grpSpPr>
          <p:grpSp>
            <p:nvGrpSpPr>
              <p:cNvPr id="36" name="Group 35">
                <a:extLst>
                  <a:ext uri="{FF2B5EF4-FFF2-40B4-BE49-F238E27FC236}">
                    <a16:creationId xmlns:a16="http://schemas.microsoft.com/office/drawing/2014/main" id="{FA8C21B9-5772-434F-A57D-268F8EA5F099}"/>
                  </a:ext>
                </a:extLst>
              </p:cNvPr>
              <p:cNvGrpSpPr/>
              <p:nvPr/>
            </p:nvGrpSpPr>
            <p:grpSpPr>
              <a:xfrm>
                <a:off x="2800349" y="1392845"/>
                <a:ext cx="2809043" cy="1174369"/>
                <a:chOff x="2587276" y="1392845"/>
                <a:chExt cx="2809043" cy="1174369"/>
              </a:xfrm>
              <a:effectLst>
                <a:outerShdw blurRad="50800" dist="38100" dir="2700000" algn="tl" rotWithShape="0">
                  <a:prstClr val="black">
                    <a:alpha val="20000"/>
                  </a:prstClr>
                </a:outerShdw>
              </a:effectLst>
            </p:grpSpPr>
            <p:sp>
              <p:nvSpPr>
                <p:cNvPr id="46" name="Rounded Rectangle 45">
                  <a:extLst>
                    <a:ext uri="{FF2B5EF4-FFF2-40B4-BE49-F238E27FC236}">
                      <a16:creationId xmlns:a16="http://schemas.microsoft.com/office/drawing/2014/main" id="{219BA5E2-A968-514D-84C4-EEDD58F66036}"/>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AC415ADD-E9D7-9A41-B50F-A0E6DC9C784B}"/>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36">
                <a:extLst>
                  <a:ext uri="{FF2B5EF4-FFF2-40B4-BE49-F238E27FC236}">
                    <a16:creationId xmlns:a16="http://schemas.microsoft.com/office/drawing/2014/main" id="{34D4769A-8DAB-524C-B5BF-62506EC7FC91}"/>
                  </a:ext>
                </a:extLst>
              </p:cNvPr>
              <p:cNvGrpSpPr/>
              <p:nvPr/>
            </p:nvGrpSpPr>
            <p:grpSpPr>
              <a:xfrm>
                <a:off x="5835248" y="1389011"/>
                <a:ext cx="2899710" cy="1174369"/>
                <a:chOff x="2587276" y="1392845"/>
                <a:chExt cx="2809043" cy="1174369"/>
              </a:xfrm>
              <a:effectLst>
                <a:outerShdw blurRad="50800" dist="38100" dir="2700000" algn="tl" rotWithShape="0">
                  <a:prstClr val="black">
                    <a:alpha val="20000"/>
                  </a:prstClr>
                </a:outerShdw>
              </a:effectLst>
            </p:grpSpPr>
            <p:sp>
              <p:nvSpPr>
                <p:cNvPr id="44" name="Rounded Rectangle 43">
                  <a:extLst>
                    <a:ext uri="{FF2B5EF4-FFF2-40B4-BE49-F238E27FC236}">
                      <a16:creationId xmlns:a16="http://schemas.microsoft.com/office/drawing/2014/main" id="{C6746187-08A6-084A-9EF3-D91D758C46ED}"/>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3A15FDD0-2F35-904E-8013-E7D2F168EF6D}"/>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497D05CE-83A8-F74F-BD0B-8586657FA9CC}"/>
                  </a:ext>
                </a:extLst>
              </p:cNvPr>
              <p:cNvGrpSpPr/>
              <p:nvPr/>
            </p:nvGrpSpPr>
            <p:grpSpPr>
              <a:xfrm>
                <a:off x="2794841" y="2725886"/>
                <a:ext cx="2809043" cy="1520243"/>
                <a:chOff x="2587276" y="1392845"/>
                <a:chExt cx="2809043" cy="1520243"/>
              </a:xfrm>
              <a:effectLst>
                <a:outerShdw blurRad="50800" dist="38100" dir="2700000" algn="tl" rotWithShape="0">
                  <a:prstClr val="black">
                    <a:alpha val="20000"/>
                  </a:prstClr>
                </a:outerShdw>
              </a:effectLst>
            </p:grpSpPr>
            <p:sp>
              <p:nvSpPr>
                <p:cNvPr id="42" name="Rounded Rectangle 41">
                  <a:extLst>
                    <a:ext uri="{FF2B5EF4-FFF2-40B4-BE49-F238E27FC236}">
                      <a16:creationId xmlns:a16="http://schemas.microsoft.com/office/drawing/2014/main" id="{A572E440-CBFE-FA43-AF2B-EC58212363BB}"/>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F8760428-FD2E-464B-8D4D-FE5575BEF684}"/>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 name="Group 38">
                <a:extLst>
                  <a:ext uri="{FF2B5EF4-FFF2-40B4-BE49-F238E27FC236}">
                    <a16:creationId xmlns:a16="http://schemas.microsoft.com/office/drawing/2014/main" id="{9B6BC4DA-7527-1043-B7E4-A9449DC63A6A}"/>
                  </a:ext>
                </a:extLst>
              </p:cNvPr>
              <p:cNvGrpSpPr/>
              <p:nvPr/>
            </p:nvGrpSpPr>
            <p:grpSpPr>
              <a:xfrm>
                <a:off x="5829988" y="2725886"/>
                <a:ext cx="2899394" cy="1520243"/>
                <a:chOff x="2587276" y="1392845"/>
                <a:chExt cx="2809043" cy="1520243"/>
              </a:xfrm>
              <a:effectLst>
                <a:outerShdw blurRad="50800" dist="38100" dir="2700000" algn="tl" rotWithShape="0">
                  <a:prstClr val="black">
                    <a:alpha val="20000"/>
                  </a:prstClr>
                </a:outerShdw>
              </a:effectLst>
            </p:grpSpPr>
            <p:sp>
              <p:nvSpPr>
                <p:cNvPr id="40" name="Rounded Rectangle 39">
                  <a:extLst>
                    <a:ext uri="{FF2B5EF4-FFF2-40B4-BE49-F238E27FC236}">
                      <a16:creationId xmlns:a16="http://schemas.microsoft.com/office/drawing/2014/main" id="{4E23DAFB-9ADC-6A47-9D98-C5B0F63A84D2}"/>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456DB182-B07F-4141-8FE0-9301DEE3DDFE}"/>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aphicFrame>
        <p:nvGraphicFramePr>
          <p:cNvPr id="23" name="Table 22" descr="[decorative] ">
            <a:extLst>
              <a:ext uri="{FF2B5EF4-FFF2-40B4-BE49-F238E27FC236}">
                <a16:creationId xmlns:a16="http://schemas.microsoft.com/office/drawing/2014/main" id="{42F7C269-5C22-4847-BCF7-367BC23EB139}"/>
              </a:ext>
            </a:extLst>
          </p:cNvPr>
          <p:cNvGraphicFramePr>
            <a:graphicFrameLocks noGrp="1"/>
          </p:cNvGraphicFramePr>
          <p:nvPr>
            <p:extLst>
              <p:ext uri="{D42A27DB-BD31-4B8C-83A1-F6EECF244321}">
                <p14:modId xmlns:p14="http://schemas.microsoft.com/office/powerpoint/2010/main" val="169031459"/>
              </p:ext>
            </p:extLst>
          </p:nvPr>
        </p:nvGraphicFramePr>
        <p:xfrm>
          <a:off x="2746031" y="1413962"/>
          <a:ext cx="2847682" cy="369682"/>
        </p:xfrm>
        <a:graphic>
          <a:graphicData uri="http://schemas.openxmlformats.org/drawingml/2006/table">
            <a:tbl>
              <a:tblPr firstRow="1" bandRow="1">
                <a:tableStyleId>{2D5ABB26-0587-4C30-8999-92F81FD0307C}</a:tableStyleId>
              </a:tblPr>
              <a:tblGrid>
                <a:gridCol w="2847682">
                  <a:extLst>
                    <a:ext uri="{9D8B030D-6E8A-4147-A177-3AD203B41FA5}">
                      <a16:colId xmlns:a16="http://schemas.microsoft.com/office/drawing/2014/main" val="3628576105"/>
                    </a:ext>
                  </a:extLst>
                </a:gridCol>
              </a:tblGrid>
              <a:tr h="369682">
                <a:tc>
                  <a:txBody>
                    <a:bodyPr/>
                    <a:lstStyle/>
                    <a:p>
                      <a:pPr algn="ctr"/>
                      <a:r>
                        <a:rPr lang="en-US" sz="1300" b="1">
                          <a:ln>
                            <a:noFill/>
                          </a:ln>
                          <a:solidFill>
                            <a:schemeClr val="bg1"/>
                          </a:solidFill>
                          <a:latin typeface="Times New Roman" panose="02020603050405020304" pitchFamily="18" charset="0"/>
                          <a:cs typeface="Times New Roman" panose="02020603050405020304" pitchFamily="18" charset="0"/>
                        </a:rPr>
                        <a:t>Newborn through 11 months old</a:t>
                      </a:r>
                    </a:p>
                  </a:txBody>
                  <a:tcPr anchor="ctr"/>
                </a:tc>
                <a:extLst>
                  <a:ext uri="{0D108BD9-81ED-4DB2-BD59-A6C34878D82A}">
                    <a16:rowId xmlns:a16="http://schemas.microsoft.com/office/drawing/2014/main" val="1058308914"/>
                  </a:ext>
                </a:extLst>
              </a:tr>
            </a:tbl>
          </a:graphicData>
        </a:graphic>
      </p:graphicFrame>
      <p:graphicFrame>
        <p:nvGraphicFramePr>
          <p:cNvPr id="24" name="Table 23" descr="[decorative] ">
            <a:extLst>
              <a:ext uri="{FF2B5EF4-FFF2-40B4-BE49-F238E27FC236}">
                <a16:creationId xmlns:a16="http://schemas.microsoft.com/office/drawing/2014/main" id="{2399C917-DCB4-0447-8E92-CC0CAE652D4A}"/>
              </a:ext>
            </a:extLst>
          </p:cNvPr>
          <p:cNvGraphicFramePr>
            <a:graphicFrameLocks noGrp="1"/>
          </p:cNvGraphicFramePr>
          <p:nvPr>
            <p:extLst>
              <p:ext uri="{D42A27DB-BD31-4B8C-83A1-F6EECF244321}">
                <p14:modId xmlns:p14="http://schemas.microsoft.com/office/powerpoint/2010/main" val="4044002783"/>
              </p:ext>
            </p:extLst>
          </p:nvPr>
        </p:nvGraphicFramePr>
        <p:xfrm>
          <a:off x="2873023" y="1797784"/>
          <a:ext cx="2675534" cy="693420"/>
        </p:xfrm>
        <a:graphic>
          <a:graphicData uri="http://schemas.openxmlformats.org/drawingml/2006/table">
            <a:tbl>
              <a:tblPr firstRow="1" bandRow="1">
                <a:tableStyleId>{2D5ABB26-0587-4C30-8999-92F81FD0307C}</a:tableStyleId>
              </a:tblPr>
              <a:tblGrid>
                <a:gridCol w="2675534">
                  <a:extLst>
                    <a:ext uri="{9D8B030D-6E8A-4147-A177-3AD203B41FA5}">
                      <a16:colId xmlns:a16="http://schemas.microsoft.com/office/drawing/2014/main" val="3628576105"/>
                    </a:ext>
                  </a:extLst>
                </a:gridCol>
              </a:tblGrid>
              <a:tr h="369682">
                <a:tc>
                  <a:txBody>
                    <a:bodyPr/>
                    <a:lstStyle/>
                    <a:p>
                      <a:pPr marL="228600" indent="-228600">
                        <a:buClr>
                          <a:srgbClr val="511B48"/>
                        </a:buClr>
                        <a:buFont typeface="Wingdings" pitchFamily="2" charset="2"/>
                        <a:buChar char="ü"/>
                      </a:pPr>
                      <a:r>
                        <a:rPr lang="en-US" sz="1400">
                          <a:latin typeface="Times New Roman" panose="02020603050405020304" pitchFamily="18" charset="0"/>
                          <a:cs typeface="Times New Roman" panose="02020603050405020304" pitchFamily="18" charset="0"/>
                        </a:rPr>
                        <a:t>Breastmilk</a:t>
                      </a:r>
                    </a:p>
                    <a:p>
                      <a:pPr marL="228600" indent="-228600">
                        <a:spcAft>
                          <a:spcPts val="300"/>
                        </a:spcAft>
                        <a:buClr>
                          <a:srgbClr val="511B48"/>
                        </a:buClr>
                        <a:buFont typeface="Wingdings" pitchFamily="2" charset="2"/>
                        <a:buChar char="ü"/>
                      </a:pPr>
                      <a:r>
                        <a:rPr lang="en-US" sz="1400">
                          <a:latin typeface="Times New Roman" panose="02020603050405020304" pitchFamily="18" charset="0"/>
                          <a:cs typeface="Times New Roman" panose="02020603050405020304" pitchFamily="18" charset="0"/>
                        </a:rPr>
                        <a:t>Iron-fortified formula</a:t>
                      </a:r>
                    </a:p>
                    <a:p>
                      <a:r>
                        <a:rPr lang="en-US" sz="900" i="1">
                          <a:latin typeface="Times New Roman" panose="02020603050405020304" pitchFamily="18" charset="0"/>
                          <a:cs typeface="Times New Roman" panose="02020603050405020304" pitchFamily="18" charset="0"/>
                        </a:rPr>
                        <a:t>Breastmilk is allowed at any age in the CACFP.</a:t>
                      </a:r>
                    </a:p>
                  </a:txBody>
                  <a:tcPr anchor="ctr"/>
                </a:tc>
                <a:extLst>
                  <a:ext uri="{0D108BD9-81ED-4DB2-BD59-A6C34878D82A}">
                    <a16:rowId xmlns:a16="http://schemas.microsoft.com/office/drawing/2014/main" val="1058308914"/>
                  </a:ext>
                </a:extLst>
              </a:tr>
            </a:tbl>
          </a:graphicData>
        </a:graphic>
      </p:graphicFrame>
      <p:graphicFrame>
        <p:nvGraphicFramePr>
          <p:cNvPr id="28" name="Table 27" descr="[decorative] ">
            <a:extLst>
              <a:ext uri="{FF2B5EF4-FFF2-40B4-BE49-F238E27FC236}">
                <a16:creationId xmlns:a16="http://schemas.microsoft.com/office/drawing/2014/main" id="{846B3CC1-BD08-5742-8CA4-63CD1D8EBD13}"/>
              </a:ext>
            </a:extLst>
          </p:cNvPr>
          <p:cNvGraphicFramePr>
            <a:graphicFrameLocks noGrp="1"/>
          </p:cNvGraphicFramePr>
          <p:nvPr>
            <p:extLst>
              <p:ext uri="{D42A27DB-BD31-4B8C-83A1-F6EECF244321}">
                <p14:modId xmlns:p14="http://schemas.microsoft.com/office/powerpoint/2010/main" val="3461582309"/>
              </p:ext>
            </p:extLst>
          </p:nvPr>
        </p:nvGraphicFramePr>
        <p:xfrm>
          <a:off x="5844832" y="1387983"/>
          <a:ext cx="2890126" cy="421640"/>
        </p:xfrm>
        <a:graphic>
          <a:graphicData uri="http://schemas.openxmlformats.org/drawingml/2006/table">
            <a:tbl>
              <a:tblPr firstRow="1" bandRow="1">
                <a:tableStyleId>{2D5ABB26-0587-4C30-8999-92F81FD0307C}</a:tableStyleId>
              </a:tblPr>
              <a:tblGrid>
                <a:gridCol w="2890126">
                  <a:extLst>
                    <a:ext uri="{9D8B030D-6E8A-4147-A177-3AD203B41FA5}">
                      <a16:colId xmlns:a16="http://schemas.microsoft.com/office/drawing/2014/main" val="3628576105"/>
                    </a:ext>
                  </a:extLst>
                </a:gridCol>
              </a:tblGrid>
              <a:tr h="369682">
                <a:tc>
                  <a:txBody>
                    <a:bodyPr/>
                    <a:lstStyle/>
                    <a:p>
                      <a:pPr algn="ctr">
                        <a:lnSpc>
                          <a:spcPts val="1300"/>
                        </a:lnSpc>
                      </a:pPr>
                      <a:r>
                        <a:rPr lang="en-US" sz="1300" b="1">
                          <a:ln>
                            <a:noFill/>
                          </a:ln>
                          <a:solidFill>
                            <a:schemeClr val="bg1"/>
                          </a:solidFill>
                          <a:latin typeface="Times New Roman" panose="02020603050405020304" pitchFamily="18" charset="0"/>
                          <a:cs typeface="Times New Roman" panose="02020603050405020304" pitchFamily="18" charset="0"/>
                        </a:rPr>
                        <a:t>12 months through 23 months </a:t>
                      </a:r>
                      <a:br>
                        <a:rPr lang="en-US" sz="1300" b="1">
                          <a:ln>
                            <a:noFill/>
                          </a:ln>
                          <a:solidFill>
                            <a:schemeClr val="bg1"/>
                          </a:solidFill>
                          <a:latin typeface="Times New Roman" panose="02020603050405020304" pitchFamily="18" charset="0"/>
                          <a:cs typeface="Times New Roman" panose="02020603050405020304" pitchFamily="18" charset="0"/>
                        </a:rPr>
                      </a:br>
                      <a:r>
                        <a:rPr lang="en-US" sz="1300" b="0" i="1">
                          <a:ln>
                            <a:noFill/>
                          </a:ln>
                          <a:solidFill>
                            <a:schemeClr val="bg1"/>
                          </a:solidFill>
                          <a:latin typeface="Times New Roman" panose="02020603050405020304" pitchFamily="18" charset="0"/>
                          <a:cs typeface="Times New Roman" panose="02020603050405020304" pitchFamily="18" charset="0"/>
                        </a:rPr>
                        <a:t>(1 year through 1 year and 11 months)</a:t>
                      </a:r>
                    </a:p>
                  </a:txBody>
                  <a:tcPr anchor="ctr"/>
                </a:tc>
                <a:extLst>
                  <a:ext uri="{0D108BD9-81ED-4DB2-BD59-A6C34878D82A}">
                    <a16:rowId xmlns:a16="http://schemas.microsoft.com/office/drawing/2014/main" val="1058308914"/>
                  </a:ext>
                </a:extLst>
              </a:tr>
            </a:tbl>
          </a:graphicData>
        </a:graphic>
      </p:graphicFrame>
      <p:graphicFrame>
        <p:nvGraphicFramePr>
          <p:cNvPr id="29" name="Table 28" descr="[decorative] ">
            <a:extLst>
              <a:ext uri="{FF2B5EF4-FFF2-40B4-BE49-F238E27FC236}">
                <a16:creationId xmlns:a16="http://schemas.microsoft.com/office/drawing/2014/main" id="{90C1E34F-D7EC-9945-B34E-07B0C56440F7}"/>
              </a:ext>
            </a:extLst>
          </p:cNvPr>
          <p:cNvGraphicFramePr>
            <a:graphicFrameLocks noGrp="1"/>
          </p:cNvGraphicFramePr>
          <p:nvPr>
            <p:extLst>
              <p:ext uri="{D42A27DB-BD31-4B8C-83A1-F6EECF244321}">
                <p14:modId xmlns:p14="http://schemas.microsoft.com/office/powerpoint/2010/main" val="2935909421"/>
              </p:ext>
            </p:extLst>
          </p:nvPr>
        </p:nvGraphicFramePr>
        <p:xfrm>
          <a:off x="5844831" y="1797784"/>
          <a:ext cx="2842107" cy="754380"/>
        </p:xfrm>
        <a:graphic>
          <a:graphicData uri="http://schemas.openxmlformats.org/drawingml/2006/table">
            <a:tbl>
              <a:tblPr firstRow="1" bandRow="1">
                <a:tableStyleId>{2D5ABB26-0587-4C30-8999-92F81FD0307C}</a:tableStyleId>
              </a:tblPr>
              <a:tblGrid>
                <a:gridCol w="2842107">
                  <a:extLst>
                    <a:ext uri="{9D8B030D-6E8A-4147-A177-3AD203B41FA5}">
                      <a16:colId xmlns:a16="http://schemas.microsoft.com/office/drawing/2014/main" val="3628576105"/>
                    </a:ext>
                  </a:extLst>
                </a:gridCol>
              </a:tblGrid>
              <a:tr h="369682">
                <a:tc>
                  <a:txBody>
                    <a:bodyPr/>
                    <a:lstStyle/>
                    <a:p>
                      <a:pPr marL="228600" indent="-228600">
                        <a:spcAft>
                          <a:spcPts val="300"/>
                        </a:spcAft>
                        <a:buClr>
                          <a:srgbClr val="511B48"/>
                        </a:buClr>
                        <a:buFont typeface="Wingdings" pitchFamily="2" charset="2"/>
                        <a:buChar char="ü"/>
                      </a:pPr>
                      <a:r>
                        <a:rPr lang="en-US" sz="1400">
                          <a:latin typeface="Times New Roman" panose="02020603050405020304" pitchFamily="18" charset="0"/>
                          <a:cs typeface="Times New Roman" panose="02020603050405020304" pitchFamily="18" charset="0"/>
                        </a:rPr>
                        <a:t>Unflavored whole milk</a:t>
                      </a:r>
                    </a:p>
                    <a:p>
                      <a:r>
                        <a:rPr lang="en-US" sz="900" i="1">
                          <a:latin typeface="Times New Roman" panose="02020603050405020304" pitchFamily="18" charset="0"/>
                          <a:cs typeface="Times New Roman" panose="02020603050405020304" pitchFamily="18" charset="0"/>
                        </a:rPr>
                        <a:t>Iron-fortified formula may be served to children between the ages of 12 months to 13 months to help with the transition to whole milk.</a:t>
                      </a:r>
                    </a:p>
                  </a:txBody>
                  <a:tcPr anchor="ctr"/>
                </a:tc>
                <a:extLst>
                  <a:ext uri="{0D108BD9-81ED-4DB2-BD59-A6C34878D82A}">
                    <a16:rowId xmlns:a16="http://schemas.microsoft.com/office/drawing/2014/main" val="1058308914"/>
                  </a:ext>
                </a:extLst>
              </a:tr>
            </a:tbl>
          </a:graphicData>
        </a:graphic>
      </p:graphicFrame>
      <p:graphicFrame>
        <p:nvGraphicFramePr>
          <p:cNvPr id="26" name="Table 25" descr="[decorative] ">
            <a:extLst>
              <a:ext uri="{FF2B5EF4-FFF2-40B4-BE49-F238E27FC236}">
                <a16:creationId xmlns:a16="http://schemas.microsoft.com/office/drawing/2014/main" id="{B291D0F7-6A45-6946-A6D3-A4910C8E5242}"/>
              </a:ext>
            </a:extLst>
          </p:cNvPr>
          <p:cNvGraphicFramePr>
            <a:graphicFrameLocks noGrp="1"/>
          </p:cNvGraphicFramePr>
          <p:nvPr>
            <p:extLst>
              <p:ext uri="{D42A27DB-BD31-4B8C-83A1-F6EECF244321}">
                <p14:modId xmlns:p14="http://schemas.microsoft.com/office/powerpoint/2010/main" val="253008301"/>
              </p:ext>
            </p:extLst>
          </p:nvPr>
        </p:nvGraphicFramePr>
        <p:xfrm>
          <a:off x="2761710" y="2718624"/>
          <a:ext cx="2847682" cy="421640"/>
        </p:xfrm>
        <a:graphic>
          <a:graphicData uri="http://schemas.openxmlformats.org/drawingml/2006/table">
            <a:tbl>
              <a:tblPr firstRow="1" bandRow="1">
                <a:tableStyleId>{2D5ABB26-0587-4C30-8999-92F81FD0307C}</a:tableStyleId>
              </a:tblPr>
              <a:tblGrid>
                <a:gridCol w="2847682">
                  <a:extLst>
                    <a:ext uri="{9D8B030D-6E8A-4147-A177-3AD203B41FA5}">
                      <a16:colId xmlns:a16="http://schemas.microsoft.com/office/drawing/2014/main" val="3628576105"/>
                    </a:ext>
                  </a:extLst>
                </a:gridCol>
              </a:tblGrid>
              <a:tr h="369682">
                <a:tc>
                  <a:txBody>
                    <a:bodyPr/>
                    <a:lstStyle/>
                    <a:p>
                      <a:pPr algn="ctr">
                        <a:lnSpc>
                          <a:spcPts val="1300"/>
                        </a:lnSpc>
                      </a:pPr>
                      <a:r>
                        <a:rPr lang="en-US" sz="1300" b="1">
                          <a:ln>
                            <a:noFill/>
                          </a:ln>
                          <a:solidFill>
                            <a:schemeClr val="bg1"/>
                          </a:solidFill>
                          <a:latin typeface="Times New Roman" panose="02020603050405020304" pitchFamily="18" charset="0"/>
                          <a:cs typeface="Times New Roman" panose="02020603050405020304" pitchFamily="18" charset="0"/>
                        </a:rPr>
                        <a:t>2 years through 5 years </a:t>
                      </a:r>
                      <a:br>
                        <a:rPr lang="en-US" sz="1300" b="1">
                          <a:ln>
                            <a:noFill/>
                          </a:ln>
                          <a:solidFill>
                            <a:schemeClr val="bg1"/>
                          </a:solidFill>
                          <a:latin typeface="Times New Roman" panose="02020603050405020304" pitchFamily="18" charset="0"/>
                          <a:cs typeface="Times New Roman" panose="02020603050405020304" pitchFamily="18" charset="0"/>
                        </a:rPr>
                      </a:br>
                      <a:r>
                        <a:rPr lang="en-US" sz="1300" b="0" i="1">
                          <a:ln>
                            <a:noFill/>
                          </a:ln>
                          <a:solidFill>
                            <a:schemeClr val="bg1"/>
                          </a:solidFill>
                          <a:latin typeface="Times New Roman" panose="02020603050405020304" pitchFamily="18" charset="0"/>
                          <a:cs typeface="Times New Roman" panose="02020603050405020304" pitchFamily="18" charset="0"/>
                        </a:rPr>
                        <a:t>(up to 6th birthday)</a:t>
                      </a:r>
                    </a:p>
                  </a:txBody>
                  <a:tcPr anchor="ctr"/>
                </a:tc>
                <a:extLst>
                  <a:ext uri="{0D108BD9-81ED-4DB2-BD59-A6C34878D82A}">
                    <a16:rowId xmlns:a16="http://schemas.microsoft.com/office/drawing/2014/main" val="1058308914"/>
                  </a:ext>
                </a:extLst>
              </a:tr>
            </a:tbl>
          </a:graphicData>
        </a:graphic>
      </p:graphicFrame>
      <p:graphicFrame>
        <p:nvGraphicFramePr>
          <p:cNvPr id="27" name="Table 26" descr="[decorative] ">
            <a:extLst>
              <a:ext uri="{FF2B5EF4-FFF2-40B4-BE49-F238E27FC236}">
                <a16:creationId xmlns:a16="http://schemas.microsoft.com/office/drawing/2014/main" id="{A90B3213-24FE-324D-A9D0-303BEEA6278B}"/>
              </a:ext>
            </a:extLst>
          </p:cNvPr>
          <p:cNvGraphicFramePr>
            <a:graphicFrameLocks noGrp="1"/>
          </p:cNvGraphicFramePr>
          <p:nvPr>
            <p:extLst>
              <p:ext uri="{D42A27DB-BD31-4B8C-83A1-F6EECF244321}">
                <p14:modId xmlns:p14="http://schemas.microsoft.com/office/powerpoint/2010/main" val="2192829041"/>
              </p:ext>
            </p:extLst>
          </p:nvPr>
        </p:nvGraphicFramePr>
        <p:xfrm>
          <a:off x="2834679" y="3145748"/>
          <a:ext cx="2759034" cy="1104900"/>
        </p:xfrm>
        <a:graphic>
          <a:graphicData uri="http://schemas.openxmlformats.org/drawingml/2006/table">
            <a:tbl>
              <a:tblPr firstRow="1" bandRow="1">
                <a:tableStyleId>{2D5ABB26-0587-4C30-8999-92F81FD0307C}</a:tableStyleId>
              </a:tblPr>
              <a:tblGrid>
                <a:gridCol w="2759034">
                  <a:extLst>
                    <a:ext uri="{9D8B030D-6E8A-4147-A177-3AD203B41FA5}">
                      <a16:colId xmlns:a16="http://schemas.microsoft.com/office/drawing/2014/main" val="3628576105"/>
                    </a:ext>
                  </a:extLst>
                </a:gridCol>
              </a:tblGrid>
              <a:tr h="369682">
                <a:tc>
                  <a:txBody>
                    <a:bodyPr/>
                    <a:lstStyle/>
                    <a:p>
                      <a:pPr marL="182880" indent="-182880">
                        <a:buClr>
                          <a:srgbClr val="511B48"/>
                        </a:buClr>
                        <a:buFont typeface="Wingdings" pitchFamily="2" charset="2"/>
                        <a:buChar char="ü"/>
                      </a:pPr>
                      <a:r>
                        <a:rPr lang="en-US" sz="1400">
                          <a:latin typeface="Times New Roman" panose="02020603050405020304" pitchFamily="18" charset="0"/>
                          <a:cs typeface="Times New Roman" panose="02020603050405020304" pitchFamily="18" charset="0"/>
                        </a:rPr>
                        <a:t>Unflavored fat-free (skim) milk</a:t>
                      </a:r>
                    </a:p>
                    <a:p>
                      <a:pPr marL="182880" indent="-182880">
                        <a:spcAft>
                          <a:spcPts val="300"/>
                        </a:spcAft>
                        <a:buClr>
                          <a:srgbClr val="511B48"/>
                        </a:buClr>
                        <a:buFont typeface="Wingdings" pitchFamily="2" charset="2"/>
                        <a:buChar char="ü"/>
                      </a:pPr>
                      <a:r>
                        <a:rPr lang="en-US" sz="1400">
                          <a:latin typeface="Times New Roman" panose="02020603050405020304" pitchFamily="18" charset="0"/>
                          <a:cs typeface="Times New Roman" panose="02020603050405020304" pitchFamily="18" charset="0"/>
                        </a:rPr>
                        <a:t>Unflavored low-fat (1%) milk </a:t>
                      </a:r>
                    </a:p>
                    <a:p>
                      <a:r>
                        <a:rPr lang="en-US" sz="900" i="1">
                          <a:latin typeface="Times New Roman" panose="02020603050405020304" pitchFamily="18" charset="0"/>
                          <a:cs typeface="Times New Roman" panose="02020603050405020304" pitchFamily="18" charset="0"/>
                        </a:rPr>
                        <a:t>Unflavored whole milk and unflavored reduced-fat (2%) milk may be served to children between the ages of 24 and 25 months to help with the transition to </a:t>
                      </a:r>
                      <a:br>
                        <a:rPr lang="en-US" sz="900" i="1">
                          <a:latin typeface="Times New Roman" panose="02020603050405020304" pitchFamily="18" charset="0"/>
                          <a:cs typeface="Times New Roman" panose="02020603050405020304" pitchFamily="18" charset="0"/>
                        </a:rPr>
                      </a:br>
                      <a:r>
                        <a:rPr lang="en-US" sz="900" i="1">
                          <a:latin typeface="Times New Roman" panose="02020603050405020304" pitchFamily="18" charset="0"/>
                          <a:cs typeface="Times New Roman" panose="02020603050405020304" pitchFamily="18" charset="0"/>
                        </a:rPr>
                        <a:t>fat-free (skim) or low-fat (1%) milk.</a:t>
                      </a:r>
                    </a:p>
                  </a:txBody>
                  <a:tcPr anchor="ctr"/>
                </a:tc>
                <a:extLst>
                  <a:ext uri="{0D108BD9-81ED-4DB2-BD59-A6C34878D82A}">
                    <a16:rowId xmlns:a16="http://schemas.microsoft.com/office/drawing/2014/main" val="1058308914"/>
                  </a:ext>
                </a:extLst>
              </a:tr>
            </a:tbl>
          </a:graphicData>
        </a:graphic>
      </p:graphicFrame>
      <p:graphicFrame>
        <p:nvGraphicFramePr>
          <p:cNvPr id="30" name="Table 29" descr="[decorative] ">
            <a:extLst>
              <a:ext uri="{FF2B5EF4-FFF2-40B4-BE49-F238E27FC236}">
                <a16:creationId xmlns:a16="http://schemas.microsoft.com/office/drawing/2014/main" id="{F41636A6-D132-8444-8A9C-7DAF8AD9891C}"/>
              </a:ext>
            </a:extLst>
          </p:cNvPr>
          <p:cNvGraphicFramePr>
            <a:graphicFrameLocks noGrp="1"/>
          </p:cNvGraphicFramePr>
          <p:nvPr>
            <p:extLst>
              <p:ext uri="{D42A27DB-BD31-4B8C-83A1-F6EECF244321}">
                <p14:modId xmlns:p14="http://schemas.microsoft.com/office/powerpoint/2010/main" val="1501479375"/>
              </p:ext>
            </p:extLst>
          </p:nvPr>
        </p:nvGraphicFramePr>
        <p:xfrm>
          <a:off x="5839256" y="2718624"/>
          <a:ext cx="2890126" cy="421640"/>
        </p:xfrm>
        <a:graphic>
          <a:graphicData uri="http://schemas.openxmlformats.org/drawingml/2006/table">
            <a:tbl>
              <a:tblPr firstRow="1" bandRow="1">
                <a:tableStyleId>{2D5ABB26-0587-4C30-8999-92F81FD0307C}</a:tableStyleId>
              </a:tblPr>
              <a:tblGrid>
                <a:gridCol w="2890126">
                  <a:extLst>
                    <a:ext uri="{9D8B030D-6E8A-4147-A177-3AD203B41FA5}">
                      <a16:colId xmlns:a16="http://schemas.microsoft.com/office/drawing/2014/main" val="3628576105"/>
                    </a:ext>
                  </a:extLst>
                </a:gridCol>
              </a:tblGrid>
              <a:tr h="369682">
                <a:tc>
                  <a:txBody>
                    <a:bodyPr/>
                    <a:lstStyle/>
                    <a:p>
                      <a:pPr algn="ctr">
                        <a:lnSpc>
                          <a:spcPts val="1300"/>
                        </a:lnSpc>
                      </a:pPr>
                      <a:r>
                        <a:rPr lang="en-US" sz="1300" b="1">
                          <a:ln>
                            <a:noFill/>
                          </a:ln>
                          <a:solidFill>
                            <a:schemeClr val="bg1"/>
                          </a:solidFill>
                          <a:latin typeface="Times New Roman" panose="02020603050405020304" pitchFamily="18" charset="0"/>
                          <a:cs typeface="Times New Roman" panose="02020603050405020304" pitchFamily="18" charset="0"/>
                        </a:rPr>
                        <a:t>6 through 12 years, 13 through </a:t>
                      </a:r>
                      <a:br>
                        <a:rPr lang="en-US" sz="1300" b="1">
                          <a:ln>
                            <a:noFill/>
                          </a:ln>
                          <a:solidFill>
                            <a:schemeClr val="bg1"/>
                          </a:solidFill>
                          <a:latin typeface="Times New Roman" panose="02020603050405020304" pitchFamily="18" charset="0"/>
                          <a:cs typeface="Times New Roman" panose="02020603050405020304" pitchFamily="18" charset="0"/>
                        </a:rPr>
                      </a:br>
                      <a:r>
                        <a:rPr lang="en-US" sz="1300" b="1">
                          <a:ln>
                            <a:noFill/>
                          </a:ln>
                          <a:solidFill>
                            <a:schemeClr val="bg1"/>
                          </a:solidFill>
                          <a:latin typeface="Times New Roman" panose="02020603050405020304" pitchFamily="18" charset="0"/>
                          <a:cs typeface="Times New Roman" panose="02020603050405020304" pitchFamily="18" charset="0"/>
                        </a:rPr>
                        <a:t>18 years, and adults</a:t>
                      </a:r>
                    </a:p>
                  </a:txBody>
                  <a:tcPr anchor="ctr"/>
                </a:tc>
                <a:extLst>
                  <a:ext uri="{0D108BD9-81ED-4DB2-BD59-A6C34878D82A}">
                    <a16:rowId xmlns:a16="http://schemas.microsoft.com/office/drawing/2014/main" val="1058308914"/>
                  </a:ext>
                </a:extLst>
              </a:tr>
            </a:tbl>
          </a:graphicData>
        </a:graphic>
      </p:graphicFrame>
      <p:graphicFrame>
        <p:nvGraphicFramePr>
          <p:cNvPr id="31" name="Table 30" descr="[decorative] ">
            <a:extLst>
              <a:ext uri="{FF2B5EF4-FFF2-40B4-BE49-F238E27FC236}">
                <a16:creationId xmlns:a16="http://schemas.microsoft.com/office/drawing/2014/main" id="{266E92BA-8B0D-224F-9366-A23E3E1AF3A6}"/>
              </a:ext>
            </a:extLst>
          </p:cNvPr>
          <p:cNvGraphicFramePr>
            <a:graphicFrameLocks noGrp="1"/>
          </p:cNvGraphicFramePr>
          <p:nvPr>
            <p:extLst>
              <p:ext uri="{D42A27DB-BD31-4B8C-83A1-F6EECF244321}">
                <p14:modId xmlns:p14="http://schemas.microsoft.com/office/powerpoint/2010/main" val="1157133166"/>
              </p:ext>
            </p:extLst>
          </p:nvPr>
        </p:nvGraphicFramePr>
        <p:xfrm>
          <a:off x="5912225" y="3145748"/>
          <a:ext cx="2759034" cy="944880"/>
        </p:xfrm>
        <a:graphic>
          <a:graphicData uri="http://schemas.openxmlformats.org/drawingml/2006/table">
            <a:tbl>
              <a:tblPr firstRow="1" bandRow="1">
                <a:tableStyleId>{2D5ABB26-0587-4C30-8999-92F81FD0307C}</a:tableStyleId>
              </a:tblPr>
              <a:tblGrid>
                <a:gridCol w="2759034">
                  <a:extLst>
                    <a:ext uri="{9D8B030D-6E8A-4147-A177-3AD203B41FA5}">
                      <a16:colId xmlns:a16="http://schemas.microsoft.com/office/drawing/2014/main" val="3628576105"/>
                    </a:ext>
                  </a:extLst>
                </a:gridCol>
              </a:tblGrid>
              <a:tr h="369682">
                <a:tc>
                  <a:txBody>
                    <a:bodyPr/>
                    <a:lstStyle/>
                    <a:p>
                      <a:pPr marL="182880" indent="-182880">
                        <a:buClr>
                          <a:srgbClr val="511B48"/>
                        </a:buClr>
                        <a:buFont typeface="Wingdings" pitchFamily="2" charset="2"/>
                        <a:buChar char="ü"/>
                      </a:pPr>
                      <a:r>
                        <a:rPr lang="en-US" sz="1400">
                          <a:latin typeface="Times New Roman" panose="02020603050405020304" pitchFamily="18" charset="0"/>
                          <a:cs typeface="Times New Roman" panose="02020603050405020304" pitchFamily="18" charset="0"/>
                        </a:rPr>
                        <a:t>Unflavored fat-free (skim) milk</a:t>
                      </a:r>
                    </a:p>
                    <a:p>
                      <a:pPr marL="182880" indent="-182880">
                        <a:buClr>
                          <a:srgbClr val="511B48"/>
                        </a:buClr>
                        <a:buFont typeface="Wingdings" pitchFamily="2" charset="2"/>
                        <a:buChar char="ü"/>
                      </a:pPr>
                      <a:r>
                        <a:rPr lang="en-US" sz="1400">
                          <a:latin typeface="Times New Roman" panose="02020603050405020304" pitchFamily="18" charset="0"/>
                          <a:cs typeface="Times New Roman" panose="02020603050405020304" pitchFamily="18" charset="0"/>
                        </a:rPr>
                        <a:t>Flavored fat-free (skim) milk</a:t>
                      </a:r>
                    </a:p>
                    <a:p>
                      <a:pPr marL="182880" indent="-182880">
                        <a:buClr>
                          <a:srgbClr val="511B48"/>
                        </a:buClr>
                        <a:buFont typeface="Wingdings" pitchFamily="2" charset="2"/>
                        <a:buChar char="ü"/>
                      </a:pPr>
                      <a:r>
                        <a:rPr lang="en-US" sz="1400">
                          <a:latin typeface="Times New Roman" panose="02020603050405020304" pitchFamily="18" charset="0"/>
                          <a:cs typeface="Times New Roman" panose="02020603050405020304" pitchFamily="18" charset="0"/>
                        </a:rPr>
                        <a:t>Unflavored low-fat (1%) milk</a:t>
                      </a:r>
                    </a:p>
                    <a:p>
                      <a:pPr marL="182880" indent="-182880">
                        <a:buClr>
                          <a:srgbClr val="511B48"/>
                        </a:buClr>
                        <a:buFont typeface="Wingdings" pitchFamily="2" charset="2"/>
                        <a:buChar char="ü"/>
                      </a:pPr>
                      <a:r>
                        <a:rPr lang="en-US" sz="1400">
                          <a:latin typeface="Times New Roman" panose="02020603050405020304" pitchFamily="18" charset="0"/>
                          <a:cs typeface="Times New Roman" panose="02020603050405020304" pitchFamily="18" charset="0"/>
                        </a:rPr>
                        <a:t>Flavored low-fat (1%) milk</a:t>
                      </a:r>
                    </a:p>
                  </a:txBody>
                  <a:tcPr anchor="ctr"/>
                </a:tc>
                <a:extLst>
                  <a:ext uri="{0D108BD9-81ED-4DB2-BD59-A6C34878D82A}">
                    <a16:rowId xmlns:a16="http://schemas.microsoft.com/office/drawing/2014/main" val="1058308914"/>
                  </a:ext>
                </a:extLst>
              </a:tr>
            </a:tbl>
          </a:graphicData>
        </a:graphic>
      </p:graphicFrame>
      <p:sp>
        <p:nvSpPr>
          <p:cNvPr id="9" name="Oval 8" descr="Emphasis highlighting 6 through 12 years, 13 through 18 years, and adults.">
            <a:extLst>
              <a:ext uri="{FF2B5EF4-FFF2-40B4-BE49-F238E27FC236}">
                <a16:creationId xmlns:a16="http://schemas.microsoft.com/office/drawing/2014/main" id="{29D77F3B-9567-F540-84B2-15903FAE1D6E}"/>
              </a:ext>
            </a:extLst>
          </p:cNvPr>
          <p:cNvSpPr/>
          <p:nvPr/>
        </p:nvSpPr>
        <p:spPr>
          <a:xfrm>
            <a:off x="5593713" y="2372060"/>
            <a:ext cx="3397879" cy="2072678"/>
          </a:xfrm>
          <a:prstGeom prst="ellipse">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1AB9D589-85D6-A646-8F6D-2B4191A2838C}"/>
              </a:ext>
            </a:extLst>
          </p:cNvPr>
          <p:cNvSpPr/>
          <p:nvPr/>
        </p:nvSpPr>
        <p:spPr>
          <a:xfrm>
            <a:off x="2746031" y="4304999"/>
            <a:ext cx="5988927" cy="430887"/>
          </a:xfrm>
          <a:prstGeom prst="rect">
            <a:avLst/>
          </a:prstGeom>
        </p:spPr>
        <p:txBody>
          <a:bodyPr wrap="square">
            <a:spAutoFit/>
          </a:bodyPr>
          <a:lstStyle/>
          <a:p>
            <a:pPr algn="ctr"/>
            <a:r>
              <a:rPr lang="en-US" sz="1100" i="1">
                <a:latin typeface="Times New Roman" panose="02020603050405020304" pitchFamily="18" charset="0"/>
                <a:cs typeface="Times New Roman" panose="02020603050405020304" pitchFamily="18" charset="0"/>
              </a:rPr>
              <a:t>Non-dairy beverages may be served in place of cow’s milk when a participant has a special dietary need. Please contact your Sponsoring Organization or State agency for more information. </a:t>
            </a:r>
          </a:p>
        </p:txBody>
      </p:sp>
      <p:sp>
        <p:nvSpPr>
          <p:cNvPr id="33" name="TextBox 32">
            <a:extLst>
              <a:ext uri="{FF2B5EF4-FFF2-40B4-BE49-F238E27FC236}">
                <a16:creationId xmlns:a16="http://schemas.microsoft.com/office/drawing/2014/main" id="{F3F037FF-C81A-F045-8A0F-67BEDF82F949}"/>
              </a:ext>
            </a:extLst>
          </p:cNvPr>
          <p:cNvSpPr txBox="1"/>
          <p:nvPr/>
        </p:nvSpPr>
        <p:spPr>
          <a:xfrm>
            <a:off x="208164" y="4773722"/>
            <a:ext cx="2388282" cy="400110"/>
          </a:xfrm>
          <a:prstGeom prst="rect">
            <a:avLst/>
          </a:prstGeom>
          <a:noFill/>
        </p:spPr>
        <p:txBody>
          <a:bodyPr wrap="square" rtlCol="0">
            <a:spAutoFit/>
          </a:bodyPr>
          <a:lstStyle/>
          <a:p>
            <a:pPr defTabSz="914400">
              <a:defRPr/>
            </a:pPr>
            <a:r>
              <a:rPr lang="en-US" sz="200" dirty="0">
                <a:solidFill>
                  <a:srgbClr val="EFEFF6"/>
                </a:solidFill>
                <a:latin typeface="Arial" panose="020B0604020202020204" pitchFamily="34" charset="0"/>
                <a:cs typeface="Arial" panose="020B0604020202020204" pitchFamily="34" charset="0"/>
              </a:rPr>
              <a:t>Finally, children ages 6 through 12 years, 13 through 18 years, and adult participants may be served:</a:t>
            </a:r>
          </a:p>
          <a:p>
            <a:pPr marL="171450" indent="-171450" defTabSz="914400">
              <a:buFont typeface="Wingdings" panose="05000000000000000000" pitchFamily="2" charset="2"/>
              <a:buChar char="q"/>
              <a:defRPr/>
            </a:pPr>
            <a:r>
              <a:rPr lang="en-US" sz="200" dirty="0">
                <a:solidFill>
                  <a:srgbClr val="EFEFF6"/>
                </a:solidFill>
                <a:latin typeface="Arial" panose="020B0604020202020204" pitchFamily="34" charset="0"/>
                <a:cs typeface="Arial" panose="020B0604020202020204" pitchFamily="34" charset="0"/>
              </a:rPr>
              <a:t>unflavored fat-free (skim) milk; </a:t>
            </a:r>
          </a:p>
          <a:p>
            <a:pPr marL="171450" indent="-171450" defTabSz="914400">
              <a:buFont typeface="Wingdings" panose="05000000000000000000" pitchFamily="2" charset="2"/>
              <a:buChar char="q"/>
              <a:defRPr/>
            </a:pPr>
            <a:r>
              <a:rPr lang="en-US" sz="200" dirty="0">
                <a:solidFill>
                  <a:srgbClr val="EFEFF6"/>
                </a:solidFill>
                <a:latin typeface="Arial" panose="020B0604020202020204" pitchFamily="34" charset="0"/>
                <a:cs typeface="Arial" panose="020B0604020202020204" pitchFamily="34" charset="0"/>
              </a:rPr>
              <a:t>flavored fat-free (skim) milk;</a:t>
            </a:r>
          </a:p>
          <a:p>
            <a:pPr marL="171450" indent="-171450" defTabSz="914400">
              <a:buFont typeface="Wingdings" panose="05000000000000000000" pitchFamily="2" charset="2"/>
              <a:buChar char="q"/>
              <a:defRPr/>
            </a:pPr>
            <a:r>
              <a:rPr lang="en-US" sz="200" dirty="0">
                <a:solidFill>
                  <a:srgbClr val="EFEFF6"/>
                </a:solidFill>
                <a:latin typeface="Arial" panose="020B0604020202020204" pitchFamily="34" charset="0"/>
                <a:cs typeface="Arial" panose="020B0604020202020204" pitchFamily="34" charset="0"/>
              </a:rPr>
              <a:t>unflavored low-fat (1%) milk; or </a:t>
            </a:r>
          </a:p>
          <a:p>
            <a:pPr marL="171450" indent="-171450" defTabSz="914400">
              <a:buFont typeface="Wingdings" panose="05000000000000000000" pitchFamily="2" charset="2"/>
              <a:buChar char="q"/>
              <a:defRPr/>
            </a:pPr>
            <a:r>
              <a:rPr lang="en-US" sz="200" dirty="0">
                <a:solidFill>
                  <a:srgbClr val="EFEFF6"/>
                </a:solidFill>
                <a:latin typeface="Arial" panose="020B0604020202020204" pitchFamily="34" charset="0"/>
                <a:cs typeface="Arial" panose="020B0604020202020204" pitchFamily="34" charset="0"/>
              </a:rPr>
              <a:t>flavored low-fat (1%) milk. </a:t>
            </a:r>
          </a:p>
          <a:p>
            <a:pPr defTabSz="914400">
              <a:defRPr/>
            </a:pPr>
            <a:r>
              <a:rPr lang="en-US" sz="200" dirty="0">
                <a:solidFill>
                  <a:srgbClr val="EFEFF6"/>
                </a:solidFill>
                <a:latin typeface="Arial" panose="020B0604020202020204" pitchFamily="34" charset="0"/>
                <a:cs typeface="Arial" panose="020B0604020202020204" pitchFamily="34" charset="0"/>
              </a:rPr>
              <a:t>As a reminder, in the CACFP, the following types of milk are also creditable, meaning may be served as part of a reimbursable meal, for children two years and older and adult participants:</a:t>
            </a:r>
          </a:p>
          <a:p>
            <a:pPr marL="171450" indent="-171450" defTabSz="914400">
              <a:buFont typeface="Wingdings" panose="05000000000000000000" pitchFamily="2" charset="2"/>
              <a:buChar char="q"/>
              <a:defRPr/>
            </a:pPr>
            <a:r>
              <a:rPr lang="en-US" sz="200" dirty="0">
                <a:solidFill>
                  <a:srgbClr val="EFEFF6"/>
                </a:solidFill>
                <a:latin typeface="Arial" panose="020B0604020202020204" pitchFamily="34" charset="0"/>
                <a:cs typeface="Arial" panose="020B0604020202020204" pitchFamily="34" charset="0"/>
              </a:rPr>
              <a:t>low-fat or fat-free lactose reduced milk;</a:t>
            </a:r>
          </a:p>
          <a:p>
            <a:pPr marL="171450" indent="-171450" defTabSz="914400">
              <a:buFont typeface="Wingdings" panose="05000000000000000000" pitchFamily="2" charset="2"/>
              <a:buChar char="q"/>
              <a:defRPr/>
            </a:pPr>
            <a:r>
              <a:rPr lang="en-US" sz="200" dirty="0">
                <a:solidFill>
                  <a:srgbClr val="F4F5FA"/>
                </a:solidFill>
                <a:latin typeface="Arial" panose="020B0604020202020204" pitchFamily="34" charset="0"/>
                <a:cs typeface="Arial" panose="020B0604020202020204" pitchFamily="34" charset="0"/>
              </a:rPr>
              <a:t>low-fat or fat-free lactose free milk;</a:t>
            </a:r>
          </a:p>
          <a:p>
            <a:pPr marL="171450" indent="-171450" defTabSz="914400">
              <a:buFont typeface="Wingdings" panose="05000000000000000000" pitchFamily="2" charset="2"/>
              <a:buChar char="q"/>
              <a:defRPr/>
            </a:pPr>
            <a:r>
              <a:rPr lang="en-US" sz="200" dirty="0">
                <a:solidFill>
                  <a:srgbClr val="F4F5FA"/>
                </a:solidFill>
                <a:latin typeface="Arial" panose="020B0604020202020204" pitchFamily="34" charset="0"/>
                <a:cs typeface="Arial" panose="020B0604020202020204" pitchFamily="34" charset="0"/>
              </a:rPr>
              <a:t>low-fat or fat-free buttermilk; or  low-fat or fat-free acidified milk. </a:t>
            </a:r>
          </a:p>
          <a:p>
            <a:pPr defTabSz="914400">
              <a:defRPr/>
            </a:pPr>
            <a:r>
              <a:rPr lang="en-US" sz="200" dirty="0">
                <a:solidFill>
                  <a:srgbClr val="F4F5FA"/>
                </a:solidFill>
                <a:latin typeface="Arial" panose="020B0604020202020204" pitchFamily="34" charset="0"/>
                <a:cs typeface="Arial" panose="020B0604020202020204" pitchFamily="34" charset="0"/>
              </a:rPr>
              <a:t>All milk must be pasteurized fluid milk that meets State and local standards. </a:t>
            </a:r>
          </a:p>
        </p:txBody>
      </p:sp>
    </p:spTree>
    <p:extLst>
      <p:ext uri="{BB962C8B-B14F-4D97-AF65-F5344CB8AC3E}">
        <p14:creationId xmlns:p14="http://schemas.microsoft.com/office/powerpoint/2010/main" val="2187532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CBDE-4817-3246-86E1-5CC0AB0C59AD}"/>
              </a:ext>
            </a:extLst>
          </p:cNvPr>
          <p:cNvSpPr>
            <a:spLocks noGrp="1"/>
          </p:cNvSpPr>
          <p:nvPr>
            <p:ph type="title"/>
          </p:nvPr>
        </p:nvSpPr>
        <p:spPr/>
        <p:txBody>
          <a:bodyPr/>
          <a:lstStyle/>
          <a:p>
            <a:r>
              <a:rPr lang="en-US" sz="3200" noProof="0"/>
              <a:t>Serving Milk in the CACFP         </a:t>
            </a:r>
          </a:p>
        </p:txBody>
      </p:sp>
      <p:pic>
        <p:nvPicPr>
          <p:cNvPr id="6" name="Picture 5" descr="Screenshot of &quot;Serving Milk in the CACFP&quot; worksheet.">
            <a:extLst>
              <a:ext uri="{FF2B5EF4-FFF2-40B4-BE49-F238E27FC236}">
                <a16:creationId xmlns:a16="http://schemas.microsoft.com/office/drawing/2014/main" id="{D7EDF958-7D2D-D444-8961-DFF30336D7CE}"/>
              </a:ext>
            </a:extLst>
          </p:cNvPr>
          <p:cNvPicPr>
            <a:picLocks noChangeAspect="1"/>
          </p:cNvPicPr>
          <p:nvPr/>
        </p:nvPicPr>
        <p:blipFill>
          <a:blip r:embed="rId3"/>
          <a:srcRect/>
          <a:stretch/>
        </p:blipFill>
        <p:spPr>
          <a:xfrm>
            <a:off x="208164" y="1091289"/>
            <a:ext cx="2988189" cy="3859744"/>
          </a:xfrm>
          <a:prstGeom prst="rect">
            <a:avLst/>
          </a:prstGeom>
          <a:solidFill>
            <a:schemeClr val="bg1"/>
          </a:solidFill>
          <a:ln w="3175">
            <a:noFill/>
          </a:ln>
          <a:effectLst>
            <a:outerShdw blurRad="63500" sx="102000" sy="102000" algn="tl" rotWithShape="0">
              <a:srgbClr val="333333">
                <a:alpha val="15000"/>
              </a:srgbClr>
            </a:outerShdw>
          </a:effectLst>
        </p:spPr>
      </p:pic>
      <p:grpSp>
        <p:nvGrpSpPr>
          <p:cNvPr id="3" name="Group 2" descr="[decorative] ">
            <a:extLst>
              <a:ext uri="{FF2B5EF4-FFF2-40B4-BE49-F238E27FC236}">
                <a16:creationId xmlns:a16="http://schemas.microsoft.com/office/drawing/2014/main" id="{EAD8C5DC-32EC-D74A-B443-AE854D286C49}"/>
              </a:ext>
              <a:ext uri="{C183D7F6-B498-43B3-948B-1728B52AA6E4}">
                <adec:decorative xmlns="" xmlns:adec="http://schemas.microsoft.com/office/drawing/2017/decorative" val="1"/>
              </a:ext>
            </a:extLst>
          </p:cNvPr>
          <p:cNvGrpSpPr/>
          <p:nvPr/>
        </p:nvGrpSpPr>
        <p:grpSpPr>
          <a:xfrm>
            <a:off x="390596" y="3143956"/>
            <a:ext cx="3542594" cy="479589"/>
            <a:chOff x="400756" y="3143956"/>
            <a:chExt cx="3542594" cy="479589"/>
          </a:xfrm>
        </p:grpSpPr>
        <p:sp>
          <p:nvSpPr>
            <p:cNvPr id="7" name="Rounded Rectangle 6">
              <a:extLst>
                <a:ext uri="{FF2B5EF4-FFF2-40B4-BE49-F238E27FC236}">
                  <a16:creationId xmlns:a16="http://schemas.microsoft.com/office/drawing/2014/main" id="{70CB1FD4-A776-AB44-B41A-325526C2BA9B}"/>
                </a:ext>
              </a:extLst>
            </p:cNvPr>
            <p:cNvSpPr/>
            <p:nvPr/>
          </p:nvSpPr>
          <p:spPr>
            <a:xfrm>
              <a:off x="400756" y="3143956"/>
              <a:ext cx="2619022" cy="197555"/>
            </a:xfrm>
            <a:prstGeom prst="roundRect">
              <a:avLst>
                <a:gd name="adj" fmla="val 2671"/>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13" name="Elbow Connector 12">
              <a:extLst>
                <a:ext uri="{FF2B5EF4-FFF2-40B4-BE49-F238E27FC236}">
                  <a16:creationId xmlns:a16="http://schemas.microsoft.com/office/drawing/2014/main" id="{1500D731-A4FC-E249-AF8B-6740991811EF}"/>
                </a:ext>
              </a:extLst>
            </p:cNvPr>
            <p:cNvCxnSpPr>
              <a:cxnSpLocks/>
            </p:cNvCxnSpPr>
            <p:nvPr/>
          </p:nvCxnSpPr>
          <p:spPr>
            <a:xfrm rot="10800000">
              <a:off x="3019778" y="3242734"/>
              <a:ext cx="923572" cy="380811"/>
            </a:xfrm>
            <a:prstGeom prst="bentConnector3">
              <a:avLst>
                <a:gd name="adj1" fmla="val 50000"/>
              </a:avLst>
            </a:prstGeom>
            <a:ln w="19050">
              <a:solidFill>
                <a:srgbClr val="511B48"/>
              </a:solidFill>
              <a:tailEnd type="oval"/>
            </a:ln>
          </p:spPr>
          <p:style>
            <a:lnRef idx="1">
              <a:schemeClr val="accent1"/>
            </a:lnRef>
            <a:fillRef idx="0">
              <a:schemeClr val="accent1"/>
            </a:fillRef>
            <a:effectRef idx="0">
              <a:schemeClr val="accent1"/>
            </a:effectRef>
            <a:fontRef idx="minor">
              <a:schemeClr val="tx1"/>
            </a:fontRef>
          </p:style>
        </p:cxnSp>
      </p:grpSp>
      <p:sp>
        <p:nvSpPr>
          <p:cNvPr id="12" name="Rounded Rectangle 11">
            <a:extLst>
              <a:ext uri="{FF2B5EF4-FFF2-40B4-BE49-F238E27FC236}">
                <a16:creationId xmlns:a16="http://schemas.microsoft.com/office/drawing/2014/main" id="{DE117929-D305-0E4F-BED3-648D1CB205BD}"/>
              </a:ext>
              <a:ext uri="{C183D7F6-B498-43B3-948B-1728B52AA6E4}">
                <adec:decorative xmlns="" xmlns:adec="http://schemas.microsoft.com/office/drawing/2017/decorative" val="0"/>
              </a:ext>
            </a:extLst>
          </p:cNvPr>
          <p:cNvSpPr/>
          <p:nvPr/>
        </p:nvSpPr>
        <p:spPr>
          <a:xfrm>
            <a:off x="3703319" y="2609644"/>
            <a:ext cx="5102013" cy="1646992"/>
          </a:xfrm>
          <a:prstGeom prst="roundRect">
            <a:avLst>
              <a:gd name="adj" fmla="val 291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182880" rIns="91440" bIns="182880" rtlCol="0" anchor="ctr">
            <a:spAutoFit/>
          </a:bodyPr>
          <a:lstStyle/>
          <a:p>
            <a:pPr algn="ctr">
              <a:spcBef>
                <a:spcPts val="1200"/>
              </a:spcBef>
            </a:pPr>
            <a:r>
              <a:rPr lang="en-US" i="1">
                <a:solidFill>
                  <a:schemeClr val="tx1"/>
                </a:solidFill>
                <a:latin typeface="Times New Roman" panose="02020603050405020304" pitchFamily="18" charset="0"/>
                <a:cs typeface="Times New Roman" panose="02020603050405020304" pitchFamily="18" charset="0"/>
              </a:rPr>
              <a:t>Non-dairy beverages may be served in place of cow’s milk when a participant has a special dietary need. </a:t>
            </a:r>
          </a:p>
          <a:p>
            <a:pPr algn="ctr">
              <a:spcBef>
                <a:spcPts val="1200"/>
              </a:spcBef>
            </a:pPr>
            <a:r>
              <a:rPr lang="en-US" i="1">
                <a:solidFill>
                  <a:schemeClr val="tx1"/>
                </a:solidFill>
                <a:latin typeface="Times New Roman" panose="02020603050405020304" pitchFamily="18" charset="0"/>
                <a:cs typeface="Times New Roman" panose="02020603050405020304" pitchFamily="18" charset="0"/>
              </a:rPr>
              <a:t>Please contact your Sponsoring Organization or State agency for more information.  </a:t>
            </a:r>
          </a:p>
        </p:txBody>
      </p:sp>
      <p:sp>
        <p:nvSpPr>
          <p:cNvPr id="8" name="TextBox 7">
            <a:extLst>
              <a:ext uri="{FF2B5EF4-FFF2-40B4-BE49-F238E27FC236}">
                <a16:creationId xmlns:a16="http://schemas.microsoft.com/office/drawing/2014/main" id="{C80F0CE3-2DC7-7D49-9258-EF32EB14E16B}"/>
              </a:ext>
            </a:extLst>
          </p:cNvPr>
          <p:cNvSpPr txBox="1"/>
          <p:nvPr/>
        </p:nvSpPr>
        <p:spPr>
          <a:xfrm>
            <a:off x="3815542" y="4829878"/>
            <a:ext cx="4363836" cy="123111"/>
          </a:xfrm>
          <a:prstGeom prst="rect">
            <a:avLst/>
          </a:prstGeom>
          <a:noFill/>
        </p:spPr>
        <p:txBody>
          <a:bodyPr wrap="square" rtlCol="0">
            <a:spAutoFit/>
          </a:bodyPr>
          <a:lstStyle/>
          <a:p>
            <a:pPr defTabSz="914400">
              <a:defRPr/>
            </a:pPr>
            <a:r>
              <a:rPr lang="en-US" sz="200" dirty="0">
                <a:solidFill>
                  <a:schemeClr val="bg1"/>
                </a:solidFill>
                <a:latin typeface="Arial" panose="020B0604020202020204" pitchFamily="34" charset="0"/>
                <a:cs typeface="Arial" panose="020B0604020202020204" pitchFamily="34" charset="0"/>
              </a:rPr>
              <a:t>We know that there might be times where non-dairy beverages may need to be served. We encourage you to work with your sponsoring organization or State agency to determine what non-dairy beverages may be served as part of a reimbursable meal or snack in the CACFP. </a:t>
            </a:r>
          </a:p>
        </p:txBody>
      </p:sp>
    </p:spTree>
    <p:extLst>
      <p:ext uri="{BB962C8B-B14F-4D97-AF65-F5344CB8AC3E}">
        <p14:creationId xmlns:p14="http://schemas.microsoft.com/office/powerpoint/2010/main" val="883264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CBDE-4817-3246-86E1-5CC0AB0C59AD}"/>
              </a:ext>
            </a:extLst>
          </p:cNvPr>
          <p:cNvSpPr>
            <a:spLocks noGrp="1"/>
          </p:cNvSpPr>
          <p:nvPr>
            <p:ph type="title"/>
          </p:nvPr>
        </p:nvSpPr>
        <p:spPr/>
        <p:txBody>
          <a:bodyPr/>
          <a:lstStyle/>
          <a:p>
            <a:r>
              <a:rPr lang="en-US" sz="3200" noProof="0"/>
              <a:t>Serving Milk in the CACFP</a:t>
            </a:r>
          </a:p>
        </p:txBody>
      </p:sp>
      <p:pic>
        <p:nvPicPr>
          <p:cNvPr id="13" name="Picture 12" descr="Screenshot of &quot;Serving Milk in the CACFP&quot; worksheet.">
            <a:extLst>
              <a:ext uri="{FF2B5EF4-FFF2-40B4-BE49-F238E27FC236}">
                <a16:creationId xmlns:a16="http://schemas.microsoft.com/office/drawing/2014/main" id="{9213ED8F-844B-E644-A805-9498C2E02209}"/>
              </a:ext>
            </a:extLst>
          </p:cNvPr>
          <p:cNvPicPr>
            <a:picLocks noChangeAspect="1"/>
          </p:cNvPicPr>
          <p:nvPr/>
        </p:nvPicPr>
        <p:blipFill>
          <a:blip r:embed="rId3"/>
          <a:srcRect/>
          <a:stretch/>
        </p:blipFill>
        <p:spPr>
          <a:xfrm>
            <a:off x="846792" y="1075816"/>
            <a:ext cx="2988189" cy="3859744"/>
          </a:xfrm>
          <a:prstGeom prst="rect">
            <a:avLst/>
          </a:prstGeom>
          <a:solidFill>
            <a:schemeClr val="bg1"/>
          </a:solidFill>
          <a:ln w="3175">
            <a:noFill/>
          </a:ln>
          <a:effectLst>
            <a:outerShdw blurRad="63500" sx="102000" sy="102000" algn="tl" rotWithShape="0">
              <a:srgbClr val="333333">
                <a:alpha val="15000"/>
              </a:srgbClr>
            </a:outerShdw>
          </a:effectLst>
        </p:spPr>
      </p:pic>
      <p:sp>
        <p:nvSpPr>
          <p:cNvPr id="10" name="Rectangle 9" descr="[decorative] ">
            <a:extLst>
              <a:ext uri="{FF2B5EF4-FFF2-40B4-BE49-F238E27FC236}">
                <a16:creationId xmlns:a16="http://schemas.microsoft.com/office/drawing/2014/main" id="{C5B57D32-F5D9-5347-A7F5-9DF9536BA6EE}"/>
              </a:ext>
              <a:ext uri="{C183D7F6-B498-43B3-948B-1728B52AA6E4}">
                <adec:decorative xmlns="" xmlns:adec="http://schemas.microsoft.com/office/drawing/2017/decorative" val="1"/>
              </a:ext>
            </a:extLst>
          </p:cNvPr>
          <p:cNvSpPr/>
          <p:nvPr/>
        </p:nvSpPr>
        <p:spPr>
          <a:xfrm>
            <a:off x="988192" y="3296338"/>
            <a:ext cx="1352694" cy="1149833"/>
          </a:xfrm>
          <a:prstGeom prst="rect">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descr="Older woman eating yogurt.">
            <a:extLst>
              <a:ext uri="{FF2B5EF4-FFF2-40B4-BE49-F238E27FC236}">
                <a16:creationId xmlns:a16="http://schemas.microsoft.com/office/drawing/2014/main" id="{C2C508E2-4A1A-B34A-A848-2A81402265F7}"/>
              </a:ext>
              <a:ext uri="{C183D7F6-B498-43B3-948B-1728B52AA6E4}">
                <adec:decorative xmlns="" xmlns:adec="http://schemas.microsoft.com/office/drawing/2017/decorative" val="0"/>
              </a:ext>
            </a:extLst>
          </p:cNvPr>
          <p:cNvGrpSpPr/>
          <p:nvPr/>
        </p:nvGrpSpPr>
        <p:grpSpPr>
          <a:xfrm>
            <a:off x="3592662" y="1319936"/>
            <a:ext cx="3552118" cy="2968456"/>
            <a:chOff x="3592662" y="1319936"/>
            <a:chExt cx="3552118" cy="2968456"/>
          </a:xfrm>
        </p:grpSpPr>
        <p:sp>
          <p:nvSpPr>
            <p:cNvPr id="16" name="Rounded Rectangle 15">
              <a:extLst>
                <a:ext uri="{FF2B5EF4-FFF2-40B4-BE49-F238E27FC236}">
                  <a16:creationId xmlns:a16="http://schemas.microsoft.com/office/drawing/2014/main" id="{FC24E41A-F350-9644-8950-B20C8FF0F0AA}"/>
                </a:ext>
                <a:ext uri="{C183D7F6-B498-43B3-948B-1728B52AA6E4}">
                  <adec:decorative xmlns="" xmlns:adec="http://schemas.microsoft.com/office/drawing/2017/decorative" val="1"/>
                </a:ext>
              </a:extLst>
            </p:cNvPr>
            <p:cNvSpPr/>
            <p:nvPr/>
          </p:nvSpPr>
          <p:spPr>
            <a:xfrm>
              <a:off x="3592662" y="1337646"/>
              <a:ext cx="3552118" cy="2639540"/>
            </a:xfrm>
            <a:prstGeom prst="roundRect">
              <a:avLst>
                <a:gd name="adj" fmla="val 2645"/>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4C9E23A9-B01F-C94D-BA00-217A7291CAF4}"/>
                </a:ext>
              </a:extLst>
            </p:cNvPr>
            <p:cNvGrpSpPr/>
            <p:nvPr/>
          </p:nvGrpSpPr>
          <p:grpSpPr>
            <a:xfrm>
              <a:off x="4022005" y="1600628"/>
              <a:ext cx="2941127" cy="1934725"/>
              <a:chOff x="3844135" y="1605674"/>
              <a:chExt cx="2847687" cy="1796374"/>
            </a:xfrm>
          </p:grpSpPr>
          <p:sp>
            <p:nvSpPr>
              <p:cNvPr id="5" name="Round Same Side Corner Rectangle 4">
                <a:extLst>
                  <a:ext uri="{FF2B5EF4-FFF2-40B4-BE49-F238E27FC236}">
                    <a16:creationId xmlns:a16="http://schemas.microsoft.com/office/drawing/2014/main" id="{F855527E-C50B-4347-97A2-BFA6590AC3C5}"/>
                  </a:ext>
                  <a:ext uri="{C183D7F6-B498-43B3-948B-1728B52AA6E4}">
                    <adec:decorative xmlns="" xmlns:adec="http://schemas.microsoft.com/office/drawing/2017/decorative" val="1"/>
                  </a:ext>
                </a:extLst>
              </p:cNvPr>
              <p:cNvSpPr/>
              <p:nvPr/>
            </p:nvSpPr>
            <p:spPr>
              <a:xfrm rot="16200000">
                <a:off x="4401888" y="1047926"/>
                <a:ext cx="1732185" cy="2847682"/>
              </a:xfrm>
              <a:prstGeom prst="round2SameRect">
                <a:avLst>
                  <a:gd name="adj1" fmla="val 7412"/>
                  <a:gd name="adj2" fmla="val 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 Single Corner Rectangle 5">
                <a:extLst>
                  <a:ext uri="{FF2B5EF4-FFF2-40B4-BE49-F238E27FC236}">
                    <a16:creationId xmlns:a16="http://schemas.microsoft.com/office/drawing/2014/main" id="{7E130873-1751-DF49-953C-7D30DADD37FB}"/>
                  </a:ext>
                  <a:ext uri="{C183D7F6-B498-43B3-948B-1728B52AA6E4}">
                    <adec:decorative xmlns="" xmlns:adec="http://schemas.microsoft.com/office/drawing/2017/decorative" val="1"/>
                  </a:ext>
                </a:extLst>
              </p:cNvPr>
              <p:cNvSpPr/>
              <p:nvPr/>
            </p:nvSpPr>
            <p:spPr>
              <a:xfrm rot="10800000">
                <a:off x="3844135" y="1981619"/>
                <a:ext cx="2847679" cy="1420429"/>
              </a:xfrm>
              <a:prstGeom prst="round1Rect">
                <a:avLst>
                  <a:gd name="adj" fmla="val 11100"/>
                </a:avLst>
              </a:prstGeom>
              <a:solidFill>
                <a:srgbClr val="F1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descr="Older woman eating yogurt.">
              <a:extLst>
                <a:ext uri="{FF2B5EF4-FFF2-40B4-BE49-F238E27FC236}">
                  <a16:creationId xmlns:a16="http://schemas.microsoft.com/office/drawing/2014/main" id="{CBF6B27A-1A17-BD4C-A6B9-2A2A84D12A5C}"/>
                </a:ext>
              </a:extLst>
            </p:cNvPr>
            <p:cNvPicPr>
              <a:picLocks noChangeAspect="1"/>
            </p:cNvPicPr>
            <p:nvPr/>
          </p:nvPicPr>
          <p:blipFill>
            <a:blip r:embed="rId4"/>
            <a:stretch>
              <a:fillRect/>
            </a:stretch>
          </p:blipFill>
          <p:spPr>
            <a:xfrm>
              <a:off x="3592662" y="1319936"/>
              <a:ext cx="2477434" cy="2968456"/>
            </a:xfrm>
            <a:prstGeom prst="rect">
              <a:avLst/>
            </a:prstGeom>
          </p:spPr>
        </p:pic>
      </p:grpSp>
      <p:graphicFrame>
        <p:nvGraphicFramePr>
          <p:cNvPr id="12" name="Table 11" descr="[decorative] ">
            <a:extLst>
              <a:ext uri="{FF2B5EF4-FFF2-40B4-BE49-F238E27FC236}">
                <a16:creationId xmlns:a16="http://schemas.microsoft.com/office/drawing/2014/main" id="{620842D4-D777-4E4B-9581-09A106470534}"/>
              </a:ext>
            </a:extLst>
          </p:cNvPr>
          <p:cNvGraphicFramePr>
            <a:graphicFrameLocks noGrp="1"/>
          </p:cNvGraphicFramePr>
          <p:nvPr>
            <p:extLst>
              <p:ext uri="{D42A27DB-BD31-4B8C-83A1-F6EECF244321}">
                <p14:modId xmlns:p14="http://schemas.microsoft.com/office/powerpoint/2010/main" val="4047559215"/>
              </p:ext>
            </p:extLst>
          </p:nvPr>
        </p:nvGraphicFramePr>
        <p:xfrm>
          <a:off x="4746909" y="1591175"/>
          <a:ext cx="2429233" cy="391028"/>
        </p:xfrm>
        <a:graphic>
          <a:graphicData uri="http://schemas.openxmlformats.org/drawingml/2006/table">
            <a:tbl>
              <a:tblPr firstRow="1" bandRow="1">
                <a:tableStyleId>{2D5ABB26-0587-4C30-8999-92F81FD0307C}</a:tableStyleId>
              </a:tblPr>
              <a:tblGrid>
                <a:gridCol w="2429233">
                  <a:extLst>
                    <a:ext uri="{9D8B030D-6E8A-4147-A177-3AD203B41FA5}">
                      <a16:colId xmlns:a16="http://schemas.microsoft.com/office/drawing/2014/main" val="3628576105"/>
                    </a:ext>
                  </a:extLst>
                </a:gridCol>
              </a:tblGrid>
              <a:tr h="391028">
                <a:tc>
                  <a:txBody>
                    <a:bodyPr/>
                    <a:lstStyle/>
                    <a:p>
                      <a:pPr algn="ctr"/>
                      <a:r>
                        <a:rPr lang="en-US" sz="1500" b="1">
                          <a:ln>
                            <a:noFill/>
                          </a:ln>
                          <a:solidFill>
                            <a:schemeClr val="bg1"/>
                          </a:solidFill>
                          <a:latin typeface="Times New Roman" panose="02020603050405020304" pitchFamily="18" charset="0"/>
                          <a:cs typeface="Times New Roman" panose="02020603050405020304" pitchFamily="18" charset="0"/>
                        </a:rPr>
                        <a:t>For Adult Participants:</a:t>
                      </a:r>
                    </a:p>
                  </a:txBody>
                  <a:tcPr anchor="ctr"/>
                </a:tc>
                <a:extLst>
                  <a:ext uri="{0D108BD9-81ED-4DB2-BD59-A6C34878D82A}">
                    <a16:rowId xmlns:a16="http://schemas.microsoft.com/office/drawing/2014/main" val="1058308914"/>
                  </a:ext>
                </a:extLst>
              </a:tr>
            </a:tbl>
          </a:graphicData>
        </a:graphic>
      </p:graphicFrame>
      <p:graphicFrame>
        <p:nvGraphicFramePr>
          <p:cNvPr id="14" name="Table 13" descr="[decorative] ">
            <a:extLst>
              <a:ext uri="{FF2B5EF4-FFF2-40B4-BE49-F238E27FC236}">
                <a16:creationId xmlns:a16="http://schemas.microsoft.com/office/drawing/2014/main" id="{2E873942-35B1-B741-82C1-0CB37420D86B}"/>
              </a:ext>
            </a:extLst>
          </p:cNvPr>
          <p:cNvGraphicFramePr>
            <a:graphicFrameLocks noGrp="1"/>
          </p:cNvGraphicFramePr>
          <p:nvPr>
            <p:extLst>
              <p:ext uri="{D42A27DB-BD31-4B8C-83A1-F6EECF244321}">
                <p14:modId xmlns:p14="http://schemas.microsoft.com/office/powerpoint/2010/main" val="1850352146"/>
              </p:ext>
            </p:extLst>
          </p:nvPr>
        </p:nvGraphicFramePr>
        <p:xfrm>
          <a:off x="5329501" y="1941667"/>
          <a:ext cx="1696355" cy="1484993"/>
        </p:xfrm>
        <a:graphic>
          <a:graphicData uri="http://schemas.openxmlformats.org/drawingml/2006/table">
            <a:tbl>
              <a:tblPr firstRow="1" bandRow="1">
                <a:tableStyleId>{2D5ABB26-0587-4C30-8999-92F81FD0307C}</a:tableStyleId>
              </a:tblPr>
              <a:tblGrid>
                <a:gridCol w="1696355">
                  <a:extLst>
                    <a:ext uri="{9D8B030D-6E8A-4147-A177-3AD203B41FA5}">
                      <a16:colId xmlns:a16="http://schemas.microsoft.com/office/drawing/2014/main" val="3628576105"/>
                    </a:ext>
                  </a:extLst>
                </a:gridCol>
              </a:tblGrid>
              <a:tr h="1484993">
                <a:tc>
                  <a:txBody>
                    <a:bodyPr/>
                    <a:lstStyle/>
                    <a:p>
                      <a:pPr algn="l"/>
                      <a:r>
                        <a:rPr lang="en-US" sz="1200" b="0">
                          <a:ln>
                            <a:noFill/>
                          </a:ln>
                          <a:solidFill>
                            <a:schemeClr val="tx1"/>
                          </a:solidFill>
                          <a:latin typeface="Times New Roman" panose="02020603050405020304" pitchFamily="18" charset="0"/>
                          <a:cs typeface="Times New Roman" panose="02020603050405020304" pitchFamily="18" charset="0"/>
                        </a:rPr>
                        <a:t>Yogurt may be served </a:t>
                      </a:r>
                      <a:br>
                        <a:rPr lang="en-US" sz="1200" b="0">
                          <a:ln>
                            <a:noFill/>
                          </a:ln>
                          <a:solidFill>
                            <a:schemeClr val="tx1"/>
                          </a:solidFill>
                          <a:latin typeface="Times New Roman" panose="02020603050405020304" pitchFamily="18" charset="0"/>
                          <a:cs typeface="Times New Roman" panose="02020603050405020304" pitchFamily="18" charset="0"/>
                        </a:rPr>
                      </a:br>
                      <a:r>
                        <a:rPr lang="en-US" sz="1200" b="0">
                          <a:ln>
                            <a:noFill/>
                          </a:ln>
                          <a:solidFill>
                            <a:schemeClr val="tx1"/>
                          </a:solidFill>
                          <a:latin typeface="Times New Roman" panose="02020603050405020304" pitchFamily="18" charset="0"/>
                          <a:cs typeface="Times New Roman" panose="02020603050405020304" pitchFamily="18" charset="0"/>
                        </a:rPr>
                        <a:t>in place of milk once per day. </a:t>
                      </a:r>
                    </a:p>
                    <a:p>
                      <a:pPr algn="l"/>
                      <a:endParaRPr lang="en-US" sz="1200" b="0">
                        <a:ln>
                          <a:noFill/>
                        </a:ln>
                        <a:solidFill>
                          <a:schemeClr val="tx1"/>
                        </a:solidFill>
                        <a:latin typeface="Times New Roman" panose="02020603050405020304" pitchFamily="18" charset="0"/>
                        <a:cs typeface="Times New Roman" panose="02020603050405020304" pitchFamily="18" charset="0"/>
                      </a:endParaRPr>
                    </a:p>
                    <a:p>
                      <a:pPr algn="l"/>
                      <a:r>
                        <a:rPr lang="en-US" sz="1200" b="0">
                          <a:ln>
                            <a:noFill/>
                          </a:ln>
                          <a:solidFill>
                            <a:schemeClr val="tx1"/>
                          </a:solidFill>
                          <a:latin typeface="Times New Roman" panose="02020603050405020304" pitchFamily="18" charset="0"/>
                          <a:cs typeface="Times New Roman" panose="02020603050405020304" pitchFamily="18" charset="0"/>
                        </a:rPr>
                        <a:t>A serving of milk is </a:t>
                      </a:r>
                      <a:br>
                        <a:rPr lang="en-US" sz="1200" b="0">
                          <a:ln>
                            <a:noFill/>
                          </a:ln>
                          <a:solidFill>
                            <a:schemeClr val="tx1"/>
                          </a:solidFill>
                          <a:latin typeface="Times New Roman" panose="02020603050405020304" pitchFamily="18" charset="0"/>
                          <a:cs typeface="Times New Roman" panose="02020603050405020304" pitchFamily="18" charset="0"/>
                        </a:rPr>
                      </a:br>
                      <a:r>
                        <a:rPr lang="en-US" sz="1200" b="0">
                          <a:ln>
                            <a:noFill/>
                          </a:ln>
                          <a:solidFill>
                            <a:schemeClr val="tx1"/>
                          </a:solidFill>
                          <a:latin typeface="Times New Roman" panose="02020603050405020304" pitchFamily="18" charset="0"/>
                          <a:cs typeface="Times New Roman" panose="02020603050405020304" pitchFamily="18" charset="0"/>
                        </a:rPr>
                        <a:t>optional at supper.</a:t>
                      </a:r>
                    </a:p>
                  </a:txBody>
                  <a:tcPr anchor="ctr"/>
                </a:tc>
                <a:extLst>
                  <a:ext uri="{0D108BD9-81ED-4DB2-BD59-A6C34878D82A}">
                    <a16:rowId xmlns:a16="http://schemas.microsoft.com/office/drawing/2014/main" val="1058308914"/>
                  </a:ext>
                </a:extLst>
              </a:tr>
            </a:tbl>
          </a:graphicData>
        </a:graphic>
      </p:graphicFrame>
      <p:sp>
        <p:nvSpPr>
          <p:cNvPr id="9" name="TextBox 8">
            <a:extLst>
              <a:ext uri="{FF2B5EF4-FFF2-40B4-BE49-F238E27FC236}">
                <a16:creationId xmlns:a16="http://schemas.microsoft.com/office/drawing/2014/main" id="{3C910349-DFB2-FB41-B0DD-F584008163F4}"/>
              </a:ext>
            </a:extLst>
          </p:cNvPr>
          <p:cNvSpPr txBox="1"/>
          <p:nvPr/>
        </p:nvSpPr>
        <p:spPr>
          <a:xfrm>
            <a:off x="4572000" y="4616058"/>
            <a:ext cx="4363836" cy="123111"/>
          </a:xfrm>
          <a:prstGeom prst="rect">
            <a:avLst/>
          </a:prstGeom>
          <a:noFill/>
        </p:spPr>
        <p:txBody>
          <a:bodyPr wrap="square" rtlCol="0">
            <a:spAutoFit/>
          </a:bodyPr>
          <a:lstStyle/>
          <a:p>
            <a:pPr defTabSz="914400">
              <a:defRPr/>
            </a:pPr>
            <a:r>
              <a:rPr lang="en-US" sz="200" dirty="0">
                <a:solidFill>
                  <a:schemeClr val="bg1"/>
                </a:solidFill>
                <a:latin typeface="Arial" panose="020B0604020202020204" pitchFamily="34" charset="0"/>
                <a:cs typeface="Arial" panose="020B0604020202020204" pitchFamily="34" charset="0"/>
              </a:rPr>
              <a:t>When serving adult participants, milk is optional at supper and yogurt may be served in place of milk once per day. If yogurt is served in place of milk, it may not also count toward the meat/meat alternate component of the meal. These flexibilities may be used for adult participants only. </a:t>
            </a:r>
          </a:p>
        </p:txBody>
      </p:sp>
    </p:spTree>
    <p:extLst>
      <p:ext uri="{BB962C8B-B14F-4D97-AF65-F5344CB8AC3E}">
        <p14:creationId xmlns:p14="http://schemas.microsoft.com/office/powerpoint/2010/main" val="1804379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CBDE-4817-3246-86E1-5CC0AB0C59AD}"/>
              </a:ext>
            </a:extLst>
          </p:cNvPr>
          <p:cNvSpPr>
            <a:spLocks noGrp="1"/>
          </p:cNvSpPr>
          <p:nvPr>
            <p:ph type="title"/>
          </p:nvPr>
        </p:nvSpPr>
        <p:spPr/>
        <p:txBody>
          <a:bodyPr/>
          <a:lstStyle/>
          <a:p>
            <a:r>
              <a:rPr lang="en-US" sz="3200" noProof="0"/>
              <a:t>Serving Milk in the CACFP</a:t>
            </a:r>
            <a:r>
              <a:rPr lang="en-US" sz="3200" noProof="0">
                <a:solidFill>
                  <a:srgbClr val="501B48"/>
                </a:solidFill>
              </a:rPr>
              <a:t>.</a:t>
            </a:r>
            <a:r>
              <a:rPr lang="en-US" sz="3200" noProof="0"/>
              <a:t>     </a:t>
            </a:r>
          </a:p>
        </p:txBody>
      </p:sp>
      <p:pic>
        <p:nvPicPr>
          <p:cNvPr id="13" name="Picture 12" descr="Screenshot of &quot;Serving Milk in the CACFP&quot; worksheet.">
            <a:extLst>
              <a:ext uri="{FF2B5EF4-FFF2-40B4-BE49-F238E27FC236}">
                <a16:creationId xmlns:a16="http://schemas.microsoft.com/office/drawing/2014/main" id="{9213ED8F-844B-E644-A805-9498C2E02209}"/>
              </a:ext>
            </a:extLst>
          </p:cNvPr>
          <p:cNvPicPr>
            <a:picLocks noChangeAspect="1"/>
          </p:cNvPicPr>
          <p:nvPr/>
        </p:nvPicPr>
        <p:blipFill>
          <a:blip r:embed="rId3"/>
          <a:srcRect/>
          <a:stretch/>
        </p:blipFill>
        <p:spPr>
          <a:xfrm>
            <a:off x="817764" y="946582"/>
            <a:ext cx="2988189" cy="3859744"/>
          </a:xfrm>
          <a:prstGeom prst="rect">
            <a:avLst/>
          </a:prstGeom>
          <a:solidFill>
            <a:schemeClr val="bg1"/>
          </a:solidFill>
          <a:ln w="3175">
            <a:noFill/>
          </a:ln>
          <a:effectLst>
            <a:outerShdw blurRad="63500" sx="102000" sy="102000" algn="tl" rotWithShape="0">
              <a:srgbClr val="333333">
                <a:alpha val="15000"/>
              </a:srgbClr>
            </a:outerShdw>
          </a:effectLst>
        </p:spPr>
      </p:pic>
      <p:sp>
        <p:nvSpPr>
          <p:cNvPr id="10" name="Rectangle 9" descr="[decorative] ">
            <a:extLst>
              <a:ext uri="{FF2B5EF4-FFF2-40B4-BE49-F238E27FC236}">
                <a16:creationId xmlns:a16="http://schemas.microsoft.com/office/drawing/2014/main" id="{C5B57D32-F5D9-5347-A7F5-9DF9536BA6EE}"/>
              </a:ext>
              <a:ext uri="{C183D7F6-B498-43B3-948B-1728B52AA6E4}">
                <adec:decorative xmlns="" xmlns:adec="http://schemas.microsoft.com/office/drawing/2017/decorative" val="1"/>
              </a:ext>
            </a:extLst>
          </p:cNvPr>
          <p:cNvSpPr/>
          <p:nvPr/>
        </p:nvSpPr>
        <p:spPr>
          <a:xfrm>
            <a:off x="2249715" y="3122167"/>
            <a:ext cx="1458686" cy="1149833"/>
          </a:xfrm>
          <a:prstGeom prst="rect">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descr="[decorative] ">
            <a:extLst>
              <a:ext uri="{FF2B5EF4-FFF2-40B4-BE49-F238E27FC236}">
                <a16:creationId xmlns:a16="http://schemas.microsoft.com/office/drawing/2014/main" id="{C004AB0F-305D-E44E-97C2-FF264539E07D}"/>
              </a:ext>
              <a:ext uri="{C183D7F6-B498-43B3-948B-1728B52AA6E4}">
                <adec:decorative xmlns="" xmlns:adec="http://schemas.microsoft.com/office/drawing/2017/decorative" val="1"/>
              </a:ext>
            </a:extLst>
          </p:cNvPr>
          <p:cNvGrpSpPr/>
          <p:nvPr/>
        </p:nvGrpSpPr>
        <p:grpSpPr>
          <a:xfrm flipH="1">
            <a:off x="3905903" y="1260677"/>
            <a:ext cx="5093134" cy="3311322"/>
            <a:chOff x="3844135" y="1605674"/>
            <a:chExt cx="2847687" cy="2162013"/>
          </a:xfrm>
        </p:grpSpPr>
        <p:sp>
          <p:nvSpPr>
            <p:cNvPr id="16" name="Round Same Side Corner Rectangle 15">
              <a:extLst>
                <a:ext uri="{FF2B5EF4-FFF2-40B4-BE49-F238E27FC236}">
                  <a16:creationId xmlns:a16="http://schemas.microsoft.com/office/drawing/2014/main" id="{E3912582-12B0-8847-9E65-19EB18B637BB}"/>
                </a:ext>
                <a:ext uri="{C183D7F6-B498-43B3-948B-1728B52AA6E4}">
                  <adec:decorative xmlns="" xmlns:adec="http://schemas.microsoft.com/office/drawing/2017/decorative" val="1"/>
                </a:ext>
              </a:extLst>
            </p:cNvPr>
            <p:cNvSpPr/>
            <p:nvPr/>
          </p:nvSpPr>
          <p:spPr>
            <a:xfrm rot="16200000">
              <a:off x="4401888" y="1047926"/>
              <a:ext cx="1732185" cy="2847682"/>
            </a:xfrm>
            <a:prstGeom prst="round2SameRect">
              <a:avLst>
                <a:gd name="adj1" fmla="val 7412"/>
                <a:gd name="adj2" fmla="val 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 Single Corner Rectangle 16">
              <a:extLst>
                <a:ext uri="{FF2B5EF4-FFF2-40B4-BE49-F238E27FC236}">
                  <a16:creationId xmlns:a16="http://schemas.microsoft.com/office/drawing/2014/main" id="{8794E520-E60C-9A4F-9484-28D879C84E4C}"/>
                </a:ext>
                <a:ext uri="{C183D7F6-B498-43B3-948B-1728B52AA6E4}">
                  <adec:decorative xmlns="" xmlns:adec="http://schemas.microsoft.com/office/drawing/2017/decorative" val="1"/>
                </a:ext>
              </a:extLst>
            </p:cNvPr>
            <p:cNvSpPr/>
            <p:nvPr/>
          </p:nvSpPr>
          <p:spPr>
            <a:xfrm rot="10800000">
              <a:off x="3844135" y="1981618"/>
              <a:ext cx="2847679" cy="1786069"/>
            </a:xfrm>
            <a:prstGeom prst="round1Rect">
              <a:avLst>
                <a:gd name="adj" fmla="val 11100"/>
              </a:avLst>
            </a:prstGeom>
            <a:solidFill>
              <a:srgbClr val="F1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7" name="Table 6" descr="[decorative] ">
            <a:extLst>
              <a:ext uri="{FF2B5EF4-FFF2-40B4-BE49-F238E27FC236}">
                <a16:creationId xmlns:a16="http://schemas.microsoft.com/office/drawing/2014/main" id="{A840CEC9-5B80-C848-BF08-9859A5EC68FE}"/>
              </a:ext>
            </a:extLst>
          </p:cNvPr>
          <p:cNvGraphicFramePr>
            <a:graphicFrameLocks noGrp="1"/>
          </p:cNvGraphicFramePr>
          <p:nvPr>
            <p:extLst>
              <p:ext uri="{D42A27DB-BD31-4B8C-83A1-F6EECF244321}">
                <p14:modId xmlns:p14="http://schemas.microsoft.com/office/powerpoint/2010/main" val="1698062613"/>
              </p:ext>
            </p:extLst>
          </p:nvPr>
        </p:nvGraphicFramePr>
        <p:xfrm>
          <a:off x="3943334" y="1347390"/>
          <a:ext cx="3151285" cy="397198"/>
        </p:xfrm>
        <a:graphic>
          <a:graphicData uri="http://schemas.openxmlformats.org/drawingml/2006/table">
            <a:tbl>
              <a:tblPr firstRow="1" bandRow="1">
                <a:tableStyleId>{2D5ABB26-0587-4C30-8999-92F81FD0307C}</a:tableStyleId>
              </a:tblPr>
              <a:tblGrid>
                <a:gridCol w="3151285">
                  <a:extLst>
                    <a:ext uri="{9D8B030D-6E8A-4147-A177-3AD203B41FA5}">
                      <a16:colId xmlns:a16="http://schemas.microsoft.com/office/drawing/2014/main" val="3628576105"/>
                    </a:ext>
                  </a:extLst>
                </a:gridCol>
              </a:tblGrid>
              <a:tr h="397198">
                <a:tc>
                  <a:txBody>
                    <a:bodyPr/>
                    <a:lstStyle/>
                    <a:p>
                      <a:pPr algn="l"/>
                      <a:r>
                        <a:rPr lang="en-US" sz="1800" b="1">
                          <a:ln>
                            <a:noFill/>
                          </a:ln>
                          <a:solidFill>
                            <a:schemeClr val="bg1"/>
                          </a:solidFill>
                          <a:latin typeface="Times New Roman" panose="02020603050405020304" pitchFamily="18" charset="0"/>
                          <a:cs typeface="Times New Roman" panose="02020603050405020304" pitchFamily="18" charset="0"/>
                        </a:rPr>
                        <a:t>The Facts on Flavored Milk:</a:t>
                      </a:r>
                    </a:p>
                  </a:txBody>
                  <a:tcPr anchor="ctr"/>
                </a:tc>
                <a:extLst>
                  <a:ext uri="{0D108BD9-81ED-4DB2-BD59-A6C34878D82A}">
                    <a16:rowId xmlns:a16="http://schemas.microsoft.com/office/drawing/2014/main" val="1058308914"/>
                  </a:ext>
                </a:extLst>
              </a:tr>
            </a:tbl>
          </a:graphicData>
        </a:graphic>
      </p:graphicFrame>
      <p:graphicFrame>
        <p:nvGraphicFramePr>
          <p:cNvPr id="8" name="Table 7" descr="[decorative] ">
            <a:extLst>
              <a:ext uri="{FF2B5EF4-FFF2-40B4-BE49-F238E27FC236}">
                <a16:creationId xmlns:a16="http://schemas.microsoft.com/office/drawing/2014/main" id="{80423F69-31D4-B143-AD73-328A2599E49C}"/>
              </a:ext>
            </a:extLst>
          </p:cNvPr>
          <p:cNvGraphicFramePr>
            <a:graphicFrameLocks noGrp="1"/>
          </p:cNvGraphicFramePr>
          <p:nvPr>
            <p:extLst>
              <p:ext uri="{D42A27DB-BD31-4B8C-83A1-F6EECF244321}">
                <p14:modId xmlns:p14="http://schemas.microsoft.com/office/powerpoint/2010/main" val="1489373727"/>
              </p:ext>
            </p:extLst>
          </p:nvPr>
        </p:nvGraphicFramePr>
        <p:xfrm>
          <a:off x="3946204" y="1925827"/>
          <a:ext cx="5111536" cy="2392680"/>
        </p:xfrm>
        <a:graphic>
          <a:graphicData uri="http://schemas.openxmlformats.org/drawingml/2006/table">
            <a:tbl>
              <a:tblPr firstRow="1" bandRow="1">
                <a:tableStyleId>{2D5ABB26-0587-4C30-8999-92F81FD0307C}</a:tableStyleId>
              </a:tblPr>
              <a:tblGrid>
                <a:gridCol w="5111536">
                  <a:extLst>
                    <a:ext uri="{9D8B030D-6E8A-4147-A177-3AD203B41FA5}">
                      <a16:colId xmlns:a16="http://schemas.microsoft.com/office/drawing/2014/main" val="3628576105"/>
                    </a:ext>
                  </a:extLst>
                </a:gridCol>
              </a:tblGrid>
              <a:tr h="1493178">
                <a:tc>
                  <a:txBody>
                    <a:bodyPr/>
                    <a:lstStyle/>
                    <a:p>
                      <a:pPr algn="l">
                        <a:spcBef>
                          <a:spcPts val="600"/>
                        </a:spcBef>
                      </a:pPr>
                      <a:r>
                        <a:rPr lang="en-US" sz="1800" b="0">
                          <a:ln>
                            <a:noFill/>
                          </a:ln>
                          <a:solidFill>
                            <a:schemeClr val="tx1"/>
                          </a:solidFill>
                          <a:latin typeface="Times New Roman" panose="02020603050405020304" pitchFamily="18" charset="0"/>
                          <a:cs typeface="Times New Roman" panose="02020603050405020304" pitchFamily="18" charset="0"/>
                        </a:rPr>
                        <a:t>Flavored milk cannot be part of a reimbursable meal or snack for children 5 years old and younger. </a:t>
                      </a:r>
                    </a:p>
                    <a:p>
                      <a:pPr algn="l">
                        <a:spcBef>
                          <a:spcPts val="600"/>
                        </a:spcBef>
                      </a:pPr>
                      <a:r>
                        <a:rPr lang="en-US" sz="1800" b="0">
                          <a:ln>
                            <a:noFill/>
                          </a:ln>
                          <a:solidFill>
                            <a:schemeClr val="tx1"/>
                          </a:solidFill>
                          <a:latin typeface="Times New Roman" panose="02020603050405020304" pitchFamily="18" charset="0"/>
                          <a:cs typeface="Times New Roman" panose="02020603050405020304" pitchFamily="18" charset="0"/>
                        </a:rPr>
                        <a:t>Homemade flavored milk made by adding flavored straws, syrups, and powders to unflavored milk also cannot be part of a reimbursable meal or snack for children 5 years old and younger. </a:t>
                      </a:r>
                    </a:p>
                    <a:p>
                      <a:pPr algn="l">
                        <a:spcBef>
                          <a:spcPts val="600"/>
                        </a:spcBef>
                      </a:pPr>
                      <a:r>
                        <a:rPr lang="en-US" sz="1800" b="0">
                          <a:ln>
                            <a:noFill/>
                          </a:ln>
                          <a:solidFill>
                            <a:schemeClr val="tx1"/>
                          </a:solidFill>
                          <a:latin typeface="Times New Roman" panose="02020603050405020304" pitchFamily="18" charset="0"/>
                          <a:cs typeface="Times New Roman" panose="02020603050405020304" pitchFamily="18" charset="0"/>
                        </a:rPr>
                        <a:t>Flavored milk served children 6 years old and older and to adults must be fat-free (skim) or low-fat (1%).</a:t>
                      </a:r>
                    </a:p>
                  </a:txBody>
                  <a:tcPr marT="0">
                    <a:noFill/>
                  </a:tcPr>
                </a:tc>
                <a:extLst>
                  <a:ext uri="{0D108BD9-81ED-4DB2-BD59-A6C34878D82A}">
                    <a16:rowId xmlns:a16="http://schemas.microsoft.com/office/drawing/2014/main" val="1058308914"/>
                  </a:ext>
                </a:extLst>
              </a:tr>
            </a:tbl>
          </a:graphicData>
        </a:graphic>
      </p:graphicFrame>
      <p:sp>
        <p:nvSpPr>
          <p:cNvPr id="9" name="TextBox 8">
            <a:extLst>
              <a:ext uri="{FF2B5EF4-FFF2-40B4-BE49-F238E27FC236}">
                <a16:creationId xmlns:a16="http://schemas.microsoft.com/office/drawing/2014/main" id="{85C1C459-D541-E54B-ADBC-C03CBF2CDEC0}"/>
              </a:ext>
            </a:extLst>
          </p:cNvPr>
          <p:cNvSpPr txBox="1"/>
          <p:nvPr/>
        </p:nvSpPr>
        <p:spPr>
          <a:xfrm>
            <a:off x="4202892" y="4806763"/>
            <a:ext cx="4363836" cy="184666"/>
          </a:xfrm>
          <a:prstGeom prst="rect">
            <a:avLst/>
          </a:prstGeom>
          <a:noFill/>
        </p:spPr>
        <p:txBody>
          <a:bodyPr wrap="square" rtlCol="0">
            <a:spAutoFit/>
          </a:bodyPr>
          <a:lstStyle/>
          <a:p>
            <a:pPr defTabSz="914400">
              <a:defRPr/>
            </a:pPr>
            <a:r>
              <a:rPr lang="en-US" sz="200" dirty="0">
                <a:solidFill>
                  <a:schemeClr val="bg1"/>
                </a:solidFill>
                <a:latin typeface="Arial" panose="020B0604020202020204" pitchFamily="34" charset="0"/>
                <a:cs typeface="Arial" panose="020B0604020202020204" pitchFamily="34" charset="0"/>
              </a:rPr>
              <a:t>Additionally, keep in mind that flavored milk may not be part of a reimbursable meal or snack for children 5 years old and younger, whether the flavored milk is store-bought or homemade with flavored straws, powders, or syrups. </a:t>
            </a:r>
          </a:p>
          <a:p>
            <a:pPr defTabSz="914400">
              <a:defRPr/>
            </a:pPr>
            <a:endParaRPr lang="en-US" sz="200" dirty="0">
              <a:solidFill>
                <a:schemeClr val="bg1"/>
              </a:solidFill>
              <a:latin typeface="Arial" panose="020B0604020202020204" pitchFamily="34" charset="0"/>
              <a:cs typeface="Arial" panose="020B0604020202020204" pitchFamily="34" charset="0"/>
            </a:endParaRPr>
          </a:p>
          <a:p>
            <a:pPr defTabSz="914400">
              <a:defRPr/>
            </a:pPr>
            <a:r>
              <a:rPr lang="en-US" sz="200" dirty="0">
                <a:solidFill>
                  <a:schemeClr val="bg1"/>
                </a:solidFill>
                <a:latin typeface="Arial" panose="020B0604020202020204" pitchFamily="34" charset="0"/>
                <a:cs typeface="Arial" panose="020B0604020202020204" pitchFamily="34" charset="0"/>
              </a:rPr>
              <a:t>Flavored milk served to children 6 years and older and adult participants must be fat-free (skim) or low fat (1%). </a:t>
            </a:r>
          </a:p>
        </p:txBody>
      </p:sp>
    </p:spTree>
    <p:extLst>
      <p:ext uri="{BB962C8B-B14F-4D97-AF65-F5344CB8AC3E}">
        <p14:creationId xmlns:p14="http://schemas.microsoft.com/office/powerpoint/2010/main" val="3110653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CBDE-4817-3246-86E1-5CC0AB0C59AD}"/>
              </a:ext>
            </a:extLst>
          </p:cNvPr>
          <p:cNvSpPr>
            <a:spLocks noGrp="1"/>
          </p:cNvSpPr>
          <p:nvPr>
            <p:ph type="title"/>
          </p:nvPr>
        </p:nvSpPr>
        <p:spPr>
          <a:xfrm>
            <a:off x="0" y="0"/>
            <a:ext cx="7886700" cy="1009979"/>
          </a:xfrm>
        </p:spPr>
        <p:txBody>
          <a:bodyPr/>
          <a:lstStyle/>
          <a:p>
            <a:r>
              <a:rPr lang="en-US" sz="3200" noProof="0"/>
              <a:t>Serving Milk in the CACFP  </a:t>
            </a:r>
          </a:p>
        </p:txBody>
      </p:sp>
      <p:pic>
        <p:nvPicPr>
          <p:cNvPr id="13" name="Picture 12" descr="Screenshot of second page of Serving Milk in the CACFP worksheet titled &quot;Try It Out! Milk Matters!&quot;">
            <a:extLst>
              <a:ext uri="{FF2B5EF4-FFF2-40B4-BE49-F238E27FC236}">
                <a16:creationId xmlns:a16="http://schemas.microsoft.com/office/drawing/2014/main" id="{A440D175-9A76-1241-82EB-EEBB6D7D28CD}"/>
              </a:ext>
            </a:extLst>
          </p:cNvPr>
          <p:cNvPicPr>
            <a:picLocks noChangeAspect="1"/>
          </p:cNvPicPr>
          <p:nvPr/>
        </p:nvPicPr>
        <p:blipFill>
          <a:blip r:embed="rId3"/>
          <a:srcRect/>
          <a:stretch/>
        </p:blipFill>
        <p:spPr>
          <a:xfrm>
            <a:off x="208164" y="1091798"/>
            <a:ext cx="2988189" cy="3859744"/>
          </a:xfrm>
          <a:prstGeom prst="rect">
            <a:avLst/>
          </a:prstGeom>
          <a:solidFill>
            <a:schemeClr val="bg1"/>
          </a:solidFill>
          <a:ln w="3175">
            <a:noFill/>
          </a:ln>
          <a:effectLst>
            <a:outerShdw blurRad="63500" sx="102000" sy="102000" algn="tl" rotWithShape="0">
              <a:srgbClr val="333333">
                <a:alpha val="15000"/>
              </a:srgbClr>
            </a:outerShdw>
          </a:effectLst>
        </p:spPr>
      </p:pic>
      <p:grpSp>
        <p:nvGrpSpPr>
          <p:cNvPr id="3" name="Group 2" descr="[decorative] ">
            <a:extLst>
              <a:ext uri="{FF2B5EF4-FFF2-40B4-BE49-F238E27FC236}">
                <a16:creationId xmlns:a16="http://schemas.microsoft.com/office/drawing/2014/main" id="{09730FCE-6FE9-1A42-A931-26FFA15ED624}"/>
              </a:ext>
              <a:ext uri="{C183D7F6-B498-43B3-948B-1728B52AA6E4}">
                <adec:decorative xmlns="" xmlns:adec="http://schemas.microsoft.com/office/drawing/2017/decorative" val="1"/>
              </a:ext>
            </a:extLst>
          </p:cNvPr>
          <p:cNvGrpSpPr/>
          <p:nvPr/>
        </p:nvGrpSpPr>
        <p:grpSpPr>
          <a:xfrm>
            <a:off x="346879" y="2039471"/>
            <a:ext cx="2878502" cy="2201860"/>
            <a:chOff x="346879" y="2039471"/>
            <a:chExt cx="2878502" cy="2201860"/>
          </a:xfrm>
        </p:grpSpPr>
        <p:sp>
          <p:nvSpPr>
            <p:cNvPr id="11" name="Rectangle 10">
              <a:extLst>
                <a:ext uri="{FF2B5EF4-FFF2-40B4-BE49-F238E27FC236}">
                  <a16:creationId xmlns:a16="http://schemas.microsoft.com/office/drawing/2014/main" id="{610D1090-D6E5-E449-B3CB-4FE14C1BB2EB}"/>
                </a:ext>
              </a:extLst>
            </p:cNvPr>
            <p:cNvSpPr/>
            <p:nvPr/>
          </p:nvSpPr>
          <p:spPr>
            <a:xfrm>
              <a:off x="346879" y="2039471"/>
              <a:ext cx="2878502" cy="1613204"/>
            </a:xfrm>
            <a:prstGeom prst="rect">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Elbow Connector 14">
              <a:extLst>
                <a:ext uri="{FF2B5EF4-FFF2-40B4-BE49-F238E27FC236}">
                  <a16:creationId xmlns:a16="http://schemas.microsoft.com/office/drawing/2014/main" id="{4ED5AFA4-0831-B247-9BBD-4DB6EADC54FC}"/>
                </a:ext>
              </a:extLst>
            </p:cNvPr>
            <p:cNvCxnSpPr>
              <a:cxnSpLocks/>
            </p:cNvCxnSpPr>
            <p:nvPr/>
          </p:nvCxnSpPr>
          <p:spPr>
            <a:xfrm rot="10800000">
              <a:off x="1866743" y="3652675"/>
              <a:ext cx="1122126" cy="588656"/>
            </a:xfrm>
            <a:prstGeom prst="bentConnector3">
              <a:avLst>
                <a:gd name="adj1" fmla="val 99133"/>
              </a:avLst>
            </a:prstGeom>
            <a:ln w="19050">
              <a:solidFill>
                <a:srgbClr val="511B48"/>
              </a:solidFill>
              <a:tailEnd type="oval"/>
            </a:ln>
          </p:spPr>
          <p:style>
            <a:lnRef idx="1">
              <a:schemeClr val="accent1"/>
            </a:lnRef>
            <a:fillRef idx="0">
              <a:schemeClr val="accent1"/>
            </a:fillRef>
            <a:effectRef idx="0">
              <a:schemeClr val="accent1"/>
            </a:effectRef>
            <a:fontRef idx="minor">
              <a:schemeClr val="tx1"/>
            </a:fontRef>
          </p:style>
        </p:cxnSp>
      </p:grpSp>
      <p:pic>
        <p:nvPicPr>
          <p:cNvPr id="5" name="Picture 2" descr="[decorative] ">
            <a:extLst>
              <a:ext uri="{FF2B5EF4-FFF2-40B4-BE49-F238E27FC236}">
                <a16:creationId xmlns:a16="http://schemas.microsoft.com/office/drawing/2014/main" id="{56AF0CFD-E3F2-1842-919E-CB81C43CFF01}"/>
              </a:ext>
              <a:ext uri="{C183D7F6-B498-43B3-948B-1728B52AA6E4}">
                <adec:decorative xmlns="" xmlns:adec="http://schemas.microsoft.com/office/drawing/2017/decorative" val="1"/>
              </a:ext>
            </a:extLst>
          </p:cNvPr>
          <p:cNvPicPr>
            <a:picLocks noChangeAspect="1" noChangeArrowheads="1"/>
          </p:cNvPicPr>
          <p:nvPr/>
        </p:nvPicPr>
        <p:blipFill>
          <a:blip r:embed="rId4"/>
          <a:stretch>
            <a:fillRect/>
          </a:stretch>
        </p:blipFill>
        <p:spPr bwMode="auto">
          <a:xfrm>
            <a:off x="2903292" y="1449659"/>
            <a:ext cx="5940127" cy="3319712"/>
          </a:xfrm>
          <a:prstGeom prst="rect">
            <a:avLst/>
          </a:prstGeom>
          <a:noFill/>
          <a:ln w="28575">
            <a:noFill/>
            <a:miter lim="800000"/>
            <a:headEnd/>
            <a:tailEnd/>
          </a:ln>
          <a:effectLst>
            <a:outerShdw blurRad="63500" sx="102000" sy="102000" algn="ctr" rotWithShape="0">
              <a:schemeClr val="tx1">
                <a:alpha val="15000"/>
              </a:schemeClr>
            </a:outerShdw>
          </a:effectLst>
          <a:extLst>
            <a:ext uri="{909E8E84-426E-40DD-AFC4-6F175D3DCCD1}">
              <a14:hiddenFill xmlns:a14="http://schemas.microsoft.com/office/drawing/2010/main">
                <a:solidFill>
                  <a:schemeClr val="accent1"/>
                </a:solidFill>
              </a14:hiddenFill>
            </a:ext>
          </a:extLst>
        </p:spPr>
      </p:pic>
      <p:sp>
        <p:nvSpPr>
          <p:cNvPr id="16" name="TextBox 15">
            <a:extLst>
              <a:ext uri="{FF2B5EF4-FFF2-40B4-BE49-F238E27FC236}">
                <a16:creationId xmlns:a16="http://schemas.microsoft.com/office/drawing/2014/main" id="{D30457D6-0A99-DD4A-ADDF-AB8D3E634D46}"/>
              </a:ext>
            </a:extLst>
          </p:cNvPr>
          <p:cNvSpPr txBox="1"/>
          <p:nvPr/>
        </p:nvSpPr>
        <p:spPr>
          <a:xfrm>
            <a:off x="3199997" y="1716756"/>
            <a:ext cx="5405252" cy="369332"/>
          </a:xfrm>
          <a:prstGeom prst="rect">
            <a:avLst/>
          </a:prstGeom>
          <a:noFill/>
        </p:spPr>
        <p:txBody>
          <a:bodyPr wrap="square" lIns="0" tIns="0" rIns="0" bIns="0" rtlCol="0">
            <a:spAutoFit/>
          </a:bodyPr>
          <a:lstStyle/>
          <a:p>
            <a:pPr marL="160020" lvl="0" indent="-160020" defTabSz="914400">
              <a:buFont typeface="+mj-lt"/>
              <a:buAutoNum type="arabicPeriod"/>
            </a:pPr>
            <a:r>
              <a:rPr lang="en-US" sz="1200">
                <a:solidFill>
                  <a:prstClr val="black"/>
                </a:solidFill>
                <a:latin typeface="Times New Roman" panose="02020603050405020304" pitchFamily="18" charset="0"/>
                <a:cs typeface="Times New Roman" panose="02020603050405020304" pitchFamily="18" charset="0"/>
              </a:rPr>
              <a:t>Maya is a 1-year-old at your family child care home and eats lunch at the same time as Darrick, who is 2 years old. What type(s) of milk may you serve each child?</a:t>
            </a:r>
          </a:p>
        </p:txBody>
      </p:sp>
      <p:sp>
        <p:nvSpPr>
          <p:cNvPr id="17" name="TextBox 16">
            <a:extLst>
              <a:ext uri="{FF2B5EF4-FFF2-40B4-BE49-F238E27FC236}">
                <a16:creationId xmlns:a16="http://schemas.microsoft.com/office/drawing/2014/main" id="{C8D3627F-8E8A-8D4D-9670-346FFA433436}"/>
              </a:ext>
            </a:extLst>
          </p:cNvPr>
          <p:cNvSpPr txBox="1"/>
          <p:nvPr/>
        </p:nvSpPr>
        <p:spPr>
          <a:xfrm>
            <a:off x="3364182" y="2112585"/>
            <a:ext cx="2988189" cy="420628"/>
          </a:xfrm>
          <a:prstGeom prst="rect">
            <a:avLst/>
          </a:prstGeom>
          <a:noFill/>
        </p:spPr>
        <p:txBody>
          <a:bodyPr wrap="square" lIns="0" tIns="0" rIns="0" bIns="0" rtlCol="0">
            <a:spAutoFit/>
          </a:bodyPr>
          <a:lstStyle/>
          <a:p>
            <a:pPr>
              <a:lnSpc>
                <a:spcPts val="1600"/>
              </a:lnSpc>
            </a:pPr>
            <a:r>
              <a:rPr lang="en-US" sz="1200">
                <a:latin typeface="Times New Roman" panose="02020603050405020304" pitchFamily="18" charset="0"/>
                <a:cs typeface="Times New Roman" panose="02020603050405020304" pitchFamily="18" charset="0"/>
              </a:rPr>
              <a:t>Maya’s Age: </a:t>
            </a:r>
            <a:br>
              <a:rPr lang="en-US" sz="1200">
                <a:latin typeface="Times New Roman" panose="02020603050405020304" pitchFamily="18" charset="0"/>
                <a:cs typeface="Times New Roman" panose="02020603050405020304" pitchFamily="18" charset="0"/>
              </a:rPr>
            </a:br>
            <a:r>
              <a:rPr lang="en-US" sz="1200">
                <a:latin typeface="Times New Roman" panose="02020603050405020304" pitchFamily="18" charset="0"/>
                <a:cs typeface="Times New Roman" panose="02020603050405020304" pitchFamily="18" charset="0"/>
              </a:rPr>
              <a:t>Type(s) of Milk:</a:t>
            </a:r>
            <a:endParaRPr lang="en-US" sz="1600" b="1">
              <a:solidFill>
                <a:srgbClr val="035089"/>
              </a:solidFill>
              <a:latin typeface="Bradley Hand ITC" panose="03070402050302030203" pitchFamily="66" charset="77"/>
              <a:cs typeface="Times New Roman" panose="02020603050405020304" pitchFamily="18" charset="0"/>
            </a:endParaRPr>
          </a:p>
        </p:txBody>
      </p:sp>
      <p:sp>
        <p:nvSpPr>
          <p:cNvPr id="18" name="TextBox 17">
            <a:extLst>
              <a:ext uri="{FF2B5EF4-FFF2-40B4-BE49-F238E27FC236}">
                <a16:creationId xmlns:a16="http://schemas.microsoft.com/office/drawing/2014/main" id="{3B95C127-36DA-3545-87FB-E5647B2820BF}"/>
              </a:ext>
            </a:extLst>
          </p:cNvPr>
          <p:cNvSpPr txBox="1"/>
          <p:nvPr/>
        </p:nvSpPr>
        <p:spPr>
          <a:xfrm>
            <a:off x="6485450" y="2112585"/>
            <a:ext cx="2988189" cy="410369"/>
          </a:xfrm>
          <a:prstGeom prst="rect">
            <a:avLst/>
          </a:prstGeom>
          <a:noFill/>
        </p:spPr>
        <p:txBody>
          <a:bodyPr wrap="square" lIns="0" tIns="0" rIns="0" bIns="0" rtlCol="0">
            <a:spAutoFit/>
          </a:bodyPr>
          <a:lstStyle/>
          <a:p>
            <a:pPr lvl="0" defTabSz="914400">
              <a:lnSpc>
                <a:spcPts val="1600"/>
              </a:lnSpc>
            </a:pPr>
            <a:r>
              <a:rPr lang="en-US" sz="1200">
                <a:solidFill>
                  <a:prstClr val="black"/>
                </a:solidFill>
                <a:latin typeface="Times New Roman" panose="02020603050405020304" pitchFamily="18" charset="0"/>
                <a:cs typeface="Times New Roman" panose="02020603050405020304" pitchFamily="18" charset="0"/>
              </a:rPr>
              <a:t>Darrick’s Age:</a:t>
            </a:r>
          </a:p>
          <a:p>
            <a:pPr>
              <a:lnSpc>
                <a:spcPts val="1600"/>
              </a:lnSpc>
            </a:pPr>
            <a:r>
              <a:rPr lang="en-US" sz="1200">
                <a:latin typeface="Times New Roman" panose="02020603050405020304" pitchFamily="18" charset="0"/>
                <a:cs typeface="Times New Roman" panose="02020603050405020304" pitchFamily="18" charset="0"/>
              </a:rPr>
              <a:t>Type(s) of Milk:</a:t>
            </a:r>
            <a:endParaRPr lang="en-US" sz="1600" b="1">
              <a:solidFill>
                <a:srgbClr val="035089"/>
              </a:solidFill>
              <a:latin typeface="Bradley Hand ITC" panose="03070402050302030203" pitchFamily="66" charset="77"/>
              <a:cs typeface="Times New Roman" panose="02020603050405020304" pitchFamily="18" charset="0"/>
            </a:endParaRPr>
          </a:p>
        </p:txBody>
      </p:sp>
      <p:sp>
        <p:nvSpPr>
          <p:cNvPr id="8" name="Oval 7" descr="Emphasis highlighting question 1.">
            <a:extLst>
              <a:ext uri="{FF2B5EF4-FFF2-40B4-BE49-F238E27FC236}">
                <a16:creationId xmlns:a16="http://schemas.microsoft.com/office/drawing/2014/main" id="{07A611F2-FD4B-DD43-A89C-408F3CF503A7}"/>
              </a:ext>
            </a:extLst>
          </p:cNvPr>
          <p:cNvSpPr/>
          <p:nvPr/>
        </p:nvSpPr>
        <p:spPr>
          <a:xfrm>
            <a:off x="2920540" y="1360327"/>
            <a:ext cx="5856261" cy="1414626"/>
          </a:xfrm>
          <a:prstGeom prst="ellipse">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6B5BB9F-011B-764F-9919-0DA7EC9C41A8}"/>
              </a:ext>
            </a:extLst>
          </p:cNvPr>
          <p:cNvSpPr txBox="1"/>
          <p:nvPr/>
        </p:nvSpPr>
        <p:spPr>
          <a:xfrm>
            <a:off x="3199997" y="2726636"/>
            <a:ext cx="5405252" cy="369332"/>
          </a:xfrm>
          <a:prstGeom prst="rect">
            <a:avLst/>
          </a:prstGeom>
          <a:noFill/>
        </p:spPr>
        <p:txBody>
          <a:bodyPr wrap="square" lIns="0" tIns="0" rIns="0" bIns="0" rtlCol="0">
            <a:spAutoFit/>
          </a:bodyPr>
          <a:lstStyle/>
          <a:p>
            <a:pPr marL="160020" lvl="0" indent="-160020" defTabSz="914400">
              <a:buFont typeface="+mj-lt"/>
              <a:buAutoNum type="arabicPeriod" startAt="2"/>
            </a:pPr>
            <a:r>
              <a:rPr lang="en-US" sz="1200">
                <a:solidFill>
                  <a:prstClr val="black"/>
                </a:solidFill>
                <a:latin typeface="Times New Roman" panose="02020603050405020304" pitchFamily="18" charset="0"/>
                <a:cs typeface="Times New Roman" panose="02020603050405020304" pitchFamily="18" charset="0"/>
              </a:rPr>
              <a:t>Olivia is a 5½-year-old who attends your family child care home. </a:t>
            </a:r>
            <a:br>
              <a:rPr lang="en-US" sz="1200">
                <a:solidFill>
                  <a:prstClr val="black"/>
                </a:solidFill>
                <a:latin typeface="Times New Roman" panose="02020603050405020304" pitchFamily="18" charset="0"/>
                <a:cs typeface="Times New Roman" panose="02020603050405020304" pitchFamily="18" charset="0"/>
              </a:rPr>
            </a:br>
            <a:r>
              <a:rPr lang="en-US" sz="1200">
                <a:solidFill>
                  <a:prstClr val="black"/>
                </a:solidFill>
                <a:latin typeface="Times New Roman" panose="02020603050405020304" pitchFamily="18" charset="0"/>
                <a:cs typeface="Times New Roman" panose="02020603050405020304" pitchFamily="18" charset="0"/>
              </a:rPr>
              <a:t>What kind(s) of milk may you serve her in the CACFP?</a:t>
            </a:r>
          </a:p>
        </p:txBody>
      </p:sp>
      <p:sp>
        <p:nvSpPr>
          <p:cNvPr id="20" name="TextBox 19">
            <a:extLst>
              <a:ext uri="{FF2B5EF4-FFF2-40B4-BE49-F238E27FC236}">
                <a16:creationId xmlns:a16="http://schemas.microsoft.com/office/drawing/2014/main" id="{958DE1E1-FC97-BF4F-BFE4-CE31EACCD601}"/>
              </a:ext>
            </a:extLst>
          </p:cNvPr>
          <p:cNvSpPr txBox="1"/>
          <p:nvPr/>
        </p:nvSpPr>
        <p:spPr>
          <a:xfrm>
            <a:off x="3364182" y="3115805"/>
            <a:ext cx="2988189" cy="410369"/>
          </a:xfrm>
          <a:prstGeom prst="rect">
            <a:avLst/>
          </a:prstGeom>
          <a:noFill/>
        </p:spPr>
        <p:txBody>
          <a:bodyPr wrap="square" lIns="0" tIns="0" rIns="0" bIns="0" rtlCol="0">
            <a:spAutoFit/>
          </a:bodyPr>
          <a:lstStyle/>
          <a:p>
            <a:pPr>
              <a:lnSpc>
                <a:spcPts val="1600"/>
              </a:lnSpc>
            </a:pPr>
            <a:r>
              <a:rPr lang="en-US" sz="1200">
                <a:latin typeface="Times New Roman" panose="02020603050405020304" pitchFamily="18" charset="0"/>
                <a:cs typeface="Times New Roman" panose="02020603050405020304" pitchFamily="18" charset="0"/>
              </a:rPr>
              <a:t>Olivia’s Age:</a:t>
            </a:r>
          </a:p>
          <a:p>
            <a:pPr>
              <a:lnSpc>
                <a:spcPts val="1600"/>
              </a:lnSpc>
            </a:pPr>
            <a:r>
              <a:rPr lang="en-US" sz="1200">
                <a:latin typeface="Times New Roman" panose="02020603050405020304" pitchFamily="18" charset="0"/>
                <a:cs typeface="Times New Roman" panose="02020603050405020304" pitchFamily="18" charset="0"/>
              </a:rPr>
              <a:t>Type(s) of Milk:</a:t>
            </a:r>
            <a:endParaRPr lang="en-US" sz="1600" b="1">
              <a:solidFill>
                <a:srgbClr val="035089"/>
              </a:solidFill>
              <a:latin typeface="Bradley Hand ITC" panose="03070402050302030203" pitchFamily="66" charset="77"/>
              <a:cs typeface="Times New Roman" panose="02020603050405020304" pitchFamily="18" charset="0"/>
            </a:endParaRPr>
          </a:p>
        </p:txBody>
      </p:sp>
      <p:sp>
        <p:nvSpPr>
          <p:cNvPr id="21" name="TextBox 20">
            <a:extLst>
              <a:ext uri="{FF2B5EF4-FFF2-40B4-BE49-F238E27FC236}">
                <a16:creationId xmlns:a16="http://schemas.microsoft.com/office/drawing/2014/main" id="{EA95F126-F234-314E-B003-8F5E58912E58}"/>
              </a:ext>
            </a:extLst>
          </p:cNvPr>
          <p:cNvSpPr txBox="1"/>
          <p:nvPr/>
        </p:nvSpPr>
        <p:spPr>
          <a:xfrm>
            <a:off x="3199997" y="3687333"/>
            <a:ext cx="5405252" cy="553998"/>
          </a:xfrm>
          <a:prstGeom prst="rect">
            <a:avLst/>
          </a:prstGeom>
          <a:noFill/>
        </p:spPr>
        <p:txBody>
          <a:bodyPr wrap="square" lIns="0" tIns="0" rIns="0" bIns="0" rtlCol="0">
            <a:spAutoFit/>
          </a:bodyPr>
          <a:lstStyle/>
          <a:p>
            <a:pPr marL="160020" lvl="0" indent="-160020" defTabSz="914400">
              <a:buFont typeface="+mj-lt"/>
              <a:buAutoNum type="arabicPeriod" startAt="3"/>
            </a:pPr>
            <a:r>
              <a:rPr lang="en-US" sz="1200">
                <a:solidFill>
                  <a:prstClr val="black"/>
                </a:solidFill>
                <a:latin typeface="Times New Roman" panose="02020603050405020304" pitchFamily="18" charset="0"/>
                <a:cs typeface="Times New Roman" panose="02020603050405020304" pitchFamily="18" charset="0"/>
              </a:rPr>
              <a:t>At your adult day care center, you want to serve yogurt at breakfast and again that same day, during lunch. Both times, yogurt would be served in place of milk. </a:t>
            </a:r>
            <a:br>
              <a:rPr lang="en-US" sz="1200">
                <a:solidFill>
                  <a:prstClr val="black"/>
                </a:solidFill>
                <a:latin typeface="Times New Roman" panose="02020603050405020304" pitchFamily="18" charset="0"/>
                <a:cs typeface="Times New Roman" panose="02020603050405020304" pitchFamily="18" charset="0"/>
              </a:rPr>
            </a:br>
            <a:r>
              <a:rPr lang="en-US" sz="1200">
                <a:solidFill>
                  <a:prstClr val="black"/>
                </a:solidFill>
                <a:latin typeface="Times New Roman" panose="02020603050405020304" pitchFamily="18" charset="0"/>
                <a:cs typeface="Times New Roman" panose="02020603050405020304" pitchFamily="18" charset="0"/>
              </a:rPr>
              <a:t>Is this allowed? Why or why not?</a:t>
            </a:r>
          </a:p>
        </p:txBody>
      </p:sp>
      <p:sp>
        <p:nvSpPr>
          <p:cNvPr id="22" name="TextBox 21">
            <a:extLst>
              <a:ext uri="{FF2B5EF4-FFF2-40B4-BE49-F238E27FC236}">
                <a16:creationId xmlns:a16="http://schemas.microsoft.com/office/drawing/2014/main" id="{E36260AA-A904-D64B-864B-E7B82CA88D40}"/>
              </a:ext>
            </a:extLst>
          </p:cNvPr>
          <p:cNvSpPr txBox="1"/>
          <p:nvPr/>
        </p:nvSpPr>
        <p:spPr>
          <a:xfrm>
            <a:off x="4558492" y="4870989"/>
            <a:ext cx="4363836" cy="123111"/>
          </a:xfrm>
          <a:prstGeom prst="rect">
            <a:avLst/>
          </a:prstGeom>
          <a:noFill/>
        </p:spPr>
        <p:txBody>
          <a:bodyPr wrap="square" rtlCol="0">
            <a:spAutoFit/>
          </a:bodyPr>
          <a:lstStyle/>
          <a:p>
            <a:pPr defTabSz="914400">
              <a:defRPr/>
            </a:pPr>
            <a:r>
              <a:rPr lang="en-US" sz="200" dirty="0">
                <a:solidFill>
                  <a:schemeClr val="bg1"/>
                </a:solidFill>
                <a:latin typeface="Arial" panose="020B0604020202020204" pitchFamily="34" charset="0"/>
                <a:cs typeface="Arial" panose="020B0604020202020204" pitchFamily="34" charset="0"/>
              </a:rPr>
              <a:t>Let’s do a practice question! The first question will be shown on the screen, or you can follow along on the second page of the worksheet. </a:t>
            </a:r>
          </a:p>
        </p:txBody>
      </p:sp>
    </p:spTree>
    <p:extLst>
      <p:ext uri="{BB962C8B-B14F-4D97-AF65-F5344CB8AC3E}">
        <p14:creationId xmlns:p14="http://schemas.microsoft.com/office/powerpoint/2010/main" val="33134265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708C0E22-5C16-3643-A336-083D258E5CE2}"/>
              </a:ext>
            </a:extLst>
          </p:cNvPr>
          <p:cNvSpPr txBox="1"/>
          <p:nvPr/>
        </p:nvSpPr>
        <p:spPr>
          <a:xfrm>
            <a:off x="39164" y="147488"/>
            <a:ext cx="2938645" cy="1846659"/>
          </a:xfrm>
          <a:prstGeom prst="rect">
            <a:avLst/>
          </a:prstGeom>
          <a:noFill/>
        </p:spPr>
        <p:txBody>
          <a:bodyPr wrap="square" rtlCol="0">
            <a:spAutoFit/>
          </a:bodyPr>
          <a:lstStyle/>
          <a:p>
            <a:pPr algn="ctr"/>
            <a:r>
              <a:rPr lang="en-US" sz="9600" b="1">
                <a:solidFill>
                  <a:srgbClr val="FFFFFF"/>
                </a:solidFill>
                <a:latin typeface="Helvetica" pitchFamily="2" charset="0"/>
              </a:rPr>
              <a:t>?</a:t>
            </a:r>
            <a:endParaRPr lang="en-US" sz="9600" b="1">
              <a:solidFill>
                <a:schemeClr val="bg1">
                  <a:alpha val="60000"/>
                </a:schemeClr>
              </a:solidFill>
              <a:latin typeface="Helvetica" pitchFamily="2" charset="0"/>
            </a:endParaRPr>
          </a:p>
          <a:p>
            <a:pPr algn="ctr"/>
            <a:endParaRPr lang="en-US"/>
          </a:p>
        </p:txBody>
      </p:sp>
      <p:sp>
        <p:nvSpPr>
          <p:cNvPr id="2" name="Title 1">
            <a:extLst>
              <a:ext uri="{FF2B5EF4-FFF2-40B4-BE49-F238E27FC236}">
                <a16:creationId xmlns:a16="http://schemas.microsoft.com/office/drawing/2014/main" id="{AA69E19D-7878-3643-9714-7FF374346BD1}"/>
              </a:ext>
            </a:extLst>
          </p:cNvPr>
          <p:cNvSpPr>
            <a:spLocks noGrp="1"/>
          </p:cNvSpPr>
          <p:nvPr>
            <p:ph type="title"/>
          </p:nvPr>
        </p:nvSpPr>
        <p:spPr>
          <a:xfrm>
            <a:off x="-70338" y="1293953"/>
            <a:ext cx="3176954" cy="1669773"/>
          </a:xfrm>
        </p:spPr>
        <p:txBody>
          <a:bodyPr/>
          <a:lstStyle/>
          <a:p>
            <a:r>
              <a:rPr lang="en-US" sz="1800" noProof="0"/>
              <a:t>Try It Out!</a:t>
            </a:r>
            <a:br>
              <a:rPr lang="en-US" sz="1800" noProof="0"/>
            </a:br>
            <a:r>
              <a:rPr lang="en-US" sz="1800" b="0" noProof="0"/>
              <a:t>Maya is one year old. What type(s) of milk can she be served as part of a reimbursable meal or snack?</a:t>
            </a:r>
            <a:r>
              <a:rPr lang="en-US" sz="1800" noProof="0"/>
              <a:t/>
            </a:r>
            <a:br>
              <a:rPr lang="en-US" sz="1800" noProof="0"/>
            </a:br>
            <a:r>
              <a:rPr lang="en-US" sz="1800" noProof="0"/>
              <a:t/>
            </a:r>
            <a:br>
              <a:rPr lang="en-US" sz="1800" noProof="0"/>
            </a:br>
            <a:endParaRPr lang="en-US" sz="1800" noProof="0"/>
          </a:p>
        </p:txBody>
      </p:sp>
      <p:sp>
        <p:nvSpPr>
          <p:cNvPr id="4" name="Content Placeholder 3">
            <a:extLst>
              <a:ext uri="{FF2B5EF4-FFF2-40B4-BE49-F238E27FC236}">
                <a16:creationId xmlns:a16="http://schemas.microsoft.com/office/drawing/2014/main" id="{B3489591-4C2E-3A4B-8B9B-F3818D36A5A5}"/>
              </a:ext>
            </a:extLst>
          </p:cNvPr>
          <p:cNvSpPr>
            <a:spLocks noGrp="1"/>
          </p:cNvSpPr>
          <p:nvPr>
            <p:ph sz="half" idx="2"/>
          </p:nvPr>
        </p:nvSpPr>
        <p:spPr>
          <a:xfrm>
            <a:off x="65875" y="3234914"/>
            <a:ext cx="3111079" cy="1365683"/>
          </a:xfrm>
        </p:spPr>
        <p:txBody>
          <a:bodyPr/>
          <a:lstStyle/>
          <a:p>
            <a:pPr>
              <a:buClr>
                <a:srgbClr val="FFFFFF"/>
              </a:buClr>
              <a:buFont typeface="Wingdings" pitchFamily="2" charset="2"/>
              <a:buChar char="q"/>
            </a:pPr>
            <a:r>
              <a:rPr lang="en-US" sz="1800" noProof="0">
                <a:solidFill>
                  <a:schemeClr val="bg1"/>
                </a:solidFill>
              </a:rPr>
              <a:t>Flavored Fat-Free </a:t>
            </a:r>
            <a:br>
              <a:rPr lang="en-US" sz="1800" noProof="0">
                <a:solidFill>
                  <a:schemeClr val="bg1"/>
                </a:solidFill>
              </a:rPr>
            </a:br>
            <a:r>
              <a:rPr lang="en-US" sz="1800" noProof="0">
                <a:solidFill>
                  <a:schemeClr val="bg1"/>
                </a:solidFill>
              </a:rPr>
              <a:t>(Skim) Milk</a:t>
            </a:r>
          </a:p>
          <a:p>
            <a:pPr>
              <a:buClr>
                <a:srgbClr val="FFFFFF"/>
              </a:buClr>
              <a:buFont typeface="Wingdings" pitchFamily="2" charset="2"/>
              <a:buChar char="q"/>
            </a:pPr>
            <a:r>
              <a:rPr lang="en-US" sz="1800" noProof="0">
                <a:solidFill>
                  <a:schemeClr val="bg1"/>
                </a:solidFill>
              </a:rPr>
              <a:t>Unflavored Whole Milk</a:t>
            </a:r>
          </a:p>
          <a:p>
            <a:pPr>
              <a:buClr>
                <a:srgbClr val="FFFFFF"/>
              </a:buClr>
              <a:buFont typeface="Wingdings" pitchFamily="2" charset="2"/>
              <a:buChar char="q"/>
            </a:pPr>
            <a:r>
              <a:rPr lang="en-US" sz="1800" noProof="0">
                <a:solidFill>
                  <a:schemeClr val="bg1"/>
                </a:solidFill>
              </a:rPr>
              <a:t>Unflavored Low-Fat </a:t>
            </a:r>
            <a:br>
              <a:rPr lang="en-US" sz="1800" noProof="0">
                <a:solidFill>
                  <a:schemeClr val="bg1"/>
                </a:solidFill>
              </a:rPr>
            </a:br>
            <a:r>
              <a:rPr lang="en-US" sz="1800" noProof="0">
                <a:solidFill>
                  <a:schemeClr val="bg1"/>
                </a:solidFill>
              </a:rPr>
              <a:t>(1%) Milk</a:t>
            </a:r>
          </a:p>
        </p:txBody>
      </p:sp>
      <p:grpSp>
        <p:nvGrpSpPr>
          <p:cNvPr id="15" name="Group 14" descr="[decorative] ">
            <a:extLst>
              <a:ext uri="{FF2B5EF4-FFF2-40B4-BE49-F238E27FC236}">
                <a16:creationId xmlns:a16="http://schemas.microsoft.com/office/drawing/2014/main" id="{6558D692-13FD-3E4C-86D1-C20B56B22D69}"/>
              </a:ext>
              <a:ext uri="{C183D7F6-B498-43B3-948B-1728B52AA6E4}">
                <adec:decorative xmlns="" xmlns:adec="http://schemas.microsoft.com/office/drawing/2017/decorative" val="1"/>
              </a:ext>
            </a:extLst>
          </p:cNvPr>
          <p:cNvGrpSpPr/>
          <p:nvPr/>
        </p:nvGrpSpPr>
        <p:grpSpPr>
          <a:xfrm>
            <a:off x="3407238" y="842100"/>
            <a:ext cx="5258742" cy="3109566"/>
            <a:chOff x="2596445" y="1206348"/>
            <a:chExt cx="6376794" cy="3268212"/>
          </a:xfrm>
        </p:grpSpPr>
        <p:sp>
          <p:nvSpPr>
            <p:cNvPr id="16" name="Rounded Rectangle 15">
              <a:extLst>
                <a:ext uri="{FF2B5EF4-FFF2-40B4-BE49-F238E27FC236}">
                  <a16:creationId xmlns:a16="http://schemas.microsoft.com/office/drawing/2014/main" id="{0888FB91-E1D3-EF4F-8107-A0237DA16E63}"/>
                </a:ext>
              </a:extLst>
            </p:cNvPr>
            <p:cNvSpPr/>
            <p:nvPr/>
          </p:nvSpPr>
          <p:spPr>
            <a:xfrm>
              <a:off x="2596445" y="1206348"/>
              <a:ext cx="6376794" cy="3268212"/>
            </a:xfrm>
            <a:prstGeom prst="roundRect">
              <a:avLst>
                <a:gd name="adj" fmla="val 2645"/>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DC039285-D2BB-C147-AB53-E42ABE757454}"/>
                </a:ext>
              </a:extLst>
            </p:cNvPr>
            <p:cNvGrpSpPr/>
            <p:nvPr/>
          </p:nvGrpSpPr>
          <p:grpSpPr>
            <a:xfrm>
              <a:off x="2794841" y="1389011"/>
              <a:ext cx="5940117" cy="2857118"/>
              <a:chOff x="2794841" y="1389011"/>
              <a:chExt cx="5940117" cy="2857118"/>
            </a:xfrm>
          </p:grpSpPr>
          <p:grpSp>
            <p:nvGrpSpPr>
              <p:cNvPr id="18" name="Group 17">
                <a:extLst>
                  <a:ext uri="{FF2B5EF4-FFF2-40B4-BE49-F238E27FC236}">
                    <a16:creationId xmlns:a16="http://schemas.microsoft.com/office/drawing/2014/main" id="{B627B130-3F08-C747-9AB8-96B4CA0B1BE0}"/>
                  </a:ext>
                </a:extLst>
              </p:cNvPr>
              <p:cNvGrpSpPr/>
              <p:nvPr/>
            </p:nvGrpSpPr>
            <p:grpSpPr>
              <a:xfrm>
                <a:off x="2800349" y="1392845"/>
                <a:ext cx="2809043" cy="1174369"/>
                <a:chOff x="2587276" y="1392845"/>
                <a:chExt cx="2809043" cy="1174369"/>
              </a:xfrm>
              <a:effectLst>
                <a:outerShdw blurRad="50800" dist="38100" dir="2700000" algn="tl" rotWithShape="0">
                  <a:prstClr val="black">
                    <a:alpha val="20000"/>
                  </a:prstClr>
                </a:outerShdw>
              </a:effectLst>
            </p:grpSpPr>
            <p:sp>
              <p:nvSpPr>
                <p:cNvPr id="28" name="Rounded Rectangle 27">
                  <a:extLst>
                    <a:ext uri="{FF2B5EF4-FFF2-40B4-BE49-F238E27FC236}">
                      <a16:creationId xmlns:a16="http://schemas.microsoft.com/office/drawing/2014/main" id="{455ED1AF-F226-434E-9D1F-9AE3BA45488E}"/>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9E3CB01-1446-B445-9A25-8D8954D7D6E3}"/>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0BF43CAA-91C0-C748-8607-9A4C7F0A9BA9}"/>
                  </a:ext>
                </a:extLst>
              </p:cNvPr>
              <p:cNvGrpSpPr/>
              <p:nvPr/>
            </p:nvGrpSpPr>
            <p:grpSpPr>
              <a:xfrm>
                <a:off x="5835248" y="1389011"/>
                <a:ext cx="2899710" cy="1174369"/>
                <a:chOff x="2587276" y="1392845"/>
                <a:chExt cx="2809043" cy="1174369"/>
              </a:xfrm>
              <a:effectLst>
                <a:outerShdw blurRad="50800" dist="38100" dir="2700000" algn="tl" rotWithShape="0">
                  <a:prstClr val="black">
                    <a:alpha val="20000"/>
                  </a:prstClr>
                </a:outerShdw>
              </a:effectLst>
            </p:grpSpPr>
            <p:sp>
              <p:nvSpPr>
                <p:cNvPr id="26" name="Rounded Rectangle 25">
                  <a:extLst>
                    <a:ext uri="{FF2B5EF4-FFF2-40B4-BE49-F238E27FC236}">
                      <a16:creationId xmlns:a16="http://schemas.microsoft.com/office/drawing/2014/main" id="{2AC3B560-23F5-A14A-BD82-D6FE8C36AFBD}"/>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DB507FE-83A4-764B-A55E-C5DCE0E3D9E0}"/>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F35C7B61-192A-9B4B-B252-A15F1C0D4243}"/>
                  </a:ext>
                </a:extLst>
              </p:cNvPr>
              <p:cNvGrpSpPr/>
              <p:nvPr/>
            </p:nvGrpSpPr>
            <p:grpSpPr>
              <a:xfrm>
                <a:off x="2794841" y="2725886"/>
                <a:ext cx="2809043" cy="1520243"/>
                <a:chOff x="2587276" y="1392845"/>
                <a:chExt cx="2809043" cy="1520243"/>
              </a:xfrm>
              <a:effectLst>
                <a:outerShdw blurRad="50800" dist="38100" dir="2700000" algn="tl" rotWithShape="0">
                  <a:prstClr val="black">
                    <a:alpha val="20000"/>
                  </a:prstClr>
                </a:outerShdw>
              </a:effectLst>
            </p:grpSpPr>
            <p:sp>
              <p:nvSpPr>
                <p:cNvPr id="24" name="Rounded Rectangle 23">
                  <a:extLst>
                    <a:ext uri="{FF2B5EF4-FFF2-40B4-BE49-F238E27FC236}">
                      <a16:creationId xmlns:a16="http://schemas.microsoft.com/office/drawing/2014/main" id="{9994C7D5-48A6-E34A-8E88-E8BB0C5FF9D6}"/>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F45E8B9-8C0C-8343-8378-BCAFD0DCAE04}"/>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185D6829-7D79-0149-8B72-11806C39C9DF}"/>
                  </a:ext>
                </a:extLst>
              </p:cNvPr>
              <p:cNvGrpSpPr/>
              <p:nvPr/>
            </p:nvGrpSpPr>
            <p:grpSpPr>
              <a:xfrm>
                <a:off x="5829988" y="2725886"/>
                <a:ext cx="2899394" cy="1520243"/>
                <a:chOff x="2587276" y="1392845"/>
                <a:chExt cx="2809043" cy="1520243"/>
              </a:xfrm>
              <a:effectLst>
                <a:outerShdw blurRad="50800" dist="38100" dir="2700000" algn="tl" rotWithShape="0">
                  <a:prstClr val="black">
                    <a:alpha val="20000"/>
                  </a:prstClr>
                </a:outerShdw>
              </a:effectLst>
            </p:grpSpPr>
            <p:sp>
              <p:nvSpPr>
                <p:cNvPr id="22" name="Rounded Rectangle 21">
                  <a:extLst>
                    <a:ext uri="{FF2B5EF4-FFF2-40B4-BE49-F238E27FC236}">
                      <a16:creationId xmlns:a16="http://schemas.microsoft.com/office/drawing/2014/main" id="{735F9208-9078-4444-9424-ECE23393AFB4}"/>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D8A8C46-EC1D-324A-857B-87784A245D56}"/>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aphicFrame>
        <p:nvGraphicFramePr>
          <p:cNvPr id="41" name="Table 40" descr="[decorative] ">
            <a:extLst>
              <a:ext uri="{FF2B5EF4-FFF2-40B4-BE49-F238E27FC236}">
                <a16:creationId xmlns:a16="http://schemas.microsoft.com/office/drawing/2014/main" id="{622A278E-FD0D-3843-AEF4-391BA8A6F355}"/>
              </a:ext>
            </a:extLst>
          </p:cNvPr>
          <p:cNvGraphicFramePr>
            <a:graphicFrameLocks noGrp="1"/>
          </p:cNvGraphicFramePr>
          <p:nvPr>
            <p:extLst>
              <p:ext uri="{D42A27DB-BD31-4B8C-83A1-F6EECF244321}">
                <p14:modId xmlns:p14="http://schemas.microsoft.com/office/powerpoint/2010/main" val="2779489042"/>
              </p:ext>
            </p:extLst>
          </p:nvPr>
        </p:nvGraphicFramePr>
        <p:xfrm>
          <a:off x="3570849" y="1030026"/>
          <a:ext cx="2310826" cy="305803"/>
        </p:xfrm>
        <a:graphic>
          <a:graphicData uri="http://schemas.openxmlformats.org/drawingml/2006/table">
            <a:tbl>
              <a:tblPr firstRow="1" bandRow="1">
                <a:tableStyleId>{2D5ABB26-0587-4C30-8999-92F81FD0307C}</a:tableStyleId>
              </a:tblPr>
              <a:tblGrid>
                <a:gridCol w="2310826">
                  <a:extLst>
                    <a:ext uri="{9D8B030D-6E8A-4147-A177-3AD203B41FA5}">
                      <a16:colId xmlns:a16="http://schemas.microsoft.com/office/drawing/2014/main" val="3628576105"/>
                    </a:ext>
                  </a:extLst>
                </a:gridCol>
              </a:tblGrid>
              <a:tr h="305803">
                <a:tc>
                  <a:txBody>
                    <a:bodyPr/>
                    <a:lstStyle/>
                    <a:p>
                      <a:pPr algn="ctr"/>
                      <a:r>
                        <a:rPr lang="en-US" sz="1100" b="1" dirty="0">
                          <a:ln>
                            <a:noFill/>
                          </a:ln>
                          <a:solidFill>
                            <a:schemeClr val="bg1"/>
                          </a:solidFill>
                          <a:latin typeface="Times New Roman" panose="02020603050405020304" pitchFamily="18" charset="0"/>
                          <a:cs typeface="Times New Roman" panose="02020603050405020304" pitchFamily="18" charset="0"/>
                        </a:rPr>
                        <a:t>Newborn through 11 months old</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42" name="Table 41" descr="[decorative] ">
            <a:extLst>
              <a:ext uri="{FF2B5EF4-FFF2-40B4-BE49-F238E27FC236}">
                <a16:creationId xmlns:a16="http://schemas.microsoft.com/office/drawing/2014/main" id="{29CBF998-4B03-7F4B-B44D-CF339A75A102}"/>
              </a:ext>
            </a:extLst>
          </p:cNvPr>
          <p:cNvGraphicFramePr>
            <a:graphicFrameLocks noGrp="1"/>
          </p:cNvGraphicFramePr>
          <p:nvPr>
            <p:extLst>
              <p:ext uri="{D42A27DB-BD31-4B8C-83A1-F6EECF244321}">
                <p14:modId xmlns:p14="http://schemas.microsoft.com/office/powerpoint/2010/main" val="1151561217"/>
              </p:ext>
            </p:extLst>
          </p:nvPr>
        </p:nvGraphicFramePr>
        <p:xfrm>
          <a:off x="3608051" y="1402939"/>
          <a:ext cx="2213217" cy="586180"/>
        </p:xfrm>
        <a:graphic>
          <a:graphicData uri="http://schemas.openxmlformats.org/drawingml/2006/table">
            <a:tbl>
              <a:tblPr firstRow="1" bandRow="1">
                <a:tableStyleId>{2D5ABB26-0587-4C30-8999-92F81FD0307C}</a:tableStyleId>
              </a:tblPr>
              <a:tblGrid>
                <a:gridCol w="2213217">
                  <a:extLst>
                    <a:ext uri="{9D8B030D-6E8A-4147-A177-3AD203B41FA5}">
                      <a16:colId xmlns:a16="http://schemas.microsoft.com/office/drawing/2014/main" val="3628576105"/>
                    </a:ext>
                  </a:extLst>
                </a:gridCol>
              </a:tblGrid>
              <a:tr h="582673">
                <a:tc>
                  <a:txBody>
                    <a:bodyPr/>
                    <a:lstStyle/>
                    <a:p>
                      <a:pPr marL="228600" indent="-228600">
                        <a:buClr>
                          <a:srgbClr val="511B48"/>
                        </a:buClr>
                        <a:buFont typeface="Wingdings" pitchFamily="2" charset="2"/>
                        <a:buChar char="ü"/>
                      </a:pPr>
                      <a:r>
                        <a:rPr lang="en-US" sz="1200" dirty="0">
                          <a:latin typeface="Times New Roman" panose="02020603050405020304" pitchFamily="18" charset="0"/>
                          <a:cs typeface="Times New Roman" panose="02020603050405020304" pitchFamily="18" charset="0"/>
                        </a:rPr>
                        <a:t>Breastmilk</a:t>
                      </a:r>
                    </a:p>
                    <a:p>
                      <a:pPr marL="228600" indent="-228600">
                        <a:spcAft>
                          <a:spcPts val="300"/>
                        </a:spcAft>
                        <a:buClr>
                          <a:srgbClr val="511B48"/>
                        </a:buClr>
                        <a:buFont typeface="Wingdings" pitchFamily="2" charset="2"/>
                        <a:buChar char="ü"/>
                      </a:pPr>
                      <a:r>
                        <a:rPr lang="en-US" sz="1200" dirty="0">
                          <a:latin typeface="Times New Roman" panose="02020603050405020304" pitchFamily="18" charset="0"/>
                          <a:cs typeface="Times New Roman" panose="02020603050405020304" pitchFamily="18" charset="0"/>
                        </a:rPr>
                        <a:t>Iron-fortified formula</a:t>
                      </a:r>
                    </a:p>
                    <a:p>
                      <a:r>
                        <a:rPr lang="en-US" sz="700" i="1" dirty="0">
                          <a:latin typeface="Times New Roman" panose="02020603050405020304" pitchFamily="18" charset="0"/>
                          <a:cs typeface="Times New Roman" panose="02020603050405020304" pitchFamily="18" charset="0"/>
                        </a:rPr>
                        <a:t>Breastmilk is allowed at any age in the CACFP.</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43" name="Table 42" descr="[decorative] ">
            <a:extLst>
              <a:ext uri="{FF2B5EF4-FFF2-40B4-BE49-F238E27FC236}">
                <a16:creationId xmlns:a16="http://schemas.microsoft.com/office/drawing/2014/main" id="{9BB29A9E-DAE3-8A4E-B993-6334FCF8698A}"/>
              </a:ext>
            </a:extLst>
          </p:cNvPr>
          <p:cNvGraphicFramePr>
            <a:graphicFrameLocks noGrp="1"/>
          </p:cNvGraphicFramePr>
          <p:nvPr>
            <p:extLst>
              <p:ext uri="{D42A27DB-BD31-4B8C-83A1-F6EECF244321}">
                <p14:modId xmlns:p14="http://schemas.microsoft.com/office/powerpoint/2010/main" val="1509946313"/>
              </p:ext>
            </p:extLst>
          </p:nvPr>
        </p:nvGraphicFramePr>
        <p:xfrm>
          <a:off x="6066408" y="1004047"/>
          <a:ext cx="2390732" cy="405840"/>
        </p:xfrm>
        <a:graphic>
          <a:graphicData uri="http://schemas.openxmlformats.org/drawingml/2006/table">
            <a:tbl>
              <a:tblPr firstRow="1" bandRow="1">
                <a:tableStyleId>{2D5ABB26-0587-4C30-8999-92F81FD0307C}</a:tableStyleId>
              </a:tblPr>
              <a:tblGrid>
                <a:gridCol w="2390732">
                  <a:extLst>
                    <a:ext uri="{9D8B030D-6E8A-4147-A177-3AD203B41FA5}">
                      <a16:colId xmlns:a16="http://schemas.microsoft.com/office/drawing/2014/main" val="3628576105"/>
                    </a:ext>
                  </a:extLst>
                </a:gridCol>
              </a:tblGrid>
              <a:tr h="376619">
                <a:tc>
                  <a:txBody>
                    <a:bodyPr/>
                    <a:lstStyle/>
                    <a:p>
                      <a:pPr algn="ctr">
                        <a:lnSpc>
                          <a:spcPts val="1300"/>
                        </a:lnSpc>
                      </a:pPr>
                      <a:r>
                        <a:rPr lang="en-US" sz="1100" b="1" dirty="0">
                          <a:ln>
                            <a:noFill/>
                          </a:ln>
                          <a:solidFill>
                            <a:schemeClr val="bg1"/>
                          </a:solidFill>
                          <a:latin typeface="Times New Roman" panose="02020603050405020304" pitchFamily="18" charset="0"/>
                          <a:cs typeface="Times New Roman" panose="02020603050405020304" pitchFamily="18" charset="0"/>
                        </a:rPr>
                        <a:t>12 months through 23 months </a:t>
                      </a:r>
                      <a:br>
                        <a:rPr lang="en-US" sz="1100" b="1" dirty="0">
                          <a:ln>
                            <a:noFill/>
                          </a:ln>
                          <a:solidFill>
                            <a:schemeClr val="bg1"/>
                          </a:solidFill>
                          <a:latin typeface="Times New Roman" panose="02020603050405020304" pitchFamily="18" charset="0"/>
                          <a:cs typeface="Times New Roman" panose="02020603050405020304" pitchFamily="18" charset="0"/>
                        </a:rPr>
                      </a:br>
                      <a:r>
                        <a:rPr lang="en-US" sz="1100" b="0" i="1" dirty="0">
                          <a:ln>
                            <a:noFill/>
                          </a:ln>
                          <a:solidFill>
                            <a:schemeClr val="bg1"/>
                          </a:solidFill>
                          <a:latin typeface="Times New Roman" panose="02020603050405020304" pitchFamily="18" charset="0"/>
                          <a:cs typeface="Times New Roman" panose="02020603050405020304" pitchFamily="18" charset="0"/>
                        </a:rPr>
                        <a:t>(1 year through 1 year and 11 months)</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44" name="Table 43" descr="[decorative] ">
            <a:extLst>
              <a:ext uri="{FF2B5EF4-FFF2-40B4-BE49-F238E27FC236}">
                <a16:creationId xmlns:a16="http://schemas.microsoft.com/office/drawing/2014/main" id="{B2890BD8-31B7-E14A-BAF2-4105BD242B98}"/>
              </a:ext>
            </a:extLst>
          </p:cNvPr>
          <p:cNvGraphicFramePr>
            <a:graphicFrameLocks noGrp="1"/>
          </p:cNvGraphicFramePr>
          <p:nvPr>
            <p:extLst>
              <p:ext uri="{D42A27DB-BD31-4B8C-83A1-F6EECF244321}">
                <p14:modId xmlns:p14="http://schemas.microsoft.com/office/powerpoint/2010/main" val="3298232324"/>
              </p:ext>
            </p:extLst>
          </p:nvPr>
        </p:nvGraphicFramePr>
        <p:xfrm>
          <a:off x="6103218" y="1402939"/>
          <a:ext cx="2351006" cy="624347"/>
        </p:xfrm>
        <a:graphic>
          <a:graphicData uri="http://schemas.openxmlformats.org/drawingml/2006/table">
            <a:tbl>
              <a:tblPr firstRow="1" bandRow="1">
                <a:tableStyleId>{2D5ABB26-0587-4C30-8999-92F81FD0307C}</a:tableStyleId>
              </a:tblPr>
              <a:tblGrid>
                <a:gridCol w="2351006">
                  <a:extLst>
                    <a:ext uri="{9D8B030D-6E8A-4147-A177-3AD203B41FA5}">
                      <a16:colId xmlns:a16="http://schemas.microsoft.com/office/drawing/2014/main" val="3628576105"/>
                    </a:ext>
                  </a:extLst>
                </a:gridCol>
              </a:tblGrid>
              <a:tr h="624347">
                <a:tc>
                  <a:txBody>
                    <a:bodyPr/>
                    <a:lstStyle/>
                    <a:p>
                      <a:pPr marL="228600" indent="-228600">
                        <a:spcAft>
                          <a:spcPts val="300"/>
                        </a:spcAft>
                        <a:buClr>
                          <a:srgbClr val="511B48"/>
                        </a:buClr>
                        <a:buFont typeface="Wingdings" pitchFamily="2" charset="2"/>
                        <a:buChar char="ü"/>
                      </a:pPr>
                      <a:r>
                        <a:rPr lang="en-US" sz="1200" dirty="0">
                          <a:latin typeface="Times New Roman" panose="02020603050405020304" pitchFamily="18" charset="0"/>
                          <a:cs typeface="Times New Roman" panose="02020603050405020304" pitchFamily="18" charset="0"/>
                        </a:rPr>
                        <a:t>Unflavored whole milk</a:t>
                      </a:r>
                    </a:p>
                    <a:p>
                      <a:r>
                        <a:rPr lang="en-US" sz="700" i="1" dirty="0">
                          <a:latin typeface="Times New Roman" panose="02020603050405020304" pitchFamily="18" charset="0"/>
                          <a:cs typeface="Times New Roman" panose="02020603050405020304" pitchFamily="18" charset="0"/>
                        </a:rPr>
                        <a:t>Iron-fortified formula may be served to children between the ages of 12 months to 13 months to help with the transition to whole milk.</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45" name="Table 44" descr="[decorative] ">
            <a:extLst>
              <a:ext uri="{FF2B5EF4-FFF2-40B4-BE49-F238E27FC236}">
                <a16:creationId xmlns:a16="http://schemas.microsoft.com/office/drawing/2014/main" id="{65E5ADA0-FA5A-D84E-81FD-FB9674F8D0D1}"/>
              </a:ext>
            </a:extLst>
          </p:cNvPr>
          <p:cNvGraphicFramePr>
            <a:graphicFrameLocks noGrp="1"/>
          </p:cNvGraphicFramePr>
          <p:nvPr>
            <p:extLst>
              <p:ext uri="{D42A27DB-BD31-4B8C-83A1-F6EECF244321}">
                <p14:modId xmlns:p14="http://schemas.microsoft.com/office/powerpoint/2010/main" val="3535883909"/>
              </p:ext>
            </p:extLst>
          </p:nvPr>
        </p:nvGraphicFramePr>
        <p:xfrm>
          <a:off x="3575391" y="2261086"/>
          <a:ext cx="2279330" cy="405840"/>
        </p:xfrm>
        <a:graphic>
          <a:graphicData uri="http://schemas.openxmlformats.org/drawingml/2006/table">
            <a:tbl>
              <a:tblPr firstRow="1" bandRow="1">
                <a:tableStyleId>{2D5ABB26-0587-4C30-8999-92F81FD0307C}</a:tableStyleId>
              </a:tblPr>
              <a:tblGrid>
                <a:gridCol w="2279330">
                  <a:extLst>
                    <a:ext uri="{9D8B030D-6E8A-4147-A177-3AD203B41FA5}">
                      <a16:colId xmlns:a16="http://schemas.microsoft.com/office/drawing/2014/main" val="3628576105"/>
                    </a:ext>
                  </a:extLst>
                </a:gridCol>
              </a:tblGrid>
              <a:tr h="376619">
                <a:tc>
                  <a:txBody>
                    <a:bodyPr/>
                    <a:lstStyle/>
                    <a:p>
                      <a:pPr algn="ctr">
                        <a:lnSpc>
                          <a:spcPts val="1300"/>
                        </a:lnSpc>
                      </a:pPr>
                      <a:r>
                        <a:rPr lang="en-US" sz="1100" b="1" dirty="0">
                          <a:ln>
                            <a:noFill/>
                          </a:ln>
                          <a:solidFill>
                            <a:schemeClr val="bg1"/>
                          </a:solidFill>
                          <a:latin typeface="Times New Roman" panose="02020603050405020304" pitchFamily="18" charset="0"/>
                          <a:cs typeface="Times New Roman" panose="02020603050405020304" pitchFamily="18" charset="0"/>
                        </a:rPr>
                        <a:t>2 years through 5 years </a:t>
                      </a:r>
                      <a:br>
                        <a:rPr lang="en-US" sz="1100" b="1" dirty="0">
                          <a:ln>
                            <a:noFill/>
                          </a:ln>
                          <a:solidFill>
                            <a:schemeClr val="bg1"/>
                          </a:solidFill>
                          <a:latin typeface="Times New Roman" panose="02020603050405020304" pitchFamily="18" charset="0"/>
                          <a:cs typeface="Times New Roman" panose="02020603050405020304" pitchFamily="18" charset="0"/>
                        </a:rPr>
                      </a:br>
                      <a:r>
                        <a:rPr lang="en-US" sz="1100" b="0" i="1" dirty="0">
                          <a:ln>
                            <a:noFill/>
                          </a:ln>
                          <a:solidFill>
                            <a:schemeClr val="bg1"/>
                          </a:solidFill>
                          <a:latin typeface="Times New Roman" panose="02020603050405020304" pitchFamily="18" charset="0"/>
                          <a:cs typeface="Times New Roman" panose="02020603050405020304" pitchFamily="18" charset="0"/>
                        </a:rPr>
                        <a:t>(up to 6th birthday)</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46" name="Table 45" descr="[decorative] ">
            <a:extLst>
              <a:ext uri="{FF2B5EF4-FFF2-40B4-BE49-F238E27FC236}">
                <a16:creationId xmlns:a16="http://schemas.microsoft.com/office/drawing/2014/main" id="{C9829E5B-E888-E44C-A5C6-8657AB6E3976}"/>
              </a:ext>
            </a:extLst>
          </p:cNvPr>
          <p:cNvGraphicFramePr>
            <a:graphicFrameLocks noGrp="1"/>
          </p:cNvGraphicFramePr>
          <p:nvPr>
            <p:extLst>
              <p:ext uri="{D42A27DB-BD31-4B8C-83A1-F6EECF244321}">
                <p14:modId xmlns:p14="http://schemas.microsoft.com/office/powerpoint/2010/main" val="35752178"/>
              </p:ext>
            </p:extLst>
          </p:nvPr>
        </p:nvGraphicFramePr>
        <p:xfrm>
          <a:off x="3608051" y="2681073"/>
          <a:ext cx="2282288" cy="916065"/>
        </p:xfrm>
        <a:graphic>
          <a:graphicData uri="http://schemas.openxmlformats.org/drawingml/2006/table">
            <a:tbl>
              <a:tblPr firstRow="1" bandRow="1">
                <a:tableStyleId>{2D5ABB26-0587-4C30-8999-92F81FD0307C}</a:tableStyleId>
              </a:tblPr>
              <a:tblGrid>
                <a:gridCol w="2282288">
                  <a:extLst>
                    <a:ext uri="{9D8B030D-6E8A-4147-A177-3AD203B41FA5}">
                      <a16:colId xmlns:a16="http://schemas.microsoft.com/office/drawing/2014/main" val="3628576105"/>
                    </a:ext>
                  </a:extLst>
                </a:gridCol>
              </a:tblGrid>
              <a:tr h="916065">
                <a:tc>
                  <a:txBody>
                    <a:bodyPr/>
                    <a:lstStyle/>
                    <a:p>
                      <a:pPr marL="182880" indent="-182880">
                        <a:buClr>
                          <a:srgbClr val="511B48"/>
                        </a:buClr>
                        <a:buFont typeface="Wingdings" pitchFamily="2" charset="2"/>
                        <a:buChar char="ü"/>
                      </a:pPr>
                      <a:r>
                        <a:rPr lang="en-US" sz="1200" dirty="0">
                          <a:latin typeface="Times New Roman" panose="02020603050405020304" pitchFamily="18" charset="0"/>
                          <a:cs typeface="Times New Roman" panose="02020603050405020304" pitchFamily="18" charset="0"/>
                        </a:rPr>
                        <a:t>Unflavored fat-free (skim) milk</a:t>
                      </a:r>
                    </a:p>
                    <a:p>
                      <a:pPr marL="182880" indent="-182880">
                        <a:spcAft>
                          <a:spcPts val="300"/>
                        </a:spcAft>
                        <a:buClr>
                          <a:srgbClr val="511B48"/>
                        </a:buClr>
                        <a:buFont typeface="Wingdings" pitchFamily="2" charset="2"/>
                        <a:buChar char="ü"/>
                      </a:pPr>
                      <a:r>
                        <a:rPr lang="en-US" sz="1200" dirty="0">
                          <a:latin typeface="Times New Roman" panose="02020603050405020304" pitchFamily="18" charset="0"/>
                          <a:cs typeface="Times New Roman" panose="02020603050405020304" pitchFamily="18" charset="0"/>
                        </a:rPr>
                        <a:t>Unflavored low-fat (1%) milk </a:t>
                      </a:r>
                    </a:p>
                    <a:p>
                      <a:r>
                        <a:rPr lang="en-US" sz="700" i="1" dirty="0">
                          <a:latin typeface="Times New Roman" panose="02020603050405020304" pitchFamily="18" charset="0"/>
                          <a:cs typeface="Times New Roman" panose="02020603050405020304" pitchFamily="18" charset="0"/>
                        </a:rPr>
                        <a:t>Unflavored whole milk and unflavored reduced-fat (2%) milk may be served to children between the ages of 24 and 25 months to help with the transition to </a:t>
                      </a:r>
                      <a:br>
                        <a:rPr lang="en-US" sz="700" i="1" dirty="0">
                          <a:latin typeface="Times New Roman" panose="02020603050405020304" pitchFamily="18" charset="0"/>
                          <a:cs typeface="Times New Roman" panose="02020603050405020304" pitchFamily="18" charset="0"/>
                        </a:rPr>
                      </a:br>
                      <a:r>
                        <a:rPr lang="en-US" sz="700" i="1" dirty="0">
                          <a:latin typeface="Times New Roman" panose="02020603050405020304" pitchFamily="18" charset="0"/>
                          <a:cs typeface="Times New Roman" panose="02020603050405020304" pitchFamily="18" charset="0"/>
                        </a:rPr>
                        <a:t>fat-free (skim) or low-fat (1%) milk.</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47" name="Table 46" descr="[decorative] ">
            <a:extLst>
              <a:ext uri="{FF2B5EF4-FFF2-40B4-BE49-F238E27FC236}">
                <a16:creationId xmlns:a16="http://schemas.microsoft.com/office/drawing/2014/main" id="{921F9181-A240-E64B-BB8C-332F2F595D45}"/>
              </a:ext>
            </a:extLst>
          </p:cNvPr>
          <p:cNvGraphicFramePr>
            <a:graphicFrameLocks noGrp="1"/>
          </p:cNvGraphicFramePr>
          <p:nvPr>
            <p:extLst>
              <p:ext uri="{D42A27DB-BD31-4B8C-83A1-F6EECF244321}">
                <p14:modId xmlns:p14="http://schemas.microsoft.com/office/powerpoint/2010/main" val="1816099848"/>
              </p:ext>
            </p:extLst>
          </p:nvPr>
        </p:nvGraphicFramePr>
        <p:xfrm>
          <a:off x="6085004" y="2272809"/>
          <a:ext cx="2391038" cy="405840"/>
        </p:xfrm>
        <a:graphic>
          <a:graphicData uri="http://schemas.openxmlformats.org/drawingml/2006/table">
            <a:tbl>
              <a:tblPr firstRow="1" bandRow="1">
                <a:tableStyleId>{2D5ABB26-0587-4C30-8999-92F81FD0307C}</a:tableStyleId>
              </a:tblPr>
              <a:tblGrid>
                <a:gridCol w="2391038">
                  <a:extLst>
                    <a:ext uri="{9D8B030D-6E8A-4147-A177-3AD203B41FA5}">
                      <a16:colId xmlns:a16="http://schemas.microsoft.com/office/drawing/2014/main" val="3628576105"/>
                    </a:ext>
                  </a:extLst>
                </a:gridCol>
              </a:tblGrid>
              <a:tr h="376619">
                <a:tc>
                  <a:txBody>
                    <a:bodyPr/>
                    <a:lstStyle/>
                    <a:p>
                      <a:pPr algn="ctr">
                        <a:lnSpc>
                          <a:spcPts val="1300"/>
                        </a:lnSpc>
                      </a:pPr>
                      <a:r>
                        <a:rPr lang="en-US" sz="1100" b="1" dirty="0">
                          <a:ln>
                            <a:noFill/>
                          </a:ln>
                          <a:solidFill>
                            <a:schemeClr val="bg1"/>
                          </a:solidFill>
                          <a:latin typeface="Times New Roman" panose="02020603050405020304" pitchFamily="18" charset="0"/>
                          <a:cs typeface="Times New Roman" panose="02020603050405020304" pitchFamily="18" charset="0"/>
                        </a:rPr>
                        <a:t>6 through 12 years, 13 through </a:t>
                      </a:r>
                      <a:br>
                        <a:rPr lang="en-US" sz="1100" b="1" dirty="0">
                          <a:ln>
                            <a:noFill/>
                          </a:ln>
                          <a:solidFill>
                            <a:schemeClr val="bg1"/>
                          </a:solidFill>
                          <a:latin typeface="Times New Roman" panose="02020603050405020304" pitchFamily="18" charset="0"/>
                          <a:cs typeface="Times New Roman" panose="02020603050405020304" pitchFamily="18" charset="0"/>
                        </a:rPr>
                      </a:br>
                      <a:r>
                        <a:rPr lang="en-US" sz="1100" b="1" dirty="0">
                          <a:ln>
                            <a:noFill/>
                          </a:ln>
                          <a:solidFill>
                            <a:schemeClr val="bg1"/>
                          </a:solidFill>
                          <a:latin typeface="Times New Roman" panose="02020603050405020304" pitchFamily="18" charset="0"/>
                          <a:cs typeface="Times New Roman" panose="02020603050405020304" pitchFamily="18" charset="0"/>
                        </a:rPr>
                        <a:t>18 years, and adults</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48" name="Table 47" descr="[decorative] ">
            <a:extLst>
              <a:ext uri="{FF2B5EF4-FFF2-40B4-BE49-F238E27FC236}">
                <a16:creationId xmlns:a16="http://schemas.microsoft.com/office/drawing/2014/main" id="{58764E59-2E25-5142-853F-13A671FB13AF}"/>
              </a:ext>
            </a:extLst>
          </p:cNvPr>
          <p:cNvGraphicFramePr>
            <a:graphicFrameLocks noGrp="1"/>
          </p:cNvGraphicFramePr>
          <p:nvPr>
            <p:extLst>
              <p:ext uri="{D42A27DB-BD31-4B8C-83A1-F6EECF244321}">
                <p14:modId xmlns:p14="http://schemas.microsoft.com/office/powerpoint/2010/main" val="3416599708"/>
              </p:ext>
            </p:extLst>
          </p:nvPr>
        </p:nvGraphicFramePr>
        <p:xfrm>
          <a:off x="6103218" y="2681073"/>
          <a:ext cx="2282289" cy="807160"/>
        </p:xfrm>
        <a:graphic>
          <a:graphicData uri="http://schemas.openxmlformats.org/drawingml/2006/table">
            <a:tbl>
              <a:tblPr firstRow="1" bandRow="1">
                <a:tableStyleId>{2D5ABB26-0587-4C30-8999-92F81FD0307C}</a:tableStyleId>
              </a:tblPr>
              <a:tblGrid>
                <a:gridCol w="2282289">
                  <a:extLst>
                    <a:ext uri="{9D8B030D-6E8A-4147-A177-3AD203B41FA5}">
                      <a16:colId xmlns:a16="http://schemas.microsoft.com/office/drawing/2014/main" val="3628576105"/>
                    </a:ext>
                  </a:extLst>
                </a:gridCol>
              </a:tblGrid>
              <a:tr h="797989">
                <a:tc>
                  <a:txBody>
                    <a:bodyPr/>
                    <a:lstStyle/>
                    <a:p>
                      <a:pPr marL="182880" indent="-182880">
                        <a:buClr>
                          <a:srgbClr val="511B48"/>
                        </a:buClr>
                        <a:buFont typeface="Wingdings" pitchFamily="2" charset="2"/>
                        <a:buChar char="ü"/>
                      </a:pPr>
                      <a:r>
                        <a:rPr lang="en-US" sz="1200" dirty="0">
                          <a:latin typeface="Times New Roman" panose="02020603050405020304" pitchFamily="18" charset="0"/>
                          <a:cs typeface="Times New Roman" panose="02020603050405020304" pitchFamily="18" charset="0"/>
                        </a:rPr>
                        <a:t>Unflavored fat-free (skim) milk</a:t>
                      </a:r>
                    </a:p>
                    <a:p>
                      <a:pPr marL="182880" indent="-182880">
                        <a:buClr>
                          <a:srgbClr val="511B48"/>
                        </a:buClr>
                        <a:buFont typeface="Wingdings" pitchFamily="2" charset="2"/>
                        <a:buChar char="ü"/>
                      </a:pPr>
                      <a:r>
                        <a:rPr lang="en-US" sz="1200" dirty="0">
                          <a:latin typeface="Times New Roman" panose="02020603050405020304" pitchFamily="18" charset="0"/>
                          <a:cs typeface="Times New Roman" panose="02020603050405020304" pitchFamily="18" charset="0"/>
                        </a:rPr>
                        <a:t>Flavored fat-free (skim) milk</a:t>
                      </a:r>
                    </a:p>
                    <a:p>
                      <a:pPr marL="182880" indent="-182880">
                        <a:buClr>
                          <a:srgbClr val="511B48"/>
                        </a:buClr>
                        <a:buFont typeface="Wingdings" pitchFamily="2" charset="2"/>
                        <a:buChar char="ü"/>
                      </a:pPr>
                      <a:r>
                        <a:rPr lang="en-US" sz="1200" dirty="0">
                          <a:latin typeface="Times New Roman" panose="02020603050405020304" pitchFamily="18" charset="0"/>
                          <a:cs typeface="Times New Roman" panose="02020603050405020304" pitchFamily="18" charset="0"/>
                        </a:rPr>
                        <a:t>Unflavored low-fat (1%) milk</a:t>
                      </a:r>
                    </a:p>
                    <a:p>
                      <a:pPr marL="182880" indent="-182880">
                        <a:buClr>
                          <a:srgbClr val="511B48"/>
                        </a:buClr>
                        <a:buFont typeface="Wingdings" pitchFamily="2" charset="2"/>
                        <a:buChar char="ü"/>
                      </a:pPr>
                      <a:r>
                        <a:rPr lang="en-US" sz="1200" dirty="0">
                          <a:latin typeface="Times New Roman" panose="02020603050405020304" pitchFamily="18" charset="0"/>
                          <a:cs typeface="Times New Roman" panose="02020603050405020304" pitchFamily="18" charset="0"/>
                        </a:rPr>
                        <a:t>Flavored low-fat (1%) milk</a:t>
                      </a:r>
                    </a:p>
                  </a:txBody>
                  <a:tcPr marL="75639" marR="75639" marT="37820" marB="37820" anchor="ctr"/>
                </a:tc>
                <a:extLst>
                  <a:ext uri="{0D108BD9-81ED-4DB2-BD59-A6C34878D82A}">
                    <a16:rowId xmlns:a16="http://schemas.microsoft.com/office/drawing/2014/main" val="1058308914"/>
                  </a:ext>
                </a:extLst>
              </a:tr>
            </a:tbl>
          </a:graphicData>
        </a:graphic>
      </p:graphicFrame>
      <p:sp>
        <p:nvSpPr>
          <p:cNvPr id="39" name="Rectangle 38">
            <a:extLst>
              <a:ext uri="{FF2B5EF4-FFF2-40B4-BE49-F238E27FC236}">
                <a16:creationId xmlns:a16="http://schemas.microsoft.com/office/drawing/2014/main" id="{35CDB8B1-40BF-264A-AAE1-A3043B8B21AF}"/>
              </a:ext>
            </a:extLst>
          </p:cNvPr>
          <p:cNvSpPr/>
          <p:nvPr/>
        </p:nvSpPr>
        <p:spPr>
          <a:xfrm>
            <a:off x="3467526" y="4126662"/>
            <a:ext cx="5156190" cy="738664"/>
          </a:xfrm>
          <a:prstGeom prst="rect">
            <a:avLst/>
          </a:prstGeom>
        </p:spPr>
        <p:txBody>
          <a:bodyPr wrap="square">
            <a:spAutoFit/>
          </a:bodyPr>
          <a:lstStyle/>
          <a:p>
            <a:pPr algn="ctr"/>
            <a:r>
              <a:rPr lang="en-US" sz="1400" i="1">
                <a:latin typeface="Times New Roman" panose="02020603050405020304" pitchFamily="18" charset="0"/>
                <a:cs typeface="Times New Roman" panose="02020603050405020304" pitchFamily="18" charset="0"/>
              </a:rPr>
              <a:t>Non-dairy beverages may be served in place of cow’s milk when a participant has a special dietary need. Please contact your Sponsoring Organization or State agency for more information. </a:t>
            </a:r>
          </a:p>
        </p:txBody>
      </p:sp>
      <p:sp>
        <p:nvSpPr>
          <p:cNvPr id="3" name="TextBox 2">
            <a:extLst>
              <a:ext uri="{FF2B5EF4-FFF2-40B4-BE49-F238E27FC236}">
                <a16:creationId xmlns:a16="http://schemas.microsoft.com/office/drawing/2014/main" id="{E65EB51B-51E7-FA4C-9C9E-97F16A65F88A}"/>
              </a:ext>
            </a:extLst>
          </p:cNvPr>
          <p:cNvSpPr txBox="1"/>
          <p:nvPr/>
        </p:nvSpPr>
        <p:spPr>
          <a:xfrm>
            <a:off x="3087757" y="198783"/>
            <a:ext cx="1260281" cy="369332"/>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Maya is a one-year-old at your child care.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What type(s) of milk may you serve her as part of a reimbursable meal or snack in the CACFP?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Raise your hand if you think you may serve her:</a:t>
            </a:r>
          </a:p>
          <a:p>
            <a:endParaRPr lang="en-US" sz="200" dirty="0">
              <a:solidFill>
                <a:schemeClr val="bg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Flavored fat-free (skim) milk [pause and wait for a show of hands],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Unflavored whole milk [pause and wait for a show of hands], or</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Unflavored low-fat (1%) milk [pause and wait for a show of hands]. </a:t>
            </a:r>
          </a:p>
        </p:txBody>
      </p:sp>
    </p:spTree>
    <p:extLst>
      <p:ext uri="{BB962C8B-B14F-4D97-AF65-F5344CB8AC3E}">
        <p14:creationId xmlns:p14="http://schemas.microsoft.com/office/powerpoint/2010/main" val="1583080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F377C07C-9F2C-DE45-AC93-03B832A6C1B2}"/>
              </a:ext>
            </a:extLst>
          </p:cNvPr>
          <p:cNvSpPr txBox="1"/>
          <p:nvPr/>
        </p:nvSpPr>
        <p:spPr>
          <a:xfrm>
            <a:off x="39164" y="147488"/>
            <a:ext cx="2938645" cy="1846659"/>
          </a:xfrm>
          <a:prstGeom prst="rect">
            <a:avLst/>
          </a:prstGeom>
          <a:noFill/>
        </p:spPr>
        <p:txBody>
          <a:bodyPr wrap="square" rtlCol="0">
            <a:spAutoFit/>
          </a:bodyPr>
          <a:lstStyle/>
          <a:p>
            <a:pPr algn="ctr"/>
            <a:r>
              <a:rPr lang="en-US" sz="9600" b="1">
                <a:solidFill>
                  <a:srgbClr val="FFFFFF"/>
                </a:solidFill>
                <a:latin typeface="Helvetica" pitchFamily="2" charset="0"/>
              </a:rPr>
              <a:t>?</a:t>
            </a:r>
            <a:endParaRPr lang="en-US" sz="9600" b="1">
              <a:solidFill>
                <a:schemeClr val="bg1">
                  <a:alpha val="60000"/>
                </a:schemeClr>
              </a:solidFill>
              <a:latin typeface="Helvetica" pitchFamily="2" charset="0"/>
            </a:endParaRPr>
          </a:p>
          <a:p>
            <a:pPr algn="ctr"/>
            <a:endParaRPr lang="en-US"/>
          </a:p>
        </p:txBody>
      </p:sp>
      <p:sp>
        <p:nvSpPr>
          <p:cNvPr id="12" name="Title 1">
            <a:extLst>
              <a:ext uri="{FF2B5EF4-FFF2-40B4-BE49-F238E27FC236}">
                <a16:creationId xmlns:a16="http://schemas.microsoft.com/office/drawing/2014/main" id="{690DB5BF-F084-1145-A4C7-5BEB8E6A4436}"/>
              </a:ext>
            </a:extLst>
          </p:cNvPr>
          <p:cNvSpPr>
            <a:spLocks noGrp="1"/>
          </p:cNvSpPr>
          <p:nvPr>
            <p:ph type="title"/>
          </p:nvPr>
        </p:nvSpPr>
        <p:spPr>
          <a:xfrm>
            <a:off x="-70338" y="1293953"/>
            <a:ext cx="3176954" cy="1669773"/>
          </a:xfrm>
        </p:spPr>
        <p:txBody>
          <a:bodyPr/>
          <a:lstStyle/>
          <a:p>
            <a:r>
              <a:rPr lang="en-US" sz="1800" noProof="0"/>
              <a:t>Answer</a:t>
            </a:r>
            <a:br>
              <a:rPr lang="en-US" sz="1800" noProof="0"/>
            </a:br>
            <a:r>
              <a:rPr lang="en-US" sz="1800" b="0" noProof="0"/>
              <a:t>Maya is one year old. What type(s) of milk can she be served as part of a reimbursable meal or snack?</a:t>
            </a:r>
            <a:r>
              <a:rPr lang="en-US" sz="1800" noProof="0"/>
              <a:t/>
            </a:r>
            <a:br>
              <a:rPr lang="en-US" sz="1800" noProof="0"/>
            </a:br>
            <a:r>
              <a:rPr lang="en-US" sz="1800" noProof="0"/>
              <a:t/>
            </a:r>
            <a:br>
              <a:rPr lang="en-US" sz="1800" noProof="0"/>
            </a:br>
            <a:endParaRPr lang="en-US" sz="1800" noProof="0"/>
          </a:p>
        </p:txBody>
      </p:sp>
      <p:sp>
        <p:nvSpPr>
          <p:cNvPr id="13" name="Content Placeholder 3">
            <a:extLst>
              <a:ext uri="{FF2B5EF4-FFF2-40B4-BE49-F238E27FC236}">
                <a16:creationId xmlns:a16="http://schemas.microsoft.com/office/drawing/2014/main" id="{2555F4BD-65FB-C14C-BEDB-B9F5869D4ED8}"/>
              </a:ext>
            </a:extLst>
          </p:cNvPr>
          <p:cNvSpPr txBox="1">
            <a:spLocks/>
          </p:cNvSpPr>
          <p:nvPr/>
        </p:nvSpPr>
        <p:spPr>
          <a:xfrm>
            <a:off x="65875" y="3234914"/>
            <a:ext cx="3111079" cy="1365683"/>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FFFFFF"/>
              </a:buClr>
              <a:buFont typeface="Wingdings" pitchFamily="2" charset="2"/>
              <a:buChar char="q"/>
            </a:pPr>
            <a:r>
              <a:rPr lang="en-US" sz="1800">
                <a:solidFill>
                  <a:schemeClr val="bg1"/>
                </a:solidFill>
              </a:rPr>
              <a:t>Flavored Fat-Free </a:t>
            </a:r>
            <a:br>
              <a:rPr lang="en-US" sz="1800">
                <a:solidFill>
                  <a:schemeClr val="bg1"/>
                </a:solidFill>
              </a:rPr>
            </a:br>
            <a:r>
              <a:rPr lang="en-US" sz="1800">
                <a:solidFill>
                  <a:schemeClr val="bg1"/>
                </a:solidFill>
              </a:rPr>
              <a:t>(Skim) Milk</a:t>
            </a:r>
          </a:p>
          <a:p>
            <a:pPr>
              <a:buClr>
                <a:srgbClr val="FFFFFF"/>
              </a:buClr>
              <a:buFont typeface="Wingdings" pitchFamily="2" charset="2"/>
              <a:buChar char="q"/>
            </a:pPr>
            <a:r>
              <a:rPr lang="en-US" sz="1800" b="1">
                <a:solidFill>
                  <a:schemeClr val="bg1"/>
                </a:solidFill>
              </a:rPr>
              <a:t>Unflavored Whole Milk</a:t>
            </a:r>
          </a:p>
          <a:p>
            <a:pPr>
              <a:buClr>
                <a:srgbClr val="FFFFFF"/>
              </a:buClr>
              <a:buFont typeface="Wingdings" pitchFamily="2" charset="2"/>
              <a:buChar char="q"/>
            </a:pPr>
            <a:r>
              <a:rPr lang="en-US" sz="1800">
                <a:solidFill>
                  <a:schemeClr val="bg1"/>
                </a:solidFill>
              </a:rPr>
              <a:t>Unflavored Low-Fat </a:t>
            </a:r>
            <a:br>
              <a:rPr lang="en-US" sz="1800">
                <a:solidFill>
                  <a:schemeClr val="bg1"/>
                </a:solidFill>
              </a:rPr>
            </a:br>
            <a:r>
              <a:rPr lang="en-US" sz="1800">
                <a:solidFill>
                  <a:schemeClr val="bg1"/>
                </a:solidFill>
              </a:rPr>
              <a:t>(1%) Milk</a:t>
            </a:r>
          </a:p>
        </p:txBody>
      </p:sp>
      <p:sp>
        <p:nvSpPr>
          <p:cNvPr id="15" name="TextBox 14" descr="The box next to &quot;Unflavored Whole Milk&quot; is checked. ">
            <a:extLst>
              <a:ext uri="{FF2B5EF4-FFF2-40B4-BE49-F238E27FC236}">
                <a16:creationId xmlns:a16="http://schemas.microsoft.com/office/drawing/2014/main" id="{9FB80B18-2D75-5D4D-942C-E1A1B41A84DB}"/>
              </a:ext>
            </a:extLst>
          </p:cNvPr>
          <p:cNvSpPr txBox="1"/>
          <p:nvPr/>
        </p:nvSpPr>
        <p:spPr>
          <a:xfrm>
            <a:off x="85670" y="3701123"/>
            <a:ext cx="461044" cy="461665"/>
          </a:xfrm>
          <a:prstGeom prst="rect">
            <a:avLst/>
          </a:prstGeom>
          <a:noFill/>
        </p:spPr>
        <p:txBody>
          <a:bodyPr wrap="square" rtlCol="0">
            <a:spAutoFit/>
          </a:bodyPr>
          <a:lstStyle/>
          <a:p>
            <a:r>
              <a:rPr lang="en-US" sz="2400">
                <a:solidFill>
                  <a:schemeClr val="bg1"/>
                </a:solidFill>
              </a:rPr>
              <a:t>✓</a:t>
            </a:r>
          </a:p>
        </p:txBody>
      </p:sp>
      <p:grpSp>
        <p:nvGrpSpPr>
          <p:cNvPr id="69" name="Group 68" descr="[decorative] ">
            <a:extLst>
              <a:ext uri="{FF2B5EF4-FFF2-40B4-BE49-F238E27FC236}">
                <a16:creationId xmlns:a16="http://schemas.microsoft.com/office/drawing/2014/main" id="{0C040CB3-0D9B-5A41-9FDA-C760203FB0C3}"/>
              </a:ext>
              <a:ext uri="{C183D7F6-B498-43B3-948B-1728B52AA6E4}">
                <adec:decorative xmlns="" xmlns:adec="http://schemas.microsoft.com/office/drawing/2017/decorative" val="1"/>
              </a:ext>
            </a:extLst>
          </p:cNvPr>
          <p:cNvGrpSpPr/>
          <p:nvPr/>
        </p:nvGrpSpPr>
        <p:grpSpPr>
          <a:xfrm>
            <a:off x="3407238" y="842100"/>
            <a:ext cx="5258742" cy="3109566"/>
            <a:chOff x="2596445" y="1206348"/>
            <a:chExt cx="6376794" cy="3268212"/>
          </a:xfrm>
        </p:grpSpPr>
        <p:sp>
          <p:nvSpPr>
            <p:cNvPr id="70" name="Rounded Rectangle 69">
              <a:extLst>
                <a:ext uri="{FF2B5EF4-FFF2-40B4-BE49-F238E27FC236}">
                  <a16:creationId xmlns:a16="http://schemas.microsoft.com/office/drawing/2014/main" id="{43AF723F-A3F5-D34D-AC1D-6CE9AF94CA12}"/>
                </a:ext>
              </a:extLst>
            </p:cNvPr>
            <p:cNvSpPr/>
            <p:nvPr/>
          </p:nvSpPr>
          <p:spPr>
            <a:xfrm>
              <a:off x="2596445" y="1206348"/>
              <a:ext cx="6376794" cy="3268212"/>
            </a:xfrm>
            <a:prstGeom prst="roundRect">
              <a:avLst>
                <a:gd name="adj" fmla="val 2645"/>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ABD811FF-3F6E-E644-8437-95EAE2B26D4A}"/>
                </a:ext>
              </a:extLst>
            </p:cNvPr>
            <p:cNvGrpSpPr/>
            <p:nvPr/>
          </p:nvGrpSpPr>
          <p:grpSpPr>
            <a:xfrm>
              <a:off x="2794841" y="1389011"/>
              <a:ext cx="5940117" cy="2857118"/>
              <a:chOff x="2794841" y="1389011"/>
              <a:chExt cx="5940117" cy="2857118"/>
            </a:xfrm>
          </p:grpSpPr>
          <p:grpSp>
            <p:nvGrpSpPr>
              <p:cNvPr id="72" name="Group 71">
                <a:extLst>
                  <a:ext uri="{FF2B5EF4-FFF2-40B4-BE49-F238E27FC236}">
                    <a16:creationId xmlns:a16="http://schemas.microsoft.com/office/drawing/2014/main" id="{12D4F301-F297-2B42-A1B1-909C984878EC}"/>
                  </a:ext>
                </a:extLst>
              </p:cNvPr>
              <p:cNvGrpSpPr/>
              <p:nvPr/>
            </p:nvGrpSpPr>
            <p:grpSpPr>
              <a:xfrm>
                <a:off x="2800349" y="1392845"/>
                <a:ext cx="2809043" cy="1174369"/>
                <a:chOff x="2587276" y="1392845"/>
                <a:chExt cx="2809043" cy="1174369"/>
              </a:xfrm>
              <a:effectLst>
                <a:outerShdw blurRad="50800" dist="38100" dir="2700000" algn="tl" rotWithShape="0">
                  <a:prstClr val="black">
                    <a:alpha val="20000"/>
                  </a:prstClr>
                </a:outerShdw>
              </a:effectLst>
            </p:grpSpPr>
            <p:sp>
              <p:nvSpPr>
                <p:cNvPr id="82" name="Rounded Rectangle 81">
                  <a:extLst>
                    <a:ext uri="{FF2B5EF4-FFF2-40B4-BE49-F238E27FC236}">
                      <a16:creationId xmlns:a16="http://schemas.microsoft.com/office/drawing/2014/main" id="{2C17D004-D7EE-E94E-A20D-FC20FF6E72D0}"/>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CEAA9D37-624D-324A-B1E5-96A009B6CAAD}"/>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72">
                <a:extLst>
                  <a:ext uri="{FF2B5EF4-FFF2-40B4-BE49-F238E27FC236}">
                    <a16:creationId xmlns:a16="http://schemas.microsoft.com/office/drawing/2014/main" id="{E17F8A9A-AFF1-2541-968A-56E57D66B581}"/>
                  </a:ext>
                </a:extLst>
              </p:cNvPr>
              <p:cNvGrpSpPr/>
              <p:nvPr/>
            </p:nvGrpSpPr>
            <p:grpSpPr>
              <a:xfrm>
                <a:off x="5835248" y="1389011"/>
                <a:ext cx="2899710" cy="1174369"/>
                <a:chOff x="2587276" y="1392845"/>
                <a:chExt cx="2809043" cy="1174369"/>
              </a:xfrm>
              <a:effectLst>
                <a:outerShdw blurRad="50800" dist="38100" dir="2700000" algn="tl" rotWithShape="0">
                  <a:prstClr val="black">
                    <a:alpha val="20000"/>
                  </a:prstClr>
                </a:outerShdw>
              </a:effectLst>
            </p:grpSpPr>
            <p:sp>
              <p:nvSpPr>
                <p:cNvPr id="80" name="Rounded Rectangle 79">
                  <a:extLst>
                    <a:ext uri="{FF2B5EF4-FFF2-40B4-BE49-F238E27FC236}">
                      <a16:creationId xmlns:a16="http://schemas.microsoft.com/office/drawing/2014/main" id="{68FF70BE-B3FF-BD46-A9C2-69C8E81FEB22}"/>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82C4136F-BE24-794A-B8E6-89A20CA71D65}"/>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73">
                <a:extLst>
                  <a:ext uri="{FF2B5EF4-FFF2-40B4-BE49-F238E27FC236}">
                    <a16:creationId xmlns:a16="http://schemas.microsoft.com/office/drawing/2014/main" id="{2AF253C1-6208-3B46-80B5-49AA13ACBAE5}"/>
                  </a:ext>
                </a:extLst>
              </p:cNvPr>
              <p:cNvGrpSpPr/>
              <p:nvPr/>
            </p:nvGrpSpPr>
            <p:grpSpPr>
              <a:xfrm>
                <a:off x="2794841" y="2725886"/>
                <a:ext cx="2809043" cy="1520243"/>
                <a:chOff x="2587276" y="1392845"/>
                <a:chExt cx="2809043" cy="1520243"/>
              </a:xfrm>
              <a:effectLst>
                <a:outerShdw blurRad="50800" dist="38100" dir="2700000" algn="tl" rotWithShape="0">
                  <a:prstClr val="black">
                    <a:alpha val="20000"/>
                  </a:prstClr>
                </a:outerShdw>
              </a:effectLst>
            </p:grpSpPr>
            <p:sp>
              <p:nvSpPr>
                <p:cNvPr id="78" name="Rounded Rectangle 77">
                  <a:extLst>
                    <a:ext uri="{FF2B5EF4-FFF2-40B4-BE49-F238E27FC236}">
                      <a16:creationId xmlns:a16="http://schemas.microsoft.com/office/drawing/2014/main" id="{352C1EAE-5FD9-6540-A3B6-4446B5418BD1}"/>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D056FCEB-7B28-9445-8C78-0362A312E42F}"/>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5" name="Group 74">
                <a:extLst>
                  <a:ext uri="{FF2B5EF4-FFF2-40B4-BE49-F238E27FC236}">
                    <a16:creationId xmlns:a16="http://schemas.microsoft.com/office/drawing/2014/main" id="{F66F3F1E-423A-7A4A-9C04-7B1E9B54786B}"/>
                  </a:ext>
                </a:extLst>
              </p:cNvPr>
              <p:cNvGrpSpPr/>
              <p:nvPr/>
            </p:nvGrpSpPr>
            <p:grpSpPr>
              <a:xfrm>
                <a:off x="5829988" y="2725886"/>
                <a:ext cx="2899394" cy="1520243"/>
                <a:chOff x="2587276" y="1392845"/>
                <a:chExt cx="2809043" cy="1520243"/>
              </a:xfrm>
              <a:effectLst>
                <a:outerShdw blurRad="50800" dist="38100" dir="2700000" algn="tl" rotWithShape="0">
                  <a:prstClr val="black">
                    <a:alpha val="20000"/>
                  </a:prstClr>
                </a:outerShdw>
              </a:effectLst>
            </p:grpSpPr>
            <p:sp>
              <p:nvSpPr>
                <p:cNvPr id="76" name="Rounded Rectangle 75">
                  <a:extLst>
                    <a:ext uri="{FF2B5EF4-FFF2-40B4-BE49-F238E27FC236}">
                      <a16:creationId xmlns:a16="http://schemas.microsoft.com/office/drawing/2014/main" id="{24356FA1-C73D-904F-8295-D64F2C603F4A}"/>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3985F039-B0C8-F146-9B8B-31363A4CF95C}"/>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aphicFrame>
        <p:nvGraphicFramePr>
          <p:cNvPr id="84" name="Table 83" descr="[decorative] ">
            <a:extLst>
              <a:ext uri="{FF2B5EF4-FFF2-40B4-BE49-F238E27FC236}">
                <a16:creationId xmlns:a16="http://schemas.microsoft.com/office/drawing/2014/main" id="{CCF9B5CC-824E-D641-89FA-71B84603FF8E}"/>
              </a:ext>
            </a:extLst>
          </p:cNvPr>
          <p:cNvGraphicFramePr>
            <a:graphicFrameLocks noGrp="1"/>
          </p:cNvGraphicFramePr>
          <p:nvPr>
            <p:extLst>
              <p:ext uri="{D42A27DB-BD31-4B8C-83A1-F6EECF244321}">
                <p14:modId xmlns:p14="http://schemas.microsoft.com/office/powerpoint/2010/main" val="3372501553"/>
              </p:ext>
            </p:extLst>
          </p:nvPr>
        </p:nvGraphicFramePr>
        <p:xfrm>
          <a:off x="3570849" y="1030026"/>
          <a:ext cx="2310826" cy="305803"/>
        </p:xfrm>
        <a:graphic>
          <a:graphicData uri="http://schemas.openxmlformats.org/drawingml/2006/table">
            <a:tbl>
              <a:tblPr firstRow="1" bandRow="1">
                <a:tableStyleId>{2D5ABB26-0587-4C30-8999-92F81FD0307C}</a:tableStyleId>
              </a:tblPr>
              <a:tblGrid>
                <a:gridCol w="2310826">
                  <a:extLst>
                    <a:ext uri="{9D8B030D-6E8A-4147-A177-3AD203B41FA5}">
                      <a16:colId xmlns:a16="http://schemas.microsoft.com/office/drawing/2014/main" val="3628576105"/>
                    </a:ext>
                  </a:extLst>
                </a:gridCol>
              </a:tblGrid>
              <a:tr h="305803">
                <a:tc>
                  <a:txBody>
                    <a:bodyPr/>
                    <a:lstStyle/>
                    <a:p>
                      <a:pPr algn="ctr"/>
                      <a:r>
                        <a:rPr lang="en-US" sz="1100" b="1">
                          <a:ln>
                            <a:noFill/>
                          </a:ln>
                          <a:solidFill>
                            <a:schemeClr val="bg1"/>
                          </a:solidFill>
                          <a:latin typeface="Times New Roman" panose="02020603050405020304" pitchFamily="18" charset="0"/>
                          <a:cs typeface="Times New Roman" panose="02020603050405020304" pitchFamily="18" charset="0"/>
                        </a:rPr>
                        <a:t>Newborn through 11 months old</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85" name="Table 84" descr="[decorative] ">
            <a:extLst>
              <a:ext uri="{FF2B5EF4-FFF2-40B4-BE49-F238E27FC236}">
                <a16:creationId xmlns:a16="http://schemas.microsoft.com/office/drawing/2014/main" id="{48A168D4-5C4F-864D-A8E4-5D54161BF973}"/>
              </a:ext>
            </a:extLst>
          </p:cNvPr>
          <p:cNvGraphicFramePr>
            <a:graphicFrameLocks noGrp="1"/>
          </p:cNvGraphicFramePr>
          <p:nvPr>
            <p:extLst>
              <p:ext uri="{D42A27DB-BD31-4B8C-83A1-F6EECF244321}">
                <p14:modId xmlns:p14="http://schemas.microsoft.com/office/powerpoint/2010/main" val="579655963"/>
              </p:ext>
            </p:extLst>
          </p:nvPr>
        </p:nvGraphicFramePr>
        <p:xfrm>
          <a:off x="3608051" y="1402939"/>
          <a:ext cx="2213217" cy="586180"/>
        </p:xfrm>
        <a:graphic>
          <a:graphicData uri="http://schemas.openxmlformats.org/drawingml/2006/table">
            <a:tbl>
              <a:tblPr firstRow="1" bandRow="1">
                <a:tableStyleId>{2D5ABB26-0587-4C30-8999-92F81FD0307C}</a:tableStyleId>
              </a:tblPr>
              <a:tblGrid>
                <a:gridCol w="2213217">
                  <a:extLst>
                    <a:ext uri="{9D8B030D-6E8A-4147-A177-3AD203B41FA5}">
                      <a16:colId xmlns:a16="http://schemas.microsoft.com/office/drawing/2014/main" val="3628576105"/>
                    </a:ext>
                  </a:extLst>
                </a:gridCol>
              </a:tblGrid>
              <a:tr h="582673">
                <a:tc>
                  <a:txBody>
                    <a:bodyPr/>
                    <a:lstStyle/>
                    <a:p>
                      <a:pPr marL="228600" indent="-22860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Breastmilk</a:t>
                      </a:r>
                    </a:p>
                    <a:p>
                      <a:pPr marL="228600" indent="-22860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Iron-fortified formula</a:t>
                      </a:r>
                    </a:p>
                    <a:p>
                      <a:r>
                        <a:rPr lang="en-US" sz="700" i="1">
                          <a:latin typeface="Times New Roman" panose="02020603050405020304" pitchFamily="18" charset="0"/>
                          <a:cs typeface="Times New Roman" panose="02020603050405020304" pitchFamily="18" charset="0"/>
                        </a:rPr>
                        <a:t>Breastmilk is allowed at any age in the CACFP.</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88" name="Table 87" descr="[decorative] ">
            <a:extLst>
              <a:ext uri="{FF2B5EF4-FFF2-40B4-BE49-F238E27FC236}">
                <a16:creationId xmlns:a16="http://schemas.microsoft.com/office/drawing/2014/main" id="{5A8FBCCF-63DD-C048-851B-C0B931BC9442}"/>
              </a:ext>
            </a:extLst>
          </p:cNvPr>
          <p:cNvGraphicFramePr>
            <a:graphicFrameLocks noGrp="1"/>
          </p:cNvGraphicFramePr>
          <p:nvPr>
            <p:extLst>
              <p:ext uri="{D42A27DB-BD31-4B8C-83A1-F6EECF244321}">
                <p14:modId xmlns:p14="http://schemas.microsoft.com/office/powerpoint/2010/main" val="3056806186"/>
              </p:ext>
            </p:extLst>
          </p:nvPr>
        </p:nvGraphicFramePr>
        <p:xfrm>
          <a:off x="6085004" y="1004047"/>
          <a:ext cx="2372136" cy="405840"/>
        </p:xfrm>
        <a:graphic>
          <a:graphicData uri="http://schemas.openxmlformats.org/drawingml/2006/table">
            <a:tbl>
              <a:tblPr firstRow="1" bandRow="1">
                <a:tableStyleId>{2D5ABB26-0587-4C30-8999-92F81FD0307C}</a:tableStyleId>
              </a:tblPr>
              <a:tblGrid>
                <a:gridCol w="2372136">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12 months through 23 months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0" i="1">
                          <a:ln>
                            <a:noFill/>
                          </a:ln>
                          <a:solidFill>
                            <a:schemeClr val="bg1"/>
                          </a:solidFill>
                          <a:latin typeface="Times New Roman" panose="02020603050405020304" pitchFamily="18" charset="0"/>
                          <a:cs typeface="Times New Roman" panose="02020603050405020304" pitchFamily="18" charset="0"/>
                        </a:rPr>
                        <a:t>(1 year through 1 year and 11 months)</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89" name="Table 88" descr="[decorative] ">
            <a:extLst>
              <a:ext uri="{FF2B5EF4-FFF2-40B4-BE49-F238E27FC236}">
                <a16:creationId xmlns:a16="http://schemas.microsoft.com/office/drawing/2014/main" id="{F509DF69-085E-7947-8856-934E9B25402C}"/>
              </a:ext>
            </a:extLst>
          </p:cNvPr>
          <p:cNvGraphicFramePr>
            <a:graphicFrameLocks noGrp="1"/>
          </p:cNvGraphicFramePr>
          <p:nvPr>
            <p:extLst>
              <p:ext uri="{D42A27DB-BD31-4B8C-83A1-F6EECF244321}">
                <p14:modId xmlns:p14="http://schemas.microsoft.com/office/powerpoint/2010/main" val="223621385"/>
              </p:ext>
            </p:extLst>
          </p:nvPr>
        </p:nvGraphicFramePr>
        <p:xfrm>
          <a:off x="6103218" y="1402939"/>
          <a:ext cx="2351006" cy="624347"/>
        </p:xfrm>
        <a:graphic>
          <a:graphicData uri="http://schemas.openxmlformats.org/drawingml/2006/table">
            <a:tbl>
              <a:tblPr firstRow="1" bandRow="1">
                <a:tableStyleId>{2D5ABB26-0587-4C30-8999-92F81FD0307C}</a:tableStyleId>
              </a:tblPr>
              <a:tblGrid>
                <a:gridCol w="2351006">
                  <a:extLst>
                    <a:ext uri="{9D8B030D-6E8A-4147-A177-3AD203B41FA5}">
                      <a16:colId xmlns:a16="http://schemas.microsoft.com/office/drawing/2014/main" val="3628576105"/>
                    </a:ext>
                  </a:extLst>
                </a:gridCol>
              </a:tblGrid>
              <a:tr h="624347">
                <a:tc>
                  <a:txBody>
                    <a:bodyPr/>
                    <a:lstStyle/>
                    <a:p>
                      <a:pPr marL="228600" indent="-22860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whole milk</a:t>
                      </a:r>
                    </a:p>
                    <a:p>
                      <a:r>
                        <a:rPr lang="en-US" sz="700" i="1">
                          <a:latin typeface="Times New Roman" panose="02020603050405020304" pitchFamily="18" charset="0"/>
                          <a:cs typeface="Times New Roman" panose="02020603050405020304" pitchFamily="18" charset="0"/>
                        </a:rPr>
                        <a:t>Iron-fortified formula may be served to children between the ages of 12 months to 13 months to help with the transition to whole milk.</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86" name="Table 85" descr="[decorative] ">
            <a:extLst>
              <a:ext uri="{FF2B5EF4-FFF2-40B4-BE49-F238E27FC236}">
                <a16:creationId xmlns:a16="http://schemas.microsoft.com/office/drawing/2014/main" id="{AC5997D0-88AF-C34D-806D-27D1C96E3CD0}"/>
              </a:ext>
            </a:extLst>
          </p:cNvPr>
          <p:cNvGraphicFramePr>
            <a:graphicFrameLocks noGrp="1"/>
          </p:cNvGraphicFramePr>
          <p:nvPr>
            <p:extLst>
              <p:ext uri="{D42A27DB-BD31-4B8C-83A1-F6EECF244321}">
                <p14:modId xmlns:p14="http://schemas.microsoft.com/office/powerpoint/2010/main" val="3284795092"/>
              </p:ext>
            </p:extLst>
          </p:nvPr>
        </p:nvGraphicFramePr>
        <p:xfrm>
          <a:off x="3575391" y="2261086"/>
          <a:ext cx="2279330" cy="405840"/>
        </p:xfrm>
        <a:graphic>
          <a:graphicData uri="http://schemas.openxmlformats.org/drawingml/2006/table">
            <a:tbl>
              <a:tblPr firstRow="1" bandRow="1">
                <a:tableStyleId>{2D5ABB26-0587-4C30-8999-92F81FD0307C}</a:tableStyleId>
              </a:tblPr>
              <a:tblGrid>
                <a:gridCol w="2279330">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2 years through 5 years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0" i="1">
                          <a:ln>
                            <a:noFill/>
                          </a:ln>
                          <a:solidFill>
                            <a:schemeClr val="bg1"/>
                          </a:solidFill>
                          <a:latin typeface="Times New Roman" panose="02020603050405020304" pitchFamily="18" charset="0"/>
                          <a:cs typeface="Times New Roman" panose="02020603050405020304" pitchFamily="18" charset="0"/>
                        </a:rPr>
                        <a:t>(up to 6th birthday)</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87" name="Table 86" descr="[decorative] ">
            <a:extLst>
              <a:ext uri="{FF2B5EF4-FFF2-40B4-BE49-F238E27FC236}">
                <a16:creationId xmlns:a16="http://schemas.microsoft.com/office/drawing/2014/main" id="{37CAC1B3-CAEF-F440-AE21-1F26DB918D61}"/>
              </a:ext>
            </a:extLst>
          </p:cNvPr>
          <p:cNvGraphicFramePr>
            <a:graphicFrameLocks noGrp="1"/>
          </p:cNvGraphicFramePr>
          <p:nvPr>
            <p:extLst>
              <p:ext uri="{D42A27DB-BD31-4B8C-83A1-F6EECF244321}">
                <p14:modId xmlns:p14="http://schemas.microsoft.com/office/powerpoint/2010/main" val="3307689633"/>
              </p:ext>
            </p:extLst>
          </p:nvPr>
        </p:nvGraphicFramePr>
        <p:xfrm>
          <a:off x="3608051" y="2720655"/>
          <a:ext cx="2282288" cy="916065"/>
        </p:xfrm>
        <a:graphic>
          <a:graphicData uri="http://schemas.openxmlformats.org/drawingml/2006/table">
            <a:tbl>
              <a:tblPr firstRow="1" bandRow="1">
                <a:tableStyleId>{2D5ABB26-0587-4C30-8999-92F81FD0307C}</a:tableStyleId>
              </a:tblPr>
              <a:tblGrid>
                <a:gridCol w="2282288">
                  <a:extLst>
                    <a:ext uri="{9D8B030D-6E8A-4147-A177-3AD203B41FA5}">
                      <a16:colId xmlns:a16="http://schemas.microsoft.com/office/drawing/2014/main" val="3628576105"/>
                    </a:ext>
                  </a:extLst>
                </a:gridCol>
              </a:tblGrid>
              <a:tr h="916065">
                <a:tc>
                  <a:txBody>
                    <a:bodyPr/>
                    <a:lstStyle/>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fat-free (skim) milk</a:t>
                      </a:r>
                    </a:p>
                    <a:p>
                      <a:pPr marL="182880" indent="-18288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low-fat (1%) milk </a:t>
                      </a:r>
                    </a:p>
                    <a:p>
                      <a:r>
                        <a:rPr lang="en-US" sz="700" i="1">
                          <a:latin typeface="Times New Roman" panose="02020603050405020304" pitchFamily="18" charset="0"/>
                          <a:cs typeface="Times New Roman" panose="02020603050405020304" pitchFamily="18" charset="0"/>
                        </a:rPr>
                        <a:t>Unflavored whole milk and unflavored reduced-fat (2%) milk may be served to children between the ages of 24 and 25 months to help with the transition to </a:t>
                      </a:r>
                      <a:br>
                        <a:rPr lang="en-US" sz="700" i="1">
                          <a:latin typeface="Times New Roman" panose="02020603050405020304" pitchFamily="18" charset="0"/>
                          <a:cs typeface="Times New Roman" panose="02020603050405020304" pitchFamily="18" charset="0"/>
                        </a:rPr>
                      </a:br>
                      <a:r>
                        <a:rPr lang="en-US" sz="700" i="1">
                          <a:latin typeface="Times New Roman" panose="02020603050405020304" pitchFamily="18" charset="0"/>
                          <a:cs typeface="Times New Roman" panose="02020603050405020304" pitchFamily="18" charset="0"/>
                        </a:rPr>
                        <a:t>fat-free (skim) or low-fat (1%) milk.</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90" name="Table 89" descr="[decorative] ">
            <a:extLst>
              <a:ext uri="{FF2B5EF4-FFF2-40B4-BE49-F238E27FC236}">
                <a16:creationId xmlns:a16="http://schemas.microsoft.com/office/drawing/2014/main" id="{F8976CCE-41FA-5244-BD97-0E8D94AD126E}"/>
              </a:ext>
            </a:extLst>
          </p:cNvPr>
          <p:cNvGraphicFramePr>
            <a:graphicFrameLocks noGrp="1"/>
          </p:cNvGraphicFramePr>
          <p:nvPr>
            <p:extLst>
              <p:ext uri="{D42A27DB-BD31-4B8C-83A1-F6EECF244321}">
                <p14:modId xmlns:p14="http://schemas.microsoft.com/office/powerpoint/2010/main" val="2365216378"/>
              </p:ext>
            </p:extLst>
          </p:nvPr>
        </p:nvGraphicFramePr>
        <p:xfrm>
          <a:off x="6085004" y="2272809"/>
          <a:ext cx="2391038" cy="405840"/>
        </p:xfrm>
        <a:graphic>
          <a:graphicData uri="http://schemas.openxmlformats.org/drawingml/2006/table">
            <a:tbl>
              <a:tblPr firstRow="1" bandRow="1">
                <a:tableStyleId>{2D5ABB26-0587-4C30-8999-92F81FD0307C}</a:tableStyleId>
              </a:tblPr>
              <a:tblGrid>
                <a:gridCol w="2391038">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6 through 12 years, 13 through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1">
                          <a:ln>
                            <a:noFill/>
                          </a:ln>
                          <a:solidFill>
                            <a:schemeClr val="bg1"/>
                          </a:solidFill>
                          <a:latin typeface="Times New Roman" panose="02020603050405020304" pitchFamily="18" charset="0"/>
                          <a:cs typeface="Times New Roman" panose="02020603050405020304" pitchFamily="18" charset="0"/>
                        </a:rPr>
                        <a:t>18 years, and adults</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91" name="Table 90" descr="[decorative] ">
            <a:extLst>
              <a:ext uri="{FF2B5EF4-FFF2-40B4-BE49-F238E27FC236}">
                <a16:creationId xmlns:a16="http://schemas.microsoft.com/office/drawing/2014/main" id="{27EC2D15-DD1E-C54D-A5F6-8BBD68769BB5}"/>
              </a:ext>
            </a:extLst>
          </p:cNvPr>
          <p:cNvGraphicFramePr>
            <a:graphicFrameLocks noGrp="1"/>
          </p:cNvGraphicFramePr>
          <p:nvPr>
            <p:extLst>
              <p:ext uri="{D42A27DB-BD31-4B8C-83A1-F6EECF244321}">
                <p14:modId xmlns:p14="http://schemas.microsoft.com/office/powerpoint/2010/main" val="1603246197"/>
              </p:ext>
            </p:extLst>
          </p:nvPr>
        </p:nvGraphicFramePr>
        <p:xfrm>
          <a:off x="6103218" y="2681073"/>
          <a:ext cx="2282289" cy="807160"/>
        </p:xfrm>
        <a:graphic>
          <a:graphicData uri="http://schemas.openxmlformats.org/drawingml/2006/table">
            <a:tbl>
              <a:tblPr firstRow="1" bandRow="1">
                <a:tableStyleId>{2D5ABB26-0587-4C30-8999-92F81FD0307C}</a:tableStyleId>
              </a:tblPr>
              <a:tblGrid>
                <a:gridCol w="2282289">
                  <a:extLst>
                    <a:ext uri="{9D8B030D-6E8A-4147-A177-3AD203B41FA5}">
                      <a16:colId xmlns:a16="http://schemas.microsoft.com/office/drawing/2014/main" val="3628576105"/>
                    </a:ext>
                  </a:extLst>
                </a:gridCol>
              </a:tblGrid>
              <a:tr h="797989">
                <a:tc>
                  <a:txBody>
                    <a:bodyPr/>
                    <a:lstStyle/>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fat-free (skim)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Flavored fat-free (skim)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low-fat (1%)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Flavored low-fat (1%) milk</a:t>
                      </a:r>
                    </a:p>
                  </a:txBody>
                  <a:tcPr marL="75639" marR="75639" marT="37820" marB="37820" anchor="ctr"/>
                </a:tc>
                <a:extLst>
                  <a:ext uri="{0D108BD9-81ED-4DB2-BD59-A6C34878D82A}">
                    <a16:rowId xmlns:a16="http://schemas.microsoft.com/office/drawing/2014/main" val="1058308914"/>
                  </a:ext>
                </a:extLst>
              </a:tr>
            </a:tbl>
          </a:graphicData>
        </a:graphic>
      </p:graphicFrame>
      <p:sp>
        <p:nvSpPr>
          <p:cNvPr id="92" name="Rectangle 91">
            <a:extLst>
              <a:ext uri="{FF2B5EF4-FFF2-40B4-BE49-F238E27FC236}">
                <a16:creationId xmlns:a16="http://schemas.microsoft.com/office/drawing/2014/main" id="{716022A3-C8C1-CC4D-A85B-494234E085BC}"/>
              </a:ext>
            </a:extLst>
          </p:cNvPr>
          <p:cNvSpPr/>
          <p:nvPr/>
        </p:nvSpPr>
        <p:spPr>
          <a:xfrm>
            <a:off x="3467526" y="4126662"/>
            <a:ext cx="5156190" cy="738664"/>
          </a:xfrm>
          <a:prstGeom prst="rect">
            <a:avLst/>
          </a:prstGeom>
        </p:spPr>
        <p:txBody>
          <a:bodyPr wrap="square">
            <a:spAutoFit/>
          </a:bodyPr>
          <a:lstStyle/>
          <a:p>
            <a:pPr algn="ctr"/>
            <a:r>
              <a:rPr lang="en-US" sz="1400" i="1">
                <a:latin typeface="Times New Roman" panose="02020603050405020304" pitchFamily="18" charset="0"/>
                <a:cs typeface="Times New Roman" panose="02020603050405020304" pitchFamily="18" charset="0"/>
              </a:rPr>
              <a:t>Non-dairy beverages may be served in place of cow’s milk when a participant has a special dietary need. Please contact your Sponsoring Organization or State agency for more information. </a:t>
            </a:r>
          </a:p>
        </p:txBody>
      </p:sp>
    </p:spTree>
    <p:extLst>
      <p:ext uri="{BB962C8B-B14F-4D97-AF65-F5344CB8AC3E}">
        <p14:creationId xmlns:p14="http://schemas.microsoft.com/office/powerpoint/2010/main" val="30548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CBDE-4817-3246-86E1-5CC0AB0C59AD}"/>
              </a:ext>
            </a:extLst>
          </p:cNvPr>
          <p:cNvSpPr>
            <a:spLocks noGrp="1"/>
          </p:cNvSpPr>
          <p:nvPr>
            <p:ph type="title"/>
          </p:nvPr>
        </p:nvSpPr>
        <p:spPr>
          <a:xfrm>
            <a:off x="0" y="1"/>
            <a:ext cx="7886700" cy="769662"/>
          </a:xfrm>
        </p:spPr>
        <p:txBody>
          <a:bodyPr/>
          <a:lstStyle/>
          <a:p>
            <a:r>
              <a:rPr lang="en-US" sz="3200" noProof="0"/>
              <a:t>Serving Milk in the CACFP</a:t>
            </a:r>
            <a:r>
              <a:rPr lang="en-US" sz="3200" noProof="0">
                <a:solidFill>
                  <a:srgbClr val="501B48"/>
                </a:solidFill>
              </a:rPr>
              <a:t>.</a:t>
            </a:r>
            <a:r>
              <a:rPr lang="en-US" sz="3200" noProof="0"/>
              <a:t>  </a:t>
            </a:r>
          </a:p>
        </p:txBody>
      </p:sp>
      <p:grpSp>
        <p:nvGrpSpPr>
          <p:cNvPr id="29" name="Group 28" descr="[decorative] ">
            <a:extLst>
              <a:ext uri="{FF2B5EF4-FFF2-40B4-BE49-F238E27FC236}">
                <a16:creationId xmlns:a16="http://schemas.microsoft.com/office/drawing/2014/main" id="{A5CE59F6-494D-9541-B90A-3EF680DFB870}"/>
              </a:ext>
              <a:ext uri="{C183D7F6-B498-43B3-948B-1728B52AA6E4}">
                <adec:decorative xmlns="" xmlns:adec="http://schemas.microsoft.com/office/drawing/2017/decorative" val="1"/>
              </a:ext>
            </a:extLst>
          </p:cNvPr>
          <p:cNvGrpSpPr/>
          <p:nvPr/>
        </p:nvGrpSpPr>
        <p:grpSpPr>
          <a:xfrm>
            <a:off x="266791" y="889214"/>
            <a:ext cx="3427233" cy="1997824"/>
            <a:chOff x="2596445" y="1206348"/>
            <a:chExt cx="6376794" cy="3592301"/>
          </a:xfrm>
        </p:grpSpPr>
        <p:sp>
          <p:nvSpPr>
            <p:cNvPr id="38" name="Rounded Rectangle 37">
              <a:extLst>
                <a:ext uri="{FF2B5EF4-FFF2-40B4-BE49-F238E27FC236}">
                  <a16:creationId xmlns:a16="http://schemas.microsoft.com/office/drawing/2014/main" id="{02B1C7F1-C365-CA47-B735-C6FA762666D0}"/>
                </a:ext>
              </a:extLst>
            </p:cNvPr>
            <p:cNvSpPr/>
            <p:nvPr/>
          </p:nvSpPr>
          <p:spPr>
            <a:xfrm>
              <a:off x="2596445" y="1206348"/>
              <a:ext cx="6376794" cy="3592301"/>
            </a:xfrm>
            <a:prstGeom prst="roundRect">
              <a:avLst>
                <a:gd name="adj" fmla="val 2645"/>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B19057F2-5EEC-9D45-B158-016492C4A428}"/>
                </a:ext>
              </a:extLst>
            </p:cNvPr>
            <p:cNvGrpSpPr/>
            <p:nvPr/>
          </p:nvGrpSpPr>
          <p:grpSpPr>
            <a:xfrm>
              <a:off x="2794841" y="1389011"/>
              <a:ext cx="5940117" cy="2857118"/>
              <a:chOff x="2794841" y="1389011"/>
              <a:chExt cx="5940117" cy="2857118"/>
            </a:xfrm>
          </p:grpSpPr>
          <p:grpSp>
            <p:nvGrpSpPr>
              <p:cNvPr id="40" name="Group 39">
                <a:extLst>
                  <a:ext uri="{FF2B5EF4-FFF2-40B4-BE49-F238E27FC236}">
                    <a16:creationId xmlns:a16="http://schemas.microsoft.com/office/drawing/2014/main" id="{4C12BF3B-E961-A044-9263-0193C917612B}"/>
                  </a:ext>
                </a:extLst>
              </p:cNvPr>
              <p:cNvGrpSpPr/>
              <p:nvPr/>
            </p:nvGrpSpPr>
            <p:grpSpPr>
              <a:xfrm>
                <a:off x="2800349" y="1392845"/>
                <a:ext cx="2809043" cy="1174369"/>
                <a:chOff x="2587276" y="1392845"/>
                <a:chExt cx="2809043" cy="1174369"/>
              </a:xfrm>
              <a:effectLst>
                <a:outerShdw blurRad="50800" dist="38100" dir="2700000" algn="tl" rotWithShape="0">
                  <a:prstClr val="black">
                    <a:alpha val="20000"/>
                  </a:prstClr>
                </a:outerShdw>
              </a:effectLst>
            </p:grpSpPr>
            <p:sp>
              <p:nvSpPr>
                <p:cNvPr id="50" name="Rounded Rectangle 49">
                  <a:extLst>
                    <a:ext uri="{FF2B5EF4-FFF2-40B4-BE49-F238E27FC236}">
                      <a16:creationId xmlns:a16="http://schemas.microsoft.com/office/drawing/2014/main" id="{482CC6DA-40D7-4E4F-AA91-EDB3B9278B6C}"/>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702FC81A-BBC4-9D46-9345-8CA99361ED5D}"/>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 name="Group 40">
                <a:extLst>
                  <a:ext uri="{FF2B5EF4-FFF2-40B4-BE49-F238E27FC236}">
                    <a16:creationId xmlns:a16="http://schemas.microsoft.com/office/drawing/2014/main" id="{E3D9D093-7F2A-6244-B910-5DA0C640FD32}"/>
                  </a:ext>
                </a:extLst>
              </p:cNvPr>
              <p:cNvGrpSpPr/>
              <p:nvPr/>
            </p:nvGrpSpPr>
            <p:grpSpPr>
              <a:xfrm>
                <a:off x="5835248" y="1389011"/>
                <a:ext cx="2899710" cy="1174369"/>
                <a:chOff x="2587276" y="1392845"/>
                <a:chExt cx="2809043" cy="1174369"/>
              </a:xfrm>
              <a:effectLst>
                <a:outerShdw blurRad="50800" dist="38100" dir="2700000" algn="tl" rotWithShape="0">
                  <a:prstClr val="black">
                    <a:alpha val="20000"/>
                  </a:prstClr>
                </a:outerShdw>
              </a:effectLst>
            </p:grpSpPr>
            <p:sp>
              <p:nvSpPr>
                <p:cNvPr id="48" name="Rounded Rectangle 47">
                  <a:extLst>
                    <a:ext uri="{FF2B5EF4-FFF2-40B4-BE49-F238E27FC236}">
                      <a16:creationId xmlns:a16="http://schemas.microsoft.com/office/drawing/2014/main" id="{C654705F-7B2B-0442-A436-42F0B435DE20}"/>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D9CA2171-07FD-DF49-8AF7-2052C4A06CAD}"/>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a:extLst>
                  <a:ext uri="{FF2B5EF4-FFF2-40B4-BE49-F238E27FC236}">
                    <a16:creationId xmlns:a16="http://schemas.microsoft.com/office/drawing/2014/main" id="{65BDD9C5-EA73-0743-9D45-171BBC4EE6AC}"/>
                  </a:ext>
                </a:extLst>
              </p:cNvPr>
              <p:cNvGrpSpPr/>
              <p:nvPr/>
            </p:nvGrpSpPr>
            <p:grpSpPr>
              <a:xfrm>
                <a:off x="2794841" y="2725886"/>
                <a:ext cx="2809043" cy="1520243"/>
                <a:chOff x="2587276" y="1392845"/>
                <a:chExt cx="2809043" cy="1520243"/>
              </a:xfrm>
              <a:effectLst>
                <a:outerShdw blurRad="50800" dist="38100" dir="2700000" algn="tl" rotWithShape="0">
                  <a:prstClr val="black">
                    <a:alpha val="20000"/>
                  </a:prstClr>
                </a:outerShdw>
              </a:effectLst>
            </p:grpSpPr>
            <p:sp>
              <p:nvSpPr>
                <p:cNvPr id="46" name="Rounded Rectangle 45">
                  <a:extLst>
                    <a:ext uri="{FF2B5EF4-FFF2-40B4-BE49-F238E27FC236}">
                      <a16:creationId xmlns:a16="http://schemas.microsoft.com/office/drawing/2014/main" id="{E4502D9D-DB36-0C4F-BD40-054A5CCF7E36}"/>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5BEB99A6-6CEA-C240-AB06-7D4C6B1A743E}"/>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 name="Group 42">
                <a:extLst>
                  <a:ext uri="{FF2B5EF4-FFF2-40B4-BE49-F238E27FC236}">
                    <a16:creationId xmlns:a16="http://schemas.microsoft.com/office/drawing/2014/main" id="{B7C0588C-8D10-F546-A984-9E7F64E7799D}"/>
                  </a:ext>
                </a:extLst>
              </p:cNvPr>
              <p:cNvGrpSpPr/>
              <p:nvPr/>
            </p:nvGrpSpPr>
            <p:grpSpPr>
              <a:xfrm>
                <a:off x="5829988" y="2725886"/>
                <a:ext cx="2899394" cy="1520243"/>
                <a:chOff x="2587276" y="1392845"/>
                <a:chExt cx="2809043" cy="1520243"/>
              </a:xfrm>
              <a:effectLst>
                <a:outerShdw blurRad="50800" dist="38100" dir="2700000" algn="tl" rotWithShape="0">
                  <a:prstClr val="black">
                    <a:alpha val="20000"/>
                  </a:prstClr>
                </a:outerShdw>
              </a:effectLst>
            </p:grpSpPr>
            <p:sp>
              <p:nvSpPr>
                <p:cNvPr id="44" name="Rounded Rectangle 43">
                  <a:extLst>
                    <a:ext uri="{FF2B5EF4-FFF2-40B4-BE49-F238E27FC236}">
                      <a16:creationId xmlns:a16="http://schemas.microsoft.com/office/drawing/2014/main" id="{4CEF771A-672A-E541-9E5B-0F10DEA28B1A}"/>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5BA17248-E556-3C49-A216-BA53B1B128D3}"/>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aphicFrame>
        <p:nvGraphicFramePr>
          <p:cNvPr id="21" name="Table 20" descr="[decorative] ">
            <a:extLst>
              <a:ext uri="{FF2B5EF4-FFF2-40B4-BE49-F238E27FC236}">
                <a16:creationId xmlns:a16="http://schemas.microsoft.com/office/drawing/2014/main" id="{8ED15F0B-3202-F54F-B00C-B3A9873DD7D2}"/>
              </a:ext>
            </a:extLst>
          </p:cNvPr>
          <p:cNvGraphicFramePr>
            <a:graphicFrameLocks noGrp="1"/>
          </p:cNvGraphicFramePr>
          <p:nvPr>
            <p:extLst>
              <p:ext uri="{D42A27DB-BD31-4B8C-83A1-F6EECF244321}">
                <p14:modId xmlns:p14="http://schemas.microsoft.com/office/powerpoint/2010/main" val="396979044"/>
              </p:ext>
            </p:extLst>
          </p:nvPr>
        </p:nvGraphicFramePr>
        <p:xfrm>
          <a:off x="333152" y="998490"/>
          <a:ext cx="1539489" cy="199854"/>
        </p:xfrm>
        <a:graphic>
          <a:graphicData uri="http://schemas.openxmlformats.org/drawingml/2006/table">
            <a:tbl>
              <a:tblPr firstRow="1" bandRow="1">
                <a:tableStyleId>{2D5ABB26-0587-4C30-8999-92F81FD0307C}</a:tableStyleId>
              </a:tblPr>
              <a:tblGrid>
                <a:gridCol w="1539489">
                  <a:extLst>
                    <a:ext uri="{9D8B030D-6E8A-4147-A177-3AD203B41FA5}">
                      <a16:colId xmlns:a16="http://schemas.microsoft.com/office/drawing/2014/main" val="3628576105"/>
                    </a:ext>
                  </a:extLst>
                </a:gridCol>
              </a:tblGrid>
              <a:tr h="199854">
                <a:tc>
                  <a:txBody>
                    <a:bodyPr/>
                    <a:lstStyle/>
                    <a:p>
                      <a:pPr algn="ctr"/>
                      <a:r>
                        <a:rPr lang="en-US" sz="600" b="1">
                          <a:ln>
                            <a:noFill/>
                          </a:ln>
                          <a:solidFill>
                            <a:schemeClr val="bg1"/>
                          </a:solidFill>
                          <a:latin typeface="Times New Roman" panose="02020603050405020304" pitchFamily="18" charset="0"/>
                          <a:cs typeface="Times New Roman" panose="02020603050405020304" pitchFamily="18" charset="0"/>
                        </a:rPr>
                        <a:t>Newborn through 11 months old</a:t>
                      </a:r>
                    </a:p>
                  </a:txBody>
                  <a:tcPr marL="49433" marR="49433" marT="24717" marB="24717" anchor="ctr"/>
                </a:tc>
                <a:extLst>
                  <a:ext uri="{0D108BD9-81ED-4DB2-BD59-A6C34878D82A}">
                    <a16:rowId xmlns:a16="http://schemas.microsoft.com/office/drawing/2014/main" val="1058308914"/>
                  </a:ext>
                </a:extLst>
              </a:tr>
            </a:tbl>
          </a:graphicData>
        </a:graphic>
      </p:graphicFrame>
      <p:graphicFrame>
        <p:nvGraphicFramePr>
          <p:cNvPr id="22" name="Table 21" descr="[decorative] ">
            <a:extLst>
              <a:ext uri="{FF2B5EF4-FFF2-40B4-BE49-F238E27FC236}">
                <a16:creationId xmlns:a16="http://schemas.microsoft.com/office/drawing/2014/main" id="{92E12ADF-4663-A541-9D5A-56A603319A9D}"/>
              </a:ext>
            </a:extLst>
          </p:cNvPr>
          <p:cNvGraphicFramePr>
            <a:graphicFrameLocks noGrp="1"/>
          </p:cNvGraphicFramePr>
          <p:nvPr>
            <p:extLst>
              <p:ext uri="{D42A27DB-BD31-4B8C-83A1-F6EECF244321}">
                <p14:modId xmlns:p14="http://schemas.microsoft.com/office/powerpoint/2010/main" val="1830575645"/>
              </p:ext>
            </p:extLst>
          </p:nvPr>
        </p:nvGraphicFramePr>
        <p:xfrm>
          <a:off x="381266" y="1212137"/>
          <a:ext cx="1479436" cy="404494"/>
        </p:xfrm>
        <a:graphic>
          <a:graphicData uri="http://schemas.openxmlformats.org/drawingml/2006/table">
            <a:tbl>
              <a:tblPr firstRow="1" bandRow="1">
                <a:tableStyleId>{2D5ABB26-0587-4C30-8999-92F81FD0307C}</a:tableStyleId>
              </a:tblPr>
              <a:tblGrid>
                <a:gridCol w="1479436">
                  <a:extLst>
                    <a:ext uri="{9D8B030D-6E8A-4147-A177-3AD203B41FA5}">
                      <a16:colId xmlns:a16="http://schemas.microsoft.com/office/drawing/2014/main" val="3628576105"/>
                    </a:ext>
                  </a:extLst>
                </a:gridCol>
              </a:tblGrid>
              <a:tr h="404494">
                <a:tc>
                  <a:txBody>
                    <a:bodyPr/>
                    <a:lstStyle/>
                    <a:p>
                      <a:pPr marL="91440" indent="-91440">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Breastmilk</a:t>
                      </a:r>
                    </a:p>
                    <a:p>
                      <a:pPr marL="91440" indent="-91440">
                        <a:spcAft>
                          <a:spcPts val="200"/>
                        </a:spcAft>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Iron-fortified formula</a:t>
                      </a:r>
                    </a:p>
                    <a:p>
                      <a:r>
                        <a:rPr lang="en-US" sz="500" i="1">
                          <a:latin typeface="Times New Roman" panose="02020603050405020304" pitchFamily="18" charset="0"/>
                          <a:cs typeface="Times New Roman" panose="02020603050405020304" pitchFamily="18" charset="0"/>
                        </a:rPr>
                        <a:t>Breastmilk is allowed at any age in the CACFP.</a:t>
                      </a:r>
                    </a:p>
                  </a:txBody>
                  <a:tcPr marL="50562" marR="50562" marT="25281" marB="25281" anchor="ctr"/>
                </a:tc>
                <a:extLst>
                  <a:ext uri="{0D108BD9-81ED-4DB2-BD59-A6C34878D82A}">
                    <a16:rowId xmlns:a16="http://schemas.microsoft.com/office/drawing/2014/main" val="1058308914"/>
                  </a:ext>
                </a:extLst>
              </a:tr>
            </a:tbl>
          </a:graphicData>
        </a:graphic>
      </p:graphicFrame>
      <p:graphicFrame>
        <p:nvGraphicFramePr>
          <p:cNvPr id="23" name="Table 22" descr="[decorative] ">
            <a:extLst>
              <a:ext uri="{FF2B5EF4-FFF2-40B4-BE49-F238E27FC236}">
                <a16:creationId xmlns:a16="http://schemas.microsoft.com/office/drawing/2014/main" id="{67C56FD3-9155-6F42-A18D-DF045760B8A3}"/>
              </a:ext>
            </a:extLst>
          </p:cNvPr>
          <p:cNvGraphicFramePr>
            <a:graphicFrameLocks noGrp="1"/>
          </p:cNvGraphicFramePr>
          <p:nvPr>
            <p:extLst>
              <p:ext uri="{D42A27DB-BD31-4B8C-83A1-F6EECF244321}">
                <p14:modId xmlns:p14="http://schemas.microsoft.com/office/powerpoint/2010/main" val="752547169"/>
              </p:ext>
            </p:extLst>
          </p:nvPr>
        </p:nvGraphicFramePr>
        <p:xfrm>
          <a:off x="2003079" y="988793"/>
          <a:ext cx="1558459" cy="219249"/>
        </p:xfrm>
        <a:graphic>
          <a:graphicData uri="http://schemas.openxmlformats.org/drawingml/2006/table">
            <a:tbl>
              <a:tblPr firstRow="1" bandRow="1">
                <a:tableStyleId>{2D5ABB26-0587-4C30-8999-92F81FD0307C}</a:tableStyleId>
              </a:tblPr>
              <a:tblGrid>
                <a:gridCol w="1558459">
                  <a:extLst>
                    <a:ext uri="{9D8B030D-6E8A-4147-A177-3AD203B41FA5}">
                      <a16:colId xmlns:a16="http://schemas.microsoft.com/office/drawing/2014/main" val="3628576105"/>
                    </a:ext>
                  </a:extLst>
                </a:gridCol>
              </a:tblGrid>
              <a:tr h="219249">
                <a:tc>
                  <a:txBody>
                    <a:bodyPr/>
                    <a:lstStyle/>
                    <a:p>
                      <a:pPr algn="ctr"/>
                      <a:r>
                        <a:rPr lang="en-US" sz="600" b="1">
                          <a:ln>
                            <a:noFill/>
                          </a:ln>
                          <a:solidFill>
                            <a:schemeClr val="bg1"/>
                          </a:solidFill>
                          <a:latin typeface="Times New Roman" panose="02020603050405020304" pitchFamily="18" charset="0"/>
                          <a:cs typeface="Times New Roman" panose="02020603050405020304" pitchFamily="18" charset="0"/>
                        </a:rPr>
                        <a:t>12 months through 23 months </a:t>
                      </a:r>
                      <a:r>
                        <a:rPr lang="en-US" sz="700" b="1">
                          <a:ln>
                            <a:noFill/>
                          </a:ln>
                          <a:solidFill>
                            <a:schemeClr val="bg1"/>
                          </a:solidFill>
                          <a:latin typeface="Times New Roman" panose="02020603050405020304" pitchFamily="18" charset="0"/>
                          <a:cs typeface="Times New Roman" panose="02020603050405020304" pitchFamily="18" charset="0"/>
                        </a:rPr>
                        <a:t/>
                      </a:r>
                      <a:br>
                        <a:rPr lang="en-US" sz="700" b="1">
                          <a:ln>
                            <a:noFill/>
                          </a:ln>
                          <a:solidFill>
                            <a:schemeClr val="bg1"/>
                          </a:solidFill>
                          <a:latin typeface="Times New Roman" panose="02020603050405020304" pitchFamily="18" charset="0"/>
                          <a:cs typeface="Times New Roman" panose="02020603050405020304" pitchFamily="18" charset="0"/>
                        </a:rPr>
                      </a:br>
                      <a:r>
                        <a:rPr lang="en-US" sz="500" b="0" i="1">
                          <a:ln>
                            <a:noFill/>
                          </a:ln>
                          <a:solidFill>
                            <a:schemeClr val="bg1"/>
                          </a:solidFill>
                          <a:latin typeface="Times New Roman" panose="02020603050405020304" pitchFamily="18" charset="0"/>
                          <a:cs typeface="Times New Roman" panose="02020603050405020304" pitchFamily="18" charset="0"/>
                        </a:rPr>
                        <a:t>(1 year through 1 year and 11 months)</a:t>
                      </a:r>
                    </a:p>
                  </a:txBody>
                  <a:tcPr marL="47453" marR="47453" marT="23726" marB="23726" anchor="ctr"/>
                </a:tc>
                <a:extLst>
                  <a:ext uri="{0D108BD9-81ED-4DB2-BD59-A6C34878D82A}">
                    <a16:rowId xmlns:a16="http://schemas.microsoft.com/office/drawing/2014/main" val="1058308914"/>
                  </a:ext>
                </a:extLst>
              </a:tr>
            </a:tbl>
          </a:graphicData>
        </a:graphic>
      </p:graphicFrame>
      <p:graphicFrame>
        <p:nvGraphicFramePr>
          <p:cNvPr id="24" name="Table 23" descr="[decorative] ">
            <a:extLst>
              <a:ext uri="{FF2B5EF4-FFF2-40B4-BE49-F238E27FC236}">
                <a16:creationId xmlns:a16="http://schemas.microsoft.com/office/drawing/2014/main" id="{F36C5920-B355-084B-A21B-D1D40E135268}"/>
              </a:ext>
            </a:extLst>
          </p:cNvPr>
          <p:cNvGraphicFramePr>
            <a:graphicFrameLocks noGrp="1"/>
          </p:cNvGraphicFramePr>
          <p:nvPr>
            <p:extLst>
              <p:ext uri="{D42A27DB-BD31-4B8C-83A1-F6EECF244321}">
                <p14:modId xmlns:p14="http://schemas.microsoft.com/office/powerpoint/2010/main" val="240792670"/>
              </p:ext>
            </p:extLst>
          </p:nvPr>
        </p:nvGraphicFramePr>
        <p:xfrm>
          <a:off x="2013780" y="1212137"/>
          <a:ext cx="1510985" cy="412554"/>
        </p:xfrm>
        <a:graphic>
          <a:graphicData uri="http://schemas.openxmlformats.org/drawingml/2006/table">
            <a:tbl>
              <a:tblPr firstRow="1" bandRow="1">
                <a:tableStyleId>{2D5ABB26-0587-4C30-8999-92F81FD0307C}</a:tableStyleId>
              </a:tblPr>
              <a:tblGrid>
                <a:gridCol w="1510985">
                  <a:extLst>
                    <a:ext uri="{9D8B030D-6E8A-4147-A177-3AD203B41FA5}">
                      <a16:colId xmlns:a16="http://schemas.microsoft.com/office/drawing/2014/main" val="3628576105"/>
                    </a:ext>
                  </a:extLst>
                </a:gridCol>
              </a:tblGrid>
              <a:tr h="411110">
                <a:tc>
                  <a:txBody>
                    <a:bodyPr/>
                    <a:lstStyle/>
                    <a:p>
                      <a:pPr marL="91440" indent="-91440">
                        <a:spcAft>
                          <a:spcPts val="100"/>
                        </a:spcAft>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Unflavored whole milk</a:t>
                      </a:r>
                    </a:p>
                    <a:p>
                      <a:r>
                        <a:rPr lang="en-US" sz="500" i="1">
                          <a:latin typeface="Times New Roman" panose="02020603050405020304" pitchFamily="18" charset="0"/>
                          <a:cs typeface="Times New Roman" panose="02020603050405020304" pitchFamily="18" charset="0"/>
                        </a:rPr>
                        <a:t>Iron-fortified formula may be served to children between the ages of 12 months to 13 months to help with the transition to whole milk.</a:t>
                      </a:r>
                    </a:p>
                  </a:txBody>
                  <a:tcPr marL="49333" marR="49333" marT="24667" marB="24667" anchor="ctr"/>
                </a:tc>
                <a:extLst>
                  <a:ext uri="{0D108BD9-81ED-4DB2-BD59-A6C34878D82A}">
                    <a16:rowId xmlns:a16="http://schemas.microsoft.com/office/drawing/2014/main" val="1058308914"/>
                  </a:ext>
                </a:extLst>
              </a:tr>
            </a:tbl>
          </a:graphicData>
        </a:graphic>
      </p:graphicFrame>
      <p:sp>
        <p:nvSpPr>
          <p:cNvPr id="15" name="Oval 14" descr="Emphasis highlighting 12 months through 23 months (1 year through 1 year and 11 months).">
            <a:extLst>
              <a:ext uri="{FF2B5EF4-FFF2-40B4-BE49-F238E27FC236}">
                <a16:creationId xmlns:a16="http://schemas.microsoft.com/office/drawing/2014/main" id="{CF7E3B13-E9E3-2947-BC8C-B149960B3DDA}"/>
              </a:ext>
            </a:extLst>
          </p:cNvPr>
          <p:cNvSpPr/>
          <p:nvPr/>
        </p:nvSpPr>
        <p:spPr>
          <a:xfrm>
            <a:off x="1929339" y="865323"/>
            <a:ext cx="1693368" cy="452064"/>
          </a:xfrm>
          <a:prstGeom prst="ellipse">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5" name="Table 24" descr="[decorative] ">
            <a:extLst>
              <a:ext uri="{FF2B5EF4-FFF2-40B4-BE49-F238E27FC236}">
                <a16:creationId xmlns:a16="http://schemas.microsoft.com/office/drawing/2014/main" id="{19CAC9DB-C657-0148-AD2B-04D9960166EF}"/>
              </a:ext>
            </a:extLst>
          </p:cNvPr>
          <p:cNvGraphicFramePr>
            <a:graphicFrameLocks noGrp="1"/>
          </p:cNvGraphicFramePr>
          <p:nvPr>
            <p:extLst>
              <p:ext uri="{D42A27DB-BD31-4B8C-83A1-F6EECF244321}">
                <p14:modId xmlns:p14="http://schemas.microsoft.com/office/powerpoint/2010/main" val="2346151950"/>
              </p:ext>
            </p:extLst>
          </p:nvPr>
        </p:nvGraphicFramePr>
        <p:xfrm>
          <a:off x="358033" y="1722380"/>
          <a:ext cx="1520871" cy="236039"/>
        </p:xfrm>
        <a:graphic>
          <a:graphicData uri="http://schemas.openxmlformats.org/drawingml/2006/table">
            <a:tbl>
              <a:tblPr firstRow="1" bandRow="1">
                <a:tableStyleId>{2D5ABB26-0587-4C30-8999-92F81FD0307C}</a:tableStyleId>
              </a:tblPr>
              <a:tblGrid>
                <a:gridCol w="1520871">
                  <a:extLst>
                    <a:ext uri="{9D8B030D-6E8A-4147-A177-3AD203B41FA5}">
                      <a16:colId xmlns:a16="http://schemas.microsoft.com/office/drawing/2014/main" val="3628576105"/>
                    </a:ext>
                  </a:extLst>
                </a:gridCol>
              </a:tblGrid>
              <a:tr h="236039">
                <a:tc>
                  <a:txBody>
                    <a:bodyPr/>
                    <a:lstStyle/>
                    <a:p>
                      <a:pPr algn="ctr"/>
                      <a:r>
                        <a:rPr lang="en-US" sz="600" b="1">
                          <a:ln>
                            <a:noFill/>
                          </a:ln>
                          <a:solidFill>
                            <a:schemeClr val="bg1"/>
                          </a:solidFill>
                          <a:latin typeface="Times New Roman" panose="02020603050405020304" pitchFamily="18" charset="0"/>
                          <a:cs typeface="Times New Roman" panose="02020603050405020304" pitchFamily="18" charset="0"/>
                        </a:rPr>
                        <a:t>2 years through 5 years </a:t>
                      </a:r>
                      <a:br>
                        <a:rPr lang="en-US" sz="600" b="1">
                          <a:ln>
                            <a:noFill/>
                          </a:ln>
                          <a:solidFill>
                            <a:schemeClr val="bg1"/>
                          </a:solidFill>
                          <a:latin typeface="Times New Roman" panose="02020603050405020304" pitchFamily="18" charset="0"/>
                          <a:cs typeface="Times New Roman" panose="02020603050405020304" pitchFamily="18" charset="0"/>
                        </a:rPr>
                      </a:br>
                      <a:r>
                        <a:rPr lang="en-US" sz="600" b="0" i="1">
                          <a:ln>
                            <a:noFill/>
                          </a:ln>
                          <a:solidFill>
                            <a:schemeClr val="bg1"/>
                          </a:solidFill>
                          <a:latin typeface="Times New Roman" panose="02020603050405020304" pitchFamily="18" charset="0"/>
                          <a:cs typeface="Times New Roman" panose="02020603050405020304" pitchFamily="18" charset="0"/>
                        </a:rPr>
                        <a:t>(up to 6th birthday)</a:t>
                      </a:r>
                    </a:p>
                  </a:txBody>
                  <a:tcPr marL="48836" marR="48836" marT="24418" marB="24418" anchor="ctr"/>
                </a:tc>
                <a:extLst>
                  <a:ext uri="{0D108BD9-81ED-4DB2-BD59-A6C34878D82A}">
                    <a16:rowId xmlns:a16="http://schemas.microsoft.com/office/drawing/2014/main" val="1058308914"/>
                  </a:ext>
                </a:extLst>
              </a:tr>
            </a:tbl>
          </a:graphicData>
        </a:graphic>
      </p:graphicFrame>
      <p:graphicFrame>
        <p:nvGraphicFramePr>
          <p:cNvPr id="26" name="Table 25" descr="[decorative] ">
            <a:extLst>
              <a:ext uri="{FF2B5EF4-FFF2-40B4-BE49-F238E27FC236}">
                <a16:creationId xmlns:a16="http://schemas.microsoft.com/office/drawing/2014/main" id="{E57A4630-B7CC-5043-A788-80DCB557EACF}"/>
              </a:ext>
            </a:extLst>
          </p:cNvPr>
          <p:cNvGraphicFramePr>
            <a:graphicFrameLocks noGrp="1"/>
          </p:cNvGraphicFramePr>
          <p:nvPr>
            <p:extLst>
              <p:ext uri="{D42A27DB-BD31-4B8C-83A1-F6EECF244321}">
                <p14:modId xmlns:p14="http://schemas.microsoft.com/office/powerpoint/2010/main" val="2596442955"/>
              </p:ext>
            </p:extLst>
          </p:nvPr>
        </p:nvGraphicFramePr>
        <p:xfrm>
          <a:off x="381266" y="1933442"/>
          <a:ext cx="1495818" cy="632786"/>
        </p:xfrm>
        <a:graphic>
          <a:graphicData uri="http://schemas.openxmlformats.org/drawingml/2006/table">
            <a:tbl>
              <a:tblPr firstRow="1" bandRow="1">
                <a:tableStyleId>{2D5ABB26-0587-4C30-8999-92F81FD0307C}</a:tableStyleId>
              </a:tblPr>
              <a:tblGrid>
                <a:gridCol w="1495818">
                  <a:extLst>
                    <a:ext uri="{9D8B030D-6E8A-4147-A177-3AD203B41FA5}">
                      <a16:colId xmlns:a16="http://schemas.microsoft.com/office/drawing/2014/main" val="3628576105"/>
                    </a:ext>
                  </a:extLst>
                </a:gridCol>
              </a:tblGrid>
              <a:tr h="560557">
                <a:tc>
                  <a:txBody>
                    <a:bodyPr/>
                    <a:lstStyle/>
                    <a:p>
                      <a:pPr marL="91440" indent="-91440">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Unflavored fat-free (skim) milk</a:t>
                      </a:r>
                    </a:p>
                    <a:p>
                      <a:pPr marL="91440" indent="-91440">
                        <a:spcAft>
                          <a:spcPts val="300"/>
                        </a:spcAft>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Unflavored low-fat (1%) milk </a:t>
                      </a:r>
                    </a:p>
                    <a:p>
                      <a:r>
                        <a:rPr lang="en-US" sz="500" i="1">
                          <a:latin typeface="Times New Roman" panose="02020603050405020304" pitchFamily="18" charset="0"/>
                          <a:cs typeface="Times New Roman" panose="02020603050405020304" pitchFamily="18" charset="0"/>
                        </a:rPr>
                        <a:t>Unflavored whole milk and unflavored reduced-fat (2%) milk may be served to children between the ages of 24 and 25 months to help with the transition to </a:t>
                      </a:r>
                      <a:br>
                        <a:rPr lang="en-US" sz="500" i="1">
                          <a:latin typeface="Times New Roman" panose="02020603050405020304" pitchFamily="18" charset="0"/>
                          <a:cs typeface="Times New Roman" panose="02020603050405020304" pitchFamily="18" charset="0"/>
                        </a:rPr>
                      </a:br>
                      <a:r>
                        <a:rPr lang="en-US" sz="500" i="1">
                          <a:latin typeface="Times New Roman" panose="02020603050405020304" pitchFamily="18" charset="0"/>
                          <a:cs typeface="Times New Roman" panose="02020603050405020304" pitchFamily="18" charset="0"/>
                        </a:rPr>
                        <a:t>fat-free (skim) or low-fat (1%) milk.</a:t>
                      </a:r>
                    </a:p>
                  </a:txBody>
                  <a:tcPr marL="46046" marR="46046" marT="23023" marB="23023" anchor="ctr"/>
                </a:tc>
                <a:extLst>
                  <a:ext uri="{0D108BD9-81ED-4DB2-BD59-A6C34878D82A}">
                    <a16:rowId xmlns:a16="http://schemas.microsoft.com/office/drawing/2014/main" val="1058308914"/>
                  </a:ext>
                </a:extLst>
              </a:tr>
            </a:tbl>
          </a:graphicData>
        </a:graphic>
      </p:graphicFrame>
      <p:graphicFrame>
        <p:nvGraphicFramePr>
          <p:cNvPr id="27" name="Table 26" descr="[decorative] ">
            <a:extLst>
              <a:ext uri="{FF2B5EF4-FFF2-40B4-BE49-F238E27FC236}">
                <a16:creationId xmlns:a16="http://schemas.microsoft.com/office/drawing/2014/main" id="{9A734DD4-A224-464B-A589-8862BFDEC8F2}"/>
              </a:ext>
            </a:extLst>
          </p:cNvPr>
          <p:cNvGraphicFramePr>
            <a:graphicFrameLocks noGrp="1"/>
          </p:cNvGraphicFramePr>
          <p:nvPr>
            <p:extLst>
              <p:ext uri="{D42A27DB-BD31-4B8C-83A1-F6EECF244321}">
                <p14:modId xmlns:p14="http://schemas.microsoft.com/office/powerpoint/2010/main" val="1496312137"/>
              </p:ext>
            </p:extLst>
          </p:nvPr>
        </p:nvGraphicFramePr>
        <p:xfrm>
          <a:off x="2003078" y="1718587"/>
          <a:ext cx="1558290" cy="243624"/>
        </p:xfrm>
        <a:graphic>
          <a:graphicData uri="http://schemas.openxmlformats.org/drawingml/2006/table">
            <a:tbl>
              <a:tblPr firstRow="1" bandRow="1">
                <a:tableStyleId>{2D5ABB26-0587-4C30-8999-92F81FD0307C}</a:tableStyleId>
              </a:tblPr>
              <a:tblGrid>
                <a:gridCol w="1558290">
                  <a:extLst>
                    <a:ext uri="{9D8B030D-6E8A-4147-A177-3AD203B41FA5}">
                      <a16:colId xmlns:a16="http://schemas.microsoft.com/office/drawing/2014/main" val="3628576105"/>
                    </a:ext>
                  </a:extLst>
                </a:gridCol>
              </a:tblGrid>
              <a:tr h="243624">
                <a:tc>
                  <a:txBody>
                    <a:bodyPr/>
                    <a:lstStyle/>
                    <a:p>
                      <a:pPr algn="ctr"/>
                      <a:r>
                        <a:rPr lang="en-US" sz="600" b="1">
                          <a:ln>
                            <a:noFill/>
                          </a:ln>
                          <a:solidFill>
                            <a:schemeClr val="bg1"/>
                          </a:solidFill>
                          <a:latin typeface="Times New Roman" panose="02020603050405020304" pitchFamily="18" charset="0"/>
                          <a:cs typeface="Times New Roman" panose="02020603050405020304" pitchFamily="18" charset="0"/>
                        </a:rPr>
                        <a:t>6 through 12 years, 13 through </a:t>
                      </a:r>
                      <a:br>
                        <a:rPr lang="en-US" sz="600" b="1">
                          <a:ln>
                            <a:noFill/>
                          </a:ln>
                          <a:solidFill>
                            <a:schemeClr val="bg1"/>
                          </a:solidFill>
                          <a:latin typeface="Times New Roman" panose="02020603050405020304" pitchFamily="18" charset="0"/>
                          <a:cs typeface="Times New Roman" panose="02020603050405020304" pitchFamily="18" charset="0"/>
                        </a:rPr>
                      </a:br>
                      <a:r>
                        <a:rPr lang="en-US" sz="600" b="1">
                          <a:ln>
                            <a:noFill/>
                          </a:ln>
                          <a:solidFill>
                            <a:schemeClr val="bg1"/>
                          </a:solidFill>
                          <a:latin typeface="Times New Roman" panose="02020603050405020304" pitchFamily="18" charset="0"/>
                          <a:cs typeface="Times New Roman" panose="02020603050405020304" pitchFamily="18" charset="0"/>
                        </a:rPr>
                        <a:t>18 years, and adults</a:t>
                      </a:r>
                    </a:p>
                  </a:txBody>
                  <a:tcPr marL="48725" marR="48725" marT="24362" marB="24362" anchor="ctr"/>
                </a:tc>
                <a:extLst>
                  <a:ext uri="{0D108BD9-81ED-4DB2-BD59-A6C34878D82A}">
                    <a16:rowId xmlns:a16="http://schemas.microsoft.com/office/drawing/2014/main" val="1058308914"/>
                  </a:ext>
                </a:extLst>
              </a:tr>
            </a:tbl>
          </a:graphicData>
        </a:graphic>
      </p:graphicFrame>
      <p:graphicFrame>
        <p:nvGraphicFramePr>
          <p:cNvPr id="28" name="Table 27" descr="[decorative] ">
            <a:extLst>
              <a:ext uri="{FF2B5EF4-FFF2-40B4-BE49-F238E27FC236}">
                <a16:creationId xmlns:a16="http://schemas.microsoft.com/office/drawing/2014/main" id="{F8E2A8A0-BD9E-B345-9351-20BFF5DA437C}"/>
              </a:ext>
            </a:extLst>
          </p:cNvPr>
          <p:cNvGraphicFramePr>
            <a:graphicFrameLocks noGrp="1"/>
          </p:cNvGraphicFramePr>
          <p:nvPr>
            <p:extLst>
              <p:ext uri="{D42A27DB-BD31-4B8C-83A1-F6EECF244321}">
                <p14:modId xmlns:p14="http://schemas.microsoft.com/office/powerpoint/2010/main" val="820017258"/>
              </p:ext>
            </p:extLst>
          </p:nvPr>
        </p:nvGraphicFramePr>
        <p:xfrm>
          <a:off x="2013780" y="1933442"/>
          <a:ext cx="1608927" cy="551006"/>
        </p:xfrm>
        <a:graphic>
          <a:graphicData uri="http://schemas.openxmlformats.org/drawingml/2006/table">
            <a:tbl>
              <a:tblPr firstRow="1" bandRow="1">
                <a:tableStyleId>{2D5ABB26-0587-4C30-8999-92F81FD0307C}</a:tableStyleId>
              </a:tblPr>
              <a:tblGrid>
                <a:gridCol w="1608927">
                  <a:extLst>
                    <a:ext uri="{9D8B030D-6E8A-4147-A177-3AD203B41FA5}">
                      <a16:colId xmlns:a16="http://schemas.microsoft.com/office/drawing/2014/main" val="3628576105"/>
                    </a:ext>
                  </a:extLst>
                </a:gridCol>
              </a:tblGrid>
              <a:tr h="551006">
                <a:tc>
                  <a:txBody>
                    <a:bodyPr/>
                    <a:lstStyle/>
                    <a:p>
                      <a:pPr marL="91440" indent="-91440">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Unflavored fat-free (skim) milk</a:t>
                      </a:r>
                    </a:p>
                    <a:p>
                      <a:pPr marL="91440" indent="-91440">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Flavored fat-free (skim) milk</a:t>
                      </a:r>
                    </a:p>
                    <a:p>
                      <a:pPr marL="91440" indent="-91440">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Unflavored low-fat (1%) milk</a:t>
                      </a:r>
                    </a:p>
                    <a:p>
                      <a:pPr marL="91440" indent="-91440">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Flavored low-fat (1%) milk</a:t>
                      </a:r>
                    </a:p>
                  </a:txBody>
                  <a:tcPr marL="53323" marR="53323" marT="26662" marB="26662" anchor="ctr"/>
                </a:tc>
                <a:extLst>
                  <a:ext uri="{0D108BD9-81ED-4DB2-BD59-A6C34878D82A}">
                    <a16:rowId xmlns:a16="http://schemas.microsoft.com/office/drawing/2014/main" val="1058308914"/>
                  </a:ext>
                </a:extLst>
              </a:tr>
            </a:tbl>
          </a:graphicData>
        </a:graphic>
      </p:graphicFrame>
      <p:sp>
        <p:nvSpPr>
          <p:cNvPr id="30" name="Rectangle 29">
            <a:extLst>
              <a:ext uri="{FF2B5EF4-FFF2-40B4-BE49-F238E27FC236}">
                <a16:creationId xmlns:a16="http://schemas.microsoft.com/office/drawing/2014/main" id="{8A57F28D-36FF-FE4F-BFDF-6674A78AE111}"/>
              </a:ext>
            </a:extLst>
          </p:cNvPr>
          <p:cNvSpPr/>
          <p:nvPr/>
        </p:nvSpPr>
        <p:spPr>
          <a:xfrm>
            <a:off x="289462" y="2586774"/>
            <a:ext cx="3427233" cy="276999"/>
          </a:xfrm>
          <a:prstGeom prst="rect">
            <a:avLst/>
          </a:prstGeom>
        </p:spPr>
        <p:txBody>
          <a:bodyPr wrap="square">
            <a:spAutoFit/>
          </a:bodyPr>
          <a:lstStyle/>
          <a:p>
            <a:r>
              <a:rPr lang="en-US" sz="600" i="1">
                <a:latin typeface="Times New Roman" panose="02020603050405020304" pitchFamily="18" charset="0"/>
                <a:cs typeface="Times New Roman" panose="02020603050405020304" pitchFamily="18" charset="0"/>
              </a:rPr>
              <a:t>Non-dairy beverages may be served in place of cow’s milk when a participant has a special dietary need. Please contact your Sponsoring Organization or State agency for more information. </a:t>
            </a:r>
          </a:p>
        </p:txBody>
      </p:sp>
      <p:pic>
        <p:nvPicPr>
          <p:cNvPr id="11" name="Picture 2" descr="[decorative] ">
            <a:extLst>
              <a:ext uri="{FF2B5EF4-FFF2-40B4-BE49-F238E27FC236}">
                <a16:creationId xmlns:a16="http://schemas.microsoft.com/office/drawing/2014/main" id="{C5B59756-A8B0-2944-80A9-323AE2CEC758}"/>
              </a:ext>
              <a:ext uri="{C183D7F6-B498-43B3-948B-1728B52AA6E4}">
                <adec:decorative xmlns="" xmlns:adec="http://schemas.microsoft.com/office/drawing/2017/decorative" val="1"/>
              </a:ext>
            </a:extLst>
          </p:cNvPr>
          <p:cNvPicPr>
            <a:picLocks noChangeAspect="1" noChangeArrowheads="1"/>
          </p:cNvPicPr>
          <p:nvPr/>
        </p:nvPicPr>
        <p:blipFill>
          <a:blip r:embed="rId3"/>
          <a:stretch>
            <a:fillRect/>
          </a:stretch>
        </p:blipFill>
        <p:spPr bwMode="auto">
          <a:xfrm>
            <a:off x="2903292" y="1449659"/>
            <a:ext cx="5940127" cy="3319712"/>
          </a:xfrm>
          <a:prstGeom prst="rect">
            <a:avLst/>
          </a:prstGeom>
          <a:noFill/>
          <a:ln w="28575">
            <a:noFill/>
            <a:miter lim="800000"/>
            <a:headEnd/>
            <a:tailEnd/>
          </a:ln>
          <a:effectLst>
            <a:outerShdw blurRad="63500" sx="102000" sy="102000" algn="ctr" rotWithShape="0">
              <a:schemeClr val="tx1">
                <a:alpha val="15000"/>
              </a:schemeClr>
            </a:outerShdw>
          </a:effectLst>
          <a:extLst>
            <a:ext uri="{909E8E84-426E-40DD-AFC4-6F175D3DCCD1}">
              <a14:hiddenFill xmlns:a14="http://schemas.microsoft.com/office/drawing/2010/main">
                <a:solidFill>
                  <a:schemeClr val="accent1"/>
                </a:solidFill>
              </a14:hiddenFill>
            </a:ext>
          </a:extLst>
        </p:spPr>
      </p:pic>
      <p:sp>
        <p:nvSpPr>
          <p:cNvPr id="31" name="TextBox 30">
            <a:extLst>
              <a:ext uri="{FF2B5EF4-FFF2-40B4-BE49-F238E27FC236}">
                <a16:creationId xmlns:a16="http://schemas.microsoft.com/office/drawing/2014/main" id="{29C797A6-7892-F040-9087-AEC6C4C6D937}"/>
              </a:ext>
            </a:extLst>
          </p:cNvPr>
          <p:cNvSpPr txBox="1"/>
          <p:nvPr/>
        </p:nvSpPr>
        <p:spPr>
          <a:xfrm>
            <a:off x="3199997" y="1716756"/>
            <a:ext cx="5405252" cy="369332"/>
          </a:xfrm>
          <a:prstGeom prst="rect">
            <a:avLst/>
          </a:prstGeom>
          <a:noFill/>
        </p:spPr>
        <p:txBody>
          <a:bodyPr wrap="square" lIns="0" tIns="0" rIns="0" bIns="0" rtlCol="0">
            <a:spAutoFit/>
          </a:bodyPr>
          <a:lstStyle/>
          <a:p>
            <a:pPr marL="160020" lvl="0" indent="-160020" defTabSz="914400">
              <a:buFont typeface="+mj-lt"/>
              <a:buAutoNum type="arabicPeriod"/>
            </a:pPr>
            <a:r>
              <a:rPr lang="en-US" sz="1200">
                <a:solidFill>
                  <a:prstClr val="black"/>
                </a:solidFill>
                <a:latin typeface="Times New Roman" panose="02020603050405020304" pitchFamily="18" charset="0"/>
                <a:cs typeface="Times New Roman" panose="02020603050405020304" pitchFamily="18" charset="0"/>
              </a:rPr>
              <a:t>Maya is a 1-year-old at your family child care home and eats lunch at the same time as Darrick, who is 2 years old. What type(s) of milk may you serve each child?</a:t>
            </a:r>
          </a:p>
        </p:txBody>
      </p:sp>
      <p:sp>
        <p:nvSpPr>
          <p:cNvPr id="32" name="TextBox 31">
            <a:extLst>
              <a:ext uri="{FF2B5EF4-FFF2-40B4-BE49-F238E27FC236}">
                <a16:creationId xmlns:a16="http://schemas.microsoft.com/office/drawing/2014/main" id="{817DEB2F-E6E8-B94E-B588-50F928133EE2}"/>
              </a:ext>
            </a:extLst>
          </p:cNvPr>
          <p:cNvSpPr txBox="1"/>
          <p:nvPr/>
        </p:nvSpPr>
        <p:spPr>
          <a:xfrm>
            <a:off x="3364182" y="2112585"/>
            <a:ext cx="2988189" cy="420628"/>
          </a:xfrm>
          <a:prstGeom prst="rect">
            <a:avLst/>
          </a:prstGeom>
          <a:noFill/>
        </p:spPr>
        <p:txBody>
          <a:bodyPr wrap="square" lIns="0" tIns="0" rIns="0" bIns="0" rtlCol="0">
            <a:spAutoFit/>
          </a:bodyPr>
          <a:lstStyle/>
          <a:p>
            <a:pPr>
              <a:lnSpc>
                <a:spcPts val="1600"/>
              </a:lnSpc>
            </a:pPr>
            <a:r>
              <a:rPr lang="en-US" sz="1200">
                <a:latin typeface="Times New Roman" panose="02020603050405020304" pitchFamily="18" charset="0"/>
                <a:cs typeface="Times New Roman" panose="02020603050405020304" pitchFamily="18" charset="0"/>
              </a:rPr>
              <a:t>Maya’s Age: </a:t>
            </a:r>
            <a:r>
              <a:rPr lang="en-US" b="1">
                <a:solidFill>
                  <a:srgbClr val="035089"/>
                </a:solidFill>
                <a:latin typeface="Bradley Hand ITC" panose="03070402050302030203" pitchFamily="66" charset="77"/>
              </a:rPr>
              <a:t>1</a:t>
            </a:r>
            <a:r>
              <a:rPr lang="en-US" sz="1200">
                <a:latin typeface="Times New Roman" panose="02020603050405020304" pitchFamily="18" charset="0"/>
                <a:cs typeface="Times New Roman" panose="02020603050405020304" pitchFamily="18" charset="0"/>
              </a:rPr>
              <a:t/>
            </a:r>
            <a:br>
              <a:rPr lang="en-US" sz="1200">
                <a:latin typeface="Times New Roman" panose="02020603050405020304" pitchFamily="18" charset="0"/>
                <a:cs typeface="Times New Roman" panose="02020603050405020304" pitchFamily="18" charset="0"/>
              </a:rPr>
            </a:br>
            <a:r>
              <a:rPr lang="en-US" sz="1200">
                <a:latin typeface="Times New Roman" panose="02020603050405020304" pitchFamily="18" charset="0"/>
                <a:cs typeface="Times New Roman" panose="02020603050405020304" pitchFamily="18" charset="0"/>
              </a:rPr>
              <a:t>Type(s) of Milk: </a:t>
            </a:r>
            <a:r>
              <a:rPr lang="en-US" sz="1600" b="1">
                <a:solidFill>
                  <a:srgbClr val="035089"/>
                </a:solidFill>
                <a:latin typeface="Bradley Hand ITC" panose="03070402050302030203" pitchFamily="66" charset="77"/>
                <a:cs typeface="Times New Roman" panose="02020603050405020304" pitchFamily="18" charset="0"/>
              </a:rPr>
              <a:t>Unflavored whole milk</a:t>
            </a:r>
          </a:p>
        </p:txBody>
      </p:sp>
      <p:sp>
        <p:nvSpPr>
          <p:cNvPr id="33" name="TextBox 32">
            <a:extLst>
              <a:ext uri="{FF2B5EF4-FFF2-40B4-BE49-F238E27FC236}">
                <a16:creationId xmlns:a16="http://schemas.microsoft.com/office/drawing/2014/main" id="{CB57BCD9-C385-6A42-9222-1551F20BD6C6}"/>
              </a:ext>
            </a:extLst>
          </p:cNvPr>
          <p:cNvSpPr txBox="1"/>
          <p:nvPr/>
        </p:nvSpPr>
        <p:spPr>
          <a:xfrm>
            <a:off x="6485450" y="2112585"/>
            <a:ext cx="2988189" cy="410369"/>
          </a:xfrm>
          <a:prstGeom prst="rect">
            <a:avLst/>
          </a:prstGeom>
          <a:noFill/>
        </p:spPr>
        <p:txBody>
          <a:bodyPr wrap="square" lIns="0" tIns="0" rIns="0" bIns="0" rtlCol="0">
            <a:spAutoFit/>
          </a:bodyPr>
          <a:lstStyle/>
          <a:p>
            <a:pPr lvl="0" defTabSz="914400">
              <a:lnSpc>
                <a:spcPts val="1600"/>
              </a:lnSpc>
            </a:pPr>
            <a:r>
              <a:rPr lang="en-US" sz="1200">
                <a:solidFill>
                  <a:prstClr val="black"/>
                </a:solidFill>
                <a:latin typeface="Times New Roman" panose="02020603050405020304" pitchFamily="18" charset="0"/>
                <a:cs typeface="Times New Roman" panose="02020603050405020304" pitchFamily="18" charset="0"/>
              </a:rPr>
              <a:t>Darrick’s Age:</a:t>
            </a:r>
          </a:p>
          <a:p>
            <a:pPr>
              <a:lnSpc>
                <a:spcPts val="1600"/>
              </a:lnSpc>
            </a:pPr>
            <a:r>
              <a:rPr lang="en-US" sz="1200">
                <a:latin typeface="Times New Roman" panose="02020603050405020304" pitchFamily="18" charset="0"/>
                <a:cs typeface="Times New Roman" panose="02020603050405020304" pitchFamily="18" charset="0"/>
              </a:rPr>
              <a:t>Type(s) of Milk:</a:t>
            </a:r>
            <a:endParaRPr lang="en-US" sz="1600" b="1">
              <a:solidFill>
                <a:srgbClr val="035089"/>
              </a:solidFill>
              <a:latin typeface="Bradley Hand ITC" panose="03070402050302030203" pitchFamily="66" charset="77"/>
              <a:cs typeface="Times New Roman" panose="02020603050405020304" pitchFamily="18" charset="0"/>
            </a:endParaRPr>
          </a:p>
        </p:txBody>
      </p:sp>
      <p:sp>
        <p:nvSpPr>
          <p:cNvPr id="34" name="TextBox 33">
            <a:extLst>
              <a:ext uri="{FF2B5EF4-FFF2-40B4-BE49-F238E27FC236}">
                <a16:creationId xmlns:a16="http://schemas.microsoft.com/office/drawing/2014/main" id="{912C928F-53B1-D444-AA05-33A66F19371C}"/>
              </a:ext>
            </a:extLst>
          </p:cNvPr>
          <p:cNvSpPr txBox="1"/>
          <p:nvPr/>
        </p:nvSpPr>
        <p:spPr>
          <a:xfrm>
            <a:off x="3199997" y="2726636"/>
            <a:ext cx="5405252" cy="369332"/>
          </a:xfrm>
          <a:prstGeom prst="rect">
            <a:avLst/>
          </a:prstGeom>
          <a:noFill/>
        </p:spPr>
        <p:txBody>
          <a:bodyPr wrap="square" lIns="0" tIns="0" rIns="0" bIns="0" rtlCol="0">
            <a:spAutoFit/>
          </a:bodyPr>
          <a:lstStyle/>
          <a:p>
            <a:pPr marL="160020" lvl="0" indent="-160020" defTabSz="914400">
              <a:buFont typeface="+mj-lt"/>
              <a:buAutoNum type="arabicPeriod" startAt="2"/>
            </a:pPr>
            <a:r>
              <a:rPr lang="en-US" sz="1200">
                <a:solidFill>
                  <a:prstClr val="black"/>
                </a:solidFill>
                <a:latin typeface="Times New Roman" panose="02020603050405020304" pitchFamily="18" charset="0"/>
                <a:cs typeface="Times New Roman" panose="02020603050405020304" pitchFamily="18" charset="0"/>
              </a:rPr>
              <a:t>Olivia is a 5½-year-old who attends your family child care home. </a:t>
            </a:r>
            <a:br>
              <a:rPr lang="en-US" sz="1200">
                <a:solidFill>
                  <a:prstClr val="black"/>
                </a:solidFill>
                <a:latin typeface="Times New Roman" panose="02020603050405020304" pitchFamily="18" charset="0"/>
                <a:cs typeface="Times New Roman" panose="02020603050405020304" pitchFamily="18" charset="0"/>
              </a:rPr>
            </a:br>
            <a:r>
              <a:rPr lang="en-US" sz="1200">
                <a:solidFill>
                  <a:prstClr val="black"/>
                </a:solidFill>
                <a:latin typeface="Times New Roman" panose="02020603050405020304" pitchFamily="18" charset="0"/>
                <a:cs typeface="Times New Roman" panose="02020603050405020304" pitchFamily="18" charset="0"/>
              </a:rPr>
              <a:t>What kind(s) of milk may you serve her in the CACFP?</a:t>
            </a:r>
          </a:p>
        </p:txBody>
      </p:sp>
      <p:sp>
        <p:nvSpPr>
          <p:cNvPr id="35" name="TextBox 34">
            <a:extLst>
              <a:ext uri="{FF2B5EF4-FFF2-40B4-BE49-F238E27FC236}">
                <a16:creationId xmlns:a16="http://schemas.microsoft.com/office/drawing/2014/main" id="{E4C494D9-7995-6546-B194-1A88D89330F8}"/>
              </a:ext>
            </a:extLst>
          </p:cNvPr>
          <p:cNvSpPr txBox="1"/>
          <p:nvPr/>
        </p:nvSpPr>
        <p:spPr>
          <a:xfrm>
            <a:off x="3364182" y="3115805"/>
            <a:ext cx="2988189" cy="410369"/>
          </a:xfrm>
          <a:prstGeom prst="rect">
            <a:avLst/>
          </a:prstGeom>
          <a:noFill/>
        </p:spPr>
        <p:txBody>
          <a:bodyPr wrap="square" lIns="0" tIns="0" rIns="0" bIns="0" rtlCol="0">
            <a:spAutoFit/>
          </a:bodyPr>
          <a:lstStyle/>
          <a:p>
            <a:pPr>
              <a:lnSpc>
                <a:spcPts val="1600"/>
              </a:lnSpc>
            </a:pPr>
            <a:r>
              <a:rPr lang="en-US" sz="1200">
                <a:latin typeface="Times New Roman" panose="02020603050405020304" pitchFamily="18" charset="0"/>
                <a:cs typeface="Times New Roman" panose="02020603050405020304" pitchFamily="18" charset="0"/>
              </a:rPr>
              <a:t>Olivia’s Age:</a:t>
            </a:r>
          </a:p>
          <a:p>
            <a:pPr>
              <a:lnSpc>
                <a:spcPts val="1600"/>
              </a:lnSpc>
            </a:pPr>
            <a:r>
              <a:rPr lang="en-US" sz="1200">
                <a:latin typeface="Times New Roman" panose="02020603050405020304" pitchFamily="18" charset="0"/>
                <a:cs typeface="Times New Roman" panose="02020603050405020304" pitchFamily="18" charset="0"/>
              </a:rPr>
              <a:t>Type(s) of Milk:</a:t>
            </a:r>
            <a:endParaRPr lang="en-US" sz="1600" b="1">
              <a:solidFill>
                <a:srgbClr val="035089"/>
              </a:solidFill>
              <a:latin typeface="Bradley Hand ITC" panose="03070402050302030203" pitchFamily="66" charset="77"/>
              <a:cs typeface="Times New Roman" panose="02020603050405020304" pitchFamily="18" charset="0"/>
            </a:endParaRPr>
          </a:p>
        </p:txBody>
      </p:sp>
      <p:sp>
        <p:nvSpPr>
          <p:cNvPr id="36" name="TextBox 35">
            <a:extLst>
              <a:ext uri="{FF2B5EF4-FFF2-40B4-BE49-F238E27FC236}">
                <a16:creationId xmlns:a16="http://schemas.microsoft.com/office/drawing/2014/main" id="{7BA884BA-7B8E-8D4F-B63F-83950F7DBBFF}"/>
              </a:ext>
            </a:extLst>
          </p:cNvPr>
          <p:cNvSpPr txBox="1"/>
          <p:nvPr/>
        </p:nvSpPr>
        <p:spPr>
          <a:xfrm>
            <a:off x="3199997" y="3687333"/>
            <a:ext cx="5405252" cy="553998"/>
          </a:xfrm>
          <a:prstGeom prst="rect">
            <a:avLst/>
          </a:prstGeom>
          <a:noFill/>
        </p:spPr>
        <p:txBody>
          <a:bodyPr wrap="square" lIns="0" tIns="0" rIns="0" bIns="0" rtlCol="0">
            <a:spAutoFit/>
          </a:bodyPr>
          <a:lstStyle/>
          <a:p>
            <a:pPr marL="160020" lvl="0" indent="-160020" defTabSz="914400">
              <a:buFont typeface="+mj-lt"/>
              <a:buAutoNum type="arabicPeriod" startAt="3"/>
            </a:pPr>
            <a:r>
              <a:rPr lang="en-US" sz="1200">
                <a:latin typeface="Times New Roman" panose="02020603050405020304" pitchFamily="18" charset="0"/>
                <a:cs typeface="Times New Roman" panose="02020603050405020304" pitchFamily="18" charset="0"/>
              </a:rPr>
              <a:t>At your adult day care center, you want to serve yogurt at breakfast and again that same day, during lunch. Both times, yogurt would be served in place of milk. </a:t>
            </a:r>
            <a:br>
              <a:rPr lang="en-US" sz="1200">
                <a:latin typeface="Times New Roman" panose="02020603050405020304" pitchFamily="18" charset="0"/>
                <a:cs typeface="Times New Roman" panose="02020603050405020304" pitchFamily="18" charset="0"/>
              </a:rPr>
            </a:br>
            <a:r>
              <a:rPr lang="en-US" sz="1200">
                <a:latin typeface="Times New Roman" panose="02020603050405020304" pitchFamily="18" charset="0"/>
                <a:cs typeface="Times New Roman" panose="02020603050405020304" pitchFamily="18" charset="0"/>
              </a:rPr>
              <a:t>Is this allowed? Why or why not?</a:t>
            </a:r>
          </a:p>
        </p:txBody>
      </p:sp>
      <p:sp>
        <p:nvSpPr>
          <p:cNvPr id="37" name="TextBox 36">
            <a:extLst>
              <a:ext uri="{FF2B5EF4-FFF2-40B4-BE49-F238E27FC236}">
                <a16:creationId xmlns:a16="http://schemas.microsoft.com/office/drawing/2014/main" id="{88874EE3-E71A-E442-A098-2B5183C287CF}"/>
              </a:ext>
            </a:extLst>
          </p:cNvPr>
          <p:cNvSpPr txBox="1"/>
          <p:nvPr/>
        </p:nvSpPr>
        <p:spPr>
          <a:xfrm>
            <a:off x="289462" y="4870989"/>
            <a:ext cx="8632866" cy="123111"/>
          </a:xfrm>
          <a:prstGeom prst="rect">
            <a:avLst/>
          </a:prstGeom>
          <a:noFill/>
        </p:spPr>
        <p:txBody>
          <a:bodyPr wrap="square" rtlCol="0">
            <a:spAutoFit/>
          </a:bodyPr>
          <a:lstStyle/>
          <a:p>
            <a:pPr defTabSz="914400">
              <a:defRPr/>
            </a:pPr>
            <a:r>
              <a:rPr lang="en-US" sz="200" dirty="0">
                <a:solidFill>
                  <a:schemeClr val="bg1"/>
                </a:solidFill>
                <a:latin typeface="Arial" panose="020B0604020202020204" pitchFamily="34" charset="0"/>
                <a:cs typeface="Arial" panose="020B0604020202020204" pitchFamily="34" charset="0"/>
              </a:rPr>
              <a:t>Maya is one year old, which puts her in the 12 through 23 months age group listed on the worksheet. As you can see on the chart, children between the ages of 12 through 23 months should be served unflavored whole milk as part of a reimbursable meal or snack in the CACFP.</a:t>
            </a:r>
          </a:p>
        </p:txBody>
      </p:sp>
    </p:spTree>
    <p:extLst>
      <p:ext uri="{BB962C8B-B14F-4D97-AF65-F5344CB8AC3E}">
        <p14:creationId xmlns:p14="http://schemas.microsoft.com/office/powerpoint/2010/main" val="16842390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CBDE-4817-3246-86E1-5CC0AB0C59AD}"/>
              </a:ext>
            </a:extLst>
          </p:cNvPr>
          <p:cNvSpPr>
            <a:spLocks noGrp="1"/>
          </p:cNvSpPr>
          <p:nvPr>
            <p:ph type="title"/>
          </p:nvPr>
        </p:nvSpPr>
        <p:spPr/>
        <p:txBody>
          <a:bodyPr/>
          <a:lstStyle/>
          <a:p>
            <a:r>
              <a:rPr lang="en-US" sz="3200" noProof="0"/>
              <a:t>Serving Milk in the CACFP</a:t>
            </a:r>
            <a:r>
              <a:rPr lang="en-US" sz="3200" noProof="0">
                <a:solidFill>
                  <a:srgbClr val="501B48"/>
                </a:solidFill>
              </a:rPr>
              <a:t>. </a:t>
            </a:r>
            <a:r>
              <a:rPr lang="en-US" sz="3200" noProof="0"/>
              <a:t>  </a:t>
            </a:r>
          </a:p>
        </p:txBody>
      </p:sp>
      <p:pic>
        <p:nvPicPr>
          <p:cNvPr id="11" name="Picture 10" descr="Screenshot of second page of Serving Milk in the CACFP worksheet titled &quot;Try It Out! Milk Matters!&quot;">
            <a:extLst>
              <a:ext uri="{FF2B5EF4-FFF2-40B4-BE49-F238E27FC236}">
                <a16:creationId xmlns:a16="http://schemas.microsoft.com/office/drawing/2014/main" id="{80F530BB-4170-A446-A468-D960A74C1369}"/>
              </a:ext>
            </a:extLst>
          </p:cNvPr>
          <p:cNvPicPr>
            <a:picLocks noChangeAspect="1"/>
          </p:cNvPicPr>
          <p:nvPr/>
        </p:nvPicPr>
        <p:blipFill>
          <a:blip r:embed="rId3"/>
          <a:srcRect/>
          <a:stretch/>
        </p:blipFill>
        <p:spPr>
          <a:xfrm>
            <a:off x="208164" y="1091798"/>
            <a:ext cx="2988189" cy="3859744"/>
          </a:xfrm>
          <a:prstGeom prst="rect">
            <a:avLst/>
          </a:prstGeom>
          <a:solidFill>
            <a:schemeClr val="bg1"/>
          </a:solidFill>
          <a:ln w="3175">
            <a:noFill/>
          </a:ln>
          <a:effectLst>
            <a:outerShdw blurRad="63500" sx="102000" sy="102000" algn="tl" rotWithShape="0">
              <a:srgbClr val="333333">
                <a:alpha val="15000"/>
              </a:srgbClr>
            </a:outerShdw>
          </a:effectLst>
        </p:spPr>
      </p:pic>
      <p:grpSp>
        <p:nvGrpSpPr>
          <p:cNvPr id="4" name="Group 3" descr="[decorative] ">
            <a:extLst>
              <a:ext uri="{FF2B5EF4-FFF2-40B4-BE49-F238E27FC236}">
                <a16:creationId xmlns:a16="http://schemas.microsoft.com/office/drawing/2014/main" id="{548531B8-6233-5B40-87BF-3BECCC1AD421}"/>
              </a:ext>
              <a:ext uri="{C183D7F6-B498-43B3-948B-1728B52AA6E4}">
                <adec:decorative xmlns="" xmlns:adec="http://schemas.microsoft.com/office/drawing/2017/decorative" val="1"/>
              </a:ext>
            </a:extLst>
          </p:cNvPr>
          <p:cNvGrpSpPr/>
          <p:nvPr/>
        </p:nvGrpSpPr>
        <p:grpSpPr>
          <a:xfrm>
            <a:off x="344465" y="2053683"/>
            <a:ext cx="2880915" cy="2187648"/>
            <a:chOff x="344465" y="2053683"/>
            <a:chExt cx="2880915" cy="2187648"/>
          </a:xfrm>
        </p:grpSpPr>
        <p:sp>
          <p:nvSpPr>
            <p:cNvPr id="13" name="Rectangle 12">
              <a:extLst>
                <a:ext uri="{FF2B5EF4-FFF2-40B4-BE49-F238E27FC236}">
                  <a16:creationId xmlns:a16="http://schemas.microsoft.com/office/drawing/2014/main" id="{0BFAB286-874C-B540-B090-DBCFC317E346}"/>
                </a:ext>
              </a:extLst>
            </p:cNvPr>
            <p:cNvSpPr/>
            <p:nvPr/>
          </p:nvSpPr>
          <p:spPr>
            <a:xfrm>
              <a:off x="344465" y="2053683"/>
              <a:ext cx="2880915" cy="1598992"/>
            </a:xfrm>
            <a:prstGeom prst="rect">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Elbow Connector 16">
              <a:extLst>
                <a:ext uri="{FF2B5EF4-FFF2-40B4-BE49-F238E27FC236}">
                  <a16:creationId xmlns:a16="http://schemas.microsoft.com/office/drawing/2014/main" id="{612242AA-78BE-314C-8B0F-ECB8DF0B9542}"/>
                </a:ext>
              </a:extLst>
            </p:cNvPr>
            <p:cNvCxnSpPr>
              <a:cxnSpLocks/>
            </p:cNvCxnSpPr>
            <p:nvPr/>
          </p:nvCxnSpPr>
          <p:spPr>
            <a:xfrm rot="10800000">
              <a:off x="1866743" y="3652675"/>
              <a:ext cx="1122126" cy="588656"/>
            </a:xfrm>
            <a:prstGeom prst="bentConnector3">
              <a:avLst>
                <a:gd name="adj1" fmla="val 99133"/>
              </a:avLst>
            </a:prstGeom>
            <a:ln w="19050">
              <a:solidFill>
                <a:srgbClr val="511B48"/>
              </a:solidFill>
              <a:tailEnd type="oval"/>
            </a:ln>
          </p:spPr>
          <p:style>
            <a:lnRef idx="1">
              <a:schemeClr val="accent1"/>
            </a:lnRef>
            <a:fillRef idx="0">
              <a:schemeClr val="accent1"/>
            </a:fillRef>
            <a:effectRef idx="0">
              <a:schemeClr val="accent1"/>
            </a:effectRef>
            <a:fontRef idx="minor">
              <a:schemeClr val="tx1"/>
            </a:fontRef>
          </p:style>
        </p:cxnSp>
      </p:grpSp>
      <p:pic>
        <p:nvPicPr>
          <p:cNvPr id="14" name="Picture 2" descr="[decorative] ">
            <a:extLst>
              <a:ext uri="{FF2B5EF4-FFF2-40B4-BE49-F238E27FC236}">
                <a16:creationId xmlns:a16="http://schemas.microsoft.com/office/drawing/2014/main" id="{D6143F0B-BA9E-894E-B7B9-0506C20193B6}"/>
              </a:ext>
              <a:ext uri="{C183D7F6-B498-43B3-948B-1728B52AA6E4}">
                <adec:decorative xmlns="" xmlns:adec="http://schemas.microsoft.com/office/drawing/2017/decorative" val="1"/>
              </a:ext>
            </a:extLst>
          </p:cNvPr>
          <p:cNvPicPr>
            <a:picLocks noChangeAspect="1" noChangeArrowheads="1"/>
          </p:cNvPicPr>
          <p:nvPr/>
        </p:nvPicPr>
        <p:blipFill>
          <a:blip r:embed="rId4"/>
          <a:stretch>
            <a:fillRect/>
          </a:stretch>
        </p:blipFill>
        <p:spPr bwMode="auto">
          <a:xfrm>
            <a:off x="2903292" y="1449659"/>
            <a:ext cx="5940127" cy="3319712"/>
          </a:xfrm>
          <a:prstGeom prst="rect">
            <a:avLst/>
          </a:prstGeom>
          <a:noFill/>
          <a:ln w="28575">
            <a:noFill/>
            <a:miter lim="800000"/>
            <a:headEnd/>
            <a:tailEnd/>
          </a:ln>
          <a:effectLst>
            <a:outerShdw blurRad="63500" sx="102000" sy="102000" algn="ctr" rotWithShape="0">
              <a:schemeClr val="tx1">
                <a:alpha val="15000"/>
              </a:schemeClr>
            </a:outerShdw>
          </a:effectLst>
          <a:extLst>
            <a:ext uri="{909E8E84-426E-40DD-AFC4-6F175D3DCCD1}">
              <a14:hiddenFill xmlns:a14="http://schemas.microsoft.com/office/drawing/2010/main">
                <a:solidFill>
                  <a:schemeClr val="accent1"/>
                </a:solidFill>
              </a14:hiddenFill>
            </a:ext>
          </a:extLst>
        </p:spPr>
      </p:pic>
      <p:sp>
        <p:nvSpPr>
          <p:cNvPr id="3" name="TextBox 2">
            <a:extLst>
              <a:ext uri="{FF2B5EF4-FFF2-40B4-BE49-F238E27FC236}">
                <a16:creationId xmlns:a16="http://schemas.microsoft.com/office/drawing/2014/main" id="{4CC1F10F-BFAB-8C44-BA5D-EBF64AC98351}"/>
              </a:ext>
            </a:extLst>
          </p:cNvPr>
          <p:cNvSpPr txBox="1"/>
          <p:nvPr/>
        </p:nvSpPr>
        <p:spPr>
          <a:xfrm>
            <a:off x="3199997" y="1716756"/>
            <a:ext cx="5405252" cy="369332"/>
          </a:xfrm>
          <a:prstGeom prst="rect">
            <a:avLst/>
          </a:prstGeom>
          <a:noFill/>
        </p:spPr>
        <p:txBody>
          <a:bodyPr wrap="square" lIns="0" tIns="0" rIns="0" bIns="0" rtlCol="0">
            <a:spAutoFit/>
          </a:bodyPr>
          <a:lstStyle/>
          <a:p>
            <a:pPr marL="160020" lvl="0" indent="-160020" defTabSz="914400">
              <a:buFont typeface="+mj-lt"/>
              <a:buAutoNum type="arabicPeriod"/>
            </a:pPr>
            <a:r>
              <a:rPr lang="en-US" sz="1200">
                <a:solidFill>
                  <a:prstClr val="black"/>
                </a:solidFill>
                <a:latin typeface="Times New Roman" panose="02020603050405020304" pitchFamily="18" charset="0"/>
                <a:cs typeface="Times New Roman" panose="02020603050405020304" pitchFamily="18" charset="0"/>
              </a:rPr>
              <a:t>Maya is a 1-year-old at your family child care home and eats lunch at the same time as Darrick, who is 2 years old. What type(s) of milk may you serve each child?</a:t>
            </a:r>
          </a:p>
        </p:txBody>
      </p:sp>
      <p:sp>
        <p:nvSpPr>
          <p:cNvPr id="16" name="TextBox 15">
            <a:extLst>
              <a:ext uri="{FF2B5EF4-FFF2-40B4-BE49-F238E27FC236}">
                <a16:creationId xmlns:a16="http://schemas.microsoft.com/office/drawing/2014/main" id="{E2ADFDB4-91F0-5D48-9B68-42E15541683E}"/>
              </a:ext>
            </a:extLst>
          </p:cNvPr>
          <p:cNvSpPr txBox="1"/>
          <p:nvPr/>
        </p:nvSpPr>
        <p:spPr>
          <a:xfrm>
            <a:off x="3364182" y="2112585"/>
            <a:ext cx="2988189" cy="420628"/>
          </a:xfrm>
          <a:prstGeom prst="rect">
            <a:avLst/>
          </a:prstGeom>
          <a:noFill/>
        </p:spPr>
        <p:txBody>
          <a:bodyPr wrap="square" lIns="0" tIns="0" rIns="0" bIns="0" rtlCol="0">
            <a:spAutoFit/>
          </a:bodyPr>
          <a:lstStyle/>
          <a:p>
            <a:pPr>
              <a:lnSpc>
                <a:spcPts val="1600"/>
              </a:lnSpc>
            </a:pPr>
            <a:r>
              <a:rPr lang="en-US" sz="1200">
                <a:latin typeface="Times New Roman" panose="02020603050405020304" pitchFamily="18" charset="0"/>
                <a:cs typeface="Times New Roman" panose="02020603050405020304" pitchFamily="18" charset="0"/>
              </a:rPr>
              <a:t>Maya’s Age: </a:t>
            </a:r>
            <a:r>
              <a:rPr lang="en-US" b="1">
                <a:solidFill>
                  <a:srgbClr val="035089"/>
                </a:solidFill>
                <a:latin typeface="Bradley Hand ITC" panose="03070402050302030203" pitchFamily="66" charset="77"/>
              </a:rPr>
              <a:t>1</a:t>
            </a:r>
            <a:r>
              <a:rPr lang="en-US" sz="1200">
                <a:latin typeface="Times New Roman" panose="02020603050405020304" pitchFamily="18" charset="0"/>
                <a:cs typeface="Times New Roman" panose="02020603050405020304" pitchFamily="18" charset="0"/>
              </a:rPr>
              <a:t/>
            </a:r>
            <a:br>
              <a:rPr lang="en-US" sz="1200">
                <a:latin typeface="Times New Roman" panose="02020603050405020304" pitchFamily="18" charset="0"/>
                <a:cs typeface="Times New Roman" panose="02020603050405020304" pitchFamily="18" charset="0"/>
              </a:rPr>
            </a:br>
            <a:r>
              <a:rPr lang="en-US" sz="1200">
                <a:latin typeface="Times New Roman" panose="02020603050405020304" pitchFamily="18" charset="0"/>
                <a:cs typeface="Times New Roman" panose="02020603050405020304" pitchFamily="18" charset="0"/>
              </a:rPr>
              <a:t>Type(s) of Milk: </a:t>
            </a:r>
            <a:r>
              <a:rPr lang="en-US" sz="1600" b="1">
                <a:solidFill>
                  <a:srgbClr val="035089"/>
                </a:solidFill>
                <a:latin typeface="Bradley Hand ITC" panose="03070402050302030203" pitchFamily="66" charset="77"/>
                <a:cs typeface="Times New Roman" panose="02020603050405020304" pitchFamily="18" charset="0"/>
              </a:rPr>
              <a:t>Unflavored whole milk</a:t>
            </a:r>
          </a:p>
        </p:txBody>
      </p:sp>
      <p:sp>
        <p:nvSpPr>
          <p:cNvPr id="24" name="TextBox 23">
            <a:extLst>
              <a:ext uri="{FF2B5EF4-FFF2-40B4-BE49-F238E27FC236}">
                <a16:creationId xmlns:a16="http://schemas.microsoft.com/office/drawing/2014/main" id="{78342ECD-5693-CC40-AE72-8CBDB39B4C67}"/>
              </a:ext>
            </a:extLst>
          </p:cNvPr>
          <p:cNvSpPr txBox="1"/>
          <p:nvPr/>
        </p:nvSpPr>
        <p:spPr>
          <a:xfrm>
            <a:off x="6485450" y="2112585"/>
            <a:ext cx="2988189" cy="410369"/>
          </a:xfrm>
          <a:prstGeom prst="rect">
            <a:avLst/>
          </a:prstGeom>
          <a:noFill/>
        </p:spPr>
        <p:txBody>
          <a:bodyPr wrap="square" lIns="0" tIns="0" rIns="0" bIns="0" rtlCol="0">
            <a:spAutoFit/>
          </a:bodyPr>
          <a:lstStyle/>
          <a:p>
            <a:pPr lvl="0" defTabSz="914400">
              <a:lnSpc>
                <a:spcPts val="1600"/>
              </a:lnSpc>
            </a:pPr>
            <a:r>
              <a:rPr lang="en-US" sz="1200">
                <a:solidFill>
                  <a:prstClr val="black"/>
                </a:solidFill>
                <a:latin typeface="Times New Roman" panose="02020603050405020304" pitchFamily="18" charset="0"/>
                <a:cs typeface="Times New Roman" panose="02020603050405020304" pitchFamily="18" charset="0"/>
              </a:rPr>
              <a:t>Darrick’s Age:</a:t>
            </a:r>
          </a:p>
          <a:p>
            <a:pPr>
              <a:lnSpc>
                <a:spcPts val="1600"/>
              </a:lnSpc>
            </a:pPr>
            <a:r>
              <a:rPr lang="en-US" sz="1200">
                <a:latin typeface="Times New Roman" panose="02020603050405020304" pitchFamily="18" charset="0"/>
                <a:cs typeface="Times New Roman" panose="02020603050405020304" pitchFamily="18" charset="0"/>
              </a:rPr>
              <a:t>Type(s) of Milk:</a:t>
            </a:r>
            <a:endParaRPr lang="en-US" sz="1600" b="1">
              <a:solidFill>
                <a:srgbClr val="035089"/>
              </a:solidFill>
              <a:latin typeface="Bradley Hand ITC" panose="03070402050302030203" pitchFamily="66" charset="77"/>
              <a:cs typeface="Times New Roman" panose="02020603050405020304" pitchFamily="18" charset="0"/>
            </a:endParaRPr>
          </a:p>
        </p:txBody>
      </p:sp>
      <p:sp>
        <p:nvSpPr>
          <p:cNvPr id="23" name="Oval 22" descr="Emphasis highlighting Darrick’s Age and Type(s) of Milk.&#10;">
            <a:extLst>
              <a:ext uri="{FF2B5EF4-FFF2-40B4-BE49-F238E27FC236}">
                <a16:creationId xmlns:a16="http://schemas.microsoft.com/office/drawing/2014/main" id="{44B2C580-45C2-9243-B9D1-A68179276505}"/>
              </a:ext>
            </a:extLst>
          </p:cNvPr>
          <p:cNvSpPr/>
          <p:nvPr/>
        </p:nvSpPr>
        <p:spPr>
          <a:xfrm>
            <a:off x="6362061" y="2096375"/>
            <a:ext cx="1272840" cy="452064"/>
          </a:xfrm>
          <a:prstGeom prst="ellipse">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6207064C-E2B4-DC4B-AE50-D38AA624F2C3}"/>
              </a:ext>
            </a:extLst>
          </p:cNvPr>
          <p:cNvSpPr txBox="1"/>
          <p:nvPr/>
        </p:nvSpPr>
        <p:spPr>
          <a:xfrm>
            <a:off x="3199997" y="2726636"/>
            <a:ext cx="5405252" cy="369332"/>
          </a:xfrm>
          <a:prstGeom prst="rect">
            <a:avLst/>
          </a:prstGeom>
          <a:noFill/>
        </p:spPr>
        <p:txBody>
          <a:bodyPr wrap="square" lIns="0" tIns="0" rIns="0" bIns="0" rtlCol="0">
            <a:spAutoFit/>
          </a:bodyPr>
          <a:lstStyle/>
          <a:p>
            <a:pPr marL="160020" lvl="0" indent="-160020" defTabSz="914400">
              <a:buFont typeface="+mj-lt"/>
              <a:buAutoNum type="arabicPeriod" startAt="2"/>
            </a:pPr>
            <a:r>
              <a:rPr lang="en-US" sz="1200">
                <a:solidFill>
                  <a:prstClr val="black"/>
                </a:solidFill>
                <a:latin typeface="Times New Roman" panose="02020603050405020304" pitchFamily="18" charset="0"/>
                <a:cs typeface="Times New Roman" panose="02020603050405020304" pitchFamily="18" charset="0"/>
              </a:rPr>
              <a:t>Olivia is a 5½-year-old who attends your family child care home. </a:t>
            </a:r>
            <a:br>
              <a:rPr lang="en-US" sz="1200">
                <a:solidFill>
                  <a:prstClr val="black"/>
                </a:solidFill>
                <a:latin typeface="Times New Roman" panose="02020603050405020304" pitchFamily="18" charset="0"/>
                <a:cs typeface="Times New Roman" panose="02020603050405020304" pitchFamily="18" charset="0"/>
              </a:rPr>
            </a:br>
            <a:r>
              <a:rPr lang="en-US" sz="1200">
                <a:solidFill>
                  <a:prstClr val="black"/>
                </a:solidFill>
                <a:latin typeface="Times New Roman" panose="02020603050405020304" pitchFamily="18" charset="0"/>
                <a:cs typeface="Times New Roman" panose="02020603050405020304" pitchFamily="18" charset="0"/>
              </a:rPr>
              <a:t>What kind(s) of milk may you serve her in the CACFP?</a:t>
            </a:r>
          </a:p>
        </p:txBody>
      </p:sp>
      <p:sp>
        <p:nvSpPr>
          <p:cNvPr id="27" name="TextBox 26">
            <a:extLst>
              <a:ext uri="{FF2B5EF4-FFF2-40B4-BE49-F238E27FC236}">
                <a16:creationId xmlns:a16="http://schemas.microsoft.com/office/drawing/2014/main" id="{977B9C5E-AC2D-3C40-9AC2-55FE694C74AD}"/>
              </a:ext>
            </a:extLst>
          </p:cNvPr>
          <p:cNvSpPr txBox="1"/>
          <p:nvPr/>
        </p:nvSpPr>
        <p:spPr>
          <a:xfrm>
            <a:off x="3364182" y="3115805"/>
            <a:ext cx="2988189" cy="410369"/>
          </a:xfrm>
          <a:prstGeom prst="rect">
            <a:avLst/>
          </a:prstGeom>
          <a:noFill/>
        </p:spPr>
        <p:txBody>
          <a:bodyPr wrap="square" lIns="0" tIns="0" rIns="0" bIns="0" rtlCol="0">
            <a:spAutoFit/>
          </a:bodyPr>
          <a:lstStyle/>
          <a:p>
            <a:pPr>
              <a:lnSpc>
                <a:spcPts val="1600"/>
              </a:lnSpc>
            </a:pPr>
            <a:r>
              <a:rPr lang="en-US" sz="1200">
                <a:latin typeface="Times New Roman" panose="02020603050405020304" pitchFamily="18" charset="0"/>
                <a:cs typeface="Times New Roman" panose="02020603050405020304" pitchFamily="18" charset="0"/>
              </a:rPr>
              <a:t>Olivia’s Age:</a:t>
            </a:r>
          </a:p>
          <a:p>
            <a:pPr>
              <a:lnSpc>
                <a:spcPts val="1600"/>
              </a:lnSpc>
            </a:pPr>
            <a:r>
              <a:rPr lang="en-US" sz="1200">
                <a:latin typeface="Times New Roman" panose="02020603050405020304" pitchFamily="18" charset="0"/>
                <a:cs typeface="Times New Roman" panose="02020603050405020304" pitchFamily="18" charset="0"/>
              </a:rPr>
              <a:t>Type(s) of Milk:</a:t>
            </a:r>
            <a:endParaRPr lang="en-US" sz="1600" b="1">
              <a:solidFill>
                <a:srgbClr val="035089"/>
              </a:solidFill>
              <a:latin typeface="Bradley Hand ITC" panose="03070402050302030203" pitchFamily="66" charset="77"/>
              <a:cs typeface="Times New Roman" panose="02020603050405020304" pitchFamily="18" charset="0"/>
            </a:endParaRPr>
          </a:p>
        </p:txBody>
      </p:sp>
      <p:sp>
        <p:nvSpPr>
          <p:cNvPr id="28" name="TextBox 27">
            <a:extLst>
              <a:ext uri="{FF2B5EF4-FFF2-40B4-BE49-F238E27FC236}">
                <a16:creationId xmlns:a16="http://schemas.microsoft.com/office/drawing/2014/main" id="{1107926E-F410-924F-959F-1EE7345EE555}"/>
              </a:ext>
            </a:extLst>
          </p:cNvPr>
          <p:cNvSpPr txBox="1"/>
          <p:nvPr/>
        </p:nvSpPr>
        <p:spPr>
          <a:xfrm>
            <a:off x="3199997" y="3687333"/>
            <a:ext cx="5405252" cy="553998"/>
          </a:xfrm>
          <a:prstGeom prst="rect">
            <a:avLst/>
          </a:prstGeom>
          <a:noFill/>
        </p:spPr>
        <p:txBody>
          <a:bodyPr wrap="square" lIns="0" tIns="0" rIns="0" bIns="0" rtlCol="0">
            <a:spAutoFit/>
          </a:bodyPr>
          <a:lstStyle/>
          <a:p>
            <a:pPr marL="160020" lvl="0" indent="-160020" defTabSz="914400">
              <a:buFont typeface="+mj-lt"/>
              <a:buAutoNum type="arabicPeriod" startAt="3"/>
            </a:pPr>
            <a:r>
              <a:rPr lang="en-US" sz="1200">
                <a:solidFill>
                  <a:prstClr val="black"/>
                </a:solidFill>
                <a:latin typeface="Times New Roman" panose="02020603050405020304" pitchFamily="18" charset="0"/>
                <a:cs typeface="Times New Roman" panose="02020603050405020304" pitchFamily="18" charset="0"/>
              </a:rPr>
              <a:t>At your adult day care center, you want to serve yogurt at breakfast and again that same day, during lunch. Both times, yogurt would be served in place of milk. </a:t>
            </a:r>
            <a:br>
              <a:rPr lang="en-US" sz="1200">
                <a:solidFill>
                  <a:prstClr val="black"/>
                </a:solidFill>
                <a:latin typeface="Times New Roman" panose="02020603050405020304" pitchFamily="18" charset="0"/>
                <a:cs typeface="Times New Roman" panose="02020603050405020304" pitchFamily="18" charset="0"/>
              </a:rPr>
            </a:br>
            <a:r>
              <a:rPr lang="en-US" sz="1200">
                <a:solidFill>
                  <a:prstClr val="black"/>
                </a:solidFill>
                <a:latin typeface="Times New Roman" panose="02020603050405020304" pitchFamily="18" charset="0"/>
                <a:cs typeface="Times New Roman" panose="02020603050405020304" pitchFamily="18" charset="0"/>
              </a:rPr>
              <a:t>Is this allowed? Why or why not?</a:t>
            </a:r>
          </a:p>
        </p:txBody>
      </p:sp>
      <p:sp>
        <p:nvSpPr>
          <p:cNvPr id="29" name="TextBox 28">
            <a:extLst>
              <a:ext uri="{FF2B5EF4-FFF2-40B4-BE49-F238E27FC236}">
                <a16:creationId xmlns:a16="http://schemas.microsoft.com/office/drawing/2014/main" id="{A54D1EF3-A7A6-BF41-9FB3-9A49C8723CBB}"/>
              </a:ext>
            </a:extLst>
          </p:cNvPr>
          <p:cNvSpPr txBox="1"/>
          <p:nvPr/>
        </p:nvSpPr>
        <p:spPr>
          <a:xfrm>
            <a:off x="4558492" y="4870989"/>
            <a:ext cx="4363836" cy="123111"/>
          </a:xfrm>
          <a:prstGeom prst="rect">
            <a:avLst/>
          </a:prstGeom>
          <a:noFill/>
        </p:spPr>
        <p:txBody>
          <a:bodyPr wrap="square" rtlCol="0">
            <a:spAutoFit/>
          </a:bodyPr>
          <a:lstStyle/>
          <a:p>
            <a:pPr defTabSz="914400">
              <a:defRPr/>
            </a:pPr>
            <a:r>
              <a:rPr lang="en-US" sz="200" dirty="0">
                <a:solidFill>
                  <a:schemeClr val="bg1"/>
                </a:solidFill>
                <a:latin typeface="Arial" panose="020B0604020202020204" pitchFamily="34" charset="0"/>
                <a:cs typeface="Arial" panose="020B0604020202020204" pitchFamily="34" charset="0"/>
              </a:rPr>
              <a:t>Let’s try another practice question.  This question is also on the second page of the worksheet, or you can follow along on the screen. </a:t>
            </a:r>
          </a:p>
        </p:txBody>
      </p:sp>
    </p:spTree>
    <p:extLst>
      <p:ext uri="{BB962C8B-B14F-4D97-AF65-F5344CB8AC3E}">
        <p14:creationId xmlns:p14="http://schemas.microsoft.com/office/powerpoint/2010/main" val="3855057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66BEC47F-5474-B543-A960-EB29B5784DB8}"/>
              </a:ext>
            </a:extLst>
          </p:cNvPr>
          <p:cNvSpPr txBox="1"/>
          <p:nvPr/>
        </p:nvSpPr>
        <p:spPr>
          <a:xfrm>
            <a:off x="39164" y="147488"/>
            <a:ext cx="2938645" cy="1846659"/>
          </a:xfrm>
          <a:prstGeom prst="rect">
            <a:avLst/>
          </a:prstGeom>
          <a:noFill/>
        </p:spPr>
        <p:txBody>
          <a:bodyPr wrap="square" rtlCol="0">
            <a:spAutoFit/>
          </a:bodyPr>
          <a:lstStyle/>
          <a:p>
            <a:pPr algn="ctr"/>
            <a:r>
              <a:rPr lang="en-US" sz="9600" b="1">
                <a:solidFill>
                  <a:srgbClr val="FFFFFF"/>
                </a:solidFill>
                <a:latin typeface="Helvetica" pitchFamily="2" charset="0"/>
              </a:rPr>
              <a:t>?</a:t>
            </a:r>
            <a:endParaRPr lang="en-US" sz="9600" b="1">
              <a:solidFill>
                <a:schemeClr val="bg1">
                  <a:alpha val="60000"/>
                </a:schemeClr>
              </a:solidFill>
              <a:latin typeface="Helvetica" pitchFamily="2" charset="0"/>
            </a:endParaRPr>
          </a:p>
          <a:p>
            <a:pPr algn="ctr"/>
            <a:endParaRPr lang="en-US"/>
          </a:p>
        </p:txBody>
      </p:sp>
      <p:sp>
        <p:nvSpPr>
          <p:cNvPr id="2" name="Title 1">
            <a:extLst>
              <a:ext uri="{FF2B5EF4-FFF2-40B4-BE49-F238E27FC236}">
                <a16:creationId xmlns:a16="http://schemas.microsoft.com/office/drawing/2014/main" id="{AA69E19D-7878-3643-9714-7FF374346BD1}"/>
              </a:ext>
            </a:extLst>
          </p:cNvPr>
          <p:cNvSpPr>
            <a:spLocks noGrp="1"/>
          </p:cNvSpPr>
          <p:nvPr>
            <p:ph type="title"/>
          </p:nvPr>
        </p:nvSpPr>
        <p:spPr>
          <a:xfrm>
            <a:off x="-60960" y="1294418"/>
            <a:ext cx="3021980" cy="1669773"/>
          </a:xfrm>
        </p:spPr>
        <p:txBody>
          <a:bodyPr/>
          <a:lstStyle/>
          <a:p>
            <a:pPr marL="11113">
              <a:buClr>
                <a:srgbClr val="511B48"/>
              </a:buClr>
            </a:pPr>
            <a:r>
              <a:rPr lang="en-US" sz="1800" noProof="0"/>
              <a:t>Try It Out!</a:t>
            </a:r>
            <a:r>
              <a:rPr lang="en-US" sz="1800" b="0" noProof="0"/>
              <a:t/>
            </a:r>
            <a:br>
              <a:rPr lang="en-US" sz="1800" b="0" noProof="0"/>
            </a:br>
            <a:r>
              <a:rPr lang="en-US" sz="1800" b="0" noProof="0"/>
              <a:t>Darrick is 2 years old. What type(s) of milk can he be served as part of a reimbursable meal?</a:t>
            </a:r>
            <a:br>
              <a:rPr lang="en-US" sz="1800" b="0" noProof="0"/>
            </a:br>
            <a:r>
              <a:rPr lang="en-US" sz="1800" b="0" noProof="0"/>
              <a:t/>
            </a:r>
            <a:br>
              <a:rPr lang="en-US" sz="1800" b="0" noProof="0"/>
            </a:br>
            <a:r>
              <a:rPr lang="en-US" sz="1800" b="0" noProof="0"/>
              <a:t/>
            </a:r>
            <a:br>
              <a:rPr lang="en-US" sz="1800" b="0" noProof="0"/>
            </a:br>
            <a:r>
              <a:rPr lang="en-US" sz="1800" b="0" noProof="0"/>
              <a:t/>
            </a:r>
            <a:br>
              <a:rPr lang="en-US" sz="1800" b="0" noProof="0"/>
            </a:br>
            <a:r>
              <a:rPr lang="en-US" sz="1800" b="0" noProof="0"/>
              <a:t/>
            </a:r>
            <a:br>
              <a:rPr lang="en-US" sz="1800" b="0" noProof="0"/>
            </a:br>
            <a:r>
              <a:rPr lang="en-US" sz="1800" b="0" noProof="0"/>
              <a:t/>
            </a:r>
            <a:br>
              <a:rPr lang="en-US" sz="1800" b="0" noProof="0"/>
            </a:br>
            <a:endParaRPr lang="en-US" sz="1800" b="0" noProof="0"/>
          </a:p>
        </p:txBody>
      </p:sp>
      <p:sp>
        <p:nvSpPr>
          <p:cNvPr id="6" name="Text Placeholder 5">
            <a:extLst>
              <a:ext uri="{FF2B5EF4-FFF2-40B4-BE49-F238E27FC236}">
                <a16:creationId xmlns:a16="http://schemas.microsoft.com/office/drawing/2014/main" id="{5E3A2A99-BCF9-3648-A533-79EFF0B02967}"/>
              </a:ext>
            </a:extLst>
          </p:cNvPr>
          <p:cNvSpPr>
            <a:spLocks noGrp="1"/>
          </p:cNvSpPr>
          <p:nvPr>
            <p:ph type="body" idx="1"/>
          </p:nvPr>
        </p:nvSpPr>
        <p:spPr>
          <a:xfrm>
            <a:off x="109728" y="3068315"/>
            <a:ext cx="3868737" cy="312738"/>
          </a:xfrm>
        </p:spPr>
        <p:txBody>
          <a:bodyPr/>
          <a:lstStyle/>
          <a:p>
            <a:r>
              <a:rPr lang="en-US" sz="1800" noProof="0">
                <a:solidFill>
                  <a:srgbClr val="FFFFFF"/>
                </a:solidFill>
              </a:rPr>
              <a:t>Choose all that apply:</a:t>
            </a:r>
          </a:p>
        </p:txBody>
      </p:sp>
      <p:sp>
        <p:nvSpPr>
          <p:cNvPr id="4" name="Content Placeholder 3">
            <a:extLst>
              <a:ext uri="{FF2B5EF4-FFF2-40B4-BE49-F238E27FC236}">
                <a16:creationId xmlns:a16="http://schemas.microsoft.com/office/drawing/2014/main" id="{B3489591-4C2E-3A4B-8B9B-F3818D36A5A5}"/>
              </a:ext>
            </a:extLst>
          </p:cNvPr>
          <p:cNvSpPr>
            <a:spLocks noGrp="1"/>
          </p:cNvSpPr>
          <p:nvPr>
            <p:ph sz="half" idx="2"/>
          </p:nvPr>
        </p:nvSpPr>
        <p:spPr>
          <a:xfrm>
            <a:off x="109728" y="3447288"/>
            <a:ext cx="4709565" cy="1365683"/>
          </a:xfrm>
        </p:spPr>
        <p:txBody>
          <a:bodyPr/>
          <a:lstStyle/>
          <a:p>
            <a:pPr>
              <a:buClr>
                <a:srgbClr val="FFFFFF"/>
              </a:buClr>
              <a:buFont typeface="Wingdings" pitchFamily="2" charset="2"/>
              <a:buChar char="q"/>
            </a:pPr>
            <a:r>
              <a:rPr lang="en-US" sz="1800" noProof="0">
                <a:solidFill>
                  <a:srgbClr val="FFFFFF"/>
                </a:solidFill>
              </a:rPr>
              <a:t>Unflavored Fat-Free </a:t>
            </a:r>
            <a:br>
              <a:rPr lang="en-US" sz="1800" noProof="0">
                <a:solidFill>
                  <a:srgbClr val="FFFFFF"/>
                </a:solidFill>
              </a:rPr>
            </a:br>
            <a:r>
              <a:rPr lang="en-US" sz="1800" noProof="0">
                <a:solidFill>
                  <a:srgbClr val="FFFFFF"/>
                </a:solidFill>
              </a:rPr>
              <a:t>(Skim) Milk</a:t>
            </a:r>
          </a:p>
          <a:p>
            <a:pPr>
              <a:buClr>
                <a:srgbClr val="FFFFFF"/>
              </a:buClr>
              <a:buFont typeface="Wingdings" pitchFamily="2" charset="2"/>
              <a:buChar char="q"/>
            </a:pPr>
            <a:r>
              <a:rPr lang="en-US" sz="1800" noProof="0">
                <a:solidFill>
                  <a:srgbClr val="FFFFFF"/>
                </a:solidFill>
              </a:rPr>
              <a:t>Unflavored Whole Milk</a:t>
            </a:r>
          </a:p>
          <a:p>
            <a:pPr>
              <a:buClr>
                <a:srgbClr val="FFFFFF"/>
              </a:buClr>
              <a:buFont typeface="Wingdings" pitchFamily="2" charset="2"/>
              <a:buChar char="q"/>
            </a:pPr>
            <a:r>
              <a:rPr lang="en-US" sz="1800" noProof="0">
                <a:solidFill>
                  <a:srgbClr val="FFFFFF"/>
                </a:solidFill>
              </a:rPr>
              <a:t>Unflavored Low-Fat </a:t>
            </a:r>
            <a:br>
              <a:rPr lang="en-US" sz="1800" noProof="0">
                <a:solidFill>
                  <a:srgbClr val="FFFFFF"/>
                </a:solidFill>
              </a:rPr>
            </a:br>
            <a:r>
              <a:rPr lang="en-US" sz="1800" noProof="0">
                <a:solidFill>
                  <a:srgbClr val="FFFFFF"/>
                </a:solidFill>
              </a:rPr>
              <a:t>(1%) Milk</a:t>
            </a:r>
          </a:p>
        </p:txBody>
      </p:sp>
      <p:grpSp>
        <p:nvGrpSpPr>
          <p:cNvPr id="67" name="Group 66" descr="[decorative] ">
            <a:extLst>
              <a:ext uri="{FF2B5EF4-FFF2-40B4-BE49-F238E27FC236}">
                <a16:creationId xmlns:a16="http://schemas.microsoft.com/office/drawing/2014/main" id="{447E3F74-AFA2-174D-BDFB-2EBF23AE5F02}"/>
              </a:ext>
              <a:ext uri="{C183D7F6-B498-43B3-948B-1728B52AA6E4}">
                <adec:decorative xmlns="" xmlns:adec="http://schemas.microsoft.com/office/drawing/2017/decorative" val="1"/>
              </a:ext>
            </a:extLst>
          </p:cNvPr>
          <p:cNvGrpSpPr/>
          <p:nvPr/>
        </p:nvGrpSpPr>
        <p:grpSpPr>
          <a:xfrm>
            <a:off x="3407238" y="842100"/>
            <a:ext cx="5258742" cy="3109566"/>
            <a:chOff x="2596445" y="1206348"/>
            <a:chExt cx="6376794" cy="3268212"/>
          </a:xfrm>
        </p:grpSpPr>
        <p:sp>
          <p:nvSpPr>
            <p:cNvPr id="68" name="Rounded Rectangle 67">
              <a:extLst>
                <a:ext uri="{FF2B5EF4-FFF2-40B4-BE49-F238E27FC236}">
                  <a16:creationId xmlns:a16="http://schemas.microsoft.com/office/drawing/2014/main" id="{2233870B-68BC-CE4A-AEEB-114A4C3CD80A}"/>
                </a:ext>
              </a:extLst>
            </p:cNvPr>
            <p:cNvSpPr/>
            <p:nvPr/>
          </p:nvSpPr>
          <p:spPr>
            <a:xfrm>
              <a:off x="2596445" y="1206348"/>
              <a:ext cx="6376794" cy="3268212"/>
            </a:xfrm>
            <a:prstGeom prst="roundRect">
              <a:avLst>
                <a:gd name="adj" fmla="val 2645"/>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9" name="Group 68">
              <a:extLst>
                <a:ext uri="{FF2B5EF4-FFF2-40B4-BE49-F238E27FC236}">
                  <a16:creationId xmlns:a16="http://schemas.microsoft.com/office/drawing/2014/main" id="{3D002E85-40A9-1E48-9A97-BC776289A1D4}"/>
                </a:ext>
              </a:extLst>
            </p:cNvPr>
            <p:cNvGrpSpPr/>
            <p:nvPr/>
          </p:nvGrpSpPr>
          <p:grpSpPr>
            <a:xfrm>
              <a:off x="2794841" y="1389011"/>
              <a:ext cx="5940117" cy="2857118"/>
              <a:chOff x="2794841" y="1389011"/>
              <a:chExt cx="5940117" cy="2857118"/>
            </a:xfrm>
          </p:grpSpPr>
          <p:grpSp>
            <p:nvGrpSpPr>
              <p:cNvPr id="70" name="Group 69">
                <a:extLst>
                  <a:ext uri="{FF2B5EF4-FFF2-40B4-BE49-F238E27FC236}">
                    <a16:creationId xmlns:a16="http://schemas.microsoft.com/office/drawing/2014/main" id="{E49BF04E-F68D-1D4B-A7BD-282D317F9734}"/>
                  </a:ext>
                </a:extLst>
              </p:cNvPr>
              <p:cNvGrpSpPr/>
              <p:nvPr/>
            </p:nvGrpSpPr>
            <p:grpSpPr>
              <a:xfrm>
                <a:off x="2800349" y="1392845"/>
                <a:ext cx="2809043" cy="1174369"/>
                <a:chOff x="2587276" y="1392845"/>
                <a:chExt cx="2809043" cy="1174369"/>
              </a:xfrm>
              <a:effectLst>
                <a:outerShdw blurRad="50800" dist="38100" dir="2700000" algn="tl" rotWithShape="0">
                  <a:prstClr val="black">
                    <a:alpha val="20000"/>
                  </a:prstClr>
                </a:outerShdw>
              </a:effectLst>
            </p:grpSpPr>
            <p:sp>
              <p:nvSpPr>
                <p:cNvPr id="80" name="Rounded Rectangle 79">
                  <a:extLst>
                    <a:ext uri="{FF2B5EF4-FFF2-40B4-BE49-F238E27FC236}">
                      <a16:creationId xmlns:a16="http://schemas.microsoft.com/office/drawing/2014/main" id="{B3309463-471D-414E-BBE5-3F023A40DE2F}"/>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6FEAD0F1-4F20-3A46-ACC9-80F32167338A}"/>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70">
                <a:extLst>
                  <a:ext uri="{FF2B5EF4-FFF2-40B4-BE49-F238E27FC236}">
                    <a16:creationId xmlns:a16="http://schemas.microsoft.com/office/drawing/2014/main" id="{CA9C5037-5643-D542-A8BB-A818ED373E7A}"/>
                  </a:ext>
                </a:extLst>
              </p:cNvPr>
              <p:cNvGrpSpPr/>
              <p:nvPr/>
            </p:nvGrpSpPr>
            <p:grpSpPr>
              <a:xfrm>
                <a:off x="5835248" y="1389011"/>
                <a:ext cx="2899710" cy="1174369"/>
                <a:chOff x="2587276" y="1392845"/>
                <a:chExt cx="2809043" cy="1174369"/>
              </a:xfrm>
              <a:effectLst>
                <a:outerShdw blurRad="50800" dist="38100" dir="2700000" algn="tl" rotWithShape="0">
                  <a:prstClr val="black">
                    <a:alpha val="20000"/>
                  </a:prstClr>
                </a:outerShdw>
              </a:effectLst>
            </p:grpSpPr>
            <p:sp>
              <p:nvSpPr>
                <p:cNvPr id="78" name="Rounded Rectangle 77">
                  <a:extLst>
                    <a:ext uri="{FF2B5EF4-FFF2-40B4-BE49-F238E27FC236}">
                      <a16:creationId xmlns:a16="http://schemas.microsoft.com/office/drawing/2014/main" id="{0E6365CC-9AFD-0B4C-AA85-3D41DBA14B50}"/>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AD24B2BA-4B77-D245-A268-F2E1F2F5F861}"/>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2" name="Group 71">
                <a:extLst>
                  <a:ext uri="{FF2B5EF4-FFF2-40B4-BE49-F238E27FC236}">
                    <a16:creationId xmlns:a16="http://schemas.microsoft.com/office/drawing/2014/main" id="{7D35B26A-5403-1249-8028-FA761D5A1821}"/>
                  </a:ext>
                </a:extLst>
              </p:cNvPr>
              <p:cNvGrpSpPr/>
              <p:nvPr/>
            </p:nvGrpSpPr>
            <p:grpSpPr>
              <a:xfrm>
                <a:off x="2794841" y="2725886"/>
                <a:ext cx="2809043" cy="1520243"/>
                <a:chOff x="2587276" y="1392845"/>
                <a:chExt cx="2809043" cy="1520243"/>
              </a:xfrm>
              <a:effectLst>
                <a:outerShdw blurRad="50800" dist="38100" dir="2700000" algn="tl" rotWithShape="0">
                  <a:prstClr val="black">
                    <a:alpha val="20000"/>
                  </a:prstClr>
                </a:outerShdw>
              </a:effectLst>
            </p:grpSpPr>
            <p:sp>
              <p:nvSpPr>
                <p:cNvPr id="76" name="Rounded Rectangle 75">
                  <a:extLst>
                    <a:ext uri="{FF2B5EF4-FFF2-40B4-BE49-F238E27FC236}">
                      <a16:creationId xmlns:a16="http://schemas.microsoft.com/office/drawing/2014/main" id="{808C294A-1183-8D4C-9D97-C858333B45C3}"/>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2A2E42F5-70CA-8B42-ABD6-22337B0B097B}"/>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72">
                <a:extLst>
                  <a:ext uri="{FF2B5EF4-FFF2-40B4-BE49-F238E27FC236}">
                    <a16:creationId xmlns:a16="http://schemas.microsoft.com/office/drawing/2014/main" id="{6EED8DBA-CFCB-C14A-9484-9AD636D23463}"/>
                  </a:ext>
                </a:extLst>
              </p:cNvPr>
              <p:cNvGrpSpPr/>
              <p:nvPr/>
            </p:nvGrpSpPr>
            <p:grpSpPr>
              <a:xfrm>
                <a:off x="5829988" y="2725886"/>
                <a:ext cx="2899394" cy="1520243"/>
                <a:chOff x="2587276" y="1392845"/>
                <a:chExt cx="2809043" cy="1520243"/>
              </a:xfrm>
              <a:effectLst>
                <a:outerShdw blurRad="50800" dist="38100" dir="2700000" algn="tl" rotWithShape="0">
                  <a:prstClr val="black">
                    <a:alpha val="20000"/>
                  </a:prstClr>
                </a:outerShdw>
              </a:effectLst>
            </p:grpSpPr>
            <p:sp>
              <p:nvSpPr>
                <p:cNvPr id="74" name="Rounded Rectangle 73">
                  <a:extLst>
                    <a:ext uri="{FF2B5EF4-FFF2-40B4-BE49-F238E27FC236}">
                      <a16:creationId xmlns:a16="http://schemas.microsoft.com/office/drawing/2014/main" id="{00C31072-356A-B244-ACC0-9E0A5130A93A}"/>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18B49547-3252-9B4F-A8F7-F96A025FFC9F}"/>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aphicFrame>
        <p:nvGraphicFramePr>
          <p:cNvPr id="82" name="Table 81" descr="[decorative] ">
            <a:extLst>
              <a:ext uri="{FF2B5EF4-FFF2-40B4-BE49-F238E27FC236}">
                <a16:creationId xmlns:a16="http://schemas.microsoft.com/office/drawing/2014/main" id="{67AA3299-52C3-0441-8CDB-3732700441AC}"/>
              </a:ext>
            </a:extLst>
          </p:cNvPr>
          <p:cNvGraphicFramePr>
            <a:graphicFrameLocks noGrp="1"/>
          </p:cNvGraphicFramePr>
          <p:nvPr>
            <p:extLst>
              <p:ext uri="{D42A27DB-BD31-4B8C-83A1-F6EECF244321}">
                <p14:modId xmlns:p14="http://schemas.microsoft.com/office/powerpoint/2010/main" val="1983220800"/>
              </p:ext>
            </p:extLst>
          </p:nvPr>
        </p:nvGraphicFramePr>
        <p:xfrm>
          <a:off x="3570849" y="1030026"/>
          <a:ext cx="2310826" cy="305803"/>
        </p:xfrm>
        <a:graphic>
          <a:graphicData uri="http://schemas.openxmlformats.org/drawingml/2006/table">
            <a:tbl>
              <a:tblPr firstRow="1" bandRow="1">
                <a:tableStyleId>{2D5ABB26-0587-4C30-8999-92F81FD0307C}</a:tableStyleId>
              </a:tblPr>
              <a:tblGrid>
                <a:gridCol w="2310826">
                  <a:extLst>
                    <a:ext uri="{9D8B030D-6E8A-4147-A177-3AD203B41FA5}">
                      <a16:colId xmlns:a16="http://schemas.microsoft.com/office/drawing/2014/main" val="3628576105"/>
                    </a:ext>
                  </a:extLst>
                </a:gridCol>
              </a:tblGrid>
              <a:tr h="305803">
                <a:tc>
                  <a:txBody>
                    <a:bodyPr/>
                    <a:lstStyle/>
                    <a:p>
                      <a:pPr algn="ctr"/>
                      <a:r>
                        <a:rPr lang="en-US" sz="1100" b="1">
                          <a:ln>
                            <a:noFill/>
                          </a:ln>
                          <a:solidFill>
                            <a:schemeClr val="bg1"/>
                          </a:solidFill>
                          <a:latin typeface="Times New Roman" panose="02020603050405020304" pitchFamily="18" charset="0"/>
                          <a:cs typeface="Times New Roman" panose="02020603050405020304" pitchFamily="18" charset="0"/>
                        </a:rPr>
                        <a:t>Newborn through 11 months old</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83" name="Table 82" descr="[decorative] ">
            <a:extLst>
              <a:ext uri="{FF2B5EF4-FFF2-40B4-BE49-F238E27FC236}">
                <a16:creationId xmlns:a16="http://schemas.microsoft.com/office/drawing/2014/main" id="{9278FEF3-7FD0-654E-83BD-9CD34AB5BD4B}"/>
              </a:ext>
            </a:extLst>
          </p:cNvPr>
          <p:cNvGraphicFramePr>
            <a:graphicFrameLocks noGrp="1"/>
          </p:cNvGraphicFramePr>
          <p:nvPr>
            <p:extLst>
              <p:ext uri="{D42A27DB-BD31-4B8C-83A1-F6EECF244321}">
                <p14:modId xmlns:p14="http://schemas.microsoft.com/office/powerpoint/2010/main" val="1356320494"/>
              </p:ext>
            </p:extLst>
          </p:nvPr>
        </p:nvGraphicFramePr>
        <p:xfrm>
          <a:off x="3608051" y="1402939"/>
          <a:ext cx="2213217" cy="586180"/>
        </p:xfrm>
        <a:graphic>
          <a:graphicData uri="http://schemas.openxmlformats.org/drawingml/2006/table">
            <a:tbl>
              <a:tblPr firstRow="1" bandRow="1">
                <a:tableStyleId>{2D5ABB26-0587-4C30-8999-92F81FD0307C}</a:tableStyleId>
              </a:tblPr>
              <a:tblGrid>
                <a:gridCol w="2213217">
                  <a:extLst>
                    <a:ext uri="{9D8B030D-6E8A-4147-A177-3AD203B41FA5}">
                      <a16:colId xmlns:a16="http://schemas.microsoft.com/office/drawing/2014/main" val="3628576105"/>
                    </a:ext>
                  </a:extLst>
                </a:gridCol>
              </a:tblGrid>
              <a:tr h="582673">
                <a:tc>
                  <a:txBody>
                    <a:bodyPr/>
                    <a:lstStyle/>
                    <a:p>
                      <a:pPr marL="228600" indent="-22860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Breastmilk</a:t>
                      </a:r>
                    </a:p>
                    <a:p>
                      <a:pPr marL="228600" indent="-22860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Iron-fortified formula</a:t>
                      </a:r>
                    </a:p>
                    <a:p>
                      <a:r>
                        <a:rPr lang="en-US" sz="700" i="1">
                          <a:latin typeface="Times New Roman" panose="02020603050405020304" pitchFamily="18" charset="0"/>
                          <a:cs typeface="Times New Roman" panose="02020603050405020304" pitchFamily="18" charset="0"/>
                        </a:rPr>
                        <a:t>Breastmilk is allowed at any age in the CACFP.</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86" name="Table 85" descr="[decorative] ">
            <a:extLst>
              <a:ext uri="{FF2B5EF4-FFF2-40B4-BE49-F238E27FC236}">
                <a16:creationId xmlns:a16="http://schemas.microsoft.com/office/drawing/2014/main" id="{2CAEE3BF-BD16-D54D-B2AB-061D54FEA267}"/>
              </a:ext>
            </a:extLst>
          </p:cNvPr>
          <p:cNvGraphicFramePr>
            <a:graphicFrameLocks noGrp="1"/>
          </p:cNvGraphicFramePr>
          <p:nvPr>
            <p:extLst>
              <p:ext uri="{D42A27DB-BD31-4B8C-83A1-F6EECF244321}">
                <p14:modId xmlns:p14="http://schemas.microsoft.com/office/powerpoint/2010/main" val="3354004171"/>
              </p:ext>
            </p:extLst>
          </p:nvPr>
        </p:nvGraphicFramePr>
        <p:xfrm>
          <a:off x="6085004" y="1004047"/>
          <a:ext cx="2372136" cy="405840"/>
        </p:xfrm>
        <a:graphic>
          <a:graphicData uri="http://schemas.openxmlformats.org/drawingml/2006/table">
            <a:tbl>
              <a:tblPr firstRow="1" bandRow="1">
                <a:tableStyleId>{2D5ABB26-0587-4C30-8999-92F81FD0307C}</a:tableStyleId>
              </a:tblPr>
              <a:tblGrid>
                <a:gridCol w="2372136">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12 months through 23 months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0" i="1">
                          <a:ln>
                            <a:noFill/>
                          </a:ln>
                          <a:solidFill>
                            <a:schemeClr val="bg1"/>
                          </a:solidFill>
                          <a:latin typeface="Times New Roman" panose="02020603050405020304" pitchFamily="18" charset="0"/>
                          <a:cs typeface="Times New Roman" panose="02020603050405020304" pitchFamily="18" charset="0"/>
                        </a:rPr>
                        <a:t>(1 year through 1 year and 11 months)</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87" name="Table 86" descr="[decorative] ">
            <a:extLst>
              <a:ext uri="{FF2B5EF4-FFF2-40B4-BE49-F238E27FC236}">
                <a16:creationId xmlns:a16="http://schemas.microsoft.com/office/drawing/2014/main" id="{2A5EBF9F-3B12-FD40-8528-983FE6B077A4}"/>
              </a:ext>
            </a:extLst>
          </p:cNvPr>
          <p:cNvGraphicFramePr>
            <a:graphicFrameLocks noGrp="1"/>
          </p:cNvGraphicFramePr>
          <p:nvPr>
            <p:extLst>
              <p:ext uri="{D42A27DB-BD31-4B8C-83A1-F6EECF244321}">
                <p14:modId xmlns:p14="http://schemas.microsoft.com/office/powerpoint/2010/main" val="3355262866"/>
              </p:ext>
            </p:extLst>
          </p:nvPr>
        </p:nvGraphicFramePr>
        <p:xfrm>
          <a:off x="6103218" y="1402939"/>
          <a:ext cx="2351006" cy="624347"/>
        </p:xfrm>
        <a:graphic>
          <a:graphicData uri="http://schemas.openxmlformats.org/drawingml/2006/table">
            <a:tbl>
              <a:tblPr firstRow="1" bandRow="1">
                <a:tableStyleId>{2D5ABB26-0587-4C30-8999-92F81FD0307C}</a:tableStyleId>
              </a:tblPr>
              <a:tblGrid>
                <a:gridCol w="2351006">
                  <a:extLst>
                    <a:ext uri="{9D8B030D-6E8A-4147-A177-3AD203B41FA5}">
                      <a16:colId xmlns:a16="http://schemas.microsoft.com/office/drawing/2014/main" val="3628576105"/>
                    </a:ext>
                  </a:extLst>
                </a:gridCol>
              </a:tblGrid>
              <a:tr h="624347">
                <a:tc>
                  <a:txBody>
                    <a:bodyPr/>
                    <a:lstStyle/>
                    <a:p>
                      <a:pPr marL="228600" indent="-22860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whole milk</a:t>
                      </a:r>
                    </a:p>
                    <a:p>
                      <a:r>
                        <a:rPr lang="en-US" sz="700" i="1">
                          <a:latin typeface="Times New Roman" panose="02020603050405020304" pitchFamily="18" charset="0"/>
                          <a:cs typeface="Times New Roman" panose="02020603050405020304" pitchFamily="18" charset="0"/>
                        </a:rPr>
                        <a:t>Iron-fortified formula may be served to children between the ages of 12 months to 13 months to help with the transition to whole milk.</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84" name="Table 83" descr="[decorative] ">
            <a:extLst>
              <a:ext uri="{FF2B5EF4-FFF2-40B4-BE49-F238E27FC236}">
                <a16:creationId xmlns:a16="http://schemas.microsoft.com/office/drawing/2014/main" id="{B9C1FD5B-62D6-4748-B7E2-C0EF7EF8D1FA}"/>
              </a:ext>
            </a:extLst>
          </p:cNvPr>
          <p:cNvGraphicFramePr>
            <a:graphicFrameLocks noGrp="1"/>
          </p:cNvGraphicFramePr>
          <p:nvPr>
            <p:extLst>
              <p:ext uri="{D42A27DB-BD31-4B8C-83A1-F6EECF244321}">
                <p14:modId xmlns:p14="http://schemas.microsoft.com/office/powerpoint/2010/main" val="2418073994"/>
              </p:ext>
            </p:extLst>
          </p:nvPr>
        </p:nvGraphicFramePr>
        <p:xfrm>
          <a:off x="3575391" y="2261086"/>
          <a:ext cx="2279330" cy="405840"/>
        </p:xfrm>
        <a:graphic>
          <a:graphicData uri="http://schemas.openxmlformats.org/drawingml/2006/table">
            <a:tbl>
              <a:tblPr firstRow="1" bandRow="1">
                <a:tableStyleId>{2D5ABB26-0587-4C30-8999-92F81FD0307C}</a:tableStyleId>
              </a:tblPr>
              <a:tblGrid>
                <a:gridCol w="2279330">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2 years through 5 years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0" i="1">
                          <a:ln>
                            <a:noFill/>
                          </a:ln>
                          <a:solidFill>
                            <a:schemeClr val="bg1"/>
                          </a:solidFill>
                          <a:latin typeface="Times New Roman" panose="02020603050405020304" pitchFamily="18" charset="0"/>
                          <a:cs typeface="Times New Roman" panose="02020603050405020304" pitchFamily="18" charset="0"/>
                        </a:rPr>
                        <a:t>(up to 6th birthday)</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85" name="Table 84" descr="[decorative] ">
            <a:extLst>
              <a:ext uri="{FF2B5EF4-FFF2-40B4-BE49-F238E27FC236}">
                <a16:creationId xmlns:a16="http://schemas.microsoft.com/office/drawing/2014/main" id="{58DC93F9-8F14-2640-9536-C863BF641F77}"/>
              </a:ext>
            </a:extLst>
          </p:cNvPr>
          <p:cNvGraphicFramePr>
            <a:graphicFrameLocks noGrp="1"/>
          </p:cNvGraphicFramePr>
          <p:nvPr>
            <p:extLst>
              <p:ext uri="{D42A27DB-BD31-4B8C-83A1-F6EECF244321}">
                <p14:modId xmlns:p14="http://schemas.microsoft.com/office/powerpoint/2010/main" val="811216634"/>
              </p:ext>
            </p:extLst>
          </p:nvPr>
        </p:nvGraphicFramePr>
        <p:xfrm>
          <a:off x="3608051" y="2681073"/>
          <a:ext cx="2282288" cy="916065"/>
        </p:xfrm>
        <a:graphic>
          <a:graphicData uri="http://schemas.openxmlformats.org/drawingml/2006/table">
            <a:tbl>
              <a:tblPr firstRow="1" bandRow="1">
                <a:tableStyleId>{2D5ABB26-0587-4C30-8999-92F81FD0307C}</a:tableStyleId>
              </a:tblPr>
              <a:tblGrid>
                <a:gridCol w="2282288">
                  <a:extLst>
                    <a:ext uri="{9D8B030D-6E8A-4147-A177-3AD203B41FA5}">
                      <a16:colId xmlns:a16="http://schemas.microsoft.com/office/drawing/2014/main" val="3628576105"/>
                    </a:ext>
                  </a:extLst>
                </a:gridCol>
              </a:tblGrid>
              <a:tr h="916065">
                <a:tc>
                  <a:txBody>
                    <a:bodyPr/>
                    <a:lstStyle/>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fat-free (skim) milk</a:t>
                      </a:r>
                    </a:p>
                    <a:p>
                      <a:pPr marL="182880" indent="-18288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low-fat (1%) milk </a:t>
                      </a:r>
                    </a:p>
                    <a:p>
                      <a:r>
                        <a:rPr lang="en-US" sz="700" i="1">
                          <a:latin typeface="Times New Roman" panose="02020603050405020304" pitchFamily="18" charset="0"/>
                          <a:cs typeface="Times New Roman" panose="02020603050405020304" pitchFamily="18" charset="0"/>
                        </a:rPr>
                        <a:t>Unflavored whole milk and unflavored reduced-fat (2%) milk may be served to children between the ages of 24 and 25 months to help with the transition to </a:t>
                      </a:r>
                      <a:br>
                        <a:rPr lang="en-US" sz="700" i="1">
                          <a:latin typeface="Times New Roman" panose="02020603050405020304" pitchFamily="18" charset="0"/>
                          <a:cs typeface="Times New Roman" panose="02020603050405020304" pitchFamily="18" charset="0"/>
                        </a:rPr>
                      </a:br>
                      <a:r>
                        <a:rPr lang="en-US" sz="700" i="1">
                          <a:latin typeface="Times New Roman" panose="02020603050405020304" pitchFamily="18" charset="0"/>
                          <a:cs typeface="Times New Roman" panose="02020603050405020304" pitchFamily="18" charset="0"/>
                        </a:rPr>
                        <a:t>fat-free (skim) or low-fat (1%) milk.</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88" name="Table 87" descr="[decorative] ">
            <a:extLst>
              <a:ext uri="{FF2B5EF4-FFF2-40B4-BE49-F238E27FC236}">
                <a16:creationId xmlns:a16="http://schemas.microsoft.com/office/drawing/2014/main" id="{3CB69B66-13AB-A84D-9EA8-C5E2CDAADB47}"/>
              </a:ext>
            </a:extLst>
          </p:cNvPr>
          <p:cNvGraphicFramePr>
            <a:graphicFrameLocks noGrp="1"/>
          </p:cNvGraphicFramePr>
          <p:nvPr>
            <p:extLst>
              <p:ext uri="{D42A27DB-BD31-4B8C-83A1-F6EECF244321}">
                <p14:modId xmlns:p14="http://schemas.microsoft.com/office/powerpoint/2010/main" val="2351179180"/>
              </p:ext>
            </p:extLst>
          </p:nvPr>
        </p:nvGraphicFramePr>
        <p:xfrm>
          <a:off x="6085004" y="2272809"/>
          <a:ext cx="2391038" cy="405840"/>
        </p:xfrm>
        <a:graphic>
          <a:graphicData uri="http://schemas.openxmlformats.org/drawingml/2006/table">
            <a:tbl>
              <a:tblPr firstRow="1" bandRow="1">
                <a:tableStyleId>{2D5ABB26-0587-4C30-8999-92F81FD0307C}</a:tableStyleId>
              </a:tblPr>
              <a:tblGrid>
                <a:gridCol w="2391038">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6 through 12 years, 13 through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1">
                          <a:ln>
                            <a:noFill/>
                          </a:ln>
                          <a:solidFill>
                            <a:schemeClr val="bg1"/>
                          </a:solidFill>
                          <a:latin typeface="Times New Roman" panose="02020603050405020304" pitchFamily="18" charset="0"/>
                          <a:cs typeface="Times New Roman" panose="02020603050405020304" pitchFamily="18" charset="0"/>
                        </a:rPr>
                        <a:t>18 years, and adults</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89" name="Table 88" descr="[decorative] ">
            <a:extLst>
              <a:ext uri="{FF2B5EF4-FFF2-40B4-BE49-F238E27FC236}">
                <a16:creationId xmlns:a16="http://schemas.microsoft.com/office/drawing/2014/main" id="{2A20A120-2228-3149-A084-7B231247291F}"/>
              </a:ext>
            </a:extLst>
          </p:cNvPr>
          <p:cNvGraphicFramePr>
            <a:graphicFrameLocks noGrp="1"/>
          </p:cNvGraphicFramePr>
          <p:nvPr>
            <p:extLst>
              <p:ext uri="{D42A27DB-BD31-4B8C-83A1-F6EECF244321}">
                <p14:modId xmlns:p14="http://schemas.microsoft.com/office/powerpoint/2010/main" val="1331071181"/>
              </p:ext>
            </p:extLst>
          </p:nvPr>
        </p:nvGraphicFramePr>
        <p:xfrm>
          <a:off x="6103218" y="2681073"/>
          <a:ext cx="2282289" cy="807160"/>
        </p:xfrm>
        <a:graphic>
          <a:graphicData uri="http://schemas.openxmlformats.org/drawingml/2006/table">
            <a:tbl>
              <a:tblPr firstRow="1" bandRow="1">
                <a:tableStyleId>{2D5ABB26-0587-4C30-8999-92F81FD0307C}</a:tableStyleId>
              </a:tblPr>
              <a:tblGrid>
                <a:gridCol w="2282289">
                  <a:extLst>
                    <a:ext uri="{9D8B030D-6E8A-4147-A177-3AD203B41FA5}">
                      <a16:colId xmlns:a16="http://schemas.microsoft.com/office/drawing/2014/main" val="3628576105"/>
                    </a:ext>
                  </a:extLst>
                </a:gridCol>
              </a:tblGrid>
              <a:tr h="797989">
                <a:tc>
                  <a:txBody>
                    <a:bodyPr/>
                    <a:lstStyle/>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fat-free (skim)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Flavored fat-free (skim)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low-fat (1%)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Flavored low-fat (1%) milk</a:t>
                      </a:r>
                    </a:p>
                  </a:txBody>
                  <a:tcPr marL="75639" marR="75639" marT="37820" marB="37820" anchor="ctr"/>
                </a:tc>
                <a:extLst>
                  <a:ext uri="{0D108BD9-81ED-4DB2-BD59-A6C34878D82A}">
                    <a16:rowId xmlns:a16="http://schemas.microsoft.com/office/drawing/2014/main" val="1058308914"/>
                  </a:ext>
                </a:extLst>
              </a:tr>
            </a:tbl>
          </a:graphicData>
        </a:graphic>
      </p:graphicFrame>
      <p:sp>
        <p:nvSpPr>
          <p:cNvPr id="90" name="Rectangle 89">
            <a:extLst>
              <a:ext uri="{FF2B5EF4-FFF2-40B4-BE49-F238E27FC236}">
                <a16:creationId xmlns:a16="http://schemas.microsoft.com/office/drawing/2014/main" id="{89BE1903-D2C2-E14B-BCF3-C4DC3AA27874}"/>
              </a:ext>
            </a:extLst>
          </p:cNvPr>
          <p:cNvSpPr/>
          <p:nvPr/>
        </p:nvSpPr>
        <p:spPr>
          <a:xfrm>
            <a:off x="3467526" y="4126662"/>
            <a:ext cx="5156190" cy="738664"/>
          </a:xfrm>
          <a:prstGeom prst="rect">
            <a:avLst/>
          </a:prstGeom>
        </p:spPr>
        <p:txBody>
          <a:bodyPr wrap="square">
            <a:spAutoFit/>
          </a:bodyPr>
          <a:lstStyle/>
          <a:p>
            <a:pPr algn="ctr"/>
            <a:r>
              <a:rPr lang="en-US" sz="1400" i="1">
                <a:latin typeface="Times New Roman" panose="02020603050405020304" pitchFamily="18" charset="0"/>
                <a:cs typeface="Times New Roman" panose="02020603050405020304" pitchFamily="18" charset="0"/>
              </a:rPr>
              <a:t>Non-dairy beverages may be served in place of cow’s milk when a participant has a special dietary need. Please contact your Sponsoring Organization or State agency for more information. </a:t>
            </a:r>
          </a:p>
        </p:txBody>
      </p:sp>
    </p:spTree>
    <p:extLst>
      <p:ext uri="{BB962C8B-B14F-4D97-AF65-F5344CB8AC3E}">
        <p14:creationId xmlns:p14="http://schemas.microsoft.com/office/powerpoint/2010/main" val="3943722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07D7C-4D15-A94C-AC2E-7CAADCAFDD66}"/>
              </a:ext>
            </a:extLst>
          </p:cNvPr>
          <p:cNvSpPr>
            <a:spLocks noGrp="1"/>
          </p:cNvSpPr>
          <p:nvPr>
            <p:ph type="title"/>
          </p:nvPr>
        </p:nvSpPr>
        <p:spPr/>
        <p:txBody>
          <a:bodyPr/>
          <a:lstStyle/>
          <a:p>
            <a:r>
              <a:rPr lang="en-US" noProof="0" dirty="0"/>
              <a:t>USDA’s Team Nutrition</a:t>
            </a:r>
          </a:p>
        </p:txBody>
      </p:sp>
      <p:grpSp>
        <p:nvGrpSpPr>
          <p:cNvPr id="3" name="Group 2" descr="Logo: Team Nutrition, USDA. ">
            <a:extLst>
              <a:ext uri="{FF2B5EF4-FFF2-40B4-BE49-F238E27FC236}">
                <a16:creationId xmlns:a16="http://schemas.microsoft.com/office/drawing/2014/main" id="{881F188D-1347-3E43-BFD9-81BCFBBF7939}"/>
              </a:ext>
            </a:extLst>
          </p:cNvPr>
          <p:cNvGrpSpPr/>
          <p:nvPr/>
        </p:nvGrpSpPr>
        <p:grpSpPr>
          <a:xfrm>
            <a:off x="303636" y="968402"/>
            <a:ext cx="3586312" cy="2695311"/>
            <a:chOff x="303636" y="968402"/>
            <a:chExt cx="3586312" cy="2695311"/>
          </a:xfrm>
        </p:grpSpPr>
        <p:pic>
          <p:nvPicPr>
            <p:cNvPr id="19" name="Picture 2" descr="Logo: Team Nutrition, USDA. ">
              <a:extLst>
                <a:ext uri="{FF2B5EF4-FFF2-40B4-BE49-F238E27FC236}">
                  <a16:creationId xmlns:a16="http://schemas.microsoft.com/office/drawing/2014/main" id="{37991314-2A46-8546-805C-89E32C4FC7A7}"/>
                </a:ext>
              </a:extLst>
            </p:cNvPr>
            <p:cNvPicPr>
              <a:picLocks noChangeAspect="1" noChangeArrowheads="1"/>
            </p:cNvPicPr>
            <p:nvPr/>
          </p:nvPicPr>
          <p:blipFill>
            <a:blip r:embed="rId3"/>
            <a:stretch>
              <a:fillRect/>
            </a:stretch>
          </p:blipFill>
          <p:spPr bwMode="auto">
            <a:xfrm>
              <a:off x="303636" y="968402"/>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4" name="Elbow Connector 23">
              <a:extLst>
                <a:ext uri="{FF2B5EF4-FFF2-40B4-BE49-F238E27FC236}">
                  <a16:creationId xmlns:a16="http://schemas.microsoft.com/office/drawing/2014/main" id="{73837D48-1D19-2F4A-BF0C-9E801E24A03E}"/>
                </a:ext>
                <a:ext uri="{C183D7F6-B498-43B3-948B-1728B52AA6E4}">
                  <adec:decorative xmlns="" xmlns:adec="http://schemas.microsoft.com/office/drawing/2017/decorative" val="1"/>
                </a:ext>
              </a:extLst>
            </p:cNvPr>
            <p:cNvCxnSpPr>
              <a:cxnSpLocks/>
            </p:cNvCxnSpPr>
            <p:nvPr/>
          </p:nvCxnSpPr>
          <p:spPr>
            <a:xfrm>
              <a:off x="3125449" y="2551213"/>
              <a:ext cx="764499" cy="521885"/>
            </a:xfrm>
            <a:prstGeom prst="bentConnector3">
              <a:avLst>
                <a:gd name="adj1" fmla="val 50000"/>
              </a:avLst>
            </a:prstGeom>
            <a:ln w="19050">
              <a:solidFill>
                <a:srgbClr val="511B48"/>
              </a:solidFill>
              <a:tailEnd type="ova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D1761C8-6895-F749-A385-AEF935E72CD1}"/>
                </a:ext>
                <a:ext uri="{C183D7F6-B498-43B3-948B-1728B52AA6E4}">
                  <adec:decorative xmlns="" xmlns:adec="http://schemas.microsoft.com/office/drawing/2017/decorative" val="1"/>
                </a:ext>
              </a:extLst>
            </p:cNvPr>
            <p:cNvCxnSpPr>
              <a:cxnSpLocks/>
            </p:cNvCxnSpPr>
            <p:nvPr/>
          </p:nvCxnSpPr>
          <p:spPr>
            <a:xfrm>
              <a:off x="3125449" y="2278101"/>
              <a:ext cx="764499" cy="0"/>
            </a:xfrm>
            <a:prstGeom prst="line">
              <a:avLst/>
            </a:prstGeom>
            <a:ln w="19050">
              <a:solidFill>
                <a:srgbClr val="511B48"/>
              </a:solidFill>
              <a:tailEnd type="oval"/>
            </a:ln>
          </p:spPr>
          <p:style>
            <a:lnRef idx="1">
              <a:schemeClr val="accent1"/>
            </a:lnRef>
            <a:fillRef idx="0">
              <a:schemeClr val="accent1"/>
            </a:fillRef>
            <a:effectRef idx="0">
              <a:schemeClr val="accent1"/>
            </a:effectRef>
            <a:fontRef idx="minor">
              <a:schemeClr val="tx1"/>
            </a:fontRef>
          </p:style>
        </p:cxnSp>
        <p:cxnSp>
          <p:nvCxnSpPr>
            <p:cNvPr id="23" name="Elbow Connector 22">
              <a:extLst>
                <a:ext uri="{FF2B5EF4-FFF2-40B4-BE49-F238E27FC236}">
                  <a16:creationId xmlns:a16="http://schemas.microsoft.com/office/drawing/2014/main" id="{376EC3E2-24D3-5347-8F6A-BB4BE856C6A3}"/>
                </a:ext>
                <a:ext uri="{C183D7F6-B498-43B3-948B-1728B52AA6E4}">
                  <adec:decorative xmlns="" xmlns:adec="http://schemas.microsoft.com/office/drawing/2017/decorative" val="1"/>
                </a:ext>
              </a:extLst>
            </p:cNvPr>
            <p:cNvCxnSpPr>
              <a:cxnSpLocks/>
            </p:cNvCxnSpPr>
            <p:nvPr/>
          </p:nvCxnSpPr>
          <p:spPr>
            <a:xfrm flipV="1">
              <a:off x="3125449" y="1244297"/>
              <a:ext cx="764499" cy="764385"/>
            </a:xfrm>
            <a:prstGeom prst="bentConnector3">
              <a:avLst>
                <a:gd name="adj1" fmla="val 50000"/>
              </a:avLst>
            </a:prstGeom>
            <a:ln w="19050">
              <a:solidFill>
                <a:srgbClr val="511B48"/>
              </a:solidFill>
              <a:tailEnd type="oval"/>
            </a:ln>
          </p:spPr>
          <p:style>
            <a:lnRef idx="1">
              <a:schemeClr val="accent1"/>
            </a:lnRef>
            <a:fillRef idx="0">
              <a:schemeClr val="accent1"/>
            </a:fillRef>
            <a:effectRef idx="0">
              <a:schemeClr val="accent1"/>
            </a:effectRef>
            <a:fontRef idx="minor">
              <a:schemeClr val="tx1"/>
            </a:fontRef>
          </p:style>
        </p:cxnSp>
      </p:grpSp>
      <p:sp>
        <p:nvSpPr>
          <p:cNvPr id="20" name="Text Placeholder 2">
            <a:extLst>
              <a:ext uri="{FF2B5EF4-FFF2-40B4-BE49-F238E27FC236}">
                <a16:creationId xmlns:a16="http://schemas.microsoft.com/office/drawing/2014/main" id="{02516C53-6F00-F544-913A-A6418CBBE977}"/>
              </a:ext>
            </a:extLst>
          </p:cNvPr>
          <p:cNvSpPr>
            <a:spLocks noGrp="1"/>
          </p:cNvSpPr>
          <p:nvPr>
            <p:ph type="body" idx="1"/>
          </p:nvPr>
        </p:nvSpPr>
        <p:spPr>
          <a:xfrm>
            <a:off x="4104674" y="1063759"/>
            <a:ext cx="4611037" cy="830997"/>
          </a:xfrm>
        </p:spPr>
        <p:txBody>
          <a:bodyPr/>
          <a:lstStyle/>
          <a:p>
            <a:r>
              <a:rPr lang="en-US" noProof="0" dirty="0"/>
              <a:t>An initiative of the USDA’s Food and Nutrition Service to support the USDA’s Child Nutrition Programs.</a:t>
            </a:r>
          </a:p>
          <a:p>
            <a:endParaRPr lang="en-US" noProof="0" dirty="0"/>
          </a:p>
        </p:txBody>
      </p:sp>
      <p:sp>
        <p:nvSpPr>
          <p:cNvPr id="21" name="Text Placeholder 2">
            <a:extLst>
              <a:ext uri="{FF2B5EF4-FFF2-40B4-BE49-F238E27FC236}">
                <a16:creationId xmlns:a16="http://schemas.microsoft.com/office/drawing/2014/main" id="{F37F66E3-E354-0B4D-8C8F-219E215486DF}"/>
              </a:ext>
            </a:extLst>
          </p:cNvPr>
          <p:cNvSpPr txBox="1">
            <a:spLocks/>
          </p:cNvSpPr>
          <p:nvPr/>
        </p:nvSpPr>
        <p:spPr>
          <a:xfrm>
            <a:off x="4104674" y="2109351"/>
            <a:ext cx="4611036"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Aims to improve children’s lifelong eating and physical activity habits.</a:t>
            </a:r>
          </a:p>
        </p:txBody>
      </p:sp>
      <p:sp>
        <p:nvSpPr>
          <p:cNvPr id="22" name="Text Placeholder 2">
            <a:extLst>
              <a:ext uri="{FF2B5EF4-FFF2-40B4-BE49-F238E27FC236}">
                <a16:creationId xmlns:a16="http://schemas.microsoft.com/office/drawing/2014/main" id="{5BF8766A-B34B-D142-BF3C-7D3AC1EF9003}"/>
              </a:ext>
            </a:extLst>
          </p:cNvPr>
          <p:cNvSpPr txBox="1">
            <a:spLocks/>
          </p:cNvSpPr>
          <p:nvPr/>
        </p:nvSpPr>
        <p:spPr>
          <a:xfrm>
            <a:off x="4104674" y="2923735"/>
            <a:ext cx="4889919" cy="830997"/>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Provides nutrition education and training materials to State agencies, sponsoring organizations, and CACFP sites.</a:t>
            </a:r>
          </a:p>
        </p:txBody>
      </p:sp>
      <p:pic>
        <p:nvPicPr>
          <p:cNvPr id="15" name="Picture 14" descr="Hyperlink Icon.">
            <a:extLst>
              <a:ext uri="{FF2B5EF4-FFF2-40B4-BE49-F238E27FC236}">
                <a16:creationId xmlns:a16="http://schemas.microsoft.com/office/drawing/2014/main" id="{7AD6A576-6CDE-724C-AB46-3FA9F1B34C49}"/>
              </a:ext>
            </a:extLst>
          </p:cNvPr>
          <p:cNvPicPr>
            <a:picLocks noChangeAspect="1"/>
          </p:cNvPicPr>
          <p:nvPr/>
        </p:nvPicPr>
        <p:blipFill>
          <a:blip r:embed="rId4"/>
          <a:stretch>
            <a:fillRect/>
          </a:stretch>
        </p:blipFill>
        <p:spPr>
          <a:xfrm>
            <a:off x="268643" y="4450968"/>
            <a:ext cx="423093" cy="423093"/>
          </a:xfrm>
          <a:prstGeom prst="rect">
            <a:avLst/>
          </a:prstGeom>
        </p:spPr>
      </p:pic>
      <p:sp>
        <p:nvSpPr>
          <p:cNvPr id="5" name="Rectangle 4">
            <a:extLst>
              <a:ext uri="{FF2B5EF4-FFF2-40B4-BE49-F238E27FC236}">
                <a16:creationId xmlns:a16="http://schemas.microsoft.com/office/drawing/2014/main" id="{90989EEB-57ED-E641-B598-2B1FC08652CB}"/>
              </a:ext>
            </a:extLst>
          </p:cNvPr>
          <p:cNvSpPr/>
          <p:nvPr/>
        </p:nvSpPr>
        <p:spPr>
          <a:xfrm>
            <a:off x="859981" y="4461859"/>
            <a:ext cx="4310758" cy="461665"/>
          </a:xfrm>
          <a:prstGeom prst="rect">
            <a:avLst/>
          </a:prstGeom>
        </p:spPr>
        <p:txBody>
          <a:bodyPr wrap="square" lIns="0">
            <a:spAutoFit/>
          </a:bodyPr>
          <a:lstStyle/>
          <a:p>
            <a:r>
              <a:rPr lang="en-US" sz="2400" b="1" dirty="0">
                <a:solidFill>
                  <a:schemeClr val="bg1"/>
                </a:solidFill>
                <a:latin typeface="Helvetica" pitchFamily="2" charset="0"/>
                <a:hlinkClick r:id="rId5">
                  <a:extLst>
                    <a:ext uri="{A12FA001-AC4F-418D-AE19-62706E023703}">
                      <ahyp:hlinkClr xmlns="" xmlns:ahyp="http://schemas.microsoft.com/office/drawing/2018/hyperlinkcolor" val="tx"/>
                    </a:ext>
                  </a:extLst>
                </a:hlinkClick>
              </a:rPr>
              <a:t>TeamNutrition.usda.gov</a:t>
            </a:r>
            <a:endParaRPr lang="en-US" sz="2400" b="1" dirty="0">
              <a:solidFill>
                <a:schemeClr val="bg1"/>
              </a:solidFill>
              <a:latin typeface="Helvetica" pitchFamily="2" charset="0"/>
              <a:cs typeface="Arial" panose="020B0604020202020204" pitchFamily="34" charset="0"/>
            </a:endParaRPr>
          </a:p>
        </p:txBody>
      </p:sp>
      <p:pic>
        <p:nvPicPr>
          <p:cNvPr id="17" name="Picture 16" descr="Twitter Icon.">
            <a:extLst>
              <a:ext uri="{FF2B5EF4-FFF2-40B4-BE49-F238E27FC236}">
                <a16:creationId xmlns:a16="http://schemas.microsoft.com/office/drawing/2014/main" id="{23EB63A9-8239-1B46-B99C-B61676C42550}"/>
              </a:ext>
            </a:extLst>
          </p:cNvPr>
          <p:cNvPicPr>
            <a:picLocks noChangeAspect="1"/>
          </p:cNvPicPr>
          <p:nvPr/>
        </p:nvPicPr>
        <p:blipFill>
          <a:blip r:embed="rId6"/>
          <a:stretch>
            <a:fillRect/>
          </a:stretch>
        </p:blipFill>
        <p:spPr>
          <a:xfrm>
            <a:off x="4791648" y="4480331"/>
            <a:ext cx="461665" cy="461665"/>
          </a:xfrm>
          <a:prstGeom prst="rect">
            <a:avLst/>
          </a:prstGeom>
        </p:spPr>
      </p:pic>
      <p:sp>
        <p:nvSpPr>
          <p:cNvPr id="9" name="Rectangle 8">
            <a:extLst>
              <a:ext uri="{FF2B5EF4-FFF2-40B4-BE49-F238E27FC236}">
                <a16:creationId xmlns:a16="http://schemas.microsoft.com/office/drawing/2014/main" id="{3EBFDEDF-5B52-1344-B470-C688B0E4587E}"/>
              </a:ext>
            </a:extLst>
          </p:cNvPr>
          <p:cNvSpPr/>
          <p:nvPr/>
        </p:nvSpPr>
        <p:spPr>
          <a:xfrm>
            <a:off x="5338984" y="4461859"/>
            <a:ext cx="3244226" cy="461665"/>
          </a:xfrm>
          <a:prstGeom prst="rect">
            <a:avLst/>
          </a:prstGeom>
        </p:spPr>
        <p:txBody>
          <a:bodyPr wrap="square" lIns="0" rIns="0">
            <a:spAutoFit/>
          </a:bodyPr>
          <a:lstStyle/>
          <a:p>
            <a:r>
              <a:rPr lang="en-US" sz="2400" b="1" dirty="0">
                <a:solidFill>
                  <a:schemeClr val="bg1"/>
                </a:solidFill>
                <a:latin typeface="Helvetica" pitchFamily="2" charset="0"/>
                <a:cs typeface="Arial" panose="020B0604020202020204" pitchFamily="34" charset="0"/>
              </a:rPr>
              <a:t>@</a:t>
            </a:r>
            <a:r>
              <a:rPr lang="en-US" sz="2400" b="1" u="sng" dirty="0">
                <a:solidFill>
                  <a:schemeClr val="bg1"/>
                </a:solidFill>
                <a:latin typeface="Helvetica" pitchFamily="2" charset="0"/>
                <a:cs typeface="Arial" panose="020B0604020202020204" pitchFamily="34" charset="0"/>
                <a:hlinkClick r:id="rId7">
                  <a:extLst>
                    <a:ext uri="{A12FA001-AC4F-418D-AE19-62706E023703}">
                      <ahyp:hlinkClr xmlns="" xmlns:ahyp="http://schemas.microsoft.com/office/drawing/2018/hyperlinkcolor" val="tx"/>
                    </a:ext>
                  </a:extLst>
                </a:hlinkClick>
              </a:rPr>
              <a:t>TeamNutrition</a:t>
            </a:r>
            <a:endParaRPr lang="en-US" sz="2400" b="1" u="sng" dirty="0">
              <a:solidFill>
                <a:schemeClr val="bg1"/>
              </a:solidFill>
              <a:latin typeface="Helvetica" pitchFamily="2" charset="0"/>
              <a:cs typeface="Arial" panose="020B0604020202020204" pitchFamily="34" charset="0"/>
            </a:endParaRPr>
          </a:p>
        </p:txBody>
      </p:sp>
      <p:sp>
        <p:nvSpPr>
          <p:cNvPr id="16" name="TextBox 15">
            <a:extLst>
              <a:ext uri="{FF2B5EF4-FFF2-40B4-BE49-F238E27FC236}">
                <a16:creationId xmlns:a16="http://schemas.microsoft.com/office/drawing/2014/main" id="{AA1087BE-CC8B-FD46-9CC8-47D05304BDCC}"/>
              </a:ext>
            </a:extLst>
          </p:cNvPr>
          <p:cNvSpPr txBox="1"/>
          <p:nvPr/>
        </p:nvSpPr>
        <p:spPr>
          <a:xfrm>
            <a:off x="149407" y="3983739"/>
            <a:ext cx="4247804" cy="246221"/>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The goal of Team Nutrition is to improve children's lifelong eating and physical activity habits through nutrition education based on the principles of the Dietary Guidelines for Americans and MyPlate.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p:txBody>
      </p:sp>
    </p:spTree>
    <p:extLst>
      <p:ext uri="{BB962C8B-B14F-4D97-AF65-F5344CB8AC3E}">
        <p14:creationId xmlns:p14="http://schemas.microsoft.com/office/powerpoint/2010/main" val="1144489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a16="http://schemas.microsoft.com/office/drawing/2014/main" id="{6247D4FE-3B50-8F4A-9D10-4B8502664F65}"/>
              </a:ext>
            </a:extLst>
          </p:cNvPr>
          <p:cNvSpPr txBox="1"/>
          <p:nvPr/>
        </p:nvSpPr>
        <p:spPr>
          <a:xfrm>
            <a:off x="39164" y="162236"/>
            <a:ext cx="2938645" cy="1846659"/>
          </a:xfrm>
          <a:prstGeom prst="rect">
            <a:avLst/>
          </a:prstGeom>
          <a:noFill/>
        </p:spPr>
        <p:txBody>
          <a:bodyPr wrap="square" rtlCol="0">
            <a:spAutoFit/>
          </a:bodyPr>
          <a:lstStyle/>
          <a:p>
            <a:pPr algn="ctr"/>
            <a:r>
              <a:rPr lang="en-US" sz="9600" b="1">
                <a:solidFill>
                  <a:srgbClr val="FFFFFF"/>
                </a:solidFill>
                <a:latin typeface="Helvetica" pitchFamily="2" charset="0"/>
              </a:rPr>
              <a:t>?</a:t>
            </a:r>
            <a:endParaRPr lang="en-US" sz="9600" b="1">
              <a:solidFill>
                <a:schemeClr val="bg1">
                  <a:alpha val="60000"/>
                </a:schemeClr>
              </a:solidFill>
              <a:latin typeface="Helvetica" pitchFamily="2" charset="0"/>
            </a:endParaRPr>
          </a:p>
          <a:p>
            <a:pPr algn="ctr"/>
            <a:endParaRPr lang="en-US"/>
          </a:p>
        </p:txBody>
      </p:sp>
      <p:sp>
        <p:nvSpPr>
          <p:cNvPr id="2" name="Title 1">
            <a:extLst>
              <a:ext uri="{FF2B5EF4-FFF2-40B4-BE49-F238E27FC236}">
                <a16:creationId xmlns:a16="http://schemas.microsoft.com/office/drawing/2014/main" id="{AA69E19D-7878-3643-9714-7FF374346BD1}"/>
              </a:ext>
            </a:extLst>
          </p:cNvPr>
          <p:cNvSpPr>
            <a:spLocks noGrp="1"/>
          </p:cNvSpPr>
          <p:nvPr>
            <p:ph type="title"/>
          </p:nvPr>
        </p:nvSpPr>
        <p:spPr>
          <a:xfrm>
            <a:off x="-60960" y="1294418"/>
            <a:ext cx="3021980" cy="1669773"/>
          </a:xfrm>
        </p:spPr>
        <p:txBody>
          <a:bodyPr/>
          <a:lstStyle/>
          <a:p>
            <a:pPr marL="11113">
              <a:buClr>
                <a:srgbClr val="511B48"/>
              </a:buClr>
            </a:pPr>
            <a:r>
              <a:rPr lang="en-US" sz="1800" noProof="0"/>
              <a:t>Answer </a:t>
            </a:r>
            <a:r>
              <a:rPr lang="en-US" sz="1800" b="0" noProof="0"/>
              <a:t/>
            </a:r>
            <a:br>
              <a:rPr lang="en-US" sz="1800" b="0" noProof="0"/>
            </a:br>
            <a:r>
              <a:rPr lang="en-US" sz="1800" b="0" noProof="0"/>
              <a:t>Darrick is 2 years old. What type(s) of milk can he be served as part of a reimbursable meal?</a:t>
            </a:r>
            <a:br>
              <a:rPr lang="en-US" sz="1800" b="0" noProof="0"/>
            </a:br>
            <a:r>
              <a:rPr lang="en-US" sz="1800" b="0" noProof="0"/>
              <a:t/>
            </a:r>
            <a:br>
              <a:rPr lang="en-US" sz="1800" b="0" noProof="0"/>
            </a:br>
            <a:r>
              <a:rPr lang="en-US" sz="1800" b="0" noProof="0"/>
              <a:t/>
            </a:r>
            <a:br>
              <a:rPr lang="en-US" sz="1800" b="0" noProof="0"/>
            </a:br>
            <a:r>
              <a:rPr lang="en-US" sz="1800" b="0" noProof="0"/>
              <a:t/>
            </a:r>
            <a:br>
              <a:rPr lang="en-US" sz="1800" b="0" noProof="0"/>
            </a:br>
            <a:r>
              <a:rPr lang="en-US" sz="1800" b="0" noProof="0"/>
              <a:t/>
            </a:r>
            <a:br>
              <a:rPr lang="en-US" sz="1800" b="0" noProof="0"/>
            </a:br>
            <a:r>
              <a:rPr lang="en-US" sz="1800" b="0" noProof="0"/>
              <a:t/>
            </a:r>
            <a:br>
              <a:rPr lang="en-US" sz="1800" b="0" noProof="0"/>
            </a:br>
            <a:endParaRPr lang="en-US" sz="1800" b="0" noProof="0"/>
          </a:p>
        </p:txBody>
      </p:sp>
      <p:sp>
        <p:nvSpPr>
          <p:cNvPr id="6" name="Text Placeholder 5">
            <a:extLst>
              <a:ext uri="{FF2B5EF4-FFF2-40B4-BE49-F238E27FC236}">
                <a16:creationId xmlns:a16="http://schemas.microsoft.com/office/drawing/2014/main" id="{5E3A2A99-BCF9-3648-A533-79EFF0B02967}"/>
              </a:ext>
            </a:extLst>
          </p:cNvPr>
          <p:cNvSpPr>
            <a:spLocks noGrp="1"/>
          </p:cNvSpPr>
          <p:nvPr>
            <p:ph type="body" idx="1"/>
          </p:nvPr>
        </p:nvSpPr>
        <p:spPr>
          <a:xfrm>
            <a:off x="109728" y="3068315"/>
            <a:ext cx="3868737" cy="312738"/>
          </a:xfrm>
        </p:spPr>
        <p:txBody>
          <a:bodyPr/>
          <a:lstStyle/>
          <a:p>
            <a:r>
              <a:rPr lang="en-US" sz="1800" noProof="0">
                <a:solidFill>
                  <a:srgbClr val="FFFFFF"/>
                </a:solidFill>
              </a:rPr>
              <a:t>Choose all that apply:</a:t>
            </a:r>
          </a:p>
        </p:txBody>
      </p:sp>
      <p:sp>
        <p:nvSpPr>
          <p:cNvPr id="4" name="Content Placeholder 3">
            <a:extLst>
              <a:ext uri="{FF2B5EF4-FFF2-40B4-BE49-F238E27FC236}">
                <a16:creationId xmlns:a16="http://schemas.microsoft.com/office/drawing/2014/main" id="{B3489591-4C2E-3A4B-8B9B-F3818D36A5A5}"/>
              </a:ext>
            </a:extLst>
          </p:cNvPr>
          <p:cNvSpPr>
            <a:spLocks noGrp="1"/>
          </p:cNvSpPr>
          <p:nvPr>
            <p:ph sz="half" idx="2"/>
          </p:nvPr>
        </p:nvSpPr>
        <p:spPr>
          <a:xfrm>
            <a:off x="109728" y="3447288"/>
            <a:ext cx="4709565" cy="1365683"/>
          </a:xfrm>
        </p:spPr>
        <p:txBody>
          <a:bodyPr/>
          <a:lstStyle/>
          <a:p>
            <a:pPr>
              <a:buClr>
                <a:srgbClr val="FFFFFF"/>
              </a:buClr>
              <a:buFont typeface="Wingdings" pitchFamily="2" charset="2"/>
              <a:buChar char="q"/>
            </a:pPr>
            <a:r>
              <a:rPr lang="en-US" sz="1800" b="1" noProof="0">
                <a:solidFill>
                  <a:srgbClr val="FFFFFF"/>
                </a:solidFill>
              </a:rPr>
              <a:t>Unflavored Fat-Free </a:t>
            </a:r>
            <a:br>
              <a:rPr lang="en-US" sz="1800" b="1" noProof="0">
                <a:solidFill>
                  <a:srgbClr val="FFFFFF"/>
                </a:solidFill>
              </a:rPr>
            </a:br>
            <a:r>
              <a:rPr lang="en-US" sz="1800" b="1" noProof="0">
                <a:solidFill>
                  <a:srgbClr val="FFFFFF"/>
                </a:solidFill>
              </a:rPr>
              <a:t>(Skim) Milk</a:t>
            </a:r>
          </a:p>
          <a:p>
            <a:pPr>
              <a:buClr>
                <a:srgbClr val="FFFFFF"/>
              </a:buClr>
              <a:buFont typeface="Wingdings" pitchFamily="2" charset="2"/>
              <a:buChar char="q"/>
            </a:pPr>
            <a:r>
              <a:rPr lang="en-US" sz="1800" noProof="0">
                <a:solidFill>
                  <a:srgbClr val="FFFFFF"/>
                </a:solidFill>
              </a:rPr>
              <a:t>Unflavored Whole Milk</a:t>
            </a:r>
          </a:p>
          <a:p>
            <a:pPr>
              <a:buClr>
                <a:srgbClr val="FFFFFF"/>
              </a:buClr>
              <a:buFont typeface="Wingdings" pitchFamily="2" charset="2"/>
              <a:buChar char="q"/>
            </a:pPr>
            <a:r>
              <a:rPr lang="en-US" sz="1800" b="1" noProof="0">
                <a:solidFill>
                  <a:srgbClr val="FFFFFF"/>
                </a:solidFill>
              </a:rPr>
              <a:t>Unflavored Low-Fat </a:t>
            </a:r>
            <a:br>
              <a:rPr lang="en-US" sz="1800" b="1" noProof="0">
                <a:solidFill>
                  <a:srgbClr val="FFFFFF"/>
                </a:solidFill>
              </a:rPr>
            </a:br>
            <a:r>
              <a:rPr lang="en-US" sz="1800" b="1" noProof="0">
                <a:solidFill>
                  <a:srgbClr val="FFFFFF"/>
                </a:solidFill>
              </a:rPr>
              <a:t>(1%) Milk</a:t>
            </a:r>
          </a:p>
        </p:txBody>
      </p:sp>
      <p:sp>
        <p:nvSpPr>
          <p:cNvPr id="18" name="TextBox 17" descr="The box next to &quot;Unflavored Fat-Free (Skim) Milk&quot; is checked.">
            <a:extLst>
              <a:ext uri="{FF2B5EF4-FFF2-40B4-BE49-F238E27FC236}">
                <a16:creationId xmlns:a16="http://schemas.microsoft.com/office/drawing/2014/main" id="{5F9830D4-56C6-EE46-B2D6-1DD189B8E646}"/>
              </a:ext>
            </a:extLst>
          </p:cNvPr>
          <p:cNvSpPr txBox="1"/>
          <p:nvPr/>
        </p:nvSpPr>
        <p:spPr>
          <a:xfrm>
            <a:off x="109728" y="3306440"/>
            <a:ext cx="461044" cy="461665"/>
          </a:xfrm>
          <a:prstGeom prst="rect">
            <a:avLst/>
          </a:prstGeom>
          <a:noFill/>
        </p:spPr>
        <p:txBody>
          <a:bodyPr wrap="square" rtlCol="0">
            <a:spAutoFit/>
          </a:bodyPr>
          <a:lstStyle/>
          <a:p>
            <a:r>
              <a:rPr lang="en-US" sz="2400">
                <a:solidFill>
                  <a:schemeClr val="bg1"/>
                </a:solidFill>
              </a:rPr>
              <a:t>✓</a:t>
            </a:r>
          </a:p>
        </p:txBody>
      </p:sp>
      <p:sp>
        <p:nvSpPr>
          <p:cNvPr id="19" name="TextBox 18" descr="The box next to &quot;Unflavored Low-Fat (1%) Milk&quot; is checked. ">
            <a:extLst>
              <a:ext uri="{FF2B5EF4-FFF2-40B4-BE49-F238E27FC236}">
                <a16:creationId xmlns:a16="http://schemas.microsoft.com/office/drawing/2014/main" id="{5F9830D4-56C6-EE46-B2D6-1DD189B8E646}"/>
              </a:ext>
            </a:extLst>
          </p:cNvPr>
          <p:cNvSpPr txBox="1"/>
          <p:nvPr/>
        </p:nvSpPr>
        <p:spPr>
          <a:xfrm>
            <a:off x="109728" y="4310822"/>
            <a:ext cx="350170" cy="461665"/>
          </a:xfrm>
          <a:prstGeom prst="rect">
            <a:avLst/>
          </a:prstGeom>
          <a:noFill/>
        </p:spPr>
        <p:txBody>
          <a:bodyPr wrap="square" rtlCol="0">
            <a:spAutoFit/>
          </a:bodyPr>
          <a:lstStyle/>
          <a:p>
            <a:r>
              <a:rPr lang="en-US" sz="2400">
                <a:solidFill>
                  <a:schemeClr val="bg1"/>
                </a:solidFill>
              </a:rPr>
              <a:t>✓</a:t>
            </a:r>
          </a:p>
        </p:txBody>
      </p:sp>
      <p:grpSp>
        <p:nvGrpSpPr>
          <p:cNvPr id="93" name="Group 92" descr="[decorative] ">
            <a:extLst>
              <a:ext uri="{FF2B5EF4-FFF2-40B4-BE49-F238E27FC236}">
                <a16:creationId xmlns:a16="http://schemas.microsoft.com/office/drawing/2014/main" id="{22922FD3-0C41-7C46-AADE-E2FA6AF314F8}"/>
              </a:ext>
              <a:ext uri="{C183D7F6-B498-43B3-948B-1728B52AA6E4}">
                <adec:decorative xmlns="" xmlns:adec="http://schemas.microsoft.com/office/drawing/2017/decorative" val="1"/>
              </a:ext>
            </a:extLst>
          </p:cNvPr>
          <p:cNvGrpSpPr/>
          <p:nvPr/>
        </p:nvGrpSpPr>
        <p:grpSpPr>
          <a:xfrm>
            <a:off x="3407238" y="842100"/>
            <a:ext cx="5258742" cy="3109566"/>
            <a:chOff x="2596445" y="1206348"/>
            <a:chExt cx="6376794" cy="3268212"/>
          </a:xfrm>
        </p:grpSpPr>
        <p:sp>
          <p:nvSpPr>
            <p:cNvPr id="94" name="Rounded Rectangle 93">
              <a:extLst>
                <a:ext uri="{FF2B5EF4-FFF2-40B4-BE49-F238E27FC236}">
                  <a16:creationId xmlns:a16="http://schemas.microsoft.com/office/drawing/2014/main" id="{896223F6-E86D-AE44-B4CF-85DC60322991}"/>
                </a:ext>
              </a:extLst>
            </p:cNvPr>
            <p:cNvSpPr/>
            <p:nvPr/>
          </p:nvSpPr>
          <p:spPr>
            <a:xfrm>
              <a:off x="2596445" y="1206348"/>
              <a:ext cx="6376794" cy="3268212"/>
            </a:xfrm>
            <a:prstGeom prst="roundRect">
              <a:avLst>
                <a:gd name="adj" fmla="val 2645"/>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94">
              <a:extLst>
                <a:ext uri="{FF2B5EF4-FFF2-40B4-BE49-F238E27FC236}">
                  <a16:creationId xmlns:a16="http://schemas.microsoft.com/office/drawing/2014/main" id="{83EBBCDB-CD52-6D42-B910-A1FF6C3F76A6}"/>
                </a:ext>
              </a:extLst>
            </p:cNvPr>
            <p:cNvGrpSpPr/>
            <p:nvPr/>
          </p:nvGrpSpPr>
          <p:grpSpPr>
            <a:xfrm>
              <a:off x="2794841" y="1389011"/>
              <a:ext cx="5940117" cy="2857118"/>
              <a:chOff x="2794841" y="1389011"/>
              <a:chExt cx="5940117" cy="2857118"/>
            </a:xfrm>
          </p:grpSpPr>
          <p:grpSp>
            <p:nvGrpSpPr>
              <p:cNvPr id="96" name="Group 95">
                <a:extLst>
                  <a:ext uri="{FF2B5EF4-FFF2-40B4-BE49-F238E27FC236}">
                    <a16:creationId xmlns:a16="http://schemas.microsoft.com/office/drawing/2014/main" id="{CE3D1581-6078-1C48-A7F7-4BE6796DC7A9}"/>
                  </a:ext>
                </a:extLst>
              </p:cNvPr>
              <p:cNvGrpSpPr/>
              <p:nvPr/>
            </p:nvGrpSpPr>
            <p:grpSpPr>
              <a:xfrm>
                <a:off x="2800349" y="1392845"/>
                <a:ext cx="2809043" cy="1174369"/>
                <a:chOff x="2587276" y="1392845"/>
                <a:chExt cx="2809043" cy="1174369"/>
              </a:xfrm>
              <a:effectLst>
                <a:outerShdw blurRad="50800" dist="38100" dir="2700000" algn="tl" rotWithShape="0">
                  <a:prstClr val="black">
                    <a:alpha val="20000"/>
                  </a:prstClr>
                </a:outerShdw>
              </a:effectLst>
            </p:grpSpPr>
            <p:sp>
              <p:nvSpPr>
                <p:cNvPr id="106" name="Rounded Rectangle 105">
                  <a:extLst>
                    <a:ext uri="{FF2B5EF4-FFF2-40B4-BE49-F238E27FC236}">
                      <a16:creationId xmlns:a16="http://schemas.microsoft.com/office/drawing/2014/main" id="{0F3AC47D-59DD-BF4A-B694-61A14A8BD5BA}"/>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a:extLst>
                    <a:ext uri="{FF2B5EF4-FFF2-40B4-BE49-F238E27FC236}">
                      <a16:creationId xmlns:a16="http://schemas.microsoft.com/office/drawing/2014/main" id="{DD460E24-F849-D34C-8CA8-627E7516E434}"/>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7" name="Group 96">
                <a:extLst>
                  <a:ext uri="{FF2B5EF4-FFF2-40B4-BE49-F238E27FC236}">
                    <a16:creationId xmlns:a16="http://schemas.microsoft.com/office/drawing/2014/main" id="{CC9C06C0-1DBA-A745-BA63-88F61B48CDD7}"/>
                  </a:ext>
                </a:extLst>
              </p:cNvPr>
              <p:cNvGrpSpPr/>
              <p:nvPr/>
            </p:nvGrpSpPr>
            <p:grpSpPr>
              <a:xfrm>
                <a:off x="5835248" y="1389011"/>
                <a:ext cx="2899710" cy="1174369"/>
                <a:chOff x="2587276" y="1392845"/>
                <a:chExt cx="2809043" cy="1174369"/>
              </a:xfrm>
              <a:effectLst>
                <a:outerShdw blurRad="50800" dist="38100" dir="2700000" algn="tl" rotWithShape="0">
                  <a:prstClr val="black">
                    <a:alpha val="20000"/>
                  </a:prstClr>
                </a:outerShdw>
              </a:effectLst>
            </p:grpSpPr>
            <p:sp>
              <p:nvSpPr>
                <p:cNvPr id="104" name="Rounded Rectangle 103">
                  <a:extLst>
                    <a:ext uri="{FF2B5EF4-FFF2-40B4-BE49-F238E27FC236}">
                      <a16:creationId xmlns:a16="http://schemas.microsoft.com/office/drawing/2014/main" id="{679A1219-0DE7-7441-B81C-CC4F75D689AF}"/>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a:extLst>
                    <a:ext uri="{FF2B5EF4-FFF2-40B4-BE49-F238E27FC236}">
                      <a16:creationId xmlns:a16="http://schemas.microsoft.com/office/drawing/2014/main" id="{C67F2E10-FA65-B744-9663-21C7F76C4BA4}"/>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8" name="Group 97">
                <a:extLst>
                  <a:ext uri="{FF2B5EF4-FFF2-40B4-BE49-F238E27FC236}">
                    <a16:creationId xmlns:a16="http://schemas.microsoft.com/office/drawing/2014/main" id="{616F41C1-A5D8-2B4F-948E-3A17B55A92C5}"/>
                  </a:ext>
                </a:extLst>
              </p:cNvPr>
              <p:cNvGrpSpPr/>
              <p:nvPr/>
            </p:nvGrpSpPr>
            <p:grpSpPr>
              <a:xfrm>
                <a:off x="2794841" y="2725886"/>
                <a:ext cx="2809043" cy="1520243"/>
                <a:chOff x="2587276" y="1392845"/>
                <a:chExt cx="2809043" cy="1520243"/>
              </a:xfrm>
              <a:effectLst>
                <a:outerShdw blurRad="50800" dist="38100" dir="2700000" algn="tl" rotWithShape="0">
                  <a:prstClr val="black">
                    <a:alpha val="20000"/>
                  </a:prstClr>
                </a:outerShdw>
              </a:effectLst>
            </p:grpSpPr>
            <p:sp>
              <p:nvSpPr>
                <p:cNvPr id="102" name="Rounded Rectangle 101">
                  <a:extLst>
                    <a:ext uri="{FF2B5EF4-FFF2-40B4-BE49-F238E27FC236}">
                      <a16:creationId xmlns:a16="http://schemas.microsoft.com/office/drawing/2014/main" id="{D8C3EC0C-FC29-3C46-89E5-7A4699095273}"/>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a16="http://schemas.microsoft.com/office/drawing/2014/main" id="{87776BAC-FEEB-C343-A8B8-5D87DEF5B1BE}"/>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9" name="Group 98">
                <a:extLst>
                  <a:ext uri="{FF2B5EF4-FFF2-40B4-BE49-F238E27FC236}">
                    <a16:creationId xmlns:a16="http://schemas.microsoft.com/office/drawing/2014/main" id="{F73D36F3-DAD6-9346-9834-CE3252D2C75A}"/>
                  </a:ext>
                </a:extLst>
              </p:cNvPr>
              <p:cNvGrpSpPr/>
              <p:nvPr/>
            </p:nvGrpSpPr>
            <p:grpSpPr>
              <a:xfrm>
                <a:off x="5829988" y="2725886"/>
                <a:ext cx="2899394" cy="1520243"/>
                <a:chOff x="2587276" y="1392845"/>
                <a:chExt cx="2809043" cy="1520243"/>
              </a:xfrm>
              <a:effectLst>
                <a:outerShdw blurRad="50800" dist="38100" dir="2700000" algn="tl" rotWithShape="0">
                  <a:prstClr val="black">
                    <a:alpha val="20000"/>
                  </a:prstClr>
                </a:outerShdw>
              </a:effectLst>
            </p:grpSpPr>
            <p:sp>
              <p:nvSpPr>
                <p:cNvPr id="100" name="Rounded Rectangle 99">
                  <a:extLst>
                    <a:ext uri="{FF2B5EF4-FFF2-40B4-BE49-F238E27FC236}">
                      <a16:creationId xmlns:a16="http://schemas.microsoft.com/office/drawing/2014/main" id="{AB9BF3CE-B344-FA40-B1B4-E43F7D19A5D3}"/>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a:extLst>
                    <a:ext uri="{FF2B5EF4-FFF2-40B4-BE49-F238E27FC236}">
                      <a16:creationId xmlns:a16="http://schemas.microsoft.com/office/drawing/2014/main" id="{F964FA23-CB3A-4B43-BCAB-C98604CEB7DF}"/>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aphicFrame>
        <p:nvGraphicFramePr>
          <p:cNvPr id="108" name="Table 107" descr="[decorative] ">
            <a:extLst>
              <a:ext uri="{FF2B5EF4-FFF2-40B4-BE49-F238E27FC236}">
                <a16:creationId xmlns:a16="http://schemas.microsoft.com/office/drawing/2014/main" id="{1293F294-39D1-8247-817C-4C5EEF263517}"/>
              </a:ext>
            </a:extLst>
          </p:cNvPr>
          <p:cNvGraphicFramePr>
            <a:graphicFrameLocks noGrp="1"/>
          </p:cNvGraphicFramePr>
          <p:nvPr>
            <p:extLst>
              <p:ext uri="{D42A27DB-BD31-4B8C-83A1-F6EECF244321}">
                <p14:modId xmlns:p14="http://schemas.microsoft.com/office/powerpoint/2010/main" val="1397584726"/>
              </p:ext>
            </p:extLst>
          </p:nvPr>
        </p:nvGraphicFramePr>
        <p:xfrm>
          <a:off x="3570849" y="1030026"/>
          <a:ext cx="2310826" cy="305803"/>
        </p:xfrm>
        <a:graphic>
          <a:graphicData uri="http://schemas.openxmlformats.org/drawingml/2006/table">
            <a:tbl>
              <a:tblPr firstRow="1" bandRow="1">
                <a:tableStyleId>{2D5ABB26-0587-4C30-8999-92F81FD0307C}</a:tableStyleId>
              </a:tblPr>
              <a:tblGrid>
                <a:gridCol w="2310826">
                  <a:extLst>
                    <a:ext uri="{9D8B030D-6E8A-4147-A177-3AD203B41FA5}">
                      <a16:colId xmlns:a16="http://schemas.microsoft.com/office/drawing/2014/main" val="3628576105"/>
                    </a:ext>
                  </a:extLst>
                </a:gridCol>
              </a:tblGrid>
              <a:tr h="305803">
                <a:tc>
                  <a:txBody>
                    <a:bodyPr/>
                    <a:lstStyle/>
                    <a:p>
                      <a:pPr algn="ctr"/>
                      <a:r>
                        <a:rPr lang="en-US" sz="1100" b="1">
                          <a:ln>
                            <a:noFill/>
                          </a:ln>
                          <a:solidFill>
                            <a:schemeClr val="bg1"/>
                          </a:solidFill>
                          <a:latin typeface="Times New Roman" panose="02020603050405020304" pitchFamily="18" charset="0"/>
                          <a:cs typeface="Times New Roman" panose="02020603050405020304" pitchFamily="18" charset="0"/>
                        </a:rPr>
                        <a:t>Newborn through 11 months old</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109" name="Table 108" descr="[decorative] ">
            <a:extLst>
              <a:ext uri="{FF2B5EF4-FFF2-40B4-BE49-F238E27FC236}">
                <a16:creationId xmlns:a16="http://schemas.microsoft.com/office/drawing/2014/main" id="{BE10750B-F2EC-3446-B9D2-A46A7DAB2DE2}"/>
              </a:ext>
            </a:extLst>
          </p:cNvPr>
          <p:cNvGraphicFramePr>
            <a:graphicFrameLocks noGrp="1"/>
          </p:cNvGraphicFramePr>
          <p:nvPr>
            <p:extLst>
              <p:ext uri="{D42A27DB-BD31-4B8C-83A1-F6EECF244321}">
                <p14:modId xmlns:p14="http://schemas.microsoft.com/office/powerpoint/2010/main" val="213280357"/>
              </p:ext>
            </p:extLst>
          </p:nvPr>
        </p:nvGraphicFramePr>
        <p:xfrm>
          <a:off x="3608051" y="1402939"/>
          <a:ext cx="2213217" cy="586180"/>
        </p:xfrm>
        <a:graphic>
          <a:graphicData uri="http://schemas.openxmlformats.org/drawingml/2006/table">
            <a:tbl>
              <a:tblPr firstRow="1" bandRow="1">
                <a:tableStyleId>{2D5ABB26-0587-4C30-8999-92F81FD0307C}</a:tableStyleId>
              </a:tblPr>
              <a:tblGrid>
                <a:gridCol w="2213217">
                  <a:extLst>
                    <a:ext uri="{9D8B030D-6E8A-4147-A177-3AD203B41FA5}">
                      <a16:colId xmlns:a16="http://schemas.microsoft.com/office/drawing/2014/main" val="3628576105"/>
                    </a:ext>
                  </a:extLst>
                </a:gridCol>
              </a:tblGrid>
              <a:tr h="582673">
                <a:tc>
                  <a:txBody>
                    <a:bodyPr/>
                    <a:lstStyle/>
                    <a:p>
                      <a:pPr marL="228600" indent="-22860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Breastmilk</a:t>
                      </a:r>
                    </a:p>
                    <a:p>
                      <a:pPr marL="228600" indent="-22860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Iron-fortified formula</a:t>
                      </a:r>
                    </a:p>
                    <a:p>
                      <a:r>
                        <a:rPr lang="en-US" sz="700" i="1">
                          <a:latin typeface="Times New Roman" panose="02020603050405020304" pitchFamily="18" charset="0"/>
                          <a:cs typeface="Times New Roman" panose="02020603050405020304" pitchFamily="18" charset="0"/>
                        </a:rPr>
                        <a:t>Breastmilk is allowed at any age in the CACFP.</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112" name="Table 111" descr="[decorative] ">
            <a:extLst>
              <a:ext uri="{FF2B5EF4-FFF2-40B4-BE49-F238E27FC236}">
                <a16:creationId xmlns:a16="http://schemas.microsoft.com/office/drawing/2014/main" id="{F25A5DE3-C557-F741-856C-22C6583E79F6}"/>
              </a:ext>
            </a:extLst>
          </p:cNvPr>
          <p:cNvGraphicFramePr>
            <a:graphicFrameLocks noGrp="1"/>
          </p:cNvGraphicFramePr>
          <p:nvPr>
            <p:extLst>
              <p:ext uri="{D42A27DB-BD31-4B8C-83A1-F6EECF244321}">
                <p14:modId xmlns:p14="http://schemas.microsoft.com/office/powerpoint/2010/main" val="3005069176"/>
              </p:ext>
            </p:extLst>
          </p:nvPr>
        </p:nvGraphicFramePr>
        <p:xfrm>
          <a:off x="6085004" y="1004047"/>
          <a:ext cx="2372136" cy="405840"/>
        </p:xfrm>
        <a:graphic>
          <a:graphicData uri="http://schemas.openxmlformats.org/drawingml/2006/table">
            <a:tbl>
              <a:tblPr firstRow="1" bandRow="1">
                <a:tableStyleId>{2D5ABB26-0587-4C30-8999-92F81FD0307C}</a:tableStyleId>
              </a:tblPr>
              <a:tblGrid>
                <a:gridCol w="2372136">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12 months through 23 months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0" i="1">
                          <a:ln>
                            <a:noFill/>
                          </a:ln>
                          <a:solidFill>
                            <a:schemeClr val="bg1"/>
                          </a:solidFill>
                          <a:latin typeface="Times New Roman" panose="02020603050405020304" pitchFamily="18" charset="0"/>
                          <a:cs typeface="Times New Roman" panose="02020603050405020304" pitchFamily="18" charset="0"/>
                        </a:rPr>
                        <a:t>(1 year through 1 year and 11 months)</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113" name="Table 112" descr="[decorative] ">
            <a:extLst>
              <a:ext uri="{FF2B5EF4-FFF2-40B4-BE49-F238E27FC236}">
                <a16:creationId xmlns:a16="http://schemas.microsoft.com/office/drawing/2014/main" id="{6CD69367-6C59-4F47-826E-DB7772F75474}"/>
              </a:ext>
            </a:extLst>
          </p:cNvPr>
          <p:cNvGraphicFramePr>
            <a:graphicFrameLocks noGrp="1"/>
          </p:cNvGraphicFramePr>
          <p:nvPr>
            <p:extLst>
              <p:ext uri="{D42A27DB-BD31-4B8C-83A1-F6EECF244321}">
                <p14:modId xmlns:p14="http://schemas.microsoft.com/office/powerpoint/2010/main" val="1193876232"/>
              </p:ext>
            </p:extLst>
          </p:nvPr>
        </p:nvGraphicFramePr>
        <p:xfrm>
          <a:off x="6103218" y="1402939"/>
          <a:ext cx="2351006" cy="624347"/>
        </p:xfrm>
        <a:graphic>
          <a:graphicData uri="http://schemas.openxmlformats.org/drawingml/2006/table">
            <a:tbl>
              <a:tblPr firstRow="1" bandRow="1">
                <a:tableStyleId>{2D5ABB26-0587-4C30-8999-92F81FD0307C}</a:tableStyleId>
              </a:tblPr>
              <a:tblGrid>
                <a:gridCol w="2351006">
                  <a:extLst>
                    <a:ext uri="{9D8B030D-6E8A-4147-A177-3AD203B41FA5}">
                      <a16:colId xmlns:a16="http://schemas.microsoft.com/office/drawing/2014/main" val="3628576105"/>
                    </a:ext>
                  </a:extLst>
                </a:gridCol>
              </a:tblGrid>
              <a:tr h="624347">
                <a:tc>
                  <a:txBody>
                    <a:bodyPr/>
                    <a:lstStyle/>
                    <a:p>
                      <a:pPr marL="228600" indent="-228600">
                        <a:spcAft>
                          <a:spcPts val="300"/>
                        </a:spcAft>
                        <a:buClr>
                          <a:srgbClr val="511B48"/>
                        </a:buClr>
                        <a:buFont typeface="Wingdings" pitchFamily="2" charset="2"/>
                        <a:buChar char="ü"/>
                      </a:pPr>
                      <a:r>
                        <a:rPr lang="en-US" sz="1200" dirty="0">
                          <a:latin typeface="Times New Roman" panose="02020603050405020304" pitchFamily="18" charset="0"/>
                          <a:cs typeface="Times New Roman" panose="02020603050405020304" pitchFamily="18" charset="0"/>
                        </a:rPr>
                        <a:t>Unflavored whole milk</a:t>
                      </a:r>
                    </a:p>
                    <a:p>
                      <a:r>
                        <a:rPr lang="en-US" sz="700" i="1" dirty="0">
                          <a:latin typeface="Times New Roman" panose="02020603050405020304" pitchFamily="18" charset="0"/>
                          <a:cs typeface="Times New Roman" panose="02020603050405020304" pitchFamily="18" charset="0"/>
                        </a:rPr>
                        <a:t>Iron-fortified formula may be served to children between the ages of 12 months to 13 months to help with the transition to whole milk.</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110" name="Table 109" descr="[decorative] ">
            <a:extLst>
              <a:ext uri="{FF2B5EF4-FFF2-40B4-BE49-F238E27FC236}">
                <a16:creationId xmlns:a16="http://schemas.microsoft.com/office/drawing/2014/main" id="{9576DD36-B36A-8648-ADC0-513F26A5FE04}"/>
              </a:ext>
            </a:extLst>
          </p:cNvPr>
          <p:cNvGraphicFramePr>
            <a:graphicFrameLocks noGrp="1"/>
          </p:cNvGraphicFramePr>
          <p:nvPr>
            <p:extLst>
              <p:ext uri="{D42A27DB-BD31-4B8C-83A1-F6EECF244321}">
                <p14:modId xmlns:p14="http://schemas.microsoft.com/office/powerpoint/2010/main" val="1461075906"/>
              </p:ext>
            </p:extLst>
          </p:nvPr>
        </p:nvGraphicFramePr>
        <p:xfrm>
          <a:off x="3575391" y="2261086"/>
          <a:ext cx="2279330" cy="405840"/>
        </p:xfrm>
        <a:graphic>
          <a:graphicData uri="http://schemas.openxmlformats.org/drawingml/2006/table">
            <a:tbl>
              <a:tblPr firstRow="1" bandRow="1">
                <a:tableStyleId>{2D5ABB26-0587-4C30-8999-92F81FD0307C}</a:tableStyleId>
              </a:tblPr>
              <a:tblGrid>
                <a:gridCol w="2279330">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2 years through 5 years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0" i="1">
                          <a:ln>
                            <a:noFill/>
                          </a:ln>
                          <a:solidFill>
                            <a:schemeClr val="bg1"/>
                          </a:solidFill>
                          <a:latin typeface="Times New Roman" panose="02020603050405020304" pitchFamily="18" charset="0"/>
                          <a:cs typeface="Times New Roman" panose="02020603050405020304" pitchFamily="18" charset="0"/>
                        </a:rPr>
                        <a:t>(up to 6th birthday)</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111" name="Table 110" descr="[decorative] ">
            <a:extLst>
              <a:ext uri="{FF2B5EF4-FFF2-40B4-BE49-F238E27FC236}">
                <a16:creationId xmlns:a16="http://schemas.microsoft.com/office/drawing/2014/main" id="{42C898AF-E4F4-0A4F-8624-BCB29A9F0295}"/>
              </a:ext>
            </a:extLst>
          </p:cNvPr>
          <p:cNvGraphicFramePr>
            <a:graphicFrameLocks noGrp="1"/>
          </p:cNvGraphicFramePr>
          <p:nvPr>
            <p:extLst>
              <p:ext uri="{D42A27DB-BD31-4B8C-83A1-F6EECF244321}">
                <p14:modId xmlns:p14="http://schemas.microsoft.com/office/powerpoint/2010/main" val="3219396267"/>
              </p:ext>
            </p:extLst>
          </p:nvPr>
        </p:nvGraphicFramePr>
        <p:xfrm>
          <a:off x="3608051" y="2681073"/>
          <a:ext cx="2282288" cy="916065"/>
        </p:xfrm>
        <a:graphic>
          <a:graphicData uri="http://schemas.openxmlformats.org/drawingml/2006/table">
            <a:tbl>
              <a:tblPr firstRow="1" bandRow="1">
                <a:tableStyleId>{2D5ABB26-0587-4C30-8999-92F81FD0307C}</a:tableStyleId>
              </a:tblPr>
              <a:tblGrid>
                <a:gridCol w="2282288">
                  <a:extLst>
                    <a:ext uri="{9D8B030D-6E8A-4147-A177-3AD203B41FA5}">
                      <a16:colId xmlns:a16="http://schemas.microsoft.com/office/drawing/2014/main" val="3628576105"/>
                    </a:ext>
                  </a:extLst>
                </a:gridCol>
              </a:tblGrid>
              <a:tr h="916065">
                <a:tc>
                  <a:txBody>
                    <a:bodyPr/>
                    <a:lstStyle/>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fat-free (skim) milk</a:t>
                      </a:r>
                    </a:p>
                    <a:p>
                      <a:pPr marL="182880" indent="-18288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low-fat (1%) milk </a:t>
                      </a:r>
                    </a:p>
                    <a:p>
                      <a:r>
                        <a:rPr lang="en-US" sz="700" i="1">
                          <a:latin typeface="Times New Roman" panose="02020603050405020304" pitchFamily="18" charset="0"/>
                          <a:cs typeface="Times New Roman" panose="02020603050405020304" pitchFamily="18" charset="0"/>
                        </a:rPr>
                        <a:t>Unflavored whole milk and unflavored reduced-fat (2%) milk may be served to children between the ages of 24 and 25 months to help with the transition to </a:t>
                      </a:r>
                      <a:br>
                        <a:rPr lang="en-US" sz="700" i="1">
                          <a:latin typeface="Times New Roman" panose="02020603050405020304" pitchFamily="18" charset="0"/>
                          <a:cs typeface="Times New Roman" panose="02020603050405020304" pitchFamily="18" charset="0"/>
                        </a:rPr>
                      </a:br>
                      <a:r>
                        <a:rPr lang="en-US" sz="700" i="1">
                          <a:latin typeface="Times New Roman" panose="02020603050405020304" pitchFamily="18" charset="0"/>
                          <a:cs typeface="Times New Roman" panose="02020603050405020304" pitchFamily="18" charset="0"/>
                        </a:rPr>
                        <a:t>fat-free (skim) or low-fat (1%) milk.</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114" name="Table 113" descr="[decorative] ">
            <a:extLst>
              <a:ext uri="{FF2B5EF4-FFF2-40B4-BE49-F238E27FC236}">
                <a16:creationId xmlns:a16="http://schemas.microsoft.com/office/drawing/2014/main" id="{EBE57CAD-53C4-7346-8032-729DCC5BEC5E}"/>
              </a:ext>
            </a:extLst>
          </p:cNvPr>
          <p:cNvGraphicFramePr>
            <a:graphicFrameLocks noGrp="1"/>
          </p:cNvGraphicFramePr>
          <p:nvPr>
            <p:extLst>
              <p:ext uri="{D42A27DB-BD31-4B8C-83A1-F6EECF244321}">
                <p14:modId xmlns:p14="http://schemas.microsoft.com/office/powerpoint/2010/main" val="3375581152"/>
              </p:ext>
            </p:extLst>
          </p:nvPr>
        </p:nvGraphicFramePr>
        <p:xfrm>
          <a:off x="6085004" y="2272809"/>
          <a:ext cx="2391038" cy="405840"/>
        </p:xfrm>
        <a:graphic>
          <a:graphicData uri="http://schemas.openxmlformats.org/drawingml/2006/table">
            <a:tbl>
              <a:tblPr firstRow="1" bandRow="1">
                <a:tableStyleId>{2D5ABB26-0587-4C30-8999-92F81FD0307C}</a:tableStyleId>
              </a:tblPr>
              <a:tblGrid>
                <a:gridCol w="2391038">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6 through 12 years, 13 through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1">
                          <a:ln>
                            <a:noFill/>
                          </a:ln>
                          <a:solidFill>
                            <a:schemeClr val="bg1"/>
                          </a:solidFill>
                          <a:latin typeface="Times New Roman" panose="02020603050405020304" pitchFamily="18" charset="0"/>
                          <a:cs typeface="Times New Roman" panose="02020603050405020304" pitchFamily="18" charset="0"/>
                        </a:rPr>
                        <a:t>18 years, and adults</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115" name="Table 114" descr="[decorative] ">
            <a:extLst>
              <a:ext uri="{FF2B5EF4-FFF2-40B4-BE49-F238E27FC236}">
                <a16:creationId xmlns:a16="http://schemas.microsoft.com/office/drawing/2014/main" id="{EC3F3A8D-9F0C-2146-80A9-557FC5442F68}"/>
              </a:ext>
            </a:extLst>
          </p:cNvPr>
          <p:cNvGraphicFramePr>
            <a:graphicFrameLocks noGrp="1"/>
          </p:cNvGraphicFramePr>
          <p:nvPr>
            <p:extLst>
              <p:ext uri="{D42A27DB-BD31-4B8C-83A1-F6EECF244321}">
                <p14:modId xmlns:p14="http://schemas.microsoft.com/office/powerpoint/2010/main" val="29606491"/>
              </p:ext>
            </p:extLst>
          </p:nvPr>
        </p:nvGraphicFramePr>
        <p:xfrm>
          <a:off x="6103218" y="2681073"/>
          <a:ext cx="2282289" cy="807160"/>
        </p:xfrm>
        <a:graphic>
          <a:graphicData uri="http://schemas.openxmlformats.org/drawingml/2006/table">
            <a:tbl>
              <a:tblPr firstRow="1" bandRow="1">
                <a:tableStyleId>{2D5ABB26-0587-4C30-8999-92F81FD0307C}</a:tableStyleId>
              </a:tblPr>
              <a:tblGrid>
                <a:gridCol w="2282289">
                  <a:extLst>
                    <a:ext uri="{9D8B030D-6E8A-4147-A177-3AD203B41FA5}">
                      <a16:colId xmlns:a16="http://schemas.microsoft.com/office/drawing/2014/main" val="3628576105"/>
                    </a:ext>
                  </a:extLst>
                </a:gridCol>
              </a:tblGrid>
              <a:tr h="797989">
                <a:tc>
                  <a:txBody>
                    <a:bodyPr/>
                    <a:lstStyle/>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fat-free (skim)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Flavored fat-free (skim)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low-fat (1%)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Flavored low-fat (1%) milk</a:t>
                      </a:r>
                    </a:p>
                  </a:txBody>
                  <a:tcPr marL="75639" marR="75639" marT="37820" marB="37820" anchor="ctr"/>
                </a:tc>
                <a:extLst>
                  <a:ext uri="{0D108BD9-81ED-4DB2-BD59-A6C34878D82A}">
                    <a16:rowId xmlns:a16="http://schemas.microsoft.com/office/drawing/2014/main" val="1058308914"/>
                  </a:ext>
                </a:extLst>
              </a:tr>
            </a:tbl>
          </a:graphicData>
        </a:graphic>
      </p:graphicFrame>
      <p:sp>
        <p:nvSpPr>
          <p:cNvPr id="116" name="Rectangle 115">
            <a:extLst>
              <a:ext uri="{FF2B5EF4-FFF2-40B4-BE49-F238E27FC236}">
                <a16:creationId xmlns:a16="http://schemas.microsoft.com/office/drawing/2014/main" id="{D75E82F0-5D76-FF4C-A646-D70938683921}"/>
              </a:ext>
            </a:extLst>
          </p:cNvPr>
          <p:cNvSpPr/>
          <p:nvPr/>
        </p:nvSpPr>
        <p:spPr>
          <a:xfrm>
            <a:off x="3467526" y="4126662"/>
            <a:ext cx="5156190" cy="738664"/>
          </a:xfrm>
          <a:prstGeom prst="rect">
            <a:avLst/>
          </a:prstGeom>
        </p:spPr>
        <p:txBody>
          <a:bodyPr wrap="square">
            <a:spAutoFit/>
          </a:bodyPr>
          <a:lstStyle/>
          <a:p>
            <a:pPr algn="ctr"/>
            <a:r>
              <a:rPr lang="en-US" sz="1400" i="1">
                <a:latin typeface="Times New Roman" panose="02020603050405020304" pitchFamily="18" charset="0"/>
                <a:cs typeface="Times New Roman" panose="02020603050405020304" pitchFamily="18" charset="0"/>
              </a:rPr>
              <a:t>Non-dairy beverages may be served in place of cow’s milk when a participant has a special dietary need. Please contact your Sponsoring Organization or State agency for more information. </a:t>
            </a:r>
          </a:p>
        </p:txBody>
      </p:sp>
    </p:spTree>
    <p:extLst>
      <p:ext uri="{BB962C8B-B14F-4D97-AF65-F5344CB8AC3E}">
        <p14:creationId xmlns:p14="http://schemas.microsoft.com/office/powerpoint/2010/main" val="15256757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CBDE-4817-3246-86E1-5CC0AB0C59AD}"/>
              </a:ext>
            </a:extLst>
          </p:cNvPr>
          <p:cNvSpPr>
            <a:spLocks noGrp="1"/>
          </p:cNvSpPr>
          <p:nvPr>
            <p:ph type="title"/>
          </p:nvPr>
        </p:nvSpPr>
        <p:spPr>
          <a:xfrm>
            <a:off x="0" y="0"/>
            <a:ext cx="7886700" cy="1009979"/>
          </a:xfrm>
        </p:spPr>
        <p:txBody>
          <a:bodyPr/>
          <a:lstStyle/>
          <a:p>
            <a:r>
              <a:rPr lang="en-US" sz="3200" noProof="0"/>
              <a:t>Serving Milk in the CACFP</a:t>
            </a:r>
            <a:r>
              <a:rPr lang="en-US" sz="3200" noProof="0">
                <a:solidFill>
                  <a:srgbClr val="501B48"/>
                </a:solidFill>
              </a:rPr>
              <a:t>.  </a:t>
            </a:r>
            <a:r>
              <a:rPr lang="en-US" sz="3200" noProof="0"/>
              <a:t>  </a:t>
            </a:r>
          </a:p>
        </p:txBody>
      </p:sp>
      <p:grpSp>
        <p:nvGrpSpPr>
          <p:cNvPr id="27" name="Group 26" descr="[decorative] ">
            <a:extLst>
              <a:ext uri="{FF2B5EF4-FFF2-40B4-BE49-F238E27FC236}">
                <a16:creationId xmlns:a16="http://schemas.microsoft.com/office/drawing/2014/main" id="{A2A2CD78-3179-2B40-831B-AD7E06C059F7}"/>
              </a:ext>
              <a:ext uri="{C183D7F6-B498-43B3-948B-1728B52AA6E4}">
                <adec:decorative xmlns="" xmlns:adec="http://schemas.microsoft.com/office/drawing/2017/decorative" val="1"/>
              </a:ext>
            </a:extLst>
          </p:cNvPr>
          <p:cNvGrpSpPr/>
          <p:nvPr/>
        </p:nvGrpSpPr>
        <p:grpSpPr>
          <a:xfrm>
            <a:off x="266791" y="889214"/>
            <a:ext cx="3427233" cy="1997824"/>
            <a:chOff x="2596445" y="1206348"/>
            <a:chExt cx="6376794" cy="3592301"/>
          </a:xfrm>
        </p:grpSpPr>
        <p:sp>
          <p:nvSpPr>
            <p:cNvPr id="28" name="Rounded Rectangle 27">
              <a:extLst>
                <a:ext uri="{FF2B5EF4-FFF2-40B4-BE49-F238E27FC236}">
                  <a16:creationId xmlns:a16="http://schemas.microsoft.com/office/drawing/2014/main" id="{1C56D508-D582-204A-9CC2-DDC92A135F0D}"/>
                </a:ext>
              </a:extLst>
            </p:cNvPr>
            <p:cNvSpPr/>
            <p:nvPr/>
          </p:nvSpPr>
          <p:spPr>
            <a:xfrm>
              <a:off x="2596445" y="1206348"/>
              <a:ext cx="6376794" cy="3592301"/>
            </a:xfrm>
            <a:prstGeom prst="roundRect">
              <a:avLst>
                <a:gd name="adj" fmla="val 2645"/>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2F91D385-B95C-414D-BAE7-67D186AD15A1}"/>
                </a:ext>
              </a:extLst>
            </p:cNvPr>
            <p:cNvGrpSpPr/>
            <p:nvPr/>
          </p:nvGrpSpPr>
          <p:grpSpPr>
            <a:xfrm>
              <a:off x="2794841" y="1389011"/>
              <a:ext cx="5940117" cy="2857118"/>
              <a:chOff x="2794841" y="1389011"/>
              <a:chExt cx="5940117" cy="2857118"/>
            </a:xfrm>
          </p:grpSpPr>
          <p:grpSp>
            <p:nvGrpSpPr>
              <p:cNvPr id="31" name="Group 30">
                <a:extLst>
                  <a:ext uri="{FF2B5EF4-FFF2-40B4-BE49-F238E27FC236}">
                    <a16:creationId xmlns:a16="http://schemas.microsoft.com/office/drawing/2014/main" id="{1D52CB21-23D1-174A-A8CF-F5CD6BAE2AB8}"/>
                  </a:ext>
                </a:extLst>
              </p:cNvPr>
              <p:cNvGrpSpPr/>
              <p:nvPr/>
            </p:nvGrpSpPr>
            <p:grpSpPr>
              <a:xfrm>
                <a:off x="2800349" y="1392845"/>
                <a:ext cx="2809043" cy="1174369"/>
                <a:chOff x="2587276" y="1392845"/>
                <a:chExt cx="2809043" cy="1174369"/>
              </a:xfrm>
              <a:effectLst>
                <a:outerShdw blurRad="50800" dist="38100" dir="2700000" algn="tl" rotWithShape="0">
                  <a:prstClr val="black">
                    <a:alpha val="20000"/>
                  </a:prstClr>
                </a:outerShdw>
              </a:effectLst>
            </p:grpSpPr>
            <p:sp>
              <p:nvSpPr>
                <p:cNvPr id="48" name="Rounded Rectangle 47">
                  <a:extLst>
                    <a:ext uri="{FF2B5EF4-FFF2-40B4-BE49-F238E27FC236}">
                      <a16:creationId xmlns:a16="http://schemas.microsoft.com/office/drawing/2014/main" id="{B2C1DF30-A134-EE47-8E65-CE38AF4963B3}"/>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5721F228-E1C8-B44C-875C-7A051F06E64B}"/>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a:extLst>
                  <a:ext uri="{FF2B5EF4-FFF2-40B4-BE49-F238E27FC236}">
                    <a16:creationId xmlns:a16="http://schemas.microsoft.com/office/drawing/2014/main" id="{40BC0471-5893-584C-BB94-FEF8EB9F7866}"/>
                  </a:ext>
                </a:extLst>
              </p:cNvPr>
              <p:cNvGrpSpPr/>
              <p:nvPr/>
            </p:nvGrpSpPr>
            <p:grpSpPr>
              <a:xfrm>
                <a:off x="5835248" y="1389011"/>
                <a:ext cx="2899710" cy="1174369"/>
                <a:chOff x="2587276" y="1392845"/>
                <a:chExt cx="2809043" cy="1174369"/>
              </a:xfrm>
              <a:effectLst>
                <a:outerShdw blurRad="50800" dist="38100" dir="2700000" algn="tl" rotWithShape="0">
                  <a:prstClr val="black">
                    <a:alpha val="20000"/>
                  </a:prstClr>
                </a:outerShdw>
              </a:effectLst>
            </p:grpSpPr>
            <p:sp>
              <p:nvSpPr>
                <p:cNvPr id="46" name="Rounded Rectangle 45">
                  <a:extLst>
                    <a:ext uri="{FF2B5EF4-FFF2-40B4-BE49-F238E27FC236}">
                      <a16:creationId xmlns:a16="http://schemas.microsoft.com/office/drawing/2014/main" id="{B6CB2238-0061-0641-991B-F92619D2FDF0}"/>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CE0616A7-6587-B845-B204-41B264A92F13}"/>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a:extLst>
                  <a:ext uri="{FF2B5EF4-FFF2-40B4-BE49-F238E27FC236}">
                    <a16:creationId xmlns:a16="http://schemas.microsoft.com/office/drawing/2014/main" id="{98E75C8C-3BC3-4844-8FBF-B46C49687F9D}"/>
                  </a:ext>
                </a:extLst>
              </p:cNvPr>
              <p:cNvGrpSpPr/>
              <p:nvPr/>
            </p:nvGrpSpPr>
            <p:grpSpPr>
              <a:xfrm>
                <a:off x="2794841" y="2725886"/>
                <a:ext cx="2809043" cy="1520243"/>
                <a:chOff x="2587276" y="1392845"/>
                <a:chExt cx="2809043" cy="1520243"/>
              </a:xfrm>
              <a:effectLst>
                <a:outerShdw blurRad="50800" dist="38100" dir="2700000" algn="tl" rotWithShape="0">
                  <a:prstClr val="black">
                    <a:alpha val="20000"/>
                  </a:prstClr>
                </a:outerShdw>
              </a:effectLst>
            </p:grpSpPr>
            <p:sp>
              <p:nvSpPr>
                <p:cNvPr id="44" name="Rounded Rectangle 43">
                  <a:extLst>
                    <a:ext uri="{FF2B5EF4-FFF2-40B4-BE49-F238E27FC236}">
                      <a16:creationId xmlns:a16="http://schemas.microsoft.com/office/drawing/2014/main" id="{DAD7776A-9F7E-5245-B320-77A162B365B5}"/>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74121CBB-F5CD-5C4B-BE03-F6E7C3C3C5A5}"/>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Group 33">
                <a:extLst>
                  <a:ext uri="{FF2B5EF4-FFF2-40B4-BE49-F238E27FC236}">
                    <a16:creationId xmlns:a16="http://schemas.microsoft.com/office/drawing/2014/main" id="{8876D1CB-C139-754D-96C4-175F46F4AFB9}"/>
                  </a:ext>
                </a:extLst>
              </p:cNvPr>
              <p:cNvGrpSpPr/>
              <p:nvPr/>
            </p:nvGrpSpPr>
            <p:grpSpPr>
              <a:xfrm>
                <a:off x="5829988" y="2725886"/>
                <a:ext cx="2899394" cy="1520243"/>
                <a:chOff x="2587276" y="1392845"/>
                <a:chExt cx="2809043" cy="1520243"/>
              </a:xfrm>
              <a:effectLst>
                <a:outerShdw blurRad="50800" dist="38100" dir="2700000" algn="tl" rotWithShape="0">
                  <a:prstClr val="black">
                    <a:alpha val="20000"/>
                  </a:prstClr>
                </a:outerShdw>
              </a:effectLst>
            </p:grpSpPr>
            <p:sp>
              <p:nvSpPr>
                <p:cNvPr id="35" name="Rounded Rectangle 34">
                  <a:extLst>
                    <a:ext uri="{FF2B5EF4-FFF2-40B4-BE49-F238E27FC236}">
                      <a16:creationId xmlns:a16="http://schemas.microsoft.com/office/drawing/2014/main" id="{212B87B5-7DB5-5F44-AE9F-D0367827C885}"/>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05D550B2-87C8-7245-A479-07E2FBC959EA}"/>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aphicFrame>
        <p:nvGraphicFramePr>
          <p:cNvPr id="50" name="Table 49" descr="[decorative] ">
            <a:extLst>
              <a:ext uri="{FF2B5EF4-FFF2-40B4-BE49-F238E27FC236}">
                <a16:creationId xmlns:a16="http://schemas.microsoft.com/office/drawing/2014/main" id="{6DFB6D79-203B-A645-8D2C-3B60C54A7F43}"/>
              </a:ext>
            </a:extLst>
          </p:cNvPr>
          <p:cNvGraphicFramePr>
            <a:graphicFrameLocks noGrp="1"/>
          </p:cNvGraphicFramePr>
          <p:nvPr>
            <p:extLst>
              <p:ext uri="{D42A27DB-BD31-4B8C-83A1-F6EECF244321}">
                <p14:modId xmlns:p14="http://schemas.microsoft.com/office/powerpoint/2010/main" val="2506046489"/>
              </p:ext>
            </p:extLst>
          </p:nvPr>
        </p:nvGraphicFramePr>
        <p:xfrm>
          <a:off x="333152" y="998490"/>
          <a:ext cx="1539489" cy="199854"/>
        </p:xfrm>
        <a:graphic>
          <a:graphicData uri="http://schemas.openxmlformats.org/drawingml/2006/table">
            <a:tbl>
              <a:tblPr firstRow="1" bandRow="1">
                <a:tableStyleId>{2D5ABB26-0587-4C30-8999-92F81FD0307C}</a:tableStyleId>
              </a:tblPr>
              <a:tblGrid>
                <a:gridCol w="1539489">
                  <a:extLst>
                    <a:ext uri="{9D8B030D-6E8A-4147-A177-3AD203B41FA5}">
                      <a16:colId xmlns:a16="http://schemas.microsoft.com/office/drawing/2014/main" val="3628576105"/>
                    </a:ext>
                  </a:extLst>
                </a:gridCol>
              </a:tblGrid>
              <a:tr h="199854">
                <a:tc>
                  <a:txBody>
                    <a:bodyPr/>
                    <a:lstStyle/>
                    <a:p>
                      <a:pPr algn="ctr"/>
                      <a:r>
                        <a:rPr lang="en-US" sz="600" b="1">
                          <a:ln>
                            <a:noFill/>
                          </a:ln>
                          <a:solidFill>
                            <a:schemeClr val="bg1"/>
                          </a:solidFill>
                          <a:latin typeface="Times New Roman" panose="02020603050405020304" pitchFamily="18" charset="0"/>
                          <a:cs typeface="Times New Roman" panose="02020603050405020304" pitchFamily="18" charset="0"/>
                        </a:rPr>
                        <a:t>Newborn through 11 months old</a:t>
                      </a:r>
                    </a:p>
                  </a:txBody>
                  <a:tcPr marL="49433" marR="49433" marT="24717" marB="24717" anchor="ctr"/>
                </a:tc>
                <a:extLst>
                  <a:ext uri="{0D108BD9-81ED-4DB2-BD59-A6C34878D82A}">
                    <a16:rowId xmlns:a16="http://schemas.microsoft.com/office/drawing/2014/main" val="1058308914"/>
                  </a:ext>
                </a:extLst>
              </a:tr>
            </a:tbl>
          </a:graphicData>
        </a:graphic>
      </p:graphicFrame>
      <p:graphicFrame>
        <p:nvGraphicFramePr>
          <p:cNvPr id="51" name="Table 50" descr="[decorative] ">
            <a:extLst>
              <a:ext uri="{FF2B5EF4-FFF2-40B4-BE49-F238E27FC236}">
                <a16:creationId xmlns:a16="http://schemas.microsoft.com/office/drawing/2014/main" id="{C7C4FDAA-FDB7-6B43-B192-9B344DEA57F7}"/>
              </a:ext>
            </a:extLst>
          </p:cNvPr>
          <p:cNvGraphicFramePr>
            <a:graphicFrameLocks noGrp="1"/>
          </p:cNvGraphicFramePr>
          <p:nvPr>
            <p:extLst>
              <p:ext uri="{D42A27DB-BD31-4B8C-83A1-F6EECF244321}">
                <p14:modId xmlns:p14="http://schemas.microsoft.com/office/powerpoint/2010/main" val="289032007"/>
              </p:ext>
            </p:extLst>
          </p:nvPr>
        </p:nvGraphicFramePr>
        <p:xfrm>
          <a:off x="381266" y="1212137"/>
          <a:ext cx="1479436" cy="404494"/>
        </p:xfrm>
        <a:graphic>
          <a:graphicData uri="http://schemas.openxmlformats.org/drawingml/2006/table">
            <a:tbl>
              <a:tblPr firstRow="1" bandRow="1">
                <a:tableStyleId>{2D5ABB26-0587-4C30-8999-92F81FD0307C}</a:tableStyleId>
              </a:tblPr>
              <a:tblGrid>
                <a:gridCol w="1479436">
                  <a:extLst>
                    <a:ext uri="{9D8B030D-6E8A-4147-A177-3AD203B41FA5}">
                      <a16:colId xmlns:a16="http://schemas.microsoft.com/office/drawing/2014/main" val="3628576105"/>
                    </a:ext>
                  </a:extLst>
                </a:gridCol>
              </a:tblGrid>
              <a:tr h="404494">
                <a:tc>
                  <a:txBody>
                    <a:bodyPr/>
                    <a:lstStyle/>
                    <a:p>
                      <a:pPr marL="91440" indent="-91440">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Breastmilk</a:t>
                      </a:r>
                    </a:p>
                    <a:p>
                      <a:pPr marL="91440" indent="-91440">
                        <a:spcAft>
                          <a:spcPts val="200"/>
                        </a:spcAft>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Iron-fortified formula</a:t>
                      </a:r>
                    </a:p>
                    <a:p>
                      <a:r>
                        <a:rPr lang="en-US" sz="500" i="1">
                          <a:latin typeface="Times New Roman" panose="02020603050405020304" pitchFamily="18" charset="0"/>
                          <a:cs typeface="Times New Roman" panose="02020603050405020304" pitchFamily="18" charset="0"/>
                        </a:rPr>
                        <a:t>Breastmilk is allowed at any age in the CACFP.</a:t>
                      </a:r>
                    </a:p>
                  </a:txBody>
                  <a:tcPr marL="50562" marR="50562" marT="25281" marB="25281" anchor="ctr"/>
                </a:tc>
                <a:extLst>
                  <a:ext uri="{0D108BD9-81ED-4DB2-BD59-A6C34878D82A}">
                    <a16:rowId xmlns:a16="http://schemas.microsoft.com/office/drawing/2014/main" val="1058308914"/>
                  </a:ext>
                </a:extLst>
              </a:tr>
            </a:tbl>
          </a:graphicData>
        </a:graphic>
      </p:graphicFrame>
      <p:graphicFrame>
        <p:nvGraphicFramePr>
          <p:cNvPr id="54" name="Table 53" descr="[decorative] ">
            <a:extLst>
              <a:ext uri="{FF2B5EF4-FFF2-40B4-BE49-F238E27FC236}">
                <a16:creationId xmlns:a16="http://schemas.microsoft.com/office/drawing/2014/main" id="{D64E8872-E7FD-474D-AAAC-8C15807267AC}"/>
              </a:ext>
            </a:extLst>
          </p:cNvPr>
          <p:cNvGraphicFramePr>
            <a:graphicFrameLocks noGrp="1"/>
          </p:cNvGraphicFramePr>
          <p:nvPr>
            <p:extLst>
              <p:ext uri="{D42A27DB-BD31-4B8C-83A1-F6EECF244321}">
                <p14:modId xmlns:p14="http://schemas.microsoft.com/office/powerpoint/2010/main" val="2682779205"/>
              </p:ext>
            </p:extLst>
          </p:nvPr>
        </p:nvGraphicFramePr>
        <p:xfrm>
          <a:off x="2003079" y="988793"/>
          <a:ext cx="1558459" cy="219249"/>
        </p:xfrm>
        <a:graphic>
          <a:graphicData uri="http://schemas.openxmlformats.org/drawingml/2006/table">
            <a:tbl>
              <a:tblPr firstRow="1" bandRow="1">
                <a:tableStyleId>{2D5ABB26-0587-4C30-8999-92F81FD0307C}</a:tableStyleId>
              </a:tblPr>
              <a:tblGrid>
                <a:gridCol w="1558459">
                  <a:extLst>
                    <a:ext uri="{9D8B030D-6E8A-4147-A177-3AD203B41FA5}">
                      <a16:colId xmlns:a16="http://schemas.microsoft.com/office/drawing/2014/main" val="3628576105"/>
                    </a:ext>
                  </a:extLst>
                </a:gridCol>
              </a:tblGrid>
              <a:tr h="219249">
                <a:tc>
                  <a:txBody>
                    <a:bodyPr/>
                    <a:lstStyle/>
                    <a:p>
                      <a:pPr algn="ctr"/>
                      <a:r>
                        <a:rPr lang="en-US" sz="600" b="1">
                          <a:ln>
                            <a:noFill/>
                          </a:ln>
                          <a:solidFill>
                            <a:schemeClr val="bg1"/>
                          </a:solidFill>
                          <a:latin typeface="Times New Roman" panose="02020603050405020304" pitchFamily="18" charset="0"/>
                          <a:cs typeface="Times New Roman" panose="02020603050405020304" pitchFamily="18" charset="0"/>
                        </a:rPr>
                        <a:t>12 months through 23 months </a:t>
                      </a:r>
                      <a:r>
                        <a:rPr lang="en-US" sz="700" b="1">
                          <a:ln>
                            <a:noFill/>
                          </a:ln>
                          <a:solidFill>
                            <a:schemeClr val="bg1"/>
                          </a:solidFill>
                          <a:latin typeface="Times New Roman" panose="02020603050405020304" pitchFamily="18" charset="0"/>
                          <a:cs typeface="Times New Roman" panose="02020603050405020304" pitchFamily="18" charset="0"/>
                        </a:rPr>
                        <a:t/>
                      </a:r>
                      <a:br>
                        <a:rPr lang="en-US" sz="700" b="1">
                          <a:ln>
                            <a:noFill/>
                          </a:ln>
                          <a:solidFill>
                            <a:schemeClr val="bg1"/>
                          </a:solidFill>
                          <a:latin typeface="Times New Roman" panose="02020603050405020304" pitchFamily="18" charset="0"/>
                          <a:cs typeface="Times New Roman" panose="02020603050405020304" pitchFamily="18" charset="0"/>
                        </a:rPr>
                      </a:br>
                      <a:r>
                        <a:rPr lang="en-US" sz="500" b="0" i="1">
                          <a:ln>
                            <a:noFill/>
                          </a:ln>
                          <a:solidFill>
                            <a:schemeClr val="bg1"/>
                          </a:solidFill>
                          <a:latin typeface="Times New Roman" panose="02020603050405020304" pitchFamily="18" charset="0"/>
                          <a:cs typeface="Times New Roman" panose="02020603050405020304" pitchFamily="18" charset="0"/>
                        </a:rPr>
                        <a:t>(1 year through 1 year and 11 months)</a:t>
                      </a:r>
                    </a:p>
                  </a:txBody>
                  <a:tcPr marL="47453" marR="47453" marT="23726" marB="23726" anchor="ctr"/>
                </a:tc>
                <a:extLst>
                  <a:ext uri="{0D108BD9-81ED-4DB2-BD59-A6C34878D82A}">
                    <a16:rowId xmlns:a16="http://schemas.microsoft.com/office/drawing/2014/main" val="1058308914"/>
                  </a:ext>
                </a:extLst>
              </a:tr>
            </a:tbl>
          </a:graphicData>
        </a:graphic>
      </p:graphicFrame>
      <p:graphicFrame>
        <p:nvGraphicFramePr>
          <p:cNvPr id="55" name="Table 54" descr="[decorative] ">
            <a:extLst>
              <a:ext uri="{FF2B5EF4-FFF2-40B4-BE49-F238E27FC236}">
                <a16:creationId xmlns:a16="http://schemas.microsoft.com/office/drawing/2014/main" id="{3D999125-86D3-CD49-ADBA-7D3599550B6F}"/>
              </a:ext>
            </a:extLst>
          </p:cNvPr>
          <p:cNvGraphicFramePr>
            <a:graphicFrameLocks noGrp="1"/>
          </p:cNvGraphicFramePr>
          <p:nvPr>
            <p:extLst>
              <p:ext uri="{D42A27DB-BD31-4B8C-83A1-F6EECF244321}">
                <p14:modId xmlns:p14="http://schemas.microsoft.com/office/powerpoint/2010/main" val="3478278994"/>
              </p:ext>
            </p:extLst>
          </p:nvPr>
        </p:nvGraphicFramePr>
        <p:xfrm>
          <a:off x="2013780" y="1212137"/>
          <a:ext cx="1510985" cy="412554"/>
        </p:xfrm>
        <a:graphic>
          <a:graphicData uri="http://schemas.openxmlformats.org/drawingml/2006/table">
            <a:tbl>
              <a:tblPr firstRow="1" bandRow="1">
                <a:tableStyleId>{2D5ABB26-0587-4C30-8999-92F81FD0307C}</a:tableStyleId>
              </a:tblPr>
              <a:tblGrid>
                <a:gridCol w="1510985">
                  <a:extLst>
                    <a:ext uri="{9D8B030D-6E8A-4147-A177-3AD203B41FA5}">
                      <a16:colId xmlns:a16="http://schemas.microsoft.com/office/drawing/2014/main" val="3628576105"/>
                    </a:ext>
                  </a:extLst>
                </a:gridCol>
              </a:tblGrid>
              <a:tr h="411110">
                <a:tc>
                  <a:txBody>
                    <a:bodyPr/>
                    <a:lstStyle/>
                    <a:p>
                      <a:pPr marL="91440" indent="-91440">
                        <a:spcAft>
                          <a:spcPts val="100"/>
                        </a:spcAft>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Unflavored whole milk</a:t>
                      </a:r>
                    </a:p>
                    <a:p>
                      <a:r>
                        <a:rPr lang="en-US" sz="500" i="1">
                          <a:latin typeface="Times New Roman" panose="02020603050405020304" pitchFamily="18" charset="0"/>
                          <a:cs typeface="Times New Roman" panose="02020603050405020304" pitchFamily="18" charset="0"/>
                        </a:rPr>
                        <a:t>Iron-fortified formula may be served to children between the ages of 12 months to 13 months to help with the transition to whole milk.</a:t>
                      </a:r>
                    </a:p>
                  </a:txBody>
                  <a:tcPr marL="49333" marR="49333" marT="24667" marB="24667" anchor="ctr"/>
                </a:tc>
                <a:extLst>
                  <a:ext uri="{0D108BD9-81ED-4DB2-BD59-A6C34878D82A}">
                    <a16:rowId xmlns:a16="http://schemas.microsoft.com/office/drawing/2014/main" val="1058308914"/>
                  </a:ext>
                </a:extLst>
              </a:tr>
            </a:tbl>
          </a:graphicData>
        </a:graphic>
      </p:graphicFrame>
      <p:graphicFrame>
        <p:nvGraphicFramePr>
          <p:cNvPr id="52" name="Table 51" descr="[decorative] ">
            <a:extLst>
              <a:ext uri="{FF2B5EF4-FFF2-40B4-BE49-F238E27FC236}">
                <a16:creationId xmlns:a16="http://schemas.microsoft.com/office/drawing/2014/main" id="{85244C76-9972-6343-BE0F-06293E0C59C8}"/>
              </a:ext>
            </a:extLst>
          </p:cNvPr>
          <p:cNvGraphicFramePr>
            <a:graphicFrameLocks noGrp="1"/>
          </p:cNvGraphicFramePr>
          <p:nvPr>
            <p:extLst>
              <p:ext uri="{D42A27DB-BD31-4B8C-83A1-F6EECF244321}">
                <p14:modId xmlns:p14="http://schemas.microsoft.com/office/powerpoint/2010/main" val="891069762"/>
              </p:ext>
            </p:extLst>
          </p:nvPr>
        </p:nvGraphicFramePr>
        <p:xfrm>
          <a:off x="358033" y="1722380"/>
          <a:ext cx="1520871" cy="236039"/>
        </p:xfrm>
        <a:graphic>
          <a:graphicData uri="http://schemas.openxmlformats.org/drawingml/2006/table">
            <a:tbl>
              <a:tblPr firstRow="1" bandRow="1">
                <a:tableStyleId>{2D5ABB26-0587-4C30-8999-92F81FD0307C}</a:tableStyleId>
              </a:tblPr>
              <a:tblGrid>
                <a:gridCol w="1520871">
                  <a:extLst>
                    <a:ext uri="{9D8B030D-6E8A-4147-A177-3AD203B41FA5}">
                      <a16:colId xmlns:a16="http://schemas.microsoft.com/office/drawing/2014/main" val="3628576105"/>
                    </a:ext>
                  </a:extLst>
                </a:gridCol>
              </a:tblGrid>
              <a:tr h="236039">
                <a:tc>
                  <a:txBody>
                    <a:bodyPr/>
                    <a:lstStyle/>
                    <a:p>
                      <a:pPr algn="ctr"/>
                      <a:r>
                        <a:rPr lang="en-US" sz="600" b="1">
                          <a:ln>
                            <a:noFill/>
                          </a:ln>
                          <a:solidFill>
                            <a:schemeClr val="bg1"/>
                          </a:solidFill>
                          <a:latin typeface="Times New Roman" panose="02020603050405020304" pitchFamily="18" charset="0"/>
                          <a:cs typeface="Times New Roman" panose="02020603050405020304" pitchFamily="18" charset="0"/>
                        </a:rPr>
                        <a:t>2 years through 5 years </a:t>
                      </a:r>
                      <a:br>
                        <a:rPr lang="en-US" sz="600" b="1">
                          <a:ln>
                            <a:noFill/>
                          </a:ln>
                          <a:solidFill>
                            <a:schemeClr val="bg1"/>
                          </a:solidFill>
                          <a:latin typeface="Times New Roman" panose="02020603050405020304" pitchFamily="18" charset="0"/>
                          <a:cs typeface="Times New Roman" panose="02020603050405020304" pitchFamily="18" charset="0"/>
                        </a:rPr>
                      </a:br>
                      <a:r>
                        <a:rPr lang="en-US" sz="600" b="0" i="1">
                          <a:ln>
                            <a:noFill/>
                          </a:ln>
                          <a:solidFill>
                            <a:schemeClr val="bg1"/>
                          </a:solidFill>
                          <a:latin typeface="Times New Roman" panose="02020603050405020304" pitchFamily="18" charset="0"/>
                          <a:cs typeface="Times New Roman" panose="02020603050405020304" pitchFamily="18" charset="0"/>
                        </a:rPr>
                        <a:t>(up to 6th birthday)</a:t>
                      </a:r>
                    </a:p>
                  </a:txBody>
                  <a:tcPr marL="48836" marR="48836" marT="24418" marB="24418" anchor="ctr"/>
                </a:tc>
                <a:extLst>
                  <a:ext uri="{0D108BD9-81ED-4DB2-BD59-A6C34878D82A}">
                    <a16:rowId xmlns:a16="http://schemas.microsoft.com/office/drawing/2014/main" val="1058308914"/>
                  </a:ext>
                </a:extLst>
              </a:tr>
            </a:tbl>
          </a:graphicData>
        </a:graphic>
      </p:graphicFrame>
      <p:graphicFrame>
        <p:nvGraphicFramePr>
          <p:cNvPr id="53" name="Table 52" descr="[decorative] ">
            <a:extLst>
              <a:ext uri="{FF2B5EF4-FFF2-40B4-BE49-F238E27FC236}">
                <a16:creationId xmlns:a16="http://schemas.microsoft.com/office/drawing/2014/main" id="{4F78642F-8C9F-1C47-845C-618E29CF5191}"/>
              </a:ext>
            </a:extLst>
          </p:cNvPr>
          <p:cNvGraphicFramePr>
            <a:graphicFrameLocks noGrp="1"/>
          </p:cNvGraphicFramePr>
          <p:nvPr>
            <p:extLst>
              <p:ext uri="{D42A27DB-BD31-4B8C-83A1-F6EECF244321}">
                <p14:modId xmlns:p14="http://schemas.microsoft.com/office/powerpoint/2010/main" val="626149597"/>
              </p:ext>
            </p:extLst>
          </p:nvPr>
        </p:nvGraphicFramePr>
        <p:xfrm>
          <a:off x="381266" y="1933442"/>
          <a:ext cx="1495818" cy="632786"/>
        </p:xfrm>
        <a:graphic>
          <a:graphicData uri="http://schemas.openxmlformats.org/drawingml/2006/table">
            <a:tbl>
              <a:tblPr firstRow="1" bandRow="1">
                <a:tableStyleId>{2D5ABB26-0587-4C30-8999-92F81FD0307C}</a:tableStyleId>
              </a:tblPr>
              <a:tblGrid>
                <a:gridCol w="1495818">
                  <a:extLst>
                    <a:ext uri="{9D8B030D-6E8A-4147-A177-3AD203B41FA5}">
                      <a16:colId xmlns:a16="http://schemas.microsoft.com/office/drawing/2014/main" val="3628576105"/>
                    </a:ext>
                  </a:extLst>
                </a:gridCol>
              </a:tblGrid>
              <a:tr h="560557">
                <a:tc>
                  <a:txBody>
                    <a:bodyPr/>
                    <a:lstStyle/>
                    <a:p>
                      <a:pPr marL="91440" indent="-91440">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Unflavored fat-free (skim) milk</a:t>
                      </a:r>
                    </a:p>
                    <a:p>
                      <a:pPr marL="91440" indent="-91440">
                        <a:spcAft>
                          <a:spcPts val="300"/>
                        </a:spcAft>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Unflavored low-fat (1%) milk </a:t>
                      </a:r>
                    </a:p>
                    <a:p>
                      <a:r>
                        <a:rPr lang="en-US" sz="500" i="1">
                          <a:latin typeface="Times New Roman" panose="02020603050405020304" pitchFamily="18" charset="0"/>
                          <a:cs typeface="Times New Roman" panose="02020603050405020304" pitchFamily="18" charset="0"/>
                        </a:rPr>
                        <a:t>Unflavored whole milk and unflavored reduced-fat (2%) milk may be served to children between the ages of 24 and 25 months to help with the transition to </a:t>
                      </a:r>
                      <a:br>
                        <a:rPr lang="en-US" sz="500" i="1">
                          <a:latin typeface="Times New Roman" panose="02020603050405020304" pitchFamily="18" charset="0"/>
                          <a:cs typeface="Times New Roman" panose="02020603050405020304" pitchFamily="18" charset="0"/>
                        </a:rPr>
                      </a:br>
                      <a:r>
                        <a:rPr lang="en-US" sz="500" i="1">
                          <a:latin typeface="Times New Roman" panose="02020603050405020304" pitchFamily="18" charset="0"/>
                          <a:cs typeface="Times New Roman" panose="02020603050405020304" pitchFamily="18" charset="0"/>
                        </a:rPr>
                        <a:t>fat-free (skim) or low-fat (1%) milk.</a:t>
                      </a:r>
                    </a:p>
                  </a:txBody>
                  <a:tcPr marL="46046" marR="46046" marT="23023" marB="23023" anchor="ctr"/>
                </a:tc>
                <a:extLst>
                  <a:ext uri="{0D108BD9-81ED-4DB2-BD59-A6C34878D82A}">
                    <a16:rowId xmlns:a16="http://schemas.microsoft.com/office/drawing/2014/main" val="1058308914"/>
                  </a:ext>
                </a:extLst>
              </a:tr>
            </a:tbl>
          </a:graphicData>
        </a:graphic>
      </p:graphicFrame>
      <p:sp>
        <p:nvSpPr>
          <p:cNvPr id="30" name="Oval 29" descr="Emphasis highlighting 2 years through 5 years (up to 6th birthday).">
            <a:extLst>
              <a:ext uri="{FF2B5EF4-FFF2-40B4-BE49-F238E27FC236}">
                <a16:creationId xmlns:a16="http://schemas.microsoft.com/office/drawing/2014/main" id="{178A3E4C-4D05-FA4A-90DB-B5DE36459B16}"/>
              </a:ext>
            </a:extLst>
          </p:cNvPr>
          <p:cNvSpPr/>
          <p:nvPr/>
        </p:nvSpPr>
        <p:spPr>
          <a:xfrm>
            <a:off x="324717" y="1684922"/>
            <a:ext cx="1655690" cy="307066"/>
          </a:xfrm>
          <a:prstGeom prst="ellipse">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7" name="Table 56" descr="[decorative] ">
            <a:extLst>
              <a:ext uri="{FF2B5EF4-FFF2-40B4-BE49-F238E27FC236}">
                <a16:creationId xmlns:a16="http://schemas.microsoft.com/office/drawing/2014/main" id="{8CA59A99-8761-F447-9B6E-B34405611722}"/>
              </a:ext>
            </a:extLst>
          </p:cNvPr>
          <p:cNvGraphicFramePr>
            <a:graphicFrameLocks noGrp="1"/>
          </p:cNvGraphicFramePr>
          <p:nvPr>
            <p:extLst>
              <p:ext uri="{D42A27DB-BD31-4B8C-83A1-F6EECF244321}">
                <p14:modId xmlns:p14="http://schemas.microsoft.com/office/powerpoint/2010/main" val="567199797"/>
              </p:ext>
            </p:extLst>
          </p:nvPr>
        </p:nvGraphicFramePr>
        <p:xfrm>
          <a:off x="2003078" y="1718587"/>
          <a:ext cx="1558290" cy="243624"/>
        </p:xfrm>
        <a:graphic>
          <a:graphicData uri="http://schemas.openxmlformats.org/drawingml/2006/table">
            <a:tbl>
              <a:tblPr firstRow="1" bandRow="1">
                <a:tableStyleId>{2D5ABB26-0587-4C30-8999-92F81FD0307C}</a:tableStyleId>
              </a:tblPr>
              <a:tblGrid>
                <a:gridCol w="1558290">
                  <a:extLst>
                    <a:ext uri="{9D8B030D-6E8A-4147-A177-3AD203B41FA5}">
                      <a16:colId xmlns:a16="http://schemas.microsoft.com/office/drawing/2014/main" val="3628576105"/>
                    </a:ext>
                  </a:extLst>
                </a:gridCol>
              </a:tblGrid>
              <a:tr h="243624">
                <a:tc>
                  <a:txBody>
                    <a:bodyPr/>
                    <a:lstStyle/>
                    <a:p>
                      <a:pPr algn="ctr"/>
                      <a:r>
                        <a:rPr lang="en-US" sz="600" b="1">
                          <a:ln>
                            <a:noFill/>
                          </a:ln>
                          <a:solidFill>
                            <a:schemeClr val="bg1"/>
                          </a:solidFill>
                          <a:latin typeface="Times New Roman" panose="02020603050405020304" pitchFamily="18" charset="0"/>
                          <a:cs typeface="Times New Roman" panose="02020603050405020304" pitchFamily="18" charset="0"/>
                        </a:rPr>
                        <a:t>6 through 12 years, 13 through </a:t>
                      </a:r>
                      <a:br>
                        <a:rPr lang="en-US" sz="600" b="1">
                          <a:ln>
                            <a:noFill/>
                          </a:ln>
                          <a:solidFill>
                            <a:schemeClr val="bg1"/>
                          </a:solidFill>
                          <a:latin typeface="Times New Roman" panose="02020603050405020304" pitchFamily="18" charset="0"/>
                          <a:cs typeface="Times New Roman" panose="02020603050405020304" pitchFamily="18" charset="0"/>
                        </a:rPr>
                      </a:br>
                      <a:r>
                        <a:rPr lang="en-US" sz="600" b="1">
                          <a:ln>
                            <a:noFill/>
                          </a:ln>
                          <a:solidFill>
                            <a:schemeClr val="bg1"/>
                          </a:solidFill>
                          <a:latin typeface="Times New Roman" panose="02020603050405020304" pitchFamily="18" charset="0"/>
                          <a:cs typeface="Times New Roman" panose="02020603050405020304" pitchFamily="18" charset="0"/>
                        </a:rPr>
                        <a:t>18 years, and adults</a:t>
                      </a:r>
                    </a:p>
                  </a:txBody>
                  <a:tcPr marL="48725" marR="48725" marT="24362" marB="24362" anchor="ctr"/>
                </a:tc>
                <a:extLst>
                  <a:ext uri="{0D108BD9-81ED-4DB2-BD59-A6C34878D82A}">
                    <a16:rowId xmlns:a16="http://schemas.microsoft.com/office/drawing/2014/main" val="1058308914"/>
                  </a:ext>
                </a:extLst>
              </a:tr>
            </a:tbl>
          </a:graphicData>
        </a:graphic>
      </p:graphicFrame>
      <p:graphicFrame>
        <p:nvGraphicFramePr>
          <p:cNvPr id="58" name="Table 57" descr="[decorative] ">
            <a:extLst>
              <a:ext uri="{FF2B5EF4-FFF2-40B4-BE49-F238E27FC236}">
                <a16:creationId xmlns:a16="http://schemas.microsoft.com/office/drawing/2014/main" id="{453AB282-13C5-6C4B-877F-5EB4F1C10EE1}"/>
              </a:ext>
            </a:extLst>
          </p:cNvPr>
          <p:cNvGraphicFramePr>
            <a:graphicFrameLocks noGrp="1"/>
          </p:cNvGraphicFramePr>
          <p:nvPr>
            <p:extLst>
              <p:ext uri="{D42A27DB-BD31-4B8C-83A1-F6EECF244321}">
                <p14:modId xmlns:p14="http://schemas.microsoft.com/office/powerpoint/2010/main" val="3244161907"/>
              </p:ext>
            </p:extLst>
          </p:nvPr>
        </p:nvGraphicFramePr>
        <p:xfrm>
          <a:off x="2013780" y="1933442"/>
          <a:ext cx="1608927" cy="551006"/>
        </p:xfrm>
        <a:graphic>
          <a:graphicData uri="http://schemas.openxmlformats.org/drawingml/2006/table">
            <a:tbl>
              <a:tblPr firstRow="1" bandRow="1">
                <a:tableStyleId>{2D5ABB26-0587-4C30-8999-92F81FD0307C}</a:tableStyleId>
              </a:tblPr>
              <a:tblGrid>
                <a:gridCol w="1608927">
                  <a:extLst>
                    <a:ext uri="{9D8B030D-6E8A-4147-A177-3AD203B41FA5}">
                      <a16:colId xmlns:a16="http://schemas.microsoft.com/office/drawing/2014/main" val="3628576105"/>
                    </a:ext>
                  </a:extLst>
                </a:gridCol>
              </a:tblGrid>
              <a:tr h="551006">
                <a:tc>
                  <a:txBody>
                    <a:bodyPr/>
                    <a:lstStyle/>
                    <a:p>
                      <a:pPr marL="91440" indent="-91440">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Unflavored fat-free (skim) milk</a:t>
                      </a:r>
                    </a:p>
                    <a:p>
                      <a:pPr marL="91440" indent="-91440">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Flavored fat-free (skim) milk</a:t>
                      </a:r>
                    </a:p>
                    <a:p>
                      <a:pPr marL="91440" indent="-91440">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Unflavored low-fat (1%) milk</a:t>
                      </a:r>
                    </a:p>
                    <a:p>
                      <a:pPr marL="91440" indent="-91440">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Flavored low-fat (1%) milk</a:t>
                      </a:r>
                    </a:p>
                  </a:txBody>
                  <a:tcPr marL="53323" marR="53323" marT="26662" marB="26662" anchor="ctr"/>
                </a:tc>
                <a:extLst>
                  <a:ext uri="{0D108BD9-81ED-4DB2-BD59-A6C34878D82A}">
                    <a16:rowId xmlns:a16="http://schemas.microsoft.com/office/drawing/2014/main" val="1058308914"/>
                  </a:ext>
                </a:extLst>
              </a:tr>
            </a:tbl>
          </a:graphicData>
        </a:graphic>
      </p:graphicFrame>
      <p:sp>
        <p:nvSpPr>
          <p:cNvPr id="59" name="Rectangle 58">
            <a:extLst>
              <a:ext uri="{FF2B5EF4-FFF2-40B4-BE49-F238E27FC236}">
                <a16:creationId xmlns:a16="http://schemas.microsoft.com/office/drawing/2014/main" id="{EDB30352-C94B-FE4F-ABA8-B91898A572C4}"/>
              </a:ext>
            </a:extLst>
          </p:cNvPr>
          <p:cNvSpPr/>
          <p:nvPr/>
        </p:nvSpPr>
        <p:spPr>
          <a:xfrm>
            <a:off x="289462" y="2586774"/>
            <a:ext cx="3427233" cy="276999"/>
          </a:xfrm>
          <a:prstGeom prst="rect">
            <a:avLst/>
          </a:prstGeom>
        </p:spPr>
        <p:txBody>
          <a:bodyPr wrap="square">
            <a:spAutoFit/>
          </a:bodyPr>
          <a:lstStyle/>
          <a:p>
            <a:r>
              <a:rPr lang="en-US" sz="600" i="1">
                <a:latin typeface="Times New Roman" panose="02020603050405020304" pitchFamily="18" charset="0"/>
                <a:cs typeface="Times New Roman" panose="02020603050405020304" pitchFamily="18" charset="0"/>
              </a:rPr>
              <a:t>Non-dairy beverages may be served in place of cow’s milk when a participant has a special dietary need. Please contact your Sponsoring Organization or State agency for more information. </a:t>
            </a:r>
          </a:p>
        </p:txBody>
      </p:sp>
      <p:pic>
        <p:nvPicPr>
          <p:cNvPr id="26" name="Picture 2" descr="[decorative] ">
            <a:extLst>
              <a:ext uri="{FF2B5EF4-FFF2-40B4-BE49-F238E27FC236}">
                <a16:creationId xmlns:a16="http://schemas.microsoft.com/office/drawing/2014/main" id="{B456A1C9-990E-A540-9E95-49838AF9004B}"/>
              </a:ext>
              <a:ext uri="{C183D7F6-B498-43B3-948B-1728B52AA6E4}">
                <adec:decorative xmlns="" xmlns:adec="http://schemas.microsoft.com/office/drawing/2017/decorative" val="1"/>
              </a:ext>
            </a:extLst>
          </p:cNvPr>
          <p:cNvPicPr>
            <a:picLocks noChangeAspect="1" noChangeArrowheads="1"/>
          </p:cNvPicPr>
          <p:nvPr/>
        </p:nvPicPr>
        <p:blipFill>
          <a:blip r:embed="rId3"/>
          <a:stretch>
            <a:fillRect/>
          </a:stretch>
        </p:blipFill>
        <p:spPr bwMode="auto">
          <a:xfrm>
            <a:off x="2903292" y="1449659"/>
            <a:ext cx="5940127" cy="3519906"/>
          </a:xfrm>
          <a:prstGeom prst="rect">
            <a:avLst/>
          </a:prstGeom>
          <a:noFill/>
          <a:ln w="28575">
            <a:noFill/>
            <a:miter lim="800000"/>
            <a:headEnd/>
            <a:tailEnd/>
          </a:ln>
          <a:effectLst>
            <a:outerShdw blurRad="63500" sx="102000" sy="102000" algn="ctr" rotWithShape="0">
              <a:schemeClr val="tx1">
                <a:alpha val="15000"/>
              </a:schemeClr>
            </a:outerShdw>
          </a:effectLst>
          <a:extLst>
            <a:ext uri="{909E8E84-426E-40DD-AFC4-6F175D3DCCD1}">
              <a14:hiddenFill xmlns:a14="http://schemas.microsoft.com/office/drawing/2010/main">
                <a:solidFill>
                  <a:schemeClr val="accent1"/>
                </a:solidFill>
              </a14:hiddenFill>
            </a:ext>
          </a:extLst>
        </p:spPr>
      </p:pic>
      <p:sp>
        <p:nvSpPr>
          <p:cNvPr id="37" name="TextBox 36">
            <a:extLst>
              <a:ext uri="{FF2B5EF4-FFF2-40B4-BE49-F238E27FC236}">
                <a16:creationId xmlns:a16="http://schemas.microsoft.com/office/drawing/2014/main" id="{5975B887-CD6C-FD4D-91A5-6395AC1D0CA3}"/>
              </a:ext>
            </a:extLst>
          </p:cNvPr>
          <p:cNvSpPr txBox="1"/>
          <p:nvPr/>
        </p:nvSpPr>
        <p:spPr>
          <a:xfrm>
            <a:off x="3199997" y="1706596"/>
            <a:ext cx="5405252" cy="369332"/>
          </a:xfrm>
          <a:prstGeom prst="rect">
            <a:avLst/>
          </a:prstGeom>
          <a:noFill/>
        </p:spPr>
        <p:txBody>
          <a:bodyPr wrap="square" lIns="0" tIns="0" rIns="0" bIns="0" rtlCol="0">
            <a:spAutoFit/>
          </a:bodyPr>
          <a:lstStyle/>
          <a:p>
            <a:pPr marL="160020" lvl="0" indent="-160020" defTabSz="914400">
              <a:buFont typeface="+mj-lt"/>
              <a:buAutoNum type="arabicPeriod"/>
            </a:pPr>
            <a:r>
              <a:rPr lang="en-US" sz="1200">
                <a:solidFill>
                  <a:prstClr val="black"/>
                </a:solidFill>
                <a:latin typeface="Times New Roman" panose="02020603050405020304" pitchFamily="18" charset="0"/>
                <a:cs typeface="Times New Roman" panose="02020603050405020304" pitchFamily="18" charset="0"/>
              </a:rPr>
              <a:t>Maya is a 1-year-old at your family child care home and eats lunch at the same time as Darrick, who is 2 years old. What type(s) of milk may you serve each child?</a:t>
            </a:r>
          </a:p>
        </p:txBody>
      </p:sp>
      <p:sp>
        <p:nvSpPr>
          <p:cNvPr id="38" name="TextBox 37">
            <a:extLst>
              <a:ext uri="{FF2B5EF4-FFF2-40B4-BE49-F238E27FC236}">
                <a16:creationId xmlns:a16="http://schemas.microsoft.com/office/drawing/2014/main" id="{B31BE42E-9047-9145-9691-E4200471A254}"/>
              </a:ext>
            </a:extLst>
          </p:cNvPr>
          <p:cNvSpPr txBox="1"/>
          <p:nvPr/>
        </p:nvSpPr>
        <p:spPr>
          <a:xfrm>
            <a:off x="3364182" y="2112585"/>
            <a:ext cx="2988189" cy="420628"/>
          </a:xfrm>
          <a:prstGeom prst="rect">
            <a:avLst/>
          </a:prstGeom>
          <a:noFill/>
        </p:spPr>
        <p:txBody>
          <a:bodyPr wrap="square" lIns="0" tIns="0" rIns="0" bIns="0" rtlCol="0">
            <a:spAutoFit/>
          </a:bodyPr>
          <a:lstStyle/>
          <a:p>
            <a:pPr>
              <a:lnSpc>
                <a:spcPts val="1600"/>
              </a:lnSpc>
            </a:pPr>
            <a:r>
              <a:rPr lang="en-US" sz="1200">
                <a:latin typeface="Times New Roman" panose="02020603050405020304" pitchFamily="18" charset="0"/>
                <a:cs typeface="Times New Roman" panose="02020603050405020304" pitchFamily="18" charset="0"/>
              </a:rPr>
              <a:t>Maya’s Age: </a:t>
            </a:r>
            <a:br>
              <a:rPr lang="en-US" sz="1200">
                <a:latin typeface="Times New Roman" panose="02020603050405020304" pitchFamily="18" charset="0"/>
                <a:cs typeface="Times New Roman" panose="02020603050405020304" pitchFamily="18" charset="0"/>
              </a:rPr>
            </a:br>
            <a:r>
              <a:rPr lang="en-US" sz="1200">
                <a:latin typeface="Times New Roman" panose="02020603050405020304" pitchFamily="18" charset="0"/>
                <a:cs typeface="Times New Roman" panose="02020603050405020304" pitchFamily="18" charset="0"/>
              </a:rPr>
              <a:t>Type(s) of Milk:</a:t>
            </a:r>
            <a:endParaRPr lang="en-US" sz="1600" b="1">
              <a:solidFill>
                <a:srgbClr val="035089"/>
              </a:solidFill>
              <a:latin typeface="Bradley Hand ITC" panose="03070402050302030203" pitchFamily="66" charset="77"/>
              <a:cs typeface="Times New Roman" panose="02020603050405020304" pitchFamily="18" charset="0"/>
            </a:endParaRPr>
          </a:p>
        </p:txBody>
      </p:sp>
      <p:sp>
        <p:nvSpPr>
          <p:cNvPr id="39" name="TextBox 38">
            <a:extLst>
              <a:ext uri="{FF2B5EF4-FFF2-40B4-BE49-F238E27FC236}">
                <a16:creationId xmlns:a16="http://schemas.microsoft.com/office/drawing/2014/main" id="{FD0C94D7-A80C-974A-A71C-7B676C57F0D3}"/>
              </a:ext>
            </a:extLst>
          </p:cNvPr>
          <p:cNvSpPr txBox="1"/>
          <p:nvPr/>
        </p:nvSpPr>
        <p:spPr>
          <a:xfrm>
            <a:off x="5625891" y="2112585"/>
            <a:ext cx="2934874" cy="579005"/>
          </a:xfrm>
          <a:prstGeom prst="rect">
            <a:avLst/>
          </a:prstGeom>
          <a:noFill/>
        </p:spPr>
        <p:txBody>
          <a:bodyPr wrap="square" lIns="0" tIns="0" rIns="0" bIns="0" rtlCol="0">
            <a:spAutoFit/>
          </a:bodyPr>
          <a:lstStyle/>
          <a:p>
            <a:pPr lvl="0" defTabSz="914400">
              <a:lnSpc>
                <a:spcPts val="1500"/>
              </a:lnSpc>
            </a:pPr>
            <a:r>
              <a:rPr lang="en-US" sz="1200">
                <a:solidFill>
                  <a:prstClr val="black"/>
                </a:solidFill>
                <a:latin typeface="Times New Roman" panose="02020603050405020304" pitchFamily="18" charset="0"/>
                <a:cs typeface="Times New Roman" panose="02020603050405020304" pitchFamily="18" charset="0"/>
              </a:rPr>
              <a:t>Darrick’s Age:</a:t>
            </a:r>
            <a:r>
              <a:rPr lang="en-US" sz="1200" b="1">
                <a:solidFill>
                  <a:srgbClr val="035089"/>
                </a:solidFill>
                <a:latin typeface="Bradley Hand ITC" panose="03070402050302030203" pitchFamily="66" charset="77"/>
              </a:rPr>
              <a:t> </a:t>
            </a:r>
            <a:r>
              <a:rPr lang="en-US" sz="1600" b="1">
                <a:solidFill>
                  <a:srgbClr val="035089"/>
                </a:solidFill>
                <a:latin typeface="Bradley Hand ITC" panose="03070402050302030203" pitchFamily="66" charset="77"/>
              </a:rPr>
              <a:t>1</a:t>
            </a:r>
            <a:endParaRPr lang="en-US" sz="1600">
              <a:solidFill>
                <a:prstClr val="black"/>
              </a:solidFill>
              <a:latin typeface="Times New Roman" panose="02020603050405020304" pitchFamily="18" charset="0"/>
              <a:cs typeface="Times New Roman" panose="02020603050405020304" pitchFamily="18" charset="0"/>
            </a:endParaRPr>
          </a:p>
          <a:p>
            <a:pPr>
              <a:lnSpc>
                <a:spcPts val="1500"/>
              </a:lnSpc>
            </a:pPr>
            <a:r>
              <a:rPr lang="en-US" sz="1200">
                <a:latin typeface="Times New Roman" panose="02020603050405020304" pitchFamily="18" charset="0"/>
                <a:cs typeface="Times New Roman" panose="02020603050405020304" pitchFamily="18" charset="0"/>
              </a:rPr>
              <a:t>Type(s) of Milk: </a:t>
            </a:r>
            <a:r>
              <a:rPr lang="en-US" sz="1300" b="1">
                <a:solidFill>
                  <a:srgbClr val="035089"/>
                </a:solidFill>
                <a:latin typeface="Bradley Hand ITC" panose="03070402050302030203" pitchFamily="66" charset="77"/>
              </a:rPr>
              <a:t>Unflavored skim (fat-free) milk;  Unflavored low-fat (1%) milk. </a:t>
            </a:r>
          </a:p>
        </p:txBody>
      </p:sp>
      <p:sp>
        <p:nvSpPr>
          <p:cNvPr id="40" name="TextBox 39">
            <a:extLst>
              <a:ext uri="{FF2B5EF4-FFF2-40B4-BE49-F238E27FC236}">
                <a16:creationId xmlns:a16="http://schemas.microsoft.com/office/drawing/2014/main" id="{213D9356-643B-EF4A-8B11-5301B9564633}"/>
              </a:ext>
            </a:extLst>
          </p:cNvPr>
          <p:cNvSpPr txBox="1"/>
          <p:nvPr/>
        </p:nvSpPr>
        <p:spPr>
          <a:xfrm>
            <a:off x="3199997" y="2726636"/>
            <a:ext cx="5405252" cy="369332"/>
          </a:xfrm>
          <a:prstGeom prst="rect">
            <a:avLst/>
          </a:prstGeom>
          <a:noFill/>
        </p:spPr>
        <p:txBody>
          <a:bodyPr wrap="square" lIns="0" tIns="0" rIns="0" bIns="0" rtlCol="0">
            <a:spAutoFit/>
          </a:bodyPr>
          <a:lstStyle/>
          <a:p>
            <a:pPr marL="160020" lvl="0" indent="-160020" defTabSz="914400">
              <a:buFont typeface="+mj-lt"/>
              <a:buAutoNum type="arabicPeriod" startAt="2"/>
            </a:pPr>
            <a:r>
              <a:rPr lang="en-US" sz="1200">
                <a:solidFill>
                  <a:prstClr val="black"/>
                </a:solidFill>
                <a:latin typeface="Times New Roman" panose="02020603050405020304" pitchFamily="18" charset="0"/>
                <a:cs typeface="Times New Roman" panose="02020603050405020304" pitchFamily="18" charset="0"/>
              </a:rPr>
              <a:t>Olivia is a 5½-year-old who attends your family child care home. </a:t>
            </a:r>
            <a:br>
              <a:rPr lang="en-US" sz="1200">
                <a:solidFill>
                  <a:prstClr val="black"/>
                </a:solidFill>
                <a:latin typeface="Times New Roman" panose="02020603050405020304" pitchFamily="18" charset="0"/>
                <a:cs typeface="Times New Roman" panose="02020603050405020304" pitchFamily="18" charset="0"/>
              </a:rPr>
            </a:br>
            <a:r>
              <a:rPr lang="en-US" sz="1200">
                <a:solidFill>
                  <a:prstClr val="black"/>
                </a:solidFill>
                <a:latin typeface="Times New Roman" panose="02020603050405020304" pitchFamily="18" charset="0"/>
                <a:cs typeface="Times New Roman" panose="02020603050405020304" pitchFamily="18" charset="0"/>
              </a:rPr>
              <a:t>What kind(s) of milk may you serve her in the CACFP?</a:t>
            </a:r>
          </a:p>
        </p:txBody>
      </p:sp>
      <p:sp>
        <p:nvSpPr>
          <p:cNvPr id="41" name="TextBox 40">
            <a:extLst>
              <a:ext uri="{FF2B5EF4-FFF2-40B4-BE49-F238E27FC236}">
                <a16:creationId xmlns:a16="http://schemas.microsoft.com/office/drawing/2014/main" id="{451EDAC3-6607-024B-9F08-1F4C64351717}"/>
              </a:ext>
            </a:extLst>
          </p:cNvPr>
          <p:cNvSpPr txBox="1"/>
          <p:nvPr/>
        </p:nvSpPr>
        <p:spPr>
          <a:xfrm>
            <a:off x="3364182" y="3115805"/>
            <a:ext cx="2988189" cy="410369"/>
          </a:xfrm>
          <a:prstGeom prst="rect">
            <a:avLst/>
          </a:prstGeom>
          <a:noFill/>
        </p:spPr>
        <p:txBody>
          <a:bodyPr wrap="square" lIns="0" tIns="0" rIns="0" bIns="0" rtlCol="0">
            <a:spAutoFit/>
          </a:bodyPr>
          <a:lstStyle/>
          <a:p>
            <a:pPr>
              <a:lnSpc>
                <a:spcPts val="1600"/>
              </a:lnSpc>
            </a:pPr>
            <a:r>
              <a:rPr lang="en-US" sz="1200">
                <a:latin typeface="Times New Roman" panose="02020603050405020304" pitchFamily="18" charset="0"/>
                <a:cs typeface="Times New Roman" panose="02020603050405020304" pitchFamily="18" charset="0"/>
              </a:rPr>
              <a:t>Olivia’s Age:</a:t>
            </a:r>
          </a:p>
          <a:p>
            <a:pPr>
              <a:lnSpc>
                <a:spcPts val="1600"/>
              </a:lnSpc>
            </a:pPr>
            <a:r>
              <a:rPr lang="en-US" sz="1200">
                <a:latin typeface="Times New Roman" panose="02020603050405020304" pitchFamily="18" charset="0"/>
                <a:cs typeface="Times New Roman" panose="02020603050405020304" pitchFamily="18" charset="0"/>
              </a:rPr>
              <a:t>Type(s) of Milk:</a:t>
            </a:r>
            <a:endParaRPr lang="en-US" sz="1600" b="1">
              <a:solidFill>
                <a:srgbClr val="035089"/>
              </a:solidFill>
              <a:latin typeface="Bradley Hand ITC" panose="03070402050302030203" pitchFamily="66" charset="77"/>
              <a:cs typeface="Times New Roman" panose="02020603050405020304" pitchFamily="18" charset="0"/>
            </a:endParaRPr>
          </a:p>
        </p:txBody>
      </p:sp>
      <p:sp>
        <p:nvSpPr>
          <p:cNvPr id="42" name="TextBox 41">
            <a:extLst>
              <a:ext uri="{FF2B5EF4-FFF2-40B4-BE49-F238E27FC236}">
                <a16:creationId xmlns:a16="http://schemas.microsoft.com/office/drawing/2014/main" id="{A5DA984D-2712-D04C-B0AD-553E90F69DA3}"/>
              </a:ext>
            </a:extLst>
          </p:cNvPr>
          <p:cNvSpPr txBox="1"/>
          <p:nvPr/>
        </p:nvSpPr>
        <p:spPr>
          <a:xfrm>
            <a:off x="3199997" y="3812507"/>
            <a:ext cx="5405252" cy="553998"/>
          </a:xfrm>
          <a:prstGeom prst="rect">
            <a:avLst/>
          </a:prstGeom>
          <a:noFill/>
        </p:spPr>
        <p:txBody>
          <a:bodyPr wrap="square" lIns="0" tIns="0" rIns="0" bIns="0" rtlCol="0">
            <a:spAutoFit/>
          </a:bodyPr>
          <a:lstStyle/>
          <a:p>
            <a:pPr marL="160020" lvl="0" indent="-160020" defTabSz="914400">
              <a:buFont typeface="+mj-lt"/>
              <a:buAutoNum type="arabicPeriod" startAt="3"/>
            </a:pPr>
            <a:r>
              <a:rPr lang="en-US" sz="1200">
                <a:solidFill>
                  <a:prstClr val="black"/>
                </a:solidFill>
                <a:latin typeface="Times New Roman" panose="02020603050405020304" pitchFamily="18" charset="0"/>
                <a:cs typeface="Times New Roman" panose="02020603050405020304" pitchFamily="18" charset="0"/>
              </a:rPr>
              <a:t>At your adult day care center, you want to serve yogurt at breakfast and again that same day, during lunch. Both times, yogurt would be served in place of milk. </a:t>
            </a:r>
            <a:br>
              <a:rPr lang="en-US" sz="1200">
                <a:solidFill>
                  <a:prstClr val="black"/>
                </a:solidFill>
                <a:latin typeface="Times New Roman" panose="02020603050405020304" pitchFamily="18" charset="0"/>
                <a:cs typeface="Times New Roman" panose="02020603050405020304" pitchFamily="18" charset="0"/>
              </a:rPr>
            </a:br>
            <a:r>
              <a:rPr lang="en-US" sz="1200">
                <a:solidFill>
                  <a:prstClr val="black"/>
                </a:solidFill>
                <a:latin typeface="Times New Roman" panose="02020603050405020304" pitchFamily="18" charset="0"/>
                <a:cs typeface="Times New Roman" panose="02020603050405020304" pitchFamily="18" charset="0"/>
              </a:rPr>
              <a:t>Is this allowed? Why or why not?</a:t>
            </a:r>
          </a:p>
        </p:txBody>
      </p:sp>
      <p:sp>
        <p:nvSpPr>
          <p:cNvPr id="43" name="TextBox 42">
            <a:extLst>
              <a:ext uri="{FF2B5EF4-FFF2-40B4-BE49-F238E27FC236}">
                <a16:creationId xmlns:a16="http://schemas.microsoft.com/office/drawing/2014/main" id="{AB2FF788-F407-5940-B38B-215CB54FEE1A}"/>
              </a:ext>
            </a:extLst>
          </p:cNvPr>
          <p:cNvSpPr txBox="1"/>
          <p:nvPr/>
        </p:nvSpPr>
        <p:spPr>
          <a:xfrm>
            <a:off x="81686" y="4870989"/>
            <a:ext cx="2821606" cy="153888"/>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Because Darrick is 2 years old, he is part of the 2 through 5 years age group listed on the worksheet. As you can see on the chart, children between the ages of 2 through 5 years may be served unflavored skim (fat-free) milk or unflavored low-fat (1%) milk as part of a reimbursable meal or snack in the CACFP. </a:t>
            </a:r>
            <a:endParaRPr lang="en-US" sz="200" dirty="0">
              <a:solidFill>
                <a:schemeClr val="bg1"/>
              </a:solidFill>
            </a:endParaRPr>
          </a:p>
        </p:txBody>
      </p:sp>
    </p:spTree>
    <p:extLst>
      <p:ext uri="{BB962C8B-B14F-4D97-AF65-F5344CB8AC3E}">
        <p14:creationId xmlns:p14="http://schemas.microsoft.com/office/powerpoint/2010/main" val="27169380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a:extLst>
              <a:ext uri="{FF2B5EF4-FFF2-40B4-BE49-F238E27FC236}">
                <a16:creationId xmlns:a16="http://schemas.microsoft.com/office/drawing/2014/main" id="{C6B8DBA1-2A7E-2B4E-8F28-E2A39518182D}"/>
              </a:ext>
            </a:extLst>
          </p:cNvPr>
          <p:cNvSpPr txBox="1"/>
          <p:nvPr/>
        </p:nvSpPr>
        <p:spPr>
          <a:xfrm>
            <a:off x="39164" y="176984"/>
            <a:ext cx="2938645" cy="1846659"/>
          </a:xfrm>
          <a:prstGeom prst="rect">
            <a:avLst/>
          </a:prstGeom>
          <a:noFill/>
        </p:spPr>
        <p:txBody>
          <a:bodyPr wrap="square" rtlCol="0">
            <a:spAutoFit/>
          </a:bodyPr>
          <a:lstStyle/>
          <a:p>
            <a:pPr algn="ctr"/>
            <a:r>
              <a:rPr lang="en-US" sz="9600" b="1">
                <a:solidFill>
                  <a:srgbClr val="FFFFFF"/>
                </a:solidFill>
                <a:latin typeface="Helvetica" pitchFamily="2" charset="0"/>
              </a:rPr>
              <a:t>?</a:t>
            </a:r>
            <a:endParaRPr lang="en-US" sz="9600" b="1">
              <a:solidFill>
                <a:schemeClr val="bg1">
                  <a:alpha val="60000"/>
                </a:schemeClr>
              </a:solidFill>
              <a:latin typeface="Helvetica" pitchFamily="2" charset="0"/>
            </a:endParaRPr>
          </a:p>
          <a:p>
            <a:pPr algn="ctr"/>
            <a:endParaRPr lang="en-US"/>
          </a:p>
        </p:txBody>
      </p:sp>
      <p:sp>
        <p:nvSpPr>
          <p:cNvPr id="7" name="Title 1">
            <a:extLst>
              <a:ext uri="{FF2B5EF4-FFF2-40B4-BE49-F238E27FC236}">
                <a16:creationId xmlns:a16="http://schemas.microsoft.com/office/drawing/2014/main" id="{E98E7397-B938-CF4B-95EC-69A43EBF804D}"/>
              </a:ext>
            </a:extLst>
          </p:cNvPr>
          <p:cNvSpPr>
            <a:spLocks noGrp="1"/>
          </p:cNvSpPr>
          <p:nvPr>
            <p:ph type="title"/>
          </p:nvPr>
        </p:nvSpPr>
        <p:spPr>
          <a:xfrm>
            <a:off x="0" y="1645920"/>
            <a:ext cx="3021980" cy="1669773"/>
          </a:xfrm>
        </p:spPr>
        <p:txBody>
          <a:bodyPr/>
          <a:lstStyle/>
          <a:p>
            <a:r>
              <a:rPr lang="en-US" sz="2000" noProof="0"/>
              <a:t>Try It Out! </a:t>
            </a:r>
            <a:br>
              <a:rPr lang="en-US" sz="2000" noProof="0"/>
            </a:br>
            <a:r>
              <a:rPr lang="en-US" sz="2000" b="0" noProof="0">
                <a:cs typeface="Arial" panose="020B0604020202020204" pitchFamily="34" charset="0"/>
              </a:rPr>
              <a:t>Maya turned 1 year old </a:t>
            </a:r>
            <a:br>
              <a:rPr lang="en-US" sz="2000" b="0" noProof="0">
                <a:cs typeface="Arial" panose="020B0604020202020204" pitchFamily="34" charset="0"/>
              </a:rPr>
            </a:br>
            <a:r>
              <a:rPr lang="en-US" sz="2000" b="0" noProof="0">
                <a:cs typeface="Arial" panose="020B0604020202020204" pitchFamily="34" charset="0"/>
              </a:rPr>
              <a:t>2 days ago. Can you serve iron-fortified </a:t>
            </a:r>
            <a:br>
              <a:rPr lang="en-US" sz="2000" b="0" noProof="0">
                <a:cs typeface="Arial" panose="020B0604020202020204" pitchFamily="34" charset="0"/>
              </a:rPr>
            </a:br>
            <a:r>
              <a:rPr lang="en-US" sz="2000" b="0" noProof="0">
                <a:cs typeface="Arial" panose="020B0604020202020204" pitchFamily="34" charset="0"/>
              </a:rPr>
              <a:t>formula as part of a reimbursable meal?</a:t>
            </a:r>
            <a:r>
              <a:rPr lang="en-US" sz="1800" noProof="0"/>
              <a:t/>
            </a:r>
            <a:br>
              <a:rPr lang="en-US" sz="1800" noProof="0"/>
            </a:br>
            <a:endParaRPr lang="en-US" sz="1800" noProof="0"/>
          </a:p>
        </p:txBody>
      </p:sp>
      <p:sp>
        <p:nvSpPr>
          <p:cNvPr id="8" name="Content Placeholder 3">
            <a:extLst>
              <a:ext uri="{FF2B5EF4-FFF2-40B4-BE49-F238E27FC236}">
                <a16:creationId xmlns:a16="http://schemas.microsoft.com/office/drawing/2014/main" id="{BABBF2B1-B86A-3D43-9715-636772AC8B32}"/>
              </a:ext>
            </a:extLst>
          </p:cNvPr>
          <p:cNvSpPr txBox="1">
            <a:spLocks/>
          </p:cNvSpPr>
          <p:nvPr/>
        </p:nvSpPr>
        <p:spPr>
          <a:xfrm>
            <a:off x="902209" y="3895344"/>
            <a:ext cx="1036320" cy="1365683"/>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FFFFFF"/>
              </a:buClr>
              <a:buFont typeface="Wingdings" pitchFamily="2" charset="2"/>
              <a:buChar char="q"/>
            </a:pPr>
            <a:r>
              <a:rPr lang="en-US">
                <a:solidFill>
                  <a:srgbClr val="FFFFFF"/>
                </a:solidFill>
                <a:cs typeface="Calibri" panose="020F0502020204030204" pitchFamily="34" charset="0"/>
              </a:rPr>
              <a:t>Yes</a:t>
            </a:r>
            <a:endParaRPr lang="en-US">
              <a:solidFill>
                <a:srgbClr val="FFFFFF"/>
              </a:solidFill>
            </a:endParaRPr>
          </a:p>
          <a:p>
            <a:pPr>
              <a:buClr>
                <a:srgbClr val="FFFFFF"/>
              </a:buClr>
              <a:buFont typeface="Wingdings" pitchFamily="2" charset="2"/>
              <a:buChar char="q"/>
            </a:pPr>
            <a:r>
              <a:rPr lang="en-US">
                <a:solidFill>
                  <a:srgbClr val="FFFFFF"/>
                </a:solidFill>
              </a:rPr>
              <a:t>No</a:t>
            </a:r>
          </a:p>
        </p:txBody>
      </p:sp>
      <p:grpSp>
        <p:nvGrpSpPr>
          <p:cNvPr id="91" name="Group 90" descr="[decorative] ">
            <a:extLst>
              <a:ext uri="{FF2B5EF4-FFF2-40B4-BE49-F238E27FC236}">
                <a16:creationId xmlns:a16="http://schemas.microsoft.com/office/drawing/2014/main" id="{6AB739E3-CB7C-9344-86F4-3723C6ED533E}"/>
              </a:ext>
              <a:ext uri="{C183D7F6-B498-43B3-948B-1728B52AA6E4}">
                <adec:decorative xmlns="" xmlns:adec="http://schemas.microsoft.com/office/drawing/2017/decorative" val="1"/>
              </a:ext>
            </a:extLst>
          </p:cNvPr>
          <p:cNvGrpSpPr/>
          <p:nvPr/>
        </p:nvGrpSpPr>
        <p:grpSpPr>
          <a:xfrm>
            <a:off x="3407238" y="842100"/>
            <a:ext cx="5258742" cy="3109566"/>
            <a:chOff x="2596445" y="1206348"/>
            <a:chExt cx="6376794" cy="3268212"/>
          </a:xfrm>
        </p:grpSpPr>
        <p:sp>
          <p:nvSpPr>
            <p:cNvPr id="92" name="Rounded Rectangle 91">
              <a:extLst>
                <a:ext uri="{FF2B5EF4-FFF2-40B4-BE49-F238E27FC236}">
                  <a16:creationId xmlns:a16="http://schemas.microsoft.com/office/drawing/2014/main" id="{EB7728BB-0409-E540-846E-0DE1F198EE6F}"/>
                </a:ext>
              </a:extLst>
            </p:cNvPr>
            <p:cNvSpPr/>
            <p:nvPr/>
          </p:nvSpPr>
          <p:spPr>
            <a:xfrm>
              <a:off x="2596445" y="1206348"/>
              <a:ext cx="6376794" cy="3268212"/>
            </a:xfrm>
            <a:prstGeom prst="roundRect">
              <a:avLst>
                <a:gd name="adj" fmla="val 2645"/>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92">
              <a:extLst>
                <a:ext uri="{FF2B5EF4-FFF2-40B4-BE49-F238E27FC236}">
                  <a16:creationId xmlns:a16="http://schemas.microsoft.com/office/drawing/2014/main" id="{817DC344-8B40-654F-A375-E405EC1D88A5}"/>
                </a:ext>
              </a:extLst>
            </p:cNvPr>
            <p:cNvGrpSpPr/>
            <p:nvPr/>
          </p:nvGrpSpPr>
          <p:grpSpPr>
            <a:xfrm>
              <a:off x="2794841" y="1389011"/>
              <a:ext cx="5940117" cy="2857118"/>
              <a:chOff x="2794841" y="1389011"/>
              <a:chExt cx="5940117" cy="2857118"/>
            </a:xfrm>
          </p:grpSpPr>
          <p:grpSp>
            <p:nvGrpSpPr>
              <p:cNvPr id="94" name="Group 93">
                <a:extLst>
                  <a:ext uri="{FF2B5EF4-FFF2-40B4-BE49-F238E27FC236}">
                    <a16:creationId xmlns:a16="http://schemas.microsoft.com/office/drawing/2014/main" id="{ECAC4906-2635-2347-A756-6A3E781534EC}"/>
                  </a:ext>
                </a:extLst>
              </p:cNvPr>
              <p:cNvGrpSpPr/>
              <p:nvPr/>
            </p:nvGrpSpPr>
            <p:grpSpPr>
              <a:xfrm>
                <a:off x="2800349" y="1392845"/>
                <a:ext cx="2809043" cy="1174369"/>
                <a:chOff x="2587276" y="1392845"/>
                <a:chExt cx="2809043" cy="1174369"/>
              </a:xfrm>
              <a:effectLst>
                <a:outerShdw blurRad="50800" dist="38100" dir="2700000" algn="tl" rotWithShape="0">
                  <a:prstClr val="black">
                    <a:alpha val="20000"/>
                  </a:prstClr>
                </a:outerShdw>
              </a:effectLst>
            </p:grpSpPr>
            <p:sp>
              <p:nvSpPr>
                <p:cNvPr id="104" name="Rounded Rectangle 103">
                  <a:extLst>
                    <a:ext uri="{FF2B5EF4-FFF2-40B4-BE49-F238E27FC236}">
                      <a16:creationId xmlns:a16="http://schemas.microsoft.com/office/drawing/2014/main" id="{32BE06CC-F588-8145-92E5-188E856F8868}"/>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a:extLst>
                    <a:ext uri="{FF2B5EF4-FFF2-40B4-BE49-F238E27FC236}">
                      <a16:creationId xmlns:a16="http://schemas.microsoft.com/office/drawing/2014/main" id="{B825C6BE-63CE-B746-87B9-DB76E4846898}"/>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5" name="Group 94">
                <a:extLst>
                  <a:ext uri="{FF2B5EF4-FFF2-40B4-BE49-F238E27FC236}">
                    <a16:creationId xmlns:a16="http://schemas.microsoft.com/office/drawing/2014/main" id="{BDB49306-DDB7-734A-B8D4-BBD0C480248F}"/>
                  </a:ext>
                </a:extLst>
              </p:cNvPr>
              <p:cNvGrpSpPr/>
              <p:nvPr/>
            </p:nvGrpSpPr>
            <p:grpSpPr>
              <a:xfrm>
                <a:off x="5835248" y="1389011"/>
                <a:ext cx="2899710" cy="1174369"/>
                <a:chOff x="2587276" y="1392845"/>
                <a:chExt cx="2809043" cy="1174369"/>
              </a:xfrm>
              <a:effectLst>
                <a:outerShdw blurRad="50800" dist="38100" dir="2700000" algn="tl" rotWithShape="0">
                  <a:prstClr val="black">
                    <a:alpha val="20000"/>
                  </a:prstClr>
                </a:outerShdw>
              </a:effectLst>
            </p:grpSpPr>
            <p:sp>
              <p:nvSpPr>
                <p:cNvPr id="102" name="Rounded Rectangle 101">
                  <a:extLst>
                    <a:ext uri="{FF2B5EF4-FFF2-40B4-BE49-F238E27FC236}">
                      <a16:creationId xmlns:a16="http://schemas.microsoft.com/office/drawing/2014/main" id="{CEB019D5-3CC8-8042-925E-159CC65E85C5}"/>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a16="http://schemas.microsoft.com/office/drawing/2014/main" id="{2E9BE0A0-6396-9A4C-8A7B-AE4ABA8CDC24}"/>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6" name="Group 95">
                <a:extLst>
                  <a:ext uri="{FF2B5EF4-FFF2-40B4-BE49-F238E27FC236}">
                    <a16:creationId xmlns:a16="http://schemas.microsoft.com/office/drawing/2014/main" id="{282A6A74-90DC-1840-9F9E-2E53CA1AF1C7}"/>
                  </a:ext>
                </a:extLst>
              </p:cNvPr>
              <p:cNvGrpSpPr/>
              <p:nvPr/>
            </p:nvGrpSpPr>
            <p:grpSpPr>
              <a:xfrm>
                <a:off x="2794841" y="2725886"/>
                <a:ext cx="2809043" cy="1520243"/>
                <a:chOff x="2587276" y="1392845"/>
                <a:chExt cx="2809043" cy="1520243"/>
              </a:xfrm>
              <a:effectLst>
                <a:outerShdw blurRad="50800" dist="38100" dir="2700000" algn="tl" rotWithShape="0">
                  <a:prstClr val="black">
                    <a:alpha val="20000"/>
                  </a:prstClr>
                </a:outerShdw>
              </a:effectLst>
            </p:grpSpPr>
            <p:sp>
              <p:nvSpPr>
                <p:cNvPr id="100" name="Rounded Rectangle 99">
                  <a:extLst>
                    <a:ext uri="{FF2B5EF4-FFF2-40B4-BE49-F238E27FC236}">
                      <a16:creationId xmlns:a16="http://schemas.microsoft.com/office/drawing/2014/main" id="{FC284522-7809-DB40-8E7E-C82F3CA75661}"/>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a:extLst>
                    <a:ext uri="{FF2B5EF4-FFF2-40B4-BE49-F238E27FC236}">
                      <a16:creationId xmlns:a16="http://schemas.microsoft.com/office/drawing/2014/main" id="{05AEA542-446F-B240-A4AE-135D91C395D0}"/>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7" name="Group 96">
                <a:extLst>
                  <a:ext uri="{FF2B5EF4-FFF2-40B4-BE49-F238E27FC236}">
                    <a16:creationId xmlns:a16="http://schemas.microsoft.com/office/drawing/2014/main" id="{566139A2-9E7D-8E4D-9543-29C36A4CEE88}"/>
                  </a:ext>
                </a:extLst>
              </p:cNvPr>
              <p:cNvGrpSpPr/>
              <p:nvPr/>
            </p:nvGrpSpPr>
            <p:grpSpPr>
              <a:xfrm>
                <a:off x="5829988" y="2725886"/>
                <a:ext cx="2899394" cy="1520243"/>
                <a:chOff x="2587276" y="1392845"/>
                <a:chExt cx="2809043" cy="1520243"/>
              </a:xfrm>
              <a:effectLst>
                <a:outerShdw blurRad="50800" dist="38100" dir="2700000" algn="tl" rotWithShape="0">
                  <a:prstClr val="black">
                    <a:alpha val="20000"/>
                  </a:prstClr>
                </a:outerShdw>
              </a:effectLst>
            </p:grpSpPr>
            <p:sp>
              <p:nvSpPr>
                <p:cNvPr id="98" name="Rounded Rectangle 97">
                  <a:extLst>
                    <a:ext uri="{FF2B5EF4-FFF2-40B4-BE49-F238E27FC236}">
                      <a16:creationId xmlns:a16="http://schemas.microsoft.com/office/drawing/2014/main" id="{A9095BA0-6607-2948-A625-6D213FD4D90F}"/>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4F4205FA-380C-C74D-B4BB-EF2219C5BD0E}"/>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aphicFrame>
        <p:nvGraphicFramePr>
          <p:cNvPr id="106" name="Table 105" descr="[decorative] ">
            <a:extLst>
              <a:ext uri="{FF2B5EF4-FFF2-40B4-BE49-F238E27FC236}">
                <a16:creationId xmlns:a16="http://schemas.microsoft.com/office/drawing/2014/main" id="{3B29385D-BD09-0F47-97E5-40FB1EA23573}"/>
              </a:ext>
            </a:extLst>
          </p:cNvPr>
          <p:cNvGraphicFramePr>
            <a:graphicFrameLocks noGrp="1"/>
          </p:cNvGraphicFramePr>
          <p:nvPr>
            <p:extLst>
              <p:ext uri="{D42A27DB-BD31-4B8C-83A1-F6EECF244321}">
                <p14:modId xmlns:p14="http://schemas.microsoft.com/office/powerpoint/2010/main" val="860771514"/>
              </p:ext>
            </p:extLst>
          </p:nvPr>
        </p:nvGraphicFramePr>
        <p:xfrm>
          <a:off x="3570849" y="1030026"/>
          <a:ext cx="2310826" cy="305803"/>
        </p:xfrm>
        <a:graphic>
          <a:graphicData uri="http://schemas.openxmlformats.org/drawingml/2006/table">
            <a:tbl>
              <a:tblPr firstRow="1" bandRow="1">
                <a:tableStyleId>{2D5ABB26-0587-4C30-8999-92F81FD0307C}</a:tableStyleId>
              </a:tblPr>
              <a:tblGrid>
                <a:gridCol w="2310826">
                  <a:extLst>
                    <a:ext uri="{9D8B030D-6E8A-4147-A177-3AD203B41FA5}">
                      <a16:colId xmlns:a16="http://schemas.microsoft.com/office/drawing/2014/main" val="3628576105"/>
                    </a:ext>
                  </a:extLst>
                </a:gridCol>
              </a:tblGrid>
              <a:tr h="305803">
                <a:tc>
                  <a:txBody>
                    <a:bodyPr/>
                    <a:lstStyle/>
                    <a:p>
                      <a:pPr algn="ctr"/>
                      <a:r>
                        <a:rPr lang="en-US" sz="1100" b="1">
                          <a:ln>
                            <a:noFill/>
                          </a:ln>
                          <a:solidFill>
                            <a:schemeClr val="bg1"/>
                          </a:solidFill>
                          <a:latin typeface="Times New Roman" panose="02020603050405020304" pitchFamily="18" charset="0"/>
                          <a:cs typeface="Times New Roman" panose="02020603050405020304" pitchFamily="18" charset="0"/>
                        </a:rPr>
                        <a:t>Newborn through 11 months old</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107" name="Table 106" descr="[decorative] ">
            <a:extLst>
              <a:ext uri="{FF2B5EF4-FFF2-40B4-BE49-F238E27FC236}">
                <a16:creationId xmlns:a16="http://schemas.microsoft.com/office/drawing/2014/main" id="{D63329E3-5BAC-CE45-B1D4-89EE620DBFB9}"/>
              </a:ext>
            </a:extLst>
          </p:cNvPr>
          <p:cNvGraphicFramePr>
            <a:graphicFrameLocks noGrp="1"/>
          </p:cNvGraphicFramePr>
          <p:nvPr>
            <p:extLst>
              <p:ext uri="{D42A27DB-BD31-4B8C-83A1-F6EECF244321}">
                <p14:modId xmlns:p14="http://schemas.microsoft.com/office/powerpoint/2010/main" val="578686428"/>
              </p:ext>
            </p:extLst>
          </p:nvPr>
        </p:nvGraphicFramePr>
        <p:xfrm>
          <a:off x="3608051" y="1402939"/>
          <a:ext cx="2213217" cy="586180"/>
        </p:xfrm>
        <a:graphic>
          <a:graphicData uri="http://schemas.openxmlformats.org/drawingml/2006/table">
            <a:tbl>
              <a:tblPr firstRow="1" bandRow="1">
                <a:tableStyleId>{2D5ABB26-0587-4C30-8999-92F81FD0307C}</a:tableStyleId>
              </a:tblPr>
              <a:tblGrid>
                <a:gridCol w="2213217">
                  <a:extLst>
                    <a:ext uri="{9D8B030D-6E8A-4147-A177-3AD203B41FA5}">
                      <a16:colId xmlns:a16="http://schemas.microsoft.com/office/drawing/2014/main" val="3628576105"/>
                    </a:ext>
                  </a:extLst>
                </a:gridCol>
              </a:tblGrid>
              <a:tr h="582673">
                <a:tc>
                  <a:txBody>
                    <a:bodyPr/>
                    <a:lstStyle/>
                    <a:p>
                      <a:pPr marL="228600" indent="-22860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Breastmilk</a:t>
                      </a:r>
                    </a:p>
                    <a:p>
                      <a:pPr marL="228600" indent="-22860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Iron-fortified formula</a:t>
                      </a:r>
                    </a:p>
                    <a:p>
                      <a:r>
                        <a:rPr lang="en-US" sz="700" i="1">
                          <a:latin typeface="Times New Roman" panose="02020603050405020304" pitchFamily="18" charset="0"/>
                          <a:cs typeface="Times New Roman" panose="02020603050405020304" pitchFamily="18" charset="0"/>
                        </a:rPr>
                        <a:t>Breastmilk is allowed at any age in the CACFP.</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110" name="Table 109" descr="[decorative] ">
            <a:extLst>
              <a:ext uri="{FF2B5EF4-FFF2-40B4-BE49-F238E27FC236}">
                <a16:creationId xmlns:a16="http://schemas.microsoft.com/office/drawing/2014/main" id="{AB3EAC0D-CC6E-B343-8BA5-838B83506704}"/>
              </a:ext>
            </a:extLst>
          </p:cNvPr>
          <p:cNvGraphicFramePr>
            <a:graphicFrameLocks noGrp="1"/>
          </p:cNvGraphicFramePr>
          <p:nvPr>
            <p:extLst>
              <p:ext uri="{D42A27DB-BD31-4B8C-83A1-F6EECF244321}">
                <p14:modId xmlns:p14="http://schemas.microsoft.com/office/powerpoint/2010/main" val="3576334179"/>
              </p:ext>
            </p:extLst>
          </p:nvPr>
        </p:nvGraphicFramePr>
        <p:xfrm>
          <a:off x="6085004" y="1004047"/>
          <a:ext cx="2372136" cy="405840"/>
        </p:xfrm>
        <a:graphic>
          <a:graphicData uri="http://schemas.openxmlformats.org/drawingml/2006/table">
            <a:tbl>
              <a:tblPr firstRow="1" bandRow="1">
                <a:tableStyleId>{2D5ABB26-0587-4C30-8999-92F81FD0307C}</a:tableStyleId>
              </a:tblPr>
              <a:tblGrid>
                <a:gridCol w="2372136">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12 months through 23 months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0" i="1">
                          <a:ln>
                            <a:noFill/>
                          </a:ln>
                          <a:solidFill>
                            <a:schemeClr val="bg1"/>
                          </a:solidFill>
                          <a:latin typeface="Times New Roman" panose="02020603050405020304" pitchFamily="18" charset="0"/>
                          <a:cs typeface="Times New Roman" panose="02020603050405020304" pitchFamily="18" charset="0"/>
                        </a:rPr>
                        <a:t>(1 year through 1 year and 11 months)</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111" name="Table 110" descr="[decorative] ">
            <a:extLst>
              <a:ext uri="{FF2B5EF4-FFF2-40B4-BE49-F238E27FC236}">
                <a16:creationId xmlns:a16="http://schemas.microsoft.com/office/drawing/2014/main" id="{070DF936-4E51-414D-8163-4C9062BC8489}"/>
              </a:ext>
            </a:extLst>
          </p:cNvPr>
          <p:cNvGraphicFramePr>
            <a:graphicFrameLocks noGrp="1"/>
          </p:cNvGraphicFramePr>
          <p:nvPr>
            <p:extLst>
              <p:ext uri="{D42A27DB-BD31-4B8C-83A1-F6EECF244321}">
                <p14:modId xmlns:p14="http://schemas.microsoft.com/office/powerpoint/2010/main" val="4248064105"/>
              </p:ext>
            </p:extLst>
          </p:nvPr>
        </p:nvGraphicFramePr>
        <p:xfrm>
          <a:off x="6103218" y="1402939"/>
          <a:ext cx="2351006" cy="624347"/>
        </p:xfrm>
        <a:graphic>
          <a:graphicData uri="http://schemas.openxmlformats.org/drawingml/2006/table">
            <a:tbl>
              <a:tblPr firstRow="1" bandRow="1">
                <a:tableStyleId>{2D5ABB26-0587-4C30-8999-92F81FD0307C}</a:tableStyleId>
              </a:tblPr>
              <a:tblGrid>
                <a:gridCol w="2351006">
                  <a:extLst>
                    <a:ext uri="{9D8B030D-6E8A-4147-A177-3AD203B41FA5}">
                      <a16:colId xmlns:a16="http://schemas.microsoft.com/office/drawing/2014/main" val="3628576105"/>
                    </a:ext>
                  </a:extLst>
                </a:gridCol>
              </a:tblGrid>
              <a:tr h="624347">
                <a:tc>
                  <a:txBody>
                    <a:bodyPr/>
                    <a:lstStyle/>
                    <a:p>
                      <a:pPr marL="228600" indent="-22860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whole milk</a:t>
                      </a:r>
                    </a:p>
                    <a:p>
                      <a:r>
                        <a:rPr lang="en-US" sz="700" i="1">
                          <a:latin typeface="Times New Roman" panose="02020603050405020304" pitchFamily="18" charset="0"/>
                          <a:cs typeface="Times New Roman" panose="02020603050405020304" pitchFamily="18" charset="0"/>
                        </a:rPr>
                        <a:t>Iron-fortified formula may be served to children between the ages of 12 months to 13 months to help with the transition to whole milk.</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108" name="Table 107" descr="[decorative] ">
            <a:extLst>
              <a:ext uri="{FF2B5EF4-FFF2-40B4-BE49-F238E27FC236}">
                <a16:creationId xmlns:a16="http://schemas.microsoft.com/office/drawing/2014/main" id="{77CD79CB-5C47-844D-A78B-6F7785E2062B}"/>
              </a:ext>
            </a:extLst>
          </p:cNvPr>
          <p:cNvGraphicFramePr>
            <a:graphicFrameLocks noGrp="1"/>
          </p:cNvGraphicFramePr>
          <p:nvPr>
            <p:extLst>
              <p:ext uri="{D42A27DB-BD31-4B8C-83A1-F6EECF244321}">
                <p14:modId xmlns:p14="http://schemas.microsoft.com/office/powerpoint/2010/main" val="1281653075"/>
              </p:ext>
            </p:extLst>
          </p:nvPr>
        </p:nvGraphicFramePr>
        <p:xfrm>
          <a:off x="3575391" y="2261086"/>
          <a:ext cx="2279330" cy="405840"/>
        </p:xfrm>
        <a:graphic>
          <a:graphicData uri="http://schemas.openxmlformats.org/drawingml/2006/table">
            <a:tbl>
              <a:tblPr firstRow="1" bandRow="1">
                <a:tableStyleId>{2D5ABB26-0587-4C30-8999-92F81FD0307C}</a:tableStyleId>
              </a:tblPr>
              <a:tblGrid>
                <a:gridCol w="2279330">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2 years through 5 years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0" i="1">
                          <a:ln>
                            <a:noFill/>
                          </a:ln>
                          <a:solidFill>
                            <a:schemeClr val="bg1"/>
                          </a:solidFill>
                          <a:latin typeface="Times New Roman" panose="02020603050405020304" pitchFamily="18" charset="0"/>
                          <a:cs typeface="Times New Roman" panose="02020603050405020304" pitchFamily="18" charset="0"/>
                        </a:rPr>
                        <a:t>(up to 6th birthday)</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109" name="Table 108" descr="[decorative] ">
            <a:extLst>
              <a:ext uri="{FF2B5EF4-FFF2-40B4-BE49-F238E27FC236}">
                <a16:creationId xmlns:a16="http://schemas.microsoft.com/office/drawing/2014/main" id="{BA4253B0-22AD-424F-A5B3-5131CFC7CDD2}"/>
              </a:ext>
            </a:extLst>
          </p:cNvPr>
          <p:cNvGraphicFramePr>
            <a:graphicFrameLocks noGrp="1"/>
          </p:cNvGraphicFramePr>
          <p:nvPr>
            <p:extLst>
              <p:ext uri="{D42A27DB-BD31-4B8C-83A1-F6EECF244321}">
                <p14:modId xmlns:p14="http://schemas.microsoft.com/office/powerpoint/2010/main" val="1895413793"/>
              </p:ext>
            </p:extLst>
          </p:nvPr>
        </p:nvGraphicFramePr>
        <p:xfrm>
          <a:off x="3608051" y="2681073"/>
          <a:ext cx="2282288" cy="916065"/>
        </p:xfrm>
        <a:graphic>
          <a:graphicData uri="http://schemas.openxmlformats.org/drawingml/2006/table">
            <a:tbl>
              <a:tblPr firstRow="1" bandRow="1">
                <a:tableStyleId>{2D5ABB26-0587-4C30-8999-92F81FD0307C}</a:tableStyleId>
              </a:tblPr>
              <a:tblGrid>
                <a:gridCol w="2282288">
                  <a:extLst>
                    <a:ext uri="{9D8B030D-6E8A-4147-A177-3AD203B41FA5}">
                      <a16:colId xmlns:a16="http://schemas.microsoft.com/office/drawing/2014/main" val="3628576105"/>
                    </a:ext>
                  </a:extLst>
                </a:gridCol>
              </a:tblGrid>
              <a:tr h="916065">
                <a:tc>
                  <a:txBody>
                    <a:bodyPr/>
                    <a:lstStyle/>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fat-free (skim) milk</a:t>
                      </a:r>
                    </a:p>
                    <a:p>
                      <a:pPr marL="182880" indent="-18288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low-fat (1%) milk </a:t>
                      </a:r>
                    </a:p>
                    <a:p>
                      <a:r>
                        <a:rPr lang="en-US" sz="700" i="1">
                          <a:latin typeface="Times New Roman" panose="02020603050405020304" pitchFamily="18" charset="0"/>
                          <a:cs typeface="Times New Roman" panose="02020603050405020304" pitchFamily="18" charset="0"/>
                        </a:rPr>
                        <a:t>Unflavored whole milk and unflavored reduced-fat (2%) milk may be served to children between the ages of 24 and 25 months to help with the transition to </a:t>
                      </a:r>
                      <a:br>
                        <a:rPr lang="en-US" sz="700" i="1">
                          <a:latin typeface="Times New Roman" panose="02020603050405020304" pitchFamily="18" charset="0"/>
                          <a:cs typeface="Times New Roman" panose="02020603050405020304" pitchFamily="18" charset="0"/>
                        </a:rPr>
                      </a:br>
                      <a:r>
                        <a:rPr lang="en-US" sz="700" i="1">
                          <a:latin typeface="Times New Roman" panose="02020603050405020304" pitchFamily="18" charset="0"/>
                          <a:cs typeface="Times New Roman" panose="02020603050405020304" pitchFamily="18" charset="0"/>
                        </a:rPr>
                        <a:t>fat-free (skim) or low-fat (1%) milk.</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112" name="Table 111" descr="[decorative] ">
            <a:extLst>
              <a:ext uri="{FF2B5EF4-FFF2-40B4-BE49-F238E27FC236}">
                <a16:creationId xmlns:a16="http://schemas.microsoft.com/office/drawing/2014/main" id="{A6F56E21-64AC-ED47-8387-FB80C52E907A}"/>
              </a:ext>
            </a:extLst>
          </p:cNvPr>
          <p:cNvGraphicFramePr>
            <a:graphicFrameLocks noGrp="1"/>
          </p:cNvGraphicFramePr>
          <p:nvPr>
            <p:extLst>
              <p:ext uri="{D42A27DB-BD31-4B8C-83A1-F6EECF244321}">
                <p14:modId xmlns:p14="http://schemas.microsoft.com/office/powerpoint/2010/main" val="3135664793"/>
              </p:ext>
            </p:extLst>
          </p:nvPr>
        </p:nvGraphicFramePr>
        <p:xfrm>
          <a:off x="6085004" y="2272809"/>
          <a:ext cx="2391038" cy="405840"/>
        </p:xfrm>
        <a:graphic>
          <a:graphicData uri="http://schemas.openxmlformats.org/drawingml/2006/table">
            <a:tbl>
              <a:tblPr firstRow="1" bandRow="1">
                <a:tableStyleId>{2D5ABB26-0587-4C30-8999-92F81FD0307C}</a:tableStyleId>
              </a:tblPr>
              <a:tblGrid>
                <a:gridCol w="2391038">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6 through 12 years, 13 through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1">
                          <a:ln>
                            <a:noFill/>
                          </a:ln>
                          <a:solidFill>
                            <a:schemeClr val="bg1"/>
                          </a:solidFill>
                          <a:latin typeface="Times New Roman" panose="02020603050405020304" pitchFamily="18" charset="0"/>
                          <a:cs typeface="Times New Roman" panose="02020603050405020304" pitchFamily="18" charset="0"/>
                        </a:rPr>
                        <a:t>18 years, and adults</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113" name="Table 112" descr="[decorative] ">
            <a:extLst>
              <a:ext uri="{FF2B5EF4-FFF2-40B4-BE49-F238E27FC236}">
                <a16:creationId xmlns:a16="http://schemas.microsoft.com/office/drawing/2014/main" id="{98D9886B-B545-1943-A150-76B5B6C66FC7}"/>
              </a:ext>
            </a:extLst>
          </p:cNvPr>
          <p:cNvGraphicFramePr>
            <a:graphicFrameLocks noGrp="1"/>
          </p:cNvGraphicFramePr>
          <p:nvPr>
            <p:extLst>
              <p:ext uri="{D42A27DB-BD31-4B8C-83A1-F6EECF244321}">
                <p14:modId xmlns:p14="http://schemas.microsoft.com/office/powerpoint/2010/main" val="3533159632"/>
              </p:ext>
            </p:extLst>
          </p:nvPr>
        </p:nvGraphicFramePr>
        <p:xfrm>
          <a:off x="6103218" y="2681073"/>
          <a:ext cx="2282289" cy="807160"/>
        </p:xfrm>
        <a:graphic>
          <a:graphicData uri="http://schemas.openxmlformats.org/drawingml/2006/table">
            <a:tbl>
              <a:tblPr firstRow="1" bandRow="1">
                <a:tableStyleId>{2D5ABB26-0587-4C30-8999-92F81FD0307C}</a:tableStyleId>
              </a:tblPr>
              <a:tblGrid>
                <a:gridCol w="2282289">
                  <a:extLst>
                    <a:ext uri="{9D8B030D-6E8A-4147-A177-3AD203B41FA5}">
                      <a16:colId xmlns:a16="http://schemas.microsoft.com/office/drawing/2014/main" val="3628576105"/>
                    </a:ext>
                  </a:extLst>
                </a:gridCol>
              </a:tblGrid>
              <a:tr h="797989">
                <a:tc>
                  <a:txBody>
                    <a:bodyPr/>
                    <a:lstStyle/>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fat-free (skim)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Flavored fat-free (skim)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low-fat (1%)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Flavored low-fat (1%) milk</a:t>
                      </a:r>
                    </a:p>
                  </a:txBody>
                  <a:tcPr marL="75639" marR="75639" marT="37820" marB="37820" anchor="ctr"/>
                </a:tc>
                <a:extLst>
                  <a:ext uri="{0D108BD9-81ED-4DB2-BD59-A6C34878D82A}">
                    <a16:rowId xmlns:a16="http://schemas.microsoft.com/office/drawing/2014/main" val="1058308914"/>
                  </a:ext>
                </a:extLst>
              </a:tr>
            </a:tbl>
          </a:graphicData>
        </a:graphic>
      </p:graphicFrame>
      <p:sp>
        <p:nvSpPr>
          <p:cNvPr id="114" name="Rectangle 113">
            <a:extLst>
              <a:ext uri="{FF2B5EF4-FFF2-40B4-BE49-F238E27FC236}">
                <a16:creationId xmlns:a16="http://schemas.microsoft.com/office/drawing/2014/main" id="{78ECDEDD-8398-C34F-9DD4-ED7C2342731B}"/>
              </a:ext>
            </a:extLst>
          </p:cNvPr>
          <p:cNvSpPr/>
          <p:nvPr/>
        </p:nvSpPr>
        <p:spPr>
          <a:xfrm>
            <a:off x="3467526" y="4126662"/>
            <a:ext cx="5156190" cy="738664"/>
          </a:xfrm>
          <a:prstGeom prst="rect">
            <a:avLst/>
          </a:prstGeom>
        </p:spPr>
        <p:txBody>
          <a:bodyPr wrap="square">
            <a:spAutoFit/>
          </a:bodyPr>
          <a:lstStyle/>
          <a:p>
            <a:pPr algn="ctr"/>
            <a:r>
              <a:rPr lang="en-US" sz="1400" i="1">
                <a:latin typeface="Times New Roman" panose="02020603050405020304" pitchFamily="18" charset="0"/>
                <a:cs typeface="Times New Roman" panose="02020603050405020304" pitchFamily="18" charset="0"/>
              </a:rPr>
              <a:t>Non-dairy beverages may be served in place of cow’s milk when a participant has a special dietary need. Please contact your Sponsoring Organization or State agency for more information. </a:t>
            </a:r>
          </a:p>
        </p:txBody>
      </p:sp>
      <p:sp>
        <p:nvSpPr>
          <p:cNvPr id="18" name="TextBox 17">
            <a:extLst>
              <a:ext uri="{FF2B5EF4-FFF2-40B4-BE49-F238E27FC236}">
                <a16:creationId xmlns:a16="http://schemas.microsoft.com/office/drawing/2014/main" id="{171F5555-5682-1C44-8128-E7D15A7ACE19}"/>
              </a:ext>
            </a:extLst>
          </p:cNvPr>
          <p:cNvSpPr txBox="1"/>
          <p:nvPr/>
        </p:nvSpPr>
        <p:spPr>
          <a:xfrm>
            <a:off x="3759788" y="4804062"/>
            <a:ext cx="5156190" cy="307777"/>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Let’s go back to the first practice question about Maya, who is one year old. Let’s say Maya had her first birthday two days ago.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May you serve her iron-fortified formula as part of a reimbursable meal or snack in the CACFP?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Raise your hand if you think you may serve Maya iron-fortified formula as part of a reimbursable meal or snack [pause and wait for a show of hands].</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Raise your hand if you think you may not serve Maya iron-fortified formula as part of a reimbursable meal or snack [pause and wait for a show of hands]. </a:t>
            </a:r>
          </a:p>
        </p:txBody>
      </p:sp>
    </p:spTree>
    <p:extLst>
      <p:ext uri="{BB962C8B-B14F-4D97-AF65-F5344CB8AC3E}">
        <p14:creationId xmlns:p14="http://schemas.microsoft.com/office/powerpoint/2010/main" val="2833478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a:extLst>
              <a:ext uri="{FF2B5EF4-FFF2-40B4-BE49-F238E27FC236}">
                <a16:creationId xmlns:a16="http://schemas.microsoft.com/office/drawing/2014/main" id="{77098D1E-5D9A-8443-A3AF-EB48FA669677}"/>
              </a:ext>
            </a:extLst>
          </p:cNvPr>
          <p:cNvSpPr txBox="1"/>
          <p:nvPr/>
        </p:nvSpPr>
        <p:spPr>
          <a:xfrm>
            <a:off x="39164" y="176984"/>
            <a:ext cx="2938645" cy="1846659"/>
          </a:xfrm>
          <a:prstGeom prst="rect">
            <a:avLst/>
          </a:prstGeom>
          <a:noFill/>
        </p:spPr>
        <p:txBody>
          <a:bodyPr wrap="square" rtlCol="0">
            <a:spAutoFit/>
          </a:bodyPr>
          <a:lstStyle/>
          <a:p>
            <a:pPr algn="ctr"/>
            <a:r>
              <a:rPr lang="en-US" sz="9600" b="1">
                <a:solidFill>
                  <a:srgbClr val="FFFFFF"/>
                </a:solidFill>
                <a:latin typeface="Helvetica" pitchFamily="2" charset="0"/>
              </a:rPr>
              <a:t>?</a:t>
            </a:r>
            <a:endParaRPr lang="en-US" sz="9600" b="1">
              <a:solidFill>
                <a:schemeClr val="bg1">
                  <a:alpha val="60000"/>
                </a:schemeClr>
              </a:solidFill>
              <a:latin typeface="Helvetica" pitchFamily="2" charset="0"/>
            </a:endParaRPr>
          </a:p>
          <a:p>
            <a:pPr algn="ctr"/>
            <a:endParaRPr lang="en-US"/>
          </a:p>
        </p:txBody>
      </p:sp>
      <p:sp>
        <p:nvSpPr>
          <p:cNvPr id="2" name="Title 1">
            <a:extLst>
              <a:ext uri="{FF2B5EF4-FFF2-40B4-BE49-F238E27FC236}">
                <a16:creationId xmlns:a16="http://schemas.microsoft.com/office/drawing/2014/main" id="{AA69E19D-7878-3643-9714-7FF374346BD1}"/>
              </a:ext>
            </a:extLst>
          </p:cNvPr>
          <p:cNvSpPr>
            <a:spLocks noGrp="1"/>
          </p:cNvSpPr>
          <p:nvPr>
            <p:ph type="title"/>
          </p:nvPr>
        </p:nvSpPr>
        <p:spPr>
          <a:xfrm>
            <a:off x="0" y="1645920"/>
            <a:ext cx="3021980" cy="1669773"/>
          </a:xfrm>
        </p:spPr>
        <p:txBody>
          <a:bodyPr/>
          <a:lstStyle/>
          <a:p>
            <a:r>
              <a:rPr lang="en-US" sz="2000" noProof="0"/>
              <a:t>Answer</a:t>
            </a:r>
            <a:r>
              <a:rPr lang="en-US" sz="1800" noProof="0"/>
              <a:t/>
            </a:r>
            <a:br>
              <a:rPr lang="en-US" sz="1800" noProof="0"/>
            </a:br>
            <a:r>
              <a:rPr lang="en-US" sz="2000" b="0" noProof="0">
                <a:cs typeface="Arial" panose="020B0604020202020204" pitchFamily="34" charset="0"/>
              </a:rPr>
              <a:t>Maya turned 1 year old </a:t>
            </a:r>
            <a:br>
              <a:rPr lang="en-US" sz="2000" b="0" noProof="0">
                <a:cs typeface="Arial" panose="020B0604020202020204" pitchFamily="34" charset="0"/>
              </a:rPr>
            </a:br>
            <a:r>
              <a:rPr lang="en-US" sz="2000" b="0" noProof="0">
                <a:cs typeface="Arial" panose="020B0604020202020204" pitchFamily="34" charset="0"/>
              </a:rPr>
              <a:t>2 days ago. Can you serve iron-fortified </a:t>
            </a:r>
            <a:br>
              <a:rPr lang="en-US" sz="2000" b="0" noProof="0">
                <a:cs typeface="Arial" panose="020B0604020202020204" pitchFamily="34" charset="0"/>
              </a:rPr>
            </a:br>
            <a:r>
              <a:rPr lang="en-US" sz="2000" b="0" noProof="0">
                <a:cs typeface="Arial" panose="020B0604020202020204" pitchFamily="34" charset="0"/>
              </a:rPr>
              <a:t>formula as part of a reimbursable meal?</a:t>
            </a:r>
            <a:r>
              <a:rPr lang="en-US" sz="1800" noProof="0"/>
              <a:t/>
            </a:r>
            <a:br>
              <a:rPr lang="en-US" sz="1800" noProof="0"/>
            </a:br>
            <a:endParaRPr lang="en-US" sz="1800" noProof="0"/>
          </a:p>
        </p:txBody>
      </p:sp>
      <p:sp>
        <p:nvSpPr>
          <p:cNvPr id="4" name="Content Placeholder 3">
            <a:extLst>
              <a:ext uri="{FF2B5EF4-FFF2-40B4-BE49-F238E27FC236}">
                <a16:creationId xmlns:a16="http://schemas.microsoft.com/office/drawing/2014/main" id="{B3489591-4C2E-3A4B-8B9B-F3818D36A5A5}"/>
              </a:ext>
            </a:extLst>
          </p:cNvPr>
          <p:cNvSpPr>
            <a:spLocks noGrp="1"/>
          </p:cNvSpPr>
          <p:nvPr>
            <p:ph sz="half" idx="2"/>
          </p:nvPr>
        </p:nvSpPr>
        <p:spPr>
          <a:xfrm>
            <a:off x="902209" y="3895344"/>
            <a:ext cx="1036320" cy="1365683"/>
          </a:xfrm>
        </p:spPr>
        <p:txBody>
          <a:bodyPr/>
          <a:lstStyle/>
          <a:p>
            <a:pPr>
              <a:buClr>
                <a:srgbClr val="FFFFFF"/>
              </a:buClr>
              <a:buFont typeface="Wingdings" pitchFamily="2" charset="2"/>
              <a:buChar char="q"/>
            </a:pPr>
            <a:r>
              <a:rPr lang="en-US" b="1" noProof="0">
                <a:solidFill>
                  <a:srgbClr val="FFFFFF"/>
                </a:solidFill>
                <a:cs typeface="Calibri" panose="020F0502020204030204" pitchFamily="34" charset="0"/>
              </a:rPr>
              <a:t>Yes</a:t>
            </a:r>
            <a:endParaRPr lang="en-US" b="1" noProof="0">
              <a:solidFill>
                <a:srgbClr val="FFFFFF"/>
              </a:solidFill>
            </a:endParaRPr>
          </a:p>
          <a:p>
            <a:pPr>
              <a:buClr>
                <a:srgbClr val="FFFFFF"/>
              </a:buClr>
              <a:buFont typeface="Wingdings" pitchFamily="2" charset="2"/>
              <a:buChar char="q"/>
            </a:pPr>
            <a:r>
              <a:rPr lang="en-US" noProof="0">
                <a:solidFill>
                  <a:srgbClr val="FFFFFF"/>
                </a:solidFill>
              </a:rPr>
              <a:t>No</a:t>
            </a:r>
          </a:p>
        </p:txBody>
      </p:sp>
      <p:sp>
        <p:nvSpPr>
          <p:cNvPr id="5" name="TextBox 4" descr="The box next to &quot;Yes&quot; is checked. ">
            <a:extLst>
              <a:ext uri="{FF2B5EF4-FFF2-40B4-BE49-F238E27FC236}">
                <a16:creationId xmlns:a16="http://schemas.microsoft.com/office/drawing/2014/main" id="{67D93169-2C76-DE44-9583-09F4E0684866}"/>
              </a:ext>
            </a:extLst>
          </p:cNvPr>
          <p:cNvSpPr txBox="1"/>
          <p:nvPr/>
        </p:nvSpPr>
        <p:spPr>
          <a:xfrm>
            <a:off x="926918" y="3749891"/>
            <a:ext cx="461044" cy="461665"/>
          </a:xfrm>
          <a:prstGeom prst="rect">
            <a:avLst/>
          </a:prstGeom>
          <a:noFill/>
        </p:spPr>
        <p:txBody>
          <a:bodyPr wrap="square" rtlCol="0">
            <a:spAutoFit/>
          </a:bodyPr>
          <a:lstStyle/>
          <a:p>
            <a:r>
              <a:rPr lang="en-US" sz="2400">
                <a:solidFill>
                  <a:schemeClr val="bg1"/>
                </a:solidFill>
              </a:rPr>
              <a:t>✓</a:t>
            </a:r>
          </a:p>
        </p:txBody>
      </p:sp>
      <p:grpSp>
        <p:nvGrpSpPr>
          <p:cNvPr id="20" name="Group 19" descr="[decorative] ">
            <a:extLst>
              <a:ext uri="{FF2B5EF4-FFF2-40B4-BE49-F238E27FC236}">
                <a16:creationId xmlns:a16="http://schemas.microsoft.com/office/drawing/2014/main" id="{57EEE9C2-6B91-FA48-8D3F-80814159F5B3}"/>
              </a:ext>
              <a:ext uri="{C183D7F6-B498-43B3-948B-1728B52AA6E4}">
                <adec:decorative xmlns="" xmlns:adec="http://schemas.microsoft.com/office/drawing/2017/decorative" val="1"/>
              </a:ext>
            </a:extLst>
          </p:cNvPr>
          <p:cNvGrpSpPr/>
          <p:nvPr/>
        </p:nvGrpSpPr>
        <p:grpSpPr>
          <a:xfrm>
            <a:off x="3407238" y="842100"/>
            <a:ext cx="5258742" cy="3109566"/>
            <a:chOff x="2596445" y="1206348"/>
            <a:chExt cx="6376794" cy="3268212"/>
          </a:xfrm>
        </p:grpSpPr>
        <p:sp>
          <p:nvSpPr>
            <p:cNvPr id="21" name="Rounded Rectangle 20">
              <a:extLst>
                <a:ext uri="{FF2B5EF4-FFF2-40B4-BE49-F238E27FC236}">
                  <a16:creationId xmlns:a16="http://schemas.microsoft.com/office/drawing/2014/main" id="{4B74954D-2976-6A46-8B45-EABADDBBA282}"/>
                </a:ext>
              </a:extLst>
            </p:cNvPr>
            <p:cNvSpPr/>
            <p:nvPr/>
          </p:nvSpPr>
          <p:spPr>
            <a:xfrm>
              <a:off x="2596445" y="1206348"/>
              <a:ext cx="6376794" cy="3268212"/>
            </a:xfrm>
            <a:prstGeom prst="roundRect">
              <a:avLst>
                <a:gd name="adj" fmla="val 2645"/>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D5E65857-C37D-E749-8778-C7C64EE647AB}"/>
                </a:ext>
              </a:extLst>
            </p:cNvPr>
            <p:cNvGrpSpPr/>
            <p:nvPr/>
          </p:nvGrpSpPr>
          <p:grpSpPr>
            <a:xfrm>
              <a:off x="2794841" y="1389011"/>
              <a:ext cx="5940117" cy="2857118"/>
              <a:chOff x="2794841" y="1389011"/>
              <a:chExt cx="5940117" cy="2857118"/>
            </a:xfrm>
          </p:grpSpPr>
          <p:grpSp>
            <p:nvGrpSpPr>
              <p:cNvPr id="23" name="Group 22">
                <a:extLst>
                  <a:ext uri="{FF2B5EF4-FFF2-40B4-BE49-F238E27FC236}">
                    <a16:creationId xmlns:a16="http://schemas.microsoft.com/office/drawing/2014/main" id="{1A1B505C-400D-2843-B339-680C2CC2521C}"/>
                  </a:ext>
                </a:extLst>
              </p:cNvPr>
              <p:cNvGrpSpPr/>
              <p:nvPr/>
            </p:nvGrpSpPr>
            <p:grpSpPr>
              <a:xfrm>
                <a:off x="2800349" y="1392845"/>
                <a:ext cx="2809043" cy="1174369"/>
                <a:chOff x="2587276" y="1392845"/>
                <a:chExt cx="2809043" cy="1174369"/>
              </a:xfrm>
              <a:effectLst>
                <a:outerShdw blurRad="50800" dist="38100" dir="2700000" algn="tl" rotWithShape="0">
                  <a:prstClr val="black">
                    <a:alpha val="20000"/>
                  </a:prstClr>
                </a:outerShdw>
              </a:effectLst>
            </p:grpSpPr>
            <p:sp>
              <p:nvSpPr>
                <p:cNvPr id="33" name="Rounded Rectangle 32">
                  <a:extLst>
                    <a:ext uri="{FF2B5EF4-FFF2-40B4-BE49-F238E27FC236}">
                      <a16:creationId xmlns:a16="http://schemas.microsoft.com/office/drawing/2014/main" id="{483A97F2-08B7-8745-90FC-4ECB607130E2}"/>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8458B907-98CD-C14A-AC38-80B9B25B56B9}"/>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400D0D8C-A112-044D-911E-FA39FD394BA5}"/>
                  </a:ext>
                </a:extLst>
              </p:cNvPr>
              <p:cNvGrpSpPr/>
              <p:nvPr/>
            </p:nvGrpSpPr>
            <p:grpSpPr>
              <a:xfrm>
                <a:off x="5835248" y="1389011"/>
                <a:ext cx="2899710" cy="1174369"/>
                <a:chOff x="2587276" y="1392845"/>
                <a:chExt cx="2809043" cy="1174369"/>
              </a:xfrm>
              <a:effectLst>
                <a:outerShdw blurRad="50800" dist="38100" dir="2700000" algn="tl" rotWithShape="0">
                  <a:prstClr val="black">
                    <a:alpha val="20000"/>
                  </a:prstClr>
                </a:outerShdw>
              </a:effectLst>
            </p:grpSpPr>
            <p:sp>
              <p:nvSpPr>
                <p:cNvPr id="31" name="Rounded Rectangle 30">
                  <a:extLst>
                    <a:ext uri="{FF2B5EF4-FFF2-40B4-BE49-F238E27FC236}">
                      <a16:creationId xmlns:a16="http://schemas.microsoft.com/office/drawing/2014/main" id="{A9338CF4-B528-3245-BFF2-0532D57F6EF1}"/>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F72AD724-4C2F-594C-91D1-573D08448909}"/>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E9DDAE86-4E4C-D24B-A100-863C23D2BD3C}"/>
                  </a:ext>
                </a:extLst>
              </p:cNvPr>
              <p:cNvGrpSpPr/>
              <p:nvPr/>
            </p:nvGrpSpPr>
            <p:grpSpPr>
              <a:xfrm>
                <a:off x="2794841" y="2725886"/>
                <a:ext cx="2809043" cy="1520243"/>
                <a:chOff x="2587276" y="1392845"/>
                <a:chExt cx="2809043" cy="1520243"/>
              </a:xfrm>
              <a:effectLst>
                <a:outerShdw blurRad="50800" dist="38100" dir="2700000" algn="tl" rotWithShape="0">
                  <a:prstClr val="black">
                    <a:alpha val="20000"/>
                  </a:prstClr>
                </a:outerShdw>
              </a:effectLst>
            </p:grpSpPr>
            <p:sp>
              <p:nvSpPr>
                <p:cNvPr id="29" name="Rounded Rectangle 28">
                  <a:extLst>
                    <a:ext uri="{FF2B5EF4-FFF2-40B4-BE49-F238E27FC236}">
                      <a16:creationId xmlns:a16="http://schemas.microsoft.com/office/drawing/2014/main" id="{B07C1A3E-8F3E-E748-A880-4E931D1E51DC}"/>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5F600DBC-4568-A24E-AFA6-E0C2228B0CED}"/>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ECD8C2E5-96B2-3D4C-B2F4-3838E4D9BA75}"/>
                  </a:ext>
                </a:extLst>
              </p:cNvPr>
              <p:cNvGrpSpPr/>
              <p:nvPr/>
            </p:nvGrpSpPr>
            <p:grpSpPr>
              <a:xfrm>
                <a:off x="5829988" y="2725886"/>
                <a:ext cx="2899394" cy="1520243"/>
                <a:chOff x="2587276" y="1392845"/>
                <a:chExt cx="2809043" cy="1520243"/>
              </a:xfrm>
              <a:effectLst>
                <a:outerShdw blurRad="50800" dist="38100" dir="2700000" algn="tl" rotWithShape="0">
                  <a:prstClr val="black">
                    <a:alpha val="20000"/>
                  </a:prstClr>
                </a:outerShdw>
              </a:effectLst>
            </p:grpSpPr>
            <p:sp>
              <p:nvSpPr>
                <p:cNvPr id="27" name="Rounded Rectangle 26">
                  <a:extLst>
                    <a:ext uri="{FF2B5EF4-FFF2-40B4-BE49-F238E27FC236}">
                      <a16:creationId xmlns:a16="http://schemas.microsoft.com/office/drawing/2014/main" id="{3F99EBEA-B505-D940-931C-C91DF6730C19}"/>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675B1FC-09F0-8B4F-85ED-A78AF38BD70F}"/>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aphicFrame>
        <p:nvGraphicFramePr>
          <p:cNvPr id="35" name="Table 34" descr="[decorative] ">
            <a:extLst>
              <a:ext uri="{FF2B5EF4-FFF2-40B4-BE49-F238E27FC236}">
                <a16:creationId xmlns:a16="http://schemas.microsoft.com/office/drawing/2014/main" id="{EF810486-75F6-DB4A-802F-693B19BA76F7}"/>
              </a:ext>
            </a:extLst>
          </p:cNvPr>
          <p:cNvGraphicFramePr>
            <a:graphicFrameLocks noGrp="1"/>
          </p:cNvGraphicFramePr>
          <p:nvPr>
            <p:extLst>
              <p:ext uri="{D42A27DB-BD31-4B8C-83A1-F6EECF244321}">
                <p14:modId xmlns:p14="http://schemas.microsoft.com/office/powerpoint/2010/main" val="110836592"/>
              </p:ext>
            </p:extLst>
          </p:nvPr>
        </p:nvGraphicFramePr>
        <p:xfrm>
          <a:off x="3570849" y="1030026"/>
          <a:ext cx="2310826" cy="305803"/>
        </p:xfrm>
        <a:graphic>
          <a:graphicData uri="http://schemas.openxmlformats.org/drawingml/2006/table">
            <a:tbl>
              <a:tblPr firstRow="1" bandRow="1">
                <a:tableStyleId>{2D5ABB26-0587-4C30-8999-92F81FD0307C}</a:tableStyleId>
              </a:tblPr>
              <a:tblGrid>
                <a:gridCol w="2310826">
                  <a:extLst>
                    <a:ext uri="{9D8B030D-6E8A-4147-A177-3AD203B41FA5}">
                      <a16:colId xmlns:a16="http://schemas.microsoft.com/office/drawing/2014/main" val="3628576105"/>
                    </a:ext>
                  </a:extLst>
                </a:gridCol>
              </a:tblGrid>
              <a:tr h="305803">
                <a:tc>
                  <a:txBody>
                    <a:bodyPr/>
                    <a:lstStyle/>
                    <a:p>
                      <a:pPr algn="ctr"/>
                      <a:r>
                        <a:rPr lang="en-US" sz="1100" b="1">
                          <a:ln>
                            <a:noFill/>
                          </a:ln>
                          <a:solidFill>
                            <a:schemeClr val="bg1"/>
                          </a:solidFill>
                          <a:latin typeface="Times New Roman" panose="02020603050405020304" pitchFamily="18" charset="0"/>
                          <a:cs typeface="Times New Roman" panose="02020603050405020304" pitchFamily="18" charset="0"/>
                        </a:rPr>
                        <a:t>Newborn through 11 months old</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6" name="Table 35" descr="[decorative] ">
            <a:extLst>
              <a:ext uri="{FF2B5EF4-FFF2-40B4-BE49-F238E27FC236}">
                <a16:creationId xmlns:a16="http://schemas.microsoft.com/office/drawing/2014/main" id="{2A49171E-FB70-3F42-83D9-4CB564FAF47B}"/>
              </a:ext>
            </a:extLst>
          </p:cNvPr>
          <p:cNvGraphicFramePr>
            <a:graphicFrameLocks noGrp="1"/>
          </p:cNvGraphicFramePr>
          <p:nvPr>
            <p:extLst>
              <p:ext uri="{D42A27DB-BD31-4B8C-83A1-F6EECF244321}">
                <p14:modId xmlns:p14="http://schemas.microsoft.com/office/powerpoint/2010/main" val="1849154284"/>
              </p:ext>
            </p:extLst>
          </p:nvPr>
        </p:nvGraphicFramePr>
        <p:xfrm>
          <a:off x="3608051" y="1402939"/>
          <a:ext cx="2213217" cy="586180"/>
        </p:xfrm>
        <a:graphic>
          <a:graphicData uri="http://schemas.openxmlformats.org/drawingml/2006/table">
            <a:tbl>
              <a:tblPr firstRow="1" bandRow="1">
                <a:tableStyleId>{2D5ABB26-0587-4C30-8999-92F81FD0307C}</a:tableStyleId>
              </a:tblPr>
              <a:tblGrid>
                <a:gridCol w="2213217">
                  <a:extLst>
                    <a:ext uri="{9D8B030D-6E8A-4147-A177-3AD203B41FA5}">
                      <a16:colId xmlns:a16="http://schemas.microsoft.com/office/drawing/2014/main" val="3628576105"/>
                    </a:ext>
                  </a:extLst>
                </a:gridCol>
              </a:tblGrid>
              <a:tr h="582673">
                <a:tc>
                  <a:txBody>
                    <a:bodyPr/>
                    <a:lstStyle/>
                    <a:p>
                      <a:pPr marL="228600" indent="-22860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Breastmilk</a:t>
                      </a:r>
                    </a:p>
                    <a:p>
                      <a:pPr marL="228600" indent="-22860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Iron-fortified formula</a:t>
                      </a:r>
                    </a:p>
                    <a:p>
                      <a:r>
                        <a:rPr lang="en-US" sz="700" i="1">
                          <a:latin typeface="Times New Roman" panose="02020603050405020304" pitchFamily="18" charset="0"/>
                          <a:cs typeface="Times New Roman" panose="02020603050405020304" pitchFamily="18" charset="0"/>
                        </a:rPr>
                        <a:t>Breastmilk is allowed at any age in the CACFP.</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9" name="Table 38" descr="[decorative] ">
            <a:extLst>
              <a:ext uri="{FF2B5EF4-FFF2-40B4-BE49-F238E27FC236}">
                <a16:creationId xmlns:a16="http://schemas.microsoft.com/office/drawing/2014/main" id="{65A24155-915F-F24C-8F95-C8D5E0DC39AF}"/>
              </a:ext>
            </a:extLst>
          </p:cNvPr>
          <p:cNvGraphicFramePr>
            <a:graphicFrameLocks noGrp="1"/>
          </p:cNvGraphicFramePr>
          <p:nvPr>
            <p:extLst>
              <p:ext uri="{D42A27DB-BD31-4B8C-83A1-F6EECF244321}">
                <p14:modId xmlns:p14="http://schemas.microsoft.com/office/powerpoint/2010/main" val="1991153918"/>
              </p:ext>
            </p:extLst>
          </p:nvPr>
        </p:nvGraphicFramePr>
        <p:xfrm>
          <a:off x="6085004" y="1004047"/>
          <a:ext cx="2372136" cy="405840"/>
        </p:xfrm>
        <a:graphic>
          <a:graphicData uri="http://schemas.openxmlformats.org/drawingml/2006/table">
            <a:tbl>
              <a:tblPr firstRow="1" bandRow="1">
                <a:tableStyleId>{2D5ABB26-0587-4C30-8999-92F81FD0307C}</a:tableStyleId>
              </a:tblPr>
              <a:tblGrid>
                <a:gridCol w="2372136">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12 months through 23 months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0" i="1">
                          <a:ln>
                            <a:noFill/>
                          </a:ln>
                          <a:solidFill>
                            <a:schemeClr val="bg1"/>
                          </a:solidFill>
                          <a:latin typeface="Times New Roman" panose="02020603050405020304" pitchFamily="18" charset="0"/>
                          <a:cs typeface="Times New Roman" panose="02020603050405020304" pitchFamily="18" charset="0"/>
                        </a:rPr>
                        <a:t>(1 year through 1 year and 11 months)</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40" name="Table 39" descr="[decorative] ">
            <a:extLst>
              <a:ext uri="{FF2B5EF4-FFF2-40B4-BE49-F238E27FC236}">
                <a16:creationId xmlns:a16="http://schemas.microsoft.com/office/drawing/2014/main" id="{8FF613EE-C328-6D4F-857C-484832270808}"/>
              </a:ext>
            </a:extLst>
          </p:cNvPr>
          <p:cNvGraphicFramePr>
            <a:graphicFrameLocks noGrp="1"/>
          </p:cNvGraphicFramePr>
          <p:nvPr>
            <p:extLst>
              <p:ext uri="{D42A27DB-BD31-4B8C-83A1-F6EECF244321}">
                <p14:modId xmlns:p14="http://schemas.microsoft.com/office/powerpoint/2010/main" val="4118831151"/>
              </p:ext>
            </p:extLst>
          </p:nvPr>
        </p:nvGraphicFramePr>
        <p:xfrm>
          <a:off x="6103218" y="1402939"/>
          <a:ext cx="2351006" cy="624347"/>
        </p:xfrm>
        <a:graphic>
          <a:graphicData uri="http://schemas.openxmlformats.org/drawingml/2006/table">
            <a:tbl>
              <a:tblPr firstRow="1" bandRow="1">
                <a:tableStyleId>{2D5ABB26-0587-4C30-8999-92F81FD0307C}</a:tableStyleId>
              </a:tblPr>
              <a:tblGrid>
                <a:gridCol w="2351006">
                  <a:extLst>
                    <a:ext uri="{9D8B030D-6E8A-4147-A177-3AD203B41FA5}">
                      <a16:colId xmlns:a16="http://schemas.microsoft.com/office/drawing/2014/main" val="3628576105"/>
                    </a:ext>
                  </a:extLst>
                </a:gridCol>
              </a:tblGrid>
              <a:tr h="624347">
                <a:tc>
                  <a:txBody>
                    <a:bodyPr/>
                    <a:lstStyle/>
                    <a:p>
                      <a:pPr marL="228600" indent="-22860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whole milk</a:t>
                      </a:r>
                    </a:p>
                    <a:p>
                      <a:r>
                        <a:rPr lang="en-US" sz="700" i="1">
                          <a:latin typeface="Times New Roman" panose="02020603050405020304" pitchFamily="18" charset="0"/>
                          <a:cs typeface="Times New Roman" panose="02020603050405020304" pitchFamily="18" charset="0"/>
                        </a:rPr>
                        <a:t>Iron-fortified formula may be served to children between the ages of 12 months to 13 months to help with the transition to whole milk.</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7" name="Table 36" descr="[decorative] ">
            <a:extLst>
              <a:ext uri="{FF2B5EF4-FFF2-40B4-BE49-F238E27FC236}">
                <a16:creationId xmlns:a16="http://schemas.microsoft.com/office/drawing/2014/main" id="{B701F114-1FBC-424F-840A-A6BC06C46EA8}"/>
              </a:ext>
            </a:extLst>
          </p:cNvPr>
          <p:cNvGraphicFramePr>
            <a:graphicFrameLocks noGrp="1"/>
          </p:cNvGraphicFramePr>
          <p:nvPr>
            <p:extLst>
              <p:ext uri="{D42A27DB-BD31-4B8C-83A1-F6EECF244321}">
                <p14:modId xmlns:p14="http://schemas.microsoft.com/office/powerpoint/2010/main" val="3130635633"/>
              </p:ext>
            </p:extLst>
          </p:nvPr>
        </p:nvGraphicFramePr>
        <p:xfrm>
          <a:off x="3575391" y="2261086"/>
          <a:ext cx="2279330" cy="405840"/>
        </p:xfrm>
        <a:graphic>
          <a:graphicData uri="http://schemas.openxmlformats.org/drawingml/2006/table">
            <a:tbl>
              <a:tblPr firstRow="1" bandRow="1">
                <a:tableStyleId>{2D5ABB26-0587-4C30-8999-92F81FD0307C}</a:tableStyleId>
              </a:tblPr>
              <a:tblGrid>
                <a:gridCol w="2279330">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2 years through 5 years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0" i="1">
                          <a:ln>
                            <a:noFill/>
                          </a:ln>
                          <a:solidFill>
                            <a:schemeClr val="bg1"/>
                          </a:solidFill>
                          <a:latin typeface="Times New Roman" panose="02020603050405020304" pitchFamily="18" charset="0"/>
                          <a:cs typeface="Times New Roman" panose="02020603050405020304" pitchFamily="18" charset="0"/>
                        </a:rPr>
                        <a:t>(up to 6th birthday)</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8" name="Table 37" descr="[decorative] ">
            <a:extLst>
              <a:ext uri="{FF2B5EF4-FFF2-40B4-BE49-F238E27FC236}">
                <a16:creationId xmlns:a16="http://schemas.microsoft.com/office/drawing/2014/main" id="{82CE8AF8-BD33-D34E-B3D4-EE18E8C95843}"/>
              </a:ext>
            </a:extLst>
          </p:cNvPr>
          <p:cNvGraphicFramePr>
            <a:graphicFrameLocks noGrp="1"/>
          </p:cNvGraphicFramePr>
          <p:nvPr>
            <p:extLst>
              <p:ext uri="{D42A27DB-BD31-4B8C-83A1-F6EECF244321}">
                <p14:modId xmlns:p14="http://schemas.microsoft.com/office/powerpoint/2010/main" val="772514479"/>
              </p:ext>
            </p:extLst>
          </p:nvPr>
        </p:nvGraphicFramePr>
        <p:xfrm>
          <a:off x="3608051" y="2681073"/>
          <a:ext cx="2282288" cy="916065"/>
        </p:xfrm>
        <a:graphic>
          <a:graphicData uri="http://schemas.openxmlformats.org/drawingml/2006/table">
            <a:tbl>
              <a:tblPr firstRow="1" bandRow="1">
                <a:tableStyleId>{2D5ABB26-0587-4C30-8999-92F81FD0307C}</a:tableStyleId>
              </a:tblPr>
              <a:tblGrid>
                <a:gridCol w="2282288">
                  <a:extLst>
                    <a:ext uri="{9D8B030D-6E8A-4147-A177-3AD203B41FA5}">
                      <a16:colId xmlns:a16="http://schemas.microsoft.com/office/drawing/2014/main" val="3628576105"/>
                    </a:ext>
                  </a:extLst>
                </a:gridCol>
              </a:tblGrid>
              <a:tr h="916065">
                <a:tc>
                  <a:txBody>
                    <a:bodyPr/>
                    <a:lstStyle/>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fat-free (skim) milk</a:t>
                      </a:r>
                    </a:p>
                    <a:p>
                      <a:pPr marL="182880" indent="-18288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low-fat (1%) milk </a:t>
                      </a:r>
                    </a:p>
                    <a:p>
                      <a:r>
                        <a:rPr lang="en-US" sz="700" i="1">
                          <a:latin typeface="Times New Roman" panose="02020603050405020304" pitchFamily="18" charset="0"/>
                          <a:cs typeface="Times New Roman" panose="02020603050405020304" pitchFamily="18" charset="0"/>
                        </a:rPr>
                        <a:t>Unflavored whole milk and unflavored reduced-fat (2%) milk may be served to children between the ages of 24 and 25 months to help with the transition to </a:t>
                      </a:r>
                      <a:br>
                        <a:rPr lang="en-US" sz="700" i="1">
                          <a:latin typeface="Times New Roman" panose="02020603050405020304" pitchFamily="18" charset="0"/>
                          <a:cs typeface="Times New Roman" panose="02020603050405020304" pitchFamily="18" charset="0"/>
                        </a:rPr>
                      </a:br>
                      <a:r>
                        <a:rPr lang="en-US" sz="700" i="1">
                          <a:latin typeface="Times New Roman" panose="02020603050405020304" pitchFamily="18" charset="0"/>
                          <a:cs typeface="Times New Roman" panose="02020603050405020304" pitchFamily="18" charset="0"/>
                        </a:rPr>
                        <a:t>fat-free (skim) or low-fat (1%) milk.</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41" name="Table 40" descr="[decorative] ">
            <a:extLst>
              <a:ext uri="{FF2B5EF4-FFF2-40B4-BE49-F238E27FC236}">
                <a16:creationId xmlns:a16="http://schemas.microsoft.com/office/drawing/2014/main" id="{36EE0EE6-D52F-F648-B8B2-EA65C48678D8}"/>
              </a:ext>
            </a:extLst>
          </p:cNvPr>
          <p:cNvGraphicFramePr>
            <a:graphicFrameLocks noGrp="1"/>
          </p:cNvGraphicFramePr>
          <p:nvPr>
            <p:extLst>
              <p:ext uri="{D42A27DB-BD31-4B8C-83A1-F6EECF244321}">
                <p14:modId xmlns:p14="http://schemas.microsoft.com/office/powerpoint/2010/main" val="193689609"/>
              </p:ext>
            </p:extLst>
          </p:nvPr>
        </p:nvGraphicFramePr>
        <p:xfrm>
          <a:off x="6085004" y="2272809"/>
          <a:ext cx="2391038" cy="405840"/>
        </p:xfrm>
        <a:graphic>
          <a:graphicData uri="http://schemas.openxmlformats.org/drawingml/2006/table">
            <a:tbl>
              <a:tblPr firstRow="1" bandRow="1">
                <a:tableStyleId>{2D5ABB26-0587-4C30-8999-92F81FD0307C}</a:tableStyleId>
              </a:tblPr>
              <a:tblGrid>
                <a:gridCol w="2391038">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6 through 12 years, 13 through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1">
                          <a:ln>
                            <a:noFill/>
                          </a:ln>
                          <a:solidFill>
                            <a:schemeClr val="bg1"/>
                          </a:solidFill>
                          <a:latin typeface="Times New Roman" panose="02020603050405020304" pitchFamily="18" charset="0"/>
                          <a:cs typeface="Times New Roman" panose="02020603050405020304" pitchFamily="18" charset="0"/>
                        </a:rPr>
                        <a:t>18 years, and adults</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42" name="Table 41" descr="[decorative] ">
            <a:extLst>
              <a:ext uri="{FF2B5EF4-FFF2-40B4-BE49-F238E27FC236}">
                <a16:creationId xmlns:a16="http://schemas.microsoft.com/office/drawing/2014/main" id="{AFC8D0FF-B7C5-3A49-B9C6-4EBCE2E1DEE9}"/>
              </a:ext>
            </a:extLst>
          </p:cNvPr>
          <p:cNvGraphicFramePr>
            <a:graphicFrameLocks noGrp="1"/>
          </p:cNvGraphicFramePr>
          <p:nvPr>
            <p:extLst>
              <p:ext uri="{D42A27DB-BD31-4B8C-83A1-F6EECF244321}">
                <p14:modId xmlns:p14="http://schemas.microsoft.com/office/powerpoint/2010/main" val="2567178803"/>
              </p:ext>
            </p:extLst>
          </p:nvPr>
        </p:nvGraphicFramePr>
        <p:xfrm>
          <a:off x="6103218" y="2681073"/>
          <a:ext cx="2282289" cy="807160"/>
        </p:xfrm>
        <a:graphic>
          <a:graphicData uri="http://schemas.openxmlformats.org/drawingml/2006/table">
            <a:tbl>
              <a:tblPr firstRow="1" bandRow="1">
                <a:tableStyleId>{2D5ABB26-0587-4C30-8999-92F81FD0307C}</a:tableStyleId>
              </a:tblPr>
              <a:tblGrid>
                <a:gridCol w="2282289">
                  <a:extLst>
                    <a:ext uri="{9D8B030D-6E8A-4147-A177-3AD203B41FA5}">
                      <a16:colId xmlns:a16="http://schemas.microsoft.com/office/drawing/2014/main" val="3628576105"/>
                    </a:ext>
                  </a:extLst>
                </a:gridCol>
              </a:tblGrid>
              <a:tr h="797989">
                <a:tc>
                  <a:txBody>
                    <a:bodyPr/>
                    <a:lstStyle/>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fat-free (skim)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Flavored fat-free (skim)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low-fat (1%)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Flavored low-fat (1%) milk</a:t>
                      </a:r>
                    </a:p>
                  </a:txBody>
                  <a:tcPr marL="75639" marR="75639" marT="37820" marB="37820" anchor="ctr"/>
                </a:tc>
                <a:extLst>
                  <a:ext uri="{0D108BD9-81ED-4DB2-BD59-A6C34878D82A}">
                    <a16:rowId xmlns:a16="http://schemas.microsoft.com/office/drawing/2014/main" val="1058308914"/>
                  </a:ext>
                </a:extLst>
              </a:tr>
            </a:tbl>
          </a:graphicData>
        </a:graphic>
      </p:graphicFrame>
      <p:sp>
        <p:nvSpPr>
          <p:cNvPr id="43" name="Rectangle 42">
            <a:extLst>
              <a:ext uri="{FF2B5EF4-FFF2-40B4-BE49-F238E27FC236}">
                <a16:creationId xmlns:a16="http://schemas.microsoft.com/office/drawing/2014/main" id="{5DCD2718-C709-A541-8C21-227A1AE6CD26}"/>
              </a:ext>
            </a:extLst>
          </p:cNvPr>
          <p:cNvSpPr/>
          <p:nvPr/>
        </p:nvSpPr>
        <p:spPr>
          <a:xfrm>
            <a:off x="3467526" y="4126662"/>
            <a:ext cx="5156190" cy="738664"/>
          </a:xfrm>
          <a:prstGeom prst="rect">
            <a:avLst/>
          </a:prstGeom>
        </p:spPr>
        <p:txBody>
          <a:bodyPr wrap="square">
            <a:spAutoFit/>
          </a:bodyPr>
          <a:lstStyle/>
          <a:p>
            <a:pPr algn="ctr"/>
            <a:r>
              <a:rPr lang="en-US" sz="1400" i="1">
                <a:latin typeface="Times New Roman" panose="02020603050405020304" pitchFamily="18" charset="0"/>
                <a:cs typeface="Times New Roman" panose="02020603050405020304" pitchFamily="18" charset="0"/>
              </a:rPr>
              <a:t>Non-dairy beverages may be served in place of cow’s milk when a participant has a special dietary need. Please contact your Sponsoring Organization or State agency for more information. </a:t>
            </a:r>
          </a:p>
        </p:txBody>
      </p:sp>
      <p:sp>
        <p:nvSpPr>
          <p:cNvPr id="19" name="TextBox 18">
            <a:extLst>
              <a:ext uri="{FF2B5EF4-FFF2-40B4-BE49-F238E27FC236}">
                <a16:creationId xmlns:a16="http://schemas.microsoft.com/office/drawing/2014/main" id="{3B923894-E04D-9B49-BD86-A9A4432AF496}"/>
              </a:ext>
            </a:extLst>
          </p:cNvPr>
          <p:cNvSpPr txBox="1"/>
          <p:nvPr/>
        </p:nvSpPr>
        <p:spPr>
          <a:xfrm>
            <a:off x="3672803" y="4939526"/>
            <a:ext cx="4363836" cy="123111"/>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Nice work! The answer is yes, you may serve Maya iron-fortified formula as part of a reimbursable meal or snack in the CACFP. </a:t>
            </a:r>
          </a:p>
        </p:txBody>
      </p:sp>
    </p:spTree>
    <p:extLst>
      <p:ext uri="{BB962C8B-B14F-4D97-AF65-F5344CB8AC3E}">
        <p14:creationId xmlns:p14="http://schemas.microsoft.com/office/powerpoint/2010/main" val="5605706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CBDE-4817-3246-86E1-5CC0AB0C59AD}"/>
              </a:ext>
            </a:extLst>
          </p:cNvPr>
          <p:cNvSpPr>
            <a:spLocks noGrp="1"/>
          </p:cNvSpPr>
          <p:nvPr>
            <p:ph type="title"/>
          </p:nvPr>
        </p:nvSpPr>
        <p:spPr/>
        <p:txBody>
          <a:bodyPr/>
          <a:lstStyle/>
          <a:p>
            <a:r>
              <a:rPr lang="en-US" sz="3200" noProof="0"/>
              <a:t>Serving Milk in the CACFP   </a:t>
            </a:r>
          </a:p>
        </p:txBody>
      </p:sp>
      <p:pic>
        <p:nvPicPr>
          <p:cNvPr id="13" name="Picture 12" descr="Screenshot of &quot;Serving Milk in the CACFP&quot; worksheet.">
            <a:extLst>
              <a:ext uri="{FF2B5EF4-FFF2-40B4-BE49-F238E27FC236}">
                <a16:creationId xmlns:a16="http://schemas.microsoft.com/office/drawing/2014/main" id="{9213ED8F-844B-E644-A805-9498C2E02209}"/>
              </a:ext>
            </a:extLst>
          </p:cNvPr>
          <p:cNvPicPr>
            <a:picLocks noChangeAspect="1"/>
          </p:cNvPicPr>
          <p:nvPr/>
        </p:nvPicPr>
        <p:blipFill>
          <a:blip r:embed="rId3"/>
          <a:srcRect/>
          <a:stretch/>
        </p:blipFill>
        <p:spPr>
          <a:xfrm>
            <a:off x="199110" y="1010257"/>
            <a:ext cx="2988189" cy="3859744"/>
          </a:xfrm>
          <a:prstGeom prst="rect">
            <a:avLst/>
          </a:prstGeom>
          <a:solidFill>
            <a:schemeClr val="bg1"/>
          </a:solidFill>
          <a:ln w="3175">
            <a:noFill/>
          </a:ln>
          <a:effectLst>
            <a:outerShdw blurRad="63500" sx="102000" sy="102000" algn="tl" rotWithShape="0">
              <a:srgbClr val="333333">
                <a:alpha val="15000"/>
              </a:srgbClr>
            </a:outerShdw>
          </a:effectLst>
        </p:spPr>
      </p:pic>
      <p:grpSp>
        <p:nvGrpSpPr>
          <p:cNvPr id="3" name="Group 2" descr="[decorative] ">
            <a:extLst>
              <a:ext uri="{FF2B5EF4-FFF2-40B4-BE49-F238E27FC236}">
                <a16:creationId xmlns:a16="http://schemas.microsoft.com/office/drawing/2014/main" id="{74193CC1-D0A0-824D-9079-AA28E105AACE}"/>
              </a:ext>
              <a:ext uri="{C183D7F6-B498-43B3-948B-1728B52AA6E4}">
                <adec:decorative xmlns="" xmlns:adec="http://schemas.microsoft.com/office/drawing/2017/decorative" val="1"/>
              </a:ext>
            </a:extLst>
          </p:cNvPr>
          <p:cNvGrpSpPr/>
          <p:nvPr/>
        </p:nvGrpSpPr>
        <p:grpSpPr>
          <a:xfrm>
            <a:off x="1693204" y="1737224"/>
            <a:ext cx="1650722" cy="931549"/>
            <a:chOff x="1693204" y="1737224"/>
            <a:chExt cx="1650722" cy="931549"/>
          </a:xfrm>
        </p:grpSpPr>
        <p:sp>
          <p:nvSpPr>
            <p:cNvPr id="14" name="Rectangle 13">
              <a:extLst>
                <a:ext uri="{FF2B5EF4-FFF2-40B4-BE49-F238E27FC236}">
                  <a16:creationId xmlns:a16="http://schemas.microsoft.com/office/drawing/2014/main" id="{A2C11CBB-3741-B34D-9A2C-65087F826DD0}"/>
                </a:ext>
              </a:extLst>
            </p:cNvPr>
            <p:cNvSpPr/>
            <p:nvPr/>
          </p:nvSpPr>
          <p:spPr>
            <a:xfrm>
              <a:off x="1693204" y="1737224"/>
              <a:ext cx="1417254" cy="573315"/>
            </a:xfrm>
            <a:prstGeom prst="rect">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Elbow Connector 9">
              <a:extLst>
                <a:ext uri="{FF2B5EF4-FFF2-40B4-BE49-F238E27FC236}">
                  <a16:creationId xmlns:a16="http://schemas.microsoft.com/office/drawing/2014/main" id="{5CBD85B5-1067-9B49-8023-4AA9595947FF}"/>
                </a:ext>
              </a:extLst>
            </p:cNvPr>
            <p:cNvCxnSpPr>
              <a:cxnSpLocks/>
            </p:cNvCxnSpPr>
            <p:nvPr/>
          </p:nvCxnSpPr>
          <p:spPr>
            <a:xfrm rot="10800000">
              <a:off x="2356786" y="2310542"/>
              <a:ext cx="987140" cy="358231"/>
            </a:xfrm>
            <a:prstGeom prst="bentConnector3">
              <a:avLst>
                <a:gd name="adj1" fmla="val 100175"/>
              </a:avLst>
            </a:prstGeom>
            <a:ln w="19050">
              <a:solidFill>
                <a:srgbClr val="511B48"/>
              </a:solidFill>
              <a:tailEnd type="oval"/>
            </a:ln>
          </p:spPr>
          <p:style>
            <a:lnRef idx="1">
              <a:schemeClr val="accent1"/>
            </a:lnRef>
            <a:fillRef idx="0">
              <a:schemeClr val="accent1"/>
            </a:fillRef>
            <a:effectRef idx="0">
              <a:schemeClr val="accent1"/>
            </a:effectRef>
            <a:fontRef idx="minor">
              <a:schemeClr val="tx1"/>
            </a:fontRef>
          </p:style>
        </p:cxnSp>
      </p:grpSp>
      <p:grpSp>
        <p:nvGrpSpPr>
          <p:cNvPr id="5" name="Group 4" descr="[decorative] ">
            <a:extLst>
              <a:ext uri="{FF2B5EF4-FFF2-40B4-BE49-F238E27FC236}">
                <a16:creationId xmlns:a16="http://schemas.microsoft.com/office/drawing/2014/main" id="{9F91EC5F-5811-6B4B-9E99-48A05B96F73D}"/>
              </a:ext>
              <a:ext uri="{C183D7F6-B498-43B3-948B-1728B52AA6E4}">
                <adec:decorative xmlns="" xmlns:adec="http://schemas.microsoft.com/office/drawing/2017/decorative" val="1"/>
              </a:ext>
            </a:extLst>
          </p:cNvPr>
          <p:cNvGrpSpPr/>
          <p:nvPr/>
        </p:nvGrpSpPr>
        <p:grpSpPr>
          <a:xfrm>
            <a:off x="3326927" y="1444487"/>
            <a:ext cx="5440686" cy="2055907"/>
            <a:chOff x="3326927" y="1444487"/>
            <a:chExt cx="5440686" cy="2055907"/>
          </a:xfrm>
        </p:grpSpPr>
        <p:sp>
          <p:nvSpPr>
            <p:cNvPr id="18" name="Rounded Rectangle 17">
              <a:extLst>
                <a:ext uri="{FF2B5EF4-FFF2-40B4-BE49-F238E27FC236}">
                  <a16:creationId xmlns:a16="http://schemas.microsoft.com/office/drawing/2014/main" id="{84C8C675-4D94-0D44-8486-8D2DE5F5B4F9}"/>
                </a:ext>
              </a:extLst>
            </p:cNvPr>
            <p:cNvSpPr/>
            <p:nvPr/>
          </p:nvSpPr>
          <p:spPr>
            <a:xfrm>
              <a:off x="3326927" y="1444487"/>
              <a:ext cx="5440686" cy="2055907"/>
            </a:xfrm>
            <a:prstGeom prst="roundRect">
              <a:avLst>
                <a:gd name="adj" fmla="val 6190"/>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1F8EDD3F-8030-BA4E-A019-CDD7C43D7C25}"/>
                </a:ext>
              </a:extLst>
            </p:cNvPr>
            <p:cNvGrpSpPr/>
            <p:nvPr/>
          </p:nvGrpSpPr>
          <p:grpSpPr>
            <a:xfrm>
              <a:off x="3474648" y="1585608"/>
              <a:ext cx="5120929" cy="1746993"/>
              <a:chOff x="2587276" y="1392845"/>
              <a:chExt cx="2809043" cy="1174369"/>
            </a:xfrm>
            <a:effectLst>
              <a:outerShdw blurRad="50800" dist="38100" dir="2700000" algn="tl" rotWithShape="0">
                <a:prstClr val="black">
                  <a:alpha val="20000"/>
                </a:prstClr>
              </a:outerShdw>
            </a:effectLst>
          </p:grpSpPr>
          <p:sp>
            <p:nvSpPr>
              <p:cNvPr id="30" name="Rounded Rectangle 29">
                <a:extLst>
                  <a:ext uri="{FF2B5EF4-FFF2-40B4-BE49-F238E27FC236}">
                    <a16:creationId xmlns:a16="http://schemas.microsoft.com/office/drawing/2014/main" id="{649DEF93-CE96-764F-B09F-119B515A7292}"/>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5212C05-FFAF-6140-98E8-594A92C6A31E}"/>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aphicFrame>
        <p:nvGraphicFramePr>
          <p:cNvPr id="16" name="Table 15" descr="[decorative] ">
            <a:extLst>
              <a:ext uri="{FF2B5EF4-FFF2-40B4-BE49-F238E27FC236}">
                <a16:creationId xmlns:a16="http://schemas.microsoft.com/office/drawing/2014/main" id="{7F618A7B-637D-F940-B82E-5D76027B2191}"/>
              </a:ext>
            </a:extLst>
          </p:cNvPr>
          <p:cNvGraphicFramePr>
            <a:graphicFrameLocks noGrp="1"/>
          </p:cNvGraphicFramePr>
          <p:nvPr>
            <p:extLst>
              <p:ext uri="{D42A27DB-BD31-4B8C-83A1-F6EECF244321}">
                <p14:modId xmlns:p14="http://schemas.microsoft.com/office/powerpoint/2010/main" val="1442131027"/>
              </p:ext>
            </p:extLst>
          </p:nvPr>
        </p:nvGraphicFramePr>
        <p:xfrm>
          <a:off x="3486806" y="1546702"/>
          <a:ext cx="5120929" cy="1852720"/>
        </p:xfrm>
        <a:graphic>
          <a:graphicData uri="http://schemas.openxmlformats.org/drawingml/2006/table">
            <a:tbl>
              <a:tblPr firstRow="1" bandRow="1">
                <a:tableStyleId>{2D5ABB26-0587-4C30-8999-92F81FD0307C}</a:tableStyleId>
              </a:tblPr>
              <a:tblGrid>
                <a:gridCol w="5120929">
                  <a:extLst>
                    <a:ext uri="{9D8B030D-6E8A-4147-A177-3AD203B41FA5}">
                      <a16:colId xmlns:a16="http://schemas.microsoft.com/office/drawing/2014/main" val="3628576105"/>
                    </a:ext>
                  </a:extLst>
                </a:gridCol>
              </a:tblGrid>
              <a:tr h="616063">
                <a:tc>
                  <a:txBody>
                    <a:bodyPr/>
                    <a:lstStyle/>
                    <a:p>
                      <a:pPr algn="ctr"/>
                      <a:r>
                        <a:rPr lang="en-US" sz="1800" b="1">
                          <a:ln>
                            <a:noFill/>
                          </a:ln>
                          <a:solidFill>
                            <a:schemeClr val="bg1"/>
                          </a:solidFill>
                          <a:latin typeface="Times New Roman" panose="02020603050405020304" pitchFamily="18" charset="0"/>
                          <a:cs typeface="Times New Roman" panose="02020603050405020304" pitchFamily="18" charset="0"/>
                        </a:rPr>
                        <a:t>12 months through 23 months </a:t>
                      </a:r>
                      <a:r>
                        <a:rPr lang="en-US" sz="1200" b="1">
                          <a:ln>
                            <a:noFill/>
                          </a:ln>
                          <a:solidFill>
                            <a:schemeClr val="bg1"/>
                          </a:solidFill>
                          <a:latin typeface="Times New Roman" panose="02020603050405020304" pitchFamily="18" charset="0"/>
                          <a:cs typeface="Times New Roman" panose="02020603050405020304" pitchFamily="18" charset="0"/>
                        </a:rPr>
                        <a:t/>
                      </a:r>
                      <a:br>
                        <a:rPr lang="en-US" sz="1200" b="1">
                          <a:ln>
                            <a:noFill/>
                          </a:ln>
                          <a:solidFill>
                            <a:schemeClr val="bg1"/>
                          </a:solidFill>
                          <a:latin typeface="Times New Roman" panose="02020603050405020304" pitchFamily="18" charset="0"/>
                          <a:cs typeface="Times New Roman" panose="02020603050405020304" pitchFamily="18" charset="0"/>
                        </a:rPr>
                      </a:br>
                      <a:r>
                        <a:rPr lang="en-US" sz="1600" b="0" i="1">
                          <a:ln>
                            <a:noFill/>
                          </a:ln>
                          <a:solidFill>
                            <a:schemeClr val="bg1"/>
                          </a:solidFill>
                          <a:latin typeface="Times New Roman" panose="02020603050405020304" pitchFamily="18" charset="0"/>
                          <a:cs typeface="Times New Roman" panose="02020603050405020304" pitchFamily="18" charset="0"/>
                        </a:rPr>
                        <a:t>(1 year through 1 year and 11 months)</a:t>
                      </a:r>
                    </a:p>
                  </a:txBody>
                  <a:tcPr anchor="ctr"/>
                </a:tc>
                <a:extLst>
                  <a:ext uri="{0D108BD9-81ED-4DB2-BD59-A6C34878D82A}">
                    <a16:rowId xmlns:a16="http://schemas.microsoft.com/office/drawing/2014/main" val="1058308914"/>
                  </a:ext>
                </a:extLst>
              </a:tr>
              <a:tr h="1236657">
                <a:tc>
                  <a:txBody>
                    <a:bodyPr/>
                    <a:lstStyle/>
                    <a:p>
                      <a:pPr marL="285750" indent="-285750">
                        <a:spcAft>
                          <a:spcPts val="1200"/>
                        </a:spcAft>
                        <a:buClr>
                          <a:srgbClr val="511B48"/>
                        </a:buClr>
                        <a:buFont typeface="Wingdings" pitchFamily="2" charset="2"/>
                        <a:buChar char="ü"/>
                      </a:pPr>
                      <a:r>
                        <a:rPr lang="en-US" sz="1800">
                          <a:latin typeface="Times New Roman" panose="02020603050405020304" pitchFamily="18" charset="0"/>
                          <a:cs typeface="Times New Roman" panose="02020603050405020304" pitchFamily="18" charset="0"/>
                        </a:rPr>
                        <a:t>Unflavored whole milk</a:t>
                      </a:r>
                    </a:p>
                    <a:p>
                      <a:r>
                        <a:rPr lang="en-US" sz="1200" i="1">
                          <a:latin typeface="Times New Roman" panose="02020603050405020304" pitchFamily="18" charset="0"/>
                          <a:cs typeface="Times New Roman" panose="02020603050405020304" pitchFamily="18" charset="0"/>
                        </a:rPr>
                        <a:t>Iron-fortified formula may be served to children between the ages of 12 months to 13 months to help with the transition to whole milk.</a:t>
                      </a:r>
                    </a:p>
                  </a:txBody>
                  <a:tcPr/>
                </a:tc>
                <a:extLst>
                  <a:ext uri="{0D108BD9-81ED-4DB2-BD59-A6C34878D82A}">
                    <a16:rowId xmlns:a16="http://schemas.microsoft.com/office/drawing/2014/main" val="888142673"/>
                  </a:ext>
                </a:extLst>
              </a:tr>
            </a:tbl>
          </a:graphicData>
        </a:graphic>
      </p:graphicFrame>
      <p:sp>
        <p:nvSpPr>
          <p:cNvPr id="17" name="Oval 16" descr="Emphasis highlighting Iron-fortified formula may be served to children between the ages of 12 months to 13 months to help with the transition to whole milk.&#10;">
            <a:extLst>
              <a:ext uri="{FF2B5EF4-FFF2-40B4-BE49-F238E27FC236}">
                <a16:creationId xmlns:a16="http://schemas.microsoft.com/office/drawing/2014/main" id="{7A9FFC93-8C1C-5E48-8690-AAC9D0D8B518}"/>
              </a:ext>
            </a:extLst>
          </p:cNvPr>
          <p:cNvSpPr/>
          <p:nvPr/>
        </p:nvSpPr>
        <p:spPr>
          <a:xfrm>
            <a:off x="3356083" y="2473062"/>
            <a:ext cx="5351688" cy="782057"/>
          </a:xfrm>
          <a:prstGeom prst="ellipse">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F2BE139-3C6B-324C-A32B-8BF3074FDE93}"/>
              </a:ext>
            </a:extLst>
          </p:cNvPr>
          <p:cNvSpPr txBox="1"/>
          <p:nvPr/>
        </p:nvSpPr>
        <p:spPr>
          <a:xfrm>
            <a:off x="4018742" y="4688998"/>
            <a:ext cx="4363836" cy="153888"/>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Maya may be served iron-fortified formula because of the transition period for children 12 to 13 months old in the CACFP. In the CACFP, iron-fortified formula may be served to children between the ages of 12 to 13 months to help them gradually adjust to the taste of whole milk. Because Maya turned one two days ago, she is between the ages of 12 and 13 months, so she may be served iron-fortified formula during this transition period. </a:t>
            </a:r>
          </a:p>
        </p:txBody>
      </p:sp>
    </p:spTree>
    <p:extLst>
      <p:ext uri="{BB962C8B-B14F-4D97-AF65-F5344CB8AC3E}">
        <p14:creationId xmlns:p14="http://schemas.microsoft.com/office/powerpoint/2010/main" val="1386364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CBDE-4817-3246-86E1-5CC0AB0C59AD}"/>
              </a:ext>
            </a:extLst>
          </p:cNvPr>
          <p:cNvSpPr>
            <a:spLocks noGrp="1"/>
          </p:cNvSpPr>
          <p:nvPr>
            <p:ph type="title"/>
          </p:nvPr>
        </p:nvSpPr>
        <p:spPr/>
        <p:txBody>
          <a:bodyPr/>
          <a:lstStyle/>
          <a:p>
            <a:r>
              <a:rPr lang="en-US" sz="3200" noProof="0"/>
              <a:t>Serving Milk in the CACFP     </a:t>
            </a:r>
          </a:p>
        </p:txBody>
      </p:sp>
      <p:pic>
        <p:nvPicPr>
          <p:cNvPr id="13" name="Picture 12" descr="Screenshot of second page of Serving Milk in the CACFP worksheet titled &quot;Try It Out! Milk Matters!&quot;">
            <a:extLst>
              <a:ext uri="{FF2B5EF4-FFF2-40B4-BE49-F238E27FC236}">
                <a16:creationId xmlns:a16="http://schemas.microsoft.com/office/drawing/2014/main" id="{A440D175-9A76-1241-82EB-EEBB6D7D28CD}"/>
              </a:ext>
            </a:extLst>
          </p:cNvPr>
          <p:cNvPicPr>
            <a:picLocks noChangeAspect="1"/>
          </p:cNvPicPr>
          <p:nvPr/>
        </p:nvPicPr>
        <p:blipFill>
          <a:blip r:embed="rId3"/>
          <a:srcRect/>
          <a:stretch/>
        </p:blipFill>
        <p:spPr>
          <a:xfrm>
            <a:off x="208164" y="1091798"/>
            <a:ext cx="2988189" cy="3859744"/>
          </a:xfrm>
          <a:prstGeom prst="rect">
            <a:avLst/>
          </a:prstGeom>
          <a:solidFill>
            <a:schemeClr val="bg1"/>
          </a:solidFill>
          <a:ln w="3175">
            <a:noFill/>
          </a:ln>
          <a:effectLst>
            <a:outerShdw blurRad="63500" sx="102000" sy="102000" algn="tl" rotWithShape="0">
              <a:srgbClr val="333333">
                <a:alpha val="15000"/>
              </a:srgbClr>
            </a:outerShdw>
          </a:effectLst>
        </p:spPr>
      </p:pic>
      <p:grpSp>
        <p:nvGrpSpPr>
          <p:cNvPr id="4" name="Group 3" descr="[decorative] ">
            <a:extLst>
              <a:ext uri="{FF2B5EF4-FFF2-40B4-BE49-F238E27FC236}">
                <a16:creationId xmlns:a16="http://schemas.microsoft.com/office/drawing/2014/main" id="{BF9B16B9-E116-E845-8053-DB55FF27EF67}"/>
              </a:ext>
              <a:ext uri="{C183D7F6-B498-43B3-948B-1728B52AA6E4}">
                <adec:decorative xmlns="" xmlns:adec="http://schemas.microsoft.com/office/drawing/2017/decorative" val="1"/>
              </a:ext>
            </a:extLst>
          </p:cNvPr>
          <p:cNvGrpSpPr/>
          <p:nvPr/>
        </p:nvGrpSpPr>
        <p:grpSpPr>
          <a:xfrm>
            <a:off x="346879" y="2014100"/>
            <a:ext cx="2913200" cy="2240950"/>
            <a:chOff x="346879" y="2014100"/>
            <a:chExt cx="2913200" cy="2240950"/>
          </a:xfrm>
        </p:grpSpPr>
        <p:sp>
          <p:nvSpPr>
            <p:cNvPr id="11" name="Rectangle 10">
              <a:extLst>
                <a:ext uri="{FF2B5EF4-FFF2-40B4-BE49-F238E27FC236}">
                  <a16:creationId xmlns:a16="http://schemas.microsoft.com/office/drawing/2014/main" id="{610D1090-D6E5-E449-B3CB-4FE14C1BB2EB}"/>
                </a:ext>
              </a:extLst>
            </p:cNvPr>
            <p:cNvSpPr/>
            <p:nvPr/>
          </p:nvSpPr>
          <p:spPr>
            <a:xfrm>
              <a:off x="346879" y="2014100"/>
              <a:ext cx="2913200" cy="1652294"/>
            </a:xfrm>
            <a:prstGeom prst="rect">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Elbow Connector 21">
              <a:extLst>
                <a:ext uri="{FF2B5EF4-FFF2-40B4-BE49-F238E27FC236}">
                  <a16:creationId xmlns:a16="http://schemas.microsoft.com/office/drawing/2014/main" id="{3ADED229-38F0-9B4C-9945-4F4DB39A86DF}"/>
                </a:ext>
              </a:extLst>
            </p:cNvPr>
            <p:cNvCxnSpPr>
              <a:cxnSpLocks/>
            </p:cNvCxnSpPr>
            <p:nvPr/>
          </p:nvCxnSpPr>
          <p:spPr>
            <a:xfrm rot="10800000">
              <a:off x="1866743" y="3666394"/>
              <a:ext cx="1122126" cy="588656"/>
            </a:xfrm>
            <a:prstGeom prst="bentConnector3">
              <a:avLst>
                <a:gd name="adj1" fmla="val 99133"/>
              </a:avLst>
            </a:prstGeom>
            <a:ln w="19050">
              <a:solidFill>
                <a:srgbClr val="511B48"/>
              </a:solidFill>
              <a:tailEnd type="oval"/>
            </a:ln>
          </p:spPr>
          <p:style>
            <a:lnRef idx="1">
              <a:schemeClr val="accent1"/>
            </a:lnRef>
            <a:fillRef idx="0">
              <a:schemeClr val="accent1"/>
            </a:fillRef>
            <a:effectRef idx="0">
              <a:schemeClr val="accent1"/>
            </a:effectRef>
            <a:fontRef idx="minor">
              <a:schemeClr val="tx1"/>
            </a:fontRef>
          </p:style>
        </p:cxnSp>
      </p:grpSp>
      <p:pic>
        <p:nvPicPr>
          <p:cNvPr id="14" name="Picture 2" descr="[decorative] ">
            <a:extLst>
              <a:ext uri="{FF2B5EF4-FFF2-40B4-BE49-F238E27FC236}">
                <a16:creationId xmlns:a16="http://schemas.microsoft.com/office/drawing/2014/main" id="{B935247B-0449-0945-BB12-9BFF212C1957}"/>
              </a:ext>
              <a:ext uri="{C183D7F6-B498-43B3-948B-1728B52AA6E4}">
                <adec:decorative xmlns="" xmlns:adec="http://schemas.microsoft.com/office/drawing/2017/decorative" val="1"/>
              </a:ext>
            </a:extLst>
          </p:cNvPr>
          <p:cNvPicPr>
            <a:picLocks noChangeAspect="1" noChangeArrowheads="1"/>
          </p:cNvPicPr>
          <p:nvPr/>
        </p:nvPicPr>
        <p:blipFill>
          <a:blip r:embed="rId4"/>
          <a:stretch>
            <a:fillRect/>
          </a:stretch>
        </p:blipFill>
        <p:spPr bwMode="auto">
          <a:xfrm>
            <a:off x="2903292" y="1449659"/>
            <a:ext cx="5940127" cy="3319712"/>
          </a:xfrm>
          <a:prstGeom prst="rect">
            <a:avLst/>
          </a:prstGeom>
          <a:noFill/>
          <a:ln w="28575">
            <a:noFill/>
            <a:miter lim="800000"/>
            <a:headEnd/>
            <a:tailEnd/>
          </a:ln>
          <a:effectLst>
            <a:outerShdw blurRad="63500" sx="102000" sy="102000" algn="ctr" rotWithShape="0">
              <a:schemeClr val="tx1">
                <a:alpha val="15000"/>
              </a:schemeClr>
            </a:outerShdw>
          </a:effectLst>
          <a:extLst>
            <a:ext uri="{909E8E84-426E-40DD-AFC4-6F175D3DCCD1}">
              <a14:hiddenFill xmlns:a14="http://schemas.microsoft.com/office/drawing/2010/main">
                <a:solidFill>
                  <a:schemeClr val="accent1"/>
                </a:solidFill>
              </a14:hiddenFill>
            </a:ext>
          </a:extLst>
        </p:spPr>
      </p:pic>
      <p:sp>
        <p:nvSpPr>
          <p:cNvPr id="12" name="TextBox 11">
            <a:extLst>
              <a:ext uri="{FF2B5EF4-FFF2-40B4-BE49-F238E27FC236}">
                <a16:creationId xmlns:a16="http://schemas.microsoft.com/office/drawing/2014/main" id="{225CEAFE-2FEC-144D-8C5C-244E074AF045}"/>
              </a:ext>
            </a:extLst>
          </p:cNvPr>
          <p:cNvSpPr txBox="1"/>
          <p:nvPr/>
        </p:nvSpPr>
        <p:spPr>
          <a:xfrm>
            <a:off x="3199997" y="1716756"/>
            <a:ext cx="5405252" cy="369332"/>
          </a:xfrm>
          <a:prstGeom prst="rect">
            <a:avLst/>
          </a:prstGeom>
          <a:noFill/>
        </p:spPr>
        <p:txBody>
          <a:bodyPr wrap="square" lIns="0" tIns="0" rIns="0" bIns="0" rtlCol="0">
            <a:spAutoFit/>
          </a:bodyPr>
          <a:lstStyle/>
          <a:p>
            <a:pPr marL="160020" lvl="0" indent="-160020" defTabSz="914400">
              <a:buFont typeface="+mj-lt"/>
              <a:buAutoNum type="arabicPeriod"/>
            </a:pPr>
            <a:r>
              <a:rPr lang="en-US" sz="1200">
                <a:solidFill>
                  <a:prstClr val="black"/>
                </a:solidFill>
                <a:latin typeface="Times New Roman" panose="02020603050405020304" pitchFamily="18" charset="0"/>
                <a:cs typeface="Times New Roman" panose="02020603050405020304" pitchFamily="18" charset="0"/>
              </a:rPr>
              <a:t>Maya is a 1-year-old at your family child care home and eats lunch at the same time as Darrick, who is 2 years old. What type(s) of milk may you serve each child?</a:t>
            </a:r>
          </a:p>
        </p:txBody>
      </p:sp>
      <p:sp>
        <p:nvSpPr>
          <p:cNvPr id="19" name="TextBox 18">
            <a:extLst>
              <a:ext uri="{FF2B5EF4-FFF2-40B4-BE49-F238E27FC236}">
                <a16:creationId xmlns:a16="http://schemas.microsoft.com/office/drawing/2014/main" id="{D7E7187C-98B2-4D4B-A09D-4F34B6D62A29}"/>
              </a:ext>
            </a:extLst>
          </p:cNvPr>
          <p:cNvSpPr txBox="1"/>
          <p:nvPr/>
        </p:nvSpPr>
        <p:spPr>
          <a:xfrm>
            <a:off x="3364182" y="2112585"/>
            <a:ext cx="2988189" cy="420628"/>
          </a:xfrm>
          <a:prstGeom prst="rect">
            <a:avLst/>
          </a:prstGeom>
          <a:noFill/>
        </p:spPr>
        <p:txBody>
          <a:bodyPr wrap="square" lIns="0" tIns="0" rIns="0" bIns="0" rtlCol="0">
            <a:spAutoFit/>
          </a:bodyPr>
          <a:lstStyle/>
          <a:p>
            <a:pPr>
              <a:lnSpc>
                <a:spcPts val="1600"/>
              </a:lnSpc>
            </a:pPr>
            <a:r>
              <a:rPr lang="en-US" sz="1200">
                <a:latin typeface="Times New Roman" panose="02020603050405020304" pitchFamily="18" charset="0"/>
                <a:cs typeface="Times New Roman" panose="02020603050405020304" pitchFamily="18" charset="0"/>
              </a:rPr>
              <a:t>Maya’s Age: </a:t>
            </a:r>
            <a:br>
              <a:rPr lang="en-US" sz="1200">
                <a:latin typeface="Times New Roman" panose="02020603050405020304" pitchFamily="18" charset="0"/>
                <a:cs typeface="Times New Roman" panose="02020603050405020304" pitchFamily="18" charset="0"/>
              </a:rPr>
            </a:br>
            <a:r>
              <a:rPr lang="en-US" sz="1200">
                <a:latin typeface="Times New Roman" panose="02020603050405020304" pitchFamily="18" charset="0"/>
                <a:cs typeface="Times New Roman" panose="02020603050405020304" pitchFamily="18" charset="0"/>
              </a:rPr>
              <a:t>Type(s) of Milk:</a:t>
            </a:r>
            <a:endParaRPr lang="en-US" sz="1600" b="1">
              <a:solidFill>
                <a:srgbClr val="035089"/>
              </a:solidFill>
              <a:latin typeface="Bradley Hand ITC" panose="03070402050302030203" pitchFamily="66" charset="77"/>
              <a:cs typeface="Times New Roman" panose="02020603050405020304" pitchFamily="18" charset="0"/>
            </a:endParaRPr>
          </a:p>
        </p:txBody>
      </p:sp>
      <p:sp>
        <p:nvSpPr>
          <p:cNvPr id="20" name="TextBox 19">
            <a:extLst>
              <a:ext uri="{FF2B5EF4-FFF2-40B4-BE49-F238E27FC236}">
                <a16:creationId xmlns:a16="http://schemas.microsoft.com/office/drawing/2014/main" id="{056B71BD-0BD7-A04C-9E2B-DB70623D6D9E}"/>
              </a:ext>
            </a:extLst>
          </p:cNvPr>
          <p:cNvSpPr txBox="1"/>
          <p:nvPr/>
        </p:nvSpPr>
        <p:spPr>
          <a:xfrm>
            <a:off x="6485450" y="2112585"/>
            <a:ext cx="2988189" cy="410369"/>
          </a:xfrm>
          <a:prstGeom prst="rect">
            <a:avLst/>
          </a:prstGeom>
          <a:noFill/>
        </p:spPr>
        <p:txBody>
          <a:bodyPr wrap="square" lIns="0" tIns="0" rIns="0" bIns="0" rtlCol="0">
            <a:spAutoFit/>
          </a:bodyPr>
          <a:lstStyle/>
          <a:p>
            <a:pPr lvl="0" defTabSz="914400">
              <a:lnSpc>
                <a:spcPts val="1600"/>
              </a:lnSpc>
            </a:pPr>
            <a:r>
              <a:rPr lang="en-US" sz="1200">
                <a:solidFill>
                  <a:prstClr val="black"/>
                </a:solidFill>
                <a:latin typeface="Times New Roman" panose="02020603050405020304" pitchFamily="18" charset="0"/>
                <a:cs typeface="Times New Roman" panose="02020603050405020304" pitchFamily="18" charset="0"/>
              </a:rPr>
              <a:t>Darrick’s Age:</a:t>
            </a:r>
          </a:p>
          <a:p>
            <a:pPr>
              <a:lnSpc>
                <a:spcPts val="1600"/>
              </a:lnSpc>
            </a:pPr>
            <a:r>
              <a:rPr lang="en-US" sz="1200">
                <a:latin typeface="Times New Roman" panose="02020603050405020304" pitchFamily="18" charset="0"/>
                <a:cs typeface="Times New Roman" panose="02020603050405020304" pitchFamily="18" charset="0"/>
              </a:rPr>
              <a:t>Type(s) of Milk:</a:t>
            </a:r>
            <a:endParaRPr lang="en-US" sz="1600" b="1">
              <a:solidFill>
                <a:srgbClr val="035089"/>
              </a:solidFill>
              <a:latin typeface="Bradley Hand ITC" panose="03070402050302030203" pitchFamily="66" charset="77"/>
              <a:cs typeface="Times New Roman" panose="02020603050405020304" pitchFamily="18" charset="0"/>
            </a:endParaRPr>
          </a:p>
        </p:txBody>
      </p:sp>
      <p:sp>
        <p:nvSpPr>
          <p:cNvPr id="21" name="TextBox 20">
            <a:extLst>
              <a:ext uri="{FF2B5EF4-FFF2-40B4-BE49-F238E27FC236}">
                <a16:creationId xmlns:a16="http://schemas.microsoft.com/office/drawing/2014/main" id="{FB0EB9DA-F541-0746-9C71-0BA7EBB098A8}"/>
              </a:ext>
            </a:extLst>
          </p:cNvPr>
          <p:cNvSpPr txBox="1"/>
          <p:nvPr/>
        </p:nvSpPr>
        <p:spPr>
          <a:xfrm>
            <a:off x="3199997" y="2726636"/>
            <a:ext cx="5405252" cy="369332"/>
          </a:xfrm>
          <a:prstGeom prst="rect">
            <a:avLst/>
          </a:prstGeom>
          <a:noFill/>
        </p:spPr>
        <p:txBody>
          <a:bodyPr wrap="square" lIns="0" tIns="0" rIns="0" bIns="0" rtlCol="0">
            <a:spAutoFit/>
          </a:bodyPr>
          <a:lstStyle/>
          <a:p>
            <a:pPr marL="160020" lvl="0" indent="-160020" defTabSz="914400">
              <a:buFont typeface="+mj-lt"/>
              <a:buAutoNum type="arabicPeriod" startAt="2"/>
            </a:pPr>
            <a:r>
              <a:rPr lang="en-US" sz="1200">
                <a:solidFill>
                  <a:prstClr val="black"/>
                </a:solidFill>
                <a:latin typeface="Times New Roman" panose="02020603050405020304" pitchFamily="18" charset="0"/>
                <a:cs typeface="Times New Roman" panose="02020603050405020304" pitchFamily="18" charset="0"/>
              </a:rPr>
              <a:t>Olivia is a 5½-year-old who attends your family child care home. </a:t>
            </a:r>
            <a:br>
              <a:rPr lang="en-US" sz="1200">
                <a:solidFill>
                  <a:prstClr val="black"/>
                </a:solidFill>
                <a:latin typeface="Times New Roman" panose="02020603050405020304" pitchFamily="18" charset="0"/>
                <a:cs typeface="Times New Roman" panose="02020603050405020304" pitchFamily="18" charset="0"/>
              </a:rPr>
            </a:br>
            <a:r>
              <a:rPr lang="en-US" sz="1200">
                <a:solidFill>
                  <a:prstClr val="black"/>
                </a:solidFill>
                <a:latin typeface="Times New Roman" panose="02020603050405020304" pitchFamily="18" charset="0"/>
                <a:cs typeface="Times New Roman" panose="02020603050405020304" pitchFamily="18" charset="0"/>
              </a:rPr>
              <a:t>What kind(s) of milk may you serve her in the CACFP?</a:t>
            </a:r>
          </a:p>
        </p:txBody>
      </p:sp>
      <p:sp>
        <p:nvSpPr>
          <p:cNvPr id="23" name="TextBox 22">
            <a:extLst>
              <a:ext uri="{FF2B5EF4-FFF2-40B4-BE49-F238E27FC236}">
                <a16:creationId xmlns:a16="http://schemas.microsoft.com/office/drawing/2014/main" id="{9613C3BD-0D5A-5D43-BA0F-59E068CBE1A6}"/>
              </a:ext>
            </a:extLst>
          </p:cNvPr>
          <p:cNvSpPr txBox="1"/>
          <p:nvPr/>
        </p:nvSpPr>
        <p:spPr>
          <a:xfrm>
            <a:off x="3364182" y="3115805"/>
            <a:ext cx="2988189" cy="410369"/>
          </a:xfrm>
          <a:prstGeom prst="rect">
            <a:avLst/>
          </a:prstGeom>
          <a:noFill/>
        </p:spPr>
        <p:txBody>
          <a:bodyPr wrap="square" lIns="0" tIns="0" rIns="0" bIns="0" rtlCol="0">
            <a:spAutoFit/>
          </a:bodyPr>
          <a:lstStyle/>
          <a:p>
            <a:pPr>
              <a:lnSpc>
                <a:spcPts val="1600"/>
              </a:lnSpc>
            </a:pPr>
            <a:r>
              <a:rPr lang="en-US" sz="1200">
                <a:latin typeface="Times New Roman" panose="02020603050405020304" pitchFamily="18" charset="0"/>
                <a:cs typeface="Times New Roman" panose="02020603050405020304" pitchFamily="18" charset="0"/>
              </a:rPr>
              <a:t>Olivia’s Age:</a:t>
            </a:r>
          </a:p>
          <a:p>
            <a:pPr>
              <a:lnSpc>
                <a:spcPts val="1600"/>
              </a:lnSpc>
            </a:pPr>
            <a:r>
              <a:rPr lang="en-US" sz="1200">
                <a:latin typeface="Times New Roman" panose="02020603050405020304" pitchFamily="18" charset="0"/>
                <a:cs typeface="Times New Roman" panose="02020603050405020304" pitchFamily="18" charset="0"/>
              </a:rPr>
              <a:t>Type(s) of Milk:</a:t>
            </a:r>
            <a:endParaRPr lang="en-US" sz="1600" b="1">
              <a:solidFill>
                <a:srgbClr val="035089"/>
              </a:solidFill>
              <a:latin typeface="Bradley Hand ITC" panose="03070402050302030203" pitchFamily="66" charset="77"/>
              <a:cs typeface="Times New Roman" panose="02020603050405020304" pitchFamily="18" charset="0"/>
            </a:endParaRPr>
          </a:p>
        </p:txBody>
      </p:sp>
      <p:sp>
        <p:nvSpPr>
          <p:cNvPr id="18" name="Oval 17" descr="Emphasis highlighting question 2.">
            <a:extLst>
              <a:ext uri="{FF2B5EF4-FFF2-40B4-BE49-F238E27FC236}">
                <a16:creationId xmlns:a16="http://schemas.microsoft.com/office/drawing/2014/main" id="{3FA6F827-1232-3749-9FAC-29794FC04E2A}"/>
              </a:ext>
            </a:extLst>
          </p:cNvPr>
          <p:cNvSpPr/>
          <p:nvPr/>
        </p:nvSpPr>
        <p:spPr>
          <a:xfrm>
            <a:off x="2700092" y="2500416"/>
            <a:ext cx="5558389" cy="1203059"/>
          </a:xfrm>
          <a:prstGeom prst="ellipse">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F94DDE7D-DCE2-7A4E-8F5E-F0937A10600A}"/>
              </a:ext>
            </a:extLst>
          </p:cNvPr>
          <p:cNvSpPr txBox="1"/>
          <p:nvPr/>
        </p:nvSpPr>
        <p:spPr>
          <a:xfrm>
            <a:off x="3199997" y="3687333"/>
            <a:ext cx="5405252" cy="553998"/>
          </a:xfrm>
          <a:prstGeom prst="rect">
            <a:avLst/>
          </a:prstGeom>
          <a:noFill/>
        </p:spPr>
        <p:txBody>
          <a:bodyPr wrap="square" lIns="0" tIns="0" rIns="0" bIns="0" rtlCol="0">
            <a:spAutoFit/>
          </a:bodyPr>
          <a:lstStyle/>
          <a:p>
            <a:pPr marL="160020" lvl="0" indent="-160020" defTabSz="914400">
              <a:buFont typeface="+mj-lt"/>
              <a:buAutoNum type="arabicPeriod" startAt="3"/>
            </a:pPr>
            <a:r>
              <a:rPr lang="en-US" sz="1200">
                <a:solidFill>
                  <a:prstClr val="black"/>
                </a:solidFill>
                <a:latin typeface="Times New Roman" panose="02020603050405020304" pitchFamily="18" charset="0"/>
                <a:cs typeface="Times New Roman" panose="02020603050405020304" pitchFamily="18" charset="0"/>
              </a:rPr>
              <a:t>At your adult day care center, you want to serve yogurt at breakfast and again that same day, during lunch. Both times, yogurt would be served in place of milk. </a:t>
            </a:r>
            <a:br>
              <a:rPr lang="en-US" sz="1200">
                <a:solidFill>
                  <a:prstClr val="black"/>
                </a:solidFill>
                <a:latin typeface="Times New Roman" panose="02020603050405020304" pitchFamily="18" charset="0"/>
                <a:cs typeface="Times New Roman" panose="02020603050405020304" pitchFamily="18" charset="0"/>
              </a:rPr>
            </a:br>
            <a:r>
              <a:rPr lang="en-US" sz="1200">
                <a:solidFill>
                  <a:prstClr val="black"/>
                </a:solidFill>
                <a:latin typeface="Times New Roman" panose="02020603050405020304" pitchFamily="18" charset="0"/>
                <a:cs typeface="Times New Roman" panose="02020603050405020304" pitchFamily="18" charset="0"/>
              </a:rPr>
              <a:t>Is this allowed? Why or why not?</a:t>
            </a:r>
          </a:p>
        </p:txBody>
      </p:sp>
      <p:sp>
        <p:nvSpPr>
          <p:cNvPr id="25" name="TextBox 24">
            <a:extLst>
              <a:ext uri="{FF2B5EF4-FFF2-40B4-BE49-F238E27FC236}">
                <a16:creationId xmlns:a16="http://schemas.microsoft.com/office/drawing/2014/main" id="{20514C8F-EBC0-6B49-A29B-7DB7B160F519}"/>
              </a:ext>
            </a:extLst>
          </p:cNvPr>
          <p:cNvSpPr txBox="1"/>
          <p:nvPr/>
        </p:nvSpPr>
        <p:spPr>
          <a:xfrm>
            <a:off x="4558492" y="4870989"/>
            <a:ext cx="4363836" cy="246221"/>
          </a:xfrm>
          <a:prstGeom prst="rect">
            <a:avLst/>
          </a:prstGeom>
          <a:noFill/>
        </p:spPr>
        <p:txBody>
          <a:bodyPr wrap="square" rtlCol="0">
            <a:spAutoFit/>
          </a:bodyPr>
          <a:lstStyle/>
          <a:p>
            <a:pPr lvl="0" defTabSz="914400">
              <a:defRPr/>
            </a:pPr>
            <a:r>
              <a:rPr lang="en-US" sz="200" dirty="0">
                <a:solidFill>
                  <a:schemeClr val="bg1"/>
                </a:solidFill>
                <a:latin typeface="Arial" panose="020B0604020202020204" pitchFamily="34" charset="0"/>
                <a:cs typeface="Arial" panose="020B0604020202020204" pitchFamily="34" charset="0"/>
              </a:rPr>
              <a:t>Let’s try another practice question. This is the second question listed on the “Serving Milk in the CACFP” training worksheet.  </a:t>
            </a:r>
          </a:p>
          <a:p>
            <a:pPr lvl="0" defTabSz="914400">
              <a:defRPr/>
            </a:pPr>
            <a:endParaRPr lang="en-US" sz="200" dirty="0">
              <a:solidFill>
                <a:schemeClr val="bg1"/>
              </a:solidFill>
              <a:latin typeface="Arial" panose="020B0604020202020204" pitchFamily="34" charset="0"/>
              <a:cs typeface="Arial" panose="020B0604020202020204" pitchFamily="34" charset="0"/>
            </a:endParaRPr>
          </a:p>
          <a:p>
            <a:pPr lvl="0" defTabSz="914400">
              <a:defRPr/>
            </a:pPr>
            <a:r>
              <a:rPr lang="en-US" sz="200" dirty="0">
                <a:solidFill>
                  <a:schemeClr val="bg1"/>
                </a:solidFill>
                <a:latin typeface="Arial" panose="020B0604020202020204" pitchFamily="34" charset="0"/>
                <a:cs typeface="Arial" panose="020B0604020202020204" pitchFamily="34" charset="0"/>
              </a:rPr>
              <a:t>Olivia is a 5 ½ year old who attends your family child care home. </a:t>
            </a:r>
          </a:p>
          <a:p>
            <a:pPr lvl="0" defTabSz="914400">
              <a:defRPr/>
            </a:pPr>
            <a:endParaRPr lang="en-US" sz="200" dirty="0">
              <a:solidFill>
                <a:schemeClr val="bg1"/>
              </a:solidFill>
              <a:latin typeface="Arial" panose="020B0604020202020204" pitchFamily="34" charset="0"/>
              <a:cs typeface="Arial" panose="020B0604020202020204" pitchFamily="34" charset="0"/>
            </a:endParaRPr>
          </a:p>
          <a:p>
            <a:pPr lvl="0" defTabSz="914400">
              <a:defRPr/>
            </a:pPr>
            <a:r>
              <a:rPr lang="en-US" sz="200" dirty="0">
                <a:solidFill>
                  <a:schemeClr val="bg1"/>
                </a:solidFill>
                <a:latin typeface="Arial" panose="020B0604020202020204" pitchFamily="34" charset="0"/>
                <a:cs typeface="Arial" panose="020B0604020202020204" pitchFamily="34" charset="0"/>
              </a:rPr>
              <a:t>What kind(s) of milk may you serve her as part of a reimbursable meal or snack in the CACFP</a:t>
            </a:r>
          </a:p>
        </p:txBody>
      </p:sp>
    </p:spTree>
    <p:extLst>
      <p:ext uri="{BB962C8B-B14F-4D97-AF65-F5344CB8AC3E}">
        <p14:creationId xmlns:p14="http://schemas.microsoft.com/office/powerpoint/2010/main" val="12876666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a:extLst>
              <a:ext uri="{FF2B5EF4-FFF2-40B4-BE49-F238E27FC236}">
                <a16:creationId xmlns:a16="http://schemas.microsoft.com/office/drawing/2014/main" id="{26A7E8D5-8619-EB4C-964B-1BC4B1F8027C}"/>
              </a:ext>
            </a:extLst>
          </p:cNvPr>
          <p:cNvSpPr txBox="1"/>
          <p:nvPr/>
        </p:nvSpPr>
        <p:spPr>
          <a:xfrm>
            <a:off x="39164" y="176984"/>
            <a:ext cx="2938645" cy="1846659"/>
          </a:xfrm>
          <a:prstGeom prst="rect">
            <a:avLst/>
          </a:prstGeom>
          <a:noFill/>
        </p:spPr>
        <p:txBody>
          <a:bodyPr wrap="square" rtlCol="0">
            <a:spAutoFit/>
          </a:bodyPr>
          <a:lstStyle/>
          <a:p>
            <a:pPr algn="ctr"/>
            <a:r>
              <a:rPr lang="en-US" sz="9600" b="1">
                <a:solidFill>
                  <a:srgbClr val="FFFFFF"/>
                </a:solidFill>
                <a:latin typeface="Helvetica" pitchFamily="2" charset="0"/>
              </a:rPr>
              <a:t>?</a:t>
            </a:r>
            <a:endParaRPr lang="en-US" sz="9600" b="1">
              <a:solidFill>
                <a:schemeClr val="bg1">
                  <a:alpha val="60000"/>
                </a:schemeClr>
              </a:solidFill>
              <a:latin typeface="Helvetica" pitchFamily="2" charset="0"/>
            </a:endParaRPr>
          </a:p>
          <a:p>
            <a:pPr algn="ctr"/>
            <a:endParaRPr lang="en-US"/>
          </a:p>
        </p:txBody>
      </p:sp>
      <p:sp>
        <p:nvSpPr>
          <p:cNvPr id="8" name="Title 1">
            <a:extLst>
              <a:ext uri="{FF2B5EF4-FFF2-40B4-BE49-F238E27FC236}">
                <a16:creationId xmlns:a16="http://schemas.microsoft.com/office/drawing/2014/main" id="{AC53BAFB-1DCC-3C4E-8B99-DAF2BA3D5487}"/>
              </a:ext>
            </a:extLst>
          </p:cNvPr>
          <p:cNvSpPr>
            <a:spLocks noGrp="1"/>
          </p:cNvSpPr>
          <p:nvPr>
            <p:ph type="title"/>
          </p:nvPr>
        </p:nvSpPr>
        <p:spPr>
          <a:xfrm>
            <a:off x="0" y="1286337"/>
            <a:ext cx="3021980" cy="1669773"/>
          </a:xfrm>
        </p:spPr>
        <p:txBody>
          <a:bodyPr/>
          <a:lstStyle/>
          <a:p>
            <a:r>
              <a:rPr lang="en-US" sz="1800" noProof="0"/>
              <a:t>Try It Out!</a:t>
            </a:r>
            <a:br>
              <a:rPr lang="en-US" sz="1800" noProof="0"/>
            </a:br>
            <a:r>
              <a:rPr lang="en-US" sz="1800" b="0" noProof="0"/>
              <a:t>What kind(s) of milk may you serve to Olivia? </a:t>
            </a:r>
            <a:r>
              <a:rPr lang="en-US" sz="1800" noProof="0"/>
              <a:t/>
            </a:r>
            <a:br>
              <a:rPr lang="en-US" sz="1800" noProof="0"/>
            </a:br>
            <a:r>
              <a:rPr lang="en-US" sz="1800" noProof="0"/>
              <a:t/>
            </a:r>
            <a:br>
              <a:rPr lang="en-US" sz="1800" noProof="0"/>
            </a:br>
            <a:endParaRPr lang="en-US" sz="1800" noProof="0"/>
          </a:p>
        </p:txBody>
      </p:sp>
      <p:sp>
        <p:nvSpPr>
          <p:cNvPr id="12" name="Text Placeholder 6">
            <a:extLst>
              <a:ext uri="{FF2B5EF4-FFF2-40B4-BE49-F238E27FC236}">
                <a16:creationId xmlns:a16="http://schemas.microsoft.com/office/drawing/2014/main" id="{F4A545E5-B02B-3441-9182-2E31C72BD37F}"/>
              </a:ext>
            </a:extLst>
          </p:cNvPr>
          <p:cNvSpPr txBox="1">
            <a:spLocks/>
          </p:cNvSpPr>
          <p:nvPr/>
        </p:nvSpPr>
        <p:spPr>
          <a:xfrm>
            <a:off x="135913" y="2409076"/>
            <a:ext cx="3868737" cy="31273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1800">
                <a:solidFill>
                  <a:srgbClr val="FFFFFF"/>
                </a:solidFill>
              </a:rPr>
              <a:t>Choose all that apply:</a:t>
            </a:r>
          </a:p>
        </p:txBody>
      </p:sp>
      <p:sp>
        <p:nvSpPr>
          <p:cNvPr id="10" name="Content Placeholder 3">
            <a:extLst>
              <a:ext uri="{FF2B5EF4-FFF2-40B4-BE49-F238E27FC236}">
                <a16:creationId xmlns:a16="http://schemas.microsoft.com/office/drawing/2014/main" id="{71BD6D40-14D7-774C-9E45-65CCD19B7CE8}"/>
              </a:ext>
            </a:extLst>
          </p:cNvPr>
          <p:cNvSpPr txBox="1">
            <a:spLocks/>
          </p:cNvSpPr>
          <p:nvPr/>
        </p:nvSpPr>
        <p:spPr>
          <a:xfrm>
            <a:off x="86485" y="2752288"/>
            <a:ext cx="5170316" cy="1669772"/>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FFFFFF"/>
              </a:buClr>
              <a:buFont typeface="Wingdings" pitchFamily="2" charset="2"/>
              <a:buChar char="q"/>
            </a:pPr>
            <a:r>
              <a:rPr lang="en-US" sz="1800">
                <a:solidFill>
                  <a:srgbClr val="FFFFFF"/>
                </a:solidFill>
              </a:rPr>
              <a:t>Unflavored Whole Milk</a:t>
            </a:r>
          </a:p>
          <a:p>
            <a:pPr>
              <a:buClr>
                <a:srgbClr val="FFFFFF"/>
              </a:buClr>
              <a:buFont typeface="Wingdings" pitchFamily="2" charset="2"/>
              <a:buChar char="q"/>
            </a:pPr>
            <a:r>
              <a:rPr lang="en-US" sz="1800">
                <a:solidFill>
                  <a:srgbClr val="FFFFFF"/>
                </a:solidFill>
              </a:rPr>
              <a:t>Unflavored Fat-Free </a:t>
            </a:r>
            <a:br>
              <a:rPr lang="en-US" sz="1800">
                <a:solidFill>
                  <a:srgbClr val="FFFFFF"/>
                </a:solidFill>
              </a:rPr>
            </a:br>
            <a:r>
              <a:rPr lang="en-US" sz="1800">
                <a:solidFill>
                  <a:srgbClr val="FFFFFF"/>
                </a:solidFill>
              </a:rPr>
              <a:t>(Skim) Milk</a:t>
            </a:r>
          </a:p>
          <a:p>
            <a:pPr>
              <a:buClr>
                <a:srgbClr val="FFFFFF"/>
              </a:buClr>
              <a:buFont typeface="Wingdings" pitchFamily="2" charset="2"/>
              <a:buChar char="q"/>
            </a:pPr>
            <a:r>
              <a:rPr lang="en-US" sz="1800">
                <a:solidFill>
                  <a:srgbClr val="FFFFFF"/>
                </a:solidFill>
              </a:rPr>
              <a:t>Flavored Fat-Free </a:t>
            </a:r>
            <a:br>
              <a:rPr lang="en-US" sz="1800">
                <a:solidFill>
                  <a:srgbClr val="FFFFFF"/>
                </a:solidFill>
              </a:rPr>
            </a:br>
            <a:r>
              <a:rPr lang="en-US" sz="1800">
                <a:solidFill>
                  <a:srgbClr val="FFFFFF"/>
                </a:solidFill>
              </a:rPr>
              <a:t>(Skim) Milk</a:t>
            </a:r>
          </a:p>
          <a:p>
            <a:pPr>
              <a:buClr>
                <a:srgbClr val="FFFFFF"/>
              </a:buClr>
              <a:buFont typeface="Wingdings" pitchFamily="2" charset="2"/>
              <a:buChar char="q"/>
            </a:pPr>
            <a:r>
              <a:rPr lang="en-US" sz="1800">
                <a:solidFill>
                  <a:srgbClr val="FFFFFF"/>
                </a:solidFill>
              </a:rPr>
              <a:t>Unflavored Low-Fat </a:t>
            </a:r>
            <a:br>
              <a:rPr lang="en-US" sz="1800">
                <a:solidFill>
                  <a:srgbClr val="FFFFFF"/>
                </a:solidFill>
              </a:rPr>
            </a:br>
            <a:r>
              <a:rPr lang="en-US" sz="1800">
                <a:solidFill>
                  <a:srgbClr val="FFFFFF"/>
                </a:solidFill>
              </a:rPr>
              <a:t>(1%) Milk</a:t>
            </a:r>
          </a:p>
        </p:txBody>
      </p:sp>
      <p:grpSp>
        <p:nvGrpSpPr>
          <p:cNvPr id="20" name="Group 19" descr="[decorative] ">
            <a:extLst>
              <a:ext uri="{FF2B5EF4-FFF2-40B4-BE49-F238E27FC236}">
                <a16:creationId xmlns:a16="http://schemas.microsoft.com/office/drawing/2014/main" id="{8C71A2AB-B1EB-FA44-A955-2E816D3B0FB3}"/>
              </a:ext>
              <a:ext uri="{C183D7F6-B498-43B3-948B-1728B52AA6E4}">
                <adec:decorative xmlns="" xmlns:adec="http://schemas.microsoft.com/office/drawing/2017/decorative" val="1"/>
              </a:ext>
            </a:extLst>
          </p:cNvPr>
          <p:cNvGrpSpPr/>
          <p:nvPr/>
        </p:nvGrpSpPr>
        <p:grpSpPr>
          <a:xfrm>
            <a:off x="3407238" y="842100"/>
            <a:ext cx="5258742" cy="3109566"/>
            <a:chOff x="2596445" y="1206348"/>
            <a:chExt cx="6376794" cy="3268212"/>
          </a:xfrm>
        </p:grpSpPr>
        <p:sp>
          <p:nvSpPr>
            <p:cNvPr id="21" name="Rounded Rectangle 20">
              <a:extLst>
                <a:ext uri="{FF2B5EF4-FFF2-40B4-BE49-F238E27FC236}">
                  <a16:creationId xmlns:a16="http://schemas.microsoft.com/office/drawing/2014/main" id="{AE6D77D4-328D-C04A-BF45-C4A6CABD1763}"/>
                </a:ext>
              </a:extLst>
            </p:cNvPr>
            <p:cNvSpPr/>
            <p:nvPr/>
          </p:nvSpPr>
          <p:spPr>
            <a:xfrm>
              <a:off x="2596445" y="1206348"/>
              <a:ext cx="6376794" cy="3268212"/>
            </a:xfrm>
            <a:prstGeom prst="roundRect">
              <a:avLst>
                <a:gd name="adj" fmla="val 2645"/>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7E80BB21-D690-0D49-AE52-3ACAB571EDDD}"/>
                </a:ext>
              </a:extLst>
            </p:cNvPr>
            <p:cNvGrpSpPr/>
            <p:nvPr/>
          </p:nvGrpSpPr>
          <p:grpSpPr>
            <a:xfrm>
              <a:off x="2794841" y="1389011"/>
              <a:ext cx="5940117" cy="2857118"/>
              <a:chOff x="2794841" y="1389011"/>
              <a:chExt cx="5940117" cy="2857118"/>
            </a:xfrm>
          </p:grpSpPr>
          <p:grpSp>
            <p:nvGrpSpPr>
              <p:cNvPr id="23" name="Group 22">
                <a:extLst>
                  <a:ext uri="{FF2B5EF4-FFF2-40B4-BE49-F238E27FC236}">
                    <a16:creationId xmlns:a16="http://schemas.microsoft.com/office/drawing/2014/main" id="{FCBFB504-2C4C-174A-9722-6570B7EF4448}"/>
                  </a:ext>
                </a:extLst>
              </p:cNvPr>
              <p:cNvGrpSpPr/>
              <p:nvPr/>
            </p:nvGrpSpPr>
            <p:grpSpPr>
              <a:xfrm>
                <a:off x="2800349" y="1392845"/>
                <a:ext cx="2809043" cy="1174369"/>
                <a:chOff x="2587276" y="1392845"/>
                <a:chExt cx="2809043" cy="1174369"/>
              </a:xfrm>
              <a:effectLst>
                <a:outerShdw blurRad="50800" dist="38100" dir="2700000" algn="tl" rotWithShape="0">
                  <a:prstClr val="black">
                    <a:alpha val="20000"/>
                  </a:prstClr>
                </a:outerShdw>
              </a:effectLst>
            </p:grpSpPr>
            <p:sp>
              <p:nvSpPr>
                <p:cNvPr id="33" name="Rounded Rectangle 32">
                  <a:extLst>
                    <a:ext uri="{FF2B5EF4-FFF2-40B4-BE49-F238E27FC236}">
                      <a16:creationId xmlns:a16="http://schemas.microsoft.com/office/drawing/2014/main" id="{EE6D615C-BCF7-8443-B2E3-88EF5CF01E32}"/>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14AF21CB-DBE3-9048-93E3-2415FE47109D}"/>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FA3ECDAC-B9D7-074D-97B5-6707308FD392}"/>
                  </a:ext>
                </a:extLst>
              </p:cNvPr>
              <p:cNvGrpSpPr/>
              <p:nvPr/>
            </p:nvGrpSpPr>
            <p:grpSpPr>
              <a:xfrm>
                <a:off x="5835248" y="1389011"/>
                <a:ext cx="2899710" cy="1174369"/>
                <a:chOff x="2587276" y="1392845"/>
                <a:chExt cx="2809043" cy="1174369"/>
              </a:xfrm>
              <a:effectLst>
                <a:outerShdw blurRad="50800" dist="38100" dir="2700000" algn="tl" rotWithShape="0">
                  <a:prstClr val="black">
                    <a:alpha val="20000"/>
                  </a:prstClr>
                </a:outerShdw>
              </a:effectLst>
            </p:grpSpPr>
            <p:sp>
              <p:nvSpPr>
                <p:cNvPr id="31" name="Rounded Rectangle 30">
                  <a:extLst>
                    <a:ext uri="{FF2B5EF4-FFF2-40B4-BE49-F238E27FC236}">
                      <a16:creationId xmlns:a16="http://schemas.microsoft.com/office/drawing/2014/main" id="{E3AD15B8-97F2-1245-923C-BF6A00B94309}"/>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2F1278B-4071-784F-B4DC-C70E63BEFD99}"/>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44D85705-B933-064F-803E-20E21A8E0944}"/>
                  </a:ext>
                </a:extLst>
              </p:cNvPr>
              <p:cNvGrpSpPr/>
              <p:nvPr/>
            </p:nvGrpSpPr>
            <p:grpSpPr>
              <a:xfrm>
                <a:off x="2794841" y="2725886"/>
                <a:ext cx="2809043" cy="1520243"/>
                <a:chOff x="2587276" y="1392845"/>
                <a:chExt cx="2809043" cy="1520243"/>
              </a:xfrm>
              <a:effectLst>
                <a:outerShdw blurRad="50800" dist="38100" dir="2700000" algn="tl" rotWithShape="0">
                  <a:prstClr val="black">
                    <a:alpha val="20000"/>
                  </a:prstClr>
                </a:outerShdw>
              </a:effectLst>
            </p:grpSpPr>
            <p:sp>
              <p:nvSpPr>
                <p:cNvPr id="29" name="Rounded Rectangle 28">
                  <a:extLst>
                    <a:ext uri="{FF2B5EF4-FFF2-40B4-BE49-F238E27FC236}">
                      <a16:creationId xmlns:a16="http://schemas.microsoft.com/office/drawing/2014/main" id="{14EF8D7D-3C32-B941-AAF2-78F8492E2101}"/>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9C1A21D5-70D9-4140-9FBC-CFAB547204FF}"/>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892DC3CC-D15C-9E45-BA8C-10F0F9A0DCE0}"/>
                  </a:ext>
                </a:extLst>
              </p:cNvPr>
              <p:cNvGrpSpPr/>
              <p:nvPr/>
            </p:nvGrpSpPr>
            <p:grpSpPr>
              <a:xfrm>
                <a:off x="5829988" y="2725886"/>
                <a:ext cx="2899394" cy="1520243"/>
                <a:chOff x="2587276" y="1392845"/>
                <a:chExt cx="2809043" cy="1520243"/>
              </a:xfrm>
              <a:effectLst>
                <a:outerShdw blurRad="50800" dist="38100" dir="2700000" algn="tl" rotWithShape="0">
                  <a:prstClr val="black">
                    <a:alpha val="20000"/>
                  </a:prstClr>
                </a:outerShdw>
              </a:effectLst>
            </p:grpSpPr>
            <p:sp>
              <p:nvSpPr>
                <p:cNvPr id="27" name="Rounded Rectangle 26">
                  <a:extLst>
                    <a:ext uri="{FF2B5EF4-FFF2-40B4-BE49-F238E27FC236}">
                      <a16:creationId xmlns:a16="http://schemas.microsoft.com/office/drawing/2014/main" id="{840C1A22-4CA4-304C-A010-034EBD61673A}"/>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FB64FB5-C111-024D-9D08-4C80AB228B7B}"/>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aphicFrame>
        <p:nvGraphicFramePr>
          <p:cNvPr id="35" name="Table 34" descr="[decorative] ">
            <a:extLst>
              <a:ext uri="{FF2B5EF4-FFF2-40B4-BE49-F238E27FC236}">
                <a16:creationId xmlns:a16="http://schemas.microsoft.com/office/drawing/2014/main" id="{F58B196D-758E-7C4B-A8A4-782FA3353FB1}"/>
              </a:ext>
            </a:extLst>
          </p:cNvPr>
          <p:cNvGraphicFramePr>
            <a:graphicFrameLocks noGrp="1"/>
          </p:cNvGraphicFramePr>
          <p:nvPr>
            <p:extLst>
              <p:ext uri="{D42A27DB-BD31-4B8C-83A1-F6EECF244321}">
                <p14:modId xmlns:p14="http://schemas.microsoft.com/office/powerpoint/2010/main" val="3631669332"/>
              </p:ext>
            </p:extLst>
          </p:nvPr>
        </p:nvGraphicFramePr>
        <p:xfrm>
          <a:off x="3570849" y="1030026"/>
          <a:ext cx="2310826" cy="305803"/>
        </p:xfrm>
        <a:graphic>
          <a:graphicData uri="http://schemas.openxmlformats.org/drawingml/2006/table">
            <a:tbl>
              <a:tblPr firstRow="1" bandRow="1">
                <a:tableStyleId>{2D5ABB26-0587-4C30-8999-92F81FD0307C}</a:tableStyleId>
              </a:tblPr>
              <a:tblGrid>
                <a:gridCol w="2310826">
                  <a:extLst>
                    <a:ext uri="{9D8B030D-6E8A-4147-A177-3AD203B41FA5}">
                      <a16:colId xmlns:a16="http://schemas.microsoft.com/office/drawing/2014/main" val="3628576105"/>
                    </a:ext>
                  </a:extLst>
                </a:gridCol>
              </a:tblGrid>
              <a:tr h="305803">
                <a:tc>
                  <a:txBody>
                    <a:bodyPr/>
                    <a:lstStyle/>
                    <a:p>
                      <a:pPr algn="ctr"/>
                      <a:r>
                        <a:rPr lang="en-US" sz="1100" b="1">
                          <a:ln>
                            <a:noFill/>
                          </a:ln>
                          <a:solidFill>
                            <a:schemeClr val="bg1"/>
                          </a:solidFill>
                          <a:latin typeface="Times New Roman" panose="02020603050405020304" pitchFamily="18" charset="0"/>
                          <a:cs typeface="Times New Roman" panose="02020603050405020304" pitchFamily="18" charset="0"/>
                        </a:rPr>
                        <a:t>Newborn through 11 months old</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6" name="Table 35" descr="[decorative] ">
            <a:extLst>
              <a:ext uri="{FF2B5EF4-FFF2-40B4-BE49-F238E27FC236}">
                <a16:creationId xmlns:a16="http://schemas.microsoft.com/office/drawing/2014/main" id="{E51969A0-2BD5-7749-A3C5-28A60A4886F7}"/>
              </a:ext>
            </a:extLst>
          </p:cNvPr>
          <p:cNvGraphicFramePr>
            <a:graphicFrameLocks noGrp="1"/>
          </p:cNvGraphicFramePr>
          <p:nvPr>
            <p:extLst>
              <p:ext uri="{D42A27DB-BD31-4B8C-83A1-F6EECF244321}">
                <p14:modId xmlns:p14="http://schemas.microsoft.com/office/powerpoint/2010/main" val="2906300689"/>
              </p:ext>
            </p:extLst>
          </p:nvPr>
        </p:nvGraphicFramePr>
        <p:xfrm>
          <a:off x="3608051" y="1402939"/>
          <a:ext cx="2213217" cy="586180"/>
        </p:xfrm>
        <a:graphic>
          <a:graphicData uri="http://schemas.openxmlformats.org/drawingml/2006/table">
            <a:tbl>
              <a:tblPr firstRow="1" bandRow="1">
                <a:tableStyleId>{2D5ABB26-0587-4C30-8999-92F81FD0307C}</a:tableStyleId>
              </a:tblPr>
              <a:tblGrid>
                <a:gridCol w="2213217">
                  <a:extLst>
                    <a:ext uri="{9D8B030D-6E8A-4147-A177-3AD203B41FA5}">
                      <a16:colId xmlns:a16="http://schemas.microsoft.com/office/drawing/2014/main" val="3628576105"/>
                    </a:ext>
                  </a:extLst>
                </a:gridCol>
              </a:tblGrid>
              <a:tr h="582673">
                <a:tc>
                  <a:txBody>
                    <a:bodyPr/>
                    <a:lstStyle/>
                    <a:p>
                      <a:pPr marL="228600" indent="-22860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Breastmilk</a:t>
                      </a:r>
                    </a:p>
                    <a:p>
                      <a:pPr marL="228600" indent="-22860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Iron-fortified formula</a:t>
                      </a:r>
                    </a:p>
                    <a:p>
                      <a:r>
                        <a:rPr lang="en-US" sz="700" i="1">
                          <a:latin typeface="Times New Roman" panose="02020603050405020304" pitchFamily="18" charset="0"/>
                          <a:cs typeface="Times New Roman" panose="02020603050405020304" pitchFamily="18" charset="0"/>
                        </a:rPr>
                        <a:t>Breastmilk is allowed at any age in the CACFP.</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9" name="Table 38" descr="[decorative] ">
            <a:extLst>
              <a:ext uri="{FF2B5EF4-FFF2-40B4-BE49-F238E27FC236}">
                <a16:creationId xmlns:a16="http://schemas.microsoft.com/office/drawing/2014/main" id="{F11EC928-6C01-CB43-9164-FA68CF9C360E}"/>
              </a:ext>
            </a:extLst>
          </p:cNvPr>
          <p:cNvGraphicFramePr>
            <a:graphicFrameLocks noGrp="1"/>
          </p:cNvGraphicFramePr>
          <p:nvPr>
            <p:extLst>
              <p:ext uri="{D42A27DB-BD31-4B8C-83A1-F6EECF244321}">
                <p14:modId xmlns:p14="http://schemas.microsoft.com/office/powerpoint/2010/main" val="2269881481"/>
              </p:ext>
            </p:extLst>
          </p:nvPr>
        </p:nvGraphicFramePr>
        <p:xfrm>
          <a:off x="6085004" y="1004047"/>
          <a:ext cx="2372136" cy="405840"/>
        </p:xfrm>
        <a:graphic>
          <a:graphicData uri="http://schemas.openxmlformats.org/drawingml/2006/table">
            <a:tbl>
              <a:tblPr firstRow="1" bandRow="1">
                <a:tableStyleId>{2D5ABB26-0587-4C30-8999-92F81FD0307C}</a:tableStyleId>
              </a:tblPr>
              <a:tblGrid>
                <a:gridCol w="2372136">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12 months through 23 months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0" i="1">
                          <a:ln>
                            <a:noFill/>
                          </a:ln>
                          <a:solidFill>
                            <a:schemeClr val="bg1"/>
                          </a:solidFill>
                          <a:latin typeface="Times New Roman" panose="02020603050405020304" pitchFamily="18" charset="0"/>
                          <a:cs typeface="Times New Roman" panose="02020603050405020304" pitchFamily="18" charset="0"/>
                        </a:rPr>
                        <a:t>(1 year through 1 year and 11 months)</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40" name="Table 39" descr="[decorative] ">
            <a:extLst>
              <a:ext uri="{FF2B5EF4-FFF2-40B4-BE49-F238E27FC236}">
                <a16:creationId xmlns:a16="http://schemas.microsoft.com/office/drawing/2014/main" id="{ACCAEAAA-3191-FA42-B6FE-81BCC78A1C0E}"/>
              </a:ext>
            </a:extLst>
          </p:cNvPr>
          <p:cNvGraphicFramePr>
            <a:graphicFrameLocks noGrp="1"/>
          </p:cNvGraphicFramePr>
          <p:nvPr>
            <p:extLst>
              <p:ext uri="{D42A27DB-BD31-4B8C-83A1-F6EECF244321}">
                <p14:modId xmlns:p14="http://schemas.microsoft.com/office/powerpoint/2010/main" val="3466748817"/>
              </p:ext>
            </p:extLst>
          </p:nvPr>
        </p:nvGraphicFramePr>
        <p:xfrm>
          <a:off x="6103218" y="1402939"/>
          <a:ext cx="2351006" cy="624347"/>
        </p:xfrm>
        <a:graphic>
          <a:graphicData uri="http://schemas.openxmlformats.org/drawingml/2006/table">
            <a:tbl>
              <a:tblPr firstRow="1" bandRow="1">
                <a:tableStyleId>{2D5ABB26-0587-4C30-8999-92F81FD0307C}</a:tableStyleId>
              </a:tblPr>
              <a:tblGrid>
                <a:gridCol w="2351006">
                  <a:extLst>
                    <a:ext uri="{9D8B030D-6E8A-4147-A177-3AD203B41FA5}">
                      <a16:colId xmlns:a16="http://schemas.microsoft.com/office/drawing/2014/main" val="3628576105"/>
                    </a:ext>
                  </a:extLst>
                </a:gridCol>
              </a:tblGrid>
              <a:tr h="624347">
                <a:tc>
                  <a:txBody>
                    <a:bodyPr/>
                    <a:lstStyle/>
                    <a:p>
                      <a:pPr marL="228600" indent="-22860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whole milk</a:t>
                      </a:r>
                    </a:p>
                    <a:p>
                      <a:r>
                        <a:rPr lang="en-US" sz="700" i="1">
                          <a:latin typeface="Times New Roman" panose="02020603050405020304" pitchFamily="18" charset="0"/>
                          <a:cs typeface="Times New Roman" panose="02020603050405020304" pitchFamily="18" charset="0"/>
                        </a:rPr>
                        <a:t>Iron-fortified formula may be served to children between the ages of 12 months to 13 months to help with the transition to whole milk.</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7" name="Table 36" descr="[decorative] ">
            <a:extLst>
              <a:ext uri="{FF2B5EF4-FFF2-40B4-BE49-F238E27FC236}">
                <a16:creationId xmlns:a16="http://schemas.microsoft.com/office/drawing/2014/main" id="{27FD0FA2-FA31-6045-A370-B1FEB53FC0D1}"/>
              </a:ext>
            </a:extLst>
          </p:cNvPr>
          <p:cNvGraphicFramePr>
            <a:graphicFrameLocks noGrp="1"/>
          </p:cNvGraphicFramePr>
          <p:nvPr>
            <p:extLst>
              <p:ext uri="{D42A27DB-BD31-4B8C-83A1-F6EECF244321}">
                <p14:modId xmlns:p14="http://schemas.microsoft.com/office/powerpoint/2010/main" val="1710950093"/>
              </p:ext>
            </p:extLst>
          </p:nvPr>
        </p:nvGraphicFramePr>
        <p:xfrm>
          <a:off x="3575391" y="2261086"/>
          <a:ext cx="2279330" cy="405840"/>
        </p:xfrm>
        <a:graphic>
          <a:graphicData uri="http://schemas.openxmlformats.org/drawingml/2006/table">
            <a:tbl>
              <a:tblPr firstRow="1" bandRow="1">
                <a:tableStyleId>{2D5ABB26-0587-4C30-8999-92F81FD0307C}</a:tableStyleId>
              </a:tblPr>
              <a:tblGrid>
                <a:gridCol w="2279330">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2 years through 5 years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0" i="1">
                          <a:ln>
                            <a:noFill/>
                          </a:ln>
                          <a:solidFill>
                            <a:schemeClr val="bg1"/>
                          </a:solidFill>
                          <a:latin typeface="Times New Roman" panose="02020603050405020304" pitchFamily="18" charset="0"/>
                          <a:cs typeface="Times New Roman" panose="02020603050405020304" pitchFamily="18" charset="0"/>
                        </a:rPr>
                        <a:t>(up to 6th birthday)</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8" name="Table 37" descr="[decorative] ">
            <a:extLst>
              <a:ext uri="{FF2B5EF4-FFF2-40B4-BE49-F238E27FC236}">
                <a16:creationId xmlns:a16="http://schemas.microsoft.com/office/drawing/2014/main" id="{75EA5F70-3F87-B342-99ED-BE07D3C483B7}"/>
              </a:ext>
            </a:extLst>
          </p:cNvPr>
          <p:cNvGraphicFramePr>
            <a:graphicFrameLocks noGrp="1"/>
          </p:cNvGraphicFramePr>
          <p:nvPr>
            <p:extLst>
              <p:ext uri="{D42A27DB-BD31-4B8C-83A1-F6EECF244321}">
                <p14:modId xmlns:p14="http://schemas.microsoft.com/office/powerpoint/2010/main" val="3637342585"/>
              </p:ext>
            </p:extLst>
          </p:nvPr>
        </p:nvGraphicFramePr>
        <p:xfrm>
          <a:off x="3608051" y="2681073"/>
          <a:ext cx="2282288" cy="916065"/>
        </p:xfrm>
        <a:graphic>
          <a:graphicData uri="http://schemas.openxmlformats.org/drawingml/2006/table">
            <a:tbl>
              <a:tblPr firstRow="1" bandRow="1">
                <a:tableStyleId>{2D5ABB26-0587-4C30-8999-92F81FD0307C}</a:tableStyleId>
              </a:tblPr>
              <a:tblGrid>
                <a:gridCol w="2282288">
                  <a:extLst>
                    <a:ext uri="{9D8B030D-6E8A-4147-A177-3AD203B41FA5}">
                      <a16:colId xmlns:a16="http://schemas.microsoft.com/office/drawing/2014/main" val="3628576105"/>
                    </a:ext>
                  </a:extLst>
                </a:gridCol>
              </a:tblGrid>
              <a:tr h="916065">
                <a:tc>
                  <a:txBody>
                    <a:bodyPr/>
                    <a:lstStyle/>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fat-free (skim) milk</a:t>
                      </a:r>
                    </a:p>
                    <a:p>
                      <a:pPr marL="182880" indent="-18288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low-fat (1%) milk </a:t>
                      </a:r>
                    </a:p>
                    <a:p>
                      <a:r>
                        <a:rPr lang="en-US" sz="700" i="1">
                          <a:latin typeface="Times New Roman" panose="02020603050405020304" pitchFamily="18" charset="0"/>
                          <a:cs typeface="Times New Roman" panose="02020603050405020304" pitchFamily="18" charset="0"/>
                        </a:rPr>
                        <a:t>Unflavored whole milk and unflavored reduced-fat (2%) milk may be served to children between the ages of 24 and 25 months to help with the transition to </a:t>
                      </a:r>
                      <a:br>
                        <a:rPr lang="en-US" sz="700" i="1">
                          <a:latin typeface="Times New Roman" panose="02020603050405020304" pitchFamily="18" charset="0"/>
                          <a:cs typeface="Times New Roman" panose="02020603050405020304" pitchFamily="18" charset="0"/>
                        </a:rPr>
                      </a:br>
                      <a:r>
                        <a:rPr lang="en-US" sz="700" i="1">
                          <a:latin typeface="Times New Roman" panose="02020603050405020304" pitchFamily="18" charset="0"/>
                          <a:cs typeface="Times New Roman" panose="02020603050405020304" pitchFamily="18" charset="0"/>
                        </a:rPr>
                        <a:t>fat-free (skim) or low-fat (1%) milk.</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41" name="Table 40" descr="[decorative] ">
            <a:extLst>
              <a:ext uri="{FF2B5EF4-FFF2-40B4-BE49-F238E27FC236}">
                <a16:creationId xmlns:a16="http://schemas.microsoft.com/office/drawing/2014/main" id="{9132BE6D-5EF0-444B-BC20-9CB137EF8456}"/>
              </a:ext>
            </a:extLst>
          </p:cNvPr>
          <p:cNvGraphicFramePr>
            <a:graphicFrameLocks noGrp="1"/>
          </p:cNvGraphicFramePr>
          <p:nvPr>
            <p:extLst>
              <p:ext uri="{D42A27DB-BD31-4B8C-83A1-F6EECF244321}">
                <p14:modId xmlns:p14="http://schemas.microsoft.com/office/powerpoint/2010/main" val="3227640634"/>
              </p:ext>
            </p:extLst>
          </p:nvPr>
        </p:nvGraphicFramePr>
        <p:xfrm>
          <a:off x="6085004" y="2272809"/>
          <a:ext cx="2391038" cy="405840"/>
        </p:xfrm>
        <a:graphic>
          <a:graphicData uri="http://schemas.openxmlformats.org/drawingml/2006/table">
            <a:tbl>
              <a:tblPr firstRow="1" bandRow="1">
                <a:tableStyleId>{2D5ABB26-0587-4C30-8999-92F81FD0307C}</a:tableStyleId>
              </a:tblPr>
              <a:tblGrid>
                <a:gridCol w="2391038">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6 through 12 years, 13 through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1">
                          <a:ln>
                            <a:noFill/>
                          </a:ln>
                          <a:solidFill>
                            <a:schemeClr val="bg1"/>
                          </a:solidFill>
                          <a:latin typeface="Times New Roman" panose="02020603050405020304" pitchFamily="18" charset="0"/>
                          <a:cs typeface="Times New Roman" panose="02020603050405020304" pitchFamily="18" charset="0"/>
                        </a:rPr>
                        <a:t>18 years, and adults</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42" name="Table 41" descr="[decorative] ">
            <a:extLst>
              <a:ext uri="{FF2B5EF4-FFF2-40B4-BE49-F238E27FC236}">
                <a16:creationId xmlns:a16="http://schemas.microsoft.com/office/drawing/2014/main" id="{D2D41AAB-77DD-C14C-A28C-16FFEB9F8744}"/>
              </a:ext>
            </a:extLst>
          </p:cNvPr>
          <p:cNvGraphicFramePr>
            <a:graphicFrameLocks noGrp="1"/>
          </p:cNvGraphicFramePr>
          <p:nvPr>
            <p:extLst>
              <p:ext uri="{D42A27DB-BD31-4B8C-83A1-F6EECF244321}">
                <p14:modId xmlns:p14="http://schemas.microsoft.com/office/powerpoint/2010/main" val="1410249445"/>
              </p:ext>
            </p:extLst>
          </p:nvPr>
        </p:nvGraphicFramePr>
        <p:xfrm>
          <a:off x="6103218" y="2681073"/>
          <a:ext cx="2282289" cy="807160"/>
        </p:xfrm>
        <a:graphic>
          <a:graphicData uri="http://schemas.openxmlformats.org/drawingml/2006/table">
            <a:tbl>
              <a:tblPr firstRow="1" bandRow="1">
                <a:tableStyleId>{2D5ABB26-0587-4C30-8999-92F81FD0307C}</a:tableStyleId>
              </a:tblPr>
              <a:tblGrid>
                <a:gridCol w="2282289">
                  <a:extLst>
                    <a:ext uri="{9D8B030D-6E8A-4147-A177-3AD203B41FA5}">
                      <a16:colId xmlns:a16="http://schemas.microsoft.com/office/drawing/2014/main" val="3628576105"/>
                    </a:ext>
                  </a:extLst>
                </a:gridCol>
              </a:tblGrid>
              <a:tr h="797989">
                <a:tc>
                  <a:txBody>
                    <a:bodyPr/>
                    <a:lstStyle/>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fat-free (skim)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Flavored fat-free (skim)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low-fat (1%)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Flavored low-fat (1%) milk</a:t>
                      </a:r>
                    </a:p>
                  </a:txBody>
                  <a:tcPr marL="75639" marR="75639" marT="37820" marB="37820" anchor="ctr"/>
                </a:tc>
                <a:extLst>
                  <a:ext uri="{0D108BD9-81ED-4DB2-BD59-A6C34878D82A}">
                    <a16:rowId xmlns:a16="http://schemas.microsoft.com/office/drawing/2014/main" val="1058308914"/>
                  </a:ext>
                </a:extLst>
              </a:tr>
            </a:tbl>
          </a:graphicData>
        </a:graphic>
      </p:graphicFrame>
      <p:sp>
        <p:nvSpPr>
          <p:cNvPr id="43" name="Rectangle 42">
            <a:extLst>
              <a:ext uri="{FF2B5EF4-FFF2-40B4-BE49-F238E27FC236}">
                <a16:creationId xmlns:a16="http://schemas.microsoft.com/office/drawing/2014/main" id="{2A38E5F9-B351-3744-B9E3-6F4A3D22389A}"/>
              </a:ext>
            </a:extLst>
          </p:cNvPr>
          <p:cNvSpPr/>
          <p:nvPr/>
        </p:nvSpPr>
        <p:spPr>
          <a:xfrm>
            <a:off x="3467526" y="4126662"/>
            <a:ext cx="5156190" cy="738664"/>
          </a:xfrm>
          <a:prstGeom prst="rect">
            <a:avLst/>
          </a:prstGeom>
        </p:spPr>
        <p:txBody>
          <a:bodyPr wrap="square">
            <a:spAutoFit/>
          </a:bodyPr>
          <a:lstStyle/>
          <a:p>
            <a:pPr algn="ctr"/>
            <a:r>
              <a:rPr lang="en-US" sz="1400" i="1">
                <a:latin typeface="Times New Roman" panose="02020603050405020304" pitchFamily="18" charset="0"/>
                <a:cs typeface="Times New Roman" panose="02020603050405020304" pitchFamily="18" charset="0"/>
              </a:rPr>
              <a:t>Non-dairy beverages may be served in place of cow’s milk when a participant has a special dietary need. Please contact your Sponsoring Organization or State agency for more information. </a:t>
            </a:r>
          </a:p>
        </p:txBody>
      </p:sp>
      <p:sp>
        <p:nvSpPr>
          <p:cNvPr id="2" name="TextBox 1">
            <a:extLst>
              <a:ext uri="{FF2B5EF4-FFF2-40B4-BE49-F238E27FC236}">
                <a16:creationId xmlns:a16="http://schemas.microsoft.com/office/drawing/2014/main" id="{A0F9D337-DC69-C54D-9F05-D055A5FE0119}"/>
              </a:ext>
            </a:extLst>
          </p:cNvPr>
          <p:cNvSpPr txBox="1"/>
          <p:nvPr/>
        </p:nvSpPr>
        <p:spPr>
          <a:xfrm>
            <a:off x="4030133" y="93429"/>
            <a:ext cx="1128835" cy="585801"/>
          </a:xfrm>
          <a:prstGeom prst="rect">
            <a:avLst/>
          </a:prstGeom>
          <a:noFill/>
        </p:spPr>
        <p:txBody>
          <a:bodyPr wrap="none" rtlCol="0">
            <a:noAutofit/>
          </a:bodyPr>
          <a:lstStyle/>
          <a:p>
            <a:r>
              <a:rPr lang="en-US" sz="200" dirty="0">
                <a:solidFill>
                  <a:schemeClr val="bg1"/>
                </a:solidFill>
                <a:latin typeface="Arial" panose="020B0604020202020204" pitchFamily="34" charset="0"/>
                <a:cs typeface="Arial" panose="020B0604020202020204" pitchFamily="34" charset="0"/>
              </a:rPr>
              <a:t>Raise your hand if you think you may serve Olivia, who is 5 ½ years old:</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Unflavored whole milk [pause and wait for a show of hands],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Unflavored fat-free (skim) milk [pause and wait for a show of hands],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Flavored fat-free (skim) milk [pause and wait for a show of hands], or</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Unflavored low-fat (1%) milk [pause and wait for a show of hands]. </a:t>
            </a:r>
            <a:endParaRPr lang="en-US" sz="200" dirty="0">
              <a:solidFill>
                <a:schemeClr val="bg1"/>
              </a:solidFill>
            </a:endParaRPr>
          </a:p>
          <a:p>
            <a:r>
              <a:rPr lang="en-US" sz="200" dirty="0">
                <a:solidFill>
                  <a:schemeClr val="bg1"/>
                </a:solidFill>
                <a:latin typeface="Arial" panose="020B0604020202020204" pitchFamily="34" charset="0"/>
                <a:cs typeface="Arial" panose="020B0604020202020204" pitchFamily="34" charset="0"/>
              </a:rPr>
              <a:t>Raise your hand if you think you may serve Olivia, who is 5 ½ years old:</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Unflavored whole milk [pause and wait for a show of hands],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Unflavored fat-free (skim) milk [pause and wait for a show of hands],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Flavored fat-free (skim) milk [pause and wait for a show of hands], or</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Unflavored low-fat (1%) milk [pause and wait for a show of hands].</a:t>
            </a:r>
          </a:p>
        </p:txBody>
      </p:sp>
    </p:spTree>
    <p:extLst>
      <p:ext uri="{BB962C8B-B14F-4D97-AF65-F5344CB8AC3E}">
        <p14:creationId xmlns:p14="http://schemas.microsoft.com/office/powerpoint/2010/main" val="8432864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44">
            <a:extLst>
              <a:ext uri="{FF2B5EF4-FFF2-40B4-BE49-F238E27FC236}">
                <a16:creationId xmlns:a16="http://schemas.microsoft.com/office/drawing/2014/main" id="{FA95B0D8-6DCC-4644-9FD2-EE4B12BD4F0D}"/>
              </a:ext>
            </a:extLst>
          </p:cNvPr>
          <p:cNvSpPr txBox="1"/>
          <p:nvPr/>
        </p:nvSpPr>
        <p:spPr>
          <a:xfrm>
            <a:off x="39164" y="176984"/>
            <a:ext cx="2938645" cy="1846659"/>
          </a:xfrm>
          <a:prstGeom prst="rect">
            <a:avLst/>
          </a:prstGeom>
          <a:noFill/>
        </p:spPr>
        <p:txBody>
          <a:bodyPr wrap="square" rtlCol="0">
            <a:spAutoFit/>
          </a:bodyPr>
          <a:lstStyle/>
          <a:p>
            <a:pPr algn="ctr"/>
            <a:r>
              <a:rPr lang="en-US" sz="9600" b="1">
                <a:solidFill>
                  <a:srgbClr val="FFFFFF"/>
                </a:solidFill>
                <a:latin typeface="Helvetica" pitchFamily="2" charset="0"/>
              </a:rPr>
              <a:t>?</a:t>
            </a:r>
            <a:endParaRPr lang="en-US" sz="9600" b="1">
              <a:solidFill>
                <a:schemeClr val="bg1">
                  <a:alpha val="60000"/>
                </a:schemeClr>
              </a:solidFill>
              <a:latin typeface="Helvetica" pitchFamily="2" charset="0"/>
            </a:endParaRPr>
          </a:p>
          <a:p>
            <a:pPr algn="ctr"/>
            <a:endParaRPr lang="en-US"/>
          </a:p>
        </p:txBody>
      </p:sp>
      <p:sp>
        <p:nvSpPr>
          <p:cNvPr id="2" name="Title 1">
            <a:extLst>
              <a:ext uri="{FF2B5EF4-FFF2-40B4-BE49-F238E27FC236}">
                <a16:creationId xmlns:a16="http://schemas.microsoft.com/office/drawing/2014/main" id="{AA69E19D-7878-3643-9714-7FF374346BD1}"/>
              </a:ext>
            </a:extLst>
          </p:cNvPr>
          <p:cNvSpPr>
            <a:spLocks noGrp="1"/>
          </p:cNvSpPr>
          <p:nvPr>
            <p:ph type="title"/>
          </p:nvPr>
        </p:nvSpPr>
        <p:spPr>
          <a:xfrm>
            <a:off x="0" y="1286337"/>
            <a:ext cx="3021980" cy="1122739"/>
          </a:xfrm>
        </p:spPr>
        <p:txBody>
          <a:bodyPr/>
          <a:lstStyle/>
          <a:p>
            <a:r>
              <a:rPr lang="en-US" sz="1800" noProof="0"/>
              <a:t>Answer</a:t>
            </a:r>
            <a:br>
              <a:rPr lang="en-US" sz="1800" noProof="0"/>
            </a:br>
            <a:r>
              <a:rPr lang="en-US" sz="1800" b="0" noProof="0"/>
              <a:t>What kind(s) of milk may you serve to Olivia? </a:t>
            </a:r>
            <a:r>
              <a:rPr lang="en-US" sz="1800" noProof="0"/>
              <a:t/>
            </a:r>
            <a:br>
              <a:rPr lang="en-US" sz="1800" noProof="0"/>
            </a:br>
            <a:r>
              <a:rPr lang="en-US" sz="1800" noProof="0"/>
              <a:t/>
            </a:r>
            <a:br>
              <a:rPr lang="en-US" sz="1800" noProof="0"/>
            </a:br>
            <a:endParaRPr lang="en-US" sz="1800" noProof="0"/>
          </a:p>
        </p:txBody>
      </p:sp>
      <p:sp>
        <p:nvSpPr>
          <p:cNvPr id="7" name="Text Placeholder 6">
            <a:extLst>
              <a:ext uri="{FF2B5EF4-FFF2-40B4-BE49-F238E27FC236}">
                <a16:creationId xmlns:a16="http://schemas.microsoft.com/office/drawing/2014/main" id="{A078025D-8FF9-024D-A243-93390FE9AD4D}"/>
              </a:ext>
            </a:extLst>
          </p:cNvPr>
          <p:cNvSpPr>
            <a:spLocks noGrp="1"/>
          </p:cNvSpPr>
          <p:nvPr>
            <p:ph type="body" idx="1"/>
          </p:nvPr>
        </p:nvSpPr>
        <p:spPr>
          <a:xfrm>
            <a:off x="135914" y="2409076"/>
            <a:ext cx="2665476" cy="312738"/>
          </a:xfrm>
        </p:spPr>
        <p:txBody>
          <a:bodyPr/>
          <a:lstStyle/>
          <a:p>
            <a:r>
              <a:rPr lang="en-US" sz="1800" noProof="0">
                <a:solidFill>
                  <a:srgbClr val="FFFFFF"/>
                </a:solidFill>
              </a:rPr>
              <a:t>Choose all that apply:</a:t>
            </a:r>
          </a:p>
        </p:txBody>
      </p:sp>
      <p:sp>
        <p:nvSpPr>
          <p:cNvPr id="4" name="Content Placeholder 3">
            <a:extLst>
              <a:ext uri="{FF2B5EF4-FFF2-40B4-BE49-F238E27FC236}">
                <a16:creationId xmlns:a16="http://schemas.microsoft.com/office/drawing/2014/main" id="{B3489591-4C2E-3A4B-8B9B-F3818D36A5A5}"/>
              </a:ext>
            </a:extLst>
          </p:cNvPr>
          <p:cNvSpPr>
            <a:spLocks noGrp="1"/>
          </p:cNvSpPr>
          <p:nvPr>
            <p:ph sz="half" idx="2"/>
          </p:nvPr>
        </p:nvSpPr>
        <p:spPr>
          <a:xfrm>
            <a:off x="86485" y="2752288"/>
            <a:ext cx="2858295" cy="1669772"/>
          </a:xfrm>
        </p:spPr>
        <p:txBody>
          <a:bodyPr/>
          <a:lstStyle/>
          <a:p>
            <a:pPr>
              <a:buClr>
                <a:srgbClr val="FFFFFF"/>
              </a:buClr>
              <a:buFont typeface="Wingdings" pitchFamily="2" charset="2"/>
              <a:buChar char="q"/>
            </a:pPr>
            <a:r>
              <a:rPr lang="en-US" sz="1800" noProof="0">
                <a:solidFill>
                  <a:srgbClr val="FFFFFF"/>
                </a:solidFill>
              </a:rPr>
              <a:t>Unflavored Whole Milk</a:t>
            </a:r>
          </a:p>
          <a:p>
            <a:pPr>
              <a:buClr>
                <a:srgbClr val="FFFFFF"/>
              </a:buClr>
              <a:buFont typeface="Wingdings" pitchFamily="2" charset="2"/>
              <a:buChar char="q"/>
            </a:pPr>
            <a:r>
              <a:rPr lang="en-US" sz="1800" b="1" noProof="0">
                <a:solidFill>
                  <a:srgbClr val="FFFFFF"/>
                </a:solidFill>
              </a:rPr>
              <a:t>Unflavored Fat-Free </a:t>
            </a:r>
            <a:br>
              <a:rPr lang="en-US" sz="1800" b="1" noProof="0">
                <a:solidFill>
                  <a:srgbClr val="FFFFFF"/>
                </a:solidFill>
              </a:rPr>
            </a:br>
            <a:r>
              <a:rPr lang="en-US" sz="1800" b="1" noProof="0">
                <a:solidFill>
                  <a:srgbClr val="FFFFFF"/>
                </a:solidFill>
              </a:rPr>
              <a:t>(Skim) Milk</a:t>
            </a:r>
          </a:p>
          <a:p>
            <a:pPr>
              <a:buClr>
                <a:srgbClr val="FFFFFF"/>
              </a:buClr>
              <a:buFont typeface="Wingdings" pitchFamily="2" charset="2"/>
              <a:buChar char="q"/>
            </a:pPr>
            <a:r>
              <a:rPr lang="en-US" sz="1800" noProof="0">
                <a:solidFill>
                  <a:srgbClr val="FFFFFF"/>
                </a:solidFill>
              </a:rPr>
              <a:t>Flavored Fat-Free </a:t>
            </a:r>
            <a:br>
              <a:rPr lang="en-US" sz="1800" noProof="0">
                <a:solidFill>
                  <a:srgbClr val="FFFFFF"/>
                </a:solidFill>
              </a:rPr>
            </a:br>
            <a:r>
              <a:rPr lang="en-US" sz="1800" noProof="0">
                <a:solidFill>
                  <a:srgbClr val="FFFFFF"/>
                </a:solidFill>
              </a:rPr>
              <a:t>(Skim) Milk</a:t>
            </a:r>
          </a:p>
          <a:p>
            <a:pPr>
              <a:buClr>
                <a:srgbClr val="FFFFFF"/>
              </a:buClr>
              <a:buFont typeface="Wingdings" pitchFamily="2" charset="2"/>
              <a:buChar char="q"/>
            </a:pPr>
            <a:r>
              <a:rPr lang="en-US" sz="1800" b="1" noProof="0">
                <a:solidFill>
                  <a:srgbClr val="FFFFFF"/>
                </a:solidFill>
              </a:rPr>
              <a:t>Unflavored Low-Fat </a:t>
            </a:r>
            <a:br>
              <a:rPr lang="en-US" sz="1800" b="1" noProof="0">
                <a:solidFill>
                  <a:srgbClr val="FFFFFF"/>
                </a:solidFill>
              </a:rPr>
            </a:br>
            <a:r>
              <a:rPr lang="en-US" sz="1800" b="1" noProof="0">
                <a:solidFill>
                  <a:srgbClr val="FFFFFF"/>
                </a:solidFill>
              </a:rPr>
              <a:t>(1%) Milk</a:t>
            </a:r>
          </a:p>
        </p:txBody>
      </p:sp>
      <p:sp>
        <p:nvSpPr>
          <p:cNvPr id="6" name="TextBox 5" descr="The box next to &quot;Unflavored Fat-Free (Skim) Milk&quot; is checked. ">
            <a:extLst>
              <a:ext uri="{FF2B5EF4-FFF2-40B4-BE49-F238E27FC236}">
                <a16:creationId xmlns:a16="http://schemas.microsoft.com/office/drawing/2014/main" id="{27B59C59-5016-9241-A47E-A2DB7EB31CD7}"/>
              </a:ext>
            </a:extLst>
          </p:cNvPr>
          <p:cNvSpPr txBox="1"/>
          <p:nvPr/>
        </p:nvSpPr>
        <p:spPr>
          <a:xfrm>
            <a:off x="110865" y="2973561"/>
            <a:ext cx="461044" cy="461665"/>
          </a:xfrm>
          <a:prstGeom prst="rect">
            <a:avLst/>
          </a:prstGeom>
          <a:noFill/>
        </p:spPr>
        <p:txBody>
          <a:bodyPr wrap="square" rtlCol="0">
            <a:spAutoFit/>
          </a:bodyPr>
          <a:lstStyle/>
          <a:p>
            <a:r>
              <a:rPr lang="en-US" sz="2400">
                <a:solidFill>
                  <a:srgbClr val="FFFFFF"/>
                </a:solidFill>
              </a:rPr>
              <a:t>✓</a:t>
            </a:r>
          </a:p>
        </p:txBody>
      </p:sp>
      <p:sp>
        <p:nvSpPr>
          <p:cNvPr id="10" name="TextBox 9" descr="The box next to &quot;Unflavored Low-Fat (1%) Milk&quot; is checked. ">
            <a:extLst>
              <a:ext uri="{FF2B5EF4-FFF2-40B4-BE49-F238E27FC236}">
                <a16:creationId xmlns:a16="http://schemas.microsoft.com/office/drawing/2014/main" id="{ED9099C6-105D-DB48-BC71-C6C6764A4481}"/>
              </a:ext>
            </a:extLst>
          </p:cNvPr>
          <p:cNvSpPr txBox="1"/>
          <p:nvPr/>
        </p:nvSpPr>
        <p:spPr>
          <a:xfrm>
            <a:off x="114981" y="4225716"/>
            <a:ext cx="461044" cy="461665"/>
          </a:xfrm>
          <a:prstGeom prst="rect">
            <a:avLst/>
          </a:prstGeom>
          <a:noFill/>
        </p:spPr>
        <p:txBody>
          <a:bodyPr wrap="square" rtlCol="0">
            <a:spAutoFit/>
          </a:bodyPr>
          <a:lstStyle/>
          <a:p>
            <a:r>
              <a:rPr lang="en-US" sz="2400">
                <a:solidFill>
                  <a:srgbClr val="FFFFFF"/>
                </a:solidFill>
              </a:rPr>
              <a:t>✓</a:t>
            </a:r>
          </a:p>
        </p:txBody>
      </p:sp>
      <p:grpSp>
        <p:nvGrpSpPr>
          <p:cNvPr id="21" name="Group 20" descr="[decorative] ">
            <a:extLst>
              <a:ext uri="{FF2B5EF4-FFF2-40B4-BE49-F238E27FC236}">
                <a16:creationId xmlns:a16="http://schemas.microsoft.com/office/drawing/2014/main" id="{88DFCFF7-6B3E-5546-8073-51805941E34D}"/>
              </a:ext>
              <a:ext uri="{C183D7F6-B498-43B3-948B-1728B52AA6E4}">
                <adec:decorative xmlns="" xmlns:adec="http://schemas.microsoft.com/office/drawing/2017/decorative" val="1"/>
              </a:ext>
            </a:extLst>
          </p:cNvPr>
          <p:cNvGrpSpPr/>
          <p:nvPr/>
        </p:nvGrpSpPr>
        <p:grpSpPr>
          <a:xfrm>
            <a:off x="3407238" y="842100"/>
            <a:ext cx="5258742" cy="3109566"/>
            <a:chOff x="2596445" y="1206348"/>
            <a:chExt cx="6376794" cy="3268212"/>
          </a:xfrm>
        </p:grpSpPr>
        <p:sp>
          <p:nvSpPr>
            <p:cNvPr id="22" name="Rounded Rectangle 21">
              <a:extLst>
                <a:ext uri="{FF2B5EF4-FFF2-40B4-BE49-F238E27FC236}">
                  <a16:creationId xmlns:a16="http://schemas.microsoft.com/office/drawing/2014/main" id="{E1973F3A-780B-874B-B116-C83316BC5412}"/>
                </a:ext>
              </a:extLst>
            </p:cNvPr>
            <p:cNvSpPr/>
            <p:nvPr/>
          </p:nvSpPr>
          <p:spPr>
            <a:xfrm>
              <a:off x="2596445" y="1206348"/>
              <a:ext cx="6376794" cy="3268212"/>
            </a:xfrm>
            <a:prstGeom prst="roundRect">
              <a:avLst>
                <a:gd name="adj" fmla="val 2645"/>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21ECC917-0D6B-764B-BED6-939A360C8AB1}"/>
                </a:ext>
              </a:extLst>
            </p:cNvPr>
            <p:cNvGrpSpPr/>
            <p:nvPr/>
          </p:nvGrpSpPr>
          <p:grpSpPr>
            <a:xfrm>
              <a:off x="2794841" y="1389011"/>
              <a:ext cx="5940117" cy="2857118"/>
              <a:chOff x="2794841" y="1389011"/>
              <a:chExt cx="5940117" cy="2857118"/>
            </a:xfrm>
          </p:grpSpPr>
          <p:grpSp>
            <p:nvGrpSpPr>
              <p:cNvPr id="24" name="Group 23">
                <a:extLst>
                  <a:ext uri="{FF2B5EF4-FFF2-40B4-BE49-F238E27FC236}">
                    <a16:creationId xmlns:a16="http://schemas.microsoft.com/office/drawing/2014/main" id="{0E2D9A4E-2B94-004D-83A1-77D6165BE882}"/>
                  </a:ext>
                </a:extLst>
              </p:cNvPr>
              <p:cNvGrpSpPr/>
              <p:nvPr/>
            </p:nvGrpSpPr>
            <p:grpSpPr>
              <a:xfrm>
                <a:off x="2800349" y="1392845"/>
                <a:ext cx="2809043" cy="1174369"/>
                <a:chOff x="2587276" y="1392845"/>
                <a:chExt cx="2809043" cy="1174369"/>
              </a:xfrm>
              <a:effectLst>
                <a:outerShdw blurRad="50800" dist="38100" dir="2700000" algn="tl" rotWithShape="0">
                  <a:prstClr val="black">
                    <a:alpha val="20000"/>
                  </a:prstClr>
                </a:outerShdw>
              </a:effectLst>
            </p:grpSpPr>
            <p:sp>
              <p:nvSpPr>
                <p:cNvPr id="34" name="Rounded Rectangle 33">
                  <a:extLst>
                    <a:ext uri="{FF2B5EF4-FFF2-40B4-BE49-F238E27FC236}">
                      <a16:creationId xmlns:a16="http://schemas.microsoft.com/office/drawing/2014/main" id="{5E8EF67E-0F0F-ED4F-94B5-FA3220802474}"/>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CC6E20FA-F382-474C-A376-90DFFF982F80}"/>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AD681C79-C9B9-F649-B818-0238A8FF7682}"/>
                  </a:ext>
                </a:extLst>
              </p:cNvPr>
              <p:cNvGrpSpPr/>
              <p:nvPr/>
            </p:nvGrpSpPr>
            <p:grpSpPr>
              <a:xfrm>
                <a:off x="5835248" y="1389011"/>
                <a:ext cx="2899710" cy="1174369"/>
                <a:chOff x="2587276" y="1392845"/>
                <a:chExt cx="2809043" cy="1174369"/>
              </a:xfrm>
              <a:effectLst>
                <a:outerShdw blurRad="50800" dist="38100" dir="2700000" algn="tl" rotWithShape="0">
                  <a:prstClr val="black">
                    <a:alpha val="20000"/>
                  </a:prstClr>
                </a:outerShdw>
              </a:effectLst>
            </p:grpSpPr>
            <p:sp>
              <p:nvSpPr>
                <p:cNvPr id="32" name="Rounded Rectangle 31">
                  <a:extLst>
                    <a:ext uri="{FF2B5EF4-FFF2-40B4-BE49-F238E27FC236}">
                      <a16:creationId xmlns:a16="http://schemas.microsoft.com/office/drawing/2014/main" id="{6FFC941F-4546-F549-A0E5-62472345B7BF}"/>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92B1361B-ABC9-254C-AB1E-949B2762F31E}"/>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08294838-87D0-4B42-8C64-5A8692577BA0}"/>
                  </a:ext>
                </a:extLst>
              </p:cNvPr>
              <p:cNvGrpSpPr/>
              <p:nvPr/>
            </p:nvGrpSpPr>
            <p:grpSpPr>
              <a:xfrm>
                <a:off x="2794841" y="2725886"/>
                <a:ext cx="2809043" cy="1520243"/>
                <a:chOff x="2587276" y="1392845"/>
                <a:chExt cx="2809043" cy="1520243"/>
              </a:xfrm>
              <a:effectLst>
                <a:outerShdw blurRad="50800" dist="38100" dir="2700000" algn="tl" rotWithShape="0">
                  <a:prstClr val="black">
                    <a:alpha val="20000"/>
                  </a:prstClr>
                </a:outerShdw>
              </a:effectLst>
            </p:grpSpPr>
            <p:sp>
              <p:nvSpPr>
                <p:cNvPr id="30" name="Rounded Rectangle 29">
                  <a:extLst>
                    <a:ext uri="{FF2B5EF4-FFF2-40B4-BE49-F238E27FC236}">
                      <a16:creationId xmlns:a16="http://schemas.microsoft.com/office/drawing/2014/main" id="{505CB782-6EA6-604C-8BFB-5A2FA1B63B31}"/>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2CA7F33-5192-3B4B-B406-EA800F7A95C7}"/>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CE02B975-D163-0843-A8BF-46D5205C978B}"/>
                  </a:ext>
                </a:extLst>
              </p:cNvPr>
              <p:cNvGrpSpPr/>
              <p:nvPr/>
            </p:nvGrpSpPr>
            <p:grpSpPr>
              <a:xfrm>
                <a:off x="5829988" y="2725886"/>
                <a:ext cx="2899394" cy="1520243"/>
                <a:chOff x="2587276" y="1392845"/>
                <a:chExt cx="2809043" cy="1520243"/>
              </a:xfrm>
              <a:effectLst>
                <a:outerShdw blurRad="50800" dist="38100" dir="2700000" algn="tl" rotWithShape="0">
                  <a:prstClr val="black">
                    <a:alpha val="20000"/>
                  </a:prstClr>
                </a:outerShdw>
              </a:effectLst>
            </p:grpSpPr>
            <p:sp>
              <p:nvSpPr>
                <p:cNvPr id="28" name="Rounded Rectangle 27">
                  <a:extLst>
                    <a:ext uri="{FF2B5EF4-FFF2-40B4-BE49-F238E27FC236}">
                      <a16:creationId xmlns:a16="http://schemas.microsoft.com/office/drawing/2014/main" id="{A9ED7617-E925-E742-A6FE-FA8CF96D4BB2}"/>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9C1E5AF3-D854-A24E-A367-C0ACC32A8F92}"/>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aphicFrame>
        <p:nvGraphicFramePr>
          <p:cNvPr id="36" name="Table 35" descr="[decorative] ">
            <a:extLst>
              <a:ext uri="{FF2B5EF4-FFF2-40B4-BE49-F238E27FC236}">
                <a16:creationId xmlns:a16="http://schemas.microsoft.com/office/drawing/2014/main" id="{E68CC540-9828-E74F-ABEC-19ECFAE671DA}"/>
              </a:ext>
            </a:extLst>
          </p:cNvPr>
          <p:cNvGraphicFramePr>
            <a:graphicFrameLocks noGrp="1"/>
          </p:cNvGraphicFramePr>
          <p:nvPr>
            <p:extLst>
              <p:ext uri="{D42A27DB-BD31-4B8C-83A1-F6EECF244321}">
                <p14:modId xmlns:p14="http://schemas.microsoft.com/office/powerpoint/2010/main" val="2106396317"/>
              </p:ext>
            </p:extLst>
          </p:nvPr>
        </p:nvGraphicFramePr>
        <p:xfrm>
          <a:off x="3570849" y="1030026"/>
          <a:ext cx="2310826" cy="305803"/>
        </p:xfrm>
        <a:graphic>
          <a:graphicData uri="http://schemas.openxmlformats.org/drawingml/2006/table">
            <a:tbl>
              <a:tblPr firstRow="1" bandRow="1">
                <a:tableStyleId>{2D5ABB26-0587-4C30-8999-92F81FD0307C}</a:tableStyleId>
              </a:tblPr>
              <a:tblGrid>
                <a:gridCol w="2310826">
                  <a:extLst>
                    <a:ext uri="{9D8B030D-6E8A-4147-A177-3AD203B41FA5}">
                      <a16:colId xmlns:a16="http://schemas.microsoft.com/office/drawing/2014/main" val="3628576105"/>
                    </a:ext>
                  </a:extLst>
                </a:gridCol>
              </a:tblGrid>
              <a:tr h="305803">
                <a:tc>
                  <a:txBody>
                    <a:bodyPr/>
                    <a:lstStyle/>
                    <a:p>
                      <a:pPr algn="ctr"/>
                      <a:r>
                        <a:rPr lang="en-US" sz="1100" b="1">
                          <a:ln>
                            <a:noFill/>
                          </a:ln>
                          <a:solidFill>
                            <a:schemeClr val="bg1"/>
                          </a:solidFill>
                          <a:latin typeface="Times New Roman" panose="02020603050405020304" pitchFamily="18" charset="0"/>
                          <a:cs typeface="Times New Roman" panose="02020603050405020304" pitchFamily="18" charset="0"/>
                        </a:rPr>
                        <a:t>Newborn through 11 months old</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7" name="Table 36" descr="[decorative] ">
            <a:extLst>
              <a:ext uri="{FF2B5EF4-FFF2-40B4-BE49-F238E27FC236}">
                <a16:creationId xmlns:a16="http://schemas.microsoft.com/office/drawing/2014/main" id="{63ECFBC6-DCDD-EE49-B9CB-91B3115EA326}"/>
              </a:ext>
            </a:extLst>
          </p:cNvPr>
          <p:cNvGraphicFramePr>
            <a:graphicFrameLocks noGrp="1"/>
          </p:cNvGraphicFramePr>
          <p:nvPr>
            <p:extLst>
              <p:ext uri="{D42A27DB-BD31-4B8C-83A1-F6EECF244321}">
                <p14:modId xmlns:p14="http://schemas.microsoft.com/office/powerpoint/2010/main" val="317377354"/>
              </p:ext>
            </p:extLst>
          </p:nvPr>
        </p:nvGraphicFramePr>
        <p:xfrm>
          <a:off x="3608051" y="1402939"/>
          <a:ext cx="2213217" cy="586180"/>
        </p:xfrm>
        <a:graphic>
          <a:graphicData uri="http://schemas.openxmlformats.org/drawingml/2006/table">
            <a:tbl>
              <a:tblPr firstRow="1" bandRow="1">
                <a:tableStyleId>{2D5ABB26-0587-4C30-8999-92F81FD0307C}</a:tableStyleId>
              </a:tblPr>
              <a:tblGrid>
                <a:gridCol w="2213217">
                  <a:extLst>
                    <a:ext uri="{9D8B030D-6E8A-4147-A177-3AD203B41FA5}">
                      <a16:colId xmlns:a16="http://schemas.microsoft.com/office/drawing/2014/main" val="3628576105"/>
                    </a:ext>
                  </a:extLst>
                </a:gridCol>
              </a:tblGrid>
              <a:tr h="582673">
                <a:tc>
                  <a:txBody>
                    <a:bodyPr/>
                    <a:lstStyle/>
                    <a:p>
                      <a:pPr marL="228600" indent="-22860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Breastmilk</a:t>
                      </a:r>
                    </a:p>
                    <a:p>
                      <a:pPr marL="228600" indent="-22860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Iron-fortified formula</a:t>
                      </a:r>
                    </a:p>
                    <a:p>
                      <a:r>
                        <a:rPr lang="en-US" sz="700" i="1">
                          <a:latin typeface="Times New Roman" panose="02020603050405020304" pitchFamily="18" charset="0"/>
                          <a:cs typeface="Times New Roman" panose="02020603050405020304" pitchFamily="18" charset="0"/>
                        </a:rPr>
                        <a:t>Breastmilk is allowed at any age in the CACFP.</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40" name="Table 39" descr="[decorative] ">
            <a:extLst>
              <a:ext uri="{FF2B5EF4-FFF2-40B4-BE49-F238E27FC236}">
                <a16:creationId xmlns:a16="http://schemas.microsoft.com/office/drawing/2014/main" id="{1ECFE204-5F28-F247-BFA6-37AF0C03BBF0}"/>
              </a:ext>
            </a:extLst>
          </p:cNvPr>
          <p:cNvGraphicFramePr>
            <a:graphicFrameLocks noGrp="1"/>
          </p:cNvGraphicFramePr>
          <p:nvPr>
            <p:extLst>
              <p:ext uri="{D42A27DB-BD31-4B8C-83A1-F6EECF244321}">
                <p14:modId xmlns:p14="http://schemas.microsoft.com/office/powerpoint/2010/main" val="3680602224"/>
              </p:ext>
            </p:extLst>
          </p:nvPr>
        </p:nvGraphicFramePr>
        <p:xfrm>
          <a:off x="6085004" y="1004047"/>
          <a:ext cx="2372136" cy="405840"/>
        </p:xfrm>
        <a:graphic>
          <a:graphicData uri="http://schemas.openxmlformats.org/drawingml/2006/table">
            <a:tbl>
              <a:tblPr firstRow="1" bandRow="1">
                <a:tableStyleId>{2D5ABB26-0587-4C30-8999-92F81FD0307C}</a:tableStyleId>
              </a:tblPr>
              <a:tblGrid>
                <a:gridCol w="2372136">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12 months through 23 months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0" i="1">
                          <a:ln>
                            <a:noFill/>
                          </a:ln>
                          <a:solidFill>
                            <a:schemeClr val="bg1"/>
                          </a:solidFill>
                          <a:latin typeface="Times New Roman" panose="02020603050405020304" pitchFamily="18" charset="0"/>
                          <a:cs typeface="Times New Roman" panose="02020603050405020304" pitchFamily="18" charset="0"/>
                        </a:rPr>
                        <a:t>(1 year through 1 year and 11 months)</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41" name="Table 40" descr="[decorative] ">
            <a:extLst>
              <a:ext uri="{FF2B5EF4-FFF2-40B4-BE49-F238E27FC236}">
                <a16:creationId xmlns:a16="http://schemas.microsoft.com/office/drawing/2014/main" id="{6A5BCE55-49B7-DF46-8727-4BE592BEBF16}"/>
              </a:ext>
            </a:extLst>
          </p:cNvPr>
          <p:cNvGraphicFramePr>
            <a:graphicFrameLocks noGrp="1"/>
          </p:cNvGraphicFramePr>
          <p:nvPr>
            <p:extLst>
              <p:ext uri="{D42A27DB-BD31-4B8C-83A1-F6EECF244321}">
                <p14:modId xmlns:p14="http://schemas.microsoft.com/office/powerpoint/2010/main" val="2118136993"/>
              </p:ext>
            </p:extLst>
          </p:nvPr>
        </p:nvGraphicFramePr>
        <p:xfrm>
          <a:off x="6103218" y="1402939"/>
          <a:ext cx="2351006" cy="624347"/>
        </p:xfrm>
        <a:graphic>
          <a:graphicData uri="http://schemas.openxmlformats.org/drawingml/2006/table">
            <a:tbl>
              <a:tblPr firstRow="1" bandRow="1">
                <a:tableStyleId>{2D5ABB26-0587-4C30-8999-92F81FD0307C}</a:tableStyleId>
              </a:tblPr>
              <a:tblGrid>
                <a:gridCol w="2351006">
                  <a:extLst>
                    <a:ext uri="{9D8B030D-6E8A-4147-A177-3AD203B41FA5}">
                      <a16:colId xmlns:a16="http://schemas.microsoft.com/office/drawing/2014/main" val="3628576105"/>
                    </a:ext>
                  </a:extLst>
                </a:gridCol>
              </a:tblGrid>
              <a:tr h="624347">
                <a:tc>
                  <a:txBody>
                    <a:bodyPr/>
                    <a:lstStyle/>
                    <a:p>
                      <a:pPr marL="228600" indent="-22860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whole milk</a:t>
                      </a:r>
                    </a:p>
                    <a:p>
                      <a:r>
                        <a:rPr lang="en-US" sz="700" i="1">
                          <a:latin typeface="Times New Roman" panose="02020603050405020304" pitchFamily="18" charset="0"/>
                          <a:cs typeface="Times New Roman" panose="02020603050405020304" pitchFamily="18" charset="0"/>
                        </a:rPr>
                        <a:t>Iron-fortified formula may be served to children between the ages of 12 months to 13 months to help with the transition to whole milk.</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8" name="Table 37" descr="[decorative] ">
            <a:extLst>
              <a:ext uri="{FF2B5EF4-FFF2-40B4-BE49-F238E27FC236}">
                <a16:creationId xmlns:a16="http://schemas.microsoft.com/office/drawing/2014/main" id="{F88896B1-260D-104E-B29E-65210E9F41F7}"/>
              </a:ext>
            </a:extLst>
          </p:cNvPr>
          <p:cNvGraphicFramePr>
            <a:graphicFrameLocks noGrp="1"/>
          </p:cNvGraphicFramePr>
          <p:nvPr>
            <p:extLst>
              <p:ext uri="{D42A27DB-BD31-4B8C-83A1-F6EECF244321}">
                <p14:modId xmlns:p14="http://schemas.microsoft.com/office/powerpoint/2010/main" val="955808535"/>
              </p:ext>
            </p:extLst>
          </p:nvPr>
        </p:nvGraphicFramePr>
        <p:xfrm>
          <a:off x="3575391" y="2261086"/>
          <a:ext cx="2279330" cy="405840"/>
        </p:xfrm>
        <a:graphic>
          <a:graphicData uri="http://schemas.openxmlformats.org/drawingml/2006/table">
            <a:tbl>
              <a:tblPr firstRow="1" bandRow="1">
                <a:tableStyleId>{2D5ABB26-0587-4C30-8999-92F81FD0307C}</a:tableStyleId>
              </a:tblPr>
              <a:tblGrid>
                <a:gridCol w="2279330">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2 years through 5 years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0" i="1">
                          <a:ln>
                            <a:noFill/>
                          </a:ln>
                          <a:solidFill>
                            <a:schemeClr val="bg1"/>
                          </a:solidFill>
                          <a:latin typeface="Times New Roman" panose="02020603050405020304" pitchFamily="18" charset="0"/>
                          <a:cs typeface="Times New Roman" panose="02020603050405020304" pitchFamily="18" charset="0"/>
                        </a:rPr>
                        <a:t>(up to 6th birthday)</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9" name="Table 38" descr="[decorative] ">
            <a:extLst>
              <a:ext uri="{FF2B5EF4-FFF2-40B4-BE49-F238E27FC236}">
                <a16:creationId xmlns:a16="http://schemas.microsoft.com/office/drawing/2014/main" id="{1CEF85DB-9455-D840-9404-F476F15FB009}"/>
              </a:ext>
            </a:extLst>
          </p:cNvPr>
          <p:cNvGraphicFramePr>
            <a:graphicFrameLocks noGrp="1"/>
          </p:cNvGraphicFramePr>
          <p:nvPr>
            <p:extLst>
              <p:ext uri="{D42A27DB-BD31-4B8C-83A1-F6EECF244321}">
                <p14:modId xmlns:p14="http://schemas.microsoft.com/office/powerpoint/2010/main" val="1833719317"/>
              </p:ext>
            </p:extLst>
          </p:nvPr>
        </p:nvGraphicFramePr>
        <p:xfrm>
          <a:off x="3608051" y="2681073"/>
          <a:ext cx="2282288" cy="916065"/>
        </p:xfrm>
        <a:graphic>
          <a:graphicData uri="http://schemas.openxmlformats.org/drawingml/2006/table">
            <a:tbl>
              <a:tblPr firstRow="1" bandRow="1">
                <a:tableStyleId>{2D5ABB26-0587-4C30-8999-92F81FD0307C}</a:tableStyleId>
              </a:tblPr>
              <a:tblGrid>
                <a:gridCol w="2282288">
                  <a:extLst>
                    <a:ext uri="{9D8B030D-6E8A-4147-A177-3AD203B41FA5}">
                      <a16:colId xmlns:a16="http://schemas.microsoft.com/office/drawing/2014/main" val="3628576105"/>
                    </a:ext>
                  </a:extLst>
                </a:gridCol>
              </a:tblGrid>
              <a:tr h="916065">
                <a:tc>
                  <a:txBody>
                    <a:bodyPr/>
                    <a:lstStyle/>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fat-free (skim) milk</a:t>
                      </a:r>
                    </a:p>
                    <a:p>
                      <a:pPr marL="182880" indent="-18288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low-fat (1%) milk </a:t>
                      </a:r>
                    </a:p>
                    <a:p>
                      <a:r>
                        <a:rPr lang="en-US" sz="700" i="1">
                          <a:latin typeface="Times New Roman" panose="02020603050405020304" pitchFamily="18" charset="0"/>
                          <a:cs typeface="Times New Roman" panose="02020603050405020304" pitchFamily="18" charset="0"/>
                        </a:rPr>
                        <a:t>Unflavored whole milk and unflavored reduced-fat (2%) milk may be served to children between the ages of 24 and 25 months to help with the transition to </a:t>
                      </a:r>
                      <a:br>
                        <a:rPr lang="en-US" sz="700" i="1">
                          <a:latin typeface="Times New Roman" panose="02020603050405020304" pitchFamily="18" charset="0"/>
                          <a:cs typeface="Times New Roman" panose="02020603050405020304" pitchFamily="18" charset="0"/>
                        </a:rPr>
                      </a:br>
                      <a:r>
                        <a:rPr lang="en-US" sz="700" i="1">
                          <a:latin typeface="Times New Roman" panose="02020603050405020304" pitchFamily="18" charset="0"/>
                          <a:cs typeface="Times New Roman" panose="02020603050405020304" pitchFamily="18" charset="0"/>
                        </a:rPr>
                        <a:t>fat-free (skim) or low-fat (1%) milk.</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42" name="Table 41" descr="[decorative] ">
            <a:extLst>
              <a:ext uri="{FF2B5EF4-FFF2-40B4-BE49-F238E27FC236}">
                <a16:creationId xmlns:a16="http://schemas.microsoft.com/office/drawing/2014/main" id="{FC5A9EB3-9DD5-C34C-8EC0-BA8927977933}"/>
              </a:ext>
            </a:extLst>
          </p:cNvPr>
          <p:cNvGraphicFramePr>
            <a:graphicFrameLocks noGrp="1"/>
          </p:cNvGraphicFramePr>
          <p:nvPr>
            <p:extLst>
              <p:ext uri="{D42A27DB-BD31-4B8C-83A1-F6EECF244321}">
                <p14:modId xmlns:p14="http://schemas.microsoft.com/office/powerpoint/2010/main" val="198542193"/>
              </p:ext>
            </p:extLst>
          </p:nvPr>
        </p:nvGraphicFramePr>
        <p:xfrm>
          <a:off x="6085004" y="2272809"/>
          <a:ext cx="2391038" cy="405840"/>
        </p:xfrm>
        <a:graphic>
          <a:graphicData uri="http://schemas.openxmlformats.org/drawingml/2006/table">
            <a:tbl>
              <a:tblPr firstRow="1" bandRow="1">
                <a:tableStyleId>{2D5ABB26-0587-4C30-8999-92F81FD0307C}</a:tableStyleId>
              </a:tblPr>
              <a:tblGrid>
                <a:gridCol w="2391038">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6 through 12 years, 13 through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1">
                          <a:ln>
                            <a:noFill/>
                          </a:ln>
                          <a:solidFill>
                            <a:schemeClr val="bg1"/>
                          </a:solidFill>
                          <a:latin typeface="Times New Roman" panose="02020603050405020304" pitchFamily="18" charset="0"/>
                          <a:cs typeface="Times New Roman" panose="02020603050405020304" pitchFamily="18" charset="0"/>
                        </a:rPr>
                        <a:t>18 years, and adults</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43" name="Table 42" descr="[decorative] ">
            <a:extLst>
              <a:ext uri="{FF2B5EF4-FFF2-40B4-BE49-F238E27FC236}">
                <a16:creationId xmlns:a16="http://schemas.microsoft.com/office/drawing/2014/main" id="{2B9A2E38-EFBE-9342-86E7-EB9262670DE4}"/>
              </a:ext>
            </a:extLst>
          </p:cNvPr>
          <p:cNvGraphicFramePr>
            <a:graphicFrameLocks noGrp="1"/>
          </p:cNvGraphicFramePr>
          <p:nvPr>
            <p:extLst>
              <p:ext uri="{D42A27DB-BD31-4B8C-83A1-F6EECF244321}">
                <p14:modId xmlns:p14="http://schemas.microsoft.com/office/powerpoint/2010/main" val="2417253529"/>
              </p:ext>
            </p:extLst>
          </p:nvPr>
        </p:nvGraphicFramePr>
        <p:xfrm>
          <a:off x="6103218" y="2681073"/>
          <a:ext cx="2282289" cy="807160"/>
        </p:xfrm>
        <a:graphic>
          <a:graphicData uri="http://schemas.openxmlformats.org/drawingml/2006/table">
            <a:tbl>
              <a:tblPr firstRow="1" bandRow="1">
                <a:tableStyleId>{2D5ABB26-0587-4C30-8999-92F81FD0307C}</a:tableStyleId>
              </a:tblPr>
              <a:tblGrid>
                <a:gridCol w="2282289">
                  <a:extLst>
                    <a:ext uri="{9D8B030D-6E8A-4147-A177-3AD203B41FA5}">
                      <a16:colId xmlns:a16="http://schemas.microsoft.com/office/drawing/2014/main" val="3628576105"/>
                    </a:ext>
                  </a:extLst>
                </a:gridCol>
              </a:tblGrid>
              <a:tr h="797989">
                <a:tc>
                  <a:txBody>
                    <a:bodyPr/>
                    <a:lstStyle/>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fat-free (skim)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Flavored fat-free (skim)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low-fat (1%)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Flavored low-fat (1%) milk</a:t>
                      </a:r>
                    </a:p>
                  </a:txBody>
                  <a:tcPr marL="75639" marR="75639" marT="37820" marB="37820" anchor="ctr"/>
                </a:tc>
                <a:extLst>
                  <a:ext uri="{0D108BD9-81ED-4DB2-BD59-A6C34878D82A}">
                    <a16:rowId xmlns:a16="http://schemas.microsoft.com/office/drawing/2014/main" val="1058308914"/>
                  </a:ext>
                </a:extLst>
              </a:tr>
            </a:tbl>
          </a:graphicData>
        </a:graphic>
      </p:graphicFrame>
      <p:sp>
        <p:nvSpPr>
          <p:cNvPr id="44" name="Rectangle 43">
            <a:extLst>
              <a:ext uri="{FF2B5EF4-FFF2-40B4-BE49-F238E27FC236}">
                <a16:creationId xmlns:a16="http://schemas.microsoft.com/office/drawing/2014/main" id="{362115D6-399B-5143-93F9-F11A11930A11}"/>
              </a:ext>
            </a:extLst>
          </p:cNvPr>
          <p:cNvSpPr/>
          <p:nvPr/>
        </p:nvSpPr>
        <p:spPr>
          <a:xfrm>
            <a:off x="3467526" y="4126662"/>
            <a:ext cx="5156190" cy="738664"/>
          </a:xfrm>
          <a:prstGeom prst="rect">
            <a:avLst/>
          </a:prstGeom>
        </p:spPr>
        <p:txBody>
          <a:bodyPr wrap="square">
            <a:spAutoFit/>
          </a:bodyPr>
          <a:lstStyle/>
          <a:p>
            <a:pPr algn="ctr"/>
            <a:r>
              <a:rPr lang="en-US" sz="1400" i="1">
                <a:latin typeface="Times New Roman" panose="02020603050405020304" pitchFamily="18" charset="0"/>
                <a:cs typeface="Times New Roman" panose="02020603050405020304" pitchFamily="18" charset="0"/>
              </a:rPr>
              <a:t>Non-dairy beverages may be served in place of cow’s milk when a participant has a special dietary need. Please contact your Sponsoring Organization or State agency for more information. </a:t>
            </a:r>
          </a:p>
        </p:txBody>
      </p:sp>
      <p:sp>
        <p:nvSpPr>
          <p:cNvPr id="3" name="TextBox 2">
            <a:extLst>
              <a:ext uri="{FF2B5EF4-FFF2-40B4-BE49-F238E27FC236}">
                <a16:creationId xmlns:a16="http://schemas.microsoft.com/office/drawing/2014/main" id="{76EEBC47-6645-8146-BC95-66A3415F0A90}"/>
              </a:ext>
            </a:extLst>
          </p:cNvPr>
          <p:cNvSpPr txBox="1"/>
          <p:nvPr/>
        </p:nvSpPr>
        <p:spPr>
          <a:xfrm>
            <a:off x="3132667" y="254000"/>
            <a:ext cx="1803699" cy="123111"/>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Nice work! You may serve Olivia unflavored fat-free (skim) milk or unflavored low-fat (1%) milk as part of a reimbursable CACFP meal or snack. </a:t>
            </a:r>
          </a:p>
        </p:txBody>
      </p:sp>
    </p:spTree>
    <p:extLst>
      <p:ext uri="{BB962C8B-B14F-4D97-AF65-F5344CB8AC3E}">
        <p14:creationId xmlns:p14="http://schemas.microsoft.com/office/powerpoint/2010/main" val="8888064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CBDE-4817-3246-86E1-5CC0AB0C59AD}"/>
              </a:ext>
            </a:extLst>
          </p:cNvPr>
          <p:cNvSpPr>
            <a:spLocks noGrp="1"/>
          </p:cNvSpPr>
          <p:nvPr>
            <p:ph type="title"/>
          </p:nvPr>
        </p:nvSpPr>
        <p:spPr/>
        <p:txBody>
          <a:bodyPr/>
          <a:lstStyle/>
          <a:p>
            <a:r>
              <a:rPr lang="en-US" sz="3200" noProof="0"/>
              <a:t>Serving Milk in the CACFP    </a:t>
            </a:r>
          </a:p>
        </p:txBody>
      </p:sp>
      <p:grpSp>
        <p:nvGrpSpPr>
          <p:cNvPr id="27" name="Group 26" descr="[decorative] ">
            <a:extLst>
              <a:ext uri="{FF2B5EF4-FFF2-40B4-BE49-F238E27FC236}">
                <a16:creationId xmlns:a16="http://schemas.microsoft.com/office/drawing/2014/main" id="{4E9EBF37-FB06-7941-91FB-774A9A3FED3E}"/>
              </a:ext>
              <a:ext uri="{C183D7F6-B498-43B3-948B-1728B52AA6E4}">
                <adec:decorative xmlns="" xmlns:adec="http://schemas.microsoft.com/office/drawing/2017/decorative" val="1"/>
              </a:ext>
            </a:extLst>
          </p:cNvPr>
          <p:cNvGrpSpPr/>
          <p:nvPr/>
        </p:nvGrpSpPr>
        <p:grpSpPr>
          <a:xfrm>
            <a:off x="266791" y="889214"/>
            <a:ext cx="3427233" cy="1997824"/>
            <a:chOff x="2596445" y="1206348"/>
            <a:chExt cx="6376794" cy="3592301"/>
          </a:xfrm>
        </p:grpSpPr>
        <p:sp>
          <p:nvSpPr>
            <p:cNvPr id="28" name="Rounded Rectangle 27">
              <a:extLst>
                <a:ext uri="{FF2B5EF4-FFF2-40B4-BE49-F238E27FC236}">
                  <a16:creationId xmlns:a16="http://schemas.microsoft.com/office/drawing/2014/main" id="{C7D425C9-3A8B-B845-B96D-788D5BA53CF4}"/>
                </a:ext>
              </a:extLst>
            </p:cNvPr>
            <p:cNvSpPr/>
            <p:nvPr/>
          </p:nvSpPr>
          <p:spPr>
            <a:xfrm>
              <a:off x="2596445" y="1206348"/>
              <a:ext cx="6376794" cy="3592301"/>
            </a:xfrm>
            <a:prstGeom prst="roundRect">
              <a:avLst>
                <a:gd name="adj" fmla="val 2645"/>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981B8610-05E4-554A-83D0-67AD0B551178}"/>
                </a:ext>
              </a:extLst>
            </p:cNvPr>
            <p:cNvGrpSpPr/>
            <p:nvPr/>
          </p:nvGrpSpPr>
          <p:grpSpPr>
            <a:xfrm>
              <a:off x="2794841" y="1389011"/>
              <a:ext cx="5940117" cy="2857118"/>
              <a:chOff x="2794841" y="1389011"/>
              <a:chExt cx="5940117" cy="2857118"/>
            </a:xfrm>
          </p:grpSpPr>
          <p:grpSp>
            <p:nvGrpSpPr>
              <p:cNvPr id="37" name="Group 36">
                <a:extLst>
                  <a:ext uri="{FF2B5EF4-FFF2-40B4-BE49-F238E27FC236}">
                    <a16:creationId xmlns:a16="http://schemas.microsoft.com/office/drawing/2014/main" id="{2A70201D-30FE-5D49-935E-7803604AA8D9}"/>
                  </a:ext>
                </a:extLst>
              </p:cNvPr>
              <p:cNvGrpSpPr/>
              <p:nvPr/>
            </p:nvGrpSpPr>
            <p:grpSpPr>
              <a:xfrm>
                <a:off x="2800349" y="1392845"/>
                <a:ext cx="2809043" cy="1174369"/>
                <a:chOff x="2587276" y="1392845"/>
                <a:chExt cx="2809043" cy="1174369"/>
              </a:xfrm>
              <a:effectLst>
                <a:outerShdw blurRad="50800" dist="38100" dir="2700000" algn="tl" rotWithShape="0">
                  <a:prstClr val="black">
                    <a:alpha val="20000"/>
                  </a:prstClr>
                </a:outerShdw>
              </a:effectLst>
            </p:grpSpPr>
            <p:sp>
              <p:nvSpPr>
                <p:cNvPr id="47" name="Rounded Rectangle 46">
                  <a:extLst>
                    <a:ext uri="{FF2B5EF4-FFF2-40B4-BE49-F238E27FC236}">
                      <a16:creationId xmlns:a16="http://schemas.microsoft.com/office/drawing/2014/main" id="{F4265F71-1E84-B947-9A43-22E435393CCE}"/>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23D4D4C7-A05E-D842-89C6-8E05A0A897D8}"/>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79C703E8-D11D-E94B-A766-78F7861E6346}"/>
                  </a:ext>
                </a:extLst>
              </p:cNvPr>
              <p:cNvGrpSpPr/>
              <p:nvPr/>
            </p:nvGrpSpPr>
            <p:grpSpPr>
              <a:xfrm>
                <a:off x="5835248" y="1389011"/>
                <a:ext cx="2899710" cy="1174369"/>
                <a:chOff x="2587276" y="1392845"/>
                <a:chExt cx="2809043" cy="1174369"/>
              </a:xfrm>
              <a:effectLst>
                <a:outerShdw blurRad="50800" dist="38100" dir="2700000" algn="tl" rotWithShape="0">
                  <a:prstClr val="black">
                    <a:alpha val="20000"/>
                  </a:prstClr>
                </a:outerShdw>
              </a:effectLst>
            </p:grpSpPr>
            <p:sp>
              <p:nvSpPr>
                <p:cNvPr id="45" name="Rounded Rectangle 44">
                  <a:extLst>
                    <a:ext uri="{FF2B5EF4-FFF2-40B4-BE49-F238E27FC236}">
                      <a16:creationId xmlns:a16="http://schemas.microsoft.com/office/drawing/2014/main" id="{C7B36AC4-E50C-4C46-8782-463A84781B9B}"/>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411F9557-1716-D04A-962B-E3DFFDD1D09E}"/>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 name="Group 38">
                <a:extLst>
                  <a:ext uri="{FF2B5EF4-FFF2-40B4-BE49-F238E27FC236}">
                    <a16:creationId xmlns:a16="http://schemas.microsoft.com/office/drawing/2014/main" id="{70DCB9F6-DC7F-094F-B776-FCADD206888C}"/>
                  </a:ext>
                </a:extLst>
              </p:cNvPr>
              <p:cNvGrpSpPr/>
              <p:nvPr/>
            </p:nvGrpSpPr>
            <p:grpSpPr>
              <a:xfrm>
                <a:off x="2794841" y="2725886"/>
                <a:ext cx="2809043" cy="1520243"/>
                <a:chOff x="2587276" y="1392845"/>
                <a:chExt cx="2809043" cy="1520243"/>
              </a:xfrm>
              <a:effectLst>
                <a:outerShdw blurRad="50800" dist="38100" dir="2700000" algn="tl" rotWithShape="0">
                  <a:prstClr val="black">
                    <a:alpha val="20000"/>
                  </a:prstClr>
                </a:outerShdw>
              </a:effectLst>
            </p:grpSpPr>
            <p:sp>
              <p:nvSpPr>
                <p:cNvPr id="43" name="Rounded Rectangle 42">
                  <a:extLst>
                    <a:ext uri="{FF2B5EF4-FFF2-40B4-BE49-F238E27FC236}">
                      <a16:creationId xmlns:a16="http://schemas.microsoft.com/office/drawing/2014/main" id="{FCBC3978-686F-2445-8B29-EDE807F534F4}"/>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7F5A01A3-62BE-0E48-8E52-2F350A323C2A}"/>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0" name="Group 39">
                <a:extLst>
                  <a:ext uri="{FF2B5EF4-FFF2-40B4-BE49-F238E27FC236}">
                    <a16:creationId xmlns:a16="http://schemas.microsoft.com/office/drawing/2014/main" id="{343FEAE7-8C82-5D49-8515-2DED881E73BC}"/>
                  </a:ext>
                </a:extLst>
              </p:cNvPr>
              <p:cNvGrpSpPr/>
              <p:nvPr/>
            </p:nvGrpSpPr>
            <p:grpSpPr>
              <a:xfrm>
                <a:off x="5829988" y="2725886"/>
                <a:ext cx="2899394" cy="1520243"/>
                <a:chOff x="2587276" y="1392845"/>
                <a:chExt cx="2809043" cy="1520243"/>
              </a:xfrm>
              <a:effectLst>
                <a:outerShdw blurRad="50800" dist="38100" dir="2700000" algn="tl" rotWithShape="0">
                  <a:prstClr val="black">
                    <a:alpha val="20000"/>
                  </a:prstClr>
                </a:outerShdw>
              </a:effectLst>
            </p:grpSpPr>
            <p:sp>
              <p:nvSpPr>
                <p:cNvPr id="41" name="Rounded Rectangle 40">
                  <a:extLst>
                    <a:ext uri="{FF2B5EF4-FFF2-40B4-BE49-F238E27FC236}">
                      <a16:creationId xmlns:a16="http://schemas.microsoft.com/office/drawing/2014/main" id="{FC44D272-CAC3-1D4E-A644-B15D852D1CE5}"/>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BDB52E32-64BD-BC4C-B893-724F4DCD3738}"/>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aphicFrame>
        <p:nvGraphicFramePr>
          <p:cNvPr id="49" name="Table 48" descr="[decorative] ">
            <a:extLst>
              <a:ext uri="{FF2B5EF4-FFF2-40B4-BE49-F238E27FC236}">
                <a16:creationId xmlns:a16="http://schemas.microsoft.com/office/drawing/2014/main" id="{192411DB-D8E8-3F47-9D7B-C33542CF1556}"/>
              </a:ext>
            </a:extLst>
          </p:cNvPr>
          <p:cNvGraphicFramePr>
            <a:graphicFrameLocks noGrp="1"/>
          </p:cNvGraphicFramePr>
          <p:nvPr>
            <p:extLst>
              <p:ext uri="{D42A27DB-BD31-4B8C-83A1-F6EECF244321}">
                <p14:modId xmlns:p14="http://schemas.microsoft.com/office/powerpoint/2010/main" val="2315447297"/>
              </p:ext>
            </p:extLst>
          </p:nvPr>
        </p:nvGraphicFramePr>
        <p:xfrm>
          <a:off x="333152" y="998490"/>
          <a:ext cx="1539489" cy="199854"/>
        </p:xfrm>
        <a:graphic>
          <a:graphicData uri="http://schemas.openxmlformats.org/drawingml/2006/table">
            <a:tbl>
              <a:tblPr firstRow="1" bandRow="1">
                <a:tableStyleId>{2D5ABB26-0587-4C30-8999-92F81FD0307C}</a:tableStyleId>
              </a:tblPr>
              <a:tblGrid>
                <a:gridCol w="1539489">
                  <a:extLst>
                    <a:ext uri="{9D8B030D-6E8A-4147-A177-3AD203B41FA5}">
                      <a16:colId xmlns:a16="http://schemas.microsoft.com/office/drawing/2014/main" val="3628576105"/>
                    </a:ext>
                  </a:extLst>
                </a:gridCol>
              </a:tblGrid>
              <a:tr h="199854">
                <a:tc>
                  <a:txBody>
                    <a:bodyPr/>
                    <a:lstStyle/>
                    <a:p>
                      <a:pPr algn="ctr"/>
                      <a:r>
                        <a:rPr lang="en-US" sz="600" b="1">
                          <a:ln>
                            <a:noFill/>
                          </a:ln>
                          <a:solidFill>
                            <a:schemeClr val="bg1"/>
                          </a:solidFill>
                          <a:latin typeface="Times New Roman" panose="02020603050405020304" pitchFamily="18" charset="0"/>
                          <a:cs typeface="Times New Roman" panose="02020603050405020304" pitchFamily="18" charset="0"/>
                        </a:rPr>
                        <a:t>Newborn through 11 months old</a:t>
                      </a:r>
                    </a:p>
                  </a:txBody>
                  <a:tcPr marL="49433" marR="49433" marT="24717" marB="24717" anchor="ctr"/>
                </a:tc>
                <a:extLst>
                  <a:ext uri="{0D108BD9-81ED-4DB2-BD59-A6C34878D82A}">
                    <a16:rowId xmlns:a16="http://schemas.microsoft.com/office/drawing/2014/main" val="1058308914"/>
                  </a:ext>
                </a:extLst>
              </a:tr>
            </a:tbl>
          </a:graphicData>
        </a:graphic>
      </p:graphicFrame>
      <p:graphicFrame>
        <p:nvGraphicFramePr>
          <p:cNvPr id="50" name="Table 49" descr="[decorative] ">
            <a:extLst>
              <a:ext uri="{FF2B5EF4-FFF2-40B4-BE49-F238E27FC236}">
                <a16:creationId xmlns:a16="http://schemas.microsoft.com/office/drawing/2014/main" id="{2F261F5C-A46B-0045-B1CD-AF2482325148}"/>
              </a:ext>
            </a:extLst>
          </p:cNvPr>
          <p:cNvGraphicFramePr>
            <a:graphicFrameLocks noGrp="1"/>
          </p:cNvGraphicFramePr>
          <p:nvPr>
            <p:extLst>
              <p:ext uri="{D42A27DB-BD31-4B8C-83A1-F6EECF244321}">
                <p14:modId xmlns:p14="http://schemas.microsoft.com/office/powerpoint/2010/main" val="3650311703"/>
              </p:ext>
            </p:extLst>
          </p:nvPr>
        </p:nvGraphicFramePr>
        <p:xfrm>
          <a:off x="381266" y="1212137"/>
          <a:ext cx="1479436" cy="404494"/>
        </p:xfrm>
        <a:graphic>
          <a:graphicData uri="http://schemas.openxmlformats.org/drawingml/2006/table">
            <a:tbl>
              <a:tblPr firstRow="1" bandRow="1">
                <a:tableStyleId>{2D5ABB26-0587-4C30-8999-92F81FD0307C}</a:tableStyleId>
              </a:tblPr>
              <a:tblGrid>
                <a:gridCol w="1479436">
                  <a:extLst>
                    <a:ext uri="{9D8B030D-6E8A-4147-A177-3AD203B41FA5}">
                      <a16:colId xmlns:a16="http://schemas.microsoft.com/office/drawing/2014/main" val="3628576105"/>
                    </a:ext>
                  </a:extLst>
                </a:gridCol>
              </a:tblGrid>
              <a:tr h="404494">
                <a:tc>
                  <a:txBody>
                    <a:bodyPr/>
                    <a:lstStyle/>
                    <a:p>
                      <a:pPr marL="91440" indent="-91440">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Breastmilk</a:t>
                      </a:r>
                    </a:p>
                    <a:p>
                      <a:pPr marL="91440" indent="-91440">
                        <a:spcAft>
                          <a:spcPts val="200"/>
                        </a:spcAft>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Iron-fortified formula</a:t>
                      </a:r>
                    </a:p>
                    <a:p>
                      <a:r>
                        <a:rPr lang="en-US" sz="500" i="1">
                          <a:latin typeface="Times New Roman" panose="02020603050405020304" pitchFamily="18" charset="0"/>
                          <a:cs typeface="Times New Roman" panose="02020603050405020304" pitchFamily="18" charset="0"/>
                        </a:rPr>
                        <a:t>Breastmilk is allowed at any age in the CACFP.</a:t>
                      </a:r>
                    </a:p>
                  </a:txBody>
                  <a:tcPr marL="50562" marR="50562" marT="25281" marB="25281" anchor="ctr"/>
                </a:tc>
                <a:extLst>
                  <a:ext uri="{0D108BD9-81ED-4DB2-BD59-A6C34878D82A}">
                    <a16:rowId xmlns:a16="http://schemas.microsoft.com/office/drawing/2014/main" val="1058308914"/>
                  </a:ext>
                </a:extLst>
              </a:tr>
            </a:tbl>
          </a:graphicData>
        </a:graphic>
      </p:graphicFrame>
      <p:graphicFrame>
        <p:nvGraphicFramePr>
          <p:cNvPr id="53" name="Table 52" descr="[decorative] ">
            <a:extLst>
              <a:ext uri="{FF2B5EF4-FFF2-40B4-BE49-F238E27FC236}">
                <a16:creationId xmlns:a16="http://schemas.microsoft.com/office/drawing/2014/main" id="{19614D33-1689-CE4D-B8A1-261495E9B230}"/>
              </a:ext>
            </a:extLst>
          </p:cNvPr>
          <p:cNvGraphicFramePr>
            <a:graphicFrameLocks noGrp="1"/>
          </p:cNvGraphicFramePr>
          <p:nvPr>
            <p:extLst>
              <p:ext uri="{D42A27DB-BD31-4B8C-83A1-F6EECF244321}">
                <p14:modId xmlns:p14="http://schemas.microsoft.com/office/powerpoint/2010/main" val="1735280756"/>
              </p:ext>
            </p:extLst>
          </p:nvPr>
        </p:nvGraphicFramePr>
        <p:xfrm>
          <a:off x="2003079" y="988793"/>
          <a:ext cx="1558459" cy="219249"/>
        </p:xfrm>
        <a:graphic>
          <a:graphicData uri="http://schemas.openxmlformats.org/drawingml/2006/table">
            <a:tbl>
              <a:tblPr firstRow="1" bandRow="1">
                <a:tableStyleId>{2D5ABB26-0587-4C30-8999-92F81FD0307C}</a:tableStyleId>
              </a:tblPr>
              <a:tblGrid>
                <a:gridCol w="1558459">
                  <a:extLst>
                    <a:ext uri="{9D8B030D-6E8A-4147-A177-3AD203B41FA5}">
                      <a16:colId xmlns:a16="http://schemas.microsoft.com/office/drawing/2014/main" val="3628576105"/>
                    </a:ext>
                  </a:extLst>
                </a:gridCol>
              </a:tblGrid>
              <a:tr h="219249">
                <a:tc>
                  <a:txBody>
                    <a:bodyPr/>
                    <a:lstStyle/>
                    <a:p>
                      <a:pPr algn="ctr"/>
                      <a:r>
                        <a:rPr lang="en-US" sz="600" b="1">
                          <a:ln>
                            <a:noFill/>
                          </a:ln>
                          <a:solidFill>
                            <a:schemeClr val="bg1"/>
                          </a:solidFill>
                          <a:latin typeface="Times New Roman" panose="02020603050405020304" pitchFamily="18" charset="0"/>
                          <a:cs typeface="Times New Roman" panose="02020603050405020304" pitchFamily="18" charset="0"/>
                        </a:rPr>
                        <a:t>12 months through 23 months </a:t>
                      </a:r>
                      <a:r>
                        <a:rPr lang="en-US" sz="700" b="1">
                          <a:ln>
                            <a:noFill/>
                          </a:ln>
                          <a:solidFill>
                            <a:schemeClr val="bg1"/>
                          </a:solidFill>
                          <a:latin typeface="Times New Roman" panose="02020603050405020304" pitchFamily="18" charset="0"/>
                          <a:cs typeface="Times New Roman" panose="02020603050405020304" pitchFamily="18" charset="0"/>
                        </a:rPr>
                        <a:t/>
                      </a:r>
                      <a:br>
                        <a:rPr lang="en-US" sz="700" b="1">
                          <a:ln>
                            <a:noFill/>
                          </a:ln>
                          <a:solidFill>
                            <a:schemeClr val="bg1"/>
                          </a:solidFill>
                          <a:latin typeface="Times New Roman" panose="02020603050405020304" pitchFamily="18" charset="0"/>
                          <a:cs typeface="Times New Roman" panose="02020603050405020304" pitchFamily="18" charset="0"/>
                        </a:rPr>
                      </a:br>
                      <a:r>
                        <a:rPr lang="en-US" sz="500" b="0" i="1">
                          <a:ln>
                            <a:noFill/>
                          </a:ln>
                          <a:solidFill>
                            <a:schemeClr val="bg1"/>
                          </a:solidFill>
                          <a:latin typeface="Times New Roman" panose="02020603050405020304" pitchFamily="18" charset="0"/>
                          <a:cs typeface="Times New Roman" panose="02020603050405020304" pitchFamily="18" charset="0"/>
                        </a:rPr>
                        <a:t>(1 year through 1 year and 11 months)</a:t>
                      </a:r>
                    </a:p>
                  </a:txBody>
                  <a:tcPr marL="47453" marR="47453" marT="23726" marB="23726" anchor="ctr"/>
                </a:tc>
                <a:extLst>
                  <a:ext uri="{0D108BD9-81ED-4DB2-BD59-A6C34878D82A}">
                    <a16:rowId xmlns:a16="http://schemas.microsoft.com/office/drawing/2014/main" val="1058308914"/>
                  </a:ext>
                </a:extLst>
              </a:tr>
            </a:tbl>
          </a:graphicData>
        </a:graphic>
      </p:graphicFrame>
      <p:graphicFrame>
        <p:nvGraphicFramePr>
          <p:cNvPr id="54" name="Table 53" descr="[decorative] ">
            <a:extLst>
              <a:ext uri="{FF2B5EF4-FFF2-40B4-BE49-F238E27FC236}">
                <a16:creationId xmlns:a16="http://schemas.microsoft.com/office/drawing/2014/main" id="{78729BD4-3286-004F-9A88-14EF7937166A}"/>
              </a:ext>
            </a:extLst>
          </p:cNvPr>
          <p:cNvGraphicFramePr>
            <a:graphicFrameLocks noGrp="1"/>
          </p:cNvGraphicFramePr>
          <p:nvPr>
            <p:extLst>
              <p:ext uri="{D42A27DB-BD31-4B8C-83A1-F6EECF244321}">
                <p14:modId xmlns:p14="http://schemas.microsoft.com/office/powerpoint/2010/main" val="3984211009"/>
              </p:ext>
            </p:extLst>
          </p:nvPr>
        </p:nvGraphicFramePr>
        <p:xfrm>
          <a:off x="2013780" y="1212137"/>
          <a:ext cx="1510985" cy="412554"/>
        </p:xfrm>
        <a:graphic>
          <a:graphicData uri="http://schemas.openxmlformats.org/drawingml/2006/table">
            <a:tbl>
              <a:tblPr firstRow="1" bandRow="1">
                <a:tableStyleId>{2D5ABB26-0587-4C30-8999-92F81FD0307C}</a:tableStyleId>
              </a:tblPr>
              <a:tblGrid>
                <a:gridCol w="1510985">
                  <a:extLst>
                    <a:ext uri="{9D8B030D-6E8A-4147-A177-3AD203B41FA5}">
                      <a16:colId xmlns:a16="http://schemas.microsoft.com/office/drawing/2014/main" val="3628576105"/>
                    </a:ext>
                  </a:extLst>
                </a:gridCol>
              </a:tblGrid>
              <a:tr h="411110">
                <a:tc>
                  <a:txBody>
                    <a:bodyPr/>
                    <a:lstStyle/>
                    <a:p>
                      <a:pPr marL="91440" indent="-91440">
                        <a:spcAft>
                          <a:spcPts val="100"/>
                        </a:spcAft>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Unflavored whole milk</a:t>
                      </a:r>
                    </a:p>
                    <a:p>
                      <a:r>
                        <a:rPr lang="en-US" sz="500" i="1">
                          <a:latin typeface="Times New Roman" panose="02020603050405020304" pitchFamily="18" charset="0"/>
                          <a:cs typeface="Times New Roman" panose="02020603050405020304" pitchFamily="18" charset="0"/>
                        </a:rPr>
                        <a:t>Iron-fortified formula may be served to children between the ages of 12 months to 13 months to help with the transition to whole milk.</a:t>
                      </a:r>
                    </a:p>
                  </a:txBody>
                  <a:tcPr marL="49333" marR="49333" marT="24667" marB="24667" anchor="ctr"/>
                </a:tc>
                <a:extLst>
                  <a:ext uri="{0D108BD9-81ED-4DB2-BD59-A6C34878D82A}">
                    <a16:rowId xmlns:a16="http://schemas.microsoft.com/office/drawing/2014/main" val="1058308914"/>
                  </a:ext>
                </a:extLst>
              </a:tr>
            </a:tbl>
          </a:graphicData>
        </a:graphic>
      </p:graphicFrame>
      <p:graphicFrame>
        <p:nvGraphicFramePr>
          <p:cNvPr id="51" name="Table 50" descr="[decorative] ">
            <a:extLst>
              <a:ext uri="{FF2B5EF4-FFF2-40B4-BE49-F238E27FC236}">
                <a16:creationId xmlns:a16="http://schemas.microsoft.com/office/drawing/2014/main" id="{810063FA-0A64-C243-9EEE-3BCC1853B6BC}"/>
              </a:ext>
            </a:extLst>
          </p:cNvPr>
          <p:cNvGraphicFramePr>
            <a:graphicFrameLocks noGrp="1"/>
          </p:cNvGraphicFramePr>
          <p:nvPr>
            <p:extLst>
              <p:ext uri="{D42A27DB-BD31-4B8C-83A1-F6EECF244321}">
                <p14:modId xmlns:p14="http://schemas.microsoft.com/office/powerpoint/2010/main" val="3516939490"/>
              </p:ext>
            </p:extLst>
          </p:nvPr>
        </p:nvGraphicFramePr>
        <p:xfrm>
          <a:off x="358033" y="1722380"/>
          <a:ext cx="1520871" cy="236039"/>
        </p:xfrm>
        <a:graphic>
          <a:graphicData uri="http://schemas.openxmlformats.org/drawingml/2006/table">
            <a:tbl>
              <a:tblPr firstRow="1" bandRow="1">
                <a:tableStyleId>{2D5ABB26-0587-4C30-8999-92F81FD0307C}</a:tableStyleId>
              </a:tblPr>
              <a:tblGrid>
                <a:gridCol w="1520871">
                  <a:extLst>
                    <a:ext uri="{9D8B030D-6E8A-4147-A177-3AD203B41FA5}">
                      <a16:colId xmlns:a16="http://schemas.microsoft.com/office/drawing/2014/main" val="3628576105"/>
                    </a:ext>
                  </a:extLst>
                </a:gridCol>
              </a:tblGrid>
              <a:tr h="236039">
                <a:tc>
                  <a:txBody>
                    <a:bodyPr/>
                    <a:lstStyle/>
                    <a:p>
                      <a:pPr algn="ctr"/>
                      <a:r>
                        <a:rPr lang="en-US" sz="600" b="1">
                          <a:ln>
                            <a:noFill/>
                          </a:ln>
                          <a:solidFill>
                            <a:schemeClr val="bg1"/>
                          </a:solidFill>
                          <a:latin typeface="Times New Roman" panose="02020603050405020304" pitchFamily="18" charset="0"/>
                          <a:cs typeface="Times New Roman" panose="02020603050405020304" pitchFamily="18" charset="0"/>
                        </a:rPr>
                        <a:t>2 years through 5 years </a:t>
                      </a:r>
                      <a:br>
                        <a:rPr lang="en-US" sz="600" b="1">
                          <a:ln>
                            <a:noFill/>
                          </a:ln>
                          <a:solidFill>
                            <a:schemeClr val="bg1"/>
                          </a:solidFill>
                          <a:latin typeface="Times New Roman" panose="02020603050405020304" pitchFamily="18" charset="0"/>
                          <a:cs typeface="Times New Roman" panose="02020603050405020304" pitchFamily="18" charset="0"/>
                        </a:rPr>
                      </a:br>
                      <a:r>
                        <a:rPr lang="en-US" sz="600" b="0" i="1">
                          <a:ln>
                            <a:noFill/>
                          </a:ln>
                          <a:solidFill>
                            <a:schemeClr val="bg1"/>
                          </a:solidFill>
                          <a:latin typeface="Times New Roman" panose="02020603050405020304" pitchFamily="18" charset="0"/>
                          <a:cs typeface="Times New Roman" panose="02020603050405020304" pitchFamily="18" charset="0"/>
                        </a:rPr>
                        <a:t>(up to 6th birthday)</a:t>
                      </a:r>
                    </a:p>
                  </a:txBody>
                  <a:tcPr marL="48836" marR="48836" marT="24418" marB="24418" anchor="ctr"/>
                </a:tc>
                <a:extLst>
                  <a:ext uri="{0D108BD9-81ED-4DB2-BD59-A6C34878D82A}">
                    <a16:rowId xmlns:a16="http://schemas.microsoft.com/office/drawing/2014/main" val="1058308914"/>
                  </a:ext>
                </a:extLst>
              </a:tr>
            </a:tbl>
          </a:graphicData>
        </a:graphic>
      </p:graphicFrame>
      <p:graphicFrame>
        <p:nvGraphicFramePr>
          <p:cNvPr id="52" name="Table 51" descr="[decorative] ">
            <a:extLst>
              <a:ext uri="{FF2B5EF4-FFF2-40B4-BE49-F238E27FC236}">
                <a16:creationId xmlns:a16="http://schemas.microsoft.com/office/drawing/2014/main" id="{F356DADF-12B3-6B48-8FB9-AF2182A9EAAF}"/>
              </a:ext>
            </a:extLst>
          </p:cNvPr>
          <p:cNvGraphicFramePr>
            <a:graphicFrameLocks noGrp="1"/>
          </p:cNvGraphicFramePr>
          <p:nvPr>
            <p:extLst>
              <p:ext uri="{D42A27DB-BD31-4B8C-83A1-F6EECF244321}">
                <p14:modId xmlns:p14="http://schemas.microsoft.com/office/powerpoint/2010/main" val="1953423670"/>
              </p:ext>
            </p:extLst>
          </p:nvPr>
        </p:nvGraphicFramePr>
        <p:xfrm>
          <a:off x="381266" y="1933442"/>
          <a:ext cx="1495818" cy="632786"/>
        </p:xfrm>
        <a:graphic>
          <a:graphicData uri="http://schemas.openxmlformats.org/drawingml/2006/table">
            <a:tbl>
              <a:tblPr firstRow="1" bandRow="1">
                <a:tableStyleId>{2D5ABB26-0587-4C30-8999-92F81FD0307C}</a:tableStyleId>
              </a:tblPr>
              <a:tblGrid>
                <a:gridCol w="1495818">
                  <a:extLst>
                    <a:ext uri="{9D8B030D-6E8A-4147-A177-3AD203B41FA5}">
                      <a16:colId xmlns:a16="http://schemas.microsoft.com/office/drawing/2014/main" val="3628576105"/>
                    </a:ext>
                  </a:extLst>
                </a:gridCol>
              </a:tblGrid>
              <a:tr h="560557">
                <a:tc>
                  <a:txBody>
                    <a:bodyPr/>
                    <a:lstStyle/>
                    <a:p>
                      <a:pPr marL="91440" indent="-91440">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Unflavored fat-free (skim) milk</a:t>
                      </a:r>
                    </a:p>
                    <a:p>
                      <a:pPr marL="91440" indent="-91440">
                        <a:spcAft>
                          <a:spcPts val="300"/>
                        </a:spcAft>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Unflavored low-fat (1%) milk </a:t>
                      </a:r>
                    </a:p>
                    <a:p>
                      <a:r>
                        <a:rPr lang="en-US" sz="500" i="1">
                          <a:latin typeface="Times New Roman" panose="02020603050405020304" pitchFamily="18" charset="0"/>
                          <a:cs typeface="Times New Roman" panose="02020603050405020304" pitchFamily="18" charset="0"/>
                        </a:rPr>
                        <a:t>Unflavored whole milk and unflavored reduced-fat (2%) milk may be served to children between the ages of 24 and 25 months to help with the transition to </a:t>
                      </a:r>
                      <a:br>
                        <a:rPr lang="en-US" sz="500" i="1">
                          <a:latin typeface="Times New Roman" panose="02020603050405020304" pitchFamily="18" charset="0"/>
                          <a:cs typeface="Times New Roman" panose="02020603050405020304" pitchFamily="18" charset="0"/>
                        </a:rPr>
                      </a:br>
                      <a:r>
                        <a:rPr lang="en-US" sz="500" i="1">
                          <a:latin typeface="Times New Roman" panose="02020603050405020304" pitchFamily="18" charset="0"/>
                          <a:cs typeface="Times New Roman" panose="02020603050405020304" pitchFamily="18" charset="0"/>
                        </a:rPr>
                        <a:t>fat-free (skim) or low-fat (1%) milk.</a:t>
                      </a:r>
                    </a:p>
                  </a:txBody>
                  <a:tcPr marL="46046" marR="46046" marT="23023" marB="23023" anchor="ctr"/>
                </a:tc>
                <a:extLst>
                  <a:ext uri="{0D108BD9-81ED-4DB2-BD59-A6C34878D82A}">
                    <a16:rowId xmlns:a16="http://schemas.microsoft.com/office/drawing/2014/main" val="1058308914"/>
                  </a:ext>
                </a:extLst>
              </a:tr>
            </a:tbl>
          </a:graphicData>
        </a:graphic>
      </p:graphicFrame>
      <p:sp>
        <p:nvSpPr>
          <p:cNvPr id="15" name="Oval 14" descr="Emphasis highlighting 2 years through 5 years (up to 6th birthday). &#10;">
            <a:extLst>
              <a:ext uri="{FF2B5EF4-FFF2-40B4-BE49-F238E27FC236}">
                <a16:creationId xmlns:a16="http://schemas.microsoft.com/office/drawing/2014/main" id="{CF7E3B13-E9E3-2947-BC8C-B149960B3DDA}"/>
              </a:ext>
            </a:extLst>
          </p:cNvPr>
          <p:cNvSpPr/>
          <p:nvPr/>
        </p:nvSpPr>
        <p:spPr>
          <a:xfrm>
            <a:off x="215687" y="1697801"/>
            <a:ext cx="1764720" cy="906122"/>
          </a:xfrm>
          <a:prstGeom prst="ellipse">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6" name="Table 55" descr="[decorative] ">
            <a:extLst>
              <a:ext uri="{FF2B5EF4-FFF2-40B4-BE49-F238E27FC236}">
                <a16:creationId xmlns:a16="http://schemas.microsoft.com/office/drawing/2014/main" id="{BC8405B1-02C1-6041-B4A8-6F5CD6A01CDF}"/>
              </a:ext>
            </a:extLst>
          </p:cNvPr>
          <p:cNvGraphicFramePr>
            <a:graphicFrameLocks noGrp="1"/>
          </p:cNvGraphicFramePr>
          <p:nvPr>
            <p:extLst>
              <p:ext uri="{D42A27DB-BD31-4B8C-83A1-F6EECF244321}">
                <p14:modId xmlns:p14="http://schemas.microsoft.com/office/powerpoint/2010/main" val="933964565"/>
              </p:ext>
            </p:extLst>
          </p:nvPr>
        </p:nvGraphicFramePr>
        <p:xfrm>
          <a:off x="2003078" y="1718587"/>
          <a:ext cx="1558290" cy="243624"/>
        </p:xfrm>
        <a:graphic>
          <a:graphicData uri="http://schemas.openxmlformats.org/drawingml/2006/table">
            <a:tbl>
              <a:tblPr firstRow="1" bandRow="1">
                <a:tableStyleId>{2D5ABB26-0587-4C30-8999-92F81FD0307C}</a:tableStyleId>
              </a:tblPr>
              <a:tblGrid>
                <a:gridCol w="1558290">
                  <a:extLst>
                    <a:ext uri="{9D8B030D-6E8A-4147-A177-3AD203B41FA5}">
                      <a16:colId xmlns:a16="http://schemas.microsoft.com/office/drawing/2014/main" val="3628576105"/>
                    </a:ext>
                  </a:extLst>
                </a:gridCol>
              </a:tblGrid>
              <a:tr h="243624">
                <a:tc>
                  <a:txBody>
                    <a:bodyPr/>
                    <a:lstStyle/>
                    <a:p>
                      <a:pPr algn="ctr"/>
                      <a:r>
                        <a:rPr lang="en-US" sz="600" b="1">
                          <a:ln>
                            <a:noFill/>
                          </a:ln>
                          <a:solidFill>
                            <a:schemeClr val="bg1"/>
                          </a:solidFill>
                          <a:latin typeface="Times New Roman" panose="02020603050405020304" pitchFamily="18" charset="0"/>
                          <a:cs typeface="Times New Roman" panose="02020603050405020304" pitchFamily="18" charset="0"/>
                        </a:rPr>
                        <a:t>6 through 12 years, 13 through </a:t>
                      </a:r>
                      <a:br>
                        <a:rPr lang="en-US" sz="600" b="1">
                          <a:ln>
                            <a:noFill/>
                          </a:ln>
                          <a:solidFill>
                            <a:schemeClr val="bg1"/>
                          </a:solidFill>
                          <a:latin typeface="Times New Roman" panose="02020603050405020304" pitchFamily="18" charset="0"/>
                          <a:cs typeface="Times New Roman" panose="02020603050405020304" pitchFamily="18" charset="0"/>
                        </a:rPr>
                      </a:br>
                      <a:r>
                        <a:rPr lang="en-US" sz="600" b="1">
                          <a:ln>
                            <a:noFill/>
                          </a:ln>
                          <a:solidFill>
                            <a:schemeClr val="bg1"/>
                          </a:solidFill>
                          <a:latin typeface="Times New Roman" panose="02020603050405020304" pitchFamily="18" charset="0"/>
                          <a:cs typeface="Times New Roman" panose="02020603050405020304" pitchFamily="18" charset="0"/>
                        </a:rPr>
                        <a:t>18 years, and adults</a:t>
                      </a:r>
                    </a:p>
                  </a:txBody>
                  <a:tcPr marL="48725" marR="48725" marT="24362" marB="24362" anchor="ctr"/>
                </a:tc>
                <a:extLst>
                  <a:ext uri="{0D108BD9-81ED-4DB2-BD59-A6C34878D82A}">
                    <a16:rowId xmlns:a16="http://schemas.microsoft.com/office/drawing/2014/main" val="1058308914"/>
                  </a:ext>
                </a:extLst>
              </a:tr>
            </a:tbl>
          </a:graphicData>
        </a:graphic>
      </p:graphicFrame>
      <p:graphicFrame>
        <p:nvGraphicFramePr>
          <p:cNvPr id="57" name="Table 56" descr="[decorative] ">
            <a:extLst>
              <a:ext uri="{FF2B5EF4-FFF2-40B4-BE49-F238E27FC236}">
                <a16:creationId xmlns:a16="http://schemas.microsoft.com/office/drawing/2014/main" id="{21C76108-627C-6D46-8668-D838EB34E2C2}"/>
              </a:ext>
            </a:extLst>
          </p:cNvPr>
          <p:cNvGraphicFramePr>
            <a:graphicFrameLocks noGrp="1"/>
          </p:cNvGraphicFramePr>
          <p:nvPr>
            <p:extLst>
              <p:ext uri="{D42A27DB-BD31-4B8C-83A1-F6EECF244321}">
                <p14:modId xmlns:p14="http://schemas.microsoft.com/office/powerpoint/2010/main" val="3561362591"/>
              </p:ext>
            </p:extLst>
          </p:nvPr>
        </p:nvGraphicFramePr>
        <p:xfrm>
          <a:off x="2013780" y="1933442"/>
          <a:ext cx="1608927" cy="551006"/>
        </p:xfrm>
        <a:graphic>
          <a:graphicData uri="http://schemas.openxmlformats.org/drawingml/2006/table">
            <a:tbl>
              <a:tblPr firstRow="1" bandRow="1">
                <a:tableStyleId>{2D5ABB26-0587-4C30-8999-92F81FD0307C}</a:tableStyleId>
              </a:tblPr>
              <a:tblGrid>
                <a:gridCol w="1608927">
                  <a:extLst>
                    <a:ext uri="{9D8B030D-6E8A-4147-A177-3AD203B41FA5}">
                      <a16:colId xmlns:a16="http://schemas.microsoft.com/office/drawing/2014/main" val="3628576105"/>
                    </a:ext>
                  </a:extLst>
                </a:gridCol>
              </a:tblGrid>
              <a:tr h="551006">
                <a:tc>
                  <a:txBody>
                    <a:bodyPr/>
                    <a:lstStyle/>
                    <a:p>
                      <a:pPr marL="91440" indent="-91440">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Unflavored fat-free (skim) milk</a:t>
                      </a:r>
                    </a:p>
                    <a:p>
                      <a:pPr marL="91440" indent="-91440">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Flavored fat-free (skim) milk</a:t>
                      </a:r>
                    </a:p>
                    <a:p>
                      <a:pPr marL="91440" indent="-91440">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Unflavored low-fat (1%) milk</a:t>
                      </a:r>
                    </a:p>
                    <a:p>
                      <a:pPr marL="91440" indent="-91440">
                        <a:buClr>
                          <a:srgbClr val="511B48"/>
                        </a:buClr>
                        <a:buFont typeface="Wingdings" pitchFamily="2" charset="2"/>
                        <a:buChar char="ü"/>
                      </a:pPr>
                      <a:r>
                        <a:rPr lang="en-US" sz="800">
                          <a:latin typeface="Times New Roman" panose="02020603050405020304" pitchFamily="18" charset="0"/>
                          <a:cs typeface="Times New Roman" panose="02020603050405020304" pitchFamily="18" charset="0"/>
                        </a:rPr>
                        <a:t>Flavored low-fat (1%) milk</a:t>
                      </a:r>
                    </a:p>
                  </a:txBody>
                  <a:tcPr marL="53323" marR="53323" marT="26662" marB="26662" anchor="ctr"/>
                </a:tc>
                <a:extLst>
                  <a:ext uri="{0D108BD9-81ED-4DB2-BD59-A6C34878D82A}">
                    <a16:rowId xmlns:a16="http://schemas.microsoft.com/office/drawing/2014/main" val="1058308914"/>
                  </a:ext>
                </a:extLst>
              </a:tr>
            </a:tbl>
          </a:graphicData>
        </a:graphic>
      </p:graphicFrame>
      <p:sp>
        <p:nvSpPr>
          <p:cNvPr id="58" name="Rectangle 57">
            <a:extLst>
              <a:ext uri="{FF2B5EF4-FFF2-40B4-BE49-F238E27FC236}">
                <a16:creationId xmlns:a16="http://schemas.microsoft.com/office/drawing/2014/main" id="{598445BB-5487-F84F-AA54-50BCD44D1165}"/>
              </a:ext>
            </a:extLst>
          </p:cNvPr>
          <p:cNvSpPr/>
          <p:nvPr/>
        </p:nvSpPr>
        <p:spPr>
          <a:xfrm>
            <a:off x="289462" y="2586774"/>
            <a:ext cx="3427233" cy="276999"/>
          </a:xfrm>
          <a:prstGeom prst="rect">
            <a:avLst/>
          </a:prstGeom>
        </p:spPr>
        <p:txBody>
          <a:bodyPr wrap="square">
            <a:spAutoFit/>
          </a:bodyPr>
          <a:lstStyle/>
          <a:p>
            <a:r>
              <a:rPr lang="en-US" sz="600" i="1">
                <a:latin typeface="Times New Roman" panose="02020603050405020304" pitchFamily="18" charset="0"/>
                <a:cs typeface="Times New Roman" panose="02020603050405020304" pitchFamily="18" charset="0"/>
              </a:rPr>
              <a:t>Non-dairy beverages may be served in place of cow’s milk when a participant has a special dietary need. Please contact your Sponsoring Organization or State agency for more information. </a:t>
            </a:r>
          </a:p>
        </p:txBody>
      </p:sp>
      <p:pic>
        <p:nvPicPr>
          <p:cNvPr id="26" name="Picture 2" descr="[decorative] ">
            <a:extLst>
              <a:ext uri="{FF2B5EF4-FFF2-40B4-BE49-F238E27FC236}">
                <a16:creationId xmlns:a16="http://schemas.microsoft.com/office/drawing/2014/main" id="{D19683A9-384B-5348-ACF4-8932DE6E6F66}"/>
              </a:ext>
              <a:ext uri="{C183D7F6-B498-43B3-948B-1728B52AA6E4}">
                <adec:decorative xmlns="" xmlns:adec="http://schemas.microsoft.com/office/drawing/2017/decorative" val="1"/>
              </a:ext>
            </a:extLst>
          </p:cNvPr>
          <p:cNvPicPr>
            <a:picLocks noChangeAspect="1" noChangeArrowheads="1"/>
          </p:cNvPicPr>
          <p:nvPr/>
        </p:nvPicPr>
        <p:blipFill>
          <a:blip r:embed="rId3"/>
          <a:stretch>
            <a:fillRect/>
          </a:stretch>
        </p:blipFill>
        <p:spPr bwMode="auto">
          <a:xfrm>
            <a:off x="2821606" y="1449659"/>
            <a:ext cx="5940127" cy="3319712"/>
          </a:xfrm>
          <a:prstGeom prst="rect">
            <a:avLst/>
          </a:prstGeom>
          <a:noFill/>
          <a:ln w="28575">
            <a:noFill/>
            <a:miter lim="800000"/>
            <a:headEnd/>
            <a:tailEnd/>
          </a:ln>
          <a:effectLst>
            <a:outerShdw blurRad="63500" sx="102000" sy="102000" algn="ctr" rotWithShape="0">
              <a:schemeClr val="tx1">
                <a:alpha val="15000"/>
              </a:schemeClr>
            </a:outerShdw>
          </a:effectLst>
          <a:extLst>
            <a:ext uri="{909E8E84-426E-40DD-AFC4-6F175D3DCCD1}">
              <a14:hiddenFill xmlns:a14="http://schemas.microsoft.com/office/drawing/2010/main">
                <a:solidFill>
                  <a:schemeClr val="accent1"/>
                </a:solidFill>
              </a14:hiddenFill>
            </a:ext>
          </a:extLst>
        </p:spPr>
      </p:pic>
      <p:sp>
        <p:nvSpPr>
          <p:cNvPr id="30" name="TextBox 29">
            <a:extLst>
              <a:ext uri="{FF2B5EF4-FFF2-40B4-BE49-F238E27FC236}">
                <a16:creationId xmlns:a16="http://schemas.microsoft.com/office/drawing/2014/main" id="{BF8EAC37-7711-B24D-9292-B310D64A7449}"/>
              </a:ext>
            </a:extLst>
          </p:cNvPr>
          <p:cNvSpPr txBox="1"/>
          <p:nvPr/>
        </p:nvSpPr>
        <p:spPr>
          <a:xfrm>
            <a:off x="3138525" y="1716756"/>
            <a:ext cx="5405252" cy="369332"/>
          </a:xfrm>
          <a:prstGeom prst="rect">
            <a:avLst/>
          </a:prstGeom>
          <a:noFill/>
        </p:spPr>
        <p:txBody>
          <a:bodyPr wrap="square" lIns="0" tIns="0" rIns="0" bIns="0" rtlCol="0">
            <a:spAutoFit/>
          </a:bodyPr>
          <a:lstStyle/>
          <a:p>
            <a:pPr marL="160020" lvl="0" indent="-160020" defTabSz="914400">
              <a:buFont typeface="+mj-lt"/>
              <a:buAutoNum type="arabicPeriod"/>
            </a:pPr>
            <a:r>
              <a:rPr lang="en-US" sz="1200">
                <a:solidFill>
                  <a:prstClr val="black"/>
                </a:solidFill>
                <a:latin typeface="Times New Roman" panose="02020603050405020304" pitchFamily="18" charset="0"/>
                <a:cs typeface="Times New Roman" panose="02020603050405020304" pitchFamily="18" charset="0"/>
              </a:rPr>
              <a:t>Maya is a 1-year-old at your family child care home and eats lunch at the same time as Darrick, who is 2 years old. What type(s) of milk may you serve each child?</a:t>
            </a:r>
          </a:p>
        </p:txBody>
      </p:sp>
      <p:sp>
        <p:nvSpPr>
          <p:cNvPr id="31" name="TextBox 30">
            <a:extLst>
              <a:ext uri="{FF2B5EF4-FFF2-40B4-BE49-F238E27FC236}">
                <a16:creationId xmlns:a16="http://schemas.microsoft.com/office/drawing/2014/main" id="{66D5F191-789F-4D46-A425-192AD35C55F2}"/>
              </a:ext>
            </a:extLst>
          </p:cNvPr>
          <p:cNvSpPr txBox="1"/>
          <p:nvPr/>
        </p:nvSpPr>
        <p:spPr>
          <a:xfrm>
            <a:off x="3302710" y="2112585"/>
            <a:ext cx="2988189" cy="420628"/>
          </a:xfrm>
          <a:prstGeom prst="rect">
            <a:avLst/>
          </a:prstGeom>
          <a:noFill/>
        </p:spPr>
        <p:txBody>
          <a:bodyPr wrap="square" lIns="0" tIns="0" rIns="0" bIns="0" rtlCol="0">
            <a:spAutoFit/>
          </a:bodyPr>
          <a:lstStyle/>
          <a:p>
            <a:pPr>
              <a:lnSpc>
                <a:spcPts val="1600"/>
              </a:lnSpc>
            </a:pPr>
            <a:r>
              <a:rPr lang="en-US" sz="1200">
                <a:latin typeface="Times New Roman" panose="02020603050405020304" pitchFamily="18" charset="0"/>
                <a:cs typeface="Times New Roman" panose="02020603050405020304" pitchFamily="18" charset="0"/>
              </a:rPr>
              <a:t>Maya’s Age: </a:t>
            </a:r>
            <a:br>
              <a:rPr lang="en-US" sz="1200">
                <a:latin typeface="Times New Roman" panose="02020603050405020304" pitchFamily="18" charset="0"/>
                <a:cs typeface="Times New Roman" panose="02020603050405020304" pitchFamily="18" charset="0"/>
              </a:rPr>
            </a:br>
            <a:r>
              <a:rPr lang="en-US" sz="1200">
                <a:latin typeface="Times New Roman" panose="02020603050405020304" pitchFamily="18" charset="0"/>
                <a:cs typeface="Times New Roman" panose="02020603050405020304" pitchFamily="18" charset="0"/>
              </a:rPr>
              <a:t>Type(s) of Milk:</a:t>
            </a:r>
            <a:endParaRPr lang="en-US" sz="1600" b="1">
              <a:solidFill>
                <a:srgbClr val="035089"/>
              </a:solidFill>
              <a:latin typeface="Bradley Hand ITC" panose="03070402050302030203" pitchFamily="66" charset="77"/>
              <a:cs typeface="Times New Roman" panose="02020603050405020304" pitchFamily="18" charset="0"/>
            </a:endParaRPr>
          </a:p>
        </p:txBody>
      </p:sp>
      <p:sp>
        <p:nvSpPr>
          <p:cNvPr id="32" name="TextBox 31">
            <a:extLst>
              <a:ext uri="{FF2B5EF4-FFF2-40B4-BE49-F238E27FC236}">
                <a16:creationId xmlns:a16="http://schemas.microsoft.com/office/drawing/2014/main" id="{BAA10BD4-AE9D-1F4C-9B9D-70B085EEB446}"/>
              </a:ext>
            </a:extLst>
          </p:cNvPr>
          <p:cNvSpPr txBox="1"/>
          <p:nvPr/>
        </p:nvSpPr>
        <p:spPr>
          <a:xfrm>
            <a:off x="6423978" y="2112585"/>
            <a:ext cx="2988189" cy="410369"/>
          </a:xfrm>
          <a:prstGeom prst="rect">
            <a:avLst/>
          </a:prstGeom>
          <a:noFill/>
        </p:spPr>
        <p:txBody>
          <a:bodyPr wrap="square" lIns="0" tIns="0" rIns="0" bIns="0" rtlCol="0">
            <a:spAutoFit/>
          </a:bodyPr>
          <a:lstStyle/>
          <a:p>
            <a:pPr lvl="0" defTabSz="914400">
              <a:lnSpc>
                <a:spcPts val="1600"/>
              </a:lnSpc>
            </a:pPr>
            <a:r>
              <a:rPr lang="en-US" sz="1200">
                <a:solidFill>
                  <a:prstClr val="black"/>
                </a:solidFill>
                <a:latin typeface="Times New Roman" panose="02020603050405020304" pitchFamily="18" charset="0"/>
                <a:cs typeface="Times New Roman" panose="02020603050405020304" pitchFamily="18" charset="0"/>
              </a:rPr>
              <a:t>Darrick’s Age:</a:t>
            </a:r>
          </a:p>
          <a:p>
            <a:pPr>
              <a:lnSpc>
                <a:spcPts val="1600"/>
              </a:lnSpc>
            </a:pPr>
            <a:r>
              <a:rPr lang="en-US" sz="1200">
                <a:latin typeface="Times New Roman" panose="02020603050405020304" pitchFamily="18" charset="0"/>
                <a:cs typeface="Times New Roman" panose="02020603050405020304" pitchFamily="18" charset="0"/>
              </a:rPr>
              <a:t>Type(s) of Milk:</a:t>
            </a:r>
            <a:endParaRPr lang="en-US" sz="1600" b="1">
              <a:solidFill>
                <a:srgbClr val="035089"/>
              </a:solidFill>
              <a:latin typeface="Bradley Hand ITC" panose="03070402050302030203" pitchFamily="66" charset="77"/>
              <a:cs typeface="Times New Roman" panose="02020603050405020304" pitchFamily="18" charset="0"/>
            </a:endParaRPr>
          </a:p>
        </p:txBody>
      </p:sp>
      <p:sp>
        <p:nvSpPr>
          <p:cNvPr id="33" name="TextBox 32">
            <a:extLst>
              <a:ext uri="{FF2B5EF4-FFF2-40B4-BE49-F238E27FC236}">
                <a16:creationId xmlns:a16="http://schemas.microsoft.com/office/drawing/2014/main" id="{73A46F76-4E4E-DE45-B871-6EFF383DEDC5}"/>
              </a:ext>
            </a:extLst>
          </p:cNvPr>
          <p:cNvSpPr txBox="1"/>
          <p:nvPr/>
        </p:nvSpPr>
        <p:spPr>
          <a:xfrm>
            <a:off x="3138525" y="2700435"/>
            <a:ext cx="5405252" cy="359073"/>
          </a:xfrm>
          <a:prstGeom prst="rect">
            <a:avLst/>
          </a:prstGeom>
          <a:noFill/>
        </p:spPr>
        <p:txBody>
          <a:bodyPr wrap="square" lIns="0" tIns="0" rIns="0" bIns="0" rtlCol="0">
            <a:spAutoFit/>
          </a:bodyPr>
          <a:lstStyle/>
          <a:p>
            <a:pPr marL="160020" lvl="0" indent="-160020" defTabSz="914400">
              <a:lnSpc>
                <a:spcPts val="1400"/>
              </a:lnSpc>
              <a:buFont typeface="+mj-lt"/>
              <a:buAutoNum type="arabicPeriod" startAt="2"/>
            </a:pPr>
            <a:r>
              <a:rPr lang="en-US" sz="1200">
                <a:solidFill>
                  <a:prstClr val="black"/>
                </a:solidFill>
                <a:latin typeface="Times New Roman" panose="02020603050405020304" pitchFamily="18" charset="0"/>
                <a:cs typeface="Times New Roman" panose="02020603050405020304" pitchFamily="18" charset="0"/>
              </a:rPr>
              <a:t>Olivia is a 5½-year-old who attends your family child care home. </a:t>
            </a:r>
            <a:br>
              <a:rPr lang="en-US" sz="1200">
                <a:solidFill>
                  <a:prstClr val="black"/>
                </a:solidFill>
                <a:latin typeface="Times New Roman" panose="02020603050405020304" pitchFamily="18" charset="0"/>
                <a:cs typeface="Times New Roman" panose="02020603050405020304" pitchFamily="18" charset="0"/>
              </a:rPr>
            </a:br>
            <a:r>
              <a:rPr lang="en-US" sz="1200">
                <a:solidFill>
                  <a:prstClr val="black"/>
                </a:solidFill>
                <a:latin typeface="Times New Roman" panose="02020603050405020304" pitchFamily="18" charset="0"/>
                <a:cs typeface="Times New Roman" panose="02020603050405020304" pitchFamily="18" charset="0"/>
              </a:rPr>
              <a:t>What kind(s) of milk may you serve her in the CACFP?</a:t>
            </a:r>
          </a:p>
        </p:txBody>
      </p:sp>
      <p:sp>
        <p:nvSpPr>
          <p:cNvPr id="34" name="TextBox 33">
            <a:extLst>
              <a:ext uri="{FF2B5EF4-FFF2-40B4-BE49-F238E27FC236}">
                <a16:creationId xmlns:a16="http://schemas.microsoft.com/office/drawing/2014/main" id="{77DE4454-F3E9-7B45-8386-A2196B2A7915}"/>
              </a:ext>
            </a:extLst>
          </p:cNvPr>
          <p:cNvSpPr txBox="1"/>
          <p:nvPr/>
        </p:nvSpPr>
        <p:spPr>
          <a:xfrm>
            <a:off x="3302710" y="3069372"/>
            <a:ext cx="5326460" cy="450123"/>
          </a:xfrm>
          <a:prstGeom prst="rect">
            <a:avLst/>
          </a:prstGeom>
          <a:noFill/>
        </p:spPr>
        <p:txBody>
          <a:bodyPr wrap="square" lIns="0" tIns="0" rIns="0" bIns="0" rtlCol="0">
            <a:spAutoFit/>
          </a:bodyPr>
          <a:lstStyle/>
          <a:p>
            <a:pPr>
              <a:lnSpc>
                <a:spcPts val="1800"/>
              </a:lnSpc>
            </a:pPr>
            <a:r>
              <a:rPr lang="en-US" sz="1200">
                <a:latin typeface="Times New Roman" panose="02020603050405020304" pitchFamily="18" charset="0"/>
                <a:cs typeface="Times New Roman" panose="02020603050405020304" pitchFamily="18" charset="0"/>
              </a:rPr>
              <a:t>Olivia’s Age: </a:t>
            </a:r>
            <a:r>
              <a:rPr lang="en-US" b="1">
                <a:solidFill>
                  <a:srgbClr val="035089"/>
                </a:solidFill>
                <a:latin typeface="Bradley Hand ITC" panose="03070402050302030203" pitchFamily="66" charset="77"/>
              </a:rPr>
              <a:t>5  1/2</a:t>
            </a:r>
            <a:endParaRPr lang="en-US">
              <a:latin typeface="Times New Roman" panose="02020603050405020304" pitchFamily="18" charset="0"/>
              <a:cs typeface="Times New Roman" panose="02020603050405020304" pitchFamily="18" charset="0"/>
            </a:endParaRPr>
          </a:p>
          <a:p>
            <a:pPr>
              <a:lnSpc>
                <a:spcPts val="1800"/>
              </a:lnSpc>
            </a:pPr>
            <a:r>
              <a:rPr lang="en-US" sz="1200">
                <a:latin typeface="Times New Roman" panose="02020603050405020304" pitchFamily="18" charset="0"/>
                <a:cs typeface="Times New Roman" panose="02020603050405020304" pitchFamily="18" charset="0"/>
              </a:rPr>
              <a:t>Type(s) of Milk: </a:t>
            </a:r>
            <a:r>
              <a:rPr lang="en-US" sz="1200" b="1">
                <a:solidFill>
                  <a:srgbClr val="035089"/>
                </a:solidFill>
                <a:latin typeface="Bradley Hand ITC" panose="03070402050302030203" pitchFamily="66" charset="77"/>
              </a:rPr>
              <a:t>Unflavored skim (fat-free) milk; Unflavored low-fat (1%) milk. </a:t>
            </a:r>
          </a:p>
        </p:txBody>
      </p:sp>
      <p:sp>
        <p:nvSpPr>
          <p:cNvPr id="35" name="TextBox 34">
            <a:extLst>
              <a:ext uri="{FF2B5EF4-FFF2-40B4-BE49-F238E27FC236}">
                <a16:creationId xmlns:a16="http://schemas.microsoft.com/office/drawing/2014/main" id="{6BA61C23-B222-CF4D-9437-6EB8B63BB28C}"/>
              </a:ext>
            </a:extLst>
          </p:cNvPr>
          <p:cNvSpPr txBox="1"/>
          <p:nvPr/>
        </p:nvSpPr>
        <p:spPr>
          <a:xfrm>
            <a:off x="3138525" y="3687333"/>
            <a:ext cx="5405252" cy="553998"/>
          </a:xfrm>
          <a:prstGeom prst="rect">
            <a:avLst/>
          </a:prstGeom>
          <a:noFill/>
        </p:spPr>
        <p:txBody>
          <a:bodyPr wrap="square" lIns="0" tIns="0" rIns="0" bIns="0" rtlCol="0">
            <a:spAutoFit/>
          </a:bodyPr>
          <a:lstStyle/>
          <a:p>
            <a:pPr marL="160020" lvl="0" indent="-160020" defTabSz="914400">
              <a:buFont typeface="+mj-lt"/>
              <a:buAutoNum type="arabicPeriod" startAt="3"/>
            </a:pPr>
            <a:r>
              <a:rPr lang="en-US" sz="1200">
                <a:solidFill>
                  <a:prstClr val="black"/>
                </a:solidFill>
                <a:latin typeface="Times New Roman" panose="02020603050405020304" pitchFamily="18" charset="0"/>
                <a:cs typeface="Times New Roman" panose="02020603050405020304" pitchFamily="18" charset="0"/>
              </a:rPr>
              <a:t>At your adult day care center, you want to serve yogurt at breakfast and again that same day, during lunch. Both times, yogurt would be served in place of milk. </a:t>
            </a:r>
            <a:br>
              <a:rPr lang="en-US" sz="1200">
                <a:solidFill>
                  <a:prstClr val="black"/>
                </a:solidFill>
                <a:latin typeface="Times New Roman" panose="02020603050405020304" pitchFamily="18" charset="0"/>
                <a:cs typeface="Times New Roman" panose="02020603050405020304" pitchFamily="18" charset="0"/>
              </a:rPr>
            </a:br>
            <a:r>
              <a:rPr lang="en-US" sz="1200">
                <a:solidFill>
                  <a:prstClr val="black"/>
                </a:solidFill>
                <a:latin typeface="Times New Roman" panose="02020603050405020304" pitchFamily="18" charset="0"/>
                <a:cs typeface="Times New Roman" panose="02020603050405020304" pitchFamily="18" charset="0"/>
              </a:rPr>
              <a:t>Is this allowed? Why or why not?</a:t>
            </a:r>
          </a:p>
        </p:txBody>
      </p:sp>
      <p:sp>
        <p:nvSpPr>
          <p:cNvPr id="36" name="TextBox 35">
            <a:extLst>
              <a:ext uri="{FF2B5EF4-FFF2-40B4-BE49-F238E27FC236}">
                <a16:creationId xmlns:a16="http://schemas.microsoft.com/office/drawing/2014/main" id="{F7D67E54-12A8-EE49-B7AA-DBA3B34B5A8F}"/>
              </a:ext>
            </a:extLst>
          </p:cNvPr>
          <p:cNvSpPr txBox="1"/>
          <p:nvPr/>
        </p:nvSpPr>
        <p:spPr>
          <a:xfrm>
            <a:off x="956607" y="4839475"/>
            <a:ext cx="4363836" cy="123111"/>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This is because Olivia is 5 ½ years old, which puts her in the 2 through 5 years old age group on the worksheet. Children between the ages of 2 through 5 years may be served unflavored fat-free (skim) milk or unflavored low-fat (1%) milk as part of a reimbursable meal in the CACFP. </a:t>
            </a:r>
          </a:p>
        </p:txBody>
      </p:sp>
    </p:spTree>
    <p:extLst>
      <p:ext uri="{BB962C8B-B14F-4D97-AF65-F5344CB8AC3E}">
        <p14:creationId xmlns:p14="http://schemas.microsoft.com/office/powerpoint/2010/main" val="27401353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a:extLst>
              <a:ext uri="{FF2B5EF4-FFF2-40B4-BE49-F238E27FC236}">
                <a16:creationId xmlns:a16="http://schemas.microsoft.com/office/drawing/2014/main" id="{00E7436F-40F9-F54D-A5D4-BA496CAD2244}"/>
              </a:ext>
            </a:extLst>
          </p:cNvPr>
          <p:cNvSpPr txBox="1"/>
          <p:nvPr/>
        </p:nvSpPr>
        <p:spPr>
          <a:xfrm>
            <a:off x="39164" y="176984"/>
            <a:ext cx="2938645" cy="1846659"/>
          </a:xfrm>
          <a:prstGeom prst="rect">
            <a:avLst/>
          </a:prstGeom>
          <a:noFill/>
        </p:spPr>
        <p:txBody>
          <a:bodyPr wrap="square" rtlCol="0">
            <a:spAutoFit/>
          </a:bodyPr>
          <a:lstStyle/>
          <a:p>
            <a:pPr algn="ctr"/>
            <a:r>
              <a:rPr lang="en-US" sz="9600" b="1">
                <a:solidFill>
                  <a:srgbClr val="FFFFFF"/>
                </a:solidFill>
                <a:latin typeface="Helvetica" pitchFamily="2" charset="0"/>
              </a:rPr>
              <a:t>?</a:t>
            </a:r>
            <a:endParaRPr lang="en-US" sz="9600" b="1">
              <a:solidFill>
                <a:schemeClr val="bg1">
                  <a:alpha val="60000"/>
                </a:schemeClr>
              </a:solidFill>
              <a:latin typeface="Helvetica" pitchFamily="2" charset="0"/>
            </a:endParaRPr>
          </a:p>
          <a:p>
            <a:pPr algn="ctr"/>
            <a:endParaRPr lang="en-US"/>
          </a:p>
        </p:txBody>
      </p:sp>
      <p:sp>
        <p:nvSpPr>
          <p:cNvPr id="10" name="Title 1">
            <a:extLst>
              <a:ext uri="{FF2B5EF4-FFF2-40B4-BE49-F238E27FC236}">
                <a16:creationId xmlns:a16="http://schemas.microsoft.com/office/drawing/2014/main" id="{19634290-909B-1347-9B08-8280DF7FF3BA}"/>
              </a:ext>
            </a:extLst>
          </p:cNvPr>
          <p:cNvSpPr>
            <a:spLocks noGrp="1"/>
          </p:cNvSpPr>
          <p:nvPr>
            <p:ph type="title"/>
          </p:nvPr>
        </p:nvSpPr>
        <p:spPr>
          <a:xfrm>
            <a:off x="0" y="1363433"/>
            <a:ext cx="3002400" cy="1669773"/>
          </a:xfrm>
        </p:spPr>
        <p:txBody>
          <a:bodyPr/>
          <a:lstStyle/>
          <a:p>
            <a:pPr>
              <a:lnSpc>
                <a:spcPts val="2000"/>
              </a:lnSpc>
            </a:pPr>
            <a:r>
              <a:rPr lang="en-US" sz="2000" noProof="0"/>
              <a:t>Try It Out!</a:t>
            </a:r>
            <a:r>
              <a:rPr lang="en-US" sz="1800" noProof="0"/>
              <a:t/>
            </a:r>
            <a:br>
              <a:rPr lang="en-US" sz="1800" noProof="0"/>
            </a:br>
            <a:r>
              <a:rPr lang="en-US" sz="1800" b="0" noProof="0"/>
              <a:t>Olivia is 5½ years old. Can you serve lactose-free fat-free (skim) or lactose-free low-fat (1%) milk to her as part of a reimbursable meal or snack?</a:t>
            </a:r>
          </a:p>
        </p:txBody>
      </p:sp>
      <p:sp>
        <p:nvSpPr>
          <p:cNvPr id="11" name="Content Placeholder 3">
            <a:extLst>
              <a:ext uri="{FF2B5EF4-FFF2-40B4-BE49-F238E27FC236}">
                <a16:creationId xmlns:a16="http://schemas.microsoft.com/office/drawing/2014/main" id="{6EFC6868-6FBD-7443-BB79-A8BDCDF1D0F8}"/>
              </a:ext>
            </a:extLst>
          </p:cNvPr>
          <p:cNvSpPr>
            <a:spLocks noGrp="1"/>
          </p:cNvSpPr>
          <p:nvPr>
            <p:ph sz="half" idx="2"/>
          </p:nvPr>
        </p:nvSpPr>
        <p:spPr>
          <a:xfrm>
            <a:off x="197698" y="3695791"/>
            <a:ext cx="1994174" cy="613726"/>
          </a:xfrm>
        </p:spPr>
        <p:txBody>
          <a:bodyPr/>
          <a:lstStyle/>
          <a:p>
            <a:pPr>
              <a:buClr>
                <a:srgbClr val="FFFFFF"/>
              </a:buClr>
              <a:buFont typeface="Wingdings" pitchFamily="2" charset="2"/>
              <a:buChar char="q"/>
            </a:pPr>
            <a:r>
              <a:rPr lang="en-US" noProof="0">
                <a:solidFill>
                  <a:srgbClr val="FFFFFF"/>
                </a:solidFill>
                <a:cs typeface="Calibri" panose="020F0502020204030204" pitchFamily="34" charset="0"/>
              </a:rPr>
              <a:t> Yes</a:t>
            </a:r>
            <a:endParaRPr lang="en-US" noProof="0">
              <a:solidFill>
                <a:srgbClr val="FFFFFF"/>
              </a:solidFill>
            </a:endParaRPr>
          </a:p>
          <a:p>
            <a:pPr>
              <a:buClr>
                <a:srgbClr val="FFFFFF"/>
              </a:buClr>
              <a:buFont typeface="Wingdings" pitchFamily="2" charset="2"/>
              <a:buChar char="q"/>
            </a:pPr>
            <a:r>
              <a:rPr lang="en-US" noProof="0">
                <a:solidFill>
                  <a:srgbClr val="FFFFFF"/>
                </a:solidFill>
              </a:rPr>
              <a:t> No</a:t>
            </a:r>
          </a:p>
          <a:p>
            <a:pPr>
              <a:buClr>
                <a:srgbClr val="14504F"/>
              </a:buClr>
            </a:pPr>
            <a:endParaRPr lang="en-US" noProof="0">
              <a:solidFill>
                <a:srgbClr val="FFFFFF"/>
              </a:solidFill>
            </a:endParaRPr>
          </a:p>
        </p:txBody>
      </p:sp>
      <p:grpSp>
        <p:nvGrpSpPr>
          <p:cNvPr id="18" name="Group 17" descr="[decorative] ">
            <a:extLst>
              <a:ext uri="{FF2B5EF4-FFF2-40B4-BE49-F238E27FC236}">
                <a16:creationId xmlns:a16="http://schemas.microsoft.com/office/drawing/2014/main" id="{A6CCAE7C-9F9D-CB44-9D55-EDEA66D4D57B}"/>
              </a:ext>
              <a:ext uri="{C183D7F6-B498-43B3-948B-1728B52AA6E4}">
                <adec:decorative xmlns="" xmlns:adec="http://schemas.microsoft.com/office/drawing/2017/decorative" val="1"/>
              </a:ext>
            </a:extLst>
          </p:cNvPr>
          <p:cNvGrpSpPr/>
          <p:nvPr/>
        </p:nvGrpSpPr>
        <p:grpSpPr>
          <a:xfrm>
            <a:off x="3407238" y="842100"/>
            <a:ext cx="5258742" cy="3109566"/>
            <a:chOff x="2596445" y="1206348"/>
            <a:chExt cx="6376794" cy="3268212"/>
          </a:xfrm>
        </p:grpSpPr>
        <p:sp>
          <p:nvSpPr>
            <p:cNvPr id="19" name="Rounded Rectangle 18">
              <a:extLst>
                <a:ext uri="{FF2B5EF4-FFF2-40B4-BE49-F238E27FC236}">
                  <a16:creationId xmlns:a16="http://schemas.microsoft.com/office/drawing/2014/main" id="{2D51A246-49CB-FF4E-BDC8-D2DAFFE3D2E2}"/>
                </a:ext>
              </a:extLst>
            </p:cNvPr>
            <p:cNvSpPr/>
            <p:nvPr/>
          </p:nvSpPr>
          <p:spPr>
            <a:xfrm>
              <a:off x="2596445" y="1206348"/>
              <a:ext cx="6376794" cy="3268212"/>
            </a:xfrm>
            <a:prstGeom prst="roundRect">
              <a:avLst>
                <a:gd name="adj" fmla="val 2645"/>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C7EA9A62-A2DE-0147-BF96-12F6968EF704}"/>
                </a:ext>
              </a:extLst>
            </p:cNvPr>
            <p:cNvGrpSpPr/>
            <p:nvPr/>
          </p:nvGrpSpPr>
          <p:grpSpPr>
            <a:xfrm>
              <a:off x="2794841" y="1389011"/>
              <a:ext cx="5940117" cy="2857118"/>
              <a:chOff x="2794841" y="1389011"/>
              <a:chExt cx="5940117" cy="2857118"/>
            </a:xfrm>
          </p:grpSpPr>
          <p:grpSp>
            <p:nvGrpSpPr>
              <p:cNvPr id="21" name="Group 20">
                <a:extLst>
                  <a:ext uri="{FF2B5EF4-FFF2-40B4-BE49-F238E27FC236}">
                    <a16:creationId xmlns:a16="http://schemas.microsoft.com/office/drawing/2014/main" id="{53BB871A-57BD-C64B-9728-39E07CEF19F8}"/>
                  </a:ext>
                </a:extLst>
              </p:cNvPr>
              <p:cNvGrpSpPr/>
              <p:nvPr/>
            </p:nvGrpSpPr>
            <p:grpSpPr>
              <a:xfrm>
                <a:off x="2800349" y="1392845"/>
                <a:ext cx="2809043" cy="1174369"/>
                <a:chOff x="2587276" y="1392845"/>
                <a:chExt cx="2809043" cy="1174369"/>
              </a:xfrm>
              <a:effectLst>
                <a:outerShdw blurRad="50800" dist="38100" dir="2700000" algn="tl" rotWithShape="0">
                  <a:prstClr val="black">
                    <a:alpha val="20000"/>
                  </a:prstClr>
                </a:outerShdw>
              </a:effectLst>
            </p:grpSpPr>
            <p:sp>
              <p:nvSpPr>
                <p:cNvPr id="31" name="Rounded Rectangle 30">
                  <a:extLst>
                    <a:ext uri="{FF2B5EF4-FFF2-40B4-BE49-F238E27FC236}">
                      <a16:creationId xmlns:a16="http://schemas.microsoft.com/office/drawing/2014/main" id="{1EC8AF5E-11B7-3A4E-A53A-289D9E640544}"/>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313669D-8A1A-3244-A75D-E6F171BC5D2E}"/>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A8FFDC24-8FFD-EE4A-B7CD-19B5DE60E795}"/>
                  </a:ext>
                </a:extLst>
              </p:cNvPr>
              <p:cNvGrpSpPr/>
              <p:nvPr/>
            </p:nvGrpSpPr>
            <p:grpSpPr>
              <a:xfrm>
                <a:off x="5835248" y="1389011"/>
                <a:ext cx="2899710" cy="1174369"/>
                <a:chOff x="2587276" y="1392845"/>
                <a:chExt cx="2809043" cy="1174369"/>
              </a:xfrm>
              <a:effectLst>
                <a:outerShdw blurRad="50800" dist="38100" dir="2700000" algn="tl" rotWithShape="0">
                  <a:prstClr val="black">
                    <a:alpha val="20000"/>
                  </a:prstClr>
                </a:outerShdw>
              </a:effectLst>
            </p:grpSpPr>
            <p:sp>
              <p:nvSpPr>
                <p:cNvPr id="29" name="Rounded Rectangle 28">
                  <a:extLst>
                    <a:ext uri="{FF2B5EF4-FFF2-40B4-BE49-F238E27FC236}">
                      <a16:creationId xmlns:a16="http://schemas.microsoft.com/office/drawing/2014/main" id="{CB6EC2F3-486A-9C40-AF80-0356F614008B}"/>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58B5E35E-8135-1B42-BB5C-9E2D304E64A2}"/>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AAA23A26-D5D7-A640-8AD9-FF928B1D84B8}"/>
                  </a:ext>
                </a:extLst>
              </p:cNvPr>
              <p:cNvGrpSpPr/>
              <p:nvPr/>
            </p:nvGrpSpPr>
            <p:grpSpPr>
              <a:xfrm>
                <a:off x="2794841" y="2725886"/>
                <a:ext cx="2809043" cy="1520243"/>
                <a:chOff x="2587276" y="1392845"/>
                <a:chExt cx="2809043" cy="1520243"/>
              </a:xfrm>
              <a:effectLst>
                <a:outerShdw blurRad="50800" dist="38100" dir="2700000" algn="tl" rotWithShape="0">
                  <a:prstClr val="black">
                    <a:alpha val="20000"/>
                  </a:prstClr>
                </a:outerShdw>
              </a:effectLst>
            </p:grpSpPr>
            <p:sp>
              <p:nvSpPr>
                <p:cNvPr id="27" name="Rounded Rectangle 26">
                  <a:extLst>
                    <a:ext uri="{FF2B5EF4-FFF2-40B4-BE49-F238E27FC236}">
                      <a16:creationId xmlns:a16="http://schemas.microsoft.com/office/drawing/2014/main" id="{AB0D2E08-3FB2-A540-B7D5-2995E5B5371D}"/>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D6E697D-4441-FE40-BA76-261D7E80BA31}"/>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155D9558-DD5D-5B4B-AA3D-6990966A5832}"/>
                  </a:ext>
                </a:extLst>
              </p:cNvPr>
              <p:cNvGrpSpPr/>
              <p:nvPr/>
            </p:nvGrpSpPr>
            <p:grpSpPr>
              <a:xfrm>
                <a:off x="5829988" y="2725886"/>
                <a:ext cx="2899394" cy="1520243"/>
                <a:chOff x="2587276" y="1392845"/>
                <a:chExt cx="2809043" cy="1520243"/>
              </a:xfrm>
              <a:effectLst>
                <a:outerShdw blurRad="50800" dist="38100" dir="2700000" algn="tl" rotWithShape="0">
                  <a:prstClr val="black">
                    <a:alpha val="20000"/>
                  </a:prstClr>
                </a:outerShdw>
              </a:effectLst>
            </p:grpSpPr>
            <p:sp>
              <p:nvSpPr>
                <p:cNvPr id="25" name="Rounded Rectangle 24">
                  <a:extLst>
                    <a:ext uri="{FF2B5EF4-FFF2-40B4-BE49-F238E27FC236}">
                      <a16:creationId xmlns:a16="http://schemas.microsoft.com/office/drawing/2014/main" id="{D335DFB5-A4EB-5945-8A3E-F47A202E19BB}"/>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88F4565-65AB-DE40-B6F3-D9FAC29BFBD6}"/>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aphicFrame>
        <p:nvGraphicFramePr>
          <p:cNvPr id="33" name="Table 32" descr="[decorative] ">
            <a:extLst>
              <a:ext uri="{FF2B5EF4-FFF2-40B4-BE49-F238E27FC236}">
                <a16:creationId xmlns:a16="http://schemas.microsoft.com/office/drawing/2014/main" id="{A93082E9-DE3F-344E-9663-4688C2685A84}"/>
              </a:ext>
            </a:extLst>
          </p:cNvPr>
          <p:cNvGraphicFramePr>
            <a:graphicFrameLocks noGrp="1"/>
          </p:cNvGraphicFramePr>
          <p:nvPr>
            <p:extLst>
              <p:ext uri="{D42A27DB-BD31-4B8C-83A1-F6EECF244321}">
                <p14:modId xmlns:p14="http://schemas.microsoft.com/office/powerpoint/2010/main" val="3315531093"/>
              </p:ext>
            </p:extLst>
          </p:nvPr>
        </p:nvGraphicFramePr>
        <p:xfrm>
          <a:off x="3570849" y="1030026"/>
          <a:ext cx="2310826" cy="305803"/>
        </p:xfrm>
        <a:graphic>
          <a:graphicData uri="http://schemas.openxmlformats.org/drawingml/2006/table">
            <a:tbl>
              <a:tblPr firstRow="1" bandRow="1">
                <a:tableStyleId>{2D5ABB26-0587-4C30-8999-92F81FD0307C}</a:tableStyleId>
              </a:tblPr>
              <a:tblGrid>
                <a:gridCol w="2310826">
                  <a:extLst>
                    <a:ext uri="{9D8B030D-6E8A-4147-A177-3AD203B41FA5}">
                      <a16:colId xmlns:a16="http://schemas.microsoft.com/office/drawing/2014/main" val="3628576105"/>
                    </a:ext>
                  </a:extLst>
                </a:gridCol>
              </a:tblGrid>
              <a:tr h="305803">
                <a:tc>
                  <a:txBody>
                    <a:bodyPr/>
                    <a:lstStyle/>
                    <a:p>
                      <a:pPr algn="ctr"/>
                      <a:r>
                        <a:rPr lang="en-US" sz="1100" b="1">
                          <a:ln>
                            <a:noFill/>
                          </a:ln>
                          <a:solidFill>
                            <a:schemeClr val="bg1"/>
                          </a:solidFill>
                          <a:latin typeface="Times New Roman" panose="02020603050405020304" pitchFamily="18" charset="0"/>
                          <a:cs typeface="Times New Roman" panose="02020603050405020304" pitchFamily="18" charset="0"/>
                        </a:rPr>
                        <a:t>Newborn through 11 months old</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4" name="Table 33" descr="[decorative] ">
            <a:extLst>
              <a:ext uri="{FF2B5EF4-FFF2-40B4-BE49-F238E27FC236}">
                <a16:creationId xmlns:a16="http://schemas.microsoft.com/office/drawing/2014/main" id="{852CE912-3B50-834F-AC60-552F4342B1ED}"/>
              </a:ext>
            </a:extLst>
          </p:cNvPr>
          <p:cNvGraphicFramePr>
            <a:graphicFrameLocks noGrp="1"/>
          </p:cNvGraphicFramePr>
          <p:nvPr>
            <p:extLst>
              <p:ext uri="{D42A27DB-BD31-4B8C-83A1-F6EECF244321}">
                <p14:modId xmlns:p14="http://schemas.microsoft.com/office/powerpoint/2010/main" val="2872979902"/>
              </p:ext>
            </p:extLst>
          </p:nvPr>
        </p:nvGraphicFramePr>
        <p:xfrm>
          <a:off x="3608051" y="1402939"/>
          <a:ext cx="2213217" cy="586180"/>
        </p:xfrm>
        <a:graphic>
          <a:graphicData uri="http://schemas.openxmlformats.org/drawingml/2006/table">
            <a:tbl>
              <a:tblPr firstRow="1" bandRow="1">
                <a:tableStyleId>{2D5ABB26-0587-4C30-8999-92F81FD0307C}</a:tableStyleId>
              </a:tblPr>
              <a:tblGrid>
                <a:gridCol w="2213217">
                  <a:extLst>
                    <a:ext uri="{9D8B030D-6E8A-4147-A177-3AD203B41FA5}">
                      <a16:colId xmlns:a16="http://schemas.microsoft.com/office/drawing/2014/main" val="3628576105"/>
                    </a:ext>
                  </a:extLst>
                </a:gridCol>
              </a:tblGrid>
              <a:tr h="582673">
                <a:tc>
                  <a:txBody>
                    <a:bodyPr/>
                    <a:lstStyle/>
                    <a:p>
                      <a:pPr marL="228600" indent="-22860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Breastmilk</a:t>
                      </a:r>
                    </a:p>
                    <a:p>
                      <a:pPr marL="228600" indent="-22860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Iron-fortified formula</a:t>
                      </a:r>
                    </a:p>
                    <a:p>
                      <a:r>
                        <a:rPr lang="en-US" sz="700" i="1">
                          <a:latin typeface="Times New Roman" panose="02020603050405020304" pitchFamily="18" charset="0"/>
                          <a:cs typeface="Times New Roman" panose="02020603050405020304" pitchFamily="18" charset="0"/>
                        </a:rPr>
                        <a:t>Breastmilk is allowed at any age in the CACFP.</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7" name="Table 36" descr="[decorative] ">
            <a:extLst>
              <a:ext uri="{FF2B5EF4-FFF2-40B4-BE49-F238E27FC236}">
                <a16:creationId xmlns:a16="http://schemas.microsoft.com/office/drawing/2014/main" id="{B68207BE-A91E-0E45-A4B8-09A10A7E7A24}"/>
              </a:ext>
            </a:extLst>
          </p:cNvPr>
          <p:cNvGraphicFramePr>
            <a:graphicFrameLocks noGrp="1"/>
          </p:cNvGraphicFramePr>
          <p:nvPr>
            <p:extLst>
              <p:ext uri="{D42A27DB-BD31-4B8C-83A1-F6EECF244321}">
                <p14:modId xmlns:p14="http://schemas.microsoft.com/office/powerpoint/2010/main" val="3645193250"/>
              </p:ext>
            </p:extLst>
          </p:nvPr>
        </p:nvGraphicFramePr>
        <p:xfrm>
          <a:off x="6085004" y="1004047"/>
          <a:ext cx="2372136" cy="405840"/>
        </p:xfrm>
        <a:graphic>
          <a:graphicData uri="http://schemas.openxmlformats.org/drawingml/2006/table">
            <a:tbl>
              <a:tblPr firstRow="1" bandRow="1">
                <a:tableStyleId>{2D5ABB26-0587-4C30-8999-92F81FD0307C}</a:tableStyleId>
              </a:tblPr>
              <a:tblGrid>
                <a:gridCol w="2372136">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12 months through 23 months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0" i="1">
                          <a:ln>
                            <a:noFill/>
                          </a:ln>
                          <a:solidFill>
                            <a:schemeClr val="bg1"/>
                          </a:solidFill>
                          <a:latin typeface="Times New Roman" panose="02020603050405020304" pitchFamily="18" charset="0"/>
                          <a:cs typeface="Times New Roman" panose="02020603050405020304" pitchFamily="18" charset="0"/>
                        </a:rPr>
                        <a:t>(1 year through 1 year and 11 months)</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8" name="Table 37" descr="[decorative] ">
            <a:extLst>
              <a:ext uri="{FF2B5EF4-FFF2-40B4-BE49-F238E27FC236}">
                <a16:creationId xmlns:a16="http://schemas.microsoft.com/office/drawing/2014/main" id="{AF42CD69-8752-4240-A15F-0521E028A4C0}"/>
              </a:ext>
            </a:extLst>
          </p:cNvPr>
          <p:cNvGraphicFramePr>
            <a:graphicFrameLocks noGrp="1"/>
          </p:cNvGraphicFramePr>
          <p:nvPr>
            <p:extLst>
              <p:ext uri="{D42A27DB-BD31-4B8C-83A1-F6EECF244321}">
                <p14:modId xmlns:p14="http://schemas.microsoft.com/office/powerpoint/2010/main" val="3700520280"/>
              </p:ext>
            </p:extLst>
          </p:nvPr>
        </p:nvGraphicFramePr>
        <p:xfrm>
          <a:off x="6103218" y="1402939"/>
          <a:ext cx="2351006" cy="624347"/>
        </p:xfrm>
        <a:graphic>
          <a:graphicData uri="http://schemas.openxmlformats.org/drawingml/2006/table">
            <a:tbl>
              <a:tblPr firstRow="1" bandRow="1">
                <a:tableStyleId>{2D5ABB26-0587-4C30-8999-92F81FD0307C}</a:tableStyleId>
              </a:tblPr>
              <a:tblGrid>
                <a:gridCol w="2351006">
                  <a:extLst>
                    <a:ext uri="{9D8B030D-6E8A-4147-A177-3AD203B41FA5}">
                      <a16:colId xmlns:a16="http://schemas.microsoft.com/office/drawing/2014/main" val="3628576105"/>
                    </a:ext>
                  </a:extLst>
                </a:gridCol>
              </a:tblGrid>
              <a:tr h="624347">
                <a:tc>
                  <a:txBody>
                    <a:bodyPr/>
                    <a:lstStyle/>
                    <a:p>
                      <a:pPr marL="228600" indent="-22860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whole milk</a:t>
                      </a:r>
                    </a:p>
                    <a:p>
                      <a:r>
                        <a:rPr lang="en-US" sz="700" i="1">
                          <a:latin typeface="Times New Roman" panose="02020603050405020304" pitchFamily="18" charset="0"/>
                          <a:cs typeface="Times New Roman" panose="02020603050405020304" pitchFamily="18" charset="0"/>
                        </a:rPr>
                        <a:t>Iron-fortified formula may be served to children between the ages of 12 months to 13 months to help with the transition to whole milk.</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5" name="Table 34" descr="[decorative] ">
            <a:extLst>
              <a:ext uri="{FF2B5EF4-FFF2-40B4-BE49-F238E27FC236}">
                <a16:creationId xmlns:a16="http://schemas.microsoft.com/office/drawing/2014/main" id="{3631CF4B-59AA-5B4A-89AC-EF12A6D7A937}"/>
              </a:ext>
            </a:extLst>
          </p:cNvPr>
          <p:cNvGraphicFramePr>
            <a:graphicFrameLocks noGrp="1"/>
          </p:cNvGraphicFramePr>
          <p:nvPr>
            <p:extLst>
              <p:ext uri="{D42A27DB-BD31-4B8C-83A1-F6EECF244321}">
                <p14:modId xmlns:p14="http://schemas.microsoft.com/office/powerpoint/2010/main" val="3495018735"/>
              </p:ext>
            </p:extLst>
          </p:nvPr>
        </p:nvGraphicFramePr>
        <p:xfrm>
          <a:off x="3575391" y="2261086"/>
          <a:ext cx="2279330" cy="405840"/>
        </p:xfrm>
        <a:graphic>
          <a:graphicData uri="http://schemas.openxmlformats.org/drawingml/2006/table">
            <a:tbl>
              <a:tblPr firstRow="1" bandRow="1">
                <a:tableStyleId>{2D5ABB26-0587-4C30-8999-92F81FD0307C}</a:tableStyleId>
              </a:tblPr>
              <a:tblGrid>
                <a:gridCol w="2279330">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2 years through 5 years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0" i="1">
                          <a:ln>
                            <a:noFill/>
                          </a:ln>
                          <a:solidFill>
                            <a:schemeClr val="bg1"/>
                          </a:solidFill>
                          <a:latin typeface="Times New Roman" panose="02020603050405020304" pitchFamily="18" charset="0"/>
                          <a:cs typeface="Times New Roman" panose="02020603050405020304" pitchFamily="18" charset="0"/>
                        </a:rPr>
                        <a:t>(up to 6th birthday)</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6" name="Table 35" descr="[decorative] ">
            <a:extLst>
              <a:ext uri="{FF2B5EF4-FFF2-40B4-BE49-F238E27FC236}">
                <a16:creationId xmlns:a16="http://schemas.microsoft.com/office/drawing/2014/main" id="{358630FF-42C8-5C41-8017-F03BB9520BD0}"/>
              </a:ext>
            </a:extLst>
          </p:cNvPr>
          <p:cNvGraphicFramePr>
            <a:graphicFrameLocks noGrp="1"/>
          </p:cNvGraphicFramePr>
          <p:nvPr>
            <p:extLst>
              <p:ext uri="{D42A27DB-BD31-4B8C-83A1-F6EECF244321}">
                <p14:modId xmlns:p14="http://schemas.microsoft.com/office/powerpoint/2010/main" val="2979086810"/>
              </p:ext>
            </p:extLst>
          </p:nvPr>
        </p:nvGraphicFramePr>
        <p:xfrm>
          <a:off x="3608051" y="2681073"/>
          <a:ext cx="2282288" cy="916065"/>
        </p:xfrm>
        <a:graphic>
          <a:graphicData uri="http://schemas.openxmlformats.org/drawingml/2006/table">
            <a:tbl>
              <a:tblPr firstRow="1" bandRow="1">
                <a:tableStyleId>{2D5ABB26-0587-4C30-8999-92F81FD0307C}</a:tableStyleId>
              </a:tblPr>
              <a:tblGrid>
                <a:gridCol w="2282288">
                  <a:extLst>
                    <a:ext uri="{9D8B030D-6E8A-4147-A177-3AD203B41FA5}">
                      <a16:colId xmlns:a16="http://schemas.microsoft.com/office/drawing/2014/main" val="3628576105"/>
                    </a:ext>
                  </a:extLst>
                </a:gridCol>
              </a:tblGrid>
              <a:tr h="916065">
                <a:tc>
                  <a:txBody>
                    <a:bodyPr/>
                    <a:lstStyle/>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fat-free (skim) milk</a:t>
                      </a:r>
                    </a:p>
                    <a:p>
                      <a:pPr marL="182880" indent="-18288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low-fat (1%) milk </a:t>
                      </a:r>
                    </a:p>
                    <a:p>
                      <a:r>
                        <a:rPr lang="en-US" sz="700" i="1">
                          <a:latin typeface="Times New Roman" panose="02020603050405020304" pitchFamily="18" charset="0"/>
                          <a:cs typeface="Times New Roman" panose="02020603050405020304" pitchFamily="18" charset="0"/>
                        </a:rPr>
                        <a:t>Unflavored whole milk and unflavored reduced-fat (2%) milk may be served to children between the ages of 24 and 25 months to help with the transition to </a:t>
                      </a:r>
                      <a:br>
                        <a:rPr lang="en-US" sz="700" i="1">
                          <a:latin typeface="Times New Roman" panose="02020603050405020304" pitchFamily="18" charset="0"/>
                          <a:cs typeface="Times New Roman" panose="02020603050405020304" pitchFamily="18" charset="0"/>
                        </a:rPr>
                      </a:br>
                      <a:r>
                        <a:rPr lang="en-US" sz="700" i="1">
                          <a:latin typeface="Times New Roman" panose="02020603050405020304" pitchFamily="18" charset="0"/>
                          <a:cs typeface="Times New Roman" panose="02020603050405020304" pitchFamily="18" charset="0"/>
                        </a:rPr>
                        <a:t>fat-free (skim) or low-fat (1%) milk.</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9" name="Table 38" descr="[decorative] ">
            <a:extLst>
              <a:ext uri="{FF2B5EF4-FFF2-40B4-BE49-F238E27FC236}">
                <a16:creationId xmlns:a16="http://schemas.microsoft.com/office/drawing/2014/main" id="{B45AECA6-CE5C-6E4F-A0F9-6346FFD9DE81}"/>
              </a:ext>
            </a:extLst>
          </p:cNvPr>
          <p:cNvGraphicFramePr>
            <a:graphicFrameLocks noGrp="1"/>
          </p:cNvGraphicFramePr>
          <p:nvPr>
            <p:extLst>
              <p:ext uri="{D42A27DB-BD31-4B8C-83A1-F6EECF244321}">
                <p14:modId xmlns:p14="http://schemas.microsoft.com/office/powerpoint/2010/main" val="2232621901"/>
              </p:ext>
            </p:extLst>
          </p:nvPr>
        </p:nvGraphicFramePr>
        <p:xfrm>
          <a:off x="6085004" y="2272809"/>
          <a:ext cx="2391038" cy="405840"/>
        </p:xfrm>
        <a:graphic>
          <a:graphicData uri="http://schemas.openxmlformats.org/drawingml/2006/table">
            <a:tbl>
              <a:tblPr firstRow="1" bandRow="1">
                <a:tableStyleId>{2D5ABB26-0587-4C30-8999-92F81FD0307C}</a:tableStyleId>
              </a:tblPr>
              <a:tblGrid>
                <a:gridCol w="2391038">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6 through 12 years, 13 through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1">
                          <a:ln>
                            <a:noFill/>
                          </a:ln>
                          <a:solidFill>
                            <a:schemeClr val="bg1"/>
                          </a:solidFill>
                          <a:latin typeface="Times New Roman" panose="02020603050405020304" pitchFamily="18" charset="0"/>
                          <a:cs typeface="Times New Roman" panose="02020603050405020304" pitchFamily="18" charset="0"/>
                        </a:rPr>
                        <a:t>18 years, and adults</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40" name="Table 39" descr="[decorative] ">
            <a:extLst>
              <a:ext uri="{FF2B5EF4-FFF2-40B4-BE49-F238E27FC236}">
                <a16:creationId xmlns:a16="http://schemas.microsoft.com/office/drawing/2014/main" id="{2B9E6A8B-5F57-2546-86AA-214A5366DD1C}"/>
              </a:ext>
            </a:extLst>
          </p:cNvPr>
          <p:cNvGraphicFramePr>
            <a:graphicFrameLocks noGrp="1"/>
          </p:cNvGraphicFramePr>
          <p:nvPr>
            <p:extLst>
              <p:ext uri="{D42A27DB-BD31-4B8C-83A1-F6EECF244321}">
                <p14:modId xmlns:p14="http://schemas.microsoft.com/office/powerpoint/2010/main" val="1135746098"/>
              </p:ext>
            </p:extLst>
          </p:nvPr>
        </p:nvGraphicFramePr>
        <p:xfrm>
          <a:off x="6103218" y="2681073"/>
          <a:ext cx="2282289" cy="807160"/>
        </p:xfrm>
        <a:graphic>
          <a:graphicData uri="http://schemas.openxmlformats.org/drawingml/2006/table">
            <a:tbl>
              <a:tblPr firstRow="1" bandRow="1">
                <a:tableStyleId>{2D5ABB26-0587-4C30-8999-92F81FD0307C}</a:tableStyleId>
              </a:tblPr>
              <a:tblGrid>
                <a:gridCol w="2282289">
                  <a:extLst>
                    <a:ext uri="{9D8B030D-6E8A-4147-A177-3AD203B41FA5}">
                      <a16:colId xmlns:a16="http://schemas.microsoft.com/office/drawing/2014/main" val="3628576105"/>
                    </a:ext>
                  </a:extLst>
                </a:gridCol>
              </a:tblGrid>
              <a:tr h="797989">
                <a:tc>
                  <a:txBody>
                    <a:bodyPr/>
                    <a:lstStyle/>
                    <a:p>
                      <a:pPr marL="182880" indent="-182880">
                        <a:buClr>
                          <a:srgbClr val="511B48"/>
                        </a:buClr>
                        <a:buFont typeface="Wingdings" pitchFamily="2" charset="2"/>
                        <a:buChar char="ü"/>
                      </a:pPr>
                      <a:r>
                        <a:rPr lang="en-US" sz="1200" dirty="0">
                          <a:latin typeface="Times New Roman" panose="02020603050405020304" pitchFamily="18" charset="0"/>
                          <a:cs typeface="Times New Roman" panose="02020603050405020304" pitchFamily="18" charset="0"/>
                        </a:rPr>
                        <a:t>Unflavored fat-free (skim) milk</a:t>
                      </a:r>
                    </a:p>
                    <a:p>
                      <a:pPr marL="182880" indent="-182880">
                        <a:buClr>
                          <a:srgbClr val="511B48"/>
                        </a:buClr>
                        <a:buFont typeface="Wingdings" pitchFamily="2" charset="2"/>
                        <a:buChar char="ü"/>
                      </a:pPr>
                      <a:r>
                        <a:rPr lang="en-US" sz="1200" dirty="0">
                          <a:latin typeface="Times New Roman" panose="02020603050405020304" pitchFamily="18" charset="0"/>
                          <a:cs typeface="Times New Roman" panose="02020603050405020304" pitchFamily="18" charset="0"/>
                        </a:rPr>
                        <a:t>Flavored fat-free (skim) milk</a:t>
                      </a:r>
                    </a:p>
                    <a:p>
                      <a:pPr marL="182880" indent="-182880">
                        <a:buClr>
                          <a:srgbClr val="511B48"/>
                        </a:buClr>
                        <a:buFont typeface="Wingdings" pitchFamily="2" charset="2"/>
                        <a:buChar char="ü"/>
                      </a:pPr>
                      <a:r>
                        <a:rPr lang="en-US" sz="1200" dirty="0">
                          <a:latin typeface="Times New Roman" panose="02020603050405020304" pitchFamily="18" charset="0"/>
                          <a:cs typeface="Times New Roman" panose="02020603050405020304" pitchFamily="18" charset="0"/>
                        </a:rPr>
                        <a:t>Unflavored low-fat (1%) milk</a:t>
                      </a:r>
                    </a:p>
                    <a:p>
                      <a:pPr marL="182880" indent="-182880">
                        <a:buClr>
                          <a:srgbClr val="511B48"/>
                        </a:buClr>
                        <a:buFont typeface="Wingdings" pitchFamily="2" charset="2"/>
                        <a:buChar char="ü"/>
                      </a:pPr>
                      <a:r>
                        <a:rPr lang="en-US" sz="1200" dirty="0">
                          <a:latin typeface="Times New Roman" panose="02020603050405020304" pitchFamily="18" charset="0"/>
                          <a:cs typeface="Times New Roman" panose="02020603050405020304" pitchFamily="18" charset="0"/>
                        </a:rPr>
                        <a:t>Flavored low-fat (1%) milk</a:t>
                      </a:r>
                    </a:p>
                  </a:txBody>
                  <a:tcPr marL="75639" marR="75639" marT="37820" marB="37820" anchor="ctr"/>
                </a:tc>
                <a:extLst>
                  <a:ext uri="{0D108BD9-81ED-4DB2-BD59-A6C34878D82A}">
                    <a16:rowId xmlns:a16="http://schemas.microsoft.com/office/drawing/2014/main" val="1058308914"/>
                  </a:ext>
                </a:extLst>
              </a:tr>
            </a:tbl>
          </a:graphicData>
        </a:graphic>
      </p:graphicFrame>
      <p:sp>
        <p:nvSpPr>
          <p:cNvPr id="41" name="Rectangle 40">
            <a:extLst>
              <a:ext uri="{FF2B5EF4-FFF2-40B4-BE49-F238E27FC236}">
                <a16:creationId xmlns:a16="http://schemas.microsoft.com/office/drawing/2014/main" id="{1B42993F-D30B-A749-A0E2-50530D9C015D}"/>
              </a:ext>
            </a:extLst>
          </p:cNvPr>
          <p:cNvSpPr/>
          <p:nvPr/>
        </p:nvSpPr>
        <p:spPr>
          <a:xfrm>
            <a:off x="3467526" y="4126662"/>
            <a:ext cx="5156190" cy="738664"/>
          </a:xfrm>
          <a:prstGeom prst="rect">
            <a:avLst/>
          </a:prstGeom>
        </p:spPr>
        <p:txBody>
          <a:bodyPr wrap="square">
            <a:spAutoFit/>
          </a:bodyPr>
          <a:lstStyle/>
          <a:p>
            <a:pPr algn="ctr"/>
            <a:r>
              <a:rPr lang="en-US" sz="1400" i="1">
                <a:latin typeface="Times New Roman" panose="02020603050405020304" pitchFamily="18" charset="0"/>
                <a:cs typeface="Times New Roman" panose="02020603050405020304" pitchFamily="18" charset="0"/>
              </a:rPr>
              <a:t>Non-dairy beverages may be served in place of cow’s milk when a participant has a special dietary need. Please contact your Sponsoring Organization or State agency for more information. </a:t>
            </a:r>
          </a:p>
        </p:txBody>
      </p:sp>
      <p:sp>
        <p:nvSpPr>
          <p:cNvPr id="2" name="TextBox 1">
            <a:extLst>
              <a:ext uri="{FF2B5EF4-FFF2-40B4-BE49-F238E27FC236}">
                <a16:creationId xmlns:a16="http://schemas.microsoft.com/office/drawing/2014/main" id="{0D94CA16-F871-EC45-A516-219F39E32CF9}"/>
              </a:ext>
            </a:extLst>
          </p:cNvPr>
          <p:cNvSpPr txBox="1"/>
          <p:nvPr/>
        </p:nvSpPr>
        <p:spPr>
          <a:xfrm>
            <a:off x="3318933" y="4893735"/>
            <a:ext cx="2403222" cy="184666"/>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What if Olivia was lactose intolerant? May you serve her fat-free lactose-free milk or low-fat lactose-free milk as part of a reimbursable meal or snack in the CACFP? </a:t>
            </a:r>
            <a:endParaRPr lang="es-ES" sz="200" dirty="0">
              <a:solidFill>
                <a:schemeClr val="bg1"/>
              </a:solidFill>
            </a:endParaRPr>
          </a:p>
          <a:p>
            <a:r>
              <a:rPr lang="en-US" sz="200" dirty="0">
                <a:solidFill>
                  <a:schemeClr val="bg1"/>
                </a:solidFill>
                <a:latin typeface="Arial" panose="020B0604020202020204" pitchFamily="34" charset="0"/>
                <a:cs typeface="Arial" panose="020B0604020202020204" pitchFamily="34" charset="0"/>
              </a:rPr>
              <a:t>Raise your hand if you think you may serve Oliva fat-free lactose-free milk or low-fat lactose-free milk as part of a reimbursable meal or snack in the CACFP [pause and wait for a show of hands].</a:t>
            </a:r>
          </a:p>
          <a:p>
            <a:r>
              <a:rPr lang="en-US" sz="200" dirty="0">
                <a:solidFill>
                  <a:schemeClr val="bg1"/>
                </a:solidFill>
                <a:latin typeface="Arial" panose="020B0604020202020204" pitchFamily="34" charset="0"/>
                <a:cs typeface="Arial" panose="020B0604020202020204" pitchFamily="34" charset="0"/>
              </a:rPr>
              <a:t>Raise your hand if you think you may not serve Oliva fat-free lactose-free milk or low-fat lactose-free milk as part of a reimbursable meal or snack in the CACFP [pause and wait for a show of hands].</a:t>
            </a:r>
          </a:p>
        </p:txBody>
      </p:sp>
    </p:spTree>
    <p:extLst>
      <p:ext uri="{BB962C8B-B14F-4D97-AF65-F5344CB8AC3E}">
        <p14:creationId xmlns:p14="http://schemas.microsoft.com/office/powerpoint/2010/main" val="4094204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86B61C-D284-044A-84D7-597799392A45}"/>
              </a:ext>
            </a:extLst>
          </p:cNvPr>
          <p:cNvSpPr txBox="1"/>
          <p:nvPr/>
        </p:nvSpPr>
        <p:spPr>
          <a:xfrm>
            <a:off x="39164" y="147488"/>
            <a:ext cx="2938645" cy="2215991"/>
          </a:xfrm>
          <a:prstGeom prst="rect">
            <a:avLst/>
          </a:prstGeom>
          <a:noFill/>
        </p:spPr>
        <p:txBody>
          <a:bodyPr wrap="square" rtlCol="0">
            <a:spAutoFit/>
          </a:bodyPr>
          <a:lstStyle/>
          <a:p>
            <a:pPr algn="ctr"/>
            <a:r>
              <a:rPr lang="en-US" sz="12000" b="1" dirty="0">
                <a:solidFill>
                  <a:srgbClr val="FFFFFF"/>
                </a:solidFill>
                <a:latin typeface="Helvetica" pitchFamily="2" charset="0"/>
              </a:rPr>
              <a:t>?</a:t>
            </a:r>
            <a:endParaRPr lang="en-US" sz="12000" b="1" dirty="0">
              <a:solidFill>
                <a:schemeClr val="bg1">
                  <a:alpha val="60000"/>
                </a:schemeClr>
              </a:solidFill>
              <a:latin typeface="Helvetica" pitchFamily="2" charset="0"/>
            </a:endParaRPr>
          </a:p>
          <a:p>
            <a:pPr algn="ctr"/>
            <a:endParaRPr lang="en-US" dirty="0"/>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1" y="1846559"/>
            <a:ext cx="2938645" cy="1669773"/>
          </a:xfrm>
        </p:spPr>
        <p:txBody>
          <a:bodyPr/>
          <a:lstStyle/>
          <a:p>
            <a:r>
              <a:rPr lang="en-US" noProof="0" dirty="0"/>
              <a:t>Let Us Know Who You Are! </a:t>
            </a:r>
            <a:br>
              <a:rPr lang="en-US" noProof="0" dirty="0"/>
            </a:br>
            <a:r>
              <a:rPr lang="en-US" b="0" noProof="0" dirty="0"/>
              <a:t>I work for a…</a:t>
            </a:r>
          </a:p>
        </p:txBody>
      </p:sp>
      <p:sp>
        <p:nvSpPr>
          <p:cNvPr id="7" name="Content Placeholder 3">
            <a:extLst>
              <a:ext uri="{FF2B5EF4-FFF2-40B4-BE49-F238E27FC236}">
                <a16:creationId xmlns:a16="http://schemas.microsoft.com/office/drawing/2014/main" id="{062893C7-08FC-1B40-AA56-496131DEAD91}"/>
              </a:ext>
            </a:extLst>
          </p:cNvPr>
          <p:cNvSpPr txBox="1">
            <a:spLocks/>
          </p:cNvSpPr>
          <p:nvPr/>
        </p:nvSpPr>
        <p:spPr>
          <a:xfrm>
            <a:off x="3463316" y="910802"/>
            <a:ext cx="4058361" cy="4000411"/>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9250" indent="-349250">
              <a:buClr>
                <a:srgbClr val="511B48"/>
              </a:buClr>
              <a:buFont typeface="Wingdings" panose="05000000000000000000" pitchFamily="2" charset="2"/>
              <a:buChar char="q"/>
            </a:pPr>
            <a:r>
              <a:rPr lang="en-US" dirty="0"/>
              <a:t>Child care center</a:t>
            </a:r>
          </a:p>
          <a:p>
            <a:pPr marL="349250" indent="-349250">
              <a:buClr>
                <a:srgbClr val="511B48"/>
              </a:buClr>
              <a:buFont typeface="Wingdings" panose="05000000000000000000" pitchFamily="2" charset="2"/>
              <a:buChar char="q"/>
            </a:pPr>
            <a:r>
              <a:rPr lang="en-US" dirty="0"/>
              <a:t>Family child care home</a:t>
            </a:r>
          </a:p>
          <a:p>
            <a:pPr marL="349250" indent="-349250">
              <a:buClr>
                <a:srgbClr val="511B48"/>
              </a:buClr>
              <a:buFont typeface="Wingdings" panose="05000000000000000000" pitchFamily="2" charset="2"/>
              <a:buChar char="q"/>
            </a:pPr>
            <a:r>
              <a:rPr lang="en-US" dirty="0"/>
              <a:t>At-risk afterschool care center</a:t>
            </a:r>
          </a:p>
          <a:p>
            <a:pPr marL="349250" indent="-349250">
              <a:buClr>
                <a:srgbClr val="511B48"/>
              </a:buClr>
              <a:buFont typeface="Wingdings" panose="05000000000000000000" pitchFamily="2" charset="2"/>
              <a:buChar char="q"/>
            </a:pPr>
            <a:r>
              <a:rPr lang="en-US" dirty="0"/>
              <a:t>Adult day care center</a:t>
            </a:r>
          </a:p>
          <a:p>
            <a:pPr marL="349250" indent="-349250">
              <a:buClr>
                <a:srgbClr val="511B48"/>
              </a:buClr>
              <a:buFont typeface="Wingdings" panose="05000000000000000000" pitchFamily="2" charset="2"/>
              <a:buChar char="q"/>
            </a:pPr>
            <a:r>
              <a:rPr lang="en-US" dirty="0"/>
              <a:t>Sponsoring organization</a:t>
            </a:r>
          </a:p>
          <a:p>
            <a:pPr marL="349250" indent="-349250">
              <a:buClr>
                <a:srgbClr val="511B48"/>
              </a:buClr>
              <a:buFont typeface="Wingdings" panose="05000000000000000000" pitchFamily="2" charset="2"/>
              <a:buChar char="q"/>
            </a:pPr>
            <a:r>
              <a:rPr lang="en-US" dirty="0"/>
              <a:t>Emergency shelter</a:t>
            </a:r>
          </a:p>
          <a:p>
            <a:pPr marL="349250" indent="-349250">
              <a:buClr>
                <a:srgbClr val="511B48"/>
              </a:buClr>
              <a:buFont typeface="Wingdings" panose="05000000000000000000" pitchFamily="2" charset="2"/>
              <a:buChar char="q"/>
            </a:pPr>
            <a:r>
              <a:rPr lang="en-US" dirty="0"/>
              <a:t>School food authority</a:t>
            </a:r>
          </a:p>
          <a:p>
            <a:pPr marL="349250" indent="-349250">
              <a:buClr>
                <a:srgbClr val="511B48"/>
              </a:buClr>
              <a:buFont typeface="Wingdings" panose="05000000000000000000" pitchFamily="2" charset="2"/>
              <a:buChar char="q"/>
            </a:pPr>
            <a:r>
              <a:rPr lang="en-US" dirty="0"/>
              <a:t>State agency</a:t>
            </a:r>
          </a:p>
          <a:p>
            <a:pPr marL="349250" indent="-349250">
              <a:buClr>
                <a:srgbClr val="511B48"/>
              </a:buClr>
              <a:buFont typeface="Wingdings" panose="05000000000000000000" pitchFamily="2" charset="2"/>
              <a:buChar char="q"/>
            </a:pPr>
            <a:r>
              <a:rPr lang="en-US" dirty="0"/>
              <a:t>USDA Regional Office </a:t>
            </a:r>
          </a:p>
          <a:p>
            <a:pPr marL="349250" indent="-349250">
              <a:buClr>
                <a:srgbClr val="511B48"/>
              </a:buClr>
              <a:buFont typeface="Wingdings" panose="05000000000000000000" pitchFamily="2" charset="2"/>
              <a:buChar char="q"/>
            </a:pPr>
            <a:r>
              <a:rPr lang="en-US" dirty="0"/>
              <a:t>Other</a:t>
            </a:r>
          </a:p>
        </p:txBody>
      </p:sp>
      <p:sp>
        <p:nvSpPr>
          <p:cNvPr id="6" name="TextBox 5">
            <a:extLst>
              <a:ext uri="{FF2B5EF4-FFF2-40B4-BE49-F238E27FC236}">
                <a16:creationId xmlns:a16="http://schemas.microsoft.com/office/drawing/2014/main" id="{33D1D60E-3FD8-7D41-B50A-B3F1B166E6ED}"/>
              </a:ext>
            </a:extLst>
          </p:cNvPr>
          <p:cNvSpPr txBox="1"/>
          <p:nvPr/>
        </p:nvSpPr>
        <p:spPr>
          <a:xfrm>
            <a:off x="7947862" y="3999083"/>
            <a:ext cx="807070" cy="830997"/>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Before we get started, I want to know who has joined us today.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Please raise your hand if you work for:</a:t>
            </a:r>
          </a:p>
          <a:p>
            <a:endParaRPr lang="en-US" sz="200" dirty="0">
              <a:solidFill>
                <a:schemeClr val="bg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a child care center [pause and wait for a show of hands],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a family child care home [pause and wait for a show of hands],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an at-risk afterschool care center [pause and wait for a show of hands],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a sponsoring organization [pause and wait for a show of hands],</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an emergency shelter [pause and wait for a show of hands],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a school food authority [pause and wait for a show of hands],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a State agency [pause and wait for a show of hands],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a USDA Regional office [pause and wait for a show of hands], or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other [pause and wait for a show of hands]. </a:t>
            </a:r>
          </a:p>
          <a:p>
            <a:endParaRPr lang="es-US" sz="200">
              <a:solidFill>
                <a:schemeClr val="bg1"/>
              </a:solidFill>
            </a:endParaRPr>
          </a:p>
        </p:txBody>
      </p:sp>
    </p:spTree>
    <p:extLst>
      <p:ext uri="{BB962C8B-B14F-4D97-AF65-F5344CB8AC3E}">
        <p14:creationId xmlns:p14="http://schemas.microsoft.com/office/powerpoint/2010/main" val="39465389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a:extLst>
              <a:ext uri="{FF2B5EF4-FFF2-40B4-BE49-F238E27FC236}">
                <a16:creationId xmlns:a16="http://schemas.microsoft.com/office/drawing/2014/main" id="{40F1A550-6D99-7A4D-9E34-65DF676EC0C8}"/>
              </a:ext>
            </a:extLst>
          </p:cNvPr>
          <p:cNvSpPr txBox="1"/>
          <p:nvPr/>
        </p:nvSpPr>
        <p:spPr>
          <a:xfrm>
            <a:off x="39164" y="176984"/>
            <a:ext cx="2938645" cy="1846659"/>
          </a:xfrm>
          <a:prstGeom prst="rect">
            <a:avLst/>
          </a:prstGeom>
          <a:noFill/>
        </p:spPr>
        <p:txBody>
          <a:bodyPr wrap="square" rtlCol="0">
            <a:spAutoFit/>
          </a:bodyPr>
          <a:lstStyle/>
          <a:p>
            <a:pPr algn="ctr"/>
            <a:r>
              <a:rPr lang="en-US" sz="9600" b="1">
                <a:solidFill>
                  <a:srgbClr val="FFFFFF"/>
                </a:solidFill>
                <a:latin typeface="Helvetica" pitchFamily="2" charset="0"/>
              </a:rPr>
              <a:t>?</a:t>
            </a:r>
            <a:endParaRPr lang="en-US" sz="9600" b="1">
              <a:solidFill>
                <a:schemeClr val="bg1">
                  <a:alpha val="60000"/>
                </a:schemeClr>
              </a:solidFill>
              <a:latin typeface="Helvetica" pitchFamily="2" charset="0"/>
            </a:endParaRPr>
          </a:p>
          <a:p>
            <a:pPr algn="ctr"/>
            <a:endParaRPr lang="en-US"/>
          </a:p>
        </p:txBody>
      </p:sp>
      <p:sp>
        <p:nvSpPr>
          <p:cNvPr id="2" name="Title 1">
            <a:extLst>
              <a:ext uri="{FF2B5EF4-FFF2-40B4-BE49-F238E27FC236}">
                <a16:creationId xmlns:a16="http://schemas.microsoft.com/office/drawing/2014/main" id="{AA69E19D-7878-3643-9714-7FF374346BD1}"/>
              </a:ext>
            </a:extLst>
          </p:cNvPr>
          <p:cNvSpPr>
            <a:spLocks noGrp="1"/>
          </p:cNvSpPr>
          <p:nvPr>
            <p:ph type="title"/>
          </p:nvPr>
        </p:nvSpPr>
        <p:spPr>
          <a:xfrm>
            <a:off x="0" y="1363433"/>
            <a:ext cx="3002400" cy="2395111"/>
          </a:xfrm>
        </p:spPr>
        <p:txBody>
          <a:bodyPr/>
          <a:lstStyle/>
          <a:p>
            <a:pPr>
              <a:lnSpc>
                <a:spcPts val="2000"/>
              </a:lnSpc>
            </a:pPr>
            <a:r>
              <a:rPr lang="en-US" sz="2000" noProof="0"/>
              <a:t>Answer</a:t>
            </a:r>
            <a:r>
              <a:rPr lang="en-US" sz="1800" noProof="0"/>
              <a:t/>
            </a:r>
            <a:br>
              <a:rPr lang="en-US" sz="1800" noProof="0"/>
            </a:br>
            <a:r>
              <a:rPr lang="en-US" sz="1800" b="0" noProof="0"/>
              <a:t>Olivia is 5½ years old. Can you serve lactose-free fat-free (skim) or lactose-free low-fat (1%) milk to her as part of a reimbursable meal or snack?</a:t>
            </a:r>
          </a:p>
        </p:txBody>
      </p:sp>
      <p:sp>
        <p:nvSpPr>
          <p:cNvPr id="4" name="Content Placeholder 3">
            <a:extLst>
              <a:ext uri="{FF2B5EF4-FFF2-40B4-BE49-F238E27FC236}">
                <a16:creationId xmlns:a16="http://schemas.microsoft.com/office/drawing/2014/main" id="{B3489591-4C2E-3A4B-8B9B-F3818D36A5A5}"/>
              </a:ext>
            </a:extLst>
          </p:cNvPr>
          <p:cNvSpPr>
            <a:spLocks noGrp="1"/>
          </p:cNvSpPr>
          <p:nvPr>
            <p:ph sz="half" idx="2"/>
          </p:nvPr>
        </p:nvSpPr>
        <p:spPr>
          <a:xfrm>
            <a:off x="197698" y="3682344"/>
            <a:ext cx="2612738" cy="613726"/>
          </a:xfrm>
        </p:spPr>
        <p:txBody>
          <a:bodyPr/>
          <a:lstStyle/>
          <a:p>
            <a:pPr>
              <a:buClr>
                <a:srgbClr val="FFFFFF"/>
              </a:buClr>
              <a:buFont typeface="Wingdings" pitchFamily="2" charset="2"/>
              <a:buChar char="q"/>
            </a:pPr>
            <a:r>
              <a:rPr lang="en-US" noProof="0">
                <a:solidFill>
                  <a:srgbClr val="FFFFFF"/>
                </a:solidFill>
                <a:cs typeface="Calibri" panose="020F0502020204030204" pitchFamily="34" charset="0"/>
              </a:rPr>
              <a:t> </a:t>
            </a:r>
            <a:r>
              <a:rPr lang="en-US" b="1" noProof="0">
                <a:solidFill>
                  <a:srgbClr val="FFFFFF"/>
                </a:solidFill>
                <a:cs typeface="Calibri" panose="020F0502020204030204" pitchFamily="34" charset="0"/>
              </a:rPr>
              <a:t>Yes</a:t>
            </a:r>
            <a:endParaRPr lang="en-US" b="1" noProof="0">
              <a:solidFill>
                <a:srgbClr val="FFFFFF"/>
              </a:solidFill>
            </a:endParaRPr>
          </a:p>
          <a:p>
            <a:pPr>
              <a:buClr>
                <a:srgbClr val="FFFFFF"/>
              </a:buClr>
              <a:buFont typeface="Wingdings" pitchFamily="2" charset="2"/>
              <a:buChar char="q"/>
            </a:pPr>
            <a:r>
              <a:rPr lang="en-US" noProof="0">
                <a:solidFill>
                  <a:srgbClr val="FFFFFF"/>
                </a:solidFill>
              </a:rPr>
              <a:t> No</a:t>
            </a:r>
          </a:p>
          <a:p>
            <a:pPr>
              <a:buClr>
                <a:srgbClr val="14504F"/>
              </a:buClr>
            </a:pPr>
            <a:endParaRPr lang="en-US" noProof="0">
              <a:solidFill>
                <a:srgbClr val="FFFFFF"/>
              </a:solidFill>
            </a:endParaRPr>
          </a:p>
        </p:txBody>
      </p:sp>
      <p:sp>
        <p:nvSpPr>
          <p:cNvPr id="5" name="TextBox 4" descr="The box next to &quot;Yes&quot; is checked. ">
            <a:extLst>
              <a:ext uri="{FF2B5EF4-FFF2-40B4-BE49-F238E27FC236}">
                <a16:creationId xmlns:a16="http://schemas.microsoft.com/office/drawing/2014/main" id="{CBAA1DF5-9230-D842-ADA7-46B7F127738F}"/>
              </a:ext>
            </a:extLst>
          </p:cNvPr>
          <p:cNvSpPr txBox="1"/>
          <p:nvPr/>
        </p:nvSpPr>
        <p:spPr>
          <a:xfrm>
            <a:off x="213239" y="3569785"/>
            <a:ext cx="311364" cy="461665"/>
          </a:xfrm>
          <a:prstGeom prst="rect">
            <a:avLst/>
          </a:prstGeom>
          <a:noFill/>
        </p:spPr>
        <p:txBody>
          <a:bodyPr wrap="square" rtlCol="0">
            <a:spAutoFit/>
          </a:bodyPr>
          <a:lstStyle/>
          <a:p>
            <a:r>
              <a:rPr lang="en-US" sz="2400">
                <a:solidFill>
                  <a:srgbClr val="FFFFFF"/>
                </a:solidFill>
              </a:rPr>
              <a:t>✓</a:t>
            </a:r>
          </a:p>
        </p:txBody>
      </p:sp>
      <p:grpSp>
        <p:nvGrpSpPr>
          <p:cNvPr id="17" name="Group 16" descr="[decorative] ">
            <a:extLst>
              <a:ext uri="{FF2B5EF4-FFF2-40B4-BE49-F238E27FC236}">
                <a16:creationId xmlns:a16="http://schemas.microsoft.com/office/drawing/2014/main" id="{4704201C-A557-5845-A162-AAB28DBCABF4}"/>
              </a:ext>
              <a:ext uri="{C183D7F6-B498-43B3-948B-1728B52AA6E4}">
                <adec:decorative xmlns="" xmlns:adec="http://schemas.microsoft.com/office/drawing/2017/decorative" val="1"/>
              </a:ext>
            </a:extLst>
          </p:cNvPr>
          <p:cNvGrpSpPr/>
          <p:nvPr/>
        </p:nvGrpSpPr>
        <p:grpSpPr>
          <a:xfrm>
            <a:off x="3407238" y="842100"/>
            <a:ext cx="5258742" cy="3109566"/>
            <a:chOff x="2596445" y="1206348"/>
            <a:chExt cx="6376794" cy="3268212"/>
          </a:xfrm>
        </p:grpSpPr>
        <p:sp>
          <p:nvSpPr>
            <p:cNvPr id="18" name="Rounded Rectangle 17">
              <a:extLst>
                <a:ext uri="{FF2B5EF4-FFF2-40B4-BE49-F238E27FC236}">
                  <a16:creationId xmlns:a16="http://schemas.microsoft.com/office/drawing/2014/main" id="{07C7EDAA-E834-BF44-8FA6-F6352EFEF2DB}"/>
                </a:ext>
              </a:extLst>
            </p:cNvPr>
            <p:cNvSpPr/>
            <p:nvPr/>
          </p:nvSpPr>
          <p:spPr>
            <a:xfrm>
              <a:off x="2596445" y="1206348"/>
              <a:ext cx="6376794" cy="3268212"/>
            </a:xfrm>
            <a:prstGeom prst="roundRect">
              <a:avLst>
                <a:gd name="adj" fmla="val 2645"/>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265A836C-DD6E-0448-B551-C76916D44CE8}"/>
                </a:ext>
              </a:extLst>
            </p:cNvPr>
            <p:cNvGrpSpPr/>
            <p:nvPr/>
          </p:nvGrpSpPr>
          <p:grpSpPr>
            <a:xfrm>
              <a:off x="2794841" y="1389011"/>
              <a:ext cx="5940117" cy="2857118"/>
              <a:chOff x="2794841" y="1389011"/>
              <a:chExt cx="5940117" cy="2857118"/>
            </a:xfrm>
          </p:grpSpPr>
          <p:grpSp>
            <p:nvGrpSpPr>
              <p:cNvPr id="20" name="Group 19">
                <a:extLst>
                  <a:ext uri="{FF2B5EF4-FFF2-40B4-BE49-F238E27FC236}">
                    <a16:creationId xmlns:a16="http://schemas.microsoft.com/office/drawing/2014/main" id="{760B21CD-67EF-3442-9ED8-2C5F07DB1AAA}"/>
                  </a:ext>
                </a:extLst>
              </p:cNvPr>
              <p:cNvGrpSpPr/>
              <p:nvPr/>
            </p:nvGrpSpPr>
            <p:grpSpPr>
              <a:xfrm>
                <a:off x="2800349" y="1392845"/>
                <a:ext cx="2809043" cy="1174369"/>
                <a:chOff x="2587276" y="1392845"/>
                <a:chExt cx="2809043" cy="1174369"/>
              </a:xfrm>
              <a:effectLst>
                <a:outerShdw blurRad="50800" dist="38100" dir="2700000" algn="tl" rotWithShape="0">
                  <a:prstClr val="black">
                    <a:alpha val="20000"/>
                  </a:prstClr>
                </a:outerShdw>
              </a:effectLst>
            </p:grpSpPr>
            <p:sp>
              <p:nvSpPr>
                <p:cNvPr id="30" name="Rounded Rectangle 29">
                  <a:extLst>
                    <a:ext uri="{FF2B5EF4-FFF2-40B4-BE49-F238E27FC236}">
                      <a16:creationId xmlns:a16="http://schemas.microsoft.com/office/drawing/2014/main" id="{F850CAF4-3953-564C-BF54-4F3AF27D832F}"/>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98AEB00-96C8-FE42-8092-BB95081DACA8}"/>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7F20003F-3317-DD46-AAE2-5B1F9AE0297B}"/>
                  </a:ext>
                </a:extLst>
              </p:cNvPr>
              <p:cNvGrpSpPr/>
              <p:nvPr/>
            </p:nvGrpSpPr>
            <p:grpSpPr>
              <a:xfrm>
                <a:off x="5835248" y="1389011"/>
                <a:ext cx="2899710" cy="1174369"/>
                <a:chOff x="2587276" y="1392845"/>
                <a:chExt cx="2809043" cy="1174369"/>
              </a:xfrm>
              <a:effectLst>
                <a:outerShdw blurRad="50800" dist="38100" dir="2700000" algn="tl" rotWithShape="0">
                  <a:prstClr val="black">
                    <a:alpha val="20000"/>
                  </a:prstClr>
                </a:outerShdw>
              </a:effectLst>
            </p:grpSpPr>
            <p:sp>
              <p:nvSpPr>
                <p:cNvPr id="28" name="Rounded Rectangle 27">
                  <a:extLst>
                    <a:ext uri="{FF2B5EF4-FFF2-40B4-BE49-F238E27FC236}">
                      <a16:creationId xmlns:a16="http://schemas.microsoft.com/office/drawing/2014/main" id="{9587EBDA-8EAB-4F47-9857-8F2746B2220A}"/>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C33FDDC-3EA3-D646-9EE4-1403BBDDF402}"/>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070BA50C-A442-624B-B834-0E517636B1C2}"/>
                  </a:ext>
                </a:extLst>
              </p:cNvPr>
              <p:cNvGrpSpPr/>
              <p:nvPr/>
            </p:nvGrpSpPr>
            <p:grpSpPr>
              <a:xfrm>
                <a:off x="2794841" y="2725886"/>
                <a:ext cx="2809043" cy="1520243"/>
                <a:chOff x="2587276" y="1392845"/>
                <a:chExt cx="2809043" cy="1520243"/>
              </a:xfrm>
              <a:effectLst>
                <a:outerShdw blurRad="50800" dist="38100" dir="2700000" algn="tl" rotWithShape="0">
                  <a:prstClr val="black">
                    <a:alpha val="20000"/>
                  </a:prstClr>
                </a:outerShdw>
              </a:effectLst>
            </p:grpSpPr>
            <p:sp>
              <p:nvSpPr>
                <p:cNvPr id="26" name="Rounded Rectangle 25">
                  <a:extLst>
                    <a:ext uri="{FF2B5EF4-FFF2-40B4-BE49-F238E27FC236}">
                      <a16:creationId xmlns:a16="http://schemas.microsoft.com/office/drawing/2014/main" id="{8D48719C-C7CB-584F-8874-BD41C9788033}"/>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3667D3A-28D9-E94B-95B8-2C1800EE00C5}"/>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B8A908FE-138D-404B-9145-F19C2120957B}"/>
                  </a:ext>
                </a:extLst>
              </p:cNvPr>
              <p:cNvGrpSpPr/>
              <p:nvPr/>
            </p:nvGrpSpPr>
            <p:grpSpPr>
              <a:xfrm>
                <a:off x="5829988" y="2725886"/>
                <a:ext cx="2899394" cy="1520243"/>
                <a:chOff x="2587276" y="1392845"/>
                <a:chExt cx="2809043" cy="1520243"/>
              </a:xfrm>
              <a:effectLst>
                <a:outerShdw blurRad="50800" dist="38100" dir="2700000" algn="tl" rotWithShape="0">
                  <a:prstClr val="black">
                    <a:alpha val="20000"/>
                  </a:prstClr>
                </a:outerShdw>
              </a:effectLst>
            </p:grpSpPr>
            <p:sp>
              <p:nvSpPr>
                <p:cNvPr id="24" name="Rounded Rectangle 23">
                  <a:extLst>
                    <a:ext uri="{FF2B5EF4-FFF2-40B4-BE49-F238E27FC236}">
                      <a16:creationId xmlns:a16="http://schemas.microsoft.com/office/drawing/2014/main" id="{8DEAEFF0-3F20-4444-A22A-CBB7DD4DF5FF}"/>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B779772-12C5-EF4C-B2CE-F0ECA251241A}"/>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aphicFrame>
        <p:nvGraphicFramePr>
          <p:cNvPr id="32" name="Table 31" descr="[decorative] ">
            <a:extLst>
              <a:ext uri="{FF2B5EF4-FFF2-40B4-BE49-F238E27FC236}">
                <a16:creationId xmlns:a16="http://schemas.microsoft.com/office/drawing/2014/main" id="{1ECFC9C8-8100-5943-8F52-CD942F6F9FBA}"/>
              </a:ext>
            </a:extLst>
          </p:cNvPr>
          <p:cNvGraphicFramePr>
            <a:graphicFrameLocks noGrp="1"/>
          </p:cNvGraphicFramePr>
          <p:nvPr>
            <p:extLst>
              <p:ext uri="{D42A27DB-BD31-4B8C-83A1-F6EECF244321}">
                <p14:modId xmlns:p14="http://schemas.microsoft.com/office/powerpoint/2010/main" val="4101293226"/>
              </p:ext>
            </p:extLst>
          </p:nvPr>
        </p:nvGraphicFramePr>
        <p:xfrm>
          <a:off x="3570849" y="1030026"/>
          <a:ext cx="2310826" cy="305803"/>
        </p:xfrm>
        <a:graphic>
          <a:graphicData uri="http://schemas.openxmlformats.org/drawingml/2006/table">
            <a:tbl>
              <a:tblPr firstRow="1" bandRow="1">
                <a:tableStyleId>{2D5ABB26-0587-4C30-8999-92F81FD0307C}</a:tableStyleId>
              </a:tblPr>
              <a:tblGrid>
                <a:gridCol w="2310826">
                  <a:extLst>
                    <a:ext uri="{9D8B030D-6E8A-4147-A177-3AD203B41FA5}">
                      <a16:colId xmlns:a16="http://schemas.microsoft.com/office/drawing/2014/main" val="3628576105"/>
                    </a:ext>
                  </a:extLst>
                </a:gridCol>
              </a:tblGrid>
              <a:tr h="305803">
                <a:tc>
                  <a:txBody>
                    <a:bodyPr/>
                    <a:lstStyle/>
                    <a:p>
                      <a:pPr algn="ctr"/>
                      <a:r>
                        <a:rPr lang="en-US" sz="1100" b="1">
                          <a:ln>
                            <a:noFill/>
                          </a:ln>
                          <a:solidFill>
                            <a:schemeClr val="bg1"/>
                          </a:solidFill>
                          <a:latin typeface="Times New Roman" panose="02020603050405020304" pitchFamily="18" charset="0"/>
                          <a:cs typeface="Times New Roman" panose="02020603050405020304" pitchFamily="18" charset="0"/>
                        </a:rPr>
                        <a:t>Newborn through 11 months old</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3" name="Table 32" descr="[decorative] ">
            <a:extLst>
              <a:ext uri="{FF2B5EF4-FFF2-40B4-BE49-F238E27FC236}">
                <a16:creationId xmlns:a16="http://schemas.microsoft.com/office/drawing/2014/main" id="{C5AAE4B8-9430-BF4A-A3B6-8B17C44914BC}"/>
              </a:ext>
            </a:extLst>
          </p:cNvPr>
          <p:cNvGraphicFramePr>
            <a:graphicFrameLocks noGrp="1"/>
          </p:cNvGraphicFramePr>
          <p:nvPr>
            <p:extLst>
              <p:ext uri="{D42A27DB-BD31-4B8C-83A1-F6EECF244321}">
                <p14:modId xmlns:p14="http://schemas.microsoft.com/office/powerpoint/2010/main" val="1834484017"/>
              </p:ext>
            </p:extLst>
          </p:nvPr>
        </p:nvGraphicFramePr>
        <p:xfrm>
          <a:off x="3608051" y="1402939"/>
          <a:ext cx="2213217" cy="586180"/>
        </p:xfrm>
        <a:graphic>
          <a:graphicData uri="http://schemas.openxmlformats.org/drawingml/2006/table">
            <a:tbl>
              <a:tblPr firstRow="1" bandRow="1">
                <a:tableStyleId>{2D5ABB26-0587-4C30-8999-92F81FD0307C}</a:tableStyleId>
              </a:tblPr>
              <a:tblGrid>
                <a:gridCol w="2213217">
                  <a:extLst>
                    <a:ext uri="{9D8B030D-6E8A-4147-A177-3AD203B41FA5}">
                      <a16:colId xmlns:a16="http://schemas.microsoft.com/office/drawing/2014/main" val="3628576105"/>
                    </a:ext>
                  </a:extLst>
                </a:gridCol>
              </a:tblGrid>
              <a:tr h="582673">
                <a:tc>
                  <a:txBody>
                    <a:bodyPr/>
                    <a:lstStyle/>
                    <a:p>
                      <a:pPr marL="228600" indent="-22860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Breastmilk</a:t>
                      </a:r>
                    </a:p>
                    <a:p>
                      <a:pPr marL="228600" indent="-22860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Iron-fortified formula</a:t>
                      </a:r>
                    </a:p>
                    <a:p>
                      <a:r>
                        <a:rPr lang="en-US" sz="700" i="1">
                          <a:latin typeface="Times New Roman" panose="02020603050405020304" pitchFamily="18" charset="0"/>
                          <a:cs typeface="Times New Roman" panose="02020603050405020304" pitchFamily="18" charset="0"/>
                        </a:rPr>
                        <a:t>Breastmilk is allowed at any age in the CACFP.</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6" name="Table 35" descr="[decorative] ">
            <a:extLst>
              <a:ext uri="{FF2B5EF4-FFF2-40B4-BE49-F238E27FC236}">
                <a16:creationId xmlns:a16="http://schemas.microsoft.com/office/drawing/2014/main" id="{241CB3BA-DBCE-E24E-BFFE-B3A58F3C8A5E}"/>
              </a:ext>
            </a:extLst>
          </p:cNvPr>
          <p:cNvGraphicFramePr>
            <a:graphicFrameLocks noGrp="1"/>
          </p:cNvGraphicFramePr>
          <p:nvPr>
            <p:extLst>
              <p:ext uri="{D42A27DB-BD31-4B8C-83A1-F6EECF244321}">
                <p14:modId xmlns:p14="http://schemas.microsoft.com/office/powerpoint/2010/main" val="3250343191"/>
              </p:ext>
            </p:extLst>
          </p:nvPr>
        </p:nvGraphicFramePr>
        <p:xfrm>
          <a:off x="6085004" y="1004047"/>
          <a:ext cx="2372136" cy="405840"/>
        </p:xfrm>
        <a:graphic>
          <a:graphicData uri="http://schemas.openxmlformats.org/drawingml/2006/table">
            <a:tbl>
              <a:tblPr firstRow="1" bandRow="1">
                <a:tableStyleId>{2D5ABB26-0587-4C30-8999-92F81FD0307C}</a:tableStyleId>
              </a:tblPr>
              <a:tblGrid>
                <a:gridCol w="2372136">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12 months through 23 months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0" i="1">
                          <a:ln>
                            <a:noFill/>
                          </a:ln>
                          <a:solidFill>
                            <a:schemeClr val="bg1"/>
                          </a:solidFill>
                          <a:latin typeface="Times New Roman" panose="02020603050405020304" pitchFamily="18" charset="0"/>
                          <a:cs typeface="Times New Roman" panose="02020603050405020304" pitchFamily="18" charset="0"/>
                        </a:rPr>
                        <a:t>(1 year through 1 year and 11 months)</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7" name="Table 36" descr="[decorative] ">
            <a:extLst>
              <a:ext uri="{FF2B5EF4-FFF2-40B4-BE49-F238E27FC236}">
                <a16:creationId xmlns:a16="http://schemas.microsoft.com/office/drawing/2014/main" id="{78EB4AA2-9C61-BE40-900F-6210DD99C016}"/>
              </a:ext>
            </a:extLst>
          </p:cNvPr>
          <p:cNvGraphicFramePr>
            <a:graphicFrameLocks noGrp="1"/>
          </p:cNvGraphicFramePr>
          <p:nvPr>
            <p:extLst>
              <p:ext uri="{D42A27DB-BD31-4B8C-83A1-F6EECF244321}">
                <p14:modId xmlns:p14="http://schemas.microsoft.com/office/powerpoint/2010/main" val="3505075158"/>
              </p:ext>
            </p:extLst>
          </p:nvPr>
        </p:nvGraphicFramePr>
        <p:xfrm>
          <a:off x="6103218" y="1402939"/>
          <a:ext cx="2351006" cy="624347"/>
        </p:xfrm>
        <a:graphic>
          <a:graphicData uri="http://schemas.openxmlformats.org/drawingml/2006/table">
            <a:tbl>
              <a:tblPr firstRow="1" bandRow="1">
                <a:tableStyleId>{2D5ABB26-0587-4C30-8999-92F81FD0307C}</a:tableStyleId>
              </a:tblPr>
              <a:tblGrid>
                <a:gridCol w="2351006">
                  <a:extLst>
                    <a:ext uri="{9D8B030D-6E8A-4147-A177-3AD203B41FA5}">
                      <a16:colId xmlns:a16="http://schemas.microsoft.com/office/drawing/2014/main" val="3628576105"/>
                    </a:ext>
                  </a:extLst>
                </a:gridCol>
              </a:tblGrid>
              <a:tr h="624347">
                <a:tc>
                  <a:txBody>
                    <a:bodyPr/>
                    <a:lstStyle/>
                    <a:p>
                      <a:pPr marL="228600" indent="-22860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whole milk</a:t>
                      </a:r>
                    </a:p>
                    <a:p>
                      <a:r>
                        <a:rPr lang="en-US" sz="700" i="1">
                          <a:latin typeface="Times New Roman" panose="02020603050405020304" pitchFamily="18" charset="0"/>
                          <a:cs typeface="Times New Roman" panose="02020603050405020304" pitchFamily="18" charset="0"/>
                        </a:rPr>
                        <a:t>Iron-fortified formula may be served to children between the ages of 12 months to 13 months to help with the transition to whole milk.</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4" name="Table 33" descr="[decorative] ">
            <a:extLst>
              <a:ext uri="{FF2B5EF4-FFF2-40B4-BE49-F238E27FC236}">
                <a16:creationId xmlns:a16="http://schemas.microsoft.com/office/drawing/2014/main" id="{4D911B75-6DB5-F940-B523-9C026419B9C0}"/>
              </a:ext>
            </a:extLst>
          </p:cNvPr>
          <p:cNvGraphicFramePr>
            <a:graphicFrameLocks noGrp="1"/>
          </p:cNvGraphicFramePr>
          <p:nvPr>
            <p:extLst>
              <p:ext uri="{D42A27DB-BD31-4B8C-83A1-F6EECF244321}">
                <p14:modId xmlns:p14="http://schemas.microsoft.com/office/powerpoint/2010/main" val="3554487442"/>
              </p:ext>
            </p:extLst>
          </p:nvPr>
        </p:nvGraphicFramePr>
        <p:xfrm>
          <a:off x="3575391" y="2261086"/>
          <a:ext cx="2279330" cy="405840"/>
        </p:xfrm>
        <a:graphic>
          <a:graphicData uri="http://schemas.openxmlformats.org/drawingml/2006/table">
            <a:tbl>
              <a:tblPr firstRow="1" bandRow="1">
                <a:tableStyleId>{2D5ABB26-0587-4C30-8999-92F81FD0307C}</a:tableStyleId>
              </a:tblPr>
              <a:tblGrid>
                <a:gridCol w="2279330">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2 years through 5 years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0" i="1">
                          <a:ln>
                            <a:noFill/>
                          </a:ln>
                          <a:solidFill>
                            <a:schemeClr val="bg1"/>
                          </a:solidFill>
                          <a:latin typeface="Times New Roman" panose="02020603050405020304" pitchFamily="18" charset="0"/>
                          <a:cs typeface="Times New Roman" panose="02020603050405020304" pitchFamily="18" charset="0"/>
                        </a:rPr>
                        <a:t>(up to 6th birthday)</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5" name="Table 34" descr="[decorative] ">
            <a:extLst>
              <a:ext uri="{FF2B5EF4-FFF2-40B4-BE49-F238E27FC236}">
                <a16:creationId xmlns:a16="http://schemas.microsoft.com/office/drawing/2014/main" id="{2CC4E61E-DFEF-0946-8FDC-FCF906A14A50}"/>
              </a:ext>
            </a:extLst>
          </p:cNvPr>
          <p:cNvGraphicFramePr>
            <a:graphicFrameLocks noGrp="1"/>
          </p:cNvGraphicFramePr>
          <p:nvPr>
            <p:extLst>
              <p:ext uri="{D42A27DB-BD31-4B8C-83A1-F6EECF244321}">
                <p14:modId xmlns:p14="http://schemas.microsoft.com/office/powerpoint/2010/main" val="43267536"/>
              </p:ext>
            </p:extLst>
          </p:nvPr>
        </p:nvGraphicFramePr>
        <p:xfrm>
          <a:off x="3608051" y="2681073"/>
          <a:ext cx="2282288" cy="916065"/>
        </p:xfrm>
        <a:graphic>
          <a:graphicData uri="http://schemas.openxmlformats.org/drawingml/2006/table">
            <a:tbl>
              <a:tblPr firstRow="1" bandRow="1">
                <a:tableStyleId>{2D5ABB26-0587-4C30-8999-92F81FD0307C}</a:tableStyleId>
              </a:tblPr>
              <a:tblGrid>
                <a:gridCol w="2282288">
                  <a:extLst>
                    <a:ext uri="{9D8B030D-6E8A-4147-A177-3AD203B41FA5}">
                      <a16:colId xmlns:a16="http://schemas.microsoft.com/office/drawing/2014/main" val="3628576105"/>
                    </a:ext>
                  </a:extLst>
                </a:gridCol>
              </a:tblGrid>
              <a:tr h="916065">
                <a:tc>
                  <a:txBody>
                    <a:bodyPr/>
                    <a:lstStyle/>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fat-free (skim) milk</a:t>
                      </a:r>
                    </a:p>
                    <a:p>
                      <a:pPr marL="182880" indent="-182880">
                        <a:spcAft>
                          <a:spcPts val="300"/>
                        </a:spcAft>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low-fat (1%) milk </a:t>
                      </a:r>
                    </a:p>
                    <a:p>
                      <a:r>
                        <a:rPr lang="en-US" sz="700" i="1">
                          <a:latin typeface="Times New Roman" panose="02020603050405020304" pitchFamily="18" charset="0"/>
                          <a:cs typeface="Times New Roman" panose="02020603050405020304" pitchFamily="18" charset="0"/>
                        </a:rPr>
                        <a:t>Unflavored whole milk and unflavored reduced-fat (2%) milk may be served to children between the ages of 24 and 25 months to help with the transition to </a:t>
                      </a:r>
                      <a:br>
                        <a:rPr lang="en-US" sz="700" i="1">
                          <a:latin typeface="Times New Roman" panose="02020603050405020304" pitchFamily="18" charset="0"/>
                          <a:cs typeface="Times New Roman" panose="02020603050405020304" pitchFamily="18" charset="0"/>
                        </a:rPr>
                      </a:br>
                      <a:r>
                        <a:rPr lang="en-US" sz="700" i="1">
                          <a:latin typeface="Times New Roman" panose="02020603050405020304" pitchFamily="18" charset="0"/>
                          <a:cs typeface="Times New Roman" panose="02020603050405020304" pitchFamily="18" charset="0"/>
                        </a:rPr>
                        <a:t>fat-free (skim) or low-fat (1%) milk.</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8" name="Table 37" descr="[decorative] ">
            <a:extLst>
              <a:ext uri="{FF2B5EF4-FFF2-40B4-BE49-F238E27FC236}">
                <a16:creationId xmlns:a16="http://schemas.microsoft.com/office/drawing/2014/main" id="{E9DE1EA2-0B61-7A4A-B529-5489C57D07E7}"/>
              </a:ext>
            </a:extLst>
          </p:cNvPr>
          <p:cNvGraphicFramePr>
            <a:graphicFrameLocks noGrp="1"/>
          </p:cNvGraphicFramePr>
          <p:nvPr>
            <p:extLst>
              <p:ext uri="{D42A27DB-BD31-4B8C-83A1-F6EECF244321}">
                <p14:modId xmlns:p14="http://schemas.microsoft.com/office/powerpoint/2010/main" val="3670397653"/>
              </p:ext>
            </p:extLst>
          </p:nvPr>
        </p:nvGraphicFramePr>
        <p:xfrm>
          <a:off x="6085004" y="2272809"/>
          <a:ext cx="2391038" cy="405840"/>
        </p:xfrm>
        <a:graphic>
          <a:graphicData uri="http://schemas.openxmlformats.org/drawingml/2006/table">
            <a:tbl>
              <a:tblPr firstRow="1" bandRow="1">
                <a:tableStyleId>{2D5ABB26-0587-4C30-8999-92F81FD0307C}</a:tableStyleId>
              </a:tblPr>
              <a:tblGrid>
                <a:gridCol w="2391038">
                  <a:extLst>
                    <a:ext uri="{9D8B030D-6E8A-4147-A177-3AD203B41FA5}">
                      <a16:colId xmlns:a16="http://schemas.microsoft.com/office/drawing/2014/main" val="3628576105"/>
                    </a:ext>
                  </a:extLst>
                </a:gridCol>
              </a:tblGrid>
              <a:tr h="376619">
                <a:tc>
                  <a:txBody>
                    <a:bodyPr/>
                    <a:lstStyle/>
                    <a:p>
                      <a:pPr algn="ctr">
                        <a:lnSpc>
                          <a:spcPts val="1300"/>
                        </a:lnSpc>
                      </a:pPr>
                      <a:r>
                        <a:rPr lang="en-US" sz="1100" b="1">
                          <a:ln>
                            <a:noFill/>
                          </a:ln>
                          <a:solidFill>
                            <a:schemeClr val="bg1"/>
                          </a:solidFill>
                          <a:latin typeface="Times New Roman" panose="02020603050405020304" pitchFamily="18" charset="0"/>
                          <a:cs typeface="Times New Roman" panose="02020603050405020304" pitchFamily="18" charset="0"/>
                        </a:rPr>
                        <a:t>6 through 12 years, 13 through </a:t>
                      </a:r>
                      <a:br>
                        <a:rPr lang="en-US" sz="1100" b="1">
                          <a:ln>
                            <a:noFill/>
                          </a:ln>
                          <a:solidFill>
                            <a:schemeClr val="bg1"/>
                          </a:solidFill>
                          <a:latin typeface="Times New Roman" panose="02020603050405020304" pitchFamily="18" charset="0"/>
                          <a:cs typeface="Times New Roman" panose="02020603050405020304" pitchFamily="18" charset="0"/>
                        </a:rPr>
                      </a:br>
                      <a:r>
                        <a:rPr lang="en-US" sz="1100" b="1">
                          <a:ln>
                            <a:noFill/>
                          </a:ln>
                          <a:solidFill>
                            <a:schemeClr val="bg1"/>
                          </a:solidFill>
                          <a:latin typeface="Times New Roman" panose="02020603050405020304" pitchFamily="18" charset="0"/>
                          <a:cs typeface="Times New Roman" panose="02020603050405020304" pitchFamily="18" charset="0"/>
                        </a:rPr>
                        <a:t>18 years, and adults</a:t>
                      </a:r>
                    </a:p>
                  </a:txBody>
                  <a:tcPr marL="75639" marR="75639" marT="37820" marB="37820" anchor="ctr"/>
                </a:tc>
                <a:extLst>
                  <a:ext uri="{0D108BD9-81ED-4DB2-BD59-A6C34878D82A}">
                    <a16:rowId xmlns:a16="http://schemas.microsoft.com/office/drawing/2014/main" val="1058308914"/>
                  </a:ext>
                </a:extLst>
              </a:tr>
            </a:tbl>
          </a:graphicData>
        </a:graphic>
      </p:graphicFrame>
      <p:graphicFrame>
        <p:nvGraphicFramePr>
          <p:cNvPr id="39" name="Table 38" descr="[decorative] ">
            <a:extLst>
              <a:ext uri="{FF2B5EF4-FFF2-40B4-BE49-F238E27FC236}">
                <a16:creationId xmlns:a16="http://schemas.microsoft.com/office/drawing/2014/main" id="{549FB59E-9265-464B-8431-CBAA4A79C896}"/>
              </a:ext>
            </a:extLst>
          </p:cNvPr>
          <p:cNvGraphicFramePr>
            <a:graphicFrameLocks noGrp="1"/>
          </p:cNvGraphicFramePr>
          <p:nvPr>
            <p:extLst>
              <p:ext uri="{D42A27DB-BD31-4B8C-83A1-F6EECF244321}">
                <p14:modId xmlns:p14="http://schemas.microsoft.com/office/powerpoint/2010/main" val="694077471"/>
              </p:ext>
            </p:extLst>
          </p:nvPr>
        </p:nvGraphicFramePr>
        <p:xfrm>
          <a:off x="6103218" y="2681073"/>
          <a:ext cx="2282289" cy="807160"/>
        </p:xfrm>
        <a:graphic>
          <a:graphicData uri="http://schemas.openxmlformats.org/drawingml/2006/table">
            <a:tbl>
              <a:tblPr firstRow="1" bandRow="1">
                <a:tableStyleId>{2D5ABB26-0587-4C30-8999-92F81FD0307C}</a:tableStyleId>
              </a:tblPr>
              <a:tblGrid>
                <a:gridCol w="2282289">
                  <a:extLst>
                    <a:ext uri="{9D8B030D-6E8A-4147-A177-3AD203B41FA5}">
                      <a16:colId xmlns:a16="http://schemas.microsoft.com/office/drawing/2014/main" val="3628576105"/>
                    </a:ext>
                  </a:extLst>
                </a:gridCol>
              </a:tblGrid>
              <a:tr h="797989">
                <a:tc>
                  <a:txBody>
                    <a:bodyPr/>
                    <a:lstStyle/>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fat-free (skim)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Flavored fat-free (skim)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Unflavored low-fat (1%) milk</a:t>
                      </a:r>
                    </a:p>
                    <a:p>
                      <a:pPr marL="182880" indent="-182880">
                        <a:buClr>
                          <a:srgbClr val="511B48"/>
                        </a:buClr>
                        <a:buFont typeface="Wingdings" pitchFamily="2" charset="2"/>
                        <a:buChar char="ü"/>
                      </a:pPr>
                      <a:r>
                        <a:rPr lang="en-US" sz="1200">
                          <a:latin typeface="Times New Roman" panose="02020603050405020304" pitchFamily="18" charset="0"/>
                          <a:cs typeface="Times New Roman" panose="02020603050405020304" pitchFamily="18" charset="0"/>
                        </a:rPr>
                        <a:t>Flavored low-fat (1%) milk</a:t>
                      </a:r>
                    </a:p>
                  </a:txBody>
                  <a:tcPr marL="75639" marR="75639" marT="37820" marB="37820" anchor="ctr"/>
                </a:tc>
                <a:extLst>
                  <a:ext uri="{0D108BD9-81ED-4DB2-BD59-A6C34878D82A}">
                    <a16:rowId xmlns:a16="http://schemas.microsoft.com/office/drawing/2014/main" val="1058308914"/>
                  </a:ext>
                </a:extLst>
              </a:tr>
            </a:tbl>
          </a:graphicData>
        </a:graphic>
      </p:graphicFrame>
      <p:sp>
        <p:nvSpPr>
          <p:cNvPr id="40" name="Rectangle 39">
            <a:extLst>
              <a:ext uri="{FF2B5EF4-FFF2-40B4-BE49-F238E27FC236}">
                <a16:creationId xmlns:a16="http://schemas.microsoft.com/office/drawing/2014/main" id="{33B3F384-129E-FC4E-9150-8ED09447BFF1}"/>
              </a:ext>
            </a:extLst>
          </p:cNvPr>
          <p:cNvSpPr/>
          <p:nvPr/>
        </p:nvSpPr>
        <p:spPr>
          <a:xfrm>
            <a:off x="3467526" y="4126662"/>
            <a:ext cx="5156190" cy="738664"/>
          </a:xfrm>
          <a:prstGeom prst="rect">
            <a:avLst/>
          </a:prstGeom>
        </p:spPr>
        <p:txBody>
          <a:bodyPr wrap="square">
            <a:spAutoFit/>
          </a:bodyPr>
          <a:lstStyle/>
          <a:p>
            <a:pPr algn="ctr"/>
            <a:r>
              <a:rPr lang="en-US" sz="1400" i="1">
                <a:latin typeface="Times New Roman" panose="02020603050405020304" pitchFamily="18" charset="0"/>
                <a:cs typeface="Times New Roman" panose="02020603050405020304" pitchFamily="18" charset="0"/>
              </a:rPr>
              <a:t>Non-dairy beverages may be served in place of cow’s milk when a participant has a special dietary need. Please contact your Sponsoring Organization or State agency for more information. </a:t>
            </a:r>
          </a:p>
        </p:txBody>
      </p:sp>
      <p:sp>
        <p:nvSpPr>
          <p:cNvPr id="3" name="TextBox 2">
            <a:extLst>
              <a:ext uri="{FF2B5EF4-FFF2-40B4-BE49-F238E27FC236}">
                <a16:creationId xmlns:a16="http://schemas.microsoft.com/office/drawing/2014/main" id="{4D1AD3CB-F7E8-1E4F-B825-8853419CBB98}"/>
              </a:ext>
            </a:extLst>
          </p:cNvPr>
          <p:cNvSpPr txBox="1"/>
          <p:nvPr/>
        </p:nvSpPr>
        <p:spPr>
          <a:xfrm>
            <a:off x="3251200" y="169333"/>
            <a:ext cx="2876108" cy="123111"/>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Great job everyone! The answer is yes, you may serve Olivia lactose-free fat-free (skim) or lactose-free low-fat (1%) milk as part of a reimbursable meal in the CACFP. Lactose-free and reduced-lactose milks are reimbursable in the CACFP.</a:t>
            </a:r>
          </a:p>
        </p:txBody>
      </p:sp>
    </p:spTree>
    <p:extLst>
      <p:ext uri="{BB962C8B-B14F-4D97-AF65-F5344CB8AC3E}">
        <p14:creationId xmlns:p14="http://schemas.microsoft.com/office/powerpoint/2010/main" val="1593368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CBDE-4817-3246-86E1-5CC0AB0C59AD}"/>
              </a:ext>
            </a:extLst>
          </p:cNvPr>
          <p:cNvSpPr>
            <a:spLocks noGrp="1"/>
          </p:cNvSpPr>
          <p:nvPr>
            <p:ph type="title"/>
          </p:nvPr>
        </p:nvSpPr>
        <p:spPr/>
        <p:txBody>
          <a:bodyPr/>
          <a:lstStyle/>
          <a:p>
            <a:r>
              <a:rPr lang="en-US" sz="3200" noProof="0"/>
              <a:t>Serving Milk in the CACFP      </a:t>
            </a:r>
          </a:p>
        </p:txBody>
      </p:sp>
      <p:pic>
        <p:nvPicPr>
          <p:cNvPr id="11" name="Picture 10" descr="Screenshot of second page of Serving Milk in the CACFP worksheet titled &quot;Try It Out! Milk Matters!&quot;">
            <a:extLst>
              <a:ext uri="{FF2B5EF4-FFF2-40B4-BE49-F238E27FC236}">
                <a16:creationId xmlns:a16="http://schemas.microsoft.com/office/drawing/2014/main" id="{80F530BB-4170-A446-A468-D960A74C1369}"/>
              </a:ext>
            </a:extLst>
          </p:cNvPr>
          <p:cNvPicPr>
            <a:picLocks noChangeAspect="1"/>
          </p:cNvPicPr>
          <p:nvPr/>
        </p:nvPicPr>
        <p:blipFill>
          <a:blip r:embed="rId3"/>
          <a:srcRect/>
          <a:stretch/>
        </p:blipFill>
        <p:spPr>
          <a:xfrm>
            <a:off x="208164" y="1091798"/>
            <a:ext cx="2988189" cy="3859744"/>
          </a:xfrm>
          <a:prstGeom prst="rect">
            <a:avLst/>
          </a:prstGeom>
          <a:solidFill>
            <a:schemeClr val="bg1"/>
          </a:solidFill>
          <a:ln w="3175">
            <a:noFill/>
          </a:ln>
          <a:effectLst>
            <a:outerShdw blurRad="63500" sx="102000" sy="102000" algn="tl" rotWithShape="0">
              <a:srgbClr val="333333">
                <a:alpha val="15000"/>
              </a:srgbClr>
            </a:outerShdw>
          </a:effectLst>
        </p:spPr>
      </p:pic>
      <p:grpSp>
        <p:nvGrpSpPr>
          <p:cNvPr id="3" name="Group 2" descr="[decorative] ">
            <a:extLst>
              <a:ext uri="{FF2B5EF4-FFF2-40B4-BE49-F238E27FC236}">
                <a16:creationId xmlns:a16="http://schemas.microsoft.com/office/drawing/2014/main" id="{8682561B-AFAC-F942-88E6-7780355B07F5}"/>
              </a:ext>
              <a:ext uri="{C183D7F6-B498-43B3-948B-1728B52AA6E4}">
                <adec:decorative xmlns="" xmlns:adec="http://schemas.microsoft.com/office/drawing/2017/decorative" val="1"/>
              </a:ext>
            </a:extLst>
          </p:cNvPr>
          <p:cNvGrpSpPr/>
          <p:nvPr/>
        </p:nvGrpSpPr>
        <p:grpSpPr>
          <a:xfrm>
            <a:off x="312181" y="1990389"/>
            <a:ext cx="2913200" cy="2240952"/>
            <a:chOff x="312181" y="1990389"/>
            <a:chExt cx="2913200" cy="2240952"/>
          </a:xfrm>
        </p:grpSpPr>
        <p:sp>
          <p:nvSpPr>
            <p:cNvPr id="13" name="Rectangle 12">
              <a:extLst>
                <a:ext uri="{FF2B5EF4-FFF2-40B4-BE49-F238E27FC236}">
                  <a16:creationId xmlns:a16="http://schemas.microsoft.com/office/drawing/2014/main" id="{0BFAB286-874C-B540-B090-DBCFC317E346}"/>
                </a:ext>
              </a:extLst>
            </p:cNvPr>
            <p:cNvSpPr/>
            <p:nvPr/>
          </p:nvSpPr>
          <p:spPr>
            <a:xfrm>
              <a:off x="312181" y="1990389"/>
              <a:ext cx="2913200" cy="1652294"/>
            </a:xfrm>
            <a:prstGeom prst="rect">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Elbow Connector 14">
              <a:extLst>
                <a:ext uri="{FF2B5EF4-FFF2-40B4-BE49-F238E27FC236}">
                  <a16:creationId xmlns:a16="http://schemas.microsoft.com/office/drawing/2014/main" id="{601563B3-2F8C-B14B-A10F-1B502BF4A5FC}"/>
                </a:ext>
              </a:extLst>
            </p:cNvPr>
            <p:cNvCxnSpPr>
              <a:cxnSpLocks/>
            </p:cNvCxnSpPr>
            <p:nvPr/>
          </p:nvCxnSpPr>
          <p:spPr>
            <a:xfrm rot="10800000">
              <a:off x="1799507" y="3642685"/>
              <a:ext cx="1122126" cy="588656"/>
            </a:xfrm>
            <a:prstGeom prst="bentConnector3">
              <a:avLst>
                <a:gd name="adj1" fmla="val 99133"/>
              </a:avLst>
            </a:prstGeom>
            <a:ln w="19050">
              <a:solidFill>
                <a:srgbClr val="511B48"/>
              </a:solidFill>
              <a:tailEnd type="oval"/>
            </a:ln>
          </p:spPr>
          <p:style>
            <a:lnRef idx="1">
              <a:schemeClr val="accent1"/>
            </a:lnRef>
            <a:fillRef idx="0">
              <a:schemeClr val="accent1"/>
            </a:fillRef>
            <a:effectRef idx="0">
              <a:schemeClr val="accent1"/>
            </a:effectRef>
            <a:fontRef idx="minor">
              <a:schemeClr val="tx1"/>
            </a:fontRef>
          </p:style>
        </p:cxnSp>
      </p:grpSp>
      <p:pic>
        <p:nvPicPr>
          <p:cNvPr id="16" name="Picture 2" descr="[decorative] ">
            <a:extLst>
              <a:ext uri="{FF2B5EF4-FFF2-40B4-BE49-F238E27FC236}">
                <a16:creationId xmlns:a16="http://schemas.microsoft.com/office/drawing/2014/main" id="{0A505803-A7E2-D94F-AA71-52A4E066BAE6}"/>
              </a:ext>
              <a:ext uri="{C183D7F6-B498-43B3-948B-1728B52AA6E4}">
                <adec:decorative xmlns="" xmlns:adec="http://schemas.microsoft.com/office/drawing/2017/decorative" val="1"/>
              </a:ext>
            </a:extLst>
          </p:cNvPr>
          <p:cNvPicPr>
            <a:picLocks noChangeAspect="1" noChangeArrowheads="1"/>
          </p:cNvPicPr>
          <p:nvPr/>
        </p:nvPicPr>
        <p:blipFill>
          <a:blip r:embed="rId4"/>
          <a:stretch>
            <a:fillRect/>
          </a:stretch>
        </p:blipFill>
        <p:spPr bwMode="auto">
          <a:xfrm>
            <a:off x="2821606" y="1449659"/>
            <a:ext cx="5940127" cy="3319712"/>
          </a:xfrm>
          <a:prstGeom prst="rect">
            <a:avLst/>
          </a:prstGeom>
          <a:noFill/>
          <a:ln w="28575">
            <a:noFill/>
            <a:miter lim="800000"/>
            <a:headEnd/>
            <a:tailEnd/>
          </a:ln>
          <a:effectLst>
            <a:outerShdw blurRad="63500" sx="102000" sy="102000" algn="ctr" rotWithShape="0">
              <a:schemeClr val="tx1">
                <a:alpha val="15000"/>
              </a:schemeClr>
            </a:outerShdw>
          </a:effectLst>
          <a:extLst>
            <a:ext uri="{909E8E84-426E-40DD-AFC4-6F175D3DCCD1}">
              <a14:hiddenFill xmlns:a14="http://schemas.microsoft.com/office/drawing/2010/main">
                <a:solidFill>
                  <a:schemeClr val="accent1"/>
                </a:solidFill>
              </a14:hiddenFill>
            </a:ext>
          </a:extLst>
        </p:spPr>
      </p:pic>
      <p:sp>
        <p:nvSpPr>
          <p:cNvPr id="12" name="TextBox 11">
            <a:extLst>
              <a:ext uri="{FF2B5EF4-FFF2-40B4-BE49-F238E27FC236}">
                <a16:creationId xmlns:a16="http://schemas.microsoft.com/office/drawing/2014/main" id="{ECE40615-F6FC-134F-8199-A1E15FF314C2}"/>
              </a:ext>
            </a:extLst>
          </p:cNvPr>
          <p:cNvSpPr txBox="1"/>
          <p:nvPr/>
        </p:nvSpPr>
        <p:spPr>
          <a:xfrm>
            <a:off x="3199997" y="1716756"/>
            <a:ext cx="5405252" cy="369332"/>
          </a:xfrm>
          <a:prstGeom prst="rect">
            <a:avLst/>
          </a:prstGeom>
          <a:noFill/>
        </p:spPr>
        <p:txBody>
          <a:bodyPr wrap="square" lIns="0" tIns="0" rIns="0" bIns="0" rtlCol="0">
            <a:spAutoFit/>
          </a:bodyPr>
          <a:lstStyle/>
          <a:p>
            <a:pPr marL="160020" lvl="0" indent="-160020" defTabSz="914400">
              <a:buFont typeface="+mj-lt"/>
              <a:buAutoNum type="arabicPeriod"/>
            </a:pPr>
            <a:r>
              <a:rPr lang="en-US" sz="1200">
                <a:solidFill>
                  <a:prstClr val="black"/>
                </a:solidFill>
                <a:latin typeface="Times New Roman" panose="02020603050405020304" pitchFamily="18" charset="0"/>
                <a:cs typeface="Times New Roman" panose="02020603050405020304" pitchFamily="18" charset="0"/>
              </a:rPr>
              <a:t>Maya is a 1-year-old at your family child care home and eats lunch at the same time as Darrick, who is 2 years old. What type(s) of milk may you serve each child?</a:t>
            </a:r>
          </a:p>
        </p:txBody>
      </p:sp>
      <p:sp>
        <p:nvSpPr>
          <p:cNvPr id="20" name="TextBox 19">
            <a:extLst>
              <a:ext uri="{FF2B5EF4-FFF2-40B4-BE49-F238E27FC236}">
                <a16:creationId xmlns:a16="http://schemas.microsoft.com/office/drawing/2014/main" id="{AFD0CE40-5C0B-A146-91BC-385373D62D14}"/>
              </a:ext>
            </a:extLst>
          </p:cNvPr>
          <p:cNvSpPr txBox="1"/>
          <p:nvPr/>
        </p:nvSpPr>
        <p:spPr>
          <a:xfrm>
            <a:off x="3364182" y="2112585"/>
            <a:ext cx="2988189" cy="420628"/>
          </a:xfrm>
          <a:prstGeom prst="rect">
            <a:avLst/>
          </a:prstGeom>
          <a:noFill/>
        </p:spPr>
        <p:txBody>
          <a:bodyPr wrap="square" lIns="0" tIns="0" rIns="0" bIns="0" rtlCol="0">
            <a:spAutoFit/>
          </a:bodyPr>
          <a:lstStyle/>
          <a:p>
            <a:pPr>
              <a:lnSpc>
                <a:spcPts val="1600"/>
              </a:lnSpc>
            </a:pPr>
            <a:r>
              <a:rPr lang="en-US" sz="1200">
                <a:latin typeface="Times New Roman" panose="02020603050405020304" pitchFamily="18" charset="0"/>
                <a:cs typeface="Times New Roman" panose="02020603050405020304" pitchFamily="18" charset="0"/>
              </a:rPr>
              <a:t>Maya’s Age: </a:t>
            </a:r>
            <a:br>
              <a:rPr lang="en-US" sz="1200">
                <a:latin typeface="Times New Roman" panose="02020603050405020304" pitchFamily="18" charset="0"/>
                <a:cs typeface="Times New Roman" panose="02020603050405020304" pitchFamily="18" charset="0"/>
              </a:rPr>
            </a:br>
            <a:r>
              <a:rPr lang="en-US" sz="1200">
                <a:latin typeface="Times New Roman" panose="02020603050405020304" pitchFamily="18" charset="0"/>
                <a:cs typeface="Times New Roman" panose="02020603050405020304" pitchFamily="18" charset="0"/>
              </a:rPr>
              <a:t>Type(s) of Milk:</a:t>
            </a:r>
            <a:endParaRPr lang="en-US" sz="1600" b="1">
              <a:solidFill>
                <a:srgbClr val="035089"/>
              </a:solidFill>
              <a:latin typeface="Bradley Hand ITC" panose="03070402050302030203" pitchFamily="66" charset="77"/>
              <a:cs typeface="Times New Roman" panose="02020603050405020304" pitchFamily="18" charset="0"/>
            </a:endParaRPr>
          </a:p>
        </p:txBody>
      </p:sp>
      <p:sp>
        <p:nvSpPr>
          <p:cNvPr id="21" name="TextBox 20">
            <a:extLst>
              <a:ext uri="{FF2B5EF4-FFF2-40B4-BE49-F238E27FC236}">
                <a16:creationId xmlns:a16="http://schemas.microsoft.com/office/drawing/2014/main" id="{EEA71712-E783-9449-AA41-36194C7961CE}"/>
              </a:ext>
            </a:extLst>
          </p:cNvPr>
          <p:cNvSpPr txBox="1"/>
          <p:nvPr/>
        </p:nvSpPr>
        <p:spPr>
          <a:xfrm>
            <a:off x="6485450" y="2112585"/>
            <a:ext cx="2988189" cy="410369"/>
          </a:xfrm>
          <a:prstGeom prst="rect">
            <a:avLst/>
          </a:prstGeom>
          <a:noFill/>
        </p:spPr>
        <p:txBody>
          <a:bodyPr wrap="square" lIns="0" tIns="0" rIns="0" bIns="0" rtlCol="0">
            <a:spAutoFit/>
          </a:bodyPr>
          <a:lstStyle/>
          <a:p>
            <a:pPr lvl="0" defTabSz="914400">
              <a:lnSpc>
                <a:spcPts val="1600"/>
              </a:lnSpc>
            </a:pPr>
            <a:r>
              <a:rPr lang="en-US" sz="1200">
                <a:solidFill>
                  <a:prstClr val="black"/>
                </a:solidFill>
                <a:latin typeface="Times New Roman" panose="02020603050405020304" pitchFamily="18" charset="0"/>
                <a:cs typeface="Times New Roman" panose="02020603050405020304" pitchFamily="18" charset="0"/>
              </a:rPr>
              <a:t>Darrick’s Age:</a:t>
            </a:r>
          </a:p>
          <a:p>
            <a:pPr>
              <a:lnSpc>
                <a:spcPts val="1600"/>
              </a:lnSpc>
            </a:pPr>
            <a:r>
              <a:rPr lang="en-US" sz="1200">
                <a:latin typeface="Times New Roman" panose="02020603050405020304" pitchFamily="18" charset="0"/>
                <a:cs typeface="Times New Roman" panose="02020603050405020304" pitchFamily="18" charset="0"/>
              </a:rPr>
              <a:t>Type(s) of Milk:</a:t>
            </a:r>
            <a:endParaRPr lang="en-US" sz="1600" b="1">
              <a:solidFill>
                <a:srgbClr val="035089"/>
              </a:solidFill>
              <a:latin typeface="Bradley Hand ITC" panose="03070402050302030203" pitchFamily="66" charset="77"/>
              <a:cs typeface="Times New Roman" panose="02020603050405020304" pitchFamily="18" charset="0"/>
            </a:endParaRPr>
          </a:p>
        </p:txBody>
      </p:sp>
      <p:sp>
        <p:nvSpPr>
          <p:cNvPr id="22" name="TextBox 21">
            <a:extLst>
              <a:ext uri="{FF2B5EF4-FFF2-40B4-BE49-F238E27FC236}">
                <a16:creationId xmlns:a16="http://schemas.microsoft.com/office/drawing/2014/main" id="{95D96F54-69A4-BF48-BCB3-3849DEB8D0BB}"/>
              </a:ext>
            </a:extLst>
          </p:cNvPr>
          <p:cNvSpPr txBox="1"/>
          <p:nvPr/>
        </p:nvSpPr>
        <p:spPr>
          <a:xfrm>
            <a:off x="3199997" y="2726636"/>
            <a:ext cx="5405252" cy="369332"/>
          </a:xfrm>
          <a:prstGeom prst="rect">
            <a:avLst/>
          </a:prstGeom>
          <a:noFill/>
        </p:spPr>
        <p:txBody>
          <a:bodyPr wrap="square" lIns="0" tIns="0" rIns="0" bIns="0" rtlCol="0">
            <a:spAutoFit/>
          </a:bodyPr>
          <a:lstStyle/>
          <a:p>
            <a:pPr marL="160020" lvl="0" indent="-160020" defTabSz="914400">
              <a:buFont typeface="+mj-lt"/>
              <a:buAutoNum type="arabicPeriod" startAt="2"/>
            </a:pPr>
            <a:r>
              <a:rPr lang="en-US" sz="1200">
                <a:solidFill>
                  <a:prstClr val="black"/>
                </a:solidFill>
                <a:latin typeface="Times New Roman" panose="02020603050405020304" pitchFamily="18" charset="0"/>
                <a:cs typeface="Times New Roman" panose="02020603050405020304" pitchFamily="18" charset="0"/>
              </a:rPr>
              <a:t>Olivia is a 5½-year-old who attends your family child care home. </a:t>
            </a:r>
            <a:br>
              <a:rPr lang="en-US" sz="1200">
                <a:solidFill>
                  <a:prstClr val="black"/>
                </a:solidFill>
                <a:latin typeface="Times New Roman" panose="02020603050405020304" pitchFamily="18" charset="0"/>
                <a:cs typeface="Times New Roman" panose="02020603050405020304" pitchFamily="18" charset="0"/>
              </a:rPr>
            </a:br>
            <a:r>
              <a:rPr lang="en-US" sz="1200">
                <a:solidFill>
                  <a:prstClr val="black"/>
                </a:solidFill>
                <a:latin typeface="Times New Roman" panose="02020603050405020304" pitchFamily="18" charset="0"/>
                <a:cs typeface="Times New Roman" panose="02020603050405020304" pitchFamily="18" charset="0"/>
              </a:rPr>
              <a:t>What kind(s) of milk may you serve her in the CACFP?</a:t>
            </a:r>
          </a:p>
        </p:txBody>
      </p:sp>
      <p:sp>
        <p:nvSpPr>
          <p:cNvPr id="23" name="TextBox 22">
            <a:extLst>
              <a:ext uri="{FF2B5EF4-FFF2-40B4-BE49-F238E27FC236}">
                <a16:creationId xmlns:a16="http://schemas.microsoft.com/office/drawing/2014/main" id="{5421065C-F8F7-524A-995D-6EF124937650}"/>
              </a:ext>
            </a:extLst>
          </p:cNvPr>
          <p:cNvSpPr txBox="1"/>
          <p:nvPr/>
        </p:nvSpPr>
        <p:spPr>
          <a:xfrm>
            <a:off x="3364182" y="3115805"/>
            <a:ext cx="2988189" cy="410369"/>
          </a:xfrm>
          <a:prstGeom prst="rect">
            <a:avLst/>
          </a:prstGeom>
          <a:noFill/>
        </p:spPr>
        <p:txBody>
          <a:bodyPr wrap="square" lIns="0" tIns="0" rIns="0" bIns="0" rtlCol="0">
            <a:spAutoFit/>
          </a:bodyPr>
          <a:lstStyle/>
          <a:p>
            <a:pPr>
              <a:lnSpc>
                <a:spcPts val="1600"/>
              </a:lnSpc>
            </a:pPr>
            <a:r>
              <a:rPr lang="en-US" sz="1200">
                <a:latin typeface="Times New Roman" panose="02020603050405020304" pitchFamily="18" charset="0"/>
                <a:cs typeface="Times New Roman" panose="02020603050405020304" pitchFamily="18" charset="0"/>
              </a:rPr>
              <a:t>Olivia’s Age:</a:t>
            </a:r>
          </a:p>
          <a:p>
            <a:pPr>
              <a:lnSpc>
                <a:spcPts val="1600"/>
              </a:lnSpc>
            </a:pPr>
            <a:r>
              <a:rPr lang="en-US" sz="1200">
                <a:latin typeface="Times New Roman" panose="02020603050405020304" pitchFamily="18" charset="0"/>
                <a:cs typeface="Times New Roman" panose="02020603050405020304" pitchFamily="18" charset="0"/>
              </a:rPr>
              <a:t>Type(s) of Milk:</a:t>
            </a:r>
            <a:endParaRPr lang="en-US" sz="1600" b="1">
              <a:solidFill>
                <a:srgbClr val="035089"/>
              </a:solidFill>
              <a:latin typeface="Bradley Hand ITC" panose="03070402050302030203" pitchFamily="66" charset="77"/>
              <a:cs typeface="Times New Roman" panose="02020603050405020304" pitchFamily="18" charset="0"/>
            </a:endParaRPr>
          </a:p>
        </p:txBody>
      </p:sp>
      <p:sp>
        <p:nvSpPr>
          <p:cNvPr id="24" name="TextBox 23">
            <a:extLst>
              <a:ext uri="{FF2B5EF4-FFF2-40B4-BE49-F238E27FC236}">
                <a16:creationId xmlns:a16="http://schemas.microsoft.com/office/drawing/2014/main" id="{7729A234-0C99-6547-AE92-F6EA48D16710}"/>
              </a:ext>
            </a:extLst>
          </p:cNvPr>
          <p:cNvSpPr txBox="1"/>
          <p:nvPr/>
        </p:nvSpPr>
        <p:spPr>
          <a:xfrm>
            <a:off x="3199997" y="3687333"/>
            <a:ext cx="5405252" cy="553998"/>
          </a:xfrm>
          <a:prstGeom prst="rect">
            <a:avLst/>
          </a:prstGeom>
          <a:noFill/>
        </p:spPr>
        <p:txBody>
          <a:bodyPr wrap="square" lIns="0" tIns="0" rIns="0" bIns="0" rtlCol="0">
            <a:spAutoFit/>
          </a:bodyPr>
          <a:lstStyle/>
          <a:p>
            <a:pPr marL="160020" lvl="0" indent="-160020" defTabSz="914400">
              <a:buFont typeface="+mj-lt"/>
              <a:buAutoNum type="arabicPeriod" startAt="3"/>
            </a:pPr>
            <a:r>
              <a:rPr lang="en-US" sz="1200">
                <a:solidFill>
                  <a:prstClr val="black"/>
                </a:solidFill>
                <a:latin typeface="Times New Roman" panose="02020603050405020304" pitchFamily="18" charset="0"/>
                <a:cs typeface="Times New Roman" panose="02020603050405020304" pitchFamily="18" charset="0"/>
              </a:rPr>
              <a:t>At your adult day care center, you want to serve yogurt at breakfast and again that same day, during lunch. Both times, yogurt would be served in place of milk. </a:t>
            </a:r>
            <a:br>
              <a:rPr lang="en-US" sz="1200">
                <a:solidFill>
                  <a:prstClr val="black"/>
                </a:solidFill>
                <a:latin typeface="Times New Roman" panose="02020603050405020304" pitchFamily="18" charset="0"/>
                <a:cs typeface="Times New Roman" panose="02020603050405020304" pitchFamily="18" charset="0"/>
              </a:rPr>
            </a:br>
            <a:r>
              <a:rPr lang="en-US" sz="1200">
                <a:solidFill>
                  <a:prstClr val="black"/>
                </a:solidFill>
                <a:latin typeface="Times New Roman" panose="02020603050405020304" pitchFamily="18" charset="0"/>
                <a:cs typeface="Times New Roman" panose="02020603050405020304" pitchFamily="18" charset="0"/>
              </a:rPr>
              <a:t>Is this allowed? Why or why not?</a:t>
            </a:r>
          </a:p>
        </p:txBody>
      </p:sp>
      <p:sp>
        <p:nvSpPr>
          <p:cNvPr id="14" name="Oval 13" descr="Emphasis highlighting question 3.">
            <a:extLst>
              <a:ext uri="{FF2B5EF4-FFF2-40B4-BE49-F238E27FC236}">
                <a16:creationId xmlns:a16="http://schemas.microsoft.com/office/drawing/2014/main" id="{8423941A-719C-A64C-A4B3-004CC62C3712}"/>
              </a:ext>
            </a:extLst>
          </p:cNvPr>
          <p:cNvSpPr/>
          <p:nvPr/>
        </p:nvSpPr>
        <p:spPr>
          <a:xfrm>
            <a:off x="2921632" y="3446522"/>
            <a:ext cx="5728097" cy="1078094"/>
          </a:xfrm>
          <a:prstGeom prst="ellipse">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A2A04502-7305-4146-927D-5E53432B89F8}"/>
              </a:ext>
            </a:extLst>
          </p:cNvPr>
          <p:cNvSpPr txBox="1"/>
          <p:nvPr/>
        </p:nvSpPr>
        <p:spPr>
          <a:xfrm>
            <a:off x="3720705" y="4839683"/>
            <a:ext cx="4363836" cy="123111"/>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Let’s do one last practice question. This question is the last one listed on page two of the worksheet. </a:t>
            </a:r>
          </a:p>
        </p:txBody>
      </p:sp>
    </p:spTree>
    <p:extLst>
      <p:ext uri="{BB962C8B-B14F-4D97-AF65-F5344CB8AC3E}">
        <p14:creationId xmlns:p14="http://schemas.microsoft.com/office/powerpoint/2010/main" val="36069199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606AFBB-8194-B748-B45F-3F2F26BE01D9}"/>
              </a:ext>
            </a:extLst>
          </p:cNvPr>
          <p:cNvSpPr txBox="1"/>
          <p:nvPr/>
        </p:nvSpPr>
        <p:spPr>
          <a:xfrm>
            <a:off x="39164" y="176984"/>
            <a:ext cx="2938645" cy="1846659"/>
          </a:xfrm>
          <a:prstGeom prst="rect">
            <a:avLst/>
          </a:prstGeom>
          <a:noFill/>
        </p:spPr>
        <p:txBody>
          <a:bodyPr wrap="square" rtlCol="0">
            <a:spAutoFit/>
          </a:bodyPr>
          <a:lstStyle/>
          <a:p>
            <a:pPr algn="ctr"/>
            <a:r>
              <a:rPr lang="en-US" sz="9600" b="1">
                <a:solidFill>
                  <a:srgbClr val="FFFFFF"/>
                </a:solidFill>
                <a:latin typeface="Helvetica" pitchFamily="2" charset="0"/>
              </a:rPr>
              <a:t>?</a:t>
            </a:r>
            <a:endParaRPr lang="en-US" sz="9600" b="1">
              <a:solidFill>
                <a:schemeClr val="bg1">
                  <a:alpha val="60000"/>
                </a:schemeClr>
              </a:solidFill>
              <a:latin typeface="Helvetica" pitchFamily="2" charset="0"/>
            </a:endParaRPr>
          </a:p>
          <a:p>
            <a:pPr algn="ctr"/>
            <a:endParaRPr lang="en-US"/>
          </a:p>
        </p:txBody>
      </p:sp>
      <p:sp>
        <p:nvSpPr>
          <p:cNvPr id="2" name="Title 1">
            <a:extLst>
              <a:ext uri="{FF2B5EF4-FFF2-40B4-BE49-F238E27FC236}">
                <a16:creationId xmlns:a16="http://schemas.microsoft.com/office/drawing/2014/main" id="{AA69E19D-7878-3643-9714-7FF374346BD1}"/>
              </a:ext>
            </a:extLst>
          </p:cNvPr>
          <p:cNvSpPr>
            <a:spLocks noGrp="1"/>
          </p:cNvSpPr>
          <p:nvPr>
            <p:ph type="title"/>
          </p:nvPr>
        </p:nvSpPr>
        <p:spPr>
          <a:xfrm>
            <a:off x="0" y="1709426"/>
            <a:ext cx="3002400" cy="1669773"/>
          </a:xfrm>
        </p:spPr>
        <p:txBody>
          <a:bodyPr/>
          <a:lstStyle/>
          <a:p>
            <a:pPr>
              <a:lnSpc>
                <a:spcPts val="2200"/>
              </a:lnSpc>
            </a:pPr>
            <a:r>
              <a:rPr lang="en-US" sz="2000" noProof="0"/>
              <a:t>Try It Out!</a:t>
            </a:r>
            <a:r>
              <a:rPr lang="en-US" sz="1800" noProof="0"/>
              <a:t/>
            </a:r>
            <a:br>
              <a:rPr lang="en-US" sz="1800" noProof="0"/>
            </a:br>
            <a:r>
              <a:rPr lang="en-US" sz="2000" b="0" noProof="0"/>
              <a:t>At your adult day care center, you want to serve yogurt at breakfast and again that day during lunch. Both times, yogurt would be served in place of milk. </a:t>
            </a:r>
          </a:p>
        </p:txBody>
      </p:sp>
      <p:sp>
        <p:nvSpPr>
          <p:cNvPr id="3" name="Text Placeholder 2">
            <a:extLst>
              <a:ext uri="{FF2B5EF4-FFF2-40B4-BE49-F238E27FC236}">
                <a16:creationId xmlns:a16="http://schemas.microsoft.com/office/drawing/2014/main" id="{A5673699-1D76-BE4D-982F-16FC2C0F055D}"/>
              </a:ext>
            </a:extLst>
          </p:cNvPr>
          <p:cNvSpPr>
            <a:spLocks noGrp="1"/>
          </p:cNvSpPr>
          <p:nvPr>
            <p:ph type="body" idx="1"/>
          </p:nvPr>
        </p:nvSpPr>
        <p:spPr>
          <a:xfrm>
            <a:off x="3657600" y="1408176"/>
            <a:ext cx="4924800" cy="754430"/>
          </a:xfrm>
        </p:spPr>
        <p:txBody>
          <a:bodyPr/>
          <a:lstStyle/>
          <a:p>
            <a:r>
              <a:rPr lang="en-US" noProof="0"/>
              <a:t>Is this allowed?</a:t>
            </a:r>
          </a:p>
        </p:txBody>
      </p:sp>
      <p:sp>
        <p:nvSpPr>
          <p:cNvPr id="4" name="Content Placeholder 3">
            <a:extLst>
              <a:ext uri="{FF2B5EF4-FFF2-40B4-BE49-F238E27FC236}">
                <a16:creationId xmlns:a16="http://schemas.microsoft.com/office/drawing/2014/main" id="{B3489591-4C2E-3A4B-8B9B-F3818D36A5A5}"/>
              </a:ext>
            </a:extLst>
          </p:cNvPr>
          <p:cNvSpPr>
            <a:spLocks noGrp="1"/>
          </p:cNvSpPr>
          <p:nvPr>
            <p:ph sz="half" idx="2"/>
          </p:nvPr>
        </p:nvSpPr>
        <p:spPr>
          <a:xfrm>
            <a:off x="3657600" y="1887315"/>
            <a:ext cx="3868737" cy="613726"/>
          </a:xfrm>
        </p:spPr>
        <p:txBody>
          <a:bodyPr/>
          <a:lstStyle/>
          <a:p>
            <a:pPr>
              <a:buClr>
                <a:srgbClr val="511B48"/>
              </a:buClr>
              <a:buFont typeface="Wingdings" pitchFamily="2" charset="2"/>
              <a:buChar char="q"/>
            </a:pPr>
            <a:r>
              <a:rPr lang="en-US" noProof="0">
                <a:cs typeface="Calibri" panose="020F0502020204030204" pitchFamily="34" charset="0"/>
              </a:rPr>
              <a:t> Yes</a:t>
            </a:r>
            <a:endParaRPr lang="en-US" noProof="0"/>
          </a:p>
          <a:p>
            <a:pPr>
              <a:buClr>
                <a:srgbClr val="511B48"/>
              </a:buClr>
              <a:buFont typeface="Wingdings" pitchFamily="2" charset="2"/>
              <a:buChar char="q"/>
            </a:pPr>
            <a:r>
              <a:rPr lang="en-US" noProof="0"/>
              <a:t> No</a:t>
            </a:r>
          </a:p>
          <a:p>
            <a:pPr>
              <a:buClr>
                <a:srgbClr val="14504F"/>
              </a:buClr>
            </a:pPr>
            <a:endParaRPr lang="en-US" noProof="0"/>
          </a:p>
        </p:txBody>
      </p:sp>
      <p:sp>
        <p:nvSpPr>
          <p:cNvPr id="5" name="TextBox 4">
            <a:extLst>
              <a:ext uri="{FF2B5EF4-FFF2-40B4-BE49-F238E27FC236}">
                <a16:creationId xmlns:a16="http://schemas.microsoft.com/office/drawing/2014/main" id="{E54CA4C8-BF8C-DE42-9D93-3D4DA0FFDB91}"/>
              </a:ext>
            </a:extLst>
          </p:cNvPr>
          <p:cNvSpPr txBox="1"/>
          <p:nvPr/>
        </p:nvSpPr>
        <p:spPr>
          <a:xfrm>
            <a:off x="4267200" y="3810000"/>
            <a:ext cx="2074607" cy="184666"/>
          </a:xfrm>
          <a:prstGeom prst="rect">
            <a:avLst/>
          </a:prstGeom>
          <a:noFill/>
        </p:spPr>
        <p:txBody>
          <a:bodyPr wrap="none" rtlCol="0">
            <a:spAutoFit/>
          </a:bodyPr>
          <a:lstStyle/>
          <a:p>
            <a:pPr lvl="0" defTabSz="685800">
              <a:defRPr/>
            </a:pPr>
            <a:r>
              <a:rPr lang="en-US" sz="200" dirty="0">
                <a:solidFill>
                  <a:schemeClr val="bg1"/>
                </a:solidFill>
                <a:latin typeface="Arial" panose="020B0604020202020204" pitchFamily="34" charset="0"/>
                <a:cs typeface="Arial" panose="020B0604020202020204" pitchFamily="34" charset="0"/>
              </a:rPr>
              <a:t>At your adult day care center, you want to serve yogurt at breakfast and again that day during lunch. Both times, yogurt would be served in place of milk. Is this allowed?</a:t>
            </a:r>
          </a:p>
          <a:p>
            <a:r>
              <a:rPr lang="en-US" sz="200" dirty="0">
                <a:solidFill>
                  <a:schemeClr val="bg1"/>
                </a:solidFill>
                <a:latin typeface="Arial" panose="020B0604020202020204" pitchFamily="34" charset="0"/>
                <a:cs typeface="Arial" panose="020B0604020202020204" pitchFamily="34" charset="0"/>
              </a:rPr>
              <a:t>Raise your hand if you think you may serve yogurt in place of milk at both breakfast and lunch in the same day [pause and wait for a show of hands]?</a:t>
            </a:r>
          </a:p>
          <a:p>
            <a:pPr lvl="0" defTabSz="685800">
              <a:defRPr/>
            </a:pPr>
            <a:r>
              <a:rPr lang="en-US" sz="200" dirty="0">
                <a:solidFill>
                  <a:schemeClr val="bg1"/>
                </a:solidFill>
                <a:latin typeface="Arial" panose="020B0604020202020204" pitchFamily="34" charset="0"/>
                <a:cs typeface="Arial" panose="020B0604020202020204" pitchFamily="34" charset="0"/>
              </a:rPr>
              <a:t>Raise your hand if you think you may serve not yogurt in place of milk at both breakfast and lunch in the same day [pause and wait for a show of hands]?</a:t>
            </a:r>
          </a:p>
        </p:txBody>
      </p:sp>
    </p:spTree>
    <p:extLst>
      <p:ext uri="{BB962C8B-B14F-4D97-AF65-F5344CB8AC3E}">
        <p14:creationId xmlns:p14="http://schemas.microsoft.com/office/powerpoint/2010/main" val="42284712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A61ADE6-A2D0-0748-AD87-28233CA4FCC6}"/>
              </a:ext>
            </a:extLst>
          </p:cNvPr>
          <p:cNvSpPr txBox="1"/>
          <p:nvPr/>
        </p:nvSpPr>
        <p:spPr>
          <a:xfrm>
            <a:off x="39164" y="176984"/>
            <a:ext cx="2938645" cy="1846659"/>
          </a:xfrm>
          <a:prstGeom prst="rect">
            <a:avLst/>
          </a:prstGeom>
          <a:noFill/>
        </p:spPr>
        <p:txBody>
          <a:bodyPr wrap="square" rtlCol="0">
            <a:spAutoFit/>
          </a:bodyPr>
          <a:lstStyle/>
          <a:p>
            <a:pPr algn="ctr"/>
            <a:r>
              <a:rPr lang="en-US" sz="9600" b="1">
                <a:solidFill>
                  <a:srgbClr val="FFFFFF"/>
                </a:solidFill>
                <a:latin typeface="Helvetica" pitchFamily="2" charset="0"/>
              </a:rPr>
              <a:t>?</a:t>
            </a:r>
            <a:endParaRPr lang="en-US" sz="9600" b="1">
              <a:solidFill>
                <a:schemeClr val="bg1">
                  <a:alpha val="60000"/>
                </a:schemeClr>
              </a:solidFill>
              <a:latin typeface="Helvetica" pitchFamily="2" charset="0"/>
            </a:endParaRPr>
          </a:p>
          <a:p>
            <a:pPr algn="ctr"/>
            <a:endParaRPr lang="en-US"/>
          </a:p>
        </p:txBody>
      </p:sp>
      <p:sp>
        <p:nvSpPr>
          <p:cNvPr id="2" name="Title 1">
            <a:extLst>
              <a:ext uri="{FF2B5EF4-FFF2-40B4-BE49-F238E27FC236}">
                <a16:creationId xmlns:a16="http://schemas.microsoft.com/office/drawing/2014/main" id="{AA69E19D-7878-3643-9714-7FF374346BD1}"/>
              </a:ext>
            </a:extLst>
          </p:cNvPr>
          <p:cNvSpPr>
            <a:spLocks noGrp="1"/>
          </p:cNvSpPr>
          <p:nvPr>
            <p:ph type="title"/>
          </p:nvPr>
        </p:nvSpPr>
        <p:spPr>
          <a:xfrm>
            <a:off x="0" y="1709426"/>
            <a:ext cx="3002400" cy="1669773"/>
          </a:xfrm>
        </p:spPr>
        <p:txBody>
          <a:bodyPr/>
          <a:lstStyle/>
          <a:p>
            <a:pPr>
              <a:lnSpc>
                <a:spcPts val="2200"/>
              </a:lnSpc>
            </a:pPr>
            <a:r>
              <a:rPr lang="en-US" sz="2000" noProof="0"/>
              <a:t>Answer</a:t>
            </a:r>
            <a:r>
              <a:rPr lang="en-US" sz="1800" noProof="0"/>
              <a:t/>
            </a:r>
            <a:br>
              <a:rPr lang="en-US" sz="1800" noProof="0"/>
            </a:br>
            <a:r>
              <a:rPr lang="en-US" sz="2000" b="0" noProof="0"/>
              <a:t>At your adult day care center, you want to serve yogurt at breakfast and again that day during lunch. Both times, yogurt would be served in place of milk. </a:t>
            </a:r>
          </a:p>
        </p:txBody>
      </p:sp>
      <p:sp>
        <p:nvSpPr>
          <p:cNvPr id="3" name="Text Placeholder 2">
            <a:extLst>
              <a:ext uri="{FF2B5EF4-FFF2-40B4-BE49-F238E27FC236}">
                <a16:creationId xmlns:a16="http://schemas.microsoft.com/office/drawing/2014/main" id="{A5673699-1D76-BE4D-982F-16FC2C0F055D}"/>
              </a:ext>
            </a:extLst>
          </p:cNvPr>
          <p:cNvSpPr>
            <a:spLocks noGrp="1"/>
          </p:cNvSpPr>
          <p:nvPr>
            <p:ph type="body" idx="1"/>
          </p:nvPr>
        </p:nvSpPr>
        <p:spPr>
          <a:xfrm>
            <a:off x="3657600" y="1408176"/>
            <a:ext cx="4924800" cy="754430"/>
          </a:xfrm>
        </p:spPr>
        <p:txBody>
          <a:bodyPr/>
          <a:lstStyle/>
          <a:p>
            <a:r>
              <a:rPr lang="en-US" noProof="0"/>
              <a:t>Is this allowed?</a:t>
            </a:r>
          </a:p>
        </p:txBody>
      </p:sp>
      <p:sp>
        <p:nvSpPr>
          <p:cNvPr id="4" name="Content Placeholder 3">
            <a:extLst>
              <a:ext uri="{FF2B5EF4-FFF2-40B4-BE49-F238E27FC236}">
                <a16:creationId xmlns:a16="http://schemas.microsoft.com/office/drawing/2014/main" id="{B3489591-4C2E-3A4B-8B9B-F3818D36A5A5}"/>
              </a:ext>
            </a:extLst>
          </p:cNvPr>
          <p:cNvSpPr>
            <a:spLocks noGrp="1"/>
          </p:cNvSpPr>
          <p:nvPr>
            <p:ph sz="half" idx="2"/>
          </p:nvPr>
        </p:nvSpPr>
        <p:spPr>
          <a:xfrm>
            <a:off x="3657600" y="1887315"/>
            <a:ext cx="3868737" cy="613726"/>
          </a:xfrm>
        </p:spPr>
        <p:txBody>
          <a:bodyPr/>
          <a:lstStyle/>
          <a:p>
            <a:pPr>
              <a:buClr>
                <a:srgbClr val="511B48"/>
              </a:buClr>
              <a:buFont typeface="Wingdings" pitchFamily="2" charset="2"/>
              <a:buChar char="q"/>
            </a:pPr>
            <a:r>
              <a:rPr lang="en-US" noProof="0">
                <a:cs typeface="Calibri" panose="020F0502020204030204" pitchFamily="34" charset="0"/>
              </a:rPr>
              <a:t> Yes</a:t>
            </a:r>
            <a:endParaRPr lang="en-US" noProof="0"/>
          </a:p>
          <a:p>
            <a:pPr>
              <a:buClr>
                <a:srgbClr val="511B48"/>
              </a:buClr>
              <a:buFont typeface="Wingdings" pitchFamily="2" charset="2"/>
              <a:buChar char="q"/>
            </a:pPr>
            <a:r>
              <a:rPr lang="en-US" noProof="0"/>
              <a:t> </a:t>
            </a:r>
            <a:r>
              <a:rPr lang="en-US" b="1" noProof="0">
                <a:solidFill>
                  <a:srgbClr val="501B48"/>
                </a:solidFill>
              </a:rPr>
              <a:t>No</a:t>
            </a:r>
          </a:p>
          <a:p>
            <a:pPr>
              <a:buClr>
                <a:srgbClr val="14504F"/>
              </a:buClr>
            </a:pPr>
            <a:endParaRPr lang="en-US" noProof="0"/>
          </a:p>
        </p:txBody>
      </p:sp>
      <p:sp>
        <p:nvSpPr>
          <p:cNvPr id="19" name="TextBox 18" descr="The box next to &quot;No&quot; is checked. ">
            <a:extLst>
              <a:ext uri="{FF2B5EF4-FFF2-40B4-BE49-F238E27FC236}">
                <a16:creationId xmlns:a16="http://schemas.microsoft.com/office/drawing/2014/main" id="{0DD48E51-2383-A841-8271-73AF8792A4C0}"/>
              </a:ext>
            </a:extLst>
          </p:cNvPr>
          <p:cNvSpPr txBox="1"/>
          <p:nvPr/>
        </p:nvSpPr>
        <p:spPr>
          <a:xfrm>
            <a:off x="3682310" y="2152739"/>
            <a:ext cx="461044" cy="461665"/>
          </a:xfrm>
          <a:prstGeom prst="rect">
            <a:avLst/>
          </a:prstGeom>
          <a:noFill/>
        </p:spPr>
        <p:txBody>
          <a:bodyPr wrap="square" rtlCol="0">
            <a:spAutoFit/>
          </a:bodyPr>
          <a:lstStyle/>
          <a:p>
            <a:r>
              <a:rPr lang="en-US" sz="2400">
                <a:solidFill>
                  <a:srgbClr val="511B48"/>
                </a:solidFill>
              </a:rPr>
              <a:t>✓</a:t>
            </a:r>
          </a:p>
        </p:txBody>
      </p:sp>
      <p:sp>
        <p:nvSpPr>
          <p:cNvPr id="5" name="TextBox 4">
            <a:extLst>
              <a:ext uri="{FF2B5EF4-FFF2-40B4-BE49-F238E27FC236}">
                <a16:creationId xmlns:a16="http://schemas.microsoft.com/office/drawing/2014/main" id="{F6A2CA39-320D-DD47-A130-D4D6B5E42DE6}"/>
              </a:ext>
            </a:extLst>
          </p:cNvPr>
          <p:cNvSpPr txBox="1"/>
          <p:nvPr/>
        </p:nvSpPr>
        <p:spPr>
          <a:xfrm>
            <a:off x="3708400" y="3911599"/>
            <a:ext cx="5164667" cy="215444"/>
          </a:xfrm>
          <a:prstGeom prst="rect">
            <a:avLst/>
          </a:prstGeom>
          <a:noFill/>
        </p:spPr>
        <p:txBody>
          <a:bodyPr wrap="square" rtlCol="0">
            <a:spAutoFit/>
          </a:bodyPr>
          <a:lstStyle/>
          <a:p>
            <a:r>
              <a:rPr lang="en-US" sz="800" dirty="0">
                <a:solidFill>
                  <a:schemeClr val="bg1"/>
                </a:solidFill>
                <a:latin typeface="Arial" panose="020B0604020202020204" pitchFamily="34" charset="0"/>
                <a:cs typeface="Arial" panose="020B0604020202020204" pitchFamily="34" charset="0"/>
              </a:rPr>
              <a:t>Nice work everyone! The answer is no, you may not serve yogurt in place of milk twice in the same day. </a:t>
            </a:r>
          </a:p>
        </p:txBody>
      </p:sp>
    </p:spTree>
    <p:extLst>
      <p:ext uri="{BB962C8B-B14F-4D97-AF65-F5344CB8AC3E}">
        <p14:creationId xmlns:p14="http://schemas.microsoft.com/office/powerpoint/2010/main" val="22494201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CBDE-4817-3246-86E1-5CC0AB0C59AD}"/>
              </a:ext>
            </a:extLst>
          </p:cNvPr>
          <p:cNvSpPr>
            <a:spLocks noGrp="1"/>
          </p:cNvSpPr>
          <p:nvPr>
            <p:ph type="title"/>
          </p:nvPr>
        </p:nvSpPr>
        <p:spPr>
          <a:xfrm>
            <a:off x="-4702" y="5744"/>
            <a:ext cx="7886700" cy="1009979"/>
          </a:xfrm>
        </p:spPr>
        <p:txBody>
          <a:bodyPr/>
          <a:lstStyle/>
          <a:p>
            <a:r>
              <a:rPr lang="en-US" sz="3200" noProof="0"/>
              <a:t>Serving Milk in the CACFP       </a:t>
            </a:r>
          </a:p>
        </p:txBody>
      </p:sp>
      <p:pic>
        <p:nvPicPr>
          <p:cNvPr id="13" name="Picture 2" descr="[decorative] ">
            <a:extLst>
              <a:ext uri="{FF2B5EF4-FFF2-40B4-BE49-F238E27FC236}">
                <a16:creationId xmlns:a16="http://schemas.microsoft.com/office/drawing/2014/main" id="{D64FB735-D6F1-CF4D-9B56-C5696F0D8157}"/>
              </a:ext>
              <a:ext uri="{C183D7F6-B498-43B3-948B-1728B52AA6E4}">
                <adec:decorative xmlns="" xmlns:adec="http://schemas.microsoft.com/office/drawing/2017/decorative" val="1"/>
              </a:ext>
            </a:extLst>
          </p:cNvPr>
          <p:cNvPicPr>
            <a:picLocks noChangeAspect="1" noChangeArrowheads="1"/>
          </p:cNvPicPr>
          <p:nvPr/>
        </p:nvPicPr>
        <p:blipFill>
          <a:blip r:embed="rId3"/>
          <a:stretch>
            <a:fillRect/>
          </a:stretch>
        </p:blipFill>
        <p:spPr bwMode="auto">
          <a:xfrm>
            <a:off x="2821606" y="1449659"/>
            <a:ext cx="6230989" cy="3547414"/>
          </a:xfrm>
          <a:prstGeom prst="rect">
            <a:avLst/>
          </a:prstGeom>
          <a:noFill/>
          <a:ln w="28575">
            <a:noFill/>
            <a:miter lim="800000"/>
            <a:headEnd/>
            <a:tailEnd/>
          </a:ln>
          <a:effectLst>
            <a:outerShdw blurRad="63500" sx="102000" sy="102000" algn="ctr" rotWithShape="0">
              <a:schemeClr val="tx1">
                <a:alpha val="15000"/>
              </a:schemeClr>
            </a:outerShdw>
          </a:effectLst>
          <a:extLst>
            <a:ext uri="{909E8E84-426E-40DD-AFC4-6F175D3DCCD1}">
              <a14:hiddenFill xmlns:a14="http://schemas.microsoft.com/office/drawing/2010/main">
                <a:solidFill>
                  <a:schemeClr val="accent1"/>
                </a:solidFill>
              </a14:hiddenFill>
            </a:ext>
          </a:extLst>
        </p:spPr>
      </p:pic>
      <p:sp>
        <p:nvSpPr>
          <p:cNvPr id="12" name="TextBox 11">
            <a:extLst>
              <a:ext uri="{FF2B5EF4-FFF2-40B4-BE49-F238E27FC236}">
                <a16:creationId xmlns:a16="http://schemas.microsoft.com/office/drawing/2014/main" id="{B575C8E0-9C76-B340-BA7F-F8A100B41605}"/>
              </a:ext>
            </a:extLst>
          </p:cNvPr>
          <p:cNvSpPr txBox="1"/>
          <p:nvPr/>
        </p:nvSpPr>
        <p:spPr>
          <a:xfrm>
            <a:off x="3199997" y="1765056"/>
            <a:ext cx="5405252" cy="369332"/>
          </a:xfrm>
          <a:prstGeom prst="rect">
            <a:avLst/>
          </a:prstGeom>
          <a:noFill/>
        </p:spPr>
        <p:txBody>
          <a:bodyPr wrap="square" lIns="0" tIns="0" rIns="0" bIns="0" rtlCol="0">
            <a:spAutoFit/>
          </a:bodyPr>
          <a:lstStyle/>
          <a:p>
            <a:pPr marL="160020" lvl="0" indent="-160020" defTabSz="914400">
              <a:buFont typeface="+mj-lt"/>
              <a:buAutoNum type="arabicPeriod"/>
            </a:pPr>
            <a:r>
              <a:rPr lang="en-US" sz="1200">
                <a:solidFill>
                  <a:prstClr val="black"/>
                </a:solidFill>
                <a:latin typeface="Times New Roman" panose="02020603050405020304" pitchFamily="18" charset="0"/>
                <a:cs typeface="Times New Roman" panose="02020603050405020304" pitchFamily="18" charset="0"/>
              </a:rPr>
              <a:t>Maya is a 1-year-old at your family child care home and eats lunch at the same time as Darrick, who is 2 years old. What type(s) of milk may you serve each child?</a:t>
            </a:r>
          </a:p>
        </p:txBody>
      </p:sp>
      <p:sp>
        <p:nvSpPr>
          <p:cNvPr id="22" name="TextBox 21">
            <a:extLst>
              <a:ext uri="{FF2B5EF4-FFF2-40B4-BE49-F238E27FC236}">
                <a16:creationId xmlns:a16="http://schemas.microsoft.com/office/drawing/2014/main" id="{8E15BCF7-608A-6840-9488-98713B538E91}"/>
              </a:ext>
            </a:extLst>
          </p:cNvPr>
          <p:cNvSpPr txBox="1"/>
          <p:nvPr/>
        </p:nvSpPr>
        <p:spPr>
          <a:xfrm>
            <a:off x="3364182" y="2160885"/>
            <a:ext cx="2988189" cy="420628"/>
          </a:xfrm>
          <a:prstGeom prst="rect">
            <a:avLst/>
          </a:prstGeom>
          <a:noFill/>
        </p:spPr>
        <p:txBody>
          <a:bodyPr wrap="square" lIns="0" tIns="0" rIns="0" bIns="0" rtlCol="0">
            <a:spAutoFit/>
          </a:bodyPr>
          <a:lstStyle/>
          <a:p>
            <a:pPr>
              <a:lnSpc>
                <a:spcPts val="1600"/>
              </a:lnSpc>
            </a:pPr>
            <a:r>
              <a:rPr lang="en-US" sz="1200">
                <a:latin typeface="Times New Roman" panose="02020603050405020304" pitchFamily="18" charset="0"/>
                <a:cs typeface="Times New Roman" panose="02020603050405020304" pitchFamily="18" charset="0"/>
              </a:rPr>
              <a:t>Maya’s Age: </a:t>
            </a:r>
            <a:br>
              <a:rPr lang="en-US" sz="1200">
                <a:latin typeface="Times New Roman" panose="02020603050405020304" pitchFamily="18" charset="0"/>
                <a:cs typeface="Times New Roman" panose="02020603050405020304" pitchFamily="18" charset="0"/>
              </a:rPr>
            </a:br>
            <a:r>
              <a:rPr lang="en-US" sz="1200">
                <a:latin typeface="Times New Roman" panose="02020603050405020304" pitchFamily="18" charset="0"/>
                <a:cs typeface="Times New Roman" panose="02020603050405020304" pitchFamily="18" charset="0"/>
              </a:rPr>
              <a:t>Type(s) of Milk:</a:t>
            </a:r>
            <a:endParaRPr lang="en-US" sz="1600" b="1">
              <a:solidFill>
                <a:srgbClr val="035089"/>
              </a:solidFill>
              <a:latin typeface="Bradley Hand ITC" panose="03070402050302030203" pitchFamily="66" charset="77"/>
              <a:cs typeface="Times New Roman" panose="02020603050405020304" pitchFamily="18" charset="0"/>
            </a:endParaRPr>
          </a:p>
        </p:txBody>
      </p:sp>
      <p:sp>
        <p:nvSpPr>
          <p:cNvPr id="23" name="TextBox 22">
            <a:extLst>
              <a:ext uri="{FF2B5EF4-FFF2-40B4-BE49-F238E27FC236}">
                <a16:creationId xmlns:a16="http://schemas.microsoft.com/office/drawing/2014/main" id="{A6D68B29-FF6E-2C40-8217-07BE391AB074}"/>
              </a:ext>
            </a:extLst>
          </p:cNvPr>
          <p:cNvSpPr txBox="1"/>
          <p:nvPr/>
        </p:nvSpPr>
        <p:spPr>
          <a:xfrm>
            <a:off x="6485450" y="2160885"/>
            <a:ext cx="2988189" cy="410369"/>
          </a:xfrm>
          <a:prstGeom prst="rect">
            <a:avLst/>
          </a:prstGeom>
          <a:noFill/>
        </p:spPr>
        <p:txBody>
          <a:bodyPr wrap="square" lIns="0" tIns="0" rIns="0" bIns="0" rtlCol="0">
            <a:spAutoFit/>
          </a:bodyPr>
          <a:lstStyle/>
          <a:p>
            <a:pPr lvl="0" defTabSz="914400">
              <a:lnSpc>
                <a:spcPts val="1600"/>
              </a:lnSpc>
            </a:pPr>
            <a:r>
              <a:rPr lang="en-US" sz="1200">
                <a:solidFill>
                  <a:prstClr val="black"/>
                </a:solidFill>
                <a:latin typeface="Times New Roman" panose="02020603050405020304" pitchFamily="18" charset="0"/>
                <a:cs typeface="Times New Roman" panose="02020603050405020304" pitchFamily="18" charset="0"/>
              </a:rPr>
              <a:t>Darrick’s Age:</a:t>
            </a:r>
          </a:p>
          <a:p>
            <a:pPr>
              <a:lnSpc>
                <a:spcPts val="1600"/>
              </a:lnSpc>
            </a:pPr>
            <a:r>
              <a:rPr lang="en-US" sz="1200">
                <a:latin typeface="Times New Roman" panose="02020603050405020304" pitchFamily="18" charset="0"/>
                <a:cs typeface="Times New Roman" panose="02020603050405020304" pitchFamily="18" charset="0"/>
              </a:rPr>
              <a:t>Type(s) of Milk:</a:t>
            </a:r>
            <a:endParaRPr lang="en-US" sz="1600" b="1">
              <a:solidFill>
                <a:srgbClr val="035089"/>
              </a:solidFill>
              <a:latin typeface="Bradley Hand ITC" panose="03070402050302030203" pitchFamily="66" charset="77"/>
              <a:cs typeface="Times New Roman" panose="02020603050405020304" pitchFamily="18" charset="0"/>
            </a:endParaRPr>
          </a:p>
        </p:txBody>
      </p:sp>
      <p:sp>
        <p:nvSpPr>
          <p:cNvPr id="24" name="TextBox 23">
            <a:extLst>
              <a:ext uri="{FF2B5EF4-FFF2-40B4-BE49-F238E27FC236}">
                <a16:creationId xmlns:a16="http://schemas.microsoft.com/office/drawing/2014/main" id="{39B40BD8-AD5B-B34E-B29A-4ADBFACB36D8}"/>
              </a:ext>
            </a:extLst>
          </p:cNvPr>
          <p:cNvSpPr txBox="1"/>
          <p:nvPr/>
        </p:nvSpPr>
        <p:spPr>
          <a:xfrm>
            <a:off x="3199997" y="2774936"/>
            <a:ext cx="5405252" cy="369332"/>
          </a:xfrm>
          <a:prstGeom prst="rect">
            <a:avLst/>
          </a:prstGeom>
          <a:noFill/>
        </p:spPr>
        <p:txBody>
          <a:bodyPr wrap="square" lIns="0" tIns="0" rIns="0" bIns="0" rtlCol="0">
            <a:spAutoFit/>
          </a:bodyPr>
          <a:lstStyle/>
          <a:p>
            <a:pPr marL="160020" lvl="0" indent="-160020" defTabSz="914400">
              <a:buFont typeface="+mj-lt"/>
              <a:buAutoNum type="arabicPeriod" startAt="2"/>
            </a:pPr>
            <a:r>
              <a:rPr lang="en-US" sz="1200">
                <a:solidFill>
                  <a:prstClr val="black"/>
                </a:solidFill>
                <a:latin typeface="Times New Roman" panose="02020603050405020304" pitchFamily="18" charset="0"/>
                <a:cs typeface="Times New Roman" panose="02020603050405020304" pitchFamily="18" charset="0"/>
              </a:rPr>
              <a:t>Olivia is a 5½-year-old who attends your family child care home. </a:t>
            </a:r>
            <a:br>
              <a:rPr lang="en-US" sz="1200">
                <a:solidFill>
                  <a:prstClr val="black"/>
                </a:solidFill>
                <a:latin typeface="Times New Roman" panose="02020603050405020304" pitchFamily="18" charset="0"/>
                <a:cs typeface="Times New Roman" panose="02020603050405020304" pitchFamily="18" charset="0"/>
              </a:rPr>
            </a:br>
            <a:r>
              <a:rPr lang="en-US" sz="1200">
                <a:solidFill>
                  <a:prstClr val="black"/>
                </a:solidFill>
                <a:latin typeface="Times New Roman" panose="02020603050405020304" pitchFamily="18" charset="0"/>
                <a:cs typeface="Times New Roman" panose="02020603050405020304" pitchFamily="18" charset="0"/>
              </a:rPr>
              <a:t>What kind(s) of milk may you serve her in the CACFP?</a:t>
            </a:r>
          </a:p>
        </p:txBody>
      </p:sp>
      <p:sp>
        <p:nvSpPr>
          <p:cNvPr id="25" name="TextBox 24">
            <a:extLst>
              <a:ext uri="{FF2B5EF4-FFF2-40B4-BE49-F238E27FC236}">
                <a16:creationId xmlns:a16="http://schemas.microsoft.com/office/drawing/2014/main" id="{77E84252-5E21-D040-AA0D-648D62B11C7F}"/>
              </a:ext>
            </a:extLst>
          </p:cNvPr>
          <p:cNvSpPr txBox="1"/>
          <p:nvPr/>
        </p:nvSpPr>
        <p:spPr>
          <a:xfrm>
            <a:off x="3364182" y="3164105"/>
            <a:ext cx="2988189" cy="410369"/>
          </a:xfrm>
          <a:prstGeom prst="rect">
            <a:avLst/>
          </a:prstGeom>
          <a:noFill/>
        </p:spPr>
        <p:txBody>
          <a:bodyPr wrap="square" lIns="0" tIns="0" rIns="0" bIns="0" rtlCol="0">
            <a:spAutoFit/>
          </a:bodyPr>
          <a:lstStyle/>
          <a:p>
            <a:pPr>
              <a:lnSpc>
                <a:spcPts val="1600"/>
              </a:lnSpc>
            </a:pPr>
            <a:r>
              <a:rPr lang="en-US" sz="1200">
                <a:latin typeface="Times New Roman" panose="02020603050405020304" pitchFamily="18" charset="0"/>
                <a:cs typeface="Times New Roman" panose="02020603050405020304" pitchFamily="18" charset="0"/>
              </a:rPr>
              <a:t>Olivia’s Age:</a:t>
            </a:r>
          </a:p>
          <a:p>
            <a:pPr>
              <a:lnSpc>
                <a:spcPts val="1600"/>
              </a:lnSpc>
            </a:pPr>
            <a:r>
              <a:rPr lang="en-US" sz="1200">
                <a:latin typeface="Times New Roman" panose="02020603050405020304" pitchFamily="18" charset="0"/>
                <a:cs typeface="Times New Roman" panose="02020603050405020304" pitchFamily="18" charset="0"/>
              </a:rPr>
              <a:t>Type(s) of Milk:</a:t>
            </a:r>
            <a:endParaRPr lang="en-US" sz="1600" b="1">
              <a:solidFill>
                <a:srgbClr val="035089"/>
              </a:solidFill>
              <a:latin typeface="Bradley Hand ITC" panose="03070402050302030203" pitchFamily="66" charset="77"/>
              <a:cs typeface="Times New Roman" panose="02020603050405020304" pitchFamily="18" charset="0"/>
            </a:endParaRPr>
          </a:p>
        </p:txBody>
      </p:sp>
      <p:sp>
        <p:nvSpPr>
          <p:cNvPr id="26" name="TextBox 25">
            <a:extLst>
              <a:ext uri="{FF2B5EF4-FFF2-40B4-BE49-F238E27FC236}">
                <a16:creationId xmlns:a16="http://schemas.microsoft.com/office/drawing/2014/main" id="{899E8F07-4FA2-0E4A-9E01-A56868C1B094}"/>
              </a:ext>
            </a:extLst>
          </p:cNvPr>
          <p:cNvSpPr txBox="1"/>
          <p:nvPr/>
        </p:nvSpPr>
        <p:spPr>
          <a:xfrm>
            <a:off x="3199997" y="3762553"/>
            <a:ext cx="5405252" cy="553998"/>
          </a:xfrm>
          <a:prstGeom prst="rect">
            <a:avLst/>
          </a:prstGeom>
          <a:noFill/>
        </p:spPr>
        <p:txBody>
          <a:bodyPr wrap="square" lIns="0" tIns="0" rIns="0" bIns="0" rtlCol="0">
            <a:spAutoFit/>
          </a:bodyPr>
          <a:lstStyle/>
          <a:p>
            <a:pPr marL="160020" lvl="0" indent="-160020" defTabSz="914400">
              <a:buFont typeface="+mj-lt"/>
              <a:buAutoNum type="arabicPeriod" startAt="3"/>
            </a:pPr>
            <a:r>
              <a:rPr lang="en-US" sz="1200">
                <a:solidFill>
                  <a:prstClr val="black"/>
                </a:solidFill>
                <a:latin typeface="Times New Roman" panose="02020603050405020304" pitchFamily="18" charset="0"/>
                <a:cs typeface="Times New Roman" panose="02020603050405020304" pitchFamily="18" charset="0"/>
              </a:rPr>
              <a:t>At your adult day care center, you want to serve yogurt at breakfast and again that same day, during lunch. Both times, yogurt would be served in place of milk. </a:t>
            </a:r>
            <a:br>
              <a:rPr lang="en-US" sz="1200">
                <a:solidFill>
                  <a:prstClr val="black"/>
                </a:solidFill>
                <a:latin typeface="Times New Roman" panose="02020603050405020304" pitchFamily="18" charset="0"/>
                <a:cs typeface="Times New Roman" panose="02020603050405020304" pitchFamily="18" charset="0"/>
              </a:rPr>
            </a:br>
            <a:r>
              <a:rPr lang="en-US" sz="1200">
                <a:solidFill>
                  <a:prstClr val="black"/>
                </a:solidFill>
                <a:latin typeface="Times New Roman" panose="02020603050405020304" pitchFamily="18" charset="0"/>
                <a:cs typeface="Times New Roman" panose="02020603050405020304" pitchFamily="18" charset="0"/>
              </a:rPr>
              <a:t>Is this allowed? Why or why not?</a:t>
            </a:r>
          </a:p>
        </p:txBody>
      </p:sp>
      <p:sp>
        <p:nvSpPr>
          <p:cNvPr id="19" name="TextBox 18">
            <a:extLst>
              <a:ext uri="{FF2B5EF4-FFF2-40B4-BE49-F238E27FC236}">
                <a16:creationId xmlns:a16="http://schemas.microsoft.com/office/drawing/2014/main" id="{1A826A32-1973-7944-8379-7939D21814CC}"/>
              </a:ext>
            </a:extLst>
          </p:cNvPr>
          <p:cNvSpPr txBox="1"/>
          <p:nvPr/>
        </p:nvSpPr>
        <p:spPr>
          <a:xfrm>
            <a:off x="3277915" y="4292910"/>
            <a:ext cx="5774680" cy="523220"/>
          </a:xfrm>
          <a:prstGeom prst="rect">
            <a:avLst/>
          </a:prstGeom>
          <a:noFill/>
        </p:spPr>
        <p:txBody>
          <a:bodyPr wrap="square" rtlCol="0">
            <a:spAutoFit/>
          </a:bodyPr>
          <a:lstStyle/>
          <a:p>
            <a:r>
              <a:rPr lang="en-US" sz="1400" b="1">
                <a:solidFill>
                  <a:srgbClr val="035089"/>
                </a:solidFill>
                <a:latin typeface="Bradley Hand ITC" panose="03070402050302030203" pitchFamily="66" charset="77"/>
              </a:rPr>
              <a:t>No, you may only serve milk INSTEAD of  yogurt once per day, </a:t>
            </a:r>
            <a:br>
              <a:rPr lang="en-US" sz="1400" b="1">
                <a:solidFill>
                  <a:srgbClr val="035089"/>
                </a:solidFill>
                <a:latin typeface="Bradley Hand ITC" panose="03070402050302030203" pitchFamily="66" charset="77"/>
              </a:rPr>
            </a:br>
            <a:r>
              <a:rPr lang="en-US" sz="1400" b="1">
                <a:solidFill>
                  <a:srgbClr val="035089"/>
                </a:solidFill>
                <a:latin typeface="Bradley Hand ITC" panose="03070402050302030203" pitchFamily="66" charset="77"/>
              </a:rPr>
              <a:t>to adult participants only. </a:t>
            </a:r>
          </a:p>
        </p:txBody>
      </p:sp>
      <p:grpSp>
        <p:nvGrpSpPr>
          <p:cNvPr id="58" name="Group 57" descr="Older woman eating yogurt.">
            <a:extLst>
              <a:ext uri="{FF2B5EF4-FFF2-40B4-BE49-F238E27FC236}">
                <a16:creationId xmlns:a16="http://schemas.microsoft.com/office/drawing/2014/main" id="{AC40E28A-F1B3-2341-B447-5B4C1E467156}"/>
              </a:ext>
              <a:ext uri="{C183D7F6-B498-43B3-948B-1728B52AA6E4}">
                <adec:decorative xmlns="" xmlns:adec="http://schemas.microsoft.com/office/drawing/2017/decorative" val="0"/>
              </a:ext>
            </a:extLst>
          </p:cNvPr>
          <p:cNvGrpSpPr/>
          <p:nvPr/>
        </p:nvGrpSpPr>
        <p:grpSpPr>
          <a:xfrm>
            <a:off x="212476" y="884336"/>
            <a:ext cx="3552118" cy="2968456"/>
            <a:chOff x="3592662" y="1319936"/>
            <a:chExt cx="3552118" cy="2968456"/>
          </a:xfrm>
        </p:grpSpPr>
        <p:sp>
          <p:nvSpPr>
            <p:cNvPr id="59" name="Rounded Rectangle 58">
              <a:extLst>
                <a:ext uri="{FF2B5EF4-FFF2-40B4-BE49-F238E27FC236}">
                  <a16:creationId xmlns:a16="http://schemas.microsoft.com/office/drawing/2014/main" id="{69645E06-C562-1B45-AA1E-479B68A432C8}"/>
                </a:ext>
                <a:ext uri="{C183D7F6-B498-43B3-948B-1728B52AA6E4}">
                  <adec:decorative xmlns="" xmlns:adec="http://schemas.microsoft.com/office/drawing/2017/decorative" val="1"/>
                </a:ext>
              </a:extLst>
            </p:cNvPr>
            <p:cNvSpPr/>
            <p:nvPr/>
          </p:nvSpPr>
          <p:spPr>
            <a:xfrm>
              <a:off x="3592662" y="1337646"/>
              <a:ext cx="3552118" cy="2639540"/>
            </a:xfrm>
            <a:prstGeom prst="roundRect">
              <a:avLst>
                <a:gd name="adj" fmla="val 2645"/>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a:extLst>
                <a:ext uri="{FF2B5EF4-FFF2-40B4-BE49-F238E27FC236}">
                  <a16:creationId xmlns:a16="http://schemas.microsoft.com/office/drawing/2014/main" id="{B0784FA0-6E7C-1743-8A7A-F69320FAA2AB}"/>
                </a:ext>
              </a:extLst>
            </p:cNvPr>
            <p:cNvGrpSpPr/>
            <p:nvPr/>
          </p:nvGrpSpPr>
          <p:grpSpPr>
            <a:xfrm>
              <a:off x="4022005" y="1600628"/>
              <a:ext cx="2941127" cy="1934725"/>
              <a:chOff x="3844135" y="1605674"/>
              <a:chExt cx="2847687" cy="1796374"/>
            </a:xfrm>
          </p:grpSpPr>
          <p:sp>
            <p:nvSpPr>
              <p:cNvPr id="62" name="Round Same Side Corner Rectangle 61">
                <a:extLst>
                  <a:ext uri="{FF2B5EF4-FFF2-40B4-BE49-F238E27FC236}">
                    <a16:creationId xmlns:a16="http://schemas.microsoft.com/office/drawing/2014/main" id="{4E40C2C2-3A6B-344B-8614-BCD75B463B9C}"/>
                  </a:ext>
                  <a:ext uri="{C183D7F6-B498-43B3-948B-1728B52AA6E4}">
                    <adec:decorative xmlns="" xmlns:adec="http://schemas.microsoft.com/office/drawing/2017/decorative" val="1"/>
                  </a:ext>
                </a:extLst>
              </p:cNvPr>
              <p:cNvSpPr/>
              <p:nvPr/>
            </p:nvSpPr>
            <p:spPr>
              <a:xfrm rot="16200000">
                <a:off x="4401888" y="1047926"/>
                <a:ext cx="1732185" cy="2847682"/>
              </a:xfrm>
              <a:prstGeom prst="round2SameRect">
                <a:avLst>
                  <a:gd name="adj1" fmla="val 7412"/>
                  <a:gd name="adj2" fmla="val 0"/>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ound Single Corner Rectangle 62">
                <a:extLst>
                  <a:ext uri="{FF2B5EF4-FFF2-40B4-BE49-F238E27FC236}">
                    <a16:creationId xmlns:a16="http://schemas.microsoft.com/office/drawing/2014/main" id="{DBAA3555-2F5E-3446-A477-F286262C695C}"/>
                  </a:ext>
                  <a:ext uri="{C183D7F6-B498-43B3-948B-1728B52AA6E4}">
                    <adec:decorative xmlns="" xmlns:adec="http://schemas.microsoft.com/office/drawing/2017/decorative" val="1"/>
                  </a:ext>
                </a:extLst>
              </p:cNvPr>
              <p:cNvSpPr/>
              <p:nvPr/>
            </p:nvSpPr>
            <p:spPr>
              <a:xfrm rot="10800000">
                <a:off x="3844135" y="1981619"/>
                <a:ext cx="2847679" cy="1420429"/>
              </a:xfrm>
              <a:prstGeom prst="round1Rect">
                <a:avLst>
                  <a:gd name="adj" fmla="val 11100"/>
                </a:avLst>
              </a:prstGeom>
              <a:solidFill>
                <a:srgbClr val="F1F1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1" name="Picture 60" descr="Older woman eating yogurt.">
              <a:extLst>
                <a:ext uri="{FF2B5EF4-FFF2-40B4-BE49-F238E27FC236}">
                  <a16:creationId xmlns:a16="http://schemas.microsoft.com/office/drawing/2014/main" id="{A884161E-DD59-9D47-B2CA-DD91C528BB9B}"/>
                </a:ext>
              </a:extLst>
            </p:cNvPr>
            <p:cNvPicPr>
              <a:picLocks noChangeAspect="1"/>
            </p:cNvPicPr>
            <p:nvPr/>
          </p:nvPicPr>
          <p:blipFill>
            <a:blip r:embed="rId4"/>
            <a:stretch>
              <a:fillRect/>
            </a:stretch>
          </p:blipFill>
          <p:spPr>
            <a:xfrm>
              <a:off x="3592662" y="1319936"/>
              <a:ext cx="2477434" cy="2968456"/>
            </a:xfrm>
            <a:prstGeom prst="rect">
              <a:avLst/>
            </a:prstGeom>
          </p:spPr>
        </p:pic>
      </p:grpSp>
      <p:graphicFrame>
        <p:nvGraphicFramePr>
          <p:cNvPr id="64" name="Table 63" descr="[decorative] ">
            <a:extLst>
              <a:ext uri="{FF2B5EF4-FFF2-40B4-BE49-F238E27FC236}">
                <a16:creationId xmlns:a16="http://schemas.microsoft.com/office/drawing/2014/main" id="{1F63D399-343E-3B44-8E43-169FDB77983E}"/>
              </a:ext>
            </a:extLst>
          </p:cNvPr>
          <p:cNvGraphicFramePr>
            <a:graphicFrameLocks noGrp="1"/>
          </p:cNvGraphicFramePr>
          <p:nvPr>
            <p:extLst>
              <p:ext uri="{D42A27DB-BD31-4B8C-83A1-F6EECF244321}">
                <p14:modId xmlns:p14="http://schemas.microsoft.com/office/powerpoint/2010/main" val="4291001996"/>
              </p:ext>
            </p:extLst>
          </p:nvPr>
        </p:nvGraphicFramePr>
        <p:xfrm>
          <a:off x="1366723" y="1155575"/>
          <a:ext cx="2429233" cy="391028"/>
        </p:xfrm>
        <a:graphic>
          <a:graphicData uri="http://schemas.openxmlformats.org/drawingml/2006/table">
            <a:tbl>
              <a:tblPr firstRow="1" bandRow="1">
                <a:tableStyleId>{2D5ABB26-0587-4C30-8999-92F81FD0307C}</a:tableStyleId>
              </a:tblPr>
              <a:tblGrid>
                <a:gridCol w="2429233">
                  <a:extLst>
                    <a:ext uri="{9D8B030D-6E8A-4147-A177-3AD203B41FA5}">
                      <a16:colId xmlns:a16="http://schemas.microsoft.com/office/drawing/2014/main" val="3628576105"/>
                    </a:ext>
                  </a:extLst>
                </a:gridCol>
              </a:tblGrid>
              <a:tr h="391028">
                <a:tc>
                  <a:txBody>
                    <a:bodyPr/>
                    <a:lstStyle/>
                    <a:p>
                      <a:pPr algn="ctr"/>
                      <a:r>
                        <a:rPr lang="en-US" sz="1500" b="1">
                          <a:ln>
                            <a:noFill/>
                          </a:ln>
                          <a:solidFill>
                            <a:schemeClr val="bg1"/>
                          </a:solidFill>
                          <a:latin typeface="Times New Roman" panose="02020603050405020304" pitchFamily="18" charset="0"/>
                          <a:cs typeface="Times New Roman" panose="02020603050405020304" pitchFamily="18" charset="0"/>
                        </a:rPr>
                        <a:t>For Adult Participants:</a:t>
                      </a:r>
                    </a:p>
                  </a:txBody>
                  <a:tcPr anchor="ctr"/>
                </a:tc>
                <a:extLst>
                  <a:ext uri="{0D108BD9-81ED-4DB2-BD59-A6C34878D82A}">
                    <a16:rowId xmlns:a16="http://schemas.microsoft.com/office/drawing/2014/main" val="1058308914"/>
                  </a:ext>
                </a:extLst>
              </a:tr>
            </a:tbl>
          </a:graphicData>
        </a:graphic>
      </p:graphicFrame>
      <p:graphicFrame>
        <p:nvGraphicFramePr>
          <p:cNvPr id="65" name="Table 64" descr="[decorative] ">
            <a:extLst>
              <a:ext uri="{FF2B5EF4-FFF2-40B4-BE49-F238E27FC236}">
                <a16:creationId xmlns:a16="http://schemas.microsoft.com/office/drawing/2014/main" id="{CF69C393-25E7-7A46-868C-5A65C84DFB28}"/>
              </a:ext>
            </a:extLst>
          </p:cNvPr>
          <p:cNvGraphicFramePr>
            <a:graphicFrameLocks noGrp="1"/>
          </p:cNvGraphicFramePr>
          <p:nvPr>
            <p:extLst>
              <p:ext uri="{D42A27DB-BD31-4B8C-83A1-F6EECF244321}">
                <p14:modId xmlns:p14="http://schemas.microsoft.com/office/powerpoint/2010/main" val="1896012229"/>
              </p:ext>
            </p:extLst>
          </p:nvPr>
        </p:nvGraphicFramePr>
        <p:xfrm>
          <a:off x="1949315" y="1506067"/>
          <a:ext cx="1696355" cy="1484993"/>
        </p:xfrm>
        <a:graphic>
          <a:graphicData uri="http://schemas.openxmlformats.org/drawingml/2006/table">
            <a:tbl>
              <a:tblPr firstRow="1" bandRow="1">
                <a:tableStyleId>{2D5ABB26-0587-4C30-8999-92F81FD0307C}</a:tableStyleId>
              </a:tblPr>
              <a:tblGrid>
                <a:gridCol w="1696355">
                  <a:extLst>
                    <a:ext uri="{9D8B030D-6E8A-4147-A177-3AD203B41FA5}">
                      <a16:colId xmlns:a16="http://schemas.microsoft.com/office/drawing/2014/main" val="3628576105"/>
                    </a:ext>
                  </a:extLst>
                </a:gridCol>
              </a:tblGrid>
              <a:tr h="1484993">
                <a:tc>
                  <a:txBody>
                    <a:bodyPr/>
                    <a:lstStyle/>
                    <a:p>
                      <a:pPr algn="l"/>
                      <a:r>
                        <a:rPr lang="en-US" sz="1200" b="0">
                          <a:ln>
                            <a:noFill/>
                          </a:ln>
                          <a:solidFill>
                            <a:schemeClr val="tx1"/>
                          </a:solidFill>
                          <a:latin typeface="Times New Roman" panose="02020603050405020304" pitchFamily="18" charset="0"/>
                          <a:cs typeface="Times New Roman" panose="02020603050405020304" pitchFamily="18" charset="0"/>
                        </a:rPr>
                        <a:t>Yogurt may be served </a:t>
                      </a:r>
                      <a:br>
                        <a:rPr lang="en-US" sz="1200" b="0">
                          <a:ln>
                            <a:noFill/>
                          </a:ln>
                          <a:solidFill>
                            <a:schemeClr val="tx1"/>
                          </a:solidFill>
                          <a:latin typeface="Times New Roman" panose="02020603050405020304" pitchFamily="18" charset="0"/>
                          <a:cs typeface="Times New Roman" panose="02020603050405020304" pitchFamily="18" charset="0"/>
                        </a:rPr>
                      </a:br>
                      <a:r>
                        <a:rPr lang="en-US" sz="1200" b="0">
                          <a:ln>
                            <a:noFill/>
                          </a:ln>
                          <a:solidFill>
                            <a:schemeClr val="tx1"/>
                          </a:solidFill>
                          <a:latin typeface="Times New Roman" panose="02020603050405020304" pitchFamily="18" charset="0"/>
                          <a:cs typeface="Times New Roman" panose="02020603050405020304" pitchFamily="18" charset="0"/>
                        </a:rPr>
                        <a:t>in place of milk once per day. </a:t>
                      </a:r>
                    </a:p>
                    <a:p>
                      <a:pPr algn="l"/>
                      <a:endParaRPr lang="en-US" sz="1200" b="0">
                        <a:ln>
                          <a:noFill/>
                        </a:ln>
                        <a:solidFill>
                          <a:schemeClr val="tx1"/>
                        </a:solidFill>
                        <a:latin typeface="Times New Roman" panose="02020603050405020304" pitchFamily="18" charset="0"/>
                        <a:cs typeface="Times New Roman" panose="02020603050405020304" pitchFamily="18" charset="0"/>
                      </a:endParaRPr>
                    </a:p>
                    <a:p>
                      <a:pPr algn="l"/>
                      <a:r>
                        <a:rPr lang="en-US" sz="1200" b="0">
                          <a:ln>
                            <a:noFill/>
                          </a:ln>
                          <a:solidFill>
                            <a:schemeClr val="tx1"/>
                          </a:solidFill>
                          <a:latin typeface="Times New Roman" panose="02020603050405020304" pitchFamily="18" charset="0"/>
                          <a:cs typeface="Times New Roman" panose="02020603050405020304" pitchFamily="18" charset="0"/>
                        </a:rPr>
                        <a:t>A serving of milk is </a:t>
                      </a:r>
                      <a:br>
                        <a:rPr lang="en-US" sz="1200" b="0">
                          <a:ln>
                            <a:noFill/>
                          </a:ln>
                          <a:solidFill>
                            <a:schemeClr val="tx1"/>
                          </a:solidFill>
                          <a:latin typeface="Times New Roman" panose="02020603050405020304" pitchFamily="18" charset="0"/>
                          <a:cs typeface="Times New Roman" panose="02020603050405020304" pitchFamily="18" charset="0"/>
                        </a:rPr>
                      </a:br>
                      <a:r>
                        <a:rPr lang="en-US" sz="1200" b="0">
                          <a:ln>
                            <a:noFill/>
                          </a:ln>
                          <a:solidFill>
                            <a:schemeClr val="tx1"/>
                          </a:solidFill>
                          <a:latin typeface="Times New Roman" panose="02020603050405020304" pitchFamily="18" charset="0"/>
                          <a:cs typeface="Times New Roman" panose="02020603050405020304" pitchFamily="18" charset="0"/>
                        </a:rPr>
                        <a:t>optional at supper.</a:t>
                      </a:r>
                    </a:p>
                  </a:txBody>
                  <a:tcPr anchor="ctr"/>
                </a:tc>
                <a:extLst>
                  <a:ext uri="{0D108BD9-81ED-4DB2-BD59-A6C34878D82A}">
                    <a16:rowId xmlns:a16="http://schemas.microsoft.com/office/drawing/2014/main" val="1058308914"/>
                  </a:ext>
                </a:extLst>
              </a:tr>
            </a:tbl>
          </a:graphicData>
        </a:graphic>
      </p:graphicFrame>
      <p:sp>
        <p:nvSpPr>
          <p:cNvPr id="18" name="Oval 17" descr="Emphasis highlighting Yogurt may be served in place of milk once per day. ">
            <a:extLst>
              <a:ext uri="{FF2B5EF4-FFF2-40B4-BE49-F238E27FC236}">
                <a16:creationId xmlns:a16="http://schemas.microsoft.com/office/drawing/2014/main" id="{4866BB44-6A44-EF48-9B1F-FB84E5D8DF57}"/>
              </a:ext>
            </a:extLst>
          </p:cNvPr>
          <p:cNvSpPr/>
          <p:nvPr/>
        </p:nvSpPr>
        <p:spPr>
          <a:xfrm>
            <a:off x="1793355" y="1504456"/>
            <a:ext cx="1812236" cy="938449"/>
          </a:xfrm>
          <a:prstGeom prst="ellipse">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7C2BFA08-3301-1D46-A142-4B1DB361A081}"/>
              </a:ext>
            </a:extLst>
          </p:cNvPr>
          <p:cNvSpPr txBox="1"/>
          <p:nvPr/>
        </p:nvSpPr>
        <p:spPr>
          <a:xfrm>
            <a:off x="1988535" y="4910045"/>
            <a:ext cx="4363836" cy="123111"/>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As shown on the first page of the worksheet, as well as on the screen, yogurt may be served in place of milk only once per day, and only to adult participants. You may not serve yogurt in place of milk when serving reimbursable meals or snacks to infant or child participants. </a:t>
            </a:r>
          </a:p>
        </p:txBody>
      </p:sp>
    </p:spTree>
    <p:extLst>
      <p:ext uri="{BB962C8B-B14F-4D97-AF65-F5344CB8AC3E}">
        <p14:creationId xmlns:p14="http://schemas.microsoft.com/office/powerpoint/2010/main" val="37055468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2CBDE-4817-3246-86E1-5CC0AB0C59AD}"/>
              </a:ext>
            </a:extLst>
          </p:cNvPr>
          <p:cNvSpPr>
            <a:spLocks noGrp="1"/>
          </p:cNvSpPr>
          <p:nvPr>
            <p:ph type="title"/>
          </p:nvPr>
        </p:nvSpPr>
        <p:spPr>
          <a:xfrm>
            <a:off x="0" y="0"/>
            <a:ext cx="7886700" cy="1009979"/>
          </a:xfrm>
        </p:spPr>
        <p:txBody>
          <a:bodyPr/>
          <a:lstStyle/>
          <a:p>
            <a:r>
              <a:rPr lang="en-US" sz="3200" noProof="0"/>
              <a:t>Serving Milk in the CACFP        </a:t>
            </a:r>
          </a:p>
        </p:txBody>
      </p:sp>
      <p:pic>
        <p:nvPicPr>
          <p:cNvPr id="13" name="Picture 12" descr="Screenshot of second page of Serving Milk in the CACFP worksheet titled &quot;Try It Out! Milk Matters!&quot;">
            <a:extLst>
              <a:ext uri="{FF2B5EF4-FFF2-40B4-BE49-F238E27FC236}">
                <a16:creationId xmlns:a16="http://schemas.microsoft.com/office/drawing/2014/main" id="{A440D175-9A76-1241-82EB-EEBB6D7D28CD}"/>
              </a:ext>
            </a:extLst>
          </p:cNvPr>
          <p:cNvPicPr>
            <a:picLocks noChangeAspect="1"/>
          </p:cNvPicPr>
          <p:nvPr/>
        </p:nvPicPr>
        <p:blipFill>
          <a:blip r:embed="rId3"/>
          <a:srcRect/>
          <a:stretch/>
        </p:blipFill>
        <p:spPr>
          <a:xfrm>
            <a:off x="208164" y="1091798"/>
            <a:ext cx="2988189" cy="3859744"/>
          </a:xfrm>
          <a:prstGeom prst="rect">
            <a:avLst/>
          </a:prstGeom>
          <a:solidFill>
            <a:schemeClr val="bg1"/>
          </a:solidFill>
          <a:ln w="3175">
            <a:noFill/>
          </a:ln>
          <a:effectLst>
            <a:outerShdw blurRad="63500" sx="102000" sy="102000" algn="tl" rotWithShape="0">
              <a:srgbClr val="333333">
                <a:alpha val="15000"/>
              </a:srgbClr>
            </a:outerShdw>
          </a:effectLst>
        </p:spPr>
      </p:pic>
      <p:grpSp>
        <p:nvGrpSpPr>
          <p:cNvPr id="4" name="Group 3" descr="[decorative] ">
            <a:extLst>
              <a:ext uri="{FF2B5EF4-FFF2-40B4-BE49-F238E27FC236}">
                <a16:creationId xmlns:a16="http://schemas.microsoft.com/office/drawing/2014/main" id="{5D7BC7CF-2EEB-3148-8B9E-B30F037E9E3F}"/>
              </a:ext>
              <a:ext uri="{C183D7F6-B498-43B3-948B-1728B52AA6E4}">
                <adec:decorative xmlns="" xmlns:adec="http://schemas.microsoft.com/office/drawing/2017/decorative" val="1"/>
              </a:ext>
            </a:extLst>
          </p:cNvPr>
          <p:cNvGrpSpPr/>
          <p:nvPr/>
        </p:nvGrpSpPr>
        <p:grpSpPr>
          <a:xfrm>
            <a:off x="367259" y="3380137"/>
            <a:ext cx="2796816" cy="1254617"/>
            <a:chOff x="367259" y="3380137"/>
            <a:chExt cx="2796816" cy="1254617"/>
          </a:xfrm>
        </p:grpSpPr>
        <p:sp>
          <p:nvSpPr>
            <p:cNvPr id="11" name="Rectangle 10">
              <a:extLst>
                <a:ext uri="{FF2B5EF4-FFF2-40B4-BE49-F238E27FC236}">
                  <a16:creationId xmlns:a16="http://schemas.microsoft.com/office/drawing/2014/main" id="{610D1090-D6E5-E449-B3CB-4FE14C1BB2EB}"/>
                </a:ext>
              </a:extLst>
            </p:cNvPr>
            <p:cNvSpPr/>
            <p:nvPr/>
          </p:nvSpPr>
          <p:spPr>
            <a:xfrm>
              <a:off x="367259" y="3621742"/>
              <a:ext cx="2683239" cy="1013012"/>
            </a:xfrm>
            <a:prstGeom prst="rect">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Elbow Connector 6">
              <a:extLst>
                <a:ext uri="{FF2B5EF4-FFF2-40B4-BE49-F238E27FC236}">
                  <a16:creationId xmlns:a16="http://schemas.microsoft.com/office/drawing/2014/main" id="{B5DE3EEE-BB12-A84C-8916-C01925841C04}"/>
                </a:ext>
              </a:extLst>
            </p:cNvPr>
            <p:cNvCxnSpPr>
              <a:cxnSpLocks/>
            </p:cNvCxnSpPr>
            <p:nvPr/>
          </p:nvCxnSpPr>
          <p:spPr>
            <a:xfrm rot="10800000" flipV="1">
              <a:off x="1866743" y="3380137"/>
              <a:ext cx="1297332" cy="241604"/>
            </a:xfrm>
            <a:prstGeom prst="bentConnector3">
              <a:avLst>
                <a:gd name="adj1" fmla="val 100098"/>
              </a:avLst>
            </a:prstGeom>
            <a:ln w="19050">
              <a:solidFill>
                <a:srgbClr val="511B48"/>
              </a:solidFill>
              <a:tailEnd type="oval"/>
            </a:ln>
          </p:spPr>
          <p:style>
            <a:lnRef idx="1">
              <a:schemeClr val="accent1"/>
            </a:lnRef>
            <a:fillRef idx="0">
              <a:schemeClr val="accent1"/>
            </a:fillRef>
            <a:effectRef idx="0">
              <a:schemeClr val="accent1"/>
            </a:effectRef>
            <a:fontRef idx="minor">
              <a:schemeClr val="tx1"/>
            </a:fontRef>
          </p:style>
        </p:cxnSp>
      </p:grpSp>
      <p:sp>
        <p:nvSpPr>
          <p:cNvPr id="3" name="Rounded Rectangle 2" descr="[decorative] ">
            <a:extLst>
              <a:ext uri="{FF2B5EF4-FFF2-40B4-BE49-F238E27FC236}">
                <a16:creationId xmlns:a16="http://schemas.microsoft.com/office/drawing/2014/main" id="{5378A0D9-541B-094F-AE7F-4326D16A6834}"/>
              </a:ext>
              <a:ext uri="{C183D7F6-B498-43B3-948B-1728B52AA6E4}">
                <adec:decorative xmlns="" xmlns:adec="http://schemas.microsoft.com/office/drawing/2017/decorative" val="1"/>
              </a:ext>
            </a:extLst>
          </p:cNvPr>
          <p:cNvSpPr/>
          <p:nvPr/>
        </p:nvSpPr>
        <p:spPr>
          <a:xfrm>
            <a:off x="3023956" y="968340"/>
            <a:ext cx="5694472" cy="3983201"/>
          </a:xfrm>
          <a:prstGeom prst="roundRect">
            <a:avLst>
              <a:gd name="adj" fmla="val 4020"/>
            </a:avLst>
          </a:prstGeom>
          <a:solidFill>
            <a:srgbClr val="E8CCCC"/>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Table 14" descr="[decorative] ">
            <a:extLst>
              <a:ext uri="{FF2B5EF4-FFF2-40B4-BE49-F238E27FC236}">
                <a16:creationId xmlns:a16="http://schemas.microsoft.com/office/drawing/2014/main" id="{DFA4462F-5F2C-1745-B174-C0E163FFF5E9}"/>
              </a:ext>
            </a:extLst>
          </p:cNvPr>
          <p:cNvGraphicFramePr>
            <a:graphicFrameLocks noGrp="1"/>
          </p:cNvGraphicFramePr>
          <p:nvPr>
            <p:extLst>
              <p:ext uri="{D42A27DB-BD31-4B8C-83A1-F6EECF244321}">
                <p14:modId xmlns:p14="http://schemas.microsoft.com/office/powerpoint/2010/main" val="2379318347"/>
              </p:ext>
            </p:extLst>
          </p:nvPr>
        </p:nvGraphicFramePr>
        <p:xfrm>
          <a:off x="3107508" y="1052765"/>
          <a:ext cx="5426528" cy="3733800"/>
        </p:xfrm>
        <a:graphic>
          <a:graphicData uri="http://schemas.openxmlformats.org/drawingml/2006/table">
            <a:tbl>
              <a:tblPr firstRow="1" bandRow="1">
                <a:tableStyleId>{2D5ABB26-0587-4C30-8999-92F81FD0307C}</a:tableStyleId>
              </a:tblPr>
              <a:tblGrid>
                <a:gridCol w="5426528">
                  <a:extLst>
                    <a:ext uri="{9D8B030D-6E8A-4147-A177-3AD203B41FA5}">
                      <a16:colId xmlns:a16="http://schemas.microsoft.com/office/drawing/2014/main" val="3628576105"/>
                    </a:ext>
                  </a:extLst>
                </a:gridCol>
              </a:tblGrid>
              <a:tr h="303034">
                <a:tc>
                  <a:txBody>
                    <a:bodyPr/>
                    <a:lstStyle/>
                    <a:p>
                      <a:pPr algn="l"/>
                      <a:r>
                        <a:rPr lang="en-US" sz="1800" b="1" i="0">
                          <a:ln>
                            <a:noFill/>
                          </a:ln>
                          <a:solidFill>
                            <a:schemeClr val="tx1"/>
                          </a:solidFill>
                          <a:latin typeface="Times New Roman" panose="02020603050405020304" pitchFamily="18" charset="0"/>
                          <a:cs typeface="Times New Roman" panose="02020603050405020304" pitchFamily="18" charset="0"/>
                        </a:rPr>
                        <a:t>Answer Key: </a:t>
                      </a:r>
                    </a:p>
                  </a:txBody>
                  <a:tcPr anchor="ctr"/>
                </a:tc>
                <a:extLst>
                  <a:ext uri="{0D108BD9-81ED-4DB2-BD59-A6C34878D82A}">
                    <a16:rowId xmlns:a16="http://schemas.microsoft.com/office/drawing/2014/main" val="1058308914"/>
                  </a:ext>
                </a:extLst>
              </a:tr>
              <a:tr h="1038465">
                <a:tc>
                  <a:txBody>
                    <a:bodyPr/>
                    <a:lstStyle/>
                    <a:p>
                      <a:pPr marL="274320" indent="-274320">
                        <a:spcAft>
                          <a:spcPts val="600"/>
                        </a:spcAft>
                        <a:buClr>
                          <a:schemeClr val="tx1"/>
                        </a:buClr>
                        <a:buFont typeface="+mj-lt"/>
                        <a:buNone/>
                      </a:pPr>
                      <a:r>
                        <a:rPr lang="en-US" sz="1800" b="0" i="0" dirty="0">
                          <a:latin typeface="Times New Roman" panose="02020603050405020304" pitchFamily="18" charset="0"/>
                          <a:cs typeface="Times New Roman" panose="02020603050405020304" pitchFamily="18" charset="0"/>
                        </a:rPr>
                        <a:t>1.  </a:t>
                      </a:r>
                      <a:r>
                        <a:rPr lang="en-US" sz="1800" b="1" i="0" dirty="0">
                          <a:latin typeface="Times New Roman" panose="02020603050405020304" pitchFamily="18" charset="0"/>
                          <a:cs typeface="Times New Roman" panose="02020603050405020304" pitchFamily="18" charset="0"/>
                        </a:rPr>
                        <a:t>Maya’s age: </a:t>
                      </a:r>
                      <a:r>
                        <a:rPr lang="en-US" sz="1800" i="0" dirty="0">
                          <a:latin typeface="Times New Roman" panose="02020603050405020304" pitchFamily="18" charset="0"/>
                          <a:cs typeface="Times New Roman" panose="02020603050405020304" pitchFamily="18" charset="0"/>
                        </a:rPr>
                        <a:t>1 year. </a:t>
                      </a:r>
                      <a:r>
                        <a:rPr lang="en-US" sz="1800" b="1" i="0" dirty="0">
                          <a:latin typeface="Times New Roman" panose="02020603050405020304" pitchFamily="18" charset="0"/>
                          <a:cs typeface="Times New Roman" panose="02020603050405020304" pitchFamily="18" charset="0"/>
                        </a:rPr>
                        <a:t>Type(s) of Milk: </a:t>
                      </a:r>
                      <a:r>
                        <a:rPr lang="en-US" sz="1800" i="0" dirty="0">
                          <a:latin typeface="Times New Roman" panose="02020603050405020304" pitchFamily="18" charset="0"/>
                          <a:cs typeface="Times New Roman" panose="02020603050405020304" pitchFamily="18" charset="0"/>
                        </a:rPr>
                        <a:t>Because Maya is 1 year old, she can only be served unflavored whole milk in the CACFP. If she is younger than </a:t>
                      </a:r>
                      <a:br>
                        <a:rPr lang="en-US" sz="1800" i="0" dirty="0">
                          <a:latin typeface="Times New Roman" panose="02020603050405020304" pitchFamily="18" charset="0"/>
                          <a:cs typeface="Times New Roman" panose="02020603050405020304" pitchFamily="18" charset="0"/>
                        </a:rPr>
                      </a:br>
                      <a:r>
                        <a:rPr lang="en-US" sz="1800" i="0" dirty="0">
                          <a:latin typeface="Times New Roman" panose="02020603050405020304" pitchFamily="18" charset="0"/>
                          <a:cs typeface="Times New Roman" panose="02020603050405020304" pitchFamily="18" charset="0"/>
                        </a:rPr>
                        <a:t>1 year and 1 month (13 months), she can also be served iron-fortified formula. There is a 1-month transition period to help children adjust to whole </a:t>
                      </a:r>
                      <a:br>
                        <a:rPr lang="en-US" sz="1800" i="0" dirty="0">
                          <a:latin typeface="Times New Roman" panose="02020603050405020304" pitchFamily="18" charset="0"/>
                          <a:cs typeface="Times New Roman" panose="02020603050405020304" pitchFamily="18" charset="0"/>
                        </a:rPr>
                      </a:br>
                      <a:r>
                        <a:rPr lang="en-US" sz="1800" i="0" dirty="0">
                          <a:latin typeface="Times New Roman" panose="02020603050405020304" pitchFamily="18" charset="0"/>
                          <a:cs typeface="Times New Roman" panose="02020603050405020304" pitchFamily="18" charset="0"/>
                        </a:rPr>
                        <a:t>milk between the ages of 12 months and 13 months.</a:t>
                      </a:r>
                    </a:p>
                    <a:p>
                      <a:pPr marL="274320" indent="-274320">
                        <a:spcAft>
                          <a:spcPts val="600"/>
                        </a:spcAft>
                        <a:buClr>
                          <a:schemeClr val="tx1"/>
                        </a:buClr>
                        <a:buFont typeface="+mj-lt"/>
                        <a:buNone/>
                      </a:pPr>
                      <a:r>
                        <a:rPr lang="en-US" sz="1800" b="1" i="0" dirty="0">
                          <a:latin typeface="Times New Roman" panose="02020603050405020304" pitchFamily="18" charset="0"/>
                          <a:cs typeface="Times New Roman" panose="02020603050405020304" pitchFamily="18" charset="0"/>
                        </a:rPr>
                        <a:t>     Darrick’s age:</a:t>
                      </a:r>
                      <a:r>
                        <a:rPr lang="en-US" sz="1800" i="0" dirty="0">
                          <a:latin typeface="Times New Roman" panose="02020603050405020304" pitchFamily="18" charset="0"/>
                          <a:cs typeface="Times New Roman" panose="02020603050405020304" pitchFamily="18" charset="0"/>
                        </a:rPr>
                        <a:t> 2 years. </a:t>
                      </a:r>
                      <a:r>
                        <a:rPr lang="en-US" sz="1800" b="1" i="0" dirty="0">
                          <a:latin typeface="Times New Roman" panose="02020603050405020304" pitchFamily="18" charset="0"/>
                          <a:cs typeface="Times New Roman" panose="02020603050405020304" pitchFamily="18" charset="0"/>
                        </a:rPr>
                        <a:t>Type(s) of Milk: </a:t>
                      </a:r>
                      <a:r>
                        <a:rPr lang="en-US" sz="1800" i="0" dirty="0">
                          <a:latin typeface="Times New Roman" panose="02020603050405020304" pitchFamily="18" charset="0"/>
                          <a:cs typeface="Times New Roman" panose="02020603050405020304" pitchFamily="18" charset="0"/>
                        </a:rPr>
                        <a:t>Because Darrick is 2 years old, he can be served unflavored fat-free (skim) milk or unflavored low-fat (1%) milk. If he is younger than 2 years 1 month (25 months), </a:t>
                      </a:r>
                      <a:br>
                        <a:rPr lang="en-US" sz="1800" i="0" dirty="0">
                          <a:latin typeface="Times New Roman" panose="02020603050405020304" pitchFamily="18" charset="0"/>
                          <a:cs typeface="Times New Roman" panose="02020603050405020304" pitchFamily="18" charset="0"/>
                        </a:rPr>
                      </a:br>
                      <a:r>
                        <a:rPr lang="en-US" sz="1800" i="0" dirty="0">
                          <a:latin typeface="Times New Roman" panose="02020603050405020304" pitchFamily="18" charset="0"/>
                          <a:cs typeface="Times New Roman" panose="02020603050405020304" pitchFamily="18" charset="0"/>
                        </a:rPr>
                        <a:t>he can also be served unflavored</a:t>
                      </a:r>
                    </a:p>
                  </a:txBody>
                  <a:tcPr marT="0" marB="0"/>
                </a:tc>
                <a:extLst>
                  <a:ext uri="{0D108BD9-81ED-4DB2-BD59-A6C34878D82A}">
                    <a16:rowId xmlns:a16="http://schemas.microsoft.com/office/drawing/2014/main" val="888142673"/>
                  </a:ext>
                </a:extLst>
              </a:tr>
            </a:tbl>
          </a:graphicData>
        </a:graphic>
      </p:graphicFrame>
      <p:sp>
        <p:nvSpPr>
          <p:cNvPr id="9" name="TextBox 8">
            <a:extLst>
              <a:ext uri="{FF2B5EF4-FFF2-40B4-BE49-F238E27FC236}">
                <a16:creationId xmlns:a16="http://schemas.microsoft.com/office/drawing/2014/main" id="{471DD207-CDAC-AA41-A0A7-F0660968AA82}"/>
              </a:ext>
            </a:extLst>
          </p:cNvPr>
          <p:cNvSpPr txBox="1"/>
          <p:nvPr/>
        </p:nvSpPr>
        <p:spPr>
          <a:xfrm>
            <a:off x="4558492" y="4989612"/>
            <a:ext cx="4363836" cy="123111"/>
          </a:xfrm>
          <a:prstGeom prst="rect">
            <a:avLst/>
          </a:prstGeom>
          <a:noFill/>
        </p:spPr>
        <p:txBody>
          <a:bodyPr wrap="square" rtlCol="0">
            <a:spAutoFit/>
          </a:bodyPr>
          <a:lstStyle/>
          <a:p>
            <a:pPr defTabSz="914400">
              <a:defRPr/>
            </a:pPr>
            <a:r>
              <a:rPr lang="en-US" sz="200" dirty="0">
                <a:solidFill>
                  <a:schemeClr val="bg1"/>
                </a:solidFill>
                <a:latin typeface="Arial" panose="020B0604020202020204" pitchFamily="34" charset="0"/>
                <a:cs typeface="Arial" panose="020B0604020202020204" pitchFamily="34" charset="0"/>
              </a:rPr>
              <a:t>If you would like to practice these questions again later, or use them in a training with others, an answer key can be found at the bottom of page 2. </a:t>
            </a:r>
          </a:p>
        </p:txBody>
      </p:sp>
    </p:spTree>
    <p:extLst>
      <p:ext uri="{BB962C8B-B14F-4D97-AF65-F5344CB8AC3E}">
        <p14:creationId xmlns:p14="http://schemas.microsoft.com/office/powerpoint/2010/main" val="18623406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E65B2-1226-C64C-A713-2E97D5B59916}"/>
              </a:ext>
            </a:extLst>
          </p:cNvPr>
          <p:cNvSpPr>
            <a:spLocks noGrp="1"/>
          </p:cNvSpPr>
          <p:nvPr>
            <p:ph type="title"/>
          </p:nvPr>
        </p:nvSpPr>
        <p:spPr>
          <a:xfrm>
            <a:off x="628650" y="1255221"/>
            <a:ext cx="7886700" cy="819149"/>
          </a:xfrm>
        </p:spPr>
        <p:txBody>
          <a:bodyPr/>
          <a:lstStyle/>
          <a:p>
            <a:pPr algn="ctr"/>
            <a:r>
              <a:rPr lang="en-US" noProof="0"/>
              <a:t>Team Nutrition Resources</a:t>
            </a:r>
          </a:p>
        </p:txBody>
      </p:sp>
      <p:pic>
        <p:nvPicPr>
          <p:cNvPr id="6" name="Picture 5" descr="Computer screen showing the text &quot;More Team Nutrition Resources!&quot; and screenshots of thirteen pages. ">
            <a:extLst>
              <a:ext uri="{FF2B5EF4-FFF2-40B4-BE49-F238E27FC236}">
                <a16:creationId xmlns:a16="http://schemas.microsoft.com/office/drawing/2014/main" id="{4BB4D4D7-5D63-0E41-A05A-4F71B1382B5C}"/>
              </a:ext>
            </a:extLst>
          </p:cNvPr>
          <p:cNvPicPr>
            <a:picLocks noChangeAspect="1"/>
          </p:cNvPicPr>
          <p:nvPr/>
        </p:nvPicPr>
        <p:blipFill>
          <a:blip r:embed="rId3"/>
          <a:stretch>
            <a:fillRect/>
          </a:stretch>
        </p:blipFill>
        <p:spPr>
          <a:xfrm>
            <a:off x="1482826" y="164743"/>
            <a:ext cx="5917658" cy="4023360"/>
          </a:xfrm>
          <a:prstGeom prst="rect">
            <a:avLst/>
          </a:prstGeom>
        </p:spPr>
      </p:pic>
      <p:pic>
        <p:nvPicPr>
          <p:cNvPr id="7" name="Picture 6" descr="hyperlink icon">
            <a:extLst>
              <a:ext uri="{FF2B5EF4-FFF2-40B4-BE49-F238E27FC236}">
                <a16:creationId xmlns:a16="http://schemas.microsoft.com/office/drawing/2014/main" id="{D8393B5A-5515-D943-9C1A-B20550D4D260}"/>
              </a:ext>
            </a:extLst>
          </p:cNvPr>
          <p:cNvPicPr>
            <a:picLocks noChangeAspect="1"/>
          </p:cNvPicPr>
          <p:nvPr/>
        </p:nvPicPr>
        <p:blipFill>
          <a:blip r:embed="rId4"/>
          <a:stretch>
            <a:fillRect/>
          </a:stretch>
        </p:blipFill>
        <p:spPr>
          <a:xfrm>
            <a:off x="2240334" y="4493832"/>
            <a:ext cx="423093" cy="423093"/>
          </a:xfrm>
          <a:prstGeom prst="rect">
            <a:avLst/>
          </a:prstGeom>
        </p:spPr>
      </p:pic>
      <p:sp>
        <p:nvSpPr>
          <p:cNvPr id="5" name="Rectangle 4">
            <a:extLst>
              <a:ext uri="{FF2B5EF4-FFF2-40B4-BE49-F238E27FC236}">
                <a16:creationId xmlns:a16="http://schemas.microsoft.com/office/drawing/2014/main" id="{55FCDF23-2863-6344-A0F0-369C07703E5E}"/>
              </a:ext>
            </a:extLst>
          </p:cNvPr>
          <p:cNvSpPr/>
          <p:nvPr/>
        </p:nvSpPr>
        <p:spPr>
          <a:xfrm>
            <a:off x="2906882" y="4517092"/>
            <a:ext cx="3580556" cy="461665"/>
          </a:xfrm>
          <a:prstGeom prst="rect">
            <a:avLst/>
          </a:prstGeom>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bg1"/>
                </a:solidFill>
                <a:effectLst/>
                <a:uLnTx/>
                <a:uFillTx/>
                <a:latin typeface="Helvetica" pitchFamily="2" charset="0"/>
                <a:ea typeface="+mn-ea"/>
                <a:hlinkClick r:id="rId5">
                  <a:extLst>
                    <a:ext uri="{A12FA001-AC4F-418D-AE19-62706E023703}">
                      <ahyp:hlinkClr xmlns="" xmlns:ahyp="http://schemas.microsoft.com/office/drawing/2018/hyperlinkcolor" val="tx"/>
                    </a:ext>
                  </a:extLst>
                </a:hlinkClick>
              </a:rPr>
              <a:t>TeamNutrition.usda.gov</a:t>
            </a:r>
            <a:endParaRPr kumimoji="0" lang="en-US" sz="2400" b="1" i="0" u="none" strike="noStrike" kern="1200" cap="none" spc="0" normalizeH="0" baseline="0" noProof="0">
              <a:ln>
                <a:noFill/>
              </a:ln>
              <a:solidFill>
                <a:schemeClr val="bg1"/>
              </a:solidFill>
              <a:effectLst/>
              <a:uLnTx/>
              <a:uFillTx/>
              <a:latin typeface="Helvetica" pitchFamily="2" charset="0"/>
              <a:ea typeface="+mn-ea"/>
              <a:cs typeface="Arial" panose="020B0604020202020204" pitchFamily="34" charset="0"/>
            </a:endParaRPr>
          </a:p>
        </p:txBody>
      </p:sp>
      <p:sp>
        <p:nvSpPr>
          <p:cNvPr id="3" name="TextBox 2">
            <a:extLst>
              <a:ext uri="{FF2B5EF4-FFF2-40B4-BE49-F238E27FC236}">
                <a16:creationId xmlns:a16="http://schemas.microsoft.com/office/drawing/2014/main" id="{49C48125-6834-6640-9661-61E2D38966DC}"/>
              </a:ext>
            </a:extLst>
          </p:cNvPr>
          <p:cNvSpPr txBox="1"/>
          <p:nvPr/>
        </p:nvSpPr>
        <p:spPr>
          <a:xfrm>
            <a:off x="7907868" y="1693333"/>
            <a:ext cx="863600" cy="184666"/>
          </a:xfrm>
          <a:prstGeom prst="rect">
            <a:avLst/>
          </a:prstGeom>
          <a:noFill/>
        </p:spPr>
        <p:txBody>
          <a:bodyPr wrap="square" rtlCol="0">
            <a:spAutoFit/>
          </a:bodyPr>
          <a:lstStyle/>
          <a:p>
            <a:pPr lvl="0" defTabSz="912479">
              <a:defRPr/>
            </a:pPr>
            <a:r>
              <a:rPr lang="en-US" sz="200" dirty="0">
                <a:solidFill>
                  <a:schemeClr val="bg1"/>
                </a:solidFill>
                <a:latin typeface="Arial" panose="020B0604020202020204" pitchFamily="34" charset="0"/>
                <a:cs typeface="Arial" panose="020B0604020202020204" pitchFamily="34" charset="0"/>
              </a:rPr>
              <a:t>All Team Nutrition materials are available online from Team Nutrition’s website and are available for free download to anybody who is interested.</a:t>
            </a:r>
          </a:p>
        </p:txBody>
      </p:sp>
    </p:spTree>
    <p:extLst>
      <p:ext uri="{BB962C8B-B14F-4D97-AF65-F5344CB8AC3E}">
        <p14:creationId xmlns:p14="http://schemas.microsoft.com/office/powerpoint/2010/main" val="16315812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p:txBody>
          <a:bodyPr/>
          <a:lstStyle/>
          <a:p>
            <a:r>
              <a:rPr lang="en-US" noProof="0">
                <a:solidFill>
                  <a:schemeClr val="bg1"/>
                </a:solidFill>
              </a:rPr>
              <a:t>How To Order Print Copies</a:t>
            </a:r>
          </a:p>
        </p:txBody>
      </p:sp>
      <p:sp>
        <p:nvSpPr>
          <p:cNvPr id="3" name="Text Placeholder 2">
            <a:extLst>
              <a:ext uri="{FF2B5EF4-FFF2-40B4-BE49-F238E27FC236}">
                <a16:creationId xmlns:a16="http://schemas.microsoft.com/office/drawing/2014/main" id="{26FC0810-BF36-E240-BE1C-496C92E22B1C}"/>
              </a:ext>
            </a:extLst>
          </p:cNvPr>
          <p:cNvSpPr>
            <a:spLocks noGrp="1"/>
          </p:cNvSpPr>
          <p:nvPr>
            <p:ph type="body" idx="1"/>
          </p:nvPr>
        </p:nvSpPr>
        <p:spPr>
          <a:xfrm>
            <a:off x="360361" y="1097796"/>
            <a:ext cx="7557511" cy="613725"/>
          </a:xfrm>
        </p:spPr>
        <p:txBody>
          <a:bodyPr/>
          <a:lstStyle/>
          <a:p>
            <a:r>
              <a:rPr lang="en-US" sz="2000" noProof="0"/>
              <a:t>Resource Order Form at </a:t>
            </a:r>
            <a:r>
              <a:rPr lang="en-US" sz="2000" b="1" u="sng" noProof="0">
                <a:hlinkClick r:id="rId3">
                  <a:extLst>
                    <a:ext uri="{A12FA001-AC4F-418D-AE19-62706E023703}">
                      <ahyp:hlinkClr xmlns="" xmlns:ahyp="http://schemas.microsoft.com/office/drawing/2018/hyperlinkcolor" val="tx"/>
                    </a:ext>
                  </a:extLst>
                </a:hlinkClick>
              </a:rPr>
              <a:t>TeamNutrition.usda.gov</a:t>
            </a:r>
            <a:r>
              <a:rPr lang="en-US" sz="2000" noProof="0"/>
              <a:t>.</a:t>
            </a:r>
          </a:p>
          <a:p>
            <a:endParaRPr lang="en-US" noProof="0"/>
          </a:p>
        </p:txBody>
      </p:sp>
      <p:sp>
        <p:nvSpPr>
          <p:cNvPr id="4" name="Content Placeholder 3">
            <a:extLst>
              <a:ext uri="{FF2B5EF4-FFF2-40B4-BE49-F238E27FC236}">
                <a16:creationId xmlns:a16="http://schemas.microsoft.com/office/drawing/2014/main" id="{CF975966-2849-6A45-9C7A-B5568BD199A7}"/>
              </a:ext>
            </a:extLst>
          </p:cNvPr>
          <p:cNvSpPr>
            <a:spLocks noGrp="1"/>
          </p:cNvSpPr>
          <p:nvPr>
            <p:ph sz="half" idx="2"/>
          </p:nvPr>
        </p:nvSpPr>
        <p:spPr>
          <a:xfrm>
            <a:off x="360364" y="1803710"/>
            <a:ext cx="4211636" cy="1249591"/>
          </a:xfrm>
        </p:spPr>
        <p:txBody>
          <a:bodyPr/>
          <a:lstStyle/>
          <a:p>
            <a:pPr marL="137160">
              <a:spcAft>
                <a:spcPts val="1200"/>
              </a:spcAft>
              <a:buClr>
                <a:srgbClr val="511B48"/>
              </a:buClr>
            </a:pPr>
            <a:r>
              <a:rPr lang="en-US" sz="2000" b="1" noProof="0"/>
              <a:t>FREE</a:t>
            </a:r>
            <a:r>
              <a:rPr lang="en-US" sz="2000" noProof="0"/>
              <a:t> for those participating in a USDA’s Child Nutrition Program, while supplies last.</a:t>
            </a:r>
          </a:p>
          <a:p>
            <a:pPr marL="137160">
              <a:spcAft>
                <a:spcPts val="1200"/>
              </a:spcAft>
              <a:buClr>
                <a:srgbClr val="511B48"/>
              </a:buClr>
            </a:pPr>
            <a:r>
              <a:rPr lang="en-US" sz="2000" noProof="0"/>
              <a:t>Sponsoring organizations and State agencies can also order in bulk by sending an email to: </a:t>
            </a:r>
          </a:p>
          <a:p>
            <a:endParaRPr lang="en-US" sz="2400" noProof="0"/>
          </a:p>
        </p:txBody>
      </p:sp>
      <p:pic>
        <p:nvPicPr>
          <p:cNvPr id="8" name="Picture 7" descr="Email icon. ">
            <a:extLst>
              <a:ext uri="{FF2B5EF4-FFF2-40B4-BE49-F238E27FC236}">
                <a16:creationId xmlns:a16="http://schemas.microsoft.com/office/drawing/2014/main" id="{D777A1C1-3204-984D-B494-D7315ADF4CBC}"/>
              </a:ext>
            </a:extLst>
          </p:cNvPr>
          <p:cNvPicPr>
            <a:picLocks noChangeAspect="1"/>
          </p:cNvPicPr>
          <p:nvPr/>
        </p:nvPicPr>
        <p:blipFill>
          <a:blip r:embed="rId4"/>
          <a:stretch>
            <a:fillRect/>
          </a:stretch>
        </p:blipFill>
        <p:spPr>
          <a:xfrm>
            <a:off x="461933" y="3806856"/>
            <a:ext cx="508837" cy="515621"/>
          </a:xfrm>
          <a:prstGeom prst="rect">
            <a:avLst/>
          </a:prstGeom>
        </p:spPr>
      </p:pic>
      <p:sp>
        <p:nvSpPr>
          <p:cNvPr id="5" name="Text Placeholder 2">
            <a:extLst>
              <a:ext uri="{FF2B5EF4-FFF2-40B4-BE49-F238E27FC236}">
                <a16:creationId xmlns:a16="http://schemas.microsoft.com/office/drawing/2014/main" id="{D7DB1E27-6C79-204A-911D-6D0C1BA3D9A7}"/>
              </a:ext>
            </a:extLst>
          </p:cNvPr>
          <p:cNvSpPr txBox="1">
            <a:spLocks/>
          </p:cNvSpPr>
          <p:nvPr/>
        </p:nvSpPr>
        <p:spPr>
          <a:xfrm>
            <a:off x="1063284" y="3906668"/>
            <a:ext cx="3597168"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a:hlinkClick r:id="rId5">
                  <a:extLst>
                    <a:ext uri="{A12FA001-AC4F-418D-AE19-62706E023703}">
                      <ahyp:hlinkClr xmlns="" xmlns:ahyp="http://schemas.microsoft.com/office/drawing/2018/hyperlinkcolor" val="tx"/>
                    </a:ext>
                  </a:extLst>
                </a:hlinkClick>
              </a:rPr>
              <a:t>TeamNutrition@usda.gov</a:t>
            </a:r>
            <a:endParaRPr lang="en-US" sz="2000" u="sng"/>
          </a:p>
        </p:txBody>
      </p:sp>
      <p:pic>
        <p:nvPicPr>
          <p:cNvPr id="16" name="Picture 15" descr="Tablet showing Team Nutrition website. ">
            <a:extLst>
              <a:ext uri="{FF2B5EF4-FFF2-40B4-BE49-F238E27FC236}">
                <a16:creationId xmlns:a16="http://schemas.microsoft.com/office/drawing/2014/main" id="{AF52BDAE-151E-5243-AE4D-34CAF8062F05}"/>
              </a:ext>
            </a:extLst>
          </p:cNvPr>
          <p:cNvPicPr>
            <a:picLocks noChangeAspect="1"/>
          </p:cNvPicPr>
          <p:nvPr/>
        </p:nvPicPr>
        <p:blipFill>
          <a:blip r:embed="rId6"/>
          <a:stretch>
            <a:fillRect/>
          </a:stretch>
        </p:blipFill>
        <p:spPr>
          <a:xfrm>
            <a:off x="4660452" y="1533944"/>
            <a:ext cx="4334074" cy="3597281"/>
          </a:xfrm>
          <a:prstGeom prst="rect">
            <a:avLst/>
          </a:prstGeom>
        </p:spPr>
      </p:pic>
      <p:sp>
        <p:nvSpPr>
          <p:cNvPr id="9" name="TextBox 8">
            <a:extLst>
              <a:ext uri="{FF2B5EF4-FFF2-40B4-BE49-F238E27FC236}">
                <a16:creationId xmlns:a16="http://schemas.microsoft.com/office/drawing/2014/main" id="{137D9E03-03E8-B649-BDA1-EF8A96C9A475}"/>
              </a:ext>
            </a:extLst>
          </p:cNvPr>
          <p:cNvSpPr txBox="1"/>
          <p:nvPr/>
        </p:nvSpPr>
        <p:spPr>
          <a:xfrm>
            <a:off x="461933" y="4620125"/>
            <a:ext cx="4363836" cy="246221"/>
          </a:xfrm>
          <a:prstGeom prst="rect">
            <a:avLst/>
          </a:prstGeom>
          <a:noFill/>
        </p:spPr>
        <p:txBody>
          <a:bodyPr wrap="square" rtlCol="0">
            <a:spAutoFit/>
          </a:bodyPr>
          <a:lstStyle/>
          <a:p>
            <a:pPr defTabSz="912479">
              <a:defRPr/>
            </a:pPr>
            <a:r>
              <a:rPr lang="en-US" sz="200" dirty="0">
                <a:solidFill>
                  <a:schemeClr val="bg1"/>
                </a:solidFill>
                <a:latin typeface="Arial" panose="020B0604020202020204" pitchFamily="34" charset="0"/>
                <a:cs typeface="Arial" panose="020B0604020202020204" pitchFamily="34" charset="0"/>
              </a:rPr>
              <a:t>For all participating in a Child Nutrition Program, such as the CACFP, Team Nutrition’s print materials are free to order. </a:t>
            </a:r>
          </a:p>
          <a:p>
            <a:pPr defTabSz="912479">
              <a:defRPr/>
            </a:pPr>
            <a:endParaRPr lang="en-US" sz="200" dirty="0">
              <a:solidFill>
                <a:schemeClr val="bg1"/>
              </a:solidFill>
              <a:latin typeface="Arial" panose="020B0604020202020204" pitchFamily="34" charset="0"/>
              <a:cs typeface="Arial" panose="020B0604020202020204" pitchFamily="34" charset="0"/>
            </a:endParaRPr>
          </a:p>
          <a:p>
            <a:pPr defTabSz="912479">
              <a:defRPr/>
            </a:pPr>
            <a:r>
              <a:rPr lang="en-US" sz="200" dirty="0">
                <a:solidFill>
                  <a:schemeClr val="bg1"/>
                </a:solidFill>
                <a:latin typeface="Arial" panose="020B0604020202020204" pitchFamily="34" charset="0"/>
                <a:cs typeface="Arial" panose="020B0604020202020204" pitchFamily="34" charset="0"/>
              </a:rPr>
              <a:t>If you would like to order Team Nutrition’s free materials in print, you can go to the “Resource Order Form” link on the Team Nutrition website to order print copies of the materials.  </a:t>
            </a:r>
          </a:p>
          <a:p>
            <a:endParaRPr lang="en-US" sz="200" dirty="0">
              <a:solidFill>
                <a:schemeClr val="bg1"/>
              </a:solidFill>
              <a:latin typeface="Arial" panose="020B0604020202020204" pitchFamily="34" charset="0"/>
              <a:cs typeface="Arial" panose="020B0604020202020204" pitchFamily="34" charset="0"/>
            </a:endParaRPr>
          </a:p>
          <a:p>
            <a:pPr lvl="0" defTabSz="685800">
              <a:defRPr/>
            </a:pPr>
            <a:r>
              <a:rPr lang="en-US" sz="200" dirty="0">
                <a:solidFill>
                  <a:schemeClr val="bg1"/>
                </a:solidFill>
                <a:latin typeface="Arial" panose="020B0604020202020204" pitchFamily="34" charset="0"/>
                <a:cs typeface="Arial" panose="020B0604020202020204" pitchFamily="34" charset="0"/>
              </a:rPr>
              <a:t>For bulk orders, you can email teamnutrition@usda.gov.</a:t>
            </a:r>
          </a:p>
        </p:txBody>
      </p:sp>
    </p:spTree>
    <p:extLst>
      <p:ext uri="{BB962C8B-B14F-4D97-AF65-F5344CB8AC3E}">
        <p14:creationId xmlns:p14="http://schemas.microsoft.com/office/powerpoint/2010/main" val="41449435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441E-A122-6E47-9FEB-89259D485427}"/>
              </a:ext>
            </a:extLst>
          </p:cNvPr>
          <p:cNvSpPr>
            <a:spLocks noGrp="1"/>
          </p:cNvSpPr>
          <p:nvPr>
            <p:ph type="ctrTitle"/>
          </p:nvPr>
        </p:nvSpPr>
        <p:spPr>
          <a:xfrm>
            <a:off x="365760" y="411480"/>
            <a:ext cx="5867565" cy="820447"/>
          </a:xfrm>
        </p:spPr>
        <p:txBody>
          <a:bodyPr>
            <a:noAutofit/>
          </a:bodyPr>
          <a:lstStyle/>
          <a:p>
            <a:r>
              <a:rPr lang="en-US" sz="6000" noProof="0"/>
              <a:t>Thank you! </a:t>
            </a:r>
          </a:p>
        </p:txBody>
      </p:sp>
      <p:pic>
        <p:nvPicPr>
          <p:cNvPr id="5" name="Picture 4" descr="Hyperlink icon">
            <a:extLst>
              <a:ext uri="{FF2B5EF4-FFF2-40B4-BE49-F238E27FC236}">
                <a16:creationId xmlns:a16="http://schemas.microsoft.com/office/drawing/2014/main" id="{48CA32D0-E8EF-5946-A501-C2642324277B}"/>
              </a:ext>
            </a:extLst>
          </p:cNvPr>
          <p:cNvPicPr>
            <a:picLocks noChangeAspect="1"/>
          </p:cNvPicPr>
          <p:nvPr/>
        </p:nvPicPr>
        <p:blipFill>
          <a:blip r:embed="rId3"/>
          <a:stretch>
            <a:fillRect/>
          </a:stretch>
        </p:blipFill>
        <p:spPr>
          <a:xfrm>
            <a:off x="365760" y="2039112"/>
            <a:ext cx="352270" cy="352270"/>
          </a:xfrm>
          <a:prstGeom prst="rect">
            <a:avLst/>
          </a:prstGeom>
        </p:spPr>
      </p:pic>
      <p:sp>
        <p:nvSpPr>
          <p:cNvPr id="16" name="TextBox 15">
            <a:extLst>
              <a:ext uri="{FF2B5EF4-FFF2-40B4-BE49-F238E27FC236}">
                <a16:creationId xmlns:a16="http://schemas.microsoft.com/office/drawing/2014/main" id="{33B948D8-7253-A349-B313-FBF19B716AEF}"/>
              </a:ext>
            </a:extLst>
          </p:cNvPr>
          <p:cNvSpPr txBox="1"/>
          <p:nvPr/>
        </p:nvSpPr>
        <p:spPr>
          <a:xfrm>
            <a:off x="872197" y="1983541"/>
            <a:ext cx="3100849" cy="400110"/>
          </a:xfrm>
          <a:prstGeom prst="rect">
            <a:avLst/>
          </a:prstGeom>
          <a:noFill/>
        </p:spPr>
        <p:txBody>
          <a:bodyPr wrap="none" rtlCol="0">
            <a:spAutoFit/>
          </a:bodyPr>
          <a:lstStyle/>
          <a:p>
            <a:r>
              <a:rPr lang="en-US" sz="2000" b="1" u="sng">
                <a:solidFill>
                  <a:schemeClr val="tx1">
                    <a:lumMod val="65000"/>
                    <a:lumOff val="35000"/>
                  </a:schemeClr>
                </a:solidFill>
                <a:latin typeface="Helvetica" pitchFamily="2" charset="0"/>
                <a:hlinkClick r:id="rId4">
                  <a:extLst>
                    <a:ext uri="{A12FA001-AC4F-418D-AE19-62706E023703}">
                      <ahyp:hlinkClr xmlns="" xmlns:ahyp="http://schemas.microsoft.com/office/drawing/2018/hyperlinkcolor" val="tx"/>
                    </a:ext>
                  </a:extLst>
                </a:hlinkClick>
              </a:rPr>
              <a:t>TeamNutrition.usda.gov</a:t>
            </a:r>
            <a:endParaRPr lang="en-US" sz="2000" b="1">
              <a:solidFill>
                <a:schemeClr val="tx1">
                  <a:lumMod val="65000"/>
                  <a:lumOff val="35000"/>
                </a:schemeClr>
              </a:solidFill>
              <a:latin typeface="Helvetica" pitchFamily="2" charset="0"/>
            </a:endParaRPr>
          </a:p>
        </p:txBody>
      </p:sp>
      <p:pic>
        <p:nvPicPr>
          <p:cNvPr id="8" name="Picture 7" descr="Twitter Icon ">
            <a:extLst>
              <a:ext uri="{FF2B5EF4-FFF2-40B4-BE49-F238E27FC236}">
                <a16:creationId xmlns:a16="http://schemas.microsoft.com/office/drawing/2014/main" id="{6D8CD329-78A8-8244-A6A4-C1447E2354A5}"/>
              </a:ext>
            </a:extLst>
          </p:cNvPr>
          <p:cNvPicPr>
            <a:picLocks noChangeAspect="1"/>
          </p:cNvPicPr>
          <p:nvPr/>
        </p:nvPicPr>
        <p:blipFill>
          <a:blip r:embed="rId5"/>
          <a:stretch>
            <a:fillRect/>
          </a:stretch>
        </p:blipFill>
        <p:spPr>
          <a:xfrm>
            <a:off x="365760" y="2724912"/>
            <a:ext cx="400838" cy="400838"/>
          </a:xfrm>
          <a:prstGeom prst="rect">
            <a:avLst/>
          </a:prstGeom>
        </p:spPr>
      </p:pic>
      <p:sp>
        <p:nvSpPr>
          <p:cNvPr id="17" name="TextBox 16">
            <a:extLst>
              <a:ext uri="{FF2B5EF4-FFF2-40B4-BE49-F238E27FC236}">
                <a16:creationId xmlns:a16="http://schemas.microsoft.com/office/drawing/2014/main" id="{3580B77F-DC5C-7C46-A620-9F5FBE1BC4FF}"/>
              </a:ext>
            </a:extLst>
          </p:cNvPr>
          <p:cNvSpPr txBox="1"/>
          <p:nvPr/>
        </p:nvSpPr>
        <p:spPr>
          <a:xfrm>
            <a:off x="849086" y="2628901"/>
            <a:ext cx="2153475" cy="400110"/>
          </a:xfrm>
          <a:prstGeom prst="rect">
            <a:avLst/>
          </a:prstGeom>
          <a:noFill/>
        </p:spPr>
        <p:txBody>
          <a:bodyPr wrap="none" rtlCol="0">
            <a:spAutoFit/>
          </a:bodyPr>
          <a:lstStyle/>
          <a:p>
            <a:r>
              <a:rPr lang="en-US" sz="2000" b="1" u="sng">
                <a:solidFill>
                  <a:schemeClr val="tx1">
                    <a:lumMod val="65000"/>
                    <a:lumOff val="35000"/>
                  </a:schemeClr>
                </a:solidFill>
                <a:latin typeface="Helvetica" pitchFamily="2" charset="0"/>
              </a:rPr>
              <a:t>@</a:t>
            </a:r>
            <a:r>
              <a:rPr lang="en-US" sz="2000" b="1" u="sng">
                <a:solidFill>
                  <a:schemeClr val="tx1">
                    <a:lumMod val="65000"/>
                    <a:lumOff val="35000"/>
                  </a:schemeClr>
                </a:solidFill>
                <a:latin typeface="Helvetica" pitchFamily="2" charset="0"/>
                <a:hlinkClick r:id="rId6">
                  <a:extLst>
                    <a:ext uri="{A12FA001-AC4F-418D-AE19-62706E023703}">
                      <ahyp:hlinkClr xmlns="" xmlns:ahyp="http://schemas.microsoft.com/office/drawing/2018/hyperlinkcolor" val="tx"/>
                    </a:ext>
                  </a:extLst>
                </a:hlinkClick>
              </a:rPr>
              <a:t>TeamNutrition</a:t>
            </a:r>
            <a:endParaRPr lang="en-US" sz="2000" u="sng"/>
          </a:p>
        </p:txBody>
      </p:sp>
      <p:pic>
        <p:nvPicPr>
          <p:cNvPr id="4" name="Picture 3" descr="Email icon">
            <a:extLst>
              <a:ext uri="{FF2B5EF4-FFF2-40B4-BE49-F238E27FC236}">
                <a16:creationId xmlns:a16="http://schemas.microsoft.com/office/drawing/2014/main" id="{07A38E2C-EA99-BE40-81A3-68E6C9FF2301}"/>
              </a:ext>
            </a:extLst>
          </p:cNvPr>
          <p:cNvPicPr>
            <a:picLocks noChangeAspect="1"/>
          </p:cNvPicPr>
          <p:nvPr/>
        </p:nvPicPr>
        <p:blipFill>
          <a:blip r:embed="rId7"/>
          <a:stretch>
            <a:fillRect/>
          </a:stretch>
        </p:blipFill>
        <p:spPr>
          <a:xfrm>
            <a:off x="255778" y="3278211"/>
            <a:ext cx="508837" cy="515621"/>
          </a:xfrm>
          <a:prstGeom prst="rect">
            <a:avLst/>
          </a:prstGeom>
        </p:spPr>
      </p:pic>
      <p:sp>
        <p:nvSpPr>
          <p:cNvPr id="18" name="TextBox 17">
            <a:extLst>
              <a:ext uri="{FF2B5EF4-FFF2-40B4-BE49-F238E27FC236}">
                <a16:creationId xmlns:a16="http://schemas.microsoft.com/office/drawing/2014/main" id="{F8B76E10-48BE-CC40-9005-6B084B7ADC0E}"/>
              </a:ext>
            </a:extLst>
          </p:cNvPr>
          <p:cNvSpPr txBox="1"/>
          <p:nvPr/>
        </p:nvSpPr>
        <p:spPr>
          <a:xfrm>
            <a:off x="844059" y="3376249"/>
            <a:ext cx="3280385" cy="400110"/>
          </a:xfrm>
          <a:prstGeom prst="rect">
            <a:avLst/>
          </a:prstGeom>
          <a:noFill/>
        </p:spPr>
        <p:txBody>
          <a:bodyPr wrap="none" rtlCol="0">
            <a:spAutoFit/>
          </a:bodyPr>
          <a:lstStyle/>
          <a:p>
            <a:r>
              <a:rPr lang="en-US" sz="2000" b="1" u="sng">
                <a:solidFill>
                  <a:schemeClr val="tx1">
                    <a:lumMod val="65000"/>
                    <a:lumOff val="35000"/>
                  </a:schemeClr>
                </a:solidFill>
                <a:latin typeface="Helvetica" pitchFamily="2" charset="0"/>
                <a:hlinkClick r:id="rId8">
                  <a:extLst>
                    <a:ext uri="{A12FA001-AC4F-418D-AE19-62706E023703}">
                      <ahyp:hlinkClr xmlns="" xmlns:ahyp="http://schemas.microsoft.com/office/drawing/2018/hyperlinkcolor" val="tx"/>
                    </a:ext>
                  </a:extLst>
                </a:hlinkClick>
              </a:rPr>
              <a:t>TeamNutrition@usda.gov</a:t>
            </a:r>
            <a:endParaRPr lang="en-US" sz="2000" b="1" u="sng">
              <a:solidFill>
                <a:schemeClr val="tx1">
                  <a:lumMod val="65000"/>
                  <a:lumOff val="35000"/>
                </a:schemeClr>
              </a:solidFill>
              <a:latin typeface="Helvetica" pitchFamily="2" charset="0"/>
            </a:endParaRPr>
          </a:p>
        </p:txBody>
      </p:sp>
      <p:pic>
        <p:nvPicPr>
          <p:cNvPr id="9" name="Picture 2" descr="Logo: The Team Nutrition E-newsletter.">
            <a:extLst>
              <a:ext uri="{FF2B5EF4-FFF2-40B4-BE49-F238E27FC236}">
                <a16:creationId xmlns:a16="http://schemas.microsoft.com/office/drawing/2014/main" id="{1311A378-C658-E146-B795-506C32BFE83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5760" y="3931920"/>
            <a:ext cx="3048001" cy="515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7B0551DD-FD03-284F-9118-DD5BD71E5875}"/>
              </a:ext>
            </a:extLst>
          </p:cNvPr>
          <p:cNvSpPr txBox="1"/>
          <p:nvPr/>
        </p:nvSpPr>
        <p:spPr>
          <a:xfrm>
            <a:off x="153878" y="4778637"/>
            <a:ext cx="3783806" cy="246221"/>
          </a:xfrm>
          <a:prstGeom prst="rect">
            <a:avLst/>
          </a:prstGeom>
          <a:noFill/>
        </p:spPr>
        <p:txBody>
          <a:bodyPr wrap="square" rtlCol="0">
            <a:spAutoFit/>
          </a:bodyPr>
          <a:lstStyle/>
          <a:p>
            <a:r>
              <a:rPr lang="en-US" sz="1000" i="1">
                <a:solidFill>
                  <a:schemeClr val="bg1"/>
                </a:solidFill>
                <a:latin typeface="Helvetica Light Oblique" panose="020B0403020202020204" pitchFamily="34" charset="0"/>
              </a:rPr>
              <a:t>USDA is an equal opportunity provider, employer, and lender.</a:t>
            </a:r>
          </a:p>
        </p:txBody>
      </p:sp>
      <p:pic>
        <p:nvPicPr>
          <p:cNvPr id="11" name="Picture 10" descr="Woman thinking about the MyPlate food groups for fruits, grains, vegetables, protein and dairy. ">
            <a:extLst>
              <a:ext uri="{FF2B5EF4-FFF2-40B4-BE49-F238E27FC236}">
                <a16:creationId xmlns:a16="http://schemas.microsoft.com/office/drawing/2014/main" id="{C4168B4C-A4C5-1C44-B5FA-E06D7BB0F4B9}"/>
              </a:ext>
            </a:extLst>
          </p:cNvPr>
          <p:cNvPicPr>
            <a:picLocks noChangeAspect="1"/>
          </p:cNvPicPr>
          <p:nvPr/>
        </p:nvPicPr>
        <p:blipFill>
          <a:blip r:embed="rId10"/>
          <a:stretch>
            <a:fillRect/>
          </a:stretch>
        </p:blipFill>
        <p:spPr>
          <a:xfrm>
            <a:off x="5564459" y="688496"/>
            <a:ext cx="3215563" cy="4128173"/>
          </a:xfrm>
          <a:prstGeom prst="rect">
            <a:avLst/>
          </a:prstGeom>
        </p:spPr>
      </p:pic>
      <p:sp>
        <p:nvSpPr>
          <p:cNvPr id="19" name="TextBox 18">
            <a:extLst>
              <a:ext uri="{FF2B5EF4-FFF2-40B4-BE49-F238E27FC236}">
                <a16:creationId xmlns:a16="http://schemas.microsoft.com/office/drawing/2014/main" id="{0DDACF89-1887-E144-85AE-439EEB7EDD56}"/>
              </a:ext>
            </a:extLst>
          </p:cNvPr>
          <p:cNvSpPr txBox="1"/>
          <p:nvPr/>
        </p:nvSpPr>
        <p:spPr>
          <a:xfrm>
            <a:off x="4346053" y="4181429"/>
            <a:ext cx="1384187" cy="276999"/>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monthly e-newsletter, connect with them via email at teamnutrition@usda.gov, and follow them on Twitter.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Thank you! </a:t>
            </a:r>
          </a:p>
        </p:txBody>
      </p:sp>
    </p:spTree>
    <p:extLst>
      <p:ext uri="{BB962C8B-B14F-4D97-AF65-F5344CB8AC3E}">
        <p14:creationId xmlns:p14="http://schemas.microsoft.com/office/powerpoint/2010/main" val="144947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977C2-7BAE-5A4C-8548-E8F472351447}"/>
              </a:ext>
            </a:extLst>
          </p:cNvPr>
          <p:cNvSpPr>
            <a:spLocks noGrp="1"/>
          </p:cNvSpPr>
          <p:nvPr>
            <p:ph type="title"/>
          </p:nvPr>
        </p:nvSpPr>
        <p:spPr/>
        <p:txBody>
          <a:bodyPr/>
          <a:lstStyle/>
          <a:p>
            <a:r>
              <a:rPr lang="en-US" noProof="0" dirty="0"/>
              <a:t>Serving Milk in the CACFP </a:t>
            </a:r>
            <a:br>
              <a:rPr lang="en-US" noProof="0" dirty="0"/>
            </a:br>
            <a:endParaRPr lang="en-US" noProof="0" dirty="0"/>
          </a:p>
        </p:txBody>
      </p:sp>
      <p:pic>
        <p:nvPicPr>
          <p:cNvPr id="3" name="Picture 2" descr="Screenshot of &quot;Serving Milk in the CACFP&quot; worksheet.">
            <a:extLst>
              <a:ext uri="{FF2B5EF4-FFF2-40B4-BE49-F238E27FC236}">
                <a16:creationId xmlns:a16="http://schemas.microsoft.com/office/drawing/2014/main" id="{39C3AFFE-4FF0-104F-AFAD-F01964661398}"/>
              </a:ext>
            </a:extLst>
          </p:cNvPr>
          <p:cNvPicPr>
            <a:picLocks noChangeAspect="1"/>
          </p:cNvPicPr>
          <p:nvPr/>
        </p:nvPicPr>
        <p:blipFill>
          <a:blip r:embed="rId3"/>
          <a:srcRect/>
          <a:stretch/>
        </p:blipFill>
        <p:spPr>
          <a:xfrm>
            <a:off x="3057438" y="892651"/>
            <a:ext cx="3029124" cy="3912618"/>
          </a:xfrm>
          <a:prstGeom prst="rect">
            <a:avLst/>
          </a:prstGeom>
          <a:noFill/>
          <a:ln w="3175">
            <a:noFill/>
          </a:ln>
          <a:effectLst>
            <a:outerShdw blurRad="63500" sx="102000" sy="102000" algn="tl" rotWithShape="0">
              <a:srgbClr val="333333">
                <a:alpha val="15000"/>
              </a:srgbClr>
            </a:outerShdw>
          </a:effectLst>
        </p:spPr>
      </p:pic>
      <p:sp>
        <p:nvSpPr>
          <p:cNvPr id="4" name="TextBox 3">
            <a:extLst>
              <a:ext uri="{FF2B5EF4-FFF2-40B4-BE49-F238E27FC236}">
                <a16:creationId xmlns:a16="http://schemas.microsoft.com/office/drawing/2014/main" id="{0CFE66FD-6901-574C-9A20-78AC0FCC98BE}"/>
              </a:ext>
            </a:extLst>
          </p:cNvPr>
          <p:cNvSpPr txBox="1"/>
          <p:nvPr/>
        </p:nvSpPr>
        <p:spPr>
          <a:xfrm>
            <a:off x="3092876" y="4224481"/>
            <a:ext cx="2951873" cy="123111"/>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Our topic today is “Serving Milk in the CACFP.” You can follow along with Team Nutrition’s “Serving Milk in the CACFP” worksheet. </a:t>
            </a:r>
            <a:endParaRPr lang="en-US" sz="200" dirty="0">
              <a:solidFill>
                <a:schemeClr val="bg1"/>
              </a:solidFill>
            </a:endParaRPr>
          </a:p>
        </p:txBody>
      </p:sp>
    </p:spTree>
    <p:extLst>
      <p:ext uri="{BB962C8B-B14F-4D97-AF65-F5344CB8AC3E}">
        <p14:creationId xmlns:p14="http://schemas.microsoft.com/office/powerpoint/2010/main" val="1582732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977C2-7BAE-5A4C-8548-E8F472351447}"/>
              </a:ext>
            </a:extLst>
          </p:cNvPr>
          <p:cNvSpPr>
            <a:spLocks noGrp="1"/>
          </p:cNvSpPr>
          <p:nvPr>
            <p:ph type="title"/>
          </p:nvPr>
        </p:nvSpPr>
        <p:spPr/>
        <p:txBody>
          <a:bodyPr/>
          <a:lstStyle/>
          <a:p>
            <a:r>
              <a:rPr lang="en-US" noProof="0" dirty="0"/>
              <a:t>Serving Milk in the CACFP  </a:t>
            </a:r>
            <a:br>
              <a:rPr lang="en-US" noProof="0" dirty="0"/>
            </a:br>
            <a:endParaRPr lang="en-US" noProof="0" dirty="0"/>
          </a:p>
        </p:txBody>
      </p:sp>
      <p:pic>
        <p:nvPicPr>
          <p:cNvPr id="5" name="Picture 4" descr="Screenshot of &quot;Serving Milk in the CACFP&quot; worksheet.">
            <a:extLst>
              <a:ext uri="{FF2B5EF4-FFF2-40B4-BE49-F238E27FC236}">
                <a16:creationId xmlns:a16="http://schemas.microsoft.com/office/drawing/2014/main" id="{26A1481E-444A-9E4A-9E01-50CB0824F53D}"/>
              </a:ext>
            </a:extLst>
          </p:cNvPr>
          <p:cNvPicPr>
            <a:picLocks noChangeAspect="1"/>
          </p:cNvPicPr>
          <p:nvPr/>
        </p:nvPicPr>
        <p:blipFill>
          <a:blip r:embed="rId3"/>
          <a:srcRect/>
          <a:stretch/>
        </p:blipFill>
        <p:spPr>
          <a:xfrm>
            <a:off x="3057438" y="892651"/>
            <a:ext cx="3029124" cy="3912618"/>
          </a:xfrm>
          <a:prstGeom prst="rect">
            <a:avLst/>
          </a:prstGeom>
          <a:noFill/>
          <a:ln w="3175">
            <a:noFill/>
          </a:ln>
          <a:effectLst>
            <a:outerShdw blurRad="63500" sx="102000" sy="102000" algn="tl" rotWithShape="0">
              <a:srgbClr val="333333">
                <a:alpha val="15000"/>
              </a:srgbClr>
            </a:outerShdw>
          </a:effectLst>
        </p:spPr>
      </p:pic>
      <p:sp>
        <p:nvSpPr>
          <p:cNvPr id="4" name="TextBox 3">
            <a:extLst>
              <a:ext uri="{FF2B5EF4-FFF2-40B4-BE49-F238E27FC236}">
                <a16:creationId xmlns:a16="http://schemas.microsoft.com/office/drawing/2014/main" id="{779F72B3-2338-F747-9FD6-EC75656AFF77}"/>
              </a:ext>
            </a:extLst>
          </p:cNvPr>
          <p:cNvSpPr txBox="1"/>
          <p:nvPr/>
        </p:nvSpPr>
        <p:spPr>
          <a:xfrm>
            <a:off x="3911101" y="4193005"/>
            <a:ext cx="1662546" cy="184666"/>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The first page of Team Nutrition’s worksheet provides an overview of the milk requirements for participants of different ages in the CACFP. </a:t>
            </a:r>
          </a:p>
          <a:p>
            <a:endParaRPr lang="en-US" sz="200" dirty="0">
              <a:solidFill>
                <a:schemeClr val="bg1"/>
              </a:solidFill>
            </a:endParaRPr>
          </a:p>
        </p:txBody>
      </p:sp>
    </p:spTree>
    <p:extLst>
      <p:ext uri="{BB962C8B-B14F-4D97-AF65-F5344CB8AC3E}">
        <p14:creationId xmlns:p14="http://schemas.microsoft.com/office/powerpoint/2010/main" val="2288688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977C2-7BAE-5A4C-8548-E8F472351447}"/>
              </a:ext>
            </a:extLst>
          </p:cNvPr>
          <p:cNvSpPr>
            <a:spLocks noGrp="1"/>
          </p:cNvSpPr>
          <p:nvPr>
            <p:ph type="title"/>
          </p:nvPr>
        </p:nvSpPr>
        <p:spPr/>
        <p:txBody>
          <a:bodyPr/>
          <a:lstStyle/>
          <a:p>
            <a:r>
              <a:rPr lang="en-US" noProof="0" dirty="0"/>
              <a:t>Serving Milk in the CACFP    </a:t>
            </a:r>
            <a:br>
              <a:rPr lang="en-US" noProof="0" dirty="0"/>
            </a:br>
            <a:endParaRPr lang="en-US" noProof="0" dirty="0"/>
          </a:p>
        </p:txBody>
      </p:sp>
      <p:pic>
        <p:nvPicPr>
          <p:cNvPr id="5" name="Picture 4" descr="Screenshot of second page of Serving Milk in the CACFP worksheet titled &quot;Try It Out! Milk Matters!&quot;">
            <a:extLst>
              <a:ext uri="{FF2B5EF4-FFF2-40B4-BE49-F238E27FC236}">
                <a16:creationId xmlns:a16="http://schemas.microsoft.com/office/drawing/2014/main" id="{42DAEAED-A230-2247-99FE-36D76B485B85}"/>
              </a:ext>
            </a:extLst>
          </p:cNvPr>
          <p:cNvPicPr>
            <a:picLocks noChangeAspect="1"/>
          </p:cNvPicPr>
          <p:nvPr/>
        </p:nvPicPr>
        <p:blipFill>
          <a:blip r:embed="rId3"/>
          <a:srcRect/>
          <a:stretch/>
        </p:blipFill>
        <p:spPr>
          <a:xfrm>
            <a:off x="3057438" y="892651"/>
            <a:ext cx="3029124" cy="3912618"/>
          </a:xfrm>
          <a:prstGeom prst="rect">
            <a:avLst/>
          </a:prstGeom>
          <a:ln w="3175">
            <a:noFill/>
          </a:ln>
          <a:effectLst>
            <a:outerShdw blurRad="63500" sx="102000" sy="102000" algn="tl" rotWithShape="0">
              <a:srgbClr val="333333">
                <a:alpha val="15000"/>
              </a:srgbClr>
            </a:outerShdw>
          </a:effectLst>
        </p:spPr>
      </p:pic>
      <p:sp>
        <p:nvSpPr>
          <p:cNvPr id="6" name="TextBox 5">
            <a:extLst>
              <a:ext uri="{FF2B5EF4-FFF2-40B4-BE49-F238E27FC236}">
                <a16:creationId xmlns:a16="http://schemas.microsoft.com/office/drawing/2014/main" id="{BCE2AA65-72E2-3041-B35F-EE57EF7BC635}"/>
              </a:ext>
            </a:extLst>
          </p:cNvPr>
          <p:cNvSpPr txBox="1"/>
          <p:nvPr/>
        </p:nvSpPr>
        <p:spPr>
          <a:xfrm>
            <a:off x="3125302" y="4482612"/>
            <a:ext cx="1662546" cy="123111"/>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The second page includes some scenario-based questions to help you practice and apply what you have learned. </a:t>
            </a:r>
          </a:p>
        </p:txBody>
      </p:sp>
    </p:spTree>
    <p:extLst>
      <p:ext uri="{BB962C8B-B14F-4D97-AF65-F5344CB8AC3E}">
        <p14:creationId xmlns:p14="http://schemas.microsoft.com/office/powerpoint/2010/main" val="2712293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259FC-BE9E-9247-96C7-CC746B6DB9A3}"/>
              </a:ext>
            </a:extLst>
          </p:cNvPr>
          <p:cNvSpPr>
            <a:spLocks noGrp="1"/>
          </p:cNvSpPr>
          <p:nvPr>
            <p:ph type="title"/>
          </p:nvPr>
        </p:nvSpPr>
        <p:spPr/>
        <p:txBody>
          <a:bodyPr/>
          <a:lstStyle/>
          <a:p>
            <a:r>
              <a:rPr lang="en-US" noProof="0" dirty="0">
                <a:cs typeface="Arial" panose="020B0604020202020204" pitchFamily="34" charset="0"/>
              </a:rPr>
              <a:t>Serving Milk in the CACFP </a:t>
            </a:r>
            <a:endParaRPr lang="en-US" noProof="0" dirty="0"/>
          </a:p>
        </p:txBody>
      </p:sp>
      <p:pic>
        <p:nvPicPr>
          <p:cNvPr id="3" name="Picture 2" descr="Screenshot of &quot;Serving Milk in the CACFP&quot; worksheet.">
            <a:extLst>
              <a:ext uri="{FF2B5EF4-FFF2-40B4-BE49-F238E27FC236}">
                <a16:creationId xmlns:a16="http://schemas.microsoft.com/office/drawing/2014/main" id="{F8CFF5A6-C2A7-604D-B6B5-92AA67609810}"/>
              </a:ext>
            </a:extLst>
          </p:cNvPr>
          <p:cNvPicPr>
            <a:picLocks noChangeAspect="1"/>
          </p:cNvPicPr>
          <p:nvPr/>
        </p:nvPicPr>
        <p:blipFill>
          <a:blip r:embed="rId3"/>
          <a:srcRect/>
          <a:stretch/>
        </p:blipFill>
        <p:spPr>
          <a:xfrm>
            <a:off x="208164" y="851067"/>
            <a:ext cx="2988189" cy="3859744"/>
          </a:xfrm>
          <a:prstGeom prst="rect">
            <a:avLst/>
          </a:prstGeom>
          <a:solidFill>
            <a:schemeClr val="bg1"/>
          </a:solidFill>
          <a:ln w="3175">
            <a:noFill/>
          </a:ln>
          <a:effectLst>
            <a:outerShdw blurRad="63500" sx="102000" sy="102000" algn="tl" rotWithShape="0">
              <a:srgbClr val="333333">
                <a:alpha val="15000"/>
              </a:srgbClr>
            </a:outerShdw>
          </a:effectLst>
        </p:spPr>
      </p:pic>
      <p:grpSp>
        <p:nvGrpSpPr>
          <p:cNvPr id="4" name="Group 3" descr="[decorative] ">
            <a:extLst>
              <a:ext uri="{FF2B5EF4-FFF2-40B4-BE49-F238E27FC236}">
                <a16:creationId xmlns:a16="http://schemas.microsoft.com/office/drawing/2014/main" id="{8D030BBB-B6D9-3642-8464-69618EA69C46}"/>
              </a:ext>
              <a:ext uri="{C183D7F6-B498-43B3-948B-1728B52AA6E4}">
                <adec:decorative xmlns="" xmlns:adec="http://schemas.microsoft.com/office/drawing/2017/decorative" val="1"/>
              </a:ext>
            </a:extLst>
          </p:cNvPr>
          <p:cNvGrpSpPr/>
          <p:nvPr/>
        </p:nvGrpSpPr>
        <p:grpSpPr>
          <a:xfrm>
            <a:off x="356723" y="1543015"/>
            <a:ext cx="2718250" cy="2129521"/>
            <a:chOff x="356723" y="1543015"/>
            <a:chExt cx="2718250" cy="2129521"/>
          </a:xfrm>
        </p:grpSpPr>
        <p:sp>
          <p:nvSpPr>
            <p:cNvPr id="6" name="Rectangle 5">
              <a:extLst>
                <a:ext uri="{FF2B5EF4-FFF2-40B4-BE49-F238E27FC236}">
                  <a16:creationId xmlns:a16="http://schemas.microsoft.com/office/drawing/2014/main" id="{5D11E80F-5647-8F46-895E-76FD2987A5DF}"/>
                </a:ext>
              </a:extLst>
            </p:cNvPr>
            <p:cNvSpPr/>
            <p:nvPr/>
          </p:nvSpPr>
          <p:spPr>
            <a:xfrm>
              <a:off x="356723" y="1543015"/>
              <a:ext cx="2718250" cy="1538379"/>
            </a:xfrm>
            <a:prstGeom prst="rect">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Elbow Connector 4">
              <a:extLst>
                <a:ext uri="{FF2B5EF4-FFF2-40B4-BE49-F238E27FC236}">
                  <a16:creationId xmlns:a16="http://schemas.microsoft.com/office/drawing/2014/main" id="{0EAFDA81-51AB-1B44-B9B4-133060E03E8B}"/>
                </a:ext>
              </a:extLst>
            </p:cNvPr>
            <p:cNvCxnSpPr>
              <a:cxnSpLocks/>
            </p:cNvCxnSpPr>
            <p:nvPr/>
          </p:nvCxnSpPr>
          <p:spPr>
            <a:xfrm rot="10800000">
              <a:off x="1676825" y="3087840"/>
              <a:ext cx="1001096" cy="584696"/>
            </a:xfrm>
            <a:prstGeom prst="bentConnector3">
              <a:avLst>
                <a:gd name="adj1" fmla="val 99053"/>
              </a:avLst>
            </a:prstGeom>
            <a:ln w="19050">
              <a:solidFill>
                <a:srgbClr val="511B48"/>
              </a:solidFill>
              <a:tailEnd type="oval"/>
            </a:ln>
          </p:spPr>
          <p:style>
            <a:lnRef idx="1">
              <a:schemeClr val="accent1"/>
            </a:lnRef>
            <a:fillRef idx="0">
              <a:schemeClr val="accent1"/>
            </a:fillRef>
            <a:effectRef idx="0">
              <a:schemeClr val="accent1"/>
            </a:effectRef>
            <a:fontRef idx="minor">
              <a:schemeClr val="tx1"/>
            </a:fontRef>
          </p:style>
        </p:cxnSp>
      </p:grpSp>
      <p:grpSp>
        <p:nvGrpSpPr>
          <p:cNvPr id="37" name="Group 36" descr="[decorative] ">
            <a:extLst>
              <a:ext uri="{FF2B5EF4-FFF2-40B4-BE49-F238E27FC236}">
                <a16:creationId xmlns:a16="http://schemas.microsoft.com/office/drawing/2014/main" id="{AE309ADB-C77F-6243-8B75-9AF647A02BA7}"/>
              </a:ext>
              <a:ext uri="{C183D7F6-B498-43B3-948B-1728B52AA6E4}">
                <adec:decorative xmlns="" xmlns:adec="http://schemas.microsoft.com/office/drawing/2017/decorative" val="1"/>
              </a:ext>
            </a:extLst>
          </p:cNvPr>
          <p:cNvGrpSpPr/>
          <p:nvPr/>
        </p:nvGrpSpPr>
        <p:grpSpPr>
          <a:xfrm>
            <a:off x="2596445" y="1206347"/>
            <a:ext cx="6376794" cy="3610989"/>
            <a:chOff x="2596445" y="1206347"/>
            <a:chExt cx="6376794" cy="3610989"/>
          </a:xfrm>
        </p:grpSpPr>
        <p:sp>
          <p:nvSpPr>
            <p:cNvPr id="35" name="Rounded Rectangle 34">
              <a:extLst>
                <a:ext uri="{FF2B5EF4-FFF2-40B4-BE49-F238E27FC236}">
                  <a16:creationId xmlns:a16="http://schemas.microsoft.com/office/drawing/2014/main" id="{847EFDF4-5D24-F64C-B42B-E469D85A9CA5}"/>
                </a:ext>
              </a:extLst>
            </p:cNvPr>
            <p:cNvSpPr/>
            <p:nvPr/>
          </p:nvSpPr>
          <p:spPr>
            <a:xfrm>
              <a:off x="2596445" y="1206347"/>
              <a:ext cx="6376794" cy="3610989"/>
            </a:xfrm>
            <a:prstGeom prst="roundRect">
              <a:avLst>
                <a:gd name="adj" fmla="val 2645"/>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6" name="Group 35">
              <a:extLst>
                <a:ext uri="{FF2B5EF4-FFF2-40B4-BE49-F238E27FC236}">
                  <a16:creationId xmlns:a16="http://schemas.microsoft.com/office/drawing/2014/main" id="{DF316E77-13EF-1744-B503-90A3690B48C0}"/>
                </a:ext>
              </a:extLst>
            </p:cNvPr>
            <p:cNvGrpSpPr/>
            <p:nvPr/>
          </p:nvGrpSpPr>
          <p:grpSpPr>
            <a:xfrm>
              <a:off x="2794841" y="1389011"/>
              <a:ext cx="5940117" cy="2857118"/>
              <a:chOff x="2794841" y="1389011"/>
              <a:chExt cx="5940117" cy="2857118"/>
            </a:xfrm>
          </p:grpSpPr>
          <p:grpSp>
            <p:nvGrpSpPr>
              <p:cNvPr id="25" name="Group 24">
                <a:extLst>
                  <a:ext uri="{FF2B5EF4-FFF2-40B4-BE49-F238E27FC236}">
                    <a16:creationId xmlns:a16="http://schemas.microsoft.com/office/drawing/2014/main" id="{26462F58-233C-3E44-BB25-CA45D27376E2}"/>
                  </a:ext>
                </a:extLst>
              </p:cNvPr>
              <p:cNvGrpSpPr/>
              <p:nvPr/>
            </p:nvGrpSpPr>
            <p:grpSpPr>
              <a:xfrm>
                <a:off x="2800349" y="1392845"/>
                <a:ext cx="2809043" cy="1174369"/>
                <a:chOff x="2587276" y="1392845"/>
                <a:chExt cx="2809043" cy="1174369"/>
              </a:xfrm>
              <a:effectLst>
                <a:outerShdw blurRad="50800" dist="38100" dir="2700000" algn="tl" rotWithShape="0">
                  <a:prstClr val="black">
                    <a:alpha val="20000"/>
                  </a:prstClr>
                </a:outerShdw>
              </a:effectLst>
            </p:grpSpPr>
            <p:sp>
              <p:nvSpPr>
                <p:cNvPr id="19" name="Rounded Rectangle 18">
                  <a:extLst>
                    <a:ext uri="{FF2B5EF4-FFF2-40B4-BE49-F238E27FC236}">
                      <a16:creationId xmlns:a16="http://schemas.microsoft.com/office/drawing/2014/main" id="{DD9756E4-BE5F-4943-BD63-518673159D9D}"/>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CA269DF5-F4F0-E540-8554-FEB8948CF46D}"/>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6" name="Group 25">
                <a:extLst>
                  <a:ext uri="{FF2B5EF4-FFF2-40B4-BE49-F238E27FC236}">
                    <a16:creationId xmlns:a16="http://schemas.microsoft.com/office/drawing/2014/main" id="{10827055-E94E-644F-93A9-8227A715C722}"/>
                  </a:ext>
                </a:extLst>
              </p:cNvPr>
              <p:cNvGrpSpPr/>
              <p:nvPr/>
            </p:nvGrpSpPr>
            <p:grpSpPr>
              <a:xfrm>
                <a:off x="5835248" y="1389011"/>
                <a:ext cx="2899710" cy="1174369"/>
                <a:chOff x="2587276" y="1392845"/>
                <a:chExt cx="2809043" cy="1174369"/>
              </a:xfrm>
              <a:effectLst>
                <a:outerShdw blurRad="50800" dist="38100" dir="2700000" algn="tl" rotWithShape="0">
                  <a:prstClr val="black">
                    <a:alpha val="20000"/>
                  </a:prstClr>
                </a:outerShdw>
              </a:effectLst>
            </p:grpSpPr>
            <p:sp>
              <p:nvSpPr>
                <p:cNvPr id="27" name="Rounded Rectangle 26">
                  <a:extLst>
                    <a:ext uri="{FF2B5EF4-FFF2-40B4-BE49-F238E27FC236}">
                      <a16:creationId xmlns:a16="http://schemas.microsoft.com/office/drawing/2014/main" id="{EFE4D082-4989-8042-AE22-0ACBDF5EDD37}"/>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D0ADD822-D8D1-884A-B99B-613D9DB4B167}"/>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C7E81BA2-8923-474F-8C55-968D1BEB1A03}"/>
                  </a:ext>
                </a:extLst>
              </p:cNvPr>
              <p:cNvGrpSpPr/>
              <p:nvPr/>
            </p:nvGrpSpPr>
            <p:grpSpPr>
              <a:xfrm>
                <a:off x="2794841" y="2725886"/>
                <a:ext cx="2809043" cy="1520243"/>
                <a:chOff x="2587276" y="1392845"/>
                <a:chExt cx="2809043" cy="1520243"/>
              </a:xfrm>
              <a:effectLst>
                <a:outerShdw blurRad="50800" dist="38100" dir="2700000" algn="tl" rotWithShape="0">
                  <a:prstClr val="black">
                    <a:alpha val="20000"/>
                  </a:prstClr>
                </a:outerShdw>
              </a:effectLst>
            </p:grpSpPr>
            <p:sp>
              <p:nvSpPr>
                <p:cNvPr id="30" name="Rounded Rectangle 29">
                  <a:extLst>
                    <a:ext uri="{FF2B5EF4-FFF2-40B4-BE49-F238E27FC236}">
                      <a16:creationId xmlns:a16="http://schemas.microsoft.com/office/drawing/2014/main" id="{09D84FF4-C153-D246-A858-575345B5CF21}"/>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1E179CB9-7435-B84D-9C7C-F23151B47259}"/>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a:extLst>
                  <a:ext uri="{FF2B5EF4-FFF2-40B4-BE49-F238E27FC236}">
                    <a16:creationId xmlns:a16="http://schemas.microsoft.com/office/drawing/2014/main" id="{D2FA617E-B1B7-E24C-8A7B-9C829178A06E}"/>
                  </a:ext>
                </a:extLst>
              </p:cNvPr>
              <p:cNvGrpSpPr/>
              <p:nvPr/>
            </p:nvGrpSpPr>
            <p:grpSpPr>
              <a:xfrm>
                <a:off x="5829988" y="2725886"/>
                <a:ext cx="2899394" cy="1520243"/>
                <a:chOff x="2587276" y="1392845"/>
                <a:chExt cx="2809043" cy="1520243"/>
              </a:xfrm>
              <a:effectLst>
                <a:outerShdw blurRad="50800" dist="38100" dir="2700000" algn="tl" rotWithShape="0">
                  <a:prstClr val="black">
                    <a:alpha val="20000"/>
                  </a:prstClr>
                </a:outerShdw>
              </a:effectLst>
            </p:grpSpPr>
            <p:sp>
              <p:nvSpPr>
                <p:cNvPr id="33" name="Rounded Rectangle 32">
                  <a:extLst>
                    <a:ext uri="{FF2B5EF4-FFF2-40B4-BE49-F238E27FC236}">
                      <a16:creationId xmlns:a16="http://schemas.microsoft.com/office/drawing/2014/main" id="{FCC8A224-2628-D647-92CD-B21D685D0125}"/>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1CBEB76A-2D66-6649-9706-72236B0954EE}"/>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aphicFrame>
        <p:nvGraphicFramePr>
          <p:cNvPr id="10" name="Table 9" descr="[decorative] ">
            <a:extLst>
              <a:ext uri="{FF2B5EF4-FFF2-40B4-BE49-F238E27FC236}">
                <a16:creationId xmlns:a16="http://schemas.microsoft.com/office/drawing/2014/main" id="{C862D539-2A07-7D4F-B4A5-E0462B9C0703}"/>
              </a:ext>
            </a:extLst>
          </p:cNvPr>
          <p:cNvGraphicFramePr>
            <a:graphicFrameLocks noGrp="1"/>
          </p:cNvGraphicFramePr>
          <p:nvPr>
            <p:extLst>
              <p:ext uri="{D42A27DB-BD31-4B8C-83A1-F6EECF244321}">
                <p14:modId xmlns:p14="http://schemas.microsoft.com/office/powerpoint/2010/main" val="2217865404"/>
              </p:ext>
            </p:extLst>
          </p:nvPr>
        </p:nvGraphicFramePr>
        <p:xfrm>
          <a:off x="2746031" y="1403802"/>
          <a:ext cx="2847682" cy="369682"/>
        </p:xfrm>
        <a:graphic>
          <a:graphicData uri="http://schemas.openxmlformats.org/drawingml/2006/table">
            <a:tbl>
              <a:tblPr firstRow="1" bandRow="1">
                <a:tableStyleId>{2D5ABB26-0587-4C30-8999-92F81FD0307C}</a:tableStyleId>
              </a:tblPr>
              <a:tblGrid>
                <a:gridCol w="2847682">
                  <a:extLst>
                    <a:ext uri="{9D8B030D-6E8A-4147-A177-3AD203B41FA5}">
                      <a16:colId xmlns:a16="http://schemas.microsoft.com/office/drawing/2014/main" val="3628576105"/>
                    </a:ext>
                  </a:extLst>
                </a:gridCol>
              </a:tblGrid>
              <a:tr h="369682">
                <a:tc>
                  <a:txBody>
                    <a:bodyPr/>
                    <a:lstStyle/>
                    <a:p>
                      <a:pPr algn="ctr"/>
                      <a:r>
                        <a:rPr lang="en-US" sz="1300" b="1" dirty="0">
                          <a:ln>
                            <a:noFill/>
                          </a:ln>
                          <a:solidFill>
                            <a:schemeClr val="bg1"/>
                          </a:solidFill>
                          <a:latin typeface="Times New Roman" panose="02020603050405020304" pitchFamily="18" charset="0"/>
                          <a:cs typeface="Times New Roman" panose="02020603050405020304" pitchFamily="18" charset="0"/>
                        </a:rPr>
                        <a:t>Newborn through 11 months old</a:t>
                      </a:r>
                    </a:p>
                  </a:txBody>
                  <a:tcPr anchor="ctr"/>
                </a:tc>
                <a:extLst>
                  <a:ext uri="{0D108BD9-81ED-4DB2-BD59-A6C34878D82A}">
                    <a16:rowId xmlns:a16="http://schemas.microsoft.com/office/drawing/2014/main" val="1058308914"/>
                  </a:ext>
                </a:extLst>
              </a:tr>
            </a:tbl>
          </a:graphicData>
        </a:graphic>
      </p:graphicFrame>
      <p:graphicFrame>
        <p:nvGraphicFramePr>
          <p:cNvPr id="11" name="Table 10" descr="[decorative] ">
            <a:extLst>
              <a:ext uri="{FF2B5EF4-FFF2-40B4-BE49-F238E27FC236}">
                <a16:creationId xmlns:a16="http://schemas.microsoft.com/office/drawing/2014/main" id="{287D81C4-A382-5B4B-B1A3-CEF9EDCCEE98}"/>
              </a:ext>
            </a:extLst>
          </p:cNvPr>
          <p:cNvGraphicFramePr>
            <a:graphicFrameLocks noGrp="1"/>
          </p:cNvGraphicFramePr>
          <p:nvPr>
            <p:extLst>
              <p:ext uri="{D42A27DB-BD31-4B8C-83A1-F6EECF244321}">
                <p14:modId xmlns:p14="http://schemas.microsoft.com/office/powerpoint/2010/main" val="1023236533"/>
              </p:ext>
            </p:extLst>
          </p:nvPr>
        </p:nvGraphicFramePr>
        <p:xfrm>
          <a:off x="2873023" y="1797784"/>
          <a:ext cx="2675534" cy="693420"/>
        </p:xfrm>
        <a:graphic>
          <a:graphicData uri="http://schemas.openxmlformats.org/drawingml/2006/table">
            <a:tbl>
              <a:tblPr firstRow="1" bandRow="1">
                <a:tableStyleId>{2D5ABB26-0587-4C30-8999-92F81FD0307C}</a:tableStyleId>
              </a:tblPr>
              <a:tblGrid>
                <a:gridCol w="2675534">
                  <a:extLst>
                    <a:ext uri="{9D8B030D-6E8A-4147-A177-3AD203B41FA5}">
                      <a16:colId xmlns:a16="http://schemas.microsoft.com/office/drawing/2014/main" val="3628576105"/>
                    </a:ext>
                  </a:extLst>
                </a:gridCol>
              </a:tblGrid>
              <a:tr h="369682">
                <a:tc>
                  <a:txBody>
                    <a:bodyPr/>
                    <a:lstStyle/>
                    <a:p>
                      <a:pPr marL="228600" indent="-228600">
                        <a:buClr>
                          <a:srgbClr val="511B48"/>
                        </a:buClr>
                        <a:buFont typeface="Wingdings" pitchFamily="2" charset="2"/>
                        <a:buChar char="ü"/>
                      </a:pPr>
                      <a:r>
                        <a:rPr lang="en-US" sz="1400" dirty="0">
                          <a:latin typeface="Times New Roman" panose="02020603050405020304" pitchFamily="18" charset="0"/>
                          <a:cs typeface="Times New Roman" panose="02020603050405020304" pitchFamily="18" charset="0"/>
                        </a:rPr>
                        <a:t>Breastmilk</a:t>
                      </a:r>
                    </a:p>
                    <a:p>
                      <a:pPr marL="228600" indent="-228600">
                        <a:spcAft>
                          <a:spcPts val="300"/>
                        </a:spcAft>
                        <a:buClr>
                          <a:srgbClr val="511B48"/>
                        </a:buClr>
                        <a:buFont typeface="Wingdings" pitchFamily="2" charset="2"/>
                        <a:buChar char="ü"/>
                      </a:pPr>
                      <a:r>
                        <a:rPr lang="en-US" sz="1400" dirty="0">
                          <a:latin typeface="Times New Roman" panose="02020603050405020304" pitchFamily="18" charset="0"/>
                          <a:cs typeface="Times New Roman" panose="02020603050405020304" pitchFamily="18" charset="0"/>
                        </a:rPr>
                        <a:t>Iron-fortified formula</a:t>
                      </a:r>
                    </a:p>
                    <a:p>
                      <a:r>
                        <a:rPr lang="en-US" sz="900" i="1" dirty="0">
                          <a:latin typeface="Times New Roman" panose="02020603050405020304" pitchFamily="18" charset="0"/>
                          <a:cs typeface="Times New Roman" panose="02020603050405020304" pitchFamily="18" charset="0"/>
                        </a:rPr>
                        <a:t>Breastmilk is allowed at any age in the CACFP.</a:t>
                      </a:r>
                    </a:p>
                  </a:txBody>
                  <a:tcPr anchor="ctr"/>
                </a:tc>
                <a:extLst>
                  <a:ext uri="{0D108BD9-81ED-4DB2-BD59-A6C34878D82A}">
                    <a16:rowId xmlns:a16="http://schemas.microsoft.com/office/drawing/2014/main" val="1058308914"/>
                  </a:ext>
                </a:extLst>
              </a:tr>
            </a:tbl>
          </a:graphicData>
        </a:graphic>
      </p:graphicFrame>
      <p:sp>
        <p:nvSpPr>
          <p:cNvPr id="9" name="Oval 8" descr="Emphasis highlighting Newborn through 11 months old.&#10;">
            <a:extLst>
              <a:ext uri="{FF2B5EF4-FFF2-40B4-BE49-F238E27FC236}">
                <a16:creationId xmlns:a16="http://schemas.microsoft.com/office/drawing/2014/main" id="{5A86CB62-9FBA-394D-8159-2F2D6E6ED828}"/>
              </a:ext>
            </a:extLst>
          </p:cNvPr>
          <p:cNvSpPr/>
          <p:nvPr/>
        </p:nvSpPr>
        <p:spPr>
          <a:xfrm>
            <a:off x="2596445" y="1257447"/>
            <a:ext cx="3089632" cy="1480109"/>
          </a:xfrm>
          <a:prstGeom prst="ellipse">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2" name="Table 11" descr="[decorative] ">
            <a:extLst>
              <a:ext uri="{FF2B5EF4-FFF2-40B4-BE49-F238E27FC236}">
                <a16:creationId xmlns:a16="http://schemas.microsoft.com/office/drawing/2014/main" id="{03D92E68-6B43-7246-A630-2382DCB0F348}"/>
              </a:ext>
            </a:extLst>
          </p:cNvPr>
          <p:cNvGraphicFramePr>
            <a:graphicFrameLocks noGrp="1"/>
          </p:cNvGraphicFramePr>
          <p:nvPr>
            <p:extLst>
              <p:ext uri="{D42A27DB-BD31-4B8C-83A1-F6EECF244321}">
                <p14:modId xmlns:p14="http://schemas.microsoft.com/office/powerpoint/2010/main" val="429940385"/>
              </p:ext>
            </p:extLst>
          </p:nvPr>
        </p:nvGraphicFramePr>
        <p:xfrm>
          <a:off x="5844832" y="1387983"/>
          <a:ext cx="2890126" cy="421640"/>
        </p:xfrm>
        <a:graphic>
          <a:graphicData uri="http://schemas.openxmlformats.org/drawingml/2006/table">
            <a:tbl>
              <a:tblPr firstRow="1" bandRow="1">
                <a:tableStyleId>{2D5ABB26-0587-4C30-8999-92F81FD0307C}</a:tableStyleId>
              </a:tblPr>
              <a:tblGrid>
                <a:gridCol w="2890126">
                  <a:extLst>
                    <a:ext uri="{9D8B030D-6E8A-4147-A177-3AD203B41FA5}">
                      <a16:colId xmlns:a16="http://schemas.microsoft.com/office/drawing/2014/main" val="3628576105"/>
                    </a:ext>
                  </a:extLst>
                </a:gridCol>
              </a:tblGrid>
              <a:tr h="369682">
                <a:tc>
                  <a:txBody>
                    <a:bodyPr/>
                    <a:lstStyle/>
                    <a:p>
                      <a:pPr algn="ctr">
                        <a:lnSpc>
                          <a:spcPts val="1300"/>
                        </a:lnSpc>
                      </a:pPr>
                      <a:r>
                        <a:rPr lang="en-US" sz="1300" b="1" dirty="0">
                          <a:ln>
                            <a:noFill/>
                          </a:ln>
                          <a:solidFill>
                            <a:schemeClr val="bg1"/>
                          </a:solidFill>
                          <a:latin typeface="Times New Roman" panose="02020603050405020304" pitchFamily="18" charset="0"/>
                          <a:cs typeface="Times New Roman" panose="02020603050405020304" pitchFamily="18" charset="0"/>
                        </a:rPr>
                        <a:t>12 months through 23 months </a:t>
                      </a:r>
                      <a:br>
                        <a:rPr lang="en-US" sz="1300" b="1" dirty="0">
                          <a:ln>
                            <a:noFill/>
                          </a:ln>
                          <a:solidFill>
                            <a:schemeClr val="bg1"/>
                          </a:solidFill>
                          <a:latin typeface="Times New Roman" panose="02020603050405020304" pitchFamily="18" charset="0"/>
                          <a:cs typeface="Times New Roman" panose="02020603050405020304" pitchFamily="18" charset="0"/>
                        </a:rPr>
                      </a:br>
                      <a:r>
                        <a:rPr lang="en-US" sz="1300" b="0" i="1" dirty="0">
                          <a:ln>
                            <a:noFill/>
                          </a:ln>
                          <a:solidFill>
                            <a:schemeClr val="bg1"/>
                          </a:solidFill>
                          <a:latin typeface="Times New Roman" panose="02020603050405020304" pitchFamily="18" charset="0"/>
                          <a:cs typeface="Times New Roman" panose="02020603050405020304" pitchFamily="18" charset="0"/>
                        </a:rPr>
                        <a:t>(1 year through 1 year and 11 months)</a:t>
                      </a:r>
                    </a:p>
                  </a:txBody>
                  <a:tcPr anchor="ctr"/>
                </a:tc>
                <a:extLst>
                  <a:ext uri="{0D108BD9-81ED-4DB2-BD59-A6C34878D82A}">
                    <a16:rowId xmlns:a16="http://schemas.microsoft.com/office/drawing/2014/main" val="1058308914"/>
                  </a:ext>
                </a:extLst>
              </a:tr>
            </a:tbl>
          </a:graphicData>
        </a:graphic>
      </p:graphicFrame>
      <p:graphicFrame>
        <p:nvGraphicFramePr>
          <p:cNvPr id="13" name="Table 12" descr="[decorative] ">
            <a:extLst>
              <a:ext uri="{FF2B5EF4-FFF2-40B4-BE49-F238E27FC236}">
                <a16:creationId xmlns:a16="http://schemas.microsoft.com/office/drawing/2014/main" id="{AEE5BE59-333C-EF4C-AFC6-0B180EEA0131}"/>
              </a:ext>
            </a:extLst>
          </p:cNvPr>
          <p:cNvGraphicFramePr>
            <a:graphicFrameLocks noGrp="1"/>
          </p:cNvGraphicFramePr>
          <p:nvPr>
            <p:extLst>
              <p:ext uri="{D42A27DB-BD31-4B8C-83A1-F6EECF244321}">
                <p14:modId xmlns:p14="http://schemas.microsoft.com/office/powerpoint/2010/main" val="392900696"/>
              </p:ext>
            </p:extLst>
          </p:nvPr>
        </p:nvGraphicFramePr>
        <p:xfrm>
          <a:off x="5844831" y="1797784"/>
          <a:ext cx="2842107" cy="754380"/>
        </p:xfrm>
        <a:graphic>
          <a:graphicData uri="http://schemas.openxmlformats.org/drawingml/2006/table">
            <a:tbl>
              <a:tblPr firstRow="1" bandRow="1">
                <a:tableStyleId>{2D5ABB26-0587-4C30-8999-92F81FD0307C}</a:tableStyleId>
              </a:tblPr>
              <a:tblGrid>
                <a:gridCol w="2842107">
                  <a:extLst>
                    <a:ext uri="{9D8B030D-6E8A-4147-A177-3AD203B41FA5}">
                      <a16:colId xmlns:a16="http://schemas.microsoft.com/office/drawing/2014/main" val="3628576105"/>
                    </a:ext>
                  </a:extLst>
                </a:gridCol>
              </a:tblGrid>
              <a:tr h="369682">
                <a:tc>
                  <a:txBody>
                    <a:bodyPr/>
                    <a:lstStyle/>
                    <a:p>
                      <a:pPr marL="228600" indent="-228600">
                        <a:spcAft>
                          <a:spcPts val="300"/>
                        </a:spcAft>
                        <a:buClr>
                          <a:srgbClr val="511B48"/>
                        </a:buClr>
                        <a:buFont typeface="Wingdings" pitchFamily="2" charset="2"/>
                        <a:buChar char="ü"/>
                      </a:pPr>
                      <a:r>
                        <a:rPr lang="en-US" sz="1400" dirty="0">
                          <a:latin typeface="Times New Roman" panose="02020603050405020304" pitchFamily="18" charset="0"/>
                          <a:cs typeface="Times New Roman" panose="02020603050405020304" pitchFamily="18" charset="0"/>
                        </a:rPr>
                        <a:t>Unflavored whole milk</a:t>
                      </a:r>
                    </a:p>
                    <a:p>
                      <a:r>
                        <a:rPr lang="en-US" sz="900" i="1" dirty="0">
                          <a:latin typeface="Times New Roman" panose="02020603050405020304" pitchFamily="18" charset="0"/>
                          <a:cs typeface="Times New Roman" panose="02020603050405020304" pitchFamily="18" charset="0"/>
                        </a:rPr>
                        <a:t>Iron-fortified formula may be served to children between the ages of 12 months to 13 months to help with the transition to whole milk.</a:t>
                      </a:r>
                    </a:p>
                  </a:txBody>
                  <a:tcPr anchor="ctr"/>
                </a:tc>
                <a:extLst>
                  <a:ext uri="{0D108BD9-81ED-4DB2-BD59-A6C34878D82A}">
                    <a16:rowId xmlns:a16="http://schemas.microsoft.com/office/drawing/2014/main" val="1058308914"/>
                  </a:ext>
                </a:extLst>
              </a:tr>
            </a:tbl>
          </a:graphicData>
        </a:graphic>
      </p:graphicFrame>
      <p:graphicFrame>
        <p:nvGraphicFramePr>
          <p:cNvPr id="14" name="Table 13" descr="[decorative] ">
            <a:extLst>
              <a:ext uri="{FF2B5EF4-FFF2-40B4-BE49-F238E27FC236}">
                <a16:creationId xmlns:a16="http://schemas.microsoft.com/office/drawing/2014/main" id="{A90530DB-ACF4-664D-8CBA-56E319D58DEF}"/>
              </a:ext>
            </a:extLst>
          </p:cNvPr>
          <p:cNvGraphicFramePr>
            <a:graphicFrameLocks noGrp="1"/>
          </p:cNvGraphicFramePr>
          <p:nvPr>
            <p:extLst>
              <p:ext uri="{D42A27DB-BD31-4B8C-83A1-F6EECF244321}">
                <p14:modId xmlns:p14="http://schemas.microsoft.com/office/powerpoint/2010/main" val="1228623401"/>
              </p:ext>
            </p:extLst>
          </p:nvPr>
        </p:nvGraphicFramePr>
        <p:xfrm>
          <a:off x="2761710" y="2718624"/>
          <a:ext cx="2847682" cy="421640"/>
        </p:xfrm>
        <a:graphic>
          <a:graphicData uri="http://schemas.openxmlformats.org/drawingml/2006/table">
            <a:tbl>
              <a:tblPr firstRow="1" bandRow="1">
                <a:tableStyleId>{2D5ABB26-0587-4C30-8999-92F81FD0307C}</a:tableStyleId>
              </a:tblPr>
              <a:tblGrid>
                <a:gridCol w="2847682">
                  <a:extLst>
                    <a:ext uri="{9D8B030D-6E8A-4147-A177-3AD203B41FA5}">
                      <a16:colId xmlns:a16="http://schemas.microsoft.com/office/drawing/2014/main" val="3628576105"/>
                    </a:ext>
                  </a:extLst>
                </a:gridCol>
              </a:tblGrid>
              <a:tr h="369682">
                <a:tc>
                  <a:txBody>
                    <a:bodyPr/>
                    <a:lstStyle/>
                    <a:p>
                      <a:pPr algn="ctr">
                        <a:lnSpc>
                          <a:spcPts val="1300"/>
                        </a:lnSpc>
                      </a:pPr>
                      <a:r>
                        <a:rPr lang="en-US" sz="1300" b="1" dirty="0">
                          <a:ln>
                            <a:noFill/>
                          </a:ln>
                          <a:solidFill>
                            <a:schemeClr val="bg1"/>
                          </a:solidFill>
                          <a:latin typeface="Times New Roman" panose="02020603050405020304" pitchFamily="18" charset="0"/>
                          <a:cs typeface="Times New Roman" panose="02020603050405020304" pitchFamily="18" charset="0"/>
                        </a:rPr>
                        <a:t>2 years through 5 years </a:t>
                      </a:r>
                      <a:br>
                        <a:rPr lang="en-US" sz="1300" b="1" dirty="0">
                          <a:ln>
                            <a:noFill/>
                          </a:ln>
                          <a:solidFill>
                            <a:schemeClr val="bg1"/>
                          </a:solidFill>
                          <a:latin typeface="Times New Roman" panose="02020603050405020304" pitchFamily="18" charset="0"/>
                          <a:cs typeface="Times New Roman" panose="02020603050405020304" pitchFamily="18" charset="0"/>
                        </a:rPr>
                      </a:br>
                      <a:r>
                        <a:rPr lang="en-US" sz="1300" b="0" i="1" dirty="0">
                          <a:ln>
                            <a:noFill/>
                          </a:ln>
                          <a:solidFill>
                            <a:schemeClr val="bg1"/>
                          </a:solidFill>
                          <a:latin typeface="Times New Roman" panose="02020603050405020304" pitchFamily="18" charset="0"/>
                          <a:cs typeface="Times New Roman" panose="02020603050405020304" pitchFamily="18" charset="0"/>
                        </a:rPr>
                        <a:t>(up to 6th birthday)</a:t>
                      </a:r>
                    </a:p>
                  </a:txBody>
                  <a:tcPr anchor="ctr"/>
                </a:tc>
                <a:extLst>
                  <a:ext uri="{0D108BD9-81ED-4DB2-BD59-A6C34878D82A}">
                    <a16:rowId xmlns:a16="http://schemas.microsoft.com/office/drawing/2014/main" val="1058308914"/>
                  </a:ext>
                </a:extLst>
              </a:tr>
            </a:tbl>
          </a:graphicData>
        </a:graphic>
      </p:graphicFrame>
      <p:graphicFrame>
        <p:nvGraphicFramePr>
          <p:cNvPr id="15" name="Table 14" descr="[decorative] ">
            <a:extLst>
              <a:ext uri="{FF2B5EF4-FFF2-40B4-BE49-F238E27FC236}">
                <a16:creationId xmlns:a16="http://schemas.microsoft.com/office/drawing/2014/main" id="{FB1D31EB-456A-3A4C-9F06-8B2F92039238}"/>
              </a:ext>
            </a:extLst>
          </p:cNvPr>
          <p:cNvGraphicFramePr>
            <a:graphicFrameLocks noGrp="1"/>
          </p:cNvGraphicFramePr>
          <p:nvPr>
            <p:extLst>
              <p:ext uri="{D42A27DB-BD31-4B8C-83A1-F6EECF244321}">
                <p14:modId xmlns:p14="http://schemas.microsoft.com/office/powerpoint/2010/main" val="3163791193"/>
              </p:ext>
            </p:extLst>
          </p:nvPr>
        </p:nvGraphicFramePr>
        <p:xfrm>
          <a:off x="2834679" y="3145748"/>
          <a:ext cx="2759034" cy="1104900"/>
        </p:xfrm>
        <a:graphic>
          <a:graphicData uri="http://schemas.openxmlformats.org/drawingml/2006/table">
            <a:tbl>
              <a:tblPr firstRow="1" bandRow="1">
                <a:tableStyleId>{2D5ABB26-0587-4C30-8999-92F81FD0307C}</a:tableStyleId>
              </a:tblPr>
              <a:tblGrid>
                <a:gridCol w="2759034">
                  <a:extLst>
                    <a:ext uri="{9D8B030D-6E8A-4147-A177-3AD203B41FA5}">
                      <a16:colId xmlns:a16="http://schemas.microsoft.com/office/drawing/2014/main" val="3628576105"/>
                    </a:ext>
                  </a:extLst>
                </a:gridCol>
              </a:tblGrid>
              <a:tr h="369682">
                <a:tc>
                  <a:txBody>
                    <a:bodyPr/>
                    <a:lstStyle/>
                    <a:p>
                      <a:pPr marL="182880" indent="-182880">
                        <a:buClr>
                          <a:srgbClr val="511B48"/>
                        </a:buClr>
                        <a:buFont typeface="Wingdings" pitchFamily="2" charset="2"/>
                        <a:buChar char="ü"/>
                      </a:pPr>
                      <a:r>
                        <a:rPr lang="en-US" sz="1400" dirty="0">
                          <a:latin typeface="Times New Roman" panose="02020603050405020304" pitchFamily="18" charset="0"/>
                          <a:cs typeface="Times New Roman" panose="02020603050405020304" pitchFamily="18" charset="0"/>
                        </a:rPr>
                        <a:t>Unflavored fat-free (skim) milk</a:t>
                      </a:r>
                    </a:p>
                    <a:p>
                      <a:pPr marL="182880" indent="-182880">
                        <a:spcAft>
                          <a:spcPts val="300"/>
                        </a:spcAft>
                        <a:buClr>
                          <a:srgbClr val="511B48"/>
                        </a:buClr>
                        <a:buFont typeface="Wingdings" pitchFamily="2" charset="2"/>
                        <a:buChar char="ü"/>
                      </a:pPr>
                      <a:r>
                        <a:rPr lang="en-US" sz="1400" dirty="0">
                          <a:latin typeface="Times New Roman" panose="02020603050405020304" pitchFamily="18" charset="0"/>
                          <a:cs typeface="Times New Roman" panose="02020603050405020304" pitchFamily="18" charset="0"/>
                        </a:rPr>
                        <a:t>Unflavored low-fat (1%) milk </a:t>
                      </a:r>
                    </a:p>
                    <a:p>
                      <a:r>
                        <a:rPr lang="en-US" sz="900" i="1" dirty="0">
                          <a:latin typeface="Times New Roman" panose="02020603050405020304" pitchFamily="18" charset="0"/>
                          <a:cs typeface="Times New Roman" panose="02020603050405020304" pitchFamily="18" charset="0"/>
                        </a:rPr>
                        <a:t>Unflavored whole milk and unflavored reduced-fat (2%) milk may be served to children between the ages of 24 and 25 months to help with the transition to </a:t>
                      </a:r>
                      <a:br>
                        <a:rPr lang="en-US" sz="900" i="1" dirty="0">
                          <a:latin typeface="Times New Roman" panose="02020603050405020304" pitchFamily="18" charset="0"/>
                          <a:cs typeface="Times New Roman" panose="02020603050405020304" pitchFamily="18" charset="0"/>
                        </a:rPr>
                      </a:br>
                      <a:r>
                        <a:rPr lang="en-US" sz="900" i="1" dirty="0">
                          <a:latin typeface="Times New Roman" panose="02020603050405020304" pitchFamily="18" charset="0"/>
                          <a:cs typeface="Times New Roman" panose="02020603050405020304" pitchFamily="18" charset="0"/>
                        </a:rPr>
                        <a:t>fat-free (skim) or low-fat (1%) milk.</a:t>
                      </a:r>
                    </a:p>
                  </a:txBody>
                  <a:tcPr anchor="ctr"/>
                </a:tc>
                <a:extLst>
                  <a:ext uri="{0D108BD9-81ED-4DB2-BD59-A6C34878D82A}">
                    <a16:rowId xmlns:a16="http://schemas.microsoft.com/office/drawing/2014/main" val="1058308914"/>
                  </a:ext>
                </a:extLst>
              </a:tr>
            </a:tbl>
          </a:graphicData>
        </a:graphic>
      </p:graphicFrame>
      <p:graphicFrame>
        <p:nvGraphicFramePr>
          <p:cNvPr id="16" name="Table 15" descr="[decorative] ">
            <a:extLst>
              <a:ext uri="{FF2B5EF4-FFF2-40B4-BE49-F238E27FC236}">
                <a16:creationId xmlns:a16="http://schemas.microsoft.com/office/drawing/2014/main" id="{6AF5ED4A-29CD-7248-BDB6-4099CBA462C6}"/>
              </a:ext>
            </a:extLst>
          </p:cNvPr>
          <p:cNvGraphicFramePr>
            <a:graphicFrameLocks noGrp="1"/>
          </p:cNvGraphicFramePr>
          <p:nvPr>
            <p:extLst>
              <p:ext uri="{D42A27DB-BD31-4B8C-83A1-F6EECF244321}">
                <p14:modId xmlns:p14="http://schemas.microsoft.com/office/powerpoint/2010/main" val="2337401915"/>
              </p:ext>
            </p:extLst>
          </p:nvPr>
        </p:nvGraphicFramePr>
        <p:xfrm>
          <a:off x="5839256" y="2718624"/>
          <a:ext cx="2890126" cy="421640"/>
        </p:xfrm>
        <a:graphic>
          <a:graphicData uri="http://schemas.openxmlformats.org/drawingml/2006/table">
            <a:tbl>
              <a:tblPr firstRow="1" bandRow="1">
                <a:tableStyleId>{2D5ABB26-0587-4C30-8999-92F81FD0307C}</a:tableStyleId>
              </a:tblPr>
              <a:tblGrid>
                <a:gridCol w="2890126">
                  <a:extLst>
                    <a:ext uri="{9D8B030D-6E8A-4147-A177-3AD203B41FA5}">
                      <a16:colId xmlns:a16="http://schemas.microsoft.com/office/drawing/2014/main" val="3628576105"/>
                    </a:ext>
                  </a:extLst>
                </a:gridCol>
              </a:tblGrid>
              <a:tr h="369682">
                <a:tc>
                  <a:txBody>
                    <a:bodyPr/>
                    <a:lstStyle/>
                    <a:p>
                      <a:pPr algn="ctr">
                        <a:lnSpc>
                          <a:spcPts val="1300"/>
                        </a:lnSpc>
                      </a:pPr>
                      <a:r>
                        <a:rPr lang="en-US" sz="1300" b="1" dirty="0">
                          <a:ln>
                            <a:noFill/>
                          </a:ln>
                          <a:solidFill>
                            <a:schemeClr val="bg1"/>
                          </a:solidFill>
                          <a:latin typeface="Times New Roman" panose="02020603050405020304" pitchFamily="18" charset="0"/>
                          <a:cs typeface="Times New Roman" panose="02020603050405020304" pitchFamily="18" charset="0"/>
                        </a:rPr>
                        <a:t>6 through 12 years, 13 through </a:t>
                      </a:r>
                      <a:br>
                        <a:rPr lang="en-US" sz="1300" b="1" dirty="0">
                          <a:ln>
                            <a:noFill/>
                          </a:ln>
                          <a:solidFill>
                            <a:schemeClr val="bg1"/>
                          </a:solidFill>
                          <a:latin typeface="Times New Roman" panose="02020603050405020304" pitchFamily="18" charset="0"/>
                          <a:cs typeface="Times New Roman" panose="02020603050405020304" pitchFamily="18" charset="0"/>
                        </a:rPr>
                      </a:br>
                      <a:r>
                        <a:rPr lang="en-US" sz="1300" b="1" dirty="0">
                          <a:ln>
                            <a:noFill/>
                          </a:ln>
                          <a:solidFill>
                            <a:schemeClr val="bg1"/>
                          </a:solidFill>
                          <a:latin typeface="Times New Roman" panose="02020603050405020304" pitchFamily="18" charset="0"/>
                          <a:cs typeface="Times New Roman" panose="02020603050405020304" pitchFamily="18" charset="0"/>
                        </a:rPr>
                        <a:t>18 years, and adults</a:t>
                      </a:r>
                    </a:p>
                  </a:txBody>
                  <a:tcPr anchor="ctr"/>
                </a:tc>
                <a:extLst>
                  <a:ext uri="{0D108BD9-81ED-4DB2-BD59-A6C34878D82A}">
                    <a16:rowId xmlns:a16="http://schemas.microsoft.com/office/drawing/2014/main" val="1058308914"/>
                  </a:ext>
                </a:extLst>
              </a:tr>
            </a:tbl>
          </a:graphicData>
        </a:graphic>
      </p:graphicFrame>
      <p:graphicFrame>
        <p:nvGraphicFramePr>
          <p:cNvPr id="17" name="Table 16" descr="[decorative] ">
            <a:extLst>
              <a:ext uri="{FF2B5EF4-FFF2-40B4-BE49-F238E27FC236}">
                <a16:creationId xmlns:a16="http://schemas.microsoft.com/office/drawing/2014/main" id="{E8317E40-8C7C-9440-9BD0-1CE5222B24E8}"/>
              </a:ext>
            </a:extLst>
          </p:cNvPr>
          <p:cNvGraphicFramePr>
            <a:graphicFrameLocks noGrp="1"/>
          </p:cNvGraphicFramePr>
          <p:nvPr>
            <p:extLst>
              <p:ext uri="{D42A27DB-BD31-4B8C-83A1-F6EECF244321}">
                <p14:modId xmlns:p14="http://schemas.microsoft.com/office/powerpoint/2010/main" val="2800670231"/>
              </p:ext>
            </p:extLst>
          </p:nvPr>
        </p:nvGraphicFramePr>
        <p:xfrm>
          <a:off x="5912225" y="3145748"/>
          <a:ext cx="2759034" cy="944880"/>
        </p:xfrm>
        <a:graphic>
          <a:graphicData uri="http://schemas.openxmlformats.org/drawingml/2006/table">
            <a:tbl>
              <a:tblPr firstRow="1" bandRow="1">
                <a:tableStyleId>{2D5ABB26-0587-4C30-8999-92F81FD0307C}</a:tableStyleId>
              </a:tblPr>
              <a:tblGrid>
                <a:gridCol w="2759034">
                  <a:extLst>
                    <a:ext uri="{9D8B030D-6E8A-4147-A177-3AD203B41FA5}">
                      <a16:colId xmlns:a16="http://schemas.microsoft.com/office/drawing/2014/main" val="3628576105"/>
                    </a:ext>
                  </a:extLst>
                </a:gridCol>
              </a:tblGrid>
              <a:tr h="369682">
                <a:tc>
                  <a:txBody>
                    <a:bodyPr/>
                    <a:lstStyle/>
                    <a:p>
                      <a:pPr marL="182880" indent="-182880">
                        <a:buClr>
                          <a:srgbClr val="511B48"/>
                        </a:buClr>
                        <a:buFont typeface="Wingdings" pitchFamily="2" charset="2"/>
                        <a:buChar char="ü"/>
                      </a:pPr>
                      <a:r>
                        <a:rPr lang="en-US" sz="1400" dirty="0">
                          <a:latin typeface="Times New Roman" panose="02020603050405020304" pitchFamily="18" charset="0"/>
                          <a:cs typeface="Times New Roman" panose="02020603050405020304" pitchFamily="18" charset="0"/>
                        </a:rPr>
                        <a:t>Unflavored fat-free (skim) milk</a:t>
                      </a:r>
                    </a:p>
                    <a:p>
                      <a:pPr marL="182880" indent="-182880">
                        <a:buClr>
                          <a:srgbClr val="511B48"/>
                        </a:buClr>
                        <a:buFont typeface="Wingdings" pitchFamily="2" charset="2"/>
                        <a:buChar char="ü"/>
                      </a:pPr>
                      <a:r>
                        <a:rPr lang="en-US" sz="1400" dirty="0">
                          <a:latin typeface="Times New Roman" panose="02020603050405020304" pitchFamily="18" charset="0"/>
                          <a:cs typeface="Times New Roman" panose="02020603050405020304" pitchFamily="18" charset="0"/>
                        </a:rPr>
                        <a:t>Flavored fat-free (skim) milk</a:t>
                      </a:r>
                    </a:p>
                    <a:p>
                      <a:pPr marL="182880" indent="-182880">
                        <a:buClr>
                          <a:srgbClr val="511B48"/>
                        </a:buClr>
                        <a:buFont typeface="Wingdings" pitchFamily="2" charset="2"/>
                        <a:buChar char="ü"/>
                      </a:pPr>
                      <a:r>
                        <a:rPr lang="en-US" sz="1400" dirty="0">
                          <a:latin typeface="Times New Roman" panose="02020603050405020304" pitchFamily="18" charset="0"/>
                          <a:cs typeface="Times New Roman" panose="02020603050405020304" pitchFamily="18" charset="0"/>
                        </a:rPr>
                        <a:t>Unflavored low-fat (1%) milk</a:t>
                      </a:r>
                    </a:p>
                    <a:p>
                      <a:pPr marL="182880" indent="-182880">
                        <a:buClr>
                          <a:srgbClr val="511B48"/>
                        </a:buClr>
                        <a:buFont typeface="Wingdings" pitchFamily="2" charset="2"/>
                        <a:buChar char="ü"/>
                      </a:pPr>
                      <a:r>
                        <a:rPr lang="en-US" sz="1400" dirty="0">
                          <a:latin typeface="Times New Roman" panose="02020603050405020304" pitchFamily="18" charset="0"/>
                          <a:cs typeface="Times New Roman" panose="02020603050405020304" pitchFamily="18" charset="0"/>
                        </a:rPr>
                        <a:t>Flavored low-fat (1%) milk</a:t>
                      </a:r>
                    </a:p>
                  </a:txBody>
                  <a:tcPr anchor="ctr"/>
                </a:tc>
                <a:extLst>
                  <a:ext uri="{0D108BD9-81ED-4DB2-BD59-A6C34878D82A}">
                    <a16:rowId xmlns:a16="http://schemas.microsoft.com/office/drawing/2014/main" val="1058308914"/>
                  </a:ext>
                </a:extLst>
              </a:tr>
            </a:tbl>
          </a:graphicData>
        </a:graphic>
      </p:graphicFrame>
      <p:sp>
        <p:nvSpPr>
          <p:cNvPr id="8" name="Rectangle 7">
            <a:extLst>
              <a:ext uri="{FF2B5EF4-FFF2-40B4-BE49-F238E27FC236}">
                <a16:creationId xmlns:a16="http://schemas.microsoft.com/office/drawing/2014/main" id="{961769D3-1276-CC47-B834-ABE8E6C12883}"/>
              </a:ext>
            </a:extLst>
          </p:cNvPr>
          <p:cNvSpPr/>
          <p:nvPr/>
        </p:nvSpPr>
        <p:spPr>
          <a:xfrm>
            <a:off x="2746031" y="4304999"/>
            <a:ext cx="5988927" cy="430887"/>
          </a:xfrm>
          <a:prstGeom prst="rect">
            <a:avLst/>
          </a:prstGeom>
        </p:spPr>
        <p:txBody>
          <a:bodyPr wrap="square">
            <a:spAutoFit/>
          </a:bodyPr>
          <a:lstStyle/>
          <a:p>
            <a:pPr algn="ctr"/>
            <a:r>
              <a:rPr lang="en-US" sz="1100" i="1" dirty="0">
                <a:latin typeface="Times New Roman" panose="02020603050405020304" pitchFamily="18" charset="0"/>
                <a:cs typeface="Times New Roman" panose="02020603050405020304" pitchFamily="18" charset="0"/>
              </a:rPr>
              <a:t>Non-dairy beverages may be served in place of cow’s milk when a participant has a special dietary need. Please contact your Sponsoring Organization or State agency for more information. </a:t>
            </a:r>
          </a:p>
        </p:txBody>
      </p:sp>
      <p:sp>
        <p:nvSpPr>
          <p:cNvPr id="18" name="TextBox 17">
            <a:extLst>
              <a:ext uri="{FF2B5EF4-FFF2-40B4-BE49-F238E27FC236}">
                <a16:creationId xmlns:a16="http://schemas.microsoft.com/office/drawing/2014/main" id="{5CC386E7-CD75-3B4C-93E4-D953F301C33A}"/>
              </a:ext>
            </a:extLst>
          </p:cNvPr>
          <p:cNvSpPr txBox="1"/>
          <p:nvPr/>
        </p:nvSpPr>
        <p:spPr>
          <a:xfrm>
            <a:off x="208164" y="4953923"/>
            <a:ext cx="4363836" cy="184666"/>
          </a:xfrm>
          <a:prstGeom prst="rect">
            <a:avLst/>
          </a:prstGeom>
          <a:noFill/>
        </p:spPr>
        <p:txBody>
          <a:bodyPr wrap="square" rtlCol="0">
            <a:spAutoFit/>
          </a:bodyPr>
          <a:lstStyle/>
          <a:p>
            <a:pPr defTabSz="914400">
              <a:defRPr/>
            </a:pPr>
            <a:r>
              <a:rPr lang="en-US" sz="200" dirty="0">
                <a:solidFill>
                  <a:srgbClr val="F1F1F4"/>
                </a:solidFill>
                <a:latin typeface="Arial" panose="020B0604020202020204" pitchFamily="34" charset="0"/>
                <a:cs typeface="Arial" panose="020B0604020202020204" pitchFamily="34" charset="0"/>
              </a:rPr>
              <a:t>Let’s start by taking a closer look at the milk requirements for each age group in the CACFP.</a:t>
            </a:r>
          </a:p>
          <a:p>
            <a:pPr defTabSz="914400">
              <a:defRPr/>
            </a:pPr>
            <a:endParaRPr lang="en-US" sz="200" dirty="0">
              <a:solidFill>
                <a:srgbClr val="F1F1F4"/>
              </a:solidFill>
              <a:latin typeface="Arial" panose="020B0604020202020204" pitchFamily="34" charset="0"/>
              <a:cs typeface="Arial" panose="020B0604020202020204" pitchFamily="34" charset="0"/>
            </a:endParaRPr>
          </a:p>
          <a:p>
            <a:pPr defTabSz="914400">
              <a:defRPr/>
            </a:pPr>
            <a:r>
              <a:rPr lang="en-US" sz="200" dirty="0">
                <a:solidFill>
                  <a:srgbClr val="F1F1F4"/>
                </a:solidFill>
                <a:latin typeface="Arial" panose="020B0604020202020204" pitchFamily="34" charset="0"/>
                <a:cs typeface="Arial" panose="020B0604020202020204" pitchFamily="34" charset="0"/>
              </a:rPr>
              <a:t>For infants, which is ages birth through 11 months, breastmilk and iron-fortified formula are allowed.  Although it is not explicitly stated in the meal pattern for each age group, please note that breastmilk is also allowed at any age in the CACFP. </a:t>
            </a:r>
            <a:endParaRPr lang="en-US" sz="200" dirty="0">
              <a:solidFill>
                <a:srgbClr val="F1F1F4"/>
              </a:solidFill>
            </a:endParaRPr>
          </a:p>
        </p:txBody>
      </p:sp>
    </p:spTree>
    <p:extLst>
      <p:ext uri="{BB962C8B-B14F-4D97-AF65-F5344CB8AC3E}">
        <p14:creationId xmlns:p14="http://schemas.microsoft.com/office/powerpoint/2010/main" val="2923479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21FAF-7C04-9842-994E-800844D82929}"/>
              </a:ext>
            </a:extLst>
          </p:cNvPr>
          <p:cNvSpPr>
            <a:spLocks noGrp="1"/>
          </p:cNvSpPr>
          <p:nvPr>
            <p:ph type="title"/>
          </p:nvPr>
        </p:nvSpPr>
        <p:spPr/>
        <p:txBody>
          <a:bodyPr/>
          <a:lstStyle/>
          <a:p>
            <a:r>
              <a:rPr lang="en-US" noProof="0" dirty="0">
                <a:cs typeface="Arial" panose="020B0604020202020204" pitchFamily="34" charset="0"/>
              </a:rPr>
              <a:t>Serving Milk in the CACFP      </a:t>
            </a:r>
            <a:r>
              <a:rPr lang="en-US" noProof="0" dirty="0"/>
              <a:t/>
            </a:r>
            <a:br>
              <a:rPr lang="en-US" noProof="0" dirty="0"/>
            </a:br>
            <a:endParaRPr lang="en-US" noProof="0" dirty="0"/>
          </a:p>
        </p:txBody>
      </p:sp>
      <p:pic>
        <p:nvPicPr>
          <p:cNvPr id="33" name="Picture 32" descr="Screenshot of &quot;Serving Milk in the CACFP&quot; worksheet.">
            <a:extLst>
              <a:ext uri="{FF2B5EF4-FFF2-40B4-BE49-F238E27FC236}">
                <a16:creationId xmlns:a16="http://schemas.microsoft.com/office/drawing/2014/main" id="{71F3826F-2AB9-7C46-BA43-4895B522434F}"/>
              </a:ext>
            </a:extLst>
          </p:cNvPr>
          <p:cNvPicPr>
            <a:picLocks noChangeAspect="1"/>
          </p:cNvPicPr>
          <p:nvPr/>
        </p:nvPicPr>
        <p:blipFill>
          <a:blip r:embed="rId3"/>
          <a:srcRect/>
          <a:stretch/>
        </p:blipFill>
        <p:spPr>
          <a:xfrm>
            <a:off x="208164" y="851067"/>
            <a:ext cx="2988189" cy="3859744"/>
          </a:xfrm>
          <a:prstGeom prst="rect">
            <a:avLst/>
          </a:prstGeom>
          <a:solidFill>
            <a:schemeClr val="bg1"/>
          </a:solidFill>
          <a:ln w="3175">
            <a:noFill/>
          </a:ln>
          <a:effectLst>
            <a:outerShdw blurRad="63500" sx="102000" sy="102000" algn="tl" rotWithShape="0">
              <a:srgbClr val="333333">
                <a:alpha val="15000"/>
              </a:srgbClr>
            </a:outerShdw>
          </a:effectLst>
        </p:spPr>
      </p:pic>
      <p:grpSp>
        <p:nvGrpSpPr>
          <p:cNvPr id="34" name="Group 33" descr="[decorative] ">
            <a:extLst>
              <a:ext uri="{FF2B5EF4-FFF2-40B4-BE49-F238E27FC236}">
                <a16:creationId xmlns:a16="http://schemas.microsoft.com/office/drawing/2014/main" id="{15D007C9-9EA8-8942-8B7B-B5D8C2E77311}"/>
              </a:ext>
              <a:ext uri="{C183D7F6-B498-43B3-948B-1728B52AA6E4}">
                <adec:decorative xmlns="" xmlns:adec="http://schemas.microsoft.com/office/drawing/2017/decorative" val="1"/>
              </a:ext>
            </a:extLst>
          </p:cNvPr>
          <p:cNvGrpSpPr/>
          <p:nvPr/>
        </p:nvGrpSpPr>
        <p:grpSpPr>
          <a:xfrm>
            <a:off x="356723" y="1543015"/>
            <a:ext cx="2718250" cy="2129521"/>
            <a:chOff x="356723" y="1543015"/>
            <a:chExt cx="2718250" cy="2129521"/>
          </a:xfrm>
        </p:grpSpPr>
        <p:sp>
          <p:nvSpPr>
            <p:cNvPr id="35" name="Rectangle 34">
              <a:extLst>
                <a:ext uri="{FF2B5EF4-FFF2-40B4-BE49-F238E27FC236}">
                  <a16:creationId xmlns:a16="http://schemas.microsoft.com/office/drawing/2014/main" id="{1AFFD878-1188-F64D-AA41-0B6083B5A750}"/>
                </a:ext>
              </a:extLst>
            </p:cNvPr>
            <p:cNvSpPr/>
            <p:nvPr/>
          </p:nvSpPr>
          <p:spPr>
            <a:xfrm>
              <a:off x="356723" y="1543015"/>
              <a:ext cx="2718250" cy="1538379"/>
            </a:xfrm>
            <a:prstGeom prst="rect">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6" name="Elbow Connector 35">
              <a:extLst>
                <a:ext uri="{FF2B5EF4-FFF2-40B4-BE49-F238E27FC236}">
                  <a16:creationId xmlns:a16="http://schemas.microsoft.com/office/drawing/2014/main" id="{18C46BCB-ACFD-9448-B5E6-37D772AFC25D}"/>
                </a:ext>
              </a:extLst>
            </p:cNvPr>
            <p:cNvCxnSpPr>
              <a:cxnSpLocks/>
            </p:cNvCxnSpPr>
            <p:nvPr/>
          </p:nvCxnSpPr>
          <p:spPr>
            <a:xfrm rot="10800000">
              <a:off x="1676825" y="3087840"/>
              <a:ext cx="1001096" cy="584696"/>
            </a:xfrm>
            <a:prstGeom prst="bentConnector3">
              <a:avLst>
                <a:gd name="adj1" fmla="val 99053"/>
              </a:avLst>
            </a:prstGeom>
            <a:ln w="19050">
              <a:solidFill>
                <a:srgbClr val="511B48"/>
              </a:solidFill>
              <a:tailEnd type="oval"/>
            </a:ln>
          </p:spPr>
          <p:style>
            <a:lnRef idx="1">
              <a:schemeClr val="accent1"/>
            </a:lnRef>
            <a:fillRef idx="0">
              <a:schemeClr val="accent1"/>
            </a:fillRef>
            <a:effectRef idx="0">
              <a:schemeClr val="accent1"/>
            </a:effectRef>
            <a:fontRef idx="minor">
              <a:schemeClr val="tx1"/>
            </a:fontRef>
          </p:style>
        </p:cxnSp>
      </p:grpSp>
      <p:grpSp>
        <p:nvGrpSpPr>
          <p:cNvPr id="19" name="Group 18" descr="[decorative] ">
            <a:extLst>
              <a:ext uri="{FF2B5EF4-FFF2-40B4-BE49-F238E27FC236}">
                <a16:creationId xmlns:a16="http://schemas.microsoft.com/office/drawing/2014/main" id="{38A82B8F-86E0-964E-8816-9B3349892896}"/>
              </a:ext>
              <a:ext uri="{C183D7F6-B498-43B3-948B-1728B52AA6E4}">
                <adec:decorative xmlns="" xmlns:adec="http://schemas.microsoft.com/office/drawing/2017/decorative" val="1"/>
              </a:ext>
            </a:extLst>
          </p:cNvPr>
          <p:cNvGrpSpPr/>
          <p:nvPr/>
        </p:nvGrpSpPr>
        <p:grpSpPr>
          <a:xfrm>
            <a:off x="2596445" y="1206347"/>
            <a:ext cx="6376794" cy="3610989"/>
            <a:chOff x="2596445" y="1206347"/>
            <a:chExt cx="6376794" cy="3610989"/>
          </a:xfrm>
        </p:grpSpPr>
        <p:sp>
          <p:nvSpPr>
            <p:cNvPr id="20" name="Rounded Rectangle 19">
              <a:extLst>
                <a:ext uri="{FF2B5EF4-FFF2-40B4-BE49-F238E27FC236}">
                  <a16:creationId xmlns:a16="http://schemas.microsoft.com/office/drawing/2014/main" id="{B920B9CA-8397-F946-A7BC-1F744D873749}"/>
                </a:ext>
              </a:extLst>
            </p:cNvPr>
            <p:cNvSpPr/>
            <p:nvPr/>
          </p:nvSpPr>
          <p:spPr>
            <a:xfrm>
              <a:off x="2596445" y="1206347"/>
              <a:ext cx="6376794" cy="3610989"/>
            </a:xfrm>
            <a:prstGeom prst="roundRect">
              <a:avLst>
                <a:gd name="adj" fmla="val 2645"/>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id="{66A96CE7-5BF8-FE44-8B90-96A11D7ECDC7}"/>
                </a:ext>
              </a:extLst>
            </p:cNvPr>
            <p:cNvGrpSpPr/>
            <p:nvPr/>
          </p:nvGrpSpPr>
          <p:grpSpPr>
            <a:xfrm>
              <a:off x="2794841" y="1389011"/>
              <a:ext cx="5940117" cy="2857118"/>
              <a:chOff x="2794841" y="1389011"/>
              <a:chExt cx="5940117" cy="2857118"/>
            </a:xfrm>
          </p:grpSpPr>
          <p:grpSp>
            <p:nvGrpSpPr>
              <p:cNvPr id="22" name="Group 21">
                <a:extLst>
                  <a:ext uri="{FF2B5EF4-FFF2-40B4-BE49-F238E27FC236}">
                    <a16:creationId xmlns:a16="http://schemas.microsoft.com/office/drawing/2014/main" id="{8B197382-8D4B-4F43-97B9-20870679B837}"/>
                  </a:ext>
                </a:extLst>
              </p:cNvPr>
              <p:cNvGrpSpPr/>
              <p:nvPr/>
            </p:nvGrpSpPr>
            <p:grpSpPr>
              <a:xfrm>
                <a:off x="2800349" y="1392845"/>
                <a:ext cx="2809043" cy="1174369"/>
                <a:chOff x="2587276" y="1392845"/>
                <a:chExt cx="2809043" cy="1174369"/>
              </a:xfrm>
              <a:effectLst>
                <a:outerShdw blurRad="50800" dist="38100" dir="2700000" algn="tl" rotWithShape="0">
                  <a:prstClr val="black">
                    <a:alpha val="20000"/>
                  </a:prstClr>
                </a:outerShdw>
              </a:effectLst>
            </p:grpSpPr>
            <p:sp>
              <p:nvSpPr>
                <p:cNvPr id="32" name="Rounded Rectangle 31">
                  <a:extLst>
                    <a:ext uri="{FF2B5EF4-FFF2-40B4-BE49-F238E27FC236}">
                      <a16:creationId xmlns:a16="http://schemas.microsoft.com/office/drawing/2014/main" id="{172139F1-92DF-CD4A-8340-C71019459199}"/>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32CF2EAB-EC0D-864F-BE1C-3028F60003F2}"/>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 name="Group 22">
                <a:extLst>
                  <a:ext uri="{FF2B5EF4-FFF2-40B4-BE49-F238E27FC236}">
                    <a16:creationId xmlns:a16="http://schemas.microsoft.com/office/drawing/2014/main" id="{42161CD6-CD9D-7040-BED9-CD514084E8A2}"/>
                  </a:ext>
                </a:extLst>
              </p:cNvPr>
              <p:cNvGrpSpPr/>
              <p:nvPr/>
            </p:nvGrpSpPr>
            <p:grpSpPr>
              <a:xfrm>
                <a:off x="5835248" y="1389011"/>
                <a:ext cx="2899710" cy="1174369"/>
                <a:chOff x="2587276" y="1392845"/>
                <a:chExt cx="2809043" cy="1174369"/>
              </a:xfrm>
              <a:effectLst>
                <a:outerShdw blurRad="50800" dist="38100" dir="2700000" algn="tl" rotWithShape="0">
                  <a:prstClr val="black">
                    <a:alpha val="20000"/>
                  </a:prstClr>
                </a:outerShdw>
              </a:effectLst>
            </p:grpSpPr>
            <p:sp>
              <p:nvSpPr>
                <p:cNvPr id="30" name="Rounded Rectangle 29">
                  <a:extLst>
                    <a:ext uri="{FF2B5EF4-FFF2-40B4-BE49-F238E27FC236}">
                      <a16:creationId xmlns:a16="http://schemas.microsoft.com/office/drawing/2014/main" id="{0F9F475B-477B-7E49-BFFC-52295EE33F8F}"/>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8B3A9439-4A76-B54C-A1AA-B0A1AA042EAE}"/>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4" name="Group 23">
                <a:extLst>
                  <a:ext uri="{FF2B5EF4-FFF2-40B4-BE49-F238E27FC236}">
                    <a16:creationId xmlns:a16="http://schemas.microsoft.com/office/drawing/2014/main" id="{944D17B1-0964-624D-966E-AD4C36DC41DE}"/>
                  </a:ext>
                </a:extLst>
              </p:cNvPr>
              <p:cNvGrpSpPr/>
              <p:nvPr/>
            </p:nvGrpSpPr>
            <p:grpSpPr>
              <a:xfrm>
                <a:off x="2794841" y="2725886"/>
                <a:ext cx="2809043" cy="1520243"/>
                <a:chOff x="2587276" y="1392845"/>
                <a:chExt cx="2809043" cy="1520243"/>
              </a:xfrm>
              <a:effectLst>
                <a:outerShdw blurRad="50800" dist="38100" dir="2700000" algn="tl" rotWithShape="0">
                  <a:prstClr val="black">
                    <a:alpha val="20000"/>
                  </a:prstClr>
                </a:outerShdw>
              </a:effectLst>
            </p:grpSpPr>
            <p:sp>
              <p:nvSpPr>
                <p:cNvPr id="28" name="Rounded Rectangle 27">
                  <a:extLst>
                    <a:ext uri="{FF2B5EF4-FFF2-40B4-BE49-F238E27FC236}">
                      <a16:creationId xmlns:a16="http://schemas.microsoft.com/office/drawing/2014/main" id="{FED25311-2B22-B345-ACC9-4F4D1FEB8D73}"/>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C342DABF-4B80-364C-A490-4EAE4EA6FB61}"/>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5" name="Group 24">
                <a:extLst>
                  <a:ext uri="{FF2B5EF4-FFF2-40B4-BE49-F238E27FC236}">
                    <a16:creationId xmlns:a16="http://schemas.microsoft.com/office/drawing/2014/main" id="{8A448430-6589-2D42-8DAC-CD2AAA13A84F}"/>
                  </a:ext>
                </a:extLst>
              </p:cNvPr>
              <p:cNvGrpSpPr/>
              <p:nvPr/>
            </p:nvGrpSpPr>
            <p:grpSpPr>
              <a:xfrm>
                <a:off x="5829988" y="2725886"/>
                <a:ext cx="2899394" cy="1520243"/>
                <a:chOff x="2587276" y="1392845"/>
                <a:chExt cx="2809043" cy="1520243"/>
              </a:xfrm>
              <a:effectLst>
                <a:outerShdw blurRad="50800" dist="38100" dir="2700000" algn="tl" rotWithShape="0">
                  <a:prstClr val="black">
                    <a:alpha val="20000"/>
                  </a:prstClr>
                </a:outerShdw>
              </a:effectLst>
            </p:grpSpPr>
            <p:sp>
              <p:nvSpPr>
                <p:cNvPr id="26" name="Rounded Rectangle 25">
                  <a:extLst>
                    <a:ext uri="{FF2B5EF4-FFF2-40B4-BE49-F238E27FC236}">
                      <a16:creationId xmlns:a16="http://schemas.microsoft.com/office/drawing/2014/main" id="{7E591DFA-1EAB-6646-9C6A-631C8DDFB1C8}"/>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B230BA12-9892-904B-A7E6-489767252A05}"/>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aphicFrame>
        <p:nvGraphicFramePr>
          <p:cNvPr id="38" name="Table 37" descr="[decorative] ">
            <a:extLst>
              <a:ext uri="{FF2B5EF4-FFF2-40B4-BE49-F238E27FC236}">
                <a16:creationId xmlns:a16="http://schemas.microsoft.com/office/drawing/2014/main" id="{B378A4E9-9E64-DE46-A22D-A9A58E6DDC96}"/>
              </a:ext>
            </a:extLst>
          </p:cNvPr>
          <p:cNvGraphicFramePr>
            <a:graphicFrameLocks noGrp="1"/>
          </p:cNvGraphicFramePr>
          <p:nvPr>
            <p:extLst>
              <p:ext uri="{D42A27DB-BD31-4B8C-83A1-F6EECF244321}">
                <p14:modId xmlns:p14="http://schemas.microsoft.com/office/powerpoint/2010/main" val="126464193"/>
              </p:ext>
            </p:extLst>
          </p:nvPr>
        </p:nvGraphicFramePr>
        <p:xfrm>
          <a:off x="2746031" y="1413962"/>
          <a:ext cx="2847682" cy="369682"/>
        </p:xfrm>
        <a:graphic>
          <a:graphicData uri="http://schemas.openxmlformats.org/drawingml/2006/table">
            <a:tbl>
              <a:tblPr firstRow="1" bandRow="1">
                <a:tableStyleId>{2D5ABB26-0587-4C30-8999-92F81FD0307C}</a:tableStyleId>
              </a:tblPr>
              <a:tblGrid>
                <a:gridCol w="2847682">
                  <a:extLst>
                    <a:ext uri="{9D8B030D-6E8A-4147-A177-3AD203B41FA5}">
                      <a16:colId xmlns:a16="http://schemas.microsoft.com/office/drawing/2014/main" val="3628576105"/>
                    </a:ext>
                  </a:extLst>
                </a:gridCol>
              </a:tblGrid>
              <a:tr h="369682">
                <a:tc>
                  <a:txBody>
                    <a:bodyPr/>
                    <a:lstStyle/>
                    <a:p>
                      <a:pPr algn="ctr"/>
                      <a:r>
                        <a:rPr lang="en-US" sz="1300" b="1" dirty="0">
                          <a:ln>
                            <a:noFill/>
                          </a:ln>
                          <a:solidFill>
                            <a:schemeClr val="bg1"/>
                          </a:solidFill>
                          <a:latin typeface="Times New Roman" panose="02020603050405020304" pitchFamily="18" charset="0"/>
                          <a:cs typeface="Times New Roman" panose="02020603050405020304" pitchFamily="18" charset="0"/>
                        </a:rPr>
                        <a:t>Newborn through 11 months old</a:t>
                      </a:r>
                    </a:p>
                  </a:txBody>
                  <a:tcPr anchor="ctr"/>
                </a:tc>
                <a:extLst>
                  <a:ext uri="{0D108BD9-81ED-4DB2-BD59-A6C34878D82A}">
                    <a16:rowId xmlns:a16="http://schemas.microsoft.com/office/drawing/2014/main" val="1058308914"/>
                  </a:ext>
                </a:extLst>
              </a:tr>
            </a:tbl>
          </a:graphicData>
        </a:graphic>
      </p:graphicFrame>
      <p:graphicFrame>
        <p:nvGraphicFramePr>
          <p:cNvPr id="39" name="Table 38" descr="[decorative] ">
            <a:extLst>
              <a:ext uri="{FF2B5EF4-FFF2-40B4-BE49-F238E27FC236}">
                <a16:creationId xmlns:a16="http://schemas.microsoft.com/office/drawing/2014/main" id="{9A0F6610-B84B-8A4A-9AC4-F6A8EF8E61D6}"/>
              </a:ext>
            </a:extLst>
          </p:cNvPr>
          <p:cNvGraphicFramePr>
            <a:graphicFrameLocks noGrp="1"/>
          </p:cNvGraphicFramePr>
          <p:nvPr>
            <p:extLst>
              <p:ext uri="{D42A27DB-BD31-4B8C-83A1-F6EECF244321}">
                <p14:modId xmlns:p14="http://schemas.microsoft.com/office/powerpoint/2010/main" val="502047345"/>
              </p:ext>
            </p:extLst>
          </p:nvPr>
        </p:nvGraphicFramePr>
        <p:xfrm>
          <a:off x="2873023" y="1797784"/>
          <a:ext cx="2675534" cy="693420"/>
        </p:xfrm>
        <a:graphic>
          <a:graphicData uri="http://schemas.openxmlformats.org/drawingml/2006/table">
            <a:tbl>
              <a:tblPr firstRow="1" bandRow="1">
                <a:tableStyleId>{2D5ABB26-0587-4C30-8999-92F81FD0307C}</a:tableStyleId>
              </a:tblPr>
              <a:tblGrid>
                <a:gridCol w="2675534">
                  <a:extLst>
                    <a:ext uri="{9D8B030D-6E8A-4147-A177-3AD203B41FA5}">
                      <a16:colId xmlns:a16="http://schemas.microsoft.com/office/drawing/2014/main" val="3628576105"/>
                    </a:ext>
                  </a:extLst>
                </a:gridCol>
              </a:tblGrid>
              <a:tr h="369682">
                <a:tc>
                  <a:txBody>
                    <a:bodyPr/>
                    <a:lstStyle/>
                    <a:p>
                      <a:pPr marL="228600" indent="-228600">
                        <a:buClr>
                          <a:srgbClr val="511B48"/>
                        </a:buClr>
                        <a:buFont typeface="Wingdings" pitchFamily="2" charset="2"/>
                        <a:buChar char="ü"/>
                      </a:pPr>
                      <a:r>
                        <a:rPr lang="en-US" sz="1400" dirty="0">
                          <a:latin typeface="Times New Roman" panose="02020603050405020304" pitchFamily="18" charset="0"/>
                          <a:cs typeface="Times New Roman" panose="02020603050405020304" pitchFamily="18" charset="0"/>
                        </a:rPr>
                        <a:t>Breastmilk</a:t>
                      </a:r>
                    </a:p>
                    <a:p>
                      <a:pPr marL="228600" indent="-228600">
                        <a:spcAft>
                          <a:spcPts val="300"/>
                        </a:spcAft>
                        <a:buClr>
                          <a:srgbClr val="511B48"/>
                        </a:buClr>
                        <a:buFont typeface="Wingdings" pitchFamily="2" charset="2"/>
                        <a:buChar char="ü"/>
                      </a:pPr>
                      <a:r>
                        <a:rPr lang="en-US" sz="1400" dirty="0">
                          <a:latin typeface="Times New Roman" panose="02020603050405020304" pitchFamily="18" charset="0"/>
                          <a:cs typeface="Times New Roman" panose="02020603050405020304" pitchFamily="18" charset="0"/>
                        </a:rPr>
                        <a:t>Iron-fortified formula</a:t>
                      </a:r>
                    </a:p>
                    <a:p>
                      <a:r>
                        <a:rPr lang="en-US" sz="900" i="1" dirty="0">
                          <a:latin typeface="Times New Roman" panose="02020603050405020304" pitchFamily="18" charset="0"/>
                          <a:cs typeface="Times New Roman" panose="02020603050405020304" pitchFamily="18" charset="0"/>
                        </a:rPr>
                        <a:t>Breastmilk is allowed at any age in the CACFP.</a:t>
                      </a:r>
                    </a:p>
                  </a:txBody>
                  <a:tcPr anchor="ctr"/>
                </a:tc>
                <a:extLst>
                  <a:ext uri="{0D108BD9-81ED-4DB2-BD59-A6C34878D82A}">
                    <a16:rowId xmlns:a16="http://schemas.microsoft.com/office/drawing/2014/main" val="1058308914"/>
                  </a:ext>
                </a:extLst>
              </a:tr>
            </a:tbl>
          </a:graphicData>
        </a:graphic>
      </p:graphicFrame>
      <p:graphicFrame>
        <p:nvGraphicFramePr>
          <p:cNvPr id="43" name="Table 42" descr="[decorative] ">
            <a:extLst>
              <a:ext uri="{FF2B5EF4-FFF2-40B4-BE49-F238E27FC236}">
                <a16:creationId xmlns:a16="http://schemas.microsoft.com/office/drawing/2014/main" id="{DC5B0E47-A19C-3E45-9D9C-901A97E578EF}"/>
              </a:ext>
            </a:extLst>
          </p:cNvPr>
          <p:cNvGraphicFramePr>
            <a:graphicFrameLocks noGrp="1"/>
          </p:cNvGraphicFramePr>
          <p:nvPr>
            <p:extLst>
              <p:ext uri="{D42A27DB-BD31-4B8C-83A1-F6EECF244321}">
                <p14:modId xmlns:p14="http://schemas.microsoft.com/office/powerpoint/2010/main" val="3023610083"/>
              </p:ext>
            </p:extLst>
          </p:nvPr>
        </p:nvGraphicFramePr>
        <p:xfrm>
          <a:off x="5844832" y="1387983"/>
          <a:ext cx="2890126" cy="421640"/>
        </p:xfrm>
        <a:graphic>
          <a:graphicData uri="http://schemas.openxmlformats.org/drawingml/2006/table">
            <a:tbl>
              <a:tblPr firstRow="1" bandRow="1">
                <a:tableStyleId>{2D5ABB26-0587-4C30-8999-92F81FD0307C}</a:tableStyleId>
              </a:tblPr>
              <a:tblGrid>
                <a:gridCol w="2890126">
                  <a:extLst>
                    <a:ext uri="{9D8B030D-6E8A-4147-A177-3AD203B41FA5}">
                      <a16:colId xmlns:a16="http://schemas.microsoft.com/office/drawing/2014/main" val="3628576105"/>
                    </a:ext>
                  </a:extLst>
                </a:gridCol>
              </a:tblGrid>
              <a:tr h="369682">
                <a:tc>
                  <a:txBody>
                    <a:bodyPr/>
                    <a:lstStyle/>
                    <a:p>
                      <a:pPr algn="ctr">
                        <a:lnSpc>
                          <a:spcPts val="1300"/>
                        </a:lnSpc>
                      </a:pPr>
                      <a:r>
                        <a:rPr lang="en-US" sz="1300" b="1" dirty="0">
                          <a:ln>
                            <a:noFill/>
                          </a:ln>
                          <a:solidFill>
                            <a:schemeClr val="bg1"/>
                          </a:solidFill>
                          <a:latin typeface="Times New Roman" panose="02020603050405020304" pitchFamily="18" charset="0"/>
                          <a:cs typeface="Times New Roman" panose="02020603050405020304" pitchFamily="18" charset="0"/>
                        </a:rPr>
                        <a:t>12 months through 23 months </a:t>
                      </a:r>
                      <a:br>
                        <a:rPr lang="en-US" sz="1300" b="1" dirty="0">
                          <a:ln>
                            <a:noFill/>
                          </a:ln>
                          <a:solidFill>
                            <a:schemeClr val="bg1"/>
                          </a:solidFill>
                          <a:latin typeface="Times New Roman" panose="02020603050405020304" pitchFamily="18" charset="0"/>
                          <a:cs typeface="Times New Roman" panose="02020603050405020304" pitchFamily="18" charset="0"/>
                        </a:rPr>
                      </a:br>
                      <a:r>
                        <a:rPr lang="en-US" sz="1300" b="0" i="1" dirty="0">
                          <a:ln>
                            <a:noFill/>
                          </a:ln>
                          <a:solidFill>
                            <a:schemeClr val="bg1"/>
                          </a:solidFill>
                          <a:latin typeface="Times New Roman" panose="02020603050405020304" pitchFamily="18" charset="0"/>
                          <a:cs typeface="Times New Roman" panose="02020603050405020304" pitchFamily="18" charset="0"/>
                        </a:rPr>
                        <a:t>(1 year through 1 year and 11 months)</a:t>
                      </a:r>
                    </a:p>
                  </a:txBody>
                  <a:tcPr anchor="ctr"/>
                </a:tc>
                <a:extLst>
                  <a:ext uri="{0D108BD9-81ED-4DB2-BD59-A6C34878D82A}">
                    <a16:rowId xmlns:a16="http://schemas.microsoft.com/office/drawing/2014/main" val="1058308914"/>
                  </a:ext>
                </a:extLst>
              </a:tr>
            </a:tbl>
          </a:graphicData>
        </a:graphic>
      </p:graphicFrame>
      <p:graphicFrame>
        <p:nvGraphicFramePr>
          <p:cNvPr id="44" name="Table 43" descr="[decorative] ">
            <a:extLst>
              <a:ext uri="{FF2B5EF4-FFF2-40B4-BE49-F238E27FC236}">
                <a16:creationId xmlns:a16="http://schemas.microsoft.com/office/drawing/2014/main" id="{43038171-E6C5-AE4B-A221-9824FD7D8055}"/>
              </a:ext>
            </a:extLst>
          </p:cNvPr>
          <p:cNvGraphicFramePr>
            <a:graphicFrameLocks noGrp="1"/>
          </p:cNvGraphicFramePr>
          <p:nvPr>
            <p:extLst>
              <p:ext uri="{D42A27DB-BD31-4B8C-83A1-F6EECF244321}">
                <p14:modId xmlns:p14="http://schemas.microsoft.com/office/powerpoint/2010/main" val="3427112315"/>
              </p:ext>
            </p:extLst>
          </p:nvPr>
        </p:nvGraphicFramePr>
        <p:xfrm>
          <a:off x="5844831" y="1797784"/>
          <a:ext cx="2842107" cy="754380"/>
        </p:xfrm>
        <a:graphic>
          <a:graphicData uri="http://schemas.openxmlformats.org/drawingml/2006/table">
            <a:tbl>
              <a:tblPr firstRow="1" bandRow="1">
                <a:tableStyleId>{2D5ABB26-0587-4C30-8999-92F81FD0307C}</a:tableStyleId>
              </a:tblPr>
              <a:tblGrid>
                <a:gridCol w="2842107">
                  <a:extLst>
                    <a:ext uri="{9D8B030D-6E8A-4147-A177-3AD203B41FA5}">
                      <a16:colId xmlns:a16="http://schemas.microsoft.com/office/drawing/2014/main" val="3628576105"/>
                    </a:ext>
                  </a:extLst>
                </a:gridCol>
              </a:tblGrid>
              <a:tr h="369682">
                <a:tc>
                  <a:txBody>
                    <a:bodyPr/>
                    <a:lstStyle/>
                    <a:p>
                      <a:pPr marL="228600" indent="-228600">
                        <a:spcAft>
                          <a:spcPts val="300"/>
                        </a:spcAft>
                        <a:buClr>
                          <a:srgbClr val="511B48"/>
                        </a:buClr>
                        <a:buFont typeface="Wingdings" pitchFamily="2" charset="2"/>
                        <a:buChar char="ü"/>
                      </a:pPr>
                      <a:r>
                        <a:rPr lang="en-US" sz="1400" dirty="0">
                          <a:latin typeface="Times New Roman" panose="02020603050405020304" pitchFamily="18" charset="0"/>
                          <a:cs typeface="Times New Roman" panose="02020603050405020304" pitchFamily="18" charset="0"/>
                        </a:rPr>
                        <a:t>Unflavored whole milk</a:t>
                      </a:r>
                    </a:p>
                    <a:p>
                      <a:r>
                        <a:rPr lang="en-US" sz="900" i="1" dirty="0">
                          <a:latin typeface="Times New Roman" panose="02020603050405020304" pitchFamily="18" charset="0"/>
                          <a:cs typeface="Times New Roman" panose="02020603050405020304" pitchFamily="18" charset="0"/>
                        </a:rPr>
                        <a:t>Iron-fortified formula may be served to children between the ages of 12 months to 13 months to help with the transition to whole milk.</a:t>
                      </a:r>
                    </a:p>
                  </a:txBody>
                  <a:tcPr anchor="ctr"/>
                </a:tc>
                <a:extLst>
                  <a:ext uri="{0D108BD9-81ED-4DB2-BD59-A6C34878D82A}">
                    <a16:rowId xmlns:a16="http://schemas.microsoft.com/office/drawing/2014/main" val="1058308914"/>
                  </a:ext>
                </a:extLst>
              </a:tr>
            </a:tbl>
          </a:graphicData>
        </a:graphic>
      </p:graphicFrame>
      <p:sp>
        <p:nvSpPr>
          <p:cNvPr id="9" name="Oval 8" descr="Emphasis highlighting 12 months through 23 months (1 year through 1 year and 11 months).">
            <a:extLst>
              <a:ext uri="{FF2B5EF4-FFF2-40B4-BE49-F238E27FC236}">
                <a16:creationId xmlns:a16="http://schemas.microsoft.com/office/drawing/2014/main" id="{71B18E7A-FDA8-A646-9E63-A5D2E345BCEC}"/>
              </a:ext>
            </a:extLst>
          </p:cNvPr>
          <p:cNvSpPr/>
          <p:nvPr/>
        </p:nvSpPr>
        <p:spPr>
          <a:xfrm>
            <a:off x="5457797" y="1229195"/>
            <a:ext cx="3603279" cy="1496567"/>
          </a:xfrm>
          <a:prstGeom prst="ellipse">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41" name="Table 40" descr="[decorative] ">
            <a:extLst>
              <a:ext uri="{FF2B5EF4-FFF2-40B4-BE49-F238E27FC236}">
                <a16:creationId xmlns:a16="http://schemas.microsoft.com/office/drawing/2014/main" id="{DF1BAC73-51DC-DA4A-858C-A488CB30DC6E}"/>
              </a:ext>
            </a:extLst>
          </p:cNvPr>
          <p:cNvGraphicFramePr>
            <a:graphicFrameLocks noGrp="1"/>
          </p:cNvGraphicFramePr>
          <p:nvPr>
            <p:extLst>
              <p:ext uri="{D42A27DB-BD31-4B8C-83A1-F6EECF244321}">
                <p14:modId xmlns:p14="http://schemas.microsoft.com/office/powerpoint/2010/main" val="2734918840"/>
              </p:ext>
            </p:extLst>
          </p:nvPr>
        </p:nvGraphicFramePr>
        <p:xfrm>
          <a:off x="2761710" y="2718624"/>
          <a:ext cx="2847682" cy="421640"/>
        </p:xfrm>
        <a:graphic>
          <a:graphicData uri="http://schemas.openxmlformats.org/drawingml/2006/table">
            <a:tbl>
              <a:tblPr firstRow="1" bandRow="1">
                <a:tableStyleId>{2D5ABB26-0587-4C30-8999-92F81FD0307C}</a:tableStyleId>
              </a:tblPr>
              <a:tblGrid>
                <a:gridCol w="2847682">
                  <a:extLst>
                    <a:ext uri="{9D8B030D-6E8A-4147-A177-3AD203B41FA5}">
                      <a16:colId xmlns:a16="http://schemas.microsoft.com/office/drawing/2014/main" val="3628576105"/>
                    </a:ext>
                  </a:extLst>
                </a:gridCol>
              </a:tblGrid>
              <a:tr h="369682">
                <a:tc>
                  <a:txBody>
                    <a:bodyPr/>
                    <a:lstStyle/>
                    <a:p>
                      <a:pPr algn="ctr">
                        <a:lnSpc>
                          <a:spcPts val="1300"/>
                        </a:lnSpc>
                      </a:pPr>
                      <a:r>
                        <a:rPr lang="en-US" sz="1300" b="1" dirty="0">
                          <a:ln>
                            <a:noFill/>
                          </a:ln>
                          <a:solidFill>
                            <a:schemeClr val="bg1"/>
                          </a:solidFill>
                          <a:latin typeface="Times New Roman" panose="02020603050405020304" pitchFamily="18" charset="0"/>
                          <a:cs typeface="Times New Roman" panose="02020603050405020304" pitchFamily="18" charset="0"/>
                        </a:rPr>
                        <a:t>2 years through 5 years </a:t>
                      </a:r>
                      <a:br>
                        <a:rPr lang="en-US" sz="1300" b="1" dirty="0">
                          <a:ln>
                            <a:noFill/>
                          </a:ln>
                          <a:solidFill>
                            <a:schemeClr val="bg1"/>
                          </a:solidFill>
                          <a:latin typeface="Times New Roman" panose="02020603050405020304" pitchFamily="18" charset="0"/>
                          <a:cs typeface="Times New Roman" panose="02020603050405020304" pitchFamily="18" charset="0"/>
                        </a:rPr>
                      </a:br>
                      <a:r>
                        <a:rPr lang="en-US" sz="1300" b="0" i="1" dirty="0">
                          <a:ln>
                            <a:noFill/>
                          </a:ln>
                          <a:solidFill>
                            <a:schemeClr val="bg1"/>
                          </a:solidFill>
                          <a:latin typeface="Times New Roman" panose="02020603050405020304" pitchFamily="18" charset="0"/>
                          <a:cs typeface="Times New Roman" panose="02020603050405020304" pitchFamily="18" charset="0"/>
                        </a:rPr>
                        <a:t>(up to 6th birthday)</a:t>
                      </a:r>
                    </a:p>
                  </a:txBody>
                  <a:tcPr anchor="ctr"/>
                </a:tc>
                <a:extLst>
                  <a:ext uri="{0D108BD9-81ED-4DB2-BD59-A6C34878D82A}">
                    <a16:rowId xmlns:a16="http://schemas.microsoft.com/office/drawing/2014/main" val="1058308914"/>
                  </a:ext>
                </a:extLst>
              </a:tr>
            </a:tbl>
          </a:graphicData>
        </a:graphic>
      </p:graphicFrame>
      <p:graphicFrame>
        <p:nvGraphicFramePr>
          <p:cNvPr id="42" name="Table 41" descr="[decorative] ">
            <a:extLst>
              <a:ext uri="{FF2B5EF4-FFF2-40B4-BE49-F238E27FC236}">
                <a16:creationId xmlns:a16="http://schemas.microsoft.com/office/drawing/2014/main" id="{B3BE8466-4BFB-944F-9A04-9DD681B19D66}"/>
              </a:ext>
            </a:extLst>
          </p:cNvPr>
          <p:cNvGraphicFramePr>
            <a:graphicFrameLocks noGrp="1"/>
          </p:cNvGraphicFramePr>
          <p:nvPr>
            <p:extLst>
              <p:ext uri="{D42A27DB-BD31-4B8C-83A1-F6EECF244321}">
                <p14:modId xmlns:p14="http://schemas.microsoft.com/office/powerpoint/2010/main" val="1791951443"/>
              </p:ext>
            </p:extLst>
          </p:nvPr>
        </p:nvGraphicFramePr>
        <p:xfrm>
          <a:off x="2834679" y="3145748"/>
          <a:ext cx="2759034" cy="1104900"/>
        </p:xfrm>
        <a:graphic>
          <a:graphicData uri="http://schemas.openxmlformats.org/drawingml/2006/table">
            <a:tbl>
              <a:tblPr firstRow="1" bandRow="1">
                <a:tableStyleId>{2D5ABB26-0587-4C30-8999-92F81FD0307C}</a:tableStyleId>
              </a:tblPr>
              <a:tblGrid>
                <a:gridCol w="2759034">
                  <a:extLst>
                    <a:ext uri="{9D8B030D-6E8A-4147-A177-3AD203B41FA5}">
                      <a16:colId xmlns:a16="http://schemas.microsoft.com/office/drawing/2014/main" val="3628576105"/>
                    </a:ext>
                  </a:extLst>
                </a:gridCol>
              </a:tblGrid>
              <a:tr h="369682">
                <a:tc>
                  <a:txBody>
                    <a:bodyPr/>
                    <a:lstStyle/>
                    <a:p>
                      <a:pPr marL="182880" indent="-182880">
                        <a:buClr>
                          <a:srgbClr val="511B48"/>
                        </a:buClr>
                        <a:buFont typeface="Wingdings" pitchFamily="2" charset="2"/>
                        <a:buChar char="ü"/>
                      </a:pPr>
                      <a:r>
                        <a:rPr lang="en-US" sz="1400" dirty="0">
                          <a:latin typeface="Times New Roman" panose="02020603050405020304" pitchFamily="18" charset="0"/>
                          <a:cs typeface="Times New Roman" panose="02020603050405020304" pitchFamily="18" charset="0"/>
                        </a:rPr>
                        <a:t>Unflavored fat-free (skim) milk</a:t>
                      </a:r>
                    </a:p>
                    <a:p>
                      <a:pPr marL="182880" indent="-182880">
                        <a:spcAft>
                          <a:spcPts val="300"/>
                        </a:spcAft>
                        <a:buClr>
                          <a:srgbClr val="511B48"/>
                        </a:buClr>
                        <a:buFont typeface="Wingdings" pitchFamily="2" charset="2"/>
                        <a:buChar char="ü"/>
                      </a:pPr>
                      <a:r>
                        <a:rPr lang="en-US" sz="1400" dirty="0">
                          <a:latin typeface="Times New Roman" panose="02020603050405020304" pitchFamily="18" charset="0"/>
                          <a:cs typeface="Times New Roman" panose="02020603050405020304" pitchFamily="18" charset="0"/>
                        </a:rPr>
                        <a:t>Unflavored low-fat (1%) milk </a:t>
                      </a:r>
                    </a:p>
                    <a:p>
                      <a:r>
                        <a:rPr lang="en-US" sz="900" i="1" dirty="0">
                          <a:latin typeface="Times New Roman" panose="02020603050405020304" pitchFamily="18" charset="0"/>
                          <a:cs typeface="Times New Roman" panose="02020603050405020304" pitchFamily="18" charset="0"/>
                        </a:rPr>
                        <a:t>Unflavored whole milk and unflavored reduced-fat (2%) milk may be served to children between the ages of 24 and 25 months to help with the transition to </a:t>
                      </a:r>
                      <a:br>
                        <a:rPr lang="en-US" sz="900" i="1" dirty="0">
                          <a:latin typeface="Times New Roman" panose="02020603050405020304" pitchFamily="18" charset="0"/>
                          <a:cs typeface="Times New Roman" panose="02020603050405020304" pitchFamily="18" charset="0"/>
                        </a:rPr>
                      </a:br>
                      <a:r>
                        <a:rPr lang="en-US" sz="900" i="1" dirty="0">
                          <a:latin typeface="Times New Roman" panose="02020603050405020304" pitchFamily="18" charset="0"/>
                          <a:cs typeface="Times New Roman" panose="02020603050405020304" pitchFamily="18" charset="0"/>
                        </a:rPr>
                        <a:t>fat-free (skim) or low-fat (1%) milk.</a:t>
                      </a:r>
                    </a:p>
                  </a:txBody>
                  <a:tcPr anchor="ctr"/>
                </a:tc>
                <a:extLst>
                  <a:ext uri="{0D108BD9-81ED-4DB2-BD59-A6C34878D82A}">
                    <a16:rowId xmlns:a16="http://schemas.microsoft.com/office/drawing/2014/main" val="1058308914"/>
                  </a:ext>
                </a:extLst>
              </a:tr>
            </a:tbl>
          </a:graphicData>
        </a:graphic>
      </p:graphicFrame>
      <p:graphicFrame>
        <p:nvGraphicFramePr>
          <p:cNvPr id="45" name="Table 44" descr="[decorative] ">
            <a:extLst>
              <a:ext uri="{FF2B5EF4-FFF2-40B4-BE49-F238E27FC236}">
                <a16:creationId xmlns:a16="http://schemas.microsoft.com/office/drawing/2014/main" id="{EAF1B58B-BA4E-C043-966F-85C4BDC84768}"/>
              </a:ext>
            </a:extLst>
          </p:cNvPr>
          <p:cNvGraphicFramePr>
            <a:graphicFrameLocks noGrp="1"/>
          </p:cNvGraphicFramePr>
          <p:nvPr>
            <p:extLst>
              <p:ext uri="{D42A27DB-BD31-4B8C-83A1-F6EECF244321}">
                <p14:modId xmlns:p14="http://schemas.microsoft.com/office/powerpoint/2010/main" val="522888518"/>
              </p:ext>
            </p:extLst>
          </p:nvPr>
        </p:nvGraphicFramePr>
        <p:xfrm>
          <a:off x="5839256" y="2718624"/>
          <a:ext cx="2890126" cy="421640"/>
        </p:xfrm>
        <a:graphic>
          <a:graphicData uri="http://schemas.openxmlformats.org/drawingml/2006/table">
            <a:tbl>
              <a:tblPr firstRow="1" bandRow="1">
                <a:tableStyleId>{2D5ABB26-0587-4C30-8999-92F81FD0307C}</a:tableStyleId>
              </a:tblPr>
              <a:tblGrid>
                <a:gridCol w="2890126">
                  <a:extLst>
                    <a:ext uri="{9D8B030D-6E8A-4147-A177-3AD203B41FA5}">
                      <a16:colId xmlns:a16="http://schemas.microsoft.com/office/drawing/2014/main" val="3628576105"/>
                    </a:ext>
                  </a:extLst>
                </a:gridCol>
              </a:tblGrid>
              <a:tr h="369682">
                <a:tc>
                  <a:txBody>
                    <a:bodyPr/>
                    <a:lstStyle/>
                    <a:p>
                      <a:pPr algn="ctr">
                        <a:lnSpc>
                          <a:spcPts val="1300"/>
                        </a:lnSpc>
                      </a:pPr>
                      <a:r>
                        <a:rPr lang="en-US" sz="1300" b="1" dirty="0">
                          <a:ln>
                            <a:noFill/>
                          </a:ln>
                          <a:solidFill>
                            <a:schemeClr val="bg1"/>
                          </a:solidFill>
                          <a:latin typeface="Times New Roman" panose="02020603050405020304" pitchFamily="18" charset="0"/>
                          <a:cs typeface="Times New Roman" panose="02020603050405020304" pitchFamily="18" charset="0"/>
                        </a:rPr>
                        <a:t>6 through 12 years, 13 through </a:t>
                      </a:r>
                      <a:br>
                        <a:rPr lang="en-US" sz="1300" b="1" dirty="0">
                          <a:ln>
                            <a:noFill/>
                          </a:ln>
                          <a:solidFill>
                            <a:schemeClr val="bg1"/>
                          </a:solidFill>
                          <a:latin typeface="Times New Roman" panose="02020603050405020304" pitchFamily="18" charset="0"/>
                          <a:cs typeface="Times New Roman" panose="02020603050405020304" pitchFamily="18" charset="0"/>
                        </a:rPr>
                      </a:br>
                      <a:r>
                        <a:rPr lang="en-US" sz="1300" b="1" dirty="0">
                          <a:ln>
                            <a:noFill/>
                          </a:ln>
                          <a:solidFill>
                            <a:schemeClr val="bg1"/>
                          </a:solidFill>
                          <a:latin typeface="Times New Roman" panose="02020603050405020304" pitchFamily="18" charset="0"/>
                          <a:cs typeface="Times New Roman" panose="02020603050405020304" pitchFamily="18" charset="0"/>
                        </a:rPr>
                        <a:t>18 years, and adults</a:t>
                      </a:r>
                    </a:p>
                  </a:txBody>
                  <a:tcPr anchor="ctr"/>
                </a:tc>
                <a:extLst>
                  <a:ext uri="{0D108BD9-81ED-4DB2-BD59-A6C34878D82A}">
                    <a16:rowId xmlns:a16="http://schemas.microsoft.com/office/drawing/2014/main" val="1058308914"/>
                  </a:ext>
                </a:extLst>
              </a:tr>
            </a:tbl>
          </a:graphicData>
        </a:graphic>
      </p:graphicFrame>
      <p:graphicFrame>
        <p:nvGraphicFramePr>
          <p:cNvPr id="46" name="Table 45" descr="[decorative] ">
            <a:extLst>
              <a:ext uri="{FF2B5EF4-FFF2-40B4-BE49-F238E27FC236}">
                <a16:creationId xmlns:a16="http://schemas.microsoft.com/office/drawing/2014/main" id="{708E9FF5-5C8E-254B-8CA9-4760EA8A9B7B}"/>
              </a:ext>
            </a:extLst>
          </p:cNvPr>
          <p:cNvGraphicFramePr>
            <a:graphicFrameLocks noGrp="1"/>
          </p:cNvGraphicFramePr>
          <p:nvPr>
            <p:extLst>
              <p:ext uri="{D42A27DB-BD31-4B8C-83A1-F6EECF244321}">
                <p14:modId xmlns:p14="http://schemas.microsoft.com/office/powerpoint/2010/main" val="3411275075"/>
              </p:ext>
            </p:extLst>
          </p:nvPr>
        </p:nvGraphicFramePr>
        <p:xfrm>
          <a:off x="5912225" y="3145748"/>
          <a:ext cx="2759034" cy="944880"/>
        </p:xfrm>
        <a:graphic>
          <a:graphicData uri="http://schemas.openxmlformats.org/drawingml/2006/table">
            <a:tbl>
              <a:tblPr firstRow="1" bandRow="1">
                <a:tableStyleId>{2D5ABB26-0587-4C30-8999-92F81FD0307C}</a:tableStyleId>
              </a:tblPr>
              <a:tblGrid>
                <a:gridCol w="2759034">
                  <a:extLst>
                    <a:ext uri="{9D8B030D-6E8A-4147-A177-3AD203B41FA5}">
                      <a16:colId xmlns:a16="http://schemas.microsoft.com/office/drawing/2014/main" val="3628576105"/>
                    </a:ext>
                  </a:extLst>
                </a:gridCol>
              </a:tblGrid>
              <a:tr h="369682">
                <a:tc>
                  <a:txBody>
                    <a:bodyPr/>
                    <a:lstStyle/>
                    <a:p>
                      <a:pPr marL="182880" indent="-182880">
                        <a:buClr>
                          <a:srgbClr val="511B48"/>
                        </a:buClr>
                        <a:buFont typeface="Wingdings" pitchFamily="2" charset="2"/>
                        <a:buChar char="ü"/>
                      </a:pPr>
                      <a:r>
                        <a:rPr lang="en-US" sz="1400" dirty="0">
                          <a:latin typeface="Times New Roman" panose="02020603050405020304" pitchFamily="18" charset="0"/>
                          <a:cs typeface="Times New Roman" panose="02020603050405020304" pitchFamily="18" charset="0"/>
                        </a:rPr>
                        <a:t>Unflavored fat-free (skim) milk</a:t>
                      </a:r>
                    </a:p>
                    <a:p>
                      <a:pPr marL="182880" indent="-182880">
                        <a:buClr>
                          <a:srgbClr val="511B48"/>
                        </a:buClr>
                        <a:buFont typeface="Wingdings" pitchFamily="2" charset="2"/>
                        <a:buChar char="ü"/>
                      </a:pPr>
                      <a:r>
                        <a:rPr lang="en-US" sz="1400" dirty="0">
                          <a:latin typeface="Times New Roman" panose="02020603050405020304" pitchFamily="18" charset="0"/>
                          <a:cs typeface="Times New Roman" panose="02020603050405020304" pitchFamily="18" charset="0"/>
                        </a:rPr>
                        <a:t>Flavored fat-free (skim) milk</a:t>
                      </a:r>
                    </a:p>
                    <a:p>
                      <a:pPr marL="182880" indent="-182880">
                        <a:buClr>
                          <a:srgbClr val="511B48"/>
                        </a:buClr>
                        <a:buFont typeface="Wingdings" pitchFamily="2" charset="2"/>
                        <a:buChar char="ü"/>
                      </a:pPr>
                      <a:r>
                        <a:rPr lang="en-US" sz="1400" dirty="0">
                          <a:latin typeface="Times New Roman" panose="02020603050405020304" pitchFamily="18" charset="0"/>
                          <a:cs typeface="Times New Roman" panose="02020603050405020304" pitchFamily="18" charset="0"/>
                        </a:rPr>
                        <a:t>Unflavored low-fat (1%) milk</a:t>
                      </a:r>
                    </a:p>
                    <a:p>
                      <a:pPr marL="182880" indent="-182880">
                        <a:buClr>
                          <a:srgbClr val="511B48"/>
                        </a:buClr>
                        <a:buFont typeface="Wingdings" pitchFamily="2" charset="2"/>
                        <a:buChar char="ü"/>
                      </a:pPr>
                      <a:r>
                        <a:rPr lang="en-US" sz="1400" dirty="0">
                          <a:latin typeface="Times New Roman" panose="02020603050405020304" pitchFamily="18" charset="0"/>
                          <a:cs typeface="Times New Roman" panose="02020603050405020304" pitchFamily="18" charset="0"/>
                        </a:rPr>
                        <a:t>Flavored low-fat (1%) milk</a:t>
                      </a:r>
                    </a:p>
                  </a:txBody>
                  <a:tcPr anchor="ctr"/>
                </a:tc>
                <a:extLst>
                  <a:ext uri="{0D108BD9-81ED-4DB2-BD59-A6C34878D82A}">
                    <a16:rowId xmlns:a16="http://schemas.microsoft.com/office/drawing/2014/main" val="1058308914"/>
                  </a:ext>
                </a:extLst>
              </a:tr>
            </a:tbl>
          </a:graphicData>
        </a:graphic>
      </p:graphicFrame>
      <p:sp>
        <p:nvSpPr>
          <p:cNvPr id="47" name="Rectangle 46">
            <a:extLst>
              <a:ext uri="{FF2B5EF4-FFF2-40B4-BE49-F238E27FC236}">
                <a16:creationId xmlns:a16="http://schemas.microsoft.com/office/drawing/2014/main" id="{C2D5CF19-9515-864D-A9CA-C179924F41A7}"/>
              </a:ext>
            </a:extLst>
          </p:cNvPr>
          <p:cNvSpPr/>
          <p:nvPr/>
        </p:nvSpPr>
        <p:spPr>
          <a:xfrm>
            <a:off x="2746031" y="4304999"/>
            <a:ext cx="5988927" cy="430887"/>
          </a:xfrm>
          <a:prstGeom prst="rect">
            <a:avLst/>
          </a:prstGeom>
        </p:spPr>
        <p:txBody>
          <a:bodyPr wrap="square">
            <a:spAutoFit/>
          </a:bodyPr>
          <a:lstStyle/>
          <a:p>
            <a:pPr algn="ctr"/>
            <a:r>
              <a:rPr lang="en-US" sz="1100" i="1" dirty="0">
                <a:latin typeface="Times New Roman" panose="02020603050405020304" pitchFamily="18" charset="0"/>
                <a:cs typeface="Times New Roman" panose="02020603050405020304" pitchFamily="18" charset="0"/>
              </a:rPr>
              <a:t>Non-dairy beverages may be served in place of cow’s milk when a participant has a special dietary need. Please contact your Sponsoring Organization or State agency for more information. </a:t>
            </a:r>
          </a:p>
        </p:txBody>
      </p:sp>
      <p:sp>
        <p:nvSpPr>
          <p:cNvPr id="48" name="TextBox 47">
            <a:extLst>
              <a:ext uri="{FF2B5EF4-FFF2-40B4-BE49-F238E27FC236}">
                <a16:creationId xmlns:a16="http://schemas.microsoft.com/office/drawing/2014/main" id="{54304542-2726-B942-AC67-CC0B22192D38}"/>
              </a:ext>
            </a:extLst>
          </p:cNvPr>
          <p:cNvSpPr txBox="1"/>
          <p:nvPr/>
        </p:nvSpPr>
        <p:spPr>
          <a:xfrm>
            <a:off x="0" y="4868478"/>
            <a:ext cx="4572000" cy="215444"/>
          </a:xfrm>
          <a:prstGeom prst="rect">
            <a:avLst/>
          </a:prstGeom>
          <a:noFill/>
        </p:spPr>
        <p:txBody>
          <a:bodyPr wrap="square" rtlCol="0">
            <a:spAutoFit/>
          </a:bodyPr>
          <a:lstStyle/>
          <a:p>
            <a:pPr defTabSz="914400">
              <a:defRPr/>
            </a:pPr>
            <a:r>
              <a:rPr lang="en-US" sz="200" dirty="0">
                <a:solidFill>
                  <a:srgbClr val="F1F1F4"/>
                </a:solidFill>
                <a:latin typeface="Arial" panose="020B0604020202020204" pitchFamily="34" charset="0"/>
                <a:cs typeface="Arial" panose="020B0604020202020204" pitchFamily="34" charset="0"/>
              </a:rPr>
              <a:t>Children ages 12 through 23 months may be served unflavored whole milk as part of reimbursable meals and snacks in the CACFP. To help with the transition from infant formula to whole milk, iron-fortified formula may also be served between the ages of 12 and 13 months. Breastmilk can also be served to this age group, or to any age group, in the CACFP. </a:t>
            </a:r>
          </a:p>
          <a:p>
            <a:pPr defTabSz="914400">
              <a:defRPr/>
            </a:pPr>
            <a:r>
              <a:rPr lang="en-US" sz="200" dirty="0">
                <a:solidFill>
                  <a:srgbClr val="F1F1F4"/>
                </a:solidFill>
                <a:latin typeface="Arial" panose="020B0604020202020204" pitchFamily="34" charset="0"/>
                <a:cs typeface="Arial" panose="020B0604020202020204" pitchFamily="34" charset="0"/>
              </a:rPr>
              <a:t>If you are serving breastmilk to children 12 months old or older, remember that the amount of breastmilk served to the child must meet the fluid milk requirement for that age group. If not enough breastmilk is provided, then the remaining amount must be “made up” with the appropriate type of milk for the child’s age.  </a:t>
            </a:r>
          </a:p>
          <a:p>
            <a:pPr defTabSz="914400">
              <a:defRPr/>
            </a:pPr>
            <a:r>
              <a:rPr lang="en-US" sz="200" dirty="0">
                <a:solidFill>
                  <a:srgbClr val="F1F1F4"/>
                </a:solidFill>
                <a:latin typeface="Arial" panose="020B0604020202020204" pitchFamily="34" charset="0"/>
                <a:cs typeface="Arial" panose="020B0604020202020204" pitchFamily="34" charset="0"/>
              </a:rPr>
              <a:t>For example, 1 through 2 year olds must be served at least 4 ounces of whole milk at breakfast. If the mother only brings in 2 ounces of breastmilk for her 1- year-old at breakfast, then at least 2 ounces of unflavored whole milk must be served in order to meet the minimum required 4 fluid ounces of milk. The two milks do not need to be mixed in the same cup. </a:t>
            </a:r>
          </a:p>
          <a:p>
            <a:pPr defTabSz="914400">
              <a:defRPr/>
            </a:pPr>
            <a:r>
              <a:rPr lang="en-US" sz="200" dirty="0">
                <a:solidFill>
                  <a:srgbClr val="F1F1F4"/>
                </a:solidFill>
                <a:latin typeface="Arial" panose="020B0604020202020204" pitchFamily="34" charset="0"/>
                <a:cs typeface="Arial" panose="020B0604020202020204" pitchFamily="34" charset="0"/>
              </a:rPr>
              <a:t>As a reminder, if breastmilk is provided, the center or day care home must provide all the other required meal components in order for the meal to be reimbursable. </a:t>
            </a:r>
            <a:endParaRPr lang="en-US" sz="200" dirty="0">
              <a:solidFill>
                <a:srgbClr val="F1F1F4"/>
              </a:solidFill>
            </a:endParaRPr>
          </a:p>
        </p:txBody>
      </p:sp>
    </p:spTree>
    <p:extLst>
      <p:ext uri="{BB962C8B-B14F-4D97-AF65-F5344CB8AC3E}">
        <p14:creationId xmlns:p14="http://schemas.microsoft.com/office/powerpoint/2010/main" val="3141764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4E63E-8A7E-2244-BD8C-85635FCE5068}"/>
              </a:ext>
            </a:extLst>
          </p:cNvPr>
          <p:cNvSpPr>
            <a:spLocks noGrp="1"/>
          </p:cNvSpPr>
          <p:nvPr>
            <p:ph type="title"/>
          </p:nvPr>
        </p:nvSpPr>
        <p:spPr/>
        <p:txBody>
          <a:bodyPr/>
          <a:lstStyle/>
          <a:p>
            <a:r>
              <a:rPr lang="en-US" noProof="0">
                <a:cs typeface="Arial" panose="020B0604020202020204" pitchFamily="34" charset="0"/>
              </a:rPr>
              <a:t>Serving Milk in the CACFP     </a:t>
            </a:r>
            <a:r>
              <a:rPr lang="en-US" noProof="0"/>
              <a:t/>
            </a:r>
            <a:br>
              <a:rPr lang="en-US" noProof="0"/>
            </a:br>
            <a:endParaRPr lang="en-US" noProof="0"/>
          </a:p>
        </p:txBody>
      </p:sp>
      <p:pic>
        <p:nvPicPr>
          <p:cNvPr id="18" name="Picture 17" descr="Screenshot of &quot;Serving Milk in the CACFP&quot; worksheet.">
            <a:extLst>
              <a:ext uri="{FF2B5EF4-FFF2-40B4-BE49-F238E27FC236}">
                <a16:creationId xmlns:a16="http://schemas.microsoft.com/office/drawing/2014/main" id="{05B6413C-4D47-E745-AB45-910E769511B8}"/>
              </a:ext>
            </a:extLst>
          </p:cNvPr>
          <p:cNvPicPr>
            <a:picLocks noChangeAspect="1"/>
          </p:cNvPicPr>
          <p:nvPr/>
        </p:nvPicPr>
        <p:blipFill>
          <a:blip r:embed="rId3"/>
          <a:srcRect/>
          <a:stretch/>
        </p:blipFill>
        <p:spPr>
          <a:xfrm>
            <a:off x="208164" y="851067"/>
            <a:ext cx="2988189" cy="3859744"/>
          </a:xfrm>
          <a:prstGeom prst="rect">
            <a:avLst/>
          </a:prstGeom>
          <a:solidFill>
            <a:schemeClr val="bg1"/>
          </a:solidFill>
          <a:ln w="3175">
            <a:noFill/>
          </a:ln>
          <a:effectLst>
            <a:outerShdw blurRad="63500" sx="102000" sy="102000" algn="tl" rotWithShape="0">
              <a:srgbClr val="333333">
                <a:alpha val="15000"/>
              </a:srgbClr>
            </a:outerShdw>
          </a:effectLst>
        </p:spPr>
      </p:pic>
      <p:grpSp>
        <p:nvGrpSpPr>
          <p:cNvPr id="19" name="Group 18" descr="[decorative] ">
            <a:extLst>
              <a:ext uri="{FF2B5EF4-FFF2-40B4-BE49-F238E27FC236}">
                <a16:creationId xmlns:a16="http://schemas.microsoft.com/office/drawing/2014/main" id="{F8251116-850A-8047-8C9E-616B69C7B60D}"/>
              </a:ext>
              <a:ext uri="{C183D7F6-B498-43B3-948B-1728B52AA6E4}">
                <adec:decorative xmlns="" xmlns:adec="http://schemas.microsoft.com/office/drawing/2017/decorative" val="1"/>
              </a:ext>
            </a:extLst>
          </p:cNvPr>
          <p:cNvGrpSpPr/>
          <p:nvPr/>
        </p:nvGrpSpPr>
        <p:grpSpPr>
          <a:xfrm>
            <a:off x="356723" y="1543015"/>
            <a:ext cx="2718250" cy="2129521"/>
            <a:chOff x="356723" y="1543015"/>
            <a:chExt cx="2718250" cy="2129521"/>
          </a:xfrm>
        </p:grpSpPr>
        <p:sp>
          <p:nvSpPr>
            <p:cNvPr id="20" name="Rectangle 19">
              <a:extLst>
                <a:ext uri="{FF2B5EF4-FFF2-40B4-BE49-F238E27FC236}">
                  <a16:creationId xmlns:a16="http://schemas.microsoft.com/office/drawing/2014/main" id="{AE0750BD-285C-2044-A810-0751FA9D923A}"/>
                </a:ext>
              </a:extLst>
            </p:cNvPr>
            <p:cNvSpPr/>
            <p:nvPr/>
          </p:nvSpPr>
          <p:spPr>
            <a:xfrm>
              <a:off x="356723" y="1543015"/>
              <a:ext cx="2718250" cy="1538379"/>
            </a:xfrm>
            <a:prstGeom prst="rect">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Elbow Connector 20">
              <a:extLst>
                <a:ext uri="{FF2B5EF4-FFF2-40B4-BE49-F238E27FC236}">
                  <a16:creationId xmlns:a16="http://schemas.microsoft.com/office/drawing/2014/main" id="{573C4A5C-B97C-9249-ADC0-A95D5E067910}"/>
                </a:ext>
              </a:extLst>
            </p:cNvPr>
            <p:cNvCxnSpPr>
              <a:cxnSpLocks/>
            </p:cNvCxnSpPr>
            <p:nvPr/>
          </p:nvCxnSpPr>
          <p:spPr>
            <a:xfrm rot="10800000">
              <a:off x="1676825" y="3087840"/>
              <a:ext cx="1001096" cy="584696"/>
            </a:xfrm>
            <a:prstGeom prst="bentConnector3">
              <a:avLst>
                <a:gd name="adj1" fmla="val 99053"/>
              </a:avLst>
            </a:prstGeom>
            <a:ln w="19050">
              <a:solidFill>
                <a:srgbClr val="511B48"/>
              </a:solidFill>
              <a:tailEnd type="oval"/>
            </a:ln>
          </p:spPr>
          <p:style>
            <a:lnRef idx="1">
              <a:schemeClr val="accent1"/>
            </a:lnRef>
            <a:fillRef idx="0">
              <a:schemeClr val="accent1"/>
            </a:fillRef>
            <a:effectRef idx="0">
              <a:schemeClr val="accent1"/>
            </a:effectRef>
            <a:fontRef idx="minor">
              <a:schemeClr val="tx1"/>
            </a:fontRef>
          </p:style>
        </p:cxnSp>
      </p:grpSp>
      <p:grpSp>
        <p:nvGrpSpPr>
          <p:cNvPr id="25" name="Group 24" descr="[decorative] ">
            <a:extLst>
              <a:ext uri="{FF2B5EF4-FFF2-40B4-BE49-F238E27FC236}">
                <a16:creationId xmlns:a16="http://schemas.microsoft.com/office/drawing/2014/main" id="{2AFD5F95-8980-B441-A9A4-1DEB4F6700E1}"/>
              </a:ext>
              <a:ext uri="{C183D7F6-B498-43B3-948B-1728B52AA6E4}">
                <adec:decorative xmlns="" xmlns:adec="http://schemas.microsoft.com/office/drawing/2017/decorative" val="1"/>
              </a:ext>
            </a:extLst>
          </p:cNvPr>
          <p:cNvGrpSpPr/>
          <p:nvPr/>
        </p:nvGrpSpPr>
        <p:grpSpPr>
          <a:xfrm>
            <a:off x="2596445" y="1206347"/>
            <a:ext cx="6376794" cy="3610989"/>
            <a:chOff x="2596445" y="1206347"/>
            <a:chExt cx="6376794" cy="3610989"/>
          </a:xfrm>
        </p:grpSpPr>
        <p:sp>
          <p:nvSpPr>
            <p:cNvPr id="34" name="Rounded Rectangle 33">
              <a:extLst>
                <a:ext uri="{FF2B5EF4-FFF2-40B4-BE49-F238E27FC236}">
                  <a16:creationId xmlns:a16="http://schemas.microsoft.com/office/drawing/2014/main" id="{B3C41765-D1DD-6642-9EC4-372AD2CE9F18}"/>
                </a:ext>
              </a:extLst>
            </p:cNvPr>
            <p:cNvSpPr/>
            <p:nvPr/>
          </p:nvSpPr>
          <p:spPr>
            <a:xfrm>
              <a:off x="2596445" y="1206347"/>
              <a:ext cx="6376794" cy="3610989"/>
            </a:xfrm>
            <a:prstGeom prst="roundRect">
              <a:avLst>
                <a:gd name="adj" fmla="val 2645"/>
              </a:avLst>
            </a:prstGeom>
            <a:solidFill>
              <a:schemeClr val="bg1"/>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65FADD7F-F3D8-B849-A472-C403270CCB73}"/>
                </a:ext>
              </a:extLst>
            </p:cNvPr>
            <p:cNvGrpSpPr/>
            <p:nvPr/>
          </p:nvGrpSpPr>
          <p:grpSpPr>
            <a:xfrm>
              <a:off x="2794841" y="1389011"/>
              <a:ext cx="5940117" cy="2857118"/>
              <a:chOff x="2794841" y="1389011"/>
              <a:chExt cx="5940117" cy="2857118"/>
            </a:xfrm>
          </p:grpSpPr>
          <p:grpSp>
            <p:nvGrpSpPr>
              <p:cNvPr id="36" name="Group 35">
                <a:extLst>
                  <a:ext uri="{FF2B5EF4-FFF2-40B4-BE49-F238E27FC236}">
                    <a16:creationId xmlns:a16="http://schemas.microsoft.com/office/drawing/2014/main" id="{D5306248-4867-AC4B-A4F6-F66BA706F0D1}"/>
                  </a:ext>
                </a:extLst>
              </p:cNvPr>
              <p:cNvGrpSpPr/>
              <p:nvPr/>
            </p:nvGrpSpPr>
            <p:grpSpPr>
              <a:xfrm>
                <a:off x="2800349" y="1392845"/>
                <a:ext cx="2809043" cy="1174369"/>
                <a:chOff x="2587276" y="1392845"/>
                <a:chExt cx="2809043" cy="1174369"/>
              </a:xfrm>
              <a:effectLst>
                <a:outerShdw blurRad="50800" dist="38100" dir="2700000" algn="tl" rotWithShape="0">
                  <a:prstClr val="black">
                    <a:alpha val="20000"/>
                  </a:prstClr>
                </a:outerShdw>
              </a:effectLst>
            </p:grpSpPr>
            <p:sp>
              <p:nvSpPr>
                <p:cNvPr id="46" name="Rounded Rectangle 45">
                  <a:extLst>
                    <a:ext uri="{FF2B5EF4-FFF2-40B4-BE49-F238E27FC236}">
                      <a16:creationId xmlns:a16="http://schemas.microsoft.com/office/drawing/2014/main" id="{74559A92-EE47-194F-ADD4-E20B2C5DD7B2}"/>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2009F905-E2A7-6642-927A-E8F1018D036C}"/>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36">
                <a:extLst>
                  <a:ext uri="{FF2B5EF4-FFF2-40B4-BE49-F238E27FC236}">
                    <a16:creationId xmlns:a16="http://schemas.microsoft.com/office/drawing/2014/main" id="{38078031-287E-904F-8648-B3BEAC89D3E0}"/>
                  </a:ext>
                </a:extLst>
              </p:cNvPr>
              <p:cNvGrpSpPr/>
              <p:nvPr/>
            </p:nvGrpSpPr>
            <p:grpSpPr>
              <a:xfrm>
                <a:off x="5835248" y="1389011"/>
                <a:ext cx="2899710" cy="1174369"/>
                <a:chOff x="2587276" y="1392845"/>
                <a:chExt cx="2809043" cy="1174369"/>
              </a:xfrm>
              <a:effectLst>
                <a:outerShdw blurRad="50800" dist="38100" dir="2700000" algn="tl" rotWithShape="0">
                  <a:prstClr val="black">
                    <a:alpha val="20000"/>
                  </a:prstClr>
                </a:outerShdw>
              </a:effectLst>
            </p:grpSpPr>
            <p:sp>
              <p:nvSpPr>
                <p:cNvPr id="44" name="Rounded Rectangle 43">
                  <a:extLst>
                    <a:ext uri="{FF2B5EF4-FFF2-40B4-BE49-F238E27FC236}">
                      <a16:creationId xmlns:a16="http://schemas.microsoft.com/office/drawing/2014/main" id="{87E087A9-8DB1-AA4E-BC0F-C56E5D88347F}"/>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B4CE324D-2CC5-E948-9A68-13B03B9964DB}"/>
                    </a:ext>
                  </a:extLst>
                </p:cNvPr>
                <p:cNvSpPr/>
                <p:nvPr/>
              </p:nvSpPr>
              <p:spPr>
                <a:xfrm>
                  <a:off x="2587276" y="1783644"/>
                  <a:ext cx="2809042" cy="783570"/>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C68C41AC-16BD-6241-81A4-C0010C1167D4}"/>
                  </a:ext>
                </a:extLst>
              </p:cNvPr>
              <p:cNvGrpSpPr/>
              <p:nvPr/>
            </p:nvGrpSpPr>
            <p:grpSpPr>
              <a:xfrm>
                <a:off x="2794841" y="2725886"/>
                <a:ext cx="2809043" cy="1520243"/>
                <a:chOff x="2587276" y="1392845"/>
                <a:chExt cx="2809043" cy="1520243"/>
              </a:xfrm>
              <a:effectLst>
                <a:outerShdw blurRad="50800" dist="38100" dir="2700000" algn="tl" rotWithShape="0">
                  <a:prstClr val="black">
                    <a:alpha val="20000"/>
                  </a:prstClr>
                </a:outerShdw>
              </a:effectLst>
            </p:grpSpPr>
            <p:sp>
              <p:nvSpPr>
                <p:cNvPr id="42" name="Rounded Rectangle 41">
                  <a:extLst>
                    <a:ext uri="{FF2B5EF4-FFF2-40B4-BE49-F238E27FC236}">
                      <a16:creationId xmlns:a16="http://schemas.microsoft.com/office/drawing/2014/main" id="{A87C4C77-D6E1-8949-A1CA-B457799DF5B1}"/>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E904CB19-ABF8-3547-98D4-729D4C4EA93D}"/>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 name="Group 38">
                <a:extLst>
                  <a:ext uri="{FF2B5EF4-FFF2-40B4-BE49-F238E27FC236}">
                    <a16:creationId xmlns:a16="http://schemas.microsoft.com/office/drawing/2014/main" id="{D0E217B6-5AE4-D047-94EF-234127193339}"/>
                  </a:ext>
                </a:extLst>
              </p:cNvPr>
              <p:cNvGrpSpPr/>
              <p:nvPr/>
            </p:nvGrpSpPr>
            <p:grpSpPr>
              <a:xfrm>
                <a:off x="5829988" y="2725886"/>
                <a:ext cx="2899394" cy="1520243"/>
                <a:chOff x="2587276" y="1392845"/>
                <a:chExt cx="2809043" cy="1520243"/>
              </a:xfrm>
              <a:effectLst>
                <a:outerShdw blurRad="50800" dist="38100" dir="2700000" algn="tl" rotWithShape="0">
                  <a:prstClr val="black">
                    <a:alpha val="20000"/>
                  </a:prstClr>
                </a:outerShdw>
              </a:effectLst>
            </p:grpSpPr>
            <p:sp>
              <p:nvSpPr>
                <p:cNvPr id="40" name="Rounded Rectangle 39">
                  <a:extLst>
                    <a:ext uri="{FF2B5EF4-FFF2-40B4-BE49-F238E27FC236}">
                      <a16:creationId xmlns:a16="http://schemas.microsoft.com/office/drawing/2014/main" id="{C6039161-1912-9B41-AB04-B3D73771BAD6}"/>
                    </a:ext>
                  </a:extLst>
                </p:cNvPr>
                <p:cNvSpPr/>
                <p:nvPr/>
              </p:nvSpPr>
              <p:spPr>
                <a:xfrm>
                  <a:off x="2587277" y="1392845"/>
                  <a:ext cx="2809042" cy="552135"/>
                </a:xfrm>
                <a:prstGeom prst="roundRect">
                  <a:avLst>
                    <a:gd name="adj" fmla="val 25293"/>
                  </a:avLst>
                </a:prstGeom>
                <a:solidFill>
                  <a:srgbClr val="7D4A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CF723550-1082-5C47-AA4D-EB506D81A23F}"/>
                    </a:ext>
                  </a:extLst>
                </p:cNvPr>
                <p:cNvSpPr/>
                <p:nvPr/>
              </p:nvSpPr>
              <p:spPr>
                <a:xfrm>
                  <a:off x="2587276" y="1783644"/>
                  <a:ext cx="2809042" cy="1129444"/>
                </a:xfrm>
                <a:prstGeom prst="rect">
                  <a:avLst/>
                </a:prstGeom>
                <a:solidFill>
                  <a:srgbClr val="F1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aphicFrame>
        <p:nvGraphicFramePr>
          <p:cNvPr id="23" name="Table 22" descr="[decorative] ">
            <a:extLst>
              <a:ext uri="{FF2B5EF4-FFF2-40B4-BE49-F238E27FC236}">
                <a16:creationId xmlns:a16="http://schemas.microsoft.com/office/drawing/2014/main" id="{F56B676C-D0A2-B647-A049-22589B7DA0A2}"/>
              </a:ext>
            </a:extLst>
          </p:cNvPr>
          <p:cNvGraphicFramePr>
            <a:graphicFrameLocks noGrp="1"/>
          </p:cNvGraphicFramePr>
          <p:nvPr>
            <p:extLst>
              <p:ext uri="{D42A27DB-BD31-4B8C-83A1-F6EECF244321}">
                <p14:modId xmlns:p14="http://schemas.microsoft.com/office/powerpoint/2010/main" val="3279903870"/>
              </p:ext>
            </p:extLst>
          </p:nvPr>
        </p:nvGraphicFramePr>
        <p:xfrm>
          <a:off x="2746031" y="1413962"/>
          <a:ext cx="2847682" cy="369682"/>
        </p:xfrm>
        <a:graphic>
          <a:graphicData uri="http://schemas.openxmlformats.org/drawingml/2006/table">
            <a:tbl>
              <a:tblPr firstRow="1" bandRow="1">
                <a:tableStyleId>{2D5ABB26-0587-4C30-8999-92F81FD0307C}</a:tableStyleId>
              </a:tblPr>
              <a:tblGrid>
                <a:gridCol w="2847682">
                  <a:extLst>
                    <a:ext uri="{9D8B030D-6E8A-4147-A177-3AD203B41FA5}">
                      <a16:colId xmlns:a16="http://schemas.microsoft.com/office/drawing/2014/main" val="3628576105"/>
                    </a:ext>
                  </a:extLst>
                </a:gridCol>
              </a:tblGrid>
              <a:tr h="369682">
                <a:tc>
                  <a:txBody>
                    <a:bodyPr/>
                    <a:lstStyle/>
                    <a:p>
                      <a:pPr algn="ctr"/>
                      <a:r>
                        <a:rPr lang="en-US" sz="1300" b="1">
                          <a:ln>
                            <a:noFill/>
                          </a:ln>
                          <a:solidFill>
                            <a:schemeClr val="bg1"/>
                          </a:solidFill>
                          <a:latin typeface="Times New Roman" panose="02020603050405020304" pitchFamily="18" charset="0"/>
                          <a:cs typeface="Times New Roman" panose="02020603050405020304" pitchFamily="18" charset="0"/>
                        </a:rPr>
                        <a:t>Newborn through 11 months old</a:t>
                      </a:r>
                    </a:p>
                  </a:txBody>
                  <a:tcPr anchor="ctr"/>
                </a:tc>
                <a:extLst>
                  <a:ext uri="{0D108BD9-81ED-4DB2-BD59-A6C34878D82A}">
                    <a16:rowId xmlns:a16="http://schemas.microsoft.com/office/drawing/2014/main" val="1058308914"/>
                  </a:ext>
                </a:extLst>
              </a:tr>
            </a:tbl>
          </a:graphicData>
        </a:graphic>
      </p:graphicFrame>
      <p:graphicFrame>
        <p:nvGraphicFramePr>
          <p:cNvPr id="24" name="Table 23" descr="[decorative] ">
            <a:extLst>
              <a:ext uri="{FF2B5EF4-FFF2-40B4-BE49-F238E27FC236}">
                <a16:creationId xmlns:a16="http://schemas.microsoft.com/office/drawing/2014/main" id="{0DA7A2B9-77C6-674E-8005-724E9C005B42}"/>
              </a:ext>
            </a:extLst>
          </p:cNvPr>
          <p:cNvGraphicFramePr>
            <a:graphicFrameLocks noGrp="1"/>
          </p:cNvGraphicFramePr>
          <p:nvPr>
            <p:extLst>
              <p:ext uri="{D42A27DB-BD31-4B8C-83A1-F6EECF244321}">
                <p14:modId xmlns:p14="http://schemas.microsoft.com/office/powerpoint/2010/main" val="3798936607"/>
              </p:ext>
            </p:extLst>
          </p:nvPr>
        </p:nvGraphicFramePr>
        <p:xfrm>
          <a:off x="2873023" y="1797784"/>
          <a:ext cx="2675534" cy="693420"/>
        </p:xfrm>
        <a:graphic>
          <a:graphicData uri="http://schemas.openxmlformats.org/drawingml/2006/table">
            <a:tbl>
              <a:tblPr firstRow="1" bandRow="1">
                <a:tableStyleId>{2D5ABB26-0587-4C30-8999-92F81FD0307C}</a:tableStyleId>
              </a:tblPr>
              <a:tblGrid>
                <a:gridCol w="2675534">
                  <a:extLst>
                    <a:ext uri="{9D8B030D-6E8A-4147-A177-3AD203B41FA5}">
                      <a16:colId xmlns:a16="http://schemas.microsoft.com/office/drawing/2014/main" val="3628576105"/>
                    </a:ext>
                  </a:extLst>
                </a:gridCol>
              </a:tblGrid>
              <a:tr h="369682">
                <a:tc>
                  <a:txBody>
                    <a:bodyPr/>
                    <a:lstStyle/>
                    <a:p>
                      <a:pPr marL="228600" indent="-228600">
                        <a:buClr>
                          <a:srgbClr val="511B48"/>
                        </a:buClr>
                        <a:buFont typeface="Wingdings" pitchFamily="2" charset="2"/>
                        <a:buChar char="ü"/>
                      </a:pPr>
                      <a:r>
                        <a:rPr lang="en-US" sz="1400">
                          <a:latin typeface="Times New Roman" panose="02020603050405020304" pitchFamily="18" charset="0"/>
                          <a:cs typeface="Times New Roman" panose="02020603050405020304" pitchFamily="18" charset="0"/>
                        </a:rPr>
                        <a:t>Breastmilk</a:t>
                      </a:r>
                    </a:p>
                    <a:p>
                      <a:pPr marL="228600" indent="-228600">
                        <a:spcAft>
                          <a:spcPts val="300"/>
                        </a:spcAft>
                        <a:buClr>
                          <a:srgbClr val="511B48"/>
                        </a:buClr>
                        <a:buFont typeface="Wingdings" pitchFamily="2" charset="2"/>
                        <a:buChar char="ü"/>
                      </a:pPr>
                      <a:r>
                        <a:rPr lang="en-US" sz="1400">
                          <a:latin typeface="Times New Roman" panose="02020603050405020304" pitchFamily="18" charset="0"/>
                          <a:cs typeface="Times New Roman" panose="02020603050405020304" pitchFamily="18" charset="0"/>
                        </a:rPr>
                        <a:t>Iron-fortified formula</a:t>
                      </a:r>
                    </a:p>
                    <a:p>
                      <a:r>
                        <a:rPr lang="en-US" sz="900" i="1">
                          <a:latin typeface="Times New Roman" panose="02020603050405020304" pitchFamily="18" charset="0"/>
                          <a:cs typeface="Times New Roman" panose="02020603050405020304" pitchFamily="18" charset="0"/>
                        </a:rPr>
                        <a:t>Breastmilk is allowed at any age in the CACFP.</a:t>
                      </a:r>
                    </a:p>
                  </a:txBody>
                  <a:tcPr anchor="ctr"/>
                </a:tc>
                <a:extLst>
                  <a:ext uri="{0D108BD9-81ED-4DB2-BD59-A6C34878D82A}">
                    <a16:rowId xmlns:a16="http://schemas.microsoft.com/office/drawing/2014/main" val="1058308914"/>
                  </a:ext>
                </a:extLst>
              </a:tr>
            </a:tbl>
          </a:graphicData>
        </a:graphic>
      </p:graphicFrame>
      <p:graphicFrame>
        <p:nvGraphicFramePr>
          <p:cNvPr id="28" name="Table 27" descr="[decorative] ">
            <a:extLst>
              <a:ext uri="{FF2B5EF4-FFF2-40B4-BE49-F238E27FC236}">
                <a16:creationId xmlns:a16="http://schemas.microsoft.com/office/drawing/2014/main" id="{7A479F0C-CDD7-3845-8A06-44C4516AB326}"/>
              </a:ext>
            </a:extLst>
          </p:cNvPr>
          <p:cNvGraphicFramePr>
            <a:graphicFrameLocks noGrp="1"/>
          </p:cNvGraphicFramePr>
          <p:nvPr>
            <p:extLst>
              <p:ext uri="{D42A27DB-BD31-4B8C-83A1-F6EECF244321}">
                <p14:modId xmlns:p14="http://schemas.microsoft.com/office/powerpoint/2010/main" val="332540948"/>
              </p:ext>
            </p:extLst>
          </p:nvPr>
        </p:nvGraphicFramePr>
        <p:xfrm>
          <a:off x="5844832" y="1387983"/>
          <a:ext cx="2890126" cy="421640"/>
        </p:xfrm>
        <a:graphic>
          <a:graphicData uri="http://schemas.openxmlformats.org/drawingml/2006/table">
            <a:tbl>
              <a:tblPr firstRow="1" bandRow="1">
                <a:tableStyleId>{2D5ABB26-0587-4C30-8999-92F81FD0307C}</a:tableStyleId>
              </a:tblPr>
              <a:tblGrid>
                <a:gridCol w="2890126">
                  <a:extLst>
                    <a:ext uri="{9D8B030D-6E8A-4147-A177-3AD203B41FA5}">
                      <a16:colId xmlns:a16="http://schemas.microsoft.com/office/drawing/2014/main" val="3628576105"/>
                    </a:ext>
                  </a:extLst>
                </a:gridCol>
              </a:tblGrid>
              <a:tr h="369682">
                <a:tc>
                  <a:txBody>
                    <a:bodyPr/>
                    <a:lstStyle/>
                    <a:p>
                      <a:pPr algn="ctr">
                        <a:lnSpc>
                          <a:spcPts val="1300"/>
                        </a:lnSpc>
                      </a:pPr>
                      <a:r>
                        <a:rPr lang="en-US" sz="1300" b="1">
                          <a:ln>
                            <a:noFill/>
                          </a:ln>
                          <a:solidFill>
                            <a:schemeClr val="bg1"/>
                          </a:solidFill>
                          <a:latin typeface="Times New Roman" panose="02020603050405020304" pitchFamily="18" charset="0"/>
                          <a:cs typeface="Times New Roman" panose="02020603050405020304" pitchFamily="18" charset="0"/>
                        </a:rPr>
                        <a:t>12 months through 23 months </a:t>
                      </a:r>
                      <a:br>
                        <a:rPr lang="en-US" sz="1300" b="1">
                          <a:ln>
                            <a:noFill/>
                          </a:ln>
                          <a:solidFill>
                            <a:schemeClr val="bg1"/>
                          </a:solidFill>
                          <a:latin typeface="Times New Roman" panose="02020603050405020304" pitchFamily="18" charset="0"/>
                          <a:cs typeface="Times New Roman" panose="02020603050405020304" pitchFamily="18" charset="0"/>
                        </a:rPr>
                      </a:br>
                      <a:r>
                        <a:rPr lang="en-US" sz="1300" b="0" i="1">
                          <a:ln>
                            <a:noFill/>
                          </a:ln>
                          <a:solidFill>
                            <a:schemeClr val="bg1"/>
                          </a:solidFill>
                          <a:latin typeface="Times New Roman" panose="02020603050405020304" pitchFamily="18" charset="0"/>
                          <a:cs typeface="Times New Roman" panose="02020603050405020304" pitchFamily="18" charset="0"/>
                        </a:rPr>
                        <a:t>(1 year through 1 year and 11 months)</a:t>
                      </a:r>
                    </a:p>
                  </a:txBody>
                  <a:tcPr anchor="ctr"/>
                </a:tc>
                <a:extLst>
                  <a:ext uri="{0D108BD9-81ED-4DB2-BD59-A6C34878D82A}">
                    <a16:rowId xmlns:a16="http://schemas.microsoft.com/office/drawing/2014/main" val="1058308914"/>
                  </a:ext>
                </a:extLst>
              </a:tr>
            </a:tbl>
          </a:graphicData>
        </a:graphic>
      </p:graphicFrame>
      <p:graphicFrame>
        <p:nvGraphicFramePr>
          <p:cNvPr id="29" name="Table 28" descr="[decorative] ">
            <a:extLst>
              <a:ext uri="{FF2B5EF4-FFF2-40B4-BE49-F238E27FC236}">
                <a16:creationId xmlns:a16="http://schemas.microsoft.com/office/drawing/2014/main" id="{38FACC54-0C58-E647-9656-16D5153ABADC}"/>
              </a:ext>
            </a:extLst>
          </p:cNvPr>
          <p:cNvGraphicFramePr>
            <a:graphicFrameLocks noGrp="1"/>
          </p:cNvGraphicFramePr>
          <p:nvPr>
            <p:extLst>
              <p:ext uri="{D42A27DB-BD31-4B8C-83A1-F6EECF244321}">
                <p14:modId xmlns:p14="http://schemas.microsoft.com/office/powerpoint/2010/main" val="2113017813"/>
              </p:ext>
            </p:extLst>
          </p:nvPr>
        </p:nvGraphicFramePr>
        <p:xfrm>
          <a:off x="5844831" y="1797784"/>
          <a:ext cx="2842107" cy="754380"/>
        </p:xfrm>
        <a:graphic>
          <a:graphicData uri="http://schemas.openxmlformats.org/drawingml/2006/table">
            <a:tbl>
              <a:tblPr firstRow="1" bandRow="1">
                <a:tableStyleId>{2D5ABB26-0587-4C30-8999-92F81FD0307C}</a:tableStyleId>
              </a:tblPr>
              <a:tblGrid>
                <a:gridCol w="2842107">
                  <a:extLst>
                    <a:ext uri="{9D8B030D-6E8A-4147-A177-3AD203B41FA5}">
                      <a16:colId xmlns:a16="http://schemas.microsoft.com/office/drawing/2014/main" val="3628576105"/>
                    </a:ext>
                  </a:extLst>
                </a:gridCol>
              </a:tblGrid>
              <a:tr h="369682">
                <a:tc>
                  <a:txBody>
                    <a:bodyPr/>
                    <a:lstStyle/>
                    <a:p>
                      <a:pPr marL="228600" indent="-228600">
                        <a:spcAft>
                          <a:spcPts val="300"/>
                        </a:spcAft>
                        <a:buClr>
                          <a:srgbClr val="511B48"/>
                        </a:buClr>
                        <a:buFont typeface="Wingdings" pitchFamily="2" charset="2"/>
                        <a:buChar char="ü"/>
                      </a:pPr>
                      <a:r>
                        <a:rPr lang="en-US" sz="1400">
                          <a:latin typeface="Times New Roman" panose="02020603050405020304" pitchFamily="18" charset="0"/>
                          <a:cs typeface="Times New Roman" panose="02020603050405020304" pitchFamily="18" charset="0"/>
                        </a:rPr>
                        <a:t>Unflavored whole milk</a:t>
                      </a:r>
                    </a:p>
                    <a:p>
                      <a:r>
                        <a:rPr lang="en-US" sz="900" i="1">
                          <a:latin typeface="Times New Roman" panose="02020603050405020304" pitchFamily="18" charset="0"/>
                          <a:cs typeface="Times New Roman" panose="02020603050405020304" pitchFamily="18" charset="0"/>
                        </a:rPr>
                        <a:t>Iron-fortified formula may be served to children between the ages of 12 months to 13 months to help with the transition to whole milk.</a:t>
                      </a:r>
                    </a:p>
                  </a:txBody>
                  <a:tcPr anchor="ctr"/>
                </a:tc>
                <a:extLst>
                  <a:ext uri="{0D108BD9-81ED-4DB2-BD59-A6C34878D82A}">
                    <a16:rowId xmlns:a16="http://schemas.microsoft.com/office/drawing/2014/main" val="1058308914"/>
                  </a:ext>
                </a:extLst>
              </a:tr>
            </a:tbl>
          </a:graphicData>
        </a:graphic>
      </p:graphicFrame>
      <p:graphicFrame>
        <p:nvGraphicFramePr>
          <p:cNvPr id="26" name="Table 25" descr="[decorative] ">
            <a:extLst>
              <a:ext uri="{FF2B5EF4-FFF2-40B4-BE49-F238E27FC236}">
                <a16:creationId xmlns:a16="http://schemas.microsoft.com/office/drawing/2014/main" id="{DAA2CD27-8BB5-3C4B-A5EE-EDCAD20A4674}"/>
              </a:ext>
            </a:extLst>
          </p:cNvPr>
          <p:cNvGraphicFramePr>
            <a:graphicFrameLocks noGrp="1"/>
          </p:cNvGraphicFramePr>
          <p:nvPr>
            <p:extLst>
              <p:ext uri="{D42A27DB-BD31-4B8C-83A1-F6EECF244321}">
                <p14:modId xmlns:p14="http://schemas.microsoft.com/office/powerpoint/2010/main" val="3776122404"/>
              </p:ext>
            </p:extLst>
          </p:nvPr>
        </p:nvGraphicFramePr>
        <p:xfrm>
          <a:off x="2761710" y="2718624"/>
          <a:ext cx="2847682" cy="421640"/>
        </p:xfrm>
        <a:graphic>
          <a:graphicData uri="http://schemas.openxmlformats.org/drawingml/2006/table">
            <a:tbl>
              <a:tblPr firstRow="1" bandRow="1">
                <a:tableStyleId>{2D5ABB26-0587-4C30-8999-92F81FD0307C}</a:tableStyleId>
              </a:tblPr>
              <a:tblGrid>
                <a:gridCol w="2847682">
                  <a:extLst>
                    <a:ext uri="{9D8B030D-6E8A-4147-A177-3AD203B41FA5}">
                      <a16:colId xmlns:a16="http://schemas.microsoft.com/office/drawing/2014/main" val="3628576105"/>
                    </a:ext>
                  </a:extLst>
                </a:gridCol>
              </a:tblGrid>
              <a:tr h="369682">
                <a:tc>
                  <a:txBody>
                    <a:bodyPr/>
                    <a:lstStyle/>
                    <a:p>
                      <a:pPr algn="ctr">
                        <a:lnSpc>
                          <a:spcPts val="1300"/>
                        </a:lnSpc>
                      </a:pPr>
                      <a:r>
                        <a:rPr lang="en-US" sz="1300" b="1">
                          <a:ln>
                            <a:noFill/>
                          </a:ln>
                          <a:solidFill>
                            <a:schemeClr val="bg1"/>
                          </a:solidFill>
                          <a:latin typeface="Times New Roman" panose="02020603050405020304" pitchFamily="18" charset="0"/>
                          <a:cs typeface="Times New Roman" panose="02020603050405020304" pitchFamily="18" charset="0"/>
                        </a:rPr>
                        <a:t>2 years through 5 years </a:t>
                      </a:r>
                      <a:br>
                        <a:rPr lang="en-US" sz="1300" b="1">
                          <a:ln>
                            <a:noFill/>
                          </a:ln>
                          <a:solidFill>
                            <a:schemeClr val="bg1"/>
                          </a:solidFill>
                          <a:latin typeface="Times New Roman" panose="02020603050405020304" pitchFamily="18" charset="0"/>
                          <a:cs typeface="Times New Roman" panose="02020603050405020304" pitchFamily="18" charset="0"/>
                        </a:rPr>
                      </a:br>
                      <a:r>
                        <a:rPr lang="en-US" sz="1300" b="0" i="1">
                          <a:ln>
                            <a:noFill/>
                          </a:ln>
                          <a:solidFill>
                            <a:schemeClr val="bg1"/>
                          </a:solidFill>
                          <a:latin typeface="Times New Roman" panose="02020603050405020304" pitchFamily="18" charset="0"/>
                          <a:cs typeface="Times New Roman" panose="02020603050405020304" pitchFamily="18" charset="0"/>
                        </a:rPr>
                        <a:t>(up to 6th birthday)</a:t>
                      </a:r>
                    </a:p>
                  </a:txBody>
                  <a:tcPr anchor="ctr"/>
                </a:tc>
                <a:extLst>
                  <a:ext uri="{0D108BD9-81ED-4DB2-BD59-A6C34878D82A}">
                    <a16:rowId xmlns:a16="http://schemas.microsoft.com/office/drawing/2014/main" val="1058308914"/>
                  </a:ext>
                </a:extLst>
              </a:tr>
            </a:tbl>
          </a:graphicData>
        </a:graphic>
      </p:graphicFrame>
      <p:graphicFrame>
        <p:nvGraphicFramePr>
          <p:cNvPr id="27" name="Table 26" descr="[decorative] ">
            <a:extLst>
              <a:ext uri="{FF2B5EF4-FFF2-40B4-BE49-F238E27FC236}">
                <a16:creationId xmlns:a16="http://schemas.microsoft.com/office/drawing/2014/main" id="{714115E7-415F-FC49-876D-2252208390F9}"/>
              </a:ext>
            </a:extLst>
          </p:cNvPr>
          <p:cNvGraphicFramePr>
            <a:graphicFrameLocks noGrp="1"/>
          </p:cNvGraphicFramePr>
          <p:nvPr>
            <p:extLst>
              <p:ext uri="{D42A27DB-BD31-4B8C-83A1-F6EECF244321}">
                <p14:modId xmlns:p14="http://schemas.microsoft.com/office/powerpoint/2010/main" val="398925267"/>
              </p:ext>
            </p:extLst>
          </p:nvPr>
        </p:nvGraphicFramePr>
        <p:xfrm>
          <a:off x="2834679" y="3145748"/>
          <a:ext cx="2759034" cy="1104900"/>
        </p:xfrm>
        <a:graphic>
          <a:graphicData uri="http://schemas.openxmlformats.org/drawingml/2006/table">
            <a:tbl>
              <a:tblPr firstRow="1" bandRow="1">
                <a:tableStyleId>{2D5ABB26-0587-4C30-8999-92F81FD0307C}</a:tableStyleId>
              </a:tblPr>
              <a:tblGrid>
                <a:gridCol w="2759034">
                  <a:extLst>
                    <a:ext uri="{9D8B030D-6E8A-4147-A177-3AD203B41FA5}">
                      <a16:colId xmlns:a16="http://schemas.microsoft.com/office/drawing/2014/main" val="3628576105"/>
                    </a:ext>
                  </a:extLst>
                </a:gridCol>
              </a:tblGrid>
              <a:tr h="369682">
                <a:tc>
                  <a:txBody>
                    <a:bodyPr/>
                    <a:lstStyle/>
                    <a:p>
                      <a:pPr marL="182880" indent="-182880">
                        <a:buClr>
                          <a:srgbClr val="511B48"/>
                        </a:buClr>
                        <a:buFont typeface="Wingdings" pitchFamily="2" charset="2"/>
                        <a:buChar char="ü"/>
                      </a:pPr>
                      <a:r>
                        <a:rPr lang="en-US" sz="1400">
                          <a:latin typeface="Times New Roman" panose="02020603050405020304" pitchFamily="18" charset="0"/>
                          <a:cs typeface="Times New Roman" panose="02020603050405020304" pitchFamily="18" charset="0"/>
                        </a:rPr>
                        <a:t>Unflavored fat-free (skim) milk</a:t>
                      </a:r>
                    </a:p>
                    <a:p>
                      <a:pPr marL="182880" indent="-182880">
                        <a:spcAft>
                          <a:spcPts val="300"/>
                        </a:spcAft>
                        <a:buClr>
                          <a:srgbClr val="511B48"/>
                        </a:buClr>
                        <a:buFont typeface="Wingdings" pitchFamily="2" charset="2"/>
                        <a:buChar char="ü"/>
                      </a:pPr>
                      <a:r>
                        <a:rPr lang="en-US" sz="1400">
                          <a:latin typeface="Times New Roman" panose="02020603050405020304" pitchFamily="18" charset="0"/>
                          <a:cs typeface="Times New Roman" panose="02020603050405020304" pitchFamily="18" charset="0"/>
                        </a:rPr>
                        <a:t>Unflavored low-fat (1%) milk </a:t>
                      </a:r>
                    </a:p>
                    <a:p>
                      <a:r>
                        <a:rPr lang="en-US" sz="900" i="1">
                          <a:latin typeface="Times New Roman" panose="02020603050405020304" pitchFamily="18" charset="0"/>
                          <a:cs typeface="Times New Roman" panose="02020603050405020304" pitchFamily="18" charset="0"/>
                        </a:rPr>
                        <a:t>Unflavored whole milk and unflavored reduced-fat (2%) milk may be served to children between the ages of 24 and 25 months to help with the transition to </a:t>
                      </a:r>
                      <a:br>
                        <a:rPr lang="en-US" sz="900" i="1">
                          <a:latin typeface="Times New Roman" panose="02020603050405020304" pitchFamily="18" charset="0"/>
                          <a:cs typeface="Times New Roman" panose="02020603050405020304" pitchFamily="18" charset="0"/>
                        </a:rPr>
                      </a:br>
                      <a:r>
                        <a:rPr lang="en-US" sz="900" i="1">
                          <a:latin typeface="Times New Roman" panose="02020603050405020304" pitchFamily="18" charset="0"/>
                          <a:cs typeface="Times New Roman" panose="02020603050405020304" pitchFamily="18" charset="0"/>
                        </a:rPr>
                        <a:t>fat-free (skim) or low-fat (1%) milk.</a:t>
                      </a:r>
                    </a:p>
                  </a:txBody>
                  <a:tcPr anchor="ctr"/>
                </a:tc>
                <a:extLst>
                  <a:ext uri="{0D108BD9-81ED-4DB2-BD59-A6C34878D82A}">
                    <a16:rowId xmlns:a16="http://schemas.microsoft.com/office/drawing/2014/main" val="1058308914"/>
                  </a:ext>
                </a:extLst>
              </a:tr>
            </a:tbl>
          </a:graphicData>
        </a:graphic>
      </p:graphicFrame>
      <p:sp>
        <p:nvSpPr>
          <p:cNvPr id="9" name="Oval 8" descr="Emphasis highlighting 2 years through 5 years (up to 6th birthday).">
            <a:extLst>
              <a:ext uri="{FF2B5EF4-FFF2-40B4-BE49-F238E27FC236}">
                <a16:creationId xmlns:a16="http://schemas.microsoft.com/office/drawing/2014/main" id="{3C5168B3-9F89-E841-8374-A62EC5094F39}"/>
              </a:ext>
            </a:extLst>
          </p:cNvPr>
          <p:cNvSpPr/>
          <p:nvPr/>
        </p:nvSpPr>
        <p:spPr>
          <a:xfrm>
            <a:off x="2457077" y="2585767"/>
            <a:ext cx="3397879" cy="1891823"/>
          </a:xfrm>
          <a:prstGeom prst="ellipse">
            <a:avLst/>
          </a:prstGeom>
          <a:noFill/>
          <a:ln w="19050">
            <a:solidFill>
              <a:srgbClr val="511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0" name="Table 29" descr="[decorative] ">
            <a:extLst>
              <a:ext uri="{FF2B5EF4-FFF2-40B4-BE49-F238E27FC236}">
                <a16:creationId xmlns:a16="http://schemas.microsoft.com/office/drawing/2014/main" id="{3AF4529C-0A95-EC4F-A0FE-F1095FCC2FE3}"/>
              </a:ext>
            </a:extLst>
          </p:cNvPr>
          <p:cNvGraphicFramePr>
            <a:graphicFrameLocks noGrp="1"/>
          </p:cNvGraphicFramePr>
          <p:nvPr>
            <p:extLst>
              <p:ext uri="{D42A27DB-BD31-4B8C-83A1-F6EECF244321}">
                <p14:modId xmlns:p14="http://schemas.microsoft.com/office/powerpoint/2010/main" val="2710153927"/>
              </p:ext>
            </p:extLst>
          </p:nvPr>
        </p:nvGraphicFramePr>
        <p:xfrm>
          <a:off x="5839256" y="2718624"/>
          <a:ext cx="2890126" cy="421640"/>
        </p:xfrm>
        <a:graphic>
          <a:graphicData uri="http://schemas.openxmlformats.org/drawingml/2006/table">
            <a:tbl>
              <a:tblPr firstRow="1" bandRow="1">
                <a:tableStyleId>{2D5ABB26-0587-4C30-8999-92F81FD0307C}</a:tableStyleId>
              </a:tblPr>
              <a:tblGrid>
                <a:gridCol w="2890126">
                  <a:extLst>
                    <a:ext uri="{9D8B030D-6E8A-4147-A177-3AD203B41FA5}">
                      <a16:colId xmlns:a16="http://schemas.microsoft.com/office/drawing/2014/main" val="3628576105"/>
                    </a:ext>
                  </a:extLst>
                </a:gridCol>
              </a:tblGrid>
              <a:tr h="369682">
                <a:tc>
                  <a:txBody>
                    <a:bodyPr/>
                    <a:lstStyle/>
                    <a:p>
                      <a:pPr algn="ctr">
                        <a:lnSpc>
                          <a:spcPts val="1300"/>
                        </a:lnSpc>
                      </a:pPr>
                      <a:r>
                        <a:rPr lang="en-US" sz="1300" b="1">
                          <a:ln>
                            <a:noFill/>
                          </a:ln>
                          <a:solidFill>
                            <a:schemeClr val="bg1"/>
                          </a:solidFill>
                          <a:latin typeface="Times New Roman" panose="02020603050405020304" pitchFamily="18" charset="0"/>
                          <a:cs typeface="Times New Roman" panose="02020603050405020304" pitchFamily="18" charset="0"/>
                        </a:rPr>
                        <a:t>6 through 12 years, 13 through </a:t>
                      </a:r>
                      <a:br>
                        <a:rPr lang="en-US" sz="1300" b="1">
                          <a:ln>
                            <a:noFill/>
                          </a:ln>
                          <a:solidFill>
                            <a:schemeClr val="bg1"/>
                          </a:solidFill>
                          <a:latin typeface="Times New Roman" panose="02020603050405020304" pitchFamily="18" charset="0"/>
                          <a:cs typeface="Times New Roman" panose="02020603050405020304" pitchFamily="18" charset="0"/>
                        </a:rPr>
                      </a:br>
                      <a:r>
                        <a:rPr lang="en-US" sz="1300" b="1">
                          <a:ln>
                            <a:noFill/>
                          </a:ln>
                          <a:solidFill>
                            <a:schemeClr val="bg1"/>
                          </a:solidFill>
                          <a:latin typeface="Times New Roman" panose="02020603050405020304" pitchFamily="18" charset="0"/>
                          <a:cs typeface="Times New Roman" panose="02020603050405020304" pitchFamily="18" charset="0"/>
                        </a:rPr>
                        <a:t>18 years, and adults</a:t>
                      </a:r>
                    </a:p>
                  </a:txBody>
                  <a:tcPr anchor="ctr"/>
                </a:tc>
                <a:extLst>
                  <a:ext uri="{0D108BD9-81ED-4DB2-BD59-A6C34878D82A}">
                    <a16:rowId xmlns:a16="http://schemas.microsoft.com/office/drawing/2014/main" val="1058308914"/>
                  </a:ext>
                </a:extLst>
              </a:tr>
            </a:tbl>
          </a:graphicData>
        </a:graphic>
      </p:graphicFrame>
      <p:graphicFrame>
        <p:nvGraphicFramePr>
          <p:cNvPr id="31" name="Table 30" descr="[decorative] ">
            <a:extLst>
              <a:ext uri="{FF2B5EF4-FFF2-40B4-BE49-F238E27FC236}">
                <a16:creationId xmlns:a16="http://schemas.microsoft.com/office/drawing/2014/main" id="{DE8C39D2-0FE5-DC4A-832D-DD3F4E99C410}"/>
              </a:ext>
            </a:extLst>
          </p:cNvPr>
          <p:cNvGraphicFramePr>
            <a:graphicFrameLocks noGrp="1"/>
          </p:cNvGraphicFramePr>
          <p:nvPr>
            <p:extLst>
              <p:ext uri="{D42A27DB-BD31-4B8C-83A1-F6EECF244321}">
                <p14:modId xmlns:p14="http://schemas.microsoft.com/office/powerpoint/2010/main" val="3655635951"/>
              </p:ext>
            </p:extLst>
          </p:nvPr>
        </p:nvGraphicFramePr>
        <p:xfrm>
          <a:off x="5912225" y="3145748"/>
          <a:ext cx="2759034" cy="944880"/>
        </p:xfrm>
        <a:graphic>
          <a:graphicData uri="http://schemas.openxmlformats.org/drawingml/2006/table">
            <a:tbl>
              <a:tblPr firstRow="1" bandRow="1">
                <a:tableStyleId>{2D5ABB26-0587-4C30-8999-92F81FD0307C}</a:tableStyleId>
              </a:tblPr>
              <a:tblGrid>
                <a:gridCol w="2759034">
                  <a:extLst>
                    <a:ext uri="{9D8B030D-6E8A-4147-A177-3AD203B41FA5}">
                      <a16:colId xmlns:a16="http://schemas.microsoft.com/office/drawing/2014/main" val="3628576105"/>
                    </a:ext>
                  </a:extLst>
                </a:gridCol>
              </a:tblGrid>
              <a:tr h="369682">
                <a:tc>
                  <a:txBody>
                    <a:bodyPr/>
                    <a:lstStyle/>
                    <a:p>
                      <a:pPr marL="182880" indent="-182880">
                        <a:buClr>
                          <a:srgbClr val="511B48"/>
                        </a:buClr>
                        <a:buFont typeface="Wingdings" pitchFamily="2" charset="2"/>
                        <a:buChar char="ü"/>
                      </a:pPr>
                      <a:r>
                        <a:rPr lang="en-US" sz="1400">
                          <a:latin typeface="Times New Roman" panose="02020603050405020304" pitchFamily="18" charset="0"/>
                          <a:cs typeface="Times New Roman" panose="02020603050405020304" pitchFamily="18" charset="0"/>
                        </a:rPr>
                        <a:t>Unflavored fat-free (skim) milk</a:t>
                      </a:r>
                    </a:p>
                    <a:p>
                      <a:pPr marL="182880" indent="-182880">
                        <a:buClr>
                          <a:srgbClr val="511B48"/>
                        </a:buClr>
                        <a:buFont typeface="Wingdings" pitchFamily="2" charset="2"/>
                        <a:buChar char="ü"/>
                      </a:pPr>
                      <a:r>
                        <a:rPr lang="en-US" sz="1400">
                          <a:latin typeface="Times New Roman" panose="02020603050405020304" pitchFamily="18" charset="0"/>
                          <a:cs typeface="Times New Roman" panose="02020603050405020304" pitchFamily="18" charset="0"/>
                        </a:rPr>
                        <a:t>Flavored fat-free (skim) milk</a:t>
                      </a:r>
                    </a:p>
                    <a:p>
                      <a:pPr marL="182880" indent="-182880">
                        <a:buClr>
                          <a:srgbClr val="511B48"/>
                        </a:buClr>
                        <a:buFont typeface="Wingdings" pitchFamily="2" charset="2"/>
                        <a:buChar char="ü"/>
                      </a:pPr>
                      <a:r>
                        <a:rPr lang="en-US" sz="1400">
                          <a:latin typeface="Times New Roman" panose="02020603050405020304" pitchFamily="18" charset="0"/>
                          <a:cs typeface="Times New Roman" panose="02020603050405020304" pitchFamily="18" charset="0"/>
                        </a:rPr>
                        <a:t>Unflavored low-fat (1%) milk</a:t>
                      </a:r>
                    </a:p>
                    <a:p>
                      <a:pPr marL="182880" indent="-182880">
                        <a:buClr>
                          <a:srgbClr val="511B48"/>
                        </a:buClr>
                        <a:buFont typeface="Wingdings" pitchFamily="2" charset="2"/>
                        <a:buChar char="ü"/>
                      </a:pPr>
                      <a:r>
                        <a:rPr lang="en-US" sz="1400">
                          <a:latin typeface="Times New Roman" panose="02020603050405020304" pitchFamily="18" charset="0"/>
                          <a:cs typeface="Times New Roman" panose="02020603050405020304" pitchFamily="18" charset="0"/>
                        </a:rPr>
                        <a:t>Flavored low-fat (1%) milk</a:t>
                      </a:r>
                    </a:p>
                  </a:txBody>
                  <a:tcPr anchor="ctr"/>
                </a:tc>
                <a:extLst>
                  <a:ext uri="{0D108BD9-81ED-4DB2-BD59-A6C34878D82A}">
                    <a16:rowId xmlns:a16="http://schemas.microsoft.com/office/drawing/2014/main" val="1058308914"/>
                  </a:ext>
                </a:extLst>
              </a:tr>
            </a:tbl>
          </a:graphicData>
        </a:graphic>
      </p:graphicFrame>
      <p:sp>
        <p:nvSpPr>
          <p:cNvPr id="32" name="Rectangle 31">
            <a:extLst>
              <a:ext uri="{FF2B5EF4-FFF2-40B4-BE49-F238E27FC236}">
                <a16:creationId xmlns:a16="http://schemas.microsoft.com/office/drawing/2014/main" id="{58E391AF-B2F5-AD42-B520-E81A076BEC9C}"/>
              </a:ext>
            </a:extLst>
          </p:cNvPr>
          <p:cNvSpPr/>
          <p:nvPr/>
        </p:nvSpPr>
        <p:spPr>
          <a:xfrm>
            <a:off x="2746031" y="4304999"/>
            <a:ext cx="5988927" cy="430887"/>
          </a:xfrm>
          <a:prstGeom prst="rect">
            <a:avLst/>
          </a:prstGeom>
        </p:spPr>
        <p:txBody>
          <a:bodyPr wrap="square">
            <a:spAutoFit/>
          </a:bodyPr>
          <a:lstStyle/>
          <a:p>
            <a:pPr algn="ctr"/>
            <a:r>
              <a:rPr lang="en-US" sz="1100" i="1">
                <a:latin typeface="Times New Roman" panose="02020603050405020304" pitchFamily="18" charset="0"/>
                <a:cs typeface="Times New Roman" panose="02020603050405020304" pitchFamily="18" charset="0"/>
              </a:rPr>
              <a:t>Non-dairy beverages may be served in place of cow’s milk when a participant has a special dietary need. Please contact your Sponsoring Organization or State agency for more information. </a:t>
            </a:r>
          </a:p>
        </p:txBody>
      </p:sp>
      <p:sp>
        <p:nvSpPr>
          <p:cNvPr id="33" name="TextBox 32">
            <a:extLst>
              <a:ext uri="{FF2B5EF4-FFF2-40B4-BE49-F238E27FC236}">
                <a16:creationId xmlns:a16="http://schemas.microsoft.com/office/drawing/2014/main" id="{B5F18900-AF42-AB49-B238-430D45BEB0BF}"/>
              </a:ext>
            </a:extLst>
          </p:cNvPr>
          <p:cNvSpPr txBox="1"/>
          <p:nvPr/>
        </p:nvSpPr>
        <p:spPr>
          <a:xfrm>
            <a:off x="208164" y="4954501"/>
            <a:ext cx="4363836" cy="153888"/>
          </a:xfrm>
          <a:prstGeom prst="rect">
            <a:avLst/>
          </a:prstGeom>
          <a:noFill/>
        </p:spPr>
        <p:txBody>
          <a:bodyPr wrap="square" rtlCol="0">
            <a:spAutoFit/>
          </a:bodyPr>
          <a:lstStyle/>
          <a:p>
            <a:pPr lvl="0" defTabSz="914400">
              <a:defRPr/>
            </a:pPr>
            <a:r>
              <a:rPr lang="en-US" sz="200" dirty="0">
                <a:solidFill>
                  <a:srgbClr val="F1F1F4"/>
                </a:solidFill>
                <a:latin typeface="Arial" panose="020B0604020202020204" pitchFamily="34" charset="0"/>
                <a:cs typeface="Arial" panose="020B0604020202020204" pitchFamily="34" charset="0"/>
              </a:rPr>
              <a:t>For children 2 through 5 years old, you may serve unflavored fat-free (skim) milk and unflavored low-fat (1%) milk. To help children get used to the taste of fat-free or low-fat milk when they turn two, unflavored whole milk and unflavored reduced-fat (2%) milk may be served to the child between the ages of 2 years and 2 years and 1 month, or 25 months.</a:t>
            </a:r>
          </a:p>
          <a:p>
            <a:pPr lvl="0" defTabSz="914400">
              <a:defRPr/>
            </a:pPr>
            <a:r>
              <a:rPr lang="en-US" sz="200" dirty="0">
                <a:solidFill>
                  <a:srgbClr val="F1F1F4"/>
                </a:solidFill>
                <a:latin typeface="Arial" panose="020B0604020202020204" pitchFamily="34" charset="0"/>
                <a:cs typeface="Arial" panose="020B0604020202020204" pitchFamily="34" charset="0"/>
              </a:rPr>
              <a:t>You can mix whole milk with low-fat or fat-free milk during this transition period. Slowly reduce the amount of whole or reduced-fat milk while increasing the amount of low-fat or fat-free milk in the cup. This gradual change will help the child adjust to the taste of low-fat or fat-free milk. </a:t>
            </a:r>
          </a:p>
        </p:txBody>
      </p:sp>
    </p:spTree>
    <p:extLst>
      <p:ext uri="{BB962C8B-B14F-4D97-AF65-F5344CB8AC3E}">
        <p14:creationId xmlns:p14="http://schemas.microsoft.com/office/powerpoint/2010/main" val="1621711869"/>
      </p:ext>
    </p:extLst>
  </p:cSld>
  <p:clrMapOvr>
    <a:masterClrMapping/>
  </p:clrMapOvr>
</p:sld>
</file>

<file path=ppt/theme/theme1.xml><?xml version="1.0" encoding="utf-8"?>
<a:theme xmlns:a="http://schemas.openxmlformats.org/drawingml/2006/main" name="2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11254</TotalTime>
  <Words>10506</Words>
  <Application>Microsoft Office PowerPoint</Application>
  <PresentationFormat>On-screen Show (16:9)</PresentationFormat>
  <Paragraphs>775</Paragraphs>
  <Slides>38</Slides>
  <Notes>38</Notes>
  <HiddenSlides>0</HiddenSlides>
  <MMClips>0</MMClips>
  <ScaleCrop>false</ScaleCrop>
  <HeadingPairs>
    <vt:vector size="6" baseType="variant">
      <vt:variant>
        <vt:lpstr>Fonts Used</vt:lpstr>
      </vt:variant>
      <vt:variant>
        <vt:i4>8</vt:i4>
      </vt:variant>
      <vt:variant>
        <vt:lpstr>Theme</vt:lpstr>
      </vt:variant>
      <vt:variant>
        <vt:i4>8</vt:i4>
      </vt:variant>
      <vt:variant>
        <vt:lpstr>Slide Titles</vt:lpstr>
      </vt:variant>
      <vt:variant>
        <vt:i4>38</vt:i4>
      </vt:variant>
    </vt:vector>
  </HeadingPairs>
  <TitlesOfParts>
    <vt:vector size="54" baseType="lpstr">
      <vt:lpstr>Arial</vt:lpstr>
      <vt:lpstr>Bradley Hand ITC</vt:lpstr>
      <vt:lpstr>Calibri</vt:lpstr>
      <vt:lpstr>Helvetica</vt:lpstr>
      <vt:lpstr>Helvetica Light Oblique</vt:lpstr>
      <vt:lpstr>System Font Regular</vt:lpstr>
      <vt:lpstr>Times New Roman</vt:lpstr>
      <vt:lpstr>Wingdings</vt:lpstr>
      <vt:lpstr>2_Cover Page</vt:lpstr>
      <vt:lpstr>General Slide</vt:lpstr>
      <vt:lpstr>General Slide 2 (two lines)</vt:lpstr>
      <vt:lpstr>1_General Slide 2 (one line)</vt:lpstr>
      <vt:lpstr>General Slide 3</vt:lpstr>
      <vt:lpstr>1_General Slide 3</vt:lpstr>
      <vt:lpstr>1_Cover Page</vt:lpstr>
      <vt:lpstr>3_Cover Page</vt:lpstr>
      <vt:lpstr>Serving Milk  in the CACFP</vt:lpstr>
      <vt:lpstr>USDA’s Team Nutrition</vt:lpstr>
      <vt:lpstr>Let Us Know Who You Are!  I work for a…</vt:lpstr>
      <vt:lpstr>Serving Milk in the CACFP  </vt:lpstr>
      <vt:lpstr>Serving Milk in the CACFP   </vt:lpstr>
      <vt:lpstr>Serving Milk in the CACFP     </vt:lpstr>
      <vt:lpstr>Serving Milk in the CACFP </vt:lpstr>
      <vt:lpstr>Serving Milk in the CACFP       </vt:lpstr>
      <vt:lpstr>Serving Milk in the CACFP      </vt:lpstr>
      <vt:lpstr>Serving Milk in the CACFP    </vt:lpstr>
      <vt:lpstr>Serving Milk in the CACFP         </vt:lpstr>
      <vt:lpstr>Serving Milk in the CACFP</vt:lpstr>
      <vt:lpstr>Serving Milk in the CACFP.     </vt:lpstr>
      <vt:lpstr>Serving Milk in the CACFP  </vt:lpstr>
      <vt:lpstr>Try It Out! Maya is one year old. What type(s) of milk can she be served as part of a reimbursable meal or snack?  </vt:lpstr>
      <vt:lpstr>Answer Maya is one year old. What type(s) of milk can she be served as part of a reimbursable meal or snack?  </vt:lpstr>
      <vt:lpstr>Serving Milk in the CACFP.  </vt:lpstr>
      <vt:lpstr>Serving Milk in the CACFP.   </vt:lpstr>
      <vt:lpstr>Try It Out! Darrick is 2 years old. What type(s) of milk can he be served as part of a reimbursable meal?      </vt:lpstr>
      <vt:lpstr>Answer  Darrick is 2 years old. What type(s) of milk can he be served as part of a reimbursable meal?      </vt:lpstr>
      <vt:lpstr>Serving Milk in the CACFP.    </vt:lpstr>
      <vt:lpstr>Try It Out!  Maya turned 1 year old  2 days ago. Can you serve iron-fortified  formula as part of a reimbursable meal? </vt:lpstr>
      <vt:lpstr>Answer Maya turned 1 year old  2 days ago. Can you serve iron-fortified  formula as part of a reimbursable meal? </vt:lpstr>
      <vt:lpstr>Serving Milk in the CACFP   </vt:lpstr>
      <vt:lpstr>Serving Milk in the CACFP     </vt:lpstr>
      <vt:lpstr>Try It Out! What kind(s) of milk may you serve to Olivia?   </vt:lpstr>
      <vt:lpstr>Answer What kind(s) of milk may you serve to Olivia?   </vt:lpstr>
      <vt:lpstr>Serving Milk in the CACFP    </vt:lpstr>
      <vt:lpstr>Try It Out! Olivia is 5½ years old. Can you serve lactose-free fat-free (skim) or lactose-free low-fat (1%) milk to her as part of a reimbursable meal or snack?</vt:lpstr>
      <vt:lpstr>Answer Olivia is 5½ years old. Can you serve lactose-free fat-free (skim) or lactose-free low-fat (1%) milk to her as part of a reimbursable meal or snack?</vt:lpstr>
      <vt:lpstr>Serving Milk in the CACFP      </vt:lpstr>
      <vt:lpstr>Try It Out! At your adult day care center, you want to serve yogurt at breakfast and again that day during lunch. Both times, yogurt would be served in place of milk. </vt:lpstr>
      <vt:lpstr>Answer At your adult day care center, you want to serve yogurt at breakfast and again that day during lunch. Both times, yogurt would be served in place of milk. </vt:lpstr>
      <vt:lpstr>Serving Milk in the CACFP       </vt:lpstr>
      <vt:lpstr>Serving Milk in the CACFP        </vt:lpstr>
      <vt:lpstr>Team Nutrition Resources</vt:lpstr>
      <vt:lpstr>How To Order Print Copies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Serving Milk in the CACFP</dc:title>
  <dc:creator>USDA Team Nutrition</dc:creator>
  <cp:lastModifiedBy>Croteau, Kimberly - FNS (Contractor)</cp:lastModifiedBy>
  <cp:revision>490</cp:revision>
  <cp:lastPrinted>2019-01-22T19:30:19Z</cp:lastPrinted>
  <dcterms:created xsi:type="dcterms:W3CDTF">2018-10-28T19:53:06Z</dcterms:created>
  <dcterms:modified xsi:type="dcterms:W3CDTF">2020-01-09T18:26:07Z</dcterms:modified>
</cp:coreProperties>
</file>