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 id="2147483690" r:id="rId9"/>
    <p:sldMasterId id="2147483692" r:id="rId10"/>
  </p:sldMasterIdLst>
  <p:notesMasterIdLst>
    <p:notesMasterId r:id="rId47"/>
  </p:notesMasterIdLst>
  <p:handoutMasterIdLst>
    <p:handoutMasterId r:id="rId48"/>
  </p:handoutMasterIdLst>
  <p:sldIdLst>
    <p:sldId id="256" r:id="rId11"/>
    <p:sldId id="617" r:id="rId12"/>
    <p:sldId id="258" r:id="rId13"/>
    <p:sldId id="618" r:id="rId14"/>
    <p:sldId id="623" r:id="rId15"/>
    <p:sldId id="269" r:id="rId16"/>
    <p:sldId id="624" r:id="rId17"/>
    <p:sldId id="593" r:id="rId18"/>
    <p:sldId id="626" r:id="rId19"/>
    <p:sldId id="627" r:id="rId20"/>
    <p:sldId id="628" r:id="rId21"/>
    <p:sldId id="629" r:id="rId22"/>
    <p:sldId id="652" r:id="rId23"/>
    <p:sldId id="632" r:id="rId24"/>
    <p:sldId id="633" r:id="rId25"/>
    <p:sldId id="640" r:id="rId26"/>
    <p:sldId id="641" r:id="rId27"/>
    <p:sldId id="634" r:id="rId28"/>
    <p:sldId id="635" r:id="rId29"/>
    <p:sldId id="642" r:id="rId30"/>
    <p:sldId id="643" r:id="rId31"/>
    <p:sldId id="644" r:id="rId32"/>
    <p:sldId id="645" r:id="rId33"/>
    <p:sldId id="646" r:id="rId34"/>
    <p:sldId id="647" r:id="rId35"/>
    <p:sldId id="649" r:id="rId36"/>
    <p:sldId id="650" r:id="rId37"/>
    <p:sldId id="638" r:id="rId38"/>
    <p:sldId id="639" r:id="rId39"/>
    <p:sldId id="651" r:id="rId40"/>
    <p:sldId id="636" r:id="rId41"/>
    <p:sldId id="637" r:id="rId42"/>
    <p:sldId id="648" r:id="rId43"/>
    <p:sldId id="620" r:id="rId44"/>
    <p:sldId id="259" r:id="rId45"/>
    <p:sldId id="260" r:id="rId4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rian Domenici" initials="BD" lastIdx="48" clrIdx="6">
    <p:extLst>
      <p:ext uri="{19B8F6BF-5375-455C-9EA6-DF929625EA0E}">
        <p15:presenceInfo xmlns:p15="http://schemas.microsoft.com/office/powerpoint/2012/main" userId="S::brian@halschild.onmicrosoft.com::d00f3977-c667-497d-939e-faa9442f229f" providerId="AD"/>
      </p:ext>
    </p:extLst>
  </p:cmAuthor>
  <p:cmAuthor id="1" name="Danielle Arreola" initials="DA" lastIdx="2" clrIdx="0"/>
  <p:cmAuthor id="8" name="NETTA" initials="HK-F" lastIdx="20" clrIdx="7">
    <p:extLst>
      <p:ext uri="{19B8F6BF-5375-455C-9EA6-DF929625EA0E}">
        <p15:presenceInfo xmlns:p15="http://schemas.microsoft.com/office/powerpoint/2012/main" userId="NETTA" providerId="None"/>
      </p:ext>
    </p:extLst>
  </p:cmAuthor>
  <p:cmAuthor id="2" name="Patricia Linn" initials="PL" lastIdx="1" clrIdx="1"/>
  <p:cmAuthor id="3" name="Halasz, Katey - FNS" initials="HK-F" lastIdx="8" clrIdx="2"/>
  <p:cmAuthor id="4" name="Garcia, Evelyn - FNS" initials="GE-F" lastIdx="62" clrIdx="3"/>
  <p:cmAuthor id="5" name="White, Alicia - FNS" initials="WA-F" lastIdx="14" clrIdx="4"/>
  <p:cmAuthor id="6" name="Wu, Tsun-Min &quot;Mimi&quot; - FNS" initials="WT&quot;-F" lastIdx="39"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399"/>
    <a:srgbClr val="842EBC"/>
    <a:srgbClr val="462F91"/>
    <a:srgbClr val="403064"/>
    <a:srgbClr val="E3DFEF"/>
    <a:srgbClr val="D8BFDD"/>
    <a:srgbClr val="F7FAFC"/>
    <a:srgbClr val="14504F"/>
    <a:srgbClr val="F7F8FD"/>
    <a:srgbClr val="D8F1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30" autoAdjust="0"/>
    <p:restoredTop sz="76463" autoAdjust="0"/>
  </p:normalViewPr>
  <p:slideViewPr>
    <p:cSldViewPr snapToGrid="0" snapToObjects="1" showGuides="1">
      <p:cViewPr varScale="1">
        <p:scale>
          <a:sx n="116" d="100"/>
          <a:sy n="116" d="100"/>
        </p:scale>
        <p:origin x="732" y="102"/>
      </p:cViewPr>
      <p:guideLst>
        <p:guide orient="horz" pos="162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p:scale>
          <a:sx n="90" d="100"/>
          <a:sy n="90" d="100"/>
        </p:scale>
        <p:origin x="3012" y="1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1/21/2021</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1/21/2021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3429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6858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0287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3716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6">
              <a:defRPr/>
            </a:pPr>
            <a:r>
              <a:rPr lang="en-US" sz="1200" dirty="0">
                <a:solidFill>
                  <a:schemeClr val="tx1"/>
                </a:solidFill>
              </a:rPr>
              <a:t>Great job, everyone! </a:t>
            </a:r>
          </a:p>
          <a:p>
            <a:pPr defTabSz="914276">
              <a:defRPr/>
            </a:pPr>
            <a:endParaRPr lang="en-US" sz="1200" dirty="0">
              <a:solidFill>
                <a:schemeClr val="tx1"/>
              </a:solidFill>
            </a:endParaRPr>
          </a:p>
          <a:p>
            <a:pPr defTabSz="914276">
              <a:defRPr/>
            </a:pPr>
            <a:r>
              <a:rPr lang="en-US" sz="1200" dirty="0">
                <a:solidFill>
                  <a:schemeClr val="tx1"/>
                </a:solidFill>
              </a:rPr>
              <a:t>Yes, Bob can use State B’s WIC list even though he works in State A. In the CACFP you can use </a:t>
            </a:r>
            <a:r>
              <a:rPr lang="en-US" sz="1200" b="1" dirty="0">
                <a:solidFill>
                  <a:schemeClr val="tx1"/>
                </a:solidFill>
              </a:rPr>
              <a:t>any</a:t>
            </a:r>
            <a:r>
              <a:rPr lang="en-US" sz="1200" dirty="0">
                <a:solidFill>
                  <a:schemeClr val="tx1"/>
                </a:solidFill>
              </a:rPr>
              <a:t> State agency’s WIC list to choose grain items to serve in the CACFP. </a:t>
            </a:r>
          </a:p>
          <a:p>
            <a:pPr defTabSz="914276">
              <a:defRPr/>
            </a:pPr>
            <a:endParaRPr lang="en-US" sz="1200" dirty="0">
              <a:solidFill>
                <a:schemeClr val="tx1"/>
              </a:solidFill>
            </a:endParaRPr>
          </a:p>
          <a:p>
            <a:pPr defTabSz="914276">
              <a:defRPr/>
            </a:pPr>
            <a:r>
              <a:rPr lang="en-US" sz="1200" dirty="0">
                <a:solidFill>
                  <a:schemeClr val="tx1"/>
                </a:solidFill>
              </a:rPr>
              <a:t>However, before Bob purchases grain items from State B’s WIC list, he checks with his State agency first. </a:t>
            </a:r>
          </a:p>
          <a:p>
            <a:endParaRPr lang="en-US" sz="1200" dirty="0">
              <a:solidFill>
                <a:schemeClr val="tx1"/>
              </a:solidFill>
            </a:endParaRPr>
          </a:p>
          <a:p>
            <a:pPr defTabSz="914276">
              <a:defRPr/>
            </a:pPr>
            <a:r>
              <a:rPr lang="en-US" sz="1200" dirty="0">
                <a:solidFill>
                  <a:schemeClr val="tx1"/>
                </a:solidFill>
              </a:rPr>
              <a:t>Remember, some States may require that you only use your State's list, so if you are not sure, please check with your State agency or sponsoring organization to see which States WIC list to use before purchasing those grain items. </a:t>
            </a:r>
          </a:p>
          <a:p>
            <a:r>
              <a:rPr lang="en-US" sz="1200" dirty="0">
                <a:solidFill>
                  <a:schemeClr val="tx1"/>
                </a:solidFill>
              </a:rPr>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062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A WIC list may include several different sections or categories.</a:t>
            </a:r>
            <a:r>
              <a:rPr lang="en-US" sz="1200" baseline="0" dirty="0">
                <a:solidFill>
                  <a:schemeClr val="tx1"/>
                </a:solidFill>
              </a:rPr>
              <a:t> The sections or categories you want to pay attention to when choosing foods for the CACFP are “whole grains”, “breakfast cereals,” and “infant cereals.” </a:t>
            </a:r>
          </a:p>
          <a:p>
            <a:endParaRPr lang="en-US" sz="1200" baseline="0" dirty="0">
              <a:solidFill>
                <a:schemeClr val="tx1"/>
              </a:solidFill>
            </a:endParaRPr>
          </a:p>
          <a:p>
            <a:r>
              <a:rPr lang="en-US" sz="1200" baseline="0" dirty="0">
                <a:solidFill>
                  <a:schemeClr val="tx1"/>
                </a:solidFill>
              </a:rPr>
              <a:t>WIC lists include some, but not all, of the cereals and whole grain-rich items that can be served in the CACFP. </a:t>
            </a:r>
          </a:p>
          <a:p>
            <a:endParaRPr lang="en-US" sz="1200" baseline="0" dirty="0">
              <a:solidFill>
                <a:schemeClr val="tx1"/>
              </a:solidFill>
            </a:endParaRPr>
          </a:p>
          <a:p>
            <a:pPr defTabSz="914276">
              <a:defRPr/>
            </a:pPr>
            <a:r>
              <a:rPr lang="en-US" sz="1200" dirty="0">
                <a:solidFill>
                  <a:schemeClr val="tx1"/>
                </a:solidFill>
              </a:rPr>
              <a:t>Remember, some grains also may not credit towards reimbursable meals and snacks for infants in the CACFP. This includes grains such as pastas, rice, and cereals like oatmeal. </a:t>
            </a:r>
            <a:endParaRPr lang="en-US" sz="1200" b="0" baseline="0" dirty="0">
              <a:solidFill>
                <a:schemeClr val="tx1"/>
              </a:solidFill>
            </a:endParaRPr>
          </a:p>
          <a:p>
            <a:endParaRPr lang="en-US" sz="1200" baseline="0" dirty="0">
              <a:solidFill>
                <a:schemeClr val="tx1"/>
              </a:solidFill>
            </a:endParaRPr>
          </a:p>
          <a:p>
            <a:r>
              <a:rPr lang="en-US" sz="1200" baseline="0" dirty="0">
                <a:solidFill>
                  <a:schemeClr val="tx1"/>
                </a:solidFill>
              </a:rPr>
              <a:t>Now, let’s go into each one of these sections listed on the slide. Let’s start with whole grains. </a:t>
            </a:r>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1599671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tx1"/>
                </a:solidFill>
              </a:rPr>
              <a:t>All grain products</a:t>
            </a:r>
            <a:r>
              <a:rPr lang="en-US" sz="1200" b="0" baseline="0" dirty="0">
                <a:solidFill>
                  <a:schemeClr val="tx1"/>
                </a:solidFill>
              </a:rPr>
              <a:t> on WIC lists,</a:t>
            </a:r>
            <a:r>
              <a:rPr lang="en-US" sz="1200" b="0" dirty="0">
                <a:solidFill>
                  <a:schemeClr val="tx1"/>
                </a:solidFill>
              </a:rPr>
              <a:t> except for breakfast cereals,</a:t>
            </a:r>
            <a:r>
              <a:rPr lang="en-US" sz="1200" b="0" baseline="0" dirty="0">
                <a:solidFill>
                  <a:schemeClr val="tx1"/>
                </a:solidFill>
              </a:rPr>
              <a:t> are treated as whole grains and can be used to meet CACFP whole grain-rich requirements. This includes all bread, rice, pasta, oatmeal, barley, tortilla and corn and wheat products.  </a:t>
            </a:r>
            <a:endParaRPr lang="en-US" sz="1200" b="0" dirty="0">
              <a:solidFill>
                <a:schemeClr val="tx1"/>
              </a:solidFill>
            </a:endParaRPr>
          </a:p>
          <a:p>
            <a:endParaRPr lang="en-US" sz="1200" b="1" dirty="0">
              <a:solidFill>
                <a:schemeClr val="tx1"/>
              </a:solidFill>
            </a:endParaRPr>
          </a:p>
          <a:p>
            <a:r>
              <a:rPr lang="en-US" sz="1200" dirty="0">
                <a:solidFill>
                  <a:schemeClr val="tx1"/>
                </a:solidFill>
              </a:rPr>
              <a:t>Not all breakfast cereals listed on WIC lists are whole grain-rich.</a:t>
            </a:r>
            <a:r>
              <a:rPr lang="en-US" sz="1200" baseline="0" dirty="0">
                <a:solidFill>
                  <a:schemeClr val="tx1"/>
                </a:solidFill>
              </a:rPr>
              <a:t> Some States use symbols to indicate which cereals are whole grain-rich, while other States use symbols to show which cereals</a:t>
            </a:r>
            <a:r>
              <a:rPr lang="en-US" dirty="0"/>
              <a:t> are not whole grain-rich. Check to see what </a:t>
            </a:r>
            <a:r>
              <a:rPr lang="en-US" sz="1200" baseline="0" dirty="0">
                <a:solidFill>
                  <a:schemeClr val="tx1"/>
                </a:solidFill>
              </a:rPr>
              <a:t>different symbols might mean before using the WIC list to purchase cereal. </a:t>
            </a:r>
          </a:p>
          <a:p>
            <a:pPr marL="0" indent="0">
              <a:buFont typeface="Arial" panose="020B0604020202020204" pitchFamily="34" charset="0"/>
              <a:buNone/>
            </a:pPr>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3833006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tx1"/>
                </a:solidFill>
              </a:rPr>
              <a:t>Now,</a:t>
            </a:r>
            <a:r>
              <a:rPr lang="en-US" sz="1200" b="0" baseline="0" dirty="0">
                <a:solidFill>
                  <a:schemeClr val="tx1"/>
                </a:solidFill>
              </a:rPr>
              <a:t> let’s talk about breakfast cereals in the CACFP. As you know, there is a sugar limit for breakfast cereals of no more than 6 grams of sugar per dry ounce of cereal in the CACFP. WIC has the same sugar limit for cereal so any cereal listed on a WIC list also meets the CACFP sugar limit for cereal. </a:t>
            </a:r>
          </a:p>
          <a:p>
            <a:endParaRPr lang="en-US" sz="1200" b="0" baseline="0" dirty="0">
              <a:solidFill>
                <a:schemeClr val="tx1"/>
              </a:solidFill>
            </a:endParaRPr>
          </a:p>
          <a:p>
            <a:r>
              <a:rPr lang="en-US" sz="1200" b="0" baseline="0" dirty="0">
                <a:solidFill>
                  <a:schemeClr val="tx1"/>
                </a:solidFill>
              </a:rPr>
              <a:t>However, as we mentioned, not all cereals are whole grain-rich. </a:t>
            </a:r>
          </a:p>
          <a:p>
            <a:endParaRPr lang="en-US" sz="1200" baseline="0" dirty="0">
              <a:solidFill>
                <a:schemeClr val="tx1"/>
              </a:solidFill>
            </a:endParaRPr>
          </a:p>
          <a:p>
            <a:r>
              <a:rPr lang="en-US" sz="1200" baseline="0" dirty="0">
                <a:solidFill>
                  <a:schemeClr val="tx1"/>
                </a:solidFill>
              </a:rPr>
              <a:t>If you would like to count a breakfast cereal as a whole grain-rich item then there are two things you need to consider – the sugar limit AND determining if the breakfast cereal is marked as a whole grain-rich item on the WIC list.</a:t>
            </a:r>
          </a:p>
          <a:p>
            <a:endParaRPr lang="en-US" sz="1200" baseline="0" dirty="0">
              <a:solidFill>
                <a:schemeClr val="tx1"/>
              </a:solidFill>
            </a:endParaRPr>
          </a:p>
          <a:p>
            <a:r>
              <a:rPr lang="en-US" sz="1200" baseline="0" dirty="0">
                <a:solidFill>
                  <a:schemeClr val="tx1"/>
                </a:solidFill>
              </a:rPr>
              <a:t>Again, ALL cereals on WIC lists meet the CACFP sugar limit of no more than 6 grams of sugar per dry ounce. So, any breakfast cereal on a WIC list can be offered as part of a reimbursable meal in the CACFP. However, if you want to serve the breakfast cereal as a whole grain-rich item, then make sure it is marked as a whole grain-rich item on the WIC list. </a:t>
            </a:r>
          </a:p>
          <a:p>
            <a:endParaRPr lang="en-US" sz="1200" baseline="0" dirty="0">
              <a:solidFill>
                <a:schemeClr val="tx1"/>
              </a:solidFill>
            </a:endParaRPr>
          </a:p>
          <a:p>
            <a:r>
              <a:rPr lang="en-US" sz="1200" baseline="0" dirty="0">
                <a:solidFill>
                  <a:schemeClr val="tx1"/>
                </a:solidFill>
              </a:rPr>
              <a:t>If it is not marked as a whole grain-rich item on the WIC list, but the breakfast cereal is enriched or fortified, it can still be served as a grain item, just not as a whole grain-rich item. </a:t>
            </a:r>
          </a:p>
          <a:p>
            <a:endParaRPr lang="en-US" sz="1200" baseline="0" dirty="0">
              <a:solidFill>
                <a:schemeClr val="tx1"/>
              </a:solidFill>
            </a:endParaRPr>
          </a:p>
          <a:p>
            <a:pPr defTabSz="914276">
              <a:defRPr/>
            </a:pPr>
            <a:r>
              <a:rPr lang="en-US" sz="1200" baseline="0" dirty="0">
                <a:solidFill>
                  <a:schemeClr val="tx1"/>
                </a:solidFill>
              </a:rPr>
              <a:t>Remember, WIC lists include some, but not all, of the cereals and whole grain-rich items that are creditable in the CACFP. </a:t>
            </a:r>
          </a:p>
          <a:p>
            <a:endParaRPr lang="en-US" sz="1200" baseline="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2580833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The</a:t>
            </a:r>
            <a:r>
              <a:rPr lang="en-US" baseline="0" dirty="0">
                <a:solidFill>
                  <a:schemeClr val="tx1"/>
                </a:solidFill>
              </a:rPr>
              <a:t> last category we will discuss on the WIC list is infant cereals. </a:t>
            </a:r>
          </a:p>
          <a:p>
            <a:endParaRPr lang="en-US" baseline="0" dirty="0">
              <a:solidFill>
                <a:schemeClr val="tx1"/>
              </a:solidFill>
            </a:endParaRPr>
          </a:p>
          <a:p>
            <a:r>
              <a:rPr lang="en-US" baseline="0" dirty="0">
                <a:solidFill>
                  <a:schemeClr val="tx1"/>
                </a:solidFill>
              </a:rPr>
              <a:t>All infant cereals listed on WIC lists meet the CACFP requirements for iron-fortified infant cereal. These infant cereals can be served as part of a reimbursable meal or snack when infants are developmentally ready.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501347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If</a:t>
            </a:r>
            <a:r>
              <a:rPr lang="en-US" baseline="0" dirty="0">
                <a:solidFill>
                  <a:schemeClr val="tx1"/>
                </a:solidFill>
              </a:rPr>
              <a:t> you are familiar with a WIC list already, you know that they may include other foods, such as:</a:t>
            </a:r>
          </a:p>
          <a:p>
            <a:pPr marL="171427" indent="-171427">
              <a:buFont typeface="Arial" panose="020B0604020202020204" pitchFamily="34" charset="0"/>
              <a:buChar char="•"/>
            </a:pPr>
            <a:r>
              <a:rPr lang="en-US" baseline="0" dirty="0">
                <a:solidFill>
                  <a:schemeClr val="tx1"/>
                </a:solidFill>
              </a:rPr>
              <a:t>Juice</a:t>
            </a:r>
          </a:p>
          <a:p>
            <a:pPr marL="171427" indent="-171427">
              <a:buFont typeface="Arial" panose="020B0604020202020204" pitchFamily="34" charset="0"/>
              <a:buChar char="•"/>
            </a:pPr>
            <a:r>
              <a:rPr lang="en-US" baseline="0" dirty="0">
                <a:solidFill>
                  <a:schemeClr val="tx1"/>
                </a:solidFill>
              </a:rPr>
              <a:t>Milk</a:t>
            </a:r>
          </a:p>
          <a:p>
            <a:pPr marL="171427" indent="-171427">
              <a:buFont typeface="Arial" panose="020B0604020202020204" pitchFamily="34" charset="0"/>
              <a:buChar char="•"/>
            </a:pPr>
            <a:r>
              <a:rPr lang="en-US" baseline="0" dirty="0">
                <a:solidFill>
                  <a:schemeClr val="tx1"/>
                </a:solidFill>
              </a:rPr>
              <a:t>Eggs</a:t>
            </a:r>
          </a:p>
          <a:p>
            <a:pPr marL="171427" indent="-171427">
              <a:buFont typeface="Arial" panose="020B0604020202020204" pitchFamily="34" charset="0"/>
              <a:buChar char="•"/>
            </a:pPr>
            <a:r>
              <a:rPr lang="en-US" baseline="0" dirty="0">
                <a:solidFill>
                  <a:schemeClr val="tx1"/>
                </a:solidFill>
              </a:rPr>
              <a:t>Tofu</a:t>
            </a:r>
          </a:p>
          <a:p>
            <a:pPr marL="171427" indent="-171427">
              <a:buFont typeface="Arial" panose="020B0604020202020204" pitchFamily="34" charset="0"/>
              <a:buChar char="•"/>
            </a:pPr>
            <a:r>
              <a:rPr lang="en-US" baseline="0" dirty="0">
                <a:solidFill>
                  <a:schemeClr val="tx1"/>
                </a:solidFill>
              </a:rPr>
              <a:t>Fruits </a:t>
            </a:r>
          </a:p>
          <a:p>
            <a:pPr marL="171427" indent="-171427">
              <a:buFont typeface="Arial" panose="020B0604020202020204" pitchFamily="34" charset="0"/>
              <a:buChar char="•"/>
            </a:pPr>
            <a:r>
              <a:rPr lang="en-US" baseline="0" dirty="0">
                <a:solidFill>
                  <a:schemeClr val="tx1"/>
                </a:solidFill>
              </a:rPr>
              <a:t>Vegetables, and</a:t>
            </a:r>
          </a:p>
          <a:p>
            <a:pPr marL="171427" indent="-171427">
              <a:buFont typeface="Arial" panose="020B0604020202020204" pitchFamily="34" charset="0"/>
              <a:buChar char="•"/>
            </a:pPr>
            <a:r>
              <a:rPr lang="en-US" baseline="0" dirty="0">
                <a:solidFill>
                  <a:schemeClr val="tx1"/>
                </a:solidFill>
              </a:rPr>
              <a:t>Yogurt</a:t>
            </a:r>
          </a:p>
          <a:p>
            <a:pPr marL="171427" indent="-171427">
              <a:buFont typeface="Arial" panose="020B0604020202020204" pitchFamily="34" charset="0"/>
              <a:buChar char="•"/>
            </a:pPr>
            <a:endParaRPr lang="en-US" baseline="0" dirty="0">
              <a:solidFill>
                <a:schemeClr val="tx1"/>
              </a:solidFill>
            </a:endParaRPr>
          </a:p>
          <a:p>
            <a:r>
              <a:rPr lang="en-US" baseline="0" dirty="0">
                <a:solidFill>
                  <a:schemeClr val="tx1"/>
                </a:solidFill>
              </a:rPr>
              <a:t>Some of these foods may be creditable in the CACFP, but you may need more information than what is written on the WIC list to decide. You can </a:t>
            </a:r>
            <a:r>
              <a:rPr lang="en-US" b="0" baseline="0" dirty="0">
                <a:solidFill>
                  <a:schemeClr val="tx1"/>
                </a:solidFill>
              </a:rPr>
              <a:t>disregard these sections when using the WIC list to purchase foods for the CACFP.</a:t>
            </a:r>
          </a:p>
          <a:p>
            <a:endParaRPr lang="en-US" b="0"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951488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rPr>
              <a:t>Page 2 of the worksheet also lists these categories and foods on the WIC list that you can ignore or disregard. </a:t>
            </a:r>
          </a:p>
          <a:p>
            <a:endParaRPr lang="en-US" sz="120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rPr>
              <a:t>For more information about yogurt, juice, milk, eggs, tofu, fruits, and vegetables, check out the Food Buying Guide for Child Nutrition Programs </a:t>
            </a:r>
            <a:r>
              <a:rPr lang="en-US" sz="1200" b="0" baseline="0" dirty="0">
                <a:solidFill>
                  <a:schemeClr val="tx1"/>
                </a:solidFill>
              </a:rPr>
              <a:t>at the web address shown at the bottom of this screen. </a:t>
            </a: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467736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baseline="0" dirty="0">
                <a:solidFill>
                  <a:schemeClr val="tx1"/>
                </a:solidFill>
              </a:rPr>
              <a:t>Additionally, WIC and CACFP have different sugar limits for yogurt. As you know, there is a sugar limit of no more than 23 grams of sugar per 6 ounces in the CACFP. The sugar limit for yogurt in WIC is different. Therefore, the WIC list CANNOT be used to find yogurts that meet the CACFP sugar limit. </a:t>
            </a:r>
          </a:p>
          <a:p>
            <a:endParaRPr lang="en-US" sz="1200" baseline="0" dirty="0">
              <a:solidFill>
                <a:schemeClr val="tx1"/>
              </a:solidFill>
            </a:endParaRPr>
          </a:p>
          <a:p>
            <a:r>
              <a:rPr lang="en-US" sz="1200" baseline="0" dirty="0">
                <a:solidFill>
                  <a:schemeClr val="tx1"/>
                </a:solidFill>
              </a:rPr>
              <a:t>To determine if a yogurt meets the sugar limit of 23 grams of sugar per 6 ounces, you can check out the USDA Team Nutrition worksheet titled, “Choose Yogurts That Are Lower in Sugar” and the recorded CACFP Halftime: Thirty on Thursdays webinar on this topic. These can be found on the Team Nutrition website at the address shown at the bottom of the screen. </a:t>
            </a: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2225955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6">
              <a:defRPr/>
            </a:pPr>
            <a:r>
              <a:rPr lang="en-US" sz="1200" baseline="0" dirty="0">
                <a:solidFill>
                  <a:schemeClr val="tx1"/>
                </a:solidFill>
                <a:latin typeface="Arial" panose="020B0604020202020204" pitchFamily="34" charset="0"/>
                <a:cs typeface="Arial" panose="020B0604020202020204" pitchFamily="34" charset="0"/>
              </a:rPr>
              <a:t>Let’s do another practice question. </a:t>
            </a:r>
          </a:p>
          <a:p>
            <a:pPr defTabSz="914276">
              <a:defRPr/>
            </a:pPr>
            <a:endParaRPr lang="en-US" sz="1200" dirty="0">
              <a:solidFill>
                <a:schemeClr val="tx1"/>
              </a:solidFill>
              <a:latin typeface="Arial" panose="020B0604020202020204" pitchFamily="34" charset="0"/>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Sonia wants to find yogurts that are creditable in the CACFP. Should she use her State’s WIC list? </a:t>
            </a:r>
          </a:p>
          <a:p>
            <a:endParaRPr lang="en-US" sz="1200" dirty="0">
              <a:solidFill>
                <a:schemeClr val="tx1"/>
              </a:solidFill>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Sonia can</a:t>
            </a:r>
            <a:r>
              <a:rPr lang="en-US" sz="1200" baseline="0" dirty="0">
                <a:latin typeface="Arial" panose="020B0604020202020204" pitchFamily="34" charset="0"/>
                <a:cs typeface="Arial" panose="020B0604020202020204" pitchFamily="34" charset="0"/>
              </a:rPr>
              <a:t> use her State’s WIC list to find yogurts that meet the sugar limit in the CACFP [pause for a show of hands].</a:t>
            </a:r>
          </a:p>
          <a:p>
            <a:endParaRPr lang="en-US" sz="1200" baseline="0" dirty="0">
              <a:solidFill>
                <a:schemeClr val="tx1"/>
              </a:solidFill>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Now,</a:t>
            </a:r>
            <a:r>
              <a:rPr lang="en-US" sz="1200" baseline="0" dirty="0">
                <a:latin typeface="Arial" panose="020B0604020202020204" pitchFamily="34" charset="0"/>
                <a:cs typeface="Arial" panose="020B0604020202020204" pitchFamily="34" charset="0"/>
              </a:rPr>
              <a:t> r</a:t>
            </a:r>
            <a:r>
              <a:rPr lang="en-US" sz="1200" dirty="0">
                <a:latin typeface="Arial" panose="020B0604020202020204" pitchFamily="34" charset="0"/>
                <a:cs typeface="Arial" panose="020B0604020202020204" pitchFamily="34" charset="0"/>
              </a:rPr>
              <a:t>aise your hand if you think Sonia cannot</a:t>
            </a:r>
            <a:r>
              <a:rPr lang="en-US" sz="1200" baseline="0" dirty="0">
                <a:latin typeface="Arial" panose="020B0604020202020204" pitchFamily="34" charset="0"/>
                <a:cs typeface="Arial" panose="020B0604020202020204" pitchFamily="34" charset="0"/>
              </a:rPr>
              <a:t> use her State’s WIC list to find yogurts that meet the sugar limit in the CACFP [pause for a show of hands]. </a:t>
            </a: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530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You all are correct,</a:t>
            </a:r>
            <a:r>
              <a:rPr lang="en-US" sz="1200" baseline="0" dirty="0">
                <a:solidFill>
                  <a:schemeClr val="tx1"/>
                </a:solidFill>
                <a:latin typeface="Arial" panose="020B0604020202020204" pitchFamily="34" charset="0"/>
                <a:cs typeface="Arial" panose="020B0604020202020204" pitchFamily="34" charset="0"/>
              </a:rPr>
              <a:t> the answer is “No.”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Sonia should not use the WIC list to find yogurts that are creditable in the CACFP. WIC and CACFP have different sugar limits for yogurt. The WIC list cannot be used to find creditable yogurts for the CACFP.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4014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03298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solidFill>
                  <a:schemeClr val="tx1"/>
                </a:solidFill>
              </a:rPr>
              <a:t>Now, let’s take a closer look at how to use the WIC list to find grains for the CACFP. If you have the worksheet in front of you, you can follow along on page 2. You can also follow along using the pictures on the slide. </a:t>
            </a:r>
          </a:p>
          <a:p>
            <a:endParaRPr lang="en-US"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897980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olidFill>
                  <a:schemeClr val="tx1"/>
                </a:solidFill>
              </a:rPr>
              <a:t>First, find any State’s WIC list you want to use. Websites for each State can be found at the website link on the slide. As mentioned earlier, check with your State agency or sponsoring organization before using another State’s WIC list. </a:t>
            </a:r>
          </a:p>
          <a:p>
            <a:endParaRPr lang="en-US"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618266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olidFill>
                  <a:schemeClr val="tx1"/>
                </a:solidFill>
              </a:rPr>
              <a:t>Remember that the WIC list can only be used to find whole-grain foods, breakfast cereals, and infant cereals that can be served in the CACFP. So, after you’re chosen your WIC list, find the section of the WIC list for the grain you want to buy. </a:t>
            </a:r>
          </a:p>
          <a:p>
            <a:endParaRPr lang="en-US"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12593123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olidFill>
                  <a:schemeClr val="tx1"/>
                </a:solidFill>
              </a:rPr>
              <a:t>Next, check the WIC list to see if any brands are specified for the item you want to buy. If so, be sure to choose only the brands listed.</a:t>
            </a:r>
          </a:p>
          <a:p>
            <a:endParaRPr lang="en-US"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2625509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aseline="0" dirty="0">
                <a:solidFill>
                  <a:schemeClr val="tx1"/>
                </a:solidFill>
              </a:rPr>
              <a:t>Check the WIC list to see if there are specific product names or types listed under the brands such as a “fajita-style tortillas,” “100% whole wheat bread,” etc.  Make sure both the brands and product names you buy match what is on the WIC list. </a:t>
            </a:r>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2015370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aseline="0" dirty="0">
                <a:solidFill>
                  <a:schemeClr val="tx1"/>
                </a:solidFill>
              </a:rPr>
              <a:t>If the WIC list states a certain package size, you </a:t>
            </a:r>
            <a:r>
              <a:rPr lang="en-US" b="1" baseline="0" dirty="0">
                <a:solidFill>
                  <a:schemeClr val="tx1"/>
                </a:solidFill>
              </a:rPr>
              <a:t>do not </a:t>
            </a:r>
            <a:r>
              <a:rPr lang="en-US" b="0" baseline="0" dirty="0">
                <a:solidFill>
                  <a:schemeClr val="tx1"/>
                </a:solidFill>
              </a:rPr>
              <a:t>have to purchase that package size for the CACFP. For example, if the WIC list says you must buy a 48-ounce box of cereal, you may purchase that same cereal in a 12-ounce box, 24-ounce box, etc., and serve it in the CACFP. </a:t>
            </a:r>
            <a:endParaRPr lang="en-US" b="1"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dirty="0"/>
          </a:p>
        </p:txBody>
      </p:sp>
    </p:spTree>
    <p:extLst>
      <p:ext uri="{BB962C8B-B14F-4D97-AF65-F5344CB8AC3E}">
        <p14:creationId xmlns:p14="http://schemas.microsoft.com/office/powerpoint/2010/main" val="2680623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Now, let’s focus on finding breakfast cereals for</a:t>
            </a:r>
            <a:r>
              <a:rPr lang="en-US" baseline="0" dirty="0">
                <a:solidFill>
                  <a:schemeClr val="tx1"/>
                </a:solidFill>
              </a:rPr>
              <a:t> the CACFP using the WIC list. Remember, all cereals on any State’s WIC list meet the CACFP sugar limit for cereals. But, not all cereals listed on WIC lists are whole-grain. So, if you want to serve a cereal as your whole grain-rich item, make sure you choose a cereal that is marked as whole grain on the WIC list. </a:t>
            </a:r>
          </a:p>
          <a:p>
            <a:endParaRPr lang="en-US" baseline="0" dirty="0">
              <a:solidFill>
                <a:schemeClr val="tx1"/>
              </a:solidFill>
            </a:endParaRPr>
          </a:p>
          <a:p>
            <a:r>
              <a:rPr lang="en-US" baseline="0" dirty="0">
                <a:solidFill>
                  <a:schemeClr val="tx1"/>
                </a:solidFill>
              </a:rPr>
              <a:t>As we just mentioned, many WIC lists include information about package sizes, especially for breakfast cereals. Again, you can disregard this information. It does not apply to the CACFP.</a:t>
            </a:r>
          </a:p>
          <a:p>
            <a:endParaRPr lang="en-US" baseline="0" dirty="0">
              <a:solidFill>
                <a:schemeClr val="tx1"/>
              </a:solidFill>
            </a:endParaRPr>
          </a:p>
          <a:p>
            <a:r>
              <a:rPr lang="en-US" baseline="0" dirty="0">
                <a:solidFill>
                  <a:schemeClr val="tx1"/>
                </a:solidFill>
              </a:rPr>
              <a:t>You can also</a:t>
            </a:r>
            <a:r>
              <a:rPr lang="en-US" strike="noStrike" baseline="0" dirty="0">
                <a:solidFill>
                  <a:schemeClr val="tx1"/>
                </a:solidFill>
              </a:rPr>
              <a:t> disregard </a:t>
            </a:r>
            <a:r>
              <a:rPr lang="en-US" baseline="0" dirty="0">
                <a:solidFill>
                  <a:schemeClr val="tx1"/>
                </a:solidFill>
              </a:rPr>
              <a:t>information listed under headings such as “Cannot Buy,” “Not WIC Approved, and “Do Not Buy.” These warnings do not apply to the crediting of grains in the CACFP. </a:t>
            </a:r>
          </a:p>
          <a:p>
            <a:endParaRPr lang="en-US" baseline="0" dirty="0">
              <a:solidFill>
                <a:schemeClr val="tx1"/>
              </a:solidFill>
            </a:endParaRPr>
          </a:p>
          <a:p>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dirty="0"/>
          </a:p>
        </p:txBody>
      </p:sp>
    </p:spTree>
    <p:extLst>
      <p:ext uri="{BB962C8B-B14F-4D97-AF65-F5344CB8AC3E}">
        <p14:creationId xmlns:p14="http://schemas.microsoft.com/office/powerpoint/2010/main" val="3426320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strike="noStrike" baseline="0" dirty="0">
                <a:solidFill>
                  <a:schemeClr val="tx1"/>
                </a:solidFill>
              </a:rPr>
              <a:t>Let’s take a look at the “Breakfast Cereal” section of this WIC list.</a:t>
            </a:r>
          </a:p>
          <a:p>
            <a:endParaRPr lang="en-US" baseline="0" dirty="0">
              <a:solidFill>
                <a:schemeClr val="tx1"/>
              </a:solidFill>
            </a:endParaRPr>
          </a:p>
          <a:p>
            <a:r>
              <a:rPr lang="en-US" baseline="0" dirty="0">
                <a:solidFill>
                  <a:schemeClr val="tx1"/>
                </a:solidFill>
              </a:rPr>
              <a:t>On the left, the breakfast cereals listed are marked as “whole grain cereals”. If you choose to use this WIC list, the cereals listed under this section can count as your whole grain-rich item.</a:t>
            </a:r>
          </a:p>
          <a:p>
            <a:endParaRPr lang="en-US" baseline="0" dirty="0">
              <a:solidFill>
                <a:schemeClr val="tx1"/>
              </a:solidFill>
            </a:endParaRPr>
          </a:p>
          <a:p>
            <a:r>
              <a:rPr lang="en-US" baseline="0" dirty="0">
                <a:solidFill>
                  <a:schemeClr val="tx1"/>
                </a:solidFill>
              </a:rPr>
              <a:t>On the right, you see additional breakfast cereals but these are marked as “other cereals,” NOT as whole grain cereals. If you choose to use this WIC list, you can serve these breakfast cereals to fulfill the grains component at a meal or snack, but you cannot claim it as a whole grain-rich item for that day. </a:t>
            </a:r>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dirty="0"/>
          </a:p>
        </p:txBody>
      </p:sp>
    </p:spTree>
    <p:extLst>
      <p:ext uri="{BB962C8B-B14F-4D97-AF65-F5344CB8AC3E}">
        <p14:creationId xmlns:p14="http://schemas.microsoft.com/office/powerpoint/2010/main" val="3617272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6">
              <a:defRPr/>
            </a:pPr>
            <a:r>
              <a:rPr lang="en-US" sz="1200" baseline="0" dirty="0">
                <a:solidFill>
                  <a:schemeClr val="tx1"/>
                </a:solidFill>
              </a:rPr>
              <a:t>Let’s practice. </a:t>
            </a:r>
          </a:p>
          <a:p>
            <a:pPr defTabSz="914276">
              <a:defRPr/>
            </a:pPr>
            <a:endParaRPr lang="en-US" sz="1200" baseline="0" dirty="0">
              <a:solidFill>
                <a:schemeClr val="tx1"/>
              </a:solidFill>
            </a:endParaRPr>
          </a:p>
          <a:p>
            <a:pPr defTabSz="914276">
              <a:defRPr/>
            </a:pPr>
            <a:r>
              <a:rPr lang="en-US" sz="1200" dirty="0">
                <a:solidFill>
                  <a:schemeClr val="tx1"/>
                </a:solidFill>
              </a:rPr>
              <a:t>Elena wants to serve a whole grain-rich breakfast cereal. Can she pick </a:t>
            </a:r>
            <a:r>
              <a:rPr lang="en-US" sz="1200" u="sng" dirty="0">
                <a:solidFill>
                  <a:schemeClr val="tx1"/>
                </a:solidFill>
              </a:rPr>
              <a:t>any</a:t>
            </a:r>
            <a:r>
              <a:rPr lang="en-US" sz="1200" dirty="0">
                <a:solidFill>
                  <a:schemeClr val="tx1"/>
                </a:solidFill>
              </a:rPr>
              <a:t> cereal from her State’s WIC list? Yes or No?</a:t>
            </a:r>
          </a:p>
          <a:p>
            <a:pPr defTabSz="914276">
              <a:defRPr/>
            </a:pPr>
            <a:endParaRPr lang="en-US" sz="1200" dirty="0">
              <a:solidFill>
                <a:schemeClr val="tx1"/>
              </a:solidFill>
            </a:endParaRPr>
          </a:p>
          <a:p>
            <a:r>
              <a:rPr lang="en-US" sz="1200" dirty="0">
                <a:latin typeface="Arial" panose="020B0604020202020204" pitchFamily="34" charset="0"/>
                <a:cs typeface="Arial" panose="020B0604020202020204" pitchFamily="34" charset="0"/>
              </a:rPr>
              <a:t>Raise your hand if you think Elena</a:t>
            </a:r>
            <a:r>
              <a:rPr lang="en-US" sz="1200" baseline="0" dirty="0">
                <a:latin typeface="Arial" panose="020B0604020202020204" pitchFamily="34" charset="0"/>
                <a:cs typeface="Arial" panose="020B0604020202020204" pitchFamily="34" charset="0"/>
              </a:rPr>
              <a:t> can pick any cereal from her State’s WIC list to serve as a whole grain-rich breakfast cereal [pause for a show of hands].</a:t>
            </a:r>
          </a:p>
          <a:p>
            <a:endParaRPr lang="en-US" sz="1200" baseline="0" dirty="0">
              <a:solidFill>
                <a:schemeClr val="tx1"/>
              </a:solidFill>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Now,</a:t>
            </a:r>
            <a:r>
              <a:rPr lang="en-US" sz="1200" baseline="0" dirty="0">
                <a:latin typeface="Arial" panose="020B0604020202020204" pitchFamily="34" charset="0"/>
                <a:cs typeface="Arial" panose="020B0604020202020204" pitchFamily="34" charset="0"/>
              </a:rPr>
              <a:t> r</a:t>
            </a:r>
            <a:r>
              <a:rPr lang="en-US" sz="1200" dirty="0">
                <a:latin typeface="Arial" panose="020B0604020202020204" pitchFamily="34" charset="0"/>
                <a:cs typeface="Arial" panose="020B0604020202020204" pitchFamily="34" charset="0"/>
              </a:rPr>
              <a:t>aise your hand if you do not think Elena</a:t>
            </a:r>
            <a:r>
              <a:rPr lang="en-US" sz="1200" baseline="0" dirty="0">
                <a:latin typeface="Arial" panose="020B0604020202020204" pitchFamily="34" charset="0"/>
                <a:cs typeface="Arial" panose="020B0604020202020204" pitchFamily="34" charset="0"/>
              </a:rPr>
              <a:t> can pick any cereal from her State’s WIC list to serve as a whole grain-rich breakfast cereal [pause for a show of hands].</a:t>
            </a:r>
          </a:p>
          <a:p>
            <a:pPr defTabSz="914276">
              <a:defRPr/>
            </a:pPr>
            <a:endParaRPr lang="en-US" sz="1200"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03134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Great job! The answer is “No.”</a:t>
            </a:r>
            <a:r>
              <a:rPr lang="en-US" sz="1200" baseline="0" dirty="0">
                <a:solidFill>
                  <a:schemeClr val="tx1"/>
                </a:solidFill>
                <a:latin typeface="Arial" panose="020B0604020202020204" pitchFamily="34" charset="0"/>
                <a:cs typeface="Arial" panose="020B0604020202020204" pitchFamily="34" charset="0"/>
              </a:rPr>
              <a:t>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Not all breakfast cereals listed on WIC lists are whole grain. Elena should select a breakfast cereal that is specifically marked or listed as whole grain on the WIC list. Whole grain cereals listed on WIC lists are considered whole grain-rich in the CACFP. </a:t>
            </a:r>
          </a:p>
          <a:p>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053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adult day care center</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6">
              <a:defRPr/>
            </a:pPr>
            <a:r>
              <a:rPr lang="en-US" baseline="0" dirty="0">
                <a:solidFill>
                  <a:schemeClr val="tx1"/>
                </a:solidFill>
              </a:rPr>
              <a:t>As we mentioned, many WIC lists include information about package sizes, such as “Brands in 12 – 36 ounce box or bag of cereal.” You can </a:t>
            </a:r>
            <a:r>
              <a:rPr lang="en-US" b="0" baseline="0" dirty="0">
                <a:solidFill>
                  <a:schemeClr val="tx1"/>
                </a:solidFill>
              </a:rPr>
              <a:t>disregard</a:t>
            </a:r>
            <a:r>
              <a:rPr lang="en-US" baseline="0" dirty="0">
                <a:solidFill>
                  <a:schemeClr val="tx1"/>
                </a:solidFill>
              </a:rPr>
              <a:t> this information. It does not apply to the CACFP.</a:t>
            </a:r>
          </a:p>
          <a:p>
            <a:endParaRPr lang="en-US" dirty="0">
              <a:solidFill>
                <a:schemeClr val="tx1"/>
              </a:solidFill>
            </a:endParaRPr>
          </a:p>
          <a:p>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dirty="0"/>
          </a:p>
        </p:txBody>
      </p:sp>
    </p:spTree>
    <p:extLst>
      <p:ext uri="{BB962C8B-B14F-4D97-AF65-F5344CB8AC3E}">
        <p14:creationId xmlns:p14="http://schemas.microsoft.com/office/powerpoint/2010/main" val="27906234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6">
              <a:defRPr/>
            </a:pPr>
            <a:r>
              <a:rPr lang="en-US" sz="1200" baseline="0" dirty="0">
                <a:solidFill>
                  <a:schemeClr val="tx1"/>
                </a:solidFill>
                <a:latin typeface="Arial" panose="020B0604020202020204" pitchFamily="34" charset="0"/>
                <a:cs typeface="Arial" panose="020B0604020202020204" pitchFamily="34" charset="0"/>
              </a:rPr>
              <a:t>Okay, one last practice question before we wrap up. </a:t>
            </a:r>
          </a:p>
          <a:p>
            <a:pPr defTabSz="914276">
              <a:defRPr/>
            </a:pPr>
            <a:endParaRPr lang="en-US" sz="1200" baseline="0" dirty="0">
              <a:solidFill>
                <a:schemeClr val="tx1"/>
              </a:solidFill>
              <a:latin typeface="Arial" panose="020B0604020202020204" pitchFamily="34" charset="0"/>
              <a:cs typeface="Arial" panose="020B0604020202020204" pitchFamily="34" charset="0"/>
            </a:endParaRPr>
          </a:p>
          <a:p>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Juan sees “Buy 16 ounces” next to Brand C Infant Cereal on his State’s WIC list. His store only offers Brand C Infant Cereal in 24-ounce boxes. Can he buy the 24-ounce box and serve the cereal as part of a reimbursable infant meal?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Raise your hand if you think </a:t>
            </a:r>
            <a:r>
              <a:rPr lang="en-US" sz="1200" dirty="0">
                <a:solidFill>
                  <a:schemeClr val="tx1"/>
                </a:solidFill>
                <a:latin typeface="Arial" panose="020B0604020202020204" pitchFamily="34" charset="0"/>
                <a:cs typeface="Arial" panose="020B0604020202020204" pitchFamily="34" charset="0"/>
              </a:rPr>
              <a:t>Juan</a:t>
            </a:r>
            <a:r>
              <a:rPr lang="en-US" sz="1200" baseline="0" dirty="0">
                <a:solidFill>
                  <a:schemeClr val="tx1"/>
                </a:solidFill>
                <a:latin typeface="Arial" panose="020B0604020202020204" pitchFamily="34" charset="0"/>
                <a:cs typeface="Arial" panose="020B0604020202020204" pitchFamily="34" charset="0"/>
              </a:rPr>
              <a:t> can</a:t>
            </a:r>
            <a:r>
              <a:rPr lang="en-US" sz="1200" dirty="0">
                <a:solidFill>
                  <a:schemeClr val="tx1"/>
                </a:solidFill>
                <a:latin typeface="Arial" panose="020B0604020202020204" pitchFamily="34" charset="0"/>
                <a:cs typeface="Arial" panose="020B0604020202020204" pitchFamily="34" charset="0"/>
              </a:rPr>
              <a:t> buy the 24-ounce box and serve the iron-fortified</a:t>
            </a:r>
            <a:r>
              <a:rPr lang="en-US" sz="1200" baseline="0" dirty="0">
                <a:solidFill>
                  <a:schemeClr val="tx1"/>
                </a:solidFill>
                <a:latin typeface="Arial" panose="020B0604020202020204" pitchFamily="34" charset="0"/>
                <a:cs typeface="Arial" panose="020B0604020202020204" pitchFamily="34" charset="0"/>
              </a:rPr>
              <a:t> infant </a:t>
            </a:r>
            <a:r>
              <a:rPr lang="en-US" sz="1200" dirty="0">
                <a:solidFill>
                  <a:schemeClr val="tx1"/>
                </a:solidFill>
                <a:latin typeface="Arial" panose="020B0604020202020204" pitchFamily="34" charset="0"/>
                <a:cs typeface="Arial" panose="020B0604020202020204" pitchFamily="34" charset="0"/>
              </a:rPr>
              <a:t>cereal as part of a reimbursable infant meal </a:t>
            </a:r>
            <a:r>
              <a:rPr lang="en-US" sz="1200" baseline="0" dirty="0">
                <a:latin typeface="Arial" panose="020B0604020202020204" pitchFamily="34" charset="0"/>
                <a:cs typeface="Arial" panose="020B0604020202020204" pitchFamily="34" charset="0"/>
              </a:rPr>
              <a:t>[pause for a show of hands].</a:t>
            </a:r>
          </a:p>
          <a:p>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Now,</a:t>
            </a:r>
            <a:r>
              <a:rPr lang="en-US" sz="1200" baseline="0" dirty="0">
                <a:latin typeface="Arial" panose="020B0604020202020204" pitchFamily="34" charset="0"/>
                <a:cs typeface="Arial" panose="020B0604020202020204" pitchFamily="34" charset="0"/>
              </a:rPr>
              <a:t> r</a:t>
            </a:r>
            <a:r>
              <a:rPr lang="en-US" sz="1200" dirty="0">
                <a:latin typeface="Arial" panose="020B0604020202020204" pitchFamily="34" charset="0"/>
                <a:cs typeface="Arial" panose="020B0604020202020204" pitchFamily="34" charset="0"/>
              </a:rPr>
              <a:t>aise your hand if you do not think </a:t>
            </a:r>
            <a:r>
              <a:rPr lang="en-US" sz="1200" dirty="0">
                <a:solidFill>
                  <a:schemeClr val="tx1"/>
                </a:solidFill>
                <a:latin typeface="Arial" panose="020B0604020202020204" pitchFamily="34" charset="0"/>
                <a:cs typeface="Arial" panose="020B0604020202020204" pitchFamily="34" charset="0"/>
              </a:rPr>
              <a:t>Juan</a:t>
            </a:r>
            <a:r>
              <a:rPr lang="en-US" sz="1200" baseline="0" dirty="0">
                <a:solidFill>
                  <a:schemeClr val="tx1"/>
                </a:solidFill>
                <a:latin typeface="Arial" panose="020B0604020202020204" pitchFamily="34" charset="0"/>
                <a:cs typeface="Arial" panose="020B0604020202020204" pitchFamily="34" charset="0"/>
              </a:rPr>
              <a:t> can</a:t>
            </a:r>
            <a:r>
              <a:rPr lang="en-US" sz="1200" dirty="0">
                <a:solidFill>
                  <a:schemeClr val="tx1"/>
                </a:solidFill>
                <a:latin typeface="Arial" panose="020B0604020202020204" pitchFamily="34" charset="0"/>
                <a:cs typeface="Arial" panose="020B0604020202020204" pitchFamily="34" charset="0"/>
              </a:rPr>
              <a:t> buy the 24-ounce box and serve the iron-fortified</a:t>
            </a:r>
            <a:r>
              <a:rPr lang="en-US" sz="1200" baseline="0" dirty="0">
                <a:solidFill>
                  <a:schemeClr val="tx1"/>
                </a:solidFill>
                <a:latin typeface="Arial" panose="020B0604020202020204" pitchFamily="34" charset="0"/>
                <a:cs typeface="Arial" panose="020B0604020202020204" pitchFamily="34" charset="0"/>
              </a:rPr>
              <a:t> infant </a:t>
            </a:r>
            <a:r>
              <a:rPr lang="en-US" sz="1200" dirty="0">
                <a:solidFill>
                  <a:schemeClr val="tx1"/>
                </a:solidFill>
                <a:latin typeface="Arial" panose="020B0604020202020204" pitchFamily="34" charset="0"/>
                <a:cs typeface="Arial" panose="020B0604020202020204" pitchFamily="34" charset="0"/>
              </a:rPr>
              <a:t>cereal as part of a reimbursable infant meal </a:t>
            </a:r>
            <a:r>
              <a:rPr lang="en-US" sz="1200" baseline="0" dirty="0">
                <a:latin typeface="Arial" panose="020B0604020202020204" pitchFamily="34" charset="0"/>
                <a:cs typeface="Arial" panose="020B0604020202020204" pitchFamily="34" charset="0"/>
              </a:rPr>
              <a:t>[pause for a show of hands].</a:t>
            </a: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68394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Nice work,</a:t>
            </a:r>
            <a:r>
              <a:rPr lang="en-US" sz="1200" baseline="0" dirty="0">
                <a:solidFill>
                  <a:schemeClr val="tx1"/>
                </a:solidFill>
              </a:rPr>
              <a:t> everyone! The answer is “</a:t>
            </a:r>
            <a:r>
              <a:rPr lang="en-US" sz="1200" dirty="0"/>
              <a:t>Yes.” Juan</a:t>
            </a:r>
            <a:r>
              <a:rPr lang="en-US" sz="1200" baseline="0" dirty="0"/>
              <a:t> can buy the 24-ounce box of cereal and serve it as part of a reimbursable infant meal. </a:t>
            </a:r>
            <a:r>
              <a:rPr lang="en-US" sz="1200" dirty="0"/>
              <a:t>When using the WIC list to choose creditable foods in the CACFP, you do not need to pay attention to the size of the package.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28995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job everyone! For more Try It Out! questions, or to review</a:t>
            </a:r>
            <a:r>
              <a:rPr lang="en-US" baseline="0" dirty="0"/>
              <a:t> some of the ones we looked at today, you can look at page 3 of the worksheet. The answer key is on page 4 of the worksheet.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dirty="0"/>
          </a:p>
        </p:txBody>
      </p:sp>
    </p:spTree>
    <p:extLst>
      <p:ext uri="{BB962C8B-B14F-4D97-AF65-F5344CB8AC3E}">
        <p14:creationId xmlns:p14="http://schemas.microsoft.com/office/powerpoint/2010/main" val="1089764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endParaRPr lang="en-US" dirty="0"/>
          </a:p>
        </p:txBody>
      </p:sp>
      <p:sp>
        <p:nvSpPr>
          <p:cNvPr id="4" name="Slide Number Placeholder 3"/>
          <p:cNvSpPr>
            <a:spLocks noGrp="1"/>
          </p:cNvSpPr>
          <p:nvPr>
            <p:ph type="sldNum" sz="quarter" idx="10"/>
          </p:nvPr>
        </p:nvSpPr>
        <p:spPr/>
        <p:txBody>
          <a:bodyPr/>
          <a:lstStyle/>
          <a:p>
            <a:fld id="{8A92E9ED-D75D-DF40-B20F-46FB25F50A85}" type="slidenum">
              <a:rPr lang="en-US" smtClean="0"/>
              <a:t>34</a:t>
            </a:fld>
            <a:endParaRPr lang="en-US" dirty="0"/>
          </a:p>
        </p:txBody>
      </p:sp>
    </p:spTree>
    <p:extLst>
      <p:ext uri="{BB962C8B-B14F-4D97-AF65-F5344CB8AC3E}">
        <p14:creationId xmlns:p14="http://schemas.microsoft.com/office/powerpoint/2010/main" val="28203123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If you would like to order Team</a:t>
            </a:r>
            <a:r>
              <a:rPr lang="en-US" sz="1200" baseline="0" dirty="0">
                <a:latin typeface="Arial" panose="020B0604020202020204" pitchFamily="34" charset="0"/>
                <a:cs typeface="Arial" panose="020B0604020202020204" pitchFamily="34" charset="0"/>
              </a:rPr>
              <a:t> Nutrition’s fre</a:t>
            </a:r>
            <a:r>
              <a:rPr lang="en-US" sz="1200" dirty="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dirty="0"/>
          </a:p>
        </p:txBody>
      </p:sp>
    </p:spTree>
    <p:extLst>
      <p:ext uri="{BB962C8B-B14F-4D97-AF65-F5344CB8AC3E}">
        <p14:creationId xmlns:p14="http://schemas.microsoft.com/office/powerpoint/2010/main" val="11133931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teamnutrition@usda.gov,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dirty="0"/>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chemeClr val="tx1"/>
                </a:solidFill>
                <a:latin typeface="Arial" panose="020B0604020202020204" pitchFamily="34" charset="0"/>
                <a:cs typeface="Arial" panose="020B0604020202020204" pitchFamily="34" charset="0"/>
              </a:rPr>
              <a:t>So, let’s get started! Today we will discuss how to use the Special Supplemental Nutrition Program for Women, Infants,</a:t>
            </a:r>
            <a:r>
              <a:rPr lang="en-US" altLang="en-US" sz="1200" baseline="0" dirty="0">
                <a:solidFill>
                  <a:schemeClr val="tx1"/>
                </a:solidFill>
                <a:latin typeface="Arial" panose="020B0604020202020204" pitchFamily="34" charset="0"/>
                <a:cs typeface="Arial" panose="020B0604020202020204" pitchFamily="34" charset="0"/>
              </a:rPr>
              <a:t> and Children, or “WIC,” </a:t>
            </a:r>
            <a:r>
              <a:rPr lang="en-US" altLang="en-US" sz="1200" baseline="0" dirty="0">
                <a:latin typeface="Arial" panose="020B0604020202020204" pitchFamily="34" charset="0"/>
                <a:cs typeface="Arial" panose="020B0604020202020204" pitchFamily="34" charset="0"/>
              </a:rPr>
              <a:t>Food Lists to Identify Grains for </a:t>
            </a:r>
            <a:r>
              <a:rPr lang="en-US" altLang="en-US" sz="1200" baseline="0" dirty="0">
                <a:solidFill>
                  <a:schemeClr val="tx1"/>
                </a:solidFill>
                <a:latin typeface="Arial" panose="020B0604020202020204" pitchFamily="34" charset="0"/>
                <a:cs typeface="Arial" panose="020B0604020202020204" pitchFamily="34" charset="0"/>
              </a:rPr>
              <a:t>the CACFP. </a:t>
            </a:r>
            <a:r>
              <a:rPr lang="en-US" altLang="en-US" sz="1200" dirty="0">
                <a:solidFill>
                  <a:schemeClr val="tx1"/>
                </a:solidFill>
                <a:latin typeface="Arial" panose="020B0604020202020204" pitchFamily="34" charset="0"/>
                <a:cs typeface="Arial" panose="020B0604020202020204" pitchFamily="34" charset="0"/>
              </a:rPr>
              <a:t>The</a:t>
            </a:r>
            <a:r>
              <a:rPr lang="en-US" altLang="en-US" sz="1200" baseline="0" dirty="0">
                <a:solidFill>
                  <a:schemeClr val="tx1"/>
                </a:solidFill>
                <a:latin typeface="Arial" panose="020B0604020202020204" pitchFamily="34" charset="0"/>
                <a:cs typeface="Arial" panose="020B0604020202020204" pitchFamily="34" charset="0"/>
              </a:rPr>
              <a:t> USDA’s Team Nutrition initiative has created a worksheet on this topic. You can download the worksheet from the web address on the screen, if you’d like. You can also follow along with the pictures shown on the slides. </a:t>
            </a:r>
            <a:endParaRPr lang="en-US" altLang="en-US" sz="1200" dirty="0">
              <a:solidFill>
                <a:schemeClr val="tx1"/>
              </a:solidFill>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481945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chemeClr val="tx1"/>
                </a:solidFill>
              </a:rPr>
              <a:t>Before we talk about the</a:t>
            </a:r>
            <a:r>
              <a:rPr lang="en-US" b="0" baseline="0" dirty="0">
                <a:solidFill>
                  <a:schemeClr val="tx1"/>
                </a:solidFill>
              </a:rPr>
              <a:t> WIC food lists, let’s talk about grains in the CACFP meal pattern. Grains are required at breakfast, lunch, and supper, and are optional at snack. </a:t>
            </a:r>
          </a:p>
          <a:p>
            <a:endParaRPr lang="en-US" b="0" baseline="0" dirty="0">
              <a:solidFill>
                <a:schemeClr val="tx1"/>
              </a:solidFill>
            </a:endParaRPr>
          </a:p>
          <a:p>
            <a:r>
              <a:rPr lang="en-US" b="0" baseline="0" dirty="0">
                <a:solidFill>
                  <a:schemeClr val="tx1"/>
                </a:solidFill>
              </a:rPr>
              <a:t>A whole grain-rich item must be offered at least once per day for children and adults. There is not a whole grain-rich requirement for infants. </a:t>
            </a:r>
          </a:p>
          <a:p>
            <a:endParaRPr lang="en-US" b="0" baseline="0" dirty="0">
              <a:solidFill>
                <a:schemeClr val="tx1"/>
              </a:solidFill>
            </a:endParaRPr>
          </a:p>
          <a:p>
            <a:r>
              <a:rPr lang="en-US" b="0" baseline="0" dirty="0">
                <a:solidFill>
                  <a:schemeClr val="tx1"/>
                </a:solidFill>
              </a:rPr>
              <a:t>In the CACFP, whole grain-rich foods contain at least 50% whole grains and the remaining grains in the food are enriched, fortified, or made with bran or germ. Foods that are 100% whole grain are also whole grain-rich.</a:t>
            </a:r>
          </a:p>
          <a:p>
            <a:endParaRPr lang="en-US" b="0" baseline="0" dirty="0">
              <a:solidFill>
                <a:schemeClr val="tx1"/>
              </a:solidFill>
            </a:endParaRPr>
          </a:p>
          <a:p>
            <a:r>
              <a:rPr lang="en-US" b="0" baseline="0" dirty="0">
                <a:solidFill>
                  <a:schemeClr val="tx1"/>
                </a:solidFill>
              </a:rPr>
              <a:t>Again, whole grain-rich foods are required only one time per day. The rest of the grains you offer throughout the day can be whole grain-rich, enriched, fortified, or made with bran or germ. </a:t>
            </a:r>
          </a:p>
          <a:p>
            <a:endParaRPr lang="en-US" baseline="0" dirty="0">
              <a:solidFill>
                <a:schemeClr val="tx1"/>
              </a:solidFill>
            </a:endParaRPr>
          </a:p>
          <a:p>
            <a:endParaRPr lang="en-US" baseline="0" dirty="0">
              <a:solidFill>
                <a:schemeClr val="tx1"/>
              </a:solidFill>
            </a:endParaRPr>
          </a:p>
          <a:p>
            <a:endParaRPr lang="en-US" baseline="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267833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98438"/>
            <a:ext cx="5486400" cy="3086100"/>
          </a:xfrm>
        </p:spPr>
      </p:sp>
      <p:sp>
        <p:nvSpPr>
          <p:cNvPr id="3" name="Notes Placeholder 2"/>
          <p:cNvSpPr>
            <a:spLocks noGrp="1"/>
          </p:cNvSpPr>
          <p:nvPr>
            <p:ph type="body" idx="1"/>
          </p:nvPr>
        </p:nvSpPr>
        <p:spPr>
          <a:xfrm>
            <a:off x="194734" y="3418417"/>
            <a:ext cx="6485466" cy="3600450"/>
          </a:xfrm>
        </p:spPr>
        <p:txBody>
          <a:bodyPr/>
          <a:lstStyle/>
          <a:p>
            <a:pPr defTabSz="882523">
              <a:defRPr/>
            </a:pPr>
            <a:r>
              <a:rPr lang="en-US" sz="1200" dirty="0">
                <a:solidFill>
                  <a:schemeClr val="tx1"/>
                </a:solidFill>
              </a:rPr>
              <a:t>There are many different ways to tell if a food is whole grain-rich in the CACFP.</a:t>
            </a:r>
            <a:r>
              <a:rPr lang="en-US" sz="1200" baseline="0" dirty="0">
                <a:solidFill>
                  <a:schemeClr val="tx1"/>
                </a:solidFill>
              </a:rPr>
              <a:t>  You can use any </a:t>
            </a:r>
            <a:r>
              <a:rPr lang="en-US" sz="1200" b="1" baseline="0" dirty="0">
                <a:solidFill>
                  <a:schemeClr val="tx1"/>
                </a:solidFill>
              </a:rPr>
              <a:t>one</a:t>
            </a:r>
            <a:r>
              <a:rPr lang="en-US" sz="1200" baseline="0" dirty="0">
                <a:solidFill>
                  <a:schemeClr val="tx1"/>
                </a:solidFill>
              </a:rPr>
              <a:t> of the methods that are written here. The</a:t>
            </a:r>
            <a:r>
              <a:rPr lang="en-US" sz="1200" dirty="0">
                <a:solidFill>
                  <a:schemeClr val="tx1"/>
                </a:solidFill>
              </a:rPr>
              <a:t> </a:t>
            </a:r>
            <a:r>
              <a:rPr lang="en-US" sz="1200" baseline="0" dirty="0">
                <a:solidFill>
                  <a:schemeClr val="tx1"/>
                </a:solidFill>
              </a:rPr>
              <a:t>food does not have to meet </a:t>
            </a:r>
            <a:r>
              <a:rPr lang="en-US" sz="1200" b="0" baseline="0" dirty="0">
                <a:solidFill>
                  <a:schemeClr val="tx1"/>
                </a:solidFill>
              </a:rPr>
              <a:t>all </a:t>
            </a:r>
            <a:r>
              <a:rPr lang="en-US" sz="1200" baseline="0" dirty="0">
                <a:solidFill>
                  <a:schemeClr val="tx1"/>
                </a:solidFill>
              </a:rPr>
              <a:t>the methods to be considered whole grain-rich. Check with your State agency or sponsoring organization if you have any questions about which methods you can or should be using. </a:t>
            </a:r>
          </a:p>
          <a:p>
            <a:pPr defTabSz="882523">
              <a:defRPr/>
            </a:pPr>
            <a:endParaRPr lang="en-US" sz="1200" dirty="0">
              <a:solidFill>
                <a:schemeClr val="tx1"/>
              </a:solidFill>
            </a:endParaRPr>
          </a:p>
          <a:p>
            <a:pPr defTabSz="882523">
              <a:defRPr/>
            </a:pPr>
            <a:r>
              <a:rPr lang="en-US" sz="1200" baseline="0" dirty="0">
                <a:solidFill>
                  <a:schemeClr val="tx1"/>
                </a:solidFill>
              </a:rPr>
              <a:t>Some methods you can use to tell if a food is whole grain-rich in the CACFP include:</a:t>
            </a:r>
          </a:p>
          <a:p>
            <a:pPr defTabSz="882523">
              <a:defRPr/>
            </a:pPr>
            <a:r>
              <a:rPr lang="en-US" sz="1200" dirty="0">
                <a:solidFill>
                  <a:schemeClr val="tx1"/>
                </a:solidFill>
              </a:rPr>
              <a:t> </a:t>
            </a:r>
            <a:endParaRPr lang="en-US" sz="1200" baseline="0" dirty="0">
              <a:solidFill>
                <a:schemeClr val="tx1"/>
              </a:solidFill>
            </a:endParaRPr>
          </a:p>
          <a:p>
            <a:pPr marL="171450" indent="-171450" defTabSz="882523">
              <a:buFont typeface="Arial" panose="020B0604020202020204" pitchFamily="34" charset="0"/>
              <a:buChar char="•"/>
              <a:defRPr/>
            </a:pPr>
            <a:r>
              <a:rPr lang="en-US" sz="1200" baseline="0" dirty="0">
                <a:solidFill>
                  <a:schemeClr val="tx1"/>
                </a:solidFill>
              </a:rPr>
              <a:t>If the food is found on </a:t>
            </a:r>
            <a:r>
              <a:rPr lang="en-US" sz="1200" b="1" baseline="0" dirty="0">
                <a:solidFill>
                  <a:schemeClr val="tx1"/>
                </a:solidFill>
              </a:rPr>
              <a:t>any</a:t>
            </a:r>
            <a:r>
              <a:rPr lang="en-US" sz="1200" baseline="0" dirty="0">
                <a:solidFill>
                  <a:schemeClr val="tx1"/>
                </a:solidFill>
              </a:rPr>
              <a:t> State agency’s WIC-approved whole-grains list, or marked</a:t>
            </a:r>
            <a:r>
              <a:rPr lang="en-US" sz="1200" dirty="0">
                <a:solidFill>
                  <a:schemeClr val="tx1"/>
                </a:solidFill>
              </a:rPr>
              <a:t> as a whole-grain food on</a:t>
            </a:r>
            <a:r>
              <a:rPr lang="en-US" sz="1200" baseline="0" dirty="0">
                <a:solidFill>
                  <a:schemeClr val="tx1"/>
                </a:solidFill>
              </a:rPr>
              <a:t> the WIC list. This does not have to be your State; it can be listed on any State’s WIC-approved foods list. </a:t>
            </a:r>
            <a:r>
              <a:rPr lang="en-US" sz="1200" b="0" baseline="0" dirty="0">
                <a:solidFill>
                  <a:schemeClr val="tx1"/>
                </a:solidFill>
              </a:rPr>
              <a:t>We will talk about this method in a lot more detail during today’s training. </a:t>
            </a:r>
          </a:p>
          <a:p>
            <a:pPr defTabSz="882523">
              <a:defRPr/>
            </a:pPr>
            <a:endParaRPr lang="en-US" sz="1200" b="0" dirty="0">
              <a:solidFill>
                <a:schemeClr val="tx1"/>
              </a:solidFill>
            </a:endParaRPr>
          </a:p>
          <a:p>
            <a:pPr defTabSz="882523">
              <a:defRPr/>
            </a:pPr>
            <a:r>
              <a:rPr lang="en-US" sz="1200" b="0" baseline="0" dirty="0">
                <a:solidFill>
                  <a:schemeClr val="tx1"/>
                </a:solidFill>
              </a:rPr>
              <a:t>OR</a:t>
            </a:r>
          </a:p>
          <a:p>
            <a:pPr defTabSz="882523">
              <a:defRPr/>
            </a:pPr>
            <a:endParaRPr lang="en-US" sz="1200" b="0" baseline="0" dirty="0">
              <a:solidFill>
                <a:schemeClr val="tx1"/>
              </a:solidFill>
            </a:endParaRPr>
          </a:p>
          <a:p>
            <a:pPr marL="171450" indent="-171450" defTabSz="882523">
              <a:buFont typeface="Arial" panose="020B0604020202020204" pitchFamily="34" charset="0"/>
              <a:buChar char="•"/>
              <a:defRPr/>
            </a:pPr>
            <a:r>
              <a:rPr lang="en-US" sz="1200" b="0" baseline="0" dirty="0">
                <a:solidFill>
                  <a:schemeClr val="tx1"/>
                </a:solidFill>
              </a:rPr>
              <a:t>If a certain food, including bread, rolls, buns, macaroni, spaghetti or vermicelli</a:t>
            </a:r>
            <a:r>
              <a:rPr lang="en-US" sz="1200" b="0" dirty="0">
                <a:solidFill>
                  <a:schemeClr val="tx1"/>
                </a:solidFill>
              </a:rPr>
              <a:t> are labeled</a:t>
            </a:r>
            <a:r>
              <a:rPr lang="en-US" sz="1200" b="0" baseline="0" dirty="0">
                <a:solidFill>
                  <a:schemeClr val="tx1"/>
                </a:solidFill>
              </a:rPr>
              <a:t> “whole wheat, entire wheat, or graham”</a:t>
            </a:r>
            <a:r>
              <a:rPr lang="en-US" sz="1200" b="0" dirty="0">
                <a:solidFill>
                  <a:schemeClr val="tx1"/>
                </a:solidFill>
              </a:rPr>
              <a:t> </a:t>
            </a:r>
            <a:r>
              <a:rPr lang="en-US" sz="1200" b="0" baseline="0" dirty="0">
                <a:solidFill>
                  <a:schemeClr val="tx1"/>
                </a:solidFill>
              </a:rPr>
              <a:t> such as “whole-wheat rolls, entire wheat bread, or graham buns.”</a:t>
            </a:r>
          </a:p>
          <a:p>
            <a:pPr defTabSz="882523">
              <a:defRPr/>
            </a:pPr>
            <a:endParaRPr lang="en-US" sz="1200" b="0" baseline="0" dirty="0">
              <a:solidFill>
                <a:schemeClr val="tx1"/>
              </a:solidFill>
            </a:endParaRPr>
          </a:p>
          <a:p>
            <a:pPr defTabSz="882523">
              <a:defRPr/>
            </a:pPr>
            <a:r>
              <a:rPr lang="en-US" sz="1200" b="0" baseline="0" dirty="0">
                <a:solidFill>
                  <a:schemeClr val="tx1"/>
                </a:solidFill>
              </a:rPr>
              <a:t>OR</a:t>
            </a:r>
          </a:p>
          <a:p>
            <a:pPr defTabSz="882523">
              <a:defRPr/>
            </a:pPr>
            <a:endParaRPr lang="en-US" sz="1200" b="0" baseline="0" dirty="0">
              <a:solidFill>
                <a:schemeClr val="tx1"/>
              </a:solidFill>
            </a:endParaRPr>
          </a:p>
          <a:p>
            <a:pPr marL="171450" indent="-171450" defTabSz="882523">
              <a:buFont typeface="Arial" panose="020B0604020202020204" pitchFamily="34" charset="0"/>
              <a:buChar char="•"/>
              <a:defRPr/>
            </a:pPr>
            <a:r>
              <a:rPr lang="en-US" sz="1200" b="0" baseline="0" dirty="0">
                <a:solidFill>
                  <a:schemeClr val="tx1"/>
                </a:solidFill>
              </a:rPr>
              <a:t>If a food has something called an FDA (US Food and Drug Administration) approved whole-grain health claim. </a:t>
            </a:r>
          </a:p>
          <a:p>
            <a:pPr marL="0" indent="0" defTabSz="882523">
              <a:buFont typeface="Arial" panose="020B0604020202020204" pitchFamily="34" charset="0"/>
              <a:buNone/>
              <a:defRPr/>
            </a:pPr>
            <a:endParaRPr lang="en-US" sz="1200" b="0" baseline="0" dirty="0">
              <a:solidFill>
                <a:schemeClr val="tx1"/>
              </a:solidFill>
            </a:endParaRPr>
          </a:p>
          <a:p>
            <a:pPr marL="0" indent="0" defTabSz="882523">
              <a:buFont typeface="Arial" panose="020B0604020202020204" pitchFamily="34" charset="0"/>
              <a:buNone/>
              <a:defRPr/>
            </a:pPr>
            <a:r>
              <a:rPr lang="en-US" sz="1200" b="0" baseline="0" dirty="0">
                <a:solidFill>
                  <a:schemeClr val="tx1"/>
                </a:solidFill>
              </a:rPr>
              <a:t>OR</a:t>
            </a:r>
          </a:p>
          <a:p>
            <a:pPr defTabSz="882523">
              <a:defRPr/>
            </a:pPr>
            <a:endParaRPr lang="en-US" sz="1200" b="0" baseline="0" dirty="0">
              <a:solidFill>
                <a:schemeClr val="tx1"/>
              </a:solidFill>
            </a:endParaRPr>
          </a:p>
          <a:p>
            <a:pPr marL="171450" indent="-171450" defTabSz="882523">
              <a:buFont typeface="Arial" panose="020B0604020202020204" pitchFamily="34" charset="0"/>
              <a:buChar char="•"/>
              <a:defRPr/>
            </a:pPr>
            <a:r>
              <a:rPr lang="en-US" sz="1200" b="0" baseline="0" dirty="0">
                <a:solidFill>
                  <a:schemeClr val="tx1"/>
                </a:solidFill>
              </a:rPr>
              <a:t>If it’s considered whole grain-rich in the School Meals</a:t>
            </a:r>
            <a:r>
              <a:rPr lang="en-US" sz="1200" b="0" dirty="0">
                <a:solidFill>
                  <a:schemeClr val="tx1"/>
                </a:solidFill>
              </a:rPr>
              <a:t> Programs, such as the</a:t>
            </a:r>
            <a:r>
              <a:rPr lang="en-US" sz="1200" b="0" baseline="0" dirty="0">
                <a:solidFill>
                  <a:schemeClr val="tx1"/>
                </a:solidFill>
              </a:rPr>
              <a:t> National School Lunch Program or School Breakfast Program.</a:t>
            </a:r>
            <a:endParaRPr lang="en-US" sz="1200" b="0" dirty="0">
              <a:solidFill>
                <a:schemeClr val="tx1"/>
              </a:solidFill>
            </a:endParaRPr>
          </a:p>
          <a:p>
            <a:pPr defTabSz="882523">
              <a:defRPr/>
            </a:pPr>
            <a:endParaRPr lang="en-US" sz="1200" b="0" baseline="0" dirty="0">
              <a:solidFill>
                <a:schemeClr val="tx1"/>
              </a:solidFill>
            </a:endParaRPr>
          </a:p>
          <a:p>
            <a:pPr defTabSz="882523">
              <a:defRPr/>
            </a:pPr>
            <a:r>
              <a:rPr lang="en-US" sz="1200" b="0" baseline="0" dirty="0">
                <a:solidFill>
                  <a:schemeClr val="tx1"/>
                </a:solidFill>
              </a:rPr>
              <a:t>OR</a:t>
            </a:r>
          </a:p>
          <a:p>
            <a:pPr defTabSz="882523">
              <a:defRPr/>
            </a:pPr>
            <a:endParaRPr lang="en-US" sz="1200" b="0" baseline="0" dirty="0">
              <a:solidFill>
                <a:schemeClr val="tx1"/>
              </a:solidFill>
            </a:endParaRPr>
          </a:p>
          <a:p>
            <a:pPr marL="171450" indent="-171450" defTabSz="882523">
              <a:buFont typeface="Arial" panose="020B0604020202020204" pitchFamily="34" charset="0"/>
              <a:buChar char="•"/>
              <a:defRPr/>
            </a:pPr>
            <a:r>
              <a:rPr lang="en-US" sz="1200" b="0" baseline="0" dirty="0">
                <a:solidFill>
                  <a:schemeClr val="tx1"/>
                </a:solidFill>
              </a:rPr>
              <a:t>If you have proper documentation from a manufacturer, or a standardized recipe that shows that whole grains are the main grain ingredient by weight.</a:t>
            </a:r>
          </a:p>
          <a:p>
            <a:pPr defTabSz="882523">
              <a:defRPr/>
            </a:pPr>
            <a:endParaRPr lang="en-US" sz="1200" b="0" dirty="0">
              <a:solidFill>
                <a:schemeClr val="tx1"/>
              </a:solidFill>
            </a:endParaRPr>
          </a:p>
          <a:p>
            <a:pPr defTabSz="882523">
              <a:defRPr/>
            </a:pPr>
            <a:r>
              <a:rPr lang="en-US" sz="1200" b="0" baseline="0" dirty="0">
                <a:solidFill>
                  <a:schemeClr val="tx1"/>
                </a:solidFill>
              </a:rPr>
              <a:t>OR</a:t>
            </a:r>
          </a:p>
          <a:p>
            <a:pPr defTabSz="882523">
              <a:defRPr/>
            </a:pPr>
            <a:endParaRPr lang="en-US" sz="1200" b="0" baseline="0" dirty="0">
              <a:solidFill>
                <a:schemeClr val="tx1"/>
              </a:solidFill>
            </a:endParaRPr>
          </a:p>
          <a:p>
            <a:pPr defTabSz="882523">
              <a:defRPr/>
            </a:pPr>
            <a:r>
              <a:rPr lang="en-US" sz="1200" b="0" dirty="0">
                <a:solidFill>
                  <a:schemeClr val="tx1"/>
                </a:solidFill>
              </a:rPr>
              <a:t>Finally, if the ingredients in the food meet the criteria listed</a:t>
            </a:r>
            <a:r>
              <a:rPr lang="en-US" sz="1200" b="0" baseline="0" dirty="0">
                <a:solidFill>
                  <a:schemeClr val="tx1"/>
                </a:solidFill>
              </a:rPr>
              <a:t> in the </a:t>
            </a:r>
            <a:r>
              <a:rPr lang="en-US" sz="1200" b="0" dirty="0">
                <a:solidFill>
                  <a:schemeClr val="tx1"/>
                </a:solidFill>
              </a:rPr>
              <a:t>Rule of Three. </a:t>
            </a:r>
          </a:p>
          <a:p>
            <a:pPr defTabSz="882523">
              <a:defRPr/>
            </a:pPr>
            <a:endParaRPr lang="en-US" sz="1200" b="0" baseline="0" dirty="0">
              <a:solidFill>
                <a:schemeClr val="tx1"/>
              </a:solidFill>
            </a:endParaRPr>
          </a:p>
          <a:p>
            <a:pPr defTabSz="882523">
              <a:defRPr/>
            </a:pPr>
            <a:endParaRPr lang="en-US" sz="1200" baseline="0" dirty="0">
              <a:solidFill>
                <a:schemeClr val="tx1"/>
              </a:solidFill>
            </a:endParaRPr>
          </a:p>
          <a:p>
            <a:pPr defTabSz="882523">
              <a:defRPr/>
            </a:pPr>
            <a:endParaRPr lang="en-US" sz="1200" baseline="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803626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rPr>
              <a:t>Again, for today’s training we will be focusing on one method to identify whole grain-rich foods, and that’s the method that uses the WIC Food Lists. As I just mentioned, there is an optional accompanying worksheet that can be used with today’s training, and that’s shown on the left.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rPr>
              <a:t>For those of you who want more information on the other methods for identifying whole grain-rich items in the CACFP, Team Nutrition also has a worksheet that lists and explains these methods. This is shown on the right side of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chemeClr val="tx1"/>
                </a:solidFill>
              </a:rPr>
              <a:t>You can find both of these worksheets, along with several others, at the web address shown at the bottom of this screen.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1294252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tx1"/>
                </a:solidFill>
              </a:rPr>
              <a:t>The Special Supplemental Nutrition Program for Women, Infants, and </a:t>
            </a:r>
            <a:r>
              <a:rPr lang="en-US" sz="1200" b="0" strike="noStrike" dirty="0">
                <a:solidFill>
                  <a:schemeClr val="tx1"/>
                </a:solidFill>
              </a:rPr>
              <a:t>Children,</a:t>
            </a:r>
            <a:r>
              <a:rPr lang="en-US" sz="1200" b="0" strike="noStrike" baseline="0" dirty="0">
                <a:solidFill>
                  <a:schemeClr val="tx1"/>
                </a:solidFill>
              </a:rPr>
              <a:t> known</a:t>
            </a:r>
            <a:r>
              <a:rPr lang="en-US" sz="1200" b="0" baseline="0" dirty="0">
                <a:solidFill>
                  <a:schemeClr val="tx1"/>
                </a:solidFill>
              </a:rPr>
              <a:t> as WIC,</a:t>
            </a:r>
            <a:r>
              <a:rPr lang="en-US" sz="1200" b="0" dirty="0">
                <a:solidFill>
                  <a:schemeClr val="tx1"/>
                </a:solidFill>
              </a:rPr>
              <a:t> provides federal grants to States for supplemental foods, health care referrals, and nutrition education for low-income pregnant, breastfeeding, and non-breastfeeding postpartum women, and to infants and children up to age five who are at nutritional risk. </a:t>
            </a:r>
          </a:p>
          <a:p>
            <a:endParaRPr lang="en-US" sz="1200" dirty="0">
              <a:solidFill>
                <a:schemeClr val="tx1"/>
              </a:solidFill>
            </a:endParaRPr>
          </a:p>
          <a:p>
            <a:r>
              <a:rPr lang="en-US" sz="1200" dirty="0">
                <a:solidFill>
                  <a:schemeClr val="tx1"/>
                </a:solidFill>
              </a:rPr>
              <a:t>WIC authorizes food lists that meet minimum Federal WIC requirements and can be purchased with WIC benefits. </a:t>
            </a:r>
          </a:p>
          <a:p>
            <a:endParaRPr lang="en-US" sz="1200" dirty="0">
              <a:solidFill>
                <a:schemeClr val="tx1"/>
              </a:solidFill>
            </a:endParaRPr>
          </a:p>
          <a:p>
            <a:r>
              <a:rPr lang="en-US" sz="1200" dirty="0">
                <a:solidFill>
                  <a:schemeClr val="tx1"/>
                </a:solidFill>
              </a:rPr>
              <a:t>This list is called the WIC Authorized Foods List or WIC list. It includes specific brands and product names of foods. Each State has its own WIC list and in some States it may be called the “Approved WIC Foods Shopping Guide” or a similar name. </a:t>
            </a:r>
          </a:p>
          <a:p>
            <a:endParaRPr lang="en-US" sz="1200" dirty="0">
              <a:solidFill>
                <a:schemeClr val="tx1"/>
              </a:solidFill>
            </a:endParaRPr>
          </a:p>
          <a:p>
            <a:r>
              <a:rPr lang="en-US" sz="1200" dirty="0">
                <a:solidFill>
                  <a:schemeClr val="tx1"/>
                </a:solidFill>
              </a:rPr>
              <a:t>You can use </a:t>
            </a:r>
            <a:r>
              <a:rPr lang="en-US" sz="1200" b="1" dirty="0">
                <a:solidFill>
                  <a:schemeClr val="tx1"/>
                </a:solidFill>
              </a:rPr>
              <a:t>any</a:t>
            </a:r>
            <a:r>
              <a:rPr lang="en-US" sz="1200" dirty="0">
                <a:solidFill>
                  <a:schemeClr val="tx1"/>
                </a:solidFill>
              </a:rPr>
              <a:t> State agency’s WIC list to choose grain items that can count towards a reimbursable meal or snack in the </a:t>
            </a:r>
            <a:r>
              <a:rPr lang="en-US" sz="1200" strike="noStrike" dirty="0">
                <a:solidFill>
                  <a:schemeClr val="tx1"/>
                </a:solidFill>
              </a:rPr>
              <a:t>CACFP</a:t>
            </a:r>
            <a:r>
              <a:rPr lang="en-US" sz="1200" strike="noStrike" baseline="0" dirty="0">
                <a:solidFill>
                  <a:schemeClr val="tx1"/>
                </a:solidFill>
              </a:rPr>
              <a:t>, </a:t>
            </a:r>
            <a:r>
              <a:rPr lang="en-US" sz="1200" strike="noStrike" dirty="0">
                <a:solidFill>
                  <a:schemeClr val="tx1"/>
                </a:solidFill>
              </a:rPr>
              <a:t>such</a:t>
            </a:r>
            <a:r>
              <a:rPr lang="en-US" sz="1200" dirty="0">
                <a:solidFill>
                  <a:schemeClr val="tx1"/>
                </a:solidFill>
              </a:rPr>
              <a:t> as whole grain-rich breads, pastas, rice, and tortillas. The WIC list can also be used to find breakfast cereals and infant cereals that meet the CACFP sugar limit. </a:t>
            </a:r>
          </a:p>
          <a:p>
            <a:endParaRPr lang="en-US" sz="1200" dirty="0">
              <a:solidFill>
                <a:schemeClr val="tx1"/>
              </a:solidFill>
            </a:endParaRPr>
          </a:p>
          <a:p>
            <a:r>
              <a:rPr lang="en-US" sz="1200" dirty="0">
                <a:solidFill>
                  <a:schemeClr val="tx1"/>
                </a:solidFill>
              </a:rPr>
              <a:t>Some States may require that you only use your State's list, so if you are not sure, please check with your State agency or sponsoring organization to see which State’s WIC list to use before purchasing those grain items. </a:t>
            </a: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1028925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rPr>
              <a:t>Now, let’s do a quick practice question. </a:t>
            </a:r>
          </a:p>
          <a:p>
            <a:endParaRPr lang="en-US" sz="1200" baseline="0" dirty="0">
              <a:solidFill>
                <a:schemeClr val="tx1"/>
              </a:solidFill>
            </a:endParaRPr>
          </a:p>
          <a:p>
            <a:pPr defTabSz="914276">
              <a:defRPr/>
            </a:pPr>
            <a:r>
              <a:rPr lang="en-US" sz="1200" dirty="0">
                <a:solidFill>
                  <a:schemeClr val="tx1"/>
                </a:solidFill>
              </a:rPr>
              <a:t>Bob works in State A and finds State B’s WIC list. Can he use State</a:t>
            </a:r>
            <a:r>
              <a:rPr lang="en-US" sz="1200" baseline="0" dirty="0">
                <a:solidFill>
                  <a:schemeClr val="tx1"/>
                </a:solidFill>
              </a:rPr>
              <a:t> B’s WIC </a:t>
            </a:r>
            <a:r>
              <a:rPr lang="en-US" sz="1200" dirty="0">
                <a:solidFill>
                  <a:schemeClr val="tx1"/>
                </a:solidFill>
              </a:rPr>
              <a:t>list to identify whole grain-rich</a:t>
            </a:r>
            <a:r>
              <a:rPr lang="en-US" sz="1200" baseline="0" dirty="0">
                <a:solidFill>
                  <a:schemeClr val="tx1"/>
                </a:solidFill>
              </a:rPr>
              <a:t> items </a:t>
            </a:r>
            <a:r>
              <a:rPr lang="en-US" sz="1200" dirty="0">
                <a:solidFill>
                  <a:schemeClr val="tx1"/>
                </a:solidFill>
              </a:rPr>
              <a:t>he can offer at his child care site in State</a:t>
            </a:r>
            <a:r>
              <a:rPr lang="en-US" sz="1200" baseline="0" dirty="0">
                <a:solidFill>
                  <a:schemeClr val="tx1"/>
                </a:solidFill>
              </a:rPr>
              <a:t> A</a:t>
            </a:r>
            <a:r>
              <a:rPr lang="en-US" sz="1200" dirty="0">
                <a:solidFill>
                  <a:schemeClr val="tx1"/>
                </a:solidFill>
              </a:rPr>
              <a:t>?</a:t>
            </a:r>
            <a:r>
              <a:rPr lang="en-US" sz="1200" baseline="0" dirty="0">
                <a:solidFill>
                  <a:schemeClr val="tx1"/>
                </a:solidFill>
              </a:rPr>
              <a:t> </a:t>
            </a:r>
            <a:r>
              <a:rPr lang="en-US" sz="1200" dirty="0">
                <a:solidFill>
                  <a:schemeClr val="tx1"/>
                </a:solidFill>
              </a:rPr>
              <a:t>Yes or No?</a:t>
            </a:r>
          </a:p>
          <a:p>
            <a:endParaRPr lang="en-US" sz="1200" dirty="0">
              <a:solidFill>
                <a:schemeClr val="tx1"/>
              </a:solidFill>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Raise your hand if you think Bob can use State B’s WIC list to identify whole</a:t>
            </a:r>
            <a:r>
              <a:rPr lang="en-US" sz="1200" baseline="0" dirty="0">
                <a:latin typeface="Arial" panose="020B0604020202020204" pitchFamily="34" charset="0"/>
                <a:cs typeface="Arial" panose="020B0604020202020204" pitchFamily="34" charset="0"/>
              </a:rPr>
              <a:t> grain-rich items he can offer at his child care site in State A [pause for a show of hands].</a:t>
            </a:r>
          </a:p>
          <a:p>
            <a:pPr marL="171450" indent="-171450">
              <a:buFont typeface="Wingdings" panose="05000000000000000000" pitchFamily="2" charset="2"/>
              <a:buChar char="q"/>
            </a:pPr>
            <a:endParaRPr lang="en-US" sz="1200" baseline="0" dirty="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d</a:t>
            </a:r>
            <a:r>
              <a:rPr lang="en-US" sz="1200" baseline="0" dirty="0">
                <a:latin typeface="Arial" panose="020B0604020202020204" pitchFamily="34" charset="0"/>
                <a:cs typeface="Arial" panose="020B0604020202020204" pitchFamily="34" charset="0"/>
              </a:rPr>
              <a:t>o not</a:t>
            </a:r>
            <a:r>
              <a:rPr lang="en-US" sz="1200" dirty="0">
                <a:latin typeface="Arial" panose="020B0604020202020204" pitchFamily="34" charset="0"/>
                <a:cs typeface="Arial" panose="020B0604020202020204" pitchFamily="34" charset="0"/>
              </a:rPr>
              <a:t> think Bob can use State B’s WIC list to identify whole</a:t>
            </a:r>
            <a:r>
              <a:rPr lang="en-US" sz="1200" baseline="0" dirty="0">
                <a:latin typeface="Arial" panose="020B0604020202020204" pitchFamily="34" charset="0"/>
                <a:cs typeface="Arial" panose="020B0604020202020204" pitchFamily="34" charset="0"/>
              </a:rPr>
              <a:t> grain-rich items he can offer at his child care site in State A [pause for a show of hands].</a:t>
            </a:r>
            <a:endParaRPr lang="en-US" sz="1200" dirty="0">
              <a:solidFill>
                <a:schemeClr val="tx1"/>
              </a:solidFill>
            </a:endParaRP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394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33856"/>
            <a:ext cx="7372350" cy="573957"/>
          </a:xfrm>
          <a:prstGeom prst="rect">
            <a:avLst/>
          </a:prstGeom>
        </p:spPr>
        <p:txBody>
          <a:bodyPr lIns="0" tIns="0" rIns="0" bIns="0" anchor="t" anchorCtr="0">
            <a:normAutofit/>
          </a:bodyPr>
          <a:lstStyle>
            <a:lvl1pPr algn="l">
              <a:defRPr sz="4000" b="1" i="0">
                <a:solidFill>
                  <a:srgbClr val="462F9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74209" y="4602916"/>
            <a:ext cx="5199656" cy="374387"/>
          </a:xfrm>
          <a:prstGeom prst="rect">
            <a:avLst/>
          </a:prstGeom>
        </p:spPr>
        <p:txBody>
          <a:bodyPr>
            <a:normAutofit/>
          </a:bodyPr>
          <a:lstStyle>
            <a:lvl1pPr marL="0" indent="0">
              <a:buNone/>
              <a:defRPr sz="1800" b="0" i="0">
                <a:solidFill>
                  <a:schemeClr val="tx1">
                    <a:lumMod val="65000"/>
                    <a:lumOff val="35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3967381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1581353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462F9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462F9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462F9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000">
                <a:solidFill>
                  <a:srgbClr val="462F9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561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462F9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462F9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462F91"/>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rgbClr val="462F91"/>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6DF50208-8C8A-0943-9CAF-9282FC96A677}"/>
              </a:ext>
            </a:extLst>
          </p:cNvPr>
          <p:cNvSpPr/>
          <p:nvPr userDrawn="1"/>
        </p:nvSpPr>
        <p:spPr>
          <a:xfrm rot="10800000" flipH="1">
            <a:off x="0" y="-1"/>
            <a:ext cx="8694751" cy="3440246"/>
          </a:xfrm>
          <a:prstGeom prst="round1Rect">
            <a:avLst>
              <a:gd name="adj" fmla="val 16776"/>
            </a:avLst>
          </a:pr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93034165"/>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9"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6" y="1168924"/>
            <a:ext cx="4792713" cy="3156440"/>
          </a:xfrm>
          <a:prstGeom prst="round1Rect">
            <a:avLst>
              <a:gd name="adj" fmla="val 26085"/>
            </a:avLst>
          </a:pr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8BFDD"/>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8BFDD"/>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D8BFDD"/>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6" y="1168924"/>
            <a:ext cx="4792713" cy="3156440"/>
          </a:xfrm>
          <a:prstGeom prst="round1Rect">
            <a:avLst>
              <a:gd name="adj" fmla="val 26085"/>
            </a:avLst>
          </a:prstGeom>
          <a:solidFill>
            <a:srgbClr val="D8B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1669277"/>
      </p:ext>
    </p:extLst>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jpg"/><Relationship Id="rId18" Type="http://schemas.openxmlformats.org/officeDocument/2006/relationships/image" Target="../media/image41.png"/><Relationship Id="rId3" Type="http://schemas.openxmlformats.org/officeDocument/2006/relationships/image" Target="../media/image26.jpe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notesSlide" Target="../notesSlides/notesSlide34.xml"/><Relationship Id="rId16"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jp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hyperlink" Target="mailto:TeamNutrition@usda.gov" TargetMode="Externa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hyperlink" Target="https://teamnutrition.usda.gov/" TargetMode="External"/><Relationship Id="rId7"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0" y="333241"/>
            <a:ext cx="7008707" cy="1275425"/>
          </a:xfrm>
        </p:spPr>
        <p:txBody>
          <a:bodyPr>
            <a:noAutofit/>
          </a:bodyPr>
          <a:lstStyle/>
          <a:p>
            <a:r>
              <a:rPr lang="en-US" sz="3200" dirty="0"/>
              <a:t>Using the Special Supplemental Nutrition Program for Women, Infants, and Children </a:t>
            </a:r>
            <a:br>
              <a:rPr lang="en-US" sz="3200" dirty="0"/>
            </a:br>
            <a:r>
              <a:rPr lang="en-US" sz="3200" dirty="0"/>
              <a:t>(WIC) Food Lists to </a:t>
            </a:r>
            <a:br>
              <a:rPr lang="en-US" sz="3200" dirty="0"/>
            </a:br>
            <a:r>
              <a:rPr lang="en-US" sz="3200" dirty="0"/>
              <a:t>Identify Grains for </a:t>
            </a:r>
            <a:br>
              <a:rPr lang="en-US" sz="3200" dirty="0"/>
            </a:br>
            <a:r>
              <a:rPr lang="en-US" sz="3200" dirty="0"/>
              <a:t>the CACFP</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74209" y="3657600"/>
            <a:ext cx="5199656" cy="982899"/>
          </a:xfrm>
        </p:spPr>
        <p:txBody>
          <a:bodyPr/>
          <a:lstStyle/>
          <a:p>
            <a:pPr>
              <a:lnSpc>
                <a:spcPts val="30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6" name="Picture 5" descr="Picture of a woman selecting WIC-approved cereals">
            <a:extLst>
              <a:ext uri="{FF2B5EF4-FFF2-40B4-BE49-F238E27FC236}">
                <a16:creationId xmlns:a16="http://schemas.microsoft.com/office/drawing/2014/main" id="{AE6EE16F-08A7-C949-BA66-A8EBC355823D}"/>
              </a:ext>
            </a:extLst>
          </p:cNvPr>
          <p:cNvPicPr>
            <a:picLocks noChangeAspect="1"/>
          </p:cNvPicPr>
          <p:nvPr/>
        </p:nvPicPr>
        <p:blipFill>
          <a:blip r:embed="rId3"/>
          <a:stretch>
            <a:fillRect/>
          </a:stretch>
        </p:blipFill>
        <p:spPr>
          <a:xfrm>
            <a:off x="4270665" y="1943620"/>
            <a:ext cx="4764090" cy="3199880"/>
          </a:xfrm>
          <a:prstGeom prst="rect">
            <a:avLst/>
          </a:prstGeom>
        </p:spPr>
      </p:pic>
    </p:spTree>
    <p:extLst>
      <p:ext uri="{BB962C8B-B14F-4D97-AF65-F5344CB8AC3E}">
        <p14:creationId xmlns:p14="http://schemas.microsoft.com/office/powerpoint/2010/main" val="31631244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br>
              <a:rPr lang="en-US" dirty="0">
                <a:solidFill>
                  <a:srgbClr val="462F91"/>
                </a:solidFill>
              </a:rPr>
            </a:br>
            <a:r>
              <a:rPr lang="en-US" dirty="0">
                <a:solidFill>
                  <a:srgbClr val="462F91"/>
                </a:solidFill>
              </a:rPr>
              <a:t>Answer</a:t>
            </a:r>
            <a:endParaRPr lang="en-US" b="0" dirty="0">
              <a:solidFill>
                <a:srgbClr val="462F91"/>
              </a:solidFill>
            </a:endParaRPr>
          </a:p>
        </p:txBody>
      </p:sp>
      <p:sp>
        <p:nvSpPr>
          <p:cNvPr id="6" name="Rectangle 5">
            <a:extLst>
              <a:ext uri="{FF2B5EF4-FFF2-40B4-BE49-F238E27FC236}">
                <a16:creationId xmlns:a16="http://schemas.microsoft.com/office/drawing/2014/main" id="{A725FB41-E9CD-2C45-97A6-2871A0573536}"/>
              </a:ext>
            </a:extLst>
          </p:cNvPr>
          <p:cNvSpPr/>
          <p:nvPr/>
        </p:nvSpPr>
        <p:spPr>
          <a:xfrm>
            <a:off x="3517237" y="823223"/>
            <a:ext cx="4800285" cy="1323439"/>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Bob works in State A and finds State B’s WIC list. Can he use State B’s WIC list to identify whole-grain rich items he can offer at his child care site in State A?</a:t>
            </a:r>
          </a:p>
        </p:txBody>
      </p:sp>
      <p:sp>
        <p:nvSpPr>
          <p:cNvPr id="8" name="L-Shape 7" descr="Checkmark">
            <a:extLst>
              <a:ext uri="{FF2B5EF4-FFF2-40B4-BE49-F238E27FC236}">
                <a16:creationId xmlns:a16="http://schemas.microsoft.com/office/drawing/2014/main" id="{399730F8-A438-F643-9C3D-FFB8062CED1B}"/>
              </a:ext>
            </a:extLst>
          </p:cNvPr>
          <p:cNvSpPr/>
          <p:nvPr/>
        </p:nvSpPr>
        <p:spPr>
          <a:xfrm rot="18190754">
            <a:off x="3633270" y="2545464"/>
            <a:ext cx="243534" cy="71320"/>
          </a:xfrm>
          <a:prstGeom prst="corner">
            <a:avLst>
              <a:gd name="adj1" fmla="val 15877"/>
              <a:gd name="adj2" fmla="val 15877"/>
            </a:avLst>
          </a:prstGeom>
          <a:solidFill>
            <a:srgbClr val="462F91"/>
          </a:solidFill>
          <a:ln>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B94A02B-08B9-AA4C-82CB-FDD7558DD5E6}"/>
              </a:ext>
            </a:extLst>
          </p:cNvPr>
          <p:cNvSpPr/>
          <p:nvPr/>
        </p:nvSpPr>
        <p:spPr>
          <a:xfrm>
            <a:off x="3517238" y="2506060"/>
            <a:ext cx="2038831" cy="1231106"/>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rgbClr val="462F91"/>
                </a:solidFill>
                <a:latin typeface="Helvetica" pitchFamily="2" charset="0"/>
              </a:rPr>
              <a:t>Yes</a:t>
            </a:r>
          </a:p>
          <a:p>
            <a:pPr marL="342900" lvl="0" indent="-342900">
              <a:spcBef>
                <a:spcPts val="1200"/>
              </a:spcBef>
              <a:buClr>
                <a:srgbClr val="462F91"/>
              </a:buClr>
              <a:buFont typeface="Wingdings" pitchFamily="2" charset="2"/>
              <a:buChar char="q"/>
            </a:pPr>
            <a:r>
              <a:rPr lang="en-US" dirty="0">
                <a:solidFill>
                  <a:prstClr val="black">
                    <a:lumMod val="65000"/>
                    <a:lumOff val="35000"/>
                  </a:prstClr>
                </a:solidFill>
                <a:latin typeface="Helvetica" pitchFamily="2" charset="0"/>
              </a:rPr>
              <a:t>No</a:t>
            </a:r>
          </a:p>
          <a:p>
            <a:pPr marL="285750" lvl="0" indent="-285750">
              <a:spcBef>
                <a:spcPts val="1200"/>
              </a:spcBef>
              <a:buClr>
                <a:srgbClr val="0D5929"/>
              </a:buClr>
              <a:buFont typeface="Wingdings" pitchFamily="2" charset="2"/>
              <a:buChar char="q"/>
            </a:pPr>
            <a:endParaRPr lang="en-US" dirty="0">
              <a:solidFill>
                <a:prstClr val="black">
                  <a:lumMod val="65000"/>
                  <a:lumOff val="35000"/>
                </a:prstClr>
              </a:solidFill>
              <a:latin typeface="Helvetica" pitchFamily="2" charset="0"/>
            </a:endParaRPr>
          </a:p>
        </p:txBody>
      </p:sp>
      <p:sp>
        <p:nvSpPr>
          <p:cNvPr id="4" name="Rounded Rectangle 3" descr="[decorative]">
            <a:extLst>
              <a:ext uri="{FF2B5EF4-FFF2-40B4-BE49-F238E27FC236}">
                <a16:creationId xmlns:a16="http://schemas.microsoft.com/office/drawing/2014/main" id="{911B68D3-F891-C741-A7D7-B0614F97F491}"/>
              </a:ext>
            </a:extLst>
          </p:cNvPr>
          <p:cNvSpPr/>
          <p:nvPr/>
        </p:nvSpPr>
        <p:spPr>
          <a:xfrm>
            <a:off x="6153631" y="2815937"/>
            <a:ext cx="2629569" cy="1931822"/>
          </a:xfrm>
          <a:prstGeom prst="roundRect">
            <a:avLst>
              <a:gd name="adj" fmla="val 55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22549B9-1F7C-B140-9788-6A956761B2E7}"/>
              </a:ext>
            </a:extLst>
          </p:cNvPr>
          <p:cNvSpPr/>
          <p:nvPr/>
        </p:nvSpPr>
        <p:spPr>
          <a:xfrm>
            <a:off x="6387821" y="3155754"/>
            <a:ext cx="2139596" cy="1569660"/>
          </a:xfrm>
          <a:prstGeom prst="rect">
            <a:avLst/>
          </a:prstGeom>
        </p:spPr>
        <p:txBody>
          <a:bodyPr wrap="square">
            <a:spAutoFit/>
          </a:bodyPr>
          <a:lstStyle/>
          <a:p>
            <a:pPr lvl="0">
              <a:buClr>
                <a:srgbClr val="0D5929"/>
              </a:buClr>
            </a:pPr>
            <a:r>
              <a:rPr lang="en-US" sz="1600" b="1" i="1" dirty="0">
                <a:solidFill>
                  <a:srgbClr val="462F91"/>
                </a:solidFill>
                <a:latin typeface="Helvetica" pitchFamily="2" charset="0"/>
              </a:rPr>
              <a:t>Yes. </a:t>
            </a:r>
            <a:r>
              <a:rPr lang="en-US" sz="1600" i="1" dirty="0">
                <a:solidFill>
                  <a:prstClr val="black">
                    <a:lumMod val="65000"/>
                    <a:lumOff val="35000"/>
                  </a:prstClr>
                </a:solidFill>
                <a:latin typeface="Helvetica" pitchFamily="2" charset="0"/>
              </a:rPr>
              <a:t>You can use ANY State agency’s WIC list to choose grain items to serve in the CACFP.</a:t>
            </a:r>
            <a:br>
              <a:rPr lang="en-US" sz="1600" i="1" dirty="0">
                <a:solidFill>
                  <a:prstClr val="black">
                    <a:lumMod val="65000"/>
                    <a:lumOff val="35000"/>
                  </a:prstClr>
                </a:solidFill>
                <a:latin typeface="Helvetica" pitchFamily="2" charset="0"/>
              </a:rPr>
            </a:br>
            <a:endParaRPr lang="en-US" sz="1600" i="1" dirty="0">
              <a:solidFill>
                <a:prstClr val="black">
                  <a:lumMod val="65000"/>
                  <a:lumOff val="35000"/>
                </a:prstClr>
              </a:solidFill>
              <a:latin typeface="Helvetica" pitchFamily="2" charset="0"/>
            </a:endParaRPr>
          </a:p>
        </p:txBody>
      </p:sp>
    </p:spTree>
    <p:extLst>
      <p:ext uri="{BB962C8B-B14F-4D97-AF65-F5344CB8AC3E}">
        <p14:creationId xmlns:p14="http://schemas.microsoft.com/office/powerpoint/2010/main" val="871536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0160"/>
            <a:ext cx="9144000" cy="850790"/>
          </a:xfrm>
        </p:spPr>
        <p:txBody>
          <a:bodyPr/>
          <a:lstStyle/>
          <a:p>
            <a:r>
              <a:rPr lang="en-US" sz="3000" dirty="0">
                <a:latin typeface="Arial" panose="020B0604020202020204" pitchFamily="34" charset="0"/>
                <a:cs typeface="Arial" panose="020B0604020202020204" pitchFamily="34" charset="0"/>
              </a:rPr>
              <a:t>Categories on a WIC List </a:t>
            </a:r>
          </a:p>
        </p:txBody>
      </p:sp>
      <p:pic>
        <p:nvPicPr>
          <p:cNvPr id="5" name="Picture 4" descr="Picture of WIC list categories">
            <a:extLst>
              <a:ext uri="{FF2B5EF4-FFF2-40B4-BE49-F238E27FC236}">
                <a16:creationId xmlns:a16="http://schemas.microsoft.com/office/drawing/2014/main" id="{040FC995-BB0A-E348-8848-5A8E9F09023D}"/>
              </a:ext>
            </a:extLst>
          </p:cNvPr>
          <p:cNvPicPr>
            <a:picLocks noChangeAspect="1"/>
          </p:cNvPicPr>
          <p:nvPr/>
        </p:nvPicPr>
        <p:blipFill>
          <a:blip r:embed="rId3"/>
          <a:srcRect/>
          <a:stretch/>
        </p:blipFill>
        <p:spPr>
          <a:xfrm>
            <a:off x="0" y="310225"/>
            <a:ext cx="4834783" cy="5111399"/>
          </a:xfrm>
          <a:prstGeom prst="rect">
            <a:avLst/>
          </a:prstGeom>
        </p:spPr>
      </p:pic>
      <p:sp>
        <p:nvSpPr>
          <p:cNvPr id="10" name="Rectangle 9">
            <a:extLst>
              <a:ext uri="{FF2B5EF4-FFF2-40B4-BE49-F238E27FC236}">
                <a16:creationId xmlns:a16="http://schemas.microsoft.com/office/drawing/2014/main" id="{ED7EA08D-D2C1-3A43-9F0F-89085723DCE3}"/>
              </a:ext>
            </a:extLst>
          </p:cNvPr>
          <p:cNvSpPr/>
          <p:nvPr/>
        </p:nvSpPr>
        <p:spPr>
          <a:xfrm>
            <a:off x="4636167" y="1965462"/>
            <a:ext cx="2927839" cy="2431435"/>
          </a:xfrm>
          <a:prstGeom prst="rect">
            <a:avLst/>
          </a:prstGeom>
        </p:spPr>
        <p:txBody>
          <a:bodyPr wrap="square">
            <a:spAutoFit/>
          </a:bodyPr>
          <a:lstStyle/>
          <a:p>
            <a:pPr>
              <a:spcBef>
                <a:spcPts val="1200"/>
              </a:spcBef>
              <a:buClr>
                <a:srgbClr val="462F91"/>
              </a:buClr>
            </a:pPr>
            <a:r>
              <a:rPr lang="en-US" sz="1600" dirty="0">
                <a:solidFill>
                  <a:schemeClr val="tx1">
                    <a:lumMod val="65000"/>
                    <a:lumOff val="35000"/>
                  </a:schemeClr>
                </a:solidFill>
                <a:latin typeface="Helvetica" pitchFamily="2" charset="0"/>
              </a:rPr>
              <a:t>Categories will vary among State WIC lists. They may include:</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Whole Grains</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Breakfast Cereals</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Infant Cereals</a:t>
            </a: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3482047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Whole Grains on a WIC List</a:t>
            </a:r>
          </a:p>
        </p:txBody>
      </p:sp>
      <p:pic>
        <p:nvPicPr>
          <p:cNvPr id="6" name="Picture 5" descr="Picture of whole grains on a WIC list">
            <a:extLst>
              <a:ext uri="{FF2B5EF4-FFF2-40B4-BE49-F238E27FC236}">
                <a16:creationId xmlns:a16="http://schemas.microsoft.com/office/drawing/2014/main" id="{9FF91929-4084-C942-846F-9868AA5A4044}"/>
              </a:ext>
            </a:extLst>
          </p:cNvPr>
          <p:cNvPicPr>
            <a:picLocks noChangeAspect="1"/>
          </p:cNvPicPr>
          <p:nvPr/>
        </p:nvPicPr>
        <p:blipFill>
          <a:blip r:embed="rId3"/>
          <a:srcRect/>
          <a:stretch/>
        </p:blipFill>
        <p:spPr>
          <a:xfrm>
            <a:off x="362278" y="982661"/>
            <a:ext cx="3332715" cy="3876164"/>
          </a:xfrm>
          <a:prstGeom prst="rect">
            <a:avLst/>
          </a:prstGeom>
        </p:spPr>
      </p:pic>
      <p:sp>
        <p:nvSpPr>
          <p:cNvPr id="3" name="TextBox 2"/>
          <p:cNvSpPr txBox="1"/>
          <p:nvPr/>
        </p:nvSpPr>
        <p:spPr>
          <a:xfrm>
            <a:off x="4102021" y="1321266"/>
            <a:ext cx="4473567" cy="3662541"/>
          </a:xfrm>
          <a:prstGeom prst="rect">
            <a:avLst/>
          </a:prstGeom>
          <a:noFill/>
        </p:spPr>
        <p:txBody>
          <a:bodyPr wrap="square" rtlCol="0">
            <a:spAutoFit/>
          </a:bodyPr>
          <a:lstStyle/>
          <a:p>
            <a:r>
              <a:rPr lang="en-US" sz="1600" dirty="0">
                <a:solidFill>
                  <a:schemeClr val="tx1">
                    <a:lumMod val="65000"/>
                    <a:lumOff val="35000"/>
                  </a:schemeClr>
                </a:solidFill>
                <a:latin typeface="Helvetica" pitchFamily="2" charset="0"/>
              </a:rPr>
              <a:t>All grain products on WIC lists, except some breakfast cereals, can be used to meet CACFP whole grain-rich requirements.</a:t>
            </a:r>
          </a:p>
          <a:p>
            <a:endParaRPr lang="en-US" sz="1600" dirty="0">
              <a:solidFill>
                <a:schemeClr val="tx1">
                  <a:lumMod val="65000"/>
                  <a:lumOff val="35000"/>
                </a:schemeClr>
              </a:solidFill>
              <a:latin typeface="Helvetica" pitchFamily="2" charset="0"/>
            </a:endParaRPr>
          </a:p>
          <a:p>
            <a:r>
              <a:rPr lang="en-US" sz="1600" b="1" dirty="0">
                <a:solidFill>
                  <a:schemeClr val="tx1">
                    <a:lumMod val="65000"/>
                    <a:lumOff val="35000"/>
                  </a:schemeClr>
                </a:solidFill>
                <a:latin typeface="Helvetica" pitchFamily="2" charset="0"/>
              </a:rPr>
              <a:t>Examples:</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Bread</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Rice </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Pasta</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Tortillas</a:t>
            </a:r>
          </a:p>
          <a:p>
            <a:endParaRPr lang="en-US" sz="1600" dirty="0">
              <a:solidFill>
                <a:schemeClr val="tx1">
                  <a:lumMod val="65000"/>
                  <a:lumOff val="35000"/>
                </a:schemeClr>
              </a:solidFill>
              <a:latin typeface="Helvetica" pitchFamily="2" charset="0"/>
            </a:endParaRPr>
          </a:p>
          <a:p>
            <a:r>
              <a:rPr lang="en-US" sz="1600" dirty="0">
                <a:solidFill>
                  <a:schemeClr val="tx1">
                    <a:lumMod val="65000"/>
                    <a:lumOff val="35000"/>
                  </a:schemeClr>
                </a:solidFill>
                <a:latin typeface="Helvetica" pitchFamily="2" charset="0"/>
              </a:rPr>
              <a:t>Some breakfast cereals may not be whole grain-rich. </a:t>
            </a:r>
          </a:p>
        </p:txBody>
      </p:sp>
    </p:spTree>
    <p:extLst>
      <p:ext uri="{BB962C8B-B14F-4D97-AF65-F5344CB8AC3E}">
        <p14:creationId xmlns:p14="http://schemas.microsoft.com/office/powerpoint/2010/main" val="4632473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0160"/>
            <a:ext cx="9144000" cy="850790"/>
          </a:xfrm>
        </p:spPr>
        <p:txBody>
          <a:bodyPr/>
          <a:lstStyle/>
          <a:p>
            <a:r>
              <a:rPr lang="en-US" sz="3000" dirty="0">
                <a:latin typeface="Arial" panose="020B0604020202020204" pitchFamily="34" charset="0"/>
                <a:cs typeface="Arial" panose="020B0604020202020204" pitchFamily="34" charset="0"/>
              </a:rPr>
              <a:t>Breakfast Cereals on a WIC List</a:t>
            </a:r>
          </a:p>
        </p:txBody>
      </p:sp>
      <p:pic>
        <p:nvPicPr>
          <p:cNvPr id="11" name="Picture 10" descr="Picture of breakfast cereal">
            <a:extLst>
              <a:ext uri="{FF2B5EF4-FFF2-40B4-BE49-F238E27FC236}">
                <a16:creationId xmlns:a16="http://schemas.microsoft.com/office/drawing/2014/main" id="{7050574C-5837-E44C-80A6-0AE5C33AF98C}"/>
              </a:ext>
            </a:extLst>
          </p:cNvPr>
          <p:cNvPicPr>
            <a:picLocks noChangeAspect="1"/>
          </p:cNvPicPr>
          <p:nvPr/>
        </p:nvPicPr>
        <p:blipFill>
          <a:blip r:embed="rId3"/>
          <a:stretch>
            <a:fillRect/>
          </a:stretch>
        </p:blipFill>
        <p:spPr>
          <a:xfrm rot="761515">
            <a:off x="465518" y="1857844"/>
            <a:ext cx="1705605" cy="2122934"/>
          </a:xfrm>
          <a:prstGeom prst="rect">
            <a:avLst/>
          </a:prstGeom>
        </p:spPr>
      </p:pic>
      <p:sp>
        <p:nvSpPr>
          <p:cNvPr id="6" name="Title 1">
            <a:extLst>
              <a:ext uri="{FF2B5EF4-FFF2-40B4-BE49-F238E27FC236}">
                <a16:creationId xmlns:a16="http://schemas.microsoft.com/office/drawing/2014/main" id="{F2DDA280-6919-CA47-BBE7-7A0FB189E13A}"/>
              </a:ext>
            </a:extLst>
          </p:cNvPr>
          <p:cNvSpPr txBox="1">
            <a:spLocks/>
          </p:cNvSpPr>
          <p:nvPr/>
        </p:nvSpPr>
        <p:spPr>
          <a:xfrm>
            <a:off x="2695573" y="1394317"/>
            <a:ext cx="3485519" cy="380780"/>
          </a:xfrm>
          <a:prstGeom prst="rect">
            <a:avLst/>
          </a:prstGeom>
        </p:spPr>
        <p:txBody>
          <a:bodyPr/>
          <a:lstStyle>
            <a:lvl1pPr algn="ctr" defTabSz="914400" rtl="0" eaLnBrk="1" latinLnBrk="0" hangingPunct="1">
              <a:lnSpc>
                <a:spcPct val="90000"/>
              </a:lnSpc>
              <a:spcBef>
                <a:spcPct val="0"/>
              </a:spcBef>
              <a:buNone/>
              <a:defRPr sz="3000" b="1" i="0" kern="1200">
                <a:solidFill>
                  <a:srgbClr val="462F91"/>
                </a:solidFill>
                <a:latin typeface="Helvetica" pitchFamily="2" charset="0"/>
                <a:ea typeface="+mj-ea"/>
                <a:cs typeface="+mj-cs"/>
              </a:defRPr>
            </a:lvl1pPr>
          </a:lstStyle>
          <a:p>
            <a:pPr algn="l"/>
            <a:r>
              <a:rPr lang="en-US" sz="1800" dirty="0">
                <a:cs typeface="Arial" panose="020B0604020202020204" pitchFamily="34" charset="0"/>
              </a:rPr>
              <a:t>Sugar Limit in the CACFP</a:t>
            </a:r>
          </a:p>
          <a:p>
            <a:pPr algn="l"/>
            <a:endParaRPr lang="en-US" sz="1800" dirty="0">
              <a:cs typeface="Arial" panose="020B0604020202020204" pitchFamily="34" charset="0"/>
            </a:endParaRPr>
          </a:p>
        </p:txBody>
      </p:sp>
      <p:sp>
        <p:nvSpPr>
          <p:cNvPr id="8" name="Rectangle 7">
            <a:extLst>
              <a:ext uri="{FF2B5EF4-FFF2-40B4-BE49-F238E27FC236}">
                <a16:creationId xmlns:a16="http://schemas.microsoft.com/office/drawing/2014/main" id="{22565585-3AC6-9A4B-9931-D562D3C2E6FD}"/>
              </a:ext>
            </a:extLst>
          </p:cNvPr>
          <p:cNvSpPr/>
          <p:nvPr/>
        </p:nvSpPr>
        <p:spPr>
          <a:xfrm>
            <a:off x="2695573" y="1870512"/>
            <a:ext cx="5272808" cy="1384995"/>
          </a:xfrm>
          <a:prstGeom prst="rect">
            <a:avLst/>
          </a:prstGeom>
        </p:spPr>
        <p:txBody>
          <a:bodyPr wrap="square">
            <a:spAutoFit/>
          </a:bodyPr>
          <a:lstStyle/>
          <a:p>
            <a:pPr>
              <a:spcBef>
                <a:spcPts val="1200"/>
              </a:spcBef>
              <a:buClr>
                <a:srgbClr val="462F91"/>
              </a:buClr>
            </a:pPr>
            <a:r>
              <a:rPr lang="en-US" sz="1600" dirty="0">
                <a:solidFill>
                  <a:schemeClr val="tx1">
                    <a:lumMod val="65000"/>
                    <a:lumOff val="35000"/>
                  </a:schemeClr>
                </a:solidFill>
                <a:latin typeface="Helvetica" pitchFamily="2" charset="0"/>
              </a:rPr>
              <a:t>ALL cereals on WIC lists meet the CACFP sugar limit.</a:t>
            </a:r>
          </a:p>
          <a:p>
            <a:pPr marL="285750" indent="-2857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Cereals may not contain more than </a:t>
            </a:r>
            <a:r>
              <a:rPr lang="en-US" sz="1600" b="1" dirty="0">
                <a:solidFill>
                  <a:schemeClr val="tx1">
                    <a:lumMod val="65000"/>
                    <a:lumOff val="35000"/>
                  </a:schemeClr>
                </a:solidFill>
                <a:latin typeface="Helvetica" pitchFamily="2" charset="0"/>
              </a:rPr>
              <a:t>6 grams </a:t>
            </a:r>
            <a:r>
              <a:rPr lang="en-US" sz="1600" dirty="0">
                <a:solidFill>
                  <a:schemeClr val="tx1">
                    <a:lumMod val="65000"/>
                    <a:lumOff val="35000"/>
                  </a:schemeClr>
                </a:solidFill>
                <a:latin typeface="Helvetica" pitchFamily="2" charset="0"/>
              </a:rPr>
              <a:t>of sugar per dry ounce.</a:t>
            </a:r>
          </a:p>
          <a:p>
            <a:pPr algn="ctr">
              <a:spcBef>
                <a:spcPts val="1200"/>
              </a:spcBef>
              <a:buClr>
                <a:srgbClr val="462F91"/>
              </a:buClr>
            </a:pPr>
            <a:endParaRPr lang="en-US" sz="1600" dirty="0">
              <a:solidFill>
                <a:schemeClr val="tx1">
                  <a:lumMod val="65000"/>
                  <a:lumOff val="35000"/>
                </a:schemeClr>
              </a:solidFill>
              <a:latin typeface="Helvetica" pitchFamily="2" charset="0"/>
            </a:endParaRPr>
          </a:p>
        </p:txBody>
      </p:sp>
      <p:sp>
        <p:nvSpPr>
          <p:cNvPr id="7" name="Title 1">
            <a:extLst>
              <a:ext uri="{FF2B5EF4-FFF2-40B4-BE49-F238E27FC236}">
                <a16:creationId xmlns:a16="http://schemas.microsoft.com/office/drawing/2014/main" id="{8BB2B4C6-111E-BE44-A491-93F2C44751AF}"/>
              </a:ext>
            </a:extLst>
          </p:cNvPr>
          <p:cNvSpPr txBox="1">
            <a:spLocks/>
          </p:cNvSpPr>
          <p:nvPr/>
        </p:nvSpPr>
        <p:spPr>
          <a:xfrm>
            <a:off x="2695573" y="3101799"/>
            <a:ext cx="3719798" cy="380780"/>
          </a:xfrm>
          <a:prstGeom prst="rect">
            <a:avLst/>
          </a:prstGeom>
        </p:spPr>
        <p:txBody>
          <a:bodyPr/>
          <a:lstStyle>
            <a:lvl1pPr algn="ctr" defTabSz="914400" rtl="0" eaLnBrk="1" latinLnBrk="0" hangingPunct="1">
              <a:lnSpc>
                <a:spcPct val="90000"/>
              </a:lnSpc>
              <a:spcBef>
                <a:spcPct val="0"/>
              </a:spcBef>
              <a:buNone/>
              <a:defRPr sz="3000" b="1" i="0" kern="1200">
                <a:solidFill>
                  <a:srgbClr val="462F91"/>
                </a:solidFill>
                <a:latin typeface="Helvetica" pitchFamily="2" charset="0"/>
                <a:ea typeface="+mj-ea"/>
                <a:cs typeface="+mj-cs"/>
              </a:defRPr>
            </a:lvl1pPr>
          </a:lstStyle>
          <a:p>
            <a:pPr algn="l"/>
            <a:r>
              <a:rPr lang="en-US" sz="1800" dirty="0">
                <a:cs typeface="Arial" panose="020B0604020202020204" pitchFamily="34" charset="0"/>
              </a:rPr>
              <a:t>Whole Grain-Rich in the CACFP</a:t>
            </a:r>
          </a:p>
          <a:p>
            <a:endParaRPr lang="en-US" sz="1800" dirty="0">
              <a:cs typeface="Arial" panose="020B0604020202020204" pitchFamily="34" charset="0"/>
            </a:endParaRPr>
          </a:p>
        </p:txBody>
      </p:sp>
      <p:sp>
        <p:nvSpPr>
          <p:cNvPr id="9" name="Rectangle 8">
            <a:extLst>
              <a:ext uri="{FF2B5EF4-FFF2-40B4-BE49-F238E27FC236}">
                <a16:creationId xmlns:a16="http://schemas.microsoft.com/office/drawing/2014/main" id="{2996BB5E-61BE-0747-985F-F44227F9E3D6}"/>
              </a:ext>
            </a:extLst>
          </p:cNvPr>
          <p:cNvSpPr/>
          <p:nvPr/>
        </p:nvSpPr>
        <p:spPr>
          <a:xfrm>
            <a:off x="2695573" y="3558793"/>
            <a:ext cx="5130106" cy="1384995"/>
          </a:xfrm>
          <a:prstGeom prst="rect">
            <a:avLst/>
          </a:prstGeom>
        </p:spPr>
        <p:txBody>
          <a:bodyPr wrap="square">
            <a:spAutoFit/>
          </a:bodyPr>
          <a:lstStyle/>
          <a:p>
            <a:pPr>
              <a:spcBef>
                <a:spcPts val="1200"/>
              </a:spcBef>
              <a:buClr>
                <a:srgbClr val="462F91"/>
              </a:buClr>
            </a:pPr>
            <a:r>
              <a:rPr lang="en-US" sz="1600" dirty="0">
                <a:solidFill>
                  <a:schemeClr val="tx1">
                    <a:lumMod val="65000"/>
                    <a:lumOff val="35000"/>
                  </a:schemeClr>
                </a:solidFill>
                <a:latin typeface="Helvetica" pitchFamily="2" charset="0"/>
              </a:rPr>
              <a:t>Not all cereals listed on WIC lists are whole grain-rich.</a:t>
            </a:r>
          </a:p>
          <a:p>
            <a:pPr>
              <a:spcBef>
                <a:spcPts val="1200"/>
              </a:spcBef>
              <a:buClr>
                <a:srgbClr val="462F91"/>
              </a:buClr>
            </a:pPr>
            <a:r>
              <a:rPr lang="en-US" sz="1600" dirty="0">
                <a:solidFill>
                  <a:schemeClr val="tx1">
                    <a:lumMod val="65000"/>
                    <a:lumOff val="35000"/>
                  </a:schemeClr>
                </a:solidFill>
                <a:latin typeface="Helvetica" pitchFamily="2" charset="0"/>
              </a:rPr>
              <a:t>Enriched or fortified cereals listed can be served as a grain item.</a:t>
            </a:r>
          </a:p>
          <a:p>
            <a:pPr>
              <a:spcBef>
                <a:spcPts val="1200"/>
              </a:spcBef>
              <a:buClr>
                <a:srgbClr val="462F91"/>
              </a:buCl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10065761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5150-3AFC-E941-8FF1-8C64E2005C44}"/>
              </a:ext>
            </a:extLst>
          </p:cNvPr>
          <p:cNvSpPr>
            <a:spLocks noGrp="1"/>
          </p:cNvSpPr>
          <p:nvPr>
            <p:ph type="title"/>
          </p:nvPr>
        </p:nvSpPr>
        <p:spPr>
          <a:xfrm>
            <a:off x="628650" y="0"/>
            <a:ext cx="7886700" cy="1009979"/>
          </a:xfrm>
        </p:spPr>
        <p:txBody>
          <a:bodyPr/>
          <a:lstStyle/>
          <a:p>
            <a:pPr algn="ctr"/>
            <a:r>
              <a:rPr lang="en-US" dirty="0"/>
              <a:t>Infant Cereals on a WIC List</a:t>
            </a:r>
          </a:p>
        </p:txBody>
      </p:sp>
      <p:pic>
        <p:nvPicPr>
          <p:cNvPr id="6" name="Picture 5" descr="Infant Cereal icon">
            <a:extLst>
              <a:ext uri="{FF2B5EF4-FFF2-40B4-BE49-F238E27FC236}">
                <a16:creationId xmlns:a16="http://schemas.microsoft.com/office/drawing/2014/main" id="{0BD98DF3-7B1C-8B48-A83E-C08F6DCE7C58}"/>
              </a:ext>
            </a:extLst>
          </p:cNvPr>
          <p:cNvPicPr>
            <a:picLocks noChangeAspect="1"/>
          </p:cNvPicPr>
          <p:nvPr/>
        </p:nvPicPr>
        <p:blipFill>
          <a:blip r:embed="rId3"/>
          <a:stretch>
            <a:fillRect/>
          </a:stretch>
        </p:blipFill>
        <p:spPr>
          <a:xfrm>
            <a:off x="1435609" y="1803495"/>
            <a:ext cx="1413980" cy="1694107"/>
          </a:xfrm>
          <a:prstGeom prst="roundRect">
            <a:avLst>
              <a:gd name="adj" fmla="val 8594"/>
            </a:avLst>
          </a:prstGeom>
          <a:solidFill>
            <a:srgbClr val="FFFFFF">
              <a:shade val="85000"/>
            </a:srgbClr>
          </a:solidFill>
          <a:ln>
            <a:noFill/>
          </a:ln>
          <a:effectLst/>
        </p:spPr>
      </p:pic>
      <p:sp>
        <p:nvSpPr>
          <p:cNvPr id="5" name="Rectangle 4">
            <a:extLst>
              <a:ext uri="{FF2B5EF4-FFF2-40B4-BE49-F238E27FC236}">
                <a16:creationId xmlns:a16="http://schemas.microsoft.com/office/drawing/2014/main" id="{D954482D-3893-1746-B21F-A703FC6DB3B0}"/>
              </a:ext>
            </a:extLst>
          </p:cNvPr>
          <p:cNvSpPr/>
          <p:nvPr/>
        </p:nvSpPr>
        <p:spPr>
          <a:xfrm>
            <a:off x="3213291" y="2272488"/>
            <a:ext cx="4288255" cy="1107996"/>
          </a:xfrm>
          <a:prstGeom prst="rect">
            <a:avLst/>
          </a:prstGeom>
        </p:spPr>
        <p:txBody>
          <a:bodyPr wrap="square">
            <a:spAutoFit/>
          </a:bodyPr>
          <a:lstStyle/>
          <a:p>
            <a:pPr>
              <a:spcBef>
                <a:spcPts val="1200"/>
              </a:spcBef>
              <a:buClr>
                <a:srgbClr val="462F91"/>
              </a:buClr>
            </a:pPr>
            <a:r>
              <a:rPr lang="en-US" sz="2000" b="1" dirty="0">
                <a:solidFill>
                  <a:srgbClr val="462F91"/>
                </a:solidFill>
                <a:latin typeface="Helvetica" pitchFamily="2" charset="0"/>
              </a:rPr>
              <a:t>ALL infant cereals on a WIC list are creditable in the CACFP.</a:t>
            </a:r>
          </a:p>
          <a:p>
            <a:pPr>
              <a:spcBef>
                <a:spcPts val="1200"/>
              </a:spcBef>
              <a:buClr>
                <a:srgbClr val="462F91"/>
              </a:buClr>
            </a:pPr>
            <a:endParaRPr lang="en-US" sz="1600" b="1" dirty="0">
              <a:solidFill>
                <a:srgbClr val="462F91"/>
              </a:solidFill>
              <a:latin typeface="Helvetica" pitchFamily="2" charset="0"/>
            </a:endParaRPr>
          </a:p>
        </p:txBody>
      </p:sp>
    </p:spTree>
    <p:extLst>
      <p:ext uri="{BB962C8B-B14F-4D97-AF65-F5344CB8AC3E}">
        <p14:creationId xmlns:p14="http://schemas.microsoft.com/office/powerpoint/2010/main" val="15266576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5150-3AFC-E941-8FF1-8C64E2005C44}"/>
              </a:ext>
            </a:extLst>
          </p:cNvPr>
          <p:cNvSpPr>
            <a:spLocks noGrp="1"/>
          </p:cNvSpPr>
          <p:nvPr>
            <p:ph type="title"/>
          </p:nvPr>
        </p:nvSpPr>
        <p:spPr>
          <a:xfrm>
            <a:off x="628650" y="0"/>
            <a:ext cx="7886700" cy="1009979"/>
          </a:xfrm>
        </p:spPr>
        <p:txBody>
          <a:bodyPr/>
          <a:lstStyle/>
          <a:p>
            <a:pPr algn="ctr"/>
            <a:r>
              <a:rPr lang="en-US" dirty="0"/>
              <a:t>Non-Grain Foods on WIC Lists</a:t>
            </a:r>
          </a:p>
        </p:txBody>
      </p:sp>
      <p:sp>
        <p:nvSpPr>
          <p:cNvPr id="7" name="Rounded Rectangle 6" descr="[decorative]">
            <a:extLst>
              <a:ext uri="{FF2B5EF4-FFF2-40B4-BE49-F238E27FC236}">
                <a16:creationId xmlns:a16="http://schemas.microsoft.com/office/drawing/2014/main" id="{AFE4DAC2-7AF0-2144-B203-F929DAF00FD3}"/>
              </a:ext>
            </a:extLst>
          </p:cNvPr>
          <p:cNvSpPr/>
          <p:nvPr/>
        </p:nvSpPr>
        <p:spPr>
          <a:xfrm>
            <a:off x="2707047" y="1009979"/>
            <a:ext cx="3764091" cy="3834583"/>
          </a:xfrm>
          <a:prstGeom prst="roundRect">
            <a:avLst>
              <a:gd name="adj" fmla="val 5570"/>
            </a:avLst>
          </a:prstGeom>
          <a:pattFill prst="wdDnDiag">
            <a:fgClr>
              <a:schemeClr val="bg2"/>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D954482D-3893-1746-B21F-A703FC6DB3B0}"/>
              </a:ext>
            </a:extLst>
          </p:cNvPr>
          <p:cNvSpPr/>
          <p:nvPr/>
        </p:nvSpPr>
        <p:spPr>
          <a:xfrm>
            <a:off x="2809747" y="1143000"/>
            <a:ext cx="3524505" cy="3508653"/>
          </a:xfrm>
          <a:prstGeom prst="rect">
            <a:avLst/>
          </a:prstGeom>
        </p:spPr>
        <p:txBody>
          <a:bodyPr wrap="square">
            <a:spAutoFit/>
          </a:bodyPr>
          <a:lstStyle/>
          <a:p>
            <a:pPr algn="ctr">
              <a:spcBef>
                <a:spcPts val="1200"/>
              </a:spcBef>
              <a:buClr>
                <a:srgbClr val="462F91"/>
              </a:buClr>
            </a:pPr>
            <a:r>
              <a:rPr lang="en-US" sz="2000" b="1" dirty="0">
                <a:solidFill>
                  <a:srgbClr val="462F91"/>
                </a:solidFill>
                <a:latin typeface="Helvetica" pitchFamily="2" charset="0"/>
              </a:rPr>
              <a:t>WIC lists may include other foods, such as:</a:t>
            </a:r>
            <a:endParaRPr lang="en-US" sz="2000" dirty="0">
              <a:solidFill>
                <a:schemeClr val="tx1">
                  <a:lumMod val="65000"/>
                  <a:lumOff val="35000"/>
                </a:schemeClr>
              </a:solidFill>
              <a:latin typeface="Helvetica" pitchFamily="2" charset="0"/>
            </a:endParaRPr>
          </a:p>
          <a:p>
            <a:pPr algn="ctr">
              <a:spcBef>
                <a:spcPts val="1200"/>
              </a:spcBef>
              <a:buClr>
                <a:srgbClr val="462F91"/>
              </a:buClr>
            </a:pPr>
            <a:r>
              <a:rPr lang="en-US" sz="1600" dirty="0">
                <a:solidFill>
                  <a:schemeClr val="tx1">
                    <a:lumMod val="65000"/>
                    <a:lumOff val="35000"/>
                  </a:schemeClr>
                </a:solidFill>
                <a:latin typeface="Helvetica" pitchFamily="2" charset="0"/>
              </a:rPr>
              <a:t>Juice</a:t>
            </a:r>
          </a:p>
          <a:p>
            <a:pPr algn="ctr">
              <a:spcBef>
                <a:spcPts val="1200"/>
              </a:spcBef>
              <a:buClr>
                <a:srgbClr val="462F91"/>
              </a:buClr>
            </a:pPr>
            <a:r>
              <a:rPr lang="en-US" sz="1600" dirty="0">
                <a:solidFill>
                  <a:schemeClr val="tx1">
                    <a:lumMod val="65000"/>
                    <a:lumOff val="35000"/>
                  </a:schemeClr>
                </a:solidFill>
                <a:latin typeface="Helvetica" pitchFamily="2" charset="0"/>
              </a:rPr>
              <a:t>Milk</a:t>
            </a:r>
          </a:p>
          <a:p>
            <a:pPr algn="ctr">
              <a:spcBef>
                <a:spcPts val="1200"/>
              </a:spcBef>
              <a:buClr>
                <a:srgbClr val="462F91"/>
              </a:buClr>
            </a:pPr>
            <a:r>
              <a:rPr lang="en-US" sz="1600" dirty="0">
                <a:solidFill>
                  <a:schemeClr val="tx1">
                    <a:lumMod val="65000"/>
                    <a:lumOff val="35000"/>
                  </a:schemeClr>
                </a:solidFill>
                <a:latin typeface="Helvetica" pitchFamily="2" charset="0"/>
              </a:rPr>
              <a:t>Eggs </a:t>
            </a:r>
          </a:p>
          <a:p>
            <a:pPr algn="ctr">
              <a:spcBef>
                <a:spcPts val="1200"/>
              </a:spcBef>
              <a:buClr>
                <a:srgbClr val="462F91"/>
              </a:buClr>
            </a:pPr>
            <a:r>
              <a:rPr lang="en-US" sz="1600" dirty="0">
                <a:solidFill>
                  <a:schemeClr val="tx1">
                    <a:lumMod val="65000"/>
                    <a:lumOff val="35000"/>
                  </a:schemeClr>
                </a:solidFill>
                <a:latin typeface="Helvetica" pitchFamily="2" charset="0"/>
              </a:rPr>
              <a:t>Tofu</a:t>
            </a:r>
          </a:p>
          <a:p>
            <a:pPr algn="ctr">
              <a:spcBef>
                <a:spcPts val="1200"/>
              </a:spcBef>
              <a:buClr>
                <a:srgbClr val="462F91"/>
              </a:buClr>
            </a:pPr>
            <a:r>
              <a:rPr lang="en-US" sz="1600" dirty="0">
                <a:solidFill>
                  <a:schemeClr val="tx1">
                    <a:lumMod val="65000"/>
                    <a:lumOff val="35000"/>
                  </a:schemeClr>
                </a:solidFill>
                <a:latin typeface="Helvetica" pitchFamily="2" charset="0"/>
              </a:rPr>
              <a:t>Fruits</a:t>
            </a:r>
          </a:p>
          <a:p>
            <a:pPr algn="ctr">
              <a:spcBef>
                <a:spcPts val="1200"/>
              </a:spcBef>
              <a:buClr>
                <a:srgbClr val="462F91"/>
              </a:buClr>
            </a:pPr>
            <a:r>
              <a:rPr lang="en-US" sz="1600" dirty="0">
                <a:solidFill>
                  <a:schemeClr val="tx1">
                    <a:lumMod val="65000"/>
                    <a:lumOff val="35000"/>
                  </a:schemeClr>
                </a:solidFill>
                <a:latin typeface="Helvetica" pitchFamily="2" charset="0"/>
              </a:rPr>
              <a:t>Vegetables</a:t>
            </a:r>
          </a:p>
          <a:p>
            <a:pPr algn="ctr">
              <a:spcBef>
                <a:spcPts val="1200"/>
              </a:spcBef>
              <a:buClr>
                <a:srgbClr val="462F91"/>
              </a:buClr>
            </a:pPr>
            <a:r>
              <a:rPr lang="en-US" sz="1600" dirty="0">
                <a:solidFill>
                  <a:schemeClr val="tx1">
                    <a:lumMod val="65000"/>
                    <a:lumOff val="35000"/>
                  </a:schemeClr>
                </a:solidFill>
                <a:latin typeface="Helvetica" pitchFamily="2" charset="0"/>
              </a:rPr>
              <a:t>Yogurt</a:t>
            </a:r>
            <a:r>
              <a:rPr lang="en-US" sz="1600" b="1" dirty="0">
                <a:solidFill>
                  <a:schemeClr val="tx1">
                    <a:lumMod val="65000"/>
                    <a:lumOff val="35000"/>
                  </a:schemeClr>
                </a:solidFill>
                <a:latin typeface="Helvetica" pitchFamily="2" charset="0"/>
              </a:rPr>
              <a:t> </a:t>
            </a:r>
          </a:p>
        </p:txBody>
      </p:sp>
      <p:sp>
        <p:nvSpPr>
          <p:cNvPr id="3" name="TextBox 2">
            <a:extLst>
              <a:ext uri="{FF2B5EF4-FFF2-40B4-BE49-F238E27FC236}">
                <a16:creationId xmlns:a16="http://schemas.microsoft.com/office/drawing/2014/main" id="{DF4D039D-2AD5-4E4C-94A9-DDB11A3C4D35}"/>
              </a:ext>
            </a:extLst>
          </p:cNvPr>
          <p:cNvSpPr txBox="1"/>
          <p:nvPr/>
        </p:nvSpPr>
        <p:spPr>
          <a:xfrm rot="2659386">
            <a:off x="2085580" y="2535090"/>
            <a:ext cx="4972836" cy="1015663"/>
          </a:xfrm>
          <a:prstGeom prst="rect">
            <a:avLst/>
          </a:prstGeom>
          <a:noFill/>
        </p:spPr>
        <p:txBody>
          <a:bodyPr wrap="none" rtlCol="0">
            <a:spAutoFit/>
          </a:bodyPr>
          <a:lstStyle/>
          <a:p>
            <a:r>
              <a:rPr lang="en-US" sz="6000" dirty="0">
                <a:solidFill>
                  <a:schemeClr val="bg1">
                    <a:lumMod val="65000"/>
                    <a:alpha val="30000"/>
                  </a:schemeClr>
                </a:solidFill>
                <a:latin typeface="Helvetica" pitchFamily="2" charset="0"/>
              </a:rPr>
              <a:t>DISREGARD </a:t>
            </a:r>
          </a:p>
        </p:txBody>
      </p:sp>
    </p:spTree>
    <p:extLst>
      <p:ext uri="{BB962C8B-B14F-4D97-AF65-F5344CB8AC3E}">
        <p14:creationId xmlns:p14="http://schemas.microsoft.com/office/powerpoint/2010/main" val="1068281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Non-Grain Foods on WIC Lists</a:t>
            </a:r>
          </a:p>
        </p:txBody>
      </p:sp>
      <p:pic>
        <p:nvPicPr>
          <p:cNvPr id="4" name="Picture 3" descr="Non-grain foods shown on the WIC worksheet">
            <a:extLst>
              <a:ext uri="{FF2B5EF4-FFF2-40B4-BE49-F238E27FC236}">
                <a16:creationId xmlns:a16="http://schemas.microsoft.com/office/drawing/2014/main" id="{11017EA0-B9E7-AE46-B439-0C6FBE5364B1}"/>
              </a:ext>
            </a:extLst>
          </p:cNvPr>
          <p:cNvPicPr>
            <a:picLocks noChangeAspect="1"/>
          </p:cNvPicPr>
          <p:nvPr/>
        </p:nvPicPr>
        <p:blipFill>
          <a:blip r:embed="rId3"/>
          <a:srcRect l="280" r="280"/>
          <a:stretch/>
        </p:blipFill>
        <p:spPr>
          <a:xfrm>
            <a:off x="531217" y="1362869"/>
            <a:ext cx="2450523" cy="3189146"/>
          </a:xfrm>
          <a:prstGeom prst="rect">
            <a:avLst/>
          </a:prstGeom>
          <a:ln>
            <a:noFill/>
          </a:ln>
          <a:effectLst>
            <a:outerShdw blurRad="63500" sx="102000" sy="102000" algn="ctr" rotWithShape="0">
              <a:srgbClr val="000000">
                <a:alpha val="10000"/>
              </a:srgbClr>
            </a:outerShdw>
          </a:effectLst>
        </p:spPr>
      </p:pic>
      <p:sp>
        <p:nvSpPr>
          <p:cNvPr id="12" name="Rounded Rectangle 11" descr="[decorative]">
            <a:extLst>
              <a:ext uri="{FF2B5EF4-FFF2-40B4-BE49-F238E27FC236}">
                <a16:creationId xmlns:a16="http://schemas.microsoft.com/office/drawing/2014/main" id="{2438B897-1850-D84F-9727-0A049288D59D}"/>
              </a:ext>
            </a:extLst>
          </p:cNvPr>
          <p:cNvSpPr/>
          <p:nvPr/>
        </p:nvSpPr>
        <p:spPr>
          <a:xfrm>
            <a:off x="531216" y="1362870"/>
            <a:ext cx="2450523" cy="484466"/>
          </a:xfrm>
          <a:prstGeom prst="roundRect">
            <a:avLst>
              <a:gd name="adj" fmla="val 2163"/>
            </a:avLst>
          </a:prstGeom>
          <a:noFill/>
          <a:ln w="22225">
            <a:solidFill>
              <a:srgbClr val="8A5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3" name="Elbow Connector 12" descr="[decorative]">
            <a:extLst>
              <a:ext uri="{FF2B5EF4-FFF2-40B4-BE49-F238E27FC236}">
                <a16:creationId xmlns:a16="http://schemas.microsoft.com/office/drawing/2014/main" id="{E7252CEC-73DC-6A4E-9362-6C9DA74B37AC}"/>
              </a:ext>
              <a:ext uri="{C183D7F6-B498-43B3-948B-1728B52AA6E4}">
                <adec:decorative xmlns:adec="http://schemas.microsoft.com/office/drawing/2017/decorative" xmlns="" val="1"/>
              </a:ext>
            </a:extLst>
          </p:cNvPr>
          <p:cNvCxnSpPr>
            <a:cxnSpLocks/>
            <a:stCxn id="12" idx="3"/>
            <a:endCxn id="8" idx="1"/>
          </p:cNvCxnSpPr>
          <p:nvPr/>
        </p:nvCxnSpPr>
        <p:spPr>
          <a:xfrm>
            <a:off x="2981739" y="1605103"/>
            <a:ext cx="613986" cy="1193223"/>
          </a:xfrm>
          <a:prstGeom prst="bentConnector3">
            <a:avLst>
              <a:gd name="adj1" fmla="val 50000"/>
            </a:avLst>
          </a:prstGeom>
          <a:ln w="22225">
            <a:solidFill>
              <a:srgbClr val="8A5399"/>
            </a:solidFill>
            <a:tailEnd type="oval"/>
          </a:ln>
        </p:spPr>
        <p:style>
          <a:lnRef idx="1">
            <a:schemeClr val="accent1"/>
          </a:lnRef>
          <a:fillRef idx="0">
            <a:schemeClr val="accent1"/>
          </a:fillRef>
          <a:effectRef idx="0">
            <a:schemeClr val="accent1"/>
          </a:effectRef>
          <a:fontRef idx="minor">
            <a:schemeClr val="tx1"/>
          </a:fontRef>
        </p:style>
      </p:cxnSp>
      <p:sp>
        <p:nvSpPr>
          <p:cNvPr id="8" name="Rounded Rectangle 7" descr="[decorative]">
            <a:extLst>
              <a:ext uri="{FF2B5EF4-FFF2-40B4-BE49-F238E27FC236}">
                <a16:creationId xmlns:a16="http://schemas.microsoft.com/office/drawing/2014/main" id="{2F849A29-6192-F743-817C-B01B8E6298BE}"/>
              </a:ext>
              <a:ext uri="{C183D7F6-B498-43B3-948B-1728B52AA6E4}">
                <adec:decorative xmlns:adec="http://schemas.microsoft.com/office/drawing/2017/decorative" xmlns="" val="1"/>
              </a:ext>
            </a:extLst>
          </p:cNvPr>
          <p:cNvSpPr/>
          <p:nvPr/>
        </p:nvSpPr>
        <p:spPr>
          <a:xfrm>
            <a:off x="3595725" y="1145256"/>
            <a:ext cx="4337096" cy="3306140"/>
          </a:xfrm>
          <a:prstGeom prst="roundRect">
            <a:avLst>
              <a:gd name="adj" fmla="val 700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D7EA08D-D2C1-3A43-9F0F-89085723DCE3}"/>
              </a:ext>
            </a:extLst>
          </p:cNvPr>
          <p:cNvSpPr/>
          <p:nvPr/>
        </p:nvSpPr>
        <p:spPr>
          <a:xfrm>
            <a:off x="3789019" y="1428872"/>
            <a:ext cx="3923746" cy="2862322"/>
          </a:xfrm>
          <a:prstGeom prst="rect">
            <a:avLst/>
          </a:prstGeom>
        </p:spPr>
        <p:txBody>
          <a:bodyPr wrap="square">
            <a:spAutoFit/>
          </a:bodyPr>
          <a:lstStyle/>
          <a:p>
            <a:pPr>
              <a:spcBef>
                <a:spcPts val="1200"/>
              </a:spcBef>
              <a:buClr>
                <a:srgbClr val="462F91"/>
              </a:buClr>
            </a:pPr>
            <a:r>
              <a:rPr lang="en-US" sz="1600" b="1" dirty="0">
                <a:solidFill>
                  <a:srgbClr val="462F91"/>
                </a:solidFill>
                <a:latin typeface="Helvetica" pitchFamily="2" charset="0"/>
              </a:rPr>
              <a:t>Non-Grain Foods on WIC Lists</a:t>
            </a:r>
          </a:p>
          <a:p>
            <a:pPr marL="285750" indent="-2857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WIC lists cannot be used to determine whether non-grain foods can be served in the CACFP.  </a:t>
            </a:r>
          </a:p>
          <a:p>
            <a:pPr marL="285750" indent="-2857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Yogurt, juice, milk, eggs, tofu, fruits, and vegetables on WIC lists may not always be creditable towards the CACFP meal pattern requirements. See the Food Buying Guide for more information about these food </a:t>
            </a:r>
            <a:r>
              <a:rPr lang="en-US" sz="1600" dirty="0" smtClean="0">
                <a:solidFill>
                  <a:schemeClr val="tx1">
                    <a:lumMod val="65000"/>
                    <a:lumOff val="35000"/>
                  </a:schemeClr>
                </a:solidFill>
                <a:latin typeface="Helvetica" pitchFamily="2" charset="0"/>
              </a:rPr>
              <a:t>items.</a:t>
            </a:r>
            <a:endParaRPr lang="en-US" sz="1600" dirty="0">
              <a:solidFill>
                <a:schemeClr val="tx1">
                  <a:lumMod val="65000"/>
                  <a:lumOff val="35000"/>
                </a:schemeClr>
              </a:solidFill>
              <a:latin typeface="Helvetica" pitchFamily="2" charset="0"/>
            </a:endParaRPr>
          </a:p>
        </p:txBody>
      </p:sp>
      <p:pic>
        <p:nvPicPr>
          <p:cNvPr id="11" name="Picture 10" descr="Hyperlink icon">
            <a:extLst>
              <a:ext uri="{FF2B5EF4-FFF2-40B4-BE49-F238E27FC236}">
                <a16:creationId xmlns:a16="http://schemas.microsoft.com/office/drawing/2014/main" id="{A5718134-BA60-654C-986C-1AB3703C1B36}"/>
              </a:ext>
            </a:extLst>
          </p:cNvPr>
          <p:cNvPicPr>
            <a:picLocks/>
          </p:cNvPicPr>
          <p:nvPr/>
        </p:nvPicPr>
        <p:blipFill>
          <a:blip r:embed="rId4"/>
          <a:stretch>
            <a:fillRect/>
          </a:stretch>
        </p:blipFill>
        <p:spPr>
          <a:xfrm>
            <a:off x="2241987" y="4702565"/>
            <a:ext cx="269372" cy="269372"/>
          </a:xfrm>
          <a:prstGeom prst="rect">
            <a:avLst/>
          </a:prstGeom>
        </p:spPr>
      </p:pic>
      <p:sp>
        <p:nvSpPr>
          <p:cNvPr id="9" name="TextBox 8">
            <a:extLst>
              <a:ext uri="{FF2B5EF4-FFF2-40B4-BE49-F238E27FC236}">
                <a16:creationId xmlns:a16="http://schemas.microsoft.com/office/drawing/2014/main" id="{55FF4F43-D0DB-B240-808C-2A1D9862FFEF}"/>
              </a:ext>
            </a:extLst>
          </p:cNvPr>
          <p:cNvSpPr txBox="1"/>
          <p:nvPr/>
        </p:nvSpPr>
        <p:spPr>
          <a:xfrm>
            <a:off x="2575654" y="4698924"/>
            <a:ext cx="4056989" cy="338554"/>
          </a:xfrm>
          <a:prstGeom prst="rect">
            <a:avLst/>
          </a:prstGeom>
          <a:noFill/>
        </p:spPr>
        <p:txBody>
          <a:bodyPr wrap="square" rtlCol="0">
            <a:spAutoFit/>
          </a:bodyPr>
          <a:lstStyle/>
          <a:p>
            <a:r>
              <a:rPr lang="en-US" sz="1600" b="1" u="sng" dirty="0">
                <a:solidFill>
                  <a:srgbClr val="403064"/>
                </a:solidFill>
                <a:latin typeface="Helvetica" pitchFamily="2" charset="0"/>
              </a:rPr>
              <a:t>https://</a:t>
            </a:r>
            <a:r>
              <a:rPr lang="en-US" sz="1600" b="1" u="sng" dirty="0" err="1">
                <a:solidFill>
                  <a:srgbClr val="403064"/>
                </a:solidFill>
                <a:latin typeface="Helvetica" pitchFamily="2" charset="0"/>
              </a:rPr>
              <a:t>foodbuyingguide.fns.usda.gov</a:t>
            </a:r>
            <a:r>
              <a:rPr lang="en-US" sz="1600" b="1" u="sng" dirty="0">
                <a:solidFill>
                  <a:srgbClr val="403064"/>
                </a:solidFill>
                <a:latin typeface="Helvetica" pitchFamily="2" charset="0"/>
              </a:rPr>
              <a:t>.</a:t>
            </a:r>
          </a:p>
        </p:txBody>
      </p:sp>
    </p:spTree>
    <p:extLst>
      <p:ext uri="{BB962C8B-B14F-4D97-AF65-F5344CB8AC3E}">
        <p14:creationId xmlns:p14="http://schemas.microsoft.com/office/powerpoint/2010/main" val="2789357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Sugar Limits for Yogurt </a:t>
            </a:r>
          </a:p>
        </p:txBody>
      </p:sp>
      <p:pic>
        <p:nvPicPr>
          <p:cNvPr id="6" name="Picture 5" descr="&quot;Choose Yogurts That Are Lower in Sugar&quot; worksheet">
            <a:extLst>
              <a:ext uri="{FF2B5EF4-FFF2-40B4-BE49-F238E27FC236}">
                <a16:creationId xmlns:a16="http://schemas.microsoft.com/office/drawing/2014/main" id="{2C955B63-6CB8-2F40-9EDD-92285425FE64}"/>
              </a:ext>
            </a:extLst>
          </p:cNvPr>
          <p:cNvPicPr>
            <a:picLocks noChangeAspect="1"/>
          </p:cNvPicPr>
          <p:nvPr/>
        </p:nvPicPr>
        <p:blipFill>
          <a:blip r:embed="rId3"/>
          <a:srcRect/>
          <a:stretch/>
        </p:blipFill>
        <p:spPr>
          <a:xfrm>
            <a:off x="515258" y="1266552"/>
            <a:ext cx="2394388" cy="3098620"/>
          </a:xfrm>
          <a:prstGeom prst="rect">
            <a:avLst/>
          </a:prstGeom>
          <a:effectLst>
            <a:outerShdw blurRad="63500" sx="102000" sy="102000" algn="ctr" rotWithShape="0">
              <a:srgbClr val="000000">
                <a:alpha val="10000"/>
              </a:srgbClr>
            </a:outerShdw>
          </a:effectLst>
        </p:spPr>
      </p:pic>
      <p:sp>
        <p:nvSpPr>
          <p:cNvPr id="10" name="Rectangle 9">
            <a:extLst>
              <a:ext uri="{FF2B5EF4-FFF2-40B4-BE49-F238E27FC236}">
                <a16:creationId xmlns:a16="http://schemas.microsoft.com/office/drawing/2014/main" id="{ED7EA08D-D2C1-3A43-9F0F-89085723DCE3}"/>
              </a:ext>
            </a:extLst>
          </p:cNvPr>
          <p:cNvSpPr/>
          <p:nvPr/>
        </p:nvSpPr>
        <p:spPr>
          <a:xfrm>
            <a:off x="3378201" y="1460136"/>
            <a:ext cx="4121638" cy="1877437"/>
          </a:xfrm>
          <a:prstGeom prst="rect">
            <a:avLst/>
          </a:prstGeom>
        </p:spPr>
        <p:txBody>
          <a:bodyPr wrap="square">
            <a:spAutoFit/>
          </a:bodyPr>
          <a:lstStyle/>
          <a:p>
            <a:pPr marL="285750" indent="-2857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WIC lists may not be used to find yogurts that meet the CACFP sugar limit.</a:t>
            </a:r>
          </a:p>
          <a:p>
            <a:pPr marL="285750" indent="-2857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See “Choose Yogurts That Are Lower in Sugar” training worksheet for CACFP.</a:t>
            </a:r>
          </a:p>
          <a:p>
            <a:pPr>
              <a:spcBef>
                <a:spcPts val="1200"/>
              </a:spcBef>
              <a:buClr>
                <a:srgbClr val="462F91"/>
              </a:buClr>
            </a:pPr>
            <a:endParaRPr lang="en-US" sz="1600" dirty="0">
              <a:solidFill>
                <a:schemeClr val="tx1">
                  <a:lumMod val="65000"/>
                  <a:lumOff val="35000"/>
                </a:schemeClr>
              </a:solidFill>
              <a:latin typeface="Helvetica" pitchFamily="2" charset="0"/>
            </a:endParaRPr>
          </a:p>
        </p:txBody>
      </p:sp>
      <p:pic>
        <p:nvPicPr>
          <p:cNvPr id="8" name="Picture 7" descr="Hyperlink icon">
            <a:extLst>
              <a:ext uri="{FF2B5EF4-FFF2-40B4-BE49-F238E27FC236}">
                <a16:creationId xmlns:a16="http://schemas.microsoft.com/office/drawing/2014/main" id="{79DB6AC5-6FBB-6445-B1E7-DB16681537CE}"/>
              </a:ext>
            </a:extLst>
          </p:cNvPr>
          <p:cNvPicPr>
            <a:picLocks/>
          </p:cNvPicPr>
          <p:nvPr/>
        </p:nvPicPr>
        <p:blipFill>
          <a:blip r:embed="rId4"/>
          <a:stretch>
            <a:fillRect/>
          </a:stretch>
        </p:blipFill>
        <p:spPr>
          <a:xfrm>
            <a:off x="811394" y="4702565"/>
            <a:ext cx="269372" cy="269372"/>
          </a:xfrm>
          <a:prstGeom prst="rect">
            <a:avLst/>
          </a:prstGeom>
        </p:spPr>
      </p:pic>
      <p:sp>
        <p:nvSpPr>
          <p:cNvPr id="7" name="TextBox 6">
            <a:extLst>
              <a:ext uri="{FF2B5EF4-FFF2-40B4-BE49-F238E27FC236}">
                <a16:creationId xmlns:a16="http://schemas.microsoft.com/office/drawing/2014/main" id="{15C39A9A-F518-2940-8280-D1F55D0BC6E1}"/>
              </a:ext>
            </a:extLst>
          </p:cNvPr>
          <p:cNvSpPr txBox="1"/>
          <p:nvPr/>
        </p:nvSpPr>
        <p:spPr>
          <a:xfrm>
            <a:off x="1145061" y="4698924"/>
            <a:ext cx="7615481" cy="584775"/>
          </a:xfrm>
          <a:prstGeom prst="rect">
            <a:avLst/>
          </a:prstGeom>
          <a:noFill/>
        </p:spPr>
        <p:txBody>
          <a:bodyPr wrap="square" rtlCol="0">
            <a:spAutoFit/>
          </a:bodyPr>
          <a:lstStyle/>
          <a:p>
            <a:r>
              <a:rPr lang="en-US" sz="1600" b="1" u="sng" dirty="0">
                <a:solidFill>
                  <a:srgbClr val="403064"/>
                </a:solidFill>
                <a:latin typeface="Helvetica" pitchFamily="2" charset="0"/>
              </a:rPr>
              <a:t>https://</a:t>
            </a:r>
            <a:r>
              <a:rPr lang="en-US" sz="1600" b="1" u="sng" dirty="0" err="1">
                <a:solidFill>
                  <a:srgbClr val="403064"/>
                </a:solidFill>
                <a:latin typeface="Helvetica" pitchFamily="2" charset="0"/>
              </a:rPr>
              <a:t>www.fns.usda.gov</a:t>
            </a:r>
            <a:r>
              <a:rPr lang="en-US" sz="1600" b="1" u="sng" dirty="0">
                <a:solidFill>
                  <a:srgbClr val="403064"/>
                </a:solidFill>
                <a:latin typeface="Helvetica" pitchFamily="2" charset="0"/>
              </a:rPr>
              <a:t>/</a:t>
            </a:r>
            <a:r>
              <a:rPr lang="en-US" sz="1600" b="1" u="sng" dirty="0" err="1">
                <a:solidFill>
                  <a:srgbClr val="403064"/>
                </a:solidFill>
                <a:latin typeface="Helvetica" pitchFamily="2" charset="0"/>
              </a:rPr>
              <a:t>tn</a:t>
            </a:r>
            <a:r>
              <a:rPr lang="en-US" sz="1600" b="1" u="sng" dirty="0">
                <a:solidFill>
                  <a:srgbClr val="403064"/>
                </a:solidFill>
                <a:latin typeface="Helvetica" pitchFamily="2" charset="0"/>
              </a:rPr>
              <a:t>/meal-pattern-training-worksheets-</a:t>
            </a:r>
            <a:r>
              <a:rPr lang="en-US" sz="1600" b="1" u="sng" dirty="0" err="1">
                <a:solidFill>
                  <a:srgbClr val="403064"/>
                </a:solidFill>
                <a:latin typeface="Helvetica" pitchFamily="2" charset="0"/>
              </a:rPr>
              <a:t>cacfp</a:t>
            </a:r>
            <a:endParaRPr lang="en-US" sz="1600" b="1" u="sng" dirty="0">
              <a:solidFill>
                <a:srgbClr val="403064"/>
              </a:solidFill>
              <a:latin typeface="Helvetica" pitchFamily="2" charset="0"/>
            </a:endParaRPr>
          </a:p>
          <a:p>
            <a:endParaRPr lang="en-US" sz="1600" b="1" dirty="0">
              <a:solidFill>
                <a:srgbClr val="462F91"/>
              </a:solidFill>
              <a:latin typeface="Helvetica" pitchFamily="2" charset="0"/>
            </a:endParaRPr>
          </a:p>
        </p:txBody>
      </p:sp>
    </p:spTree>
    <p:extLst>
      <p:ext uri="{BB962C8B-B14F-4D97-AF65-F5344CB8AC3E}">
        <p14:creationId xmlns:p14="http://schemas.microsoft.com/office/powerpoint/2010/main" val="4115838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endParaRPr lang="en-US" b="0" dirty="0">
              <a:solidFill>
                <a:schemeClr val="bg1"/>
              </a:solidFill>
            </a:endParaRPr>
          </a:p>
        </p:txBody>
      </p:sp>
      <p:sp>
        <p:nvSpPr>
          <p:cNvPr id="6" name="Rectangle 5">
            <a:extLst>
              <a:ext uri="{FF2B5EF4-FFF2-40B4-BE49-F238E27FC236}">
                <a16:creationId xmlns:a16="http://schemas.microsoft.com/office/drawing/2014/main" id="{A725FB41-E9CD-2C45-97A6-2871A0573536}"/>
              </a:ext>
            </a:extLst>
          </p:cNvPr>
          <p:cNvSpPr/>
          <p:nvPr/>
        </p:nvSpPr>
        <p:spPr>
          <a:xfrm>
            <a:off x="3517237" y="823223"/>
            <a:ext cx="5319032" cy="1015663"/>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Sonia wants to find yogurts that are creditable in the CACFP. Should she </a:t>
            </a:r>
            <a:br>
              <a:rPr lang="en-US" sz="2000" dirty="0">
                <a:solidFill>
                  <a:prstClr val="black">
                    <a:lumMod val="65000"/>
                    <a:lumOff val="35000"/>
                  </a:prstClr>
                </a:solidFill>
                <a:latin typeface="Helvetica" pitchFamily="2" charset="0"/>
              </a:rPr>
            </a:br>
            <a:r>
              <a:rPr lang="en-US" sz="2000" dirty="0">
                <a:solidFill>
                  <a:prstClr val="black">
                    <a:lumMod val="65000"/>
                    <a:lumOff val="35000"/>
                  </a:prstClr>
                </a:solidFill>
                <a:latin typeface="Helvetica" pitchFamily="2" charset="0"/>
              </a:rPr>
              <a:t>use her State’s WIC list? </a:t>
            </a:r>
          </a:p>
        </p:txBody>
      </p:sp>
      <p:sp>
        <p:nvSpPr>
          <p:cNvPr id="7" name="Rectangle 6">
            <a:extLst>
              <a:ext uri="{FF2B5EF4-FFF2-40B4-BE49-F238E27FC236}">
                <a16:creationId xmlns:a16="http://schemas.microsoft.com/office/drawing/2014/main" id="{DB94A02B-08B9-AA4C-82CB-FDD7558DD5E6}"/>
              </a:ext>
            </a:extLst>
          </p:cNvPr>
          <p:cNvSpPr/>
          <p:nvPr/>
        </p:nvSpPr>
        <p:spPr>
          <a:xfrm>
            <a:off x="3517238" y="2323640"/>
            <a:ext cx="2038831" cy="800219"/>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Yes</a:t>
            </a:r>
          </a:p>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No</a:t>
            </a:r>
          </a:p>
        </p:txBody>
      </p:sp>
      <p:pic>
        <p:nvPicPr>
          <p:cNvPr id="8" name="Picture 7" descr="Picture of two yogurt cups">
            <a:extLst>
              <a:ext uri="{FF2B5EF4-FFF2-40B4-BE49-F238E27FC236}">
                <a16:creationId xmlns:a16="http://schemas.microsoft.com/office/drawing/2014/main" id="{4E04FA37-4415-D94F-AE54-4B057AA60F5B}"/>
              </a:ext>
            </a:extLst>
          </p:cNvPr>
          <p:cNvPicPr>
            <a:picLocks noChangeAspect="1"/>
          </p:cNvPicPr>
          <p:nvPr/>
        </p:nvPicPr>
        <p:blipFill>
          <a:blip r:embed="rId3"/>
          <a:stretch>
            <a:fillRect/>
          </a:stretch>
        </p:blipFill>
        <p:spPr>
          <a:xfrm>
            <a:off x="6475684" y="2024584"/>
            <a:ext cx="2053621" cy="2556103"/>
          </a:xfrm>
          <a:prstGeom prst="rect">
            <a:avLst/>
          </a:prstGeom>
        </p:spPr>
      </p:pic>
    </p:spTree>
    <p:extLst>
      <p:ext uri="{BB962C8B-B14F-4D97-AF65-F5344CB8AC3E}">
        <p14:creationId xmlns:p14="http://schemas.microsoft.com/office/powerpoint/2010/main" val="1855538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br>
              <a:rPr lang="en-US" dirty="0">
                <a:solidFill>
                  <a:srgbClr val="462F91"/>
                </a:solidFill>
              </a:rPr>
            </a:br>
            <a:r>
              <a:rPr lang="en-US" dirty="0">
                <a:solidFill>
                  <a:srgbClr val="462F91"/>
                </a:solidFill>
              </a:rPr>
              <a:t>Answer</a:t>
            </a:r>
            <a:endParaRPr lang="en-US" b="0" dirty="0">
              <a:solidFill>
                <a:srgbClr val="462F91"/>
              </a:solidFill>
            </a:endParaRPr>
          </a:p>
        </p:txBody>
      </p:sp>
      <p:sp>
        <p:nvSpPr>
          <p:cNvPr id="15" name="Rectangle 14">
            <a:extLst>
              <a:ext uri="{FF2B5EF4-FFF2-40B4-BE49-F238E27FC236}">
                <a16:creationId xmlns:a16="http://schemas.microsoft.com/office/drawing/2014/main" id="{8B7F60D6-52A2-0245-BCD8-72DAD1CF488B}"/>
              </a:ext>
            </a:extLst>
          </p:cNvPr>
          <p:cNvSpPr/>
          <p:nvPr/>
        </p:nvSpPr>
        <p:spPr>
          <a:xfrm>
            <a:off x="3517237" y="823223"/>
            <a:ext cx="5319032" cy="1477328"/>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Sonia wants to find yogurts that are creditable in the CACFP. Should she </a:t>
            </a:r>
            <a:br>
              <a:rPr lang="en-US" sz="2000" dirty="0">
                <a:solidFill>
                  <a:prstClr val="black">
                    <a:lumMod val="65000"/>
                    <a:lumOff val="35000"/>
                  </a:prstClr>
                </a:solidFill>
                <a:latin typeface="Helvetica" pitchFamily="2" charset="0"/>
              </a:rPr>
            </a:br>
            <a:r>
              <a:rPr lang="en-US" sz="2000" dirty="0">
                <a:solidFill>
                  <a:prstClr val="black">
                    <a:lumMod val="65000"/>
                    <a:lumOff val="35000"/>
                  </a:prstClr>
                </a:solidFill>
                <a:latin typeface="Helvetica" pitchFamily="2" charset="0"/>
              </a:rPr>
              <a:t>use her State’s WIC list? </a:t>
            </a:r>
          </a:p>
          <a:p>
            <a:pPr lvl="0">
              <a:spcBef>
                <a:spcPts val="1200"/>
              </a:spcBef>
              <a:buClr>
                <a:srgbClr val="0D5929"/>
              </a:buClr>
            </a:pPr>
            <a:endParaRPr lang="en-US" sz="2000" dirty="0">
              <a:solidFill>
                <a:prstClr val="black">
                  <a:lumMod val="65000"/>
                  <a:lumOff val="35000"/>
                </a:prstClr>
              </a:solidFill>
              <a:latin typeface="Helvetica" pitchFamily="2" charset="0"/>
            </a:endParaRPr>
          </a:p>
        </p:txBody>
      </p:sp>
      <p:sp>
        <p:nvSpPr>
          <p:cNvPr id="13" name="Cross 12" descr="X mark">
            <a:extLst>
              <a:ext uri="{FF2B5EF4-FFF2-40B4-BE49-F238E27FC236}">
                <a16:creationId xmlns:a16="http://schemas.microsoft.com/office/drawing/2014/main" id="{A307E7EA-0909-C041-A3DC-F00A3E82485A}"/>
              </a:ext>
            </a:extLst>
          </p:cNvPr>
          <p:cNvSpPr/>
          <p:nvPr/>
        </p:nvSpPr>
        <p:spPr>
          <a:xfrm rot="2700000">
            <a:off x="3607673" y="2818960"/>
            <a:ext cx="184334" cy="187866"/>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F02E6CB-95B8-A24A-B383-AAAC947A748F}"/>
              </a:ext>
            </a:extLst>
          </p:cNvPr>
          <p:cNvSpPr/>
          <p:nvPr/>
        </p:nvSpPr>
        <p:spPr>
          <a:xfrm>
            <a:off x="3517238" y="2323640"/>
            <a:ext cx="2038831" cy="800219"/>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Yes</a:t>
            </a:r>
          </a:p>
          <a:p>
            <a:pPr marL="342900" lvl="0" indent="-342900">
              <a:spcBef>
                <a:spcPts val="1200"/>
              </a:spcBef>
              <a:buClr>
                <a:srgbClr val="FF0000"/>
              </a:buClr>
              <a:buFont typeface="Wingdings" pitchFamily="2" charset="2"/>
              <a:buChar char="q"/>
            </a:pPr>
            <a:r>
              <a:rPr lang="en-US" dirty="0">
                <a:solidFill>
                  <a:srgbClr val="FF0000"/>
                </a:solidFill>
                <a:latin typeface="Helvetica" pitchFamily="2" charset="0"/>
              </a:rPr>
              <a:t>No</a:t>
            </a:r>
          </a:p>
        </p:txBody>
      </p:sp>
      <p:sp>
        <p:nvSpPr>
          <p:cNvPr id="4" name="Rounded Rectangle 3" descr="[decorative]">
            <a:extLst>
              <a:ext uri="{FF2B5EF4-FFF2-40B4-BE49-F238E27FC236}">
                <a16:creationId xmlns:a16="http://schemas.microsoft.com/office/drawing/2014/main" id="{911B68D3-F891-C741-A7D7-B0614F97F491}"/>
              </a:ext>
            </a:extLst>
          </p:cNvPr>
          <p:cNvSpPr/>
          <p:nvPr/>
        </p:nvSpPr>
        <p:spPr>
          <a:xfrm>
            <a:off x="5455227" y="2260971"/>
            <a:ext cx="3324183" cy="2339102"/>
          </a:xfrm>
          <a:prstGeom prst="roundRect">
            <a:avLst>
              <a:gd name="adj" fmla="val 55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22549B9-1F7C-B140-9788-6A956761B2E7}"/>
              </a:ext>
            </a:extLst>
          </p:cNvPr>
          <p:cNvSpPr/>
          <p:nvPr/>
        </p:nvSpPr>
        <p:spPr>
          <a:xfrm>
            <a:off x="5634904" y="2423674"/>
            <a:ext cx="2896032" cy="2369880"/>
          </a:xfrm>
          <a:prstGeom prst="rect">
            <a:avLst/>
          </a:prstGeom>
        </p:spPr>
        <p:txBody>
          <a:bodyPr wrap="square">
            <a:spAutoFit/>
          </a:bodyPr>
          <a:lstStyle/>
          <a:p>
            <a:pPr lvl="0">
              <a:buClr>
                <a:srgbClr val="0D5929"/>
              </a:buClr>
            </a:pPr>
            <a:r>
              <a:rPr lang="en-US" sz="1600" b="1" i="1" dirty="0">
                <a:solidFill>
                  <a:srgbClr val="FF0000"/>
                </a:solidFill>
                <a:latin typeface="Helvetica" pitchFamily="2" charset="0"/>
              </a:rPr>
              <a:t>No. </a:t>
            </a:r>
            <a:r>
              <a:rPr lang="en-US" sz="1600" i="1" dirty="0">
                <a:solidFill>
                  <a:prstClr val="black">
                    <a:lumMod val="65000"/>
                    <a:lumOff val="35000"/>
                  </a:prstClr>
                </a:solidFill>
                <a:latin typeface="Helvetica" pitchFamily="2" charset="0"/>
              </a:rPr>
              <a:t>Sonia should not use the WIC list to find yogurts that are creditable in the CACFP. WIC and CACFP have different sugar limits for yogurt. The WIC list cannot be used to find creditable yogurts for the CACFP. </a:t>
            </a:r>
          </a:p>
          <a:p>
            <a:pPr lvl="0">
              <a:buClr>
                <a:srgbClr val="0D5929"/>
              </a:buClr>
            </a:pPr>
            <a:endParaRPr lang="en-US" sz="2000" i="1" dirty="0">
              <a:solidFill>
                <a:prstClr val="black">
                  <a:lumMod val="65000"/>
                  <a:lumOff val="35000"/>
                </a:prstClr>
              </a:solidFill>
              <a:latin typeface="Helvetica" pitchFamily="2" charset="0"/>
            </a:endParaRPr>
          </a:p>
        </p:txBody>
      </p:sp>
    </p:spTree>
    <p:extLst>
      <p:ext uri="{BB962C8B-B14F-4D97-AF65-F5344CB8AC3E}">
        <p14:creationId xmlns:p14="http://schemas.microsoft.com/office/powerpoint/2010/main" val="368055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5B72E-2DA3-4640-89BA-4F5B9406ED0A}"/>
              </a:ext>
            </a:extLst>
          </p:cNvPr>
          <p:cNvSpPr>
            <a:spLocks noGrp="1"/>
          </p:cNvSpPr>
          <p:nvPr>
            <p:ph type="title"/>
          </p:nvPr>
        </p:nvSpPr>
        <p:spPr>
          <a:xfrm>
            <a:off x="0" y="0"/>
            <a:ext cx="7886700" cy="819149"/>
          </a:xfrm>
        </p:spPr>
        <p:txBody>
          <a:bodyPr/>
          <a:lstStyle/>
          <a:p>
            <a:r>
              <a:rPr lang="en-US" dirty="0"/>
              <a:t>USDA’s Team Nutrition</a:t>
            </a:r>
          </a:p>
        </p:txBody>
      </p:sp>
      <p:grpSp>
        <p:nvGrpSpPr>
          <p:cNvPr id="2" name="Group 1" descr="Icon: Team Nutrition, USDA.">
            <a:extLst>
              <a:ext uri="{FF2B5EF4-FFF2-40B4-BE49-F238E27FC236}">
                <a16:creationId xmlns:a16="http://schemas.microsoft.com/office/drawing/2014/main" id="{F58B4F33-E34D-5F4D-AA09-DC556F6638CB}"/>
              </a:ext>
            </a:extLst>
          </p:cNvPr>
          <p:cNvGrpSpPr/>
          <p:nvPr/>
        </p:nvGrpSpPr>
        <p:grpSpPr>
          <a:xfrm>
            <a:off x="303636" y="968402"/>
            <a:ext cx="3586312" cy="2695311"/>
            <a:chOff x="303636" y="968402"/>
            <a:chExt cx="3586312" cy="2695311"/>
          </a:xfrm>
        </p:grpSpPr>
        <p:pic>
          <p:nvPicPr>
            <p:cNvPr id="8" name="Picture 2" descr="Icon: Team Nutrition, USDA.">
              <a:extLst>
                <a:ext uri="{FF2B5EF4-FFF2-40B4-BE49-F238E27FC236}">
                  <a16:creationId xmlns:a16="http://schemas.microsoft.com/office/drawing/2014/main" id="{3A167706-CD57-4746-B598-14235832D3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Elbow Connector 14" descr="[decorative]">
              <a:extLst>
                <a:ext uri="{FF2B5EF4-FFF2-40B4-BE49-F238E27FC236}">
                  <a16:creationId xmlns:a16="http://schemas.microsoft.com/office/drawing/2014/main" id="{1B55768D-8EE9-684E-848F-79684E56D685}"/>
                </a:ext>
                <a:ext uri="{C183D7F6-B498-43B3-948B-1728B52AA6E4}">
                  <adec:decorative xmlns:adec="http://schemas.microsoft.com/office/drawing/2017/decorative" xmlns="" val="0"/>
                </a:ext>
              </a:extLst>
            </p:cNvPr>
            <p:cNvCxnSpPr>
              <a:cxnSpLocks/>
            </p:cNvCxnSpPr>
            <p:nvPr/>
          </p:nvCxnSpPr>
          <p:spPr>
            <a:xfrm flipV="1">
              <a:off x="3125449" y="1244297"/>
              <a:ext cx="764499" cy="764385"/>
            </a:xfrm>
            <a:prstGeom prst="bentConnector3">
              <a:avLst>
                <a:gd name="adj1" fmla="val 50000"/>
              </a:avLst>
            </a:prstGeom>
            <a:ln w="19050">
              <a:solidFill>
                <a:srgbClr val="462F91"/>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Connector 6" descr="[decorative]">
              <a:extLst>
                <a:ext uri="{FF2B5EF4-FFF2-40B4-BE49-F238E27FC236}">
                  <a16:creationId xmlns:a16="http://schemas.microsoft.com/office/drawing/2014/main" id="{09DCD0D2-0D51-7749-8200-FAB07C62B0B3}"/>
                </a:ext>
                <a:ext uri="{C183D7F6-B498-43B3-948B-1728B52AA6E4}">
                  <adec:decorative xmlns:adec="http://schemas.microsoft.com/office/drawing/2017/decorative" xmlns="" val="0"/>
                </a:ext>
              </a:extLst>
            </p:cNvPr>
            <p:cNvCxnSpPr>
              <a:cxnSpLocks/>
            </p:cNvCxnSpPr>
            <p:nvPr/>
          </p:nvCxnSpPr>
          <p:spPr>
            <a:xfrm>
              <a:off x="3125449" y="2278101"/>
              <a:ext cx="764499" cy="0"/>
            </a:xfrm>
            <a:prstGeom prst="line">
              <a:avLst/>
            </a:prstGeom>
            <a:ln w="19050">
              <a:solidFill>
                <a:srgbClr val="462F91"/>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descr="[decorative]">
              <a:extLst>
                <a:ext uri="{FF2B5EF4-FFF2-40B4-BE49-F238E27FC236}">
                  <a16:creationId xmlns:a16="http://schemas.microsoft.com/office/drawing/2014/main" id="{24F8A41F-954F-E04C-9853-09366AC66190}"/>
                </a:ext>
                <a:ext uri="{C183D7F6-B498-43B3-948B-1728B52AA6E4}">
                  <adec:decorative xmlns:adec="http://schemas.microsoft.com/office/drawing/2017/decorative" xmlns="" val="0"/>
                </a:ext>
              </a:extLst>
            </p:cNvPr>
            <p:cNvCxnSpPr>
              <a:cxnSpLocks/>
            </p:cNvCxnSpPr>
            <p:nvPr/>
          </p:nvCxnSpPr>
          <p:spPr>
            <a:xfrm>
              <a:off x="3125449" y="2551213"/>
              <a:ext cx="764499" cy="521885"/>
            </a:xfrm>
            <a:prstGeom prst="bentConnector3">
              <a:avLst>
                <a:gd name="adj1" fmla="val 50000"/>
              </a:avLst>
            </a:prstGeom>
            <a:ln w="19050">
              <a:solidFill>
                <a:srgbClr val="462F91"/>
              </a:solidFill>
              <a:tailEnd type="ova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E2D9BD12-2C6F-DA4E-B1B3-4F353F0E3A0A}"/>
              </a:ext>
            </a:extLst>
          </p:cNvPr>
          <p:cNvSpPr txBox="1">
            <a:spLocks/>
          </p:cNvSpPr>
          <p:nvPr/>
        </p:nvSpPr>
        <p:spPr>
          <a:xfrm>
            <a:off x="41046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8" name="Text Placeholder 2">
            <a:extLst>
              <a:ext uri="{FF2B5EF4-FFF2-40B4-BE49-F238E27FC236}">
                <a16:creationId xmlns:a16="http://schemas.microsoft.com/office/drawing/2014/main" id="{1A7198CE-7F8F-B140-9102-664CACE76401}"/>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1" name="Text Placeholder 2">
            <a:extLst>
              <a:ext uri="{FF2B5EF4-FFF2-40B4-BE49-F238E27FC236}">
                <a16:creationId xmlns:a16="http://schemas.microsoft.com/office/drawing/2014/main" id="{089A8ED2-AE72-9C49-AA45-5E8180AD324A}"/>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24" name="Picture 23" descr="Hyperlink icon">
            <a:extLst>
              <a:ext uri="{FF2B5EF4-FFF2-40B4-BE49-F238E27FC236}">
                <a16:creationId xmlns:a16="http://schemas.microsoft.com/office/drawing/2014/main" id="{030BF25F-ACD7-4F4E-8618-2A29E16F6206}"/>
              </a:ext>
            </a:extLst>
          </p:cNvPr>
          <p:cNvPicPr>
            <a:picLocks/>
          </p:cNvPicPr>
          <p:nvPr/>
        </p:nvPicPr>
        <p:blipFill>
          <a:blip r:embed="rId4"/>
          <a:stretch>
            <a:fillRect/>
          </a:stretch>
        </p:blipFill>
        <p:spPr>
          <a:xfrm>
            <a:off x="300647" y="4484796"/>
            <a:ext cx="356616" cy="356616"/>
          </a:xfrm>
          <a:prstGeom prst="rect">
            <a:avLst/>
          </a:prstGeom>
        </p:spPr>
      </p:pic>
      <p:sp>
        <p:nvSpPr>
          <p:cNvPr id="11" name="Rectangle 10">
            <a:extLst>
              <a:ext uri="{FF2B5EF4-FFF2-40B4-BE49-F238E27FC236}">
                <a16:creationId xmlns:a16="http://schemas.microsoft.com/office/drawing/2014/main" id="{F2E8605C-0510-FD4D-B9A9-E01E933E9002}"/>
              </a:ext>
            </a:extLst>
          </p:cNvPr>
          <p:cNvSpPr/>
          <p:nvPr/>
        </p:nvSpPr>
        <p:spPr>
          <a:xfrm>
            <a:off x="859981" y="4461859"/>
            <a:ext cx="4310758" cy="461665"/>
          </a:xfrm>
          <a:prstGeom prst="rect">
            <a:avLst/>
          </a:prstGeom>
        </p:spPr>
        <p:txBody>
          <a:bodyPr wrap="square" lIns="0">
            <a:spAutoFit/>
          </a:bodyPr>
          <a:lstStyle/>
          <a:p>
            <a:r>
              <a:rPr lang="en-US" sz="2400" b="1" u="sng" dirty="0">
                <a:solidFill>
                  <a:srgbClr val="403064"/>
                </a:solidFill>
                <a:latin typeface="Helvetica" pitchFamily="2" charset="0"/>
              </a:rPr>
              <a:t>TeamNutrition.usda.gov</a:t>
            </a:r>
            <a:endParaRPr lang="en-US" sz="2400" b="1" u="sng" dirty="0">
              <a:solidFill>
                <a:srgbClr val="403064"/>
              </a:solidFill>
              <a:latin typeface="Helvetica" pitchFamily="2" charset="0"/>
              <a:cs typeface="Arial" panose="020B0604020202020204" pitchFamily="34" charset="0"/>
            </a:endParaRPr>
          </a:p>
        </p:txBody>
      </p:sp>
      <p:pic>
        <p:nvPicPr>
          <p:cNvPr id="25" name="Picture 24" descr="Twitter Icon">
            <a:extLst>
              <a:ext uri="{FF2B5EF4-FFF2-40B4-BE49-F238E27FC236}">
                <a16:creationId xmlns:a16="http://schemas.microsoft.com/office/drawing/2014/main" id="{7F0DA763-51D4-5D42-B7DB-C3743919F885}"/>
              </a:ext>
            </a:extLst>
          </p:cNvPr>
          <p:cNvPicPr>
            <a:picLocks/>
          </p:cNvPicPr>
          <p:nvPr/>
        </p:nvPicPr>
        <p:blipFill>
          <a:blip r:embed="rId5"/>
          <a:stretch>
            <a:fillRect/>
          </a:stretch>
        </p:blipFill>
        <p:spPr>
          <a:xfrm>
            <a:off x="4819080" y="4520500"/>
            <a:ext cx="402336" cy="403024"/>
          </a:xfrm>
          <a:prstGeom prst="rect">
            <a:avLst/>
          </a:prstGeom>
        </p:spPr>
      </p:pic>
      <p:sp>
        <p:nvSpPr>
          <p:cNvPr id="14" name="Rectangle 13">
            <a:extLst>
              <a:ext uri="{FF2B5EF4-FFF2-40B4-BE49-F238E27FC236}">
                <a16:creationId xmlns:a16="http://schemas.microsoft.com/office/drawing/2014/main" id="{B10A1C4A-AEDE-5448-9649-9EC765F29B73}"/>
              </a:ext>
            </a:extLst>
          </p:cNvPr>
          <p:cNvSpPr/>
          <p:nvPr/>
        </p:nvSpPr>
        <p:spPr>
          <a:xfrm>
            <a:off x="5338984" y="4461859"/>
            <a:ext cx="3244226" cy="461665"/>
          </a:xfrm>
          <a:prstGeom prst="rect">
            <a:avLst/>
          </a:prstGeom>
        </p:spPr>
        <p:txBody>
          <a:bodyPr wrap="square" lIns="0" rIns="0">
            <a:spAutoFit/>
          </a:bodyPr>
          <a:lstStyle/>
          <a:p>
            <a:r>
              <a:rPr lang="en-US" sz="2400" b="1" dirty="0">
                <a:solidFill>
                  <a:srgbClr val="403064"/>
                </a:solidFill>
                <a:latin typeface="Helvetica" pitchFamily="2" charset="0"/>
                <a:cs typeface="Arial" panose="020B0604020202020204" pitchFamily="34" charset="0"/>
              </a:rPr>
              <a:t>@</a:t>
            </a:r>
            <a:r>
              <a:rPr lang="en-US" sz="2400" b="1" u="sng" dirty="0">
                <a:solidFill>
                  <a:srgbClr val="403064"/>
                </a:solidFill>
                <a:latin typeface="Helvetica" pitchFamily="2" charset="0"/>
                <a:cs typeface="Arial" panose="020B0604020202020204" pitchFamily="34" charset="0"/>
              </a:rPr>
              <a:t>TeamNutrition</a:t>
            </a:r>
          </a:p>
        </p:txBody>
      </p:sp>
    </p:spTree>
    <p:extLst>
      <p:ext uri="{BB962C8B-B14F-4D97-AF65-F5344CB8AC3E}">
        <p14:creationId xmlns:p14="http://schemas.microsoft.com/office/powerpoint/2010/main" val="1966797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How to Use the WIC List </a:t>
            </a:r>
          </a:p>
        </p:txBody>
      </p:sp>
      <p:pic>
        <p:nvPicPr>
          <p:cNvPr id="6" name="Picture 5" descr="WIC worksheet">
            <a:extLst>
              <a:ext uri="{FF2B5EF4-FFF2-40B4-BE49-F238E27FC236}">
                <a16:creationId xmlns:a16="http://schemas.microsoft.com/office/drawing/2014/main" id="{54097FE4-AC6E-B34F-85B4-DC142D42FFD5}"/>
              </a:ext>
            </a:extLst>
          </p:cNvPr>
          <p:cNvPicPr>
            <a:picLocks noChangeAspect="1"/>
          </p:cNvPicPr>
          <p:nvPr/>
        </p:nvPicPr>
        <p:blipFill rotWithShape="1">
          <a:blip r:embed="rId3"/>
          <a:srcRect r="50280"/>
          <a:stretch/>
        </p:blipFill>
        <p:spPr>
          <a:xfrm>
            <a:off x="398976" y="1134268"/>
            <a:ext cx="2825554" cy="3677217"/>
          </a:xfrm>
          <a:prstGeom prst="rect">
            <a:avLst/>
          </a:prstGeom>
          <a:ln>
            <a:solidFill>
              <a:schemeClr val="bg1">
                <a:lumMod val="85000"/>
              </a:schemeClr>
            </a:solidFill>
          </a:ln>
          <a:effectLst>
            <a:outerShdw blurRad="63500" sx="102000" sy="102000" algn="ctr" rotWithShape="0">
              <a:srgbClr val="000000">
                <a:alpha val="10000"/>
              </a:srgbClr>
            </a:outerShdw>
          </a:effectLst>
        </p:spPr>
      </p:pic>
      <p:sp>
        <p:nvSpPr>
          <p:cNvPr id="7" name="Snip Same Side Corner Rectangle 6" descr="[decorative]">
            <a:extLst>
              <a:ext uri="{FF2B5EF4-FFF2-40B4-BE49-F238E27FC236}">
                <a16:creationId xmlns:a16="http://schemas.microsoft.com/office/drawing/2014/main" id="{7CD39657-D7D2-8148-ACF5-B347E7148643}"/>
              </a:ext>
            </a:extLst>
          </p:cNvPr>
          <p:cNvSpPr/>
          <p:nvPr/>
        </p:nvSpPr>
        <p:spPr>
          <a:xfrm rot="16200000">
            <a:off x="2539310" y="1478375"/>
            <a:ext cx="3801505" cy="2867378"/>
          </a:xfrm>
          <a:prstGeom prst="snip2SameRect">
            <a:avLst>
              <a:gd name="adj1" fmla="val 31762"/>
              <a:gd name="adj2" fmla="val 0"/>
            </a:avLst>
          </a:prstGeom>
          <a:gradFill flip="none" rotWithShape="1">
            <a:gsLst>
              <a:gs pos="0">
                <a:schemeClr val="accent3">
                  <a:lumMod val="45000"/>
                  <a:lumOff val="55000"/>
                  <a:alpha val="0"/>
                </a:schemeClr>
              </a:gs>
              <a:gs pos="25000">
                <a:schemeClr val="accent3">
                  <a:lumMod val="45000"/>
                  <a:lumOff val="55000"/>
                  <a:alpha val="66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Closeup of the WIC worksheet">
            <a:extLst>
              <a:ext uri="{FF2B5EF4-FFF2-40B4-BE49-F238E27FC236}">
                <a16:creationId xmlns:a16="http://schemas.microsoft.com/office/drawing/2014/main" id="{FE3EBA6A-AE81-A24F-BA50-C9688842B33E}"/>
              </a:ext>
            </a:extLst>
          </p:cNvPr>
          <p:cNvPicPr>
            <a:picLocks noChangeAspect="1"/>
          </p:cNvPicPr>
          <p:nvPr/>
        </p:nvPicPr>
        <p:blipFill>
          <a:blip r:embed="rId4"/>
          <a:srcRect/>
          <a:stretch/>
        </p:blipFill>
        <p:spPr>
          <a:xfrm>
            <a:off x="3930296" y="1009978"/>
            <a:ext cx="4268846" cy="3801505"/>
          </a:xfrm>
          <a:prstGeom prst="rect">
            <a:avLst/>
          </a:prstGeom>
          <a:ln>
            <a:solidFill>
              <a:schemeClr val="bg1">
                <a:lumMod val="85000"/>
              </a:schemeClr>
            </a:solidFill>
          </a:ln>
        </p:spPr>
      </p:pic>
    </p:spTree>
    <p:extLst>
      <p:ext uri="{BB962C8B-B14F-4D97-AF65-F5344CB8AC3E}">
        <p14:creationId xmlns:p14="http://schemas.microsoft.com/office/powerpoint/2010/main" val="5206664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Choose a WIC List </a:t>
            </a:r>
          </a:p>
        </p:txBody>
      </p:sp>
      <p:sp>
        <p:nvSpPr>
          <p:cNvPr id="8" name="Rounded Rectangle 7" descr="[decorative] ">
            <a:extLst>
              <a:ext uri="{FF2B5EF4-FFF2-40B4-BE49-F238E27FC236}">
                <a16:creationId xmlns:a16="http://schemas.microsoft.com/office/drawing/2014/main" id="{C161029C-AF56-5543-9EE3-6A965E8196ED}"/>
              </a:ext>
              <a:ext uri="{C183D7F6-B498-43B3-948B-1728B52AA6E4}">
                <adec:decorative xmlns:adec="http://schemas.microsoft.com/office/drawing/2017/decorative" xmlns="" val="1"/>
              </a:ext>
            </a:extLst>
          </p:cNvPr>
          <p:cNvSpPr/>
          <p:nvPr/>
        </p:nvSpPr>
        <p:spPr>
          <a:xfrm>
            <a:off x="4308512" y="1234439"/>
            <a:ext cx="3455724" cy="1999705"/>
          </a:xfrm>
          <a:prstGeom prst="roundRect">
            <a:avLst>
              <a:gd name="adj" fmla="val 4335"/>
            </a:avLst>
          </a:prstGeom>
          <a:solidFill>
            <a:schemeClr val="bg1"/>
          </a:solidFill>
          <a:ln w="19050">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How to choose a WIC list on the WIC worksheet">
            <a:extLst>
              <a:ext uri="{FF2B5EF4-FFF2-40B4-BE49-F238E27FC236}">
                <a16:creationId xmlns:a16="http://schemas.microsoft.com/office/drawing/2014/main" id="{B417A7D1-31DE-4A4E-94A2-A137D25242C2}"/>
              </a:ext>
            </a:extLst>
          </p:cNvPr>
          <p:cNvPicPr>
            <a:picLocks noChangeAspect="1"/>
          </p:cNvPicPr>
          <p:nvPr/>
        </p:nvPicPr>
        <p:blipFill>
          <a:blip r:embed="rId3"/>
          <a:srcRect l="280" r="280"/>
          <a:stretch/>
        </p:blipFill>
        <p:spPr>
          <a:xfrm>
            <a:off x="1027626" y="1134268"/>
            <a:ext cx="2825554" cy="3677217"/>
          </a:xfrm>
          <a:prstGeom prst="rect">
            <a:avLst/>
          </a:prstGeom>
          <a:ln>
            <a:noFill/>
          </a:ln>
          <a:effectLst>
            <a:outerShdw blurRad="63500" sx="102000" sy="102000" algn="ctr" rotWithShape="0">
              <a:srgbClr val="000000">
                <a:alpha val="10000"/>
              </a:srgbClr>
            </a:outerShdw>
          </a:effectLst>
        </p:spPr>
      </p:pic>
      <p:cxnSp>
        <p:nvCxnSpPr>
          <p:cNvPr id="11" name="Elbow Connector 10" descr="[decorative] ">
            <a:extLst>
              <a:ext uri="{FF2B5EF4-FFF2-40B4-BE49-F238E27FC236}">
                <a16:creationId xmlns:a16="http://schemas.microsoft.com/office/drawing/2014/main" id="{4B610706-475F-9445-8355-307D78031713}"/>
              </a:ext>
              <a:ext uri="{C183D7F6-B498-43B3-948B-1728B52AA6E4}">
                <adec:decorative xmlns:adec="http://schemas.microsoft.com/office/drawing/2017/decorative" xmlns="" val="1"/>
              </a:ext>
            </a:extLst>
          </p:cNvPr>
          <p:cNvCxnSpPr>
            <a:cxnSpLocks/>
            <a:stCxn id="8" idx="1"/>
          </p:cNvCxnSpPr>
          <p:nvPr/>
        </p:nvCxnSpPr>
        <p:spPr>
          <a:xfrm rot="10800000">
            <a:off x="2191626" y="1812758"/>
            <a:ext cx="2116886" cy="421534"/>
          </a:xfrm>
          <a:prstGeom prst="bentConnector3">
            <a:avLst>
              <a:gd name="adj1" fmla="val 50000"/>
            </a:avLst>
          </a:prstGeom>
          <a:ln w="19050">
            <a:solidFill>
              <a:srgbClr val="8A5399"/>
            </a:solidFill>
            <a:tailEnd type="ova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D324D50-E82E-FF44-BB3A-CE447A336378}"/>
              </a:ext>
            </a:extLst>
          </p:cNvPr>
          <p:cNvSpPr/>
          <p:nvPr/>
        </p:nvSpPr>
        <p:spPr>
          <a:xfrm>
            <a:off x="4572000" y="1434072"/>
            <a:ext cx="3192236" cy="1600438"/>
          </a:xfrm>
          <a:prstGeom prst="rect">
            <a:avLst/>
          </a:prstGeom>
        </p:spPr>
        <p:txBody>
          <a:bodyPr wrap="square">
            <a:spAutoFit/>
          </a:bodyPr>
          <a:lstStyle/>
          <a:p>
            <a:pPr lvl="0">
              <a:spcBef>
                <a:spcPts val="1200"/>
              </a:spcBef>
              <a:buClr>
                <a:srgbClr val="0D5929"/>
              </a:buClr>
            </a:pPr>
            <a:r>
              <a:rPr lang="en-US" sz="1400" dirty="0">
                <a:solidFill>
                  <a:prstClr val="black">
                    <a:lumMod val="65000"/>
                    <a:lumOff val="35000"/>
                  </a:prstClr>
                </a:solidFill>
                <a:latin typeface="Helvetica" pitchFamily="2" charset="0"/>
              </a:rPr>
              <a:t>You can find WIC lists by </a:t>
            </a:r>
            <a:br>
              <a:rPr lang="en-US" sz="1400" dirty="0">
                <a:solidFill>
                  <a:prstClr val="black">
                    <a:lumMod val="65000"/>
                    <a:lumOff val="35000"/>
                  </a:prstClr>
                </a:solidFill>
                <a:latin typeface="Helvetica" pitchFamily="2" charset="0"/>
              </a:rPr>
            </a:br>
            <a:r>
              <a:rPr lang="en-US" sz="1400" dirty="0">
                <a:solidFill>
                  <a:prstClr val="black">
                    <a:lumMod val="65000"/>
                    <a:lumOff val="35000"/>
                  </a:prstClr>
                </a:solidFill>
                <a:latin typeface="Helvetica" pitchFamily="2" charset="0"/>
              </a:rPr>
              <a:t>visiting the WIC website for </a:t>
            </a:r>
            <a:br>
              <a:rPr lang="en-US" sz="1400" dirty="0">
                <a:solidFill>
                  <a:prstClr val="black">
                    <a:lumMod val="65000"/>
                    <a:lumOff val="35000"/>
                  </a:prstClr>
                </a:solidFill>
                <a:latin typeface="Helvetica" pitchFamily="2" charset="0"/>
              </a:rPr>
            </a:br>
            <a:r>
              <a:rPr lang="en-US" sz="1400" dirty="0">
                <a:solidFill>
                  <a:prstClr val="black">
                    <a:lumMod val="65000"/>
                    <a:lumOff val="35000"/>
                  </a:prstClr>
                </a:solidFill>
                <a:latin typeface="Helvetica" pitchFamily="2" charset="0"/>
              </a:rPr>
              <a:t>the State WIC Program: </a:t>
            </a:r>
            <a:r>
              <a:rPr lang="en-US" sz="1400" b="1" u="sng" dirty="0">
                <a:solidFill>
                  <a:srgbClr val="403064"/>
                </a:solidFill>
                <a:latin typeface="Helvetica" pitchFamily="2" charset="0"/>
              </a:rPr>
              <a:t>https://www.fns.usda.gov/contacts</a:t>
            </a:r>
            <a:r>
              <a:rPr lang="en-US" sz="1400" b="1" dirty="0">
                <a:solidFill>
                  <a:srgbClr val="403064"/>
                </a:solidFill>
                <a:latin typeface="Helvetica" pitchFamily="2" charset="0"/>
              </a:rPr>
              <a:t>. </a:t>
            </a:r>
            <a:r>
              <a:rPr lang="en-US" sz="1400" dirty="0">
                <a:solidFill>
                  <a:prstClr val="black">
                    <a:lumMod val="65000"/>
                    <a:lumOff val="35000"/>
                  </a:prstClr>
                </a:solidFill>
                <a:latin typeface="Helvetica" pitchFamily="2" charset="0"/>
              </a:rPr>
              <a:t/>
            </a:r>
            <a:br>
              <a:rPr lang="en-US" sz="1400" dirty="0">
                <a:solidFill>
                  <a:prstClr val="black">
                    <a:lumMod val="65000"/>
                    <a:lumOff val="35000"/>
                  </a:prstClr>
                </a:solidFill>
                <a:latin typeface="Helvetica" pitchFamily="2" charset="0"/>
              </a:rPr>
            </a:br>
            <a:r>
              <a:rPr lang="en-US" sz="1400" dirty="0">
                <a:solidFill>
                  <a:prstClr val="black">
                    <a:lumMod val="65000"/>
                    <a:lumOff val="35000"/>
                  </a:prstClr>
                </a:solidFill>
                <a:latin typeface="Helvetica" pitchFamily="2" charset="0"/>
              </a:rPr>
              <a:t/>
            </a:r>
            <a:br>
              <a:rPr lang="en-US" sz="1400" dirty="0">
                <a:solidFill>
                  <a:prstClr val="black">
                    <a:lumMod val="65000"/>
                    <a:lumOff val="35000"/>
                  </a:prstClr>
                </a:solidFill>
                <a:latin typeface="Helvetica" pitchFamily="2" charset="0"/>
              </a:rPr>
            </a:br>
            <a:r>
              <a:rPr lang="en-US" sz="1400" dirty="0">
                <a:solidFill>
                  <a:prstClr val="black">
                    <a:lumMod val="65000"/>
                    <a:lumOff val="35000"/>
                  </a:prstClr>
                </a:solidFill>
                <a:latin typeface="Helvetica" pitchFamily="2" charset="0"/>
              </a:rPr>
              <a:t>You can use the WIC list for any State, not just your State.</a:t>
            </a:r>
          </a:p>
        </p:txBody>
      </p:sp>
    </p:spTree>
    <p:extLst>
      <p:ext uri="{BB962C8B-B14F-4D97-AF65-F5344CB8AC3E}">
        <p14:creationId xmlns:p14="http://schemas.microsoft.com/office/powerpoint/2010/main" val="1948321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Find the Grain Item</a:t>
            </a:r>
          </a:p>
        </p:txBody>
      </p:sp>
      <p:pic>
        <p:nvPicPr>
          <p:cNvPr id="18" name="Picture 17" descr="Picture of Step 1 on the WIC worksheet">
            <a:extLst>
              <a:ext uri="{FF2B5EF4-FFF2-40B4-BE49-F238E27FC236}">
                <a16:creationId xmlns:a16="http://schemas.microsoft.com/office/drawing/2014/main" id="{94265AC0-F2BE-D649-BE6E-15270B8A9BD5}"/>
              </a:ext>
            </a:extLst>
          </p:cNvPr>
          <p:cNvPicPr>
            <a:picLocks noChangeAspect="1"/>
          </p:cNvPicPr>
          <p:nvPr/>
        </p:nvPicPr>
        <p:blipFill>
          <a:blip r:embed="rId3"/>
          <a:srcRect/>
          <a:stretch/>
        </p:blipFill>
        <p:spPr>
          <a:xfrm>
            <a:off x="311226" y="885447"/>
            <a:ext cx="3292837" cy="4072243"/>
          </a:xfrm>
          <a:prstGeom prst="rect">
            <a:avLst/>
          </a:prstGeom>
        </p:spPr>
      </p:pic>
      <p:sp>
        <p:nvSpPr>
          <p:cNvPr id="11" name="Rounded Rectangle 10" descr="[decorative]">
            <a:extLst>
              <a:ext uri="{FF2B5EF4-FFF2-40B4-BE49-F238E27FC236}">
                <a16:creationId xmlns:a16="http://schemas.microsoft.com/office/drawing/2014/main" id="{F809B3F5-CBC7-654E-BBF2-6A551D930AAD}"/>
              </a:ext>
            </a:extLst>
          </p:cNvPr>
          <p:cNvSpPr/>
          <p:nvPr/>
        </p:nvSpPr>
        <p:spPr>
          <a:xfrm>
            <a:off x="468924" y="1603718"/>
            <a:ext cx="2616590" cy="271966"/>
          </a:xfrm>
          <a:prstGeom prst="roundRect">
            <a:avLst>
              <a:gd name="adj" fmla="val 2163"/>
            </a:avLst>
          </a:prstGeom>
          <a:noFill/>
          <a:ln w="19050">
            <a:solidFill>
              <a:srgbClr val="8A5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2" name="Elbow Connector 11" descr="[decorative] ">
            <a:extLst>
              <a:ext uri="{FF2B5EF4-FFF2-40B4-BE49-F238E27FC236}">
                <a16:creationId xmlns:a16="http://schemas.microsoft.com/office/drawing/2014/main" id="{68237299-45EB-864E-82EC-B0F5E776B68A}"/>
              </a:ext>
              <a:ext uri="{C183D7F6-B498-43B3-948B-1728B52AA6E4}">
                <adec:decorative xmlns:adec="http://schemas.microsoft.com/office/drawing/2017/decorative" xmlns="" val="1"/>
              </a:ext>
            </a:extLst>
          </p:cNvPr>
          <p:cNvCxnSpPr>
            <a:cxnSpLocks/>
            <a:endCxn id="3" idx="1"/>
          </p:cNvCxnSpPr>
          <p:nvPr/>
        </p:nvCxnSpPr>
        <p:spPr>
          <a:xfrm>
            <a:off x="3090206" y="1744394"/>
            <a:ext cx="1293082" cy="878605"/>
          </a:xfrm>
          <a:prstGeom prst="bentConnector3">
            <a:avLst>
              <a:gd name="adj1" fmla="val 50000"/>
            </a:avLst>
          </a:prstGeom>
          <a:ln w="19050">
            <a:solidFill>
              <a:srgbClr val="8A5399"/>
            </a:solidFill>
            <a:tailEnd type="ova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FBCF801-2FD4-9B4C-A7FB-699B77A9EEF0}"/>
              </a:ext>
            </a:extLst>
          </p:cNvPr>
          <p:cNvSpPr txBox="1"/>
          <p:nvPr/>
        </p:nvSpPr>
        <p:spPr>
          <a:xfrm>
            <a:off x="4383288" y="1838169"/>
            <a:ext cx="869149" cy="1569660"/>
          </a:xfrm>
          <a:prstGeom prst="rect">
            <a:avLst/>
          </a:prstGeom>
          <a:noFill/>
        </p:spPr>
        <p:txBody>
          <a:bodyPr wrap="none" rtlCol="0">
            <a:spAutoFit/>
          </a:bodyPr>
          <a:lstStyle/>
          <a:p>
            <a:r>
              <a:rPr lang="en-US" sz="9600" b="1" dirty="0">
                <a:solidFill>
                  <a:schemeClr val="tx1">
                    <a:alpha val="22000"/>
                  </a:schemeClr>
                </a:solidFill>
                <a:latin typeface="Helvetica" pitchFamily="2" charset="0"/>
              </a:rPr>
              <a:t>1</a:t>
            </a:r>
          </a:p>
        </p:txBody>
      </p:sp>
      <p:sp>
        <p:nvSpPr>
          <p:cNvPr id="10" name="Rectangle 9">
            <a:extLst>
              <a:ext uri="{FF2B5EF4-FFF2-40B4-BE49-F238E27FC236}">
                <a16:creationId xmlns:a16="http://schemas.microsoft.com/office/drawing/2014/main" id="{2641B7EC-BFAE-264B-BECD-71D6CC7C6002}"/>
              </a:ext>
            </a:extLst>
          </p:cNvPr>
          <p:cNvSpPr/>
          <p:nvPr/>
        </p:nvSpPr>
        <p:spPr>
          <a:xfrm>
            <a:off x="5252437" y="2032540"/>
            <a:ext cx="3101277" cy="1631216"/>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Find the section of the WIC list that applies to the infant cereal, breakfast cereal, or whole-grain food.</a:t>
            </a:r>
          </a:p>
        </p:txBody>
      </p:sp>
    </p:spTree>
    <p:extLst>
      <p:ext uri="{BB962C8B-B14F-4D97-AF65-F5344CB8AC3E}">
        <p14:creationId xmlns:p14="http://schemas.microsoft.com/office/powerpoint/2010/main" val="13334329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Check the Brand</a:t>
            </a:r>
          </a:p>
        </p:txBody>
      </p:sp>
      <p:pic>
        <p:nvPicPr>
          <p:cNvPr id="8" name="Picture 7" descr="Picture of Step 2 on the WIC worksheet">
            <a:extLst>
              <a:ext uri="{FF2B5EF4-FFF2-40B4-BE49-F238E27FC236}">
                <a16:creationId xmlns:a16="http://schemas.microsoft.com/office/drawing/2014/main" id="{98691AA2-E7E5-E145-B894-C0EDB2C8232B}"/>
              </a:ext>
            </a:extLst>
          </p:cNvPr>
          <p:cNvPicPr>
            <a:picLocks noChangeAspect="1"/>
          </p:cNvPicPr>
          <p:nvPr/>
        </p:nvPicPr>
        <p:blipFill>
          <a:blip r:embed="rId3"/>
          <a:srcRect/>
          <a:stretch/>
        </p:blipFill>
        <p:spPr>
          <a:xfrm>
            <a:off x="311226" y="885447"/>
            <a:ext cx="3292837" cy="4072243"/>
          </a:xfrm>
          <a:prstGeom prst="rect">
            <a:avLst/>
          </a:prstGeom>
        </p:spPr>
      </p:pic>
      <p:sp>
        <p:nvSpPr>
          <p:cNvPr id="11" name="Rounded Rectangle 10" descr="[decorative]">
            <a:extLst>
              <a:ext uri="{FF2B5EF4-FFF2-40B4-BE49-F238E27FC236}">
                <a16:creationId xmlns:a16="http://schemas.microsoft.com/office/drawing/2014/main" id="{F809B3F5-CBC7-654E-BBF2-6A551D930AAD}"/>
              </a:ext>
            </a:extLst>
          </p:cNvPr>
          <p:cNvSpPr/>
          <p:nvPr/>
        </p:nvSpPr>
        <p:spPr>
          <a:xfrm>
            <a:off x="2037119" y="2187190"/>
            <a:ext cx="1293082" cy="271966"/>
          </a:xfrm>
          <a:prstGeom prst="roundRect">
            <a:avLst>
              <a:gd name="adj" fmla="val 2163"/>
            </a:avLst>
          </a:prstGeom>
          <a:noFill/>
          <a:ln w="19050">
            <a:solidFill>
              <a:srgbClr val="8A5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2" name="Elbow Connector 11" descr="[decorative]">
            <a:extLst>
              <a:ext uri="{FF2B5EF4-FFF2-40B4-BE49-F238E27FC236}">
                <a16:creationId xmlns:a16="http://schemas.microsoft.com/office/drawing/2014/main" id="{68237299-45EB-864E-82EC-B0F5E776B68A}"/>
              </a:ext>
              <a:ext uri="{C183D7F6-B498-43B3-948B-1728B52AA6E4}">
                <adec:decorative xmlns:adec="http://schemas.microsoft.com/office/drawing/2017/decorative" xmlns="" val="1"/>
              </a:ext>
            </a:extLst>
          </p:cNvPr>
          <p:cNvCxnSpPr>
            <a:cxnSpLocks/>
            <a:stCxn id="11" idx="3"/>
            <a:endCxn id="3" idx="1"/>
          </p:cNvCxnSpPr>
          <p:nvPr/>
        </p:nvCxnSpPr>
        <p:spPr>
          <a:xfrm>
            <a:off x="3330201" y="2323173"/>
            <a:ext cx="1053087" cy="299826"/>
          </a:xfrm>
          <a:prstGeom prst="bentConnector3">
            <a:avLst>
              <a:gd name="adj1" fmla="val 50000"/>
            </a:avLst>
          </a:prstGeom>
          <a:ln w="19050">
            <a:solidFill>
              <a:srgbClr val="8A5399"/>
            </a:solidFill>
            <a:tailEnd type="ova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FBCF801-2FD4-9B4C-A7FB-699B77A9EEF0}"/>
              </a:ext>
            </a:extLst>
          </p:cNvPr>
          <p:cNvSpPr txBox="1"/>
          <p:nvPr/>
        </p:nvSpPr>
        <p:spPr>
          <a:xfrm>
            <a:off x="4383288" y="1838169"/>
            <a:ext cx="869149" cy="1569660"/>
          </a:xfrm>
          <a:prstGeom prst="rect">
            <a:avLst/>
          </a:prstGeom>
          <a:noFill/>
        </p:spPr>
        <p:txBody>
          <a:bodyPr wrap="none" rtlCol="0">
            <a:spAutoFit/>
          </a:bodyPr>
          <a:lstStyle/>
          <a:p>
            <a:r>
              <a:rPr lang="en-US" sz="9600" b="1" dirty="0">
                <a:solidFill>
                  <a:schemeClr val="tx1">
                    <a:alpha val="22000"/>
                  </a:schemeClr>
                </a:solidFill>
                <a:latin typeface="Helvetica" pitchFamily="2" charset="0"/>
              </a:rPr>
              <a:t>2</a:t>
            </a:r>
          </a:p>
        </p:txBody>
      </p:sp>
      <p:sp>
        <p:nvSpPr>
          <p:cNvPr id="10" name="Rectangle 9">
            <a:extLst>
              <a:ext uri="{FF2B5EF4-FFF2-40B4-BE49-F238E27FC236}">
                <a16:creationId xmlns:a16="http://schemas.microsoft.com/office/drawing/2014/main" id="{2641B7EC-BFAE-264B-BECD-71D6CC7C6002}"/>
              </a:ext>
            </a:extLst>
          </p:cNvPr>
          <p:cNvSpPr/>
          <p:nvPr/>
        </p:nvSpPr>
        <p:spPr>
          <a:xfrm>
            <a:off x="5252438" y="2032540"/>
            <a:ext cx="3073416" cy="1938992"/>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Check the WIC list to see if any brands are specified for the grain you want to buy. If so, be sure to choose only the brands listed. </a:t>
            </a:r>
          </a:p>
        </p:txBody>
      </p:sp>
    </p:spTree>
    <p:extLst>
      <p:ext uri="{BB962C8B-B14F-4D97-AF65-F5344CB8AC3E}">
        <p14:creationId xmlns:p14="http://schemas.microsoft.com/office/powerpoint/2010/main" val="15900197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Check the Product Type</a:t>
            </a:r>
          </a:p>
        </p:txBody>
      </p:sp>
      <p:pic>
        <p:nvPicPr>
          <p:cNvPr id="8" name="Picture 7" descr="Picture of Step 3 on the WIC worksheet">
            <a:extLst>
              <a:ext uri="{FF2B5EF4-FFF2-40B4-BE49-F238E27FC236}">
                <a16:creationId xmlns:a16="http://schemas.microsoft.com/office/drawing/2014/main" id="{F6046032-9F65-394F-B97C-C0DFC9BD48D7}"/>
              </a:ext>
            </a:extLst>
          </p:cNvPr>
          <p:cNvPicPr>
            <a:picLocks noChangeAspect="1"/>
          </p:cNvPicPr>
          <p:nvPr/>
        </p:nvPicPr>
        <p:blipFill>
          <a:blip r:embed="rId3"/>
          <a:srcRect/>
          <a:stretch/>
        </p:blipFill>
        <p:spPr>
          <a:xfrm>
            <a:off x="311226" y="885447"/>
            <a:ext cx="3292837" cy="4072243"/>
          </a:xfrm>
          <a:prstGeom prst="rect">
            <a:avLst/>
          </a:prstGeom>
        </p:spPr>
      </p:pic>
      <p:sp>
        <p:nvSpPr>
          <p:cNvPr id="11" name="Rounded Rectangle 10" descr="[decorative]">
            <a:extLst>
              <a:ext uri="{FF2B5EF4-FFF2-40B4-BE49-F238E27FC236}">
                <a16:creationId xmlns:a16="http://schemas.microsoft.com/office/drawing/2014/main" id="{F809B3F5-CBC7-654E-BBF2-6A551D930AAD}"/>
              </a:ext>
            </a:extLst>
          </p:cNvPr>
          <p:cNvSpPr/>
          <p:nvPr/>
        </p:nvSpPr>
        <p:spPr>
          <a:xfrm>
            <a:off x="446773" y="2802519"/>
            <a:ext cx="1293082" cy="271966"/>
          </a:xfrm>
          <a:prstGeom prst="roundRect">
            <a:avLst>
              <a:gd name="adj" fmla="val 2163"/>
            </a:avLst>
          </a:prstGeom>
          <a:noFill/>
          <a:ln w="19050">
            <a:solidFill>
              <a:srgbClr val="8A5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2" name="Elbow Connector 11" descr="[decorative]">
            <a:extLst>
              <a:ext uri="{FF2B5EF4-FFF2-40B4-BE49-F238E27FC236}">
                <a16:creationId xmlns:a16="http://schemas.microsoft.com/office/drawing/2014/main" id="{68237299-45EB-864E-82EC-B0F5E776B68A}"/>
              </a:ext>
              <a:ext uri="{C183D7F6-B498-43B3-948B-1728B52AA6E4}">
                <adec:decorative xmlns:adec="http://schemas.microsoft.com/office/drawing/2017/decorative" xmlns="" val="1"/>
              </a:ext>
            </a:extLst>
          </p:cNvPr>
          <p:cNvCxnSpPr>
            <a:cxnSpLocks/>
            <a:stCxn id="11" idx="3"/>
            <a:endCxn id="3" idx="1"/>
          </p:cNvCxnSpPr>
          <p:nvPr/>
        </p:nvCxnSpPr>
        <p:spPr>
          <a:xfrm flipV="1">
            <a:off x="1739855" y="2622999"/>
            <a:ext cx="2643433" cy="315503"/>
          </a:xfrm>
          <a:prstGeom prst="bentConnector3">
            <a:avLst>
              <a:gd name="adj1" fmla="val 50000"/>
            </a:avLst>
          </a:prstGeom>
          <a:ln w="19050">
            <a:solidFill>
              <a:srgbClr val="8A5399"/>
            </a:solidFill>
            <a:tailEnd type="ova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FBCF801-2FD4-9B4C-A7FB-699B77A9EEF0}"/>
              </a:ext>
            </a:extLst>
          </p:cNvPr>
          <p:cNvSpPr txBox="1"/>
          <p:nvPr/>
        </p:nvSpPr>
        <p:spPr>
          <a:xfrm>
            <a:off x="4383288" y="1838169"/>
            <a:ext cx="869149" cy="1569660"/>
          </a:xfrm>
          <a:prstGeom prst="rect">
            <a:avLst/>
          </a:prstGeom>
          <a:noFill/>
        </p:spPr>
        <p:txBody>
          <a:bodyPr wrap="none" rtlCol="0">
            <a:spAutoFit/>
          </a:bodyPr>
          <a:lstStyle/>
          <a:p>
            <a:r>
              <a:rPr lang="en-US" sz="9600" b="1" dirty="0">
                <a:solidFill>
                  <a:schemeClr val="tx1">
                    <a:alpha val="22000"/>
                  </a:schemeClr>
                </a:solidFill>
                <a:latin typeface="Helvetica" pitchFamily="2" charset="0"/>
              </a:rPr>
              <a:t>3</a:t>
            </a:r>
          </a:p>
        </p:txBody>
      </p:sp>
      <p:sp>
        <p:nvSpPr>
          <p:cNvPr id="10" name="Rectangle 9">
            <a:extLst>
              <a:ext uri="{FF2B5EF4-FFF2-40B4-BE49-F238E27FC236}">
                <a16:creationId xmlns:a16="http://schemas.microsoft.com/office/drawing/2014/main" id="{2641B7EC-BFAE-264B-BECD-71D6CC7C6002}"/>
              </a:ext>
            </a:extLst>
          </p:cNvPr>
          <p:cNvSpPr/>
          <p:nvPr/>
        </p:nvSpPr>
        <p:spPr>
          <a:xfrm>
            <a:off x="5252438" y="2032540"/>
            <a:ext cx="2945078" cy="2246769"/>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Check the WIC list to see if there are specific product names or types listed under the brands. If so, be sure to choose only the product names or types listed. </a:t>
            </a:r>
          </a:p>
        </p:txBody>
      </p:sp>
    </p:spTree>
    <p:extLst>
      <p:ext uri="{BB962C8B-B14F-4D97-AF65-F5344CB8AC3E}">
        <p14:creationId xmlns:p14="http://schemas.microsoft.com/office/powerpoint/2010/main" val="3758447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Disregard the Package Size </a:t>
            </a:r>
          </a:p>
        </p:txBody>
      </p:sp>
      <p:pic>
        <p:nvPicPr>
          <p:cNvPr id="8" name="Picture 7" descr="Picture of Step 4 on the WIC worksheet">
            <a:extLst>
              <a:ext uri="{FF2B5EF4-FFF2-40B4-BE49-F238E27FC236}">
                <a16:creationId xmlns:a16="http://schemas.microsoft.com/office/drawing/2014/main" id="{A6C4579F-368B-424E-BFD9-C5D3F1C1895B}"/>
              </a:ext>
            </a:extLst>
          </p:cNvPr>
          <p:cNvPicPr>
            <a:picLocks noChangeAspect="1"/>
          </p:cNvPicPr>
          <p:nvPr/>
        </p:nvPicPr>
        <p:blipFill>
          <a:blip r:embed="rId3"/>
          <a:srcRect/>
          <a:stretch/>
        </p:blipFill>
        <p:spPr>
          <a:xfrm>
            <a:off x="311226" y="885447"/>
            <a:ext cx="3292837" cy="4072243"/>
          </a:xfrm>
          <a:prstGeom prst="rect">
            <a:avLst/>
          </a:prstGeom>
        </p:spPr>
      </p:pic>
      <p:sp>
        <p:nvSpPr>
          <p:cNvPr id="11" name="Rounded Rectangle 10" descr="[decorative]">
            <a:extLst>
              <a:ext uri="{FF2B5EF4-FFF2-40B4-BE49-F238E27FC236}">
                <a16:creationId xmlns:a16="http://schemas.microsoft.com/office/drawing/2014/main" id="{F809B3F5-CBC7-654E-BBF2-6A551D930AAD}"/>
              </a:ext>
            </a:extLst>
          </p:cNvPr>
          <p:cNvSpPr/>
          <p:nvPr/>
        </p:nvSpPr>
        <p:spPr>
          <a:xfrm>
            <a:off x="463707" y="3730363"/>
            <a:ext cx="2014797" cy="271966"/>
          </a:xfrm>
          <a:prstGeom prst="roundRect">
            <a:avLst>
              <a:gd name="adj" fmla="val 2163"/>
            </a:avLst>
          </a:prstGeom>
          <a:noFill/>
          <a:ln w="19050">
            <a:solidFill>
              <a:srgbClr val="8A5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2" name="Elbow Connector 11" descr="[decorative]">
            <a:extLst>
              <a:ext uri="{FF2B5EF4-FFF2-40B4-BE49-F238E27FC236}">
                <a16:creationId xmlns:a16="http://schemas.microsoft.com/office/drawing/2014/main" id="{68237299-45EB-864E-82EC-B0F5E776B68A}"/>
              </a:ext>
              <a:ext uri="{C183D7F6-B498-43B3-948B-1728B52AA6E4}">
                <adec:decorative xmlns:adec="http://schemas.microsoft.com/office/drawing/2017/decorative" xmlns="" val="1"/>
              </a:ext>
            </a:extLst>
          </p:cNvPr>
          <p:cNvCxnSpPr>
            <a:cxnSpLocks/>
            <a:stCxn id="11" idx="3"/>
            <a:endCxn id="3" idx="1"/>
          </p:cNvCxnSpPr>
          <p:nvPr/>
        </p:nvCxnSpPr>
        <p:spPr>
          <a:xfrm flipV="1">
            <a:off x="2478504" y="2622999"/>
            <a:ext cx="1904784" cy="1243347"/>
          </a:xfrm>
          <a:prstGeom prst="bentConnector3">
            <a:avLst>
              <a:gd name="adj1" fmla="val 50000"/>
            </a:avLst>
          </a:prstGeom>
          <a:ln w="19050">
            <a:solidFill>
              <a:srgbClr val="8A5399"/>
            </a:solidFill>
            <a:tailEnd type="ova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FBCF801-2FD4-9B4C-A7FB-699B77A9EEF0}"/>
              </a:ext>
            </a:extLst>
          </p:cNvPr>
          <p:cNvSpPr txBox="1"/>
          <p:nvPr/>
        </p:nvSpPr>
        <p:spPr>
          <a:xfrm>
            <a:off x="4383288" y="1838169"/>
            <a:ext cx="869149" cy="1569660"/>
          </a:xfrm>
          <a:prstGeom prst="rect">
            <a:avLst/>
          </a:prstGeom>
          <a:noFill/>
        </p:spPr>
        <p:txBody>
          <a:bodyPr wrap="none" rtlCol="0">
            <a:spAutoFit/>
          </a:bodyPr>
          <a:lstStyle/>
          <a:p>
            <a:r>
              <a:rPr lang="en-US" sz="9600" b="1" dirty="0">
                <a:solidFill>
                  <a:schemeClr val="tx1">
                    <a:alpha val="22000"/>
                  </a:schemeClr>
                </a:solidFill>
                <a:latin typeface="Helvetica" pitchFamily="2" charset="0"/>
              </a:rPr>
              <a:t>4</a:t>
            </a:r>
          </a:p>
        </p:txBody>
      </p:sp>
      <p:sp>
        <p:nvSpPr>
          <p:cNvPr id="10" name="Rectangle 9">
            <a:extLst>
              <a:ext uri="{FF2B5EF4-FFF2-40B4-BE49-F238E27FC236}">
                <a16:creationId xmlns:a16="http://schemas.microsoft.com/office/drawing/2014/main" id="{2641B7EC-BFAE-264B-BECD-71D6CC7C6002}"/>
              </a:ext>
            </a:extLst>
          </p:cNvPr>
          <p:cNvSpPr/>
          <p:nvPr/>
        </p:nvSpPr>
        <p:spPr>
          <a:xfrm>
            <a:off x="5252437" y="1692689"/>
            <a:ext cx="3427855" cy="2677656"/>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Disregard information about package size. You may purchase the same brand and product type in amounts that are different than what is listed on the WIC list.</a:t>
            </a:r>
            <a:br>
              <a:rPr lang="en-US" sz="2000" dirty="0">
                <a:solidFill>
                  <a:prstClr val="black">
                    <a:lumMod val="65000"/>
                    <a:lumOff val="35000"/>
                  </a:prstClr>
                </a:solidFill>
                <a:latin typeface="Helvetica" pitchFamily="2" charset="0"/>
              </a:rPr>
            </a:br>
            <a:r>
              <a:rPr lang="en-US" sz="2000" dirty="0">
                <a:solidFill>
                  <a:prstClr val="black">
                    <a:lumMod val="65000"/>
                    <a:lumOff val="35000"/>
                  </a:prstClr>
                </a:solidFill>
                <a:latin typeface="Helvetica" pitchFamily="2" charset="0"/>
              </a:rPr>
              <a:t/>
            </a:r>
            <a:br>
              <a:rPr lang="en-US" sz="2000" dirty="0">
                <a:solidFill>
                  <a:prstClr val="black">
                    <a:lumMod val="65000"/>
                    <a:lumOff val="35000"/>
                  </a:prstClr>
                </a:solidFill>
                <a:latin typeface="Helvetica" pitchFamily="2" charset="0"/>
              </a:rPr>
            </a:br>
            <a:r>
              <a:rPr lang="en-US" sz="1400" i="1" dirty="0">
                <a:solidFill>
                  <a:prstClr val="black">
                    <a:lumMod val="65000"/>
                    <a:lumOff val="35000"/>
                  </a:prstClr>
                </a:solidFill>
                <a:latin typeface="Helvetica" pitchFamily="2" charset="0"/>
              </a:rPr>
              <a:t>For example, you can buy a 48-ounce box of cereal instead of a 36-ounce box.</a:t>
            </a:r>
          </a:p>
        </p:txBody>
      </p:sp>
    </p:spTree>
    <p:extLst>
      <p:ext uri="{BB962C8B-B14F-4D97-AF65-F5344CB8AC3E}">
        <p14:creationId xmlns:p14="http://schemas.microsoft.com/office/powerpoint/2010/main" val="42328372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5150-3AFC-E941-8FF1-8C64E2005C44}"/>
              </a:ext>
            </a:extLst>
          </p:cNvPr>
          <p:cNvSpPr>
            <a:spLocks noGrp="1"/>
          </p:cNvSpPr>
          <p:nvPr>
            <p:ph type="title"/>
          </p:nvPr>
        </p:nvSpPr>
        <p:spPr>
          <a:xfrm>
            <a:off x="0" y="0"/>
            <a:ext cx="7886700" cy="1009979"/>
          </a:xfrm>
        </p:spPr>
        <p:txBody>
          <a:bodyPr/>
          <a:lstStyle/>
          <a:p>
            <a:r>
              <a:rPr lang="en-US" dirty="0"/>
              <a:t>Breakfast Cereals on the WIC List </a:t>
            </a:r>
          </a:p>
        </p:txBody>
      </p:sp>
      <p:sp>
        <p:nvSpPr>
          <p:cNvPr id="5" name="Rectangle 4">
            <a:extLst>
              <a:ext uri="{FF2B5EF4-FFF2-40B4-BE49-F238E27FC236}">
                <a16:creationId xmlns:a16="http://schemas.microsoft.com/office/drawing/2014/main" id="{D954482D-3893-1746-B21F-A703FC6DB3B0}"/>
              </a:ext>
            </a:extLst>
          </p:cNvPr>
          <p:cNvSpPr/>
          <p:nvPr/>
        </p:nvSpPr>
        <p:spPr>
          <a:xfrm>
            <a:off x="365761" y="1245251"/>
            <a:ext cx="5157186" cy="2215991"/>
          </a:xfrm>
          <a:prstGeom prst="rect">
            <a:avLst/>
          </a:prstGeom>
        </p:spPr>
        <p:txBody>
          <a:bodyPr wrap="square">
            <a:spAutoFit/>
          </a:bodyPr>
          <a:lstStyle/>
          <a:p>
            <a:pPr marL="285750" indent="-285750">
              <a:spcBef>
                <a:spcPts val="1200"/>
              </a:spcBef>
              <a:buClr>
                <a:srgbClr val="462F91"/>
              </a:buClr>
              <a:buFont typeface="Arial" panose="020B0604020202020204" pitchFamily="34" charset="0"/>
              <a:buChar char="•"/>
            </a:pPr>
            <a:r>
              <a:rPr lang="en-US" dirty="0">
                <a:solidFill>
                  <a:schemeClr val="tx1">
                    <a:lumMod val="65000"/>
                    <a:lumOff val="35000"/>
                  </a:schemeClr>
                </a:solidFill>
                <a:latin typeface="Helvetica" pitchFamily="2" charset="0"/>
              </a:rPr>
              <a:t>All breakfast cereals meet the CACFP sugar limit.</a:t>
            </a:r>
          </a:p>
          <a:p>
            <a:pPr marL="285750" indent="-285750">
              <a:spcBef>
                <a:spcPts val="1200"/>
              </a:spcBef>
              <a:buClr>
                <a:srgbClr val="462F91"/>
              </a:buClr>
              <a:buFont typeface="Arial" panose="020B0604020202020204" pitchFamily="34" charset="0"/>
              <a:buChar char="•"/>
            </a:pPr>
            <a:r>
              <a:rPr lang="en-US" dirty="0">
                <a:solidFill>
                  <a:schemeClr val="tx1">
                    <a:lumMod val="65000"/>
                    <a:lumOff val="35000"/>
                  </a:schemeClr>
                </a:solidFill>
                <a:latin typeface="Helvetica" pitchFamily="2" charset="0"/>
              </a:rPr>
              <a:t>Not all breakfast cereals are whole grain-rich.</a:t>
            </a:r>
          </a:p>
          <a:p>
            <a:pPr marL="285750" indent="-285750">
              <a:spcBef>
                <a:spcPts val="1200"/>
              </a:spcBef>
              <a:buClr>
                <a:srgbClr val="462F91"/>
              </a:buClr>
              <a:buFont typeface="Arial" panose="020B0604020202020204" pitchFamily="34" charset="0"/>
              <a:buChar char="•"/>
            </a:pPr>
            <a:r>
              <a:rPr lang="en-US" dirty="0">
                <a:solidFill>
                  <a:schemeClr val="tx1">
                    <a:lumMod val="65000"/>
                    <a:lumOff val="35000"/>
                  </a:schemeClr>
                </a:solidFill>
                <a:latin typeface="Helvetica" pitchFamily="2" charset="0"/>
              </a:rPr>
              <a:t>Disregard information about the package size. </a:t>
            </a:r>
          </a:p>
          <a:p>
            <a:pPr marL="285750" indent="-285750">
              <a:spcBef>
                <a:spcPts val="1200"/>
              </a:spcBef>
              <a:buClr>
                <a:srgbClr val="462F91"/>
              </a:buClr>
              <a:buFont typeface="Arial" panose="020B0604020202020204" pitchFamily="34" charset="0"/>
              <a:buChar char="•"/>
            </a:pPr>
            <a:r>
              <a:rPr lang="en-US" dirty="0">
                <a:solidFill>
                  <a:schemeClr val="tx1">
                    <a:lumMod val="65000"/>
                    <a:lumOff val="35000"/>
                  </a:schemeClr>
                </a:solidFill>
                <a:latin typeface="Helvetica" pitchFamily="2" charset="0"/>
              </a:rPr>
              <a:t>Disregard information listed under “cannot buy,” “not WIC approved,” “do not buy,” etc. </a:t>
            </a:r>
          </a:p>
        </p:txBody>
      </p:sp>
      <p:grpSp>
        <p:nvGrpSpPr>
          <p:cNvPr id="3" name="Group 2" descr="Picture of &quot;Other cereals&quot; on the WIC list">
            <a:extLst>
              <a:ext uri="{FF2B5EF4-FFF2-40B4-BE49-F238E27FC236}">
                <a16:creationId xmlns:a16="http://schemas.microsoft.com/office/drawing/2014/main" id="{22BA68C1-5932-5E43-9E4C-BF4B89591878}"/>
              </a:ext>
            </a:extLst>
          </p:cNvPr>
          <p:cNvGrpSpPr/>
          <p:nvPr/>
        </p:nvGrpSpPr>
        <p:grpSpPr>
          <a:xfrm>
            <a:off x="4540385" y="942840"/>
            <a:ext cx="4296489" cy="4037768"/>
            <a:chOff x="4540385" y="942840"/>
            <a:chExt cx="4296489" cy="4037768"/>
          </a:xfrm>
        </p:grpSpPr>
        <p:pic>
          <p:nvPicPr>
            <p:cNvPr id="6" name="Picture 5" descr="Picture of &quot;Other cereals&quot; on the WIC list">
              <a:extLst>
                <a:ext uri="{FF2B5EF4-FFF2-40B4-BE49-F238E27FC236}">
                  <a16:creationId xmlns:a16="http://schemas.microsoft.com/office/drawing/2014/main" id="{123D7789-5483-2C4F-B796-020525527870}"/>
                </a:ext>
              </a:extLst>
            </p:cNvPr>
            <p:cNvPicPr>
              <a:picLocks noChangeAspect="1"/>
            </p:cNvPicPr>
            <p:nvPr/>
          </p:nvPicPr>
          <p:blipFill>
            <a:blip r:embed="rId3"/>
            <a:srcRect/>
            <a:stretch/>
          </p:blipFill>
          <p:spPr>
            <a:xfrm>
              <a:off x="5821505" y="942840"/>
              <a:ext cx="3015369" cy="4037768"/>
            </a:xfrm>
            <a:prstGeom prst="rect">
              <a:avLst/>
            </a:prstGeom>
          </p:spPr>
        </p:pic>
        <p:sp>
          <p:nvSpPr>
            <p:cNvPr id="7" name="TextBox 6">
              <a:extLst>
                <a:ext uri="{FF2B5EF4-FFF2-40B4-BE49-F238E27FC236}">
                  <a16:creationId xmlns:a16="http://schemas.microsoft.com/office/drawing/2014/main" id="{582593E6-09F8-AD49-BB34-7A6FFEB4AF32}"/>
                </a:ext>
              </a:extLst>
            </p:cNvPr>
            <p:cNvSpPr txBox="1"/>
            <p:nvPr/>
          </p:nvSpPr>
          <p:spPr>
            <a:xfrm>
              <a:off x="4540385" y="3742354"/>
              <a:ext cx="1281120" cy="246221"/>
            </a:xfrm>
            <a:prstGeom prst="rect">
              <a:avLst/>
            </a:prstGeom>
            <a:noFill/>
          </p:spPr>
          <p:txBody>
            <a:bodyPr wrap="none" rtlCol="0">
              <a:spAutoFit/>
            </a:bodyPr>
            <a:lstStyle/>
            <a:p>
              <a:r>
                <a:rPr lang="en-US" sz="1000" b="1" dirty="0">
                  <a:solidFill>
                    <a:srgbClr val="FF0000"/>
                  </a:solidFill>
                  <a:latin typeface="Helvetica" pitchFamily="2" charset="0"/>
                </a:rPr>
                <a:t>DISREGARD THIS</a:t>
              </a:r>
            </a:p>
          </p:txBody>
        </p:sp>
        <p:cxnSp>
          <p:nvCxnSpPr>
            <p:cNvPr id="9" name="Straight Arrow Connector 8" descr="[decorative]">
              <a:extLst>
                <a:ext uri="{FF2B5EF4-FFF2-40B4-BE49-F238E27FC236}">
                  <a16:creationId xmlns:a16="http://schemas.microsoft.com/office/drawing/2014/main" id="{CD7516FE-4839-554D-9DB6-34B18660540D}"/>
                </a:ext>
              </a:extLst>
            </p:cNvPr>
            <p:cNvCxnSpPr>
              <a:cxnSpLocks/>
              <a:endCxn id="7" idx="3"/>
            </p:cNvCxnSpPr>
            <p:nvPr/>
          </p:nvCxnSpPr>
          <p:spPr>
            <a:xfrm flipH="1">
              <a:off x="5821505" y="3865465"/>
              <a:ext cx="481928" cy="0"/>
            </a:xfrm>
            <a:prstGeom prst="straightConnector1">
              <a:avLst/>
            </a:prstGeom>
            <a:ln w="19050">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08445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Let’s Take a Closer Look!</a:t>
            </a:r>
          </a:p>
        </p:txBody>
      </p:sp>
      <p:sp>
        <p:nvSpPr>
          <p:cNvPr id="10" name="Rectangle 9">
            <a:extLst>
              <a:ext uri="{FF2B5EF4-FFF2-40B4-BE49-F238E27FC236}">
                <a16:creationId xmlns:a16="http://schemas.microsoft.com/office/drawing/2014/main" id="{2641B7EC-BFAE-264B-BECD-71D6CC7C6002}"/>
              </a:ext>
            </a:extLst>
          </p:cNvPr>
          <p:cNvSpPr/>
          <p:nvPr/>
        </p:nvSpPr>
        <p:spPr>
          <a:xfrm>
            <a:off x="1345563" y="1006844"/>
            <a:ext cx="3489870" cy="369332"/>
          </a:xfrm>
          <a:prstGeom prst="rect">
            <a:avLst/>
          </a:prstGeom>
        </p:spPr>
        <p:txBody>
          <a:bodyPr wrap="square">
            <a:spAutoFit/>
          </a:bodyPr>
          <a:lstStyle/>
          <a:p>
            <a:pPr lvl="0">
              <a:spcBef>
                <a:spcPts val="1200"/>
              </a:spcBef>
              <a:buClr>
                <a:srgbClr val="0D5929"/>
              </a:buClr>
            </a:pPr>
            <a:r>
              <a:rPr lang="en-US" b="1" dirty="0">
                <a:solidFill>
                  <a:srgbClr val="842EBC"/>
                </a:solidFill>
                <a:latin typeface="Helvetica" pitchFamily="2" charset="0"/>
              </a:rPr>
              <a:t>Marked as whole grain</a:t>
            </a:r>
          </a:p>
        </p:txBody>
      </p:sp>
      <p:sp>
        <p:nvSpPr>
          <p:cNvPr id="15" name="Rectangle 14">
            <a:extLst>
              <a:ext uri="{FF2B5EF4-FFF2-40B4-BE49-F238E27FC236}">
                <a16:creationId xmlns:a16="http://schemas.microsoft.com/office/drawing/2014/main" id="{7356F89E-AD55-F24E-945E-DB39A46B4FD3}"/>
              </a:ext>
            </a:extLst>
          </p:cNvPr>
          <p:cNvSpPr/>
          <p:nvPr/>
        </p:nvSpPr>
        <p:spPr>
          <a:xfrm>
            <a:off x="4541524" y="1006844"/>
            <a:ext cx="3489870" cy="369332"/>
          </a:xfrm>
          <a:prstGeom prst="rect">
            <a:avLst/>
          </a:prstGeom>
        </p:spPr>
        <p:txBody>
          <a:bodyPr wrap="square">
            <a:spAutoFit/>
          </a:bodyPr>
          <a:lstStyle/>
          <a:p>
            <a:pPr lvl="0">
              <a:spcBef>
                <a:spcPts val="1200"/>
              </a:spcBef>
              <a:buClr>
                <a:srgbClr val="0D5929"/>
              </a:buClr>
            </a:pPr>
            <a:r>
              <a:rPr lang="en-US" b="1" dirty="0">
                <a:solidFill>
                  <a:srgbClr val="FF0000"/>
                </a:solidFill>
                <a:latin typeface="Helvetica" pitchFamily="2" charset="0"/>
              </a:rPr>
              <a:t>Not marked as whole grain</a:t>
            </a:r>
          </a:p>
        </p:txBody>
      </p:sp>
      <p:grpSp>
        <p:nvGrpSpPr>
          <p:cNvPr id="3" name="Group 2" descr="Picture of &quot;Whole grain cereals&quot; vs. &quot;Other cereals&quot;">
            <a:extLst>
              <a:ext uri="{FF2B5EF4-FFF2-40B4-BE49-F238E27FC236}">
                <a16:creationId xmlns:a16="http://schemas.microsoft.com/office/drawing/2014/main" id="{E019175A-39D1-D245-B09C-C5BBB84D8D00}"/>
              </a:ext>
            </a:extLst>
          </p:cNvPr>
          <p:cNvGrpSpPr/>
          <p:nvPr/>
        </p:nvGrpSpPr>
        <p:grpSpPr>
          <a:xfrm>
            <a:off x="959433" y="1240566"/>
            <a:ext cx="7164181" cy="3890813"/>
            <a:chOff x="959433" y="1240566"/>
            <a:chExt cx="7164181" cy="3890813"/>
          </a:xfrm>
        </p:grpSpPr>
        <p:pic>
          <p:nvPicPr>
            <p:cNvPr id="4" name="Picture 3" descr="Picture of &quot;Whole grain cereals&quot; vs. &quot;Other cereals&quot;">
              <a:extLst>
                <a:ext uri="{FF2B5EF4-FFF2-40B4-BE49-F238E27FC236}">
                  <a16:creationId xmlns:a16="http://schemas.microsoft.com/office/drawing/2014/main" id="{0F3EAECF-B97E-804C-8429-A5B3956AC119}"/>
                </a:ext>
              </a:extLst>
            </p:cNvPr>
            <p:cNvPicPr>
              <a:picLocks noChangeAspect="1"/>
            </p:cNvPicPr>
            <p:nvPr/>
          </p:nvPicPr>
          <p:blipFill>
            <a:blip r:embed="rId3"/>
            <a:srcRect/>
            <a:stretch/>
          </p:blipFill>
          <p:spPr>
            <a:xfrm>
              <a:off x="959433" y="1240566"/>
              <a:ext cx="7164181" cy="3890813"/>
            </a:xfrm>
            <a:prstGeom prst="rect">
              <a:avLst/>
            </a:prstGeom>
          </p:spPr>
        </p:pic>
        <p:cxnSp>
          <p:nvCxnSpPr>
            <p:cNvPr id="12" name="Elbow Connector 11" descr="[decorative]">
              <a:extLst>
                <a:ext uri="{FF2B5EF4-FFF2-40B4-BE49-F238E27FC236}">
                  <a16:creationId xmlns:a16="http://schemas.microsoft.com/office/drawing/2014/main" id="{68237299-45EB-864E-82EC-B0F5E776B68A}"/>
                </a:ext>
                <a:ext uri="{C183D7F6-B498-43B3-948B-1728B52AA6E4}">
                  <adec:decorative xmlns:adec="http://schemas.microsoft.com/office/drawing/2017/decorative" xmlns="" val="1"/>
                </a:ext>
              </a:extLst>
            </p:cNvPr>
            <p:cNvCxnSpPr>
              <a:cxnSpLocks/>
            </p:cNvCxnSpPr>
            <p:nvPr/>
          </p:nvCxnSpPr>
          <p:spPr>
            <a:xfrm rot="16200000" flipV="1">
              <a:off x="2164893" y="1508113"/>
              <a:ext cx="538274" cy="322697"/>
            </a:xfrm>
            <a:prstGeom prst="bentConnector3">
              <a:avLst>
                <a:gd name="adj1" fmla="val 50000"/>
              </a:avLst>
            </a:prstGeom>
            <a:ln w="19050">
              <a:solidFill>
                <a:srgbClr val="8A5399"/>
              </a:solidFill>
              <a:headEnd type="stealth"/>
              <a:tailEnd type="oval"/>
            </a:ln>
          </p:spPr>
          <p:style>
            <a:lnRef idx="1">
              <a:schemeClr val="accent1"/>
            </a:lnRef>
            <a:fillRef idx="0">
              <a:schemeClr val="accent1"/>
            </a:fillRef>
            <a:effectRef idx="0">
              <a:schemeClr val="accent1"/>
            </a:effectRef>
            <a:fontRef idx="minor">
              <a:schemeClr val="tx1"/>
            </a:fontRef>
          </p:style>
        </p:cxnSp>
        <p:cxnSp>
          <p:nvCxnSpPr>
            <p:cNvPr id="17" name="Elbow Connector 16" descr="[decorative]">
              <a:extLst>
                <a:ext uri="{FF2B5EF4-FFF2-40B4-BE49-F238E27FC236}">
                  <a16:creationId xmlns:a16="http://schemas.microsoft.com/office/drawing/2014/main" id="{A9327AAB-4F6F-8541-A369-3DEF9381264D}"/>
                </a:ext>
                <a:ext uri="{C183D7F6-B498-43B3-948B-1728B52AA6E4}">
                  <adec:decorative xmlns:adec="http://schemas.microsoft.com/office/drawing/2017/decorative" xmlns="" val="1"/>
                </a:ext>
              </a:extLst>
            </p:cNvPr>
            <p:cNvCxnSpPr>
              <a:cxnSpLocks/>
            </p:cNvCxnSpPr>
            <p:nvPr/>
          </p:nvCxnSpPr>
          <p:spPr>
            <a:xfrm rot="16200000" flipV="1">
              <a:off x="5014627" y="1508114"/>
              <a:ext cx="538274" cy="322697"/>
            </a:xfrm>
            <a:prstGeom prst="bentConnector3">
              <a:avLst>
                <a:gd name="adj1" fmla="val 50000"/>
              </a:avLst>
            </a:prstGeom>
            <a:ln w="19050">
              <a:solidFill>
                <a:srgbClr val="FF0000"/>
              </a:solidFill>
              <a:headEnd type="stealth"/>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606771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endParaRPr lang="en-US" b="0" dirty="0">
              <a:solidFill>
                <a:schemeClr val="bg1"/>
              </a:solidFill>
            </a:endParaRPr>
          </a:p>
        </p:txBody>
      </p:sp>
      <p:sp>
        <p:nvSpPr>
          <p:cNvPr id="6" name="Rectangle 5">
            <a:extLst>
              <a:ext uri="{FF2B5EF4-FFF2-40B4-BE49-F238E27FC236}">
                <a16:creationId xmlns:a16="http://schemas.microsoft.com/office/drawing/2014/main" id="{A725FB41-E9CD-2C45-97A6-2871A0573536}"/>
              </a:ext>
            </a:extLst>
          </p:cNvPr>
          <p:cNvSpPr/>
          <p:nvPr/>
        </p:nvSpPr>
        <p:spPr>
          <a:xfrm>
            <a:off x="3517237" y="823223"/>
            <a:ext cx="5319032" cy="1015663"/>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Elena wants to serve a whole grain-rich breakfast cereal. Can she pick </a:t>
            </a:r>
            <a:r>
              <a:rPr lang="en-US" sz="2000" u="sng" dirty="0">
                <a:solidFill>
                  <a:prstClr val="black">
                    <a:lumMod val="65000"/>
                    <a:lumOff val="35000"/>
                  </a:prstClr>
                </a:solidFill>
                <a:latin typeface="Helvetica" pitchFamily="2" charset="0"/>
              </a:rPr>
              <a:t>any</a:t>
            </a:r>
            <a:r>
              <a:rPr lang="en-US" sz="2000" dirty="0">
                <a:solidFill>
                  <a:prstClr val="black">
                    <a:lumMod val="65000"/>
                    <a:lumOff val="35000"/>
                  </a:prstClr>
                </a:solidFill>
                <a:latin typeface="Helvetica" pitchFamily="2" charset="0"/>
              </a:rPr>
              <a:t> cereal from her State’s WIC list?</a:t>
            </a:r>
          </a:p>
        </p:txBody>
      </p:sp>
      <p:sp>
        <p:nvSpPr>
          <p:cNvPr id="7" name="Rectangle 6">
            <a:extLst>
              <a:ext uri="{FF2B5EF4-FFF2-40B4-BE49-F238E27FC236}">
                <a16:creationId xmlns:a16="http://schemas.microsoft.com/office/drawing/2014/main" id="{DB94A02B-08B9-AA4C-82CB-FDD7558DD5E6}"/>
              </a:ext>
            </a:extLst>
          </p:cNvPr>
          <p:cNvSpPr/>
          <p:nvPr/>
        </p:nvSpPr>
        <p:spPr>
          <a:xfrm>
            <a:off x="3517238" y="2323640"/>
            <a:ext cx="2038831" cy="800219"/>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Yes</a:t>
            </a:r>
          </a:p>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No</a:t>
            </a:r>
          </a:p>
        </p:txBody>
      </p:sp>
      <p:pic>
        <p:nvPicPr>
          <p:cNvPr id="10" name="Picture 9" descr="Picture of WIC-approved cereals">
            <a:extLst>
              <a:ext uri="{FF2B5EF4-FFF2-40B4-BE49-F238E27FC236}">
                <a16:creationId xmlns:a16="http://schemas.microsoft.com/office/drawing/2014/main" id="{A10EEFA4-2916-6148-9B06-69913424EEC3}"/>
              </a:ext>
            </a:extLst>
          </p:cNvPr>
          <p:cNvPicPr>
            <a:picLocks noChangeAspect="1"/>
          </p:cNvPicPr>
          <p:nvPr/>
        </p:nvPicPr>
        <p:blipFill>
          <a:blip r:embed="rId3"/>
          <a:srcRect/>
          <a:stretch/>
        </p:blipFill>
        <p:spPr>
          <a:xfrm>
            <a:off x="5381204" y="3123859"/>
            <a:ext cx="3643675" cy="1681696"/>
          </a:xfrm>
          <a:prstGeom prst="rect">
            <a:avLst/>
          </a:prstGeom>
        </p:spPr>
      </p:pic>
    </p:spTree>
    <p:extLst>
      <p:ext uri="{BB962C8B-B14F-4D97-AF65-F5344CB8AC3E}">
        <p14:creationId xmlns:p14="http://schemas.microsoft.com/office/powerpoint/2010/main" val="5865311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br>
              <a:rPr lang="en-US" dirty="0">
                <a:solidFill>
                  <a:srgbClr val="462F91"/>
                </a:solidFill>
              </a:rPr>
            </a:br>
            <a:r>
              <a:rPr lang="en-US" dirty="0">
                <a:solidFill>
                  <a:srgbClr val="462F91"/>
                </a:solidFill>
              </a:rPr>
              <a:t>Answer</a:t>
            </a:r>
            <a:endParaRPr lang="en-US" b="0" dirty="0">
              <a:solidFill>
                <a:srgbClr val="462F91"/>
              </a:solidFill>
            </a:endParaRPr>
          </a:p>
        </p:txBody>
      </p:sp>
      <p:sp>
        <p:nvSpPr>
          <p:cNvPr id="15" name="Rectangle 14">
            <a:extLst>
              <a:ext uri="{FF2B5EF4-FFF2-40B4-BE49-F238E27FC236}">
                <a16:creationId xmlns:a16="http://schemas.microsoft.com/office/drawing/2014/main" id="{8B7F60D6-52A2-0245-BCD8-72DAD1CF488B}"/>
              </a:ext>
            </a:extLst>
          </p:cNvPr>
          <p:cNvSpPr/>
          <p:nvPr/>
        </p:nvSpPr>
        <p:spPr>
          <a:xfrm>
            <a:off x="3517237" y="823223"/>
            <a:ext cx="5319032" cy="1015663"/>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Elena wants to serve a whole grain-rich breakfast cereal. Can she pick </a:t>
            </a:r>
            <a:r>
              <a:rPr lang="en-US" sz="2000" u="sng" dirty="0">
                <a:solidFill>
                  <a:prstClr val="black">
                    <a:lumMod val="65000"/>
                    <a:lumOff val="35000"/>
                  </a:prstClr>
                </a:solidFill>
                <a:latin typeface="Helvetica" pitchFamily="2" charset="0"/>
              </a:rPr>
              <a:t>any</a:t>
            </a:r>
            <a:r>
              <a:rPr lang="en-US" sz="2000" dirty="0">
                <a:solidFill>
                  <a:prstClr val="black">
                    <a:lumMod val="65000"/>
                    <a:lumOff val="35000"/>
                  </a:prstClr>
                </a:solidFill>
                <a:latin typeface="Helvetica" pitchFamily="2" charset="0"/>
              </a:rPr>
              <a:t> cereal from her State’s WIC list?</a:t>
            </a:r>
          </a:p>
        </p:txBody>
      </p:sp>
      <p:sp>
        <p:nvSpPr>
          <p:cNvPr id="13" name="Cross 12" descr="X mark">
            <a:extLst>
              <a:ext uri="{FF2B5EF4-FFF2-40B4-BE49-F238E27FC236}">
                <a16:creationId xmlns:a16="http://schemas.microsoft.com/office/drawing/2014/main" id="{A307E7EA-0909-C041-A3DC-F00A3E82485A}"/>
              </a:ext>
            </a:extLst>
          </p:cNvPr>
          <p:cNvSpPr/>
          <p:nvPr/>
        </p:nvSpPr>
        <p:spPr>
          <a:xfrm rot="2700000">
            <a:off x="3607673" y="2818960"/>
            <a:ext cx="184334" cy="187866"/>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F02E6CB-95B8-A24A-B383-AAAC947A748F}"/>
              </a:ext>
            </a:extLst>
          </p:cNvPr>
          <p:cNvSpPr/>
          <p:nvPr/>
        </p:nvSpPr>
        <p:spPr>
          <a:xfrm>
            <a:off x="3517238" y="2323640"/>
            <a:ext cx="2038831" cy="800219"/>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Yes</a:t>
            </a:r>
          </a:p>
          <a:p>
            <a:pPr marL="342900" lvl="0" indent="-342900">
              <a:spcBef>
                <a:spcPts val="1200"/>
              </a:spcBef>
              <a:buClr>
                <a:srgbClr val="FF0000"/>
              </a:buClr>
              <a:buFont typeface="Wingdings" pitchFamily="2" charset="2"/>
              <a:buChar char="q"/>
            </a:pPr>
            <a:r>
              <a:rPr lang="en-US" dirty="0">
                <a:solidFill>
                  <a:srgbClr val="FF0000"/>
                </a:solidFill>
                <a:latin typeface="Helvetica" pitchFamily="2" charset="0"/>
              </a:rPr>
              <a:t>No</a:t>
            </a:r>
          </a:p>
        </p:txBody>
      </p:sp>
      <p:sp>
        <p:nvSpPr>
          <p:cNvPr id="4" name="Rounded Rectangle 3" descr="[decorative]">
            <a:extLst>
              <a:ext uri="{FF2B5EF4-FFF2-40B4-BE49-F238E27FC236}">
                <a16:creationId xmlns:a16="http://schemas.microsoft.com/office/drawing/2014/main" id="{911B68D3-F891-C741-A7D7-B0614F97F491}"/>
              </a:ext>
            </a:extLst>
          </p:cNvPr>
          <p:cNvSpPr/>
          <p:nvPr/>
        </p:nvSpPr>
        <p:spPr>
          <a:xfrm>
            <a:off x="5455227" y="2020186"/>
            <a:ext cx="3324183" cy="2727572"/>
          </a:xfrm>
          <a:prstGeom prst="roundRect">
            <a:avLst>
              <a:gd name="adj" fmla="val 55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22549B9-1F7C-B140-9788-6A956761B2E7}"/>
              </a:ext>
            </a:extLst>
          </p:cNvPr>
          <p:cNvSpPr/>
          <p:nvPr/>
        </p:nvSpPr>
        <p:spPr>
          <a:xfrm>
            <a:off x="5634904" y="2158067"/>
            <a:ext cx="3037398" cy="2800767"/>
          </a:xfrm>
          <a:prstGeom prst="rect">
            <a:avLst/>
          </a:prstGeom>
        </p:spPr>
        <p:txBody>
          <a:bodyPr wrap="square">
            <a:spAutoFit/>
          </a:bodyPr>
          <a:lstStyle/>
          <a:p>
            <a:pPr lvl="0">
              <a:buClr>
                <a:srgbClr val="0D5929"/>
              </a:buClr>
            </a:pPr>
            <a:r>
              <a:rPr lang="en-US" sz="1600" b="1" i="1" dirty="0">
                <a:solidFill>
                  <a:srgbClr val="FF0000"/>
                </a:solidFill>
                <a:latin typeface="Helvetica" pitchFamily="2" charset="0"/>
              </a:rPr>
              <a:t>No. </a:t>
            </a:r>
            <a:r>
              <a:rPr lang="en-US" sz="1600" i="1" dirty="0">
                <a:solidFill>
                  <a:prstClr val="black">
                    <a:lumMod val="65000"/>
                    <a:lumOff val="35000"/>
                  </a:prstClr>
                </a:solidFill>
                <a:latin typeface="Helvetica" pitchFamily="2" charset="0"/>
              </a:rPr>
              <a:t>Not all breakfast cereals listed on WIC lists are whole grain. Elena should select a breakfast cereal that is specifically marked or listed as whole grain on the WIC list. Whole grain cereals listed on WIC lists are considered whole grain-rich in the CACFP. </a:t>
            </a:r>
          </a:p>
          <a:p>
            <a:pPr lvl="0">
              <a:buClr>
                <a:srgbClr val="0D5929"/>
              </a:buClr>
            </a:pPr>
            <a:endParaRPr lang="en-US" sz="1600" i="1" dirty="0">
              <a:solidFill>
                <a:prstClr val="black">
                  <a:lumMod val="65000"/>
                  <a:lumOff val="35000"/>
                </a:prstClr>
              </a:solidFill>
              <a:latin typeface="Helvetica" pitchFamily="2" charset="0"/>
            </a:endParaRPr>
          </a:p>
          <a:p>
            <a:pPr lvl="0">
              <a:buClr>
                <a:srgbClr val="0D5929"/>
              </a:buClr>
            </a:pPr>
            <a:endParaRPr lang="en-US" sz="1600" i="1" dirty="0">
              <a:solidFill>
                <a:prstClr val="black">
                  <a:lumMod val="65000"/>
                  <a:lumOff val="35000"/>
                </a:prstClr>
              </a:solidFill>
              <a:latin typeface="Helvetica" pitchFamily="2" charset="0"/>
            </a:endParaRPr>
          </a:p>
        </p:txBody>
      </p:sp>
    </p:spTree>
    <p:extLst>
      <p:ext uri="{BB962C8B-B14F-4D97-AF65-F5344CB8AC3E}">
        <p14:creationId xmlns:p14="http://schemas.microsoft.com/office/powerpoint/2010/main" val="1088419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descr="Question mark">
            <a:extLst>
              <a:ext uri="{FF2B5EF4-FFF2-40B4-BE49-F238E27FC236}">
                <a16:creationId xmlns:a16="http://schemas.microsoft.com/office/drawing/2014/main" id="{D7AE211E-DE74-EB4E-A1AE-43E7515C4ACB}"/>
              </a:ext>
              <a:ext uri="{C183D7F6-B498-43B3-948B-1728B52AA6E4}">
                <adec:decorative xmlns:adec="http://schemas.microsoft.com/office/drawing/2017/decorative" xmlns="" val="0"/>
              </a:ext>
            </a:extLst>
          </p:cNvPr>
          <p:cNvSpPr txBox="1"/>
          <p:nvPr/>
        </p:nvSpPr>
        <p:spPr>
          <a:xfrm>
            <a:off x="-191589" y="632758"/>
            <a:ext cx="3146612"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9" name="Title 1">
            <a:extLst>
              <a:ext uri="{FF2B5EF4-FFF2-40B4-BE49-F238E27FC236}">
                <a16:creationId xmlns:a16="http://schemas.microsoft.com/office/drawing/2014/main" id="{8E19DF67-B25E-AC49-97C4-0B21D4C0DCA0}"/>
              </a:ext>
            </a:extLst>
          </p:cNvPr>
          <p:cNvSpPr>
            <a:spLocks noGrp="1"/>
          </p:cNvSpPr>
          <p:nvPr>
            <p:ph type="title"/>
          </p:nvPr>
        </p:nvSpPr>
        <p:spPr>
          <a:xfrm>
            <a:off x="161674" y="2316822"/>
            <a:ext cx="2984938" cy="1669773"/>
          </a:xfrm>
        </p:spPr>
        <p:txBody>
          <a:bodyPr/>
          <a:lstStyle/>
          <a:p>
            <a:r>
              <a:rPr lang="en-US" dirty="0"/>
              <a:t>Let Us Know Who You Are! </a:t>
            </a:r>
            <a:br>
              <a:rPr lang="en-US" dirty="0"/>
            </a:br>
            <a:r>
              <a:rPr lang="en-US" b="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657600" y="667999"/>
            <a:ext cx="5486400" cy="3807502"/>
          </a:xfrm>
        </p:spPr>
        <p:txBody>
          <a:bodyPr/>
          <a:lstStyle/>
          <a:p>
            <a:pPr marL="342900" indent="-342900">
              <a:buClr>
                <a:srgbClr val="462F91"/>
              </a:buClr>
            </a:pPr>
            <a:r>
              <a:rPr lang="en-US" dirty="0"/>
              <a:t>Child care center</a:t>
            </a:r>
          </a:p>
          <a:p>
            <a:pPr marL="342900" indent="-342900">
              <a:buClr>
                <a:srgbClr val="462F91"/>
              </a:buClr>
            </a:pPr>
            <a:r>
              <a:rPr lang="en-US" dirty="0"/>
              <a:t>Family child care home</a:t>
            </a:r>
          </a:p>
          <a:p>
            <a:pPr marL="342900" indent="-342900">
              <a:buClr>
                <a:srgbClr val="462F91"/>
              </a:buClr>
            </a:pPr>
            <a:r>
              <a:rPr lang="en-US" dirty="0"/>
              <a:t>At-risk afterschool care center</a:t>
            </a:r>
          </a:p>
          <a:p>
            <a:pPr marL="342900" indent="-342900">
              <a:buClr>
                <a:srgbClr val="462F91"/>
              </a:buClr>
            </a:pPr>
            <a:r>
              <a:rPr lang="en-US" dirty="0"/>
              <a:t>Adult day care center</a:t>
            </a:r>
          </a:p>
          <a:p>
            <a:pPr marL="342900" indent="-342900">
              <a:buClr>
                <a:srgbClr val="462F91"/>
              </a:buClr>
            </a:pPr>
            <a:r>
              <a:rPr lang="en-US" dirty="0"/>
              <a:t>Sponsoring organization</a:t>
            </a:r>
          </a:p>
          <a:p>
            <a:pPr marL="342900" indent="-342900">
              <a:buClr>
                <a:srgbClr val="462F91"/>
              </a:buClr>
            </a:pPr>
            <a:r>
              <a:rPr lang="en-US" dirty="0"/>
              <a:t>Emergency shelter</a:t>
            </a:r>
          </a:p>
          <a:p>
            <a:pPr marL="342900" indent="-342900">
              <a:buClr>
                <a:srgbClr val="462F91"/>
              </a:buClr>
            </a:pPr>
            <a:r>
              <a:rPr lang="en-US" dirty="0"/>
              <a:t>School food authority</a:t>
            </a:r>
          </a:p>
          <a:p>
            <a:pPr marL="342900" indent="-342900">
              <a:buClr>
                <a:srgbClr val="462F91"/>
              </a:buClr>
            </a:pPr>
            <a:r>
              <a:rPr lang="en-US" dirty="0"/>
              <a:t>State agency</a:t>
            </a:r>
          </a:p>
          <a:p>
            <a:pPr marL="342900" indent="-342900">
              <a:buClr>
                <a:srgbClr val="462F91"/>
              </a:buClr>
            </a:pPr>
            <a:r>
              <a:rPr lang="en-US" dirty="0"/>
              <a:t>USDA Regional Office </a:t>
            </a:r>
          </a:p>
          <a:p>
            <a:pPr marL="342900" indent="-342900">
              <a:buClr>
                <a:srgbClr val="462F91"/>
              </a:buClr>
            </a:pPr>
            <a:r>
              <a:rPr lang="en-US" dirty="0"/>
              <a:t>Other</a:t>
            </a:r>
          </a:p>
        </p:txBody>
      </p:sp>
    </p:spTree>
    <p:extLst>
      <p:ext uri="{BB962C8B-B14F-4D97-AF65-F5344CB8AC3E}">
        <p14:creationId xmlns:p14="http://schemas.microsoft.com/office/powerpoint/2010/main" val="39465389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AC1-BBFD-CF40-86FC-76883E788EAC}"/>
              </a:ext>
            </a:extLst>
          </p:cNvPr>
          <p:cNvSpPr>
            <a:spLocks noGrp="1"/>
          </p:cNvSpPr>
          <p:nvPr>
            <p:ph type="title"/>
          </p:nvPr>
        </p:nvSpPr>
        <p:spPr/>
        <p:txBody>
          <a:bodyPr/>
          <a:lstStyle/>
          <a:p>
            <a:r>
              <a:rPr lang="en-US" dirty="0"/>
              <a:t>Disregard the Package Size </a:t>
            </a:r>
          </a:p>
        </p:txBody>
      </p:sp>
      <p:pic>
        <p:nvPicPr>
          <p:cNvPr id="8" name="Picture 7" descr="Picture of the WIC list">
            <a:extLst>
              <a:ext uri="{FF2B5EF4-FFF2-40B4-BE49-F238E27FC236}">
                <a16:creationId xmlns:a16="http://schemas.microsoft.com/office/drawing/2014/main" id="{F4659C84-46B3-934C-9C19-E5A23E205F70}"/>
              </a:ext>
            </a:extLst>
          </p:cNvPr>
          <p:cNvPicPr>
            <a:picLocks noChangeAspect="1"/>
          </p:cNvPicPr>
          <p:nvPr/>
        </p:nvPicPr>
        <p:blipFill>
          <a:blip r:embed="rId3"/>
          <a:srcRect/>
          <a:stretch/>
        </p:blipFill>
        <p:spPr>
          <a:xfrm>
            <a:off x="384967" y="942840"/>
            <a:ext cx="3194095" cy="3875502"/>
          </a:xfrm>
          <a:prstGeom prst="rect">
            <a:avLst/>
          </a:prstGeom>
        </p:spPr>
      </p:pic>
      <p:sp>
        <p:nvSpPr>
          <p:cNvPr id="11" name="Rounded Rectangle 10" descr="[decorative]">
            <a:extLst>
              <a:ext uri="{FF2B5EF4-FFF2-40B4-BE49-F238E27FC236}">
                <a16:creationId xmlns:a16="http://schemas.microsoft.com/office/drawing/2014/main" id="{F809B3F5-CBC7-654E-BBF2-6A551D930AAD}"/>
              </a:ext>
            </a:extLst>
          </p:cNvPr>
          <p:cNvSpPr/>
          <p:nvPr/>
        </p:nvSpPr>
        <p:spPr>
          <a:xfrm>
            <a:off x="463707" y="3611830"/>
            <a:ext cx="2112345" cy="271966"/>
          </a:xfrm>
          <a:prstGeom prst="roundRect">
            <a:avLst>
              <a:gd name="adj" fmla="val 2163"/>
            </a:avLst>
          </a:prstGeom>
          <a:noFill/>
          <a:ln w="19050">
            <a:solidFill>
              <a:srgbClr val="8A5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5" name="Straight Connector 4" descr="[decorative]">
            <a:extLst>
              <a:ext uri="{FF2B5EF4-FFF2-40B4-BE49-F238E27FC236}">
                <a16:creationId xmlns:a16="http://schemas.microsoft.com/office/drawing/2014/main" id="{18905A7F-C23A-6F45-9A0E-D81FB9604077}"/>
              </a:ext>
            </a:extLst>
          </p:cNvPr>
          <p:cNvCxnSpPr>
            <a:cxnSpLocks/>
            <a:stCxn id="11" idx="3"/>
            <a:endCxn id="10" idx="1"/>
          </p:cNvCxnSpPr>
          <p:nvPr/>
        </p:nvCxnSpPr>
        <p:spPr>
          <a:xfrm>
            <a:off x="2576052" y="3747813"/>
            <a:ext cx="1263662" cy="0"/>
          </a:xfrm>
          <a:prstGeom prst="line">
            <a:avLst/>
          </a:prstGeom>
          <a:ln w="15875">
            <a:solidFill>
              <a:srgbClr val="8A5399"/>
            </a:solidFill>
            <a:headEnd type="oval"/>
            <a:tailEnd type="oval"/>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2641B7EC-BFAE-264B-BECD-71D6CC7C6002}"/>
              </a:ext>
            </a:extLst>
          </p:cNvPr>
          <p:cNvSpPr/>
          <p:nvPr/>
        </p:nvSpPr>
        <p:spPr>
          <a:xfrm>
            <a:off x="3839714" y="3147648"/>
            <a:ext cx="1952910" cy="1200329"/>
          </a:xfrm>
          <a:prstGeom prst="rect">
            <a:avLst/>
          </a:prstGeom>
        </p:spPr>
        <p:txBody>
          <a:bodyPr wrap="square">
            <a:spAutoFit/>
          </a:bodyPr>
          <a:lstStyle/>
          <a:p>
            <a:pPr lvl="0" algn="ctr">
              <a:spcBef>
                <a:spcPts val="1200"/>
              </a:spcBef>
              <a:buClr>
                <a:srgbClr val="0D5929"/>
              </a:buClr>
            </a:pPr>
            <a:r>
              <a:rPr lang="en-US" b="1" dirty="0">
                <a:solidFill>
                  <a:srgbClr val="8A5399"/>
                </a:solidFill>
                <a:latin typeface="Helvetica" pitchFamily="2" charset="0"/>
              </a:rPr>
              <a:t>Disregard information about package size. </a:t>
            </a:r>
            <a:endParaRPr lang="en-US" i="1" dirty="0">
              <a:solidFill>
                <a:srgbClr val="8A5399"/>
              </a:solidFill>
              <a:latin typeface="Helvetica" pitchFamily="2" charset="0"/>
            </a:endParaRPr>
          </a:p>
        </p:txBody>
      </p:sp>
      <p:pic>
        <p:nvPicPr>
          <p:cNvPr id="14" name="Picture 13" descr="Picture of &quot;Other Cereals&quot;">
            <a:extLst>
              <a:ext uri="{FF2B5EF4-FFF2-40B4-BE49-F238E27FC236}">
                <a16:creationId xmlns:a16="http://schemas.microsoft.com/office/drawing/2014/main" id="{2CC3E519-D27D-EC4E-8822-AAFD6073A9A9}"/>
              </a:ext>
            </a:extLst>
          </p:cNvPr>
          <p:cNvPicPr>
            <a:picLocks noChangeAspect="1"/>
          </p:cNvPicPr>
          <p:nvPr/>
        </p:nvPicPr>
        <p:blipFill>
          <a:blip r:embed="rId4"/>
          <a:srcRect/>
          <a:stretch/>
        </p:blipFill>
        <p:spPr>
          <a:xfrm>
            <a:off x="5819179" y="942840"/>
            <a:ext cx="3020021" cy="4037768"/>
          </a:xfrm>
          <a:prstGeom prst="rect">
            <a:avLst/>
          </a:prstGeom>
        </p:spPr>
      </p:pic>
    </p:spTree>
    <p:extLst>
      <p:ext uri="{BB962C8B-B14F-4D97-AF65-F5344CB8AC3E}">
        <p14:creationId xmlns:p14="http://schemas.microsoft.com/office/powerpoint/2010/main" val="27928535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endParaRPr lang="en-US" b="0" dirty="0">
              <a:solidFill>
                <a:schemeClr val="bg1"/>
              </a:solidFill>
            </a:endParaRPr>
          </a:p>
        </p:txBody>
      </p:sp>
      <p:sp>
        <p:nvSpPr>
          <p:cNvPr id="6" name="Rectangle 5">
            <a:extLst>
              <a:ext uri="{FF2B5EF4-FFF2-40B4-BE49-F238E27FC236}">
                <a16:creationId xmlns:a16="http://schemas.microsoft.com/office/drawing/2014/main" id="{A725FB41-E9CD-2C45-97A6-2871A0573536}"/>
              </a:ext>
            </a:extLst>
          </p:cNvPr>
          <p:cNvSpPr/>
          <p:nvPr/>
        </p:nvSpPr>
        <p:spPr>
          <a:xfrm>
            <a:off x="3517237" y="823223"/>
            <a:ext cx="5319032" cy="2400657"/>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Juan sees “Buy 16 ounces” next to Brand C Infant Cereal on his State’s WIC list. His store only offers Brand C Infant Cereal in 24-ounce boxes. Can he buy the 24-ounce box and serve the cereal as part of a reimbursable infant meal? </a:t>
            </a:r>
          </a:p>
          <a:p>
            <a:pPr lvl="0">
              <a:spcBef>
                <a:spcPts val="1200"/>
              </a:spcBef>
              <a:buClr>
                <a:srgbClr val="0D5929"/>
              </a:buClr>
            </a:pPr>
            <a:endParaRPr lang="en-US" sz="2000" dirty="0">
              <a:solidFill>
                <a:prstClr val="black">
                  <a:lumMod val="65000"/>
                  <a:lumOff val="35000"/>
                </a:prstClr>
              </a:solidFill>
              <a:latin typeface="Helvetica" pitchFamily="2" charset="0"/>
            </a:endParaRPr>
          </a:p>
        </p:txBody>
      </p:sp>
      <p:sp>
        <p:nvSpPr>
          <p:cNvPr id="7" name="Rectangle 6">
            <a:extLst>
              <a:ext uri="{FF2B5EF4-FFF2-40B4-BE49-F238E27FC236}">
                <a16:creationId xmlns:a16="http://schemas.microsoft.com/office/drawing/2014/main" id="{DB94A02B-08B9-AA4C-82CB-FDD7558DD5E6}"/>
              </a:ext>
            </a:extLst>
          </p:cNvPr>
          <p:cNvSpPr/>
          <p:nvPr/>
        </p:nvSpPr>
        <p:spPr>
          <a:xfrm>
            <a:off x="3517238" y="3016144"/>
            <a:ext cx="2038831" cy="800219"/>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Yes</a:t>
            </a:r>
          </a:p>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No</a:t>
            </a:r>
          </a:p>
        </p:txBody>
      </p:sp>
    </p:spTree>
    <p:extLst>
      <p:ext uri="{BB962C8B-B14F-4D97-AF65-F5344CB8AC3E}">
        <p14:creationId xmlns:p14="http://schemas.microsoft.com/office/powerpoint/2010/main" val="13318649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br>
              <a:rPr lang="en-US" dirty="0">
                <a:solidFill>
                  <a:srgbClr val="462F91"/>
                </a:solidFill>
              </a:rPr>
            </a:br>
            <a:r>
              <a:rPr lang="en-US" dirty="0">
                <a:solidFill>
                  <a:srgbClr val="462F91"/>
                </a:solidFill>
              </a:rPr>
              <a:t>Answer</a:t>
            </a:r>
            <a:endParaRPr lang="en-US" b="0" dirty="0">
              <a:solidFill>
                <a:srgbClr val="462F91"/>
              </a:solidFill>
            </a:endParaRPr>
          </a:p>
        </p:txBody>
      </p:sp>
      <p:sp>
        <p:nvSpPr>
          <p:cNvPr id="12" name="Rectangle 11">
            <a:extLst>
              <a:ext uri="{FF2B5EF4-FFF2-40B4-BE49-F238E27FC236}">
                <a16:creationId xmlns:a16="http://schemas.microsoft.com/office/drawing/2014/main" id="{A770736B-E721-934A-B361-AE238F2CE6D1}"/>
              </a:ext>
            </a:extLst>
          </p:cNvPr>
          <p:cNvSpPr/>
          <p:nvPr/>
        </p:nvSpPr>
        <p:spPr>
          <a:xfrm>
            <a:off x="3517237" y="823223"/>
            <a:ext cx="5319032" cy="2400657"/>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Juan sees “Buy 16 ounces” next to Brand C Infant Cereal on his State’s WIC list. His store only offers Brand C Infant Cereal in 24-ounce boxes. Can he buy the 24-ounce box and serve the cereal as part of a reimbursable infant meal? </a:t>
            </a:r>
          </a:p>
          <a:p>
            <a:pPr lvl="0">
              <a:spcBef>
                <a:spcPts val="1200"/>
              </a:spcBef>
              <a:buClr>
                <a:srgbClr val="0D5929"/>
              </a:buClr>
            </a:pPr>
            <a:endParaRPr lang="en-US" sz="2000" dirty="0">
              <a:solidFill>
                <a:prstClr val="black">
                  <a:lumMod val="65000"/>
                  <a:lumOff val="35000"/>
                </a:prstClr>
              </a:solidFill>
              <a:latin typeface="Helvetica" pitchFamily="2" charset="0"/>
            </a:endParaRPr>
          </a:p>
        </p:txBody>
      </p:sp>
      <p:sp>
        <p:nvSpPr>
          <p:cNvPr id="8" name="L-Shape 7" descr="[decorative]">
            <a:extLst>
              <a:ext uri="{FF2B5EF4-FFF2-40B4-BE49-F238E27FC236}">
                <a16:creationId xmlns:a16="http://schemas.microsoft.com/office/drawing/2014/main" id="{399730F8-A438-F643-9C3D-FFB8062CED1B}"/>
              </a:ext>
            </a:extLst>
          </p:cNvPr>
          <p:cNvSpPr/>
          <p:nvPr/>
        </p:nvSpPr>
        <p:spPr>
          <a:xfrm rot="18190754">
            <a:off x="3633271" y="3049235"/>
            <a:ext cx="243534" cy="71320"/>
          </a:xfrm>
          <a:prstGeom prst="corner">
            <a:avLst>
              <a:gd name="adj1" fmla="val 15877"/>
              <a:gd name="adj2" fmla="val 15877"/>
            </a:avLst>
          </a:prstGeom>
          <a:solidFill>
            <a:srgbClr val="462F91"/>
          </a:solidFill>
          <a:ln>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226622-0E7B-8E44-AA33-5F44601030CD}"/>
              </a:ext>
            </a:extLst>
          </p:cNvPr>
          <p:cNvSpPr/>
          <p:nvPr/>
        </p:nvSpPr>
        <p:spPr>
          <a:xfrm>
            <a:off x="3517238" y="3016144"/>
            <a:ext cx="2038831" cy="800219"/>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b="1" dirty="0">
                <a:solidFill>
                  <a:srgbClr val="462F91"/>
                </a:solidFill>
                <a:latin typeface="Helvetica" pitchFamily="2" charset="0"/>
              </a:rPr>
              <a:t>Yes</a:t>
            </a:r>
          </a:p>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No</a:t>
            </a:r>
          </a:p>
        </p:txBody>
      </p:sp>
      <p:sp>
        <p:nvSpPr>
          <p:cNvPr id="13" name="Rounded Rectangle 12" descr="[decorative]">
            <a:extLst>
              <a:ext uri="{FF2B5EF4-FFF2-40B4-BE49-F238E27FC236}">
                <a16:creationId xmlns:a16="http://schemas.microsoft.com/office/drawing/2014/main" id="{098C16F3-975D-9243-BE2E-F595E9672047}"/>
              </a:ext>
            </a:extLst>
          </p:cNvPr>
          <p:cNvSpPr/>
          <p:nvPr/>
        </p:nvSpPr>
        <p:spPr>
          <a:xfrm>
            <a:off x="6153631" y="2815937"/>
            <a:ext cx="2629569" cy="1931822"/>
          </a:xfrm>
          <a:prstGeom prst="roundRect">
            <a:avLst>
              <a:gd name="adj" fmla="val 55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069C426-452C-C841-9CE8-52CB26331EC1}"/>
              </a:ext>
            </a:extLst>
          </p:cNvPr>
          <p:cNvSpPr/>
          <p:nvPr/>
        </p:nvSpPr>
        <p:spPr>
          <a:xfrm>
            <a:off x="6304936" y="3023174"/>
            <a:ext cx="2448448" cy="1569660"/>
          </a:xfrm>
          <a:prstGeom prst="rect">
            <a:avLst/>
          </a:prstGeom>
        </p:spPr>
        <p:txBody>
          <a:bodyPr wrap="square">
            <a:spAutoFit/>
          </a:bodyPr>
          <a:lstStyle/>
          <a:p>
            <a:pPr lvl="0">
              <a:buClr>
                <a:srgbClr val="0D5929"/>
              </a:buClr>
            </a:pPr>
            <a:r>
              <a:rPr lang="en-US" sz="1600" b="1" i="1" dirty="0">
                <a:solidFill>
                  <a:srgbClr val="462F91"/>
                </a:solidFill>
                <a:latin typeface="Helvetica" pitchFamily="2" charset="0"/>
              </a:rPr>
              <a:t>Yes. </a:t>
            </a:r>
            <a:r>
              <a:rPr lang="en-US" sz="1600" i="1" dirty="0">
                <a:solidFill>
                  <a:prstClr val="black">
                    <a:lumMod val="65000"/>
                    <a:lumOff val="35000"/>
                  </a:prstClr>
                </a:solidFill>
                <a:latin typeface="Helvetica" pitchFamily="2" charset="0"/>
              </a:rPr>
              <a:t>When using the WIC list to choose creditable foods in the CACFP, you do not need to pay attention to the size of the package. </a:t>
            </a:r>
          </a:p>
        </p:txBody>
      </p:sp>
    </p:spTree>
    <p:extLst>
      <p:ext uri="{BB962C8B-B14F-4D97-AF65-F5344CB8AC3E}">
        <p14:creationId xmlns:p14="http://schemas.microsoft.com/office/powerpoint/2010/main" val="32216523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350D36-6096-924B-AB23-1F1CEFFDBAED}"/>
              </a:ext>
            </a:extLst>
          </p:cNvPr>
          <p:cNvSpPr>
            <a:spLocks noGrp="1"/>
          </p:cNvSpPr>
          <p:nvPr>
            <p:ph type="title"/>
          </p:nvPr>
        </p:nvSpPr>
        <p:spPr>
          <a:xfrm>
            <a:off x="0" y="0"/>
            <a:ext cx="7886700" cy="819149"/>
          </a:xfrm>
        </p:spPr>
        <p:txBody>
          <a:bodyPr/>
          <a:lstStyle/>
          <a:p>
            <a:r>
              <a:rPr lang="en-US" dirty="0">
                <a:solidFill>
                  <a:schemeClr val="bg1"/>
                </a:solidFill>
              </a:rPr>
              <a:t>Great job everyone!</a:t>
            </a:r>
          </a:p>
        </p:txBody>
      </p:sp>
      <p:pic>
        <p:nvPicPr>
          <p:cNvPr id="7" name="Picture 6" descr="Page 3 of the WIC worksheet">
            <a:extLst>
              <a:ext uri="{FF2B5EF4-FFF2-40B4-BE49-F238E27FC236}">
                <a16:creationId xmlns:a16="http://schemas.microsoft.com/office/drawing/2014/main" id="{031EEA8A-B846-F445-B9FB-33A5A4880696}"/>
              </a:ext>
            </a:extLst>
          </p:cNvPr>
          <p:cNvPicPr>
            <a:picLocks noChangeAspect="1"/>
          </p:cNvPicPr>
          <p:nvPr/>
        </p:nvPicPr>
        <p:blipFill>
          <a:blip r:embed="rId3"/>
          <a:stretch>
            <a:fillRect/>
          </a:stretch>
        </p:blipFill>
        <p:spPr>
          <a:xfrm>
            <a:off x="735841" y="297670"/>
            <a:ext cx="3534709" cy="4574329"/>
          </a:xfrm>
          <a:prstGeom prst="rect">
            <a:avLst/>
          </a:prstGeom>
          <a:effectLst>
            <a:outerShdw blurRad="63500" sx="102000" sy="102000" algn="ctr" rotWithShape="0">
              <a:srgbClr val="000000">
                <a:alpha val="10000"/>
              </a:srgbClr>
            </a:outerShdw>
          </a:effectLst>
        </p:spPr>
      </p:pic>
      <p:pic>
        <p:nvPicPr>
          <p:cNvPr id="8" name="Picture 7" descr="Page 4 of the WIC worksheet">
            <a:extLst>
              <a:ext uri="{FF2B5EF4-FFF2-40B4-BE49-F238E27FC236}">
                <a16:creationId xmlns:a16="http://schemas.microsoft.com/office/drawing/2014/main" id="{B0E219CD-17D3-AF40-A443-0958B66CC3DC}"/>
              </a:ext>
            </a:extLst>
          </p:cNvPr>
          <p:cNvPicPr>
            <a:picLocks noChangeAspect="1"/>
          </p:cNvPicPr>
          <p:nvPr/>
        </p:nvPicPr>
        <p:blipFill>
          <a:blip r:embed="rId4"/>
          <a:stretch>
            <a:fillRect/>
          </a:stretch>
        </p:blipFill>
        <p:spPr>
          <a:xfrm>
            <a:off x="4451420" y="297670"/>
            <a:ext cx="3534709" cy="4574329"/>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5586948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Examples of more Team Nutrition resources">
            <a:extLst>
              <a:ext uri="{FF2B5EF4-FFF2-40B4-BE49-F238E27FC236}">
                <a16:creationId xmlns:a16="http://schemas.microsoft.com/office/drawing/2014/main" id="{9FB3AEB9-B772-7449-A6C7-E7EC911551BF}"/>
              </a:ext>
            </a:extLst>
          </p:cNvPr>
          <p:cNvGrpSpPr/>
          <p:nvPr/>
        </p:nvGrpSpPr>
        <p:grpSpPr>
          <a:xfrm>
            <a:off x="1201861" y="78087"/>
            <a:ext cx="6740277" cy="4280256"/>
            <a:chOff x="1201861" y="78087"/>
            <a:chExt cx="6740277" cy="4280256"/>
          </a:xfrm>
        </p:grpSpPr>
        <p:pic>
          <p:nvPicPr>
            <p:cNvPr id="7" name="Picture 6" descr="Team Nutrition resources">
              <a:extLst>
                <a:ext uri="{FF2B5EF4-FFF2-40B4-BE49-F238E27FC236}">
                  <a16:creationId xmlns:a16="http://schemas.microsoft.com/office/drawing/2014/main" id="{30EC9227-B979-614D-B4D7-B3E360D4DD76}"/>
                </a:ext>
              </a:extLst>
            </p:cNvPr>
            <p:cNvPicPr>
              <a:picLocks noChangeAspect="1"/>
            </p:cNvPicPr>
            <p:nvPr/>
          </p:nvPicPr>
          <p:blipFill>
            <a:blip r:embed="rId3"/>
            <a:stretch>
              <a:fillRect/>
            </a:stretch>
          </p:blipFill>
          <p:spPr>
            <a:xfrm>
              <a:off x="1201861" y="78087"/>
              <a:ext cx="6740277" cy="4280256"/>
            </a:xfrm>
            <a:prstGeom prst="rect">
              <a:avLst/>
            </a:prstGeom>
          </p:spPr>
        </p:pic>
        <p:sp>
          <p:nvSpPr>
            <p:cNvPr id="10" name="Rectangle 9" descr="Team Nutrition resources">
              <a:extLst>
                <a:ext uri="{FF2B5EF4-FFF2-40B4-BE49-F238E27FC236}">
                  <a16:creationId xmlns:a16="http://schemas.microsoft.com/office/drawing/2014/main" id="{113CA53D-A054-0643-84A4-3EC26588B623}"/>
                </a:ext>
              </a:extLst>
            </p:cNvPr>
            <p:cNvSpPr/>
            <p:nvPr/>
          </p:nvSpPr>
          <p:spPr>
            <a:xfrm>
              <a:off x="1482321" y="375582"/>
              <a:ext cx="6175779" cy="2974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descr="Team Nutrition resources">
              <a:extLst>
                <a:ext uri="{FF2B5EF4-FFF2-40B4-BE49-F238E27FC236}">
                  <a16:creationId xmlns:a16="http://schemas.microsoft.com/office/drawing/2014/main" id="{3C552CEF-9C15-E64B-B160-ABCA5D25EC41}"/>
                </a:ext>
              </a:extLst>
            </p:cNvPr>
            <p:cNvPicPr>
              <a:picLocks noChangeAspect="1"/>
            </p:cNvPicPr>
            <p:nvPr/>
          </p:nvPicPr>
          <p:blipFill>
            <a:blip r:embed="rId4"/>
            <a:srcRect/>
            <a:stretch/>
          </p:blipFill>
          <p:spPr>
            <a:xfrm>
              <a:off x="2260483" y="765335"/>
              <a:ext cx="664014" cy="858791"/>
            </a:xfrm>
            <a:prstGeom prst="rect">
              <a:avLst/>
            </a:prstGeom>
            <a:effectLst>
              <a:outerShdw blurRad="38100" sx="105000" sy="105000" algn="ctr" rotWithShape="0">
                <a:srgbClr val="000000">
                  <a:alpha val="10000"/>
                </a:srgbClr>
              </a:outerShdw>
            </a:effectLst>
          </p:spPr>
        </p:pic>
        <p:pic>
          <p:nvPicPr>
            <p:cNvPr id="30" name="Picture 29" descr="Team Nutrition resources">
              <a:extLst>
                <a:ext uri="{FF2B5EF4-FFF2-40B4-BE49-F238E27FC236}">
                  <a16:creationId xmlns:a16="http://schemas.microsoft.com/office/drawing/2014/main" id="{9DF61131-E835-F748-8285-35BCB3F05698}"/>
                </a:ext>
              </a:extLst>
            </p:cNvPr>
            <p:cNvPicPr>
              <a:picLocks noChangeAspect="1"/>
            </p:cNvPicPr>
            <p:nvPr/>
          </p:nvPicPr>
          <p:blipFill>
            <a:blip r:embed="rId5"/>
            <a:srcRect/>
            <a:stretch/>
          </p:blipFill>
          <p:spPr>
            <a:xfrm>
              <a:off x="3267202" y="765335"/>
              <a:ext cx="664013" cy="858791"/>
            </a:xfrm>
            <a:prstGeom prst="rect">
              <a:avLst/>
            </a:prstGeom>
            <a:effectLst>
              <a:outerShdw blurRad="38100" sx="105000" sy="105000" algn="ctr" rotWithShape="0">
                <a:srgbClr val="000000">
                  <a:alpha val="10000"/>
                </a:srgbClr>
              </a:outerShdw>
            </a:effectLst>
          </p:spPr>
        </p:pic>
        <p:pic>
          <p:nvPicPr>
            <p:cNvPr id="31" name="Picture 30" descr="Team Nutrition resources">
              <a:extLst>
                <a:ext uri="{FF2B5EF4-FFF2-40B4-BE49-F238E27FC236}">
                  <a16:creationId xmlns:a16="http://schemas.microsoft.com/office/drawing/2014/main" id="{3CAEB173-77A7-4947-B937-6C5E4DAE44E3}"/>
                </a:ext>
              </a:extLst>
            </p:cNvPr>
            <p:cNvPicPr>
              <a:picLocks noChangeAspect="1"/>
            </p:cNvPicPr>
            <p:nvPr/>
          </p:nvPicPr>
          <p:blipFill>
            <a:blip r:embed="rId6"/>
            <a:srcRect/>
            <a:stretch/>
          </p:blipFill>
          <p:spPr>
            <a:xfrm>
              <a:off x="4273921" y="765335"/>
              <a:ext cx="664013" cy="858791"/>
            </a:xfrm>
            <a:prstGeom prst="rect">
              <a:avLst/>
            </a:prstGeom>
            <a:effectLst>
              <a:outerShdw blurRad="38100" sx="105000" sy="105000" algn="ctr" rotWithShape="0">
                <a:srgbClr val="000000">
                  <a:alpha val="10000"/>
                </a:srgbClr>
              </a:outerShdw>
            </a:effectLst>
          </p:spPr>
        </p:pic>
        <p:pic>
          <p:nvPicPr>
            <p:cNvPr id="32" name="Picture 31" descr="Team Nutrition resources">
              <a:extLst>
                <a:ext uri="{FF2B5EF4-FFF2-40B4-BE49-F238E27FC236}">
                  <a16:creationId xmlns:a16="http://schemas.microsoft.com/office/drawing/2014/main" id="{63EE3CA1-C37A-9A40-BFE5-6F768A93BBB0}"/>
                </a:ext>
              </a:extLst>
            </p:cNvPr>
            <p:cNvPicPr>
              <a:picLocks noChangeAspect="1"/>
            </p:cNvPicPr>
            <p:nvPr/>
          </p:nvPicPr>
          <p:blipFill>
            <a:blip r:embed="rId7"/>
            <a:srcRect/>
            <a:stretch/>
          </p:blipFill>
          <p:spPr>
            <a:xfrm>
              <a:off x="5280640" y="765335"/>
              <a:ext cx="664013" cy="858791"/>
            </a:xfrm>
            <a:prstGeom prst="rect">
              <a:avLst/>
            </a:prstGeom>
            <a:effectLst>
              <a:outerShdw blurRad="38100" sx="105000" sy="105000" algn="ctr" rotWithShape="0">
                <a:srgbClr val="000000">
                  <a:alpha val="10000"/>
                </a:srgbClr>
              </a:outerShdw>
            </a:effectLst>
          </p:spPr>
        </p:pic>
        <p:pic>
          <p:nvPicPr>
            <p:cNvPr id="33" name="Picture 32" descr="Team Nutrition resources">
              <a:extLst>
                <a:ext uri="{FF2B5EF4-FFF2-40B4-BE49-F238E27FC236}">
                  <a16:creationId xmlns:a16="http://schemas.microsoft.com/office/drawing/2014/main" id="{DD72F2FB-1EDB-D749-AA93-F565B3240DE1}"/>
                </a:ext>
              </a:extLst>
            </p:cNvPr>
            <p:cNvPicPr>
              <a:picLocks noChangeAspect="1"/>
            </p:cNvPicPr>
            <p:nvPr/>
          </p:nvPicPr>
          <p:blipFill>
            <a:blip r:embed="rId8"/>
            <a:srcRect/>
            <a:stretch/>
          </p:blipFill>
          <p:spPr>
            <a:xfrm>
              <a:off x="6287360" y="765335"/>
              <a:ext cx="664013" cy="858791"/>
            </a:xfrm>
            <a:prstGeom prst="rect">
              <a:avLst/>
            </a:prstGeom>
            <a:effectLst>
              <a:outerShdw blurRad="38100" sx="105000" sy="105000" algn="ctr" rotWithShape="0">
                <a:srgbClr val="000000">
                  <a:alpha val="10000"/>
                </a:srgbClr>
              </a:outerShdw>
            </a:effectLst>
          </p:spPr>
        </p:pic>
        <p:pic>
          <p:nvPicPr>
            <p:cNvPr id="34" name="Picture 33" descr="Team Nutrition resources">
              <a:extLst>
                <a:ext uri="{FF2B5EF4-FFF2-40B4-BE49-F238E27FC236}">
                  <a16:creationId xmlns:a16="http://schemas.microsoft.com/office/drawing/2014/main" id="{D8A892EF-1990-2349-BC78-21B219F35F1B}"/>
                </a:ext>
              </a:extLst>
            </p:cNvPr>
            <p:cNvPicPr>
              <a:picLocks noChangeAspect="1"/>
            </p:cNvPicPr>
            <p:nvPr/>
          </p:nvPicPr>
          <p:blipFill>
            <a:blip r:embed="rId9"/>
            <a:srcRect/>
            <a:stretch/>
          </p:blipFill>
          <p:spPr>
            <a:xfrm>
              <a:off x="2796813" y="1090650"/>
              <a:ext cx="664013" cy="858791"/>
            </a:xfrm>
            <a:prstGeom prst="rect">
              <a:avLst/>
            </a:prstGeom>
            <a:effectLst>
              <a:outerShdw blurRad="38100" sx="105000" sy="105000" algn="ctr" rotWithShape="0">
                <a:srgbClr val="000000">
                  <a:alpha val="10000"/>
                </a:srgbClr>
              </a:outerShdw>
            </a:effectLst>
          </p:spPr>
        </p:pic>
        <p:pic>
          <p:nvPicPr>
            <p:cNvPr id="35" name="Picture 34" descr="Team Nutrition resources">
              <a:extLst>
                <a:ext uri="{FF2B5EF4-FFF2-40B4-BE49-F238E27FC236}">
                  <a16:creationId xmlns:a16="http://schemas.microsoft.com/office/drawing/2014/main" id="{03AB083C-70CA-6F40-8AFA-8F27C3FE6D2E}"/>
                </a:ext>
              </a:extLst>
            </p:cNvPr>
            <p:cNvPicPr>
              <a:picLocks noChangeAspect="1"/>
            </p:cNvPicPr>
            <p:nvPr/>
          </p:nvPicPr>
          <p:blipFill>
            <a:blip r:embed="rId10"/>
            <a:srcRect/>
            <a:stretch/>
          </p:blipFill>
          <p:spPr>
            <a:xfrm>
              <a:off x="3763967" y="1090650"/>
              <a:ext cx="664013" cy="858791"/>
            </a:xfrm>
            <a:prstGeom prst="rect">
              <a:avLst/>
            </a:prstGeom>
            <a:effectLst>
              <a:outerShdw blurRad="38100" sx="105000" sy="105000" algn="ctr" rotWithShape="0">
                <a:srgbClr val="000000">
                  <a:alpha val="10000"/>
                </a:srgbClr>
              </a:outerShdw>
            </a:effectLst>
          </p:spPr>
        </p:pic>
        <p:pic>
          <p:nvPicPr>
            <p:cNvPr id="36" name="Picture 35" descr="Team Nutrition resources">
              <a:extLst>
                <a:ext uri="{FF2B5EF4-FFF2-40B4-BE49-F238E27FC236}">
                  <a16:creationId xmlns:a16="http://schemas.microsoft.com/office/drawing/2014/main" id="{C8C196C8-4EEC-104B-9EE3-094B687FF3D0}"/>
                </a:ext>
              </a:extLst>
            </p:cNvPr>
            <p:cNvPicPr>
              <a:picLocks noChangeAspect="1"/>
            </p:cNvPicPr>
            <p:nvPr/>
          </p:nvPicPr>
          <p:blipFill>
            <a:blip r:embed="rId11"/>
            <a:srcRect/>
            <a:stretch/>
          </p:blipFill>
          <p:spPr>
            <a:xfrm>
              <a:off x="4801459" y="1090650"/>
              <a:ext cx="664013" cy="858791"/>
            </a:xfrm>
            <a:prstGeom prst="rect">
              <a:avLst/>
            </a:prstGeom>
            <a:effectLst>
              <a:outerShdw blurRad="38100" sx="105000" sy="105000" algn="ctr" rotWithShape="0">
                <a:srgbClr val="000000">
                  <a:alpha val="10000"/>
                </a:srgbClr>
              </a:outerShdw>
            </a:effectLst>
          </p:spPr>
        </p:pic>
        <p:pic>
          <p:nvPicPr>
            <p:cNvPr id="37" name="Picture 36" descr="Team Nutrition resources">
              <a:extLst>
                <a:ext uri="{FF2B5EF4-FFF2-40B4-BE49-F238E27FC236}">
                  <a16:creationId xmlns:a16="http://schemas.microsoft.com/office/drawing/2014/main" id="{773C8E8B-E230-F74D-8118-0418FC49791B}"/>
                </a:ext>
              </a:extLst>
            </p:cNvPr>
            <p:cNvPicPr>
              <a:picLocks noChangeAspect="1"/>
            </p:cNvPicPr>
            <p:nvPr/>
          </p:nvPicPr>
          <p:blipFill>
            <a:blip r:embed="rId12"/>
            <a:srcRect/>
            <a:stretch/>
          </p:blipFill>
          <p:spPr>
            <a:xfrm>
              <a:off x="5768613" y="1090650"/>
              <a:ext cx="664013" cy="858791"/>
            </a:xfrm>
            <a:prstGeom prst="rect">
              <a:avLst/>
            </a:prstGeom>
            <a:effectLst>
              <a:outerShdw blurRad="38100" sx="105000" sy="105000" algn="ctr" rotWithShape="0">
                <a:srgbClr val="000000">
                  <a:alpha val="10000"/>
                </a:srgbClr>
              </a:outerShdw>
            </a:effectLst>
          </p:spPr>
        </p:pic>
        <p:pic>
          <p:nvPicPr>
            <p:cNvPr id="38" name="Picture 37" descr="Team Nutrition resources">
              <a:extLst>
                <a:ext uri="{FF2B5EF4-FFF2-40B4-BE49-F238E27FC236}">
                  <a16:creationId xmlns:a16="http://schemas.microsoft.com/office/drawing/2014/main" id="{83061A2F-F6F6-8743-AB49-00579796CC7C}"/>
                </a:ext>
              </a:extLst>
            </p:cNvPr>
            <p:cNvPicPr>
              <a:picLocks noChangeAspect="1"/>
            </p:cNvPicPr>
            <p:nvPr/>
          </p:nvPicPr>
          <p:blipFill>
            <a:blip r:embed="rId13"/>
            <a:srcRect/>
            <a:stretch/>
          </p:blipFill>
          <p:spPr>
            <a:xfrm>
              <a:off x="6770936" y="1090650"/>
              <a:ext cx="664013" cy="858790"/>
            </a:xfrm>
            <a:prstGeom prst="rect">
              <a:avLst/>
            </a:prstGeom>
            <a:effectLst>
              <a:outerShdw blurRad="38100" sx="105000" sy="105000" algn="ctr" rotWithShape="0">
                <a:srgbClr val="000000">
                  <a:alpha val="10000"/>
                </a:srgbClr>
              </a:outerShdw>
            </a:effectLst>
          </p:spPr>
        </p:pic>
        <p:pic>
          <p:nvPicPr>
            <p:cNvPr id="39" name="Picture 38" descr="Team Nutrition resources">
              <a:extLst>
                <a:ext uri="{FF2B5EF4-FFF2-40B4-BE49-F238E27FC236}">
                  <a16:creationId xmlns:a16="http://schemas.microsoft.com/office/drawing/2014/main" id="{F0D72FD3-E92E-C440-863F-40D67B0C5A9B}"/>
                </a:ext>
              </a:extLst>
            </p:cNvPr>
            <p:cNvPicPr>
              <a:picLocks noChangeAspect="1"/>
            </p:cNvPicPr>
            <p:nvPr/>
          </p:nvPicPr>
          <p:blipFill>
            <a:blip r:embed="rId14"/>
            <a:srcRect/>
            <a:stretch/>
          </p:blipFill>
          <p:spPr>
            <a:xfrm>
              <a:off x="1732944" y="1090650"/>
              <a:ext cx="664013" cy="858790"/>
            </a:xfrm>
            <a:prstGeom prst="rect">
              <a:avLst/>
            </a:prstGeom>
            <a:effectLst>
              <a:outerShdw blurRad="38100" sx="105000" sy="105000" algn="ctr" rotWithShape="0">
                <a:srgbClr val="000000">
                  <a:alpha val="10000"/>
                </a:srgbClr>
              </a:outerShdw>
            </a:effectLst>
          </p:spPr>
        </p:pic>
        <p:pic>
          <p:nvPicPr>
            <p:cNvPr id="40" name="Picture 2" descr="Team Nutrition resources">
              <a:extLst>
                <a:ext uri="{FF2B5EF4-FFF2-40B4-BE49-F238E27FC236}">
                  <a16:creationId xmlns:a16="http://schemas.microsoft.com/office/drawing/2014/main" id="{5773C1B4-8E97-8A48-847F-BC6F3B57B5A9}"/>
                </a:ext>
              </a:extLst>
            </p:cNvPr>
            <p:cNvPicPr>
              <a:picLocks noChangeAspect="1" noChangeArrowheads="1"/>
            </p:cNvPicPr>
            <p:nvPr/>
          </p:nvPicPr>
          <p:blipFill rotWithShape="1">
            <a:blip r:embed="rId15"/>
            <a:srcRect t="-1093"/>
            <a:stretch/>
          </p:blipFill>
          <p:spPr bwMode="auto">
            <a:xfrm>
              <a:off x="4616949" y="2063827"/>
              <a:ext cx="782824" cy="1173082"/>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41" name="Picture 11" descr="Team Nutrition resources">
              <a:extLst>
                <a:ext uri="{FF2B5EF4-FFF2-40B4-BE49-F238E27FC236}">
                  <a16:creationId xmlns:a16="http://schemas.microsoft.com/office/drawing/2014/main" id="{ED0CE2E8-C55E-F342-98CB-AB81DECFE92F}"/>
                </a:ext>
              </a:extLst>
            </p:cNvPr>
            <p:cNvPicPr>
              <a:picLocks noChangeAspect="1" noChangeArrowheads="1"/>
            </p:cNvPicPr>
            <p:nvPr/>
          </p:nvPicPr>
          <p:blipFill rotWithShape="1">
            <a:blip r:embed="rId16"/>
            <a:srcRect t="-1049"/>
            <a:stretch/>
          </p:blipFill>
          <p:spPr bwMode="auto">
            <a:xfrm>
              <a:off x="37406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42" name="Picture 10" descr="Team Nutrition resources">
              <a:extLst>
                <a:ext uri="{FF2B5EF4-FFF2-40B4-BE49-F238E27FC236}">
                  <a16:creationId xmlns:a16="http://schemas.microsoft.com/office/drawing/2014/main" id="{64B767C2-AF2A-F444-80AC-D76ADD89B77A}"/>
                </a:ext>
              </a:extLst>
            </p:cNvPr>
            <p:cNvPicPr>
              <a:picLocks noChangeAspect="1" noChangeArrowheads="1"/>
            </p:cNvPicPr>
            <p:nvPr/>
          </p:nvPicPr>
          <p:blipFill rotWithShape="1">
            <a:blip r:embed="rId17"/>
            <a:srcRect t="-1137"/>
            <a:stretch/>
          </p:blipFill>
          <p:spPr bwMode="auto">
            <a:xfrm>
              <a:off x="5493248" y="2063827"/>
              <a:ext cx="782824" cy="117258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43" name="Picture 7" descr="Team Nutrition resources">
              <a:extLst>
                <a:ext uri="{FF2B5EF4-FFF2-40B4-BE49-F238E27FC236}">
                  <a16:creationId xmlns:a16="http://schemas.microsoft.com/office/drawing/2014/main" id="{57F4E0AB-B91E-424E-9406-767868D4BC1A}"/>
                </a:ext>
              </a:extLst>
            </p:cNvPr>
            <p:cNvPicPr>
              <a:picLocks noChangeAspect="1" noChangeArrowheads="1"/>
            </p:cNvPicPr>
            <p:nvPr/>
          </p:nvPicPr>
          <p:blipFill rotWithShape="1">
            <a:blip r:embed="rId18"/>
            <a:srcRect t="-1135"/>
            <a:stretch/>
          </p:blipFill>
          <p:spPr bwMode="auto">
            <a:xfrm>
              <a:off x="28643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grpSp>
      <p:sp>
        <p:nvSpPr>
          <p:cNvPr id="23" name="Title 2">
            <a:extLst>
              <a:ext uri="{FF2B5EF4-FFF2-40B4-BE49-F238E27FC236}">
                <a16:creationId xmlns:a16="http://schemas.microsoft.com/office/drawing/2014/main" id="{772BEE99-F2EA-9F4E-AD28-5116B549344E}"/>
              </a:ext>
            </a:extLst>
          </p:cNvPr>
          <p:cNvSpPr>
            <a:spLocks noGrp="1"/>
          </p:cNvSpPr>
          <p:nvPr>
            <p:ph type="title"/>
          </p:nvPr>
        </p:nvSpPr>
        <p:spPr>
          <a:xfrm>
            <a:off x="626860" y="243654"/>
            <a:ext cx="7886700" cy="819149"/>
          </a:xfrm>
        </p:spPr>
        <p:txBody>
          <a:bodyPr/>
          <a:lstStyle/>
          <a:p>
            <a:pPr algn="ctr"/>
            <a:r>
              <a:rPr lang="en-US" sz="1600" dirty="0">
                <a:solidFill>
                  <a:srgbClr val="403064"/>
                </a:solidFill>
              </a:rPr>
              <a:t>More Team Nutrition Resources!</a:t>
            </a:r>
          </a:p>
        </p:txBody>
      </p:sp>
      <p:pic>
        <p:nvPicPr>
          <p:cNvPr id="28" name="Picture 27" descr="Hyperlink icon">
            <a:extLst>
              <a:ext uri="{FF2B5EF4-FFF2-40B4-BE49-F238E27FC236}">
                <a16:creationId xmlns:a16="http://schemas.microsoft.com/office/drawing/2014/main" id="{1C305437-1439-B14F-B68A-422993F9868B}"/>
              </a:ext>
            </a:extLst>
          </p:cNvPr>
          <p:cNvPicPr>
            <a:picLocks/>
          </p:cNvPicPr>
          <p:nvPr/>
        </p:nvPicPr>
        <p:blipFill>
          <a:blip r:embed="rId19"/>
          <a:stretch>
            <a:fillRect/>
          </a:stretch>
        </p:blipFill>
        <p:spPr>
          <a:xfrm>
            <a:off x="2414182" y="4569616"/>
            <a:ext cx="356616" cy="356616"/>
          </a:xfrm>
          <a:prstGeom prst="rect">
            <a:avLst/>
          </a:prstGeom>
        </p:spPr>
      </p:pic>
      <p:sp>
        <p:nvSpPr>
          <p:cNvPr id="8" name="Rectangle 7">
            <a:extLst>
              <a:ext uri="{FF2B5EF4-FFF2-40B4-BE49-F238E27FC236}">
                <a16:creationId xmlns:a16="http://schemas.microsoft.com/office/drawing/2014/main" id="{A7C1BBE4-E075-B54C-9AA5-6FC03A5E1E6A}"/>
              </a:ext>
            </a:extLst>
          </p:cNvPr>
          <p:cNvSpPr/>
          <p:nvPr/>
        </p:nvSpPr>
        <p:spPr>
          <a:xfrm>
            <a:off x="2906882" y="4517092"/>
            <a:ext cx="3580556" cy="461665"/>
          </a:xfrm>
          <a:prstGeom prst="rect">
            <a:avLst/>
          </a:prstGeom>
        </p:spPr>
        <p:txBody>
          <a:bodyPr wrap="square" lIns="0">
            <a:spAutoFit/>
          </a:bodyPr>
          <a:lstStyle/>
          <a:p>
            <a:r>
              <a:rPr lang="en-US" sz="2400" b="1" u="sng" dirty="0">
                <a:solidFill>
                  <a:srgbClr val="403064"/>
                </a:solidFill>
                <a:latin typeface="Helvetica" pitchFamily="2" charset="0"/>
              </a:rPr>
              <a:t>TeamNutrition.usda.gov</a:t>
            </a:r>
            <a:endParaRPr lang="en-US" sz="2400" b="1" u="sng" dirty="0">
              <a:solidFill>
                <a:srgbClr val="403064"/>
              </a:solidFill>
              <a:latin typeface="Helvetica" pitchFamily="2" charset="0"/>
              <a:cs typeface="Arial" panose="020B0604020202020204" pitchFamily="34" charset="0"/>
            </a:endParaRPr>
          </a:p>
        </p:txBody>
      </p:sp>
    </p:spTree>
    <p:extLst>
      <p:ext uri="{BB962C8B-B14F-4D97-AF65-F5344CB8AC3E}">
        <p14:creationId xmlns:p14="http://schemas.microsoft.com/office/powerpoint/2010/main" val="10159949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dirty="0"/>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solidFill>
                  <a:srgbClr val="403064"/>
                </a:solidFill>
                <a:hlinkClick r:id="rId3">
                  <a:extLst>
                    <a:ext uri="{A12FA001-AC4F-418D-AE19-62706E023703}">
                      <ahyp:hlinkClr xmlns:ahyp="http://schemas.microsoft.com/office/drawing/2018/hyperlinkcolor" xmlns="" val="tx"/>
                    </a:ext>
                  </a:extLst>
                </a:hlinkClick>
              </a:rPr>
              <a:t>TeamNutrition.usda.gov</a:t>
            </a:r>
            <a:r>
              <a:rPr lang="en-US" sz="2000" dirty="0">
                <a:solidFill>
                  <a:srgbClr val="403064"/>
                </a:solidFill>
              </a:rPr>
              <a:t>.</a:t>
            </a:r>
          </a:p>
          <a:p>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238125" indent="-238125">
              <a:spcAft>
                <a:spcPts val="1200"/>
              </a:spcAft>
              <a:buClr>
                <a:srgbClr val="0D5929"/>
              </a:buClr>
            </a:pPr>
            <a:r>
              <a:rPr lang="en-US" sz="2000" b="1" dirty="0"/>
              <a:t>FREE</a:t>
            </a:r>
            <a:r>
              <a:rPr lang="en-US" sz="2000" dirty="0"/>
              <a:t> for those participating in a Child Nutrition Program, while supplies last. </a:t>
            </a:r>
          </a:p>
          <a:p>
            <a:pPr marL="238125" indent="-238125">
              <a:spcAft>
                <a:spcPts val="1200"/>
              </a:spcAft>
              <a:buClr>
                <a:srgbClr val="0D5929"/>
              </a:buClr>
            </a:pPr>
            <a:r>
              <a:rPr lang="en-US" sz="2000" dirty="0"/>
              <a:t>Sponsoring organizations and State agencies can also order in bulk by sending an email to: </a:t>
            </a:r>
          </a:p>
          <a:p>
            <a:endParaRPr lang="en-US" sz="2400" dirty="0"/>
          </a:p>
        </p:txBody>
      </p:sp>
      <p:pic>
        <p:nvPicPr>
          <p:cNvPr id="12" name="Picture 11" descr="Email Icon">
            <a:extLst>
              <a:ext uri="{FF2B5EF4-FFF2-40B4-BE49-F238E27FC236}">
                <a16:creationId xmlns:a16="http://schemas.microsoft.com/office/drawing/2014/main" id="{0914E192-BAC6-A64A-BB6F-228F645F8F8E}"/>
              </a:ext>
            </a:extLst>
          </p:cNvPr>
          <p:cNvPicPr>
            <a:picLocks noChangeAspect="1"/>
          </p:cNvPicPr>
          <p:nvPr/>
        </p:nvPicPr>
        <p:blipFill>
          <a:blip r:embed="rId4"/>
          <a:stretch>
            <a:fillRect/>
          </a:stretch>
        </p:blipFill>
        <p:spPr>
          <a:xfrm>
            <a:off x="544234" y="3806992"/>
            <a:ext cx="475187" cy="481787"/>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3910367"/>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03064"/>
                </a:solidFill>
                <a:hlinkClick r:id="rId5">
                  <a:extLst>
                    <a:ext uri="{A12FA001-AC4F-418D-AE19-62706E023703}">
                      <ahyp:hlinkClr xmlns:ahyp="http://schemas.microsoft.com/office/drawing/2018/hyperlinkcolor" xmlns="" val="tx"/>
                    </a:ext>
                  </a:extLst>
                </a:hlinkClick>
              </a:rPr>
              <a:t>TeamNutrition@usda.gov</a:t>
            </a:r>
            <a:endParaRPr lang="en-US" sz="2000" u="sng" dirty="0">
              <a:solidFill>
                <a:srgbClr val="403064"/>
              </a:solidFill>
            </a:endParaRPr>
          </a:p>
        </p:txBody>
      </p:sp>
      <p:pic>
        <p:nvPicPr>
          <p:cNvPr id="11" name="Picture 10" descr="Printing Team Nutrition materials online">
            <a:extLst>
              <a:ext uri="{FF2B5EF4-FFF2-40B4-BE49-F238E27FC236}">
                <a16:creationId xmlns:a16="http://schemas.microsoft.com/office/drawing/2014/main" id="{9C83A174-DC0A-954C-A4B1-837AD5AB34B3}"/>
              </a:ext>
            </a:extLst>
          </p:cNvPr>
          <p:cNvPicPr>
            <a:picLocks noChangeAspect="1"/>
          </p:cNvPicPr>
          <p:nvPr/>
        </p:nvPicPr>
        <p:blipFill>
          <a:blip r:embed="rId6"/>
          <a:srcRect l="1122" r="1122"/>
          <a:stretch/>
        </p:blipFill>
        <p:spPr>
          <a:xfrm>
            <a:off x="4708886" y="1403217"/>
            <a:ext cx="4211636" cy="3740283"/>
          </a:xfrm>
          <a:prstGeom prst="rect">
            <a:avLst/>
          </a:prstGeom>
        </p:spPr>
      </p:pic>
    </p:spTree>
    <p:extLst>
      <p:ext uri="{BB962C8B-B14F-4D97-AF65-F5344CB8AC3E}">
        <p14:creationId xmlns:p14="http://schemas.microsoft.com/office/powerpoint/2010/main" val="28886508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dirty="0"/>
              <a:t>Thank you!</a:t>
            </a:r>
          </a:p>
        </p:txBody>
      </p:sp>
      <p:sp>
        <p:nvSpPr>
          <p:cNvPr id="7" name="Subtitle 6">
            <a:extLst>
              <a:ext uri="{FF2B5EF4-FFF2-40B4-BE49-F238E27FC236}">
                <a16:creationId xmlns:a16="http://schemas.microsoft.com/office/drawing/2014/main" id="{F4D33E00-68B1-E844-A37C-4F314EC10D89}"/>
              </a:ext>
            </a:extLst>
          </p:cNvPr>
          <p:cNvSpPr>
            <a:spLocks noGrp="1"/>
          </p:cNvSpPr>
          <p:nvPr>
            <p:ph type="subTitle" idx="1"/>
          </p:nvPr>
        </p:nvSpPr>
        <p:spPr>
          <a:xfrm>
            <a:off x="925634" y="2039112"/>
            <a:ext cx="3067285" cy="391975"/>
          </a:xfrm>
        </p:spPr>
        <p:txBody>
          <a:bodyPr lIns="0" tIns="45720" rIns="91440"/>
          <a:lstStyle/>
          <a:p>
            <a:r>
              <a:rPr lang="en-US" sz="2000" b="1" u="sng" dirty="0">
                <a:solidFill>
                  <a:srgbClr val="403064"/>
                </a:solidFill>
                <a:hlinkClick r:id="rId3">
                  <a:extLst>
                    <a:ext uri="{A12FA001-AC4F-418D-AE19-62706E023703}">
                      <ahyp:hlinkClr xmlns:ahyp="http://schemas.microsoft.com/office/drawing/2018/hyperlinkcolor" xmlns="" val="tx"/>
                    </a:ext>
                  </a:extLst>
                </a:hlinkClick>
              </a:rPr>
              <a:t>TeamNutrition.usda.gov</a:t>
            </a:r>
            <a:endParaRPr lang="en-US" sz="2000" b="1" u="sng" dirty="0">
              <a:solidFill>
                <a:srgbClr val="403064"/>
              </a:solidFill>
            </a:endParaRPr>
          </a:p>
          <a:p>
            <a:endParaRPr lang="en-US" dirty="0"/>
          </a:p>
        </p:txBody>
      </p:sp>
      <p:pic>
        <p:nvPicPr>
          <p:cNvPr id="20" name="Picture 19" descr="Hyperlink icon">
            <a:extLst>
              <a:ext uri="{FF2B5EF4-FFF2-40B4-BE49-F238E27FC236}">
                <a16:creationId xmlns:a16="http://schemas.microsoft.com/office/drawing/2014/main" id="{A62D5FC4-C1DD-924F-A079-D715180341E4}"/>
              </a:ext>
            </a:extLst>
          </p:cNvPr>
          <p:cNvPicPr>
            <a:picLocks/>
          </p:cNvPicPr>
          <p:nvPr/>
        </p:nvPicPr>
        <p:blipFill>
          <a:blip r:embed="rId4"/>
          <a:stretch>
            <a:fillRect/>
          </a:stretch>
        </p:blipFill>
        <p:spPr>
          <a:xfrm>
            <a:off x="365760" y="2039112"/>
            <a:ext cx="356616" cy="356616"/>
          </a:xfrm>
          <a:prstGeom prst="rect">
            <a:avLst/>
          </a:prstGeom>
        </p:spPr>
      </p:pic>
      <p:pic>
        <p:nvPicPr>
          <p:cNvPr id="21" name="Picture 20" descr="Twitter Icon">
            <a:extLst>
              <a:ext uri="{FF2B5EF4-FFF2-40B4-BE49-F238E27FC236}">
                <a16:creationId xmlns:a16="http://schemas.microsoft.com/office/drawing/2014/main" id="{466F4963-9A39-C344-A13B-C22BA7443D0E}"/>
              </a:ext>
            </a:extLst>
          </p:cNvPr>
          <p:cNvPicPr>
            <a:picLocks/>
          </p:cNvPicPr>
          <p:nvPr/>
        </p:nvPicPr>
        <p:blipFill>
          <a:blip r:embed="rId5"/>
          <a:stretch>
            <a:fillRect/>
          </a:stretch>
        </p:blipFill>
        <p:spPr>
          <a:xfrm>
            <a:off x="362242" y="2724912"/>
            <a:ext cx="402336" cy="403024"/>
          </a:xfrm>
          <a:prstGeom prst="rect">
            <a:avLst/>
          </a:prstGeom>
        </p:spPr>
      </p:pic>
      <p:sp>
        <p:nvSpPr>
          <p:cNvPr id="13" name="Text Placeholder 2">
            <a:extLst>
              <a:ext uri="{FF2B5EF4-FFF2-40B4-BE49-F238E27FC236}">
                <a16:creationId xmlns:a16="http://schemas.microsoft.com/office/drawing/2014/main" id="{AB5722A2-2B69-2040-8929-C4E1421353CB}"/>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dirty="0">
                <a:solidFill>
                  <a:srgbClr val="403064"/>
                </a:solidFill>
                <a:hlinkClick r:id="rId6">
                  <a:extLst>
                    <a:ext uri="{A12FA001-AC4F-418D-AE19-62706E023703}">
                      <ahyp:hlinkClr xmlns:ahyp="http://schemas.microsoft.com/office/drawing/2018/hyperlinkcolor" xmlns="" val="tx"/>
                    </a:ext>
                  </a:extLst>
                </a:hlinkClick>
              </a:rPr>
              <a:t>@TeamNutrition</a:t>
            </a:r>
            <a:endParaRPr lang="en-US" sz="2000" b="1" dirty="0">
              <a:solidFill>
                <a:srgbClr val="403064"/>
              </a:solidFill>
            </a:endParaRPr>
          </a:p>
        </p:txBody>
      </p:sp>
      <p:pic>
        <p:nvPicPr>
          <p:cNvPr id="22" name="Picture 21" descr="Email Icon">
            <a:extLst>
              <a:ext uri="{FF2B5EF4-FFF2-40B4-BE49-F238E27FC236}">
                <a16:creationId xmlns:a16="http://schemas.microsoft.com/office/drawing/2014/main" id="{9E63E603-2967-3745-82C6-3A7231283FA4}"/>
              </a:ext>
            </a:extLst>
          </p:cNvPr>
          <p:cNvPicPr>
            <a:picLocks noChangeAspect="1"/>
          </p:cNvPicPr>
          <p:nvPr/>
        </p:nvPicPr>
        <p:blipFill>
          <a:blip r:embed="rId7"/>
          <a:stretch>
            <a:fillRect/>
          </a:stretch>
        </p:blipFill>
        <p:spPr>
          <a:xfrm>
            <a:off x="304980" y="3306668"/>
            <a:ext cx="470883" cy="477423"/>
          </a:xfrm>
          <a:prstGeom prst="rect">
            <a:avLst/>
          </a:prstGeom>
        </p:spPr>
      </p:pic>
      <p:sp>
        <p:nvSpPr>
          <p:cNvPr id="15" name="Text Placeholder 2">
            <a:extLst>
              <a:ext uri="{FF2B5EF4-FFF2-40B4-BE49-F238E27FC236}">
                <a16:creationId xmlns:a16="http://schemas.microsoft.com/office/drawing/2014/main" id="{33FED3DF-D32B-7C4E-9C59-CE12AB3191EC}"/>
              </a:ext>
            </a:extLst>
          </p:cNvPr>
          <p:cNvSpPr txBox="1">
            <a:spLocks/>
          </p:cNvSpPr>
          <p:nvPr/>
        </p:nvSpPr>
        <p:spPr>
          <a:xfrm>
            <a:off x="925634" y="340692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03064"/>
                </a:solidFill>
                <a:hlinkClick r:id="rId8">
                  <a:extLst>
                    <a:ext uri="{A12FA001-AC4F-418D-AE19-62706E023703}">
                      <ahyp:hlinkClr xmlns:ahyp="http://schemas.microsoft.com/office/drawing/2018/hyperlinkcolor" xmlns="" val="tx"/>
                    </a:ext>
                  </a:extLst>
                </a:hlinkClick>
              </a:rPr>
              <a:t>TeamNutrition@usda.gov</a:t>
            </a:r>
            <a:endParaRPr lang="en-US" sz="2000" u="sng" dirty="0">
              <a:solidFill>
                <a:srgbClr val="403064"/>
              </a:solidFill>
            </a:endParaRPr>
          </a:p>
        </p:txBody>
      </p:sp>
      <p:pic>
        <p:nvPicPr>
          <p:cNvPr id="9" name="Picture 2" descr="Icon: The Team Nutrition E-newsletter">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extLst>
              <a:ext uri="{FF2B5EF4-FFF2-40B4-BE49-F238E27FC236}">
                <a16:creationId xmlns:a16="http://schemas.microsoft.com/office/drawing/2014/main" id="{880C8325-7836-9141-9C06-B8AEF08C9E2B}"/>
              </a:ext>
            </a:extLst>
          </p:cNvPr>
          <p:cNvSpPr txBox="1"/>
          <p:nvPr/>
        </p:nvSpPr>
        <p:spPr>
          <a:xfrm>
            <a:off x="153878" y="4778637"/>
            <a:ext cx="3783806" cy="246221"/>
          </a:xfrm>
          <a:prstGeom prst="rect">
            <a:avLst/>
          </a:prstGeom>
          <a:noFill/>
        </p:spPr>
        <p:txBody>
          <a:bodyPr wrap="square" rtlCol="0">
            <a:spAutoFit/>
          </a:bodyPr>
          <a:lstStyle/>
          <a:p>
            <a:r>
              <a:rPr lang="en-US" sz="1000" i="1" dirty="0">
                <a:solidFill>
                  <a:srgbClr val="462F91"/>
                </a:solidFill>
                <a:latin typeface="Helvetica Light Oblique" panose="020B0403020202020204" pitchFamily="34" charset="0"/>
              </a:rPr>
              <a:t>USDA is an equal opportunity provider, employer, and lender.</a:t>
            </a:r>
          </a:p>
        </p:txBody>
      </p:sp>
      <p:pic>
        <p:nvPicPr>
          <p:cNvPr id="6" name="Picture 5" descr="A girl thinking about the MyPlate food groups for fruits, grains, vegetables, protein and dairy.">
            <a:extLst>
              <a:ext uri="{FF2B5EF4-FFF2-40B4-BE49-F238E27FC236}">
                <a16:creationId xmlns:a16="http://schemas.microsoft.com/office/drawing/2014/main" id="{F54E4113-25BC-4341-B2EB-9C11519DE97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12739" y="708308"/>
            <a:ext cx="3067285" cy="4128175"/>
          </a:xfrm>
          <a:prstGeom prst="rect">
            <a:avLst/>
          </a:prstGeom>
        </p:spPr>
      </p:pic>
    </p:spTree>
    <p:extLst>
      <p:ext uri="{BB962C8B-B14F-4D97-AF65-F5344CB8AC3E}">
        <p14:creationId xmlns:p14="http://schemas.microsoft.com/office/powerpoint/2010/main" val="144947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1043937" y="237149"/>
            <a:ext cx="6680330" cy="453813"/>
          </a:xfrm>
        </p:spPr>
        <p:txBody>
          <a:bodyPr/>
          <a:lstStyle/>
          <a:p>
            <a:r>
              <a:rPr lang="en-US" dirty="0"/>
              <a:t>Using the WIC Food Lists to Identify Grains for the CACFP</a:t>
            </a:r>
          </a:p>
        </p:txBody>
      </p:sp>
      <p:pic>
        <p:nvPicPr>
          <p:cNvPr id="11" name="Picture 10" descr="Front of WIC worksheet">
            <a:extLst>
              <a:ext uri="{FF2B5EF4-FFF2-40B4-BE49-F238E27FC236}">
                <a16:creationId xmlns:a16="http://schemas.microsoft.com/office/drawing/2014/main" id="{929D9A96-B3D0-5B4E-BC1A-464ABFB64967}"/>
              </a:ext>
            </a:extLst>
          </p:cNvPr>
          <p:cNvPicPr>
            <a:picLocks noChangeAspect="1"/>
          </p:cNvPicPr>
          <p:nvPr/>
        </p:nvPicPr>
        <p:blipFill>
          <a:blip r:embed="rId3"/>
          <a:srcRect/>
          <a:stretch/>
        </p:blipFill>
        <p:spPr>
          <a:xfrm>
            <a:off x="1678962" y="1211099"/>
            <a:ext cx="2588559" cy="3349900"/>
          </a:xfrm>
          <a:prstGeom prst="rect">
            <a:avLst/>
          </a:prstGeom>
          <a:ln w="3175">
            <a:noFill/>
          </a:ln>
          <a:effectLst>
            <a:outerShdw blurRad="63500" sx="102000" sy="102000" algn="ctr" rotWithShape="0">
              <a:srgbClr val="000000">
                <a:alpha val="10000"/>
              </a:srgbClr>
            </a:outerShdw>
          </a:effectLst>
        </p:spPr>
      </p:pic>
      <p:pic>
        <p:nvPicPr>
          <p:cNvPr id="14" name="Picture 13" descr="Back of WIC worksheet">
            <a:extLst>
              <a:ext uri="{FF2B5EF4-FFF2-40B4-BE49-F238E27FC236}">
                <a16:creationId xmlns:a16="http://schemas.microsoft.com/office/drawing/2014/main" id="{69CD4C60-EEC9-BC4B-B682-9C7F31701D54}"/>
              </a:ext>
            </a:extLst>
          </p:cNvPr>
          <p:cNvPicPr>
            <a:picLocks noChangeAspect="1"/>
          </p:cNvPicPr>
          <p:nvPr/>
        </p:nvPicPr>
        <p:blipFill>
          <a:blip r:embed="rId4"/>
          <a:srcRect/>
          <a:stretch/>
        </p:blipFill>
        <p:spPr>
          <a:xfrm>
            <a:off x="4564051" y="1211099"/>
            <a:ext cx="2588559" cy="3349899"/>
          </a:xfrm>
          <a:prstGeom prst="rect">
            <a:avLst/>
          </a:prstGeom>
          <a:ln w="3175">
            <a:noFill/>
          </a:ln>
          <a:effectLst>
            <a:outerShdw blurRad="63500" sx="102000" sy="102000" algn="ctr" rotWithShape="0">
              <a:srgbClr val="000000">
                <a:alpha val="10000"/>
              </a:srgbClr>
            </a:outerShdw>
          </a:effectLst>
        </p:spPr>
      </p:pic>
      <p:pic>
        <p:nvPicPr>
          <p:cNvPr id="8" name="Picture 7" descr="Hyperlink icon">
            <a:extLst>
              <a:ext uri="{FF2B5EF4-FFF2-40B4-BE49-F238E27FC236}">
                <a16:creationId xmlns:a16="http://schemas.microsoft.com/office/drawing/2014/main" id="{B40758A2-231E-B648-9CF8-69F45353A066}"/>
              </a:ext>
            </a:extLst>
          </p:cNvPr>
          <p:cNvPicPr>
            <a:picLocks/>
          </p:cNvPicPr>
          <p:nvPr/>
        </p:nvPicPr>
        <p:blipFill>
          <a:blip r:embed="rId5"/>
          <a:stretch>
            <a:fillRect/>
          </a:stretch>
        </p:blipFill>
        <p:spPr>
          <a:xfrm>
            <a:off x="936665" y="4702565"/>
            <a:ext cx="269372" cy="269372"/>
          </a:xfrm>
          <a:prstGeom prst="rect">
            <a:avLst/>
          </a:prstGeom>
        </p:spPr>
      </p:pic>
      <p:sp>
        <p:nvSpPr>
          <p:cNvPr id="13" name="TextBox 12">
            <a:extLst>
              <a:ext uri="{FF2B5EF4-FFF2-40B4-BE49-F238E27FC236}">
                <a16:creationId xmlns:a16="http://schemas.microsoft.com/office/drawing/2014/main" id="{74DE66D6-63C8-E54D-B8F9-47AAFFD57B7F}"/>
              </a:ext>
            </a:extLst>
          </p:cNvPr>
          <p:cNvSpPr txBox="1"/>
          <p:nvPr/>
        </p:nvSpPr>
        <p:spPr>
          <a:xfrm>
            <a:off x="1270332" y="4698925"/>
            <a:ext cx="7368217" cy="338554"/>
          </a:xfrm>
          <a:prstGeom prst="rect">
            <a:avLst/>
          </a:prstGeom>
          <a:noFill/>
        </p:spPr>
        <p:txBody>
          <a:bodyPr wrap="square" rtlCol="0">
            <a:spAutoFit/>
          </a:bodyPr>
          <a:lstStyle/>
          <a:p>
            <a:r>
              <a:rPr lang="en-US" sz="1600" b="1" u="sng" dirty="0">
                <a:solidFill>
                  <a:srgbClr val="403064"/>
                </a:solidFill>
                <a:latin typeface="Helvetica" pitchFamily="2" charset="0"/>
              </a:rPr>
              <a:t>https://</a:t>
            </a:r>
            <a:r>
              <a:rPr lang="en-US" sz="1600" b="1" u="sng" dirty="0" err="1">
                <a:solidFill>
                  <a:srgbClr val="403064"/>
                </a:solidFill>
                <a:latin typeface="Helvetica" pitchFamily="2" charset="0"/>
              </a:rPr>
              <a:t>www.fns.usda.gov</a:t>
            </a:r>
            <a:r>
              <a:rPr lang="en-US" sz="1600" b="1" u="sng" dirty="0">
                <a:solidFill>
                  <a:srgbClr val="403064"/>
                </a:solidFill>
                <a:latin typeface="Helvetica" pitchFamily="2" charset="0"/>
              </a:rPr>
              <a:t>/</a:t>
            </a:r>
            <a:r>
              <a:rPr lang="en-US" sz="1600" b="1" u="sng" dirty="0" err="1">
                <a:solidFill>
                  <a:srgbClr val="403064"/>
                </a:solidFill>
                <a:latin typeface="Helvetica" pitchFamily="2" charset="0"/>
              </a:rPr>
              <a:t>tn</a:t>
            </a:r>
            <a:r>
              <a:rPr lang="en-US" sz="1600" b="1" u="sng" dirty="0">
                <a:solidFill>
                  <a:srgbClr val="403064"/>
                </a:solidFill>
                <a:latin typeface="Helvetica" pitchFamily="2" charset="0"/>
              </a:rPr>
              <a:t>/meal-pattern-training-worksheets-</a:t>
            </a:r>
            <a:r>
              <a:rPr lang="en-US" sz="1600" b="1" u="sng" dirty="0" err="1">
                <a:solidFill>
                  <a:srgbClr val="403064"/>
                </a:solidFill>
                <a:latin typeface="Helvetica" pitchFamily="2" charset="0"/>
              </a:rPr>
              <a:t>cacfp</a:t>
            </a:r>
            <a:endParaRPr lang="en-US" sz="1600" b="1" u="sng" dirty="0">
              <a:solidFill>
                <a:srgbClr val="403064"/>
              </a:solidFill>
              <a:latin typeface="Helvetica" pitchFamily="2" charset="0"/>
            </a:endParaRPr>
          </a:p>
        </p:txBody>
      </p:sp>
    </p:spTree>
    <p:extLst>
      <p:ext uri="{BB962C8B-B14F-4D97-AF65-F5344CB8AC3E}">
        <p14:creationId xmlns:p14="http://schemas.microsoft.com/office/powerpoint/2010/main" val="3705878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67D93-C695-CC44-A451-A5FEB99B0D81}"/>
              </a:ext>
            </a:extLst>
          </p:cNvPr>
          <p:cNvSpPr>
            <a:spLocks noGrp="1"/>
          </p:cNvSpPr>
          <p:nvPr>
            <p:ph type="title"/>
          </p:nvPr>
        </p:nvSpPr>
        <p:spPr>
          <a:xfrm>
            <a:off x="0" y="0"/>
            <a:ext cx="6239933" cy="1009979"/>
          </a:xfrm>
        </p:spPr>
        <p:txBody>
          <a:bodyPr/>
          <a:lstStyle/>
          <a:p>
            <a:r>
              <a:rPr lang="en-US" dirty="0"/>
              <a:t>What is the Grains Requirement in the CACFP?</a:t>
            </a:r>
          </a:p>
        </p:txBody>
      </p:sp>
      <p:sp>
        <p:nvSpPr>
          <p:cNvPr id="7" name="Rectangle 6">
            <a:extLst>
              <a:ext uri="{FF2B5EF4-FFF2-40B4-BE49-F238E27FC236}">
                <a16:creationId xmlns:a16="http://schemas.microsoft.com/office/drawing/2014/main" id="{F0ADC2A2-5058-E746-A357-E06FE07B465F}"/>
              </a:ext>
            </a:extLst>
          </p:cNvPr>
          <p:cNvSpPr/>
          <p:nvPr/>
        </p:nvSpPr>
        <p:spPr>
          <a:xfrm>
            <a:off x="329175" y="1501985"/>
            <a:ext cx="4962915" cy="4431983"/>
          </a:xfrm>
          <a:prstGeom prst="rect">
            <a:avLst/>
          </a:prstGeom>
        </p:spPr>
        <p:txBody>
          <a:bodyPr wrap="square">
            <a:spAutoFit/>
          </a:bodyPr>
          <a:lstStyle/>
          <a:p>
            <a:pPr>
              <a:spcBef>
                <a:spcPts val="1200"/>
              </a:spcBef>
              <a:buClr>
                <a:srgbClr val="462F91"/>
              </a:buClr>
            </a:pPr>
            <a:r>
              <a:rPr lang="en-US" sz="1600" b="1" dirty="0">
                <a:solidFill>
                  <a:srgbClr val="462F91"/>
                </a:solidFill>
                <a:latin typeface="Helvetica" pitchFamily="2" charset="0"/>
              </a:rPr>
              <a:t>A whole grain-rich item must be offered at least once per day for children and adults.</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The whole grain-rich requirement does not apply to infants.</a:t>
            </a:r>
          </a:p>
          <a:p>
            <a:pPr>
              <a:spcBef>
                <a:spcPts val="1200"/>
              </a:spcBef>
              <a:buClr>
                <a:srgbClr val="462F91"/>
              </a:buClr>
            </a:pPr>
            <a:r>
              <a:rPr lang="en-US" sz="1600" b="1" dirty="0">
                <a:solidFill>
                  <a:srgbClr val="462F91"/>
                </a:solidFill>
                <a:latin typeface="Helvetica" pitchFamily="2" charset="0"/>
              </a:rPr>
              <a:t>All remaining grains throughout the day can be:</a:t>
            </a:r>
            <a:r>
              <a:rPr lang="en-US" sz="1600" b="1" dirty="0">
                <a:solidFill>
                  <a:srgbClr val="8A5399"/>
                </a:solidFill>
                <a:latin typeface="Helvetica" pitchFamily="2" charset="0"/>
              </a:rPr>
              <a:t> </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Whole grain-rich</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Enriched </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Fortified </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Made with bran or germ</a:t>
            </a: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pic>
        <p:nvPicPr>
          <p:cNvPr id="8" name="Picture 7" descr="Picture of a girl eating whole grain-rich cereal">
            <a:extLst>
              <a:ext uri="{FF2B5EF4-FFF2-40B4-BE49-F238E27FC236}">
                <a16:creationId xmlns:a16="http://schemas.microsoft.com/office/drawing/2014/main" id="{81A243BB-5477-B54C-AA99-C83C7186523A}"/>
              </a:ext>
            </a:extLst>
          </p:cNvPr>
          <p:cNvPicPr>
            <a:picLocks noChangeAspect="1"/>
          </p:cNvPicPr>
          <p:nvPr/>
        </p:nvPicPr>
        <p:blipFill>
          <a:blip r:embed="rId3"/>
          <a:stretch>
            <a:fillRect/>
          </a:stretch>
        </p:blipFill>
        <p:spPr>
          <a:xfrm>
            <a:off x="5594719" y="1501985"/>
            <a:ext cx="3220106" cy="3268528"/>
          </a:xfrm>
          <a:prstGeom prst="rect">
            <a:avLst/>
          </a:prstGeom>
        </p:spPr>
      </p:pic>
    </p:spTree>
    <p:extLst>
      <p:ext uri="{BB962C8B-B14F-4D97-AF65-F5344CB8AC3E}">
        <p14:creationId xmlns:p14="http://schemas.microsoft.com/office/powerpoint/2010/main" val="50509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Foods Are Whole Grain-Rich in the CACFP If…</a:t>
            </a:r>
          </a:p>
        </p:txBody>
      </p:sp>
      <p:grpSp>
        <p:nvGrpSpPr>
          <p:cNvPr id="4" name="Group 3" descr="Checkmark icon">
            <a:extLst>
              <a:ext uri="{FF2B5EF4-FFF2-40B4-BE49-F238E27FC236}">
                <a16:creationId xmlns:a16="http://schemas.microsoft.com/office/drawing/2014/main" id="{3718C0AA-E63B-5547-905B-6394C707D361}"/>
              </a:ext>
            </a:extLst>
          </p:cNvPr>
          <p:cNvGrpSpPr/>
          <p:nvPr/>
        </p:nvGrpSpPr>
        <p:grpSpPr>
          <a:xfrm>
            <a:off x="299306" y="1596608"/>
            <a:ext cx="221649" cy="306113"/>
            <a:chOff x="299306" y="1596608"/>
            <a:chExt cx="221649" cy="306113"/>
          </a:xfrm>
        </p:grpSpPr>
        <p:sp>
          <p:nvSpPr>
            <p:cNvPr id="11" name="L-Shape 10" descr="Checkmark">
              <a:extLst>
                <a:ext uri="{FF2B5EF4-FFF2-40B4-BE49-F238E27FC236}">
                  <a16:creationId xmlns:a16="http://schemas.microsoft.com/office/drawing/2014/main" id="{6A44153E-A5AF-6E4A-9DC3-448F3E1BEC44}"/>
                </a:ext>
              </a:extLst>
            </p:cNvPr>
            <p:cNvSpPr/>
            <p:nvPr/>
          </p:nvSpPr>
          <p:spPr>
            <a:xfrm rot="18190754">
              <a:off x="326614" y="1665583"/>
              <a:ext cx="243534" cy="105584"/>
            </a:xfrm>
            <a:prstGeom prst="corner">
              <a:avLst>
                <a:gd name="adj1" fmla="val 30882"/>
                <a:gd name="adj2" fmla="val 30010"/>
              </a:avLst>
            </a:prstGeom>
            <a:solidFill>
              <a:srgbClr val="46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descr="Circle">
              <a:extLst>
                <a:ext uri="{FF2B5EF4-FFF2-40B4-BE49-F238E27FC236}">
                  <a16:creationId xmlns:a16="http://schemas.microsoft.com/office/drawing/2014/main" id="{332C0765-8EE8-F540-9446-9FF611EAA1CC}"/>
                </a:ext>
              </a:extLst>
            </p:cNvPr>
            <p:cNvSpPr/>
            <p:nvPr/>
          </p:nvSpPr>
          <p:spPr>
            <a:xfrm>
              <a:off x="299306" y="1681072"/>
              <a:ext cx="221649" cy="221649"/>
            </a:xfrm>
            <a:prstGeom prst="ellipse">
              <a:avLst/>
            </a:prstGeom>
            <a:noFill/>
            <a:ln w="15875">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descr="Checkmark icon">
            <a:extLst>
              <a:ext uri="{FF2B5EF4-FFF2-40B4-BE49-F238E27FC236}">
                <a16:creationId xmlns:a16="http://schemas.microsoft.com/office/drawing/2014/main" id="{E1DF403F-E7BB-A246-91A5-D03919BF9C8D}"/>
              </a:ext>
            </a:extLst>
          </p:cNvPr>
          <p:cNvGrpSpPr/>
          <p:nvPr/>
        </p:nvGrpSpPr>
        <p:grpSpPr>
          <a:xfrm>
            <a:off x="299306" y="2877897"/>
            <a:ext cx="221649" cy="306113"/>
            <a:chOff x="299306" y="1596608"/>
            <a:chExt cx="221649" cy="306113"/>
          </a:xfrm>
        </p:grpSpPr>
        <p:sp>
          <p:nvSpPr>
            <p:cNvPr id="22" name="L-Shape 21" descr="Checkmark">
              <a:extLst>
                <a:ext uri="{FF2B5EF4-FFF2-40B4-BE49-F238E27FC236}">
                  <a16:creationId xmlns:a16="http://schemas.microsoft.com/office/drawing/2014/main" id="{F4B38584-1A0F-9F46-8728-D81EDDD5CBEC}"/>
                </a:ext>
              </a:extLst>
            </p:cNvPr>
            <p:cNvSpPr/>
            <p:nvPr/>
          </p:nvSpPr>
          <p:spPr>
            <a:xfrm rot="18190754">
              <a:off x="326614" y="1665583"/>
              <a:ext cx="243534" cy="105584"/>
            </a:xfrm>
            <a:prstGeom prst="corner">
              <a:avLst>
                <a:gd name="adj1" fmla="val 30882"/>
                <a:gd name="adj2" fmla="val 30010"/>
              </a:avLst>
            </a:prstGeom>
            <a:solidFill>
              <a:srgbClr val="46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descr="Circle">
              <a:extLst>
                <a:ext uri="{FF2B5EF4-FFF2-40B4-BE49-F238E27FC236}">
                  <a16:creationId xmlns:a16="http://schemas.microsoft.com/office/drawing/2014/main" id="{93FDC2C3-0168-B74B-A7A9-8F0D23BBCE26}"/>
                </a:ext>
              </a:extLst>
            </p:cNvPr>
            <p:cNvSpPr/>
            <p:nvPr/>
          </p:nvSpPr>
          <p:spPr>
            <a:xfrm>
              <a:off x="299306" y="1681072"/>
              <a:ext cx="221649" cy="221649"/>
            </a:xfrm>
            <a:prstGeom prst="ellipse">
              <a:avLst/>
            </a:prstGeom>
            <a:noFill/>
            <a:ln w="15875">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descr="Checkmark icon">
            <a:extLst>
              <a:ext uri="{FF2B5EF4-FFF2-40B4-BE49-F238E27FC236}">
                <a16:creationId xmlns:a16="http://schemas.microsoft.com/office/drawing/2014/main" id="{0F5E8D45-0902-3845-B669-5BD23B983E68}"/>
              </a:ext>
            </a:extLst>
          </p:cNvPr>
          <p:cNvGrpSpPr/>
          <p:nvPr/>
        </p:nvGrpSpPr>
        <p:grpSpPr>
          <a:xfrm>
            <a:off x="299306" y="4023720"/>
            <a:ext cx="221649" cy="306113"/>
            <a:chOff x="299306" y="1596608"/>
            <a:chExt cx="221649" cy="306113"/>
          </a:xfrm>
        </p:grpSpPr>
        <p:sp>
          <p:nvSpPr>
            <p:cNvPr id="25" name="L-Shape 24" descr="Checkmark">
              <a:extLst>
                <a:ext uri="{FF2B5EF4-FFF2-40B4-BE49-F238E27FC236}">
                  <a16:creationId xmlns:a16="http://schemas.microsoft.com/office/drawing/2014/main" id="{C0DA288F-9A3E-7F42-9AAB-26037264EFEE}"/>
                </a:ext>
              </a:extLst>
            </p:cNvPr>
            <p:cNvSpPr/>
            <p:nvPr/>
          </p:nvSpPr>
          <p:spPr>
            <a:xfrm rot="18190754">
              <a:off x="326614" y="1665583"/>
              <a:ext cx="243534" cy="105584"/>
            </a:xfrm>
            <a:prstGeom prst="corner">
              <a:avLst>
                <a:gd name="adj1" fmla="val 30882"/>
                <a:gd name="adj2" fmla="val 30010"/>
              </a:avLst>
            </a:prstGeom>
            <a:solidFill>
              <a:srgbClr val="46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descr="Circle">
              <a:extLst>
                <a:ext uri="{FF2B5EF4-FFF2-40B4-BE49-F238E27FC236}">
                  <a16:creationId xmlns:a16="http://schemas.microsoft.com/office/drawing/2014/main" id="{4692906D-BC0D-5340-A5AB-092E10225FC2}"/>
                </a:ext>
              </a:extLst>
            </p:cNvPr>
            <p:cNvSpPr/>
            <p:nvPr/>
          </p:nvSpPr>
          <p:spPr>
            <a:xfrm>
              <a:off x="299306" y="1681072"/>
              <a:ext cx="221649" cy="221649"/>
            </a:xfrm>
            <a:prstGeom prst="ellipse">
              <a:avLst/>
            </a:prstGeom>
            <a:noFill/>
            <a:ln w="15875">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733EBFDF-A6B8-AC4F-ADFA-9FAA545DA69E}"/>
              </a:ext>
            </a:extLst>
          </p:cNvPr>
          <p:cNvSpPr/>
          <p:nvPr/>
        </p:nvSpPr>
        <p:spPr>
          <a:xfrm>
            <a:off x="675048" y="1383452"/>
            <a:ext cx="3188576" cy="3570208"/>
          </a:xfrm>
          <a:prstGeom prst="rect">
            <a:avLst/>
          </a:prstGeom>
        </p:spPr>
        <p:txBody>
          <a:bodyPr wrap="square">
            <a:spAutoFit/>
          </a:bodyPr>
          <a:lstStyle/>
          <a:p>
            <a:pPr>
              <a:spcBef>
                <a:spcPts val="1200"/>
              </a:spcBef>
              <a:buClr>
                <a:srgbClr val="462F91"/>
              </a:buClr>
            </a:pPr>
            <a:r>
              <a:rPr lang="en-US" sz="1600" dirty="0">
                <a:solidFill>
                  <a:schemeClr val="tx1">
                    <a:lumMod val="65000"/>
                    <a:lumOff val="35000"/>
                  </a:schemeClr>
                </a:solidFill>
                <a:latin typeface="Helvetica" pitchFamily="2" charset="0"/>
              </a:rPr>
              <a:t>The food is found on any State agency’s WIC-approved whole grain food list. </a:t>
            </a:r>
          </a:p>
          <a:p>
            <a:pPr>
              <a:spcBef>
                <a:spcPts val="1200"/>
              </a:spcBef>
              <a:buClr>
                <a:srgbClr val="462F91"/>
              </a:buClr>
            </a:pPr>
            <a:r>
              <a:rPr lang="en-US" sz="1600" b="1" dirty="0">
                <a:solidFill>
                  <a:srgbClr val="462F91"/>
                </a:solidFill>
                <a:latin typeface="Helvetica" pitchFamily="2" charset="0"/>
              </a:rPr>
              <a:t>OR </a:t>
            </a:r>
            <a:r>
              <a:rPr lang="en-US" sz="1600" dirty="0">
                <a:solidFill>
                  <a:schemeClr val="tx1">
                    <a:lumMod val="65000"/>
                    <a:lumOff val="35000"/>
                  </a:schemeClr>
                </a:solidFill>
                <a:latin typeface="Helvetica" pitchFamily="2" charset="0"/>
              </a:rPr>
              <a:t> </a:t>
            </a:r>
          </a:p>
          <a:p>
            <a:pPr>
              <a:spcBef>
                <a:spcPts val="1200"/>
              </a:spcBef>
              <a:buClr>
                <a:srgbClr val="462F91"/>
              </a:buClr>
            </a:pPr>
            <a:r>
              <a:rPr lang="en-US" sz="1600" dirty="0">
                <a:solidFill>
                  <a:schemeClr val="tx1">
                    <a:lumMod val="65000"/>
                    <a:lumOff val="35000"/>
                  </a:schemeClr>
                </a:solidFill>
                <a:latin typeface="Helvetica" pitchFamily="2" charset="0"/>
              </a:rPr>
              <a:t>It is listed as </a:t>
            </a:r>
            <a:r>
              <a:rPr lang="en-US" sz="1600" b="1" dirty="0">
                <a:solidFill>
                  <a:schemeClr val="tx1">
                    <a:lumMod val="65000"/>
                    <a:lumOff val="35000"/>
                  </a:schemeClr>
                </a:solidFill>
                <a:latin typeface="Helvetica" pitchFamily="2" charset="0"/>
              </a:rPr>
              <a:t>“whole wheat,” “entire wheat,”</a:t>
            </a:r>
            <a:r>
              <a:rPr lang="en-US" sz="1600" dirty="0">
                <a:solidFill>
                  <a:schemeClr val="tx1">
                    <a:lumMod val="65000"/>
                    <a:lumOff val="35000"/>
                  </a:schemeClr>
                </a:solidFill>
                <a:latin typeface="Helvetica" pitchFamily="2" charset="0"/>
              </a:rPr>
              <a:t> or </a:t>
            </a:r>
            <a:r>
              <a:rPr lang="en-US" sz="1600" b="1" dirty="0">
                <a:solidFill>
                  <a:schemeClr val="tx1">
                    <a:lumMod val="65000"/>
                    <a:lumOff val="35000"/>
                  </a:schemeClr>
                </a:solidFill>
                <a:latin typeface="Helvetica" pitchFamily="2" charset="0"/>
              </a:rPr>
              <a:t>“graham” </a:t>
            </a:r>
            <a:r>
              <a:rPr lang="en-US" sz="1600" dirty="0">
                <a:solidFill>
                  <a:schemeClr val="tx1">
                    <a:lumMod val="65000"/>
                    <a:lumOff val="35000"/>
                  </a:schemeClr>
                </a:solidFill>
                <a:latin typeface="Helvetica" pitchFamily="2" charset="0"/>
              </a:rPr>
              <a:t>(certain foods only).</a:t>
            </a:r>
          </a:p>
          <a:p>
            <a:pPr>
              <a:spcBef>
                <a:spcPts val="1200"/>
              </a:spcBef>
              <a:buClr>
                <a:srgbClr val="462F91"/>
              </a:buClr>
            </a:pPr>
            <a:r>
              <a:rPr lang="en-US" sz="1600" b="1" dirty="0">
                <a:solidFill>
                  <a:srgbClr val="462F91"/>
                </a:solidFill>
                <a:latin typeface="Helvetica" pitchFamily="2" charset="0"/>
              </a:rPr>
              <a:t>OR </a:t>
            </a:r>
          </a:p>
          <a:p>
            <a:pPr>
              <a:spcBef>
                <a:spcPts val="1200"/>
              </a:spcBef>
              <a:buClr>
                <a:srgbClr val="462F91"/>
              </a:buClr>
            </a:pPr>
            <a:r>
              <a:rPr lang="en-US" sz="1600" dirty="0">
                <a:solidFill>
                  <a:schemeClr val="tx1">
                    <a:lumMod val="65000"/>
                    <a:lumOff val="35000"/>
                  </a:schemeClr>
                </a:solidFill>
                <a:latin typeface="Helvetica" pitchFamily="2" charset="0"/>
              </a:rPr>
              <a:t>The food has an FDA-approved whole-grain health claim. </a:t>
            </a:r>
          </a:p>
          <a:p>
            <a:pPr>
              <a:spcBef>
                <a:spcPts val="1200"/>
              </a:spcBef>
              <a:buClr>
                <a:srgbClr val="462F91"/>
              </a:buClr>
            </a:pPr>
            <a:endParaRPr lang="en-US" sz="1600" dirty="0">
              <a:solidFill>
                <a:schemeClr val="tx1">
                  <a:lumMod val="65000"/>
                  <a:lumOff val="35000"/>
                </a:schemeClr>
              </a:solidFill>
              <a:latin typeface="Helvetica" pitchFamily="2" charset="0"/>
            </a:endParaRPr>
          </a:p>
        </p:txBody>
      </p:sp>
      <p:grpSp>
        <p:nvGrpSpPr>
          <p:cNvPr id="30" name="Group 29" descr="Checkmark icon">
            <a:extLst>
              <a:ext uri="{FF2B5EF4-FFF2-40B4-BE49-F238E27FC236}">
                <a16:creationId xmlns:a16="http://schemas.microsoft.com/office/drawing/2014/main" id="{A0ED83C3-52CE-844A-B0A2-46ACB08D511D}"/>
              </a:ext>
            </a:extLst>
          </p:cNvPr>
          <p:cNvGrpSpPr/>
          <p:nvPr/>
        </p:nvGrpSpPr>
        <p:grpSpPr>
          <a:xfrm>
            <a:off x="4068770" y="1485783"/>
            <a:ext cx="221649" cy="306113"/>
            <a:chOff x="299306" y="1596608"/>
            <a:chExt cx="221649" cy="306113"/>
          </a:xfrm>
        </p:grpSpPr>
        <p:sp>
          <p:nvSpPr>
            <p:cNvPr id="31" name="L-Shape 30" descr="Checkmark">
              <a:extLst>
                <a:ext uri="{FF2B5EF4-FFF2-40B4-BE49-F238E27FC236}">
                  <a16:creationId xmlns:a16="http://schemas.microsoft.com/office/drawing/2014/main" id="{37CBE5A6-DE55-CE4B-B27A-FE3562E08E69}"/>
                </a:ext>
              </a:extLst>
            </p:cNvPr>
            <p:cNvSpPr/>
            <p:nvPr/>
          </p:nvSpPr>
          <p:spPr>
            <a:xfrm rot="18190754">
              <a:off x="326614" y="1665583"/>
              <a:ext cx="243534" cy="105584"/>
            </a:xfrm>
            <a:prstGeom prst="corner">
              <a:avLst>
                <a:gd name="adj1" fmla="val 30882"/>
                <a:gd name="adj2" fmla="val 30010"/>
              </a:avLst>
            </a:prstGeom>
            <a:solidFill>
              <a:srgbClr val="46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descr="Circle">
              <a:extLst>
                <a:ext uri="{FF2B5EF4-FFF2-40B4-BE49-F238E27FC236}">
                  <a16:creationId xmlns:a16="http://schemas.microsoft.com/office/drawing/2014/main" id="{D034D55F-B1BD-DE49-B636-D74D4A1FF1B4}"/>
                </a:ext>
              </a:extLst>
            </p:cNvPr>
            <p:cNvSpPr/>
            <p:nvPr/>
          </p:nvSpPr>
          <p:spPr>
            <a:xfrm>
              <a:off x="299306" y="1681072"/>
              <a:ext cx="221649" cy="221649"/>
            </a:xfrm>
            <a:prstGeom prst="ellipse">
              <a:avLst/>
            </a:prstGeom>
            <a:noFill/>
            <a:ln w="15875">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descr="Checkmark icon">
            <a:extLst>
              <a:ext uri="{FF2B5EF4-FFF2-40B4-BE49-F238E27FC236}">
                <a16:creationId xmlns:a16="http://schemas.microsoft.com/office/drawing/2014/main" id="{7C54D95B-DBA5-FC49-A223-19C8F774DCAB}"/>
              </a:ext>
            </a:extLst>
          </p:cNvPr>
          <p:cNvGrpSpPr/>
          <p:nvPr/>
        </p:nvGrpSpPr>
        <p:grpSpPr>
          <a:xfrm>
            <a:off x="4068770" y="2767072"/>
            <a:ext cx="221649" cy="306113"/>
            <a:chOff x="299306" y="1596608"/>
            <a:chExt cx="221649" cy="306113"/>
          </a:xfrm>
        </p:grpSpPr>
        <p:sp>
          <p:nvSpPr>
            <p:cNvPr id="34" name="L-Shape 33" descr="Checkmark">
              <a:extLst>
                <a:ext uri="{FF2B5EF4-FFF2-40B4-BE49-F238E27FC236}">
                  <a16:creationId xmlns:a16="http://schemas.microsoft.com/office/drawing/2014/main" id="{0A45CC2F-826F-3F4B-B9FE-A3E754946D64}"/>
                </a:ext>
              </a:extLst>
            </p:cNvPr>
            <p:cNvSpPr/>
            <p:nvPr/>
          </p:nvSpPr>
          <p:spPr>
            <a:xfrm rot="18190754">
              <a:off x="326614" y="1665583"/>
              <a:ext cx="243534" cy="105584"/>
            </a:xfrm>
            <a:prstGeom prst="corner">
              <a:avLst>
                <a:gd name="adj1" fmla="val 30882"/>
                <a:gd name="adj2" fmla="val 30010"/>
              </a:avLst>
            </a:prstGeom>
            <a:solidFill>
              <a:srgbClr val="46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descr="Circle">
              <a:extLst>
                <a:ext uri="{FF2B5EF4-FFF2-40B4-BE49-F238E27FC236}">
                  <a16:creationId xmlns:a16="http://schemas.microsoft.com/office/drawing/2014/main" id="{022968F2-038E-7345-9DDD-F2BEEEECE9DB}"/>
                </a:ext>
              </a:extLst>
            </p:cNvPr>
            <p:cNvSpPr/>
            <p:nvPr/>
          </p:nvSpPr>
          <p:spPr>
            <a:xfrm>
              <a:off x="299306" y="1681072"/>
              <a:ext cx="221649" cy="221649"/>
            </a:xfrm>
            <a:prstGeom prst="ellipse">
              <a:avLst/>
            </a:prstGeom>
            <a:noFill/>
            <a:ln w="15875">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descr="Checkmark icon">
            <a:extLst>
              <a:ext uri="{FF2B5EF4-FFF2-40B4-BE49-F238E27FC236}">
                <a16:creationId xmlns:a16="http://schemas.microsoft.com/office/drawing/2014/main" id="{8123A251-52B1-DA49-B68F-822B9B0869DB}"/>
              </a:ext>
            </a:extLst>
          </p:cNvPr>
          <p:cNvGrpSpPr/>
          <p:nvPr/>
        </p:nvGrpSpPr>
        <p:grpSpPr>
          <a:xfrm>
            <a:off x="4068770" y="4023720"/>
            <a:ext cx="221649" cy="306113"/>
            <a:chOff x="299306" y="1596608"/>
            <a:chExt cx="221649" cy="306113"/>
          </a:xfrm>
        </p:grpSpPr>
        <p:sp>
          <p:nvSpPr>
            <p:cNvPr id="37" name="L-Shape 36" descr="Checkmark">
              <a:extLst>
                <a:ext uri="{FF2B5EF4-FFF2-40B4-BE49-F238E27FC236}">
                  <a16:creationId xmlns:a16="http://schemas.microsoft.com/office/drawing/2014/main" id="{B8B64B3B-BF28-9245-8C8F-850EAAB64B96}"/>
                </a:ext>
              </a:extLst>
            </p:cNvPr>
            <p:cNvSpPr/>
            <p:nvPr/>
          </p:nvSpPr>
          <p:spPr>
            <a:xfrm rot="18190754">
              <a:off x="326614" y="1665583"/>
              <a:ext cx="243534" cy="105584"/>
            </a:xfrm>
            <a:prstGeom prst="corner">
              <a:avLst>
                <a:gd name="adj1" fmla="val 30882"/>
                <a:gd name="adj2" fmla="val 30010"/>
              </a:avLst>
            </a:prstGeom>
            <a:solidFill>
              <a:srgbClr val="46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descr="Circle">
              <a:extLst>
                <a:ext uri="{FF2B5EF4-FFF2-40B4-BE49-F238E27FC236}">
                  <a16:creationId xmlns:a16="http://schemas.microsoft.com/office/drawing/2014/main" id="{72F14C58-7B2F-EF40-A14F-2D453F0598FA}"/>
                </a:ext>
              </a:extLst>
            </p:cNvPr>
            <p:cNvSpPr/>
            <p:nvPr/>
          </p:nvSpPr>
          <p:spPr>
            <a:xfrm>
              <a:off x="299306" y="1681072"/>
              <a:ext cx="221649" cy="221649"/>
            </a:xfrm>
            <a:prstGeom prst="ellipse">
              <a:avLst/>
            </a:prstGeom>
            <a:noFill/>
            <a:ln w="15875">
              <a:solidFill>
                <a:srgbClr val="462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566F578-77E7-184F-853F-A7E384E01BB4}"/>
              </a:ext>
            </a:extLst>
          </p:cNvPr>
          <p:cNvSpPr/>
          <p:nvPr/>
        </p:nvSpPr>
        <p:spPr>
          <a:xfrm>
            <a:off x="4452442" y="1383452"/>
            <a:ext cx="3700958" cy="5170646"/>
          </a:xfrm>
          <a:prstGeom prst="rect">
            <a:avLst/>
          </a:prstGeom>
        </p:spPr>
        <p:txBody>
          <a:bodyPr wrap="square">
            <a:spAutoFit/>
          </a:bodyPr>
          <a:lstStyle/>
          <a:p>
            <a:pPr>
              <a:spcBef>
                <a:spcPts val="1200"/>
              </a:spcBef>
              <a:buClr>
                <a:srgbClr val="462F91"/>
              </a:buClr>
            </a:pPr>
            <a:r>
              <a:rPr lang="en-US" sz="1600" dirty="0">
                <a:solidFill>
                  <a:schemeClr val="tx1">
                    <a:lumMod val="65000"/>
                    <a:lumOff val="35000"/>
                  </a:schemeClr>
                </a:solidFill>
                <a:latin typeface="Helvetica" pitchFamily="2" charset="0"/>
              </a:rPr>
              <a:t>The food meets the whole grain-rich criteria for the School Meals Programs. </a:t>
            </a:r>
          </a:p>
          <a:p>
            <a:pPr>
              <a:spcBef>
                <a:spcPts val="1200"/>
              </a:spcBef>
              <a:buClr>
                <a:srgbClr val="462F91"/>
              </a:buClr>
            </a:pPr>
            <a:r>
              <a:rPr lang="en-US" sz="1600" b="1" dirty="0">
                <a:solidFill>
                  <a:srgbClr val="462F91"/>
                </a:solidFill>
                <a:latin typeface="Helvetica" pitchFamily="2" charset="0"/>
              </a:rPr>
              <a:t>OR</a:t>
            </a:r>
          </a:p>
          <a:p>
            <a:pPr>
              <a:spcBef>
                <a:spcPts val="1200"/>
              </a:spcBef>
              <a:buClr>
                <a:srgbClr val="462F91"/>
              </a:buClr>
            </a:pPr>
            <a:r>
              <a:rPr lang="en-US" sz="1600" dirty="0">
                <a:solidFill>
                  <a:schemeClr val="tx1">
                    <a:lumMod val="65000"/>
                    <a:lumOff val="35000"/>
                  </a:schemeClr>
                </a:solidFill>
                <a:latin typeface="Helvetica" pitchFamily="2" charset="0"/>
              </a:rPr>
              <a:t>You have proper documentation from a manufacturer or a standardized recipe that shows whole grains are the main ingredient by weight.</a:t>
            </a:r>
          </a:p>
          <a:p>
            <a:pPr>
              <a:spcBef>
                <a:spcPts val="1200"/>
              </a:spcBef>
              <a:buClr>
                <a:srgbClr val="462F91"/>
              </a:buClr>
            </a:pPr>
            <a:r>
              <a:rPr lang="en-US" sz="1600" b="1" dirty="0">
                <a:solidFill>
                  <a:srgbClr val="462F91"/>
                </a:solidFill>
                <a:latin typeface="Helvetica" pitchFamily="2" charset="0"/>
              </a:rPr>
              <a:t>OR</a:t>
            </a:r>
          </a:p>
          <a:p>
            <a:pPr>
              <a:spcBef>
                <a:spcPts val="1200"/>
              </a:spcBef>
              <a:buClr>
                <a:srgbClr val="462F91"/>
              </a:buClr>
            </a:pPr>
            <a:r>
              <a:rPr lang="en-US" sz="1600" dirty="0">
                <a:solidFill>
                  <a:schemeClr val="tx1">
                    <a:lumMod val="65000"/>
                    <a:lumOff val="35000"/>
                  </a:schemeClr>
                </a:solidFill>
                <a:latin typeface="Helvetica" pitchFamily="2" charset="0"/>
              </a:rPr>
              <a:t>The food meets criteria listed in the Rule of Three. </a:t>
            </a:r>
          </a:p>
          <a:p>
            <a:pPr>
              <a:spcBef>
                <a:spcPts val="1200"/>
              </a:spcBef>
              <a:buClr>
                <a:srgbClr val="462F91"/>
              </a:buClr>
            </a:pPr>
            <a:endParaRPr lang="en-US" sz="1600" dirty="0">
              <a:solidFill>
                <a:schemeClr val="tx1">
                  <a:lumMod val="65000"/>
                  <a:lumOff val="35000"/>
                </a:schemeClr>
              </a:solidFill>
              <a:latin typeface="Helvetica" pitchFamily="2" charset="0"/>
            </a:endParaRPr>
          </a:p>
          <a:p>
            <a:pPr>
              <a:spcBef>
                <a:spcPts val="1200"/>
              </a:spcBef>
              <a:buClr>
                <a:srgbClr val="462F91"/>
              </a:buClr>
            </a:pPr>
            <a:endParaRPr lang="en-US" sz="1600" dirty="0">
              <a:solidFill>
                <a:schemeClr val="tx1">
                  <a:lumMod val="65000"/>
                  <a:lumOff val="35000"/>
                </a:schemeClr>
              </a:solidFill>
              <a:latin typeface="Helvetica" pitchFamily="2" charset="0"/>
            </a:endParaRPr>
          </a:p>
          <a:p>
            <a:pPr>
              <a:spcBef>
                <a:spcPts val="1200"/>
              </a:spcBef>
              <a:buClr>
                <a:srgbClr val="462F91"/>
              </a:buClr>
            </a:pPr>
            <a:endParaRPr lang="en-US" sz="1600" dirty="0">
              <a:solidFill>
                <a:schemeClr val="tx1">
                  <a:lumMod val="65000"/>
                  <a:lumOff val="35000"/>
                </a:schemeClr>
              </a:solidFill>
              <a:latin typeface="Helvetica" pitchFamily="2" charset="0"/>
            </a:endParaRPr>
          </a:p>
          <a:p>
            <a:pPr>
              <a:spcBef>
                <a:spcPts val="1200"/>
              </a:spcBef>
              <a:buClr>
                <a:srgbClr val="462F91"/>
              </a:buClr>
            </a:pPr>
            <a:endParaRPr lang="en-US" sz="1600" dirty="0">
              <a:solidFill>
                <a:schemeClr val="tx1">
                  <a:lumMod val="65000"/>
                  <a:lumOff val="35000"/>
                </a:schemeClr>
              </a:solidFill>
              <a:latin typeface="Helvetica" pitchFamily="2" charset="0"/>
            </a:endParaRPr>
          </a:p>
          <a:p>
            <a:pPr>
              <a:spcBef>
                <a:spcPts val="1200"/>
              </a:spcBef>
              <a:buClr>
                <a:srgbClr val="462F91"/>
              </a:buCl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3184750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4EEA3C-7DFE-C644-A89C-B56F7094AD65}"/>
              </a:ext>
            </a:extLst>
          </p:cNvPr>
          <p:cNvSpPr>
            <a:spLocks noGrp="1"/>
          </p:cNvSpPr>
          <p:nvPr>
            <p:ph type="title"/>
          </p:nvPr>
        </p:nvSpPr>
        <p:spPr>
          <a:xfrm>
            <a:off x="1363134" y="352296"/>
            <a:ext cx="2937933" cy="380780"/>
          </a:xfrm>
        </p:spPr>
        <p:txBody>
          <a:bodyPr/>
          <a:lstStyle/>
          <a:p>
            <a:r>
              <a:rPr lang="en-US" sz="1800" dirty="0">
                <a:cs typeface="Arial" panose="020B0604020202020204" pitchFamily="34" charset="0"/>
              </a:rPr>
              <a:t>Today’s Training </a:t>
            </a:r>
          </a:p>
        </p:txBody>
      </p:sp>
      <p:pic>
        <p:nvPicPr>
          <p:cNvPr id="9" name="Picture 8" descr="WIC worksheet">
            <a:extLst>
              <a:ext uri="{FF2B5EF4-FFF2-40B4-BE49-F238E27FC236}">
                <a16:creationId xmlns:a16="http://schemas.microsoft.com/office/drawing/2014/main" id="{C9FAEAEC-5D88-7C46-B29E-328FD4D3E3B4}"/>
              </a:ext>
            </a:extLst>
          </p:cNvPr>
          <p:cNvPicPr>
            <a:picLocks noChangeAspect="1"/>
          </p:cNvPicPr>
          <p:nvPr/>
        </p:nvPicPr>
        <p:blipFill>
          <a:blip r:embed="rId3"/>
          <a:srcRect/>
          <a:stretch/>
        </p:blipFill>
        <p:spPr>
          <a:xfrm>
            <a:off x="1450636" y="855133"/>
            <a:ext cx="2762927" cy="3575552"/>
          </a:xfrm>
          <a:prstGeom prst="rect">
            <a:avLst/>
          </a:prstGeom>
          <a:ln w="3175">
            <a:noFill/>
          </a:ln>
          <a:effectLst>
            <a:outerShdw blurRad="63500" sx="102000" sy="102000" algn="ctr" rotWithShape="0">
              <a:srgbClr val="000000">
                <a:alpha val="10000"/>
              </a:srgbClr>
            </a:outerShdw>
          </a:effectLst>
        </p:spPr>
      </p:pic>
      <p:sp>
        <p:nvSpPr>
          <p:cNvPr id="15" name="Title 1">
            <a:extLst>
              <a:ext uri="{FF2B5EF4-FFF2-40B4-BE49-F238E27FC236}">
                <a16:creationId xmlns:a16="http://schemas.microsoft.com/office/drawing/2014/main" id="{AF308F0F-97E7-C342-A64E-AAD3F349295E}"/>
              </a:ext>
            </a:extLst>
          </p:cNvPr>
          <p:cNvSpPr txBox="1">
            <a:spLocks/>
          </p:cNvSpPr>
          <p:nvPr/>
        </p:nvSpPr>
        <p:spPr>
          <a:xfrm>
            <a:off x="4703233" y="352296"/>
            <a:ext cx="2937933" cy="380780"/>
          </a:xfrm>
          <a:prstGeom prst="rect">
            <a:avLst/>
          </a:prstGeom>
        </p:spPr>
        <p:txBody>
          <a:bodyPr/>
          <a:lstStyle>
            <a:lvl1pPr algn="ctr" defTabSz="914400" rtl="0" eaLnBrk="1" latinLnBrk="0" hangingPunct="1">
              <a:lnSpc>
                <a:spcPct val="90000"/>
              </a:lnSpc>
              <a:spcBef>
                <a:spcPct val="0"/>
              </a:spcBef>
              <a:buNone/>
              <a:defRPr sz="3000" b="1" i="0" kern="1200">
                <a:solidFill>
                  <a:srgbClr val="462F91"/>
                </a:solidFill>
                <a:latin typeface="Helvetica" pitchFamily="2" charset="0"/>
                <a:ea typeface="+mj-ea"/>
                <a:cs typeface="+mj-cs"/>
              </a:defRPr>
            </a:lvl1pPr>
          </a:lstStyle>
          <a:p>
            <a:r>
              <a:rPr lang="en-US" sz="1800" dirty="0">
                <a:cs typeface="Arial" panose="020B0604020202020204" pitchFamily="34" charset="0"/>
              </a:rPr>
              <a:t>Additional Resources</a:t>
            </a:r>
          </a:p>
        </p:txBody>
      </p:sp>
      <p:pic>
        <p:nvPicPr>
          <p:cNvPr id="17" name="Picture 16" descr="Whole Grain-Rich Foods worksheet">
            <a:extLst>
              <a:ext uri="{FF2B5EF4-FFF2-40B4-BE49-F238E27FC236}">
                <a16:creationId xmlns:a16="http://schemas.microsoft.com/office/drawing/2014/main" id="{3509391F-1F6C-D44C-8A57-AE95356ED252}"/>
              </a:ext>
            </a:extLst>
          </p:cNvPr>
          <p:cNvPicPr>
            <a:picLocks noChangeAspect="1"/>
          </p:cNvPicPr>
          <p:nvPr/>
        </p:nvPicPr>
        <p:blipFill>
          <a:blip r:embed="rId4"/>
          <a:srcRect/>
          <a:stretch/>
        </p:blipFill>
        <p:spPr>
          <a:xfrm>
            <a:off x="4823459" y="855133"/>
            <a:ext cx="2762926" cy="3575552"/>
          </a:xfrm>
          <a:prstGeom prst="rect">
            <a:avLst/>
          </a:prstGeom>
          <a:ln w="3175">
            <a:noFill/>
          </a:ln>
          <a:effectLst>
            <a:outerShdw blurRad="63500" sx="102000" sy="102000" algn="ctr" rotWithShape="0">
              <a:srgbClr val="000000">
                <a:alpha val="10000"/>
              </a:srgbClr>
            </a:outerShdw>
          </a:effectLst>
        </p:spPr>
      </p:pic>
      <p:pic>
        <p:nvPicPr>
          <p:cNvPr id="11" name="Picture 10" descr="Hyperlink icon">
            <a:extLst>
              <a:ext uri="{FF2B5EF4-FFF2-40B4-BE49-F238E27FC236}">
                <a16:creationId xmlns:a16="http://schemas.microsoft.com/office/drawing/2014/main" id="{B022AA0D-D4B6-F947-95EB-50ED5D46D2E0}"/>
              </a:ext>
            </a:extLst>
          </p:cNvPr>
          <p:cNvPicPr>
            <a:picLocks/>
          </p:cNvPicPr>
          <p:nvPr/>
        </p:nvPicPr>
        <p:blipFill>
          <a:blip r:embed="rId5"/>
          <a:stretch>
            <a:fillRect/>
          </a:stretch>
        </p:blipFill>
        <p:spPr>
          <a:xfrm>
            <a:off x="896321" y="4702565"/>
            <a:ext cx="269372" cy="269372"/>
          </a:xfrm>
          <a:prstGeom prst="rect">
            <a:avLst/>
          </a:prstGeom>
        </p:spPr>
      </p:pic>
      <p:sp>
        <p:nvSpPr>
          <p:cNvPr id="12" name="TextBox 11">
            <a:extLst>
              <a:ext uri="{FF2B5EF4-FFF2-40B4-BE49-F238E27FC236}">
                <a16:creationId xmlns:a16="http://schemas.microsoft.com/office/drawing/2014/main" id="{CA45597F-4DE9-104B-85F3-FC21C7E61437}"/>
              </a:ext>
            </a:extLst>
          </p:cNvPr>
          <p:cNvSpPr txBox="1"/>
          <p:nvPr/>
        </p:nvSpPr>
        <p:spPr>
          <a:xfrm>
            <a:off x="1169894" y="4674800"/>
            <a:ext cx="7307131" cy="338554"/>
          </a:xfrm>
          <a:prstGeom prst="rect">
            <a:avLst/>
          </a:prstGeom>
          <a:noFill/>
        </p:spPr>
        <p:txBody>
          <a:bodyPr wrap="square" rtlCol="0">
            <a:spAutoFit/>
          </a:bodyPr>
          <a:lstStyle/>
          <a:p>
            <a:r>
              <a:rPr lang="en-US" sz="1600" b="1" u="sng" dirty="0">
                <a:solidFill>
                  <a:srgbClr val="403064"/>
                </a:solidFill>
                <a:latin typeface="Helvetica" pitchFamily="2" charset="0"/>
              </a:rPr>
              <a:t>fns.usda.gov/team-nutrition/cacfp-meal-pattern-training-worksheets</a:t>
            </a:r>
          </a:p>
        </p:txBody>
      </p:sp>
    </p:spTree>
    <p:extLst>
      <p:ext uri="{BB962C8B-B14F-4D97-AF65-F5344CB8AC3E}">
        <p14:creationId xmlns:p14="http://schemas.microsoft.com/office/powerpoint/2010/main" val="388138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What is a WIC Food List (WIC List)?</a:t>
            </a:r>
          </a:p>
        </p:txBody>
      </p:sp>
      <p:pic>
        <p:nvPicPr>
          <p:cNvPr id="6" name="Picture 5" descr="Picture of a smartphone with food list">
            <a:extLst>
              <a:ext uri="{FF2B5EF4-FFF2-40B4-BE49-F238E27FC236}">
                <a16:creationId xmlns:a16="http://schemas.microsoft.com/office/drawing/2014/main" id="{D141FC1D-41CF-094F-A401-EEAC604415D7}"/>
              </a:ext>
            </a:extLst>
          </p:cNvPr>
          <p:cNvPicPr>
            <a:picLocks noChangeAspect="1"/>
          </p:cNvPicPr>
          <p:nvPr/>
        </p:nvPicPr>
        <p:blipFill>
          <a:blip r:embed="rId3"/>
          <a:srcRect/>
          <a:stretch/>
        </p:blipFill>
        <p:spPr>
          <a:xfrm>
            <a:off x="-318636" y="976745"/>
            <a:ext cx="4048508" cy="4048508"/>
          </a:xfrm>
          <a:prstGeom prst="rect">
            <a:avLst/>
          </a:prstGeom>
        </p:spPr>
      </p:pic>
      <p:sp>
        <p:nvSpPr>
          <p:cNvPr id="10" name="Rectangle 9">
            <a:extLst>
              <a:ext uri="{FF2B5EF4-FFF2-40B4-BE49-F238E27FC236}">
                <a16:creationId xmlns:a16="http://schemas.microsoft.com/office/drawing/2014/main" id="{ED7EA08D-D2C1-3A43-9F0F-89085723DCE3}"/>
              </a:ext>
            </a:extLst>
          </p:cNvPr>
          <p:cNvSpPr/>
          <p:nvPr/>
        </p:nvSpPr>
        <p:spPr>
          <a:xfrm>
            <a:off x="3378200" y="1460136"/>
            <a:ext cx="4699001" cy="4821833"/>
          </a:xfrm>
          <a:prstGeom prst="rect">
            <a:avLst/>
          </a:prstGeom>
        </p:spPr>
        <p:txBody>
          <a:bodyPr wrap="square">
            <a:spAutoFit/>
          </a:bodyPr>
          <a:lstStyle/>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Provides a list of foods that can be purchased with WIC benefits.</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Includes specific brands and product names of foods.</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Each State has its own WIC approved food list.</a:t>
            </a:r>
          </a:p>
          <a:p>
            <a:pPr marL="742950" lvl="1" indent="-285750">
              <a:spcBef>
                <a:spcPts val="4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Must meet minimum Federal WIC requirements. </a:t>
            </a:r>
          </a:p>
          <a:p>
            <a:pPr marL="234950" indent="-234950">
              <a:spcBef>
                <a:spcPts val="1200"/>
              </a:spcBef>
              <a:buClr>
                <a:srgbClr val="462F91"/>
              </a:buClr>
              <a:buFont typeface="Arial" panose="020B0604020202020204" pitchFamily="34" charset="0"/>
              <a:buChar char="•"/>
            </a:pPr>
            <a:r>
              <a:rPr lang="en-US" sz="1600" dirty="0">
                <a:solidFill>
                  <a:schemeClr val="tx1">
                    <a:lumMod val="65000"/>
                    <a:lumOff val="35000"/>
                  </a:schemeClr>
                </a:solidFill>
                <a:latin typeface="Helvetica" pitchFamily="2" charset="0"/>
              </a:rPr>
              <a:t>You can use ANY State agency’s WIC list to choose </a:t>
            </a:r>
            <a:r>
              <a:rPr lang="en-US" sz="1600" b="1" u="sng" dirty="0">
                <a:solidFill>
                  <a:srgbClr val="462F91"/>
                </a:solidFill>
                <a:latin typeface="Helvetica" pitchFamily="2" charset="0"/>
              </a:rPr>
              <a:t>grain items</a:t>
            </a:r>
            <a:r>
              <a:rPr lang="en-US" sz="1600" dirty="0">
                <a:solidFill>
                  <a:schemeClr val="tx1">
                    <a:lumMod val="65000"/>
                    <a:lumOff val="35000"/>
                  </a:schemeClr>
                </a:solidFill>
                <a:latin typeface="Helvetica" pitchFamily="2" charset="0"/>
              </a:rPr>
              <a:t> to serve in the CACFP.</a:t>
            </a: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462F91"/>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9284193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462F91"/>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solidFill>
                  <a:srgbClr val="462F91"/>
                </a:solidFill>
              </a:rPr>
              <a:t>Try It Out!</a:t>
            </a:r>
            <a:endParaRPr lang="en-US" b="0" dirty="0">
              <a:solidFill>
                <a:schemeClr val="bg1"/>
              </a:solidFill>
            </a:endParaRPr>
          </a:p>
        </p:txBody>
      </p:sp>
      <p:sp>
        <p:nvSpPr>
          <p:cNvPr id="6" name="Rectangle 5">
            <a:extLst>
              <a:ext uri="{FF2B5EF4-FFF2-40B4-BE49-F238E27FC236}">
                <a16:creationId xmlns:a16="http://schemas.microsoft.com/office/drawing/2014/main" id="{A725FB41-E9CD-2C45-97A6-2871A0573536}"/>
              </a:ext>
            </a:extLst>
          </p:cNvPr>
          <p:cNvSpPr/>
          <p:nvPr/>
        </p:nvSpPr>
        <p:spPr>
          <a:xfrm>
            <a:off x="3517237" y="823223"/>
            <a:ext cx="4800285" cy="1323439"/>
          </a:xfrm>
          <a:prstGeom prst="rect">
            <a:avLst/>
          </a:prstGeom>
        </p:spPr>
        <p:txBody>
          <a:bodyPr wrap="square">
            <a:spAutoFit/>
          </a:bodyPr>
          <a:lstStyle/>
          <a:p>
            <a:pPr lvl="0">
              <a:spcBef>
                <a:spcPts val="1200"/>
              </a:spcBef>
              <a:buClr>
                <a:srgbClr val="0D5929"/>
              </a:buClr>
            </a:pPr>
            <a:r>
              <a:rPr lang="en-US" sz="2000" dirty="0">
                <a:solidFill>
                  <a:prstClr val="black">
                    <a:lumMod val="65000"/>
                    <a:lumOff val="35000"/>
                  </a:prstClr>
                </a:solidFill>
                <a:latin typeface="Helvetica" pitchFamily="2" charset="0"/>
              </a:rPr>
              <a:t>Bob works in State A and finds State B’s WIC list. Can he use State B’s WIC list to identify whole-grain rich items he can offer at his child care site in State A?</a:t>
            </a:r>
          </a:p>
        </p:txBody>
      </p:sp>
      <p:sp>
        <p:nvSpPr>
          <p:cNvPr id="7" name="Rectangle 6">
            <a:extLst>
              <a:ext uri="{FF2B5EF4-FFF2-40B4-BE49-F238E27FC236}">
                <a16:creationId xmlns:a16="http://schemas.microsoft.com/office/drawing/2014/main" id="{DB94A02B-08B9-AA4C-82CB-FDD7558DD5E6}"/>
              </a:ext>
            </a:extLst>
          </p:cNvPr>
          <p:cNvSpPr/>
          <p:nvPr/>
        </p:nvSpPr>
        <p:spPr>
          <a:xfrm>
            <a:off x="3517238" y="2506060"/>
            <a:ext cx="2038831" cy="1231106"/>
          </a:xfrm>
          <a:prstGeom prst="rect">
            <a:avLst/>
          </a:prstGeom>
        </p:spPr>
        <p:txBody>
          <a:bodyPr wrap="square">
            <a:spAutoFit/>
          </a:bodyPr>
          <a:lstStyle/>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Yes</a:t>
            </a:r>
          </a:p>
          <a:p>
            <a:pPr marL="342900" lvl="0" indent="-342900">
              <a:spcBef>
                <a:spcPts val="1200"/>
              </a:spcBef>
              <a:buClr>
                <a:srgbClr val="462F91"/>
              </a:buClr>
              <a:buFont typeface="Wingdings" pitchFamily="2" charset="2"/>
              <a:buChar char="q"/>
            </a:pPr>
            <a:r>
              <a:rPr lang="en-US" dirty="0">
                <a:solidFill>
                  <a:schemeClr val="tx1">
                    <a:lumMod val="65000"/>
                    <a:lumOff val="35000"/>
                  </a:schemeClr>
                </a:solidFill>
                <a:latin typeface="Helvetica" pitchFamily="2" charset="0"/>
              </a:rPr>
              <a:t>No</a:t>
            </a:r>
          </a:p>
          <a:p>
            <a:pPr marL="285750" lvl="0" indent="-285750">
              <a:spcBef>
                <a:spcPts val="1200"/>
              </a:spcBef>
              <a:buClr>
                <a:srgbClr val="0D5929"/>
              </a:buClr>
              <a:buFont typeface="Wingdings" pitchFamily="2" charset="2"/>
              <a:buChar char="q"/>
            </a:pPr>
            <a:endParaRPr lang="en-US" dirty="0">
              <a:solidFill>
                <a:prstClr val="black">
                  <a:lumMod val="65000"/>
                  <a:lumOff val="35000"/>
                </a:prstClr>
              </a:solidFill>
              <a:latin typeface="Helvetica" pitchFamily="2" charset="0"/>
            </a:endParaRPr>
          </a:p>
        </p:txBody>
      </p:sp>
      <p:pic>
        <p:nvPicPr>
          <p:cNvPr id="8" name="Picture 7" descr="Picture of a smartphone with food list">
            <a:extLst>
              <a:ext uri="{FF2B5EF4-FFF2-40B4-BE49-F238E27FC236}">
                <a16:creationId xmlns:a16="http://schemas.microsoft.com/office/drawing/2014/main" id="{1A3BD8D1-74C1-664C-ABAB-C183B0562B52}"/>
              </a:ext>
            </a:extLst>
          </p:cNvPr>
          <p:cNvPicPr>
            <a:picLocks noChangeAspect="1"/>
          </p:cNvPicPr>
          <p:nvPr/>
        </p:nvPicPr>
        <p:blipFill>
          <a:blip r:embed="rId3"/>
          <a:srcRect/>
          <a:stretch/>
        </p:blipFill>
        <p:spPr>
          <a:xfrm>
            <a:off x="6106604" y="2146662"/>
            <a:ext cx="2853880" cy="2853880"/>
          </a:xfrm>
          <a:prstGeom prst="rect">
            <a:avLst/>
          </a:prstGeom>
        </p:spPr>
      </p:pic>
    </p:spTree>
    <p:extLst>
      <p:ext uri="{BB962C8B-B14F-4D97-AF65-F5344CB8AC3E}">
        <p14:creationId xmlns:p14="http://schemas.microsoft.com/office/powerpoint/2010/main" val="1055469678"/>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13768</TotalTime>
  <Words>4940</Words>
  <Application>Microsoft Office PowerPoint</Application>
  <PresentationFormat>On-screen Show (16:9)</PresentationFormat>
  <Paragraphs>395</Paragraphs>
  <Slides>36</Slides>
  <Notes>36</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36</vt:i4>
      </vt:variant>
    </vt:vector>
  </HeadingPairs>
  <TitlesOfParts>
    <vt:vector size="51" baseType="lpstr">
      <vt:lpstr>Arial</vt:lpstr>
      <vt:lpstr>Calibri</vt:lpstr>
      <vt:lpstr>Helvetica</vt:lpstr>
      <vt:lpstr>Helvetica Light Oblique</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2_General Slide 3</vt:lpstr>
      <vt:lpstr>3_General Slide 3</vt:lpstr>
      <vt:lpstr>Using the Special Supplemental Nutrition Program for Women, Infants, and Children  (WIC) Food Lists to  Identify Grains for  the CACFP</vt:lpstr>
      <vt:lpstr>USDA’s Team Nutrition</vt:lpstr>
      <vt:lpstr>Let Us Know Who You Are!  I work for a…</vt:lpstr>
      <vt:lpstr>Using the WIC Food Lists to Identify Grains for the CACFP</vt:lpstr>
      <vt:lpstr>What is the Grains Requirement in the CACFP?</vt:lpstr>
      <vt:lpstr>Foods Are Whole Grain-Rich in the CACFP If…</vt:lpstr>
      <vt:lpstr>Today’s Training </vt:lpstr>
      <vt:lpstr>What is a WIC Food List (WIC List)?</vt:lpstr>
      <vt:lpstr>Try It Out!</vt:lpstr>
      <vt:lpstr>Try It Out! Answer</vt:lpstr>
      <vt:lpstr>Categories on a WIC List </vt:lpstr>
      <vt:lpstr>Whole Grains on a WIC List</vt:lpstr>
      <vt:lpstr>Breakfast Cereals on a WIC List</vt:lpstr>
      <vt:lpstr>Infant Cereals on a WIC List</vt:lpstr>
      <vt:lpstr>Non-Grain Foods on WIC Lists</vt:lpstr>
      <vt:lpstr>Non-Grain Foods on WIC Lists</vt:lpstr>
      <vt:lpstr>Sugar Limits for Yogurt </vt:lpstr>
      <vt:lpstr>Try It Out!</vt:lpstr>
      <vt:lpstr>Try It Out! Answer</vt:lpstr>
      <vt:lpstr>How to Use the WIC List </vt:lpstr>
      <vt:lpstr>Choose a WIC List </vt:lpstr>
      <vt:lpstr>Find the Grain Item</vt:lpstr>
      <vt:lpstr>Check the Brand</vt:lpstr>
      <vt:lpstr>Check the Product Type</vt:lpstr>
      <vt:lpstr>Disregard the Package Size </vt:lpstr>
      <vt:lpstr>Breakfast Cereals on the WIC List </vt:lpstr>
      <vt:lpstr>Let’s Take a Closer Look!</vt:lpstr>
      <vt:lpstr>Try It Out!</vt:lpstr>
      <vt:lpstr>Try It Out! Answer</vt:lpstr>
      <vt:lpstr>Disregard the Package Size </vt:lpstr>
      <vt:lpstr>Try It Out!</vt:lpstr>
      <vt:lpstr>Try It Out! Answer</vt:lpstr>
      <vt:lpstr>Great job everyone!</vt:lpstr>
      <vt:lpstr>More Team Nutrition Resources!</vt:lpstr>
      <vt:lpstr>How To Order Print Copies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 Planning for the CACFP</dc:title>
  <dc:creator>USDA</dc:creator>
  <cp:lastModifiedBy>Garcia, Evelyn - FNS</cp:lastModifiedBy>
  <cp:revision>505</cp:revision>
  <cp:lastPrinted>2019-04-04T19:56:40Z</cp:lastPrinted>
  <dcterms:created xsi:type="dcterms:W3CDTF">2018-10-28T19:53:06Z</dcterms:created>
  <dcterms:modified xsi:type="dcterms:W3CDTF">2021-01-21T16:51:26Z</dcterms:modified>
</cp:coreProperties>
</file>