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Lst>
  <p:notesMasterIdLst>
    <p:notesMasterId r:id="rId46"/>
  </p:notesMasterIdLst>
  <p:handoutMasterIdLst>
    <p:handoutMasterId r:id="rId47"/>
  </p:handoutMasterIdLst>
  <p:sldIdLst>
    <p:sldId id="256" r:id="rId9"/>
    <p:sldId id="617" r:id="rId10"/>
    <p:sldId id="258" r:id="rId11"/>
    <p:sldId id="618" r:id="rId12"/>
    <p:sldId id="652" r:id="rId13"/>
    <p:sldId id="599" r:id="rId14"/>
    <p:sldId id="626" r:id="rId15"/>
    <p:sldId id="627" r:id="rId16"/>
    <p:sldId id="597" r:id="rId17"/>
    <p:sldId id="623" r:id="rId18"/>
    <p:sldId id="624" r:id="rId19"/>
    <p:sldId id="613" r:id="rId20"/>
    <p:sldId id="269" r:id="rId21"/>
    <p:sldId id="628" r:id="rId22"/>
    <p:sldId id="629" r:id="rId23"/>
    <p:sldId id="630" r:id="rId24"/>
    <p:sldId id="632" r:id="rId25"/>
    <p:sldId id="631" r:id="rId26"/>
    <p:sldId id="280" r:id="rId27"/>
    <p:sldId id="633" r:id="rId28"/>
    <p:sldId id="634" r:id="rId29"/>
    <p:sldId id="635" r:id="rId30"/>
    <p:sldId id="636" r:id="rId31"/>
    <p:sldId id="621" r:id="rId32"/>
    <p:sldId id="637" r:id="rId33"/>
    <p:sldId id="638" r:id="rId34"/>
    <p:sldId id="649" r:id="rId35"/>
    <p:sldId id="642" r:id="rId36"/>
    <p:sldId id="644" r:id="rId37"/>
    <p:sldId id="651" r:id="rId38"/>
    <p:sldId id="646" r:id="rId39"/>
    <p:sldId id="648" r:id="rId40"/>
    <p:sldId id="616" r:id="rId41"/>
    <p:sldId id="639" r:id="rId42"/>
    <p:sldId id="653" r:id="rId43"/>
    <p:sldId id="259" r:id="rId44"/>
    <p:sldId id="260" r:id="rId4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rian Domenici" initials="BD" lastIdx="77" clrIdx="6">
    <p:extLst>
      <p:ext uri="{19B8F6BF-5375-455C-9EA6-DF929625EA0E}">
        <p15:presenceInfo xmlns:p15="http://schemas.microsoft.com/office/powerpoint/2012/main" userId="S::brian@halschild.onmicrosoft.com::d00f3977-c667-497d-939e-faa9442f229f" providerId="AD"/>
      </p:ext>
    </p:extLst>
  </p:cmAuthor>
  <p:cmAuthor id="1" name="Danielle Arreola" initials="DA" lastIdx="2" clrIdx="0"/>
  <p:cmAuthor id="2" name="Patricia Linn" initials="PL" lastIdx="1" clrIdx="1"/>
  <p:cmAuthor id="3" name="Halasz, Katey - FNS" initials="HK-F" lastIdx="8" clrIdx="2"/>
  <p:cmAuthor id="4" name="Garcia, Evelyn - FNS" initials="GE-F" lastIdx="45" clrIdx="3"/>
  <p:cmAuthor id="5" name="White, Alicia - FNS" initials="WA-F" lastIdx="14" clrIdx="4"/>
  <p:cmAuthor id="6" name="Wu, Tsun-Min &quot;Mimi&quot; - FNS" initials="WT&quot;-F" lastIdx="88"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436"/>
    <a:srgbClr val="002734"/>
    <a:srgbClr val="000D5A"/>
    <a:srgbClr val="2E75B6"/>
    <a:srgbClr val="000027"/>
    <a:srgbClr val="000034"/>
    <a:srgbClr val="1F4E79"/>
    <a:srgbClr val="E97F39"/>
    <a:srgbClr val="569FD8"/>
    <a:srgbClr val="DD3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17"/>
    <p:restoredTop sz="80025" autoAdjust="0"/>
  </p:normalViewPr>
  <p:slideViewPr>
    <p:cSldViewPr snapToGrid="0" snapToObjects="1" showGuides="1">
      <p:cViewPr varScale="1">
        <p:scale>
          <a:sx n="121" d="100"/>
          <a:sy n="121" d="100"/>
        </p:scale>
        <p:origin x="936" y="108"/>
      </p:cViewPr>
      <p:guideLst>
        <p:guide orient="horz" pos="162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1/25/2021</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Arial" panose="020B0604020202020204" pitchFamily="34" charset="0"/>
                <a:ea typeface="+mn-ea"/>
                <a:cs typeface="Arial" panose="020B0604020202020204" pitchFamily="34" charset="0"/>
              </a:rPr>
              <a:t>Also,</a:t>
            </a:r>
            <a:r>
              <a:rPr lang="en-US" sz="1200" b="0" kern="1200" baseline="0" dirty="0">
                <a:solidFill>
                  <a:schemeClr val="tx1"/>
                </a:solidFill>
                <a:effectLst/>
                <a:latin typeface="Arial" panose="020B0604020202020204" pitchFamily="34" charset="0"/>
                <a:ea typeface="+mn-ea"/>
                <a:cs typeface="Arial" panose="020B0604020202020204" pitchFamily="34" charset="0"/>
              </a:rPr>
              <a:t> as we all know, m</a:t>
            </a:r>
            <a:r>
              <a:rPr lang="en-US" sz="1200" b="0" kern="1200" dirty="0">
                <a:solidFill>
                  <a:schemeClr val="tx1"/>
                </a:solidFill>
                <a:effectLst/>
                <a:latin typeface="Arial" panose="020B0604020202020204" pitchFamily="34" charset="0"/>
                <a:ea typeface="+mn-ea"/>
                <a:cs typeface="Arial" panose="020B0604020202020204" pitchFamily="34" charset="0"/>
              </a:rPr>
              <a:t>eals with toddlers can be messy. Some</a:t>
            </a:r>
            <a:r>
              <a:rPr lang="en-US" sz="1200" b="0" kern="1200" baseline="0" dirty="0">
                <a:solidFill>
                  <a:schemeClr val="tx1"/>
                </a:solidFill>
                <a:effectLst/>
                <a:latin typeface="Arial" panose="020B0604020202020204" pitchFamily="34" charset="0"/>
                <a:ea typeface="+mn-ea"/>
                <a:cs typeface="Arial" panose="020B0604020202020204" pitchFamily="34" charset="0"/>
              </a:rPr>
              <a:t> ways you can try to cut down on messes include:</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Putting a towel</a:t>
            </a:r>
            <a:r>
              <a:rPr lang="en-US" sz="1200" kern="1200" baseline="0" dirty="0">
                <a:solidFill>
                  <a:schemeClr val="tx1"/>
                </a:solidFill>
                <a:effectLst/>
                <a:latin typeface="Arial" panose="020B0604020202020204" pitchFamily="34" charset="0"/>
                <a:ea typeface="+mn-ea"/>
                <a:cs typeface="Arial" panose="020B0604020202020204" pitchFamily="34" charset="0"/>
              </a:rPr>
              <a:t> or </a:t>
            </a:r>
            <a:r>
              <a:rPr lang="en-US" sz="1200" kern="1200" dirty="0">
                <a:solidFill>
                  <a:schemeClr val="tx1"/>
                </a:solidFill>
                <a:effectLst/>
                <a:latin typeface="Arial" panose="020B0604020202020204" pitchFamily="34" charset="0"/>
                <a:ea typeface="+mn-ea"/>
                <a:cs typeface="Arial" panose="020B0604020202020204" pitchFamily="34" charset="0"/>
              </a:rPr>
              <a:t>mat under the children’s chairs. This will catch food and spills that fall to the ground. </a:t>
            </a:r>
          </a:p>
          <a:p>
            <a:pPr marL="171450" lvl="0" indent="-171450">
              <a:buFont typeface="Arial" panose="020B0604020202020204" pitchFamily="34" charset="0"/>
              <a:buChar cha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baseline="0" dirty="0">
                <a:solidFill>
                  <a:schemeClr val="tx1"/>
                </a:solidFill>
                <a:effectLst/>
                <a:latin typeface="Arial" panose="020B0604020202020204" pitchFamily="34" charset="0"/>
                <a:ea typeface="+mn-ea"/>
                <a:cs typeface="Arial" panose="020B0604020202020204" pitchFamily="34" charset="0"/>
              </a:rPr>
              <a:t>You can use</a:t>
            </a:r>
            <a:r>
              <a:rPr lang="en-US" sz="1200" kern="1200" dirty="0">
                <a:solidFill>
                  <a:schemeClr val="tx1"/>
                </a:solidFill>
                <a:effectLst/>
                <a:latin typeface="Arial" panose="020B0604020202020204" pitchFamily="34" charset="0"/>
                <a:ea typeface="+mn-ea"/>
                <a:cs typeface="Arial" panose="020B0604020202020204" pitchFamily="34" charset="0"/>
              </a:rPr>
              <a:t> rubber bibs with pockets that can</a:t>
            </a:r>
            <a:r>
              <a:rPr lang="en-US" sz="1200" kern="1200" baseline="0" dirty="0">
                <a:solidFill>
                  <a:schemeClr val="tx1"/>
                </a:solidFill>
                <a:effectLst/>
                <a:latin typeface="Arial" panose="020B0604020202020204" pitchFamily="34" charset="0"/>
                <a:ea typeface="+mn-ea"/>
                <a:cs typeface="Arial" panose="020B0604020202020204" pitchFamily="34" charset="0"/>
              </a:rPr>
              <a:t> help catch the food, if you have them available. </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Arial" panose="020B0604020202020204" pitchFamily="34" charset="0"/>
                <a:ea typeface="+mn-ea"/>
                <a:cs typeface="Arial" panose="020B0604020202020204" pitchFamily="34" charset="0"/>
              </a:rPr>
              <a:t>Let children continue to</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practice</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feeding themselves. As they strengthen their skills and </a:t>
            </a:r>
            <a:r>
              <a:rPr lang="en-US" sz="1200" kern="1200" baseline="0" dirty="0">
                <a:solidFill>
                  <a:schemeClr val="tx1"/>
                </a:solidFill>
                <a:effectLst/>
                <a:latin typeface="Arial" panose="020B0604020202020204" pitchFamily="34" charset="0"/>
                <a:ea typeface="+mn-ea"/>
                <a:cs typeface="Arial" panose="020B0604020202020204" pitchFamily="34" charset="0"/>
              </a:rPr>
              <a:t>get better at feeding themselves, </a:t>
            </a:r>
            <a:r>
              <a:rPr lang="en-US" sz="1200" kern="1200" dirty="0">
                <a:solidFill>
                  <a:schemeClr val="tx1"/>
                </a:solidFill>
                <a:effectLst/>
                <a:latin typeface="Arial" panose="020B0604020202020204" pitchFamily="34" charset="0"/>
                <a:ea typeface="+mn-ea"/>
                <a:cs typeface="Arial" panose="020B0604020202020204" pitchFamily="34" charset="0"/>
              </a:rPr>
              <a:t>they will hopefully start creating less of a mess. </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You</a:t>
            </a:r>
            <a:r>
              <a:rPr lang="en-US" sz="1200" kern="1200" baseline="0" dirty="0">
                <a:solidFill>
                  <a:schemeClr val="tx1"/>
                </a:solidFill>
                <a:effectLst/>
                <a:latin typeface="Arial" panose="020B0604020202020204" pitchFamily="34" charset="0"/>
                <a:ea typeface="+mn-ea"/>
                <a:cs typeface="Arial" panose="020B0604020202020204" pitchFamily="34" charset="0"/>
              </a:rPr>
              <a:t> can also teach children how</a:t>
            </a:r>
            <a:r>
              <a:rPr lang="en-US" sz="1200" kern="1200" dirty="0">
                <a:solidFill>
                  <a:schemeClr val="tx1"/>
                </a:solidFill>
                <a:effectLst/>
                <a:latin typeface="Arial" panose="020B0604020202020204" pitchFamily="34" charset="0"/>
                <a:ea typeface="+mn-ea"/>
                <a:cs typeface="Arial" panose="020B0604020202020204" pitchFamily="34" charset="0"/>
              </a:rPr>
              <a:t> to clean up their messes.</a:t>
            </a:r>
          </a:p>
          <a:p>
            <a:r>
              <a:rPr lang="en-US" sz="1200" kern="1200" dirty="0">
                <a:solidFill>
                  <a:schemeClr val="tx1"/>
                </a:solidFill>
                <a:effectLst/>
                <a:latin typeface="Arial" panose="020B0604020202020204" pitchFamily="34" charset="0"/>
                <a:ea typeface="+mn-ea"/>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1757190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In addition to encouraging children to feed themselves, you may</a:t>
            </a:r>
            <a:r>
              <a:rPr lang="en-US" sz="1200" kern="1200" baseline="0" dirty="0">
                <a:solidFill>
                  <a:schemeClr val="tx1"/>
                </a:solidFill>
                <a:effectLst/>
                <a:latin typeface="Arial" panose="020B0604020202020204" pitchFamily="34" charset="0"/>
                <a:ea typeface="+mn-ea"/>
                <a:cs typeface="Arial" panose="020B0604020202020204" pitchFamily="34" charset="0"/>
              </a:rPr>
              <a:t> want to encourage them to try new foods. </a:t>
            </a:r>
            <a:r>
              <a:rPr lang="en-US" sz="1200" kern="1200" dirty="0">
                <a:solidFill>
                  <a:schemeClr val="tx1"/>
                </a:solidFill>
                <a:effectLst/>
                <a:latin typeface="Arial" panose="020B0604020202020204" pitchFamily="34" charset="0"/>
                <a:ea typeface="+mn-ea"/>
                <a:cs typeface="Arial" panose="020B0604020202020204" pitchFamily="34" charset="0"/>
              </a:rPr>
              <a:t>Introducing toddlers to new foods allows them to experience new textures. Softer foods, lumpy foods, and crunchy foods can help toddlers strengthen their chewing skills. It can also help them get used to new foods and textures early in life, so they are more accepting of new foods as they get older.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Arial" panose="020B0604020202020204" pitchFamily="34" charset="0"/>
                <a:ea typeface="+mn-ea"/>
                <a:cs typeface="Arial" panose="020B0604020202020204" pitchFamily="34" charset="0"/>
              </a:rPr>
              <a:t>You can encourage 1-</a:t>
            </a:r>
            <a:r>
              <a:rPr lang="en-US" sz="1200" b="0" kern="1200" baseline="0" dirty="0">
                <a:solidFill>
                  <a:schemeClr val="tx1"/>
                </a:solidFill>
                <a:effectLst/>
                <a:latin typeface="Arial" panose="020B0604020202020204" pitchFamily="34" charset="0"/>
                <a:ea typeface="+mn-ea"/>
                <a:cs typeface="Arial" panose="020B0604020202020204" pitchFamily="34" charset="0"/>
              </a:rPr>
              <a:t> through </a:t>
            </a:r>
            <a:r>
              <a:rPr lang="en-US" sz="1200" b="0" kern="1200" dirty="0">
                <a:solidFill>
                  <a:schemeClr val="tx1"/>
                </a:solidFill>
                <a:effectLst/>
                <a:latin typeface="Arial" panose="020B0604020202020204" pitchFamily="34" charset="0"/>
                <a:ea typeface="+mn-ea"/>
                <a:cs typeface="Arial" panose="020B0604020202020204" pitchFamily="34" charset="0"/>
              </a:rPr>
              <a:t>2-year-olds to try new foods by:</a:t>
            </a:r>
          </a:p>
          <a:p>
            <a:pPr mar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Introducing a new food outside of mealtimes through reading, gardening, and food activities.</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Offering a new food with a food they like.</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Talking about the taste, texture, smell, and color of the food at meals</a:t>
            </a:r>
            <a:r>
              <a:rPr lang="en-US" sz="1200" kern="1200" baseline="0" dirty="0">
                <a:solidFill>
                  <a:schemeClr val="tx1"/>
                </a:solidFill>
                <a:effectLst/>
                <a:latin typeface="Arial" panose="020B0604020202020204" pitchFamily="34" charset="0"/>
                <a:ea typeface="+mn-ea"/>
                <a:cs typeface="Arial" panose="020B0604020202020204" pitchFamily="34" charset="0"/>
              </a:rPr>
              <a:t> and snacks</a:t>
            </a:r>
            <a:r>
              <a:rPr lang="en-US" sz="1200" kern="1200" dirty="0">
                <a:solidFill>
                  <a:schemeClr val="tx1"/>
                </a:solidFill>
                <a:effectLst/>
                <a:latin typeface="Arial" panose="020B0604020202020204" pitchFamily="34" charset="0"/>
                <a:ea typeface="+mn-ea"/>
                <a:cs typeface="Arial" panose="020B0604020202020204" pitchFamily="34" charset="0"/>
              </a:rPr>
              <a:t>.</a:t>
            </a:r>
            <a:r>
              <a:rPr lang="en-US" sz="1200" kern="1200" baseline="0" dirty="0">
                <a:solidFill>
                  <a:schemeClr val="tx1"/>
                </a:solidFill>
                <a:effectLst/>
                <a:latin typeface="Arial" panose="020B0604020202020204" pitchFamily="34" charset="0"/>
                <a:ea typeface="+mn-ea"/>
                <a:cs typeface="Arial" panose="020B0604020202020204" pitchFamily="34" charset="0"/>
              </a:rPr>
              <a:t> </a:t>
            </a:r>
            <a:endParaRPr lang="en-US" sz="1200" kern="1200" dirty="0">
              <a:solidFill>
                <a:schemeClr val="tx1"/>
              </a:solidFill>
              <a:effectLst/>
              <a:latin typeface="Arial" panose="020B0604020202020204" pitchFamily="34" charset="0"/>
              <a:ea typeface="+mn-ea"/>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104345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baseline="0" dirty="0">
                <a:solidFill>
                  <a:schemeClr val="tx1"/>
                </a:solidFill>
                <a:effectLst/>
                <a:latin typeface="Arial" panose="020B0604020202020204" pitchFamily="34" charset="0"/>
                <a:ea typeface="+mn-ea"/>
                <a:cs typeface="Arial" panose="020B0604020202020204" pitchFamily="34" charset="0"/>
              </a:rPr>
              <a:t>Providers and toddlers can also encourage each other to try new foods. For example, you can strategically plan</a:t>
            </a:r>
            <a:r>
              <a:rPr lang="en-US" sz="1200" kern="1200" dirty="0">
                <a:solidFill>
                  <a:schemeClr val="tx1"/>
                </a:solidFill>
                <a:effectLst/>
                <a:latin typeface="Arial" panose="020B0604020202020204" pitchFamily="34" charset="0"/>
                <a:ea typeface="+mn-ea"/>
                <a:cs typeface="Arial" panose="020B0604020202020204" pitchFamily="34" charset="0"/>
              </a:rPr>
              <a:t> where toddlers sit around the table. Toddlers who need more help can sit closer to you. Toddlers who need a bit more encouragement can sit next to children who are more adventurous eaters. </a:t>
            </a:r>
          </a:p>
          <a:p>
            <a:pPr lvl="0"/>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r>
              <a:rPr lang="en-US" sz="1200" kern="1200" dirty="0">
                <a:solidFill>
                  <a:schemeClr val="tx1"/>
                </a:solidFill>
                <a:effectLst/>
                <a:latin typeface="Arial" panose="020B0604020202020204" pitchFamily="34" charset="0"/>
                <a:ea typeface="+mn-ea"/>
                <a:cs typeface="Arial" panose="020B0604020202020204" pitchFamily="34" charset="0"/>
              </a:rPr>
              <a:t>As</a:t>
            </a:r>
            <a:r>
              <a:rPr lang="en-US" sz="1200" kern="1200" baseline="0" dirty="0">
                <a:solidFill>
                  <a:schemeClr val="tx1"/>
                </a:solidFill>
                <a:effectLst/>
                <a:latin typeface="Arial" panose="020B0604020202020204" pitchFamily="34" charset="0"/>
                <a:ea typeface="+mn-ea"/>
                <a:cs typeface="Arial" panose="020B0604020202020204" pitchFamily="34" charset="0"/>
              </a:rPr>
              <a:t> the provider, you can s</a:t>
            </a:r>
            <a:r>
              <a:rPr lang="en-US" sz="1200" kern="1200" dirty="0">
                <a:solidFill>
                  <a:schemeClr val="tx1"/>
                </a:solidFill>
                <a:effectLst/>
                <a:latin typeface="Arial" panose="020B0604020202020204" pitchFamily="34" charset="0"/>
                <a:ea typeface="+mn-ea"/>
                <a:cs typeface="Arial" panose="020B0604020202020204" pitchFamily="34" charset="0"/>
              </a:rPr>
              <a:t>how by example that a new food tastes good by eating same foods together with the children.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Are you nervous</a:t>
            </a:r>
            <a:r>
              <a:rPr lang="en-US" sz="1200" kern="1200" baseline="0" dirty="0">
                <a:solidFill>
                  <a:schemeClr val="tx1"/>
                </a:solidFill>
                <a:effectLst/>
                <a:latin typeface="Arial" panose="020B0604020202020204" pitchFamily="34" charset="0"/>
                <a:ea typeface="+mn-ea"/>
                <a:cs typeface="Arial" panose="020B0604020202020204" pitchFamily="34" charset="0"/>
              </a:rPr>
              <a:t> to try new foods yourself? That’s okay! You can g</a:t>
            </a:r>
            <a:r>
              <a:rPr lang="en-US" sz="1200" kern="1200" dirty="0">
                <a:solidFill>
                  <a:schemeClr val="tx1"/>
                </a:solidFill>
                <a:effectLst/>
                <a:latin typeface="Arial" panose="020B0604020202020204" pitchFamily="34" charset="0"/>
                <a:ea typeface="+mn-ea"/>
                <a:cs typeface="Arial" panose="020B0604020202020204" pitchFamily="34" charset="0"/>
              </a:rPr>
              <a:t>o on your own taste adventure! Set a personal goal to try a few new vegetables and fruits at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Arial" panose="020B0604020202020204" pitchFamily="34" charset="0"/>
              <a:ea typeface="+mn-ea"/>
              <a:cs typeface="Arial" panose="020B0604020202020204" pitchFamily="34" charset="0"/>
            </a:endParaRPr>
          </a:p>
          <a:p>
            <a:r>
              <a:rPr lang="en-US" sz="1200" b="0" kern="1200" dirty="0">
                <a:solidFill>
                  <a:schemeClr val="tx1"/>
                </a:solidFill>
                <a:effectLst/>
                <a:latin typeface="Arial" panose="020B0604020202020204" pitchFamily="34" charset="0"/>
                <a:ea typeface="+mn-ea"/>
                <a:cs typeface="Arial" panose="020B0604020202020204" pitchFamily="34" charset="0"/>
              </a:rPr>
              <a:t>To help you</a:t>
            </a:r>
            <a:r>
              <a:rPr lang="en-US" sz="1200" b="0" kern="1200" baseline="0" dirty="0">
                <a:solidFill>
                  <a:schemeClr val="tx1"/>
                </a:solidFill>
                <a:effectLst/>
                <a:latin typeface="Arial" panose="020B0604020202020204" pitchFamily="34" charset="0"/>
                <a:ea typeface="+mn-ea"/>
                <a:cs typeface="Arial" panose="020B0604020202020204" pitchFamily="34" charset="0"/>
              </a:rPr>
              <a:t> with that goal, c</a:t>
            </a:r>
            <a:r>
              <a:rPr lang="en-US" sz="1200" b="0" kern="1200" dirty="0">
                <a:solidFill>
                  <a:schemeClr val="tx1"/>
                </a:solidFill>
                <a:effectLst/>
                <a:latin typeface="Arial" panose="020B0604020202020204" pitchFamily="34" charset="0"/>
                <a:ea typeface="+mn-ea"/>
                <a:cs typeface="Arial" panose="020B0604020202020204" pitchFamily="34" charset="0"/>
              </a:rPr>
              <a:t>heck </a:t>
            </a:r>
            <a:r>
              <a:rPr lang="en-US" sz="1200" kern="1200" dirty="0">
                <a:solidFill>
                  <a:schemeClr val="tx1"/>
                </a:solidFill>
                <a:effectLst/>
                <a:latin typeface="Arial" panose="020B0604020202020204" pitchFamily="34" charset="0"/>
                <a:ea typeface="+mn-ea"/>
                <a:cs typeface="Arial" panose="020B0604020202020204" pitchFamily="34" charset="0"/>
              </a:rPr>
              <a:t>out USDA’s </a:t>
            </a:r>
            <a:r>
              <a:rPr lang="en-US" sz="1200" i="1" kern="1200" dirty="0">
                <a:solidFill>
                  <a:schemeClr val="tx1"/>
                </a:solidFill>
                <a:effectLst/>
                <a:latin typeface="Arial" panose="020B0604020202020204" pitchFamily="34" charset="0"/>
                <a:ea typeface="+mn-ea"/>
                <a:cs typeface="Arial" panose="020B0604020202020204" pitchFamily="34" charset="0"/>
              </a:rPr>
              <a:t>Start Simple with MyPlate</a:t>
            </a:r>
            <a:r>
              <a:rPr lang="en-US" sz="1200" kern="1200" dirty="0">
                <a:solidFill>
                  <a:schemeClr val="tx1"/>
                </a:solidFill>
                <a:effectLst/>
                <a:latin typeface="Arial" panose="020B0604020202020204" pitchFamily="34" charset="0"/>
                <a:ea typeface="+mn-ea"/>
                <a:cs typeface="Arial" panose="020B0604020202020204" pitchFamily="34" charset="0"/>
              </a:rPr>
              <a:t> mobile app to help set your personal goals and stick with them! Find more information a</a:t>
            </a:r>
            <a:r>
              <a:rPr lang="en-US" sz="1200" kern="1200" baseline="0" dirty="0">
                <a:solidFill>
                  <a:schemeClr val="tx1"/>
                </a:solidFill>
                <a:effectLst/>
                <a:latin typeface="Arial" panose="020B0604020202020204" pitchFamily="34" charset="0"/>
                <a:ea typeface="+mn-ea"/>
                <a:cs typeface="Arial" panose="020B0604020202020204" pitchFamily="34" charset="0"/>
              </a:rPr>
              <a:t>t the link on the slide.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623024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As mentioned</a:t>
            </a:r>
            <a:r>
              <a:rPr lang="en-US" sz="1200" baseline="0" dirty="0"/>
              <a:t> earlier, milk is required at breakfast, lunch and supper for toddlers. Milk is optional at snack.</a:t>
            </a:r>
          </a:p>
          <a:p>
            <a:endParaRPr lang="en-US" sz="1200" baseline="0" dirty="0"/>
          </a:p>
          <a:p>
            <a:r>
              <a:rPr lang="en-US" sz="1200" baseline="0" dirty="0"/>
              <a:t>The type of milk required in the CACFP is differs based on the child’s age. Let’s take a closer look at the requirements now. </a:t>
            </a: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803626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As shown on page 5 of the Operator</a:t>
            </a:r>
            <a:r>
              <a:rPr lang="en-US" sz="1200" kern="1200" baseline="0" dirty="0">
                <a:solidFill>
                  <a:schemeClr val="tx1"/>
                </a:solidFill>
                <a:effectLst/>
                <a:latin typeface="Arial" panose="020B0604020202020204" pitchFamily="34" charset="0"/>
                <a:ea typeface="+mn-ea"/>
                <a:cs typeface="Arial" panose="020B0604020202020204" pitchFamily="34" charset="0"/>
              </a:rPr>
              <a:t> Booklet</a:t>
            </a:r>
            <a:r>
              <a:rPr lang="en-US" sz="1200" kern="1200" dirty="0">
                <a:solidFill>
                  <a:schemeClr val="tx1"/>
                </a:solidFill>
                <a:effectLst/>
                <a:latin typeface="Arial" panose="020B0604020202020204" pitchFamily="34" charset="0"/>
                <a:ea typeface="+mn-ea"/>
                <a:cs typeface="Arial" panose="020B0604020202020204" pitchFamily="34" charset="0"/>
              </a:rPr>
              <a:t>, you</a:t>
            </a:r>
            <a:r>
              <a:rPr lang="en-US" sz="1200" kern="1200" baseline="0" dirty="0">
                <a:solidFill>
                  <a:schemeClr val="tx1"/>
                </a:solidFill>
                <a:effectLst/>
                <a:latin typeface="Arial" panose="020B0604020202020204" pitchFamily="34" charset="0"/>
                <a:ea typeface="+mn-ea"/>
                <a:cs typeface="Arial" panose="020B0604020202020204" pitchFamily="34" charset="0"/>
              </a:rPr>
              <a:t> can </a:t>
            </a:r>
            <a:r>
              <a:rPr lang="en-US" sz="1200" kern="1200" dirty="0">
                <a:solidFill>
                  <a:schemeClr val="tx1"/>
                </a:solidFill>
                <a:effectLst/>
                <a:latin typeface="Arial" panose="020B0604020202020204" pitchFamily="34" charset="0"/>
                <a:ea typeface="+mn-ea"/>
                <a:cs typeface="Arial" panose="020B0604020202020204" pitchFamily="34" charset="0"/>
              </a:rPr>
              <a:t>offer</a:t>
            </a:r>
            <a:r>
              <a:rPr lang="en-US" sz="1200" kern="1200" baseline="0" dirty="0">
                <a:solidFill>
                  <a:schemeClr val="tx1"/>
                </a:solidFill>
                <a:effectLst/>
                <a:latin typeface="Arial" panose="020B0604020202020204" pitchFamily="34" charset="0"/>
                <a:ea typeface="+mn-ea"/>
                <a:cs typeface="Arial" panose="020B0604020202020204" pitchFamily="34" charset="0"/>
              </a:rPr>
              <a:t> b</a:t>
            </a:r>
            <a:r>
              <a:rPr lang="en-US" sz="1200" kern="1200" dirty="0">
                <a:solidFill>
                  <a:schemeClr val="tx1"/>
                </a:solidFill>
                <a:effectLst/>
                <a:latin typeface="Arial" panose="020B0604020202020204" pitchFamily="34" charset="0"/>
                <a:ea typeface="+mn-ea"/>
                <a:cs typeface="Arial" panose="020B0604020202020204" pitchFamily="34" charset="0"/>
              </a:rPr>
              <a:t>reastmilk and/or iron-fortified infant formula to infants from birth up</a:t>
            </a:r>
            <a:r>
              <a:rPr lang="en-US" sz="1200" kern="1200" baseline="0" dirty="0">
                <a:solidFill>
                  <a:schemeClr val="tx1"/>
                </a:solidFill>
                <a:effectLst/>
                <a:latin typeface="Arial" panose="020B0604020202020204" pitchFamily="34" charset="0"/>
                <a:ea typeface="+mn-ea"/>
                <a:cs typeface="Arial" panose="020B0604020202020204" pitchFamily="34" charset="0"/>
              </a:rPr>
              <a:t> until they turn 12 months, or 1 year old. </a:t>
            </a:r>
            <a:endParaRPr lang="en-US" sz="1200" kern="1200" dirty="0">
              <a:solidFill>
                <a:schemeClr val="tx1"/>
              </a:solidFill>
              <a:effectLst/>
              <a:latin typeface="Arial" panose="020B0604020202020204" pitchFamily="34" charset="0"/>
              <a:ea typeface="+mn-ea"/>
              <a:cs typeface="Arial" panose="020B0604020202020204" pitchFamily="34" charset="0"/>
            </a:endParaRP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For</a:t>
            </a:r>
            <a:r>
              <a:rPr lang="en-US" sz="1200" kern="1200" baseline="0" dirty="0">
                <a:solidFill>
                  <a:schemeClr val="tx1"/>
                </a:solidFill>
                <a:effectLst/>
                <a:latin typeface="Arial" panose="020B0604020202020204" pitchFamily="34" charset="0"/>
                <a:ea typeface="+mn-ea"/>
                <a:cs typeface="Arial" panose="020B0604020202020204" pitchFamily="34" charset="0"/>
              </a:rPr>
              <a:t> children 12 to 13 months old, you can offer b</a:t>
            </a:r>
            <a:r>
              <a:rPr lang="en-US" sz="1200" kern="1200" dirty="0">
                <a:solidFill>
                  <a:schemeClr val="tx1"/>
                </a:solidFill>
                <a:effectLst/>
                <a:latin typeface="Arial" panose="020B0604020202020204" pitchFamily="34" charset="0"/>
                <a:ea typeface="+mn-ea"/>
                <a:cs typeface="Arial" panose="020B0604020202020204" pitchFamily="34" charset="0"/>
              </a:rPr>
              <a:t>reastmilk, iron-fortified infant formula, and/or unflavored whole milk</a:t>
            </a:r>
            <a:r>
              <a:rPr lang="en-US" sz="1200" kern="1200" baseline="0" dirty="0">
                <a:solidFill>
                  <a:schemeClr val="tx1"/>
                </a:solidFill>
                <a:effectLst/>
                <a:latin typeface="Arial" panose="020B0604020202020204" pitchFamily="34" charset="0"/>
                <a:ea typeface="+mn-ea"/>
                <a:cs typeface="Arial" panose="020B0604020202020204" pitchFamily="34" charset="0"/>
              </a:rPr>
              <a:t>. During this one-month transition period, you can try mixing or serving breastmilk or formula and whole milk at the same meal to let the child get used to the flavor of whole milk. Start with serving small amounts of whole milk and increase day by day, or week by week, until the child is drinking only whole milk by the time he or she turns 13 months. </a:t>
            </a:r>
          </a:p>
          <a:p>
            <a:pPr marL="0" lvl="0" indent="0">
              <a:buFont typeface="Arial" panose="020B0604020202020204" pitchFamily="34" charset="0"/>
              <a:buNone/>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baseline="0" dirty="0">
                <a:solidFill>
                  <a:schemeClr val="tx1"/>
                </a:solidFill>
                <a:effectLst/>
                <a:latin typeface="Arial" panose="020B0604020202020204" pitchFamily="34" charset="0"/>
                <a:ea typeface="+mn-ea"/>
                <a:cs typeface="Arial" panose="020B0604020202020204" pitchFamily="34" charset="0"/>
              </a:rPr>
              <a:t>For children 13 months to 2 years old, you can offer b</a:t>
            </a:r>
            <a:r>
              <a:rPr lang="en-US" sz="1200" kern="1200" dirty="0">
                <a:solidFill>
                  <a:schemeClr val="tx1"/>
                </a:solidFill>
                <a:effectLst/>
                <a:latin typeface="Arial" panose="020B0604020202020204" pitchFamily="34" charset="0"/>
                <a:ea typeface="+mn-ea"/>
                <a:cs typeface="Arial" panose="020B0604020202020204" pitchFamily="34" charset="0"/>
              </a:rPr>
              <a:t>reastmilk and/or unflavored whole milk.</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2790728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You may serve non-dairy milk beverages or milk</a:t>
            </a:r>
            <a:r>
              <a:rPr lang="en-US" sz="1200" kern="1200" baseline="0" dirty="0">
                <a:solidFill>
                  <a:schemeClr val="tx1"/>
                </a:solidFill>
                <a:effectLst/>
                <a:latin typeface="Arial" panose="020B0604020202020204" pitchFamily="34" charset="0"/>
                <a:ea typeface="+mn-ea"/>
                <a:cs typeface="Arial" panose="020B0604020202020204" pitchFamily="34" charset="0"/>
              </a:rPr>
              <a:t> substitutes </a:t>
            </a:r>
            <a:r>
              <a:rPr lang="en-US" sz="1200" kern="1200" dirty="0">
                <a:solidFill>
                  <a:schemeClr val="tx1"/>
                </a:solidFill>
                <a:effectLst/>
                <a:latin typeface="Arial" panose="020B0604020202020204" pitchFamily="34" charset="0"/>
                <a:ea typeface="+mn-ea"/>
                <a:cs typeface="Arial" panose="020B0604020202020204" pitchFamily="34" charset="0"/>
              </a:rPr>
              <a:t>that are nutritionally equivalent to cow’s milk, without a medical statement. Some examples might include certain brands or types of soy milks.</a:t>
            </a:r>
            <a:r>
              <a:rPr lang="en-US" sz="1200" kern="1200" baseline="0" dirty="0">
                <a:solidFill>
                  <a:schemeClr val="tx1"/>
                </a:solidFill>
                <a:effectLst/>
                <a:latin typeface="Arial" panose="020B0604020202020204" pitchFamily="34" charset="0"/>
                <a:ea typeface="+mn-ea"/>
                <a:cs typeface="Arial" panose="020B0604020202020204" pitchFamily="34" charset="0"/>
              </a:rPr>
              <a:t> Please contact your Sponsoring Organization or State agency for more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There is no fat requirement for nutritionally equivalent non-dairy beverages. As with cow’s milk for</a:t>
            </a:r>
            <a:r>
              <a:rPr lang="en-US" sz="1200" kern="1200" baseline="0" dirty="0">
                <a:solidFill>
                  <a:schemeClr val="tx1"/>
                </a:solidFill>
                <a:effectLst/>
                <a:latin typeface="Arial" panose="020B0604020202020204" pitchFamily="34" charset="0"/>
                <a:ea typeface="+mn-ea"/>
                <a:cs typeface="Arial" panose="020B0604020202020204" pitchFamily="34" charset="0"/>
              </a:rPr>
              <a:t> toddlers</a:t>
            </a:r>
            <a:r>
              <a:rPr lang="en-US" sz="1200" kern="1200" dirty="0">
                <a:solidFill>
                  <a:schemeClr val="tx1"/>
                </a:solidFill>
                <a:effectLst/>
                <a:latin typeface="Arial" panose="020B0604020202020204" pitchFamily="34" charset="0"/>
                <a:ea typeface="+mn-ea"/>
                <a:cs typeface="Arial" panose="020B0604020202020204" pitchFamily="34" charset="0"/>
              </a:rPr>
              <a:t>, the non-dairy milk substitutes must be unflavored.</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701140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Also, some of you may have</a:t>
            </a:r>
            <a:r>
              <a:rPr lang="en-US" sz="1200" kern="1200" baseline="0" dirty="0">
                <a:solidFill>
                  <a:schemeClr val="tx1"/>
                </a:solidFill>
                <a:effectLst/>
                <a:latin typeface="Arial" panose="020B0604020202020204" pitchFamily="34" charset="0"/>
                <a:ea typeface="+mn-ea"/>
                <a:cs typeface="Arial" panose="020B0604020202020204" pitchFamily="34" charset="0"/>
              </a:rPr>
              <a:t> seen or heard of products known as “toddler formulas,” “transition formulas,” or “toddler milks.”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M</a:t>
            </a:r>
            <a:r>
              <a:rPr lang="en-US" sz="1200" kern="1200" dirty="0">
                <a:solidFill>
                  <a:schemeClr val="tx1"/>
                </a:solidFill>
                <a:effectLst/>
                <a:latin typeface="Arial" panose="020B0604020202020204" pitchFamily="34" charset="0"/>
                <a:ea typeface="+mn-ea"/>
                <a:cs typeface="Arial" panose="020B0604020202020204" pitchFamily="34" charset="0"/>
              </a:rPr>
              <a:t>ost children do not need formula once they turn 1 year,</a:t>
            </a:r>
            <a:r>
              <a:rPr lang="en-US" sz="1200" kern="1200" baseline="0" dirty="0">
                <a:solidFill>
                  <a:schemeClr val="tx1"/>
                </a:solidFill>
                <a:effectLst/>
                <a:latin typeface="Arial" panose="020B0604020202020204" pitchFamily="34" charset="0"/>
                <a:ea typeface="+mn-ea"/>
                <a:cs typeface="Arial" panose="020B0604020202020204" pitchFamily="34" charset="0"/>
              </a:rPr>
              <a:t> unless it’s for a medical reason. </a:t>
            </a:r>
            <a:r>
              <a:rPr lang="en-US" sz="1200" kern="1200" dirty="0">
                <a:solidFill>
                  <a:schemeClr val="tx1"/>
                </a:solidFill>
                <a:effectLst/>
                <a:latin typeface="Arial" panose="020B0604020202020204" pitchFamily="34" charset="0"/>
                <a:ea typeface="+mn-ea"/>
                <a:cs typeface="Arial" panose="020B0604020202020204" pitchFamily="34" charset="0"/>
              </a:rPr>
              <a:t>A signed medical statement is needed before serving the “toddler formula” as part of a reimbursable CACFP meal or snack.</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3976263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Once a child turns 2 years,</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you can offer:</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Breastmilk, unflavored whole milk, unflavored reduced-fat (2%) milk, unflavored low-fat (1%) milk, and unflavored fat-free (skim) milk from 24 to 25 months of age.</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After a child turns 25</a:t>
            </a:r>
            <a:r>
              <a:rPr lang="en-US" sz="1200" kern="1200" baseline="0" dirty="0">
                <a:solidFill>
                  <a:schemeClr val="tx1"/>
                </a:solidFill>
                <a:effectLst/>
                <a:latin typeface="Arial" panose="020B0604020202020204" pitchFamily="34" charset="0"/>
                <a:ea typeface="+mn-ea"/>
                <a:cs typeface="Arial" panose="020B0604020202020204" pitchFamily="34" charset="0"/>
              </a:rPr>
              <a:t> months, you may offer b</a:t>
            </a:r>
            <a:r>
              <a:rPr lang="en-US" sz="1200" kern="1200" dirty="0">
                <a:solidFill>
                  <a:schemeClr val="tx1"/>
                </a:solidFill>
                <a:effectLst/>
                <a:latin typeface="Arial" panose="020B0604020202020204" pitchFamily="34" charset="0"/>
                <a:ea typeface="+mn-ea"/>
                <a:cs typeface="Arial" panose="020B0604020202020204" pitchFamily="34" charset="0"/>
              </a:rPr>
              <a:t>reastmilk, unflavored low-fat milk, and unflavored fat-free milk as part of a reimbursable meal or snack.</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This information is listed on page 6 of the Operator</a:t>
            </a:r>
            <a:r>
              <a:rPr lang="en-US" sz="1200" baseline="0" dirty="0">
                <a:latin typeface="Arial" panose="020B0604020202020204" pitchFamily="34" charset="0"/>
                <a:cs typeface="Arial" panose="020B0604020202020204" pitchFamily="34" charset="0"/>
              </a:rPr>
              <a:t> Booklet.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2266207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Just like</a:t>
            </a:r>
            <a:r>
              <a:rPr lang="en-US" sz="1200" baseline="0" dirty="0"/>
              <a:t> there is a transition period for 1-year-olds to get used to whole milk, the CACFP meal pattern also has a transition period for 2-year-olds to get used to low-fat or fat-free milk. This transition period occurs from the time the child turns 2 years (24 months) until she or he turns 2 years 1 month (25 months). </a:t>
            </a:r>
          </a:p>
          <a:p>
            <a:endParaRPr lang="en-US" sz="1200" baseline="0" dirty="0"/>
          </a:p>
          <a:p>
            <a:r>
              <a:rPr lang="en-US" sz="1200" baseline="0" dirty="0"/>
              <a:t>During that time, you can serve whole milk, reduced-fat (2%) milk, low-fat (1%) milk or fat-free (skim) milk. Breastmilk can also be served at any age in the CACFP. During this one-month transition period, you can try mixing or serving low-fat or fat-free milk and whole milk at the same meal to let the child get used to the flavor of low-fat milk. Start with serving small amounts of lower-fat milk and increase day by day, or week by week, until the child is drinking only low-fat or fat-free milk by the time he or she turns 25 months. </a:t>
            </a:r>
          </a:p>
          <a:p>
            <a:endParaRPr lang="en-US" sz="1200" baseline="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595904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Let‘s put all of this information into practice with a quick knowledge</a:t>
            </a:r>
            <a:r>
              <a:rPr lang="en-US" sz="1200" baseline="0" noProof="0" dirty="0">
                <a:latin typeface="Arial" panose="020B0604020202020204" pitchFamily="34" charset="0"/>
                <a:cs typeface="Arial" panose="020B0604020202020204" pitchFamily="34" charset="0"/>
              </a:rPr>
              <a:t> check. You can refer to pages 5 and 6 of the Operator Booklet to help you answer this question.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The question says “Maya is </a:t>
            </a:r>
            <a:r>
              <a:rPr lang="en-US" sz="1200" baseline="0" noProof="0" dirty="0">
                <a:latin typeface="Arial" panose="020B0604020202020204" pitchFamily="34" charset="0"/>
                <a:cs typeface="Arial" panose="020B0604020202020204" pitchFamily="34" charset="0"/>
              </a:rPr>
              <a:t>one and a half years old. What type(s) of milk may you serve her as part of a reimbursable meal or snack</a:t>
            </a:r>
            <a:r>
              <a:rPr lang="en-US" sz="1200" noProof="0" dirty="0">
                <a:latin typeface="Arial" panose="020B0604020202020204" pitchFamily="34" charset="0"/>
                <a:cs typeface="Arial" panose="020B0604020202020204" pitchFamily="34" charset="0"/>
              </a:rPr>
              <a:t>?” </a:t>
            </a:r>
          </a:p>
          <a:p>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Raise your hand if you think </a:t>
            </a:r>
            <a:r>
              <a:rPr lang="en-US" sz="1200" baseline="0" noProof="0" dirty="0">
                <a:latin typeface="Arial" panose="020B0604020202020204" pitchFamily="34" charset="0"/>
                <a:cs typeface="Arial" panose="020B0604020202020204" pitchFamily="34" charset="0"/>
              </a:rPr>
              <a:t>Maya can have: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228600" indent="-228600">
              <a:buFont typeface="Wingdings" panose="05000000000000000000" pitchFamily="2" charset="2"/>
              <a:buAutoNum type="alphaUcPeriod"/>
            </a:pPr>
            <a:r>
              <a:rPr lang="en-US" sz="1200" noProof="0" dirty="0">
                <a:latin typeface="Arial" panose="020B0604020202020204" pitchFamily="34" charset="0"/>
                <a:cs typeface="Arial" panose="020B0604020202020204" pitchFamily="34" charset="0"/>
              </a:rPr>
              <a:t>Flavored fat-free milk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pPr marL="0" indent="0">
              <a:buFont typeface="Wingdings" panose="05000000000000000000" pitchFamily="2" charset="2"/>
              <a:buNone/>
            </a:pPr>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noProof="0" dirty="0">
                <a:latin typeface="Arial" panose="020B0604020202020204" pitchFamily="34" charset="0"/>
                <a:cs typeface="Arial" panose="020B0604020202020204" pitchFamily="34" charset="0"/>
              </a:rPr>
              <a:t>B. Unflavored whole milk,</a:t>
            </a:r>
            <a:r>
              <a:rPr lang="en-US" sz="1200" baseline="0" noProof="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r>
              <a:rPr lang="en-US" sz="1200" baseline="0" dirty="0">
                <a:latin typeface="Arial" panose="020B0604020202020204" pitchFamily="34" charset="0"/>
                <a:cs typeface="Arial" panose="020B0604020202020204" pitchFamily="34" charset="0"/>
              </a:rPr>
              <a:t> </a:t>
            </a:r>
            <a:r>
              <a:rPr lang="en-US" sz="1200" baseline="0" noProof="0" dirty="0">
                <a:latin typeface="Arial" panose="020B0604020202020204" pitchFamily="34" charset="0"/>
                <a:cs typeface="Arial" panose="020B0604020202020204" pitchFamily="34" charset="0"/>
              </a:rPr>
              <a:t>and/</a:t>
            </a:r>
            <a:r>
              <a:rPr lang="en-US" sz="1200" noProof="0" dirty="0">
                <a:latin typeface="Arial" panose="020B0604020202020204" pitchFamily="34" charset="0"/>
                <a:cs typeface="Arial" panose="020B0604020202020204" pitchFamily="34" charset="0"/>
              </a:rPr>
              <a:t>or</a:t>
            </a:r>
          </a:p>
          <a:p>
            <a:pPr marL="0" indent="0">
              <a:buFont typeface="Wingdings" panose="05000000000000000000" pitchFamily="2" charset="2"/>
              <a:buNone/>
            </a:pPr>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noProof="0" dirty="0">
                <a:latin typeface="Arial" panose="020B0604020202020204" pitchFamily="34" charset="0"/>
                <a:cs typeface="Arial" panose="020B0604020202020204" pitchFamily="34" charset="0"/>
              </a:rPr>
              <a:t>C. Unflavored low-fat milk.</a:t>
            </a:r>
          </a:p>
          <a:p>
            <a:pPr marL="0" indent="0">
              <a:buFont typeface="Wingdings" panose="05000000000000000000" pitchFamily="2" charset="2"/>
              <a:buNone/>
            </a:pPr>
            <a:endParaRPr lang="en-US" sz="11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100" baseline="0" noProof="0" dirty="0">
              <a:latin typeface="Arial" panose="020B0604020202020204" pitchFamily="34" charset="0"/>
              <a:cs typeface="Arial" panose="020B0604020202020204" pitchFamily="34" charset="0"/>
            </a:endParaRPr>
          </a:p>
          <a:p>
            <a:endParaRPr lang="en-US" sz="1100" noProof="0" dirty="0">
              <a:latin typeface="Arial" panose="020B0604020202020204" pitchFamily="34" charset="0"/>
              <a:cs typeface="Arial" panose="020B0604020202020204" pitchFamily="34" charset="0"/>
            </a:endParaRPr>
          </a:p>
          <a:p>
            <a:endParaRPr lang="en-US" sz="1100" noProof="0" dirty="0">
              <a:latin typeface="Arial" panose="020B0604020202020204" pitchFamily="34" charset="0"/>
              <a:cs typeface="Arial" panose="020B0604020202020204" pitchFamily="34" charset="0"/>
            </a:endParaRPr>
          </a:p>
          <a:p>
            <a:endParaRPr lang="en-US" sz="1200" noProof="0" dirty="0"/>
          </a:p>
          <a:p>
            <a:endParaRPr lang="en-US" sz="1200" noProof="0"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20964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latin typeface="Arial" panose="020B0604020202020204" pitchFamily="34" charset="0"/>
                <a:cs typeface="Arial" panose="020B0604020202020204" pitchFamily="34" charset="0"/>
              </a:rPr>
              <a:t>Great job! The correct answer is “B. Unflavored Whole Milk.” </a:t>
            </a:r>
            <a:r>
              <a:rPr lang="en-US" sz="1200" baseline="0" noProof="0" dirty="0">
                <a:latin typeface="Arial" panose="020B0604020202020204" pitchFamily="34" charset="0"/>
                <a:cs typeface="Arial" panose="020B0604020202020204" pitchFamily="34" charset="0"/>
              </a:rPr>
              <a:t> Additionally, breastmilk may also be served at any 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noProof="0" dirty="0">
                <a:latin typeface="Arial" panose="020B0604020202020204" pitchFamily="34" charset="0"/>
                <a:cs typeface="Arial" panose="020B0604020202020204" pitchFamily="34" charset="0"/>
              </a:rPr>
              <a:t>Again, this information can be found on page 5 of the Operator Booklet. </a:t>
            </a:r>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8072006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rPr>
              <a:t>Let’s try another question.</a:t>
            </a:r>
          </a:p>
          <a:p>
            <a:endParaRPr lang="en-US" sz="1200" b="0" dirty="0">
              <a:solidFill>
                <a:schemeClr val="tx1"/>
              </a:solidFill>
            </a:endParaRPr>
          </a:p>
          <a:p>
            <a:r>
              <a:rPr lang="en-US" sz="1200" b="0" dirty="0">
                <a:solidFill>
                  <a:schemeClr val="tx1"/>
                </a:solidFill>
              </a:rPr>
              <a:t>Darrick is two</a:t>
            </a:r>
            <a:r>
              <a:rPr lang="en-US" sz="1200" b="0" baseline="0" dirty="0">
                <a:solidFill>
                  <a:schemeClr val="tx1"/>
                </a:solidFill>
              </a:rPr>
              <a:t> and a half </a:t>
            </a:r>
            <a:r>
              <a:rPr lang="en-US" sz="1200" b="0" dirty="0">
                <a:solidFill>
                  <a:schemeClr val="tx1"/>
                </a:solidFill>
              </a:rPr>
              <a:t>years old. What type(s) of milk can he be served as part of a reimbursable meal?</a:t>
            </a:r>
            <a:br>
              <a:rPr lang="en-US" sz="1200" b="0" dirty="0">
                <a:solidFill>
                  <a:schemeClr val="tx1"/>
                </a:solidFill>
              </a:rPr>
            </a:br>
            <a:endParaRPr lang="en-US"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Raise your hand if you think </a:t>
            </a:r>
            <a:r>
              <a:rPr lang="en-US" sz="1200" baseline="0" noProof="0" dirty="0">
                <a:latin typeface="Arial" panose="020B0604020202020204" pitchFamily="34" charset="0"/>
                <a:cs typeface="Arial" panose="020B0604020202020204" pitchFamily="34" charset="0"/>
              </a:rPr>
              <a:t>Darrick can have: </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pPr marL="228600" indent="-228600">
              <a:buFont typeface="Wingdings" panose="05000000000000000000" pitchFamily="2" charset="2"/>
              <a:buAutoNum type="alphaUcPeriod"/>
            </a:pPr>
            <a:r>
              <a:rPr lang="en-US" sz="1200" noProof="0" dirty="0">
                <a:latin typeface="Arial" panose="020B0604020202020204" pitchFamily="34" charset="0"/>
                <a:cs typeface="Arial" panose="020B0604020202020204" pitchFamily="34" charset="0"/>
              </a:rPr>
              <a:t>Unflavored low-fat milk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pPr marL="0" indent="0">
              <a:buFont typeface="Wingdings" panose="05000000000000000000" pitchFamily="2" charset="2"/>
              <a:buNone/>
            </a:pPr>
            <a:endParaRPr lang="en-US" sz="120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noProof="0" dirty="0">
                <a:latin typeface="Arial" panose="020B0604020202020204" pitchFamily="34" charset="0"/>
                <a:cs typeface="Arial" panose="020B0604020202020204" pitchFamily="34" charset="0"/>
              </a:rPr>
              <a:t>B. Unflavored whole milk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r>
              <a:rPr lang="en-US" sz="1200" baseline="0" noProof="0" dirty="0">
                <a:latin typeface="Arial" panose="020B0604020202020204" pitchFamily="34" charset="0"/>
                <a:cs typeface="Arial" panose="020B0604020202020204" pitchFamily="34" charset="0"/>
              </a:rPr>
              <a:t> and/or</a:t>
            </a:r>
          </a:p>
          <a:p>
            <a:pPr marL="0" indent="0">
              <a:buFont typeface="Wingdings" panose="05000000000000000000" pitchFamily="2" charset="2"/>
              <a:buNone/>
            </a:pPr>
            <a:endParaRPr lang="en-US" sz="1200" baseline="0" noProof="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1200" noProof="0" dirty="0">
                <a:latin typeface="Arial" panose="020B0604020202020204" pitchFamily="34" charset="0"/>
                <a:cs typeface="Arial" panose="020B0604020202020204" pitchFamily="34" charset="0"/>
              </a:rPr>
              <a:t>C</a:t>
            </a:r>
            <a:r>
              <a:rPr lang="en-US" sz="1200" baseline="0" noProof="0" dirty="0">
                <a:latin typeface="Arial" panose="020B0604020202020204" pitchFamily="34" charset="0"/>
                <a:cs typeface="Arial" panose="020B0604020202020204" pitchFamily="34" charset="0"/>
              </a:rPr>
              <a:t>. </a:t>
            </a:r>
            <a:r>
              <a:rPr lang="en-US" sz="1200" noProof="0" dirty="0">
                <a:latin typeface="Arial" panose="020B0604020202020204" pitchFamily="34" charset="0"/>
                <a:cs typeface="Arial" panose="020B0604020202020204" pitchFamily="34" charset="0"/>
              </a:rPr>
              <a:t>Unflavored fat-free milk</a:t>
            </a:r>
            <a:r>
              <a:rPr lang="en-US" sz="1200" baseline="0" noProof="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noProof="0" dirty="0"/>
          </a:p>
          <a:p>
            <a:endParaRPr lang="en-US" sz="1200" noProof="0"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2940908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t>Great job! The correct answers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0" dirty="0"/>
              <a:t>A.</a:t>
            </a:r>
            <a:r>
              <a:rPr lang="en-US" sz="1200" baseline="0" noProof="0" dirty="0"/>
              <a:t> Unf</a:t>
            </a:r>
            <a:r>
              <a:rPr lang="en-US" sz="1200" noProof="0" dirty="0"/>
              <a:t>lavored low-fat </a:t>
            </a:r>
            <a:r>
              <a:rPr lang="en-US" sz="1200" baseline="0" noProof="0" dirty="0"/>
              <a:t>milk 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noProof="0" dirty="0"/>
              <a:t>C. Unflavored fat-free milk.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noProof="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rPr>
              <a:t>You can find this information</a:t>
            </a:r>
            <a:r>
              <a:rPr lang="en-US" sz="1200" kern="1200" baseline="0" dirty="0">
                <a:solidFill>
                  <a:schemeClr val="tx1"/>
                </a:solidFill>
              </a:rPr>
              <a:t> on the top of page 6 of the Operator Booklet. </a:t>
            </a:r>
            <a:endParaRPr lang="en-US" sz="1200" kern="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noProof="0" dirty="0">
                <a:solidFill>
                  <a:schemeClr val="tx1"/>
                </a:solidFill>
              </a:rPr>
              <a:t>Additionally, </a:t>
            </a:r>
            <a:r>
              <a:rPr lang="en-US" sz="1200" baseline="0" noProof="0" dirty="0"/>
              <a:t>breastmilk may also be served as part of a reimbursable meal.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noProof="0" dirty="0"/>
              <a:t>Wonderful job, everyone!</a:t>
            </a:r>
            <a:endParaRPr lang="en-US" sz="1200" noProof="0" dirty="0"/>
          </a:p>
          <a:p>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noProof="0" dirty="0"/>
          </a:p>
          <a:p>
            <a:endParaRPr lang="en-US" sz="1200" noProof="0"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944709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Toddlers are eager to learn, especially at mealtimes. In addition to milk, let them try different foods by offering a variety of vegetables and fruit at breakfast, lunch, supper and snack. </a:t>
            </a:r>
          </a:p>
          <a:p>
            <a:endParaRPr lang="en-US" sz="1200" dirty="0"/>
          </a:p>
          <a:p>
            <a:r>
              <a:rPr lang="en-US" sz="1200" dirty="0"/>
              <a:t>As shown on the Family Handout, vegetables and/or fruit are required at CACFP breakfast. Vegetables</a:t>
            </a:r>
            <a:r>
              <a:rPr lang="en-US" sz="1200" baseline="0" dirty="0"/>
              <a:t> and fruits are required at </a:t>
            </a:r>
            <a:r>
              <a:rPr lang="en-US" sz="1200" dirty="0"/>
              <a:t> lunch/supper. Vegetables and fruits are optional at snack. </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3370190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aseline="0" dirty="0"/>
              <a:t>At breakfast, </a:t>
            </a:r>
            <a:r>
              <a:rPr lang="en-US" sz="1200" dirty="0"/>
              <a:t>vegetables are a combined component with fruits. This means you may count vegetables, fruits, or a combination of vegetables and fruit, as part of a reimbursable breakfast in the CACFP. You must offer at least ¼ cup</a:t>
            </a:r>
            <a:r>
              <a:rPr lang="en-US" sz="1200" baseline="0" dirty="0"/>
              <a:t> of vegetables/fruits at breakfast.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dirty="0"/>
              <a:t>You can find a sample</a:t>
            </a:r>
            <a:r>
              <a:rPr lang="en-US" sz="1200" baseline="0" dirty="0"/>
              <a:t> one-day menu on page 7 of the Operator Booklet. This sample menu is shown on the right side of the slide. Let’s take a closer look now at how the sample breakfast meets the meal pattern requirements. </a:t>
            </a:r>
          </a:p>
          <a:p>
            <a:pPr marL="0" indent="0">
              <a:buFont typeface="Wingdings" panose="05000000000000000000" pitchFamily="2" charset="2"/>
              <a:buNone/>
            </a:pPr>
            <a:endParaRPr lang="en-US" sz="1200" dirty="0"/>
          </a:p>
          <a:p>
            <a:r>
              <a:rPr lang="en-US" sz="1200" baseline="0" dirty="0"/>
              <a:t>In this sample menu, this breakfast includes ½ cup of unflavored whole milk for 1-year-olds, and ½ cup of low-fat or fat-free milk for 2- year-olds. </a:t>
            </a:r>
          </a:p>
          <a:p>
            <a:endParaRPr lang="en-US" sz="1200" baseline="0" dirty="0"/>
          </a:p>
          <a:p>
            <a:r>
              <a:rPr lang="en-US" sz="1200" baseline="0" dirty="0"/>
              <a:t>To meet the vegetables/fruit component, this breakfast includes ¼ cup of strawberries, which is a fruit. </a:t>
            </a:r>
          </a:p>
          <a:p>
            <a:endParaRPr lang="en-US" sz="1200" baseline="0" dirty="0"/>
          </a:p>
          <a:p>
            <a:r>
              <a:rPr lang="en-US" sz="1200" baseline="0" dirty="0"/>
              <a:t>To meet the grains component, this breakfast offers ½ cup of toasted o’s cereal. </a:t>
            </a: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291185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Ok, so let’s put everything into</a:t>
            </a:r>
            <a:r>
              <a:rPr lang="en-US" sz="1200" baseline="0" dirty="0"/>
              <a:t> practice with this “Try It Out!” question. </a:t>
            </a:r>
          </a:p>
          <a:p>
            <a:endParaRPr lang="en-US" sz="1200" dirty="0"/>
          </a:p>
          <a:p>
            <a:r>
              <a:rPr lang="en-US" sz="1200" dirty="0"/>
              <a:t>Look at the four breakfast options on the screen. Assume there</a:t>
            </a:r>
            <a:r>
              <a:rPr lang="en-US" sz="1200" baseline="0" dirty="0"/>
              <a:t> is enough of each item to meet minimum amounts</a:t>
            </a:r>
            <a:r>
              <a:rPr lang="en-US" sz="1200" dirty="0"/>
              <a:t> required for each component</a:t>
            </a:r>
            <a:r>
              <a:rPr lang="en-US" sz="1200" baseline="0" dirty="0"/>
              <a:t>. </a:t>
            </a:r>
            <a:r>
              <a:rPr lang="en-US" sz="1200" dirty="0"/>
              <a:t>Which</a:t>
            </a:r>
            <a:r>
              <a:rPr lang="en-US" sz="1200" baseline="0" dirty="0"/>
              <a:t> breakfasts are reimbursable in the CACFP? </a:t>
            </a:r>
          </a:p>
          <a:p>
            <a:endParaRPr lang="en-US" sz="1200" baseline="0" dirty="0"/>
          </a:p>
          <a:p>
            <a:r>
              <a:rPr lang="en-US" sz="1200" baseline="0" dirty="0"/>
              <a:t>Note that I said “breakfasts”—so this means more than one breakfast listed here will be reimbursable. </a:t>
            </a:r>
          </a:p>
          <a:p>
            <a:endParaRPr lang="en-US" sz="1200" baseline="0" dirty="0"/>
          </a:p>
          <a:p>
            <a:r>
              <a:rPr lang="en-US" sz="1200" baseline="0" dirty="0"/>
              <a:t>Raise your hand if you think the answer is:</a:t>
            </a:r>
          </a:p>
          <a:p>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baseline="0" dirty="0"/>
              <a:t>Milk, roasted, diced sweet potatoes, and enriched waffle pieces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baseline="0" dirty="0"/>
              <a:t>Milk, diced peaches, and oatmeal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baseline="0" dirty="0"/>
              <a:t>Milk, mashed avocados, fruit salad, and whole grain-rich English muffin pieces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baseline="0" dirty="0"/>
              <a:t>Milk, cottage cheese, and whole grain-rich bagel pieces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r>
              <a:rPr lang="en-US" sz="1200" baseline="0"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pPr marL="228600" indent="-228600">
              <a:buAutoNum type="alphaUcParenR"/>
            </a:pPr>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006400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Great job everyone! Let’s go through this together now:</a:t>
            </a:r>
          </a:p>
          <a:p>
            <a:endParaRPr lang="en-US" sz="1200" dirty="0"/>
          </a:p>
          <a:p>
            <a:r>
              <a:rPr lang="en-US" sz="1200" dirty="0"/>
              <a:t>Breakfast</a:t>
            </a:r>
            <a:r>
              <a:rPr lang="en-US" sz="1200" baseline="0" dirty="0"/>
              <a:t> A is reimbursable, because you have milk from the milk component, sweet potatoes, which are a vegetable, from the vegetables/fruits component, and waffles from the grains component. </a:t>
            </a:r>
          </a:p>
          <a:p>
            <a:endParaRPr lang="en-US" sz="1200" baseline="0" dirty="0"/>
          </a:p>
          <a:p>
            <a:r>
              <a:rPr lang="en-US" sz="1200" baseline="0" dirty="0"/>
              <a:t>Breakfast B is reimbursable, because you have milk from the milk component, peaches, which are a fruit, from the vegetables/fruit component, and oatmeal from the grains component. </a:t>
            </a:r>
          </a:p>
          <a:p>
            <a:endParaRPr lang="en-US" sz="1200" baseline="0" dirty="0"/>
          </a:p>
          <a:p>
            <a:r>
              <a:rPr lang="en-US" sz="1200" baseline="0" dirty="0"/>
              <a:t>Breakfast C is reimbursable, because you have milk from the milk component, avocados, which are a vegetable, and fruit salad, which are made up of fruits, from the vegetables/fruit component, and the English muffin from the grains component. </a:t>
            </a:r>
          </a:p>
          <a:p>
            <a:endParaRPr lang="en-US" sz="1200" baseline="0" dirty="0"/>
          </a:p>
          <a:p>
            <a:r>
              <a:rPr lang="en-US" sz="1200" baseline="0" dirty="0"/>
              <a:t>Breakfast D is NOT reimbursable because you don’t have a fruit or a vegetable. You have milk from the milk component, a bagel from the grains component, and cottage cheese as an “extra” or “additional” item. However, this breakfast does not have a vegetable or a fruit, so it is not reimbursable. </a:t>
            </a:r>
          </a:p>
          <a:p>
            <a:endParaRPr lang="en-US" sz="1200" baseline="0" dirty="0"/>
          </a:p>
          <a:p>
            <a:r>
              <a:rPr lang="en-US" sz="1200" baseline="0" dirty="0"/>
              <a:t>Nice work everyone! Let’s talk about vegetables and fruits at lunch and supper. </a:t>
            </a:r>
            <a:endParaRPr lang="en-US" sz="1200" dirty="0"/>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96171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dirty="0">
                <a:latin typeface="Arial" panose="020B0604020202020204" pitchFamily="34" charset="0"/>
                <a:cs typeface="Arial" panose="020B0604020202020204" pitchFamily="34" charset="0"/>
              </a:rPr>
              <a:t>At lunch and supper, at least one vegetable is required</a:t>
            </a:r>
            <a:r>
              <a:rPr lang="en-US" sz="1200" baseline="0" dirty="0">
                <a:latin typeface="Arial" panose="020B0604020202020204" pitchFamily="34" charset="0"/>
                <a:cs typeface="Arial" panose="020B0604020202020204" pitchFamily="34" charset="0"/>
              </a:rPr>
              <a:t> and you must offer at least ⅛ cup of vegetables and ⅛ cup of fruit. OR, y</a:t>
            </a:r>
            <a:r>
              <a:rPr lang="en-US" sz="1200" dirty="0">
                <a:latin typeface="Arial" panose="020B0604020202020204" pitchFamily="34" charset="0"/>
                <a:cs typeface="Arial" panose="020B0604020202020204" pitchFamily="34" charset="0"/>
              </a:rPr>
              <a:t>ou may also serve a second, different vegetable, in place of a fruit.</a:t>
            </a:r>
          </a:p>
          <a:p>
            <a:pPr marL="171450" indent="-171450">
              <a:buFont typeface="Wingdings" panose="05000000000000000000" pitchFamily="2" charset="2"/>
              <a:buChar char="§"/>
            </a:pPr>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Let’s look at the lunch</a:t>
            </a:r>
            <a:r>
              <a:rPr lang="en-US" sz="1200" baseline="0" dirty="0">
                <a:latin typeface="Arial" panose="020B0604020202020204" pitchFamily="34" charset="0"/>
                <a:cs typeface="Arial" panose="020B0604020202020204" pitchFamily="34" charset="0"/>
              </a:rPr>
              <a:t>/supper sample menu on page 7 of the Operator Booklet again. This menu is shown on the right side of the screen.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In this sample menu, this lunch/supper includes ½ cup of unflavored whole milk for 1-year-olds, and ½ cup of low-fat or fat-free milk for 2- year-olds.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meet the meats/meat alternates component, this meal includes 1 oz of shredded chicken.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meet the vegetables component, this lunch/supper includes ⅛ cup of broccoli.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To meet the fruit component, this lunch/supper offers a second, different vegetable-- ⅛ cup of diced carrots--- in place of fruit.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try another practice question now. </a:t>
            </a: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2458858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Look at the four lunch/supper options on the screen. Assume there</a:t>
            </a:r>
            <a:r>
              <a:rPr lang="en-US" sz="1200" baseline="0" dirty="0"/>
              <a:t> is enough of each item to meet minimum amounts</a:t>
            </a:r>
            <a:r>
              <a:rPr lang="en-US" sz="1200" dirty="0"/>
              <a:t> required for each component</a:t>
            </a:r>
            <a:r>
              <a:rPr lang="en-US" sz="1200" baseline="0" dirty="0"/>
              <a:t>. </a:t>
            </a:r>
            <a:r>
              <a:rPr lang="en-US" sz="1200" dirty="0"/>
              <a:t>Which</a:t>
            </a:r>
            <a:r>
              <a:rPr lang="en-US" sz="1200" baseline="0" dirty="0"/>
              <a:t> meals are reimbursable in the CACFP? </a:t>
            </a:r>
          </a:p>
          <a:p>
            <a:endParaRPr lang="en-US" sz="1200" baseline="0" dirty="0"/>
          </a:p>
          <a:p>
            <a:r>
              <a:rPr lang="en-US" sz="1200" baseline="0" dirty="0"/>
              <a:t>Note that I said “meals”—so this means more than one meal listed here will be reimbursable. </a:t>
            </a:r>
          </a:p>
          <a:p>
            <a:endParaRPr lang="en-US" sz="1200" baseline="0" dirty="0"/>
          </a:p>
          <a:p>
            <a:r>
              <a:rPr lang="en-US" sz="1200" baseline="0" dirty="0"/>
              <a:t>Raise your hand if you think the answer is:</a:t>
            </a:r>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dirty="0"/>
              <a:t>Milk, spaghetti with meatballs, steamed broccoli, sliced strawberries</a:t>
            </a:r>
            <a:r>
              <a:rPr lang="en-US" sz="1200" baseline="0" dirty="0"/>
              <a:t>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dirty="0"/>
              <a:t>Milk, spaghetti with meatballs, steamed broccoli, roasted squash</a:t>
            </a:r>
            <a:r>
              <a:rPr lang="en-US" sz="1200" baseline="0" dirty="0"/>
              <a:t>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dirty="0"/>
              <a:t>Milk, spaghetti with meatballs, steamed broccoli, roasted broccoli</a:t>
            </a:r>
            <a:r>
              <a:rPr lang="en-US" sz="1200" baseline="0" dirty="0"/>
              <a:t>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 and/or</a:t>
            </a: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endParaRPr lang="en-US" sz="1200" dirty="0"/>
          </a:p>
          <a:p>
            <a:pPr marL="228600" marR="0" lvl="0" indent="-228600" algn="l" defTabSz="914400" rtl="0" eaLnBrk="1" fontAlgn="auto" latinLnBrk="0" hangingPunct="1">
              <a:lnSpc>
                <a:spcPct val="100000"/>
              </a:lnSpc>
              <a:spcBef>
                <a:spcPts val="0"/>
              </a:spcBef>
              <a:spcAft>
                <a:spcPts val="0"/>
              </a:spcAft>
              <a:buClrTx/>
              <a:buSzTx/>
              <a:buFontTx/>
              <a:buAutoNum type="alphaUcParenR"/>
              <a:tabLst/>
              <a:defRPr/>
            </a:pPr>
            <a:r>
              <a:rPr lang="en-US" sz="1200" dirty="0"/>
              <a:t>Milk, spaghetti with meatballs, sliced strawberries, applesauce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r>
              <a:rPr lang="en-US" sz="1200" baseline="0"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2529545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Great job everyone!! Let’s go through this together now:</a:t>
            </a:r>
          </a:p>
          <a:p>
            <a:endParaRPr lang="en-US" sz="1200" dirty="0"/>
          </a:p>
          <a:p>
            <a:r>
              <a:rPr lang="en-US" sz="1200" dirty="0"/>
              <a:t>Meal</a:t>
            </a:r>
            <a:r>
              <a:rPr lang="en-US" sz="1200" baseline="0" dirty="0"/>
              <a:t> A is reimbursable, because you have milk from the milk component, meatballs from the meats/meat alternates component, spaghetti from the grains component, steamed broccoli from the vegetables component, and sliced strawberries from the fruit component.</a:t>
            </a:r>
          </a:p>
          <a:p>
            <a:endParaRPr lang="en-US" sz="1200" baseline="0" dirty="0"/>
          </a:p>
          <a:p>
            <a:r>
              <a:rPr lang="en-US" sz="1200" dirty="0"/>
              <a:t>Meal </a:t>
            </a:r>
            <a:r>
              <a:rPr lang="en-US" sz="1200" baseline="0" dirty="0"/>
              <a:t>B is reimbursable, because you have milk from the milk component, meatballs from the meats/meat alternate component, spaghetti from the grains component, steamed broccoli from the vegetables component, and roasted squash, which is a second, different vegetable from the broccoli, in place of the fruit component. </a:t>
            </a:r>
          </a:p>
          <a:p>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Meal C </a:t>
            </a:r>
            <a:r>
              <a:rPr lang="en-US" sz="1200" baseline="0" dirty="0"/>
              <a:t>is NOT reimbursable, because you have milk from the milk component, meatballs from the meats/meat alternate component, spaghetti from the grains component, but only one vegetable--broccoli. </a:t>
            </a:r>
            <a:r>
              <a:rPr lang="en-US" sz="1200" dirty="0"/>
              <a:t>Even though you are serving them two different ways--one steamed, one roasted--they are still the same food so you cannot count one as a vegetable to be served in place of fruit.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Meal D is NOT reimbursable because you have milk from the milk component, meatballs from the meats/meat alternate component, spaghetti from the grains component, but no vegetables. You must serve at least one vegetable as part of a reimbursable meal in the CACFP.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Great job everyone! Now, let’s look at vegetables and fruits at snack. </a:t>
            </a:r>
          </a:p>
          <a:p>
            <a:endParaRPr lang="en-US" sz="1200" baseline="0" dirty="0"/>
          </a:p>
          <a:p>
            <a:pPr marL="0" indent="0">
              <a:buNone/>
            </a:pPr>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2803713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0" indent="0">
              <a:buFont typeface="Wingdings" panose="05000000000000000000" pitchFamily="2" charset="2"/>
              <a:buNone/>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At snacks, vegetables and fruits are optional, meaning they are not required. </a:t>
            </a:r>
            <a:r>
              <a:rPr lang="en-US" sz="1200" kern="1200" dirty="0">
                <a:solidFill>
                  <a:schemeClr val="tx1"/>
                </a:solidFill>
                <a:latin typeface="Arial" panose="020B0604020202020204" pitchFamily="34" charset="0"/>
                <a:ea typeface="+mn-ea"/>
                <a:cs typeface="Arial" panose="020B0604020202020204" pitchFamily="34" charset="0"/>
              </a:rPr>
              <a:t>Snack in the CACFP must have foods from two different components.</a:t>
            </a:r>
            <a:r>
              <a:rPr lang="en-US" sz="1200" kern="1200" baseline="0" dirty="0">
                <a:solidFill>
                  <a:schemeClr val="tx1"/>
                </a:solidFill>
                <a:latin typeface="Arial" panose="020B0604020202020204" pitchFamily="34" charset="0"/>
                <a:ea typeface="+mn-ea"/>
                <a:cs typeface="Arial" panose="020B0604020202020204" pitchFamily="34" charset="0"/>
              </a:rPr>
              <a:t> Examples of reimbursable snacks are a snack with </a:t>
            </a:r>
            <a:r>
              <a:rPr lang="en-US" sz="1200" kern="1200" dirty="0">
                <a:solidFill>
                  <a:schemeClr val="tx1"/>
                </a:solidFill>
                <a:latin typeface="Arial" panose="020B0604020202020204" pitchFamily="34" charset="0"/>
                <a:ea typeface="+mn-ea"/>
                <a:cs typeface="Arial" panose="020B0604020202020204" pitchFamily="34" charset="0"/>
              </a:rPr>
              <a:t>vegetables and grains, or a</a:t>
            </a:r>
            <a:r>
              <a:rPr lang="en-US" sz="1200" kern="1200" baseline="0" dirty="0">
                <a:solidFill>
                  <a:schemeClr val="tx1"/>
                </a:solidFill>
                <a:latin typeface="Arial" panose="020B0604020202020204" pitchFamily="34" charset="0"/>
                <a:ea typeface="+mn-ea"/>
                <a:cs typeface="Arial" panose="020B0604020202020204" pitchFamily="34" charset="0"/>
              </a:rPr>
              <a:t> snack that includes fruit and milk, or that includes grains and meat alternate. </a:t>
            </a:r>
          </a:p>
          <a:p>
            <a:endParaRPr lang="en-US" sz="1200"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As</a:t>
            </a:r>
            <a:r>
              <a:rPr lang="en-US" sz="1200" kern="1200" baseline="0" dirty="0">
                <a:solidFill>
                  <a:schemeClr val="tx1"/>
                </a:solidFill>
                <a:latin typeface="Arial" panose="020B0604020202020204" pitchFamily="34" charset="0"/>
                <a:ea typeface="+mn-ea"/>
                <a:cs typeface="Arial" panose="020B0604020202020204" pitchFamily="34" charset="0"/>
              </a:rPr>
              <a:t> </a:t>
            </a:r>
            <a:r>
              <a:rPr lang="en-US" sz="1200" kern="1200" dirty="0">
                <a:solidFill>
                  <a:schemeClr val="tx1"/>
                </a:solidFill>
                <a:latin typeface="Arial" panose="020B0604020202020204" pitchFamily="34" charset="0"/>
                <a:ea typeface="+mn-ea"/>
                <a:cs typeface="Arial" panose="020B0604020202020204" pitchFamily="34" charset="0"/>
              </a:rPr>
              <a:t>an optional CACFP best practice, we encourage you to offer a fruit or vegetable at every snack you serve. This helps to expose these young children to a variety of vegetables and fruit throughout the week.</a:t>
            </a:r>
          </a:p>
          <a:p>
            <a:endParaRPr lang="en-US" sz="1200" kern="1200" baseline="0" dirty="0">
              <a:solidFill>
                <a:schemeClr val="tx1"/>
              </a:solidFill>
              <a:latin typeface="Arial" panose="020B0604020202020204" pitchFamily="34" charset="0"/>
              <a:ea typeface="+mn-ea"/>
              <a:cs typeface="Arial" panose="020B0604020202020204" pitchFamily="34" charset="0"/>
            </a:endParaRPr>
          </a:p>
          <a:p>
            <a:r>
              <a:rPr lang="en-US" sz="1200" kern="1200" baseline="0" dirty="0">
                <a:solidFill>
                  <a:schemeClr val="tx1"/>
                </a:solidFill>
                <a:latin typeface="Arial" panose="020B0604020202020204" pitchFamily="34" charset="0"/>
                <a:ea typeface="+mn-ea"/>
                <a:cs typeface="Arial" panose="020B0604020202020204" pitchFamily="34" charset="0"/>
              </a:rPr>
              <a:t>If you serve a vegetable at snack, you must offer at least ½ cup. And, if you choose to serve a fruit at snack, you must offer at least ½ cup. </a:t>
            </a:r>
          </a:p>
          <a:p>
            <a:endParaRPr lang="en-US" sz="1200" kern="1200" baseline="0" dirty="0">
              <a:solidFill>
                <a:schemeClr val="tx1"/>
              </a:solidFill>
              <a:latin typeface="Arial" panose="020B0604020202020204" pitchFamily="34" charset="0"/>
              <a:ea typeface="+mn-ea"/>
              <a:cs typeface="Arial" panose="020B0604020202020204" pitchFamily="34" charset="0"/>
            </a:endParaRPr>
          </a:p>
          <a:p>
            <a:r>
              <a:rPr lang="en-US" sz="1200" dirty="0">
                <a:latin typeface="Arial" panose="020B0604020202020204" pitchFamily="34" charset="0"/>
                <a:cs typeface="Arial" panose="020B0604020202020204" pitchFamily="34" charset="0"/>
              </a:rPr>
              <a:t>Looking</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at the snack in the</a:t>
            </a:r>
            <a:r>
              <a:rPr lang="en-US" sz="1200" baseline="0" dirty="0">
                <a:latin typeface="Arial" panose="020B0604020202020204" pitchFamily="34" charset="0"/>
                <a:cs typeface="Arial" panose="020B0604020202020204" pitchFamily="34" charset="0"/>
              </a:rPr>
              <a:t> sample menu on page 7 of the Operator Booklet, we see that this snack has foods from two different components:</a:t>
            </a:r>
          </a:p>
          <a:p>
            <a:r>
              <a:rPr lang="en-US" sz="1200" baseline="0" dirty="0">
                <a:latin typeface="Arial" panose="020B0604020202020204" pitchFamily="34" charset="0"/>
                <a:cs typeface="Arial" panose="020B0604020202020204" pitchFamily="34" charset="0"/>
              </a:rPr>
              <a:t>baked apple slices from the fruits component, and sweet potatoes from the vegetables component. Because we have foods from two different components, this snack is reimbursable in the CACFP. </a:t>
            </a:r>
          </a:p>
          <a:p>
            <a:endParaRPr lang="en-US" sz="1200" baseline="0" dirty="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32869064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t>Let’s do one last Try It Out, and this one will focus on snacks. As we mentioned earlier, reimbursable snacks have foods from any two of the five components. Water is not a component, but we encourage you to serve water with snacks when milk or 100% juice are not served. </a:t>
            </a:r>
          </a:p>
          <a:p>
            <a:endParaRPr lang="en-US" sz="1200" baseline="0" dirty="0"/>
          </a:p>
          <a:p>
            <a:r>
              <a:rPr lang="en-US" sz="1200" dirty="0"/>
              <a:t>Look at the four snack</a:t>
            </a:r>
            <a:r>
              <a:rPr lang="en-US" sz="1200" baseline="0" dirty="0"/>
              <a:t> </a:t>
            </a:r>
            <a:r>
              <a:rPr lang="en-US" sz="1200" dirty="0"/>
              <a:t>options on your screen. Assume there</a:t>
            </a:r>
            <a:r>
              <a:rPr lang="en-US" sz="1200" baseline="0" dirty="0"/>
              <a:t> is enough of each food in the snack to meet minimum serving requirements. </a:t>
            </a:r>
            <a:r>
              <a:rPr lang="en-US" sz="1200" dirty="0"/>
              <a:t>Which</a:t>
            </a:r>
            <a:r>
              <a:rPr lang="en-US" sz="1200" baseline="0" dirty="0"/>
              <a:t> snacks are reimbursable in the CACFP? </a:t>
            </a:r>
          </a:p>
          <a:p>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Note that I said “snacks”—so this means more than one snack</a:t>
            </a:r>
            <a:r>
              <a:rPr lang="en-US" sz="1200" dirty="0"/>
              <a:t> </a:t>
            </a:r>
            <a:r>
              <a:rPr lang="en-US" sz="1200" baseline="0" dirty="0"/>
              <a:t>will be reimbursable. Raise your hand if you think the answer is:</a:t>
            </a:r>
          </a:p>
          <a:p>
            <a:pPr marL="0" indent="0">
              <a:buNone/>
            </a:pPr>
            <a:endParaRPr lang="en-US" sz="1200" dirty="0"/>
          </a:p>
          <a:p>
            <a:pPr marL="0" indent="0">
              <a:buNone/>
            </a:pPr>
            <a:r>
              <a:rPr lang="en-US" sz="1200" dirty="0"/>
              <a:t>A) Bananas,</a:t>
            </a:r>
            <a:r>
              <a:rPr lang="en-US" sz="1200" baseline="0" dirty="0"/>
              <a:t> </a:t>
            </a:r>
            <a:r>
              <a:rPr lang="en-US" sz="1200" dirty="0"/>
              <a:t>yogurt, water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dirty="0"/>
          </a:p>
          <a:p>
            <a:pPr marL="0" indent="0">
              <a:buNone/>
            </a:pPr>
            <a:endParaRPr lang="en-US" sz="1200" dirty="0"/>
          </a:p>
          <a:p>
            <a:pPr marL="0" indent="0">
              <a:buNone/>
            </a:pPr>
            <a:r>
              <a:rPr lang="en-US" sz="1200" dirty="0"/>
              <a:t>B) Watermelon cubes and orange juice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endParaRPr lang="en-US" sz="1200" dirty="0"/>
          </a:p>
          <a:p>
            <a:pPr marL="0" indent="0">
              <a:buNone/>
            </a:pPr>
            <a:endParaRPr lang="en-US" sz="1200" dirty="0"/>
          </a:p>
          <a:p>
            <a:pPr marL="0" indent="0">
              <a:buNone/>
            </a:pPr>
            <a:r>
              <a:rPr lang="en-US" sz="1200" dirty="0"/>
              <a:t>C) Red pepper strips and milk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 and/or </a:t>
            </a:r>
            <a:endParaRPr lang="en-US" sz="1200" dirty="0"/>
          </a:p>
          <a:p>
            <a:pPr marL="0" indent="0">
              <a:buNone/>
            </a:pPr>
            <a:endParaRPr lang="en-US" sz="1200" dirty="0"/>
          </a:p>
          <a:p>
            <a:pPr marL="0" indent="0">
              <a:buNone/>
            </a:pPr>
            <a:r>
              <a:rPr lang="en-US" sz="1200" dirty="0"/>
              <a:t>D) Grilled cheese sandwiches (made with enriched bread and cheddar cheese) and water</a:t>
            </a:r>
          </a:p>
          <a:p>
            <a:pPr marL="0" indent="0">
              <a:buNone/>
            </a:pPr>
            <a:endParaRPr lang="en-US" sz="1200" dirty="0"/>
          </a:p>
          <a:p>
            <a:pPr marL="0" indent="0">
              <a:buNone/>
            </a:pPr>
            <a:endParaRPr lang="en-US" sz="1200" dirty="0"/>
          </a:p>
          <a:p>
            <a:endParaRPr lang="en-US" sz="1200" baseline="0" dirty="0"/>
          </a:p>
          <a:p>
            <a:pPr marL="0" indent="0">
              <a:buNone/>
            </a:pPr>
            <a:endParaRPr lang="en-US" sz="1200" baseline="0" dirty="0"/>
          </a:p>
          <a:p>
            <a:endParaRPr lang="en-US" sz="1200" baseline="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2620723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Great job everyone!! Let’s go through this together now:</a:t>
            </a:r>
          </a:p>
          <a:p>
            <a:endParaRPr lang="en-US" sz="1200" dirty="0"/>
          </a:p>
          <a:p>
            <a:r>
              <a:rPr lang="en-US" sz="1200" dirty="0"/>
              <a:t>Snack</a:t>
            </a:r>
            <a:r>
              <a:rPr lang="en-US" sz="1200" baseline="0" dirty="0"/>
              <a:t> A is reimbursable, because you have bananas from the fruit component, and yogurt from the meats/meat alternates component. </a:t>
            </a:r>
          </a:p>
          <a:p>
            <a:endParaRPr lang="en-US" sz="1200" baseline="0" dirty="0"/>
          </a:p>
          <a:p>
            <a:r>
              <a:rPr lang="en-US" sz="1200" baseline="0" dirty="0"/>
              <a:t>Snack B is NOT reimbursable, because you are offering two items from one component. Watermelon cubes and orange juice are both part of the fruit component. Serve an item from another component, such as vegetables, to make this a reimbursable snack. </a:t>
            </a:r>
          </a:p>
          <a:p>
            <a:endParaRPr lang="en-US" sz="1200" baseline="0" dirty="0"/>
          </a:p>
          <a:p>
            <a:r>
              <a:rPr lang="en-US" sz="1200" baseline="0" dirty="0"/>
              <a:t>Snack C is reimbursable, because you have r</a:t>
            </a:r>
            <a:r>
              <a:rPr lang="en-US" sz="1200" dirty="0"/>
              <a:t>ed pepper strips from the vegetables component, and milk from the milk </a:t>
            </a:r>
            <a:r>
              <a:rPr lang="en-US" sz="1200" baseline="0" dirty="0"/>
              <a:t>component. </a:t>
            </a:r>
          </a:p>
          <a:p>
            <a:endParaRPr lang="en-US" sz="1200" baseline="0" dirty="0"/>
          </a:p>
          <a:p>
            <a:r>
              <a:rPr lang="en-US" sz="1200" baseline="0" dirty="0"/>
              <a:t>Snack D is reimbursable because you have the bread from the grilled cheese sandwich that counts toward the grains component, and cheese from the meats/meat alternates component. </a:t>
            </a:r>
          </a:p>
          <a:p>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Nice work everyone!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11986339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Now,</a:t>
            </a:r>
            <a:r>
              <a:rPr lang="en-US" sz="1200" kern="1200" baseline="0" dirty="0">
                <a:solidFill>
                  <a:schemeClr val="tx1"/>
                </a:solidFill>
                <a:effectLst/>
                <a:latin typeface="Arial" panose="020B0604020202020204" pitchFamily="34" charset="0"/>
                <a:ea typeface="+mn-ea"/>
                <a:cs typeface="Arial" panose="020B0604020202020204" pitchFamily="34" charset="0"/>
              </a:rPr>
              <a:t> we will t</a:t>
            </a:r>
            <a:r>
              <a:rPr lang="en-US" sz="1200" kern="1200" dirty="0">
                <a:solidFill>
                  <a:schemeClr val="tx1"/>
                </a:solidFill>
                <a:effectLst/>
                <a:latin typeface="Arial" panose="020B0604020202020204" pitchFamily="34" charset="0"/>
                <a:ea typeface="+mn-ea"/>
                <a:cs typeface="Arial" panose="020B0604020202020204" pitchFamily="34" charset="0"/>
              </a:rPr>
              <a:t>alk</a:t>
            </a:r>
            <a:r>
              <a:rPr lang="en-US" sz="1200" kern="1200" baseline="0" dirty="0">
                <a:solidFill>
                  <a:schemeClr val="tx1"/>
                </a:solidFill>
                <a:effectLst/>
                <a:latin typeface="Arial" panose="020B0604020202020204" pitchFamily="34" charset="0"/>
                <a:ea typeface="+mn-ea"/>
                <a:cs typeface="Arial" panose="020B0604020202020204" pitchFamily="34" charset="0"/>
              </a:rPr>
              <a:t> briefly</a:t>
            </a:r>
            <a:r>
              <a:rPr lang="en-US" sz="1200" kern="1200" dirty="0">
                <a:solidFill>
                  <a:schemeClr val="tx1"/>
                </a:solidFill>
                <a:effectLst/>
                <a:latin typeface="Arial" panose="020B0604020202020204" pitchFamily="34" charset="0"/>
                <a:ea typeface="+mn-ea"/>
                <a:cs typeface="Arial" panose="020B0604020202020204" pitchFamily="34" charset="0"/>
              </a:rPr>
              <a:t> about choking prevention. As we know, choking</a:t>
            </a:r>
            <a:r>
              <a:rPr lang="en-US" sz="1200" kern="1200" baseline="0" dirty="0">
                <a:solidFill>
                  <a:schemeClr val="tx1"/>
                </a:solidFill>
                <a:effectLst/>
                <a:latin typeface="Arial" panose="020B0604020202020204" pitchFamily="34" charset="0"/>
                <a:ea typeface="+mn-ea"/>
                <a:cs typeface="Arial" panose="020B0604020202020204" pitchFamily="34" charset="0"/>
              </a:rPr>
              <a:t> prevention is so important at this age, as children under the age of 4 are at a high risk for choking. </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Cherry tomatoes, grapes, carrots, apples, and other vegetables and fruits can increase a toddler’s risk of choking. There are ways you can prepare these foods to lower this risk. You can:</a:t>
            </a:r>
          </a:p>
          <a:p>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Cut cherry tomatoes and grapes lengthwise, then cut into smaller pieces no larger than ½ inch.</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Cook hard vegetables, like carrots, until they are soft.</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Remove large seeds and pits from fruits, and cut into smaller pieces no larger than ½ inch. </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Cut raw vegetables and fruit, like cucumber and apples, into small thin strips or thin slices.</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This information can be found on pages 3 and 7 of the Operator</a:t>
            </a:r>
            <a:r>
              <a:rPr lang="en-US" sz="1200" kern="1200" baseline="0" dirty="0">
                <a:solidFill>
                  <a:schemeClr val="tx1"/>
                </a:solidFill>
                <a:effectLst/>
                <a:latin typeface="Arial" panose="020B0604020202020204" pitchFamily="34" charset="0"/>
                <a:ea typeface="+mn-ea"/>
                <a:cs typeface="Arial" panose="020B0604020202020204" pitchFamily="34" charset="0"/>
              </a:rPr>
              <a:t> Booklet. </a:t>
            </a:r>
          </a:p>
          <a:p>
            <a:r>
              <a:rPr lang="en-US" sz="1200" b="1" kern="1200" dirty="0">
                <a:solidFill>
                  <a:schemeClr val="tx1"/>
                </a:solidFill>
                <a:effectLst/>
                <a:latin typeface="Arial" panose="020B060402020202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37240545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Finally,</a:t>
            </a:r>
            <a:r>
              <a:rPr lang="en-US" sz="1200" baseline="0" dirty="0"/>
              <a:t> w</a:t>
            </a:r>
            <a:r>
              <a:rPr lang="en-US" sz="1200" dirty="0"/>
              <a:t>e</a:t>
            </a:r>
            <a:r>
              <a:rPr lang="en-US" sz="1200" baseline="0" dirty="0"/>
              <a:t> all know that communicating with parents is so important, and that includes celebrating their young child’s successes, new skills, and experiences, such as trying a new vegetable or fruit, learning how to drink from a cup, or using utensils at mealtimes and snacks. Consider sending families emails, letters, or certificates mentioning these milestones when they occur. This can help strengthen communication between child cares and families, and also encourage families to help their children practice these skills at home. The Mealtimes with Toddlers operator booklet also includes sample badges that you can print out or copy and give or send home with toddlers to celebrate their successes.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And, as mentioned before, the Mealtimes With Toddlers two-page family handout provides further information on how you can share this information with parents and families of the toddlers in your care. </a:t>
            </a: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4857541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endParaRPr lang="en-US" dirty="0"/>
          </a:p>
        </p:txBody>
      </p:sp>
      <p:sp>
        <p:nvSpPr>
          <p:cNvPr id="4" name="Slide Number Placeholder 3"/>
          <p:cNvSpPr>
            <a:spLocks noGrp="1"/>
          </p:cNvSpPr>
          <p:nvPr>
            <p:ph type="sldNum" sz="quarter" idx="10"/>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16385681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11133931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Today, we will talk about mealtimes with toddlers, or children who are 1 through 2 years old. Toddlers are growing and developing quickly. They are learning about themselves and the world around them, even at mealtimes.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All of the information you hear today is from Team Nutrition’s “Mealtimes With Toddlers in the Child and Adult Care Food Program” resource materials. This resource includes an 8-page booklet for CACFP operators, a 2-page handout for parents and families of toddlers, and 3 short videos. </a:t>
            </a: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481945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Let’s start by taking a</a:t>
            </a:r>
            <a:r>
              <a:rPr lang="en-US" sz="1200" kern="1200" baseline="0" dirty="0">
                <a:solidFill>
                  <a:schemeClr val="tx1"/>
                </a:solidFill>
                <a:effectLst/>
                <a:latin typeface="Arial" panose="020B0604020202020204" pitchFamily="34" charset="0"/>
                <a:ea typeface="+mn-ea"/>
                <a:cs typeface="Arial" panose="020B0604020202020204" pitchFamily="34" charset="0"/>
              </a:rPr>
              <a:t> look at the CACFP meal pattern requirements for toddlers. The meal pattern tells us what meal components should be in a reimbursable meal, and the minimum amount to serve from each component.  Toddlers should follow the meal pattern for children 1 through 2 years 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You can find the meal pattern on page 1 of the family handout, as shown on the left of the screen. You can find a sample one-day menu with breakfast, lunch/supper and snack for toddlers on page 7 of the Operator Booklet, as shown on the right side of the screen.</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385404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As shown on the family handout, as well as the slide here, a reimbursable breakfast in the CACFP includes at least ½ cup, or 4 fluid ounces, of milk, ¼ cup vegetables, fruits, or both, and ½ oz eq of grains. You also have the option to serve meats/meat alternates in place of the entire grains component up to three times per week at breakfast. </a:t>
            </a:r>
            <a:endParaRPr lang="en-US" sz="12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4173839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At</a:t>
            </a:r>
            <a:r>
              <a:rPr lang="en-US" sz="1200" baseline="0" dirty="0">
                <a:latin typeface="Arial" panose="020B0604020202020204" pitchFamily="34" charset="0"/>
                <a:cs typeface="Arial" panose="020B0604020202020204" pitchFamily="34" charset="0"/>
              </a:rPr>
              <a:t> Lunch and Supper, you must offer at least a ½ cup of milk, 1 oz eq of meats/meat alternates, ⅛ cup of vegetables, ⅛ cup of fruits, and ½ oz eq of grains.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717432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CACFP snacks are made up of two different food components. This means a reimbursable snack should have any </a:t>
            </a:r>
            <a:r>
              <a:rPr lang="en-US" sz="1200" b="1" kern="1200" baseline="0" dirty="0">
                <a:solidFill>
                  <a:schemeClr val="tx1"/>
                </a:solidFill>
                <a:effectLst/>
                <a:latin typeface="Arial" panose="020B0604020202020204" pitchFamily="34" charset="0"/>
                <a:ea typeface="+mn-ea"/>
                <a:cs typeface="Arial" panose="020B0604020202020204" pitchFamily="34" charset="0"/>
              </a:rPr>
              <a:t>two</a:t>
            </a:r>
            <a:r>
              <a:rPr lang="en-US" sz="1200" kern="1200" baseline="0" dirty="0">
                <a:solidFill>
                  <a:schemeClr val="tx1"/>
                </a:solidFill>
                <a:effectLst/>
                <a:latin typeface="Arial" panose="020B0604020202020204" pitchFamily="34" charset="0"/>
                <a:ea typeface="+mn-ea"/>
                <a:cs typeface="Arial" panose="020B0604020202020204" pitchFamily="34" charset="0"/>
              </a:rPr>
              <a:t> of the following options for children 1 through 2 years 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½ cup of milk,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½ oz eq meats/meat alternates,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½ cup vegetables,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½ cup fruits, 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Arial" panose="020B0604020202020204" pitchFamily="34" charset="0"/>
                <a:ea typeface="+mn-ea"/>
                <a:cs typeface="Arial" panose="020B0604020202020204" pitchFamily="34" charset="0"/>
              </a:rPr>
              <a:t>½ oz eq grains.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We will practice putting this information</a:t>
            </a:r>
            <a:r>
              <a:rPr lang="en-US" sz="1200" kern="1200" baseline="0" dirty="0">
                <a:solidFill>
                  <a:schemeClr val="tx1"/>
                </a:solidFill>
                <a:effectLst/>
                <a:latin typeface="Arial" panose="020B0604020202020204" pitchFamily="34" charset="0"/>
                <a:ea typeface="+mn-ea"/>
                <a:cs typeface="Arial" panose="020B0604020202020204" pitchFamily="34" charset="0"/>
              </a:rPr>
              <a:t> into practice to create and identify reimbursable meals and snacks in a bit. But first, let’s first talk </a:t>
            </a:r>
            <a:r>
              <a:rPr lang="en-US" sz="1200" baseline="0" dirty="0">
                <a:latin typeface="Arial" panose="020B0604020202020204" pitchFamily="34" charset="0"/>
                <a:cs typeface="Arial" panose="020B0604020202020204" pitchFamily="34" charset="0"/>
              </a:rPr>
              <a:t>about how we can help toddlers learn how to feed themselves.</a:t>
            </a: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3192296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Toddlers are excited to learn new skills. You can help toddlers become more independent while still providing supervision and support at meal</a:t>
            </a:r>
            <a:r>
              <a:rPr lang="en-US" sz="1200" kern="1200" baseline="0" dirty="0">
                <a:solidFill>
                  <a:schemeClr val="tx1"/>
                </a:solidFill>
                <a:effectLst/>
                <a:latin typeface="Arial" panose="020B0604020202020204" pitchFamily="34" charset="0"/>
                <a:ea typeface="+mn-ea"/>
                <a:cs typeface="Arial" panose="020B0604020202020204" pitchFamily="34" charset="0"/>
              </a:rPr>
              <a:t>s and snacks</a:t>
            </a:r>
            <a:r>
              <a:rPr lang="en-US" sz="1200" kern="1200" dirty="0">
                <a:solidFill>
                  <a:schemeClr val="tx1"/>
                </a:solidFill>
                <a:effectLst/>
                <a:latin typeface="Arial" panose="020B0604020202020204" pitchFamily="34" charset="0"/>
                <a:ea typeface="+mn-ea"/>
                <a:cs typeface="Arial" panose="020B0604020202020204" pitchFamily="34" charset="0"/>
              </a:rPr>
              <a:t>. You’ll be helping them develop important skills that they’ll use for life.</a:t>
            </a:r>
          </a:p>
          <a:p>
            <a:endParaRPr lang="en-US" sz="1200" dirty="0">
              <a:latin typeface="Arial" panose="020B0604020202020204" pitchFamily="34" charset="0"/>
              <a:cs typeface="Arial" panose="020B0604020202020204" pitchFamily="34" charset="0"/>
            </a:endParaRPr>
          </a:p>
          <a:p>
            <a:r>
              <a:rPr lang="en-US" sz="1200" b="0" kern="1200" dirty="0">
                <a:solidFill>
                  <a:schemeClr val="tx1"/>
                </a:solidFill>
                <a:effectLst/>
                <a:latin typeface="Arial" panose="020B0604020202020204" pitchFamily="34" charset="0"/>
                <a:ea typeface="+mn-ea"/>
                <a:cs typeface="Arial" panose="020B0604020202020204" pitchFamily="34" charset="0"/>
              </a:rPr>
              <a:t>You can help toddlers learn to feed themselves by:</a:t>
            </a:r>
          </a:p>
          <a:p>
            <a:r>
              <a:rPr lang="en-US" sz="1200" kern="1200" dirty="0">
                <a:solidFill>
                  <a:schemeClr val="tx1"/>
                </a:solidFill>
                <a:effectLst/>
                <a:latin typeface="Arial" panose="020B0604020202020204" pitchFamily="34" charset="0"/>
                <a:ea typeface="+mn-ea"/>
                <a:cs typeface="Arial" panose="020B0604020202020204" pitchFamily="34" charset="0"/>
              </a:rPr>
              <a:t> </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Offering foods in bite-size pieces that are easier to pick up with their fingers.</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Using tables, chairs, forks, spoons, bowls, and plates designed for children</a:t>
            </a: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Modeling how to use a spoon or fork at mealtimes,</a:t>
            </a:r>
            <a:r>
              <a:rPr lang="en-US" sz="1200" kern="1200" baseline="0" dirty="0">
                <a:solidFill>
                  <a:schemeClr val="tx1"/>
                </a:solidFill>
                <a:effectLst/>
                <a:latin typeface="Arial" panose="020B0604020202020204" pitchFamily="34" charset="0"/>
                <a:ea typeface="+mn-ea"/>
                <a:cs typeface="Arial" panose="020B0604020202020204" pitchFamily="34" charset="0"/>
              </a:rPr>
              <a:t> and</a:t>
            </a:r>
            <a:r>
              <a:rPr lang="en-US" sz="1200" kern="1200" dirty="0">
                <a:solidFill>
                  <a:schemeClr val="tx1"/>
                </a:solidFill>
                <a:effectLst/>
                <a:latin typeface="Arial" panose="020B0604020202020204" pitchFamily="34" charset="0"/>
                <a:ea typeface="+mn-ea"/>
                <a:cs typeface="Arial" panose="020B0604020202020204" pitchFamily="34" charset="0"/>
              </a:rPr>
              <a:t>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Arial" panose="020B0604020202020204" pitchFamily="34" charset="0"/>
                <a:ea typeface="+mn-ea"/>
                <a:cs typeface="Arial" panose="020B0604020202020204" pitchFamily="34" charset="0"/>
              </a:rPr>
              <a:t>Allowing toddlers to practice eating with spoons and forks at meals and</a:t>
            </a:r>
            <a:r>
              <a:rPr lang="en-US" sz="1200" kern="1200" baseline="0" dirty="0">
                <a:solidFill>
                  <a:schemeClr val="tx1"/>
                </a:solidFill>
                <a:effectLst/>
                <a:latin typeface="Arial" panose="020B0604020202020204" pitchFamily="34" charset="0"/>
                <a:ea typeface="+mn-ea"/>
                <a:cs typeface="Arial" panose="020B0604020202020204" pitchFamily="34" charset="0"/>
              </a:rPr>
              <a:t> snacks</a:t>
            </a:r>
            <a:r>
              <a:rPr lang="en-US" sz="1200" kern="1200" dirty="0">
                <a:solidFill>
                  <a:schemeClr val="tx1"/>
                </a:solidFill>
                <a:effectLst/>
                <a:latin typeface="Arial" panose="020B0604020202020204" pitchFamily="34" charset="0"/>
                <a:ea typeface="+mn-ea"/>
                <a:cs typeface="Arial" panose="020B0604020202020204" pitchFamily="34" charset="0"/>
              </a:rPr>
              <a:t>.</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These</a:t>
            </a:r>
            <a:r>
              <a:rPr lang="en-US" sz="1200" baseline="0" dirty="0">
                <a:latin typeface="Arial" panose="020B0604020202020204" pitchFamily="34" charset="0"/>
                <a:cs typeface="Arial" panose="020B0604020202020204" pitchFamily="34" charset="0"/>
              </a:rPr>
              <a:t> skills will develop at different times and ages for each toddler.</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3212860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00277A"/>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0277A"/>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0277A"/>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0277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408264" y="1794703"/>
            <a:ext cx="3868737" cy="613726"/>
          </a:xfrm>
          <a:prstGeom prst="rect">
            <a:avLst/>
          </a:prstGeom>
        </p:spPr>
        <p:txBody>
          <a:bodyPr/>
          <a:lstStyle>
            <a:lvl1pPr marL="0" indent="-137160">
              <a:buClr>
                <a:schemeClr val="accent5">
                  <a:lumMod val="75000"/>
                </a:schemeClr>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0277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5"/>
            <a:ext cx="3868737" cy="613726"/>
          </a:xfrm>
          <a:prstGeom prst="rect">
            <a:avLst/>
          </a:prstGeom>
        </p:spPr>
        <p:txBody>
          <a:bodyPr/>
          <a:lstStyle>
            <a:lvl1pPr marL="0" indent="-137160">
              <a:buClr>
                <a:schemeClr val="accent5">
                  <a:lumMod val="75000"/>
                </a:schemeClr>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561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0277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0277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0363" y="1461805"/>
            <a:ext cx="3868737" cy="613726"/>
          </a:xfrm>
          <a:prstGeom prst="rect">
            <a:avLst/>
          </a:prstGeom>
        </p:spPr>
        <p:txBody>
          <a:bodyPr/>
          <a:lstStyle>
            <a:lvl1pPr marL="0" indent="-137160">
              <a:buClr>
                <a:schemeClr val="accent5">
                  <a:lumMod val="75000"/>
                </a:schemeClr>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chemeClr val="accent5">
                    <a:lumMod val="50000"/>
                  </a:schemeClr>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rgbClr val="00277A"/>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0"/>
            <a:ext cx="8694751" cy="3440246"/>
          </a:xfrm>
          <a:prstGeom prst="round1Rect">
            <a:avLst>
              <a:gd name="adj" fmla="val 16776"/>
            </a:avLst>
          </a:pr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569FD8"/>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7C8633-7BBC-3344-A6B4-E3BA1B74B7BD}"/>
              </a:ext>
            </a:extLst>
          </p:cNvPr>
          <p:cNvSpPr/>
          <p:nvPr userDrawn="1"/>
        </p:nvSpPr>
        <p:spPr>
          <a:xfrm>
            <a:off x="0" y="0"/>
            <a:ext cx="9144000" cy="5143500"/>
          </a:xfrm>
          <a:prstGeom prst="rect">
            <a:avLst/>
          </a:pr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569FD8"/>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C50CB-BD94-0B41-9FC0-D6046BDE1306}"/>
              </a:ext>
            </a:extLst>
          </p:cNvPr>
          <p:cNvSpPr/>
          <p:nvPr userDrawn="1"/>
        </p:nvSpPr>
        <p:spPr>
          <a:xfrm>
            <a:off x="0" y="0"/>
            <a:ext cx="9144000" cy="5143500"/>
          </a:xfrm>
          <a:prstGeom prst="rect">
            <a:avLst/>
          </a:pr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569FD8"/>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png"/><Relationship Id="rId9"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2.emf"/><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38.emf"/></Relationships>
</file>

<file path=ppt/slides/_rels/slide28.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13.png"/><Relationship Id="rId7"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13.png"/><Relationship Id="rId7"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39.png"/><Relationship Id="rId7"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40.jpg"/></Relationships>
</file>

<file path=ppt/slides/_rels/slide31.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14.png"/><Relationship Id="rId7"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14.png"/><Relationship Id="rId7"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jpg"/><Relationship Id="rId18" Type="http://schemas.openxmlformats.org/officeDocument/2006/relationships/image" Target="../media/image61.png"/><Relationship Id="rId3" Type="http://schemas.openxmlformats.org/officeDocument/2006/relationships/image" Target="../media/image46.jpe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notesSlide" Target="../notesSlides/notesSlide35.xml"/><Relationship Id="rId16"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jp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png"/><Relationship Id="rId19" Type="http://schemas.openxmlformats.org/officeDocument/2006/relationships/image" Target="../media/image3.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hyperlink" Target="mailto:TeamNutrition@usda.gov" TargetMode="Externa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hyperlink" Target="https://teamnutrition.usda.gov/" TargetMode="External"/><Relationship Id="rId7"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65.png"/><Relationship Id="rId4" Type="http://schemas.openxmlformats.org/officeDocument/2006/relationships/image" Target="../media/image3.png"/><Relationship Id="rId9"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7.emf"/><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1" y="1010645"/>
            <a:ext cx="5689600" cy="1165832"/>
          </a:xfrm>
        </p:spPr>
        <p:txBody>
          <a:bodyPr>
            <a:noAutofit/>
          </a:bodyPr>
          <a:lstStyle/>
          <a:p>
            <a:r>
              <a:rPr lang="en-US" sz="4400" dirty="0">
                <a:solidFill>
                  <a:srgbClr val="00277A"/>
                </a:solidFill>
              </a:rPr>
              <a:t>Mealtimes With Toddlers in the CACFP</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5199656" cy="982899"/>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5" name="Picture 4" descr="Picture of a toddler at mealtime">
            <a:extLst>
              <a:ext uri="{FF2B5EF4-FFF2-40B4-BE49-F238E27FC236}">
                <a16:creationId xmlns:a16="http://schemas.microsoft.com/office/drawing/2014/main" id="{D0C7AD06-67A3-0443-81FC-4BEB9772A67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203517" y="-492760"/>
            <a:ext cx="5056720" cy="5636260"/>
          </a:xfrm>
          <a:prstGeom prst="rect">
            <a:avLst/>
          </a:prstGeom>
        </p:spPr>
      </p:pic>
    </p:spTree>
    <p:extLst>
      <p:ext uri="{BB962C8B-B14F-4D97-AF65-F5344CB8AC3E}">
        <p14:creationId xmlns:p14="http://schemas.microsoft.com/office/powerpoint/2010/main" val="3163124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Cut Down on the Mess</a:t>
            </a:r>
            <a:endParaRPr lang="en-US" sz="3000" dirty="0">
              <a:solidFill>
                <a:srgbClr val="D8F1DB"/>
              </a:solidFill>
              <a:latin typeface="Arial" panose="020B0604020202020204" pitchFamily="34" charset="0"/>
              <a:cs typeface="Arial" panose="020B0604020202020204" pitchFamily="34" charset="0"/>
            </a:endParaRPr>
          </a:p>
        </p:txBody>
      </p:sp>
      <p:pic>
        <p:nvPicPr>
          <p:cNvPr id="10" name="Picture 9" descr="Picture of a toddler eating">
            <a:extLst>
              <a:ext uri="{FF2B5EF4-FFF2-40B4-BE49-F238E27FC236}">
                <a16:creationId xmlns:a16="http://schemas.microsoft.com/office/drawing/2014/main" id="{CFECC5EC-429C-5745-9DB8-027B2106DFF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855796"/>
            <a:ext cx="3943350" cy="4275004"/>
          </a:xfrm>
          <a:prstGeom prst="rect">
            <a:avLst/>
          </a:prstGeom>
        </p:spPr>
      </p:pic>
      <p:sp>
        <p:nvSpPr>
          <p:cNvPr id="9" name="Rectangle 8">
            <a:extLst>
              <a:ext uri="{FF2B5EF4-FFF2-40B4-BE49-F238E27FC236}">
                <a16:creationId xmlns:a16="http://schemas.microsoft.com/office/drawing/2014/main" id="{20F3AD6E-B112-2E44-A2F1-5FBF88AEAD3B}"/>
              </a:ext>
            </a:extLst>
          </p:cNvPr>
          <p:cNvSpPr/>
          <p:nvPr/>
        </p:nvSpPr>
        <p:spPr>
          <a:xfrm>
            <a:off x="4266175" y="1110342"/>
            <a:ext cx="3683726"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Meals with toddlers can be messy. Cut down on the mess by:</a:t>
            </a:r>
          </a:p>
        </p:txBody>
      </p:sp>
      <p:sp>
        <p:nvSpPr>
          <p:cNvPr id="8" name="Rectangle 7">
            <a:extLst>
              <a:ext uri="{FF2B5EF4-FFF2-40B4-BE49-F238E27FC236}">
                <a16:creationId xmlns:a16="http://schemas.microsoft.com/office/drawing/2014/main" id="{4568B40F-A1FB-BD45-B890-0A2D991BCD95}"/>
              </a:ext>
            </a:extLst>
          </p:cNvPr>
          <p:cNvSpPr/>
          <p:nvPr/>
        </p:nvSpPr>
        <p:spPr>
          <a:xfrm>
            <a:off x="4266175" y="1798319"/>
            <a:ext cx="3683726" cy="3323987"/>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Putting a towel, paper, or mat under the children’s chairs.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Using rubber bibs with pockets (if available).</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Letting children continue practicing feeding themselves.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Teaching children to clean up the mess.</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2210346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Encourage Toddlers to Try New Foods</a:t>
            </a:r>
            <a:endParaRPr lang="en-US" sz="3000" dirty="0">
              <a:solidFill>
                <a:srgbClr val="D8F1DB"/>
              </a:solidFill>
              <a:latin typeface="Arial" panose="020B0604020202020204" pitchFamily="34" charset="0"/>
              <a:cs typeface="Arial" panose="020B0604020202020204" pitchFamily="34" charset="0"/>
            </a:endParaRPr>
          </a:p>
        </p:txBody>
      </p:sp>
      <p:pic>
        <p:nvPicPr>
          <p:cNvPr id="11" name="Picture 10" descr="Picture of a toddler trying new foods">
            <a:extLst>
              <a:ext uri="{FF2B5EF4-FFF2-40B4-BE49-F238E27FC236}">
                <a16:creationId xmlns:a16="http://schemas.microsoft.com/office/drawing/2014/main" id="{314B21EB-7576-6244-8553-E6E20C6228C3}"/>
              </a:ext>
            </a:extLst>
          </p:cNvPr>
          <p:cNvPicPr>
            <a:picLocks noChangeAspect="1"/>
          </p:cNvPicPr>
          <p:nvPr/>
        </p:nvPicPr>
        <p:blipFill rotWithShape="1">
          <a:blip r:embed="rId3">
            <a:extLst>
              <a:ext uri="{28A0092B-C50C-407E-A947-70E740481C1C}">
                <a14:useLocalDpi xmlns:a14="http://schemas.microsoft.com/office/drawing/2010/main"/>
              </a:ext>
            </a:extLst>
          </a:blip>
          <a:srcRect r="8598"/>
          <a:stretch/>
        </p:blipFill>
        <p:spPr>
          <a:xfrm>
            <a:off x="0" y="855329"/>
            <a:ext cx="3937000" cy="4307336"/>
          </a:xfrm>
          <a:prstGeom prst="rect">
            <a:avLst/>
          </a:prstGeom>
        </p:spPr>
      </p:pic>
      <p:sp>
        <p:nvSpPr>
          <p:cNvPr id="9" name="Rectangle 8">
            <a:extLst>
              <a:ext uri="{FF2B5EF4-FFF2-40B4-BE49-F238E27FC236}">
                <a16:creationId xmlns:a16="http://schemas.microsoft.com/office/drawing/2014/main" id="{20F3AD6E-B112-2E44-A2F1-5FBF88AEAD3B}"/>
              </a:ext>
            </a:extLst>
          </p:cNvPr>
          <p:cNvSpPr/>
          <p:nvPr/>
        </p:nvSpPr>
        <p:spPr>
          <a:xfrm>
            <a:off x="4266175" y="1110342"/>
            <a:ext cx="3683726"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You can encourage 1- through </a:t>
            </a:r>
            <a:br>
              <a:rPr lang="en-US" sz="1600" b="1" dirty="0">
                <a:solidFill>
                  <a:schemeClr val="tx1">
                    <a:lumMod val="65000"/>
                    <a:lumOff val="35000"/>
                  </a:schemeClr>
                </a:solidFill>
                <a:latin typeface="Helvetica" pitchFamily="2" charset="0"/>
              </a:rPr>
            </a:br>
            <a:r>
              <a:rPr lang="en-US" sz="1600" b="1" dirty="0">
                <a:solidFill>
                  <a:schemeClr val="tx1">
                    <a:lumMod val="65000"/>
                    <a:lumOff val="35000"/>
                  </a:schemeClr>
                </a:solidFill>
                <a:latin typeface="Helvetica" pitchFamily="2" charset="0"/>
              </a:rPr>
              <a:t>2-year-olds to try new foods by:</a:t>
            </a:r>
          </a:p>
        </p:txBody>
      </p:sp>
      <p:sp>
        <p:nvSpPr>
          <p:cNvPr id="8" name="Rectangle 7">
            <a:extLst>
              <a:ext uri="{FF2B5EF4-FFF2-40B4-BE49-F238E27FC236}">
                <a16:creationId xmlns:a16="http://schemas.microsoft.com/office/drawing/2014/main" id="{4568B40F-A1FB-BD45-B890-0A2D991BCD95}"/>
              </a:ext>
            </a:extLst>
          </p:cNvPr>
          <p:cNvSpPr/>
          <p:nvPr/>
        </p:nvSpPr>
        <p:spPr>
          <a:xfrm>
            <a:off x="4266175" y="1798319"/>
            <a:ext cx="3683726" cy="2523768"/>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Talking about food outside of mealtimes.</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Offering a new food with a food they like.</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Talking about the taste, texture, smell, and color of the food at mealtime.</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37291963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descr="[decorative]">
            <a:extLst>
              <a:ext uri="{FF2B5EF4-FFF2-40B4-BE49-F238E27FC236}">
                <a16:creationId xmlns:a16="http://schemas.microsoft.com/office/drawing/2014/main" id="{67DA230B-CD27-DA48-B5AD-40CB73754D10}"/>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4D6548B-BF59-2E43-AF19-AD9FF319111A}"/>
              </a:ext>
            </a:extLst>
          </p:cNvPr>
          <p:cNvSpPr>
            <a:spLocks noGrp="1"/>
          </p:cNvSpPr>
          <p:nvPr>
            <p:ph type="title"/>
          </p:nvPr>
        </p:nvSpPr>
        <p:spPr>
          <a:xfrm>
            <a:off x="-1" y="0"/>
            <a:ext cx="6435635" cy="1009979"/>
          </a:xfrm>
        </p:spPr>
        <p:txBody>
          <a:bodyPr/>
          <a:lstStyle/>
          <a:p>
            <a:r>
              <a:rPr lang="en-US" dirty="0"/>
              <a:t>Teachers and Toddlers Can Encourage Each Other</a:t>
            </a:r>
          </a:p>
        </p:txBody>
      </p:sp>
      <p:sp>
        <p:nvSpPr>
          <p:cNvPr id="11" name="Rectangle 10">
            <a:extLst>
              <a:ext uri="{FF2B5EF4-FFF2-40B4-BE49-F238E27FC236}">
                <a16:creationId xmlns:a16="http://schemas.microsoft.com/office/drawing/2014/main" id="{3C923D31-52E9-D445-8D56-654720399EE0}"/>
              </a:ext>
            </a:extLst>
          </p:cNvPr>
          <p:cNvSpPr/>
          <p:nvPr/>
        </p:nvSpPr>
        <p:spPr>
          <a:xfrm>
            <a:off x="312484" y="1846106"/>
            <a:ext cx="3266739" cy="2123658"/>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Plan where toddlers sit around the table.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Show by example that a new food tastes good by eating foods together with the children. </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pic>
        <p:nvPicPr>
          <p:cNvPr id="12" name="Picture 11" descr="Start Simple with MyPlate graphic">
            <a:extLst>
              <a:ext uri="{FF2B5EF4-FFF2-40B4-BE49-F238E27FC236}">
                <a16:creationId xmlns:a16="http://schemas.microsoft.com/office/drawing/2014/main" id="{2170BCFA-6E15-0C4D-BD24-C26C957C847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58882" y="1852511"/>
            <a:ext cx="4489462" cy="2173648"/>
          </a:xfrm>
          <a:prstGeom prst="rect">
            <a:avLst/>
          </a:prstGeom>
        </p:spPr>
      </p:pic>
      <p:pic>
        <p:nvPicPr>
          <p:cNvPr id="13" name="Picture 12" descr="Hyperlink icon">
            <a:extLst>
              <a:ext uri="{FF2B5EF4-FFF2-40B4-BE49-F238E27FC236}">
                <a16:creationId xmlns:a16="http://schemas.microsoft.com/office/drawing/2014/main" id="{C060224D-E5B1-0241-8F64-3342162D59E8}"/>
              </a:ext>
            </a:extLst>
          </p:cNvPr>
          <p:cNvPicPr>
            <a:picLocks noChangeAspect="1"/>
          </p:cNvPicPr>
          <p:nvPr/>
        </p:nvPicPr>
        <p:blipFill>
          <a:blip r:embed="rId4"/>
          <a:srcRect/>
          <a:stretch/>
        </p:blipFill>
        <p:spPr>
          <a:xfrm>
            <a:off x="1514927" y="4607219"/>
            <a:ext cx="313757" cy="313757"/>
          </a:xfrm>
          <a:prstGeom prst="rect">
            <a:avLst/>
          </a:prstGeom>
        </p:spPr>
      </p:pic>
      <p:sp>
        <p:nvSpPr>
          <p:cNvPr id="14" name="Text Placeholder 2">
            <a:extLst>
              <a:ext uri="{FF2B5EF4-FFF2-40B4-BE49-F238E27FC236}">
                <a16:creationId xmlns:a16="http://schemas.microsoft.com/office/drawing/2014/main" id="{DFD9C7B9-9796-DA45-904B-968D60C903A7}"/>
              </a:ext>
            </a:extLst>
          </p:cNvPr>
          <p:cNvSpPr txBox="1">
            <a:spLocks/>
          </p:cNvSpPr>
          <p:nvPr/>
        </p:nvSpPr>
        <p:spPr>
          <a:xfrm>
            <a:off x="2020413" y="4607219"/>
            <a:ext cx="6627931"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600" b="1" u="sng" dirty="0">
                <a:solidFill>
                  <a:schemeClr val="accent5">
                    <a:lumMod val="50000"/>
                  </a:schemeClr>
                </a:solidFill>
              </a:rPr>
              <a:t>https://</a:t>
            </a:r>
            <a:r>
              <a:rPr lang="en-US" sz="1600" b="1" u="sng" dirty="0" err="1">
                <a:solidFill>
                  <a:schemeClr val="accent5">
                    <a:lumMod val="50000"/>
                  </a:schemeClr>
                </a:solidFill>
              </a:rPr>
              <a:t>www.choosemyplate.gov</a:t>
            </a:r>
            <a:r>
              <a:rPr lang="en-US" sz="1600" b="1" u="sng" dirty="0">
                <a:solidFill>
                  <a:schemeClr val="accent5">
                    <a:lumMod val="50000"/>
                  </a:schemeClr>
                </a:solidFill>
              </a:rPr>
              <a:t>/</a:t>
            </a:r>
            <a:r>
              <a:rPr lang="en-US" sz="1600" b="1" u="sng" dirty="0" err="1">
                <a:solidFill>
                  <a:schemeClr val="accent5">
                    <a:lumMod val="50000"/>
                  </a:schemeClr>
                </a:solidFill>
              </a:rPr>
              <a:t>startsimpleapp</a:t>
            </a:r>
            <a:r>
              <a:rPr lang="en-US" sz="1600" b="1" u="sng" dirty="0">
                <a:solidFill>
                  <a:schemeClr val="accent5">
                    <a:lumMod val="50000"/>
                  </a:schemeClr>
                </a:solidFill>
              </a:rPr>
              <a:t> </a:t>
            </a:r>
          </a:p>
          <a:p>
            <a:endParaRPr lang="en-US" sz="1400" b="1" u="sng" dirty="0"/>
          </a:p>
        </p:txBody>
      </p:sp>
    </p:spTree>
    <p:extLst>
      <p:ext uri="{BB962C8B-B14F-4D97-AF65-F5344CB8AC3E}">
        <p14:creationId xmlns:p14="http://schemas.microsoft.com/office/powerpoint/2010/main" val="398611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Choosing the Right Type of Milk </a:t>
            </a:r>
          </a:p>
        </p:txBody>
      </p:sp>
      <p:sp>
        <p:nvSpPr>
          <p:cNvPr id="13" name="Rounded Rectangle 12" descr="[decorative]">
            <a:extLst>
              <a:ext uri="{FF2B5EF4-FFF2-40B4-BE49-F238E27FC236}">
                <a16:creationId xmlns:a16="http://schemas.microsoft.com/office/drawing/2014/main" id="{8FA29685-0145-9042-B1BC-E088E702C4ED}"/>
              </a:ext>
              <a:ext uri="{C183D7F6-B498-43B3-948B-1728B52AA6E4}">
                <adec:decorative xmlns:adec="http://schemas.microsoft.com/office/drawing/2017/decorative" xmlns="" val="1"/>
              </a:ext>
            </a:extLst>
          </p:cNvPr>
          <p:cNvSpPr/>
          <p:nvPr/>
        </p:nvSpPr>
        <p:spPr>
          <a:xfrm>
            <a:off x="314634" y="1277241"/>
            <a:ext cx="3987400" cy="3547307"/>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able showing how to choose the right type of milk">
            <a:extLst>
              <a:ext uri="{FF2B5EF4-FFF2-40B4-BE49-F238E27FC236}">
                <a16:creationId xmlns:a16="http://schemas.microsoft.com/office/drawing/2014/main" id="{1A6A7855-063D-C349-BD7C-B54A399CA80D}"/>
              </a:ext>
            </a:extLst>
          </p:cNvPr>
          <p:cNvPicPr>
            <a:picLocks noChangeAspect="1"/>
          </p:cNvPicPr>
          <p:nvPr/>
        </p:nvPicPr>
        <p:blipFill>
          <a:blip r:embed="rId3">
            <a:extLst>
              <a:ext uri="{28A0092B-C50C-407E-A947-70E740481C1C}">
                <a14:useLocalDpi xmlns:a14="http://schemas.microsoft.com/office/drawing/2010/main"/>
              </a:ext>
            </a:extLst>
          </a:blip>
          <a:srcRect l="269" r="269"/>
          <a:stretch/>
        </p:blipFill>
        <p:spPr>
          <a:xfrm>
            <a:off x="403803" y="1371272"/>
            <a:ext cx="3803296" cy="3339536"/>
          </a:xfrm>
          <a:prstGeom prst="rect">
            <a:avLst/>
          </a:prstGeom>
          <a:ln w="3175">
            <a:noFill/>
          </a:ln>
        </p:spPr>
      </p:pic>
      <p:sp>
        <p:nvSpPr>
          <p:cNvPr id="10" name="Rounded Rectangle 9" descr="[decorative]">
            <a:extLst>
              <a:ext uri="{FF2B5EF4-FFF2-40B4-BE49-F238E27FC236}">
                <a16:creationId xmlns:a16="http://schemas.microsoft.com/office/drawing/2014/main" id="{6071C264-45C7-C04D-AE0D-4A907AADD1A6}"/>
              </a:ext>
            </a:extLst>
          </p:cNvPr>
          <p:cNvSpPr/>
          <p:nvPr/>
        </p:nvSpPr>
        <p:spPr>
          <a:xfrm>
            <a:off x="1734355" y="1530939"/>
            <a:ext cx="1357185" cy="174481"/>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1" name="Elbow Connector 10" descr="[decorative]">
            <a:extLst>
              <a:ext uri="{FF2B5EF4-FFF2-40B4-BE49-F238E27FC236}">
                <a16:creationId xmlns:a16="http://schemas.microsoft.com/office/drawing/2014/main" id="{E8DA0711-370F-0A4B-B79F-7DEF1F18A05B}"/>
              </a:ext>
              <a:ext uri="{C183D7F6-B498-43B3-948B-1728B52AA6E4}">
                <adec:decorative xmlns:adec="http://schemas.microsoft.com/office/drawing/2017/decorative" xmlns="" val="1"/>
              </a:ext>
            </a:extLst>
          </p:cNvPr>
          <p:cNvCxnSpPr>
            <a:cxnSpLocks/>
            <a:stCxn id="12" idx="1"/>
            <a:endCxn id="10" idx="3"/>
          </p:cNvCxnSpPr>
          <p:nvPr/>
        </p:nvCxnSpPr>
        <p:spPr>
          <a:xfrm rot="10800000">
            <a:off x="3091540" y="1618180"/>
            <a:ext cx="2847706" cy="275204"/>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12" name="Rounded Rectangle 11" descr="[decorative]">
            <a:extLst>
              <a:ext uri="{FF2B5EF4-FFF2-40B4-BE49-F238E27FC236}">
                <a16:creationId xmlns:a16="http://schemas.microsoft.com/office/drawing/2014/main" id="{95F4AEDC-7C33-B24F-8B4C-F25816935E36}"/>
              </a:ext>
              <a:ext uri="{C183D7F6-B498-43B3-948B-1728B52AA6E4}">
                <adec:decorative xmlns:adec="http://schemas.microsoft.com/office/drawing/2017/decorative" xmlns="" val="1"/>
              </a:ext>
            </a:extLst>
          </p:cNvPr>
          <p:cNvSpPr/>
          <p:nvPr/>
        </p:nvSpPr>
        <p:spPr>
          <a:xfrm>
            <a:off x="5939246" y="1688001"/>
            <a:ext cx="2072640" cy="410765"/>
          </a:xfrm>
          <a:prstGeom prst="roundRect">
            <a:avLst>
              <a:gd name="adj" fmla="val 6524"/>
            </a:avLst>
          </a:prstGeom>
          <a:solidFill>
            <a:srgbClr val="9FCF92"/>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0" name="TextBox 19">
            <a:extLst>
              <a:ext uri="{FF2B5EF4-FFF2-40B4-BE49-F238E27FC236}">
                <a16:creationId xmlns:a16="http://schemas.microsoft.com/office/drawing/2014/main" id="{3EED0362-5365-5145-8FC0-FE6DC97D6BE7}"/>
              </a:ext>
            </a:extLst>
          </p:cNvPr>
          <p:cNvSpPr txBox="1"/>
          <p:nvPr/>
        </p:nvSpPr>
        <p:spPr>
          <a:xfrm>
            <a:off x="6415156" y="1729434"/>
            <a:ext cx="1120820" cy="369332"/>
          </a:xfrm>
          <a:prstGeom prst="rect">
            <a:avLst/>
          </a:prstGeom>
          <a:noFill/>
        </p:spPr>
        <p:txBody>
          <a:bodyPr wrap="none" rtlCol="0">
            <a:spAutoFit/>
          </a:bodyPr>
          <a:lstStyle/>
          <a:p>
            <a:r>
              <a:rPr lang="en-US" dirty="0">
                <a:solidFill>
                  <a:srgbClr val="14504F"/>
                </a:solidFill>
                <a:latin typeface="Helvetica" pitchFamily="2" charset="0"/>
              </a:rPr>
              <a:t>Required</a:t>
            </a:r>
          </a:p>
        </p:txBody>
      </p:sp>
      <p:sp>
        <p:nvSpPr>
          <p:cNvPr id="21" name="Rounded Rectangle 20" descr="[decorative]">
            <a:extLst>
              <a:ext uri="{FF2B5EF4-FFF2-40B4-BE49-F238E27FC236}">
                <a16:creationId xmlns:a16="http://schemas.microsoft.com/office/drawing/2014/main" id="{2088FD82-99AC-E546-9EF2-1F1BF8B3F1CD}"/>
              </a:ext>
            </a:extLst>
          </p:cNvPr>
          <p:cNvSpPr/>
          <p:nvPr/>
        </p:nvSpPr>
        <p:spPr>
          <a:xfrm>
            <a:off x="1734355" y="2636927"/>
            <a:ext cx="1357185" cy="174481"/>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2" name="Elbow Connector 21" descr="[decorative]">
            <a:extLst>
              <a:ext uri="{FF2B5EF4-FFF2-40B4-BE49-F238E27FC236}">
                <a16:creationId xmlns:a16="http://schemas.microsoft.com/office/drawing/2014/main" id="{F22E17DB-AF5E-5F4D-823B-6477DDC30590}"/>
              </a:ext>
              <a:ext uri="{C183D7F6-B498-43B3-948B-1728B52AA6E4}">
                <adec:decorative xmlns:adec="http://schemas.microsoft.com/office/drawing/2017/decorative" xmlns="" val="1"/>
              </a:ext>
            </a:extLst>
          </p:cNvPr>
          <p:cNvCxnSpPr>
            <a:cxnSpLocks/>
            <a:stCxn id="23" idx="1"/>
            <a:endCxn id="21" idx="3"/>
          </p:cNvCxnSpPr>
          <p:nvPr/>
        </p:nvCxnSpPr>
        <p:spPr>
          <a:xfrm rot="10800000">
            <a:off x="3091540" y="2724168"/>
            <a:ext cx="2847706" cy="275204"/>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23" name="Rounded Rectangle 22" descr="[decorative]">
            <a:extLst>
              <a:ext uri="{FF2B5EF4-FFF2-40B4-BE49-F238E27FC236}">
                <a16:creationId xmlns:a16="http://schemas.microsoft.com/office/drawing/2014/main" id="{003C92FA-AA4B-9D46-B15C-FD96DC4E59B6}"/>
              </a:ext>
              <a:ext uri="{C183D7F6-B498-43B3-948B-1728B52AA6E4}">
                <adec:decorative xmlns:adec="http://schemas.microsoft.com/office/drawing/2017/decorative" xmlns="" val="1"/>
              </a:ext>
            </a:extLst>
          </p:cNvPr>
          <p:cNvSpPr/>
          <p:nvPr/>
        </p:nvSpPr>
        <p:spPr>
          <a:xfrm>
            <a:off x="5939246" y="2793989"/>
            <a:ext cx="2072640" cy="410765"/>
          </a:xfrm>
          <a:prstGeom prst="roundRect">
            <a:avLst>
              <a:gd name="adj" fmla="val 6524"/>
            </a:avLst>
          </a:prstGeom>
          <a:solidFill>
            <a:srgbClr val="9FCF92"/>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4" name="TextBox 23">
            <a:extLst>
              <a:ext uri="{FF2B5EF4-FFF2-40B4-BE49-F238E27FC236}">
                <a16:creationId xmlns:a16="http://schemas.microsoft.com/office/drawing/2014/main" id="{0FCA5B4D-7BE4-9740-A3B7-9879EB09872C}"/>
              </a:ext>
            </a:extLst>
          </p:cNvPr>
          <p:cNvSpPr txBox="1"/>
          <p:nvPr/>
        </p:nvSpPr>
        <p:spPr>
          <a:xfrm>
            <a:off x="6415156" y="2835422"/>
            <a:ext cx="1120820" cy="369332"/>
          </a:xfrm>
          <a:prstGeom prst="rect">
            <a:avLst/>
          </a:prstGeom>
          <a:noFill/>
        </p:spPr>
        <p:txBody>
          <a:bodyPr wrap="none" rtlCol="0">
            <a:spAutoFit/>
          </a:bodyPr>
          <a:lstStyle/>
          <a:p>
            <a:r>
              <a:rPr lang="en-US" dirty="0">
                <a:solidFill>
                  <a:srgbClr val="14504F"/>
                </a:solidFill>
                <a:latin typeface="Helvetica" pitchFamily="2" charset="0"/>
              </a:rPr>
              <a:t>Required</a:t>
            </a:r>
          </a:p>
        </p:txBody>
      </p:sp>
      <p:sp>
        <p:nvSpPr>
          <p:cNvPr id="25" name="Rounded Rectangle 24" descr="[decorative]">
            <a:extLst>
              <a:ext uri="{FF2B5EF4-FFF2-40B4-BE49-F238E27FC236}">
                <a16:creationId xmlns:a16="http://schemas.microsoft.com/office/drawing/2014/main" id="{8DCFBD45-6635-2A4F-BD05-58220C0DB730}"/>
              </a:ext>
            </a:extLst>
          </p:cNvPr>
          <p:cNvSpPr/>
          <p:nvPr/>
        </p:nvSpPr>
        <p:spPr>
          <a:xfrm>
            <a:off x="1734355" y="3664539"/>
            <a:ext cx="1357185" cy="174481"/>
          </a:xfrm>
          <a:prstGeom prst="roundRect">
            <a:avLst>
              <a:gd name="adj" fmla="val 2163"/>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6" name="Elbow Connector 25" descr="[decorative]">
            <a:extLst>
              <a:ext uri="{FF2B5EF4-FFF2-40B4-BE49-F238E27FC236}">
                <a16:creationId xmlns:a16="http://schemas.microsoft.com/office/drawing/2014/main" id="{EF08138F-1DEB-0D40-BA20-B924C85A14C2}"/>
              </a:ext>
              <a:ext uri="{C183D7F6-B498-43B3-948B-1728B52AA6E4}">
                <adec:decorative xmlns:adec="http://schemas.microsoft.com/office/drawing/2017/decorative" xmlns="" val="1"/>
              </a:ext>
            </a:extLst>
          </p:cNvPr>
          <p:cNvCxnSpPr>
            <a:cxnSpLocks/>
            <a:stCxn id="27" idx="1"/>
            <a:endCxn id="25" idx="3"/>
          </p:cNvCxnSpPr>
          <p:nvPr/>
        </p:nvCxnSpPr>
        <p:spPr>
          <a:xfrm rot="10800000">
            <a:off x="3091540" y="3751780"/>
            <a:ext cx="2847706" cy="275204"/>
          </a:xfrm>
          <a:prstGeom prst="bentConnector3">
            <a:avLst>
              <a:gd name="adj1" fmla="val 50000"/>
            </a:avLst>
          </a:prstGeom>
          <a:ln w="190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7" name="Rounded Rectangle 26" descr="[decorative]">
            <a:extLst>
              <a:ext uri="{FF2B5EF4-FFF2-40B4-BE49-F238E27FC236}">
                <a16:creationId xmlns:a16="http://schemas.microsoft.com/office/drawing/2014/main" id="{45BB4600-A86B-B94F-8FB1-97431296FC2E}"/>
              </a:ext>
              <a:ext uri="{C183D7F6-B498-43B3-948B-1728B52AA6E4}">
                <adec:decorative xmlns:adec="http://schemas.microsoft.com/office/drawing/2017/decorative" xmlns="" val="1"/>
              </a:ext>
            </a:extLst>
          </p:cNvPr>
          <p:cNvSpPr/>
          <p:nvPr/>
        </p:nvSpPr>
        <p:spPr>
          <a:xfrm>
            <a:off x="5939246" y="3821601"/>
            <a:ext cx="2072640" cy="410765"/>
          </a:xfrm>
          <a:prstGeom prst="roundRect">
            <a:avLst>
              <a:gd name="adj" fmla="val 6524"/>
            </a:avLst>
          </a:prstGeom>
          <a:solidFill>
            <a:schemeClr val="accent2">
              <a:lumMod val="60000"/>
              <a:lumOff val="40000"/>
            </a:schemeClr>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8" name="TextBox 27">
            <a:extLst>
              <a:ext uri="{FF2B5EF4-FFF2-40B4-BE49-F238E27FC236}">
                <a16:creationId xmlns:a16="http://schemas.microsoft.com/office/drawing/2014/main" id="{8BF374BD-9163-7C4B-939E-C5CC8B45B645}"/>
              </a:ext>
            </a:extLst>
          </p:cNvPr>
          <p:cNvSpPr txBox="1"/>
          <p:nvPr/>
        </p:nvSpPr>
        <p:spPr>
          <a:xfrm>
            <a:off x="6415156" y="3863034"/>
            <a:ext cx="1043876" cy="369332"/>
          </a:xfrm>
          <a:prstGeom prst="rect">
            <a:avLst/>
          </a:prstGeom>
          <a:noFill/>
        </p:spPr>
        <p:txBody>
          <a:bodyPr wrap="none" rtlCol="0">
            <a:spAutoFit/>
          </a:bodyPr>
          <a:lstStyle/>
          <a:p>
            <a:r>
              <a:rPr lang="en-US" dirty="0">
                <a:solidFill>
                  <a:schemeClr val="accent2">
                    <a:lumMod val="50000"/>
                  </a:schemeClr>
                </a:solidFill>
                <a:latin typeface="Helvetica" pitchFamily="2" charset="0"/>
              </a:rPr>
              <a:t>Optional</a:t>
            </a:r>
          </a:p>
        </p:txBody>
      </p:sp>
    </p:spTree>
    <p:extLst>
      <p:ext uri="{BB962C8B-B14F-4D97-AF65-F5344CB8AC3E}">
        <p14:creationId xmlns:p14="http://schemas.microsoft.com/office/powerpoint/2010/main" val="3184750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descr="[decorative]">
            <a:extLst>
              <a:ext uri="{FF2B5EF4-FFF2-40B4-BE49-F238E27FC236}">
                <a16:creationId xmlns:a16="http://schemas.microsoft.com/office/drawing/2014/main" id="{67DA230B-CD27-DA48-B5AD-40CB73754D10}"/>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4D6548B-BF59-2E43-AF19-AD9FF319111A}"/>
              </a:ext>
            </a:extLst>
          </p:cNvPr>
          <p:cNvSpPr>
            <a:spLocks noGrp="1"/>
          </p:cNvSpPr>
          <p:nvPr>
            <p:ph type="title"/>
          </p:nvPr>
        </p:nvSpPr>
        <p:spPr>
          <a:xfrm>
            <a:off x="-1" y="0"/>
            <a:ext cx="5765075" cy="1009979"/>
          </a:xfrm>
        </p:spPr>
        <p:txBody>
          <a:bodyPr/>
          <a:lstStyle/>
          <a:p>
            <a:r>
              <a:rPr lang="en-US" dirty="0"/>
              <a:t>Fluid Milk Requirements in the CACFP for 1 Year </a:t>
            </a:r>
            <a:r>
              <a:rPr lang="en-US" dirty="0" err="1"/>
              <a:t>Olds</a:t>
            </a:r>
            <a:endParaRPr lang="en-US" dirty="0"/>
          </a:p>
        </p:txBody>
      </p:sp>
      <p:sp>
        <p:nvSpPr>
          <p:cNvPr id="4" name="Rounded Rectangle 3" descr="[decorative]">
            <a:extLst>
              <a:ext uri="{FF2B5EF4-FFF2-40B4-BE49-F238E27FC236}">
                <a16:creationId xmlns:a16="http://schemas.microsoft.com/office/drawing/2014/main" id="{43A4BDA6-3EEA-4149-8CE3-74B0AD4E5AF0}"/>
              </a:ext>
            </a:extLst>
          </p:cNvPr>
          <p:cNvSpPr/>
          <p:nvPr/>
        </p:nvSpPr>
        <p:spPr>
          <a:xfrm>
            <a:off x="586376" y="1483360"/>
            <a:ext cx="2296160" cy="3322320"/>
          </a:xfrm>
          <a:prstGeom prst="roundRect">
            <a:avLst>
              <a:gd name="adj" fmla="val 9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41F0C84-8A03-A14B-B28F-D22C2083A0C6}"/>
              </a:ext>
            </a:extLst>
          </p:cNvPr>
          <p:cNvSpPr txBox="1"/>
          <p:nvPr/>
        </p:nvSpPr>
        <p:spPr>
          <a:xfrm>
            <a:off x="1029202" y="1555743"/>
            <a:ext cx="1428596" cy="261610"/>
          </a:xfrm>
          <a:prstGeom prst="rect">
            <a:avLst/>
          </a:prstGeom>
          <a:noFill/>
        </p:spPr>
        <p:txBody>
          <a:bodyPr wrap="none" rtlCol="0">
            <a:spAutoFit/>
          </a:bodyPr>
          <a:lstStyle/>
          <a:p>
            <a:pPr algn="ctr"/>
            <a:r>
              <a:rPr lang="en-US" sz="1100" b="1" dirty="0">
                <a:solidFill>
                  <a:schemeClr val="tx1">
                    <a:lumMod val="65000"/>
                    <a:lumOff val="35000"/>
                  </a:schemeClr>
                </a:solidFill>
                <a:latin typeface="Helvetica" pitchFamily="2" charset="0"/>
              </a:rPr>
              <a:t>Birth to 12 months</a:t>
            </a:r>
          </a:p>
        </p:txBody>
      </p:sp>
      <p:sp>
        <p:nvSpPr>
          <p:cNvPr id="17" name="Rounded Rectangle 16" descr="Picture showing birth to 12 months">
            <a:extLst>
              <a:ext uri="{FF2B5EF4-FFF2-40B4-BE49-F238E27FC236}">
                <a16:creationId xmlns:a16="http://schemas.microsoft.com/office/drawing/2014/main" id="{0B5FD944-98DD-BF49-A160-2328814F6CD3}"/>
              </a:ext>
            </a:extLst>
          </p:cNvPr>
          <p:cNvSpPr/>
          <p:nvPr/>
        </p:nvSpPr>
        <p:spPr>
          <a:xfrm>
            <a:off x="575121" y="1856921"/>
            <a:ext cx="2317090" cy="1172210"/>
          </a:xfrm>
          <a:prstGeom prst="roundRect">
            <a:avLst>
              <a:gd name="adj" fmla="val 0"/>
            </a:avLst>
          </a:prstGeom>
          <a:blipFill>
            <a:blip r:embed="rId3">
              <a:extLst>
                <a:ext uri="{28A0092B-C50C-407E-A947-70E740481C1C}">
                  <a14:useLocalDpi xmlns:a14="http://schemas.microsoft.com/office/drawing/2010/main"/>
                </a:ext>
              </a:extLst>
            </a:blip>
            <a:srcRect/>
            <a:stretch>
              <a:fillRect/>
            </a:stretch>
          </a:blipFill>
          <a:ln w="22225"/>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5" name="Rectangle 24">
            <a:extLst>
              <a:ext uri="{FF2B5EF4-FFF2-40B4-BE49-F238E27FC236}">
                <a16:creationId xmlns:a16="http://schemas.microsoft.com/office/drawing/2014/main" id="{8A5051C6-EE06-7D49-8DEA-724598E29EC9}"/>
              </a:ext>
            </a:extLst>
          </p:cNvPr>
          <p:cNvSpPr/>
          <p:nvPr/>
        </p:nvSpPr>
        <p:spPr>
          <a:xfrm>
            <a:off x="858439" y="3339463"/>
            <a:ext cx="1752033" cy="1384995"/>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Breastmilk </a:t>
            </a:r>
          </a:p>
          <a:p>
            <a:pPr algn="ctr">
              <a:spcBef>
                <a:spcPts val="1200"/>
              </a:spcBef>
              <a:buClr>
                <a:srgbClr val="0D5929"/>
              </a:buClr>
            </a:pPr>
            <a:r>
              <a:rPr lang="en-US" sz="1600" dirty="0">
                <a:solidFill>
                  <a:schemeClr val="tx1">
                    <a:lumMod val="65000"/>
                    <a:lumOff val="35000"/>
                  </a:schemeClr>
                </a:solidFill>
                <a:latin typeface="Helvetica" pitchFamily="2" charset="0"/>
              </a:rPr>
              <a:t>Iron-fortified infant formula </a:t>
            </a:r>
          </a:p>
          <a:p>
            <a:pPr algn="ctr">
              <a:spcBef>
                <a:spcPts val="1200"/>
              </a:spcBef>
              <a:buClr>
                <a:srgbClr val="0D5929"/>
              </a:buClr>
            </a:pPr>
            <a:endParaRPr lang="en-US" sz="1600" dirty="0">
              <a:solidFill>
                <a:schemeClr val="tx1">
                  <a:lumMod val="65000"/>
                  <a:lumOff val="35000"/>
                </a:schemeClr>
              </a:solidFill>
              <a:latin typeface="Helvetica" pitchFamily="2" charset="0"/>
            </a:endParaRPr>
          </a:p>
        </p:txBody>
      </p:sp>
      <p:sp>
        <p:nvSpPr>
          <p:cNvPr id="8" name="Triangle 7" descr="[decorative]">
            <a:extLst>
              <a:ext uri="{FF2B5EF4-FFF2-40B4-BE49-F238E27FC236}">
                <a16:creationId xmlns:a16="http://schemas.microsoft.com/office/drawing/2014/main" id="{FDD871C9-FE82-954C-8B07-C8300B56CF07}"/>
              </a:ext>
            </a:extLst>
          </p:cNvPr>
          <p:cNvSpPr/>
          <p:nvPr/>
        </p:nvSpPr>
        <p:spPr>
          <a:xfrm rot="5400000">
            <a:off x="1906450" y="2887432"/>
            <a:ext cx="2473693" cy="412672"/>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descr="[decorative]">
            <a:extLst>
              <a:ext uri="{FF2B5EF4-FFF2-40B4-BE49-F238E27FC236}">
                <a16:creationId xmlns:a16="http://schemas.microsoft.com/office/drawing/2014/main" id="{1E648E04-2847-2940-A7C2-51480845A0BF}"/>
              </a:ext>
            </a:extLst>
          </p:cNvPr>
          <p:cNvSpPr/>
          <p:nvPr/>
        </p:nvSpPr>
        <p:spPr>
          <a:xfrm>
            <a:off x="3423920" y="1483360"/>
            <a:ext cx="2296160" cy="3322320"/>
          </a:xfrm>
          <a:prstGeom prst="roundRect">
            <a:avLst>
              <a:gd name="adj" fmla="val 9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1A41D52-56BD-A047-9830-7FB8DC22474F}"/>
              </a:ext>
            </a:extLst>
          </p:cNvPr>
          <p:cNvSpPr txBox="1"/>
          <p:nvPr/>
        </p:nvSpPr>
        <p:spPr>
          <a:xfrm>
            <a:off x="3964041" y="1555743"/>
            <a:ext cx="1257074" cy="261610"/>
          </a:xfrm>
          <a:prstGeom prst="rect">
            <a:avLst/>
          </a:prstGeom>
          <a:noFill/>
        </p:spPr>
        <p:txBody>
          <a:bodyPr wrap="none" rtlCol="0">
            <a:spAutoFit/>
          </a:bodyPr>
          <a:lstStyle/>
          <a:p>
            <a:pPr algn="ctr"/>
            <a:r>
              <a:rPr lang="en-US" sz="1100" b="1" dirty="0">
                <a:solidFill>
                  <a:schemeClr val="tx1">
                    <a:lumMod val="65000"/>
                    <a:lumOff val="35000"/>
                  </a:schemeClr>
                </a:solidFill>
                <a:latin typeface="Helvetica" pitchFamily="2" charset="0"/>
              </a:rPr>
              <a:t>12 to 13 months</a:t>
            </a:r>
          </a:p>
        </p:txBody>
      </p:sp>
      <p:sp>
        <p:nvSpPr>
          <p:cNvPr id="31" name="Rounded Rectangle 30" descr="Picture showing 12 to 13 months">
            <a:extLst>
              <a:ext uri="{FF2B5EF4-FFF2-40B4-BE49-F238E27FC236}">
                <a16:creationId xmlns:a16="http://schemas.microsoft.com/office/drawing/2014/main" id="{D29BEFFB-8657-164A-BABA-66858654D7DC}"/>
              </a:ext>
            </a:extLst>
          </p:cNvPr>
          <p:cNvSpPr/>
          <p:nvPr/>
        </p:nvSpPr>
        <p:spPr>
          <a:xfrm>
            <a:off x="3413988" y="1857843"/>
            <a:ext cx="2312389" cy="1162733"/>
          </a:xfrm>
          <a:prstGeom prst="roundRect">
            <a:avLst>
              <a:gd name="adj" fmla="val 0"/>
            </a:avLst>
          </a:prstGeom>
          <a:blipFill>
            <a:blip r:embed="rId4">
              <a:extLst>
                <a:ext uri="{28A0092B-C50C-407E-A947-70E740481C1C}">
                  <a14:useLocalDpi xmlns:a14="http://schemas.microsoft.com/office/drawing/2010/main"/>
                </a:ext>
              </a:extLst>
            </a:blip>
            <a:srcRect/>
            <a:stretch>
              <a:fillRect/>
            </a:stretch>
          </a:blipFill>
          <a:ln w="22225"/>
        </p:spPr>
        <p:style>
          <a:lnRef idx="2">
            <a:schemeClr val="lt1">
              <a:hueOff val="0"/>
              <a:satOff val="0"/>
              <a:lumOff val="0"/>
              <a:alphaOff val="0"/>
            </a:schemeClr>
          </a:lnRef>
          <a:fillRef idx="1">
            <a:scrgbClr r="0" g="0" b="0"/>
          </a:fillRef>
          <a:effectRef idx="0">
            <a:schemeClr val="accent5">
              <a:tint val="50000"/>
              <a:hueOff val="-3694485"/>
              <a:satOff val="-6499"/>
              <a:lumOff val="-836"/>
              <a:alphaOff val="0"/>
            </a:schemeClr>
          </a:effectRef>
          <a:fontRef idx="minor">
            <a:schemeClr val="lt1">
              <a:hueOff val="0"/>
              <a:satOff val="0"/>
              <a:lumOff val="0"/>
              <a:alphaOff val="0"/>
            </a:schemeClr>
          </a:fontRef>
        </p:style>
      </p:sp>
      <p:sp>
        <p:nvSpPr>
          <p:cNvPr id="27" name="Rectangle 26">
            <a:extLst>
              <a:ext uri="{FF2B5EF4-FFF2-40B4-BE49-F238E27FC236}">
                <a16:creationId xmlns:a16="http://schemas.microsoft.com/office/drawing/2014/main" id="{83DCB03E-5FCE-F940-86A2-EF16BEDC84BE}"/>
              </a:ext>
            </a:extLst>
          </p:cNvPr>
          <p:cNvSpPr/>
          <p:nvPr/>
        </p:nvSpPr>
        <p:spPr>
          <a:xfrm>
            <a:off x="3695983" y="3222356"/>
            <a:ext cx="1752033" cy="1785104"/>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Breastmilk </a:t>
            </a:r>
          </a:p>
          <a:p>
            <a:pPr algn="ctr">
              <a:spcBef>
                <a:spcPts val="1200"/>
              </a:spcBef>
              <a:buClr>
                <a:srgbClr val="0D5929"/>
              </a:buClr>
            </a:pPr>
            <a:r>
              <a:rPr lang="en-US" sz="1600" dirty="0">
                <a:solidFill>
                  <a:schemeClr val="tx1">
                    <a:lumMod val="65000"/>
                    <a:lumOff val="35000"/>
                  </a:schemeClr>
                </a:solidFill>
                <a:latin typeface="Helvetica" pitchFamily="2" charset="0"/>
              </a:rPr>
              <a:t>Iron-fortified infant formula </a:t>
            </a:r>
          </a:p>
          <a:p>
            <a:pPr algn="ctr">
              <a:spcBef>
                <a:spcPts val="1200"/>
              </a:spcBef>
              <a:buClr>
                <a:srgbClr val="0D5929"/>
              </a:buClr>
            </a:pPr>
            <a:r>
              <a:rPr lang="en-US" sz="1600" dirty="0">
                <a:solidFill>
                  <a:schemeClr val="tx1">
                    <a:lumMod val="65000"/>
                    <a:lumOff val="35000"/>
                  </a:schemeClr>
                </a:solidFill>
                <a:latin typeface="Helvetica" pitchFamily="2" charset="0"/>
              </a:rPr>
              <a:t>Whole milk</a:t>
            </a:r>
          </a:p>
          <a:p>
            <a:pPr algn="ctr">
              <a:spcBef>
                <a:spcPts val="1200"/>
              </a:spcBef>
              <a:buClr>
                <a:srgbClr val="0D5929"/>
              </a:buClr>
            </a:pPr>
            <a:endParaRPr lang="en-US" sz="1600" dirty="0">
              <a:solidFill>
                <a:schemeClr val="tx1">
                  <a:lumMod val="65000"/>
                  <a:lumOff val="35000"/>
                </a:schemeClr>
              </a:solidFill>
              <a:latin typeface="Helvetica" pitchFamily="2" charset="0"/>
            </a:endParaRPr>
          </a:p>
        </p:txBody>
      </p:sp>
      <p:sp>
        <p:nvSpPr>
          <p:cNvPr id="24" name="Triangle 23" descr="[decorative]">
            <a:extLst>
              <a:ext uri="{FF2B5EF4-FFF2-40B4-BE49-F238E27FC236}">
                <a16:creationId xmlns:a16="http://schemas.microsoft.com/office/drawing/2014/main" id="{DE819D8F-ABDD-DD45-93B8-750E8EBACADE}"/>
              </a:ext>
            </a:extLst>
          </p:cNvPr>
          <p:cNvSpPr/>
          <p:nvPr/>
        </p:nvSpPr>
        <p:spPr>
          <a:xfrm rot="5400000">
            <a:off x="4765153" y="2887433"/>
            <a:ext cx="2473693" cy="412672"/>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descr="[decorative]">
            <a:extLst>
              <a:ext uri="{FF2B5EF4-FFF2-40B4-BE49-F238E27FC236}">
                <a16:creationId xmlns:a16="http://schemas.microsoft.com/office/drawing/2014/main" id="{1A6F75C0-B8A0-8E4A-8B5B-B2717DCA604F}"/>
              </a:ext>
            </a:extLst>
          </p:cNvPr>
          <p:cNvSpPr/>
          <p:nvPr/>
        </p:nvSpPr>
        <p:spPr>
          <a:xfrm>
            <a:off x="6299200" y="1483360"/>
            <a:ext cx="2296160" cy="3322320"/>
          </a:xfrm>
          <a:prstGeom prst="roundRect">
            <a:avLst>
              <a:gd name="adj" fmla="val 9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31EFCAE-205C-AF4E-AB0C-4E88F13A7536}"/>
              </a:ext>
            </a:extLst>
          </p:cNvPr>
          <p:cNvSpPr txBox="1"/>
          <p:nvPr/>
        </p:nvSpPr>
        <p:spPr>
          <a:xfrm>
            <a:off x="6668062" y="1555743"/>
            <a:ext cx="1585690" cy="261610"/>
          </a:xfrm>
          <a:prstGeom prst="rect">
            <a:avLst/>
          </a:prstGeom>
          <a:noFill/>
        </p:spPr>
        <p:txBody>
          <a:bodyPr wrap="none" rtlCol="0">
            <a:spAutoFit/>
          </a:bodyPr>
          <a:lstStyle/>
          <a:p>
            <a:pPr algn="ctr"/>
            <a:r>
              <a:rPr lang="en-US" sz="1100" b="1" dirty="0">
                <a:solidFill>
                  <a:schemeClr val="tx1">
                    <a:lumMod val="65000"/>
                    <a:lumOff val="35000"/>
                  </a:schemeClr>
                </a:solidFill>
                <a:latin typeface="Helvetica" pitchFamily="2" charset="0"/>
              </a:rPr>
              <a:t>13 months to 2 years</a:t>
            </a:r>
          </a:p>
        </p:txBody>
      </p:sp>
      <p:pic>
        <p:nvPicPr>
          <p:cNvPr id="32" name="Picture 31" descr="Picture showing 13 months to 2 years">
            <a:extLst>
              <a:ext uri="{FF2B5EF4-FFF2-40B4-BE49-F238E27FC236}">
                <a16:creationId xmlns:a16="http://schemas.microsoft.com/office/drawing/2014/main" id="{1B79C8B6-F6EA-2B49-9D03-F8DB55805508}"/>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6299200" y="1856921"/>
            <a:ext cx="2296160" cy="1163655"/>
          </a:xfrm>
          <a:prstGeom prst="rect">
            <a:avLst/>
          </a:prstGeom>
          <a:ln w="22225">
            <a:solidFill>
              <a:schemeClr val="lt1">
                <a:hueOff val="0"/>
                <a:satOff val="0"/>
                <a:lumOff val="0"/>
              </a:schemeClr>
            </a:solidFill>
          </a:ln>
        </p:spPr>
      </p:pic>
      <p:sp>
        <p:nvSpPr>
          <p:cNvPr id="28" name="Rectangle 27">
            <a:extLst>
              <a:ext uri="{FF2B5EF4-FFF2-40B4-BE49-F238E27FC236}">
                <a16:creationId xmlns:a16="http://schemas.microsoft.com/office/drawing/2014/main" id="{089072D8-8BC1-9948-B62B-595205E0D6BD}"/>
              </a:ext>
            </a:extLst>
          </p:cNvPr>
          <p:cNvSpPr/>
          <p:nvPr/>
        </p:nvSpPr>
        <p:spPr>
          <a:xfrm>
            <a:off x="6573936" y="3339463"/>
            <a:ext cx="1752033" cy="738664"/>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Breastmilk </a:t>
            </a:r>
          </a:p>
          <a:p>
            <a:pPr algn="ctr">
              <a:spcBef>
                <a:spcPts val="1200"/>
              </a:spcBef>
              <a:buClr>
                <a:srgbClr val="0D5929"/>
              </a:buClr>
            </a:pPr>
            <a:r>
              <a:rPr lang="en-US" sz="1600" dirty="0">
                <a:solidFill>
                  <a:schemeClr val="tx1">
                    <a:lumMod val="65000"/>
                    <a:lumOff val="35000"/>
                  </a:schemeClr>
                </a:solidFill>
                <a:latin typeface="Helvetica" pitchFamily="2" charset="0"/>
              </a:rPr>
              <a:t>Whole milk</a:t>
            </a:r>
          </a:p>
        </p:txBody>
      </p:sp>
    </p:spTree>
    <p:extLst>
      <p:ext uri="{BB962C8B-B14F-4D97-AF65-F5344CB8AC3E}">
        <p14:creationId xmlns:p14="http://schemas.microsoft.com/office/powerpoint/2010/main" val="2560864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Nutritionally Equivalent Non-Dairy Beverages	</a:t>
            </a:r>
            <a:endParaRPr lang="en-US" sz="3000" dirty="0">
              <a:solidFill>
                <a:srgbClr val="D8F1DB"/>
              </a:solidFill>
              <a:latin typeface="Arial" panose="020B0604020202020204" pitchFamily="34" charset="0"/>
              <a:cs typeface="Arial" panose="020B0604020202020204" pitchFamily="34" charset="0"/>
            </a:endParaRPr>
          </a:p>
        </p:txBody>
      </p:sp>
      <p:pic>
        <p:nvPicPr>
          <p:cNvPr id="14" name="Picture 13" descr="Picture of a child holding a non-dairy beverage">
            <a:extLst>
              <a:ext uri="{FF2B5EF4-FFF2-40B4-BE49-F238E27FC236}">
                <a16:creationId xmlns:a16="http://schemas.microsoft.com/office/drawing/2014/main" id="{61216153-9FB4-934D-8079-A97D5134141C}"/>
              </a:ext>
            </a:extLst>
          </p:cNvPr>
          <p:cNvPicPr>
            <a:picLocks noChangeAspect="1"/>
          </p:cNvPicPr>
          <p:nvPr/>
        </p:nvPicPr>
        <p:blipFill>
          <a:blip r:embed="rId3">
            <a:extLst>
              <a:ext uri="{28A0092B-C50C-407E-A947-70E740481C1C}">
                <a14:useLocalDpi xmlns:a14="http://schemas.microsoft.com/office/drawing/2010/main"/>
              </a:ext>
            </a:extLst>
          </a:blip>
          <a:srcRect l="12146" r="12146"/>
          <a:stretch/>
        </p:blipFill>
        <p:spPr>
          <a:xfrm>
            <a:off x="0" y="863487"/>
            <a:ext cx="3936274" cy="4303811"/>
          </a:xfrm>
          <a:prstGeom prst="rect">
            <a:avLst/>
          </a:prstGeom>
        </p:spPr>
      </p:pic>
      <p:sp>
        <p:nvSpPr>
          <p:cNvPr id="8" name="Rectangle 7">
            <a:extLst>
              <a:ext uri="{FF2B5EF4-FFF2-40B4-BE49-F238E27FC236}">
                <a16:creationId xmlns:a16="http://schemas.microsoft.com/office/drawing/2014/main" id="{4568B40F-A1FB-BD45-B890-0A2D991BCD95}"/>
              </a:ext>
            </a:extLst>
          </p:cNvPr>
          <p:cNvSpPr/>
          <p:nvPr/>
        </p:nvSpPr>
        <p:spPr>
          <a:xfrm>
            <a:off x="4266175" y="1510936"/>
            <a:ext cx="3683726" cy="3600986"/>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You may serve milk substitutes that are nutritionally equivalent to cow’s milk without a medical statement.</a:t>
            </a:r>
            <a:br>
              <a:rPr lang="en-US" sz="1600" dirty="0">
                <a:solidFill>
                  <a:schemeClr val="tx1">
                    <a:lumMod val="65000"/>
                    <a:lumOff val="35000"/>
                  </a:schemeClr>
                </a:solidFill>
                <a:latin typeface="Helvetica" pitchFamily="2" charset="0"/>
              </a:rPr>
            </a:br>
            <a:r>
              <a:rPr lang="en-US" sz="800" dirty="0">
                <a:solidFill>
                  <a:schemeClr val="tx1">
                    <a:lumMod val="65000"/>
                    <a:lumOff val="35000"/>
                  </a:schemeClr>
                </a:solidFill>
                <a:latin typeface="Helvetica" pitchFamily="2" charset="0"/>
              </a:rPr>
              <a:t/>
            </a:r>
            <a:br>
              <a:rPr lang="en-US" sz="800" dirty="0">
                <a:solidFill>
                  <a:schemeClr val="tx1">
                    <a:lumMod val="65000"/>
                    <a:lumOff val="35000"/>
                  </a:schemeClr>
                </a:solidFill>
                <a:latin typeface="Helvetica" pitchFamily="2" charset="0"/>
              </a:rPr>
            </a:br>
            <a:r>
              <a:rPr lang="en-US" sz="1200" b="1" dirty="0">
                <a:solidFill>
                  <a:schemeClr val="tx1">
                    <a:lumMod val="65000"/>
                    <a:lumOff val="35000"/>
                  </a:schemeClr>
                </a:solidFill>
                <a:latin typeface="Helvetica" pitchFamily="2" charset="0"/>
              </a:rPr>
              <a:t>Example: </a:t>
            </a:r>
            <a:r>
              <a:rPr lang="en-US" sz="1200" dirty="0">
                <a:solidFill>
                  <a:schemeClr val="tx1">
                    <a:lumMod val="65000"/>
                    <a:lumOff val="35000"/>
                  </a:schemeClr>
                </a:solidFill>
                <a:latin typeface="Helvetica" pitchFamily="2" charset="0"/>
              </a:rPr>
              <a:t>some unflavored soy milks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If a milk substitute is not nutritionally equivalent to cow’s milk, a signed medical statement is required.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There is no fat requirement.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Non-dairy milk substitutes must be unflavored. </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871884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Toddler Formulas</a:t>
            </a:r>
            <a:endParaRPr lang="en-US" sz="3000" dirty="0">
              <a:solidFill>
                <a:srgbClr val="D8F1DB"/>
              </a:solidFill>
              <a:latin typeface="Arial" panose="020B0604020202020204" pitchFamily="34" charset="0"/>
              <a:cs typeface="Arial" panose="020B0604020202020204" pitchFamily="34" charset="0"/>
            </a:endParaRPr>
          </a:p>
        </p:txBody>
      </p:sp>
      <p:pic>
        <p:nvPicPr>
          <p:cNvPr id="9" name="Picture 8" descr="Picture of a medical  statement">
            <a:extLst>
              <a:ext uri="{FF2B5EF4-FFF2-40B4-BE49-F238E27FC236}">
                <a16:creationId xmlns:a16="http://schemas.microsoft.com/office/drawing/2014/main" id="{F87FD335-FEEF-1A43-958E-06B8334A196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2" y="863490"/>
            <a:ext cx="3953693" cy="4280010"/>
          </a:xfrm>
          <a:prstGeom prst="rect">
            <a:avLst/>
          </a:prstGeom>
        </p:spPr>
      </p:pic>
      <p:sp>
        <p:nvSpPr>
          <p:cNvPr id="8" name="Rectangle 7">
            <a:extLst>
              <a:ext uri="{FF2B5EF4-FFF2-40B4-BE49-F238E27FC236}">
                <a16:creationId xmlns:a16="http://schemas.microsoft.com/office/drawing/2014/main" id="{4568B40F-A1FB-BD45-B890-0A2D991BCD95}"/>
              </a:ext>
            </a:extLst>
          </p:cNvPr>
          <p:cNvSpPr/>
          <p:nvPr/>
        </p:nvSpPr>
        <p:spPr>
          <a:xfrm>
            <a:off x="4266175" y="1510936"/>
            <a:ext cx="3683726" cy="4524315"/>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Called “transition formulas,” “toddler formulas,” or “toddler milks.”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Most children do not need formula once they turn 1 year.</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Children usually do not need them unless for a medical reason.</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A signed medical statement is needed before serving. </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126227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descr="[decorative]">
            <a:extLst>
              <a:ext uri="{FF2B5EF4-FFF2-40B4-BE49-F238E27FC236}">
                <a16:creationId xmlns:a16="http://schemas.microsoft.com/office/drawing/2014/main" id="{67DA230B-CD27-DA48-B5AD-40CB73754D10}"/>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4D6548B-BF59-2E43-AF19-AD9FF319111A}"/>
              </a:ext>
            </a:extLst>
          </p:cNvPr>
          <p:cNvSpPr>
            <a:spLocks noGrp="1"/>
          </p:cNvSpPr>
          <p:nvPr>
            <p:ph type="title"/>
          </p:nvPr>
        </p:nvSpPr>
        <p:spPr>
          <a:xfrm>
            <a:off x="-1" y="0"/>
            <a:ext cx="5765075" cy="1009979"/>
          </a:xfrm>
        </p:spPr>
        <p:txBody>
          <a:bodyPr/>
          <a:lstStyle/>
          <a:p>
            <a:r>
              <a:rPr lang="en-US" dirty="0"/>
              <a:t>Fluid Milk Requirements in the CACFP for 2 Year </a:t>
            </a:r>
            <a:r>
              <a:rPr lang="en-US" dirty="0" err="1"/>
              <a:t>Olds</a:t>
            </a:r>
            <a:endParaRPr lang="en-US" dirty="0"/>
          </a:p>
        </p:txBody>
      </p:sp>
      <p:sp>
        <p:nvSpPr>
          <p:cNvPr id="5" name="Rounded Rectangle 4" descr="[decorative]">
            <a:extLst>
              <a:ext uri="{FF2B5EF4-FFF2-40B4-BE49-F238E27FC236}">
                <a16:creationId xmlns:a16="http://schemas.microsoft.com/office/drawing/2014/main" id="{C5B9DB3F-4530-FB43-8289-D30F80E04A0E}"/>
              </a:ext>
            </a:extLst>
          </p:cNvPr>
          <p:cNvSpPr/>
          <p:nvPr/>
        </p:nvSpPr>
        <p:spPr>
          <a:xfrm>
            <a:off x="983133" y="1407160"/>
            <a:ext cx="2718907" cy="3322320"/>
          </a:xfrm>
          <a:prstGeom prst="roundRect">
            <a:avLst>
              <a:gd name="adj" fmla="val 9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FDE731A-92C3-1548-B8B4-4EBC4638C6A4}"/>
              </a:ext>
            </a:extLst>
          </p:cNvPr>
          <p:cNvSpPr txBox="1"/>
          <p:nvPr/>
        </p:nvSpPr>
        <p:spPr>
          <a:xfrm>
            <a:off x="1585687" y="1479543"/>
            <a:ext cx="1691615" cy="261610"/>
          </a:xfrm>
          <a:prstGeom prst="rect">
            <a:avLst/>
          </a:prstGeom>
          <a:noFill/>
        </p:spPr>
        <p:txBody>
          <a:bodyPr wrap="square" rtlCol="0">
            <a:spAutoFit/>
          </a:bodyPr>
          <a:lstStyle/>
          <a:p>
            <a:pPr algn="ctr"/>
            <a:r>
              <a:rPr lang="en-US" sz="1100" b="1" dirty="0">
                <a:solidFill>
                  <a:schemeClr val="tx1">
                    <a:lumMod val="65000"/>
                    <a:lumOff val="35000"/>
                  </a:schemeClr>
                </a:solidFill>
                <a:latin typeface="Helvetica" pitchFamily="2" charset="0"/>
              </a:rPr>
              <a:t>24 to 25 months</a:t>
            </a:r>
          </a:p>
        </p:txBody>
      </p:sp>
      <p:pic>
        <p:nvPicPr>
          <p:cNvPr id="20" name="Picture 19" descr="Picture of a child 24 to 25 months old">
            <a:extLst>
              <a:ext uri="{FF2B5EF4-FFF2-40B4-BE49-F238E27FC236}">
                <a16:creationId xmlns:a16="http://schemas.microsoft.com/office/drawing/2014/main" id="{EB1F1FAD-293D-6E42-A5E7-F8CFDB15A4F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81637" y="1780721"/>
            <a:ext cx="2720402" cy="1163655"/>
          </a:xfrm>
          <a:prstGeom prst="rect">
            <a:avLst/>
          </a:prstGeom>
          <a:ln w="22225">
            <a:solidFill>
              <a:schemeClr val="lt1">
                <a:hueOff val="0"/>
                <a:satOff val="0"/>
                <a:lumOff val="0"/>
              </a:schemeClr>
            </a:solidFill>
          </a:ln>
        </p:spPr>
      </p:pic>
      <p:sp>
        <p:nvSpPr>
          <p:cNvPr id="12" name="Rectangle 11">
            <a:extLst>
              <a:ext uri="{FF2B5EF4-FFF2-40B4-BE49-F238E27FC236}">
                <a16:creationId xmlns:a16="http://schemas.microsoft.com/office/drawing/2014/main" id="{F3039F2D-7222-A447-A6B1-A7DC173D363B}"/>
              </a:ext>
            </a:extLst>
          </p:cNvPr>
          <p:cNvSpPr/>
          <p:nvPr/>
        </p:nvSpPr>
        <p:spPr>
          <a:xfrm>
            <a:off x="1116531" y="3017568"/>
            <a:ext cx="2498071" cy="1954381"/>
          </a:xfrm>
          <a:prstGeom prst="rect">
            <a:avLst/>
          </a:prstGeom>
        </p:spPr>
        <p:txBody>
          <a:bodyPr wrap="square">
            <a:spAutoFit/>
          </a:bodyPr>
          <a:lstStyle/>
          <a:p>
            <a:pPr algn="ctr">
              <a:spcBef>
                <a:spcPts val="600"/>
              </a:spcBef>
              <a:buClr>
                <a:srgbClr val="0D5929"/>
              </a:buClr>
            </a:pPr>
            <a:r>
              <a:rPr lang="en-US" sz="1600" dirty="0">
                <a:solidFill>
                  <a:schemeClr val="tx1">
                    <a:lumMod val="65000"/>
                    <a:lumOff val="35000"/>
                  </a:schemeClr>
                </a:solidFill>
                <a:latin typeface="Helvetica" pitchFamily="2" charset="0"/>
              </a:rPr>
              <a:t>Breastmilk </a:t>
            </a:r>
          </a:p>
          <a:p>
            <a:pPr algn="ctr">
              <a:spcBef>
                <a:spcPts val="600"/>
              </a:spcBef>
              <a:buClr>
                <a:srgbClr val="0D5929"/>
              </a:buClr>
            </a:pPr>
            <a:r>
              <a:rPr lang="en-US" sz="1600" dirty="0">
                <a:solidFill>
                  <a:schemeClr val="tx1">
                    <a:lumMod val="65000"/>
                    <a:lumOff val="35000"/>
                  </a:schemeClr>
                </a:solidFill>
                <a:latin typeface="Helvetica" pitchFamily="2" charset="0"/>
              </a:rPr>
              <a:t>Whole milk</a:t>
            </a:r>
          </a:p>
          <a:p>
            <a:pPr algn="ctr">
              <a:spcBef>
                <a:spcPts val="600"/>
              </a:spcBef>
              <a:buClr>
                <a:srgbClr val="0D5929"/>
              </a:buClr>
            </a:pPr>
            <a:r>
              <a:rPr lang="en-US" sz="1600" dirty="0">
                <a:solidFill>
                  <a:schemeClr val="tx1">
                    <a:lumMod val="65000"/>
                    <a:lumOff val="35000"/>
                  </a:schemeClr>
                </a:solidFill>
                <a:latin typeface="Helvetica" pitchFamily="2" charset="0"/>
              </a:rPr>
              <a:t>Reduced fat (2%) milk</a:t>
            </a:r>
          </a:p>
          <a:p>
            <a:pPr algn="ctr">
              <a:spcBef>
                <a:spcPts val="600"/>
              </a:spcBef>
              <a:buClr>
                <a:srgbClr val="0D5929"/>
              </a:buClr>
            </a:pPr>
            <a:r>
              <a:rPr lang="en-US" sz="1600" dirty="0">
                <a:solidFill>
                  <a:schemeClr val="tx1">
                    <a:lumMod val="65000"/>
                    <a:lumOff val="35000"/>
                  </a:schemeClr>
                </a:solidFill>
                <a:latin typeface="Helvetica" pitchFamily="2" charset="0"/>
              </a:rPr>
              <a:t>Low-fat (1%) milk</a:t>
            </a:r>
          </a:p>
          <a:p>
            <a:pPr algn="ctr">
              <a:spcBef>
                <a:spcPts val="600"/>
              </a:spcBef>
              <a:buClr>
                <a:srgbClr val="0D5929"/>
              </a:buClr>
            </a:pPr>
            <a:r>
              <a:rPr lang="en-US" sz="1600" dirty="0">
                <a:solidFill>
                  <a:schemeClr val="tx1">
                    <a:lumMod val="65000"/>
                    <a:lumOff val="35000"/>
                  </a:schemeClr>
                </a:solidFill>
                <a:latin typeface="Helvetica" pitchFamily="2" charset="0"/>
              </a:rPr>
              <a:t>Fat-free (skim) milk</a:t>
            </a:r>
          </a:p>
          <a:p>
            <a:pPr algn="ctr">
              <a:spcBef>
                <a:spcPts val="600"/>
              </a:spcBef>
              <a:buClr>
                <a:srgbClr val="0D5929"/>
              </a:buClr>
            </a:pPr>
            <a:endParaRPr lang="en-US" sz="1600" dirty="0">
              <a:solidFill>
                <a:schemeClr val="tx1">
                  <a:lumMod val="65000"/>
                  <a:lumOff val="35000"/>
                </a:schemeClr>
              </a:solidFill>
              <a:latin typeface="Helvetica" pitchFamily="2" charset="0"/>
            </a:endParaRPr>
          </a:p>
        </p:txBody>
      </p:sp>
      <p:sp>
        <p:nvSpPr>
          <p:cNvPr id="11" name="Triangle 10" descr="[decorative]">
            <a:extLst>
              <a:ext uri="{FF2B5EF4-FFF2-40B4-BE49-F238E27FC236}">
                <a16:creationId xmlns:a16="http://schemas.microsoft.com/office/drawing/2014/main" id="{3A6223CF-6553-FC42-90BD-958EFD568E06}"/>
              </a:ext>
            </a:extLst>
          </p:cNvPr>
          <p:cNvSpPr/>
          <p:nvPr/>
        </p:nvSpPr>
        <p:spPr>
          <a:xfrm rot="5400000">
            <a:off x="2894144" y="2773244"/>
            <a:ext cx="2473693" cy="488649"/>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descr="[decorative]">
            <a:extLst>
              <a:ext uri="{FF2B5EF4-FFF2-40B4-BE49-F238E27FC236}">
                <a16:creationId xmlns:a16="http://schemas.microsoft.com/office/drawing/2014/main" id="{ED381674-B02E-2148-889B-F65E0F02D458}"/>
              </a:ext>
            </a:extLst>
          </p:cNvPr>
          <p:cNvSpPr/>
          <p:nvPr/>
        </p:nvSpPr>
        <p:spPr>
          <a:xfrm>
            <a:off x="4602130" y="1407160"/>
            <a:ext cx="2718907" cy="3322320"/>
          </a:xfrm>
          <a:prstGeom prst="roundRect">
            <a:avLst>
              <a:gd name="adj" fmla="val 9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085A390-E166-0841-8678-F838829DE74F}"/>
              </a:ext>
            </a:extLst>
          </p:cNvPr>
          <p:cNvSpPr txBox="1"/>
          <p:nvPr/>
        </p:nvSpPr>
        <p:spPr>
          <a:xfrm>
            <a:off x="5333558" y="1479543"/>
            <a:ext cx="1488514" cy="261610"/>
          </a:xfrm>
          <a:prstGeom prst="rect">
            <a:avLst/>
          </a:prstGeom>
          <a:noFill/>
        </p:spPr>
        <p:txBody>
          <a:bodyPr wrap="square" rtlCol="0">
            <a:spAutoFit/>
          </a:bodyPr>
          <a:lstStyle/>
          <a:p>
            <a:pPr algn="ctr"/>
            <a:r>
              <a:rPr lang="en-US" sz="1100" b="1" dirty="0">
                <a:solidFill>
                  <a:schemeClr val="tx1">
                    <a:lumMod val="65000"/>
                    <a:lumOff val="35000"/>
                  </a:schemeClr>
                </a:solidFill>
                <a:latin typeface="Helvetica" pitchFamily="2" charset="0"/>
              </a:rPr>
              <a:t>2 through 5 years</a:t>
            </a:r>
          </a:p>
        </p:txBody>
      </p:sp>
      <p:pic>
        <p:nvPicPr>
          <p:cNvPr id="19" name="Picture 18" descr="Picture of a child 2 to 5 years old">
            <a:extLst>
              <a:ext uri="{FF2B5EF4-FFF2-40B4-BE49-F238E27FC236}">
                <a16:creationId xmlns:a16="http://schemas.microsoft.com/office/drawing/2014/main" id="{351C27E7-472C-0744-A058-35393D7D44F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600635" y="1780721"/>
            <a:ext cx="2718906" cy="1162734"/>
          </a:xfrm>
          <a:prstGeom prst="rect">
            <a:avLst/>
          </a:prstGeom>
          <a:ln w="22225">
            <a:solidFill>
              <a:schemeClr val="lt1">
                <a:hueOff val="0"/>
                <a:satOff val="0"/>
                <a:lumOff val="0"/>
              </a:schemeClr>
            </a:solidFill>
          </a:ln>
        </p:spPr>
      </p:pic>
      <p:sp>
        <p:nvSpPr>
          <p:cNvPr id="13" name="Rectangle 12">
            <a:extLst>
              <a:ext uri="{FF2B5EF4-FFF2-40B4-BE49-F238E27FC236}">
                <a16:creationId xmlns:a16="http://schemas.microsoft.com/office/drawing/2014/main" id="{DFDF27DD-93C7-C941-8C3A-1C5D9CAFBD1B}"/>
              </a:ext>
            </a:extLst>
          </p:cNvPr>
          <p:cNvSpPr/>
          <p:nvPr/>
        </p:nvSpPr>
        <p:spPr>
          <a:xfrm>
            <a:off x="4974372" y="3146156"/>
            <a:ext cx="2074601" cy="1538883"/>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Breastmilk </a:t>
            </a:r>
          </a:p>
          <a:p>
            <a:pPr algn="ctr">
              <a:spcBef>
                <a:spcPts val="1200"/>
              </a:spcBef>
              <a:buClr>
                <a:srgbClr val="0D5929"/>
              </a:buClr>
            </a:pPr>
            <a:r>
              <a:rPr lang="en-US" sz="1600" dirty="0">
                <a:solidFill>
                  <a:schemeClr val="tx1">
                    <a:lumMod val="65000"/>
                    <a:lumOff val="35000"/>
                  </a:schemeClr>
                </a:solidFill>
                <a:latin typeface="Helvetica" pitchFamily="2" charset="0"/>
              </a:rPr>
              <a:t>Low-fat (1%) milk</a:t>
            </a:r>
          </a:p>
          <a:p>
            <a:pPr algn="ctr">
              <a:spcBef>
                <a:spcPts val="1200"/>
              </a:spcBef>
              <a:buClr>
                <a:srgbClr val="0D5929"/>
              </a:buClr>
            </a:pPr>
            <a:r>
              <a:rPr lang="en-US" sz="1600" dirty="0">
                <a:solidFill>
                  <a:schemeClr val="tx1">
                    <a:lumMod val="65000"/>
                    <a:lumOff val="35000"/>
                  </a:schemeClr>
                </a:solidFill>
                <a:latin typeface="Helvetica" pitchFamily="2" charset="0"/>
              </a:rPr>
              <a:t>Fat-free (skim) milk</a:t>
            </a:r>
          </a:p>
          <a:p>
            <a:pPr algn="ctr">
              <a:spcBef>
                <a:spcPts val="1200"/>
              </a:spcBef>
              <a:buClr>
                <a:srgbClr val="0D5929"/>
              </a:buClr>
            </a:pPr>
            <a:endParaRPr lang="en-US" sz="1600" dirty="0">
              <a:solidFill>
                <a:schemeClr val="tx1">
                  <a:lumMod val="65000"/>
                  <a:lumOff val="35000"/>
                </a:schemeClr>
              </a:solidFill>
              <a:latin typeface="Helvetica" pitchFamily="2" charset="0"/>
            </a:endParaRPr>
          </a:p>
        </p:txBody>
      </p:sp>
      <p:sp>
        <p:nvSpPr>
          <p:cNvPr id="3" name="Rectangle 2">
            <a:extLst>
              <a:ext uri="{FF2B5EF4-FFF2-40B4-BE49-F238E27FC236}">
                <a16:creationId xmlns:a16="http://schemas.microsoft.com/office/drawing/2014/main" id="{DD482E43-4E9A-1945-9ADF-CC684317642D}"/>
              </a:ext>
            </a:extLst>
          </p:cNvPr>
          <p:cNvSpPr/>
          <p:nvPr/>
        </p:nvSpPr>
        <p:spPr>
          <a:xfrm>
            <a:off x="3075530" y="4803001"/>
            <a:ext cx="2358851" cy="276999"/>
          </a:xfrm>
          <a:prstGeom prst="rect">
            <a:avLst/>
          </a:prstGeom>
        </p:spPr>
        <p:txBody>
          <a:bodyPr wrap="none">
            <a:spAutoFit/>
          </a:bodyPr>
          <a:lstStyle/>
          <a:p>
            <a:r>
              <a:rPr lang="en-US" sz="1200" b="1" dirty="0">
                <a:solidFill>
                  <a:schemeClr val="tx1">
                    <a:lumMod val="65000"/>
                    <a:lumOff val="35000"/>
                  </a:schemeClr>
                </a:solidFill>
                <a:latin typeface="Helvetica" pitchFamily="2" charset="0"/>
              </a:rPr>
              <a:t>Note: </a:t>
            </a:r>
            <a:r>
              <a:rPr lang="en-US" sz="1200" dirty="0">
                <a:solidFill>
                  <a:schemeClr val="tx1">
                    <a:lumMod val="65000"/>
                    <a:lumOff val="35000"/>
                  </a:schemeClr>
                </a:solidFill>
                <a:latin typeface="Helvetica" pitchFamily="2" charset="0"/>
              </a:rPr>
              <a:t>Offer only unflavored milk</a:t>
            </a:r>
          </a:p>
        </p:txBody>
      </p:sp>
    </p:spTree>
    <p:extLst>
      <p:ext uri="{BB962C8B-B14F-4D97-AF65-F5344CB8AC3E}">
        <p14:creationId xmlns:p14="http://schemas.microsoft.com/office/powerpoint/2010/main" val="3707572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Transition Period for Two-Year-</a:t>
            </a:r>
            <a:r>
              <a:rPr lang="en-US" dirty="0" err="1"/>
              <a:t>Olds</a:t>
            </a:r>
            <a:endParaRPr lang="en-US" dirty="0">
              <a:solidFill>
                <a:schemeClr val="bg1"/>
              </a:solidFill>
            </a:endParaRPr>
          </a:p>
        </p:txBody>
      </p:sp>
      <p:grpSp>
        <p:nvGrpSpPr>
          <p:cNvPr id="5" name="Group 4" descr="Diagram depicting the milk transition period">
            <a:extLst>
              <a:ext uri="{FF2B5EF4-FFF2-40B4-BE49-F238E27FC236}">
                <a16:creationId xmlns:a16="http://schemas.microsoft.com/office/drawing/2014/main" id="{3DA37EC6-3574-E745-92AB-14BF09150D99}"/>
              </a:ext>
            </a:extLst>
          </p:cNvPr>
          <p:cNvGrpSpPr/>
          <p:nvPr/>
        </p:nvGrpSpPr>
        <p:grpSpPr>
          <a:xfrm>
            <a:off x="208096" y="1718553"/>
            <a:ext cx="8727808" cy="1924085"/>
            <a:chOff x="208096" y="1718553"/>
            <a:chExt cx="8727808" cy="1924085"/>
          </a:xfrm>
        </p:grpSpPr>
        <p:pic>
          <p:nvPicPr>
            <p:cNvPr id="4" name="Picture 3" descr="Milk transition period">
              <a:extLst>
                <a:ext uri="{FF2B5EF4-FFF2-40B4-BE49-F238E27FC236}">
                  <a16:creationId xmlns:a16="http://schemas.microsoft.com/office/drawing/2014/main" id="{ED667CDE-A410-0E4B-BABB-EDEC9B52BE6D}"/>
                </a:ext>
              </a:extLst>
            </p:cNvPr>
            <p:cNvPicPr>
              <a:picLocks noChangeAspect="1"/>
            </p:cNvPicPr>
            <p:nvPr/>
          </p:nvPicPr>
          <p:blipFill>
            <a:blip r:embed="rId3"/>
            <a:srcRect/>
            <a:stretch/>
          </p:blipFill>
          <p:spPr>
            <a:xfrm>
              <a:off x="208096" y="1718553"/>
              <a:ext cx="8727808" cy="1924085"/>
            </a:xfrm>
            <a:prstGeom prst="rect">
              <a:avLst/>
            </a:prstGeom>
          </p:spPr>
        </p:pic>
        <p:cxnSp>
          <p:nvCxnSpPr>
            <p:cNvPr id="6" name="Straight Connector 5" descr="[decorative]">
              <a:extLst>
                <a:ext uri="{FF2B5EF4-FFF2-40B4-BE49-F238E27FC236}">
                  <a16:creationId xmlns:a16="http://schemas.microsoft.com/office/drawing/2014/main" id="{EAC9988A-733F-E44C-ABE9-80DBF1C8B6AE}"/>
                </a:ext>
              </a:extLst>
            </p:cNvPr>
            <p:cNvCxnSpPr/>
            <p:nvPr/>
          </p:nvCxnSpPr>
          <p:spPr>
            <a:xfrm>
              <a:off x="609715" y="2611164"/>
              <a:ext cx="393192" cy="0"/>
            </a:xfrm>
            <a:prstGeom prst="line">
              <a:avLst/>
            </a:prstGeom>
            <a:ln w="9525">
              <a:solidFill>
                <a:srgbClr val="14504F"/>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descr="[decorative]">
              <a:extLst>
                <a:ext uri="{FF2B5EF4-FFF2-40B4-BE49-F238E27FC236}">
                  <a16:creationId xmlns:a16="http://schemas.microsoft.com/office/drawing/2014/main" id="{25185274-EE01-6642-8DE7-4C49C1918DD9}"/>
                </a:ext>
              </a:extLst>
            </p:cNvPr>
            <p:cNvCxnSpPr/>
            <p:nvPr/>
          </p:nvCxnSpPr>
          <p:spPr>
            <a:xfrm>
              <a:off x="2748522" y="2736482"/>
              <a:ext cx="393192" cy="0"/>
            </a:xfrm>
            <a:prstGeom prst="line">
              <a:avLst/>
            </a:prstGeom>
            <a:ln w="9525">
              <a:solidFill>
                <a:srgbClr val="14504F"/>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descr="[decorative]">
              <a:extLst>
                <a:ext uri="{FF2B5EF4-FFF2-40B4-BE49-F238E27FC236}">
                  <a16:creationId xmlns:a16="http://schemas.microsoft.com/office/drawing/2014/main" id="{F05B2721-74D8-8749-83ED-052063319FD7}"/>
                </a:ext>
              </a:extLst>
            </p:cNvPr>
            <p:cNvCxnSpPr/>
            <p:nvPr/>
          </p:nvCxnSpPr>
          <p:spPr>
            <a:xfrm>
              <a:off x="4931264" y="2939350"/>
              <a:ext cx="393192" cy="0"/>
            </a:xfrm>
            <a:prstGeom prst="line">
              <a:avLst/>
            </a:prstGeom>
            <a:ln w="9525">
              <a:solidFill>
                <a:srgbClr val="14504F"/>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2248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823223"/>
            <a:ext cx="4799448" cy="1015663"/>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Maya is 1½ years old. What type(s) of milk can she be served as part of a reimbursable meal or snack?</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2020889"/>
            <a:ext cx="2273021" cy="2769989"/>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Flavored Fat-Free (Skim) Milk</a:t>
            </a:r>
            <a:br>
              <a:rPr lang="en-US" sz="1600" dirty="0">
                <a:solidFill>
                  <a:schemeClr val="tx1">
                    <a:lumMod val="65000"/>
                    <a:lumOff val="35000"/>
                  </a:schemeClr>
                </a:solidFill>
                <a:latin typeface="Helvetica" pitchFamily="2" charset="0"/>
              </a:rPr>
            </a:br>
            <a:endParaRPr lang="en-US" sz="1600" dirty="0">
              <a:solidFill>
                <a:schemeClr val="tx1">
                  <a:lumMod val="65000"/>
                  <a:lumOff val="35000"/>
                </a:schemeClr>
              </a:solidFill>
              <a:latin typeface="Helvetica" pitchFamily="2" charset="0"/>
            </a:endParaRP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Whole Milk</a:t>
            </a:r>
            <a:br>
              <a:rPr lang="en-US" sz="1600" dirty="0">
                <a:solidFill>
                  <a:schemeClr val="tx1">
                    <a:lumMod val="65000"/>
                    <a:lumOff val="35000"/>
                  </a:schemeClr>
                </a:solidFill>
                <a:latin typeface="Helvetica" pitchFamily="2" charset="0"/>
              </a:rPr>
            </a:br>
            <a:endParaRPr lang="en-US" sz="1600" dirty="0">
              <a:solidFill>
                <a:schemeClr val="tx1">
                  <a:lumMod val="65000"/>
                  <a:lumOff val="35000"/>
                </a:schemeClr>
              </a:solidFill>
              <a:latin typeface="Helvetica" pitchFamily="2" charset="0"/>
            </a:endParaRP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Low-Fat (1%) Milk</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pic>
        <p:nvPicPr>
          <p:cNvPr id="9" name="Picture 8" descr="Diagram of a what milk can be served as part of a reimbursable meal or snack">
            <a:extLst>
              <a:ext uri="{FF2B5EF4-FFF2-40B4-BE49-F238E27FC236}">
                <a16:creationId xmlns:a16="http://schemas.microsoft.com/office/drawing/2014/main" id="{82B735FE-560D-4047-A43B-E07A314096A3}"/>
              </a:ext>
            </a:extLst>
          </p:cNvPr>
          <p:cNvPicPr>
            <a:picLocks noChangeAspect="1"/>
          </p:cNvPicPr>
          <p:nvPr/>
        </p:nvPicPr>
        <p:blipFill>
          <a:blip r:embed="rId3"/>
          <a:stretch>
            <a:fillRect/>
          </a:stretch>
        </p:blipFill>
        <p:spPr>
          <a:xfrm>
            <a:off x="5677047" y="2067157"/>
            <a:ext cx="3353741" cy="2700502"/>
          </a:xfrm>
          <a:prstGeom prst="rect">
            <a:avLst/>
          </a:prstGeom>
        </p:spPr>
      </p:pic>
    </p:spTree>
    <p:extLst>
      <p:ext uri="{BB962C8B-B14F-4D97-AF65-F5344CB8AC3E}">
        <p14:creationId xmlns:p14="http://schemas.microsoft.com/office/powerpoint/2010/main" val="2465584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t>USDA’s 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descr="[decorative]">
              <a:extLst>
                <a:ext uri="{FF2B5EF4-FFF2-40B4-BE49-F238E27FC236}">
                  <a16:creationId xmlns:a16="http://schemas.microsoft.com/office/drawing/2014/main" id="{1B55768D-8EE9-684E-848F-79684E56D685}"/>
                </a:ext>
                <a:ext uri="{C183D7F6-B498-43B3-948B-1728B52AA6E4}">
                  <adec:decorative xmlns:adec="http://schemas.microsoft.com/office/drawing/2017/decorative" xmlns="" val="0"/>
                </a:ext>
              </a:extLst>
            </p:cNvPr>
            <p:cNvCxnSpPr>
              <a:cxnSpLocks/>
            </p:cNvCxnSpPr>
            <p:nvPr/>
          </p:nvCxnSpPr>
          <p:spPr>
            <a:xfrm flipV="1">
              <a:off x="3125449" y="1244297"/>
              <a:ext cx="764499" cy="764385"/>
            </a:xfrm>
            <a:prstGeom prst="bentConnector3">
              <a:avLst>
                <a:gd name="adj1" fmla="val 50000"/>
              </a:avLst>
            </a:prstGeom>
            <a:ln w="19050">
              <a:solidFill>
                <a:srgbClr val="00277A"/>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6" descr="[decorative]">
              <a:extLst>
                <a:ext uri="{FF2B5EF4-FFF2-40B4-BE49-F238E27FC236}">
                  <a16:creationId xmlns:a16="http://schemas.microsoft.com/office/drawing/2014/main" id="{09DCD0D2-0D51-7749-8200-FAB07C62B0B3}"/>
                </a:ext>
                <a:ext uri="{C183D7F6-B498-43B3-948B-1728B52AA6E4}">
                  <adec:decorative xmlns:adec="http://schemas.microsoft.com/office/drawing/2017/decorative" xmlns="" val="0"/>
                </a:ext>
              </a:extLst>
            </p:cNvPr>
            <p:cNvCxnSpPr>
              <a:cxnSpLocks/>
            </p:cNvCxnSpPr>
            <p:nvPr/>
          </p:nvCxnSpPr>
          <p:spPr>
            <a:xfrm>
              <a:off x="3125449" y="2278101"/>
              <a:ext cx="764499" cy="0"/>
            </a:xfrm>
            <a:prstGeom prst="line">
              <a:avLst/>
            </a:prstGeom>
            <a:ln w="19050">
              <a:solidFill>
                <a:srgbClr val="00277A"/>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24F8A41F-954F-E04C-9853-09366AC66190}"/>
                </a:ext>
                <a:ext uri="{C183D7F6-B498-43B3-948B-1728B52AA6E4}">
                  <adec:decorative xmlns:adec="http://schemas.microsoft.com/office/drawing/2017/decorative" xmlns="" val="0"/>
                </a:ext>
              </a:extLst>
            </p:cNvPr>
            <p:cNvCxnSpPr>
              <a:cxnSpLocks/>
            </p:cNvCxnSpPr>
            <p:nvPr/>
          </p:nvCxnSpPr>
          <p:spPr>
            <a:xfrm>
              <a:off x="3125449" y="2551213"/>
              <a:ext cx="764499" cy="521885"/>
            </a:xfrm>
            <a:prstGeom prst="bentConnector3">
              <a:avLst>
                <a:gd name="adj1" fmla="val 50000"/>
              </a:avLst>
            </a:prstGeom>
            <a:ln w="19050">
              <a:solidFill>
                <a:srgbClr val="00277A"/>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0" name="Picture 19" descr="Hyperlink icon">
            <a:extLst>
              <a:ext uri="{FF2B5EF4-FFF2-40B4-BE49-F238E27FC236}">
                <a16:creationId xmlns:a16="http://schemas.microsoft.com/office/drawing/2014/main" id="{71E87ECB-4BFF-5B4C-B7D8-DBC44288AC61}"/>
              </a:ext>
            </a:extLst>
          </p:cNvPr>
          <p:cNvPicPr>
            <a:picLocks noChangeAspect="1"/>
          </p:cNvPicPr>
          <p:nvPr/>
        </p:nvPicPr>
        <p:blipFill>
          <a:blip r:embed="rId4"/>
          <a:srcRect/>
          <a:stretch/>
        </p:blipFill>
        <p:spPr>
          <a:xfrm>
            <a:off x="268643" y="4486757"/>
            <a:ext cx="420624" cy="420624"/>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859981" y="4461859"/>
            <a:ext cx="4310758" cy="424732"/>
          </a:xfrm>
          <a:prstGeom prst="rect">
            <a:avLst/>
          </a:prstGeom>
        </p:spPr>
        <p:txBody>
          <a:bodyPr wrap="square" lIns="0">
            <a:spAutoFit/>
          </a:bodyPr>
          <a:lstStyle/>
          <a:p>
            <a:pPr defTabSz="914400">
              <a:lnSpc>
                <a:spcPct val="90000"/>
              </a:lnSpc>
              <a:spcBef>
                <a:spcPct val="0"/>
              </a:spcBef>
            </a:pPr>
            <a:r>
              <a:rPr lang="en-US" sz="2400" b="1" u="sng" dirty="0">
                <a:solidFill>
                  <a:srgbClr val="00277A"/>
                </a:solidFill>
                <a:latin typeface="Helvetica" pitchFamily="2" charset="0"/>
                <a:ea typeface="+mj-ea"/>
                <a:cs typeface="+mj-cs"/>
              </a:rPr>
              <a:t>TeamNutrition.usda.gov</a:t>
            </a:r>
          </a:p>
        </p:txBody>
      </p:sp>
      <p:pic>
        <p:nvPicPr>
          <p:cNvPr id="19" name="Picture 18" descr="Twitter icon">
            <a:extLst>
              <a:ext uri="{FF2B5EF4-FFF2-40B4-BE49-F238E27FC236}">
                <a16:creationId xmlns:a16="http://schemas.microsoft.com/office/drawing/2014/main" id="{0F99F6CF-3D21-D147-82C2-2D67143D5A5E}"/>
              </a:ext>
            </a:extLst>
          </p:cNvPr>
          <p:cNvPicPr>
            <a:picLocks noChangeAspect="1"/>
          </p:cNvPicPr>
          <p:nvPr/>
        </p:nvPicPr>
        <p:blipFill>
          <a:blip r:embed="rId5"/>
          <a:srcRect/>
          <a:stretch/>
        </p:blipFill>
        <p:spPr>
          <a:xfrm>
            <a:off x="4791648" y="4519632"/>
            <a:ext cx="457200" cy="457200"/>
          </a:xfrm>
          <a:prstGeom prst="rect">
            <a:avLst/>
          </a:prstGeom>
        </p:spPr>
      </p:pic>
      <p:sp>
        <p:nvSpPr>
          <p:cNvPr id="14" name="Rectangle 13">
            <a:extLst>
              <a:ext uri="{FF2B5EF4-FFF2-40B4-BE49-F238E27FC236}">
                <a16:creationId xmlns:a16="http://schemas.microsoft.com/office/drawing/2014/main" id="{B10A1C4A-AEDE-5448-9649-9EC765F29B73}"/>
              </a:ext>
            </a:extLst>
          </p:cNvPr>
          <p:cNvSpPr/>
          <p:nvPr/>
        </p:nvSpPr>
        <p:spPr>
          <a:xfrm>
            <a:off x="5338984" y="4461859"/>
            <a:ext cx="3244226" cy="461665"/>
          </a:xfrm>
          <a:prstGeom prst="rect">
            <a:avLst/>
          </a:prstGeom>
        </p:spPr>
        <p:txBody>
          <a:bodyPr wrap="square" lIns="0" rIns="0">
            <a:spAutoFit/>
          </a:bodyPr>
          <a:lstStyle/>
          <a:p>
            <a:r>
              <a:rPr lang="en-US" sz="2400" b="1" dirty="0">
                <a:solidFill>
                  <a:srgbClr val="00277A"/>
                </a:solidFill>
                <a:latin typeface="Helvetica" pitchFamily="2" charset="0"/>
                <a:ea typeface="+mj-ea"/>
                <a:cs typeface="+mj-cs"/>
              </a:rPr>
              <a:t>@</a:t>
            </a:r>
            <a:r>
              <a:rPr lang="en-US" sz="2400" b="1" u="sng" dirty="0">
                <a:solidFill>
                  <a:srgbClr val="00277A"/>
                </a:solidFill>
                <a:latin typeface="Helvetica" pitchFamily="2" charset="0"/>
                <a:ea typeface="+mj-ea"/>
                <a:cs typeface="+mj-cs"/>
              </a:rPr>
              <a:t>TeamNutrition</a:t>
            </a:r>
          </a:p>
        </p:txBody>
      </p:sp>
    </p:spTree>
    <p:extLst>
      <p:ext uri="{BB962C8B-B14F-4D97-AF65-F5344CB8AC3E}">
        <p14:creationId xmlns:p14="http://schemas.microsoft.com/office/powerpoint/2010/main" val="1966797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it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br>
              <a:rPr lang="en-US" dirty="0"/>
            </a:br>
            <a:r>
              <a:rPr lang="en-US" dirty="0"/>
              <a:t>Answer</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823223"/>
            <a:ext cx="4799448" cy="1015663"/>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Maya is 1½ years old. What type(s) of milk can she be served as part of a reimbursable meal or snack?</a:t>
            </a:r>
          </a:p>
        </p:txBody>
      </p:sp>
      <p:sp>
        <p:nvSpPr>
          <p:cNvPr id="13" name="Cross 12" descr="X mark">
            <a:extLst>
              <a:ext uri="{FF2B5EF4-FFF2-40B4-BE49-F238E27FC236}">
                <a16:creationId xmlns:a16="http://schemas.microsoft.com/office/drawing/2014/main" id="{5F4F443E-FBC3-0841-A1CA-5F258E6BD4EC}"/>
              </a:ext>
            </a:extLst>
          </p:cNvPr>
          <p:cNvSpPr/>
          <p:nvPr/>
        </p:nvSpPr>
        <p:spPr>
          <a:xfrm rot="2700000">
            <a:off x="3319500" y="2040022"/>
            <a:ext cx="302021" cy="30202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Shape 10" descr="Checkmark">
            <a:extLst>
              <a:ext uri="{FF2B5EF4-FFF2-40B4-BE49-F238E27FC236}">
                <a16:creationId xmlns:a16="http://schemas.microsoft.com/office/drawing/2014/main" id="{4D20E472-031B-AC48-B464-E3ED41DE4731}"/>
              </a:ext>
            </a:extLst>
          </p:cNvPr>
          <p:cNvSpPr/>
          <p:nvPr/>
        </p:nvSpPr>
        <p:spPr>
          <a:xfrm rot="18190754">
            <a:off x="3327417" y="2972947"/>
            <a:ext cx="243534" cy="71320"/>
          </a:xfrm>
          <a:prstGeom prst="corner">
            <a:avLst>
              <a:gd name="adj1" fmla="val 15877"/>
              <a:gd name="adj2" fmla="val 15877"/>
            </a:avLst>
          </a:prstGeom>
          <a:solidFill>
            <a:srgbClr val="2E75B6"/>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ross 11" descr="X mark">
            <a:extLst>
              <a:ext uri="{FF2B5EF4-FFF2-40B4-BE49-F238E27FC236}">
                <a16:creationId xmlns:a16="http://schemas.microsoft.com/office/drawing/2014/main" id="{873C3D9A-6DDF-A448-8BF1-7E130E1195AD}"/>
              </a:ext>
            </a:extLst>
          </p:cNvPr>
          <p:cNvSpPr/>
          <p:nvPr/>
        </p:nvSpPr>
        <p:spPr>
          <a:xfrm rot="2700000">
            <a:off x="3319499" y="3809446"/>
            <a:ext cx="302021" cy="30202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decorative]">
            <a:extLst>
              <a:ext uri="{FF2B5EF4-FFF2-40B4-BE49-F238E27FC236}">
                <a16:creationId xmlns:a16="http://schemas.microsoft.com/office/drawing/2014/main" id="{6C91C73F-A462-A64E-8730-B26057FCFC6C}"/>
              </a:ext>
            </a:extLst>
          </p:cNvPr>
          <p:cNvSpPr/>
          <p:nvPr/>
        </p:nvSpPr>
        <p:spPr>
          <a:xfrm>
            <a:off x="3517238" y="2020889"/>
            <a:ext cx="2273021" cy="2769989"/>
          </a:xfrm>
          <a:prstGeom prst="rect">
            <a:avLst/>
          </a:prstGeom>
        </p:spPr>
        <p:txBody>
          <a:bodyPr wrap="square">
            <a:spAutoFit/>
          </a:bodyPr>
          <a:lstStyle/>
          <a:p>
            <a:pPr marL="342900" indent="-342900">
              <a:spcBef>
                <a:spcPts val="1200"/>
              </a:spcBef>
              <a:buClr>
                <a:srgbClr val="FF0000"/>
              </a:buClr>
              <a:buFont typeface="+mj-lt"/>
              <a:buAutoNum type="alphaUcPeriod"/>
            </a:pPr>
            <a:r>
              <a:rPr lang="en-US" sz="1600" dirty="0">
                <a:solidFill>
                  <a:srgbClr val="FF0000"/>
                </a:solidFill>
                <a:latin typeface="Helvetica" pitchFamily="2" charset="0"/>
              </a:rPr>
              <a:t>Flavored Fat-Free (Skim) Milk</a:t>
            </a:r>
            <a:r>
              <a:rPr lang="en-US" sz="1600" dirty="0">
                <a:solidFill>
                  <a:schemeClr val="tx1">
                    <a:lumMod val="65000"/>
                    <a:lumOff val="35000"/>
                  </a:schemeClr>
                </a:solidFill>
                <a:latin typeface="Helvetica" pitchFamily="2" charset="0"/>
              </a:rPr>
              <a:t/>
            </a:r>
            <a:br>
              <a:rPr lang="en-US" sz="1600" dirty="0">
                <a:solidFill>
                  <a:schemeClr val="tx1">
                    <a:lumMod val="65000"/>
                    <a:lumOff val="35000"/>
                  </a:schemeClr>
                </a:solidFill>
                <a:latin typeface="Helvetica" pitchFamily="2" charset="0"/>
              </a:rPr>
            </a:br>
            <a:endParaRPr lang="en-US" sz="1600" dirty="0">
              <a:solidFill>
                <a:schemeClr val="tx1">
                  <a:lumMod val="65000"/>
                  <a:lumOff val="35000"/>
                </a:schemeClr>
              </a:solidFill>
              <a:latin typeface="Helvetica" pitchFamily="2" charset="0"/>
            </a:endParaRP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Whole Milk</a:t>
            </a:r>
            <a:br>
              <a:rPr lang="en-US" sz="1600" dirty="0">
                <a:solidFill>
                  <a:schemeClr val="tx1">
                    <a:lumMod val="65000"/>
                    <a:lumOff val="35000"/>
                  </a:schemeClr>
                </a:solidFill>
                <a:latin typeface="Helvetica" pitchFamily="2" charset="0"/>
              </a:rPr>
            </a:br>
            <a:endParaRPr lang="en-US" sz="1600" dirty="0">
              <a:solidFill>
                <a:schemeClr val="tx1">
                  <a:lumMod val="65000"/>
                  <a:lumOff val="35000"/>
                </a:schemeClr>
              </a:solidFill>
              <a:latin typeface="Helvetica" pitchFamily="2" charset="0"/>
            </a:endParaRP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Unflavored </a:t>
            </a:r>
            <a:br>
              <a:rPr lang="en-US" sz="1600" dirty="0">
                <a:solidFill>
                  <a:srgbClr val="FF0000"/>
                </a:solidFill>
                <a:latin typeface="Helvetica" pitchFamily="2" charset="0"/>
              </a:rPr>
            </a:br>
            <a:r>
              <a:rPr lang="en-US" sz="1600" dirty="0">
                <a:solidFill>
                  <a:srgbClr val="FF0000"/>
                </a:solidFill>
                <a:latin typeface="Helvetica" pitchFamily="2" charset="0"/>
              </a:rPr>
              <a:t>Low-Fat (1%) Milk</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pic>
        <p:nvPicPr>
          <p:cNvPr id="8" name="Picture 7" descr="Picture of the information on page 5 of the Operator Booklet">
            <a:extLst>
              <a:ext uri="{FF2B5EF4-FFF2-40B4-BE49-F238E27FC236}">
                <a16:creationId xmlns:a16="http://schemas.microsoft.com/office/drawing/2014/main" id="{0F157996-2FE2-8043-B572-7234A465B043}"/>
              </a:ext>
            </a:extLst>
          </p:cNvPr>
          <p:cNvPicPr>
            <a:picLocks noChangeAspect="1"/>
          </p:cNvPicPr>
          <p:nvPr/>
        </p:nvPicPr>
        <p:blipFill>
          <a:blip r:embed="rId3"/>
          <a:stretch>
            <a:fillRect/>
          </a:stretch>
        </p:blipFill>
        <p:spPr>
          <a:xfrm>
            <a:off x="5403316" y="2652142"/>
            <a:ext cx="3450427" cy="1015663"/>
          </a:xfrm>
          <a:prstGeom prst="rect">
            <a:avLst/>
          </a:prstGeom>
          <a:ln w="3175">
            <a:noFill/>
          </a:ln>
        </p:spPr>
      </p:pic>
      <p:sp>
        <p:nvSpPr>
          <p:cNvPr id="10" name="Rectangle 9" descr="[decorative]">
            <a:extLst>
              <a:ext uri="{FF2B5EF4-FFF2-40B4-BE49-F238E27FC236}">
                <a16:creationId xmlns:a16="http://schemas.microsoft.com/office/drawing/2014/main" id="{0811455A-D0F9-0748-81C5-619AD0B8948A}"/>
              </a:ext>
            </a:extLst>
          </p:cNvPr>
          <p:cNvSpPr/>
          <p:nvPr/>
        </p:nvSpPr>
        <p:spPr>
          <a:xfrm>
            <a:off x="5425088" y="3475556"/>
            <a:ext cx="2717426" cy="151757"/>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descr="[decorative]">
            <a:extLst>
              <a:ext uri="{FF2B5EF4-FFF2-40B4-BE49-F238E27FC236}">
                <a16:creationId xmlns:a16="http://schemas.microsoft.com/office/drawing/2014/main" id="{3CD71667-AF07-BD44-9354-93FF8D61029B}"/>
              </a:ext>
            </a:extLst>
          </p:cNvPr>
          <p:cNvSpPr/>
          <p:nvPr/>
        </p:nvSpPr>
        <p:spPr>
          <a:xfrm>
            <a:off x="5365630" y="2639684"/>
            <a:ext cx="3488113" cy="110721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5559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823223"/>
            <a:ext cx="4607859" cy="1015663"/>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Darrick is 2½ years old. What type(s) of milk can he be served as part of a reimbursable meal?</a:t>
            </a:r>
          </a:p>
        </p:txBody>
      </p:sp>
      <p:sp>
        <p:nvSpPr>
          <p:cNvPr id="4" name="TextBox 3">
            <a:extLst>
              <a:ext uri="{FF2B5EF4-FFF2-40B4-BE49-F238E27FC236}">
                <a16:creationId xmlns:a16="http://schemas.microsoft.com/office/drawing/2014/main" id="{A841F722-1358-BC4C-8B05-0DDE65540025}"/>
              </a:ext>
            </a:extLst>
          </p:cNvPr>
          <p:cNvSpPr txBox="1"/>
          <p:nvPr/>
        </p:nvSpPr>
        <p:spPr>
          <a:xfrm>
            <a:off x="3466954" y="2009482"/>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2336782"/>
            <a:ext cx="2038831" cy="2769989"/>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Low-Fat (1%) Milk</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Whole Milk</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Fat-Free (Skim) Milk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pic>
        <p:nvPicPr>
          <p:cNvPr id="9" name="Picture 8" descr="Diagram of a what milk can be served as part of a reimbursable meal or snack">
            <a:extLst>
              <a:ext uri="{FF2B5EF4-FFF2-40B4-BE49-F238E27FC236}">
                <a16:creationId xmlns:a16="http://schemas.microsoft.com/office/drawing/2014/main" id="{82B735FE-560D-4047-A43B-E07A314096A3}"/>
              </a:ext>
            </a:extLst>
          </p:cNvPr>
          <p:cNvPicPr>
            <a:picLocks noChangeAspect="1"/>
          </p:cNvPicPr>
          <p:nvPr/>
        </p:nvPicPr>
        <p:blipFill>
          <a:blip r:embed="rId3"/>
          <a:stretch>
            <a:fillRect/>
          </a:stretch>
        </p:blipFill>
        <p:spPr>
          <a:xfrm>
            <a:off x="5677047" y="2067157"/>
            <a:ext cx="3353741" cy="2700502"/>
          </a:xfrm>
          <a:prstGeom prst="rect">
            <a:avLst/>
          </a:prstGeom>
        </p:spPr>
      </p:pic>
    </p:spTree>
    <p:extLst>
      <p:ext uri="{BB962C8B-B14F-4D97-AF65-F5344CB8AC3E}">
        <p14:creationId xmlns:p14="http://schemas.microsoft.com/office/powerpoint/2010/main" val="1732278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br>
              <a:rPr lang="en-US" dirty="0"/>
            </a:br>
            <a:r>
              <a:rPr lang="en-US" dirty="0"/>
              <a:t>Answer</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823223"/>
            <a:ext cx="4573025" cy="1015663"/>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Darrick is 2½ years old. What type(s) of milk can he be served as part of a reimbursable meal?</a:t>
            </a:r>
          </a:p>
        </p:txBody>
      </p:sp>
      <p:sp>
        <p:nvSpPr>
          <p:cNvPr id="11" name="TextBox 10">
            <a:extLst>
              <a:ext uri="{FF2B5EF4-FFF2-40B4-BE49-F238E27FC236}">
                <a16:creationId xmlns:a16="http://schemas.microsoft.com/office/drawing/2014/main" id="{AA724A13-23F3-E54B-8308-4AA64E0001AA}"/>
              </a:ext>
            </a:extLst>
          </p:cNvPr>
          <p:cNvSpPr txBox="1"/>
          <p:nvPr/>
        </p:nvSpPr>
        <p:spPr>
          <a:xfrm>
            <a:off x="3466954" y="2009482"/>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16" name="L-Shape 15" descr="Checkmark">
            <a:extLst>
              <a:ext uri="{FF2B5EF4-FFF2-40B4-BE49-F238E27FC236}">
                <a16:creationId xmlns:a16="http://schemas.microsoft.com/office/drawing/2014/main" id="{CE602816-5092-BB42-A3AF-9650A4B3B5C3}"/>
              </a:ext>
            </a:extLst>
          </p:cNvPr>
          <p:cNvSpPr/>
          <p:nvPr/>
        </p:nvSpPr>
        <p:spPr>
          <a:xfrm rot="18190754">
            <a:off x="3327417" y="2422551"/>
            <a:ext cx="243534" cy="71320"/>
          </a:xfrm>
          <a:prstGeom prst="corner">
            <a:avLst>
              <a:gd name="adj1" fmla="val 15877"/>
              <a:gd name="adj2" fmla="val 15877"/>
            </a:avLst>
          </a:prstGeom>
          <a:solidFill>
            <a:srgbClr val="2E75B6"/>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ross 12" descr="X mark">
            <a:extLst>
              <a:ext uri="{FF2B5EF4-FFF2-40B4-BE49-F238E27FC236}">
                <a16:creationId xmlns:a16="http://schemas.microsoft.com/office/drawing/2014/main" id="{52475214-2D33-0A4A-805B-9CCCAD6253D4}"/>
              </a:ext>
            </a:extLst>
          </p:cNvPr>
          <p:cNvSpPr/>
          <p:nvPr/>
        </p:nvSpPr>
        <p:spPr>
          <a:xfrm rot="2700000">
            <a:off x="3295751" y="3231421"/>
            <a:ext cx="302021" cy="30202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Shape 16" descr="Checkmark">
            <a:extLst>
              <a:ext uri="{FF2B5EF4-FFF2-40B4-BE49-F238E27FC236}">
                <a16:creationId xmlns:a16="http://schemas.microsoft.com/office/drawing/2014/main" id="{ABF00009-77F0-9D48-8731-BF5A706BA5FF}"/>
              </a:ext>
            </a:extLst>
          </p:cNvPr>
          <p:cNvSpPr/>
          <p:nvPr/>
        </p:nvSpPr>
        <p:spPr>
          <a:xfrm rot="18190754">
            <a:off x="3327417" y="3946551"/>
            <a:ext cx="243534" cy="71320"/>
          </a:xfrm>
          <a:prstGeom prst="corner">
            <a:avLst>
              <a:gd name="adj1" fmla="val 15877"/>
              <a:gd name="adj2" fmla="val 15877"/>
            </a:avLst>
          </a:prstGeom>
          <a:solidFill>
            <a:srgbClr val="2E75B6"/>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descr="[decorative]">
            <a:extLst>
              <a:ext uri="{FF2B5EF4-FFF2-40B4-BE49-F238E27FC236}">
                <a16:creationId xmlns:a16="http://schemas.microsoft.com/office/drawing/2014/main" id="{6A2945D5-0546-C743-BBAA-7B843AB26BC0}"/>
              </a:ext>
            </a:extLst>
          </p:cNvPr>
          <p:cNvSpPr/>
          <p:nvPr/>
        </p:nvSpPr>
        <p:spPr>
          <a:xfrm>
            <a:off x="3517238" y="2336782"/>
            <a:ext cx="2038831" cy="2769989"/>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Low-Fat (1%) Milk</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Unflavored Whole Milk</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Unflavored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Fat-Free (Skim) Milk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pic>
        <p:nvPicPr>
          <p:cNvPr id="12" name="Picture 11" descr="Picture of the information on page 5 of the Operator Booklet">
            <a:extLst>
              <a:ext uri="{FF2B5EF4-FFF2-40B4-BE49-F238E27FC236}">
                <a16:creationId xmlns:a16="http://schemas.microsoft.com/office/drawing/2014/main" id="{61AA2E0C-0636-B946-B73F-36DCCDEB3487}"/>
              </a:ext>
            </a:extLst>
          </p:cNvPr>
          <p:cNvPicPr>
            <a:picLocks noChangeAspect="1"/>
          </p:cNvPicPr>
          <p:nvPr/>
        </p:nvPicPr>
        <p:blipFill>
          <a:blip r:embed="rId3"/>
          <a:stretch>
            <a:fillRect/>
          </a:stretch>
        </p:blipFill>
        <p:spPr>
          <a:xfrm>
            <a:off x="5624123" y="1991650"/>
            <a:ext cx="3388105" cy="1675147"/>
          </a:xfrm>
          <a:prstGeom prst="rect">
            <a:avLst/>
          </a:prstGeom>
          <a:ln w="3175">
            <a:noFill/>
          </a:ln>
        </p:spPr>
      </p:pic>
      <p:sp>
        <p:nvSpPr>
          <p:cNvPr id="10" name="Rectangle 9" descr="[decorative]">
            <a:extLst>
              <a:ext uri="{FF2B5EF4-FFF2-40B4-BE49-F238E27FC236}">
                <a16:creationId xmlns:a16="http://schemas.microsoft.com/office/drawing/2014/main" id="{0811455A-D0F9-0748-81C5-619AD0B8948A}"/>
              </a:ext>
            </a:extLst>
          </p:cNvPr>
          <p:cNvSpPr/>
          <p:nvPr/>
        </p:nvSpPr>
        <p:spPr>
          <a:xfrm>
            <a:off x="5742967" y="3189080"/>
            <a:ext cx="3150416" cy="36295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descr="[decorative]">
            <a:extLst>
              <a:ext uri="{FF2B5EF4-FFF2-40B4-BE49-F238E27FC236}">
                <a16:creationId xmlns:a16="http://schemas.microsoft.com/office/drawing/2014/main" id="{56F1392D-2843-6948-B780-4F722614EF1B}"/>
              </a:ext>
            </a:extLst>
          </p:cNvPr>
          <p:cNvSpPr/>
          <p:nvPr/>
        </p:nvSpPr>
        <p:spPr>
          <a:xfrm>
            <a:off x="5650301" y="2122099"/>
            <a:ext cx="3312543" cy="1500996"/>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8193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descr="[decorative]">
            <a:extLst>
              <a:ext uri="{FF2B5EF4-FFF2-40B4-BE49-F238E27FC236}">
                <a16:creationId xmlns:a16="http://schemas.microsoft.com/office/drawing/2014/main" id="{DA293904-92B0-214A-A1A7-7D87096103A6}"/>
              </a:ext>
            </a:extLst>
          </p:cNvPr>
          <p:cNvSpPr/>
          <p:nvPr/>
        </p:nvSpPr>
        <p:spPr>
          <a:xfrm>
            <a:off x="0" y="0"/>
            <a:ext cx="9144000" cy="5143500"/>
          </a:xfrm>
          <a:prstGeom prst="rect">
            <a:avLst/>
          </a:pr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7180446" cy="850790"/>
          </a:xfrm>
        </p:spPr>
        <p:txBody>
          <a:bodyPr/>
          <a:lstStyle/>
          <a:p>
            <a:r>
              <a:rPr lang="en-US" sz="2800" dirty="0"/>
              <a:t>Offer a Variety of Vegetables and Fruit at Meals and Snacks </a:t>
            </a:r>
            <a:endParaRPr lang="en-US" sz="3000" dirty="0">
              <a:latin typeface="Arial" panose="020B0604020202020204" pitchFamily="34" charset="0"/>
              <a:cs typeface="Arial" panose="020B0604020202020204" pitchFamily="34" charset="0"/>
            </a:endParaRPr>
          </a:p>
        </p:txBody>
      </p:sp>
      <p:sp>
        <p:nvSpPr>
          <p:cNvPr id="18" name="Round Single Corner Rectangle 17" descr="[decorative]">
            <a:extLst>
              <a:ext uri="{FF2B5EF4-FFF2-40B4-BE49-F238E27FC236}">
                <a16:creationId xmlns:a16="http://schemas.microsoft.com/office/drawing/2014/main" id="{73ADD30C-9A5C-7644-BE67-309B62CF4873}"/>
              </a:ext>
            </a:extLst>
          </p:cNvPr>
          <p:cNvSpPr/>
          <p:nvPr/>
        </p:nvSpPr>
        <p:spPr>
          <a:xfrm>
            <a:off x="1" y="1135780"/>
            <a:ext cx="8475128" cy="4007719"/>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descr="[decorative]">
            <a:extLst>
              <a:ext uri="{FF2B5EF4-FFF2-40B4-BE49-F238E27FC236}">
                <a16:creationId xmlns:a16="http://schemas.microsoft.com/office/drawing/2014/main" id="{8FA29685-0145-9042-B1BC-E088E702C4ED}"/>
              </a:ext>
              <a:ext uri="{C183D7F6-B498-43B3-948B-1728B52AA6E4}">
                <adec:decorative xmlns:adec="http://schemas.microsoft.com/office/drawing/2017/decorative" xmlns="" val="1"/>
              </a:ext>
            </a:extLst>
          </p:cNvPr>
          <p:cNvSpPr/>
          <p:nvPr/>
        </p:nvSpPr>
        <p:spPr>
          <a:xfrm>
            <a:off x="314634" y="1277241"/>
            <a:ext cx="3987400" cy="3547307"/>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Table showing how to offer a variety of vegetables and fruit at meals and snacks">
            <a:extLst>
              <a:ext uri="{FF2B5EF4-FFF2-40B4-BE49-F238E27FC236}">
                <a16:creationId xmlns:a16="http://schemas.microsoft.com/office/drawing/2014/main" id="{1A6A7855-063D-C349-BD7C-B54A399CA80D}"/>
              </a:ext>
            </a:extLst>
          </p:cNvPr>
          <p:cNvPicPr>
            <a:picLocks noChangeAspect="1"/>
          </p:cNvPicPr>
          <p:nvPr/>
        </p:nvPicPr>
        <p:blipFill>
          <a:blip r:embed="rId3">
            <a:extLst>
              <a:ext uri="{28A0092B-C50C-407E-A947-70E740481C1C}">
                <a14:useLocalDpi xmlns:a14="http://schemas.microsoft.com/office/drawing/2010/main"/>
              </a:ext>
            </a:extLst>
          </a:blip>
          <a:srcRect l="269" r="269"/>
          <a:stretch/>
        </p:blipFill>
        <p:spPr>
          <a:xfrm>
            <a:off x="383178" y="1364397"/>
            <a:ext cx="3803296" cy="3339536"/>
          </a:xfrm>
          <a:prstGeom prst="rect">
            <a:avLst/>
          </a:prstGeom>
          <a:ln w="3175">
            <a:noFill/>
          </a:ln>
        </p:spPr>
      </p:pic>
      <p:sp>
        <p:nvSpPr>
          <p:cNvPr id="10" name="Rounded Rectangle 9" descr="[decorative]">
            <a:extLst>
              <a:ext uri="{FF2B5EF4-FFF2-40B4-BE49-F238E27FC236}">
                <a16:creationId xmlns:a16="http://schemas.microsoft.com/office/drawing/2014/main" id="{6071C264-45C7-C04D-AE0D-4A907AADD1A6}"/>
              </a:ext>
            </a:extLst>
          </p:cNvPr>
          <p:cNvSpPr/>
          <p:nvPr/>
        </p:nvSpPr>
        <p:spPr>
          <a:xfrm>
            <a:off x="1734355" y="1706143"/>
            <a:ext cx="1827451" cy="197302"/>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1" name="Elbow Connector 10" descr="[decorative]">
            <a:extLst>
              <a:ext uri="{FF2B5EF4-FFF2-40B4-BE49-F238E27FC236}">
                <a16:creationId xmlns:a16="http://schemas.microsoft.com/office/drawing/2014/main" id="{E8DA0711-370F-0A4B-B79F-7DEF1F18A05B}"/>
              </a:ext>
              <a:ext uri="{C183D7F6-B498-43B3-948B-1728B52AA6E4}">
                <adec:decorative xmlns:adec="http://schemas.microsoft.com/office/drawing/2017/decorative" xmlns="" val="1"/>
              </a:ext>
            </a:extLst>
          </p:cNvPr>
          <p:cNvCxnSpPr>
            <a:cxnSpLocks/>
            <a:stCxn id="12" idx="1"/>
            <a:endCxn id="10" idx="3"/>
          </p:cNvCxnSpPr>
          <p:nvPr/>
        </p:nvCxnSpPr>
        <p:spPr>
          <a:xfrm rot="10800000">
            <a:off x="3561806" y="1804794"/>
            <a:ext cx="2377440" cy="88590"/>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12" name="Rounded Rectangle 11" descr="[decorative]">
            <a:extLst>
              <a:ext uri="{FF2B5EF4-FFF2-40B4-BE49-F238E27FC236}">
                <a16:creationId xmlns:a16="http://schemas.microsoft.com/office/drawing/2014/main" id="{95F4AEDC-7C33-B24F-8B4C-F25816935E36}"/>
              </a:ext>
              <a:ext uri="{C183D7F6-B498-43B3-948B-1728B52AA6E4}">
                <adec:decorative xmlns:adec="http://schemas.microsoft.com/office/drawing/2017/decorative" xmlns="" val="1"/>
              </a:ext>
            </a:extLst>
          </p:cNvPr>
          <p:cNvSpPr/>
          <p:nvPr/>
        </p:nvSpPr>
        <p:spPr>
          <a:xfrm>
            <a:off x="5939246" y="1688001"/>
            <a:ext cx="2072640" cy="410765"/>
          </a:xfrm>
          <a:prstGeom prst="roundRect">
            <a:avLst>
              <a:gd name="adj" fmla="val 6524"/>
            </a:avLst>
          </a:prstGeom>
          <a:solidFill>
            <a:srgbClr val="9FCF92"/>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0" name="TextBox 19">
            <a:extLst>
              <a:ext uri="{FF2B5EF4-FFF2-40B4-BE49-F238E27FC236}">
                <a16:creationId xmlns:a16="http://schemas.microsoft.com/office/drawing/2014/main" id="{3EED0362-5365-5145-8FC0-FE6DC97D6BE7}"/>
              </a:ext>
            </a:extLst>
          </p:cNvPr>
          <p:cNvSpPr txBox="1"/>
          <p:nvPr/>
        </p:nvSpPr>
        <p:spPr>
          <a:xfrm>
            <a:off x="6415156" y="1729434"/>
            <a:ext cx="1120820" cy="369332"/>
          </a:xfrm>
          <a:prstGeom prst="rect">
            <a:avLst/>
          </a:prstGeom>
          <a:noFill/>
        </p:spPr>
        <p:txBody>
          <a:bodyPr wrap="none" rtlCol="0">
            <a:spAutoFit/>
          </a:bodyPr>
          <a:lstStyle/>
          <a:p>
            <a:r>
              <a:rPr lang="en-US" dirty="0">
                <a:solidFill>
                  <a:srgbClr val="14504F"/>
                </a:solidFill>
                <a:latin typeface="Helvetica" pitchFamily="2" charset="0"/>
              </a:rPr>
              <a:t>Required</a:t>
            </a:r>
          </a:p>
        </p:txBody>
      </p:sp>
      <p:sp>
        <p:nvSpPr>
          <p:cNvPr id="21" name="Rounded Rectangle 20" descr="[decorative]">
            <a:extLst>
              <a:ext uri="{FF2B5EF4-FFF2-40B4-BE49-F238E27FC236}">
                <a16:creationId xmlns:a16="http://schemas.microsoft.com/office/drawing/2014/main" id="{2088FD82-99AC-E546-9EF2-1F1BF8B3F1CD}"/>
              </a:ext>
            </a:extLst>
          </p:cNvPr>
          <p:cNvSpPr/>
          <p:nvPr/>
        </p:nvSpPr>
        <p:spPr>
          <a:xfrm>
            <a:off x="1734355" y="2969622"/>
            <a:ext cx="1156891" cy="380129"/>
          </a:xfrm>
          <a:prstGeom prst="roundRect">
            <a:avLst>
              <a:gd name="adj" fmla="val 2163"/>
            </a:avLst>
          </a:prstGeom>
          <a:noFill/>
          <a:ln w="1905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2" name="Elbow Connector 21" descr="[decorative]">
            <a:extLst>
              <a:ext uri="{FF2B5EF4-FFF2-40B4-BE49-F238E27FC236}">
                <a16:creationId xmlns:a16="http://schemas.microsoft.com/office/drawing/2014/main" id="{F22E17DB-AF5E-5F4D-823B-6477DDC30590}"/>
              </a:ext>
              <a:ext uri="{C183D7F6-B498-43B3-948B-1728B52AA6E4}">
                <adec:decorative xmlns:adec="http://schemas.microsoft.com/office/drawing/2017/decorative" xmlns="" val="1"/>
              </a:ext>
            </a:extLst>
          </p:cNvPr>
          <p:cNvCxnSpPr>
            <a:cxnSpLocks/>
            <a:stCxn id="23" idx="1"/>
            <a:endCxn id="21" idx="3"/>
          </p:cNvCxnSpPr>
          <p:nvPr/>
        </p:nvCxnSpPr>
        <p:spPr>
          <a:xfrm rot="10800000" flipV="1">
            <a:off x="2891246" y="2999371"/>
            <a:ext cx="3048000" cy="160315"/>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sp>
        <p:nvSpPr>
          <p:cNvPr id="23" name="Rounded Rectangle 22" descr="[decorative]">
            <a:extLst>
              <a:ext uri="{FF2B5EF4-FFF2-40B4-BE49-F238E27FC236}">
                <a16:creationId xmlns:a16="http://schemas.microsoft.com/office/drawing/2014/main" id="{003C92FA-AA4B-9D46-B15C-FD96DC4E59B6}"/>
              </a:ext>
              <a:ext uri="{C183D7F6-B498-43B3-948B-1728B52AA6E4}">
                <adec:decorative xmlns:adec="http://schemas.microsoft.com/office/drawing/2017/decorative" xmlns="" val="1"/>
              </a:ext>
            </a:extLst>
          </p:cNvPr>
          <p:cNvSpPr/>
          <p:nvPr/>
        </p:nvSpPr>
        <p:spPr>
          <a:xfrm>
            <a:off x="5939246" y="2793989"/>
            <a:ext cx="2072640" cy="410765"/>
          </a:xfrm>
          <a:prstGeom prst="roundRect">
            <a:avLst>
              <a:gd name="adj" fmla="val 6524"/>
            </a:avLst>
          </a:prstGeom>
          <a:solidFill>
            <a:srgbClr val="9FCF92"/>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4" name="TextBox 23">
            <a:extLst>
              <a:ext uri="{FF2B5EF4-FFF2-40B4-BE49-F238E27FC236}">
                <a16:creationId xmlns:a16="http://schemas.microsoft.com/office/drawing/2014/main" id="{0FCA5B4D-7BE4-9740-A3B7-9879EB09872C}"/>
              </a:ext>
            </a:extLst>
          </p:cNvPr>
          <p:cNvSpPr txBox="1"/>
          <p:nvPr/>
        </p:nvSpPr>
        <p:spPr>
          <a:xfrm>
            <a:off x="6415156" y="2835422"/>
            <a:ext cx="1120820" cy="369332"/>
          </a:xfrm>
          <a:prstGeom prst="rect">
            <a:avLst/>
          </a:prstGeom>
          <a:noFill/>
        </p:spPr>
        <p:txBody>
          <a:bodyPr wrap="none" rtlCol="0">
            <a:spAutoFit/>
          </a:bodyPr>
          <a:lstStyle/>
          <a:p>
            <a:r>
              <a:rPr lang="en-US" dirty="0">
                <a:solidFill>
                  <a:srgbClr val="14504F"/>
                </a:solidFill>
                <a:latin typeface="Helvetica" pitchFamily="2" charset="0"/>
              </a:rPr>
              <a:t>Required</a:t>
            </a:r>
          </a:p>
        </p:txBody>
      </p:sp>
      <p:sp>
        <p:nvSpPr>
          <p:cNvPr id="25" name="Rounded Rectangle 24" descr="[decorative]">
            <a:extLst>
              <a:ext uri="{FF2B5EF4-FFF2-40B4-BE49-F238E27FC236}">
                <a16:creationId xmlns:a16="http://schemas.microsoft.com/office/drawing/2014/main" id="{8DCFBD45-6635-2A4F-BD05-58220C0DB730}"/>
              </a:ext>
            </a:extLst>
          </p:cNvPr>
          <p:cNvSpPr/>
          <p:nvPr/>
        </p:nvSpPr>
        <p:spPr>
          <a:xfrm>
            <a:off x="1734355" y="4015676"/>
            <a:ext cx="1357185" cy="377092"/>
          </a:xfrm>
          <a:prstGeom prst="roundRect">
            <a:avLst>
              <a:gd name="adj" fmla="val 2163"/>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6" name="Elbow Connector 25" descr="[decorative]">
            <a:extLst>
              <a:ext uri="{FF2B5EF4-FFF2-40B4-BE49-F238E27FC236}">
                <a16:creationId xmlns:a16="http://schemas.microsoft.com/office/drawing/2014/main" id="{EF08138F-1DEB-0D40-BA20-B924C85A14C2}"/>
              </a:ext>
              <a:ext uri="{C183D7F6-B498-43B3-948B-1728B52AA6E4}">
                <adec:decorative xmlns:adec="http://schemas.microsoft.com/office/drawing/2017/decorative" xmlns="" val="1"/>
              </a:ext>
            </a:extLst>
          </p:cNvPr>
          <p:cNvCxnSpPr>
            <a:cxnSpLocks/>
            <a:stCxn id="27" idx="1"/>
            <a:endCxn id="25" idx="3"/>
          </p:cNvCxnSpPr>
          <p:nvPr/>
        </p:nvCxnSpPr>
        <p:spPr>
          <a:xfrm rot="10800000" flipV="1">
            <a:off x="3091540" y="4026984"/>
            <a:ext cx="2847706" cy="177238"/>
          </a:xfrm>
          <a:prstGeom prst="bentConnector3">
            <a:avLst>
              <a:gd name="adj1" fmla="val 50000"/>
            </a:avLst>
          </a:prstGeom>
          <a:ln w="19050">
            <a:solidFill>
              <a:srgbClr val="FFC000"/>
            </a:solidFill>
            <a:tailEnd type="oval"/>
          </a:ln>
        </p:spPr>
        <p:style>
          <a:lnRef idx="1">
            <a:schemeClr val="accent1"/>
          </a:lnRef>
          <a:fillRef idx="0">
            <a:schemeClr val="accent1"/>
          </a:fillRef>
          <a:effectRef idx="0">
            <a:schemeClr val="accent1"/>
          </a:effectRef>
          <a:fontRef idx="minor">
            <a:schemeClr val="tx1"/>
          </a:fontRef>
        </p:style>
      </p:cxnSp>
      <p:sp>
        <p:nvSpPr>
          <p:cNvPr id="27" name="Rounded Rectangle 26" descr="[decorative]">
            <a:extLst>
              <a:ext uri="{FF2B5EF4-FFF2-40B4-BE49-F238E27FC236}">
                <a16:creationId xmlns:a16="http://schemas.microsoft.com/office/drawing/2014/main" id="{45BB4600-A86B-B94F-8FB1-97431296FC2E}"/>
              </a:ext>
              <a:ext uri="{C183D7F6-B498-43B3-948B-1728B52AA6E4}">
                <adec:decorative xmlns:adec="http://schemas.microsoft.com/office/drawing/2017/decorative" xmlns="" val="1"/>
              </a:ext>
            </a:extLst>
          </p:cNvPr>
          <p:cNvSpPr/>
          <p:nvPr/>
        </p:nvSpPr>
        <p:spPr>
          <a:xfrm>
            <a:off x="5939246" y="3821601"/>
            <a:ext cx="2072640" cy="410765"/>
          </a:xfrm>
          <a:prstGeom prst="roundRect">
            <a:avLst>
              <a:gd name="adj" fmla="val 6524"/>
            </a:avLst>
          </a:prstGeom>
          <a:solidFill>
            <a:schemeClr val="accent2">
              <a:lumMod val="60000"/>
              <a:lumOff val="40000"/>
            </a:schemeClr>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endParaRPr lang="en-US" dirty="0">
              <a:solidFill>
                <a:schemeClr val="tx1"/>
              </a:solidFill>
              <a:latin typeface="Helvetica" pitchFamily="2" charset="0"/>
              <a:cs typeface="Times New Roman" panose="02020603050405020304" pitchFamily="18" charset="0"/>
            </a:endParaRPr>
          </a:p>
        </p:txBody>
      </p:sp>
      <p:sp>
        <p:nvSpPr>
          <p:cNvPr id="28" name="TextBox 27">
            <a:extLst>
              <a:ext uri="{FF2B5EF4-FFF2-40B4-BE49-F238E27FC236}">
                <a16:creationId xmlns:a16="http://schemas.microsoft.com/office/drawing/2014/main" id="{8BF374BD-9163-7C4B-939E-C5CC8B45B645}"/>
              </a:ext>
            </a:extLst>
          </p:cNvPr>
          <p:cNvSpPr txBox="1"/>
          <p:nvPr/>
        </p:nvSpPr>
        <p:spPr>
          <a:xfrm>
            <a:off x="6415156" y="3863034"/>
            <a:ext cx="1043876" cy="369332"/>
          </a:xfrm>
          <a:prstGeom prst="rect">
            <a:avLst/>
          </a:prstGeom>
          <a:noFill/>
        </p:spPr>
        <p:txBody>
          <a:bodyPr wrap="none" rtlCol="0">
            <a:spAutoFit/>
          </a:bodyPr>
          <a:lstStyle/>
          <a:p>
            <a:r>
              <a:rPr lang="en-US" dirty="0">
                <a:solidFill>
                  <a:schemeClr val="accent2">
                    <a:lumMod val="50000"/>
                  </a:schemeClr>
                </a:solidFill>
                <a:latin typeface="Helvetica" pitchFamily="2" charset="0"/>
              </a:rPr>
              <a:t>Optional</a:t>
            </a:r>
          </a:p>
        </p:txBody>
      </p:sp>
    </p:spTree>
    <p:extLst>
      <p:ext uri="{BB962C8B-B14F-4D97-AF65-F5344CB8AC3E}">
        <p14:creationId xmlns:p14="http://schemas.microsoft.com/office/powerpoint/2010/main" val="161209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descr="[decorative]">
            <a:extLst>
              <a:ext uri="{FF2B5EF4-FFF2-40B4-BE49-F238E27FC236}">
                <a16:creationId xmlns:a16="http://schemas.microsoft.com/office/drawing/2014/main" id="{21B47ED9-F2DF-BA4C-A640-0FEE3E3E4676}"/>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1">
            <a:extLst>
              <a:ext uri="{FF2B5EF4-FFF2-40B4-BE49-F238E27FC236}">
                <a16:creationId xmlns:a16="http://schemas.microsoft.com/office/drawing/2014/main" id="{0578E1D4-EF3D-A943-856A-A4F40103B2E7}"/>
              </a:ext>
            </a:extLst>
          </p:cNvPr>
          <p:cNvSpPr>
            <a:spLocks noGrp="1"/>
          </p:cNvSpPr>
          <p:nvPr>
            <p:ph type="title"/>
          </p:nvPr>
        </p:nvSpPr>
        <p:spPr>
          <a:xfrm>
            <a:off x="-1" y="0"/>
            <a:ext cx="6228081" cy="1009979"/>
          </a:xfrm>
        </p:spPr>
        <p:txBody>
          <a:bodyPr/>
          <a:lstStyle/>
          <a:p>
            <a:r>
              <a:rPr lang="en-US" sz="3000" dirty="0"/>
              <a:t>Offer a Variety of Vegetables and Fruits at Breakfast</a:t>
            </a:r>
            <a:br>
              <a:rPr lang="en-US" sz="3000" dirty="0"/>
            </a:br>
            <a:endParaRPr lang="en-US" sz="3000" dirty="0"/>
          </a:p>
        </p:txBody>
      </p:sp>
      <p:grpSp>
        <p:nvGrpSpPr>
          <p:cNvPr id="2" name="Group 1" descr="What is in a Breakfast?">
            <a:extLst>
              <a:ext uri="{FF2B5EF4-FFF2-40B4-BE49-F238E27FC236}">
                <a16:creationId xmlns:a16="http://schemas.microsoft.com/office/drawing/2014/main" id="{112B1FEE-EC00-564B-8347-22D9DBF9AB49}"/>
              </a:ext>
            </a:extLst>
          </p:cNvPr>
          <p:cNvGrpSpPr/>
          <p:nvPr/>
        </p:nvGrpSpPr>
        <p:grpSpPr>
          <a:xfrm>
            <a:off x="292817" y="1532584"/>
            <a:ext cx="3908806" cy="3313736"/>
            <a:chOff x="292817" y="1532584"/>
            <a:chExt cx="3908806" cy="3313736"/>
          </a:xfrm>
        </p:grpSpPr>
        <p:sp>
          <p:nvSpPr>
            <p:cNvPr id="10" name="Rounded Rectangle 9" descr="[decorative]">
              <a:extLst>
                <a:ext uri="{FF2B5EF4-FFF2-40B4-BE49-F238E27FC236}">
                  <a16:creationId xmlns:a16="http://schemas.microsoft.com/office/drawing/2014/main" id="{6B703845-6B79-C142-B164-3E1E4B10AF67}"/>
                </a:ext>
                <a:ext uri="{C183D7F6-B498-43B3-948B-1728B52AA6E4}">
                  <adec:decorative xmlns:adec="http://schemas.microsoft.com/office/drawing/2017/decorative" xmlns="" val="0"/>
                </a:ext>
              </a:extLst>
            </p:cNvPr>
            <p:cNvSpPr/>
            <p:nvPr/>
          </p:nvSpPr>
          <p:spPr>
            <a:xfrm>
              <a:off x="296830" y="1553969"/>
              <a:ext cx="3904793" cy="3292351"/>
            </a:xfrm>
            <a:prstGeom prst="roundRect">
              <a:avLst>
                <a:gd name="adj" fmla="val 8661"/>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quot;What is in a Breakfast?&quot; section header">
              <a:extLst>
                <a:ext uri="{FF2B5EF4-FFF2-40B4-BE49-F238E27FC236}">
                  <a16:creationId xmlns:a16="http://schemas.microsoft.com/office/drawing/2014/main" id="{0641DA3D-D314-044E-AB73-90E669919D84}"/>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92817" y="1532584"/>
              <a:ext cx="3904793" cy="1010815"/>
            </a:xfrm>
            <a:prstGeom prst="rect">
              <a:avLst/>
            </a:prstGeom>
          </p:spPr>
        </p:pic>
        <p:sp>
          <p:nvSpPr>
            <p:cNvPr id="11" name="Rectangle 10">
              <a:extLst>
                <a:ext uri="{FF2B5EF4-FFF2-40B4-BE49-F238E27FC236}">
                  <a16:creationId xmlns:a16="http://schemas.microsoft.com/office/drawing/2014/main" id="{149D0FDB-6E91-6343-92D7-76D450C7B03E}"/>
                </a:ext>
              </a:extLst>
            </p:cNvPr>
            <p:cNvSpPr/>
            <p:nvPr/>
          </p:nvSpPr>
          <p:spPr>
            <a:xfrm>
              <a:off x="517775" y="2688404"/>
              <a:ext cx="3159703" cy="2062103"/>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Milk (4 </a:t>
              </a:r>
              <a:r>
                <a:rPr lang="en-US" sz="1400" dirty="0" err="1">
                  <a:solidFill>
                    <a:schemeClr val="tx1">
                      <a:lumMod val="65000"/>
                      <a:lumOff val="35000"/>
                    </a:schemeClr>
                  </a:solidFill>
                  <a:latin typeface="Helvetica" pitchFamily="2" charset="0"/>
                </a:rPr>
                <a:t>fl</a:t>
              </a:r>
              <a:r>
                <a:rPr lang="en-US" sz="14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Vegetables, Fruits, or Both (¼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Grains (½ oz eq)</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Sometimes we serve a meat/meat alternate (such as eggs, yogurt, or other foods) in place of the grains at breakfast.</a:t>
              </a:r>
            </a:p>
          </p:txBody>
        </p:sp>
        <p:pic>
          <p:nvPicPr>
            <p:cNvPr id="20" name="Picture 19" descr="Milk icon">
              <a:extLst>
                <a:ext uri="{FF2B5EF4-FFF2-40B4-BE49-F238E27FC236}">
                  <a16:creationId xmlns:a16="http://schemas.microsoft.com/office/drawing/2014/main" id="{AFB4538B-9DF6-4F4E-8BE7-006969AAB759}"/>
                </a:ext>
              </a:extLst>
            </p:cNvPr>
            <p:cNvPicPr>
              <a:picLocks noChangeAspect="1"/>
            </p:cNvPicPr>
            <p:nvPr/>
          </p:nvPicPr>
          <p:blipFill>
            <a:blip r:embed="rId4"/>
            <a:srcRect/>
            <a:stretch/>
          </p:blipFill>
          <p:spPr>
            <a:xfrm>
              <a:off x="2622688" y="2634253"/>
              <a:ext cx="203200" cy="319314"/>
            </a:xfrm>
            <a:prstGeom prst="rect">
              <a:avLst/>
            </a:prstGeom>
          </p:spPr>
        </p:pic>
        <p:pic>
          <p:nvPicPr>
            <p:cNvPr id="25" name="Picture 24" descr="Grain icon">
              <a:extLst>
                <a:ext uri="{FF2B5EF4-FFF2-40B4-BE49-F238E27FC236}">
                  <a16:creationId xmlns:a16="http://schemas.microsoft.com/office/drawing/2014/main" id="{B72F70BB-9419-E64D-A4FE-2C1CDDEC14C2}"/>
                </a:ext>
              </a:extLst>
            </p:cNvPr>
            <p:cNvPicPr>
              <a:picLocks noChangeAspect="1"/>
            </p:cNvPicPr>
            <p:nvPr/>
          </p:nvPicPr>
          <p:blipFill>
            <a:blip r:embed="rId5"/>
            <a:stretch>
              <a:fillRect/>
            </a:stretch>
          </p:blipFill>
          <p:spPr>
            <a:xfrm>
              <a:off x="2232715" y="3426515"/>
              <a:ext cx="292100" cy="304800"/>
            </a:xfrm>
            <a:prstGeom prst="rect">
              <a:avLst/>
            </a:prstGeom>
          </p:spPr>
        </p:pic>
        <p:pic>
          <p:nvPicPr>
            <p:cNvPr id="49" name="Picture 48" descr="Fruit icon">
              <a:extLst>
                <a:ext uri="{FF2B5EF4-FFF2-40B4-BE49-F238E27FC236}">
                  <a16:creationId xmlns:a16="http://schemas.microsoft.com/office/drawing/2014/main" id="{71E84DEC-467B-2F41-98A8-8561F0F2DF98}"/>
                </a:ext>
              </a:extLst>
            </p:cNvPr>
            <p:cNvPicPr>
              <a:picLocks noChangeAspect="1"/>
            </p:cNvPicPr>
            <p:nvPr/>
          </p:nvPicPr>
          <p:blipFill>
            <a:blip r:embed="rId6"/>
            <a:srcRect/>
            <a:stretch/>
          </p:blipFill>
          <p:spPr>
            <a:xfrm>
              <a:off x="3648454" y="3079353"/>
              <a:ext cx="212031" cy="240036"/>
            </a:xfrm>
            <a:prstGeom prst="rect">
              <a:avLst/>
            </a:prstGeom>
          </p:spPr>
        </p:pic>
        <p:pic>
          <p:nvPicPr>
            <p:cNvPr id="22" name="Picture 21" descr="Broccoli icon">
              <a:extLst>
                <a:ext uri="{FF2B5EF4-FFF2-40B4-BE49-F238E27FC236}">
                  <a16:creationId xmlns:a16="http://schemas.microsoft.com/office/drawing/2014/main" id="{115B7955-384B-1248-83AE-8550C4447C97}"/>
                </a:ext>
              </a:extLst>
            </p:cNvPr>
            <p:cNvPicPr>
              <a:picLocks noChangeAspect="1"/>
            </p:cNvPicPr>
            <p:nvPr/>
          </p:nvPicPr>
          <p:blipFill>
            <a:blip r:embed="rId7"/>
            <a:srcRect/>
            <a:stretch/>
          </p:blipFill>
          <p:spPr>
            <a:xfrm>
              <a:off x="3910921" y="3096221"/>
              <a:ext cx="212031" cy="206300"/>
            </a:xfrm>
            <a:prstGeom prst="rect">
              <a:avLst/>
            </a:prstGeom>
          </p:spPr>
        </p:pic>
        <p:pic>
          <p:nvPicPr>
            <p:cNvPr id="23" name="Picture 22" descr="Meat/meat alternate icon">
              <a:extLst>
                <a:ext uri="{FF2B5EF4-FFF2-40B4-BE49-F238E27FC236}">
                  <a16:creationId xmlns:a16="http://schemas.microsoft.com/office/drawing/2014/main" id="{4373E946-0609-1743-98DB-E2017F6086B7}"/>
                </a:ext>
              </a:extLst>
            </p:cNvPr>
            <p:cNvPicPr>
              <a:picLocks noChangeAspect="1"/>
            </p:cNvPicPr>
            <p:nvPr/>
          </p:nvPicPr>
          <p:blipFill>
            <a:blip r:embed="rId8"/>
            <a:srcRect/>
            <a:stretch/>
          </p:blipFill>
          <p:spPr>
            <a:xfrm>
              <a:off x="3629509" y="3771568"/>
              <a:ext cx="323011" cy="263379"/>
            </a:xfrm>
            <a:prstGeom prst="rect">
              <a:avLst/>
            </a:prstGeom>
          </p:spPr>
        </p:pic>
      </p:grpSp>
      <p:grpSp>
        <p:nvGrpSpPr>
          <p:cNvPr id="3" name="Group 2" descr="Check Out This One-Day Sample Menu for Ideas! BREAKFAST">
            <a:extLst>
              <a:ext uri="{FF2B5EF4-FFF2-40B4-BE49-F238E27FC236}">
                <a16:creationId xmlns:a16="http://schemas.microsoft.com/office/drawing/2014/main" id="{F8CCE09E-E578-5043-A5A1-6195B916394F}"/>
              </a:ext>
            </a:extLst>
          </p:cNvPr>
          <p:cNvGrpSpPr/>
          <p:nvPr/>
        </p:nvGrpSpPr>
        <p:grpSpPr>
          <a:xfrm>
            <a:off x="4476665" y="1370569"/>
            <a:ext cx="4551311" cy="3510161"/>
            <a:chOff x="4476665" y="1370569"/>
            <a:chExt cx="4551311" cy="3510161"/>
          </a:xfrm>
        </p:grpSpPr>
        <p:pic>
          <p:nvPicPr>
            <p:cNvPr id="5" name="Picture 4" descr="Picture of a one-day sample breakfast menu">
              <a:extLst>
                <a:ext uri="{FF2B5EF4-FFF2-40B4-BE49-F238E27FC236}">
                  <a16:creationId xmlns:a16="http://schemas.microsoft.com/office/drawing/2014/main" id="{1B4698AA-72E5-414E-B188-9FEC6F100E0C}"/>
                </a:ext>
              </a:extLst>
            </p:cNvPr>
            <p:cNvPicPr>
              <a:picLocks noChangeAspect="1"/>
            </p:cNvPicPr>
            <p:nvPr/>
          </p:nvPicPr>
          <p:blipFill>
            <a:blip r:embed="rId9"/>
            <a:stretch>
              <a:fillRect/>
            </a:stretch>
          </p:blipFill>
          <p:spPr>
            <a:xfrm>
              <a:off x="4476665" y="1370569"/>
              <a:ext cx="4551311" cy="3510161"/>
            </a:xfrm>
            <a:prstGeom prst="rect">
              <a:avLst/>
            </a:prstGeom>
          </p:spPr>
        </p:pic>
        <p:pic>
          <p:nvPicPr>
            <p:cNvPr id="26" name="Picture 25" descr="Grain icon">
              <a:extLst>
                <a:ext uri="{FF2B5EF4-FFF2-40B4-BE49-F238E27FC236}">
                  <a16:creationId xmlns:a16="http://schemas.microsoft.com/office/drawing/2014/main" id="{A2D3E178-C7BF-D84B-8D02-9A54EBB822D7}"/>
                </a:ext>
              </a:extLst>
            </p:cNvPr>
            <p:cNvPicPr>
              <a:picLocks noChangeAspect="1"/>
            </p:cNvPicPr>
            <p:nvPr/>
          </p:nvPicPr>
          <p:blipFill>
            <a:blip r:embed="rId5"/>
            <a:stretch>
              <a:fillRect/>
            </a:stretch>
          </p:blipFill>
          <p:spPr>
            <a:xfrm>
              <a:off x="4777072" y="3435646"/>
              <a:ext cx="292100" cy="304800"/>
            </a:xfrm>
            <a:prstGeom prst="rect">
              <a:avLst/>
            </a:prstGeom>
          </p:spPr>
        </p:pic>
        <p:pic>
          <p:nvPicPr>
            <p:cNvPr id="18" name="Picture 17" descr="Milk icon">
              <a:extLst>
                <a:ext uri="{FF2B5EF4-FFF2-40B4-BE49-F238E27FC236}">
                  <a16:creationId xmlns:a16="http://schemas.microsoft.com/office/drawing/2014/main" id="{DF9274D1-9DBA-0B49-9806-7EDADB37E23D}"/>
                </a:ext>
              </a:extLst>
            </p:cNvPr>
            <p:cNvPicPr>
              <a:picLocks noChangeAspect="1"/>
            </p:cNvPicPr>
            <p:nvPr/>
          </p:nvPicPr>
          <p:blipFill>
            <a:blip r:embed="rId4"/>
            <a:srcRect/>
            <a:stretch/>
          </p:blipFill>
          <p:spPr>
            <a:xfrm>
              <a:off x="5027221" y="4268320"/>
              <a:ext cx="203200" cy="319314"/>
            </a:xfrm>
            <a:prstGeom prst="rect">
              <a:avLst/>
            </a:prstGeom>
          </p:spPr>
        </p:pic>
        <p:pic>
          <p:nvPicPr>
            <p:cNvPr id="21" name="Picture 20" descr="Fruit icon">
              <a:extLst>
                <a:ext uri="{FF2B5EF4-FFF2-40B4-BE49-F238E27FC236}">
                  <a16:creationId xmlns:a16="http://schemas.microsoft.com/office/drawing/2014/main" id="{AD64F01A-99DF-F44C-9083-72A843E01236}"/>
                </a:ext>
              </a:extLst>
            </p:cNvPr>
            <p:cNvPicPr>
              <a:picLocks noChangeAspect="1"/>
            </p:cNvPicPr>
            <p:nvPr/>
          </p:nvPicPr>
          <p:blipFill>
            <a:blip r:embed="rId6"/>
            <a:srcRect/>
            <a:stretch/>
          </p:blipFill>
          <p:spPr>
            <a:xfrm>
              <a:off x="8228920" y="3451886"/>
              <a:ext cx="212031" cy="240036"/>
            </a:xfrm>
            <a:prstGeom prst="rect">
              <a:avLst/>
            </a:prstGeom>
          </p:spPr>
        </p:pic>
        <p:pic>
          <p:nvPicPr>
            <p:cNvPr id="19" name="Picture 18" descr="Milk icon">
              <a:extLst>
                <a:ext uri="{FF2B5EF4-FFF2-40B4-BE49-F238E27FC236}">
                  <a16:creationId xmlns:a16="http://schemas.microsoft.com/office/drawing/2014/main" id="{900F3499-8334-074A-A7BE-0502AC4B837A}"/>
                </a:ext>
              </a:extLst>
            </p:cNvPr>
            <p:cNvPicPr>
              <a:picLocks noChangeAspect="1"/>
            </p:cNvPicPr>
            <p:nvPr/>
          </p:nvPicPr>
          <p:blipFill>
            <a:blip r:embed="rId4"/>
            <a:srcRect/>
            <a:stretch/>
          </p:blipFill>
          <p:spPr>
            <a:xfrm>
              <a:off x="8456221" y="4268320"/>
              <a:ext cx="203200" cy="319314"/>
            </a:xfrm>
            <a:prstGeom prst="rect">
              <a:avLst/>
            </a:prstGeom>
          </p:spPr>
        </p:pic>
      </p:grpSp>
    </p:spTree>
    <p:extLst>
      <p:ext uri="{BB962C8B-B14F-4D97-AF65-F5344CB8AC3E}">
        <p14:creationId xmlns:p14="http://schemas.microsoft.com/office/powerpoint/2010/main" val="4038510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476988"/>
            <a:ext cx="460785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breakfasts are reimbursable?</a:t>
            </a:r>
          </a:p>
        </p:txBody>
      </p:sp>
      <p:sp>
        <p:nvSpPr>
          <p:cNvPr id="4" name="TextBox 3">
            <a:extLst>
              <a:ext uri="{FF2B5EF4-FFF2-40B4-BE49-F238E27FC236}">
                <a16:creationId xmlns:a16="http://schemas.microsoft.com/office/drawing/2014/main" id="{A841F722-1358-BC4C-8B05-0DDE65540025}"/>
              </a:ext>
            </a:extLst>
          </p:cNvPr>
          <p:cNvSpPr txBox="1"/>
          <p:nvPr/>
        </p:nvSpPr>
        <p:spPr>
          <a:xfrm>
            <a:off x="3517238" y="1048259"/>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7" name="Rectangle 6">
            <a:extLst>
              <a:ext uri="{FF2B5EF4-FFF2-40B4-BE49-F238E27FC236}">
                <a16:creationId xmlns:a16="http://schemas.microsoft.com/office/drawing/2014/main" id="{DB94A02B-08B9-AA4C-82CB-FDD7558DD5E6}"/>
              </a:ext>
            </a:extLst>
          </p:cNvPr>
          <p:cNvSpPr/>
          <p:nvPr/>
        </p:nvSpPr>
        <p:spPr>
          <a:xfrm>
            <a:off x="3517238" y="1375559"/>
            <a:ext cx="2721002" cy="3908762"/>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roasted, diced sweet potatoes, enriched waffle pieces</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diced peaches, oatmeal</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mashed avocados, fruit salad, whole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grain-rich English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muffin pieces</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cottage cheese, whole grain-rich bagel pieces</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grpSp>
        <p:nvGrpSpPr>
          <p:cNvPr id="8" name="Group 7" descr="&quot;What is in a Breakfast?&quot; sidebar">
            <a:extLst>
              <a:ext uri="{FF2B5EF4-FFF2-40B4-BE49-F238E27FC236}">
                <a16:creationId xmlns:a16="http://schemas.microsoft.com/office/drawing/2014/main" id="{A3AF36D1-00FE-1246-850F-38BC6DEFBDD3}"/>
              </a:ext>
            </a:extLst>
          </p:cNvPr>
          <p:cNvGrpSpPr/>
          <p:nvPr/>
        </p:nvGrpSpPr>
        <p:grpSpPr>
          <a:xfrm>
            <a:off x="7090156" y="1471982"/>
            <a:ext cx="1907882" cy="3194531"/>
            <a:chOff x="7090156" y="1471982"/>
            <a:chExt cx="1907882" cy="3194531"/>
          </a:xfrm>
        </p:grpSpPr>
        <p:sp>
          <p:nvSpPr>
            <p:cNvPr id="13" name="Rounded Rectangle 12" descr="[decorative] ">
              <a:extLst>
                <a:ext uri="{FF2B5EF4-FFF2-40B4-BE49-F238E27FC236}">
                  <a16:creationId xmlns:a16="http://schemas.microsoft.com/office/drawing/2014/main" id="{7A170AC6-929A-EA45-A587-220957412415}"/>
                </a:ext>
                <a:ext uri="{C183D7F6-B498-43B3-948B-1728B52AA6E4}">
                  <adec:decorative xmlns:adec="http://schemas.microsoft.com/office/drawing/2017/decorative" xmlns="" val="1"/>
                </a:ext>
              </a:extLst>
            </p:cNvPr>
            <p:cNvSpPr/>
            <p:nvPr/>
          </p:nvSpPr>
          <p:spPr>
            <a:xfrm>
              <a:off x="7090156"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Rectangle 13">
              <a:extLst>
                <a:ext uri="{FF2B5EF4-FFF2-40B4-BE49-F238E27FC236}">
                  <a16:creationId xmlns:a16="http://schemas.microsoft.com/office/drawing/2014/main" id="{027F7C4D-5F0B-3240-9902-87F0A60AFEC0}"/>
                </a:ext>
              </a:extLst>
            </p:cNvPr>
            <p:cNvSpPr/>
            <p:nvPr/>
          </p:nvSpPr>
          <p:spPr>
            <a:xfrm>
              <a:off x="7413099" y="2099737"/>
              <a:ext cx="1530531" cy="2246769"/>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Fruit, or Both (¼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Sometimes we serve a meat/meat alternate (such as eggs, yogurt, or other foods) in place of the grains at breakfast.</a:t>
              </a:r>
            </a:p>
          </p:txBody>
        </p:sp>
        <p:pic>
          <p:nvPicPr>
            <p:cNvPr id="15" name="Picture 14" descr="&quot;What is in a Breakfast?&quot; section header">
              <a:extLst>
                <a:ext uri="{FF2B5EF4-FFF2-40B4-BE49-F238E27FC236}">
                  <a16:creationId xmlns:a16="http://schemas.microsoft.com/office/drawing/2014/main" id="{58471E5D-491B-4147-AF76-D5B405B1ABEB}"/>
                </a:ext>
              </a:extLst>
            </p:cNvPr>
            <p:cNvPicPr>
              <a:picLocks noChangeAspect="1"/>
            </p:cNvPicPr>
            <p:nvPr/>
          </p:nvPicPr>
          <p:blipFill>
            <a:blip r:embed="rId3"/>
            <a:srcRect/>
            <a:stretch/>
          </p:blipFill>
          <p:spPr>
            <a:xfrm>
              <a:off x="7090156" y="1471982"/>
              <a:ext cx="1907882" cy="493277"/>
            </a:xfrm>
            <a:prstGeom prst="rect">
              <a:avLst/>
            </a:prstGeom>
          </p:spPr>
        </p:pic>
        <p:pic>
          <p:nvPicPr>
            <p:cNvPr id="11" name="Picture 10" descr="Milk icon">
              <a:extLst>
                <a:ext uri="{FF2B5EF4-FFF2-40B4-BE49-F238E27FC236}">
                  <a16:creationId xmlns:a16="http://schemas.microsoft.com/office/drawing/2014/main" id="{9498A014-E54A-4A4B-A49C-27D4B7007437}"/>
                </a:ext>
              </a:extLst>
            </p:cNvPr>
            <p:cNvPicPr>
              <a:picLocks noChangeAspect="1"/>
            </p:cNvPicPr>
            <p:nvPr/>
          </p:nvPicPr>
          <p:blipFill>
            <a:blip r:embed="rId4"/>
            <a:srcRect/>
            <a:stretch/>
          </p:blipFill>
          <p:spPr>
            <a:xfrm>
              <a:off x="7209899" y="2065780"/>
              <a:ext cx="150634" cy="236710"/>
            </a:xfrm>
            <a:prstGeom prst="rect">
              <a:avLst/>
            </a:prstGeom>
          </p:spPr>
        </p:pic>
        <p:pic>
          <p:nvPicPr>
            <p:cNvPr id="12" name="Picture 11" descr="Grain icon">
              <a:extLst>
                <a:ext uri="{FF2B5EF4-FFF2-40B4-BE49-F238E27FC236}">
                  <a16:creationId xmlns:a16="http://schemas.microsoft.com/office/drawing/2014/main" id="{007B1210-81FC-8348-BF55-215EF50BCF48}"/>
                </a:ext>
              </a:extLst>
            </p:cNvPr>
            <p:cNvPicPr>
              <a:picLocks noChangeAspect="1"/>
            </p:cNvPicPr>
            <p:nvPr/>
          </p:nvPicPr>
          <p:blipFill>
            <a:blip r:embed="rId5"/>
            <a:stretch>
              <a:fillRect/>
            </a:stretch>
          </p:blipFill>
          <p:spPr>
            <a:xfrm>
              <a:off x="7215500" y="2903827"/>
              <a:ext cx="180416" cy="188260"/>
            </a:xfrm>
            <a:prstGeom prst="rect">
              <a:avLst/>
            </a:prstGeom>
          </p:spPr>
        </p:pic>
        <p:pic>
          <p:nvPicPr>
            <p:cNvPr id="16" name="Picture 15" descr="Fruit icon">
              <a:extLst>
                <a:ext uri="{FF2B5EF4-FFF2-40B4-BE49-F238E27FC236}">
                  <a16:creationId xmlns:a16="http://schemas.microsoft.com/office/drawing/2014/main" id="{BF03132E-C9DE-A94C-9A81-656ABB314633}"/>
                </a:ext>
              </a:extLst>
            </p:cNvPr>
            <p:cNvPicPr>
              <a:picLocks noChangeAspect="1"/>
            </p:cNvPicPr>
            <p:nvPr/>
          </p:nvPicPr>
          <p:blipFill>
            <a:blip r:embed="rId6"/>
            <a:srcRect/>
            <a:stretch/>
          </p:blipFill>
          <p:spPr>
            <a:xfrm>
              <a:off x="7209037" y="2430407"/>
              <a:ext cx="158617" cy="179567"/>
            </a:xfrm>
            <a:prstGeom prst="rect">
              <a:avLst/>
            </a:prstGeom>
          </p:spPr>
        </p:pic>
        <p:pic>
          <p:nvPicPr>
            <p:cNvPr id="17" name="Picture 16" descr="Vegetable icon">
              <a:extLst>
                <a:ext uri="{FF2B5EF4-FFF2-40B4-BE49-F238E27FC236}">
                  <a16:creationId xmlns:a16="http://schemas.microsoft.com/office/drawing/2014/main" id="{BF3D2A8D-F4EF-924E-96A9-CD5F25043D5F}"/>
                </a:ext>
              </a:extLst>
            </p:cNvPr>
            <p:cNvPicPr>
              <a:picLocks noChangeAspect="1"/>
            </p:cNvPicPr>
            <p:nvPr/>
          </p:nvPicPr>
          <p:blipFill>
            <a:blip r:embed="rId7"/>
            <a:srcRect/>
            <a:stretch/>
          </p:blipFill>
          <p:spPr>
            <a:xfrm>
              <a:off x="7212774" y="2660726"/>
              <a:ext cx="158617" cy="154330"/>
            </a:xfrm>
            <a:prstGeom prst="rect">
              <a:avLst/>
            </a:prstGeom>
          </p:spPr>
        </p:pic>
        <p:pic>
          <p:nvPicPr>
            <p:cNvPr id="18" name="Picture 17" descr="Meat/meat alternate icon">
              <a:extLst>
                <a:ext uri="{FF2B5EF4-FFF2-40B4-BE49-F238E27FC236}">
                  <a16:creationId xmlns:a16="http://schemas.microsoft.com/office/drawing/2014/main" id="{D3599D3C-D771-454A-818C-4148A34DA1E5}"/>
                </a:ext>
              </a:extLst>
            </p:cNvPr>
            <p:cNvPicPr>
              <a:picLocks noChangeAspect="1"/>
            </p:cNvPicPr>
            <p:nvPr/>
          </p:nvPicPr>
          <p:blipFill>
            <a:blip r:embed="rId8"/>
            <a:srcRect/>
            <a:stretch/>
          </p:blipFill>
          <p:spPr>
            <a:xfrm>
              <a:off x="7205806" y="3246408"/>
              <a:ext cx="204888" cy="167063"/>
            </a:xfrm>
            <a:prstGeom prst="rect">
              <a:avLst/>
            </a:prstGeom>
          </p:spPr>
        </p:pic>
      </p:grpSp>
    </p:spTree>
    <p:extLst>
      <p:ext uri="{BB962C8B-B14F-4D97-AF65-F5344CB8AC3E}">
        <p14:creationId xmlns:p14="http://schemas.microsoft.com/office/powerpoint/2010/main" val="15305432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br>
              <a:rPr lang="en-US" dirty="0"/>
            </a:br>
            <a:r>
              <a:rPr lang="en-US" dirty="0"/>
              <a:t>Answer</a:t>
            </a:r>
            <a:endParaRPr lang="en-US" b="0" dirty="0"/>
          </a:p>
        </p:txBody>
      </p:sp>
      <p:sp>
        <p:nvSpPr>
          <p:cNvPr id="15" name="Rectangle 14">
            <a:extLst>
              <a:ext uri="{FF2B5EF4-FFF2-40B4-BE49-F238E27FC236}">
                <a16:creationId xmlns:a16="http://schemas.microsoft.com/office/drawing/2014/main" id="{5B3D785C-D12B-274F-9CCF-A34DE47B34F1}"/>
              </a:ext>
            </a:extLst>
          </p:cNvPr>
          <p:cNvSpPr/>
          <p:nvPr/>
        </p:nvSpPr>
        <p:spPr>
          <a:xfrm>
            <a:off x="3517238" y="476988"/>
            <a:ext cx="460785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breakfasts are reimbursable?</a:t>
            </a:r>
          </a:p>
        </p:txBody>
      </p:sp>
      <p:sp>
        <p:nvSpPr>
          <p:cNvPr id="17" name="TextBox 16">
            <a:extLst>
              <a:ext uri="{FF2B5EF4-FFF2-40B4-BE49-F238E27FC236}">
                <a16:creationId xmlns:a16="http://schemas.microsoft.com/office/drawing/2014/main" id="{862BD6F4-FF79-5B4C-A887-E6BF144BC578}"/>
              </a:ext>
            </a:extLst>
          </p:cNvPr>
          <p:cNvSpPr txBox="1"/>
          <p:nvPr/>
        </p:nvSpPr>
        <p:spPr>
          <a:xfrm>
            <a:off x="3517238" y="1048259"/>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22" name="L-Shape 21" descr="Checkmark">
            <a:extLst>
              <a:ext uri="{FF2B5EF4-FFF2-40B4-BE49-F238E27FC236}">
                <a16:creationId xmlns:a16="http://schemas.microsoft.com/office/drawing/2014/main" id="{23E0E0E2-739B-434C-84D6-D956DC44A11D}"/>
              </a:ext>
            </a:extLst>
          </p:cNvPr>
          <p:cNvSpPr/>
          <p:nvPr/>
        </p:nvSpPr>
        <p:spPr>
          <a:xfrm rot="18190754">
            <a:off x="3326227" y="1462867"/>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Shape 20" descr="Checkmark">
            <a:extLst>
              <a:ext uri="{FF2B5EF4-FFF2-40B4-BE49-F238E27FC236}">
                <a16:creationId xmlns:a16="http://schemas.microsoft.com/office/drawing/2014/main" id="{E5F30C78-916E-3F43-A811-F2E125C47E01}"/>
              </a:ext>
            </a:extLst>
          </p:cNvPr>
          <p:cNvSpPr/>
          <p:nvPr/>
        </p:nvSpPr>
        <p:spPr>
          <a:xfrm rot="18190754">
            <a:off x="3326227" y="2316308"/>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Shape 3" descr="Checkmark">
            <a:extLst>
              <a:ext uri="{FF2B5EF4-FFF2-40B4-BE49-F238E27FC236}">
                <a16:creationId xmlns:a16="http://schemas.microsoft.com/office/drawing/2014/main" id="{2DE90F98-CE01-4743-BECA-9694DE1B322B}"/>
              </a:ext>
            </a:extLst>
          </p:cNvPr>
          <p:cNvSpPr/>
          <p:nvPr/>
        </p:nvSpPr>
        <p:spPr>
          <a:xfrm rot="18190754">
            <a:off x="3326227" y="2946228"/>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ross 2" descr="X mark">
            <a:extLst>
              <a:ext uri="{FF2B5EF4-FFF2-40B4-BE49-F238E27FC236}">
                <a16:creationId xmlns:a16="http://schemas.microsoft.com/office/drawing/2014/main" id="{C1903AAE-BEFE-9D40-A1D7-F2483C4BC234}"/>
              </a:ext>
            </a:extLst>
          </p:cNvPr>
          <p:cNvSpPr/>
          <p:nvPr/>
        </p:nvSpPr>
        <p:spPr>
          <a:xfrm rot="2700000">
            <a:off x="3319498" y="4026219"/>
            <a:ext cx="302021" cy="30202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descr="[decorative]">
            <a:extLst>
              <a:ext uri="{FF2B5EF4-FFF2-40B4-BE49-F238E27FC236}">
                <a16:creationId xmlns:a16="http://schemas.microsoft.com/office/drawing/2014/main" id="{237205F4-E375-7644-BF3F-AC244874F7C6}"/>
              </a:ext>
            </a:extLst>
          </p:cNvPr>
          <p:cNvSpPr/>
          <p:nvPr/>
        </p:nvSpPr>
        <p:spPr>
          <a:xfrm>
            <a:off x="4407326" y="1409514"/>
            <a:ext cx="1347127" cy="242004"/>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descr="[decorative]">
            <a:extLst>
              <a:ext uri="{FF2B5EF4-FFF2-40B4-BE49-F238E27FC236}">
                <a16:creationId xmlns:a16="http://schemas.microsoft.com/office/drawing/2014/main" id="{A19C5694-18CB-324F-938F-FF31EA115A04}"/>
              </a:ext>
            </a:extLst>
          </p:cNvPr>
          <p:cNvSpPr/>
          <p:nvPr/>
        </p:nvSpPr>
        <p:spPr>
          <a:xfrm>
            <a:off x="3924726" y="1667748"/>
            <a:ext cx="1479825" cy="261612"/>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descr="[decorative]">
            <a:extLst>
              <a:ext uri="{FF2B5EF4-FFF2-40B4-BE49-F238E27FC236}">
                <a16:creationId xmlns:a16="http://schemas.microsoft.com/office/drawing/2014/main" id="{D24A68D5-D1AB-5D43-AE5D-84831B4D138C}"/>
              </a:ext>
            </a:extLst>
          </p:cNvPr>
          <p:cNvSpPr/>
          <p:nvPr/>
        </p:nvSpPr>
        <p:spPr>
          <a:xfrm>
            <a:off x="4407326" y="2291971"/>
            <a:ext cx="1479825" cy="275739"/>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descr="[decorative]">
            <a:extLst>
              <a:ext uri="{FF2B5EF4-FFF2-40B4-BE49-F238E27FC236}">
                <a16:creationId xmlns:a16="http://schemas.microsoft.com/office/drawing/2014/main" id="{DD494975-9F7F-6347-9A21-BA61FB8C0FF5}"/>
              </a:ext>
            </a:extLst>
          </p:cNvPr>
          <p:cNvSpPr/>
          <p:nvPr/>
        </p:nvSpPr>
        <p:spPr>
          <a:xfrm>
            <a:off x="4386160" y="2937748"/>
            <a:ext cx="1760640" cy="26015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descr="[decorative]">
            <a:extLst>
              <a:ext uri="{FF2B5EF4-FFF2-40B4-BE49-F238E27FC236}">
                <a16:creationId xmlns:a16="http://schemas.microsoft.com/office/drawing/2014/main" id="{78505C00-A1B2-C845-B1FD-0C2EF87C4C97}"/>
              </a:ext>
            </a:extLst>
          </p:cNvPr>
          <p:cNvSpPr/>
          <p:nvPr/>
        </p:nvSpPr>
        <p:spPr>
          <a:xfrm>
            <a:off x="3924726" y="3208162"/>
            <a:ext cx="969008" cy="216605"/>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45574E-7827-BA4D-9D0A-559217E2E66C}"/>
              </a:ext>
            </a:extLst>
          </p:cNvPr>
          <p:cNvSpPr/>
          <p:nvPr/>
        </p:nvSpPr>
        <p:spPr>
          <a:xfrm>
            <a:off x="3517238" y="1375559"/>
            <a:ext cx="2761642" cy="3908762"/>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roasted, diced sweet potatoes, enriched waffle pieces</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diced peaches, oatmeal</a:t>
            </a:r>
          </a:p>
          <a:p>
            <a:pPr marL="342900" indent="-342900">
              <a:spcBef>
                <a:spcPts val="1200"/>
              </a:spcBef>
              <a:buClr>
                <a:schemeClr val="accent5">
                  <a:lumMod val="75000"/>
                </a:schemeClr>
              </a:buClr>
              <a:buFont typeface="+mj-lt"/>
              <a:buAutoNum type="alphaUcPeriod"/>
            </a:pPr>
            <a:r>
              <a:rPr lang="en-US" sz="1600" dirty="0">
                <a:solidFill>
                  <a:schemeClr val="tx1">
                    <a:lumMod val="65000"/>
                    <a:lumOff val="35000"/>
                  </a:schemeClr>
                </a:solidFill>
                <a:latin typeface="Helvetica" pitchFamily="2" charset="0"/>
              </a:rPr>
              <a:t>Milk, mashed avocados, fruit salad, whole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grain-rich English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muffin pieces</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Milk, cottage cheese, whole grain-rich bagel pieces</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
        <p:nvSpPr>
          <p:cNvPr id="6" name="Rectangle 5">
            <a:extLst>
              <a:ext uri="{FF2B5EF4-FFF2-40B4-BE49-F238E27FC236}">
                <a16:creationId xmlns:a16="http://schemas.microsoft.com/office/drawing/2014/main" id="{E6C0252B-9877-5541-8494-D3D1C3C5F517}"/>
              </a:ext>
            </a:extLst>
          </p:cNvPr>
          <p:cNvSpPr/>
          <p:nvPr/>
        </p:nvSpPr>
        <p:spPr>
          <a:xfrm>
            <a:off x="6145662" y="1583110"/>
            <a:ext cx="793807" cy="230832"/>
          </a:xfrm>
          <a:prstGeom prst="rect">
            <a:avLst/>
          </a:prstGeom>
        </p:spPr>
        <p:txBody>
          <a:bodyPr wrap="none">
            <a:spAutoFit/>
          </a:bodyPr>
          <a:lstStyle/>
          <a:p>
            <a:r>
              <a:rPr lang="en-US" sz="900" b="1" dirty="0">
                <a:solidFill>
                  <a:srgbClr val="00B050"/>
                </a:solidFill>
                <a:latin typeface="Helvetica" pitchFamily="2" charset="0"/>
              </a:rPr>
              <a:t>Vegetables</a:t>
            </a:r>
          </a:p>
        </p:txBody>
      </p:sp>
      <p:sp>
        <p:nvSpPr>
          <p:cNvPr id="23" name="Rectangle 22">
            <a:extLst>
              <a:ext uri="{FF2B5EF4-FFF2-40B4-BE49-F238E27FC236}">
                <a16:creationId xmlns:a16="http://schemas.microsoft.com/office/drawing/2014/main" id="{665866E4-53C4-4848-978A-D1C51FE2D90F}"/>
              </a:ext>
            </a:extLst>
          </p:cNvPr>
          <p:cNvSpPr/>
          <p:nvPr/>
        </p:nvSpPr>
        <p:spPr>
          <a:xfrm>
            <a:off x="6145662" y="2354897"/>
            <a:ext cx="505267" cy="230832"/>
          </a:xfrm>
          <a:prstGeom prst="rect">
            <a:avLst/>
          </a:prstGeom>
        </p:spPr>
        <p:txBody>
          <a:bodyPr wrap="none">
            <a:spAutoFit/>
          </a:bodyPr>
          <a:lstStyle/>
          <a:p>
            <a:r>
              <a:rPr lang="en-US" sz="900" b="1" dirty="0">
                <a:solidFill>
                  <a:srgbClr val="DD3838"/>
                </a:solidFill>
                <a:latin typeface="Helvetica" pitchFamily="2" charset="0"/>
              </a:rPr>
              <a:t>Fruits</a:t>
            </a:r>
          </a:p>
        </p:txBody>
      </p:sp>
      <p:sp>
        <p:nvSpPr>
          <p:cNvPr id="24" name="Rectangle 23">
            <a:extLst>
              <a:ext uri="{FF2B5EF4-FFF2-40B4-BE49-F238E27FC236}">
                <a16:creationId xmlns:a16="http://schemas.microsoft.com/office/drawing/2014/main" id="{FC71AC08-3869-BB42-A2B7-979A9CF4149B}"/>
              </a:ext>
            </a:extLst>
          </p:cNvPr>
          <p:cNvSpPr/>
          <p:nvPr/>
        </p:nvSpPr>
        <p:spPr>
          <a:xfrm>
            <a:off x="6145662" y="2984072"/>
            <a:ext cx="793807" cy="369332"/>
          </a:xfrm>
          <a:prstGeom prst="rect">
            <a:avLst/>
          </a:prstGeom>
        </p:spPr>
        <p:txBody>
          <a:bodyPr wrap="none">
            <a:spAutoFit/>
          </a:bodyPr>
          <a:lstStyle/>
          <a:p>
            <a:r>
              <a:rPr lang="en-US" sz="900" b="1" dirty="0">
                <a:solidFill>
                  <a:srgbClr val="00B050"/>
                </a:solidFill>
                <a:latin typeface="Helvetica" pitchFamily="2" charset="0"/>
              </a:rPr>
              <a:t>Vegetables</a:t>
            </a:r>
          </a:p>
          <a:p>
            <a:r>
              <a:rPr lang="en-US" sz="900" b="1" dirty="0">
                <a:solidFill>
                  <a:srgbClr val="DD3838"/>
                </a:solidFill>
                <a:latin typeface="Helvetica" pitchFamily="2" charset="0"/>
              </a:rPr>
              <a:t>Fruits</a:t>
            </a:r>
          </a:p>
        </p:txBody>
      </p:sp>
      <p:sp>
        <p:nvSpPr>
          <p:cNvPr id="25" name="Rectangle 24">
            <a:extLst>
              <a:ext uri="{FF2B5EF4-FFF2-40B4-BE49-F238E27FC236}">
                <a16:creationId xmlns:a16="http://schemas.microsoft.com/office/drawing/2014/main" id="{0859A5E9-C755-4043-93E6-7E9D6E65C77D}"/>
              </a:ext>
            </a:extLst>
          </p:cNvPr>
          <p:cNvSpPr/>
          <p:nvPr/>
        </p:nvSpPr>
        <p:spPr>
          <a:xfrm>
            <a:off x="6145662" y="4166919"/>
            <a:ext cx="979755" cy="369332"/>
          </a:xfrm>
          <a:prstGeom prst="rect">
            <a:avLst/>
          </a:prstGeom>
        </p:spPr>
        <p:txBody>
          <a:bodyPr wrap="none">
            <a:spAutoFit/>
          </a:bodyPr>
          <a:lstStyle/>
          <a:p>
            <a:r>
              <a:rPr lang="en-US" sz="900" b="1" dirty="0">
                <a:solidFill>
                  <a:schemeClr val="tx1">
                    <a:lumMod val="65000"/>
                    <a:lumOff val="35000"/>
                  </a:schemeClr>
                </a:solidFill>
                <a:latin typeface="Helvetica" pitchFamily="2" charset="0"/>
              </a:rPr>
              <a:t>No Vegetables</a:t>
            </a:r>
          </a:p>
          <a:p>
            <a:r>
              <a:rPr lang="en-US" sz="900" b="1" dirty="0">
                <a:solidFill>
                  <a:schemeClr val="tx1">
                    <a:lumMod val="65000"/>
                    <a:lumOff val="35000"/>
                  </a:schemeClr>
                </a:solidFill>
                <a:latin typeface="Helvetica" pitchFamily="2" charset="0"/>
              </a:rPr>
              <a:t>No Fruits</a:t>
            </a:r>
          </a:p>
        </p:txBody>
      </p:sp>
      <p:grpSp>
        <p:nvGrpSpPr>
          <p:cNvPr id="7" name="Group 6" descr="What is in a Breakfast?">
            <a:extLst>
              <a:ext uri="{FF2B5EF4-FFF2-40B4-BE49-F238E27FC236}">
                <a16:creationId xmlns:a16="http://schemas.microsoft.com/office/drawing/2014/main" id="{FBFCF7BF-B2F4-8443-B42E-F38FD66A1007}"/>
              </a:ext>
            </a:extLst>
          </p:cNvPr>
          <p:cNvGrpSpPr/>
          <p:nvPr/>
        </p:nvGrpSpPr>
        <p:grpSpPr>
          <a:xfrm>
            <a:off x="7090156" y="1471982"/>
            <a:ext cx="1907882" cy="3194531"/>
            <a:chOff x="7090156" y="1471982"/>
            <a:chExt cx="1907882" cy="3194531"/>
          </a:xfrm>
        </p:grpSpPr>
        <p:sp>
          <p:nvSpPr>
            <p:cNvPr id="26" name="Rounded Rectangle 25" descr="[decorative] ">
              <a:extLst>
                <a:ext uri="{FF2B5EF4-FFF2-40B4-BE49-F238E27FC236}">
                  <a16:creationId xmlns:a16="http://schemas.microsoft.com/office/drawing/2014/main" id="{3EEB866C-B77A-9F44-BA09-CEFF00DA3AEB}"/>
                </a:ext>
                <a:ext uri="{C183D7F6-B498-43B3-948B-1728B52AA6E4}">
                  <adec:decorative xmlns:adec="http://schemas.microsoft.com/office/drawing/2017/decorative" xmlns="" val="1"/>
                </a:ext>
              </a:extLst>
            </p:cNvPr>
            <p:cNvSpPr/>
            <p:nvPr/>
          </p:nvSpPr>
          <p:spPr>
            <a:xfrm>
              <a:off x="7090156"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2" name="Rectangle 31">
              <a:extLst>
                <a:ext uri="{FF2B5EF4-FFF2-40B4-BE49-F238E27FC236}">
                  <a16:creationId xmlns:a16="http://schemas.microsoft.com/office/drawing/2014/main" id="{5F9AADA8-E704-9649-855D-8E87BE6618AD}"/>
                </a:ext>
              </a:extLst>
            </p:cNvPr>
            <p:cNvSpPr/>
            <p:nvPr/>
          </p:nvSpPr>
          <p:spPr>
            <a:xfrm>
              <a:off x="7413099" y="2099737"/>
              <a:ext cx="1530531" cy="2246769"/>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Fruit, or Both (¼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Sometimes we serve a meat/meat alternate (such as eggs, yogurt, or other foods) in place of the grains at breakfast.</a:t>
              </a:r>
            </a:p>
          </p:txBody>
        </p:sp>
        <p:pic>
          <p:nvPicPr>
            <p:cNvPr id="33" name="Picture 32" descr="&quot;What is in a Breakfast?&quot; section header">
              <a:extLst>
                <a:ext uri="{FF2B5EF4-FFF2-40B4-BE49-F238E27FC236}">
                  <a16:creationId xmlns:a16="http://schemas.microsoft.com/office/drawing/2014/main" id="{EA75C9F3-FBA3-A54F-8A66-BE34B9B7B8CD}"/>
                </a:ext>
              </a:extLst>
            </p:cNvPr>
            <p:cNvPicPr>
              <a:picLocks noChangeAspect="1"/>
            </p:cNvPicPr>
            <p:nvPr/>
          </p:nvPicPr>
          <p:blipFill>
            <a:blip r:embed="rId3"/>
            <a:srcRect/>
            <a:stretch/>
          </p:blipFill>
          <p:spPr>
            <a:xfrm>
              <a:off x="7090156" y="1471982"/>
              <a:ext cx="1907882" cy="493277"/>
            </a:xfrm>
            <a:prstGeom prst="rect">
              <a:avLst/>
            </a:prstGeom>
          </p:spPr>
        </p:pic>
        <p:pic>
          <p:nvPicPr>
            <p:cNvPr id="34" name="Picture 33" descr="Milk icon">
              <a:extLst>
                <a:ext uri="{FF2B5EF4-FFF2-40B4-BE49-F238E27FC236}">
                  <a16:creationId xmlns:a16="http://schemas.microsoft.com/office/drawing/2014/main" id="{9613570E-AE0F-5E4C-A7EF-91FD02C78705}"/>
                </a:ext>
              </a:extLst>
            </p:cNvPr>
            <p:cNvPicPr>
              <a:picLocks noChangeAspect="1"/>
            </p:cNvPicPr>
            <p:nvPr/>
          </p:nvPicPr>
          <p:blipFill>
            <a:blip r:embed="rId4"/>
            <a:srcRect/>
            <a:stretch/>
          </p:blipFill>
          <p:spPr>
            <a:xfrm>
              <a:off x="7209899" y="2065780"/>
              <a:ext cx="150634" cy="236710"/>
            </a:xfrm>
            <a:prstGeom prst="rect">
              <a:avLst/>
            </a:prstGeom>
          </p:spPr>
        </p:pic>
        <p:pic>
          <p:nvPicPr>
            <p:cNvPr id="35" name="Picture 34" descr="Grain icon">
              <a:extLst>
                <a:ext uri="{FF2B5EF4-FFF2-40B4-BE49-F238E27FC236}">
                  <a16:creationId xmlns:a16="http://schemas.microsoft.com/office/drawing/2014/main" id="{A9D94FD4-4518-8C4F-A765-60324BA5BB37}"/>
                </a:ext>
              </a:extLst>
            </p:cNvPr>
            <p:cNvPicPr>
              <a:picLocks noChangeAspect="1"/>
            </p:cNvPicPr>
            <p:nvPr/>
          </p:nvPicPr>
          <p:blipFill>
            <a:blip r:embed="rId5"/>
            <a:stretch>
              <a:fillRect/>
            </a:stretch>
          </p:blipFill>
          <p:spPr>
            <a:xfrm>
              <a:off x="7215500" y="2903827"/>
              <a:ext cx="180416" cy="188260"/>
            </a:xfrm>
            <a:prstGeom prst="rect">
              <a:avLst/>
            </a:prstGeom>
          </p:spPr>
        </p:pic>
        <p:pic>
          <p:nvPicPr>
            <p:cNvPr id="36" name="Picture 35" descr="Fruit icon">
              <a:extLst>
                <a:ext uri="{FF2B5EF4-FFF2-40B4-BE49-F238E27FC236}">
                  <a16:creationId xmlns:a16="http://schemas.microsoft.com/office/drawing/2014/main" id="{2F298A29-72C0-934F-A6DD-8A25BBF88EF4}"/>
                </a:ext>
              </a:extLst>
            </p:cNvPr>
            <p:cNvPicPr>
              <a:picLocks noChangeAspect="1"/>
            </p:cNvPicPr>
            <p:nvPr/>
          </p:nvPicPr>
          <p:blipFill>
            <a:blip r:embed="rId6"/>
            <a:srcRect/>
            <a:stretch/>
          </p:blipFill>
          <p:spPr>
            <a:xfrm>
              <a:off x="7209037" y="2430407"/>
              <a:ext cx="158617" cy="179567"/>
            </a:xfrm>
            <a:prstGeom prst="rect">
              <a:avLst/>
            </a:prstGeom>
          </p:spPr>
        </p:pic>
        <p:pic>
          <p:nvPicPr>
            <p:cNvPr id="37" name="Picture 36" descr="Vegetable icon">
              <a:extLst>
                <a:ext uri="{FF2B5EF4-FFF2-40B4-BE49-F238E27FC236}">
                  <a16:creationId xmlns:a16="http://schemas.microsoft.com/office/drawing/2014/main" id="{700BFEF7-BD95-3942-9D60-244A689E0572}"/>
                </a:ext>
              </a:extLst>
            </p:cNvPr>
            <p:cNvPicPr>
              <a:picLocks noChangeAspect="1"/>
            </p:cNvPicPr>
            <p:nvPr/>
          </p:nvPicPr>
          <p:blipFill>
            <a:blip r:embed="rId7"/>
            <a:srcRect/>
            <a:stretch/>
          </p:blipFill>
          <p:spPr>
            <a:xfrm>
              <a:off x="7212774" y="2660726"/>
              <a:ext cx="158617" cy="154330"/>
            </a:xfrm>
            <a:prstGeom prst="rect">
              <a:avLst/>
            </a:prstGeom>
          </p:spPr>
        </p:pic>
        <p:pic>
          <p:nvPicPr>
            <p:cNvPr id="38" name="Picture 37" descr="Meat/meat alternate icon">
              <a:extLst>
                <a:ext uri="{FF2B5EF4-FFF2-40B4-BE49-F238E27FC236}">
                  <a16:creationId xmlns:a16="http://schemas.microsoft.com/office/drawing/2014/main" id="{FBD5E36A-0B78-8F43-8B8E-EDA16359AE02}"/>
                </a:ext>
              </a:extLst>
            </p:cNvPr>
            <p:cNvPicPr>
              <a:picLocks noChangeAspect="1"/>
            </p:cNvPicPr>
            <p:nvPr/>
          </p:nvPicPr>
          <p:blipFill>
            <a:blip r:embed="rId8"/>
            <a:srcRect/>
            <a:stretch/>
          </p:blipFill>
          <p:spPr>
            <a:xfrm>
              <a:off x="7205806" y="3246408"/>
              <a:ext cx="204888" cy="167063"/>
            </a:xfrm>
            <a:prstGeom prst="rect">
              <a:avLst/>
            </a:prstGeom>
          </p:spPr>
        </p:pic>
      </p:grpSp>
    </p:spTree>
    <p:extLst>
      <p:ext uri="{BB962C8B-B14F-4D97-AF65-F5344CB8AC3E}">
        <p14:creationId xmlns:p14="http://schemas.microsoft.com/office/powerpoint/2010/main" val="25657658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descr="[decorative]">
            <a:extLst>
              <a:ext uri="{FF2B5EF4-FFF2-40B4-BE49-F238E27FC236}">
                <a16:creationId xmlns:a16="http://schemas.microsoft.com/office/drawing/2014/main" id="{21B47ED9-F2DF-BA4C-A640-0FEE3E3E4676}"/>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1">
            <a:extLst>
              <a:ext uri="{FF2B5EF4-FFF2-40B4-BE49-F238E27FC236}">
                <a16:creationId xmlns:a16="http://schemas.microsoft.com/office/drawing/2014/main" id="{0578E1D4-EF3D-A943-856A-A4F40103B2E7}"/>
              </a:ext>
            </a:extLst>
          </p:cNvPr>
          <p:cNvSpPr>
            <a:spLocks noGrp="1"/>
          </p:cNvSpPr>
          <p:nvPr>
            <p:ph type="title"/>
          </p:nvPr>
        </p:nvSpPr>
        <p:spPr>
          <a:xfrm>
            <a:off x="-1" y="0"/>
            <a:ext cx="6228081" cy="1009979"/>
          </a:xfrm>
        </p:spPr>
        <p:txBody>
          <a:bodyPr/>
          <a:lstStyle/>
          <a:p>
            <a:r>
              <a:rPr lang="en-US" sz="3000" dirty="0"/>
              <a:t>Offer a Variety of Vegetables and Fruits at Lunch and Supper</a:t>
            </a:r>
          </a:p>
        </p:txBody>
      </p:sp>
      <p:grpSp>
        <p:nvGrpSpPr>
          <p:cNvPr id="5" name="Group 4" descr="What is in a Lunch or Supper?">
            <a:extLst>
              <a:ext uri="{FF2B5EF4-FFF2-40B4-BE49-F238E27FC236}">
                <a16:creationId xmlns:a16="http://schemas.microsoft.com/office/drawing/2014/main" id="{61F24C4E-79B9-0744-97B8-23CBBE57762E}"/>
              </a:ext>
            </a:extLst>
          </p:cNvPr>
          <p:cNvGrpSpPr/>
          <p:nvPr/>
        </p:nvGrpSpPr>
        <p:grpSpPr>
          <a:xfrm>
            <a:off x="296830" y="1543102"/>
            <a:ext cx="3904793" cy="4038402"/>
            <a:chOff x="296830" y="1543102"/>
            <a:chExt cx="3904793" cy="4038402"/>
          </a:xfrm>
        </p:grpSpPr>
        <p:sp>
          <p:nvSpPr>
            <p:cNvPr id="10" name="Rounded Rectangle 9" descr="[decorative] ">
              <a:extLst>
                <a:ext uri="{FF2B5EF4-FFF2-40B4-BE49-F238E27FC236}">
                  <a16:creationId xmlns:a16="http://schemas.microsoft.com/office/drawing/2014/main" id="{6B703845-6B79-C142-B164-3E1E4B10AF67}"/>
                </a:ext>
                <a:ext uri="{C183D7F6-B498-43B3-948B-1728B52AA6E4}">
                  <adec:decorative xmlns:adec="http://schemas.microsoft.com/office/drawing/2017/decorative" xmlns="" val="1"/>
                </a:ext>
              </a:extLst>
            </p:cNvPr>
            <p:cNvSpPr/>
            <p:nvPr/>
          </p:nvSpPr>
          <p:spPr>
            <a:xfrm>
              <a:off x="296830" y="1553969"/>
              <a:ext cx="3904793" cy="3292351"/>
            </a:xfrm>
            <a:prstGeom prst="roundRect">
              <a:avLst>
                <a:gd name="adj" fmla="val 11119"/>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Grain icon">
              <a:extLst>
                <a:ext uri="{FF2B5EF4-FFF2-40B4-BE49-F238E27FC236}">
                  <a16:creationId xmlns:a16="http://schemas.microsoft.com/office/drawing/2014/main" id="{B72F70BB-9419-E64D-A4FE-2C1CDDEC14C2}"/>
                </a:ext>
              </a:extLst>
            </p:cNvPr>
            <p:cNvPicPr>
              <a:picLocks noChangeAspect="1"/>
            </p:cNvPicPr>
            <p:nvPr/>
          </p:nvPicPr>
          <p:blipFill>
            <a:blip r:embed="rId3"/>
            <a:stretch>
              <a:fillRect/>
            </a:stretch>
          </p:blipFill>
          <p:spPr>
            <a:xfrm>
              <a:off x="2219968" y="4134954"/>
              <a:ext cx="292100" cy="304800"/>
            </a:xfrm>
            <a:prstGeom prst="rect">
              <a:avLst/>
            </a:prstGeom>
          </p:spPr>
        </p:pic>
        <p:pic>
          <p:nvPicPr>
            <p:cNvPr id="22" name="Picture 21" descr="&quot;What is in a Lunch or Supper?&quot; section header">
              <a:extLst>
                <a:ext uri="{FF2B5EF4-FFF2-40B4-BE49-F238E27FC236}">
                  <a16:creationId xmlns:a16="http://schemas.microsoft.com/office/drawing/2014/main" id="{549E4B04-5756-FC43-A9F1-E27A6AA86F1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299231" y="1543102"/>
              <a:ext cx="3899990" cy="1009572"/>
            </a:xfrm>
            <a:prstGeom prst="rect">
              <a:avLst/>
            </a:prstGeom>
          </p:spPr>
        </p:pic>
        <p:pic>
          <p:nvPicPr>
            <p:cNvPr id="4" name="Picture 3" descr="Meat/meat alternate icon">
              <a:extLst>
                <a:ext uri="{FF2B5EF4-FFF2-40B4-BE49-F238E27FC236}">
                  <a16:creationId xmlns:a16="http://schemas.microsoft.com/office/drawing/2014/main" id="{52CACB88-D752-D349-AE29-038144600AB6}"/>
                </a:ext>
              </a:extLst>
            </p:cNvPr>
            <p:cNvPicPr>
              <a:picLocks noChangeAspect="1"/>
            </p:cNvPicPr>
            <p:nvPr/>
          </p:nvPicPr>
          <p:blipFill>
            <a:blip r:embed="rId5"/>
            <a:srcRect/>
            <a:stretch/>
          </p:blipFill>
          <p:spPr>
            <a:xfrm>
              <a:off x="3488815" y="3077177"/>
              <a:ext cx="311509" cy="254000"/>
            </a:xfrm>
            <a:prstGeom prst="rect">
              <a:avLst/>
            </a:prstGeom>
          </p:spPr>
        </p:pic>
        <p:pic>
          <p:nvPicPr>
            <p:cNvPr id="21" name="Picture 20" descr="Apple icon">
              <a:extLst>
                <a:ext uri="{FF2B5EF4-FFF2-40B4-BE49-F238E27FC236}">
                  <a16:creationId xmlns:a16="http://schemas.microsoft.com/office/drawing/2014/main" id="{DFE08A91-810E-5143-8B2B-A6DEA732C508}"/>
                </a:ext>
              </a:extLst>
            </p:cNvPr>
            <p:cNvPicPr>
              <a:picLocks noChangeAspect="1"/>
            </p:cNvPicPr>
            <p:nvPr/>
          </p:nvPicPr>
          <p:blipFill>
            <a:blip r:embed="rId6"/>
            <a:srcRect/>
            <a:stretch/>
          </p:blipFill>
          <p:spPr>
            <a:xfrm>
              <a:off x="2037195" y="3827053"/>
              <a:ext cx="212031" cy="240036"/>
            </a:xfrm>
            <a:prstGeom prst="rect">
              <a:avLst/>
            </a:prstGeom>
          </p:spPr>
        </p:pic>
        <p:pic>
          <p:nvPicPr>
            <p:cNvPr id="23" name="Picture 22" descr="Vegetable icon">
              <a:extLst>
                <a:ext uri="{FF2B5EF4-FFF2-40B4-BE49-F238E27FC236}">
                  <a16:creationId xmlns:a16="http://schemas.microsoft.com/office/drawing/2014/main" id="{557D3018-7713-A344-BCA2-405AFD2BC0BC}"/>
                </a:ext>
              </a:extLst>
            </p:cNvPr>
            <p:cNvPicPr>
              <a:picLocks noChangeAspect="1"/>
            </p:cNvPicPr>
            <p:nvPr/>
          </p:nvPicPr>
          <p:blipFill>
            <a:blip r:embed="rId7"/>
            <a:srcRect/>
            <a:stretch/>
          </p:blipFill>
          <p:spPr>
            <a:xfrm>
              <a:off x="2512068" y="3450233"/>
              <a:ext cx="212031" cy="206300"/>
            </a:xfrm>
            <a:prstGeom prst="rect">
              <a:avLst/>
            </a:prstGeom>
          </p:spPr>
        </p:pic>
        <p:pic>
          <p:nvPicPr>
            <p:cNvPr id="24" name="Picture 23" descr="Milk icon">
              <a:extLst>
                <a:ext uri="{FF2B5EF4-FFF2-40B4-BE49-F238E27FC236}">
                  <a16:creationId xmlns:a16="http://schemas.microsoft.com/office/drawing/2014/main" id="{04EFF16F-682C-D345-81A1-36A3DB9C82BB}"/>
                </a:ext>
              </a:extLst>
            </p:cNvPr>
            <p:cNvPicPr>
              <a:picLocks noChangeAspect="1"/>
            </p:cNvPicPr>
            <p:nvPr/>
          </p:nvPicPr>
          <p:blipFill>
            <a:blip r:embed="rId8"/>
            <a:srcRect/>
            <a:stretch/>
          </p:blipFill>
          <p:spPr>
            <a:xfrm>
              <a:off x="2622688" y="2634253"/>
              <a:ext cx="203200" cy="319314"/>
            </a:xfrm>
            <a:prstGeom prst="rect">
              <a:avLst/>
            </a:prstGeom>
          </p:spPr>
        </p:pic>
        <p:sp>
          <p:nvSpPr>
            <p:cNvPr id="11" name="Rectangle 10">
              <a:extLst>
                <a:ext uri="{FF2B5EF4-FFF2-40B4-BE49-F238E27FC236}">
                  <a16:creationId xmlns:a16="http://schemas.microsoft.com/office/drawing/2014/main" id="{149D0FDB-6E91-6343-92D7-76D450C7B03E}"/>
                </a:ext>
              </a:extLst>
            </p:cNvPr>
            <p:cNvSpPr/>
            <p:nvPr/>
          </p:nvSpPr>
          <p:spPr>
            <a:xfrm>
              <a:off x="517775" y="2688404"/>
              <a:ext cx="3159703" cy="2893100"/>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Milk (4 </a:t>
              </a:r>
              <a:r>
                <a:rPr lang="en-US" sz="1400" dirty="0" err="1">
                  <a:solidFill>
                    <a:schemeClr val="tx1">
                      <a:lumMod val="65000"/>
                      <a:lumOff val="35000"/>
                    </a:schemeClr>
                  </a:solidFill>
                  <a:latin typeface="Helvetica" pitchFamily="2" charset="0"/>
                </a:rPr>
                <a:t>fl</a:t>
              </a:r>
              <a:r>
                <a:rPr lang="en-US" sz="14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Meats/Meat Alternates (1 oz eq)</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Vegetables (⅛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Fruits (⅛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Grains (½ oz eq)</a:t>
              </a:r>
            </a:p>
            <a:p>
              <a:pPr marL="234950" indent="-234950">
                <a:spcBef>
                  <a:spcPts val="1200"/>
                </a:spcBef>
                <a:buClr>
                  <a:srgbClr val="0D5929"/>
                </a:buClr>
                <a:buFont typeface="Arial" panose="020B0604020202020204" pitchFamily="34" charset="0"/>
                <a:buChar char="•"/>
              </a:pPr>
              <a:endParaRPr lang="en-US" sz="14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400" dirty="0">
                <a:solidFill>
                  <a:schemeClr val="tx1">
                    <a:lumMod val="65000"/>
                    <a:lumOff val="35000"/>
                  </a:schemeClr>
                </a:solidFill>
                <a:latin typeface="Helvetica" pitchFamily="2" charset="0"/>
              </a:endParaRPr>
            </a:p>
            <a:p>
              <a:pPr marL="234950" indent="-234950">
                <a:spcBef>
                  <a:spcPts val="1200"/>
                </a:spcBef>
                <a:buClr>
                  <a:srgbClr val="0D5929"/>
                </a:buClr>
                <a:buFont typeface="Arial" panose="020B0604020202020204" pitchFamily="34" charset="0"/>
                <a:buChar char="•"/>
              </a:pPr>
              <a:endParaRPr lang="en-US" sz="1400" dirty="0">
                <a:solidFill>
                  <a:schemeClr val="tx1">
                    <a:lumMod val="65000"/>
                    <a:lumOff val="35000"/>
                  </a:schemeClr>
                </a:solidFill>
                <a:latin typeface="Helvetica" pitchFamily="2" charset="0"/>
              </a:endParaRPr>
            </a:p>
          </p:txBody>
        </p:sp>
      </p:grpSp>
      <p:grpSp>
        <p:nvGrpSpPr>
          <p:cNvPr id="3" name="Group 2" descr="Check Out This One-Day Sample Menu for Ideas! LUNCH/SUPPER">
            <a:extLst>
              <a:ext uri="{FF2B5EF4-FFF2-40B4-BE49-F238E27FC236}">
                <a16:creationId xmlns:a16="http://schemas.microsoft.com/office/drawing/2014/main" id="{61A1773D-5C94-AC49-8E45-B9853C5802C3}"/>
              </a:ext>
            </a:extLst>
          </p:cNvPr>
          <p:cNvGrpSpPr/>
          <p:nvPr/>
        </p:nvGrpSpPr>
        <p:grpSpPr>
          <a:xfrm>
            <a:off x="4729741" y="1478534"/>
            <a:ext cx="4117429" cy="3419318"/>
            <a:chOff x="4729741" y="1478534"/>
            <a:chExt cx="4117429" cy="3419318"/>
          </a:xfrm>
        </p:grpSpPr>
        <p:pic>
          <p:nvPicPr>
            <p:cNvPr id="2" name="Picture 1" descr="Picture of a one-day sample lunch/supper menu">
              <a:extLst>
                <a:ext uri="{FF2B5EF4-FFF2-40B4-BE49-F238E27FC236}">
                  <a16:creationId xmlns:a16="http://schemas.microsoft.com/office/drawing/2014/main" id="{C87954FD-43DA-BD42-8213-2901C31C0B64}"/>
                </a:ext>
              </a:extLst>
            </p:cNvPr>
            <p:cNvPicPr>
              <a:picLocks noChangeAspect="1"/>
            </p:cNvPicPr>
            <p:nvPr/>
          </p:nvPicPr>
          <p:blipFill>
            <a:blip r:embed="rId9"/>
            <a:stretch>
              <a:fillRect/>
            </a:stretch>
          </p:blipFill>
          <p:spPr>
            <a:xfrm>
              <a:off x="4729741" y="1478534"/>
              <a:ext cx="4117429" cy="3419318"/>
            </a:xfrm>
            <a:prstGeom prst="rect">
              <a:avLst/>
            </a:prstGeom>
          </p:spPr>
        </p:pic>
        <p:pic>
          <p:nvPicPr>
            <p:cNvPr id="26" name="Picture 25" descr="Grain icon">
              <a:extLst>
                <a:ext uri="{FF2B5EF4-FFF2-40B4-BE49-F238E27FC236}">
                  <a16:creationId xmlns:a16="http://schemas.microsoft.com/office/drawing/2014/main" id="{A2D3E178-C7BF-D84B-8D02-9A54EBB822D7}"/>
                </a:ext>
              </a:extLst>
            </p:cNvPr>
            <p:cNvPicPr>
              <a:picLocks noChangeAspect="1"/>
            </p:cNvPicPr>
            <p:nvPr/>
          </p:nvPicPr>
          <p:blipFill>
            <a:blip r:embed="rId3"/>
            <a:stretch>
              <a:fillRect/>
            </a:stretch>
          </p:blipFill>
          <p:spPr>
            <a:xfrm>
              <a:off x="4801364" y="3798453"/>
              <a:ext cx="236577" cy="246863"/>
            </a:xfrm>
            <a:prstGeom prst="rect">
              <a:avLst/>
            </a:prstGeom>
          </p:spPr>
        </p:pic>
        <p:pic>
          <p:nvPicPr>
            <p:cNvPr id="59" name="Picture 58" descr="Milk icon">
              <a:extLst>
                <a:ext uri="{FF2B5EF4-FFF2-40B4-BE49-F238E27FC236}">
                  <a16:creationId xmlns:a16="http://schemas.microsoft.com/office/drawing/2014/main" id="{93CDF2F0-0699-8847-A1D4-10EEF03826E8}"/>
                </a:ext>
              </a:extLst>
            </p:cNvPr>
            <p:cNvPicPr>
              <a:picLocks noChangeAspect="1"/>
            </p:cNvPicPr>
            <p:nvPr/>
          </p:nvPicPr>
          <p:blipFill>
            <a:blip r:embed="rId8"/>
            <a:srcRect/>
            <a:stretch/>
          </p:blipFill>
          <p:spPr>
            <a:xfrm>
              <a:off x="5137028" y="4139171"/>
              <a:ext cx="157426" cy="247383"/>
            </a:xfrm>
            <a:prstGeom prst="rect">
              <a:avLst/>
            </a:prstGeom>
          </p:spPr>
        </p:pic>
        <p:pic>
          <p:nvPicPr>
            <p:cNvPr id="17" name="Picture 16" descr="MIlk icon">
              <a:extLst>
                <a:ext uri="{FF2B5EF4-FFF2-40B4-BE49-F238E27FC236}">
                  <a16:creationId xmlns:a16="http://schemas.microsoft.com/office/drawing/2014/main" id="{77C1C527-A47F-744B-896C-A2DC70711E39}"/>
                </a:ext>
              </a:extLst>
            </p:cNvPr>
            <p:cNvPicPr>
              <a:picLocks noChangeAspect="1"/>
            </p:cNvPicPr>
            <p:nvPr/>
          </p:nvPicPr>
          <p:blipFill>
            <a:blip r:embed="rId8"/>
            <a:srcRect/>
            <a:stretch/>
          </p:blipFill>
          <p:spPr>
            <a:xfrm>
              <a:off x="8226737" y="4139171"/>
              <a:ext cx="157426" cy="247383"/>
            </a:xfrm>
            <a:prstGeom prst="rect">
              <a:avLst/>
            </a:prstGeom>
          </p:spPr>
        </p:pic>
        <p:pic>
          <p:nvPicPr>
            <p:cNvPr id="18" name="Picture 17" descr="Meat/meat alternate icon">
              <a:extLst>
                <a:ext uri="{FF2B5EF4-FFF2-40B4-BE49-F238E27FC236}">
                  <a16:creationId xmlns:a16="http://schemas.microsoft.com/office/drawing/2014/main" id="{D762650D-EE24-1A43-97B6-96689CE8D009}"/>
                </a:ext>
              </a:extLst>
            </p:cNvPr>
            <p:cNvPicPr>
              <a:picLocks noChangeAspect="1"/>
            </p:cNvPicPr>
            <p:nvPr/>
          </p:nvPicPr>
          <p:blipFill>
            <a:blip r:embed="rId5"/>
            <a:srcRect/>
            <a:stretch/>
          </p:blipFill>
          <p:spPr>
            <a:xfrm>
              <a:off x="4867672" y="3251349"/>
              <a:ext cx="311509" cy="254000"/>
            </a:xfrm>
            <a:prstGeom prst="rect">
              <a:avLst/>
            </a:prstGeom>
          </p:spPr>
        </p:pic>
        <p:pic>
          <p:nvPicPr>
            <p:cNvPr id="29" name="Picture 28" descr="Vegetable icon">
              <a:extLst>
                <a:ext uri="{FF2B5EF4-FFF2-40B4-BE49-F238E27FC236}">
                  <a16:creationId xmlns:a16="http://schemas.microsoft.com/office/drawing/2014/main" id="{0AD4DC0C-6EB3-D845-932A-A0C8978C5BD1}"/>
                </a:ext>
              </a:extLst>
            </p:cNvPr>
            <p:cNvPicPr>
              <a:picLocks noChangeAspect="1"/>
            </p:cNvPicPr>
            <p:nvPr/>
          </p:nvPicPr>
          <p:blipFill>
            <a:blip r:embed="rId7"/>
            <a:srcRect/>
            <a:stretch/>
          </p:blipFill>
          <p:spPr>
            <a:xfrm>
              <a:off x="8375839" y="3522805"/>
              <a:ext cx="212031" cy="206300"/>
            </a:xfrm>
            <a:prstGeom prst="rect">
              <a:avLst/>
            </a:prstGeom>
          </p:spPr>
        </p:pic>
        <p:pic>
          <p:nvPicPr>
            <p:cNvPr id="19" name="Picture 18" descr="Vegetable icon">
              <a:extLst>
                <a:ext uri="{FF2B5EF4-FFF2-40B4-BE49-F238E27FC236}">
                  <a16:creationId xmlns:a16="http://schemas.microsoft.com/office/drawing/2014/main" id="{27F4F62C-FF63-7247-8F56-D7E1482F4D8D}"/>
                </a:ext>
              </a:extLst>
            </p:cNvPr>
            <p:cNvPicPr>
              <a:picLocks noChangeAspect="1"/>
            </p:cNvPicPr>
            <p:nvPr/>
          </p:nvPicPr>
          <p:blipFill>
            <a:blip r:embed="rId7"/>
            <a:srcRect/>
            <a:stretch/>
          </p:blipFill>
          <p:spPr>
            <a:xfrm>
              <a:off x="8375839" y="3824729"/>
              <a:ext cx="212031" cy="206300"/>
            </a:xfrm>
            <a:prstGeom prst="rect">
              <a:avLst/>
            </a:prstGeom>
          </p:spPr>
        </p:pic>
      </p:grpSp>
    </p:spTree>
    <p:extLst>
      <p:ext uri="{BB962C8B-B14F-4D97-AF65-F5344CB8AC3E}">
        <p14:creationId xmlns:p14="http://schemas.microsoft.com/office/powerpoint/2010/main" val="455012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476988"/>
            <a:ext cx="542356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lunch/suppers are reimbursable?</a:t>
            </a:r>
          </a:p>
        </p:txBody>
      </p:sp>
      <p:sp>
        <p:nvSpPr>
          <p:cNvPr id="4" name="TextBox 3">
            <a:extLst>
              <a:ext uri="{FF2B5EF4-FFF2-40B4-BE49-F238E27FC236}">
                <a16:creationId xmlns:a16="http://schemas.microsoft.com/office/drawing/2014/main" id="{A841F722-1358-BC4C-8B05-0DDE65540025}"/>
              </a:ext>
            </a:extLst>
          </p:cNvPr>
          <p:cNvSpPr txBox="1"/>
          <p:nvPr/>
        </p:nvSpPr>
        <p:spPr>
          <a:xfrm>
            <a:off x="3517238" y="1048259"/>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7" name="Rectangle 6">
            <a:extLst>
              <a:ext uri="{FF2B5EF4-FFF2-40B4-BE49-F238E27FC236}">
                <a16:creationId xmlns:a16="http://schemas.microsoft.com/office/drawing/2014/main" id="{DB94A02B-08B9-AA4C-82CB-FDD7558DD5E6}"/>
              </a:ext>
            </a:extLst>
          </p:cNvPr>
          <p:cNvSpPr/>
          <p:nvPr/>
        </p:nvSpPr>
        <p:spPr>
          <a:xfrm>
            <a:off x="3517237" y="1375559"/>
            <a:ext cx="2912603" cy="4093428"/>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steamed broccoli, sliced strawberries</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steamed broccoli, roasted squash</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steamed broccoli, roasted broccoli</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sliced strawberries, applesauce </a:t>
            </a:r>
          </a:p>
          <a:p>
            <a:pPr marL="342900" indent="-342900">
              <a:spcBef>
                <a:spcPts val="1200"/>
              </a:spcBef>
              <a:buClr>
                <a:schemeClr val="accent5">
                  <a:lumMod val="75000"/>
                </a:schemeClr>
              </a:buClr>
              <a:buFont typeface="+mj-lt"/>
              <a:buAutoNum type="alphaUcPeriod"/>
            </a:pPr>
            <a:endParaRPr lang="en-US" sz="1500" dirty="0">
              <a:solidFill>
                <a:schemeClr val="tx1">
                  <a:lumMod val="65000"/>
                  <a:lumOff val="35000"/>
                </a:schemeClr>
              </a:solidFill>
              <a:latin typeface="Helvetica" pitchFamily="2" charset="0"/>
            </a:endParaRPr>
          </a:p>
          <a:p>
            <a:pPr marL="342900" indent="-342900">
              <a:spcBef>
                <a:spcPts val="1200"/>
              </a:spcBef>
              <a:buClr>
                <a:schemeClr val="accent5">
                  <a:lumMod val="75000"/>
                </a:schemeClr>
              </a:buClr>
              <a:buFont typeface="+mj-lt"/>
              <a:buAutoNum type="alphaUcPeriod"/>
            </a:pPr>
            <a:endParaRPr lang="en-US" sz="1500" dirty="0">
              <a:solidFill>
                <a:schemeClr val="tx1">
                  <a:lumMod val="65000"/>
                  <a:lumOff val="35000"/>
                </a:schemeClr>
              </a:solidFill>
              <a:latin typeface="Helvetica" pitchFamily="2" charset="0"/>
            </a:endParaRPr>
          </a:p>
        </p:txBody>
      </p:sp>
      <p:grpSp>
        <p:nvGrpSpPr>
          <p:cNvPr id="9" name="Group 8" descr="What is in a Lunch or Supper?">
            <a:extLst>
              <a:ext uri="{FF2B5EF4-FFF2-40B4-BE49-F238E27FC236}">
                <a16:creationId xmlns:a16="http://schemas.microsoft.com/office/drawing/2014/main" id="{C5E7243F-A9D5-A440-9C3F-F5435A20EE4D}"/>
              </a:ext>
            </a:extLst>
          </p:cNvPr>
          <p:cNvGrpSpPr/>
          <p:nvPr/>
        </p:nvGrpSpPr>
        <p:grpSpPr>
          <a:xfrm>
            <a:off x="7087687" y="1474229"/>
            <a:ext cx="1907882" cy="3480907"/>
            <a:chOff x="7087687" y="1474229"/>
            <a:chExt cx="1907882" cy="3480907"/>
          </a:xfrm>
        </p:grpSpPr>
        <p:sp>
          <p:nvSpPr>
            <p:cNvPr id="12" name="Rounded Rectangle 11" descr="[decorative] ">
              <a:extLst>
                <a:ext uri="{FF2B5EF4-FFF2-40B4-BE49-F238E27FC236}">
                  <a16:creationId xmlns:a16="http://schemas.microsoft.com/office/drawing/2014/main" id="{3FD9821C-BF0E-C947-AB71-17CB50C538CA}"/>
                </a:ext>
                <a:ext uri="{C183D7F6-B498-43B3-948B-1728B52AA6E4}">
                  <adec:decorative xmlns:adec="http://schemas.microsoft.com/office/drawing/2017/decorative" xmlns="" val="1"/>
                </a:ext>
              </a:extLst>
            </p:cNvPr>
            <p:cNvSpPr/>
            <p:nvPr/>
          </p:nvSpPr>
          <p:spPr>
            <a:xfrm>
              <a:off x="7087687"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3" name="Rectangle 12">
              <a:extLst>
                <a:ext uri="{FF2B5EF4-FFF2-40B4-BE49-F238E27FC236}">
                  <a16:creationId xmlns:a16="http://schemas.microsoft.com/office/drawing/2014/main" id="{5883F717-F9FB-AC45-ADEE-86E8F471AA67}"/>
                </a:ext>
              </a:extLst>
            </p:cNvPr>
            <p:cNvSpPr/>
            <p:nvPr/>
          </p:nvSpPr>
          <p:spPr>
            <a:xfrm>
              <a:off x="7429550" y="2262091"/>
              <a:ext cx="1560286" cy="2693045"/>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Meats/Meat Alternates (1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(⅛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Fruits (⅛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a:p>
              <a:pPr>
                <a:spcBef>
                  <a:spcPts val="1200"/>
                </a:spcBef>
                <a:buClr>
                  <a:srgbClr val="0D5929"/>
                </a:buClr>
              </a:pPr>
              <a:endParaRPr lang="en-US" sz="1100" dirty="0">
                <a:solidFill>
                  <a:schemeClr val="tx1">
                    <a:lumMod val="65000"/>
                    <a:lumOff val="35000"/>
                  </a:schemeClr>
                </a:solidFill>
                <a:latin typeface="Helvetica" pitchFamily="2" charset="0"/>
              </a:endParaRPr>
            </a:p>
            <a:p>
              <a:pPr>
                <a:spcBef>
                  <a:spcPts val="1200"/>
                </a:spcBef>
                <a:buClr>
                  <a:srgbClr val="0D5929"/>
                </a:buClr>
              </a:pPr>
              <a:endParaRPr lang="en-US" sz="1100" dirty="0">
                <a:solidFill>
                  <a:schemeClr val="tx1">
                    <a:lumMod val="65000"/>
                    <a:lumOff val="35000"/>
                  </a:schemeClr>
                </a:solidFill>
                <a:latin typeface="Helvetica" pitchFamily="2" charset="0"/>
              </a:endParaRPr>
            </a:p>
            <a:p>
              <a:pPr>
                <a:spcBef>
                  <a:spcPts val="1200"/>
                </a:spcBef>
                <a:buClr>
                  <a:srgbClr val="0D5929"/>
                </a:buClr>
              </a:pPr>
              <a:endParaRPr lang="en-US" sz="1100" dirty="0">
                <a:solidFill>
                  <a:schemeClr val="tx1">
                    <a:lumMod val="65000"/>
                    <a:lumOff val="35000"/>
                  </a:schemeClr>
                </a:solidFill>
                <a:latin typeface="Helvetica" pitchFamily="2" charset="0"/>
              </a:endParaRPr>
            </a:p>
          </p:txBody>
        </p:sp>
        <p:pic>
          <p:nvPicPr>
            <p:cNvPr id="15" name="Picture 14" descr="&quot;What is in a Lunch or Supper?&quot; section header">
              <a:extLst>
                <a:ext uri="{FF2B5EF4-FFF2-40B4-BE49-F238E27FC236}">
                  <a16:creationId xmlns:a16="http://schemas.microsoft.com/office/drawing/2014/main" id="{9C0D798F-446F-494E-8744-E4230B8ABDBB}"/>
                </a:ext>
              </a:extLst>
            </p:cNvPr>
            <p:cNvPicPr>
              <a:picLocks noChangeAspect="1"/>
            </p:cNvPicPr>
            <p:nvPr/>
          </p:nvPicPr>
          <p:blipFill>
            <a:blip r:embed="rId3"/>
            <a:srcRect/>
            <a:stretch/>
          </p:blipFill>
          <p:spPr>
            <a:xfrm>
              <a:off x="7087687" y="1474229"/>
              <a:ext cx="1907882" cy="493277"/>
            </a:xfrm>
            <a:prstGeom prst="rect">
              <a:avLst/>
            </a:prstGeom>
          </p:spPr>
        </p:pic>
        <p:pic>
          <p:nvPicPr>
            <p:cNvPr id="11" name="Picture 10" descr="Milk icon">
              <a:extLst>
                <a:ext uri="{FF2B5EF4-FFF2-40B4-BE49-F238E27FC236}">
                  <a16:creationId xmlns:a16="http://schemas.microsoft.com/office/drawing/2014/main" id="{8C517EE5-ABE6-754A-A9B9-B568CABFC773}"/>
                </a:ext>
              </a:extLst>
            </p:cNvPr>
            <p:cNvPicPr>
              <a:picLocks noChangeAspect="1"/>
            </p:cNvPicPr>
            <p:nvPr/>
          </p:nvPicPr>
          <p:blipFill>
            <a:blip r:embed="rId4"/>
            <a:srcRect/>
            <a:stretch/>
          </p:blipFill>
          <p:spPr>
            <a:xfrm>
              <a:off x="7208244" y="2249042"/>
              <a:ext cx="150634" cy="236710"/>
            </a:xfrm>
            <a:prstGeom prst="rect">
              <a:avLst/>
            </a:prstGeom>
          </p:spPr>
        </p:pic>
        <p:pic>
          <p:nvPicPr>
            <p:cNvPr id="18" name="Picture 17" descr="Meat/meat alternate icon">
              <a:extLst>
                <a:ext uri="{FF2B5EF4-FFF2-40B4-BE49-F238E27FC236}">
                  <a16:creationId xmlns:a16="http://schemas.microsoft.com/office/drawing/2014/main" id="{0DB1FB78-16C2-E740-8853-75EDB666BA40}"/>
                </a:ext>
              </a:extLst>
            </p:cNvPr>
            <p:cNvPicPr>
              <a:picLocks noChangeAspect="1"/>
            </p:cNvPicPr>
            <p:nvPr/>
          </p:nvPicPr>
          <p:blipFill>
            <a:blip r:embed="rId5"/>
            <a:srcRect/>
            <a:stretch/>
          </p:blipFill>
          <p:spPr>
            <a:xfrm>
              <a:off x="7204151" y="2624573"/>
              <a:ext cx="204888" cy="167063"/>
            </a:xfrm>
            <a:prstGeom prst="rect">
              <a:avLst/>
            </a:prstGeom>
          </p:spPr>
        </p:pic>
        <p:pic>
          <p:nvPicPr>
            <p:cNvPr id="17" name="Picture 16" descr="Vegetable icon">
              <a:extLst>
                <a:ext uri="{FF2B5EF4-FFF2-40B4-BE49-F238E27FC236}">
                  <a16:creationId xmlns:a16="http://schemas.microsoft.com/office/drawing/2014/main" id="{6AC1D473-25BB-0840-A55A-50848912D750}"/>
                </a:ext>
              </a:extLst>
            </p:cNvPr>
            <p:cNvPicPr>
              <a:picLocks noChangeAspect="1"/>
            </p:cNvPicPr>
            <p:nvPr/>
          </p:nvPicPr>
          <p:blipFill>
            <a:blip r:embed="rId6"/>
            <a:srcRect/>
            <a:stretch/>
          </p:blipFill>
          <p:spPr>
            <a:xfrm>
              <a:off x="7211119" y="3090840"/>
              <a:ext cx="158617" cy="154330"/>
            </a:xfrm>
            <a:prstGeom prst="rect">
              <a:avLst/>
            </a:prstGeom>
          </p:spPr>
        </p:pic>
        <p:pic>
          <p:nvPicPr>
            <p:cNvPr id="16" name="Picture 15" descr="Fruit icon">
              <a:extLst>
                <a:ext uri="{FF2B5EF4-FFF2-40B4-BE49-F238E27FC236}">
                  <a16:creationId xmlns:a16="http://schemas.microsoft.com/office/drawing/2014/main" id="{26AFB1A0-268C-4343-994C-A797918808D2}"/>
                </a:ext>
              </a:extLst>
            </p:cNvPr>
            <p:cNvPicPr>
              <a:picLocks noChangeAspect="1"/>
            </p:cNvPicPr>
            <p:nvPr/>
          </p:nvPicPr>
          <p:blipFill>
            <a:blip r:embed="rId7"/>
            <a:srcRect/>
            <a:stretch/>
          </p:blipFill>
          <p:spPr>
            <a:xfrm>
              <a:off x="7207382" y="3385472"/>
              <a:ext cx="158617" cy="179567"/>
            </a:xfrm>
            <a:prstGeom prst="rect">
              <a:avLst/>
            </a:prstGeom>
          </p:spPr>
        </p:pic>
        <p:pic>
          <p:nvPicPr>
            <p:cNvPr id="14" name="Picture 13" descr="Grain icon">
              <a:extLst>
                <a:ext uri="{FF2B5EF4-FFF2-40B4-BE49-F238E27FC236}">
                  <a16:creationId xmlns:a16="http://schemas.microsoft.com/office/drawing/2014/main" id="{4DD828F4-AEE8-814A-AE91-3E5CC91A0AC7}"/>
                </a:ext>
              </a:extLst>
            </p:cNvPr>
            <p:cNvPicPr>
              <a:picLocks noChangeAspect="1"/>
            </p:cNvPicPr>
            <p:nvPr/>
          </p:nvPicPr>
          <p:blipFill>
            <a:blip r:embed="rId8"/>
            <a:stretch>
              <a:fillRect/>
            </a:stretch>
          </p:blipFill>
          <p:spPr>
            <a:xfrm>
              <a:off x="7213845" y="3724611"/>
              <a:ext cx="180416" cy="188260"/>
            </a:xfrm>
            <a:prstGeom prst="rect">
              <a:avLst/>
            </a:prstGeom>
          </p:spPr>
        </p:pic>
      </p:grpSp>
    </p:spTree>
    <p:extLst>
      <p:ext uri="{BB962C8B-B14F-4D97-AF65-F5344CB8AC3E}">
        <p14:creationId xmlns:p14="http://schemas.microsoft.com/office/powerpoint/2010/main" val="17894807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br>
              <a:rPr lang="en-US" dirty="0"/>
            </a:br>
            <a:r>
              <a:rPr lang="en-US" dirty="0"/>
              <a:t>Answer</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476988"/>
            <a:ext cx="542356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lunch/suppers are reimbursable?</a:t>
            </a:r>
          </a:p>
        </p:txBody>
      </p:sp>
      <p:sp>
        <p:nvSpPr>
          <p:cNvPr id="4" name="TextBox 3">
            <a:extLst>
              <a:ext uri="{FF2B5EF4-FFF2-40B4-BE49-F238E27FC236}">
                <a16:creationId xmlns:a16="http://schemas.microsoft.com/office/drawing/2014/main" id="{A841F722-1358-BC4C-8B05-0DDE65540025}"/>
              </a:ext>
            </a:extLst>
          </p:cNvPr>
          <p:cNvSpPr txBox="1"/>
          <p:nvPr/>
        </p:nvSpPr>
        <p:spPr>
          <a:xfrm>
            <a:off x="3517238" y="1048259"/>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17" name="L-Shape 16" descr="Checkmark">
            <a:extLst>
              <a:ext uri="{FF2B5EF4-FFF2-40B4-BE49-F238E27FC236}">
                <a16:creationId xmlns:a16="http://schemas.microsoft.com/office/drawing/2014/main" id="{C3BAC0AF-F5FD-8A44-A173-9474744D5FB0}"/>
              </a:ext>
            </a:extLst>
          </p:cNvPr>
          <p:cNvSpPr/>
          <p:nvPr/>
        </p:nvSpPr>
        <p:spPr>
          <a:xfrm rot="18190754">
            <a:off x="3326227" y="1462867"/>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Shape 15" descr="Checkmark">
            <a:extLst>
              <a:ext uri="{FF2B5EF4-FFF2-40B4-BE49-F238E27FC236}">
                <a16:creationId xmlns:a16="http://schemas.microsoft.com/office/drawing/2014/main" id="{AA69FB96-364E-7449-9D92-CF61658ED059}"/>
              </a:ext>
            </a:extLst>
          </p:cNvPr>
          <p:cNvSpPr/>
          <p:nvPr/>
        </p:nvSpPr>
        <p:spPr>
          <a:xfrm rot="18190754">
            <a:off x="3326227" y="2316308"/>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ross 18" descr="X mark">
            <a:extLst>
              <a:ext uri="{FF2B5EF4-FFF2-40B4-BE49-F238E27FC236}">
                <a16:creationId xmlns:a16="http://schemas.microsoft.com/office/drawing/2014/main" id="{D3357E29-0034-8A48-96DC-BB99D00C3FAD}"/>
              </a:ext>
            </a:extLst>
          </p:cNvPr>
          <p:cNvSpPr/>
          <p:nvPr/>
        </p:nvSpPr>
        <p:spPr>
          <a:xfrm rot="2700000">
            <a:off x="3334908" y="3075712"/>
            <a:ext cx="271201" cy="27120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ross 17" descr="X mark">
            <a:extLst>
              <a:ext uri="{FF2B5EF4-FFF2-40B4-BE49-F238E27FC236}">
                <a16:creationId xmlns:a16="http://schemas.microsoft.com/office/drawing/2014/main" id="{D66187AD-518B-5F4C-8E16-6B35190D2E78}"/>
              </a:ext>
            </a:extLst>
          </p:cNvPr>
          <p:cNvSpPr/>
          <p:nvPr/>
        </p:nvSpPr>
        <p:spPr>
          <a:xfrm rot="2700000">
            <a:off x="3334907" y="3888512"/>
            <a:ext cx="271201" cy="27120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descr="[decorative]">
            <a:extLst>
              <a:ext uri="{FF2B5EF4-FFF2-40B4-BE49-F238E27FC236}">
                <a16:creationId xmlns:a16="http://schemas.microsoft.com/office/drawing/2014/main" id="{DF819912-3A05-D441-A13C-329FD956A1CA}"/>
              </a:ext>
            </a:extLst>
          </p:cNvPr>
          <p:cNvSpPr/>
          <p:nvPr/>
        </p:nvSpPr>
        <p:spPr>
          <a:xfrm>
            <a:off x="4832097" y="1610526"/>
            <a:ext cx="802809" cy="227313"/>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descr="[decorative]">
            <a:extLst>
              <a:ext uri="{FF2B5EF4-FFF2-40B4-BE49-F238E27FC236}">
                <a16:creationId xmlns:a16="http://schemas.microsoft.com/office/drawing/2014/main" id="{BA69FD6E-B727-2148-A00D-B90B1225F7E1}"/>
              </a:ext>
            </a:extLst>
          </p:cNvPr>
          <p:cNvSpPr/>
          <p:nvPr/>
        </p:nvSpPr>
        <p:spPr>
          <a:xfrm>
            <a:off x="3897377" y="1854366"/>
            <a:ext cx="802809"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descr="[decorative]">
            <a:extLst>
              <a:ext uri="{FF2B5EF4-FFF2-40B4-BE49-F238E27FC236}">
                <a16:creationId xmlns:a16="http://schemas.microsoft.com/office/drawing/2014/main" id="{DDA537EA-BD25-B44E-B5EB-8DE074AB0ECC}"/>
              </a:ext>
            </a:extLst>
          </p:cNvPr>
          <p:cNvSpPr/>
          <p:nvPr/>
        </p:nvSpPr>
        <p:spPr>
          <a:xfrm>
            <a:off x="4700017" y="1854366"/>
            <a:ext cx="1675459" cy="255998"/>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descr="[decorative]">
            <a:extLst>
              <a:ext uri="{FF2B5EF4-FFF2-40B4-BE49-F238E27FC236}">
                <a16:creationId xmlns:a16="http://schemas.microsoft.com/office/drawing/2014/main" id="{DB679D0A-8359-E84F-B95A-2A47FA8E9841}"/>
              </a:ext>
            </a:extLst>
          </p:cNvPr>
          <p:cNvSpPr/>
          <p:nvPr/>
        </p:nvSpPr>
        <p:spPr>
          <a:xfrm>
            <a:off x="4832097" y="2453806"/>
            <a:ext cx="802809" cy="23567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descr="[decorative]">
            <a:extLst>
              <a:ext uri="{FF2B5EF4-FFF2-40B4-BE49-F238E27FC236}">
                <a16:creationId xmlns:a16="http://schemas.microsoft.com/office/drawing/2014/main" id="{EF0544B1-0A9E-394C-93EB-B5D2E44E0C4F}"/>
              </a:ext>
            </a:extLst>
          </p:cNvPr>
          <p:cNvSpPr/>
          <p:nvPr/>
        </p:nvSpPr>
        <p:spPr>
          <a:xfrm>
            <a:off x="3897378" y="2697646"/>
            <a:ext cx="747194"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descr="[decorative]">
            <a:extLst>
              <a:ext uri="{FF2B5EF4-FFF2-40B4-BE49-F238E27FC236}">
                <a16:creationId xmlns:a16="http://schemas.microsoft.com/office/drawing/2014/main" id="{4D1AEF1D-B807-1942-895F-BC6DA0D9B2E6}"/>
              </a:ext>
            </a:extLst>
          </p:cNvPr>
          <p:cNvSpPr/>
          <p:nvPr/>
        </p:nvSpPr>
        <p:spPr>
          <a:xfrm>
            <a:off x="4673892" y="2697646"/>
            <a:ext cx="1381467"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B94A02B-08B9-AA4C-82CB-FDD7558DD5E6}"/>
              </a:ext>
            </a:extLst>
          </p:cNvPr>
          <p:cNvSpPr/>
          <p:nvPr/>
        </p:nvSpPr>
        <p:spPr>
          <a:xfrm>
            <a:off x="3517237" y="1375559"/>
            <a:ext cx="2912603" cy="4093428"/>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steamed broccoli, sliced strawberries</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Milk, spaghetti with meatballs, steamed broccoli, roasted squash</a:t>
            </a:r>
          </a:p>
          <a:p>
            <a:pPr marL="342900" indent="-342900">
              <a:spcBef>
                <a:spcPts val="1200"/>
              </a:spcBef>
              <a:buClr>
                <a:srgbClr val="FF0000"/>
              </a:buClr>
              <a:buFont typeface="+mj-lt"/>
              <a:buAutoNum type="alphaUcPeriod"/>
            </a:pPr>
            <a:r>
              <a:rPr lang="en-US" sz="1500" dirty="0">
                <a:solidFill>
                  <a:srgbClr val="FF0000"/>
                </a:solidFill>
                <a:latin typeface="Helvetica" pitchFamily="2" charset="0"/>
              </a:rPr>
              <a:t>Milk, spaghetti with meatballs, steamed broccoli, roasted broccoli</a:t>
            </a:r>
          </a:p>
          <a:p>
            <a:pPr marL="342900" indent="-342900">
              <a:spcBef>
                <a:spcPts val="1200"/>
              </a:spcBef>
              <a:buClr>
                <a:srgbClr val="FF0000"/>
              </a:buClr>
              <a:buFont typeface="+mj-lt"/>
              <a:buAutoNum type="alphaUcPeriod"/>
            </a:pPr>
            <a:r>
              <a:rPr lang="en-US" sz="1500" dirty="0">
                <a:solidFill>
                  <a:srgbClr val="FF0000"/>
                </a:solidFill>
                <a:latin typeface="Helvetica" pitchFamily="2" charset="0"/>
              </a:rPr>
              <a:t>Milk, spaghetti with meatballs, sliced strawberries, applesauce </a:t>
            </a:r>
          </a:p>
          <a:p>
            <a:pPr marL="342900" indent="-342900">
              <a:spcBef>
                <a:spcPts val="1200"/>
              </a:spcBef>
              <a:buClr>
                <a:srgbClr val="0D5929"/>
              </a:buClr>
              <a:buFont typeface="+mj-lt"/>
              <a:buAutoNum type="alphaUcPeriod"/>
            </a:pPr>
            <a:endParaRPr lang="en-US" sz="1500" dirty="0">
              <a:solidFill>
                <a:schemeClr val="tx1">
                  <a:lumMod val="65000"/>
                  <a:lumOff val="35000"/>
                </a:schemeClr>
              </a:solidFill>
              <a:latin typeface="Helvetica" pitchFamily="2" charset="0"/>
            </a:endParaRPr>
          </a:p>
          <a:p>
            <a:pPr marL="342900" indent="-342900">
              <a:spcBef>
                <a:spcPts val="1200"/>
              </a:spcBef>
              <a:buClr>
                <a:srgbClr val="0D5929"/>
              </a:buClr>
              <a:buFont typeface="+mj-lt"/>
              <a:buAutoNum type="alphaUcPeriod"/>
            </a:pPr>
            <a:endParaRPr lang="en-US" sz="1500" dirty="0">
              <a:solidFill>
                <a:schemeClr val="tx1">
                  <a:lumMod val="65000"/>
                  <a:lumOff val="35000"/>
                </a:schemeClr>
              </a:solidFill>
              <a:latin typeface="Helvetica" pitchFamily="2" charset="0"/>
            </a:endParaRPr>
          </a:p>
        </p:txBody>
      </p:sp>
      <p:sp>
        <p:nvSpPr>
          <p:cNvPr id="31" name="Rectangle 30">
            <a:extLst>
              <a:ext uri="{FF2B5EF4-FFF2-40B4-BE49-F238E27FC236}">
                <a16:creationId xmlns:a16="http://schemas.microsoft.com/office/drawing/2014/main" id="{B625E6FD-D652-894D-976E-44ACA21D08B4}"/>
              </a:ext>
            </a:extLst>
          </p:cNvPr>
          <p:cNvSpPr/>
          <p:nvPr/>
        </p:nvSpPr>
        <p:spPr>
          <a:xfrm>
            <a:off x="6181947" y="1532989"/>
            <a:ext cx="825867" cy="369332"/>
          </a:xfrm>
          <a:prstGeom prst="rect">
            <a:avLst/>
          </a:prstGeom>
        </p:spPr>
        <p:txBody>
          <a:bodyPr wrap="none">
            <a:spAutoFit/>
          </a:bodyPr>
          <a:lstStyle/>
          <a:p>
            <a:r>
              <a:rPr lang="en-US" sz="900" b="1" dirty="0">
                <a:solidFill>
                  <a:srgbClr val="00B050"/>
                </a:solidFill>
                <a:latin typeface="Helvetica" pitchFamily="2" charset="0"/>
              </a:rPr>
              <a:t>Vegetables </a:t>
            </a:r>
          </a:p>
          <a:p>
            <a:r>
              <a:rPr lang="en-US" sz="900" b="1" dirty="0">
                <a:solidFill>
                  <a:srgbClr val="DD3838"/>
                </a:solidFill>
                <a:latin typeface="Helvetica" pitchFamily="2" charset="0"/>
              </a:rPr>
              <a:t>&amp; Fruit</a:t>
            </a:r>
          </a:p>
        </p:txBody>
      </p:sp>
      <p:sp>
        <p:nvSpPr>
          <p:cNvPr id="32" name="Rectangle 31">
            <a:extLst>
              <a:ext uri="{FF2B5EF4-FFF2-40B4-BE49-F238E27FC236}">
                <a16:creationId xmlns:a16="http://schemas.microsoft.com/office/drawing/2014/main" id="{314707EC-C206-A143-BDA3-4208D0A315CC}"/>
              </a:ext>
            </a:extLst>
          </p:cNvPr>
          <p:cNvSpPr/>
          <p:nvPr/>
        </p:nvSpPr>
        <p:spPr>
          <a:xfrm>
            <a:off x="6181947" y="2354897"/>
            <a:ext cx="909223" cy="369332"/>
          </a:xfrm>
          <a:prstGeom prst="rect">
            <a:avLst/>
          </a:prstGeom>
        </p:spPr>
        <p:txBody>
          <a:bodyPr wrap="none">
            <a:spAutoFit/>
          </a:bodyPr>
          <a:lstStyle/>
          <a:p>
            <a:r>
              <a:rPr lang="en-US" sz="900" b="1" dirty="0">
                <a:solidFill>
                  <a:srgbClr val="00B050"/>
                </a:solidFill>
                <a:latin typeface="Helvetica" pitchFamily="2" charset="0"/>
              </a:rPr>
              <a:t>Vegetables</a:t>
            </a:r>
          </a:p>
          <a:p>
            <a:r>
              <a:rPr lang="en-US" sz="900" b="1" dirty="0">
                <a:solidFill>
                  <a:srgbClr val="00B050"/>
                </a:solidFill>
                <a:latin typeface="Helvetica" pitchFamily="2" charset="0"/>
              </a:rPr>
              <a:t>&amp; Vegetables</a:t>
            </a:r>
          </a:p>
        </p:txBody>
      </p:sp>
      <p:sp>
        <p:nvSpPr>
          <p:cNvPr id="33" name="Rectangle 32">
            <a:extLst>
              <a:ext uri="{FF2B5EF4-FFF2-40B4-BE49-F238E27FC236}">
                <a16:creationId xmlns:a16="http://schemas.microsoft.com/office/drawing/2014/main" id="{3EFEE353-5663-6C49-97D5-6BF3C28468CF}"/>
              </a:ext>
            </a:extLst>
          </p:cNvPr>
          <p:cNvSpPr/>
          <p:nvPr/>
        </p:nvSpPr>
        <p:spPr>
          <a:xfrm>
            <a:off x="6181947" y="3228825"/>
            <a:ext cx="729687" cy="507831"/>
          </a:xfrm>
          <a:prstGeom prst="rect">
            <a:avLst/>
          </a:prstGeom>
        </p:spPr>
        <p:txBody>
          <a:bodyPr wrap="none">
            <a:spAutoFit/>
          </a:bodyPr>
          <a:lstStyle/>
          <a:p>
            <a:r>
              <a:rPr lang="en-US" sz="900" b="1" dirty="0">
                <a:solidFill>
                  <a:schemeClr val="tx1">
                    <a:lumMod val="65000"/>
                    <a:lumOff val="35000"/>
                  </a:schemeClr>
                </a:solidFill>
                <a:latin typeface="Helvetica" pitchFamily="2" charset="0"/>
              </a:rPr>
              <a:t>Only One</a:t>
            </a:r>
          </a:p>
          <a:p>
            <a:r>
              <a:rPr lang="en-US" sz="900" b="1" dirty="0">
                <a:solidFill>
                  <a:schemeClr val="tx1">
                    <a:lumMod val="65000"/>
                    <a:lumOff val="35000"/>
                  </a:schemeClr>
                </a:solidFill>
                <a:latin typeface="Helvetica" pitchFamily="2" charset="0"/>
              </a:rPr>
              <a:t>Vegetable</a:t>
            </a:r>
          </a:p>
          <a:p>
            <a:r>
              <a:rPr lang="en-US" sz="900" b="1" dirty="0">
                <a:solidFill>
                  <a:schemeClr val="tx1">
                    <a:lumMod val="65000"/>
                    <a:lumOff val="35000"/>
                  </a:schemeClr>
                </a:solidFill>
                <a:latin typeface="Helvetica" pitchFamily="2" charset="0"/>
              </a:rPr>
              <a:t>(Broccoli)</a:t>
            </a:r>
          </a:p>
        </p:txBody>
      </p:sp>
      <p:sp>
        <p:nvSpPr>
          <p:cNvPr id="34" name="Rectangle 33">
            <a:extLst>
              <a:ext uri="{FF2B5EF4-FFF2-40B4-BE49-F238E27FC236}">
                <a16:creationId xmlns:a16="http://schemas.microsoft.com/office/drawing/2014/main" id="{2357D716-0AB7-0A44-9222-EE5E17AF8889}"/>
              </a:ext>
            </a:extLst>
          </p:cNvPr>
          <p:cNvSpPr/>
          <p:nvPr/>
        </p:nvSpPr>
        <p:spPr>
          <a:xfrm>
            <a:off x="6181947" y="4166919"/>
            <a:ext cx="768159" cy="230832"/>
          </a:xfrm>
          <a:prstGeom prst="rect">
            <a:avLst/>
          </a:prstGeom>
        </p:spPr>
        <p:txBody>
          <a:bodyPr wrap="none">
            <a:spAutoFit/>
          </a:bodyPr>
          <a:lstStyle/>
          <a:p>
            <a:r>
              <a:rPr lang="en-US" sz="900" b="1" dirty="0">
                <a:solidFill>
                  <a:schemeClr val="tx1">
                    <a:lumMod val="65000"/>
                    <a:lumOff val="35000"/>
                  </a:schemeClr>
                </a:solidFill>
                <a:latin typeface="Helvetica" pitchFamily="2" charset="0"/>
              </a:rPr>
              <a:t>Two Fruits</a:t>
            </a:r>
          </a:p>
        </p:txBody>
      </p:sp>
      <p:grpSp>
        <p:nvGrpSpPr>
          <p:cNvPr id="9" name="Group 8" descr="What is in a Lunch or Supper?">
            <a:extLst>
              <a:ext uri="{FF2B5EF4-FFF2-40B4-BE49-F238E27FC236}">
                <a16:creationId xmlns:a16="http://schemas.microsoft.com/office/drawing/2014/main" id="{FD4A12A6-B81E-1C4A-A288-2619DF915A60}"/>
              </a:ext>
            </a:extLst>
          </p:cNvPr>
          <p:cNvGrpSpPr/>
          <p:nvPr/>
        </p:nvGrpSpPr>
        <p:grpSpPr>
          <a:xfrm>
            <a:off x="7087687" y="1474229"/>
            <a:ext cx="1907882" cy="3480907"/>
            <a:chOff x="7087687" y="1474229"/>
            <a:chExt cx="1907882" cy="3480907"/>
          </a:xfrm>
        </p:grpSpPr>
        <p:sp>
          <p:nvSpPr>
            <p:cNvPr id="36" name="Rounded Rectangle 35" descr="[decorative] ">
              <a:extLst>
                <a:ext uri="{FF2B5EF4-FFF2-40B4-BE49-F238E27FC236}">
                  <a16:creationId xmlns:a16="http://schemas.microsoft.com/office/drawing/2014/main" id="{5E06B925-85BF-8C4B-9E2D-29A308F7BC7F}"/>
                </a:ext>
                <a:ext uri="{C183D7F6-B498-43B3-948B-1728B52AA6E4}">
                  <adec:decorative xmlns:adec="http://schemas.microsoft.com/office/drawing/2017/decorative" xmlns="" val="1"/>
                </a:ext>
              </a:extLst>
            </p:cNvPr>
            <p:cNvSpPr/>
            <p:nvPr/>
          </p:nvSpPr>
          <p:spPr>
            <a:xfrm>
              <a:off x="7087687"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7" name="Rectangle 36">
              <a:extLst>
                <a:ext uri="{FF2B5EF4-FFF2-40B4-BE49-F238E27FC236}">
                  <a16:creationId xmlns:a16="http://schemas.microsoft.com/office/drawing/2014/main" id="{1C8DD913-0E2D-0E4B-A9C5-5A0CB847487D}"/>
                </a:ext>
              </a:extLst>
            </p:cNvPr>
            <p:cNvSpPr/>
            <p:nvPr/>
          </p:nvSpPr>
          <p:spPr>
            <a:xfrm>
              <a:off x="7429550" y="2262091"/>
              <a:ext cx="1560286" cy="2693045"/>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Meats/Meat Alternates (1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(⅛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Fruits (⅛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a:p>
              <a:pPr>
                <a:spcBef>
                  <a:spcPts val="1200"/>
                </a:spcBef>
                <a:buClr>
                  <a:srgbClr val="0D5929"/>
                </a:buClr>
              </a:pPr>
              <a:endParaRPr lang="en-US" sz="1100" dirty="0">
                <a:solidFill>
                  <a:schemeClr val="tx1">
                    <a:lumMod val="65000"/>
                    <a:lumOff val="35000"/>
                  </a:schemeClr>
                </a:solidFill>
                <a:latin typeface="Helvetica" pitchFamily="2" charset="0"/>
              </a:endParaRPr>
            </a:p>
            <a:p>
              <a:pPr>
                <a:spcBef>
                  <a:spcPts val="1200"/>
                </a:spcBef>
                <a:buClr>
                  <a:srgbClr val="0D5929"/>
                </a:buClr>
              </a:pPr>
              <a:endParaRPr lang="en-US" sz="1100" dirty="0">
                <a:solidFill>
                  <a:schemeClr val="tx1">
                    <a:lumMod val="65000"/>
                    <a:lumOff val="35000"/>
                  </a:schemeClr>
                </a:solidFill>
                <a:latin typeface="Helvetica" pitchFamily="2" charset="0"/>
              </a:endParaRPr>
            </a:p>
            <a:p>
              <a:pPr>
                <a:spcBef>
                  <a:spcPts val="1200"/>
                </a:spcBef>
                <a:buClr>
                  <a:srgbClr val="0D5929"/>
                </a:buClr>
              </a:pPr>
              <a:endParaRPr lang="en-US" sz="1100" dirty="0">
                <a:solidFill>
                  <a:schemeClr val="tx1">
                    <a:lumMod val="65000"/>
                    <a:lumOff val="35000"/>
                  </a:schemeClr>
                </a:solidFill>
                <a:latin typeface="Helvetica" pitchFamily="2" charset="0"/>
              </a:endParaRPr>
            </a:p>
          </p:txBody>
        </p:sp>
        <p:pic>
          <p:nvPicPr>
            <p:cNvPr id="38" name="Picture 37" descr="&quot;What is in a Lunch or Supper?&quot; section header">
              <a:extLst>
                <a:ext uri="{FF2B5EF4-FFF2-40B4-BE49-F238E27FC236}">
                  <a16:creationId xmlns:a16="http://schemas.microsoft.com/office/drawing/2014/main" id="{87B2BE40-99F1-A040-B921-A6C2E3BB015C}"/>
                </a:ext>
              </a:extLst>
            </p:cNvPr>
            <p:cNvPicPr>
              <a:picLocks noChangeAspect="1"/>
            </p:cNvPicPr>
            <p:nvPr/>
          </p:nvPicPr>
          <p:blipFill>
            <a:blip r:embed="rId3"/>
            <a:srcRect/>
            <a:stretch/>
          </p:blipFill>
          <p:spPr>
            <a:xfrm>
              <a:off x="7087687" y="1474229"/>
              <a:ext cx="1907882" cy="493277"/>
            </a:xfrm>
            <a:prstGeom prst="rect">
              <a:avLst/>
            </a:prstGeom>
          </p:spPr>
        </p:pic>
        <p:pic>
          <p:nvPicPr>
            <p:cNvPr id="39" name="Picture 38" descr="Milk icon">
              <a:extLst>
                <a:ext uri="{FF2B5EF4-FFF2-40B4-BE49-F238E27FC236}">
                  <a16:creationId xmlns:a16="http://schemas.microsoft.com/office/drawing/2014/main" id="{435FBC30-EA6C-124F-8F08-952CB31204C8}"/>
                </a:ext>
              </a:extLst>
            </p:cNvPr>
            <p:cNvPicPr>
              <a:picLocks noChangeAspect="1"/>
            </p:cNvPicPr>
            <p:nvPr/>
          </p:nvPicPr>
          <p:blipFill>
            <a:blip r:embed="rId4"/>
            <a:srcRect/>
            <a:stretch/>
          </p:blipFill>
          <p:spPr>
            <a:xfrm>
              <a:off x="7208244" y="2249042"/>
              <a:ext cx="150634" cy="236710"/>
            </a:xfrm>
            <a:prstGeom prst="rect">
              <a:avLst/>
            </a:prstGeom>
          </p:spPr>
        </p:pic>
        <p:pic>
          <p:nvPicPr>
            <p:cNvPr id="43" name="Picture 42" descr="Meat/meat alternate icon">
              <a:extLst>
                <a:ext uri="{FF2B5EF4-FFF2-40B4-BE49-F238E27FC236}">
                  <a16:creationId xmlns:a16="http://schemas.microsoft.com/office/drawing/2014/main" id="{A7309C7D-3FA3-B448-9308-6BB0F7DD8405}"/>
                </a:ext>
              </a:extLst>
            </p:cNvPr>
            <p:cNvPicPr>
              <a:picLocks noChangeAspect="1"/>
            </p:cNvPicPr>
            <p:nvPr/>
          </p:nvPicPr>
          <p:blipFill>
            <a:blip r:embed="rId5"/>
            <a:srcRect/>
            <a:stretch/>
          </p:blipFill>
          <p:spPr>
            <a:xfrm>
              <a:off x="7204151" y="2624573"/>
              <a:ext cx="204888" cy="167063"/>
            </a:xfrm>
            <a:prstGeom prst="rect">
              <a:avLst/>
            </a:prstGeom>
          </p:spPr>
        </p:pic>
        <p:pic>
          <p:nvPicPr>
            <p:cNvPr id="42" name="Picture 41" descr="Vegetable icon">
              <a:extLst>
                <a:ext uri="{FF2B5EF4-FFF2-40B4-BE49-F238E27FC236}">
                  <a16:creationId xmlns:a16="http://schemas.microsoft.com/office/drawing/2014/main" id="{D465C9D3-366F-B741-A5E1-1F00FA5B3D05}"/>
                </a:ext>
              </a:extLst>
            </p:cNvPr>
            <p:cNvPicPr>
              <a:picLocks noChangeAspect="1"/>
            </p:cNvPicPr>
            <p:nvPr/>
          </p:nvPicPr>
          <p:blipFill>
            <a:blip r:embed="rId6"/>
            <a:srcRect/>
            <a:stretch/>
          </p:blipFill>
          <p:spPr>
            <a:xfrm>
              <a:off x="7211119" y="3090840"/>
              <a:ext cx="158617" cy="154330"/>
            </a:xfrm>
            <a:prstGeom prst="rect">
              <a:avLst/>
            </a:prstGeom>
          </p:spPr>
        </p:pic>
        <p:pic>
          <p:nvPicPr>
            <p:cNvPr id="41" name="Picture 40" descr="Fruit icon">
              <a:extLst>
                <a:ext uri="{FF2B5EF4-FFF2-40B4-BE49-F238E27FC236}">
                  <a16:creationId xmlns:a16="http://schemas.microsoft.com/office/drawing/2014/main" id="{5B12BC05-9CBA-784E-A2F4-81F80E000F77}"/>
                </a:ext>
              </a:extLst>
            </p:cNvPr>
            <p:cNvPicPr>
              <a:picLocks noChangeAspect="1"/>
            </p:cNvPicPr>
            <p:nvPr/>
          </p:nvPicPr>
          <p:blipFill>
            <a:blip r:embed="rId7"/>
            <a:srcRect/>
            <a:stretch/>
          </p:blipFill>
          <p:spPr>
            <a:xfrm>
              <a:off x="7207382" y="3385472"/>
              <a:ext cx="158617" cy="179567"/>
            </a:xfrm>
            <a:prstGeom prst="rect">
              <a:avLst/>
            </a:prstGeom>
          </p:spPr>
        </p:pic>
        <p:pic>
          <p:nvPicPr>
            <p:cNvPr id="40" name="Picture 39" descr="Grain icon">
              <a:extLst>
                <a:ext uri="{FF2B5EF4-FFF2-40B4-BE49-F238E27FC236}">
                  <a16:creationId xmlns:a16="http://schemas.microsoft.com/office/drawing/2014/main" id="{2B05B379-0BDD-AE4C-B77F-90CCF57C5284}"/>
                </a:ext>
              </a:extLst>
            </p:cNvPr>
            <p:cNvPicPr>
              <a:picLocks noChangeAspect="1"/>
            </p:cNvPicPr>
            <p:nvPr/>
          </p:nvPicPr>
          <p:blipFill>
            <a:blip r:embed="rId8"/>
            <a:stretch>
              <a:fillRect/>
            </a:stretch>
          </p:blipFill>
          <p:spPr>
            <a:xfrm>
              <a:off x="7213845" y="3724611"/>
              <a:ext cx="180416" cy="188260"/>
            </a:xfrm>
            <a:prstGeom prst="rect">
              <a:avLst/>
            </a:prstGeom>
          </p:spPr>
        </p:pic>
      </p:grpSp>
    </p:spTree>
    <p:extLst>
      <p:ext uri="{BB962C8B-B14F-4D97-AF65-F5344CB8AC3E}">
        <p14:creationId xmlns:p14="http://schemas.microsoft.com/office/powerpoint/2010/main" val="3528438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Question mark">
            <a:extLst>
              <a:ext uri="{FF2B5EF4-FFF2-40B4-BE49-F238E27FC236}">
                <a16:creationId xmlns:a16="http://schemas.microsoft.com/office/drawing/2014/main" id="{C712A434-3D16-1A4C-82D5-259793352E2C}"/>
              </a:ext>
              <a:ext uri="{C183D7F6-B498-43B3-948B-1728B52AA6E4}">
                <adec:decorative xmlns:adec="http://schemas.microsoft.com/office/drawing/2017/decorative" xmlns="" val="0"/>
              </a:ext>
            </a:extLst>
          </p:cNvPr>
          <p:cNvSpPr txBox="1"/>
          <p:nvPr/>
        </p:nvSpPr>
        <p:spPr>
          <a:xfrm>
            <a:off x="-191589" y="632758"/>
            <a:ext cx="3146612"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61674" y="2316822"/>
            <a:ext cx="2984938" cy="1669773"/>
          </a:xfrm>
        </p:spPr>
        <p:txBody>
          <a:bodyPr/>
          <a:lstStyle/>
          <a:p>
            <a:r>
              <a:rPr lang="en-US" dirty="0"/>
              <a:t>Let Us Know Who You Are! </a:t>
            </a:r>
            <a:br>
              <a:rPr lang="en-US" dirty="0"/>
            </a:br>
            <a:r>
              <a:rPr lang="en-US" b="0" dirty="0"/>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667999"/>
            <a:ext cx="5486400" cy="3807502"/>
          </a:xfrm>
        </p:spPr>
        <p:txBody>
          <a:bodyPr/>
          <a:lstStyle/>
          <a:p>
            <a:pPr marL="342900" indent="-342900">
              <a:buClr>
                <a:schemeClr val="accent5">
                  <a:lumMod val="50000"/>
                </a:schemeClr>
              </a:buClr>
            </a:pPr>
            <a:r>
              <a:rPr lang="en-US" dirty="0"/>
              <a:t>Child care center</a:t>
            </a:r>
          </a:p>
          <a:p>
            <a:pPr marL="342900" indent="-342900">
              <a:buClr>
                <a:schemeClr val="accent5">
                  <a:lumMod val="50000"/>
                </a:schemeClr>
              </a:buClr>
            </a:pPr>
            <a:r>
              <a:rPr lang="en-US" dirty="0"/>
              <a:t>Family child care home</a:t>
            </a:r>
          </a:p>
          <a:p>
            <a:pPr marL="342900" indent="-342900">
              <a:buClr>
                <a:schemeClr val="accent5">
                  <a:lumMod val="50000"/>
                </a:schemeClr>
              </a:buClr>
            </a:pPr>
            <a:r>
              <a:rPr lang="en-US" dirty="0"/>
              <a:t>At-risk afterschool care center</a:t>
            </a:r>
          </a:p>
          <a:p>
            <a:pPr marL="342900" indent="-342900">
              <a:buClr>
                <a:schemeClr val="accent5">
                  <a:lumMod val="50000"/>
                </a:schemeClr>
              </a:buClr>
            </a:pPr>
            <a:r>
              <a:rPr lang="en-US" dirty="0"/>
              <a:t>Adult day care center</a:t>
            </a:r>
          </a:p>
          <a:p>
            <a:pPr marL="342900" indent="-342900">
              <a:buClr>
                <a:schemeClr val="accent5">
                  <a:lumMod val="50000"/>
                </a:schemeClr>
              </a:buClr>
            </a:pPr>
            <a:r>
              <a:rPr lang="en-US" dirty="0"/>
              <a:t>Sponsoring organization</a:t>
            </a:r>
          </a:p>
          <a:p>
            <a:pPr marL="342900" indent="-342900">
              <a:buClr>
                <a:schemeClr val="accent5">
                  <a:lumMod val="50000"/>
                </a:schemeClr>
              </a:buClr>
            </a:pPr>
            <a:r>
              <a:rPr lang="en-US" dirty="0"/>
              <a:t>Emergency shelter</a:t>
            </a:r>
          </a:p>
          <a:p>
            <a:pPr marL="342900" indent="-342900">
              <a:buClr>
                <a:schemeClr val="accent5">
                  <a:lumMod val="50000"/>
                </a:schemeClr>
              </a:buClr>
            </a:pPr>
            <a:r>
              <a:rPr lang="en-US" dirty="0"/>
              <a:t>School food authority</a:t>
            </a:r>
          </a:p>
          <a:p>
            <a:pPr marL="342900" indent="-342900">
              <a:buClr>
                <a:schemeClr val="accent5">
                  <a:lumMod val="50000"/>
                </a:schemeClr>
              </a:buClr>
            </a:pPr>
            <a:r>
              <a:rPr lang="en-US" dirty="0"/>
              <a:t>State agency</a:t>
            </a:r>
          </a:p>
          <a:p>
            <a:pPr marL="342900" indent="-342900">
              <a:buClr>
                <a:schemeClr val="accent5">
                  <a:lumMod val="50000"/>
                </a:schemeClr>
              </a:buClr>
            </a:pPr>
            <a:r>
              <a:rPr lang="en-US" dirty="0"/>
              <a:t>USDA Regional Office </a:t>
            </a:r>
          </a:p>
          <a:p>
            <a:pPr marL="342900" indent="-342900">
              <a:buClr>
                <a:schemeClr val="accent5">
                  <a:lumMod val="50000"/>
                </a:schemeClr>
              </a:buClr>
            </a:pPr>
            <a:r>
              <a:rPr lang="en-US" dirty="0"/>
              <a:t>Other</a:t>
            </a:r>
          </a:p>
        </p:txBody>
      </p:sp>
    </p:spTree>
    <p:extLst>
      <p:ext uri="{BB962C8B-B14F-4D97-AF65-F5344CB8AC3E}">
        <p14:creationId xmlns:p14="http://schemas.microsoft.com/office/powerpoint/2010/main" val="39465389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descr="[decorative]">
            <a:extLst>
              <a:ext uri="{FF2B5EF4-FFF2-40B4-BE49-F238E27FC236}">
                <a16:creationId xmlns:a16="http://schemas.microsoft.com/office/drawing/2014/main" id="{21B47ED9-F2DF-BA4C-A640-0FEE3E3E4676}"/>
              </a:ext>
            </a:extLst>
          </p:cNvPr>
          <p:cNvSpPr/>
          <p:nvPr/>
        </p:nvSpPr>
        <p:spPr>
          <a:xfrm rot="10800000" flipH="1">
            <a:off x="0" y="-1"/>
            <a:ext cx="8887091" cy="1271451"/>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69F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1">
            <a:extLst>
              <a:ext uri="{FF2B5EF4-FFF2-40B4-BE49-F238E27FC236}">
                <a16:creationId xmlns:a16="http://schemas.microsoft.com/office/drawing/2014/main" id="{0578E1D4-EF3D-A943-856A-A4F40103B2E7}"/>
              </a:ext>
            </a:extLst>
          </p:cNvPr>
          <p:cNvSpPr>
            <a:spLocks noGrp="1"/>
          </p:cNvSpPr>
          <p:nvPr>
            <p:ph type="title"/>
          </p:nvPr>
        </p:nvSpPr>
        <p:spPr>
          <a:xfrm>
            <a:off x="-1" y="0"/>
            <a:ext cx="6228081" cy="1009979"/>
          </a:xfrm>
        </p:spPr>
        <p:txBody>
          <a:bodyPr/>
          <a:lstStyle/>
          <a:p>
            <a:r>
              <a:rPr lang="en-US" sz="3000" dirty="0"/>
              <a:t>Offer a Variety of Vegetables and Fruit at Snack </a:t>
            </a:r>
            <a:br>
              <a:rPr lang="en-US" sz="3000" dirty="0"/>
            </a:br>
            <a:endParaRPr lang="en-US" sz="3000" dirty="0"/>
          </a:p>
        </p:txBody>
      </p:sp>
      <p:grpSp>
        <p:nvGrpSpPr>
          <p:cNvPr id="4" name="Group 3" descr="What is in a Snack? Pick 2:">
            <a:extLst>
              <a:ext uri="{FF2B5EF4-FFF2-40B4-BE49-F238E27FC236}">
                <a16:creationId xmlns:a16="http://schemas.microsoft.com/office/drawing/2014/main" id="{B810F4C9-15BE-AB46-9F41-0650AF6C85A4}"/>
              </a:ext>
            </a:extLst>
          </p:cNvPr>
          <p:cNvGrpSpPr/>
          <p:nvPr/>
        </p:nvGrpSpPr>
        <p:grpSpPr>
          <a:xfrm>
            <a:off x="296830" y="1537573"/>
            <a:ext cx="3904793" cy="3308747"/>
            <a:chOff x="296830" y="1537573"/>
            <a:chExt cx="3904793" cy="3308747"/>
          </a:xfrm>
        </p:grpSpPr>
        <p:sp>
          <p:nvSpPr>
            <p:cNvPr id="10" name="Rounded Rectangle 9" descr="[decorative] ">
              <a:extLst>
                <a:ext uri="{FF2B5EF4-FFF2-40B4-BE49-F238E27FC236}">
                  <a16:creationId xmlns:a16="http://schemas.microsoft.com/office/drawing/2014/main" id="{6B703845-6B79-C142-B164-3E1E4B10AF67}"/>
                </a:ext>
                <a:ext uri="{C183D7F6-B498-43B3-948B-1728B52AA6E4}">
                  <adec:decorative xmlns:adec="http://schemas.microsoft.com/office/drawing/2017/decorative" xmlns="" val="1"/>
                </a:ext>
              </a:extLst>
            </p:cNvPr>
            <p:cNvSpPr/>
            <p:nvPr/>
          </p:nvSpPr>
          <p:spPr>
            <a:xfrm>
              <a:off x="296830" y="1553969"/>
              <a:ext cx="3904793" cy="3292351"/>
            </a:xfrm>
            <a:prstGeom prst="roundRect">
              <a:avLst>
                <a:gd name="adj" fmla="val 11119"/>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9D0FDB-6E91-6343-92D7-76D450C7B03E}"/>
                </a:ext>
              </a:extLst>
            </p:cNvPr>
            <p:cNvSpPr/>
            <p:nvPr/>
          </p:nvSpPr>
          <p:spPr>
            <a:xfrm>
              <a:off x="517775" y="2688404"/>
              <a:ext cx="3159703" cy="1785104"/>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Milk (4 </a:t>
              </a:r>
              <a:r>
                <a:rPr lang="en-US" sz="1400" dirty="0" err="1">
                  <a:solidFill>
                    <a:schemeClr val="tx1">
                      <a:lumMod val="65000"/>
                      <a:lumOff val="35000"/>
                    </a:schemeClr>
                  </a:solidFill>
                  <a:latin typeface="Helvetica" pitchFamily="2" charset="0"/>
                </a:rPr>
                <a:t>fl</a:t>
              </a:r>
              <a:r>
                <a:rPr lang="en-US" sz="14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Meats/Meat Alternates (½ oz eq)</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Vegetables (½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Fruits (½ cup)</a:t>
              </a:r>
            </a:p>
            <a:p>
              <a:pPr marL="234950" indent="-234950">
                <a:spcBef>
                  <a:spcPts val="1200"/>
                </a:spcBef>
                <a:buClr>
                  <a:schemeClr val="accent5">
                    <a:lumMod val="75000"/>
                  </a:schemeClr>
                </a:buClr>
                <a:buFont typeface="Arial" panose="020B0604020202020204" pitchFamily="34" charset="0"/>
                <a:buChar char="•"/>
              </a:pPr>
              <a:r>
                <a:rPr lang="en-US" sz="1400" dirty="0">
                  <a:solidFill>
                    <a:schemeClr val="tx1">
                      <a:lumMod val="65000"/>
                      <a:lumOff val="35000"/>
                    </a:schemeClr>
                  </a:solidFill>
                  <a:latin typeface="Helvetica" pitchFamily="2" charset="0"/>
                </a:rPr>
                <a:t>Grains (½ oz eq)</a:t>
              </a:r>
            </a:p>
          </p:txBody>
        </p:sp>
        <p:pic>
          <p:nvPicPr>
            <p:cNvPr id="24" name="Picture 23" descr="&quot;What is in a Lunch or Snack?&quot; section header">
              <a:extLst>
                <a:ext uri="{FF2B5EF4-FFF2-40B4-BE49-F238E27FC236}">
                  <a16:creationId xmlns:a16="http://schemas.microsoft.com/office/drawing/2014/main" id="{68C37699-58BF-DF40-8721-420E9180EB5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99229" y="1537573"/>
              <a:ext cx="3899990" cy="1009572"/>
            </a:xfrm>
            <a:prstGeom prst="rect">
              <a:avLst/>
            </a:prstGeom>
          </p:spPr>
        </p:pic>
        <p:pic>
          <p:nvPicPr>
            <p:cNvPr id="19" name="Picture 18" descr="Milk icon">
              <a:extLst>
                <a:ext uri="{FF2B5EF4-FFF2-40B4-BE49-F238E27FC236}">
                  <a16:creationId xmlns:a16="http://schemas.microsoft.com/office/drawing/2014/main" id="{1F925B70-7FD7-F542-8A96-6B5FC327880E}"/>
                </a:ext>
              </a:extLst>
            </p:cNvPr>
            <p:cNvPicPr>
              <a:picLocks noChangeAspect="1"/>
            </p:cNvPicPr>
            <p:nvPr/>
          </p:nvPicPr>
          <p:blipFill>
            <a:blip r:embed="rId4"/>
            <a:srcRect/>
            <a:stretch/>
          </p:blipFill>
          <p:spPr>
            <a:xfrm>
              <a:off x="2622688" y="2634253"/>
              <a:ext cx="203200" cy="319314"/>
            </a:xfrm>
            <a:prstGeom prst="rect">
              <a:avLst/>
            </a:prstGeom>
          </p:spPr>
        </p:pic>
        <p:pic>
          <p:nvPicPr>
            <p:cNvPr id="16" name="Picture 15" descr="Meat/meat alternate icon">
              <a:extLst>
                <a:ext uri="{FF2B5EF4-FFF2-40B4-BE49-F238E27FC236}">
                  <a16:creationId xmlns:a16="http://schemas.microsoft.com/office/drawing/2014/main" id="{6BC88126-6B2B-7143-A714-DAFCB7084BBF}"/>
                </a:ext>
              </a:extLst>
            </p:cNvPr>
            <p:cNvPicPr>
              <a:picLocks noChangeAspect="1"/>
            </p:cNvPicPr>
            <p:nvPr/>
          </p:nvPicPr>
          <p:blipFill>
            <a:blip r:embed="rId5"/>
            <a:srcRect/>
            <a:stretch/>
          </p:blipFill>
          <p:spPr>
            <a:xfrm>
              <a:off x="3488815" y="3077177"/>
              <a:ext cx="311509" cy="254000"/>
            </a:xfrm>
            <a:prstGeom prst="rect">
              <a:avLst/>
            </a:prstGeom>
          </p:spPr>
        </p:pic>
        <p:pic>
          <p:nvPicPr>
            <p:cNvPr id="18" name="Picture 17" descr="Vegetable icon">
              <a:extLst>
                <a:ext uri="{FF2B5EF4-FFF2-40B4-BE49-F238E27FC236}">
                  <a16:creationId xmlns:a16="http://schemas.microsoft.com/office/drawing/2014/main" id="{F5A32A78-E175-7645-8ACA-00CF5A369C94}"/>
                </a:ext>
              </a:extLst>
            </p:cNvPr>
            <p:cNvPicPr>
              <a:picLocks noChangeAspect="1"/>
            </p:cNvPicPr>
            <p:nvPr/>
          </p:nvPicPr>
          <p:blipFill>
            <a:blip r:embed="rId6"/>
            <a:srcRect/>
            <a:stretch/>
          </p:blipFill>
          <p:spPr>
            <a:xfrm>
              <a:off x="2512068" y="3450233"/>
              <a:ext cx="212031" cy="206300"/>
            </a:xfrm>
            <a:prstGeom prst="rect">
              <a:avLst/>
            </a:prstGeom>
          </p:spPr>
        </p:pic>
        <p:pic>
          <p:nvPicPr>
            <p:cNvPr id="17" name="Picture 16" descr="Fruit icon">
              <a:extLst>
                <a:ext uri="{FF2B5EF4-FFF2-40B4-BE49-F238E27FC236}">
                  <a16:creationId xmlns:a16="http://schemas.microsoft.com/office/drawing/2014/main" id="{AD98F743-8E7F-DA45-AD2D-D839AAEBA71D}"/>
                </a:ext>
              </a:extLst>
            </p:cNvPr>
            <p:cNvPicPr>
              <a:picLocks noChangeAspect="1"/>
            </p:cNvPicPr>
            <p:nvPr/>
          </p:nvPicPr>
          <p:blipFill>
            <a:blip r:embed="rId7"/>
            <a:srcRect/>
            <a:stretch/>
          </p:blipFill>
          <p:spPr>
            <a:xfrm>
              <a:off x="2037195" y="3827053"/>
              <a:ext cx="212031" cy="240036"/>
            </a:xfrm>
            <a:prstGeom prst="rect">
              <a:avLst/>
            </a:prstGeom>
          </p:spPr>
        </p:pic>
        <p:pic>
          <p:nvPicPr>
            <p:cNvPr id="13" name="Picture 12" descr="Grain icon">
              <a:extLst>
                <a:ext uri="{FF2B5EF4-FFF2-40B4-BE49-F238E27FC236}">
                  <a16:creationId xmlns:a16="http://schemas.microsoft.com/office/drawing/2014/main" id="{FAC81A49-E9EE-7A46-B1B7-9C33B5829150}"/>
                </a:ext>
              </a:extLst>
            </p:cNvPr>
            <p:cNvPicPr>
              <a:picLocks noChangeAspect="1"/>
            </p:cNvPicPr>
            <p:nvPr/>
          </p:nvPicPr>
          <p:blipFill>
            <a:blip r:embed="rId8"/>
            <a:stretch>
              <a:fillRect/>
            </a:stretch>
          </p:blipFill>
          <p:spPr>
            <a:xfrm>
              <a:off x="2219968" y="4134954"/>
              <a:ext cx="292100" cy="304800"/>
            </a:xfrm>
            <a:prstGeom prst="rect">
              <a:avLst/>
            </a:prstGeom>
          </p:spPr>
        </p:pic>
      </p:grpSp>
      <p:pic>
        <p:nvPicPr>
          <p:cNvPr id="3" name="Picture 2" descr="Check Out This One-Day Sample Menu for Ideas! SNACK">
            <a:extLst>
              <a:ext uri="{FF2B5EF4-FFF2-40B4-BE49-F238E27FC236}">
                <a16:creationId xmlns:a16="http://schemas.microsoft.com/office/drawing/2014/main" id="{D5074FA0-7F3F-1940-8AA7-BAB0F64C5B87}"/>
              </a:ext>
            </a:extLst>
          </p:cNvPr>
          <p:cNvPicPr>
            <a:picLocks noChangeAspect="1"/>
          </p:cNvPicPr>
          <p:nvPr/>
        </p:nvPicPr>
        <p:blipFill>
          <a:blip r:embed="rId9"/>
          <a:stretch>
            <a:fillRect/>
          </a:stretch>
        </p:blipFill>
        <p:spPr>
          <a:xfrm>
            <a:off x="4518274" y="1506220"/>
            <a:ext cx="4406900" cy="3340100"/>
          </a:xfrm>
          <a:prstGeom prst="rect">
            <a:avLst/>
          </a:prstGeom>
        </p:spPr>
      </p:pic>
      <p:pic>
        <p:nvPicPr>
          <p:cNvPr id="20" name="Picture 19" descr="Fruit icon">
            <a:extLst>
              <a:ext uri="{FF2B5EF4-FFF2-40B4-BE49-F238E27FC236}">
                <a16:creationId xmlns:a16="http://schemas.microsoft.com/office/drawing/2014/main" id="{5E96106E-A083-5F4C-8F84-4A399C38454D}"/>
              </a:ext>
            </a:extLst>
          </p:cNvPr>
          <p:cNvPicPr>
            <a:picLocks noChangeAspect="1"/>
          </p:cNvPicPr>
          <p:nvPr/>
        </p:nvPicPr>
        <p:blipFill>
          <a:blip r:embed="rId7"/>
          <a:srcRect/>
          <a:stretch/>
        </p:blipFill>
        <p:spPr>
          <a:xfrm>
            <a:off x="4895805" y="3844809"/>
            <a:ext cx="212031" cy="240036"/>
          </a:xfrm>
          <a:prstGeom prst="rect">
            <a:avLst/>
          </a:prstGeom>
        </p:spPr>
      </p:pic>
      <p:pic>
        <p:nvPicPr>
          <p:cNvPr id="21" name="Picture 20" descr="Vegetable icon">
            <a:extLst>
              <a:ext uri="{FF2B5EF4-FFF2-40B4-BE49-F238E27FC236}">
                <a16:creationId xmlns:a16="http://schemas.microsoft.com/office/drawing/2014/main" id="{AA988A23-C392-2E45-8EA8-131ECE30BF53}"/>
              </a:ext>
            </a:extLst>
          </p:cNvPr>
          <p:cNvPicPr>
            <a:picLocks noChangeAspect="1"/>
          </p:cNvPicPr>
          <p:nvPr/>
        </p:nvPicPr>
        <p:blipFill>
          <a:blip r:embed="rId6"/>
          <a:srcRect/>
          <a:stretch/>
        </p:blipFill>
        <p:spPr>
          <a:xfrm>
            <a:off x="8414194" y="3844809"/>
            <a:ext cx="212031" cy="206300"/>
          </a:xfrm>
          <a:prstGeom prst="rect">
            <a:avLst/>
          </a:prstGeom>
        </p:spPr>
      </p:pic>
    </p:spTree>
    <p:extLst>
      <p:ext uri="{BB962C8B-B14F-4D97-AF65-F5344CB8AC3E}">
        <p14:creationId xmlns:p14="http://schemas.microsoft.com/office/powerpoint/2010/main" val="14061892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476988"/>
            <a:ext cx="542356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snacks are reimbursable?</a:t>
            </a:r>
          </a:p>
        </p:txBody>
      </p:sp>
      <p:sp>
        <p:nvSpPr>
          <p:cNvPr id="4" name="TextBox 3">
            <a:extLst>
              <a:ext uri="{FF2B5EF4-FFF2-40B4-BE49-F238E27FC236}">
                <a16:creationId xmlns:a16="http://schemas.microsoft.com/office/drawing/2014/main" id="{A841F722-1358-BC4C-8B05-0DDE65540025}"/>
              </a:ext>
            </a:extLst>
          </p:cNvPr>
          <p:cNvSpPr txBox="1"/>
          <p:nvPr/>
        </p:nvSpPr>
        <p:spPr>
          <a:xfrm>
            <a:off x="3517238" y="1048259"/>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7" name="Rectangle 6">
            <a:extLst>
              <a:ext uri="{FF2B5EF4-FFF2-40B4-BE49-F238E27FC236}">
                <a16:creationId xmlns:a16="http://schemas.microsoft.com/office/drawing/2014/main" id="{DB94A02B-08B9-AA4C-82CB-FDD7558DD5E6}"/>
              </a:ext>
            </a:extLst>
          </p:cNvPr>
          <p:cNvSpPr/>
          <p:nvPr/>
        </p:nvSpPr>
        <p:spPr>
          <a:xfrm>
            <a:off x="3517237" y="1375559"/>
            <a:ext cx="2369757" cy="3477875"/>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Bananas, yogurt, water</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Watermelon cubes and orange juice </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Red pepper strips and milk</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Grilled cheese sandwiches (made with enriched bread and cheddar cheese) and water </a:t>
            </a:r>
          </a:p>
          <a:p>
            <a:pPr marL="342900" indent="-342900">
              <a:spcBef>
                <a:spcPts val="1200"/>
              </a:spcBef>
              <a:buClr>
                <a:srgbClr val="0D5929"/>
              </a:buClr>
              <a:buFont typeface="+mj-lt"/>
              <a:buAutoNum type="alphaUcPeriod"/>
            </a:pPr>
            <a:endParaRPr lang="en-US" sz="1500" dirty="0">
              <a:solidFill>
                <a:schemeClr val="tx1">
                  <a:lumMod val="65000"/>
                  <a:lumOff val="35000"/>
                </a:schemeClr>
              </a:solidFill>
              <a:latin typeface="Helvetica" pitchFamily="2" charset="0"/>
            </a:endParaRPr>
          </a:p>
        </p:txBody>
      </p:sp>
      <p:grpSp>
        <p:nvGrpSpPr>
          <p:cNvPr id="8" name="Group 7" descr="What is in a Snack? Pick 2:">
            <a:extLst>
              <a:ext uri="{FF2B5EF4-FFF2-40B4-BE49-F238E27FC236}">
                <a16:creationId xmlns:a16="http://schemas.microsoft.com/office/drawing/2014/main" id="{05F0F159-D0B0-2E41-95CE-62D418DD4FFD}"/>
              </a:ext>
            </a:extLst>
          </p:cNvPr>
          <p:cNvGrpSpPr/>
          <p:nvPr/>
        </p:nvGrpSpPr>
        <p:grpSpPr>
          <a:xfrm>
            <a:off x="7103931" y="1474229"/>
            <a:ext cx="1926928" cy="3192284"/>
            <a:chOff x="7103931" y="1474229"/>
            <a:chExt cx="1926928" cy="3192284"/>
          </a:xfrm>
        </p:grpSpPr>
        <p:sp>
          <p:nvSpPr>
            <p:cNvPr id="12" name="Rounded Rectangle 11" descr="[decorative] ">
              <a:extLst>
                <a:ext uri="{FF2B5EF4-FFF2-40B4-BE49-F238E27FC236}">
                  <a16:creationId xmlns:a16="http://schemas.microsoft.com/office/drawing/2014/main" id="{7FA2CB62-7DCD-BE4D-879F-41707463B02D}"/>
                </a:ext>
                <a:ext uri="{C183D7F6-B498-43B3-948B-1728B52AA6E4}">
                  <adec:decorative xmlns:adec="http://schemas.microsoft.com/office/drawing/2017/decorative" xmlns="" val="1"/>
                </a:ext>
              </a:extLst>
            </p:cNvPr>
            <p:cNvSpPr/>
            <p:nvPr/>
          </p:nvSpPr>
          <p:spPr>
            <a:xfrm>
              <a:off x="7106558"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Rectangle 13">
              <a:extLst>
                <a:ext uri="{FF2B5EF4-FFF2-40B4-BE49-F238E27FC236}">
                  <a16:creationId xmlns:a16="http://schemas.microsoft.com/office/drawing/2014/main" id="{9F3FBC28-F74F-F041-888D-B677296F4D98}"/>
                </a:ext>
              </a:extLst>
            </p:cNvPr>
            <p:cNvSpPr/>
            <p:nvPr/>
          </p:nvSpPr>
          <p:spPr>
            <a:xfrm>
              <a:off x="7501593" y="2216438"/>
              <a:ext cx="1529266" cy="1892826"/>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Meats/Meat Alternates </a:t>
              </a:r>
              <a:br>
                <a:rPr lang="en-US" sz="1100" dirty="0">
                  <a:solidFill>
                    <a:schemeClr val="tx1">
                      <a:lumMod val="65000"/>
                      <a:lumOff val="35000"/>
                    </a:schemeClr>
                  </a:solidFill>
                  <a:latin typeface="Helvetica" pitchFamily="2" charset="0"/>
                </a:rPr>
              </a:br>
              <a:r>
                <a:rPr lang="en-US" sz="1100" dirty="0">
                  <a:solidFill>
                    <a:schemeClr val="tx1">
                      <a:lumMod val="65000"/>
                      <a:lumOff val="35000"/>
                    </a:schemeClr>
                  </a:solidFill>
                  <a:latin typeface="Helvetica" pitchFamily="2" charset="0"/>
                </a:rPr>
                <a:t>(½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Fruits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p:txBody>
        </p:sp>
        <p:pic>
          <p:nvPicPr>
            <p:cNvPr id="15" name="Picture 14" descr="&quot;What is in a Snack?&quot; section header">
              <a:extLst>
                <a:ext uri="{FF2B5EF4-FFF2-40B4-BE49-F238E27FC236}">
                  <a16:creationId xmlns:a16="http://schemas.microsoft.com/office/drawing/2014/main" id="{ED63CA5C-B13A-6749-A6B5-36B40D098F44}"/>
                </a:ext>
              </a:extLst>
            </p:cNvPr>
            <p:cNvPicPr>
              <a:picLocks noChangeAspect="1"/>
            </p:cNvPicPr>
            <p:nvPr/>
          </p:nvPicPr>
          <p:blipFill>
            <a:blip r:embed="rId3"/>
            <a:srcRect/>
            <a:stretch/>
          </p:blipFill>
          <p:spPr>
            <a:xfrm>
              <a:off x="7103931" y="1474229"/>
              <a:ext cx="1917411" cy="495741"/>
            </a:xfrm>
            <a:prstGeom prst="rect">
              <a:avLst/>
            </a:prstGeom>
          </p:spPr>
        </p:pic>
        <p:pic>
          <p:nvPicPr>
            <p:cNvPr id="11" name="Picture 10" descr="Milk icon">
              <a:extLst>
                <a:ext uri="{FF2B5EF4-FFF2-40B4-BE49-F238E27FC236}">
                  <a16:creationId xmlns:a16="http://schemas.microsoft.com/office/drawing/2014/main" id="{70FF35F5-3AC4-304F-9597-0F7D9F1FDF1C}"/>
                </a:ext>
              </a:extLst>
            </p:cNvPr>
            <p:cNvPicPr>
              <a:picLocks noChangeAspect="1"/>
            </p:cNvPicPr>
            <p:nvPr/>
          </p:nvPicPr>
          <p:blipFill>
            <a:blip r:embed="rId4"/>
            <a:srcRect/>
            <a:stretch/>
          </p:blipFill>
          <p:spPr>
            <a:xfrm>
              <a:off x="7277914" y="2222915"/>
              <a:ext cx="150634" cy="236710"/>
            </a:xfrm>
            <a:prstGeom prst="rect">
              <a:avLst/>
            </a:prstGeom>
          </p:spPr>
        </p:pic>
        <p:pic>
          <p:nvPicPr>
            <p:cNvPr id="18" name="Picture 17" descr="Meat/meat alternate icon">
              <a:extLst>
                <a:ext uri="{FF2B5EF4-FFF2-40B4-BE49-F238E27FC236}">
                  <a16:creationId xmlns:a16="http://schemas.microsoft.com/office/drawing/2014/main" id="{A542EC86-9B47-4A4A-B805-D2B49E8898EE}"/>
                </a:ext>
              </a:extLst>
            </p:cNvPr>
            <p:cNvPicPr>
              <a:picLocks noChangeAspect="1"/>
            </p:cNvPicPr>
            <p:nvPr/>
          </p:nvPicPr>
          <p:blipFill>
            <a:blip r:embed="rId5"/>
            <a:srcRect/>
            <a:stretch/>
          </p:blipFill>
          <p:spPr>
            <a:xfrm>
              <a:off x="7273821" y="2607155"/>
              <a:ext cx="204888" cy="167063"/>
            </a:xfrm>
            <a:prstGeom prst="rect">
              <a:avLst/>
            </a:prstGeom>
          </p:spPr>
        </p:pic>
        <p:pic>
          <p:nvPicPr>
            <p:cNvPr id="17" name="Picture 16" descr="Vegetable icon">
              <a:extLst>
                <a:ext uri="{FF2B5EF4-FFF2-40B4-BE49-F238E27FC236}">
                  <a16:creationId xmlns:a16="http://schemas.microsoft.com/office/drawing/2014/main" id="{F1B5BED7-698C-364B-B788-AFCEC79A59DD}"/>
                </a:ext>
              </a:extLst>
            </p:cNvPr>
            <p:cNvPicPr>
              <a:picLocks noChangeAspect="1"/>
            </p:cNvPicPr>
            <p:nvPr/>
          </p:nvPicPr>
          <p:blipFill>
            <a:blip r:embed="rId6"/>
            <a:srcRect/>
            <a:stretch/>
          </p:blipFill>
          <p:spPr>
            <a:xfrm>
              <a:off x="7280789" y="3248835"/>
              <a:ext cx="158617" cy="154330"/>
            </a:xfrm>
            <a:prstGeom prst="rect">
              <a:avLst/>
            </a:prstGeom>
          </p:spPr>
        </p:pic>
        <p:pic>
          <p:nvPicPr>
            <p:cNvPr id="16" name="Picture 15" descr="Fruit icon">
              <a:extLst>
                <a:ext uri="{FF2B5EF4-FFF2-40B4-BE49-F238E27FC236}">
                  <a16:creationId xmlns:a16="http://schemas.microsoft.com/office/drawing/2014/main" id="{558D56CD-7B60-C041-96FC-D8833CC2CD0B}"/>
                </a:ext>
              </a:extLst>
            </p:cNvPr>
            <p:cNvPicPr>
              <a:picLocks noChangeAspect="1"/>
            </p:cNvPicPr>
            <p:nvPr/>
          </p:nvPicPr>
          <p:blipFill>
            <a:blip r:embed="rId7"/>
            <a:srcRect/>
            <a:stretch/>
          </p:blipFill>
          <p:spPr>
            <a:xfrm>
              <a:off x="7277052" y="3544374"/>
              <a:ext cx="158617" cy="179567"/>
            </a:xfrm>
            <a:prstGeom prst="rect">
              <a:avLst/>
            </a:prstGeom>
          </p:spPr>
        </p:pic>
        <p:pic>
          <p:nvPicPr>
            <p:cNvPr id="13" name="Picture 12" descr="Grain icon">
              <a:extLst>
                <a:ext uri="{FF2B5EF4-FFF2-40B4-BE49-F238E27FC236}">
                  <a16:creationId xmlns:a16="http://schemas.microsoft.com/office/drawing/2014/main" id="{29B8CA0E-CF43-C943-AE6B-F6FCB4BFEC47}"/>
                </a:ext>
              </a:extLst>
            </p:cNvPr>
            <p:cNvPicPr>
              <a:picLocks noChangeAspect="1"/>
            </p:cNvPicPr>
            <p:nvPr/>
          </p:nvPicPr>
          <p:blipFill>
            <a:blip r:embed="rId8"/>
            <a:stretch>
              <a:fillRect/>
            </a:stretch>
          </p:blipFill>
          <p:spPr>
            <a:xfrm>
              <a:off x="7283515" y="3861711"/>
              <a:ext cx="180416" cy="188260"/>
            </a:xfrm>
            <a:prstGeom prst="rect">
              <a:avLst/>
            </a:prstGeom>
          </p:spPr>
        </p:pic>
      </p:grpSp>
    </p:spTree>
    <p:extLst>
      <p:ext uri="{BB962C8B-B14F-4D97-AF65-F5344CB8AC3E}">
        <p14:creationId xmlns:p14="http://schemas.microsoft.com/office/powerpoint/2010/main" val="10698707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xmlns=""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0277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a:t>
            </a:r>
            <a:br>
              <a:rPr lang="en-US" dirty="0"/>
            </a:br>
            <a:r>
              <a:rPr lang="en-US" dirty="0"/>
              <a:t>Answer</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17238" y="476988"/>
            <a:ext cx="542356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snacks are reimbursable?</a:t>
            </a:r>
          </a:p>
        </p:txBody>
      </p:sp>
      <p:sp>
        <p:nvSpPr>
          <p:cNvPr id="4" name="TextBox 3">
            <a:extLst>
              <a:ext uri="{FF2B5EF4-FFF2-40B4-BE49-F238E27FC236}">
                <a16:creationId xmlns:a16="http://schemas.microsoft.com/office/drawing/2014/main" id="{A841F722-1358-BC4C-8B05-0DDE65540025}"/>
              </a:ext>
            </a:extLst>
          </p:cNvPr>
          <p:cNvSpPr txBox="1"/>
          <p:nvPr/>
        </p:nvSpPr>
        <p:spPr>
          <a:xfrm>
            <a:off x="3517238" y="1048259"/>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12" name="L-Shape 11" descr="Checkmark">
            <a:extLst>
              <a:ext uri="{FF2B5EF4-FFF2-40B4-BE49-F238E27FC236}">
                <a16:creationId xmlns:a16="http://schemas.microsoft.com/office/drawing/2014/main" id="{B9584038-7011-984D-823E-FE79AF971815}"/>
              </a:ext>
            </a:extLst>
          </p:cNvPr>
          <p:cNvSpPr/>
          <p:nvPr/>
        </p:nvSpPr>
        <p:spPr>
          <a:xfrm rot="18190754">
            <a:off x="3326227" y="1442547"/>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descr="X mark">
            <a:extLst>
              <a:ext uri="{FF2B5EF4-FFF2-40B4-BE49-F238E27FC236}">
                <a16:creationId xmlns:a16="http://schemas.microsoft.com/office/drawing/2014/main" id="{D7FEDAF0-8CBE-274C-8BAC-0D1D8B203BD6}"/>
              </a:ext>
            </a:extLst>
          </p:cNvPr>
          <p:cNvSpPr/>
          <p:nvPr/>
        </p:nvSpPr>
        <p:spPr>
          <a:xfrm rot="2700000">
            <a:off x="3304429" y="1989006"/>
            <a:ext cx="271201" cy="271201"/>
          </a:xfrm>
          <a:prstGeom prst="plus">
            <a:avLst>
              <a:gd name="adj" fmla="val 47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Shape 14" descr="Checkmark">
            <a:extLst>
              <a:ext uri="{FF2B5EF4-FFF2-40B4-BE49-F238E27FC236}">
                <a16:creationId xmlns:a16="http://schemas.microsoft.com/office/drawing/2014/main" id="{140A6F85-565D-1B4D-AF13-FF27342F7147}"/>
              </a:ext>
            </a:extLst>
          </p:cNvPr>
          <p:cNvSpPr/>
          <p:nvPr/>
        </p:nvSpPr>
        <p:spPr>
          <a:xfrm rot="18190754">
            <a:off x="3326227" y="2673735"/>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Shape 15" descr="Checkmark">
            <a:extLst>
              <a:ext uri="{FF2B5EF4-FFF2-40B4-BE49-F238E27FC236}">
                <a16:creationId xmlns:a16="http://schemas.microsoft.com/office/drawing/2014/main" id="{1AEEDECA-8052-764A-BCB8-2FB638F1915A}"/>
              </a:ext>
            </a:extLst>
          </p:cNvPr>
          <p:cNvSpPr/>
          <p:nvPr/>
        </p:nvSpPr>
        <p:spPr>
          <a:xfrm rot="18190754">
            <a:off x="3326227" y="3247009"/>
            <a:ext cx="243534" cy="105584"/>
          </a:xfrm>
          <a:prstGeom prst="corner">
            <a:avLst>
              <a:gd name="adj1" fmla="val 15877"/>
              <a:gd name="adj2" fmla="val 1587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descr="[decorative]">
            <a:extLst>
              <a:ext uri="{FF2B5EF4-FFF2-40B4-BE49-F238E27FC236}">
                <a16:creationId xmlns:a16="http://schemas.microsoft.com/office/drawing/2014/main" id="{79373B9B-3632-834A-A1EB-41DC74B1977B}"/>
              </a:ext>
            </a:extLst>
          </p:cNvPr>
          <p:cNvSpPr/>
          <p:nvPr/>
        </p:nvSpPr>
        <p:spPr>
          <a:xfrm>
            <a:off x="3856909" y="1401879"/>
            <a:ext cx="886207" cy="255998"/>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descr="[decorative]">
            <a:extLst>
              <a:ext uri="{FF2B5EF4-FFF2-40B4-BE49-F238E27FC236}">
                <a16:creationId xmlns:a16="http://schemas.microsoft.com/office/drawing/2014/main" id="{62C9489B-2441-9F47-B408-CB947ADD3476}"/>
              </a:ext>
            </a:extLst>
          </p:cNvPr>
          <p:cNvSpPr/>
          <p:nvPr/>
        </p:nvSpPr>
        <p:spPr>
          <a:xfrm>
            <a:off x="4771310" y="1401879"/>
            <a:ext cx="634880" cy="255998"/>
          </a:xfrm>
          <a:prstGeom prst="rect">
            <a:avLst/>
          </a:prstGeom>
          <a:solidFill>
            <a:schemeClr val="accent4">
              <a:lumMod val="50000"/>
              <a:alpha val="1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descr="[decorative]">
            <a:extLst>
              <a:ext uri="{FF2B5EF4-FFF2-40B4-BE49-F238E27FC236}">
                <a16:creationId xmlns:a16="http://schemas.microsoft.com/office/drawing/2014/main" id="{36298CC3-B3DC-834B-92BE-0404D0F7ABFF}"/>
              </a:ext>
            </a:extLst>
          </p:cNvPr>
          <p:cNvSpPr/>
          <p:nvPr/>
        </p:nvSpPr>
        <p:spPr>
          <a:xfrm>
            <a:off x="3938565" y="2638993"/>
            <a:ext cx="1537140" cy="227313"/>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descr="[decorative]">
            <a:extLst>
              <a:ext uri="{FF2B5EF4-FFF2-40B4-BE49-F238E27FC236}">
                <a16:creationId xmlns:a16="http://schemas.microsoft.com/office/drawing/2014/main" id="{AB89C47D-B54E-EA47-9D01-3A585F9B7134}"/>
              </a:ext>
            </a:extLst>
          </p:cNvPr>
          <p:cNvSpPr/>
          <p:nvPr/>
        </p:nvSpPr>
        <p:spPr>
          <a:xfrm>
            <a:off x="4293304" y="2868930"/>
            <a:ext cx="428422" cy="227313"/>
          </a:xfrm>
          <a:prstGeom prst="rect">
            <a:avLst/>
          </a:prstGeom>
          <a:solidFill>
            <a:srgbClr val="00B0F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descr="[decorative]">
            <a:extLst>
              <a:ext uri="{FF2B5EF4-FFF2-40B4-BE49-F238E27FC236}">
                <a16:creationId xmlns:a16="http://schemas.microsoft.com/office/drawing/2014/main" id="{F776785F-5F4F-9743-B186-7D946EBE623F}"/>
              </a:ext>
            </a:extLst>
          </p:cNvPr>
          <p:cNvSpPr/>
          <p:nvPr/>
        </p:nvSpPr>
        <p:spPr>
          <a:xfrm>
            <a:off x="4300012" y="3672596"/>
            <a:ext cx="1400283" cy="255998"/>
          </a:xfrm>
          <a:prstGeom prst="rect">
            <a:avLst/>
          </a:prstGeom>
          <a:solidFill>
            <a:srgbClr val="FFC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descr="[decorative]">
            <a:extLst>
              <a:ext uri="{FF2B5EF4-FFF2-40B4-BE49-F238E27FC236}">
                <a16:creationId xmlns:a16="http://schemas.microsoft.com/office/drawing/2014/main" id="{60A321DD-2BD1-594A-9A8B-4B08680C9D29}"/>
              </a:ext>
            </a:extLst>
          </p:cNvPr>
          <p:cNvSpPr/>
          <p:nvPr/>
        </p:nvSpPr>
        <p:spPr>
          <a:xfrm>
            <a:off x="4300012" y="3929269"/>
            <a:ext cx="1400283" cy="255998"/>
          </a:xfrm>
          <a:prstGeom prst="rect">
            <a:avLst/>
          </a:prstGeom>
          <a:solidFill>
            <a:schemeClr val="accent4">
              <a:lumMod val="50000"/>
              <a:alpha val="1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B94A02B-08B9-AA4C-82CB-FDD7558DD5E6}"/>
              </a:ext>
            </a:extLst>
          </p:cNvPr>
          <p:cNvSpPr/>
          <p:nvPr/>
        </p:nvSpPr>
        <p:spPr>
          <a:xfrm>
            <a:off x="3517238" y="1375559"/>
            <a:ext cx="2354802" cy="3477875"/>
          </a:xfrm>
          <a:prstGeom prst="rect">
            <a:avLst/>
          </a:prstGeom>
        </p:spPr>
        <p:txBody>
          <a:bodyPr wrap="square">
            <a:spAutoFit/>
          </a:bodyPr>
          <a:lstStyle/>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Bananas, yogurt, water</a:t>
            </a:r>
          </a:p>
          <a:p>
            <a:pPr marL="342900" indent="-342900">
              <a:spcBef>
                <a:spcPts val="1200"/>
              </a:spcBef>
              <a:buClr>
                <a:srgbClr val="FF0000"/>
              </a:buClr>
              <a:buFont typeface="+mj-lt"/>
              <a:buAutoNum type="alphaUcPeriod"/>
            </a:pPr>
            <a:r>
              <a:rPr lang="en-US" sz="1500" dirty="0">
                <a:solidFill>
                  <a:srgbClr val="FF0000"/>
                </a:solidFill>
                <a:latin typeface="Helvetica" pitchFamily="2" charset="0"/>
              </a:rPr>
              <a:t>Watermelon cubes and orange juice </a:t>
            </a:r>
            <a:endParaRPr lang="en-US" sz="1500" dirty="0">
              <a:solidFill>
                <a:schemeClr val="tx1">
                  <a:lumMod val="65000"/>
                  <a:lumOff val="35000"/>
                </a:schemeClr>
              </a:solidFill>
              <a:latin typeface="Helvetica" pitchFamily="2" charset="0"/>
            </a:endParaRP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Red pepper strips and milk</a:t>
            </a:r>
          </a:p>
          <a:p>
            <a:pPr marL="342900" indent="-342900">
              <a:spcBef>
                <a:spcPts val="1200"/>
              </a:spcBef>
              <a:buClr>
                <a:schemeClr val="accent5">
                  <a:lumMod val="75000"/>
                </a:schemeClr>
              </a:buClr>
              <a:buFont typeface="+mj-lt"/>
              <a:buAutoNum type="alphaUcPeriod"/>
            </a:pPr>
            <a:r>
              <a:rPr lang="en-US" sz="1500" dirty="0">
                <a:solidFill>
                  <a:schemeClr val="tx1">
                    <a:lumMod val="65000"/>
                    <a:lumOff val="35000"/>
                  </a:schemeClr>
                </a:solidFill>
                <a:latin typeface="Helvetica" pitchFamily="2" charset="0"/>
              </a:rPr>
              <a:t>Grilled cheese sandwiches (made with enriched bread and cheddar cheese) and water </a:t>
            </a:r>
          </a:p>
          <a:p>
            <a:pPr marL="342900" indent="-342900">
              <a:spcBef>
                <a:spcPts val="1200"/>
              </a:spcBef>
              <a:buClr>
                <a:srgbClr val="0D5929"/>
              </a:buClr>
              <a:buFont typeface="+mj-lt"/>
              <a:buAutoNum type="alphaUcPeriod"/>
            </a:pPr>
            <a:endParaRPr lang="en-US" sz="1500" dirty="0">
              <a:solidFill>
                <a:schemeClr val="tx1">
                  <a:lumMod val="65000"/>
                  <a:lumOff val="35000"/>
                </a:schemeClr>
              </a:solidFill>
              <a:latin typeface="Helvetica" pitchFamily="2" charset="0"/>
            </a:endParaRPr>
          </a:p>
        </p:txBody>
      </p:sp>
      <p:sp>
        <p:nvSpPr>
          <p:cNvPr id="18" name="Rectangle 17">
            <a:extLst>
              <a:ext uri="{FF2B5EF4-FFF2-40B4-BE49-F238E27FC236}">
                <a16:creationId xmlns:a16="http://schemas.microsoft.com/office/drawing/2014/main" id="{9B04DF2A-5D41-6C44-892A-6639C993613A}"/>
              </a:ext>
            </a:extLst>
          </p:cNvPr>
          <p:cNvSpPr/>
          <p:nvPr/>
        </p:nvSpPr>
        <p:spPr>
          <a:xfrm>
            <a:off x="6076365" y="1348947"/>
            <a:ext cx="1043876" cy="617861"/>
          </a:xfrm>
          <a:prstGeom prst="rect">
            <a:avLst/>
          </a:prstGeom>
        </p:spPr>
        <p:txBody>
          <a:bodyPr wrap="none">
            <a:spAutoFit/>
          </a:bodyPr>
          <a:lstStyle/>
          <a:p>
            <a:pPr>
              <a:lnSpc>
                <a:spcPts val="1380"/>
              </a:lnSpc>
            </a:pPr>
            <a:r>
              <a:rPr lang="en-US" sz="900" b="1" dirty="0">
                <a:solidFill>
                  <a:srgbClr val="DD3838"/>
                </a:solidFill>
                <a:latin typeface="Helvetica" pitchFamily="2" charset="0"/>
              </a:rPr>
              <a:t>Fruits </a:t>
            </a:r>
          </a:p>
          <a:p>
            <a:pPr>
              <a:lnSpc>
                <a:spcPts val="1380"/>
              </a:lnSpc>
            </a:pPr>
            <a:r>
              <a:rPr lang="en-US" sz="900" b="1" dirty="0">
                <a:solidFill>
                  <a:schemeClr val="accent4">
                    <a:lumMod val="50000"/>
                  </a:schemeClr>
                </a:solidFill>
                <a:latin typeface="Helvetica" pitchFamily="2" charset="0"/>
              </a:rPr>
              <a:t>Meat Alternates</a:t>
            </a:r>
          </a:p>
          <a:p>
            <a:pPr>
              <a:lnSpc>
                <a:spcPts val="1380"/>
              </a:lnSpc>
            </a:pPr>
            <a:endParaRPr lang="en-US" sz="900" b="1" dirty="0">
              <a:solidFill>
                <a:schemeClr val="tx1">
                  <a:lumMod val="65000"/>
                  <a:lumOff val="35000"/>
                </a:schemeClr>
              </a:solidFill>
              <a:latin typeface="Helvetica" pitchFamily="2" charset="0"/>
            </a:endParaRPr>
          </a:p>
        </p:txBody>
      </p:sp>
      <p:sp>
        <p:nvSpPr>
          <p:cNvPr id="19" name="Rectangle 18">
            <a:extLst>
              <a:ext uri="{FF2B5EF4-FFF2-40B4-BE49-F238E27FC236}">
                <a16:creationId xmlns:a16="http://schemas.microsoft.com/office/drawing/2014/main" id="{3B77803E-BE10-7746-A0A8-33240AA8E849}"/>
              </a:ext>
            </a:extLst>
          </p:cNvPr>
          <p:cNvSpPr/>
          <p:nvPr/>
        </p:nvSpPr>
        <p:spPr>
          <a:xfrm>
            <a:off x="6076365" y="2061980"/>
            <a:ext cx="505267" cy="507831"/>
          </a:xfrm>
          <a:prstGeom prst="rect">
            <a:avLst/>
          </a:prstGeom>
        </p:spPr>
        <p:txBody>
          <a:bodyPr wrap="none">
            <a:spAutoFit/>
          </a:bodyPr>
          <a:lstStyle/>
          <a:p>
            <a:r>
              <a:rPr lang="en-US" sz="900" b="1" dirty="0">
                <a:solidFill>
                  <a:schemeClr val="tx1">
                    <a:lumMod val="65000"/>
                    <a:lumOff val="35000"/>
                  </a:schemeClr>
                </a:solidFill>
                <a:latin typeface="Helvetica" pitchFamily="2" charset="0"/>
              </a:rPr>
              <a:t>Two </a:t>
            </a:r>
          </a:p>
          <a:p>
            <a:r>
              <a:rPr lang="en-US" sz="900" b="1" dirty="0">
                <a:solidFill>
                  <a:schemeClr val="tx1">
                    <a:lumMod val="65000"/>
                    <a:lumOff val="35000"/>
                  </a:schemeClr>
                </a:solidFill>
                <a:latin typeface="Helvetica" pitchFamily="2" charset="0"/>
              </a:rPr>
              <a:t>Fruits</a:t>
            </a:r>
          </a:p>
          <a:p>
            <a:endParaRPr lang="en-US" sz="900" b="1" dirty="0">
              <a:solidFill>
                <a:schemeClr val="tx1">
                  <a:lumMod val="65000"/>
                  <a:lumOff val="35000"/>
                </a:schemeClr>
              </a:solidFill>
              <a:latin typeface="Helvetica" pitchFamily="2" charset="0"/>
            </a:endParaRPr>
          </a:p>
        </p:txBody>
      </p:sp>
      <p:sp>
        <p:nvSpPr>
          <p:cNvPr id="20" name="Rectangle 19">
            <a:extLst>
              <a:ext uri="{FF2B5EF4-FFF2-40B4-BE49-F238E27FC236}">
                <a16:creationId xmlns:a16="http://schemas.microsoft.com/office/drawing/2014/main" id="{4DC78302-5D0A-A548-A370-29AA8DF38724}"/>
              </a:ext>
            </a:extLst>
          </p:cNvPr>
          <p:cNvSpPr/>
          <p:nvPr/>
        </p:nvSpPr>
        <p:spPr>
          <a:xfrm>
            <a:off x="6076365" y="2638993"/>
            <a:ext cx="825867" cy="617861"/>
          </a:xfrm>
          <a:prstGeom prst="rect">
            <a:avLst/>
          </a:prstGeom>
        </p:spPr>
        <p:txBody>
          <a:bodyPr wrap="none">
            <a:spAutoFit/>
          </a:bodyPr>
          <a:lstStyle/>
          <a:p>
            <a:pPr>
              <a:lnSpc>
                <a:spcPts val="1380"/>
              </a:lnSpc>
            </a:pPr>
            <a:r>
              <a:rPr lang="en-US" sz="900" b="1" dirty="0">
                <a:solidFill>
                  <a:srgbClr val="00B050"/>
                </a:solidFill>
                <a:latin typeface="Helvetica" pitchFamily="2" charset="0"/>
              </a:rPr>
              <a:t>Vegetables</a:t>
            </a:r>
            <a:r>
              <a:rPr lang="en-US" sz="900" b="1" dirty="0">
                <a:solidFill>
                  <a:schemeClr val="tx1">
                    <a:lumMod val="65000"/>
                    <a:lumOff val="35000"/>
                  </a:schemeClr>
                </a:solidFill>
                <a:latin typeface="Helvetica" pitchFamily="2" charset="0"/>
              </a:rPr>
              <a:t> </a:t>
            </a:r>
          </a:p>
          <a:p>
            <a:pPr>
              <a:lnSpc>
                <a:spcPts val="1380"/>
              </a:lnSpc>
            </a:pPr>
            <a:r>
              <a:rPr lang="en-US" sz="900" b="1" dirty="0">
                <a:solidFill>
                  <a:srgbClr val="00B0F0"/>
                </a:solidFill>
                <a:latin typeface="Helvetica" pitchFamily="2" charset="0"/>
              </a:rPr>
              <a:t>Milk</a:t>
            </a:r>
          </a:p>
          <a:p>
            <a:pPr>
              <a:lnSpc>
                <a:spcPts val="1380"/>
              </a:lnSpc>
            </a:pPr>
            <a:endParaRPr lang="en-US" sz="900" b="1" dirty="0">
              <a:solidFill>
                <a:schemeClr val="tx1">
                  <a:lumMod val="65000"/>
                  <a:lumOff val="35000"/>
                </a:schemeClr>
              </a:solidFill>
              <a:latin typeface="Helvetica" pitchFamily="2" charset="0"/>
            </a:endParaRPr>
          </a:p>
        </p:txBody>
      </p:sp>
      <p:sp>
        <p:nvSpPr>
          <p:cNvPr id="21" name="Rectangle 20">
            <a:extLst>
              <a:ext uri="{FF2B5EF4-FFF2-40B4-BE49-F238E27FC236}">
                <a16:creationId xmlns:a16="http://schemas.microsoft.com/office/drawing/2014/main" id="{325552A8-18A8-B14E-B971-9A5A667668C2}"/>
              </a:ext>
            </a:extLst>
          </p:cNvPr>
          <p:cNvSpPr/>
          <p:nvPr/>
        </p:nvSpPr>
        <p:spPr>
          <a:xfrm>
            <a:off x="6076365" y="3299683"/>
            <a:ext cx="1043876" cy="617861"/>
          </a:xfrm>
          <a:prstGeom prst="rect">
            <a:avLst/>
          </a:prstGeom>
        </p:spPr>
        <p:txBody>
          <a:bodyPr wrap="none">
            <a:spAutoFit/>
          </a:bodyPr>
          <a:lstStyle/>
          <a:p>
            <a:pPr>
              <a:lnSpc>
                <a:spcPts val="1380"/>
              </a:lnSpc>
            </a:pPr>
            <a:r>
              <a:rPr lang="en-US" sz="900" b="1" dirty="0">
                <a:solidFill>
                  <a:srgbClr val="FFC000"/>
                </a:solidFill>
                <a:latin typeface="Helvetica" pitchFamily="2" charset="0"/>
              </a:rPr>
              <a:t>Grains </a:t>
            </a:r>
          </a:p>
          <a:p>
            <a:pPr>
              <a:lnSpc>
                <a:spcPts val="1380"/>
              </a:lnSpc>
            </a:pPr>
            <a:r>
              <a:rPr lang="en-US" sz="900" b="1" dirty="0">
                <a:solidFill>
                  <a:schemeClr val="accent4">
                    <a:lumMod val="50000"/>
                  </a:schemeClr>
                </a:solidFill>
                <a:latin typeface="Helvetica" pitchFamily="2" charset="0"/>
              </a:rPr>
              <a:t>Meat Alternates</a:t>
            </a:r>
          </a:p>
          <a:p>
            <a:pPr>
              <a:lnSpc>
                <a:spcPts val="1380"/>
              </a:lnSpc>
            </a:pPr>
            <a:endParaRPr lang="en-US" sz="900" b="1" dirty="0">
              <a:solidFill>
                <a:schemeClr val="tx1">
                  <a:lumMod val="65000"/>
                  <a:lumOff val="35000"/>
                </a:schemeClr>
              </a:solidFill>
              <a:latin typeface="Helvetica" pitchFamily="2" charset="0"/>
            </a:endParaRPr>
          </a:p>
        </p:txBody>
      </p:sp>
      <p:grpSp>
        <p:nvGrpSpPr>
          <p:cNvPr id="8" name="Group 7" descr="What is in a Snack? Pick 2:">
            <a:extLst>
              <a:ext uri="{FF2B5EF4-FFF2-40B4-BE49-F238E27FC236}">
                <a16:creationId xmlns:a16="http://schemas.microsoft.com/office/drawing/2014/main" id="{B05194DF-19FD-1744-A137-E27EDBFF307D}"/>
              </a:ext>
            </a:extLst>
          </p:cNvPr>
          <p:cNvGrpSpPr/>
          <p:nvPr/>
        </p:nvGrpSpPr>
        <p:grpSpPr>
          <a:xfrm>
            <a:off x="7103931" y="1474229"/>
            <a:ext cx="1926928" cy="3192284"/>
            <a:chOff x="7103931" y="1474229"/>
            <a:chExt cx="1926928" cy="3192284"/>
          </a:xfrm>
        </p:grpSpPr>
        <p:sp>
          <p:nvSpPr>
            <p:cNvPr id="22" name="Rounded Rectangle 21" descr="[decorative] ">
              <a:extLst>
                <a:ext uri="{FF2B5EF4-FFF2-40B4-BE49-F238E27FC236}">
                  <a16:creationId xmlns:a16="http://schemas.microsoft.com/office/drawing/2014/main" id="{3388E24A-1EC1-8E4A-9050-84E63412C45C}"/>
                </a:ext>
                <a:ext uri="{C183D7F6-B498-43B3-948B-1728B52AA6E4}">
                  <adec:decorative xmlns:adec="http://schemas.microsoft.com/office/drawing/2017/decorative" xmlns="" val="1"/>
                </a:ext>
              </a:extLst>
            </p:cNvPr>
            <p:cNvSpPr/>
            <p:nvPr/>
          </p:nvSpPr>
          <p:spPr>
            <a:xfrm>
              <a:off x="7106558" y="1474229"/>
              <a:ext cx="1907882" cy="3192284"/>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3" name="Rectangle 22">
              <a:extLst>
                <a:ext uri="{FF2B5EF4-FFF2-40B4-BE49-F238E27FC236}">
                  <a16:creationId xmlns:a16="http://schemas.microsoft.com/office/drawing/2014/main" id="{9198783E-0A66-2E4E-9EBB-60ABC4150DAD}"/>
                </a:ext>
              </a:extLst>
            </p:cNvPr>
            <p:cNvSpPr/>
            <p:nvPr/>
          </p:nvSpPr>
          <p:spPr>
            <a:xfrm>
              <a:off x="7501593" y="2216438"/>
              <a:ext cx="1529266" cy="1892826"/>
            </a:xfrm>
            <a:prstGeom prst="rect">
              <a:avLst/>
            </a:prstGeom>
          </p:spPr>
          <p:txBody>
            <a:bodyPr wrap="square">
              <a:spAutoFit/>
            </a:bodyPr>
            <a:lstStyle/>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Milk (4 </a:t>
              </a:r>
              <a:r>
                <a:rPr lang="en-US" sz="1100" dirty="0" err="1">
                  <a:solidFill>
                    <a:schemeClr val="tx1">
                      <a:lumMod val="65000"/>
                      <a:lumOff val="35000"/>
                    </a:schemeClr>
                  </a:solidFill>
                  <a:latin typeface="Helvetica" pitchFamily="2" charset="0"/>
                </a:rPr>
                <a:t>fl</a:t>
              </a:r>
              <a:r>
                <a:rPr lang="en-US" sz="1100" dirty="0">
                  <a:solidFill>
                    <a:schemeClr val="tx1">
                      <a:lumMod val="65000"/>
                      <a:lumOff val="35000"/>
                    </a:schemeClr>
                  </a:solidFill>
                  <a:latin typeface="Helvetica" pitchFamily="2" charset="0"/>
                </a:rPr>
                <a:t> oz or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Meats/Meat Alternates </a:t>
              </a:r>
              <a:br>
                <a:rPr lang="en-US" sz="1100" dirty="0">
                  <a:solidFill>
                    <a:schemeClr val="tx1">
                      <a:lumMod val="65000"/>
                      <a:lumOff val="35000"/>
                    </a:schemeClr>
                  </a:solidFill>
                  <a:latin typeface="Helvetica" pitchFamily="2" charset="0"/>
                </a:rPr>
              </a:br>
              <a:r>
                <a:rPr lang="en-US" sz="1100" dirty="0">
                  <a:solidFill>
                    <a:schemeClr val="tx1">
                      <a:lumMod val="65000"/>
                      <a:lumOff val="35000"/>
                    </a:schemeClr>
                  </a:solidFill>
                  <a:latin typeface="Helvetica" pitchFamily="2" charset="0"/>
                </a:rPr>
                <a:t>(½ oz eq)</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Vegetables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Fruits (½ cup)</a:t>
              </a:r>
            </a:p>
            <a:p>
              <a:pPr>
                <a:spcBef>
                  <a:spcPts val="1200"/>
                </a:spcBef>
                <a:buClr>
                  <a:schemeClr val="accent5">
                    <a:lumMod val="75000"/>
                  </a:schemeClr>
                </a:buClr>
              </a:pPr>
              <a:r>
                <a:rPr lang="en-US" sz="1100" dirty="0">
                  <a:solidFill>
                    <a:schemeClr val="tx1">
                      <a:lumMod val="65000"/>
                      <a:lumOff val="35000"/>
                    </a:schemeClr>
                  </a:solidFill>
                  <a:latin typeface="Helvetica" pitchFamily="2" charset="0"/>
                </a:rPr>
                <a:t>Grains (½ oz eq)</a:t>
              </a:r>
            </a:p>
          </p:txBody>
        </p:sp>
        <p:pic>
          <p:nvPicPr>
            <p:cNvPr id="24" name="Picture 23" descr="&quot;What is in a Snack?&quot; section header">
              <a:extLst>
                <a:ext uri="{FF2B5EF4-FFF2-40B4-BE49-F238E27FC236}">
                  <a16:creationId xmlns:a16="http://schemas.microsoft.com/office/drawing/2014/main" id="{927EC53E-569E-8D47-A21B-91800A044A99}"/>
                </a:ext>
              </a:extLst>
            </p:cNvPr>
            <p:cNvPicPr>
              <a:picLocks noChangeAspect="1"/>
            </p:cNvPicPr>
            <p:nvPr/>
          </p:nvPicPr>
          <p:blipFill>
            <a:blip r:embed="rId3"/>
            <a:srcRect/>
            <a:stretch/>
          </p:blipFill>
          <p:spPr>
            <a:xfrm>
              <a:off x="7103931" y="1474229"/>
              <a:ext cx="1917411" cy="495741"/>
            </a:xfrm>
            <a:prstGeom prst="rect">
              <a:avLst/>
            </a:prstGeom>
          </p:spPr>
        </p:pic>
        <p:pic>
          <p:nvPicPr>
            <p:cNvPr id="25" name="Picture 24" descr="Milk icon">
              <a:extLst>
                <a:ext uri="{FF2B5EF4-FFF2-40B4-BE49-F238E27FC236}">
                  <a16:creationId xmlns:a16="http://schemas.microsoft.com/office/drawing/2014/main" id="{E98596F6-06EC-4949-B518-98FF9DFF5075}"/>
                </a:ext>
              </a:extLst>
            </p:cNvPr>
            <p:cNvPicPr>
              <a:picLocks noChangeAspect="1"/>
            </p:cNvPicPr>
            <p:nvPr/>
          </p:nvPicPr>
          <p:blipFill>
            <a:blip r:embed="rId4"/>
            <a:srcRect/>
            <a:stretch/>
          </p:blipFill>
          <p:spPr>
            <a:xfrm>
              <a:off x="7277914" y="2222915"/>
              <a:ext cx="150634" cy="236710"/>
            </a:xfrm>
            <a:prstGeom prst="rect">
              <a:avLst/>
            </a:prstGeom>
          </p:spPr>
        </p:pic>
        <p:pic>
          <p:nvPicPr>
            <p:cNvPr id="29" name="Picture 28" descr="Meat/meat alternate icon">
              <a:extLst>
                <a:ext uri="{FF2B5EF4-FFF2-40B4-BE49-F238E27FC236}">
                  <a16:creationId xmlns:a16="http://schemas.microsoft.com/office/drawing/2014/main" id="{8C559AF1-215B-3547-9596-E4A8CE6551D2}"/>
                </a:ext>
              </a:extLst>
            </p:cNvPr>
            <p:cNvPicPr>
              <a:picLocks noChangeAspect="1"/>
            </p:cNvPicPr>
            <p:nvPr/>
          </p:nvPicPr>
          <p:blipFill>
            <a:blip r:embed="rId5"/>
            <a:srcRect/>
            <a:stretch/>
          </p:blipFill>
          <p:spPr>
            <a:xfrm>
              <a:off x="7273821" y="2607155"/>
              <a:ext cx="204888" cy="167063"/>
            </a:xfrm>
            <a:prstGeom prst="rect">
              <a:avLst/>
            </a:prstGeom>
          </p:spPr>
        </p:pic>
        <p:pic>
          <p:nvPicPr>
            <p:cNvPr id="28" name="Picture 27" descr="Vegetable icon">
              <a:extLst>
                <a:ext uri="{FF2B5EF4-FFF2-40B4-BE49-F238E27FC236}">
                  <a16:creationId xmlns:a16="http://schemas.microsoft.com/office/drawing/2014/main" id="{427CE392-642C-104C-9E06-174420603ECD}"/>
                </a:ext>
              </a:extLst>
            </p:cNvPr>
            <p:cNvPicPr>
              <a:picLocks noChangeAspect="1"/>
            </p:cNvPicPr>
            <p:nvPr/>
          </p:nvPicPr>
          <p:blipFill>
            <a:blip r:embed="rId6"/>
            <a:srcRect/>
            <a:stretch/>
          </p:blipFill>
          <p:spPr>
            <a:xfrm>
              <a:off x="7280789" y="3248835"/>
              <a:ext cx="158617" cy="154330"/>
            </a:xfrm>
            <a:prstGeom prst="rect">
              <a:avLst/>
            </a:prstGeom>
          </p:spPr>
        </p:pic>
        <p:pic>
          <p:nvPicPr>
            <p:cNvPr id="27" name="Picture 26" descr="Fruit icon">
              <a:extLst>
                <a:ext uri="{FF2B5EF4-FFF2-40B4-BE49-F238E27FC236}">
                  <a16:creationId xmlns:a16="http://schemas.microsoft.com/office/drawing/2014/main" id="{CEE7522A-8DF5-8E41-976A-D009443F61A2}"/>
                </a:ext>
              </a:extLst>
            </p:cNvPr>
            <p:cNvPicPr>
              <a:picLocks noChangeAspect="1"/>
            </p:cNvPicPr>
            <p:nvPr/>
          </p:nvPicPr>
          <p:blipFill>
            <a:blip r:embed="rId7"/>
            <a:srcRect/>
            <a:stretch/>
          </p:blipFill>
          <p:spPr>
            <a:xfrm>
              <a:off x="7277052" y="3544374"/>
              <a:ext cx="158617" cy="179567"/>
            </a:xfrm>
            <a:prstGeom prst="rect">
              <a:avLst/>
            </a:prstGeom>
          </p:spPr>
        </p:pic>
        <p:pic>
          <p:nvPicPr>
            <p:cNvPr id="26" name="Picture 25" descr="Grain icon">
              <a:extLst>
                <a:ext uri="{FF2B5EF4-FFF2-40B4-BE49-F238E27FC236}">
                  <a16:creationId xmlns:a16="http://schemas.microsoft.com/office/drawing/2014/main" id="{2E7BE9BB-D6D5-504A-9A72-F4742D67E81A}"/>
                </a:ext>
              </a:extLst>
            </p:cNvPr>
            <p:cNvPicPr>
              <a:picLocks noChangeAspect="1"/>
            </p:cNvPicPr>
            <p:nvPr/>
          </p:nvPicPr>
          <p:blipFill>
            <a:blip r:embed="rId8"/>
            <a:stretch>
              <a:fillRect/>
            </a:stretch>
          </p:blipFill>
          <p:spPr>
            <a:xfrm>
              <a:off x="7283515" y="3861711"/>
              <a:ext cx="180416" cy="188260"/>
            </a:xfrm>
            <a:prstGeom prst="rect">
              <a:avLst/>
            </a:prstGeom>
          </p:spPr>
        </p:pic>
      </p:grpSp>
    </p:spTree>
    <p:extLst>
      <p:ext uri="{BB962C8B-B14F-4D97-AF65-F5344CB8AC3E}">
        <p14:creationId xmlns:p14="http://schemas.microsoft.com/office/powerpoint/2010/main" val="12077592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D280-ED07-6346-B137-3051D18073CC}"/>
              </a:ext>
            </a:extLst>
          </p:cNvPr>
          <p:cNvSpPr>
            <a:spLocks noGrp="1"/>
          </p:cNvSpPr>
          <p:nvPr>
            <p:ph type="title"/>
          </p:nvPr>
        </p:nvSpPr>
        <p:spPr/>
        <p:txBody>
          <a:bodyPr/>
          <a:lstStyle/>
          <a:p>
            <a:r>
              <a:rPr lang="en-US" dirty="0"/>
              <a:t>Reduce the Risk of Choking</a:t>
            </a:r>
          </a:p>
        </p:txBody>
      </p:sp>
      <p:sp>
        <p:nvSpPr>
          <p:cNvPr id="4" name="Content Placeholder 3">
            <a:extLst>
              <a:ext uri="{FF2B5EF4-FFF2-40B4-BE49-F238E27FC236}">
                <a16:creationId xmlns:a16="http://schemas.microsoft.com/office/drawing/2014/main" id="{3DCBE0C7-FD8F-C742-B980-99A52B65B5E9}"/>
              </a:ext>
            </a:extLst>
          </p:cNvPr>
          <p:cNvSpPr>
            <a:spLocks noGrp="1"/>
          </p:cNvSpPr>
          <p:nvPr>
            <p:ph sz="half" idx="2"/>
          </p:nvPr>
        </p:nvSpPr>
        <p:spPr>
          <a:xfrm>
            <a:off x="365759" y="1238890"/>
            <a:ext cx="4057154" cy="1708881"/>
          </a:xfrm>
        </p:spPr>
        <p:txBody>
          <a:bodyPr/>
          <a:lstStyle/>
          <a:p>
            <a:pPr marL="238125" indent="-238125">
              <a:spcBef>
                <a:spcPts val="1200"/>
              </a:spcBef>
            </a:pPr>
            <a:r>
              <a:rPr lang="en-US" sz="1600" dirty="0">
                <a:cs typeface="Arial" panose="020B0604020202020204" pitchFamily="34" charset="0"/>
              </a:rPr>
              <a:t>Cut cherry tomatoes and grapes lengthwise, then cut into smaller pieces no larger than ½ inch.</a:t>
            </a:r>
            <a:br>
              <a:rPr lang="en-US" sz="1600" dirty="0">
                <a:cs typeface="Arial" panose="020B0604020202020204" pitchFamily="34" charset="0"/>
              </a:rPr>
            </a:br>
            <a:endParaRPr lang="en-US" sz="1600" dirty="0">
              <a:cs typeface="Arial" panose="020B0604020202020204" pitchFamily="34" charset="0"/>
            </a:endParaRPr>
          </a:p>
          <a:p>
            <a:pPr marL="238125" indent="-238125">
              <a:spcBef>
                <a:spcPts val="1200"/>
              </a:spcBef>
            </a:pPr>
            <a:r>
              <a:rPr lang="en-US" sz="1600" dirty="0">
                <a:cs typeface="Arial" panose="020B0604020202020204" pitchFamily="34" charset="0"/>
              </a:rPr>
              <a:t>Cook hard vegetables, like carrots until they are soft.</a:t>
            </a:r>
            <a:br>
              <a:rPr lang="en-US" sz="1600" dirty="0">
                <a:cs typeface="Arial" panose="020B0604020202020204" pitchFamily="34" charset="0"/>
              </a:rPr>
            </a:br>
            <a:endParaRPr lang="en-US" sz="1600" dirty="0">
              <a:cs typeface="Arial" panose="020B0604020202020204" pitchFamily="34" charset="0"/>
            </a:endParaRPr>
          </a:p>
          <a:p>
            <a:pPr marL="238125" indent="-238125">
              <a:spcBef>
                <a:spcPts val="1200"/>
              </a:spcBef>
            </a:pPr>
            <a:r>
              <a:rPr lang="en-US" sz="1600" dirty="0">
                <a:cs typeface="Arial" panose="020B0604020202020204" pitchFamily="34" charset="0"/>
              </a:rPr>
              <a:t>Remove large seeds and pits from fruits like cherries. Cut fruit into smaller pieces no larger than ½ inch. </a:t>
            </a:r>
            <a:br>
              <a:rPr lang="en-US" sz="1600" dirty="0">
                <a:cs typeface="Arial" panose="020B0604020202020204" pitchFamily="34" charset="0"/>
              </a:rPr>
            </a:br>
            <a:endParaRPr lang="en-US" sz="1600" dirty="0">
              <a:cs typeface="Arial" panose="020B0604020202020204" pitchFamily="34" charset="0"/>
            </a:endParaRPr>
          </a:p>
          <a:p>
            <a:pPr marL="238125" indent="-238125">
              <a:spcBef>
                <a:spcPts val="1200"/>
              </a:spcBef>
            </a:pPr>
            <a:r>
              <a:rPr lang="en-US" sz="1600" dirty="0">
                <a:cs typeface="Arial" panose="020B0604020202020204" pitchFamily="34" charset="0"/>
              </a:rPr>
              <a:t>Cut raw vegetables and fruit like cucumber and apples, into small thin strips or thin slices.</a:t>
            </a:r>
          </a:p>
          <a:p>
            <a:pPr marL="238125" indent="-238125">
              <a:spcBef>
                <a:spcPts val="1200"/>
              </a:spcBef>
            </a:pPr>
            <a:endParaRPr lang="en-US" sz="1600" dirty="0">
              <a:cs typeface="Arial" panose="020B0604020202020204" pitchFamily="34" charset="0"/>
            </a:endParaRPr>
          </a:p>
          <a:p>
            <a:pPr marL="238125" indent="-238125">
              <a:spcBef>
                <a:spcPts val="1200"/>
              </a:spcBef>
            </a:pPr>
            <a:endParaRPr lang="en-US" sz="1600" dirty="0">
              <a:cs typeface="Arial" panose="020B0604020202020204" pitchFamily="34" charset="0"/>
            </a:endParaRPr>
          </a:p>
          <a:p>
            <a:pPr marL="238125" indent="-238125">
              <a:spcBef>
                <a:spcPts val="1200"/>
              </a:spcBef>
            </a:pPr>
            <a:endParaRPr lang="en-US" sz="1600" dirty="0">
              <a:cs typeface="Arial" panose="020B0604020202020204" pitchFamily="34" charset="0"/>
            </a:endParaRPr>
          </a:p>
        </p:txBody>
      </p:sp>
      <p:pic>
        <p:nvPicPr>
          <p:cNvPr id="6" name="Picture 5" descr="Picture showing a bowl of bite-size pieces">
            <a:extLst>
              <a:ext uri="{FF2B5EF4-FFF2-40B4-BE49-F238E27FC236}">
                <a16:creationId xmlns:a16="http://schemas.microsoft.com/office/drawing/2014/main" id="{A417DD10-9690-274D-B77A-A23D4639D08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949688" y="1009979"/>
            <a:ext cx="2222076" cy="2309637"/>
          </a:xfrm>
          <a:prstGeom prst="rect">
            <a:avLst/>
          </a:prstGeom>
          <a:effectLst>
            <a:outerShdw blurRad="50800" dist="50800" dir="2040000" algn="ctr" rotWithShape="0">
              <a:srgbClr val="000000">
                <a:alpha val="24000"/>
              </a:srgbClr>
            </a:outerShdw>
          </a:effectLst>
        </p:spPr>
      </p:pic>
      <p:pic>
        <p:nvPicPr>
          <p:cNvPr id="9" name="Picture 8" descr="Up arrow">
            <a:extLst>
              <a:ext uri="{FF2B5EF4-FFF2-40B4-BE49-F238E27FC236}">
                <a16:creationId xmlns:a16="http://schemas.microsoft.com/office/drawing/2014/main" id="{66B4F0D5-FE2B-B046-A0D0-2D0798E9471E}"/>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rot="16200000">
            <a:off x="5794514" y="3081727"/>
            <a:ext cx="745435" cy="626165"/>
          </a:xfrm>
          <a:prstGeom prst="rect">
            <a:avLst/>
          </a:prstGeom>
        </p:spPr>
      </p:pic>
      <p:pic>
        <p:nvPicPr>
          <p:cNvPr id="7" name="Picture 6" descr="Picture of an actual bite-size piece">
            <a:extLst>
              <a:ext uri="{FF2B5EF4-FFF2-40B4-BE49-F238E27FC236}">
                <a16:creationId xmlns:a16="http://schemas.microsoft.com/office/drawing/2014/main" id="{8108ECE6-2C0F-B548-B63F-7DB102518983}"/>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5731459" y="3319616"/>
            <a:ext cx="1196116" cy="1490220"/>
          </a:xfrm>
          <a:prstGeom prst="rect">
            <a:avLst/>
          </a:prstGeom>
        </p:spPr>
      </p:pic>
      <p:pic>
        <p:nvPicPr>
          <p:cNvPr id="8" name="Picture 7" descr="Bite-size pieces measure ½ inch or less.">
            <a:extLst>
              <a:ext uri="{FF2B5EF4-FFF2-40B4-BE49-F238E27FC236}">
                <a16:creationId xmlns:a16="http://schemas.microsoft.com/office/drawing/2014/main" id="{30EB9A1B-615F-AC4A-A996-245D08AF50F5}"/>
              </a:ext>
            </a:extLst>
          </p:cNvPr>
          <p:cNvPicPr>
            <a:picLocks noChangeAspect="1"/>
          </p:cNvPicPr>
          <p:nvPr/>
        </p:nvPicPr>
        <p:blipFill rotWithShape="1">
          <a:blip r:embed="rId6">
            <a:extLst>
              <a:ext uri="{28A0092B-C50C-407E-A947-70E740481C1C}">
                <a14:useLocalDpi xmlns:a14="http://schemas.microsoft.com/office/drawing/2010/main"/>
              </a:ext>
            </a:extLst>
          </a:blip>
          <a:srcRect l="-5323" b="-9631"/>
          <a:stretch/>
        </p:blipFill>
        <p:spPr>
          <a:xfrm>
            <a:off x="7002117" y="3792971"/>
            <a:ext cx="1769165" cy="796587"/>
          </a:xfrm>
          <a:prstGeom prst="rect">
            <a:avLst/>
          </a:prstGeom>
        </p:spPr>
      </p:pic>
    </p:spTree>
    <p:extLst>
      <p:ext uri="{BB962C8B-B14F-4D97-AF65-F5344CB8AC3E}">
        <p14:creationId xmlns:p14="http://schemas.microsoft.com/office/powerpoint/2010/main" val="18826536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D280-ED07-6346-B137-3051D18073CC}"/>
              </a:ext>
            </a:extLst>
          </p:cNvPr>
          <p:cNvSpPr>
            <a:spLocks noGrp="1"/>
          </p:cNvSpPr>
          <p:nvPr>
            <p:ph type="title"/>
          </p:nvPr>
        </p:nvSpPr>
        <p:spPr/>
        <p:txBody>
          <a:bodyPr/>
          <a:lstStyle/>
          <a:p>
            <a:r>
              <a:rPr lang="en-US" dirty="0"/>
              <a:t>Celebrating Toddler Successes</a:t>
            </a:r>
          </a:p>
        </p:txBody>
      </p:sp>
      <p:sp>
        <p:nvSpPr>
          <p:cNvPr id="4" name="Content Placeholder 3">
            <a:extLst>
              <a:ext uri="{FF2B5EF4-FFF2-40B4-BE49-F238E27FC236}">
                <a16:creationId xmlns:a16="http://schemas.microsoft.com/office/drawing/2014/main" id="{3DCBE0C7-FD8F-C742-B980-99A52B65B5E9}"/>
              </a:ext>
            </a:extLst>
          </p:cNvPr>
          <p:cNvSpPr>
            <a:spLocks noGrp="1"/>
          </p:cNvSpPr>
          <p:nvPr>
            <p:ph sz="half" idx="2"/>
          </p:nvPr>
        </p:nvSpPr>
        <p:spPr>
          <a:xfrm>
            <a:off x="365759" y="1238890"/>
            <a:ext cx="2479041" cy="1708881"/>
          </a:xfrm>
        </p:spPr>
        <p:txBody>
          <a:bodyPr/>
          <a:lstStyle/>
          <a:p>
            <a:pPr marL="238125" indent="-238125">
              <a:spcBef>
                <a:spcPts val="1200"/>
              </a:spcBef>
            </a:pPr>
            <a:r>
              <a:rPr lang="en-US" dirty="0">
                <a:cs typeface="Arial" panose="020B0604020202020204" pitchFamily="34" charset="0"/>
              </a:rPr>
              <a:t>Eating a new vegetable or fruit.</a:t>
            </a:r>
          </a:p>
          <a:p>
            <a:pPr marL="238125" indent="-238125">
              <a:spcBef>
                <a:spcPts val="1200"/>
              </a:spcBef>
            </a:pPr>
            <a:endParaRPr lang="en-US" dirty="0">
              <a:cs typeface="Arial" panose="020B0604020202020204" pitchFamily="34" charset="0"/>
            </a:endParaRPr>
          </a:p>
          <a:p>
            <a:pPr marL="238125" indent="-238125">
              <a:spcBef>
                <a:spcPts val="1200"/>
              </a:spcBef>
            </a:pPr>
            <a:r>
              <a:rPr lang="en-US" dirty="0">
                <a:cs typeface="Arial" panose="020B0604020202020204" pitchFamily="34" charset="0"/>
              </a:rPr>
              <a:t>Learning to drink from a cup.</a:t>
            </a:r>
          </a:p>
          <a:p>
            <a:pPr marL="238125" indent="-238125">
              <a:spcBef>
                <a:spcPts val="1200"/>
              </a:spcBef>
            </a:pPr>
            <a:endParaRPr lang="en-US" dirty="0">
              <a:cs typeface="Arial" panose="020B0604020202020204" pitchFamily="34" charset="0"/>
            </a:endParaRPr>
          </a:p>
          <a:p>
            <a:pPr marL="238125" indent="-238125">
              <a:spcBef>
                <a:spcPts val="1200"/>
              </a:spcBef>
            </a:pPr>
            <a:r>
              <a:rPr lang="en-US" dirty="0">
                <a:cs typeface="Arial" panose="020B0604020202020204" pitchFamily="34" charset="0"/>
              </a:rPr>
              <a:t>Using a spoon or fork at mealtime. </a:t>
            </a:r>
          </a:p>
          <a:p>
            <a:pPr marL="238125" indent="-238125">
              <a:spcBef>
                <a:spcPts val="1200"/>
              </a:spcBef>
            </a:pPr>
            <a:endParaRPr lang="en-US" dirty="0">
              <a:cs typeface="Arial" panose="020B0604020202020204" pitchFamily="34" charset="0"/>
            </a:endParaRPr>
          </a:p>
        </p:txBody>
      </p:sp>
      <p:pic>
        <p:nvPicPr>
          <p:cNvPr id="9" name="Picture 8" descr="Sample badges">
            <a:extLst>
              <a:ext uri="{FF2B5EF4-FFF2-40B4-BE49-F238E27FC236}">
                <a16:creationId xmlns:a16="http://schemas.microsoft.com/office/drawing/2014/main" id="{510B5184-2CA6-0E48-8661-BB3AA475A58F}"/>
              </a:ext>
            </a:extLst>
          </p:cNvPr>
          <p:cNvPicPr>
            <a:picLocks noChangeAspect="1"/>
          </p:cNvPicPr>
          <p:nvPr/>
        </p:nvPicPr>
        <p:blipFill>
          <a:blip r:embed="rId3"/>
          <a:srcRect/>
          <a:stretch/>
        </p:blipFill>
        <p:spPr>
          <a:xfrm>
            <a:off x="3484133" y="973085"/>
            <a:ext cx="4753505" cy="3949371"/>
          </a:xfrm>
          <a:prstGeom prst="rect">
            <a:avLst/>
          </a:prstGeom>
        </p:spPr>
      </p:pic>
    </p:spTree>
    <p:extLst>
      <p:ext uri="{BB962C8B-B14F-4D97-AF65-F5344CB8AC3E}">
        <p14:creationId xmlns:p14="http://schemas.microsoft.com/office/powerpoint/2010/main" val="35526116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Examples of more Team Nutrition resources">
            <a:extLst>
              <a:ext uri="{FF2B5EF4-FFF2-40B4-BE49-F238E27FC236}">
                <a16:creationId xmlns:a16="http://schemas.microsoft.com/office/drawing/2014/main" id="{9450F2E5-BFBC-D945-B55A-2EE877F9F78C}"/>
              </a:ext>
            </a:extLst>
          </p:cNvPr>
          <p:cNvGrpSpPr/>
          <p:nvPr/>
        </p:nvGrpSpPr>
        <p:grpSpPr>
          <a:xfrm>
            <a:off x="1201861" y="78087"/>
            <a:ext cx="6740277" cy="4280256"/>
            <a:chOff x="1201861" y="78087"/>
            <a:chExt cx="6740277" cy="4280256"/>
          </a:xfrm>
        </p:grpSpPr>
        <p:pic>
          <p:nvPicPr>
            <p:cNvPr id="5" name="Picture 4" descr="Team Nutrition resources">
              <a:extLst>
                <a:ext uri="{FF2B5EF4-FFF2-40B4-BE49-F238E27FC236}">
                  <a16:creationId xmlns:a16="http://schemas.microsoft.com/office/drawing/2014/main" id="{8505BE17-3FFB-EC4B-BBFE-F504B3888822}"/>
                </a:ext>
              </a:extLst>
            </p:cNvPr>
            <p:cNvPicPr>
              <a:picLocks noChangeAspect="1"/>
            </p:cNvPicPr>
            <p:nvPr/>
          </p:nvPicPr>
          <p:blipFill>
            <a:blip r:embed="rId3"/>
            <a:stretch>
              <a:fillRect/>
            </a:stretch>
          </p:blipFill>
          <p:spPr>
            <a:xfrm>
              <a:off x="1201861" y="78087"/>
              <a:ext cx="6740277" cy="4280256"/>
            </a:xfrm>
            <a:prstGeom prst="rect">
              <a:avLst/>
            </a:prstGeom>
          </p:spPr>
        </p:pic>
        <p:sp>
          <p:nvSpPr>
            <p:cNvPr id="9" name="Rectangle 8" descr="Team Nutrition resources">
              <a:extLst>
                <a:ext uri="{FF2B5EF4-FFF2-40B4-BE49-F238E27FC236}">
                  <a16:creationId xmlns:a16="http://schemas.microsoft.com/office/drawing/2014/main" id="{2F861B9C-25DC-DF4E-9B3B-E86BEDC8FA7A}"/>
                </a:ext>
              </a:extLst>
            </p:cNvPr>
            <p:cNvSpPr/>
            <p:nvPr/>
          </p:nvSpPr>
          <p:spPr>
            <a:xfrm>
              <a:off x="1482321" y="375582"/>
              <a:ext cx="6175779" cy="2974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Team Nutrition resources">
              <a:extLst>
                <a:ext uri="{FF2B5EF4-FFF2-40B4-BE49-F238E27FC236}">
                  <a16:creationId xmlns:a16="http://schemas.microsoft.com/office/drawing/2014/main" id="{8D4615C0-4E79-9A45-8542-339ED4F223BD}"/>
                </a:ext>
              </a:extLst>
            </p:cNvPr>
            <p:cNvPicPr>
              <a:picLocks noChangeAspect="1"/>
            </p:cNvPicPr>
            <p:nvPr/>
          </p:nvPicPr>
          <p:blipFill>
            <a:blip r:embed="rId4"/>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24" name="Picture 23" descr="Team Nutrition resources">
              <a:extLst>
                <a:ext uri="{FF2B5EF4-FFF2-40B4-BE49-F238E27FC236}">
                  <a16:creationId xmlns:a16="http://schemas.microsoft.com/office/drawing/2014/main" id="{7736250F-D118-3C43-A598-DAD1DE67D691}"/>
                </a:ext>
              </a:extLst>
            </p:cNvPr>
            <p:cNvPicPr>
              <a:picLocks noChangeAspect="1"/>
            </p:cNvPicPr>
            <p:nvPr/>
          </p:nvPicPr>
          <p:blipFill>
            <a:blip r:embed="rId5"/>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25" name="Picture 24" descr="Team Nutrition resources">
              <a:extLst>
                <a:ext uri="{FF2B5EF4-FFF2-40B4-BE49-F238E27FC236}">
                  <a16:creationId xmlns:a16="http://schemas.microsoft.com/office/drawing/2014/main" id="{98F4A811-A792-5D46-97B9-B7D369778E18}"/>
                </a:ext>
              </a:extLst>
            </p:cNvPr>
            <p:cNvPicPr>
              <a:picLocks noChangeAspect="1"/>
            </p:cNvPicPr>
            <p:nvPr/>
          </p:nvPicPr>
          <p:blipFill>
            <a:blip r:embed="rId6"/>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26" name="Picture 25" descr="Team Nutrition resources">
              <a:extLst>
                <a:ext uri="{FF2B5EF4-FFF2-40B4-BE49-F238E27FC236}">
                  <a16:creationId xmlns:a16="http://schemas.microsoft.com/office/drawing/2014/main" id="{EB8522BB-49D4-B34C-AC1F-851FBB735033}"/>
                </a:ext>
              </a:extLst>
            </p:cNvPr>
            <p:cNvPicPr>
              <a:picLocks noChangeAspect="1"/>
            </p:cNvPicPr>
            <p:nvPr/>
          </p:nvPicPr>
          <p:blipFill>
            <a:blip r:embed="rId7"/>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27" name="Picture 26" descr="Team Nutrition resources">
              <a:extLst>
                <a:ext uri="{FF2B5EF4-FFF2-40B4-BE49-F238E27FC236}">
                  <a16:creationId xmlns:a16="http://schemas.microsoft.com/office/drawing/2014/main" id="{8D02C88E-60AF-9F44-B507-0D1CBABA01B1}"/>
                </a:ext>
              </a:extLst>
            </p:cNvPr>
            <p:cNvPicPr>
              <a:picLocks noChangeAspect="1"/>
            </p:cNvPicPr>
            <p:nvPr/>
          </p:nvPicPr>
          <p:blipFill>
            <a:blip r:embed="rId8"/>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28" name="Picture 27" descr="Team Nutrition resources">
              <a:extLst>
                <a:ext uri="{FF2B5EF4-FFF2-40B4-BE49-F238E27FC236}">
                  <a16:creationId xmlns:a16="http://schemas.microsoft.com/office/drawing/2014/main" id="{26AA3C52-A82A-F44D-AE7F-A63CC0B62018}"/>
                </a:ext>
              </a:extLst>
            </p:cNvPr>
            <p:cNvPicPr>
              <a:picLocks noChangeAspect="1"/>
            </p:cNvPicPr>
            <p:nvPr/>
          </p:nvPicPr>
          <p:blipFill>
            <a:blip r:embed="rId9"/>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29" name="Picture 28" descr="Team Nutrition resources">
              <a:extLst>
                <a:ext uri="{FF2B5EF4-FFF2-40B4-BE49-F238E27FC236}">
                  <a16:creationId xmlns:a16="http://schemas.microsoft.com/office/drawing/2014/main" id="{D82591E6-F077-024B-9C10-046A3E048BFA}"/>
                </a:ext>
              </a:extLst>
            </p:cNvPr>
            <p:cNvPicPr>
              <a:picLocks noChangeAspect="1"/>
            </p:cNvPicPr>
            <p:nvPr/>
          </p:nvPicPr>
          <p:blipFill>
            <a:blip r:embed="rId10"/>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30" name="Picture 29" descr="Team Nutrition resources">
              <a:extLst>
                <a:ext uri="{FF2B5EF4-FFF2-40B4-BE49-F238E27FC236}">
                  <a16:creationId xmlns:a16="http://schemas.microsoft.com/office/drawing/2014/main" id="{828BFA8C-B2CF-C04C-96B8-A968CBC67D36}"/>
                </a:ext>
              </a:extLst>
            </p:cNvPr>
            <p:cNvPicPr>
              <a:picLocks noChangeAspect="1"/>
            </p:cNvPicPr>
            <p:nvPr/>
          </p:nvPicPr>
          <p:blipFill>
            <a:blip r:embed="rId11"/>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31" name="Picture 30" descr="Team Nutrition resources">
              <a:extLst>
                <a:ext uri="{FF2B5EF4-FFF2-40B4-BE49-F238E27FC236}">
                  <a16:creationId xmlns:a16="http://schemas.microsoft.com/office/drawing/2014/main" id="{81D8B007-A172-0242-820A-5C330E9871B8}"/>
                </a:ext>
              </a:extLst>
            </p:cNvPr>
            <p:cNvPicPr>
              <a:picLocks noChangeAspect="1"/>
            </p:cNvPicPr>
            <p:nvPr/>
          </p:nvPicPr>
          <p:blipFill>
            <a:blip r:embed="rId12"/>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32" name="Picture 31" descr="Team Nutrition resources">
              <a:extLst>
                <a:ext uri="{FF2B5EF4-FFF2-40B4-BE49-F238E27FC236}">
                  <a16:creationId xmlns:a16="http://schemas.microsoft.com/office/drawing/2014/main" id="{56DEF4AA-6451-4846-A672-AE441E976BF3}"/>
                </a:ext>
              </a:extLst>
            </p:cNvPr>
            <p:cNvPicPr>
              <a:picLocks noChangeAspect="1"/>
            </p:cNvPicPr>
            <p:nvPr/>
          </p:nvPicPr>
          <p:blipFill>
            <a:blip r:embed="rId13"/>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33" name="Picture 32" descr="Team Nutrition resources">
              <a:extLst>
                <a:ext uri="{FF2B5EF4-FFF2-40B4-BE49-F238E27FC236}">
                  <a16:creationId xmlns:a16="http://schemas.microsoft.com/office/drawing/2014/main" id="{04B5CEDB-65A8-664D-9798-5B289CFC34FE}"/>
                </a:ext>
              </a:extLst>
            </p:cNvPr>
            <p:cNvPicPr>
              <a:picLocks noChangeAspect="1"/>
            </p:cNvPicPr>
            <p:nvPr/>
          </p:nvPicPr>
          <p:blipFill>
            <a:blip r:embed="rId14"/>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23" name="Picture 2" descr="Team Nutrition resources">
              <a:extLst>
                <a:ext uri="{FF2B5EF4-FFF2-40B4-BE49-F238E27FC236}">
                  <a16:creationId xmlns:a16="http://schemas.microsoft.com/office/drawing/2014/main" id="{B2AF7536-A73F-5F4B-96D0-1A3A47D88BFD}"/>
                </a:ext>
              </a:extLst>
            </p:cNvPr>
            <p:cNvPicPr>
              <a:picLocks noChangeAspect="1" noChangeArrowheads="1"/>
            </p:cNvPicPr>
            <p:nvPr/>
          </p:nvPicPr>
          <p:blipFill rotWithShape="1">
            <a:blip r:embed="rId15" cstate="hqprint">
              <a:extLst>
                <a:ext uri="{28A0092B-C50C-407E-A947-70E740481C1C}">
                  <a14:useLocalDpi xmlns:a14="http://schemas.microsoft.com/office/drawing/2010/main"/>
                </a:ext>
              </a:extLst>
            </a:blip>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5" name="Picture 11" descr="Team Nutrition resources">
              <a:extLst>
                <a:ext uri="{FF2B5EF4-FFF2-40B4-BE49-F238E27FC236}">
                  <a16:creationId xmlns:a16="http://schemas.microsoft.com/office/drawing/2014/main" id="{A69F9BD1-5A64-7F41-9A34-C0189BAAB5FD}"/>
                </a:ext>
              </a:extLst>
            </p:cNvPr>
            <p:cNvPicPr>
              <a:picLocks noChangeAspect="1" noChangeArrowheads="1"/>
            </p:cNvPicPr>
            <p:nvPr/>
          </p:nvPicPr>
          <p:blipFill rotWithShape="1">
            <a:blip r:embed="rId16" cstate="hqprint">
              <a:extLst>
                <a:ext uri="{28A0092B-C50C-407E-A947-70E740481C1C}">
                  <a14:useLocalDpi xmlns:a14="http://schemas.microsoft.com/office/drawing/2010/main"/>
                </a:ext>
              </a:extLst>
            </a:blip>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6" name="Picture 10" descr="Team Nutrition resources">
              <a:extLst>
                <a:ext uri="{FF2B5EF4-FFF2-40B4-BE49-F238E27FC236}">
                  <a16:creationId xmlns:a16="http://schemas.microsoft.com/office/drawing/2014/main" id="{961604CB-F548-534A-AD9B-178257A8E88B}"/>
                </a:ext>
              </a:extLst>
            </p:cNvPr>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7" name="Picture 7" descr="Team Nutrition resources">
              <a:extLst>
                <a:ext uri="{FF2B5EF4-FFF2-40B4-BE49-F238E27FC236}">
                  <a16:creationId xmlns:a16="http://schemas.microsoft.com/office/drawing/2014/main" id="{FBBC7570-780C-2141-9D65-F5DDA6580A88}"/>
                </a:ext>
              </a:extLst>
            </p:cNvPr>
            <p:cNvPicPr>
              <a:picLocks noChangeAspect="1" noChangeArrowheads="1"/>
            </p:cNvPicPr>
            <p:nvPr/>
          </p:nvPicPr>
          <p:blipFill rotWithShape="1">
            <a:blip r:embed="rId18" cstate="hqprint">
              <a:extLst>
                <a:ext uri="{28A0092B-C50C-407E-A947-70E740481C1C}">
                  <a14:useLocalDpi xmlns:a14="http://schemas.microsoft.com/office/drawing/2010/main"/>
                </a:ext>
              </a:extLst>
            </a:blip>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sp>
        <p:nvSpPr>
          <p:cNvPr id="34" name="Title 1">
            <a:extLst>
              <a:ext uri="{FF2B5EF4-FFF2-40B4-BE49-F238E27FC236}">
                <a16:creationId xmlns:a16="http://schemas.microsoft.com/office/drawing/2014/main" id="{AC7B6B77-2638-8A4F-AAC4-65196F758BA2}"/>
              </a:ext>
            </a:extLst>
          </p:cNvPr>
          <p:cNvSpPr>
            <a:spLocks noGrp="1"/>
          </p:cNvSpPr>
          <p:nvPr>
            <p:ph type="title"/>
          </p:nvPr>
        </p:nvSpPr>
        <p:spPr>
          <a:xfrm>
            <a:off x="1950334" y="245642"/>
            <a:ext cx="5243332" cy="819149"/>
          </a:xfrm>
        </p:spPr>
        <p:txBody>
          <a:bodyPr/>
          <a:lstStyle/>
          <a:p>
            <a:pPr algn="ctr"/>
            <a:r>
              <a:rPr lang="en-US" sz="1600" dirty="0"/>
              <a:t>More Team Nutrition Resources!</a:t>
            </a:r>
            <a:br>
              <a:rPr lang="en-US" sz="1600" dirty="0"/>
            </a:br>
            <a:endParaRPr lang="en-US" sz="1600" dirty="0"/>
          </a:p>
        </p:txBody>
      </p:sp>
      <p:pic>
        <p:nvPicPr>
          <p:cNvPr id="11" name="Picture 10" descr="Hyperlink icon">
            <a:extLst>
              <a:ext uri="{FF2B5EF4-FFF2-40B4-BE49-F238E27FC236}">
                <a16:creationId xmlns:a16="http://schemas.microsoft.com/office/drawing/2014/main" id="{4D28A013-CE08-0A40-BF8E-2E7697DF1873}"/>
              </a:ext>
            </a:extLst>
          </p:cNvPr>
          <p:cNvPicPr>
            <a:picLocks noChangeAspect="1"/>
          </p:cNvPicPr>
          <p:nvPr/>
        </p:nvPicPr>
        <p:blipFill>
          <a:blip r:embed="rId19"/>
          <a:srcRect/>
          <a:stretch/>
        </p:blipFill>
        <p:spPr>
          <a:xfrm>
            <a:off x="2326477" y="4503380"/>
            <a:ext cx="420624" cy="420624"/>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906882" y="4517092"/>
            <a:ext cx="3580556" cy="461665"/>
          </a:xfrm>
          <a:prstGeom prst="rect">
            <a:avLst/>
          </a:prstGeom>
        </p:spPr>
        <p:txBody>
          <a:bodyPr wrap="square" lIns="0">
            <a:spAutoFit/>
          </a:bodyPr>
          <a:lstStyle/>
          <a:p>
            <a:r>
              <a:rPr lang="en-US" sz="2400" b="1" u="sng" dirty="0">
                <a:solidFill>
                  <a:srgbClr val="000D5A"/>
                </a:solidFill>
                <a:latin typeface="Helvetica" pitchFamily="2" charset="0"/>
              </a:rPr>
              <a:t>TeamNutrition.usda.gov</a:t>
            </a:r>
            <a:endParaRPr lang="en-US" sz="2400" b="1" u="sng" dirty="0">
              <a:solidFill>
                <a:srgbClr val="000D5A"/>
              </a:solidFill>
              <a:latin typeface="Helvetica" pitchFamily="2" charset="0"/>
              <a:cs typeface="Arial" panose="020B0604020202020204" pitchFamily="34" charset="0"/>
            </a:endParaRPr>
          </a:p>
        </p:txBody>
      </p:sp>
    </p:spTree>
    <p:extLst>
      <p:ext uri="{BB962C8B-B14F-4D97-AF65-F5344CB8AC3E}">
        <p14:creationId xmlns:p14="http://schemas.microsoft.com/office/powerpoint/2010/main" val="23655301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sz="3000" dirty="0"/>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solidFill>
                  <a:srgbClr val="000D5A"/>
                </a:solidFill>
                <a:hlinkClick r:id="rId3">
                  <a:extLst>
                    <a:ext uri="{A12FA001-AC4F-418D-AE19-62706E023703}">
                      <ahyp:hlinkClr xmlns:ahyp="http://schemas.microsoft.com/office/drawing/2018/hyperlinkcolor" xmlns="" val="tx"/>
                    </a:ext>
                  </a:extLst>
                </a:hlinkClick>
              </a:rPr>
              <a:t>TeamNutrition.usda.gov</a:t>
            </a:r>
            <a:r>
              <a:rPr lang="en-US" sz="2000" dirty="0">
                <a:solidFill>
                  <a:srgbClr val="000D5A"/>
                </a:solidFill>
              </a:rPr>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238125" indent="-238125">
              <a:spcAft>
                <a:spcPts val="1200"/>
              </a:spcAft>
              <a:buClr>
                <a:srgbClr val="0D5929"/>
              </a:buClr>
            </a:pPr>
            <a:r>
              <a:rPr lang="en-US" sz="2000" b="1"/>
              <a:t>FREE</a:t>
            </a:r>
            <a:r>
              <a:rPr lang="en-US" sz="2000"/>
              <a:t> for those participating in a Child Nutrition Program, while supplies last. </a:t>
            </a:r>
          </a:p>
          <a:p>
            <a:pPr marL="238125" indent="-238125">
              <a:spcAft>
                <a:spcPts val="1200"/>
              </a:spcAft>
              <a:buClr>
                <a:srgbClr val="0D5929"/>
              </a:buClr>
            </a:pPr>
            <a:r>
              <a:rPr lang="en-US" sz="2000"/>
              <a:t>Sponsoring organizations and State agencies can also order in bulk by sending an email to: </a:t>
            </a:r>
          </a:p>
          <a:p>
            <a:endParaRPr lang="en-US" sz="2400"/>
          </a:p>
        </p:txBody>
      </p:sp>
      <p:pic>
        <p:nvPicPr>
          <p:cNvPr id="15" name="Picture 14" descr="Mail Icon">
            <a:extLst>
              <a:ext uri="{FF2B5EF4-FFF2-40B4-BE49-F238E27FC236}">
                <a16:creationId xmlns:a16="http://schemas.microsoft.com/office/drawing/2014/main" id="{261206D2-454B-394B-9259-769C63BB4D93}"/>
              </a:ext>
            </a:extLst>
          </p:cNvPr>
          <p:cNvPicPr>
            <a:picLocks noChangeAspect="1"/>
          </p:cNvPicPr>
          <p:nvPr/>
        </p:nvPicPr>
        <p:blipFill>
          <a:blip r:embed="rId4"/>
          <a:srcRect/>
          <a:stretch/>
        </p:blipFill>
        <p:spPr>
          <a:xfrm>
            <a:off x="544295" y="3871228"/>
            <a:ext cx="397143" cy="400837"/>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3910367"/>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000D5A"/>
                </a:solidFill>
                <a:hlinkClick r:id="rId5">
                  <a:extLst>
                    <a:ext uri="{A12FA001-AC4F-418D-AE19-62706E023703}">
                      <ahyp:hlinkClr xmlns:ahyp="http://schemas.microsoft.com/office/drawing/2018/hyperlinkcolor" xmlns="" val="tx"/>
                    </a:ext>
                  </a:extLst>
                </a:hlinkClick>
              </a:rPr>
              <a:t>TeamNutrition@usda.gov</a:t>
            </a:r>
            <a:endParaRPr lang="en-US" sz="2000" u="sng" dirty="0">
              <a:solidFill>
                <a:srgbClr val="000D5A"/>
              </a:solidFill>
            </a:endParaRPr>
          </a:p>
        </p:txBody>
      </p:sp>
      <p:pic>
        <p:nvPicPr>
          <p:cNvPr id="9" name="Picture 8" descr="Printing Team Nutrition materials online">
            <a:extLst>
              <a:ext uri="{FF2B5EF4-FFF2-40B4-BE49-F238E27FC236}">
                <a16:creationId xmlns:a16="http://schemas.microsoft.com/office/drawing/2014/main" id="{F9FF22B7-0599-1045-9AC7-9DC3C175CBA8}"/>
              </a:ext>
            </a:extLst>
          </p:cNvPr>
          <p:cNvPicPr>
            <a:picLocks noChangeAspect="1"/>
          </p:cNvPicPr>
          <p:nvPr/>
        </p:nvPicPr>
        <p:blipFill>
          <a:blip r:embed="rId6">
            <a:extLst>
              <a:ext uri="{28A0092B-C50C-407E-A947-70E740481C1C}">
                <a14:useLocalDpi xmlns:a14="http://schemas.microsoft.com/office/drawing/2010/main"/>
              </a:ext>
            </a:extLst>
          </a:blip>
          <a:srcRect l="1122" r="1122"/>
          <a:stretch/>
        </p:blipFill>
        <p:spPr>
          <a:xfrm>
            <a:off x="4708886" y="1403217"/>
            <a:ext cx="4211636" cy="3740283"/>
          </a:xfrm>
          <a:prstGeom prst="rect">
            <a:avLst/>
          </a:prstGeom>
        </p:spPr>
      </p:pic>
    </p:spTree>
    <p:extLst>
      <p:ext uri="{BB962C8B-B14F-4D97-AF65-F5344CB8AC3E}">
        <p14:creationId xmlns:p14="http://schemas.microsoft.com/office/powerpoint/2010/main" val="2888650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solidFill>
                  <a:srgbClr val="1F4E79"/>
                </a:solidFill>
              </a:rPr>
              <a:t>Thank</a:t>
            </a:r>
            <a:r>
              <a:rPr lang="en-US" sz="6000" dirty="0"/>
              <a:t> you!</a:t>
            </a:r>
          </a:p>
        </p:txBody>
      </p:sp>
      <p:sp>
        <p:nvSpPr>
          <p:cNvPr id="22" name="Subtitle 6">
            <a:extLst>
              <a:ext uri="{FF2B5EF4-FFF2-40B4-BE49-F238E27FC236}">
                <a16:creationId xmlns:a16="http://schemas.microsoft.com/office/drawing/2014/main" id="{90B34CED-0DF2-424B-AEEB-7E46BAF1BB0E}"/>
              </a:ext>
            </a:extLst>
          </p:cNvPr>
          <p:cNvSpPr>
            <a:spLocks noGrp="1"/>
          </p:cNvSpPr>
          <p:nvPr>
            <p:ph type="subTitle" idx="1"/>
          </p:nvPr>
        </p:nvSpPr>
        <p:spPr>
          <a:xfrm>
            <a:off x="925634" y="2039112"/>
            <a:ext cx="3067285" cy="391975"/>
          </a:xfrm>
        </p:spPr>
        <p:txBody>
          <a:bodyPr lIns="0" tIns="45720" rIns="91440"/>
          <a:lstStyle/>
          <a:p>
            <a:r>
              <a:rPr lang="en-US" sz="2000" b="1" u="sng" dirty="0">
                <a:solidFill>
                  <a:srgbClr val="1F4E79"/>
                </a:solidFill>
                <a:hlinkClick r:id="rId3">
                  <a:extLst>
                    <a:ext uri="{A12FA001-AC4F-418D-AE19-62706E023703}">
                      <ahyp:hlinkClr xmlns:ahyp="http://schemas.microsoft.com/office/drawing/2018/hyperlinkcolor" xmlns="" val="tx"/>
                    </a:ext>
                  </a:extLst>
                </a:hlinkClick>
              </a:rPr>
              <a:t>TeamNutrition.usda.gov</a:t>
            </a:r>
            <a:endParaRPr lang="en-US" sz="2000" b="1" u="sng" dirty="0">
              <a:solidFill>
                <a:srgbClr val="1F4E79"/>
              </a:solidFill>
            </a:endParaRPr>
          </a:p>
          <a:p>
            <a:endParaRPr lang="en-US" dirty="0"/>
          </a:p>
        </p:txBody>
      </p:sp>
      <p:pic>
        <p:nvPicPr>
          <p:cNvPr id="21" name="Picture 20" descr="Hyperlink icon">
            <a:extLst>
              <a:ext uri="{FF2B5EF4-FFF2-40B4-BE49-F238E27FC236}">
                <a16:creationId xmlns:a16="http://schemas.microsoft.com/office/drawing/2014/main" id="{9DCBB103-5B1C-334E-8595-213B1DA465A6}"/>
              </a:ext>
            </a:extLst>
          </p:cNvPr>
          <p:cNvPicPr>
            <a:picLocks noChangeAspect="1"/>
          </p:cNvPicPr>
          <p:nvPr/>
        </p:nvPicPr>
        <p:blipFill>
          <a:blip r:embed="rId4"/>
          <a:srcRect/>
          <a:stretch/>
        </p:blipFill>
        <p:spPr>
          <a:xfrm>
            <a:off x="329813" y="1985319"/>
            <a:ext cx="420624" cy="420624"/>
          </a:xfrm>
          <a:prstGeom prst="rect">
            <a:avLst/>
          </a:prstGeom>
        </p:spPr>
      </p:pic>
      <p:pic>
        <p:nvPicPr>
          <p:cNvPr id="23" name="Picture 22" descr="Twitter icon">
            <a:extLst>
              <a:ext uri="{FF2B5EF4-FFF2-40B4-BE49-F238E27FC236}">
                <a16:creationId xmlns:a16="http://schemas.microsoft.com/office/drawing/2014/main" id="{8897D358-BE38-AB4D-8834-9DCDC79BDD1E}"/>
              </a:ext>
            </a:extLst>
          </p:cNvPr>
          <p:cNvPicPr>
            <a:picLocks noChangeAspect="1"/>
          </p:cNvPicPr>
          <p:nvPr/>
        </p:nvPicPr>
        <p:blipFill>
          <a:blip r:embed="rId5"/>
          <a:srcRect/>
          <a:stretch/>
        </p:blipFill>
        <p:spPr>
          <a:xfrm>
            <a:off x="348674" y="2662516"/>
            <a:ext cx="457200" cy="457200"/>
          </a:xfrm>
          <a:prstGeom prst="rect">
            <a:avLst/>
          </a:prstGeom>
        </p:spPr>
      </p:pic>
      <p:sp>
        <p:nvSpPr>
          <p:cNvPr id="24" name="Text Placeholder 2">
            <a:extLst>
              <a:ext uri="{FF2B5EF4-FFF2-40B4-BE49-F238E27FC236}">
                <a16:creationId xmlns:a16="http://schemas.microsoft.com/office/drawing/2014/main" id="{DB29A016-C56D-2243-9399-2C02F2ABA57E}"/>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solidFill>
                  <a:srgbClr val="1F4E79"/>
                </a:solidFill>
                <a:hlinkClick r:id="rId6">
                  <a:extLst>
                    <a:ext uri="{A12FA001-AC4F-418D-AE19-62706E023703}">
                      <ahyp:hlinkClr xmlns:ahyp="http://schemas.microsoft.com/office/drawing/2018/hyperlinkcolor" xmlns="" val="tx"/>
                    </a:ext>
                  </a:extLst>
                </a:hlinkClick>
              </a:rPr>
              <a:t>@TeamNutrition</a:t>
            </a:r>
            <a:endParaRPr lang="en-US" sz="2000" b="1" dirty="0">
              <a:solidFill>
                <a:srgbClr val="1F4E79"/>
              </a:solidFill>
            </a:endParaRPr>
          </a:p>
        </p:txBody>
      </p:sp>
      <p:pic>
        <p:nvPicPr>
          <p:cNvPr id="25" name="Picture 24" descr="Email icon">
            <a:extLst>
              <a:ext uri="{FF2B5EF4-FFF2-40B4-BE49-F238E27FC236}">
                <a16:creationId xmlns:a16="http://schemas.microsoft.com/office/drawing/2014/main" id="{667C1BEB-9F9E-2F4A-A439-42E00C30D430}"/>
              </a:ext>
            </a:extLst>
          </p:cNvPr>
          <p:cNvPicPr>
            <a:picLocks noChangeAspect="1"/>
          </p:cNvPicPr>
          <p:nvPr/>
        </p:nvPicPr>
        <p:blipFill>
          <a:blip r:embed="rId7"/>
          <a:srcRect/>
          <a:stretch/>
        </p:blipFill>
        <p:spPr>
          <a:xfrm>
            <a:off x="382065" y="3352287"/>
            <a:ext cx="397143" cy="400837"/>
          </a:xfrm>
          <a:prstGeom prst="rect">
            <a:avLst/>
          </a:prstGeom>
        </p:spPr>
      </p:pic>
      <p:sp>
        <p:nvSpPr>
          <p:cNvPr id="26" name="Text Placeholder 2">
            <a:extLst>
              <a:ext uri="{FF2B5EF4-FFF2-40B4-BE49-F238E27FC236}">
                <a16:creationId xmlns:a16="http://schemas.microsoft.com/office/drawing/2014/main" id="{F11FBB90-B00B-7A4F-A964-31230D83E0B0}"/>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1F4E79"/>
                </a:solidFill>
                <a:hlinkClick r:id="rId8">
                  <a:extLst>
                    <a:ext uri="{A12FA001-AC4F-418D-AE19-62706E023703}">
                      <ahyp:hlinkClr xmlns:ahyp="http://schemas.microsoft.com/office/drawing/2018/hyperlinkcolor" xmlns="" val="tx"/>
                    </a:ext>
                  </a:extLst>
                </a:hlinkClick>
              </a:rPr>
              <a:t>TeamNutrition@USDA.gov</a:t>
            </a:r>
            <a:endParaRPr lang="en-US" sz="2000" u="sng" dirty="0">
              <a:solidFill>
                <a:srgbClr val="1F4E79"/>
              </a:solidFill>
            </a:endParaRPr>
          </a:p>
        </p:txBody>
      </p:sp>
      <p:pic>
        <p:nvPicPr>
          <p:cNvPr id="9" name="Picture 2" descr="Icon: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3783806" cy="246221"/>
          </a:xfrm>
          <a:prstGeom prst="rect">
            <a:avLst/>
          </a:prstGeom>
          <a:noFill/>
        </p:spPr>
        <p:txBody>
          <a:bodyPr wrap="square" rtlCol="0">
            <a:spAutoFit/>
          </a:bodyPr>
          <a:lstStyle/>
          <a:p>
            <a:r>
              <a:rPr lang="en-US" sz="1000" i="1" dirty="0">
                <a:latin typeface="Helvetica Light Oblique" panose="020B0403020202020204" pitchFamily="34" charset="0"/>
              </a:rPr>
              <a:t>USDA is an equal opportunity provider, employer, and lender.</a:t>
            </a:r>
          </a:p>
        </p:txBody>
      </p:sp>
      <p:pic>
        <p:nvPicPr>
          <p:cNvPr id="6" name="Picture 5" descr="A girl thinking about the MyPlate food groups for fruits, grains, vegetables, protein and dairy.">
            <a:extLst>
              <a:ext uri="{FF2B5EF4-FFF2-40B4-BE49-F238E27FC236}">
                <a16:creationId xmlns:a16="http://schemas.microsoft.com/office/drawing/2014/main" id="{F54E4113-25BC-4341-B2EB-9C11519DE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12739" y="708308"/>
            <a:ext cx="3067285" cy="4128175"/>
          </a:xfrm>
          <a:prstGeom prst="rect">
            <a:avLst/>
          </a:prstGeom>
        </p:spPr>
      </p:pic>
    </p:spTree>
    <p:extLst>
      <p:ext uri="{BB962C8B-B14F-4D97-AF65-F5344CB8AC3E}">
        <p14:creationId xmlns:p14="http://schemas.microsoft.com/office/powerpoint/2010/main" val="144947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180197" y="274320"/>
            <a:ext cx="8555277" cy="475488"/>
          </a:xfrm>
        </p:spPr>
        <p:txBody>
          <a:bodyPr/>
          <a:lstStyle/>
          <a:p>
            <a:pPr algn="l"/>
            <a:r>
              <a:rPr lang="en-US" dirty="0"/>
              <a:t>Mealtimes With Toddlers in the CACFP</a:t>
            </a:r>
          </a:p>
        </p:txBody>
      </p:sp>
      <p:pic>
        <p:nvPicPr>
          <p:cNvPr id="11" name="Picture 10" descr="CACFP Operator Booklet">
            <a:extLst>
              <a:ext uri="{FF2B5EF4-FFF2-40B4-BE49-F238E27FC236}">
                <a16:creationId xmlns:a16="http://schemas.microsoft.com/office/drawing/2014/main" id="{B3593932-D771-3E49-956A-4FD4E4D54245}"/>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90768" y="1268147"/>
            <a:ext cx="2483933" cy="3214501"/>
          </a:xfrm>
          <a:prstGeom prst="rect">
            <a:avLst/>
          </a:prstGeom>
          <a:ln w="12700">
            <a:noFill/>
          </a:ln>
          <a:effectLst>
            <a:outerShdw blurRad="63500" sx="102000" sy="102000" algn="ctr" rotWithShape="0">
              <a:srgbClr val="000000">
                <a:alpha val="10000"/>
              </a:srgbClr>
            </a:outerShdw>
          </a:effectLst>
        </p:spPr>
      </p:pic>
      <p:sp>
        <p:nvSpPr>
          <p:cNvPr id="13" name="TextBox 12">
            <a:extLst>
              <a:ext uri="{FF2B5EF4-FFF2-40B4-BE49-F238E27FC236}">
                <a16:creationId xmlns:a16="http://schemas.microsoft.com/office/drawing/2014/main" id="{50E937D0-5384-D046-8EB4-1240F450F314}"/>
              </a:ext>
            </a:extLst>
          </p:cNvPr>
          <p:cNvSpPr txBox="1"/>
          <p:nvPr/>
        </p:nvSpPr>
        <p:spPr>
          <a:xfrm>
            <a:off x="290768" y="4564892"/>
            <a:ext cx="2483933" cy="307777"/>
          </a:xfrm>
          <a:prstGeom prst="rect">
            <a:avLst/>
          </a:prstGeom>
          <a:noFill/>
        </p:spPr>
        <p:txBody>
          <a:bodyPr wrap="square" rtlCol="0">
            <a:spAutoFit/>
          </a:bodyPr>
          <a:lstStyle/>
          <a:p>
            <a:pPr algn="ctr"/>
            <a:r>
              <a:rPr lang="en-US" sz="1400" dirty="0">
                <a:solidFill>
                  <a:schemeClr val="accent5">
                    <a:lumMod val="50000"/>
                  </a:schemeClr>
                </a:solidFill>
                <a:latin typeface="Helvetica" pitchFamily="2" charset="0"/>
              </a:rPr>
              <a:t>CACFP Operator Booklet</a:t>
            </a:r>
          </a:p>
        </p:txBody>
      </p:sp>
      <p:pic>
        <p:nvPicPr>
          <p:cNvPr id="12" name="Picture 11" descr="Family Handout">
            <a:extLst>
              <a:ext uri="{FF2B5EF4-FFF2-40B4-BE49-F238E27FC236}">
                <a16:creationId xmlns:a16="http://schemas.microsoft.com/office/drawing/2014/main" id="{E2EB4C6D-4679-1045-9EBF-712E413D1B27}"/>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3154969" y="1259130"/>
            <a:ext cx="2497868" cy="3232536"/>
          </a:xfrm>
          <a:prstGeom prst="rect">
            <a:avLst/>
          </a:prstGeom>
          <a:ln w="12700">
            <a:noFill/>
          </a:ln>
          <a:effectLst>
            <a:outerShdw blurRad="63500" sx="102000" sy="102000" algn="ctr" rotWithShape="0">
              <a:srgbClr val="000000">
                <a:alpha val="10000"/>
              </a:srgbClr>
            </a:outerShdw>
          </a:effectLst>
        </p:spPr>
      </p:pic>
      <p:sp>
        <p:nvSpPr>
          <p:cNvPr id="14" name="TextBox 13">
            <a:extLst>
              <a:ext uri="{FF2B5EF4-FFF2-40B4-BE49-F238E27FC236}">
                <a16:creationId xmlns:a16="http://schemas.microsoft.com/office/drawing/2014/main" id="{006B0FEB-45BA-EA4E-9858-115BD9C51A32}"/>
              </a:ext>
            </a:extLst>
          </p:cNvPr>
          <p:cNvSpPr txBox="1"/>
          <p:nvPr/>
        </p:nvSpPr>
        <p:spPr>
          <a:xfrm>
            <a:off x="3134552" y="4564892"/>
            <a:ext cx="2483933" cy="307777"/>
          </a:xfrm>
          <a:prstGeom prst="rect">
            <a:avLst/>
          </a:prstGeom>
          <a:noFill/>
        </p:spPr>
        <p:txBody>
          <a:bodyPr wrap="square" rtlCol="0">
            <a:spAutoFit/>
          </a:bodyPr>
          <a:lstStyle/>
          <a:p>
            <a:pPr algn="ctr"/>
            <a:r>
              <a:rPr lang="en-US" sz="1400" dirty="0">
                <a:solidFill>
                  <a:schemeClr val="accent5">
                    <a:lumMod val="50000"/>
                  </a:schemeClr>
                </a:solidFill>
                <a:latin typeface="Helvetica" pitchFamily="2" charset="0"/>
              </a:rPr>
              <a:t>Family Handout</a:t>
            </a:r>
          </a:p>
        </p:txBody>
      </p:sp>
      <p:sp>
        <p:nvSpPr>
          <p:cNvPr id="15" name="TextBox 14">
            <a:extLst>
              <a:ext uri="{FF2B5EF4-FFF2-40B4-BE49-F238E27FC236}">
                <a16:creationId xmlns:a16="http://schemas.microsoft.com/office/drawing/2014/main" id="{1FE449AC-0128-F74F-946E-C917280E2D5E}"/>
              </a:ext>
            </a:extLst>
          </p:cNvPr>
          <p:cNvSpPr txBox="1"/>
          <p:nvPr/>
        </p:nvSpPr>
        <p:spPr>
          <a:xfrm>
            <a:off x="5835570" y="1299599"/>
            <a:ext cx="366294" cy="584775"/>
          </a:xfrm>
          <a:prstGeom prst="rect">
            <a:avLst/>
          </a:prstGeom>
          <a:noFill/>
        </p:spPr>
        <p:txBody>
          <a:bodyPr wrap="square" rtlCol="0">
            <a:spAutoFit/>
          </a:bodyPr>
          <a:lstStyle/>
          <a:p>
            <a:pPr algn="ctr"/>
            <a:r>
              <a:rPr lang="en-US" sz="3200" dirty="0">
                <a:solidFill>
                  <a:schemeClr val="accent5">
                    <a:lumMod val="50000"/>
                  </a:schemeClr>
                </a:solidFill>
                <a:latin typeface="Helvetica" pitchFamily="2" charset="0"/>
              </a:rPr>
              <a:t>1</a:t>
            </a:r>
          </a:p>
        </p:txBody>
      </p:sp>
      <p:pic>
        <p:nvPicPr>
          <p:cNvPr id="24" name="Picture 23" descr="Video icon">
            <a:extLst>
              <a:ext uri="{FF2B5EF4-FFF2-40B4-BE49-F238E27FC236}">
                <a16:creationId xmlns:a16="http://schemas.microsoft.com/office/drawing/2014/main" id="{08C60E0D-428C-8C4F-9BAA-C9CE15CA3FA9}"/>
              </a:ext>
            </a:extLst>
          </p:cNvPr>
          <p:cNvPicPr>
            <a:picLocks noChangeAspect="1"/>
          </p:cNvPicPr>
          <p:nvPr/>
        </p:nvPicPr>
        <p:blipFill>
          <a:blip r:embed="rId5"/>
          <a:stretch>
            <a:fillRect/>
          </a:stretch>
        </p:blipFill>
        <p:spPr>
          <a:xfrm>
            <a:off x="6259469" y="1268793"/>
            <a:ext cx="730462" cy="730462"/>
          </a:xfrm>
          <a:prstGeom prst="rect">
            <a:avLst/>
          </a:prstGeom>
        </p:spPr>
      </p:pic>
      <p:sp>
        <p:nvSpPr>
          <p:cNvPr id="16" name="TextBox 15">
            <a:extLst>
              <a:ext uri="{FF2B5EF4-FFF2-40B4-BE49-F238E27FC236}">
                <a16:creationId xmlns:a16="http://schemas.microsoft.com/office/drawing/2014/main" id="{42BCE51F-9D78-E644-B4DD-20FC264A8306}"/>
              </a:ext>
            </a:extLst>
          </p:cNvPr>
          <p:cNvSpPr txBox="1"/>
          <p:nvPr/>
        </p:nvSpPr>
        <p:spPr>
          <a:xfrm>
            <a:off x="7027284" y="1299599"/>
            <a:ext cx="1708190" cy="738664"/>
          </a:xfrm>
          <a:prstGeom prst="rect">
            <a:avLst/>
          </a:prstGeom>
          <a:noFill/>
        </p:spPr>
        <p:txBody>
          <a:bodyPr wrap="square" rtlCol="0">
            <a:spAutoFit/>
          </a:bodyPr>
          <a:lstStyle/>
          <a:p>
            <a:r>
              <a:rPr lang="en-US" sz="1400" dirty="0">
                <a:solidFill>
                  <a:schemeClr val="accent5">
                    <a:lumMod val="50000"/>
                  </a:schemeClr>
                </a:solidFill>
                <a:latin typeface="Helvetica" pitchFamily="2" charset="0"/>
              </a:rPr>
              <a:t>Assist Children in Learning How to Feed Themselves</a:t>
            </a:r>
          </a:p>
        </p:txBody>
      </p:sp>
      <p:sp>
        <p:nvSpPr>
          <p:cNvPr id="18" name="TextBox 17">
            <a:extLst>
              <a:ext uri="{FF2B5EF4-FFF2-40B4-BE49-F238E27FC236}">
                <a16:creationId xmlns:a16="http://schemas.microsoft.com/office/drawing/2014/main" id="{07C1182A-C92C-164A-AF52-872E4547AA03}"/>
              </a:ext>
            </a:extLst>
          </p:cNvPr>
          <p:cNvSpPr txBox="1"/>
          <p:nvPr/>
        </p:nvSpPr>
        <p:spPr>
          <a:xfrm>
            <a:off x="5835570" y="2455735"/>
            <a:ext cx="366294" cy="584775"/>
          </a:xfrm>
          <a:prstGeom prst="rect">
            <a:avLst/>
          </a:prstGeom>
          <a:noFill/>
        </p:spPr>
        <p:txBody>
          <a:bodyPr wrap="square" rtlCol="0">
            <a:spAutoFit/>
          </a:bodyPr>
          <a:lstStyle/>
          <a:p>
            <a:pPr algn="ctr"/>
            <a:r>
              <a:rPr lang="en-US" sz="3200" dirty="0">
                <a:solidFill>
                  <a:schemeClr val="accent5">
                    <a:lumMod val="50000"/>
                  </a:schemeClr>
                </a:solidFill>
                <a:latin typeface="Helvetica" pitchFamily="2" charset="0"/>
              </a:rPr>
              <a:t>2</a:t>
            </a:r>
          </a:p>
        </p:txBody>
      </p:sp>
      <p:pic>
        <p:nvPicPr>
          <p:cNvPr id="25" name="Picture 24" descr="Video icon">
            <a:extLst>
              <a:ext uri="{FF2B5EF4-FFF2-40B4-BE49-F238E27FC236}">
                <a16:creationId xmlns:a16="http://schemas.microsoft.com/office/drawing/2014/main" id="{AD1F7243-467B-CF4E-902A-AF133F288A6F}"/>
              </a:ext>
            </a:extLst>
          </p:cNvPr>
          <p:cNvPicPr>
            <a:picLocks noChangeAspect="1"/>
          </p:cNvPicPr>
          <p:nvPr/>
        </p:nvPicPr>
        <p:blipFill>
          <a:blip r:embed="rId5"/>
          <a:stretch>
            <a:fillRect/>
          </a:stretch>
        </p:blipFill>
        <p:spPr>
          <a:xfrm>
            <a:off x="6259469" y="2502170"/>
            <a:ext cx="730462" cy="730462"/>
          </a:xfrm>
          <a:prstGeom prst="rect">
            <a:avLst/>
          </a:prstGeom>
        </p:spPr>
      </p:pic>
      <p:sp>
        <p:nvSpPr>
          <p:cNvPr id="19" name="TextBox 18">
            <a:extLst>
              <a:ext uri="{FF2B5EF4-FFF2-40B4-BE49-F238E27FC236}">
                <a16:creationId xmlns:a16="http://schemas.microsoft.com/office/drawing/2014/main" id="{1CB7E5B9-D7C9-F34C-85FB-1EBDD32AFFDB}"/>
              </a:ext>
            </a:extLst>
          </p:cNvPr>
          <p:cNvSpPr txBox="1"/>
          <p:nvPr/>
        </p:nvSpPr>
        <p:spPr>
          <a:xfrm>
            <a:off x="7027284" y="2455735"/>
            <a:ext cx="1559367" cy="738664"/>
          </a:xfrm>
          <a:prstGeom prst="rect">
            <a:avLst/>
          </a:prstGeom>
          <a:noFill/>
        </p:spPr>
        <p:txBody>
          <a:bodyPr wrap="square" rtlCol="0">
            <a:spAutoFit/>
          </a:bodyPr>
          <a:lstStyle/>
          <a:p>
            <a:r>
              <a:rPr lang="en-US" sz="1400" dirty="0">
                <a:solidFill>
                  <a:schemeClr val="accent5">
                    <a:lumMod val="50000"/>
                  </a:schemeClr>
                </a:solidFill>
                <a:latin typeface="Helvetica" pitchFamily="2" charset="0"/>
              </a:rPr>
              <a:t>Encourage Children to Try New Foods</a:t>
            </a:r>
          </a:p>
        </p:txBody>
      </p:sp>
      <p:sp>
        <p:nvSpPr>
          <p:cNvPr id="21" name="TextBox 20">
            <a:extLst>
              <a:ext uri="{FF2B5EF4-FFF2-40B4-BE49-F238E27FC236}">
                <a16:creationId xmlns:a16="http://schemas.microsoft.com/office/drawing/2014/main" id="{3DA3F685-CADA-404C-9175-DD5F3920E7C8}"/>
              </a:ext>
            </a:extLst>
          </p:cNvPr>
          <p:cNvSpPr txBox="1"/>
          <p:nvPr/>
        </p:nvSpPr>
        <p:spPr>
          <a:xfrm>
            <a:off x="5835570" y="3602188"/>
            <a:ext cx="366294" cy="584775"/>
          </a:xfrm>
          <a:prstGeom prst="rect">
            <a:avLst/>
          </a:prstGeom>
          <a:noFill/>
        </p:spPr>
        <p:txBody>
          <a:bodyPr wrap="square" rtlCol="0">
            <a:spAutoFit/>
          </a:bodyPr>
          <a:lstStyle/>
          <a:p>
            <a:pPr algn="ctr"/>
            <a:r>
              <a:rPr lang="en-US" sz="3200" dirty="0">
                <a:solidFill>
                  <a:schemeClr val="accent5">
                    <a:lumMod val="50000"/>
                  </a:schemeClr>
                </a:solidFill>
                <a:latin typeface="Helvetica" pitchFamily="2" charset="0"/>
              </a:rPr>
              <a:t>3</a:t>
            </a:r>
          </a:p>
        </p:txBody>
      </p:sp>
      <p:pic>
        <p:nvPicPr>
          <p:cNvPr id="26" name="Picture 25" descr="Video icon">
            <a:extLst>
              <a:ext uri="{FF2B5EF4-FFF2-40B4-BE49-F238E27FC236}">
                <a16:creationId xmlns:a16="http://schemas.microsoft.com/office/drawing/2014/main" id="{23C81BAF-25E6-0645-9324-66655EC5D2E8}"/>
              </a:ext>
            </a:extLst>
          </p:cNvPr>
          <p:cNvPicPr>
            <a:picLocks noChangeAspect="1"/>
          </p:cNvPicPr>
          <p:nvPr/>
        </p:nvPicPr>
        <p:blipFill>
          <a:blip r:embed="rId5"/>
          <a:stretch>
            <a:fillRect/>
          </a:stretch>
        </p:blipFill>
        <p:spPr>
          <a:xfrm>
            <a:off x="6259469" y="3629221"/>
            <a:ext cx="730462" cy="730462"/>
          </a:xfrm>
          <a:prstGeom prst="rect">
            <a:avLst/>
          </a:prstGeom>
        </p:spPr>
      </p:pic>
      <p:sp>
        <p:nvSpPr>
          <p:cNvPr id="22" name="TextBox 21">
            <a:extLst>
              <a:ext uri="{FF2B5EF4-FFF2-40B4-BE49-F238E27FC236}">
                <a16:creationId xmlns:a16="http://schemas.microsoft.com/office/drawing/2014/main" id="{AF8701EA-9761-8842-8459-9266DECE1B07}"/>
              </a:ext>
            </a:extLst>
          </p:cNvPr>
          <p:cNvSpPr txBox="1"/>
          <p:nvPr/>
        </p:nvSpPr>
        <p:spPr>
          <a:xfrm>
            <a:off x="7027283" y="3602188"/>
            <a:ext cx="2034523" cy="738664"/>
          </a:xfrm>
          <a:prstGeom prst="rect">
            <a:avLst/>
          </a:prstGeom>
          <a:noFill/>
        </p:spPr>
        <p:txBody>
          <a:bodyPr wrap="square" rtlCol="0">
            <a:spAutoFit/>
          </a:bodyPr>
          <a:lstStyle/>
          <a:p>
            <a:r>
              <a:rPr lang="en-US" sz="1400" dirty="0">
                <a:solidFill>
                  <a:schemeClr val="accent5">
                    <a:lumMod val="50000"/>
                  </a:schemeClr>
                </a:solidFill>
                <a:latin typeface="Helvetica" pitchFamily="2" charset="0"/>
              </a:rPr>
              <a:t>Choose the Right Type of Milk to Serve Children in the CACFP</a:t>
            </a:r>
          </a:p>
        </p:txBody>
      </p:sp>
      <p:sp>
        <p:nvSpPr>
          <p:cNvPr id="23" name="TextBox 22">
            <a:extLst>
              <a:ext uri="{FF2B5EF4-FFF2-40B4-BE49-F238E27FC236}">
                <a16:creationId xmlns:a16="http://schemas.microsoft.com/office/drawing/2014/main" id="{13E1193E-F872-C64C-A078-19FDA80C7422}"/>
              </a:ext>
            </a:extLst>
          </p:cNvPr>
          <p:cNvSpPr txBox="1"/>
          <p:nvPr/>
        </p:nvSpPr>
        <p:spPr>
          <a:xfrm>
            <a:off x="6102718" y="4564892"/>
            <a:ext cx="2483933" cy="307777"/>
          </a:xfrm>
          <a:prstGeom prst="rect">
            <a:avLst/>
          </a:prstGeom>
          <a:noFill/>
        </p:spPr>
        <p:txBody>
          <a:bodyPr wrap="square" rtlCol="0">
            <a:spAutoFit/>
          </a:bodyPr>
          <a:lstStyle/>
          <a:p>
            <a:pPr algn="ctr"/>
            <a:r>
              <a:rPr lang="en-US" sz="1400" dirty="0">
                <a:solidFill>
                  <a:schemeClr val="accent5">
                    <a:lumMod val="50000"/>
                  </a:schemeClr>
                </a:solidFill>
                <a:latin typeface="Helvetica" pitchFamily="2" charset="0"/>
              </a:rPr>
              <a:t>Videos</a:t>
            </a:r>
          </a:p>
        </p:txBody>
      </p:sp>
    </p:spTree>
    <p:extLst>
      <p:ext uri="{BB962C8B-B14F-4D97-AF65-F5344CB8AC3E}">
        <p14:creationId xmlns:p14="http://schemas.microsoft.com/office/powerpoint/2010/main" val="3705878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FCB9D-D466-E749-B2CF-F6591FB95956}"/>
              </a:ext>
            </a:extLst>
          </p:cNvPr>
          <p:cNvSpPr>
            <a:spLocks noGrp="1"/>
          </p:cNvSpPr>
          <p:nvPr>
            <p:ph type="title"/>
          </p:nvPr>
        </p:nvSpPr>
        <p:spPr>
          <a:xfrm>
            <a:off x="0" y="0"/>
            <a:ext cx="6625883" cy="1009979"/>
          </a:xfrm>
        </p:spPr>
        <p:txBody>
          <a:bodyPr/>
          <a:lstStyle/>
          <a:p>
            <a:r>
              <a:rPr lang="en-US" dirty="0"/>
              <a:t>CACFP Meal Pattern for Children </a:t>
            </a:r>
            <a:br>
              <a:rPr lang="en-US" dirty="0"/>
            </a:br>
            <a:r>
              <a:rPr lang="en-US" dirty="0"/>
              <a:t>1 through 2 Years Old</a:t>
            </a:r>
            <a:br>
              <a:rPr lang="en-US" dirty="0"/>
            </a:br>
            <a:endParaRPr lang="en-US" dirty="0"/>
          </a:p>
        </p:txBody>
      </p:sp>
      <p:pic>
        <p:nvPicPr>
          <p:cNvPr id="5" name="Picture 4" descr="Front of &quot;Mealtimes with Toddlers&quot; handout">
            <a:extLst>
              <a:ext uri="{FF2B5EF4-FFF2-40B4-BE49-F238E27FC236}">
                <a16:creationId xmlns:a16="http://schemas.microsoft.com/office/drawing/2014/main" id="{7B60F7AD-8ABC-304D-86E9-0B827A5DBD95}"/>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27318" y="1352397"/>
            <a:ext cx="2587068" cy="3347971"/>
          </a:xfrm>
          <a:prstGeom prst="rect">
            <a:avLst/>
          </a:prstGeom>
          <a:ln w="12700">
            <a:solidFill>
              <a:schemeClr val="bg1">
                <a:lumMod val="85000"/>
              </a:schemeClr>
            </a:solidFill>
          </a:ln>
          <a:effectLst>
            <a:outerShdw blurRad="63500" sx="102000" sy="102000" algn="ctr" rotWithShape="0">
              <a:srgbClr val="000000">
                <a:alpha val="10000"/>
              </a:srgbClr>
            </a:outerShdw>
          </a:effectLst>
        </p:spPr>
      </p:pic>
      <p:sp>
        <p:nvSpPr>
          <p:cNvPr id="8" name="Snip Same Side Corner Rectangle 7" descr="[decorative]">
            <a:extLst>
              <a:ext uri="{FF2B5EF4-FFF2-40B4-BE49-F238E27FC236}">
                <a16:creationId xmlns:a16="http://schemas.microsoft.com/office/drawing/2014/main" id="{2E4B403B-461E-8646-BD65-2BCA1D7B3049}"/>
              </a:ext>
            </a:extLst>
          </p:cNvPr>
          <p:cNvSpPr/>
          <p:nvPr/>
        </p:nvSpPr>
        <p:spPr>
          <a:xfrm rot="16200000">
            <a:off x="1023861" y="1953829"/>
            <a:ext cx="2267807" cy="2117190"/>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descr="[decorative]">
            <a:extLst>
              <a:ext uri="{FF2B5EF4-FFF2-40B4-BE49-F238E27FC236}">
                <a16:creationId xmlns:a16="http://schemas.microsoft.com/office/drawing/2014/main" id="{A17741B7-C493-FA42-BA0C-673D2D5089D7}"/>
              </a:ext>
              <a:ext uri="{C183D7F6-B498-43B3-948B-1728B52AA6E4}">
                <adec:decorative xmlns:adec="http://schemas.microsoft.com/office/drawing/2017/decorative" xmlns="" val="1"/>
              </a:ext>
            </a:extLst>
          </p:cNvPr>
          <p:cNvSpPr/>
          <p:nvPr/>
        </p:nvSpPr>
        <p:spPr>
          <a:xfrm>
            <a:off x="1594793" y="1885107"/>
            <a:ext cx="2582841" cy="2267806"/>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Closeup of front of &quot;Mealtimes with Toddlers&quot; handout">
            <a:extLst>
              <a:ext uri="{FF2B5EF4-FFF2-40B4-BE49-F238E27FC236}">
                <a16:creationId xmlns:a16="http://schemas.microsoft.com/office/drawing/2014/main" id="{DDF6727A-46ED-F542-AF3A-F247E1A3B4A8}"/>
              </a:ext>
            </a:extLst>
          </p:cNvPr>
          <p:cNvPicPr>
            <a:picLocks noChangeAspect="1"/>
          </p:cNvPicPr>
          <p:nvPr/>
        </p:nvPicPr>
        <p:blipFill>
          <a:blip r:embed="rId4">
            <a:extLst>
              <a:ext uri="{28A0092B-C50C-407E-A947-70E740481C1C}">
                <a14:useLocalDpi xmlns:a14="http://schemas.microsoft.com/office/drawing/2010/main"/>
              </a:ext>
            </a:extLst>
          </a:blip>
          <a:srcRect l="269" r="269"/>
          <a:stretch/>
        </p:blipFill>
        <p:spPr>
          <a:xfrm>
            <a:off x="1727168" y="2014479"/>
            <a:ext cx="2367629" cy="2078929"/>
          </a:xfrm>
          <a:prstGeom prst="rect">
            <a:avLst/>
          </a:prstGeom>
          <a:ln w="3175">
            <a:noFill/>
          </a:ln>
        </p:spPr>
      </p:pic>
      <p:pic>
        <p:nvPicPr>
          <p:cNvPr id="7" name="Picture 6" descr="Back of &quot;Mealtimes with Toddlers&quot; handout">
            <a:extLst>
              <a:ext uri="{FF2B5EF4-FFF2-40B4-BE49-F238E27FC236}">
                <a16:creationId xmlns:a16="http://schemas.microsoft.com/office/drawing/2014/main" id="{EF2C1A90-D00E-B349-AD6D-E6F83B7DD451}"/>
              </a:ext>
            </a:extLst>
          </p:cNvPr>
          <p:cNvPicPr>
            <a:picLocks noChangeAspect="1"/>
          </p:cNvPicPr>
          <p:nvPr/>
        </p:nvPicPr>
        <p:blipFill>
          <a:blip r:embed="rId5"/>
          <a:stretch>
            <a:fillRect/>
          </a:stretch>
        </p:blipFill>
        <p:spPr>
          <a:xfrm>
            <a:off x="4572000" y="1352397"/>
            <a:ext cx="2582841" cy="3347971"/>
          </a:xfrm>
          <a:prstGeom prst="rect">
            <a:avLst/>
          </a:prstGeom>
          <a:ln w="12700">
            <a:solidFill>
              <a:schemeClr val="bg1">
                <a:lumMod val="85000"/>
              </a:schemeClr>
            </a:solidFill>
          </a:ln>
          <a:effectLst>
            <a:outerShdw blurRad="63500" sx="102000" sy="102000" algn="ctr" rotWithShape="0">
              <a:srgbClr val="000000">
                <a:alpha val="10000"/>
              </a:srgbClr>
            </a:outerShdw>
          </a:effectLst>
        </p:spPr>
      </p:pic>
      <p:sp>
        <p:nvSpPr>
          <p:cNvPr id="11" name="Snip Same Side Corner Rectangle 10" descr="[decorative]">
            <a:extLst>
              <a:ext uri="{FF2B5EF4-FFF2-40B4-BE49-F238E27FC236}">
                <a16:creationId xmlns:a16="http://schemas.microsoft.com/office/drawing/2014/main" id="{04892D05-16F2-4546-9E2E-64AC4CA4EB42}"/>
              </a:ext>
            </a:extLst>
          </p:cNvPr>
          <p:cNvSpPr/>
          <p:nvPr/>
        </p:nvSpPr>
        <p:spPr>
          <a:xfrm rot="16200000">
            <a:off x="5567631" y="1692992"/>
            <a:ext cx="3256952" cy="2741655"/>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descr="[decorative]">
            <a:extLst>
              <a:ext uri="{FF2B5EF4-FFF2-40B4-BE49-F238E27FC236}">
                <a16:creationId xmlns:a16="http://schemas.microsoft.com/office/drawing/2014/main" id="{993AD735-B2E1-A740-809E-65E0BFDA0591}"/>
              </a:ext>
              <a:ext uri="{C183D7F6-B498-43B3-948B-1728B52AA6E4}">
                <adec:decorative xmlns:adec="http://schemas.microsoft.com/office/drawing/2017/decorative" xmlns="" val="1"/>
              </a:ext>
            </a:extLst>
          </p:cNvPr>
          <p:cNvSpPr/>
          <p:nvPr/>
        </p:nvSpPr>
        <p:spPr>
          <a:xfrm>
            <a:off x="6496891" y="1397526"/>
            <a:ext cx="2225680" cy="3347970"/>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Closeup of back of &quot;Mealtimes with Toddlers&quot; handout">
            <a:extLst>
              <a:ext uri="{FF2B5EF4-FFF2-40B4-BE49-F238E27FC236}">
                <a16:creationId xmlns:a16="http://schemas.microsoft.com/office/drawing/2014/main" id="{A658B237-E69A-1842-AB24-6329498C6FEE}"/>
              </a:ext>
            </a:extLst>
          </p:cNvPr>
          <p:cNvPicPr>
            <a:picLocks noChangeAspect="1"/>
          </p:cNvPicPr>
          <p:nvPr/>
        </p:nvPicPr>
        <p:blipFill>
          <a:blip r:embed="rId6"/>
          <a:srcRect/>
          <a:stretch/>
        </p:blipFill>
        <p:spPr>
          <a:xfrm>
            <a:off x="6572248" y="1465211"/>
            <a:ext cx="2116844" cy="3122345"/>
          </a:xfrm>
          <a:prstGeom prst="rect">
            <a:avLst/>
          </a:prstGeom>
        </p:spPr>
      </p:pic>
    </p:spTree>
    <p:extLst>
      <p:ext uri="{BB962C8B-B14F-4D97-AF65-F5344CB8AC3E}">
        <p14:creationId xmlns:p14="http://schemas.microsoft.com/office/powerpoint/2010/main" val="2829616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CACFP Meal Pattern for Children 1-2 Years</a:t>
            </a:r>
            <a:endParaRPr lang="en-US" sz="3000" dirty="0">
              <a:latin typeface="Arial" panose="020B0604020202020204" pitchFamily="34" charset="0"/>
              <a:cs typeface="Arial" panose="020B0604020202020204" pitchFamily="34" charset="0"/>
            </a:endParaRPr>
          </a:p>
        </p:txBody>
      </p:sp>
      <p:pic>
        <p:nvPicPr>
          <p:cNvPr id="11" name="Picture 10" descr="Mealtimes with Toddlers&quot; handout">
            <a:extLst>
              <a:ext uri="{FF2B5EF4-FFF2-40B4-BE49-F238E27FC236}">
                <a16:creationId xmlns:a16="http://schemas.microsoft.com/office/drawing/2014/main" id="{05F5E136-08BB-5343-9A81-52DB56CA18A0}"/>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27318" y="1141244"/>
            <a:ext cx="2724173" cy="3525401"/>
          </a:xfrm>
          <a:prstGeom prst="rect">
            <a:avLst/>
          </a:prstGeom>
          <a:ln w="12700">
            <a:solidFill>
              <a:schemeClr val="bg1">
                <a:lumMod val="85000"/>
              </a:schemeClr>
            </a:solidFill>
          </a:ln>
          <a:effectLst>
            <a:outerShdw blurRad="63500" sx="102000" sy="102000" algn="ctr" rotWithShape="0">
              <a:srgbClr val="000000">
                <a:alpha val="10000"/>
              </a:srgbClr>
            </a:outerShdw>
          </a:effectLst>
        </p:spPr>
      </p:pic>
      <p:sp>
        <p:nvSpPr>
          <p:cNvPr id="5" name="Rounded Rectangle 4" descr="[decorative] ">
            <a:extLst>
              <a:ext uri="{FF2B5EF4-FFF2-40B4-BE49-F238E27FC236}">
                <a16:creationId xmlns:a16="http://schemas.microsoft.com/office/drawing/2014/main" id="{27AE9830-6F01-CB49-BF4B-570214F53E7A}"/>
              </a:ext>
              <a:ext uri="{C183D7F6-B498-43B3-948B-1728B52AA6E4}">
                <adec:decorative xmlns:adec="http://schemas.microsoft.com/office/drawing/2017/decorative" xmlns="" val="1"/>
              </a:ext>
            </a:extLst>
          </p:cNvPr>
          <p:cNvSpPr/>
          <p:nvPr/>
        </p:nvSpPr>
        <p:spPr>
          <a:xfrm>
            <a:off x="562488" y="2325095"/>
            <a:ext cx="1562403" cy="522514"/>
          </a:xfrm>
          <a:prstGeom prst="roundRect">
            <a:avLst>
              <a:gd name="adj" fmla="val 2163"/>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6" name="Elbow Connector 5" descr="[decorative] ">
            <a:extLst>
              <a:ext uri="{FF2B5EF4-FFF2-40B4-BE49-F238E27FC236}">
                <a16:creationId xmlns:a16="http://schemas.microsoft.com/office/drawing/2014/main" id="{7B648DBB-25E7-E044-B858-3C45B6C0607D}"/>
              </a:ext>
              <a:ext uri="{C183D7F6-B498-43B3-948B-1728B52AA6E4}">
                <adec:decorative xmlns:adec="http://schemas.microsoft.com/office/drawing/2017/decorative" xmlns="" val="1"/>
              </a:ext>
            </a:extLst>
          </p:cNvPr>
          <p:cNvCxnSpPr>
            <a:cxnSpLocks/>
            <a:endCxn id="5" idx="3"/>
          </p:cNvCxnSpPr>
          <p:nvPr/>
        </p:nvCxnSpPr>
        <p:spPr>
          <a:xfrm rot="10800000" flipV="1">
            <a:off x="2124891" y="2273792"/>
            <a:ext cx="2598258" cy="312560"/>
          </a:xfrm>
          <a:prstGeom prst="bentConnector3">
            <a:avLst>
              <a:gd name="adj1" fmla="val 50000"/>
            </a:avLst>
          </a:prstGeom>
          <a:ln w="19050">
            <a:solidFill>
              <a:schemeClr val="accent5">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7" name="Rounded Rectangle 6" descr="[decorative] ">
            <a:extLst>
              <a:ext uri="{FF2B5EF4-FFF2-40B4-BE49-F238E27FC236}">
                <a16:creationId xmlns:a16="http://schemas.microsoft.com/office/drawing/2014/main" id="{3F1D8CFC-A667-C640-A8A5-9B4FEF5908F0}"/>
              </a:ext>
              <a:ext uri="{C183D7F6-B498-43B3-948B-1728B52AA6E4}">
                <adec:decorative xmlns:adec="http://schemas.microsoft.com/office/drawing/2017/decorative" xmlns="" val="1"/>
              </a:ext>
            </a:extLst>
          </p:cNvPr>
          <p:cNvSpPr/>
          <p:nvPr/>
        </p:nvSpPr>
        <p:spPr>
          <a:xfrm>
            <a:off x="3972232" y="1195649"/>
            <a:ext cx="4065779" cy="3689860"/>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quot;What is in a Breakfast?&quot; section header">
            <a:extLst>
              <a:ext uri="{FF2B5EF4-FFF2-40B4-BE49-F238E27FC236}">
                <a16:creationId xmlns:a16="http://schemas.microsoft.com/office/drawing/2014/main" id="{396752FA-B262-3F43-AD65-D9893C9BB47A}"/>
              </a:ext>
            </a:extLst>
          </p:cNvPr>
          <p:cNvPicPr>
            <a:picLocks noChangeAspect="1"/>
          </p:cNvPicPr>
          <p:nvPr/>
        </p:nvPicPr>
        <p:blipFill>
          <a:blip r:embed="rId4"/>
          <a:srcRect/>
          <a:stretch/>
        </p:blipFill>
        <p:spPr>
          <a:xfrm>
            <a:off x="3972232" y="1123243"/>
            <a:ext cx="4065779" cy="1051194"/>
          </a:xfrm>
          <a:prstGeom prst="rect">
            <a:avLst/>
          </a:prstGeom>
        </p:spPr>
      </p:pic>
      <p:sp>
        <p:nvSpPr>
          <p:cNvPr id="14" name="Rectangle 13">
            <a:extLst>
              <a:ext uri="{FF2B5EF4-FFF2-40B4-BE49-F238E27FC236}">
                <a16:creationId xmlns:a16="http://schemas.microsoft.com/office/drawing/2014/main" id="{E48611D9-5482-7F49-B619-C686D477F70F}"/>
              </a:ext>
            </a:extLst>
          </p:cNvPr>
          <p:cNvSpPr/>
          <p:nvPr/>
        </p:nvSpPr>
        <p:spPr>
          <a:xfrm>
            <a:off x="4162697" y="2426284"/>
            <a:ext cx="3787204" cy="2277547"/>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Milk (4 </a:t>
            </a:r>
            <a:r>
              <a:rPr lang="en-US" sz="1600" dirty="0" err="1">
                <a:solidFill>
                  <a:schemeClr val="tx1">
                    <a:lumMod val="65000"/>
                    <a:lumOff val="35000"/>
                  </a:schemeClr>
                </a:solidFill>
                <a:latin typeface="Helvetica" pitchFamily="2" charset="0"/>
              </a:rPr>
              <a:t>fl</a:t>
            </a:r>
            <a:r>
              <a:rPr lang="en-US" sz="16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Vegetables, Fruits, or Both (¼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Grains (½ oz eq)</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Sometimes we serve a meat/meat alternate (such as eggs, yogurt, or other foods) in place of the grains at breakfast.</a:t>
            </a:r>
          </a:p>
        </p:txBody>
      </p:sp>
      <p:sp>
        <p:nvSpPr>
          <p:cNvPr id="9" name="TextBox 8">
            <a:extLst>
              <a:ext uri="{FF2B5EF4-FFF2-40B4-BE49-F238E27FC236}">
                <a16:creationId xmlns:a16="http://schemas.microsoft.com/office/drawing/2014/main" id="{44A38A2B-E99B-494C-8D3B-819DBFE08114}"/>
              </a:ext>
            </a:extLst>
          </p:cNvPr>
          <p:cNvSpPr txBox="1"/>
          <p:nvPr/>
        </p:nvSpPr>
        <p:spPr>
          <a:xfrm>
            <a:off x="393009" y="4751933"/>
            <a:ext cx="3982065" cy="307777"/>
          </a:xfrm>
          <a:prstGeom prst="rect">
            <a:avLst/>
          </a:prstGeom>
          <a:noFill/>
        </p:spPr>
        <p:txBody>
          <a:bodyPr wrap="square" rtlCol="0">
            <a:spAutoFit/>
          </a:bodyPr>
          <a:lstStyle/>
          <a:p>
            <a:r>
              <a:rPr lang="en-US" sz="1400" i="1" dirty="0" err="1">
                <a:solidFill>
                  <a:schemeClr val="accent5">
                    <a:lumMod val="75000"/>
                  </a:schemeClr>
                </a:solidFill>
                <a:latin typeface="Helvetica" pitchFamily="2" charset="0"/>
              </a:rPr>
              <a:t>TeamNutrition.USDA.gov</a:t>
            </a:r>
            <a:endParaRPr lang="en-US" sz="1400" i="1" dirty="0">
              <a:solidFill>
                <a:schemeClr val="accent5">
                  <a:lumMod val="75000"/>
                </a:schemeClr>
              </a:solidFill>
              <a:latin typeface="Helvetica" pitchFamily="2" charset="0"/>
            </a:endParaRPr>
          </a:p>
        </p:txBody>
      </p:sp>
    </p:spTree>
    <p:extLst>
      <p:ext uri="{BB962C8B-B14F-4D97-AF65-F5344CB8AC3E}">
        <p14:creationId xmlns:p14="http://schemas.microsoft.com/office/powerpoint/2010/main" val="476259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CACFP Meal Pattern for Children 1-2 Years</a:t>
            </a:r>
            <a:endParaRPr lang="en-US" sz="3000" dirty="0">
              <a:latin typeface="Arial" panose="020B0604020202020204" pitchFamily="34" charset="0"/>
              <a:cs typeface="Arial" panose="020B0604020202020204" pitchFamily="34" charset="0"/>
            </a:endParaRPr>
          </a:p>
        </p:txBody>
      </p:sp>
      <p:pic>
        <p:nvPicPr>
          <p:cNvPr id="11" name="Picture 10" descr="&quot;Mealtimes with Toddlers&quot; handout">
            <a:extLst>
              <a:ext uri="{FF2B5EF4-FFF2-40B4-BE49-F238E27FC236}">
                <a16:creationId xmlns:a16="http://schemas.microsoft.com/office/drawing/2014/main" id="{25579286-9B18-EF48-BEB4-9FBCE85E431E}"/>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27318" y="1141244"/>
            <a:ext cx="2724173" cy="3525401"/>
          </a:xfrm>
          <a:prstGeom prst="rect">
            <a:avLst/>
          </a:prstGeom>
          <a:ln w="12700">
            <a:solidFill>
              <a:schemeClr val="bg1">
                <a:lumMod val="85000"/>
              </a:schemeClr>
            </a:solidFill>
          </a:ln>
          <a:effectLst>
            <a:outerShdw blurRad="63500" sx="102000" sy="102000" algn="ctr" rotWithShape="0">
              <a:srgbClr val="000000">
                <a:alpha val="10000"/>
              </a:srgbClr>
            </a:outerShdw>
          </a:effectLst>
        </p:spPr>
      </p:pic>
      <p:sp>
        <p:nvSpPr>
          <p:cNvPr id="5" name="Rounded Rectangle 4" descr="[decorative] ">
            <a:extLst>
              <a:ext uri="{FF2B5EF4-FFF2-40B4-BE49-F238E27FC236}">
                <a16:creationId xmlns:a16="http://schemas.microsoft.com/office/drawing/2014/main" id="{27AE9830-6F01-CB49-BF4B-570214F53E7A}"/>
              </a:ext>
              <a:ext uri="{C183D7F6-B498-43B3-948B-1728B52AA6E4}">
                <adec:decorative xmlns:adec="http://schemas.microsoft.com/office/drawing/2017/decorative" xmlns="" val="1"/>
              </a:ext>
            </a:extLst>
          </p:cNvPr>
          <p:cNvSpPr/>
          <p:nvPr/>
        </p:nvSpPr>
        <p:spPr>
          <a:xfrm>
            <a:off x="562488" y="2816601"/>
            <a:ext cx="1562403" cy="451125"/>
          </a:xfrm>
          <a:prstGeom prst="roundRect">
            <a:avLst>
              <a:gd name="adj" fmla="val 2163"/>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6" name="Elbow Connector 5" descr="[decorative] ">
            <a:extLst>
              <a:ext uri="{FF2B5EF4-FFF2-40B4-BE49-F238E27FC236}">
                <a16:creationId xmlns:a16="http://schemas.microsoft.com/office/drawing/2014/main" id="{7B648DBB-25E7-E044-B858-3C45B6C0607D}"/>
              </a:ext>
              <a:ext uri="{C183D7F6-B498-43B3-948B-1728B52AA6E4}">
                <adec:decorative xmlns:adec="http://schemas.microsoft.com/office/drawing/2017/decorative" xmlns="" val="1"/>
              </a:ext>
            </a:extLst>
          </p:cNvPr>
          <p:cNvCxnSpPr>
            <a:cxnSpLocks/>
            <a:endCxn id="5" idx="3"/>
          </p:cNvCxnSpPr>
          <p:nvPr/>
        </p:nvCxnSpPr>
        <p:spPr>
          <a:xfrm rot="10800000" flipV="1">
            <a:off x="2124891" y="2765298"/>
            <a:ext cx="2598258" cy="276866"/>
          </a:xfrm>
          <a:prstGeom prst="bentConnector3">
            <a:avLst>
              <a:gd name="adj1" fmla="val 50000"/>
            </a:avLst>
          </a:prstGeom>
          <a:ln w="19050">
            <a:solidFill>
              <a:schemeClr val="accent5">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7" name="Rounded Rectangle 6" descr="[decorative] ">
            <a:extLst>
              <a:ext uri="{FF2B5EF4-FFF2-40B4-BE49-F238E27FC236}">
                <a16:creationId xmlns:a16="http://schemas.microsoft.com/office/drawing/2014/main" id="{3F1D8CFC-A667-C640-A8A5-9B4FEF5908F0}"/>
              </a:ext>
              <a:ext uri="{C183D7F6-B498-43B3-948B-1728B52AA6E4}">
                <adec:decorative xmlns:adec="http://schemas.microsoft.com/office/drawing/2017/decorative" xmlns="" val="1"/>
              </a:ext>
            </a:extLst>
          </p:cNvPr>
          <p:cNvSpPr/>
          <p:nvPr/>
        </p:nvSpPr>
        <p:spPr>
          <a:xfrm>
            <a:off x="3972232" y="1195649"/>
            <a:ext cx="4065779" cy="3689860"/>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quot;What is in a Lunch or Supper?&quot; section header">
            <a:extLst>
              <a:ext uri="{FF2B5EF4-FFF2-40B4-BE49-F238E27FC236}">
                <a16:creationId xmlns:a16="http://schemas.microsoft.com/office/drawing/2014/main" id="{FD74EC82-2116-3F4A-926C-BB142E34AF9D}"/>
              </a:ext>
            </a:extLst>
          </p:cNvPr>
          <p:cNvPicPr>
            <a:picLocks noChangeAspect="1"/>
          </p:cNvPicPr>
          <p:nvPr/>
        </p:nvPicPr>
        <p:blipFill>
          <a:blip r:embed="rId4"/>
          <a:srcRect/>
          <a:stretch/>
        </p:blipFill>
        <p:spPr>
          <a:xfrm>
            <a:off x="3972230" y="1127227"/>
            <a:ext cx="4065779" cy="1051194"/>
          </a:xfrm>
          <a:prstGeom prst="rect">
            <a:avLst/>
          </a:prstGeom>
        </p:spPr>
      </p:pic>
      <p:sp>
        <p:nvSpPr>
          <p:cNvPr id="14" name="Rectangle 13">
            <a:extLst>
              <a:ext uri="{FF2B5EF4-FFF2-40B4-BE49-F238E27FC236}">
                <a16:creationId xmlns:a16="http://schemas.microsoft.com/office/drawing/2014/main" id="{E48611D9-5482-7F49-B619-C686D477F70F}"/>
              </a:ext>
            </a:extLst>
          </p:cNvPr>
          <p:cNvSpPr/>
          <p:nvPr/>
        </p:nvSpPr>
        <p:spPr>
          <a:xfrm>
            <a:off x="4162697" y="2426284"/>
            <a:ext cx="3787204" cy="1938992"/>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Milk (4 </a:t>
            </a:r>
            <a:r>
              <a:rPr lang="en-US" sz="1600" dirty="0" err="1">
                <a:solidFill>
                  <a:schemeClr val="tx1">
                    <a:lumMod val="65000"/>
                    <a:lumOff val="35000"/>
                  </a:schemeClr>
                </a:solidFill>
                <a:latin typeface="Helvetica" pitchFamily="2" charset="0"/>
              </a:rPr>
              <a:t>fl</a:t>
            </a:r>
            <a:r>
              <a:rPr lang="en-US" sz="16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Meats/Meat Alternates (1 oz eq)</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Vegetables (⅛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Fruits (⅛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Grains (½ oz eq)</a:t>
            </a:r>
          </a:p>
        </p:txBody>
      </p:sp>
      <p:sp>
        <p:nvSpPr>
          <p:cNvPr id="9" name="TextBox 8">
            <a:extLst>
              <a:ext uri="{FF2B5EF4-FFF2-40B4-BE49-F238E27FC236}">
                <a16:creationId xmlns:a16="http://schemas.microsoft.com/office/drawing/2014/main" id="{44A38A2B-E99B-494C-8D3B-819DBFE08114}"/>
              </a:ext>
            </a:extLst>
          </p:cNvPr>
          <p:cNvSpPr txBox="1"/>
          <p:nvPr/>
        </p:nvSpPr>
        <p:spPr>
          <a:xfrm>
            <a:off x="393009" y="4751933"/>
            <a:ext cx="3982065" cy="307777"/>
          </a:xfrm>
          <a:prstGeom prst="rect">
            <a:avLst/>
          </a:prstGeom>
          <a:noFill/>
        </p:spPr>
        <p:txBody>
          <a:bodyPr wrap="square" rtlCol="0">
            <a:spAutoFit/>
          </a:bodyPr>
          <a:lstStyle/>
          <a:p>
            <a:r>
              <a:rPr lang="en-US" sz="1400" i="1" dirty="0" err="1">
                <a:solidFill>
                  <a:schemeClr val="accent5">
                    <a:lumMod val="75000"/>
                  </a:schemeClr>
                </a:solidFill>
                <a:latin typeface="Helvetica" pitchFamily="2" charset="0"/>
              </a:rPr>
              <a:t>TeamNutrition.USDA.gov</a:t>
            </a:r>
            <a:endParaRPr lang="en-US" sz="1400" i="1" dirty="0">
              <a:solidFill>
                <a:schemeClr val="accent5">
                  <a:lumMod val="75000"/>
                </a:schemeClr>
              </a:solidFill>
              <a:latin typeface="Helvetica" pitchFamily="2" charset="0"/>
            </a:endParaRPr>
          </a:p>
        </p:txBody>
      </p:sp>
    </p:spTree>
    <p:extLst>
      <p:ext uri="{BB962C8B-B14F-4D97-AF65-F5344CB8AC3E}">
        <p14:creationId xmlns:p14="http://schemas.microsoft.com/office/powerpoint/2010/main" val="3098550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CACFP Meal Pattern for Children 1-2 Years</a:t>
            </a:r>
            <a:endParaRPr lang="en-US" sz="3000" dirty="0">
              <a:latin typeface="Arial" panose="020B0604020202020204" pitchFamily="34" charset="0"/>
              <a:cs typeface="Arial" panose="020B0604020202020204" pitchFamily="34" charset="0"/>
            </a:endParaRPr>
          </a:p>
        </p:txBody>
      </p:sp>
      <p:pic>
        <p:nvPicPr>
          <p:cNvPr id="11" name="Picture 10" descr="&quot;Mealtimes with Toddlers&quot; handout">
            <a:extLst>
              <a:ext uri="{FF2B5EF4-FFF2-40B4-BE49-F238E27FC236}">
                <a16:creationId xmlns:a16="http://schemas.microsoft.com/office/drawing/2014/main" id="{6F31788B-C995-4B48-8FD9-B3DF86CCB4E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27318" y="1141244"/>
            <a:ext cx="2724173" cy="3525401"/>
          </a:xfrm>
          <a:prstGeom prst="rect">
            <a:avLst/>
          </a:prstGeom>
          <a:ln w="12700">
            <a:solidFill>
              <a:schemeClr val="bg1">
                <a:lumMod val="85000"/>
              </a:schemeClr>
            </a:solidFill>
          </a:ln>
          <a:effectLst>
            <a:outerShdw blurRad="63500" sx="102000" sy="102000" algn="ctr" rotWithShape="0">
              <a:srgbClr val="000000">
                <a:alpha val="10000"/>
              </a:srgbClr>
            </a:outerShdw>
          </a:effectLst>
        </p:spPr>
      </p:pic>
      <p:sp>
        <p:nvSpPr>
          <p:cNvPr id="5" name="Rounded Rectangle 4" descr="[decorative] ">
            <a:extLst>
              <a:ext uri="{FF2B5EF4-FFF2-40B4-BE49-F238E27FC236}">
                <a16:creationId xmlns:a16="http://schemas.microsoft.com/office/drawing/2014/main" id="{27AE9830-6F01-CB49-BF4B-570214F53E7A}"/>
              </a:ext>
              <a:ext uri="{C183D7F6-B498-43B3-948B-1728B52AA6E4}">
                <adec:decorative xmlns:adec="http://schemas.microsoft.com/office/drawing/2017/decorative" xmlns="" val="1"/>
              </a:ext>
            </a:extLst>
          </p:cNvPr>
          <p:cNvSpPr/>
          <p:nvPr/>
        </p:nvSpPr>
        <p:spPr>
          <a:xfrm>
            <a:off x="562488" y="3212123"/>
            <a:ext cx="1562403" cy="479655"/>
          </a:xfrm>
          <a:prstGeom prst="roundRect">
            <a:avLst>
              <a:gd name="adj" fmla="val 2163"/>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6" name="Elbow Connector 5" descr="[decorative] ">
            <a:extLst>
              <a:ext uri="{FF2B5EF4-FFF2-40B4-BE49-F238E27FC236}">
                <a16:creationId xmlns:a16="http://schemas.microsoft.com/office/drawing/2014/main" id="{7B648DBB-25E7-E044-B858-3C45B6C0607D}"/>
              </a:ext>
              <a:ext uri="{C183D7F6-B498-43B3-948B-1728B52AA6E4}">
                <adec:decorative xmlns:adec="http://schemas.microsoft.com/office/drawing/2017/decorative" xmlns="" val="1"/>
              </a:ext>
            </a:extLst>
          </p:cNvPr>
          <p:cNvCxnSpPr>
            <a:cxnSpLocks/>
            <a:endCxn id="5" idx="3"/>
          </p:cNvCxnSpPr>
          <p:nvPr/>
        </p:nvCxnSpPr>
        <p:spPr>
          <a:xfrm rot="10800000" flipV="1">
            <a:off x="2124891" y="3117961"/>
            <a:ext cx="2598258" cy="333990"/>
          </a:xfrm>
          <a:prstGeom prst="bentConnector3">
            <a:avLst>
              <a:gd name="adj1" fmla="val 50000"/>
            </a:avLst>
          </a:prstGeom>
          <a:ln w="19050">
            <a:solidFill>
              <a:schemeClr val="accent5">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7" name="Rounded Rectangle 6" descr="[decorative] ">
            <a:extLst>
              <a:ext uri="{FF2B5EF4-FFF2-40B4-BE49-F238E27FC236}">
                <a16:creationId xmlns:a16="http://schemas.microsoft.com/office/drawing/2014/main" id="{3F1D8CFC-A667-C640-A8A5-9B4FEF5908F0}"/>
              </a:ext>
              <a:ext uri="{C183D7F6-B498-43B3-948B-1728B52AA6E4}">
                <adec:decorative xmlns:adec="http://schemas.microsoft.com/office/drawing/2017/decorative" xmlns="" val="1"/>
              </a:ext>
            </a:extLst>
          </p:cNvPr>
          <p:cNvSpPr/>
          <p:nvPr/>
        </p:nvSpPr>
        <p:spPr>
          <a:xfrm>
            <a:off x="3972232" y="1195649"/>
            <a:ext cx="4065779" cy="3689860"/>
          </a:xfrm>
          <a:prstGeom prst="roundRect">
            <a:avLst>
              <a:gd name="adj" fmla="val 789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quot;What is in a Snack?&quot; section header">
            <a:extLst>
              <a:ext uri="{FF2B5EF4-FFF2-40B4-BE49-F238E27FC236}">
                <a16:creationId xmlns:a16="http://schemas.microsoft.com/office/drawing/2014/main" id="{9CAD5DFD-7427-C649-B295-CA2F675C403B}"/>
              </a:ext>
            </a:extLst>
          </p:cNvPr>
          <p:cNvPicPr>
            <a:picLocks noChangeAspect="1"/>
          </p:cNvPicPr>
          <p:nvPr/>
        </p:nvPicPr>
        <p:blipFill>
          <a:blip r:embed="rId4"/>
          <a:srcRect/>
          <a:stretch/>
        </p:blipFill>
        <p:spPr>
          <a:xfrm>
            <a:off x="3972232" y="1121015"/>
            <a:ext cx="4065778" cy="1051194"/>
          </a:xfrm>
          <a:prstGeom prst="rect">
            <a:avLst/>
          </a:prstGeom>
        </p:spPr>
      </p:pic>
      <p:sp>
        <p:nvSpPr>
          <p:cNvPr id="14" name="Rectangle 13">
            <a:extLst>
              <a:ext uri="{FF2B5EF4-FFF2-40B4-BE49-F238E27FC236}">
                <a16:creationId xmlns:a16="http://schemas.microsoft.com/office/drawing/2014/main" id="{E48611D9-5482-7F49-B619-C686D477F70F}"/>
              </a:ext>
            </a:extLst>
          </p:cNvPr>
          <p:cNvSpPr/>
          <p:nvPr/>
        </p:nvSpPr>
        <p:spPr>
          <a:xfrm>
            <a:off x="4162697" y="2426284"/>
            <a:ext cx="3787204" cy="1938992"/>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Milk (4 </a:t>
            </a:r>
            <a:r>
              <a:rPr lang="en-US" sz="1600" dirty="0" err="1">
                <a:solidFill>
                  <a:schemeClr val="tx1">
                    <a:lumMod val="65000"/>
                    <a:lumOff val="35000"/>
                  </a:schemeClr>
                </a:solidFill>
                <a:latin typeface="Helvetica" pitchFamily="2" charset="0"/>
              </a:rPr>
              <a:t>fl</a:t>
            </a:r>
            <a:r>
              <a:rPr lang="en-US" sz="1600" dirty="0">
                <a:solidFill>
                  <a:schemeClr val="tx1">
                    <a:lumMod val="65000"/>
                    <a:lumOff val="35000"/>
                  </a:schemeClr>
                </a:solidFill>
                <a:latin typeface="Helvetica" pitchFamily="2" charset="0"/>
              </a:rPr>
              <a:t> oz or ½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Meats/Meat Alternates (½ oz eq)</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Vegetables (½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Fruits (½ cup)</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Grains (½ oz eq)</a:t>
            </a:r>
          </a:p>
        </p:txBody>
      </p:sp>
      <p:sp>
        <p:nvSpPr>
          <p:cNvPr id="9" name="TextBox 8">
            <a:extLst>
              <a:ext uri="{FF2B5EF4-FFF2-40B4-BE49-F238E27FC236}">
                <a16:creationId xmlns:a16="http://schemas.microsoft.com/office/drawing/2014/main" id="{44A38A2B-E99B-494C-8D3B-819DBFE08114}"/>
              </a:ext>
            </a:extLst>
          </p:cNvPr>
          <p:cNvSpPr txBox="1"/>
          <p:nvPr/>
        </p:nvSpPr>
        <p:spPr>
          <a:xfrm>
            <a:off x="393009" y="4751933"/>
            <a:ext cx="3982065" cy="307777"/>
          </a:xfrm>
          <a:prstGeom prst="rect">
            <a:avLst/>
          </a:prstGeom>
          <a:noFill/>
        </p:spPr>
        <p:txBody>
          <a:bodyPr wrap="square" rtlCol="0">
            <a:spAutoFit/>
          </a:bodyPr>
          <a:lstStyle/>
          <a:p>
            <a:r>
              <a:rPr lang="en-US" sz="1400" i="1" dirty="0" err="1">
                <a:solidFill>
                  <a:schemeClr val="accent5">
                    <a:lumMod val="75000"/>
                  </a:schemeClr>
                </a:solidFill>
                <a:latin typeface="Helvetica" pitchFamily="2" charset="0"/>
              </a:rPr>
              <a:t>TeamNutrition.USDA.gov</a:t>
            </a:r>
            <a:endParaRPr lang="en-US" sz="1400" i="1" dirty="0">
              <a:solidFill>
                <a:schemeClr val="accent5">
                  <a:lumMod val="75000"/>
                </a:schemeClr>
              </a:solidFill>
              <a:latin typeface="Helvetica" pitchFamily="2" charset="0"/>
            </a:endParaRPr>
          </a:p>
        </p:txBody>
      </p:sp>
    </p:spTree>
    <p:extLst>
      <p:ext uri="{BB962C8B-B14F-4D97-AF65-F5344CB8AC3E}">
        <p14:creationId xmlns:p14="http://schemas.microsoft.com/office/powerpoint/2010/main" val="3188561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Self-Feeding With Assistance</a:t>
            </a:r>
            <a:endParaRPr lang="en-US" sz="3000" dirty="0">
              <a:solidFill>
                <a:srgbClr val="D8F1DB"/>
              </a:solidFill>
              <a:latin typeface="Arial" panose="020B0604020202020204" pitchFamily="34" charset="0"/>
              <a:cs typeface="Arial" panose="020B0604020202020204" pitchFamily="34" charset="0"/>
            </a:endParaRPr>
          </a:p>
        </p:txBody>
      </p:sp>
      <p:pic>
        <p:nvPicPr>
          <p:cNvPr id="10" name="Picture 9" descr="Picture of a toddler learning to feed herself">
            <a:extLst>
              <a:ext uri="{FF2B5EF4-FFF2-40B4-BE49-F238E27FC236}">
                <a16:creationId xmlns:a16="http://schemas.microsoft.com/office/drawing/2014/main" id="{5BDD5ACE-7EFA-A94B-95D3-96C568EE503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15" y="857679"/>
            <a:ext cx="3953333" cy="4285821"/>
          </a:xfrm>
          <a:prstGeom prst="rect">
            <a:avLst/>
          </a:prstGeom>
        </p:spPr>
      </p:pic>
      <p:sp>
        <p:nvSpPr>
          <p:cNvPr id="9" name="Rectangle 8">
            <a:extLst>
              <a:ext uri="{FF2B5EF4-FFF2-40B4-BE49-F238E27FC236}">
                <a16:creationId xmlns:a16="http://schemas.microsoft.com/office/drawing/2014/main" id="{20F3AD6E-B112-2E44-A2F1-5FBF88AEAD3B}"/>
              </a:ext>
            </a:extLst>
          </p:cNvPr>
          <p:cNvSpPr/>
          <p:nvPr/>
        </p:nvSpPr>
        <p:spPr>
          <a:xfrm>
            <a:off x="4266175" y="1110342"/>
            <a:ext cx="3683726" cy="584775"/>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Helvetica" pitchFamily="2" charset="0"/>
              </a:rPr>
              <a:t>Help toddlers learn to feed themselves by: </a:t>
            </a:r>
          </a:p>
        </p:txBody>
      </p:sp>
      <p:sp>
        <p:nvSpPr>
          <p:cNvPr id="8" name="Rectangle 7">
            <a:extLst>
              <a:ext uri="{FF2B5EF4-FFF2-40B4-BE49-F238E27FC236}">
                <a16:creationId xmlns:a16="http://schemas.microsoft.com/office/drawing/2014/main" id="{4568B40F-A1FB-BD45-B890-0A2D991BCD95}"/>
              </a:ext>
            </a:extLst>
          </p:cNvPr>
          <p:cNvSpPr/>
          <p:nvPr/>
        </p:nvSpPr>
        <p:spPr>
          <a:xfrm>
            <a:off x="4266175" y="1798319"/>
            <a:ext cx="3683726" cy="3416320"/>
          </a:xfrm>
          <a:prstGeom prst="rect">
            <a:avLst/>
          </a:prstGeom>
        </p:spPr>
        <p:txBody>
          <a:bodyPr wrap="square">
            <a:spAutoFit/>
          </a:bodyPr>
          <a:lstStyle/>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Offering foods in bite-size pieces that are easier to pick up with their fingers.</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Using tables, chairs, forks, spoons, bowls, and plates designed for children.</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Modeling how to use a spoon or fork at mealtimes. </a:t>
            </a:r>
          </a:p>
          <a:p>
            <a:pPr marL="234950" indent="-234950">
              <a:spcBef>
                <a:spcPts val="1200"/>
              </a:spcBef>
              <a:buClr>
                <a:schemeClr val="accent5">
                  <a:lumMod val="75000"/>
                </a:schemeClr>
              </a:buClr>
              <a:buFont typeface="Arial" panose="020B0604020202020204" pitchFamily="34" charset="0"/>
              <a:buChar char="•"/>
            </a:pPr>
            <a:r>
              <a:rPr lang="en-US" sz="1600" dirty="0">
                <a:solidFill>
                  <a:schemeClr val="tx1">
                    <a:lumMod val="65000"/>
                    <a:lumOff val="35000"/>
                  </a:schemeClr>
                </a:solidFill>
                <a:latin typeface="Helvetica" pitchFamily="2" charset="0"/>
              </a:rPr>
              <a:t>Allowing toddlers to practice eating with spoons and forks at mealtimes.</a:t>
            </a:r>
          </a:p>
          <a:p>
            <a:pPr marL="234950" indent="-234950">
              <a:spcBef>
                <a:spcPts val="1200"/>
              </a:spcBef>
              <a:buClr>
                <a:srgbClr val="0D5929"/>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259654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16448</TotalTime>
  <Words>6040</Words>
  <Application>Microsoft Office PowerPoint</Application>
  <PresentationFormat>On-screen Show (16:9)</PresentationFormat>
  <Paragraphs>622</Paragraphs>
  <Slides>37</Slides>
  <Notes>37</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37</vt:i4>
      </vt:variant>
    </vt:vector>
  </HeadingPairs>
  <TitlesOfParts>
    <vt:vector size="51" baseType="lpstr">
      <vt:lpstr>Arial</vt:lpstr>
      <vt:lpstr>Calibri</vt:lpstr>
      <vt:lpstr>Helvetica</vt:lpstr>
      <vt:lpstr>Helvetica Light Oblique</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Mealtimes With Toddlers in the CACFP</vt:lpstr>
      <vt:lpstr>USDA’s Team Nutrition</vt:lpstr>
      <vt:lpstr>Let Us Know Who You Are!  I work for a…</vt:lpstr>
      <vt:lpstr>Mealtimes With Toddlers in the CACFP</vt:lpstr>
      <vt:lpstr>CACFP Meal Pattern for Children  1 through 2 Years Old </vt:lpstr>
      <vt:lpstr>CACFP Meal Pattern for Children 1-2 Years</vt:lpstr>
      <vt:lpstr>CACFP Meal Pattern for Children 1-2 Years</vt:lpstr>
      <vt:lpstr>CACFP Meal Pattern for Children 1-2 Years</vt:lpstr>
      <vt:lpstr>Self-Feeding With Assistance</vt:lpstr>
      <vt:lpstr>Cut Down on the Mess</vt:lpstr>
      <vt:lpstr>Encourage Toddlers to Try New Foods</vt:lpstr>
      <vt:lpstr>Teachers and Toddlers Can Encourage Each Other</vt:lpstr>
      <vt:lpstr>Choosing the Right Type of Milk </vt:lpstr>
      <vt:lpstr>Fluid Milk Requirements in the CACFP for 1 Year Olds</vt:lpstr>
      <vt:lpstr>Nutritionally Equivalent Non-Dairy Beverages </vt:lpstr>
      <vt:lpstr>Toddler Formulas</vt:lpstr>
      <vt:lpstr>Fluid Milk Requirements in the CACFP for 2 Year Olds</vt:lpstr>
      <vt:lpstr>Transition Period for Two-Year-Olds</vt:lpstr>
      <vt:lpstr>Try It Out!</vt:lpstr>
      <vt:lpstr>Try It Out! Answer</vt:lpstr>
      <vt:lpstr>Try It Out!</vt:lpstr>
      <vt:lpstr>Try It Out! Answer</vt:lpstr>
      <vt:lpstr>Offer a Variety of Vegetables and Fruit at Meals and Snacks </vt:lpstr>
      <vt:lpstr>Offer a Variety of Vegetables and Fruits at Breakfast </vt:lpstr>
      <vt:lpstr>Try It Out!</vt:lpstr>
      <vt:lpstr>Try It Out! Answer</vt:lpstr>
      <vt:lpstr>Offer a Variety of Vegetables and Fruits at Lunch and Supper</vt:lpstr>
      <vt:lpstr>Try It Out!</vt:lpstr>
      <vt:lpstr>Try It Out! Answer</vt:lpstr>
      <vt:lpstr>Offer a Variety of Vegetables and Fruit at Snack  </vt:lpstr>
      <vt:lpstr>Try It Out!</vt:lpstr>
      <vt:lpstr>Try It Out! Answer</vt:lpstr>
      <vt:lpstr>Reduce the Risk of Choking</vt:lpstr>
      <vt:lpstr>Celebrating Toddler Successes</vt:lpstr>
      <vt:lpstr>More Team Nutrition Resources! </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Garcia, Evelyn - FNS</cp:lastModifiedBy>
  <cp:revision>531</cp:revision>
  <cp:lastPrinted>2019-04-04T19:56:40Z</cp:lastPrinted>
  <dcterms:created xsi:type="dcterms:W3CDTF">2018-10-28T19:53:06Z</dcterms:created>
  <dcterms:modified xsi:type="dcterms:W3CDTF">2021-01-25T18:43:55Z</dcterms:modified>
</cp:coreProperties>
</file>