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autoCompressPictures="0">
  <p:sldMasterIdLst>
    <p:sldMasterId id="2147483684" r:id="rId1"/>
    <p:sldMasterId id="2147483691" r:id="rId2"/>
    <p:sldMasterId id="2147483682" r:id="rId3"/>
    <p:sldMasterId id="2147483680" r:id="rId4"/>
    <p:sldMasterId id="2147483693" r:id="rId5"/>
  </p:sldMasterIdLst>
  <p:notesMasterIdLst>
    <p:notesMasterId r:id="rId58"/>
  </p:notesMasterIdLst>
  <p:sldIdLst>
    <p:sldId id="313" r:id="rId6"/>
    <p:sldId id="318" r:id="rId7"/>
    <p:sldId id="319" r:id="rId8"/>
    <p:sldId id="320" r:id="rId9"/>
    <p:sldId id="321" r:id="rId10"/>
    <p:sldId id="322" r:id="rId11"/>
    <p:sldId id="323" r:id="rId12"/>
    <p:sldId id="324" r:id="rId13"/>
    <p:sldId id="325" r:id="rId14"/>
    <p:sldId id="326" r:id="rId15"/>
    <p:sldId id="327" r:id="rId16"/>
    <p:sldId id="328" r:id="rId17"/>
    <p:sldId id="329" r:id="rId18"/>
    <p:sldId id="330" r:id="rId19"/>
    <p:sldId id="331" r:id="rId20"/>
    <p:sldId id="332" r:id="rId21"/>
    <p:sldId id="335" r:id="rId22"/>
    <p:sldId id="336" r:id="rId23"/>
    <p:sldId id="337" r:id="rId24"/>
    <p:sldId id="338" r:id="rId25"/>
    <p:sldId id="339" r:id="rId26"/>
    <p:sldId id="340" r:id="rId27"/>
    <p:sldId id="341" r:id="rId28"/>
    <p:sldId id="342" r:id="rId29"/>
    <p:sldId id="343" r:id="rId30"/>
    <p:sldId id="344" r:id="rId31"/>
    <p:sldId id="345" r:id="rId32"/>
    <p:sldId id="346" r:id="rId33"/>
    <p:sldId id="347" r:id="rId34"/>
    <p:sldId id="348" r:id="rId35"/>
    <p:sldId id="349" r:id="rId36"/>
    <p:sldId id="350" r:id="rId37"/>
    <p:sldId id="351" r:id="rId38"/>
    <p:sldId id="353" r:id="rId39"/>
    <p:sldId id="354" r:id="rId40"/>
    <p:sldId id="355" r:id="rId41"/>
    <p:sldId id="356" r:id="rId42"/>
    <p:sldId id="357" r:id="rId43"/>
    <p:sldId id="358" r:id="rId44"/>
    <p:sldId id="359" r:id="rId45"/>
    <p:sldId id="361" r:id="rId46"/>
    <p:sldId id="362" r:id="rId47"/>
    <p:sldId id="363" r:id="rId48"/>
    <p:sldId id="364" r:id="rId49"/>
    <p:sldId id="365" r:id="rId50"/>
    <p:sldId id="366" r:id="rId51"/>
    <p:sldId id="367" r:id="rId52"/>
    <p:sldId id="368" r:id="rId53"/>
    <p:sldId id="369" r:id="rId54"/>
    <p:sldId id="370" r:id="rId55"/>
    <p:sldId id="371" r:id="rId56"/>
    <p:sldId id="261" r:id="rId57"/>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21447"/>
    <a:srgbClr val="511446"/>
    <a:srgbClr val="B06A7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348"/>
    <p:restoredTop sz="86395"/>
  </p:normalViewPr>
  <p:slideViewPr>
    <p:cSldViewPr snapToGrid="0" snapToObjects="1">
      <p:cViewPr varScale="1">
        <p:scale>
          <a:sx n="146" d="100"/>
          <a:sy n="146" d="100"/>
        </p:scale>
        <p:origin x="176" y="176"/>
      </p:cViewPr>
      <p:guideLst>
        <p:guide orient="horz" pos="1620"/>
        <p:guide pos="2880"/>
      </p:guideLst>
    </p:cSldViewPr>
  </p:slideViewPr>
  <p:outlineViewPr>
    <p:cViewPr>
      <p:scale>
        <a:sx n="50" d="100"/>
        <a:sy n="50" d="100"/>
      </p:scale>
      <p:origin x="0" y="-103986"/>
    </p:cViewPr>
  </p:outlineViewPr>
  <p:notesTextViewPr>
    <p:cViewPr>
      <p:scale>
        <a:sx n="3" d="2"/>
        <a:sy n="3" d="2"/>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notesMaster" Target="notesMasters/notesMaster1.xml"/><Relationship Id="rId5" Type="http://schemas.openxmlformats.org/officeDocument/2006/relationships/slideMaster" Target="slideMasters/slideMaster5.xml"/><Relationship Id="rId61" Type="http://schemas.openxmlformats.org/officeDocument/2006/relationships/theme" Target="theme/theme1.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presProps" Target="presProp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05888B-F7DE-E841-A800-EE63A76373D8}" type="datetimeFigureOut">
              <a:rPr lang="en-US" smtClean="0"/>
              <a:t>1/17/21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4AFC3B-0B80-0847-9378-F7927F25E204}" type="slidenum">
              <a:rPr lang="en-US" smtClean="0"/>
              <a:t>‹#›</a:t>
            </a:fld>
            <a:endParaRPr lang="en-US"/>
          </a:p>
        </p:txBody>
      </p:sp>
    </p:spTree>
    <p:extLst>
      <p:ext uri="{BB962C8B-B14F-4D97-AF65-F5344CB8AC3E}">
        <p14:creationId xmlns:p14="http://schemas.microsoft.com/office/powerpoint/2010/main" val="3685250267"/>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latin typeface="Helvetica" pitchFamily="2" charset="0"/>
            </a:endParaRPr>
          </a:p>
        </p:txBody>
      </p:sp>
      <p:sp>
        <p:nvSpPr>
          <p:cNvPr id="4" name="Slide Number Placeholder 3"/>
          <p:cNvSpPr>
            <a:spLocks noGrp="1"/>
          </p:cNvSpPr>
          <p:nvPr>
            <p:ph type="sldNum" sz="quarter" idx="5"/>
          </p:nvPr>
        </p:nvSpPr>
        <p:spPr/>
        <p:txBody>
          <a:bodyPr/>
          <a:lstStyle/>
          <a:p>
            <a:fld id="{7A4AFC3B-0B80-0847-9378-F7927F25E204}" type="slidenum">
              <a:rPr lang="en-US" smtClean="0"/>
              <a:t>0</a:t>
            </a:fld>
            <a:endParaRPr lang="en-US"/>
          </a:p>
        </p:txBody>
      </p:sp>
    </p:spTree>
    <p:extLst>
      <p:ext uri="{BB962C8B-B14F-4D97-AF65-F5344CB8AC3E}">
        <p14:creationId xmlns:p14="http://schemas.microsoft.com/office/powerpoint/2010/main" val="26640873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521447"/>
                </a:solidFill>
                <a:effectLst/>
                <a:uLnTx/>
                <a:uFillTx/>
                <a:latin typeface="Helvetica" pitchFamily="2" charset="0"/>
                <a:ea typeface="+mn-ea"/>
                <a:cs typeface="+mn-cs"/>
              </a:rPr>
              <a:t>True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21447"/>
                </a:solidFill>
                <a:effectLst/>
                <a:uLnTx/>
                <a:uFillTx/>
                <a:latin typeface="Helvetica" pitchFamily="2" charset="0"/>
                <a:ea typeface="+mn-ea"/>
                <a:cs typeface="+mn-cs"/>
              </a:rPr>
              <a:t>You may serve unflavored whole milk and unflavored reduced-fat (2%) milk as part of a reimbursable meal or snack to children when they are between 24 and 25 months of age to help them transition to low-fat (1%) or fat-free (skim) milk.</a:t>
            </a:r>
          </a:p>
        </p:txBody>
      </p:sp>
      <p:sp>
        <p:nvSpPr>
          <p:cNvPr id="4" name="Slide Number Placeholder 3"/>
          <p:cNvSpPr>
            <a:spLocks noGrp="1"/>
          </p:cNvSpPr>
          <p:nvPr>
            <p:ph type="sldNum" sz="quarter" idx="5"/>
          </p:nvPr>
        </p:nvSpPr>
        <p:spPr/>
        <p:txBody>
          <a:bodyPr/>
          <a:lstStyle/>
          <a:p>
            <a:fld id="{7A4AFC3B-0B80-0847-9378-F7927F25E204}" type="slidenum">
              <a:rPr lang="en-US" smtClean="0"/>
              <a:t>9</a:t>
            </a:fld>
            <a:endParaRPr lang="en-US"/>
          </a:p>
        </p:txBody>
      </p:sp>
    </p:spTree>
    <p:extLst>
      <p:ext uri="{BB962C8B-B14F-4D97-AF65-F5344CB8AC3E}">
        <p14:creationId xmlns:p14="http://schemas.microsoft.com/office/powerpoint/2010/main" val="39693121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solidFill>
                  <a:srgbClr val="521447"/>
                </a:solidFill>
                <a:latin typeface="Helvetica" pitchFamily="2" charset="0"/>
              </a:rPr>
              <a:t>Yogurt </a:t>
            </a:r>
          </a:p>
          <a:p>
            <a:r>
              <a:rPr lang="en-US" sz="1200" dirty="0">
                <a:solidFill>
                  <a:srgbClr val="521447"/>
                </a:solidFill>
                <a:latin typeface="Helvetica" pitchFamily="2" charset="0"/>
              </a:rPr>
              <a:t>You may serve yogurt in place of milk once per day to adult participants only. All yogurts served in the CACFP must meet the sugar limit of no more than 23 grams of sugar per 6 ounces.</a:t>
            </a:r>
          </a:p>
        </p:txBody>
      </p:sp>
      <p:sp>
        <p:nvSpPr>
          <p:cNvPr id="4" name="Slide Number Placeholder 3"/>
          <p:cNvSpPr>
            <a:spLocks noGrp="1"/>
          </p:cNvSpPr>
          <p:nvPr>
            <p:ph type="sldNum" sz="quarter" idx="5"/>
          </p:nvPr>
        </p:nvSpPr>
        <p:spPr/>
        <p:txBody>
          <a:bodyPr/>
          <a:lstStyle/>
          <a:p>
            <a:fld id="{7A4AFC3B-0B80-0847-9378-F7927F25E204}" type="slidenum">
              <a:rPr lang="en-US" smtClean="0"/>
              <a:t>10</a:t>
            </a:fld>
            <a:endParaRPr lang="en-US"/>
          </a:p>
        </p:txBody>
      </p:sp>
    </p:spTree>
    <p:extLst>
      <p:ext uri="{BB962C8B-B14F-4D97-AF65-F5344CB8AC3E}">
        <p14:creationId xmlns:p14="http://schemas.microsoft.com/office/powerpoint/2010/main" val="15332031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solidFill>
                  <a:srgbClr val="521447"/>
                </a:solidFill>
                <a:latin typeface="Helvetica" pitchFamily="2" charset="0"/>
              </a:rPr>
              <a:t>False </a:t>
            </a:r>
          </a:p>
          <a:p>
            <a:r>
              <a:rPr lang="en-US" sz="1200" dirty="0">
                <a:solidFill>
                  <a:srgbClr val="521447"/>
                </a:solidFill>
                <a:latin typeface="Helvetica" pitchFamily="2" charset="0"/>
              </a:rPr>
              <a:t>You may not serve homemade flavored milk as part of a reimbursable meal or snack for children 5 years of age and younger. </a:t>
            </a:r>
          </a:p>
        </p:txBody>
      </p:sp>
      <p:sp>
        <p:nvSpPr>
          <p:cNvPr id="4" name="Slide Number Placeholder 3"/>
          <p:cNvSpPr>
            <a:spLocks noGrp="1"/>
          </p:cNvSpPr>
          <p:nvPr>
            <p:ph type="sldNum" sz="quarter" idx="5"/>
          </p:nvPr>
        </p:nvSpPr>
        <p:spPr/>
        <p:txBody>
          <a:bodyPr/>
          <a:lstStyle/>
          <a:p>
            <a:fld id="{7A4AFC3B-0B80-0847-9378-F7927F25E204}" type="slidenum">
              <a:rPr lang="en-US" smtClean="0"/>
              <a:t>11</a:t>
            </a:fld>
            <a:endParaRPr lang="en-US"/>
          </a:p>
        </p:txBody>
      </p:sp>
    </p:spTree>
    <p:extLst>
      <p:ext uri="{BB962C8B-B14F-4D97-AF65-F5344CB8AC3E}">
        <p14:creationId xmlns:p14="http://schemas.microsoft.com/office/powerpoint/2010/main" val="17083705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521447"/>
                </a:solidFill>
                <a:effectLst/>
                <a:uLnTx/>
                <a:uFillTx/>
                <a:latin typeface="Helvetica" pitchFamily="2" charset="0"/>
                <a:ea typeface="+mn-ea"/>
                <a:cs typeface="+mn-cs"/>
              </a:rPr>
              <a:t>Yes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21447"/>
                </a:solidFill>
                <a:effectLst/>
                <a:uLnTx/>
                <a:uFillTx/>
                <a:latin typeface="Helvetica" pitchFamily="2" charset="0"/>
                <a:ea typeface="+mn-ea"/>
                <a:cs typeface="+mn-cs"/>
              </a:rPr>
              <a:t>Types of reimbursable milk for children 2 years of age and older and adults include: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21447"/>
                </a:solidFill>
                <a:effectLst/>
                <a:uLnTx/>
                <a:uFillTx/>
                <a:latin typeface="Helvetica" pitchFamily="2" charset="0"/>
                <a:ea typeface="+mn-ea"/>
                <a:cs typeface="+mn-cs"/>
              </a:rPr>
              <a:t>• low-fat (1%) or fat-free (skim) lactose-reduced milk;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21447"/>
                </a:solidFill>
                <a:effectLst/>
                <a:uLnTx/>
                <a:uFillTx/>
                <a:latin typeface="Helvetica" pitchFamily="2" charset="0"/>
                <a:ea typeface="+mn-ea"/>
                <a:cs typeface="+mn-cs"/>
              </a:rPr>
              <a:t>• low-fat (1%) or fat-free (skim) lactose-free milk;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21447"/>
                </a:solidFill>
                <a:effectLst/>
                <a:uLnTx/>
                <a:uFillTx/>
                <a:latin typeface="Helvetica" pitchFamily="2" charset="0"/>
                <a:ea typeface="+mn-ea"/>
                <a:cs typeface="+mn-cs"/>
              </a:rPr>
              <a:t>• low-fat (1%) or fat-free (skim) buttermilk; and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21447"/>
                </a:solidFill>
                <a:effectLst/>
                <a:uLnTx/>
                <a:uFillTx/>
                <a:latin typeface="Helvetica" pitchFamily="2" charset="0"/>
                <a:ea typeface="+mn-ea"/>
                <a:cs typeface="+mn-cs"/>
              </a:rPr>
              <a:t>• low-fat (1%) or fat-free (skim) acidified milk.</a:t>
            </a:r>
          </a:p>
        </p:txBody>
      </p:sp>
      <p:sp>
        <p:nvSpPr>
          <p:cNvPr id="4" name="Slide Number Placeholder 3"/>
          <p:cNvSpPr>
            <a:spLocks noGrp="1"/>
          </p:cNvSpPr>
          <p:nvPr>
            <p:ph type="sldNum" sz="quarter" idx="5"/>
          </p:nvPr>
        </p:nvSpPr>
        <p:spPr/>
        <p:txBody>
          <a:bodyPr/>
          <a:lstStyle/>
          <a:p>
            <a:fld id="{7A4AFC3B-0B80-0847-9378-F7927F25E204}" type="slidenum">
              <a:rPr lang="en-US" smtClean="0"/>
              <a:t>12</a:t>
            </a:fld>
            <a:endParaRPr lang="en-US"/>
          </a:p>
        </p:txBody>
      </p:sp>
    </p:spTree>
    <p:extLst>
      <p:ext uri="{BB962C8B-B14F-4D97-AF65-F5344CB8AC3E}">
        <p14:creationId xmlns:p14="http://schemas.microsoft.com/office/powerpoint/2010/main" val="25248961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solidFill>
                  <a:srgbClr val="521447"/>
                </a:solidFill>
                <a:latin typeface="Helvetica" pitchFamily="2" charset="0"/>
              </a:rPr>
              <a:t>Breakfast, lunch, and supper </a:t>
            </a:r>
          </a:p>
          <a:p>
            <a:r>
              <a:rPr lang="en-US" sz="1200" dirty="0">
                <a:solidFill>
                  <a:srgbClr val="521447"/>
                </a:solidFill>
                <a:latin typeface="Helvetica" pitchFamily="2" charset="0"/>
              </a:rPr>
              <a:t>Milk is a required component at breakfast, lunch, and supper for children ages 1 through 18 years. You may also offer milk as one of the two components required for a reimbursable snack.</a:t>
            </a:r>
          </a:p>
        </p:txBody>
      </p:sp>
      <p:sp>
        <p:nvSpPr>
          <p:cNvPr id="4" name="Slide Number Placeholder 3"/>
          <p:cNvSpPr>
            <a:spLocks noGrp="1"/>
          </p:cNvSpPr>
          <p:nvPr>
            <p:ph type="sldNum" sz="quarter" idx="5"/>
          </p:nvPr>
        </p:nvSpPr>
        <p:spPr/>
        <p:txBody>
          <a:bodyPr/>
          <a:lstStyle/>
          <a:p>
            <a:fld id="{7A4AFC3B-0B80-0847-9378-F7927F25E204}" type="slidenum">
              <a:rPr lang="en-US" smtClean="0"/>
              <a:t>13</a:t>
            </a:fld>
            <a:endParaRPr lang="en-US"/>
          </a:p>
        </p:txBody>
      </p:sp>
    </p:spTree>
    <p:extLst>
      <p:ext uri="{BB962C8B-B14F-4D97-AF65-F5344CB8AC3E}">
        <p14:creationId xmlns:p14="http://schemas.microsoft.com/office/powerpoint/2010/main" val="38012072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solidFill>
                  <a:srgbClr val="521447"/>
                </a:solidFill>
                <a:latin typeface="Helvetica" pitchFamily="2" charset="0"/>
              </a:rPr>
              <a:t>Incorrect </a:t>
            </a:r>
          </a:p>
          <a:p>
            <a:r>
              <a:rPr lang="en-US" sz="1200" dirty="0">
                <a:solidFill>
                  <a:srgbClr val="521447"/>
                </a:solidFill>
                <a:latin typeface="Helvetica" pitchFamily="2" charset="0"/>
              </a:rPr>
              <a:t>Milk used in cream soups or other foods may not credit toward a reimbursable meal or snack. The only exception to this rule is when milk is used to make smoothies.</a:t>
            </a:r>
          </a:p>
        </p:txBody>
      </p:sp>
      <p:sp>
        <p:nvSpPr>
          <p:cNvPr id="4" name="Slide Number Placeholder 3"/>
          <p:cNvSpPr>
            <a:spLocks noGrp="1"/>
          </p:cNvSpPr>
          <p:nvPr>
            <p:ph type="sldNum" sz="quarter" idx="5"/>
          </p:nvPr>
        </p:nvSpPr>
        <p:spPr/>
        <p:txBody>
          <a:bodyPr/>
          <a:lstStyle/>
          <a:p>
            <a:fld id="{7A4AFC3B-0B80-0847-9378-F7927F25E204}" type="slidenum">
              <a:rPr lang="en-US" smtClean="0"/>
              <a:t>14</a:t>
            </a:fld>
            <a:endParaRPr lang="en-US"/>
          </a:p>
        </p:txBody>
      </p:sp>
    </p:spTree>
    <p:extLst>
      <p:ext uri="{BB962C8B-B14F-4D97-AF65-F5344CB8AC3E}">
        <p14:creationId xmlns:p14="http://schemas.microsoft.com/office/powerpoint/2010/main" val="24358629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solidFill>
                  <a:srgbClr val="521447"/>
                </a:solidFill>
                <a:latin typeface="Helvetica" pitchFamily="2" charset="0"/>
              </a:rPr>
              <a:t>Children 12 through 23 months </a:t>
            </a:r>
          </a:p>
          <a:p>
            <a:r>
              <a:rPr lang="en-US" sz="1200" dirty="0">
                <a:solidFill>
                  <a:srgbClr val="521447"/>
                </a:solidFill>
                <a:latin typeface="Helvetica" pitchFamily="2" charset="0"/>
              </a:rPr>
              <a:t>You must serve children 12 through 23 months unflavored whole milk as part of a reimbursable meal. Note that breastmilk is an acceptable substitute for all or part of the whole milk requirement.</a:t>
            </a:r>
          </a:p>
        </p:txBody>
      </p:sp>
      <p:sp>
        <p:nvSpPr>
          <p:cNvPr id="4" name="Slide Number Placeholder 3"/>
          <p:cNvSpPr>
            <a:spLocks noGrp="1"/>
          </p:cNvSpPr>
          <p:nvPr>
            <p:ph type="sldNum" sz="quarter" idx="5"/>
          </p:nvPr>
        </p:nvSpPr>
        <p:spPr/>
        <p:txBody>
          <a:bodyPr/>
          <a:lstStyle/>
          <a:p>
            <a:fld id="{7A4AFC3B-0B80-0847-9378-F7927F25E204}" type="slidenum">
              <a:rPr lang="en-US" smtClean="0"/>
              <a:t>15</a:t>
            </a:fld>
            <a:endParaRPr lang="en-US"/>
          </a:p>
        </p:txBody>
      </p:sp>
    </p:spTree>
    <p:extLst>
      <p:ext uri="{BB962C8B-B14F-4D97-AF65-F5344CB8AC3E}">
        <p14:creationId xmlns:p14="http://schemas.microsoft.com/office/powerpoint/2010/main" val="32200216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900" b="1" dirty="0">
                <a:solidFill>
                  <a:srgbClr val="521447"/>
                </a:solidFill>
                <a:latin typeface="Helvetica" pitchFamily="2" charset="0"/>
              </a:rPr>
              <a:t>Snack </a:t>
            </a:r>
          </a:p>
          <a:p>
            <a:r>
              <a:rPr lang="en-US" sz="900" dirty="0">
                <a:solidFill>
                  <a:srgbClr val="521447"/>
                </a:solidFill>
                <a:latin typeface="Helvetica" pitchFamily="2" charset="0"/>
              </a:rPr>
              <a:t>Reimbursable snacks in the CACFP must have items from two out of the five meal components: </a:t>
            </a:r>
          </a:p>
          <a:p>
            <a:r>
              <a:rPr lang="en-US" sz="900" dirty="0">
                <a:solidFill>
                  <a:srgbClr val="521447"/>
                </a:solidFill>
                <a:latin typeface="Helvetica" pitchFamily="2" charset="0"/>
              </a:rPr>
              <a:t>• Milk </a:t>
            </a:r>
          </a:p>
          <a:p>
            <a:r>
              <a:rPr lang="en-US" sz="900" dirty="0">
                <a:solidFill>
                  <a:srgbClr val="521447"/>
                </a:solidFill>
                <a:latin typeface="Helvetica" pitchFamily="2" charset="0"/>
              </a:rPr>
              <a:t>• Fruits </a:t>
            </a:r>
          </a:p>
          <a:p>
            <a:r>
              <a:rPr lang="en-US" sz="900" dirty="0">
                <a:solidFill>
                  <a:srgbClr val="521447"/>
                </a:solidFill>
                <a:latin typeface="Helvetica" pitchFamily="2" charset="0"/>
              </a:rPr>
              <a:t>• Vegetables </a:t>
            </a:r>
          </a:p>
          <a:p>
            <a:r>
              <a:rPr lang="en-US" sz="900" dirty="0">
                <a:solidFill>
                  <a:srgbClr val="521447"/>
                </a:solidFill>
                <a:latin typeface="Helvetica" pitchFamily="2" charset="0"/>
              </a:rPr>
              <a:t>• Meats/meat alternates, and </a:t>
            </a:r>
          </a:p>
          <a:p>
            <a:r>
              <a:rPr lang="en-US" sz="900" dirty="0">
                <a:solidFill>
                  <a:srgbClr val="521447"/>
                </a:solidFill>
                <a:latin typeface="Helvetica" pitchFamily="2" charset="0"/>
              </a:rPr>
              <a:t>• Grains </a:t>
            </a:r>
          </a:p>
          <a:p>
            <a:r>
              <a:rPr lang="en-US" sz="900" dirty="0">
                <a:solidFill>
                  <a:srgbClr val="521447"/>
                </a:solidFill>
                <a:latin typeface="Helvetica" pitchFamily="2" charset="0"/>
              </a:rPr>
              <a:t>Therefore, milk is optional, but not required at snack in the CACFP.</a:t>
            </a:r>
          </a:p>
        </p:txBody>
      </p:sp>
      <p:sp>
        <p:nvSpPr>
          <p:cNvPr id="4" name="Slide Number Placeholder 3"/>
          <p:cNvSpPr>
            <a:spLocks noGrp="1"/>
          </p:cNvSpPr>
          <p:nvPr>
            <p:ph type="sldNum" sz="quarter" idx="5"/>
          </p:nvPr>
        </p:nvSpPr>
        <p:spPr/>
        <p:txBody>
          <a:bodyPr/>
          <a:lstStyle/>
          <a:p>
            <a:fld id="{7A4AFC3B-0B80-0847-9378-F7927F25E204}" type="slidenum">
              <a:rPr lang="en-US" smtClean="0"/>
              <a:t>16</a:t>
            </a:fld>
            <a:endParaRPr lang="en-US"/>
          </a:p>
        </p:txBody>
      </p:sp>
    </p:spTree>
    <p:extLst>
      <p:ext uri="{BB962C8B-B14F-4D97-AF65-F5344CB8AC3E}">
        <p14:creationId xmlns:p14="http://schemas.microsoft.com/office/powerpoint/2010/main" val="23226605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521447"/>
                </a:solidFill>
                <a:effectLst/>
                <a:uLnTx/>
                <a:uFillTx/>
                <a:latin typeface="Helvetica" pitchFamily="2" charset="0"/>
                <a:ea typeface="+mn-ea"/>
                <a:cs typeface="+mn-cs"/>
              </a:rPr>
              <a:t>No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21447"/>
                </a:solidFill>
                <a:effectLst/>
                <a:uLnTx/>
                <a:uFillTx/>
                <a:latin typeface="Helvetica" pitchFamily="2" charset="0"/>
                <a:ea typeface="+mn-ea"/>
                <a:cs typeface="+mn-cs"/>
              </a:rPr>
              <a:t>Without a medical statement, flavored whole milk cannot count as part of a reimbursable meal or snack for any CACFP participant.</a:t>
            </a:r>
          </a:p>
        </p:txBody>
      </p:sp>
      <p:sp>
        <p:nvSpPr>
          <p:cNvPr id="4" name="Slide Number Placeholder 3"/>
          <p:cNvSpPr>
            <a:spLocks noGrp="1"/>
          </p:cNvSpPr>
          <p:nvPr>
            <p:ph type="sldNum" sz="quarter" idx="5"/>
          </p:nvPr>
        </p:nvSpPr>
        <p:spPr/>
        <p:txBody>
          <a:bodyPr/>
          <a:lstStyle/>
          <a:p>
            <a:fld id="{7A4AFC3B-0B80-0847-9378-F7927F25E204}" type="slidenum">
              <a:rPr lang="en-US" smtClean="0"/>
              <a:t>17</a:t>
            </a:fld>
            <a:endParaRPr lang="en-US"/>
          </a:p>
        </p:txBody>
      </p:sp>
    </p:spTree>
    <p:extLst>
      <p:ext uri="{BB962C8B-B14F-4D97-AF65-F5344CB8AC3E}">
        <p14:creationId xmlns:p14="http://schemas.microsoft.com/office/powerpoint/2010/main" val="37205896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521447"/>
                </a:solidFill>
                <a:effectLst/>
                <a:uLnTx/>
                <a:uFillTx/>
                <a:latin typeface="Helvetica" pitchFamily="2" charset="0"/>
                <a:ea typeface="+mn-ea"/>
                <a:cs typeface="+mn-cs"/>
              </a:rPr>
              <a:t>6 fluid ounces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21447"/>
                </a:solidFill>
                <a:effectLst/>
                <a:uLnTx/>
                <a:uFillTx/>
                <a:latin typeface="Helvetica" pitchFamily="2" charset="0"/>
                <a:ea typeface="+mn-ea"/>
                <a:cs typeface="+mn-cs"/>
              </a:rPr>
              <a:t>Children ages 3 through 5 years of age must receive at least 6 fluid ounces (¾ cup) of unflavored low-fat (1%) or unflavored fat-free (skim) milk as part of a reimbursable breakfast, lunch, and supper.</a:t>
            </a:r>
          </a:p>
        </p:txBody>
      </p:sp>
      <p:sp>
        <p:nvSpPr>
          <p:cNvPr id="4" name="Slide Number Placeholder 3"/>
          <p:cNvSpPr>
            <a:spLocks noGrp="1"/>
          </p:cNvSpPr>
          <p:nvPr>
            <p:ph type="sldNum" sz="quarter" idx="5"/>
          </p:nvPr>
        </p:nvSpPr>
        <p:spPr/>
        <p:txBody>
          <a:bodyPr/>
          <a:lstStyle/>
          <a:p>
            <a:fld id="{7A4AFC3B-0B80-0847-9378-F7927F25E204}" type="slidenum">
              <a:rPr lang="en-US" smtClean="0"/>
              <a:t>18</a:t>
            </a:fld>
            <a:endParaRPr lang="en-US"/>
          </a:p>
        </p:txBody>
      </p:sp>
    </p:spTree>
    <p:extLst>
      <p:ext uri="{BB962C8B-B14F-4D97-AF65-F5344CB8AC3E}">
        <p14:creationId xmlns:p14="http://schemas.microsoft.com/office/powerpoint/2010/main" val="2072414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Helvetica" pitchFamily="2" charset="0"/>
                <a:ea typeface="+mn-ea"/>
                <a:cs typeface="Arial" panose="020B0604020202020204" pitchFamily="34" charset="0"/>
              </a:rPr>
              <a:t>4 to 6 fluid ounces</a:t>
            </a:r>
            <a:endParaRPr lang="en-US" sz="1200" kern="1200" dirty="0">
              <a:solidFill>
                <a:schemeClr val="tx1"/>
              </a:solidFill>
              <a:effectLst/>
              <a:latin typeface="Helvetica" pitchFamily="2" charset="0"/>
              <a:ea typeface="+mn-ea"/>
              <a:cs typeface="Arial" panose="020B0604020202020204" pitchFamily="34" charset="0"/>
            </a:endParaRPr>
          </a:p>
          <a:p>
            <a:r>
              <a:rPr lang="en-US" sz="1200" kern="1200" dirty="0">
                <a:solidFill>
                  <a:schemeClr val="tx1"/>
                </a:solidFill>
                <a:effectLst/>
                <a:latin typeface="Helvetica" pitchFamily="2" charset="0"/>
                <a:ea typeface="+mn-ea"/>
                <a:cs typeface="Arial" panose="020B0604020202020204" pitchFamily="34" charset="0"/>
              </a:rPr>
              <a:t>The minimum amount of breastmilk or iron-fortified infant formula you must serve to an infant 0 through 5 months of age is 4 to 6 fluid ounces.</a:t>
            </a:r>
          </a:p>
        </p:txBody>
      </p:sp>
      <p:sp>
        <p:nvSpPr>
          <p:cNvPr id="4" name="Slide Number Placeholder 3"/>
          <p:cNvSpPr>
            <a:spLocks noGrp="1"/>
          </p:cNvSpPr>
          <p:nvPr>
            <p:ph type="sldNum" sz="quarter" idx="5"/>
          </p:nvPr>
        </p:nvSpPr>
        <p:spPr/>
        <p:txBody>
          <a:bodyPr/>
          <a:lstStyle/>
          <a:p>
            <a:fld id="{7A4AFC3B-0B80-0847-9378-F7927F25E204}" type="slidenum">
              <a:rPr lang="en-US" smtClean="0"/>
              <a:t>1</a:t>
            </a:fld>
            <a:endParaRPr lang="en-US"/>
          </a:p>
        </p:txBody>
      </p:sp>
    </p:spTree>
    <p:extLst>
      <p:ext uri="{BB962C8B-B14F-4D97-AF65-F5344CB8AC3E}">
        <p14:creationId xmlns:p14="http://schemas.microsoft.com/office/powerpoint/2010/main" val="1133326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521447"/>
                </a:solidFill>
                <a:effectLst/>
                <a:uLnTx/>
                <a:uFillTx/>
                <a:latin typeface="Helvetica" pitchFamily="2" charset="0"/>
                <a:ea typeface="+mn-ea"/>
                <a:cs typeface="+mn-cs"/>
              </a:rPr>
              <a:t>Not reimbursable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21447"/>
                </a:solidFill>
                <a:effectLst/>
                <a:uLnTx/>
                <a:uFillTx/>
                <a:latin typeface="Helvetica" pitchFamily="2" charset="0"/>
                <a:ea typeface="+mn-ea"/>
                <a:cs typeface="+mn-cs"/>
              </a:rPr>
              <a:t>You may serve yogurt in place of milk to adult participants only. If you serve yogurt in place of milk to 3-year-olds, the meal is not reimbursable. In the CACFP, yogurt served to children may credit toward the meats/meat alternates component only.</a:t>
            </a:r>
          </a:p>
        </p:txBody>
      </p:sp>
      <p:sp>
        <p:nvSpPr>
          <p:cNvPr id="4" name="Slide Number Placeholder 3"/>
          <p:cNvSpPr>
            <a:spLocks noGrp="1"/>
          </p:cNvSpPr>
          <p:nvPr>
            <p:ph type="sldNum" sz="quarter" idx="5"/>
          </p:nvPr>
        </p:nvSpPr>
        <p:spPr/>
        <p:txBody>
          <a:bodyPr/>
          <a:lstStyle/>
          <a:p>
            <a:fld id="{7A4AFC3B-0B80-0847-9378-F7927F25E204}" type="slidenum">
              <a:rPr lang="en-US" smtClean="0"/>
              <a:t>19</a:t>
            </a:fld>
            <a:endParaRPr lang="en-US"/>
          </a:p>
        </p:txBody>
      </p:sp>
    </p:spTree>
    <p:extLst>
      <p:ext uri="{BB962C8B-B14F-4D97-AF65-F5344CB8AC3E}">
        <p14:creationId xmlns:p14="http://schemas.microsoft.com/office/powerpoint/2010/main" val="6222019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521447"/>
                </a:solidFill>
                <a:effectLst/>
                <a:uLnTx/>
                <a:uFillTx/>
                <a:latin typeface="Helvetica" pitchFamily="2" charset="0"/>
                <a:ea typeface="+mn-ea"/>
                <a:cs typeface="+mn-cs"/>
              </a:rPr>
              <a:t>Iron-fortified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21447"/>
                </a:solidFill>
                <a:effectLst/>
                <a:uLnTx/>
                <a:uFillTx/>
                <a:latin typeface="Helvetica" pitchFamily="2" charset="0"/>
                <a:ea typeface="+mn-ea"/>
                <a:cs typeface="+mn-cs"/>
              </a:rPr>
              <a:t>To determine if an infant formula is iron-fortified, look for a statement on the product’s label that says “Infant Formula with Iron” or other similar wording.</a:t>
            </a:r>
          </a:p>
        </p:txBody>
      </p:sp>
      <p:sp>
        <p:nvSpPr>
          <p:cNvPr id="4" name="Slide Number Placeholder 3"/>
          <p:cNvSpPr>
            <a:spLocks noGrp="1"/>
          </p:cNvSpPr>
          <p:nvPr>
            <p:ph type="sldNum" sz="quarter" idx="5"/>
          </p:nvPr>
        </p:nvSpPr>
        <p:spPr/>
        <p:txBody>
          <a:bodyPr/>
          <a:lstStyle/>
          <a:p>
            <a:fld id="{7A4AFC3B-0B80-0847-9378-F7927F25E204}" type="slidenum">
              <a:rPr lang="en-US" smtClean="0"/>
              <a:t>20</a:t>
            </a:fld>
            <a:endParaRPr lang="en-US"/>
          </a:p>
        </p:txBody>
      </p:sp>
    </p:spTree>
    <p:extLst>
      <p:ext uri="{BB962C8B-B14F-4D97-AF65-F5344CB8AC3E}">
        <p14:creationId xmlns:p14="http://schemas.microsoft.com/office/powerpoint/2010/main" val="311494704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521447"/>
                </a:solidFill>
                <a:effectLst/>
                <a:uLnTx/>
                <a:uFillTx/>
                <a:latin typeface="Helvetica" pitchFamily="2" charset="0"/>
                <a:ea typeface="+mn-ea"/>
                <a:cs typeface="+mn-cs"/>
              </a:rPr>
              <a:t>Flavored milk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21447"/>
                </a:solidFill>
                <a:effectLst/>
                <a:uLnTx/>
                <a:uFillTx/>
                <a:latin typeface="Helvetica" pitchFamily="2" charset="0"/>
                <a:ea typeface="+mn-ea"/>
                <a:cs typeface="+mn-cs"/>
              </a:rPr>
              <a:t>Flavored milk may only count toward a reimbursable meal or snack for children ages 6 years and older, and adult participants.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21447"/>
                </a:solidFill>
                <a:effectLst/>
                <a:uLnTx/>
                <a:uFillTx/>
                <a:latin typeface="Helvetica" pitchFamily="2" charset="0"/>
                <a:ea typeface="+mn-ea"/>
                <a:cs typeface="+mn-cs"/>
              </a:rPr>
              <a:t>You may serve: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21447"/>
                </a:solidFill>
                <a:effectLst/>
                <a:uLnTx/>
                <a:uFillTx/>
                <a:latin typeface="Helvetica" pitchFamily="2" charset="0"/>
                <a:ea typeface="+mn-ea"/>
                <a:cs typeface="+mn-cs"/>
              </a:rPr>
              <a:t>• iron-fortified infant formula or breastmilk to infants 0-11 months;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21447"/>
                </a:solidFill>
                <a:effectLst/>
                <a:uLnTx/>
                <a:uFillTx/>
                <a:latin typeface="Helvetica" pitchFamily="2" charset="0"/>
                <a:ea typeface="+mn-ea"/>
                <a:cs typeface="+mn-cs"/>
              </a:rPr>
              <a:t>• unflavored whole milk to children 12 months to 23 months; and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21447"/>
                </a:solidFill>
                <a:effectLst/>
                <a:uLnTx/>
                <a:uFillTx/>
                <a:latin typeface="Helvetica" pitchFamily="2" charset="0"/>
                <a:ea typeface="+mn-ea"/>
                <a:cs typeface="+mn-cs"/>
              </a:rPr>
              <a:t>• unflavored low-fat (1%) or unflavored fat-free (skim) milk to children 2 through 5 years of age.</a:t>
            </a:r>
          </a:p>
        </p:txBody>
      </p:sp>
      <p:sp>
        <p:nvSpPr>
          <p:cNvPr id="4" name="Slide Number Placeholder 3"/>
          <p:cNvSpPr>
            <a:spLocks noGrp="1"/>
          </p:cNvSpPr>
          <p:nvPr>
            <p:ph type="sldNum" sz="quarter" idx="5"/>
          </p:nvPr>
        </p:nvSpPr>
        <p:spPr/>
        <p:txBody>
          <a:bodyPr/>
          <a:lstStyle/>
          <a:p>
            <a:fld id="{7A4AFC3B-0B80-0847-9378-F7927F25E204}" type="slidenum">
              <a:rPr lang="en-US" smtClean="0"/>
              <a:t>21</a:t>
            </a:fld>
            <a:endParaRPr lang="en-US"/>
          </a:p>
        </p:txBody>
      </p:sp>
    </p:spTree>
    <p:extLst>
      <p:ext uri="{BB962C8B-B14F-4D97-AF65-F5344CB8AC3E}">
        <p14:creationId xmlns:p14="http://schemas.microsoft.com/office/powerpoint/2010/main" val="53988506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solidFill>
                  <a:srgbClr val="521447"/>
                </a:solidFill>
                <a:latin typeface="Helvetica" pitchFamily="2" charset="0"/>
              </a:rPr>
              <a:t>Shelf-stable milk </a:t>
            </a:r>
          </a:p>
          <a:p>
            <a:r>
              <a:rPr lang="en-US" sz="1200" dirty="0">
                <a:solidFill>
                  <a:srgbClr val="521447"/>
                </a:solidFill>
                <a:latin typeface="Helvetica" pitchFamily="2" charset="0"/>
              </a:rPr>
              <a:t>UHT milk is milk that has been pasteurized at a high temperature and then packaged to ensure a long shelf life without the need for refrigeration. You may serve UHT milk as part of a reimbursable meal or snack in the CACFP</a:t>
            </a:r>
            <a:r>
              <a:rPr lang="en-US" sz="1200" b="1" dirty="0">
                <a:solidFill>
                  <a:srgbClr val="521447"/>
                </a:solidFill>
                <a:latin typeface="Helvetica" pitchFamily="2" charset="0"/>
              </a:rPr>
              <a:t>.</a:t>
            </a:r>
          </a:p>
        </p:txBody>
      </p:sp>
      <p:sp>
        <p:nvSpPr>
          <p:cNvPr id="4" name="Slide Number Placeholder 3"/>
          <p:cNvSpPr>
            <a:spLocks noGrp="1"/>
          </p:cNvSpPr>
          <p:nvPr>
            <p:ph type="sldNum" sz="quarter" idx="5"/>
          </p:nvPr>
        </p:nvSpPr>
        <p:spPr/>
        <p:txBody>
          <a:bodyPr/>
          <a:lstStyle/>
          <a:p>
            <a:fld id="{7A4AFC3B-0B80-0847-9378-F7927F25E204}" type="slidenum">
              <a:rPr lang="en-US" smtClean="0"/>
              <a:t>22</a:t>
            </a:fld>
            <a:endParaRPr lang="en-US"/>
          </a:p>
        </p:txBody>
      </p:sp>
    </p:spTree>
    <p:extLst>
      <p:ext uri="{BB962C8B-B14F-4D97-AF65-F5344CB8AC3E}">
        <p14:creationId xmlns:p14="http://schemas.microsoft.com/office/powerpoint/2010/main" val="307436650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521447"/>
                </a:solidFill>
                <a:effectLst/>
                <a:uLnTx/>
                <a:uFillTx/>
                <a:latin typeface="Helvetica" pitchFamily="2" charset="0"/>
                <a:ea typeface="+mn-ea"/>
                <a:cs typeface="+mn-cs"/>
              </a:rPr>
              <a:t>Disagree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21447"/>
                </a:solidFill>
                <a:effectLst/>
                <a:uLnTx/>
                <a:uFillTx/>
                <a:latin typeface="Helvetica" pitchFamily="2" charset="0"/>
                <a:ea typeface="+mn-ea"/>
                <a:cs typeface="+mn-cs"/>
              </a:rPr>
              <a:t>The only types of UHT milk you may serve to children 2 through 5 years of age as part of a reimbursable meal or snack are unflavored fat-free (skim) milk and unflavored low-fat (1%) milk.</a:t>
            </a:r>
          </a:p>
        </p:txBody>
      </p:sp>
      <p:sp>
        <p:nvSpPr>
          <p:cNvPr id="4" name="Slide Number Placeholder 3"/>
          <p:cNvSpPr>
            <a:spLocks noGrp="1"/>
          </p:cNvSpPr>
          <p:nvPr>
            <p:ph type="sldNum" sz="quarter" idx="5"/>
          </p:nvPr>
        </p:nvSpPr>
        <p:spPr/>
        <p:txBody>
          <a:bodyPr/>
          <a:lstStyle/>
          <a:p>
            <a:fld id="{7A4AFC3B-0B80-0847-9378-F7927F25E204}" type="slidenum">
              <a:rPr lang="en-US" smtClean="0"/>
              <a:t>23</a:t>
            </a:fld>
            <a:endParaRPr lang="en-US"/>
          </a:p>
        </p:txBody>
      </p:sp>
    </p:spTree>
    <p:extLst>
      <p:ext uri="{BB962C8B-B14F-4D97-AF65-F5344CB8AC3E}">
        <p14:creationId xmlns:p14="http://schemas.microsoft.com/office/powerpoint/2010/main" val="41148295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521447"/>
                </a:solidFill>
                <a:effectLst/>
                <a:uLnTx/>
                <a:uFillTx/>
                <a:latin typeface="Helvetica" pitchFamily="2" charset="0"/>
                <a:ea typeface="+mn-ea"/>
                <a:cs typeface="+mn-cs"/>
              </a:rPr>
              <a:t>Calcium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21447"/>
                </a:solidFill>
                <a:effectLst/>
                <a:uLnTx/>
                <a:uFillTx/>
                <a:latin typeface="Helvetica" pitchFamily="2" charset="0"/>
                <a:ea typeface="+mn-ea"/>
                <a:cs typeface="+mn-cs"/>
              </a:rPr>
              <a:t>Calcium is a nutrient that is important for building and maintaining strong bones and teeth.</a:t>
            </a:r>
          </a:p>
        </p:txBody>
      </p:sp>
      <p:sp>
        <p:nvSpPr>
          <p:cNvPr id="4" name="Slide Number Placeholder 3"/>
          <p:cNvSpPr>
            <a:spLocks noGrp="1"/>
          </p:cNvSpPr>
          <p:nvPr>
            <p:ph type="sldNum" sz="quarter" idx="5"/>
          </p:nvPr>
        </p:nvSpPr>
        <p:spPr/>
        <p:txBody>
          <a:bodyPr/>
          <a:lstStyle/>
          <a:p>
            <a:fld id="{7A4AFC3B-0B80-0847-9378-F7927F25E204}" type="slidenum">
              <a:rPr lang="en-US" smtClean="0"/>
              <a:t>24</a:t>
            </a:fld>
            <a:endParaRPr lang="en-US"/>
          </a:p>
        </p:txBody>
      </p:sp>
    </p:spTree>
    <p:extLst>
      <p:ext uri="{BB962C8B-B14F-4D97-AF65-F5344CB8AC3E}">
        <p14:creationId xmlns:p14="http://schemas.microsoft.com/office/powerpoint/2010/main" val="125277178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521447"/>
                </a:solidFill>
                <a:effectLst/>
                <a:uLnTx/>
                <a:uFillTx/>
                <a:latin typeface="Helvetica" pitchFamily="2" charset="0"/>
                <a:ea typeface="+mn-ea"/>
                <a:cs typeface="+mn-cs"/>
              </a:rPr>
              <a:t>Skim milk and non-fat milk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21447"/>
                </a:solidFill>
                <a:effectLst/>
                <a:uLnTx/>
                <a:uFillTx/>
                <a:latin typeface="Helvetica" pitchFamily="2" charset="0"/>
                <a:ea typeface="+mn-ea"/>
                <a:cs typeface="+mn-cs"/>
              </a:rPr>
              <a:t>Other terms or words to describe fat-free milk are non-fat milk and skim milk.</a:t>
            </a:r>
          </a:p>
        </p:txBody>
      </p:sp>
      <p:sp>
        <p:nvSpPr>
          <p:cNvPr id="4" name="Slide Number Placeholder 3"/>
          <p:cNvSpPr>
            <a:spLocks noGrp="1"/>
          </p:cNvSpPr>
          <p:nvPr>
            <p:ph type="sldNum" sz="quarter" idx="5"/>
          </p:nvPr>
        </p:nvSpPr>
        <p:spPr/>
        <p:txBody>
          <a:bodyPr/>
          <a:lstStyle/>
          <a:p>
            <a:fld id="{7A4AFC3B-0B80-0847-9378-F7927F25E204}" type="slidenum">
              <a:rPr lang="en-US" smtClean="0"/>
              <a:t>25</a:t>
            </a:fld>
            <a:endParaRPr lang="en-US"/>
          </a:p>
        </p:txBody>
      </p:sp>
    </p:spTree>
    <p:extLst>
      <p:ext uri="{BB962C8B-B14F-4D97-AF65-F5344CB8AC3E}">
        <p14:creationId xmlns:p14="http://schemas.microsoft.com/office/powerpoint/2010/main" val="59012666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521447"/>
                </a:solidFill>
                <a:effectLst/>
                <a:uLnTx/>
                <a:uFillTx/>
                <a:latin typeface="Helvetica" pitchFamily="2" charset="0"/>
                <a:ea typeface="+mn-ea"/>
                <a:cs typeface="+mn-cs"/>
              </a:rPr>
              <a:t>1% milk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21447"/>
                </a:solidFill>
                <a:effectLst/>
                <a:uLnTx/>
                <a:uFillTx/>
                <a:latin typeface="Helvetica" pitchFamily="2" charset="0"/>
                <a:ea typeface="+mn-ea"/>
                <a:cs typeface="+mn-cs"/>
              </a:rPr>
              <a:t>Another term or word to describe low-fat milk is 1% (one percent) milk.</a:t>
            </a:r>
          </a:p>
        </p:txBody>
      </p:sp>
      <p:sp>
        <p:nvSpPr>
          <p:cNvPr id="4" name="Slide Number Placeholder 3"/>
          <p:cNvSpPr>
            <a:spLocks noGrp="1"/>
          </p:cNvSpPr>
          <p:nvPr>
            <p:ph type="sldNum" sz="quarter" idx="5"/>
          </p:nvPr>
        </p:nvSpPr>
        <p:spPr/>
        <p:txBody>
          <a:bodyPr/>
          <a:lstStyle/>
          <a:p>
            <a:fld id="{7A4AFC3B-0B80-0847-9378-F7927F25E204}" type="slidenum">
              <a:rPr lang="en-US" smtClean="0"/>
              <a:t>26</a:t>
            </a:fld>
            <a:endParaRPr lang="en-US"/>
          </a:p>
        </p:txBody>
      </p:sp>
    </p:spTree>
    <p:extLst>
      <p:ext uri="{BB962C8B-B14F-4D97-AF65-F5344CB8AC3E}">
        <p14:creationId xmlns:p14="http://schemas.microsoft.com/office/powerpoint/2010/main" val="318183103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521447"/>
                </a:solidFill>
                <a:effectLst/>
                <a:uLnTx/>
                <a:uFillTx/>
                <a:latin typeface="Helvetica" pitchFamily="2" charset="0"/>
                <a:ea typeface="+mn-ea"/>
                <a:cs typeface="+mn-cs"/>
              </a:rPr>
              <a:t>Not allowed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21447"/>
                </a:solidFill>
                <a:effectLst/>
                <a:uLnTx/>
                <a:uFillTx/>
                <a:latin typeface="Helvetica" pitchFamily="2" charset="0"/>
                <a:ea typeface="+mn-ea"/>
                <a:cs typeface="+mn-cs"/>
              </a:rPr>
              <a:t>Just like cow’s milk, non-dairy milk beverages (milk substitutes) like soymilk served to children 5 years of age or younger must be unflavored. Flavored non-dairy beverages (milk substitutes) that are nutritionally equivalent to cow’s milk are allowed for children 6 years of age and older and adults. </a:t>
            </a:r>
          </a:p>
        </p:txBody>
      </p:sp>
      <p:sp>
        <p:nvSpPr>
          <p:cNvPr id="4" name="Slide Number Placeholder 3"/>
          <p:cNvSpPr>
            <a:spLocks noGrp="1"/>
          </p:cNvSpPr>
          <p:nvPr>
            <p:ph type="sldNum" sz="quarter" idx="5"/>
          </p:nvPr>
        </p:nvSpPr>
        <p:spPr/>
        <p:txBody>
          <a:bodyPr/>
          <a:lstStyle/>
          <a:p>
            <a:fld id="{7A4AFC3B-0B80-0847-9378-F7927F25E204}" type="slidenum">
              <a:rPr lang="en-US" smtClean="0"/>
              <a:t>27</a:t>
            </a:fld>
            <a:endParaRPr lang="en-US"/>
          </a:p>
        </p:txBody>
      </p:sp>
    </p:spTree>
    <p:extLst>
      <p:ext uri="{BB962C8B-B14F-4D97-AF65-F5344CB8AC3E}">
        <p14:creationId xmlns:p14="http://schemas.microsoft.com/office/powerpoint/2010/main" val="134478152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521447"/>
                </a:solidFill>
                <a:effectLst/>
                <a:uLnTx/>
                <a:uFillTx/>
                <a:latin typeface="Helvetica" pitchFamily="2" charset="0"/>
                <a:ea typeface="+mn-ea"/>
                <a:cs typeface="+mn-cs"/>
              </a:rPr>
              <a:t>Different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21447"/>
                </a:solidFill>
                <a:effectLst/>
                <a:uLnTx/>
                <a:uFillTx/>
                <a:latin typeface="Helvetica" pitchFamily="2" charset="0"/>
                <a:ea typeface="+mn-ea"/>
                <a:cs typeface="+mn-cs"/>
              </a:rPr>
              <a:t>If children of different ages are sitting together, you must serve each child the type of milk that is appropriate for his or her age. This means you must serve only breastmilk or iron-fortified formula to the 11-month-old. You must serve only unflavored low-fat (1%) or fat-free (skim) milk to the 2-year-old.</a:t>
            </a:r>
          </a:p>
        </p:txBody>
      </p:sp>
      <p:sp>
        <p:nvSpPr>
          <p:cNvPr id="4" name="Slide Number Placeholder 3"/>
          <p:cNvSpPr>
            <a:spLocks noGrp="1"/>
          </p:cNvSpPr>
          <p:nvPr>
            <p:ph type="sldNum" sz="quarter" idx="5"/>
          </p:nvPr>
        </p:nvSpPr>
        <p:spPr/>
        <p:txBody>
          <a:bodyPr/>
          <a:lstStyle/>
          <a:p>
            <a:fld id="{7A4AFC3B-0B80-0847-9378-F7927F25E204}" type="slidenum">
              <a:rPr lang="en-US" smtClean="0"/>
              <a:t>28</a:t>
            </a:fld>
            <a:endParaRPr lang="en-US"/>
          </a:p>
        </p:txBody>
      </p:sp>
    </p:spTree>
    <p:extLst>
      <p:ext uri="{BB962C8B-B14F-4D97-AF65-F5344CB8AC3E}">
        <p14:creationId xmlns:p14="http://schemas.microsoft.com/office/powerpoint/2010/main" val="37496878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sz="1200" b="1" dirty="0">
                <a:solidFill>
                  <a:srgbClr val="521447"/>
                </a:solidFill>
                <a:latin typeface="Helvetica" pitchFamily="2" charset="0"/>
              </a:rPr>
              <a:t>Bones and teeth </a:t>
            </a:r>
          </a:p>
          <a:p>
            <a:r>
              <a:rPr lang="en-US" sz="1200" dirty="0">
                <a:solidFill>
                  <a:srgbClr val="521447"/>
                </a:solidFill>
                <a:latin typeface="Helvetica" pitchFamily="2" charset="0"/>
              </a:rPr>
              <a:t>Milk is a good source of calcium and vitamin D. Both of these nutrients help keep bones and teeth strong.</a:t>
            </a:r>
          </a:p>
        </p:txBody>
      </p:sp>
      <p:sp>
        <p:nvSpPr>
          <p:cNvPr id="4" name="Slide Number Placeholder 3"/>
          <p:cNvSpPr>
            <a:spLocks noGrp="1"/>
          </p:cNvSpPr>
          <p:nvPr>
            <p:ph type="sldNum" sz="quarter" idx="5"/>
          </p:nvPr>
        </p:nvSpPr>
        <p:spPr/>
        <p:txBody>
          <a:bodyPr/>
          <a:lstStyle/>
          <a:p>
            <a:fld id="{7A4AFC3B-0B80-0847-9378-F7927F25E204}" type="slidenum">
              <a:rPr lang="en-US" smtClean="0"/>
              <a:t>2</a:t>
            </a:fld>
            <a:endParaRPr lang="en-US"/>
          </a:p>
        </p:txBody>
      </p:sp>
    </p:spTree>
    <p:extLst>
      <p:ext uri="{BB962C8B-B14F-4D97-AF65-F5344CB8AC3E}">
        <p14:creationId xmlns:p14="http://schemas.microsoft.com/office/powerpoint/2010/main" val="183486411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521447"/>
                </a:solidFill>
                <a:effectLst/>
                <a:uLnTx/>
                <a:uFillTx/>
                <a:latin typeface="Helvetica" pitchFamily="2" charset="0"/>
                <a:ea typeface="+mn-ea"/>
                <a:cs typeface="+mn-cs"/>
              </a:rPr>
              <a:t>22 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21447"/>
                </a:solidFill>
                <a:effectLst/>
                <a:uLnTx/>
                <a:uFillTx/>
                <a:latin typeface="Helvetica" pitchFamily="2" charset="0"/>
                <a:ea typeface="+mn-ea"/>
                <a:cs typeface="+mn-cs"/>
              </a:rPr>
              <a:t>As a CACFP best practice, if you serve flavored milk to children 6 years of age and older or adults, serve flavored milk that contains no more than 22 grams of sugar/total sugars per 8 fluid ounces.</a:t>
            </a:r>
          </a:p>
        </p:txBody>
      </p:sp>
      <p:sp>
        <p:nvSpPr>
          <p:cNvPr id="4" name="Slide Number Placeholder 3"/>
          <p:cNvSpPr>
            <a:spLocks noGrp="1"/>
          </p:cNvSpPr>
          <p:nvPr>
            <p:ph type="sldNum" sz="quarter" idx="5"/>
          </p:nvPr>
        </p:nvSpPr>
        <p:spPr/>
        <p:txBody>
          <a:bodyPr/>
          <a:lstStyle/>
          <a:p>
            <a:fld id="{7A4AFC3B-0B80-0847-9378-F7927F25E204}" type="slidenum">
              <a:rPr lang="en-US" smtClean="0"/>
              <a:t>29</a:t>
            </a:fld>
            <a:endParaRPr lang="en-US"/>
          </a:p>
        </p:txBody>
      </p:sp>
    </p:spTree>
    <p:extLst>
      <p:ext uri="{BB962C8B-B14F-4D97-AF65-F5344CB8AC3E}">
        <p14:creationId xmlns:p14="http://schemas.microsoft.com/office/powerpoint/2010/main" val="104799023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521447"/>
                </a:solidFill>
                <a:effectLst/>
                <a:uLnTx/>
                <a:uFillTx/>
                <a:latin typeface="Helvetica" pitchFamily="2" charset="0"/>
                <a:ea typeface="+mn-ea"/>
                <a:cs typeface="+mn-cs"/>
              </a:rPr>
              <a:t>Water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21447"/>
                </a:solidFill>
                <a:effectLst/>
                <a:uLnTx/>
                <a:uFillTx/>
                <a:latin typeface="Helvetica" pitchFamily="2" charset="0"/>
                <a:ea typeface="+mn-ea"/>
                <a:cs typeface="+mn-cs"/>
              </a:rPr>
              <a:t>As an optional CACFP best practice, offer water as the beverage when serving yogurt in place of fluid milk at breakfast, lunch, or supper to adult participants. Additionally, offer and make water available as needed throughout the day at your site.</a:t>
            </a:r>
          </a:p>
        </p:txBody>
      </p:sp>
      <p:sp>
        <p:nvSpPr>
          <p:cNvPr id="4" name="Slide Number Placeholder 3"/>
          <p:cNvSpPr>
            <a:spLocks noGrp="1"/>
          </p:cNvSpPr>
          <p:nvPr>
            <p:ph type="sldNum" sz="quarter" idx="5"/>
          </p:nvPr>
        </p:nvSpPr>
        <p:spPr/>
        <p:txBody>
          <a:bodyPr/>
          <a:lstStyle/>
          <a:p>
            <a:fld id="{7A4AFC3B-0B80-0847-9378-F7927F25E204}" type="slidenum">
              <a:rPr lang="en-US" smtClean="0"/>
              <a:t>30</a:t>
            </a:fld>
            <a:endParaRPr lang="en-US"/>
          </a:p>
        </p:txBody>
      </p:sp>
    </p:spTree>
    <p:extLst>
      <p:ext uri="{BB962C8B-B14F-4D97-AF65-F5344CB8AC3E}">
        <p14:creationId xmlns:p14="http://schemas.microsoft.com/office/powerpoint/2010/main" val="391375651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521447"/>
                </a:solidFill>
                <a:effectLst/>
                <a:uLnTx/>
                <a:uFillTx/>
                <a:latin typeface="Helvetica" pitchFamily="2" charset="0"/>
                <a:ea typeface="+mn-ea"/>
                <a:cs typeface="+mn-cs"/>
              </a:rPr>
              <a:t>Same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21447"/>
                </a:solidFill>
                <a:effectLst/>
                <a:uLnTx/>
                <a:uFillTx/>
                <a:latin typeface="Helvetica" pitchFamily="2" charset="0"/>
                <a:ea typeface="+mn-ea"/>
                <a:cs typeface="+mn-cs"/>
              </a:rPr>
              <a:t>The reimbursement rate for meals that include cow’s milk or non-dairy beverages (milk substitutes) is the same.</a:t>
            </a:r>
          </a:p>
        </p:txBody>
      </p:sp>
      <p:sp>
        <p:nvSpPr>
          <p:cNvPr id="4" name="Slide Number Placeholder 3"/>
          <p:cNvSpPr>
            <a:spLocks noGrp="1"/>
          </p:cNvSpPr>
          <p:nvPr>
            <p:ph type="sldNum" sz="quarter" idx="5"/>
          </p:nvPr>
        </p:nvSpPr>
        <p:spPr/>
        <p:txBody>
          <a:bodyPr/>
          <a:lstStyle/>
          <a:p>
            <a:fld id="{7A4AFC3B-0B80-0847-9378-F7927F25E204}" type="slidenum">
              <a:rPr lang="en-US" smtClean="0"/>
              <a:t>31</a:t>
            </a:fld>
            <a:endParaRPr lang="en-US"/>
          </a:p>
        </p:txBody>
      </p:sp>
    </p:spTree>
    <p:extLst>
      <p:ext uri="{BB962C8B-B14F-4D97-AF65-F5344CB8AC3E}">
        <p14:creationId xmlns:p14="http://schemas.microsoft.com/office/powerpoint/2010/main" val="178879740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521447"/>
                </a:solidFill>
                <a:effectLst/>
                <a:uLnTx/>
                <a:uFillTx/>
                <a:latin typeface="Helvetica" pitchFamily="2" charset="0"/>
                <a:ea typeface="+mn-ea"/>
                <a:cs typeface="+mn-cs"/>
              </a:rPr>
              <a:t>Reimbursable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21447"/>
                </a:solidFill>
                <a:effectLst/>
                <a:uLnTx/>
                <a:uFillTx/>
                <a:latin typeface="Helvetica" pitchFamily="2" charset="0"/>
                <a:ea typeface="+mn-ea"/>
                <a:cs typeface="+mn-cs"/>
              </a:rPr>
              <a:t>Flavored non-dairy milk beverages (milk substitutes) may be part of a reimbursable meal for children 6 years of age and older, and adults.</a:t>
            </a:r>
          </a:p>
        </p:txBody>
      </p:sp>
      <p:sp>
        <p:nvSpPr>
          <p:cNvPr id="4" name="Slide Number Placeholder 3"/>
          <p:cNvSpPr>
            <a:spLocks noGrp="1"/>
          </p:cNvSpPr>
          <p:nvPr>
            <p:ph type="sldNum" sz="quarter" idx="5"/>
          </p:nvPr>
        </p:nvSpPr>
        <p:spPr/>
        <p:txBody>
          <a:bodyPr/>
          <a:lstStyle/>
          <a:p>
            <a:fld id="{7A4AFC3B-0B80-0847-9378-F7927F25E204}" type="slidenum">
              <a:rPr lang="en-US" smtClean="0"/>
              <a:t>32</a:t>
            </a:fld>
            <a:endParaRPr lang="en-US"/>
          </a:p>
        </p:txBody>
      </p:sp>
    </p:spTree>
    <p:extLst>
      <p:ext uri="{BB962C8B-B14F-4D97-AF65-F5344CB8AC3E}">
        <p14:creationId xmlns:p14="http://schemas.microsoft.com/office/powerpoint/2010/main" val="223655556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521447"/>
                </a:solidFill>
                <a:effectLst/>
                <a:uLnTx/>
                <a:uFillTx/>
                <a:latin typeface="Helvetica" pitchFamily="2" charset="0"/>
                <a:ea typeface="+mn-ea"/>
                <a:cs typeface="+mn-cs"/>
              </a:rPr>
              <a:t>Yay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21447"/>
                </a:solidFill>
                <a:effectLst/>
                <a:uLnTx/>
                <a:uFillTx/>
                <a:latin typeface="Helvetica" pitchFamily="2" charset="0"/>
                <a:ea typeface="+mn-ea"/>
                <a:cs typeface="+mn-cs"/>
              </a:rPr>
              <a:t>A reimbursable breakfast, lunch, and supper offered to children in the CACFP must include milk. Milk can also be one of the two required components you offer as part of a reimbursable snack.</a:t>
            </a:r>
          </a:p>
        </p:txBody>
      </p:sp>
      <p:sp>
        <p:nvSpPr>
          <p:cNvPr id="4" name="Slide Number Placeholder 3"/>
          <p:cNvSpPr>
            <a:spLocks noGrp="1"/>
          </p:cNvSpPr>
          <p:nvPr>
            <p:ph type="sldNum" sz="quarter" idx="5"/>
          </p:nvPr>
        </p:nvSpPr>
        <p:spPr/>
        <p:txBody>
          <a:bodyPr/>
          <a:lstStyle/>
          <a:p>
            <a:fld id="{7A4AFC3B-0B80-0847-9378-F7927F25E204}" type="slidenum">
              <a:rPr lang="en-US" smtClean="0"/>
              <a:t>33</a:t>
            </a:fld>
            <a:endParaRPr lang="en-US"/>
          </a:p>
        </p:txBody>
      </p:sp>
    </p:spTree>
    <p:extLst>
      <p:ext uri="{BB962C8B-B14F-4D97-AF65-F5344CB8AC3E}">
        <p14:creationId xmlns:p14="http://schemas.microsoft.com/office/powerpoint/2010/main" val="321528179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521447"/>
                </a:solidFill>
                <a:effectLst/>
                <a:uLnTx/>
                <a:uFillTx/>
                <a:latin typeface="Helvetica" pitchFamily="2" charset="0"/>
                <a:ea typeface="+mn-ea"/>
                <a:cs typeface="+mn-cs"/>
              </a:rPr>
              <a:t>Nay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21447"/>
                </a:solidFill>
                <a:effectLst/>
                <a:uLnTx/>
                <a:uFillTx/>
                <a:latin typeface="Helvetica" pitchFamily="2" charset="0"/>
                <a:ea typeface="+mn-ea"/>
                <a:cs typeface="+mn-cs"/>
              </a:rPr>
              <a:t>CACFP operators are not required to provide a non-dairy milk beverage (milk substitute) if the request is not related to a disability. However, operators are highly encouraged to make meal modifications to accommodate requests that are not the result of a disability.</a:t>
            </a:r>
          </a:p>
        </p:txBody>
      </p:sp>
      <p:sp>
        <p:nvSpPr>
          <p:cNvPr id="4" name="Slide Number Placeholder 3"/>
          <p:cNvSpPr>
            <a:spLocks noGrp="1"/>
          </p:cNvSpPr>
          <p:nvPr>
            <p:ph type="sldNum" sz="quarter" idx="5"/>
          </p:nvPr>
        </p:nvSpPr>
        <p:spPr/>
        <p:txBody>
          <a:bodyPr/>
          <a:lstStyle/>
          <a:p>
            <a:fld id="{7A4AFC3B-0B80-0847-9378-F7927F25E204}" type="slidenum">
              <a:rPr lang="en-US" smtClean="0"/>
              <a:t>34</a:t>
            </a:fld>
            <a:endParaRPr lang="en-US"/>
          </a:p>
        </p:txBody>
      </p:sp>
    </p:spTree>
    <p:extLst>
      <p:ext uri="{BB962C8B-B14F-4D97-AF65-F5344CB8AC3E}">
        <p14:creationId xmlns:p14="http://schemas.microsoft.com/office/powerpoint/2010/main" val="178669817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solidFill>
                  <a:srgbClr val="521447"/>
                </a:solidFill>
                <a:latin typeface="Helvetica" pitchFamily="2" charset="0"/>
              </a:rPr>
              <a:t>Required </a:t>
            </a:r>
          </a:p>
          <a:p>
            <a:r>
              <a:rPr lang="en-US" sz="1200" dirty="0">
                <a:solidFill>
                  <a:srgbClr val="521447"/>
                </a:solidFill>
                <a:latin typeface="Helvetica" pitchFamily="2" charset="0"/>
              </a:rPr>
              <a:t>CACFP operators must document the type of milk served on the menu. The menu must indicate the fat content of the milk and whether or not the milk is flavored.</a:t>
            </a:r>
          </a:p>
        </p:txBody>
      </p:sp>
      <p:sp>
        <p:nvSpPr>
          <p:cNvPr id="4" name="Slide Number Placeholder 3"/>
          <p:cNvSpPr>
            <a:spLocks noGrp="1"/>
          </p:cNvSpPr>
          <p:nvPr>
            <p:ph type="sldNum" sz="quarter" idx="5"/>
          </p:nvPr>
        </p:nvSpPr>
        <p:spPr/>
        <p:txBody>
          <a:bodyPr/>
          <a:lstStyle/>
          <a:p>
            <a:fld id="{7A4AFC3B-0B80-0847-9378-F7927F25E204}" type="slidenum">
              <a:rPr lang="en-US" smtClean="0"/>
              <a:t>35</a:t>
            </a:fld>
            <a:endParaRPr lang="en-US"/>
          </a:p>
        </p:txBody>
      </p:sp>
    </p:spTree>
    <p:extLst>
      <p:ext uri="{BB962C8B-B14F-4D97-AF65-F5344CB8AC3E}">
        <p14:creationId xmlns:p14="http://schemas.microsoft.com/office/powerpoint/2010/main" val="27513864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521447"/>
                </a:solidFill>
                <a:effectLst/>
                <a:uLnTx/>
                <a:uFillTx/>
                <a:latin typeface="Helvetica" pitchFamily="2" charset="0"/>
                <a:ea typeface="+mn-ea"/>
                <a:cs typeface="+mn-cs"/>
              </a:rPr>
              <a:t>Not required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21447"/>
                </a:solidFill>
                <a:effectLst/>
                <a:uLnTx/>
                <a:uFillTx/>
                <a:latin typeface="Helvetica" pitchFamily="2" charset="0"/>
                <a:ea typeface="+mn-ea"/>
                <a:cs typeface="+mn-cs"/>
              </a:rPr>
              <a:t>If a mother choses to breastfeed her infant onsite, you are not required to document the amount of breastmilk consumed.</a:t>
            </a:r>
          </a:p>
        </p:txBody>
      </p:sp>
      <p:sp>
        <p:nvSpPr>
          <p:cNvPr id="4" name="Slide Number Placeholder 3"/>
          <p:cNvSpPr>
            <a:spLocks noGrp="1"/>
          </p:cNvSpPr>
          <p:nvPr>
            <p:ph type="sldNum" sz="quarter" idx="5"/>
          </p:nvPr>
        </p:nvSpPr>
        <p:spPr/>
        <p:txBody>
          <a:bodyPr/>
          <a:lstStyle/>
          <a:p>
            <a:fld id="{7A4AFC3B-0B80-0847-9378-F7927F25E204}" type="slidenum">
              <a:rPr lang="en-US" smtClean="0"/>
              <a:t>36</a:t>
            </a:fld>
            <a:endParaRPr lang="en-US"/>
          </a:p>
        </p:txBody>
      </p:sp>
    </p:spTree>
    <p:extLst>
      <p:ext uri="{BB962C8B-B14F-4D97-AF65-F5344CB8AC3E}">
        <p14:creationId xmlns:p14="http://schemas.microsoft.com/office/powerpoint/2010/main" val="164599788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521447"/>
                </a:solidFill>
                <a:effectLst/>
                <a:uLnTx/>
                <a:uFillTx/>
                <a:latin typeface="Helvetica" pitchFamily="2" charset="0"/>
                <a:ea typeface="+mn-ea"/>
                <a:cs typeface="+mn-cs"/>
              </a:rPr>
              <a:t>8 fluid ounces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21447"/>
                </a:solidFill>
                <a:effectLst/>
                <a:uLnTx/>
                <a:uFillTx/>
                <a:latin typeface="Helvetica" pitchFamily="2" charset="0"/>
                <a:ea typeface="+mn-ea"/>
                <a:cs typeface="+mn-cs"/>
              </a:rPr>
              <a:t>Children 6 through 18 years of age must receive at least 8 fluid ounces (1 cup) of milk as part of a reimbursable breakfast, lunch, or supper.</a:t>
            </a:r>
          </a:p>
        </p:txBody>
      </p:sp>
      <p:sp>
        <p:nvSpPr>
          <p:cNvPr id="4" name="Slide Number Placeholder 3"/>
          <p:cNvSpPr>
            <a:spLocks noGrp="1"/>
          </p:cNvSpPr>
          <p:nvPr>
            <p:ph type="sldNum" sz="quarter" idx="5"/>
          </p:nvPr>
        </p:nvSpPr>
        <p:spPr/>
        <p:txBody>
          <a:bodyPr/>
          <a:lstStyle/>
          <a:p>
            <a:fld id="{7A4AFC3B-0B80-0847-9378-F7927F25E204}" type="slidenum">
              <a:rPr lang="en-US" smtClean="0"/>
              <a:t>37</a:t>
            </a:fld>
            <a:endParaRPr lang="en-US"/>
          </a:p>
        </p:txBody>
      </p:sp>
    </p:spTree>
    <p:extLst>
      <p:ext uri="{BB962C8B-B14F-4D97-AF65-F5344CB8AC3E}">
        <p14:creationId xmlns:p14="http://schemas.microsoft.com/office/powerpoint/2010/main" val="223605763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solidFill>
                  <a:srgbClr val="521447"/>
                </a:solidFill>
                <a:latin typeface="Helvetica" pitchFamily="2" charset="0"/>
              </a:rPr>
              <a:t>4 fluid ounces </a:t>
            </a:r>
          </a:p>
          <a:p>
            <a:r>
              <a:rPr lang="en-US" sz="1200" dirty="0">
                <a:solidFill>
                  <a:srgbClr val="521447"/>
                </a:solidFill>
                <a:latin typeface="Helvetica" pitchFamily="2" charset="0"/>
              </a:rPr>
              <a:t>Children 1 through 2 years of age must receive at least 4 fluid ounces (½ cup) of milk as part of a reimbursable breakfast, lunch, or supper.</a:t>
            </a:r>
          </a:p>
        </p:txBody>
      </p:sp>
      <p:sp>
        <p:nvSpPr>
          <p:cNvPr id="4" name="Slide Number Placeholder 3"/>
          <p:cNvSpPr>
            <a:spLocks noGrp="1"/>
          </p:cNvSpPr>
          <p:nvPr>
            <p:ph type="sldNum" sz="quarter" idx="5"/>
          </p:nvPr>
        </p:nvSpPr>
        <p:spPr/>
        <p:txBody>
          <a:bodyPr/>
          <a:lstStyle/>
          <a:p>
            <a:fld id="{7A4AFC3B-0B80-0847-9378-F7927F25E204}" type="slidenum">
              <a:rPr lang="en-US" smtClean="0"/>
              <a:t>38</a:t>
            </a:fld>
            <a:endParaRPr lang="en-US"/>
          </a:p>
        </p:txBody>
      </p:sp>
    </p:spTree>
    <p:extLst>
      <p:ext uri="{BB962C8B-B14F-4D97-AF65-F5344CB8AC3E}">
        <p14:creationId xmlns:p14="http://schemas.microsoft.com/office/powerpoint/2010/main" val="38489326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solidFill>
                  <a:srgbClr val="521447"/>
                </a:solidFill>
                <a:latin typeface="Helvetica" pitchFamily="2" charset="0"/>
              </a:rPr>
              <a:t>6 years and older </a:t>
            </a:r>
          </a:p>
          <a:p>
            <a:r>
              <a:rPr lang="en-US" sz="1200" dirty="0">
                <a:solidFill>
                  <a:srgbClr val="521447"/>
                </a:solidFill>
                <a:latin typeface="Helvetica" pitchFamily="2" charset="0"/>
              </a:rPr>
              <a:t>You can serve flavored milk as part of a reimbursable meal or snack to children 6 years of age and older.	</a:t>
            </a:r>
          </a:p>
        </p:txBody>
      </p:sp>
      <p:sp>
        <p:nvSpPr>
          <p:cNvPr id="4" name="Slide Number Placeholder 3"/>
          <p:cNvSpPr>
            <a:spLocks noGrp="1"/>
          </p:cNvSpPr>
          <p:nvPr>
            <p:ph type="sldNum" sz="quarter" idx="5"/>
          </p:nvPr>
        </p:nvSpPr>
        <p:spPr/>
        <p:txBody>
          <a:bodyPr/>
          <a:lstStyle/>
          <a:p>
            <a:fld id="{7A4AFC3B-0B80-0847-9378-F7927F25E204}" type="slidenum">
              <a:rPr lang="en-US" smtClean="0"/>
              <a:t>3</a:t>
            </a:fld>
            <a:endParaRPr lang="en-US"/>
          </a:p>
        </p:txBody>
      </p:sp>
    </p:spTree>
    <p:extLst>
      <p:ext uri="{BB962C8B-B14F-4D97-AF65-F5344CB8AC3E}">
        <p14:creationId xmlns:p14="http://schemas.microsoft.com/office/powerpoint/2010/main" val="44038833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521447"/>
                </a:solidFill>
                <a:effectLst/>
                <a:uLnTx/>
                <a:uFillTx/>
                <a:latin typeface="Helvetica" pitchFamily="2" charset="0"/>
                <a:ea typeface="+mn-ea"/>
                <a:cs typeface="+mn-cs"/>
              </a:rPr>
              <a:t>Total fat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21447"/>
                </a:solidFill>
                <a:effectLst/>
                <a:uLnTx/>
                <a:uFillTx/>
                <a:latin typeface="Helvetica" pitchFamily="2" charset="0"/>
                <a:ea typeface="+mn-ea"/>
                <a:cs typeface="+mn-cs"/>
              </a:rPr>
              <a:t>Low-fat (1%) milk has less total fat and calories than whole milk. Eight fluid ounces of low-fat (1%) milk provides 2.5 grams of total fat and 100 calories. Whole milk provides 8 grams of total fat and 150 calories.</a:t>
            </a:r>
          </a:p>
        </p:txBody>
      </p:sp>
      <p:sp>
        <p:nvSpPr>
          <p:cNvPr id="4" name="Slide Number Placeholder 3"/>
          <p:cNvSpPr>
            <a:spLocks noGrp="1"/>
          </p:cNvSpPr>
          <p:nvPr>
            <p:ph type="sldNum" sz="quarter" idx="5"/>
          </p:nvPr>
        </p:nvSpPr>
        <p:spPr/>
        <p:txBody>
          <a:bodyPr/>
          <a:lstStyle/>
          <a:p>
            <a:fld id="{7A4AFC3B-0B80-0847-9378-F7927F25E204}" type="slidenum">
              <a:rPr lang="en-US" smtClean="0"/>
              <a:t>39</a:t>
            </a:fld>
            <a:endParaRPr lang="en-US"/>
          </a:p>
        </p:txBody>
      </p:sp>
    </p:spTree>
    <p:extLst>
      <p:ext uri="{BB962C8B-B14F-4D97-AF65-F5344CB8AC3E}">
        <p14:creationId xmlns:p14="http://schemas.microsoft.com/office/powerpoint/2010/main" val="148586757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solidFill>
                  <a:srgbClr val="521447"/>
                </a:solidFill>
                <a:latin typeface="Helvetica" pitchFamily="2" charset="0"/>
              </a:rPr>
              <a:t>12 to 13 months </a:t>
            </a:r>
          </a:p>
          <a:p>
            <a:r>
              <a:rPr lang="en-US" sz="1200" dirty="0">
                <a:solidFill>
                  <a:srgbClr val="521447"/>
                </a:solidFill>
                <a:latin typeface="Helvetica" pitchFamily="2" charset="0"/>
              </a:rPr>
              <a:t>This 1-month period when a child is between the ages of 12 to 13 months is called a “transition period.” It can be a challenge to switch immediately from iron-fortified infant formula to whole milk when an infant turns one. You can use this transition period to help 1-year-olds adjust to the taste of whole milk. </a:t>
            </a:r>
          </a:p>
        </p:txBody>
      </p:sp>
      <p:sp>
        <p:nvSpPr>
          <p:cNvPr id="4" name="Slide Number Placeholder 3"/>
          <p:cNvSpPr>
            <a:spLocks noGrp="1"/>
          </p:cNvSpPr>
          <p:nvPr>
            <p:ph type="sldNum" sz="quarter" idx="5"/>
          </p:nvPr>
        </p:nvSpPr>
        <p:spPr/>
        <p:txBody>
          <a:bodyPr/>
          <a:lstStyle/>
          <a:p>
            <a:fld id="{7A4AFC3B-0B80-0847-9378-F7927F25E204}" type="slidenum">
              <a:rPr lang="en-US" smtClean="0"/>
              <a:t>40</a:t>
            </a:fld>
            <a:endParaRPr lang="en-US"/>
          </a:p>
        </p:txBody>
      </p:sp>
    </p:spTree>
    <p:extLst>
      <p:ext uri="{BB962C8B-B14F-4D97-AF65-F5344CB8AC3E}">
        <p14:creationId xmlns:p14="http://schemas.microsoft.com/office/powerpoint/2010/main" val="191144410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solidFill>
                  <a:srgbClr val="521447"/>
                </a:solidFill>
                <a:latin typeface="Helvetica" pitchFamily="2" charset="0"/>
              </a:rPr>
              <a:t>24 to 25 months </a:t>
            </a:r>
          </a:p>
          <a:p>
            <a:r>
              <a:rPr lang="en-US" sz="1200" dirty="0">
                <a:solidFill>
                  <a:srgbClr val="521447"/>
                </a:solidFill>
                <a:latin typeface="Helvetica" pitchFamily="2" charset="0"/>
              </a:rPr>
              <a:t>This 1-month period when a child is between the ages of 24 and 25 months is called a “transition period.” It can be a challenge to switch immediately from whole milk to low-fat (1%) or fat-free (skim) milk. You can use this transition period to help children adjust to the taste of low-fat (1%) or fat-free (skim) milk.</a:t>
            </a:r>
          </a:p>
        </p:txBody>
      </p:sp>
      <p:sp>
        <p:nvSpPr>
          <p:cNvPr id="4" name="Slide Number Placeholder 3"/>
          <p:cNvSpPr>
            <a:spLocks noGrp="1"/>
          </p:cNvSpPr>
          <p:nvPr>
            <p:ph type="sldNum" sz="quarter" idx="5"/>
          </p:nvPr>
        </p:nvSpPr>
        <p:spPr/>
        <p:txBody>
          <a:bodyPr/>
          <a:lstStyle/>
          <a:p>
            <a:fld id="{7A4AFC3B-0B80-0847-9378-F7927F25E204}" type="slidenum">
              <a:rPr lang="en-US" smtClean="0"/>
              <a:t>41</a:t>
            </a:fld>
            <a:endParaRPr lang="en-US"/>
          </a:p>
        </p:txBody>
      </p:sp>
    </p:spTree>
    <p:extLst>
      <p:ext uri="{BB962C8B-B14F-4D97-AF65-F5344CB8AC3E}">
        <p14:creationId xmlns:p14="http://schemas.microsoft.com/office/powerpoint/2010/main" val="272438433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521447"/>
                </a:solidFill>
                <a:effectLst/>
                <a:uLnTx/>
                <a:uFillTx/>
                <a:latin typeface="Helvetica" pitchFamily="2" charset="0"/>
                <a:ea typeface="+mn-ea"/>
                <a:cs typeface="+mn-cs"/>
              </a:rPr>
              <a:t>Creditable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21447"/>
                </a:solidFill>
                <a:effectLst/>
                <a:uLnTx/>
                <a:uFillTx/>
                <a:latin typeface="Helvetica" pitchFamily="2" charset="0"/>
                <a:ea typeface="+mn-ea"/>
                <a:cs typeface="+mn-cs"/>
              </a:rPr>
              <a:t>Milk is a required component at breakfast. Providers must serve the full amount required for the age of the participant. The participant can use the milk as a beverage, on cereal, or a combination of both.</a:t>
            </a:r>
          </a:p>
        </p:txBody>
      </p:sp>
      <p:sp>
        <p:nvSpPr>
          <p:cNvPr id="4" name="Slide Number Placeholder 3"/>
          <p:cNvSpPr>
            <a:spLocks noGrp="1"/>
          </p:cNvSpPr>
          <p:nvPr>
            <p:ph type="sldNum" sz="quarter" idx="5"/>
          </p:nvPr>
        </p:nvSpPr>
        <p:spPr/>
        <p:txBody>
          <a:bodyPr/>
          <a:lstStyle/>
          <a:p>
            <a:fld id="{7A4AFC3B-0B80-0847-9378-F7927F25E204}" type="slidenum">
              <a:rPr lang="en-US" smtClean="0"/>
              <a:t>42</a:t>
            </a:fld>
            <a:endParaRPr lang="en-US"/>
          </a:p>
        </p:txBody>
      </p:sp>
    </p:spTree>
    <p:extLst>
      <p:ext uri="{BB962C8B-B14F-4D97-AF65-F5344CB8AC3E}">
        <p14:creationId xmlns:p14="http://schemas.microsoft.com/office/powerpoint/2010/main" val="301642074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521447"/>
                </a:solidFill>
                <a:effectLst/>
                <a:uLnTx/>
                <a:uFillTx/>
                <a:latin typeface="Helvetica" pitchFamily="2" charset="0"/>
                <a:ea typeface="+mn-ea"/>
                <a:cs typeface="+mn-cs"/>
              </a:rPr>
              <a:t>Not creditable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21447"/>
                </a:solidFill>
                <a:effectLst/>
                <a:uLnTx/>
                <a:uFillTx/>
                <a:latin typeface="Helvetica" pitchFamily="2" charset="0"/>
                <a:ea typeface="+mn-ea"/>
                <a:cs typeface="+mn-cs"/>
              </a:rPr>
              <a:t>Sheep’s milk is not creditable in the CACFP. You may not count it toward the milk component in a reimbursable meal or snack.</a:t>
            </a:r>
          </a:p>
        </p:txBody>
      </p:sp>
      <p:sp>
        <p:nvSpPr>
          <p:cNvPr id="4" name="Slide Number Placeholder 3"/>
          <p:cNvSpPr>
            <a:spLocks noGrp="1"/>
          </p:cNvSpPr>
          <p:nvPr>
            <p:ph type="sldNum" sz="quarter" idx="5"/>
          </p:nvPr>
        </p:nvSpPr>
        <p:spPr/>
        <p:txBody>
          <a:bodyPr/>
          <a:lstStyle/>
          <a:p>
            <a:fld id="{7A4AFC3B-0B80-0847-9378-F7927F25E204}" type="slidenum">
              <a:rPr lang="en-US" smtClean="0"/>
              <a:t>43</a:t>
            </a:fld>
            <a:endParaRPr lang="en-US"/>
          </a:p>
        </p:txBody>
      </p:sp>
    </p:spTree>
    <p:extLst>
      <p:ext uri="{BB962C8B-B14F-4D97-AF65-F5344CB8AC3E}">
        <p14:creationId xmlns:p14="http://schemas.microsoft.com/office/powerpoint/2010/main" val="28399429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solidFill>
                  <a:srgbClr val="521447"/>
                </a:solidFill>
                <a:latin typeface="Helvetica" pitchFamily="2" charset="0"/>
              </a:rPr>
              <a:t>Evaporated milk </a:t>
            </a:r>
          </a:p>
          <a:p>
            <a:pPr marL="0" marR="0" lvl="0" indent="0" algn="l" defTabSz="685800" rtl="0" eaLnBrk="1" fontAlgn="auto" latinLnBrk="0" hangingPunct="1">
              <a:lnSpc>
                <a:spcPct val="100000"/>
              </a:lnSpc>
              <a:spcBef>
                <a:spcPts val="0"/>
              </a:spcBef>
              <a:spcAft>
                <a:spcPts val="0"/>
              </a:spcAft>
              <a:buClrTx/>
              <a:buSzTx/>
              <a:buFontTx/>
              <a:buNone/>
              <a:tabLst/>
              <a:defRPr/>
            </a:pPr>
            <a:r>
              <a:rPr lang="en-US" sz="1200" dirty="0">
                <a:latin typeface="Helvetica" pitchFamily="2" charset="0"/>
              </a:rPr>
              <a:t>Evaporated milk is creditable in the CACFP only when the availability of fluid milk is limited. Contact your State agency or sponsoring organization for more information</a:t>
            </a:r>
            <a:r>
              <a:rPr lang="en-US" sz="1200" dirty="0">
                <a:solidFill>
                  <a:srgbClr val="521447"/>
                </a:solidFill>
                <a:latin typeface="Helvetica" pitchFamily="2" charset="0"/>
              </a:rPr>
              <a:t>.</a:t>
            </a:r>
          </a:p>
        </p:txBody>
      </p:sp>
      <p:sp>
        <p:nvSpPr>
          <p:cNvPr id="4" name="Slide Number Placeholder 3"/>
          <p:cNvSpPr>
            <a:spLocks noGrp="1"/>
          </p:cNvSpPr>
          <p:nvPr>
            <p:ph type="sldNum" sz="quarter" idx="5"/>
          </p:nvPr>
        </p:nvSpPr>
        <p:spPr/>
        <p:txBody>
          <a:bodyPr/>
          <a:lstStyle/>
          <a:p>
            <a:fld id="{7A4AFC3B-0B80-0847-9378-F7927F25E204}" type="slidenum">
              <a:rPr lang="en-US" smtClean="0"/>
              <a:t>44</a:t>
            </a:fld>
            <a:endParaRPr lang="en-US"/>
          </a:p>
        </p:txBody>
      </p:sp>
    </p:spTree>
    <p:extLst>
      <p:ext uri="{BB962C8B-B14F-4D97-AF65-F5344CB8AC3E}">
        <p14:creationId xmlns:p14="http://schemas.microsoft.com/office/powerpoint/2010/main" val="122775974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521447"/>
                </a:solidFill>
                <a:effectLst/>
                <a:uLnTx/>
                <a:uFillTx/>
                <a:latin typeface="Helvetica" pitchFamily="2" charset="0"/>
                <a:ea typeface="+mn-ea"/>
                <a:cs typeface="+mn-cs"/>
              </a:rPr>
              <a:t>Wrong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21447"/>
                </a:solidFill>
                <a:effectLst/>
                <a:uLnTx/>
                <a:uFillTx/>
                <a:latin typeface="Helvetica" pitchFamily="2" charset="0"/>
                <a:ea typeface="+mn-ea"/>
                <a:cs typeface="+mn-cs"/>
              </a:rPr>
              <a:t>Milk provides nutrients that are vital for the health and maintenance of the body regardless of age. These nutrients include calcium, potassium, and vitamin D, all of which help keep bones strong and reduce the risk for bone fractures and breaks.</a:t>
            </a:r>
          </a:p>
        </p:txBody>
      </p:sp>
      <p:sp>
        <p:nvSpPr>
          <p:cNvPr id="4" name="Slide Number Placeholder 3"/>
          <p:cNvSpPr>
            <a:spLocks noGrp="1"/>
          </p:cNvSpPr>
          <p:nvPr>
            <p:ph type="sldNum" sz="quarter" idx="5"/>
          </p:nvPr>
        </p:nvSpPr>
        <p:spPr/>
        <p:txBody>
          <a:bodyPr/>
          <a:lstStyle/>
          <a:p>
            <a:fld id="{7A4AFC3B-0B80-0847-9378-F7927F25E204}" type="slidenum">
              <a:rPr lang="en-US" smtClean="0"/>
              <a:t>45</a:t>
            </a:fld>
            <a:endParaRPr lang="en-US"/>
          </a:p>
        </p:txBody>
      </p:sp>
    </p:spTree>
    <p:extLst>
      <p:ext uri="{BB962C8B-B14F-4D97-AF65-F5344CB8AC3E}">
        <p14:creationId xmlns:p14="http://schemas.microsoft.com/office/powerpoint/2010/main" val="69511362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521447"/>
                </a:solidFill>
                <a:effectLst/>
                <a:uLnTx/>
                <a:uFillTx/>
                <a:latin typeface="Helvetica" pitchFamily="2" charset="0"/>
                <a:ea typeface="+mn-ea"/>
                <a:cs typeface="+mn-cs"/>
              </a:rPr>
              <a:t>Pasteurized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21447"/>
                </a:solidFill>
                <a:effectLst/>
                <a:uLnTx/>
                <a:uFillTx/>
                <a:latin typeface="Helvetica" pitchFamily="2" charset="0"/>
                <a:ea typeface="+mn-ea"/>
                <a:cs typeface="+mn-cs"/>
              </a:rPr>
              <a:t>CACFP regulations require that you may only serve pasteurized milk as part of a reimbursable meal. </a:t>
            </a:r>
          </a:p>
        </p:txBody>
      </p:sp>
      <p:sp>
        <p:nvSpPr>
          <p:cNvPr id="4" name="Slide Number Placeholder 3"/>
          <p:cNvSpPr>
            <a:spLocks noGrp="1"/>
          </p:cNvSpPr>
          <p:nvPr>
            <p:ph type="sldNum" sz="quarter" idx="5"/>
          </p:nvPr>
        </p:nvSpPr>
        <p:spPr/>
        <p:txBody>
          <a:bodyPr/>
          <a:lstStyle/>
          <a:p>
            <a:fld id="{7A4AFC3B-0B80-0847-9378-F7927F25E204}" type="slidenum">
              <a:rPr lang="en-US" smtClean="0"/>
              <a:t>46</a:t>
            </a:fld>
            <a:endParaRPr lang="en-US"/>
          </a:p>
        </p:txBody>
      </p:sp>
    </p:spTree>
    <p:extLst>
      <p:ext uri="{BB962C8B-B14F-4D97-AF65-F5344CB8AC3E}">
        <p14:creationId xmlns:p14="http://schemas.microsoft.com/office/powerpoint/2010/main" val="172338530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solidFill>
                  <a:srgbClr val="521447"/>
                </a:solidFill>
                <a:latin typeface="Helvetica" pitchFamily="2" charset="0"/>
              </a:rPr>
              <a:t>Potassium </a:t>
            </a:r>
          </a:p>
          <a:p>
            <a:r>
              <a:rPr lang="en-US" sz="1200" dirty="0">
                <a:solidFill>
                  <a:srgbClr val="521447"/>
                </a:solidFill>
                <a:latin typeface="Helvetica" pitchFamily="2" charset="0"/>
              </a:rPr>
              <a:t>Diets rich in potassium may help the body maintain a healthy blood pressure. Milk provides potassium.</a:t>
            </a:r>
          </a:p>
          <a:p>
            <a:endParaRPr lang="en-US" sz="1200" dirty="0">
              <a:solidFill>
                <a:srgbClr val="521447"/>
              </a:solidFill>
              <a:latin typeface="Helvetica" pitchFamily="2" charset="0"/>
            </a:endParaRPr>
          </a:p>
        </p:txBody>
      </p:sp>
      <p:sp>
        <p:nvSpPr>
          <p:cNvPr id="4" name="Slide Number Placeholder 3"/>
          <p:cNvSpPr>
            <a:spLocks noGrp="1"/>
          </p:cNvSpPr>
          <p:nvPr>
            <p:ph type="sldNum" sz="quarter" idx="5"/>
          </p:nvPr>
        </p:nvSpPr>
        <p:spPr/>
        <p:txBody>
          <a:bodyPr/>
          <a:lstStyle/>
          <a:p>
            <a:fld id="{7A4AFC3B-0B80-0847-9378-F7927F25E204}" type="slidenum">
              <a:rPr lang="en-US" smtClean="0"/>
              <a:t>47</a:t>
            </a:fld>
            <a:endParaRPr lang="en-US"/>
          </a:p>
        </p:txBody>
      </p:sp>
    </p:spTree>
    <p:extLst>
      <p:ext uri="{BB962C8B-B14F-4D97-AF65-F5344CB8AC3E}">
        <p14:creationId xmlns:p14="http://schemas.microsoft.com/office/powerpoint/2010/main" val="257111724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521447"/>
                </a:solidFill>
                <a:effectLst/>
                <a:uLnTx/>
                <a:uFillTx/>
                <a:latin typeface="Helvetica" pitchFamily="2" charset="0"/>
                <a:ea typeface="+mn-ea"/>
                <a:cs typeface="+mn-cs"/>
              </a:rPr>
              <a:t>Reconstituted/powdered milk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21447"/>
                </a:solidFill>
                <a:effectLst/>
                <a:uLnTx/>
                <a:uFillTx/>
                <a:latin typeface="Helvetica" pitchFamily="2" charset="0"/>
                <a:ea typeface="+mn-ea"/>
                <a:cs typeface="+mn-cs"/>
              </a:rPr>
              <a:t>Reconstituted/powdered milk is creditable in the CACFP when the availability of fluid milk is limited.</a:t>
            </a:r>
          </a:p>
        </p:txBody>
      </p:sp>
      <p:sp>
        <p:nvSpPr>
          <p:cNvPr id="4" name="Slide Number Placeholder 3"/>
          <p:cNvSpPr>
            <a:spLocks noGrp="1"/>
          </p:cNvSpPr>
          <p:nvPr>
            <p:ph type="sldNum" sz="quarter" idx="5"/>
          </p:nvPr>
        </p:nvSpPr>
        <p:spPr/>
        <p:txBody>
          <a:bodyPr/>
          <a:lstStyle/>
          <a:p>
            <a:fld id="{7A4AFC3B-0B80-0847-9378-F7927F25E204}" type="slidenum">
              <a:rPr lang="en-US" smtClean="0"/>
              <a:t>48</a:t>
            </a:fld>
            <a:endParaRPr lang="en-US"/>
          </a:p>
        </p:txBody>
      </p:sp>
    </p:spTree>
    <p:extLst>
      <p:ext uri="{BB962C8B-B14F-4D97-AF65-F5344CB8AC3E}">
        <p14:creationId xmlns:p14="http://schemas.microsoft.com/office/powerpoint/2010/main" val="25256250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900" b="1" dirty="0">
                <a:solidFill>
                  <a:srgbClr val="521447"/>
                </a:solidFill>
                <a:latin typeface="Helvetica" pitchFamily="2" charset="0"/>
              </a:rPr>
              <a:t>Fluid milk </a:t>
            </a:r>
          </a:p>
          <a:p>
            <a:r>
              <a:rPr lang="en-US" sz="900" dirty="0">
                <a:solidFill>
                  <a:srgbClr val="521447"/>
                </a:solidFill>
                <a:latin typeface="Helvetica" pitchFamily="2" charset="0"/>
              </a:rPr>
              <a:t>Fluid milk is an optional component at supper for adult participants only.	</a:t>
            </a:r>
          </a:p>
        </p:txBody>
      </p:sp>
      <p:sp>
        <p:nvSpPr>
          <p:cNvPr id="4" name="Slide Number Placeholder 3"/>
          <p:cNvSpPr>
            <a:spLocks noGrp="1"/>
          </p:cNvSpPr>
          <p:nvPr>
            <p:ph type="sldNum" sz="quarter" idx="5"/>
          </p:nvPr>
        </p:nvSpPr>
        <p:spPr/>
        <p:txBody>
          <a:bodyPr/>
          <a:lstStyle/>
          <a:p>
            <a:fld id="{7A4AFC3B-0B80-0847-9378-F7927F25E204}" type="slidenum">
              <a:rPr lang="en-US" smtClean="0"/>
              <a:t>4</a:t>
            </a:fld>
            <a:endParaRPr lang="en-US"/>
          </a:p>
        </p:txBody>
      </p:sp>
    </p:spTree>
    <p:extLst>
      <p:ext uri="{BB962C8B-B14F-4D97-AF65-F5344CB8AC3E}">
        <p14:creationId xmlns:p14="http://schemas.microsoft.com/office/powerpoint/2010/main" val="183802124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solidFill>
                  <a:srgbClr val="521447"/>
                </a:solidFill>
                <a:latin typeface="Helvetica" pitchFamily="2" charset="0"/>
              </a:rPr>
              <a:t>Agree </a:t>
            </a:r>
          </a:p>
          <a:p>
            <a:r>
              <a:rPr lang="en-US" sz="1200" dirty="0">
                <a:solidFill>
                  <a:srgbClr val="521447"/>
                </a:solidFill>
                <a:latin typeface="Helvetica" pitchFamily="2" charset="0"/>
              </a:rPr>
              <a:t>You may serve low-fat (1%) or fat-free (skim) commercially prepared buttermilk as part of a reimbursable meal or snack in the CACFP for children 2 years of age and older and adults. </a:t>
            </a:r>
          </a:p>
        </p:txBody>
      </p:sp>
      <p:sp>
        <p:nvSpPr>
          <p:cNvPr id="4" name="Slide Number Placeholder 3"/>
          <p:cNvSpPr>
            <a:spLocks noGrp="1"/>
          </p:cNvSpPr>
          <p:nvPr>
            <p:ph type="sldNum" sz="quarter" idx="5"/>
          </p:nvPr>
        </p:nvSpPr>
        <p:spPr/>
        <p:txBody>
          <a:bodyPr/>
          <a:lstStyle/>
          <a:p>
            <a:fld id="{7A4AFC3B-0B80-0847-9378-F7927F25E204}" type="slidenum">
              <a:rPr lang="en-US" smtClean="0"/>
              <a:t>49</a:t>
            </a:fld>
            <a:endParaRPr lang="en-US"/>
          </a:p>
        </p:txBody>
      </p:sp>
    </p:spTree>
    <p:extLst>
      <p:ext uri="{BB962C8B-B14F-4D97-AF65-F5344CB8AC3E}">
        <p14:creationId xmlns:p14="http://schemas.microsoft.com/office/powerpoint/2010/main" val="274441118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521447"/>
                </a:solidFill>
                <a:effectLst/>
                <a:uLnTx/>
                <a:uFillTx/>
                <a:latin typeface="Helvetica" pitchFamily="2" charset="0"/>
                <a:ea typeface="+mn-ea"/>
                <a:cs typeface="+mn-cs"/>
              </a:rPr>
              <a:t>2 fluid ounces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21447"/>
                </a:solidFill>
                <a:effectLst/>
                <a:uLnTx/>
                <a:uFillTx/>
                <a:latin typeface="Helvetica" pitchFamily="2" charset="0"/>
                <a:ea typeface="+mn-ea"/>
                <a:cs typeface="+mn-cs"/>
              </a:rPr>
              <a:t>A smoothie must contain at least 2 fluid ounces of milk in order to credit toward the milk component of a reimbursable meal or snack. If the smoothie contains less than the minimum amount of milk required at the meal or snack, you must provide the remaining required amount of milk at the same meal or snack.</a:t>
            </a:r>
          </a:p>
        </p:txBody>
      </p:sp>
      <p:sp>
        <p:nvSpPr>
          <p:cNvPr id="4" name="Slide Number Placeholder 3"/>
          <p:cNvSpPr>
            <a:spLocks noGrp="1"/>
          </p:cNvSpPr>
          <p:nvPr>
            <p:ph type="sldNum" sz="quarter" idx="5"/>
          </p:nvPr>
        </p:nvSpPr>
        <p:spPr/>
        <p:txBody>
          <a:bodyPr/>
          <a:lstStyle/>
          <a:p>
            <a:fld id="{7A4AFC3B-0B80-0847-9378-F7927F25E204}" type="slidenum">
              <a:rPr lang="en-US" smtClean="0"/>
              <a:t>50</a:t>
            </a:fld>
            <a:endParaRPr lang="en-US"/>
          </a:p>
        </p:txBody>
      </p:sp>
    </p:spTree>
    <p:extLst>
      <p:ext uri="{BB962C8B-B14F-4D97-AF65-F5344CB8AC3E}">
        <p14:creationId xmlns:p14="http://schemas.microsoft.com/office/powerpoint/2010/main" val="253600487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A4AFC3B-0B80-0847-9378-F7927F25E204}" type="slidenum">
              <a:rPr lang="en-US" smtClean="0"/>
              <a:t>51</a:t>
            </a:fld>
            <a:endParaRPr lang="en-US"/>
          </a:p>
        </p:txBody>
      </p:sp>
    </p:spTree>
    <p:extLst>
      <p:ext uri="{BB962C8B-B14F-4D97-AF65-F5344CB8AC3E}">
        <p14:creationId xmlns:p14="http://schemas.microsoft.com/office/powerpoint/2010/main" val="17116151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521447"/>
                </a:solidFill>
                <a:effectLst/>
                <a:uLnTx/>
                <a:uFillTx/>
                <a:latin typeface="Helvetica" pitchFamily="2" charset="0"/>
                <a:ea typeface="+mn-ea"/>
                <a:cs typeface="+mn-cs"/>
              </a:rPr>
              <a:t>0 to 13 months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21447"/>
                </a:solidFill>
                <a:effectLst/>
                <a:uLnTx/>
                <a:uFillTx/>
                <a:latin typeface="Helvetica" pitchFamily="2" charset="0"/>
                <a:ea typeface="+mn-ea"/>
                <a:cs typeface="+mn-cs"/>
              </a:rPr>
              <a:t>You may serve breastmilk or iron-fortified infant formula as part of a reimbursable meal to children 0 through 11 months of age. You may also serve iron-fortified infant formula to children from 12 to 13 months of age as they transition to whole milk.</a:t>
            </a:r>
            <a:r>
              <a:rPr kumimoji="0" lang="en-US" sz="1200" b="1" i="0" u="none" strike="noStrike" kern="1200" cap="none" spc="0" normalizeH="0" baseline="0" noProof="0" dirty="0">
                <a:ln>
                  <a:noFill/>
                </a:ln>
                <a:solidFill>
                  <a:srgbClr val="521447"/>
                </a:solidFill>
                <a:effectLst/>
                <a:uLnTx/>
                <a:uFillTx/>
                <a:latin typeface="Helvetica" pitchFamily="2" charset="0"/>
                <a:ea typeface="+mn-ea"/>
                <a:cs typeface="+mn-cs"/>
              </a:rPr>
              <a:t> </a:t>
            </a:r>
          </a:p>
        </p:txBody>
      </p:sp>
      <p:sp>
        <p:nvSpPr>
          <p:cNvPr id="4" name="Slide Number Placeholder 3"/>
          <p:cNvSpPr>
            <a:spLocks noGrp="1"/>
          </p:cNvSpPr>
          <p:nvPr>
            <p:ph type="sldNum" sz="quarter" idx="5"/>
          </p:nvPr>
        </p:nvSpPr>
        <p:spPr/>
        <p:txBody>
          <a:bodyPr/>
          <a:lstStyle/>
          <a:p>
            <a:fld id="{7A4AFC3B-0B80-0847-9378-F7927F25E204}" type="slidenum">
              <a:rPr lang="en-US" smtClean="0"/>
              <a:t>5</a:t>
            </a:fld>
            <a:endParaRPr lang="en-US"/>
          </a:p>
        </p:txBody>
      </p:sp>
    </p:spTree>
    <p:extLst>
      <p:ext uri="{BB962C8B-B14F-4D97-AF65-F5344CB8AC3E}">
        <p14:creationId xmlns:p14="http://schemas.microsoft.com/office/powerpoint/2010/main" val="32573007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521447"/>
                </a:solidFill>
                <a:effectLst/>
                <a:uLnTx/>
                <a:uFillTx/>
                <a:latin typeface="Helvetica" pitchFamily="2" charset="0"/>
                <a:ea typeface="+mn-ea"/>
                <a:cs typeface="+mn-cs"/>
              </a:rPr>
              <a:t>Medical statement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21447"/>
                </a:solidFill>
                <a:effectLst/>
                <a:uLnTx/>
                <a:uFillTx/>
                <a:latin typeface="Helvetica" pitchFamily="2" charset="0"/>
                <a:ea typeface="+mn-ea"/>
                <a:cs typeface="+mn-cs"/>
              </a:rPr>
              <a:t>A medical statement is required in order to serve a milk substitute that is not nutritionally equivalent to cow’s milk as part of a reimbursable meal or snack.</a:t>
            </a:r>
          </a:p>
        </p:txBody>
      </p:sp>
      <p:sp>
        <p:nvSpPr>
          <p:cNvPr id="4" name="Slide Number Placeholder 3"/>
          <p:cNvSpPr>
            <a:spLocks noGrp="1"/>
          </p:cNvSpPr>
          <p:nvPr>
            <p:ph type="sldNum" sz="quarter" idx="5"/>
          </p:nvPr>
        </p:nvSpPr>
        <p:spPr/>
        <p:txBody>
          <a:bodyPr/>
          <a:lstStyle/>
          <a:p>
            <a:fld id="{7A4AFC3B-0B80-0847-9378-F7927F25E204}" type="slidenum">
              <a:rPr lang="en-US" smtClean="0"/>
              <a:t>6</a:t>
            </a:fld>
            <a:endParaRPr lang="en-US"/>
          </a:p>
        </p:txBody>
      </p:sp>
    </p:spTree>
    <p:extLst>
      <p:ext uri="{BB962C8B-B14F-4D97-AF65-F5344CB8AC3E}">
        <p14:creationId xmlns:p14="http://schemas.microsoft.com/office/powerpoint/2010/main" val="29292099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521447"/>
                </a:solidFill>
                <a:effectLst/>
                <a:uLnTx/>
                <a:uFillTx/>
                <a:latin typeface="Helvetica" pitchFamily="2" charset="0"/>
                <a:ea typeface="+mn-ea"/>
                <a:cs typeface="+mn-cs"/>
              </a:rPr>
              <a:t>Cow’s milk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21447"/>
                </a:solidFill>
                <a:effectLst/>
                <a:uLnTx/>
                <a:uFillTx/>
                <a:latin typeface="Helvetica" pitchFamily="2" charset="0"/>
                <a:ea typeface="+mn-ea"/>
                <a:cs typeface="+mn-cs"/>
              </a:rPr>
              <a:t>You may serve non-dairy milk beverages (milk substitutes) that are nutritionally equivalent to cow’s milk in place of milk without a medical statement. </a:t>
            </a:r>
          </a:p>
        </p:txBody>
      </p:sp>
      <p:sp>
        <p:nvSpPr>
          <p:cNvPr id="4" name="Slide Number Placeholder 3"/>
          <p:cNvSpPr>
            <a:spLocks noGrp="1"/>
          </p:cNvSpPr>
          <p:nvPr>
            <p:ph type="sldNum" sz="quarter" idx="5"/>
          </p:nvPr>
        </p:nvSpPr>
        <p:spPr/>
        <p:txBody>
          <a:bodyPr/>
          <a:lstStyle/>
          <a:p>
            <a:fld id="{7A4AFC3B-0B80-0847-9378-F7927F25E204}" type="slidenum">
              <a:rPr lang="en-US" smtClean="0"/>
              <a:t>7</a:t>
            </a:fld>
            <a:endParaRPr lang="en-US"/>
          </a:p>
        </p:txBody>
      </p:sp>
    </p:spTree>
    <p:extLst>
      <p:ext uri="{BB962C8B-B14F-4D97-AF65-F5344CB8AC3E}">
        <p14:creationId xmlns:p14="http://schemas.microsoft.com/office/powerpoint/2010/main" val="16305165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521447"/>
                </a:solidFill>
                <a:effectLst/>
                <a:uLnTx/>
                <a:uFillTx/>
                <a:latin typeface="Helvetica" pitchFamily="2" charset="0"/>
                <a:ea typeface="+mn-ea"/>
                <a:cs typeface="+mn-cs"/>
              </a:rPr>
              <a:t>Breastfeeding room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21447"/>
                </a:solidFill>
                <a:effectLst/>
                <a:uLnTx/>
                <a:uFillTx/>
                <a:latin typeface="Helvetica" pitchFamily="2" charset="0"/>
                <a:ea typeface="+mn-ea"/>
                <a:cs typeface="+mn-cs"/>
              </a:rPr>
              <a:t>Having a breastfeeding room onsite can help support mothers who wish to continue breastfeeding after they return to school or work</a:t>
            </a:r>
            <a:r>
              <a:rPr kumimoji="0" lang="en-US" sz="1200" b="1" i="0" u="none" strike="noStrike" kern="1200" cap="none" spc="0" normalizeH="0" baseline="0" noProof="0" dirty="0">
                <a:ln>
                  <a:noFill/>
                </a:ln>
                <a:solidFill>
                  <a:srgbClr val="521447"/>
                </a:solidFill>
                <a:effectLst/>
                <a:uLnTx/>
                <a:uFillTx/>
                <a:latin typeface="Helvetica" pitchFamily="2" charset="0"/>
                <a:ea typeface="+mn-ea"/>
                <a:cs typeface="+mn-cs"/>
              </a:rPr>
              <a:t>.</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21447"/>
                </a:solidFill>
                <a:effectLst/>
                <a:uLnTx/>
                <a:uFillTx/>
                <a:latin typeface="Helvetica" pitchFamily="2" charset="0"/>
                <a:ea typeface="+mn-ea"/>
                <a:cs typeface="+mn-cs"/>
              </a:rPr>
              <a:t>are nutritionally equivalent to cow’s milk in place of milk without a medical statement. </a:t>
            </a:r>
          </a:p>
        </p:txBody>
      </p:sp>
      <p:sp>
        <p:nvSpPr>
          <p:cNvPr id="4" name="Slide Number Placeholder 3"/>
          <p:cNvSpPr>
            <a:spLocks noGrp="1"/>
          </p:cNvSpPr>
          <p:nvPr>
            <p:ph type="sldNum" sz="quarter" idx="5"/>
          </p:nvPr>
        </p:nvSpPr>
        <p:spPr/>
        <p:txBody>
          <a:bodyPr/>
          <a:lstStyle/>
          <a:p>
            <a:fld id="{7A4AFC3B-0B80-0847-9378-F7927F25E204}" type="slidenum">
              <a:rPr lang="en-US" smtClean="0"/>
              <a:t>8</a:t>
            </a:fld>
            <a:endParaRPr lang="en-US"/>
          </a:p>
        </p:txBody>
      </p:sp>
    </p:spTree>
    <p:extLst>
      <p:ext uri="{BB962C8B-B14F-4D97-AF65-F5344CB8AC3E}">
        <p14:creationId xmlns:p14="http://schemas.microsoft.com/office/powerpoint/2010/main" val="2360282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A407B5-1716-CD42-BF4B-0F8F8387F9D2}"/>
              </a:ext>
            </a:extLst>
          </p:cNvPr>
          <p:cNvSpPr>
            <a:spLocks noGrp="1"/>
          </p:cNvSpPr>
          <p:nvPr>
            <p:ph type="title" hasCustomPrompt="1"/>
          </p:nvPr>
        </p:nvSpPr>
        <p:spPr>
          <a:xfrm>
            <a:off x="1145811" y="3747541"/>
            <a:ext cx="3426189" cy="436459"/>
          </a:xfrm>
        </p:spPr>
        <p:txBody>
          <a:bodyPr>
            <a:normAutofit/>
          </a:bodyPr>
          <a:lstStyle>
            <a:lvl1pPr algn="r">
              <a:defRPr sz="1800" b="0" i="0">
                <a:solidFill>
                  <a:schemeClr val="bg1"/>
                </a:solidFill>
                <a:latin typeface="Helvetica" pitchFamily="2" charset="0"/>
              </a:defRPr>
            </a:lvl1pPr>
          </a:lstStyle>
          <a:p>
            <a:r>
              <a:rPr lang="en-US" dirty="0"/>
              <a:t>Cover Slide Title</a:t>
            </a:r>
          </a:p>
        </p:txBody>
      </p:sp>
    </p:spTree>
    <p:extLst>
      <p:ext uri="{BB962C8B-B14F-4D97-AF65-F5344CB8AC3E}">
        <p14:creationId xmlns:p14="http://schemas.microsoft.com/office/powerpoint/2010/main" val="2748889464"/>
      </p:ext>
    </p:extLst>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E78FA9-D627-44BB-973C-56F41B6E6FE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7E1BE8C-6932-4CBA-8CA6-78849F24E6CF}"/>
              </a:ext>
            </a:extLst>
          </p:cNvPr>
          <p:cNvSpPr>
            <a:spLocks noGrp="1"/>
          </p:cNvSpPr>
          <p:nvPr>
            <p:ph type="dt" sz="half" idx="10"/>
          </p:nvPr>
        </p:nvSpPr>
        <p:spPr>
          <a:xfrm>
            <a:off x="628650" y="4767263"/>
            <a:ext cx="2057400" cy="274637"/>
          </a:xfrm>
          <a:prstGeom prst="rect">
            <a:avLst/>
          </a:prstGeom>
        </p:spPr>
        <p:txBody>
          <a:bodyPr/>
          <a:lstStyle/>
          <a:p>
            <a:fld id="{1573E0C0-A82D-4B35-BCF2-4C217D54B303}" type="datetimeFigureOut">
              <a:rPr lang="en-US" smtClean="0"/>
              <a:t>1/17/21</a:t>
            </a:fld>
            <a:endParaRPr lang="en-US"/>
          </a:p>
        </p:txBody>
      </p:sp>
      <p:sp>
        <p:nvSpPr>
          <p:cNvPr id="4" name="Footer Placeholder 3">
            <a:extLst>
              <a:ext uri="{FF2B5EF4-FFF2-40B4-BE49-F238E27FC236}">
                <a16:creationId xmlns:a16="http://schemas.microsoft.com/office/drawing/2014/main" id="{07851311-0427-4453-AF74-FD2F3179318C}"/>
              </a:ext>
            </a:extLst>
          </p:cNvPr>
          <p:cNvSpPr>
            <a:spLocks noGrp="1"/>
          </p:cNvSpPr>
          <p:nvPr>
            <p:ph type="ftr" sz="quarter" idx="11"/>
          </p:nvPr>
        </p:nvSpPr>
        <p:spPr>
          <a:xfrm>
            <a:off x="3028950" y="4767263"/>
            <a:ext cx="3086100" cy="274637"/>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EEBAAE9E-512F-4E0A-8316-A66342139428}"/>
              </a:ext>
            </a:extLst>
          </p:cNvPr>
          <p:cNvSpPr>
            <a:spLocks noGrp="1"/>
          </p:cNvSpPr>
          <p:nvPr>
            <p:ph type="sldNum" sz="quarter" idx="12"/>
          </p:nvPr>
        </p:nvSpPr>
        <p:spPr>
          <a:xfrm>
            <a:off x="6457950" y="4767263"/>
            <a:ext cx="2057400" cy="274637"/>
          </a:xfrm>
          <a:prstGeom prst="rect">
            <a:avLst/>
          </a:prstGeom>
        </p:spPr>
        <p:txBody>
          <a:bodyPr/>
          <a:lstStyle/>
          <a:p>
            <a:fld id="{B9927552-1B1B-43A2-831F-2933508FFFD7}" type="slidenum">
              <a:rPr lang="en-US" smtClean="0"/>
              <a:t>‹#›</a:t>
            </a:fld>
            <a:endParaRPr lang="en-US"/>
          </a:p>
        </p:txBody>
      </p:sp>
    </p:spTree>
    <p:extLst>
      <p:ext uri="{BB962C8B-B14F-4D97-AF65-F5344CB8AC3E}">
        <p14:creationId xmlns:p14="http://schemas.microsoft.com/office/powerpoint/2010/main" val="4066120"/>
      </p:ext>
    </p:extLst>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0F44F7C-021B-457A-A5E5-E99270DF5B98}"/>
              </a:ext>
            </a:extLst>
          </p:cNvPr>
          <p:cNvSpPr>
            <a:spLocks noGrp="1"/>
          </p:cNvSpPr>
          <p:nvPr>
            <p:ph type="dt" sz="half" idx="10"/>
          </p:nvPr>
        </p:nvSpPr>
        <p:spPr>
          <a:xfrm>
            <a:off x="628650" y="4767263"/>
            <a:ext cx="2057400" cy="274637"/>
          </a:xfrm>
          <a:prstGeom prst="rect">
            <a:avLst/>
          </a:prstGeom>
        </p:spPr>
        <p:txBody>
          <a:bodyPr/>
          <a:lstStyle/>
          <a:p>
            <a:fld id="{1573E0C0-A82D-4B35-BCF2-4C217D54B303}" type="datetimeFigureOut">
              <a:rPr lang="en-US" smtClean="0"/>
              <a:t>1/17/21</a:t>
            </a:fld>
            <a:endParaRPr lang="en-US"/>
          </a:p>
        </p:txBody>
      </p:sp>
      <p:sp>
        <p:nvSpPr>
          <p:cNvPr id="3" name="Footer Placeholder 2">
            <a:extLst>
              <a:ext uri="{FF2B5EF4-FFF2-40B4-BE49-F238E27FC236}">
                <a16:creationId xmlns:a16="http://schemas.microsoft.com/office/drawing/2014/main" id="{4791BDBB-5A14-4893-A0D9-76E0190EF477}"/>
              </a:ext>
            </a:extLst>
          </p:cNvPr>
          <p:cNvSpPr>
            <a:spLocks noGrp="1"/>
          </p:cNvSpPr>
          <p:nvPr>
            <p:ph type="ftr" sz="quarter" idx="11"/>
          </p:nvPr>
        </p:nvSpPr>
        <p:spPr>
          <a:xfrm>
            <a:off x="3028950" y="4767263"/>
            <a:ext cx="3086100" cy="274637"/>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340AAECA-86A9-4178-BC6F-087E9F81398E}"/>
              </a:ext>
            </a:extLst>
          </p:cNvPr>
          <p:cNvSpPr>
            <a:spLocks noGrp="1"/>
          </p:cNvSpPr>
          <p:nvPr>
            <p:ph type="sldNum" sz="quarter" idx="12"/>
          </p:nvPr>
        </p:nvSpPr>
        <p:spPr>
          <a:xfrm>
            <a:off x="6457950" y="4767263"/>
            <a:ext cx="2057400" cy="274637"/>
          </a:xfrm>
          <a:prstGeom prst="rect">
            <a:avLst/>
          </a:prstGeom>
        </p:spPr>
        <p:txBody>
          <a:bodyPr/>
          <a:lstStyle/>
          <a:p>
            <a:fld id="{B9927552-1B1B-43A2-831F-2933508FFFD7}" type="slidenum">
              <a:rPr lang="en-US" smtClean="0"/>
              <a:t>‹#›</a:t>
            </a:fld>
            <a:endParaRPr lang="en-US"/>
          </a:p>
        </p:txBody>
      </p:sp>
    </p:spTree>
    <p:extLst>
      <p:ext uri="{BB962C8B-B14F-4D97-AF65-F5344CB8AC3E}">
        <p14:creationId xmlns:p14="http://schemas.microsoft.com/office/powerpoint/2010/main" val="3426912429"/>
      </p:ext>
    </p:extLst>
  </p:cSld>
  <p:clrMapOvr>
    <a:masterClrMapping/>
  </p:clrMapOvr>
  <p:transition spd="slow">
    <p:push dir="u"/>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6AD4BF-0643-4B16-BC83-96C014CF925B}"/>
              </a:ext>
            </a:extLst>
          </p:cNvPr>
          <p:cNvSpPr>
            <a:spLocks noGrp="1"/>
          </p:cNvSpPr>
          <p:nvPr>
            <p:ph type="title"/>
          </p:nvPr>
        </p:nvSpPr>
        <p:spPr>
          <a:xfrm>
            <a:off x="630238" y="342900"/>
            <a:ext cx="2949575" cy="120015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129945A-E002-4348-BE81-B3312C96A589}"/>
              </a:ext>
            </a:extLst>
          </p:cNvPr>
          <p:cNvSpPr>
            <a:spLocks noGrp="1"/>
          </p:cNvSpPr>
          <p:nvPr>
            <p:ph idx="1"/>
          </p:nvPr>
        </p:nvSpPr>
        <p:spPr>
          <a:xfrm>
            <a:off x="3887788" y="741363"/>
            <a:ext cx="4629150" cy="36544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1AAC6B6-27BE-491F-BB2A-B0A807198BC9}"/>
              </a:ext>
            </a:extLst>
          </p:cNvPr>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51B9D01-8E5A-4031-B986-D2397C1C9C43}"/>
              </a:ext>
            </a:extLst>
          </p:cNvPr>
          <p:cNvSpPr>
            <a:spLocks noGrp="1"/>
          </p:cNvSpPr>
          <p:nvPr>
            <p:ph type="dt" sz="half" idx="10"/>
          </p:nvPr>
        </p:nvSpPr>
        <p:spPr>
          <a:xfrm>
            <a:off x="628650" y="4767263"/>
            <a:ext cx="2057400" cy="274637"/>
          </a:xfrm>
          <a:prstGeom prst="rect">
            <a:avLst/>
          </a:prstGeom>
        </p:spPr>
        <p:txBody>
          <a:bodyPr/>
          <a:lstStyle/>
          <a:p>
            <a:fld id="{1573E0C0-A82D-4B35-BCF2-4C217D54B303}" type="datetimeFigureOut">
              <a:rPr lang="en-US" smtClean="0"/>
              <a:t>1/17/21</a:t>
            </a:fld>
            <a:endParaRPr lang="en-US"/>
          </a:p>
        </p:txBody>
      </p:sp>
      <p:sp>
        <p:nvSpPr>
          <p:cNvPr id="6" name="Footer Placeholder 5">
            <a:extLst>
              <a:ext uri="{FF2B5EF4-FFF2-40B4-BE49-F238E27FC236}">
                <a16:creationId xmlns:a16="http://schemas.microsoft.com/office/drawing/2014/main" id="{42A8BD57-3323-4613-9341-5ABF42A76D94}"/>
              </a:ext>
            </a:extLst>
          </p:cNvPr>
          <p:cNvSpPr>
            <a:spLocks noGrp="1"/>
          </p:cNvSpPr>
          <p:nvPr>
            <p:ph type="ftr" sz="quarter" idx="11"/>
          </p:nvPr>
        </p:nvSpPr>
        <p:spPr>
          <a:xfrm>
            <a:off x="3028950" y="4767263"/>
            <a:ext cx="3086100" cy="274637"/>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49B50FCE-8EBC-441F-BC6F-CA543C979287}"/>
              </a:ext>
            </a:extLst>
          </p:cNvPr>
          <p:cNvSpPr>
            <a:spLocks noGrp="1"/>
          </p:cNvSpPr>
          <p:nvPr>
            <p:ph type="sldNum" sz="quarter" idx="12"/>
          </p:nvPr>
        </p:nvSpPr>
        <p:spPr>
          <a:xfrm>
            <a:off x="6457950" y="4767263"/>
            <a:ext cx="2057400" cy="274637"/>
          </a:xfrm>
          <a:prstGeom prst="rect">
            <a:avLst/>
          </a:prstGeom>
        </p:spPr>
        <p:txBody>
          <a:bodyPr/>
          <a:lstStyle/>
          <a:p>
            <a:fld id="{B9927552-1B1B-43A2-831F-2933508FFFD7}" type="slidenum">
              <a:rPr lang="en-US" smtClean="0"/>
              <a:t>‹#›</a:t>
            </a:fld>
            <a:endParaRPr lang="en-US"/>
          </a:p>
        </p:txBody>
      </p:sp>
    </p:spTree>
    <p:extLst>
      <p:ext uri="{BB962C8B-B14F-4D97-AF65-F5344CB8AC3E}">
        <p14:creationId xmlns:p14="http://schemas.microsoft.com/office/powerpoint/2010/main" val="550433681"/>
      </p:ext>
    </p:extLst>
  </p:cSld>
  <p:clrMapOvr>
    <a:masterClrMapping/>
  </p:clrMapOvr>
  <p:transition spd="slow">
    <p:push dir="u"/>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12429F-1A1E-4A40-8A4F-54EF5806A3BC}"/>
              </a:ext>
            </a:extLst>
          </p:cNvPr>
          <p:cNvSpPr>
            <a:spLocks noGrp="1"/>
          </p:cNvSpPr>
          <p:nvPr>
            <p:ph type="title"/>
          </p:nvPr>
        </p:nvSpPr>
        <p:spPr>
          <a:xfrm>
            <a:off x="630238" y="342900"/>
            <a:ext cx="2949575" cy="120015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21AFF6B-479A-4112-93FB-C572938878BD}"/>
              </a:ext>
            </a:extLst>
          </p:cNvPr>
          <p:cNvSpPr>
            <a:spLocks noGrp="1"/>
          </p:cNvSpPr>
          <p:nvPr>
            <p:ph type="pic" idx="1"/>
          </p:nvPr>
        </p:nvSpPr>
        <p:spPr>
          <a:xfrm>
            <a:off x="3887788" y="741363"/>
            <a:ext cx="4629150" cy="36544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D7A5635-524B-4E55-9D93-91182AFD3A3C}"/>
              </a:ext>
            </a:extLst>
          </p:cNvPr>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2C0D5BE-BE2A-48C3-9C5C-270C45AF9D5D}"/>
              </a:ext>
            </a:extLst>
          </p:cNvPr>
          <p:cNvSpPr>
            <a:spLocks noGrp="1"/>
          </p:cNvSpPr>
          <p:nvPr>
            <p:ph type="dt" sz="half" idx="10"/>
          </p:nvPr>
        </p:nvSpPr>
        <p:spPr>
          <a:xfrm>
            <a:off x="628650" y="4767263"/>
            <a:ext cx="2057400" cy="274637"/>
          </a:xfrm>
          <a:prstGeom prst="rect">
            <a:avLst/>
          </a:prstGeom>
        </p:spPr>
        <p:txBody>
          <a:bodyPr/>
          <a:lstStyle/>
          <a:p>
            <a:fld id="{1573E0C0-A82D-4B35-BCF2-4C217D54B303}" type="datetimeFigureOut">
              <a:rPr lang="en-US" smtClean="0"/>
              <a:t>1/17/21</a:t>
            </a:fld>
            <a:endParaRPr lang="en-US"/>
          </a:p>
        </p:txBody>
      </p:sp>
      <p:sp>
        <p:nvSpPr>
          <p:cNvPr id="6" name="Footer Placeholder 5">
            <a:extLst>
              <a:ext uri="{FF2B5EF4-FFF2-40B4-BE49-F238E27FC236}">
                <a16:creationId xmlns:a16="http://schemas.microsoft.com/office/drawing/2014/main" id="{A0B50FC8-14BB-455E-813C-E9C1B6999446}"/>
              </a:ext>
            </a:extLst>
          </p:cNvPr>
          <p:cNvSpPr>
            <a:spLocks noGrp="1"/>
          </p:cNvSpPr>
          <p:nvPr>
            <p:ph type="ftr" sz="quarter" idx="11"/>
          </p:nvPr>
        </p:nvSpPr>
        <p:spPr>
          <a:xfrm>
            <a:off x="3028950" y="4767263"/>
            <a:ext cx="3086100" cy="274637"/>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C2DA5CE-EDC2-4020-B8AD-671E296FEBBC}"/>
              </a:ext>
            </a:extLst>
          </p:cNvPr>
          <p:cNvSpPr>
            <a:spLocks noGrp="1"/>
          </p:cNvSpPr>
          <p:nvPr>
            <p:ph type="sldNum" sz="quarter" idx="12"/>
          </p:nvPr>
        </p:nvSpPr>
        <p:spPr>
          <a:xfrm>
            <a:off x="6457950" y="4767263"/>
            <a:ext cx="2057400" cy="274637"/>
          </a:xfrm>
          <a:prstGeom prst="rect">
            <a:avLst/>
          </a:prstGeom>
        </p:spPr>
        <p:txBody>
          <a:bodyPr/>
          <a:lstStyle/>
          <a:p>
            <a:fld id="{B9927552-1B1B-43A2-831F-2933508FFFD7}" type="slidenum">
              <a:rPr lang="en-US" smtClean="0"/>
              <a:t>‹#›</a:t>
            </a:fld>
            <a:endParaRPr lang="en-US"/>
          </a:p>
        </p:txBody>
      </p:sp>
    </p:spTree>
    <p:extLst>
      <p:ext uri="{BB962C8B-B14F-4D97-AF65-F5344CB8AC3E}">
        <p14:creationId xmlns:p14="http://schemas.microsoft.com/office/powerpoint/2010/main" val="3099143973"/>
      </p:ext>
    </p:extLst>
  </p:cSld>
  <p:clrMapOvr>
    <a:masterClrMapping/>
  </p:clrMapOvr>
  <p:transition spd="slow">
    <p:push dir="u"/>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F51ADB-0740-4ECA-8B2C-A4D2EB817F5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A02634F-E35E-46ED-A9C3-47986397F62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40AC1C8-F94F-48AC-B44C-8876243C68FA}"/>
              </a:ext>
            </a:extLst>
          </p:cNvPr>
          <p:cNvSpPr>
            <a:spLocks noGrp="1"/>
          </p:cNvSpPr>
          <p:nvPr>
            <p:ph type="dt" sz="half" idx="10"/>
          </p:nvPr>
        </p:nvSpPr>
        <p:spPr>
          <a:xfrm>
            <a:off x="628650" y="4767263"/>
            <a:ext cx="2057400" cy="274637"/>
          </a:xfrm>
          <a:prstGeom prst="rect">
            <a:avLst/>
          </a:prstGeom>
        </p:spPr>
        <p:txBody>
          <a:bodyPr/>
          <a:lstStyle/>
          <a:p>
            <a:fld id="{1573E0C0-A82D-4B35-BCF2-4C217D54B303}" type="datetimeFigureOut">
              <a:rPr lang="en-US" smtClean="0"/>
              <a:t>1/17/21</a:t>
            </a:fld>
            <a:endParaRPr lang="en-US"/>
          </a:p>
        </p:txBody>
      </p:sp>
      <p:sp>
        <p:nvSpPr>
          <p:cNvPr id="5" name="Footer Placeholder 4">
            <a:extLst>
              <a:ext uri="{FF2B5EF4-FFF2-40B4-BE49-F238E27FC236}">
                <a16:creationId xmlns:a16="http://schemas.microsoft.com/office/drawing/2014/main" id="{C246B116-611C-4698-87D7-882481746BD1}"/>
              </a:ext>
            </a:extLst>
          </p:cNvPr>
          <p:cNvSpPr>
            <a:spLocks noGrp="1"/>
          </p:cNvSpPr>
          <p:nvPr>
            <p:ph type="ftr" sz="quarter" idx="11"/>
          </p:nvPr>
        </p:nvSpPr>
        <p:spPr>
          <a:xfrm>
            <a:off x="3028950" y="4767263"/>
            <a:ext cx="3086100" cy="274637"/>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65A8161-D793-4909-81C5-20AD615398E1}"/>
              </a:ext>
            </a:extLst>
          </p:cNvPr>
          <p:cNvSpPr>
            <a:spLocks noGrp="1"/>
          </p:cNvSpPr>
          <p:nvPr>
            <p:ph type="sldNum" sz="quarter" idx="12"/>
          </p:nvPr>
        </p:nvSpPr>
        <p:spPr>
          <a:xfrm>
            <a:off x="6457950" y="4767263"/>
            <a:ext cx="2057400" cy="274637"/>
          </a:xfrm>
          <a:prstGeom prst="rect">
            <a:avLst/>
          </a:prstGeom>
        </p:spPr>
        <p:txBody>
          <a:bodyPr/>
          <a:lstStyle/>
          <a:p>
            <a:fld id="{B9927552-1B1B-43A2-831F-2933508FFFD7}" type="slidenum">
              <a:rPr lang="en-US" smtClean="0"/>
              <a:t>‹#›</a:t>
            </a:fld>
            <a:endParaRPr lang="en-US"/>
          </a:p>
        </p:txBody>
      </p:sp>
    </p:spTree>
    <p:extLst>
      <p:ext uri="{BB962C8B-B14F-4D97-AF65-F5344CB8AC3E}">
        <p14:creationId xmlns:p14="http://schemas.microsoft.com/office/powerpoint/2010/main" val="3650585496"/>
      </p:ext>
    </p:extLst>
  </p:cSld>
  <p:clrMapOvr>
    <a:masterClrMapping/>
  </p:clrMapOvr>
  <p:transition spd="slow">
    <p:push dir="u"/>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FC02EEF-2989-4E99-89F9-0FC4D13198B8}"/>
              </a:ext>
            </a:extLst>
          </p:cNvPr>
          <p:cNvSpPr>
            <a:spLocks noGrp="1"/>
          </p:cNvSpPr>
          <p:nvPr>
            <p:ph type="title" orient="vert"/>
          </p:nvPr>
        </p:nvSpPr>
        <p:spPr>
          <a:xfrm>
            <a:off x="6543675" y="274638"/>
            <a:ext cx="1971675" cy="4357687"/>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BE1F2A4-C804-4A18-994E-48D44B6975A1}"/>
              </a:ext>
            </a:extLst>
          </p:cNvPr>
          <p:cNvSpPr>
            <a:spLocks noGrp="1"/>
          </p:cNvSpPr>
          <p:nvPr>
            <p:ph type="body" orient="vert" idx="1"/>
          </p:nvPr>
        </p:nvSpPr>
        <p:spPr>
          <a:xfrm>
            <a:off x="628650" y="274638"/>
            <a:ext cx="5762625" cy="43576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2423194-15D8-4D8B-BEF1-CD85AC5F886C}"/>
              </a:ext>
            </a:extLst>
          </p:cNvPr>
          <p:cNvSpPr>
            <a:spLocks noGrp="1"/>
          </p:cNvSpPr>
          <p:nvPr>
            <p:ph type="dt" sz="half" idx="10"/>
          </p:nvPr>
        </p:nvSpPr>
        <p:spPr>
          <a:xfrm>
            <a:off x="628650" y="4767263"/>
            <a:ext cx="2057400" cy="274637"/>
          </a:xfrm>
          <a:prstGeom prst="rect">
            <a:avLst/>
          </a:prstGeom>
        </p:spPr>
        <p:txBody>
          <a:bodyPr/>
          <a:lstStyle/>
          <a:p>
            <a:fld id="{1573E0C0-A82D-4B35-BCF2-4C217D54B303}" type="datetimeFigureOut">
              <a:rPr lang="en-US" smtClean="0"/>
              <a:t>1/17/21</a:t>
            </a:fld>
            <a:endParaRPr lang="en-US"/>
          </a:p>
        </p:txBody>
      </p:sp>
      <p:sp>
        <p:nvSpPr>
          <p:cNvPr id="5" name="Footer Placeholder 4">
            <a:extLst>
              <a:ext uri="{FF2B5EF4-FFF2-40B4-BE49-F238E27FC236}">
                <a16:creationId xmlns:a16="http://schemas.microsoft.com/office/drawing/2014/main" id="{3AC17AE6-EEA9-45B7-9D10-9A6C0035598B}"/>
              </a:ext>
            </a:extLst>
          </p:cNvPr>
          <p:cNvSpPr>
            <a:spLocks noGrp="1"/>
          </p:cNvSpPr>
          <p:nvPr>
            <p:ph type="ftr" sz="quarter" idx="11"/>
          </p:nvPr>
        </p:nvSpPr>
        <p:spPr>
          <a:xfrm>
            <a:off x="3028950" y="4767263"/>
            <a:ext cx="3086100" cy="274637"/>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040AD31-7248-4895-87F8-BE6119E225BC}"/>
              </a:ext>
            </a:extLst>
          </p:cNvPr>
          <p:cNvSpPr>
            <a:spLocks noGrp="1"/>
          </p:cNvSpPr>
          <p:nvPr>
            <p:ph type="sldNum" sz="quarter" idx="12"/>
          </p:nvPr>
        </p:nvSpPr>
        <p:spPr>
          <a:xfrm>
            <a:off x="6457950" y="4767263"/>
            <a:ext cx="2057400" cy="274637"/>
          </a:xfrm>
          <a:prstGeom prst="rect">
            <a:avLst/>
          </a:prstGeom>
        </p:spPr>
        <p:txBody>
          <a:bodyPr/>
          <a:lstStyle/>
          <a:p>
            <a:fld id="{B9927552-1B1B-43A2-831F-2933508FFFD7}" type="slidenum">
              <a:rPr lang="en-US" smtClean="0"/>
              <a:t>‹#›</a:t>
            </a:fld>
            <a:endParaRPr lang="en-US"/>
          </a:p>
        </p:txBody>
      </p:sp>
    </p:spTree>
    <p:extLst>
      <p:ext uri="{BB962C8B-B14F-4D97-AF65-F5344CB8AC3E}">
        <p14:creationId xmlns:p14="http://schemas.microsoft.com/office/powerpoint/2010/main" val="1995422624"/>
      </p:ext>
    </p:extLst>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A407B5-1716-CD42-BF4B-0F8F8387F9D2}"/>
              </a:ext>
            </a:extLst>
          </p:cNvPr>
          <p:cNvSpPr>
            <a:spLocks noGrp="1"/>
          </p:cNvSpPr>
          <p:nvPr>
            <p:ph type="title" hasCustomPrompt="1"/>
          </p:nvPr>
        </p:nvSpPr>
        <p:spPr>
          <a:xfrm>
            <a:off x="1145811" y="3747541"/>
            <a:ext cx="3426189" cy="436459"/>
          </a:xfrm>
        </p:spPr>
        <p:txBody>
          <a:bodyPr>
            <a:normAutofit/>
          </a:bodyPr>
          <a:lstStyle>
            <a:lvl1pPr algn="r">
              <a:defRPr sz="1800" b="0" i="0">
                <a:solidFill>
                  <a:schemeClr val="bg1"/>
                </a:solidFill>
                <a:latin typeface="Helvetica" pitchFamily="2" charset="0"/>
              </a:defRPr>
            </a:lvl1pPr>
          </a:lstStyle>
          <a:p>
            <a:r>
              <a:rPr lang="en-US" dirty="0"/>
              <a:t>Cover Slide Title</a:t>
            </a:r>
          </a:p>
        </p:txBody>
      </p:sp>
    </p:spTree>
    <p:extLst>
      <p:ext uri="{BB962C8B-B14F-4D97-AF65-F5344CB8AC3E}">
        <p14:creationId xmlns:p14="http://schemas.microsoft.com/office/powerpoint/2010/main" val="2275108797"/>
      </p:ext>
    </p:extLst>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54F1A0-640A-ED4F-BB48-717A96D42306}"/>
              </a:ext>
            </a:extLst>
          </p:cNvPr>
          <p:cNvSpPr>
            <a:spLocks noGrp="1"/>
          </p:cNvSpPr>
          <p:nvPr>
            <p:ph type="ctrTitle" hasCustomPrompt="1"/>
          </p:nvPr>
        </p:nvSpPr>
        <p:spPr>
          <a:xfrm>
            <a:off x="457200" y="1828800"/>
            <a:ext cx="6858000" cy="494665"/>
          </a:xfrm>
        </p:spPr>
        <p:txBody>
          <a:bodyPr wrap="none" anchor="b">
            <a:noAutofit/>
          </a:bodyPr>
          <a:lstStyle>
            <a:lvl1pPr algn="l">
              <a:defRPr sz="2800"/>
            </a:lvl1pPr>
          </a:lstStyle>
          <a:p>
            <a:r>
              <a:rPr lang="en-US" dirty="0"/>
              <a:t>Click to add question</a:t>
            </a:r>
          </a:p>
        </p:txBody>
      </p:sp>
      <p:sp>
        <p:nvSpPr>
          <p:cNvPr id="6" name="Slide Number Placeholder 5">
            <a:extLst>
              <a:ext uri="{FF2B5EF4-FFF2-40B4-BE49-F238E27FC236}">
                <a16:creationId xmlns:a16="http://schemas.microsoft.com/office/drawing/2014/main" id="{B49769C6-BC7F-4B42-82B7-429329E3F48E}"/>
              </a:ext>
            </a:extLst>
          </p:cNvPr>
          <p:cNvSpPr>
            <a:spLocks noGrp="1"/>
          </p:cNvSpPr>
          <p:nvPr>
            <p:ph type="sldNum" sz="quarter" idx="12"/>
          </p:nvPr>
        </p:nvSpPr>
        <p:spPr/>
        <p:txBody>
          <a:bodyPr/>
          <a:lstStyle/>
          <a:p>
            <a:fld id="{1FD5F2B7-E302-1046-B8FB-BB9B766CF253}" type="slidenum">
              <a:rPr lang="en-US" smtClean="0"/>
              <a:t>‹#›</a:t>
            </a:fld>
            <a:endParaRPr lang="en-US"/>
          </a:p>
        </p:txBody>
      </p:sp>
    </p:spTree>
    <p:extLst>
      <p:ext uri="{BB962C8B-B14F-4D97-AF65-F5344CB8AC3E}">
        <p14:creationId xmlns:p14="http://schemas.microsoft.com/office/powerpoint/2010/main" val="2484222880"/>
      </p:ext>
    </p:extLst>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972053250"/>
      </p:ext>
    </p:extLst>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2800CF-92A5-4982-BB30-2B3064F7A118}"/>
              </a:ext>
            </a:extLst>
          </p:cNvPr>
          <p:cNvSpPr>
            <a:spLocks noGrp="1"/>
          </p:cNvSpPr>
          <p:nvPr>
            <p:ph type="ctrTitle"/>
          </p:nvPr>
        </p:nvSpPr>
        <p:spPr>
          <a:xfrm>
            <a:off x="1143000" y="841375"/>
            <a:ext cx="6858000" cy="17907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204CA31-40DC-4FDF-AA7E-B69BB919C6B9}"/>
              </a:ext>
            </a:extLst>
          </p:cNvPr>
          <p:cNvSpPr>
            <a:spLocks noGrp="1"/>
          </p:cNvSpPr>
          <p:nvPr>
            <p:ph type="subTitle" idx="1"/>
          </p:nvPr>
        </p:nvSpPr>
        <p:spPr>
          <a:xfrm>
            <a:off x="1143000" y="2701925"/>
            <a:ext cx="6858000" cy="124142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76E1EE2-3A2F-46CC-AFFD-D8457AB1AA17}"/>
              </a:ext>
            </a:extLst>
          </p:cNvPr>
          <p:cNvSpPr>
            <a:spLocks noGrp="1"/>
          </p:cNvSpPr>
          <p:nvPr>
            <p:ph type="dt" sz="half" idx="10"/>
          </p:nvPr>
        </p:nvSpPr>
        <p:spPr>
          <a:xfrm>
            <a:off x="628650" y="4767263"/>
            <a:ext cx="2057400" cy="274637"/>
          </a:xfrm>
          <a:prstGeom prst="rect">
            <a:avLst/>
          </a:prstGeom>
        </p:spPr>
        <p:txBody>
          <a:bodyPr/>
          <a:lstStyle/>
          <a:p>
            <a:fld id="{1573E0C0-A82D-4B35-BCF2-4C217D54B303}" type="datetimeFigureOut">
              <a:rPr lang="en-US" smtClean="0"/>
              <a:t>1/17/21</a:t>
            </a:fld>
            <a:endParaRPr lang="en-US"/>
          </a:p>
        </p:txBody>
      </p:sp>
      <p:sp>
        <p:nvSpPr>
          <p:cNvPr id="5" name="Footer Placeholder 4">
            <a:extLst>
              <a:ext uri="{FF2B5EF4-FFF2-40B4-BE49-F238E27FC236}">
                <a16:creationId xmlns:a16="http://schemas.microsoft.com/office/drawing/2014/main" id="{0E2B956E-BA4E-442B-A518-5EB18500CE24}"/>
              </a:ext>
            </a:extLst>
          </p:cNvPr>
          <p:cNvSpPr>
            <a:spLocks noGrp="1"/>
          </p:cNvSpPr>
          <p:nvPr>
            <p:ph type="ftr" sz="quarter" idx="11"/>
          </p:nvPr>
        </p:nvSpPr>
        <p:spPr>
          <a:xfrm>
            <a:off x="3028950" y="4767263"/>
            <a:ext cx="3086100" cy="274637"/>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9EB73DB-01B4-4C20-9F5E-AE9B8930CB66}"/>
              </a:ext>
            </a:extLst>
          </p:cNvPr>
          <p:cNvSpPr>
            <a:spLocks noGrp="1"/>
          </p:cNvSpPr>
          <p:nvPr>
            <p:ph type="sldNum" sz="quarter" idx="12"/>
          </p:nvPr>
        </p:nvSpPr>
        <p:spPr>
          <a:xfrm>
            <a:off x="6457950" y="4767263"/>
            <a:ext cx="2057400" cy="274637"/>
          </a:xfrm>
          <a:prstGeom prst="rect">
            <a:avLst/>
          </a:prstGeom>
        </p:spPr>
        <p:txBody>
          <a:bodyPr/>
          <a:lstStyle/>
          <a:p>
            <a:fld id="{B9927552-1B1B-43A2-831F-2933508FFFD7}" type="slidenum">
              <a:rPr lang="en-US" smtClean="0"/>
              <a:t>‹#›</a:t>
            </a:fld>
            <a:endParaRPr lang="en-US"/>
          </a:p>
        </p:txBody>
      </p:sp>
    </p:spTree>
    <p:extLst>
      <p:ext uri="{BB962C8B-B14F-4D97-AF65-F5344CB8AC3E}">
        <p14:creationId xmlns:p14="http://schemas.microsoft.com/office/powerpoint/2010/main" val="2309037368"/>
      </p:ext>
    </p:extLst>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0DCBD7-5C64-44F9-BB6A-9C7390DCEEF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1045A23-B38C-43D8-9B82-DA4C4D2EBDC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42D73F8-AFB2-4FA5-8274-F0452ADE0427}"/>
              </a:ext>
            </a:extLst>
          </p:cNvPr>
          <p:cNvSpPr>
            <a:spLocks noGrp="1"/>
          </p:cNvSpPr>
          <p:nvPr>
            <p:ph type="dt" sz="half" idx="10"/>
          </p:nvPr>
        </p:nvSpPr>
        <p:spPr>
          <a:xfrm>
            <a:off x="628650" y="4767263"/>
            <a:ext cx="2057400" cy="274637"/>
          </a:xfrm>
          <a:prstGeom prst="rect">
            <a:avLst/>
          </a:prstGeom>
        </p:spPr>
        <p:txBody>
          <a:bodyPr/>
          <a:lstStyle/>
          <a:p>
            <a:fld id="{1573E0C0-A82D-4B35-BCF2-4C217D54B303}" type="datetimeFigureOut">
              <a:rPr lang="en-US" smtClean="0"/>
              <a:t>1/17/21</a:t>
            </a:fld>
            <a:endParaRPr lang="en-US"/>
          </a:p>
        </p:txBody>
      </p:sp>
      <p:sp>
        <p:nvSpPr>
          <p:cNvPr id="5" name="Footer Placeholder 4">
            <a:extLst>
              <a:ext uri="{FF2B5EF4-FFF2-40B4-BE49-F238E27FC236}">
                <a16:creationId xmlns:a16="http://schemas.microsoft.com/office/drawing/2014/main" id="{7F559E76-25BD-42D8-BF2B-4649C3DE545F}"/>
              </a:ext>
            </a:extLst>
          </p:cNvPr>
          <p:cNvSpPr>
            <a:spLocks noGrp="1"/>
          </p:cNvSpPr>
          <p:nvPr>
            <p:ph type="ftr" sz="quarter" idx="11"/>
          </p:nvPr>
        </p:nvSpPr>
        <p:spPr>
          <a:xfrm>
            <a:off x="3028950" y="4767263"/>
            <a:ext cx="3086100" cy="274637"/>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AF95583-C170-4730-9D43-BB15A9EC3617}"/>
              </a:ext>
            </a:extLst>
          </p:cNvPr>
          <p:cNvSpPr>
            <a:spLocks noGrp="1"/>
          </p:cNvSpPr>
          <p:nvPr>
            <p:ph type="sldNum" sz="quarter" idx="12"/>
          </p:nvPr>
        </p:nvSpPr>
        <p:spPr>
          <a:xfrm>
            <a:off x="6457950" y="4767263"/>
            <a:ext cx="2057400" cy="274637"/>
          </a:xfrm>
          <a:prstGeom prst="rect">
            <a:avLst/>
          </a:prstGeom>
        </p:spPr>
        <p:txBody>
          <a:bodyPr/>
          <a:lstStyle/>
          <a:p>
            <a:fld id="{B9927552-1B1B-43A2-831F-2933508FFFD7}" type="slidenum">
              <a:rPr lang="en-US" smtClean="0"/>
              <a:t>‹#›</a:t>
            </a:fld>
            <a:endParaRPr lang="en-US"/>
          </a:p>
        </p:txBody>
      </p:sp>
    </p:spTree>
    <p:extLst>
      <p:ext uri="{BB962C8B-B14F-4D97-AF65-F5344CB8AC3E}">
        <p14:creationId xmlns:p14="http://schemas.microsoft.com/office/powerpoint/2010/main" val="317853835"/>
      </p:ext>
    </p:extLst>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9BF89A-C2D8-47D3-857A-2745395C2F5E}"/>
              </a:ext>
            </a:extLst>
          </p:cNvPr>
          <p:cNvSpPr>
            <a:spLocks noGrp="1"/>
          </p:cNvSpPr>
          <p:nvPr>
            <p:ph type="title"/>
          </p:nvPr>
        </p:nvSpPr>
        <p:spPr>
          <a:xfrm>
            <a:off x="623888" y="1282700"/>
            <a:ext cx="7886700" cy="2139950"/>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137401E-7F85-43FC-A2E1-F33D3BB90552}"/>
              </a:ext>
            </a:extLst>
          </p:cNvPr>
          <p:cNvSpPr>
            <a:spLocks noGrp="1"/>
          </p:cNvSpPr>
          <p:nvPr>
            <p:ph type="body" idx="1"/>
          </p:nvPr>
        </p:nvSpPr>
        <p:spPr>
          <a:xfrm>
            <a:off x="623888" y="3441700"/>
            <a:ext cx="7886700" cy="1125538"/>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E9CBC0A-15A4-493A-83F2-394A0E0142A1}"/>
              </a:ext>
            </a:extLst>
          </p:cNvPr>
          <p:cNvSpPr>
            <a:spLocks noGrp="1"/>
          </p:cNvSpPr>
          <p:nvPr>
            <p:ph type="dt" sz="half" idx="10"/>
          </p:nvPr>
        </p:nvSpPr>
        <p:spPr>
          <a:xfrm>
            <a:off x="628650" y="4767263"/>
            <a:ext cx="2057400" cy="274637"/>
          </a:xfrm>
          <a:prstGeom prst="rect">
            <a:avLst/>
          </a:prstGeom>
        </p:spPr>
        <p:txBody>
          <a:bodyPr/>
          <a:lstStyle/>
          <a:p>
            <a:fld id="{1573E0C0-A82D-4B35-BCF2-4C217D54B303}" type="datetimeFigureOut">
              <a:rPr lang="en-US" smtClean="0"/>
              <a:t>1/17/21</a:t>
            </a:fld>
            <a:endParaRPr lang="en-US"/>
          </a:p>
        </p:txBody>
      </p:sp>
      <p:sp>
        <p:nvSpPr>
          <p:cNvPr id="5" name="Footer Placeholder 4">
            <a:extLst>
              <a:ext uri="{FF2B5EF4-FFF2-40B4-BE49-F238E27FC236}">
                <a16:creationId xmlns:a16="http://schemas.microsoft.com/office/drawing/2014/main" id="{A62E7DF6-61DD-490E-BD81-6AC3B3E9A8CC}"/>
              </a:ext>
            </a:extLst>
          </p:cNvPr>
          <p:cNvSpPr>
            <a:spLocks noGrp="1"/>
          </p:cNvSpPr>
          <p:nvPr>
            <p:ph type="ftr" sz="quarter" idx="11"/>
          </p:nvPr>
        </p:nvSpPr>
        <p:spPr>
          <a:xfrm>
            <a:off x="3028950" y="4767263"/>
            <a:ext cx="3086100" cy="274637"/>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A11755E-E790-4BCF-BA43-9C962D5B1BC6}"/>
              </a:ext>
            </a:extLst>
          </p:cNvPr>
          <p:cNvSpPr>
            <a:spLocks noGrp="1"/>
          </p:cNvSpPr>
          <p:nvPr>
            <p:ph type="sldNum" sz="quarter" idx="12"/>
          </p:nvPr>
        </p:nvSpPr>
        <p:spPr>
          <a:xfrm>
            <a:off x="6457950" y="4767263"/>
            <a:ext cx="2057400" cy="274637"/>
          </a:xfrm>
          <a:prstGeom prst="rect">
            <a:avLst/>
          </a:prstGeom>
        </p:spPr>
        <p:txBody>
          <a:bodyPr/>
          <a:lstStyle/>
          <a:p>
            <a:fld id="{B9927552-1B1B-43A2-831F-2933508FFFD7}" type="slidenum">
              <a:rPr lang="en-US" smtClean="0"/>
              <a:t>‹#›</a:t>
            </a:fld>
            <a:endParaRPr lang="en-US"/>
          </a:p>
        </p:txBody>
      </p:sp>
    </p:spTree>
    <p:extLst>
      <p:ext uri="{BB962C8B-B14F-4D97-AF65-F5344CB8AC3E}">
        <p14:creationId xmlns:p14="http://schemas.microsoft.com/office/powerpoint/2010/main" val="1432365767"/>
      </p:ext>
    </p:extLst>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794AE-0AD4-4648-8280-95B90A14166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5996CC5-9222-419A-92A1-264651968C6B}"/>
              </a:ext>
            </a:extLst>
          </p:cNvPr>
          <p:cNvSpPr>
            <a:spLocks noGrp="1"/>
          </p:cNvSpPr>
          <p:nvPr>
            <p:ph sz="half" idx="1"/>
          </p:nvPr>
        </p:nvSpPr>
        <p:spPr>
          <a:xfrm>
            <a:off x="687043" y="2477485"/>
            <a:ext cx="7769914" cy="211044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2C3BE7C1-9299-4C55-9956-D9B989432B6E}"/>
              </a:ext>
            </a:extLst>
          </p:cNvPr>
          <p:cNvSpPr>
            <a:spLocks noGrp="1"/>
          </p:cNvSpPr>
          <p:nvPr>
            <p:ph sz="half" idx="2"/>
          </p:nvPr>
        </p:nvSpPr>
        <p:spPr>
          <a:xfrm>
            <a:off x="610429" y="217092"/>
            <a:ext cx="582267" cy="59129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8">
            <a:extLst>
              <a:ext uri="{FF2B5EF4-FFF2-40B4-BE49-F238E27FC236}">
                <a16:creationId xmlns:a16="http://schemas.microsoft.com/office/drawing/2014/main" id="{C2D9B469-0211-4825-ADC2-E305E22358E3}"/>
              </a:ext>
            </a:extLst>
          </p:cNvPr>
          <p:cNvSpPr>
            <a:spLocks noGrp="1"/>
          </p:cNvSpPr>
          <p:nvPr>
            <p:ph type="body" sz="quarter" idx="10"/>
          </p:nvPr>
        </p:nvSpPr>
        <p:spPr>
          <a:xfrm>
            <a:off x="6945313" y="2735263"/>
            <a:ext cx="1511300" cy="144303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11">
            <a:extLst>
              <a:ext uri="{FF2B5EF4-FFF2-40B4-BE49-F238E27FC236}">
                <a16:creationId xmlns:a16="http://schemas.microsoft.com/office/drawing/2014/main" id="{C8117831-B685-41E0-B308-2AC379112A44}"/>
              </a:ext>
            </a:extLst>
          </p:cNvPr>
          <p:cNvSpPr>
            <a:spLocks noGrp="1"/>
          </p:cNvSpPr>
          <p:nvPr>
            <p:ph type="body" sz="quarter" idx="11"/>
          </p:nvPr>
        </p:nvSpPr>
        <p:spPr>
          <a:xfrm>
            <a:off x="2046288" y="4178300"/>
            <a:ext cx="3744912" cy="6461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33069551"/>
      </p:ext>
    </p:extLst>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7C0C24-2232-47AA-811D-87C986948ED4}"/>
              </a:ext>
            </a:extLst>
          </p:cNvPr>
          <p:cNvSpPr>
            <a:spLocks noGrp="1"/>
          </p:cNvSpPr>
          <p:nvPr>
            <p:ph type="title"/>
          </p:nvPr>
        </p:nvSpPr>
        <p:spPr>
          <a:xfrm>
            <a:off x="630238" y="274638"/>
            <a:ext cx="7886700" cy="993775"/>
          </a:xfrm>
        </p:spPr>
        <p:txBody>
          <a:bodyPr/>
          <a:lstStyle/>
          <a:p>
            <a:r>
              <a:rPr lang="en-US"/>
              <a:t>Click to edit Master title style</a:t>
            </a:r>
          </a:p>
        </p:txBody>
      </p:sp>
      <p:sp>
        <p:nvSpPr>
          <p:cNvPr id="3" name="Text Placeholder 2">
            <a:extLst>
              <a:ext uri="{FF2B5EF4-FFF2-40B4-BE49-F238E27FC236}">
                <a16:creationId xmlns:a16="http://schemas.microsoft.com/office/drawing/2014/main" id="{4A82E1B0-3C82-472B-B151-90A5E2250BB2}"/>
              </a:ext>
            </a:extLst>
          </p:cNvPr>
          <p:cNvSpPr>
            <a:spLocks noGrp="1"/>
          </p:cNvSpPr>
          <p:nvPr>
            <p:ph type="body" idx="1"/>
          </p:nvPr>
        </p:nvSpPr>
        <p:spPr>
          <a:xfrm>
            <a:off x="630238" y="1260475"/>
            <a:ext cx="3868737"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F1C7D66-598E-49A0-9B7A-3D879247F307}"/>
              </a:ext>
            </a:extLst>
          </p:cNvPr>
          <p:cNvSpPr>
            <a:spLocks noGrp="1"/>
          </p:cNvSpPr>
          <p:nvPr>
            <p:ph sz="half" idx="2"/>
          </p:nvPr>
        </p:nvSpPr>
        <p:spPr>
          <a:xfrm>
            <a:off x="630238" y="1879600"/>
            <a:ext cx="3868737" cy="27622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A02C44F-6140-45FE-82EA-23C0D3E039F8}"/>
              </a:ext>
            </a:extLst>
          </p:cNvPr>
          <p:cNvSpPr>
            <a:spLocks noGrp="1"/>
          </p:cNvSpPr>
          <p:nvPr>
            <p:ph type="body" sz="quarter" idx="3"/>
          </p:nvPr>
        </p:nvSpPr>
        <p:spPr>
          <a:xfrm>
            <a:off x="4629150" y="1260475"/>
            <a:ext cx="3887788"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63665AF-AC26-4B06-B525-7525D8C21138}"/>
              </a:ext>
            </a:extLst>
          </p:cNvPr>
          <p:cNvSpPr>
            <a:spLocks noGrp="1"/>
          </p:cNvSpPr>
          <p:nvPr>
            <p:ph sz="quarter" idx="4"/>
          </p:nvPr>
        </p:nvSpPr>
        <p:spPr>
          <a:xfrm>
            <a:off x="4629150" y="1879600"/>
            <a:ext cx="3887788" cy="27622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AB7794F-9762-4403-A79E-7AEB7D79C505}"/>
              </a:ext>
            </a:extLst>
          </p:cNvPr>
          <p:cNvSpPr>
            <a:spLocks noGrp="1"/>
          </p:cNvSpPr>
          <p:nvPr>
            <p:ph type="dt" sz="half" idx="10"/>
          </p:nvPr>
        </p:nvSpPr>
        <p:spPr>
          <a:xfrm>
            <a:off x="628650" y="4767263"/>
            <a:ext cx="2057400" cy="274637"/>
          </a:xfrm>
          <a:prstGeom prst="rect">
            <a:avLst/>
          </a:prstGeom>
        </p:spPr>
        <p:txBody>
          <a:bodyPr/>
          <a:lstStyle/>
          <a:p>
            <a:fld id="{1573E0C0-A82D-4B35-BCF2-4C217D54B303}" type="datetimeFigureOut">
              <a:rPr lang="en-US" smtClean="0"/>
              <a:t>1/17/21</a:t>
            </a:fld>
            <a:endParaRPr lang="en-US"/>
          </a:p>
        </p:txBody>
      </p:sp>
      <p:sp>
        <p:nvSpPr>
          <p:cNvPr id="8" name="Footer Placeholder 7">
            <a:extLst>
              <a:ext uri="{FF2B5EF4-FFF2-40B4-BE49-F238E27FC236}">
                <a16:creationId xmlns:a16="http://schemas.microsoft.com/office/drawing/2014/main" id="{7EAF6B66-C899-40A7-9C3D-96A01B6CEB32}"/>
              </a:ext>
            </a:extLst>
          </p:cNvPr>
          <p:cNvSpPr>
            <a:spLocks noGrp="1"/>
          </p:cNvSpPr>
          <p:nvPr>
            <p:ph type="ftr" sz="quarter" idx="11"/>
          </p:nvPr>
        </p:nvSpPr>
        <p:spPr>
          <a:xfrm>
            <a:off x="3028950" y="4767263"/>
            <a:ext cx="3086100" cy="274637"/>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FA548CF4-E534-4C90-B5AE-FF37E53F76C3}"/>
              </a:ext>
            </a:extLst>
          </p:cNvPr>
          <p:cNvSpPr>
            <a:spLocks noGrp="1"/>
          </p:cNvSpPr>
          <p:nvPr>
            <p:ph type="sldNum" sz="quarter" idx="12"/>
          </p:nvPr>
        </p:nvSpPr>
        <p:spPr>
          <a:xfrm>
            <a:off x="6457950" y="4767263"/>
            <a:ext cx="2057400" cy="274637"/>
          </a:xfrm>
          <a:prstGeom prst="rect">
            <a:avLst/>
          </a:prstGeom>
        </p:spPr>
        <p:txBody>
          <a:bodyPr/>
          <a:lstStyle/>
          <a:p>
            <a:fld id="{B9927552-1B1B-43A2-831F-2933508FFFD7}" type="slidenum">
              <a:rPr lang="en-US" smtClean="0"/>
              <a:t>‹#›</a:t>
            </a:fld>
            <a:endParaRPr lang="en-US"/>
          </a:p>
        </p:txBody>
      </p:sp>
    </p:spTree>
    <p:extLst>
      <p:ext uri="{BB962C8B-B14F-4D97-AF65-F5344CB8AC3E}">
        <p14:creationId xmlns:p14="http://schemas.microsoft.com/office/powerpoint/2010/main" val="2710646343"/>
      </p:ext>
    </p:extLst>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2.xml"/><Relationship Id="rId13" Type="http://schemas.openxmlformats.org/officeDocument/2006/relationships/image" Target="../media/image3.png"/><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theme" Target="../theme/theme5.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511446"/>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9084F2C-0A76-C34B-B6A4-836B9FB8A080}"/>
              </a:ext>
            </a:extLst>
          </p:cNvPr>
          <p:cNvSpPr>
            <a:spLocks noGrp="1"/>
          </p:cNvSpPr>
          <p:nvPr>
            <p:ph type="title"/>
          </p:nvPr>
        </p:nvSpPr>
        <p:spPr>
          <a:xfrm>
            <a:off x="628650" y="1359654"/>
            <a:ext cx="7886700" cy="993775"/>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8AD56D4F-86B5-0943-B513-E4EEE53F033B}"/>
              </a:ext>
            </a:extLst>
          </p:cNvPr>
          <p:cNvSpPr>
            <a:spLocks noGrp="1"/>
          </p:cNvSpPr>
          <p:nvPr>
            <p:ph type="body" idx="1"/>
          </p:nvPr>
        </p:nvSpPr>
        <p:spPr>
          <a:xfrm>
            <a:off x="628650" y="2488367"/>
            <a:ext cx="7886700" cy="191124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a:extLst>
              <a:ext uri="{FF2B5EF4-FFF2-40B4-BE49-F238E27FC236}">
                <a16:creationId xmlns:a16="http://schemas.microsoft.com/office/drawing/2014/main" id="{3901623A-D1E9-7B4F-ABB4-C0AC61657001}"/>
              </a:ext>
            </a:extLst>
          </p:cNvPr>
          <p:cNvPicPr>
            <a:picLocks noChangeAspect="1"/>
          </p:cNvPicPr>
          <p:nvPr userDrawn="1"/>
        </p:nvPicPr>
        <p:blipFill>
          <a:blip r:embed="rId3"/>
          <a:stretch>
            <a:fillRect/>
          </a:stretch>
        </p:blipFill>
        <p:spPr>
          <a:xfrm>
            <a:off x="0" y="100584"/>
            <a:ext cx="8970264" cy="946861"/>
          </a:xfrm>
          <a:prstGeom prst="rect">
            <a:avLst/>
          </a:prstGeom>
        </p:spPr>
      </p:pic>
      <p:pic>
        <p:nvPicPr>
          <p:cNvPr id="8" name="Picture 7" descr="A close up of a clock&#10;&#10;Description automatically generated">
            <a:extLst>
              <a:ext uri="{FF2B5EF4-FFF2-40B4-BE49-F238E27FC236}">
                <a16:creationId xmlns:a16="http://schemas.microsoft.com/office/drawing/2014/main" id="{BF78B224-C462-BE42-A3A4-225B9C3CD36D}"/>
              </a:ext>
            </a:extLst>
          </p:cNvPr>
          <p:cNvPicPr>
            <a:picLocks noChangeAspect="1"/>
          </p:cNvPicPr>
          <p:nvPr userDrawn="1"/>
        </p:nvPicPr>
        <p:blipFill>
          <a:blip r:embed="rId4"/>
          <a:stretch>
            <a:fillRect/>
          </a:stretch>
        </p:blipFill>
        <p:spPr>
          <a:xfrm>
            <a:off x="8140987" y="4226734"/>
            <a:ext cx="748726" cy="748726"/>
          </a:xfrm>
          <a:prstGeom prst="rect">
            <a:avLst/>
          </a:prstGeom>
        </p:spPr>
      </p:pic>
    </p:spTree>
    <p:extLst>
      <p:ext uri="{BB962C8B-B14F-4D97-AF65-F5344CB8AC3E}">
        <p14:creationId xmlns:p14="http://schemas.microsoft.com/office/powerpoint/2010/main" val="4119805470"/>
      </p:ext>
    </p:extLst>
  </p:cSld>
  <p:clrMap bg1="lt1" tx1="dk1" bg2="lt2" tx2="dk2" accent1="accent1" accent2="accent2" accent3="accent3" accent4="accent4" accent5="accent5" accent6="accent6" hlink="hlink" folHlink="folHlink"/>
  <p:sldLayoutIdLst>
    <p:sldLayoutId id="2147483690" r:id="rId1"/>
  </p:sldLayoutIdLst>
  <p:transition spd="slow">
    <p:push dir="u"/>
  </p:transition>
  <p:txStyles>
    <p:titleStyle>
      <a:lvl1pPr algn="l" defTabSz="914400" rtl="0" eaLnBrk="1" latinLnBrk="0" hangingPunct="1">
        <a:lnSpc>
          <a:spcPct val="90000"/>
        </a:lnSpc>
        <a:spcBef>
          <a:spcPct val="0"/>
        </a:spcBef>
        <a:buNone/>
        <a:defRPr sz="4400" kern="1200">
          <a:solidFill>
            <a:schemeClr val="bg1"/>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Clr>
          <a:srgbClr val="B06A71"/>
        </a:buClr>
        <a:buFont typeface="Arial" panose="020B0604020202020204" pitchFamily="34" charset="0"/>
        <a:buChar char="•"/>
        <a:defRPr sz="2800" kern="1200">
          <a:solidFill>
            <a:schemeClr val="bg1"/>
          </a:solidFill>
          <a:latin typeface="Helvetica" pitchFamily="2" charset="0"/>
          <a:ea typeface="+mn-ea"/>
          <a:cs typeface="+mn-cs"/>
        </a:defRPr>
      </a:lvl1pPr>
      <a:lvl2pPr marL="685800" indent="-228600" algn="l" defTabSz="914400" rtl="0" eaLnBrk="1" latinLnBrk="0" hangingPunct="1">
        <a:lnSpc>
          <a:spcPct val="90000"/>
        </a:lnSpc>
        <a:spcBef>
          <a:spcPts val="500"/>
        </a:spcBef>
        <a:buClr>
          <a:srgbClr val="B06A71"/>
        </a:buClr>
        <a:buFont typeface="Arial" panose="020B0604020202020204" pitchFamily="34" charset="0"/>
        <a:buChar char="•"/>
        <a:defRPr sz="2400" kern="1200">
          <a:solidFill>
            <a:schemeClr val="bg1"/>
          </a:solidFill>
          <a:latin typeface="Helvetica" pitchFamily="2" charset="0"/>
          <a:ea typeface="+mn-ea"/>
          <a:cs typeface="+mn-cs"/>
        </a:defRPr>
      </a:lvl2pPr>
      <a:lvl3pPr marL="1143000" indent="-228600" algn="l" defTabSz="914400" rtl="0" eaLnBrk="1" latinLnBrk="0" hangingPunct="1">
        <a:lnSpc>
          <a:spcPct val="90000"/>
        </a:lnSpc>
        <a:spcBef>
          <a:spcPts val="500"/>
        </a:spcBef>
        <a:buClr>
          <a:srgbClr val="B06A71"/>
        </a:buClr>
        <a:buFont typeface="Arial" panose="020B0604020202020204" pitchFamily="34" charset="0"/>
        <a:buChar char="•"/>
        <a:defRPr sz="2000" kern="1200">
          <a:solidFill>
            <a:schemeClr val="bg1"/>
          </a:solidFill>
          <a:latin typeface="Helvetica" pitchFamily="2" charset="0"/>
          <a:ea typeface="+mn-ea"/>
          <a:cs typeface="+mn-cs"/>
        </a:defRPr>
      </a:lvl3pPr>
      <a:lvl4pPr marL="1600200" indent="-228600" algn="l" defTabSz="914400" rtl="0" eaLnBrk="1" latinLnBrk="0" hangingPunct="1">
        <a:lnSpc>
          <a:spcPct val="90000"/>
        </a:lnSpc>
        <a:spcBef>
          <a:spcPts val="500"/>
        </a:spcBef>
        <a:buClr>
          <a:srgbClr val="B06A71"/>
        </a:buClr>
        <a:buFont typeface="Arial" panose="020B0604020202020204" pitchFamily="34" charset="0"/>
        <a:buChar char="•"/>
        <a:defRPr sz="1800" kern="1200">
          <a:solidFill>
            <a:schemeClr val="bg1"/>
          </a:solidFill>
          <a:latin typeface="Helvetica" pitchFamily="2" charset="0"/>
          <a:ea typeface="+mn-ea"/>
          <a:cs typeface="+mn-cs"/>
        </a:defRPr>
      </a:lvl4pPr>
      <a:lvl5pPr marL="2057400" indent="-228600" algn="l" defTabSz="914400" rtl="0" eaLnBrk="1" latinLnBrk="0" hangingPunct="1">
        <a:lnSpc>
          <a:spcPct val="90000"/>
        </a:lnSpc>
        <a:spcBef>
          <a:spcPts val="500"/>
        </a:spcBef>
        <a:buClr>
          <a:srgbClr val="B06A71"/>
        </a:buClr>
        <a:buFont typeface="Arial" panose="020B0604020202020204" pitchFamily="34" charset="0"/>
        <a:buChar char="•"/>
        <a:defRPr sz="1800" kern="1200">
          <a:solidFill>
            <a:schemeClr val="bg1"/>
          </a:solidFill>
          <a:latin typeface="Helvetica"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521447"/>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9084F2C-0A76-C34B-B6A4-836B9FB8A080}"/>
              </a:ext>
            </a:extLst>
          </p:cNvPr>
          <p:cNvSpPr>
            <a:spLocks noGrp="1"/>
          </p:cNvSpPr>
          <p:nvPr>
            <p:ph type="title"/>
          </p:nvPr>
        </p:nvSpPr>
        <p:spPr>
          <a:xfrm>
            <a:off x="628650" y="1359654"/>
            <a:ext cx="7886700" cy="993775"/>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8AD56D4F-86B5-0943-B513-E4EEE53F033B}"/>
              </a:ext>
            </a:extLst>
          </p:cNvPr>
          <p:cNvSpPr>
            <a:spLocks noGrp="1"/>
          </p:cNvSpPr>
          <p:nvPr>
            <p:ph type="body" idx="1"/>
          </p:nvPr>
        </p:nvSpPr>
        <p:spPr>
          <a:xfrm>
            <a:off x="628650" y="2488367"/>
            <a:ext cx="7886700" cy="191124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05397724"/>
      </p:ext>
    </p:extLst>
  </p:cSld>
  <p:clrMap bg1="lt1" tx1="dk1" bg2="lt2" tx2="dk2" accent1="accent1" accent2="accent2" accent3="accent3" accent4="accent4" accent5="accent5" accent6="accent6" hlink="hlink" folHlink="folHlink"/>
  <p:sldLayoutIdLst>
    <p:sldLayoutId id="2147483692" r:id="rId1"/>
  </p:sldLayoutIdLst>
  <p:transition spd="slow">
    <p:push dir="u"/>
  </p:transition>
  <p:txStyles>
    <p:titleStyle>
      <a:lvl1pPr algn="l" defTabSz="914400" rtl="0" eaLnBrk="1" latinLnBrk="0" hangingPunct="1">
        <a:lnSpc>
          <a:spcPct val="90000"/>
        </a:lnSpc>
        <a:spcBef>
          <a:spcPct val="0"/>
        </a:spcBef>
        <a:buNone/>
        <a:defRPr sz="4400" kern="1200">
          <a:solidFill>
            <a:schemeClr val="bg1"/>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Clr>
          <a:srgbClr val="B06A71"/>
        </a:buClr>
        <a:buFont typeface="Arial" panose="020B0604020202020204" pitchFamily="34" charset="0"/>
        <a:buChar char="•"/>
        <a:defRPr sz="2800" kern="1200">
          <a:solidFill>
            <a:schemeClr val="bg1"/>
          </a:solidFill>
          <a:latin typeface="Helvetica" pitchFamily="2" charset="0"/>
          <a:ea typeface="+mn-ea"/>
          <a:cs typeface="+mn-cs"/>
        </a:defRPr>
      </a:lvl1pPr>
      <a:lvl2pPr marL="685800" indent="-228600" algn="l" defTabSz="914400" rtl="0" eaLnBrk="1" latinLnBrk="0" hangingPunct="1">
        <a:lnSpc>
          <a:spcPct val="90000"/>
        </a:lnSpc>
        <a:spcBef>
          <a:spcPts val="500"/>
        </a:spcBef>
        <a:buClr>
          <a:srgbClr val="B06A71"/>
        </a:buClr>
        <a:buFont typeface="Arial" panose="020B0604020202020204" pitchFamily="34" charset="0"/>
        <a:buChar char="•"/>
        <a:defRPr sz="2400" kern="1200">
          <a:solidFill>
            <a:schemeClr val="bg1"/>
          </a:solidFill>
          <a:latin typeface="Helvetica" pitchFamily="2" charset="0"/>
          <a:ea typeface="+mn-ea"/>
          <a:cs typeface="+mn-cs"/>
        </a:defRPr>
      </a:lvl2pPr>
      <a:lvl3pPr marL="1143000" indent="-228600" algn="l" defTabSz="914400" rtl="0" eaLnBrk="1" latinLnBrk="0" hangingPunct="1">
        <a:lnSpc>
          <a:spcPct val="90000"/>
        </a:lnSpc>
        <a:spcBef>
          <a:spcPts val="500"/>
        </a:spcBef>
        <a:buClr>
          <a:srgbClr val="B06A71"/>
        </a:buClr>
        <a:buFont typeface="Arial" panose="020B0604020202020204" pitchFamily="34" charset="0"/>
        <a:buChar char="•"/>
        <a:defRPr sz="2000" kern="1200">
          <a:solidFill>
            <a:schemeClr val="bg1"/>
          </a:solidFill>
          <a:latin typeface="Helvetica" pitchFamily="2" charset="0"/>
          <a:ea typeface="+mn-ea"/>
          <a:cs typeface="+mn-cs"/>
        </a:defRPr>
      </a:lvl3pPr>
      <a:lvl4pPr marL="1600200" indent="-228600" algn="l" defTabSz="914400" rtl="0" eaLnBrk="1" latinLnBrk="0" hangingPunct="1">
        <a:lnSpc>
          <a:spcPct val="90000"/>
        </a:lnSpc>
        <a:spcBef>
          <a:spcPts val="500"/>
        </a:spcBef>
        <a:buClr>
          <a:srgbClr val="B06A71"/>
        </a:buClr>
        <a:buFont typeface="Arial" panose="020B0604020202020204" pitchFamily="34" charset="0"/>
        <a:buChar char="•"/>
        <a:defRPr sz="1800" kern="1200">
          <a:solidFill>
            <a:schemeClr val="bg1"/>
          </a:solidFill>
          <a:latin typeface="Helvetica" pitchFamily="2" charset="0"/>
          <a:ea typeface="+mn-ea"/>
          <a:cs typeface="+mn-cs"/>
        </a:defRPr>
      </a:lvl4pPr>
      <a:lvl5pPr marL="2057400" indent="-228600" algn="l" defTabSz="914400" rtl="0" eaLnBrk="1" latinLnBrk="0" hangingPunct="1">
        <a:lnSpc>
          <a:spcPct val="90000"/>
        </a:lnSpc>
        <a:spcBef>
          <a:spcPts val="500"/>
        </a:spcBef>
        <a:buClr>
          <a:srgbClr val="B06A71"/>
        </a:buClr>
        <a:buFont typeface="Arial" panose="020B0604020202020204" pitchFamily="34" charset="0"/>
        <a:buChar char="•"/>
        <a:defRPr sz="1800" kern="1200">
          <a:solidFill>
            <a:schemeClr val="bg1"/>
          </a:solidFill>
          <a:latin typeface="Helvetica"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0314352-E493-B54D-9571-A6B0A97BC979}"/>
              </a:ext>
            </a:extLst>
          </p:cNvPr>
          <p:cNvSpPr>
            <a:spLocks noGrp="1"/>
          </p:cNvSpPr>
          <p:nvPr>
            <p:ph type="title"/>
          </p:nvPr>
        </p:nvSpPr>
        <p:spPr>
          <a:xfrm>
            <a:off x="628650" y="1206183"/>
            <a:ext cx="7886700" cy="993775"/>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708BE856-FF8C-E740-BAE2-018DC430FDA6}"/>
              </a:ext>
            </a:extLst>
          </p:cNvPr>
          <p:cNvSpPr>
            <a:spLocks noGrp="1"/>
          </p:cNvSpPr>
          <p:nvPr>
            <p:ph type="body" idx="1"/>
          </p:nvPr>
        </p:nvSpPr>
        <p:spPr>
          <a:xfrm>
            <a:off x="628650" y="2343150"/>
            <a:ext cx="7886700" cy="210058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E7837F23-5028-9746-9926-F835DEEE7AB1}"/>
              </a:ext>
            </a:extLst>
          </p:cNvPr>
          <p:cNvSpPr>
            <a:spLocks noGrp="1"/>
          </p:cNvSpPr>
          <p:nvPr>
            <p:ph type="dt" sz="half" idx="2"/>
          </p:nvPr>
        </p:nvSpPr>
        <p:spPr>
          <a:xfrm>
            <a:off x="628650" y="4767263"/>
            <a:ext cx="20574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F27BD594-03AB-4D40-B542-99828494D4F4}"/>
              </a:ext>
            </a:extLst>
          </p:cNvPr>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0B840CB-4CF6-A740-910E-13D8A90448A5}"/>
              </a:ext>
            </a:extLst>
          </p:cNvPr>
          <p:cNvSpPr>
            <a:spLocks noGrp="1"/>
          </p:cNvSpPr>
          <p:nvPr>
            <p:ph type="sldNum" sz="quarter" idx="4"/>
          </p:nvPr>
        </p:nvSpPr>
        <p:spPr>
          <a:xfrm>
            <a:off x="477538" y="425133"/>
            <a:ext cx="788670" cy="274637"/>
          </a:xfrm>
          <a:prstGeom prst="rect">
            <a:avLst/>
          </a:prstGeom>
        </p:spPr>
        <p:txBody>
          <a:bodyPr vert="horz" lIns="91440" tIns="45720" rIns="91440" bIns="45720" rtlCol="0" anchor="ctr"/>
          <a:lstStyle>
            <a:lvl1pPr algn="ctr">
              <a:defRPr sz="3200" b="1">
                <a:solidFill>
                  <a:srgbClr val="511446"/>
                </a:solidFill>
                <a:latin typeface="Helvetica" pitchFamily="2" charset="0"/>
              </a:defRPr>
            </a:lvl1pPr>
          </a:lstStyle>
          <a:p>
            <a:fld id="{1FD5F2B7-E302-1046-B8FB-BB9B766CF253}" type="slidenum">
              <a:rPr lang="en-US" smtClean="0"/>
              <a:pPr/>
              <a:t>‹#›</a:t>
            </a:fld>
            <a:endParaRPr lang="en-US" dirty="0"/>
          </a:p>
        </p:txBody>
      </p:sp>
    </p:spTree>
    <p:extLst>
      <p:ext uri="{BB962C8B-B14F-4D97-AF65-F5344CB8AC3E}">
        <p14:creationId xmlns:p14="http://schemas.microsoft.com/office/powerpoint/2010/main" val="3541526923"/>
      </p:ext>
    </p:extLst>
  </p:cSld>
  <p:clrMap bg1="lt1" tx1="dk1" bg2="lt2" tx2="dk2" accent1="accent1" accent2="accent2" accent3="accent3" accent4="accent4" accent5="accent5" accent6="accent6" hlink="hlink" folHlink="folHlink"/>
  <p:sldLayoutIdLst>
    <p:sldLayoutId id="2147483683" r:id="rId1"/>
  </p:sldLayoutIdLst>
  <p:transition spd="slow">
    <p:push dir="u"/>
  </p:transition>
  <p:hf hdr="0" ftr="0" dt="0"/>
  <p:txStyles>
    <p:titleStyle>
      <a:lvl1pPr algn="l" defTabSz="914400" rtl="0" eaLnBrk="1" latinLnBrk="0" hangingPunct="1">
        <a:lnSpc>
          <a:spcPct val="90000"/>
        </a:lnSpc>
        <a:spcBef>
          <a:spcPct val="0"/>
        </a:spcBef>
        <a:buNone/>
        <a:defRPr sz="4400" kern="1200">
          <a:solidFill>
            <a:srgbClr val="511446"/>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Clr>
          <a:srgbClr val="521447"/>
        </a:buClr>
        <a:buFont typeface="Arial" panose="020B0604020202020204" pitchFamily="34" charset="0"/>
        <a:buChar char="•"/>
        <a:defRPr sz="2800" kern="1200">
          <a:solidFill>
            <a:srgbClr val="511446"/>
          </a:solidFill>
          <a:latin typeface="Helvetica" pitchFamily="2" charset="0"/>
          <a:ea typeface="+mn-ea"/>
          <a:cs typeface="+mn-cs"/>
        </a:defRPr>
      </a:lvl1pPr>
      <a:lvl2pPr marL="685800" indent="-228600" algn="l" defTabSz="914400" rtl="0" eaLnBrk="1" latinLnBrk="0" hangingPunct="1">
        <a:lnSpc>
          <a:spcPct val="90000"/>
        </a:lnSpc>
        <a:spcBef>
          <a:spcPts val="500"/>
        </a:spcBef>
        <a:buClr>
          <a:srgbClr val="521447"/>
        </a:buClr>
        <a:buFont typeface="Arial" panose="020B0604020202020204" pitchFamily="34" charset="0"/>
        <a:buChar char="•"/>
        <a:defRPr sz="2400" kern="1200">
          <a:solidFill>
            <a:srgbClr val="511446"/>
          </a:solidFill>
          <a:latin typeface="Helvetica" pitchFamily="2" charset="0"/>
          <a:ea typeface="+mn-ea"/>
          <a:cs typeface="+mn-cs"/>
        </a:defRPr>
      </a:lvl2pPr>
      <a:lvl3pPr marL="1143000" indent="-228600" algn="l" defTabSz="914400" rtl="0" eaLnBrk="1" latinLnBrk="0" hangingPunct="1">
        <a:lnSpc>
          <a:spcPct val="90000"/>
        </a:lnSpc>
        <a:spcBef>
          <a:spcPts val="500"/>
        </a:spcBef>
        <a:buClr>
          <a:srgbClr val="521447"/>
        </a:buClr>
        <a:buFont typeface="Arial" panose="020B0604020202020204" pitchFamily="34" charset="0"/>
        <a:buChar char="•"/>
        <a:defRPr sz="2000" kern="1200">
          <a:solidFill>
            <a:srgbClr val="511446"/>
          </a:solidFill>
          <a:latin typeface="Helvetica" pitchFamily="2" charset="0"/>
          <a:ea typeface="+mn-ea"/>
          <a:cs typeface="+mn-cs"/>
        </a:defRPr>
      </a:lvl3pPr>
      <a:lvl4pPr marL="1600200" indent="-228600" algn="l" defTabSz="914400" rtl="0" eaLnBrk="1" latinLnBrk="0" hangingPunct="1">
        <a:lnSpc>
          <a:spcPct val="90000"/>
        </a:lnSpc>
        <a:spcBef>
          <a:spcPts val="500"/>
        </a:spcBef>
        <a:buClr>
          <a:srgbClr val="521447"/>
        </a:buClr>
        <a:buFont typeface="Arial" panose="020B0604020202020204" pitchFamily="34" charset="0"/>
        <a:buChar char="•"/>
        <a:defRPr sz="1800" kern="1200">
          <a:solidFill>
            <a:srgbClr val="511446"/>
          </a:solidFill>
          <a:latin typeface="Helvetica" pitchFamily="2" charset="0"/>
          <a:ea typeface="+mn-ea"/>
          <a:cs typeface="+mn-cs"/>
        </a:defRPr>
      </a:lvl4pPr>
      <a:lvl5pPr marL="2057400" indent="-228600" algn="l" defTabSz="914400" rtl="0" eaLnBrk="1" latinLnBrk="0" hangingPunct="1">
        <a:lnSpc>
          <a:spcPct val="90000"/>
        </a:lnSpc>
        <a:spcBef>
          <a:spcPts val="500"/>
        </a:spcBef>
        <a:buClr>
          <a:srgbClr val="521447"/>
        </a:buClr>
        <a:buFont typeface="Arial" panose="020B0604020202020204" pitchFamily="34" charset="0"/>
        <a:buChar char="•"/>
        <a:defRPr sz="1800" kern="1200">
          <a:solidFill>
            <a:srgbClr val="511446"/>
          </a:solidFill>
          <a:latin typeface="Helvetica"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521447"/>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33065400"/>
      </p:ext>
    </p:extLst>
  </p:cSld>
  <p:clrMap bg1="lt1" tx1="dk1" bg2="lt2" tx2="dk2" accent1="accent1" accent2="accent2" accent3="accent3" accent4="accent4" accent5="accent5" accent6="accent6" hlink="hlink" folHlink="folHlink"/>
  <p:sldLayoutIdLst>
    <p:sldLayoutId id="2147483681" r:id="rId1"/>
  </p:sldLayoutIdLst>
  <p:transition spd="slow">
    <p:push dir="u"/>
  </p:transition>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A2AEBE9-2991-447F-911E-C09BCF6C7A5F}"/>
              </a:ext>
            </a:extLst>
          </p:cNvPr>
          <p:cNvSpPr>
            <a:spLocks noGrp="1"/>
          </p:cNvSpPr>
          <p:nvPr>
            <p:ph type="title"/>
          </p:nvPr>
        </p:nvSpPr>
        <p:spPr>
          <a:xfrm>
            <a:off x="628650" y="1304374"/>
            <a:ext cx="7886700" cy="993775"/>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1493A603-6B98-4E66-A9B7-6EA41520D610}"/>
              </a:ext>
            </a:extLst>
          </p:cNvPr>
          <p:cNvSpPr>
            <a:spLocks noGrp="1"/>
          </p:cNvSpPr>
          <p:nvPr>
            <p:ph type="body" idx="1"/>
          </p:nvPr>
        </p:nvSpPr>
        <p:spPr>
          <a:xfrm>
            <a:off x="628650" y="2796209"/>
            <a:ext cx="7886700" cy="18361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a:extLst>
              <a:ext uri="{FF2B5EF4-FFF2-40B4-BE49-F238E27FC236}">
                <a16:creationId xmlns:a16="http://schemas.microsoft.com/office/drawing/2014/main" id="{CD908D3B-2FD5-4B38-96FF-50775851C89E}"/>
              </a:ext>
            </a:extLst>
          </p:cNvPr>
          <p:cNvPicPr>
            <a:picLocks noChangeAspect="1"/>
          </p:cNvPicPr>
          <p:nvPr userDrawn="1"/>
        </p:nvPicPr>
        <p:blipFill>
          <a:blip r:embed="rId13"/>
          <a:stretch>
            <a:fillRect/>
          </a:stretch>
        </p:blipFill>
        <p:spPr>
          <a:xfrm>
            <a:off x="0" y="0"/>
            <a:ext cx="9144000" cy="1139952"/>
          </a:xfrm>
          <a:prstGeom prst="rect">
            <a:avLst/>
          </a:prstGeom>
        </p:spPr>
      </p:pic>
    </p:spTree>
    <p:extLst>
      <p:ext uri="{BB962C8B-B14F-4D97-AF65-F5344CB8AC3E}">
        <p14:creationId xmlns:p14="http://schemas.microsoft.com/office/powerpoint/2010/main" val="1929763628"/>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Lst>
  <p:transition spd="slow">
    <p:push dir="u"/>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3" Type="http://schemas.openxmlformats.org/officeDocument/2006/relationships/hyperlink" Target="https://teamnutrition.usda.gov/" TargetMode="External"/><Relationship Id="rId2" Type="http://schemas.openxmlformats.org/officeDocument/2006/relationships/notesSlide" Target="../notesSlides/notesSlide52.xml"/><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C057F76-3B14-F946-81D4-35554FE8216A}"/>
              </a:ext>
            </a:extLst>
          </p:cNvPr>
          <p:cNvSpPr>
            <a:spLocks noGrp="1"/>
          </p:cNvSpPr>
          <p:nvPr>
            <p:ph type="title"/>
          </p:nvPr>
        </p:nvSpPr>
        <p:spPr>
          <a:xfrm>
            <a:off x="-32749" y="3747541"/>
            <a:ext cx="3426189" cy="436459"/>
          </a:xfrm>
        </p:spPr>
        <p:txBody>
          <a:bodyPr>
            <a:normAutofit fontScale="90000"/>
          </a:bodyPr>
          <a:lstStyle/>
          <a:p>
            <a:r>
              <a:rPr lang="en-US" dirty="0">
                <a:solidFill>
                  <a:srgbClr val="511446"/>
                </a:solidFill>
              </a:rPr>
              <a:t>The Child and Adult Care Food Program Trainer’s Tool Serving Milk Bingo</a:t>
            </a:r>
          </a:p>
        </p:txBody>
      </p:sp>
      <p:pic>
        <p:nvPicPr>
          <p:cNvPr id="3" name="Picture 2" descr="United States Department of Agriculture Logo">
            <a:extLst>
              <a:ext uri="{FF2B5EF4-FFF2-40B4-BE49-F238E27FC236}">
                <a16:creationId xmlns:a16="http://schemas.microsoft.com/office/drawing/2014/main" id="{6EF4BF34-4DEC-1941-8B3D-52436F444BF6}"/>
              </a:ext>
            </a:extLst>
          </p:cNvPr>
          <p:cNvPicPr>
            <a:picLocks noChangeAspect="1"/>
          </p:cNvPicPr>
          <p:nvPr/>
        </p:nvPicPr>
        <p:blipFill>
          <a:blip r:embed="rId3"/>
          <a:stretch>
            <a:fillRect/>
          </a:stretch>
        </p:blipFill>
        <p:spPr>
          <a:xfrm>
            <a:off x="0" y="100584"/>
            <a:ext cx="8970264" cy="946861"/>
          </a:xfrm>
          <a:prstGeom prst="rect">
            <a:avLst/>
          </a:prstGeom>
        </p:spPr>
      </p:pic>
      <p:pic>
        <p:nvPicPr>
          <p:cNvPr id="5" name="Picture 4" descr="&quot;&quot;">
            <a:extLst>
              <a:ext uri="{FF2B5EF4-FFF2-40B4-BE49-F238E27FC236}">
                <a16:creationId xmlns:a16="http://schemas.microsoft.com/office/drawing/2014/main" id="{8F3CB78B-FFE6-DD49-829D-2E0E866BB224}"/>
              </a:ext>
            </a:extLst>
          </p:cNvPr>
          <p:cNvPicPr>
            <a:picLocks noChangeAspect="1"/>
          </p:cNvPicPr>
          <p:nvPr/>
        </p:nvPicPr>
        <p:blipFill>
          <a:blip r:embed="rId4"/>
          <a:srcRect/>
          <a:stretch/>
        </p:blipFill>
        <p:spPr>
          <a:xfrm flipH="1">
            <a:off x="2794595" y="1379220"/>
            <a:ext cx="5643555" cy="3764280"/>
          </a:xfrm>
          <a:prstGeom prst="rect">
            <a:avLst/>
          </a:prstGeom>
        </p:spPr>
      </p:pic>
      <p:pic>
        <p:nvPicPr>
          <p:cNvPr id="6" name="Picture 5" descr="Serving Milk Bingo Art">
            <a:extLst>
              <a:ext uri="{FF2B5EF4-FFF2-40B4-BE49-F238E27FC236}">
                <a16:creationId xmlns:a16="http://schemas.microsoft.com/office/drawing/2014/main" id="{C5D9646B-43B0-4343-9765-587A0143275A}"/>
              </a:ext>
            </a:extLst>
          </p:cNvPr>
          <p:cNvPicPr>
            <a:picLocks noChangeAspect="1"/>
          </p:cNvPicPr>
          <p:nvPr/>
        </p:nvPicPr>
        <p:blipFill>
          <a:blip r:embed="rId5"/>
          <a:stretch>
            <a:fillRect/>
          </a:stretch>
        </p:blipFill>
        <p:spPr>
          <a:xfrm>
            <a:off x="1691640" y="1143000"/>
            <a:ext cx="5760720" cy="2240280"/>
          </a:xfrm>
          <a:prstGeom prst="rect">
            <a:avLst/>
          </a:prstGeom>
        </p:spPr>
      </p:pic>
      <p:pic>
        <p:nvPicPr>
          <p:cNvPr id="4" name="Picture 3" descr="USDA Team Nutrition Art">
            <a:extLst>
              <a:ext uri="{FF2B5EF4-FFF2-40B4-BE49-F238E27FC236}">
                <a16:creationId xmlns:a16="http://schemas.microsoft.com/office/drawing/2014/main" id="{12034E0C-CB0F-AB48-A61F-BCB57A367DE2}"/>
              </a:ext>
            </a:extLst>
          </p:cNvPr>
          <p:cNvPicPr>
            <a:picLocks noChangeAspect="1"/>
          </p:cNvPicPr>
          <p:nvPr/>
        </p:nvPicPr>
        <p:blipFill>
          <a:blip r:embed="rId6"/>
          <a:stretch>
            <a:fillRect/>
          </a:stretch>
        </p:blipFill>
        <p:spPr>
          <a:xfrm>
            <a:off x="8140987" y="4226734"/>
            <a:ext cx="749808" cy="749808"/>
          </a:xfrm>
          <a:prstGeom prst="rect">
            <a:avLst/>
          </a:prstGeom>
        </p:spPr>
      </p:pic>
    </p:spTree>
    <p:extLst>
      <p:ext uri="{BB962C8B-B14F-4D97-AF65-F5344CB8AC3E}">
        <p14:creationId xmlns:p14="http://schemas.microsoft.com/office/powerpoint/2010/main" val="2492094466"/>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9A939B-CB70-477E-A674-0A5192B9C4A7}"/>
              </a:ext>
            </a:extLst>
          </p:cNvPr>
          <p:cNvSpPr>
            <a:spLocks noGrp="1"/>
          </p:cNvSpPr>
          <p:nvPr>
            <p:ph sz="half" idx="2"/>
          </p:nvPr>
        </p:nvSpPr>
        <p:spPr>
          <a:xfrm>
            <a:off x="570673" y="256848"/>
            <a:ext cx="582267" cy="591291"/>
          </a:xfrm>
        </p:spPr>
        <p:txBody>
          <a:bodyPr>
            <a:normAutofit/>
          </a:bodyPr>
          <a:lstStyle/>
          <a:p>
            <a:pPr marL="0" lvl="0" indent="0" algn="ctr" defTabSz="457200">
              <a:lnSpc>
                <a:spcPct val="100000"/>
              </a:lnSpc>
              <a:spcBef>
                <a:spcPts val="0"/>
              </a:spcBef>
              <a:buNone/>
            </a:pPr>
            <a:r>
              <a:rPr lang="en-US" sz="3200" b="1" dirty="0">
                <a:solidFill>
                  <a:srgbClr val="511446"/>
                </a:solidFill>
                <a:latin typeface="Helvetica" pitchFamily="2" charset="0"/>
              </a:rPr>
              <a:t>9</a:t>
            </a:r>
          </a:p>
        </p:txBody>
      </p:sp>
      <p:sp>
        <p:nvSpPr>
          <p:cNvPr id="2" name="Title 1">
            <a:extLst>
              <a:ext uri="{FF2B5EF4-FFF2-40B4-BE49-F238E27FC236}">
                <a16:creationId xmlns:a16="http://schemas.microsoft.com/office/drawing/2014/main" id="{B5F6EF75-2A94-441B-94B1-0E4B58538742}"/>
              </a:ext>
            </a:extLst>
          </p:cNvPr>
          <p:cNvSpPr>
            <a:spLocks noGrp="1"/>
          </p:cNvSpPr>
          <p:nvPr>
            <p:ph type="title"/>
          </p:nvPr>
        </p:nvSpPr>
        <p:spPr>
          <a:xfrm>
            <a:off x="469625" y="1676243"/>
            <a:ext cx="8106815" cy="993775"/>
          </a:xfrm>
        </p:spPr>
        <p:txBody>
          <a:bodyPr>
            <a:noAutofit/>
          </a:bodyPr>
          <a:lstStyle/>
          <a:p>
            <a:r>
              <a:rPr lang="en-US" sz="2200" b="1" dirty="0">
                <a:solidFill>
                  <a:prstClr val="black"/>
                </a:solidFill>
                <a:latin typeface="Helvetica" pitchFamily="2" charset="0"/>
              </a:rPr>
              <a:t>True or false: </a:t>
            </a:r>
            <a:r>
              <a:rPr lang="en-US" sz="2200" dirty="0">
                <a:solidFill>
                  <a:prstClr val="black"/>
                </a:solidFill>
                <a:latin typeface="Helvetica" pitchFamily="2" charset="0"/>
              </a:rPr>
              <a:t>You may serve unflavored whole milk and unflavored reduced-fat (2%) milk to children between the ages of 24 and 25 months to help them transition to low-fat (1%) or fat-free (skim) milk. </a:t>
            </a:r>
            <a:endParaRPr lang="en-US" sz="2200" dirty="0"/>
          </a:p>
        </p:txBody>
      </p:sp>
      <p:sp>
        <p:nvSpPr>
          <p:cNvPr id="3" name="Content Placeholder 2">
            <a:extLst>
              <a:ext uri="{FF2B5EF4-FFF2-40B4-BE49-F238E27FC236}">
                <a16:creationId xmlns:a16="http://schemas.microsoft.com/office/drawing/2014/main" id="{451F25CB-3908-4994-9605-1DB4F6E45B8B}"/>
              </a:ext>
            </a:extLst>
          </p:cNvPr>
          <p:cNvSpPr>
            <a:spLocks noGrp="1"/>
          </p:cNvSpPr>
          <p:nvPr>
            <p:ph sz="half" idx="1"/>
          </p:nvPr>
        </p:nvSpPr>
        <p:spPr>
          <a:xfrm>
            <a:off x="477517" y="3056014"/>
            <a:ext cx="8106815" cy="2110441"/>
          </a:xfrm>
        </p:spPr>
        <p:txBody>
          <a:bodyPr>
            <a:normAutofit/>
          </a:bodyPr>
          <a:lstStyle/>
          <a:p>
            <a:pPr marL="0" lvl="0" indent="0" defTabSz="457200">
              <a:lnSpc>
                <a:spcPct val="100000"/>
              </a:lnSpc>
              <a:spcBef>
                <a:spcPts val="0"/>
              </a:spcBef>
              <a:buNone/>
            </a:pPr>
            <a:r>
              <a:rPr lang="en-US" sz="2400" b="1" dirty="0">
                <a:solidFill>
                  <a:srgbClr val="521447"/>
                </a:solidFill>
                <a:latin typeface="Helvetica" pitchFamily="2" charset="0"/>
              </a:rPr>
              <a:t>True </a:t>
            </a:r>
          </a:p>
          <a:p>
            <a:pPr marL="0" lvl="0" indent="0" defTabSz="457200">
              <a:lnSpc>
                <a:spcPct val="100000"/>
              </a:lnSpc>
              <a:spcBef>
                <a:spcPts val="0"/>
              </a:spcBef>
              <a:buNone/>
            </a:pPr>
            <a:r>
              <a:rPr lang="en-US" sz="2200" dirty="0">
                <a:solidFill>
                  <a:srgbClr val="521447"/>
                </a:solidFill>
                <a:latin typeface="Helvetica" pitchFamily="2" charset="0"/>
              </a:rPr>
              <a:t>You may serve unflavored whole milk and unflavored reduced-fat (2%) milk as part of a reimbursable meal or snack to children when they are between 24 and 25 months of age to help them transition to low-fat (1%) or fat-free (skim) milk.</a:t>
            </a:r>
          </a:p>
        </p:txBody>
      </p:sp>
    </p:spTree>
    <p:extLst>
      <p:ext uri="{BB962C8B-B14F-4D97-AF65-F5344CB8AC3E}">
        <p14:creationId xmlns:p14="http://schemas.microsoft.com/office/powerpoint/2010/main" val="155990995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9A939B-CB70-477E-A674-0A5192B9C4A7}"/>
              </a:ext>
            </a:extLst>
          </p:cNvPr>
          <p:cNvSpPr>
            <a:spLocks noGrp="1"/>
          </p:cNvSpPr>
          <p:nvPr>
            <p:ph sz="half" idx="2"/>
          </p:nvPr>
        </p:nvSpPr>
        <p:spPr>
          <a:xfrm>
            <a:off x="507609" y="280498"/>
            <a:ext cx="729982" cy="591291"/>
          </a:xfrm>
        </p:spPr>
        <p:txBody>
          <a:bodyPr>
            <a:noAutofit/>
          </a:bodyPr>
          <a:lstStyle/>
          <a:p>
            <a:pPr marL="0" lvl="0" indent="0" algn="ctr" defTabSz="457200">
              <a:lnSpc>
                <a:spcPct val="100000"/>
              </a:lnSpc>
              <a:spcBef>
                <a:spcPts val="0"/>
              </a:spcBef>
              <a:buNone/>
            </a:pPr>
            <a:r>
              <a:rPr lang="en-US" sz="3200" b="1" dirty="0">
                <a:solidFill>
                  <a:srgbClr val="511446"/>
                </a:solidFill>
                <a:latin typeface="Helvetica" pitchFamily="2" charset="0"/>
              </a:rPr>
              <a:t>10</a:t>
            </a:r>
          </a:p>
        </p:txBody>
      </p:sp>
      <p:sp>
        <p:nvSpPr>
          <p:cNvPr id="2" name="Title 1">
            <a:extLst>
              <a:ext uri="{FF2B5EF4-FFF2-40B4-BE49-F238E27FC236}">
                <a16:creationId xmlns:a16="http://schemas.microsoft.com/office/drawing/2014/main" id="{B5F6EF75-2A94-441B-94B1-0E4B58538742}"/>
              </a:ext>
            </a:extLst>
          </p:cNvPr>
          <p:cNvSpPr>
            <a:spLocks noGrp="1"/>
          </p:cNvSpPr>
          <p:nvPr>
            <p:ph type="title"/>
          </p:nvPr>
        </p:nvSpPr>
        <p:spPr>
          <a:xfrm>
            <a:off x="485391" y="1400344"/>
            <a:ext cx="8106815" cy="993775"/>
          </a:xfrm>
        </p:spPr>
        <p:txBody>
          <a:bodyPr>
            <a:noAutofit/>
          </a:bodyPr>
          <a:lstStyle/>
          <a:p>
            <a:r>
              <a:rPr lang="en-US" sz="2200" dirty="0">
                <a:solidFill>
                  <a:prstClr val="black"/>
                </a:solidFill>
                <a:latin typeface="Helvetica" pitchFamily="2" charset="0"/>
              </a:rPr>
              <a:t>You may serve this item to adult participants in place of fluid milk once per day. What is it?  </a:t>
            </a:r>
            <a:endParaRPr lang="en-US" sz="2200" dirty="0"/>
          </a:p>
        </p:txBody>
      </p:sp>
      <p:sp>
        <p:nvSpPr>
          <p:cNvPr id="3" name="Content Placeholder 2">
            <a:extLst>
              <a:ext uri="{FF2B5EF4-FFF2-40B4-BE49-F238E27FC236}">
                <a16:creationId xmlns:a16="http://schemas.microsoft.com/office/drawing/2014/main" id="{451F25CB-3908-4994-9605-1DB4F6E45B8B}"/>
              </a:ext>
            </a:extLst>
          </p:cNvPr>
          <p:cNvSpPr>
            <a:spLocks noGrp="1"/>
          </p:cNvSpPr>
          <p:nvPr>
            <p:ph sz="half" idx="1"/>
          </p:nvPr>
        </p:nvSpPr>
        <p:spPr>
          <a:xfrm>
            <a:off x="477518" y="2827415"/>
            <a:ext cx="8106815" cy="1468689"/>
          </a:xfrm>
        </p:spPr>
        <p:txBody>
          <a:bodyPr>
            <a:normAutofit fontScale="85000" lnSpcReduction="10000"/>
          </a:bodyPr>
          <a:lstStyle/>
          <a:p>
            <a:pPr marL="0" lvl="0" indent="0" defTabSz="457200">
              <a:lnSpc>
                <a:spcPct val="100000"/>
              </a:lnSpc>
              <a:spcBef>
                <a:spcPts val="0"/>
              </a:spcBef>
              <a:buNone/>
            </a:pPr>
            <a:r>
              <a:rPr lang="en-US" b="1" dirty="0">
                <a:solidFill>
                  <a:srgbClr val="521447"/>
                </a:solidFill>
                <a:latin typeface="Helvetica" pitchFamily="2" charset="0"/>
              </a:rPr>
              <a:t>Yogurt </a:t>
            </a:r>
          </a:p>
          <a:p>
            <a:pPr marL="0" lvl="0" indent="0" defTabSz="457200">
              <a:lnSpc>
                <a:spcPct val="100000"/>
              </a:lnSpc>
              <a:spcBef>
                <a:spcPts val="0"/>
              </a:spcBef>
              <a:buNone/>
            </a:pPr>
            <a:r>
              <a:rPr lang="en-US" sz="2600" dirty="0">
                <a:solidFill>
                  <a:srgbClr val="521447"/>
                </a:solidFill>
                <a:latin typeface="Helvetica" pitchFamily="2" charset="0"/>
              </a:rPr>
              <a:t>You may serve yogurt in place of milk once per day to adult participants only. All yogurts served in the CACFP must meet the sugar limit of no more than 23 grams of sugar per 6 ounces.</a:t>
            </a:r>
          </a:p>
        </p:txBody>
      </p:sp>
    </p:spTree>
    <p:extLst>
      <p:ext uri="{BB962C8B-B14F-4D97-AF65-F5344CB8AC3E}">
        <p14:creationId xmlns:p14="http://schemas.microsoft.com/office/powerpoint/2010/main" val="50112030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9A939B-CB70-477E-A674-0A5192B9C4A7}"/>
              </a:ext>
            </a:extLst>
          </p:cNvPr>
          <p:cNvSpPr>
            <a:spLocks noGrp="1"/>
          </p:cNvSpPr>
          <p:nvPr>
            <p:ph sz="half" idx="2"/>
          </p:nvPr>
        </p:nvSpPr>
        <p:spPr>
          <a:xfrm>
            <a:off x="507609" y="280498"/>
            <a:ext cx="729982" cy="591291"/>
          </a:xfrm>
        </p:spPr>
        <p:txBody>
          <a:bodyPr>
            <a:noAutofit/>
          </a:bodyPr>
          <a:lstStyle/>
          <a:p>
            <a:pPr marL="0" lvl="0" indent="0" algn="ctr" defTabSz="457200">
              <a:lnSpc>
                <a:spcPct val="100000"/>
              </a:lnSpc>
              <a:spcBef>
                <a:spcPts val="0"/>
              </a:spcBef>
              <a:buNone/>
            </a:pPr>
            <a:r>
              <a:rPr lang="en-US" sz="3200" b="1" dirty="0">
                <a:solidFill>
                  <a:srgbClr val="511446"/>
                </a:solidFill>
                <a:latin typeface="Helvetica" pitchFamily="2" charset="0"/>
              </a:rPr>
              <a:t>11</a:t>
            </a:r>
          </a:p>
        </p:txBody>
      </p:sp>
      <p:sp>
        <p:nvSpPr>
          <p:cNvPr id="2" name="Title 1">
            <a:extLst>
              <a:ext uri="{FF2B5EF4-FFF2-40B4-BE49-F238E27FC236}">
                <a16:creationId xmlns:a16="http://schemas.microsoft.com/office/drawing/2014/main" id="{B5F6EF75-2A94-441B-94B1-0E4B58538742}"/>
              </a:ext>
            </a:extLst>
          </p:cNvPr>
          <p:cNvSpPr>
            <a:spLocks noGrp="1"/>
          </p:cNvSpPr>
          <p:nvPr>
            <p:ph type="title"/>
          </p:nvPr>
        </p:nvSpPr>
        <p:spPr>
          <a:xfrm>
            <a:off x="477509" y="1526470"/>
            <a:ext cx="7649616" cy="993775"/>
          </a:xfrm>
        </p:spPr>
        <p:txBody>
          <a:bodyPr>
            <a:noAutofit/>
          </a:bodyPr>
          <a:lstStyle/>
          <a:p>
            <a:r>
              <a:rPr lang="en-US" sz="2200" b="1" dirty="0">
                <a:solidFill>
                  <a:prstClr val="black"/>
                </a:solidFill>
                <a:latin typeface="Helvetica" pitchFamily="2" charset="0"/>
              </a:rPr>
              <a:t>True or false: </a:t>
            </a:r>
            <a:r>
              <a:rPr lang="en-US" sz="2200" dirty="0">
                <a:solidFill>
                  <a:prstClr val="black"/>
                </a:solidFill>
                <a:latin typeface="Helvetica" pitchFamily="2" charset="0"/>
              </a:rPr>
              <a:t>Flavored milk can count toward the reimbursable meal for a 4-year-old if you prepare the flavored milk onsite. </a:t>
            </a:r>
            <a:endParaRPr lang="en-US" sz="2200" dirty="0"/>
          </a:p>
        </p:txBody>
      </p:sp>
      <p:sp>
        <p:nvSpPr>
          <p:cNvPr id="3" name="Content Placeholder 2">
            <a:extLst>
              <a:ext uri="{FF2B5EF4-FFF2-40B4-BE49-F238E27FC236}">
                <a16:creationId xmlns:a16="http://schemas.microsoft.com/office/drawing/2014/main" id="{451F25CB-3908-4994-9605-1DB4F6E45B8B}"/>
              </a:ext>
            </a:extLst>
          </p:cNvPr>
          <p:cNvSpPr>
            <a:spLocks noGrp="1"/>
          </p:cNvSpPr>
          <p:nvPr>
            <p:ph sz="half" idx="1"/>
          </p:nvPr>
        </p:nvSpPr>
        <p:spPr>
          <a:xfrm>
            <a:off x="477518" y="3063902"/>
            <a:ext cx="8106815" cy="1468689"/>
          </a:xfrm>
        </p:spPr>
        <p:txBody>
          <a:bodyPr>
            <a:normAutofit/>
          </a:bodyPr>
          <a:lstStyle/>
          <a:p>
            <a:pPr marL="0" lvl="0" indent="0" defTabSz="457200">
              <a:lnSpc>
                <a:spcPct val="100000"/>
              </a:lnSpc>
              <a:spcBef>
                <a:spcPts val="0"/>
              </a:spcBef>
              <a:buNone/>
            </a:pPr>
            <a:r>
              <a:rPr lang="en-US" sz="2400" b="1" dirty="0">
                <a:solidFill>
                  <a:srgbClr val="521447"/>
                </a:solidFill>
                <a:latin typeface="Helvetica" pitchFamily="2" charset="0"/>
              </a:rPr>
              <a:t>False </a:t>
            </a:r>
          </a:p>
          <a:p>
            <a:pPr marL="0" lvl="0" indent="0" defTabSz="457200">
              <a:lnSpc>
                <a:spcPct val="100000"/>
              </a:lnSpc>
              <a:spcBef>
                <a:spcPts val="0"/>
              </a:spcBef>
              <a:buNone/>
            </a:pPr>
            <a:r>
              <a:rPr lang="en-US" sz="2200" dirty="0">
                <a:solidFill>
                  <a:srgbClr val="521447"/>
                </a:solidFill>
                <a:latin typeface="Helvetica" pitchFamily="2" charset="0"/>
              </a:rPr>
              <a:t>You may not serve homemade flavored milk as part of a reimbursable meal or snack for children 5 years of age </a:t>
            </a:r>
            <a:br>
              <a:rPr lang="en-US" sz="2200" dirty="0">
                <a:solidFill>
                  <a:srgbClr val="521447"/>
                </a:solidFill>
                <a:latin typeface="Helvetica" pitchFamily="2" charset="0"/>
              </a:rPr>
            </a:br>
            <a:r>
              <a:rPr lang="en-US" sz="2200" dirty="0">
                <a:solidFill>
                  <a:srgbClr val="521447"/>
                </a:solidFill>
                <a:latin typeface="Helvetica" pitchFamily="2" charset="0"/>
              </a:rPr>
              <a:t>and younger. </a:t>
            </a:r>
          </a:p>
        </p:txBody>
      </p:sp>
    </p:spTree>
    <p:extLst>
      <p:ext uri="{BB962C8B-B14F-4D97-AF65-F5344CB8AC3E}">
        <p14:creationId xmlns:p14="http://schemas.microsoft.com/office/powerpoint/2010/main" val="14108353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9A939B-CB70-477E-A674-0A5192B9C4A7}"/>
              </a:ext>
            </a:extLst>
          </p:cNvPr>
          <p:cNvSpPr>
            <a:spLocks noGrp="1"/>
          </p:cNvSpPr>
          <p:nvPr>
            <p:ph sz="half" idx="2"/>
          </p:nvPr>
        </p:nvSpPr>
        <p:spPr>
          <a:xfrm>
            <a:off x="507609" y="280498"/>
            <a:ext cx="729982" cy="591291"/>
          </a:xfrm>
        </p:spPr>
        <p:txBody>
          <a:bodyPr>
            <a:noAutofit/>
          </a:bodyPr>
          <a:lstStyle/>
          <a:p>
            <a:pPr marL="0" lvl="0" indent="0" algn="ctr" defTabSz="457200">
              <a:lnSpc>
                <a:spcPct val="100000"/>
              </a:lnSpc>
              <a:spcBef>
                <a:spcPts val="0"/>
              </a:spcBef>
              <a:buNone/>
            </a:pPr>
            <a:r>
              <a:rPr lang="en-US" sz="3200" b="1" dirty="0">
                <a:solidFill>
                  <a:srgbClr val="511446"/>
                </a:solidFill>
                <a:latin typeface="Helvetica" pitchFamily="2" charset="0"/>
              </a:rPr>
              <a:t>12</a:t>
            </a:r>
          </a:p>
        </p:txBody>
      </p:sp>
      <p:sp>
        <p:nvSpPr>
          <p:cNvPr id="2" name="Title 1">
            <a:extLst>
              <a:ext uri="{FF2B5EF4-FFF2-40B4-BE49-F238E27FC236}">
                <a16:creationId xmlns:a16="http://schemas.microsoft.com/office/drawing/2014/main" id="{B5F6EF75-2A94-441B-94B1-0E4B58538742}"/>
              </a:ext>
            </a:extLst>
          </p:cNvPr>
          <p:cNvSpPr>
            <a:spLocks noGrp="1"/>
          </p:cNvSpPr>
          <p:nvPr>
            <p:ph type="title"/>
          </p:nvPr>
        </p:nvSpPr>
        <p:spPr>
          <a:xfrm>
            <a:off x="477509" y="1368814"/>
            <a:ext cx="7649616" cy="993775"/>
          </a:xfrm>
        </p:spPr>
        <p:txBody>
          <a:bodyPr>
            <a:noAutofit/>
          </a:bodyPr>
          <a:lstStyle/>
          <a:p>
            <a:r>
              <a:rPr lang="en-US" sz="2200" b="1" dirty="0">
                <a:solidFill>
                  <a:prstClr val="black"/>
                </a:solidFill>
                <a:latin typeface="Helvetica" pitchFamily="2" charset="0"/>
              </a:rPr>
              <a:t>Yes or no: </a:t>
            </a:r>
            <a:r>
              <a:rPr lang="en-US" sz="2200" dirty="0">
                <a:solidFill>
                  <a:prstClr val="black"/>
                </a:solidFill>
                <a:latin typeface="Helvetica" pitchFamily="2" charset="0"/>
              </a:rPr>
              <a:t>You may serve low-fat (1%) lactose-free milk to children 2 years old and older as part of a reimbursable meal or snack in the CACFP. </a:t>
            </a:r>
            <a:endParaRPr lang="en-US" sz="2200" dirty="0"/>
          </a:p>
        </p:txBody>
      </p:sp>
      <p:sp>
        <p:nvSpPr>
          <p:cNvPr id="3" name="Content Placeholder 2">
            <a:extLst>
              <a:ext uri="{FF2B5EF4-FFF2-40B4-BE49-F238E27FC236}">
                <a16:creationId xmlns:a16="http://schemas.microsoft.com/office/drawing/2014/main" id="{451F25CB-3908-4994-9605-1DB4F6E45B8B}"/>
              </a:ext>
            </a:extLst>
          </p:cNvPr>
          <p:cNvSpPr>
            <a:spLocks noGrp="1"/>
          </p:cNvSpPr>
          <p:nvPr>
            <p:ph sz="half" idx="1"/>
          </p:nvPr>
        </p:nvSpPr>
        <p:spPr>
          <a:xfrm>
            <a:off x="477518" y="2536542"/>
            <a:ext cx="8027979" cy="2496596"/>
          </a:xfrm>
        </p:spPr>
        <p:txBody>
          <a:bodyPr>
            <a:normAutofit fontScale="62500" lnSpcReduction="20000"/>
          </a:bodyPr>
          <a:lstStyle/>
          <a:p>
            <a:pPr marL="0" lvl="0" indent="0" defTabSz="457200">
              <a:lnSpc>
                <a:spcPct val="100000"/>
              </a:lnSpc>
              <a:spcBef>
                <a:spcPts val="0"/>
              </a:spcBef>
              <a:buNone/>
            </a:pPr>
            <a:r>
              <a:rPr lang="en-US" sz="4400" b="1" dirty="0">
                <a:solidFill>
                  <a:srgbClr val="521447"/>
                </a:solidFill>
                <a:latin typeface="Helvetica" pitchFamily="2" charset="0"/>
              </a:rPr>
              <a:t>Yes</a:t>
            </a:r>
            <a:r>
              <a:rPr lang="en-US" sz="3100" b="1" dirty="0">
                <a:solidFill>
                  <a:srgbClr val="521447"/>
                </a:solidFill>
                <a:latin typeface="Helvetica" pitchFamily="2" charset="0"/>
              </a:rPr>
              <a:t> </a:t>
            </a:r>
          </a:p>
          <a:p>
            <a:pPr marL="0" lvl="0" indent="0" defTabSz="457200">
              <a:lnSpc>
                <a:spcPct val="120000"/>
              </a:lnSpc>
              <a:spcBef>
                <a:spcPts val="0"/>
              </a:spcBef>
              <a:buNone/>
            </a:pPr>
            <a:r>
              <a:rPr lang="en-US" sz="3500" dirty="0">
                <a:solidFill>
                  <a:srgbClr val="521447"/>
                </a:solidFill>
                <a:latin typeface="Helvetica" pitchFamily="2" charset="0"/>
              </a:rPr>
              <a:t>Types of reimbursable milk for children 2 years of age and </a:t>
            </a:r>
            <a:br>
              <a:rPr lang="en-US" sz="3500" dirty="0">
                <a:solidFill>
                  <a:srgbClr val="521447"/>
                </a:solidFill>
                <a:latin typeface="Helvetica" pitchFamily="2" charset="0"/>
              </a:rPr>
            </a:br>
            <a:r>
              <a:rPr lang="en-US" sz="3500" dirty="0">
                <a:solidFill>
                  <a:srgbClr val="521447"/>
                </a:solidFill>
                <a:latin typeface="Helvetica" pitchFamily="2" charset="0"/>
              </a:rPr>
              <a:t>older and adults include: </a:t>
            </a:r>
          </a:p>
          <a:p>
            <a:pPr marL="342900" lvl="0" indent="-342900" defTabSz="457200">
              <a:lnSpc>
                <a:spcPct val="120000"/>
              </a:lnSpc>
              <a:spcBef>
                <a:spcPts val="0"/>
              </a:spcBef>
              <a:buClr>
                <a:srgbClr val="521447"/>
              </a:buClr>
            </a:pPr>
            <a:r>
              <a:rPr lang="en-US" sz="3500" dirty="0">
                <a:solidFill>
                  <a:srgbClr val="521447"/>
                </a:solidFill>
                <a:latin typeface="Helvetica" pitchFamily="2" charset="0"/>
              </a:rPr>
              <a:t>low-fat (1%) or fat-free (skim) lactose-reduced milk; </a:t>
            </a:r>
          </a:p>
          <a:p>
            <a:pPr marL="342900" lvl="0" indent="-342900" defTabSz="457200">
              <a:lnSpc>
                <a:spcPct val="120000"/>
              </a:lnSpc>
              <a:spcBef>
                <a:spcPts val="0"/>
              </a:spcBef>
              <a:buClr>
                <a:srgbClr val="521447"/>
              </a:buClr>
            </a:pPr>
            <a:r>
              <a:rPr lang="en-US" sz="3500" dirty="0">
                <a:solidFill>
                  <a:srgbClr val="521447"/>
                </a:solidFill>
                <a:latin typeface="Helvetica" pitchFamily="2" charset="0"/>
              </a:rPr>
              <a:t>low-fat (1%) or fat-free (skim) lactose-free milk; </a:t>
            </a:r>
          </a:p>
          <a:p>
            <a:pPr marL="342900" lvl="0" indent="-342900" defTabSz="457200">
              <a:lnSpc>
                <a:spcPct val="120000"/>
              </a:lnSpc>
              <a:spcBef>
                <a:spcPts val="0"/>
              </a:spcBef>
              <a:buClr>
                <a:srgbClr val="521447"/>
              </a:buClr>
            </a:pPr>
            <a:r>
              <a:rPr lang="en-US" sz="3500" dirty="0">
                <a:solidFill>
                  <a:srgbClr val="521447"/>
                </a:solidFill>
                <a:latin typeface="Helvetica" pitchFamily="2" charset="0"/>
              </a:rPr>
              <a:t>low-fat (1%) or fat-free (skim) buttermilk; and </a:t>
            </a:r>
          </a:p>
          <a:p>
            <a:pPr marL="342900" lvl="0" indent="-342900" defTabSz="457200">
              <a:lnSpc>
                <a:spcPct val="120000"/>
              </a:lnSpc>
              <a:spcBef>
                <a:spcPts val="0"/>
              </a:spcBef>
              <a:buClr>
                <a:srgbClr val="521447"/>
              </a:buClr>
            </a:pPr>
            <a:r>
              <a:rPr lang="en-US" sz="3500" dirty="0">
                <a:solidFill>
                  <a:srgbClr val="521447"/>
                </a:solidFill>
                <a:latin typeface="Helvetica" pitchFamily="2" charset="0"/>
              </a:rPr>
              <a:t>low-fat (1%) or fat-free (skim) acidified milk.</a:t>
            </a:r>
          </a:p>
        </p:txBody>
      </p:sp>
    </p:spTree>
    <p:extLst>
      <p:ext uri="{BB962C8B-B14F-4D97-AF65-F5344CB8AC3E}">
        <p14:creationId xmlns:p14="http://schemas.microsoft.com/office/powerpoint/2010/main" val="57695395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fade">
                                      <p:cBhvr>
                                        <p:cTn id="26" dur="1000"/>
                                        <p:tgtEl>
                                          <p:spTgt spid="3">
                                            <p:txEl>
                                              <p:pRg st="3" end="3"/>
                                            </p:txEl>
                                          </p:spTgt>
                                        </p:tgtEl>
                                      </p:cBhvr>
                                    </p:animEffect>
                                    <p:anim calcmode="lin" valueType="num">
                                      <p:cBhvr>
                                        <p:cTn id="27"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fade">
                                      <p:cBhvr>
                                        <p:cTn id="33" dur="1000"/>
                                        <p:tgtEl>
                                          <p:spTgt spid="3">
                                            <p:txEl>
                                              <p:pRg st="4" end="4"/>
                                            </p:txEl>
                                          </p:spTgt>
                                        </p:tgtEl>
                                      </p:cBhvr>
                                    </p:animEffect>
                                    <p:anim calcmode="lin" valueType="num">
                                      <p:cBhvr>
                                        <p:cTn id="34"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3">
                                            <p:txEl>
                                              <p:pRg st="5" end="5"/>
                                            </p:txEl>
                                          </p:spTgt>
                                        </p:tgtEl>
                                        <p:attrNameLst>
                                          <p:attrName>style.visibility</p:attrName>
                                        </p:attrNameLst>
                                      </p:cBhvr>
                                      <p:to>
                                        <p:strVal val="visible"/>
                                      </p:to>
                                    </p:set>
                                    <p:animEffect transition="in" filter="fade">
                                      <p:cBhvr>
                                        <p:cTn id="40" dur="1000"/>
                                        <p:tgtEl>
                                          <p:spTgt spid="3">
                                            <p:txEl>
                                              <p:pRg st="5" end="5"/>
                                            </p:txEl>
                                          </p:spTgt>
                                        </p:tgtEl>
                                      </p:cBhvr>
                                    </p:animEffect>
                                    <p:anim calcmode="lin" valueType="num">
                                      <p:cBhvr>
                                        <p:cTn id="41"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2"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9A939B-CB70-477E-A674-0A5192B9C4A7}"/>
              </a:ext>
            </a:extLst>
          </p:cNvPr>
          <p:cNvSpPr>
            <a:spLocks noGrp="1"/>
          </p:cNvSpPr>
          <p:nvPr>
            <p:ph sz="half" idx="2"/>
          </p:nvPr>
        </p:nvSpPr>
        <p:spPr>
          <a:xfrm>
            <a:off x="507609" y="280498"/>
            <a:ext cx="729982" cy="591291"/>
          </a:xfrm>
        </p:spPr>
        <p:txBody>
          <a:bodyPr>
            <a:noAutofit/>
          </a:bodyPr>
          <a:lstStyle/>
          <a:p>
            <a:pPr marL="0" lvl="0" indent="0" algn="ctr" defTabSz="457200">
              <a:lnSpc>
                <a:spcPct val="100000"/>
              </a:lnSpc>
              <a:spcBef>
                <a:spcPts val="0"/>
              </a:spcBef>
              <a:buNone/>
            </a:pPr>
            <a:r>
              <a:rPr lang="en-US" sz="3200" b="1" dirty="0">
                <a:solidFill>
                  <a:srgbClr val="511446"/>
                </a:solidFill>
                <a:latin typeface="Helvetica" pitchFamily="2" charset="0"/>
              </a:rPr>
              <a:t>13</a:t>
            </a:r>
          </a:p>
        </p:txBody>
      </p:sp>
      <p:sp>
        <p:nvSpPr>
          <p:cNvPr id="2" name="Title 1">
            <a:extLst>
              <a:ext uri="{FF2B5EF4-FFF2-40B4-BE49-F238E27FC236}">
                <a16:creationId xmlns:a16="http://schemas.microsoft.com/office/drawing/2014/main" id="{B5F6EF75-2A94-441B-94B1-0E4B58538742}"/>
              </a:ext>
            </a:extLst>
          </p:cNvPr>
          <p:cNvSpPr>
            <a:spLocks noGrp="1"/>
          </p:cNvSpPr>
          <p:nvPr>
            <p:ph type="title"/>
          </p:nvPr>
        </p:nvSpPr>
        <p:spPr>
          <a:xfrm>
            <a:off x="445977" y="1597416"/>
            <a:ext cx="7649616" cy="993775"/>
          </a:xfrm>
        </p:spPr>
        <p:txBody>
          <a:bodyPr>
            <a:noAutofit/>
          </a:bodyPr>
          <a:lstStyle/>
          <a:p>
            <a:r>
              <a:rPr lang="en-US" sz="2200" b="1" dirty="0">
                <a:solidFill>
                  <a:prstClr val="black"/>
                </a:solidFill>
                <a:latin typeface="Helvetica" pitchFamily="2" charset="0"/>
              </a:rPr>
              <a:t>Fill in the blank: </a:t>
            </a:r>
            <a:r>
              <a:rPr lang="en-US" sz="2200" dirty="0">
                <a:solidFill>
                  <a:prstClr val="black"/>
                </a:solidFill>
                <a:latin typeface="Helvetica" pitchFamily="2" charset="0"/>
              </a:rPr>
              <a:t>Milk is a required component for children 1 through 18 years of age at the following meals: ___________. </a:t>
            </a:r>
            <a:endParaRPr lang="en-US" sz="2200" dirty="0"/>
          </a:p>
        </p:txBody>
      </p:sp>
      <p:sp>
        <p:nvSpPr>
          <p:cNvPr id="3" name="Content Placeholder 2">
            <a:extLst>
              <a:ext uri="{FF2B5EF4-FFF2-40B4-BE49-F238E27FC236}">
                <a16:creationId xmlns:a16="http://schemas.microsoft.com/office/drawing/2014/main" id="{451F25CB-3908-4994-9605-1DB4F6E45B8B}"/>
              </a:ext>
            </a:extLst>
          </p:cNvPr>
          <p:cNvSpPr>
            <a:spLocks noGrp="1"/>
          </p:cNvSpPr>
          <p:nvPr>
            <p:ph sz="half" idx="1"/>
          </p:nvPr>
        </p:nvSpPr>
        <p:spPr>
          <a:xfrm>
            <a:off x="438103" y="3048917"/>
            <a:ext cx="8130454" cy="1696499"/>
          </a:xfrm>
        </p:spPr>
        <p:txBody>
          <a:bodyPr>
            <a:normAutofit/>
          </a:bodyPr>
          <a:lstStyle/>
          <a:p>
            <a:pPr marL="0" lvl="0" indent="0" defTabSz="457200">
              <a:lnSpc>
                <a:spcPct val="100000"/>
              </a:lnSpc>
              <a:spcBef>
                <a:spcPts val="0"/>
              </a:spcBef>
              <a:buNone/>
            </a:pPr>
            <a:r>
              <a:rPr lang="en-US" sz="2400" b="1" dirty="0">
                <a:solidFill>
                  <a:srgbClr val="521447"/>
                </a:solidFill>
                <a:latin typeface="Helvetica" pitchFamily="2" charset="0"/>
              </a:rPr>
              <a:t>Breakfast, lunch, and supper </a:t>
            </a:r>
          </a:p>
          <a:p>
            <a:pPr marL="0" lvl="0" indent="0" defTabSz="457200">
              <a:lnSpc>
                <a:spcPct val="100000"/>
              </a:lnSpc>
              <a:spcBef>
                <a:spcPts val="0"/>
              </a:spcBef>
              <a:buNone/>
            </a:pPr>
            <a:r>
              <a:rPr lang="en-US" sz="2200" dirty="0">
                <a:solidFill>
                  <a:srgbClr val="521447"/>
                </a:solidFill>
                <a:latin typeface="Helvetica" pitchFamily="2" charset="0"/>
              </a:rPr>
              <a:t>Milk is a required component at breakfast, lunch, and supper for children ages 1 through 18 years. You may also offer milk as one of the two components required for a reimbursable snack.</a:t>
            </a:r>
          </a:p>
        </p:txBody>
      </p:sp>
    </p:spTree>
    <p:extLst>
      <p:ext uri="{BB962C8B-B14F-4D97-AF65-F5344CB8AC3E}">
        <p14:creationId xmlns:p14="http://schemas.microsoft.com/office/powerpoint/2010/main" val="304771033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9A939B-CB70-477E-A674-0A5192B9C4A7}"/>
              </a:ext>
            </a:extLst>
          </p:cNvPr>
          <p:cNvSpPr>
            <a:spLocks noGrp="1"/>
          </p:cNvSpPr>
          <p:nvPr>
            <p:ph sz="half" idx="2"/>
          </p:nvPr>
        </p:nvSpPr>
        <p:spPr>
          <a:xfrm>
            <a:off x="507609" y="280498"/>
            <a:ext cx="729982" cy="591291"/>
          </a:xfrm>
        </p:spPr>
        <p:txBody>
          <a:bodyPr>
            <a:noAutofit/>
          </a:bodyPr>
          <a:lstStyle/>
          <a:p>
            <a:pPr marL="0" lvl="0" indent="0" algn="ctr" defTabSz="457200">
              <a:lnSpc>
                <a:spcPct val="100000"/>
              </a:lnSpc>
              <a:spcBef>
                <a:spcPts val="0"/>
              </a:spcBef>
              <a:buNone/>
            </a:pPr>
            <a:r>
              <a:rPr lang="en-US" sz="3200" b="1" dirty="0">
                <a:solidFill>
                  <a:srgbClr val="511446"/>
                </a:solidFill>
                <a:latin typeface="Helvetica" pitchFamily="2" charset="0"/>
              </a:rPr>
              <a:t>14</a:t>
            </a:r>
          </a:p>
        </p:txBody>
      </p:sp>
      <p:sp>
        <p:nvSpPr>
          <p:cNvPr id="2" name="Title 1">
            <a:extLst>
              <a:ext uri="{FF2B5EF4-FFF2-40B4-BE49-F238E27FC236}">
                <a16:creationId xmlns:a16="http://schemas.microsoft.com/office/drawing/2014/main" id="{B5F6EF75-2A94-441B-94B1-0E4B58538742}"/>
              </a:ext>
            </a:extLst>
          </p:cNvPr>
          <p:cNvSpPr>
            <a:spLocks noGrp="1"/>
          </p:cNvSpPr>
          <p:nvPr>
            <p:ph type="title"/>
          </p:nvPr>
        </p:nvSpPr>
        <p:spPr>
          <a:xfrm>
            <a:off x="477509" y="1368814"/>
            <a:ext cx="7649616" cy="993775"/>
          </a:xfrm>
        </p:spPr>
        <p:txBody>
          <a:bodyPr>
            <a:noAutofit/>
          </a:bodyPr>
          <a:lstStyle/>
          <a:p>
            <a:r>
              <a:rPr lang="en-US" sz="2200" b="1" dirty="0">
                <a:solidFill>
                  <a:prstClr val="black"/>
                </a:solidFill>
                <a:latin typeface="Helvetica" pitchFamily="2" charset="0"/>
              </a:rPr>
              <a:t>Correct or incorrect: </a:t>
            </a:r>
            <a:r>
              <a:rPr lang="en-US" sz="2200" dirty="0">
                <a:solidFill>
                  <a:prstClr val="black"/>
                </a:solidFill>
                <a:latin typeface="Helvetica" pitchFamily="2" charset="0"/>
              </a:rPr>
              <a:t>Milk used to make cream soups can credit toward a reimbursable meal or snack. </a:t>
            </a:r>
            <a:endParaRPr lang="en-US" sz="2200" dirty="0"/>
          </a:p>
        </p:txBody>
      </p:sp>
      <p:sp>
        <p:nvSpPr>
          <p:cNvPr id="3" name="Content Placeholder 2">
            <a:extLst>
              <a:ext uri="{FF2B5EF4-FFF2-40B4-BE49-F238E27FC236}">
                <a16:creationId xmlns:a16="http://schemas.microsoft.com/office/drawing/2014/main" id="{451F25CB-3908-4994-9605-1DB4F6E45B8B}"/>
              </a:ext>
            </a:extLst>
          </p:cNvPr>
          <p:cNvSpPr>
            <a:spLocks noGrp="1"/>
          </p:cNvSpPr>
          <p:nvPr>
            <p:ph sz="half" idx="1"/>
          </p:nvPr>
        </p:nvSpPr>
        <p:spPr>
          <a:xfrm>
            <a:off x="461752" y="2568074"/>
            <a:ext cx="7933385" cy="2496596"/>
          </a:xfrm>
        </p:spPr>
        <p:txBody>
          <a:bodyPr>
            <a:normAutofit/>
          </a:bodyPr>
          <a:lstStyle/>
          <a:p>
            <a:pPr marL="0" lvl="0" indent="0" defTabSz="457200">
              <a:lnSpc>
                <a:spcPct val="100000"/>
              </a:lnSpc>
              <a:spcBef>
                <a:spcPts val="0"/>
              </a:spcBef>
              <a:buNone/>
            </a:pPr>
            <a:r>
              <a:rPr lang="en-US" sz="2400" b="1" dirty="0">
                <a:solidFill>
                  <a:srgbClr val="521447"/>
                </a:solidFill>
                <a:latin typeface="Helvetica" pitchFamily="2" charset="0"/>
              </a:rPr>
              <a:t>Incorrect </a:t>
            </a:r>
          </a:p>
          <a:p>
            <a:pPr marL="0" lvl="0" indent="0" defTabSz="457200">
              <a:lnSpc>
                <a:spcPct val="100000"/>
              </a:lnSpc>
              <a:spcBef>
                <a:spcPts val="0"/>
              </a:spcBef>
              <a:buNone/>
            </a:pPr>
            <a:r>
              <a:rPr lang="en-US" sz="2200" dirty="0">
                <a:solidFill>
                  <a:srgbClr val="521447"/>
                </a:solidFill>
                <a:latin typeface="Helvetica" pitchFamily="2" charset="0"/>
              </a:rPr>
              <a:t>Milk used in cream soups or other foods may not credit toward a reimbursable meal or snack. The only exception to this rule is when milk is used to make smoothies.</a:t>
            </a:r>
          </a:p>
        </p:txBody>
      </p:sp>
    </p:spTree>
    <p:extLst>
      <p:ext uri="{BB962C8B-B14F-4D97-AF65-F5344CB8AC3E}">
        <p14:creationId xmlns:p14="http://schemas.microsoft.com/office/powerpoint/2010/main" val="148708177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9A939B-CB70-477E-A674-0A5192B9C4A7}"/>
              </a:ext>
            </a:extLst>
          </p:cNvPr>
          <p:cNvSpPr>
            <a:spLocks noGrp="1"/>
          </p:cNvSpPr>
          <p:nvPr>
            <p:ph sz="half" idx="2"/>
          </p:nvPr>
        </p:nvSpPr>
        <p:spPr>
          <a:xfrm>
            <a:off x="507609" y="280498"/>
            <a:ext cx="729982" cy="591291"/>
          </a:xfrm>
        </p:spPr>
        <p:txBody>
          <a:bodyPr>
            <a:noAutofit/>
          </a:bodyPr>
          <a:lstStyle/>
          <a:p>
            <a:pPr marL="0" lvl="0" indent="0" algn="ctr" defTabSz="457200">
              <a:lnSpc>
                <a:spcPct val="100000"/>
              </a:lnSpc>
              <a:spcBef>
                <a:spcPts val="0"/>
              </a:spcBef>
              <a:buNone/>
            </a:pPr>
            <a:r>
              <a:rPr lang="en-US" sz="3200" b="1" dirty="0">
                <a:solidFill>
                  <a:srgbClr val="511446"/>
                </a:solidFill>
                <a:latin typeface="Helvetica" pitchFamily="2" charset="0"/>
              </a:rPr>
              <a:t>15</a:t>
            </a:r>
          </a:p>
        </p:txBody>
      </p:sp>
      <p:sp>
        <p:nvSpPr>
          <p:cNvPr id="2" name="Title 1">
            <a:extLst>
              <a:ext uri="{FF2B5EF4-FFF2-40B4-BE49-F238E27FC236}">
                <a16:creationId xmlns:a16="http://schemas.microsoft.com/office/drawing/2014/main" id="{B5F6EF75-2A94-441B-94B1-0E4B58538742}"/>
              </a:ext>
            </a:extLst>
          </p:cNvPr>
          <p:cNvSpPr>
            <a:spLocks noGrp="1"/>
          </p:cNvSpPr>
          <p:nvPr>
            <p:ph type="title"/>
          </p:nvPr>
        </p:nvSpPr>
        <p:spPr>
          <a:xfrm>
            <a:off x="477509" y="1384580"/>
            <a:ext cx="7649616" cy="993775"/>
          </a:xfrm>
        </p:spPr>
        <p:txBody>
          <a:bodyPr>
            <a:noAutofit/>
          </a:bodyPr>
          <a:lstStyle/>
          <a:p>
            <a:r>
              <a:rPr lang="en-US" sz="2200" dirty="0">
                <a:solidFill>
                  <a:prstClr val="black"/>
                </a:solidFill>
                <a:latin typeface="Helvetica" pitchFamily="2" charset="0"/>
              </a:rPr>
              <a:t>Unflavored whole milk is required as part of a reimbursable meal for which age group? </a:t>
            </a:r>
            <a:endParaRPr lang="en-US" sz="2200" dirty="0"/>
          </a:p>
        </p:txBody>
      </p:sp>
      <p:sp>
        <p:nvSpPr>
          <p:cNvPr id="3" name="Content Placeholder 2">
            <a:extLst>
              <a:ext uri="{FF2B5EF4-FFF2-40B4-BE49-F238E27FC236}">
                <a16:creationId xmlns:a16="http://schemas.microsoft.com/office/drawing/2014/main" id="{451F25CB-3908-4994-9605-1DB4F6E45B8B}"/>
              </a:ext>
            </a:extLst>
          </p:cNvPr>
          <p:cNvSpPr>
            <a:spLocks noGrp="1"/>
          </p:cNvSpPr>
          <p:nvPr>
            <p:ph sz="half" idx="1"/>
          </p:nvPr>
        </p:nvSpPr>
        <p:spPr>
          <a:xfrm>
            <a:off x="477517" y="2646903"/>
            <a:ext cx="8327523" cy="2496596"/>
          </a:xfrm>
        </p:spPr>
        <p:txBody>
          <a:bodyPr>
            <a:normAutofit/>
          </a:bodyPr>
          <a:lstStyle/>
          <a:p>
            <a:pPr marL="0" lvl="0" indent="0" defTabSz="457200">
              <a:lnSpc>
                <a:spcPct val="100000"/>
              </a:lnSpc>
              <a:spcBef>
                <a:spcPts val="0"/>
              </a:spcBef>
              <a:buNone/>
            </a:pPr>
            <a:r>
              <a:rPr lang="en-US" sz="2400" b="1" dirty="0">
                <a:solidFill>
                  <a:srgbClr val="521447"/>
                </a:solidFill>
                <a:latin typeface="Helvetica" pitchFamily="2" charset="0"/>
              </a:rPr>
              <a:t>Children 12 through 23 months </a:t>
            </a:r>
          </a:p>
          <a:p>
            <a:pPr marL="0" lvl="0" indent="0" defTabSz="457200">
              <a:lnSpc>
                <a:spcPct val="100000"/>
              </a:lnSpc>
              <a:spcBef>
                <a:spcPts val="0"/>
              </a:spcBef>
              <a:buNone/>
            </a:pPr>
            <a:r>
              <a:rPr lang="en-US" sz="2200" dirty="0">
                <a:solidFill>
                  <a:srgbClr val="521447"/>
                </a:solidFill>
                <a:latin typeface="Helvetica" pitchFamily="2" charset="0"/>
              </a:rPr>
              <a:t>You must serve children 12 through 23 months unflavored whole milk as part of a reimbursable meal. Note that breastmilk is an acceptable substitute for all or part of the whole milk requirement.</a:t>
            </a:r>
          </a:p>
        </p:txBody>
      </p:sp>
    </p:spTree>
    <p:extLst>
      <p:ext uri="{BB962C8B-B14F-4D97-AF65-F5344CB8AC3E}">
        <p14:creationId xmlns:p14="http://schemas.microsoft.com/office/powerpoint/2010/main" val="201497849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A1FEBD59-59AF-4E45-A64A-B79E2E4A5FD1}"/>
              </a:ext>
            </a:extLst>
          </p:cNvPr>
          <p:cNvSpPr>
            <a:spLocks noGrp="1"/>
          </p:cNvSpPr>
          <p:nvPr>
            <p:ph sz="half" idx="2"/>
          </p:nvPr>
        </p:nvSpPr>
        <p:spPr>
          <a:xfrm>
            <a:off x="497218" y="259345"/>
            <a:ext cx="756817" cy="591291"/>
          </a:xfrm>
        </p:spPr>
        <p:txBody>
          <a:bodyPr>
            <a:noAutofit/>
          </a:bodyPr>
          <a:lstStyle/>
          <a:p>
            <a:pPr marL="0" lvl="0" indent="0" algn="ctr" defTabSz="457200">
              <a:lnSpc>
                <a:spcPct val="100000"/>
              </a:lnSpc>
              <a:spcBef>
                <a:spcPts val="0"/>
              </a:spcBef>
              <a:buNone/>
            </a:pPr>
            <a:r>
              <a:rPr lang="en-US" sz="3200" b="1" dirty="0">
                <a:solidFill>
                  <a:srgbClr val="511446"/>
                </a:solidFill>
                <a:latin typeface="Helvetica" pitchFamily="2" charset="0"/>
              </a:rPr>
              <a:t>16</a:t>
            </a:r>
          </a:p>
        </p:txBody>
      </p:sp>
      <p:sp>
        <p:nvSpPr>
          <p:cNvPr id="2" name="Title 1">
            <a:extLst>
              <a:ext uri="{FF2B5EF4-FFF2-40B4-BE49-F238E27FC236}">
                <a16:creationId xmlns:a16="http://schemas.microsoft.com/office/drawing/2014/main" id="{E0F62667-E322-4E6E-8BE0-C97C436929A7}"/>
              </a:ext>
            </a:extLst>
          </p:cNvPr>
          <p:cNvSpPr>
            <a:spLocks noGrp="1"/>
          </p:cNvSpPr>
          <p:nvPr>
            <p:ph type="title"/>
          </p:nvPr>
        </p:nvSpPr>
        <p:spPr>
          <a:xfrm>
            <a:off x="367390" y="1274118"/>
            <a:ext cx="7886700" cy="993775"/>
          </a:xfrm>
        </p:spPr>
        <p:txBody>
          <a:bodyPr/>
          <a:lstStyle/>
          <a:p>
            <a:r>
              <a:rPr lang="en-US" sz="2200" b="1" dirty="0">
                <a:solidFill>
                  <a:prstClr val="black"/>
                </a:solidFill>
                <a:latin typeface="Helvetica" pitchFamily="2" charset="0"/>
              </a:rPr>
              <a:t>Fill in the blank: </a:t>
            </a:r>
            <a:r>
              <a:rPr lang="en-US" sz="2200" dirty="0">
                <a:solidFill>
                  <a:prstClr val="black"/>
                </a:solidFill>
                <a:latin typeface="Helvetica" pitchFamily="2" charset="0"/>
              </a:rPr>
              <a:t>For children 1 through 18 years of age, milk is an optional component at ___________. </a:t>
            </a:r>
            <a:endParaRPr lang="en-US" dirty="0"/>
          </a:p>
        </p:txBody>
      </p:sp>
      <p:sp>
        <p:nvSpPr>
          <p:cNvPr id="3" name="Content Placeholder 2">
            <a:extLst>
              <a:ext uri="{FF2B5EF4-FFF2-40B4-BE49-F238E27FC236}">
                <a16:creationId xmlns:a16="http://schemas.microsoft.com/office/drawing/2014/main" id="{0C2136A0-0EC0-41E0-BC8D-33C10FCF4A29}"/>
              </a:ext>
            </a:extLst>
          </p:cNvPr>
          <p:cNvSpPr>
            <a:spLocks noGrp="1"/>
          </p:cNvSpPr>
          <p:nvPr>
            <p:ph sz="half" idx="1"/>
          </p:nvPr>
        </p:nvSpPr>
        <p:spPr>
          <a:xfrm>
            <a:off x="347403" y="2258123"/>
            <a:ext cx="7769914" cy="1443037"/>
          </a:xfrm>
        </p:spPr>
        <p:txBody>
          <a:bodyPr/>
          <a:lstStyle/>
          <a:p>
            <a:pPr marL="0" lvl="0" indent="0" defTabSz="457200">
              <a:lnSpc>
                <a:spcPct val="100000"/>
              </a:lnSpc>
              <a:spcBef>
                <a:spcPts val="0"/>
              </a:spcBef>
              <a:buNone/>
            </a:pPr>
            <a:r>
              <a:rPr lang="en-US" sz="2400" b="1" dirty="0">
                <a:solidFill>
                  <a:srgbClr val="521447"/>
                </a:solidFill>
                <a:latin typeface="Helvetica" pitchFamily="2" charset="0"/>
              </a:rPr>
              <a:t>Snack </a:t>
            </a:r>
          </a:p>
          <a:p>
            <a:pPr marL="0" lvl="0" indent="0" defTabSz="457200">
              <a:lnSpc>
                <a:spcPct val="100000"/>
              </a:lnSpc>
              <a:spcBef>
                <a:spcPts val="0"/>
              </a:spcBef>
              <a:buNone/>
            </a:pPr>
            <a:r>
              <a:rPr lang="en-US" sz="2200" dirty="0">
                <a:solidFill>
                  <a:srgbClr val="521447"/>
                </a:solidFill>
                <a:latin typeface="Helvetica" pitchFamily="2" charset="0"/>
              </a:rPr>
              <a:t>Reimbursable snacks in the CACFP must have items from two out of the five meal components:</a:t>
            </a:r>
            <a:endParaRPr lang="en-US" dirty="0"/>
          </a:p>
        </p:txBody>
      </p:sp>
      <p:sp>
        <p:nvSpPr>
          <p:cNvPr id="5" name="Text Placeholder 4">
            <a:extLst>
              <a:ext uri="{FF2B5EF4-FFF2-40B4-BE49-F238E27FC236}">
                <a16:creationId xmlns:a16="http://schemas.microsoft.com/office/drawing/2014/main" id="{8E1E5BA2-50A8-4585-8644-3AC5B208A2F3}"/>
              </a:ext>
            </a:extLst>
          </p:cNvPr>
          <p:cNvSpPr>
            <a:spLocks noGrp="1"/>
          </p:cNvSpPr>
          <p:nvPr>
            <p:ph type="body" sz="quarter" idx="10"/>
          </p:nvPr>
        </p:nvSpPr>
        <p:spPr>
          <a:xfrm>
            <a:off x="329987" y="3385273"/>
            <a:ext cx="7769914" cy="1326377"/>
          </a:xfrm>
        </p:spPr>
        <p:txBody>
          <a:bodyPr numCol="2">
            <a:noAutofit/>
          </a:bodyPr>
          <a:lstStyle/>
          <a:p>
            <a:pPr marL="342900" lvl="0" indent="-342900" defTabSz="457200">
              <a:lnSpc>
                <a:spcPct val="100000"/>
              </a:lnSpc>
              <a:spcBef>
                <a:spcPts val="0"/>
              </a:spcBef>
              <a:buClr>
                <a:srgbClr val="521447"/>
              </a:buClr>
            </a:pPr>
            <a:r>
              <a:rPr lang="en-US" sz="2200" dirty="0">
                <a:solidFill>
                  <a:srgbClr val="521447"/>
                </a:solidFill>
                <a:latin typeface="Helvetica" pitchFamily="2" charset="0"/>
              </a:rPr>
              <a:t>Milk </a:t>
            </a:r>
          </a:p>
          <a:p>
            <a:pPr marL="342900" lvl="0" indent="-342900" defTabSz="457200">
              <a:lnSpc>
                <a:spcPct val="100000"/>
              </a:lnSpc>
              <a:spcBef>
                <a:spcPts val="0"/>
              </a:spcBef>
              <a:buClr>
                <a:srgbClr val="521447"/>
              </a:buClr>
            </a:pPr>
            <a:r>
              <a:rPr lang="en-US" sz="2200" dirty="0">
                <a:solidFill>
                  <a:srgbClr val="521447"/>
                </a:solidFill>
                <a:latin typeface="Helvetica" pitchFamily="2" charset="0"/>
              </a:rPr>
              <a:t>Fruits </a:t>
            </a:r>
          </a:p>
          <a:p>
            <a:pPr marL="342900" lvl="0" indent="-342900" defTabSz="457200">
              <a:lnSpc>
                <a:spcPct val="100000"/>
              </a:lnSpc>
              <a:spcBef>
                <a:spcPts val="0"/>
              </a:spcBef>
              <a:buClr>
                <a:srgbClr val="521447"/>
              </a:buClr>
            </a:pPr>
            <a:r>
              <a:rPr lang="en-US" sz="2200" dirty="0">
                <a:solidFill>
                  <a:srgbClr val="521447"/>
                </a:solidFill>
                <a:latin typeface="Helvetica" pitchFamily="2" charset="0"/>
              </a:rPr>
              <a:t>Vegetables </a:t>
            </a:r>
            <a:br>
              <a:rPr lang="en-US" sz="2200" dirty="0">
                <a:solidFill>
                  <a:srgbClr val="521447"/>
                </a:solidFill>
                <a:latin typeface="Helvetica" pitchFamily="2" charset="0"/>
              </a:rPr>
            </a:br>
            <a:endParaRPr lang="en-US" sz="2200" dirty="0">
              <a:solidFill>
                <a:srgbClr val="521447"/>
              </a:solidFill>
              <a:latin typeface="Helvetica" pitchFamily="2" charset="0"/>
            </a:endParaRPr>
          </a:p>
          <a:p>
            <a:pPr marL="342900" lvl="0" indent="-342900" defTabSz="457200">
              <a:lnSpc>
                <a:spcPct val="100000"/>
              </a:lnSpc>
              <a:spcBef>
                <a:spcPts val="0"/>
              </a:spcBef>
              <a:buClr>
                <a:srgbClr val="521447"/>
              </a:buClr>
            </a:pPr>
            <a:r>
              <a:rPr lang="en-US" sz="2200" dirty="0">
                <a:solidFill>
                  <a:srgbClr val="521447"/>
                </a:solidFill>
                <a:latin typeface="Helvetica" pitchFamily="2" charset="0"/>
              </a:rPr>
              <a:t>Meats/meat alternates</a:t>
            </a:r>
          </a:p>
          <a:p>
            <a:pPr marL="342900" lvl="0" indent="-342900" defTabSz="457200">
              <a:lnSpc>
                <a:spcPct val="100000"/>
              </a:lnSpc>
              <a:spcBef>
                <a:spcPts val="0"/>
              </a:spcBef>
              <a:buClr>
                <a:srgbClr val="521447"/>
              </a:buClr>
            </a:pPr>
            <a:r>
              <a:rPr lang="en-US" sz="2200" dirty="0">
                <a:solidFill>
                  <a:srgbClr val="521447"/>
                </a:solidFill>
                <a:latin typeface="Helvetica" pitchFamily="2" charset="0"/>
              </a:rPr>
              <a:t>Grains </a:t>
            </a:r>
          </a:p>
          <a:p>
            <a:endParaRPr lang="en-US" sz="2200" dirty="0"/>
          </a:p>
        </p:txBody>
      </p:sp>
      <p:sp>
        <p:nvSpPr>
          <p:cNvPr id="6" name="Text Placeholder 5">
            <a:extLst>
              <a:ext uri="{FF2B5EF4-FFF2-40B4-BE49-F238E27FC236}">
                <a16:creationId xmlns:a16="http://schemas.microsoft.com/office/drawing/2014/main" id="{9D5CA83F-7A3D-46CB-82A8-6C12CC67F025}"/>
              </a:ext>
            </a:extLst>
          </p:cNvPr>
          <p:cNvSpPr>
            <a:spLocks noGrp="1"/>
          </p:cNvSpPr>
          <p:nvPr>
            <p:ph type="body" sz="quarter" idx="11"/>
          </p:nvPr>
        </p:nvSpPr>
        <p:spPr>
          <a:xfrm>
            <a:off x="338690" y="4453528"/>
            <a:ext cx="8570176" cy="498203"/>
          </a:xfrm>
        </p:spPr>
        <p:txBody>
          <a:bodyPr>
            <a:noAutofit/>
          </a:bodyPr>
          <a:lstStyle/>
          <a:p>
            <a:pPr marL="0" lvl="0" indent="0" defTabSz="457200">
              <a:lnSpc>
                <a:spcPct val="100000"/>
              </a:lnSpc>
              <a:spcBef>
                <a:spcPts val="0"/>
              </a:spcBef>
              <a:buNone/>
            </a:pPr>
            <a:r>
              <a:rPr lang="en-US" sz="2200" dirty="0">
                <a:solidFill>
                  <a:srgbClr val="521447"/>
                </a:solidFill>
                <a:latin typeface="Helvetica" pitchFamily="2" charset="0"/>
              </a:rPr>
              <a:t>Therefore, milk is optional, but not required at snack in the CACFP.</a:t>
            </a:r>
          </a:p>
          <a:p>
            <a:endParaRPr lang="en-US" sz="2200" dirty="0"/>
          </a:p>
        </p:txBody>
      </p:sp>
    </p:spTree>
    <p:extLst>
      <p:ext uri="{BB962C8B-B14F-4D97-AF65-F5344CB8AC3E}">
        <p14:creationId xmlns:p14="http://schemas.microsoft.com/office/powerpoint/2010/main" val="334932974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fade">
                                      <p:cBhvr>
                                        <p:cTn id="14" dur="1000"/>
                                        <p:tgtEl>
                                          <p:spTgt spid="5">
                                            <p:txEl>
                                              <p:pRg st="0" end="0"/>
                                            </p:txEl>
                                          </p:spTgt>
                                        </p:tgtEl>
                                      </p:cBhvr>
                                    </p:animEffect>
                                    <p:anim calcmode="lin" valueType="num">
                                      <p:cBhvr>
                                        <p:cTn id="15"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1" end="1"/>
                                            </p:txEl>
                                          </p:spTgt>
                                        </p:tgtEl>
                                        <p:attrNameLst>
                                          <p:attrName>style.visibility</p:attrName>
                                        </p:attrNameLst>
                                      </p:cBhvr>
                                      <p:to>
                                        <p:strVal val="visible"/>
                                      </p:to>
                                    </p:set>
                                    <p:animEffect transition="in" filter="fade">
                                      <p:cBhvr>
                                        <p:cTn id="21" dur="1000"/>
                                        <p:tgtEl>
                                          <p:spTgt spid="5">
                                            <p:txEl>
                                              <p:pRg st="1" end="1"/>
                                            </p:txEl>
                                          </p:spTgt>
                                        </p:tgtEl>
                                      </p:cBhvr>
                                    </p:animEffect>
                                    <p:anim calcmode="lin" valueType="num">
                                      <p:cBhvr>
                                        <p:cTn id="22"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
                                            <p:txEl>
                                              <p:pRg st="2" end="2"/>
                                            </p:txEl>
                                          </p:spTgt>
                                        </p:tgtEl>
                                        <p:attrNameLst>
                                          <p:attrName>style.visibility</p:attrName>
                                        </p:attrNameLst>
                                      </p:cBhvr>
                                      <p:to>
                                        <p:strVal val="visible"/>
                                      </p:to>
                                    </p:set>
                                    <p:animEffect transition="in" filter="fade">
                                      <p:cBhvr>
                                        <p:cTn id="28" dur="1000"/>
                                        <p:tgtEl>
                                          <p:spTgt spid="5">
                                            <p:txEl>
                                              <p:pRg st="2" end="2"/>
                                            </p:txEl>
                                          </p:spTgt>
                                        </p:tgtEl>
                                      </p:cBhvr>
                                    </p:animEffect>
                                    <p:anim calcmode="lin" valueType="num">
                                      <p:cBhvr>
                                        <p:cTn id="29"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5">
                                            <p:txEl>
                                              <p:pRg st="3" end="3"/>
                                            </p:txEl>
                                          </p:spTgt>
                                        </p:tgtEl>
                                        <p:attrNameLst>
                                          <p:attrName>style.visibility</p:attrName>
                                        </p:attrNameLst>
                                      </p:cBhvr>
                                      <p:to>
                                        <p:strVal val="visible"/>
                                      </p:to>
                                    </p:set>
                                    <p:animEffect transition="in" filter="fade">
                                      <p:cBhvr>
                                        <p:cTn id="35" dur="1000"/>
                                        <p:tgtEl>
                                          <p:spTgt spid="5">
                                            <p:txEl>
                                              <p:pRg st="3" end="3"/>
                                            </p:txEl>
                                          </p:spTgt>
                                        </p:tgtEl>
                                      </p:cBhvr>
                                    </p:animEffect>
                                    <p:anim calcmode="lin" valueType="num">
                                      <p:cBhvr>
                                        <p:cTn id="36"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5">
                                            <p:txEl>
                                              <p:pRg st="4" end="4"/>
                                            </p:txEl>
                                          </p:spTgt>
                                        </p:tgtEl>
                                        <p:attrNameLst>
                                          <p:attrName>style.visibility</p:attrName>
                                        </p:attrNameLst>
                                      </p:cBhvr>
                                      <p:to>
                                        <p:strVal val="visible"/>
                                      </p:to>
                                    </p:set>
                                    <p:animEffect transition="in" filter="fade">
                                      <p:cBhvr>
                                        <p:cTn id="42" dur="1000"/>
                                        <p:tgtEl>
                                          <p:spTgt spid="5">
                                            <p:txEl>
                                              <p:pRg st="4" end="4"/>
                                            </p:txEl>
                                          </p:spTgt>
                                        </p:tgtEl>
                                      </p:cBhvr>
                                    </p:animEffect>
                                    <p:anim calcmode="lin" valueType="num">
                                      <p:cBhvr>
                                        <p:cTn id="43"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6">
                                            <p:txEl>
                                              <p:pRg st="0" end="0"/>
                                            </p:txEl>
                                          </p:spTgt>
                                        </p:tgtEl>
                                        <p:attrNameLst>
                                          <p:attrName>style.visibility</p:attrName>
                                        </p:attrNameLst>
                                      </p:cBhvr>
                                      <p:to>
                                        <p:strVal val="visible"/>
                                      </p:to>
                                    </p:set>
                                    <p:animEffect transition="in" filter="fade">
                                      <p:cBhvr>
                                        <p:cTn id="49" dur="1000"/>
                                        <p:tgtEl>
                                          <p:spTgt spid="6">
                                            <p:txEl>
                                              <p:pRg st="0" end="0"/>
                                            </p:txEl>
                                          </p:spTgt>
                                        </p:tgtEl>
                                      </p:cBhvr>
                                    </p:animEffect>
                                    <p:anim calcmode="lin" valueType="num">
                                      <p:cBhvr>
                                        <p:cTn id="50"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51"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5"/>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9A939B-CB70-477E-A674-0A5192B9C4A7}"/>
              </a:ext>
            </a:extLst>
          </p:cNvPr>
          <p:cNvSpPr>
            <a:spLocks noGrp="1"/>
          </p:cNvSpPr>
          <p:nvPr>
            <p:ph sz="half" idx="2"/>
          </p:nvPr>
        </p:nvSpPr>
        <p:spPr>
          <a:xfrm>
            <a:off x="507609" y="280498"/>
            <a:ext cx="729982" cy="591291"/>
          </a:xfrm>
        </p:spPr>
        <p:txBody>
          <a:bodyPr>
            <a:noAutofit/>
          </a:bodyPr>
          <a:lstStyle/>
          <a:p>
            <a:pPr marL="0" lvl="0" indent="0" algn="ctr" defTabSz="457200">
              <a:lnSpc>
                <a:spcPct val="100000"/>
              </a:lnSpc>
              <a:spcBef>
                <a:spcPts val="0"/>
              </a:spcBef>
              <a:buNone/>
            </a:pPr>
            <a:r>
              <a:rPr lang="en-US" sz="3200" b="1" dirty="0">
                <a:solidFill>
                  <a:srgbClr val="511446"/>
                </a:solidFill>
                <a:latin typeface="Helvetica" pitchFamily="2" charset="0"/>
              </a:rPr>
              <a:t>17</a:t>
            </a:r>
          </a:p>
        </p:txBody>
      </p:sp>
      <p:sp>
        <p:nvSpPr>
          <p:cNvPr id="2" name="Title 1">
            <a:extLst>
              <a:ext uri="{FF2B5EF4-FFF2-40B4-BE49-F238E27FC236}">
                <a16:creationId xmlns:a16="http://schemas.microsoft.com/office/drawing/2014/main" id="{B5F6EF75-2A94-441B-94B1-0E4B58538742}"/>
              </a:ext>
            </a:extLst>
          </p:cNvPr>
          <p:cNvSpPr>
            <a:spLocks noGrp="1"/>
          </p:cNvSpPr>
          <p:nvPr>
            <p:ph type="title"/>
          </p:nvPr>
        </p:nvSpPr>
        <p:spPr>
          <a:xfrm>
            <a:off x="477509" y="1368814"/>
            <a:ext cx="7649616" cy="993775"/>
          </a:xfrm>
        </p:spPr>
        <p:txBody>
          <a:bodyPr>
            <a:noAutofit/>
          </a:bodyPr>
          <a:lstStyle/>
          <a:p>
            <a:r>
              <a:rPr lang="en-US" sz="2200" b="1" dirty="0">
                <a:solidFill>
                  <a:prstClr val="black"/>
                </a:solidFill>
                <a:latin typeface="Helvetica" pitchFamily="2" charset="0"/>
              </a:rPr>
              <a:t>Yes or no: </a:t>
            </a:r>
            <a:r>
              <a:rPr lang="en-US" sz="2200" dirty="0">
                <a:solidFill>
                  <a:prstClr val="black"/>
                </a:solidFill>
                <a:latin typeface="Helvetica" pitchFamily="2" charset="0"/>
              </a:rPr>
              <a:t>May CACFP participants 6 years old and older have flavored whole milk as part of a reimbursable meal? </a:t>
            </a:r>
            <a:endParaRPr lang="en-US" sz="2200" dirty="0"/>
          </a:p>
        </p:txBody>
      </p:sp>
      <p:sp>
        <p:nvSpPr>
          <p:cNvPr id="3" name="Content Placeholder 2">
            <a:extLst>
              <a:ext uri="{FF2B5EF4-FFF2-40B4-BE49-F238E27FC236}">
                <a16:creationId xmlns:a16="http://schemas.microsoft.com/office/drawing/2014/main" id="{451F25CB-3908-4994-9605-1DB4F6E45B8B}"/>
              </a:ext>
            </a:extLst>
          </p:cNvPr>
          <p:cNvSpPr>
            <a:spLocks noGrp="1"/>
          </p:cNvSpPr>
          <p:nvPr>
            <p:ph sz="half" idx="1"/>
          </p:nvPr>
        </p:nvSpPr>
        <p:spPr>
          <a:xfrm>
            <a:off x="477518" y="2702084"/>
            <a:ext cx="7791496" cy="2496596"/>
          </a:xfrm>
        </p:spPr>
        <p:txBody>
          <a:bodyPr>
            <a:normAutofit/>
          </a:bodyPr>
          <a:lstStyle/>
          <a:p>
            <a:pPr marL="0" lvl="0" indent="0" defTabSz="457200">
              <a:lnSpc>
                <a:spcPct val="100000"/>
              </a:lnSpc>
              <a:spcBef>
                <a:spcPts val="0"/>
              </a:spcBef>
              <a:buNone/>
            </a:pPr>
            <a:r>
              <a:rPr lang="en-US" sz="2400" b="1" dirty="0">
                <a:solidFill>
                  <a:srgbClr val="521447"/>
                </a:solidFill>
                <a:latin typeface="Helvetica" pitchFamily="2" charset="0"/>
              </a:rPr>
              <a:t>No </a:t>
            </a:r>
          </a:p>
          <a:p>
            <a:pPr marL="0" lvl="0" indent="0" defTabSz="457200">
              <a:lnSpc>
                <a:spcPct val="100000"/>
              </a:lnSpc>
              <a:spcBef>
                <a:spcPts val="0"/>
              </a:spcBef>
              <a:buNone/>
            </a:pPr>
            <a:r>
              <a:rPr lang="en-US" sz="2200" dirty="0">
                <a:solidFill>
                  <a:srgbClr val="521447"/>
                </a:solidFill>
                <a:latin typeface="Helvetica" pitchFamily="2" charset="0"/>
              </a:rPr>
              <a:t>Without a medical statement, flavored whole milk cannot count as part of a reimbursable meal or snack for any CACFP participant.</a:t>
            </a:r>
          </a:p>
        </p:txBody>
      </p:sp>
    </p:spTree>
    <p:extLst>
      <p:ext uri="{BB962C8B-B14F-4D97-AF65-F5344CB8AC3E}">
        <p14:creationId xmlns:p14="http://schemas.microsoft.com/office/powerpoint/2010/main" val="210749969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9A939B-CB70-477E-A674-0A5192B9C4A7}"/>
              </a:ext>
            </a:extLst>
          </p:cNvPr>
          <p:cNvSpPr>
            <a:spLocks noGrp="1"/>
          </p:cNvSpPr>
          <p:nvPr>
            <p:ph sz="half" idx="2"/>
          </p:nvPr>
        </p:nvSpPr>
        <p:spPr>
          <a:xfrm>
            <a:off x="507609" y="280498"/>
            <a:ext cx="729982" cy="591291"/>
          </a:xfrm>
        </p:spPr>
        <p:txBody>
          <a:bodyPr>
            <a:noAutofit/>
          </a:bodyPr>
          <a:lstStyle/>
          <a:p>
            <a:pPr marL="0" lvl="0" indent="0" algn="ctr" defTabSz="457200">
              <a:lnSpc>
                <a:spcPct val="100000"/>
              </a:lnSpc>
              <a:spcBef>
                <a:spcPts val="0"/>
              </a:spcBef>
              <a:buNone/>
            </a:pPr>
            <a:r>
              <a:rPr lang="en-US" sz="3200" b="1" dirty="0">
                <a:solidFill>
                  <a:srgbClr val="511446"/>
                </a:solidFill>
                <a:latin typeface="Helvetica" pitchFamily="2" charset="0"/>
              </a:rPr>
              <a:t>18</a:t>
            </a:r>
          </a:p>
        </p:txBody>
      </p:sp>
      <p:sp>
        <p:nvSpPr>
          <p:cNvPr id="2" name="Title 1">
            <a:extLst>
              <a:ext uri="{FF2B5EF4-FFF2-40B4-BE49-F238E27FC236}">
                <a16:creationId xmlns:a16="http://schemas.microsoft.com/office/drawing/2014/main" id="{B5F6EF75-2A94-441B-94B1-0E4B58538742}"/>
              </a:ext>
            </a:extLst>
          </p:cNvPr>
          <p:cNvSpPr>
            <a:spLocks noGrp="1"/>
          </p:cNvSpPr>
          <p:nvPr>
            <p:ph type="title"/>
          </p:nvPr>
        </p:nvSpPr>
        <p:spPr>
          <a:xfrm>
            <a:off x="477509" y="1621062"/>
            <a:ext cx="7649616" cy="993775"/>
          </a:xfrm>
        </p:spPr>
        <p:txBody>
          <a:bodyPr>
            <a:noAutofit/>
          </a:bodyPr>
          <a:lstStyle/>
          <a:p>
            <a:r>
              <a:rPr lang="en-US" sz="2200" dirty="0">
                <a:solidFill>
                  <a:prstClr val="black"/>
                </a:solidFill>
                <a:latin typeface="Helvetica" pitchFamily="2" charset="0"/>
              </a:rPr>
              <a:t>How many fluid ounces of milk must you serve to a child</a:t>
            </a:r>
            <a:br>
              <a:rPr lang="en-US" sz="2200" dirty="0">
                <a:solidFill>
                  <a:prstClr val="black"/>
                </a:solidFill>
                <a:latin typeface="Helvetica" pitchFamily="2" charset="0"/>
              </a:rPr>
            </a:br>
            <a:r>
              <a:rPr lang="en-US" sz="2200" dirty="0">
                <a:solidFill>
                  <a:prstClr val="black"/>
                </a:solidFill>
                <a:latin typeface="Helvetica" pitchFamily="2" charset="0"/>
              </a:rPr>
              <a:t>3 through 5 years of age as part of a reimbursable breakfast, lunch, or supper? </a:t>
            </a:r>
            <a:endParaRPr lang="en-US" sz="2200" dirty="0"/>
          </a:p>
        </p:txBody>
      </p:sp>
      <p:sp>
        <p:nvSpPr>
          <p:cNvPr id="3" name="Content Placeholder 2">
            <a:extLst>
              <a:ext uri="{FF2B5EF4-FFF2-40B4-BE49-F238E27FC236}">
                <a16:creationId xmlns:a16="http://schemas.microsoft.com/office/drawing/2014/main" id="{451F25CB-3908-4994-9605-1DB4F6E45B8B}"/>
              </a:ext>
            </a:extLst>
          </p:cNvPr>
          <p:cNvSpPr>
            <a:spLocks noGrp="1"/>
          </p:cNvSpPr>
          <p:nvPr>
            <p:ph sz="half" idx="1"/>
          </p:nvPr>
        </p:nvSpPr>
        <p:spPr>
          <a:xfrm>
            <a:off x="477518" y="2891266"/>
            <a:ext cx="7499834" cy="2137934"/>
          </a:xfrm>
        </p:spPr>
        <p:txBody>
          <a:bodyPr>
            <a:normAutofit/>
          </a:bodyPr>
          <a:lstStyle/>
          <a:p>
            <a:pPr marL="0" lvl="0" indent="0" defTabSz="457200">
              <a:lnSpc>
                <a:spcPct val="100000"/>
              </a:lnSpc>
              <a:spcBef>
                <a:spcPts val="0"/>
              </a:spcBef>
              <a:buNone/>
            </a:pPr>
            <a:r>
              <a:rPr lang="en-US" sz="2400" b="1" dirty="0">
                <a:solidFill>
                  <a:srgbClr val="521447"/>
                </a:solidFill>
                <a:latin typeface="Helvetica" pitchFamily="2" charset="0"/>
              </a:rPr>
              <a:t>6 fluid ounces </a:t>
            </a:r>
          </a:p>
          <a:p>
            <a:pPr marL="0" lvl="0" indent="0" defTabSz="457200">
              <a:lnSpc>
                <a:spcPct val="100000"/>
              </a:lnSpc>
              <a:spcBef>
                <a:spcPts val="0"/>
              </a:spcBef>
              <a:buNone/>
            </a:pPr>
            <a:r>
              <a:rPr lang="en-US" sz="2200" dirty="0">
                <a:solidFill>
                  <a:srgbClr val="521447"/>
                </a:solidFill>
                <a:latin typeface="Helvetica" pitchFamily="2" charset="0"/>
              </a:rPr>
              <a:t>Children ages 3 through 5 years of age must receive at least 6 fluid ounces (¾ cup) of unflavored low-fat (1%) or unflavored fat-free (skim) milk as part of a reimbursable breakfast, lunch, and supper.</a:t>
            </a:r>
          </a:p>
        </p:txBody>
      </p:sp>
    </p:spTree>
    <p:extLst>
      <p:ext uri="{BB962C8B-B14F-4D97-AF65-F5344CB8AC3E}">
        <p14:creationId xmlns:p14="http://schemas.microsoft.com/office/powerpoint/2010/main" val="104783769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9A939B-CB70-477E-A674-0A5192B9C4A7}"/>
              </a:ext>
            </a:extLst>
          </p:cNvPr>
          <p:cNvSpPr>
            <a:spLocks noGrp="1"/>
          </p:cNvSpPr>
          <p:nvPr>
            <p:ph sz="half" idx="2"/>
          </p:nvPr>
        </p:nvSpPr>
        <p:spPr>
          <a:xfrm>
            <a:off x="570673" y="256848"/>
            <a:ext cx="582267" cy="591291"/>
          </a:xfrm>
        </p:spPr>
        <p:txBody>
          <a:bodyPr/>
          <a:lstStyle/>
          <a:p>
            <a:pPr marL="0" lvl="0" indent="0" algn="ctr" defTabSz="457200">
              <a:lnSpc>
                <a:spcPct val="100000"/>
              </a:lnSpc>
              <a:spcBef>
                <a:spcPts val="0"/>
              </a:spcBef>
              <a:buNone/>
            </a:pPr>
            <a:r>
              <a:rPr lang="en-US" sz="3200" b="1" dirty="0">
                <a:solidFill>
                  <a:srgbClr val="511446"/>
                </a:solidFill>
                <a:latin typeface="Helvetica" pitchFamily="2" charset="0"/>
              </a:rPr>
              <a:t>1</a:t>
            </a:r>
          </a:p>
        </p:txBody>
      </p:sp>
      <p:sp>
        <p:nvSpPr>
          <p:cNvPr id="2" name="Title 1">
            <a:extLst>
              <a:ext uri="{FF2B5EF4-FFF2-40B4-BE49-F238E27FC236}">
                <a16:creationId xmlns:a16="http://schemas.microsoft.com/office/drawing/2014/main" id="{B5F6EF75-2A94-441B-94B1-0E4B58538742}"/>
              </a:ext>
            </a:extLst>
          </p:cNvPr>
          <p:cNvSpPr>
            <a:spLocks noGrp="1"/>
          </p:cNvSpPr>
          <p:nvPr>
            <p:ph type="title"/>
          </p:nvPr>
        </p:nvSpPr>
        <p:spPr>
          <a:xfrm>
            <a:off x="469626" y="1463405"/>
            <a:ext cx="7886700" cy="993775"/>
          </a:xfrm>
        </p:spPr>
        <p:txBody>
          <a:bodyPr>
            <a:noAutofit/>
          </a:bodyPr>
          <a:lstStyle/>
          <a:p>
            <a:r>
              <a:rPr lang="en-US" sz="2200" dirty="0">
                <a:solidFill>
                  <a:prstClr val="black"/>
                </a:solidFill>
                <a:latin typeface="Helvetica" pitchFamily="2" charset="0"/>
              </a:rPr>
              <a:t>What is the minimum amount of breastmilk or iron-fortified formula you must serve to infants 0 through 5 months of age at breakfast?</a:t>
            </a:r>
            <a:endParaRPr lang="en-US" sz="2200" dirty="0"/>
          </a:p>
        </p:txBody>
      </p:sp>
      <p:sp>
        <p:nvSpPr>
          <p:cNvPr id="3" name="Content Placeholder 2">
            <a:extLst>
              <a:ext uri="{FF2B5EF4-FFF2-40B4-BE49-F238E27FC236}">
                <a16:creationId xmlns:a16="http://schemas.microsoft.com/office/drawing/2014/main" id="{451F25CB-3908-4994-9605-1DB4F6E45B8B}"/>
              </a:ext>
            </a:extLst>
          </p:cNvPr>
          <p:cNvSpPr>
            <a:spLocks noGrp="1"/>
          </p:cNvSpPr>
          <p:nvPr>
            <p:ph sz="half" idx="1"/>
          </p:nvPr>
        </p:nvSpPr>
        <p:spPr>
          <a:xfrm>
            <a:off x="461752" y="2835291"/>
            <a:ext cx="7769914" cy="2110441"/>
          </a:xfrm>
        </p:spPr>
        <p:txBody>
          <a:bodyPr/>
          <a:lstStyle/>
          <a:p>
            <a:pPr marL="0" lvl="0" indent="0" defTabSz="457200">
              <a:lnSpc>
                <a:spcPct val="100000"/>
              </a:lnSpc>
              <a:spcBef>
                <a:spcPts val="0"/>
              </a:spcBef>
              <a:buNone/>
            </a:pPr>
            <a:r>
              <a:rPr lang="en-US" sz="2400" b="1" dirty="0">
                <a:solidFill>
                  <a:srgbClr val="521447"/>
                </a:solidFill>
                <a:latin typeface="Helvetica" pitchFamily="2" charset="0"/>
              </a:rPr>
              <a:t>4 to 6 fluid ounces</a:t>
            </a:r>
          </a:p>
          <a:p>
            <a:pPr marL="0" lvl="0" indent="0" defTabSz="457200">
              <a:lnSpc>
                <a:spcPct val="100000"/>
              </a:lnSpc>
              <a:spcBef>
                <a:spcPts val="0"/>
              </a:spcBef>
              <a:buNone/>
            </a:pPr>
            <a:r>
              <a:rPr lang="en-US" sz="2200" dirty="0">
                <a:solidFill>
                  <a:srgbClr val="521447"/>
                </a:solidFill>
                <a:latin typeface="Helvetica" pitchFamily="2" charset="0"/>
              </a:rPr>
              <a:t>The minimum amount of breastmilk or iron-fortified infant formula you must serve to an infant 0 through 5 months of age is 4 to 6 fluid ounces.</a:t>
            </a:r>
          </a:p>
        </p:txBody>
      </p:sp>
    </p:spTree>
    <p:extLst>
      <p:ext uri="{BB962C8B-B14F-4D97-AF65-F5344CB8AC3E}">
        <p14:creationId xmlns:p14="http://schemas.microsoft.com/office/powerpoint/2010/main" val="239469701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9A939B-CB70-477E-A674-0A5192B9C4A7}"/>
              </a:ext>
            </a:extLst>
          </p:cNvPr>
          <p:cNvSpPr>
            <a:spLocks noGrp="1"/>
          </p:cNvSpPr>
          <p:nvPr>
            <p:ph sz="half" idx="2"/>
          </p:nvPr>
        </p:nvSpPr>
        <p:spPr>
          <a:xfrm>
            <a:off x="507609" y="280498"/>
            <a:ext cx="729982" cy="591291"/>
          </a:xfrm>
        </p:spPr>
        <p:txBody>
          <a:bodyPr>
            <a:noAutofit/>
          </a:bodyPr>
          <a:lstStyle/>
          <a:p>
            <a:pPr marL="0" lvl="0" indent="0" algn="ctr" defTabSz="457200">
              <a:lnSpc>
                <a:spcPct val="100000"/>
              </a:lnSpc>
              <a:spcBef>
                <a:spcPts val="0"/>
              </a:spcBef>
              <a:buNone/>
            </a:pPr>
            <a:r>
              <a:rPr lang="en-US" sz="3200" b="1" dirty="0">
                <a:solidFill>
                  <a:srgbClr val="511446"/>
                </a:solidFill>
                <a:latin typeface="Helvetica" pitchFamily="2" charset="0"/>
              </a:rPr>
              <a:t>19</a:t>
            </a:r>
          </a:p>
        </p:txBody>
      </p:sp>
      <p:sp>
        <p:nvSpPr>
          <p:cNvPr id="2" name="Title 1">
            <a:extLst>
              <a:ext uri="{FF2B5EF4-FFF2-40B4-BE49-F238E27FC236}">
                <a16:creationId xmlns:a16="http://schemas.microsoft.com/office/drawing/2014/main" id="{B5F6EF75-2A94-441B-94B1-0E4B58538742}"/>
              </a:ext>
            </a:extLst>
          </p:cNvPr>
          <p:cNvSpPr>
            <a:spLocks noGrp="1"/>
          </p:cNvSpPr>
          <p:nvPr>
            <p:ph type="title"/>
          </p:nvPr>
        </p:nvSpPr>
        <p:spPr>
          <a:xfrm>
            <a:off x="477509" y="1439761"/>
            <a:ext cx="7649616" cy="993775"/>
          </a:xfrm>
        </p:spPr>
        <p:txBody>
          <a:bodyPr>
            <a:noAutofit/>
          </a:bodyPr>
          <a:lstStyle/>
          <a:p>
            <a:r>
              <a:rPr lang="en-US" sz="2200" b="1" dirty="0">
                <a:solidFill>
                  <a:prstClr val="black"/>
                </a:solidFill>
                <a:latin typeface="Helvetica" pitchFamily="2" charset="0"/>
              </a:rPr>
              <a:t>Reimbursable or not reimbursable: </a:t>
            </a:r>
            <a:r>
              <a:rPr lang="en-US" sz="2200" dirty="0">
                <a:solidFill>
                  <a:prstClr val="black"/>
                </a:solidFill>
                <a:latin typeface="Helvetica" pitchFamily="2" charset="0"/>
              </a:rPr>
              <a:t>You serve yogurt in place of milk to 3-year-olds. Is the meal reimbursable or </a:t>
            </a:r>
            <a:br>
              <a:rPr lang="en-US" sz="2200" dirty="0">
                <a:solidFill>
                  <a:prstClr val="black"/>
                </a:solidFill>
                <a:latin typeface="Helvetica" pitchFamily="2" charset="0"/>
              </a:rPr>
            </a:br>
            <a:r>
              <a:rPr lang="en-US" sz="2200" dirty="0">
                <a:solidFill>
                  <a:prstClr val="black"/>
                </a:solidFill>
                <a:latin typeface="Helvetica" pitchFamily="2" charset="0"/>
              </a:rPr>
              <a:t>not reimbursable? </a:t>
            </a:r>
            <a:endParaRPr lang="en-US" sz="2200" dirty="0"/>
          </a:p>
        </p:txBody>
      </p:sp>
      <p:sp>
        <p:nvSpPr>
          <p:cNvPr id="3" name="Content Placeholder 2">
            <a:extLst>
              <a:ext uri="{FF2B5EF4-FFF2-40B4-BE49-F238E27FC236}">
                <a16:creationId xmlns:a16="http://schemas.microsoft.com/office/drawing/2014/main" id="{451F25CB-3908-4994-9605-1DB4F6E45B8B}"/>
              </a:ext>
            </a:extLst>
          </p:cNvPr>
          <p:cNvSpPr>
            <a:spLocks noGrp="1"/>
          </p:cNvSpPr>
          <p:nvPr>
            <p:ph sz="half" idx="1"/>
          </p:nvPr>
        </p:nvSpPr>
        <p:spPr>
          <a:xfrm>
            <a:off x="477518" y="2717849"/>
            <a:ext cx="7815144" cy="2496596"/>
          </a:xfrm>
        </p:spPr>
        <p:txBody>
          <a:bodyPr>
            <a:normAutofit/>
          </a:bodyPr>
          <a:lstStyle/>
          <a:p>
            <a:pPr marL="0" lvl="0" indent="0" defTabSz="457200">
              <a:lnSpc>
                <a:spcPct val="100000"/>
              </a:lnSpc>
              <a:spcBef>
                <a:spcPts val="0"/>
              </a:spcBef>
              <a:buNone/>
            </a:pPr>
            <a:r>
              <a:rPr lang="en-US" sz="2400" b="1" dirty="0">
                <a:solidFill>
                  <a:srgbClr val="521447"/>
                </a:solidFill>
                <a:latin typeface="Helvetica" pitchFamily="2" charset="0"/>
              </a:rPr>
              <a:t>Not reimbursable </a:t>
            </a:r>
          </a:p>
          <a:p>
            <a:pPr marL="0" lvl="0" indent="0" defTabSz="457200">
              <a:lnSpc>
                <a:spcPct val="100000"/>
              </a:lnSpc>
              <a:spcBef>
                <a:spcPts val="0"/>
              </a:spcBef>
              <a:buNone/>
            </a:pPr>
            <a:r>
              <a:rPr lang="en-US" sz="2200" dirty="0">
                <a:solidFill>
                  <a:srgbClr val="521447"/>
                </a:solidFill>
                <a:latin typeface="Helvetica" pitchFamily="2" charset="0"/>
              </a:rPr>
              <a:t>You may serve yogurt in place of milk to adult participants only. If you serve yogurt in place of milk to 3-year-olds, the meal is not reimbursable. In the CACFP, yogurt served to children may credit toward the meats/meat alternates component only.</a:t>
            </a:r>
          </a:p>
        </p:txBody>
      </p:sp>
    </p:spTree>
    <p:extLst>
      <p:ext uri="{BB962C8B-B14F-4D97-AF65-F5344CB8AC3E}">
        <p14:creationId xmlns:p14="http://schemas.microsoft.com/office/powerpoint/2010/main" val="148060385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9A939B-CB70-477E-A674-0A5192B9C4A7}"/>
              </a:ext>
            </a:extLst>
          </p:cNvPr>
          <p:cNvSpPr>
            <a:spLocks noGrp="1"/>
          </p:cNvSpPr>
          <p:nvPr>
            <p:ph sz="half" idx="2"/>
          </p:nvPr>
        </p:nvSpPr>
        <p:spPr>
          <a:xfrm>
            <a:off x="507609" y="280498"/>
            <a:ext cx="729982" cy="591291"/>
          </a:xfrm>
        </p:spPr>
        <p:txBody>
          <a:bodyPr>
            <a:noAutofit/>
          </a:bodyPr>
          <a:lstStyle/>
          <a:p>
            <a:pPr marL="0" lvl="0" indent="0" algn="ctr" defTabSz="457200">
              <a:lnSpc>
                <a:spcPct val="100000"/>
              </a:lnSpc>
              <a:spcBef>
                <a:spcPts val="0"/>
              </a:spcBef>
              <a:buNone/>
            </a:pPr>
            <a:r>
              <a:rPr lang="en-US" sz="3200" b="1" dirty="0">
                <a:solidFill>
                  <a:srgbClr val="511446"/>
                </a:solidFill>
                <a:latin typeface="Helvetica" pitchFamily="2" charset="0"/>
              </a:rPr>
              <a:t>20</a:t>
            </a:r>
          </a:p>
        </p:txBody>
      </p:sp>
      <p:sp>
        <p:nvSpPr>
          <p:cNvPr id="2" name="Title 1">
            <a:extLst>
              <a:ext uri="{FF2B5EF4-FFF2-40B4-BE49-F238E27FC236}">
                <a16:creationId xmlns:a16="http://schemas.microsoft.com/office/drawing/2014/main" id="{B5F6EF75-2A94-441B-94B1-0E4B58538742}"/>
              </a:ext>
            </a:extLst>
          </p:cNvPr>
          <p:cNvSpPr>
            <a:spLocks noGrp="1"/>
          </p:cNvSpPr>
          <p:nvPr>
            <p:ph type="title"/>
          </p:nvPr>
        </p:nvSpPr>
        <p:spPr>
          <a:xfrm>
            <a:off x="477509" y="1416112"/>
            <a:ext cx="7649616" cy="993775"/>
          </a:xfrm>
        </p:spPr>
        <p:txBody>
          <a:bodyPr>
            <a:noAutofit/>
          </a:bodyPr>
          <a:lstStyle/>
          <a:p>
            <a:r>
              <a:rPr lang="en-US" sz="2200" b="1" dirty="0">
                <a:solidFill>
                  <a:prstClr val="black"/>
                </a:solidFill>
                <a:latin typeface="Helvetica" pitchFamily="2" charset="0"/>
              </a:rPr>
              <a:t>Fill in the blank: </a:t>
            </a:r>
            <a:r>
              <a:rPr lang="en-US" sz="2200" dirty="0">
                <a:solidFill>
                  <a:prstClr val="black"/>
                </a:solidFill>
                <a:latin typeface="Helvetica" pitchFamily="2" charset="0"/>
              </a:rPr>
              <a:t>Unless you have a signed medical statement, infant formula must be ___________. </a:t>
            </a:r>
            <a:endParaRPr lang="en-US" sz="2200" dirty="0"/>
          </a:p>
        </p:txBody>
      </p:sp>
      <p:sp>
        <p:nvSpPr>
          <p:cNvPr id="3" name="Content Placeholder 2">
            <a:extLst>
              <a:ext uri="{FF2B5EF4-FFF2-40B4-BE49-F238E27FC236}">
                <a16:creationId xmlns:a16="http://schemas.microsoft.com/office/drawing/2014/main" id="{451F25CB-3908-4994-9605-1DB4F6E45B8B}"/>
              </a:ext>
            </a:extLst>
          </p:cNvPr>
          <p:cNvSpPr>
            <a:spLocks noGrp="1"/>
          </p:cNvSpPr>
          <p:nvPr>
            <p:ph sz="half" idx="1"/>
          </p:nvPr>
        </p:nvSpPr>
        <p:spPr>
          <a:xfrm>
            <a:off x="477518" y="2536542"/>
            <a:ext cx="8209282" cy="2496596"/>
          </a:xfrm>
        </p:spPr>
        <p:txBody>
          <a:bodyPr>
            <a:normAutofit/>
          </a:bodyPr>
          <a:lstStyle/>
          <a:p>
            <a:pPr marL="0" lvl="0" indent="0" defTabSz="457200">
              <a:lnSpc>
                <a:spcPct val="100000"/>
              </a:lnSpc>
              <a:spcBef>
                <a:spcPts val="0"/>
              </a:spcBef>
              <a:buNone/>
            </a:pPr>
            <a:r>
              <a:rPr lang="en-US" sz="2400" b="1" dirty="0">
                <a:solidFill>
                  <a:srgbClr val="521447"/>
                </a:solidFill>
                <a:latin typeface="Helvetica" pitchFamily="2" charset="0"/>
              </a:rPr>
              <a:t>Iron-fortified </a:t>
            </a:r>
          </a:p>
          <a:p>
            <a:pPr marL="0" lvl="0" indent="0" defTabSz="457200">
              <a:lnSpc>
                <a:spcPct val="100000"/>
              </a:lnSpc>
              <a:spcBef>
                <a:spcPts val="0"/>
              </a:spcBef>
              <a:buNone/>
            </a:pPr>
            <a:r>
              <a:rPr lang="en-US" sz="2200" dirty="0">
                <a:solidFill>
                  <a:srgbClr val="521447"/>
                </a:solidFill>
                <a:latin typeface="Helvetica" pitchFamily="2" charset="0"/>
              </a:rPr>
              <a:t>To determine if an infant formula is iron-fortified, look for a statement on the product’s label that says “Infant Formula with Iron” or other similar wording.</a:t>
            </a:r>
          </a:p>
        </p:txBody>
      </p:sp>
    </p:spTree>
    <p:extLst>
      <p:ext uri="{BB962C8B-B14F-4D97-AF65-F5344CB8AC3E}">
        <p14:creationId xmlns:p14="http://schemas.microsoft.com/office/powerpoint/2010/main" val="302040488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9A939B-CB70-477E-A674-0A5192B9C4A7}"/>
              </a:ext>
            </a:extLst>
          </p:cNvPr>
          <p:cNvSpPr>
            <a:spLocks noGrp="1"/>
          </p:cNvSpPr>
          <p:nvPr>
            <p:ph sz="half" idx="2"/>
          </p:nvPr>
        </p:nvSpPr>
        <p:spPr>
          <a:xfrm>
            <a:off x="507609" y="280498"/>
            <a:ext cx="729982" cy="591291"/>
          </a:xfrm>
        </p:spPr>
        <p:txBody>
          <a:bodyPr>
            <a:noAutofit/>
          </a:bodyPr>
          <a:lstStyle/>
          <a:p>
            <a:pPr marL="0" lvl="0" indent="0" algn="ctr" defTabSz="457200">
              <a:lnSpc>
                <a:spcPct val="100000"/>
              </a:lnSpc>
              <a:spcBef>
                <a:spcPts val="0"/>
              </a:spcBef>
              <a:buNone/>
            </a:pPr>
            <a:r>
              <a:rPr lang="en-US" sz="3200" b="1" dirty="0">
                <a:solidFill>
                  <a:srgbClr val="511446"/>
                </a:solidFill>
                <a:latin typeface="Helvetica" pitchFamily="2" charset="0"/>
              </a:rPr>
              <a:t>21</a:t>
            </a:r>
          </a:p>
        </p:txBody>
      </p:sp>
      <p:sp>
        <p:nvSpPr>
          <p:cNvPr id="2" name="Title 1">
            <a:extLst>
              <a:ext uri="{FF2B5EF4-FFF2-40B4-BE49-F238E27FC236}">
                <a16:creationId xmlns:a16="http://schemas.microsoft.com/office/drawing/2014/main" id="{B5F6EF75-2A94-441B-94B1-0E4B58538742}"/>
              </a:ext>
            </a:extLst>
          </p:cNvPr>
          <p:cNvSpPr>
            <a:spLocks noGrp="1"/>
          </p:cNvSpPr>
          <p:nvPr>
            <p:ph type="title"/>
          </p:nvPr>
        </p:nvSpPr>
        <p:spPr>
          <a:xfrm>
            <a:off x="346879" y="1238179"/>
            <a:ext cx="7649616" cy="993775"/>
          </a:xfrm>
        </p:spPr>
        <p:txBody>
          <a:bodyPr>
            <a:noAutofit/>
          </a:bodyPr>
          <a:lstStyle/>
          <a:p>
            <a:r>
              <a:rPr lang="en-US" sz="2200" dirty="0">
                <a:solidFill>
                  <a:prstClr val="black"/>
                </a:solidFill>
                <a:latin typeface="Helvetica" pitchFamily="2" charset="0"/>
              </a:rPr>
              <a:t>This type of milk may not count toward a reimbursable meal or snack for children 0 through 5 years of age. </a:t>
            </a:r>
            <a:endParaRPr lang="en-US" sz="2200" dirty="0"/>
          </a:p>
        </p:txBody>
      </p:sp>
      <p:sp>
        <p:nvSpPr>
          <p:cNvPr id="3" name="Content Placeholder 2">
            <a:extLst>
              <a:ext uri="{FF2B5EF4-FFF2-40B4-BE49-F238E27FC236}">
                <a16:creationId xmlns:a16="http://schemas.microsoft.com/office/drawing/2014/main" id="{451F25CB-3908-4994-9605-1DB4F6E45B8B}"/>
              </a:ext>
            </a:extLst>
          </p:cNvPr>
          <p:cNvSpPr>
            <a:spLocks noGrp="1"/>
          </p:cNvSpPr>
          <p:nvPr>
            <p:ph sz="half" idx="1"/>
          </p:nvPr>
        </p:nvSpPr>
        <p:spPr>
          <a:xfrm>
            <a:off x="364303" y="2300214"/>
            <a:ext cx="8518440" cy="2657384"/>
          </a:xfrm>
        </p:spPr>
        <p:txBody>
          <a:bodyPr>
            <a:normAutofit fontScale="85000" lnSpcReduction="20000"/>
          </a:bodyPr>
          <a:lstStyle/>
          <a:p>
            <a:pPr marL="0" lvl="0" indent="0" defTabSz="457200">
              <a:lnSpc>
                <a:spcPct val="110000"/>
              </a:lnSpc>
              <a:spcBef>
                <a:spcPts val="0"/>
              </a:spcBef>
              <a:buNone/>
            </a:pPr>
            <a:r>
              <a:rPr lang="en-US" sz="2600" b="1" dirty="0">
                <a:solidFill>
                  <a:srgbClr val="521447"/>
                </a:solidFill>
                <a:latin typeface="Helvetica" pitchFamily="2" charset="0"/>
              </a:rPr>
              <a:t>Flavored milk </a:t>
            </a:r>
          </a:p>
          <a:p>
            <a:pPr marL="0" lvl="0" indent="0" defTabSz="457200">
              <a:lnSpc>
                <a:spcPct val="110000"/>
              </a:lnSpc>
              <a:spcBef>
                <a:spcPts val="0"/>
              </a:spcBef>
              <a:buNone/>
            </a:pPr>
            <a:r>
              <a:rPr lang="en-US" sz="2400" dirty="0">
                <a:solidFill>
                  <a:srgbClr val="521447"/>
                </a:solidFill>
                <a:latin typeface="Helvetica" pitchFamily="2" charset="0"/>
              </a:rPr>
              <a:t>Flavored milk may only count toward a reimbursable meal or snack for children ages 6 years and older, and adult participants. </a:t>
            </a:r>
          </a:p>
          <a:p>
            <a:pPr marL="0" lvl="0" indent="0" defTabSz="457200">
              <a:lnSpc>
                <a:spcPct val="110000"/>
              </a:lnSpc>
              <a:spcBef>
                <a:spcPts val="0"/>
              </a:spcBef>
              <a:buNone/>
            </a:pPr>
            <a:r>
              <a:rPr lang="en-US" sz="2400" dirty="0">
                <a:solidFill>
                  <a:srgbClr val="521447"/>
                </a:solidFill>
                <a:latin typeface="Helvetica" pitchFamily="2" charset="0"/>
              </a:rPr>
              <a:t>You may serve: </a:t>
            </a:r>
          </a:p>
          <a:p>
            <a:pPr marL="342900" lvl="0" indent="-342900" defTabSz="457200">
              <a:lnSpc>
                <a:spcPct val="120000"/>
              </a:lnSpc>
              <a:spcBef>
                <a:spcPts val="0"/>
              </a:spcBef>
              <a:buClr>
                <a:srgbClr val="521447"/>
              </a:buClr>
            </a:pPr>
            <a:r>
              <a:rPr lang="en-US" sz="2400" dirty="0">
                <a:solidFill>
                  <a:srgbClr val="521447"/>
                </a:solidFill>
                <a:latin typeface="Helvetica" pitchFamily="2" charset="0"/>
              </a:rPr>
              <a:t>iron-fortified infant formula or breastmilk to infants 0-11 months; </a:t>
            </a:r>
          </a:p>
          <a:p>
            <a:pPr marL="342900" lvl="0" indent="-342900" defTabSz="457200">
              <a:lnSpc>
                <a:spcPct val="120000"/>
              </a:lnSpc>
              <a:spcBef>
                <a:spcPts val="0"/>
              </a:spcBef>
              <a:buClr>
                <a:srgbClr val="521447"/>
              </a:buClr>
            </a:pPr>
            <a:r>
              <a:rPr lang="en-US" sz="2400" dirty="0">
                <a:solidFill>
                  <a:srgbClr val="521447"/>
                </a:solidFill>
                <a:latin typeface="Helvetica" pitchFamily="2" charset="0"/>
              </a:rPr>
              <a:t>unflavored whole milk to children 12 months to 23 months; and </a:t>
            </a:r>
          </a:p>
          <a:p>
            <a:pPr marL="342900" lvl="0" indent="-342900" defTabSz="457200">
              <a:lnSpc>
                <a:spcPct val="120000"/>
              </a:lnSpc>
              <a:spcBef>
                <a:spcPts val="0"/>
              </a:spcBef>
              <a:buClr>
                <a:srgbClr val="521447"/>
              </a:buClr>
            </a:pPr>
            <a:r>
              <a:rPr lang="en-US" sz="2400" dirty="0">
                <a:solidFill>
                  <a:srgbClr val="521447"/>
                </a:solidFill>
                <a:latin typeface="Helvetica" pitchFamily="2" charset="0"/>
              </a:rPr>
              <a:t>unflavored low-fat (1%) or unflavored fat-free (skim) milk to </a:t>
            </a:r>
            <a:br>
              <a:rPr lang="en-US" sz="2400" dirty="0">
                <a:solidFill>
                  <a:srgbClr val="521447"/>
                </a:solidFill>
                <a:latin typeface="Helvetica" pitchFamily="2" charset="0"/>
              </a:rPr>
            </a:br>
            <a:r>
              <a:rPr lang="en-US" sz="2400" dirty="0">
                <a:solidFill>
                  <a:srgbClr val="521447"/>
                </a:solidFill>
                <a:latin typeface="Helvetica" pitchFamily="2" charset="0"/>
              </a:rPr>
              <a:t>children 2 through 5 years of age.</a:t>
            </a:r>
          </a:p>
        </p:txBody>
      </p:sp>
    </p:spTree>
    <p:extLst>
      <p:ext uri="{BB962C8B-B14F-4D97-AF65-F5344CB8AC3E}">
        <p14:creationId xmlns:p14="http://schemas.microsoft.com/office/powerpoint/2010/main" val="382432584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1000"/>
                                        <p:tgtEl>
                                          <p:spTgt spid="3">
                                            <p:txEl>
                                              <p:pRg st="3" end="3"/>
                                            </p:txEl>
                                          </p:spTgt>
                                        </p:tgtEl>
                                      </p:cBhvr>
                                    </p:animEffect>
                                    <p:anim calcmode="lin" valueType="num">
                                      <p:cBhvr>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fade">
                                      <p:cBhvr>
                                        <p:cTn id="31" dur="1000"/>
                                        <p:tgtEl>
                                          <p:spTgt spid="3">
                                            <p:txEl>
                                              <p:pRg st="4" end="4"/>
                                            </p:txEl>
                                          </p:spTgt>
                                        </p:tgtEl>
                                      </p:cBhvr>
                                    </p:animEffect>
                                    <p:anim calcmode="lin" valueType="num">
                                      <p:cBhvr>
                                        <p:cTn id="3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Effect transition="in" filter="fade">
                                      <p:cBhvr>
                                        <p:cTn id="38" dur="1000"/>
                                        <p:tgtEl>
                                          <p:spTgt spid="3">
                                            <p:txEl>
                                              <p:pRg st="5" end="5"/>
                                            </p:txEl>
                                          </p:spTgt>
                                        </p:tgtEl>
                                      </p:cBhvr>
                                    </p:animEffect>
                                    <p:anim calcmode="lin" valueType="num">
                                      <p:cBhvr>
                                        <p:cTn id="39"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0"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9A939B-CB70-477E-A674-0A5192B9C4A7}"/>
              </a:ext>
            </a:extLst>
          </p:cNvPr>
          <p:cNvSpPr>
            <a:spLocks noGrp="1"/>
          </p:cNvSpPr>
          <p:nvPr>
            <p:ph sz="half" idx="2"/>
          </p:nvPr>
        </p:nvSpPr>
        <p:spPr>
          <a:xfrm>
            <a:off x="507609" y="280498"/>
            <a:ext cx="729982" cy="591291"/>
          </a:xfrm>
        </p:spPr>
        <p:txBody>
          <a:bodyPr>
            <a:noAutofit/>
          </a:bodyPr>
          <a:lstStyle/>
          <a:p>
            <a:pPr marL="0" lvl="0" indent="0" algn="ctr" defTabSz="457200">
              <a:lnSpc>
                <a:spcPct val="100000"/>
              </a:lnSpc>
              <a:spcBef>
                <a:spcPts val="0"/>
              </a:spcBef>
              <a:buNone/>
            </a:pPr>
            <a:r>
              <a:rPr lang="en-US" sz="3200" b="1" dirty="0">
                <a:solidFill>
                  <a:srgbClr val="511446"/>
                </a:solidFill>
                <a:latin typeface="Helvetica" pitchFamily="2" charset="0"/>
              </a:rPr>
              <a:t>22</a:t>
            </a:r>
          </a:p>
        </p:txBody>
      </p:sp>
      <p:sp>
        <p:nvSpPr>
          <p:cNvPr id="2" name="Title 1">
            <a:extLst>
              <a:ext uri="{FF2B5EF4-FFF2-40B4-BE49-F238E27FC236}">
                <a16:creationId xmlns:a16="http://schemas.microsoft.com/office/drawing/2014/main" id="{B5F6EF75-2A94-441B-94B1-0E4B58538742}"/>
              </a:ext>
            </a:extLst>
          </p:cNvPr>
          <p:cNvSpPr>
            <a:spLocks noGrp="1"/>
          </p:cNvSpPr>
          <p:nvPr>
            <p:ph type="title"/>
          </p:nvPr>
        </p:nvSpPr>
        <p:spPr>
          <a:xfrm>
            <a:off x="477510" y="1238179"/>
            <a:ext cx="8056892" cy="993775"/>
          </a:xfrm>
        </p:spPr>
        <p:txBody>
          <a:bodyPr>
            <a:noAutofit/>
          </a:bodyPr>
          <a:lstStyle/>
          <a:p>
            <a:r>
              <a:rPr lang="en-US" sz="2200" dirty="0">
                <a:solidFill>
                  <a:prstClr val="black"/>
                </a:solidFill>
                <a:latin typeface="Helvetica" pitchFamily="2" charset="0"/>
              </a:rPr>
              <a:t>What is another name for Ultra High Temperature (UHT) milk? </a:t>
            </a:r>
            <a:endParaRPr lang="en-US" sz="2200" dirty="0"/>
          </a:p>
        </p:txBody>
      </p:sp>
      <p:sp>
        <p:nvSpPr>
          <p:cNvPr id="3" name="Content Placeholder 2">
            <a:extLst>
              <a:ext uri="{FF2B5EF4-FFF2-40B4-BE49-F238E27FC236}">
                <a16:creationId xmlns:a16="http://schemas.microsoft.com/office/drawing/2014/main" id="{451F25CB-3908-4994-9605-1DB4F6E45B8B}"/>
              </a:ext>
            </a:extLst>
          </p:cNvPr>
          <p:cNvSpPr>
            <a:spLocks noGrp="1"/>
          </p:cNvSpPr>
          <p:nvPr>
            <p:ph sz="half" idx="1"/>
          </p:nvPr>
        </p:nvSpPr>
        <p:spPr>
          <a:xfrm>
            <a:off x="468811" y="2397211"/>
            <a:ext cx="8056892" cy="2657384"/>
          </a:xfrm>
        </p:spPr>
        <p:txBody>
          <a:bodyPr>
            <a:normAutofit/>
          </a:bodyPr>
          <a:lstStyle/>
          <a:p>
            <a:pPr marL="0" lvl="0" indent="0" defTabSz="457200">
              <a:lnSpc>
                <a:spcPct val="100000"/>
              </a:lnSpc>
              <a:spcBef>
                <a:spcPts val="0"/>
              </a:spcBef>
              <a:buNone/>
            </a:pPr>
            <a:r>
              <a:rPr lang="en-US" sz="2400" b="1" dirty="0">
                <a:solidFill>
                  <a:srgbClr val="521447"/>
                </a:solidFill>
                <a:latin typeface="Helvetica" pitchFamily="2" charset="0"/>
              </a:rPr>
              <a:t>Shelf-stable milk </a:t>
            </a:r>
          </a:p>
          <a:p>
            <a:pPr marL="0" lvl="0" indent="0" defTabSz="457200">
              <a:lnSpc>
                <a:spcPct val="100000"/>
              </a:lnSpc>
              <a:spcBef>
                <a:spcPts val="0"/>
              </a:spcBef>
              <a:buNone/>
            </a:pPr>
            <a:r>
              <a:rPr lang="en-US" sz="2200" dirty="0">
                <a:solidFill>
                  <a:srgbClr val="521447"/>
                </a:solidFill>
                <a:latin typeface="Helvetica" pitchFamily="2" charset="0"/>
              </a:rPr>
              <a:t>UHT milk is milk that has been pasteurized at a high temperature and then packaged to ensure a long shelf life without the need for refrigeration. You may serve UHT milk as part of a reimbursable meal or snack in the CACFP.</a:t>
            </a:r>
          </a:p>
        </p:txBody>
      </p:sp>
    </p:spTree>
    <p:extLst>
      <p:ext uri="{BB962C8B-B14F-4D97-AF65-F5344CB8AC3E}">
        <p14:creationId xmlns:p14="http://schemas.microsoft.com/office/powerpoint/2010/main" val="94198794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9A939B-CB70-477E-A674-0A5192B9C4A7}"/>
              </a:ext>
            </a:extLst>
          </p:cNvPr>
          <p:cNvSpPr>
            <a:spLocks noGrp="1"/>
          </p:cNvSpPr>
          <p:nvPr>
            <p:ph sz="half" idx="2"/>
          </p:nvPr>
        </p:nvSpPr>
        <p:spPr>
          <a:xfrm>
            <a:off x="507609" y="280498"/>
            <a:ext cx="729982" cy="591291"/>
          </a:xfrm>
        </p:spPr>
        <p:txBody>
          <a:bodyPr>
            <a:noAutofit/>
          </a:bodyPr>
          <a:lstStyle/>
          <a:p>
            <a:pPr marL="0" lvl="0" indent="0" algn="ctr" defTabSz="457200">
              <a:lnSpc>
                <a:spcPct val="100000"/>
              </a:lnSpc>
              <a:spcBef>
                <a:spcPts val="0"/>
              </a:spcBef>
              <a:buNone/>
            </a:pPr>
            <a:r>
              <a:rPr lang="en-US" sz="3200" b="1" dirty="0">
                <a:solidFill>
                  <a:srgbClr val="511446"/>
                </a:solidFill>
                <a:latin typeface="Helvetica" pitchFamily="2" charset="0"/>
              </a:rPr>
              <a:t>23</a:t>
            </a:r>
          </a:p>
        </p:txBody>
      </p:sp>
      <p:sp>
        <p:nvSpPr>
          <p:cNvPr id="2" name="Title 1">
            <a:extLst>
              <a:ext uri="{FF2B5EF4-FFF2-40B4-BE49-F238E27FC236}">
                <a16:creationId xmlns:a16="http://schemas.microsoft.com/office/drawing/2014/main" id="{B5F6EF75-2A94-441B-94B1-0E4B58538742}"/>
              </a:ext>
            </a:extLst>
          </p:cNvPr>
          <p:cNvSpPr>
            <a:spLocks noGrp="1"/>
          </p:cNvSpPr>
          <p:nvPr>
            <p:ph type="title"/>
          </p:nvPr>
        </p:nvSpPr>
        <p:spPr>
          <a:xfrm>
            <a:off x="477510" y="1419485"/>
            <a:ext cx="8056892" cy="993775"/>
          </a:xfrm>
        </p:spPr>
        <p:txBody>
          <a:bodyPr>
            <a:noAutofit/>
          </a:bodyPr>
          <a:lstStyle/>
          <a:p>
            <a:r>
              <a:rPr lang="en-US" sz="2200" b="1" dirty="0">
                <a:solidFill>
                  <a:prstClr val="black"/>
                </a:solidFill>
                <a:latin typeface="Helvetica" pitchFamily="2" charset="0"/>
              </a:rPr>
              <a:t>Agree or disagree: </a:t>
            </a:r>
            <a:r>
              <a:rPr lang="en-US" sz="2200" dirty="0">
                <a:solidFill>
                  <a:prstClr val="black"/>
                </a:solidFill>
                <a:latin typeface="Helvetica" pitchFamily="2" charset="0"/>
              </a:rPr>
              <a:t>You may serve flavored UHT (shelf-stable) milk to children 2 through 5 years of age. </a:t>
            </a:r>
            <a:endParaRPr lang="en-US" sz="2200" dirty="0"/>
          </a:p>
        </p:txBody>
      </p:sp>
      <p:sp>
        <p:nvSpPr>
          <p:cNvPr id="3" name="Content Placeholder 2">
            <a:extLst>
              <a:ext uri="{FF2B5EF4-FFF2-40B4-BE49-F238E27FC236}">
                <a16:creationId xmlns:a16="http://schemas.microsoft.com/office/drawing/2014/main" id="{451F25CB-3908-4994-9605-1DB4F6E45B8B}"/>
              </a:ext>
            </a:extLst>
          </p:cNvPr>
          <p:cNvSpPr>
            <a:spLocks noGrp="1"/>
          </p:cNvSpPr>
          <p:nvPr>
            <p:ph sz="half" idx="1"/>
          </p:nvPr>
        </p:nvSpPr>
        <p:spPr>
          <a:xfrm>
            <a:off x="468811" y="2680998"/>
            <a:ext cx="8187509" cy="2657384"/>
          </a:xfrm>
        </p:spPr>
        <p:txBody>
          <a:bodyPr>
            <a:normAutofit/>
          </a:bodyPr>
          <a:lstStyle/>
          <a:p>
            <a:pPr marL="0" lvl="0" indent="0" defTabSz="457200">
              <a:lnSpc>
                <a:spcPct val="100000"/>
              </a:lnSpc>
              <a:spcBef>
                <a:spcPts val="0"/>
              </a:spcBef>
              <a:buNone/>
            </a:pPr>
            <a:r>
              <a:rPr lang="en-US" sz="2400" b="1" dirty="0">
                <a:solidFill>
                  <a:srgbClr val="521447"/>
                </a:solidFill>
                <a:latin typeface="Helvetica" pitchFamily="2" charset="0"/>
              </a:rPr>
              <a:t>Disagree </a:t>
            </a:r>
          </a:p>
          <a:p>
            <a:pPr marL="0" lvl="0" indent="0" defTabSz="457200">
              <a:lnSpc>
                <a:spcPct val="100000"/>
              </a:lnSpc>
              <a:spcBef>
                <a:spcPts val="0"/>
              </a:spcBef>
              <a:buNone/>
            </a:pPr>
            <a:r>
              <a:rPr lang="en-US" sz="2200" dirty="0">
                <a:solidFill>
                  <a:srgbClr val="521447"/>
                </a:solidFill>
                <a:latin typeface="Helvetica" pitchFamily="2" charset="0"/>
              </a:rPr>
              <a:t>The only types of UHT milk you may serve to children 2 through 5 years of age as part of a reimbursable meal or snack are unflavored fat-free (skim) milk and unflavored low-fat (1%) milk.</a:t>
            </a:r>
          </a:p>
        </p:txBody>
      </p:sp>
    </p:spTree>
    <p:extLst>
      <p:ext uri="{BB962C8B-B14F-4D97-AF65-F5344CB8AC3E}">
        <p14:creationId xmlns:p14="http://schemas.microsoft.com/office/powerpoint/2010/main" val="386480055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9A939B-CB70-477E-A674-0A5192B9C4A7}"/>
              </a:ext>
            </a:extLst>
          </p:cNvPr>
          <p:cNvSpPr>
            <a:spLocks noGrp="1"/>
          </p:cNvSpPr>
          <p:nvPr>
            <p:ph sz="half" idx="2"/>
          </p:nvPr>
        </p:nvSpPr>
        <p:spPr>
          <a:xfrm>
            <a:off x="507609" y="280498"/>
            <a:ext cx="729982" cy="591291"/>
          </a:xfrm>
        </p:spPr>
        <p:txBody>
          <a:bodyPr>
            <a:noAutofit/>
          </a:bodyPr>
          <a:lstStyle/>
          <a:p>
            <a:pPr marL="0" lvl="0" indent="0" algn="ctr" defTabSz="457200">
              <a:lnSpc>
                <a:spcPct val="100000"/>
              </a:lnSpc>
              <a:spcBef>
                <a:spcPts val="0"/>
              </a:spcBef>
              <a:buNone/>
            </a:pPr>
            <a:r>
              <a:rPr lang="en-US" sz="3200" b="1" dirty="0">
                <a:solidFill>
                  <a:srgbClr val="511446"/>
                </a:solidFill>
                <a:latin typeface="Helvetica" pitchFamily="2" charset="0"/>
              </a:rPr>
              <a:t>24</a:t>
            </a:r>
          </a:p>
        </p:txBody>
      </p:sp>
      <p:sp>
        <p:nvSpPr>
          <p:cNvPr id="2" name="Title 1">
            <a:extLst>
              <a:ext uri="{FF2B5EF4-FFF2-40B4-BE49-F238E27FC236}">
                <a16:creationId xmlns:a16="http://schemas.microsoft.com/office/drawing/2014/main" id="{B5F6EF75-2A94-441B-94B1-0E4B58538742}"/>
              </a:ext>
            </a:extLst>
          </p:cNvPr>
          <p:cNvSpPr>
            <a:spLocks noGrp="1"/>
          </p:cNvSpPr>
          <p:nvPr>
            <p:ph type="title"/>
          </p:nvPr>
        </p:nvSpPr>
        <p:spPr>
          <a:xfrm>
            <a:off x="445978" y="1545606"/>
            <a:ext cx="8154112" cy="993775"/>
          </a:xfrm>
        </p:spPr>
        <p:txBody>
          <a:bodyPr>
            <a:noAutofit/>
          </a:bodyPr>
          <a:lstStyle/>
          <a:p>
            <a:r>
              <a:rPr lang="en-US" sz="2200" dirty="0">
                <a:solidFill>
                  <a:prstClr val="black"/>
                </a:solidFill>
                <a:latin typeface="Helvetica" pitchFamily="2" charset="0"/>
              </a:rPr>
              <a:t>This nutrient that begins with the letter “C” is found in milk and helps keep teeth strong for a healthy smile. What is the name of this nutrient? </a:t>
            </a:r>
            <a:endParaRPr lang="en-US" sz="2200" dirty="0"/>
          </a:p>
        </p:txBody>
      </p:sp>
      <p:sp>
        <p:nvSpPr>
          <p:cNvPr id="3" name="Content Placeholder 2">
            <a:extLst>
              <a:ext uri="{FF2B5EF4-FFF2-40B4-BE49-F238E27FC236}">
                <a16:creationId xmlns:a16="http://schemas.microsoft.com/office/drawing/2014/main" id="{451F25CB-3908-4994-9605-1DB4F6E45B8B}"/>
              </a:ext>
            </a:extLst>
          </p:cNvPr>
          <p:cNvSpPr>
            <a:spLocks noGrp="1"/>
          </p:cNvSpPr>
          <p:nvPr>
            <p:ph sz="half" idx="1"/>
          </p:nvPr>
        </p:nvSpPr>
        <p:spPr>
          <a:xfrm>
            <a:off x="468811" y="3019950"/>
            <a:ext cx="8056892" cy="1508110"/>
          </a:xfrm>
        </p:spPr>
        <p:txBody>
          <a:bodyPr>
            <a:normAutofit/>
          </a:bodyPr>
          <a:lstStyle/>
          <a:p>
            <a:pPr marL="0" lvl="0" indent="0" defTabSz="457200">
              <a:lnSpc>
                <a:spcPct val="100000"/>
              </a:lnSpc>
              <a:spcBef>
                <a:spcPts val="0"/>
              </a:spcBef>
              <a:buNone/>
            </a:pPr>
            <a:r>
              <a:rPr lang="en-US" sz="2400" b="1" dirty="0">
                <a:solidFill>
                  <a:srgbClr val="521447"/>
                </a:solidFill>
                <a:latin typeface="Helvetica" pitchFamily="2" charset="0"/>
              </a:rPr>
              <a:t>Calcium </a:t>
            </a:r>
          </a:p>
          <a:p>
            <a:pPr marL="0" lvl="0" indent="0" defTabSz="457200">
              <a:lnSpc>
                <a:spcPct val="100000"/>
              </a:lnSpc>
              <a:spcBef>
                <a:spcPts val="0"/>
              </a:spcBef>
              <a:buNone/>
            </a:pPr>
            <a:r>
              <a:rPr lang="en-US" sz="2200" dirty="0">
                <a:solidFill>
                  <a:srgbClr val="521447"/>
                </a:solidFill>
                <a:latin typeface="Helvetica" pitchFamily="2" charset="0"/>
              </a:rPr>
              <a:t>Calcium is a nutrient that is important for building and maintaining strong bones and teeth.</a:t>
            </a:r>
          </a:p>
        </p:txBody>
      </p:sp>
    </p:spTree>
    <p:extLst>
      <p:ext uri="{BB962C8B-B14F-4D97-AF65-F5344CB8AC3E}">
        <p14:creationId xmlns:p14="http://schemas.microsoft.com/office/powerpoint/2010/main" val="46753146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9A939B-CB70-477E-A674-0A5192B9C4A7}"/>
              </a:ext>
            </a:extLst>
          </p:cNvPr>
          <p:cNvSpPr>
            <a:spLocks noGrp="1"/>
          </p:cNvSpPr>
          <p:nvPr>
            <p:ph sz="half" idx="2"/>
          </p:nvPr>
        </p:nvSpPr>
        <p:spPr>
          <a:xfrm>
            <a:off x="507609" y="280498"/>
            <a:ext cx="729982" cy="591291"/>
          </a:xfrm>
        </p:spPr>
        <p:txBody>
          <a:bodyPr>
            <a:noAutofit/>
          </a:bodyPr>
          <a:lstStyle/>
          <a:p>
            <a:pPr marL="0" lvl="0" indent="0" algn="ctr" defTabSz="457200">
              <a:lnSpc>
                <a:spcPct val="100000"/>
              </a:lnSpc>
              <a:spcBef>
                <a:spcPts val="0"/>
              </a:spcBef>
              <a:buNone/>
            </a:pPr>
            <a:r>
              <a:rPr lang="en-US" sz="3200" b="1" dirty="0">
                <a:solidFill>
                  <a:srgbClr val="511446"/>
                </a:solidFill>
                <a:latin typeface="Helvetica" pitchFamily="2" charset="0"/>
              </a:rPr>
              <a:t>25</a:t>
            </a:r>
          </a:p>
        </p:txBody>
      </p:sp>
      <p:sp>
        <p:nvSpPr>
          <p:cNvPr id="2" name="Title 1">
            <a:extLst>
              <a:ext uri="{FF2B5EF4-FFF2-40B4-BE49-F238E27FC236}">
                <a16:creationId xmlns:a16="http://schemas.microsoft.com/office/drawing/2014/main" id="{B5F6EF75-2A94-441B-94B1-0E4B58538742}"/>
              </a:ext>
            </a:extLst>
          </p:cNvPr>
          <p:cNvSpPr>
            <a:spLocks noGrp="1"/>
          </p:cNvSpPr>
          <p:nvPr>
            <p:ph type="title"/>
          </p:nvPr>
        </p:nvSpPr>
        <p:spPr>
          <a:xfrm>
            <a:off x="477510" y="1238179"/>
            <a:ext cx="8056892" cy="993775"/>
          </a:xfrm>
        </p:spPr>
        <p:txBody>
          <a:bodyPr>
            <a:noAutofit/>
          </a:bodyPr>
          <a:lstStyle/>
          <a:p>
            <a:r>
              <a:rPr lang="en-US" sz="2200" dirty="0">
                <a:solidFill>
                  <a:prstClr val="black"/>
                </a:solidFill>
                <a:latin typeface="Helvetica" pitchFamily="2" charset="0"/>
              </a:rPr>
              <a:t>What other terms can you use to describe fat-free milk? </a:t>
            </a:r>
            <a:endParaRPr lang="en-US" sz="2200" dirty="0"/>
          </a:p>
        </p:txBody>
      </p:sp>
      <p:sp>
        <p:nvSpPr>
          <p:cNvPr id="3" name="Content Placeholder 2">
            <a:extLst>
              <a:ext uri="{FF2B5EF4-FFF2-40B4-BE49-F238E27FC236}">
                <a16:creationId xmlns:a16="http://schemas.microsoft.com/office/drawing/2014/main" id="{451F25CB-3908-4994-9605-1DB4F6E45B8B}"/>
              </a:ext>
            </a:extLst>
          </p:cNvPr>
          <p:cNvSpPr>
            <a:spLocks noGrp="1"/>
          </p:cNvSpPr>
          <p:nvPr>
            <p:ph sz="half" idx="1"/>
          </p:nvPr>
        </p:nvSpPr>
        <p:spPr>
          <a:xfrm>
            <a:off x="468811" y="2397211"/>
            <a:ext cx="8056892" cy="2657384"/>
          </a:xfrm>
        </p:spPr>
        <p:txBody>
          <a:bodyPr>
            <a:normAutofit/>
          </a:bodyPr>
          <a:lstStyle/>
          <a:p>
            <a:pPr marL="0" lvl="0" indent="0" defTabSz="457200">
              <a:lnSpc>
                <a:spcPct val="100000"/>
              </a:lnSpc>
              <a:spcBef>
                <a:spcPts val="0"/>
              </a:spcBef>
              <a:buNone/>
            </a:pPr>
            <a:r>
              <a:rPr lang="en-US" sz="2400" b="1" dirty="0">
                <a:solidFill>
                  <a:srgbClr val="521447"/>
                </a:solidFill>
                <a:latin typeface="Helvetica" pitchFamily="2" charset="0"/>
              </a:rPr>
              <a:t>Skim milk and non-fat milk </a:t>
            </a:r>
          </a:p>
          <a:p>
            <a:pPr marL="0" lvl="0" indent="0" defTabSz="457200">
              <a:lnSpc>
                <a:spcPct val="100000"/>
              </a:lnSpc>
              <a:spcBef>
                <a:spcPts val="0"/>
              </a:spcBef>
              <a:buNone/>
            </a:pPr>
            <a:r>
              <a:rPr lang="en-US" sz="2200" dirty="0">
                <a:solidFill>
                  <a:srgbClr val="521447"/>
                </a:solidFill>
                <a:latin typeface="Helvetica" pitchFamily="2" charset="0"/>
              </a:rPr>
              <a:t>Other terms or words to describe fat-free milk are non-fat milk and skim milk.</a:t>
            </a:r>
          </a:p>
        </p:txBody>
      </p:sp>
    </p:spTree>
    <p:extLst>
      <p:ext uri="{BB962C8B-B14F-4D97-AF65-F5344CB8AC3E}">
        <p14:creationId xmlns:p14="http://schemas.microsoft.com/office/powerpoint/2010/main" val="110653508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9A939B-CB70-477E-A674-0A5192B9C4A7}"/>
              </a:ext>
            </a:extLst>
          </p:cNvPr>
          <p:cNvSpPr>
            <a:spLocks noGrp="1"/>
          </p:cNvSpPr>
          <p:nvPr>
            <p:ph sz="half" idx="2"/>
          </p:nvPr>
        </p:nvSpPr>
        <p:spPr>
          <a:xfrm>
            <a:off x="507609" y="280498"/>
            <a:ext cx="729982" cy="591291"/>
          </a:xfrm>
        </p:spPr>
        <p:txBody>
          <a:bodyPr>
            <a:noAutofit/>
          </a:bodyPr>
          <a:lstStyle/>
          <a:p>
            <a:pPr marL="0" lvl="0" indent="0" algn="ctr" defTabSz="457200">
              <a:lnSpc>
                <a:spcPct val="100000"/>
              </a:lnSpc>
              <a:spcBef>
                <a:spcPts val="0"/>
              </a:spcBef>
              <a:buNone/>
            </a:pPr>
            <a:r>
              <a:rPr lang="en-US" sz="3200" b="1" dirty="0">
                <a:solidFill>
                  <a:srgbClr val="511446"/>
                </a:solidFill>
                <a:latin typeface="Helvetica" pitchFamily="2" charset="0"/>
              </a:rPr>
              <a:t>26</a:t>
            </a:r>
          </a:p>
        </p:txBody>
      </p:sp>
      <p:sp>
        <p:nvSpPr>
          <p:cNvPr id="2" name="Title 1">
            <a:extLst>
              <a:ext uri="{FF2B5EF4-FFF2-40B4-BE49-F238E27FC236}">
                <a16:creationId xmlns:a16="http://schemas.microsoft.com/office/drawing/2014/main" id="{B5F6EF75-2A94-441B-94B1-0E4B58538742}"/>
              </a:ext>
            </a:extLst>
          </p:cNvPr>
          <p:cNvSpPr>
            <a:spLocks noGrp="1"/>
          </p:cNvSpPr>
          <p:nvPr>
            <p:ph type="title"/>
          </p:nvPr>
        </p:nvSpPr>
        <p:spPr>
          <a:xfrm>
            <a:off x="461744" y="1214530"/>
            <a:ext cx="8056892" cy="993775"/>
          </a:xfrm>
        </p:spPr>
        <p:txBody>
          <a:bodyPr>
            <a:noAutofit/>
          </a:bodyPr>
          <a:lstStyle/>
          <a:p>
            <a:r>
              <a:rPr lang="en-US" sz="2200" dirty="0">
                <a:solidFill>
                  <a:prstClr val="black"/>
                </a:solidFill>
                <a:latin typeface="Helvetica" pitchFamily="2" charset="0"/>
              </a:rPr>
              <a:t>What is another term for low-fat milk? </a:t>
            </a:r>
            <a:endParaRPr lang="en-US" sz="2200" dirty="0"/>
          </a:p>
        </p:txBody>
      </p:sp>
      <p:sp>
        <p:nvSpPr>
          <p:cNvPr id="3" name="Content Placeholder 2">
            <a:extLst>
              <a:ext uri="{FF2B5EF4-FFF2-40B4-BE49-F238E27FC236}">
                <a16:creationId xmlns:a16="http://schemas.microsoft.com/office/drawing/2014/main" id="{451F25CB-3908-4994-9605-1DB4F6E45B8B}"/>
              </a:ext>
            </a:extLst>
          </p:cNvPr>
          <p:cNvSpPr>
            <a:spLocks noGrp="1"/>
          </p:cNvSpPr>
          <p:nvPr>
            <p:ph sz="half" idx="1"/>
          </p:nvPr>
        </p:nvSpPr>
        <p:spPr>
          <a:xfrm>
            <a:off x="453045" y="2405094"/>
            <a:ext cx="6357658" cy="2064430"/>
          </a:xfrm>
        </p:spPr>
        <p:txBody>
          <a:bodyPr>
            <a:normAutofit/>
          </a:bodyPr>
          <a:lstStyle/>
          <a:p>
            <a:pPr marL="0" lvl="0" indent="0" defTabSz="457200">
              <a:lnSpc>
                <a:spcPct val="100000"/>
              </a:lnSpc>
              <a:spcBef>
                <a:spcPts val="0"/>
              </a:spcBef>
              <a:buNone/>
            </a:pPr>
            <a:r>
              <a:rPr lang="en-US" sz="2400" b="1" dirty="0">
                <a:solidFill>
                  <a:srgbClr val="521447"/>
                </a:solidFill>
                <a:latin typeface="Helvetica" pitchFamily="2" charset="0"/>
              </a:rPr>
              <a:t>1% milk </a:t>
            </a:r>
          </a:p>
          <a:p>
            <a:pPr marL="0" lvl="0" indent="0" defTabSz="457200">
              <a:lnSpc>
                <a:spcPct val="100000"/>
              </a:lnSpc>
              <a:spcBef>
                <a:spcPts val="0"/>
              </a:spcBef>
              <a:buNone/>
            </a:pPr>
            <a:r>
              <a:rPr lang="en-US" sz="2200" dirty="0">
                <a:solidFill>
                  <a:srgbClr val="521447"/>
                </a:solidFill>
                <a:latin typeface="Helvetica" pitchFamily="2" charset="0"/>
              </a:rPr>
              <a:t>Another term or word to describe low-fat milk is 1% (one percent) milk.</a:t>
            </a:r>
          </a:p>
        </p:txBody>
      </p:sp>
    </p:spTree>
    <p:extLst>
      <p:ext uri="{BB962C8B-B14F-4D97-AF65-F5344CB8AC3E}">
        <p14:creationId xmlns:p14="http://schemas.microsoft.com/office/powerpoint/2010/main" val="98811372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9A939B-CB70-477E-A674-0A5192B9C4A7}"/>
              </a:ext>
            </a:extLst>
          </p:cNvPr>
          <p:cNvSpPr>
            <a:spLocks noGrp="1"/>
          </p:cNvSpPr>
          <p:nvPr>
            <p:ph sz="half" idx="2"/>
          </p:nvPr>
        </p:nvSpPr>
        <p:spPr>
          <a:xfrm>
            <a:off x="507609" y="280498"/>
            <a:ext cx="729982" cy="591291"/>
          </a:xfrm>
        </p:spPr>
        <p:txBody>
          <a:bodyPr>
            <a:noAutofit/>
          </a:bodyPr>
          <a:lstStyle/>
          <a:p>
            <a:pPr marL="0" lvl="0" indent="0" algn="ctr" defTabSz="457200">
              <a:lnSpc>
                <a:spcPct val="100000"/>
              </a:lnSpc>
              <a:spcBef>
                <a:spcPts val="0"/>
              </a:spcBef>
              <a:buNone/>
            </a:pPr>
            <a:r>
              <a:rPr lang="en-US" sz="3200" b="1" dirty="0">
                <a:solidFill>
                  <a:srgbClr val="511446"/>
                </a:solidFill>
                <a:latin typeface="Helvetica" pitchFamily="2" charset="0"/>
              </a:rPr>
              <a:t>27</a:t>
            </a:r>
          </a:p>
        </p:txBody>
      </p:sp>
      <p:sp>
        <p:nvSpPr>
          <p:cNvPr id="2" name="Title 1">
            <a:extLst>
              <a:ext uri="{FF2B5EF4-FFF2-40B4-BE49-F238E27FC236}">
                <a16:creationId xmlns:a16="http://schemas.microsoft.com/office/drawing/2014/main" id="{B5F6EF75-2A94-441B-94B1-0E4B58538742}"/>
              </a:ext>
            </a:extLst>
          </p:cNvPr>
          <p:cNvSpPr>
            <a:spLocks noGrp="1"/>
          </p:cNvSpPr>
          <p:nvPr>
            <p:ph type="title"/>
          </p:nvPr>
        </p:nvSpPr>
        <p:spPr>
          <a:xfrm>
            <a:off x="453861" y="1411602"/>
            <a:ext cx="8056892" cy="993775"/>
          </a:xfrm>
        </p:spPr>
        <p:txBody>
          <a:bodyPr>
            <a:noAutofit/>
          </a:bodyPr>
          <a:lstStyle/>
          <a:p>
            <a:r>
              <a:rPr lang="en-US" sz="2200" b="1" dirty="0">
                <a:solidFill>
                  <a:prstClr val="black"/>
                </a:solidFill>
                <a:latin typeface="Helvetica" pitchFamily="2" charset="0"/>
              </a:rPr>
              <a:t>Allowed or not allowed: </a:t>
            </a:r>
            <a:r>
              <a:rPr lang="en-US" sz="2200" dirty="0">
                <a:solidFill>
                  <a:prstClr val="black"/>
                </a:solidFill>
                <a:latin typeface="Helvetica" pitchFamily="2" charset="0"/>
              </a:rPr>
              <a:t>Flavored non-dairy milk beverages (milk substitutes) for children 5 years of age or younger. </a:t>
            </a:r>
            <a:endParaRPr lang="en-US" sz="2200" dirty="0"/>
          </a:p>
        </p:txBody>
      </p:sp>
      <p:sp>
        <p:nvSpPr>
          <p:cNvPr id="3" name="Content Placeholder 2">
            <a:extLst>
              <a:ext uri="{FF2B5EF4-FFF2-40B4-BE49-F238E27FC236}">
                <a16:creationId xmlns:a16="http://schemas.microsoft.com/office/drawing/2014/main" id="{451F25CB-3908-4994-9605-1DB4F6E45B8B}"/>
              </a:ext>
            </a:extLst>
          </p:cNvPr>
          <p:cNvSpPr>
            <a:spLocks noGrp="1"/>
          </p:cNvSpPr>
          <p:nvPr>
            <p:ph sz="half" idx="1"/>
          </p:nvPr>
        </p:nvSpPr>
        <p:spPr>
          <a:xfrm>
            <a:off x="460928" y="2673111"/>
            <a:ext cx="8056892" cy="2657384"/>
          </a:xfrm>
        </p:spPr>
        <p:txBody>
          <a:bodyPr>
            <a:normAutofit/>
          </a:bodyPr>
          <a:lstStyle/>
          <a:p>
            <a:pPr marL="0" lvl="0" indent="0" defTabSz="457200">
              <a:lnSpc>
                <a:spcPct val="100000"/>
              </a:lnSpc>
              <a:spcBef>
                <a:spcPts val="0"/>
              </a:spcBef>
              <a:buNone/>
            </a:pPr>
            <a:r>
              <a:rPr lang="en-US" sz="2400" b="1" dirty="0">
                <a:solidFill>
                  <a:srgbClr val="521447"/>
                </a:solidFill>
                <a:latin typeface="Helvetica" pitchFamily="2" charset="0"/>
              </a:rPr>
              <a:t>Not allowed </a:t>
            </a:r>
          </a:p>
          <a:p>
            <a:pPr marL="0" lvl="0" indent="0" defTabSz="457200">
              <a:lnSpc>
                <a:spcPct val="100000"/>
              </a:lnSpc>
              <a:spcBef>
                <a:spcPts val="0"/>
              </a:spcBef>
              <a:buNone/>
            </a:pPr>
            <a:r>
              <a:rPr lang="en-US" sz="2200" dirty="0">
                <a:solidFill>
                  <a:srgbClr val="521447"/>
                </a:solidFill>
                <a:latin typeface="Helvetica" pitchFamily="2" charset="0"/>
              </a:rPr>
              <a:t>Just like cow’s milk, non-dairy milk beverages (milk substitutes) like soymilk served to children 5 years of age or younger must be unflavored. Flavored non-dairy beverages (milk substitutes) that are nutritionally equivalent to cow’s milk are allowed for children 6 years of age and older and adults. </a:t>
            </a:r>
          </a:p>
        </p:txBody>
      </p:sp>
    </p:spTree>
    <p:extLst>
      <p:ext uri="{BB962C8B-B14F-4D97-AF65-F5344CB8AC3E}">
        <p14:creationId xmlns:p14="http://schemas.microsoft.com/office/powerpoint/2010/main" val="212129537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9A939B-CB70-477E-A674-0A5192B9C4A7}"/>
              </a:ext>
            </a:extLst>
          </p:cNvPr>
          <p:cNvSpPr>
            <a:spLocks noGrp="1"/>
          </p:cNvSpPr>
          <p:nvPr>
            <p:ph sz="half" idx="2"/>
          </p:nvPr>
        </p:nvSpPr>
        <p:spPr>
          <a:xfrm>
            <a:off x="507609" y="280498"/>
            <a:ext cx="729982" cy="591291"/>
          </a:xfrm>
        </p:spPr>
        <p:txBody>
          <a:bodyPr>
            <a:noAutofit/>
          </a:bodyPr>
          <a:lstStyle/>
          <a:p>
            <a:pPr marL="0" lvl="0" indent="0" algn="ctr" defTabSz="457200">
              <a:lnSpc>
                <a:spcPct val="100000"/>
              </a:lnSpc>
              <a:spcBef>
                <a:spcPts val="0"/>
              </a:spcBef>
              <a:buNone/>
            </a:pPr>
            <a:r>
              <a:rPr lang="en-US" sz="3200" b="1" dirty="0">
                <a:solidFill>
                  <a:srgbClr val="511446"/>
                </a:solidFill>
                <a:latin typeface="Helvetica" pitchFamily="2" charset="0"/>
              </a:rPr>
              <a:t>28</a:t>
            </a:r>
          </a:p>
        </p:txBody>
      </p:sp>
      <p:sp>
        <p:nvSpPr>
          <p:cNvPr id="2" name="Title 1">
            <a:extLst>
              <a:ext uri="{FF2B5EF4-FFF2-40B4-BE49-F238E27FC236}">
                <a16:creationId xmlns:a16="http://schemas.microsoft.com/office/drawing/2014/main" id="{B5F6EF75-2A94-441B-94B1-0E4B58538742}"/>
              </a:ext>
            </a:extLst>
          </p:cNvPr>
          <p:cNvSpPr>
            <a:spLocks noGrp="1"/>
          </p:cNvSpPr>
          <p:nvPr>
            <p:ph type="title"/>
          </p:nvPr>
        </p:nvSpPr>
        <p:spPr>
          <a:xfrm>
            <a:off x="477510" y="1372187"/>
            <a:ext cx="8056892" cy="993775"/>
          </a:xfrm>
        </p:spPr>
        <p:txBody>
          <a:bodyPr>
            <a:noAutofit/>
          </a:bodyPr>
          <a:lstStyle/>
          <a:p>
            <a:r>
              <a:rPr lang="en-US" sz="2200" b="1" dirty="0">
                <a:solidFill>
                  <a:prstClr val="black"/>
                </a:solidFill>
                <a:latin typeface="Helvetica" pitchFamily="2" charset="0"/>
              </a:rPr>
              <a:t>Same or different: </a:t>
            </a:r>
            <a:r>
              <a:rPr lang="en-US" sz="2200" dirty="0">
                <a:solidFill>
                  <a:prstClr val="black"/>
                </a:solidFill>
                <a:latin typeface="Helvetica" pitchFamily="2" charset="0"/>
              </a:rPr>
              <a:t>If an 11-month-old and a 2-year-old sit together at lunch, is the type of milk you offer to each child the same or different? </a:t>
            </a:r>
            <a:endParaRPr lang="en-US" sz="2200" dirty="0"/>
          </a:p>
        </p:txBody>
      </p:sp>
      <p:sp>
        <p:nvSpPr>
          <p:cNvPr id="3" name="Content Placeholder 2">
            <a:extLst>
              <a:ext uri="{FF2B5EF4-FFF2-40B4-BE49-F238E27FC236}">
                <a16:creationId xmlns:a16="http://schemas.microsoft.com/office/drawing/2014/main" id="{451F25CB-3908-4994-9605-1DB4F6E45B8B}"/>
              </a:ext>
            </a:extLst>
          </p:cNvPr>
          <p:cNvSpPr>
            <a:spLocks noGrp="1"/>
          </p:cNvSpPr>
          <p:nvPr>
            <p:ph sz="half" idx="1"/>
          </p:nvPr>
        </p:nvSpPr>
        <p:spPr>
          <a:xfrm>
            <a:off x="476694" y="2736169"/>
            <a:ext cx="8056892" cy="2657384"/>
          </a:xfrm>
        </p:spPr>
        <p:txBody>
          <a:bodyPr>
            <a:normAutofit/>
          </a:bodyPr>
          <a:lstStyle/>
          <a:p>
            <a:pPr marL="0" lvl="0" indent="0" defTabSz="457200">
              <a:lnSpc>
                <a:spcPct val="100000"/>
              </a:lnSpc>
              <a:spcBef>
                <a:spcPts val="0"/>
              </a:spcBef>
              <a:buNone/>
            </a:pPr>
            <a:r>
              <a:rPr lang="en-US" sz="2400" b="1" dirty="0">
                <a:solidFill>
                  <a:srgbClr val="521447"/>
                </a:solidFill>
                <a:latin typeface="Helvetica" pitchFamily="2" charset="0"/>
              </a:rPr>
              <a:t>Different </a:t>
            </a:r>
          </a:p>
          <a:p>
            <a:pPr marL="0" lvl="0" indent="0" defTabSz="457200">
              <a:lnSpc>
                <a:spcPct val="100000"/>
              </a:lnSpc>
              <a:spcBef>
                <a:spcPts val="0"/>
              </a:spcBef>
              <a:buNone/>
            </a:pPr>
            <a:r>
              <a:rPr lang="en-US" sz="2200" dirty="0">
                <a:solidFill>
                  <a:srgbClr val="521447"/>
                </a:solidFill>
                <a:latin typeface="Helvetica" pitchFamily="2" charset="0"/>
              </a:rPr>
              <a:t>If children of different ages are sitting together, you must serve each child the type of milk that is appropriate for his or her age. This means you must serve only breastmilk or iron-fortified formula to the 11-month-old. You must serve only unflavored low-fat (1%) or fat-free (skim) milk to the 2-year-old.</a:t>
            </a:r>
          </a:p>
        </p:txBody>
      </p:sp>
    </p:spTree>
    <p:extLst>
      <p:ext uri="{BB962C8B-B14F-4D97-AF65-F5344CB8AC3E}">
        <p14:creationId xmlns:p14="http://schemas.microsoft.com/office/powerpoint/2010/main" val="380132388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9A939B-CB70-477E-A674-0A5192B9C4A7}"/>
              </a:ext>
            </a:extLst>
          </p:cNvPr>
          <p:cNvSpPr>
            <a:spLocks noGrp="1"/>
          </p:cNvSpPr>
          <p:nvPr>
            <p:ph sz="half" idx="2"/>
          </p:nvPr>
        </p:nvSpPr>
        <p:spPr>
          <a:xfrm>
            <a:off x="570673" y="256848"/>
            <a:ext cx="582267" cy="591291"/>
          </a:xfrm>
        </p:spPr>
        <p:txBody>
          <a:bodyPr/>
          <a:lstStyle/>
          <a:p>
            <a:pPr marL="0" lvl="0" indent="0" algn="ctr" defTabSz="457200">
              <a:lnSpc>
                <a:spcPct val="100000"/>
              </a:lnSpc>
              <a:spcBef>
                <a:spcPts val="0"/>
              </a:spcBef>
              <a:buNone/>
            </a:pPr>
            <a:r>
              <a:rPr lang="en-US" sz="3200" b="1" dirty="0">
                <a:solidFill>
                  <a:srgbClr val="511446"/>
                </a:solidFill>
                <a:latin typeface="Helvetica" pitchFamily="2" charset="0"/>
              </a:rPr>
              <a:t>2</a:t>
            </a:r>
          </a:p>
        </p:txBody>
      </p:sp>
      <p:sp>
        <p:nvSpPr>
          <p:cNvPr id="2" name="Title 1">
            <a:extLst>
              <a:ext uri="{FF2B5EF4-FFF2-40B4-BE49-F238E27FC236}">
                <a16:creationId xmlns:a16="http://schemas.microsoft.com/office/drawing/2014/main" id="{B5F6EF75-2A94-441B-94B1-0E4B58538742}"/>
              </a:ext>
            </a:extLst>
          </p:cNvPr>
          <p:cNvSpPr>
            <a:spLocks noGrp="1"/>
          </p:cNvSpPr>
          <p:nvPr>
            <p:ph type="title"/>
          </p:nvPr>
        </p:nvSpPr>
        <p:spPr>
          <a:xfrm>
            <a:off x="469626" y="1353045"/>
            <a:ext cx="7886700" cy="993775"/>
          </a:xfrm>
        </p:spPr>
        <p:txBody>
          <a:bodyPr>
            <a:noAutofit/>
          </a:bodyPr>
          <a:lstStyle/>
          <a:p>
            <a:r>
              <a:rPr lang="en-US" sz="2200" b="1" dirty="0">
                <a:solidFill>
                  <a:prstClr val="black"/>
                </a:solidFill>
                <a:latin typeface="Helvetica" pitchFamily="2" charset="0"/>
              </a:rPr>
              <a:t>Fill in the blank: </a:t>
            </a:r>
            <a:r>
              <a:rPr lang="en-US" sz="2200" dirty="0">
                <a:solidFill>
                  <a:prstClr val="black"/>
                </a:solidFill>
                <a:latin typeface="Helvetica" pitchFamily="2" charset="0"/>
              </a:rPr>
              <a:t>The calcium and vitamin D in milk help participants have strong ___________. </a:t>
            </a:r>
            <a:endParaRPr lang="en-US" sz="2200" dirty="0"/>
          </a:p>
        </p:txBody>
      </p:sp>
      <p:sp>
        <p:nvSpPr>
          <p:cNvPr id="3" name="Content Placeholder 2">
            <a:extLst>
              <a:ext uri="{FF2B5EF4-FFF2-40B4-BE49-F238E27FC236}">
                <a16:creationId xmlns:a16="http://schemas.microsoft.com/office/drawing/2014/main" id="{451F25CB-3908-4994-9605-1DB4F6E45B8B}"/>
              </a:ext>
            </a:extLst>
          </p:cNvPr>
          <p:cNvSpPr>
            <a:spLocks noGrp="1"/>
          </p:cNvSpPr>
          <p:nvPr>
            <p:ph sz="half" idx="1"/>
          </p:nvPr>
        </p:nvSpPr>
        <p:spPr>
          <a:xfrm>
            <a:off x="477518" y="2575164"/>
            <a:ext cx="7769914" cy="2110441"/>
          </a:xfrm>
        </p:spPr>
        <p:txBody>
          <a:bodyPr/>
          <a:lstStyle/>
          <a:p>
            <a:pPr marL="0" lvl="0" indent="0" defTabSz="457200">
              <a:lnSpc>
                <a:spcPct val="100000"/>
              </a:lnSpc>
              <a:spcBef>
                <a:spcPts val="0"/>
              </a:spcBef>
              <a:buNone/>
            </a:pPr>
            <a:r>
              <a:rPr lang="en-US" sz="2400" b="1" dirty="0">
                <a:solidFill>
                  <a:srgbClr val="521447"/>
                </a:solidFill>
                <a:latin typeface="Helvetica" pitchFamily="2" charset="0"/>
              </a:rPr>
              <a:t>Bones and teeth </a:t>
            </a:r>
          </a:p>
          <a:p>
            <a:pPr marL="0" lvl="0" indent="0" defTabSz="457200">
              <a:lnSpc>
                <a:spcPct val="100000"/>
              </a:lnSpc>
              <a:spcBef>
                <a:spcPts val="0"/>
              </a:spcBef>
              <a:buNone/>
            </a:pPr>
            <a:r>
              <a:rPr lang="en-US" sz="2200" dirty="0">
                <a:solidFill>
                  <a:srgbClr val="521447"/>
                </a:solidFill>
                <a:latin typeface="Helvetica" pitchFamily="2" charset="0"/>
              </a:rPr>
              <a:t>Milk is a good source of calcium and vitamin D. Both of these nutrients help keep bones and teeth strong.</a:t>
            </a:r>
          </a:p>
        </p:txBody>
      </p:sp>
    </p:spTree>
    <p:extLst>
      <p:ext uri="{BB962C8B-B14F-4D97-AF65-F5344CB8AC3E}">
        <p14:creationId xmlns:p14="http://schemas.microsoft.com/office/powerpoint/2010/main" val="98290872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9A939B-CB70-477E-A674-0A5192B9C4A7}"/>
              </a:ext>
            </a:extLst>
          </p:cNvPr>
          <p:cNvSpPr>
            <a:spLocks noGrp="1"/>
          </p:cNvSpPr>
          <p:nvPr>
            <p:ph sz="half" idx="2"/>
          </p:nvPr>
        </p:nvSpPr>
        <p:spPr>
          <a:xfrm>
            <a:off x="507609" y="280498"/>
            <a:ext cx="729982" cy="591291"/>
          </a:xfrm>
        </p:spPr>
        <p:txBody>
          <a:bodyPr>
            <a:noAutofit/>
          </a:bodyPr>
          <a:lstStyle/>
          <a:p>
            <a:pPr marL="0" lvl="0" indent="0" algn="ctr" defTabSz="457200">
              <a:lnSpc>
                <a:spcPct val="100000"/>
              </a:lnSpc>
              <a:spcBef>
                <a:spcPts val="0"/>
              </a:spcBef>
              <a:buNone/>
            </a:pPr>
            <a:r>
              <a:rPr lang="en-US" sz="3200" b="1" dirty="0">
                <a:solidFill>
                  <a:srgbClr val="511446"/>
                </a:solidFill>
                <a:latin typeface="Helvetica" pitchFamily="2" charset="0"/>
              </a:rPr>
              <a:t>29</a:t>
            </a:r>
          </a:p>
        </p:txBody>
      </p:sp>
      <p:sp>
        <p:nvSpPr>
          <p:cNvPr id="2" name="Title 1">
            <a:extLst>
              <a:ext uri="{FF2B5EF4-FFF2-40B4-BE49-F238E27FC236}">
                <a16:creationId xmlns:a16="http://schemas.microsoft.com/office/drawing/2014/main" id="{B5F6EF75-2A94-441B-94B1-0E4B58538742}"/>
              </a:ext>
            </a:extLst>
          </p:cNvPr>
          <p:cNvSpPr>
            <a:spLocks noGrp="1"/>
          </p:cNvSpPr>
          <p:nvPr>
            <p:ph type="title"/>
          </p:nvPr>
        </p:nvSpPr>
        <p:spPr>
          <a:xfrm>
            <a:off x="382913" y="1583594"/>
            <a:ext cx="8379107" cy="993775"/>
          </a:xfrm>
        </p:spPr>
        <p:txBody>
          <a:bodyPr>
            <a:noAutofit/>
          </a:bodyPr>
          <a:lstStyle/>
          <a:p>
            <a:r>
              <a:rPr lang="en-US" sz="2200" b="1" dirty="0">
                <a:solidFill>
                  <a:prstClr val="black"/>
                </a:solidFill>
                <a:latin typeface="Helvetica" pitchFamily="2" charset="0"/>
              </a:rPr>
              <a:t>Fill in the blank: </a:t>
            </a:r>
            <a:r>
              <a:rPr lang="en-US" sz="2200" dirty="0">
                <a:solidFill>
                  <a:prstClr val="black"/>
                </a:solidFill>
                <a:latin typeface="Helvetica" pitchFamily="2" charset="0"/>
              </a:rPr>
              <a:t>As an optional CACFP best practice, if serving flavored milk, choose flavored milks that contain ________ grams of total sugars or less per 8 fluid ounces of milk. </a:t>
            </a:r>
            <a:endParaRPr lang="en-US" sz="2200" dirty="0"/>
          </a:p>
        </p:txBody>
      </p:sp>
      <p:sp>
        <p:nvSpPr>
          <p:cNvPr id="3" name="Content Placeholder 2">
            <a:extLst>
              <a:ext uri="{FF2B5EF4-FFF2-40B4-BE49-F238E27FC236}">
                <a16:creationId xmlns:a16="http://schemas.microsoft.com/office/drawing/2014/main" id="{451F25CB-3908-4994-9605-1DB4F6E45B8B}"/>
              </a:ext>
            </a:extLst>
          </p:cNvPr>
          <p:cNvSpPr>
            <a:spLocks noGrp="1"/>
          </p:cNvSpPr>
          <p:nvPr>
            <p:ph sz="half" idx="1"/>
          </p:nvPr>
        </p:nvSpPr>
        <p:spPr>
          <a:xfrm>
            <a:off x="425265" y="3032928"/>
            <a:ext cx="8283305" cy="1695826"/>
          </a:xfrm>
        </p:spPr>
        <p:txBody>
          <a:bodyPr>
            <a:normAutofit/>
          </a:bodyPr>
          <a:lstStyle/>
          <a:p>
            <a:pPr marL="0" lvl="0" indent="0" defTabSz="457200">
              <a:lnSpc>
                <a:spcPct val="100000"/>
              </a:lnSpc>
              <a:spcBef>
                <a:spcPts val="0"/>
              </a:spcBef>
              <a:buNone/>
            </a:pPr>
            <a:r>
              <a:rPr lang="en-US" sz="2400" b="1" dirty="0">
                <a:solidFill>
                  <a:srgbClr val="521447"/>
                </a:solidFill>
                <a:latin typeface="Helvetica" pitchFamily="2" charset="0"/>
              </a:rPr>
              <a:t>22 </a:t>
            </a:r>
          </a:p>
          <a:p>
            <a:pPr marL="0" lvl="0" indent="0" defTabSz="457200">
              <a:lnSpc>
                <a:spcPct val="100000"/>
              </a:lnSpc>
              <a:spcBef>
                <a:spcPts val="0"/>
              </a:spcBef>
              <a:buNone/>
            </a:pPr>
            <a:r>
              <a:rPr lang="en-US" sz="2200" dirty="0">
                <a:solidFill>
                  <a:srgbClr val="521447"/>
                </a:solidFill>
                <a:latin typeface="Helvetica" pitchFamily="2" charset="0"/>
              </a:rPr>
              <a:t>As a CACFP best practice, if you serve flavored milk to children 6 years of age and older or adults, serve flavored milk that contains no more than 22 grams of sugar/total sugars per 8 fluid ounces.</a:t>
            </a:r>
          </a:p>
        </p:txBody>
      </p:sp>
    </p:spTree>
    <p:extLst>
      <p:ext uri="{BB962C8B-B14F-4D97-AF65-F5344CB8AC3E}">
        <p14:creationId xmlns:p14="http://schemas.microsoft.com/office/powerpoint/2010/main" val="174956363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9A939B-CB70-477E-A674-0A5192B9C4A7}"/>
              </a:ext>
            </a:extLst>
          </p:cNvPr>
          <p:cNvSpPr>
            <a:spLocks noGrp="1"/>
          </p:cNvSpPr>
          <p:nvPr>
            <p:ph sz="half" idx="2"/>
          </p:nvPr>
        </p:nvSpPr>
        <p:spPr>
          <a:xfrm>
            <a:off x="507609" y="280498"/>
            <a:ext cx="729982" cy="591291"/>
          </a:xfrm>
        </p:spPr>
        <p:txBody>
          <a:bodyPr>
            <a:noAutofit/>
          </a:bodyPr>
          <a:lstStyle/>
          <a:p>
            <a:pPr marL="0" lvl="0" indent="0" algn="ctr" defTabSz="457200">
              <a:lnSpc>
                <a:spcPct val="100000"/>
              </a:lnSpc>
              <a:spcBef>
                <a:spcPts val="0"/>
              </a:spcBef>
              <a:buNone/>
            </a:pPr>
            <a:r>
              <a:rPr lang="en-US" sz="3200" b="1" dirty="0">
                <a:solidFill>
                  <a:srgbClr val="511446"/>
                </a:solidFill>
                <a:latin typeface="Helvetica" pitchFamily="2" charset="0"/>
              </a:rPr>
              <a:t>30</a:t>
            </a:r>
          </a:p>
        </p:txBody>
      </p:sp>
      <p:sp>
        <p:nvSpPr>
          <p:cNvPr id="2" name="Title 1">
            <a:extLst>
              <a:ext uri="{FF2B5EF4-FFF2-40B4-BE49-F238E27FC236}">
                <a16:creationId xmlns:a16="http://schemas.microsoft.com/office/drawing/2014/main" id="{B5F6EF75-2A94-441B-94B1-0E4B58538742}"/>
              </a:ext>
            </a:extLst>
          </p:cNvPr>
          <p:cNvSpPr>
            <a:spLocks noGrp="1"/>
          </p:cNvSpPr>
          <p:nvPr>
            <p:ph type="title"/>
          </p:nvPr>
        </p:nvSpPr>
        <p:spPr>
          <a:xfrm>
            <a:off x="477509" y="1496885"/>
            <a:ext cx="8379107" cy="993775"/>
          </a:xfrm>
        </p:spPr>
        <p:txBody>
          <a:bodyPr>
            <a:noAutofit/>
          </a:bodyPr>
          <a:lstStyle/>
          <a:p>
            <a:r>
              <a:rPr lang="en-US" sz="2200" dirty="0">
                <a:solidFill>
                  <a:prstClr val="black"/>
                </a:solidFill>
                <a:latin typeface="Helvetica" pitchFamily="2" charset="0"/>
              </a:rPr>
              <a:t>As an optional CACFP best practice, if you serve yogurt in </a:t>
            </a:r>
            <a:br>
              <a:rPr lang="en-US" sz="2200" dirty="0">
                <a:solidFill>
                  <a:prstClr val="black"/>
                </a:solidFill>
                <a:latin typeface="Helvetica" pitchFamily="2" charset="0"/>
              </a:rPr>
            </a:br>
            <a:r>
              <a:rPr lang="en-US" sz="2200" dirty="0">
                <a:solidFill>
                  <a:prstClr val="black"/>
                </a:solidFill>
                <a:latin typeface="Helvetica" pitchFamily="2" charset="0"/>
              </a:rPr>
              <a:t>place of milk for adult participants at breakfast, lunch, or supper, </a:t>
            </a:r>
            <a:br>
              <a:rPr lang="en-US" sz="2200" dirty="0">
                <a:solidFill>
                  <a:prstClr val="black"/>
                </a:solidFill>
                <a:latin typeface="Helvetica" pitchFamily="2" charset="0"/>
              </a:rPr>
            </a:br>
            <a:r>
              <a:rPr lang="en-US" sz="2200" dirty="0">
                <a:solidFill>
                  <a:prstClr val="black"/>
                </a:solidFill>
                <a:latin typeface="Helvetica" pitchFamily="2" charset="0"/>
              </a:rPr>
              <a:t>what should you offer as a beverage during that meal? </a:t>
            </a:r>
            <a:endParaRPr lang="en-US" sz="2200" dirty="0"/>
          </a:p>
        </p:txBody>
      </p:sp>
      <p:sp>
        <p:nvSpPr>
          <p:cNvPr id="3" name="Content Placeholder 2">
            <a:extLst>
              <a:ext uri="{FF2B5EF4-FFF2-40B4-BE49-F238E27FC236}">
                <a16:creationId xmlns:a16="http://schemas.microsoft.com/office/drawing/2014/main" id="{451F25CB-3908-4994-9605-1DB4F6E45B8B}"/>
              </a:ext>
            </a:extLst>
          </p:cNvPr>
          <p:cNvSpPr>
            <a:spLocks noGrp="1"/>
          </p:cNvSpPr>
          <p:nvPr>
            <p:ph sz="half" idx="1"/>
          </p:nvPr>
        </p:nvSpPr>
        <p:spPr>
          <a:xfrm>
            <a:off x="504095" y="2946215"/>
            <a:ext cx="7906811" cy="1695826"/>
          </a:xfrm>
        </p:spPr>
        <p:txBody>
          <a:bodyPr>
            <a:normAutofit fontScale="92500" lnSpcReduction="10000"/>
          </a:bodyPr>
          <a:lstStyle/>
          <a:p>
            <a:pPr marL="0" lvl="0" indent="0" defTabSz="457200">
              <a:lnSpc>
                <a:spcPct val="110000"/>
              </a:lnSpc>
              <a:spcBef>
                <a:spcPts val="0"/>
              </a:spcBef>
              <a:buNone/>
            </a:pPr>
            <a:r>
              <a:rPr lang="en-US" sz="2400" b="1" dirty="0">
                <a:solidFill>
                  <a:srgbClr val="521447"/>
                </a:solidFill>
                <a:latin typeface="Helvetica" pitchFamily="2" charset="0"/>
              </a:rPr>
              <a:t>Water </a:t>
            </a:r>
          </a:p>
          <a:p>
            <a:pPr marL="0" lvl="0" indent="0" defTabSz="457200">
              <a:lnSpc>
                <a:spcPct val="110000"/>
              </a:lnSpc>
              <a:spcBef>
                <a:spcPts val="0"/>
              </a:spcBef>
              <a:buNone/>
            </a:pPr>
            <a:r>
              <a:rPr lang="en-US" sz="2200" dirty="0">
                <a:solidFill>
                  <a:srgbClr val="521447"/>
                </a:solidFill>
                <a:latin typeface="Helvetica" pitchFamily="2" charset="0"/>
              </a:rPr>
              <a:t>As an optional CACFP best practice, offer water as the beverage when serving yogurt in place of fluid milk at breakfast, lunch, or supper to adult participants. Additionally, offer and make water available as needed throughout the day at your site.</a:t>
            </a:r>
          </a:p>
        </p:txBody>
      </p:sp>
    </p:spTree>
    <p:extLst>
      <p:ext uri="{BB962C8B-B14F-4D97-AF65-F5344CB8AC3E}">
        <p14:creationId xmlns:p14="http://schemas.microsoft.com/office/powerpoint/2010/main" val="103429723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9A939B-CB70-477E-A674-0A5192B9C4A7}"/>
              </a:ext>
            </a:extLst>
          </p:cNvPr>
          <p:cNvSpPr>
            <a:spLocks noGrp="1"/>
          </p:cNvSpPr>
          <p:nvPr>
            <p:ph sz="half" idx="2"/>
          </p:nvPr>
        </p:nvSpPr>
        <p:spPr>
          <a:xfrm>
            <a:off x="507609" y="280498"/>
            <a:ext cx="729982" cy="591291"/>
          </a:xfrm>
        </p:spPr>
        <p:txBody>
          <a:bodyPr>
            <a:noAutofit/>
          </a:bodyPr>
          <a:lstStyle/>
          <a:p>
            <a:pPr marL="0" lvl="0" indent="0" algn="ctr" defTabSz="457200">
              <a:lnSpc>
                <a:spcPct val="100000"/>
              </a:lnSpc>
              <a:spcBef>
                <a:spcPts val="0"/>
              </a:spcBef>
              <a:buNone/>
            </a:pPr>
            <a:r>
              <a:rPr lang="en-US" sz="3200" b="1" dirty="0">
                <a:solidFill>
                  <a:srgbClr val="511446"/>
                </a:solidFill>
                <a:latin typeface="Helvetica" pitchFamily="2" charset="0"/>
              </a:rPr>
              <a:t>31</a:t>
            </a:r>
          </a:p>
        </p:txBody>
      </p:sp>
      <p:sp>
        <p:nvSpPr>
          <p:cNvPr id="2" name="Title 1">
            <a:extLst>
              <a:ext uri="{FF2B5EF4-FFF2-40B4-BE49-F238E27FC236}">
                <a16:creationId xmlns:a16="http://schemas.microsoft.com/office/drawing/2014/main" id="{B5F6EF75-2A94-441B-94B1-0E4B58538742}"/>
              </a:ext>
            </a:extLst>
          </p:cNvPr>
          <p:cNvSpPr>
            <a:spLocks noGrp="1"/>
          </p:cNvSpPr>
          <p:nvPr>
            <p:ph type="title"/>
          </p:nvPr>
        </p:nvSpPr>
        <p:spPr>
          <a:xfrm>
            <a:off x="477509" y="1559945"/>
            <a:ext cx="8379107" cy="993775"/>
          </a:xfrm>
        </p:spPr>
        <p:txBody>
          <a:bodyPr>
            <a:noAutofit/>
          </a:bodyPr>
          <a:lstStyle/>
          <a:p>
            <a:r>
              <a:rPr lang="en-US" sz="2200" b="1" dirty="0">
                <a:solidFill>
                  <a:prstClr val="black"/>
                </a:solidFill>
                <a:latin typeface="Helvetica" pitchFamily="2" charset="0"/>
              </a:rPr>
              <a:t>Same or different: </a:t>
            </a:r>
            <a:r>
              <a:rPr lang="en-US" sz="2200" dirty="0">
                <a:solidFill>
                  <a:prstClr val="black"/>
                </a:solidFill>
                <a:latin typeface="Helvetica" pitchFamily="2" charset="0"/>
              </a:rPr>
              <a:t>The reimbursement rates for a meal that includes cow’s milk and a meal that includes a non-dairy beverage (milk substitute). </a:t>
            </a:r>
            <a:endParaRPr lang="en-US" sz="2200" dirty="0"/>
          </a:p>
        </p:txBody>
      </p:sp>
      <p:sp>
        <p:nvSpPr>
          <p:cNvPr id="3" name="Content Placeholder 2">
            <a:extLst>
              <a:ext uri="{FF2B5EF4-FFF2-40B4-BE49-F238E27FC236}">
                <a16:creationId xmlns:a16="http://schemas.microsoft.com/office/drawing/2014/main" id="{451F25CB-3908-4994-9605-1DB4F6E45B8B}"/>
              </a:ext>
            </a:extLst>
          </p:cNvPr>
          <p:cNvSpPr>
            <a:spLocks noGrp="1"/>
          </p:cNvSpPr>
          <p:nvPr>
            <p:ph sz="half" idx="1"/>
          </p:nvPr>
        </p:nvSpPr>
        <p:spPr>
          <a:xfrm>
            <a:off x="480447" y="2977747"/>
            <a:ext cx="8119644" cy="1695826"/>
          </a:xfrm>
        </p:spPr>
        <p:txBody>
          <a:bodyPr>
            <a:normAutofit/>
          </a:bodyPr>
          <a:lstStyle/>
          <a:p>
            <a:pPr marL="0" lvl="0" indent="0" defTabSz="457200">
              <a:lnSpc>
                <a:spcPct val="100000"/>
              </a:lnSpc>
              <a:spcBef>
                <a:spcPts val="0"/>
              </a:spcBef>
              <a:buNone/>
            </a:pPr>
            <a:r>
              <a:rPr lang="en-US" sz="2400" b="1" dirty="0">
                <a:solidFill>
                  <a:srgbClr val="521447"/>
                </a:solidFill>
                <a:latin typeface="Helvetica" pitchFamily="2" charset="0"/>
              </a:rPr>
              <a:t>Same </a:t>
            </a:r>
          </a:p>
          <a:p>
            <a:pPr marL="0" lvl="0" indent="0" defTabSz="457200">
              <a:lnSpc>
                <a:spcPct val="100000"/>
              </a:lnSpc>
              <a:spcBef>
                <a:spcPts val="0"/>
              </a:spcBef>
              <a:buNone/>
            </a:pPr>
            <a:r>
              <a:rPr lang="en-US" sz="2200" dirty="0">
                <a:solidFill>
                  <a:srgbClr val="521447"/>
                </a:solidFill>
                <a:latin typeface="Helvetica" pitchFamily="2" charset="0"/>
              </a:rPr>
              <a:t>The reimbursement rate for meals that include cow’s milk or non-dairy beverages (milk substitutes) is the same.</a:t>
            </a:r>
          </a:p>
        </p:txBody>
      </p:sp>
    </p:spTree>
    <p:extLst>
      <p:ext uri="{BB962C8B-B14F-4D97-AF65-F5344CB8AC3E}">
        <p14:creationId xmlns:p14="http://schemas.microsoft.com/office/powerpoint/2010/main" val="226241918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9A939B-CB70-477E-A674-0A5192B9C4A7}"/>
              </a:ext>
            </a:extLst>
          </p:cNvPr>
          <p:cNvSpPr>
            <a:spLocks noGrp="1"/>
          </p:cNvSpPr>
          <p:nvPr>
            <p:ph sz="half" idx="2"/>
          </p:nvPr>
        </p:nvSpPr>
        <p:spPr>
          <a:xfrm>
            <a:off x="507609" y="280498"/>
            <a:ext cx="729982" cy="591291"/>
          </a:xfrm>
        </p:spPr>
        <p:txBody>
          <a:bodyPr>
            <a:noAutofit/>
          </a:bodyPr>
          <a:lstStyle/>
          <a:p>
            <a:pPr marL="0" lvl="0" indent="0" algn="ctr" defTabSz="457200">
              <a:lnSpc>
                <a:spcPct val="100000"/>
              </a:lnSpc>
              <a:spcBef>
                <a:spcPts val="0"/>
              </a:spcBef>
              <a:buNone/>
            </a:pPr>
            <a:r>
              <a:rPr lang="en-US" sz="3200" b="1" dirty="0">
                <a:solidFill>
                  <a:srgbClr val="511446"/>
                </a:solidFill>
                <a:latin typeface="Helvetica" pitchFamily="2" charset="0"/>
              </a:rPr>
              <a:t>32</a:t>
            </a:r>
          </a:p>
        </p:txBody>
      </p:sp>
      <p:sp>
        <p:nvSpPr>
          <p:cNvPr id="2" name="Title 1">
            <a:extLst>
              <a:ext uri="{FF2B5EF4-FFF2-40B4-BE49-F238E27FC236}">
                <a16:creationId xmlns:a16="http://schemas.microsoft.com/office/drawing/2014/main" id="{B5F6EF75-2A94-441B-94B1-0E4B58538742}"/>
              </a:ext>
            </a:extLst>
          </p:cNvPr>
          <p:cNvSpPr>
            <a:spLocks noGrp="1"/>
          </p:cNvSpPr>
          <p:nvPr>
            <p:ph type="title"/>
          </p:nvPr>
        </p:nvSpPr>
        <p:spPr>
          <a:xfrm>
            <a:off x="264677" y="1362871"/>
            <a:ext cx="8595546" cy="993775"/>
          </a:xfrm>
        </p:spPr>
        <p:txBody>
          <a:bodyPr>
            <a:noAutofit/>
          </a:bodyPr>
          <a:lstStyle/>
          <a:p>
            <a:r>
              <a:rPr lang="en-US" sz="2200" b="1" dirty="0">
                <a:solidFill>
                  <a:prstClr val="black"/>
                </a:solidFill>
                <a:latin typeface="Helvetica" pitchFamily="2" charset="0"/>
              </a:rPr>
              <a:t>Reimbursable or not reimbursable: </a:t>
            </a:r>
            <a:r>
              <a:rPr lang="en-US" sz="2200" dirty="0">
                <a:solidFill>
                  <a:prstClr val="black"/>
                </a:solidFill>
                <a:latin typeface="Helvetica" pitchFamily="2" charset="0"/>
              </a:rPr>
              <a:t>A meal for an 8-year-old child that includes a flavored non-dairy beverage (milk substitute). </a:t>
            </a:r>
            <a:endParaRPr lang="en-US" sz="2200" dirty="0"/>
          </a:p>
        </p:txBody>
      </p:sp>
      <p:sp>
        <p:nvSpPr>
          <p:cNvPr id="3" name="Content Placeholder 2">
            <a:extLst>
              <a:ext uri="{FF2B5EF4-FFF2-40B4-BE49-F238E27FC236}">
                <a16:creationId xmlns:a16="http://schemas.microsoft.com/office/drawing/2014/main" id="{451F25CB-3908-4994-9605-1DB4F6E45B8B}"/>
              </a:ext>
            </a:extLst>
          </p:cNvPr>
          <p:cNvSpPr>
            <a:spLocks noGrp="1"/>
          </p:cNvSpPr>
          <p:nvPr>
            <p:ph sz="half" idx="1"/>
          </p:nvPr>
        </p:nvSpPr>
        <p:spPr>
          <a:xfrm>
            <a:off x="275490" y="2670320"/>
            <a:ext cx="8088116" cy="1695826"/>
          </a:xfrm>
        </p:spPr>
        <p:txBody>
          <a:bodyPr>
            <a:normAutofit/>
          </a:bodyPr>
          <a:lstStyle/>
          <a:p>
            <a:pPr marL="0" lvl="0" indent="0" defTabSz="457200">
              <a:lnSpc>
                <a:spcPct val="100000"/>
              </a:lnSpc>
              <a:spcBef>
                <a:spcPts val="0"/>
              </a:spcBef>
              <a:buNone/>
            </a:pPr>
            <a:r>
              <a:rPr lang="en-US" sz="2400" b="1" dirty="0">
                <a:solidFill>
                  <a:srgbClr val="521447"/>
                </a:solidFill>
                <a:latin typeface="Helvetica" pitchFamily="2" charset="0"/>
              </a:rPr>
              <a:t>Reimbursable </a:t>
            </a:r>
          </a:p>
          <a:p>
            <a:pPr marL="0" lvl="0" indent="0" defTabSz="457200">
              <a:lnSpc>
                <a:spcPct val="100000"/>
              </a:lnSpc>
              <a:spcBef>
                <a:spcPts val="0"/>
              </a:spcBef>
              <a:buNone/>
            </a:pPr>
            <a:r>
              <a:rPr lang="en-US" sz="2200" dirty="0">
                <a:solidFill>
                  <a:srgbClr val="521447"/>
                </a:solidFill>
                <a:latin typeface="Helvetica" pitchFamily="2" charset="0"/>
              </a:rPr>
              <a:t>Flavored non-dairy milk beverages (milk substitutes) may be part of a reimbursable meal for children 6 years of age and older, and adults.</a:t>
            </a:r>
          </a:p>
        </p:txBody>
      </p:sp>
    </p:spTree>
    <p:extLst>
      <p:ext uri="{BB962C8B-B14F-4D97-AF65-F5344CB8AC3E}">
        <p14:creationId xmlns:p14="http://schemas.microsoft.com/office/powerpoint/2010/main" val="260549195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9A939B-CB70-477E-A674-0A5192B9C4A7}"/>
              </a:ext>
            </a:extLst>
          </p:cNvPr>
          <p:cNvSpPr>
            <a:spLocks noGrp="1"/>
          </p:cNvSpPr>
          <p:nvPr>
            <p:ph sz="half" idx="2"/>
          </p:nvPr>
        </p:nvSpPr>
        <p:spPr>
          <a:xfrm>
            <a:off x="507609" y="280498"/>
            <a:ext cx="729982" cy="591291"/>
          </a:xfrm>
        </p:spPr>
        <p:txBody>
          <a:bodyPr>
            <a:noAutofit/>
          </a:bodyPr>
          <a:lstStyle/>
          <a:p>
            <a:pPr marL="0" lvl="0" indent="0" algn="ctr" defTabSz="457200">
              <a:lnSpc>
                <a:spcPct val="100000"/>
              </a:lnSpc>
              <a:spcBef>
                <a:spcPts val="0"/>
              </a:spcBef>
              <a:buNone/>
            </a:pPr>
            <a:r>
              <a:rPr lang="en-US" sz="3200" b="1" dirty="0">
                <a:solidFill>
                  <a:srgbClr val="511446"/>
                </a:solidFill>
                <a:latin typeface="Helvetica" pitchFamily="2" charset="0"/>
              </a:rPr>
              <a:t>33</a:t>
            </a:r>
          </a:p>
        </p:txBody>
      </p:sp>
      <p:sp>
        <p:nvSpPr>
          <p:cNvPr id="2" name="Title 1">
            <a:extLst>
              <a:ext uri="{FF2B5EF4-FFF2-40B4-BE49-F238E27FC236}">
                <a16:creationId xmlns:a16="http://schemas.microsoft.com/office/drawing/2014/main" id="{B5F6EF75-2A94-441B-94B1-0E4B58538742}"/>
              </a:ext>
            </a:extLst>
          </p:cNvPr>
          <p:cNvSpPr>
            <a:spLocks noGrp="1"/>
          </p:cNvSpPr>
          <p:nvPr>
            <p:ph type="title"/>
          </p:nvPr>
        </p:nvSpPr>
        <p:spPr>
          <a:xfrm>
            <a:off x="477510" y="1386226"/>
            <a:ext cx="8035870" cy="993775"/>
          </a:xfrm>
        </p:spPr>
        <p:txBody>
          <a:bodyPr>
            <a:noAutofit/>
          </a:bodyPr>
          <a:lstStyle/>
          <a:p>
            <a:r>
              <a:rPr lang="en-US" sz="2200" b="1" dirty="0">
                <a:solidFill>
                  <a:prstClr val="black"/>
                </a:solidFill>
                <a:latin typeface="Helvetica" pitchFamily="2" charset="0"/>
              </a:rPr>
              <a:t>Yay or nay: </a:t>
            </a:r>
            <a:r>
              <a:rPr lang="en-US" sz="2200" dirty="0">
                <a:solidFill>
                  <a:prstClr val="black"/>
                </a:solidFill>
                <a:latin typeface="Helvetica" pitchFamily="2" charset="0"/>
              </a:rPr>
              <a:t>A reimbursable breakfast, lunch, and supper offered to children in the CACFP must include milk. </a:t>
            </a:r>
            <a:endParaRPr lang="en-US" sz="2200" dirty="0"/>
          </a:p>
        </p:txBody>
      </p:sp>
      <p:sp>
        <p:nvSpPr>
          <p:cNvPr id="3" name="Content Placeholder 2">
            <a:extLst>
              <a:ext uri="{FF2B5EF4-FFF2-40B4-BE49-F238E27FC236}">
                <a16:creationId xmlns:a16="http://schemas.microsoft.com/office/drawing/2014/main" id="{451F25CB-3908-4994-9605-1DB4F6E45B8B}"/>
              </a:ext>
            </a:extLst>
          </p:cNvPr>
          <p:cNvSpPr>
            <a:spLocks noGrp="1"/>
          </p:cNvSpPr>
          <p:nvPr>
            <p:ph sz="half" idx="1"/>
          </p:nvPr>
        </p:nvSpPr>
        <p:spPr>
          <a:xfrm>
            <a:off x="468810" y="2512805"/>
            <a:ext cx="7406065" cy="1988244"/>
          </a:xfrm>
        </p:spPr>
        <p:txBody>
          <a:bodyPr>
            <a:normAutofit/>
          </a:bodyPr>
          <a:lstStyle/>
          <a:p>
            <a:pPr marL="0" lvl="0" indent="0" defTabSz="457200">
              <a:lnSpc>
                <a:spcPct val="110000"/>
              </a:lnSpc>
              <a:spcBef>
                <a:spcPts val="0"/>
              </a:spcBef>
              <a:buNone/>
            </a:pPr>
            <a:r>
              <a:rPr lang="en-US" sz="2400" b="1" dirty="0">
                <a:solidFill>
                  <a:srgbClr val="521447"/>
                </a:solidFill>
                <a:latin typeface="Helvetica" pitchFamily="2" charset="0"/>
              </a:rPr>
              <a:t>Yay </a:t>
            </a:r>
          </a:p>
          <a:p>
            <a:pPr marL="0" lvl="0" indent="0" defTabSz="457200">
              <a:lnSpc>
                <a:spcPct val="110000"/>
              </a:lnSpc>
              <a:spcBef>
                <a:spcPts val="0"/>
              </a:spcBef>
              <a:buNone/>
            </a:pPr>
            <a:r>
              <a:rPr lang="en-US" sz="2200" dirty="0">
                <a:solidFill>
                  <a:srgbClr val="521447"/>
                </a:solidFill>
                <a:latin typeface="Helvetica" pitchFamily="2" charset="0"/>
              </a:rPr>
              <a:t>A reimbursable breakfast, lunch, and supper offered to children in the CACFP must include milk. Milk can also be one of the two required components you offer as part of a reimbursable snack.</a:t>
            </a:r>
          </a:p>
        </p:txBody>
      </p:sp>
    </p:spTree>
    <p:extLst>
      <p:ext uri="{BB962C8B-B14F-4D97-AF65-F5344CB8AC3E}">
        <p14:creationId xmlns:p14="http://schemas.microsoft.com/office/powerpoint/2010/main" val="329069260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9A939B-CB70-477E-A674-0A5192B9C4A7}"/>
              </a:ext>
            </a:extLst>
          </p:cNvPr>
          <p:cNvSpPr>
            <a:spLocks noGrp="1"/>
          </p:cNvSpPr>
          <p:nvPr>
            <p:ph sz="half" idx="2"/>
          </p:nvPr>
        </p:nvSpPr>
        <p:spPr>
          <a:xfrm>
            <a:off x="507609" y="280498"/>
            <a:ext cx="729982" cy="591291"/>
          </a:xfrm>
        </p:spPr>
        <p:txBody>
          <a:bodyPr>
            <a:noAutofit/>
          </a:bodyPr>
          <a:lstStyle/>
          <a:p>
            <a:pPr marL="0" lvl="0" indent="0" algn="ctr" defTabSz="457200">
              <a:lnSpc>
                <a:spcPct val="100000"/>
              </a:lnSpc>
              <a:spcBef>
                <a:spcPts val="0"/>
              </a:spcBef>
              <a:buNone/>
            </a:pPr>
            <a:r>
              <a:rPr lang="en-US" sz="3200" b="1" dirty="0">
                <a:solidFill>
                  <a:srgbClr val="511446"/>
                </a:solidFill>
                <a:latin typeface="Helvetica" pitchFamily="2" charset="0"/>
              </a:rPr>
              <a:t>34</a:t>
            </a:r>
          </a:p>
        </p:txBody>
      </p:sp>
      <p:sp>
        <p:nvSpPr>
          <p:cNvPr id="2" name="Title 1">
            <a:extLst>
              <a:ext uri="{FF2B5EF4-FFF2-40B4-BE49-F238E27FC236}">
                <a16:creationId xmlns:a16="http://schemas.microsoft.com/office/drawing/2014/main" id="{B5F6EF75-2A94-441B-94B1-0E4B58538742}"/>
              </a:ext>
            </a:extLst>
          </p:cNvPr>
          <p:cNvSpPr>
            <a:spLocks noGrp="1"/>
          </p:cNvSpPr>
          <p:nvPr>
            <p:ph type="title"/>
          </p:nvPr>
        </p:nvSpPr>
        <p:spPr>
          <a:xfrm>
            <a:off x="477510" y="1480822"/>
            <a:ext cx="7570787" cy="993775"/>
          </a:xfrm>
        </p:spPr>
        <p:txBody>
          <a:bodyPr>
            <a:noAutofit/>
          </a:bodyPr>
          <a:lstStyle/>
          <a:p>
            <a:r>
              <a:rPr lang="en-US" sz="2200" b="1" dirty="0">
                <a:solidFill>
                  <a:prstClr val="black"/>
                </a:solidFill>
                <a:latin typeface="Helvetica" pitchFamily="2" charset="0"/>
              </a:rPr>
              <a:t>Yay or nay: </a:t>
            </a:r>
            <a:r>
              <a:rPr lang="en-US" sz="2200" dirty="0">
                <a:solidFill>
                  <a:prstClr val="black"/>
                </a:solidFill>
                <a:latin typeface="Helvetica" pitchFamily="2" charset="0"/>
              </a:rPr>
              <a:t>CACFP operators are required to provide a non-dairy milk beverage (milk substitute) if the request is not related to a disability. </a:t>
            </a:r>
            <a:endParaRPr lang="en-US" sz="2200" dirty="0"/>
          </a:p>
        </p:txBody>
      </p:sp>
      <p:sp>
        <p:nvSpPr>
          <p:cNvPr id="3" name="Content Placeholder 2">
            <a:extLst>
              <a:ext uri="{FF2B5EF4-FFF2-40B4-BE49-F238E27FC236}">
                <a16:creationId xmlns:a16="http://schemas.microsoft.com/office/drawing/2014/main" id="{451F25CB-3908-4994-9605-1DB4F6E45B8B}"/>
              </a:ext>
            </a:extLst>
          </p:cNvPr>
          <p:cNvSpPr>
            <a:spLocks noGrp="1"/>
          </p:cNvSpPr>
          <p:nvPr>
            <p:ph sz="half" idx="1"/>
          </p:nvPr>
        </p:nvSpPr>
        <p:spPr>
          <a:xfrm>
            <a:off x="468810" y="2828124"/>
            <a:ext cx="7570787" cy="2009340"/>
          </a:xfrm>
        </p:spPr>
        <p:txBody>
          <a:bodyPr>
            <a:normAutofit fontScale="92500" lnSpcReduction="10000"/>
          </a:bodyPr>
          <a:lstStyle/>
          <a:p>
            <a:pPr marL="0" lvl="0" indent="0" defTabSz="457200">
              <a:lnSpc>
                <a:spcPct val="110000"/>
              </a:lnSpc>
              <a:spcBef>
                <a:spcPts val="0"/>
              </a:spcBef>
              <a:buNone/>
            </a:pPr>
            <a:r>
              <a:rPr lang="en-US" sz="2400" b="1" dirty="0">
                <a:solidFill>
                  <a:srgbClr val="521447"/>
                </a:solidFill>
                <a:latin typeface="Helvetica" pitchFamily="2" charset="0"/>
              </a:rPr>
              <a:t>Nay </a:t>
            </a:r>
          </a:p>
          <a:p>
            <a:pPr marL="0" lvl="0" indent="0" defTabSz="457200">
              <a:lnSpc>
                <a:spcPct val="110000"/>
              </a:lnSpc>
              <a:spcBef>
                <a:spcPts val="0"/>
              </a:spcBef>
              <a:buNone/>
            </a:pPr>
            <a:r>
              <a:rPr lang="en-US" sz="2200" dirty="0">
                <a:solidFill>
                  <a:srgbClr val="521447"/>
                </a:solidFill>
                <a:latin typeface="Helvetica" pitchFamily="2" charset="0"/>
              </a:rPr>
              <a:t>CACFP operators are not required to provide a non-dairy milk beverage (milk substitute) if the request is not related to a disability. However, operators are highly encouraged to make meal modifications to accommodate requests that are not the result of a disability.</a:t>
            </a:r>
          </a:p>
        </p:txBody>
      </p:sp>
    </p:spTree>
    <p:extLst>
      <p:ext uri="{BB962C8B-B14F-4D97-AF65-F5344CB8AC3E}">
        <p14:creationId xmlns:p14="http://schemas.microsoft.com/office/powerpoint/2010/main" val="390837506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9A939B-CB70-477E-A674-0A5192B9C4A7}"/>
              </a:ext>
            </a:extLst>
          </p:cNvPr>
          <p:cNvSpPr>
            <a:spLocks noGrp="1"/>
          </p:cNvSpPr>
          <p:nvPr>
            <p:ph sz="half" idx="2"/>
          </p:nvPr>
        </p:nvSpPr>
        <p:spPr>
          <a:xfrm>
            <a:off x="507609" y="280498"/>
            <a:ext cx="729982" cy="591291"/>
          </a:xfrm>
        </p:spPr>
        <p:txBody>
          <a:bodyPr>
            <a:noAutofit/>
          </a:bodyPr>
          <a:lstStyle/>
          <a:p>
            <a:pPr marL="0" lvl="0" indent="0" algn="ctr" defTabSz="457200">
              <a:lnSpc>
                <a:spcPct val="100000"/>
              </a:lnSpc>
              <a:spcBef>
                <a:spcPts val="0"/>
              </a:spcBef>
              <a:buNone/>
            </a:pPr>
            <a:r>
              <a:rPr lang="en-US" sz="3200" b="1" dirty="0">
                <a:solidFill>
                  <a:srgbClr val="511446"/>
                </a:solidFill>
                <a:latin typeface="Helvetica" pitchFamily="2" charset="0"/>
              </a:rPr>
              <a:t>35</a:t>
            </a:r>
          </a:p>
        </p:txBody>
      </p:sp>
      <p:sp>
        <p:nvSpPr>
          <p:cNvPr id="2" name="Title 1">
            <a:extLst>
              <a:ext uri="{FF2B5EF4-FFF2-40B4-BE49-F238E27FC236}">
                <a16:creationId xmlns:a16="http://schemas.microsoft.com/office/drawing/2014/main" id="{B5F6EF75-2A94-441B-94B1-0E4B58538742}"/>
              </a:ext>
            </a:extLst>
          </p:cNvPr>
          <p:cNvSpPr>
            <a:spLocks noGrp="1"/>
          </p:cNvSpPr>
          <p:nvPr>
            <p:ph type="title"/>
          </p:nvPr>
        </p:nvSpPr>
        <p:spPr>
          <a:xfrm>
            <a:off x="461743" y="1308537"/>
            <a:ext cx="8379107" cy="882277"/>
          </a:xfrm>
        </p:spPr>
        <p:txBody>
          <a:bodyPr>
            <a:noAutofit/>
          </a:bodyPr>
          <a:lstStyle/>
          <a:p>
            <a:r>
              <a:rPr lang="en-US" sz="2200" b="1" dirty="0">
                <a:solidFill>
                  <a:prstClr val="black"/>
                </a:solidFill>
                <a:latin typeface="Helvetica" pitchFamily="2" charset="0"/>
              </a:rPr>
              <a:t>Required or not required: </a:t>
            </a:r>
            <a:r>
              <a:rPr lang="en-US" sz="2200" dirty="0">
                <a:solidFill>
                  <a:prstClr val="black"/>
                </a:solidFill>
                <a:latin typeface="Helvetica" pitchFamily="2" charset="0"/>
              </a:rPr>
              <a:t>Indicating the type of milk on menus. </a:t>
            </a:r>
            <a:endParaRPr lang="en-US" sz="2200" dirty="0"/>
          </a:p>
        </p:txBody>
      </p:sp>
      <p:sp>
        <p:nvSpPr>
          <p:cNvPr id="3" name="Content Placeholder 2">
            <a:extLst>
              <a:ext uri="{FF2B5EF4-FFF2-40B4-BE49-F238E27FC236}">
                <a16:creationId xmlns:a16="http://schemas.microsoft.com/office/drawing/2014/main" id="{451F25CB-3908-4994-9605-1DB4F6E45B8B}"/>
              </a:ext>
            </a:extLst>
          </p:cNvPr>
          <p:cNvSpPr>
            <a:spLocks noGrp="1"/>
          </p:cNvSpPr>
          <p:nvPr>
            <p:ph sz="half" idx="1"/>
          </p:nvPr>
        </p:nvSpPr>
        <p:spPr>
          <a:xfrm>
            <a:off x="468811" y="2433980"/>
            <a:ext cx="7949976" cy="2009340"/>
          </a:xfrm>
        </p:spPr>
        <p:txBody>
          <a:bodyPr>
            <a:normAutofit/>
          </a:bodyPr>
          <a:lstStyle/>
          <a:p>
            <a:pPr marL="0" lvl="0" indent="0" defTabSz="457200">
              <a:lnSpc>
                <a:spcPct val="100000"/>
              </a:lnSpc>
              <a:spcBef>
                <a:spcPts val="0"/>
              </a:spcBef>
              <a:buNone/>
            </a:pPr>
            <a:r>
              <a:rPr lang="en-US" sz="2400" b="1" dirty="0">
                <a:solidFill>
                  <a:srgbClr val="521447"/>
                </a:solidFill>
                <a:latin typeface="Helvetica" pitchFamily="2" charset="0"/>
              </a:rPr>
              <a:t>Required </a:t>
            </a:r>
          </a:p>
          <a:p>
            <a:pPr marL="0" lvl="0" indent="0" defTabSz="457200">
              <a:lnSpc>
                <a:spcPct val="100000"/>
              </a:lnSpc>
              <a:spcBef>
                <a:spcPts val="0"/>
              </a:spcBef>
              <a:buNone/>
            </a:pPr>
            <a:r>
              <a:rPr lang="en-US" sz="2200" dirty="0">
                <a:solidFill>
                  <a:srgbClr val="521447"/>
                </a:solidFill>
                <a:latin typeface="Helvetica" pitchFamily="2" charset="0"/>
              </a:rPr>
              <a:t>CACFP operators must document the type of milk served on the menu. The menu must indicate the fat content of the milk and whether or not the milk is flavored.</a:t>
            </a:r>
          </a:p>
        </p:txBody>
      </p:sp>
    </p:spTree>
    <p:extLst>
      <p:ext uri="{BB962C8B-B14F-4D97-AF65-F5344CB8AC3E}">
        <p14:creationId xmlns:p14="http://schemas.microsoft.com/office/powerpoint/2010/main" val="376621083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9A939B-CB70-477E-A674-0A5192B9C4A7}"/>
              </a:ext>
            </a:extLst>
          </p:cNvPr>
          <p:cNvSpPr>
            <a:spLocks noGrp="1"/>
          </p:cNvSpPr>
          <p:nvPr>
            <p:ph sz="half" idx="2"/>
          </p:nvPr>
        </p:nvSpPr>
        <p:spPr>
          <a:xfrm>
            <a:off x="507609" y="280498"/>
            <a:ext cx="729982" cy="591291"/>
          </a:xfrm>
        </p:spPr>
        <p:txBody>
          <a:bodyPr>
            <a:noAutofit/>
          </a:bodyPr>
          <a:lstStyle/>
          <a:p>
            <a:pPr marL="0" lvl="0" indent="0" algn="ctr" defTabSz="457200">
              <a:lnSpc>
                <a:spcPct val="100000"/>
              </a:lnSpc>
              <a:spcBef>
                <a:spcPts val="0"/>
              </a:spcBef>
              <a:buNone/>
            </a:pPr>
            <a:r>
              <a:rPr lang="en-US" sz="3200" b="1" dirty="0">
                <a:solidFill>
                  <a:srgbClr val="511446"/>
                </a:solidFill>
                <a:latin typeface="Helvetica" pitchFamily="2" charset="0"/>
              </a:rPr>
              <a:t>36</a:t>
            </a:r>
          </a:p>
        </p:txBody>
      </p:sp>
      <p:sp>
        <p:nvSpPr>
          <p:cNvPr id="2" name="Title 1">
            <a:extLst>
              <a:ext uri="{FF2B5EF4-FFF2-40B4-BE49-F238E27FC236}">
                <a16:creationId xmlns:a16="http://schemas.microsoft.com/office/drawing/2014/main" id="{B5F6EF75-2A94-441B-94B1-0E4B58538742}"/>
              </a:ext>
            </a:extLst>
          </p:cNvPr>
          <p:cNvSpPr>
            <a:spLocks noGrp="1"/>
          </p:cNvSpPr>
          <p:nvPr>
            <p:ph type="title"/>
          </p:nvPr>
        </p:nvSpPr>
        <p:spPr>
          <a:xfrm>
            <a:off x="343499" y="1417758"/>
            <a:ext cx="8493070" cy="993775"/>
          </a:xfrm>
        </p:spPr>
        <p:txBody>
          <a:bodyPr>
            <a:noAutofit/>
          </a:bodyPr>
          <a:lstStyle/>
          <a:p>
            <a:r>
              <a:rPr lang="en-US" sz="2200" b="1" dirty="0">
                <a:solidFill>
                  <a:prstClr val="black"/>
                </a:solidFill>
                <a:latin typeface="Helvetica" pitchFamily="2" charset="0"/>
              </a:rPr>
              <a:t>Required or not required: </a:t>
            </a:r>
            <a:r>
              <a:rPr lang="en-US" sz="2200" dirty="0">
                <a:solidFill>
                  <a:prstClr val="black"/>
                </a:solidFill>
                <a:latin typeface="Helvetica" pitchFamily="2" charset="0"/>
              </a:rPr>
              <a:t>Documenting the amount of breastmilk an infant consumes when the mother breastfeeds onsite. </a:t>
            </a:r>
            <a:endParaRPr lang="en-US" sz="2200" dirty="0"/>
          </a:p>
        </p:txBody>
      </p:sp>
      <p:sp>
        <p:nvSpPr>
          <p:cNvPr id="3" name="Content Placeholder 2">
            <a:extLst>
              <a:ext uri="{FF2B5EF4-FFF2-40B4-BE49-F238E27FC236}">
                <a16:creationId xmlns:a16="http://schemas.microsoft.com/office/drawing/2014/main" id="{451F25CB-3908-4994-9605-1DB4F6E45B8B}"/>
              </a:ext>
            </a:extLst>
          </p:cNvPr>
          <p:cNvSpPr>
            <a:spLocks noGrp="1"/>
          </p:cNvSpPr>
          <p:nvPr>
            <p:ph sz="half" idx="1"/>
          </p:nvPr>
        </p:nvSpPr>
        <p:spPr>
          <a:xfrm>
            <a:off x="358453" y="2701997"/>
            <a:ext cx="8126549" cy="2009340"/>
          </a:xfrm>
        </p:spPr>
        <p:txBody>
          <a:bodyPr>
            <a:normAutofit/>
          </a:bodyPr>
          <a:lstStyle/>
          <a:p>
            <a:pPr marL="0" lvl="0" indent="0" defTabSz="457200">
              <a:lnSpc>
                <a:spcPct val="100000"/>
              </a:lnSpc>
              <a:spcBef>
                <a:spcPts val="0"/>
              </a:spcBef>
              <a:buNone/>
            </a:pPr>
            <a:r>
              <a:rPr lang="en-US" sz="2400" b="1" dirty="0">
                <a:solidFill>
                  <a:srgbClr val="521447"/>
                </a:solidFill>
                <a:latin typeface="Helvetica" pitchFamily="2" charset="0"/>
              </a:rPr>
              <a:t>Not required </a:t>
            </a:r>
          </a:p>
          <a:p>
            <a:pPr marL="0" lvl="0" indent="0" defTabSz="457200">
              <a:lnSpc>
                <a:spcPct val="100000"/>
              </a:lnSpc>
              <a:spcBef>
                <a:spcPts val="0"/>
              </a:spcBef>
              <a:buNone/>
            </a:pPr>
            <a:r>
              <a:rPr lang="en-US" sz="2200" dirty="0">
                <a:solidFill>
                  <a:srgbClr val="521447"/>
                </a:solidFill>
                <a:latin typeface="Helvetica" pitchFamily="2" charset="0"/>
              </a:rPr>
              <a:t>If a mother choses to breastfeed her infant onsite, you are not required to document the amount of breastmilk consumed.</a:t>
            </a:r>
          </a:p>
        </p:txBody>
      </p:sp>
    </p:spTree>
    <p:extLst>
      <p:ext uri="{BB962C8B-B14F-4D97-AF65-F5344CB8AC3E}">
        <p14:creationId xmlns:p14="http://schemas.microsoft.com/office/powerpoint/2010/main" val="85478937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9A939B-CB70-477E-A674-0A5192B9C4A7}"/>
              </a:ext>
            </a:extLst>
          </p:cNvPr>
          <p:cNvSpPr>
            <a:spLocks noGrp="1"/>
          </p:cNvSpPr>
          <p:nvPr>
            <p:ph sz="half" idx="2"/>
          </p:nvPr>
        </p:nvSpPr>
        <p:spPr>
          <a:xfrm>
            <a:off x="507609" y="280498"/>
            <a:ext cx="729982" cy="591291"/>
          </a:xfrm>
        </p:spPr>
        <p:txBody>
          <a:bodyPr>
            <a:noAutofit/>
          </a:bodyPr>
          <a:lstStyle/>
          <a:p>
            <a:pPr marL="0" lvl="0" indent="0" algn="ctr" defTabSz="457200">
              <a:lnSpc>
                <a:spcPct val="100000"/>
              </a:lnSpc>
              <a:spcBef>
                <a:spcPts val="0"/>
              </a:spcBef>
              <a:buNone/>
            </a:pPr>
            <a:r>
              <a:rPr lang="en-US" sz="3200" b="1" dirty="0">
                <a:solidFill>
                  <a:srgbClr val="511446"/>
                </a:solidFill>
                <a:latin typeface="Helvetica" pitchFamily="2" charset="0"/>
              </a:rPr>
              <a:t>37</a:t>
            </a:r>
          </a:p>
        </p:txBody>
      </p:sp>
      <p:sp>
        <p:nvSpPr>
          <p:cNvPr id="2" name="Title 1">
            <a:extLst>
              <a:ext uri="{FF2B5EF4-FFF2-40B4-BE49-F238E27FC236}">
                <a16:creationId xmlns:a16="http://schemas.microsoft.com/office/drawing/2014/main" id="{B5F6EF75-2A94-441B-94B1-0E4B58538742}"/>
              </a:ext>
            </a:extLst>
          </p:cNvPr>
          <p:cNvSpPr>
            <a:spLocks noGrp="1"/>
          </p:cNvSpPr>
          <p:nvPr>
            <p:ph type="title"/>
          </p:nvPr>
        </p:nvSpPr>
        <p:spPr>
          <a:xfrm>
            <a:off x="477509" y="1386226"/>
            <a:ext cx="8379107" cy="993775"/>
          </a:xfrm>
        </p:spPr>
        <p:txBody>
          <a:bodyPr>
            <a:noAutofit/>
          </a:bodyPr>
          <a:lstStyle/>
          <a:p>
            <a:r>
              <a:rPr lang="en-US" sz="2200" dirty="0">
                <a:solidFill>
                  <a:prstClr val="black"/>
                </a:solidFill>
                <a:latin typeface="Helvetica" pitchFamily="2" charset="0"/>
              </a:rPr>
              <a:t>How many fluid ounces of milk must you serve to a child 13 years of age as part of a reimbursable lunch? </a:t>
            </a:r>
            <a:endParaRPr lang="en-US" sz="2200" dirty="0"/>
          </a:p>
        </p:txBody>
      </p:sp>
      <p:sp>
        <p:nvSpPr>
          <p:cNvPr id="3" name="Content Placeholder 2">
            <a:extLst>
              <a:ext uri="{FF2B5EF4-FFF2-40B4-BE49-F238E27FC236}">
                <a16:creationId xmlns:a16="http://schemas.microsoft.com/office/drawing/2014/main" id="{451F25CB-3908-4994-9605-1DB4F6E45B8B}"/>
              </a:ext>
            </a:extLst>
          </p:cNvPr>
          <p:cNvSpPr>
            <a:spLocks noGrp="1"/>
          </p:cNvSpPr>
          <p:nvPr>
            <p:ph sz="half" idx="1"/>
          </p:nvPr>
        </p:nvSpPr>
        <p:spPr>
          <a:xfrm>
            <a:off x="476694" y="2678348"/>
            <a:ext cx="7240528" cy="2009340"/>
          </a:xfrm>
        </p:spPr>
        <p:txBody>
          <a:bodyPr>
            <a:normAutofit/>
          </a:bodyPr>
          <a:lstStyle/>
          <a:p>
            <a:pPr marL="0" lvl="0" indent="0" defTabSz="457200">
              <a:lnSpc>
                <a:spcPct val="100000"/>
              </a:lnSpc>
              <a:spcBef>
                <a:spcPts val="0"/>
              </a:spcBef>
              <a:buNone/>
            </a:pPr>
            <a:r>
              <a:rPr lang="en-US" sz="2400" b="1" dirty="0">
                <a:solidFill>
                  <a:srgbClr val="521447"/>
                </a:solidFill>
                <a:latin typeface="Helvetica" pitchFamily="2" charset="0"/>
              </a:rPr>
              <a:t>8 fluid ounces </a:t>
            </a:r>
          </a:p>
          <a:p>
            <a:pPr marL="0" lvl="0" indent="0" defTabSz="457200">
              <a:lnSpc>
                <a:spcPct val="100000"/>
              </a:lnSpc>
              <a:spcBef>
                <a:spcPts val="0"/>
              </a:spcBef>
              <a:buNone/>
            </a:pPr>
            <a:r>
              <a:rPr lang="en-US" sz="2200" dirty="0">
                <a:solidFill>
                  <a:srgbClr val="521447"/>
                </a:solidFill>
                <a:latin typeface="Helvetica" pitchFamily="2" charset="0"/>
              </a:rPr>
              <a:t>Children 6 through 18 years of age must receive at least 8 fluid ounces (1 cup) of milk as part of a reimbursable breakfast, lunch, or supper.</a:t>
            </a:r>
          </a:p>
        </p:txBody>
      </p:sp>
    </p:spTree>
    <p:extLst>
      <p:ext uri="{BB962C8B-B14F-4D97-AF65-F5344CB8AC3E}">
        <p14:creationId xmlns:p14="http://schemas.microsoft.com/office/powerpoint/2010/main" val="135589027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9A939B-CB70-477E-A674-0A5192B9C4A7}"/>
              </a:ext>
            </a:extLst>
          </p:cNvPr>
          <p:cNvSpPr>
            <a:spLocks noGrp="1"/>
          </p:cNvSpPr>
          <p:nvPr>
            <p:ph sz="half" idx="2"/>
          </p:nvPr>
        </p:nvSpPr>
        <p:spPr>
          <a:xfrm>
            <a:off x="507609" y="280498"/>
            <a:ext cx="729982" cy="591291"/>
          </a:xfrm>
        </p:spPr>
        <p:txBody>
          <a:bodyPr>
            <a:noAutofit/>
          </a:bodyPr>
          <a:lstStyle/>
          <a:p>
            <a:pPr marL="0" lvl="0" indent="0" algn="ctr" defTabSz="457200">
              <a:lnSpc>
                <a:spcPct val="100000"/>
              </a:lnSpc>
              <a:spcBef>
                <a:spcPts val="0"/>
              </a:spcBef>
              <a:buNone/>
            </a:pPr>
            <a:r>
              <a:rPr lang="en-US" sz="3200" b="1" dirty="0">
                <a:solidFill>
                  <a:srgbClr val="511446"/>
                </a:solidFill>
                <a:latin typeface="Helvetica" pitchFamily="2" charset="0"/>
              </a:rPr>
              <a:t>38</a:t>
            </a:r>
          </a:p>
        </p:txBody>
      </p:sp>
      <p:sp>
        <p:nvSpPr>
          <p:cNvPr id="2" name="Title 1">
            <a:extLst>
              <a:ext uri="{FF2B5EF4-FFF2-40B4-BE49-F238E27FC236}">
                <a16:creationId xmlns:a16="http://schemas.microsoft.com/office/drawing/2014/main" id="{B5F6EF75-2A94-441B-94B1-0E4B58538742}"/>
              </a:ext>
            </a:extLst>
          </p:cNvPr>
          <p:cNvSpPr>
            <a:spLocks noGrp="1"/>
          </p:cNvSpPr>
          <p:nvPr>
            <p:ph type="title"/>
          </p:nvPr>
        </p:nvSpPr>
        <p:spPr>
          <a:xfrm>
            <a:off x="477509" y="1386226"/>
            <a:ext cx="8379107" cy="993775"/>
          </a:xfrm>
        </p:spPr>
        <p:txBody>
          <a:bodyPr>
            <a:noAutofit/>
          </a:bodyPr>
          <a:lstStyle/>
          <a:p>
            <a:r>
              <a:rPr lang="en-US" sz="2200" dirty="0">
                <a:solidFill>
                  <a:prstClr val="black"/>
                </a:solidFill>
                <a:latin typeface="Helvetica" pitchFamily="2" charset="0"/>
              </a:rPr>
              <a:t>How many fluid ounces of milk must a provider serve to a 1½-year-old child at lunch? </a:t>
            </a:r>
            <a:endParaRPr lang="en-US" sz="2200" dirty="0"/>
          </a:p>
        </p:txBody>
      </p:sp>
      <p:sp>
        <p:nvSpPr>
          <p:cNvPr id="3" name="Content Placeholder 2">
            <a:extLst>
              <a:ext uri="{FF2B5EF4-FFF2-40B4-BE49-F238E27FC236}">
                <a16:creationId xmlns:a16="http://schemas.microsoft.com/office/drawing/2014/main" id="{451F25CB-3908-4994-9605-1DB4F6E45B8B}"/>
              </a:ext>
            </a:extLst>
          </p:cNvPr>
          <p:cNvSpPr>
            <a:spLocks noGrp="1"/>
          </p:cNvSpPr>
          <p:nvPr>
            <p:ph sz="half" idx="1"/>
          </p:nvPr>
        </p:nvSpPr>
        <p:spPr>
          <a:xfrm>
            <a:off x="468810" y="2709880"/>
            <a:ext cx="7145935" cy="2009340"/>
          </a:xfrm>
        </p:spPr>
        <p:txBody>
          <a:bodyPr>
            <a:normAutofit/>
          </a:bodyPr>
          <a:lstStyle/>
          <a:p>
            <a:pPr marL="0" lvl="0" indent="0" defTabSz="457200">
              <a:lnSpc>
                <a:spcPct val="100000"/>
              </a:lnSpc>
              <a:spcBef>
                <a:spcPts val="0"/>
              </a:spcBef>
              <a:buNone/>
            </a:pPr>
            <a:r>
              <a:rPr lang="en-US" sz="2400" b="1" dirty="0">
                <a:solidFill>
                  <a:srgbClr val="521447"/>
                </a:solidFill>
                <a:latin typeface="Helvetica" pitchFamily="2" charset="0"/>
              </a:rPr>
              <a:t>4 fluid ounces </a:t>
            </a:r>
          </a:p>
          <a:p>
            <a:pPr marL="0" lvl="0" indent="0" defTabSz="457200">
              <a:lnSpc>
                <a:spcPct val="100000"/>
              </a:lnSpc>
              <a:spcBef>
                <a:spcPts val="0"/>
              </a:spcBef>
              <a:buNone/>
            </a:pPr>
            <a:r>
              <a:rPr lang="en-US" sz="2200" dirty="0">
                <a:solidFill>
                  <a:srgbClr val="521447"/>
                </a:solidFill>
                <a:latin typeface="Helvetica" pitchFamily="2" charset="0"/>
              </a:rPr>
              <a:t>Children 1 through 2 years of age must receive at least 4 fluid ounces (½ cup) of milk as part of a reimbursable breakfast, lunch, or supper.</a:t>
            </a:r>
          </a:p>
        </p:txBody>
      </p:sp>
    </p:spTree>
    <p:extLst>
      <p:ext uri="{BB962C8B-B14F-4D97-AF65-F5344CB8AC3E}">
        <p14:creationId xmlns:p14="http://schemas.microsoft.com/office/powerpoint/2010/main" val="2887675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9A939B-CB70-477E-A674-0A5192B9C4A7}"/>
              </a:ext>
            </a:extLst>
          </p:cNvPr>
          <p:cNvSpPr>
            <a:spLocks noGrp="1"/>
          </p:cNvSpPr>
          <p:nvPr>
            <p:ph sz="half" idx="2"/>
          </p:nvPr>
        </p:nvSpPr>
        <p:spPr>
          <a:xfrm>
            <a:off x="570673" y="256848"/>
            <a:ext cx="582267" cy="591291"/>
          </a:xfrm>
        </p:spPr>
        <p:txBody>
          <a:bodyPr/>
          <a:lstStyle/>
          <a:p>
            <a:pPr marL="0" lvl="0" indent="0" algn="ctr" defTabSz="457200">
              <a:lnSpc>
                <a:spcPct val="100000"/>
              </a:lnSpc>
              <a:spcBef>
                <a:spcPts val="0"/>
              </a:spcBef>
              <a:buNone/>
            </a:pPr>
            <a:r>
              <a:rPr lang="en-US" sz="3200" b="1" dirty="0">
                <a:solidFill>
                  <a:srgbClr val="511446"/>
                </a:solidFill>
                <a:latin typeface="Helvetica" pitchFamily="2" charset="0"/>
              </a:rPr>
              <a:t>3</a:t>
            </a:r>
          </a:p>
        </p:txBody>
      </p:sp>
      <p:sp>
        <p:nvSpPr>
          <p:cNvPr id="2" name="Title 1">
            <a:extLst>
              <a:ext uri="{FF2B5EF4-FFF2-40B4-BE49-F238E27FC236}">
                <a16:creationId xmlns:a16="http://schemas.microsoft.com/office/drawing/2014/main" id="{B5F6EF75-2A94-441B-94B1-0E4B58538742}"/>
              </a:ext>
            </a:extLst>
          </p:cNvPr>
          <p:cNvSpPr>
            <a:spLocks noGrp="1"/>
          </p:cNvSpPr>
          <p:nvPr>
            <p:ph type="title"/>
          </p:nvPr>
        </p:nvSpPr>
        <p:spPr>
          <a:xfrm>
            <a:off x="469626" y="1353045"/>
            <a:ext cx="7886700" cy="993775"/>
          </a:xfrm>
        </p:spPr>
        <p:txBody>
          <a:bodyPr>
            <a:noAutofit/>
          </a:bodyPr>
          <a:lstStyle/>
          <a:p>
            <a:r>
              <a:rPr lang="en-US" sz="2200" b="1" dirty="0">
                <a:solidFill>
                  <a:prstClr val="black"/>
                </a:solidFill>
                <a:latin typeface="Helvetica" pitchFamily="2" charset="0"/>
              </a:rPr>
              <a:t>Fill in the blank: </a:t>
            </a:r>
            <a:r>
              <a:rPr lang="en-US" sz="2200" dirty="0">
                <a:solidFill>
                  <a:prstClr val="black"/>
                </a:solidFill>
                <a:latin typeface="Helvetica" pitchFamily="2" charset="0"/>
              </a:rPr>
              <a:t>You may serve flavored milk as part of a reimbursable meal or snack to children ages ___________. </a:t>
            </a:r>
            <a:endParaRPr lang="en-US" sz="2200" dirty="0"/>
          </a:p>
        </p:txBody>
      </p:sp>
      <p:sp>
        <p:nvSpPr>
          <p:cNvPr id="3" name="Content Placeholder 2">
            <a:extLst>
              <a:ext uri="{FF2B5EF4-FFF2-40B4-BE49-F238E27FC236}">
                <a16:creationId xmlns:a16="http://schemas.microsoft.com/office/drawing/2014/main" id="{451F25CB-3908-4994-9605-1DB4F6E45B8B}"/>
              </a:ext>
            </a:extLst>
          </p:cNvPr>
          <p:cNvSpPr>
            <a:spLocks noGrp="1"/>
          </p:cNvSpPr>
          <p:nvPr>
            <p:ph sz="half" idx="1"/>
          </p:nvPr>
        </p:nvSpPr>
        <p:spPr>
          <a:xfrm>
            <a:off x="477518" y="2575164"/>
            <a:ext cx="7769914" cy="2110441"/>
          </a:xfrm>
        </p:spPr>
        <p:txBody>
          <a:bodyPr/>
          <a:lstStyle/>
          <a:p>
            <a:pPr marL="0" lvl="0" indent="0" defTabSz="457200">
              <a:lnSpc>
                <a:spcPct val="100000"/>
              </a:lnSpc>
              <a:spcBef>
                <a:spcPts val="0"/>
              </a:spcBef>
              <a:buNone/>
            </a:pPr>
            <a:r>
              <a:rPr lang="en-US" sz="2400" b="1" dirty="0">
                <a:solidFill>
                  <a:srgbClr val="521447"/>
                </a:solidFill>
                <a:latin typeface="Helvetica" pitchFamily="2" charset="0"/>
              </a:rPr>
              <a:t>6 years and older </a:t>
            </a:r>
          </a:p>
          <a:p>
            <a:pPr marL="0" lvl="0" indent="0" defTabSz="457200">
              <a:lnSpc>
                <a:spcPct val="100000"/>
              </a:lnSpc>
              <a:spcBef>
                <a:spcPts val="0"/>
              </a:spcBef>
              <a:buNone/>
            </a:pPr>
            <a:r>
              <a:rPr lang="en-US" sz="2200" dirty="0">
                <a:solidFill>
                  <a:srgbClr val="521447"/>
                </a:solidFill>
                <a:latin typeface="Helvetica" pitchFamily="2" charset="0"/>
              </a:rPr>
              <a:t>You can serve flavored milk as part of a reimbursable meal or snack to children 6 years of age and older.</a:t>
            </a:r>
          </a:p>
        </p:txBody>
      </p:sp>
    </p:spTree>
    <p:extLst>
      <p:ext uri="{BB962C8B-B14F-4D97-AF65-F5344CB8AC3E}">
        <p14:creationId xmlns:p14="http://schemas.microsoft.com/office/powerpoint/2010/main" val="153535260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9A939B-CB70-477E-A674-0A5192B9C4A7}"/>
              </a:ext>
            </a:extLst>
          </p:cNvPr>
          <p:cNvSpPr>
            <a:spLocks noGrp="1"/>
          </p:cNvSpPr>
          <p:nvPr>
            <p:ph sz="half" idx="2"/>
          </p:nvPr>
        </p:nvSpPr>
        <p:spPr>
          <a:xfrm>
            <a:off x="507609" y="280498"/>
            <a:ext cx="729982" cy="591291"/>
          </a:xfrm>
        </p:spPr>
        <p:txBody>
          <a:bodyPr>
            <a:noAutofit/>
          </a:bodyPr>
          <a:lstStyle/>
          <a:p>
            <a:pPr marL="0" lvl="0" indent="0" algn="ctr" defTabSz="457200">
              <a:lnSpc>
                <a:spcPct val="100000"/>
              </a:lnSpc>
              <a:spcBef>
                <a:spcPts val="0"/>
              </a:spcBef>
              <a:buNone/>
            </a:pPr>
            <a:r>
              <a:rPr lang="en-US" sz="3200" b="1" dirty="0">
                <a:solidFill>
                  <a:srgbClr val="511446"/>
                </a:solidFill>
                <a:latin typeface="Helvetica" pitchFamily="2" charset="0"/>
              </a:rPr>
              <a:t>39</a:t>
            </a:r>
          </a:p>
        </p:txBody>
      </p:sp>
      <p:sp>
        <p:nvSpPr>
          <p:cNvPr id="2" name="Title 1">
            <a:extLst>
              <a:ext uri="{FF2B5EF4-FFF2-40B4-BE49-F238E27FC236}">
                <a16:creationId xmlns:a16="http://schemas.microsoft.com/office/drawing/2014/main" id="{B5F6EF75-2A94-441B-94B1-0E4B58538742}"/>
              </a:ext>
            </a:extLst>
          </p:cNvPr>
          <p:cNvSpPr>
            <a:spLocks noGrp="1"/>
          </p:cNvSpPr>
          <p:nvPr>
            <p:ph type="title"/>
          </p:nvPr>
        </p:nvSpPr>
        <p:spPr>
          <a:xfrm>
            <a:off x="477509" y="1386226"/>
            <a:ext cx="8379107" cy="993775"/>
          </a:xfrm>
        </p:spPr>
        <p:txBody>
          <a:bodyPr>
            <a:noAutofit/>
          </a:bodyPr>
          <a:lstStyle/>
          <a:p>
            <a:r>
              <a:rPr lang="en-US" sz="2200" b="1" dirty="0">
                <a:solidFill>
                  <a:prstClr val="black"/>
                </a:solidFill>
                <a:latin typeface="Helvetica" pitchFamily="2" charset="0"/>
              </a:rPr>
              <a:t>Fill in the blank: </a:t>
            </a:r>
            <a:r>
              <a:rPr lang="en-US" sz="2200" dirty="0">
                <a:solidFill>
                  <a:prstClr val="black"/>
                </a:solidFill>
                <a:latin typeface="Helvetica" pitchFamily="2" charset="0"/>
              </a:rPr>
              <a:t>Low-fat (1%) milk has less ___________ and calories than whole milk. </a:t>
            </a:r>
            <a:endParaRPr lang="en-US" sz="2200" dirty="0"/>
          </a:p>
        </p:txBody>
      </p:sp>
      <p:sp>
        <p:nvSpPr>
          <p:cNvPr id="3" name="Content Placeholder 2">
            <a:extLst>
              <a:ext uri="{FF2B5EF4-FFF2-40B4-BE49-F238E27FC236}">
                <a16:creationId xmlns:a16="http://schemas.microsoft.com/office/drawing/2014/main" id="{451F25CB-3908-4994-9605-1DB4F6E45B8B}"/>
              </a:ext>
            </a:extLst>
          </p:cNvPr>
          <p:cNvSpPr>
            <a:spLocks noGrp="1"/>
          </p:cNvSpPr>
          <p:nvPr>
            <p:ph sz="half" idx="1"/>
          </p:nvPr>
        </p:nvSpPr>
        <p:spPr>
          <a:xfrm>
            <a:off x="468811" y="2615284"/>
            <a:ext cx="7965742" cy="2009340"/>
          </a:xfrm>
        </p:spPr>
        <p:txBody>
          <a:bodyPr>
            <a:normAutofit/>
          </a:bodyPr>
          <a:lstStyle/>
          <a:p>
            <a:pPr marL="0" lvl="0" indent="0" defTabSz="457200">
              <a:lnSpc>
                <a:spcPct val="100000"/>
              </a:lnSpc>
              <a:spcBef>
                <a:spcPts val="0"/>
              </a:spcBef>
              <a:buNone/>
            </a:pPr>
            <a:r>
              <a:rPr lang="en-US" sz="2400" b="1" dirty="0">
                <a:solidFill>
                  <a:srgbClr val="521447"/>
                </a:solidFill>
                <a:latin typeface="Helvetica" pitchFamily="2" charset="0"/>
              </a:rPr>
              <a:t>Total fat </a:t>
            </a:r>
          </a:p>
          <a:p>
            <a:pPr marL="0" lvl="0" indent="0" defTabSz="457200">
              <a:lnSpc>
                <a:spcPct val="100000"/>
              </a:lnSpc>
              <a:spcBef>
                <a:spcPts val="0"/>
              </a:spcBef>
              <a:buNone/>
            </a:pPr>
            <a:r>
              <a:rPr lang="en-US" sz="2200" dirty="0">
                <a:solidFill>
                  <a:srgbClr val="521447"/>
                </a:solidFill>
                <a:latin typeface="Helvetica" pitchFamily="2" charset="0"/>
              </a:rPr>
              <a:t>Low-fat (1%) milk has less total fat and calories than whole milk. Eight fluid ounces of low-fat (1%) milk provides 2.5 grams of total fat and 100 calories. Whole milk provides 8 grams of total fat and 150 calories.</a:t>
            </a:r>
          </a:p>
        </p:txBody>
      </p:sp>
    </p:spTree>
    <p:extLst>
      <p:ext uri="{BB962C8B-B14F-4D97-AF65-F5344CB8AC3E}">
        <p14:creationId xmlns:p14="http://schemas.microsoft.com/office/powerpoint/2010/main" val="231469616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9A939B-CB70-477E-A674-0A5192B9C4A7}"/>
              </a:ext>
            </a:extLst>
          </p:cNvPr>
          <p:cNvSpPr>
            <a:spLocks noGrp="1"/>
          </p:cNvSpPr>
          <p:nvPr>
            <p:ph sz="half" idx="2"/>
          </p:nvPr>
        </p:nvSpPr>
        <p:spPr>
          <a:xfrm>
            <a:off x="507609" y="280498"/>
            <a:ext cx="729982" cy="591291"/>
          </a:xfrm>
        </p:spPr>
        <p:txBody>
          <a:bodyPr>
            <a:noAutofit/>
          </a:bodyPr>
          <a:lstStyle/>
          <a:p>
            <a:pPr marL="0" lvl="0" indent="0" algn="ctr" defTabSz="457200">
              <a:lnSpc>
                <a:spcPct val="100000"/>
              </a:lnSpc>
              <a:spcBef>
                <a:spcPts val="0"/>
              </a:spcBef>
              <a:buNone/>
            </a:pPr>
            <a:r>
              <a:rPr lang="en-US" sz="3200" b="1" dirty="0">
                <a:solidFill>
                  <a:srgbClr val="511446"/>
                </a:solidFill>
                <a:latin typeface="Helvetica" pitchFamily="2" charset="0"/>
              </a:rPr>
              <a:t>40</a:t>
            </a:r>
          </a:p>
        </p:txBody>
      </p:sp>
      <p:sp>
        <p:nvSpPr>
          <p:cNvPr id="2" name="Title 1">
            <a:extLst>
              <a:ext uri="{FF2B5EF4-FFF2-40B4-BE49-F238E27FC236}">
                <a16:creationId xmlns:a16="http://schemas.microsoft.com/office/drawing/2014/main" id="{B5F6EF75-2A94-441B-94B1-0E4B58538742}"/>
              </a:ext>
            </a:extLst>
          </p:cNvPr>
          <p:cNvSpPr>
            <a:spLocks noGrp="1"/>
          </p:cNvSpPr>
          <p:nvPr>
            <p:ph type="title"/>
          </p:nvPr>
        </p:nvSpPr>
        <p:spPr>
          <a:xfrm>
            <a:off x="477509" y="1386226"/>
            <a:ext cx="8379107" cy="993775"/>
          </a:xfrm>
        </p:spPr>
        <p:txBody>
          <a:bodyPr>
            <a:noAutofit/>
          </a:bodyPr>
          <a:lstStyle/>
          <a:p>
            <a:r>
              <a:rPr lang="en-US" sz="2200" dirty="0">
                <a:solidFill>
                  <a:prstClr val="black"/>
                </a:solidFill>
                <a:latin typeface="Helvetica" pitchFamily="2" charset="0"/>
              </a:rPr>
              <a:t>At this age, you can help children get used to whole milk </a:t>
            </a:r>
            <a:br>
              <a:rPr lang="en-US" sz="2200" dirty="0">
                <a:solidFill>
                  <a:prstClr val="black"/>
                </a:solidFill>
                <a:latin typeface="Helvetica" pitchFamily="2" charset="0"/>
              </a:rPr>
            </a:br>
            <a:r>
              <a:rPr lang="en-US" sz="2200" dirty="0">
                <a:solidFill>
                  <a:prstClr val="black"/>
                </a:solidFill>
                <a:latin typeface="Helvetica" pitchFamily="2" charset="0"/>
              </a:rPr>
              <a:t>by serving whole milk and infant formula. Both whole milk and infant formula will credit toward a reimbursable meal for children of this age. </a:t>
            </a:r>
            <a:endParaRPr lang="en-US" sz="2200" dirty="0"/>
          </a:p>
        </p:txBody>
      </p:sp>
      <p:sp>
        <p:nvSpPr>
          <p:cNvPr id="3" name="Content Placeholder 2">
            <a:extLst>
              <a:ext uri="{FF2B5EF4-FFF2-40B4-BE49-F238E27FC236}">
                <a16:creationId xmlns:a16="http://schemas.microsoft.com/office/drawing/2014/main" id="{451F25CB-3908-4994-9605-1DB4F6E45B8B}"/>
              </a:ext>
            </a:extLst>
          </p:cNvPr>
          <p:cNvSpPr>
            <a:spLocks noGrp="1"/>
          </p:cNvSpPr>
          <p:nvPr>
            <p:ph sz="half" idx="1"/>
          </p:nvPr>
        </p:nvSpPr>
        <p:spPr>
          <a:xfrm>
            <a:off x="445161" y="2701996"/>
            <a:ext cx="8005155" cy="2287790"/>
          </a:xfrm>
        </p:spPr>
        <p:txBody>
          <a:bodyPr>
            <a:normAutofit lnSpcReduction="10000"/>
          </a:bodyPr>
          <a:lstStyle/>
          <a:p>
            <a:pPr marL="0" lvl="0" indent="0" defTabSz="457200">
              <a:lnSpc>
                <a:spcPct val="110000"/>
              </a:lnSpc>
              <a:spcBef>
                <a:spcPts val="0"/>
              </a:spcBef>
              <a:buNone/>
            </a:pPr>
            <a:r>
              <a:rPr lang="en-US" sz="2400" b="1" dirty="0">
                <a:solidFill>
                  <a:srgbClr val="521447"/>
                </a:solidFill>
                <a:latin typeface="Helvetica" pitchFamily="2" charset="0"/>
              </a:rPr>
              <a:t>12 to 13 months </a:t>
            </a:r>
          </a:p>
          <a:p>
            <a:pPr marL="0" lvl="0" indent="0" defTabSz="457200">
              <a:lnSpc>
                <a:spcPct val="110000"/>
              </a:lnSpc>
              <a:spcBef>
                <a:spcPts val="0"/>
              </a:spcBef>
              <a:buNone/>
            </a:pPr>
            <a:r>
              <a:rPr lang="en-US" sz="2200" dirty="0">
                <a:solidFill>
                  <a:srgbClr val="521447"/>
                </a:solidFill>
                <a:latin typeface="Helvetica" pitchFamily="2" charset="0"/>
              </a:rPr>
              <a:t>This 1-month period when a child is between the ages of 12 to 13 months is called a “transition period.” It can be a challenge to switch immediately from iron-fortified infant formula to whole milk when an infant turns one. You can use this transition period to help 1-year-olds adjust to the taste of whole milk. </a:t>
            </a:r>
          </a:p>
        </p:txBody>
      </p:sp>
    </p:spTree>
    <p:extLst>
      <p:ext uri="{BB962C8B-B14F-4D97-AF65-F5344CB8AC3E}">
        <p14:creationId xmlns:p14="http://schemas.microsoft.com/office/powerpoint/2010/main" val="247670593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9A939B-CB70-477E-A674-0A5192B9C4A7}"/>
              </a:ext>
            </a:extLst>
          </p:cNvPr>
          <p:cNvSpPr>
            <a:spLocks noGrp="1"/>
          </p:cNvSpPr>
          <p:nvPr>
            <p:ph sz="half" idx="2"/>
          </p:nvPr>
        </p:nvSpPr>
        <p:spPr>
          <a:xfrm>
            <a:off x="507609" y="280498"/>
            <a:ext cx="729982" cy="591291"/>
          </a:xfrm>
        </p:spPr>
        <p:txBody>
          <a:bodyPr>
            <a:noAutofit/>
          </a:bodyPr>
          <a:lstStyle/>
          <a:p>
            <a:pPr marL="0" lvl="0" indent="0" algn="ctr" defTabSz="457200">
              <a:lnSpc>
                <a:spcPct val="100000"/>
              </a:lnSpc>
              <a:spcBef>
                <a:spcPts val="0"/>
              </a:spcBef>
              <a:buNone/>
            </a:pPr>
            <a:r>
              <a:rPr lang="en-US" sz="3200" b="1" dirty="0">
                <a:solidFill>
                  <a:srgbClr val="511446"/>
                </a:solidFill>
                <a:latin typeface="Helvetica" pitchFamily="2" charset="0"/>
              </a:rPr>
              <a:t>41</a:t>
            </a:r>
          </a:p>
        </p:txBody>
      </p:sp>
      <p:sp>
        <p:nvSpPr>
          <p:cNvPr id="2" name="Title 1">
            <a:extLst>
              <a:ext uri="{FF2B5EF4-FFF2-40B4-BE49-F238E27FC236}">
                <a16:creationId xmlns:a16="http://schemas.microsoft.com/office/drawing/2014/main" id="{B5F6EF75-2A94-441B-94B1-0E4B58538742}"/>
              </a:ext>
            </a:extLst>
          </p:cNvPr>
          <p:cNvSpPr>
            <a:spLocks noGrp="1"/>
          </p:cNvSpPr>
          <p:nvPr>
            <p:ph type="title"/>
          </p:nvPr>
        </p:nvSpPr>
        <p:spPr>
          <a:xfrm>
            <a:off x="477509" y="1386226"/>
            <a:ext cx="8540367" cy="993775"/>
          </a:xfrm>
        </p:spPr>
        <p:txBody>
          <a:bodyPr>
            <a:noAutofit/>
          </a:bodyPr>
          <a:lstStyle/>
          <a:p>
            <a:r>
              <a:rPr lang="en-US" sz="2200" dirty="0">
                <a:solidFill>
                  <a:prstClr val="black"/>
                </a:solidFill>
                <a:latin typeface="Helvetica" pitchFamily="2" charset="0"/>
              </a:rPr>
              <a:t>At this age, you can help children switch from unflavored whole milk to unflavored low-fat (1%) or fat-free (skim) milk by serving unflavored whole milk, reduced-fat (2%) milk, low-fat (1%) milk, and/or fat-free (skim) milk as part of a reimbursable meal or snack. </a:t>
            </a:r>
            <a:endParaRPr lang="en-US" sz="2200" dirty="0"/>
          </a:p>
        </p:txBody>
      </p:sp>
      <p:sp>
        <p:nvSpPr>
          <p:cNvPr id="3" name="Content Placeholder 2">
            <a:extLst>
              <a:ext uri="{FF2B5EF4-FFF2-40B4-BE49-F238E27FC236}">
                <a16:creationId xmlns:a16="http://schemas.microsoft.com/office/drawing/2014/main" id="{451F25CB-3908-4994-9605-1DB4F6E45B8B}"/>
              </a:ext>
            </a:extLst>
          </p:cNvPr>
          <p:cNvSpPr>
            <a:spLocks noGrp="1"/>
          </p:cNvSpPr>
          <p:nvPr>
            <p:ph sz="half" idx="1"/>
          </p:nvPr>
        </p:nvSpPr>
        <p:spPr>
          <a:xfrm>
            <a:off x="477509" y="2853662"/>
            <a:ext cx="7697730" cy="2009340"/>
          </a:xfrm>
        </p:spPr>
        <p:txBody>
          <a:bodyPr>
            <a:normAutofit fontScale="92500" lnSpcReduction="10000"/>
          </a:bodyPr>
          <a:lstStyle/>
          <a:p>
            <a:pPr marL="0" lvl="0" indent="0" defTabSz="457200">
              <a:lnSpc>
                <a:spcPct val="110000"/>
              </a:lnSpc>
              <a:spcBef>
                <a:spcPts val="0"/>
              </a:spcBef>
              <a:buNone/>
            </a:pPr>
            <a:r>
              <a:rPr lang="en-US" sz="2400" b="1" dirty="0">
                <a:solidFill>
                  <a:srgbClr val="521447"/>
                </a:solidFill>
                <a:latin typeface="Helvetica" pitchFamily="2" charset="0"/>
              </a:rPr>
              <a:t>24 to 25 months </a:t>
            </a:r>
          </a:p>
          <a:p>
            <a:pPr marL="0" lvl="0" indent="0" defTabSz="457200">
              <a:lnSpc>
                <a:spcPct val="110000"/>
              </a:lnSpc>
              <a:spcBef>
                <a:spcPts val="0"/>
              </a:spcBef>
              <a:buNone/>
            </a:pPr>
            <a:r>
              <a:rPr lang="en-US" sz="2200" dirty="0">
                <a:solidFill>
                  <a:srgbClr val="521447"/>
                </a:solidFill>
                <a:latin typeface="Helvetica" pitchFamily="2" charset="0"/>
              </a:rPr>
              <a:t>This 1-month period when a child is between the ages of 24 and 25 months is called a “transition period.” It can be a challenge </a:t>
            </a:r>
            <a:br>
              <a:rPr lang="en-US" sz="2200" dirty="0">
                <a:solidFill>
                  <a:srgbClr val="521447"/>
                </a:solidFill>
                <a:latin typeface="Helvetica" pitchFamily="2" charset="0"/>
              </a:rPr>
            </a:br>
            <a:r>
              <a:rPr lang="en-US" sz="2200" dirty="0">
                <a:solidFill>
                  <a:srgbClr val="521447"/>
                </a:solidFill>
                <a:latin typeface="Helvetica" pitchFamily="2" charset="0"/>
              </a:rPr>
              <a:t>to switch immediately from whole milk to low-fat (1%) or fat-free (skim) milk. You can use this transition period to help children adjust to the taste of low-fat (1%) or fat-free (skim) milk.</a:t>
            </a:r>
          </a:p>
        </p:txBody>
      </p:sp>
    </p:spTree>
    <p:extLst>
      <p:ext uri="{BB962C8B-B14F-4D97-AF65-F5344CB8AC3E}">
        <p14:creationId xmlns:p14="http://schemas.microsoft.com/office/powerpoint/2010/main" val="115807498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9A939B-CB70-477E-A674-0A5192B9C4A7}"/>
              </a:ext>
            </a:extLst>
          </p:cNvPr>
          <p:cNvSpPr>
            <a:spLocks noGrp="1"/>
          </p:cNvSpPr>
          <p:nvPr>
            <p:ph sz="half" idx="2"/>
          </p:nvPr>
        </p:nvSpPr>
        <p:spPr>
          <a:xfrm>
            <a:off x="507609" y="280498"/>
            <a:ext cx="729982" cy="591291"/>
          </a:xfrm>
        </p:spPr>
        <p:txBody>
          <a:bodyPr>
            <a:noAutofit/>
          </a:bodyPr>
          <a:lstStyle/>
          <a:p>
            <a:pPr marL="0" lvl="0" indent="0" algn="ctr" defTabSz="457200">
              <a:lnSpc>
                <a:spcPct val="100000"/>
              </a:lnSpc>
              <a:spcBef>
                <a:spcPts val="0"/>
              </a:spcBef>
              <a:buNone/>
            </a:pPr>
            <a:r>
              <a:rPr lang="en-US" sz="3200" b="1" dirty="0">
                <a:solidFill>
                  <a:srgbClr val="511446"/>
                </a:solidFill>
                <a:latin typeface="Helvetica" pitchFamily="2" charset="0"/>
              </a:rPr>
              <a:t>42</a:t>
            </a:r>
          </a:p>
        </p:txBody>
      </p:sp>
      <p:sp>
        <p:nvSpPr>
          <p:cNvPr id="2" name="Title 1">
            <a:extLst>
              <a:ext uri="{FF2B5EF4-FFF2-40B4-BE49-F238E27FC236}">
                <a16:creationId xmlns:a16="http://schemas.microsoft.com/office/drawing/2014/main" id="{B5F6EF75-2A94-441B-94B1-0E4B58538742}"/>
              </a:ext>
            </a:extLst>
          </p:cNvPr>
          <p:cNvSpPr>
            <a:spLocks noGrp="1"/>
          </p:cNvSpPr>
          <p:nvPr>
            <p:ph type="title"/>
          </p:nvPr>
        </p:nvSpPr>
        <p:spPr>
          <a:xfrm>
            <a:off x="477510" y="1386226"/>
            <a:ext cx="7074173" cy="993775"/>
          </a:xfrm>
        </p:spPr>
        <p:txBody>
          <a:bodyPr>
            <a:noAutofit/>
          </a:bodyPr>
          <a:lstStyle/>
          <a:p>
            <a:r>
              <a:rPr lang="en-US" sz="2200" b="1" dirty="0">
                <a:solidFill>
                  <a:prstClr val="black"/>
                </a:solidFill>
                <a:latin typeface="Helvetica" pitchFamily="2" charset="0"/>
              </a:rPr>
              <a:t>Creditable or not creditable: </a:t>
            </a:r>
            <a:r>
              <a:rPr lang="en-US" sz="2200" dirty="0">
                <a:solidFill>
                  <a:prstClr val="black"/>
                </a:solidFill>
                <a:latin typeface="Helvetica" pitchFamily="2" charset="0"/>
              </a:rPr>
              <a:t>Milk poured over cereal at breakfast. </a:t>
            </a:r>
            <a:endParaRPr lang="en-US" sz="2200" dirty="0"/>
          </a:p>
        </p:txBody>
      </p:sp>
      <p:sp>
        <p:nvSpPr>
          <p:cNvPr id="3" name="Content Placeholder 2">
            <a:extLst>
              <a:ext uri="{FF2B5EF4-FFF2-40B4-BE49-F238E27FC236}">
                <a16:creationId xmlns:a16="http://schemas.microsoft.com/office/drawing/2014/main" id="{451F25CB-3908-4994-9605-1DB4F6E45B8B}"/>
              </a:ext>
            </a:extLst>
          </p:cNvPr>
          <p:cNvSpPr>
            <a:spLocks noGrp="1"/>
          </p:cNvSpPr>
          <p:nvPr>
            <p:ph sz="half" idx="1"/>
          </p:nvPr>
        </p:nvSpPr>
        <p:spPr>
          <a:xfrm>
            <a:off x="492459" y="2575870"/>
            <a:ext cx="7650431" cy="2009340"/>
          </a:xfrm>
        </p:spPr>
        <p:txBody>
          <a:bodyPr>
            <a:normAutofit/>
          </a:bodyPr>
          <a:lstStyle/>
          <a:p>
            <a:pPr marL="0" lvl="0" indent="0" defTabSz="457200">
              <a:lnSpc>
                <a:spcPct val="100000"/>
              </a:lnSpc>
              <a:spcBef>
                <a:spcPts val="0"/>
              </a:spcBef>
              <a:buNone/>
            </a:pPr>
            <a:r>
              <a:rPr lang="en-US" sz="2400" b="1" dirty="0">
                <a:solidFill>
                  <a:srgbClr val="521447"/>
                </a:solidFill>
                <a:latin typeface="Helvetica" pitchFamily="2" charset="0"/>
              </a:rPr>
              <a:t>Creditable </a:t>
            </a:r>
          </a:p>
          <a:p>
            <a:pPr marL="0" lvl="0" indent="0" defTabSz="457200">
              <a:lnSpc>
                <a:spcPct val="100000"/>
              </a:lnSpc>
              <a:spcBef>
                <a:spcPts val="0"/>
              </a:spcBef>
              <a:buNone/>
            </a:pPr>
            <a:r>
              <a:rPr lang="en-US" sz="2200" dirty="0">
                <a:solidFill>
                  <a:srgbClr val="521447"/>
                </a:solidFill>
                <a:latin typeface="Helvetica" pitchFamily="2" charset="0"/>
              </a:rPr>
              <a:t>Milk is a required component at breakfast. Providers must serve the full amount required for the age of the participant. The participant can use the milk as a beverage, on cereal, or a combination of both.</a:t>
            </a:r>
          </a:p>
        </p:txBody>
      </p:sp>
    </p:spTree>
    <p:extLst>
      <p:ext uri="{BB962C8B-B14F-4D97-AF65-F5344CB8AC3E}">
        <p14:creationId xmlns:p14="http://schemas.microsoft.com/office/powerpoint/2010/main" val="284060685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9A939B-CB70-477E-A674-0A5192B9C4A7}"/>
              </a:ext>
            </a:extLst>
          </p:cNvPr>
          <p:cNvSpPr>
            <a:spLocks noGrp="1"/>
          </p:cNvSpPr>
          <p:nvPr>
            <p:ph sz="half" idx="2"/>
          </p:nvPr>
        </p:nvSpPr>
        <p:spPr>
          <a:xfrm>
            <a:off x="507609" y="280498"/>
            <a:ext cx="729982" cy="591291"/>
          </a:xfrm>
        </p:spPr>
        <p:txBody>
          <a:bodyPr>
            <a:noAutofit/>
          </a:bodyPr>
          <a:lstStyle/>
          <a:p>
            <a:pPr marL="0" lvl="0" indent="0" algn="ctr" defTabSz="457200">
              <a:lnSpc>
                <a:spcPct val="100000"/>
              </a:lnSpc>
              <a:spcBef>
                <a:spcPts val="0"/>
              </a:spcBef>
              <a:buNone/>
            </a:pPr>
            <a:r>
              <a:rPr lang="en-US" sz="3200" b="1" dirty="0">
                <a:solidFill>
                  <a:srgbClr val="511446"/>
                </a:solidFill>
                <a:latin typeface="Helvetica" pitchFamily="2" charset="0"/>
              </a:rPr>
              <a:t>43</a:t>
            </a:r>
          </a:p>
        </p:txBody>
      </p:sp>
      <p:sp>
        <p:nvSpPr>
          <p:cNvPr id="2" name="Title 1">
            <a:extLst>
              <a:ext uri="{FF2B5EF4-FFF2-40B4-BE49-F238E27FC236}">
                <a16:creationId xmlns:a16="http://schemas.microsoft.com/office/drawing/2014/main" id="{B5F6EF75-2A94-441B-94B1-0E4B58538742}"/>
              </a:ext>
            </a:extLst>
          </p:cNvPr>
          <p:cNvSpPr>
            <a:spLocks noGrp="1"/>
          </p:cNvSpPr>
          <p:nvPr>
            <p:ph type="title"/>
          </p:nvPr>
        </p:nvSpPr>
        <p:spPr>
          <a:xfrm>
            <a:off x="477509" y="1252215"/>
            <a:ext cx="8540367" cy="993775"/>
          </a:xfrm>
        </p:spPr>
        <p:txBody>
          <a:bodyPr>
            <a:noAutofit/>
          </a:bodyPr>
          <a:lstStyle/>
          <a:p>
            <a:r>
              <a:rPr lang="en-US" sz="2200" b="1" dirty="0">
                <a:solidFill>
                  <a:prstClr val="black"/>
                </a:solidFill>
                <a:latin typeface="Helvetica" pitchFamily="2" charset="0"/>
              </a:rPr>
              <a:t>Creditable or not creditable: </a:t>
            </a:r>
            <a:r>
              <a:rPr lang="en-US" sz="2200" dirty="0">
                <a:solidFill>
                  <a:prstClr val="black"/>
                </a:solidFill>
                <a:latin typeface="Helvetica" pitchFamily="2" charset="0"/>
              </a:rPr>
              <a:t>Sheep’s milk. </a:t>
            </a:r>
            <a:endParaRPr lang="en-US" sz="2200" dirty="0"/>
          </a:p>
        </p:txBody>
      </p:sp>
      <p:sp>
        <p:nvSpPr>
          <p:cNvPr id="3" name="Content Placeholder 2">
            <a:extLst>
              <a:ext uri="{FF2B5EF4-FFF2-40B4-BE49-F238E27FC236}">
                <a16:creationId xmlns:a16="http://schemas.microsoft.com/office/drawing/2014/main" id="{451F25CB-3908-4994-9605-1DB4F6E45B8B}"/>
              </a:ext>
            </a:extLst>
          </p:cNvPr>
          <p:cNvSpPr>
            <a:spLocks noGrp="1"/>
          </p:cNvSpPr>
          <p:nvPr>
            <p:ph sz="half" idx="1"/>
          </p:nvPr>
        </p:nvSpPr>
        <p:spPr>
          <a:xfrm>
            <a:off x="468810" y="2402446"/>
            <a:ext cx="8126549" cy="2009340"/>
          </a:xfrm>
        </p:spPr>
        <p:txBody>
          <a:bodyPr>
            <a:normAutofit/>
          </a:bodyPr>
          <a:lstStyle/>
          <a:p>
            <a:pPr marL="0" lvl="0" indent="0" defTabSz="457200">
              <a:lnSpc>
                <a:spcPct val="100000"/>
              </a:lnSpc>
              <a:spcBef>
                <a:spcPts val="0"/>
              </a:spcBef>
              <a:buNone/>
            </a:pPr>
            <a:r>
              <a:rPr lang="en-US" sz="2400" b="1" dirty="0">
                <a:solidFill>
                  <a:srgbClr val="521447"/>
                </a:solidFill>
                <a:latin typeface="Helvetica" pitchFamily="2" charset="0"/>
              </a:rPr>
              <a:t>Not creditable </a:t>
            </a:r>
          </a:p>
          <a:p>
            <a:pPr marL="0" lvl="0" indent="0" defTabSz="457200">
              <a:lnSpc>
                <a:spcPct val="100000"/>
              </a:lnSpc>
              <a:spcBef>
                <a:spcPts val="0"/>
              </a:spcBef>
              <a:buNone/>
            </a:pPr>
            <a:r>
              <a:rPr lang="en-US" sz="2200" dirty="0">
                <a:solidFill>
                  <a:srgbClr val="521447"/>
                </a:solidFill>
                <a:latin typeface="Helvetica" pitchFamily="2" charset="0"/>
              </a:rPr>
              <a:t>Sheep’s milk is not creditable in the CACFP. You may not count it toward the milk component in a reimbursable meal or snack.</a:t>
            </a:r>
          </a:p>
        </p:txBody>
      </p:sp>
    </p:spTree>
    <p:extLst>
      <p:ext uri="{BB962C8B-B14F-4D97-AF65-F5344CB8AC3E}">
        <p14:creationId xmlns:p14="http://schemas.microsoft.com/office/powerpoint/2010/main" val="47410338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9A939B-CB70-477E-A674-0A5192B9C4A7}"/>
              </a:ext>
            </a:extLst>
          </p:cNvPr>
          <p:cNvSpPr>
            <a:spLocks noGrp="1"/>
          </p:cNvSpPr>
          <p:nvPr>
            <p:ph sz="half" idx="2"/>
          </p:nvPr>
        </p:nvSpPr>
        <p:spPr>
          <a:xfrm>
            <a:off x="507609" y="280498"/>
            <a:ext cx="729982" cy="591291"/>
          </a:xfrm>
        </p:spPr>
        <p:txBody>
          <a:bodyPr>
            <a:noAutofit/>
          </a:bodyPr>
          <a:lstStyle/>
          <a:p>
            <a:pPr marL="0" lvl="0" indent="0" algn="ctr" defTabSz="457200">
              <a:lnSpc>
                <a:spcPct val="100000"/>
              </a:lnSpc>
              <a:spcBef>
                <a:spcPts val="0"/>
              </a:spcBef>
              <a:buNone/>
            </a:pPr>
            <a:r>
              <a:rPr lang="en-US" sz="3200" b="1" dirty="0">
                <a:solidFill>
                  <a:srgbClr val="511446"/>
                </a:solidFill>
                <a:latin typeface="Helvetica" pitchFamily="2" charset="0"/>
              </a:rPr>
              <a:t>44</a:t>
            </a:r>
          </a:p>
        </p:txBody>
      </p:sp>
      <p:sp>
        <p:nvSpPr>
          <p:cNvPr id="2" name="Title 1">
            <a:extLst>
              <a:ext uri="{FF2B5EF4-FFF2-40B4-BE49-F238E27FC236}">
                <a16:creationId xmlns:a16="http://schemas.microsoft.com/office/drawing/2014/main" id="{B5F6EF75-2A94-441B-94B1-0E4B58538742}"/>
              </a:ext>
            </a:extLst>
          </p:cNvPr>
          <p:cNvSpPr>
            <a:spLocks noGrp="1"/>
          </p:cNvSpPr>
          <p:nvPr>
            <p:ph type="title"/>
          </p:nvPr>
        </p:nvSpPr>
        <p:spPr>
          <a:xfrm>
            <a:off x="507609" y="1377518"/>
            <a:ext cx="7795633" cy="993775"/>
          </a:xfrm>
        </p:spPr>
        <p:txBody>
          <a:bodyPr>
            <a:noAutofit/>
          </a:bodyPr>
          <a:lstStyle/>
          <a:p>
            <a:r>
              <a:rPr lang="en-US" sz="2200" dirty="0">
                <a:solidFill>
                  <a:prstClr val="black"/>
                </a:solidFill>
                <a:latin typeface="Helvetica" pitchFamily="2" charset="0"/>
              </a:rPr>
              <a:t>This type of milk that usually comes in a can </a:t>
            </a:r>
            <a:r>
              <a:rPr lang="en-US" sz="2200" dirty="0">
                <a:latin typeface="Helvetica" pitchFamily="2" charset="0"/>
              </a:rPr>
              <a:t>is creditable only when the availability of fluid milk is limited</a:t>
            </a:r>
            <a:r>
              <a:rPr lang="en-US" sz="2200" dirty="0">
                <a:solidFill>
                  <a:prstClr val="black"/>
                </a:solidFill>
                <a:latin typeface="Helvetica" pitchFamily="2" charset="0"/>
              </a:rPr>
              <a:t>. </a:t>
            </a:r>
            <a:endParaRPr lang="en-US" sz="2200" dirty="0"/>
          </a:p>
        </p:txBody>
      </p:sp>
      <p:sp>
        <p:nvSpPr>
          <p:cNvPr id="3" name="Content Placeholder 2">
            <a:extLst>
              <a:ext uri="{FF2B5EF4-FFF2-40B4-BE49-F238E27FC236}">
                <a16:creationId xmlns:a16="http://schemas.microsoft.com/office/drawing/2014/main" id="{451F25CB-3908-4994-9605-1DB4F6E45B8B}"/>
              </a:ext>
            </a:extLst>
          </p:cNvPr>
          <p:cNvSpPr>
            <a:spLocks noGrp="1"/>
          </p:cNvSpPr>
          <p:nvPr>
            <p:ph sz="half" idx="1"/>
          </p:nvPr>
        </p:nvSpPr>
        <p:spPr>
          <a:xfrm>
            <a:off x="468811" y="2701997"/>
            <a:ext cx="7795633" cy="2009340"/>
          </a:xfrm>
        </p:spPr>
        <p:txBody>
          <a:bodyPr>
            <a:normAutofit/>
          </a:bodyPr>
          <a:lstStyle/>
          <a:p>
            <a:pPr marL="0" lvl="0" indent="0" defTabSz="457200">
              <a:lnSpc>
                <a:spcPct val="100000"/>
              </a:lnSpc>
              <a:spcBef>
                <a:spcPts val="0"/>
              </a:spcBef>
              <a:buNone/>
            </a:pPr>
            <a:r>
              <a:rPr lang="en-US" sz="2400" b="1" dirty="0">
                <a:solidFill>
                  <a:srgbClr val="521447"/>
                </a:solidFill>
                <a:latin typeface="Helvetica" pitchFamily="2" charset="0"/>
              </a:rPr>
              <a:t>Evaporated milk </a:t>
            </a:r>
          </a:p>
          <a:p>
            <a:pPr marL="0" indent="0" defTabSz="457200">
              <a:lnSpc>
                <a:spcPct val="100000"/>
              </a:lnSpc>
              <a:spcBef>
                <a:spcPts val="0"/>
              </a:spcBef>
              <a:buNone/>
            </a:pPr>
            <a:r>
              <a:rPr lang="en-US" sz="2200" dirty="0">
                <a:solidFill>
                  <a:srgbClr val="521447"/>
                </a:solidFill>
                <a:latin typeface="Helvetica" pitchFamily="2" charset="0"/>
              </a:rPr>
              <a:t>Evaporated milk is creditable in the CACFP only when the availability of fluid milk is limited. Contact your State agency or sponsoring organization for more information.</a:t>
            </a:r>
          </a:p>
          <a:p>
            <a:pPr marL="0" lvl="0" indent="0" defTabSz="457200">
              <a:lnSpc>
                <a:spcPct val="100000"/>
              </a:lnSpc>
              <a:spcBef>
                <a:spcPts val="0"/>
              </a:spcBef>
              <a:buNone/>
            </a:pPr>
            <a:endParaRPr lang="en-US" sz="2200" dirty="0">
              <a:solidFill>
                <a:srgbClr val="521447"/>
              </a:solidFill>
              <a:latin typeface="Helvetica" pitchFamily="2" charset="0"/>
            </a:endParaRPr>
          </a:p>
        </p:txBody>
      </p:sp>
    </p:spTree>
    <p:extLst>
      <p:ext uri="{BB962C8B-B14F-4D97-AF65-F5344CB8AC3E}">
        <p14:creationId xmlns:p14="http://schemas.microsoft.com/office/powerpoint/2010/main" val="87868770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9A939B-CB70-477E-A674-0A5192B9C4A7}"/>
              </a:ext>
            </a:extLst>
          </p:cNvPr>
          <p:cNvSpPr>
            <a:spLocks noGrp="1"/>
          </p:cNvSpPr>
          <p:nvPr>
            <p:ph sz="half" idx="2"/>
          </p:nvPr>
        </p:nvSpPr>
        <p:spPr>
          <a:xfrm>
            <a:off x="507609" y="280498"/>
            <a:ext cx="729982" cy="591291"/>
          </a:xfrm>
        </p:spPr>
        <p:txBody>
          <a:bodyPr>
            <a:noAutofit/>
          </a:bodyPr>
          <a:lstStyle/>
          <a:p>
            <a:pPr marL="0" lvl="0" indent="0" algn="ctr" defTabSz="457200">
              <a:lnSpc>
                <a:spcPct val="100000"/>
              </a:lnSpc>
              <a:spcBef>
                <a:spcPts val="0"/>
              </a:spcBef>
              <a:buNone/>
            </a:pPr>
            <a:r>
              <a:rPr lang="en-US" sz="3200" b="1" dirty="0">
                <a:solidFill>
                  <a:srgbClr val="511446"/>
                </a:solidFill>
                <a:latin typeface="Helvetica" pitchFamily="2" charset="0"/>
              </a:rPr>
              <a:t>45</a:t>
            </a:r>
          </a:p>
        </p:txBody>
      </p:sp>
      <p:sp>
        <p:nvSpPr>
          <p:cNvPr id="2" name="Title 1">
            <a:extLst>
              <a:ext uri="{FF2B5EF4-FFF2-40B4-BE49-F238E27FC236}">
                <a16:creationId xmlns:a16="http://schemas.microsoft.com/office/drawing/2014/main" id="{B5F6EF75-2A94-441B-94B1-0E4B58538742}"/>
              </a:ext>
            </a:extLst>
          </p:cNvPr>
          <p:cNvSpPr>
            <a:spLocks noGrp="1"/>
          </p:cNvSpPr>
          <p:nvPr>
            <p:ph type="title"/>
          </p:nvPr>
        </p:nvSpPr>
        <p:spPr>
          <a:xfrm>
            <a:off x="311966" y="1220683"/>
            <a:ext cx="8540367" cy="993775"/>
          </a:xfrm>
        </p:spPr>
        <p:txBody>
          <a:bodyPr>
            <a:noAutofit/>
          </a:bodyPr>
          <a:lstStyle/>
          <a:p>
            <a:r>
              <a:rPr lang="en-US" sz="2200" b="1" dirty="0">
                <a:solidFill>
                  <a:prstClr val="black"/>
                </a:solidFill>
                <a:latin typeface="Helvetica" pitchFamily="2" charset="0"/>
              </a:rPr>
              <a:t>Right or wrong: </a:t>
            </a:r>
            <a:r>
              <a:rPr lang="en-US" sz="2200" dirty="0">
                <a:solidFill>
                  <a:prstClr val="black"/>
                </a:solidFill>
                <a:latin typeface="Helvetica" pitchFamily="2" charset="0"/>
              </a:rPr>
              <a:t>Adults no longer need the nutrients found in milk. </a:t>
            </a:r>
            <a:endParaRPr lang="en-US" sz="2200" dirty="0"/>
          </a:p>
        </p:txBody>
      </p:sp>
      <p:sp>
        <p:nvSpPr>
          <p:cNvPr id="3" name="Content Placeholder 2">
            <a:extLst>
              <a:ext uri="{FF2B5EF4-FFF2-40B4-BE49-F238E27FC236}">
                <a16:creationId xmlns:a16="http://schemas.microsoft.com/office/drawing/2014/main" id="{451F25CB-3908-4994-9605-1DB4F6E45B8B}"/>
              </a:ext>
            </a:extLst>
          </p:cNvPr>
          <p:cNvSpPr>
            <a:spLocks noGrp="1"/>
          </p:cNvSpPr>
          <p:nvPr>
            <p:ph sz="half" idx="1"/>
          </p:nvPr>
        </p:nvSpPr>
        <p:spPr>
          <a:xfrm>
            <a:off x="319034" y="2394567"/>
            <a:ext cx="8233757" cy="2009340"/>
          </a:xfrm>
        </p:spPr>
        <p:txBody>
          <a:bodyPr>
            <a:normAutofit/>
          </a:bodyPr>
          <a:lstStyle/>
          <a:p>
            <a:pPr marL="0" lvl="0" indent="0" defTabSz="457200">
              <a:lnSpc>
                <a:spcPct val="100000"/>
              </a:lnSpc>
              <a:spcBef>
                <a:spcPts val="0"/>
              </a:spcBef>
              <a:buNone/>
            </a:pPr>
            <a:r>
              <a:rPr lang="en-US" sz="2400" b="1" dirty="0">
                <a:solidFill>
                  <a:srgbClr val="521447"/>
                </a:solidFill>
                <a:latin typeface="Helvetica" pitchFamily="2" charset="0"/>
              </a:rPr>
              <a:t>Wrong </a:t>
            </a:r>
          </a:p>
          <a:p>
            <a:pPr marL="0" lvl="0" indent="0" defTabSz="457200">
              <a:lnSpc>
                <a:spcPct val="100000"/>
              </a:lnSpc>
              <a:spcBef>
                <a:spcPts val="0"/>
              </a:spcBef>
              <a:buNone/>
            </a:pPr>
            <a:r>
              <a:rPr lang="en-US" sz="2200" dirty="0">
                <a:solidFill>
                  <a:srgbClr val="521447"/>
                </a:solidFill>
                <a:latin typeface="Helvetica" pitchFamily="2" charset="0"/>
              </a:rPr>
              <a:t>Milk provides nutrients that are vital for the health and maintenance of the body regardless of age. These nutrients include calcium, potassium, and vitamin D, all of which help keep bones strong and reduce the risk for bone fractures and breaks.</a:t>
            </a:r>
          </a:p>
        </p:txBody>
      </p:sp>
    </p:spTree>
    <p:extLst>
      <p:ext uri="{BB962C8B-B14F-4D97-AF65-F5344CB8AC3E}">
        <p14:creationId xmlns:p14="http://schemas.microsoft.com/office/powerpoint/2010/main" val="372475656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9A939B-CB70-477E-A674-0A5192B9C4A7}"/>
              </a:ext>
            </a:extLst>
          </p:cNvPr>
          <p:cNvSpPr>
            <a:spLocks noGrp="1"/>
          </p:cNvSpPr>
          <p:nvPr>
            <p:ph sz="half" idx="2"/>
          </p:nvPr>
        </p:nvSpPr>
        <p:spPr>
          <a:xfrm>
            <a:off x="507609" y="280498"/>
            <a:ext cx="729982" cy="591291"/>
          </a:xfrm>
        </p:spPr>
        <p:txBody>
          <a:bodyPr>
            <a:noAutofit/>
          </a:bodyPr>
          <a:lstStyle/>
          <a:p>
            <a:pPr marL="0" lvl="0" indent="0" algn="ctr" defTabSz="457200">
              <a:lnSpc>
                <a:spcPct val="100000"/>
              </a:lnSpc>
              <a:spcBef>
                <a:spcPts val="0"/>
              </a:spcBef>
              <a:buNone/>
            </a:pPr>
            <a:r>
              <a:rPr lang="en-US" sz="3200" b="1" dirty="0">
                <a:solidFill>
                  <a:srgbClr val="511446"/>
                </a:solidFill>
                <a:latin typeface="Helvetica" pitchFamily="2" charset="0"/>
              </a:rPr>
              <a:t>46</a:t>
            </a:r>
          </a:p>
        </p:txBody>
      </p:sp>
      <p:sp>
        <p:nvSpPr>
          <p:cNvPr id="2" name="Title 1">
            <a:extLst>
              <a:ext uri="{FF2B5EF4-FFF2-40B4-BE49-F238E27FC236}">
                <a16:creationId xmlns:a16="http://schemas.microsoft.com/office/drawing/2014/main" id="{B5F6EF75-2A94-441B-94B1-0E4B58538742}"/>
              </a:ext>
            </a:extLst>
          </p:cNvPr>
          <p:cNvSpPr>
            <a:spLocks noGrp="1"/>
          </p:cNvSpPr>
          <p:nvPr>
            <p:ph type="title"/>
          </p:nvPr>
        </p:nvSpPr>
        <p:spPr>
          <a:xfrm>
            <a:off x="477510" y="1559647"/>
            <a:ext cx="8256588" cy="993775"/>
          </a:xfrm>
        </p:spPr>
        <p:txBody>
          <a:bodyPr>
            <a:noAutofit/>
          </a:bodyPr>
          <a:lstStyle/>
          <a:p>
            <a:r>
              <a:rPr lang="en-US" sz="2200" b="1" dirty="0">
                <a:solidFill>
                  <a:prstClr val="black"/>
                </a:solidFill>
                <a:latin typeface="Helvetica" pitchFamily="2" charset="0"/>
              </a:rPr>
              <a:t>Fill in the blank: </a:t>
            </a:r>
            <a:r>
              <a:rPr lang="en-US" sz="2200" dirty="0">
                <a:solidFill>
                  <a:prstClr val="black"/>
                </a:solidFill>
                <a:latin typeface="Helvetica" pitchFamily="2" charset="0"/>
              </a:rPr>
              <a:t>Any milk you serve as part of a reimbursable meal in the CACFP must be ___________. This process removes any harmful bacteria that may be present. </a:t>
            </a:r>
            <a:endParaRPr lang="en-US" sz="2200" dirty="0"/>
          </a:p>
        </p:txBody>
      </p:sp>
      <p:sp>
        <p:nvSpPr>
          <p:cNvPr id="3" name="Content Placeholder 2">
            <a:extLst>
              <a:ext uri="{FF2B5EF4-FFF2-40B4-BE49-F238E27FC236}">
                <a16:creationId xmlns:a16="http://schemas.microsoft.com/office/drawing/2014/main" id="{451F25CB-3908-4994-9605-1DB4F6E45B8B}"/>
              </a:ext>
            </a:extLst>
          </p:cNvPr>
          <p:cNvSpPr>
            <a:spLocks noGrp="1"/>
          </p:cNvSpPr>
          <p:nvPr>
            <p:ph sz="half" idx="1"/>
          </p:nvPr>
        </p:nvSpPr>
        <p:spPr>
          <a:xfrm>
            <a:off x="476694" y="2922718"/>
            <a:ext cx="8013038" cy="2009340"/>
          </a:xfrm>
        </p:spPr>
        <p:txBody>
          <a:bodyPr>
            <a:normAutofit/>
          </a:bodyPr>
          <a:lstStyle/>
          <a:p>
            <a:pPr marL="0" lvl="0" indent="0" defTabSz="457200">
              <a:lnSpc>
                <a:spcPct val="100000"/>
              </a:lnSpc>
              <a:spcBef>
                <a:spcPts val="0"/>
              </a:spcBef>
              <a:buNone/>
            </a:pPr>
            <a:r>
              <a:rPr lang="en-US" sz="2400" b="1" dirty="0">
                <a:solidFill>
                  <a:srgbClr val="521447"/>
                </a:solidFill>
                <a:latin typeface="Helvetica" pitchFamily="2" charset="0"/>
              </a:rPr>
              <a:t>Pasteurized </a:t>
            </a:r>
          </a:p>
          <a:p>
            <a:pPr marL="0" lvl="0" indent="0" defTabSz="457200">
              <a:lnSpc>
                <a:spcPct val="100000"/>
              </a:lnSpc>
              <a:spcBef>
                <a:spcPts val="0"/>
              </a:spcBef>
              <a:buNone/>
            </a:pPr>
            <a:r>
              <a:rPr lang="en-US" sz="2200" dirty="0">
                <a:solidFill>
                  <a:srgbClr val="521447"/>
                </a:solidFill>
                <a:latin typeface="Helvetica" pitchFamily="2" charset="0"/>
              </a:rPr>
              <a:t>CACFP regulations require that you may only serve pasteurized milk as part of a reimbursable meal. </a:t>
            </a:r>
          </a:p>
        </p:txBody>
      </p:sp>
    </p:spTree>
    <p:extLst>
      <p:ext uri="{BB962C8B-B14F-4D97-AF65-F5344CB8AC3E}">
        <p14:creationId xmlns:p14="http://schemas.microsoft.com/office/powerpoint/2010/main" val="126382155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9A939B-CB70-477E-A674-0A5192B9C4A7}"/>
              </a:ext>
            </a:extLst>
          </p:cNvPr>
          <p:cNvSpPr>
            <a:spLocks noGrp="1"/>
          </p:cNvSpPr>
          <p:nvPr>
            <p:ph sz="half" idx="2"/>
          </p:nvPr>
        </p:nvSpPr>
        <p:spPr>
          <a:xfrm>
            <a:off x="507609" y="280498"/>
            <a:ext cx="729982" cy="591291"/>
          </a:xfrm>
        </p:spPr>
        <p:txBody>
          <a:bodyPr>
            <a:noAutofit/>
          </a:bodyPr>
          <a:lstStyle/>
          <a:p>
            <a:pPr marL="0" lvl="0" indent="0" algn="ctr" defTabSz="457200">
              <a:lnSpc>
                <a:spcPct val="100000"/>
              </a:lnSpc>
              <a:spcBef>
                <a:spcPts val="0"/>
              </a:spcBef>
              <a:buNone/>
            </a:pPr>
            <a:r>
              <a:rPr lang="en-US" sz="3200" b="1" dirty="0">
                <a:solidFill>
                  <a:srgbClr val="511446"/>
                </a:solidFill>
                <a:latin typeface="Helvetica" pitchFamily="2" charset="0"/>
              </a:rPr>
              <a:t>47</a:t>
            </a:r>
          </a:p>
        </p:txBody>
      </p:sp>
      <p:sp>
        <p:nvSpPr>
          <p:cNvPr id="2" name="Title 1">
            <a:extLst>
              <a:ext uri="{FF2B5EF4-FFF2-40B4-BE49-F238E27FC236}">
                <a16:creationId xmlns:a16="http://schemas.microsoft.com/office/drawing/2014/main" id="{B5F6EF75-2A94-441B-94B1-0E4B58538742}"/>
              </a:ext>
            </a:extLst>
          </p:cNvPr>
          <p:cNvSpPr>
            <a:spLocks noGrp="1"/>
          </p:cNvSpPr>
          <p:nvPr>
            <p:ph type="title"/>
          </p:nvPr>
        </p:nvSpPr>
        <p:spPr>
          <a:xfrm>
            <a:off x="477510" y="1386226"/>
            <a:ext cx="8256588" cy="993775"/>
          </a:xfrm>
        </p:spPr>
        <p:txBody>
          <a:bodyPr>
            <a:noAutofit/>
          </a:bodyPr>
          <a:lstStyle/>
          <a:p>
            <a:r>
              <a:rPr lang="en-US" sz="2200" dirty="0">
                <a:solidFill>
                  <a:prstClr val="black"/>
                </a:solidFill>
                <a:latin typeface="Helvetica" pitchFamily="2" charset="0"/>
              </a:rPr>
              <a:t>A nutrient that starts with the letter “P” is found in milk and may help the body maintain a healthy blood pressure. What is it? </a:t>
            </a:r>
            <a:endParaRPr lang="en-US" sz="2200" dirty="0"/>
          </a:p>
        </p:txBody>
      </p:sp>
      <p:sp>
        <p:nvSpPr>
          <p:cNvPr id="3" name="Content Placeholder 2">
            <a:extLst>
              <a:ext uri="{FF2B5EF4-FFF2-40B4-BE49-F238E27FC236}">
                <a16:creationId xmlns:a16="http://schemas.microsoft.com/office/drawing/2014/main" id="{451F25CB-3908-4994-9605-1DB4F6E45B8B}"/>
              </a:ext>
            </a:extLst>
          </p:cNvPr>
          <p:cNvSpPr>
            <a:spLocks noGrp="1"/>
          </p:cNvSpPr>
          <p:nvPr>
            <p:ph sz="half" idx="1"/>
          </p:nvPr>
        </p:nvSpPr>
        <p:spPr>
          <a:xfrm>
            <a:off x="468811" y="2701997"/>
            <a:ext cx="8013038" cy="2009340"/>
          </a:xfrm>
        </p:spPr>
        <p:txBody>
          <a:bodyPr>
            <a:normAutofit/>
          </a:bodyPr>
          <a:lstStyle/>
          <a:p>
            <a:pPr marL="0" lvl="0" indent="0" defTabSz="457200">
              <a:lnSpc>
                <a:spcPct val="100000"/>
              </a:lnSpc>
              <a:spcBef>
                <a:spcPts val="0"/>
              </a:spcBef>
              <a:buNone/>
            </a:pPr>
            <a:r>
              <a:rPr lang="en-US" sz="2400" b="1" dirty="0">
                <a:solidFill>
                  <a:srgbClr val="521447"/>
                </a:solidFill>
                <a:latin typeface="Helvetica" pitchFamily="2" charset="0"/>
              </a:rPr>
              <a:t>Potassium </a:t>
            </a:r>
          </a:p>
          <a:p>
            <a:pPr marL="0" lvl="0" indent="0" defTabSz="457200">
              <a:lnSpc>
                <a:spcPct val="100000"/>
              </a:lnSpc>
              <a:spcBef>
                <a:spcPts val="0"/>
              </a:spcBef>
              <a:buNone/>
            </a:pPr>
            <a:r>
              <a:rPr lang="en-US" sz="2200" dirty="0">
                <a:solidFill>
                  <a:srgbClr val="521447"/>
                </a:solidFill>
                <a:latin typeface="Helvetica" pitchFamily="2" charset="0"/>
              </a:rPr>
              <a:t>Diets rich in potassium may help the body maintain a healthy blood pressure. Milk provides potassium.</a:t>
            </a:r>
          </a:p>
        </p:txBody>
      </p:sp>
    </p:spTree>
    <p:extLst>
      <p:ext uri="{BB962C8B-B14F-4D97-AF65-F5344CB8AC3E}">
        <p14:creationId xmlns:p14="http://schemas.microsoft.com/office/powerpoint/2010/main" val="5270798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9A939B-CB70-477E-A674-0A5192B9C4A7}"/>
              </a:ext>
            </a:extLst>
          </p:cNvPr>
          <p:cNvSpPr>
            <a:spLocks noGrp="1"/>
          </p:cNvSpPr>
          <p:nvPr>
            <p:ph sz="half" idx="2"/>
          </p:nvPr>
        </p:nvSpPr>
        <p:spPr>
          <a:xfrm>
            <a:off x="507609" y="280498"/>
            <a:ext cx="729982" cy="591291"/>
          </a:xfrm>
        </p:spPr>
        <p:txBody>
          <a:bodyPr>
            <a:noAutofit/>
          </a:bodyPr>
          <a:lstStyle/>
          <a:p>
            <a:pPr marL="0" lvl="0" indent="0" algn="ctr" defTabSz="457200">
              <a:lnSpc>
                <a:spcPct val="100000"/>
              </a:lnSpc>
              <a:spcBef>
                <a:spcPts val="0"/>
              </a:spcBef>
              <a:buNone/>
            </a:pPr>
            <a:r>
              <a:rPr lang="en-US" sz="3200" b="1" dirty="0">
                <a:solidFill>
                  <a:srgbClr val="511446"/>
                </a:solidFill>
                <a:latin typeface="Helvetica" pitchFamily="2" charset="0"/>
              </a:rPr>
              <a:t>48</a:t>
            </a:r>
          </a:p>
        </p:txBody>
      </p:sp>
      <p:sp>
        <p:nvSpPr>
          <p:cNvPr id="2" name="Title 1">
            <a:extLst>
              <a:ext uri="{FF2B5EF4-FFF2-40B4-BE49-F238E27FC236}">
                <a16:creationId xmlns:a16="http://schemas.microsoft.com/office/drawing/2014/main" id="{B5F6EF75-2A94-441B-94B1-0E4B58538742}"/>
              </a:ext>
            </a:extLst>
          </p:cNvPr>
          <p:cNvSpPr>
            <a:spLocks noGrp="1"/>
          </p:cNvSpPr>
          <p:nvPr>
            <p:ph type="title"/>
          </p:nvPr>
        </p:nvSpPr>
        <p:spPr>
          <a:xfrm>
            <a:off x="477510" y="1386226"/>
            <a:ext cx="7728442" cy="993775"/>
          </a:xfrm>
        </p:spPr>
        <p:txBody>
          <a:bodyPr>
            <a:noAutofit/>
          </a:bodyPr>
          <a:lstStyle/>
          <a:p>
            <a:r>
              <a:rPr lang="en-US" sz="2200" dirty="0">
                <a:solidFill>
                  <a:prstClr val="black"/>
                </a:solidFill>
                <a:latin typeface="Helvetica" pitchFamily="2" charset="0"/>
              </a:rPr>
              <a:t>This type of dry milk is creditable when the availability of fluid milk is limited. </a:t>
            </a:r>
            <a:endParaRPr lang="en-US" sz="2200" dirty="0"/>
          </a:p>
        </p:txBody>
      </p:sp>
      <p:sp>
        <p:nvSpPr>
          <p:cNvPr id="3" name="Content Placeholder 2">
            <a:extLst>
              <a:ext uri="{FF2B5EF4-FFF2-40B4-BE49-F238E27FC236}">
                <a16:creationId xmlns:a16="http://schemas.microsoft.com/office/drawing/2014/main" id="{451F25CB-3908-4994-9605-1DB4F6E45B8B}"/>
              </a:ext>
            </a:extLst>
          </p:cNvPr>
          <p:cNvSpPr>
            <a:spLocks noGrp="1"/>
          </p:cNvSpPr>
          <p:nvPr>
            <p:ph sz="half" idx="1"/>
          </p:nvPr>
        </p:nvSpPr>
        <p:spPr>
          <a:xfrm>
            <a:off x="476694" y="2646816"/>
            <a:ext cx="8013038" cy="2009340"/>
          </a:xfrm>
        </p:spPr>
        <p:txBody>
          <a:bodyPr>
            <a:normAutofit/>
          </a:bodyPr>
          <a:lstStyle/>
          <a:p>
            <a:pPr marL="0" lvl="0" indent="0" defTabSz="457200">
              <a:lnSpc>
                <a:spcPct val="100000"/>
              </a:lnSpc>
              <a:spcBef>
                <a:spcPts val="0"/>
              </a:spcBef>
              <a:buNone/>
            </a:pPr>
            <a:r>
              <a:rPr lang="en-US" sz="2400" b="1" dirty="0">
                <a:solidFill>
                  <a:srgbClr val="521447"/>
                </a:solidFill>
                <a:latin typeface="Helvetica" pitchFamily="2" charset="0"/>
              </a:rPr>
              <a:t>Reconstituted/powdered milk </a:t>
            </a:r>
          </a:p>
          <a:p>
            <a:pPr marL="0" lvl="0" indent="0" defTabSz="457200">
              <a:lnSpc>
                <a:spcPct val="100000"/>
              </a:lnSpc>
              <a:spcBef>
                <a:spcPts val="0"/>
              </a:spcBef>
              <a:buNone/>
            </a:pPr>
            <a:r>
              <a:rPr lang="en-US" sz="2200" dirty="0">
                <a:solidFill>
                  <a:srgbClr val="521447"/>
                </a:solidFill>
                <a:latin typeface="Helvetica" pitchFamily="2" charset="0"/>
              </a:rPr>
              <a:t>Reconstituted/powdered milk is creditable in the CACFP when the availability of fluid milk is limited.</a:t>
            </a:r>
          </a:p>
        </p:txBody>
      </p:sp>
    </p:spTree>
    <p:extLst>
      <p:ext uri="{BB962C8B-B14F-4D97-AF65-F5344CB8AC3E}">
        <p14:creationId xmlns:p14="http://schemas.microsoft.com/office/powerpoint/2010/main" val="73759173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9A939B-CB70-477E-A674-0A5192B9C4A7}"/>
              </a:ext>
            </a:extLst>
          </p:cNvPr>
          <p:cNvSpPr>
            <a:spLocks noGrp="1"/>
          </p:cNvSpPr>
          <p:nvPr>
            <p:ph sz="half" idx="2"/>
          </p:nvPr>
        </p:nvSpPr>
        <p:spPr>
          <a:xfrm>
            <a:off x="570673" y="256848"/>
            <a:ext cx="582267" cy="591291"/>
          </a:xfrm>
        </p:spPr>
        <p:txBody>
          <a:bodyPr/>
          <a:lstStyle/>
          <a:p>
            <a:pPr marL="0" lvl="0" indent="0" algn="ctr" defTabSz="457200">
              <a:lnSpc>
                <a:spcPct val="100000"/>
              </a:lnSpc>
              <a:spcBef>
                <a:spcPts val="0"/>
              </a:spcBef>
              <a:buNone/>
            </a:pPr>
            <a:r>
              <a:rPr lang="en-US" sz="3200" b="1" dirty="0">
                <a:solidFill>
                  <a:srgbClr val="511446"/>
                </a:solidFill>
                <a:latin typeface="Helvetica" pitchFamily="2" charset="0"/>
              </a:rPr>
              <a:t>4</a:t>
            </a:r>
          </a:p>
        </p:txBody>
      </p:sp>
      <p:sp>
        <p:nvSpPr>
          <p:cNvPr id="2" name="Title 1">
            <a:extLst>
              <a:ext uri="{FF2B5EF4-FFF2-40B4-BE49-F238E27FC236}">
                <a16:creationId xmlns:a16="http://schemas.microsoft.com/office/drawing/2014/main" id="{B5F6EF75-2A94-441B-94B1-0E4B58538742}"/>
              </a:ext>
            </a:extLst>
          </p:cNvPr>
          <p:cNvSpPr>
            <a:spLocks noGrp="1"/>
          </p:cNvSpPr>
          <p:nvPr>
            <p:ph type="title"/>
          </p:nvPr>
        </p:nvSpPr>
        <p:spPr>
          <a:xfrm>
            <a:off x="477509" y="1400343"/>
            <a:ext cx="7886700" cy="993775"/>
          </a:xfrm>
        </p:spPr>
        <p:txBody>
          <a:bodyPr>
            <a:noAutofit/>
          </a:bodyPr>
          <a:lstStyle/>
          <a:p>
            <a:r>
              <a:rPr lang="en-US" sz="2200" dirty="0">
                <a:solidFill>
                  <a:prstClr val="black"/>
                </a:solidFill>
                <a:latin typeface="Helvetica" pitchFamily="2" charset="0"/>
              </a:rPr>
              <a:t>Which meal component is optional at supper for adult participants? </a:t>
            </a:r>
            <a:endParaRPr lang="en-US" sz="2200" dirty="0"/>
          </a:p>
        </p:txBody>
      </p:sp>
      <p:sp>
        <p:nvSpPr>
          <p:cNvPr id="3" name="Content Placeholder 2">
            <a:extLst>
              <a:ext uri="{FF2B5EF4-FFF2-40B4-BE49-F238E27FC236}">
                <a16:creationId xmlns:a16="http://schemas.microsoft.com/office/drawing/2014/main" id="{451F25CB-3908-4994-9605-1DB4F6E45B8B}"/>
              </a:ext>
            </a:extLst>
          </p:cNvPr>
          <p:cNvSpPr>
            <a:spLocks noGrp="1"/>
          </p:cNvSpPr>
          <p:nvPr>
            <p:ph sz="half" idx="1"/>
          </p:nvPr>
        </p:nvSpPr>
        <p:spPr>
          <a:xfrm>
            <a:off x="477518" y="2701292"/>
            <a:ext cx="7769914" cy="2110441"/>
          </a:xfrm>
        </p:spPr>
        <p:txBody>
          <a:bodyPr/>
          <a:lstStyle/>
          <a:p>
            <a:pPr marL="0" lvl="0" indent="0" defTabSz="457200">
              <a:lnSpc>
                <a:spcPct val="100000"/>
              </a:lnSpc>
              <a:spcBef>
                <a:spcPts val="0"/>
              </a:spcBef>
              <a:buNone/>
            </a:pPr>
            <a:r>
              <a:rPr lang="en-US" sz="2400" b="1" dirty="0">
                <a:solidFill>
                  <a:srgbClr val="521447"/>
                </a:solidFill>
                <a:latin typeface="Helvetica" pitchFamily="2" charset="0"/>
              </a:rPr>
              <a:t>Fluid milk </a:t>
            </a:r>
          </a:p>
          <a:p>
            <a:pPr marL="0" lvl="0" indent="0" defTabSz="457200">
              <a:lnSpc>
                <a:spcPct val="100000"/>
              </a:lnSpc>
              <a:spcBef>
                <a:spcPts val="0"/>
              </a:spcBef>
              <a:buNone/>
            </a:pPr>
            <a:r>
              <a:rPr lang="en-US" sz="2200" dirty="0">
                <a:solidFill>
                  <a:srgbClr val="521447"/>
                </a:solidFill>
                <a:latin typeface="Helvetica" pitchFamily="2" charset="0"/>
              </a:rPr>
              <a:t>Fluid milk is an optional component at supper for adult participants only.</a:t>
            </a:r>
          </a:p>
        </p:txBody>
      </p:sp>
    </p:spTree>
    <p:extLst>
      <p:ext uri="{BB962C8B-B14F-4D97-AF65-F5344CB8AC3E}">
        <p14:creationId xmlns:p14="http://schemas.microsoft.com/office/powerpoint/2010/main" val="190436047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9A939B-CB70-477E-A674-0A5192B9C4A7}"/>
              </a:ext>
            </a:extLst>
          </p:cNvPr>
          <p:cNvSpPr>
            <a:spLocks noGrp="1"/>
          </p:cNvSpPr>
          <p:nvPr>
            <p:ph sz="half" idx="2"/>
          </p:nvPr>
        </p:nvSpPr>
        <p:spPr>
          <a:xfrm>
            <a:off x="507609" y="280498"/>
            <a:ext cx="729982" cy="591291"/>
          </a:xfrm>
        </p:spPr>
        <p:txBody>
          <a:bodyPr>
            <a:noAutofit/>
          </a:bodyPr>
          <a:lstStyle/>
          <a:p>
            <a:pPr marL="0" lvl="0" indent="0" algn="ctr" defTabSz="457200">
              <a:lnSpc>
                <a:spcPct val="100000"/>
              </a:lnSpc>
              <a:spcBef>
                <a:spcPts val="0"/>
              </a:spcBef>
              <a:buNone/>
            </a:pPr>
            <a:r>
              <a:rPr lang="en-US" sz="3200" b="1" dirty="0">
                <a:solidFill>
                  <a:srgbClr val="511446"/>
                </a:solidFill>
                <a:latin typeface="Helvetica" pitchFamily="2" charset="0"/>
              </a:rPr>
              <a:t>49</a:t>
            </a:r>
          </a:p>
        </p:txBody>
      </p:sp>
      <p:sp>
        <p:nvSpPr>
          <p:cNvPr id="2" name="Title 1">
            <a:extLst>
              <a:ext uri="{FF2B5EF4-FFF2-40B4-BE49-F238E27FC236}">
                <a16:creationId xmlns:a16="http://schemas.microsoft.com/office/drawing/2014/main" id="{B5F6EF75-2A94-441B-94B1-0E4B58538742}"/>
              </a:ext>
            </a:extLst>
          </p:cNvPr>
          <p:cNvSpPr>
            <a:spLocks noGrp="1"/>
          </p:cNvSpPr>
          <p:nvPr>
            <p:ph type="title"/>
          </p:nvPr>
        </p:nvSpPr>
        <p:spPr>
          <a:xfrm>
            <a:off x="477510" y="1583301"/>
            <a:ext cx="7728442" cy="993775"/>
          </a:xfrm>
        </p:spPr>
        <p:txBody>
          <a:bodyPr>
            <a:noAutofit/>
          </a:bodyPr>
          <a:lstStyle/>
          <a:p>
            <a:r>
              <a:rPr lang="en-US" sz="2200" b="1" dirty="0">
                <a:solidFill>
                  <a:prstClr val="black"/>
                </a:solidFill>
                <a:latin typeface="Helvetica" pitchFamily="2" charset="0"/>
              </a:rPr>
              <a:t>Agree or disagree: </a:t>
            </a:r>
            <a:r>
              <a:rPr lang="en-US" sz="2200" dirty="0">
                <a:solidFill>
                  <a:prstClr val="black"/>
                </a:solidFill>
                <a:latin typeface="Helvetica" pitchFamily="2" charset="0"/>
              </a:rPr>
              <a:t>You may serve commercially prepared buttermilk that is low-fat (1%) or fat-free (skim) to participants 2 years of age and older and adults. </a:t>
            </a:r>
            <a:endParaRPr lang="en-US" sz="2200" dirty="0"/>
          </a:p>
        </p:txBody>
      </p:sp>
      <p:sp>
        <p:nvSpPr>
          <p:cNvPr id="3" name="Content Placeholder 2">
            <a:extLst>
              <a:ext uri="{FF2B5EF4-FFF2-40B4-BE49-F238E27FC236}">
                <a16:creationId xmlns:a16="http://schemas.microsoft.com/office/drawing/2014/main" id="{451F25CB-3908-4994-9605-1DB4F6E45B8B}"/>
              </a:ext>
            </a:extLst>
          </p:cNvPr>
          <p:cNvSpPr>
            <a:spLocks noGrp="1"/>
          </p:cNvSpPr>
          <p:nvPr>
            <p:ph sz="half" idx="1"/>
          </p:nvPr>
        </p:nvSpPr>
        <p:spPr>
          <a:xfrm>
            <a:off x="476694" y="3048846"/>
            <a:ext cx="8013038" cy="2009340"/>
          </a:xfrm>
        </p:spPr>
        <p:txBody>
          <a:bodyPr>
            <a:normAutofit/>
          </a:bodyPr>
          <a:lstStyle/>
          <a:p>
            <a:pPr marL="0" lvl="0" indent="0" defTabSz="457200">
              <a:lnSpc>
                <a:spcPct val="100000"/>
              </a:lnSpc>
              <a:spcBef>
                <a:spcPts val="0"/>
              </a:spcBef>
              <a:buNone/>
            </a:pPr>
            <a:r>
              <a:rPr lang="en-US" sz="2400" b="1" dirty="0">
                <a:solidFill>
                  <a:srgbClr val="521447"/>
                </a:solidFill>
                <a:latin typeface="Helvetica" pitchFamily="2" charset="0"/>
              </a:rPr>
              <a:t>Agree </a:t>
            </a:r>
          </a:p>
          <a:p>
            <a:pPr marL="0" lvl="0" indent="0" defTabSz="457200">
              <a:lnSpc>
                <a:spcPct val="100000"/>
              </a:lnSpc>
              <a:spcBef>
                <a:spcPts val="0"/>
              </a:spcBef>
              <a:buNone/>
            </a:pPr>
            <a:r>
              <a:rPr lang="en-US" sz="2200" dirty="0">
                <a:solidFill>
                  <a:srgbClr val="521447"/>
                </a:solidFill>
                <a:latin typeface="Helvetica" pitchFamily="2" charset="0"/>
              </a:rPr>
              <a:t>You may serve low-fat (1%) or fat-free (skim) commercially prepared buttermilk as part of a reimbursable meal or snack in the CACFP for children 2 years of age and older and adults. </a:t>
            </a:r>
          </a:p>
        </p:txBody>
      </p:sp>
    </p:spTree>
    <p:extLst>
      <p:ext uri="{BB962C8B-B14F-4D97-AF65-F5344CB8AC3E}">
        <p14:creationId xmlns:p14="http://schemas.microsoft.com/office/powerpoint/2010/main" val="184157744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9A939B-CB70-477E-A674-0A5192B9C4A7}"/>
              </a:ext>
            </a:extLst>
          </p:cNvPr>
          <p:cNvSpPr>
            <a:spLocks noGrp="1"/>
          </p:cNvSpPr>
          <p:nvPr>
            <p:ph sz="half" idx="2"/>
          </p:nvPr>
        </p:nvSpPr>
        <p:spPr>
          <a:xfrm>
            <a:off x="507609" y="280498"/>
            <a:ext cx="729982" cy="591291"/>
          </a:xfrm>
        </p:spPr>
        <p:txBody>
          <a:bodyPr>
            <a:noAutofit/>
          </a:bodyPr>
          <a:lstStyle/>
          <a:p>
            <a:pPr marL="0" lvl="0" indent="0" algn="ctr" defTabSz="457200">
              <a:lnSpc>
                <a:spcPct val="100000"/>
              </a:lnSpc>
              <a:spcBef>
                <a:spcPts val="0"/>
              </a:spcBef>
              <a:buNone/>
            </a:pPr>
            <a:r>
              <a:rPr lang="en-US" sz="3200" b="1" dirty="0">
                <a:solidFill>
                  <a:srgbClr val="511446"/>
                </a:solidFill>
                <a:latin typeface="Helvetica" pitchFamily="2" charset="0"/>
              </a:rPr>
              <a:t>50</a:t>
            </a:r>
          </a:p>
        </p:txBody>
      </p:sp>
      <p:sp>
        <p:nvSpPr>
          <p:cNvPr id="2" name="Title 1">
            <a:extLst>
              <a:ext uri="{FF2B5EF4-FFF2-40B4-BE49-F238E27FC236}">
                <a16:creationId xmlns:a16="http://schemas.microsoft.com/office/drawing/2014/main" id="{B5F6EF75-2A94-441B-94B1-0E4B58538742}"/>
              </a:ext>
            </a:extLst>
          </p:cNvPr>
          <p:cNvSpPr>
            <a:spLocks noGrp="1"/>
          </p:cNvSpPr>
          <p:nvPr>
            <p:ph type="title"/>
          </p:nvPr>
        </p:nvSpPr>
        <p:spPr>
          <a:xfrm>
            <a:off x="477509" y="1386226"/>
            <a:ext cx="7862449" cy="993775"/>
          </a:xfrm>
        </p:spPr>
        <p:txBody>
          <a:bodyPr>
            <a:noAutofit/>
          </a:bodyPr>
          <a:lstStyle/>
          <a:p>
            <a:r>
              <a:rPr lang="en-US" sz="2200" b="1" dirty="0">
                <a:solidFill>
                  <a:prstClr val="black"/>
                </a:solidFill>
                <a:latin typeface="Helvetica" pitchFamily="2" charset="0"/>
              </a:rPr>
              <a:t>Fill in the blank: </a:t>
            </a:r>
            <a:r>
              <a:rPr lang="en-US" sz="2200" dirty="0">
                <a:solidFill>
                  <a:prstClr val="black"/>
                </a:solidFill>
                <a:latin typeface="Helvetica" pitchFamily="2" charset="0"/>
              </a:rPr>
              <a:t>A smoothie must contain at least ________ </a:t>
            </a:r>
            <a:br>
              <a:rPr lang="en-US" sz="2200" dirty="0">
                <a:solidFill>
                  <a:prstClr val="black"/>
                </a:solidFill>
                <a:latin typeface="Helvetica" pitchFamily="2" charset="0"/>
              </a:rPr>
            </a:br>
            <a:r>
              <a:rPr lang="en-US" sz="2200" dirty="0">
                <a:solidFill>
                  <a:prstClr val="black"/>
                </a:solidFill>
                <a:latin typeface="Helvetica" pitchFamily="2" charset="0"/>
              </a:rPr>
              <a:t>fluid ounces of milk to credit toward a reimbursable meal. </a:t>
            </a:r>
            <a:endParaRPr lang="en-US" sz="2200" dirty="0"/>
          </a:p>
        </p:txBody>
      </p:sp>
      <p:sp>
        <p:nvSpPr>
          <p:cNvPr id="3" name="Content Placeholder 2">
            <a:extLst>
              <a:ext uri="{FF2B5EF4-FFF2-40B4-BE49-F238E27FC236}">
                <a16:creationId xmlns:a16="http://schemas.microsoft.com/office/drawing/2014/main" id="{451F25CB-3908-4994-9605-1DB4F6E45B8B}"/>
              </a:ext>
            </a:extLst>
          </p:cNvPr>
          <p:cNvSpPr>
            <a:spLocks noGrp="1"/>
          </p:cNvSpPr>
          <p:nvPr>
            <p:ph sz="half" idx="1"/>
          </p:nvPr>
        </p:nvSpPr>
        <p:spPr>
          <a:xfrm>
            <a:off x="468811" y="2449749"/>
            <a:ext cx="8013038" cy="2009340"/>
          </a:xfrm>
        </p:spPr>
        <p:txBody>
          <a:bodyPr>
            <a:normAutofit lnSpcReduction="10000"/>
          </a:bodyPr>
          <a:lstStyle/>
          <a:p>
            <a:pPr marL="0" lvl="0" indent="0" defTabSz="457200">
              <a:lnSpc>
                <a:spcPct val="100000"/>
              </a:lnSpc>
              <a:spcBef>
                <a:spcPts val="0"/>
              </a:spcBef>
              <a:buNone/>
            </a:pPr>
            <a:r>
              <a:rPr lang="en-US" sz="2400" b="1" dirty="0">
                <a:solidFill>
                  <a:srgbClr val="521447"/>
                </a:solidFill>
                <a:latin typeface="Helvetica" pitchFamily="2" charset="0"/>
              </a:rPr>
              <a:t>2 fluid ounces </a:t>
            </a:r>
          </a:p>
          <a:p>
            <a:pPr marL="0" lvl="0" indent="0" defTabSz="457200">
              <a:lnSpc>
                <a:spcPct val="100000"/>
              </a:lnSpc>
              <a:spcBef>
                <a:spcPts val="0"/>
              </a:spcBef>
              <a:buNone/>
            </a:pPr>
            <a:r>
              <a:rPr lang="en-US" sz="2200" dirty="0">
                <a:solidFill>
                  <a:srgbClr val="521447"/>
                </a:solidFill>
                <a:latin typeface="Helvetica" pitchFamily="2" charset="0"/>
              </a:rPr>
              <a:t>A smoothie must contain at least 2 fluid ounces of milk in order to credit toward the milk component of a reimbursable meal or snack. If the smoothie contains less than the minimum amount of milk required at the meal or snack, you must provide the remaining required amount of milk at the same meal or snack.</a:t>
            </a:r>
          </a:p>
        </p:txBody>
      </p:sp>
    </p:spTree>
    <p:extLst>
      <p:ext uri="{BB962C8B-B14F-4D97-AF65-F5344CB8AC3E}">
        <p14:creationId xmlns:p14="http://schemas.microsoft.com/office/powerpoint/2010/main" val="241327398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08B02F3E-565A-5F4F-A2FA-5907E3245974}"/>
              </a:ext>
            </a:extLst>
          </p:cNvPr>
          <p:cNvSpPr>
            <a:spLocks noGrp="1"/>
          </p:cNvSpPr>
          <p:nvPr>
            <p:ph type="title" idx="4294967295"/>
          </p:nvPr>
        </p:nvSpPr>
        <p:spPr>
          <a:xfrm>
            <a:off x="187568" y="1777973"/>
            <a:ext cx="8768862" cy="993775"/>
          </a:xfrm>
          <a:prstGeom prst="rect">
            <a:avLst/>
          </a:prstGeom>
        </p:spPr>
        <p:txBody>
          <a:bodyPr/>
          <a:lstStyle/>
          <a:p>
            <a:r>
              <a:rPr lang="en-US" sz="2400" dirty="0">
                <a:solidFill>
                  <a:schemeClr val="bg1"/>
                </a:solidFill>
                <a:latin typeface="Helvetica" pitchFamily="2" charset="0"/>
              </a:rPr>
              <a:t>More training, menu planning, and nutrition education materials for the CACFP can be found at </a:t>
            </a:r>
            <a:r>
              <a:rPr lang="en-US" sz="2400" dirty="0">
                <a:solidFill>
                  <a:schemeClr val="bg1"/>
                </a:solidFill>
                <a:latin typeface="Helvetica" pitchFamily="2" charset="0"/>
                <a:hlinkClick r:id="rId3" tooltip="Team Nutrition USDA Website">
                  <a:extLst>
                    <a:ext uri="{A12FA001-AC4F-418D-AE19-62706E023703}">
                      <ahyp:hlinkClr xmlns:ahyp="http://schemas.microsoft.com/office/drawing/2018/hyperlinkcolor" val="tx"/>
                    </a:ext>
                  </a:extLst>
                </a:hlinkClick>
              </a:rPr>
              <a:t>https://teamnutrition.usda.gov/</a:t>
            </a:r>
            <a:r>
              <a:rPr lang="en-US" sz="2400" dirty="0">
                <a:solidFill>
                  <a:schemeClr val="bg1"/>
                </a:solidFill>
                <a:latin typeface="Helvetica" pitchFamily="2" charset="0"/>
              </a:rPr>
              <a:t>.</a:t>
            </a:r>
          </a:p>
        </p:txBody>
      </p:sp>
      <p:pic>
        <p:nvPicPr>
          <p:cNvPr id="6" name="Picture 5" descr="Team Nutrition USDA Icon">
            <a:extLst>
              <a:ext uri="{FF2B5EF4-FFF2-40B4-BE49-F238E27FC236}">
                <a16:creationId xmlns:a16="http://schemas.microsoft.com/office/drawing/2014/main" id="{7F5E4BAA-6555-A34C-A717-0AB35FCD90E3}"/>
              </a:ext>
            </a:extLst>
          </p:cNvPr>
          <p:cNvPicPr>
            <a:picLocks noChangeAspect="1"/>
          </p:cNvPicPr>
          <p:nvPr/>
        </p:nvPicPr>
        <p:blipFill>
          <a:blip r:embed="rId4"/>
          <a:stretch>
            <a:fillRect/>
          </a:stretch>
        </p:blipFill>
        <p:spPr>
          <a:xfrm>
            <a:off x="187568" y="3981339"/>
            <a:ext cx="1001152" cy="1001152"/>
          </a:xfrm>
          <a:prstGeom prst="rect">
            <a:avLst/>
          </a:prstGeom>
        </p:spPr>
      </p:pic>
      <p:sp>
        <p:nvSpPr>
          <p:cNvPr id="2" name="footer">
            <a:extLst>
              <a:ext uri="{FF2B5EF4-FFF2-40B4-BE49-F238E27FC236}">
                <a16:creationId xmlns:a16="http://schemas.microsoft.com/office/drawing/2014/main" id="{DB0FE5E3-D9D4-E543-A0CF-57CD28C0550F}"/>
              </a:ext>
            </a:extLst>
          </p:cNvPr>
          <p:cNvSpPr txBox="1">
            <a:spLocks/>
          </p:cNvSpPr>
          <p:nvPr/>
        </p:nvSpPr>
        <p:spPr>
          <a:xfrm>
            <a:off x="0" y="4251754"/>
            <a:ext cx="9143999" cy="730737"/>
          </a:xfrm>
          <a:prstGeom prst="rect">
            <a:avLst/>
          </a:prstGeom>
        </p:spPr>
        <p:txBody>
          <a:bodyPr wrap="none" anchor="b"/>
          <a:lstStyle>
            <a:lvl1pPr algn="ctr" defTabSz="914400" rtl="0" eaLnBrk="1" latinLnBrk="0" hangingPunct="1">
              <a:lnSpc>
                <a:spcPct val="100000"/>
              </a:lnSpc>
              <a:spcBef>
                <a:spcPct val="0"/>
              </a:spcBef>
              <a:buNone/>
              <a:defRPr lang="en-US" sz="2000" kern="1200" smtClean="0">
                <a:solidFill>
                  <a:schemeClr val="tx1"/>
                </a:solidFill>
                <a:effectLst/>
                <a:latin typeface="+mj-lt"/>
                <a:ea typeface="+mj-ea"/>
                <a:cs typeface="+mj-cs"/>
              </a:defRPr>
            </a:lvl1pPr>
          </a:lstStyle>
          <a:p>
            <a:pPr>
              <a:spcAft>
                <a:spcPts val="300"/>
              </a:spcAft>
            </a:pPr>
            <a:r>
              <a:rPr lang="en-US" sz="1200" dirty="0">
                <a:solidFill>
                  <a:schemeClr val="bg1"/>
                </a:solidFill>
                <a:latin typeface="Times" pitchFamily="2" charset="0"/>
              </a:rPr>
              <a:t>USDA is an equal opportunity provider, employer, and lender.</a:t>
            </a:r>
          </a:p>
        </p:txBody>
      </p:sp>
    </p:spTree>
    <p:extLst>
      <p:ext uri="{BB962C8B-B14F-4D97-AF65-F5344CB8AC3E}">
        <p14:creationId xmlns:p14="http://schemas.microsoft.com/office/powerpoint/2010/main" val="406726309"/>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9A939B-CB70-477E-A674-0A5192B9C4A7}"/>
              </a:ext>
            </a:extLst>
          </p:cNvPr>
          <p:cNvSpPr>
            <a:spLocks noGrp="1"/>
          </p:cNvSpPr>
          <p:nvPr>
            <p:ph sz="half" idx="2"/>
          </p:nvPr>
        </p:nvSpPr>
        <p:spPr>
          <a:xfrm>
            <a:off x="570673" y="256848"/>
            <a:ext cx="582267" cy="591291"/>
          </a:xfrm>
        </p:spPr>
        <p:txBody>
          <a:bodyPr>
            <a:normAutofit/>
          </a:bodyPr>
          <a:lstStyle/>
          <a:p>
            <a:pPr marL="0" lvl="0" indent="0" algn="ctr" defTabSz="457200">
              <a:lnSpc>
                <a:spcPct val="100000"/>
              </a:lnSpc>
              <a:spcBef>
                <a:spcPts val="0"/>
              </a:spcBef>
              <a:buNone/>
            </a:pPr>
            <a:r>
              <a:rPr lang="en-US" sz="3200" b="1" dirty="0">
                <a:solidFill>
                  <a:srgbClr val="511446"/>
                </a:solidFill>
                <a:latin typeface="Helvetica" pitchFamily="2" charset="0"/>
              </a:rPr>
              <a:t>5</a:t>
            </a:r>
          </a:p>
        </p:txBody>
      </p:sp>
      <p:sp>
        <p:nvSpPr>
          <p:cNvPr id="2" name="Title 1">
            <a:extLst>
              <a:ext uri="{FF2B5EF4-FFF2-40B4-BE49-F238E27FC236}">
                <a16:creationId xmlns:a16="http://schemas.microsoft.com/office/drawing/2014/main" id="{B5F6EF75-2A94-441B-94B1-0E4B58538742}"/>
              </a:ext>
            </a:extLst>
          </p:cNvPr>
          <p:cNvSpPr>
            <a:spLocks noGrp="1"/>
          </p:cNvSpPr>
          <p:nvPr>
            <p:ph type="title"/>
          </p:nvPr>
        </p:nvSpPr>
        <p:spPr>
          <a:xfrm>
            <a:off x="335615" y="1471290"/>
            <a:ext cx="7886700" cy="993775"/>
          </a:xfrm>
        </p:spPr>
        <p:txBody>
          <a:bodyPr>
            <a:noAutofit/>
          </a:bodyPr>
          <a:lstStyle/>
          <a:p>
            <a:r>
              <a:rPr lang="en-US" sz="2200" b="1" dirty="0">
                <a:solidFill>
                  <a:prstClr val="black"/>
                </a:solidFill>
                <a:latin typeface="Helvetica" pitchFamily="2" charset="0"/>
              </a:rPr>
              <a:t>Fill in the blank: </a:t>
            </a:r>
            <a:r>
              <a:rPr lang="en-US" sz="2200" dirty="0">
                <a:solidFill>
                  <a:prstClr val="black"/>
                </a:solidFill>
                <a:latin typeface="Helvetica" pitchFamily="2" charset="0"/>
              </a:rPr>
              <a:t>Children ages ___________ may receive </a:t>
            </a:r>
            <a:br>
              <a:rPr lang="en-US" sz="2200" dirty="0">
                <a:solidFill>
                  <a:prstClr val="black"/>
                </a:solidFill>
                <a:latin typeface="Helvetica" pitchFamily="2" charset="0"/>
              </a:rPr>
            </a:br>
            <a:r>
              <a:rPr lang="en-US" sz="2200" dirty="0">
                <a:solidFill>
                  <a:prstClr val="black"/>
                </a:solidFill>
                <a:latin typeface="Helvetica" pitchFamily="2" charset="0"/>
              </a:rPr>
              <a:t>iron-fortified infant formula as part of a reimbursable meal </a:t>
            </a:r>
            <a:br>
              <a:rPr lang="en-US" sz="2200" dirty="0">
                <a:solidFill>
                  <a:prstClr val="black"/>
                </a:solidFill>
                <a:latin typeface="Helvetica" pitchFamily="2" charset="0"/>
              </a:rPr>
            </a:br>
            <a:r>
              <a:rPr lang="en-US" sz="2200" dirty="0">
                <a:solidFill>
                  <a:prstClr val="black"/>
                </a:solidFill>
                <a:latin typeface="Helvetica" pitchFamily="2" charset="0"/>
              </a:rPr>
              <a:t>or snack. </a:t>
            </a:r>
            <a:endParaRPr lang="en-US" sz="2200" dirty="0"/>
          </a:p>
        </p:txBody>
      </p:sp>
      <p:sp>
        <p:nvSpPr>
          <p:cNvPr id="3" name="Content Placeholder 2">
            <a:extLst>
              <a:ext uri="{FF2B5EF4-FFF2-40B4-BE49-F238E27FC236}">
                <a16:creationId xmlns:a16="http://schemas.microsoft.com/office/drawing/2014/main" id="{451F25CB-3908-4994-9605-1DB4F6E45B8B}"/>
              </a:ext>
            </a:extLst>
          </p:cNvPr>
          <p:cNvSpPr>
            <a:spLocks noGrp="1"/>
          </p:cNvSpPr>
          <p:nvPr>
            <p:ph sz="half" idx="1"/>
          </p:nvPr>
        </p:nvSpPr>
        <p:spPr>
          <a:xfrm>
            <a:off x="343506" y="2906240"/>
            <a:ext cx="7972799" cy="2110441"/>
          </a:xfrm>
        </p:spPr>
        <p:txBody>
          <a:bodyPr>
            <a:normAutofit/>
          </a:bodyPr>
          <a:lstStyle/>
          <a:p>
            <a:pPr marL="0" lvl="0" indent="0" defTabSz="457200">
              <a:lnSpc>
                <a:spcPct val="100000"/>
              </a:lnSpc>
              <a:spcBef>
                <a:spcPts val="0"/>
              </a:spcBef>
              <a:buNone/>
            </a:pPr>
            <a:r>
              <a:rPr lang="en-US" sz="2400" b="1" dirty="0">
                <a:solidFill>
                  <a:srgbClr val="521447"/>
                </a:solidFill>
                <a:latin typeface="Helvetica" pitchFamily="2" charset="0"/>
              </a:rPr>
              <a:t>0 to 13 months </a:t>
            </a:r>
          </a:p>
          <a:p>
            <a:pPr marL="0" lvl="0" indent="0" defTabSz="457200">
              <a:lnSpc>
                <a:spcPct val="100000"/>
              </a:lnSpc>
              <a:spcBef>
                <a:spcPts val="0"/>
              </a:spcBef>
              <a:buNone/>
            </a:pPr>
            <a:r>
              <a:rPr lang="en-US" sz="2200" dirty="0">
                <a:solidFill>
                  <a:srgbClr val="521447"/>
                </a:solidFill>
                <a:latin typeface="Helvetica" pitchFamily="2" charset="0"/>
              </a:rPr>
              <a:t>You may serve breastmilk or iron-fortified infant formula as part of a reimbursable meal to children 0 through 11 months of age. You may also serve iron-fortified infant formula to children from 12 to 13 months of age as they transition to whole milk.</a:t>
            </a:r>
            <a:r>
              <a:rPr lang="en-US" sz="2200" b="1" dirty="0">
                <a:solidFill>
                  <a:srgbClr val="521447"/>
                </a:solidFill>
                <a:latin typeface="Helvetica" pitchFamily="2" charset="0"/>
              </a:rPr>
              <a:t> </a:t>
            </a:r>
          </a:p>
        </p:txBody>
      </p:sp>
    </p:spTree>
    <p:extLst>
      <p:ext uri="{BB962C8B-B14F-4D97-AF65-F5344CB8AC3E}">
        <p14:creationId xmlns:p14="http://schemas.microsoft.com/office/powerpoint/2010/main" val="333709632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9A939B-CB70-477E-A674-0A5192B9C4A7}"/>
              </a:ext>
            </a:extLst>
          </p:cNvPr>
          <p:cNvSpPr>
            <a:spLocks noGrp="1"/>
          </p:cNvSpPr>
          <p:nvPr>
            <p:ph sz="half" idx="2"/>
          </p:nvPr>
        </p:nvSpPr>
        <p:spPr>
          <a:xfrm>
            <a:off x="570673" y="256848"/>
            <a:ext cx="582267" cy="591291"/>
          </a:xfrm>
        </p:spPr>
        <p:txBody>
          <a:bodyPr>
            <a:normAutofit/>
          </a:bodyPr>
          <a:lstStyle/>
          <a:p>
            <a:pPr marL="0" lvl="0" indent="0" algn="ctr" defTabSz="457200">
              <a:lnSpc>
                <a:spcPct val="100000"/>
              </a:lnSpc>
              <a:spcBef>
                <a:spcPts val="0"/>
              </a:spcBef>
              <a:buNone/>
            </a:pPr>
            <a:r>
              <a:rPr lang="en-US" sz="3200" b="1" dirty="0">
                <a:solidFill>
                  <a:srgbClr val="511446"/>
                </a:solidFill>
                <a:latin typeface="Helvetica" pitchFamily="2" charset="0"/>
              </a:rPr>
              <a:t>6</a:t>
            </a:r>
          </a:p>
        </p:txBody>
      </p:sp>
      <p:sp>
        <p:nvSpPr>
          <p:cNvPr id="2" name="Title 1">
            <a:extLst>
              <a:ext uri="{FF2B5EF4-FFF2-40B4-BE49-F238E27FC236}">
                <a16:creationId xmlns:a16="http://schemas.microsoft.com/office/drawing/2014/main" id="{B5F6EF75-2A94-441B-94B1-0E4B58538742}"/>
              </a:ext>
            </a:extLst>
          </p:cNvPr>
          <p:cNvSpPr>
            <a:spLocks noGrp="1"/>
          </p:cNvSpPr>
          <p:nvPr>
            <p:ph type="title"/>
          </p:nvPr>
        </p:nvSpPr>
        <p:spPr>
          <a:xfrm>
            <a:off x="469626" y="1510701"/>
            <a:ext cx="7886700" cy="993775"/>
          </a:xfrm>
        </p:spPr>
        <p:txBody>
          <a:bodyPr>
            <a:noAutofit/>
          </a:bodyPr>
          <a:lstStyle/>
          <a:p>
            <a:r>
              <a:rPr lang="en-US" sz="2200" b="1" dirty="0">
                <a:solidFill>
                  <a:prstClr val="black"/>
                </a:solidFill>
                <a:latin typeface="Helvetica" pitchFamily="2" charset="0"/>
              </a:rPr>
              <a:t>Fill in the blank: </a:t>
            </a:r>
            <a:r>
              <a:rPr lang="en-US" sz="2200" dirty="0">
                <a:solidFill>
                  <a:prstClr val="black"/>
                </a:solidFill>
                <a:latin typeface="Helvetica" pitchFamily="2" charset="0"/>
              </a:rPr>
              <a:t>To serve a milk substitute that is not nutritionally equivalent to cow’s milk as part of a reimbursable meal or snack, you need a ___________. </a:t>
            </a:r>
            <a:endParaRPr lang="en-US" sz="2200" dirty="0"/>
          </a:p>
        </p:txBody>
      </p:sp>
      <p:sp>
        <p:nvSpPr>
          <p:cNvPr id="3" name="Content Placeholder 2">
            <a:extLst>
              <a:ext uri="{FF2B5EF4-FFF2-40B4-BE49-F238E27FC236}">
                <a16:creationId xmlns:a16="http://schemas.microsoft.com/office/drawing/2014/main" id="{451F25CB-3908-4994-9605-1DB4F6E45B8B}"/>
              </a:ext>
            </a:extLst>
          </p:cNvPr>
          <p:cNvSpPr>
            <a:spLocks noGrp="1"/>
          </p:cNvSpPr>
          <p:nvPr>
            <p:ph sz="half" idx="1"/>
          </p:nvPr>
        </p:nvSpPr>
        <p:spPr>
          <a:xfrm>
            <a:off x="477518" y="2914129"/>
            <a:ext cx="7769914" cy="2110441"/>
          </a:xfrm>
        </p:spPr>
        <p:txBody>
          <a:bodyPr>
            <a:normAutofit/>
          </a:bodyPr>
          <a:lstStyle/>
          <a:p>
            <a:pPr marL="0" lvl="0" indent="0" defTabSz="457200">
              <a:lnSpc>
                <a:spcPct val="100000"/>
              </a:lnSpc>
              <a:spcBef>
                <a:spcPts val="0"/>
              </a:spcBef>
              <a:buNone/>
            </a:pPr>
            <a:r>
              <a:rPr lang="en-US" sz="2400" b="1" dirty="0">
                <a:solidFill>
                  <a:srgbClr val="521447"/>
                </a:solidFill>
                <a:latin typeface="Helvetica" pitchFamily="2" charset="0"/>
              </a:rPr>
              <a:t>Medical statement </a:t>
            </a:r>
          </a:p>
          <a:p>
            <a:pPr marL="0" lvl="0" indent="0" defTabSz="457200">
              <a:lnSpc>
                <a:spcPct val="100000"/>
              </a:lnSpc>
              <a:spcBef>
                <a:spcPts val="0"/>
              </a:spcBef>
              <a:buNone/>
            </a:pPr>
            <a:r>
              <a:rPr lang="en-US" sz="2200" dirty="0">
                <a:solidFill>
                  <a:srgbClr val="521447"/>
                </a:solidFill>
                <a:latin typeface="Helvetica" pitchFamily="2" charset="0"/>
              </a:rPr>
              <a:t>A medical statement is required in order to serve a milk substitute that is not nutritionally equivalent to cow’s milk as part of a reimbursable meal or snack.</a:t>
            </a:r>
          </a:p>
        </p:txBody>
      </p:sp>
    </p:spTree>
    <p:extLst>
      <p:ext uri="{BB962C8B-B14F-4D97-AF65-F5344CB8AC3E}">
        <p14:creationId xmlns:p14="http://schemas.microsoft.com/office/powerpoint/2010/main" val="329248949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9A939B-CB70-477E-A674-0A5192B9C4A7}"/>
              </a:ext>
            </a:extLst>
          </p:cNvPr>
          <p:cNvSpPr>
            <a:spLocks noGrp="1"/>
          </p:cNvSpPr>
          <p:nvPr>
            <p:ph sz="half" idx="2"/>
          </p:nvPr>
        </p:nvSpPr>
        <p:spPr>
          <a:xfrm>
            <a:off x="570673" y="256848"/>
            <a:ext cx="582267" cy="591291"/>
          </a:xfrm>
        </p:spPr>
        <p:txBody>
          <a:bodyPr>
            <a:normAutofit/>
          </a:bodyPr>
          <a:lstStyle/>
          <a:p>
            <a:pPr marL="0" lvl="0" indent="0" algn="ctr" defTabSz="457200">
              <a:lnSpc>
                <a:spcPct val="100000"/>
              </a:lnSpc>
              <a:spcBef>
                <a:spcPts val="0"/>
              </a:spcBef>
              <a:buNone/>
            </a:pPr>
            <a:r>
              <a:rPr lang="en-US" sz="3200" b="1" dirty="0">
                <a:solidFill>
                  <a:srgbClr val="511446"/>
                </a:solidFill>
                <a:latin typeface="Helvetica" pitchFamily="2" charset="0"/>
              </a:rPr>
              <a:t>7</a:t>
            </a:r>
          </a:p>
        </p:txBody>
      </p:sp>
      <p:sp>
        <p:nvSpPr>
          <p:cNvPr id="2" name="Title 1">
            <a:extLst>
              <a:ext uri="{FF2B5EF4-FFF2-40B4-BE49-F238E27FC236}">
                <a16:creationId xmlns:a16="http://schemas.microsoft.com/office/drawing/2014/main" id="{B5F6EF75-2A94-441B-94B1-0E4B58538742}"/>
              </a:ext>
            </a:extLst>
          </p:cNvPr>
          <p:cNvSpPr>
            <a:spLocks noGrp="1"/>
          </p:cNvSpPr>
          <p:nvPr>
            <p:ph type="title"/>
          </p:nvPr>
        </p:nvSpPr>
        <p:spPr>
          <a:xfrm>
            <a:off x="469625" y="1534348"/>
            <a:ext cx="8106815" cy="993775"/>
          </a:xfrm>
        </p:spPr>
        <p:txBody>
          <a:bodyPr>
            <a:noAutofit/>
          </a:bodyPr>
          <a:lstStyle/>
          <a:p>
            <a:r>
              <a:rPr lang="en-US" sz="2200" b="1" dirty="0">
                <a:solidFill>
                  <a:prstClr val="black"/>
                </a:solidFill>
                <a:latin typeface="Helvetica" pitchFamily="2" charset="0"/>
              </a:rPr>
              <a:t>Fill in the blank: </a:t>
            </a:r>
            <a:r>
              <a:rPr lang="en-US" sz="2200" dirty="0">
                <a:solidFill>
                  <a:prstClr val="black"/>
                </a:solidFill>
                <a:latin typeface="Helvetica" pitchFamily="2" charset="0"/>
              </a:rPr>
              <a:t>You may serve a non-dairy milk beverage </a:t>
            </a:r>
            <a:br>
              <a:rPr lang="en-US" sz="2200" dirty="0">
                <a:solidFill>
                  <a:prstClr val="black"/>
                </a:solidFill>
                <a:latin typeface="Helvetica" pitchFamily="2" charset="0"/>
              </a:rPr>
            </a:br>
            <a:r>
              <a:rPr lang="en-US" sz="2200" dirty="0">
                <a:solidFill>
                  <a:prstClr val="black"/>
                </a:solidFill>
                <a:latin typeface="Helvetica" pitchFamily="2" charset="0"/>
              </a:rPr>
              <a:t>(milk substitute) that is nutritionally equivalent to ___________ to children 12 months and older without a medical statement. </a:t>
            </a:r>
            <a:endParaRPr lang="en-US" sz="2200" dirty="0"/>
          </a:p>
        </p:txBody>
      </p:sp>
      <p:sp>
        <p:nvSpPr>
          <p:cNvPr id="3" name="Content Placeholder 2">
            <a:extLst>
              <a:ext uri="{FF2B5EF4-FFF2-40B4-BE49-F238E27FC236}">
                <a16:creationId xmlns:a16="http://schemas.microsoft.com/office/drawing/2014/main" id="{451F25CB-3908-4994-9605-1DB4F6E45B8B}"/>
              </a:ext>
            </a:extLst>
          </p:cNvPr>
          <p:cNvSpPr>
            <a:spLocks noGrp="1"/>
          </p:cNvSpPr>
          <p:nvPr>
            <p:ph sz="half" idx="1"/>
          </p:nvPr>
        </p:nvSpPr>
        <p:spPr>
          <a:xfrm>
            <a:off x="477517" y="2945656"/>
            <a:ext cx="8035861" cy="2110441"/>
          </a:xfrm>
        </p:spPr>
        <p:txBody>
          <a:bodyPr>
            <a:normAutofit/>
          </a:bodyPr>
          <a:lstStyle/>
          <a:p>
            <a:pPr marL="0" lvl="0" indent="0" defTabSz="457200">
              <a:lnSpc>
                <a:spcPct val="100000"/>
              </a:lnSpc>
              <a:spcBef>
                <a:spcPts val="0"/>
              </a:spcBef>
              <a:buNone/>
            </a:pPr>
            <a:r>
              <a:rPr lang="en-US" sz="2400" b="1" dirty="0">
                <a:solidFill>
                  <a:srgbClr val="521447"/>
                </a:solidFill>
                <a:latin typeface="Helvetica" pitchFamily="2" charset="0"/>
              </a:rPr>
              <a:t>Cow’s milk </a:t>
            </a:r>
          </a:p>
          <a:p>
            <a:pPr marL="0" lvl="0" indent="0" defTabSz="457200">
              <a:lnSpc>
                <a:spcPct val="100000"/>
              </a:lnSpc>
              <a:spcBef>
                <a:spcPts val="0"/>
              </a:spcBef>
              <a:buNone/>
            </a:pPr>
            <a:r>
              <a:rPr lang="en-US" sz="2200" dirty="0">
                <a:solidFill>
                  <a:srgbClr val="521447"/>
                </a:solidFill>
                <a:latin typeface="Helvetica" pitchFamily="2" charset="0"/>
              </a:rPr>
              <a:t>You may serve non-dairy milk beverages (milk substitutes) that are nutritionally equivalent to cow’s milk in place of milk without a medical statement. </a:t>
            </a:r>
          </a:p>
        </p:txBody>
      </p:sp>
    </p:spTree>
    <p:extLst>
      <p:ext uri="{BB962C8B-B14F-4D97-AF65-F5344CB8AC3E}">
        <p14:creationId xmlns:p14="http://schemas.microsoft.com/office/powerpoint/2010/main" val="146476714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9A939B-CB70-477E-A674-0A5192B9C4A7}"/>
              </a:ext>
            </a:extLst>
          </p:cNvPr>
          <p:cNvSpPr>
            <a:spLocks noGrp="1"/>
          </p:cNvSpPr>
          <p:nvPr>
            <p:ph sz="half" idx="2"/>
          </p:nvPr>
        </p:nvSpPr>
        <p:spPr>
          <a:xfrm>
            <a:off x="570673" y="256848"/>
            <a:ext cx="582267" cy="591291"/>
          </a:xfrm>
        </p:spPr>
        <p:txBody>
          <a:bodyPr>
            <a:normAutofit/>
          </a:bodyPr>
          <a:lstStyle/>
          <a:p>
            <a:pPr marL="0" lvl="0" indent="0" algn="ctr" defTabSz="457200">
              <a:lnSpc>
                <a:spcPct val="100000"/>
              </a:lnSpc>
              <a:spcBef>
                <a:spcPts val="0"/>
              </a:spcBef>
              <a:buNone/>
            </a:pPr>
            <a:r>
              <a:rPr lang="en-US" sz="3200" b="1" dirty="0">
                <a:solidFill>
                  <a:srgbClr val="511446"/>
                </a:solidFill>
                <a:latin typeface="Helvetica" pitchFamily="2" charset="0"/>
              </a:rPr>
              <a:t>8</a:t>
            </a:r>
          </a:p>
        </p:txBody>
      </p:sp>
      <p:sp>
        <p:nvSpPr>
          <p:cNvPr id="2" name="Title 1">
            <a:extLst>
              <a:ext uri="{FF2B5EF4-FFF2-40B4-BE49-F238E27FC236}">
                <a16:creationId xmlns:a16="http://schemas.microsoft.com/office/drawing/2014/main" id="{B5F6EF75-2A94-441B-94B1-0E4B58538742}"/>
              </a:ext>
            </a:extLst>
          </p:cNvPr>
          <p:cNvSpPr>
            <a:spLocks noGrp="1"/>
          </p:cNvSpPr>
          <p:nvPr>
            <p:ph type="title"/>
          </p:nvPr>
        </p:nvSpPr>
        <p:spPr>
          <a:xfrm>
            <a:off x="477508" y="1384577"/>
            <a:ext cx="8106815" cy="993775"/>
          </a:xfrm>
        </p:spPr>
        <p:txBody>
          <a:bodyPr>
            <a:noAutofit/>
          </a:bodyPr>
          <a:lstStyle/>
          <a:p>
            <a:r>
              <a:rPr lang="en-US" sz="2200" dirty="0">
                <a:solidFill>
                  <a:prstClr val="black"/>
                </a:solidFill>
                <a:latin typeface="Helvetica" pitchFamily="2" charset="0"/>
              </a:rPr>
              <a:t>Having this space at your child care site can help support mothers who wish to breastfeed onsite. </a:t>
            </a:r>
            <a:endParaRPr lang="en-US" sz="2200" dirty="0"/>
          </a:p>
        </p:txBody>
      </p:sp>
      <p:sp>
        <p:nvSpPr>
          <p:cNvPr id="3" name="Content Placeholder 2">
            <a:extLst>
              <a:ext uri="{FF2B5EF4-FFF2-40B4-BE49-F238E27FC236}">
                <a16:creationId xmlns:a16="http://schemas.microsoft.com/office/drawing/2014/main" id="{451F25CB-3908-4994-9605-1DB4F6E45B8B}"/>
              </a:ext>
            </a:extLst>
          </p:cNvPr>
          <p:cNvSpPr>
            <a:spLocks noGrp="1"/>
          </p:cNvSpPr>
          <p:nvPr>
            <p:ph sz="half" idx="1"/>
          </p:nvPr>
        </p:nvSpPr>
        <p:spPr>
          <a:xfrm>
            <a:off x="477517" y="2669760"/>
            <a:ext cx="7870323" cy="2110441"/>
          </a:xfrm>
        </p:spPr>
        <p:txBody>
          <a:bodyPr>
            <a:normAutofit/>
          </a:bodyPr>
          <a:lstStyle/>
          <a:p>
            <a:pPr marL="0" lvl="0" indent="0" defTabSz="457200">
              <a:lnSpc>
                <a:spcPct val="100000"/>
              </a:lnSpc>
              <a:spcBef>
                <a:spcPts val="0"/>
              </a:spcBef>
              <a:buNone/>
            </a:pPr>
            <a:r>
              <a:rPr lang="en-US" sz="2400" b="1" dirty="0">
                <a:solidFill>
                  <a:srgbClr val="521447"/>
                </a:solidFill>
                <a:latin typeface="Helvetica" pitchFamily="2" charset="0"/>
              </a:rPr>
              <a:t>Breastfeeding room </a:t>
            </a:r>
          </a:p>
          <a:p>
            <a:pPr marL="0" lvl="0" indent="0" defTabSz="457200">
              <a:lnSpc>
                <a:spcPct val="100000"/>
              </a:lnSpc>
              <a:spcBef>
                <a:spcPts val="0"/>
              </a:spcBef>
              <a:buNone/>
            </a:pPr>
            <a:r>
              <a:rPr lang="en-US" sz="2200" dirty="0">
                <a:solidFill>
                  <a:srgbClr val="521447"/>
                </a:solidFill>
                <a:latin typeface="Helvetica" pitchFamily="2" charset="0"/>
              </a:rPr>
              <a:t>Having a breastfeeding room onsite can help support mothers who wish to continue breastfeeding after they return to school or work.</a:t>
            </a:r>
          </a:p>
        </p:txBody>
      </p:sp>
    </p:spTree>
    <p:extLst>
      <p:ext uri="{BB962C8B-B14F-4D97-AF65-F5344CB8AC3E}">
        <p14:creationId xmlns:p14="http://schemas.microsoft.com/office/powerpoint/2010/main" val="87684201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heme/theme1.xml><?xml version="1.0" encoding="utf-8"?>
<a:theme xmlns:a="http://schemas.openxmlformats.org/drawingml/2006/main" name="Cover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over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General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Back Cover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5495</TotalTime>
  <Words>5175</Words>
  <Application>Microsoft Macintosh PowerPoint</Application>
  <PresentationFormat>On-screen Show (16:9)</PresentationFormat>
  <Paragraphs>384</Paragraphs>
  <Slides>52</Slides>
  <Notes>52</Notes>
  <HiddenSlides>0</HiddenSlides>
  <MMClips>0</MMClips>
  <ScaleCrop>false</ScaleCrop>
  <HeadingPairs>
    <vt:vector size="6" baseType="variant">
      <vt:variant>
        <vt:lpstr>Fonts Used</vt:lpstr>
      </vt:variant>
      <vt:variant>
        <vt:i4>5</vt:i4>
      </vt:variant>
      <vt:variant>
        <vt:lpstr>Theme</vt:lpstr>
      </vt:variant>
      <vt:variant>
        <vt:i4>5</vt:i4>
      </vt:variant>
      <vt:variant>
        <vt:lpstr>Slide Titles</vt:lpstr>
      </vt:variant>
      <vt:variant>
        <vt:i4>52</vt:i4>
      </vt:variant>
    </vt:vector>
  </HeadingPairs>
  <TitlesOfParts>
    <vt:vector size="62" baseType="lpstr">
      <vt:lpstr>Arial</vt:lpstr>
      <vt:lpstr>Calibri</vt:lpstr>
      <vt:lpstr>Calibri Light</vt:lpstr>
      <vt:lpstr>Helvetica</vt:lpstr>
      <vt:lpstr>Times</vt:lpstr>
      <vt:lpstr>Cover Slide</vt:lpstr>
      <vt:lpstr>1_Cover Slide</vt:lpstr>
      <vt:lpstr>General Slide</vt:lpstr>
      <vt:lpstr>Back Cover Slide</vt:lpstr>
      <vt:lpstr>Custom Design</vt:lpstr>
      <vt:lpstr>The Child and Adult Care Food Program Trainer’s Tool Serving Milk Bingo</vt:lpstr>
      <vt:lpstr>What is the minimum amount of breastmilk or iron-fortified formula you must serve to infants 0 through 5 months of age at breakfast?</vt:lpstr>
      <vt:lpstr>Fill in the blank: The calcium and vitamin D in milk help participants have strong ___________. </vt:lpstr>
      <vt:lpstr>Fill in the blank: You may serve flavored milk as part of a reimbursable meal or snack to children ages ___________. </vt:lpstr>
      <vt:lpstr>Which meal component is optional at supper for adult participants? </vt:lpstr>
      <vt:lpstr>Fill in the blank: Children ages ___________ may receive  iron-fortified infant formula as part of a reimbursable meal  or snack. </vt:lpstr>
      <vt:lpstr>Fill in the blank: To serve a milk substitute that is not nutritionally equivalent to cow’s milk as part of a reimbursable meal or snack, you need a ___________. </vt:lpstr>
      <vt:lpstr>Fill in the blank: You may serve a non-dairy milk beverage  (milk substitute) that is nutritionally equivalent to ___________ to children 12 months and older without a medical statement. </vt:lpstr>
      <vt:lpstr>Having this space at your child care site can help support mothers who wish to breastfeed onsite. </vt:lpstr>
      <vt:lpstr>True or false: You may serve unflavored whole milk and unflavored reduced-fat (2%) milk to children between the ages of 24 and 25 months to help them transition to low-fat (1%) or fat-free (skim) milk. </vt:lpstr>
      <vt:lpstr>You may serve this item to adult participants in place of fluid milk once per day. What is it?  </vt:lpstr>
      <vt:lpstr>True or false: Flavored milk can count toward the reimbursable meal for a 4-year-old if you prepare the flavored milk onsite. </vt:lpstr>
      <vt:lpstr>Yes or no: You may serve low-fat (1%) lactose-free milk to children 2 years old and older as part of a reimbursable meal or snack in the CACFP. </vt:lpstr>
      <vt:lpstr>Fill in the blank: Milk is a required component for children 1 through 18 years of age at the following meals: ___________. </vt:lpstr>
      <vt:lpstr>Correct or incorrect: Milk used to make cream soups can credit toward a reimbursable meal or snack. </vt:lpstr>
      <vt:lpstr>Unflavored whole milk is required as part of a reimbursable meal for which age group? </vt:lpstr>
      <vt:lpstr>Fill in the blank: For children 1 through 18 years of age, milk is an optional component at ___________. </vt:lpstr>
      <vt:lpstr>Yes or no: May CACFP participants 6 years old and older have flavored whole milk as part of a reimbursable meal? </vt:lpstr>
      <vt:lpstr>How many fluid ounces of milk must you serve to a child 3 through 5 years of age as part of a reimbursable breakfast, lunch, or supper? </vt:lpstr>
      <vt:lpstr>Reimbursable or not reimbursable: You serve yogurt in place of milk to 3-year-olds. Is the meal reimbursable or  not reimbursable? </vt:lpstr>
      <vt:lpstr>Fill in the blank: Unless you have a signed medical statement, infant formula must be ___________. </vt:lpstr>
      <vt:lpstr>This type of milk may not count toward a reimbursable meal or snack for children 0 through 5 years of age. </vt:lpstr>
      <vt:lpstr>What is another name for Ultra High Temperature (UHT) milk? </vt:lpstr>
      <vt:lpstr>Agree or disagree: You may serve flavored UHT (shelf-stable) milk to children 2 through 5 years of age. </vt:lpstr>
      <vt:lpstr>This nutrient that begins with the letter “C” is found in milk and helps keep teeth strong for a healthy smile. What is the name of this nutrient? </vt:lpstr>
      <vt:lpstr>What other terms can you use to describe fat-free milk? </vt:lpstr>
      <vt:lpstr>What is another term for low-fat milk? </vt:lpstr>
      <vt:lpstr>Allowed or not allowed: Flavored non-dairy milk beverages (milk substitutes) for children 5 years of age or younger. </vt:lpstr>
      <vt:lpstr>Same or different: If an 11-month-old and a 2-year-old sit together at lunch, is the type of milk you offer to each child the same or different? </vt:lpstr>
      <vt:lpstr>Fill in the blank: As an optional CACFP best practice, if serving flavored milk, choose flavored milks that contain ________ grams of total sugars or less per 8 fluid ounces of milk. </vt:lpstr>
      <vt:lpstr>As an optional CACFP best practice, if you serve yogurt in  place of milk for adult participants at breakfast, lunch, or supper,  what should you offer as a beverage during that meal? </vt:lpstr>
      <vt:lpstr>Same or different: The reimbursement rates for a meal that includes cow’s milk and a meal that includes a non-dairy beverage (milk substitute). </vt:lpstr>
      <vt:lpstr>Reimbursable or not reimbursable: A meal for an 8-year-old child that includes a flavored non-dairy beverage (milk substitute). </vt:lpstr>
      <vt:lpstr>Yay or nay: A reimbursable breakfast, lunch, and supper offered to children in the CACFP must include milk. </vt:lpstr>
      <vt:lpstr>Yay or nay: CACFP operators are required to provide a non-dairy milk beverage (milk substitute) if the request is not related to a disability. </vt:lpstr>
      <vt:lpstr>Required or not required: Indicating the type of milk on menus. </vt:lpstr>
      <vt:lpstr>Required or not required: Documenting the amount of breastmilk an infant consumes when the mother breastfeeds onsite. </vt:lpstr>
      <vt:lpstr>How many fluid ounces of milk must you serve to a child 13 years of age as part of a reimbursable lunch? </vt:lpstr>
      <vt:lpstr>How many fluid ounces of milk must a provider serve to a 1½-year-old child at lunch? </vt:lpstr>
      <vt:lpstr>Fill in the blank: Low-fat (1%) milk has less ___________ and calories than whole milk. </vt:lpstr>
      <vt:lpstr>At this age, you can help children get used to whole milk  by serving whole milk and infant formula. Both whole milk and infant formula will credit toward a reimbursable meal for children of this age. </vt:lpstr>
      <vt:lpstr>At this age, you can help children switch from unflavored whole milk to unflavored low-fat (1%) or fat-free (skim) milk by serving unflavored whole milk, reduced-fat (2%) milk, low-fat (1%) milk, and/or fat-free (skim) milk as part of a reimbursable meal or snack. </vt:lpstr>
      <vt:lpstr>Creditable or not creditable: Milk poured over cereal at breakfast. </vt:lpstr>
      <vt:lpstr>Creditable or not creditable: Sheep’s milk. </vt:lpstr>
      <vt:lpstr>This type of milk that usually comes in a can is creditable only when the availability of fluid milk is limited. </vt:lpstr>
      <vt:lpstr>Right or wrong: Adults no longer need the nutrients found in milk. </vt:lpstr>
      <vt:lpstr>Fill in the blank: Any milk you serve as part of a reimbursable meal in the CACFP must be ___________. This process removes any harmful bacteria that may be present. </vt:lpstr>
      <vt:lpstr>A nutrient that starts with the letter “P” is found in milk and may help the body maintain a healthy blood pressure. What is it? </vt:lpstr>
      <vt:lpstr>This type of dry milk is creditable when the availability of fluid milk is limited. </vt:lpstr>
      <vt:lpstr>Agree or disagree: You may serve commercially prepared buttermilk that is low-fat (1%) or fat-free (skim) to participants 2 years of age and older and adults. </vt:lpstr>
      <vt:lpstr>Fill in the blank: A smoothie must contain at least ________  fluid ounces of milk to credit toward a reimbursable meal. </vt:lpstr>
      <vt:lpstr>More training, menu planning, and nutrition education materials for the CACFP can be found at https://teamnutrition.usda.gov/.</vt:lpstr>
    </vt:vector>
  </TitlesOfParts>
  <Manager/>
  <Company>Untied States Department of Agriculture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Serving Milk Bingo</dc:title>
  <dc:subject>Bindo</dc:subject>
  <dc:creator>USDA Food and Nutrition</dc:creator>
  <cp:keywords>USDA, Milk, Bingo</cp:keywords>
  <dc:description/>
  <cp:lastModifiedBy>Patricia Linn</cp:lastModifiedBy>
  <cp:revision>220</cp:revision>
  <cp:lastPrinted>2020-05-19T14:18:52Z</cp:lastPrinted>
  <dcterms:created xsi:type="dcterms:W3CDTF">2020-04-17T19:06:43Z</dcterms:created>
  <dcterms:modified xsi:type="dcterms:W3CDTF">2021-01-17T20:36:00Z</dcterms:modified>
  <cp:category>Bingo</cp:category>
  <cp:contentStatus>Final</cp:contentStatus>
</cp:coreProperties>
</file>