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11.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670" r:id="rId3"/>
    <p:sldMasterId id="2147483678" r:id="rId4"/>
    <p:sldMasterId id="2147483672" r:id="rId5"/>
    <p:sldMasterId id="2147483695" r:id="rId6"/>
    <p:sldMasterId id="2147483693" r:id="rId7"/>
    <p:sldMasterId id="2147483697" r:id="rId8"/>
    <p:sldMasterId id="2147483674" r:id="rId9"/>
    <p:sldMasterId id="2147483676" r:id="rId10"/>
    <p:sldMasterId id="2147483685" r:id="rId11"/>
    <p:sldMasterId id="2147483689" r:id="rId12"/>
  </p:sldMasterIdLst>
  <p:notesMasterIdLst>
    <p:notesMasterId r:id="rId76"/>
  </p:notesMasterIdLst>
  <p:handoutMasterIdLst>
    <p:handoutMasterId r:id="rId77"/>
  </p:handoutMasterIdLst>
  <p:sldIdLst>
    <p:sldId id="278" r:id="rId13"/>
    <p:sldId id="261" r:id="rId14"/>
    <p:sldId id="258" r:id="rId15"/>
    <p:sldId id="286" r:id="rId16"/>
    <p:sldId id="263" r:id="rId17"/>
    <p:sldId id="287" r:id="rId18"/>
    <p:sldId id="291" r:id="rId19"/>
    <p:sldId id="290" r:id="rId20"/>
    <p:sldId id="292" r:id="rId21"/>
    <p:sldId id="295" r:id="rId22"/>
    <p:sldId id="315" r:id="rId23"/>
    <p:sldId id="293" r:id="rId24"/>
    <p:sldId id="296" r:id="rId25"/>
    <p:sldId id="305" r:id="rId26"/>
    <p:sldId id="298" r:id="rId27"/>
    <p:sldId id="299" r:id="rId28"/>
    <p:sldId id="300" r:id="rId29"/>
    <p:sldId id="301" r:id="rId30"/>
    <p:sldId id="304" r:id="rId31"/>
    <p:sldId id="302" r:id="rId32"/>
    <p:sldId id="303" r:id="rId33"/>
    <p:sldId id="307" r:id="rId34"/>
    <p:sldId id="308" r:id="rId35"/>
    <p:sldId id="316" r:id="rId36"/>
    <p:sldId id="319" r:id="rId37"/>
    <p:sldId id="318" r:id="rId38"/>
    <p:sldId id="326" r:id="rId39"/>
    <p:sldId id="327" r:id="rId40"/>
    <p:sldId id="314" r:id="rId41"/>
    <p:sldId id="320" r:id="rId42"/>
    <p:sldId id="321" r:id="rId43"/>
    <p:sldId id="322" r:id="rId44"/>
    <p:sldId id="323" r:id="rId45"/>
    <p:sldId id="324" r:id="rId46"/>
    <p:sldId id="325" r:id="rId47"/>
    <p:sldId id="328" r:id="rId48"/>
    <p:sldId id="330" r:id="rId49"/>
    <p:sldId id="331" r:id="rId50"/>
    <p:sldId id="332" r:id="rId51"/>
    <p:sldId id="333" r:id="rId52"/>
    <p:sldId id="334" r:id="rId53"/>
    <p:sldId id="335" r:id="rId54"/>
    <p:sldId id="336" r:id="rId55"/>
    <p:sldId id="337" r:id="rId56"/>
    <p:sldId id="338" r:id="rId57"/>
    <p:sldId id="339" r:id="rId58"/>
    <p:sldId id="340" r:id="rId59"/>
    <p:sldId id="341" r:id="rId60"/>
    <p:sldId id="344" r:id="rId61"/>
    <p:sldId id="346" r:id="rId62"/>
    <p:sldId id="347" r:id="rId63"/>
    <p:sldId id="353" r:id="rId64"/>
    <p:sldId id="349" r:id="rId65"/>
    <p:sldId id="350" r:id="rId66"/>
    <p:sldId id="288" r:id="rId67"/>
    <p:sldId id="289" r:id="rId68"/>
    <p:sldId id="342" r:id="rId69"/>
    <p:sldId id="351" r:id="rId70"/>
    <p:sldId id="352" r:id="rId71"/>
    <p:sldId id="355" r:id="rId72"/>
    <p:sldId id="356" r:id="rId73"/>
    <p:sldId id="259" r:id="rId74"/>
    <p:sldId id="260" r:id="rId7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66" clrIdx="0">
    <p:extLst>
      <p:ext uri="{19B8F6BF-5375-455C-9EA6-DF929625EA0E}">
        <p15:presenceInfo xmlns:p15="http://schemas.microsoft.com/office/powerpoint/2012/main" userId="S-1-5-21-2443529608-3098792306-3041422421-495812" providerId="AD"/>
      </p:ext>
    </p:extLst>
  </p:cmAuthor>
  <p:cmAuthor id="2" name="Halasz, Katey - FNS" initials="HK-F" lastIdx="25" clrIdx="1">
    <p:extLst>
      <p:ext uri="{19B8F6BF-5375-455C-9EA6-DF929625EA0E}">
        <p15:presenceInfo xmlns:p15="http://schemas.microsoft.com/office/powerpoint/2012/main" userId="S-1-5-21-2443529608-3098792306-3041422421-749864" providerId="AD"/>
      </p:ext>
    </p:extLst>
  </p:cmAuthor>
  <p:cmAuthor id="3" name="Wu, Tsun-Min &quot;Mimi&quot; - FNS" initials="WT&quot;-F" lastIdx="36" clrIdx="2">
    <p:extLst>
      <p:ext uri="{19B8F6BF-5375-455C-9EA6-DF929625EA0E}">
        <p15:presenceInfo xmlns:p15="http://schemas.microsoft.com/office/powerpoint/2012/main" userId="S-1-5-21-2443529608-3098792306-3041422421-523719" providerId="AD"/>
      </p:ext>
    </p:extLst>
  </p:cmAuthor>
  <p:cmAuthor id="4" name="Danielle Arreola" initials="DA" lastIdx="1" clrIdx="3">
    <p:extLst>
      <p:ext uri="{19B8F6BF-5375-455C-9EA6-DF929625EA0E}">
        <p15:presenceInfo xmlns:p15="http://schemas.microsoft.com/office/powerpoint/2012/main" userId="581a3ea7a027dc48" providerId="Windows Live"/>
      </p:ext>
    </p:extLst>
  </p:cmAuthor>
  <p:cmAuthor id="5" name="White, Alicia - FNS" initials="WA-F" lastIdx="21" clrIdx="4">
    <p:extLst>
      <p:ext uri="{19B8F6BF-5375-455C-9EA6-DF929625EA0E}">
        <p15:presenceInfo xmlns:p15="http://schemas.microsoft.com/office/powerpoint/2012/main" userId="S-1-5-21-2443529608-3098792306-3041422421-492802" providerId="AD"/>
      </p:ext>
    </p:extLst>
  </p:cmAuthor>
  <p:cmAuthor id="6" name="Patricia Linn" initials="PL" lastIdx="1" clrIdx="5">
    <p:extLst>
      <p:ext uri="{19B8F6BF-5375-455C-9EA6-DF929625EA0E}">
        <p15:presenceInfo xmlns:p15="http://schemas.microsoft.com/office/powerpoint/2012/main" userId="1979e208072814d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1A57"/>
    <a:srgbClr val="DED9E5"/>
    <a:srgbClr val="9CD5E8"/>
    <a:srgbClr val="CDE9F5"/>
    <a:srgbClr val="BE5232"/>
    <a:srgbClr val="B95731"/>
    <a:srgbClr val="BF5B31"/>
    <a:srgbClr val="BF5B2F"/>
    <a:srgbClr val="D6C6DD"/>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4" autoAdjust="0"/>
    <p:restoredTop sz="71293" autoAdjust="0"/>
  </p:normalViewPr>
  <p:slideViewPr>
    <p:cSldViewPr snapToGrid="0" snapToObjects="1" showGuides="1">
      <p:cViewPr varScale="1">
        <p:scale>
          <a:sx n="108" d="100"/>
          <a:sy n="108" d="100"/>
        </p:scale>
        <p:origin x="1326" y="78"/>
      </p:cViewPr>
      <p:guideLst>
        <p:guide orient="horz" pos="1620"/>
        <p:guide pos="2880"/>
      </p:guideLst>
    </p:cSldViewPr>
  </p:slideViewPr>
  <p:outlineViewPr>
    <p:cViewPr>
      <p:scale>
        <a:sx n="33" d="100"/>
        <a:sy n="33" d="100"/>
      </p:scale>
      <p:origin x="0" y="-12168"/>
    </p:cViewPr>
  </p:outlineViewPr>
  <p:notesTextViewPr>
    <p:cViewPr>
      <p:scale>
        <a:sx n="100" d="100"/>
        <a:sy n="100" d="100"/>
      </p:scale>
      <p:origin x="0" y="0"/>
    </p:cViewPr>
  </p:notesTextViewPr>
  <p:sorterViewPr>
    <p:cViewPr>
      <p:scale>
        <a:sx n="120" d="100"/>
        <a:sy n="120" d="100"/>
      </p:scale>
      <p:origin x="0" y="-664"/>
    </p:cViewPr>
  </p:sorterViewPr>
  <p:notesViewPr>
    <p:cSldViewPr snapToGrid="0" snapToObjects="1">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9.xml"/><Relationship Id="rId82"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9/22/2020</a:t>
            </a:fld>
            <a:endParaRPr lang="en-US" dirty="0"/>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dirty="0"/>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9/22/2020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dirty="0"/>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4269823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And finally, each grain item in this chart is listed with the amount of an item you need to make up 2- ounce equivalents of grains. Two oz eq of grains is the minimum amount of grains required for adult participants at breakfast, lunch, and supper.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As </a:t>
            </a:r>
            <a:r>
              <a:rPr lang="en-US" sz="1200" baseline="0" dirty="0">
                <a:latin typeface="Arial" panose="020B0604020202020204" pitchFamily="34" charset="0"/>
                <a:cs typeface="Arial" panose="020B0604020202020204" pitchFamily="34" charset="0"/>
              </a:rPr>
              <a:t>I mentioned, this chart has over 40 grain items that might be commonly served in the CACFP. </a:t>
            </a:r>
            <a:r>
              <a:rPr lang="en-US" sz="1200" dirty="0">
                <a:latin typeface="Arial" panose="020B0604020202020204" pitchFamily="34" charset="0"/>
                <a:cs typeface="Arial" panose="020B0604020202020204" pitchFamily="34" charset="0"/>
              </a:rPr>
              <a:t>If you want to serve a grain item that is not listed on this chart, we will talk about other tools you can use at the end of today’s session.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This chart is designed</a:t>
            </a:r>
            <a:r>
              <a:rPr lang="en-US" sz="1200" dirty="0">
                <a:latin typeface="Arial" panose="020B0604020202020204" pitchFamily="34" charset="0"/>
                <a:cs typeface="Arial" panose="020B0604020202020204" pitchFamily="34" charset="0"/>
              </a:rPr>
              <a:t> to </a:t>
            </a:r>
            <a:r>
              <a:rPr lang="en-US" sz="1200" baseline="0" dirty="0">
                <a:latin typeface="Arial" panose="020B0604020202020204" pitchFamily="34" charset="0"/>
                <a:cs typeface="Arial" panose="020B0604020202020204" pitchFamily="34" charset="0"/>
              </a:rPr>
              <a:t>grab-and-go, so that someone could just pick it up and start using it. For those who might like instructions, we also include steps on how to use the chart on page one of the worksheet. So, let’s take a look at </a:t>
            </a:r>
            <a:r>
              <a:rPr lang="en-US" sz="1200" dirty="0">
                <a:latin typeface="Arial" panose="020B0604020202020204" pitchFamily="34" charset="0"/>
                <a:cs typeface="Arial" panose="020B0604020202020204" pitchFamily="34" charset="0"/>
              </a:rPr>
              <a:t>page one</a:t>
            </a:r>
            <a:r>
              <a:rPr lang="en-US" sz="1200" baseline="0" dirty="0">
                <a:latin typeface="Arial" panose="020B0604020202020204" pitchFamily="34" charset="0"/>
                <a:cs typeface="Arial" panose="020B0604020202020204" pitchFamily="34" charset="0"/>
              </a:rPr>
              <a:t> now. </a:t>
            </a: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dirty="0"/>
          </a:p>
        </p:txBody>
      </p:sp>
    </p:spTree>
    <p:extLst>
      <p:ext uri="{BB962C8B-B14F-4D97-AF65-F5344CB8AC3E}">
        <p14:creationId xmlns:p14="http://schemas.microsoft.com/office/powerpoint/2010/main" val="589484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You</a:t>
            </a:r>
            <a:r>
              <a:rPr lang="en-US" sz="1200" baseline="0" dirty="0">
                <a:latin typeface="Arial" panose="020B0604020202020204" pitchFamily="34" charset="0"/>
                <a:cs typeface="Arial" panose="020B0604020202020204" pitchFamily="34" charset="0"/>
              </a:rPr>
              <a:t> can find d</a:t>
            </a:r>
            <a:r>
              <a:rPr lang="en-US" sz="1200" dirty="0">
                <a:latin typeface="Arial" panose="020B0604020202020204" pitchFamily="34" charset="0"/>
                <a:cs typeface="Arial" panose="020B0604020202020204" pitchFamily="34" charset="0"/>
              </a:rPr>
              <a:t>irections on how to use the chart on the bottom of the first page. </a:t>
            </a: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dirty="0"/>
          </a:p>
        </p:txBody>
      </p:sp>
    </p:spTree>
    <p:extLst>
      <p:ext uri="{BB962C8B-B14F-4D97-AF65-F5344CB8AC3E}">
        <p14:creationId xmlns:p14="http://schemas.microsoft.com/office/powerpoint/2010/main" val="3674607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To use the chart, the first step is to “Find the grain you want to serve under the “Grain Item and Size” column.”</a:t>
            </a:r>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dirty="0"/>
          </a:p>
        </p:txBody>
      </p:sp>
    </p:spTree>
    <p:extLst>
      <p:ext uri="{BB962C8B-B14F-4D97-AF65-F5344CB8AC3E}">
        <p14:creationId xmlns:p14="http://schemas.microsoft.com/office/powerpoint/2010/main" val="3720704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Let’s say you want to serve popcorn at snack to 10-year-olds at your afterschool 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 first step is to </a:t>
            </a:r>
            <a:r>
              <a:rPr lang="en-US" sz="1200" baseline="0" dirty="0">
                <a:latin typeface="Arial" panose="020B0604020202020204" pitchFamily="34" charset="0"/>
                <a:cs typeface="Arial" panose="020B0604020202020204" pitchFamily="34" charset="0"/>
              </a:rPr>
              <a:t>find “popcorn” in the Grains Measuring</a:t>
            </a:r>
            <a:r>
              <a:rPr lang="en-US" sz="1200" dirty="0">
                <a:latin typeface="Arial" panose="020B0604020202020204" pitchFamily="34" charset="0"/>
                <a:cs typeface="Arial" panose="020B0604020202020204" pitchFamily="34" charset="0"/>
              </a:rPr>
              <a:t> Chart. </a:t>
            </a:r>
            <a:endParaRPr lang="en-US" sz="1200" baseline="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dirty="0"/>
          </a:p>
        </p:txBody>
      </p:sp>
    </p:spTree>
    <p:extLst>
      <p:ext uri="{BB962C8B-B14F-4D97-AF65-F5344CB8AC3E}">
        <p14:creationId xmlns:p14="http://schemas.microsoft.com/office/powerpoint/2010/main" val="1627307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After you find the</a:t>
            </a:r>
            <a:r>
              <a:rPr lang="en-US" sz="1200" baseline="0" dirty="0">
                <a:latin typeface="Arial" panose="020B0604020202020204" pitchFamily="34" charset="0"/>
                <a:cs typeface="Arial" panose="020B0604020202020204" pitchFamily="34" charset="0"/>
              </a:rPr>
              <a:t> item you want to serve, check and see if there is a size or weight by the name of the grain item.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Popcorn does not have a size or weight listed by the name, so you don’t need to first verify that the popcorn we want to serve weighs a certain amount or is a certain size.</a:t>
            </a:r>
            <a:r>
              <a:rPr lang="en-US" sz="1200" dirty="0">
                <a:latin typeface="Arial" panose="020B0604020202020204" pitchFamily="34" charset="0"/>
                <a:cs typeface="Arial" panose="020B0604020202020204" pitchFamily="34" charset="0"/>
              </a:rPr>
              <a:t> You</a:t>
            </a:r>
            <a:r>
              <a:rPr lang="en-US" sz="1200" baseline="0" dirty="0">
                <a:latin typeface="Arial" panose="020B0604020202020204" pitchFamily="34" charset="0"/>
                <a:cs typeface="Arial" panose="020B0604020202020204" pitchFamily="34" charset="0"/>
              </a:rPr>
              <a:t> can move on to the next step. </a:t>
            </a: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dirty="0"/>
          </a:p>
        </p:txBody>
      </p:sp>
    </p:spTree>
    <p:extLst>
      <p:ext uri="{BB962C8B-B14F-4D97-AF65-F5344CB8AC3E}">
        <p14:creationId xmlns:p14="http://schemas.microsoft.com/office/powerpoint/2010/main" val="266703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third step is to </a:t>
            </a:r>
            <a:r>
              <a:rPr lang="en-US" sz="1200" baseline="0" dirty="0">
                <a:latin typeface="Arial" panose="020B0604020202020204" pitchFamily="34" charset="0"/>
                <a:cs typeface="Arial" panose="020B0604020202020204" pitchFamily="34" charset="0"/>
              </a:rPr>
              <a:t>find the column for the age of your participants and the meal or snack you are serving.</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If you </a:t>
            </a:r>
            <a:r>
              <a:rPr lang="en-US" sz="1200" baseline="0" dirty="0">
                <a:latin typeface="Arial" panose="020B0604020202020204" pitchFamily="34" charset="0"/>
                <a:cs typeface="Arial" panose="020B0604020202020204" pitchFamily="34" charset="0"/>
              </a:rPr>
              <a:t>want serve popcorn to 10-year-olds at snack, </a:t>
            </a:r>
            <a:r>
              <a:rPr lang="en-US" sz="1200" dirty="0">
                <a:latin typeface="Arial" panose="020B0604020202020204" pitchFamily="34" charset="0"/>
                <a:cs typeface="Arial" panose="020B0604020202020204" pitchFamily="34" charset="0"/>
              </a:rPr>
              <a:t>you will </a:t>
            </a:r>
            <a:r>
              <a:rPr lang="en-US" sz="1200" baseline="0" dirty="0">
                <a:latin typeface="Arial" panose="020B0604020202020204" pitchFamily="34" charset="0"/>
                <a:cs typeface="Arial" panose="020B0604020202020204" pitchFamily="34" charset="0"/>
              </a:rPr>
              <a:t>look for the 6- through 18-year-olds column and follow that column all the way down to the popcorn row. </a:t>
            </a:r>
          </a:p>
          <a:p>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dirty="0"/>
          </a:p>
        </p:txBody>
      </p:sp>
    </p:spTree>
    <p:extLst>
      <p:ext uri="{BB962C8B-B14F-4D97-AF65-F5344CB8AC3E}">
        <p14:creationId xmlns:p14="http://schemas.microsoft.com/office/powerpoint/2010/main" val="242217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popcorn row and the 6- through 18-year-old column intersect</a:t>
            </a:r>
            <a:r>
              <a:rPr lang="en-US" sz="1200" baseline="0" dirty="0">
                <a:latin typeface="Arial" panose="020B0604020202020204" pitchFamily="34" charset="0"/>
                <a:cs typeface="Arial" panose="020B0604020202020204" pitchFamily="34" charset="0"/>
              </a:rPr>
              <a:t> at 3 cups. This tells us that we need to serve 3 cups of popcorn to meet the minimum amount of grains required for 6- through 18-year-olds at snack in the CACFP.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dirty="0"/>
          </a:p>
        </p:txBody>
      </p:sp>
    </p:spTree>
    <p:extLst>
      <p:ext uri="{BB962C8B-B14F-4D97-AF65-F5344CB8AC3E}">
        <p14:creationId xmlns:p14="http://schemas.microsoft.com/office/powerpoint/2010/main" val="1215495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Let’s practice</a:t>
            </a:r>
            <a:r>
              <a:rPr lang="en-US" sz="1200" baseline="0" dirty="0">
                <a:latin typeface="Arial" panose="020B0604020202020204" pitchFamily="34" charset="0"/>
                <a:cs typeface="Arial" panose="020B0604020202020204" pitchFamily="34" charset="0"/>
              </a:rPr>
              <a:t> using the Grains Measuring chart with this question now. </a:t>
            </a: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Take a look at the Grains Measuring Chart in the worksheet or on the screen. Let’s say you </a:t>
            </a:r>
            <a:r>
              <a:rPr lang="en-US" sz="1200" baseline="0" dirty="0">
                <a:latin typeface="Arial" panose="020B0604020202020204" pitchFamily="34" charset="0"/>
                <a:cs typeface="Arial" panose="020B0604020202020204" pitchFamily="34" charset="0"/>
              </a:rPr>
              <a:t>want to serve oatmeal to 4-year-olds at breakfast. How many cups of cooked oatmeal do you need to serve to meet minimum required amounts of grains at breakfast in the CACFP?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Raise</a:t>
            </a:r>
            <a:r>
              <a:rPr lang="en-US" sz="1200" dirty="0">
                <a:latin typeface="Arial" panose="020B0604020202020204" pitchFamily="34" charset="0"/>
                <a:cs typeface="Arial" panose="020B0604020202020204" pitchFamily="34" charset="0"/>
              </a:rPr>
              <a:t> your hand if you think you need to serve at least: </a:t>
            </a:r>
            <a:endParaRPr lang="en-US" sz="1200" baseline="0" dirty="0">
              <a:latin typeface="Arial" panose="020B0604020202020204" pitchFamily="34" charset="0"/>
              <a:cs typeface="Arial" panose="020B0604020202020204" pitchFamily="34" charset="0"/>
            </a:endParaRPr>
          </a:p>
          <a:p>
            <a:pPr marL="0" indent="0">
              <a:buNone/>
            </a:pP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One (1) cup of cooked oatmeal [pause and wait for a show of hands];</a:t>
            </a:r>
          </a:p>
          <a:p>
            <a:pPr marL="171450" indent="-171450">
              <a:buFont typeface="Wingdings" panose="05000000000000000000" pitchFamily="2" charset="2"/>
              <a:buChar char="q"/>
            </a:pP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Two (2) cups of </a:t>
            </a:r>
            <a:r>
              <a:rPr lang="en-US" sz="1200" dirty="0">
                <a:latin typeface="Arial" panose="020B0604020202020204" pitchFamily="34" charset="0"/>
                <a:cs typeface="Arial" panose="020B0604020202020204" pitchFamily="34" charset="0"/>
              </a:rPr>
              <a:t>cooked oatmeal [pause and wait for a show of hands];</a:t>
            </a:r>
          </a:p>
          <a:p>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One-fourth (¼) cup of </a:t>
            </a:r>
            <a:r>
              <a:rPr lang="en-US" sz="1200" dirty="0">
                <a:latin typeface="Arial" panose="020B0604020202020204" pitchFamily="34" charset="0"/>
                <a:cs typeface="Arial" panose="020B0604020202020204" pitchFamily="34" charset="0"/>
              </a:rPr>
              <a:t>cooked oatmeal [pause and wait for a show of hands]; or </a:t>
            </a: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One-half (½) cup of </a:t>
            </a:r>
            <a:r>
              <a:rPr lang="en-US" sz="1200" dirty="0">
                <a:latin typeface="Arial" panose="020B0604020202020204" pitchFamily="34" charset="0"/>
                <a:cs typeface="Arial" panose="020B0604020202020204" pitchFamily="34" charset="0"/>
              </a:rPr>
              <a:t>cooked oatmeal [pause and wait for a show of hands].</a:t>
            </a:r>
          </a:p>
          <a:p>
            <a:pPr marL="0" indent="0">
              <a:buNone/>
            </a:pPr>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dirty="0"/>
          </a:p>
        </p:txBody>
      </p:sp>
    </p:spTree>
    <p:extLst>
      <p:ext uri="{BB962C8B-B14F-4D97-AF65-F5344CB8AC3E}">
        <p14:creationId xmlns:p14="http://schemas.microsoft.com/office/powerpoint/2010/main" val="3503133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Nice work everyone! The answer is ¼ cup cooked oatmeal. You need to serve at least a ¼ cup of cooked oatmeal to each 4-year-old in order to meet the minimum required amount of grains at breakfast for 4-year-olds in the CACFP. </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dirty="0"/>
          </a:p>
        </p:txBody>
      </p:sp>
    </p:spTree>
    <p:extLst>
      <p:ext uri="{BB962C8B-B14F-4D97-AF65-F5344CB8AC3E}">
        <p14:creationId xmlns:p14="http://schemas.microsoft.com/office/powerpoint/2010/main" val="2149164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take a look at how we got that answer. First, we</a:t>
            </a:r>
            <a:r>
              <a:rPr lang="en-US" sz="1200" baseline="0" dirty="0">
                <a:latin typeface="Arial" panose="020B0604020202020204" pitchFamily="34" charset="0"/>
                <a:cs typeface="Arial" panose="020B0604020202020204" pitchFamily="34" charset="0"/>
              </a:rPr>
              <a:t> find the food we want to serve, which is oatmeal</a:t>
            </a:r>
            <a:r>
              <a:rPr lang="en-US" sz="1200" dirty="0">
                <a:latin typeface="Arial" panose="020B0604020202020204" pitchFamily="34" charset="0"/>
                <a:cs typeface="Arial" panose="020B0604020202020204" pitchFamily="34" charset="0"/>
              </a:rPr>
              <a:t>.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Step 2 shows us that the oatmeal </a:t>
            </a:r>
            <a:r>
              <a:rPr lang="en-US" sz="1200" baseline="0" dirty="0">
                <a:latin typeface="Arial" panose="020B0604020202020204" pitchFamily="34" charset="0"/>
                <a:cs typeface="Arial" panose="020B0604020202020204" pitchFamily="34" charset="0"/>
              </a:rPr>
              <a:t>does not have any weights or sizes next to it, so we don’t need to check the size of the oatmeal to know that we can use the chart.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Our next step is to</a:t>
            </a:r>
            <a:r>
              <a:rPr lang="en-US" sz="1200" baseline="0" dirty="0">
                <a:latin typeface="Arial" panose="020B0604020202020204" pitchFamily="34" charset="0"/>
                <a:cs typeface="Arial" panose="020B0604020202020204" pitchFamily="34" charset="0"/>
              </a:rPr>
              <a:t> find the age of our participants and the meal. We are serving 4-year-olds at </a:t>
            </a:r>
            <a:r>
              <a:rPr lang="en-US" sz="1200" dirty="0">
                <a:latin typeface="Arial" panose="020B0604020202020204" pitchFamily="34" charset="0"/>
                <a:cs typeface="Arial" panose="020B0604020202020204" pitchFamily="34" charset="0"/>
              </a:rPr>
              <a:t>breakfast</a:t>
            </a:r>
            <a:r>
              <a:rPr lang="en-US" sz="1200" baseline="0" dirty="0">
                <a:latin typeface="Arial" panose="020B0604020202020204" pitchFamily="34" charset="0"/>
                <a:cs typeface="Arial" panose="020B0604020202020204" pitchFamily="34" charset="0"/>
              </a:rPr>
              <a:t>, so we </a:t>
            </a:r>
            <a:r>
              <a:rPr lang="en-US" sz="1200" dirty="0">
                <a:latin typeface="Arial" panose="020B0604020202020204" pitchFamily="34" charset="0"/>
                <a:cs typeface="Arial" panose="020B0604020202020204" pitchFamily="34" charset="0"/>
              </a:rPr>
              <a:t>follow the 1- through 5-year-olds column down to the oatmeal row.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If you look at where the 1- though 5-year-olds column meets the oatmeal row, it </a:t>
            </a:r>
            <a:r>
              <a:rPr lang="en-US" sz="1200" baseline="0" dirty="0">
                <a:latin typeface="Arial" panose="020B0604020202020204" pitchFamily="34" charset="0"/>
                <a:cs typeface="Arial" panose="020B0604020202020204" pitchFamily="34" charset="0"/>
              </a:rPr>
              <a:t>tells us that we need to serve a ¼ cup of cooked oatmeal to meet the ½ ounce equivalent required of grains at breakfast for this age group. </a:t>
            </a: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Now, as we mentioned, the popcorn and the oatmeal </a:t>
            </a:r>
            <a:r>
              <a:rPr lang="en-US" sz="1200" dirty="0">
                <a:latin typeface="Arial" panose="020B0604020202020204" pitchFamily="34" charset="0"/>
                <a:cs typeface="Arial" panose="020B0604020202020204" pitchFamily="34" charset="0"/>
              </a:rPr>
              <a:t>do not</a:t>
            </a:r>
            <a:r>
              <a:rPr lang="en-US" sz="1200" baseline="0" dirty="0">
                <a:latin typeface="Arial" panose="020B0604020202020204" pitchFamily="34" charset="0"/>
                <a:cs typeface="Arial" panose="020B0604020202020204" pitchFamily="34" charset="0"/>
              </a:rPr>
              <a:t> have any weights or sizes listed next to it. However, some items on this chart have weights or sizes listed next to them.</a:t>
            </a:r>
            <a:r>
              <a:rPr lang="en-US" sz="1200" dirty="0">
                <a:latin typeface="Arial" panose="020B0604020202020204" pitchFamily="34" charset="0"/>
                <a:cs typeface="Arial" panose="020B0604020202020204" pitchFamily="34" charset="0"/>
              </a:rPr>
              <a:t> So, l</a:t>
            </a:r>
            <a:r>
              <a:rPr lang="en-US" sz="1200" baseline="0" dirty="0">
                <a:latin typeface="Arial" panose="020B0604020202020204" pitchFamily="34" charset="0"/>
                <a:cs typeface="Arial" panose="020B0604020202020204" pitchFamily="34" charset="0"/>
              </a:rPr>
              <a:t>et’s take a closer look at how you would use this chart for those types of foods.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dirty="0"/>
          </a:p>
        </p:txBody>
      </p:sp>
    </p:spTree>
    <p:extLst>
      <p:ext uri="{BB962C8B-B14F-4D97-AF65-F5344CB8AC3E}">
        <p14:creationId xmlns:p14="http://schemas.microsoft.com/office/powerpoint/2010/main" val="3410727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302652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The first step is the same;</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we find our food in the chart. Let’s take a look at mini-twist hard pretzels now. They are sometimes also called “tiny twists,” and an example of these pretzels are shown on the screen. </a:t>
            </a:r>
            <a:endParaRPr lang="en-US" sz="1200" b="1" baseline="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dirty="0"/>
          </a:p>
        </p:txBody>
      </p:sp>
    </p:spTree>
    <p:extLst>
      <p:ext uri="{BB962C8B-B14F-4D97-AF65-F5344CB8AC3E}">
        <p14:creationId xmlns:p14="http://schemas.microsoft.com/office/powerpoint/2010/main" val="24010170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Step 2 tells us that if the chart lists a size by the grain item’s name, then we need to make sure the grain item we want to serve is the same size, or larger than, the size listed on the Grains Measuring Chart.</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In this case, our pretzel must be at least 1 ¼” long by 1 ½” wide.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So, how can you tell </a:t>
            </a:r>
            <a:r>
              <a:rPr lang="en-US" sz="1200" dirty="0">
                <a:latin typeface="Arial" panose="020B0604020202020204" pitchFamily="34" charset="0"/>
                <a:cs typeface="Arial" panose="020B0604020202020204" pitchFamily="34" charset="0"/>
              </a:rPr>
              <a:t>the size of the </a:t>
            </a:r>
            <a:r>
              <a:rPr lang="en-US" sz="1200" baseline="0" dirty="0">
                <a:latin typeface="Arial" panose="020B0604020202020204" pitchFamily="34" charset="0"/>
                <a:cs typeface="Arial" panose="020B0604020202020204" pitchFamily="34" charset="0"/>
              </a:rPr>
              <a:t>pretzel you want to serve?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Page 6 of the worksheet provides more information about measuring and sizes, so let’s take a look at page 6 now.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dirty="0"/>
          </a:p>
        </p:txBody>
      </p:sp>
    </p:spTree>
    <p:extLst>
      <p:ext uri="{BB962C8B-B14F-4D97-AF65-F5344CB8AC3E}">
        <p14:creationId xmlns:p14="http://schemas.microsoft.com/office/powerpoint/2010/main" val="2917527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The bottom of page 6 has a section called “Grains Measuring Tools” that you can use to see if your item is the same size,</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or larger</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than, what’s listed on the Grains Measuring Chart.  </a:t>
            </a: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dirty="0"/>
          </a:p>
        </p:txBody>
      </p:sp>
    </p:spTree>
    <p:extLst>
      <p:ext uri="{BB962C8B-B14F-4D97-AF65-F5344CB8AC3E}">
        <p14:creationId xmlns:p14="http://schemas.microsoft.com/office/powerpoint/2010/main" val="448381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You will see that there are some shapes for common sizes of crackers and other grains, such as circles and squares, as well as a ruler at the bottom. </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dirty="0"/>
          </a:p>
        </p:txBody>
      </p:sp>
    </p:spTree>
    <p:extLst>
      <p:ext uri="{BB962C8B-B14F-4D97-AF65-F5344CB8AC3E}">
        <p14:creationId xmlns:p14="http://schemas.microsoft.com/office/powerpoint/2010/main" val="655895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If you had a grain item</a:t>
            </a:r>
            <a:r>
              <a:rPr lang="en-US" sz="1200" baseline="0" dirty="0">
                <a:latin typeface="Arial" panose="020B0604020202020204" pitchFamily="34" charset="0"/>
                <a:cs typeface="Arial" panose="020B0604020202020204" pitchFamily="34" charset="0"/>
              </a:rPr>
              <a:t> that matches the shapes in the Grains Measuring Tools, such as a round cracker, you could measure the item with the ruler on the bottom, as shown on the screen with the cracker labeled “Option 1.”</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You could also place </a:t>
            </a:r>
            <a:r>
              <a:rPr lang="en-US" sz="1200" baseline="0" dirty="0">
                <a:latin typeface="Arial" panose="020B0604020202020204" pitchFamily="34" charset="0"/>
                <a:cs typeface="Arial" panose="020B0604020202020204" pitchFamily="34" charset="0"/>
              </a:rPr>
              <a:t>the grain item over the shape </a:t>
            </a:r>
            <a:r>
              <a:rPr lang="en-US" sz="1200" dirty="0">
                <a:latin typeface="Arial" panose="020B0604020202020204" pitchFamily="34" charset="0"/>
                <a:cs typeface="Arial" panose="020B0604020202020204" pitchFamily="34" charset="0"/>
              </a:rPr>
              <a:t>to see</a:t>
            </a:r>
            <a:r>
              <a:rPr lang="en-US" sz="1200" baseline="0" dirty="0">
                <a:latin typeface="Arial" panose="020B0604020202020204" pitchFamily="34" charset="0"/>
                <a:cs typeface="Arial" panose="020B0604020202020204" pitchFamily="34" charset="0"/>
              </a:rPr>
              <a:t> if the item was the same size or larger, as you see with the cracker labeled “Option 2.”  Either method of measuring would be correct.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dirty="0"/>
          </a:p>
        </p:txBody>
      </p:sp>
    </p:spTree>
    <p:extLst>
      <p:ext uri="{BB962C8B-B14F-4D97-AF65-F5344CB8AC3E}">
        <p14:creationId xmlns:p14="http://schemas.microsoft.com/office/powerpoint/2010/main" val="16347180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The grain item in our example is pretzels, and because there is no pretzel shape in the Grains Measuring Tools, we will use the ruler at the bottom to measure our pretzel. </a:t>
            </a: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Let’s take a look at the pretzel now. The ruler shows us that this pretzel is </a:t>
            </a:r>
            <a:r>
              <a:rPr lang="en-US" sz="1200" b="0" baseline="0" dirty="0">
                <a:latin typeface="Arial" panose="020B0604020202020204" pitchFamily="34" charset="0"/>
                <a:cs typeface="Arial" panose="020B0604020202020204" pitchFamily="34" charset="0"/>
              </a:rPr>
              <a:t>about 1 ½ inches across.  </a:t>
            </a: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dirty="0"/>
          </a:p>
        </p:txBody>
      </p:sp>
    </p:spTree>
    <p:extLst>
      <p:ext uri="{BB962C8B-B14F-4D97-AF65-F5344CB8AC3E}">
        <p14:creationId xmlns:p14="http://schemas.microsoft.com/office/powerpoint/2010/main" val="339874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Let’s rotate the pretzel to see how “tall” it is. This ruler shows that the pretzel is 1 ½ inches tall as well.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Now we know that the pretzel measures 1 ½ inches wide by 1 ½ inches tall. </a:t>
            </a:r>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dirty="0"/>
          </a:p>
        </p:txBody>
      </p:sp>
    </p:spTree>
    <p:extLst>
      <p:ext uri="{BB962C8B-B14F-4D97-AF65-F5344CB8AC3E}">
        <p14:creationId xmlns:p14="http://schemas.microsoft.com/office/powerpoint/2010/main" val="3458448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latin typeface="Arial" panose="020B0604020202020204" pitchFamily="34" charset="0"/>
                <a:cs typeface="Arial" panose="020B0604020202020204" pitchFamily="34" charset="0"/>
              </a:rPr>
              <a:t>Now that we have measured </a:t>
            </a:r>
            <a:r>
              <a:rPr lang="en-US" sz="1200" dirty="0">
                <a:solidFill>
                  <a:schemeClr val="tx1"/>
                </a:solidFill>
                <a:latin typeface="Arial" panose="020B0604020202020204" pitchFamily="34" charset="0"/>
                <a:cs typeface="Arial" panose="020B0604020202020204" pitchFamily="34" charset="0"/>
              </a:rPr>
              <a:t>the</a:t>
            </a:r>
            <a:r>
              <a:rPr lang="en-US" sz="1200" baseline="0" dirty="0">
                <a:solidFill>
                  <a:schemeClr val="tx1"/>
                </a:solidFill>
                <a:latin typeface="Arial" panose="020B0604020202020204" pitchFamily="34" charset="0"/>
                <a:cs typeface="Arial" panose="020B0604020202020204" pitchFamily="34" charset="0"/>
              </a:rPr>
              <a:t> pretzel, let’s try another practice question. </a:t>
            </a:r>
          </a:p>
          <a:p>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Take a look at the Grains Measuring Chart in your worksheet.</a:t>
            </a:r>
            <a:r>
              <a:rPr lang="en-US" sz="1200" baseline="0" dirty="0">
                <a:solidFill>
                  <a:schemeClr val="tx1"/>
                </a:solidFill>
                <a:latin typeface="Arial" panose="020B0604020202020204" pitchFamily="34" charset="0"/>
                <a:cs typeface="Arial" panose="020B0604020202020204" pitchFamily="34" charset="0"/>
              </a:rPr>
              <a:t> Is this 1 ½ inch by 1 ½ inch pretzel the same size</a:t>
            </a:r>
            <a:r>
              <a:rPr lang="en-US" sz="1200" dirty="0">
                <a:solidFill>
                  <a:schemeClr val="tx1"/>
                </a:solidFill>
                <a:latin typeface="Arial" panose="020B0604020202020204" pitchFamily="34" charset="0"/>
                <a:cs typeface="Arial" panose="020B0604020202020204" pitchFamily="34" charset="0"/>
              </a:rPr>
              <a:t> </a:t>
            </a:r>
            <a:r>
              <a:rPr lang="en-US" sz="1200" baseline="0" dirty="0">
                <a:solidFill>
                  <a:schemeClr val="tx1"/>
                </a:solidFill>
                <a:latin typeface="Arial" panose="020B0604020202020204" pitchFamily="34" charset="0"/>
                <a:cs typeface="Arial" panose="020B0604020202020204" pitchFamily="34" charset="0"/>
              </a:rPr>
              <a:t>or larger than the hard mini-twist pretzel listed in the Grains Measuring Chart? </a:t>
            </a:r>
          </a:p>
          <a:p>
            <a:endParaRPr lang="en-US" sz="1200" baseline="0" dirty="0">
              <a:solidFill>
                <a:schemeClr val="tx1"/>
              </a:solidFill>
              <a:latin typeface="Arial" panose="020B0604020202020204" pitchFamily="34" charset="0"/>
              <a:cs typeface="Arial" panose="020B0604020202020204" pitchFamily="34" charset="0"/>
            </a:endParaRPr>
          </a:p>
          <a:p>
            <a:pPr marL="0" indent="0">
              <a:buNone/>
            </a:pPr>
            <a:r>
              <a:rPr lang="en-US" sz="1200" baseline="0" dirty="0">
                <a:solidFill>
                  <a:schemeClr val="tx1"/>
                </a:solidFill>
                <a:latin typeface="Arial" panose="020B0604020202020204" pitchFamily="34" charset="0"/>
                <a:cs typeface="Arial" panose="020B0604020202020204" pitchFamily="34" charset="0"/>
              </a:rPr>
              <a:t>Raise your hand if you think</a:t>
            </a:r>
            <a:r>
              <a:rPr lang="en-US" sz="1200" dirty="0">
                <a:solidFill>
                  <a:schemeClr val="tx1"/>
                </a:solidFill>
                <a:latin typeface="Arial" panose="020B0604020202020204" pitchFamily="34" charset="0"/>
                <a:cs typeface="Arial" panose="020B0604020202020204" pitchFamily="34" charset="0"/>
              </a:rPr>
              <a:t> yes, this pretzel is the same size or larger than the pretzel listed in the Grains Measuring Chart [pause and wait for a show of hands].</a:t>
            </a:r>
            <a:r>
              <a:rPr lang="en-US" sz="1200" baseline="0" dirty="0">
                <a:solidFill>
                  <a:schemeClr val="tx1"/>
                </a:solidFill>
                <a:latin typeface="Arial" panose="020B0604020202020204" pitchFamily="34" charset="0"/>
                <a:cs typeface="Arial" panose="020B0604020202020204" pitchFamily="34" charset="0"/>
              </a:rPr>
              <a:t>  </a:t>
            </a:r>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Raise your hand if you think no, this pretzel is not the same size or larger than the pretzel listed in the Grains Measuring Chart [pause and wait for a show of hands].</a:t>
            </a:r>
            <a:endParaRPr lang="en-US" sz="1200" baseline="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dirty="0"/>
          </a:p>
        </p:txBody>
      </p:sp>
    </p:spTree>
    <p:extLst>
      <p:ext uri="{BB962C8B-B14F-4D97-AF65-F5344CB8AC3E}">
        <p14:creationId xmlns:p14="http://schemas.microsoft.com/office/powerpoint/2010/main" val="4025746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Nice work everyone! The answer is yes, this</a:t>
            </a:r>
            <a:r>
              <a:rPr lang="en-US" sz="1200" baseline="0" dirty="0">
                <a:solidFill>
                  <a:schemeClr val="tx1"/>
                </a:solidFill>
                <a:latin typeface="Arial" panose="020B0604020202020204" pitchFamily="34" charset="0"/>
                <a:cs typeface="Arial" panose="020B0604020202020204" pitchFamily="34" charset="0"/>
              </a:rPr>
              <a:t> pretzel </a:t>
            </a:r>
            <a:r>
              <a:rPr lang="en-US" sz="1200" b="1" baseline="0" dirty="0">
                <a:solidFill>
                  <a:schemeClr val="tx1"/>
                </a:solidFill>
                <a:latin typeface="Arial" panose="020B0604020202020204" pitchFamily="34" charset="0"/>
                <a:cs typeface="Arial" panose="020B0604020202020204" pitchFamily="34" charset="0"/>
              </a:rPr>
              <a:t>is</a:t>
            </a:r>
            <a:r>
              <a:rPr lang="en-US" sz="1200" baseline="0" dirty="0">
                <a:solidFill>
                  <a:schemeClr val="tx1"/>
                </a:solidFill>
                <a:latin typeface="Arial" panose="020B0604020202020204" pitchFamily="34" charset="0"/>
                <a:cs typeface="Arial" panose="020B0604020202020204" pitchFamily="34" charset="0"/>
              </a:rPr>
              <a:t> larger than the ones listed on the chart.</a:t>
            </a:r>
            <a:r>
              <a:rPr lang="en-US" sz="1200" dirty="0">
                <a:solidFill>
                  <a:schemeClr val="tx1"/>
                </a:solidFill>
                <a:latin typeface="Arial" panose="020B0604020202020204" pitchFamily="34" charset="0"/>
                <a:cs typeface="Arial" panose="020B0604020202020204" pitchFamily="34" charset="0"/>
              </a:rPr>
              <a:t> The Grains Measuring Chart says that hard mini-twist pretzels must measure at least 1 ¼</a:t>
            </a:r>
            <a:r>
              <a:rPr lang="en-US" sz="1200" baseline="0" dirty="0">
                <a:solidFill>
                  <a:schemeClr val="tx1"/>
                </a:solidFill>
                <a:latin typeface="Arial" panose="020B0604020202020204" pitchFamily="34" charset="0"/>
                <a:cs typeface="Arial" panose="020B0604020202020204" pitchFamily="34" charset="0"/>
              </a:rPr>
              <a:t> inch</a:t>
            </a:r>
            <a:r>
              <a:rPr lang="en-US" sz="1200" dirty="0">
                <a:solidFill>
                  <a:schemeClr val="tx1"/>
                </a:solidFill>
                <a:latin typeface="Arial" panose="020B0604020202020204" pitchFamily="34" charset="0"/>
                <a:cs typeface="Arial" panose="020B0604020202020204" pitchFamily="34" charset="0"/>
              </a:rPr>
              <a:t> by 1 ½</a:t>
            </a:r>
            <a:r>
              <a:rPr lang="en-US" sz="1200" baseline="0" dirty="0">
                <a:solidFill>
                  <a:schemeClr val="tx1"/>
                </a:solidFill>
                <a:latin typeface="Arial" panose="020B0604020202020204" pitchFamily="34" charset="0"/>
                <a:cs typeface="Arial" panose="020B0604020202020204" pitchFamily="34" charset="0"/>
              </a:rPr>
              <a:t> inches</a:t>
            </a:r>
            <a:r>
              <a:rPr lang="en-US" sz="1200" dirty="0">
                <a:solidFill>
                  <a:schemeClr val="tx1"/>
                </a:solidFill>
                <a:latin typeface="Arial" panose="020B0604020202020204" pitchFamily="34" charset="0"/>
                <a:cs typeface="Arial" panose="020B0604020202020204" pitchFamily="34" charset="0"/>
              </a:rPr>
              <a:t>.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The pretzel in our example measures</a:t>
            </a:r>
            <a:r>
              <a:rPr lang="en-US" sz="1200" baseline="0" dirty="0">
                <a:solidFill>
                  <a:schemeClr val="tx1"/>
                </a:solidFill>
                <a:latin typeface="Arial" panose="020B0604020202020204" pitchFamily="34" charset="0"/>
                <a:cs typeface="Arial" panose="020B0604020202020204" pitchFamily="34" charset="0"/>
              </a:rPr>
              <a:t> 1 ½ inches by 1 ½ inches, which is larger than 1 ¼ inches by 1 ½ inches.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So, now we know that </a:t>
            </a:r>
            <a:r>
              <a:rPr lang="en-US" sz="1200" baseline="0" dirty="0">
                <a:solidFill>
                  <a:schemeClr val="tx1"/>
                </a:solidFill>
                <a:latin typeface="Arial" panose="020B0604020202020204" pitchFamily="34" charset="0"/>
                <a:cs typeface="Arial" panose="020B0604020202020204" pitchFamily="34" charset="0"/>
              </a:rPr>
              <a:t>we can use the Grains Measuring Chart to see how many pretzels to serve. </a:t>
            </a:r>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dirty="0"/>
          </a:p>
        </p:txBody>
      </p:sp>
    </p:spTree>
    <p:extLst>
      <p:ext uri="{BB962C8B-B14F-4D97-AF65-F5344CB8AC3E}">
        <p14:creationId xmlns:p14="http://schemas.microsoft.com/office/powerpoint/2010/main" val="4682321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latin typeface="Arial" panose="020B0604020202020204" pitchFamily="34" charset="0"/>
                <a:cs typeface="Arial" panose="020B0604020202020204" pitchFamily="34" charset="0"/>
              </a:rPr>
              <a:t>Now that we know we can use the Grains</a:t>
            </a:r>
            <a:r>
              <a:rPr lang="en-US" sz="1200" dirty="0">
                <a:solidFill>
                  <a:schemeClr val="tx1"/>
                </a:solidFill>
                <a:latin typeface="Arial" panose="020B0604020202020204" pitchFamily="34" charset="0"/>
                <a:cs typeface="Arial" panose="020B0604020202020204" pitchFamily="34" charset="0"/>
              </a:rPr>
              <a:t> Measuring Chart with this pretzel, o</a:t>
            </a:r>
            <a:r>
              <a:rPr lang="en-US" sz="1200" baseline="0" dirty="0">
                <a:solidFill>
                  <a:schemeClr val="tx1"/>
                </a:solidFill>
                <a:latin typeface="Arial" panose="020B0604020202020204" pitchFamily="34" charset="0"/>
                <a:cs typeface="Arial" panose="020B0604020202020204" pitchFamily="34" charset="0"/>
              </a:rPr>
              <a:t>ur last step is to find the column for the age of your participants and the meal or snack you are serving. Let’s try another practice question with that now. </a:t>
            </a:r>
          </a:p>
          <a:p>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dirty="0"/>
          </a:p>
        </p:txBody>
      </p:sp>
    </p:spTree>
    <p:extLst>
      <p:ext uri="{BB962C8B-B14F-4D97-AF65-F5344CB8AC3E}">
        <p14:creationId xmlns:p14="http://schemas.microsoft.com/office/powerpoint/2010/main" val="247959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Look at the Grains Measuring Chart in the worksheet or on the screen. </a:t>
            </a:r>
            <a:r>
              <a:rPr lang="en-US" sz="1200" baseline="0" dirty="0">
                <a:latin typeface="Arial" panose="020B0604020202020204" pitchFamily="34" charset="0"/>
                <a:cs typeface="Arial" panose="020B0604020202020204" pitchFamily="34" charset="0"/>
              </a:rPr>
              <a: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Let’s say you want to serve pretzels to 8-year-olds at snack. How many mini-twist hard pretzels do you need to serve to meet the minimum required amount of grains at snack in the CACFP?</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Raise your hand if you think you need to serve at least:</a:t>
            </a:r>
          </a:p>
          <a:p>
            <a:pPr marL="0" indent="0">
              <a:buNone/>
            </a:pP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7 twists [pause and wait for a show of hands];</a:t>
            </a:r>
          </a:p>
          <a:p>
            <a:pPr marL="171450" indent="-171450">
              <a:buFont typeface="Wingdings" panose="05000000000000000000" pitchFamily="2" charset="2"/>
              <a:buChar char="q"/>
            </a:pP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11 twists [pause and wait for</a:t>
            </a:r>
            <a:r>
              <a:rPr lang="en-US" sz="1200" dirty="0">
                <a:latin typeface="Arial" panose="020B0604020202020204" pitchFamily="34" charset="0"/>
                <a:cs typeface="Arial" panose="020B0604020202020204" pitchFamily="34" charset="0"/>
              </a:rPr>
              <a:t> a show of hands];</a:t>
            </a:r>
          </a:p>
          <a:p>
            <a:pPr marL="171450" indent="-171450">
              <a:buFont typeface="Wingdings" panose="05000000000000000000" pitchFamily="2" charset="2"/>
              <a:buChar char="q"/>
            </a:pP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14 twists [pause and wait fo</a:t>
            </a:r>
            <a:r>
              <a:rPr lang="en-US" sz="1200" dirty="0">
                <a:latin typeface="Arial" panose="020B0604020202020204" pitchFamily="34" charset="0"/>
                <a:cs typeface="Arial" panose="020B0604020202020204" pitchFamily="34" charset="0"/>
              </a:rPr>
              <a:t>r a show of hands]; or</a:t>
            </a: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27 twists [pause and wait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dirty="0"/>
          </a:p>
        </p:txBody>
      </p:sp>
    </p:spTree>
    <p:extLst>
      <p:ext uri="{BB962C8B-B14F-4D97-AF65-F5344CB8AC3E}">
        <p14:creationId xmlns:p14="http://schemas.microsoft.com/office/powerpoint/2010/main" val="30686896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Nice work everyone! We need to serve 14 mini-twist hard pretzels to meet the minimum amount required for grains for 8-year-olds at snacks in the CACFP. </a:t>
            </a: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dirty="0"/>
          </a:p>
        </p:txBody>
      </p:sp>
    </p:spTree>
    <p:extLst>
      <p:ext uri="{BB962C8B-B14F-4D97-AF65-F5344CB8AC3E}">
        <p14:creationId xmlns:p14="http://schemas.microsoft.com/office/powerpoint/2010/main" val="222469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take a look at how we got that answer. First, we</a:t>
            </a:r>
            <a:r>
              <a:rPr lang="en-US" sz="1200" baseline="0" dirty="0">
                <a:latin typeface="Arial" panose="020B0604020202020204" pitchFamily="34" charset="0"/>
                <a:cs typeface="Arial" panose="020B0604020202020204" pitchFamily="34" charset="0"/>
              </a:rPr>
              <a:t> found the food we want to serve, which was listed as “pretzel, hard, mini-twist</a:t>
            </a:r>
            <a:r>
              <a:rPr lang="en-US" sz="1200" dirty="0">
                <a:latin typeface="Arial" panose="020B0604020202020204" pitchFamily="34" charset="0"/>
                <a:cs typeface="Arial" panose="020B0604020202020204" pitchFamily="34" charset="0"/>
              </a:rPr>
              <a:t>.”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Step 2 showed</a:t>
            </a:r>
            <a:r>
              <a:rPr lang="en-US" sz="1200" baseline="0" dirty="0">
                <a:latin typeface="Arial" panose="020B0604020202020204" pitchFamily="34" charset="0"/>
                <a:cs typeface="Arial" panose="020B0604020202020204" pitchFamily="34" charset="0"/>
              </a:rPr>
              <a:t> us that the pretzel had a measurement next to it, so we made sure our pretzel was the same size or larger</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than the measurement on the chart. Because our pretzels were larger, we knew we could use the Grains Measuring Chart to see how many pretzels we needed to meet the minimum amount of grains required at CACFP meals and snacks.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Our last step was to</a:t>
            </a:r>
            <a:r>
              <a:rPr lang="en-US" sz="1200" baseline="0" dirty="0">
                <a:latin typeface="Arial" panose="020B0604020202020204" pitchFamily="34" charset="0"/>
                <a:cs typeface="Arial" panose="020B0604020202020204" pitchFamily="34" charset="0"/>
              </a:rPr>
              <a:t> find the age of our participants and the meal. We are serving 8-year-olds at </a:t>
            </a:r>
            <a:r>
              <a:rPr lang="en-US" sz="1200" dirty="0">
                <a:latin typeface="Arial" panose="020B0604020202020204" pitchFamily="34" charset="0"/>
                <a:cs typeface="Arial" panose="020B0604020202020204" pitchFamily="34" charset="0"/>
              </a:rPr>
              <a:t>snack</a:t>
            </a:r>
            <a:r>
              <a:rPr lang="en-US" sz="1200" baseline="0" dirty="0">
                <a:latin typeface="Arial" panose="020B0604020202020204" pitchFamily="34" charset="0"/>
                <a:cs typeface="Arial" panose="020B0604020202020204" pitchFamily="34" charset="0"/>
              </a:rPr>
              <a:t>, and 8-year-olds fall into the age group of 6- through 18-year-olds. </a:t>
            </a:r>
            <a:r>
              <a:rPr lang="en-US" sz="1200" dirty="0">
                <a:latin typeface="Arial" panose="020B0604020202020204" pitchFamily="34" charset="0"/>
                <a:cs typeface="Arial" panose="020B0604020202020204" pitchFamily="34" charset="0"/>
              </a:rPr>
              <a:t>We follow the 6- through 18-year-olds column down to the pretzel, hard, mini-twist row.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If you look at where the 6- though 18-year-olds column meets the pretzel row, it </a:t>
            </a:r>
            <a:r>
              <a:rPr lang="en-US" sz="1200" baseline="0" dirty="0">
                <a:latin typeface="Arial" panose="020B0604020202020204" pitchFamily="34" charset="0"/>
                <a:cs typeface="Arial" panose="020B0604020202020204" pitchFamily="34" charset="0"/>
              </a:rPr>
              <a:t>tells us that we need to serve 14 hard mini-twist pretzels to meet the minimum amount of grains required at snacks for this age group.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Nice work everyone! </a:t>
            </a:r>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dirty="0"/>
          </a:p>
        </p:txBody>
      </p:sp>
    </p:spTree>
    <p:extLst>
      <p:ext uri="{BB962C8B-B14F-4D97-AF65-F5344CB8AC3E}">
        <p14:creationId xmlns:p14="http://schemas.microsoft.com/office/powerpoint/2010/main" val="3926878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So far, we’ve talked about what you do if you have a grain that doesn’t have a weight or measurement next to it, like our popcorn and oatmeal, as well as what you if it has a measurement next to it, like the mini-twist hard pretzels.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Now, let’s talk about what to do if you find your item in Step 1, and the item has a weight next to it, like pita bread. </a:t>
            </a:r>
            <a:endParaRPr lang="en-US" sz="1200" b="1"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dirty="0"/>
          </a:p>
        </p:txBody>
      </p:sp>
    </p:spTree>
    <p:extLst>
      <p:ext uri="{BB962C8B-B14F-4D97-AF65-F5344CB8AC3E}">
        <p14:creationId xmlns:p14="http://schemas.microsoft.com/office/powerpoint/2010/main" val="33291031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Going back to the front page of your worksheet, Step 2 tells us that if the chart lists a minimum weight by the grain, such as “at least 56 grams,” then we need to use the Nutrition Facts label for the item to make sure that item weighs the same, or more than, the grain on the chart.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dirty="0"/>
          </a:p>
        </p:txBody>
      </p:sp>
    </p:spTree>
    <p:extLst>
      <p:ext uri="{BB962C8B-B14F-4D97-AF65-F5344CB8AC3E}">
        <p14:creationId xmlns:p14="http://schemas.microsoft.com/office/powerpoint/2010/main" val="5923187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When we look at the Nutrition Facts Label, we will be looking at the information in the “Serving size” line. </a:t>
            </a:r>
            <a:endParaRPr lang="en-US" sz="1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This label for Brand</a:t>
            </a:r>
            <a:r>
              <a:rPr lang="en-US" sz="1200" b="0" baseline="0" dirty="0">
                <a:latin typeface="Arial" panose="020B0604020202020204" pitchFamily="34" charset="0"/>
                <a:cs typeface="Arial" panose="020B0604020202020204" pitchFamily="34" charset="0"/>
              </a:rPr>
              <a:t> P pita bread rounds </a:t>
            </a:r>
            <a:r>
              <a:rPr lang="en-US" sz="1200" b="0" dirty="0">
                <a:latin typeface="Arial" panose="020B0604020202020204" pitchFamily="34" charset="0"/>
                <a:cs typeface="Arial" panose="020B0604020202020204" pitchFamily="34" charset="0"/>
              </a:rPr>
              <a:t>shows us that one</a:t>
            </a:r>
            <a:r>
              <a:rPr lang="en-US" sz="1200" b="0" baseline="0" dirty="0">
                <a:latin typeface="Arial" panose="020B0604020202020204" pitchFamily="34" charset="0"/>
                <a:cs typeface="Arial" panose="020B0604020202020204" pitchFamily="34" charset="0"/>
              </a:rPr>
              <a:t> serving of Brand P pita rounds weighs 57 grams.</a:t>
            </a:r>
            <a:endParaRPr lang="en-US" sz="1200" b="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dirty="0"/>
          </a:p>
        </p:txBody>
      </p:sp>
    </p:spTree>
    <p:extLst>
      <p:ext uri="{BB962C8B-B14F-4D97-AF65-F5344CB8AC3E}">
        <p14:creationId xmlns:p14="http://schemas.microsoft.com/office/powerpoint/2010/main" val="26604468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This label also</a:t>
            </a:r>
            <a:r>
              <a:rPr lang="en-US" sz="1200" b="0" baseline="0" dirty="0">
                <a:latin typeface="Arial" panose="020B0604020202020204" pitchFamily="34" charset="0"/>
                <a:cs typeface="Arial" panose="020B0604020202020204" pitchFamily="34" charset="0"/>
              </a:rPr>
              <a:t> shows us that there is one pita round in one serving.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latin typeface="Arial" panose="020B0604020202020204" pitchFamily="34" charset="0"/>
                <a:cs typeface="Arial" panose="020B0604020202020204" pitchFamily="34" charset="0"/>
              </a:rPr>
              <a:t>Therefore, we know that one Brand P pita round weighs 57 grams. </a:t>
            </a:r>
            <a:endParaRPr lang="en-US" sz="1200" b="0" dirty="0">
              <a:latin typeface="Arial" panose="020B0604020202020204" pitchFamily="34" charset="0"/>
              <a:cs typeface="Arial" panose="020B0604020202020204" pitchFamily="34" charset="0"/>
            </a:endParaRPr>
          </a:p>
          <a:p>
            <a:endParaRPr lang="en-US" sz="1200" b="0" dirty="0"/>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dirty="0"/>
          </a:p>
        </p:txBody>
      </p:sp>
    </p:spTree>
    <p:extLst>
      <p:ext uri="{BB962C8B-B14F-4D97-AF65-F5344CB8AC3E}">
        <p14:creationId xmlns:p14="http://schemas.microsoft.com/office/powerpoint/2010/main" val="7392779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Now </a:t>
            </a:r>
            <a:r>
              <a:rPr lang="en-US" sz="1200" baseline="0" dirty="0">
                <a:solidFill>
                  <a:schemeClr val="tx1"/>
                </a:solidFill>
                <a:latin typeface="Arial" panose="020B0604020202020204" pitchFamily="34" charset="0"/>
                <a:cs typeface="Arial" panose="020B0604020202020204" pitchFamily="34" charset="0"/>
              </a:rPr>
              <a:t>that we know that one pita round weighs 57 grams, we can compare the weight of one pita round to the weight listed next to the pita bread in the chart. Let’s do that now, as a practice question.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Take a look at the Grains Measuring Chart and find Pita Bread.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Now, look at the Nutrition Facts label for Brand P pita rounds on the screen. Does one Brand P pita round weigh the same, or more</a:t>
            </a:r>
            <a:r>
              <a:rPr lang="en-US" sz="1200" dirty="0">
                <a:solidFill>
                  <a:schemeClr val="tx1"/>
                </a:solidFill>
                <a:latin typeface="Arial" panose="020B0604020202020204" pitchFamily="34" charset="0"/>
                <a:cs typeface="Arial" panose="020B0604020202020204" pitchFamily="34" charset="0"/>
              </a:rPr>
              <a:t> </a:t>
            </a:r>
            <a:r>
              <a:rPr lang="en-US" sz="1200" baseline="0" dirty="0">
                <a:solidFill>
                  <a:schemeClr val="tx1"/>
                </a:solidFill>
                <a:latin typeface="Arial" panose="020B0604020202020204" pitchFamily="34" charset="0"/>
                <a:cs typeface="Arial" panose="020B0604020202020204" pitchFamily="34" charset="0"/>
              </a:rPr>
              <a:t>than, the pita bread listed in the Grains Measuring Chart? </a:t>
            </a:r>
          </a:p>
          <a:p>
            <a:endParaRPr lang="en-US" sz="1200" baseline="0" dirty="0">
              <a:solidFill>
                <a:schemeClr val="tx1"/>
              </a:solidFill>
              <a:latin typeface="Arial" panose="020B0604020202020204" pitchFamily="34" charset="0"/>
              <a:cs typeface="Arial" panose="020B0604020202020204" pitchFamily="34" charset="0"/>
            </a:endParaRPr>
          </a:p>
          <a:p>
            <a:pPr marL="0" indent="0">
              <a:buNone/>
            </a:pPr>
            <a:r>
              <a:rPr lang="en-US" sz="1200" baseline="0" dirty="0">
                <a:solidFill>
                  <a:schemeClr val="tx1"/>
                </a:solidFill>
                <a:latin typeface="Arial" panose="020B0604020202020204" pitchFamily="34" charset="0"/>
                <a:cs typeface="Arial" panose="020B0604020202020204" pitchFamily="34" charset="0"/>
              </a:rPr>
              <a:t>Raise your hand if you think yes, one Brand P pita round weighs the same or more than the pita bread listed in the Grains Measuring Chart [pause and wait for a show of hands].</a:t>
            </a:r>
          </a:p>
          <a:p>
            <a:pPr marL="0" indent="0">
              <a:buNone/>
            </a:pPr>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Raise your hand if you think no, one Brand P pita round does not weigh the same or more than the pita bread listed in the Grains Measuring Chart [pause and wait for a show of hands].</a:t>
            </a:r>
          </a:p>
          <a:p>
            <a:pPr marL="0" indent="0">
              <a:buNone/>
            </a:pPr>
            <a:endParaRPr lang="en-US" sz="1200" baseline="0" dirty="0">
              <a:latin typeface="Arial" panose="020B0604020202020204" pitchFamily="34" charset="0"/>
              <a:cs typeface="Arial" panose="020B0604020202020204" pitchFamily="34" charset="0"/>
            </a:endParaRPr>
          </a:p>
          <a:p>
            <a:pPr marL="0" indent="0">
              <a:buNone/>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dirty="0"/>
          </a:p>
        </p:txBody>
      </p:sp>
    </p:spTree>
    <p:extLst>
      <p:ext uri="{BB962C8B-B14F-4D97-AF65-F5344CB8AC3E}">
        <p14:creationId xmlns:p14="http://schemas.microsoft.com/office/powerpoint/2010/main" val="39441282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Nice work everyone! Yes,</a:t>
            </a:r>
            <a:r>
              <a:rPr lang="en-US" sz="1200" b="1" dirty="0">
                <a:latin typeface="Arial" panose="020B0604020202020204" pitchFamily="34" charset="0"/>
                <a:cs typeface="Arial" panose="020B0604020202020204" pitchFamily="34" charset="0"/>
              </a:rPr>
              <a:t> </a:t>
            </a:r>
            <a:r>
              <a:rPr lang="en-US" sz="1200" b="0" dirty="0">
                <a:latin typeface="Arial" panose="020B0604020202020204" pitchFamily="34" charset="0"/>
                <a:cs typeface="Arial" panose="020B0604020202020204" pitchFamily="34" charset="0"/>
              </a:rPr>
              <a:t>one</a:t>
            </a:r>
            <a:r>
              <a:rPr lang="en-US" sz="1200" b="0" baseline="0" dirty="0">
                <a:latin typeface="Arial" panose="020B0604020202020204" pitchFamily="34" charset="0"/>
                <a:cs typeface="Arial" panose="020B0604020202020204" pitchFamily="34" charset="0"/>
              </a:rPr>
              <a:t> </a:t>
            </a:r>
            <a:r>
              <a:rPr lang="en-US" sz="1200" b="0" dirty="0">
                <a:latin typeface="Arial" panose="020B0604020202020204" pitchFamily="34" charset="0"/>
                <a:cs typeface="Arial" panose="020B0604020202020204" pitchFamily="34" charset="0"/>
              </a:rPr>
              <a:t>Brand</a:t>
            </a:r>
            <a:r>
              <a:rPr lang="en-US" sz="1200" b="0" baseline="0" dirty="0">
                <a:latin typeface="Arial" panose="020B0604020202020204" pitchFamily="34" charset="0"/>
                <a:cs typeface="Arial" panose="020B0604020202020204" pitchFamily="34" charset="0"/>
              </a:rPr>
              <a:t> P</a:t>
            </a:r>
            <a:r>
              <a:rPr lang="en-US" sz="1200" dirty="0">
                <a:latin typeface="Arial" panose="020B0604020202020204" pitchFamily="34" charset="0"/>
                <a:cs typeface="Arial" panose="020B0604020202020204" pitchFamily="34" charset="0"/>
              </a:rPr>
              <a:t> pita round weighs the same or more than the pita bread listed in the chart. </a:t>
            </a:r>
          </a:p>
        </p:txBody>
      </p:sp>
      <p:sp>
        <p:nvSpPr>
          <p:cNvPr id="4" name="Slide Number Placeholder 3"/>
          <p:cNvSpPr>
            <a:spLocks noGrp="1"/>
          </p:cNvSpPr>
          <p:nvPr>
            <p:ph type="sldNum" sz="quarter" idx="5"/>
          </p:nvPr>
        </p:nvSpPr>
        <p:spPr/>
        <p:txBody>
          <a:bodyPr/>
          <a:lstStyle/>
          <a:p>
            <a:fld id="{8A92E9ED-D75D-DF40-B20F-46FB25F50A85}" type="slidenum">
              <a:rPr lang="en-US" smtClean="0"/>
              <a:t>38</a:t>
            </a:fld>
            <a:endParaRPr lang="en-US" dirty="0"/>
          </a:p>
        </p:txBody>
      </p:sp>
    </p:spTree>
    <p:extLst>
      <p:ext uri="{BB962C8B-B14F-4D97-AF65-F5344CB8AC3E}">
        <p14:creationId xmlns:p14="http://schemas.microsoft.com/office/powerpoint/2010/main" val="24009481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We know the</a:t>
            </a:r>
            <a:r>
              <a:rPr lang="en-US" sz="1200" baseline="0" dirty="0">
                <a:latin typeface="Arial" panose="020B0604020202020204" pitchFamily="34" charset="0"/>
                <a:cs typeface="Arial" panose="020B0604020202020204" pitchFamily="34" charset="0"/>
              </a:rPr>
              <a:t> answer is yes</a:t>
            </a:r>
            <a:r>
              <a:rPr lang="en-US" sz="1200" dirty="0">
                <a:latin typeface="Arial" panose="020B0604020202020204" pitchFamily="34" charset="0"/>
                <a:cs typeface="Arial" panose="020B0604020202020204" pitchFamily="34" charset="0"/>
              </a:rPr>
              <a:t> because the weight</a:t>
            </a:r>
            <a:r>
              <a:rPr lang="en-US" sz="1200" baseline="0" dirty="0">
                <a:latin typeface="Arial" panose="020B0604020202020204" pitchFamily="34" charset="0"/>
                <a:cs typeface="Arial" panose="020B0604020202020204" pitchFamily="34" charset="0"/>
              </a:rPr>
              <a:t> by the</a:t>
            </a:r>
            <a:r>
              <a:rPr lang="en-US" sz="1200" dirty="0">
                <a:latin typeface="Arial" panose="020B0604020202020204" pitchFamily="34" charset="0"/>
                <a:cs typeface="Arial" panose="020B0604020202020204" pitchFamily="34" charset="0"/>
              </a:rPr>
              <a:t> pita bread in the chart is</a:t>
            </a:r>
            <a:r>
              <a:rPr lang="en-US" sz="1200" baseline="0" dirty="0">
                <a:latin typeface="Arial" panose="020B0604020202020204" pitchFamily="34" charset="0"/>
                <a:cs typeface="Arial" panose="020B0604020202020204" pitchFamily="34" charset="0"/>
              </a:rPr>
              <a:t> “at least 56 grams.” The </a:t>
            </a:r>
            <a:r>
              <a:rPr lang="en-US" sz="1200" dirty="0">
                <a:latin typeface="Arial" panose="020B0604020202020204" pitchFamily="34" charset="0"/>
                <a:cs typeface="Arial" panose="020B0604020202020204" pitchFamily="34" charset="0"/>
              </a:rPr>
              <a:t>Nutrition</a:t>
            </a:r>
            <a:r>
              <a:rPr lang="en-US" sz="1200" baseline="0" dirty="0">
                <a:latin typeface="Arial" panose="020B0604020202020204" pitchFamily="34" charset="0"/>
                <a:cs typeface="Arial" panose="020B0604020202020204" pitchFamily="34" charset="0"/>
              </a:rPr>
              <a:t> Facts label</a:t>
            </a:r>
            <a:r>
              <a:rPr lang="en-US" sz="1200" dirty="0">
                <a:latin typeface="Arial" panose="020B0604020202020204" pitchFamily="34" charset="0"/>
                <a:cs typeface="Arial" panose="020B0604020202020204" pitchFamily="34" charset="0"/>
              </a:rPr>
              <a:t> for</a:t>
            </a:r>
            <a:r>
              <a:rPr lang="en-US" sz="1200" baseline="0" dirty="0">
                <a:latin typeface="Arial" panose="020B0604020202020204" pitchFamily="34" charset="0"/>
                <a:cs typeface="Arial" panose="020B0604020202020204" pitchFamily="34" charset="0"/>
              </a:rPr>
              <a:t> Brand P pita rounds </a:t>
            </a:r>
            <a:r>
              <a:rPr lang="en-US" sz="1200" dirty="0">
                <a:latin typeface="Arial" panose="020B0604020202020204" pitchFamily="34" charset="0"/>
                <a:cs typeface="Arial" panose="020B0604020202020204" pitchFamily="34" charset="0"/>
              </a:rPr>
              <a:t>tells us that 1 pita round weighs</a:t>
            </a:r>
            <a:r>
              <a:rPr lang="en-US" sz="1200" baseline="0" dirty="0">
                <a:latin typeface="Arial" panose="020B0604020202020204" pitchFamily="34" charset="0"/>
                <a:cs typeface="Arial" panose="020B0604020202020204" pitchFamily="34" charset="0"/>
              </a:rPr>
              <a:t> 57 grams.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Because one Brand</a:t>
            </a:r>
            <a:r>
              <a:rPr lang="en-US" sz="1200" baseline="0" dirty="0">
                <a:latin typeface="Arial" panose="020B0604020202020204" pitchFamily="34" charset="0"/>
                <a:cs typeface="Arial" panose="020B0604020202020204" pitchFamily="34" charset="0"/>
              </a:rPr>
              <a:t> P </a:t>
            </a:r>
            <a:r>
              <a:rPr lang="en-US" sz="1200" dirty="0">
                <a:latin typeface="Arial" panose="020B0604020202020204" pitchFamily="34" charset="0"/>
                <a:cs typeface="Arial" panose="020B0604020202020204" pitchFamily="34" charset="0"/>
              </a:rPr>
              <a:t>pita round weighs more than the pita listed in the Grains Measuring Chart, we know we can use the chart to tell us how many Brand P pita rounds to serve in order to meet CACFP meal pattern requirements. </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39</a:t>
            </a:fld>
            <a:endParaRPr lang="en-US" dirty="0"/>
          </a:p>
        </p:txBody>
      </p:sp>
    </p:spTree>
    <p:extLst>
      <p:ext uri="{BB962C8B-B14F-4D97-AF65-F5344CB8AC3E}">
        <p14:creationId xmlns:p14="http://schemas.microsoft.com/office/powerpoint/2010/main" val="728556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solidFill>
                  <a:schemeClr val="tx1"/>
                </a:solidFill>
                <a:latin typeface="Arial" panose="020B0604020202020204" pitchFamily="34" charset="0"/>
                <a:cs typeface="Arial" panose="020B0604020202020204" pitchFamily="34" charset="0"/>
              </a:rPr>
              <a:t>So, let’s get started! Today we will discuss how to use ounce equivalents for grains in the CACFP. The</a:t>
            </a:r>
            <a:r>
              <a:rPr lang="en-US" altLang="en-US" sz="1200" baseline="0" dirty="0">
                <a:solidFill>
                  <a:schemeClr val="tx1"/>
                </a:solidFill>
                <a:latin typeface="Arial" panose="020B0604020202020204" pitchFamily="34" charset="0"/>
                <a:cs typeface="Arial" panose="020B0604020202020204" pitchFamily="34" charset="0"/>
              </a:rPr>
              <a:t> USDA’s Team Nutrition initiative has created a worksheet on “Using Ounce Equivalents for Grains in the CACFP.” You can download the worksheet from the web address on the screen, if you’d like. You can also just follow along with the pictures shown on the slides. </a:t>
            </a:r>
            <a:endParaRPr lang="en-US" alt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37423449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Now that we’ve checked that Brand P pita rounds weigh the same or more than the pita bread listed in the Grains Measuring Chart, the last step is to find the column for the age of your participants and the meal or snack you are serving. </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40</a:t>
            </a:fld>
            <a:endParaRPr lang="en-US" dirty="0"/>
          </a:p>
        </p:txBody>
      </p:sp>
    </p:spTree>
    <p:extLst>
      <p:ext uri="{BB962C8B-B14F-4D97-AF65-F5344CB8AC3E}">
        <p14:creationId xmlns:p14="http://schemas.microsoft.com/office/powerpoint/2010/main" val="6614864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latin typeface="Arial" panose="020B0604020202020204" pitchFamily="34" charset="0"/>
                <a:cs typeface="Arial" panose="020B0604020202020204" pitchFamily="34" charset="0"/>
              </a:rPr>
              <a:t>Look at the Grains Measuring Chart in your worksheet or on the screen. Let’s say you want to serve pita bread to 3-year-olds at lunch. How many Brand P pita rounds do you need to serve to meet the minimum required amount of grains at lunch in the CACFP?</a:t>
            </a:r>
          </a:p>
          <a:p>
            <a:endParaRPr lang="en-US" sz="1200" baseline="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Raise your hand if you think you need to serve at least: </a:t>
            </a:r>
          </a:p>
          <a:p>
            <a:endParaRPr lang="en-US" sz="1200" baseline="0" dirty="0">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solidFill>
                  <a:schemeClr val="tx1"/>
                </a:solidFill>
                <a:latin typeface="Arial" panose="020B0604020202020204" pitchFamily="34" charset="0"/>
                <a:cs typeface="Arial" panose="020B0604020202020204" pitchFamily="34" charset="0"/>
              </a:rPr>
              <a:t>One-fourth (¼) </a:t>
            </a:r>
            <a:r>
              <a:rPr lang="en-US" sz="1200" baseline="0" dirty="0">
                <a:solidFill>
                  <a:schemeClr val="tx1"/>
                </a:solidFill>
                <a:latin typeface="Arial" panose="020B0604020202020204" pitchFamily="34" charset="0"/>
                <a:cs typeface="Arial" panose="020B0604020202020204" pitchFamily="34" charset="0"/>
              </a:rPr>
              <a:t>of a pita round [pause and wait for a show of hands];</a:t>
            </a:r>
          </a:p>
          <a:p>
            <a:pPr marL="171450" indent="-171450">
              <a:buFont typeface="Wingdings" panose="05000000000000000000" pitchFamily="2" charset="2"/>
              <a:buChar char="q"/>
            </a:pPr>
            <a:endParaRPr lang="en-US" sz="1200" baseline="0" dirty="0">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solidFill>
                  <a:schemeClr val="tx1"/>
                </a:solidFill>
                <a:latin typeface="Arial" panose="020B0604020202020204" pitchFamily="34" charset="0"/>
                <a:cs typeface="Arial" panose="020B0604020202020204" pitchFamily="34" charset="0"/>
              </a:rPr>
              <a:t>One-half (½) of a pita </a:t>
            </a:r>
            <a:r>
              <a:rPr lang="en-US" sz="1200" dirty="0">
                <a:solidFill>
                  <a:schemeClr val="tx1"/>
                </a:solidFill>
                <a:latin typeface="Arial" panose="020B0604020202020204" pitchFamily="34" charset="0"/>
                <a:cs typeface="Arial" panose="020B0604020202020204" pitchFamily="34" charset="0"/>
              </a:rPr>
              <a:t>round [pause and wait for a show of hands];</a:t>
            </a:r>
          </a:p>
          <a:p>
            <a:pPr marL="171450" indent="-171450">
              <a:buFont typeface="Wingdings" panose="05000000000000000000" pitchFamily="2" charset="2"/>
              <a:buChar char="q"/>
            </a:pPr>
            <a:endParaRPr lang="en-US" sz="1200" baseline="0" dirty="0">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solidFill>
                  <a:schemeClr val="tx1"/>
                </a:solidFill>
                <a:latin typeface="Arial" panose="020B0604020202020204" pitchFamily="34" charset="0"/>
                <a:cs typeface="Arial" panose="020B0604020202020204" pitchFamily="34" charset="0"/>
              </a:rPr>
              <a:t>One (1) </a:t>
            </a:r>
            <a:r>
              <a:rPr lang="en-US" sz="1200" baseline="0" dirty="0">
                <a:solidFill>
                  <a:schemeClr val="tx1"/>
                </a:solidFill>
                <a:latin typeface="Arial" panose="020B0604020202020204" pitchFamily="34" charset="0"/>
                <a:cs typeface="Arial" panose="020B0604020202020204" pitchFamily="34" charset="0"/>
              </a:rPr>
              <a:t>pita round </a:t>
            </a:r>
            <a:r>
              <a:rPr lang="en-US" sz="1200" dirty="0">
                <a:solidFill>
                  <a:schemeClr val="tx1"/>
                </a:solidFill>
                <a:latin typeface="Arial" panose="020B0604020202020204" pitchFamily="34" charset="0"/>
                <a:cs typeface="Arial" panose="020B0604020202020204" pitchFamily="34" charset="0"/>
              </a:rPr>
              <a:t>[pause and wait for a show of hands]; or </a:t>
            </a:r>
          </a:p>
          <a:p>
            <a:pPr marL="171450" indent="-171450">
              <a:buFont typeface="Wingdings" panose="05000000000000000000" pitchFamily="2" charset="2"/>
              <a:buChar char="q"/>
            </a:pPr>
            <a:endParaRPr lang="en-US" sz="1200" baseline="0" dirty="0">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solidFill>
                  <a:schemeClr val="tx1"/>
                </a:solidFill>
                <a:latin typeface="Arial" panose="020B0604020202020204" pitchFamily="34" charset="0"/>
                <a:cs typeface="Arial" panose="020B0604020202020204" pitchFamily="34" charset="0"/>
              </a:rPr>
              <a:t>Two (2) </a:t>
            </a:r>
            <a:r>
              <a:rPr lang="en-US" sz="1200" baseline="0" dirty="0">
                <a:solidFill>
                  <a:schemeClr val="tx1"/>
                </a:solidFill>
                <a:latin typeface="Arial" panose="020B0604020202020204" pitchFamily="34" charset="0"/>
                <a:cs typeface="Arial" panose="020B0604020202020204" pitchFamily="34" charset="0"/>
              </a:rPr>
              <a:t>pita rounds</a:t>
            </a:r>
            <a:r>
              <a:rPr lang="en-US" sz="1200" dirty="0">
                <a:solidFill>
                  <a:schemeClr val="tx1"/>
                </a:solidFill>
                <a:latin typeface="Arial" panose="020B0604020202020204" pitchFamily="34" charset="0"/>
                <a:cs typeface="Arial" panose="020B0604020202020204" pitchFamily="34" charset="0"/>
              </a:rPr>
              <a:t> [pause and wait for a show of hands].</a:t>
            </a:r>
            <a:endParaRPr lang="en-US" sz="1200" baseline="0" dirty="0">
              <a:solidFill>
                <a:schemeClr val="tx1"/>
              </a:solidFill>
              <a:latin typeface="Arial" panose="020B0604020202020204" pitchFamily="34" charset="0"/>
              <a:cs typeface="Arial" panose="020B0604020202020204" pitchFamily="34" charset="0"/>
            </a:endParaRPr>
          </a:p>
          <a:p>
            <a:pPr marL="0" indent="0">
              <a:buNone/>
            </a:pPr>
            <a:endParaRPr lang="en-US" sz="1200" baseline="0" dirty="0">
              <a:latin typeface="Arial" panose="020B0604020202020204" pitchFamily="34" charset="0"/>
              <a:cs typeface="Arial" panose="020B0604020202020204" pitchFamily="34" charset="0"/>
            </a:endParaRPr>
          </a:p>
          <a:p>
            <a:pPr marL="0" indent="0">
              <a:buNone/>
            </a:pPr>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41</a:t>
            </a:fld>
            <a:endParaRPr lang="en-US" dirty="0"/>
          </a:p>
        </p:txBody>
      </p:sp>
    </p:spTree>
    <p:extLst>
      <p:ext uri="{BB962C8B-B14F-4D97-AF65-F5344CB8AC3E}">
        <p14:creationId xmlns:p14="http://schemas.microsoft.com/office/powerpoint/2010/main" val="34172533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Nice work everyone! We need to serve </a:t>
            </a:r>
            <a:r>
              <a:rPr lang="en-US" sz="1200" dirty="0">
                <a:latin typeface="Arial" panose="020B0604020202020204" pitchFamily="34" charset="0"/>
                <a:cs typeface="Arial" panose="020B0604020202020204" pitchFamily="34" charset="0"/>
              </a:rPr>
              <a:t>one-fourth</a:t>
            </a:r>
            <a:r>
              <a:rPr lang="en-US" sz="1200" baseline="0" dirty="0">
                <a:latin typeface="Arial" panose="020B0604020202020204" pitchFamily="34" charset="0"/>
                <a:cs typeface="Arial" panose="020B0604020202020204" pitchFamily="34" charset="0"/>
              </a:rPr>
              <a:t> of a Brand P pita round to meet the minimum amount required for grains for 3-year-olds at lunch in the CACFP.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42</a:t>
            </a:fld>
            <a:endParaRPr lang="en-US" dirty="0"/>
          </a:p>
        </p:txBody>
      </p:sp>
    </p:spTree>
    <p:extLst>
      <p:ext uri="{BB962C8B-B14F-4D97-AF65-F5344CB8AC3E}">
        <p14:creationId xmlns:p14="http://schemas.microsoft.com/office/powerpoint/2010/main" val="9185597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To get our answer, we</a:t>
            </a:r>
            <a:r>
              <a:rPr lang="en-US" sz="1200" baseline="0" dirty="0">
                <a:latin typeface="Arial" panose="020B0604020202020204" pitchFamily="34" charset="0"/>
                <a:cs typeface="Arial" panose="020B0604020202020204" pitchFamily="34" charset="0"/>
              </a:rPr>
              <a:t> found the food we want to serve, which was listed as “pita bread/round</a:t>
            </a:r>
            <a:r>
              <a:rPr lang="en-US" sz="1200" dirty="0">
                <a:latin typeface="Arial" panose="020B0604020202020204" pitchFamily="34" charset="0"/>
                <a:cs typeface="Arial" panose="020B0604020202020204" pitchFamily="34" charset="0"/>
              </a:rPr>
              <a:t>.”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Step 2 showed us </a:t>
            </a:r>
            <a:r>
              <a:rPr lang="en-US" sz="1200" baseline="0" dirty="0">
                <a:latin typeface="Arial" panose="020B0604020202020204" pitchFamily="34" charset="0"/>
                <a:cs typeface="Arial" panose="020B0604020202020204" pitchFamily="34" charset="0"/>
              </a:rPr>
              <a:t>that the pita bread had a weight of “at least 56 grams” next to it, so we made sure the pita bread we wanted to serve was the same weight, or heavier than, the weight listed in the chart. Because the pita bread we wanted to serve was heavier</a:t>
            </a:r>
            <a:r>
              <a:rPr lang="en-US" sz="1200" dirty="0">
                <a:latin typeface="Arial" panose="020B0604020202020204" pitchFamily="34" charset="0"/>
                <a:cs typeface="Arial" panose="020B0604020202020204" pitchFamily="34" charset="0"/>
              </a:rPr>
              <a:t> than the one listed in the Grains Measuring Chart, </a:t>
            </a:r>
            <a:r>
              <a:rPr lang="en-US" sz="1200" baseline="0" dirty="0">
                <a:latin typeface="Arial" panose="020B0604020202020204" pitchFamily="34" charset="0"/>
                <a:cs typeface="Arial" panose="020B0604020202020204" pitchFamily="34" charset="0"/>
              </a:rPr>
              <a:t>we knew we could use the Grains Measuring Chart to see how much of the pita bread we needed to meet the minimum amount of grains required at CACFP meals and snacks.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Our last step was to</a:t>
            </a:r>
            <a:r>
              <a:rPr lang="en-US" sz="1200" baseline="0" dirty="0">
                <a:latin typeface="Arial" panose="020B0604020202020204" pitchFamily="34" charset="0"/>
                <a:cs typeface="Arial" panose="020B0604020202020204" pitchFamily="34" charset="0"/>
              </a:rPr>
              <a:t> find the age of our participants and the meal. We are serving 3-year-olds at </a:t>
            </a:r>
            <a:r>
              <a:rPr lang="en-US" sz="1200" dirty="0">
                <a:latin typeface="Arial" panose="020B0604020202020204" pitchFamily="34" charset="0"/>
                <a:cs typeface="Arial" panose="020B0604020202020204" pitchFamily="34" charset="0"/>
              </a:rPr>
              <a:t>lunch</a:t>
            </a:r>
            <a:r>
              <a:rPr lang="en-US" sz="1200" baseline="0" dirty="0">
                <a:latin typeface="Arial" panose="020B0604020202020204" pitchFamily="34" charset="0"/>
                <a:cs typeface="Arial" panose="020B0604020202020204" pitchFamily="34" charset="0"/>
              </a:rPr>
              <a:t>, so we would choose the 1-</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through</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5-year-olds column. </a:t>
            </a:r>
            <a:r>
              <a:rPr lang="en-US" sz="1200" dirty="0">
                <a:latin typeface="Arial" panose="020B0604020202020204" pitchFamily="34" charset="0"/>
                <a:cs typeface="Arial" panose="020B0604020202020204" pitchFamily="34" charset="0"/>
              </a:rPr>
              <a:t>We follow the 1- through 5-year-olds column down to the pita bread/round row.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If you look at where the 1- though 5-year-olds column meets the pita bread/round row, it </a:t>
            </a:r>
            <a:r>
              <a:rPr lang="en-US" sz="1200" baseline="0" dirty="0">
                <a:latin typeface="Arial" panose="020B0604020202020204" pitchFamily="34" charset="0"/>
                <a:cs typeface="Arial" panose="020B0604020202020204" pitchFamily="34" charset="0"/>
              </a:rPr>
              <a:t>tells us that we need to serve ¼, or a quarter, of the pita bread round to meet the minimum amount of grains required at snacks for this age group. </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43</a:t>
            </a:fld>
            <a:endParaRPr lang="en-US" dirty="0"/>
          </a:p>
        </p:txBody>
      </p:sp>
    </p:spTree>
    <p:extLst>
      <p:ext uri="{BB962C8B-B14F-4D97-AF65-F5344CB8AC3E}">
        <p14:creationId xmlns:p14="http://schemas.microsoft.com/office/powerpoint/2010/main" val="8621052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cs typeface="Arial" panose="020B0604020202020204" pitchFamily="34" charset="0"/>
              </a:rPr>
              <a:t>So, with</a:t>
            </a:r>
            <a:r>
              <a:rPr lang="en-US" sz="1200" kern="1200" baseline="0" dirty="0">
                <a:solidFill>
                  <a:schemeClr val="tx1"/>
                </a:solidFill>
                <a:latin typeface="Arial" panose="020B0604020202020204" pitchFamily="34" charset="0"/>
                <a:cs typeface="Arial" panose="020B0604020202020204" pitchFamily="34" charset="0"/>
              </a:rPr>
              <a:t> the Brand P Pita Bread, we saw that 1 pita round was one serving, and that one pita round weighed 57 grams. </a:t>
            </a:r>
          </a:p>
          <a:p>
            <a:endParaRPr lang="en-US" sz="1200" kern="1200" baseline="0" dirty="0">
              <a:solidFill>
                <a:schemeClr val="tx1"/>
              </a:solidFill>
              <a:latin typeface="Arial" panose="020B0604020202020204" pitchFamily="34" charset="0"/>
              <a:cs typeface="Arial" panose="020B0604020202020204" pitchFamily="34" charset="0"/>
            </a:endParaRPr>
          </a:p>
          <a:p>
            <a:r>
              <a:rPr lang="en-US" sz="1200" kern="1200" baseline="0" dirty="0">
                <a:solidFill>
                  <a:schemeClr val="tx1"/>
                </a:solidFill>
                <a:latin typeface="Arial" panose="020B0604020202020204" pitchFamily="34" charset="0"/>
                <a:cs typeface="Arial" panose="020B0604020202020204" pitchFamily="34" charset="0"/>
              </a:rPr>
              <a:t>But </a:t>
            </a:r>
            <a:r>
              <a:rPr lang="en-US" sz="1200" kern="1200" dirty="0">
                <a:solidFill>
                  <a:schemeClr val="tx1"/>
                </a:solidFill>
                <a:latin typeface="Arial" panose="020B0604020202020204" pitchFamily="34" charset="0"/>
                <a:cs typeface="Arial" panose="020B0604020202020204" pitchFamily="34" charset="0"/>
              </a:rPr>
              <a:t>sometimes, the Nutrition Facts label will list more than one item as a serving, such as "2 taco shells" or "3 pancakes.” </a:t>
            </a:r>
          </a:p>
          <a:p>
            <a:endParaRPr lang="en-US" sz="1200" dirty="0">
              <a:latin typeface="Arial" panose="020B0604020202020204" pitchFamily="34" charset="0"/>
              <a:cs typeface="Arial" panose="020B0604020202020204" pitchFamily="34" charset="0"/>
            </a:endParaRPr>
          </a:p>
          <a:p>
            <a:r>
              <a:rPr lang="en-US" sz="1200" kern="1200" dirty="0">
                <a:solidFill>
                  <a:schemeClr val="tx1"/>
                </a:solidFill>
                <a:latin typeface="Arial" panose="020B0604020202020204" pitchFamily="34" charset="0"/>
                <a:cs typeface="Arial" panose="020B0604020202020204" pitchFamily="34" charset="0"/>
              </a:rPr>
              <a:t>Page 5 of the worksheet looks at what to do when that happens, so let's take a look at page 5 now. </a:t>
            </a: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44</a:t>
            </a:fld>
            <a:endParaRPr lang="en-US" dirty="0"/>
          </a:p>
        </p:txBody>
      </p:sp>
    </p:spTree>
    <p:extLst>
      <p:ext uri="{BB962C8B-B14F-4D97-AF65-F5344CB8AC3E}">
        <p14:creationId xmlns:p14="http://schemas.microsoft.com/office/powerpoint/2010/main" val="9399992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first</a:t>
            </a:r>
            <a:r>
              <a:rPr lang="en-US" sz="1200" baseline="0" dirty="0">
                <a:latin typeface="Arial" panose="020B0604020202020204" pitchFamily="34" charset="0"/>
                <a:cs typeface="Arial" panose="020B0604020202020204" pitchFamily="34" charset="0"/>
              </a:rPr>
              <a:t> step on page 5 is the same as the first step on page 1: Find the grain item and its minimum weight in the Grains Measuring Chart.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Note that on page 5, the example we are using here is pancakes, so we look at the row that says “pancakes” and find the minimum weight of “at least 34 grams.”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45</a:t>
            </a:fld>
            <a:endParaRPr lang="en-US" dirty="0"/>
          </a:p>
        </p:txBody>
      </p:sp>
    </p:spTree>
    <p:extLst>
      <p:ext uri="{BB962C8B-B14F-4D97-AF65-F5344CB8AC3E}">
        <p14:creationId xmlns:p14="http://schemas.microsoft.com/office/powerpoint/2010/main" val="37833312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second step is the look at the weight</a:t>
            </a:r>
            <a:r>
              <a:rPr lang="en-US" sz="1200" baseline="0" dirty="0">
                <a:latin typeface="Arial" panose="020B0604020202020204" pitchFamily="34" charset="0"/>
                <a:cs typeface="Arial" panose="020B0604020202020204" pitchFamily="34" charset="0"/>
              </a:rPr>
              <a:t> of the serving size for the pancakes we want to serve. On Nutrition Facts labels, the weight listed is usually for one serving of the food. Looking at the label for Brand P pancakes, we see that 1 serving of Brand P pancakes weighs 117 grams. </a:t>
            </a:r>
            <a:endParaRPr lang="en-US" sz="1200" b="1"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46</a:t>
            </a:fld>
            <a:endParaRPr lang="en-US" dirty="0"/>
          </a:p>
        </p:txBody>
      </p:sp>
    </p:spTree>
    <p:extLst>
      <p:ext uri="{BB962C8B-B14F-4D97-AF65-F5344CB8AC3E}">
        <p14:creationId xmlns:p14="http://schemas.microsoft.com/office/powerpoint/2010/main" val="26396220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Our next step is to look at how many items are i</a:t>
            </a:r>
            <a:r>
              <a:rPr lang="en-US" sz="1200" baseline="0" dirty="0">
                <a:latin typeface="Arial" panose="020B0604020202020204" pitchFamily="34" charset="0"/>
                <a:cs typeface="Arial" panose="020B0604020202020204" pitchFamily="34" charset="0"/>
              </a:rPr>
              <a:t>n one serving.  Looking at this Nutrition Facts label, we see that there are 3 pancakes in 1 serving of Brand P pancakes.</a:t>
            </a:r>
            <a:endParaRPr lang="en-US" sz="1200" b="1"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47</a:t>
            </a:fld>
            <a:endParaRPr lang="en-US" dirty="0"/>
          </a:p>
        </p:txBody>
      </p:sp>
    </p:spTree>
    <p:extLst>
      <p:ext uri="{BB962C8B-B14F-4D97-AF65-F5344CB8AC3E}">
        <p14:creationId xmlns:p14="http://schemas.microsoft.com/office/powerpoint/2010/main" val="11548636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On page 4,</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Step 4 tells us that if we have more than one</a:t>
            </a:r>
            <a:r>
              <a:rPr lang="en-US" sz="1200" baseline="0" dirty="0">
                <a:latin typeface="Arial" panose="020B0604020202020204" pitchFamily="34" charset="0"/>
                <a:cs typeface="Arial" panose="020B0604020202020204" pitchFamily="34" charset="0"/>
              </a:rPr>
              <a:t> of an item in a serving, you will need to divide to find how much one item weighs.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Because 1 serving of Brand P pancakes has 3 pancakes, we know we will need to divide to find out the weight of one pancake.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We know from Step 3 that one serving weighs 117 grams. We also know that there are 3 pancakes in one serving, so we divide 117 by 3 to find the weight of one pancake. When we do, we find that one Brand P pancake weighs 39 grams. </a:t>
            </a: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48</a:t>
            </a:fld>
            <a:endParaRPr lang="en-US" dirty="0"/>
          </a:p>
        </p:txBody>
      </p:sp>
    </p:spTree>
    <p:extLst>
      <p:ext uri="{BB962C8B-B14F-4D97-AF65-F5344CB8AC3E}">
        <p14:creationId xmlns:p14="http://schemas.microsoft.com/office/powerpoint/2010/main" val="12804761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Now that we know the weight</a:t>
            </a:r>
            <a:r>
              <a:rPr lang="en-US" sz="1200" baseline="0" dirty="0">
                <a:latin typeface="Arial" panose="020B0604020202020204" pitchFamily="34" charset="0"/>
                <a:cs typeface="Arial" panose="020B0604020202020204" pitchFamily="34" charset="0"/>
              </a:rPr>
              <a:t> of one pancake, we can compare that weight to the weight of the pancake listed in the Grains Measuring Chart. </a:t>
            </a: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49</a:t>
            </a:fld>
            <a:endParaRPr lang="en-US" dirty="0"/>
          </a:p>
        </p:txBody>
      </p:sp>
    </p:spTree>
    <p:extLst>
      <p:ext uri="{BB962C8B-B14F-4D97-AF65-F5344CB8AC3E}">
        <p14:creationId xmlns:p14="http://schemas.microsoft.com/office/powerpoint/2010/main" val="2259258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In the CACFP, grains are measured in units we call “ounce equivalents.”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One ounce equivalent of grains is the amount of food you need to make up 16 grams of grains.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As you see on the screen, not all crackers contain the same amount of grain per cracker. In today’s marketplace, we have big crackers, small crackers, thick crackers, thin crackers, fish-shaped crackers, bear crackers, a lot of different types of crackers. It takes different amounts of different types of crackers to provide 16 grams of grains or 1 ounce equivalent.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For example, 20 small cheese crackers contains 16 grams of grain. So, 20 small cheese crackers equals 1 ounce equivalent.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Twelve (12) thin wheat crackers contain 16 grams of grains and equals</a:t>
            </a:r>
            <a:r>
              <a:rPr lang="en-US" sz="1200" dirty="0">
                <a:solidFill>
                  <a:schemeClr val="tx1"/>
                </a:solidFill>
                <a:latin typeface="Arial" panose="020B0604020202020204" pitchFamily="34" charset="0"/>
                <a:cs typeface="Arial" panose="020B0604020202020204" pitchFamily="34" charset="0"/>
              </a:rPr>
              <a:t> </a:t>
            </a:r>
            <a:r>
              <a:rPr lang="en-US" sz="1200" baseline="0" dirty="0">
                <a:solidFill>
                  <a:schemeClr val="tx1"/>
                </a:solidFill>
                <a:latin typeface="Arial" panose="020B0604020202020204" pitchFamily="34" charset="0"/>
                <a:cs typeface="Arial" panose="020B0604020202020204" pitchFamily="34" charset="0"/>
              </a:rPr>
              <a:t>1 ounce equivalent.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Finally, five (5) woven whole-wheat crackers are needed to provide 16 grams of grains, or 1 ounce equivalent of grains.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Notice you need more of the smaller crackers to get 16 grams of grains, and you need fewer of the larger crackers to get 16 grams of grains.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14841720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Ok everyone, one last practice</a:t>
            </a:r>
            <a:r>
              <a:rPr lang="en-US" sz="1200" baseline="0" dirty="0">
                <a:solidFill>
                  <a:schemeClr val="tx1"/>
                </a:solidFill>
                <a:latin typeface="Arial" panose="020B0604020202020204" pitchFamily="34" charset="0"/>
                <a:cs typeface="Arial" panose="020B0604020202020204" pitchFamily="34" charset="0"/>
              </a:rPr>
              <a:t> question! Look at the Grains Measuring Chart in your worksheet, or on the screen in front of you.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Is one Brand P pancake the same weight or heavier than the weight of the pancake listed in the Grains Measuring Chart? </a:t>
            </a:r>
          </a:p>
          <a:p>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Raise your hand if you think yes, one Brand P pancake is the same weight or heavier than the weight of the pancake listed in the Grains Measuring Chart [pause and wait for a show of hands].</a:t>
            </a:r>
          </a:p>
          <a:p>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Raise your hand if you think no, one Brand P pancake is not the same weight or heavier than the pancake listed in the Grains Measuring Chart [pause and wait for a show of hands]. </a:t>
            </a:r>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50</a:t>
            </a:fld>
            <a:endParaRPr lang="en-US" dirty="0"/>
          </a:p>
        </p:txBody>
      </p:sp>
    </p:spTree>
    <p:extLst>
      <p:ext uri="{BB962C8B-B14F-4D97-AF65-F5344CB8AC3E}">
        <p14:creationId xmlns:p14="http://schemas.microsoft.com/office/powerpoint/2010/main" val="18451233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Nice work everyone!</a:t>
            </a:r>
            <a:r>
              <a:rPr lang="en-US" sz="1200" baseline="0" dirty="0">
                <a:latin typeface="Arial" panose="020B0604020202020204" pitchFamily="34" charset="0"/>
                <a:cs typeface="Arial" panose="020B0604020202020204" pitchFamily="34" charset="0"/>
              </a:rPr>
              <a:t> The answer is yes, one Brand P pancake is the same weight or heavier than the weight of the pancake listed in the chart.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We know this because one Brand P pancake weighs 39 grams. The Grains Measuring Chart lists pancakes with a minimum weight of 34 grams.</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39 is bigger than 34, so we know that that one Brand P pancake is heavier than the minimum weight for pancakes listed in the chart.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51</a:t>
            </a:fld>
            <a:endParaRPr lang="en-US" dirty="0"/>
          </a:p>
        </p:txBody>
      </p:sp>
    </p:spTree>
    <p:extLst>
      <p:ext uri="{BB962C8B-B14F-4D97-AF65-F5344CB8AC3E}">
        <p14:creationId xmlns:p14="http://schemas.microsoft.com/office/powerpoint/2010/main" val="9175692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If the weight of the item you want to serve is the same weight, or heavier than, what’s listed in the Grains Measuring Chart, you can use the Grains Measuring Chart to see how much of that item you need to serve to meet CACFP meal pattern requirements. </a:t>
            </a: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52</a:t>
            </a:fld>
            <a:endParaRPr lang="en-US" dirty="0"/>
          </a:p>
        </p:txBody>
      </p:sp>
    </p:spTree>
    <p:extLst>
      <p:ext uri="{BB962C8B-B14F-4D97-AF65-F5344CB8AC3E}">
        <p14:creationId xmlns:p14="http://schemas.microsoft.com/office/powerpoint/2010/main" val="36531168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latin typeface="Arial" panose="020B0604020202020204" pitchFamily="34" charset="0"/>
                <a:cs typeface="Arial" panose="020B0604020202020204" pitchFamily="34" charset="0"/>
              </a:rPr>
              <a:t>So now, we proceed the same way we did with all other examples. Let’s say you want to serve Brand P pancakes to adult participants at breakfast.  You would find the Adults at Breakfast column, and then follow that column down to the pancake row.  </a:t>
            </a:r>
          </a:p>
          <a:p>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If you look at where the adults at breakfast, lunch, and supper column meets the pancake row, it </a:t>
            </a:r>
            <a:r>
              <a:rPr lang="en-US" sz="1200" baseline="0" dirty="0">
                <a:solidFill>
                  <a:schemeClr val="tx1"/>
                </a:solidFill>
                <a:latin typeface="Arial" panose="020B0604020202020204" pitchFamily="34" charset="0"/>
                <a:cs typeface="Arial" panose="020B0604020202020204" pitchFamily="34" charset="0"/>
              </a:rPr>
              <a:t>tells us that we need to serve 2 pancakes in order to meet the minimum amount of grains required at breakfast for adult participants. </a:t>
            </a: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53</a:t>
            </a:fld>
            <a:endParaRPr lang="en-US" dirty="0"/>
          </a:p>
        </p:txBody>
      </p:sp>
    </p:spTree>
    <p:extLst>
      <p:ext uri="{BB962C8B-B14F-4D97-AF65-F5344CB8AC3E}">
        <p14:creationId xmlns:p14="http://schemas.microsoft.com/office/powerpoint/2010/main" val="6693096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Very quickly, I just wanted to point out that Adults have different requirements for grain amounts at snack versus meals.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If you want to serve grains at </a:t>
            </a:r>
            <a:r>
              <a:rPr lang="en-US" sz="1200" b="1" baseline="0" dirty="0">
                <a:latin typeface="Arial" panose="020B0604020202020204" pitchFamily="34" charset="0"/>
                <a:cs typeface="Arial" panose="020B0604020202020204" pitchFamily="34" charset="0"/>
              </a:rPr>
              <a:t>snack</a:t>
            </a:r>
            <a:r>
              <a:rPr lang="en-US" sz="1200" baseline="0" dirty="0">
                <a:latin typeface="Arial" panose="020B0604020202020204" pitchFamily="34" charset="0"/>
                <a:cs typeface="Arial" panose="020B0604020202020204" pitchFamily="34" charset="0"/>
              </a:rPr>
              <a:t> to adult participants, you need to serve at least 1 oz eq of grains. So, you would look at the middle column of the chart.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If you want to serve grains at </a:t>
            </a:r>
            <a:r>
              <a:rPr lang="en-US" sz="1200" b="1" baseline="0" dirty="0">
                <a:latin typeface="Arial" panose="020B0604020202020204" pitchFamily="34" charset="0"/>
                <a:cs typeface="Arial" panose="020B0604020202020204" pitchFamily="34" charset="0"/>
              </a:rPr>
              <a:t>breakfast, lunch, </a:t>
            </a:r>
            <a:r>
              <a:rPr lang="en-US" sz="1200" b="0" baseline="0" dirty="0">
                <a:latin typeface="Arial" panose="020B0604020202020204" pitchFamily="34" charset="0"/>
                <a:cs typeface="Arial" panose="020B0604020202020204" pitchFamily="34" charset="0"/>
              </a:rPr>
              <a:t>or</a:t>
            </a:r>
            <a:r>
              <a:rPr lang="en-US" sz="1200" b="1" baseline="0" dirty="0">
                <a:latin typeface="Arial" panose="020B0604020202020204" pitchFamily="34" charset="0"/>
                <a:cs typeface="Arial" panose="020B0604020202020204" pitchFamily="34" charset="0"/>
              </a:rPr>
              <a:t> supper </a:t>
            </a:r>
            <a:r>
              <a:rPr lang="en-US" sz="1200" baseline="0" dirty="0">
                <a:latin typeface="Arial" panose="020B0604020202020204" pitchFamily="34" charset="0"/>
                <a:cs typeface="Arial" panose="020B0604020202020204" pitchFamily="34" charset="0"/>
              </a:rPr>
              <a:t>to adult participants, you need to serve at least 2- ounce equivalents of grains. So, you’d look at the column on the right side of the chart.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This is different from the other age groups, where the minimum amount of grains required is the same for meals as it is for snacks. </a:t>
            </a: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54</a:t>
            </a:fld>
            <a:endParaRPr lang="en-US" dirty="0"/>
          </a:p>
        </p:txBody>
      </p:sp>
    </p:spTree>
    <p:extLst>
      <p:ext uri="{BB962C8B-B14F-4D97-AF65-F5344CB8AC3E}">
        <p14:creationId xmlns:p14="http://schemas.microsoft.com/office/powerpoint/2010/main" val="6080399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One more thing to note about this worksheet: if you need to print this worksheet, please make sure you print this worksheet at 100% on 8.5 inch by 11 -inch paper so that the measuring guides are accurate. In other words, printing at 100% on 8.5 inch by 11- inch paper ensures that that the ruler on the bottom actually  measures 8 inches, and that the squares and circles above the ruler are accurate as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55</a:t>
            </a:fld>
            <a:endParaRPr lang="en-US" dirty="0"/>
          </a:p>
        </p:txBody>
      </p:sp>
    </p:spTree>
    <p:extLst>
      <p:ext uri="{BB962C8B-B14F-4D97-AF65-F5344CB8AC3E}">
        <p14:creationId xmlns:p14="http://schemas.microsoft.com/office/powerpoint/2010/main" val="16510490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Finally, although there are many times you could use this worksheet, there are times that this worksheet may not be appropriate for determining grains ounce equivalents. In those cases, you will need to use another tool, which I will discuss on the next slide.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Times you might need to use another tool instead of this chart are:</a:t>
            </a:r>
          </a:p>
          <a:p>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when an item you want to serve is not listed on the chart,</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when an item you want to serve is smaller or lighter than what’s listed in the chart, or</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if you don’t know the size or dimensions of the grain you want to serve. So, let’s say you see a new type of cracker that’s on sale, and you want to serve it. But because you’ve never served it before, you don’t have one on hand that you can measure.</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You may also want to use a different tool if you are serving a grain item to meet part of the grains requirement—such as if you wanted to serve ¼ oz eq, or ¾ oz eq or 1 ½ oz eq, because this chart only lists amounts for ½ oz eq, 1 oz eq , and 2 oz eq of grains.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Additionally, while you could use the chart with grain items that are larger or heavier than what’s listed on the charts, if you wanted to serve exactly what was required in the CACFP meal patterns, that might be another time that you’d choose to use a different tool. </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56</a:t>
            </a:fld>
            <a:endParaRPr lang="en-US" dirty="0"/>
          </a:p>
        </p:txBody>
      </p:sp>
    </p:spTree>
    <p:extLst>
      <p:ext uri="{BB962C8B-B14F-4D97-AF65-F5344CB8AC3E}">
        <p14:creationId xmlns:p14="http://schemas.microsoft.com/office/powerpoint/2010/main" val="33762414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One tool you could use is Team Nutrition’s Exhibit A Grains Tool, which is part of the Food Buying Guide</a:t>
            </a:r>
            <a:r>
              <a:rPr lang="en-US" sz="1200" baseline="0" dirty="0">
                <a:solidFill>
                  <a:schemeClr val="tx1"/>
                </a:solidFill>
                <a:latin typeface="Arial" panose="020B0604020202020204" pitchFamily="34" charset="0"/>
                <a:cs typeface="Arial" panose="020B0604020202020204" pitchFamily="34" charset="0"/>
              </a:rPr>
              <a:t> for Child Nutrition Programs. This tool is available from the web-based interactive version of the Food Buying Guide that you can access from your laptop or</a:t>
            </a:r>
            <a:r>
              <a:rPr lang="en-US" sz="1200" dirty="0">
                <a:solidFill>
                  <a:schemeClr val="tx1"/>
                </a:solidFill>
                <a:latin typeface="Arial" panose="020B0604020202020204" pitchFamily="34" charset="0"/>
                <a:cs typeface="Arial" panose="020B0604020202020204" pitchFamily="34" charset="0"/>
              </a:rPr>
              <a:t> desktop computer </a:t>
            </a:r>
            <a:r>
              <a:rPr lang="en-US" sz="1200" baseline="0" dirty="0">
                <a:solidFill>
                  <a:schemeClr val="tx1"/>
                </a:solidFill>
                <a:latin typeface="Arial" panose="020B0604020202020204" pitchFamily="34" charset="0"/>
                <a:cs typeface="Arial" panose="020B0604020202020204" pitchFamily="34" charset="0"/>
              </a:rPr>
              <a:t>and shown in the middle of the screen. </a:t>
            </a:r>
          </a:p>
          <a:p>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The Exhibit A Grains Tool is also available as part of the Food Buying Guide app</a:t>
            </a:r>
            <a:r>
              <a:rPr lang="en-US" sz="1200" baseline="0" dirty="0">
                <a:solidFill>
                  <a:schemeClr val="tx1"/>
                </a:solidFill>
                <a:latin typeface="Arial" panose="020B0604020202020204" pitchFamily="34" charset="0"/>
                <a:cs typeface="Arial" panose="020B0604020202020204" pitchFamily="34" charset="0"/>
              </a:rPr>
              <a:t> that you can download from the Google Play or the Apple App store for your mobile devices.  </a:t>
            </a:r>
            <a:endParaRPr lang="en-US" sz="1200" dirty="0">
              <a:solidFill>
                <a:schemeClr val="tx1"/>
              </a:solidFill>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57</a:t>
            </a:fld>
            <a:endParaRPr lang="en-US" dirty="0"/>
          </a:p>
        </p:txBody>
      </p:sp>
    </p:spTree>
    <p:extLst>
      <p:ext uri="{BB962C8B-B14F-4D97-AF65-F5344CB8AC3E}">
        <p14:creationId xmlns:p14="http://schemas.microsoft.com/office/powerpoint/2010/main" val="34555283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a:t>
            </a:r>
            <a:r>
              <a:rPr lang="en-US" sz="1200" baseline="0" dirty="0">
                <a:latin typeface="Arial" panose="020B0604020202020204" pitchFamily="34" charset="0"/>
                <a:cs typeface="Arial" panose="020B0604020202020204" pitchFamily="34" charset="0"/>
              </a:rPr>
              <a:t>Exhibit A Grains Tool asks you to look at an item’s Nutrition Facts label and enter information about the serving size in order to calculate how much of a grain item to serve.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58</a:t>
            </a:fld>
            <a:endParaRPr lang="en-US" dirty="0"/>
          </a:p>
        </p:txBody>
      </p:sp>
    </p:spTree>
    <p:extLst>
      <p:ext uri="{BB962C8B-B14F-4D97-AF65-F5344CB8AC3E}">
        <p14:creationId xmlns:p14="http://schemas.microsoft.com/office/powerpoint/2010/main" val="27645054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The </a:t>
            </a:r>
            <a:r>
              <a:rPr lang="en-US" sz="1200" strike="noStrike" baseline="0" dirty="0">
                <a:solidFill>
                  <a:schemeClr val="tx1"/>
                </a:solidFill>
                <a:latin typeface="Arial" panose="020B0604020202020204" pitchFamily="34" charset="0"/>
                <a:cs typeface="Arial" panose="020B0604020202020204" pitchFamily="34" charset="0"/>
              </a:rPr>
              <a:t>Food Buying Guide </a:t>
            </a:r>
            <a:r>
              <a:rPr lang="en-US" sz="1200" baseline="0" dirty="0">
                <a:solidFill>
                  <a:schemeClr val="tx1"/>
                </a:solidFill>
                <a:latin typeface="Arial" panose="020B0604020202020204" pitchFamily="34" charset="0"/>
                <a:cs typeface="Arial" panose="020B0604020202020204" pitchFamily="34" charset="0"/>
              </a:rPr>
              <a:t>has training videos on how to use the Exhibit A Grains Tool. You can find it under the “Help” section of the Food Buying Guide.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Additionally, the “Exhibit A Grains Tool to the Rescue” webinar recording gives details on how to use this tool. This recording is available at the web address you see on the screen. </a:t>
            </a:r>
          </a:p>
          <a:p>
            <a:endParaRPr lang="en-US" sz="1200" baseline="0" dirty="0">
              <a:latin typeface="Arial" panose="020B0604020202020204" pitchFamily="34" charset="0"/>
              <a:cs typeface="Arial" panose="020B0604020202020204" pitchFamily="34" charset="0"/>
            </a:endParaRP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59</a:t>
            </a:fld>
            <a:endParaRPr lang="en-US" dirty="0"/>
          </a:p>
        </p:txBody>
      </p:sp>
    </p:spTree>
    <p:extLst>
      <p:ext uri="{BB962C8B-B14F-4D97-AF65-F5344CB8AC3E}">
        <p14:creationId xmlns:p14="http://schemas.microsoft.com/office/powerpoint/2010/main" val="3971752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Pages 2 through 4 of </a:t>
            </a:r>
            <a:r>
              <a:rPr lang="en-US" sz="1200" dirty="0">
                <a:latin typeface="Arial" panose="020B0604020202020204" pitchFamily="34" charset="0"/>
                <a:cs typeface="Arial" panose="020B0604020202020204" pitchFamily="34" charset="0"/>
              </a:rPr>
              <a:t>the worksheet includes t</a:t>
            </a:r>
            <a:r>
              <a:rPr lang="en-US" sz="1200" baseline="0" dirty="0">
                <a:latin typeface="Arial" panose="020B0604020202020204" pitchFamily="34" charset="0"/>
                <a:cs typeface="Arial" panose="020B0604020202020204" pitchFamily="34" charset="0"/>
              </a:rPr>
              <a:t>he Grains Measuring Chart.</a:t>
            </a:r>
            <a:r>
              <a:rPr lang="en-US" sz="1200" dirty="0">
                <a:latin typeface="Arial" panose="020B0604020202020204" pitchFamily="34" charset="0"/>
                <a:cs typeface="Arial" panose="020B0604020202020204" pitchFamily="34" charset="0"/>
              </a:rPr>
              <a:t> This chart includes household measures of </a:t>
            </a:r>
            <a:r>
              <a:rPr lang="en-US" sz="1200" baseline="0" dirty="0">
                <a:latin typeface="Arial" panose="020B0604020202020204" pitchFamily="34" charset="0"/>
                <a:cs typeface="Arial" panose="020B0604020202020204" pitchFamily="34" charset="0"/>
              </a:rPr>
              <a:t>over 40 common grain items, listed in alphabetical order.  </a:t>
            </a: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1760091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Team Nutrition also has a 30-minute recorded webinar on how to use the “Using Ounce Equivalents for Grains in the CACFP” worksheet. The webinar is available in English and in Spanish. Today’s training slides are based on that webinar. You can find the webinar at the web address listed on the screen. </a:t>
            </a: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60</a:t>
            </a:fld>
            <a:endParaRPr lang="en-US" dirty="0"/>
          </a:p>
        </p:txBody>
      </p:sp>
    </p:spTree>
    <p:extLst>
      <p:ext uri="{BB962C8B-B14F-4D97-AF65-F5344CB8AC3E}">
        <p14:creationId xmlns:p14="http://schemas.microsoft.com/office/powerpoint/2010/main" val="8828571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a:t>
            </a:r>
          </a:p>
          <a:p>
            <a:pPr defTabSz="912479">
              <a:defRPr/>
            </a:pP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61</a:t>
            </a:fld>
            <a:endParaRPr lang="en-US" dirty="0"/>
          </a:p>
        </p:txBody>
      </p:sp>
    </p:spTree>
    <p:extLst>
      <p:ext uri="{BB962C8B-B14F-4D97-AF65-F5344CB8AC3E}">
        <p14:creationId xmlns:p14="http://schemas.microsoft.com/office/powerpoint/2010/main" val="30067812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a:t>
            </a:r>
            <a:r>
              <a:rPr lang="en-US" sz="1200" baseline="0" dirty="0">
                <a:latin typeface="Arial" panose="020B0604020202020204" pitchFamily="34" charset="0"/>
                <a:cs typeface="Arial" panose="020B0604020202020204" pitchFamily="34" charset="0"/>
              </a:rPr>
              <a:t> program operators </a:t>
            </a:r>
            <a:r>
              <a:rPr lang="en-US" sz="1200" dirty="0">
                <a:latin typeface="Arial" panose="020B0604020202020204" pitchFamily="34" charset="0"/>
                <a:cs typeface="Arial" panose="020B0604020202020204" pitchFamily="34" charset="0"/>
              </a:rPr>
              <a:t>in a Child Nutrition Program, such as the Child and Adult Care Food Program,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teamnutrition@usda.gov.</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62</a:t>
            </a:fld>
            <a:endParaRPr lang="en-US" dirty="0"/>
          </a:p>
        </p:txBody>
      </p:sp>
    </p:spTree>
    <p:extLst>
      <p:ext uri="{BB962C8B-B14F-4D97-AF65-F5344CB8AC3E}">
        <p14:creationId xmlns:p14="http://schemas.microsoft.com/office/powerpoint/2010/main" val="24179663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teamnutrition@usda.gov, and follow them on Twitter.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Thank you!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63</a:t>
            </a:fld>
            <a:endParaRPr lang="en-US" dirty="0"/>
          </a:p>
        </p:txBody>
      </p:sp>
    </p:spTree>
    <p:extLst>
      <p:ext uri="{BB962C8B-B14F-4D97-AF65-F5344CB8AC3E}">
        <p14:creationId xmlns:p14="http://schemas.microsoft.com/office/powerpoint/2010/main" val="3308959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You can find the names of the grain items in the first column of your chart. </a:t>
            </a:r>
          </a:p>
          <a:p>
            <a:endParaRPr lang="en-US" sz="1200" b="1"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3423773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Each item is listed with the amount of the item you need to make up </a:t>
            </a:r>
            <a:r>
              <a:rPr lang="en-US" sz="1200" b="0" baseline="0" dirty="0">
                <a:solidFill>
                  <a:schemeClr val="tx1"/>
                </a:solidFill>
                <a:latin typeface="Arial" panose="020B0604020202020204" pitchFamily="34" charset="0"/>
                <a:cs typeface="Arial" panose="020B0604020202020204" pitchFamily="34" charset="0"/>
              </a:rPr>
              <a:t>a</a:t>
            </a:r>
            <a:r>
              <a:rPr lang="en-US" sz="1200" b="1" baseline="0" dirty="0">
                <a:solidFill>
                  <a:schemeClr val="tx1"/>
                </a:solidFill>
                <a:latin typeface="Arial" panose="020B0604020202020204" pitchFamily="34" charset="0"/>
                <a:cs typeface="Arial" panose="020B0604020202020204" pitchFamily="34" charset="0"/>
              </a:rPr>
              <a:t> </a:t>
            </a:r>
            <a:r>
              <a:rPr lang="en-US" sz="1200" baseline="0" dirty="0">
                <a:solidFill>
                  <a:schemeClr val="tx1"/>
                </a:solidFill>
                <a:latin typeface="Arial" panose="020B0604020202020204" pitchFamily="34" charset="0"/>
                <a:cs typeface="Arial" panose="020B0604020202020204" pitchFamily="34" charset="0"/>
              </a:rPr>
              <a:t>½ ounce equivalent of grains, which is the minimum amount of grains required for 1- through 5-year-olds at all CACFP meals and snacks</a:t>
            </a:r>
            <a:r>
              <a:rPr lang="en-US" sz="1200" dirty="0">
                <a:solidFill>
                  <a:schemeClr val="tx1"/>
                </a:solidFill>
                <a:latin typeface="Arial" panose="020B0604020202020204" pitchFamily="34" charset="0"/>
                <a:cs typeface="Arial" panose="020B0604020202020204" pitchFamily="34" charset="0"/>
              </a:rPr>
              <a:t>. This is shown on the second column of each chart.</a:t>
            </a:r>
            <a:r>
              <a:rPr lang="en-US" sz="1200" baseline="0" dirty="0">
                <a:solidFill>
                  <a:schemeClr val="tx1"/>
                </a:solidFill>
                <a:latin typeface="Arial" panose="020B0604020202020204" pitchFamily="34" charset="0"/>
                <a:cs typeface="Arial" panose="020B0604020202020204" pitchFamily="34" charset="0"/>
              </a:rPr>
              <a:t> </a:t>
            </a: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dirty="0"/>
          </a:p>
        </p:txBody>
      </p:sp>
    </p:spTree>
    <p:extLst>
      <p:ext uri="{BB962C8B-B14F-4D97-AF65-F5344CB8AC3E}">
        <p14:creationId xmlns:p14="http://schemas.microsoft.com/office/powerpoint/2010/main" val="2570340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Each item is also listed with the amount you need to make up </a:t>
            </a:r>
            <a:r>
              <a:rPr lang="en-US" sz="1200" b="0" baseline="0" dirty="0">
                <a:latin typeface="Arial" panose="020B0604020202020204" pitchFamily="34" charset="0"/>
                <a:cs typeface="Arial" panose="020B0604020202020204" pitchFamily="34" charset="0"/>
              </a:rPr>
              <a:t>1-</a:t>
            </a:r>
            <a:r>
              <a:rPr lang="en-US" sz="1200" baseline="0" dirty="0">
                <a:latin typeface="Arial" panose="020B0604020202020204" pitchFamily="34" charset="0"/>
                <a:cs typeface="Arial" panose="020B0604020202020204" pitchFamily="34" charset="0"/>
              </a:rPr>
              <a:t> ounce equivalent of grains, which is the minimum amount of grains that 6</a:t>
            </a:r>
            <a:r>
              <a:rPr lang="en-US" sz="1200" baseline="0" dirty="0">
                <a:solidFill>
                  <a:srgbClr val="FF0000"/>
                </a:solidFill>
                <a:latin typeface="Arial" panose="020B0604020202020204" pitchFamily="34" charset="0"/>
                <a:cs typeface="Arial" panose="020B0604020202020204" pitchFamily="34" charset="0"/>
              </a:rPr>
              <a:t>-</a:t>
            </a:r>
            <a:r>
              <a:rPr lang="en-US" sz="1200" baseline="0" dirty="0">
                <a:latin typeface="Arial" panose="020B0604020202020204" pitchFamily="34" charset="0"/>
                <a:cs typeface="Arial" panose="020B0604020202020204" pitchFamily="34" charset="0"/>
              </a:rPr>
              <a:t> through 18</a:t>
            </a:r>
            <a:r>
              <a:rPr lang="en-US" sz="1200" baseline="0" dirty="0">
                <a:solidFill>
                  <a:srgbClr val="FF0000"/>
                </a:solidFill>
                <a:latin typeface="Arial" panose="020B0604020202020204" pitchFamily="34" charset="0"/>
                <a:cs typeface="Arial" panose="020B0604020202020204" pitchFamily="34" charset="0"/>
              </a:rPr>
              <a:t>-</a:t>
            </a:r>
            <a:r>
              <a:rPr lang="en-US" sz="1200" baseline="0" dirty="0">
                <a:latin typeface="Arial" panose="020B0604020202020204" pitchFamily="34" charset="0"/>
                <a:cs typeface="Arial" panose="020B0604020202020204" pitchFamily="34" charset="0"/>
              </a:rPr>
              <a:t>year</a:t>
            </a:r>
            <a:r>
              <a:rPr lang="en-US" sz="1200" baseline="0" dirty="0">
                <a:solidFill>
                  <a:srgbClr val="FF0000"/>
                </a:solidFill>
                <a:latin typeface="Arial" panose="020B0604020202020204" pitchFamily="34" charset="0"/>
                <a:cs typeface="Arial" panose="020B0604020202020204" pitchFamily="34" charset="0"/>
              </a:rPr>
              <a:t>-</a:t>
            </a:r>
            <a:r>
              <a:rPr lang="en-US" sz="1200" baseline="0" dirty="0">
                <a:latin typeface="Arial" panose="020B0604020202020204" pitchFamily="34" charset="0"/>
                <a:cs typeface="Arial" panose="020B0604020202020204" pitchFamily="34" charset="0"/>
              </a:rPr>
              <a:t>olds need at meals and snacks.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If you choose to serve grains to adult participants as part of a CACFP snack, you must serve at least one- ounce equivalent of grains as well. </a:t>
            </a:r>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dirty="0"/>
          </a:p>
        </p:txBody>
      </p:sp>
    </p:spTree>
    <p:extLst>
      <p:ext uri="{BB962C8B-B14F-4D97-AF65-F5344CB8AC3E}">
        <p14:creationId xmlns:p14="http://schemas.microsoft.com/office/powerpoint/2010/main" val="3910072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000" b="1" i="0">
                <a:solidFill>
                  <a:schemeClr val="bg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74209" y="1405918"/>
            <a:ext cx="7372350" cy="573957"/>
          </a:xfrm>
          <a:prstGeom prst="rect">
            <a:avLst/>
          </a:prstGeom>
        </p:spPr>
        <p:txBody>
          <a:bodyPr lIns="0" tIns="0" rIns="0" bIns="0" anchor="t" anchorCtr="0">
            <a:normAutofit/>
          </a:bodyPr>
          <a:lstStyle>
            <a:lvl1pPr algn="l">
              <a:defRPr sz="4000" b="1" i="0">
                <a:solidFill>
                  <a:srgbClr val="740507"/>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45387" y="2500437"/>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245387" y="3321617"/>
            <a:ext cx="5199656" cy="374387"/>
          </a:xfrm>
          <a:prstGeom prst="rect">
            <a:avLst/>
          </a:prstGeom>
        </p:spPr>
        <p:txBody>
          <a:bodyPr>
            <a:normAutofit/>
          </a:bodyPr>
          <a:lstStyle>
            <a:lvl1pPr marL="0" indent="0">
              <a:buNone/>
              <a:defRPr sz="1800" b="0" i="0">
                <a:solidFill>
                  <a:schemeClr val="tx1">
                    <a:lumMod val="50000"/>
                    <a:lumOff val="50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395721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403064"/>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1302447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403064"/>
                </a:solidFill>
                <a:latin typeface="Helvetica" pitchFamily="2" charset="0"/>
              </a:defRPr>
            </a:lvl1pPr>
          </a:lstStyle>
          <a:p>
            <a:r>
              <a:rPr lang="en-US" dirty="0"/>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403064"/>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dirty="0"/>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dirty="0"/>
              <a:t>Edit Subtitle</a:t>
            </a:r>
          </a:p>
        </p:txBody>
      </p:sp>
    </p:spTree>
    <p:extLst>
      <p:ext uri="{BB962C8B-B14F-4D97-AF65-F5344CB8AC3E}">
        <p14:creationId xmlns:p14="http://schemas.microsoft.com/office/powerpoint/2010/main" val="223082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2271588" y="1146945"/>
            <a:ext cx="6386472" cy="421826"/>
          </a:xfrm>
          <a:prstGeom prst="rect">
            <a:avLst/>
          </a:prstGeom>
        </p:spPr>
        <p:txBody>
          <a:bodyPr lIns="0" tIns="0" rIns="0" bIns="0" anchor="t" anchorCtr="0">
            <a:normAutofit/>
          </a:bodyPr>
          <a:lstStyle>
            <a:lvl1pPr algn="l">
              <a:defRPr sz="3200" b="1" i="0">
                <a:solidFill>
                  <a:srgbClr val="403064"/>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28600" y="2704577"/>
            <a:ext cx="5199656" cy="675005"/>
          </a:xfrm>
          <a:prstGeom prst="rect">
            <a:avLst/>
          </a:prstGeom>
          <a:noFill/>
        </p:spPr>
        <p:txBody>
          <a:bodyPr/>
          <a:lstStyle>
            <a:lvl1pPr marL="342900" indent="-342900" algn="l">
              <a:buClr>
                <a:srgbClr val="403064"/>
              </a:buClr>
              <a:buSzPct val="125000"/>
              <a:buFont typeface="Wingdings" pitchFamily="2" charset="2"/>
              <a:buChar char="ü"/>
              <a:defRPr sz="1800" b="0" i="0">
                <a:solidFill>
                  <a:srgbClr val="403064"/>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pic>
        <p:nvPicPr>
          <p:cNvPr id="14" name="Picture 13">
            <a:extLst>
              <a:ext uri="{FF2B5EF4-FFF2-40B4-BE49-F238E27FC236}">
                <a16:creationId xmlns:a16="http://schemas.microsoft.com/office/drawing/2014/main" id="{3E3C193B-36ED-3242-AEFF-9406D4E3068A}"/>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Text Placeholder 4">
            <a:extLst>
              <a:ext uri="{FF2B5EF4-FFF2-40B4-BE49-F238E27FC236}">
                <a16:creationId xmlns:a16="http://schemas.microsoft.com/office/drawing/2014/main" id="{87A6AF17-6727-0A41-AAB2-35C8B01C910E}"/>
              </a:ext>
            </a:extLst>
          </p:cNvPr>
          <p:cNvSpPr>
            <a:spLocks noGrp="1"/>
          </p:cNvSpPr>
          <p:nvPr>
            <p:ph type="body" sz="quarter" idx="10" hasCustomPrompt="1"/>
          </p:nvPr>
        </p:nvSpPr>
        <p:spPr>
          <a:xfrm>
            <a:off x="2298955" y="1631834"/>
            <a:ext cx="6558899" cy="683845"/>
          </a:xfrm>
          <a:prstGeom prst="rect">
            <a:avLst/>
          </a:prstGeom>
        </p:spPr>
        <p:txBody>
          <a:bodyPr/>
          <a:lstStyle>
            <a:lvl1pPr marL="0" indent="0">
              <a:buNone/>
              <a:defRPr sz="2400" b="0" i="0">
                <a:solidFill>
                  <a:schemeClr val="tx1"/>
                </a:solidFill>
                <a:latin typeface="Helvetica" pitchFamily="2" charset="0"/>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dirty="0"/>
              <a:t>Click to edit Master subtitle</a:t>
            </a:r>
          </a:p>
        </p:txBody>
      </p:sp>
      <p:cxnSp>
        <p:nvCxnSpPr>
          <p:cNvPr id="6" name="Straight Connector 5">
            <a:extLst>
              <a:ext uri="{FF2B5EF4-FFF2-40B4-BE49-F238E27FC236}">
                <a16:creationId xmlns:a16="http://schemas.microsoft.com/office/drawing/2014/main" id="{A92D9863-5B4A-8E4E-9F0C-4034D1C98C4F}"/>
              </a:ext>
            </a:extLst>
          </p:cNvPr>
          <p:cNvCxnSpPr>
            <a:cxnSpLocks/>
          </p:cNvCxnSpPr>
          <p:nvPr userDrawn="1"/>
        </p:nvCxnSpPr>
        <p:spPr>
          <a:xfrm>
            <a:off x="228600" y="2500805"/>
            <a:ext cx="8429460" cy="0"/>
          </a:xfrm>
          <a:prstGeom prst="line">
            <a:avLst/>
          </a:prstGeom>
          <a:ln w="12700">
            <a:solidFill>
              <a:srgbClr val="74050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E111A45-CA2B-A240-B72F-74E2542A081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758" t="-7060" r="-2450" b="-4610"/>
          <a:stretch/>
        </p:blipFill>
        <p:spPr>
          <a:xfrm>
            <a:off x="228601" y="1090043"/>
            <a:ext cx="1876096" cy="1225639"/>
          </a:xfrm>
          <a:prstGeom prst="roundRect">
            <a:avLst>
              <a:gd name="adj" fmla="val 5064"/>
            </a:avLst>
          </a:prstGeom>
          <a:solidFill>
            <a:schemeClr val="bg1"/>
          </a:solidFill>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1018284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403064"/>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956845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403064"/>
                </a:solidFill>
                <a:latin typeface="Helvetica" pitchFamily="2" charset="0"/>
              </a:defRPr>
            </a:lvl1pPr>
          </a:lstStyle>
          <a:p>
            <a:r>
              <a:rPr lang="en-US" dirty="0"/>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403064"/>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dirty="0"/>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dirty="0"/>
              <a:t>Edit Subtitle</a:t>
            </a:r>
          </a:p>
        </p:txBody>
      </p:sp>
    </p:spTree>
    <p:extLst>
      <p:ext uri="{BB962C8B-B14F-4D97-AF65-F5344CB8AC3E}">
        <p14:creationId xmlns:p14="http://schemas.microsoft.com/office/powerpoint/2010/main" val="3995054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2271588" y="1146945"/>
            <a:ext cx="6386472" cy="421826"/>
          </a:xfrm>
          <a:prstGeom prst="rect">
            <a:avLst/>
          </a:prstGeom>
        </p:spPr>
        <p:txBody>
          <a:bodyPr lIns="0" tIns="0" rIns="0" bIns="0" anchor="t" anchorCtr="0">
            <a:normAutofit/>
          </a:bodyPr>
          <a:lstStyle>
            <a:lvl1pPr algn="l">
              <a:defRPr sz="3200" b="1" i="0">
                <a:solidFill>
                  <a:srgbClr val="403064"/>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28600" y="2704577"/>
            <a:ext cx="5199656" cy="675005"/>
          </a:xfrm>
          <a:prstGeom prst="rect">
            <a:avLst/>
          </a:prstGeom>
          <a:noFill/>
        </p:spPr>
        <p:txBody>
          <a:bodyPr/>
          <a:lstStyle>
            <a:lvl1pPr marL="342900" indent="-342900" algn="l">
              <a:buClr>
                <a:srgbClr val="403064"/>
              </a:buClr>
              <a:buSzPct val="125000"/>
              <a:buFont typeface="Wingdings" pitchFamily="2" charset="2"/>
              <a:buChar char="ü"/>
              <a:defRPr sz="1800" b="0" i="0">
                <a:solidFill>
                  <a:srgbClr val="403064"/>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pic>
        <p:nvPicPr>
          <p:cNvPr id="14" name="Picture 13">
            <a:extLst>
              <a:ext uri="{FF2B5EF4-FFF2-40B4-BE49-F238E27FC236}">
                <a16:creationId xmlns:a16="http://schemas.microsoft.com/office/drawing/2014/main" id="{3E3C193B-36ED-3242-AEFF-9406D4E3068A}"/>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Text Placeholder 4">
            <a:extLst>
              <a:ext uri="{FF2B5EF4-FFF2-40B4-BE49-F238E27FC236}">
                <a16:creationId xmlns:a16="http://schemas.microsoft.com/office/drawing/2014/main" id="{87A6AF17-6727-0A41-AAB2-35C8B01C910E}"/>
              </a:ext>
            </a:extLst>
          </p:cNvPr>
          <p:cNvSpPr>
            <a:spLocks noGrp="1"/>
          </p:cNvSpPr>
          <p:nvPr>
            <p:ph type="body" sz="quarter" idx="10" hasCustomPrompt="1"/>
          </p:nvPr>
        </p:nvSpPr>
        <p:spPr>
          <a:xfrm>
            <a:off x="2298955" y="1631834"/>
            <a:ext cx="6558899" cy="683845"/>
          </a:xfrm>
          <a:prstGeom prst="rect">
            <a:avLst/>
          </a:prstGeom>
        </p:spPr>
        <p:txBody>
          <a:bodyPr/>
          <a:lstStyle>
            <a:lvl1pPr marL="0" indent="0">
              <a:buNone/>
              <a:defRPr sz="2400" b="0" i="0">
                <a:solidFill>
                  <a:schemeClr val="tx1"/>
                </a:solidFill>
                <a:latin typeface="Helvetica" pitchFamily="2" charset="0"/>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dirty="0"/>
              <a:t>Click to edit Master subtitle</a:t>
            </a:r>
          </a:p>
        </p:txBody>
      </p:sp>
      <p:cxnSp>
        <p:nvCxnSpPr>
          <p:cNvPr id="6" name="Straight Connector 5">
            <a:extLst>
              <a:ext uri="{FF2B5EF4-FFF2-40B4-BE49-F238E27FC236}">
                <a16:creationId xmlns:a16="http://schemas.microsoft.com/office/drawing/2014/main" id="{A92D9863-5B4A-8E4E-9F0C-4034D1C98C4F}"/>
              </a:ext>
            </a:extLst>
          </p:cNvPr>
          <p:cNvCxnSpPr>
            <a:cxnSpLocks/>
          </p:cNvCxnSpPr>
          <p:nvPr userDrawn="1"/>
        </p:nvCxnSpPr>
        <p:spPr>
          <a:xfrm>
            <a:off x="228600" y="2500805"/>
            <a:ext cx="8429460" cy="0"/>
          </a:xfrm>
          <a:prstGeom prst="line">
            <a:avLst/>
          </a:prstGeom>
          <a:ln w="12700">
            <a:solidFill>
              <a:srgbClr val="74050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E111A45-CA2B-A240-B72F-74E2542A081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758" t="-7060" r="-2450" b="-4610"/>
          <a:stretch/>
        </p:blipFill>
        <p:spPr>
          <a:xfrm>
            <a:off x="228601" y="1090043"/>
            <a:ext cx="1876096" cy="1225639"/>
          </a:xfrm>
          <a:prstGeom prst="roundRect">
            <a:avLst>
              <a:gd name="adj" fmla="val 5064"/>
            </a:avLst>
          </a:prstGeom>
          <a:solidFill>
            <a:schemeClr val="bg1"/>
          </a:solidFill>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3752907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2F1A57"/>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2F1A5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2F1A5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2F1A5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18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2F1A57"/>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986279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584963"/>
            <a:ext cx="3037398" cy="1669773"/>
          </a:xfrm>
          <a:prstGeom prst="rect">
            <a:avLst/>
          </a:prstGeom>
        </p:spPr>
        <p:txBody>
          <a:bodyPr lIns="137160" tIns="228600" rIns="45720" bIns="0" anchor="t" anchorCtr="0"/>
          <a:lstStyle>
            <a:lvl1pPr>
              <a:lnSpc>
                <a:spcPct val="100000"/>
              </a:lnSpc>
              <a:defRPr sz="18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2F1A57"/>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703584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18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2F1A57"/>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1291869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18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2F1A57"/>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524351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4B82B018-4594-C14D-9D83-6A5ACB7F9C1E}"/>
              </a:ext>
            </a:extLst>
          </p:cNvPr>
          <p:cNvSpPr/>
          <p:nvPr userDrawn="1"/>
        </p:nvSpPr>
        <p:spPr>
          <a:xfrm rot="10800000" flipH="1">
            <a:off x="0" y="-1"/>
            <a:ext cx="8694751" cy="3440246"/>
          </a:xfrm>
          <a:prstGeom prst="round1Rect">
            <a:avLst>
              <a:gd name="adj" fmla="val 16776"/>
            </a:avLst>
          </a:pr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2F1A57"/>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CDE9F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771924"/>
      </p:ext>
    </p:extLst>
  </p:cSld>
  <p:clrMap bg1="lt1" tx1="dk1" bg2="lt2" tx2="dk2" accent1="accent1" accent2="accent2" accent3="accent3" accent4="accent4" accent5="accent5" accent6="accent6" hlink="hlink" folHlink="folHlink"/>
  <p:sldLayoutIdLst>
    <p:sldLayoutId id="2147483687" r:id="rId1"/>
    <p:sldLayoutId id="2147483686" r:id="rId2"/>
    <p:sldLayoutId id="214748368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DED9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6839592"/>
      </p:ext>
    </p:extLst>
  </p:cSld>
  <p:clrMap bg1="lt1" tx1="dk1" bg2="lt2" tx2="dk2" accent1="accent1" accent2="accent2" accent3="accent3" accent4="accent4" accent5="accent5" accent6="accent6" hlink="hlink" folHlink="folHlink"/>
  <p:sldLayoutIdLst>
    <p:sldLayoutId id="2147483691" r:id="rId1"/>
    <p:sldLayoutId id="2147483690" r:id="rId2"/>
    <p:sldLayoutId id="214748369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3228087"/>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62072" y="1211307"/>
            <a:ext cx="4792713" cy="3093974"/>
          </a:xfrm>
          <a:prstGeom prst="round1Rect">
            <a:avLst>
              <a:gd name="adj" fmla="val 26085"/>
            </a:avLst>
          </a:pr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2063712"/>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61575201"/>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2F1A57"/>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5.emf"/></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teamnutrition.usda.gov/"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15.emf"/></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fns.usda.gov/team-nutrition/cacfp-meal-pattern-training-worksheets"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image" Target="../media/image15.emf"/></Relationships>
</file>

<file path=ppt/slides/_rels/slide4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5.xml"/><Relationship Id="rId1" Type="http://schemas.openxmlformats.org/officeDocument/2006/relationships/slideLayout" Target="../slideLayouts/slideLayout9.xml"/><Relationship Id="rId4" Type="http://schemas.openxmlformats.org/officeDocument/2006/relationships/image" Target="../media/image15.emf"/></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15.emf"/></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fns.usda.gov/team-nutrition/cacfp-meal-pattern-training-worksheets"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12.emf"/><Relationship Id="rId4" Type="http://schemas.openxmlformats.org/officeDocument/2006/relationships/image" Target="../media/image11.emf"/></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foodbuyingguide.fns.usda.gov/" TargetMode="External"/><Relationship Id="rId5" Type="http://schemas.openxmlformats.org/officeDocument/2006/relationships/image" Target="../media/image5.png"/><Relationship Id="rId4" Type="http://schemas.openxmlformats.org/officeDocument/2006/relationships/image" Target="../media/image39.png"/></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9.xml"/><Relationship Id="rId1" Type="http://schemas.openxmlformats.org/officeDocument/2006/relationships/slideLayout" Target="../slideLayouts/slideLayout14.xml"/><Relationship Id="rId5" Type="http://schemas.openxmlformats.org/officeDocument/2006/relationships/hyperlink" Target="https://fns.usda.gov/tn/exhibit-grains-tool-rescue" TargetMode="Externa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hyperlink" Target="http://fns.usda.gov/team-nutrition/cacfp-meal-pattern-training-worksheets"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14.jpg"/><Relationship Id="rId4" Type="http://schemas.openxmlformats.org/officeDocument/2006/relationships/image" Target="../media/image13.jpg"/></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hyperlink" Target="https://fns.usda.gov/tn/halftime-cacfp-thirty-thursdays-training-webinar-series" TargetMode="Externa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hyperlink" Target="https://teamnutrition.usda.gov/" TargetMode="External"/><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62.xm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hyperlink" Target="mailto:TeamNutrition@usda.gov" TargetMode="External"/><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10.png"/><Relationship Id="rId7" Type="http://schemas.openxmlformats.org/officeDocument/2006/relationships/image" Target="../media/image45.png"/><Relationship Id="rId2" Type="http://schemas.openxmlformats.org/officeDocument/2006/relationships/notesSlide" Target="../notesSlides/notesSlide63.xml"/><Relationship Id="rId1" Type="http://schemas.openxmlformats.org/officeDocument/2006/relationships/slideLayout" Target="../slideLayouts/slideLayout10.xml"/><Relationship Id="rId6" Type="http://schemas.openxmlformats.org/officeDocument/2006/relationships/hyperlink" Target="https://twitter.com/@teamnutrition" TargetMode="External"/><Relationship Id="rId5" Type="http://schemas.openxmlformats.org/officeDocument/2006/relationships/image" Target="../media/image47.png"/><Relationship Id="rId10" Type="http://schemas.openxmlformats.org/officeDocument/2006/relationships/image" Target="../media/image49.png"/><Relationship Id="rId4" Type="http://schemas.openxmlformats.org/officeDocument/2006/relationships/hyperlink" Target="http://teamnutrition.usda.gov/" TargetMode="External"/><Relationship Id="rId9"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hyperlink" Target="http://fns.usda.gov/team-nutrition/cacfp-meal-pattern-training-worksheets"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871C-C2FA-F740-91A5-A2F96F1A46E7}"/>
              </a:ext>
            </a:extLst>
          </p:cNvPr>
          <p:cNvSpPr>
            <a:spLocks noGrp="1"/>
          </p:cNvSpPr>
          <p:nvPr>
            <p:ph type="ctrTitle"/>
          </p:nvPr>
        </p:nvSpPr>
        <p:spPr>
          <a:xfrm>
            <a:off x="365760" y="1143000"/>
            <a:ext cx="5557520" cy="1682970"/>
          </a:xfrm>
        </p:spPr>
        <p:txBody>
          <a:bodyPr>
            <a:normAutofit/>
          </a:bodyPr>
          <a:lstStyle/>
          <a:p>
            <a:r>
              <a:rPr lang="en-US" dirty="0"/>
              <a:t>Using Ounce Equivalents for Grains in the CACFP</a:t>
            </a:r>
          </a:p>
        </p:txBody>
      </p:sp>
      <p:sp>
        <p:nvSpPr>
          <p:cNvPr id="3" name="Subtitle 2">
            <a:extLst>
              <a:ext uri="{FF2B5EF4-FFF2-40B4-BE49-F238E27FC236}">
                <a16:creationId xmlns:a16="http://schemas.microsoft.com/office/drawing/2014/main" id="{BE443717-CAB9-9042-AC32-DD73C6CC7CCA}"/>
              </a:ext>
            </a:extLst>
          </p:cNvPr>
          <p:cNvSpPr>
            <a:spLocks noGrp="1"/>
          </p:cNvSpPr>
          <p:nvPr>
            <p:ph type="subTitle" idx="1"/>
          </p:nvPr>
        </p:nvSpPr>
        <p:spPr>
          <a:xfrm>
            <a:off x="365760" y="3657600"/>
            <a:ext cx="3855110" cy="1280160"/>
          </a:xfrm>
        </p:spPr>
        <p:txBody>
          <a:bodyPr/>
          <a:lstStyle/>
          <a:p>
            <a:r>
              <a:rPr lang="en-US" dirty="0"/>
              <a:t>A Training Presentation for </a:t>
            </a:r>
            <a:br>
              <a:rPr lang="en-US" dirty="0"/>
            </a:br>
            <a:r>
              <a:rPr lang="en-US" dirty="0"/>
              <a:t>Child and Adult Care Food </a:t>
            </a:r>
            <a:br>
              <a:rPr lang="en-US" dirty="0"/>
            </a:br>
            <a:r>
              <a:rPr lang="en-US" dirty="0"/>
              <a:t>Program (CACFP) Operators</a:t>
            </a:r>
          </a:p>
        </p:txBody>
      </p:sp>
      <p:pic>
        <p:nvPicPr>
          <p:cNvPr id="5" name="Picture 4" descr="Young boy thinking holding a whole wheat waffle.">
            <a:extLst>
              <a:ext uri="{FF2B5EF4-FFF2-40B4-BE49-F238E27FC236}">
                <a16:creationId xmlns:a16="http://schemas.microsoft.com/office/drawing/2014/main" id="{22ED94CC-ADF3-F34D-B674-8956F6AF17CF}"/>
              </a:ext>
            </a:extLst>
          </p:cNvPr>
          <p:cNvPicPr>
            <a:picLocks noChangeAspect="1"/>
          </p:cNvPicPr>
          <p:nvPr/>
        </p:nvPicPr>
        <p:blipFill rotWithShape="1">
          <a:blip r:embed="rId3"/>
          <a:srcRect b="26248"/>
          <a:stretch/>
        </p:blipFill>
        <p:spPr>
          <a:xfrm>
            <a:off x="5773576" y="996315"/>
            <a:ext cx="2918148" cy="4022096"/>
          </a:xfrm>
          <a:prstGeom prst="rect">
            <a:avLst/>
          </a:prstGeom>
        </p:spPr>
      </p:pic>
    </p:spTree>
    <p:extLst>
      <p:ext uri="{BB962C8B-B14F-4D97-AF65-F5344CB8AC3E}">
        <p14:creationId xmlns:p14="http://schemas.microsoft.com/office/powerpoint/2010/main" val="274929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quot;&quot;">
            <a:extLst>
              <a:ext uri="{FF2B5EF4-FFF2-40B4-BE49-F238E27FC236}">
                <a16:creationId xmlns:a16="http://schemas.microsoft.com/office/drawing/2014/main" id="{D2E09904-63E6-2D4B-B4C2-70246D0AFB11}"/>
              </a:ext>
              <a:ext uri="{C183D7F6-B498-43B3-948B-1728B52AA6E4}">
                <adec:decorative xmlns:adec="http://schemas.microsoft.com/office/drawing/2017/decorative" xmlns="" val="0"/>
              </a:ext>
            </a:extLst>
          </p:cNvPr>
          <p:cNvSpPr/>
          <p:nvPr/>
        </p:nvSpPr>
        <p:spPr>
          <a:xfrm>
            <a:off x="942109" y="313054"/>
            <a:ext cx="7259782" cy="4517391"/>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Title 1">
            <a:extLst>
              <a:ext uri="{FF2B5EF4-FFF2-40B4-BE49-F238E27FC236}">
                <a16:creationId xmlns:a16="http://schemas.microsoft.com/office/drawing/2014/main" id="{6B99D777-BAFE-354B-A415-0E7CE4936D7A}"/>
              </a:ext>
            </a:extLst>
          </p:cNvPr>
          <p:cNvSpPr>
            <a:spLocks noGrp="1"/>
          </p:cNvSpPr>
          <p:nvPr>
            <p:ph type="title"/>
          </p:nvPr>
        </p:nvSpPr>
        <p:spPr>
          <a:xfrm>
            <a:off x="1615039" y="278966"/>
            <a:ext cx="5747661" cy="313053"/>
          </a:xfrm>
        </p:spPr>
        <p:txBody>
          <a:bodyPr/>
          <a:lstStyle/>
          <a:p>
            <a:r>
              <a:rPr lang="en-US" sz="1200" dirty="0">
                <a:solidFill>
                  <a:schemeClr val="bg1"/>
                </a:solidFill>
                <a:latin typeface="Arial" panose="020B0604020202020204" pitchFamily="34" charset="0"/>
                <a:cs typeface="Arial" panose="020B0604020202020204" pitchFamily="34" charset="0"/>
              </a:rPr>
              <a:t>CACFP meals and snacks: grains required for adults</a:t>
            </a:r>
            <a:endParaRPr lang="en-US" sz="1200" dirty="0">
              <a:solidFill>
                <a:schemeClr val="bg1"/>
              </a:solidFill>
            </a:endParaRPr>
          </a:p>
        </p:txBody>
      </p:sp>
      <p:sp>
        <p:nvSpPr>
          <p:cNvPr id="10" name="TextBox 9" descr="&#10;">
            <a:extLst>
              <a:ext uri="{FF2B5EF4-FFF2-40B4-BE49-F238E27FC236}">
                <a16:creationId xmlns:a16="http://schemas.microsoft.com/office/drawing/2014/main" id="{475D1DC5-311E-6146-A52F-5167021C7AD5}"/>
              </a:ext>
            </a:extLst>
          </p:cNvPr>
          <p:cNvSpPr txBox="1"/>
          <p:nvPr/>
        </p:nvSpPr>
        <p:spPr>
          <a:xfrm>
            <a:off x="1150128" y="552899"/>
            <a:ext cx="6840070" cy="353943"/>
          </a:xfrm>
          <a:prstGeom prst="rect">
            <a:avLst/>
          </a:prstGeom>
          <a:solidFill>
            <a:srgbClr val="2F1A57"/>
          </a:solidFill>
          <a:ln>
            <a:noFill/>
          </a:ln>
        </p:spPr>
        <p:txBody>
          <a:bodyPr wrap="square" rtlCol="0">
            <a:spAutoFit/>
          </a:bodyPr>
          <a:lstStyle/>
          <a:p>
            <a:pPr algn="ctr"/>
            <a:r>
              <a:rPr lang="en-US" sz="17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1" name="Table 10" descr="Grains Measuring Chart for the Child and Adult Care Food Program.">
            <a:extLst>
              <a:ext uri="{FF2B5EF4-FFF2-40B4-BE49-F238E27FC236}">
                <a16:creationId xmlns:a16="http://schemas.microsoft.com/office/drawing/2014/main" id="{BF55BDF8-0D87-6546-B2DC-6365287E9950}"/>
              </a:ext>
            </a:extLst>
          </p:cNvPr>
          <p:cNvGraphicFramePr>
            <a:graphicFrameLocks noGrp="1"/>
          </p:cNvGraphicFramePr>
          <p:nvPr>
            <p:extLst>
              <p:ext uri="{D42A27DB-BD31-4B8C-83A1-F6EECF244321}">
                <p14:modId xmlns:p14="http://schemas.microsoft.com/office/powerpoint/2010/main" val="3992692673"/>
              </p:ext>
            </p:extLst>
          </p:nvPr>
        </p:nvGraphicFramePr>
        <p:xfrm>
          <a:off x="1153802" y="892893"/>
          <a:ext cx="6836396" cy="3787397"/>
        </p:xfrm>
        <a:graphic>
          <a:graphicData uri="http://schemas.openxmlformats.org/drawingml/2006/table">
            <a:tbl>
              <a:tblPr firstRow="1" bandRow="1">
                <a:tableStyleId>{5C22544A-7EE6-4342-B048-85BDC9FD1C3A}</a:tableStyleId>
              </a:tblPr>
              <a:tblGrid>
                <a:gridCol w="1809634">
                  <a:extLst>
                    <a:ext uri="{9D8B030D-6E8A-4147-A177-3AD203B41FA5}">
                      <a16:colId xmlns:a16="http://schemas.microsoft.com/office/drawing/2014/main" val="220871024"/>
                    </a:ext>
                  </a:extLst>
                </a:gridCol>
                <a:gridCol w="1709099">
                  <a:extLst>
                    <a:ext uri="{9D8B030D-6E8A-4147-A177-3AD203B41FA5}">
                      <a16:colId xmlns:a16="http://schemas.microsoft.com/office/drawing/2014/main" val="3364600419"/>
                    </a:ext>
                  </a:extLst>
                </a:gridCol>
                <a:gridCol w="1709099">
                  <a:extLst>
                    <a:ext uri="{9D8B030D-6E8A-4147-A177-3AD203B41FA5}">
                      <a16:colId xmlns:a16="http://schemas.microsoft.com/office/drawing/2014/main" val="3104573430"/>
                    </a:ext>
                  </a:extLst>
                </a:gridCol>
                <a:gridCol w="1608564">
                  <a:extLst>
                    <a:ext uri="{9D8B030D-6E8A-4147-A177-3AD203B41FA5}">
                      <a16:colId xmlns:a16="http://schemas.microsoft.com/office/drawing/2014/main" val="3113121660"/>
                    </a:ext>
                  </a:extLst>
                </a:gridCol>
              </a:tblGrid>
              <a:tr h="2814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1100" b="1" i="0" dirty="0">
                          <a:solidFill>
                            <a:schemeClr val="tx1"/>
                          </a:solidFill>
                          <a:latin typeface="Helvetica" pitchFamily="2" charset="0"/>
                          <a:cs typeface="Times New Roman" panose="02020603050405020304" pitchFamily="18"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8646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latin typeface="Helvetica" pitchFamily="2" charset="0"/>
                          <a:cs typeface="Times New Roman" panose="02020603050405020304" pitchFamily="18" charset="0"/>
                        </a:rPr>
                        <a:t>1- through 5-year-olds </a:t>
                      </a:r>
                      <a:r>
                        <a:rPr lang="en-US" sz="1100" b="0" i="0" dirty="0">
                          <a:latin typeface="Helvetica" pitchFamily="2" charset="0"/>
                          <a:cs typeface="Times New Roman" panose="02020603050405020304" pitchFamily="18" charset="0"/>
                        </a:rPr>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1100" b="1" i="0" dirty="0">
                          <a:latin typeface="Helvetica" pitchFamily="2" charset="0"/>
                          <a:cs typeface="Times New Roman" panose="02020603050405020304" pitchFamily="18" charset="0"/>
                        </a:rPr>
                        <a:t>6- through 18-year-olds </a:t>
                      </a:r>
                      <a:br>
                        <a:rPr lang="en-US" sz="1100" b="1"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p>
                      <a:pPr algn="l"/>
                      <a:r>
                        <a:rPr lang="en-US" sz="1100" b="1" i="0" dirty="0">
                          <a:latin typeface="Helvetica" pitchFamily="2" charset="0"/>
                          <a:cs typeface="Times New Roman" panose="02020603050405020304" pitchFamily="18" charset="0"/>
                        </a:rPr>
                        <a:t>Adults</a:t>
                      </a:r>
                      <a:r>
                        <a:rPr lang="en-US" sz="1100" b="0" i="0" dirty="0">
                          <a:latin typeface="Helvetica" pitchFamily="2" charset="0"/>
                          <a:cs typeface="Times New Roman" panose="02020603050405020304" pitchFamily="18" charset="0"/>
                        </a:rPr>
                        <a:t> at Snack only</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kern="1200" dirty="0">
                          <a:solidFill>
                            <a:schemeClr val="dk1"/>
                          </a:solidFill>
                          <a:effectLst/>
                          <a:latin typeface="Helvetica" pitchFamily="2" charset="0"/>
                          <a:ea typeface="+mn-ea"/>
                          <a:cs typeface="+mn-cs"/>
                        </a:rPr>
                        <a:t>Adults</a:t>
                      </a:r>
                      <a:r>
                        <a:rPr lang="en-US" sz="1100" b="0" i="0" kern="1200" dirty="0">
                          <a:solidFill>
                            <a:schemeClr val="dk1"/>
                          </a:solidFill>
                          <a:effectLst/>
                          <a:latin typeface="Helvetica" pitchFamily="2" charset="0"/>
                          <a:ea typeface="+mn-ea"/>
                          <a:cs typeface="+mn-cs"/>
                        </a:rPr>
                        <a:t> at Breakfast,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Lunch, Supper</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13265">
                <a:tc>
                  <a:txBody>
                    <a:bodyPr/>
                    <a:lstStyle/>
                    <a:p>
                      <a:pPr algn="ctr"/>
                      <a:r>
                        <a:rPr lang="en-US" sz="1100" b="1" i="0" dirty="0">
                          <a:solidFill>
                            <a:schemeClr val="tx1"/>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½ oz. eq.</a:t>
                      </a:r>
                      <a:r>
                        <a:rPr lang="en-US" sz="1100" b="0" i="0" dirty="0">
                          <a:latin typeface="Helvetica" pitchFamily="2" charset="0"/>
                          <a:cs typeface="Times New Roman" panose="02020603050405020304" pitchFamily="18" charset="0"/>
                        </a:rPr>
                        <a:t>, 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1 oz. eq.</a:t>
                      </a:r>
                      <a:r>
                        <a:rPr lang="en-US" sz="1100" b="0" i="0" dirty="0">
                          <a:latin typeface="Helvetica" pitchFamily="2" charset="0"/>
                          <a:cs typeface="Times New Roman" panose="02020603050405020304" pitchFamily="18" charset="0"/>
                        </a:rPr>
                        <a:t>,</a:t>
                      </a:r>
                      <a:r>
                        <a:rPr lang="en-US" sz="1100" b="1" i="0" dirty="0">
                          <a:latin typeface="Helvetica" pitchFamily="2" charset="0"/>
                          <a:cs typeface="Times New Roman" panose="02020603050405020304" pitchFamily="18" charset="0"/>
                        </a:rPr>
                        <a:t> </a:t>
                      </a:r>
                      <a:r>
                        <a:rPr lang="en-US" sz="1100" b="0" i="0" dirty="0">
                          <a:latin typeface="Helvetica" pitchFamily="2" charset="0"/>
                          <a:cs typeface="Times New Roman" panose="02020603050405020304" pitchFamily="18" charset="0"/>
                        </a:rPr>
                        <a:t>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2 oz. eq.</a:t>
                      </a:r>
                      <a:r>
                        <a:rPr lang="en-US" sz="1100" b="0" i="0" dirty="0">
                          <a:latin typeface="Helvetica" pitchFamily="2" charset="0"/>
                          <a:cs typeface="Times New Roman" panose="02020603050405020304" pitchFamily="18" charset="0"/>
                        </a:rPr>
                        <a:t>, which equals about…</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45706">
                <a:tc>
                  <a:txBody>
                    <a:bodyPr/>
                    <a:lstStyle/>
                    <a:p>
                      <a:r>
                        <a:rPr lang="en-US" sz="1100" b="1" i="0" dirty="0">
                          <a:solidFill>
                            <a:schemeClr val="tx1"/>
                          </a:solidFill>
                          <a:latin typeface="Helvetica" pitchFamily="2" charset="0"/>
                          <a:cs typeface="Times New Roman" panose="02020603050405020304" pitchFamily="18" charset="0"/>
                        </a:rPr>
                        <a:t>Pasta</a:t>
                      </a:r>
                      <a:r>
                        <a:rPr lang="en-US" sz="1100" b="0" i="0" dirty="0">
                          <a:solidFill>
                            <a:schemeClr val="tx1"/>
                          </a:solidFill>
                          <a:latin typeface="Helvetica" pitchFamily="2" charset="0"/>
                          <a:cs typeface="Times New Roman" panose="02020603050405020304" pitchFamily="18" charset="0"/>
                        </a:rPr>
                        <a:t> (whole grain-rich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or enriched, all shapes)</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¼ cup cooked or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14 grams dry</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½ cup cooked or</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28 grams dry </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1 cup cooked or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56 grams dry</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784175">
                <a:tc>
                  <a:txBody>
                    <a:bodyPr/>
                    <a:lstStyle/>
                    <a:p>
                      <a:r>
                        <a:rPr lang="en-US" sz="1100" b="1" i="0" dirty="0">
                          <a:solidFill>
                            <a:schemeClr val="tx1"/>
                          </a:solidFill>
                          <a:latin typeface="Helvetica" pitchFamily="2" charset="0"/>
                          <a:cs typeface="Times New Roman" panose="02020603050405020304" pitchFamily="18" charset="0"/>
                        </a:rPr>
                        <a:t>Pita Bread/Round </a:t>
                      </a:r>
                      <a:r>
                        <a:rPr lang="en-US" sz="1100" b="0" i="0" dirty="0">
                          <a:solidFill>
                            <a:schemeClr val="tx1"/>
                          </a:solidFill>
                          <a:latin typeface="Helvetica" pitchFamily="2" charset="0"/>
                          <a:cs typeface="Times New Roman" panose="02020603050405020304" pitchFamily="18" charset="0"/>
                        </a:rP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(whole grain-rich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or enriched) at least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56 grams*</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¼ pita or 14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½ pita or 28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1 pita or 56 grams </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51873">
                <a:tc>
                  <a:txBody>
                    <a:bodyPr/>
                    <a:lstStyle/>
                    <a:p>
                      <a:r>
                        <a:rPr lang="en-US" sz="1100" b="1" i="0" dirty="0">
                          <a:effectLst/>
                          <a:latin typeface="Helvetica" pitchFamily="2" charset="0"/>
                        </a:rPr>
                        <a:t>Popcorn</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1 ½ cups or 14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3 cups or 28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6 cups or 56 grams</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445706">
                <a:tc>
                  <a:txBody>
                    <a:bodyPr/>
                    <a:lstStyle/>
                    <a:p>
                      <a:r>
                        <a:rPr lang="en-US" sz="1100" b="1" dirty="0">
                          <a:effectLst/>
                          <a:latin typeface="Helvetica LT Std" panose="020B0504020202020204" pitchFamily="34" charset="0"/>
                        </a:rPr>
                        <a:t>Pretzel, Hard, Mini-Twist </a:t>
                      </a:r>
                      <a:br>
                        <a:rPr lang="en-US" sz="1100" b="1" dirty="0">
                          <a:effectLst/>
                          <a:latin typeface="Helvetica LT Std" panose="020B0504020202020204" pitchFamily="34" charset="0"/>
                        </a:rPr>
                      </a:br>
                      <a:r>
                        <a:rPr lang="en-US" sz="1100" dirty="0">
                          <a:effectLst/>
                          <a:latin typeface="Helvetica LT Std" panose="020B0504020202020204" pitchFamily="34" charset="0"/>
                        </a:rPr>
                        <a:t>(about 1 ¼” by 1 ½”)**</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7 twists (~</a:t>
                      </a:r>
                      <a:r>
                        <a:rPr lang="en-US" sz="1100" dirty="0">
                          <a:effectLst/>
                          <a:latin typeface="Arial" panose="020B0604020202020204" pitchFamily="34" charset="0"/>
                        </a:rPr>
                        <a:t>⅓</a:t>
                      </a:r>
                      <a:r>
                        <a:rPr lang="en-US" sz="1100" dirty="0">
                          <a:effectLst/>
                          <a:latin typeface="Helvetica LT Std" panose="020B0504020202020204" pitchFamily="34" charset="0"/>
                        </a:rPr>
                        <a:t> cup) </a:t>
                      </a:r>
                      <a:br>
                        <a:rPr lang="en-US" sz="1100" dirty="0">
                          <a:effectLst/>
                          <a:latin typeface="Helvetica LT Std" panose="020B0504020202020204" pitchFamily="34" charset="0"/>
                        </a:rPr>
                      </a:br>
                      <a:r>
                        <a:rPr lang="en-US" sz="1100" dirty="0">
                          <a:effectLst/>
                          <a:latin typeface="Helvetica LT Std" panose="020B0504020202020204" pitchFamily="34" charset="0"/>
                        </a:rPr>
                        <a:t>or 11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14 twists (~</a:t>
                      </a:r>
                      <a:r>
                        <a:rPr lang="en-US" sz="1100" dirty="0">
                          <a:effectLst/>
                          <a:latin typeface="Arial" panose="020B0604020202020204" pitchFamily="34" charset="0"/>
                        </a:rPr>
                        <a:t>⅔</a:t>
                      </a:r>
                      <a:r>
                        <a:rPr lang="en-US" sz="1100" dirty="0">
                          <a:effectLst/>
                          <a:latin typeface="Helvetica LT Std" panose="020B0504020202020204" pitchFamily="34" charset="0"/>
                        </a:rPr>
                        <a:t> cup) </a:t>
                      </a:r>
                      <a:br>
                        <a:rPr lang="en-US" sz="1100" dirty="0">
                          <a:effectLst/>
                          <a:latin typeface="Helvetica LT Std" panose="020B0504020202020204" pitchFamily="34" charset="0"/>
                        </a:rPr>
                      </a:br>
                      <a:r>
                        <a:rPr lang="en-US" sz="1100" dirty="0">
                          <a:effectLst/>
                          <a:latin typeface="Helvetica LT Std" panose="020B0504020202020204" pitchFamily="34" charset="0"/>
                        </a:rPr>
                        <a:t>or 22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27 twists (~1 cup) </a:t>
                      </a:r>
                      <a:br>
                        <a:rPr lang="en-US" sz="1100" dirty="0">
                          <a:effectLst/>
                          <a:latin typeface="Helvetica LT Std" panose="020B0504020202020204" pitchFamily="34" charset="0"/>
                        </a:rPr>
                      </a:br>
                      <a:r>
                        <a:rPr lang="en-US" sz="1100" dirty="0">
                          <a:effectLst/>
                          <a:latin typeface="Helvetica LT Std" panose="020B0504020202020204" pitchFamily="34" charset="0"/>
                        </a:rPr>
                        <a:t>or 44 grams</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grpSp>
        <p:nvGrpSpPr>
          <p:cNvPr id="3" name="Group 2" descr="Outline around the data cells in the &quot;Adults at Breakfast, Lunch, Supper&quot; column.">
            <a:extLst>
              <a:ext uri="{FF2B5EF4-FFF2-40B4-BE49-F238E27FC236}">
                <a16:creationId xmlns:a16="http://schemas.microsoft.com/office/drawing/2014/main" id="{38D52C20-33D2-FF45-8A71-59AEC1D646D5}"/>
              </a:ext>
            </a:extLst>
          </p:cNvPr>
          <p:cNvGrpSpPr/>
          <p:nvPr/>
        </p:nvGrpSpPr>
        <p:grpSpPr>
          <a:xfrm>
            <a:off x="775855" y="1160956"/>
            <a:ext cx="7214342" cy="3515364"/>
            <a:chOff x="775855" y="1160956"/>
            <a:chExt cx="7214342" cy="3515364"/>
          </a:xfrm>
        </p:grpSpPr>
        <p:sp>
          <p:nvSpPr>
            <p:cNvPr id="16" name="Rounded Rectangle 15" descr="Outline around the data cells in the &quot;Adults at Breakfast, Lunch, Supper&quot; column.">
              <a:extLst>
                <a:ext uri="{FF2B5EF4-FFF2-40B4-BE49-F238E27FC236}">
                  <a16:creationId xmlns:a16="http://schemas.microsoft.com/office/drawing/2014/main" id="{B5CDF00F-C8F1-4241-8677-19B22EB10131}"/>
                </a:ext>
                <a:ext uri="{C183D7F6-B498-43B3-948B-1728B52AA6E4}">
                  <adec:decorative xmlns:adec="http://schemas.microsoft.com/office/drawing/2017/decorative" xmlns="" val="0"/>
                </a:ext>
              </a:extLst>
            </p:cNvPr>
            <p:cNvSpPr/>
            <p:nvPr/>
          </p:nvSpPr>
          <p:spPr>
            <a:xfrm>
              <a:off x="6373090" y="1160956"/>
              <a:ext cx="1617107" cy="3515364"/>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descr="Outline around the data cells in the &quot;Adults at Breakfast, Lunch, Supper&quot; column.">
              <a:extLst>
                <a:ext uri="{FF2B5EF4-FFF2-40B4-BE49-F238E27FC236}">
                  <a16:creationId xmlns:a16="http://schemas.microsoft.com/office/drawing/2014/main" id="{61A0AAF5-F13F-844E-966C-A0E30B6F2241}"/>
                </a:ext>
                <a:ext uri="{C183D7F6-B498-43B3-948B-1728B52AA6E4}">
                  <adec:decorative xmlns:adec="http://schemas.microsoft.com/office/drawing/2017/decorative" xmlns="" val="0"/>
                </a:ext>
              </a:extLst>
            </p:cNvPr>
            <p:cNvCxnSpPr>
              <a:cxnSpLocks/>
            </p:cNvCxnSpPr>
            <p:nvPr/>
          </p:nvCxnSpPr>
          <p:spPr>
            <a:xfrm>
              <a:off x="775855" y="2644799"/>
              <a:ext cx="5597235"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grpSp>
      <p:pic>
        <p:nvPicPr>
          <p:cNvPr id="8" name="Picture 7" descr="&quot;&quot;">
            <a:extLst>
              <a:ext uri="{FF2B5EF4-FFF2-40B4-BE49-F238E27FC236}">
                <a16:creationId xmlns:a16="http://schemas.microsoft.com/office/drawing/2014/main" id="{DC02FF19-5A98-2A45-B241-4F5B0A2C2ECF}"/>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1686063" y="1233277"/>
            <a:ext cx="755627" cy="790676"/>
          </a:xfrm>
          <a:prstGeom prst="rect">
            <a:avLst/>
          </a:prstGeom>
        </p:spPr>
      </p:pic>
      <p:sp>
        <p:nvSpPr>
          <p:cNvPr id="2" name="Speaker Notes">
            <a:extLst>
              <a:ext uri="{FF2B5EF4-FFF2-40B4-BE49-F238E27FC236}">
                <a16:creationId xmlns:a16="http://schemas.microsoft.com/office/drawing/2014/main" id="{6BDEFCB1-8B27-48BA-8D50-9438B51E9F83}"/>
              </a:ext>
            </a:extLst>
          </p:cNvPr>
          <p:cNvSpPr txBox="1"/>
          <p:nvPr/>
        </p:nvSpPr>
        <p:spPr>
          <a:xfrm>
            <a:off x="0" y="4934514"/>
            <a:ext cx="9054988" cy="369332"/>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Speaker notes:</a:t>
            </a:r>
          </a:p>
          <a:p>
            <a:r>
              <a:rPr lang="en-US" sz="300" dirty="0">
                <a:solidFill>
                  <a:schemeClr val="bg1"/>
                </a:solidFill>
                <a:latin typeface="Arial" panose="020B0604020202020204" pitchFamily="34" charset="0"/>
                <a:cs typeface="Arial" panose="020B0604020202020204" pitchFamily="34" charset="0"/>
              </a:rPr>
              <a:t>And finally, each grain item in this chart is listed with the amount of an item you need to make up 2-ounce equivalents of grains. Two ounce equivalents of grains is the minimum amount of grains required for adult participants at breakfast, lunch, and supper.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As I mentioned, this chart has over 40 grain items that might be commonly served in the CACFP. If you want to serve a grain item that is not listed on this chart, we will talk about other tools you can use at the end of today’s session.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This chart is designed to grab-and-go, so that someone could just pick it up and start using it. For those who might like instructions, we also include steps on how to use the chart on page one of the worksheet. So, let’s take a look at page one now.</a:t>
            </a:r>
            <a:endParaRPr lang="en-US" sz="300" baseline="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2482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684B9-10A8-C044-9770-9B9DFDDAAD40}"/>
              </a:ext>
            </a:extLst>
          </p:cNvPr>
          <p:cNvSpPr>
            <a:spLocks noGrp="1"/>
          </p:cNvSpPr>
          <p:nvPr>
            <p:ph type="title"/>
          </p:nvPr>
        </p:nvSpPr>
        <p:spPr>
          <a:xfrm>
            <a:off x="228600" y="288119"/>
            <a:ext cx="8789276" cy="475484"/>
          </a:xfrm>
        </p:spPr>
        <p:txBody>
          <a:bodyPr/>
          <a:lstStyle/>
          <a:p>
            <a:r>
              <a:rPr lang="en-US" dirty="0"/>
              <a:t>Using the Grains Measuring Chart</a:t>
            </a:r>
          </a:p>
        </p:txBody>
      </p:sp>
      <p:grpSp>
        <p:nvGrpSpPr>
          <p:cNvPr id="13" name="Group 12" descr="Thumbnail image of the first page of the training sheet &quot;Using Grain Equivalent Ounces in the Child and Adult Care Food Program.&quot;">
            <a:extLst>
              <a:ext uri="{FF2B5EF4-FFF2-40B4-BE49-F238E27FC236}">
                <a16:creationId xmlns:a16="http://schemas.microsoft.com/office/drawing/2014/main" id="{8CEB6834-099D-B94F-9C3C-B4582FA8AC76}"/>
              </a:ext>
            </a:extLst>
          </p:cNvPr>
          <p:cNvGrpSpPr/>
          <p:nvPr/>
        </p:nvGrpSpPr>
        <p:grpSpPr>
          <a:xfrm>
            <a:off x="252955" y="833087"/>
            <a:ext cx="8764921" cy="4121869"/>
            <a:chOff x="252955" y="833087"/>
            <a:chExt cx="8764921" cy="4121869"/>
          </a:xfrm>
        </p:grpSpPr>
        <p:pic>
          <p:nvPicPr>
            <p:cNvPr id="3" name="Picture 2" descr="Thumbnail image of page 1 of &quot;Using Ounce Equivalents for Grains in the Child and Adult Care Food Program&quot; worksheet.">
              <a:extLst>
                <a:ext uri="{FF2B5EF4-FFF2-40B4-BE49-F238E27FC236}">
                  <a16:creationId xmlns:a16="http://schemas.microsoft.com/office/drawing/2014/main" id="{B6A42176-C456-1143-9DDE-7D10C4EDDA0A}"/>
                </a:ext>
              </a:extLst>
            </p:cNvPr>
            <p:cNvPicPr>
              <a:picLocks noChangeAspect="1"/>
            </p:cNvPicPr>
            <p:nvPr/>
          </p:nvPicPr>
          <p:blipFill>
            <a:blip r:embed="rId3"/>
            <a:srcRect/>
            <a:stretch/>
          </p:blipFill>
          <p:spPr>
            <a:xfrm>
              <a:off x="252955" y="923125"/>
              <a:ext cx="2437072" cy="3153859"/>
            </a:xfrm>
            <a:prstGeom prst="rect">
              <a:avLst/>
            </a:prstGeom>
            <a:effectLst>
              <a:outerShdw blurRad="63500" sx="102000" sy="102000" algn="ctr" rotWithShape="0">
                <a:prstClr val="black">
                  <a:alpha val="15000"/>
                </a:prstClr>
              </a:outerShdw>
            </a:effectLst>
          </p:spPr>
        </p:pic>
        <p:sp>
          <p:nvSpPr>
            <p:cNvPr id="27" name="Rounded Rectangle 26" descr="Thumbnail image of the first page of the training sheet &quot;Using Grain Equivalent Ounces in the Child and Adult Care Food Program.&quot;">
              <a:extLst>
                <a:ext uri="{FF2B5EF4-FFF2-40B4-BE49-F238E27FC236}">
                  <a16:creationId xmlns:a16="http://schemas.microsoft.com/office/drawing/2014/main" id="{BAC4C905-3B2A-0240-8BE9-63266B81A785}"/>
                </a:ext>
              </a:extLst>
            </p:cNvPr>
            <p:cNvSpPr/>
            <p:nvPr/>
          </p:nvSpPr>
          <p:spPr>
            <a:xfrm>
              <a:off x="326834" y="2390632"/>
              <a:ext cx="2287114" cy="1369764"/>
            </a:xfrm>
            <a:prstGeom prst="roundRect">
              <a:avLst>
                <a:gd name="adj" fmla="val 2163"/>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8" name="Elbow Connector 27" descr="Thumbnail image of the first page of the training sheet &quot;Using Grain Equivalent Ounces in the Child and Adult Care Food Program.&quot;">
              <a:extLst>
                <a:ext uri="{FF2B5EF4-FFF2-40B4-BE49-F238E27FC236}">
                  <a16:creationId xmlns:a16="http://schemas.microsoft.com/office/drawing/2014/main" id="{788F0CA6-27E4-664F-BF9C-769213A87F85}"/>
                </a:ext>
              </a:extLst>
            </p:cNvPr>
            <p:cNvCxnSpPr>
              <a:cxnSpLocks/>
            </p:cNvCxnSpPr>
            <p:nvPr/>
          </p:nvCxnSpPr>
          <p:spPr>
            <a:xfrm rot="10800000">
              <a:off x="2633232" y="3090413"/>
              <a:ext cx="727667" cy="694944"/>
            </a:xfrm>
            <a:prstGeom prst="bentConnector3">
              <a:avLst>
                <a:gd name="adj1" fmla="val -571"/>
              </a:avLst>
            </a:prstGeom>
            <a:ln w="28575">
              <a:solidFill>
                <a:srgbClr val="2F1A57"/>
              </a:solidFill>
              <a:tailEnd type="oval"/>
            </a:ln>
          </p:spPr>
          <p:style>
            <a:lnRef idx="1">
              <a:schemeClr val="accent1"/>
            </a:lnRef>
            <a:fillRef idx="0">
              <a:schemeClr val="accent1"/>
            </a:fillRef>
            <a:effectRef idx="0">
              <a:schemeClr val="accent1"/>
            </a:effectRef>
            <a:fontRef idx="minor">
              <a:schemeClr val="tx1"/>
            </a:fontRef>
          </p:style>
        </p:cxnSp>
        <p:sp>
          <p:nvSpPr>
            <p:cNvPr id="4" name="Rounded Rectangle 3" descr="Thumbnail image of the first page of the training sheet &quot;Using Grain Equivalent Ounces in the Child and Adult Care Food Program.&quot;">
              <a:extLst>
                <a:ext uri="{FF2B5EF4-FFF2-40B4-BE49-F238E27FC236}">
                  <a16:creationId xmlns:a16="http://schemas.microsoft.com/office/drawing/2014/main" id="{7734CD7B-3FA1-0446-9304-2B206AF5F38E}"/>
                </a:ext>
                <a:ext uri="{C183D7F6-B498-43B3-948B-1728B52AA6E4}">
                  <adec:decorative xmlns:adec="http://schemas.microsoft.com/office/drawing/2017/decorative" xmlns="" val="0"/>
                </a:ext>
              </a:extLst>
            </p:cNvPr>
            <p:cNvSpPr/>
            <p:nvPr/>
          </p:nvSpPr>
          <p:spPr>
            <a:xfrm>
              <a:off x="2997066" y="833087"/>
              <a:ext cx="6020810" cy="4121869"/>
            </a:xfrm>
            <a:prstGeom prst="roundRect">
              <a:avLst>
                <a:gd name="adj" fmla="val 285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prstClr val="white"/>
                </a:solidFill>
              </a:endParaRPr>
            </a:p>
          </p:txBody>
        </p:sp>
      </p:grpSp>
      <p:sp>
        <p:nvSpPr>
          <p:cNvPr id="5" name="TextBox 4">
            <a:extLst>
              <a:ext uri="{FF2B5EF4-FFF2-40B4-BE49-F238E27FC236}">
                <a16:creationId xmlns:a16="http://schemas.microsoft.com/office/drawing/2014/main" id="{CEDDE5B8-7D07-5E4D-A8AD-69B4C1F24591}"/>
              </a:ext>
            </a:extLst>
          </p:cNvPr>
          <p:cNvSpPr txBox="1"/>
          <p:nvPr/>
        </p:nvSpPr>
        <p:spPr>
          <a:xfrm>
            <a:off x="3123140" y="843509"/>
            <a:ext cx="6005230" cy="738664"/>
          </a:xfrm>
          <a:prstGeom prst="rect">
            <a:avLst/>
          </a:prstGeom>
          <a:noFill/>
        </p:spPr>
        <p:txBody>
          <a:bodyPr wrap="square" rtlCol="0">
            <a:spAutoFit/>
          </a:bodyPr>
          <a:lstStyle/>
          <a:p>
            <a:pPr>
              <a:lnSpc>
                <a:spcPct val="150000"/>
              </a:lnSpc>
            </a:pPr>
            <a:r>
              <a:rPr lang="en-US" sz="1400" b="1" dirty="0">
                <a:solidFill>
                  <a:srgbClr val="301B58"/>
                </a:solidFill>
                <a:latin typeface="Times New Roman" panose="02020603050405020304" pitchFamily="18" charset="0"/>
              </a:rPr>
              <a:t>Using the Grains Measuring Chart</a:t>
            </a:r>
            <a:endParaRPr lang="en-US" sz="1400" dirty="0">
              <a:solidFill>
                <a:srgbClr val="301B58"/>
              </a:solidFill>
              <a:latin typeface="Times New Roman" panose="02020603050405020304" pitchFamily="18" charset="0"/>
            </a:endParaRPr>
          </a:p>
          <a:p>
            <a:r>
              <a:rPr lang="en-US" sz="1050" dirty="0">
                <a:latin typeface="Times New Roman" panose="02020603050405020304" pitchFamily="18" charset="0"/>
              </a:rPr>
              <a:t>The Grains Measuring Chart on pages 2-4 tells you how much of a grain item you need to serve to meet CACFP meal pattern requirements. To use this chart:</a:t>
            </a:r>
            <a:endParaRPr lang="en-US" sz="1050" dirty="0">
              <a:solidFill>
                <a:srgbClr val="301B58"/>
              </a:solidFill>
              <a:latin typeface="Times New Roman" panose="02020603050405020304" pitchFamily="18" charset="0"/>
            </a:endParaRPr>
          </a:p>
        </p:txBody>
      </p:sp>
      <p:sp>
        <p:nvSpPr>
          <p:cNvPr id="6" name="Oval 5">
            <a:extLst>
              <a:ext uri="{FF2B5EF4-FFF2-40B4-BE49-F238E27FC236}">
                <a16:creationId xmlns:a16="http://schemas.microsoft.com/office/drawing/2014/main" id="{D67EA5E1-751D-024D-A116-7CC3A2A8E979}"/>
              </a:ext>
            </a:extLst>
          </p:cNvPr>
          <p:cNvSpPr>
            <a:spLocks noChangeAspect="1"/>
          </p:cNvSpPr>
          <p:nvPr/>
        </p:nvSpPr>
        <p:spPr>
          <a:xfrm>
            <a:off x="3195476" y="1630753"/>
            <a:ext cx="418421" cy="418421"/>
          </a:xfrm>
          <a:prstGeom prst="ellipse">
            <a:avLst/>
          </a:prstGeom>
          <a:solidFill>
            <a:srgbClr val="9CD4E8"/>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2F1A57"/>
                </a:solidFill>
                <a:latin typeface="Helvetica" pitchFamily="2" charset="0"/>
              </a:rPr>
              <a:t>1</a:t>
            </a:r>
          </a:p>
        </p:txBody>
      </p:sp>
      <p:sp>
        <p:nvSpPr>
          <p:cNvPr id="7" name="TextBox 6">
            <a:extLst>
              <a:ext uri="{FF2B5EF4-FFF2-40B4-BE49-F238E27FC236}">
                <a16:creationId xmlns:a16="http://schemas.microsoft.com/office/drawing/2014/main" id="{E52BC9E8-B22D-F949-AB4E-BD8CCE6954CE}"/>
              </a:ext>
            </a:extLst>
          </p:cNvPr>
          <p:cNvSpPr txBox="1"/>
          <p:nvPr/>
        </p:nvSpPr>
        <p:spPr>
          <a:xfrm>
            <a:off x="3613897" y="1589987"/>
            <a:ext cx="2310165" cy="415498"/>
          </a:xfrm>
          <a:prstGeom prst="rect">
            <a:avLst/>
          </a:prstGeom>
          <a:noFill/>
        </p:spPr>
        <p:txBody>
          <a:bodyPr wrap="square" rtlCol="0">
            <a:spAutoFit/>
          </a:bodyPr>
          <a:lstStyle/>
          <a:p>
            <a:r>
              <a:rPr lang="en-US" sz="1050" dirty="0">
                <a:latin typeface="Times New Roman" panose="02020603050405020304" pitchFamily="18" charset="0"/>
              </a:rPr>
              <a:t>Find the grain you want to serve under the “Grain Item and Size” column.</a:t>
            </a:r>
          </a:p>
        </p:txBody>
      </p:sp>
      <p:sp>
        <p:nvSpPr>
          <p:cNvPr id="9" name="Oval 8">
            <a:extLst>
              <a:ext uri="{FF2B5EF4-FFF2-40B4-BE49-F238E27FC236}">
                <a16:creationId xmlns:a16="http://schemas.microsoft.com/office/drawing/2014/main" id="{0C82F2BE-3EA2-7E4F-BAFB-C910BC51853C}"/>
              </a:ext>
            </a:extLst>
          </p:cNvPr>
          <p:cNvSpPr>
            <a:spLocks noChangeAspect="1"/>
          </p:cNvSpPr>
          <p:nvPr/>
        </p:nvSpPr>
        <p:spPr>
          <a:xfrm>
            <a:off x="3195476" y="2175611"/>
            <a:ext cx="418421" cy="418421"/>
          </a:xfrm>
          <a:prstGeom prst="ellipse">
            <a:avLst/>
          </a:prstGeom>
          <a:solidFill>
            <a:srgbClr val="9CD4E8"/>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2F1A57"/>
                </a:solidFill>
                <a:latin typeface="Helvetica" pitchFamily="2" charset="0"/>
              </a:rPr>
              <a:t>2</a:t>
            </a:r>
          </a:p>
        </p:txBody>
      </p:sp>
      <p:sp>
        <p:nvSpPr>
          <p:cNvPr id="8" name="TextBox 7">
            <a:extLst>
              <a:ext uri="{FF2B5EF4-FFF2-40B4-BE49-F238E27FC236}">
                <a16:creationId xmlns:a16="http://schemas.microsoft.com/office/drawing/2014/main" id="{B3BE27E5-7D92-EF4E-9E3B-731931C20704}"/>
              </a:ext>
            </a:extLst>
          </p:cNvPr>
          <p:cNvSpPr txBox="1"/>
          <p:nvPr/>
        </p:nvSpPr>
        <p:spPr>
          <a:xfrm>
            <a:off x="3613897" y="2178534"/>
            <a:ext cx="2255457" cy="415498"/>
          </a:xfrm>
          <a:prstGeom prst="rect">
            <a:avLst/>
          </a:prstGeom>
          <a:noFill/>
        </p:spPr>
        <p:txBody>
          <a:bodyPr wrap="square" rtlCol="0">
            <a:spAutoFit/>
          </a:bodyPr>
          <a:lstStyle/>
          <a:p>
            <a:r>
              <a:rPr lang="en-US" sz="1050" dirty="0">
                <a:latin typeface="Times New Roman" panose="02020603050405020304" pitchFamily="18" charset="0"/>
              </a:rPr>
              <a:t>Check if the chart lists a size or weight by the name of the grain. If the chart:</a:t>
            </a:r>
          </a:p>
        </p:txBody>
      </p:sp>
      <p:sp>
        <p:nvSpPr>
          <p:cNvPr id="10" name="TextBox 9">
            <a:extLst>
              <a:ext uri="{FF2B5EF4-FFF2-40B4-BE49-F238E27FC236}">
                <a16:creationId xmlns:a16="http://schemas.microsoft.com/office/drawing/2014/main" id="{43880EB5-5F7B-9945-B979-A5079EB30A6D}"/>
              </a:ext>
            </a:extLst>
          </p:cNvPr>
          <p:cNvSpPr txBox="1"/>
          <p:nvPr/>
        </p:nvSpPr>
        <p:spPr>
          <a:xfrm>
            <a:off x="3123140" y="2705794"/>
            <a:ext cx="2617548" cy="2423740"/>
          </a:xfrm>
          <a:prstGeom prst="rect">
            <a:avLst/>
          </a:prstGeom>
          <a:noFill/>
        </p:spPr>
        <p:txBody>
          <a:bodyPr wrap="square" rtlCol="0">
            <a:spAutoFit/>
          </a:bodyPr>
          <a:lstStyle/>
          <a:p>
            <a:pPr>
              <a:spcAft>
                <a:spcPts val="600"/>
              </a:spcAft>
            </a:pPr>
            <a:r>
              <a:rPr lang="en-US" sz="1050" b="1" dirty="0">
                <a:latin typeface="Times New Roman" panose="02020603050405020304" pitchFamily="18" charset="0"/>
              </a:rPr>
              <a:t>Lists a weight</a:t>
            </a:r>
            <a:r>
              <a:rPr lang="en-US" sz="1050" dirty="0">
                <a:latin typeface="Times New Roman" panose="02020603050405020304" pitchFamily="18" charset="0"/>
              </a:rPr>
              <a:t> for the grain, such as </a:t>
            </a:r>
            <a:r>
              <a:rPr lang="en-US" sz="1050" i="1" dirty="0">
                <a:latin typeface="Times New Roman" panose="02020603050405020304" pitchFamily="18" charset="0"/>
              </a:rPr>
              <a:t>at least </a:t>
            </a:r>
            <a:br>
              <a:rPr lang="en-US" sz="1050" i="1" dirty="0">
                <a:latin typeface="Times New Roman" panose="02020603050405020304" pitchFamily="18" charset="0"/>
              </a:rPr>
            </a:br>
            <a:r>
              <a:rPr lang="en-US" sz="1050" i="1" dirty="0">
                <a:latin typeface="Times New Roman" panose="02020603050405020304" pitchFamily="18" charset="0"/>
              </a:rPr>
              <a:t>56 grams</a:t>
            </a:r>
            <a:r>
              <a:rPr lang="en-US" sz="1050" dirty="0">
                <a:latin typeface="Times New Roman" panose="02020603050405020304" pitchFamily="18" charset="0"/>
              </a:rPr>
              <a:t>, then use the Nutrition Facts label for the item you want to serve to make sure it weighs the same, or more than, the grain on </a:t>
            </a:r>
            <a:br>
              <a:rPr lang="en-US" sz="1050" dirty="0">
                <a:latin typeface="Times New Roman" panose="02020603050405020304" pitchFamily="18" charset="0"/>
              </a:rPr>
            </a:br>
            <a:r>
              <a:rPr lang="en-US" sz="1050" dirty="0">
                <a:latin typeface="Times New Roman" panose="02020603050405020304" pitchFamily="18" charset="0"/>
              </a:rPr>
              <a:t>the chart. See page 5.</a:t>
            </a:r>
          </a:p>
          <a:p>
            <a:pPr>
              <a:spcAft>
                <a:spcPts val="600"/>
              </a:spcAft>
            </a:pPr>
            <a:r>
              <a:rPr lang="en-US" sz="1050" b="1" dirty="0">
                <a:latin typeface="Times New Roman" panose="02020603050405020304" pitchFamily="18" charset="0"/>
              </a:rPr>
              <a:t>Does not list a weight or size</a:t>
            </a:r>
            <a:r>
              <a:rPr lang="en-US" sz="1050" dirty="0">
                <a:latin typeface="Times New Roman" panose="02020603050405020304" pitchFamily="18" charset="0"/>
              </a:rPr>
              <a:t> for the grain, </a:t>
            </a:r>
            <a:br>
              <a:rPr lang="en-US" sz="1050" dirty="0">
                <a:latin typeface="Times New Roman" panose="02020603050405020304" pitchFamily="18" charset="0"/>
              </a:rPr>
            </a:br>
            <a:r>
              <a:rPr lang="en-US" sz="1050" dirty="0">
                <a:latin typeface="Times New Roman" panose="02020603050405020304" pitchFamily="18" charset="0"/>
              </a:rPr>
              <a:t>then you do not need to check the size or weight of the product before using the chart.</a:t>
            </a:r>
          </a:p>
          <a:p>
            <a:pPr>
              <a:spcAft>
                <a:spcPts val="600"/>
              </a:spcAft>
            </a:pPr>
            <a:r>
              <a:rPr lang="en-US" sz="1050" b="1" dirty="0">
                <a:latin typeface="Times New Roman" panose="02020603050405020304" pitchFamily="18" charset="0"/>
              </a:rPr>
              <a:t>Lists a size</a:t>
            </a:r>
            <a:r>
              <a:rPr lang="en-US" sz="1050" dirty="0">
                <a:latin typeface="Times New Roman" panose="02020603050405020304" pitchFamily="18" charset="0"/>
              </a:rPr>
              <a:t> for the grain, such as </a:t>
            </a:r>
            <a:r>
              <a:rPr lang="en-US" sz="1050" i="1" dirty="0">
                <a:latin typeface="Times New Roman" panose="02020603050405020304" pitchFamily="18" charset="0"/>
              </a:rPr>
              <a:t>about </a:t>
            </a:r>
            <a:br>
              <a:rPr lang="en-US" sz="1050" i="1" dirty="0">
                <a:latin typeface="Times New Roman" panose="02020603050405020304" pitchFamily="18" charset="0"/>
              </a:rPr>
            </a:br>
            <a:r>
              <a:rPr lang="en-US" sz="1050" i="1" dirty="0">
                <a:latin typeface="Times New Roman" panose="02020603050405020304" pitchFamily="18" charset="0"/>
              </a:rPr>
              <a:t>1 ¼” by 1</a:t>
            </a:r>
            <a:r>
              <a:rPr lang="en-US" sz="1050" dirty="0">
                <a:latin typeface="Times New Roman" panose="02020603050405020304" pitchFamily="18" charset="0"/>
              </a:rPr>
              <a:t> </a:t>
            </a:r>
            <a:r>
              <a:rPr lang="en-US" sz="1050" i="1" dirty="0">
                <a:latin typeface="Times New Roman" panose="02020603050405020304" pitchFamily="18" charset="0"/>
              </a:rPr>
              <a:t>½”</a:t>
            </a:r>
            <a:r>
              <a:rPr lang="en-US" sz="1050" dirty="0">
                <a:latin typeface="Times New Roman" panose="02020603050405020304" pitchFamily="18" charset="0"/>
              </a:rPr>
              <a:t>, then check if the item is the same size, or larger than, this amount. </a:t>
            </a:r>
            <a:br>
              <a:rPr lang="en-US" sz="1050" dirty="0">
                <a:latin typeface="Times New Roman" panose="02020603050405020304" pitchFamily="18" charset="0"/>
              </a:rPr>
            </a:br>
            <a:r>
              <a:rPr lang="en-US" sz="1050" dirty="0">
                <a:latin typeface="Times New Roman" panose="02020603050405020304" pitchFamily="18" charset="0"/>
              </a:rPr>
              <a:t>See page 6.</a:t>
            </a:r>
          </a:p>
          <a:p>
            <a:pPr>
              <a:spcAft>
                <a:spcPts val="600"/>
              </a:spcAft>
            </a:pPr>
            <a:endParaRPr lang="en-US" sz="1050" dirty="0">
              <a:latin typeface="Times New Roman" panose="02020603050405020304" pitchFamily="18" charset="0"/>
            </a:endParaRPr>
          </a:p>
        </p:txBody>
      </p:sp>
      <p:sp>
        <p:nvSpPr>
          <p:cNvPr id="12" name="Oval 11">
            <a:extLst>
              <a:ext uri="{FF2B5EF4-FFF2-40B4-BE49-F238E27FC236}">
                <a16:creationId xmlns:a16="http://schemas.microsoft.com/office/drawing/2014/main" id="{D5974226-2096-7B48-B71E-FB6C7EE5BA8F}"/>
              </a:ext>
            </a:extLst>
          </p:cNvPr>
          <p:cNvSpPr>
            <a:spLocks noChangeAspect="1"/>
          </p:cNvSpPr>
          <p:nvPr/>
        </p:nvSpPr>
        <p:spPr>
          <a:xfrm>
            <a:off x="6032460" y="1630753"/>
            <a:ext cx="418421" cy="418421"/>
          </a:xfrm>
          <a:prstGeom prst="ellipse">
            <a:avLst/>
          </a:prstGeom>
          <a:solidFill>
            <a:srgbClr val="9CD4E8"/>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2F1A57"/>
                </a:solidFill>
                <a:latin typeface="Helvetica" pitchFamily="2" charset="0"/>
              </a:rPr>
              <a:t>3</a:t>
            </a:r>
          </a:p>
        </p:txBody>
      </p:sp>
      <p:sp>
        <p:nvSpPr>
          <p:cNvPr id="11" name="TextBox 10">
            <a:extLst>
              <a:ext uri="{FF2B5EF4-FFF2-40B4-BE49-F238E27FC236}">
                <a16:creationId xmlns:a16="http://schemas.microsoft.com/office/drawing/2014/main" id="{53D4DBED-292C-524F-A9A5-FC544616BEAC}"/>
              </a:ext>
            </a:extLst>
          </p:cNvPr>
          <p:cNvSpPr txBox="1"/>
          <p:nvPr/>
        </p:nvSpPr>
        <p:spPr>
          <a:xfrm>
            <a:off x="6450882" y="1589987"/>
            <a:ext cx="2440164" cy="900246"/>
          </a:xfrm>
          <a:prstGeom prst="rect">
            <a:avLst/>
          </a:prstGeom>
          <a:noFill/>
        </p:spPr>
        <p:txBody>
          <a:bodyPr wrap="square" rtlCol="0">
            <a:spAutoFit/>
          </a:bodyPr>
          <a:lstStyle/>
          <a:p>
            <a:r>
              <a:rPr lang="en-US" sz="1050" dirty="0">
                <a:latin typeface="Times New Roman" panose="02020603050405020304" pitchFamily="18" charset="0"/>
              </a:rPr>
              <a:t>Find the column for the age of your participants and the meal or snack you are serving. This column lists the amount of a grain you will need to serve to meet the meal pattern requirement for grains.</a:t>
            </a:r>
          </a:p>
        </p:txBody>
      </p:sp>
      <p:graphicFrame>
        <p:nvGraphicFramePr>
          <p:cNvPr id="14" name="Table 13" descr="Using the Grains Measuring Chart">
            <a:extLst>
              <a:ext uri="{FF2B5EF4-FFF2-40B4-BE49-F238E27FC236}">
                <a16:creationId xmlns:a16="http://schemas.microsoft.com/office/drawing/2014/main" id="{9768DC48-41D5-F943-A171-4C3A2D4B6644}"/>
              </a:ext>
            </a:extLst>
          </p:cNvPr>
          <p:cNvGraphicFramePr>
            <a:graphicFrameLocks noGrp="1"/>
          </p:cNvGraphicFramePr>
          <p:nvPr>
            <p:extLst>
              <p:ext uri="{D42A27DB-BD31-4B8C-83A1-F6EECF244321}">
                <p14:modId xmlns:p14="http://schemas.microsoft.com/office/powerpoint/2010/main" val="1891789910"/>
              </p:ext>
            </p:extLst>
          </p:nvPr>
        </p:nvGraphicFramePr>
        <p:xfrm>
          <a:off x="6066124" y="2594032"/>
          <a:ext cx="2751042" cy="2121004"/>
        </p:xfrm>
        <a:graphic>
          <a:graphicData uri="http://schemas.openxmlformats.org/drawingml/2006/table">
            <a:tbl>
              <a:tblPr firstRow="1" bandRow="1">
                <a:effectLst>
                  <a:outerShdw blurRad="63500" sx="102000" sy="102000" algn="ctr" rotWithShape="0">
                    <a:srgbClr val="000000">
                      <a:alpha val="10000"/>
                    </a:srgbClr>
                  </a:outerShdw>
                </a:effectLst>
                <a:tableStyleId>{5C22544A-7EE6-4342-B048-85BDC9FD1C3A}</a:tableStyleId>
              </a:tblPr>
              <a:tblGrid>
                <a:gridCol w="1457054">
                  <a:extLst>
                    <a:ext uri="{9D8B030D-6E8A-4147-A177-3AD203B41FA5}">
                      <a16:colId xmlns:a16="http://schemas.microsoft.com/office/drawing/2014/main" val="220871024"/>
                    </a:ext>
                  </a:extLst>
                </a:gridCol>
                <a:gridCol w="1293988">
                  <a:extLst>
                    <a:ext uri="{9D8B030D-6E8A-4147-A177-3AD203B41FA5}">
                      <a16:colId xmlns:a16="http://schemas.microsoft.com/office/drawing/2014/main" val="3364600419"/>
                    </a:ext>
                  </a:extLst>
                </a:gridCol>
              </a:tblGrid>
              <a:tr h="5658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dirty="0">
                          <a:solidFill>
                            <a:srgbClr val="DED9E5"/>
                          </a:solidFill>
                          <a:latin typeface="Helvetica" pitchFamily="2" charset="0"/>
                          <a:cs typeface="Times New Roman" panose="02020603050405020304" pitchFamily="18" charset="0"/>
                        </a:rPr>
                        <a:t>Grain Item and Grain</a:t>
                      </a:r>
                    </a:p>
                  </a:txBody>
                  <a:tcPr marL="47647" marR="47647" marT="35336" marB="42401">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FD8E4"/>
                    </a:solidFill>
                  </a:tcPr>
                </a:tc>
                <a:tc>
                  <a:txBody>
                    <a:bodyPr/>
                    <a:lstStyle/>
                    <a:p>
                      <a:pPr algn="l"/>
                      <a:r>
                        <a:rPr lang="en-US" sz="800" b="1" i="0" dirty="0">
                          <a:solidFill>
                            <a:schemeClr val="tx1"/>
                          </a:solidFill>
                          <a:latin typeface="Helvetica" pitchFamily="2" charset="0"/>
                          <a:cs typeface="Times New Roman" panose="02020603050405020304" pitchFamily="18" charset="0"/>
                        </a:rPr>
                        <a:t>1- through 5-year-olds </a:t>
                      </a:r>
                      <a:r>
                        <a:rPr lang="en-US" sz="800" b="0" i="0" dirty="0">
                          <a:solidFill>
                            <a:schemeClr val="tx1"/>
                          </a:solidFill>
                          <a:latin typeface="Helvetica" pitchFamily="2" charset="0"/>
                          <a:cs typeface="Times New Roman" panose="02020603050405020304" pitchFamily="18" charset="0"/>
                        </a:rPr>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at Breakfast, Lunch,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Supper, Snack</a:t>
                      </a:r>
                    </a:p>
                  </a:txBody>
                  <a:tcPr marL="47647" marR="47647" marT="35336" marB="424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65845">
                <a:tc>
                  <a:txBody>
                    <a:bodyPr/>
                    <a:lstStyle/>
                    <a:p>
                      <a:pPr algn="ctr"/>
                      <a:r>
                        <a:rPr lang="en-US" sz="800" b="1" i="0" dirty="0">
                          <a:solidFill>
                            <a:schemeClr val="tx1"/>
                          </a:solidFill>
                          <a:latin typeface="Helvetica" pitchFamily="2" charset="0"/>
                          <a:cs typeface="Times New Roman" panose="02020603050405020304" pitchFamily="18" charset="0"/>
                        </a:rPr>
                        <a:t>Grain Item and Size</a:t>
                      </a:r>
                    </a:p>
                  </a:txBody>
                  <a:tcPr marL="47647" marR="47647" marT="35336" marB="42401"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½ oz. eq.</a:t>
                      </a:r>
                      <a:r>
                        <a:rPr lang="en-US" sz="800" b="0" i="0" dirty="0">
                          <a:latin typeface="Helvetica" pitchFamily="2" charset="0"/>
                          <a:cs typeface="Times New Roman" panose="02020603050405020304" pitchFamily="18" charset="0"/>
                        </a:rPr>
                        <a:t>, which equals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about…</a:t>
                      </a:r>
                    </a:p>
                  </a:txBody>
                  <a:tcPr marL="47647" marR="47647" marT="35336" marB="424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33325">
                <a:tc>
                  <a:txBody>
                    <a:bodyPr/>
                    <a:lstStyle/>
                    <a:p>
                      <a:pPr>
                        <a:lnSpc>
                          <a:spcPct val="100000"/>
                        </a:lnSpc>
                      </a:pPr>
                      <a:r>
                        <a:rPr lang="en-US" sz="800" b="1" i="0" dirty="0">
                          <a:solidFill>
                            <a:schemeClr val="tx1"/>
                          </a:solidFill>
                          <a:latin typeface="Helvetica" pitchFamily="2" charset="0"/>
                          <a:cs typeface="Times New Roman" panose="02020603050405020304" pitchFamily="18" charset="0"/>
                        </a:rPr>
                        <a:t>Pita Bread/Round </a:t>
                      </a:r>
                      <a:r>
                        <a:rPr lang="en-US" sz="800" b="0" i="0" dirty="0">
                          <a:solidFill>
                            <a:schemeClr val="tx1"/>
                          </a:solidFill>
                          <a:latin typeface="Helvetica" pitchFamily="2" charset="0"/>
                          <a:cs typeface="Times New Roman" panose="02020603050405020304" pitchFamily="18" charset="0"/>
                        </a:rPr>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(whole grain-rich or enriched) at least 56 grams*</a:t>
                      </a:r>
                    </a:p>
                  </a:txBody>
                  <a:tcPr marL="49469" marR="49469" marT="35336" marB="42401"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¼ pita or 14 grams</a:t>
                      </a:r>
                    </a:p>
                  </a:txBody>
                  <a:tcPr marL="49469" marR="49469" marT="35336" marB="424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4707890"/>
                  </a:ext>
                </a:extLst>
              </a:tr>
              <a:tr h="224026">
                <a:tc>
                  <a:txBody>
                    <a:bodyPr/>
                    <a:lstStyle/>
                    <a:p>
                      <a:r>
                        <a:rPr lang="en-US" sz="800" b="1" i="0" dirty="0">
                          <a:effectLst/>
                          <a:latin typeface="Helvetica" pitchFamily="2" charset="0"/>
                        </a:rPr>
                        <a:t>Popcorn</a:t>
                      </a:r>
                    </a:p>
                  </a:txBody>
                  <a:tcPr marL="49469" marR="49469" marT="35336" marB="42401"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FD8E4"/>
                    </a:solidFill>
                  </a:tcPr>
                </a:tc>
                <a:tc>
                  <a:txBody>
                    <a:bodyPr/>
                    <a:lstStyle/>
                    <a:p>
                      <a:r>
                        <a:rPr lang="en-US" sz="800" b="0" i="0" dirty="0">
                          <a:effectLst/>
                          <a:latin typeface="Helvetica" pitchFamily="2" charset="0"/>
                        </a:rPr>
                        <a:t>1 ½ cups or 14 grams</a:t>
                      </a:r>
                    </a:p>
                  </a:txBody>
                  <a:tcPr marL="49469" marR="49469" marT="35336" marB="424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FD8E4"/>
                    </a:solidFill>
                  </a:tcPr>
                </a:tc>
                <a:extLst>
                  <a:ext uri="{0D108BD9-81ED-4DB2-BD59-A6C34878D82A}">
                    <a16:rowId xmlns:a16="http://schemas.microsoft.com/office/drawing/2014/main" val="4020078912"/>
                  </a:ext>
                </a:extLst>
              </a:tr>
              <a:tr h="321791">
                <a:tc>
                  <a:txBody>
                    <a:bodyPr/>
                    <a:lstStyle/>
                    <a:p>
                      <a:r>
                        <a:rPr lang="en-US" sz="800" b="1" dirty="0">
                          <a:effectLst/>
                          <a:latin typeface="Helvetica LT Std" panose="020B0504020202020204" pitchFamily="34" charset="0"/>
                        </a:rPr>
                        <a:t>Pretzel, Hard, Mini-Twist </a:t>
                      </a:r>
                      <a:br>
                        <a:rPr lang="en-US" sz="800" b="1" dirty="0">
                          <a:effectLst/>
                          <a:latin typeface="Helvetica LT Std" panose="020B0504020202020204" pitchFamily="34" charset="0"/>
                        </a:rPr>
                      </a:br>
                      <a:r>
                        <a:rPr lang="en-US" sz="800" dirty="0">
                          <a:effectLst/>
                          <a:latin typeface="Helvetica" pitchFamily="2" charset="0"/>
                        </a:rPr>
                        <a:t>(about 1 ¼” by 1 ½”)**</a:t>
                      </a:r>
                    </a:p>
                  </a:txBody>
                  <a:tcPr marL="49469" marR="49469" marT="35336" marB="42401"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dirty="0">
                          <a:effectLst/>
                          <a:latin typeface="Helvetica" pitchFamily="2" charset="0"/>
                        </a:rPr>
                        <a:t>7 twists or 11 grams</a:t>
                      </a:r>
                    </a:p>
                  </a:txBody>
                  <a:tcPr marL="49469" marR="49469" marT="35336" marB="424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435625"/>
                  </a:ext>
                </a:extLst>
              </a:tr>
            </a:tbl>
          </a:graphicData>
        </a:graphic>
      </p:graphicFrame>
      <p:sp>
        <p:nvSpPr>
          <p:cNvPr id="15" name="Rounded Rectangle 14" descr="Highlight around the &quot;1- through 5-year-olds at Breakfast, Lunch, Supper, Snack&quot;, column.">
            <a:extLst>
              <a:ext uri="{FF2B5EF4-FFF2-40B4-BE49-F238E27FC236}">
                <a16:creationId xmlns:a16="http://schemas.microsoft.com/office/drawing/2014/main" id="{C7BCBEC9-BEC4-6E43-883F-B9116836456D}"/>
              </a:ext>
              <a:ext uri="{C183D7F6-B498-43B3-948B-1728B52AA6E4}">
                <adec:decorative xmlns:adec="http://schemas.microsoft.com/office/drawing/2017/decorative" xmlns="" val="0"/>
              </a:ext>
            </a:extLst>
          </p:cNvPr>
          <p:cNvSpPr/>
          <p:nvPr/>
        </p:nvSpPr>
        <p:spPr>
          <a:xfrm>
            <a:off x="7537164" y="2571750"/>
            <a:ext cx="1250796" cy="2143286"/>
          </a:xfrm>
          <a:prstGeom prst="roundRect">
            <a:avLst>
              <a:gd name="adj" fmla="val 2042"/>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descr=" &quot;&quot;">
            <a:extLst>
              <a:ext uri="{FF2B5EF4-FFF2-40B4-BE49-F238E27FC236}">
                <a16:creationId xmlns:a16="http://schemas.microsoft.com/office/drawing/2014/main" id="{7E690169-D4E6-4894-B58E-86F72C83B0B2}"/>
              </a:ext>
              <a:ext uri="{C183D7F6-B498-43B3-948B-1728B52AA6E4}">
                <adec:decorative xmlns:adec="http://schemas.microsoft.com/office/drawing/2017/decorative" xmlns="" val="0"/>
              </a:ext>
            </a:extLst>
          </p:cNvPr>
          <p:cNvGrpSpPr/>
          <p:nvPr/>
        </p:nvGrpSpPr>
        <p:grpSpPr>
          <a:xfrm>
            <a:off x="5694403" y="2747433"/>
            <a:ext cx="1268795" cy="1388081"/>
            <a:chOff x="5647615" y="2755900"/>
            <a:chExt cx="1268795" cy="1388081"/>
          </a:xfrm>
        </p:grpSpPr>
        <p:sp>
          <p:nvSpPr>
            <p:cNvPr id="17" name="Rounded Rectangle 16" descr=" ">
              <a:extLst>
                <a:ext uri="{FF2B5EF4-FFF2-40B4-BE49-F238E27FC236}">
                  <a16:creationId xmlns:a16="http://schemas.microsoft.com/office/drawing/2014/main" id="{D4C1CD1A-DA30-524B-AA69-3F3EB0676845}"/>
                </a:ext>
                <a:ext uri="{C183D7F6-B498-43B3-948B-1728B52AA6E4}">
                  <adec:decorative xmlns:adec="http://schemas.microsoft.com/office/drawing/2017/decorative" xmlns="" val="0"/>
                </a:ext>
              </a:extLst>
            </p:cNvPr>
            <p:cNvSpPr/>
            <p:nvPr/>
          </p:nvSpPr>
          <p:spPr>
            <a:xfrm>
              <a:off x="6041218" y="3996747"/>
              <a:ext cx="875192" cy="147234"/>
            </a:xfrm>
            <a:prstGeom prst="roundRect">
              <a:avLst>
                <a:gd name="adj" fmla="val 38527"/>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Elbow Connector 18" descr=" ">
              <a:extLst>
                <a:ext uri="{FF2B5EF4-FFF2-40B4-BE49-F238E27FC236}">
                  <a16:creationId xmlns:a16="http://schemas.microsoft.com/office/drawing/2014/main" id="{7F5B83D7-9853-DC4F-A662-34D39137659A}"/>
                </a:ext>
                <a:ext uri="{C183D7F6-B498-43B3-948B-1728B52AA6E4}">
                  <adec:decorative xmlns:adec="http://schemas.microsoft.com/office/drawing/2017/decorative" xmlns="" val="0"/>
                </a:ext>
              </a:extLst>
            </p:cNvPr>
            <p:cNvCxnSpPr>
              <a:cxnSpLocks/>
              <a:stCxn id="82" idx="2"/>
              <a:endCxn id="17" idx="1"/>
            </p:cNvCxnSpPr>
            <p:nvPr/>
          </p:nvCxnSpPr>
          <p:spPr>
            <a:xfrm rot="10800000" flipH="1" flipV="1">
              <a:off x="5693334" y="3128962"/>
              <a:ext cx="347884" cy="941401"/>
            </a:xfrm>
            <a:prstGeom prst="bentConnector3">
              <a:avLst>
                <a:gd name="adj1" fmla="val 68997"/>
              </a:avLst>
            </a:prstGeom>
            <a:ln w="28575">
              <a:solidFill>
                <a:srgbClr val="301B58"/>
              </a:solidFill>
            </a:ln>
          </p:spPr>
          <p:style>
            <a:lnRef idx="1">
              <a:schemeClr val="accent1"/>
            </a:lnRef>
            <a:fillRef idx="0">
              <a:schemeClr val="accent1"/>
            </a:fillRef>
            <a:effectRef idx="0">
              <a:schemeClr val="accent1"/>
            </a:effectRef>
            <a:fontRef idx="minor">
              <a:schemeClr val="tx1"/>
            </a:fontRef>
          </p:style>
        </p:cxnSp>
        <p:sp>
          <p:nvSpPr>
            <p:cNvPr id="82" name="Right Bracket 81" descr=" ">
              <a:extLst>
                <a:ext uri="{FF2B5EF4-FFF2-40B4-BE49-F238E27FC236}">
                  <a16:creationId xmlns:a16="http://schemas.microsoft.com/office/drawing/2014/main" id="{EC1DA9AF-9798-C748-B531-770FB1757697}"/>
                </a:ext>
                <a:ext uri="{C183D7F6-B498-43B3-948B-1728B52AA6E4}">
                  <adec:decorative xmlns:adec="http://schemas.microsoft.com/office/drawing/2017/decorative" xmlns="" val="0"/>
                </a:ext>
              </a:extLst>
            </p:cNvPr>
            <p:cNvSpPr/>
            <p:nvPr/>
          </p:nvSpPr>
          <p:spPr>
            <a:xfrm>
              <a:off x="5647615" y="2755900"/>
              <a:ext cx="45719" cy="746125"/>
            </a:xfrm>
            <a:prstGeom prst="rightBracket">
              <a:avLst>
                <a:gd name="adj" fmla="val 13841"/>
              </a:avLst>
            </a:prstGeom>
            <a:ln w="28575" cap="sq">
              <a:solidFill>
                <a:srgbClr val="2F1A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20" name="Group 19" descr="&quot;&quot;">
            <a:extLst>
              <a:ext uri="{FF2B5EF4-FFF2-40B4-BE49-F238E27FC236}">
                <a16:creationId xmlns:a16="http://schemas.microsoft.com/office/drawing/2014/main" id="{37627AC5-3BCC-4116-BE6E-B37E534773D1}"/>
              </a:ext>
              <a:ext uri="{C183D7F6-B498-43B3-948B-1728B52AA6E4}">
                <adec:decorative xmlns:adec="http://schemas.microsoft.com/office/drawing/2017/decorative" xmlns="" val="0"/>
              </a:ext>
            </a:extLst>
          </p:cNvPr>
          <p:cNvGrpSpPr/>
          <p:nvPr/>
        </p:nvGrpSpPr>
        <p:grpSpPr>
          <a:xfrm>
            <a:off x="5682563" y="3647215"/>
            <a:ext cx="895365" cy="700273"/>
            <a:chOff x="5645134" y="3655682"/>
            <a:chExt cx="895365" cy="700273"/>
          </a:xfrm>
        </p:grpSpPr>
        <p:sp>
          <p:nvSpPr>
            <p:cNvPr id="31" name="Rounded Rectangle 30" descr=" ">
              <a:extLst>
                <a:ext uri="{FF2B5EF4-FFF2-40B4-BE49-F238E27FC236}">
                  <a16:creationId xmlns:a16="http://schemas.microsoft.com/office/drawing/2014/main" id="{67857192-E917-4C4B-96C4-193BB59DCA1B}"/>
                </a:ext>
                <a:ext uri="{C183D7F6-B498-43B3-948B-1728B52AA6E4}">
                  <adec:decorative xmlns:adec="http://schemas.microsoft.com/office/drawing/2017/decorative" xmlns="" val="0"/>
                </a:ext>
              </a:extLst>
            </p:cNvPr>
            <p:cNvSpPr/>
            <p:nvPr/>
          </p:nvSpPr>
          <p:spPr>
            <a:xfrm>
              <a:off x="6041218" y="4208721"/>
              <a:ext cx="499281" cy="147234"/>
            </a:xfrm>
            <a:prstGeom prst="roundRect">
              <a:avLst>
                <a:gd name="adj" fmla="val 38527"/>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1" name="Elbow Connector 90" descr=" ">
              <a:extLst>
                <a:ext uri="{FF2B5EF4-FFF2-40B4-BE49-F238E27FC236}">
                  <a16:creationId xmlns:a16="http://schemas.microsoft.com/office/drawing/2014/main" id="{3068A5A4-55A8-5647-B5C9-7973E935FFD1}"/>
                </a:ext>
                <a:ext uri="{C183D7F6-B498-43B3-948B-1728B52AA6E4}">
                  <adec:decorative xmlns:adec="http://schemas.microsoft.com/office/drawing/2017/decorative" xmlns="" val="0"/>
                </a:ext>
              </a:extLst>
            </p:cNvPr>
            <p:cNvCxnSpPr>
              <a:cxnSpLocks/>
              <a:stCxn id="88" idx="2"/>
              <a:endCxn id="31" idx="1"/>
            </p:cNvCxnSpPr>
            <p:nvPr/>
          </p:nvCxnSpPr>
          <p:spPr>
            <a:xfrm rot="10800000" flipH="1" flipV="1">
              <a:off x="5690852" y="3870136"/>
              <a:ext cx="350365" cy="412201"/>
            </a:xfrm>
            <a:prstGeom prst="bentConnector3">
              <a:avLst>
                <a:gd name="adj1" fmla="val 45854"/>
              </a:avLst>
            </a:prstGeom>
            <a:ln w="28575">
              <a:solidFill>
                <a:srgbClr val="301B58"/>
              </a:solidFill>
            </a:ln>
          </p:spPr>
          <p:style>
            <a:lnRef idx="1">
              <a:schemeClr val="accent1"/>
            </a:lnRef>
            <a:fillRef idx="0">
              <a:schemeClr val="accent1"/>
            </a:fillRef>
            <a:effectRef idx="0">
              <a:schemeClr val="accent1"/>
            </a:effectRef>
            <a:fontRef idx="minor">
              <a:schemeClr val="tx1"/>
            </a:fontRef>
          </p:style>
        </p:cxnSp>
        <p:sp>
          <p:nvSpPr>
            <p:cNvPr id="88" name="Right Bracket 87" descr=" ">
              <a:extLst>
                <a:ext uri="{FF2B5EF4-FFF2-40B4-BE49-F238E27FC236}">
                  <a16:creationId xmlns:a16="http://schemas.microsoft.com/office/drawing/2014/main" id="{2AA08836-2D95-3E47-B196-036C511AE36A}"/>
                </a:ext>
                <a:ext uri="{C183D7F6-B498-43B3-948B-1728B52AA6E4}">
                  <adec:decorative xmlns:adec="http://schemas.microsoft.com/office/drawing/2017/decorative" xmlns="" val="0"/>
                </a:ext>
              </a:extLst>
            </p:cNvPr>
            <p:cNvSpPr/>
            <p:nvPr/>
          </p:nvSpPr>
          <p:spPr>
            <a:xfrm>
              <a:off x="5645134" y="3655682"/>
              <a:ext cx="45719" cy="428909"/>
            </a:xfrm>
            <a:prstGeom prst="rightBracket">
              <a:avLst>
                <a:gd name="adj" fmla="val 13841"/>
              </a:avLst>
            </a:prstGeom>
            <a:ln w="28575" cap="sq">
              <a:solidFill>
                <a:srgbClr val="2F1A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21" name="Group 20" descr="&quot;&quot;">
            <a:extLst>
              <a:ext uri="{FF2B5EF4-FFF2-40B4-BE49-F238E27FC236}">
                <a16:creationId xmlns:a16="http://schemas.microsoft.com/office/drawing/2014/main" id="{FDF5938E-DD66-4080-B36C-2F24DFD2019C}"/>
              </a:ext>
              <a:ext uri="{C183D7F6-B498-43B3-948B-1728B52AA6E4}">
                <adec:decorative xmlns:adec="http://schemas.microsoft.com/office/drawing/2017/decorative" xmlns="" val="0"/>
              </a:ext>
            </a:extLst>
          </p:cNvPr>
          <p:cNvGrpSpPr/>
          <p:nvPr/>
        </p:nvGrpSpPr>
        <p:grpSpPr>
          <a:xfrm>
            <a:off x="5693064" y="4208721"/>
            <a:ext cx="1463923" cy="560129"/>
            <a:chOff x="5647614" y="4208721"/>
            <a:chExt cx="1463923" cy="560129"/>
          </a:xfrm>
        </p:grpSpPr>
        <p:sp>
          <p:nvSpPr>
            <p:cNvPr id="33" name="Rounded Rectangle 32" descr=" ">
              <a:extLst>
                <a:ext uri="{FF2B5EF4-FFF2-40B4-BE49-F238E27FC236}">
                  <a16:creationId xmlns:a16="http://schemas.microsoft.com/office/drawing/2014/main" id="{900E696E-62F0-3F4F-BFBE-901ADFEDD71B}"/>
                </a:ext>
                <a:ext uri="{C183D7F6-B498-43B3-948B-1728B52AA6E4}">
                  <adec:decorative xmlns:adec="http://schemas.microsoft.com/office/drawing/2017/decorative" xmlns="" val="0"/>
                </a:ext>
              </a:extLst>
            </p:cNvPr>
            <p:cNvSpPr/>
            <p:nvPr/>
          </p:nvSpPr>
          <p:spPr>
            <a:xfrm>
              <a:off x="6041218" y="4541230"/>
              <a:ext cx="1070319" cy="147234"/>
            </a:xfrm>
            <a:prstGeom prst="roundRect">
              <a:avLst>
                <a:gd name="adj" fmla="val 38527"/>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Right Bracket 99" descr=" ">
              <a:extLst>
                <a:ext uri="{FF2B5EF4-FFF2-40B4-BE49-F238E27FC236}">
                  <a16:creationId xmlns:a16="http://schemas.microsoft.com/office/drawing/2014/main" id="{086B65DD-08B5-0C44-AB2F-EE5BDC39199B}"/>
                </a:ext>
                <a:ext uri="{C183D7F6-B498-43B3-948B-1728B52AA6E4}">
                  <adec:decorative xmlns:adec="http://schemas.microsoft.com/office/drawing/2017/decorative" xmlns="" val="0"/>
                </a:ext>
              </a:extLst>
            </p:cNvPr>
            <p:cNvSpPr/>
            <p:nvPr/>
          </p:nvSpPr>
          <p:spPr>
            <a:xfrm>
              <a:off x="5647614" y="4208721"/>
              <a:ext cx="45719" cy="560129"/>
            </a:xfrm>
            <a:prstGeom prst="rightBracket">
              <a:avLst>
                <a:gd name="adj" fmla="val 13841"/>
              </a:avLst>
            </a:prstGeom>
            <a:ln w="28575" cap="sq">
              <a:solidFill>
                <a:srgbClr val="2F1A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01" name="Elbow Connector 100" descr=" ">
              <a:extLst>
                <a:ext uri="{FF2B5EF4-FFF2-40B4-BE49-F238E27FC236}">
                  <a16:creationId xmlns:a16="http://schemas.microsoft.com/office/drawing/2014/main" id="{1B19D902-F47C-2243-8899-5D612634F59A}"/>
                </a:ext>
                <a:ext uri="{C183D7F6-B498-43B3-948B-1728B52AA6E4}">
                  <adec:decorative xmlns:adec="http://schemas.microsoft.com/office/drawing/2017/decorative" xmlns="" val="0"/>
                </a:ext>
              </a:extLst>
            </p:cNvPr>
            <p:cNvCxnSpPr>
              <a:cxnSpLocks/>
              <a:endCxn id="33" idx="1"/>
            </p:cNvCxnSpPr>
            <p:nvPr/>
          </p:nvCxnSpPr>
          <p:spPr>
            <a:xfrm>
              <a:off x="5686983" y="4488005"/>
              <a:ext cx="354235" cy="126842"/>
            </a:xfrm>
            <a:prstGeom prst="bentConnector3">
              <a:avLst>
                <a:gd name="adj1" fmla="val 50000"/>
              </a:avLst>
            </a:prstGeom>
            <a:ln w="28575">
              <a:solidFill>
                <a:srgbClr val="301B58"/>
              </a:solidFill>
            </a:ln>
          </p:spPr>
          <p:style>
            <a:lnRef idx="1">
              <a:schemeClr val="accent1"/>
            </a:lnRef>
            <a:fillRef idx="0">
              <a:schemeClr val="accent1"/>
            </a:fillRef>
            <a:effectRef idx="0">
              <a:schemeClr val="accent1"/>
            </a:effectRef>
            <a:fontRef idx="minor">
              <a:schemeClr val="tx1"/>
            </a:fontRef>
          </p:style>
        </p:cxnSp>
      </p:grpSp>
      <p:pic>
        <p:nvPicPr>
          <p:cNvPr id="25" name="Picture 24" descr="&quot;&quot;">
            <a:extLst>
              <a:ext uri="{FF2B5EF4-FFF2-40B4-BE49-F238E27FC236}">
                <a16:creationId xmlns:a16="http://schemas.microsoft.com/office/drawing/2014/main" id="{C9390EA9-8372-B14C-BD67-38F4D23BECB7}"/>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6415753" y="2705794"/>
            <a:ext cx="576560" cy="603304"/>
          </a:xfrm>
          <a:prstGeom prst="rect">
            <a:avLst/>
          </a:prstGeom>
        </p:spPr>
      </p:pic>
      <p:sp>
        <p:nvSpPr>
          <p:cNvPr id="16" name="Speaker Notes">
            <a:extLst>
              <a:ext uri="{FF2B5EF4-FFF2-40B4-BE49-F238E27FC236}">
                <a16:creationId xmlns:a16="http://schemas.microsoft.com/office/drawing/2014/main" id="{F9AFAD5F-755D-4BBC-8A2C-10AF045176D1}"/>
              </a:ext>
            </a:extLst>
          </p:cNvPr>
          <p:cNvSpPr txBox="1"/>
          <p:nvPr/>
        </p:nvSpPr>
        <p:spPr>
          <a:xfrm>
            <a:off x="228600" y="4208721"/>
            <a:ext cx="2622289" cy="507831"/>
          </a:xfrm>
          <a:prstGeom prst="rect">
            <a:avLst/>
          </a:prstGeom>
          <a:noFill/>
        </p:spPr>
        <p:txBody>
          <a:bodyPr wrap="square" rtlCol="0">
            <a:spAutoFit/>
          </a:bodyPr>
          <a:lstStyle/>
          <a:p>
            <a:r>
              <a:rPr lang="en-US" sz="900" dirty="0">
                <a:solidFill>
                  <a:schemeClr val="bg1"/>
                </a:solidFill>
                <a:latin typeface="Arial" panose="020B0604020202020204" pitchFamily="34" charset="0"/>
                <a:cs typeface="Arial" panose="020B0604020202020204" pitchFamily="34" charset="0"/>
              </a:rPr>
              <a:t>Speaker notes:</a:t>
            </a:r>
          </a:p>
          <a:p>
            <a:r>
              <a:rPr lang="en-US" sz="900" dirty="0">
                <a:solidFill>
                  <a:schemeClr val="bg1"/>
                </a:solidFill>
                <a:latin typeface="Arial" panose="020B0604020202020204" pitchFamily="34" charset="0"/>
                <a:cs typeface="Arial" panose="020B0604020202020204" pitchFamily="34" charset="0"/>
              </a:rPr>
              <a:t>You can find directions on how to use the chart on the bottom of the first page. </a:t>
            </a:r>
          </a:p>
        </p:txBody>
      </p:sp>
    </p:spTree>
    <p:extLst>
      <p:ext uri="{BB962C8B-B14F-4D97-AF65-F5344CB8AC3E}">
        <p14:creationId xmlns:p14="http://schemas.microsoft.com/office/powerpoint/2010/main" val="1604575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quot;&quot;">
            <a:extLst>
              <a:ext uri="{FF2B5EF4-FFF2-40B4-BE49-F238E27FC236}">
                <a16:creationId xmlns:a16="http://schemas.microsoft.com/office/drawing/2014/main" id="{D2E09904-63E6-2D4B-B4C2-70246D0AFB11}"/>
              </a:ext>
              <a:ext uri="{C183D7F6-B498-43B3-948B-1728B52AA6E4}">
                <adec:decorative xmlns:adec="http://schemas.microsoft.com/office/drawing/2017/decorative" xmlns="" val="0"/>
              </a:ext>
            </a:extLst>
          </p:cNvPr>
          <p:cNvSpPr/>
          <p:nvPr/>
        </p:nvSpPr>
        <p:spPr>
          <a:xfrm>
            <a:off x="1451076" y="1063901"/>
            <a:ext cx="6233262" cy="3878640"/>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Oval 12">
            <a:extLst>
              <a:ext uri="{FF2B5EF4-FFF2-40B4-BE49-F238E27FC236}">
                <a16:creationId xmlns:a16="http://schemas.microsoft.com/office/drawing/2014/main" id="{5DAD657E-9F33-504E-9BC0-2CCCAFAB8A61}"/>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1</a:t>
            </a:r>
          </a:p>
        </p:txBody>
      </p:sp>
      <p:sp>
        <p:nvSpPr>
          <p:cNvPr id="8" name="Title 1">
            <a:extLst>
              <a:ext uri="{FF2B5EF4-FFF2-40B4-BE49-F238E27FC236}">
                <a16:creationId xmlns:a16="http://schemas.microsoft.com/office/drawing/2014/main" id="{82E978D2-39FE-7E47-B9DE-1F02840C802F}"/>
              </a:ext>
            </a:extLst>
          </p:cNvPr>
          <p:cNvSpPr>
            <a:spLocks noGrp="1"/>
          </p:cNvSpPr>
          <p:nvPr>
            <p:ph type="title"/>
          </p:nvPr>
        </p:nvSpPr>
        <p:spPr>
          <a:xfrm>
            <a:off x="1398469" y="182710"/>
            <a:ext cx="6614561" cy="313053"/>
          </a:xfrm>
        </p:spPr>
        <p:txBody>
          <a:bodyPr/>
          <a:lstStyle/>
          <a:p>
            <a:pPr algn="l"/>
            <a:r>
              <a:rPr lang="en-US" sz="2600" b="0" dirty="0">
                <a:solidFill>
                  <a:schemeClr val="tx1"/>
                </a:solidFill>
                <a:latin typeface="Times New Roman" panose="02020603050405020304" pitchFamily="18" charset="0"/>
                <a:cs typeface="Times New Roman" panose="02020603050405020304" pitchFamily="18" charset="0"/>
              </a:rPr>
              <a:t>Find the grain you want to serve under the “Grain Item and Size” column.</a:t>
            </a:r>
          </a:p>
        </p:txBody>
      </p:sp>
      <p:sp>
        <p:nvSpPr>
          <p:cNvPr id="9" name="TextBox 8">
            <a:extLst>
              <a:ext uri="{FF2B5EF4-FFF2-40B4-BE49-F238E27FC236}">
                <a16:creationId xmlns:a16="http://schemas.microsoft.com/office/drawing/2014/main" id="{11684956-FFC5-2E43-B526-B47DAE046FBB}"/>
              </a:ext>
            </a:extLst>
          </p:cNvPr>
          <p:cNvSpPr txBox="1"/>
          <p:nvPr/>
        </p:nvSpPr>
        <p:spPr>
          <a:xfrm>
            <a:off x="1632834" y="1232308"/>
            <a:ext cx="5779029"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1" name="Table 10" descr="Grains Measuring Chart for the Child and Adult Care Food Program&#10;">
            <a:extLst>
              <a:ext uri="{FF2B5EF4-FFF2-40B4-BE49-F238E27FC236}">
                <a16:creationId xmlns:a16="http://schemas.microsoft.com/office/drawing/2014/main" id="{BF55BDF8-0D87-6546-B2DC-6365287E9950}"/>
              </a:ext>
            </a:extLst>
          </p:cNvPr>
          <p:cNvGraphicFramePr>
            <a:graphicFrameLocks noGrp="1"/>
          </p:cNvGraphicFramePr>
          <p:nvPr>
            <p:extLst>
              <p:ext uri="{D42A27DB-BD31-4B8C-83A1-F6EECF244321}">
                <p14:modId xmlns:p14="http://schemas.microsoft.com/office/powerpoint/2010/main" val="1654497382"/>
              </p:ext>
            </p:extLst>
          </p:nvPr>
        </p:nvGraphicFramePr>
        <p:xfrm>
          <a:off x="1632836" y="1538228"/>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2" name="Rounded Rectangle 11" descr="Outline around the &quot;Grain Item and Size&quot; column.">
            <a:extLst>
              <a:ext uri="{FF2B5EF4-FFF2-40B4-BE49-F238E27FC236}">
                <a16:creationId xmlns:a16="http://schemas.microsoft.com/office/drawing/2014/main" id="{EF1BAAF7-9AE3-0941-845D-F5D5924056E6}"/>
              </a:ext>
            </a:extLst>
          </p:cNvPr>
          <p:cNvSpPr/>
          <p:nvPr/>
        </p:nvSpPr>
        <p:spPr>
          <a:xfrm>
            <a:off x="1644948" y="1538876"/>
            <a:ext cx="1436919" cy="3245053"/>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quot;&quot;">
            <a:extLst>
              <a:ext uri="{FF2B5EF4-FFF2-40B4-BE49-F238E27FC236}">
                <a16:creationId xmlns:a16="http://schemas.microsoft.com/office/drawing/2014/main" id="{2071B27F-D7A3-CD43-8AB7-A26ED2292D1A}"/>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2022569" y="1768349"/>
            <a:ext cx="669831" cy="700901"/>
          </a:xfrm>
          <a:prstGeom prst="rect">
            <a:avLst/>
          </a:prstGeom>
        </p:spPr>
      </p:pic>
      <p:sp>
        <p:nvSpPr>
          <p:cNvPr id="14" name="Speaker Notes">
            <a:extLst>
              <a:ext uri="{FF2B5EF4-FFF2-40B4-BE49-F238E27FC236}">
                <a16:creationId xmlns:a16="http://schemas.microsoft.com/office/drawing/2014/main" id="{A3999B39-FE55-414D-BC0C-254EF6190F58}"/>
              </a:ext>
            </a:extLst>
          </p:cNvPr>
          <p:cNvSpPr txBox="1"/>
          <p:nvPr/>
        </p:nvSpPr>
        <p:spPr>
          <a:xfrm>
            <a:off x="102875" y="4807667"/>
            <a:ext cx="1203951" cy="338554"/>
          </a:xfrm>
          <a:prstGeom prst="rect">
            <a:avLst/>
          </a:prstGeom>
          <a:noFill/>
        </p:spPr>
        <p:txBody>
          <a:bodyPr wrap="square">
            <a:spAutoFit/>
          </a:bodyPr>
          <a:lstStyle/>
          <a:p>
            <a:r>
              <a:rPr lang="en-US" sz="400" dirty="0">
                <a:solidFill>
                  <a:schemeClr val="bg1"/>
                </a:solidFill>
              </a:rPr>
              <a:t>Speaker notes:</a:t>
            </a:r>
          </a:p>
          <a:p>
            <a:r>
              <a:rPr lang="en-US" sz="400" dirty="0">
                <a:solidFill>
                  <a:schemeClr val="bg1"/>
                </a:solidFill>
              </a:rPr>
              <a:t>To use the chart, the first step is to “Find the grain you want to serve under the “Grain Item and Size” column.”</a:t>
            </a:r>
          </a:p>
        </p:txBody>
      </p:sp>
    </p:spTree>
    <p:extLst>
      <p:ext uri="{BB962C8B-B14F-4D97-AF65-F5344CB8AC3E}">
        <p14:creationId xmlns:p14="http://schemas.microsoft.com/office/powerpoint/2010/main" val="1562982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descr="&quot;&quot;">
            <a:extLst>
              <a:ext uri="{FF2B5EF4-FFF2-40B4-BE49-F238E27FC236}">
                <a16:creationId xmlns:a16="http://schemas.microsoft.com/office/drawing/2014/main" id="{294EB450-A41F-754F-9909-5288AE7287E9}"/>
              </a:ext>
              <a:ext uri="{C183D7F6-B498-43B3-948B-1728B52AA6E4}">
                <adec:decorative xmlns:adec="http://schemas.microsoft.com/office/drawing/2017/decorative" xmlns="" val="0"/>
              </a:ext>
            </a:extLst>
          </p:cNvPr>
          <p:cNvSpPr/>
          <p:nvPr/>
        </p:nvSpPr>
        <p:spPr>
          <a:xfrm>
            <a:off x="1451076" y="1063901"/>
            <a:ext cx="6233262" cy="3878640"/>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
            <a:extLst>
              <a:ext uri="{FF2B5EF4-FFF2-40B4-BE49-F238E27FC236}">
                <a16:creationId xmlns:a16="http://schemas.microsoft.com/office/drawing/2014/main" id="{3E3366F8-ED79-864D-B69C-F5D16DE126A9}"/>
              </a:ext>
            </a:extLst>
          </p:cNvPr>
          <p:cNvSpPr>
            <a:spLocks noGrp="1"/>
          </p:cNvSpPr>
          <p:nvPr>
            <p:ph type="title"/>
          </p:nvPr>
        </p:nvSpPr>
        <p:spPr>
          <a:xfrm>
            <a:off x="1615039" y="1012898"/>
            <a:ext cx="5747661" cy="313053"/>
          </a:xfrm>
        </p:spPr>
        <p:txBody>
          <a:bodyPr/>
          <a:lstStyle/>
          <a:p>
            <a:r>
              <a:rPr lang="en-US" sz="1200" dirty="0">
                <a:solidFill>
                  <a:schemeClr val="bg1"/>
                </a:solidFill>
                <a:latin typeface="Arial" panose="020B0604020202020204" pitchFamily="34" charset="0"/>
                <a:cs typeface="Arial" panose="020B0604020202020204" pitchFamily="34" charset="0"/>
              </a:rPr>
              <a:t>Sample snack for 10-year-olds</a:t>
            </a:r>
            <a:endParaRPr lang="en-US" sz="1200" dirty="0">
              <a:solidFill>
                <a:schemeClr val="bg1"/>
              </a:solidFill>
            </a:endParaRPr>
          </a:p>
        </p:txBody>
      </p:sp>
      <p:sp>
        <p:nvSpPr>
          <p:cNvPr id="8" name="Oval 7">
            <a:extLst>
              <a:ext uri="{FF2B5EF4-FFF2-40B4-BE49-F238E27FC236}">
                <a16:creationId xmlns:a16="http://schemas.microsoft.com/office/drawing/2014/main" id="{20C8E2E9-DBDE-3F47-84D8-FB36ABBBC56B}"/>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1</a:t>
            </a:r>
          </a:p>
        </p:txBody>
      </p:sp>
      <p:sp>
        <p:nvSpPr>
          <p:cNvPr id="3" name="TextBox 2">
            <a:extLst>
              <a:ext uri="{FF2B5EF4-FFF2-40B4-BE49-F238E27FC236}">
                <a16:creationId xmlns:a16="http://schemas.microsoft.com/office/drawing/2014/main" id="{C9C96838-3372-914C-B440-B18B75820A2A}"/>
              </a:ext>
            </a:extLst>
          </p:cNvPr>
          <p:cNvSpPr txBox="1"/>
          <p:nvPr/>
        </p:nvSpPr>
        <p:spPr>
          <a:xfrm>
            <a:off x="1348356" y="98221"/>
            <a:ext cx="5869743"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Find the grain you want to serve under the “Grain Item and Size” column.</a:t>
            </a:r>
          </a:p>
        </p:txBody>
      </p:sp>
      <p:sp>
        <p:nvSpPr>
          <p:cNvPr id="14" name="TextBox 13">
            <a:extLst>
              <a:ext uri="{FF2B5EF4-FFF2-40B4-BE49-F238E27FC236}">
                <a16:creationId xmlns:a16="http://schemas.microsoft.com/office/drawing/2014/main" id="{06ED1740-3F2F-2242-B8BA-3F06766FB3F4}"/>
              </a:ext>
            </a:extLst>
          </p:cNvPr>
          <p:cNvSpPr txBox="1"/>
          <p:nvPr/>
        </p:nvSpPr>
        <p:spPr>
          <a:xfrm>
            <a:off x="1632835" y="1245620"/>
            <a:ext cx="5779029"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2" name="Table 11" descr="Grains Measuring Chart for the Child and Adult Care Food Program&#10;">
            <a:extLst>
              <a:ext uri="{FF2B5EF4-FFF2-40B4-BE49-F238E27FC236}">
                <a16:creationId xmlns:a16="http://schemas.microsoft.com/office/drawing/2014/main" id="{B9F2EF61-D5F3-0C48-A7B4-C2F8FB1313AE}"/>
              </a:ext>
            </a:extLst>
          </p:cNvPr>
          <p:cNvGraphicFramePr>
            <a:graphicFrameLocks noGrp="1"/>
          </p:cNvGraphicFramePr>
          <p:nvPr>
            <p:extLst>
              <p:ext uri="{D42A27DB-BD31-4B8C-83A1-F6EECF244321}">
                <p14:modId xmlns:p14="http://schemas.microsoft.com/office/powerpoint/2010/main" val="1070259417"/>
              </p:ext>
            </p:extLst>
          </p:nvPr>
        </p:nvGraphicFramePr>
        <p:xfrm>
          <a:off x="1632836" y="1550100"/>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p>
                      <a:pPr algn="ctr"/>
                      <a:endParaRPr lang="en-US" sz="900" b="0" i="0" dirty="0">
                        <a:latin typeface="Helvetica" pitchFamily="2" charset="0"/>
                      </a:endParaRP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4" name="TextBox 3">
            <a:extLst>
              <a:ext uri="{FF2B5EF4-FFF2-40B4-BE49-F238E27FC236}">
                <a16:creationId xmlns:a16="http://schemas.microsoft.com/office/drawing/2014/main" id="{24AEC043-C265-D547-A6F8-60877819C653}"/>
              </a:ext>
            </a:extLst>
          </p:cNvPr>
          <p:cNvSpPr txBox="1"/>
          <p:nvPr/>
        </p:nvSpPr>
        <p:spPr>
          <a:xfrm>
            <a:off x="156940" y="4026208"/>
            <a:ext cx="1294136" cy="461665"/>
          </a:xfrm>
          <a:prstGeom prst="rect">
            <a:avLst/>
          </a:prstGeom>
          <a:noFill/>
        </p:spPr>
        <p:txBody>
          <a:bodyPr wrap="square" rtlCol="0">
            <a:spAutoFit/>
          </a:bodyPr>
          <a:lstStyle/>
          <a:p>
            <a:r>
              <a:rPr lang="en-US" sz="2400" b="1" dirty="0">
                <a:latin typeface="Helvetica" pitchFamily="2" charset="0"/>
              </a:rPr>
              <a:t>Step 1</a:t>
            </a:r>
          </a:p>
        </p:txBody>
      </p:sp>
      <p:cxnSp>
        <p:nvCxnSpPr>
          <p:cNvPr id="9" name="Straight Arrow Connector 8" descr="Arrow pointing to &quot;Popcorn&quot;.">
            <a:extLst>
              <a:ext uri="{FF2B5EF4-FFF2-40B4-BE49-F238E27FC236}">
                <a16:creationId xmlns:a16="http://schemas.microsoft.com/office/drawing/2014/main" id="{A7640FB7-8CEB-254A-A3C8-D34BACBFC77E}"/>
              </a:ext>
              <a:ext uri="{C183D7F6-B498-43B3-948B-1728B52AA6E4}">
                <adec:decorative xmlns:adec="http://schemas.microsoft.com/office/drawing/2017/decorative" xmlns="" val="0"/>
              </a:ext>
            </a:extLst>
          </p:cNvPr>
          <p:cNvCxnSpPr>
            <a:cxnSpLocks/>
          </p:cNvCxnSpPr>
          <p:nvPr/>
        </p:nvCxnSpPr>
        <p:spPr>
          <a:xfrm>
            <a:off x="1230923" y="4257041"/>
            <a:ext cx="428016"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pic>
        <p:nvPicPr>
          <p:cNvPr id="13" name="Picture 12" descr="&quot;&quot;">
            <a:extLst>
              <a:ext uri="{FF2B5EF4-FFF2-40B4-BE49-F238E27FC236}">
                <a16:creationId xmlns:a16="http://schemas.microsoft.com/office/drawing/2014/main" id="{E15D900E-4551-834D-8CD2-CD9940D6EA60}"/>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2022569" y="1768349"/>
            <a:ext cx="669831" cy="700901"/>
          </a:xfrm>
          <a:prstGeom prst="rect">
            <a:avLst/>
          </a:prstGeom>
        </p:spPr>
      </p:pic>
      <p:sp>
        <p:nvSpPr>
          <p:cNvPr id="6" name="Speaker Notes">
            <a:extLst>
              <a:ext uri="{FF2B5EF4-FFF2-40B4-BE49-F238E27FC236}">
                <a16:creationId xmlns:a16="http://schemas.microsoft.com/office/drawing/2014/main" id="{C1496216-ED4A-46B0-BECB-9AAC60BA26FF}"/>
              </a:ext>
            </a:extLst>
          </p:cNvPr>
          <p:cNvSpPr txBox="1"/>
          <p:nvPr/>
        </p:nvSpPr>
        <p:spPr>
          <a:xfrm>
            <a:off x="74941" y="4917730"/>
            <a:ext cx="5227170" cy="228925"/>
          </a:xfrm>
          <a:prstGeom prst="rect">
            <a:avLst/>
          </a:prstGeom>
          <a:noFill/>
        </p:spPr>
        <p:txBody>
          <a:bodyPr wrap="square" rtlCol="0">
            <a:spAutoFit/>
          </a:bodyPr>
          <a:lstStyle/>
          <a:p>
            <a:pPr lvl="0" defTabSz="914400">
              <a:defRPr/>
            </a:pPr>
            <a:r>
              <a:rPr lang="en-US" sz="600" dirty="0">
                <a:solidFill>
                  <a:schemeClr val="bg1"/>
                </a:solidFill>
                <a:latin typeface="Arial" panose="020B0604020202020204" pitchFamily="34" charset="0"/>
                <a:cs typeface="Arial" panose="020B0604020202020204" pitchFamily="34" charset="0"/>
              </a:rPr>
              <a:t>Speaker notes:</a:t>
            </a:r>
          </a:p>
          <a:p>
            <a:pPr lvl="0" defTabSz="914400">
              <a:defRPr/>
            </a:pPr>
            <a:r>
              <a:rPr lang="en-US" sz="600" dirty="0">
                <a:solidFill>
                  <a:schemeClr val="bg1"/>
                </a:solidFill>
                <a:latin typeface="Arial" panose="020B0604020202020204" pitchFamily="34" charset="0"/>
                <a:cs typeface="Arial" panose="020B0604020202020204" pitchFamily="34" charset="0"/>
              </a:rPr>
              <a:t>Let’s say you want to serve popcorn at snack to 10-year-olds at your afterschool site. The first step is to find “popcorn” in the Grains Measuring Chart.</a:t>
            </a:r>
            <a:endParaRPr lang="en-US" dirty="0"/>
          </a:p>
        </p:txBody>
      </p:sp>
    </p:spTree>
    <p:extLst>
      <p:ext uri="{BB962C8B-B14F-4D97-AF65-F5344CB8AC3E}">
        <p14:creationId xmlns:p14="http://schemas.microsoft.com/office/powerpoint/2010/main" val="2672756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9ED73E14-4E5A-6C4E-AD91-4BA871DF7322}"/>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2</a:t>
            </a:r>
          </a:p>
        </p:txBody>
      </p:sp>
      <p:sp>
        <p:nvSpPr>
          <p:cNvPr id="14" name="Title 1">
            <a:extLst>
              <a:ext uri="{FF2B5EF4-FFF2-40B4-BE49-F238E27FC236}">
                <a16:creationId xmlns:a16="http://schemas.microsoft.com/office/drawing/2014/main" id="{EA70686C-DC11-A94B-BC4E-E1BC48A7C698}"/>
              </a:ext>
            </a:extLst>
          </p:cNvPr>
          <p:cNvSpPr>
            <a:spLocks noGrp="1"/>
          </p:cNvSpPr>
          <p:nvPr>
            <p:ph type="title"/>
          </p:nvPr>
        </p:nvSpPr>
        <p:spPr>
          <a:xfrm>
            <a:off x="1422528" y="194733"/>
            <a:ext cx="6879261" cy="313053"/>
          </a:xfrm>
        </p:spPr>
        <p:txBody>
          <a:bodyPr/>
          <a:lstStyle/>
          <a:p>
            <a:pPr algn="l"/>
            <a:r>
              <a:rPr lang="en-US" sz="2600" b="0" dirty="0">
                <a:solidFill>
                  <a:schemeClr val="tx1"/>
                </a:solidFill>
                <a:latin typeface="Times New Roman" panose="02020603050405020304" pitchFamily="18" charset="0"/>
                <a:cs typeface="Times New Roman" panose="02020603050405020304" pitchFamily="18" charset="0"/>
              </a:rPr>
              <a:t>Check if the chart lists a size or weight by the name of the grain. If the chart:</a:t>
            </a:r>
          </a:p>
        </p:txBody>
      </p:sp>
      <p:sp>
        <p:nvSpPr>
          <p:cNvPr id="5" name="Rounded Rectangle 4" descr="&quot;&quot;">
            <a:extLst>
              <a:ext uri="{FF2B5EF4-FFF2-40B4-BE49-F238E27FC236}">
                <a16:creationId xmlns:a16="http://schemas.microsoft.com/office/drawing/2014/main" id="{3D07FA45-BED6-0A43-AFAE-D210EE0B6999}"/>
              </a:ext>
              <a:ext uri="{C183D7F6-B498-43B3-948B-1728B52AA6E4}">
                <adec:decorative xmlns:adec="http://schemas.microsoft.com/office/drawing/2017/decorative" xmlns="" val="0"/>
              </a:ext>
            </a:extLst>
          </p:cNvPr>
          <p:cNvSpPr/>
          <p:nvPr/>
        </p:nvSpPr>
        <p:spPr>
          <a:xfrm>
            <a:off x="283432" y="1325841"/>
            <a:ext cx="3134734" cy="2847452"/>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6" name="Table 5" descr="Check chart for size or weight">
            <a:extLst>
              <a:ext uri="{FF2B5EF4-FFF2-40B4-BE49-F238E27FC236}">
                <a16:creationId xmlns:a16="http://schemas.microsoft.com/office/drawing/2014/main" id="{CF83049B-EC54-584E-A2F8-55781B3F161D}"/>
              </a:ext>
            </a:extLst>
          </p:cNvPr>
          <p:cNvGraphicFramePr>
            <a:graphicFrameLocks noGrp="1"/>
          </p:cNvGraphicFramePr>
          <p:nvPr>
            <p:extLst>
              <p:ext uri="{D42A27DB-BD31-4B8C-83A1-F6EECF244321}">
                <p14:modId xmlns:p14="http://schemas.microsoft.com/office/powerpoint/2010/main" val="3701244288"/>
              </p:ext>
            </p:extLst>
          </p:nvPr>
        </p:nvGraphicFramePr>
        <p:xfrm>
          <a:off x="424423" y="1494720"/>
          <a:ext cx="2860117" cy="2499356"/>
        </p:xfrm>
        <a:graphic>
          <a:graphicData uri="http://schemas.openxmlformats.org/drawingml/2006/table">
            <a:tbl>
              <a:tblPr firstRow="1" bandRow="1">
                <a:tableStyleId>{5C22544A-7EE6-4342-B048-85BDC9FD1C3A}</a:tableStyleId>
              </a:tblPr>
              <a:tblGrid>
                <a:gridCol w="2860117">
                  <a:extLst>
                    <a:ext uri="{9D8B030D-6E8A-4147-A177-3AD203B41FA5}">
                      <a16:colId xmlns:a16="http://schemas.microsoft.com/office/drawing/2014/main" val="220871024"/>
                    </a:ext>
                  </a:extLst>
                </a:gridCol>
              </a:tblGrid>
              <a:tr h="1188720">
                <a:tc>
                  <a:txBody>
                    <a:bodyPr/>
                    <a:lstStyle/>
                    <a:p>
                      <a:r>
                        <a:rPr lang="en-US" sz="1800" b="1" i="0" dirty="0">
                          <a:solidFill>
                            <a:schemeClr val="tx1"/>
                          </a:solidFill>
                          <a:latin typeface="Helvetica" pitchFamily="2" charset="0"/>
                          <a:cs typeface="Times New Roman" panose="02020603050405020304" pitchFamily="18" charset="0"/>
                        </a:rPr>
                        <a:t>Pita Bread/Round </a:t>
                      </a:r>
                      <a:r>
                        <a:rPr lang="en-US" sz="1800" b="0" i="0" dirty="0">
                          <a:solidFill>
                            <a:schemeClr val="tx1"/>
                          </a:solidFill>
                          <a:latin typeface="Helvetica" pitchFamily="2" charset="0"/>
                          <a:cs typeface="Times New Roman" panose="02020603050405020304" pitchFamily="18" charset="0"/>
                        </a:rPr>
                        <a:t/>
                      </a:r>
                      <a:br>
                        <a:rPr lang="en-US" sz="1800" b="0" i="0" dirty="0">
                          <a:solidFill>
                            <a:schemeClr val="tx1"/>
                          </a:solidFill>
                          <a:latin typeface="Helvetica" pitchFamily="2" charset="0"/>
                          <a:cs typeface="Times New Roman" panose="02020603050405020304" pitchFamily="18" charset="0"/>
                        </a:rPr>
                      </a:br>
                      <a:r>
                        <a:rPr lang="en-US" sz="1800" b="0" i="0" dirty="0">
                          <a:solidFill>
                            <a:schemeClr val="tx1"/>
                          </a:solidFill>
                          <a:latin typeface="Helvetica" pitchFamily="2" charset="0"/>
                          <a:cs typeface="Times New Roman" panose="02020603050405020304" pitchFamily="18" charset="0"/>
                        </a:rPr>
                        <a:t>(whole grain-rich </a:t>
                      </a:r>
                      <a:br>
                        <a:rPr lang="en-US" sz="1800" b="0" i="0" dirty="0">
                          <a:solidFill>
                            <a:schemeClr val="tx1"/>
                          </a:solidFill>
                          <a:latin typeface="Helvetica" pitchFamily="2" charset="0"/>
                          <a:cs typeface="Times New Roman" panose="02020603050405020304" pitchFamily="18" charset="0"/>
                        </a:rPr>
                      </a:br>
                      <a:r>
                        <a:rPr lang="en-US" sz="1800" b="0" i="0" dirty="0">
                          <a:solidFill>
                            <a:schemeClr val="tx1"/>
                          </a:solidFill>
                          <a:latin typeface="Helvetica" pitchFamily="2" charset="0"/>
                          <a:cs typeface="Times New Roman" panose="02020603050405020304" pitchFamily="18" charset="0"/>
                        </a:rPr>
                        <a:t>or enriched) at least </a:t>
                      </a:r>
                      <a:br>
                        <a:rPr lang="en-US" sz="1800" b="0" i="0" dirty="0">
                          <a:solidFill>
                            <a:schemeClr val="tx1"/>
                          </a:solidFill>
                          <a:latin typeface="Helvetica" pitchFamily="2" charset="0"/>
                          <a:cs typeface="Times New Roman" panose="02020603050405020304" pitchFamily="18" charset="0"/>
                        </a:rPr>
                      </a:br>
                      <a:r>
                        <a:rPr lang="en-US" sz="1800" b="0" i="0" dirty="0">
                          <a:solidFill>
                            <a:schemeClr val="tx1"/>
                          </a:solidFill>
                          <a:latin typeface="Helvetica" pitchFamily="2" charset="0"/>
                          <a:cs typeface="Times New Roman" panose="02020603050405020304" pitchFamily="18" charset="0"/>
                        </a:rPr>
                        <a:t>56 grams*</a:t>
                      </a:r>
                    </a:p>
                  </a:txBody>
                  <a:tcPr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457200">
                <a:tc>
                  <a:txBody>
                    <a:bodyPr/>
                    <a:lstStyle/>
                    <a:p>
                      <a:r>
                        <a:rPr lang="en-US" sz="1800" b="1" i="0" dirty="0">
                          <a:effectLst/>
                          <a:latin typeface="Helvetica" pitchFamily="2" charset="0"/>
                        </a:rPr>
                        <a:t>Popcorn</a:t>
                      </a:r>
                    </a:p>
                  </a:txBody>
                  <a:tcPr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761996">
                <a:tc>
                  <a:txBody>
                    <a:bodyPr/>
                    <a:lstStyle/>
                    <a:p>
                      <a:r>
                        <a:rPr lang="en-US" sz="1800" b="1" dirty="0">
                          <a:effectLst/>
                          <a:latin typeface="Helvetica LT Std" panose="020B0504020202020204" pitchFamily="34" charset="0"/>
                        </a:rPr>
                        <a:t>Pretzel, Hard, Mini-Twist </a:t>
                      </a:r>
                      <a:br>
                        <a:rPr lang="en-US" sz="1800" b="1" dirty="0">
                          <a:effectLst/>
                          <a:latin typeface="Helvetica LT Std" panose="020B0504020202020204" pitchFamily="34" charset="0"/>
                        </a:rPr>
                      </a:br>
                      <a:r>
                        <a:rPr lang="en-US" sz="1800" dirty="0">
                          <a:effectLst/>
                          <a:latin typeface="Helvetica LT Std" panose="020B0504020202020204" pitchFamily="34" charset="0"/>
                        </a:rPr>
                        <a:t>(about 1 ¼” by 1 ½”)**</a:t>
                      </a:r>
                    </a:p>
                  </a:txBody>
                  <a:tcPr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3" name="Oval 12" descr="Outline around &quot;Popcorn.&quot;">
            <a:extLst>
              <a:ext uri="{FF2B5EF4-FFF2-40B4-BE49-F238E27FC236}">
                <a16:creationId xmlns:a16="http://schemas.microsoft.com/office/drawing/2014/main" id="{B6D043A5-E5AD-6846-A6D6-1DD9D8EDF2CF}"/>
              </a:ext>
            </a:extLst>
          </p:cNvPr>
          <p:cNvSpPr/>
          <p:nvPr/>
        </p:nvSpPr>
        <p:spPr>
          <a:xfrm>
            <a:off x="321971" y="2765324"/>
            <a:ext cx="1326667" cy="486696"/>
          </a:xfrm>
          <a:prstGeom prst="ellipse">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30B60542-D43B-FE43-A674-C02D17176D0C}"/>
              </a:ext>
            </a:extLst>
          </p:cNvPr>
          <p:cNvSpPr txBox="1"/>
          <p:nvPr/>
        </p:nvSpPr>
        <p:spPr>
          <a:xfrm>
            <a:off x="3499457" y="2700074"/>
            <a:ext cx="1268879" cy="461665"/>
          </a:xfrm>
          <a:prstGeom prst="rect">
            <a:avLst/>
          </a:prstGeom>
          <a:noFill/>
        </p:spPr>
        <p:txBody>
          <a:bodyPr wrap="square" rtlCol="0">
            <a:spAutoFit/>
          </a:bodyPr>
          <a:lstStyle/>
          <a:p>
            <a:r>
              <a:rPr lang="en-US" sz="2400" b="1" dirty="0">
                <a:latin typeface="Helvetica" pitchFamily="2" charset="0"/>
              </a:rPr>
              <a:t>Step 2</a:t>
            </a:r>
          </a:p>
        </p:txBody>
      </p:sp>
      <p:grpSp>
        <p:nvGrpSpPr>
          <p:cNvPr id="4" name="Group 3" descr="&quot;Step 2&quot; and an arrow pointing to &quot;Does not list a weight or size...&quot;">
            <a:extLst>
              <a:ext uri="{FF2B5EF4-FFF2-40B4-BE49-F238E27FC236}">
                <a16:creationId xmlns:a16="http://schemas.microsoft.com/office/drawing/2014/main" id="{0976CD36-3F1B-4CFA-A12A-98AC7AF2982E}"/>
              </a:ext>
            </a:extLst>
          </p:cNvPr>
          <p:cNvGrpSpPr/>
          <p:nvPr/>
        </p:nvGrpSpPr>
        <p:grpSpPr>
          <a:xfrm>
            <a:off x="4572514" y="2582582"/>
            <a:ext cx="4445909" cy="901441"/>
            <a:chOff x="4572514" y="2582582"/>
            <a:chExt cx="4445909" cy="901441"/>
          </a:xfrm>
        </p:grpSpPr>
        <p:sp>
          <p:nvSpPr>
            <p:cNvPr id="10" name="Rounded Rectangle 9" descr="Outline around &quot;Does not list a weight or size...&quot;">
              <a:extLst>
                <a:ext uri="{FF2B5EF4-FFF2-40B4-BE49-F238E27FC236}">
                  <a16:creationId xmlns:a16="http://schemas.microsoft.com/office/drawing/2014/main" id="{7FE321D7-B24B-7949-8672-11FB074DAB79}"/>
                </a:ext>
                <a:ext uri="{C183D7F6-B498-43B3-948B-1728B52AA6E4}">
                  <adec:decorative xmlns:adec="http://schemas.microsoft.com/office/drawing/2017/decorative" xmlns="" val="0"/>
                </a:ext>
              </a:extLst>
            </p:cNvPr>
            <p:cNvSpPr/>
            <p:nvPr/>
          </p:nvSpPr>
          <p:spPr>
            <a:xfrm>
              <a:off x="5002438" y="2582582"/>
              <a:ext cx="4015985" cy="90144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descr="Arrow pointing to &quot;Does not list a weight or size...&quot;">
              <a:extLst>
                <a:ext uri="{FF2B5EF4-FFF2-40B4-BE49-F238E27FC236}">
                  <a16:creationId xmlns:a16="http://schemas.microsoft.com/office/drawing/2014/main" id="{E10AD56D-57DA-7940-88FA-7D529C3D863D}"/>
                </a:ext>
                <a:ext uri="{C183D7F6-B498-43B3-948B-1728B52AA6E4}">
                  <adec:decorative xmlns:adec="http://schemas.microsoft.com/office/drawing/2017/decorative" xmlns="" val="0"/>
                </a:ext>
              </a:extLst>
            </p:cNvPr>
            <p:cNvCxnSpPr>
              <a:cxnSpLocks/>
            </p:cNvCxnSpPr>
            <p:nvPr/>
          </p:nvCxnSpPr>
          <p:spPr>
            <a:xfrm>
              <a:off x="4572514" y="2918207"/>
              <a:ext cx="349024"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EE4CB243-D8A6-7545-A303-C83AF6FF83C1}"/>
              </a:ext>
            </a:extLst>
          </p:cNvPr>
          <p:cNvSpPr txBox="1"/>
          <p:nvPr/>
        </p:nvSpPr>
        <p:spPr>
          <a:xfrm>
            <a:off x="5010026" y="1132680"/>
            <a:ext cx="4015985" cy="3539430"/>
          </a:xfrm>
          <a:prstGeom prst="rect">
            <a:avLst/>
          </a:prstGeom>
          <a:noFill/>
        </p:spPr>
        <p:txBody>
          <a:bodyPr wrap="square" rtlCol="0">
            <a:spAutoFit/>
          </a:bodyPr>
          <a:lstStyle/>
          <a:p>
            <a:pPr>
              <a:spcAft>
                <a:spcPts val="1200"/>
              </a:spcAft>
            </a:pPr>
            <a:r>
              <a:rPr lang="en-US" sz="1700" b="1" dirty="0">
                <a:latin typeface="Times New Roman" panose="02020603050405020304" pitchFamily="18" charset="0"/>
                <a:cs typeface="Times New Roman" panose="02020603050405020304" pitchFamily="18" charset="0"/>
              </a:rPr>
              <a:t>Lists a weight </a:t>
            </a:r>
            <a:r>
              <a:rPr lang="en-US" sz="1700" dirty="0">
                <a:latin typeface="Times New Roman" panose="02020603050405020304" pitchFamily="18" charset="0"/>
                <a:cs typeface="Times New Roman" panose="02020603050405020304" pitchFamily="18" charset="0"/>
              </a:rPr>
              <a:t>for the grain, such as </a:t>
            </a:r>
            <a:r>
              <a:rPr lang="en-US" sz="1700" i="1" dirty="0">
                <a:latin typeface="Times New Roman" panose="02020603050405020304" pitchFamily="18" charset="0"/>
                <a:cs typeface="Times New Roman" panose="02020603050405020304" pitchFamily="18" charset="0"/>
              </a:rPr>
              <a:t>at least 56 grams</a:t>
            </a:r>
            <a:r>
              <a:rPr lang="en-US" sz="1700" dirty="0">
                <a:latin typeface="Times New Roman" panose="02020603050405020304" pitchFamily="18" charset="0"/>
                <a:cs typeface="Times New Roman" panose="02020603050405020304" pitchFamily="18" charset="0"/>
              </a:rPr>
              <a:t>, then use the Nutrition Facts label for the item you want to serve to make sure it weighs the same, or more than, the grain on the chart. See page 5.</a:t>
            </a:r>
          </a:p>
          <a:p>
            <a:pPr>
              <a:spcAft>
                <a:spcPts val="1200"/>
              </a:spcAft>
            </a:pPr>
            <a:r>
              <a:rPr lang="en-US" sz="1700" b="1" dirty="0">
                <a:latin typeface="Times New Roman" panose="02020603050405020304" pitchFamily="18" charset="0"/>
                <a:cs typeface="Times New Roman" panose="02020603050405020304" pitchFamily="18" charset="0"/>
              </a:rPr>
              <a:t>Does not list a weight or size </a:t>
            </a:r>
            <a:r>
              <a:rPr lang="en-US" sz="1700" dirty="0">
                <a:latin typeface="Times New Roman" panose="02020603050405020304" pitchFamily="18" charset="0"/>
                <a:cs typeface="Times New Roman" panose="02020603050405020304" pitchFamily="18" charset="0"/>
              </a:rPr>
              <a:t>for the grain, then you do not need to check the size or weight of the product before using the chart.</a:t>
            </a:r>
          </a:p>
          <a:p>
            <a:pPr>
              <a:spcAft>
                <a:spcPts val="1200"/>
              </a:spcAft>
            </a:pPr>
            <a:r>
              <a:rPr lang="en-US" sz="1700" b="1" dirty="0">
                <a:latin typeface="Times New Roman" panose="02020603050405020304" pitchFamily="18" charset="0"/>
                <a:cs typeface="Times New Roman" panose="02020603050405020304" pitchFamily="18" charset="0"/>
              </a:rPr>
              <a:t>Lists a size </a:t>
            </a:r>
            <a:r>
              <a:rPr lang="en-US" sz="1700" dirty="0">
                <a:latin typeface="Times New Roman" panose="02020603050405020304" pitchFamily="18" charset="0"/>
                <a:cs typeface="Times New Roman" panose="02020603050405020304" pitchFamily="18" charset="0"/>
              </a:rPr>
              <a:t>for the grain, such as </a:t>
            </a:r>
            <a:r>
              <a:rPr lang="en-US" sz="1700" i="1" dirty="0">
                <a:latin typeface="Times New Roman" panose="02020603050405020304" pitchFamily="18" charset="0"/>
                <a:cs typeface="Times New Roman" panose="02020603050405020304" pitchFamily="18" charset="0"/>
              </a:rPr>
              <a:t>about</a:t>
            </a:r>
            <a:r>
              <a:rPr lang="en-US" sz="1700" dirty="0">
                <a:latin typeface="Times New Roman" panose="02020603050405020304" pitchFamily="18" charset="0"/>
                <a:cs typeface="Times New Roman" panose="02020603050405020304" pitchFamily="18" charset="0"/>
              </a:rPr>
              <a:t> </a:t>
            </a:r>
            <a:br>
              <a:rPr lang="en-US" sz="1700" dirty="0">
                <a:latin typeface="Times New Roman" panose="02020603050405020304" pitchFamily="18" charset="0"/>
                <a:cs typeface="Times New Roman" panose="02020603050405020304" pitchFamily="18" charset="0"/>
              </a:rPr>
            </a:br>
            <a:r>
              <a:rPr lang="en-US" sz="1700" i="1" dirty="0">
                <a:latin typeface="Times New Roman" panose="02020603050405020304" pitchFamily="18" charset="0"/>
                <a:cs typeface="Times New Roman" panose="02020603050405020304" pitchFamily="18" charset="0"/>
              </a:rPr>
              <a:t>1 ¼” by 1 ½”</a:t>
            </a:r>
            <a:r>
              <a:rPr lang="en-US" sz="1700" dirty="0">
                <a:latin typeface="Times New Roman" panose="02020603050405020304" pitchFamily="18" charset="0"/>
                <a:cs typeface="Times New Roman" panose="02020603050405020304" pitchFamily="18" charset="0"/>
              </a:rPr>
              <a:t>, then check if the item is </a:t>
            </a: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the same size, or larger than, this amount. See page 6.</a:t>
            </a:r>
          </a:p>
        </p:txBody>
      </p:sp>
      <p:sp>
        <p:nvSpPr>
          <p:cNvPr id="2" name="Speaker Notes">
            <a:extLst>
              <a:ext uri="{FF2B5EF4-FFF2-40B4-BE49-F238E27FC236}">
                <a16:creationId xmlns:a16="http://schemas.microsoft.com/office/drawing/2014/main" id="{A40090BF-146A-9C44-9789-70D928F5549F}"/>
              </a:ext>
            </a:extLst>
          </p:cNvPr>
          <p:cNvSpPr txBox="1"/>
          <p:nvPr/>
        </p:nvSpPr>
        <p:spPr>
          <a:xfrm>
            <a:off x="187569" y="4703640"/>
            <a:ext cx="5939446" cy="400110"/>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Speaker notes:</a:t>
            </a:r>
          </a:p>
          <a:p>
            <a:r>
              <a:rPr lang="en-US" sz="500" dirty="0">
                <a:solidFill>
                  <a:schemeClr val="bg1"/>
                </a:solidFill>
                <a:latin typeface="Arial" panose="020B0604020202020204" pitchFamily="34" charset="0"/>
                <a:cs typeface="Arial" panose="020B0604020202020204" pitchFamily="34" charset="0"/>
              </a:rPr>
              <a:t>After you find the item you want to serve, check and see if there is a size or weight by the name of the grain item. </a:t>
            </a:r>
          </a:p>
          <a:p>
            <a:endParaRPr lang="en-US" sz="500" dirty="0">
              <a:solidFill>
                <a:schemeClr val="bg1"/>
              </a:solidFill>
              <a:latin typeface="Arial" panose="020B0604020202020204" pitchFamily="34" charset="0"/>
              <a:cs typeface="Arial" panose="020B0604020202020204" pitchFamily="34" charset="0"/>
            </a:endParaRPr>
          </a:p>
          <a:p>
            <a:r>
              <a:rPr lang="en-US" sz="500" dirty="0">
                <a:solidFill>
                  <a:schemeClr val="bg1"/>
                </a:solidFill>
                <a:latin typeface="Arial" panose="020B0604020202020204" pitchFamily="34" charset="0"/>
                <a:cs typeface="Arial" panose="020B0604020202020204" pitchFamily="34" charset="0"/>
              </a:rPr>
              <a:t>Popcorn does not have a size or weight listed by the name, so you don’t need to first verify that the popcorn we want to serve weighs a certain amount or is a certain size. You can move on to the next step.</a:t>
            </a:r>
          </a:p>
        </p:txBody>
      </p:sp>
    </p:spTree>
    <p:extLst>
      <p:ext uri="{BB962C8B-B14F-4D97-AF65-F5344CB8AC3E}">
        <p14:creationId xmlns:p14="http://schemas.microsoft.com/office/powerpoint/2010/main" val="3379710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descr="&quot;&quot;">
            <a:extLst>
              <a:ext uri="{FF2B5EF4-FFF2-40B4-BE49-F238E27FC236}">
                <a16:creationId xmlns:a16="http://schemas.microsoft.com/office/drawing/2014/main" id="{188220C1-D73B-BA47-B4D5-247733D16371}"/>
              </a:ext>
              <a:ext uri="{C183D7F6-B498-43B3-948B-1728B52AA6E4}">
                <adec:decorative xmlns:adec="http://schemas.microsoft.com/office/drawing/2017/decorative" xmlns="" val="0"/>
              </a:ext>
            </a:extLst>
          </p:cNvPr>
          <p:cNvSpPr/>
          <p:nvPr/>
        </p:nvSpPr>
        <p:spPr>
          <a:xfrm>
            <a:off x="1451076" y="1063901"/>
            <a:ext cx="6233262" cy="3878640"/>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Oval 7">
            <a:extLst>
              <a:ext uri="{FF2B5EF4-FFF2-40B4-BE49-F238E27FC236}">
                <a16:creationId xmlns:a16="http://schemas.microsoft.com/office/drawing/2014/main" id="{20C8E2E9-DBDE-3F47-84D8-FB36ABBBC56B}"/>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3</a:t>
            </a:r>
          </a:p>
        </p:txBody>
      </p:sp>
      <p:sp>
        <p:nvSpPr>
          <p:cNvPr id="11" name="Title 1">
            <a:extLst>
              <a:ext uri="{FF2B5EF4-FFF2-40B4-BE49-F238E27FC236}">
                <a16:creationId xmlns:a16="http://schemas.microsoft.com/office/drawing/2014/main" id="{D356CEF7-10D6-F94D-BA52-BE30D0E6C2F7}"/>
              </a:ext>
            </a:extLst>
          </p:cNvPr>
          <p:cNvSpPr>
            <a:spLocks noGrp="1"/>
          </p:cNvSpPr>
          <p:nvPr>
            <p:ph type="title"/>
          </p:nvPr>
        </p:nvSpPr>
        <p:spPr>
          <a:xfrm>
            <a:off x="1374400" y="146605"/>
            <a:ext cx="6879261" cy="313053"/>
          </a:xfrm>
        </p:spPr>
        <p:txBody>
          <a:bodyPr/>
          <a:lstStyle/>
          <a:p>
            <a:pPr algn="l"/>
            <a:r>
              <a:rPr lang="en-US" sz="2600" b="0" dirty="0">
                <a:solidFill>
                  <a:schemeClr val="tx1"/>
                </a:solidFill>
                <a:latin typeface="Times New Roman" panose="02020603050405020304" pitchFamily="18" charset="0"/>
                <a:cs typeface="Times New Roman" panose="02020603050405020304" pitchFamily="18" charset="0"/>
              </a:rPr>
              <a:t>Find the column for the age of your participants and the meal or snack you are serving.</a:t>
            </a:r>
          </a:p>
        </p:txBody>
      </p:sp>
      <p:sp>
        <p:nvSpPr>
          <p:cNvPr id="15" name="TextBox 14">
            <a:extLst>
              <a:ext uri="{FF2B5EF4-FFF2-40B4-BE49-F238E27FC236}">
                <a16:creationId xmlns:a16="http://schemas.microsoft.com/office/drawing/2014/main" id="{8A84350A-6977-4A42-831A-F5CDD3B538FC}"/>
              </a:ext>
            </a:extLst>
          </p:cNvPr>
          <p:cNvSpPr txBox="1"/>
          <p:nvPr/>
        </p:nvSpPr>
        <p:spPr>
          <a:xfrm>
            <a:off x="1632836" y="1241705"/>
            <a:ext cx="5779028"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6" name="Table 15" descr="Grains Measuring Chart for the Child and Adult Care Food Program&#10;">
            <a:extLst>
              <a:ext uri="{FF2B5EF4-FFF2-40B4-BE49-F238E27FC236}">
                <a16:creationId xmlns:a16="http://schemas.microsoft.com/office/drawing/2014/main" id="{502C4FEF-4205-8B4D-9DD4-63A871787E50}"/>
              </a:ext>
            </a:extLst>
          </p:cNvPr>
          <p:cNvGraphicFramePr>
            <a:graphicFrameLocks noGrp="1"/>
          </p:cNvGraphicFramePr>
          <p:nvPr>
            <p:extLst>
              <p:ext uri="{D42A27DB-BD31-4B8C-83A1-F6EECF244321}">
                <p14:modId xmlns:p14="http://schemas.microsoft.com/office/powerpoint/2010/main" val="2706360779"/>
              </p:ext>
            </p:extLst>
          </p:nvPr>
        </p:nvGraphicFramePr>
        <p:xfrm>
          <a:off x="1632836" y="1550104"/>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p>
                      <a:pPr algn="ctr"/>
                      <a:endParaRPr lang="en-US" sz="900" b="0" i="0" dirty="0">
                        <a:latin typeface="Helvetica" pitchFamily="2" charset="0"/>
                      </a:endParaRP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3" name="TextBox 12">
            <a:extLst>
              <a:ext uri="{FF2B5EF4-FFF2-40B4-BE49-F238E27FC236}">
                <a16:creationId xmlns:a16="http://schemas.microsoft.com/office/drawing/2014/main" id="{9EAA7C5F-A121-3B42-AF01-8BBFC0572CC4}"/>
              </a:ext>
            </a:extLst>
          </p:cNvPr>
          <p:cNvSpPr txBox="1"/>
          <p:nvPr/>
        </p:nvSpPr>
        <p:spPr>
          <a:xfrm>
            <a:off x="156940" y="2808987"/>
            <a:ext cx="1268879" cy="461665"/>
          </a:xfrm>
          <a:prstGeom prst="rect">
            <a:avLst/>
          </a:prstGeom>
          <a:noFill/>
        </p:spPr>
        <p:txBody>
          <a:bodyPr wrap="square" rtlCol="0">
            <a:spAutoFit/>
          </a:bodyPr>
          <a:lstStyle/>
          <a:p>
            <a:r>
              <a:rPr lang="en-US" sz="2400" b="1" dirty="0">
                <a:latin typeface="Helvetica" pitchFamily="2" charset="0"/>
              </a:rPr>
              <a:t>Step 3</a:t>
            </a:r>
          </a:p>
        </p:txBody>
      </p:sp>
      <p:grpSp>
        <p:nvGrpSpPr>
          <p:cNvPr id="3" name="Group 2" descr="Outline around the data cells in the &quot;6- through 18-year-olds at Breakfast, Lunch, Supper, Snack; Adults at Snack only&quot; column.">
            <a:extLst>
              <a:ext uri="{FF2B5EF4-FFF2-40B4-BE49-F238E27FC236}">
                <a16:creationId xmlns:a16="http://schemas.microsoft.com/office/drawing/2014/main" id="{3985BB95-C8A3-5647-8903-5C3DE7DC8D67}"/>
              </a:ext>
            </a:extLst>
          </p:cNvPr>
          <p:cNvGrpSpPr/>
          <p:nvPr/>
        </p:nvGrpSpPr>
        <p:grpSpPr>
          <a:xfrm>
            <a:off x="1230923" y="1798235"/>
            <a:ext cx="4794122" cy="2602014"/>
            <a:chOff x="1230923" y="1798235"/>
            <a:chExt cx="4794122" cy="2602014"/>
          </a:xfrm>
        </p:grpSpPr>
        <p:sp>
          <p:nvSpPr>
            <p:cNvPr id="14" name="Rounded Rectangle 13" descr="Outline around the data cells in the &quot;6- through 18-year-olds at Breakfast, Lunch, Supper, Snack; Adults at Snack only&quot; column.">
              <a:extLst>
                <a:ext uri="{FF2B5EF4-FFF2-40B4-BE49-F238E27FC236}">
                  <a16:creationId xmlns:a16="http://schemas.microsoft.com/office/drawing/2014/main" id="{CD99558A-6864-0E4A-958E-EB44112BA084}"/>
                </a:ext>
              </a:extLst>
            </p:cNvPr>
            <p:cNvSpPr/>
            <p:nvPr/>
          </p:nvSpPr>
          <p:spPr>
            <a:xfrm>
              <a:off x="4572000" y="1798235"/>
              <a:ext cx="1453045" cy="2602014"/>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descr="Arrow pointing to the data cells in the &quot;6- through 18-year-olds at Breakfast, Lunch, Supper, Snack; Adults at Snack only&quot; column.">
              <a:extLst>
                <a:ext uri="{FF2B5EF4-FFF2-40B4-BE49-F238E27FC236}">
                  <a16:creationId xmlns:a16="http://schemas.microsoft.com/office/drawing/2014/main" id="{F2F2F0BA-96EA-AF46-B032-A15AB417E3E9}"/>
                </a:ext>
                <a:ext uri="{C183D7F6-B498-43B3-948B-1728B52AA6E4}">
                  <adec:decorative xmlns:adec="http://schemas.microsoft.com/office/drawing/2017/decorative" xmlns="" val="0"/>
                </a:ext>
              </a:extLst>
            </p:cNvPr>
            <p:cNvCxnSpPr>
              <a:cxnSpLocks/>
            </p:cNvCxnSpPr>
            <p:nvPr/>
          </p:nvCxnSpPr>
          <p:spPr>
            <a:xfrm>
              <a:off x="1230923" y="3039820"/>
              <a:ext cx="3341077"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grpSp>
      <p:pic>
        <p:nvPicPr>
          <p:cNvPr id="17" name="Picture 16" descr="&quot;&quot;">
            <a:extLst>
              <a:ext uri="{FF2B5EF4-FFF2-40B4-BE49-F238E27FC236}">
                <a16:creationId xmlns:a16="http://schemas.microsoft.com/office/drawing/2014/main" id="{8E0A90F9-DA0A-E74A-8CEA-BAFC9AA658F1}"/>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2022569" y="1768349"/>
            <a:ext cx="669831" cy="700901"/>
          </a:xfrm>
          <a:prstGeom prst="rect">
            <a:avLst/>
          </a:prstGeom>
        </p:spPr>
      </p:pic>
      <p:sp>
        <p:nvSpPr>
          <p:cNvPr id="2" name="Speaker Notes">
            <a:extLst>
              <a:ext uri="{FF2B5EF4-FFF2-40B4-BE49-F238E27FC236}">
                <a16:creationId xmlns:a16="http://schemas.microsoft.com/office/drawing/2014/main" id="{251F3BDF-7797-E14B-B8D2-4859525624BD}"/>
              </a:ext>
            </a:extLst>
          </p:cNvPr>
          <p:cNvSpPr txBox="1"/>
          <p:nvPr/>
        </p:nvSpPr>
        <p:spPr>
          <a:xfrm>
            <a:off x="14165" y="4271108"/>
            <a:ext cx="1264985" cy="861774"/>
          </a:xfrm>
          <a:prstGeom prst="rect">
            <a:avLst/>
          </a:prstGeom>
          <a:noFill/>
        </p:spPr>
        <p:txBody>
          <a:bodyPr wrap="square" rtlCol="0">
            <a:spAutoFit/>
          </a:bodyPr>
          <a:lstStyle/>
          <a:p>
            <a:r>
              <a:rPr lang="en-US" sz="500" dirty="0">
                <a:solidFill>
                  <a:schemeClr val="bg1"/>
                </a:solidFill>
                <a:latin typeface="Arial" panose="020B0604020202020204" pitchFamily="34" charset="0"/>
                <a:cs typeface="Arial" panose="020B0604020202020204" pitchFamily="34" charset="0"/>
              </a:rPr>
              <a:t>Speaker notes:</a:t>
            </a:r>
          </a:p>
          <a:p>
            <a:r>
              <a:rPr lang="en-US" sz="500" dirty="0">
                <a:solidFill>
                  <a:schemeClr val="bg1"/>
                </a:solidFill>
                <a:latin typeface="Arial" panose="020B0604020202020204" pitchFamily="34" charset="0"/>
                <a:cs typeface="Arial" panose="020B0604020202020204" pitchFamily="34" charset="0"/>
              </a:rPr>
              <a:t>The third step is to find the column for the age of your participants and the meal or snack you are serving.</a:t>
            </a:r>
          </a:p>
          <a:p>
            <a:endParaRPr lang="en-US" sz="500" dirty="0">
              <a:solidFill>
                <a:schemeClr val="bg1"/>
              </a:solidFill>
              <a:latin typeface="Arial" panose="020B0604020202020204" pitchFamily="34" charset="0"/>
              <a:cs typeface="Arial" panose="020B0604020202020204" pitchFamily="34" charset="0"/>
            </a:endParaRPr>
          </a:p>
          <a:p>
            <a:r>
              <a:rPr lang="en-US" sz="500" dirty="0">
                <a:solidFill>
                  <a:schemeClr val="bg1"/>
                </a:solidFill>
                <a:latin typeface="Arial" panose="020B0604020202020204" pitchFamily="34" charset="0"/>
                <a:cs typeface="Arial" panose="020B0604020202020204" pitchFamily="34" charset="0"/>
              </a:rPr>
              <a:t>If you want serve popcorn to 10-year-olds at snack, look for the 6- through 18-year-olds column, and follow that column all the way down to the popcorn row.</a:t>
            </a:r>
          </a:p>
        </p:txBody>
      </p:sp>
    </p:spTree>
    <p:extLst>
      <p:ext uri="{BB962C8B-B14F-4D97-AF65-F5344CB8AC3E}">
        <p14:creationId xmlns:p14="http://schemas.microsoft.com/office/powerpoint/2010/main" val="1138828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quot;&quot;">
            <a:extLst>
              <a:ext uri="{FF2B5EF4-FFF2-40B4-BE49-F238E27FC236}">
                <a16:creationId xmlns:a16="http://schemas.microsoft.com/office/drawing/2014/main" id="{D2E09904-63E6-2D4B-B4C2-70246D0AFB11}"/>
              </a:ext>
              <a:ext uri="{C183D7F6-B498-43B3-948B-1728B52AA6E4}">
                <adec:decorative xmlns:adec="http://schemas.microsoft.com/office/drawing/2017/decorative" xmlns="" val="0"/>
              </a:ext>
            </a:extLst>
          </p:cNvPr>
          <p:cNvSpPr/>
          <p:nvPr/>
        </p:nvSpPr>
        <p:spPr>
          <a:xfrm>
            <a:off x="1451076" y="1063901"/>
            <a:ext cx="6233262" cy="3878640"/>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Title 1">
            <a:extLst>
              <a:ext uri="{FF2B5EF4-FFF2-40B4-BE49-F238E27FC236}">
                <a16:creationId xmlns:a16="http://schemas.microsoft.com/office/drawing/2014/main" id="{05674B9F-E14E-B74D-B981-4A6E58CC74B5}"/>
              </a:ext>
            </a:extLst>
          </p:cNvPr>
          <p:cNvSpPr>
            <a:spLocks noGrp="1"/>
          </p:cNvSpPr>
          <p:nvPr>
            <p:ph type="title"/>
          </p:nvPr>
        </p:nvSpPr>
        <p:spPr>
          <a:xfrm>
            <a:off x="1622598" y="1044971"/>
            <a:ext cx="4268754" cy="115032"/>
          </a:xfrm>
        </p:spPr>
        <p:txBody>
          <a:bodyPr/>
          <a:lstStyle/>
          <a:p>
            <a:pPr algn="l"/>
            <a:r>
              <a:rPr lang="en-US" sz="800" b="0" dirty="0">
                <a:solidFill>
                  <a:schemeClr val="bg1"/>
                </a:solidFill>
                <a:latin typeface="Times New Roman" panose="02020603050405020304" pitchFamily="18" charset="0"/>
                <a:cs typeface="Times New Roman" panose="02020603050405020304" pitchFamily="18" charset="0"/>
              </a:rPr>
              <a:t>Find the column for the age of your participants and the meal or snack you are serving. (continued)</a:t>
            </a:r>
          </a:p>
        </p:txBody>
      </p:sp>
      <p:sp>
        <p:nvSpPr>
          <p:cNvPr id="8" name="Oval 7">
            <a:extLst>
              <a:ext uri="{FF2B5EF4-FFF2-40B4-BE49-F238E27FC236}">
                <a16:creationId xmlns:a16="http://schemas.microsoft.com/office/drawing/2014/main" id="{20C8E2E9-DBDE-3F47-84D8-FB36ABBBC56B}"/>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3</a:t>
            </a:r>
          </a:p>
        </p:txBody>
      </p:sp>
      <p:sp>
        <p:nvSpPr>
          <p:cNvPr id="3" name="TextBox 2">
            <a:extLst>
              <a:ext uri="{FF2B5EF4-FFF2-40B4-BE49-F238E27FC236}">
                <a16:creationId xmlns:a16="http://schemas.microsoft.com/office/drawing/2014/main" id="{C9C96838-3372-914C-B440-B18B75820A2A}"/>
              </a:ext>
            </a:extLst>
          </p:cNvPr>
          <p:cNvSpPr txBox="1"/>
          <p:nvPr/>
        </p:nvSpPr>
        <p:spPr>
          <a:xfrm>
            <a:off x="1348356" y="98221"/>
            <a:ext cx="6728844"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Find the column for the age of your participants and the meal or snack you are serving.</a:t>
            </a:r>
          </a:p>
        </p:txBody>
      </p:sp>
      <p:sp>
        <p:nvSpPr>
          <p:cNvPr id="12" name="TextBox 11">
            <a:extLst>
              <a:ext uri="{FF2B5EF4-FFF2-40B4-BE49-F238E27FC236}">
                <a16:creationId xmlns:a16="http://schemas.microsoft.com/office/drawing/2014/main" id="{9CA13393-96E4-9542-A940-B3E73A57E1AA}"/>
              </a:ext>
            </a:extLst>
          </p:cNvPr>
          <p:cNvSpPr txBox="1"/>
          <p:nvPr/>
        </p:nvSpPr>
        <p:spPr>
          <a:xfrm>
            <a:off x="1632836" y="1238699"/>
            <a:ext cx="5779028"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1" name="Table 10" descr="Grains Measuring Chart for the Child and Adult Care Food Program&#10;">
            <a:extLst>
              <a:ext uri="{FF2B5EF4-FFF2-40B4-BE49-F238E27FC236}">
                <a16:creationId xmlns:a16="http://schemas.microsoft.com/office/drawing/2014/main" id="{BF55BDF8-0D87-6546-B2DC-6365287E9950}"/>
              </a:ext>
            </a:extLst>
          </p:cNvPr>
          <p:cNvGraphicFramePr>
            <a:graphicFrameLocks noGrp="1"/>
          </p:cNvGraphicFramePr>
          <p:nvPr>
            <p:extLst>
              <p:ext uri="{D42A27DB-BD31-4B8C-83A1-F6EECF244321}">
                <p14:modId xmlns:p14="http://schemas.microsoft.com/office/powerpoint/2010/main" val="1336739743"/>
              </p:ext>
            </p:extLst>
          </p:nvPr>
        </p:nvGraphicFramePr>
        <p:xfrm>
          <a:off x="1632836" y="1537636"/>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p>
                      <a:pPr algn="ctr"/>
                      <a:endParaRPr lang="en-US" sz="900" b="0" i="0" dirty="0">
                        <a:latin typeface="Helvetica" pitchFamily="2" charset="0"/>
                      </a:endParaRP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grpSp>
        <p:nvGrpSpPr>
          <p:cNvPr id="5" name="Group 4" descr="Outlines around the &quot;6- through 18-year-olds&quot; column and the &quot;Popcorn&quot; row, intersecting at &quot;3 cups or 28 grams&quot;.">
            <a:extLst>
              <a:ext uri="{FF2B5EF4-FFF2-40B4-BE49-F238E27FC236}">
                <a16:creationId xmlns:a16="http://schemas.microsoft.com/office/drawing/2014/main" id="{75CC7F4C-41EB-40BA-A527-06B873D70FCD}"/>
              </a:ext>
            </a:extLst>
          </p:cNvPr>
          <p:cNvGrpSpPr/>
          <p:nvPr/>
        </p:nvGrpSpPr>
        <p:grpSpPr>
          <a:xfrm>
            <a:off x="1632837" y="1768348"/>
            <a:ext cx="5779028" cy="2619456"/>
            <a:chOff x="1632836" y="1768348"/>
            <a:chExt cx="5869743" cy="2619456"/>
          </a:xfrm>
        </p:grpSpPr>
        <p:sp>
          <p:nvSpPr>
            <p:cNvPr id="14" name="Rounded Rectangle 13" descr="Step 3 continued, with highlighted boxes around column 2 and the &quot;Popcorn&quot; row, intersecting at &quot;3 cups or 28 grams&quot;.">
              <a:extLst>
                <a:ext uri="{FF2B5EF4-FFF2-40B4-BE49-F238E27FC236}">
                  <a16:creationId xmlns:a16="http://schemas.microsoft.com/office/drawing/2014/main" id="{CD99558A-6864-0E4A-958E-EB44112BA084}"/>
                </a:ext>
              </a:extLst>
            </p:cNvPr>
            <p:cNvSpPr/>
            <p:nvPr/>
          </p:nvSpPr>
          <p:spPr>
            <a:xfrm>
              <a:off x="4600683" y="1768348"/>
              <a:ext cx="1495765" cy="2612129"/>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descr="Outline around the Popcorn row highlighting the serving size of 3 cups for 6- through 18-year-olds.">
              <a:extLst>
                <a:ext uri="{FF2B5EF4-FFF2-40B4-BE49-F238E27FC236}">
                  <a16:creationId xmlns:a16="http://schemas.microsoft.com/office/drawing/2014/main" id="{DE176B41-210E-AD44-883B-77AF1F7F3918}"/>
                </a:ext>
              </a:extLst>
            </p:cNvPr>
            <p:cNvSpPr/>
            <p:nvPr/>
          </p:nvSpPr>
          <p:spPr>
            <a:xfrm>
              <a:off x="1632836" y="4118089"/>
              <a:ext cx="5869743" cy="269715"/>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8" descr="&quot;&quot;">
            <a:extLst>
              <a:ext uri="{FF2B5EF4-FFF2-40B4-BE49-F238E27FC236}">
                <a16:creationId xmlns:a16="http://schemas.microsoft.com/office/drawing/2014/main" id="{65B4DCE5-8D94-7D47-B9C1-44F945C7F912}"/>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2022569" y="1768349"/>
            <a:ext cx="669831" cy="700901"/>
          </a:xfrm>
          <a:prstGeom prst="rect">
            <a:avLst/>
          </a:prstGeom>
        </p:spPr>
      </p:pic>
      <p:sp>
        <p:nvSpPr>
          <p:cNvPr id="2" name="Speaker Notes">
            <a:extLst>
              <a:ext uri="{FF2B5EF4-FFF2-40B4-BE49-F238E27FC236}">
                <a16:creationId xmlns:a16="http://schemas.microsoft.com/office/drawing/2014/main" id="{44DCC6EF-39D6-FF44-9C3A-0C003983CFDA}"/>
              </a:ext>
            </a:extLst>
          </p:cNvPr>
          <p:cNvSpPr txBox="1"/>
          <p:nvPr/>
        </p:nvSpPr>
        <p:spPr>
          <a:xfrm>
            <a:off x="12605" y="4502638"/>
            <a:ext cx="1233901" cy="630942"/>
          </a:xfrm>
          <a:prstGeom prst="rect">
            <a:avLst/>
          </a:prstGeom>
          <a:noFill/>
        </p:spPr>
        <p:txBody>
          <a:bodyPr wrap="square" rtlCol="0">
            <a:spAutoFit/>
          </a:bodyPr>
          <a:lstStyle/>
          <a:p>
            <a:r>
              <a:rPr lang="en-US" sz="500" dirty="0">
                <a:solidFill>
                  <a:schemeClr val="bg1"/>
                </a:solidFill>
                <a:latin typeface="Arial" panose="020B0604020202020204" pitchFamily="34" charset="0"/>
                <a:cs typeface="Arial" panose="020B0604020202020204" pitchFamily="34" charset="0"/>
              </a:rPr>
              <a:t>Speaker notes:</a:t>
            </a:r>
          </a:p>
          <a:p>
            <a:r>
              <a:rPr lang="en-US" sz="500" dirty="0">
                <a:solidFill>
                  <a:schemeClr val="bg1"/>
                </a:solidFill>
                <a:latin typeface="Arial" panose="020B0604020202020204" pitchFamily="34" charset="0"/>
                <a:cs typeface="Arial" panose="020B0604020202020204" pitchFamily="34" charset="0"/>
              </a:rPr>
              <a:t>The popcorn row and the 6- through 18-year-old column intersect at 3 cups. This tells us that we need to serve 3 cups of popcorn to meet the minimum amount of grains required for 6- through 18-year-olds at snack in the CACFP.</a:t>
            </a:r>
          </a:p>
        </p:txBody>
      </p:sp>
    </p:spTree>
    <p:extLst>
      <p:ext uri="{BB962C8B-B14F-4D97-AF65-F5344CB8AC3E}">
        <p14:creationId xmlns:p14="http://schemas.microsoft.com/office/powerpoint/2010/main" val="3165373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161A386-0663-E945-920A-2FBC3D8CF8CC}"/>
              </a:ext>
              <a:ext uri="{C183D7F6-B498-43B3-948B-1728B52AA6E4}">
                <adec:decorative xmlns:adec="http://schemas.microsoft.com/office/drawing/2017/decorative" xmlns="" val="0"/>
              </a:ext>
            </a:extLst>
          </p:cNvPr>
          <p:cNvSpPr txBox="1"/>
          <p:nvPr/>
        </p:nvSpPr>
        <p:spPr>
          <a:xfrm>
            <a:off x="60384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78C19779-6DA4-A940-85DC-60D76D87AD80}"/>
              </a:ext>
            </a:extLst>
          </p:cNvPr>
          <p:cNvSpPr>
            <a:spLocks noGrp="1"/>
          </p:cNvSpPr>
          <p:nvPr>
            <p:ph type="title"/>
          </p:nvPr>
        </p:nvSpPr>
        <p:spPr>
          <a:xfrm>
            <a:off x="69757" y="1222461"/>
            <a:ext cx="3095812" cy="1669773"/>
          </a:xfrm>
        </p:spPr>
        <p:txBody>
          <a:bodyPr/>
          <a:lstStyle/>
          <a:p>
            <a:r>
              <a:rPr lang="en-US" sz="1800" b="1" dirty="0"/>
              <a:t>Try It Out! </a:t>
            </a:r>
            <a:r>
              <a:rPr lang="en-US" sz="1800" b="0" dirty="0"/>
              <a:t/>
            </a:r>
            <a:br>
              <a:rPr lang="en-US" sz="1800" b="0" dirty="0"/>
            </a:br>
            <a:r>
              <a:rPr lang="en-US" sz="1800" b="0" dirty="0"/>
              <a:t>You want to serve oatmeal to 4-year-olds at breakfast. How many cups of cooked oatmeal do you need to serve to meet the minimum required amounts of grains in the CACFP?</a:t>
            </a:r>
          </a:p>
        </p:txBody>
      </p:sp>
      <p:sp>
        <p:nvSpPr>
          <p:cNvPr id="4" name="TextBox 3">
            <a:extLst>
              <a:ext uri="{FF2B5EF4-FFF2-40B4-BE49-F238E27FC236}">
                <a16:creationId xmlns:a16="http://schemas.microsoft.com/office/drawing/2014/main" id="{926D401A-5708-4645-8337-F5C7862D5FE6}"/>
              </a:ext>
            </a:extLst>
          </p:cNvPr>
          <p:cNvSpPr txBox="1"/>
          <p:nvPr/>
        </p:nvSpPr>
        <p:spPr>
          <a:xfrm>
            <a:off x="210207" y="3710157"/>
            <a:ext cx="1152880" cy="1315745"/>
          </a:xfrm>
          <a:prstGeom prst="rect">
            <a:avLst/>
          </a:prstGeom>
          <a:noFill/>
        </p:spPr>
        <p:txBody>
          <a:bodyPr wrap="none" rtlCol="0">
            <a:spAutoFit/>
          </a:bodyPr>
          <a:lstStyle/>
          <a:p>
            <a:pPr marL="285750" indent="-285750">
              <a:spcAft>
                <a:spcPts val="300"/>
              </a:spcAft>
              <a:buFont typeface="Wingdings" pitchFamily="2" charset="2"/>
              <a:buChar char="q"/>
            </a:pPr>
            <a:r>
              <a:rPr lang="en-US" dirty="0">
                <a:solidFill>
                  <a:schemeClr val="bg1"/>
                </a:solidFill>
                <a:latin typeface="Helvetica" pitchFamily="2" charset="0"/>
              </a:rPr>
              <a:t>1 cup</a:t>
            </a:r>
          </a:p>
          <a:p>
            <a:pPr marL="285750" indent="-285750">
              <a:spcAft>
                <a:spcPts val="300"/>
              </a:spcAft>
              <a:buFont typeface="Wingdings" pitchFamily="2" charset="2"/>
              <a:buChar char="q"/>
            </a:pPr>
            <a:r>
              <a:rPr lang="en-US" dirty="0">
                <a:solidFill>
                  <a:schemeClr val="bg1"/>
                </a:solidFill>
                <a:latin typeface="Helvetica" pitchFamily="2" charset="0"/>
              </a:rPr>
              <a:t>2 cups</a:t>
            </a:r>
          </a:p>
          <a:p>
            <a:pPr marL="285750" indent="-285750">
              <a:spcAft>
                <a:spcPts val="300"/>
              </a:spcAft>
              <a:buFont typeface="Wingdings" pitchFamily="2" charset="2"/>
              <a:buChar char="q"/>
            </a:pPr>
            <a:r>
              <a:rPr lang="en-US" dirty="0">
                <a:solidFill>
                  <a:schemeClr val="bg1"/>
                </a:solidFill>
                <a:latin typeface="Helvetica" pitchFamily="2" charset="0"/>
              </a:rPr>
              <a:t>¼ cup</a:t>
            </a:r>
          </a:p>
          <a:p>
            <a:pPr marL="285750" indent="-285750">
              <a:spcAft>
                <a:spcPts val="300"/>
              </a:spcAft>
              <a:buFont typeface="Wingdings" pitchFamily="2" charset="2"/>
              <a:buChar char="q"/>
            </a:pPr>
            <a:r>
              <a:rPr lang="en-US" dirty="0">
                <a:solidFill>
                  <a:schemeClr val="bg1"/>
                </a:solidFill>
                <a:latin typeface="Helvetica" pitchFamily="2" charset="0"/>
              </a:rPr>
              <a:t>½ cup</a:t>
            </a:r>
          </a:p>
        </p:txBody>
      </p:sp>
      <p:pic>
        <p:nvPicPr>
          <p:cNvPr id="12" name="Picture 11" descr="Photo of a bowl of cooked oatmeal with peach cubes.">
            <a:extLst>
              <a:ext uri="{FF2B5EF4-FFF2-40B4-BE49-F238E27FC236}">
                <a16:creationId xmlns:a16="http://schemas.microsoft.com/office/drawing/2014/main" id="{FF1D8A0B-13C6-7C43-9846-7AAD55E7CDA1}"/>
              </a:ext>
              <a:ext uri="{C183D7F6-B498-43B3-948B-1728B52AA6E4}">
                <adec:decorative xmlns:adec="http://schemas.microsoft.com/office/drawing/2017/decorative" xmlns="" val="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93957" y="3564047"/>
            <a:ext cx="1931029" cy="1669773"/>
          </a:xfrm>
          <a:prstGeom prst="rect">
            <a:avLst/>
          </a:prstGeom>
          <a:effectLst>
            <a:outerShdw blurRad="101600" dist="76200" dir="2700000" algn="tl" rotWithShape="0">
              <a:prstClr val="black">
                <a:alpha val="60000"/>
              </a:prstClr>
            </a:outerShdw>
          </a:effectLst>
        </p:spPr>
      </p:pic>
      <p:sp>
        <p:nvSpPr>
          <p:cNvPr id="8" name="Rounded Rectangle 7" descr="&quot;&quot;">
            <a:extLst>
              <a:ext uri="{FF2B5EF4-FFF2-40B4-BE49-F238E27FC236}">
                <a16:creationId xmlns:a16="http://schemas.microsoft.com/office/drawing/2014/main" id="{040902D2-6946-1B4C-9F9D-599A1C918FD1}"/>
              </a:ext>
              <a:ext uri="{C183D7F6-B498-43B3-948B-1728B52AA6E4}">
                <adec:decorative xmlns:adec="http://schemas.microsoft.com/office/drawing/2017/decorative" xmlns="" val="0"/>
              </a:ext>
            </a:extLst>
          </p:cNvPr>
          <p:cNvSpPr/>
          <p:nvPr/>
        </p:nvSpPr>
        <p:spPr>
          <a:xfrm>
            <a:off x="3361533" y="1148862"/>
            <a:ext cx="5572259" cy="3675941"/>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TextBox 9">
            <a:extLst>
              <a:ext uri="{FF2B5EF4-FFF2-40B4-BE49-F238E27FC236}">
                <a16:creationId xmlns:a16="http://schemas.microsoft.com/office/drawing/2014/main" id="{7644B99D-FD9F-EF45-8C71-0B94258FCBFB}"/>
              </a:ext>
            </a:extLst>
          </p:cNvPr>
          <p:cNvSpPr txBox="1"/>
          <p:nvPr/>
        </p:nvSpPr>
        <p:spPr>
          <a:xfrm>
            <a:off x="3484125" y="1243087"/>
            <a:ext cx="5376363" cy="277025"/>
          </a:xfrm>
          <a:prstGeom prst="rect">
            <a:avLst/>
          </a:prstGeom>
          <a:solidFill>
            <a:srgbClr val="2F1A57"/>
          </a:solidFill>
          <a:ln>
            <a:noFill/>
          </a:ln>
        </p:spPr>
        <p:txBody>
          <a:bodyPr wrap="square" rtlCol="0">
            <a:spAutoFit/>
          </a:bodyPr>
          <a:lstStyle/>
          <a:p>
            <a:pPr algn="ctr"/>
            <a:r>
              <a:rPr lang="en-US" sz="12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9" name="Table 8" descr="Grains Measuring Chart for the Child and Adult Care Food Program&#10;">
            <a:extLst>
              <a:ext uri="{FF2B5EF4-FFF2-40B4-BE49-F238E27FC236}">
                <a16:creationId xmlns:a16="http://schemas.microsoft.com/office/drawing/2014/main" id="{A5D49FDA-CD6F-D64E-AB41-AF3D20328552}"/>
              </a:ext>
            </a:extLst>
          </p:cNvPr>
          <p:cNvGraphicFramePr>
            <a:graphicFrameLocks noGrp="1"/>
          </p:cNvGraphicFramePr>
          <p:nvPr>
            <p:extLst>
              <p:ext uri="{D42A27DB-BD31-4B8C-83A1-F6EECF244321}">
                <p14:modId xmlns:p14="http://schemas.microsoft.com/office/powerpoint/2010/main" val="930930761"/>
              </p:ext>
            </p:extLst>
          </p:nvPr>
        </p:nvGraphicFramePr>
        <p:xfrm>
          <a:off x="3484125" y="1520112"/>
          <a:ext cx="5376363" cy="3206892"/>
        </p:xfrm>
        <a:graphic>
          <a:graphicData uri="http://schemas.openxmlformats.org/drawingml/2006/table">
            <a:tbl>
              <a:tblPr firstRow="1" bandRow="1">
                <a:tableStyleId>{5C22544A-7EE6-4342-B048-85BDC9FD1C3A}</a:tableStyleId>
              </a:tblPr>
              <a:tblGrid>
                <a:gridCol w="1465232">
                  <a:extLst>
                    <a:ext uri="{9D8B030D-6E8A-4147-A177-3AD203B41FA5}">
                      <a16:colId xmlns:a16="http://schemas.microsoft.com/office/drawing/2014/main" val="220871024"/>
                    </a:ext>
                  </a:extLst>
                </a:gridCol>
                <a:gridCol w="1200651">
                  <a:extLst>
                    <a:ext uri="{9D8B030D-6E8A-4147-A177-3AD203B41FA5}">
                      <a16:colId xmlns:a16="http://schemas.microsoft.com/office/drawing/2014/main" val="3364600419"/>
                    </a:ext>
                  </a:extLst>
                </a:gridCol>
                <a:gridCol w="1381659">
                  <a:extLst>
                    <a:ext uri="{9D8B030D-6E8A-4147-A177-3AD203B41FA5}">
                      <a16:colId xmlns:a16="http://schemas.microsoft.com/office/drawing/2014/main" val="3104573430"/>
                    </a:ext>
                  </a:extLst>
                </a:gridCol>
                <a:gridCol w="1328821">
                  <a:extLst>
                    <a:ext uri="{9D8B030D-6E8A-4147-A177-3AD203B41FA5}">
                      <a16:colId xmlns:a16="http://schemas.microsoft.com/office/drawing/2014/main" val="3113121660"/>
                    </a:ext>
                  </a:extLst>
                </a:gridCol>
              </a:tblGrid>
              <a:tr h="1994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dirty="0">
                          <a:solidFill>
                            <a:srgbClr val="DED9E5"/>
                          </a:solidFill>
                          <a:latin typeface="Helvetica" pitchFamily="2" charset="0"/>
                          <a:cs typeface="Times New Roman" panose="02020603050405020304" pitchFamily="18" charset="0"/>
                        </a:rPr>
                        <a:t>Grain Item and Size</a:t>
                      </a:r>
                    </a:p>
                  </a:txBody>
                  <a:tcPr marL="48032" marR="48032" marT="35620" marB="42744">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dirty="0">
                          <a:solidFill>
                            <a:srgbClr val="9CD5E8"/>
                          </a:solidFill>
                          <a:latin typeface="Helvetica" pitchFamily="2"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800" b="1" i="0" dirty="0">
                          <a:solidFill>
                            <a:schemeClr val="tx1"/>
                          </a:solidFill>
                          <a:latin typeface="Helvetica" pitchFamily="2" charset="0"/>
                          <a:cs typeface="Times New Roman" panose="02020603050405020304" pitchFamily="18"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dirty="0">
                          <a:solidFill>
                            <a:srgbClr val="9CD5E8"/>
                          </a:solidFill>
                          <a:latin typeface="Helvetica" pitchFamily="2"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6126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dirty="0">
                          <a:solidFill>
                            <a:srgbClr val="DED9E5"/>
                          </a:solidFill>
                          <a:latin typeface="Helvetica" pitchFamily="2" charset="0"/>
                          <a:cs typeface="Times New Roman" panose="02020603050405020304" pitchFamily="18" charset="0"/>
                        </a:rPr>
                        <a:t>Grain Item and Size</a:t>
                      </a:r>
                    </a:p>
                    <a:p>
                      <a:pPr algn="ctr"/>
                      <a:endParaRPr lang="en-US" sz="800" b="0" i="0" dirty="0">
                        <a:latin typeface="Helvetica" pitchFamily="2" charset="0"/>
                      </a:endParaRPr>
                    </a:p>
                  </a:txBody>
                  <a:tcPr marL="48032" marR="48032" marT="35620" marB="42744">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800" b="1" i="0" dirty="0">
                          <a:latin typeface="Helvetica" pitchFamily="2" charset="0"/>
                          <a:cs typeface="Times New Roman" panose="02020603050405020304" pitchFamily="18" charset="0"/>
                        </a:rPr>
                        <a:t>1- through 5-year-olds </a:t>
                      </a:r>
                      <a:r>
                        <a:rPr lang="en-US" sz="800" b="0" i="0" dirty="0">
                          <a:latin typeface="Helvetica" pitchFamily="2" charset="0"/>
                          <a:cs typeface="Times New Roman" panose="02020603050405020304" pitchFamily="18" charset="0"/>
                        </a:rPr>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at Breakfast, Lunch,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Supper, Snack</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800" b="1" i="0" dirty="0">
                          <a:latin typeface="Helvetica" pitchFamily="2" charset="0"/>
                          <a:cs typeface="Times New Roman" panose="02020603050405020304" pitchFamily="18" charset="0"/>
                        </a:rPr>
                        <a:t>6- through 18-year</a:t>
                      </a:r>
                      <a:r>
                        <a:rPr lang="en-US" sz="800" b="1" i="0" baseline="0" dirty="0">
                          <a:latin typeface="Helvetica" pitchFamily="2" charset="0"/>
                          <a:cs typeface="Times New Roman" panose="02020603050405020304" pitchFamily="18" charset="0"/>
                        </a:rPr>
                        <a:t>-</a:t>
                      </a:r>
                      <a:r>
                        <a:rPr lang="en-US" sz="800" b="1" i="0" dirty="0">
                          <a:latin typeface="Helvetica" pitchFamily="2" charset="0"/>
                          <a:cs typeface="Times New Roman" panose="02020603050405020304" pitchFamily="18" charset="0"/>
                        </a:rPr>
                        <a:t>olds </a:t>
                      </a:r>
                      <a:br>
                        <a:rPr lang="en-US" sz="800" b="1"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at Breakfast, Lunch,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Supper, Snack</a:t>
                      </a:r>
                    </a:p>
                    <a:p>
                      <a:pPr algn="l"/>
                      <a:r>
                        <a:rPr lang="en-US" sz="800" b="1" i="0" dirty="0">
                          <a:latin typeface="Helvetica" pitchFamily="2" charset="0"/>
                          <a:cs typeface="Times New Roman" panose="02020603050405020304" pitchFamily="18" charset="0"/>
                        </a:rPr>
                        <a:t>Adults</a:t>
                      </a:r>
                      <a:r>
                        <a:rPr lang="en-US" sz="800" b="0" i="0" dirty="0">
                          <a:latin typeface="Helvetica" pitchFamily="2" charset="0"/>
                          <a:cs typeface="Times New Roman" panose="02020603050405020304" pitchFamily="18" charset="0"/>
                        </a:rPr>
                        <a:t> at Snack only</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kern="1200" dirty="0">
                          <a:solidFill>
                            <a:schemeClr val="dk1"/>
                          </a:solidFill>
                          <a:effectLst/>
                          <a:latin typeface="Helvetica" pitchFamily="2" charset="0"/>
                          <a:ea typeface="+mn-ea"/>
                          <a:cs typeface="+mn-cs"/>
                        </a:rPr>
                        <a:t>Adults</a:t>
                      </a:r>
                      <a:r>
                        <a:rPr lang="en-US" sz="800" b="0" i="0" kern="1200" dirty="0">
                          <a:solidFill>
                            <a:schemeClr val="dk1"/>
                          </a:solidFill>
                          <a:effectLst/>
                          <a:latin typeface="Helvetica" pitchFamily="2" charset="0"/>
                          <a:ea typeface="+mn-ea"/>
                          <a:cs typeface="+mn-cs"/>
                        </a:rPr>
                        <a:t> at Breakfast, </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Lunch, Supper</a:t>
                      </a:r>
                    </a:p>
                  </a:txBody>
                  <a:tcPr marL="48032" marR="48032"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434737">
                <a:tc>
                  <a:txBody>
                    <a:bodyPr/>
                    <a:lstStyle/>
                    <a:p>
                      <a:pPr algn="ctr"/>
                      <a:r>
                        <a:rPr lang="en-US" sz="800" b="1" i="0" dirty="0">
                          <a:solidFill>
                            <a:schemeClr val="tx1"/>
                          </a:solidFill>
                          <a:latin typeface="Helvetica" pitchFamily="2" charset="0"/>
                          <a:cs typeface="Times New Roman" panose="02020603050405020304" pitchFamily="18" charset="0"/>
                        </a:rPr>
                        <a:t>Grain Item and Size</a:t>
                      </a:r>
                    </a:p>
                  </a:txBody>
                  <a:tcPr marL="48032" marR="48032" marT="35620" marB="42744">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½ oz. eq.</a:t>
                      </a:r>
                      <a:r>
                        <a:rPr lang="en-US" sz="800" b="0" i="0" dirty="0">
                          <a:latin typeface="Helvetica" pitchFamily="2" charset="0"/>
                          <a:cs typeface="Times New Roman" panose="02020603050405020304" pitchFamily="18" charset="0"/>
                        </a:rPr>
                        <a:t>, which equals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about…</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1 oz. eq.</a:t>
                      </a:r>
                      <a:r>
                        <a:rPr lang="en-US" sz="800" b="0" i="0" dirty="0">
                          <a:latin typeface="Helvetica" pitchFamily="2" charset="0"/>
                          <a:cs typeface="Times New Roman" panose="02020603050405020304" pitchFamily="18" charset="0"/>
                        </a:rPr>
                        <a:t>,</a:t>
                      </a:r>
                      <a:r>
                        <a:rPr lang="en-US" sz="800" b="1" i="0" dirty="0">
                          <a:latin typeface="Helvetica" pitchFamily="2" charset="0"/>
                          <a:cs typeface="Times New Roman" panose="02020603050405020304" pitchFamily="18" charset="0"/>
                        </a:rPr>
                        <a:t> </a:t>
                      </a:r>
                      <a:r>
                        <a:rPr lang="en-US" sz="800" b="0" i="0" dirty="0">
                          <a:latin typeface="Helvetica" pitchFamily="2" charset="0"/>
                          <a:cs typeface="Times New Roman" panose="02020603050405020304" pitchFamily="18" charset="0"/>
                        </a:rPr>
                        <a:t>which equals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about…</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2 oz. eq.</a:t>
                      </a:r>
                      <a:r>
                        <a:rPr lang="en-US" sz="800" b="0" i="0" dirty="0">
                          <a:latin typeface="Helvetica" pitchFamily="2" charset="0"/>
                          <a:cs typeface="Times New Roman" panose="02020603050405020304" pitchFamily="18" charset="0"/>
                        </a:rPr>
                        <a:t>, which equals about…</a:t>
                      </a:r>
                    </a:p>
                  </a:txBody>
                  <a:tcPr marL="48032" marR="48032"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15946">
                <a:tc>
                  <a:txBody>
                    <a:bodyPr/>
                    <a:lstStyle/>
                    <a:p>
                      <a:r>
                        <a:rPr lang="en-US" sz="800" b="1" i="0" dirty="0">
                          <a:effectLst/>
                          <a:latin typeface="Helvetica" pitchFamily="2" charset="0"/>
                        </a:rPr>
                        <a:t>Grits</a:t>
                      </a:r>
                    </a:p>
                  </a:txBody>
                  <a:tcPr marL="47625" marR="20003"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kern="1200" dirty="0">
                          <a:solidFill>
                            <a:schemeClr val="dk1"/>
                          </a:solidFill>
                          <a:effectLst/>
                          <a:latin typeface="Helvetica" pitchFamily="2" charset="0"/>
                          <a:ea typeface="+mn-ea"/>
                          <a:cs typeface="+mn-cs"/>
                        </a:rPr>
                        <a:t>¼ cup cooked or </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14 grams dry</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kern="1200" dirty="0">
                          <a:solidFill>
                            <a:schemeClr val="dk1"/>
                          </a:solidFill>
                          <a:effectLst/>
                          <a:latin typeface="Helvetica" pitchFamily="2" charset="0"/>
                          <a:ea typeface="+mn-ea"/>
                          <a:cs typeface="+mn-cs"/>
                        </a:rPr>
                        <a:t>½ cup cooked or </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28 grams dry </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kern="1200" dirty="0">
                          <a:solidFill>
                            <a:schemeClr val="dk1"/>
                          </a:solidFill>
                          <a:effectLst/>
                          <a:latin typeface="Helvetica" pitchFamily="2" charset="0"/>
                          <a:ea typeface="+mn-ea"/>
                          <a:cs typeface="+mn-cs"/>
                        </a:rPr>
                        <a:t>1 cup cooked or </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56 grams dry</a:t>
                      </a:r>
                    </a:p>
                  </a:txBody>
                  <a:tcPr marL="70375" marR="70375"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457200">
                <a:tc>
                  <a:txBody>
                    <a:bodyPr/>
                    <a:lstStyle/>
                    <a:p>
                      <a:r>
                        <a:rPr lang="en-US" sz="800" b="1" i="0" dirty="0">
                          <a:effectLst/>
                          <a:latin typeface="Helvetica" pitchFamily="2" charset="0"/>
                        </a:rPr>
                        <a:t>Melba Toast</a:t>
                      </a:r>
                      <a:br>
                        <a:rPr lang="en-US" sz="800" b="1" i="0" dirty="0">
                          <a:effectLst/>
                          <a:latin typeface="Helvetica" pitchFamily="2" charset="0"/>
                        </a:rPr>
                      </a:br>
                      <a:r>
                        <a:rPr lang="en-US" sz="800" b="0" i="0" dirty="0">
                          <a:effectLst/>
                          <a:latin typeface="Helvetica" pitchFamily="2" charset="0"/>
                        </a:rPr>
                        <a:t>(about 3 ½” by 1 ½”)**</a:t>
                      </a:r>
                    </a:p>
                  </a:txBody>
                  <a:tcPr marL="47625" marR="20003"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kern="1200" dirty="0">
                          <a:solidFill>
                            <a:schemeClr val="dk1"/>
                          </a:solidFill>
                          <a:effectLst/>
                          <a:latin typeface="Helvetica" pitchFamily="2" charset="0"/>
                          <a:ea typeface="+mn-ea"/>
                          <a:cs typeface="+mn-cs"/>
                        </a:rPr>
                        <a:t>2 pieces or 11 grams</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kern="1200" dirty="0">
                          <a:solidFill>
                            <a:schemeClr val="dk1"/>
                          </a:solidFill>
                          <a:effectLst/>
                          <a:latin typeface="Helvetica" pitchFamily="2" charset="0"/>
                          <a:ea typeface="+mn-ea"/>
                          <a:cs typeface="+mn-cs"/>
                        </a:rPr>
                        <a:t>5 pieces or 22 grams</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kern="1200" dirty="0">
                          <a:solidFill>
                            <a:schemeClr val="dk1"/>
                          </a:solidFill>
                          <a:effectLst/>
                          <a:latin typeface="Helvetica" pitchFamily="2" charset="0"/>
                          <a:ea typeface="+mn-ea"/>
                          <a:cs typeface="+mn-cs"/>
                        </a:rPr>
                        <a:t>8 pieces or 44 grams</a:t>
                      </a:r>
                    </a:p>
                  </a:txBody>
                  <a:tcPr marL="70375" marR="70375"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249340">
                <a:tc>
                  <a:txBody>
                    <a:bodyPr/>
                    <a:lstStyle/>
                    <a:p>
                      <a:r>
                        <a:rPr lang="en-US" sz="800" b="1" i="0" dirty="0">
                          <a:effectLst/>
                          <a:latin typeface="Helvetica" pitchFamily="2" charset="0"/>
                        </a:rPr>
                        <a:t>Muffin and Quick Bread </a:t>
                      </a:r>
                      <a:r>
                        <a:rPr lang="en-US" sz="800" b="0" i="0" dirty="0">
                          <a:effectLst/>
                          <a:latin typeface="Helvetica" pitchFamily="2" charset="0"/>
                        </a:rPr>
                        <a:t>(banana, etc.) </a:t>
                      </a:r>
                      <a:br>
                        <a:rPr lang="en-US" sz="800" b="0" i="0" dirty="0">
                          <a:effectLst/>
                          <a:latin typeface="Helvetica" pitchFamily="2" charset="0"/>
                        </a:rPr>
                      </a:br>
                      <a:r>
                        <a:rPr lang="en-US" sz="800" b="0" i="0" dirty="0">
                          <a:effectLst/>
                          <a:latin typeface="Helvetica" pitchFamily="2" charset="0"/>
                        </a:rPr>
                        <a:t>at least 55 grams*</a:t>
                      </a:r>
                    </a:p>
                  </a:txBody>
                  <a:tcPr marL="47625" marR="20003"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½ muffin/slice or </a:t>
                      </a:r>
                      <a:br>
                        <a:rPr lang="en-US" sz="800" b="0" i="0" dirty="0">
                          <a:effectLst/>
                          <a:latin typeface="Helvetica" pitchFamily="2" charset="0"/>
                        </a:rPr>
                      </a:br>
                      <a:r>
                        <a:rPr lang="en-US" sz="800" b="0" i="0" dirty="0">
                          <a:effectLst/>
                          <a:latin typeface="Helvetica" pitchFamily="2" charset="0"/>
                        </a:rPr>
                        <a:t>28 grams</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1 muffin/slice or</a:t>
                      </a:r>
                      <a:br>
                        <a:rPr lang="en-US" sz="800" b="0" i="0" dirty="0">
                          <a:effectLst/>
                          <a:latin typeface="Helvetica" pitchFamily="2" charset="0"/>
                        </a:rPr>
                      </a:br>
                      <a:r>
                        <a:rPr lang="en-US" sz="800" b="0" i="0" dirty="0">
                          <a:effectLst/>
                          <a:latin typeface="Helvetica" pitchFamily="2" charset="0"/>
                        </a:rPr>
                        <a:t>55 grams</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kern="1200" dirty="0">
                          <a:solidFill>
                            <a:schemeClr val="dk1"/>
                          </a:solidFill>
                          <a:effectLst/>
                          <a:latin typeface="Helvetica" pitchFamily="2" charset="0"/>
                          <a:ea typeface="+mn-ea"/>
                          <a:cs typeface="+mn-cs"/>
                        </a:rPr>
                        <a:t>2 muffins/slices or</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110 grams</a:t>
                      </a:r>
                    </a:p>
                  </a:txBody>
                  <a:tcPr marL="70375" marR="70375"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15946">
                <a:tc>
                  <a:txBody>
                    <a:bodyPr/>
                    <a:lstStyle/>
                    <a:p>
                      <a:r>
                        <a:rPr lang="en-US" sz="800" b="1" i="0" dirty="0">
                          <a:effectLst/>
                          <a:latin typeface="Helvetica" pitchFamily="2" charset="0"/>
                        </a:rPr>
                        <a:t>Oatmeal</a:t>
                      </a:r>
                    </a:p>
                  </a:txBody>
                  <a:tcPr marL="47625" marR="20003"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dirty="0">
                          <a:effectLst/>
                          <a:latin typeface="Helvetica" pitchFamily="2" charset="0"/>
                        </a:rPr>
                        <a:t>¼ cup cooked or </a:t>
                      </a:r>
                      <a:br>
                        <a:rPr lang="en-US" sz="800" b="0" i="0" dirty="0">
                          <a:effectLst/>
                          <a:latin typeface="Helvetica" pitchFamily="2" charset="0"/>
                        </a:rPr>
                      </a:br>
                      <a:r>
                        <a:rPr lang="en-US" sz="800" b="0" i="0" dirty="0">
                          <a:effectLst/>
                          <a:latin typeface="Helvetica" pitchFamily="2" charset="0"/>
                        </a:rPr>
                        <a:t>14 grams dry</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kern="1200" dirty="0">
                          <a:solidFill>
                            <a:schemeClr val="dk1"/>
                          </a:solidFill>
                          <a:effectLst/>
                          <a:latin typeface="Helvetica" pitchFamily="2" charset="0"/>
                          <a:ea typeface="+mn-ea"/>
                          <a:cs typeface="+mn-cs"/>
                        </a:rPr>
                        <a:t>½ cup cooked or </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28 grams dry</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dirty="0">
                          <a:effectLst/>
                          <a:latin typeface="Helvetica" pitchFamily="2" charset="0"/>
                        </a:rPr>
                        <a:t>1 cup cooked or</a:t>
                      </a:r>
                      <a:br>
                        <a:rPr lang="en-US" sz="800" b="0" i="0" dirty="0">
                          <a:effectLst/>
                          <a:latin typeface="Helvetica" pitchFamily="2" charset="0"/>
                        </a:rPr>
                      </a:br>
                      <a:r>
                        <a:rPr lang="en-US" sz="800" b="0" i="0" dirty="0">
                          <a:effectLst/>
                          <a:latin typeface="Helvetica" pitchFamily="2" charset="0"/>
                        </a:rPr>
                        <a:t>56 grams dry</a:t>
                      </a:r>
                    </a:p>
                  </a:txBody>
                  <a:tcPr marL="47625" marR="42863"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r h="315946">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800" b="1" i="0" kern="1200" dirty="0">
                          <a:solidFill>
                            <a:schemeClr val="dk1"/>
                          </a:solidFill>
                          <a:effectLst/>
                          <a:latin typeface="Helvetica" pitchFamily="2" charset="0"/>
                          <a:ea typeface="+mn-ea"/>
                          <a:cs typeface="+mn-cs"/>
                        </a:rPr>
                        <a:t>Pancake </a:t>
                      </a:r>
                      <a:r>
                        <a:rPr lang="en-US" sz="800" b="0" i="0" kern="1200" dirty="0">
                          <a:solidFill>
                            <a:schemeClr val="dk1"/>
                          </a:solidFill>
                          <a:effectLst/>
                          <a:latin typeface="Helvetica" pitchFamily="2" charset="0"/>
                          <a:ea typeface="+mn-ea"/>
                          <a:cs typeface="+mn-cs"/>
                        </a:rPr>
                        <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at least 34 grams*</a:t>
                      </a:r>
                    </a:p>
                  </a:txBody>
                  <a:tcPr marL="70375" marR="70375"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½ pancake or 17 grams</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1 pancake or 34 grams</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2 pancakes or 68 grams</a:t>
                      </a:r>
                    </a:p>
                  </a:txBody>
                  <a:tcPr marL="47625" marR="42863"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9295737"/>
                  </a:ext>
                </a:extLst>
              </a:tr>
            </a:tbl>
          </a:graphicData>
        </a:graphic>
      </p:graphicFrame>
      <p:pic>
        <p:nvPicPr>
          <p:cNvPr id="13" name="Picture 12" descr="&quot;&quot;">
            <a:extLst>
              <a:ext uri="{FF2B5EF4-FFF2-40B4-BE49-F238E27FC236}">
                <a16:creationId xmlns:a16="http://schemas.microsoft.com/office/drawing/2014/main" id="{62E0473B-9E75-3942-8428-2E4174EA46DC}"/>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3878213" y="1649533"/>
            <a:ext cx="660192" cy="690815"/>
          </a:xfrm>
          <a:prstGeom prst="rect">
            <a:avLst/>
          </a:prstGeom>
        </p:spPr>
      </p:pic>
      <p:sp>
        <p:nvSpPr>
          <p:cNvPr id="3" name="Speaker Notes">
            <a:extLst>
              <a:ext uri="{FF2B5EF4-FFF2-40B4-BE49-F238E27FC236}">
                <a16:creationId xmlns:a16="http://schemas.microsoft.com/office/drawing/2014/main" id="{6CAC5013-49AD-BD48-A80B-BFD0A5340B20}"/>
              </a:ext>
            </a:extLst>
          </p:cNvPr>
          <p:cNvSpPr txBox="1"/>
          <p:nvPr/>
        </p:nvSpPr>
        <p:spPr>
          <a:xfrm>
            <a:off x="3380155" y="74249"/>
            <a:ext cx="2790092" cy="861774"/>
          </a:xfrm>
          <a:prstGeom prst="rect">
            <a:avLst/>
          </a:prstGeom>
          <a:noFill/>
        </p:spPr>
        <p:txBody>
          <a:bodyPr wrap="square" rtlCol="0">
            <a:spAutoFit/>
          </a:bodyPr>
          <a:lstStyle/>
          <a:p>
            <a:pPr lvl="0" defTabSz="914400">
              <a:defRPr/>
            </a:pPr>
            <a:r>
              <a:rPr lang="en-US" sz="500" dirty="0">
                <a:solidFill>
                  <a:schemeClr val="bg1"/>
                </a:solidFill>
                <a:latin typeface="Arial" panose="020B0604020202020204" pitchFamily="34" charset="0"/>
                <a:cs typeface="Arial" panose="020B0604020202020204" pitchFamily="34" charset="0"/>
              </a:rPr>
              <a:t>Speaker notes:</a:t>
            </a:r>
          </a:p>
          <a:p>
            <a:pPr lvl="0" defTabSz="914400">
              <a:defRPr/>
            </a:pPr>
            <a:r>
              <a:rPr lang="en-US" sz="500" dirty="0">
                <a:solidFill>
                  <a:schemeClr val="bg1"/>
                </a:solidFill>
                <a:latin typeface="Arial" panose="020B0604020202020204" pitchFamily="34" charset="0"/>
                <a:cs typeface="Arial" panose="020B0604020202020204" pitchFamily="34" charset="0"/>
              </a:rPr>
              <a:t>Let’s practice using the Grains Measuring chart with this question now. </a:t>
            </a:r>
          </a:p>
          <a:p>
            <a:pPr lvl="0" defTabSz="914400">
              <a:defRPr/>
            </a:pPr>
            <a:r>
              <a:rPr lang="en-US" sz="500" dirty="0">
                <a:solidFill>
                  <a:schemeClr val="bg1"/>
                </a:solidFill>
                <a:latin typeface="Arial" panose="020B0604020202020204" pitchFamily="34" charset="0"/>
                <a:cs typeface="Arial" panose="020B0604020202020204" pitchFamily="34" charset="0"/>
              </a:rPr>
              <a:t>Look at the Grains Measuring Chart in the worksheet or on the screen. Let’s say you want to serve oatmeal to 4-year-olds at breakfast. How many cups of cooked oatmeal do you need to serve to meet minimum required amounts of grains at breakfast in the CACFP? </a:t>
            </a:r>
          </a:p>
          <a:p>
            <a:pPr lvl="0" defTabSz="914400">
              <a:defRPr/>
            </a:pPr>
            <a:r>
              <a:rPr lang="en-US" sz="500" dirty="0">
                <a:solidFill>
                  <a:schemeClr val="bg1"/>
                </a:solidFill>
                <a:latin typeface="Arial" panose="020B0604020202020204" pitchFamily="34" charset="0"/>
                <a:cs typeface="Arial" panose="020B0604020202020204" pitchFamily="34" charset="0"/>
              </a:rPr>
              <a:t>Raise your hand if you think you need to serve at least: </a:t>
            </a:r>
          </a:p>
          <a:p>
            <a:pPr lvl="0" defTabSz="914400">
              <a:defRPr/>
            </a:pPr>
            <a:r>
              <a:rPr lang="en-US" sz="500" dirty="0">
                <a:solidFill>
                  <a:schemeClr val="bg1"/>
                </a:solidFill>
                <a:latin typeface="Arial" panose="020B0604020202020204" pitchFamily="34" charset="0"/>
                <a:cs typeface="Arial" panose="020B0604020202020204" pitchFamily="34" charset="0"/>
              </a:rPr>
              <a:t>One (1) cup of cooked oatmeal [pause and wait for a show of hands];</a:t>
            </a:r>
          </a:p>
          <a:p>
            <a:pPr lvl="0" defTabSz="914400">
              <a:defRPr/>
            </a:pPr>
            <a:r>
              <a:rPr lang="en-US" sz="500" dirty="0">
                <a:solidFill>
                  <a:schemeClr val="bg1"/>
                </a:solidFill>
                <a:latin typeface="Arial" panose="020B0604020202020204" pitchFamily="34" charset="0"/>
                <a:cs typeface="Arial" panose="020B0604020202020204" pitchFamily="34" charset="0"/>
              </a:rPr>
              <a:t>Two (2) cups of cooked oatmeal [pause and wait for a show of hands];</a:t>
            </a:r>
          </a:p>
          <a:p>
            <a:pPr lvl="0" defTabSz="914400">
              <a:defRPr/>
            </a:pPr>
            <a:r>
              <a:rPr lang="en-US" sz="500" dirty="0">
                <a:solidFill>
                  <a:schemeClr val="bg1"/>
                </a:solidFill>
                <a:latin typeface="Arial" panose="020B0604020202020204" pitchFamily="34" charset="0"/>
                <a:cs typeface="Arial" panose="020B0604020202020204" pitchFamily="34" charset="0"/>
              </a:rPr>
              <a:t>One-fourth (¼) cup of cooked oatmeal [pause and wait for a show of hands]; or </a:t>
            </a:r>
          </a:p>
          <a:p>
            <a:pPr lvl="0" defTabSz="914400">
              <a:defRPr/>
            </a:pPr>
            <a:r>
              <a:rPr lang="en-US" sz="500" dirty="0">
                <a:solidFill>
                  <a:schemeClr val="bg1"/>
                </a:solidFill>
                <a:latin typeface="Arial" panose="020B0604020202020204" pitchFamily="34" charset="0"/>
                <a:cs typeface="Arial" panose="020B0604020202020204" pitchFamily="34" charset="0"/>
              </a:rPr>
              <a:t>One-half (½) cup of cooked oatmeal [pause and wait for a show of hands].</a:t>
            </a:r>
          </a:p>
        </p:txBody>
      </p:sp>
    </p:spTree>
    <p:extLst>
      <p:ext uri="{BB962C8B-B14F-4D97-AF65-F5344CB8AC3E}">
        <p14:creationId xmlns:p14="http://schemas.microsoft.com/office/powerpoint/2010/main" val="3486438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161A386-0663-E945-920A-2FBC3D8CF8CC}"/>
              </a:ext>
              <a:ext uri="{C183D7F6-B498-43B3-948B-1728B52AA6E4}">
                <adec:decorative xmlns:adec="http://schemas.microsoft.com/office/drawing/2017/decorative" xmlns="" val="1"/>
              </a:ext>
            </a:extLst>
          </p:cNvPr>
          <p:cNvSpPr txBox="1"/>
          <p:nvPr/>
        </p:nvSpPr>
        <p:spPr>
          <a:xfrm>
            <a:off x="60384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78C19779-6DA4-A940-85DC-60D76D87AD80}"/>
              </a:ext>
            </a:extLst>
          </p:cNvPr>
          <p:cNvSpPr>
            <a:spLocks noGrp="1"/>
          </p:cNvSpPr>
          <p:nvPr>
            <p:ph type="title"/>
          </p:nvPr>
        </p:nvSpPr>
        <p:spPr>
          <a:xfrm>
            <a:off x="69757" y="1222461"/>
            <a:ext cx="3095812" cy="1669773"/>
          </a:xfrm>
        </p:spPr>
        <p:txBody>
          <a:bodyPr/>
          <a:lstStyle/>
          <a:p>
            <a:r>
              <a:rPr lang="en-US" sz="1800" b="1" dirty="0"/>
              <a:t>Answer </a:t>
            </a:r>
            <a:r>
              <a:rPr lang="en-US" sz="1800" b="0" dirty="0"/>
              <a:t/>
            </a:r>
            <a:br>
              <a:rPr lang="en-US" sz="1800" b="0" dirty="0"/>
            </a:br>
            <a:r>
              <a:rPr lang="en-US" sz="1800" b="0" dirty="0"/>
              <a:t>You want to serve oatmeal to 4-year-olds at breakfast. How many cups of cooked oatmeal do you need to serve to meet the minimum required amounts of grains in the CACFP?</a:t>
            </a:r>
          </a:p>
        </p:txBody>
      </p:sp>
      <p:sp>
        <p:nvSpPr>
          <p:cNvPr id="9" name="TextBox 8">
            <a:extLst>
              <a:ext uri="{FF2B5EF4-FFF2-40B4-BE49-F238E27FC236}">
                <a16:creationId xmlns:a16="http://schemas.microsoft.com/office/drawing/2014/main" id="{AB10DB35-D0C6-0940-9D5A-CB4ECD9563DE}"/>
              </a:ext>
            </a:extLst>
          </p:cNvPr>
          <p:cNvSpPr txBox="1"/>
          <p:nvPr/>
        </p:nvSpPr>
        <p:spPr>
          <a:xfrm>
            <a:off x="241737" y="3720667"/>
            <a:ext cx="1152880" cy="1315745"/>
          </a:xfrm>
          <a:prstGeom prst="rect">
            <a:avLst/>
          </a:prstGeom>
          <a:noFill/>
        </p:spPr>
        <p:txBody>
          <a:bodyPr wrap="none" rtlCol="0">
            <a:spAutoFit/>
          </a:bodyPr>
          <a:lstStyle/>
          <a:p>
            <a:pPr marL="285750" indent="-285750">
              <a:spcAft>
                <a:spcPts val="300"/>
              </a:spcAft>
              <a:buFont typeface="Wingdings" pitchFamily="2" charset="2"/>
              <a:buChar char="q"/>
            </a:pPr>
            <a:r>
              <a:rPr lang="en-US" dirty="0">
                <a:solidFill>
                  <a:schemeClr val="bg1"/>
                </a:solidFill>
                <a:latin typeface="Helvetica" pitchFamily="2" charset="0"/>
              </a:rPr>
              <a:t>1 cup</a:t>
            </a:r>
          </a:p>
          <a:p>
            <a:pPr marL="285750" indent="-285750">
              <a:spcAft>
                <a:spcPts val="300"/>
              </a:spcAft>
              <a:buFont typeface="Wingdings" pitchFamily="2" charset="2"/>
              <a:buChar char="q"/>
            </a:pPr>
            <a:r>
              <a:rPr lang="en-US" dirty="0">
                <a:solidFill>
                  <a:schemeClr val="bg1"/>
                </a:solidFill>
                <a:latin typeface="Helvetica" pitchFamily="2" charset="0"/>
              </a:rPr>
              <a:t>2 cups</a:t>
            </a:r>
          </a:p>
          <a:p>
            <a:pPr marL="285750" indent="-285750">
              <a:spcAft>
                <a:spcPts val="300"/>
              </a:spcAft>
              <a:buFont typeface="Wingdings" pitchFamily="2" charset="2"/>
              <a:buChar char="q"/>
            </a:pPr>
            <a:r>
              <a:rPr lang="en-US" b="1" dirty="0">
                <a:solidFill>
                  <a:schemeClr val="bg1"/>
                </a:solidFill>
                <a:latin typeface="Helvetica" pitchFamily="2" charset="0"/>
              </a:rPr>
              <a:t>¼ cup</a:t>
            </a:r>
          </a:p>
          <a:p>
            <a:pPr marL="285750" indent="-285750">
              <a:spcAft>
                <a:spcPts val="300"/>
              </a:spcAft>
              <a:buFont typeface="Wingdings" pitchFamily="2" charset="2"/>
              <a:buChar char="q"/>
            </a:pPr>
            <a:r>
              <a:rPr lang="en-US" dirty="0">
                <a:solidFill>
                  <a:schemeClr val="bg1"/>
                </a:solidFill>
                <a:latin typeface="Helvetica" pitchFamily="2" charset="0"/>
              </a:rPr>
              <a:t>½ cup</a:t>
            </a:r>
          </a:p>
        </p:txBody>
      </p:sp>
      <p:sp>
        <p:nvSpPr>
          <p:cNvPr id="10" name="TextBox 9" descr="The box next to &quot;1/4 cup&quot; is checked. ">
            <a:extLst>
              <a:ext uri="{FF2B5EF4-FFF2-40B4-BE49-F238E27FC236}">
                <a16:creationId xmlns:a16="http://schemas.microsoft.com/office/drawing/2014/main" id="{AC26E505-1E7E-C841-87DD-E97E0F6322B7}"/>
              </a:ext>
            </a:extLst>
          </p:cNvPr>
          <p:cNvSpPr txBox="1"/>
          <p:nvPr/>
        </p:nvSpPr>
        <p:spPr>
          <a:xfrm>
            <a:off x="251863" y="4231974"/>
            <a:ext cx="461044" cy="461665"/>
          </a:xfrm>
          <a:prstGeom prst="rect">
            <a:avLst/>
          </a:prstGeom>
          <a:noFill/>
        </p:spPr>
        <p:txBody>
          <a:bodyPr wrap="square" rtlCol="0">
            <a:spAutoFit/>
          </a:bodyPr>
          <a:lstStyle/>
          <a:p>
            <a:r>
              <a:rPr lang="en-US" sz="2400" dirty="0">
                <a:solidFill>
                  <a:schemeClr val="bg1"/>
                </a:solidFill>
              </a:rPr>
              <a:t>✓</a:t>
            </a:r>
          </a:p>
        </p:txBody>
      </p:sp>
      <p:pic>
        <p:nvPicPr>
          <p:cNvPr id="12" name="Picture 11" descr="Photo of a bowl of cooked oatmeal with peach cubes.">
            <a:extLst>
              <a:ext uri="{FF2B5EF4-FFF2-40B4-BE49-F238E27FC236}">
                <a16:creationId xmlns:a16="http://schemas.microsoft.com/office/drawing/2014/main" id="{3CB99376-CCC7-6140-8F30-562BD968EA9C}"/>
              </a:ext>
            </a:extLst>
          </p:cNvPr>
          <p:cNvPicPr>
            <a:picLocks noChangeAspect="1"/>
          </p:cNvPicPr>
          <p:nvPr/>
        </p:nvPicPr>
        <p:blipFill>
          <a:blip r:embed="rId3"/>
          <a:stretch>
            <a:fillRect/>
          </a:stretch>
        </p:blipFill>
        <p:spPr>
          <a:xfrm>
            <a:off x="4349934" y="984798"/>
            <a:ext cx="3566469" cy="3481118"/>
          </a:xfrm>
          <a:prstGeom prst="rect">
            <a:avLst/>
          </a:prstGeom>
        </p:spPr>
      </p:pic>
      <p:sp>
        <p:nvSpPr>
          <p:cNvPr id="17" name="TextBox 16">
            <a:extLst>
              <a:ext uri="{FF2B5EF4-FFF2-40B4-BE49-F238E27FC236}">
                <a16:creationId xmlns:a16="http://schemas.microsoft.com/office/drawing/2014/main" id="{28BF6F97-BB30-334A-AA47-9E4CE6D0814A}"/>
              </a:ext>
            </a:extLst>
          </p:cNvPr>
          <p:cNvSpPr txBox="1"/>
          <p:nvPr/>
        </p:nvSpPr>
        <p:spPr>
          <a:xfrm>
            <a:off x="5292170" y="4196432"/>
            <a:ext cx="1681999" cy="523220"/>
          </a:xfrm>
          <a:prstGeom prst="rect">
            <a:avLst/>
          </a:prstGeom>
          <a:noFill/>
        </p:spPr>
        <p:txBody>
          <a:bodyPr wrap="square" rtlCol="0">
            <a:spAutoFit/>
          </a:bodyPr>
          <a:lstStyle/>
          <a:p>
            <a:pPr algn="ctr"/>
            <a:r>
              <a:rPr lang="en-US" sz="2800" b="1" dirty="0">
                <a:solidFill>
                  <a:srgbClr val="2F1A57"/>
                </a:solidFill>
                <a:latin typeface="Helvetica" pitchFamily="2" charset="0"/>
              </a:rPr>
              <a:t>¼ cup</a:t>
            </a:r>
          </a:p>
        </p:txBody>
      </p:sp>
      <p:sp>
        <p:nvSpPr>
          <p:cNvPr id="3" name="Speaker Notes">
            <a:extLst>
              <a:ext uri="{FF2B5EF4-FFF2-40B4-BE49-F238E27FC236}">
                <a16:creationId xmlns:a16="http://schemas.microsoft.com/office/drawing/2014/main" id="{93BDA5DE-4870-B443-950D-E816F6D78A4D}"/>
              </a:ext>
            </a:extLst>
          </p:cNvPr>
          <p:cNvSpPr txBox="1"/>
          <p:nvPr/>
        </p:nvSpPr>
        <p:spPr>
          <a:xfrm>
            <a:off x="7916986" y="3399692"/>
            <a:ext cx="972768" cy="861774"/>
          </a:xfrm>
          <a:prstGeom prst="rect">
            <a:avLst/>
          </a:prstGeom>
          <a:noFill/>
        </p:spPr>
        <p:txBody>
          <a:bodyPr wrap="square" rtlCol="0">
            <a:spAutoFit/>
          </a:bodyPr>
          <a:lstStyle/>
          <a:p>
            <a:pPr lvl="0" defTabSz="914400">
              <a:defRPr/>
            </a:pPr>
            <a:r>
              <a:rPr lang="en-US" sz="500" dirty="0">
                <a:solidFill>
                  <a:schemeClr val="bg1"/>
                </a:solidFill>
                <a:latin typeface="Arial" panose="020B0604020202020204" pitchFamily="34" charset="0"/>
                <a:cs typeface="Arial" panose="020B0604020202020204" pitchFamily="34" charset="0"/>
              </a:rPr>
              <a:t>Speaker notes:</a:t>
            </a:r>
          </a:p>
          <a:p>
            <a:pPr lvl="0" defTabSz="914400">
              <a:defRPr/>
            </a:pPr>
            <a:r>
              <a:rPr lang="en-US" sz="500" dirty="0">
                <a:solidFill>
                  <a:schemeClr val="bg1"/>
                </a:solidFill>
                <a:latin typeface="Arial" panose="020B0604020202020204" pitchFamily="34" charset="0"/>
                <a:cs typeface="Arial" panose="020B0604020202020204" pitchFamily="34" charset="0"/>
              </a:rPr>
              <a:t>Nice work everyone! The answer is ¼ cup cooked oatmeal. You need to serve at least a ¼ cup of cooked oatmeal to each 4-year-old in order to meet the minimum required amount of grains at breakfast for 4-year-olds in the CACFP.</a:t>
            </a:r>
          </a:p>
        </p:txBody>
      </p:sp>
    </p:spTree>
    <p:extLst>
      <p:ext uri="{BB962C8B-B14F-4D97-AF65-F5344CB8AC3E}">
        <p14:creationId xmlns:p14="http://schemas.microsoft.com/office/powerpoint/2010/main" val="330272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descr="&quot;&quot;">
            <a:extLst>
              <a:ext uri="{FF2B5EF4-FFF2-40B4-BE49-F238E27FC236}">
                <a16:creationId xmlns:a16="http://schemas.microsoft.com/office/drawing/2014/main" id="{A4471345-F9FF-9F48-B613-E41B1E2D4BDE}"/>
              </a:ext>
              <a:ext uri="{C183D7F6-B498-43B3-948B-1728B52AA6E4}">
                <adec:decorative xmlns:adec="http://schemas.microsoft.com/office/drawing/2017/decorative" xmlns="" val="0"/>
              </a:ext>
            </a:extLst>
          </p:cNvPr>
          <p:cNvSpPr/>
          <p:nvPr/>
        </p:nvSpPr>
        <p:spPr>
          <a:xfrm>
            <a:off x="1444931" y="154355"/>
            <a:ext cx="7259782" cy="4840835"/>
          </a:xfrm>
          <a:prstGeom prst="roundRect">
            <a:avLst>
              <a:gd name="adj" fmla="val 2743"/>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Title 1">
            <a:extLst>
              <a:ext uri="{FF2B5EF4-FFF2-40B4-BE49-F238E27FC236}">
                <a16:creationId xmlns:a16="http://schemas.microsoft.com/office/drawing/2014/main" id="{FFC97224-A9E1-9F44-84E3-0AC2E30E3004}"/>
              </a:ext>
            </a:extLst>
          </p:cNvPr>
          <p:cNvSpPr>
            <a:spLocks noGrp="1"/>
          </p:cNvSpPr>
          <p:nvPr>
            <p:ph type="title"/>
          </p:nvPr>
        </p:nvSpPr>
        <p:spPr>
          <a:xfrm>
            <a:off x="1622598" y="90814"/>
            <a:ext cx="2949402" cy="243310"/>
          </a:xfrm>
        </p:spPr>
        <p:txBody>
          <a:bodyPr/>
          <a:lstStyle/>
          <a:p>
            <a:pPr algn="l"/>
            <a:r>
              <a:rPr lang="en-US" sz="1200" b="0" dirty="0">
                <a:solidFill>
                  <a:schemeClr val="bg1"/>
                </a:solidFill>
                <a:latin typeface="Times New Roman" panose="02020603050405020304" pitchFamily="18" charset="0"/>
                <a:cs typeface="Times New Roman" panose="02020603050405020304" pitchFamily="18" charset="0"/>
              </a:rPr>
              <a:t>Grains Measuring Chart</a:t>
            </a:r>
          </a:p>
        </p:txBody>
      </p:sp>
      <p:sp>
        <p:nvSpPr>
          <p:cNvPr id="14" name="TextBox 13">
            <a:extLst>
              <a:ext uri="{FF2B5EF4-FFF2-40B4-BE49-F238E27FC236}">
                <a16:creationId xmlns:a16="http://schemas.microsoft.com/office/drawing/2014/main" id="{4B50542C-9D0F-5347-984A-81E7BEE4F8C2}"/>
              </a:ext>
            </a:extLst>
          </p:cNvPr>
          <p:cNvSpPr txBox="1"/>
          <p:nvPr/>
        </p:nvSpPr>
        <p:spPr>
          <a:xfrm>
            <a:off x="1657730" y="359747"/>
            <a:ext cx="6763016" cy="353943"/>
          </a:xfrm>
          <a:prstGeom prst="rect">
            <a:avLst/>
          </a:prstGeom>
          <a:solidFill>
            <a:srgbClr val="2F1A57"/>
          </a:solidFill>
          <a:ln>
            <a:noFill/>
          </a:ln>
        </p:spPr>
        <p:txBody>
          <a:bodyPr wrap="square" rtlCol="0">
            <a:spAutoFit/>
          </a:bodyPr>
          <a:lstStyle/>
          <a:p>
            <a:r>
              <a:rPr lang="en-US" sz="17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7" name="Table 6" descr="Grains Measuring Chart for the Child and Adult Care Food Program&#10;">
            <a:extLst>
              <a:ext uri="{FF2B5EF4-FFF2-40B4-BE49-F238E27FC236}">
                <a16:creationId xmlns:a16="http://schemas.microsoft.com/office/drawing/2014/main" id="{CB2CDF99-54F5-5842-B217-A777810B4014}"/>
              </a:ext>
            </a:extLst>
          </p:cNvPr>
          <p:cNvGraphicFramePr>
            <a:graphicFrameLocks noGrp="1"/>
          </p:cNvGraphicFramePr>
          <p:nvPr>
            <p:extLst>
              <p:ext uri="{D42A27DB-BD31-4B8C-83A1-F6EECF244321}">
                <p14:modId xmlns:p14="http://schemas.microsoft.com/office/powerpoint/2010/main" val="1075632569"/>
              </p:ext>
            </p:extLst>
          </p:nvPr>
        </p:nvGraphicFramePr>
        <p:xfrm>
          <a:off x="1656624" y="706341"/>
          <a:ext cx="6764122" cy="4178071"/>
        </p:xfrm>
        <a:graphic>
          <a:graphicData uri="http://schemas.openxmlformats.org/drawingml/2006/table">
            <a:tbl>
              <a:tblPr firstRow="1" bandRow="1">
                <a:tableStyleId>{5C22544A-7EE6-4342-B048-85BDC9FD1C3A}</a:tableStyleId>
              </a:tblPr>
              <a:tblGrid>
                <a:gridCol w="1737360">
                  <a:extLst>
                    <a:ext uri="{9D8B030D-6E8A-4147-A177-3AD203B41FA5}">
                      <a16:colId xmlns:a16="http://schemas.microsoft.com/office/drawing/2014/main" val="220871024"/>
                    </a:ext>
                  </a:extLst>
                </a:gridCol>
                <a:gridCol w="1709099">
                  <a:extLst>
                    <a:ext uri="{9D8B030D-6E8A-4147-A177-3AD203B41FA5}">
                      <a16:colId xmlns:a16="http://schemas.microsoft.com/office/drawing/2014/main" val="3364600419"/>
                    </a:ext>
                  </a:extLst>
                </a:gridCol>
                <a:gridCol w="1709099">
                  <a:extLst>
                    <a:ext uri="{9D8B030D-6E8A-4147-A177-3AD203B41FA5}">
                      <a16:colId xmlns:a16="http://schemas.microsoft.com/office/drawing/2014/main" val="3104573430"/>
                    </a:ext>
                  </a:extLst>
                </a:gridCol>
                <a:gridCol w="1608564">
                  <a:extLst>
                    <a:ext uri="{9D8B030D-6E8A-4147-A177-3AD203B41FA5}">
                      <a16:colId xmlns:a16="http://schemas.microsoft.com/office/drawing/2014/main" val="3113121660"/>
                    </a:ext>
                  </a:extLst>
                </a:gridCol>
              </a:tblGrid>
              <a:tr h="2814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1100" b="1" i="0" dirty="0">
                          <a:solidFill>
                            <a:schemeClr val="tx1"/>
                          </a:solidFill>
                          <a:latin typeface="Helvetica" pitchFamily="2" charset="0"/>
                          <a:cs typeface="Times New Roman" panose="02020603050405020304" pitchFamily="18"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8646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latin typeface="Helvetica" pitchFamily="2" charset="0"/>
                          <a:cs typeface="Times New Roman" panose="02020603050405020304" pitchFamily="18" charset="0"/>
                        </a:rPr>
                        <a:t>1- through 5-year-olds </a:t>
                      </a:r>
                      <a:r>
                        <a:rPr lang="en-US" sz="1100" b="0" i="0" dirty="0">
                          <a:latin typeface="Helvetica" pitchFamily="2" charset="0"/>
                          <a:cs typeface="Times New Roman" panose="02020603050405020304" pitchFamily="18" charset="0"/>
                        </a:rPr>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1100" b="1" i="0" dirty="0">
                          <a:latin typeface="Helvetica" pitchFamily="2" charset="0"/>
                          <a:cs typeface="Times New Roman" panose="02020603050405020304" pitchFamily="18" charset="0"/>
                        </a:rPr>
                        <a:t>6- through 18-year-olds </a:t>
                      </a:r>
                      <a:br>
                        <a:rPr lang="en-US" sz="1100" b="1"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p>
                      <a:pPr algn="l"/>
                      <a:r>
                        <a:rPr lang="en-US" sz="1100" b="1" i="0" dirty="0">
                          <a:latin typeface="Helvetica" pitchFamily="2" charset="0"/>
                          <a:cs typeface="Times New Roman" panose="02020603050405020304" pitchFamily="18" charset="0"/>
                        </a:rPr>
                        <a:t>Adults</a:t>
                      </a:r>
                      <a:r>
                        <a:rPr lang="en-US" sz="1100" b="0" i="0" dirty="0">
                          <a:latin typeface="Helvetica" pitchFamily="2" charset="0"/>
                          <a:cs typeface="Times New Roman" panose="02020603050405020304" pitchFamily="18" charset="0"/>
                        </a:rPr>
                        <a:t> at Snack only</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kern="1200" dirty="0">
                          <a:solidFill>
                            <a:schemeClr val="dk1"/>
                          </a:solidFill>
                          <a:effectLst/>
                          <a:latin typeface="Helvetica" pitchFamily="2" charset="0"/>
                          <a:ea typeface="+mn-ea"/>
                          <a:cs typeface="+mn-cs"/>
                        </a:rPr>
                        <a:t>Adults</a:t>
                      </a:r>
                      <a:r>
                        <a:rPr lang="en-US" sz="1100" b="0" i="0" kern="1200" dirty="0">
                          <a:solidFill>
                            <a:schemeClr val="dk1"/>
                          </a:solidFill>
                          <a:effectLst/>
                          <a:latin typeface="Helvetica" pitchFamily="2" charset="0"/>
                          <a:ea typeface="+mn-ea"/>
                          <a:cs typeface="+mn-cs"/>
                        </a:rPr>
                        <a:t> at Breakfast,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Lunch, Supper</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13265">
                <a:tc>
                  <a:txBody>
                    <a:bodyPr/>
                    <a:lstStyle/>
                    <a:p>
                      <a:pPr algn="ctr"/>
                      <a:r>
                        <a:rPr lang="en-US" sz="1100" b="1" i="0" dirty="0">
                          <a:solidFill>
                            <a:schemeClr val="tx1"/>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½ oz. eq.</a:t>
                      </a:r>
                      <a:r>
                        <a:rPr lang="en-US" sz="1100" b="0" i="0" dirty="0">
                          <a:latin typeface="Helvetica" pitchFamily="2" charset="0"/>
                          <a:cs typeface="Times New Roman" panose="02020603050405020304" pitchFamily="18" charset="0"/>
                        </a:rPr>
                        <a:t>, 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1 oz. eq.</a:t>
                      </a:r>
                      <a:r>
                        <a:rPr lang="en-US" sz="1100" b="0" i="0" dirty="0">
                          <a:latin typeface="Helvetica" pitchFamily="2" charset="0"/>
                          <a:cs typeface="Times New Roman" panose="02020603050405020304" pitchFamily="18" charset="0"/>
                        </a:rPr>
                        <a:t>,</a:t>
                      </a:r>
                      <a:r>
                        <a:rPr lang="en-US" sz="1100" b="1" i="0" dirty="0">
                          <a:latin typeface="Helvetica" pitchFamily="2" charset="0"/>
                          <a:cs typeface="Times New Roman" panose="02020603050405020304" pitchFamily="18" charset="0"/>
                        </a:rPr>
                        <a:t> </a:t>
                      </a:r>
                      <a:r>
                        <a:rPr lang="en-US" sz="1100" b="0" i="0" dirty="0">
                          <a:latin typeface="Helvetica" pitchFamily="2" charset="0"/>
                          <a:cs typeface="Times New Roman" panose="02020603050405020304" pitchFamily="18" charset="0"/>
                        </a:rPr>
                        <a:t>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2 oz. eq.</a:t>
                      </a:r>
                      <a:r>
                        <a:rPr lang="en-US" sz="1100" b="0" i="0" dirty="0">
                          <a:latin typeface="Helvetica" pitchFamily="2" charset="0"/>
                          <a:cs typeface="Times New Roman" panose="02020603050405020304" pitchFamily="18" charset="0"/>
                        </a:rPr>
                        <a:t>, which equals about…</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66344">
                <a:tc>
                  <a:txBody>
                    <a:bodyPr/>
                    <a:lstStyle/>
                    <a:p>
                      <a:r>
                        <a:rPr lang="en-US" sz="1100" b="1" i="0" dirty="0">
                          <a:effectLst/>
                          <a:latin typeface="Helvetica" pitchFamily="2" charset="0"/>
                        </a:rPr>
                        <a:t>Grits</a:t>
                      </a:r>
                    </a:p>
                  </a:txBody>
                  <a:tcPr marL="47625" marR="20003"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Helvetica" pitchFamily="2" charset="0"/>
                          <a:ea typeface="+mn-ea"/>
                          <a:cs typeface="+mn-cs"/>
                        </a:rPr>
                        <a:t>¼ cup cooked or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14 grams dry</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Helvetica" pitchFamily="2" charset="0"/>
                          <a:ea typeface="+mn-ea"/>
                          <a:cs typeface="+mn-cs"/>
                        </a:rPr>
                        <a:t>½ cup cooked or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28 grams dry </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Helvetica" pitchFamily="2" charset="0"/>
                          <a:ea typeface="+mn-ea"/>
                          <a:cs typeface="+mn-cs"/>
                        </a:rPr>
                        <a:t>1 cup cooked or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56 grams dry</a:t>
                      </a:r>
                    </a:p>
                  </a:txBody>
                  <a:tcPr marL="70375" marR="70375"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466344">
                <a:tc>
                  <a:txBody>
                    <a:bodyPr/>
                    <a:lstStyle/>
                    <a:p>
                      <a:r>
                        <a:rPr lang="en-US" sz="1100" b="1" i="0" dirty="0">
                          <a:effectLst/>
                          <a:latin typeface="Helvetica" pitchFamily="2" charset="0"/>
                        </a:rPr>
                        <a:t>Melba Toast</a:t>
                      </a:r>
                      <a:br>
                        <a:rPr lang="en-US" sz="1100" b="1" i="0" dirty="0">
                          <a:effectLst/>
                          <a:latin typeface="Helvetica" pitchFamily="2" charset="0"/>
                        </a:rPr>
                      </a:br>
                      <a:r>
                        <a:rPr lang="en-US" sz="1100" b="0" i="0" dirty="0">
                          <a:effectLst/>
                          <a:latin typeface="Helvetica" pitchFamily="2" charset="0"/>
                        </a:rPr>
                        <a:t>(about 3 ½” by 1 ½”)**</a:t>
                      </a:r>
                    </a:p>
                  </a:txBody>
                  <a:tcPr marL="47625" marR="20003"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kern="1200" dirty="0">
                          <a:solidFill>
                            <a:schemeClr val="dk1"/>
                          </a:solidFill>
                          <a:effectLst/>
                          <a:latin typeface="Helvetica" pitchFamily="2" charset="0"/>
                          <a:ea typeface="+mn-ea"/>
                          <a:cs typeface="+mn-cs"/>
                        </a:rPr>
                        <a:t>2 pieces or 11 grams</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kern="1200" dirty="0">
                          <a:solidFill>
                            <a:schemeClr val="dk1"/>
                          </a:solidFill>
                          <a:effectLst/>
                          <a:latin typeface="Helvetica" pitchFamily="2" charset="0"/>
                          <a:ea typeface="+mn-ea"/>
                          <a:cs typeface="+mn-cs"/>
                        </a:rPr>
                        <a:t>5 pieces or 22 grams</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kern="1200" dirty="0">
                          <a:solidFill>
                            <a:schemeClr val="dk1"/>
                          </a:solidFill>
                          <a:effectLst/>
                          <a:latin typeface="Helvetica" pitchFamily="2" charset="0"/>
                          <a:ea typeface="+mn-ea"/>
                          <a:cs typeface="+mn-cs"/>
                        </a:rPr>
                        <a:t>8 pieces or 44 grams</a:t>
                      </a:r>
                    </a:p>
                  </a:txBody>
                  <a:tcPr marL="70375" marR="70375"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466344">
                <a:tc>
                  <a:txBody>
                    <a:bodyPr/>
                    <a:lstStyle/>
                    <a:p>
                      <a:r>
                        <a:rPr lang="en-US" sz="1100" b="1" i="0" dirty="0">
                          <a:effectLst/>
                          <a:latin typeface="Helvetica" pitchFamily="2" charset="0"/>
                        </a:rPr>
                        <a:t>Muffin and Quick Bread </a:t>
                      </a:r>
                      <a:r>
                        <a:rPr lang="en-US" sz="1100" b="0" i="0" dirty="0">
                          <a:effectLst/>
                          <a:latin typeface="Helvetica" pitchFamily="2" charset="0"/>
                        </a:rPr>
                        <a:t>(banana, etc.) </a:t>
                      </a:r>
                      <a:br>
                        <a:rPr lang="en-US" sz="1100" b="0" i="0" dirty="0">
                          <a:effectLst/>
                          <a:latin typeface="Helvetica" pitchFamily="2" charset="0"/>
                        </a:rPr>
                      </a:br>
                      <a:r>
                        <a:rPr lang="en-US" sz="1100" b="0" i="0" dirty="0">
                          <a:effectLst/>
                          <a:latin typeface="Helvetica" pitchFamily="2" charset="0"/>
                        </a:rPr>
                        <a:t>at least 55 grams*</a:t>
                      </a:r>
                    </a:p>
                  </a:txBody>
                  <a:tcPr marL="47625" marR="20003"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½ muffin/slice or </a:t>
                      </a:r>
                      <a:br>
                        <a:rPr lang="en-US" sz="1100" b="0" i="0" dirty="0">
                          <a:effectLst/>
                          <a:latin typeface="Helvetica" pitchFamily="2" charset="0"/>
                        </a:rPr>
                      </a:br>
                      <a:r>
                        <a:rPr lang="en-US" sz="1100" b="0" i="0" dirty="0">
                          <a:effectLst/>
                          <a:latin typeface="Helvetica" pitchFamily="2" charset="0"/>
                        </a:rPr>
                        <a:t>28 grams</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1 muffin/slice or</a:t>
                      </a:r>
                      <a:br>
                        <a:rPr lang="en-US" sz="1100" b="0" i="0" dirty="0">
                          <a:effectLst/>
                          <a:latin typeface="Helvetica" pitchFamily="2" charset="0"/>
                        </a:rPr>
                      </a:br>
                      <a:r>
                        <a:rPr lang="en-US" sz="1100" b="0" i="0" dirty="0">
                          <a:effectLst/>
                          <a:latin typeface="Helvetica" pitchFamily="2" charset="0"/>
                        </a:rPr>
                        <a:t>55 grams</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Helvetica" pitchFamily="2" charset="0"/>
                          <a:ea typeface="+mn-ea"/>
                          <a:cs typeface="+mn-cs"/>
                        </a:rPr>
                        <a:t>2 muffins/slices or</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110 grams</a:t>
                      </a:r>
                    </a:p>
                  </a:txBody>
                  <a:tcPr marL="70375" marR="70375"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445706">
                <a:tc>
                  <a:txBody>
                    <a:bodyPr/>
                    <a:lstStyle/>
                    <a:p>
                      <a:r>
                        <a:rPr lang="en-US" sz="1100" b="1" i="0" dirty="0">
                          <a:effectLst/>
                          <a:latin typeface="Helvetica" pitchFamily="2" charset="0"/>
                        </a:rPr>
                        <a:t>Oatmeal</a:t>
                      </a:r>
                    </a:p>
                  </a:txBody>
                  <a:tcPr marL="47625" marR="20003"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¼ cup cooked or </a:t>
                      </a:r>
                      <a:br>
                        <a:rPr lang="en-US" sz="1100" b="0" i="0" dirty="0">
                          <a:effectLst/>
                          <a:latin typeface="Helvetica" pitchFamily="2" charset="0"/>
                        </a:rPr>
                      </a:br>
                      <a:r>
                        <a:rPr lang="en-US" sz="1100" b="0" i="0" dirty="0">
                          <a:effectLst/>
                          <a:latin typeface="Helvetica" pitchFamily="2" charset="0"/>
                        </a:rPr>
                        <a:t>14 grams dry</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100" b="0" i="0" kern="1200" dirty="0">
                          <a:solidFill>
                            <a:schemeClr val="dk1"/>
                          </a:solidFill>
                          <a:effectLst/>
                          <a:latin typeface="Helvetica" pitchFamily="2" charset="0"/>
                          <a:ea typeface="+mn-ea"/>
                          <a:cs typeface="+mn-cs"/>
                        </a:rPr>
                        <a:t>½ cup cooked or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28 grams dry</a:t>
                      </a:r>
                    </a:p>
                  </a:txBody>
                  <a:tcPr marL="70375" marR="703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1 cup cooked or</a:t>
                      </a:r>
                      <a:br>
                        <a:rPr lang="en-US" sz="1100" b="0" i="0" dirty="0">
                          <a:effectLst/>
                          <a:latin typeface="Helvetica" pitchFamily="2" charset="0"/>
                        </a:rPr>
                      </a:br>
                      <a:r>
                        <a:rPr lang="en-US" sz="1100" b="0" i="0" dirty="0">
                          <a:effectLst/>
                          <a:latin typeface="Helvetica" pitchFamily="2" charset="0"/>
                        </a:rPr>
                        <a:t>56 grams dry</a:t>
                      </a:r>
                    </a:p>
                  </a:txBody>
                  <a:tcPr marL="47625" marR="42863"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r h="445706">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1100" b="1" i="0" kern="1200" dirty="0">
                          <a:solidFill>
                            <a:schemeClr val="dk1"/>
                          </a:solidFill>
                          <a:effectLst/>
                          <a:latin typeface="Helvetica" pitchFamily="2" charset="0"/>
                          <a:ea typeface="+mn-ea"/>
                          <a:cs typeface="+mn-cs"/>
                        </a:rPr>
                        <a:t>Pancake </a:t>
                      </a:r>
                      <a:r>
                        <a:rPr lang="en-US" sz="1100" b="0" i="0" kern="1200" dirty="0">
                          <a:solidFill>
                            <a:schemeClr val="dk1"/>
                          </a:solidFill>
                          <a:effectLst/>
                          <a:latin typeface="Helvetica" pitchFamily="2" charset="0"/>
                          <a:ea typeface="+mn-ea"/>
                          <a:cs typeface="+mn-cs"/>
                        </a:rPr>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at least 34 grams*</a:t>
                      </a:r>
                    </a:p>
                  </a:txBody>
                  <a:tcPr marL="70375" marR="70375"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½ pancake or 17 grams</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1 pancake or 34 grams</a:t>
                      </a:r>
                    </a:p>
                  </a:txBody>
                  <a:tcPr marL="47625" marR="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2 pancakes or 68 grams</a:t>
                      </a:r>
                    </a:p>
                  </a:txBody>
                  <a:tcPr marL="47625" marR="42863"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6007808"/>
                  </a:ext>
                </a:extLst>
              </a:tr>
            </a:tbl>
          </a:graphicData>
        </a:graphic>
      </p:graphicFrame>
      <p:sp>
        <p:nvSpPr>
          <p:cNvPr id="12" name="TextBox 11">
            <a:extLst>
              <a:ext uri="{FF2B5EF4-FFF2-40B4-BE49-F238E27FC236}">
                <a16:creationId xmlns:a16="http://schemas.microsoft.com/office/drawing/2014/main" id="{03BE7E04-3E3A-1040-87B6-9C9D479F5D75}"/>
              </a:ext>
            </a:extLst>
          </p:cNvPr>
          <p:cNvSpPr txBox="1"/>
          <p:nvPr/>
        </p:nvSpPr>
        <p:spPr>
          <a:xfrm>
            <a:off x="156940" y="3961630"/>
            <a:ext cx="1294136" cy="461665"/>
          </a:xfrm>
          <a:prstGeom prst="rect">
            <a:avLst/>
          </a:prstGeom>
          <a:noFill/>
        </p:spPr>
        <p:txBody>
          <a:bodyPr wrap="square" rtlCol="0">
            <a:spAutoFit/>
          </a:bodyPr>
          <a:lstStyle/>
          <a:p>
            <a:r>
              <a:rPr lang="en-US" sz="2400" b="1" dirty="0">
                <a:latin typeface="Helvetica" pitchFamily="2" charset="0"/>
              </a:rPr>
              <a:t>Step 1</a:t>
            </a:r>
          </a:p>
        </p:txBody>
      </p:sp>
      <p:grpSp>
        <p:nvGrpSpPr>
          <p:cNvPr id="4" name="Group 3" descr="Outlines around the &quot;1- through 5-year-olds&quot; column and the &quot;Oatmeal&quot; row, intersecting at &quot;¼ cup cooked or 14 grams dry&quot;.">
            <a:extLst>
              <a:ext uri="{FF2B5EF4-FFF2-40B4-BE49-F238E27FC236}">
                <a16:creationId xmlns:a16="http://schemas.microsoft.com/office/drawing/2014/main" id="{98089EE4-0DCD-4246-9AFB-6B4E34A50A75}"/>
              </a:ext>
            </a:extLst>
          </p:cNvPr>
          <p:cNvGrpSpPr/>
          <p:nvPr/>
        </p:nvGrpSpPr>
        <p:grpSpPr>
          <a:xfrm>
            <a:off x="1656624" y="979365"/>
            <a:ext cx="6764122" cy="3466601"/>
            <a:chOff x="1656624" y="979365"/>
            <a:chExt cx="6764122" cy="3466601"/>
          </a:xfrm>
        </p:grpSpPr>
        <p:sp>
          <p:nvSpPr>
            <p:cNvPr id="8" name="Rounded Rectangle 7" descr="Outline around the data cells below the 1- through 5-year-olds at Breakfast, Lunch, Supper, Snack and Serve at Least ½ oz. eq., which equals about…&quot; header cells with the 1/4 cup cooked or 14 grams dry cell highlighted.&#10;">
              <a:extLst>
                <a:ext uri="{FF2B5EF4-FFF2-40B4-BE49-F238E27FC236}">
                  <a16:creationId xmlns:a16="http://schemas.microsoft.com/office/drawing/2014/main" id="{0F815961-D2A0-5A4D-8FBD-8168A6CE38B8}"/>
                </a:ext>
              </a:extLst>
            </p:cNvPr>
            <p:cNvSpPr/>
            <p:nvPr/>
          </p:nvSpPr>
          <p:spPr>
            <a:xfrm>
              <a:off x="3382973" y="979365"/>
              <a:ext cx="1707791" cy="344905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descr="Outline around the data cells in the &quot;Oatmeal&quot; row header cells with the 1/4 cup cooked or 14 grams dry cell highlighted.">
              <a:extLst>
                <a:ext uri="{FF2B5EF4-FFF2-40B4-BE49-F238E27FC236}">
                  <a16:creationId xmlns:a16="http://schemas.microsoft.com/office/drawing/2014/main" id="{22F37AB6-E5E4-A34A-BA18-3CFC2D2F2F87}"/>
                </a:ext>
              </a:extLst>
            </p:cNvPr>
            <p:cNvSpPr/>
            <p:nvPr/>
          </p:nvSpPr>
          <p:spPr>
            <a:xfrm>
              <a:off x="1656624" y="3984301"/>
              <a:ext cx="6764122" cy="461665"/>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Arrow Connector 10" descr="Arrow pointing to the Oatmeal row.">
            <a:extLst>
              <a:ext uri="{FF2B5EF4-FFF2-40B4-BE49-F238E27FC236}">
                <a16:creationId xmlns:a16="http://schemas.microsoft.com/office/drawing/2014/main" id="{04E3C057-5C78-3C4A-A69A-78EDD1C88F5A}"/>
              </a:ext>
              <a:ext uri="{C183D7F6-B498-43B3-948B-1728B52AA6E4}">
                <adec:decorative xmlns:adec="http://schemas.microsoft.com/office/drawing/2017/decorative" xmlns="" val="0"/>
              </a:ext>
            </a:extLst>
          </p:cNvPr>
          <p:cNvCxnSpPr>
            <a:cxnSpLocks/>
          </p:cNvCxnSpPr>
          <p:nvPr/>
        </p:nvCxnSpPr>
        <p:spPr>
          <a:xfrm>
            <a:off x="1230923" y="4192463"/>
            <a:ext cx="428016"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pic>
        <p:nvPicPr>
          <p:cNvPr id="10" name="Picture 9" descr="&quot;&quot;">
            <a:extLst>
              <a:ext uri="{FF2B5EF4-FFF2-40B4-BE49-F238E27FC236}">
                <a16:creationId xmlns:a16="http://schemas.microsoft.com/office/drawing/2014/main" id="{36454CE7-251D-624D-8038-436CCA9A03A2}"/>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2107228" y="1043163"/>
            <a:ext cx="755627" cy="790676"/>
          </a:xfrm>
          <a:prstGeom prst="rect">
            <a:avLst/>
          </a:prstGeom>
        </p:spPr>
      </p:pic>
      <p:sp>
        <p:nvSpPr>
          <p:cNvPr id="2" name="Speaker Notes">
            <a:extLst>
              <a:ext uri="{FF2B5EF4-FFF2-40B4-BE49-F238E27FC236}">
                <a16:creationId xmlns:a16="http://schemas.microsoft.com/office/drawing/2014/main" id="{04D9BF0F-1E86-034A-8AF9-A6F0D48856F4}"/>
              </a:ext>
            </a:extLst>
          </p:cNvPr>
          <p:cNvSpPr txBox="1"/>
          <p:nvPr/>
        </p:nvSpPr>
        <p:spPr>
          <a:xfrm>
            <a:off x="58058" y="4261613"/>
            <a:ext cx="1328817" cy="877163"/>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Speaker notes:</a:t>
            </a:r>
          </a:p>
          <a:p>
            <a:r>
              <a:rPr lang="en-US" sz="300" dirty="0">
                <a:solidFill>
                  <a:schemeClr val="bg1"/>
                </a:solidFill>
                <a:latin typeface="Arial" panose="020B0604020202020204" pitchFamily="34" charset="0"/>
                <a:cs typeface="Arial" panose="020B0604020202020204" pitchFamily="34" charset="0"/>
              </a:rPr>
              <a:t>Let’s look at how we got that answer. First, we find the food we want to serve, which is oatmeal. </a:t>
            </a:r>
          </a:p>
          <a:p>
            <a:r>
              <a:rPr lang="en-US" sz="300" dirty="0">
                <a:solidFill>
                  <a:schemeClr val="bg1"/>
                </a:solidFill>
                <a:latin typeface="Arial" panose="020B0604020202020204" pitchFamily="34" charset="0"/>
                <a:cs typeface="Arial" panose="020B0604020202020204" pitchFamily="34" charset="0"/>
              </a:rPr>
              <a:t>Step 2 shows us that the oatmeal does not have any weights or sizes next to it, so we don’t need to check the size of the oatmeal to know that we can use the chart. </a:t>
            </a:r>
          </a:p>
          <a:p>
            <a:r>
              <a:rPr lang="en-US" sz="300" dirty="0">
                <a:solidFill>
                  <a:schemeClr val="bg1"/>
                </a:solidFill>
                <a:latin typeface="Arial" panose="020B0604020202020204" pitchFamily="34" charset="0"/>
                <a:cs typeface="Arial" panose="020B0604020202020204" pitchFamily="34" charset="0"/>
              </a:rPr>
              <a:t>Our next step is to find the age of our participants and the meal. We are serving 4-year-olds at breakfast, so we follow the 1- through 5-year-olds column down to the oatmeal row. </a:t>
            </a:r>
          </a:p>
          <a:p>
            <a:r>
              <a:rPr lang="en-US" sz="300" dirty="0">
                <a:solidFill>
                  <a:schemeClr val="bg1"/>
                </a:solidFill>
                <a:latin typeface="Arial" panose="020B0604020202020204" pitchFamily="34" charset="0"/>
                <a:cs typeface="Arial" panose="020B0604020202020204" pitchFamily="34" charset="0"/>
              </a:rPr>
              <a:t>If you look at where the 1- though 5-year-olds column meets the oatmeal row, it tells us that we need to serve a ¼ cup of cooked oatmeal to meet the ½ ounce equivalent required of grains at breakfast for this age group. </a:t>
            </a:r>
          </a:p>
          <a:p>
            <a:r>
              <a:rPr lang="en-US" sz="300" dirty="0">
                <a:solidFill>
                  <a:schemeClr val="bg1"/>
                </a:solidFill>
                <a:latin typeface="Arial" panose="020B0604020202020204" pitchFamily="34" charset="0"/>
                <a:cs typeface="Arial" panose="020B0604020202020204" pitchFamily="34" charset="0"/>
              </a:rPr>
              <a:t>Now, as we mentioned, the popcorn and the oatmeal do not have any weights or sizes listed next to it. However, some items on this chart have weights or sizes listed next to them. So, let’s take a closer look at how you would use this chart for those types of foods.</a:t>
            </a:r>
          </a:p>
        </p:txBody>
      </p:sp>
    </p:spTree>
    <p:extLst>
      <p:ext uri="{BB962C8B-B14F-4D97-AF65-F5344CB8AC3E}">
        <p14:creationId xmlns:p14="http://schemas.microsoft.com/office/powerpoint/2010/main" val="825486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a:xfrm>
            <a:off x="0" y="8021"/>
            <a:ext cx="7886700" cy="819149"/>
          </a:xfrm>
        </p:spPr>
        <p:txBody>
          <a:bodyPr/>
          <a:lstStyle/>
          <a:p>
            <a:r>
              <a:rPr lang="en-US" dirty="0">
                <a:solidFill>
                  <a:srgbClr val="2F1A57"/>
                </a:solidFill>
              </a:rPr>
              <a:t>USDA’s Team Nutrition</a:t>
            </a:r>
          </a:p>
        </p:txBody>
      </p:sp>
      <p:pic>
        <p:nvPicPr>
          <p:cNvPr id="6" name="Picture 2" descr="Team Nutrition Icon">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oup 16" descr="Three connectors that describe Team Nutrition objectives.">
            <a:extLst>
              <a:ext uri="{FF2B5EF4-FFF2-40B4-BE49-F238E27FC236}">
                <a16:creationId xmlns:a16="http://schemas.microsoft.com/office/drawing/2014/main" id="{6D07D531-468B-2B46-8B85-EF480255D922}"/>
              </a:ext>
            </a:extLst>
          </p:cNvPr>
          <p:cNvGrpSpPr/>
          <p:nvPr/>
        </p:nvGrpSpPr>
        <p:grpSpPr>
          <a:xfrm>
            <a:off x="3125449" y="1244297"/>
            <a:ext cx="764499" cy="1828801"/>
            <a:chOff x="3125449" y="1244297"/>
            <a:chExt cx="764499" cy="1828801"/>
          </a:xfrm>
        </p:grpSpPr>
        <p:cxnSp>
          <p:nvCxnSpPr>
            <p:cNvPr id="18" name="Elbow Connector 17" descr="tres conectores que describen objetivos">
              <a:extLst>
                <a:ext uri="{FF2B5EF4-FFF2-40B4-BE49-F238E27FC236}">
                  <a16:creationId xmlns:a16="http://schemas.microsoft.com/office/drawing/2014/main" id="{346F5B08-3AD4-5348-B427-BF425070F480}"/>
                </a:ext>
                <a:ext uri="{C183D7F6-B498-43B3-948B-1728B52AA6E4}">
                  <adec:decorative xmlns:adec="http://schemas.microsoft.com/office/drawing/2017/decorative" xmlns="" val="1"/>
                </a:ext>
              </a:extLst>
            </p:cNvPr>
            <p:cNvCxnSpPr>
              <a:cxnSpLocks/>
            </p:cNvCxnSpPr>
            <p:nvPr/>
          </p:nvCxnSpPr>
          <p:spPr>
            <a:xfrm flipV="1">
              <a:off x="3125449" y="1244297"/>
              <a:ext cx="764499" cy="764385"/>
            </a:xfrm>
            <a:prstGeom prst="bentConnector3">
              <a:avLst>
                <a:gd name="adj1" fmla="val 50000"/>
              </a:avLst>
            </a:prstGeom>
            <a:ln w="19050">
              <a:solidFill>
                <a:srgbClr val="2F1A57"/>
              </a:solidFill>
              <a:tailEnd type="oval"/>
            </a:ln>
          </p:spPr>
          <p:style>
            <a:lnRef idx="1">
              <a:schemeClr val="accent1"/>
            </a:lnRef>
            <a:fillRef idx="0">
              <a:schemeClr val="accent1"/>
            </a:fillRef>
            <a:effectRef idx="0">
              <a:schemeClr val="accent1"/>
            </a:effectRef>
            <a:fontRef idx="minor">
              <a:schemeClr val="tx1"/>
            </a:fontRef>
          </p:style>
        </p:cxnSp>
        <p:cxnSp>
          <p:nvCxnSpPr>
            <p:cNvPr id="19" name="Straight Connector 18" descr="tres conectores que describen objetivos">
              <a:extLst>
                <a:ext uri="{FF2B5EF4-FFF2-40B4-BE49-F238E27FC236}">
                  <a16:creationId xmlns:a16="http://schemas.microsoft.com/office/drawing/2014/main" id="{C27C1AB4-FBCD-0842-BB5D-699AE31246F6}"/>
                </a:ext>
                <a:ext uri="{C183D7F6-B498-43B3-948B-1728B52AA6E4}">
                  <adec:decorative xmlns:adec="http://schemas.microsoft.com/office/drawing/2017/decorative" xmlns="" val="1"/>
                </a:ext>
              </a:extLst>
            </p:cNvPr>
            <p:cNvCxnSpPr>
              <a:cxnSpLocks/>
            </p:cNvCxnSpPr>
            <p:nvPr/>
          </p:nvCxnSpPr>
          <p:spPr>
            <a:xfrm>
              <a:off x="3125449" y="2278101"/>
              <a:ext cx="764499" cy="0"/>
            </a:xfrm>
            <a:prstGeom prst="line">
              <a:avLst/>
            </a:prstGeom>
            <a:ln w="19050">
              <a:solidFill>
                <a:srgbClr val="2F1A57"/>
              </a:solidFill>
              <a:tailEnd type="oval"/>
            </a:ln>
          </p:spPr>
          <p:style>
            <a:lnRef idx="1">
              <a:schemeClr val="accent1"/>
            </a:lnRef>
            <a:fillRef idx="0">
              <a:schemeClr val="accent1"/>
            </a:fillRef>
            <a:effectRef idx="0">
              <a:schemeClr val="accent1"/>
            </a:effectRef>
            <a:fontRef idx="minor">
              <a:schemeClr val="tx1"/>
            </a:fontRef>
          </p:style>
        </p:cxnSp>
        <p:cxnSp>
          <p:nvCxnSpPr>
            <p:cNvPr id="20" name="Elbow Connector 19" descr="tres conectores que describen objetivos">
              <a:extLst>
                <a:ext uri="{FF2B5EF4-FFF2-40B4-BE49-F238E27FC236}">
                  <a16:creationId xmlns:a16="http://schemas.microsoft.com/office/drawing/2014/main" id="{DEA2AA09-1CCE-8F47-8458-A202E45D8D59}"/>
                </a:ext>
                <a:ext uri="{C183D7F6-B498-43B3-948B-1728B52AA6E4}">
                  <adec:decorative xmlns:adec="http://schemas.microsoft.com/office/drawing/2017/decorative" xmlns="" val="1"/>
                </a:ext>
              </a:extLst>
            </p:cNvPr>
            <p:cNvCxnSpPr>
              <a:cxnSpLocks/>
            </p:cNvCxnSpPr>
            <p:nvPr/>
          </p:nvCxnSpPr>
          <p:spPr>
            <a:xfrm>
              <a:off x="3125449" y="2551213"/>
              <a:ext cx="764499" cy="521885"/>
            </a:xfrm>
            <a:prstGeom prst="bentConnector3">
              <a:avLst>
                <a:gd name="adj1" fmla="val 50000"/>
              </a:avLst>
            </a:prstGeom>
            <a:ln w="19050">
              <a:solidFill>
                <a:srgbClr val="2F1A57"/>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descr="An initiative of the USDA's Food and Nutrition Service to support the USDA's Child Nutrition Programs.">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dirty="0"/>
              <a:t>An initiative of the USDA’s Food and Nutrition Service to support the USDA’s Child Nutrition Programs.</a:t>
            </a:r>
          </a:p>
        </p:txBody>
      </p:sp>
      <p:sp>
        <p:nvSpPr>
          <p:cNvPr id="7" name="Text Placeholder 2" descr="Aims to improve children's lifelong eating and physical activity habits.">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8" name="Text Placeholder 2" descr="Provides nutrition education and training materials to State agencies, sponsoring organizations, and CACFP sites.">
            <a:extLst>
              <a:ext uri="{FF2B5EF4-FFF2-40B4-BE49-F238E27FC236}">
                <a16:creationId xmlns:a16="http://schemas.microsoft.com/office/drawing/2014/main" id="{A70B2C4C-3ED9-1249-89A3-3A14017D9B42}"/>
              </a:ext>
            </a:extLst>
          </p:cNvPr>
          <p:cNvSpPr txBox="1">
            <a:spLocks/>
          </p:cNvSpPr>
          <p:nvPr/>
        </p:nvSpPr>
        <p:spPr>
          <a:xfrm>
            <a:off x="4104674" y="2923735"/>
            <a:ext cx="4889919"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13" name="Picture 12" descr="Hyperlink Icon.">
            <a:extLst>
              <a:ext uri="{FF2B5EF4-FFF2-40B4-BE49-F238E27FC236}">
                <a16:creationId xmlns:a16="http://schemas.microsoft.com/office/drawing/2014/main" id="{276198BE-3825-5D4A-B361-16F7174BAAA4}"/>
              </a:ext>
              <a:ext uri="{C183D7F6-B498-43B3-948B-1728B52AA6E4}">
                <adec:decorative xmlns:adec="http://schemas.microsoft.com/office/drawing/2017/decorative" xmlns=""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03553" y="4518272"/>
            <a:ext cx="423093" cy="423093"/>
          </a:xfrm>
          <a:prstGeom prst="rect">
            <a:avLst/>
          </a:prstGeom>
        </p:spPr>
      </p:pic>
      <p:sp>
        <p:nvSpPr>
          <p:cNvPr id="5" name="Rectangle 4" descr="Team Nutrition">
            <a:hlinkClick r:id="rId5"/>
            <a:extLst>
              <a:ext uri="{FF2B5EF4-FFF2-40B4-BE49-F238E27FC236}">
                <a16:creationId xmlns:a16="http://schemas.microsoft.com/office/drawing/2014/main" id="{90989EEB-57ED-E641-B598-2B1FC08652CB}"/>
              </a:ext>
            </a:extLst>
          </p:cNvPr>
          <p:cNvSpPr/>
          <p:nvPr/>
        </p:nvSpPr>
        <p:spPr>
          <a:xfrm>
            <a:off x="994891" y="4517092"/>
            <a:ext cx="3580556" cy="461664"/>
          </a:xfrm>
          <a:prstGeom prst="rect">
            <a:avLst/>
          </a:prstGeom>
        </p:spPr>
        <p:txBody>
          <a:bodyPr wrap="square" lIns="0">
            <a:spAutoFit/>
          </a:bodyPr>
          <a:lstStyle/>
          <a:p>
            <a:r>
              <a:rPr lang="en-US" sz="2400" b="1" u="sng" dirty="0">
                <a:solidFill>
                  <a:schemeClr val="bg1"/>
                </a:solidFill>
                <a:latin typeface="Helvetica" pitchFamily="2" charset="0"/>
              </a:rPr>
              <a:t>TeamNutrition.usda.gov</a:t>
            </a:r>
            <a:endParaRPr lang="en-US" sz="2400" b="1" u="sng" dirty="0">
              <a:solidFill>
                <a:schemeClr val="bg1"/>
              </a:solidFill>
              <a:latin typeface="Helvetica" pitchFamily="2" charset="0"/>
              <a:cs typeface="Arial" panose="020B0604020202020204" pitchFamily="34" charset="0"/>
            </a:endParaRPr>
          </a:p>
        </p:txBody>
      </p:sp>
      <p:pic>
        <p:nvPicPr>
          <p:cNvPr id="14" name="Picture 13" descr="Twitter Icon.">
            <a:extLst>
              <a:ext uri="{FF2B5EF4-FFF2-40B4-BE49-F238E27FC236}">
                <a16:creationId xmlns:a16="http://schemas.microsoft.com/office/drawing/2014/main" id="{305A7826-2BCA-694B-AC52-1FF6C72D84D5}"/>
              </a:ext>
              <a:ext uri="{C183D7F6-B498-43B3-948B-1728B52AA6E4}">
                <adec:decorative xmlns:adec="http://schemas.microsoft.com/office/drawing/2017/decorative" xmlns="" val="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743693" y="4531798"/>
            <a:ext cx="461665" cy="461665"/>
          </a:xfrm>
          <a:prstGeom prst="rect">
            <a:avLst/>
          </a:prstGeom>
        </p:spPr>
      </p:pic>
      <p:sp>
        <p:nvSpPr>
          <p:cNvPr id="9" name="Rectangle 8" descr="Team Nutrition on Twitter">
            <a:hlinkClick r:id="rId7"/>
            <a:extLst>
              <a:ext uri="{FF2B5EF4-FFF2-40B4-BE49-F238E27FC236}">
                <a16:creationId xmlns:a16="http://schemas.microsoft.com/office/drawing/2014/main" id="{3EBFDEDF-5B52-1344-B470-C688B0E4587E}"/>
              </a:ext>
            </a:extLst>
          </p:cNvPr>
          <p:cNvSpPr/>
          <p:nvPr/>
        </p:nvSpPr>
        <p:spPr>
          <a:xfrm>
            <a:off x="5302969" y="4517092"/>
            <a:ext cx="3244226" cy="461665"/>
          </a:xfrm>
          <a:prstGeom prst="rect">
            <a:avLst/>
          </a:prstGeom>
        </p:spPr>
        <p:txBody>
          <a:bodyPr wrap="square" lIns="0" rIns="0">
            <a:spAutoFit/>
          </a:bodyPr>
          <a:lstStyle/>
          <a:p>
            <a:r>
              <a:rPr lang="en-US" sz="2400" b="1" dirty="0">
                <a:solidFill>
                  <a:schemeClr val="bg1"/>
                </a:solidFill>
                <a:latin typeface="Helvetica" pitchFamily="2" charset="0"/>
                <a:cs typeface="Arial" panose="020B0604020202020204" pitchFamily="34" charset="0"/>
              </a:rPr>
              <a:t>@</a:t>
            </a:r>
            <a:r>
              <a:rPr lang="en-US" sz="2400" b="1" u="sng" dirty="0">
                <a:solidFill>
                  <a:schemeClr val="bg1"/>
                </a:solidFill>
                <a:latin typeface="Helvetica" pitchFamily="2" charset="0"/>
                <a:cs typeface="Arial" panose="020B0604020202020204" pitchFamily="34" charset="0"/>
              </a:rPr>
              <a:t>TeamNutrition</a:t>
            </a:r>
          </a:p>
        </p:txBody>
      </p:sp>
      <p:sp>
        <p:nvSpPr>
          <p:cNvPr id="10" name="Speaker Notes">
            <a:extLst>
              <a:ext uri="{FF2B5EF4-FFF2-40B4-BE49-F238E27FC236}">
                <a16:creationId xmlns:a16="http://schemas.microsoft.com/office/drawing/2014/main" id="{E98C7921-359E-AC42-8B5C-1D4ADA886FFA}"/>
              </a:ext>
            </a:extLst>
          </p:cNvPr>
          <p:cNvSpPr txBox="1"/>
          <p:nvPr/>
        </p:nvSpPr>
        <p:spPr>
          <a:xfrm>
            <a:off x="1210827" y="3799804"/>
            <a:ext cx="6722346" cy="400110"/>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endParaRPr lang="en-US" sz="400" dirty="0">
              <a:solidFill>
                <a:schemeClr val="bg1"/>
              </a:solidFill>
              <a:latin typeface="Arial" panose="020B0604020202020204" pitchFamily="34" charset="0"/>
              <a:cs typeface="Arial" panose="020B0604020202020204" pitchFamily="34" charset="0"/>
            </a:endParaRPr>
          </a:p>
          <a:p>
            <a:r>
              <a:rPr lang="en-US" sz="400" dirty="0">
                <a:solidFill>
                  <a:schemeClr val="bg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400" dirty="0">
              <a:solidFill>
                <a:schemeClr val="bg1"/>
              </a:solidFill>
              <a:latin typeface="Arial" panose="020B0604020202020204" pitchFamily="34" charset="0"/>
              <a:cs typeface="Arial" panose="020B0604020202020204" pitchFamily="34" charset="0"/>
            </a:endParaRPr>
          </a:p>
          <a:p>
            <a:r>
              <a:rPr lang="en-US" sz="400" dirty="0">
                <a:solidFill>
                  <a:schemeClr val="bg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childcare environments.</a:t>
            </a:r>
          </a:p>
        </p:txBody>
      </p:sp>
    </p:spTree>
    <p:extLst>
      <p:ext uri="{BB962C8B-B14F-4D97-AF65-F5344CB8AC3E}">
        <p14:creationId xmlns:p14="http://schemas.microsoft.com/office/powerpoint/2010/main" val="88686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35B606C-D6C2-3F44-97D3-691248FDD765}"/>
              </a:ext>
            </a:extLst>
          </p:cNvPr>
          <p:cNvSpPr>
            <a:spLocks noGrp="1"/>
          </p:cNvSpPr>
          <p:nvPr>
            <p:ph type="title"/>
          </p:nvPr>
        </p:nvSpPr>
        <p:spPr>
          <a:xfrm>
            <a:off x="1622598" y="991963"/>
            <a:ext cx="2949402" cy="243310"/>
          </a:xfrm>
        </p:spPr>
        <p:txBody>
          <a:bodyPr/>
          <a:lstStyle/>
          <a:p>
            <a:pPr algn="l"/>
            <a:r>
              <a:rPr lang="en-US" sz="1200" b="0" dirty="0">
                <a:solidFill>
                  <a:schemeClr val="bg1"/>
                </a:solidFill>
                <a:latin typeface="Times New Roman" panose="02020603050405020304" pitchFamily="18" charset="0"/>
                <a:cs typeface="Times New Roman" panose="02020603050405020304" pitchFamily="18" charset="0"/>
              </a:rPr>
              <a:t>Grains Measuring Chart for the CACFP</a:t>
            </a:r>
          </a:p>
        </p:txBody>
      </p:sp>
      <p:sp>
        <p:nvSpPr>
          <p:cNvPr id="15" name="Rounded Rectangle 14" descr="&quot;&quot;">
            <a:extLst>
              <a:ext uri="{FF2B5EF4-FFF2-40B4-BE49-F238E27FC236}">
                <a16:creationId xmlns:a16="http://schemas.microsoft.com/office/drawing/2014/main" id="{D2E09904-63E6-2D4B-B4C2-70246D0AFB11}"/>
              </a:ext>
              <a:ext uri="{C183D7F6-B498-43B3-948B-1728B52AA6E4}">
                <adec:decorative xmlns:adec="http://schemas.microsoft.com/office/drawing/2017/decorative" xmlns="" val="0"/>
              </a:ext>
            </a:extLst>
          </p:cNvPr>
          <p:cNvSpPr/>
          <p:nvPr/>
        </p:nvSpPr>
        <p:spPr>
          <a:xfrm>
            <a:off x="1451076" y="1063901"/>
            <a:ext cx="6070326" cy="3878640"/>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Oval 7">
            <a:extLst>
              <a:ext uri="{FF2B5EF4-FFF2-40B4-BE49-F238E27FC236}">
                <a16:creationId xmlns:a16="http://schemas.microsoft.com/office/drawing/2014/main" id="{20C8E2E9-DBDE-3F47-84D8-FB36ABBBC56B}"/>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1</a:t>
            </a:r>
          </a:p>
        </p:txBody>
      </p:sp>
      <p:sp>
        <p:nvSpPr>
          <p:cNvPr id="3" name="TextBox 2">
            <a:extLst>
              <a:ext uri="{FF2B5EF4-FFF2-40B4-BE49-F238E27FC236}">
                <a16:creationId xmlns:a16="http://schemas.microsoft.com/office/drawing/2014/main" id="{C9C96838-3372-914C-B440-B18B75820A2A}"/>
              </a:ext>
            </a:extLst>
          </p:cNvPr>
          <p:cNvSpPr txBox="1"/>
          <p:nvPr/>
        </p:nvSpPr>
        <p:spPr>
          <a:xfrm>
            <a:off x="1348356" y="98221"/>
            <a:ext cx="5869743"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Find the grain you want to serve under the “Grain Item and Size” column.</a:t>
            </a:r>
          </a:p>
        </p:txBody>
      </p:sp>
      <p:sp>
        <p:nvSpPr>
          <p:cNvPr id="13" name="TextBox 12">
            <a:extLst>
              <a:ext uri="{FF2B5EF4-FFF2-40B4-BE49-F238E27FC236}">
                <a16:creationId xmlns:a16="http://schemas.microsoft.com/office/drawing/2014/main" id="{0F4B43D7-2B41-2F49-88C3-B8C55B8CC527}"/>
              </a:ext>
            </a:extLst>
          </p:cNvPr>
          <p:cNvSpPr txBox="1"/>
          <p:nvPr/>
        </p:nvSpPr>
        <p:spPr>
          <a:xfrm>
            <a:off x="1598848" y="1249287"/>
            <a:ext cx="5789266"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1" name="Table 10" descr="Grains Measuring Chart for the Child and Adult Care Food Program&#10;">
            <a:extLst>
              <a:ext uri="{FF2B5EF4-FFF2-40B4-BE49-F238E27FC236}">
                <a16:creationId xmlns:a16="http://schemas.microsoft.com/office/drawing/2014/main" id="{BF55BDF8-0D87-6546-B2DC-6365287E9950}"/>
              </a:ext>
            </a:extLst>
          </p:cNvPr>
          <p:cNvGraphicFramePr>
            <a:graphicFrameLocks noGrp="1"/>
          </p:cNvGraphicFramePr>
          <p:nvPr>
            <p:extLst>
              <p:ext uri="{D42A27DB-BD31-4B8C-83A1-F6EECF244321}">
                <p14:modId xmlns:p14="http://schemas.microsoft.com/office/powerpoint/2010/main" val="3366202343"/>
              </p:ext>
            </p:extLst>
          </p:nvPr>
        </p:nvGraphicFramePr>
        <p:xfrm>
          <a:off x="1609086" y="1563036"/>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p>
                      <a:pPr algn="ctr"/>
                      <a:endParaRPr lang="en-US" sz="900" b="0" i="0" dirty="0">
                        <a:latin typeface="Helvetica" pitchFamily="2" charset="0"/>
                      </a:endParaRP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4" name="TextBox 3">
            <a:extLst>
              <a:ext uri="{FF2B5EF4-FFF2-40B4-BE49-F238E27FC236}">
                <a16:creationId xmlns:a16="http://schemas.microsoft.com/office/drawing/2014/main" id="{24AEC043-C265-D547-A6F8-60877819C653}"/>
              </a:ext>
            </a:extLst>
          </p:cNvPr>
          <p:cNvSpPr txBox="1"/>
          <p:nvPr/>
        </p:nvSpPr>
        <p:spPr>
          <a:xfrm>
            <a:off x="156940" y="4353308"/>
            <a:ext cx="1268879" cy="461665"/>
          </a:xfrm>
          <a:prstGeom prst="rect">
            <a:avLst/>
          </a:prstGeom>
          <a:noFill/>
        </p:spPr>
        <p:txBody>
          <a:bodyPr wrap="square" rtlCol="0">
            <a:spAutoFit/>
          </a:bodyPr>
          <a:lstStyle/>
          <a:p>
            <a:r>
              <a:rPr lang="en-US" sz="2400" b="1" dirty="0">
                <a:latin typeface="Helvetica" pitchFamily="2" charset="0"/>
              </a:rPr>
              <a:t>Step 1</a:t>
            </a:r>
          </a:p>
        </p:txBody>
      </p:sp>
      <p:grpSp>
        <p:nvGrpSpPr>
          <p:cNvPr id="6" name="Group 5" descr="Outline around grain item and size.">
            <a:extLst>
              <a:ext uri="{FF2B5EF4-FFF2-40B4-BE49-F238E27FC236}">
                <a16:creationId xmlns:a16="http://schemas.microsoft.com/office/drawing/2014/main" id="{DE1F8367-A544-A742-B579-1C7084DD6A32}"/>
              </a:ext>
            </a:extLst>
          </p:cNvPr>
          <p:cNvGrpSpPr/>
          <p:nvPr/>
        </p:nvGrpSpPr>
        <p:grpSpPr>
          <a:xfrm>
            <a:off x="1188061" y="1557064"/>
            <a:ext cx="1880524" cy="3257839"/>
            <a:chOff x="1211811" y="1557064"/>
            <a:chExt cx="1880524" cy="3257839"/>
          </a:xfrm>
        </p:grpSpPr>
        <p:cxnSp>
          <p:nvCxnSpPr>
            <p:cNvPr id="9" name="Straight Arrow Connector 8" descr="Arrow pointing to &quot;Pretzel, Hard, Mini-Twist&quot;.">
              <a:extLst>
                <a:ext uri="{FF2B5EF4-FFF2-40B4-BE49-F238E27FC236}">
                  <a16:creationId xmlns:a16="http://schemas.microsoft.com/office/drawing/2014/main" id="{A7640FB7-8CEB-254A-A3C8-D34BACBFC77E}"/>
                </a:ext>
                <a:ext uri="{C183D7F6-B498-43B3-948B-1728B52AA6E4}">
                  <adec:decorative xmlns:adec="http://schemas.microsoft.com/office/drawing/2017/decorative" xmlns="" val="0"/>
                </a:ext>
              </a:extLst>
            </p:cNvPr>
            <p:cNvCxnSpPr>
              <a:cxnSpLocks/>
            </p:cNvCxnSpPr>
            <p:nvPr/>
          </p:nvCxnSpPr>
          <p:spPr>
            <a:xfrm>
              <a:off x="1211811" y="4584141"/>
              <a:ext cx="428016"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sp>
          <p:nvSpPr>
            <p:cNvPr id="14" name="Rounded Rectangle 13" descr="Outline around grain item and size.">
              <a:extLst>
                <a:ext uri="{FF2B5EF4-FFF2-40B4-BE49-F238E27FC236}">
                  <a16:creationId xmlns:a16="http://schemas.microsoft.com/office/drawing/2014/main" id="{FAF1121E-776A-6748-B40C-EB45D21AC02D}"/>
                </a:ext>
                <a:ext uri="{C183D7F6-B498-43B3-948B-1728B52AA6E4}">
                  <adec:decorative xmlns:adec="http://schemas.microsoft.com/office/drawing/2017/decorative" xmlns="" val="0"/>
                </a:ext>
              </a:extLst>
            </p:cNvPr>
            <p:cNvSpPr/>
            <p:nvPr/>
          </p:nvSpPr>
          <p:spPr>
            <a:xfrm>
              <a:off x="1632836" y="1557064"/>
              <a:ext cx="1459499" cy="3257839"/>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descr="14 mini-twist hard pretzels">
            <a:extLst>
              <a:ext uri="{FF2B5EF4-FFF2-40B4-BE49-F238E27FC236}">
                <a16:creationId xmlns:a16="http://schemas.microsoft.com/office/drawing/2014/main" id="{5FC233CA-B43F-D74B-BBC2-05C6CA0C924B}"/>
              </a:ext>
              <a:ext uri="{C183D7F6-B498-43B3-948B-1728B52AA6E4}">
                <adec:decorative xmlns:adec="http://schemas.microsoft.com/office/drawing/2017/decorative" xmlns="" val="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982691" y="0"/>
            <a:ext cx="2161308" cy="1784717"/>
          </a:xfrm>
          <a:prstGeom prst="rect">
            <a:avLst/>
          </a:prstGeom>
          <a:effectLst>
            <a:outerShdw blurRad="50800" dist="38100" dir="2700000" algn="tl" rotWithShape="0">
              <a:prstClr val="black">
                <a:alpha val="32000"/>
              </a:prstClr>
            </a:outerShdw>
          </a:effectLst>
        </p:spPr>
      </p:pic>
      <p:pic>
        <p:nvPicPr>
          <p:cNvPr id="10" name="Picture 9" descr="&quot;&quot;">
            <a:extLst>
              <a:ext uri="{FF2B5EF4-FFF2-40B4-BE49-F238E27FC236}">
                <a16:creationId xmlns:a16="http://schemas.microsoft.com/office/drawing/2014/main" id="{2C8163C7-4FB2-A04D-B056-A8EE621828E0}"/>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1988186" y="1821514"/>
            <a:ext cx="669831" cy="700901"/>
          </a:xfrm>
          <a:prstGeom prst="rect">
            <a:avLst/>
          </a:prstGeom>
        </p:spPr>
      </p:pic>
      <p:sp>
        <p:nvSpPr>
          <p:cNvPr id="2" name="Speaker Notes">
            <a:extLst>
              <a:ext uri="{FF2B5EF4-FFF2-40B4-BE49-F238E27FC236}">
                <a16:creationId xmlns:a16="http://schemas.microsoft.com/office/drawing/2014/main" id="{4DE4F1F7-E181-3F47-97B6-287C27943586}"/>
              </a:ext>
            </a:extLst>
          </p:cNvPr>
          <p:cNvSpPr txBox="1"/>
          <p:nvPr/>
        </p:nvSpPr>
        <p:spPr>
          <a:xfrm>
            <a:off x="8115955" y="4620623"/>
            <a:ext cx="1018717" cy="523220"/>
          </a:xfrm>
          <a:prstGeom prst="rect">
            <a:avLst/>
          </a:prstGeom>
          <a:noFill/>
        </p:spPr>
        <p:txBody>
          <a:bodyPr wrap="squar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Speaker notes:</a:t>
            </a:r>
          </a:p>
          <a:p>
            <a:pPr lvl="0" defTabSz="914400">
              <a:defRPr/>
            </a:pPr>
            <a:r>
              <a:rPr lang="en-US" sz="400" dirty="0">
                <a:solidFill>
                  <a:schemeClr val="bg1"/>
                </a:solidFill>
                <a:latin typeface="Arial" panose="020B0604020202020204" pitchFamily="34" charset="0"/>
                <a:cs typeface="Arial" panose="020B0604020202020204" pitchFamily="34" charset="0"/>
              </a:rPr>
              <a:t>The first step is the same; we find our food in the chart. Let’s look at mini-twist hard pretzels now. They are sometimes also called “tiny twists,” and an example of these pretzels are shown on the screen.</a:t>
            </a:r>
            <a:endParaRPr lang="en-US" sz="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3546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1DD032F7-F7AF-584D-B2A5-9D257388AB08}"/>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2</a:t>
            </a:r>
          </a:p>
        </p:txBody>
      </p:sp>
      <p:sp>
        <p:nvSpPr>
          <p:cNvPr id="13" name="Title 1">
            <a:extLst>
              <a:ext uri="{FF2B5EF4-FFF2-40B4-BE49-F238E27FC236}">
                <a16:creationId xmlns:a16="http://schemas.microsoft.com/office/drawing/2014/main" id="{AE347BA8-D576-6C4A-AF6A-298A84CCC25F}"/>
              </a:ext>
            </a:extLst>
          </p:cNvPr>
          <p:cNvSpPr>
            <a:spLocks noGrp="1"/>
          </p:cNvSpPr>
          <p:nvPr>
            <p:ph type="title"/>
          </p:nvPr>
        </p:nvSpPr>
        <p:spPr>
          <a:xfrm>
            <a:off x="1476825" y="183580"/>
            <a:ext cx="5692603" cy="493064"/>
          </a:xfrm>
        </p:spPr>
        <p:txBody>
          <a:bodyPr/>
          <a:lstStyle/>
          <a:p>
            <a:pPr algn="l"/>
            <a:r>
              <a:rPr lang="en-US" sz="2600" b="0" dirty="0">
                <a:solidFill>
                  <a:schemeClr val="tx1"/>
                </a:solidFill>
                <a:latin typeface="Times New Roman" panose="02020603050405020304" pitchFamily="18" charset="0"/>
                <a:cs typeface="Times New Roman" panose="02020603050405020304" pitchFamily="18" charset="0"/>
              </a:rPr>
              <a:t>Check if the chart lists a size or weight </a:t>
            </a:r>
            <a:br>
              <a:rPr lang="en-US" sz="2600" b="0" dirty="0">
                <a:solidFill>
                  <a:schemeClr val="tx1"/>
                </a:solidFill>
                <a:latin typeface="Times New Roman" panose="02020603050405020304" pitchFamily="18" charset="0"/>
                <a:cs typeface="Times New Roman" panose="02020603050405020304" pitchFamily="18" charset="0"/>
              </a:rPr>
            </a:br>
            <a:r>
              <a:rPr lang="en-US" sz="2600" b="0" dirty="0">
                <a:solidFill>
                  <a:schemeClr val="tx1"/>
                </a:solidFill>
                <a:latin typeface="Times New Roman" panose="02020603050405020304" pitchFamily="18" charset="0"/>
                <a:cs typeface="Times New Roman" panose="02020603050405020304" pitchFamily="18" charset="0"/>
              </a:rPr>
              <a:t>by the name of the grain. If the chart:</a:t>
            </a:r>
          </a:p>
        </p:txBody>
      </p:sp>
      <p:sp>
        <p:nvSpPr>
          <p:cNvPr id="11" name="Rounded Rectangle 10" descr="&quot;&quot;">
            <a:extLst>
              <a:ext uri="{FF2B5EF4-FFF2-40B4-BE49-F238E27FC236}">
                <a16:creationId xmlns:a16="http://schemas.microsoft.com/office/drawing/2014/main" id="{C620A3A4-8A26-D64C-A85F-442BA966102A}"/>
              </a:ext>
              <a:ext uri="{C183D7F6-B498-43B3-948B-1728B52AA6E4}">
                <adec:decorative xmlns:adec="http://schemas.microsoft.com/office/drawing/2017/decorative" xmlns="" val="0"/>
              </a:ext>
            </a:extLst>
          </p:cNvPr>
          <p:cNvSpPr/>
          <p:nvPr/>
        </p:nvSpPr>
        <p:spPr>
          <a:xfrm>
            <a:off x="283432" y="1325841"/>
            <a:ext cx="3134734" cy="2847452"/>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2" name="Table 11" descr="Check the chart for size or weight">
            <a:extLst>
              <a:ext uri="{FF2B5EF4-FFF2-40B4-BE49-F238E27FC236}">
                <a16:creationId xmlns:a16="http://schemas.microsoft.com/office/drawing/2014/main" id="{896711E3-EDC9-5747-B943-35551F0B748A}"/>
              </a:ext>
            </a:extLst>
          </p:cNvPr>
          <p:cNvGraphicFramePr>
            <a:graphicFrameLocks noGrp="1"/>
          </p:cNvGraphicFramePr>
          <p:nvPr>
            <p:extLst>
              <p:ext uri="{D42A27DB-BD31-4B8C-83A1-F6EECF244321}">
                <p14:modId xmlns:p14="http://schemas.microsoft.com/office/powerpoint/2010/main" val="1218306226"/>
              </p:ext>
            </p:extLst>
          </p:nvPr>
        </p:nvGraphicFramePr>
        <p:xfrm>
          <a:off x="424423" y="1494720"/>
          <a:ext cx="2860117" cy="2499356"/>
        </p:xfrm>
        <a:graphic>
          <a:graphicData uri="http://schemas.openxmlformats.org/drawingml/2006/table">
            <a:tbl>
              <a:tblPr firstRow="1" bandRow="1">
                <a:tableStyleId>{5C22544A-7EE6-4342-B048-85BDC9FD1C3A}</a:tableStyleId>
              </a:tblPr>
              <a:tblGrid>
                <a:gridCol w="2860117">
                  <a:extLst>
                    <a:ext uri="{9D8B030D-6E8A-4147-A177-3AD203B41FA5}">
                      <a16:colId xmlns:a16="http://schemas.microsoft.com/office/drawing/2014/main" val="220871024"/>
                    </a:ext>
                  </a:extLst>
                </a:gridCol>
              </a:tblGrid>
              <a:tr h="1188720">
                <a:tc>
                  <a:txBody>
                    <a:bodyPr/>
                    <a:lstStyle/>
                    <a:p>
                      <a:r>
                        <a:rPr lang="en-US" sz="1800" b="1" i="0" dirty="0">
                          <a:solidFill>
                            <a:schemeClr val="tx1"/>
                          </a:solidFill>
                          <a:latin typeface="Helvetica" pitchFamily="2" charset="0"/>
                          <a:cs typeface="Times New Roman" panose="02020603050405020304" pitchFamily="18" charset="0"/>
                        </a:rPr>
                        <a:t>Pita Bread/Round </a:t>
                      </a:r>
                      <a:r>
                        <a:rPr lang="en-US" sz="1800" b="0" i="0" dirty="0">
                          <a:solidFill>
                            <a:schemeClr val="tx1"/>
                          </a:solidFill>
                          <a:latin typeface="Helvetica" pitchFamily="2" charset="0"/>
                          <a:cs typeface="Times New Roman" panose="02020603050405020304" pitchFamily="18" charset="0"/>
                        </a:rPr>
                        <a:t/>
                      </a:r>
                      <a:br>
                        <a:rPr lang="en-US" sz="1800" b="0" i="0" dirty="0">
                          <a:solidFill>
                            <a:schemeClr val="tx1"/>
                          </a:solidFill>
                          <a:latin typeface="Helvetica" pitchFamily="2" charset="0"/>
                          <a:cs typeface="Times New Roman" panose="02020603050405020304" pitchFamily="18" charset="0"/>
                        </a:rPr>
                      </a:br>
                      <a:r>
                        <a:rPr lang="en-US" sz="1800" b="0" i="0" dirty="0">
                          <a:solidFill>
                            <a:schemeClr val="tx1"/>
                          </a:solidFill>
                          <a:latin typeface="Helvetica" pitchFamily="2" charset="0"/>
                          <a:cs typeface="Times New Roman" panose="02020603050405020304" pitchFamily="18" charset="0"/>
                        </a:rPr>
                        <a:t>(whole grain-rich </a:t>
                      </a:r>
                      <a:br>
                        <a:rPr lang="en-US" sz="1800" b="0" i="0" dirty="0">
                          <a:solidFill>
                            <a:schemeClr val="tx1"/>
                          </a:solidFill>
                          <a:latin typeface="Helvetica" pitchFamily="2" charset="0"/>
                          <a:cs typeface="Times New Roman" panose="02020603050405020304" pitchFamily="18" charset="0"/>
                        </a:rPr>
                      </a:br>
                      <a:r>
                        <a:rPr lang="en-US" sz="1800" b="0" i="0" dirty="0">
                          <a:solidFill>
                            <a:schemeClr val="tx1"/>
                          </a:solidFill>
                          <a:latin typeface="Helvetica" pitchFamily="2" charset="0"/>
                          <a:cs typeface="Times New Roman" panose="02020603050405020304" pitchFamily="18" charset="0"/>
                        </a:rPr>
                        <a:t>or enriched) at least </a:t>
                      </a:r>
                      <a:br>
                        <a:rPr lang="en-US" sz="1800" b="0" i="0" dirty="0">
                          <a:solidFill>
                            <a:schemeClr val="tx1"/>
                          </a:solidFill>
                          <a:latin typeface="Helvetica" pitchFamily="2" charset="0"/>
                          <a:cs typeface="Times New Roman" panose="02020603050405020304" pitchFamily="18" charset="0"/>
                        </a:rPr>
                      </a:br>
                      <a:r>
                        <a:rPr lang="en-US" sz="1800" b="0" i="0" dirty="0">
                          <a:solidFill>
                            <a:schemeClr val="tx1"/>
                          </a:solidFill>
                          <a:latin typeface="Helvetica" pitchFamily="2" charset="0"/>
                          <a:cs typeface="Times New Roman" panose="02020603050405020304" pitchFamily="18" charset="0"/>
                        </a:rPr>
                        <a:t>56 grams*</a:t>
                      </a:r>
                    </a:p>
                  </a:txBody>
                  <a:tcPr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457200">
                <a:tc>
                  <a:txBody>
                    <a:bodyPr/>
                    <a:lstStyle/>
                    <a:p>
                      <a:r>
                        <a:rPr lang="en-US" sz="1800" b="1" i="0" dirty="0">
                          <a:effectLst/>
                          <a:latin typeface="Helvetica" pitchFamily="2" charset="0"/>
                        </a:rPr>
                        <a:t>Popcorn</a:t>
                      </a:r>
                    </a:p>
                  </a:txBody>
                  <a:tcPr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761996">
                <a:tc>
                  <a:txBody>
                    <a:bodyPr/>
                    <a:lstStyle/>
                    <a:p>
                      <a:r>
                        <a:rPr lang="en-US" sz="1800" b="1" dirty="0">
                          <a:effectLst/>
                          <a:latin typeface="Helvetica LT Std" panose="020B0504020202020204" pitchFamily="34" charset="0"/>
                        </a:rPr>
                        <a:t>Pretzel, Hard, Mini-Twist </a:t>
                      </a:r>
                      <a:br>
                        <a:rPr lang="en-US" sz="1800" b="1" dirty="0">
                          <a:effectLst/>
                          <a:latin typeface="Helvetica LT Std" panose="020B0504020202020204" pitchFamily="34" charset="0"/>
                        </a:rPr>
                      </a:br>
                      <a:r>
                        <a:rPr lang="en-US" sz="1800" dirty="0">
                          <a:effectLst/>
                          <a:latin typeface="Helvetica LT Std" panose="020B0504020202020204" pitchFamily="34" charset="0"/>
                        </a:rPr>
                        <a:t>(about 1 ¼” by 1 ½”)**</a:t>
                      </a:r>
                    </a:p>
                  </a:txBody>
                  <a:tcPr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6" name="Oval 5" descr="Outline around &quot;about 1 ¼ inches by 1 ½ inches&quot;.">
            <a:extLst>
              <a:ext uri="{FF2B5EF4-FFF2-40B4-BE49-F238E27FC236}">
                <a16:creationId xmlns:a16="http://schemas.microsoft.com/office/drawing/2014/main" id="{EF6E4B0C-27E1-5C49-89F5-54392D9B3749}"/>
              </a:ext>
            </a:extLst>
          </p:cNvPr>
          <p:cNvSpPr/>
          <p:nvPr/>
        </p:nvSpPr>
        <p:spPr>
          <a:xfrm>
            <a:off x="384991" y="3583857"/>
            <a:ext cx="2647547" cy="397519"/>
          </a:xfrm>
          <a:prstGeom prst="ellipse">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E7868301-F66A-5A4C-9B64-B137EEDEF1C3}"/>
              </a:ext>
            </a:extLst>
          </p:cNvPr>
          <p:cNvSpPr txBox="1"/>
          <p:nvPr/>
        </p:nvSpPr>
        <p:spPr>
          <a:xfrm>
            <a:off x="3499457" y="3763243"/>
            <a:ext cx="1268879" cy="461665"/>
          </a:xfrm>
          <a:prstGeom prst="rect">
            <a:avLst/>
          </a:prstGeom>
          <a:noFill/>
        </p:spPr>
        <p:txBody>
          <a:bodyPr wrap="square" rtlCol="0">
            <a:spAutoFit/>
          </a:bodyPr>
          <a:lstStyle/>
          <a:p>
            <a:r>
              <a:rPr lang="en-US" sz="2400" b="1" dirty="0">
                <a:latin typeface="Helvetica" pitchFamily="2" charset="0"/>
              </a:rPr>
              <a:t>Step 2</a:t>
            </a:r>
          </a:p>
        </p:txBody>
      </p:sp>
      <p:sp>
        <p:nvSpPr>
          <p:cNvPr id="19" name="TextBox 18" descr="Example of Step 2 with a right arrow pointing to &quot; Lists a Size for the Grain, such as about 1 1/4&quot; by 1 1/2&quot;, then check if the item is the same size, or larger than, this amount.">
            <a:extLst>
              <a:ext uri="{FF2B5EF4-FFF2-40B4-BE49-F238E27FC236}">
                <a16:creationId xmlns:a16="http://schemas.microsoft.com/office/drawing/2014/main" id="{820D0D06-57D7-234A-B7DB-D7620D68E3F8}"/>
              </a:ext>
            </a:extLst>
          </p:cNvPr>
          <p:cNvSpPr txBox="1"/>
          <p:nvPr/>
        </p:nvSpPr>
        <p:spPr>
          <a:xfrm>
            <a:off x="5010026" y="1132680"/>
            <a:ext cx="4015985" cy="3539430"/>
          </a:xfrm>
          <a:prstGeom prst="rect">
            <a:avLst/>
          </a:prstGeom>
          <a:noFill/>
        </p:spPr>
        <p:txBody>
          <a:bodyPr wrap="square" rtlCol="0">
            <a:spAutoFit/>
          </a:bodyPr>
          <a:lstStyle/>
          <a:p>
            <a:pPr>
              <a:spcAft>
                <a:spcPts val="1200"/>
              </a:spcAft>
            </a:pPr>
            <a:r>
              <a:rPr lang="en-US" sz="1700" b="1" dirty="0">
                <a:latin typeface="Times New Roman" panose="02020603050405020304" pitchFamily="18" charset="0"/>
                <a:cs typeface="Times New Roman" panose="02020603050405020304" pitchFamily="18" charset="0"/>
              </a:rPr>
              <a:t>Lists a weight </a:t>
            </a:r>
            <a:r>
              <a:rPr lang="en-US" sz="1700" dirty="0">
                <a:latin typeface="Times New Roman" panose="02020603050405020304" pitchFamily="18" charset="0"/>
                <a:cs typeface="Times New Roman" panose="02020603050405020304" pitchFamily="18" charset="0"/>
              </a:rPr>
              <a:t>for the grain, such as </a:t>
            </a:r>
            <a:r>
              <a:rPr lang="en-US" sz="1700" i="1" dirty="0">
                <a:latin typeface="Times New Roman" panose="02020603050405020304" pitchFamily="18" charset="0"/>
                <a:cs typeface="Times New Roman" panose="02020603050405020304" pitchFamily="18" charset="0"/>
              </a:rPr>
              <a:t>at least 56 grams</a:t>
            </a:r>
            <a:r>
              <a:rPr lang="en-US" sz="1700" dirty="0">
                <a:latin typeface="Times New Roman" panose="02020603050405020304" pitchFamily="18" charset="0"/>
                <a:cs typeface="Times New Roman" panose="02020603050405020304" pitchFamily="18" charset="0"/>
              </a:rPr>
              <a:t>, then use the Nutrition Facts label for the item you want to serve to make sure it weighs the same, or more than, the grain on the chart. See page 5.</a:t>
            </a:r>
          </a:p>
          <a:p>
            <a:pPr>
              <a:spcAft>
                <a:spcPts val="1200"/>
              </a:spcAft>
            </a:pPr>
            <a:r>
              <a:rPr lang="en-US" sz="1700" b="1" dirty="0">
                <a:latin typeface="Times New Roman" panose="02020603050405020304" pitchFamily="18" charset="0"/>
                <a:cs typeface="Times New Roman" panose="02020603050405020304" pitchFamily="18" charset="0"/>
              </a:rPr>
              <a:t>Does not list a weight or size </a:t>
            </a:r>
            <a:r>
              <a:rPr lang="en-US" sz="1700" dirty="0">
                <a:latin typeface="Times New Roman" panose="02020603050405020304" pitchFamily="18" charset="0"/>
                <a:cs typeface="Times New Roman" panose="02020603050405020304" pitchFamily="18" charset="0"/>
              </a:rPr>
              <a:t>for the grain, then you do not need to check the size or weight of the product before using the chart.</a:t>
            </a:r>
          </a:p>
          <a:p>
            <a:pPr>
              <a:spcAft>
                <a:spcPts val="1200"/>
              </a:spcAft>
            </a:pPr>
            <a:r>
              <a:rPr lang="en-US" sz="1700" b="1" dirty="0">
                <a:latin typeface="Times New Roman" panose="02020603050405020304" pitchFamily="18" charset="0"/>
                <a:cs typeface="Times New Roman" panose="02020603050405020304" pitchFamily="18" charset="0"/>
              </a:rPr>
              <a:t>Lists a size </a:t>
            </a:r>
            <a:r>
              <a:rPr lang="en-US" sz="1700" dirty="0">
                <a:latin typeface="Times New Roman" panose="02020603050405020304" pitchFamily="18" charset="0"/>
                <a:cs typeface="Times New Roman" panose="02020603050405020304" pitchFamily="18" charset="0"/>
              </a:rPr>
              <a:t>for the grain, such as </a:t>
            </a:r>
            <a:r>
              <a:rPr lang="en-US" sz="1700" i="1" dirty="0">
                <a:latin typeface="Times New Roman" panose="02020603050405020304" pitchFamily="18" charset="0"/>
                <a:cs typeface="Times New Roman" panose="02020603050405020304" pitchFamily="18" charset="0"/>
              </a:rPr>
              <a:t>about</a:t>
            </a:r>
            <a:r>
              <a:rPr lang="en-US" sz="1700" dirty="0">
                <a:latin typeface="Times New Roman" panose="02020603050405020304" pitchFamily="18" charset="0"/>
                <a:cs typeface="Times New Roman" panose="02020603050405020304" pitchFamily="18" charset="0"/>
              </a:rPr>
              <a:t> </a:t>
            </a:r>
            <a:br>
              <a:rPr lang="en-US" sz="1700" dirty="0">
                <a:latin typeface="Times New Roman" panose="02020603050405020304" pitchFamily="18" charset="0"/>
                <a:cs typeface="Times New Roman" panose="02020603050405020304" pitchFamily="18" charset="0"/>
              </a:rPr>
            </a:br>
            <a:r>
              <a:rPr lang="en-US" sz="1700" i="1" dirty="0">
                <a:latin typeface="Times New Roman" panose="02020603050405020304" pitchFamily="18" charset="0"/>
                <a:cs typeface="Times New Roman" panose="02020603050405020304" pitchFamily="18" charset="0"/>
              </a:rPr>
              <a:t>1 ¼” by 1 ½”</a:t>
            </a:r>
            <a:r>
              <a:rPr lang="en-US" sz="1700" dirty="0">
                <a:latin typeface="Times New Roman" panose="02020603050405020304" pitchFamily="18" charset="0"/>
                <a:cs typeface="Times New Roman" panose="02020603050405020304" pitchFamily="18" charset="0"/>
              </a:rPr>
              <a:t>, then check if the item is </a:t>
            </a: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the same size, or larger than, this amount. See page 6.</a:t>
            </a:r>
          </a:p>
        </p:txBody>
      </p:sp>
      <p:sp>
        <p:nvSpPr>
          <p:cNvPr id="23" name="Rounded Rectangle 22" descr="Outline around Step 2, &quot;Lists a size...&quot;">
            <a:extLst>
              <a:ext uri="{FF2B5EF4-FFF2-40B4-BE49-F238E27FC236}">
                <a16:creationId xmlns:a16="http://schemas.microsoft.com/office/drawing/2014/main" id="{EBF30C9C-29CA-C14D-AAE2-9B858A3766F2}"/>
              </a:ext>
            </a:extLst>
          </p:cNvPr>
          <p:cNvSpPr/>
          <p:nvPr/>
        </p:nvSpPr>
        <p:spPr>
          <a:xfrm>
            <a:off x="5002439" y="3525399"/>
            <a:ext cx="3805500" cy="1146708"/>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descr="Arrow pointing to &quot;Lists a size&quot;.">
            <a:extLst>
              <a:ext uri="{FF2B5EF4-FFF2-40B4-BE49-F238E27FC236}">
                <a16:creationId xmlns:a16="http://schemas.microsoft.com/office/drawing/2014/main" id="{D760A2B5-2595-0643-BF91-09C97EF85C56}"/>
              </a:ext>
              <a:ext uri="{C183D7F6-B498-43B3-948B-1728B52AA6E4}">
                <adec:decorative xmlns:adec="http://schemas.microsoft.com/office/drawing/2017/decorative" xmlns="" val="0"/>
              </a:ext>
            </a:extLst>
          </p:cNvPr>
          <p:cNvCxnSpPr>
            <a:cxnSpLocks/>
          </p:cNvCxnSpPr>
          <p:nvPr/>
        </p:nvCxnSpPr>
        <p:spPr>
          <a:xfrm>
            <a:off x="4572514" y="3981376"/>
            <a:ext cx="349024"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496CFA9-632F-ED40-B5AB-31EFAB867578}"/>
              </a:ext>
            </a:extLst>
          </p:cNvPr>
          <p:cNvSpPr txBox="1"/>
          <p:nvPr/>
        </p:nvSpPr>
        <p:spPr>
          <a:xfrm>
            <a:off x="0" y="4739506"/>
            <a:ext cx="3912560" cy="400110"/>
          </a:xfrm>
          <a:prstGeom prst="rect">
            <a:avLst/>
          </a:prstGeom>
          <a:noFill/>
        </p:spPr>
        <p:txBody>
          <a:bodyPr wrap="squar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Speaker notes:</a:t>
            </a:r>
          </a:p>
          <a:p>
            <a:pPr lvl="0" defTabSz="914400">
              <a:defRPr/>
            </a:pPr>
            <a:r>
              <a:rPr lang="en-US" sz="400" dirty="0">
                <a:solidFill>
                  <a:schemeClr val="bg1"/>
                </a:solidFill>
                <a:latin typeface="Arial" panose="020B0604020202020204" pitchFamily="34" charset="0"/>
                <a:cs typeface="Arial" panose="020B0604020202020204" pitchFamily="34" charset="0"/>
              </a:rPr>
              <a:t>Step 2 tells us that if the chart lists a size by the grain item’s name, then we need to make sure the grain item we want to serve is the same size, or larger than, the size listed on the Grains Measuring Chart. In this case, our pretzel must be at least 1 ¼” long by 1 ½” wide. </a:t>
            </a:r>
          </a:p>
          <a:p>
            <a:pPr lvl="0" defTabSz="914400">
              <a:defRPr/>
            </a:pPr>
            <a:r>
              <a:rPr lang="en-US" sz="400" dirty="0">
                <a:solidFill>
                  <a:schemeClr val="bg1"/>
                </a:solidFill>
                <a:latin typeface="Arial" panose="020B0604020202020204" pitchFamily="34" charset="0"/>
                <a:cs typeface="Arial" panose="020B0604020202020204" pitchFamily="34" charset="0"/>
              </a:rPr>
              <a:t>So, how can you tell the size of the pretzel you want to serve?  </a:t>
            </a:r>
          </a:p>
          <a:p>
            <a:pPr lvl="0" defTabSz="914400">
              <a:defRPr/>
            </a:pPr>
            <a:r>
              <a:rPr lang="en-US" sz="400" dirty="0">
                <a:solidFill>
                  <a:schemeClr val="bg1"/>
                </a:solidFill>
                <a:latin typeface="Arial" panose="020B0604020202020204" pitchFamily="34" charset="0"/>
                <a:cs typeface="Arial" panose="020B0604020202020204" pitchFamily="34" charset="0"/>
              </a:rPr>
              <a:t>Page 6 of the worksheet provides more information about measuring and sizes, so let’s look at page 6 now.</a:t>
            </a:r>
          </a:p>
        </p:txBody>
      </p:sp>
    </p:spTree>
    <p:extLst>
      <p:ext uri="{BB962C8B-B14F-4D97-AF65-F5344CB8AC3E}">
        <p14:creationId xmlns:p14="http://schemas.microsoft.com/office/powerpoint/2010/main" val="3407667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59DC1-2BC4-1E45-8206-21ECD6A6D98E}"/>
              </a:ext>
            </a:extLst>
          </p:cNvPr>
          <p:cNvSpPr>
            <a:spLocks noGrp="1"/>
          </p:cNvSpPr>
          <p:nvPr>
            <p:ph type="title"/>
          </p:nvPr>
        </p:nvSpPr>
        <p:spPr/>
        <p:txBody>
          <a:bodyPr/>
          <a:lstStyle/>
          <a:p>
            <a:r>
              <a:rPr lang="en-US" dirty="0"/>
              <a:t>Grains Measuring Tools</a:t>
            </a:r>
          </a:p>
        </p:txBody>
      </p:sp>
      <p:grpSp>
        <p:nvGrpSpPr>
          <p:cNvPr id="9" name="Group 8" descr="Thumbnail image of page 6 of the &quot;Using Ounce Equivalents for Grains in the Child and Adult Care Food Program&quot; worksheet, with an outline around the &quot;Grains Measuring Tools&quot; section.">
            <a:extLst>
              <a:ext uri="{FF2B5EF4-FFF2-40B4-BE49-F238E27FC236}">
                <a16:creationId xmlns:a16="http://schemas.microsoft.com/office/drawing/2014/main" id="{3DBD97E1-4287-4C43-819E-AE0C115BC404}"/>
              </a:ext>
            </a:extLst>
          </p:cNvPr>
          <p:cNvGrpSpPr/>
          <p:nvPr/>
        </p:nvGrpSpPr>
        <p:grpSpPr>
          <a:xfrm>
            <a:off x="324094" y="1098467"/>
            <a:ext cx="2500257" cy="3223641"/>
            <a:chOff x="324094" y="1098467"/>
            <a:chExt cx="2500257" cy="3223641"/>
          </a:xfrm>
        </p:grpSpPr>
        <p:pic>
          <p:nvPicPr>
            <p:cNvPr id="5" name="Picture 4" descr="Thumbnail image of page 6 of the Child and Adult Care Food Program&quot; worksheet.">
              <a:extLst>
                <a:ext uri="{FF2B5EF4-FFF2-40B4-BE49-F238E27FC236}">
                  <a16:creationId xmlns:a16="http://schemas.microsoft.com/office/drawing/2014/main" id="{0187F90C-6735-F74D-9314-D2AD1E3B83B6}"/>
                </a:ext>
              </a:extLst>
            </p:cNvPr>
            <p:cNvPicPr>
              <a:picLocks noChangeAspect="1"/>
            </p:cNvPicPr>
            <p:nvPr/>
          </p:nvPicPr>
          <p:blipFill>
            <a:blip r:embed="rId3"/>
            <a:srcRect/>
            <a:stretch/>
          </p:blipFill>
          <p:spPr>
            <a:xfrm>
              <a:off x="333356" y="1098467"/>
              <a:ext cx="2490995" cy="3223641"/>
            </a:xfrm>
            <a:prstGeom prst="rect">
              <a:avLst/>
            </a:prstGeom>
            <a:solidFill>
              <a:schemeClr val="bg1"/>
            </a:solidFill>
            <a:effectLst>
              <a:outerShdw blurRad="63500" sx="102000" sy="102000" algn="ctr" rotWithShape="0">
                <a:prstClr val="black">
                  <a:alpha val="15000"/>
                </a:prstClr>
              </a:outerShdw>
            </a:effectLst>
          </p:spPr>
        </p:pic>
        <p:sp>
          <p:nvSpPr>
            <p:cNvPr id="39" name="Rectangle 38" descr="Outline around the &quot;Grains Measuring Tools&quot; section of the worksheet page.">
              <a:extLst>
                <a:ext uri="{FF2B5EF4-FFF2-40B4-BE49-F238E27FC236}">
                  <a16:creationId xmlns:a16="http://schemas.microsoft.com/office/drawing/2014/main" id="{644E2017-3016-9C45-86BE-52EFA1F8761A}"/>
                </a:ext>
              </a:extLst>
            </p:cNvPr>
            <p:cNvSpPr/>
            <p:nvPr/>
          </p:nvSpPr>
          <p:spPr>
            <a:xfrm>
              <a:off x="324094" y="2703006"/>
              <a:ext cx="2496938" cy="1252297"/>
            </a:xfrm>
            <a:prstGeom prst="rect">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Rounded Rectangle 6" descr="&quot;&quot;">
            <a:extLst>
              <a:ext uri="{FF2B5EF4-FFF2-40B4-BE49-F238E27FC236}">
                <a16:creationId xmlns:a16="http://schemas.microsoft.com/office/drawing/2014/main" id="{6306F816-9707-3C44-B895-E9594EE0CD58}"/>
              </a:ext>
              <a:ext uri="{C183D7F6-B498-43B3-948B-1728B52AA6E4}">
                <adec:decorative xmlns:adec="http://schemas.microsoft.com/office/drawing/2017/decorative" xmlns="" val="0"/>
              </a:ext>
            </a:extLst>
          </p:cNvPr>
          <p:cNvSpPr/>
          <p:nvPr/>
        </p:nvSpPr>
        <p:spPr>
          <a:xfrm>
            <a:off x="3073616" y="1366625"/>
            <a:ext cx="5837301" cy="3184243"/>
          </a:xfrm>
          <a:prstGeom prst="roundRect">
            <a:avLst>
              <a:gd name="adj" fmla="val 399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a:extLst>
              <a:ext uri="{FF2B5EF4-FFF2-40B4-BE49-F238E27FC236}">
                <a16:creationId xmlns:a16="http://schemas.microsoft.com/office/drawing/2014/main" id="{C54D2311-9A81-3A4C-8C47-252AD54F3692}"/>
              </a:ext>
            </a:extLst>
          </p:cNvPr>
          <p:cNvSpPr txBox="1"/>
          <p:nvPr/>
        </p:nvSpPr>
        <p:spPr>
          <a:xfrm>
            <a:off x="3159817" y="1323014"/>
            <a:ext cx="5680585" cy="1128001"/>
          </a:xfrm>
          <a:prstGeom prst="rect">
            <a:avLst/>
          </a:prstGeom>
          <a:noFill/>
        </p:spPr>
        <p:txBody>
          <a:bodyPr wrap="square" rtlCol="0">
            <a:spAutoFit/>
          </a:bodyPr>
          <a:lstStyle/>
          <a:p>
            <a:pPr>
              <a:lnSpc>
                <a:spcPct val="150000"/>
              </a:lnSpc>
            </a:pPr>
            <a:r>
              <a:rPr lang="en-US" b="1" dirty="0">
                <a:solidFill>
                  <a:srgbClr val="301B58"/>
                </a:solidFill>
                <a:latin typeface="TimesNewRomanPS-BoldMT"/>
              </a:rPr>
              <a:t>Grains Measuring Tools</a:t>
            </a:r>
          </a:p>
          <a:p>
            <a:pPr>
              <a:spcAft>
                <a:spcPts val="1200"/>
              </a:spcAft>
            </a:pPr>
            <a:r>
              <a:rPr lang="en-US" sz="1010" dirty="0">
                <a:solidFill>
                  <a:srgbClr val="000000"/>
                </a:solidFill>
                <a:latin typeface="Times New Roman" panose="02020603050405020304" pitchFamily="18" charset="0"/>
                <a:cs typeface="Times New Roman" panose="02020603050405020304" pitchFamily="18" charset="0"/>
              </a:rPr>
              <a:t>Compare your food to the guides below to see if it is the same size or larger than the item listed on the Grains Measuring Chart.</a:t>
            </a:r>
          </a:p>
          <a:p>
            <a:r>
              <a:rPr lang="en-US" sz="1010" b="1" dirty="0">
                <a:solidFill>
                  <a:srgbClr val="301B58"/>
                </a:solidFill>
                <a:latin typeface="Times New Roman" panose="02020603050405020304" pitchFamily="18" charset="0"/>
                <a:cs typeface="Times New Roman" panose="02020603050405020304" pitchFamily="18" charset="0"/>
              </a:rPr>
              <a:t>Guides appear as actual size when this worksheet is printed at 100% on standard 8 ½” by 11” paper.</a:t>
            </a:r>
            <a:endParaRPr lang="en-US" sz="1010" dirty="0">
              <a:solidFill>
                <a:srgbClr val="301B58"/>
              </a:solidFill>
              <a:latin typeface="Times New Roman" panose="02020603050405020304" pitchFamily="18" charset="0"/>
              <a:cs typeface="Times New Roman" panose="02020603050405020304" pitchFamily="18" charset="0"/>
            </a:endParaRPr>
          </a:p>
        </p:txBody>
      </p:sp>
      <p:grpSp>
        <p:nvGrpSpPr>
          <p:cNvPr id="22" name="Group 21" descr="A size guide for a 2 inch by 2 inch square. ">
            <a:extLst>
              <a:ext uri="{FF2B5EF4-FFF2-40B4-BE49-F238E27FC236}">
                <a16:creationId xmlns:a16="http://schemas.microsoft.com/office/drawing/2014/main" id="{96B8528D-C584-4A2F-8212-B5ABCE68751F}"/>
              </a:ext>
            </a:extLst>
          </p:cNvPr>
          <p:cNvGrpSpPr/>
          <p:nvPr/>
        </p:nvGrpSpPr>
        <p:grpSpPr>
          <a:xfrm>
            <a:off x="3322475" y="2564969"/>
            <a:ext cx="1400383" cy="1400383"/>
            <a:chOff x="3322475" y="2564969"/>
            <a:chExt cx="1400383" cy="1400383"/>
          </a:xfrm>
        </p:grpSpPr>
        <p:sp>
          <p:nvSpPr>
            <p:cNvPr id="11" name="TextBox 10">
              <a:extLst>
                <a:ext uri="{FF2B5EF4-FFF2-40B4-BE49-F238E27FC236}">
                  <a16:creationId xmlns:a16="http://schemas.microsoft.com/office/drawing/2014/main" id="{EA941F9D-CAF2-4743-B280-20868AE01468}"/>
                </a:ext>
              </a:extLst>
            </p:cNvPr>
            <p:cNvSpPr txBox="1"/>
            <p:nvPr/>
          </p:nvSpPr>
          <p:spPr>
            <a:xfrm>
              <a:off x="3364344" y="3341810"/>
              <a:ext cx="1316643" cy="230832"/>
            </a:xfrm>
            <a:prstGeom prst="rect">
              <a:avLst/>
            </a:prstGeom>
            <a:noFill/>
          </p:spPr>
          <p:txBody>
            <a:bodyPr wrap="square" rtlCol="0">
              <a:spAutoFit/>
            </a:bodyPr>
            <a:lstStyle/>
            <a:p>
              <a:pPr algn="ctr"/>
              <a:r>
                <a:rPr lang="en-US" sz="900" b="1" dirty="0">
                  <a:solidFill>
                    <a:srgbClr val="301B58"/>
                  </a:solidFill>
                  <a:latin typeface="Helvetica" pitchFamily="2" charset="0"/>
                </a:rPr>
                <a:t>2” by 2” square</a:t>
              </a:r>
              <a:endParaRPr lang="en-US" sz="900" dirty="0">
                <a:solidFill>
                  <a:srgbClr val="301B58"/>
                </a:solidFill>
                <a:latin typeface="Helvetica" pitchFamily="2" charset="0"/>
              </a:endParaRPr>
            </a:p>
          </p:txBody>
        </p:sp>
        <p:sp>
          <p:nvSpPr>
            <p:cNvPr id="10" name="Rounded Rectangle 9" descr="A size guide for a 2 inch by 2 inch square. ">
              <a:extLst>
                <a:ext uri="{FF2B5EF4-FFF2-40B4-BE49-F238E27FC236}">
                  <a16:creationId xmlns:a16="http://schemas.microsoft.com/office/drawing/2014/main" id="{17AE7E77-AE41-8F41-95E9-AA379025BC57}"/>
                </a:ext>
              </a:extLst>
            </p:cNvPr>
            <p:cNvSpPr/>
            <p:nvPr/>
          </p:nvSpPr>
          <p:spPr>
            <a:xfrm>
              <a:off x="3322475" y="2564969"/>
              <a:ext cx="1400383" cy="1400383"/>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descr="2 inch arrow measuring the 2 inch square.">
              <a:extLst>
                <a:ext uri="{FF2B5EF4-FFF2-40B4-BE49-F238E27FC236}">
                  <a16:creationId xmlns:a16="http://schemas.microsoft.com/office/drawing/2014/main" id="{2B5B9873-0B3C-5D4E-8381-417FDBDF1A22}"/>
                </a:ext>
                <a:ext uri="{C183D7F6-B498-43B3-948B-1728B52AA6E4}">
                  <adec:decorative xmlns:adec="http://schemas.microsoft.com/office/drawing/2017/decorative" xmlns="" val="0"/>
                </a:ext>
              </a:extLst>
            </p:cNvPr>
            <p:cNvCxnSpPr>
              <a:cxnSpLocks/>
            </p:cNvCxnSpPr>
            <p:nvPr/>
          </p:nvCxnSpPr>
          <p:spPr>
            <a:xfrm>
              <a:off x="3322944" y="3265160"/>
              <a:ext cx="1399914"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21" name="Group 20" descr="A size guide for a 1 and ¾  inch round.">
            <a:extLst>
              <a:ext uri="{FF2B5EF4-FFF2-40B4-BE49-F238E27FC236}">
                <a16:creationId xmlns:a16="http://schemas.microsoft.com/office/drawing/2014/main" id="{5A9B7F54-C000-4973-ADE6-BDECB6770FD9}"/>
              </a:ext>
            </a:extLst>
          </p:cNvPr>
          <p:cNvGrpSpPr/>
          <p:nvPr/>
        </p:nvGrpSpPr>
        <p:grpSpPr>
          <a:xfrm>
            <a:off x="5151949" y="2669560"/>
            <a:ext cx="1696320" cy="1191201"/>
            <a:chOff x="5151949" y="2669560"/>
            <a:chExt cx="1696320" cy="1191201"/>
          </a:xfrm>
        </p:grpSpPr>
        <p:sp>
          <p:nvSpPr>
            <p:cNvPr id="14" name="TextBox 13">
              <a:extLst>
                <a:ext uri="{FF2B5EF4-FFF2-40B4-BE49-F238E27FC236}">
                  <a16:creationId xmlns:a16="http://schemas.microsoft.com/office/drawing/2014/main" id="{65945359-07C8-5341-93B0-FE1E7FA7A17F}"/>
                </a:ext>
              </a:extLst>
            </p:cNvPr>
            <p:cNvSpPr txBox="1"/>
            <p:nvPr/>
          </p:nvSpPr>
          <p:spPr>
            <a:xfrm>
              <a:off x="5151949" y="3341810"/>
              <a:ext cx="1696320" cy="230832"/>
            </a:xfrm>
            <a:prstGeom prst="rect">
              <a:avLst/>
            </a:prstGeom>
            <a:noFill/>
          </p:spPr>
          <p:txBody>
            <a:bodyPr wrap="square" rtlCol="0">
              <a:spAutoFit/>
            </a:bodyPr>
            <a:lstStyle/>
            <a:p>
              <a:pPr algn="ctr"/>
              <a:r>
                <a:rPr lang="en-US" sz="900" b="1" dirty="0">
                  <a:solidFill>
                    <a:srgbClr val="301B58"/>
                  </a:solidFill>
                  <a:latin typeface="Helvetica" pitchFamily="2" charset="0"/>
                </a:rPr>
                <a:t>1</a:t>
              </a:r>
              <a:r>
                <a:rPr lang="en-US" sz="900" dirty="0">
                  <a:solidFill>
                    <a:srgbClr val="301B58"/>
                  </a:solidFill>
                  <a:latin typeface="Helvetica" pitchFamily="2" charset="0"/>
                </a:rPr>
                <a:t> </a:t>
              </a:r>
              <a:r>
                <a:rPr lang="en-US" sz="900" b="1" dirty="0">
                  <a:solidFill>
                    <a:srgbClr val="301B58"/>
                  </a:solidFill>
                  <a:latin typeface="Arial" panose="020B0604020202020204" pitchFamily="34" charset="0"/>
                </a:rPr>
                <a:t>¾</a:t>
              </a:r>
              <a:r>
                <a:rPr lang="en-US" sz="900" b="1" dirty="0">
                  <a:solidFill>
                    <a:srgbClr val="301B58"/>
                  </a:solidFill>
                  <a:latin typeface="Helvetica" pitchFamily="2" charset="0"/>
                </a:rPr>
                <a:t>” round across</a:t>
              </a:r>
              <a:endParaRPr lang="en-US" sz="900" dirty="0">
                <a:solidFill>
                  <a:srgbClr val="301B58"/>
                </a:solidFill>
                <a:latin typeface="Helvetica" pitchFamily="2" charset="0"/>
              </a:endParaRPr>
            </a:p>
          </p:txBody>
        </p:sp>
        <p:sp>
          <p:nvSpPr>
            <p:cNvPr id="13" name="Oval 12" descr="A size guide for a 1 and ¾  inch round.">
              <a:extLst>
                <a:ext uri="{FF2B5EF4-FFF2-40B4-BE49-F238E27FC236}">
                  <a16:creationId xmlns:a16="http://schemas.microsoft.com/office/drawing/2014/main" id="{A553F20C-33B0-1846-9721-1C43B20AE67A}"/>
                </a:ext>
              </a:extLst>
            </p:cNvPr>
            <p:cNvSpPr/>
            <p:nvPr/>
          </p:nvSpPr>
          <p:spPr>
            <a:xfrm>
              <a:off x="5379927" y="2669560"/>
              <a:ext cx="1191201" cy="1191201"/>
            </a:xfrm>
            <a:prstGeom prst="ellipse">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8" name="Straight Arrow Connector 27" descr="1 3/4 inch arrow measuring the 1 3/4 inch round.">
              <a:extLst>
                <a:ext uri="{FF2B5EF4-FFF2-40B4-BE49-F238E27FC236}">
                  <a16:creationId xmlns:a16="http://schemas.microsoft.com/office/drawing/2014/main" id="{D99C1495-0CD7-DD41-A568-FF6DDCBE078F}"/>
                </a:ext>
                <a:ext uri="{C183D7F6-B498-43B3-948B-1728B52AA6E4}">
                  <adec:decorative xmlns:adec="http://schemas.microsoft.com/office/drawing/2017/decorative" xmlns="" val="0"/>
                </a:ext>
              </a:extLst>
            </p:cNvPr>
            <p:cNvCxnSpPr>
              <a:cxnSpLocks/>
            </p:cNvCxnSpPr>
            <p:nvPr/>
          </p:nvCxnSpPr>
          <p:spPr>
            <a:xfrm>
              <a:off x="5379927" y="3265160"/>
              <a:ext cx="1191201"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19" name="Group 18" descr="A size guide for a 1 inch by 1 inch square.">
            <a:extLst>
              <a:ext uri="{FF2B5EF4-FFF2-40B4-BE49-F238E27FC236}">
                <a16:creationId xmlns:a16="http://schemas.microsoft.com/office/drawing/2014/main" id="{0ABDB49D-AE44-4BA2-B4DB-ECE8D98D5F67}"/>
              </a:ext>
            </a:extLst>
          </p:cNvPr>
          <p:cNvGrpSpPr/>
          <p:nvPr/>
        </p:nvGrpSpPr>
        <p:grpSpPr>
          <a:xfrm>
            <a:off x="7235631" y="2913702"/>
            <a:ext cx="1049062" cy="755101"/>
            <a:chOff x="7235631" y="2913702"/>
            <a:chExt cx="1049062" cy="755101"/>
          </a:xfrm>
        </p:grpSpPr>
        <p:sp>
          <p:nvSpPr>
            <p:cNvPr id="17" name="TextBox 16">
              <a:extLst>
                <a:ext uri="{FF2B5EF4-FFF2-40B4-BE49-F238E27FC236}">
                  <a16:creationId xmlns:a16="http://schemas.microsoft.com/office/drawing/2014/main" id="{A31C33D5-7D9B-E04D-A302-D3B8481BC43C}"/>
                </a:ext>
              </a:extLst>
            </p:cNvPr>
            <p:cNvSpPr txBox="1"/>
            <p:nvPr/>
          </p:nvSpPr>
          <p:spPr>
            <a:xfrm>
              <a:off x="7235631" y="3319990"/>
              <a:ext cx="1049062" cy="348813"/>
            </a:xfrm>
            <a:prstGeom prst="rect">
              <a:avLst/>
            </a:prstGeom>
            <a:noFill/>
          </p:spPr>
          <p:txBody>
            <a:bodyPr wrap="square" rtlCol="0">
              <a:spAutoFit/>
            </a:bodyPr>
            <a:lstStyle/>
            <a:p>
              <a:pPr algn="ctr">
                <a:lnSpc>
                  <a:spcPts val="980"/>
                </a:lnSpc>
              </a:pPr>
              <a:r>
                <a:rPr lang="en-US" sz="900" b="1" dirty="0">
                  <a:solidFill>
                    <a:srgbClr val="2F1A57"/>
                  </a:solidFill>
                  <a:latin typeface="Helvetica" pitchFamily="2" charset="0"/>
                </a:rPr>
                <a:t>1” by 1” </a:t>
              </a:r>
              <a:br>
                <a:rPr lang="en-US" sz="900" b="1" dirty="0">
                  <a:solidFill>
                    <a:srgbClr val="2F1A57"/>
                  </a:solidFill>
                  <a:latin typeface="Helvetica" pitchFamily="2" charset="0"/>
                </a:rPr>
              </a:br>
              <a:r>
                <a:rPr lang="en-US" sz="900" b="1" dirty="0">
                  <a:solidFill>
                    <a:srgbClr val="2F1A57"/>
                  </a:solidFill>
                  <a:latin typeface="Helvetica" pitchFamily="2" charset="0"/>
                </a:rPr>
                <a:t>square</a:t>
              </a:r>
              <a:endParaRPr lang="en-US" sz="900" dirty="0">
                <a:solidFill>
                  <a:srgbClr val="2F1A57"/>
                </a:solidFill>
                <a:latin typeface="Helvetica" pitchFamily="2" charset="0"/>
              </a:endParaRPr>
            </a:p>
          </p:txBody>
        </p:sp>
        <p:sp>
          <p:nvSpPr>
            <p:cNvPr id="18" name="Rounded Rectangle 17" descr="A size guide for a 1 inch by 1 inch square.">
              <a:extLst>
                <a:ext uri="{FF2B5EF4-FFF2-40B4-BE49-F238E27FC236}">
                  <a16:creationId xmlns:a16="http://schemas.microsoft.com/office/drawing/2014/main" id="{280C7B63-586D-394E-8850-27F6C806891E}"/>
                </a:ext>
              </a:extLst>
            </p:cNvPr>
            <p:cNvSpPr/>
            <p:nvPr/>
          </p:nvSpPr>
          <p:spPr>
            <a:xfrm>
              <a:off x="7395384" y="2913702"/>
              <a:ext cx="702917" cy="702917"/>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Arrow Connector 29" descr="1 inch arrow measuring the 1 inch square.">
              <a:extLst>
                <a:ext uri="{FF2B5EF4-FFF2-40B4-BE49-F238E27FC236}">
                  <a16:creationId xmlns:a16="http://schemas.microsoft.com/office/drawing/2014/main" id="{6CA8414F-05CD-E842-ABFA-956B40674FE6}"/>
                </a:ext>
                <a:ext uri="{C183D7F6-B498-43B3-948B-1728B52AA6E4}">
                  <adec:decorative xmlns:adec="http://schemas.microsoft.com/office/drawing/2017/decorative" xmlns="" val="0"/>
                </a:ext>
              </a:extLst>
            </p:cNvPr>
            <p:cNvCxnSpPr>
              <a:cxnSpLocks/>
            </p:cNvCxnSpPr>
            <p:nvPr/>
          </p:nvCxnSpPr>
          <p:spPr>
            <a:xfrm>
              <a:off x="7395384" y="3265160"/>
              <a:ext cx="693655" cy="0"/>
            </a:xfrm>
            <a:prstGeom prst="straightConnector1">
              <a:avLst/>
            </a:prstGeom>
            <a:ln w="28575" cap="sq">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pic>
        <p:nvPicPr>
          <p:cNvPr id="34" name="Picture 33" descr="8 inch ruler.">
            <a:extLst>
              <a:ext uri="{FF2B5EF4-FFF2-40B4-BE49-F238E27FC236}">
                <a16:creationId xmlns:a16="http://schemas.microsoft.com/office/drawing/2014/main" id="{AD272104-F334-3043-91DE-8B81CD56A8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73616" y="4180076"/>
            <a:ext cx="5837301" cy="629789"/>
          </a:xfrm>
          <a:prstGeom prst="rect">
            <a:avLst/>
          </a:prstGeom>
        </p:spPr>
      </p:pic>
      <p:cxnSp>
        <p:nvCxnSpPr>
          <p:cNvPr id="40" name="Elbow Connector 39" descr="Connecting arrow">
            <a:extLst>
              <a:ext uri="{FF2B5EF4-FFF2-40B4-BE49-F238E27FC236}">
                <a16:creationId xmlns:a16="http://schemas.microsoft.com/office/drawing/2014/main" id="{83DDE53E-B56C-9244-8259-A6658889EEE1}"/>
              </a:ext>
              <a:ext uri="{C183D7F6-B498-43B3-948B-1728B52AA6E4}">
                <adec:decorative xmlns:adec="http://schemas.microsoft.com/office/drawing/2017/decorative" xmlns="" val="0"/>
              </a:ext>
            </a:extLst>
          </p:cNvPr>
          <p:cNvCxnSpPr>
            <a:cxnSpLocks/>
          </p:cNvCxnSpPr>
          <p:nvPr/>
        </p:nvCxnSpPr>
        <p:spPr>
          <a:xfrm rot="10800000">
            <a:off x="2830294" y="3263918"/>
            <a:ext cx="1226959" cy="1242"/>
          </a:xfrm>
          <a:prstGeom prst="bentConnector3">
            <a:avLst>
              <a:gd name="adj1" fmla="val 50000"/>
            </a:avLst>
          </a:prstGeom>
          <a:ln w="28575">
            <a:solidFill>
              <a:srgbClr val="2F1A57"/>
            </a:solidFill>
            <a:tailEnd type="oval"/>
          </a:ln>
        </p:spPr>
        <p:style>
          <a:lnRef idx="1">
            <a:schemeClr val="accent1"/>
          </a:lnRef>
          <a:fillRef idx="0">
            <a:schemeClr val="accent1"/>
          </a:fillRef>
          <a:effectRef idx="0">
            <a:schemeClr val="accent1"/>
          </a:effectRef>
          <a:fontRef idx="minor">
            <a:schemeClr val="tx1"/>
          </a:fontRef>
        </p:style>
      </p:cxnSp>
      <p:sp>
        <p:nvSpPr>
          <p:cNvPr id="3" name="Speaker Notes">
            <a:extLst>
              <a:ext uri="{FF2B5EF4-FFF2-40B4-BE49-F238E27FC236}">
                <a16:creationId xmlns:a16="http://schemas.microsoft.com/office/drawing/2014/main" id="{A706D932-44B1-F74C-9373-C5B3A1963E7C}"/>
              </a:ext>
            </a:extLst>
          </p:cNvPr>
          <p:cNvSpPr txBox="1"/>
          <p:nvPr/>
        </p:nvSpPr>
        <p:spPr>
          <a:xfrm>
            <a:off x="102870" y="4903470"/>
            <a:ext cx="4333238" cy="21544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The bottom of page 6 has a section called “Grains Measuring Tools” that you can use to see if your item is the same size, or larger than, what’s listed on the Grains Measuring Chart.</a:t>
            </a:r>
          </a:p>
        </p:txBody>
      </p:sp>
    </p:spTree>
    <p:extLst>
      <p:ext uri="{BB962C8B-B14F-4D97-AF65-F5344CB8AC3E}">
        <p14:creationId xmlns:p14="http://schemas.microsoft.com/office/powerpoint/2010/main" val="2472598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843B4FDF-0D6E-FD4F-B63F-6FDE2E9B56A1}"/>
              </a:ext>
            </a:extLst>
          </p:cNvPr>
          <p:cNvSpPr>
            <a:spLocks noGrp="1"/>
          </p:cNvSpPr>
          <p:nvPr>
            <p:ph type="title"/>
          </p:nvPr>
        </p:nvSpPr>
        <p:spPr>
          <a:xfrm>
            <a:off x="3835711" y="196832"/>
            <a:ext cx="2326549" cy="350363"/>
          </a:xfrm>
        </p:spPr>
        <p:txBody>
          <a:bodyPr/>
          <a:lstStyle/>
          <a:p>
            <a:pPr algn="l"/>
            <a:r>
              <a:rPr lang="en-US" sz="900" b="0" dirty="0">
                <a:solidFill>
                  <a:schemeClr val="bg1"/>
                </a:solidFill>
                <a:latin typeface="Times New Roman" panose="02020603050405020304" pitchFamily="18" charset="0"/>
                <a:cs typeface="Times New Roman" panose="02020603050405020304" pitchFamily="18" charset="0"/>
              </a:rPr>
              <a:t>Grains Measuring Tools (2)</a:t>
            </a:r>
          </a:p>
        </p:txBody>
      </p:sp>
      <p:sp>
        <p:nvSpPr>
          <p:cNvPr id="33" name="Rounded Rectangle 32" descr="&quot;&quot;">
            <a:extLst>
              <a:ext uri="{FF2B5EF4-FFF2-40B4-BE49-F238E27FC236}">
                <a16:creationId xmlns:a16="http://schemas.microsoft.com/office/drawing/2014/main" id="{902623EE-041D-D64E-9BB7-E2033BC2D864}"/>
              </a:ext>
              <a:ext uri="{C183D7F6-B498-43B3-948B-1728B52AA6E4}">
                <adec:decorative xmlns:adec="http://schemas.microsoft.com/office/drawing/2017/decorative" xmlns="" val="0"/>
              </a:ext>
            </a:extLst>
          </p:cNvPr>
          <p:cNvSpPr/>
          <p:nvPr/>
        </p:nvSpPr>
        <p:spPr>
          <a:xfrm>
            <a:off x="419010" y="187582"/>
            <a:ext cx="7935318" cy="4326123"/>
          </a:xfrm>
          <a:prstGeom prst="roundRect">
            <a:avLst>
              <a:gd name="adj" fmla="val 399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5" name="TextBox 34">
            <a:extLst>
              <a:ext uri="{FF2B5EF4-FFF2-40B4-BE49-F238E27FC236}">
                <a16:creationId xmlns:a16="http://schemas.microsoft.com/office/drawing/2014/main" id="{68963016-3A5D-A04F-A153-4FB63E65CB85}"/>
              </a:ext>
            </a:extLst>
          </p:cNvPr>
          <p:cNvSpPr txBox="1"/>
          <p:nvPr/>
        </p:nvSpPr>
        <p:spPr>
          <a:xfrm>
            <a:off x="427115" y="230385"/>
            <a:ext cx="8187035" cy="1613475"/>
          </a:xfrm>
          <a:prstGeom prst="rect">
            <a:avLst/>
          </a:prstGeom>
          <a:noFill/>
        </p:spPr>
        <p:txBody>
          <a:bodyPr wrap="square" rtlCol="0">
            <a:noAutofit/>
          </a:bodyPr>
          <a:lstStyle/>
          <a:p>
            <a:pPr>
              <a:spcAft>
                <a:spcPts val="300"/>
              </a:spcAft>
            </a:pPr>
            <a:r>
              <a:rPr lang="en-US" sz="2200" b="1" dirty="0">
                <a:solidFill>
                  <a:srgbClr val="301B58"/>
                </a:solidFill>
                <a:latin typeface="TimesNewRomanPS-BoldMT"/>
              </a:rPr>
              <a:t>Grains Measuring Tools</a:t>
            </a:r>
          </a:p>
          <a:p>
            <a:pPr>
              <a:spcAft>
                <a:spcPts val="600"/>
              </a:spcAft>
            </a:pPr>
            <a:r>
              <a:rPr lang="en-US" sz="1400" dirty="0">
                <a:solidFill>
                  <a:srgbClr val="000000"/>
                </a:solidFill>
                <a:latin typeface="Times New Roman" panose="02020603050405020304" pitchFamily="18" charset="0"/>
                <a:cs typeface="Times New Roman" panose="02020603050405020304" pitchFamily="18" charset="0"/>
              </a:rPr>
              <a:t>Compare your food to the guides below to see if it is the same size or larger than the item listed on the </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Grains Measuring Chart.</a:t>
            </a:r>
          </a:p>
          <a:p>
            <a:r>
              <a:rPr lang="en-US" sz="1400" b="1" dirty="0">
                <a:solidFill>
                  <a:srgbClr val="301B58"/>
                </a:solidFill>
                <a:latin typeface="Times New Roman" panose="02020603050405020304" pitchFamily="18" charset="0"/>
                <a:cs typeface="Times New Roman" panose="02020603050405020304" pitchFamily="18" charset="0"/>
              </a:rPr>
              <a:t>Guides appear as actual size when this worksheet is printed at 100% on standard 8 ½” by 11” paper.</a:t>
            </a:r>
            <a:endParaRPr lang="en-US" sz="1400" dirty="0">
              <a:solidFill>
                <a:srgbClr val="301B58"/>
              </a:solidFill>
              <a:latin typeface="Times New Roman" panose="02020603050405020304" pitchFamily="18" charset="0"/>
              <a:cs typeface="Times New Roman" panose="02020603050405020304" pitchFamily="18" charset="0"/>
            </a:endParaRPr>
          </a:p>
        </p:txBody>
      </p:sp>
      <p:grpSp>
        <p:nvGrpSpPr>
          <p:cNvPr id="4" name="Group 3" descr="A size guide for a 2 inch by 2 inch square.">
            <a:extLst>
              <a:ext uri="{FF2B5EF4-FFF2-40B4-BE49-F238E27FC236}">
                <a16:creationId xmlns:a16="http://schemas.microsoft.com/office/drawing/2014/main" id="{2910347E-C4CE-4988-ADE3-3CA0B6D69C51}"/>
              </a:ext>
            </a:extLst>
          </p:cNvPr>
          <p:cNvGrpSpPr/>
          <p:nvPr/>
        </p:nvGrpSpPr>
        <p:grpSpPr>
          <a:xfrm>
            <a:off x="728089" y="1489025"/>
            <a:ext cx="1968541" cy="1828800"/>
            <a:chOff x="728089" y="1489025"/>
            <a:chExt cx="1968541" cy="1828800"/>
          </a:xfrm>
        </p:grpSpPr>
        <p:sp>
          <p:nvSpPr>
            <p:cNvPr id="36" name="Rounded Rectangle 35" descr=" A size guide for a 2 inch by 2 inch square ">
              <a:extLst>
                <a:ext uri="{FF2B5EF4-FFF2-40B4-BE49-F238E27FC236}">
                  <a16:creationId xmlns:a16="http://schemas.microsoft.com/office/drawing/2014/main" id="{B877EB19-2061-854C-9D7B-24D9A59B61BF}"/>
                </a:ext>
              </a:extLst>
            </p:cNvPr>
            <p:cNvSpPr/>
            <p:nvPr/>
          </p:nvSpPr>
          <p:spPr>
            <a:xfrm>
              <a:off x="801298" y="1489025"/>
              <a:ext cx="1828800" cy="1828800"/>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id="{435264E6-8103-9149-85E4-B690676484D0}"/>
                </a:ext>
              </a:extLst>
            </p:cNvPr>
            <p:cNvSpPr txBox="1"/>
            <p:nvPr/>
          </p:nvSpPr>
          <p:spPr>
            <a:xfrm>
              <a:off x="728089" y="2417749"/>
              <a:ext cx="1968541" cy="292388"/>
            </a:xfrm>
            <a:prstGeom prst="rect">
              <a:avLst/>
            </a:prstGeom>
            <a:noFill/>
          </p:spPr>
          <p:txBody>
            <a:bodyPr wrap="square" rtlCol="0">
              <a:spAutoFit/>
            </a:bodyPr>
            <a:lstStyle/>
            <a:p>
              <a:pPr algn="ctr"/>
              <a:r>
                <a:rPr lang="en-US" sz="1300" b="1" dirty="0">
                  <a:solidFill>
                    <a:srgbClr val="301B58"/>
                  </a:solidFill>
                  <a:latin typeface="Helvetica" pitchFamily="2" charset="0"/>
                </a:rPr>
                <a:t>2” by 2” square</a:t>
              </a:r>
              <a:endParaRPr lang="en-US" sz="1300" dirty="0">
                <a:solidFill>
                  <a:srgbClr val="301B58"/>
                </a:solidFill>
                <a:latin typeface="Helvetica" pitchFamily="2" charset="0"/>
              </a:endParaRPr>
            </a:p>
          </p:txBody>
        </p:sp>
        <p:cxnSp>
          <p:nvCxnSpPr>
            <p:cNvPr id="40" name="Straight Arrow Connector 39" descr="A size guide for a 2 inch by 2 inch square. ">
              <a:extLst>
                <a:ext uri="{FF2B5EF4-FFF2-40B4-BE49-F238E27FC236}">
                  <a16:creationId xmlns:a16="http://schemas.microsoft.com/office/drawing/2014/main" id="{FFE43CBD-9474-9B47-89C0-69D817D372E5}"/>
                </a:ext>
                <a:ext uri="{C183D7F6-B498-43B3-948B-1728B52AA6E4}">
                  <adec:decorative xmlns:adec="http://schemas.microsoft.com/office/drawing/2017/decorative" xmlns="" val="0"/>
                </a:ext>
              </a:extLst>
            </p:cNvPr>
            <p:cNvCxnSpPr>
              <a:cxnSpLocks/>
            </p:cNvCxnSpPr>
            <p:nvPr/>
          </p:nvCxnSpPr>
          <p:spPr>
            <a:xfrm>
              <a:off x="789673" y="2403425"/>
              <a:ext cx="1828800"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5" name="Group 4" descr="A size guide for a 1 and ¾  inch round.">
            <a:extLst>
              <a:ext uri="{FF2B5EF4-FFF2-40B4-BE49-F238E27FC236}">
                <a16:creationId xmlns:a16="http://schemas.microsoft.com/office/drawing/2014/main" id="{E774DDFC-780C-4FFA-B90E-47D56DB6F8CE}"/>
              </a:ext>
            </a:extLst>
          </p:cNvPr>
          <p:cNvGrpSpPr/>
          <p:nvPr/>
        </p:nvGrpSpPr>
        <p:grpSpPr>
          <a:xfrm>
            <a:off x="3270651" y="1603325"/>
            <a:ext cx="2221561" cy="1600200"/>
            <a:chOff x="3270651" y="1603325"/>
            <a:chExt cx="2221561" cy="1600200"/>
          </a:xfrm>
        </p:grpSpPr>
        <p:sp>
          <p:nvSpPr>
            <p:cNvPr id="38" name="Oval 37" descr=" A size guide for a 1 ¾  inch round. ">
              <a:extLst>
                <a:ext uri="{FF2B5EF4-FFF2-40B4-BE49-F238E27FC236}">
                  <a16:creationId xmlns:a16="http://schemas.microsoft.com/office/drawing/2014/main" id="{F80F5687-4A2A-5942-BDD9-5B00B4EA17DF}"/>
                </a:ext>
              </a:extLst>
            </p:cNvPr>
            <p:cNvSpPr/>
            <p:nvPr/>
          </p:nvSpPr>
          <p:spPr>
            <a:xfrm>
              <a:off x="3561220" y="1603325"/>
              <a:ext cx="1600200" cy="1600200"/>
            </a:xfrm>
            <a:prstGeom prst="ellipse">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2FFA6BF5-CBD3-1645-913A-506097BD99D5}"/>
                </a:ext>
              </a:extLst>
            </p:cNvPr>
            <p:cNvSpPr txBox="1"/>
            <p:nvPr/>
          </p:nvSpPr>
          <p:spPr>
            <a:xfrm>
              <a:off x="3270651" y="2417749"/>
              <a:ext cx="2221561" cy="292388"/>
            </a:xfrm>
            <a:prstGeom prst="rect">
              <a:avLst/>
            </a:prstGeom>
            <a:noFill/>
          </p:spPr>
          <p:txBody>
            <a:bodyPr wrap="square" rtlCol="0">
              <a:spAutoFit/>
            </a:bodyPr>
            <a:lstStyle/>
            <a:p>
              <a:pPr algn="ctr"/>
              <a:r>
                <a:rPr lang="en-US" sz="1300" b="1" dirty="0">
                  <a:solidFill>
                    <a:srgbClr val="301B58"/>
                  </a:solidFill>
                  <a:latin typeface="Helvetica" pitchFamily="2" charset="0"/>
                </a:rPr>
                <a:t>1</a:t>
              </a:r>
              <a:r>
                <a:rPr lang="en-US" sz="1300" dirty="0">
                  <a:solidFill>
                    <a:srgbClr val="301B58"/>
                  </a:solidFill>
                  <a:latin typeface="Helvetica" pitchFamily="2" charset="0"/>
                </a:rPr>
                <a:t> </a:t>
              </a:r>
              <a:r>
                <a:rPr lang="en-US" sz="1300" b="1" dirty="0">
                  <a:solidFill>
                    <a:srgbClr val="301B58"/>
                  </a:solidFill>
                  <a:latin typeface="Arial" panose="020B0604020202020204" pitchFamily="34" charset="0"/>
                </a:rPr>
                <a:t>¾</a:t>
              </a:r>
              <a:r>
                <a:rPr lang="en-US" sz="1300" b="1" dirty="0">
                  <a:solidFill>
                    <a:srgbClr val="301B58"/>
                  </a:solidFill>
                  <a:latin typeface="Helvetica" pitchFamily="2" charset="0"/>
                </a:rPr>
                <a:t>” round across</a:t>
              </a:r>
              <a:endParaRPr lang="en-US" sz="1300" dirty="0">
                <a:solidFill>
                  <a:srgbClr val="301B58"/>
                </a:solidFill>
                <a:latin typeface="Helvetica" pitchFamily="2" charset="0"/>
              </a:endParaRPr>
            </a:p>
          </p:txBody>
        </p:sp>
        <p:cxnSp>
          <p:nvCxnSpPr>
            <p:cNvPr id="41" name="Straight Arrow Connector 40" descr=" A size guide for a 1 ¾  inch round.">
              <a:extLst>
                <a:ext uri="{FF2B5EF4-FFF2-40B4-BE49-F238E27FC236}">
                  <a16:creationId xmlns:a16="http://schemas.microsoft.com/office/drawing/2014/main" id="{FBFE7F75-25D6-4F46-8DB2-6BDC05C25D8E}"/>
                </a:ext>
                <a:ext uri="{C183D7F6-B498-43B3-948B-1728B52AA6E4}">
                  <adec:decorative xmlns:adec="http://schemas.microsoft.com/office/drawing/2017/decorative" xmlns="" val="0"/>
                </a:ext>
              </a:extLst>
            </p:cNvPr>
            <p:cNvCxnSpPr>
              <a:cxnSpLocks/>
            </p:cNvCxnSpPr>
            <p:nvPr/>
          </p:nvCxnSpPr>
          <p:spPr>
            <a:xfrm>
              <a:off x="3568970" y="2403425"/>
              <a:ext cx="1600200"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6" name="Group 5" descr="A size guide for a 1 inch by 1 inch square.">
            <a:extLst>
              <a:ext uri="{FF2B5EF4-FFF2-40B4-BE49-F238E27FC236}">
                <a16:creationId xmlns:a16="http://schemas.microsoft.com/office/drawing/2014/main" id="{AC3C853F-ED65-409E-81DA-08A932925CED}"/>
              </a:ext>
            </a:extLst>
          </p:cNvPr>
          <p:cNvGrpSpPr/>
          <p:nvPr/>
        </p:nvGrpSpPr>
        <p:grpSpPr>
          <a:xfrm>
            <a:off x="6198178" y="1946225"/>
            <a:ext cx="1227401" cy="963967"/>
            <a:chOff x="6198178" y="1946225"/>
            <a:chExt cx="1227401" cy="963967"/>
          </a:xfrm>
        </p:grpSpPr>
        <p:sp>
          <p:nvSpPr>
            <p:cNvPr id="39" name="Rounded Rectangle 38" descr=" A size guide for a 1 inch by 1 inch square ">
              <a:extLst>
                <a:ext uri="{FF2B5EF4-FFF2-40B4-BE49-F238E27FC236}">
                  <a16:creationId xmlns:a16="http://schemas.microsoft.com/office/drawing/2014/main" id="{17809D0B-C6A4-C740-849E-6B6B98B04702}"/>
                </a:ext>
              </a:extLst>
            </p:cNvPr>
            <p:cNvSpPr/>
            <p:nvPr/>
          </p:nvSpPr>
          <p:spPr>
            <a:xfrm>
              <a:off x="6317212" y="1946225"/>
              <a:ext cx="914400" cy="914400"/>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56" name="TextBox 55">
              <a:extLst>
                <a:ext uri="{FF2B5EF4-FFF2-40B4-BE49-F238E27FC236}">
                  <a16:creationId xmlns:a16="http://schemas.microsoft.com/office/drawing/2014/main" id="{137A6164-0967-1848-9A5D-97FEF0F02AC6}"/>
                </a:ext>
              </a:extLst>
            </p:cNvPr>
            <p:cNvSpPr txBox="1"/>
            <p:nvPr/>
          </p:nvSpPr>
          <p:spPr>
            <a:xfrm>
              <a:off x="6198178" y="2417749"/>
              <a:ext cx="1227401" cy="492443"/>
            </a:xfrm>
            <a:prstGeom prst="rect">
              <a:avLst/>
            </a:prstGeom>
            <a:noFill/>
          </p:spPr>
          <p:txBody>
            <a:bodyPr wrap="square" rtlCol="0">
              <a:spAutoFit/>
            </a:bodyPr>
            <a:lstStyle/>
            <a:p>
              <a:pPr algn="ctr"/>
              <a:r>
                <a:rPr lang="en-US" sz="1300" b="1" dirty="0">
                  <a:solidFill>
                    <a:srgbClr val="2F1A57"/>
                  </a:solidFill>
                  <a:latin typeface="Helvetica" pitchFamily="2" charset="0"/>
                </a:rPr>
                <a:t>1” by 1” </a:t>
              </a:r>
              <a:br>
                <a:rPr lang="en-US" sz="1300" b="1" dirty="0">
                  <a:solidFill>
                    <a:srgbClr val="2F1A57"/>
                  </a:solidFill>
                  <a:latin typeface="Helvetica" pitchFamily="2" charset="0"/>
                </a:rPr>
              </a:br>
              <a:r>
                <a:rPr lang="en-US" sz="1300" b="1" dirty="0">
                  <a:solidFill>
                    <a:srgbClr val="2F1A57"/>
                  </a:solidFill>
                  <a:latin typeface="Helvetica" pitchFamily="2" charset="0"/>
                </a:rPr>
                <a:t>square</a:t>
              </a:r>
              <a:endParaRPr lang="en-US" sz="1300" dirty="0">
                <a:solidFill>
                  <a:srgbClr val="2F1A57"/>
                </a:solidFill>
                <a:latin typeface="Helvetica" pitchFamily="2" charset="0"/>
              </a:endParaRPr>
            </a:p>
          </p:txBody>
        </p:sp>
        <p:cxnSp>
          <p:nvCxnSpPr>
            <p:cNvPr id="42" name="Straight Arrow Connector 41" descr=" A size guide for a 1 inch by 1 inch square ">
              <a:extLst>
                <a:ext uri="{FF2B5EF4-FFF2-40B4-BE49-F238E27FC236}">
                  <a16:creationId xmlns:a16="http://schemas.microsoft.com/office/drawing/2014/main" id="{D11035CB-25E9-FF4D-9836-1E1DE5F0B482}"/>
                </a:ext>
                <a:ext uri="{C183D7F6-B498-43B3-948B-1728B52AA6E4}">
                  <adec:decorative xmlns:adec="http://schemas.microsoft.com/office/drawing/2017/decorative" xmlns="" val="0"/>
                </a:ext>
              </a:extLst>
            </p:cNvPr>
            <p:cNvCxnSpPr>
              <a:cxnSpLocks/>
            </p:cNvCxnSpPr>
            <p:nvPr/>
          </p:nvCxnSpPr>
          <p:spPr>
            <a:xfrm>
              <a:off x="6317212" y="2403425"/>
              <a:ext cx="914400" cy="0"/>
            </a:xfrm>
            <a:prstGeom prst="straightConnector1">
              <a:avLst/>
            </a:prstGeom>
            <a:ln w="28575" cap="sq">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pic>
        <p:nvPicPr>
          <p:cNvPr id="34" name="Picture 33" descr="Eight inch ruler with the following points marked.">
            <a:extLst>
              <a:ext uri="{FF2B5EF4-FFF2-40B4-BE49-F238E27FC236}">
                <a16:creationId xmlns:a16="http://schemas.microsoft.com/office/drawing/2014/main" id="{F249179F-28E4-324B-B081-B71E831ED6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010" y="3810468"/>
            <a:ext cx="7935318" cy="856145"/>
          </a:xfrm>
          <a:prstGeom prst="rect">
            <a:avLst/>
          </a:prstGeom>
        </p:spPr>
      </p:pic>
      <p:sp>
        <p:nvSpPr>
          <p:cNvPr id="69" name="TextBox 68">
            <a:extLst>
              <a:ext uri="{FF2B5EF4-FFF2-40B4-BE49-F238E27FC236}">
                <a16:creationId xmlns:a16="http://schemas.microsoft.com/office/drawing/2014/main" id="{31CFC9D1-5DD4-4B46-A1EC-59BDAFA9160F}"/>
              </a:ext>
            </a:extLst>
          </p:cNvPr>
          <p:cNvSpPr txBox="1"/>
          <p:nvPr/>
        </p:nvSpPr>
        <p:spPr>
          <a:xfrm>
            <a:off x="664859" y="3440143"/>
            <a:ext cx="707346" cy="209465"/>
          </a:xfrm>
          <a:prstGeom prst="rect">
            <a:avLst/>
          </a:prstGeom>
          <a:noFill/>
        </p:spPr>
        <p:txBody>
          <a:bodyPr wrap="none" lIns="0" tIns="0" rIns="0" bIns="0" rtlCol="0">
            <a:noAutofit/>
          </a:bodyPr>
          <a:lstStyle/>
          <a:p>
            <a:pPr algn="ctr"/>
            <a:r>
              <a:rPr lang="en-US" sz="1600" b="1" dirty="0">
                <a:solidFill>
                  <a:srgbClr val="C00000"/>
                </a:solidFill>
                <a:latin typeface="Helvetica" pitchFamily="2" charset="0"/>
              </a:rPr>
              <a:t>¼ inch</a:t>
            </a:r>
          </a:p>
        </p:txBody>
      </p:sp>
      <p:sp>
        <p:nvSpPr>
          <p:cNvPr id="53" name="TextBox 52">
            <a:extLst>
              <a:ext uri="{FF2B5EF4-FFF2-40B4-BE49-F238E27FC236}">
                <a16:creationId xmlns:a16="http://schemas.microsoft.com/office/drawing/2014/main" id="{A524B62E-5072-C04F-8551-07AB860119C9}"/>
              </a:ext>
            </a:extLst>
          </p:cNvPr>
          <p:cNvSpPr txBox="1"/>
          <p:nvPr/>
        </p:nvSpPr>
        <p:spPr>
          <a:xfrm>
            <a:off x="781596" y="4668320"/>
            <a:ext cx="946658" cy="338554"/>
          </a:xfrm>
          <a:prstGeom prst="rect">
            <a:avLst/>
          </a:prstGeom>
          <a:noFill/>
        </p:spPr>
        <p:txBody>
          <a:bodyPr wrap="square" rtlCol="0">
            <a:spAutoFit/>
          </a:bodyPr>
          <a:lstStyle/>
          <a:p>
            <a:pPr algn="ctr"/>
            <a:r>
              <a:rPr lang="en-US" sz="1600" b="1" dirty="0">
                <a:solidFill>
                  <a:schemeClr val="accent6">
                    <a:lumMod val="50000"/>
                  </a:schemeClr>
                </a:solidFill>
              </a:rPr>
              <a:t>½</a:t>
            </a:r>
            <a:r>
              <a:rPr lang="en-US" sz="1600" b="1" dirty="0">
                <a:solidFill>
                  <a:schemeClr val="accent6">
                    <a:lumMod val="50000"/>
                  </a:schemeClr>
                </a:solidFill>
                <a:latin typeface="Helvetica" pitchFamily="2" charset="0"/>
              </a:rPr>
              <a:t> inch</a:t>
            </a:r>
          </a:p>
        </p:txBody>
      </p:sp>
      <p:sp>
        <p:nvSpPr>
          <p:cNvPr id="55" name="TextBox 54">
            <a:extLst>
              <a:ext uri="{FF2B5EF4-FFF2-40B4-BE49-F238E27FC236}">
                <a16:creationId xmlns:a16="http://schemas.microsoft.com/office/drawing/2014/main" id="{E9E9BA2C-6AA6-234B-B8F7-29FB4878ABA1}"/>
              </a:ext>
            </a:extLst>
          </p:cNvPr>
          <p:cNvSpPr txBox="1"/>
          <p:nvPr/>
        </p:nvSpPr>
        <p:spPr>
          <a:xfrm>
            <a:off x="1733558" y="3440143"/>
            <a:ext cx="673100" cy="209465"/>
          </a:xfrm>
          <a:prstGeom prst="rect">
            <a:avLst/>
          </a:prstGeom>
          <a:noFill/>
        </p:spPr>
        <p:txBody>
          <a:bodyPr wrap="square" lIns="0" tIns="0" rIns="0" bIns="0" rtlCol="0">
            <a:noAutofit/>
          </a:bodyPr>
          <a:lstStyle/>
          <a:p>
            <a:pPr algn="ctr"/>
            <a:r>
              <a:rPr lang="en-US" sz="1600" b="1" dirty="0">
                <a:solidFill>
                  <a:srgbClr val="002060"/>
                </a:solidFill>
                <a:latin typeface="Helvetica" pitchFamily="2" charset="0"/>
              </a:rPr>
              <a:t>¾ inch</a:t>
            </a:r>
          </a:p>
        </p:txBody>
      </p:sp>
      <p:cxnSp>
        <p:nvCxnSpPr>
          <p:cNvPr id="18" name="Elbow Connector 17" descr="Marker on one half inch.">
            <a:extLst>
              <a:ext uri="{FF2B5EF4-FFF2-40B4-BE49-F238E27FC236}">
                <a16:creationId xmlns:a16="http://schemas.microsoft.com/office/drawing/2014/main" id="{896908FD-CE2B-6A4E-9B8D-BA5121D4F760}"/>
              </a:ext>
              <a:ext uri="{C183D7F6-B498-43B3-948B-1728B52AA6E4}">
                <adec:decorative xmlns:adec="http://schemas.microsoft.com/office/drawing/2017/decorative" xmlns="" val="0"/>
              </a:ext>
            </a:extLst>
          </p:cNvPr>
          <p:cNvCxnSpPr>
            <a:cxnSpLocks/>
            <a:stCxn id="53" idx="0"/>
          </p:cNvCxnSpPr>
          <p:nvPr/>
        </p:nvCxnSpPr>
        <p:spPr>
          <a:xfrm rot="5400000" flipH="1" flipV="1">
            <a:off x="982310" y="4395705"/>
            <a:ext cx="545231" cy="1"/>
          </a:xfrm>
          <a:prstGeom prst="bentConnector3">
            <a:avLst>
              <a:gd name="adj1" fmla="val 50000"/>
            </a:avLst>
          </a:prstGeom>
          <a:ln w="28575">
            <a:solidFill>
              <a:schemeClr val="accent6">
                <a:lumMod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3" name="Elbow Connector 22" descr="Marker on 3/4 of an inch">
            <a:extLst>
              <a:ext uri="{FF2B5EF4-FFF2-40B4-BE49-F238E27FC236}">
                <a16:creationId xmlns:a16="http://schemas.microsoft.com/office/drawing/2014/main" id="{89DD33F1-BE57-3441-8A49-AE0F38492EAB}"/>
              </a:ext>
              <a:ext uri="{C183D7F6-B498-43B3-948B-1728B52AA6E4}">
                <adec:decorative xmlns:adec="http://schemas.microsoft.com/office/drawing/2017/decorative" xmlns="" val="0"/>
              </a:ext>
            </a:extLst>
          </p:cNvPr>
          <p:cNvCxnSpPr>
            <a:cxnSpLocks/>
          </p:cNvCxnSpPr>
          <p:nvPr/>
        </p:nvCxnSpPr>
        <p:spPr>
          <a:xfrm rot="10800000" flipV="1">
            <a:off x="1484722" y="3558641"/>
            <a:ext cx="243532" cy="209465"/>
          </a:xfrm>
          <a:prstGeom prst="bentConnector3">
            <a:avLst>
              <a:gd name="adj1" fmla="val 100845"/>
            </a:avLst>
          </a:prstGeom>
          <a:ln w="28575">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71" name="Elbow Connector 70" descr="Marker on 1/4 inch">
            <a:extLst>
              <a:ext uri="{FF2B5EF4-FFF2-40B4-BE49-F238E27FC236}">
                <a16:creationId xmlns:a16="http://schemas.microsoft.com/office/drawing/2014/main" id="{F1119634-9CDB-6E4C-89DF-B45A8611FCBB}"/>
              </a:ext>
              <a:ext uri="{C183D7F6-B498-43B3-948B-1728B52AA6E4}">
                <adec:decorative xmlns:adec="http://schemas.microsoft.com/office/drawing/2017/decorative" xmlns="" val="0"/>
              </a:ext>
            </a:extLst>
          </p:cNvPr>
          <p:cNvCxnSpPr>
            <a:cxnSpLocks/>
          </p:cNvCxnSpPr>
          <p:nvPr/>
        </p:nvCxnSpPr>
        <p:spPr>
          <a:xfrm rot="5400000">
            <a:off x="958098" y="3710045"/>
            <a:ext cx="120872" cy="3"/>
          </a:xfrm>
          <a:prstGeom prst="bentConnector3">
            <a:avLst>
              <a:gd name="adj1" fmla="val 50000"/>
            </a:avLst>
          </a:prstGeom>
          <a:ln w="28575">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2" name="Speaker Notes">
            <a:extLst>
              <a:ext uri="{FF2B5EF4-FFF2-40B4-BE49-F238E27FC236}">
                <a16:creationId xmlns:a16="http://schemas.microsoft.com/office/drawing/2014/main" id="{E6C7D9FD-ECA9-8544-B850-E334180BF428}"/>
              </a:ext>
            </a:extLst>
          </p:cNvPr>
          <p:cNvSpPr txBox="1"/>
          <p:nvPr/>
        </p:nvSpPr>
        <p:spPr>
          <a:xfrm>
            <a:off x="2457450" y="4846320"/>
            <a:ext cx="3597460" cy="21544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You will see that there are some shapes for common sizes of crackers and other grains, such as circles and squares, as well as a ruler at the bottom.</a:t>
            </a:r>
          </a:p>
        </p:txBody>
      </p:sp>
    </p:spTree>
    <p:extLst>
      <p:ext uri="{BB962C8B-B14F-4D97-AF65-F5344CB8AC3E}">
        <p14:creationId xmlns:p14="http://schemas.microsoft.com/office/powerpoint/2010/main" val="1879879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23EB76D-5F2E-9341-8871-235AB0092D08}"/>
              </a:ext>
            </a:extLst>
          </p:cNvPr>
          <p:cNvSpPr>
            <a:spLocks noGrp="1"/>
          </p:cNvSpPr>
          <p:nvPr>
            <p:ph type="title"/>
          </p:nvPr>
        </p:nvSpPr>
        <p:spPr>
          <a:xfrm>
            <a:off x="3835711" y="196832"/>
            <a:ext cx="2326549" cy="350363"/>
          </a:xfrm>
        </p:spPr>
        <p:txBody>
          <a:bodyPr/>
          <a:lstStyle/>
          <a:p>
            <a:pPr algn="l"/>
            <a:r>
              <a:rPr lang="en-US" sz="900" b="0" dirty="0">
                <a:solidFill>
                  <a:schemeClr val="bg1"/>
                </a:solidFill>
                <a:latin typeface="Times New Roman" panose="02020603050405020304" pitchFamily="18" charset="0"/>
                <a:cs typeface="Times New Roman" panose="02020603050405020304" pitchFamily="18" charset="0"/>
              </a:rPr>
              <a:t>Grains Measuring Tools (3)</a:t>
            </a:r>
          </a:p>
        </p:txBody>
      </p:sp>
      <p:sp>
        <p:nvSpPr>
          <p:cNvPr id="43" name="Rounded Rectangle 42" descr="Grains Measuring tools continued.">
            <a:extLst>
              <a:ext uri="{FF2B5EF4-FFF2-40B4-BE49-F238E27FC236}">
                <a16:creationId xmlns:a16="http://schemas.microsoft.com/office/drawing/2014/main" id="{E0F3FC40-7B8A-D84F-81A9-3D398EED7105}"/>
              </a:ext>
              <a:ext uri="{C183D7F6-B498-43B3-948B-1728B52AA6E4}">
                <adec:decorative xmlns:adec="http://schemas.microsoft.com/office/drawing/2017/decorative" xmlns="" val="0"/>
              </a:ext>
            </a:extLst>
          </p:cNvPr>
          <p:cNvSpPr/>
          <p:nvPr/>
        </p:nvSpPr>
        <p:spPr>
          <a:xfrm>
            <a:off x="419010" y="187582"/>
            <a:ext cx="7935318" cy="4326123"/>
          </a:xfrm>
          <a:prstGeom prst="roundRect">
            <a:avLst>
              <a:gd name="adj" fmla="val 399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5" name="TextBox 44">
            <a:extLst>
              <a:ext uri="{FF2B5EF4-FFF2-40B4-BE49-F238E27FC236}">
                <a16:creationId xmlns:a16="http://schemas.microsoft.com/office/drawing/2014/main" id="{A91CBCC1-1A8B-3A49-88F9-0EA6D66FA1A9}"/>
              </a:ext>
            </a:extLst>
          </p:cNvPr>
          <p:cNvSpPr txBox="1"/>
          <p:nvPr/>
        </p:nvSpPr>
        <p:spPr>
          <a:xfrm>
            <a:off x="427115" y="230385"/>
            <a:ext cx="8187035" cy="1613475"/>
          </a:xfrm>
          <a:prstGeom prst="rect">
            <a:avLst/>
          </a:prstGeom>
          <a:noFill/>
        </p:spPr>
        <p:txBody>
          <a:bodyPr wrap="square" rtlCol="0">
            <a:noAutofit/>
          </a:bodyPr>
          <a:lstStyle/>
          <a:p>
            <a:pPr>
              <a:spcAft>
                <a:spcPts val="300"/>
              </a:spcAft>
            </a:pPr>
            <a:r>
              <a:rPr lang="en-US" sz="2200" b="1" dirty="0">
                <a:solidFill>
                  <a:srgbClr val="301B58"/>
                </a:solidFill>
                <a:latin typeface="TimesNewRomanPS-BoldMT"/>
              </a:rPr>
              <a:t>Grains Measuring Tools</a:t>
            </a:r>
          </a:p>
          <a:p>
            <a:pPr>
              <a:spcAft>
                <a:spcPts val="600"/>
              </a:spcAft>
            </a:pPr>
            <a:r>
              <a:rPr lang="en-US" sz="1400" dirty="0">
                <a:solidFill>
                  <a:srgbClr val="000000"/>
                </a:solidFill>
                <a:latin typeface="Times New Roman" panose="02020603050405020304" pitchFamily="18" charset="0"/>
                <a:cs typeface="Times New Roman" panose="02020603050405020304" pitchFamily="18" charset="0"/>
              </a:rPr>
              <a:t>Compare your food to the guides below to see if it is the same size or larger than the item listed on the </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Grains Measuring Chart.</a:t>
            </a:r>
          </a:p>
          <a:p>
            <a:r>
              <a:rPr lang="en-US" sz="1400" b="1" dirty="0">
                <a:solidFill>
                  <a:srgbClr val="301B58"/>
                </a:solidFill>
                <a:latin typeface="Times New Roman" panose="02020603050405020304" pitchFamily="18" charset="0"/>
                <a:cs typeface="Times New Roman" panose="02020603050405020304" pitchFamily="18" charset="0"/>
              </a:rPr>
              <a:t>Guides appear as actual size when this worksheet is printed at 100% on standard 8 ½” by 11” paper.</a:t>
            </a:r>
            <a:endParaRPr lang="en-US" sz="1400" dirty="0">
              <a:solidFill>
                <a:srgbClr val="301B58"/>
              </a:solidFill>
              <a:latin typeface="Times New Roman" panose="02020603050405020304" pitchFamily="18" charset="0"/>
              <a:cs typeface="Times New Roman" panose="02020603050405020304" pitchFamily="18" charset="0"/>
            </a:endParaRPr>
          </a:p>
        </p:txBody>
      </p:sp>
      <p:pic>
        <p:nvPicPr>
          <p:cNvPr id="44" name="Picture 43" descr="8 inch ruler.">
            <a:extLst>
              <a:ext uri="{FF2B5EF4-FFF2-40B4-BE49-F238E27FC236}">
                <a16:creationId xmlns:a16="http://schemas.microsoft.com/office/drawing/2014/main" id="{D779A87E-4C9F-8446-8A11-D2FBD1C27A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010" y="3810468"/>
            <a:ext cx="7935318" cy="856145"/>
          </a:xfrm>
          <a:prstGeom prst="rect">
            <a:avLst/>
          </a:prstGeom>
        </p:spPr>
      </p:pic>
      <p:grpSp>
        <p:nvGrpSpPr>
          <p:cNvPr id="3" name="Group 2" descr="A size guide for a 2 inch by 2 inch square.">
            <a:extLst>
              <a:ext uri="{FF2B5EF4-FFF2-40B4-BE49-F238E27FC236}">
                <a16:creationId xmlns:a16="http://schemas.microsoft.com/office/drawing/2014/main" id="{B882FE26-EC4C-4C5B-8F62-8628EBE89C9A}"/>
              </a:ext>
            </a:extLst>
          </p:cNvPr>
          <p:cNvGrpSpPr/>
          <p:nvPr/>
        </p:nvGrpSpPr>
        <p:grpSpPr>
          <a:xfrm>
            <a:off x="728089" y="1489025"/>
            <a:ext cx="1968541" cy="1828800"/>
            <a:chOff x="728089" y="1489025"/>
            <a:chExt cx="1968541" cy="1828800"/>
          </a:xfrm>
        </p:grpSpPr>
        <p:sp>
          <p:nvSpPr>
            <p:cNvPr id="46" name="Rounded Rectangle 45" descr=" A size guide for a 2 inch by 2 inch square ">
              <a:extLst>
                <a:ext uri="{FF2B5EF4-FFF2-40B4-BE49-F238E27FC236}">
                  <a16:creationId xmlns:a16="http://schemas.microsoft.com/office/drawing/2014/main" id="{D93E890C-FB3E-D340-BA41-5F672E573FC6}"/>
                </a:ext>
              </a:extLst>
            </p:cNvPr>
            <p:cNvSpPr/>
            <p:nvPr/>
          </p:nvSpPr>
          <p:spPr>
            <a:xfrm>
              <a:off x="801298" y="1489025"/>
              <a:ext cx="1828800" cy="1828800"/>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BFFB4F64-799B-2443-9F2B-BE9FB2962305}"/>
                </a:ext>
              </a:extLst>
            </p:cNvPr>
            <p:cNvSpPr txBox="1"/>
            <p:nvPr/>
          </p:nvSpPr>
          <p:spPr>
            <a:xfrm>
              <a:off x="728089" y="2417749"/>
              <a:ext cx="1968541" cy="292388"/>
            </a:xfrm>
            <a:prstGeom prst="rect">
              <a:avLst/>
            </a:prstGeom>
            <a:noFill/>
          </p:spPr>
          <p:txBody>
            <a:bodyPr wrap="square" rtlCol="0">
              <a:spAutoFit/>
            </a:bodyPr>
            <a:lstStyle/>
            <a:p>
              <a:pPr algn="ctr"/>
              <a:r>
                <a:rPr lang="en-US" sz="1300" b="1" dirty="0">
                  <a:solidFill>
                    <a:srgbClr val="301B58"/>
                  </a:solidFill>
                  <a:latin typeface="Helvetica" pitchFamily="2" charset="0"/>
                </a:rPr>
                <a:t>2” by 2” square</a:t>
              </a:r>
              <a:endParaRPr lang="en-US" sz="1300" dirty="0">
                <a:solidFill>
                  <a:srgbClr val="301B58"/>
                </a:solidFill>
                <a:latin typeface="Helvetica" pitchFamily="2" charset="0"/>
              </a:endParaRPr>
            </a:p>
          </p:txBody>
        </p:sp>
        <p:cxnSp>
          <p:nvCxnSpPr>
            <p:cNvPr id="50" name="Straight Arrow Connector 49" descr=" ">
              <a:extLst>
                <a:ext uri="{FF2B5EF4-FFF2-40B4-BE49-F238E27FC236}">
                  <a16:creationId xmlns:a16="http://schemas.microsoft.com/office/drawing/2014/main" id="{1364252F-8AB2-8E49-9A08-8F0308DAC088}"/>
                </a:ext>
                <a:ext uri="{C183D7F6-B498-43B3-948B-1728B52AA6E4}">
                  <adec:decorative xmlns:adec="http://schemas.microsoft.com/office/drawing/2017/decorative" xmlns="" val="0"/>
                </a:ext>
              </a:extLst>
            </p:cNvPr>
            <p:cNvCxnSpPr>
              <a:cxnSpLocks/>
            </p:cNvCxnSpPr>
            <p:nvPr/>
          </p:nvCxnSpPr>
          <p:spPr>
            <a:xfrm>
              <a:off x="789673" y="2403425"/>
              <a:ext cx="1828800"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9" name="Group 8" descr="Round cracker marked as Option 1, measuring 2 inches on the ruler.">
            <a:extLst>
              <a:ext uri="{FF2B5EF4-FFF2-40B4-BE49-F238E27FC236}">
                <a16:creationId xmlns:a16="http://schemas.microsoft.com/office/drawing/2014/main" id="{971F582B-82D9-41B8-A866-AD14D23119F9}"/>
              </a:ext>
            </a:extLst>
          </p:cNvPr>
          <p:cNvGrpSpPr/>
          <p:nvPr/>
        </p:nvGrpSpPr>
        <p:grpSpPr>
          <a:xfrm>
            <a:off x="749653" y="2897746"/>
            <a:ext cx="1946977" cy="1895741"/>
            <a:chOff x="749653" y="2897746"/>
            <a:chExt cx="1946977" cy="1895741"/>
          </a:xfrm>
        </p:grpSpPr>
        <p:pic>
          <p:nvPicPr>
            <p:cNvPr id="5" name="Picture 4" descr="Round cracker marked as Option 1.">
              <a:extLst>
                <a:ext uri="{FF2B5EF4-FFF2-40B4-BE49-F238E27FC236}">
                  <a16:creationId xmlns:a16="http://schemas.microsoft.com/office/drawing/2014/main" id="{8C7BD699-A27D-AD41-99B7-F6A62BCA39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9653" y="2897746"/>
              <a:ext cx="1946977" cy="1895741"/>
            </a:xfrm>
            <a:prstGeom prst="rect">
              <a:avLst/>
            </a:prstGeom>
            <a:effectLst>
              <a:outerShdw blurRad="63500" sx="102000" sy="102000" algn="ctr" rotWithShape="0">
                <a:prstClr val="black">
                  <a:alpha val="10000"/>
                </a:prstClr>
              </a:outerShdw>
            </a:effectLst>
          </p:spPr>
        </p:pic>
        <p:sp>
          <p:nvSpPr>
            <p:cNvPr id="7" name="Rounded Rectangle 6" descr=" ">
              <a:extLst>
                <a:ext uri="{FF2B5EF4-FFF2-40B4-BE49-F238E27FC236}">
                  <a16:creationId xmlns:a16="http://schemas.microsoft.com/office/drawing/2014/main" id="{B0672CEF-C9A9-374C-8BBE-DC5C0BD49138}"/>
                </a:ext>
              </a:extLst>
            </p:cNvPr>
            <p:cNvSpPr/>
            <p:nvPr/>
          </p:nvSpPr>
          <p:spPr>
            <a:xfrm>
              <a:off x="1128651" y="3600381"/>
              <a:ext cx="1192305" cy="484094"/>
            </a:xfrm>
            <a:prstGeom prst="roundRect">
              <a:avLst/>
            </a:pr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Helvetica" pitchFamily="2" charset="0"/>
                </a:rPr>
                <a:t>Option 1</a:t>
              </a:r>
            </a:p>
          </p:txBody>
        </p:sp>
      </p:grpSp>
      <p:grpSp>
        <p:nvGrpSpPr>
          <p:cNvPr id="8" name="Group 7" descr="Round cracker marked as Option 2.">
            <a:extLst>
              <a:ext uri="{FF2B5EF4-FFF2-40B4-BE49-F238E27FC236}">
                <a16:creationId xmlns:a16="http://schemas.microsoft.com/office/drawing/2014/main" id="{011A7A1C-BF75-421F-9579-5601B9DA026D}"/>
              </a:ext>
            </a:extLst>
          </p:cNvPr>
          <p:cNvGrpSpPr/>
          <p:nvPr/>
        </p:nvGrpSpPr>
        <p:grpSpPr>
          <a:xfrm>
            <a:off x="3468029" y="1558785"/>
            <a:ext cx="1781806" cy="1734917"/>
            <a:chOff x="3468029" y="1558785"/>
            <a:chExt cx="1781806" cy="1734917"/>
          </a:xfrm>
        </p:grpSpPr>
        <p:sp>
          <p:nvSpPr>
            <p:cNvPr id="48" name="Oval 47" descr=" A size guide for a 1 ¾  inch round. ">
              <a:extLst>
                <a:ext uri="{FF2B5EF4-FFF2-40B4-BE49-F238E27FC236}">
                  <a16:creationId xmlns:a16="http://schemas.microsoft.com/office/drawing/2014/main" id="{4380D72E-16F1-724B-8C32-153ADF8DDCBD}"/>
                </a:ext>
              </a:extLst>
            </p:cNvPr>
            <p:cNvSpPr/>
            <p:nvPr/>
          </p:nvSpPr>
          <p:spPr>
            <a:xfrm>
              <a:off x="3561220" y="1603325"/>
              <a:ext cx="1600200" cy="1600200"/>
            </a:xfrm>
            <a:prstGeom prst="ellipse">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5" name="Picture 54" descr="Round cracker marked as Option 2.">
              <a:extLst>
                <a:ext uri="{FF2B5EF4-FFF2-40B4-BE49-F238E27FC236}">
                  <a16:creationId xmlns:a16="http://schemas.microsoft.com/office/drawing/2014/main" id="{20CDB885-564F-134E-BA6A-307B641CA6C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68029" y="1558785"/>
              <a:ext cx="1781806" cy="1734917"/>
            </a:xfrm>
            <a:prstGeom prst="rect">
              <a:avLst/>
            </a:prstGeom>
            <a:effectLst>
              <a:outerShdw blurRad="63500" sx="102000" sy="102000" algn="ctr" rotWithShape="0">
                <a:prstClr val="black">
                  <a:alpha val="10000"/>
                </a:prstClr>
              </a:outerShdw>
            </a:effectLst>
          </p:spPr>
        </p:pic>
        <p:sp>
          <p:nvSpPr>
            <p:cNvPr id="57" name="Rounded Rectangle 56" descr=" ">
              <a:extLst>
                <a:ext uri="{FF2B5EF4-FFF2-40B4-BE49-F238E27FC236}">
                  <a16:creationId xmlns:a16="http://schemas.microsoft.com/office/drawing/2014/main" id="{E5315721-73C0-824E-8228-7B6C3A9DF84F}"/>
                </a:ext>
              </a:extLst>
            </p:cNvPr>
            <p:cNvSpPr/>
            <p:nvPr/>
          </p:nvSpPr>
          <p:spPr>
            <a:xfrm>
              <a:off x="3758069" y="2144333"/>
              <a:ext cx="1192305" cy="484094"/>
            </a:xfrm>
            <a:prstGeom prst="roundRect">
              <a:avLst/>
            </a:prstGeom>
            <a:solidFill>
              <a:srgbClr val="2F1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Helvetica" pitchFamily="2" charset="0"/>
                </a:rPr>
                <a:t>Option 2</a:t>
              </a:r>
            </a:p>
          </p:txBody>
        </p:sp>
      </p:grpSp>
      <p:grpSp>
        <p:nvGrpSpPr>
          <p:cNvPr id="4" name="Group 3" descr="A size guide for a 1 inch by 1 inch square.">
            <a:extLst>
              <a:ext uri="{FF2B5EF4-FFF2-40B4-BE49-F238E27FC236}">
                <a16:creationId xmlns:a16="http://schemas.microsoft.com/office/drawing/2014/main" id="{B92AAA34-05F2-409E-A085-11FC07CF7A2A}"/>
              </a:ext>
            </a:extLst>
          </p:cNvPr>
          <p:cNvGrpSpPr/>
          <p:nvPr/>
        </p:nvGrpSpPr>
        <p:grpSpPr>
          <a:xfrm>
            <a:off x="6198178" y="1946225"/>
            <a:ext cx="1227401" cy="963967"/>
            <a:chOff x="6198178" y="1946225"/>
            <a:chExt cx="1227401" cy="963967"/>
          </a:xfrm>
        </p:grpSpPr>
        <p:sp>
          <p:nvSpPr>
            <p:cNvPr id="49" name="Rounded Rectangle 48" descr=" A size guide for a 1 inch by 1 inch square. ">
              <a:extLst>
                <a:ext uri="{FF2B5EF4-FFF2-40B4-BE49-F238E27FC236}">
                  <a16:creationId xmlns:a16="http://schemas.microsoft.com/office/drawing/2014/main" id="{CD5CB4DA-E2FF-D34A-AFA2-F79D50CD7CD3}"/>
                </a:ext>
              </a:extLst>
            </p:cNvPr>
            <p:cNvSpPr/>
            <p:nvPr/>
          </p:nvSpPr>
          <p:spPr>
            <a:xfrm>
              <a:off x="6317212" y="1946225"/>
              <a:ext cx="914400" cy="914400"/>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54" name="TextBox 53">
              <a:extLst>
                <a:ext uri="{FF2B5EF4-FFF2-40B4-BE49-F238E27FC236}">
                  <a16:creationId xmlns:a16="http://schemas.microsoft.com/office/drawing/2014/main" id="{F2C0E895-2FC9-7742-9F6C-74E4170EDAAE}"/>
                </a:ext>
              </a:extLst>
            </p:cNvPr>
            <p:cNvSpPr txBox="1"/>
            <p:nvPr/>
          </p:nvSpPr>
          <p:spPr>
            <a:xfrm>
              <a:off x="6198178" y="2417749"/>
              <a:ext cx="1227401" cy="492443"/>
            </a:xfrm>
            <a:prstGeom prst="rect">
              <a:avLst/>
            </a:prstGeom>
            <a:noFill/>
          </p:spPr>
          <p:txBody>
            <a:bodyPr wrap="square" rtlCol="0">
              <a:spAutoFit/>
            </a:bodyPr>
            <a:lstStyle/>
            <a:p>
              <a:pPr algn="ctr"/>
              <a:r>
                <a:rPr lang="en-US" sz="1300" b="1" dirty="0">
                  <a:solidFill>
                    <a:srgbClr val="2F1A57"/>
                  </a:solidFill>
                  <a:latin typeface="Helvetica" pitchFamily="2" charset="0"/>
                </a:rPr>
                <a:t>1” by 1” </a:t>
              </a:r>
              <a:br>
                <a:rPr lang="en-US" sz="1300" b="1" dirty="0">
                  <a:solidFill>
                    <a:srgbClr val="2F1A57"/>
                  </a:solidFill>
                  <a:latin typeface="Helvetica" pitchFamily="2" charset="0"/>
                </a:rPr>
              </a:br>
              <a:r>
                <a:rPr lang="en-US" sz="1300" b="1" dirty="0">
                  <a:solidFill>
                    <a:srgbClr val="2F1A57"/>
                  </a:solidFill>
                  <a:latin typeface="Helvetica" pitchFamily="2" charset="0"/>
                </a:rPr>
                <a:t>square</a:t>
              </a:r>
              <a:endParaRPr lang="en-US" sz="1300" dirty="0">
                <a:solidFill>
                  <a:srgbClr val="2F1A57"/>
                </a:solidFill>
                <a:latin typeface="Helvetica" pitchFamily="2" charset="0"/>
              </a:endParaRPr>
            </a:p>
          </p:txBody>
        </p:sp>
        <p:cxnSp>
          <p:nvCxnSpPr>
            <p:cNvPr id="52" name="Straight Arrow Connector 51" descr="Arrow measuring 1 inch across.">
              <a:extLst>
                <a:ext uri="{FF2B5EF4-FFF2-40B4-BE49-F238E27FC236}">
                  <a16:creationId xmlns:a16="http://schemas.microsoft.com/office/drawing/2014/main" id="{B90391CF-27F7-7541-9705-06207F238CB5}"/>
                </a:ext>
                <a:ext uri="{C183D7F6-B498-43B3-948B-1728B52AA6E4}">
                  <adec:decorative xmlns:adec="http://schemas.microsoft.com/office/drawing/2017/decorative" xmlns="" val="0"/>
                </a:ext>
              </a:extLst>
            </p:cNvPr>
            <p:cNvCxnSpPr>
              <a:cxnSpLocks/>
            </p:cNvCxnSpPr>
            <p:nvPr/>
          </p:nvCxnSpPr>
          <p:spPr>
            <a:xfrm>
              <a:off x="6317212" y="2403425"/>
              <a:ext cx="914400" cy="0"/>
            </a:xfrm>
            <a:prstGeom prst="straightConnector1">
              <a:avLst/>
            </a:prstGeom>
            <a:ln w="28575" cap="sq">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sp>
        <p:nvSpPr>
          <p:cNvPr id="2" name="Speaker Notes">
            <a:extLst>
              <a:ext uri="{FF2B5EF4-FFF2-40B4-BE49-F238E27FC236}">
                <a16:creationId xmlns:a16="http://schemas.microsoft.com/office/drawing/2014/main" id="{0CB4DD88-0D51-BA43-BA62-3BD3CE7636B3}"/>
              </a:ext>
            </a:extLst>
          </p:cNvPr>
          <p:cNvSpPr txBox="1"/>
          <p:nvPr/>
        </p:nvSpPr>
        <p:spPr>
          <a:xfrm>
            <a:off x="262890" y="4869180"/>
            <a:ext cx="5264583" cy="276999"/>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If you had a grain item that matches the shapes in the Grains Measuring Tools, such as a round cracker, you could measure the item with the ruler on the bottom, as shown on the screen with the cracker labeled “Option 1.”</a:t>
            </a:r>
          </a:p>
          <a:p>
            <a:r>
              <a:rPr lang="en-US" sz="400" dirty="0">
                <a:solidFill>
                  <a:schemeClr val="bg1"/>
                </a:solidFill>
                <a:latin typeface="Arial" panose="020B0604020202020204" pitchFamily="34" charset="0"/>
                <a:cs typeface="Arial" panose="020B0604020202020204" pitchFamily="34" charset="0"/>
              </a:rPr>
              <a:t>You could also place the grain item over the shape to see if the item was the same size or larger, as you see with the cracker labeled “Option 2.”  Either method of measuring would be correct.</a:t>
            </a:r>
          </a:p>
        </p:txBody>
      </p:sp>
    </p:spTree>
    <p:extLst>
      <p:ext uri="{BB962C8B-B14F-4D97-AF65-F5344CB8AC3E}">
        <p14:creationId xmlns:p14="http://schemas.microsoft.com/office/powerpoint/2010/main" val="759808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A4FEF5E-2597-ED4C-9138-B298E2292492}"/>
              </a:ext>
            </a:extLst>
          </p:cNvPr>
          <p:cNvSpPr>
            <a:spLocks noGrp="1"/>
          </p:cNvSpPr>
          <p:nvPr>
            <p:ph type="title"/>
          </p:nvPr>
        </p:nvSpPr>
        <p:spPr>
          <a:xfrm>
            <a:off x="3835711" y="196832"/>
            <a:ext cx="2326549" cy="350363"/>
          </a:xfrm>
        </p:spPr>
        <p:txBody>
          <a:bodyPr/>
          <a:lstStyle/>
          <a:p>
            <a:pPr algn="l"/>
            <a:r>
              <a:rPr lang="en-US" sz="900" b="0" dirty="0">
                <a:solidFill>
                  <a:schemeClr val="bg1"/>
                </a:solidFill>
                <a:latin typeface="Times New Roman" panose="02020603050405020304" pitchFamily="18" charset="0"/>
                <a:cs typeface="Times New Roman" panose="02020603050405020304" pitchFamily="18" charset="0"/>
              </a:rPr>
              <a:t>Grains Measuring Tools (4)</a:t>
            </a:r>
          </a:p>
        </p:txBody>
      </p:sp>
      <p:sp>
        <p:nvSpPr>
          <p:cNvPr id="20" name="Rounded Rectangle 19" descr="&quot;&quot;">
            <a:extLst>
              <a:ext uri="{FF2B5EF4-FFF2-40B4-BE49-F238E27FC236}">
                <a16:creationId xmlns:a16="http://schemas.microsoft.com/office/drawing/2014/main" id="{562C8272-4592-7B43-8AC7-86D2D3A27F16}"/>
              </a:ext>
              <a:ext uri="{C183D7F6-B498-43B3-948B-1728B52AA6E4}">
                <adec:decorative xmlns:adec="http://schemas.microsoft.com/office/drawing/2017/decorative" xmlns="" val="0"/>
              </a:ext>
            </a:extLst>
          </p:cNvPr>
          <p:cNvSpPr/>
          <p:nvPr/>
        </p:nvSpPr>
        <p:spPr>
          <a:xfrm>
            <a:off x="419010" y="187582"/>
            <a:ext cx="7935318" cy="4326123"/>
          </a:xfrm>
          <a:prstGeom prst="roundRect">
            <a:avLst>
              <a:gd name="adj" fmla="val 399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TextBox 23">
            <a:extLst>
              <a:ext uri="{FF2B5EF4-FFF2-40B4-BE49-F238E27FC236}">
                <a16:creationId xmlns:a16="http://schemas.microsoft.com/office/drawing/2014/main" id="{053BB523-4590-3C47-AB1A-482D669169E1}"/>
              </a:ext>
            </a:extLst>
          </p:cNvPr>
          <p:cNvSpPr txBox="1"/>
          <p:nvPr/>
        </p:nvSpPr>
        <p:spPr>
          <a:xfrm>
            <a:off x="427115" y="230385"/>
            <a:ext cx="8187035" cy="1613475"/>
          </a:xfrm>
          <a:prstGeom prst="rect">
            <a:avLst/>
          </a:prstGeom>
          <a:noFill/>
        </p:spPr>
        <p:txBody>
          <a:bodyPr wrap="square" rtlCol="0">
            <a:noAutofit/>
          </a:bodyPr>
          <a:lstStyle/>
          <a:p>
            <a:pPr>
              <a:spcAft>
                <a:spcPts val="300"/>
              </a:spcAft>
            </a:pPr>
            <a:r>
              <a:rPr lang="en-US" sz="2200" b="1" dirty="0">
                <a:solidFill>
                  <a:srgbClr val="301B58"/>
                </a:solidFill>
                <a:latin typeface="TimesNewRomanPS-BoldMT"/>
              </a:rPr>
              <a:t>Grains Measuring Tools</a:t>
            </a:r>
          </a:p>
          <a:p>
            <a:pPr>
              <a:spcAft>
                <a:spcPts val="600"/>
              </a:spcAft>
            </a:pPr>
            <a:r>
              <a:rPr lang="en-US" sz="1400" dirty="0">
                <a:solidFill>
                  <a:srgbClr val="000000"/>
                </a:solidFill>
                <a:latin typeface="Times New Roman" panose="02020603050405020304" pitchFamily="18" charset="0"/>
                <a:cs typeface="Times New Roman" panose="02020603050405020304" pitchFamily="18" charset="0"/>
              </a:rPr>
              <a:t>Compare your food to the guides below to see if it is the same size or larger than the item listed on the </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Grains Measuring Chart.</a:t>
            </a:r>
          </a:p>
          <a:p>
            <a:r>
              <a:rPr lang="en-US" sz="1400" b="1" dirty="0">
                <a:solidFill>
                  <a:srgbClr val="301B58"/>
                </a:solidFill>
                <a:latin typeface="Times New Roman" panose="02020603050405020304" pitchFamily="18" charset="0"/>
                <a:cs typeface="Times New Roman" panose="02020603050405020304" pitchFamily="18" charset="0"/>
              </a:rPr>
              <a:t>Guides appear as actual size when this worksheet is printed at 100% on standard 8 ½” by 11” paper.</a:t>
            </a:r>
            <a:endParaRPr lang="en-US" sz="1400" dirty="0">
              <a:solidFill>
                <a:srgbClr val="301B58"/>
              </a:solidFill>
              <a:latin typeface="Times New Roman" panose="02020603050405020304" pitchFamily="18" charset="0"/>
              <a:cs typeface="Times New Roman" panose="02020603050405020304" pitchFamily="18" charset="0"/>
            </a:endParaRPr>
          </a:p>
        </p:txBody>
      </p:sp>
      <p:grpSp>
        <p:nvGrpSpPr>
          <p:cNvPr id="4" name="Group 3" descr="A size guide for a 2 inch by 2 inch square. ">
            <a:extLst>
              <a:ext uri="{FF2B5EF4-FFF2-40B4-BE49-F238E27FC236}">
                <a16:creationId xmlns:a16="http://schemas.microsoft.com/office/drawing/2014/main" id="{95611D63-0230-4413-A3A6-F2A964B8A230}"/>
              </a:ext>
            </a:extLst>
          </p:cNvPr>
          <p:cNvGrpSpPr/>
          <p:nvPr/>
        </p:nvGrpSpPr>
        <p:grpSpPr>
          <a:xfrm>
            <a:off x="728089" y="1489025"/>
            <a:ext cx="1968541" cy="1828800"/>
            <a:chOff x="728089" y="1489025"/>
            <a:chExt cx="1968541" cy="1828800"/>
          </a:xfrm>
        </p:grpSpPr>
        <p:sp>
          <p:nvSpPr>
            <p:cNvPr id="25" name="Rounded Rectangle 24" descr=" A size guide for a 2 inch by 2 inch square ">
              <a:extLst>
                <a:ext uri="{FF2B5EF4-FFF2-40B4-BE49-F238E27FC236}">
                  <a16:creationId xmlns:a16="http://schemas.microsoft.com/office/drawing/2014/main" id="{E3915D10-F4DA-3F45-83EB-6BB08ECD1945}"/>
                </a:ext>
              </a:extLst>
            </p:cNvPr>
            <p:cNvSpPr/>
            <p:nvPr/>
          </p:nvSpPr>
          <p:spPr>
            <a:xfrm>
              <a:off x="801298" y="1489025"/>
              <a:ext cx="1828800" cy="1828800"/>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45F1820D-62BA-6B48-9F8F-D7D81ECD8AD0}"/>
                </a:ext>
              </a:extLst>
            </p:cNvPr>
            <p:cNvSpPr txBox="1"/>
            <p:nvPr/>
          </p:nvSpPr>
          <p:spPr>
            <a:xfrm>
              <a:off x="728089" y="2417749"/>
              <a:ext cx="1968541" cy="292388"/>
            </a:xfrm>
            <a:prstGeom prst="rect">
              <a:avLst/>
            </a:prstGeom>
            <a:noFill/>
          </p:spPr>
          <p:txBody>
            <a:bodyPr wrap="square" rtlCol="0">
              <a:spAutoFit/>
            </a:bodyPr>
            <a:lstStyle/>
            <a:p>
              <a:pPr algn="ctr"/>
              <a:r>
                <a:rPr lang="en-US" sz="1300" b="1" dirty="0">
                  <a:solidFill>
                    <a:srgbClr val="301B58"/>
                  </a:solidFill>
                  <a:latin typeface="Helvetica" pitchFamily="2" charset="0"/>
                </a:rPr>
                <a:t>2” by 2” square</a:t>
              </a:r>
              <a:endParaRPr lang="en-US" sz="1300" dirty="0">
                <a:solidFill>
                  <a:srgbClr val="301B58"/>
                </a:solidFill>
                <a:latin typeface="Helvetica" pitchFamily="2" charset="0"/>
              </a:endParaRPr>
            </a:p>
          </p:txBody>
        </p:sp>
        <p:cxnSp>
          <p:nvCxnSpPr>
            <p:cNvPr id="30" name="Straight Arrow Connector 29" descr="Arrow measuring 2 inches.">
              <a:extLst>
                <a:ext uri="{FF2B5EF4-FFF2-40B4-BE49-F238E27FC236}">
                  <a16:creationId xmlns:a16="http://schemas.microsoft.com/office/drawing/2014/main" id="{6AC32017-A10F-6B4E-AC60-C4F1ED3079E1}"/>
                </a:ext>
                <a:ext uri="{C183D7F6-B498-43B3-948B-1728B52AA6E4}">
                  <adec:decorative xmlns:adec="http://schemas.microsoft.com/office/drawing/2017/decorative" xmlns="" val="0"/>
                </a:ext>
              </a:extLst>
            </p:cNvPr>
            <p:cNvCxnSpPr>
              <a:cxnSpLocks/>
            </p:cNvCxnSpPr>
            <p:nvPr/>
          </p:nvCxnSpPr>
          <p:spPr>
            <a:xfrm>
              <a:off x="789673" y="2403425"/>
              <a:ext cx="1828800"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5" name="Group 4" descr="A size guide for a 1 and ¾  inch round.">
            <a:extLst>
              <a:ext uri="{FF2B5EF4-FFF2-40B4-BE49-F238E27FC236}">
                <a16:creationId xmlns:a16="http://schemas.microsoft.com/office/drawing/2014/main" id="{5F9188A6-4C32-409A-B7E4-29FFD920DB67}"/>
              </a:ext>
            </a:extLst>
          </p:cNvPr>
          <p:cNvGrpSpPr/>
          <p:nvPr/>
        </p:nvGrpSpPr>
        <p:grpSpPr>
          <a:xfrm>
            <a:off x="3270651" y="1603325"/>
            <a:ext cx="2221561" cy="1600200"/>
            <a:chOff x="3270651" y="1603325"/>
            <a:chExt cx="2221561" cy="1600200"/>
          </a:xfrm>
        </p:grpSpPr>
        <p:sp>
          <p:nvSpPr>
            <p:cNvPr id="27" name="Oval 26" descr=" A size guide for a 1 ¾  inch round. ">
              <a:extLst>
                <a:ext uri="{FF2B5EF4-FFF2-40B4-BE49-F238E27FC236}">
                  <a16:creationId xmlns:a16="http://schemas.microsoft.com/office/drawing/2014/main" id="{B40296F5-6C47-BE46-B803-08BCDB878047}"/>
                </a:ext>
              </a:extLst>
            </p:cNvPr>
            <p:cNvSpPr/>
            <p:nvPr/>
          </p:nvSpPr>
          <p:spPr>
            <a:xfrm>
              <a:off x="3561220" y="1603325"/>
              <a:ext cx="1600200" cy="1600200"/>
            </a:xfrm>
            <a:prstGeom prst="ellipse">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7C6384CC-7DE7-7F45-9CB5-0AE310F7C3D6}"/>
                </a:ext>
              </a:extLst>
            </p:cNvPr>
            <p:cNvSpPr txBox="1"/>
            <p:nvPr/>
          </p:nvSpPr>
          <p:spPr>
            <a:xfrm>
              <a:off x="3270651" y="2417749"/>
              <a:ext cx="2221561" cy="292388"/>
            </a:xfrm>
            <a:prstGeom prst="rect">
              <a:avLst/>
            </a:prstGeom>
            <a:noFill/>
          </p:spPr>
          <p:txBody>
            <a:bodyPr wrap="square" rtlCol="0">
              <a:spAutoFit/>
            </a:bodyPr>
            <a:lstStyle/>
            <a:p>
              <a:pPr algn="ctr"/>
              <a:r>
                <a:rPr lang="en-US" sz="1300" b="1" dirty="0">
                  <a:solidFill>
                    <a:srgbClr val="301B58"/>
                  </a:solidFill>
                  <a:latin typeface="Helvetica" pitchFamily="2" charset="0"/>
                </a:rPr>
                <a:t>1</a:t>
              </a:r>
              <a:r>
                <a:rPr lang="en-US" sz="1300" dirty="0">
                  <a:solidFill>
                    <a:srgbClr val="301B58"/>
                  </a:solidFill>
                  <a:latin typeface="Helvetica" pitchFamily="2" charset="0"/>
                </a:rPr>
                <a:t> </a:t>
              </a:r>
              <a:r>
                <a:rPr lang="en-US" sz="1300" b="1" dirty="0">
                  <a:solidFill>
                    <a:srgbClr val="301B58"/>
                  </a:solidFill>
                  <a:latin typeface="Arial" panose="020B0604020202020204" pitchFamily="34" charset="0"/>
                </a:rPr>
                <a:t>¾</a:t>
              </a:r>
              <a:r>
                <a:rPr lang="en-US" sz="1300" b="1" dirty="0">
                  <a:solidFill>
                    <a:srgbClr val="301B58"/>
                  </a:solidFill>
                  <a:latin typeface="Helvetica" pitchFamily="2" charset="0"/>
                </a:rPr>
                <a:t>” round across</a:t>
              </a:r>
              <a:endParaRPr lang="en-US" sz="1300" dirty="0">
                <a:solidFill>
                  <a:srgbClr val="301B58"/>
                </a:solidFill>
                <a:latin typeface="Helvetica" pitchFamily="2" charset="0"/>
              </a:endParaRPr>
            </a:p>
          </p:txBody>
        </p:sp>
        <p:cxnSp>
          <p:nvCxnSpPr>
            <p:cNvPr id="31" name="Straight Arrow Connector 30" descr="Arrow measuring 1 and 3/4 inches.">
              <a:extLst>
                <a:ext uri="{FF2B5EF4-FFF2-40B4-BE49-F238E27FC236}">
                  <a16:creationId xmlns:a16="http://schemas.microsoft.com/office/drawing/2014/main" id="{EF4A3D68-7874-5749-B0B3-1096E3E3B294}"/>
                </a:ext>
                <a:ext uri="{C183D7F6-B498-43B3-948B-1728B52AA6E4}">
                  <adec:decorative xmlns:adec="http://schemas.microsoft.com/office/drawing/2017/decorative" xmlns="" val="0"/>
                </a:ext>
              </a:extLst>
            </p:cNvPr>
            <p:cNvCxnSpPr>
              <a:cxnSpLocks/>
            </p:cNvCxnSpPr>
            <p:nvPr/>
          </p:nvCxnSpPr>
          <p:spPr>
            <a:xfrm>
              <a:off x="3568970" y="2403425"/>
              <a:ext cx="1600200"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6" name="Group 5" descr="A size guide for a 1 inch by 1 inch square.">
            <a:extLst>
              <a:ext uri="{FF2B5EF4-FFF2-40B4-BE49-F238E27FC236}">
                <a16:creationId xmlns:a16="http://schemas.microsoft.com/office/drawing/2014/main" id="{160238C7-2888-4F45-80DF-330EA9093439}"/>
              </a:ext>
            </a:extLst>
          </p:cNvPr>
          <p:cNvGrpSpPr/>
          <p:nvPr/>
        </p:nvGrpSpPr>
        <p:grpSpPr>
          <a:xfrm>
            <a:off x="6198178" y="1946225"/>
            <a:ext cx="1227401" cy="963967"/>
            <a:chOff x="6198178" y="1946225"/>
            <a:chExt cx="1227401" cy="963967"/>
          </a:xfrm>
        </p:grpSpPr>
        <p:sp>
          <p:nvSpPr>
            <p:cNvPr id="29" name="Rounded Rectangle 28" descr=" A size guide for a 1 inch by 1 inch square ">
              <a:extLst>
                <a:ext uri="{FF2B5EF4-FFF2-40B4-BE49-F238E27FC236}">
                  <a16:creationId xmlns:a16="http://schemas.microsoft.com/office/drawing/2014/main" id="{897569F5-C7FD-8944-8621-C7E0E63CBAF2}"/>
                </a:ext>
              </a:extLst>
            </p:cNvPr>
            <p:cNvSpPr/>
            <p:nvPr/>
          </p:nvSpPr>
          <p:spPr>
            <a:xfrm>
              <a:off x="6317212" y="1946225"/>
              <a:ext cx="914400" cy="914400"/>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4" name="TextBox 43">
              <a:extLst>
                <a:ext uri="{FF2B5EF4-FFF2-40B4-BE49-F238E27FC236}">
                  <a16:creationId xmlns:a16="http://schemas.microsoft.com/office/drawing/2014/main" id="{E845CBDB-13E0-B848-99C6-DB92DFA28594}"/>
                </a:ext>
              </a:extLst>
            </p:cNvPr>
            <p:cNvSpPr txBox="1"/>
            <p:nvPr/>
          </p:nvSpPr>
          <p:spPr>
            <a:xfrm>
              <a:off x="6198178" y="2417749"/>
              <a:ext cx="1227401" cy="492443"/>
            </a:xfrm>
            <a:prstGeom prst="rect">
              <a:avLst/>
            </a:prstGeom>
            <a:noFill/>
          </p:spPr>
          <p:txBody>
            <a:bodyPr wrap="square" rtlCol="0">
              <a:spAutoFit/>
            </a:bodyPr>
            <a:lstStyle/>
            <a:p>
              <a:pPr algn="ctr"/>
              <a:r>
                <a:rPr lang="en-US" sz="1300" b="1" dirty="0">
                  <a:solidFill>
                    <a:srgbClr val="2F1A57"/>
                  </a:solidFill>
                  <a:latin typeface="Helvetica" pitchFamily="2" charset="0"/>
                </a:rPr>
                <a:t>1” by 1” </a:t>
              </a:r>
              <a:br>
                <a:rPr lang="en-US" sz="1300" b="1" dirty="0">
                  <a:solidFill>
                    <a:srgbClr val="2F1A57"/>
                  </a:solidFill>
                  <a:latin typeface="Helvetica" pitchFamily="2" charset="0"/>
                </a:rPr>
              </a:br>
              <a:r>
                <a:rPr lang="en-US" sz="1300" b="1" dirty="0">
                  <a:solidFill>
                    <a:srgbClr val="2F1A57"/>
                  </a:solidFill>
                  <a:latin typeface="Helvetica" pitchFamily="2" charset="0"/>
                </a:rPr>
                <a:t>square</a:t>
              </a:r>
              <a:endParaRPr lang="en-US" sz="1300" dirty="0">
                <a:solidFill>
                  <a:srgbClr val="2F1A57"/>
                </a:solidFill>
                <a:latin typeface="Helvetica" pitchFamily="2" charset="0"/>
              </a:endParaRPr>
            </a:p>
          </p:txBody>
        </p:sp>
        <p:cxnSp>
          <p:nvCxnSpPr>
            <p:cNvPr id="35" name="Straight Arrow Connector 34" descr="Arrow measuring 1 inch.">
              <a:extLst>
                <a:ext uri="{FF2B5EF4-FFF2-40B4-BE49-F238E27FC236}">
                  <a16:creationId xmlns:a16="http://schemas.microsoft.com/office/drawing/2014/main" id="{16B85A6C-D6E3-4348-A9A7-BA52437E372A}"/>
                </a:ext>
                <a:ext uri="{C183D7F6-B498-43B3-948B-1728B52AA6E4}">
                  <adec:decorative xmlns:adec="http://schemas.microsoft.com/office/drawing/2017/decorative" xmlns="" val="0"/>
                </a:ext>
              </a:extLst>
            </p:cNvPr>
            <p:cNvCxnSpPr>
              <a:cxnSpLocks/>
            </p:cNvCxnSpPr>
            <p:nvPr/>
          </p:nvCxnSpPr>
          <p:spPr>
            <a:xfrm>
              <a:off x="6317212" y="2403425"/>
              <a:ext cx="914400" cy="0"/>
            </a:xfrm>
            <a:prstGeom prst="straightConnector1">
              <a:avLst/>
            </a:prstGeom>
            <a:ln w="28575" cap="sq">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pic>
        <p:nvPicPr>
          <p:cNvPr id="22" name="Picture 21" descr="Eight inch ruler.">
            <a:extLst>
              <a:ext uri="{FF2B5EF4-FFF2-40B4-BE49-F238E27FC236}">
                <a16:creationId xmlns:a16="http://schemas.microsoft.com/office/drawing/2014/main" id="{1E93DEE7-B8F4-8740-9FAF-2DDB59A60E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010" y="3810468"/>
            <a:ext cx="7935318" cy="856145"/>
          </a:xfrm>
          <a:prstGeom prst="rect">
            <a:avLst/>
          </a:prstGeom>
        </p:spPr>
      </p:pic>
      <p:pic>
        <p:nvPicPr>
          <p:cNvPr id="17" name="Picture 16" descr="Pretzel measuring approximately 1 and ½ inches across.">
            <a:extLst>
              <a:ext uri="{FF2B5EF4-FFF2-40B4-BE49-F238E27FC236}">
                <a16:creationId xmlns:a16="http://schemas.microsoft.com/office/drawing/2014/main" id="{599A5AEE-B7C2-A54D-9A81-0B6CE9840D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6878" y="3283915"/>
            <a:ext cx="1572646" cy="1501410"/>
          </a:xfrm>
          <a:prstGeom prst="rect">
            <a:avLst/>
          </a:prstGeom>
          <a:effectLst>
            <a:outerShdw blurRad="63500" sx="102000" sy="102000" algn="ctr" rotWithShape="0">
              <a:prstClr val="black">
                <a:alpha val="15000"/>
              </a:prstClr>
            </a:outerShdw>
          </a:effectLst>
        </p:spPr>
      </p:pic>
      <p:cxnSp>
        <p:nvCxnSpPr>
          <p:cNvPr id="23" name="Elbow Connector 22" descr="&quot;&quot;">
            <a:extLst>
              <a:ext uri="{FF2B5EF4-FFF2-40B4-BE49-F238E27FC236}">
                <a16:creationId xmlns:a16="http://schemas.microsoft.com/office/drawing/2014/main" id="{89DD33F1-BE57-3441-8A49-AE0F38492EAB}"/>
              </a:ext>
              <a:ext uri="{C183D7F6-B498-43B3-948B-1728B52AA6E4}">
                <adec:decorative xmlns:adec="http://schemas.microsoft.com/office/drawing/2017/decorative" xmlns="" val="0"/>
              </a:ext>
            </a:extLst>
          </p:cNvPr>
          <p:cNvCxnSpPr>
            <a:cxnSpLocks/>
          </p:cNvCxnSpPr>
          <p:nvPr/>
        </p:nvCxnSpPr>
        <p:spPr>
          <a:xfrm rot="10800000" flipV="1">
            <a:off x="2145916" y="3634972"/>
            <a:ext cx="479577" cy="1"/>
          </a:xfrm>
          <a:prstGeom prst="bentConnector3">
            <a:avLst>
              <a:gd name="adj1" fmla="val 50000"/>
            </a:avLst>
          </a:prstGeom>
          <a:ln w="28575">
            <a:solidFill>
              <a:srgbClr val="2F1A57"/>
            </a:solidFill>
            <a:tailEnd type="ova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E9E9BA2C-6AA6-234B-B8F7-29FB4878ABA1}"/>
              </a:ext>
            </a:extLst>
          </p:cNvPr>
          <p:cNvSpPr txBox="1"/>
          <p:nvPr/>
        </p:nvSpPr>
        <p:spPr>
          <a:xfrm>
            <a:off x="2671916" y="3492642"/>
            <a:ext cx="1315639" cy="284661"/>
          </a:xfrm>
          <a:prstGeom prst="rect">
            <a:avLst/>
          </a:prstGeom>
          <a:noFill/>
        </p:spPr>
        <p:txBody>
          <a:bodyPr wrap="square" lIns="0" tIns="0" rIns="0" bIns="0" rtlCol="0">
            <a:noAutofit/>
          </a:bodyPr>
          <a:lstStyle/>
          <a:p>
            <a:pPr algn="ctr"/>
            <a:r>
              <a:rPr lang="en-US" sz="1600" b="1" dirty="0">
                <a:solidFill>
                  <a:srgbClr val="2F1A57"/>
                </a:solidFill>
                <a:latin typeface="Helvetica" pitchFamily="2" charset="0"/>
              </a:rPr>
              <a:t>~1 ½” across</a:t>
            </a:r>
          </a:p>
        </p:txBody>
      </p:sp>
      <p:sp>
        <p:nvSpPr>
          <p:cNvPr id="2" name="Speaker Notes">
            <a:extLst>
              <a:ext uri="{FF2B5EF4-FFF2-40B4-BE49-F238E27FC236}">
                <a16:creationId xmlns:a16="http://schemas.microsoft.com/office/drawing/2014/main" id="{8F9589F3-AD2A-0B42-96BF-BD6287FBCD11}"/>
              </a:ext>
            </a:extLst>
          </p:cNvPr>
          <p:cNvSpPr txBox="1"/>
          <p:nvPr/>
        </p:nvSpPr>
        <p:spPr>
          <a:xfrm>
            <a:off x="0" y="4869180"/>
            <a:ext cx="4092787" cy="276999"/>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The grain item in our example is pretzels, and because there is no pretzel shape in the Grains Measuring Tools, we will use the ruler at the bottom to measure our pretzel. </a:t>
            </a:r>
          </a:p>
          <a:p>
            <a:r>
              <a:rPr lang="en-US" sz="400" dirty="0">
                <a:solidFill>
                  <a:schemeClr val="bg1"/>
                </a:solidFill>
                <a:latin typeface="Arial" panose="020B0604020202020204" pitchFamily="34" charset="0"/>
                <a:cs typeface="Arial" panose="020B0604020202020204" pitchFamily="34" charset="0"/>
              </a:rPr>
              <a:t>Let’s look at the pretzel now. The ruler shows us that this pretzel is about 1 ½ inches across.</a:t>
            </a:r>
          </a:p>
        </p:txBody>
      </p:sp>
    </p:spTree>
    <p:extLst>
      <p:ext uri="{BB962C8B-B14F-4D97-AF65-F5344CB8AC3E}">
        <p14:creationId xmlns:p14="http://schemas.microsoft.com/office/powerpoint/2010/main" val="2263668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hidden="1">
            <a:extLst>
              <a:ext uri="{FF2B5EF4-FFF2-40B4-BE49-F238E27FC236}">
                <a16:creationId xmlns:a16="http://schemas.microsoft.com/office/drawing/2014/main" id="{3E3B4905-1523-0447-BC55-78F5F650E6D7}"/>
              </a:ext>
            </a:extLst>
          </p:cNvPr>
          <p:cNvSpPr>
            <a:spLocks noGrp="1"/>
          </p:cNvSpPr>
          <p:nvPr>
            <p:ph type="title"/>
          </p:nvPr>
        </p:nvSpPr>
        <p:spPr>
          <a:xfrm>
            <a:off x="3835711" y="196832"/>
            <a:ext cx="2326549" cy="350363"/>
          </a:xfrm>
        </p:spPr>
        <p:txBody>
          <a:bodyPr/>
          <a:lstStyle/>
          <a:p>
            <a:pPr algn="l"/>
            <a:r>
              <a:rPr lang="en-US" sz="900" b="0" dirty="0">
                <a:solidFill>
                  <a:schemeClr val="tx1"/>
                </a:solidFill>
                <a:latin typeface="Times New Roman" panose="02020603050405020304" pitchFamily="18" charset="0"/>
                <a:cs typeface="Times New Roman" panose="02020603050405020304" pitchFamily="18" charset="0"/>
              </a:rPr>
              <a:t>Grains Measuring Tools (5)</a:t>
            </a:r>
          </a:p>
        </p:txBody>
      </p:sp>
      <p:sp>
        <p:nvSpPr>
          <p:cNvPr id="23" name="Rounded Rectangle 22" descr=" &quot;&quot;">
            <a:extLst>
              <a:ext uri="{FF2B5EF4-FFF2-40B4-BE49-F238E27FC236}">
                <a16:creationId xmlns:a16="http://schemas.microsoft.com/office/drawing/2014/main" id="{6AA8D033-3CF2-CD44-B918-09648354F41A}"/>
              </a:ext>
              <a:ext uri="{C183D7F6-B498-43B3-948B-1728B52AA6E4}">
                <adec:decorative xmlns:adec="http://schemas.microsoft.com/office/drawing/2017/decorative" xmlns="" val="0"/>
              </a:ext>
            </a:extLst>
          </p:cNvPr>
          <p:cNvSpPr/>
          <p:nvPr/>
        </p:nvSpPr>
        <p:spPr>
          <a:xfrm>
            <a:off x="419010" y="187582"/>
            <a:ext cx="7935318" cy="4326123"/>
          </a:xfrm>
          <a:prstGeom prst="roundRect">
            <a:avLst>
              <a:gd name="adj" fmla="val 399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TextBox 24">
            <a:extLst>
              <a:ext uri="{FF2B5EF4-FFF2-40B4-BE49-F238E27FC236}">
                <a16:creationId xmlns:a16="http://schemas.microsoft.com/office/drawing/2014/main" id="{8EED59DD-66DE-7546-8CA5-81428FAABD56}"/>
              </a:ext>
            </a:extLst>
          </p:cNvPr>
          <p:cNvSpPr txBox="1"/>
          <p:nvPr/>
        </p:nvSpPr>
        <p:spPr>
          <a:xfrm>
            <a:off x="427115" y="230385"/>
            <a:ext cx="8187035" cy="1613475"/>
          </a:xfrm>
          <a:prstGeom prst="rect">
            <a:avLst/>
          </a:prstGeom>
          <a:noFill/>
        </p:spPr>
        <p:txBody>
          <a:bodyPr wrap="square" rtlCol="0">
            <a:noAutofit/>
          </a:bodyPr>
          <a:lstStyle/>
          <a:p>
            <a:pPr>
              <a:spcAft>
                <a:spcPts val="300"/>
              </a:spcAft>
            </a:pPr>
            <a:r>
              <a:rPr lang="en-US" sz="2200" b="1" dirty="0">
                <a:solidFill>
                  <a:srgbClr val="301B58"/>
                </a:solidFill>
                <a:latin typeface="TimesNewRomanPS-BoldMT"/>
              </a:rPr>
              <a:t>Grains Measuring Tools</a:t>
            </a:r>
          </a:p>
          <a:p>
            <a:pPr>
              <a:spcAft>
                <a:spcPts val="600"/>
              </a:spcAft>
            </a:pPr>
            <a:r>
              <a:rPr lang="en-US" sz="1400" dirty="0">
                <a:solidFill>
                  <a:srgbClr val="000000"/>
                </a:solidFill>
                <a:latin typeface="Times New Roman" panose="02020603050405020304" pitchFamily="18" charset="0"/>
                <a:cs typeface="Times New Roman" panose="02020603050405020304" pitchFamily="18" charset="0"/>
              </a:rPr>
              <a:t>Compare your food to the guides below to see if it is the same size or larger than the item listed on the </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Grains Measuring Chart.</a:t>
            </a:r>
          </a:p>
          <a:p>
            <a:r>
              <a:rPr lang="en-US" sz="1400" b="1" dirty="0">
                <a:solidFill>
                  <a:srgbClr val="301B58"/>
                </a:solidFill>
                <a:latin typeface="Times New Roman" panose="02020603050405020304" pitchFamily="18" charset="0"/>
                <a:cs typeface="Times New Roman" panose="02020603050405020304" pitchFamily="18" charset="0"/>
              </a:rPr>
              <a:t>Guides appear as actual size when this worksheet is printed at 100% on standard 8 ½” by 11” paper.</a:t>
            </a:r>
            <a:endParaRPr lang="en-US" sz="1400" dirty="0">
              <a:solidFill>
                <a:srgbClr val="301B58"/>
              </a:solidFill>
              <a:latin typeface="Times New Roman" panose="02020603050405020304" pitchFamily="18" charset="0"/>
              <a:cs typeface="Times New Roman" panose="02020603050405020304" pitchFamily="18" charset="0"/>
            </a:endParaRPr>
          </a:p>
        </p:txBody>
      </p:sp>
      <p:grpSp>
        <p:nvGrpSpPr>
          <p:cNvPr id="4" name="Group 3" descr="A size guide for a 2 inch by 2 inch square. ">
            <a:extLst>
              <a:ext uri="{FF2B5EF4-FFF2-40B4-BE49-F238E27FC236}">
                <a16:creationId xmlns:a16="http://schemas.microsoft.com/office/drawing/2014/main" id="{71D97AFD-DBC0-4253-A822-7720C3A4E308}"/>
              </a:ext>
            </a:extLst>
          </p:cNvPr>
          <p:cNvGrpSpPr/>
          <p:nvPr/>
        </p:nvGrpSpPr>
        <p:grpSpPr>
          <a:xfrm>
            <a:off x="728089" y="1489025"/>
            <a:ext cx="1968541" cy="1828800"/>
            <a:chOff x="728089" y="1489025"/>
            <a:chExt cx="1968541" cy="1828800"/>
          </a:xfrm>
        </p:grpSpPr>
        <p:sp>
          <p:nvSpPr>
            <p:cNvPr id="26" name="Rounded Rectangle 25" descr=" A size guide for a 2 inch by 2 inch square ">
              <a:extLst>
                <a:ext uri="{FF2B5EF4-FFF2-40B4-BE49-F238E27FC236}">
                  <a16:creationId xmlns:a16="http://schemas.microsoft.com/office/drawing/2014/main" id="{51A69431-B397-5642-ABD6-4C8F7BB51B16}"/>
                </a:ext>
              </a:extLst>
            </p:cNvPr>
            <p:cNvSpPr/>
            <p:nvPr/>
          </p:nvSpPr>
          <p:spPr>
            <a:xfrm>
              <a:off x="801298" y="1489025"/>
              <a:ext cx="1828800" cy="1828800"/>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CA0671CA-D021-C843-96C3-CD2D3D328ACF}"/>
                </a:ext>
              </a:extLst>
            </p:cNvPr>
            <p:cNvSpPr txBox="1"/>
            <p:nvPr/>
          </p:nvSpPr>
          <p:spPr>
            <a:xfrm>
              <a:off x="728089" y="2417749"/>
              <a:ext cx="1968541" cy="292388"/>
            </a:xfrm>
            <a:prstGeom prst="rect">
              <a:avLst/>
            </a:prstGeom>
            <a:noFill/>
          </p:spPr>
          <p:txBody>
            <a:bodyPr wrap="square" rtlCol="0">
              <a:spAutoFit/>
            </a:bodyPr>
            <a:lstStyle/>
            <a:p>
              <a:pPr algn="ctr"/>
              <a:r>
                <a:rPr lang="en-US" sz="1300" b="1" dirty="0">
                  <a:solidFill>
                    <a:srgbClr val="301B58"/>
                  </a:solidFill>
                  <a:latin typeface="Helvetica" pitchFamily="2" charset="0"/>
                </a:rPr>
                <a:t>2” by 2” square</a:t>
              </a:r>
              <a:endParaRPr lang="en-US" sz="1300" dirty="0">
                <a:solidFill>
                  <a:srgbClr val="301B58"/>
                </a:solidFill>
                <a:latin typeface="Helvetica" pitchFamily="2" charset="0"/>
              </a:endParaRPr>
            </a:p>
          </p:txBody>
        </p:sp>
        <p:cxnSp>
          <p:nvCxnSpPr>
            <p:cNvPr id="30" name="Straight Arrow Connector 29" descr=" A size guide for a 2 inch by 2 inch square ">
              <a:extLst>
                <a:ext uri="{FF2B5EF4-FFF2-40B4-BE49-F238E27FC236}">
                  <a16:creationId xmlns:a16="http://schemas.microsoft.com/office/drawing/2014/main" id="{73E0892D-67C7-5A4A-8C97-C4FD5FA6EEDC}"/>
                </a:ext>
                <a:ext uri="{C183D7F6-B498-43B3-948B-1728B52AA6E4}">
                  <adec:decorative xmlns:adec="http://schemas.microsoft.com/office/drawing/2017/decorative" xmlns="" val="0"/>
                </a:ext>
              </a:extLst>
            </p:cNvPr>
            <p:cNvCxnSpPr>
              <a:cxnSpLocks/>
            </p:cNvCxnSpPr>
            <p:nvPr/>
          </p:nvCxnSpPr>
          <p:spPr>
            <a:xfrm>
              <a:off x="789673" y="2403425"/>
              <a:ext cx="1828800"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5" name="Group 4" descr="A size guide for a 1 and ¾  inch round.">
            <a:extLst>
              <a:ext uri="{FF2B5EF4-FFF2-40B4-BE49-F238E27FC236}">
                <a16:creationId xmlns:a16="http://schemas.microsoft.com/office/drawing/2014/main" id="{ACC5FE04-EFF9-41F0-9675-423D58CE7046}"/>
              </a:ext>
            </a:extLst>
          </p:cNvPr>
          <p:cNvGrpSpPr/>
          <p:nvPr/>
        </p:nvGrpSpPr>
        <p:grpSpPr>
          <a:xfrm>
            <a:off x="3270651" y="1603325"/>
            <a:ext cx="2221561" cy="1600200"/>
            <a:chOff x="3270651" y="1603325"/>
            <a:chExt cx="2221561" cy="1600200"/>
          </a:xfrm>
        </p:grpSpPr>
        <p:sp>
          <p:nvSpPr>
            <p:cNvPr id="28" name="Oval 27" descr=" A size guide for a 1 ¾  inch round ">
              <a:extLst>
                <a:ext uri="{FF2B5EF4-FFF2-40B4-BE49-F238E27FC236}">
                  <a16:creationId xmlns:a16="http://schemas.microsoft.com/office/drawing/2014/main" id="{17C3B73E-36BE-2243-BD14-4D06061A881E}"/>
                </a:ext>
              </a:extLst>
            </p:cNvPr>
            <p:cNvSpPr/>
            <p:nvPr/>
          </p:nvSpPr>
          <p:spPr>
            <a:xfrm>
              <a:off x="3561220" y="1603325"/>
              <a:ext cx="1600200" cy="1600200"/>
            </a:xfrm>
            <a:prstGeom prst="ellipse">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B37360C3-F73E-5A40-9632-48BF07F2EEE5}"/>
                </a:ext>
              </a:extLst>
            </p:cNvPr>
            <p:cNvSpPr txBox="1"/>
            <p:nvPr/>
          </p:nvSpPr>
          <p:spPr>
            <a:xfrm>
              <a:off x="3270651" y="2417749"/>
              <a:ext cx="2221561" cy="292388"/>
            </a:xfrm>
            <a:prstGeom prst="rect">
              <a:avLst/>
            </a:prstGeom>
            <a:noFill/>
          </p:spPr>
          <p:txBody>
            <a:bodyPr wrap="square" rtlCol="0">
              <a:spAutoFit/>
            </a:bodyPr>
            <a:lstStyle/>
            <a:p>
              <a:pPr algn="ctr"/>
              <a:r>
                <a:rPr lang="en-US" sz="1300" b="1" dirty="0">
                  <a:solidFill>
                    <a:srgbClr val="301B58"/>
                  </a:solidFill>
                  <a:latin typeface="Helvetica" pitchFamily="2" charset="0"/>
                </a:rPr>
                <a:t>1</a:t>
              </a:r>
              <a:r>
                <a:rPr lang="en-US" sz="1300" dirty="0">
                  <a:solidFill>
                    <a:srgbClr val="301B58"/>
                  </a:solidFill>
                  <a:latin typeface="Helvetica" pitchFamily="2" charset="0"/>
                </a:rPr>
                <a:t> </a:t>
              </a:r>
              <a:r>
                <a:rPr lang="en-US" sz="1300" b="1" dirty="0">
                  <a:solidFill>
                    <a:srgbClr val="301B58"/>
                  </a:solidFill>
                  <a:latin typeface="Arial" panose="020B0604020202020204" pitchFamily="34" charset="0"/>
                </a:rPr>
                <a:t>¾</a:t>
              </a:r>
              <a:r>
                <a:rPr lang="en-US" sz="1300" b="1" dirty="0">
                  <a:solidFill>
                    <a:srgbClr val="301B58"/>
                  </a:solidFill>
                  <a:latin typeface="Helvetica" pitchFamily="2" charset="0"/>
                </a:rPr>
                <a:t>” round across</a:t>
              </a:r>
              <a:endParaRPr lang="en-US" sz="1300" dirty="0">
                <a:solidFill>
                  <a:srgbClr val="301B58"/>
                </a:solidFill>
                <a:latin typeface="Helvetica" pitchFamily="2" charset="0"/>
              </a:endParaRPr>
            </a:p>
          </p:txBody>
        </p:sp>
        <p:cxnSp>
          <p:nvCxnSpPr>
            <p:cNvPr id="31" name="Straight Arrow Connector 30" descr=" A size guide for a 1 ¾  inch round ">
              <a:extLst>
                <a:ext uri="{FF2B5EF4-FFF2-40B4-BE49-F238E27FC236}">
                  <a16:creationId xmlns:a16="http://schemas.microsoft.com/office/drawing/2014/main" id="{13F37189-E2CD-4E48-BC4E-72CED8918799}"/>
                </a:ext>
                <a:ext uri="{C183D7F6-B498-43B3-948B-1728B52AA6E4}">
                  <adec:decorative xmlns:adec="http://schemas.microsoft.com/office/drawing/2017/decorative" xmlns="" val="0"/>
                </a:ext>
              </a:extLst>
            </p:cNvPr>
            <p:cNvCxnSpPr>
              <a:cxnSpLocks/>
            </p:cNvCxnSpPr>
            <p:nvPr/>
          </p:nvCxnSpPr>
          <p:spPr>
            <a:xfrm>
              <a:off x="3568970" y="2403425"/>
              <a:ext cx="1600200" cy="0"/>
            </a:xfrm>
            <a:prstGeom prst="straightConnector1">
              <a:avLst/>
            </a:prstGeom>
            <a:ln w="28575" cap="rnd">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grpSp>
        <p:nvGrpSpPr>
          <p:cNvPr id="6" name="Group 5" descr="A size guide for a 1 inch by 1 inch square.">
            <a:extLst>
              <a:ext uri="{FF2B5EF4-FFF2-40B4-BE49-F238E27FC236}">
                <a16:creationId xmlns:a16="http://schemas.microsoft.com/office/drawing/2014/main" id="{9ED47A50-1101-44DD-9EE4-C453F261FF87}"/>
              </a:ext>
            </a:extLst>
          </p:cNvPr>
          <p:cNvGrpSpPr/>
          <p:nvPr/>
        </p:nvGrpSpPr>
        <p:grpSpPr>
          <a:xfrm>
            <a:off x="6198178" y="1946225"/>
            <a:ext cx="1227401" cy="963967"/>
            <a:chOff x="6198178" y="1946225"/>
            <a:chExt cx="1227401" cy="963967"/>
          </a:xfrm>
        </p:grpSpPr>
        <p:sp>
          <p:nvSpPr>
            <p:cNvPr id="29" name="Rounded Rectangle 28" descr=" A size guide for a 1 inch by 1 inch square ">
              <a:extLst>
                <a:ext uri="{FF2B5EF4-FFF2-40B4-BE49-F238E27FC236}">
                  <a16:creationId xmlns:a16="http://schemas.microsoft.com/office/drawing/2014/main" id="{F76F75BC-2DE5-5948-B702-672CECEFD8A1}"/>
                </a:ext>
              </a:extLst>
            </p:cNvPr>
            <p:cNvSpPr/>
            <p:nvPr/>
          </p:nvSpPr>
          <p:spPr>
            <a:xfrm>
              <a:off x="6317212" y="1946225"/>
              <a:ext cx="914400" cy="914400"/>
            </a:xfrm>
            <a:prstGeom prst="roundRect">
              <a:avLst>
                <a:gd name="adj" fmla="val 5844"/>
              </a:avLst>
            </a:prstGeom>
            <a:noFill/>
            <a:ln w="25400">
              <a:solidFill>
                <a:srgbClr val="489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4" name="TextBox 43">
              <a:extLst>
                <a:ext uri="{FF2B5EF4-FFF2-40B4-BE49-F238E27FC236}">
                  <a16:creationId xmlns:a16="http://schemas.microsoft.com/office/drawing/2014/main" id="{02CBB150-27BD-8E4E-A520-0C8C9550C07C}"/>
                </a:ext>
              </a:extLst>
            </p:cNvPr>
            <p:cNvSpPr txBox="1"/>
            <p:nvPr/>
          </p:nvSpPr>
          <p:spPr>
            <a:xfrm>
              <a:off x="6198178" y="2417749"/>
              <a:ext cx="1227401" cy="492443"/>
            </a:xfrm>
            <a:prstGeom prst="rect">
              <a:avLst/>
            </a:prstGeom>
            <a:noFill/>
          </p:spPr>
          <p:txBody>
            <a:bodyPr wrap="square" rtlCol="0">
              <a:spAutoFit/>
            </a:bodyPr>
            <a:lstStyle/>
            <a:p>
              <a:pPr algn="ctr"/>
              <a:r>
                <a:rPr lang="en-US" sz="1300" b="1" dirty="0">
                  <a:solidFill>
                    <a:srgbClr val="2F1A57"/>
                  </a:solidFill>
                  <a:latin typeface="Helvetica" pitchFamily="2" charset="0"/>
                </a:rPr>
                <a:t>1” by 1” </a:t>
              </a:r>
              <a:br>
                <a:rPr lang="en-US" sz="1300" b="1" dirty="0">
                  <a:solidFill>
                    <a:srgbClr val="2F1A57"/>
                  </a:solidFill>
                  <a:latin typeface="Helvetica" pitchFamily="2" charset="0"/>
                </a:rPr>
              </a:br>
              <a:r>
                <a:rPr lang="en-US" sz="1300" b="1" dirty="0">
                  <a:solidFill>
                    <a:srgbClr val="2F1A57"/>
                  </a:solidFill>
                  <a:latin typeface="Helvetica" pitchFamily="2" charset="0"/>
                </a:rPr>
                <a:t>square</a:t>
              </a:r>
              <a:endParaRPr lang="en-US" sz="1300" dirty="0">
                <a:solidFill>
                  <a:srgbClr val="2F1A57"/>
                </a:solidFill>
                <a:latin typeface="Helvetica" pitchFamily="2" charset="0"/>
              </a:endParaRPr>
            </a:p>
          </p:txBody>
        </p:sp>
        <p:cxnSp>
          <p:nvCxnSpPr>
            <p:cNvPr id="35" name="Straight Arrow Connector 34" descr=" A size guide for a 1 inch by 1 inch square ">
              <a:extLst>
                <a:ext uri="{FF2B5EF4-FFF2-40B4-BE49-F238E27FC236}">
                  <a16:creationId xmlns:a16="http://schemas.microsoft.com/office/drawing/2014/main" id="{055F1724-33A3-DE44-8F5F-823721A0D429}"/>
                </a:ext>
                <a:ext uri="{C183D7F6-B498-43B3-948B-1728B52AA6E4}">
                  <adec:decorative xmlns:adec="http://schemas.microsoft.com/office/drawing/2017/decorative" xmlns="" val="0"/>
                </a:ext>
              </a:extLst>
            </p:cNvPr>
            <p:cNvCxnSpPr>
              <a:cxnSpLocks/>
            </p:cNvCxnSpPr>
            <p:nvPr/>
          </p:nvCxnSpPr>
          <p:spPr>
            <a:xfrm>
              <a:off x="6317212" y="2403425"/>
              <a:ext cx="914400" cy="0"/>
            </a:xfrm>
            <a:prstGeom prst="straightConnector1">
              <a:avLst/>
            </a:prstGeom>
            <a:ln w="28575" cap="sq">
              <a:solidFill>
                <a:srgbClr val="2F1A57"/>
              </a:solidFill>
              <a:round/>
              <a:headEnd type="arrow" w="lg" len="med"/>
              <a:tailEnd type="arrow" w="lg" len="med"/>
            </a:ln>
          </p:spPr>
          <p:style>
            <a:lnRef idx="1">
              <a:schemeClr val="accent1"/>
            </a:lnRef>
            <a:fillRef idx="0">
              <a:schemeClr val="accent1"/>
            </a:fillRef>
            <a:effectRef idx="0">
              <a:schemeClr val="accent1"/>
            </a:effectRef>
            <a:fontRef idx="minor">
              <a:schemeClr val="tx1"/>
            </a:fontRef>
          </p:style>
        </p:cxnSp>
      </p:grpSp>
      <p:pic>
        <p:nvPicPr>
          <p:cNvPr id="24" name="Picture 23" descr="Eight inch ruler.">
            <a:extLst>
              <a:ext uri="{FF2B5EF4-FFF2-40B4-BE49-F238E27FC236}">
                <a16:creationId xmlns:a16="http://schemas.microsoft.com/office/drawing/2014/main" id="{F6934109-C78A-7141-A42A-D1F15E5D04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010" y="3810468"/>
            <a:ext cx="7935318" cy="856145"/>
          </a:xfrm>
          <a:prstGeom prst="rect">
            <a:avLst/>
          </a:prstGeom>
        </p:spPr>
      </p:pic>
      <p:pic>
        <p:nvPicPr>
          <p:cNvPr id="19" name="Picture 18" descr="Pretzel measuring approximately 1 and ½ tall.">
            <a:extLst>
              <a:ext uri="{FF2B5EF4-FFF2-40B4-BE49-F238E27FC236}">
                <a16:creationId xmlns:a16="http://schemas.microsoft.com/office/drawing/2014/main" id="{A1D4B423-6A87-184A-97E9-3A4C42B613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658790" y="3310858"/>
            <a:ext cx="1724071" cy="1704850"/>
          </a:xfrm>
          <a:prstGeom prst="rect">
            <a:avLst/>
          </a:prstGeom>
          <a:effectLst>
            <a:outerShdw blurRad="63500" sx="102000" sy="102000" algn="ctr" rotWithShape="0">
              <a:prstClr val="black">
                <a:alpha val="15000"/>
              </a:prstClr>
            </a:outerShdw>
          </a:effectLst>
        </p:spPr>
      </p:pic>
      <p:sp>
        <p:nvSpPr>
          <p:cNvPr id="45" name="TextBox 44">
            <a:extLst>
              <a:ext uri="{FF2B5EF4-FFF2-40B4-BE49-F238E27FC236}">
                <a16:creationId xmlns:a16="http://schemas.microsoft.com/office/drawing/2014/main" id="{432A1DD0-F5FF-2F4F-9065-E79E82E88BE7}"/>
              </a:ext>
            </a:extLst>
          </p:cNvPr>
          <p:cNvSpPr txBox="1"/>
          <p:nvPr/>
        </p:nvSpPr>
        <p:spPr>
          <a:xfrm>
            <a:off x="2671916" y="3492642"/>
            <a:ext cx="1315639" cy="284661"/>
          </a:xfrm>
          <a:prstGeom prst="rect">
            <a:avLst/>
          </a:prstGeom>
          <a:noFill/>
        </p:spPr>
        <p:txBody>
          <a:bodyPr wrap="square" lIns="0" tIns="0" rIns="0" bIns="0" rtlCol="0">
            <a:noAutofit/>
          </a:bodyPr>
          <a:lstStyle/>
          <a:p>
            <a:r>
              <a:rPr lang="en-US" sz="1600" b="1" dirty="0">
                <a:solidFill>
                  <a:srgbClr val="2F1A57"/>
                </a:solidFill>
                <a:latin typeface="Helvetica" pitchFamily="2" charset="0"/>
              </a:rPr>
              <a:t>~1 ½” tall</a:t>
            </a:r>
          </a:p>
        </p:txBody>
      </p:sp>
      <p:cxnSp>
        <p:nvCxnSpPr>
          <p:cNvPr id="46" name="Elbow Connector 45" descr=" &quot;&quot;">
            <a:extLst>
              <a:ext uri="{FF2B5EF4-FFF2-40B4-BE49-F238E27FC236}">
                <a16:creationId xmlns:a16="http://schemas.microsoft.com/office/drawing/2014/main" id="{57D1A3EB-4BA8-1345-B4BF-ED5B87C54ECD}"/>
              </a:ext>
              <a:ext uri="{C183D7F6-B498-43B3-948B-1728B52AA6E4}">
                <adec:decorative xmlns:adec="http://schemas.microsoft.com/office/drawing/2017/decorative" xmlns="" val="0"/>
              </a:ext>
            </a:extLst>
          </p:cNvPr>
          <p:cNvCxnSpPr>
            <a:cxnSpLocks/>
          </p:cNvCxnSpPr>
          <p:nvPr/>
        </p:nvCxnSpPr>
        <p:spPr>
          <a:xfrm rot="10800000" flipV="1">
            <a:off x="2145916" y="3634972"/>
            <a:ext cx="479577" cy="1"/>
          </a:xfrm>
          <a:prstGeom prst="bentConnector3">
            <a:avLst>
              <a:gd name="adj1" fmla="val 50000"/>
            </a:avLst>
          </a:prstGeom>
          <a:ln w="28575">
            <a:solidFill>
              <a:srgbClr val="2F1A57"/>
            </a:solidFill>
            <a:tailEnd type="oval"/>
          </a:ln>
        </p:spPr>
        <p:style>
          <a:lnRef idx="1">
            <a:schemeClr val="accent1"/>
          </a:lnRef>
          <a:fillRef idx="0">
            <a:schemeClr val="accent1"/>
          </a:fillRef>
          <a:effectRef idx="0">
            <a:schemeClr val="accent1"/>
          </a:effectRef>
          <a:fontRef idx="minor">
            <a:schemeClr val="tx1"/>
          </a:fontRef>
        </p:style>
      </p:cxnSp>
      <p:sp>
        <p:nvSpPr>
          <p:cNvPr id="2" name="Speaker Notes">
            <a:extLst>
              <a:ext uri="{FF2B5EF4-FFF2-40B4-BE49-F238E27FC236}">
                <a16:creationId xmlns:a16="http://schemas.microsoft.com/office/drawing/2014/main" id="{92E5D2E2-F8CA-9141-AB2E-DDF5BF7129C5}"/>
              </a:ext>
            </a:extLst>
          </p:cNvPr>
          <p:cNvSpPr txBox="1"/>
          <p:nvPr/>
        </p:nvSpPr>
        <p:spPr>
          <a:xfrm>
            <a:off x="2651760" y="4846320"/>
            <a:ext cx="2528256" cy="276999"/>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Let’s rotate the pretzel to see how “tall” it is. This ruler shows that the pretzel is 1 ½ inches tall as well. </a:t>
            </a:r>
          </a:p>
          <a:p>
            <a:r>
              <a:rPr lang="en-US" sz="400" dirty="0">
                <a:solidFill>
                  <a:schemeClr val="bg1"/>
                </a:solidFill>
                <a:latin typeface="Arial" panose="020B0604020202020204" pitchFamily="34" charset="0"/>
                <a:cs typeface="Arial" panose="020B0604020202020204" pitchFamily="34" charset="0"/>
              </a:rPr>
              <a:t>Now we know that the pretzel measures 1 ½ inches wide by 1 ½ inches tall.</a:t>
            </a:r>
          </a:p>
        </p:txBody>
      </p:sp>
    </p:spTree>
    <p:extLst>
      <p:ext uri="{BB962C8B-B14F-4D97-AF65-F5344CB8AC3E}">
        <p14:creationId xmlns:p14="http://schemas.microsoft.com/office/powerpoint/2010/main" val="3171699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9DF2B2-A0EB-F246-9A57-9A18E15252F4}"/>
              </a:ext>
              <a:ext uri="{C183D7F6-B498-43B3-948B-1728B52AA6E4}">
                <adec:decorative xmlns:adec="http://schemas.microsoft.com/office/drawing/2017/decorative" xmlns="" val="1"/>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D3981495-1297-C741-AE6B-235B9C97386C}"/>
              </a:ext>
            </a:extLst>
          </p:cNvPr>
          <p:cNvSpPr>
            <a:spLocks noGrp="1"/>
          </p:cNvSpPr>
          <p:nvPr>
            <p:ph type="title"/>
          </p:nvPr>
        </p:nvSpPr>
        <p:spPr>
          <a:xfrm>
            <a:off x="0" y="1311252"/>
            <a:ext cx="2882900" cy="1669773"/>
          </a:xfrm>
        </p:spPr>
        <p:txBody>
          <a:bodyPr/>
          <a:lstStyle/>
          <a:p>
            <a:r>
              <a:rPr lang="en-US" sz="1800" b="1" dirty="0"/>
              <a:t>Try It Out! </a:t>
            </a:r>
            <a:r>
              <a:rPr lang="en-US" sz="1800" b="0" dirty="0"/>
              <a:t/>
            </a:r>
            <a:br>
              <a:rPr lang="en-US" sz="1800" b="0" dirty="0"/>
            </a:br>
            <a:r>
              <a:rPr lang="en-US" sz="1800" b="0" dirty="0"/>
              <a:t>Is this pretzel the same size or larger than the hard mini-twist pretzel listed in the Grains Measuring Chart? </a:t>
            </a:r>
          </a:p>
        </p:txBody>
      </p:sp>
      <p:sp>
        <p:nvSpPr>
          <p:cNvPr id="5" name="TextBox 4">
            <a:extLst>
              <a:ext uri="{FF2B5EF4-FFF2-40B4-BE49-F238E27FC236}">
                <a16:creationId xmlns:a16="http://schemas.microsoft.com/office/drawing/2014/main" id="{3C4097D3-350A-654E-B09E-EEA68F3F4888}"/>
              </a:ext>
            </a:extLst>
          </p:cNvPr>
          <p:cNvSpPr txBox="1"/>
          <p:nvPr/>
        </p:nvSpPr>
        <p:spPr>
          <a:xfrm>
            <a:off x="170493" y="3314103"/>
            <a:ext cx="2710987" cy="1631216"/>
          </a:xfrm>
          <a:prstGeom prst="rect">
            <a:avLst/>
          </a:prstGeom>
          <a:noFill/>
        </p:spPr>
        <p:txBody>
          <a:bodyPr wrap="square" rtlCol="0">
            <a:spAutoFit/>
          </a:bodyPr>
          <a:lstStyle/>
          <a:p>
            <a:pPr marL="285750" indent="-285750">
              <a:spcAft>
                <a:spcPts val="1200"/>
              </a:spcAft>
              <a:buFont typeface="Wingdings" pitchFamily="2" charset="2"/>
              <a:buChar char="q"/>
            </a:pPr>
            <a:r>
              <a:rPr lang="en-US" dirty="0">
                <a:solidFill>
                  <a:schemeClr val="bg1"/>
                </a:solidFill>
                <a:latin typeface="Helvetica" pitchFamily="2" charset="0"/>
              </a:rPr>
              <a:t>Yes, this pretzel is the same size or larger.</a:t>
            </a:r>
          </a:p>
          <a:p>
            <a:pPr marL="285750" indent="-285750">
              <a:spcAft>
                <a:spcPts val="1200"/>
              </a:spcAft>
              <a:buFont typeface="Wingdings" pitchFamily="2" charset="2"/>
              <a:buChar char="q"/>
            </a:pPr>
            <a:r>
              <a:rPr lang="en-US" dirty="0">
                <a:solidFill>
                  <a:schemeClr val="bg1"/>
                </a:solidFill>
                <a:latin typeface="Helvetica" pitchFamily="2" charset="0"/>
              </a:rPr>
              <a:t>No, this pretzel is not the same size or larger.</a:t>
            </a:r>
          </a:p>
        </p:txBody>
      </p:sp>
      <p:sp>
        <p:nvSpPr>
          <p:cNvPr id="9" name="TextBox 8">
            <a:extLst>
              <a:ext uri="{FF2B5EF4-FFF2-40B4-BE49-F238E27FC236}">
                <a16:creationId xmlns:a16="http://schemas.microsoft.com/office/drawing/2014/main" id="{154D03A8-A9B3-CF44-B413-EF01A44D0B9C}"/>
              </a:ext>
            </a:extLst>
          </p:cNvPr>
          <p:cNvSpPr txBox="1"/>
          <p:nvPr/>
        </p:nvSpPr>
        <p:spPr>
          <a:xfrm>
            <a:off x="3720662" y="1103583"/>
            <a:ext cx="4352474" cy="400110"/>
          </a:xfrm>
          <a:prstGeom prst="rect">
            <a:avLst/>
          </a:prstGeom>
          <a:noFill/>
        </p:spPr>
        <p:txBody>
          <a:bodyPr wrap="none" rtlCol="0">
            <a:spAutoFit/>
          </a:bodyPr>
          <a:lstStyle/>
          <a:p>
            <a:r>
              <a:rPr lang="en-US" sz="2000" dirty="0">
                <a:solidFill>
                  <a:schemeClr val="tx1">
                    <a:lumMod val="65000"/>
                    <a:lumOff val="35000"/>
                  </a:schemeClr>
                </a:solidFill>
                <a:latin typeface="Helvetica" pitchFamily="2" charset="0"/>
              </a:rPr>
              <a:t>This pretzel measures 1 ½” by 1 ½”. </a:t>
            </a:r>
          </a:p>
        </p:txBody>
      </p:sp>
      <p:grpSp>
        <p:nvGrpSpPr>
          <p:cNvPr id="8" name="Group 7" descr="Pretzel measuring 1 and ½ inches tall and wide.">
            <a:extLst>
              <a:ext uri="{FF2B5EF4-FFF2-40B4-BE49-F238E27FC236}">
                <a16:creationId xmlns:a16="http://schemas.microsoft.com/office/drawing/2014/main" id="{D73D5250-6E1B-41F3-BA81-FC2DBAB6198F}"/>
              </a:ext>
            </a:extLst>
          </p:cNvPr>
          <p:cNvGrpSpPr/>
          <p:nvPr/>
        </p:nvGrpSpPr>
        <p:grpSpPr>
          <a:xfrm>
            <a:off x="4107526" y="1830936"/>
            <a:ext cx="2592739" cy="2096860"/>
            <a:chOff x="4107526" y="1830936"/>
            <a:chExt cx="2592739" cy="2096860"/>
          </a:xfrm>
        </p:grpSpPr>
        <p:pic>
          <p:nvPicPr>
            <p:cNvPr id="17" name="Picture 16" descr="Pretzel measuring 1 and ½ inches tall and wide.">
              <a:extLst>
                <a:ext uri="{FF2B5EF4-FFF2-40B4-BE49-F238E27FC236}">
                  <a16:creationId xmlns:a16="http://schemas.microsoft.com/office/drawing/2014/main" id="{6C05A258-9B17-AC4D-A0EC-86952F37D4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27619" y="1830936"/>
              <a:ext cx="1572646" cy="1608542"/>
            </a:xfrm>
            <a:prstGeom prst="rect">
              <a:avLst/>
            </a:prstGeom>
            <a:effectLst>
              <a:outerShdw blurRad="63500" sx="102000" sy="102000" algn="ctr" rotWithShape="0">
                <a:prstClr val="black">
                  <a:alpha val="15000"/>
                </a:prstClr>
              </a:outerShdw>
            </a:effectLst>
          </p:spPr>
        </p:pic>
        <p:sp>
          <p:nvSpPr>
            <p:cNvPr id="14" name="TextBox 13">
              <a:extLst>
                <a:ext uri="{FF2B5EF4-FFF2-40B4-BE49-F238E27FC236}">
                  <a16:creationId xmlns:a16="http://schemas.microsoft.com/office/drawing/2014/main" id="{53DCA714-223F-5146-9DF3-A217F92618DE}"/>
                </a:ext>
              </a:extLst>
            </p:cNvPr>
            <p:cNvSpPr txBox="1"/>
            <p:nvPr/>
          </p:nvSpPr>
          <p:spPr>
            <a:xfrm>
              <a:off x="4107526" y="2506992"/>
              <a:ext cx="648888" cy="284661"/>
            </a:xfrm>
            <a:prstGeom prst="rect">
              <a:avLst/>
            </a:prstGeom>
            <a:noFill/>
          </p:spPr>
          <p:txBody>
            <a:bodyPr wrap="square" lIns="0" tIns="0" rIns="0" bIns="0" rtlCol="0">
              <a:noAutofit/>
            </a:bodyPr>
            <a:lstStyle/>
            <a:p>
              <a:pPr algn="ctr"/>
              <a:r>
                <a:rPr lang="en-US" b="1" dirty="0">
                  <a:latin typeface="Helvetica" pitchFamily="2" charset="0"/>
                </a:rPr>
                <a:t>1 ½”</a:t>
              </a:r>
            </a:p>
          </p:txBody>
        </p:sp>
        <p:sp>
          <p:nvSpPr>
            <p:cNvPr id="13" name="Right Bracket 12" descr="Bracket to the left of a pretzel measuring 1 1/2&quot;.">
              <a:extLst>
                <a:ext uri="{FF2B5EF4-FFF2-40B4-BE49-F238E27FC236}">
                  <a16:creationId xmlns:a16="http://schemas.microsoft.com/office/drawing/2014/main" id="{0EE169D4-F15A-7C48-BFAC-DE9F755F0F0A}"/>
                </a:ext>
                <a:ext uri="{C183D7F6-B498-43B3-948B-1728B52AA6E4}">
                  <adec:decorative xmlns:adec="http://schemas.microsoft.com/office/drawing/2017/decorative" xmlns="" val="0"/>
                </a:ext>
              </a:extLst>
            </p:cNvPr>
            <p:cNvSpPr/>
            <p:nvPr/>
          </p:nvSpPr>
          <p:spPr>
            <a:xfrm rot="10800000">
              <a:off x="4920304" y="1963522"/>
              <a:ext cx="52134" cy="1371600"/>
            </a:xfrm>
            <a:prstGeom prst="rightBracket">
              <a:avLst>
                <a:gd name="adj" fmla="val 13841"/>
              </a:avLst>
            </a:prstGeom>
            <a:ln w="28575" cap="sq">
              <a:solidFill>
                <a:srgbClr val="2F1A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extBox 11">
              <a:extLst>
                <a:ext uri="{FF2B5EF4-FFF2-40B4-BE49-F238E27FC236}">
                  <a16:creationId xmlns:a16="http://schemas.microsoft.com/office/drawing/2014/main" id="{0E7B0E09-35E0-8B48-B602-34FFFB1E5A52}"/>
                </a:ext>
              </a:extLst>
            </p:cNvPr>
            <p:cNvSpPr txBox="1"/>
            <p:nvPr/>
          </p:nvSpPr>
          <p:spPr>
            <a:xfrm>
              <a:off x="5601101" y="3643135"/>
              <a:ext cx="648888" cy="284661"/>
            </a:xfrm>
            <a:prstGeom prst="rect">
              <a:avLst/>
            </a:prstGeom>
            <a:noFill/>
          </p:spPr>
          <p:txBody>
            <a:bodyPr wrap="square" lIns="0" tIns="0" rIns="0" bIns="0" rtlCol="0">
              <a:noAutofit/>
            </a:bodyPr>
            <a:lstStyle/>
            <a:p>
              <a:pPr algn="ctr"/>
              <a:r>
                <a:rPr lang="en-US" b="1" dirty="0">
                  <a:latin typeface="Helvetica" pitchFamily="2" charset="0"/>
                </a:rPr>
                <a:t>1 ½”</a:t>
              </a:r>
            </a:p>
          </p:txBody>
        </p:sp>
        <p:sp>
          <p:nvSpPr>
            <p:cNvPr id="10" name="Right Bracket 9" descr="Bracket at the bottom of a pretzel measuring 1 1/2&quot;.">
              <a:extLst>
                <a:ext uri="{FF2B5EF4-FFF2-40B4-BE49-F238E27FC236}">
                  <a16:creationId xmlns:a16="http://schemas.microsoft.com/office/drawing/2014/main" id="{7DBCE21A-CB26-B84C-807D-7689F214A979}"/>
                </a:ext>
                <a:ext uri="{C183D7F6-B498-43B3-948B-1728B52AA6E4}">
                  <adec:decorative xmlns:adec="http://schemas.microsoft.com/office/drawing/2017/decorative" xmlns="" val="0"/>
                </a:ext>
              </a:extLst>
            </p:cNvPr>
            <p:cNvSpPr/>
            <p:nvPr/>
          </p:nvSpPr>
          <p:spPr>
            <a:xfrm rot="5400000">
              <a:off x="5899478" y="2762387"/>
              <a:ext cx="52134" cy="1371600"/>
            </a:xfrm>
            <a:prstGeom prst="rightBracket">
              <a:avLst>
                <a:gd name="adj" fmla="val 13841"/>
              </a:avLst>
            </a:prstGeom>
            <a:ln w="28575" cap="sq">
              <a:solidFill>
                <a:srgbClr val="2F1A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5" name="Straight Connector 14" descr=" ">
              <a:extLst>
                <a:ext uri="{FF2B5EF4-FFF2-40B4-BE49-F238E27FC236}">
                  <a16:creationId xmlns:a16="http://schemas.microsoft.com/office/drawing/2014/main" id="{6785E905-E9AC-B145-9C4C-79DD9C393C4E}"/>
                </a:ext>
                <a:ext uri="{C183D7F6-B498-43B3-948B-1728B52AA6E4}">
                  <adec:decorative xmlns:adec="http://schemas.microsoft.com/office/drawing/2017/decorative" xmlns="" val="0"/>
                </a:ext>
              </a:extLst>
            </p:cNvPr>
            <p:cNvCxnSpPr>
              <a:cxnSpLocks/>
            </p:cNvCxnSpPr>
            <p:nvPr/>
          </p:nvCxnSpPr>
          <p:spPr>
            <a:xfrm>
              <a:off x="4716054" y="2649322"/>
              <a:ext cx="214913" cy="0"/>
            </a:xfrm>
            <a:prstGeom prst="line">
              <a:avLst/>
            </a:prstGeom>
            <a:ln w="28575">
              <a:solidFill>
                <a:srgbClr val="2F1A5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descr=" ">
              <a:extLst>
                <a:ext uri="{FF2B5EF4-FFF2-40B4-BE49-F238E27FC236}">
                  <a16:creationId xmlns:a16="http://schemas.microsoft.com/office/drawing/2014/main" id="{401495F2-69C0-744D-80D3-5426A27852C2}"/>
                </a:ext>
                <a:ext uri="{C183D7F6-B498-43B3-948B-1728B52AA6E4}">
                  <adec:decorative xmlns:adec="http://schemas.microsoft.com/office/drawing/2017/decorative" xmlns="" val="0"/>
                </a:ext>
              </a:extLst>
            </p:cNvPr>
            <p:cNvCxnSpPr>
              <a:cxnSpLocks/>
            </p:cNvCxnSpPr>
            <p:nvPr/>
          </p:nvCxnSpPr>
          <p:spPr>
            <a:xfrm>
              <a:off x="5925404" y="3474254"/>
              <a:ext cx="283" cy="188446"/>
            </a:xfrm>
            <a:prstGeom prst="line">
              <a:avLst/>
            </a:prstGeom>
            <a:ln w="28575">
              <a:solidFill>
                <a:srgbClr val="2F1A57"/>
              </a:solidFill>
            </a:ln>
          </p:spPr>
          <p:style>
            <a:lnRef idx="1">
              <a:schemeClr val="accent1"/>
            </a:lnRef>
            <a:fillRef idx="0">
              <a:schemeClr val="accent1"/>
            </a:fillRef>
            <a:effectRef idx="0">
              <a:schemeClr val="accent1"/>
            </a:effectRef>
            <a:fontRef idx="minor">
              <a:schemeClr val="tx1"/>
            </a:fontRef>
          </p:style>
        </p:cxnSp>
      </p:grpSp>
      <p:sp>
        <p:nvSpPr>
          <p:cNvPr id="4" name="Speaker Notes">
            <a:extLst>
              <a:ext uri="{FF2B5EF4-FFF2-40B4-BE49-F238E27FC236}">
                <a16:creationId xmlns:a16="http://schemas.microsoft.com/office/drawing/2014/main" id="{252FAD53-520A-384A-9813-588CA9957462}"/>
              </a:ext>
            </a:extLst>
          </p:cNvPr>
          <p:cNvSpPr txBox="1"/>
          <p:nvPr/>
        </p:nvSpPr>
        <p:spPr>
          <a:xfrm>
            <a:off x="4052111" y="4726252"/>
            <a:ext cx="4395755" cy="400110"/>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Now that we have measured the pretzel, let’s try another practice question. </a:t>
            </a:r>
          </a:p>
          <a:p>
            <a:r>
              <a:rPr lang="en-US" sz="400" dirty="0">
                <a:solidFill>
                  <a:schemeClr val="bg1"/>
                </a:solidFill>
                <a:latin typeface="Arial" panose="020B0604020202020204" pitchFamily="34" charset="0"/>
                <a:cs typeface="Arial" panose="020B0604020202020204" pitchFamily="34" charset="0"/>
              </a:rPr>
              <a:t>Take at the Grains Measuring Chart in your worksheet. Is this 1 ½ inch by 1 ½ inch pretzel the same size or larger than the hard mini-twist pretzel listed in the Grains Measuring Chart? </a:t>
            </a:r>
          </a:p>
          <a:p>
            <a:r>
              <a:rPr lang="en-US" sz="400" dirty="0">
                <a:solidFill>
                  <a:schemeClr val="bg1"/>
                </a:solidFill>
                <a:latin typeface="Arial" panose="020B0604020202020204" pitchFamily="34" charset="0"/>
                <a:cs typeface="Arial" panose="020B0604020202020204" pitchFamily="34" charset="0"/>
              </a:rPr>
              <a:t>Raise your hand if you think yes, this pretzel is the same size or larger than the pretzel listed in the Grains Measuring Chart [pause and wait for a show of hands].  </a:t>
            </a:r>
          </a:p>
          <a:p>
            <a:r>
              <a:rPr lang="en-US" sz="400" dirty="0">
                <a:solidFill>
                  <a:schemeClr val="bg1"/>
                </a:solidFill>
                <a:latin typeface="Arial" panose="020B0604020202020204" pitchFamily="34" charset="0"/>
                <a:cs typeface="Arial" panose="020B0604020202020204" pitchFamily="34" charset="0"/>
              </a:rPr>
              <a:t>Raise your hand if you think no, this pretzel is not the same size or larger than the pretzel listed in the Grains Measuring Chart [pause and wait for a show of hands].</a:t>
            </a:r>
          </a:p>
        </p:txBody>
      </p:sp>
    </p:spTree>
    <p:extLst>
      <p:ext uri="{BB962C8B-B14F-4D97-AF65-F5344CB8AC3E}">
        <p14:creationId xmlns:p14="http://schemas.microsoft.com/office/powerpoint/2010/main" val="2967501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9DF2B2-A0EB-F246-9A57-9A18E15252F4}"/>
              </a:ext>
              <a:ext uri="{C183D7F6-B498-43B3-948B-1728B52AA6E4}">
                <adec:decorative xmlns:adec="http://schemas.microsoft.com/office/drawing/2017/decorative" xmlns="" val="0"/>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D3981495-1297-C741-AE6B-235B9C97386C}"/>
              </a:ext>
            </a:extLst>
          </p:cNvPr>
          <p:cNvSpPr>
            <a:spLocks noGrp="1"/>
          </p:cNvSpPr>
          <p:nvPr>
            <p:ph type="title"/>
          </p:nvPr>
        </p:nvSpPr>
        <p:spPr>
          <a:xfrm>
            <a:off x="0" y="1363802"/>
            <a:ext cx="2882900" cy="1669773"/>
          </a:xfrm>
        </p:spPr>
        <p:txBody>
          <a:bodyPr/>
          <a:lstStyle/>
          <a:p>
            <a:r>
              <a:rPr lang="en-US" b="1" dirty="0"/>
              <a:t>Answer</a:t>
            </a:r>
            <a:r>
              <a:rPr lang="en-US" sz="1800" b="0" dirty="0"/>
              <a:t/>
            </a:r>
            <a:br>
              <a:rPr lang="en-US" sz="1800" b="0" dirty="0"/>
            </a:br>
            <a:r>
              <a:rPr lang="en-US" sz="1800" b="0" dirty="0"/>
              <a:t>Is this pretzel the same size or larger than the hard mini-twist pretzel listed in the Grains Measuring Chart? </a:t>
            </a:r>
          </a:p>
        </p:txBody>
      </p:sp>
      <p:sp>
        <p:nvSpPr>
          <p:cNvPr id="22" name="TextBox 21">
            <a:extLst>
              <a:ext uri="{FF2B5EF4-FFF2-40B4-BE49-F238E27FC236}">
                <a16:creationId xmlns:a16="http://schemas.microsoft.com/office/drawing/2014/main" id="{F48A3D2D-74F5-B348-A17E-1B9F4EEE021B}"/>
              </a:ext>
            </a:extLst>
          </p:cNvPr>
          <p:cNvSpPr txBox="1"/>
          <p:nvPr/>
        </p:nvSpPr>
        <p:spPr>
          <a:xfrm>
            <a:off x="44373" y="3366653"/>
            <a:ext cx="2874790" cy="1354217"/>
          </a:xfrm>
          <a:prstGeom prst="rect">
            <a:avLst/>
          </a:prstGeom>
          <a:noFill/>
        </p:spPr>
        <p:txBody>
          <a:bodyPr wrap="square" rtlCol="0">
            <a:spAutoFit/>
          </a:bodyPr>
          <a:lstStyle/>
          <a:p>
            <a:pPr marL="285750" indent="-285750">
              <a:spcAft>
                <a:spcPts val="1200"/>
              </a:spcAft>
              <a:buFont typeface="Wingdings" pitchFamily="2" charset="2"/>
              <a:buChar char="q"/>
            </a:pPr>
            <a:r>
              <a:rPr lang="en-US" b="1" dirty="0">
                <a:solidFill>
                  <a:schemeClr val="bg1"/>
                </a:solidFill>
                <a:latin typeface="Helvetica" pitchFamily="2" charset="0"/>
              </a:rPr>
              <a:t>Yes, this pretzel is the same size or larger.</a:t>
            </a:r>
          </a:p>
          <a:p>
            <a:pPr marL="285750" indent="-285750">
              <a:spcAft>
                <a:spcPts val="1200"/>
              </a:spcAft>
              <a:buFont typeface="Wingdings" pitchFamily="2" charset="2"/>
              <a:buChar char="q"/>
            </a:pPr>
            <a:r>
              <a:rPr lang="en-US" dirty="0">
                <a:solidFill>
                  <a:schemeClr val="bg1"/>
                </a:solidFill>
                <a:latin typeface="Helvetica" pitchFamily="2" charset="0"/>
              </a:rPr>
              <a:t>No, this pretzel is not the same size or larger.</a:t>
            </a:r>
          </a:p>
        </p:txBody>
      </p:sp>
      <p:sp>
        <p:nvSpPr>
          <p:cNvPr id="20" name="TextBox 19" descr="The box next to &quot;Yes, this pretzel is the same size or larger&quot; is checked. ">
            <a:extLst>
              <a:ext uri="{FF2B5EF4-FFF2-40B4-BE49-F238E27FC236}">
                <a16:creationId xmlns:a16="http://schemas.microsoft.com/office/drawing/2014/main" id="{4D74D905-7E4D-C642-B69C-49975AFC2F3F}"/>
              </a:ext>
            </a:extLst>
          </p:cNvPr>
          <p:cNvSpPr txBox="1"/>
          <p:nvPr/>
        </p:nvSpPr>
        <p:spPr>
          <a:xfrm>
            <a:off x="57400" y="3249780"/>
            <a:ext cx="461044" cy="461665"/>
          </a:xfrm>
          <a:prstGeom prst="rect">
            <a:avLst/>
          </a:prstGeom>
          <a:noFill/>
        </p:spPr>
        <p:txBody>
          <a:bodyPr wrap="square" rtlCol="0">
            <a:spAutoFit/>
          </a:bodyPr>
          <a:lstStyle/>
          <a:p>
            <a:r>
              <a:rPr lang="en-US" sz="2400" dirty="0">
                <a:solidFill>
                  <a:schemeClr val="bg1"/>
                </a:solidFill>
              </a:rPr>
              <a:t>✓</a:t>
            </a:r>
          </a:p>
        </p:txBody>
      </p:sp>
      <p:sp>
        <p:nvSpPr>
          <p:cNvPr id="21" name="TextBox 20">
            <a:extLst>
              <a:ext uri="{FF2B5EF4-FFF2-40B4-BE49-F238E27FC236}">
                <a16:creationId xmlns:a16="http://schemas.microsoft.com/office/drawing/2014/main" id="{8D0B9DAF-C035-8F45-A92E-69B407607A32}"/>
              </a:ext>
            </a:extLst>
          </p:cNvPr>
          <p:cNvSpPr txBox="1"/>
          <p:nvPr/>
        </p:nvSpPr>
        <p:spPr>
          <a:xfrm>
            <a:off x="3720662" y="1103583"/>
            <a:ext cx="4352474" cy="400110"/>
          </a:xfrm>
          <a:prstGeom prst="rect">
            <a:avLst/>
          </a:prstGeom>
          <a:noFill/>
        </p:spPr>
        <p:txBody>
          <a:bodyPr wrap="none" rtlCol="0">
            <a:spAutoFit/>
          </a:bodyPr>
          <a:lstStyle/>
          <a:p>
            <a:r>
              <a:rPr lang="en-US" sz="2000" dirty="0">
                <a:solidFill>
                  <a:schemeClr val="tx1">
                    <a:lumMod val="65000"/>
                    <a:lumOff val="35000"/>
                  </a:schemeClr>
                </a:solidFill>
                <a:latin typeface="Helvetica" pitchFamily="2" charset="0"/>
              </a:rPr>
              <a:t>This pretzel measures 1 ½” by 1 ½”. </a:t>
            </a:r>
          </a:p>
        </p:txBody>
      </p:sp>
      <p:grpSp>
        <p:nvGrpSpPr>
          <p:cNvPr id="6" name="Group 5" descr="Photo of a pretzel measuring 1 and ½ inches tall and wide.">
            <a:extLst>
              <a:ext uri="{FF2B5EF4-FFF2-40B4-BE49-F238E27FC236}">
                <a16:creationId xmlns:a16="http://schemas.microsoft.com/office/drawing/2014/main" id="{612EE5E7-D3AC-4823-87FB-3BC66EE8B1B5}"/>
              </a:ext>
            </a:extLst>
          </p:cNvPr>
          <p:cNvGrpSpPr/>
          <p:nvPr/>
        </p:nvGrpSpPr>
        <p:grpSpPr>
          <a:xfrm>
            <a:off x="3045566" y="1729072"/>
            <a:ext cx="2576980" cy="2088151"/>
            <a:chOff x="3045566" y="1729072"/>
            <a:chExt cx="2576980" cy="2088151"/>
          </a:xfrm>
        </p:grpSpPr>
        <p:pic>
          <p:nvPicPr>
            <p:cNvPr id="19" name="Picture 18" descr="Pretzel measuring 1 and ½ inches tall and wide.">
              <a:extLst>
                <a:ext uri="{FF2B5EF4-FFF2-40B4-BE49-F238E27FC236}">
                  <a16:creationId xmlns:a16="http://schemas.microsoft.com/office/drawing/2014/main" id="{88EB3C85-539B-8B44-A362-8D4C8835E3F7}"/>
                </a:ext>
                <a:ext uri="{C183D7F6-B498-43B3-948B-1728B52AA6E4}">
                  <adec:decorative xmlns:adec="http://schemas.microsoft.com/office/drawing/2017/decorative" xmlns=""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49900" y="1729072"/>
              <a:ext cx="1572646" cy="1608542"/>
            </a:xfrm>
            <a:prstGeom prst="rect">
              <a:avLst/>
            </a:prstGeom>
            <a:effectLst>
              <a:outerShdw blurRad="63500" sx="102000" sy="102000" algn="ctr" rotWithShape="0">
                <a:prstClr val="black">
                  <a:alpha val="15000"/>
                </a:prstClr>
              </a:outerShdw>
            </a:effectLst>
          </p:spPr>
        </p:pic>
        <p:sp>
          <p:nvSpPr>
            <p:cNvPr id="26" name="Right Bracket 25" descr="Bracket to the left of a pretzel measuring 1 1/2&quot;.">
              <a:extLst>
                <a:ext uri="{FF2B5EF4-FFF2-40B4-BE49-F238E27FC236}">
                  <a16:creationId xmlns:a16="http://schemas.microsoft.com/office/drawing/2014/main" id="{BD4BB3E1-07D1-CF40-BB62-828CD0EDA11B}"/>
                </a:ext>
                <a:ext uri="{C183D7F6-B498-43B3-948B-1728B52AA6E4}">
                  <adec:decorative xmlns:adec="http://schemas.microsoft.com/office/drawing/2017/decorative" xmlns="" val="0"/>
                </a:ext>
              </a:extLst>
            </p:cNvPr>
            <p:cNvSpPr/>
            <p:nvPr/>
          </p:nvSpPr>
          <p:spPr>
            <a:xfrm rot="10800000">
              <a:off x="3858344" y="1852949"/>
              <a:ext cx="52134" cy="1371600"/>
            </a:xfrm>
            <a:prstGeom prst="rightBracket">
              <a:avLst>
                <a:gd name="adj" fmla="val 13841"/>
              </a:avLst>
            </a:prstGeom>
            <a:ln w="28575" cap="sq">
              <a:solidFill>
                <a:srgbClr val="2F1A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 name="TextBox 26">
              <a:extLst>
                <a:ext uri="{FF2B5EF4-FFF2-40B4-BE49-F238E27FC236}">
                  <a16:creationId xmlns:a16="http://schemas.microsoft.com/office/drawing/2014/main" id="{98CF5321-B54A-A14F-89EB-13FCCFF4ED7A}"/>
                </a:ext>
              </a:extLst>
            </p:cNvPr>
            <p:cNvSpPr txBox="1"/>
            <p:nvPr/>
          </p:nvSpPr>
          <p:spPr>
            <a:xfrm>
              <a:off x="3045566" y="2396419"/>
              <a:ext cx="648888" cy="284661"/>
            </a:xfrm>
            <a:prstGeom prst="rect">
              <a:avLst/>
            </a:prstGeom>
            <a:noFill/>
          </p:spPr>
          <p:txBody>
            <a:bodyPr wrap="square" lIns="0" tIns="0" rIns="0" bIns="0" rtlCol="0">
              <a:noAutofit/>
            </a:bodyPr>
            <a:lstStyle/>
            <a:p>
              <a:pPr algn="ctr"/>
              <a:r>
                <a:rPr lang="en-US" b="1" dirty="0">
                  <a:latin typeface="Helvetica" pitchFamily="2" charset="0"/>
                </a:rPr>
                <a:t>1 ½”</a:t>
              </a:r>
            </a:p>
          </p:txBody>
        </p:sp>
        <p:sp>
          <p:nvSpPr>
            <p:cNvPr id="23" name="Right Bracket 22" descr="Bracket at the bottom of a pretzel measuring 1 1/2&quot;.">
              <a:extLst>
                <a:ext uri="{FF2B5EF4-FFF2-40B4-BE49-F238E27FC236}">
                  <a16:creationId xmlns:a16="http://schemas.microsoft.com/office/drawing/2014/main" id="{A58EA70A-A2B4-824E-9BE8-EB42139E605A}"/>
                </a:ext>
                <a:ext uri="{C183D7F6-B498-43B3-948B-1728B52AA6E4}">
                  <adec:decorative xmlns:adec="http://schemas.microsoft.com/office/drawing/2017/decorative" xmlns="" val="0"/>
                </a:ext>
              </a:extLst>
            </p:cNvPr>
            <p:cNvSpPr/>
            <p:nvPr/>
          </p:nvSpPr>
          <p:spPr>
            <a:xfrm rot="5400000">
              <a:off x="4837518" y="2651814"/>
              <a:ext cx="52134" cy="1371600"/>
            </a:xfrm>
            <a:prstGeom prst="rightBracket">
              <a:avLst>
                <a:gd name="adj" fmla="val 13841"/>
              </a:avLst>
            </a:prstGeom>
            <a:ln w="28575" cap="sq">
              <a:solidFill>
                <a:srgbClr val="2F1A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 name="TextBox 24">
              <a:extLst>
                <a:ext uri="{FF2B5EF4-FFF2-40B4-BE49-F238E27FC236}">
                  <a16:creationId xmlns:a16="http://schemas.microsoft.com/office/drawing/2014/main" id="{8DDF05B9-9758-5245-926F-DC0C0F99FA8C}"/>
                </a:ext>
              </a:extLst>
            </p:cNvPr>
            <p:cNvSpPr txBox="1"/>
            <p:nvPr/>
          </p:nvSpPr>
          <p:spPr>
            <a:xfrm>
              <a:off x="4539141" y="3532562"/>
              <a:ext cx="648888" cy="284661"/>
            </a:xfrm>
            <a:prstGeom prst="rect">
              <a:avLst/>
            </a:prstGeom>
            <a:noFill/>
          </p:spPr>
          <p:txBody>
            <a:bodyPr wrap="square" lIns="0" tIns="0" rIns="0" bIns="0" rtlCol="0">
              <a:noAutofit/>
            </a:bodyPr>
            <a:lstStyle/>
            <a:p>
              <a:pPr algn="ctr"/>
              <a:r>
                <a:rPr lang="en-US" b="1" dirty="0">
                  <a:latin typeface="Helvetica" pitchFamily="2" charset="0"/>
                </a:rPr>
                <a:t>1 ½”</a:t>
              </a:r>
            </a:p>
          </p:txBody>
        </p:sp>
        <p:cxnSp>
          <p:nvCxnSpPr>
            <p:cNvPr id="24" name="Straight Connector 23" descr=" ">
              <a:extLst>
                <a:ext uri="{FF2B5EF4-FFF2-40B4-BE49-F238E27FC236}">
                  <a16:creationId xmlns:a16="http://schemas.microsoft.com/office/drawing/2014/main" id="{6C329F31-0805-BF4C-A8DA-CBA33749BF6E}"/>
                </a:ext>
                <a:ext uri="{C183D7F6-B498-43B3-948B-1728B52AA6E4}">
                  <adec:decorative xmlns:adec="http://schemas.microsoft.com/office/drawing/2017/decorative" xmlns="" val="0"/>
                </a:ext>
              </a:extLst>
            </p:cNvPr>
            <p:cNvCxnSpPr>
              <a:cxnSpLocks/>
            </p:cNvCxnSpPr>
            <p:nvPr/>
          </p:nvCxnSpPr>
          <p:spPr>
            <a:xfrm>
              <a:off x="4863444" y="3363681"/>
              <a:ext cx="283" cy="188446"/>
            </a:xfrm>
            <a:prstGeom prst="line">
              <a:avLst/>
            </a:prstGeom>
            <a:ln w="28575">
              <a:solidFill>
                <a:srgbClr val="2F1A5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descr=" ">
              <a:extLst>
                <a:ext uri="{FF2B5EF4-FFF2-40B4-BE49-F238E27FC236}">
                  <a16:creationId xmlns:a16="http://schemas.microsoft.com/office/drawing/2014/main" id="{3E59986A-B6DD-2640-8A90-D1908B2E0298}"/>
                </a:ext>
                <a:ext uri="{C183D7F6-B498-43B3-948B-1728B52AA6E4}">
                  <adec:decorative xmlns:adec="http://schemas.microsoft.com/office/drawing/2017/decorative" xmlns="" val="0"/>
                </a:ext>
              </a:extLst>
            </p:cNvPr>
            <p:cNvCxnSpPr>
              <a:cxnSpLocks/>
            </p:cNvCxnSpPr>
            <p:nvPr/>
          </p:nvCxnSpPr>
          <p:spPr>
            <a:xfrm>
              <a:off x="3654094" y="2538749"/>
              <a:ext cx="214913" cy="0"/>
            </a:xfrm>
            <a:prstGeom prst="line">
              <a:avLst/>
            </a:prstGeom>
            <a:ln w="28575">
              <a:solidFill>
                <a:srgbClr val="2F1A57"/>
              </a:solidFill>
            </a:ln>
          </p:spPr>
          <p:style>
            <a:lnRef idx="1">
              <a:schemeClr val="accent1"/>
            </a:lnRef>
            <a:fillRef idx="0">
              <a:schemeClr val="accent1"/>
            </a:fillRef>
            <a:effectRef idx="0">
              <a:schemeClr val="accent1"/>
            </a:effectRef>
            <a:fontRef idx="minor">
              <a:schemeClr val="tx1"/>
            </a:fontRef>
          </p:style>
        </p:cxnSp>
      </p:grpSp>
      <p:sp>
        <p:nvSpPr>
          <p:cNvPr id="16" name="Rounded Rectangle 15" descr="&quot;&quot;">
            <a:extLst>
              <a:ext uri="{FF2B5EF4-FFF2-40B4-BE49-F238E27FC236}">
                <a16:creationId xmlns:a16="http://schemas.microsoft.com/office/drawing/2014/main" id="{556A1B83-B9A9-A342-A240-5488482CA44A}"/>
              </a:ext>
              <a:ext uri="{C183D7F6-B498-43B3-948B-1728B52AA6E4}">
                <adec:decorative xmlns:adec="http://schemas.microsoft.com/office/drawing/2017/decorative" xmlns="" val="0"/>
              </a:ext>
            </a:extLst>
          </p:cNvPr>
          <p:cNvSpPr/>
          <p:nvPr/>
        </p:nvSpPr>
        <p:spPr>
          <a:xfrm>
            <a:off x="5980895" y="1824669"/>
            <a:ext cx="2998660" cy="2767093"/>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7" name="Table 16" descr="Screenshot of an example pretzel measurement-1 1/4&quot; by 1 1/2&quot;.">
            <a:extLst>
              <a:ext uri="{FF2B5EF4-FFF2-40B4-BE49-F238E27FC236}">
                <a16:creationId xmlns:a16="http://schemas.microsoft.com/office/drawing/2014/main" id="{B48E9F48-7AC6-DB4B-89C1-B3BB1DE94CAC}"/>
              </a:ext>
            </a:extLst>
          </p:cNvPr>
          <p:cNvGraphicFramePr>
            <a:graphicFrameLocks noGrp="1"/>
          </p:cNvGraphicFramePr>
          <p:nvPr>
            <p:extLst>
              <p:ext uri="{D42A27DB-BD31-4B8C-83A1-F6EECF244321}">
                <p14:modId xmlns:p14="http://schemas.microsoft.com/office/powerpoint/2010/main" val="1900263503"/>
              </p:ext>
            </p:extLst>
          </p:nvPr>
        </p:nvGraphicFramePr>
        <p:xfrm>
          <a:off x="6111608" y="2001209"/>
          <a:ext cx="2737235" cy="2415032"/>
        </p:xfrm>
        <a:graphic>
          <a:graphicData uri="http://schemas.openxmlformats.org/drawingml/2006/table">
            <a:tbl>
              <a:tblPr firstRow="1" bandRow="1">
                <a:tableStyleId>{5C22544A-7EE6-4342-B048-85BDC9FD1C3A}</a:tableStyleId>
              </a:tblPr>
              <a:tblGrid>
                <a:gridCol w="2737235">
                  <a:extLst>
                    <a:ext uri="{9D8B030D-6E8A-4147-A177-3AD203B41FA5}">
                      <a16:colId xmlns:a16="http://schemas.microsoft.com/office/drawing/2014/main" val="220871024"/>
                    </a:ext>
                  </a:extLst>
                </a:gridCol>
              </a:tblGrid>
              <a:tr h="1188720">
                <a:tc>
                  <a:txBody>
                    <a:bodyPr/>
                    <a:lstStyle/>
                    <a:p>
                      <a:r>
                        <a:rPr lang="en-US" sz="1750" b="1" i="0" dirty="0">
                          <a:solidFill>
                            <a:schemeClr val="tx1"/>
                          </a:solidFill>
                          <a:latin typeface="Helvetica" pitchFamily="2" charset="0"/>
                          <a:cs typeface="Times New Roman" panose="02020603050405020304" pitchFamily="18" charset="0"/>
                        </a:rPr>
                        <a:t>Pita Bread/Round </a:t>
                      </a:r>
                      <a:r>
                        <a:rPr lang="en-US" sz="1750" b="0" i="0" dirty="0">
                          <a:solidFill>
                            <a:schemeClr val="tx1"/>
                          </a:solidFill>
                          <a:latin typeface="Helvetica" pitchFamily="2" charset="0"/>
                          <a:cs typeface="Times New Roman" panose="02020603050405020304" pitchFamily="18" charset="0"/>
                        </a:rPr>
                        <a:t/>
                      </a:r>
                      <a:br>
                        <a:rPr lang="en-US" sz="1750" b="0" i="0" dirty="0">
                          <a:solidFill>
                            <a:schemeClr val="tx1"/>
                          </a:solidFill>
                          <a:latin typeface="Helvetica" pitchFamily="2" charset="0"/>
                          <a:cs typeface="Times New Roman" panose="02020603050405020304" pitchFamily="18" charset="0"/>
                        </a:rPr>
                      </a:br>
                      <a:r>
                        <a:rPr lang="en-US" sz="1750" b="0" i="0" dirty="0">
                          <a:solidFill>
                            <a:schemeClr val="tx1"/>
                          </a:solidFill>
                          <a:latin typeface="Helvetica" pitchFamily="2" charset="0"/>
                          <a:cs typeface="Times New Roman" panose="02020603050405020304" pitchFamily="18" charset="0"/>
                        </a:rPr>
                        <a:t>(whole grain-rich </a:t>
                      </a:r>
                      <a:br>
                        <a:rPr lang="en-US" sz="1750" b="0" i="0" dirty="0">
                          <a:solidFill>
                            <a:schemeClr val="tx1"/>
                          </a:solidFill>
                          <a:latin typeface="Helvetica" pitchFamily="2" charset="0"/>
                          <a:cs typeface="Times New Roman" panose="02020603050405020304" pitchFamily="18" charset="0"/>
                        </a:rPr>
                      </a:br>
                      <a:r>
                        <a:rPr lang="en-US" sz="1750" b="0" i="0" dirty="0">
                          <a:solidFill>
                            <a:schemeClr val="tx1"/>
                          </a:solidFill>
                          <a:latin typeface="Helvetica" pitchFamily="2" charset="0"/>
                          <a:cs typeface="Times New Roman" panose="02020603050405020304" pitchFamily="18" charset="0"/>
                        </a:rPr>
                        <a:t>or enriched) at least </a:t>
                      </a:r>
                      <a:br>
                        <a:rPr lang="en-US" sz="1750" b="0" i="0" dirty="0">
                          <a:solidFill>
                            <a:schemeClr val="tx1"/>
                          </a:solidFill>
                          <a:latin typeface="Helvetica" pitchFamily="2" charset="0"/>
                          <a:cs typeface="Times New Roman" panose="02020603050405020304" pitchFamily="18" charset="0"/>
                        </a:rPr>
                      </a:br>
                      <a:r>
                        <a:rPr lang="en-US" sz="1750" b="0" i="0" dirty="0">
                          <a:solidFill>
                            <a:schemeClr val="tx1"/>
                          </a:solidFill>
                          <a:latin typeface="Helvetica" pitchFamily="2" charset="0"/>
                          <a:cs typeface="Times New Roman" panose="02020603050405020304" pitchFamily="18" charset="0"/>
                        </a:rPr>
                        <a:t>56 grams*</a:t>
                      </a:r>
                    </a:p>
                  </a:txBody>
                  <a:tcPr marT="64008" marB="64008"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457200">
                <a:tc>
                  <a:txBody>
                    <a:bodyPr/>
                    <a:lstStyle/>
                    <a:p>
                      <a:r>
                        <a:rPr lang="en-US" sz="1750" b="1" i="0" dirty="0">
                          <a:effectLst/>
                          <a:latin typeface="Helvetica" pitchFamily="2" charset="0"/>
                        </a:rPr>
                        <a:t>Popcorn</a:t>
                      </a:r>
                    </a:p>
                  </a:txBody>
                  <a:tcPr marT="64008" marB="64008"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761996">
                <a:tc>
                  <a:txBody>
                    <a:bodyPr/>
                    <a:lstStyle/>
                    <a:p>
                      <a:pPr>
                        <a:lnSpc>
                          <a:spcPts val="2500"/>
                        </a:lnSpc>
                      </a:pPr>
                      <a:r>
                        <a:rPr lang="en-US" sz="1750" b="1" dirty="0">
                          <a:effectLst/>
                          <a:latin typeface="Helvetica LT Std" panose="020B0504020202020204" pitchFamily="34" charset="0"/>
                        </a:rPr>
                        <a:t>Pretzel, Hard, Mini-Twist </a:t>
                      </a:r>
                      <a:br>
                        <a:rPr lang="en-US" sz="1750" b="1" dirty="0">
                          <a:effectLst/>
                          <a:latin typeface="Helvetica LT Std" panose="020B0504020202020204" pitchFamily="34" charset="0"/>
                        </a:rPr>
                      </a:br>
                      <a:r>
                        <a:rPr lang="en-US" sz="1750" dirty="0">
                          <a:effectLst/>
                          <a:latin typeface="Helvetica LT Std" panose="020B0504020202020204" pitchFamily="34" charset="0"/>
                        </a:rPr>
                        <a:t>(about 1 ¼” by 1 ½”)**</a:t>
                      </a:r>
                    </a:p>
                  </a:txBody>
                  <a:tcPr marL="64008" marR="64008" marT="64008" marB="64008"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8" name="Oval 17" descr="Outline around &quot;about 1 and ¼ inches by 1 and ½ inches.&quot;">
            <a:extLst>
              <a:ext uri="{FF2B5EF4-FFF2-40B4-BE49-F238E27FC236}">
                <a16:creationId xmlns:a16="http://schemas.microsoft.com/office/drawing/2014/main" id="{E72E327A-B8D9-2C4F-9A89-AEA9CCB97A5B}"/>
              </a:ext>
            </a:extLst>
          </p:cNvPr>
          <p:cNvSpPr/>
          <p:nvPr/>
        </p:nvSpPr>
        <p:spPr>
          <a:xfrm>
            <a:off x="6024942" y="3999395"/>
            <a:ext cx="2489793" cy="404606"/>
          </a:xfrm>
          <a:prstGeom prst="ellipse">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peaker Notes">
            <a:extLst>
              <a:ext uri="{FF2B5EF4-FFF2-40B4-BE49-F238E27FC236}">
                <a16:creationId xmlns:a16="http://schemas.microsoft.com/office/drawing/2014/main" id="{69CAFDB0-ED44-F542-8D79-85A1D27EA01E}"/>
              </a:ext>
            </a:extLst>
          </p:cNvPr>
          <p:cNvSpPr txBox="1"/>
          <p:nvPr/>
        </p:nvSpPr>
        <p:spPr>
          <a:xfrm>
            <a:off x="3223260" y="4160520"/>
            <a:ext cx="2626923" cy="461665"/>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Nice work everyone! The answer is yes, this pretzel is larger than the ones listed on the chart. The Grains Measuring Chart says that hard mini-twist pretzels must measure at least 1 ¼ inch by 1 ½ inches. </a:t>
            </a:r>
          </a:p>
          <a:p>
            <a:r>
              <a:rPr lang="en-US" sz="400" dirty="0">
                <a:solidFill>
                  <a:schemeClr val="bg1"/>
                </a:solidFill>
                <a:latin typeface="Arial" panose="020B0604020202020204" pitchFamily="34" charset="0"/>
                <a:cs typeface="Arial" panose="020B0604020202020204" pitchFamily="34" charset="0"/>
              </a:rPr>
              <a:t>The pretzel in our example measures 1 ½ inches by 1 ½ inches, which is larger than 1 ¼ inches by 1 ½ inches. </a:t>
            </a:r>
          </a:p>
          <a:p>
            <a:r>
              <a:rPr lang="en-US" sz="400" dirty="0">
                <a:solidFill>
                  <a:schemeClr val="bg1"/>
                </a:solidFill>
                <a:latin typeface="Arial" panose="020B0604020202020204" pitchFamily="34" charset="0"/>
                <a:cs typeface="Arial" panose="020B0604020202020204" pitchFamily="34" charset="0"/>
              </a:rPr>
              <a:t>So, now we know that we can use the Grains Measuring Chart to see how many pretzels to serve.</a:t>
            </a:r>
          </a:p>
        </p:txBody>
      </p:sp>
    </p:spTree>
    <p:extLst>
      <p:ext uri="{BB962C8B-B14F-4D97-AF65-F5344CB8AC3E}">
        <p14:creationId xmlns:p14="http://schemas.microsoft.com/office/powerpoint/2010/main" val="774936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8A958FB-3906-F841-80C0-94C637200375}"/>
              </a:ext>
            </a:extLst>
          </p:cNvPr>
          <p:cNvSpPr>
            <a:spLocks noGrp="1"/>
          </p:cNvSpPr>
          <p:nvPr>
            <p:ph type="title"/>
          </p:nvPr>
        </p:nvSpPr>
        <p:spPr>
          <a:xfrm>
            <a:off x="3026856" y="1064849"/>
            <a:ext cx="4268754" cy="115032"/>
          </a:xfrm>
        </p:spPr>
        <p:txBody>
          <a:bodyPr/>
          <a:lstStyle/>
          <a:p>
            <a:pPr algn="l"/>
            <a:r>
              <a:rPr lang="en-US" sz="800" b="0" dirty="0">
                <a:solidFill>
                  <a:schemeClr val="bg1"/>
                </a:solidFill>
                <a:latin typeface="Times New Roman" panose="02020603050405020304" pitchFamily="18" charset="0"/>
                <a:cs typeface="Times New Roman" panose="02020603050405020304" pitchFamily="18" charset="0"/>
              </a:rPr>
              <a:t>Find the column for the age of your participants and the meal or snack you are serving-continued.</a:t>
            </a:r>
          </a:p>
        </p:txBody>
      </p:sp>
      <p:sp>
        <p:nvSpPr>
          <p:cNvPr id="8" name="Oval 7">
            <a:extLst>
              <a:ext uri="{FF2B5EF4-FFF2-40B4-BE49-F238E27FC236}">
                <a16:creationId xmlns:a16="http://schemas.microsoft.com/office/drawing/2014/main" id="{20C8E2E9-DBDE-3F47-84D8-FB36ABBBC56B}"/>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3</a:t>
            </a:r>
          </a:p>
        </p:txBody>
      </p:sp>
      <p:sp>
        <p:nvSpPr>
          <p:cNvPr id="3" name="TextBox 2">
            <a:extLst>
              <a:ext uri="{FF2B5EF4-FFF2-40B4-BE49-F238E27FC236}">
                <a16:creationId xmlns:a16="http://schemas.microsoft.com/office/drawing/2014/main" id="{C9C96838-3372-914C-B440-B18B75820A2A}"/>
              </a:ext>
            </a:extLst>
          </p:cNvPr>
          <p:cNvSpPr txBox="1"/>
          <p:nvPr/>
        </p:nvSpPr>
        <p:spPr>
          <a:xfrm>
            <a:off x="1348356" y="98221"/>
            <a:ext cx="6728844"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Find the column for the age of your participants and the meal or snack you are serving.</a:t>
            </a:r>
          </a:p>
        </p:txBody>
      </p:sp>
      <p:sp>
        <p:nvSpPr>
          <p:cNvPr id="10" name="Rounded Rectangle 9" descr="&quot;&quot;">
            <a:extLst>
              <a:ext uri="{FF2B5EF4-FFF2-40B4-BE49-F238E27FC236}">
                <a16:creationId xmlns:a16="http://schemas.microsoft.com/office/drawing/2014/main" id="{B7891CF2-04EC-6247-8FDE-658D150FFBA2}"/>
              </a:ext>
              <a:ext uri="{C183D7F6-B498-43B3-948B-1728B52AA6E4}">
                <adec:decorative xmlns:adec="http://schemas.microsoft.com/office/drawing/2017/decorative" xmlns="" val="0"/>
              </a:ext>
            </a:extLst>
          </p:cNvPr>
          <p:cNvSpPr/>
          <p:nvPr/>
        </p:nvSpPr>
        <p:spPr>
          <a:xfrm>
            <a:off x="2460732" y="1110308"/>
            <a:ext cx="6149894" cy="3782538"/>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TextBox 11">
            <a:extLst>
              <a:ext uri="{FF2B5EF4-FFF2-40B4-BE49-F238E27FC236}">
                <a16:creationId xmlns:a16="http://schemas.microsoft.com/office/drawing/2014/main" id="{BF61556E-0EC8-CF43-AD67-D1FFD806D403}"/>
              </a:ext>
            </a:extLst>
          </p:cNvPr>
          <p:cNvSpPr txBox="1"/>
          <p:nvPr/>
        </p:nvSpPr>
        <p:spPr>
          <a:xfrm>
            <a:off x="2640670" y="1209083"/>
            <a:ext cx="5779029"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6" name="Table 15" descr="Grains Measuring Chart for the Child and Adult Care Food Program&#10;">
            <a:extLst>
              <a:ext uri="{FF2B5EF4-FFF2-40B4-BE49-F238E27FC236}">
                <a16:creationId xmlns:a16="http://schemas.microsoft.com/office/drawing/2014/main" id="{D7E574DC-CEF9-604D-9702-34E4F91193CF}"/>
              </a:ext>
            </a:extLst>
          </p:cNvPr>
          <p:cNvGraphicFramePr>
            <a:graphicFrameLocks noGrp="1"/>
          </p:cNvGraphicFramePr>
          <p:nvPr>
            <p:extLst>
              <p:ext uri="{D42A27DB-BD31-4B8C-83A1-F6EECF244321}">
                <p14:modId xmlns:p14="http://schemas.microsoft.com/office/powerpoint/2010/main" val="2637654779"/>
              </p:ext>
            </p:extLst>
          </p:nvPr>
        </p:nvGraphicFramePr>
        <p:xfrm>
          <a:off x="2642492" y="1516695"/>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r>
                        <a:rPr lang="en-US" sz="900" b="0"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4" name="TextBox 13">
            <a:extLst>
              <a:ext uri="{FF2B5EF4-FFF2-40B4-BE49-F238E27FC236}">
                <a16:creationId xmlns:a16="http://schemas.microsoft.com/office/drawing/2014/main" id="{F3A2576F-6886-A146-8465-27B6681F5ACD}"/>
              </a:ext>
            </a:extLst>
          </p:cNvPr>
          <p:cNvSpPr txBox="1"/>
          <p:nvPr/>
        </p:nvSpPr>
        <p:spPr>
          <a:xfrm>
            <a:off x="533374" y="4327181"/>
            <a:ext cx="1268879" cy="461665"/>
          </a:xfrm>
          <a:prstGeom prst="rect">
            <a:avLst/>
          </a:prstGeom>
          <a:noFill/>
        </p:spPr>
        <p:txBody>
          <a:bodyPr wrap="square" rtlCol="0">
            <a:spAutoFit/>
          </a:bodyPr>
          <a:lstStyle/>
          <a:p>
            <a:pPr algn="ctr"/>
            <a:r>
              <a:rPr lang="en-US" sz="2400" b="1" dirty="0">
                <a:latin typeface="Helvetica" pitchFamily="2" charset="0"/>
              </a:rPr>
              <a:t>Step 1</a:t>
            </a:r>
          </a:p>
        </p:txBody>
      </p:sp>
      <p:cxnSp>
        <p:nvCxnSpPr>
          <p:cNvPr id="13" name="Straight Arrow Connector 12" descr="Arrow pointing to &quot;Pretzel, Hard, Mini-Twist&quot;.">
            <a:extLst>
              <a:ext uri="{FF2B5EF4-FFF2-40B4-BE49-F238E27FC236}">
                <a16:creationId xmlns:a16="http://schemas.microsoft.com/office/drawing/2014/main" id="{8BD63AC2-F13F-D340-9C27-0E62FDDEA1F0}"/>
              </a:ext>
              <a:ext uri="{C183D7F6-B498-43B3-948B-1728B52AA6E4}">
                <adec:decorative xmlns:adec="http://schemas.microsoft.com/office/drawing/2017/decorative" xmlns="" val="0"/>
              </a:ext>
            </a:extLst>
          </p:cNvPr>
          <p:cNvCxnSpPr>
            <a:cxnSpLocks/>
            <a:stCxn id="14" idx="3"/>
          </p:cNvCxnSpPr>
          <p:nvPr/>
        </p:nvCxnSpPr>
        <p:spPr>
          <a:xfrm>
            <a:off x="1802253" y="4558014"/>
            <a:ext cx="840239"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pic>
        <p:nvPicPr>
          <p:cNvPr id="17" name="Picture 16" descr="&quot;&quot;">
            <a:extLst>
              <a:ext uri="{FF2B5EF4-FFF2-40B4-BE49-F238E27FC236}">
                <a16:creationId xmlns:a16="http://schemas.microsoft.com/office/drawing/2014/main" id="{06BF7745-E5C0-7B4F-9EA2-331E024E245D}"/>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3032225" y="1718654"/>
            <a:ext cx="669831" cy="700901"/>
          </a:xfrm>
          <a:prstGeom prst="rect">
            <a:avLst/>
          </a:prstGeom>
        </p:spPr>
      </p:pic>
      <p:pic>
        <p:nvPicPr>
          <p:cNvPr id="21" name="Picture 20" descr="14 mini pretzel twists">
            <a:extLst>
              <a:ext uri="{FF2B5EF4-FFF2-40B4-BE49-F238E27FC236}">
                <a16:creationId xmlns:a16="http://schemas.microsoft.com/office/drawing/2014/main" id="{948140A8-1CE7-6044-B7F9-F1C9A1A01A4C}"/>
              </a:ext>
              <a:ext uri="{C183D7F6-B498-43B3-948B-1728B52AA6E4}">
                <adec:decorative xmlns:adec="http://schemas.microsoft.com/office/drawing/2017/decorative" xmlns=""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9623" y="2469250"/>
            <a:ext cx="2133945" cy="1762122"/>
          </a:xfrm>
          <a:prstGeom prst="rect">
            <a:avLst/>
          </a:prstGeom>
          <a:effectLst>
            <a:outerShdw blurRad="50800" dist="38100" dir="2700000" algn="tl" rotWithShape="0">
              <a:prstClr val="black">
                <a:alpha val="32000"/>
              </a:prstClr>
            </a:outerShdw>
          </a:effectLst>
        </p:spPr>
      </p:pic>
      <p:sp>
        <p:nvSpPr>
          <p:cNvPr id="2" name="Speaker Notes">
            <a:extLst>
              <a:ext uri="{FF2B5EF4-FFF2-40B4-BE49-F238E27FC236}">
                <a16:creationId xmlns:a16="http://schemas.microsoft.com/office/drawing/2014/main" id="{7A3388E2-E312-684E-BA1E-E35CC471F39F}"/>
              </a:ext>
            </a:extLst>
          </p:cNvPr>
          <p:cNvSpPr txBox="1"/>
          <p:nvPr/>
        </p:nvSpPr>
        <p:spPr>
          <a:xfrm>
            <a:off x="0" y="4986918"/>
            <a:ext cx="5429692" cy="21544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Now that we know we can use the Grains Measuring Chart with this pretzel, our last step is to find the column for the age of your participants and the meal or snack you are serving. Let’s try another practice question with that now.</a:t>
            </a:r>
          </a:p>
        </p:txBody>
      </p:sp>
    </p:spTree>
    <p:extLst>
      <p:ext uri="{BB962C8B-B14F-4D97-AF65-F5344CB8AC3E}">
        <p14:creationId xmlns:p14="http://schemas.microsoft.com/office/powerpoint/2010/main" val="3398032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64FFE8-E372-D648-863E-A339093D6D9E}"/>
              </a:ext>
              <a:ext uri="{C183D7F6-B498-43B3-948B-1728B52AA6E4}">
                <adec:decorative xmlns:adec="http://schemas.microsoft.com/office/drawing/2017/decorative" xmlns="" val="0"/>
              </a:ext>
            </a:extLst>
          </p:cNvPr>
          <p:cNvSpPr txBox="1"/>
          <p:nvPr/>
        </p:nvSpPr>
        <p:spPr>
          <a:xfrm>
            <a:off x="603844" y="630030"/>
            <a:ext cx="1380227" cy="1446550"/>
          </a:xfrm>
          <a:prstGeom prst="rect">
            <a:avLst/>
          </a:prstGeom>
          <a:noFill/>
        </p:spPr>
        <p:txBody>
          <a:bodyPr wrap="square" rtlCol="0">
            <a:spAutoFit/>
          </a:bodyPr>
          <a:lstStyle/>
          <a:p>
            <a:pPr algn="ctr"/>
            <a:r>
              <a:rPr lang="en-US" sz="88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4363" y="2076580"/>
            <a:ext cx="2735566" cy="1669773"/>
          </a:xfrm>
        </p:spPr>
        <p:txBody>
          <a:bodyPr lIns="228600" tIns="0"/>
          <a:lstStyle/>
          <a:p>
            <a:r>
              <a:rPr lang="en-US" sz="2800" b="1" dirty="0"/>
              <a:t>Let Us Know Who You Are! </a:t>
            </a:r>
            <a:br>
              <a:rPr lang="en-US" sz="2800" b="1" dirty="0"/>
            </a:br>
            <a:r>
              <a:rPr lang="en-US" sz="2800" dirty="0"/>
              <a:t>I work for a…</a:t>
            </a:r>
          </a:p>
        </p:txBody>
      </p:sp>
      <p:sp>
        <p:nvSpPr>
          <p:cNvPr id="4" name="Content Placeholder 3" descr="Child Care center&#10;Family child care home&#10;At-risk afterschool care center&#10;Adult day care center&#10;Sponsoring organization&#10;Emergency shelter&#10;School food authority&#10;State agency&#10;USDA Regional Office&#10;Other">
            <a:extLst>
              <a:ext uri="{FF2B5EF4-FFF2-40B4-BE49-F238E27FC236}">
                <a16:creationId xmlns:a16="http://schemas.microsoft.com/office/drawing/2014/main" id="{55B0B985-D151-A14E-B77D-E379BB68BF7D}"/>
              </a:ext>
            </a:extLst>
          </p:cNvPr>
          <p:cNvSpPr>
            <a:spLocks noGrp="1"/>
          </p:cNvSpPr>
          <p:nvPr>
            <p:ph sz="half" idx="2"/>
          </p:nvPr>
        </p:nvSpPr>
        <p:spPr>
          <a:xfrm>
            <a:off x="3554387" y="481266"/>
            <a:ext cx="5253258" cy="4332372"/>
          </a:xfrm>
        </p:spPr>
        <p:txBody>
          <a:bodyPr/>
          <a:lstStyle/>
          <a:p>
            <a:pPr marL="463550" indent="-463550">
              <a:buFont typeface="Wingdings" pitchFamily="2" charset="2"/>
              <a:buChar char="q"/>
            </a:pPr>
            <a:r>
              <a:rPr lang="en-US" sz="2200" dirty="0"/>
              <a:t>Child care center</a:t>
            </a:r>
          </a:p>
          <a:p>
            <a:pPr marL="463550" indent="-463550">
              <a:buFont typeface="Wingdings" pitchFamily="2" charset="2"/>
              <a:buChar char="q"/>
            </a:pPr>
            <a:r>
              <a:rPr lang="en-US" sz="2200" dirty="0"/>
              <a:t>Family child care home</a:t>
            </a:r>
          </a:p>
          <a:p>
            <a:pPr marL="463550" indent="-463550">
              <a:buFont typeface="Wingdings" pitchFamily="2" charset="2"/>
              <a:buChar char="q"/>
            </a:pPr>
            <a:r>
              <a:rPr lang="en-US" sz="2200" dirty="0"/>
              <a:t>At-risk afterschool care center</a:t>
            </a:r>
          </a:p>
          <a:p>
            <a:pPr marL="463550" indent="-463550">
              <a:buFont typeface="Wingdings" pitchFamily="2" charset="2"/>
              <a:buChar char="q"/>
            </a:pPr>
            <a:r>
              <a:rPr lang="en-US" sz="2200" dirty="0"/>
              <a:t>Adult day care center</a:t>
            </a:r>
          </a:p>
          <a:p>
            <a:pPr marL="463550" indent="-463550">
              <a:buFont typeface="Wingdings" pitchFamily="2" charset="2"/>
              <a:buChar char="q"/>
            </a:pPr>
            <a:r>
              <a:rPr lang="en-US" sz="2200" dirty="0"/>
              <a:t>Sponsoring organization</a:t>
            </a:r>
          </a:p>
          <a:p>
            <a:pPr marL="463550" indent="-463550">
              <a:buFont typeface="Wingdings" pitchFamily="2" charset="2"/>
              <a:buChar char="q"/>
            </a:pPr>
            <a:r>
              <a:rPr lang="en-US" sz="2200" dirty="0"/>
              <a:t>Emergency shelter</a:t>
            </a:r>
          </a:p>
          <a:p>
            <a:pPr marL="463550" indent="-463550">
              <a:buFont typeface="Wingdings" pitchFamily="2" charset="2"/>
              <a:buChar char="q"/>
            </a:pPr>
            <a:r>
              <a:rPr lang="en-US" sz="2200" dirty="0"/>
              <a:t>School food authority </a:t>
            </a:r>
          </a:p>
          <a:p>
            <a:pPr marL="463550" indent="-463550">
              <a:buFont typeface="Wingdings" pitchFamily="2" charset="2"/>
              <a:buChar char="q"/>
            </a:pPr>
            <a:r>
              <a:rPr lang="en-US" sz="2200" dirty="0"/>
              <a:t>State agency</a:t>
            </a:r>
          </a:p>
          <a:p>
            <a:pPr marL="463550" indent="-463550">
              <a:buFont typeface="Wingdings" pitchFamily="2" charset="2"/>
              <a:buChar char="q"/>
            </a:pPr>
            <a:r>
              <a:rPr lang="en-US" sz="2200" dirty="0"/>
              <a:t>USDA Regional Office </a:t>
            </a:r>
          </a:p>
          <a:p>
            <a:pPr marL="463550" indent="-463550">
              <a:buFont typeface="Wingdings" pitchFamily="2" charset="2"/>
              <a:buChar char="q"/>
            </a:pPr>
            <a:r>
              <a:rPr lang="en-US" sz="2200" dirty="0"/>
              <a:t>Other</a:t>
            </a:r>
          </a:p>
        </p:txBody>
      </p:sp>
      <p:sp>
        <p:nvSpPr>
          <p:cNvPr id="8" name="Speaker Notes">
            <a:extLst>
              <a:ext uri="{FF2B5EF4-FFF2-40B4-BE49-F238E27FC236}">
                <a16:creationId xmlns:a16="http://schemas.microsoft.com/office/drawing/2014/main" id="{43E48D5E-5BB7-40BB-8333-9CD0320F7EFE}"/>
              </a:ext>
            </a:extLst>
          </p:cNvPr>
          <p:cNvSpPr txBox="1"/>
          <p:nvPr/>
        </p:nvSpPr>
        <p:spPr>
          <a:xfrm>
            <a:off x="7377624" y="4013715"/>
            <a:ext cx="1766376" cy="954107"/>
          </a:xfrm>
          <a:prstGeom prst="rect">
            <a:avLst/>
          </a:prstGeom>
          <a:noFill/>
        </p:spPr>
        <p:txBody>
          <a:bodyPr wrap="square">
            <a:spAutoFit/>
          </a:bodyPr>
          <a:lstStyle/>
          <a:p>
            <a:r>
              <a:rPr lang="en-US" sz="400" dirty="0">
                <a:solidFill>
                  <a:schemeClr val="bg1"/>
                </a:solidFill>
              </a:rPr>
              <a:t>Speaker notes:</a:t>
            </a:r>
          </a:p>
          <a:p>
            <a:r>
              <a:rPr lang="en-US" sz="400" dirty="0">
                <a:solidFill>
                  <a:schemeClr val="bg1"/>
                </a:solidFill>
              </a:rPr>
              <a:t>Before we get started, I want to know who has joined us today. </a:t>
            </a:r>
          </a:p>
          <a:p>
            <a:endParaRPr lang="en-US" sz="400" dirty="0">
              <a:solidFill>
                <a:schemeClr val="bg1"/>
              </a:solidFill>
            </a:endParaRPr>
          </a:p>
          <a:p>
            <a:r>
              <a:rPr lang="en-US" sz="400" dirty="0">
                <a:solidFill>
                  <a:schemeClr val="bg1"/>
                </a:solidFill>
              </a:rPr>
              <a:t>Please raise your hand if you work for:</a:t>
            </a:r>
          </a:p>
          <a:p>
            <a:endParaRPr lang="en-US" sz="400" dirty="0">
              <a:solidFill>
                <a:schemeClr val="bg1"/>
              </a:solidFill>
            </a:endParaRPr>
          </a:p>
          <a:p>
            <a:r>
              <a:rPr lang="en-US" sz="400" dirty="0">
                <a:solidFill>
                  <a:schemeClr val="bg1"/>
                </a:solidFill>
              </a:rPr>
              <a:t>a childcare center [pause and wait for a show of hands], </a:t>
            </a:r>
          </a:p>
          <a:p>
            <a:r>
              <a:rPr lang="en-US" sz="400" dirty="0">
                <a:solidFill>
                  <a:schemeClr val="bg1"/>
                </a:solidFill>
              </a:rPr>
              <a:t>a family childcare home [pause and wait for a show of hands], </a:t>
            </a:r>
          </a:p>
          <a:p>
            <a:r>
              <a:rPr lang="en-US" sz="400" dirty="0">
                <a:solidFill>
                  <a:schemeClr val="bg1"/>
                </a:solidFill>
              </a:rPr>
              <a:t>an at-risk afterschool care center [pause and wait for a show of hands], </a:t>
            </a:r>
          </a:p>
          <a:p>
            <a:r>
              <a:rPr lang="en-US" sz="400" dirty="0">
                <a:solidFill>
                  <a:schemeClr val="bg1"/>
                </a:solidFill>
              </a:rPr>
              <a:t>a sponsoring organization [pause and wait for a show of hands],</a:t>
            </a:r>
          </a:p>
          <a:p>
            <a:r>
              <a:rPr lang="en-US" sz="400" dirty="0">
                <a:solidFill>
                  <a:schemeClr val="bg1"/>
                </a:solidFill>
              </a:rPr>
              <a:t>an emergency shelter [pause and wait for a show of hands], </a:t>
            </a:r>
          </a:p>
          <a:p>
            <a:r>
              <a:rPr lang="en-US" sz="400" dirty="0">
                <a:solidFill>
                  <a:schemeClr val="bg1"/>
                </a:solidFill>
              </a:rPr>
              <a:t>a school food authority [pause and wait for a show of hands], </a:t>
            </a:r>
          </a:p>
          <a:p>
            <a:r>
              <a:rPr lang="en-US" sz="400" dirty="0">
                <a:solidFill>
                  <a:schemeClr val="bg1"/>
                </a:solidFill>
              </a:rPr>
              <a:t>a State agency [pause and wait for a show of hands], </a:t>
            </a:r>
          </a:p>
          <a:p>
            <a:r>
              <a:rPr lang="en-US" sz="400" dirty="0">
                <a:solidFill>
                  <a:schemeClr val="bg1"/>
                </a:solidFill>
              </a:rPr>
              <a:t>A USDA Regional office [pause and wait for a show of hands], or </a:t>
            </a:r>
          </a:p>
          <a:p>
            <a:r>
              <a:rPr lang="en-US" sz="400" dirty="0">
                <a:solidFill>
                  <a:schemeClr val="bg1"/>
                </a:solidFill>
              </a:rPr>
              <a:t>other [pause and wait for a show of hands].</a:t>
            </a: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8C9350-A1BD-F247-BB94-F4B79C364E45}"/>
              </a:ext>
              <a:ext uri="{C183D7F6-B498-43B3-948B-1728B52AA6E4}">
                <adec:decorative xmlns:adec="http://schemas.microsoft.com/office/drawing/2017/decorative" xmlns="" val="0"/>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1FB27E96-68AA-AB46-A2D5-742084B087FF}"/>
              </a:ext>
            </a:extLst>
          </p:cNvPr>
          <p:cNvSpPr>
            <a:spLocks noGrp="1"/>
          </p:cNvSpPr>
          <p:nvPr>
            <p:ph type="title"/>
          </p:nvPr>
        </p:nvSpPr>
        <p:spPr>
          <a:xfrm>
            <a:off x="53790" y="1309623"/>
            <a:ext cx="3128682" cy="1669773"/>
          </a:xfrm>
        </p:spPr>
        <p:txBody>
          <a:bodyPr/>
          <a:lstStyle/>
          <a:p>
            <a:r>
              <a:rPr lang="en-US" sz="1800" b="1" dirty="0"/>
              <a:t>Try It Out!</a:t>
            </a:r>
            <a:r>
              <a:rPr lang="en-US" sz="1800" b="0" dirty="0"/>
              <a:t/>
            </a:r>
            <a:br>
              <a:rPr lang="en-US" sz="1800" b="0" dirty="0"/>
            </a:br>
            <a:r>
              <a:rPr lang="en-US" sz="1800" b="0" dirty="0"/>
              <a:t>You want to serve pretzels  to 8-year-olds at snack. </a:t>
            </a:r>
            <a:br>
              <a:rPr lang="en-US" sz="1800" b="0" dirty="0"/>
            </a:br>
            <a:r>
              <a:rPr lang="en-US" sz="1800" b="0" dirty="0"/>
              <a:t>How many mini-twist hard pretzels do you need to serve to meet the minimum required amounts of grains at snack in the CACFP?</a:t>
            </a:r>
          </a:p>
        </p:txBody>
      </p:sp>
      <p:sp>
        <p:nvSpPr>
          <p:cNvPr id="4" name="TextBox 3">
            <a:extLst>
              <a:ext uri="{FF2B5EF4-FFF2-40B4-BE49-F238E27FC236}">
                <a16:creationId xmlns:a16="http://schemas.microsoft.com/office/drawing/2014/main" id="{49C112B4-F427-B947-8BFF-D604FDC62D4A}"/>
              </a:ext>
            </a:extLst>
          </p:cNvPr>
          <p:cNvSpPr txBox="1"/>
          <p:nvPr/>
        </p:nvSpPr>
        <p:spPr>
          <a:xfrm>
            <a:off x="194664" y="3760727"/>
            <a:ext cx="1423467" cy="1277273"/>
          </a:xfrm>
          <a:prstGeom prst="rect">
            <a:avLst/>
          </a:prstGeom>
          <a:noFill/>
        </p:spPr>
        <p:txBody>
          <a:bodyPr wrap="none" rtlCol="0">
            <a:spAutoFit/>
          </a:bodyPr>
          <a:lstStyle/>
          <a:p>
            <a:pPr marL="274320" indent="-274320">
              <a:spcAft>
                <a:spcPts val="200"/>
              </a:spcAft>
              <a:buFont typeface="Wingdings" pitchFamily="2" charset="2"/>
              <a:buChar char="q"/>
            </a:pPr>
            <a:r>
              <a:rPr lang="en-US" dirty="0">
                <a:solidFill>
                  <a:schemeClr val="bg1"/>
                </a:solidFill>
                <a:latin typeface="Helvetica" pitchFamily="2" charset="0"/>
              </a:rPr>
              <a:t> 7 twists</a:t>
            </a:r>
          </a:p>
          <a:p>
            <a:pPr marL="274320" indent="-274320">
              <a:spcAft>
                <a:spcPts val="200"/>
              </a:spcAft>
              <a:buFont typeface="Wingdings" pitchFamily="2" charset="2"/>
              <a:buChar char="q"/>
            </a:pPr>
            <a:r>
              <a:rPr lang="en-US" dirty="0">
                <a:solidFill>
                  <a:schemeClr val="bg1"/>
                </a:solidFill>
                <a:latin typeface="Helvetica" pitchFamily="2" charset="0"/>
              </a:rPr>
              <a:t> 11 twists</a:t>
            </a:r>
          </a:p>
          <a:p>
            <a:pPr marL="274320" indent="-274320">
              <a:spcAft>
                <a:spcPts val="200"/>
              </a:spcAft>
              <a:buFont typeface="Wingdings" pitchFamily="2" charset="2"/>
              <a:buChar char="q"/>
            </a:pPr>
            <a:r>
              <a:rPr lang="en-US" dirty="0">
                <a:solidFill>
                  <a:schemeClr val="bg1"/>
                </a:solidFill>
                <a:latin typeface="Helvetica" pitchFamily="2" charset="0"/>
              </a:rPr>
              <a:t> 14 twists</a:t>
            </a:r>
          </a:p>
          <a:p>
            <a:pPr marL="274320" indent="-274320">
              <a:spcAft>
                <a:spcPts val="200"/>
              </a:spcAft>
              <a:buFont typeface="Wingdings" pitchFamily="2" charset="2"/>
              <a:buChar char="q"/>
            </a:pPr>
            <a:r>
              <a:rPr lang="en-US" dirty="0">
                <a:solidFill>
                  <a:schemeClr val="bg1"/>
                </a:solidFill>
                <a:latin typeface="Helvetica" pitchFamily="2" charset="0"/>
              </a:rPr>
              <a:t> 27 twists</a:t>
            </a:r>
          </a:p>
        </p:txBody>
      </p:sp>
      <p:sp>
        <p:nvSpPr>
          <p:cNvPr id="9" name="Rounded Rectangle 8" descr="&quot;&quot;">
            <a:extLst>
              <a:ext uri="{FF2B5EF4-FFF2-40B4-BE49-F238E27FC236}">
                <a16:creationId xmlns:a16="http://schemas.microsoft.com/office/drawing/2014/main" id="{603905D5-FA35-3441-92E6-AB2F98349540}"/>
              </a:ext>
              <a:ext uri="{C183D7F6-B498-43B3-948B-1728B52AA6E4}">
                <adec:decorative xmlns:adec="http://schemas.microsoft.com/office/drawing/2017/decorative" xmlns="" val="0"/>
              </a:ext>
            </a:extLst>
          </p:cNvPr>
          <p:cNvSpPr/>
          <p:nvPr/>
        </p:nvSpPr>
        <p:spPr>
          <a:xfrm>
            <a:off x="3657600" y="1229192"/>
            <a:ext cx="5144338" cy="3321495"/>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TextBox 12">
            <a:extLst>
              <a:ext uri="{FF2B5EF4-FFF2-40B4-BE49-F238E27FC236}">
                <a16:creationId xmlns:a16="http://schemas.microsoft.com/office/drawing/2014/main" id="{2800BA80-CE9B-284C-AD00-7F9015721666}"/>
              </a:ext>
            </a:extLst>
          </p:cNvPr>
          <p:cNvSpPr txBox="1"/>
          <p:nvPr/>
        </p:nvSpPr>
        <p:spPr>
          <a:xfrm>
            <a:off x="3742282" y="1370513"/>
            <a:ext cx="4986351" cy="276999"/>
          </a:xfrm>
          <a:prstGeom prst="rect">
            <a:avLst/>
          </a:prstGeom>
          <a:solidFill>
            <a:srgbClr val="2F1A57"/>
          </a:solidFill>
          <a:ln>
            <a:noFill/>
          </a:ln>
        </p:spPr>
        <p:txBody>
          <a:bodyPr wrap="square" rtlCol="0">
            <a:spAutoFit/>
          </a:bodyPr>
          <a:lstStyle/>
          <a:p>
            <a:pPr algn="ctr"/>
            <a:r>
              <a:rPr lang="en-US" sz="12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0" name="Table 9" descr="Grains Measuring Chart for the Child and Adult Care Food Program&#10;">
            <a:extLst>
              <a:ext uri="{FF2B5EF4-FFF2-40B4-BE49-F238E27FC236}">
                <a16:creationId xmlns:a16="http://schemas.microsoft.com/office/drawing/2014/main" id="{9DFAD59D-3F2A-D34D-A92B-09BF2291CBA0}"/>
              </a:ext>
            </a:extLst>
          </p:cNvPr>
          <p:cNvGraphicFramePr>
            <a:graphicFrameLocks noGrp="1"/>
          </p:cNvGraphicFramePr>
          <p:nvPr>
            <p:extLst>
              <p:ext uri="{D42A27DB-BD31-4B8C-83A1-F6EECF244321}">
                <p14:modId xmlns:p14="http://schemas.microsoft.com/office/powerpoint/2010/main" val="33081035"/>
              </p:ext>
            </p:extLst>
          </p:nvPr>
        </p:nvGraphicFramePr>
        <p:xfrm>
          <a:off x="3743312" y="1647510"/>
          <a:ext cx="4986351" cy="2746444"/>
        </p:xfrm>
        <a:graphic>
          <a:graphicData uri="http://schemas.openxmlformats.org/drawingml/2006/table">
            <a:tbl>
              <a:tblPr firstRow="1" bandRow="1">
                <a:tableStyleId>{5C22544A-7EE6-4342-B048-85BDC9FD1C3A}</a:tableStyleId>
              </a:tblPr>
              <a:tblGrid>
                <a:gridCol w="1320147">
                  <a:extLst>
                    <a:ext uri="{9D8B030D-6E8A-4147-A177-3AD203B41FA5}">
                      <a16:colId xmlns:a16="http://schemas.microsoft.com/office/drawing/2014/main" val="220871024"/>
                    </a:ext>
                  </a:extLst>
                </a:gridCol>
                <a:gridCol w="1246807">
                  <a:extLst>
                    <a:ext uri="{9D8B030D-6E8A-4147-A177-3AD203B41FA5}">
                      <a16:colId xmlns:a16="http://schemas.microsoft.com/office/drawing/2014/main" val="3364600419"/>
                    </a:ext>
                  </a:extLst>
                </a:gridCol>
                <a:gridCol w="1246807">
                  <a:extLst>
                    <a:ext uri="{9D8B030D-6E8A-4147-A177-3AD203B41FA5}">
                      <a16:colId xmlns:a16="http://schemas.microsoft.com/office/drawing/2014/main" val="3104573430"/>
                    </a:ext>
                  </a:extLst>
                </a:gridCol>
                <a:gridCol w="1172590">
                  <a:extLst>
                    <a:ext uri="{9D8B030D-6E8A-4147-A177-3AD203B41FA5}">
                      <a16:colId xmlns:a16="http://schemas.microsoft.com/office/drawing/2014/main" val="3113121660"/>
                    </a:ext>
                  </a:extLst>
                </a:gridCol>
              </a:tblGrid>
              <a:tr h="199473">
                <a:tc>
                  <a:txBody>
                    <a:bodyPr/>
                    <a:lstStyle/>
                    <a:p>
                      <a:r>
                        <a:rPr lang="en-US" sz="800" b="0" i="0" dirty="0">
                          <a:solidFill>
                            <a:srgbClr val="DED9E5"/>
                          </a:solidFill>
                          <a:latin typeface="Helvetica" pitchFamily="2" charset="0"/>
                          <a:cs typeface="Times New Roman" panose="02020603050405020304" pitchFamily="18" charset="0"/>
                        </a:rPr>
                        <a:t>Grain Item and Size</a:t>
                      </a:r>
                    </a:p>
                  </a:txBody>
                  <a:tcPr marL="48032" marR="48032" marT="35620" marB="42744">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dirty="0">
                          <a:solidFill>
                            <a:srgbClr val="9CD5E8"/>
                          </a:solidFill>
                          <a:latin typeface="Helvetica" pitchFamily="2"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800" b="1" i="0" dirty="0">
                          <a:solidFill>
                            <a:schemeClr val="tx1"/>
                          </a:solidFill>
                          <a:latin typeface="Helvetica" pitchFamily="2" charset="0"/>
                          <a:cs typeface="Times New Roman" panose="02020603050405020304" pitchFamily="18"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dirty="0">
                          <a:solidFill>
                            <a:srgbClr val="9CD5E8"/>
                          </a:solidFill>
                          <a:latin typeface="Helvetica" pitchFamily="2"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6126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dirty="0">
                          <a:solidFill>
                            <a:srgbClr val="DED9E5"/>
                          </a:solidFill>
                          <a:latin typeface="Helvetica" pitchFamily="2" charset="0"/>
                          <a:cs typeface="Times New Roman" panose="02020603050405020304" pitchFamily="18" charset="0"/>
                        </a:rPr>
                        <a:t>Grain Item and Size</a:t>
                      </a:r>
                    </a:p>
                  </a:txBody>
                  <a:tcPr marL="48032" marR="48032" marT="35620" marB="42744">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800" b="1" i="0" dirty="0">
                          <a:latin typeface="Helvetica" pitchFamily="2" charset="0"/>
                          <a:cs typeface="Times New Roman" panose="02020603050405020304" pitchFamily="18" charset="0"/>
                        </a:rPr>
                        <a:t>1- through 5-year-olds </a:t>
                      </a:r>
                      <a:r>
                        <a:rPr lang="en-US" sz="800" b="0" i="0" dirty="0">
                          <a:latin typeface="Helvetica" pitchFamily="2" charset="0"/>
                          <a:cs typeface="Times New Roman" panose="02020603050405020304" pitchFamily="18" charset="0"/>
                        </a:rPr>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at Breakfast, Lunch,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Supper, Snack</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800" b="1" i="0" dirty="0">
                          <a:latin typeface="Helvetica" pitchFamily="2" charset="0"/>
                          <a:cs typeface="Times New Roman" panose="02020603050405020304" pitchFamily="18" charset="0"/>
                        </a:rPr>
                        <a:t>6- through 18-year-olds </a:t>
                      </a:r>
                      <a:br>
                        <a:rPr lang="en-US" sz="800" b="1"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at Breakfast, Lunch,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Supper, Snack</a:t>
                      </a:r>
                    </a:p>
                    <a:p>
                      <a:pPr algn="l"/>
                      <a:r>
                        <a:rPr lang="en-US" sz="800" b="1" i="0" dirty="0">
                          <a:latin typeface="Helvetica" pitchFamily="2" charset="0"/>
                          <a:cs typeface="Times New Roman" panose="02020603050405020304" pitchFamily="18" charset="0"/>
                        </a:rPr>
                        <a:t>Adults</a:t>
                      </a:r>
                      <a:r>
                        <a:rPr lang="en-US" sz="800" b="0" i="0" dirty="0">
                          <a:latin typeface="Helvetica" pitchFamily="2" charset="0"/>
                          <a:cs typeface="Times New Roman" panose="02020603050405020304" pitchFamily="18" charset="0"/>
                        </a:rPr>
                        <a:t> at Snack only</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kern="1200" dirty="0">
                          <a:solidFill>
                            <a:schemeClr val="dk1"/>
                          </a:solidFill>
                          <a:effectLst/>
                          <a:latin typeface="Helvetica" pitchFamily="2" charset="0"/>
                          <a:ea typeface="+mn-ea"/>
                          <a:cs typeface="+mn-cs"/>
                        </a:rPr>
                        <a:t>Adults</a:t>
                      </a:r>
                      <a:r>
                        <a:rPr lang="en-US" sz="800" b="0" i="0" kern="1200" dirty="0">
                          <a:solidFill>
                            <a:schemeClr val="dk1"/>
                          </a:solidFill>
                          <a:effectLst/>
                          <a:latin typeface="Helvetica" pitchFamily="2" charset="0"/>
                          <a:ea typeface="+mn-ea"/>
                          <a:cs typeface="+mn-cs"/>
                        </a:rPr>
                        <a:t> at Breakfast, </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Lunch, Supper</a:t>
                      </a:r>
                    </a:p>
                  </a:txBody>
                  <a:tcPr marL="48032" marR="48032"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434737">
                <a:tc>
                  <a:txBody>
                    <a:bodyPr/>
                    <a:lstStyle/>
                    <a:p>
                      <a:pPr algn="ctr"/>
                      <a:r>
                        <a:rPr lang="en-US" sz="800" b="1" i="0" dirty="0">
                          <a:solidFill>
                            <a:schemeClr val="tx1"/>
                          </a:solidFill>
                          <a:latin typeface="Helvetica" pitchFamily="2" charset="0"/>
                          <a:cs typeface="Times New Roman" panose="02020603050405020304" pitchFamily="18" charset="0"/>
                        </a:rPr>
                        <a:t>Grain Item and Size</a:t>
                      </a:r>
                    </a:p>
                  </a:txBody>
                  <a:tcPr marL="48032" marR="48032" marT="35620" marB="42744">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½ oz. eq.</a:t>
                      </a:r>
                      <a:r>
                        <a:rPr lang="en-US" sz="800" b="0" i="0" dirty="0">
                          <a:latin typeface="Helvetica" pitchFamily="2" charset="0"/>
                          <a:cs typeface="Times New Roman" panose="02020603050405020304" pitchFamily="18" charset="0"/>
                        </a:rPr>
                        <a:t>, which equals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about…</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1 oz. eq.</a:t>
                      </a:r>
                      <a:r>
                        <a:rPr lang="en-US" sz="800" b="0" i="0" dirty="0">
                          <a:latin typeface="Helvetica" pitchFamily="2" charset="0"/>
                          <a:cs typeface="Times New Roman" panose="02020603050405020304" pitchFamily="18" charset="0"/>
                        </a:rPr>
                        <a:t>,</a:t>
                      </a:r>
                      <a:r>
                        <a:rPr lang="en-US" sz="800" b="1" i="0" dirty="0">
                          <a:latin typeface="Helvetica" pitchFamily="2" charset="0"/>
                          <a:cs typeface="Times New Roman" panose="02020603050405020304" pitchFamily="18" charset="0"/>
                        </a:rPr>
                        <a:t> </a:t>
                      </a:r>
                      <a:r>
                        <a:rPr lang="en-US" sz="800" b="0" i="0" dirty="0">
                          <a:latin typeface="Helvetica" pitchFamily="2" charset="0"/>
                          <a:cs typeface="Times New Roman" panose="02020603050405020304" pitchFamily="18" charset="0"/>
                        </a:rPr>
                        <a:t>which equals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about…</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2 oz. eq.</a:t>
                      </a:r>
                      <a:r>
                        <a:rPr lang="en-US" sz="800" b="0" i="0" dirty="0">
                          <a:latin typeface="Helvetica" pitchFamily="2" charset="0"/>
                          <a:cs typeface="Times New Roman" panose="02020603050405020304" pitchFamily="18" charset="0"/>
                        </a:rPr>
                        <a:t>, which equals about…</a:t>
                      </a:r>
                    </a:p>
                  </a:txBody>
                  <a:tcPr marL="48032" marR="48032"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15946">
                <a:tc>
                  <a:txBody>
                    <a:bodyPr/>
                    <a:lstStyle/>
                    <a:p>
                      <a:r>
                        <a:rPr lang="en-US" sz="800" b="1" i="0" dirty="0">
                          <a:solidFill>
                            <a:schemeClr val="tx1"/>
                          </a:solidFill>
                          <a:latin typeface="Helvetica" pitchFamily="2" charset="0"/>
                          <a:cs typeface="Times New Roman" panose="02020603050405020304" pitchFamily="18" charset="0"/>
                        </a:rPr>
                        <a:t>Pasta</a:t>
                      </a:r>
                      <a:r>
                        <a:rPr lang="en-US" sz="800" b="0" i="0" dirty="0">
                          <a:solidFill>
                            <a:schemeClr val="tx1"/>
                          </a:solidFill>
                          <a:latin typeface="Helvetica" pitchFamily="2" charset="0"/>
                          <a:cs typeface="Times New Roman" panose="02020603050405020304" pitchFamily="18" charset="0"/>
                        </a:rPr>
                        <a:t> (whole grain-rich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or enriched, all shapes)</a:t>
                      </a:r>
                    </a:p>
                  </a:txBody>
                  <a:tcPr marL="49868" marR="49868" marT="35620" marB="4274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solidFill>
                            <a:schemeClr val="tx1"/>
                          </a:solidFill>
                          <a:latin typeface="Helvetica" pitchFamily="2" charset="0"/>
                          <a:cs typeface="Times New Roman" panose="02020603050405020304" pitchFamily="18" charset="0"/>
                        </a:rPr>
                        <a:t>¼ cup cooked or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14 grams dry</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solidFill>
                            <a:schemeClr val="tx1"/>
                          </a:solidFill>
                          <a:latin typeface="Helvetica" pitchFamily="2" charset="0"/>
                          <a:cs typeface="Times New Roman" panose="02020603050405020304" pitchFamily="18" charset="0"/>
                        </a:rPr>
                        <a:t>½ cup cooked or</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28 grams dry </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solidFill>
                            <a:schemeClr val="tx1"/>
                          </a:solidFill>
                          <a:latin typeface="Helvetica" pitchFamily="2" charset="0"/>
                          <a:cs typeface="Times New Roman" panose="02020603050405020304" pitchFamily="18" charset="0"/>
                        </a:rPr>
                        <a:t>1 cup cooked or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56 grams dry</a:t>
                      </a:r>
                    </a:p>
                  </a:txBody>
                  <a:tcPr marL="49868" marR="49868"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555672">
                <a:tc>
                  <a:txBody>
                    <a:bodyPr/>
                    <a:lstStyle/>
                    <a:p>
                      <a:r>
                        <a:rPr lang="en-US" sz="800" b="1" i="0" dirty="0">
                          <a:solidFill>
                            <a:schemeClr val="tx1"/>
                          </a:solidFill>
                          <a:latin typeface="Helvetica" pitchFamily="2" charset="0"/>
                          <a:cs typeface="Times New Roman" panose="02020603050405020304" pitchFamily="18" charset="0"/>
                        </a:rPr>
                        <a:t>Pita Bread/Round </a:t>
                      </a:r>
                      <a:r>
                        <a:rPr lang="en-US" sz="800" b="0" i="0" dirty="0">
                          <a:solidFill>
                            <a:schemeClr val="tx1"/>
                          </a:solidFill>
                          <a:latin typeface="Helvetica" pitchFamily="2" charset="0"/>
                          <a:cs typeface="Times New Roman" panose="02020603050405020304" pitchFamily="18" charset="0"/>
                        </a:rPr>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(whole grain-rich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or enriched) at least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56 grams*</a:t>
                      </a:r>
                    </a:p>
                  </a:txBody>
                  <a:tcPr marL="49868" marR="49868" marT="35620" marB="4274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dirty="0">
                          <a:effectLst/>
                          <a:latin typeface="Helvetica" pitchFamily="2" charset="0"/>
                        </a:rPr>
                        <a:t>¼ pita or 14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dirty="0">
                          <a:effectLst/>
                          <a:latin typeface="Helvetica" pitchFamily="2" charset="0"/>
                        </a:rPr>
                        <a:t>½ pita or 28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dirty="0">
                          <a:effectLst/>
                          <a:latin typeface="Helvetica" pitchFamily="2" charset="0"/>
                        </a:rPr>
                        <a:t>1 pita or 56 grams </a:t>
                      </a:r>
                    </a:p>
                  </a:txBody>
                  <a:tcPr marL="49868" marR="49868"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249340">
                <a:tc>
                  <a:txBody>
                    <a:bodyPr/>
                    <a:lstStyle/>
                    <a:p>
                      <a:r>
                        <a:rPr lang="en-US" sz="800" b="1" i="0" dirty="0">
                          <a:effectLst/>
                          <a:latin typeface="Helvetica" pitchFamily="2" charset="0"/>
                        </a:rPr>
                        <a:t>Popcorn</a:t>
                      </a:r>
                    </a:p>
                  </a:txBody>
                  <a:tcPr marL="49868" marR="49868" marT="35620" marB="4274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1 ½ cups or 14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3 cups or 28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6 cups or 56 grams</a:t>
                      </a:r>
                    </a:p>
                  </a:txBody>
                  <a:tcPr marL="49868" marR="49868"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15946">
                <a:tc>
                  <a:txBody>
                    <a:bodyPr/>
                    <a:lstStyle/>
                    <a:p>
                      <a:r>
                        <a:rPr lang="en-US" sz="800" b="1" dirty="0">
                          <a:effectLst/>
                          <a:latin typeface="Helvetica LT Std" panose="020B0504020202020204" pitchFamily="34" charset="0"/>
                        </a:rPr>
                        <a:t>Pretzel, Hard, Mini-Twist </a:t>
                      </a:r>
                      <a:br>
                        <a:rPr lang="en-US" sz="800" b="1" dirty="0">
                          <a:effectLst/>
                          <a:latin typeface="Helvetica LT Std" panose="020B0504020202020204" pitchFamily="34" charset="0"/>
                        </a:rPr>
                      </a:br>
                      <a:r>
                        <a:rPr lang="en-US" sz="800" dirty="0">
                          <a:effectLst/>
                          <a:latin typeface="Helvetica LT Std" panose="020B0504020202020204" pitchFamily="34" charset="0"/>
                        </a:rPr>
                        <a:t>(about 1 ¼” by 1 ½”)**</a:t>
                      </a:r>
                    </a:p>
                  </a:txBody>
                  <a:tcPr marL="49868" marR="49868" marT="35620" marB="4274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dirty="0">
                          <a:effectLst/>
                          <a:latin typeface="Helvetica LT Std" panose="020B0504020202020204" pitchFamily="34" charset="0"/>
                        </a:rPr>
                        <a:t>7 twists (~</a:t>
                      </a:r>
                      <a:r>
                        <a:rPr lang="en-US" sz="800" dirty="0">
                          <a:effectLst/>
                          <a:latin typeface="Arial" panose="020B0604020202020204" pitchFamily="34" charset="0"/>
                        </a:rPr>
                        <a:t>⅓</a:t>
                      </a:r>
                      <a:r>
                        <a:rPr lang="en-US" sz="800" dirty="0">
                          <a:effectLst/>
                          <a:latin typeface="Helvetica LT Std" panose="020B0504020202020204" pitchFamily="34" charset="0"/>
                        </a:rPr>
                        <a:t> cup) </a:t>
                      </a:r>
                      <a:br>
                        <a:rPr lang="en-US" sz="800" dirty="0">
                          <a:effectLst/>
                          <a:latin typeface="Helvetica LT Std" panose="020B0504020202020204" pitchFamily="34" charset="0"/>
                        </a:rPr>
                      </a:br>
                      <a:r>
                        <a:rPr lang="en-US" sz="800" dirty="0">
                          <a:effectLst/>
                          <a:latin typeface="Helvetica LT Std" panose="020B0504020202020204" pitchFamily="34" charset="0"/>
                        </a:rPr>
                        <a:t>or 11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dirty="0">
                          <a:effectLst/>
                          <a:latin typeface="Helvetica LT Std" panose="020B0504020202020204" pitchFamily="34" charset="0"/>
                        </a:rPr>
                        <a:t>14 twists (~</a:t>
                      </a:r>
                      <a:r>
                        <a:rPr lang="en-US" sz="800" dirty="0">
                          <a:effectLst/>
                          <a:latin typeface="Arial" panose="020B0604020202020204" pitchFamily="34" charset="0"/>
                        </a:rPr>
                        <a:t>⅔</a:t>
                      </a:r>
                      <a:r>
                        <a:rPr lang="en-US" sz="800" dirty="0">
                          <a:effectLst/>
                          <a:latin typeface="Helvetica LT Std" panose="020B0504020202020204" pitchFamily="34" charset="0"/>
                        </a:rPr>
                        <a:t> cup) </a:t>
                      </a:r>
                      <a:br>
                        <a:rPr lang="en-US" sz="800" dirty="0">
                          <a:effectLst/>
                          <a:latin typeface="Helvetica LT Std" panose="020B0504020202020204" pitchFamily="34" charset="0"/>
                        </a:rPr>
                      </a:br>
                      <a:r>
                        <a:rPr lang="en-US" sz="800" dirty="0">
                          <a:effectLst/>
                          <a:latin typeface="Helvetica LT Std" panose="020B0504020202020204" pitchFamily="34" charset="0"/>
                        </a:rPr>
                        <a:t>or 22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dirty="0">
                          <a:effectLst/>
                          <a:latin typeface="Helvetica LT Std" panose="020B0504020202020204" pitchFamily="34" charset="0"/>
                        </a:rPr>
                        <a:t>27 twists (~1 cup) </a:t>
                      </a:r>
                      <a:br>
                        <a:rPr lang="en-US" sz="800" dirty="0">
                          <a:effectLst/>
                          <a:latin typeface="Helvetica LT Std" panose="020B0504020202020204" pitchFamily="34" charset="0"/>
                        </a:rPr>
                      </a:br>
                      <a:r>
                        <a:rPr lang="en-US" sz="800" dirty="0">
                          <a:effectLst/>
                          <a:latin typeface="Helvetica LT Std" panose="020B0504020202020204" pitchFamily="34" charset="0"/>
                        </a:rPr>
                        <a:t>or 44 grams</a:t>
                      </a:r>
                    </a:p>
                  </a:txBody>
                  <a:tcPr marL="49868" marR="49868"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2" name="Rounded Rectangle 11" descr="Outline around the &quot;Pretzel, Hard, Mini-Twist&quot; row.">
            <a:extLst>
              <a:ext uri="{FF2B5EF4-FFF2-40B4-BE49-F238E27FC236}">
                <a16:creationId xmlns:a16="http://schemas.microsoft.com/office/drawing/2014/main" id="{02A25816-D2CE-F548-81E1-6A9B63ABA6E2}"/>
              </a:ext>
            </a:extLst>
          </p:cNvPr>
          <p:cNvSpPr/>
          <p:nvPr/>
        </p:nvSpPr>
        <p:spPr>
          <a:xfrm>
            <a:off x="3743311" y="4061310"/>
            <a:ext cx="4986351" cy="311267"/>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Pretzel">
            <a:extLst>
              <a:ext uri="{FF2B5EF4-FFF2-40B4-BE49-F238E27FC236}">
                <a16:creationId xmlns:a16="http://schemas.microsoft.com/office/drawing/2014/main" id="{CE2D37D1-421C-DE44-BE0D-8F8EE47013BF}"/>
              </a:ext>
              <a:ext uri="{C183D7F6-B498-43B3-948B-1728B52AA6E4}">
                <adec:decorative xmlns:adec="http://schemas.microsoft.com/office/drawing/2017/decorative" xmlns=""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614471">
            <a:off x="1623465" y="3786950"/>
            <a:ext cx="1338874" cy="1278228"/>
          </a:xfrm>
          <a:prstGeom prst="rect">
            <a:avLst/>
          </a:prstGeom>
          <a:effectLst>
            <a:outerShdw blurRad="63500" sx="102000" sy="102000" algn="ctr" rotWithShape="0">
              <a:prstClr val="black">
                <a:alpha val="32000"/>
              </a:prstClr>
            </a:outerShdw>
          </a:effectLst>
        </p:spPr>
      </p:pic>
      <p:pic>
        <p:nvPicPr>
          <p:cNvPr id="11" name="Picture 10" descr="&quot;&quot;">
            <a:extLst>
              <a:ext uri="{FF2B5EF4-FFF2-40B4-BE49-F238E27FC236}">
                <a16:creationId xmlns:a16="http://schemas.microsoft.com/office/drawing/2014/main" id="{2B41D9ED-B51A-1E49-ABA9-FF99E8D92AFE}"/>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4079211" y="1767568"/>
            <a:ext cx="660192" cy="690815"/>
          </a:xfrm>
          <a:prstGeom prst="rect">
            <a:avLst/>
          </a:prstGeom>
        </p:spPr>
      </p:pic>
      <p:sp>
        <p:nvSpPr>
          <p:cNvPr id="3" name="Speaker Notes">
            <a:extLst>
              <a:ext uri="{FF2B5EF4-FFF2-40B4-BE49-F238E27FC236}">
                <a16:creationId xmlns:a16="http://schemas.microsoft.com/office/drawing/2014/main" id="{6469717F-FF92-E944-8B18-9270B52A1189}"/>
              </a:ext>
            </a:extLst>
          </p:cNvPr>
          <p:cNvSpPr txBox="1"/>
          <p:nvPr/>
        </p:nvSpPr>
        <p:spPr>
          <a:xfrm>
            <a:off x="3406140" y="4692015"/>
            <a:ext cx="4525598" cy="584775"/>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Look at the Grains Measuring Chart in the worksheet or on the screen.  </a:t>
            </a:r>
          </a:p>
          <a:p>
            <a:r>
              <a:rPr lang="en-US" sz="400" dirty="0">
                <a:solidFill>
                  <a:schemeClr val="bg1"/>
                </a:solidFill>
                <a:latin typeface="Arial" panose="020B0604020202020204" pitchFamily="34" charset="0"/>
                <a:cs typeface="Arial" panose="020B0604020202020204" pitchFamily="34" charset="0"/>
              </a:rPr>
              <a:t>Let’s say you want to serve pretzels to 8-year-olds at snack. How many mini-twist hard pretzels do you need to serve to meet the minimum required amount of grains at snack in the CACFP?</a:t>
            </a:r>
          </a:p>
          <a:p>
            <a:r>
              <a:rPr lang="en-US" sz="400" dirty="0">
                <a:solidFill>
                  <a:schemeClr val="bg1"/>
                </a:solidFill>
                <a:latin typeface="Arial" panose="020B0604020202020204" pitchFamily="34" charset="0"/>
                <a:cs typeface="Arial" panose="020B0604020202020204" pitchFamily="34" charset="0"/>
              </a:rPr>
              <a:t>Raise your hand if you think you need to serve at least:</a:t>
            </a:r>
          </a:p>
          <a:p>
            <a:r>
              <a:rPr lang="en-US" sz="400" dirty="0">
                <a:solidFill>
                  <a:schemeClr val="bg1"/>
                </a:solidFill>
                <a:latin typeface="Arial" panose="020B0604020202020204" pitchFamily="34" charset="0"/>
                <a:cs typeface="Arial" panose="020B0604020202020204" pitchFamily="34" charset="0"/>
              </a:rPr>
              <a:t>7 twists [pause and wait for a show of hands];</a:t>
            </a:r>
          </a:p>
          <a:p>
            <a:r>
              <a:rPr lang="en-US" sz="400" dirty="0">
                <a:solidFill>
                  <a:schemeClr val="bg1"/>
                </a:solidFill>
                <a:latin typeface="Arial" panose="020B0604020202020204" pitchFamily="34" charset="0"/>
                <a:cs typeface="Arial" panose="020B0604020202020204" pitchFamily="34" charset="0"/>
              </a:rPr>
              <a:t>11 twists [pause and wait for a show of hands];</a:t>
            </a:r>
          </a:p>
          <a:p>
            <a:r>
              <a:rPr lang="en-US" sz="400" dirty="0">
                <a:solidFill>
                  <a:schemeClr val="bg1"/>
                </a:solidFill>
                <a:latin typeface="Arial" panose="020B0604020202020204" pitchFamily="34" charset="0"/>
                <a:cs typeface="Arial" panose="020B0604020202020204" pitchFamily="34" charset="0"/>
              </a:rPr>
              <a:t>14 twists [pause and wait for a show of hands]; or</a:t>
            </a:r>
          </a:p>
          <a:p>
            <a:r>
              <a:rPr lang="en-US" sz="400" dirty="0">
                <a:solidFill>
                  <a:schemeClr val="bg1"/>
                </a:solidFill>
                <a:latin typeface="Arial" panose="020B0604020202020204" pitchFamily="34" charset="0"/>
                <a:cs typeface="Arial" panose="020B0604020202020204" pitchFamily="34" charset="0"/>
              </a:rPr>
              <a:t>27 twists [pause and wait for a show of hands].</a:t>
            </a:r>
          </a:p>
        </p:txBody>
      </p:sp>
    </p:spTree>
    <p:extLst>
      <p:ext uri="{BB962C8B-B14F-4D97-AF65-F5344CB8AC3E}">
        <p14:creationId xmlns:p14="http://schemas.microsoft.com/office/powerpoint/2010/main" val="1688197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8C9350-A1BD-F247-BB94-F4B79C364E45}"/>
              </a:ext>
              <a:ext uri="{C183D7F6-B498-43B3-948B-1728B52AA6E4}">
                <adec:decorative xmlns:adec="http://schemas.microsoft.com/office/drawing/2017/decorative" xmlns="" val="0"/>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1FB27E96-68AA-AB46-A2D5-742084B087FF}"/>
              </a:ext>
            </a:extLst>
          </p:cNvPr>
          <p:cNvSpPr>
            <a:spLocks noGrp="1"/>
          </p:cNvSpPr>
          <p:nvPr>
            <p:ph type="title"/>
          </p:nvPr>
        </p:nvSpPr>
        <p:spPr>
          <a:xfrm>
            <a:off x="53790" y="1307592"/>
            <a:ext cx="3022785" cy="1669773"/>
          </a:xfrm>
        </p:spPr>
        <p:txBody>
          <a:bodyPr/>
          <a:lstStyle/>
          <a:p>
            <a:r>
              <a:rPr lang="en-US" sz="1800" b="1" dirty="0"/>
              <a:t>Answer</a:t>
            </a:r>
            <a:r>
              <a:rPr lang="en-US" sz="1800" b="0" dirty="0"/>
              <a:t/>
            </a:r>
            <a:br>
              <a:rPr lang="en-US" sz="1800" b="0" dirty="0"/>
            </a:br>
            <a:r>
              <a:rPr lang="en-US" sz="1800" b="0" dirty="0"/>
              <a:t>You want to serve pretzels to 8-year-olds at snack. </a:t>
            </a:r>
            <a:br>
              <a:rPr lang="en-US" sz="1800" b="0" dirty="0"/>
            </a:br>
            <a:r>
              <a:rPr lang="en-US" sz="1800" b="0" dirty="0"/>
              <a:t>How many mini-twist hard pretzels do you need to serve to meet the minimum required amounts of grains at snack in the CACFP?</a:t>
            </a:r>
          </a:p>
        </p:txBody>
      </p:sp>
      <p:sp>
        <p:nvSpPr>
          <p:cNvPr id="9" name="TextBox 8">
            <a:extLst>
              <a:ext uri="{FF2B5EF4-FFF2-40B4-BE49-F238E27FC236}">
                <a16:creationId xmlns:a16="http://schemas.microsoft.com/office/drawing/2014/main" id="{C18AF41A-D5F2-2E42-9D12-8B52AB5B5DB0}"/>
              </a:ext>
            </a:extLst>
          </p:cNvPr>
          <p:cNvSpPr txBox="1"/>
          <p:nvPr/>
        </p:nvSpPr>
        <p:spPr>
          <a:xfrm>
            <a:off x="709665" y="3771237"/>
            <a:ext cx="1423467" cy="1277273"/>
          </a:xfrm>
          <a:prstGeom prst="rect">
            <a:avLst/>
          </a:prstGeom>
          <a:noFill/>
        </p:spPr>
        <p:txBody>
          <a:bodyPr wrap="none" rtlCol="0">
            <a:spAutoFit/>
          </a:bodyPr>
          <a:lstStyle/>
          <a:p>
            <a:pPr marL="274320" indent="-274320">
              <a:spcAft>
                <a:spcPts val="200"/>
              </a:spcAft>
              <a:buFont typeface="Wingdings" pitchFamily="2" charset="2"/>
              <a:buChar char="q"/>
            </a:pPr>
            <a:r>
              <a:rPr lang="en-US" dirty="0">
                <a:solidFill>
                  <a:schemeClr val="bg1"/>
                </a:solidFill>
                <a:latin typeface="Helvetica" pitchFamily="2" charset="0"/>
              </a:rPr>
              <a:t> 7 twists</a:t>
            </a:r>
          </a:p>
          <a:p>
            <a:pPr marL="274320" indent="-274320">
              <a:spcAft>
                <a:spcPts val="200"/>
              </a:spcAft>
              <a:buFont typeface="Wingdings" pitchFamily="2" charset="2"/>
              <a:buChar char="q"/>
            </a:pPr>
            <a:r>
              <a:rPr lang="en-US" dirty="0">
                <a:solidFill>
                  <a:schemeClr val="bg1"/>
                </a:solidFill>
                <a:latin typeface="Helvetica" pitchFamily="2" charset="0"/>
              </a:rPr>
              <a:t> 11 twists</a:t>
            </a:r>
          </a:p>
          <a:p>
            <a:pPr marL="274320" indent="-274320">
              <a:spcAft>
                <a:spcPts val="200"/>
              </a:spcAft>
              <a:buFont typeface="Wingdings" pitchFamily="2" charset="2"/>
              <a:buChar char="q"/>
            </a:pPr>
            <a:r>
              <a:rPr lang="en-US" dirty="0">
                <a:solidFill>
                  <a:schemeClr val="bg1"/>
                </a:solidFill>
                <a:latin typeface="Helvetica" pitchFamily="2" charset="0"/>
              </a:rPr>
              <a:t> 14 twists</a:t>
            </a:r>
          </a:p>
          <a:p>
            <a:pPr marL="274320" indent="-274320">
              <a:spcAft>
                <a:spcPts val="200"/>
              </a:spcAft>
              <a:buFont typeface="Wingdings" pitchFamily="2" charset="2"/>
              <a:buChar char="q"/>
            </a:pPr>
            <a:r>
              <a:rPr lang="en-US" dirty="0">
                <a:solidFill>
                  <a:schemeClr val="bg1"/>
                </a:solidFill>
                <a:latin typeface="Helvetica" pitchFamily="2" charset="0"/>
              </a:rPr>
              <a:t> 27 twists</a:t>
            </a:r>
          </a:p>
        </p:txBody>
      </p:sp>
      <p:sp>
        <p:nvSpPr>
          <p:cNvPr id="14" name="TextBox 13" descr="The box next to &quot;14 Twists&quot; is checked. ">
            <a:extLst>
              <a:ext uri="{FF2B5EF4-FFF2-40B4-BE49-F238E27FC236}">
                <a16:creationId xmlns:a16="http://schemas.microsoft.com/office/drawing/2014/main" id="{7C394279-0610-DE49-A859-CBD027247EEC}"/>
              </a:ext>
            </a:extLst>
          </p:cNvPr>
          <p:cNvSpPr txBox="1"/>
          <p:nvPr/>
        </p:nvSpPr>
        <p:spPr>
          <a:xfrm>
            <a:off x="718421" y="4257987"/>
            <a:ext cx="461044" cy="461665"/>
          </a:xfrm>
          <a:prstGeom prst="rect">
            <a:avLst/>
          </a:prstGeom>
          <a:noFill/>
        </p:spPr>
        <p:txBody>
          <a:bodyPr wrap="square" rtlCol="0">
            <a:spAutoFit/>
          </a:bodyPr>
          <a:lstStyle/>
          <a:p>
            <a:r>
              <a:rPr lang="en-US" sz="2400" dirty="0">
                <a:solidFill>
                  <a:schemeClr val="bg1"/>
                </a:solidFill>
              </a:rPr>
              <a:t>✓</a:t>
            </a:r>
          </a:p>
        </p:txBody>
      </p:sp>
      <p:pic>
        <p:nvPicPr>
          <p:cNvPr id="13" name="Picture 12" descr="14 mini-twist hard pretzels.">
            <a:extLst>
              <a:ext uri="{FF2B5EF4-FFF2-40B4-BE49-F238E27FC236}">
                <a16:creationId xmlns:a16="http://schemas.microsoft.com/office/drawing/2014/main" id="{8795B18A-60C5-9049-A4F5-E6C8B8E4955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72001" y="1420378"/>
            <a:ext cx="3122338" cy="2578295"/>
          </a:xfrm>
          <a:prstGeom prst="rect">
            <a:avLst/>
          </a:prstGeom>
          <a:effectLst>
            <a:outerShdw blurRad="50800" dist="38100" dir="2700000" algn="tl" rotWithShape="0">
              <a:prstClr val="black">
                <a:alpha val="32000"/>
              </a:prstClr>
            </a:outerShdw>
          </a:effectLst>
        </p:spPr>
      </p:pic>
      <p:sp>
        <p:nvSpPr>
          <p:cNvPr id="15" name="TextBox 14">
            <a:extLst>
              <a:ext uri="{FF2B5EF4-FFF2-40B4-BE49-F238E27FC236}">
                <a16:creationId xmlns:a16="http://schemas.microsoft.com/office/drawing/2014/main" id="{D9E03A9F-18C0-D440-A47E-31AA0694DEFA}"/>
              </a:ext>
            </a:extLst>
          </p:cNvPr>
          <p:cNvSpPr txBox="1"/>
          <p:nvPr/>
        </p:nvSpPr>
        <p:spPr>
          <a:xfrm>
            <a:off x="5292170" y="4196432"/>
            <a:ext cx="1877256" cy="523220"/>
          </a:xfrm>
          <a:prstGeom prst="rect">
            <a:avLst/>
          </a:prstGeom>
          <a:noFill/>
        </p:spPr>
        <p:txBody>
          <a:bodyPr wrap="square" rtlCol="0">
            <a:spAutoFit/>
          </a:bodyPr>
          <a:lstStyle/>
          <a:p>
            <a:pPr algn="ctr"/>
            <a:r>
              <a:rPr lang="en-US" sz="2800" b="1" dirty="0">
                <a:solidFill>
                  <a:srgbClr val="2F1A57"/>
                </a:solidFill>
                <a:latin typeface="Helvetica" pitchFamily="2" charset="0"/>
              </a:rPr>
              <a:t>14 twists</a:t>
            </a:r>
          </a:p>
        </p:txBody>
      </p:sp>
      <p:sp>
        <p:nvSpPr>
          <p:cNvPr id="3" name="Speaker Notes">
            <a:extLst>
              <a:ext uri="{FF2B5EF4-FFF2-40B4-BE49-F238E27FC236}">
                <a16:creationId xmlns:a16="http://schemas.microsoft.com/office/drawing/2014/main" id="{CAEA5A84-363B-054A-8058-679919B4A762}"/>
              </a:ext>
            </a:extLst>
          </p:cNvPr>
          <p:cNvSpPr txBox="1"/>
          <p:nvPr/>
        </p:nvSpPr>
        <p:spPr>
          <a:xfrm>
            <a:off x="7909560" y="3634740"/>
            <a:ext cx="845820" cy="523220"/>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Nice work everyone! We need to serve 14 mini-twist hard pretzels to meet the minimum amount required for grains for 8-year-olds at snacks in the CACFP.</a:t>
            </a:r>
          </a:p>
        </p:txBody>
      </p:sp>
    </p:spTree>
    <p:extLst>
      <p:ext uri="{BB962C8B-B14F-4D97-AF65-F5344CB8AC3E}">
        <p14:creationId xmlns:p14="http://schemas.microsoft.com/office/powerpoint/2010/main" val="37709999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53D27B56-C39D-AD43-A1FB-E8083CE03565}"/>
              </a:ext>
            </a:extLst>
          </p:cNvPr>
          <p:cNvSpPr>
            <a:spLocks noGrp="1"/>
          </p:cNvSpPr>
          <p:nvPr>
            <p:ph type="title"/>
          </p:nvPr>
        </p:nvSpPr>
        <p:spPr>
          <a:xfrm>
            <a:off x="3026856" y="1044971"/>
            <a:ext cx="4268754" cy="115032"/>
          </a:xfrm>
        </p:spPr>
        <p:txBody>
          <a:bodyPr/>
          <a:lstStyle/>
          <a:p>
            <a:pPr algn="l"/>
            <a:r>
              <a:rPr lang="en-US" sz="800" b="0" dirty="0">
                <a:solidFill>
                  <a:schemeClr val="bg1"/>
                </a:solidFill>
                <a:latin typeface="Times New Roman" panose="02020603050405020304" pitchFamily="18" charset="0"/>
                <a:cs typeface="Times New Roman" panose="02020603050405020304" pitchFamily="18" charset="0"/>
              </a:rPr>
              <a:t>Find the column for the age of your participants and the meal or snack you are serving - continued.</a:t>
            </a:r>
          </a:p>
        </p:txBody>
      </p:sp>
      <p:sp>
        <p:nvSpPr>
          <p:cNvPr id="15" name="Rounded Rectangle 14" descr="&quot;&quot;">
            <a:extLst>
              <a:ext uri="{FF2B5EF4-FFF2-40B4-BE49-F238E27FC236}">
                <a16:creationId xmlns:a16="http://schemas.microsoft.com/office/drawing/2014/main" id="{D2E09904-63E6-2D4B-B4C2-70246D0AFB11}"/>
              </a:ext>
              <a:ext uri="{C183D7F6-B498-43B3-948B-1728B52AA6E4}">
                <adec:decorative xmlns:adec="http://schemas.microsoft.com/office/drawing/2017/decorative" xmlns="" val="0"/>
              </a:ext>
            </a:extLst>
          </p:cNvPr>
          <p:cNvSpPr/>
          <p:nvPr/>
        </p:nvSpPr>
        <p:spPr>
          <a:xfrm>
            <a:off x="1451076" y="1063901"/>
            <a:ext cx="6233262" cy="3878640"/>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Oval 7">
            <a:extLst>
              <a:ext uri="{FF2B5EF4-FFF2-40B4-BE49-F238E27FC236}">
                <a16:creationId xmlns:a16="http://schemas.microsoft.com/office/drawing/2014/main" id="{20C8E2E9-DBDE-3F47-84D8-FB36ABBBC56B}"/>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3</a:t>
            </a:r>
          </a:p>
        </p:txBody>
      </p:sp>
      <p:sp>
        <p:nvSpPr>
          <p:cNvPr id="3" name="TextBox 2">
            <a:extLst>
              <a:ext uri="{FF2B5EF4-FFF2-40B4-BE49-F238E27FC236}">
                <a16:creationId xmlns:a16="http://schemas.microsoft.com/office/drawing/2014/main" id="{C9C96838-3372-914C-B440-B18B75820A2A}"/>
              </a:ext>
            </a:extLst>
          </p:cNvPr>
          <p:cNvSpPr txBox="1"/>
          <p:nvPr/>
        </p:nvSpPr>
        <p:spPr>
          <a:xfrm>
            <a:off x="1348356" y="98221"/>
            <a:ext cx="6728844"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Find the column for the age of your participants and the meal or snack you are serving.</a:t>
            </a:r>
          </a:p>
        </p:txBody>
      </p:sp>
      <p:sp>
        <p:nvSpPr>
          <p:cNvPr id="17" name="TextBox 16">
            <a:extLst>
              <a:ext uri="{FF2B5EF4-FFF2-40B4-BE49-F238E27FC236}">
                <a16:creationId xmlns:a16="http://schemas.microsoft.com/office/drawing/2014/main" id="{E86E2A70-1F39-A04C-8C4F-CEFEA868A49F}"/>
              </a:ext>
            </a:extLst>
          </p:cNvPr>
          <p:cNvSpPr txBox="1"/>
          <p:nvPr/>
        </p:nvSpPr>
        <p:spPr>
          <a:xfrm>
            <a:off x="1627121" y="1229174"/>
            <a:ext cx="5779028"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1" name="Table 10" descr="Grains Measuring Chart for the Child and Adult Care Food Program&#10;">
            <a:extLst>
              <a:ext uri="{FF2B5EF4-FFF2-40B4-BE49-F238E27FC236}">
                <a16:creationId xmlns:a16="http://schemas.microsoft.com/office/drawing/2014/main" id="{BF55BDF8-0D87-6546-B2DC-6365287E9950}"/>
              </a:ext>
            </a:extLst>
          </p:cNvPr>
          <p:cNvGraphicFramePr>
            <a:graphicFrameLocks noGrp="1"/>
          </p:cNvGraphicFramePr>
          <p:nvPr>
            <p:extLst>
              <p:ext uri="{D42A27DB-BD31-4B8C-83A1-F6EECF244321}">
                <p14:modId xmlns:p14="http://schemas.microsoft.com/office/powerpoint/2010/main" val="3539723239"/>
              </p:ext>
            </p:extLst>
          </p:nvPr>
        </p:nvGraphicFramePr>
        <p:xfrm>
          <a:off x="1632836" y="1540324"/>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r>
                        <a:rPr lang="en-US" sz="900" b="0"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2" name="TextBox 11">
            <a:extLst>
              <a:ext uri="{FF2B5EF4-FFF2-40B4-BE49-F238E27FC236}">
                <a16:creationId xmlns:a16="http://schemas.microsoft.com/office/drawing/2014/main" id="{14F0600B-DED8-E145-A61C-C8271C54E51E}"/>
              </a:ext>
            </a:extLst>
          </p:cNvPr>
          <p:cNvSpPr txBox="1"/>
          <p:nvPr/>
        </p:nvSpPr>
        <p:spPr>
          <a:xfrm>
            <a:off x="156940" y="4372571"/>
            <a:ext cx="1294136" cy="461665"/>
          </a:xfrm>
          <a:prstGeom prst="rect">
            <a:avLst/>
          </a:prstGeom>
          <a:noFill/>
        </p:spPr>
        <p:txBody>
          <a:bodyPr wrap="square" rtlCol="0">
            <a:spAutoFit/>
          </a:bodyPr>
          <a:lstStyle/>
          <a:p>
            <a:r>
              <a:rPr lang="en-US" sz="2400" b="1" dirty="0">
                <a:latin typeface="Helvetica" pitchFamily="2" charset="0"/>
              </a:rPr>
              <a:t>Step 1</a:t>
            </a:r>
          </a:p>
        </p:txBody>
      </p:sp>
      <p:grpSp>
        <p:nvGrpSpPr>
          <p:cNvPr id="5" name="Group 4" descr="Outlines around the &quot;6- through 18-year-olds&quot; column and the &quot;Pretzel, Hard, Mini-Twist&quot; row, intersecting at &quot;14 twists (approximately two thirds cup) or 22 grams&quot;.">
            <a:extLst>
              <a:ext uri="{FF2B5EF4-FFF2-40B4-BE49-F238E27FC236}">
                <a16:creationId xmlns:a16="http://schemas.microsoft.com/office/drawing/2014/main" id="{AE6C4EF0-A5A6-49C4-9CBD-51E1CAD8FCBF}"/>
              </a:ext>
            </a:extLst>
          </p:cNvPr>
          <p:cNvGrpSpPr/>
          <p:nvPr/>
        </p:nvGrpSpPr>
        <p:grpSpPr>
          <a:xfrm>
            <a:off x="1632837" y="1781300"/>
            <a:ext cx="5779028" cy="3007546"/>
            <a:chOff x="1632837" y="1781300"/>
            <a:chExt cx="5779028" cy="3007546"/>
          </a:xfrm>
        </p:grpSpPr>
        <p:sp>
          <p:nvSpPr>
            <p:cNvPr id="14" name="Rounded Rectangle 13" descr="Outline around the data cells below the 6- through 18-year-olds at Breakfast, Lunch, Supper, Snack, Adults at Snack only and Serve at Least 1 oz. eq., which equals about…&quot; header cells, highlighting 3 cups or 28 grams.">
              <a:extLst>
                <a:ext uri="{FF2B5EF4-FFF2-40B4-BE49-F238E27FC236}">
                  <a16:creationId xmlns:a16="http://schemas.microsoft.com/office/drawing/2014/main" id="{CD99558A-6864-0E4A-958E-EB44112BA084}"/>
                </a:ext>
              </a:extLst>
            </p:cNvPr>
            <p:cNvSpPr/>
            <p:nvPr/>
          </p:nvSpPr>
          <p:spPr>
            <a:xfrm>
              <a:off x="4567706" y="1781300"/>
              <a:ext cx="1464383" cy="3007545"/>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descr="Outline around &quot;Pretzel, Hard, Mini-Twist&quot; row.">
              <a:extLst>
                <a:ext uri="{FF2B5EF4-FFF2-40B4-BE49-F238E27FC236}">
                  <a16:creationId xmlns:a16="http://schemas.microsoft.com/office/drawing/2014/main" id="{DE176B41-210E-AD44-883B-77AF1F7F3918}"/>
                </a:ext>
              </a:extLst>
            </p:cNvPr>
            <p:cNvSpPr/>
            <p:nvPr/>
          </p:nvSpPr>
          <p:spPr>
            <a:xfrm>
              <a:off x="1632837" y="4406642"/>
              <a:ext cx="5779028" cy="382204"/>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8" descr="&quot;&quot;">
            <a:extLst>
              <a:ext uri="{FF2B5EF4-FFF2-40B4-BE49-F238E27FC236}">
                <a16:creationId xmlns:a16="http://schemas.microsoft.com/office/drawing/2014/main" id="{65B4DCE5-8D94-7D47-B9C1-44F945C7F912}"/>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2022569" y="1768349"/>
            <a:ext cx="669831" cy="700901"/>
          </a:xfrm>
          <a:prstGeom prst="rect">
            <a:avLst/>
          </a:prstGeom>
        </p:spPr>
      </p:pic>
      <p:cxnSp>
        <p:nvCxnSpPr>
          <p:cNvPr id="10" name="Straight Arrow Connector 9" descr="Arrow pointed to the Pretzel, Hard, Mini-Twist row.">
            <a:extLst>
              <a:ext uri="{FF2B5EF4-FFF2-40B4-BE49-F238E27FC236}">
                <a16:creationId xmlns:a16="http://schemas.microsoft.com/office/drawing/2014/main" id="{8B529632-00F5-9E49-AFA6-F0A67DA57467}"/>
              </a:ext>
              <a:ext uri="{C183D7F6-B498-43B3-948B-1728B52AA6E4}">
                <adec:decorative xmlns:adec="http://schemas.microsoft.com/office/drawing/2017/decorative" xmlns="" val="0"/>
              </a:ext>
            </a:extLst>
          </p:cNvPr>
          <p:cNvCxnSpPr>
            <a:cxnSpLocks/>
          </p:cNvCxnSpPr>
          <p:nvPr/>
        </p:nvCxnSpPr>
        <p:spPr>
          <a:xfrm>
            <a:off x="1204820" y="4603404"/>
            <a:ext cx="428016"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sp>
        <p:nvSpPr>
          <p:cNvPr id="2" name="Speaker Notes">
            <a:extLst>
              <a:ext uri="{FF2B5EF4-FFF2-40B4-BE49-F238E27FC236}">
                <a16:creationId xmlns:a16="http://schemas.microsoft.com/office/drawing/2014/main" id="{F46E1E94-E23F-5645-9292-789064E7A20C}"/>
              </a:ext>
            </a:extLst>
          </p:cNvPr>
          <p:cNvSpPr txBox="1"/>
          <p:nvPr/>
        </p:nvSpPr>
        <p:spPr>
          <a:xfrm>
            <a:off x="7840981" y="4149090"/>
            <a:ext cx="1146080" cy="1061829"/>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Speaker notes:</a:t>
            </a:r>
          </a:p>
          <a:p>
            <a:r>
              <a:rPr lang="en-US" sz="300" dirty="0">
                <a:solidFill>
                  <a:schemeClr val="bg1"/>
                </a:solidFill>
                <a:latin typeface="Arial" panose="020B0604020202020204" pitchFamily="34" charset="0"/>
                <a:cs typeface="Arial" panose="020B0604020202020204" pitchFamily="34" charset="0"/>
              </a:rPr>
              <a:t>Let’s look at how we got that answer. First, we found the food we want to serve, which was listed as “pretzel, hard, mini-twist.” </a:t>
            </a:r>
          </a:p>
          <a:p>
            <a:r>
              <a:rPr lang="en-US" sz="300" dirty="0">
                <a:solidFill>
                  <a:schemeClr val="bg1"/>
                </a:solidFill>
                <a:latin typeface="Arial" panose="020B0604020202020204" pitchFamily="34" charset="0"/>
                <a:cs typeface="Arial" panose="020B0604020202020204" pitchFamily="34" charset="0"/>
              </a:rPr>
              <a:t>Step 2 showed us that the pretzel had a measurement next to it, so we made sure our pretzel was the same size or larger than the measurement on the chart. Because our pretzels were larger, we knew we could use the Grains Measuring Chart to see how many pretzels we needed to meet the minimum amount of grains required at CACFP meals and snacks. </a:t>
            </a:r>
          </a:p>
          <a:p>
            <a:r>
              <a:rPr lang="en-US" sz="300" dirty="0">
                <a:solidFill>
                  <a:schemeClr val="bg1"/>
                </a:solidFill>
                <a:latin typeface="Arial" panose="020B0604020202020204" pitchFamily="34" charset="0"/>
                <a:cs typeface="Arial" panose="020B0604020202020204" pitchFamily="34" charset="0"/>
              </a:rPr>
              <a:t>Our last step was to find the age of our participants and the meal. We are serving 8-year-olds at snack, and 8-year-olds fall into the age group of 6- through 18-year-olds. We follow the 6- through 18-year-olds column down to the pretzel, hard, mini-twist row.  </a:t>
            </a:r>
          </a:p>
          <a:p>
            <a:r>
              <a:rPr lang="en-US" sz="300" dirty="0">
                <a:solidFill>
                  <a:schemeClr val="bg1"/>
                </a:solidFill>
                <a:latin typeface="Arial" panose="020B0604020202020204" pitchFamily="34" charset="0"/>
                <a:cs typeface="Arial" panose="020B0604020202020204" pitchFamily="34" charset="0"/>
              </a:rPr>
              <a:t>If you look at where the 6- though 18-year-olds column meets the pretzel row, it tells us that we need to serve 14 hard mini-twist pretzels to meet the minimum amount of grains required at snacks for this age group. </a:t>
            </a:r>
          </a:p>
          <a:p>
            <a:r>
              <a:rPr lang="en-US" sz="300" dirty="0">
                <a:solidFill>
                  <a:schemeClr val="bg1"/>
                </a:solidFill>
                <a:latin typeface="Arial" panose="020B0604020202020204" pitchFamily="34" charset="0"/>
                <a:cs typeface="Arial" panose="020B0604020202020204" pitchFamily="34" charset="0"/>
              </a:rPr>
              <a:t>Nice work everyone!</a:t>
            </a:r>
          </a:p>
        </p:txBody>
      </p:sp>
    </p:spTree>
    <p:extLst>
      <p:ext uri="{BB962C8B-B14F-4D97-AF65-F5344CB8AC3E}">
        <p14:creationId xmlns:p14="http://schemas.microsoft.com/office/powerpoint/2010/main" val="621803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quot;&quot;">
            <a:extLst>
              <a:ext uri="{FF2B5EF4-FFF2-40B4-BE49-F238E27FC236}">
                <a16:creationId xmlns:a16="http://schemas.microsoft.com/office/drawing/2014/main" id="{D2E09904-63E6-2D4B-B4C2-70246D0AFB11}"/>
              </a:ext>
              <a:ext uri="{C183D7F6-B498-43B3-948B-1728B52AA6E4}">
                <adec:decorative xmlns:adec="http://schemas.microsoft.com/office/drawing/2017/decorative" xmlns="" val="0"/>
              </a:ext>
            </a:extLst>
          </p:cNvPr>
          <p:cNvSpPr/>
          <p:nvPr/>
        </p:nvSpPr>
        <p:spPr>
          <a:xfrm>
            <a:off x="1451076" y="1160003"/>
            <a:ext cx="6233262" cy="3782538"/>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itle 1">
            <a:extLst>
              <a:ext uri="{FF2B5EF4-FFF2-40B4-BE49-F238E27FC236}">
                <a16:creationId xmlns:a16="http://schemas.microsoft.com/office/drawing/2014/main" id="{E557C634-F89B-F14D-AA3A-9F631B1EF2D1}"/>
              </a:ext>
            </a:extLst>
          </p:cNvPr>
          <p:cNvSpPr>
            <a:spLocks noGrp="1"/>
          </p:cNvSpPr>
          <p:nvPr>
            <p:ph type="title"/>
          </p:nvPr>
        </p:nvSpPr>
        <p:spPr>
          <a:xfrm>
            <a:off x="3026856" y="1109139"/>
            <a:ext cx="4268754" cy="115032"/>
          </a:xfrm>
        </p:spPr>
        <p:txBody>
          <a:bodyPr/>
          <a:lstStyle/>
          <a:p>
            <a:pPr algn="l"/>
            <a:r>
              <a:rPr lang="en-US" sz="800" b="0" dirty="0">
                <a:solidFill>
                  <a:schemeClr val="bg1"/>
                </a:solidFill>
                <a:latin typeface="Times New Roman" panose="02020603050405020304" pitchFamily="18" charset="0"/>
                <a:cs typeface="Times New Roman" panose="02020603050405020304" pitchFamily="18" charset="0"/>
              </a:rPr>
              <a:t>Find the column for the age of your participants and the meal or snack you are serving-continued</a:t>
            </a:r>
          </a:p>
        </p:txBody>
      </p:sp>
      <p:sp>
        <p:nvSpPr>
          <p:cNvPr id="13" name="Oval 12">
            <a:extLst>
              <a:ext uri="{FF2B5EF4-FFF2-40B4-BE49-F238E27FC236}">
                <a16:creationId xmlns:a16="http://schemas.microsoft.com/office/drawing/2014/main" id="{5DAD657E-9F33-504E-9BC0-2CCCAFAB8A61}"/>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1</a:t>
            </a:r>
          </a:p>
        </p:txBody>
      </p:sp>
      <p:sp>
        <p:nvSpPr>
          <p:cNvPr id="17" name="TextBox 16">
            <a:extLst>
              <a:ext uri="{FF2B5EF4-FFF2-40B4-BE49-F238E27FC236}">
                <a16:creationId xmlns:a16="http://schemas.microsoft.com/office/drawing/2014/main" id="{2BFAE52A-0884-734F-BDAA-ECCC8442FD4F}"/>
              </a:ext>
            </a:extLst>
          </p:cNvPr>
          <p:cNvSpPr txBox="1"/>
          <p:nvPr/>
        </p:nvSpPr>
        <p:spPr>
          <a:xfrm>
            <a:off x="1348356" y="98221"/>
            <a:ext cx="5869743"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Find the grain you want to serve under the “Grain Item and Size” column.</a:t>
            </a:r>
          </a:p>
        </p:txBody>
      </p:sp>
      <p:sp>
        <p:nvSpPr>
          <p:cNvPr id="9" name="TextBox 8">
            <a:extLst>
              <a:ext uri="{FF2B5EF4-FFF2-40B4-BE49-F238E27FC236}">
                <a16:creationId xmlns:a16="http://schemas.microsoft.com/office/drawing/2014/main" id="{240B6304-128E-BD4A-B008-38DE9EF7E726}"/>
              </a:ext>
            </a:extLst>
          </p:cNvPr>
          <p:cNvSpPr txBox="1"/>
          <p:nvPr/>
        </p:nvSpPr>
        <p:spPr>
          <a:xfrm>
            <a:off x="1632836" y="1246073"/>
            <a:ext cx="5779028"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1" name="Table 10" descr="Grains Measuring Chart for the Child and Adult Care Food Program&#10;">
            <a:extLst>
              <a:ext uri="{FF2B5EF4-FFF2-40B4-BE49-F238E27FC236}">
                <a16:creationId xmlns:a16="http://schemas.microsoft.com/office/drawing/2014/main" id="{BF55BDF8-0D87-6546-B2DC-6365287E9950}"/>
              </a:ext>
            </a:extLst>
          </p:cNvPr>
          <p:cNvGraphicFramePr>
            <a:graphicFrameLocks noGrp="1"/>
          </p:cNvGraphicFramePr>
          <p:nvPr>
            <p:extLst>
              <p:ext uri="{D42A27DB-BD31-4B8C-83A1-F6EECF244321}">
                <p14:modId xmlns:p14="http://schemas.microsoft.com/office/powerpoint/2010/main" val="1801689821"/>
              </p:ext>
            </p:extLst>
          </p:nvPr>
        </p:nvGraphicFramePr>
        <p:xfrm>
          <a:off x="1632836" y="1550971"/>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r>
                        <a:rPr lang="en-US" sz="900" b="0"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p>
                      <a:pPr algn="ctr"/>
                      <a:endParaRPr lang="en-US" sz="900" b="0" i="0" dirty="0">
                        <a:latin typeface="Helvetica" pitchFamily="2" charset="0"/>
                      </a:endParaRP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2" name="Rounded Rectangle 11" descr="Outline around the &quot;Pita Bread/Round&quot; row header.">
            <a:extLst>
              <a:ext uri="{FF2B5EF4-FFF2-40B4-BE49-F238E27FC236}">
                <a16:creationId xmlns:a16="http://schemas.microsoft.com/office/drawing/2014/main" id="{EF1BAAF7-9AE3-0941-845D-F5D5924056E6}"/>
              </a:ext>
            </a:extLst>
          </p:cNvPr>
          <p:cNvSpPr/>
          <p:nvPr/>
        </p:nvSpPr>
        <p:spPr>
          <a:xfrm>
            <a:off x="1632836" y="3444875"/>
            <a:ext cx="1450089" cy="64690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quot;&quot;">
            <a:extLst>
              <a:ext uri="{FF2B5EF4-FFF2-40B4-BE49-F238E27FC236}">
                <a16:creationId xmlns:a16="http://schemas.microsoft.com/office/drawing/2014/main" id="{2071B27F-D7A3-CD43-8AB7-A26ED2292D1A}"/>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2022569" y="1768349"/>
            <a:ext cx="669831" cy="700901"/>
          </a:xfrm>
          <a:prstGeom prst="rect">
            <a:avLst/>
          </a:prstGeom>
        </p:spPr>
      </p:pic>
      <p:sp>
        <p:nvSpPr>
          <p:cNvPr id="2" name="Speaker Notes">
            <a:extLst>
              <a:ext uri="{FF2B5EF4-FFF2-40B4-BE49-F238E27FC236}">
                <a16:creationId xmlns:a16="http://schemas.microsoft.com/office/drawing/2014/main" id="{C843E96C-AB79-3643-95F0-20AAF030B515}"/>
              </a:ext>
            </a:extLst>
          </p:cNvPr>
          <p:cNvSpPr txBox="1"/>
          <p:nvPr/>
        </p:nvSpPr>
        <p:spPr>
          <a:xfrm>
            <a:off x="7847860" y="4465467"/>
            <a:ext cx="1145220" cy="707886"/>
          </a:xfrm>
          <a:prstGeom prst="rect">
            <a:avLst/>
          </a:prstGeom>
          <a:noFill/>
        </p:spPr>
        <p:txBody>
          <a:bodyPr wrap="squar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Speaker notes:</a:t>
            </a:r>
          </a:p>
          <a:p>
            <a:pPr lvl="0" defTabSz="914400">
              <a:defRPr/>
            </a:pPr>
            <a:r>
              <a:rPr lang="en-US" sz="400" dirty="0">
                <a:solidFill>
                  <a:schemeClr val="bg1"/>
                </a:solidFill>
                <a:latin typeface="Arial" panose="020B0604020202020204" pitchFamily="34" charset="0"/>
                <a:cs typeface="Arial" panose="020B0604020202020204" pitchFamily="34" charset="0"/>
              </a:rPr>
              <a:t>So far, we’ve talked about what you do if you have a grain that doesn’t have a weight or measurement next to it, like our popcorn and oatmeal, as well as what you if it has a measurement next to it, like the mini-twist hard pretzels. </a:t>
            </a:r>
          </a:p>
          <a:p>
            <a:pPr lvl="0" defTabSz="914400">
              <a:defRPr/>
            </a:pPr>
            <a:r>
              <a:rPr lang="en-US" sz="400" dirty="0">
                <a:solidFill>
                  <a:schemeClr val="bg1"/>
                </a:solidFill>
                <a:latin typeface="Arial" panose="020B0604020202020204" pitchFamily="34" charset="0"/>
                <a:cs typeface="Arial" panose="020B0604020202020204" pitchFamily="34" charset="0"/>
              </a:rPr>
              <a:t>Now, let’s talk about what to do if you find your item in Step 1, and the item has a weight next to it, like pita bread.</a:t>
            </a:r>
            <a:endParaRPr lang="en-US" sz="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1658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29898B5-0024-D841-91AF-C9C629422D91}"/>
              </a:ext>
            </a:extLst>
          </p:cNvPr>
          <p:cNvSpPr>
            <a:spLocks noGrp="1"/>
          </p:cNvSpPr>
          <p:nvPr>
            <p:ph type="title"/>
          </p:nvPr>
        </p:nvSpPr>
        <p:spPr>
          <a:xfrm>
            <a:off x="245548" y="1330720"/>
            <a:ext cx="3215809" cy="195893"/>
          </a:xfrm>
        </p:spPr>
        <p:txBody>
          <a:bodyPr/>
          <a:lstStyle/>
          <a:p>
            <a:pPr algn="l"/>
            <a:r>
              <a:rPr lang="en-US" sz="500" dirty="0">
                <a:solidFill>
                  <a:schemeClr val="bg1"/>
                </a:solidFill>
                <a:latin typeface="Times New Roman" panose="02020603050405020304" pitchFamily="18" charset="0"/>
                <a:cs typeface="Times New Roman" panose="02020603050405020304" pitchFamily="18" charset="0"/>
              </a:rPr>
              <a:t>Check if the chart lists a size or weight by the name of the grain. If the chart: </a:t>
            </a:r>
            <a:r>
              <a:rPr lang="en-US" sz="500" b="0" dirty="0">
                <a:solidFill>
                  <a:schemeClr val="bg1"/>
                </a:solidFill>
                <a:latin typeface="Times New Roman" panose="02020603050405020304" pitchFamily="18" charset="0"/>
                <a:cs typeface="Times New Roman" panose="02020603050405020304" pitchFamily="18" charset="0"/>
              </a:rPr>
              <a:t>-continued.</a:t>
            </a:r>
          </a:p>
        </p:txBody>
      </p:sp>
      <p:sp>
        <p:nvSpPr>
          <p:cNvPr id="7" name="Oval 6">
            <a:extLst>
              <a:ext uri="{FF2B5EF4-FFF2-40B4-BE49-F238E27FC236}">
                <a16:creationId xmlns:a16="http://schemas.microsoft.com/office/drawing/2014/main" id="{9ED73E14-4E5A-6C4E-AD91-4BA871DF7322}"/>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2</a:t>
            </a:r>
          </a:p>
        </p:txBody>
      </p:sp>
      <p:sp>
        <p:nvSpPr>
          <p:cNvPr id="8" name="TextBox 7" descr="Step 2 explained further, with a circle around 56 grams* (f grain*).">
            <a:extLst>
              <a:ext uri="{FF2B5EF4-FFF2-40B4-BE49-F238E27FC236}">
                <a16:creationId xmlns:a16="http://schemas.microsoft.com/office/drawing/2014/main" id="{5AFBC7BE-0D49-FC42-9597-7AA8602D1105}"/>
              </a:ext>
            </a:extLst>
          </p:cNvPr>
          <p:cNvSpPr txBox="1"/>
          <p:nvPr/>
        </p:nvSpPr>
        <p:spPr>
          <a:xfrm>
            <a:off x="1348356" y="98221"/>
            <a:ext cx="5869743"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Check if the chart lists a size or weight </a:t>
            </a:r>
            <a:br>
              <a:rPr lang="en-US" sz="2600" dirty="0">
                <a:latin typeface="Times New Roman" panose="02020603050405020304" pitchFamily="18" charset="0"/>
                <a:cs typeface="Times New Roman" panose="02020603050405020304" pitchFamily="18" charset="0"/>
              </a:rPr>
            </a:br>
            <a:r>
              <a:rPr lang="en-US" sz="2600" dirty="0">
                <a:latin typeface="Times New Roman" panose="02020603050405020304" pitchFamily="18" charset="0"/>
                <a:cs typeface="Times New Roman" panose="02020603050405020304" pitchFamily="18" charset="0"/>
              </a:rPr>
              <a:t>by the name of the grain. If the chart:</a:t>
            </a:r>
          </a:p>
        </p:txBody>
      </p:sp>
      <p:sp>
        <p:nvSpPr>
          <p:cNvPr id="14" name="Rounded Rectangle 13" descr="&quot;&quot;">
            <a:extLst>
              <a:ext uri="{FF2B5EF4-FFF2-40B4-BE49-F238E27FC236}">
                <a16:creationId xmlns:a16="http://schemas.microsoft.com/office/drawing/2014/main" id="{1B1E341D-591D-6A4D-8284-0B1FC16F6D62}"/>
              </a:ext>
              <a:ext uri="{C183D7F6-B498-43B3-948B-1728B52AA6E4}">
                <adec:decorative xmlns:adec="http://schemas.microsoft.com/office/drawing/2017/decorative" xmlns="" val="0"/>
              </a:ext>
            </a:extLst>
          </p:cNvPr>
          <p:cNvSpPr/>
          <p:nvPr/>
        </p:nvSpPr>
        <p:spPr>
          <a:xfrm>
            <a:off x="222976" y="1325842"/>
            <a:ext cx="3191292" cy="2717165"/>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5" name="Table 14" descr="Check chart for size or weight">
            <a:extLst>
              <a:ext uri="{FF2B5EF4-FFF2-40B4-BE49-F238E27FC236}">
                <a16:creationId xmlns:a16="http://schemas.microsoft.com/office/drawing/2014/main" id="{64A596F6-24EC-184C-8F5F-69A9EED7B2C7}"/>
              </a:ext>
            </a:extLst>
          </p:cNvPr>
          <p:cNvGraphicFramePr>
            <a:graphicFrameLocks noGrp="1"/>
          </p:cNvGraphicFramePr>
          <p:nvPr>
            <p:extLst>
              <p:ext uri="{D42A27DB-BD31-4B8C-83A1-F6EECF244321}">
                <p14:modId xmlns:p14="http://schemas.microsoft.com/office/powerpoint/2010/main" val="3928572096"/>
              </p:ext>
            </p:extLst>
          </p:nvPr>
        </p:nvGraphicFramePr>
        <p:xfrm>
          <a:off x="363967" y="1494720"/>
          <a:ext cx="2926080" cy="2407916"/>
        </p:xfrm>
        <a:graphic>
          <a:graphicData uri="http://schemas.openxmlformats.org/drawingml/2006/table">
            <a:tbl>
              <a:tblPr firstRow="1" bandRow="1">
                <a:tableStyleId>{5C22544A-7EE6-4342-B048-85BDC9FD1C3A}</a:tableStyleId>
              </a:tblPr>
              <a:tblGrid>
                <a:gridCol w="2926080">
                  <a:extLst>
                    <a:ext uri="{9D8B030D-6E8A-4147-A177-3AD203B41FA5}">
                      <a16:colId xmlns:a16="http://schemas.microsoft.com/office/drawing/2014/main" val="220871024"/>
                    </a:ext>
                  </a:extLst>
                </a:gridCol>
              </a:tblGrid>
              <a:tr h="1188720">
                <a:tc>
                  <a:txBody>
                    <a:bodyPr/>
                    <a:lstStyle/>
                    <a:p>
                      <a:r>
                        <a:rPr lang="en-US" sz="1700" b="1" i="0" dirty="0">
                          <a:solidFill>
                            <a:schemeClr val="tx1"/>
                          </a:solidFill>
                          <a:latin typeface="Helvetica" pitchFamily="2" charset="0"/>
                          <a:cs typeface="Times New Roman" panose="02020603050405020304" pitchFamily="18" charset="0"/>
                        </a:rPr>
                        <a:t>Pita Bread/Round </a:t>
                      </a:r>
                      <a:r>
                        <a:rPr lang="en-US" sz="1700" b="0" i="0" dirty="0">
                          <a:solidFill>
                            <a:schemeClr val="tx1"/>
                          </a:solidFill>
                          <a:latin typeface="Helvetica" pitchFamily="2" charset="0"/>
                          <a:cs typeface="Times New Roman" panose="02020603050405020304" pitchFamily="18" charset="0"/>
                        </a:rPr>
                        <a:t/>
                      </a:r>
                      <a:br>
                        <a:rPr lang="en-US" sz="1700" b="0" i="0" dirty="0">
                          <a:solidFill>
                            <a:schemeClr val="tx1"/>
                          </a:solidFill>
                          <a:latin typeface="Helvetica" pitchFamily="2" charset="0"/>
                          <a:cs typeface="Times New Roman" panose="02020603050405020304" pitchFamily="18" charset="0"/>
                        </a:rPr>
                      </a:br>
                      <a:r>
                        <a:rPr lang="en-US" sz="1700" b="0" i="0" dirty="0">
                          <a:solidFill>
                            <a:schemeClr val="tx1"/>
                          </a:solidFill>
                          <a:latin typeface="Helvetica" pitchFamily="2" charset="0"/>
                          <a:cs typeface="Times New Roman" panose="02020603050405020304" pitchFamily="18" charset="0"/>
                        </a:rPr>
                        <a:t>(whole grain-rich or enriched) at least 56 grams*</a:t>
                      </a:r>
                    </a:p>
                  </a:txBody>
                  <a:tcPr marR="0"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457200">
                <a:tc>
                  <a:txBody>
                    <a:bodyPr/>
                    <a:lstStyle/>
                    <a:p>
                      <a:r>
                        <a:rPr lang="en-US" sz="1700" b="1" i="0" dirty="0">
                          <a:effectLst/>
                          <a:latin typeface="Helvetica" pitchFamily="2" charset="0"/>
                        </a:rPr>
                        <a:t>Popcorn</a:t>
                      </a:r>
                    </a:p>
                  </a:txBody>
                  <a:tcPr marR="0"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761996">
                <a:tc>
                  <a:txBody>
                    <a:bodyPr/>
                    <a:lstStyle/>
                    <a:p>
                      <a:r>
                        <a:rPr lang="en-US" sz="1700" b="1" dirty="0">
                          <a:effectLst/>
                          <a:latin typeface="Helvetica LT Std" panose="020B0504020202020204" pitchFamily="34" charset="0"/>
                        </a:rPr>
                        <a:t>Pretzel, Hard, Mini-Twist </a:t>
                      </a:r>
                      <a:br>
                        <a:rPr lang="en-US" sz="1700" b="1" dirty="0">
                          <a:effectLst/>
                          <a:latin typeface="Helvetica LT Std" panose="020B0504020202020204" pitchFamily="34" charset="0"/>
                        </a:rPr>
                      </a:br>
                      <a:r>
                        <a:rPr lang="en-US" sz="1700" dirty="0">
                          <a:effectLst/>
                          <a:latin typeface="Helvetica LT Std" panose="020B0504020202020204" pitchFamily="34" charset="0"/>
                        </a:rPr>
                        <a:t>(about 1 ¼” by 1 ½”)**</a:t>
                      </a:r>
                    </a:p>
                  </a:txBody>
                  <a:tcPr marR="0"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20" name="Oval 19" descr="Outline around &quot;at least 56 grams.&quot;">
            <a:extLst>
              <a:ext uri="{FF2B5EF4-FFF2-40B4-BE49-F238E27FC236}">
                <a16:creationId xmlns:a16="http://schemas.microsoft.com/office/drawing/2014/main" id="{EC998373-10DE-5543-BC53-7471B4DC3E9D}"/>
              </a:ext>
            </a:extLst>
          </p:cNvPr>
          <p:cNvSpPr/>
          <p:nvPr/>
        </p:nvSpPr>
        <p:spPr>
          <a:xfrm>
            <a:off x="294756" y="2175387"/>
            <a:ext cx="2104030" cy="331839"/>
          </a:xfrm>
          <a:prstGeom prst="ellipse">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F2674BD8-64DD-3847-90A0-89049371FCD6}"/>
              </a:ext>
            </a:extLst>
          </p:cNvPr>
          <p:cNvSpPr txBox="1"/>
          <p:nvPr/>
        </p:nvSpPr>
        <p:spPr>
          <a:xfrm>
            <a:off x="5010026" y="1132680"/>
            <a:ext cx="4015985" cy="3539430"/>
          </a:xfrm>
          <a:prstGeom prst="rect">
            <a:avLst/>
          </a:prstGeom>
          <a:noFill/>
        </p:spPr>
        <p:txBody>
          <a:bodyPr wrap="square" rtlCol="0">
            <a:spAutoFit/>
          </a:bodyPr>
          <a:lstStyle/>
          <a:p>
            <a:pPr>
              <a:spcAft>
                <a:spcPts val="1200"/>
              </a:spcAft>
            </a:pPr>
            <a:r>
              <a:rPr lang="en-US" sz="1700" b="1" dirty="0">
                <a:latin typeface="Times New Roman" panose="02020603050405020304" pitchFamily="18" charset="0"/>
                <a:cs typeface="Times New Roman" panose="02020603050405020304" pitchFamily="18" charset="0"/>
              </a:rPr>
              <a:t>Lists a weight </a:t>
            </a:r>
            <a:r>
              <a:rPr lang="en-US" sz="1700" dirty="0">
                <a:latin typeface="Times New Roman" panose="02020603050405020304" pitchFamily="18" charset="0"/>
                <a:cs typeface="Times New Roman" panose="02020603050405020304" pitchFamily="18" charset="0"/>
              </a:rPr>
              <a:t>for the grain, such as at </a:t>
            </a:r>
            <a:r>
              <a:rPr lang="en-US" sz="1700" i="1" dirty="0">
                <a:latin typeface="Times New Roman" panose="02020603050405020304" pitchFamily="18" charset="0"/>
                <a:cs typeface="Times New Roman" panose="02020603050405020304" pitchFamily="18" charset="0"/>
              </a:rPr>
              <a:t>least 56 grams</a:t>
            </a:r>
            <a:r>
              <a:rPr lang="en-US" sz="1700" dirty="0">
                <a:latin typeface="Times New Roman" panose="02020603050405020304" pitchFamily="18" charset="0"/>
                <a:cs typeface="Times New Roman" panose="02020603050405020304" pitchFamily="18" charset="0"/>
              </a:rPr>
              <a:t>, then use the Nutrition Facts label for the item you want to serve to make sure it weighs the same, or more than, the grain on the chart. See page 5.</a:t>
            </a:r>
          </a:p>
          <a:p>
            <a:pPr>
              <a:spcAft>
                <a:spcPts val="1200"/>
              </a:spcAft>
            </a:pPr>
            <a:r>
              <a:rPr lang="en-US" sz="1700" b="1" dirty="0">
                <a:latin typeface="Times New Roman" panose="02020603050405020304" pitchFamily="18" charset="0"/>
                <a:cs typeface="Times New Roman" panose="02020603050405020304" pitchFamily="18" charset="0"/>
              </a:rPr>
              <a:t>Does not list a weight or size </a:t>
            </a:r>
            <a:r>
              <a:rPr lang="en-US" sz="1700" dirty="0">
                <a:latin typeface="Times New Roman" panose="02020603050405020304" pitchFamily="18" charset="0"/>
                <a:cs typeface="Times New Roman" panose="02020603050405020304" pitchFamily="18" charset="0"/>
              </a:rPr>
              <a:t>for the grain, then you do not need to check the size or weight of the product before using the chart.</a:t>
            </a:r>
          </a:p>
          <a:p>
            <a:pPr>
              <a:spcAft>
                <a:spcPts val="1200"/>
              </a:spcAft>
            </a:pPr>
            <a:r>
              <a:rPr lang="en-US" sz="1700" b="1" dirty="0">
                <a:latin typeface="Times New Roman" panose="02020603050405020304" pitchFamily="18" charset="0"/>
                <a:cs typeface="Times New Roman" panose="02020603050405020304" pitchFamily="18" charset="0"/>
              </a:rPr>
              <a:t>Lists a size </a:t>
            </a:r>
            <a:r>
              <a:rPr lang="en-US" sz="1700" dirty="0">
                <a:latin typeface="Times New Roman" panose="02020603050405020304" pitchFamily="18" charset="0"/>
                <a:cs typeface="Times New Roman" panose="02020603050405020304" pitchFamily="18" charset="0"/>
              </a:rPr>
              <a:t>for the grain, such as </a:t>
            </a:r>
            <a:r>
              <a:rPr lang="en-US" sz="1700" i="1" dirty="0">
                <a:latin typeface="Times New Roman" panose="02020603050405020304" pitchFamily="18" charset="0"/>
                <a:cs typeface="Times New Roman" panose="02020603050405020304" pitchFamily="18" charset="0"/>
              </a:rPr>
              <a:t>about</a:t>
            </a:r>
            <a:r>
              <a:rPr lang="en-US" sz="1700" dirty="0">
                <a:latin typeface="Times New Roman" panose="02020603050405020304" pitchFamily="18" charset="0"/>
                <a:cs typeface="Times New Roman" panose="02020603050405020304" pitchFamily="18" charset="0"/>
              </a:rPr>
              <a:t> </a:t>
            </a:r>
            <a:br>
              <a:rPr lang="en-US" sz="1700" dirty="0">
                <a:latin typeface="Times New Roman" panose="02020603050405020304" pitchFamily="18" charset="0"/>
                <a:cs typeface="Times New Roman" panose="02020603050405020304" pitchFamily="18" charset="0"/>
              </a:rPr>
            </a:br>
            <a:r>
              <a:rPr lang="en-US" sz="1700" i="1" dirty="0">
                <a:latin typeface="Times New Roman" panose="02020603050405020304" pitchFamily="18" charset="0"/>
                <a:cs typeface="Times New Roman" panose="02020603050405020304" pitchFamily="18" charset="0"/>
              </a:rPr>
              <a:t>1 ¼” by 1 ½”</a:t>
            </a:r>
            <a:r>
              <a:rPr lang="en-US" sz="1700" dirty="0">
                <a:latin typeface="Times New Roman" panose="02020603050405020304" pitchFamily="18" charset="0"/>
                <a:cs typeface="Times New Roman" panose="02020603050405020304" pitchFamily="18" charset="0"/>
              </a:rPr>
              <a:t>, then check if the item is </a:t>
            </a: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the same size, or larger than, this amount. See page 6.</a:t>
            </a:r>
          </a:p>
        </p:txBody>
      </p:sp>
      <p:sp>
        <p:nvSpPr>
          <p:cNvPr id="22" name="TextBox 21">
            <a:extLst>
              <a:ext uri="{FF2B5EF4-FFF2-40B4-BE49-F238E27FC236}">
                <a16:creationId xmlns:a16="http://schemas.microsoft.com/office/drawing/2014/main" id="{495805FD-E0B2-1C45-868A-B8B74946FA97}"/>
              </a:ext>
            </a:extLst>
          </p:cNvPr>
          <p:cNvSpPr txBox="1"/>
          <p:nvPr/>
        </p:nvSpPr>
        <p:spPr>
          <a:xfrm>
            <a:off x="3499457" y="1641032"/>
            <a:ext cx="1268879" cy="461665"/>
          </a:xfrm>
          <a:prstGeom prst="rect">
            <a:avLst/>
          </a:prstGeom>
          <a:noFill/>
        </p:spPr>
        <p:txBody>
          <a:bodyPr wrap="square" rtlCol="0">
            <a:spAutoFit/>
          </a:bodyPr>
          <a:lstStyle/>
          <a:p>
            <a:r>
              <a:rPr lang="en-US" sz="2400" b="1" dirty="0">
                <a:latin typeface="Helvetica" pitchFamily="2" charset="0"/>
              </a:rPr>
              <a:t>Step 2</a:t>
            </a:r>
          </a:p>
        </p:txBody>
      </p:sp>
      <p:cxnSp>
        <p:nvCxnSpPr>
          <p:cNvPr id="21" name="Straight Arrow Connector 20" descr="Arrow pointing to Lists a weight...">
            <a:extLst>
              <a:ext uri="{FF2B5EF4-FFF2-40B4-BE49-F238E27FC236}">
                <a16:creationId xmlns:a16="http://schemas.microsoft.com/office/drawing/2014/main" id="{62690E29-C062-EF43-A536-95082A89C87D}"/>
              </a:ext>
              <a:ext uri="{C183D7F6-B498-43B3-948B-1728B52AA6E4}">
                <adec:decorative xmlns:adec="http://schemas.microsoft.com/office/drawing/2017/decorative" xmlns="" val="0"/>
              </a:ext>
            </a:extLst>
          </p:cNvPr>
          <p:cNvCxnSpPr>
            <a:cxnSpLocks/>
          </p:cNvCxnSpPr>
          <p:nvPr/>
        </p:nvCxnSpPr>
        <p:spPr>
          <a:xfrm>
            <a:off x="4572514" y="1859165"/>
            <a:ext cx="349024"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sp>
        <p:nvSpPr>
          <p:cNvPr id="17" name="Rounded Rectangle 16" descr="Outline around Step 2, &quot;Lists a weight.&quot;">
            <a:extLst>
              <a:ext uri="{FF2B5EF4-FFF2-40B4-BE49-F238E27FC236}">
                <a16:creationId xmlns:a16="http://schemas.microsoft.com/office/drawing/2014/main" id="{D6FD1317-D83F-C442-AC99-2CD81A8435AF}"/>
              </a:ext>
            </a:extLst>
          </p:cNvPr>
          <p:cNvSpPr/>
          <p:nvPr/>
        </p:nvSpPr>
        <p:spPr>
          <a:xfrm>
            <a:off x="5002438" y="1132680"/>
            <a:ext cx="4015985" cy="1439068"/>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peaker Notes">
            <a:extLst>
              <a:ext uri="{FF2B5EF4-FFF2-40B4-BE49-F238E27FC236}">
                <a16:creationId xmlns:a16="http://schemas.microsoft.com/office/drawing/2014/main" id="{5CAF6530-B677-B64C-9CD5-D699879DB3C3}"/>
              </a:ext>
            </a:extLst>
          </p:cNvPr>
          <p:cNvSpPr txBox="1"/>
          <p:nvPr/>
        </p:nvSpPr>
        <p:spPr>
          <a:xfrm>
            <a:off x="4119240" y="4873840"/>
            <a:ext cx="4403324" cy="276999"/>
          </a:xfrm>
          <a:prstGeom prst="rect">
            <a:avLst/>
          </a:prstGeom>
          <a:noFill/>
        </p:spPr>
        <p:txBody>
          <a:bodyPr wrap="squar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Speaker notes:</a:t>
            </a:r>
          </a:p>
          <a:p>
            <a:pPr lvl="0" defTabSz="914400">
              <a:defRPr/>
            </a:pPr>
            <a:r>
              <a:rPr lang="en-US" sz="400" dirty="0">
                <a:solidFill>
                  <a:schemeClr val="bg1"/>
                </a:solidFill>
                <a:latin typeface="Arial" panose="020B0604020202020204" pitchFamily="34" charset="0"/>
                <a:cs typeface="Arial" panose="020B0604020202020204" pitchFamily="34" charset="0"/>
              </a:rPr>
              <a:t>Going back to the front page of your worksheet, Step 2 tells us that if the chart lists a minimum weight by the grain, such as “at least 56 grams,” then we need to use the Nutrition Facts label for the item to make sure that item weighs the same, or more than, the grain on the chart.</a:t>
            </a:r>
          </a:p>
        </p:txBody>
      </p:sp>
    </p:spTree>
    <p:extLst>
      <p:ext uri="{BB962C8B-B14F-4D97-AF65-F5344CB8AC3E}">
        <p14:creationId xmlns:p14="http://schemas.microsoft.com/office/powerpoint/2010/main" val="24111650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D9BBF-17E6-FC43-9B3D-AF8CD553D567}"/>
              </a:ext>
            </a:extLst>
          </p:cNvPr>
          <p:cNvSpPr>
            <a:spLocks noGrp="1"/>
          </p:cNvSpPr>
          <p:nvPr>
            <p:ph type="title"/>
          </p:nvPr>
        </p:nvSpPr>
        <p:spPr>
          <a:xfrm>
            <a:off x="2395729" y="374705"/>
            <a:ext cx="4477644" cy="583474"/>
          </a:xfrm>
        </p:spPr>
        <p:txBody>
          <a:bodyPr lIns="0" tIns="0" anchor="ctr" anchorCtr="0"/>
          <a:lstStyle/>
          <a:p>
            <a:pPr algn="ctr"/>
            <a:r>
              <a:rPr lang="en-US" dirty="0">
                <a:latin typeface="Times New Roman" panose="02020603050405020304" pitchFamily="18" charset="0"/>
                <a:cs typeface="Times New Roman" panose="02020603050405020304" pitchFamily="18" charset="0"/>
              </a:rPr>
              <a:t>Brand P Pita Rounds</a:t>
            </a:r>
          </a:p>
        </p:txBody>
      </p:sp>
      <p:pic>
        <p:nvPicPr>
          <p:cNvPr id="5" name="Picture 4" descr="Nutrition Facts label.">
            <a:extLst>
              <a:ext uri="{FF2B5EF4-FFF2-40B4-BE49-F238E27FC236}">
                <a16:creationId xmlns:a16="http://schemas.microsoft.com/office/drawing/2014/main" id="{1DE890B6-F79B-FF48-AF79-239F58E2B9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3233" y="961761"/>
            <a:ext cx="4400140" cy="3061934"/>
          </a:xfrm>
          <a:prstGeom prst="rect">
            <a:avLst/>
          </a:prstGeom>
          <a:ln w="76200">
            <a:solidFill>
              <a:schemeClr val="tx1"/>
            </a:solidFill>
          </a:ln>
        </p:spPr>
      </p:pic>
      <p:sp>
        <p:nvSpPr>
          <p:cNvPr id="3" name="Text Placeholder 2">
            <a:extLst>
              <a:ext uri="{FF2B5EF4-FFF2-40B4-BE49-F238E27FC236}">
                <a16:creationId xmlns:a16="http://schemas.microsoft.com/office/drawing/2014/main" id="{29FD6510-1C99-DB4D-8BB8-463FE7F3AC7D}"/>
              </a:ext>
            </a:extLst>
          </p:cNvPr>
          <p:cNvSpPr>
            <a:spLocks noGrp="1"/>
          </p:cNvSpPr>
          <p:nvPr>
            <p:ph type="body" idx="1"/>
          </p:nvPr>
        </p:nvSpPr>
        <p:spPr>
          <a:xfrm>
            <a:off x="7089154" y="961761"/>
            <a:ext cx="1723699" cy="583473"/>
          </a:xfrm>
        </p:spPr>
        <p:txBody>
          <a:bodyPr/>
          <a:lstStyle/>
          <a:p>
            <a:pPr algn="ctr"/>
            <a:r>
              <a:rPr lang="en-US" b="1" dirty="0">
                <a:solidFill>
                  <a:schemeClr val="tx1"/>
                </a:solidFill>
              </a:rPr>
              <a:t>1 Serving = </a:t>
            </a:r>
            <a:br>
              <a:rPr lang="en-US" b="1" dirty="0">
                <a:solidFill>
                  <a:schemeClr val="tx1"/>
                </a:solidFill>
              </a:rPr>
            </a:br>
            <a:r>
              <a:rPr lang="en-US" b="1" dirty="0">
                <a:solidFill>
                  <a:srgbClr val="BE5232"/>
                </a:solidFill>
              </a:rPr>
              <a:t>57 Grams (g)</a:t>
            </a:r>
          </a:p>
        </p:txBody>
      </p:sp>
      <p:grpSp>
        <p:nvGrpSpPr>
          <p:cNvPr id="8" name="Group 7" descr="Outline around &quot;Serving size 1 Round (57 grams).">
            <a:extLst>
              <a:ext uri="{FF2B5EF4-FFF2-40B4-BE49-F238E27FC236}">
                <a16:creationId xmlns:a16="http://schemas.microsoft.com/office/drawing/2014/main" id="{A61D082E-D545-104D-BE21-5775BDC76A0B}"/>
              </a:ext>
            </a:extLst>
          </p:cNvPr>
          <p:cNvGrpSpPr/>
          <p:nvPr/>
        </p:nvGrpSpPr>
        <p:grpSpPr>
          <a:xfrm>
            <a:off x="2544334" y="1545235"/>
            <a:ext cx="5406670" cy="683694"/>
            <a:chOff x="2544334" y="1545235"/>
            <a:chExt cx="5406670" cy="683694"/>
          </a:xfrm>
        </p:grpSpPr>
        <p:sp>
          <p:nvSpPr>
            <p:cNvPr id="6" name="Rounded Rectangle 5" descr="Outline around &quot;Serving size 1 Round (57 grams).">
              <a:extLst>
                <a:ext uri="{FF2B5EF4-FFF2-40B4-BE49-F238E27FC236}">
                  <a16:creationId xmlns:a16="http://schemas.microsoft.com/office/drawing/2014/main" id="{8B7DD4D7-09AF-F143-91FA-8202479ED0B4}"/>
                </a:ext>
              </a:extLst>
            </p:cNvPr>
            <p:cNvSpPr/>
            <p:nvPr/>
          </p:nvSpPr>
          <p:spPr>
            <a:xfrm>
              <a:off x="2544334" y="1942058"/>
              <a:ext cx="4255711" cy="28687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Elbow Connector 6" descr=" ">
              <a:extLst>
                <a:ext uri="{FF2B5EF4-FFF2-40B4-BE49-F238E27FC236}">
                  <a16:creationId xmlns:a16="http://schemas.microsoft.com/office/drawing/2014/main" id="{F3058582-F82F-AA45-B173-DAF2DEC561AE}"/>
                </a:ext>
                <a:ext uri="{C183D7F6-B498-43B3-948B-1728B52AA6E4}">
                  <adec:decorative xmlns:adec="http://schemas.microsoft.com/office/drawing/2017/decorative" xmlns="" val="0"/>
                </a:ext>
              </a:extLst>
            </p:cNvPr>
            <p:cNvCxnSpPr>
              <a:cxnSpLocks/>
              <a:stCxn id="3" idx="2"/>
              <a:endCxn id="6" idx="3"/>
            </p:cNvCxnSpPr>
            <p:nvPr/>
          </p:nvCxnSpPr>
          <p:spPr>
            <a:xfrm rot="5400000">
              <a:off x="7105395" y="1239885"/>
              <a:ext cx="540260" cy="1150959"/>
            </a:xfrm>
            <a:prstGeom prst="bentConnector2">
              <a:avLst/>
            </a:prstGeom>
            <a:ln w="28575">
              <a:solidFill>
                <a:srgbClr val="BE5232"/>
              </a:solidFill>
              <a:tailEnd type="oval"/>
            </a:ln>
          </p:spPr>
          <p:style>
            <a:lnRef idx="1">
              <a:schemeClr val="accent1"/>
            </a:lnRef>
            <a:fillRef idx="0">
              <a:schemeClr val="accent1"/>
            </a:fillRef>
            <a:effectRef idx="0">
              <a:schemeClr val="accent1"/>
            </a:effectRef>
            <a:fontRef idx="minor">
              <a:schemeClr val="tx1"/>
            </a:fontRef>
          </p:style>
        </p:cxnSp>
      </p:grpSp>
      <p:sp>
        <p:nvSpPr>
          <p:cNvPr id="4" name="Speaker Notes">
            <a:extLst>
              <a:ext uri="{FF2B5EF4-FFF2-40B4-BE49-F238E27FC236}">
                <a16:creationId xmlns:a16="http://schemas.microsoft.com/office/drawing/2014/main" id="{4EE83340-BAF5-FC43-B895-D5F3AC99379B}"/>
              </a:ext>
            </a:extLst>
          </p:cNvPr>
          <p:cNvSpPr txBox="1"/>
          <p:nvPr/>
        </p:nvSpPr>
        <p:spPr>
          <a:xfrm>
            <a:off x="7315200" y="3036163"/>
            <a:ext cx="1497653" cy="461665"/>
          </a:xfrm>
          <a:prstGeom prst="rect">
            <a:avLst/>
          </a:prstGeom>
          <a:noFill/>
        </p:spPr>
        <p:txBody>
          <a:bodyPr wrap="squar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Speaker notes:</a:t>
            </a:r>
          </a:p>
          <a:p>
            <a:pPr lvl="0" defTabSz="914400">
              <a:defRPr/>
            </a:pPr>
            <a:r>
              <a:rPr lang="en-US" sz="400" dirty="0">
                <a:solidFill>
                  <a:schemeClr val="bg1"/>
                </a:solidFill>
                <a:latin typeface="Arial" panose="020B0604020202020204" pitchFamily="34" charset="0"/>
                <a:cs typeface="Arial" panose="020B0604020202020204" pitchFamily="34" charset="0"/>
              </a:rPr>
              <a:t>When we look at the Nutrition Facts Label, we will be looking at the information in the “Serving size” line. </a:t>
            </a:r>
          </a:p>
          <a:p>
            <a:pPr lvl="0" defTabSz="914400">
              <a:defRPr/>
            </a:pPr>
            <a:endParaRPr lang="en-US" sz="400" dirty="0">
              <a:solidFill>
                <a:schemeClr val="bg1"/>
              </a:solidFill>
              <a:latin typeface="Arial" panose="020B0604020202020204" pitchFamily="34" charset="0"/>
              <a:cs typeface="Arial" panose="020B0604020202020204" pitchFamily="34" charset="0"/>
            </a:endParaRPr>
          </a:p>
          <a:p>
            <a:pPr lvl="0" defTabSz="914400">
              <a:defRPr/>
            </a:pPr>
            <a:r>
              <a:rPr lang="en-US" sz="400" dirty="0">
                <a:solidFill>
                  <a:schemeClr val="bg1"/>
                </a:solidFill>
                <a:latin typeface="Arial" panose="020B0604020202020204" pitchFamily="34" charset="0"/>
                <a:cs typeface="Arial" panose="020B0604020202020204" pitchFamily="34" charset="0"/>
              </a:rPr>
              <a:t>This label for Brand P pita bread rounds shows us that one serving of Brand P pita rounds weighs 57 grams.</a:t>
            </a:r>
          </a:p>
        </p:txBody>
      </p:sp>
    </p:spTree>
    <p:extLst>
      <p:ext uri="{BB962C8B-B14F-4D97-AF65-F5344CB8AC3E}">
        <p14:creationId xmlns:p14="http://schemas.microsoft.com/office/powerpoint/2010/main" val="1344071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D0B99ADB-2F3E-804D-BA59-55E0850F0B66}"/>
              </a:ext>
            </a:extLst>
          </p:cNvPr>
          <p:cNvSpPr>
            <a:spLocks noGrp="1"/>
          </p:cNvSpPr>
          <p:nvPr>
            <p:ph type="title"/>
          </p:nvPr>
        </p:nvSpPr>
        <p:spPr>
          <a:xfrm>
            <a:off x="0" y="0"/>
            <a:ext cx="2270627" cy="1134533"/>
          </a:xfrm>
        </p:spPr>
        <p:txBody>
          <a:bodyPr/>
          <a:lstStyle/>
          <a:p>
            <a:r>
              <a:rPr lang="en-US" sz="800" dirty="0">
                <a:solidFill>
                  <a:schemeClr val="bg1"/>
                </a:solidFill>
              </a:rPr>
              <a:t>Brand P Pita Rounds (2)</a:t>
            </a:r>
          </a:p>
        </p:txBody>
      </p:sp>
      <p:sp>
        <p:nvSpPr>
          <p:cNvPr id="15" name="TextBox 14">
            <a:extLst>
              <a:ext uri="{FF2B5EF4-FFF2-40B4-BE49-F238E27FC236}">
                <a16:creationId xmlns:a16="http://schemas.microsoft.com/office/drawing/2014/main" id="{9E091879-769D-FF49-BCBC-C7A097DE6FB1}"/>
              </a:ext>
            </a:extLst>
          </p:cNvPr>
          <p:cNvSpPr txBox="1"/>
          <p:nvPr/>
        </p:nvSpPr>
        <p:spPr>
          <a:xfrm>
            <a:off x="2437051" y="388423"/>
            <a:ext cx="4406597" cy="553998"/>
          </a:xfrm>
          <a:prstGeom prst="rect">
            <a:avLst/>
          </a:prstGeom>
          <a:noFill/>
        </p:spPr>
        <p:txBody>
          <a:bodyPr wrap="square" rtlCol="0">
            <a:spAutoFit/>
          </a:bodyPr>
          <a:lstStyle/>
          <a:p>
            <a:pPr algn="ctr"/>
            <a:r>
              <a:rPr lang="en-US" sz="3000" b="1" dirty="0">
                <a:solidFill>
                  <a:srgbClr val="2F1A57"/>
                </a:solidFill>
                <a:latin typeface="Times New Roman" panose="02020603050405020304" pitchFamily="18" charset="0"/>
                <a:cs typeface="Times New Roman" panose="02020603050405020304" pitchFamily="18" charset="0"/>
              </a:rPr>
              <a:t>Brand P Pita Rounds</a:t>
            </a:r>
            <a:endParaRPr lang="en-US" sz="3000" b="1" dirty="0">
              <a:solidFill>
                <a:srgbClr val="2F1A57"/>
              </a:solidFill>
            </a:endParaRPr>
          </a:p>
        </p:txBody>
      </p:sp>
      <p:pic>
        <p:nvPicPr>
          <p:cNvPr id="5" name="Picture 4" descr="Nutrition Facts label.">
            <a:extLst>
              <a:ext uri="{FF2B5EF4-FFF2-40B4-BE49-F238E27FC236}">
                <a16:creationId xmlns:a16="http://schemas.microsoft.com/office/drawing/2014/main" id="{1DE890B6-F79B-FF48-AF79-239F58E2B9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3233" y="961761"/>
            <a:ext cx="4400140" cy="3061934"/>
          </a:xfrm>
          <a:prstGeom prst="rect">
            <a:avLst/>
          </a:prstGeom>
          <a:ln w="73025">
            <a:solidFill>
              <a:schemeClr val="tx1"/>
            </a:solidFill>
          </a:ln>
          <a:effectLst>
            <a:outerShdw blurRad="63500" sx="102000" sy="102000" algn="ctr" rotWithShape="0">
              <a:prstClr val="black">
                <a:alpha val="15000"/>
              </a:prstClr>
            </a:outerShdw>
          </a:effectLst>
        </p:spPr>
      </p:pic>
      <p:sp>
        <p:nvSpPr>
          <p:cNvPr id="8" name="Text Placeholder 2">
            <a:extLst>
              <a:ext uri="{FF2B5EF4-FFF2-40B4-BE49-F238E27FC236}">
                <a16:creationId xmlns:a16="http://schemas.microsoft.com/office/drawing/2014/main" id="{7DC685C8-DC6D-A449-93BE-7A0B1EA88C87}"/>
              </a:ext>
            </a:extLst>
          </p:cNvPr>
          <p:cNvSpPr txBox="1">
            <a:spLocks/>
          </p:cNvSpPr>
          <p:nvPr/>
        </p:nvSpPr>
        <p:spPr>
          <a:xfrm>
            <a:off x="572474" y="2352594"/>
            <a:ext cx="1508643" cy="583473"/>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1" dirty="0">
                <a:solidFill>
                  <a:schemeClr val="tx1"/>
                </a:solidFill>
              </a:rPr>
              <a:t>1 Serving = </a:t>
            </a:r>
            <a:br>
              <a:rPr lang="en-US" b="1" dirty="0">
                <a:solidFill>
                  <a:schemeClr val="tx1"/>
                </a:solidFill>
              </a:rPr>
            </a:br>
            <a:r>
              <a:rPr lang="en-US" b="1" dirty="0">
                <a:solidFill>
                  <a:srgbClr val="BE5232"/>
                </a:solidFill>
              </a:rPr>
              <a:t>1 Pita Round</a:t>
            </a:r>
          </a:p>
          <a:p>
            <a:pPr algn="ctr"/>
            <a:endParaRPr lang="en-US" b="1" dirty="0">
              <a:solidFill>
                <a:srgbClr val="E46C0A"/>
              </a:solidFill>
            </a:endParaRPr>
          </a:p>
        </p:txBody>
      </p:sp>
      <p:grpSp>
        <p:nvGrpSpPr>
          <p:cNvPr id="11" name="Group 10" descr="Outline around 1 Round">
            <a:extLst>
              <a:ext uri="{FF2B5EF4-FFF2-40B4-BE49-F238E27FC236}">
                <a16:creationId xmlns:a16="http://schemas.microsoft.com/office/drawing/2014/main" id="{5E881370-9977-4D2E-9A34-40F276EE6666}"/>
              </a:ext>
              <a:ext uri="{C183D7F6-B498-43B3-948B-1728B52AA6E4}">
                <adec:decorative xmlns:adec="http://schemas.microsoft.com/office/drawing/2017/decorative" xmlns="" val="0"/>
              </a:ext>
            </a:extLst>
          </p:cNvPr>
          <p:cNvGrpSpPr/>
          <p:nvPr/>
        </p:nvGrpSpPr>
        <p:grpSpPr>
          <a:xfrm>
            <a:off x="2081117" y="1942059"/>
            <a:ext cx="4033933" cy="719285"/>
            <a:chOff x="2081117" y="1942059"/>
            <a:chExt cx="4033933" cy="719285"/>
          </a:xfrm>
        </p:grpSpPr>
        <p:sp>
          <p:nvSpPr>
            <p:cNvPr id="9" name="Rounded Rectangle 8" descr="Outline around 1 Round">
              <a:extLst>
                <a:ext uri="{FF2B5EF4-FFF2-40B4-BE49-F238E27FC236}">
                  <a16:creationId xmlns:a16="http://schemas.microsoft.com/office/drawing/2014/main" id="{082B1D49-20A3-484F-AB67-8875A7BCF88E}"/>
                </a:ext>
                <a:ext uri="{C183D7F6-B498-43B3-948B-1728B52AA6E4}">
                  <adec:decorative xmlns:adec="http://schemas.microsoft.com/office/drawing/2017/decorative" xmlns="" val="0"/>
                </a:ext>
              </a:extLst>
            </p:cNvPr>
            <p:cNvSpPr/>
            <p:nvPr/>
          </p:nvSpPr>
          <p:spPr>
            <a:xfrm>
              <a:off x="5083886" y="1942059"/>
              <a:ext cx="1031164" cy="28687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Elbow Connector 9" descr=" ">
              <a:extLst>
                <a:ext uri="{FF2B5EF4-FFF2-40B4-BE49-F238E27FC236}">
                  <a16:creationId xmlns:a16="http://schemas.microsoft.com/office/drawing/2014/main" id="{1D2DBB05-7EF7-D045-BCAA-E90234E471DA}"/>
                </a:ext>
                <a:ext uri="{C183D7F6-B498-43B3-948B-1728B52AA6E4}">
                  <adec:decorative xmlns:adec="http://schemas.microsoft.com/office/drawing/2017/decorative" xmlns="" val="0"/>
                </a:ext>
              </a:extLst>
            </p:cNvPr>
            <p:cNvCxnSpPr>
              <a:cxnSpLocks/>
              <a:endCxn id="9" idx="2"/>
            </p:cNvCxnSpPr>
            <p:nvPr/>
          </p:nvCxnSpPr>
          <p:spPr>
            <a:xfrm flipV="1">
              <a:off x="2081117" y="2228930"/>
              <a:ext cx="3518351" cy="432414"/>
            </a:xfrm>
            <a:prstGeom prst="bentConnector2">
              <a:avLst/>
            </a:prstGeom>
            <a:ln w="28575">
              <a:solidFill>
                <a:srgbClr val="BE5232"/>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29FD6510-1C99-DB4D-8BB8-463FE7F3AC7D}"/>
              </a:ext>
            </a:extLst>
          </p:cNvPr>
          <p:cNvSpPr>
            <a:spLocks noGrp="1"/>
          </p:cNvSpPr>
          <p:nvPr>
            <p:ph type="body" idx="1"/>
          </p:nvPr>
        </p:nvSpPr>
        <p:spPr>
          <a:xfrm>
            <a:off x="7089154" y="961761"/>
            <a:ext cx="1723699" cy="583473"/>
          </a:xfrm>
        </p:spPr>
        <p:txBody>
          <a:bodyPr/>
          <a:lstStyle/>
          <a:p>
            <a:pPr algn="ctr"/>
            <a:r>
              <a:rPr lang="en-US" b="1" dirty="0">
                <a:solidFill>
                  <a:schemeClr val="tx1"/>
                </a:solidFill>
              </a:rPr>
              <a:t>1 Serving = </a:t>
            </a:r>
            <a:br>
              <a:rPr lang="en-US" b="1" dirty="0">
                <a:solidFill>
                  <a:schemeClr val="tx1"/>
                </a:solidFill>
              </a:rPr>
            </a:br>
            <a:r>
              <a:rPr lang="en-US" b="1" dirty="0">
                <a:solidFill>
                  <a:srgbClr val="BE5232"/>
                </a:solidFill>
              </a:rPr>
              <a:t>57 Grams (g)</a:t>
            </a:r>
          </a:p>
        </p:txBody>
      </p:sp>
      <p:grpSp>
        <p:nvGrpSpPr>
          <p:cNvPr id="12" name="Group 11" descr="Outline around 57 grams.">
            <a:extLst>
              <a:ext uri="{FF2B5EF4-FFF2-40B4-BE49-F238E27FC236}">
                <a16:creationId xmlns:a16="http://schemas.microsoft.com/office/drawing/2014/main" id="{406D8F4B-54E8-46AE-AB65-850F1110C87A}"/>
              </a:ext>
              <a:ext uri="{C183D7F6-B498-43B3-948B-1728B52AA6E4}">
                <adec:decorative xmlns:adec="http://schemas.microsoft.com/office/drawing/2017/decorative" xmlns="" val="0"/>
              </a:ext>
            </a:extLst>
          </p:cNvPr>
          <p:cNvGrpSpPr/>
          <p:nvPr/>
        </p:nvGrpSpPr>
        <p:grpSpPr>
          <a:xfrm>
            <a:off x="6169024" y="1545235"/>
            <a:ext cx="1781980" cy="683694"/>
            <a:chOff x="6169024" y="1545235"/>
            <a:chExt cx="1781980" cy="683694"/>
          </a:xfrm>
        </p:grpSpPr>
        <p:sp>
          <p:nvSpPr>
            <p:cNvPr id="6" name="Rounded Rectangle 5" descr="Outline around 57 grams.">
              <a:extLst>
                <a:ext uri="{FF2B5EF4-FFF2-40B4-BE49-F238E27FC236}">
                  <a16:creationId xmlns:a16="http://schemas.microsoft.com/office/drawing/2014/main" id="{8B7DD4D7-09AF-F143-91FA-8202479ED0B4}"/>
                </a:ext>
                <a:ext uri="{C183D7F6-B498-43B3-948B-1728B52AA6E4}">
                  <adec:decorative xmlns:adec="http://schemas.microsoft.com/office/drawing/2017/decorative" xmlns="" val="0"/>
                </a:ext>
              </a:extLst>
            </p:cNvPr>
            <p:cNvSpPr/>
            <p:nvPr/>
          </p:nvSpPr>
          <p:spPr>
            <a:xfrm>
              <a:off x="6169024" y="1942058"/>
              <a:ext cx="650875" cy="28687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Elbow Connector 6" descr=" ">
              <a:extLst>
                <a:ext uri="{FF2B5EF4-FFF2-40B4-BE49-F238E27FC236}">
                  <a16:creationId xmlns:a16="http://schemas.microsoft.com/office/drawing/2014/main" id="{F3058582-F82F-AA45-B173-DAF2DEC561AE}"/>
                </a:ext>
                <a:ext uri="{C183D7F6-B498-43B3-948B-1728B52AA6E4}">
                  <adec:decorative xmlns:adec="http://schemas.microsoft.com/office/drawing/2017/decorative" xmlns="" val="0"/>
                </a:ext>
              </a:extLst>
            </p:cNvPr>
            <p:cNvCxnSpPr>
              <a:cxnSpLocks/>
              <a:stCxn id="3" idx="2"/>
              <a:endCxn id="6" idx="3"/>
            </p:cNvCxnSpPr>
            <p:nvPr/>
          </p:nvCxnSpPr>
          <p:spPr>
            <a:xfrm rot="5400000">
              <a:off x="7115322" y="1249812"/>
              <a:ext cx="540260" cy="1131105"/>
            </a:xfrm>
            <a:prstGeom prst="bentConnector2">
              <a:avLst/>
            </a:prstGeom>
            <a:ln w="28575">
              <a:solidFill>
                <a:srgbClr val="BE5232"/>
              </a:solidFill>
              <a:tailEnd type="oval"/>
            </a:ln>
          </p:spPr>
          <p:style>
            <a:lnRef idx="1">
              <a:schemeClr val="accent1"/>
            </a:lnRef>
            <a:fillRef idx="0">
              <a:schemeClr val="accent1"/>
            </a:fillRef>
            <a:effectRef idx="0">
              <a:schemeClr val="accent1"/>
            </a:effectRef>
            <a:fontRef idx="minor">
              <a:schemeClr val="tx1"/>
            </a:fontRef>
          </p:style>
        </p:cxnSp>
      </p:grpSp>
      <p:sp>
        <p:nvSpPr>
          <p:cNvPr id="20" name="Rounded Rectangle 19" descr=" ">
            <a:extLst>
              <a:ext uri="{FF2B5EF4-FFF2-40B4-BE49-F238E27FC236}">
                <a16:creationId xmlns:a16="http://schemas.microsoft.com/office/drawing/2014/main" id="{FAE8AC56-9780-344B-9DEF-D79F69F1E5A5}"/>
              </a:ext>
              <a:ext uri="{C183D7F6-B498-43B3-948B-1728B52AA6E4}">
                <adec:decorative xmlns:adec="http://schemas.microsoft.com/office/drawing/2017/decorative" xmlns="" val="0"/>
              </a:ext>
            </a:extLst>
          </p:cNvPr>
          <p:cNvSpPr/>
          <p:nvPr/>
        </p:nvSpPr>
        <p:spPr>
          <a:xfrm>
            <a:off x="2270627" y="3058006"/>
            <a:ext cx="4818527" cy="679101"/>
          </a:xfrm>
          <a:prstGeom prst="roundRect">
            <a:avLst/>
          </a:prstGeom>
          <a:solidFill>
            <a:srgbClr val="BE5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latin typeface="Helvetica" pitchFamily="2" charset="0"/>
              </a:rPr>
              <a:t>1 Pita Round = 57 Grams </a:t>
            </a:r>
          </a:p>
        </p:txBody>
      </p:sp>
      <p:sp>
        <p:nvSpPr>
          <p:cNvPr id="2" name="Speaker Notes">
            <a:extLst>
              <a:ext uri="{FF2B5EF4-FFF2-40B4-BE49-F238E27FC236}">
                <a16:creationId xmlns:a16="http://schemas.microsoft.com/office/drawing/2014/main" id="{BD6385D3-5CC5-8846-9236-07D35E34F290}"/>
              </a:ext>
            </a:extLst>
          </p:cNvPr>
          <p:cNvSpPr txBox="1"/>
          <p:nvPr/>
        </p:nvSpPr>
        <p:spPr>
          <a:xfrm>
            <a:off x="7332955" y="3000652"/>
            <a:ext cx="1330814" cy="276999"/>
          </a:xfrm>
          <a:prstGeom prst="rect">
            <a:avLst/>
          </a:prstGeom>
          <a:noFill/>
        </p:spPr>
        <p:txBody>
          <a:bodyPr wrap="none" rtlCol="0">
            <a:spAutoFit/>
          </a:bodyPr>
          <a:lstStyle/>
          <a:p>
            <a:pPr lvl="0" defTabSz="914400">
              <a:defRPr/>
            </a:pPr>
            <a:r>
              <a:rPr lang="en-US" sz="300" dirty="0">
                <a:solidFill>
                  <a:schemeClr val="bg1"/>
                </a:solidFill>
                <a:latin typeface="Arial" panose="020B0604020202020204" pitchFamily="34" charset="0"/>
                <a:cs typeface="Arial" panose="020B0604020202020204" pitchFamily="34" charset="0"/>
              </a:rPr>
              <a:t>Speaker notes:</a:t>
            </a:r>
          </a:p>
          <a:p>
            <a:pPr lvl="0" defTabSz="914400">
              <a:defRPr/>
            </a:pPr>
            <a:r>
              <a:rPr lang="en-US" sz="300" dirty="0">
                <a:solidFill>
                  <a:schemeClr val="bg1"/>
                </a:solidFill>
                <a:latin typeface="Arial" panose="020B0604020202020204" pitchFamily="34" charset="0"/>
                <a:cs typeface="Arial" panose="020B0604020202020204" pitchFamily="34" charset="0"/>
              </a:rPr>
              <a:t>This label also shows us that there is one pita round in one serving. </a:t>
            </a:r>
          </a:p>
          <a:p>
            <a:pPr lvl="0" defTabSz="914400">
              <a:defRPr/>
            </a:pPr>
            <a:endParaRPr lang="en-US" sz="300" dirty="0">
              <a:solidFill>
                <a:schemeClr val="bg1"/>
              </a:solidFill>
              <a:latin typeface="Arial" panose="020B0604020202020204" pitchFamily="34" charset="0"/>
              <a:cs typeface="Arial" panose="020B0604020202020204" pitchFamily="34" charset="0"/>
            </a:endParaRPr>
          </a:p>
          <a:p>
            <a:pPr lvl="0" defTabSz="914400">
              <a:defRPr/>
            </a:pPr>
            <a:r>
              <a:rPr lang="en-US" sz="300" dirty="0">
                <a:solidFill>
                  <a:schemeClr val="bg1"/>
                </a:solidFill>
                <a:latin typeface="Arial" panose="020B0604020202020204" pitchFamily="34" charset="0"/>
                <a:cs typeface="Arial" panose="020B0604020202020204" pitchFamily="34" charset="0"/>
              </a:rPr>
              <a:t>Therefore, we know that one Brand P pita round weighs 57 grams.</a:t>
            </a:r>
          </a:p>
        </p:txBody>
      </p:sp>
    </p:spTree>
    <p:extLst>
      <p:ext uri="{BB962C8B-B14F-4D97-AF65-F5344CB8AC3E}">
        <p14:creationId xmlns:p14="http://schemas.microsoft.com/office/powerpoint/2010/main" val="26197766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32AD582-E795-6C4E-AB18-948DFFEED2D4}"/>
              </a:ext>
              <a:ext uri="{C183D7F6-B498-43B3-948B-1728B52AA6E4}">
                <adec:decorative xmlns:adec="http://schemas.microsoft.com/office/drawing/2017/decorative" xmlns="" val="1"/>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8731F58E-F56F-8249-9736-4B3B7DB3EB58}"/>
              </a:ext>
            </a:extLst>
          </p:cNvPr>
          <p:cNvSpPr>
            <a:spLocks noGrp="1"/>
          </p:cNvSpPr>
          <p:nvPr>
            <p:ph type="title"/>
          </p:nvPr>
        </p:nvSpPr>
        <p:spPr>
          <a:xfrm>
            <a:off x="0" y="1192497"/>
            <a:ext cx="3037398" cy="1669773"/>
          </a:xfrm>
        </p:spPr>
        <p:txBody>
          <a:bodyPr/>
          <a:lstStyle/>
          <a:p>
            <a:r>
              <a:rPr lang="en-US" b="1" dirty="0"/>
              <a:t>Try It Out! </a:t>
            </a:r>
            <a:br>
              <a:rPr lang="en-US" b="1" dirty="0"/>
            </a:br>
            <a:r>
              <a:rPr lang="en-US" dirty="0"/>
              <a:t>Does one Brand P pita round weigh the same or more than the pita bread listed in the Grains Measuring Chart? </a:t>
            </a:r>
          </a:p>
        </p:txBody>
      </p:sp>
      <p:sp>
        <p:nvSpPr>
          <p:cNvPr id="4" name="TextBox 3">
            <a:extLst>
              <a:ext uri="{FF2B5EF4-FFF2-40B4-BE49-F238E27FC236}">
                <a16:creationId xmlns:a16="http://schemas.microsoft.com/office/drawing/2014/main" id="{5CDE990E-B677-304E-87D8-299479858A26}"/>
              </a:ext>
            </a:extLst>
          </p:cNvPr>
          <p:cNvSpPr txBox="1"/>
          <p:nvPr/>
        </p:nvSpPr>
        <p:spPr>
          <a:xfrm>
            <a:off x="147147" y="3151363"/>
            <a:ext cx="2701158" cy="1785104"/>
          </a:xfrm>
          <a:prstGeom prst="rect">
            <a:avLst/>
          </a:prstGeom>
          <a:noFill/>
        </p:spPr>
        <p:txBody>
          <a:bodyPr wrap="square" rtlCol="0">
            <a:spAutoFit/>
          </a:bodyPr>
          <a:lstStyle/>
          <a:p>
            <a:pPr marL="274320" indent="-274320">
              <a:lnSpc>
                <a:spcPts val="2000"/>
              </a:lnSpc>
              <a:spcAft>
                <a:spcPts val="1200"/>
              </a:spcAft>
              <a:buFont typeface="Wingdings" panose="05000000000000000000" pitchFamily="2" charset="2"/>
              <a:buChar char="q"/>
            </a:pPr>
            <a:r>
              <a:rPr lang="en-US" dirty="0">
                <a:solidFill>
                  <a:schemeClr val="bg1"/>
                </a:solidFill>
                <a:latin typeface="Helvetica" pitchFamily="2" charset="0"/>
              </a:rPr>
              <a:t>Yes, one Brand P pita round weighs the same or more.  </a:t>
            </a:r>
          </a:p>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No, one Brand P pita does not weigh the same or more. </a:t>
            </a:r>
          </a:p>
        </p:txBody>
      </p:sp>
      <p:sp>
        <p:nvSpPr>
          <p:cNvPr id="10" name="TextBox 9">
            <a:extLst>
              <a:ext uri="{FF2B5EF4-FFF2-40B4-BE49-F238E27FC236}">
                <a16:creationId xmlns:a16="http://schemas.microsoft.com/office/drawing/2014/main" id="{F2AC8A04-D5D4-A64A-AB0A-556827289BD7}"/>
              </a:ext>
            </a:extLst>
          </p:cNvPr>
          <p:cNvSpPr txBox="1"/>
          <p:nvPr/>
        </p:nvSpPr>
        <p:spPr>
          <a:xfrm>
            <a:off x="4013319" y="525513"/>
            <a:ext cx="3887411" cy="584775"/>
          </a:xfrm>
          <a:prstGeom prst="rect">
            <a:avLst/>
          </a:prstGeom>
          <a:noFill/>
        </p:spPr>
        <p:txBody>
          <a:bodyPr wrap="none" rtlCol="0">
            <a:spAutoFit/>
          </a:bodyPr>
          <a:lstStyle/>
          <a:p>
            <a:r>
              <a:rPr lang="en-US" sz="3200" b="1" dirty="0">
                <a:solidFill>
                  <a:srgbClr val="2F1A57"/>
                </a:solidFill>
                <a:latin typeface="Times New Roman" panose="02020603050405020304" pitchFamily="18" charset="0"/>
                <a:cs typeface="Times New Roman" panose="02020603050405020304" pitchFamily="18" charset="0"/>
              </a:rPr>
              <a:t>Brand P Pita Rounds</a:t>
            </a:r>
          </a:p>
        </p:txBody>
      </p:sp>
      <p:pic>
        <p:nvPicPr>
          <p:cNvPr id="6" name="Picture 5" descr="Nutrition Facts label.">
            <a:extLst>
              <a:ext uri="{FF2B5EF4-FFF2-40B4-BE49-F238E27FC236}">
                <a16:creationId xmlns:a16="http://schemas.microsoft.com/office/drawing/2014/main" id="{AB6DCE4E-498D-FE4D-A0C9-713AFA09B2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46399" y="1196892"/>
            <a:ext cx="4400140" cy="3061934"/>
          </a:xfrm>
          <a:prstGeom prst="rect">
            <a:avLst/>
          </a:prstGeom>
          <a:ln w="76200">
            <a:solidFill>
              <a:schemeClr val="tx1"/>
            </a:solidFill>
          </a:ln>
        </p:spPr>
      </p:pic>
      <p:sp>
        <p:nvSpPr>
          <p:cNvPr id="7" name="Rounded Rectangle 6" descr="Outline around &quot;Serving size 1 Round (57 grams).">
            <a:extLst>
              <a:ext uri="{FF2B5EF4-FFF2-40B4-BE49-F238E27FC236}">
                <a16:creationId xmlns:a16="http://schemas.microsoft.com/office/drawing/2014/main" id="{32A560EB-E7F7-254F-876B-3CE60556DCC7}"/>
              </a:ext>
            </a:extLst>
          </p:cNvPr>
          <p:cNvSpPr/>
          <p:nvPr/>
        </p:nvSpPr>
        <p:spPr>
          <a:xfrm>
            <a:off x="3817500" y="2177189"/>
            <a:ext cx="4255711" cy="28687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peaker Notes">
            <a:extLst>
              <a:ext uri="{FF2B5EF4-FFF2-40B4-BE49-F238E27FC236}">
                <a16:creationId xmlns:a16="http://schemas.microsoft.com/office/drawing/2014/main" id="{45DF62DF-1208-1548-AC0F-7C9C2CA0BCF7}"/>
              </a:ext>
            </a:extLst>
          </p:cNvPr>
          <p:cNvSpPr txBox="1"/>
          <p:nvPr/>
        </p:nvSpPr>
        <p:spPr>
          <a:xfrm>
            <a:off x="3355759" y="4651899"/>
            <a:ext cx="4714752" cy="461665"/>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Now that we know that one pita round weighs 57 grams, we can compare the weight of one pita round to the weight listed next to the pita bread in the chart. Let’s do that now, as a practice question. </a:t>
            </a:r>
          </a:p>
          <a:p>
            <a:r>
              <a:rPr lang="en-US" sz="400" dirty="0">
                <a:solidFill>
                  <a:schemeClr val="bg1"/>
                </a:solidFill>
                <a:latin typeface="Arial" panose="020B0604020202020204" pitchFamily="34" charset="0"/>
                <a:cs typeface="Arial" panose="020B0604020202020204" pitchFamily="34" charset="0"/>
              </a:rPr>
              <a:t>Look at the Grains Measuring Chart and find Pita Bread. </a:t>
            </a:r>
          </a:p>
          <a:p>
            <a:r>
              <a:rPr lang="en-US" sz="400" dirty="0">
                <a:solidFill>
                  <a:schemeClr val="bg1"/>
                </a:solidFill>
                <a:latin typeface="Arial" panose="020B0604020202020204" pitchFamily="34" charset="0"/>
                <a:cs typeface="Arial" panose="020B0604020202020204" pitchFamily="34" charset="0"/>
              </a:rPr>
              <a:t>Now, look at the Nutrition Facts label for Brand P pita rounds on the screen. Does one Brand P pita round weigh the same, or more than, the pita bread listed in the Grains Measuring Chart? </a:t>
            </a:r>
          </a:p>
          <a:p>
            <a:r>
              <a:rPr lang="en-US" sz="400" dirty="0">
                <a:solidFill>
                  <a:schemeClr val="bg1"/>
                </a:solidFill>
                <a:latin typeface="Arial" panose="020B0604020202020204" pitchFamily="34" charset="0"/>
                <a:cs typeface="Arial" panose="020B0604020202020204" pitchFamily="34" charset="0"/>
              </a:rPr>
              <a:t>Raise your hand if you think yes, one Brand P pita round weighs the same or more than the pita bread listed in the Grains Measuring Chart [pause and wait for a show of hands].</a:t>
            </a:r>
          </a:p>
          <a:p>
            <a:r>
              <a:rPr lang="en-US" sz="400" dirty="0">
                <a:solidFill>
                  <a:schemeClr val="bg1"/>
                </a:solidFill>
                <a:latin typeface="Arial" panose="020B0604020202020204" pitchFamily="34" charset="0"/>
                <a:cs typeface="Arial" panose="020B0604020202020204" pitchFamily="34" charset="0"/>
              </a:rPr>
              <a:t>Raise your hand if you think no, one Brand P pita round does not weigh the same or more than the pita bread listed in the Grains Measuring Chart [pause and wait for a show of hands].</a:t>
            </a:r>
          </a:p>
        </p:txBody>
      </p:sp>
    </p:spTree>
    <p:extLst>
      <p:ext uri="{BB962C8B-B14F-4D97-AF65-F5344CB8AC3E}">
        <p14:creationId xmlns:p14="http://schemas.microsoft.com/office/powerpoint/2010/main" val="3158413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4DA5649-6BFF-A247-BBC4-0182CE98D8C5}"/>
              </a:ext>
              <a:ext uri="{C183D7F6-B498-43B3-948B-1728B52AA6E4}">
                <adec:decorative xmlns:adec="http://schemas.microsoft.com/office/drawing/2017/decorative" xmlns="" val="1"/>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8731F58E-F56F-8249-9736-4B3B7DB3EB58}"/>
              </a:ext>
            </a:extLst>
          </p:cNvPr>
          <p:cNvSpPr>
            <a:spLocks noGrp="1"/>
          </p:cNvSpPr>
          <p:nvPr>
            <p:ph type="title"/>
          </p:nvPr>
        </p:nvSpPr>
        <p:spPr>
          <a:xfrm>
            <a:off x="0" y="1177604"/>
            <a:ext cx="3037398" cy="1669773"/>
          </a:xfrm>
        </p:spPr>
        <p:txBody>
          <a:bodyPr/>
          <a:lstStyle/>
          <a:p>
            <a:r>
              <a:rPr lang="en-US" b="1" dirty="0"/>
              <a:t>Answer </a:t>
            </a:r>
            <a:br>
              <a:rPr lang="en-US" b="1" dirty="0"/>
            </a:br>
            <a:r>
              <a:rPr lang="en-US" dirty="0"/>
              <a:t>Does one Brand P pita round weigh the same or more than the pita bread listed in the Grains Measuring Chart? </a:t>
            </a:r>
          </a:p>
        </p:txBody>
      </p:sp>
      <p:sp>
        <p:nvSpPr>
          <p:cNvPr id="12" name="TextBox 11">
            <a:extLst>
              <a:ext uri="{FF2B5EF4-FFF2-40B4-BE49-F238E27FC236}">
                <a16:creationId xmlns:a16="http://schemas.microsoft.com/office/drawing/2014/main" id="{68A07DC4-2739-9A4F-9166-B965B3017F44}"/>
              </a:ext>
            </a:extLst>
          </p:cNvPr>
          <p:cNvSpPr txBox="1"/>
          <p:nvPr/>
        </p:nvSpPr>
        <p:spPr>
          <a:xfrm>
            <a:off x="42046" y="3182893"/>
            <a:ext cx="2701158" cy="1785104"/>
          </a:xfrm>
          <a:prstGeom prst="rect">
            <a:avLst/>
          </a:prstGeom>
          <a:noFill/>
        </p:spPr>
        <p:txBody>
          <a:bodyPr wrap="square" rtlCol="0">
            <a:spAutoFit/>
          </a:bodyPr>
          <a:lstStyle/>
          <a:p>
            <a:pPr marL="274320" indent="-274320">
              <a:lnSpc>
                <a:spcPts val="2000"/>
              </a:lnSpc>
              <a:spcAft>
                <a:spcPts val="1200"/>
              </a:spcAft>
              <a:buFont typeface="Wingdings" panose="05000000000000000000" pitchFamily="2" charset="2"/>
              <a:buChar char="q"/>
            </a:pPr>
            <a:r>
              <a:rPr lang="en-US" b="1" dirty="0">
                <a:solidFill>
                  <a:schemeClr val="bg1"/>
                </a:solidFill>
                <a:latin typeface="Helvetica" pitchFamily="2" charset="0"/>
              </a:rPr>
              <a:t>Yes, one Brand P pita round weighs the same or more.  </a:t>
            </a:r>
          </a:p>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No, one Brand P pita does not weigh the same or more. </a:t>
            </a:r>
          </a:p>
        </p:txBody>
      </p:sp>
      <p:sp>
        <p:nvSpPr>
          <p:cNvPr id="9" name="TextBox 8" descr="The box next to &quot;Yes, one Brand P pita round weighs the same or more&quot; is checked. ">
            <a:extLst>
              <a:ext uri="{FF2B5EF4-FFF2-40B4-BE49-F238E27FC236}">
                <a16:creationId xmlns:a16="http://schemas.microsoft.com/office/drawing/2014/main" id="{CD605F84-EEA6-8140-8836-6FD6AA0B7F1A}"/>
              </a:ext>
            </a:extLst>
          </p:cNvPr>
          <p:cNvSpPr txBox="1"/>
          <p:nvPr/>
        </p:nvSpPr>
        <p:spPr>
          <a:xfrm>
            <a:off x="52254" y="3041145"/>
            <a:ext cx="461044" cy="461665"/>
          </a:xfrm>
          <a:prstGeom prst="rect">
            <a:avLst/>
          </a:prstGeom>
          <a:noFill/>
        </p:spPr>
        <p:txBody>
          <a:bodyPr wrap="square" rtlCol="0">
            <a:spAutoFit/>
          </a:bodyPr>
          <a:lstStyle/>
          <a:p>
            <a:r>
              <a:rPr lang="en-US" sz="2400" dirty="0">
                <a:solidFill>
                  <a:schemeClr val="bg1"/>
                </a:solidFill>
              </a:rPr>
              <a:t>✓</a:t>
            </a:r>
          </a:p>
        </p:txBody>
      </p:sp>
      <p:sp>
        <p:nvSpPr>
          <p:cNvPr id="13" name="TextBox 12">
            <a:extLst>
              <a:ext uri="{FF2B5EF4-FFF2-40B4-BE49-F238E27FC236}">
                <a16:creationId xmlns:a16="http://schemas.microsoft.com/office/drawing/2014/main" id="{1A4B4292-1F08-FC40-BA42-2C35232A5CEB}"/>
              </a:ext>
            </a:extLst>
          </p:cNvPr>
          <p:cNvSpPr txBox="1"/>
          <p:nvPr/>
        </p:nvSpPr>
        <p:spPr>
          <a:xfrm>
            <a:off x="4013319" y="525513"/>
            <a:ext cx="3887411" cy="584775"/>
          </a:xfrm>
          <a:prstGeom prst="rect">
            <a:avLst/>
          </a:prstGeom>
          <a:noFill/>
        </p:spPr>
        <p:txBody>
          <a:bodyPr wrap="none" rtlCol="0">
            <a:spAutoFit/>
          </a:bodyPr>
          <a:lstStyle/>
          <a:p>
            <a:r>
              <a:rPr lang="en-US" sz="3200" b="1" dirty="0">
                <a:solidFill>
                  <a:srgbClr val="2F1A57"/>
                </a:solidFill>
                <a:latin typeface="Times New Roman" panose="02020603050405020304" pitchFamily="18" charset="0"/>
                <a:cs typeface="Times New Roman" panose="02020603050405020304" pitchFamily="18" charset="0"/>
              </a:rPr>
              <a:t>Brand P Pita Rounds</a:t>
            </a:r>
          </a:p>
        </p:txBody>
      </p:sp>
      <p:pic>
        <p:nvPicPr>
          <p:cNvPr id="6" name="Picture 5" descr="Nutrition Facts label.">
            <a:extLst>
              <a:ext uri="{FF2B5EF4-FFF2-40B4-BE49-F238E27FC236}">
                <a16:creationId xmlns:a16="http://schemas.microsoft.com/office/drawing/2014/main" id="{AB6DCE4E-498D-FE4D-A0C9-713AFA09B2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46399" y="1196892"/>
            <a:ext cx="4400140" cy="3061934"/>
          </a:xfrm>
          <a:prstGeom prst="rect">
            <a:avLst/>
          </a:prstGeom>
          <a:ln w="76200">
            <a:solidFill>
              <a:schemeClr val="tx1"/>
            </a:solidFill>
          </a:ln>
        </p:spPr>
      </p:pic>
      <p:sp>
        <p:nvSpPr>
          <p:cNvPr id="7" name="Rounded Rectangle 6" descr="Outline around &quot;Serving size 1 Round (57 grams).">
            <a:extLst>
              <a:ext uri="{FF2B5EF4-FFF2-40B4-BE49-F238E27FC236}">
                <a16:creationId xmlns:a16="http://schemas.microsoft.com/office/drawing/2014/main" id="{32A560EB-E7F7-254F-876B-3CE60556DCC7}"/>
              </a:ext>
            </a:extLst>
          </p:cNvPr>
          <p:cNvSpPr/>
          <p:nvPr/>
        </p:nvSpPr>
        <p:spPr>
          <a:xfrm>
            <a:off x="3817500" y="2177189"/>
            <a:ext cx="4255711" cy="28687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peaker Notes">
            <a:extLst>
              <a:ext uri="{FF2B5EF4-FFF2-40B4-BE49-F238E27FC236}">
                <a16:creationId xmlns:a16="http://schemas.microsoft.com/office/drawing/2014/main" id="{AE049AE8-B80A-C145-83FA-9CBC5F697E31}"/>
              </a:ext>
            </a:extLst>
          </p:cNvPr>
          <p:cNvSpPr txBox="1"/>
          <p:nvPr/>
        </p:nvSpPr>
        <p:spPr>
          <a:xfrm>
            <a:off x="3506680" y="4776186"/>
            <a:ext cx="2779928" cy="21544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Nice work everyone! Yes, one Brand P pita round weighs the same or more than the pita bread listed in the chart.</a:t>
            </a:r>
          </a:p>
        </p:txBody>
      </p:sp>
    </p:spTree>
    <p:extLst>
      <p:ext uri="{BB962C8B-B14F-4D97-AF65-F5344CB8AC3E}">
        <p14:creationId xmlns:p14="http://schemas.microsoft.com/office/powerpoint/2010/main" val="39339486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1D09A-F7C9-2F4B-98AF-FA11ADAE98A1}"/>
              </a:ext>
            </a:extLst>
          </p:cNvPr>
          <p:cNvSpPr>
            <a:spLocks noGrp="1"/>
          </p:cNvSpPr>
          <p:nvPr>
            <p:ph type="title"/>
          </p:nvPr>
        </p:nvSpPr>
        <p:spPr>
          <a:xfrm>
            <a:off x="1319210" y="137521"/>
            <a:ext cx="1755846" cy="250105"/>
          </a:xfrm>
        </p:spPr>
        <p:txBody>
          <a:bodyPr lIns="0"/>
          <a:lstStyle/>
          <a:p>
            <a:pPr algn="ctr"/>
            <a:r>
              <a:rPr lang="en-US" sz="1000" dirty="0">
                <a:solidFill>
                  <a:schemeClr val="bg1"/>
                </a:solidFill>
                <a:latin typeface="Times New Roman" panose="02020603050405020304" pitchFamily="18" charset="0"/>
                <a:cs typeface="Times New Roman" panose="02020603050405020304" pitchFamily="18" charset="0"/>
              </a:rPr>
              <a:t>Brand P Pita Rounds (3)</a:t>
            </a:r>
          </a:p>
        </p:txBody>
      </p:sp>
      <p:sp>
        <p:nvSpPr>
          <p:cNvPr id="9" name="Rounded Rectangle 8" descr="&quot;&quot;">
            <a:extLst>
              <a:ext uri="{FF2B5EF4-FFF2-40B4-BE49-F238E27FC236}">
                <a16:creationId xmlns:a16="http://schemas.microsoft.com/office/drawing/2014/main" id="{9F125761-5728-CD41-89DF-6724A20E5065}"/>
              </a:ext>
              <a:ext uri="{C183D7F6-B498-43B3-948B-1728B52AA6E4}">
                <adec:decorative xmlns:adec="http://schemas.microsoft.com/office/drawing/2017/decorative" xmlns="" val="0"/>
              </a:ext>
            </a:extLst>
          </p:cNvPr>
          <p:cNvSpPr/>
          <p:nvPr/>
        </p:nvSpPr>
        <p:spPr>
          <a:xfrm>
            <a:off x="406069" y="1083499"/>
            <a:ext cx="3377462" cy="2725532"/>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0" name="Table 9" descr="Grams in Pita Bread/Round">
            <a:extLst>
              <a:ext uri="{FF2B5EF4-FFF2-40B4-BE49-F238E27FC236}">
                <a16:creationId xmlns:a16="http://schemas.microsoft.com/office/drawing/2014/main" id="{E2A6595D-4CCC-D04D-97F1-9A197F25372C}"/>
              </a:ext>
            </a:extLst>
          </p:cNvPr>
          <p:cNvGraphicFramePr>
            <a:graphicFrameLocks noGrp="1"/>
          </p:cNvGraphicFramePr>
          <p:nvPr>
            <p:extLst>
              <p:ext uri="{D42A27DB-BD31-4B8C-83A1-F6EECF244321}">
                <p14:modId xmlns:p14="http://schemas.microsoft.com/office/powerpoint/2010/main" val="1947900477"/>
              </p:ext>
            </p:extLst>
          </p:nvPr>
        </p:nvGraphicFramePr>
        <p:xfrm>
          <a:off x="546753" y="1136467"/>
          <a:ext cx="3096094" cy="2664460"/>
        </p:xfrm>
        <a:graphic>
          <a:graphicData uri="http://schemas.openxmlformats.org/drawingml/2006/table">
            <a:tbl>
              <a:tblPr firstRow="1" bandRow="1">
                <a:tableStyleId>{5C22544A-7EE6-4342-B048-85BDC9FD1C3A}</a:tableStyleId>
              </a:tblPr>
              <a:tblGrid>
                <a:gridCol w="3096094">
                  <a:extLst>
                    <a:ext uri="{9D8B030D-6E8A-4147-A177-3AD203B41FA5}">
                      <a16:colId xmlns:a16="http://schemas.microsoft.com/office/drawing/2014/main" val="220871024"/>
                    </a:ext>
                  </a:extLst>
                </a:gridCol>
              </a:tblGrid>
              <a:tr h="1188720">
                <a:tc>
                  <a:txBody>
                    <a:bodyPr/>
                    <a:lstStyle/>
                    <a:p>
                      <a:pPr>
                        <a:lnSpc>
                          <a:spcPts val="2900"/>
                        </a:lnSpc>
                      </a:pPr>
                      <a:r>
                        <a:rPr lang="en-US" sz="1800" b="1" i="0" dirty="0">
                          <a:solidFill>
                            <a:schemeClr val="tx1"/>
                          </a:solidFill>
                          <a:latin typeface="Helvetica" pitchFamily="2" charset="0"/>
                          <a:cs typeface="Times New Roman" panose="02020603050405020304" pitchFamily="18" charset="0"/>
                        </a:rPr>
                        <a:t>Pita Bread/Round </a:t>
                      </a:r>
                      <a:r>
                        <a:rPr lang="en-US" sz="1800" b="0" i="0" dirty="0">
                          <a:solidFill>
                            <a:schemeClr val="tx1"/>
                          </a:solidFill>
                          <a:latin typeface="Helvetica" pitchFamily="2" charset="0"/>
                          <a:cs typeface="Times New Roman" panose="02020603050405020304" pitchFamily="18" charset="0"/>
                        </a:rPr>
                        <a:t/>
                      </a:r>
                      <a:br>
                        <a:rPr lang="en-US" sz="1800" b="0" i="0" dirty="0">
                          <a:solidFill>
                            <a:schemeClr val="tx1"/>
                          </a:solidFill>
                          <a:latin typeface="Helvetica" pitchFamily="2" charset="0"/>
                          <a:cs typeface="Times New Roman" panose="02020603050405020304" pitchFamily="18" charset="0"/>
                        </a:rPr>
                      </a:br>
                      <a:r>
                        <a:rPr lang="en-US" sz="1800" b="0" i="0" dirty="0">
                          <a:solidFill>
                            <a:schemeClr val="tx1"/>
                          </a:solidFill>
                          <a:latin typeface="Helvetica" pitchFamily="2" charset="0"/>
                          <a:cs typeface="Times New Roman" panose="02020603050405020304" pitchFamily="18" charset="0"/>
                        </a:rPr>
                        <a:t>(whole grain-rich or enriched) at least 56 grams*</a:t>
                      </a:r>
                    </a:p>
                  </a:txBody>
                  <a:tcPr marL="54864" marR="54864"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457200">
                <a:tc>
                  <a:txBody>
                    <a:bodyPr/>
                    <a:lstStyle/>
                    <a:p>
                      <a:r>
                        <a:rPr lang="en-US" sz="1800" b="1" i="0" dirty="0">
                          <a:effectLst/>
                          <a:latin typeface="Helvetica" pitchFamily="2" charset="0"/>
                        </a:rPr>
                        <a:t>Popcorn</a:t>
                      </a:r>
                    </a:p>
                  </a:txBody>
                  <a:tcPr marL="54864" marR="54864"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761996">
                <a:tc>
                  <a:txBody>
                    <a:bodyPr/>
                    <a:lstStyle/>
                    <a:p>
                      <a:pPr>
                        <a:lnSpc>
                          <a:spcPts val="2900"/>
                        </a:lnSpc>
                      </a:pPr>
                      <a:r>
                        <a:rPr lang="en-US" sz="1800" b="1" dirty="0">
                          <a:effectLst/>
                          <a:latin typeface="Helvetica LT Std" panose="020B0504020202020204" pitchFamily="34" charset="0"/>
                        </a:rPr>
                        <a:t>Pretzel, Hard, Mini-Twist </a:t>
                      </a:r>
                      <a:br>
                        <a:rPr lang="en-US" sz="1800" b="1" dirty="0">
                          <a:effectLst/>
                          <a:latin typeface="Helvetica LT Std" panose="020B0504020202020204" pitchFamily="34" charset="0"/>
                        </a:rPr>
                      </a:br>
                      <a:r>
                        <a:rPr lang="en-US" sz="1800" dirty="0">
                          <a:effectLst/>
                          <a:latin typeface="Helvetica LT Std" panose="020B0504020202020204" pitchFamily="34" charset="0"/>
                        </a:rPr>
                        <a:t>(about 1 ¼” by 1 ½”)**</a:t>
                      </a:r>
                    </a:p>
                  </a:txBody>
                  <a:tcPr marL="54864" marR="54864" marT="91440" marB="9144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1" name="Oval 10" descr="Outline around &quot;at least 56 grams.&quot;">
            <a:extLst>
              <a:ext uri="{FF2B5EF4-FFF2-40B4-BE49-F238E27FC236}">
                <a16:creationId xmlns:a16="http://schemas.microsoft.com/office/drawing/2014/main" id="{38BD63DD-EFBE-AB41-942E-619C46D20ED7}"/>
              </a:ext>
            </a:extLst>
          </p:cNvPr>
          <p:cNvSpPr/>
          <p:nvPr/>
        </p:nvSpPr>
        <p:spPr>
          <a:xfrm>
            <a:off x="475336" y="1943236"/>
            <a:ext cx="2096355" cy="486011"/>
          </a:xfrm>
          <a:prstGeom prst="ellipse">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FAACB8E-4A53-1A46-B5C5-6A31D83D61EA}"/>
              </a:ext>
            </a:extLst>
          </p:cNvPr>
          <p:cNvSpPr txBox="1"/>
          <p:nvPr/>
        </p:nvSpPr>
        <p:spPr>
          <a:xfrm>
            <a:off x="4246351" y="330918"/>
            <a:ext cx="4400140" cy="553998"/>
          </a:xfrm>
          <a:prstGeom prst="rect">
            <a:avLst/>
          </a:prstGeom>
          <a:noFill/>
        </p:spPr>
        <p:txBody>
          <a:bodyPr wrap="square" rtlCol="0">
            <a:spAutoFit/>
          </a:bodyPr>
          <a:lstStyle/>
          <a:p>
            <a:pPr algn="ctr"/>
            <a:r>
              <a:rPr lang="en-US" sz="3000" b="1" dirty="0">
                <a:solidFill>
                  <a:srgbClr val="2F1A57"/>
                </a:solidFill>
                <a:latin typeface="Times New Roman" panose="02020603050405020304" pitchFamily="18" charset="0"/>
                <a:cs typeface="Times New Roman" panose="02020603050405020304" pitchFamily="18" charset="0"/>
              </a:rPr>
              <a:t>Brand P Pita Rounds</a:t>
            </a:r>
          </a:p>
        </p:txBody>
      </p:sp>
      <p:pic>
        <p:nvPicPr>
          <p:cNvPr id="5" name="Picture 4" descr="Nutrition Facts label.">
            <a:extLst>
              <a:ext uri="{FF2B5EF4-FFF2-40B4-BE49-F238E27FC236}">
                <a16:creationId xmlns:a16="http://schemas.microsoft.com/office/drawing/2014/main" id="{5A7F3594-1544-6446-9109-C23EBF97C7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46351" y="961761"/>
            <a:ext cx="4400140" cy="3061934"/>
          </a:xfrm>
          <a:prstGeom prst="rect">
            <a:avLst/>
          </a:prstGeom>
          <a:ln w="76200">
            <a:solidFill>
              <a:schemeClr val="tx1"/>
            </a:solidFill>
          </a:ln>
        </p:spPr>
      </p:pic>
      <p:sp>
        <p:nvSpPr>
          <p:cNvPr id="12" name="Rounded Rectangle 11" descr="Outline around 1 Round (57 grams).">
            <a:extLst>
              <a:ext uri="{FF2B5EF4-FFF2-40B4-BE49-F238E27FC236}">
                <a16:creationId xmlns:a16="http://schemas.microsoft.com/office/drawing/2014/main" id="{5FF64711-FC4D-DD4E-8843-D83D1B5C67CE}"/>
              </a:ext>
            </a:extLst>
          </p:cNvPr>
          <p:cNvSpPr/>
          <p:nvPr/>
        </p:nvSpPr>
        <p:spPr>
          <a:xfrm>
            <a:off x="6846828" y="1913597"/>
            <a:ext cx="1720274" cy="327080"/>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peaker Notes">
            <a:extLst>
              <a:ext uri="{FF2B5EF4-FFF2-40B4-BE49-F238E27FC236}">
                <a16:creationId xmlns:a16="http://schemas.microsoft.com/office/drawing/2014/main" id="{43700D9C-99B6-8546-A7BA-10E02823B0F5}"/>
              </a:ext>
            </a:extLst>
          </p:cNvPr>
          <p:cNvSpPr txBox="1"/>
          <p:nvPr/>
        </p:nvSpPr>
        <p:spPr>
          <a:xfrm>
            <a:off x="0" y="3941003"/>
            <a:ext cx="4074850" cy="400110"/>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We know the answer is yes because the weight by the pita bread in the chart is “at least 56 grams.” The Nutrition Facts label for Brand P pita rounds tells us that 1 pita round weighs 57 grams. </a:t>
            </a:r>
          </a:p>
          <a:p>
            <a:r>
              <a:rPr lang="en-US" sz="400" dirty="0">
                <a:solidFill>
                  <a:schemeClr val="bg1"/>
                </a:solidFill>
                <a:latin typeface="Arial" panose="020B0604020202020204" pitchFamily="34" charset="0"/>
                <a:cs typeface="Arial" panose="020B0604020202020204" pitchFamily="34" charset="0"/>
              </a:rPr>
              <a:t>Because one Brand P pita round weighs more than the pita listed in the Grains Measuring Chart, we know we can use the chart to tell us how many Brand P pita rounds to serve in order to meet CACFP meal pattern requirements.</a:t>
            </a:r>
          </a:p>
        </p:txBody>
      </p:sp>
    </p:spTree>
    <p:extLst>
      <p:ext uri="{BB962C8B-B14F-4D97-AF65-F5344CB8AC3E}">
        <p14:creationId xmlns:p14="http://schemas.microsoft.com/office/powerpoint/2010/main" val="3767674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6FA35-C66E-944C-AEA3-BFE46330F7AF}"/>
              </a:ext>
            </a:extLst>
          </p:cNvPr>
          <p:cNvSpPr>
            <a:spLocks noGrp="1"/>
          </p:cNvSpPr>
          <p:nvPr>
            <p:ph type="title"/>
          </p:nvPr>
        </p:nvSpPr>
        <p:spPr>
          <a:xfrm>
            <a:off x="0" y="357528"/>
            <a:ext cx="9144000" cy="475484"/>
          </a:xfrm>
        </p:spPr>
        <p:txBody>
          <a:bodyPr/>
          <a:lstStyle/>
          <a:p>
            <a:r>
              <a:rPr lang="en-US" sz="2400" dirty="0"/>
              <a:t>Using Ounce Equivalents for Grains in the CACFP Worksheet</a:t>
            </a:r>
          </a:p>
        </p:txBody>
      </p:sp>
      <p:grpSp>
        <p:nvGrpSpPr>
          <p:cNvPr id="8" name="Group 7" descr="Thumbnail images of pages 1, 2, and 6 of &quot;Using Ounce Equivalents for Grains in the Child and Adult Care Food Program&quot; worksheet.">
            <a:extLst>
              <a:ext uri="{FF2B5EF4-FFF2-40B4-BE49-F238E27FC236}">
                <a16:creationId xmlns:a16="http://schemas.microsoft.com/office/drawing/2014/main" id="{6812082D-6A5B-49C8-BAA7-657499D300B3}"/>
              </a:ext>
            </a:extLst>
          </p:cNvPr>
          <p:cNvGrpSpPr/>
          <p:nvPr/>
        </p:nvGrpSpPr>
        <p:grpSpPr>
          <a:xfrm>
            <a:off x="532205" y="1039425"/>
            <a:ext cx="8079589" cy="3162650"/>
            <a:chOff x="532205" y="1039425"/>
            <a:chExt cx="8079589" cy="3162650"/>
          </a:xfrm>
        </p:grpSpPr>
        <p:pic>
          <p:nvPicPr>
            <p:cNvPr id="10" name="Picture 9" descr="Thumbnail image of page 1 of &quot;Using Ounce Equivalents for Grains in the Child and Adult Care Food Program&quot; worksheet.">
              <a:extLst>
                <a:ext uri="{FF2B5EF4-FFF2-40B4-BE49-F238E27FC236}">
                  <a16:creationId xmlns:a16="http://schemas.microsoft.com/office/drawing/2014/main" id="{241FEDCD-E6D5-1F43-952E-9EBFCD175F9A}"/>
                </a:ext>
              </a:extLst>
            </p:cNvPr>
            <p:cNvPicPr>
              <a:picLocks noChangeAspect="1"/>
            </p:cNvPicPr>
            <p:nvPr/>
          </p:nvPicPr>
          <p:blipFill>
            <a:blip r:embed="rId3"/>
            <a:srcRect/>
            <a:stretch/>
          </p:blipFill>
          <p:spPr>
            <a:xfrm>
              <a:off x="532205" y="1048216"/>
              <a:ext cx="2437072" cy="3153859"/>
            </a:xfrm>
            <a:prstGeom prst="rect">
              <a:avLst/>
            </a:prstGeom>
            <a:effectLst>
              <a:outerShdw blurRad="63500" sx="102000" sy="102000" algn="ctr" rotWithShape="0">
                <a:prstClr val="black">
                  <a:alpha val="15000"/>
                </a:prstClr>
              </a:outerShdw>
            </a:effectLst>
          </p:spPr>
        </p:pic>
        <p:pic>
          <p:nvPicPr>
            <p:cNvPr id="7" name="Picture 6" descr="Thumbnail image of page 2 of &quot;Using Ounce Equivalents for Grains in the Child and Adult Care Food Program&quot; worksheet.">
              <a:extLst>
                <a:ext uri="{FF2B5EF4-FFF2-40B4-BE49-F238E27FC236}">
                  <a16:creationId xmlns:a16="http://schemas.microsoft.com/office/drawing/2014/main" id="{80F93399-8013-0E4D-BD4B-9CB5F29222AE}"/>
                </a:ext>
              </a:extLst>
            </p:cNvPr>
            <p:cNvPicPr>
              <a:picLocks noChangeAspect="1"/>
            </p:cNvPicPr>
            <p:nvPr/>
          </p:nvPicPr>
          <p:blipFill>
            <a:blip r:embed="rId4"/>
            <a:srcRect/>
            <a:stretch/>
          </p:blipFill>
          <p:spPr>
            <a:xfrm>
              <a:off x="3353463" y="1039425"/>
              <a:ext cx="2437072" cy="3153857"/>
            </a:xfrm>
            <a:prstGeom prst="rect">
              <a:avLst/>
            </a:prstGeom>
            <a:effectLst>
              <a:outerShdw blurRad="63500" sx="102000" sy="102000" algn="ctr" rotWithShape="0">
                <a:prstClr val="black">
                  <a:alpha val="15000"/>
                </a:prstClr>
              </a:outerShdw>
            </a:effectLst>
          </p:spPr>
        </p:pic>
        <p:pic>
          <p:nvPicPr>
            <p:cNvPr id="9" name="Picture 8" descr="Thumbnail image of page 6 of &quot;Using Ounce Equivalents for Grains in the Child and Adult Care Food Program&quot; worksheet.">
              <a:extLst>
                <a:ext uri="{FF2B5EF4-FFF2-40B4-BE49-F238E27FC236}">
                  <a16:creationId xmlns:a16="http://schemas.microsoft.com/office/drawing/2014/main" id="{EE8194C2-5EA0-C345-A3DA-25BBCB6CC6FC}"/>
                </a:ext>
              </a:extLst>
            </p:cNvPr>
            <p:cNvPicPr>
              <a:picLocks noChangeAspect="1"/>
            </p:cNvPicPr>
            <p:nvPr/>
          </p:nvPicPr>
          <p:blipFill>
            <a:blip r:embed="rId5"/>
            <a:srcRect/>
            <a:stretch/>
          </p:blipFill>
          <p:spPr>
            <a:xfrm>
              <a:off x="6174722" y="1039425"/>
              <a:ext cx="2437072" cy="3153857"/>
            </a:xfrm>
            <a:prstGeom prst="rect">
              <a:avLst/>
            </a:prstGeom>
            <a:effectLst>
              <a:outerShdw blurRad="63500" sx="102000" sy="102000" algn="ctr" rotWithShape="0">
                <a:prstClr val="black">
                  <a:alpha val="15000"/>
                </a:prstClr>
              </a:outerShdw>
            </a:effectLst>
          </p:spPr>
        </p:pic>
      </p:grpSp>
      <p:pic>
        <p:nvPicPr>
          <p:cNvPr id="3" name="Picture 2" descr="Hyperlink Icon.">
            <a:extLst>
              <a:ext uri="{FF2B5EF4-FFF2-40B4-BE49-F238E27FC236}">
                <a16:creationId xmlns:a16="http://schemas.microsoft.com/office/drawing/2014/main" id="{1E7E0AEB-F7E5-E84A-8431-B015C62FE7A9}"/>
              </a:ext>
              <a:ext uri="{C183D7F6-B498-43B3-948B-1728B52AA6E4}">
                <adec:decorative xmlns:adec="http://schemas.microsoft.com/office/drawing/2017/decorative" xmlns="" val="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52207" y="4575575"/>
            <a:ext cx="352270" cy="352270"/>
          </a:xfrm>
          <a:prstGeom prst="rect">
            <a:avLst/>
          </a:prstGeom>
        </p:spPr>
      </p:pic>
      <p:sp>
        <p:nvSpPr>
          <p:cNvPr id="4" name="Rectangle 3" descr="CACFP Meal Pattern Training Worksheets">
            <a:extLst>
              <a:ext uri="{FF2B5EF4-FFF2-40B4-BE49-F238E27FC236}">
                <a16:creationId xmlns:a16="http://schemas.microsoft.com/office/drawing/2014/main" id="{9C5761A9-4FE0-0540-9310-2B0F874D136B}"/>
              </a:ext>
            </a:extLst>
          </p:cNvPr>
          <p:cNvSpPr/>
          <p:nvPr/>
        </p:nvSpPr>
        <p:spPr>
          <a:xfrm>
            <a:off x="1062016" y="4602539"/>
            <a:ext cx="7588824"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7">
                  <a:extLst>
                    <a:ext uri="{A12FA001-AC4F-418D-AE19-62706E023703}">
                      <ahyp:hlinkClr xmlns:ahyp="http://schemas.microsoft.com/office/drawing/2018/hyperlinkcolor" xmlns="" val="tx"/>
                    </a:ext>
                  </a:extLst>
                </a:hlinkClick>
              </a:rPr>
              <a:t>fns.usda.gov/team-nutrition/cacfp-meal-pattern-training-worksheets</a:t>
            </a:r>
            <a:endParaRPr lang="en-US" dirty="0">
              <a:solidFill>
                <a:schemeClr val="tx1">
                  <a:lumMod val="65000"/>
                  <a:lumOff val="35000"/>
                </a:schemeClr>
              </a:solidFill>
              <a:latin typeface="Helvetica" pitchFamily="2" charset="0"/>
            </a:endParaRPr>
          </a:p>
        </p:txBody>
      </p:sp>
      <p:sp>
        <p:nvSpPr>
          <p:cNvPr id="5" name="Speaker Notes">
            <a:extLst>
              <a:ext uri="{FF2B5EF4-FFF2-40B4-BE49-F238E27FC236}">
                <a16:creationId xmlns:a16="http://schemas.microsoft.com/office/drawing/2014/main" id="{FDACFBB6-8880-E841-9000-7A238E9ECD52}"/>
              </a:ext>
            </a:extLst>
          </p:cNvPr>
          <p:cNvSpPr txBox="1"/>
          <p:nvPr/>
        </p:nvSpPr>
        <p:spPr>
          <a:xfrm>
            <a:off x="854132" y="4300543"/>
            <a:ext cx="8278260" cy="276999"/>
          </a:xfrm>
          <a:prstGeom prst="rect">
            <a:avLst/>
          </a:prstGeom>
          <a:noFill/>
        </p:spPr>
        <p:txBody>
          <a:bodyPr wrap="square" rtlCol="0">
            <a:spAutoFit/>
          </a:bodyPr>
          <a:lstStyle/>
          <a:p>
            <a:r>
              <a:rPr lang="en-US" altLang="en-US" sz="400" dirty="0">
                <a:solidFill>
                  <a:schemeClr val="bg1"/>
                </a:solidFill>
                <a:latin typeface="Arial" panose="020B0604020202020204" pitchFamily="34" charset="0"/>
                <a:cs typeface="Arial" panose="020B0604020202020204" pitchFamily="34" charset="0"/>
              </a:rPr>
              <a:t>Speaker notes:</a:t>
            </a:r>
          </a:p>
          <a:p>
            <a:r>
              <a:rPr lang="en-US" altLang="en-US" sz="400" dirty="0">
                <a:solidFill>
                  <a:schemeClr val="bg1"/>
                </a:solidFill>
                <a:latin typeface="Arial" panose="020B0604020202020204" pitchFamily="34" charset="0"/>
                <a:cs typeface="Arial" panose="020B0604020202020204" pitchFamily="34" charset="0"/>
              </a:rPr>
              <a:t>So, let’s get started! Today we will discuss how to use ounce equivalents for grains in the CACFP. The USDA’s Team Nutrition initiative has created a worksheet on “Using Ounce Equivalents for Grains in the CACFP.” You can download the worksheet from the web address on the screen, if you’d like. You can also just follow along with the pictures shown on the slides.</a:t>
            </a:r>
          </a:p>
        </p:txBody>
      </p:sp>
    </p:spTree>
    <p:extLst>
      <p:ext uri="{BB962C8B-B14F-4D97-AF65-F5344CB8AC3E}">
        <p14:creationId xmlns:p14="http://schemas.microsoft.com/office/powerpoint/2010/main" val="22561603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FA92B2B-5E3F-A044-828F-0FBE0D86034D}"/>
              </a:ext>
            </a:extLst>
          </p:cNvPr>
          <p:cNvSpPr>
            <a:spLocks noGrp="1"/>
          </p:cNvSpPr>
          <p:nvPr>
            <p:ph type="title"/>
          </p:nvPr>
        </p:nvSpPr>
        <p:spPr>
          <a:xfrm>
            <a:off x="2988748" y="1035445"/>
            <a:ext cx="3215809" cy="195893"/>
          </a:xfrm>
        </p:spPr>
        <p:txBody>
          <a:bodyPr/>
          <a:lstStyle/>
          <a:p>
            <a:pPr algn="l"/>
            <a:r>
              <a:rPr lang="en-US" sz="600" b="0" dirty="0">
                <a:solidFill>
                  <a:schemeClr val="bg1"/>
                </a:solidFill>
                <a:latin typeface="Times New Roman" panose="02020603050405020304" pitchFamily="18" charset="0"/>
                <a:cs typeface="Times New Roman" panose="02020603050405020304" pitchFamily="18" charset="0"/>
              </a:rPr>
              <a:t>Find the column for the age of your participants and the meal or snack you are serving - continued</a:t>
            </a:r>
          </a:p>
        </p:txBody>
      </p:sp>
      <p:sp>
        <p:nvSpPr>
          <p:cNvPr id="4" name="Oval 3">
            <a:extLst>
              <a:ext uri="{FF2B5EF4-FFF2-40B4-BE49-F238E27FC236}">
                <a16:creationId xmlns:a16="http://schemas.microsoft.com/office/drawing/2014/main" id="{3663F989-573E-B845-993F-753D0D7C7E8D}"/>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3</a:t>
            </a:r>
          </a:p>
        </p:txBody>
      </p:sp>
      <p:sp>
        <p:nvSpPr>
          <p:cNvPr id="5" name="TextBox 4">
            <a:extLst>
              <a:ext uri="{FF2B5EF4-FFF2-40B4-BE49-F238E27FC236}">
                <a16:creationId xmlns:a16="http://schemas.microsoft.com/office/drawing/2014/main" id="{A575ADDB-92F1-4A4D-B437-38363B9B9D6E}"/>
              </a:ext>
            </a:extLst>
          </p:cNvPr>
          <p:cNvSpPr txBox="1"/>
          <p:nvPr/>
        </p:nvSpPr>
        <p:spPr>
          <a:xfrm>
            <a:off x="1348356" y="98221"/>
            <a:ext cx="6728844"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Find the column for the age of your participants and the meal or snack you are serving.</a:t>
            </a:r>
          </a:p>
        </p:txBody>
      </p:sp>
      <p:pic>
        <p:nvPicPr>
          <p:cNvPr id="11" name="Picture 10" descr="pita bread pieces">
            <a:extLst>
              <a:ext uri="{FF2B5EF4-FFF2-40B4-BE49-F238E27FC236}">
                <a16:creationId xmlns:a16="http://schemas.microsoft.com/office/drawing/2014/main" id="{25D84970-85EB-2B4A-9CA1-7BE9D4454854}"/>
              </a:ext>
              <a:ext uri="{C183D7F6-B498-43B3-948B-1728B52AA6E4}">
                <adec:decorative xmlns:adec="http://schemas.microsoft.com/office/drawing/2017/decorative" xmlns="" val="0"/>
              </a:ext>
            </a:extLst>
          </p:cNvPr>
          <p:cNvPicPr>
            <a:picLocks noChangeAspect="1"/>
          </p:cNvPicPr>
          <p:nvPr/>
        </p:nvPicPr>
        <p:blipFill>
          <a:blip r:embed="rId3"/>
          <a:srcRect/>
          <a:stretch/>
        </p:blipFill>
        <p:spPr>
          <a:xfrm>
            <a:off x="67722" y="1275292"/>
            <a:ext cx="2390083" cy="2213040"/>
          </a:xfrm>
          <a:prstGeom prst="rect">
            <a:avLst/>
          </a:prstGeom>
          <a:effectLst>
            <a:outerShdw blurRad="50800" dist="38100" dir="2700000" algn="tl" rotWithShape="0">
              <a:prstClr val="black">
                <a:alpha val="15000"/>
              </a:prstClr>
            </a:outerShdw>
          </a:effectLst>
        </p:spPr>
      </p:pic>
      <p:sp>
        <p:nvSpPr>
          <p:cNvPr id="6" name="Rounded Rectangle 5" descr="&quot;&quot;">
            <a:extLst>
              <a:ext uri="{FF2B5EF4-FFF2-40B4-BE49-F238E27FC236}">
                <a16:creationId xmlns:a16="http://schemas.microsoft.com/office/drawing/2014/main" id="{903F286B-9F2A-3144-BF71-48690B0720D3}"/>
              </a:ext>
              <a:ext uri="{C183D7F6-B498-43B3-948B-1728B52AA6E4}">
                <adec:decorative xmlns:adec="http://schemas.microsoft.com/office/drawing/2017/decorative" xmlns="" val="0"/>
              </a:ext>
            </a:extLst>
          </p:cNvPr>
          <p:cNvSpPr/>
          <p:nvPr/>
        </p:nvSpPr>
        <p:spPr>
          <a:xfrm>
            <a:off x="2460732" y="1063901"/>
            <a:ext cx="6149894" cy="3878640"/>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TextBox 13">
            <a:extLst>
              <a:ext uri="{FF2B5EF4-FFF2-40B4-BE49-F238E27FC236}">
                <a16:creationId xmlns:a16="http://schemas.microsoft.com/office/drawing/2014/main" id="{F43B6BA4-C7BA-3A44-BA91-AF0B80E51B3E}"/>
              </a:ext>
            </a:extLst>
          </p:cNvPr>
          <p:cNvSpPr txBox="1"/>
          <p:nvPr/>
        </p:nvSpPr>
        <p:spPr>
          <a:xfrm>
            <a:off x="2642492" y="1228147"/>
            <a:ext cx="5779028" cy="307777"/>
          </a:xfrm>
          <a:prstGeom prst="rect">
            <a:avLst/>
          </a:prstGeom>
          <a:solidFill>
            <a:srgbClr val="2F1A57"/>
          </a:solidFill>
          <a:ln>
            <a:noFill/>
          </a:ln>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7" name="Table 6" descr="Grains Measuring Chart for the Child and Adult Care Food Program&#10;">
            <a:extLst>
              <a:ext uri="{FF2B5EF4-FFF2-40B4-BE49-F238E27FC236}">
                <a16:creationId xmlns:a16="http://schemas.microsoft.com/office/drawing/2014/main" id="{3A899894-ABEC-0440-92EA-485D71566ADE}"/>
              </a:ext>
            </a:extLst>
          </p:cNvPr>
          <p:cNvGraphicFramePr>
            <a:graphicFrameLocks noGrp="1"/>
          </p:cNvGraphicFramePr>
          <p:nvPr>
            <p:extLst>
              <p:ext uri="{D42A27DB-BD31-4B8C-83A1-F6EECF244321}">
                <p14:modId xmlns:p14="http://schemas.microsoft.com/office/powerpoint/2010/main" val="2364817827"/>
              </p:ext>
            </p:extLst>
          </p:nvPr>
        </p:nvGraphicFramePr>
        <p:xfrm>
          <a:off x="2642492" y="1538113"/>
          <a:ext cx="5779028" cy="3251867"/>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20871024"/>
                    </a:ext>
                  </a:extLst>
                </a:gridCol>
                <a:gridCol w="1467436">
                  <a:extLst>
                    <a:ext uri="{9D8B030D-6E8A-4147-A177-3AD203B41FA5}">
                      <a16:colId xmlns:a16="http://schemas.microsoft.com/office/drawing/2014/main" val="3364600419"/>
                    </a:ext>
                  </a:extLst>
                </a:gridCol>
                <a:gridCol w="1467436">
                  <a:extLst>
                    <a:ext uri="{9D8B030D-6E8A-4147-A177-3AD203B41FA5}">
                      <a16:colId xmlns:a16="http://schemas.microsoft.com/office/drawing/2014/main" val="3104573430"/>
                    </a:ext>
                  </a:extLst>
                </a:gridCol>
                <a:gridCol w="1381116">
                  <a:extLst>
                    <a:ext uri="{9D8B030D-6E8A-4147-A177-3AD203B41FA5}">
                      <a16:colId xmlns:a16="http://schemas.microsoft.com/office/drawing/2014/main" val="3113121660"/>
                    </a:ext>
                  </a:extLst>
                </a:gridCol>
              </a:tblGrid>
              <a:tr h="241696">
                <a:tc>
                  <a:txBody>
                    <a:bodyPr/>
                    <a:lstStyle/>
                    <a:p>
                      <a:r>
                        <a:rPr lang="en-US" sz="900" b="0" i="0" dirty="0">
                          <a:solidFill>
                            <a:srgbClr val="DED9E5"/>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900" b="1" i="0" dirty="0">
                          <a:solidFill>
                            <a:schemeClr val="tx1"/>
                          </a:solidFill>
                          <a:latin typeface="Helvetica" pitchFamily="2" charset="0"/>
                          <a:cs typeface="Times New Roman" panose="02020603050405020304" pitchFamily="18"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u="none" strike="noStrike" kern="1200" baseline="0" dirty="0">
                          <a:solidFill>
                            <a:srgbClr val="9CD5E8"/>
                          </a:solidFill>
                          <a:latin typeface="Helvetica" pitchFamily="2" charset="0"/>
                        </a:rPr>
                        <a:t>Age Group and Meal</a:t>
                      </a:r>
                    </a:p>
                  </a:txBody>
                  <a:tcPr marL="58199" marR="58199" marT="43160" marB="51792"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3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dirty="0">
                          <a:solidFill>
                            <a:srgbClr val="DED9E5"/>
                          </a:solidFill>
                          <a:latin typeface="Helvetica" pitchFamily="2" charset="0"/>
                          <a:cs typeface="Times New Roman" panose="02020603050405020304" pitchFamily="18" charset="0"/>
                        </a:rPr>
                        <a:t>Grain Item and Size</a:t>
                      </a:r>
                    </a:p>
                    <a:p>
                      <a:pPr algn="ctr"/>
                      <a:endParaRPr lang="en-US" sz="900" b="0" i="0" dirty="0">
                        <a:latin typeface="Helvetica" pitchFamily="2" charset="0"/>
                      </a:endParaRP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900" b="1" i="0" dirty="0">
                          <a:latin typeface="Helvetica" pitchFamily="2" charset="0"/>
                          <a:cs typeface="Times New Roman" panose="02020603050405020304" pitchFamily="18" charset="0"/>
                        </a:rPr>
                        <a:t>1- through 5-year-olds </a:t>
                      </a:r>
                      <a:r>
                        <a:rPr lang="en-US" sz="900" b="0" i="0" dirty="0">
                          <a:latin typeface="Helvetica" pitchFamily="2" charset="0"/>
                          <a:cs typeface="Times New Roman" panose="02020603050405020304" pitchFamily="18" charset="0"/>
                        </a:rPr>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900" b="1" i="0" dirty="0">
                          <a:latin typeface="Helvetica" pitchFamily="2" charset="0"/>
                          <a:cs typeface="Times New Roman" panose="02020603050405020304" pitchFamily="18" charset="0"/>
                        </a:rPr>
                        <a:t>6- through 18-year-olds </a:t>
                      </a:r>
                      <a:br>
                        <a:rPr lang="en-US" sz="900" b="1"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at Breakfast, Lunch,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Supper, Snack</a:t>
                      </a:r>
                    </a:p>
                    <a:p>
                      <a:pPr algn="l"/>
                      <a:r>
                        <a:rPr lang="en-US" sz="900" b="1" i="0" dirty="0">
                          <a:latin typeface="Helvetica" pitchFamily="2" charset="0"/>
                          <a:cs typeface="Times New Roman" panose="02020603050405020304" pitchFamily="18" charset="0"/>
                        </a:rPr>
                        <a:t>Adults</a:t>
                      </a:r>
                      <a:r>
                        <a:rPr lang="en-US" sz="900" b="0" i="0" dirty="0">
                          <a:latin typeface="Helvetica" pitchFamily="2" charset="0"/>
                          <a:cs typeface="Times New Roman" panose="02020603050405020304" pitchFamily="18" charset="0"/>
                        </a:rPr>
                        <a:t> at Snack only</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dirty="0">
                          <a:solidFill>
                            <a:schemeClr val="dk1"/>
                          </a:solidFill>
                          <a:effectLst/>
                          <a:latin typeface="Helvetica" pitchFamily="2" charset="0"/>
                          <a:ea typeface="+mn-ea"/>
                          <a:cs typeface="+mn-cs"/>
                        </a:rPr>
                        <a:t>Adults</a:t>
                      </a:r>
                      <a:r>
                        <a:rPr lang="en-US" sz="900" b="0" i="0" kern="1200" dirty="0">
                          <a:solidFill>
                            <a:schemeClr val="dk1"/>
                          </a:solidFill>
                          <a:effectLst/>
                          <a:latin typeface="Helvetica" pitchFamily="2" charset="0"/>
                          <a:ea typeface="+mn-ea"/>
                          <a:cs typeface="+mn-cs"/>
                        </a:rPr>
                        <a:t> at Breakfast, </a:t>
                      </a:r>
                      <a:br>
                        <a:rPr lang="en-US" sz="900" b="0" i="0" kern="1200" dirty="0">
                          <a:solidFill>
                            <a:schemeClr val="dk1"/>
                          </a:solidFill>
                          <a:effectLst/>
                          <a:latin typeface="Helvetica" pitchFamily="2" charset="0"/>
                          <a:ea typeface="+mn-ea"/>
                          <a:cs typeface="+mn-cs"/>
                        </a:rPr>
                      </a:br>
                      <a:r>
                        <a:rPr lang="en-US" sz="900" b="0" i="0" kern="1200" dirty="0">
                          <a:solidFill>
                            <a:schemeClr val="dk1"/>
                          </a:solidFill>
                          <a:effectLst/>
                          <a:latin typeface="Helvetica" pitchFamily="2" charset="0"/>
                          <a:ea typeface="+mn-ea"/>
                          <a:cs typeface="+mn-cs"/>
                        </a:rPr>
                        <a:t>Lunch, Supper</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26760">
                <a:tc>
                  <a:txBody>
                    <a:bodyPr/>
                    <a:lstStyle/>
                    <a:p>
                      <a:pPr algn="ctr"/>
                      <a:r>
                        <a:rPr lang="en-US" sz="900" b="1" i="0" dirty="0">
                          <a:solidFill>
                            <a:schemeClr val="tx1"/>
                          </a:solidFill>
                          <a:latin typeface="Helvetica" pitchFamily="2" charset="0"/>
                          <a:cs typeface="Times New Roman" panose="02020603050405020304" pitchFamily="18" charset="0"/>
                        </a:rPr>
                        <a:t>Grain Item and Size</a:t>
                      </a:r>
                    </a:p>
                  </a:txBody>
                  <a:tcPr marL="58199" marR="58199" marT="43160" marB="5179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½ oz. eq.</a:t>
                      </a:r>
                      <a:r>
                        <a:rPr lang="en-US" sz="900" b="0" i="0" dirty="0">
                          <a:latin typeface="Helvetica" pitchFamily="2" charset="0"/>
                          <a:cs typeface="Times New Roman" panose="02020603050405020304" pitchFamily="18" charset="0"/>
                        </a:rPr>
                        <a:t>, 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1 oz. eq.</a:t>
                      </a:r>
                      <a:r>
                        <a:rPr lang="en-US" sz="900" b="0" i="0" dirty="0">
                          <a:latin typeface="Helvetica" pitchFamily="2" charset="0"/>
                          <a:cs typeface="Times New Roman" panose="02020603050405020304" pitchFamily="18" charset="0"/>
                        </a:rPr>
                        <a:t>,</a:t>
                      </a:r>
                      <a:r>
                        <a:rPr lang="en-US" sz="900" b="1" i="0" dirty="0">
                          <a:latin typeface="Helvetica" pitchFamily="2" charset="0"/>
                          <a:cs typeface="Times New Roman" panose="02020603050405020304" pitchFamily="18" charset="0"/>
                        </a:rPr>
                        <a:t> </a:t>
                      </a:r>
                      <a:r>
                        <a:rPr lang="en-US" sz="900" b="0" i="0" dirty="0">
                          <a:latin typeface="Helvetica" pitchFamily="2" charset="0"/>
                          <a:cs typeface="Times New Roman" panose="02020603050405020304" pitchFamily="18" charset="0"/>
                        </a:rPr>
                        <a:t>which equals </a:t>
                      </a:r>
                      <a:br>
                        <a:rPr lang="en-US" sz="900" b="0" i="0" dirty="0">
                          <a:latin typeface="Helvetica" pitchFamily="2" charset="0"/>
                          <a:cs typeface="Times New Roman" panose="02020603050405020304" pitchFamily="18" charset="0"/>
                        </a:rPr>
                      </a:br>
                      <a:r>
                        <a:rPr lang="en-US" sz="900" b="0" i="0" dirty="0">
                          <a:latin typeface="Helvetica" pitchFamily="2" charset="0"/>
                          <a:cs typeface="Times New Roman" panose="02020603050405020304" pitchFamily="18" charset="0"/>
                        </a:rPr>
                        <a:t>about…</a:t>
                      </a:r>
                    </a:p>
                  </a:txBody>
                  <a:tcPr marL="58199" marR="58199"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900" b="1" i="0" dirty="0">
                          <a:latin typeface="Helvetica" pitchFamily="2" charset="0"/>
                          <a:cs typeface="Times New Roman" panose="02020603050405020304" pitchFamily="18" charset="0"/>
                        </a:rPr>
                        <a:t>Serve at Least </a:t>
                      </a:r>
                      <a:br>
                        <a:rPr lang="en-US" sz="900" b="1" i="0" dirty="0">
                          <a:latin typeface="Helvetica" pitchFamily="2" charset="0"/>
                          <a:cs typeface="Times New Roman" panose="02020603050405020304" pitchFamily="18" charset="0"/>
                        </a:rPr>
                      </a:br>
                      <a:r>
                        <a:rPr lang="en-US" sz="900" b="1" i="0" dirty="0">
                          <a:latin typeface="Helvetica" pitchFamily="2" charset="0"/>
                          <a:cs typeface="Times New Roman" panose="02020603050405020304" pitchFamily="18" charset="0"/>
                        </a:rPr>
                        <a:t>2 oz. eq.</a:t>
                      </a:r>
                      <a:r>
                        <a:rPr lang="en-US" sz="900" b="0" i="0" dirty="0">
                          <a:latin typeface="Helvetica" pitchFamily="2" charset="0"/>
                          <a:cs typeface="Times New Roman" panose="02020603050405020304" pitchFamily="18" charset="0"/>
                        </a:rPr>
                        <a:t>, which equals about…</a:t>
                      </a:r>
                    </a:p>
                  </a:txBody>
                  <a:tcPr marL="58199" marR="58199"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82824">
                <a:tc>
                  <a:txBody>
                    <a:bodyPr/>
                    <a:lstStyle/>
                    <a:p>
                      <a:r>
                        <a:rPr lang="en-US" sz="900" b="1" i="0" dirty="0">
                          <a:solidFill>
                            <a:schemeClr val="tx1"/>
                          </a:solidFill>
                          <a:latin typeface="Helvetica" pitchFamily="2" charset="0"/>
                          <a:cs typeface="Times New Roman" panose="02020603050405020304" pitchFamily="18" charset="0"/>
                        </a:rPr>
                        <a:t>Pasta</a:t>
                      </a:r>
                      <a:r>
                        <a:rPr lang="en-US" sz="900" b="0" i="0" dirty="0">
                          <a:solidFill>
                            <a:schemeClr val="tx1"/>
                          </a:solidFill>
                          <a:latin typeface="Helvetica" pitchFamily="2" charset="0"/>
                          <a:cs typeface="Times New Roman" panose="02020603050405020304" pitchFamily="18" charset="0"/>
                        </a:rPr>
                        <a:t> (whole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all shapes)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¼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14 grams dry</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½ cup cooked or</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28 grams dry </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solidFill>
                            <a:schemeClr val="tx1"/>
                          </a:solidFill>
                          <a:latin typeface="Helvetica" pitchFamily="2" charset="0"/>
                          <a:cs typeface="Times New Roman" panose="02020603050405020304" pitchFamily="18" charset="0"/>
                        </a:rPr>
                        <a:t>1 cup cooked or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 dry</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673294">
                <a:tc>
                  <a:txBody>
                    <a:bodyPr/>
                    <a:lstStyle/>
                    <a:p>
                      <a:r>
                        <a:rPr lang="en-US" sz="900" b="1" i="0" dirty="0">
                          <a:solidFill>
                            <a:schemeClr val="tx1"/>
                          </a:solidFill>
                          <a:latin typeface="Helvetica" pitchFamily="2" charset="0"/>
                          <a:cs typeface="Times New Roman" panose="02020603050405020304" pitchFamily="18" charset="0"/>
                        </a:rPr>
                        <a:t>Pita Bread/Round </a:t>
                      </a:r>
                      <a:r>
                        <a:rPr lang="en-US" sz="900" b="0" i="0" dirty="0">
                          <a:solidFill>
                            <a:schemeClr val="tx1"/>
                          </a:solidFill>
                          <a:latin typeface="Helvetica" pitchFamily="2" charset="0"/>
                          <a:cs typeface="Times New Roman" panose="02020603050405020304" pitchFamily="18" charset="0"/>
                        </a:rPr>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(whole grain-rich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or enriched) at least </a:t>
                      </a:r>
                      <a:br>
                        <a:rPr lang="en-US" sz="900" b="0" i="0" dirty="0">
                          <a:solidFill>
                            <a:schemeClr val="tx1"/>
                          </a:solidFill>
                          <a:latin typeface="Helvetica" pitchFamily="2" charset="0"/>
                          <a:cs typeface="Times New Roman" panose="02020603050405020304" pitchFamily="18" charset="0"/>
                        </a:rPr>
                      </a:br>
                      <a:r>
                        <a:rPr lang="en-US" sz="900" b="0" i="0" dirty="0">
                          <a:solidFill>
                            <a:schemeClr val="tx1"/>
                          </a:solidFill>
                          <a:latin typeface="Helvetica" pitchFamily="2" charset="0"/>
                          <a:cs typeface="Times New Roman" panose="02020603050405020304" pitchFamily="18" charset="0"/>
                        </a:rPr>
                        <a:t>56 grams*</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¼ pita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½ pita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b="0" i="0" dirty="0">
                          <a:effectLst/>
                          <a:latin typeface="Helvetica" pitchFamily="2" charset="0"/>
                        </a:rPr>
                        <a:t>1 pita or 56 grams </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02119">
                <a:tc>
                  <a:txBody>
                    <a:bodyPr/>
                    <a:lstStyle/>
                    <a:p>
                      <a:r>
                        <a:rPr lang="en-US" sz="900" b="1" i="0" dirty="0">
                          <a:effectLst/>
                          <a:latin typeface="Helvetica" pitchFamily="2" charset="0"/>
                        </a:rPr>
                        <a:t>Popcorn</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1 ½ cups or 14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3 cups or 28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b="0" i="0" dirty="0">
                          <a:effectLst/>
                          <a:latin typeface="Helvetica" pitchFamily="2" charset="0"/>
                        </a:rPr>
                        <a:t>6 cups or 56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82824">
                <a:tc>
                  <a:txBody>
                    <a:bodyPr/>
                    <a:lstStyle/>
                    <a:p>
                      <a:r>
                        <a:rPr lang="en-US" sz="900" b="1" dirty="0">
                          <a:effectLst/>
                          <a:latin typeface="Helvetica LT Std" panose="020B0504020202020204" pitchFamily="34" charset="0"/>
                        </a:rPr>
                        <a:t>Pretzel, Hard, Mini-Twist </a:t>
                      </a:r>
                      <a:br>
                        <a:rPr lang="en-US" sz="900" b="1" dirty="0">
                          <a:effectLst/>
                          <a:latin typeface="Helvetica LT Std" panose="020B0504020202020204" pitchFamily="34" charset="0"/>
                        </a:rPr>
                      </a:br>
                      <a:r>
                        <a:rPr lang="en-US" sz="900" dirty="0">
                          <a:effectLst/>
                          <a:latin typeface="Helvetica LT Std" panose="020B0504020202020204" pitchFamily="34" charset="0"/>
                        </a:rPr>
                        <a:t>(about 1 ¼” by 1 ½”)**</a:t>
                      </a:r>
                    </a:p>
                  </a:txBody>
                  <a:tcPr marL="60424" marR="60424" marT="43160" marB="5179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7 twists (~</a:t>
                      </a:r>
                      <a:r>
                        <a:rPr lang="en-US" sz="900" dirty="0">
                          <a:effectLst/>
                          <a:latin typeface="Arial" panose="020B0604020202020204" pitchFamily="34" charset="0"/>
                        </a:rPr>
                        <a:t>⅓</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11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14 twists (~</a:t>
                      </a:r>
                      <a:r>
                        <a:rPr lang="en-US" sz="900" dirty="0">
                          <a:effectLst/>
                          <a:latin typeface="Arial" panose="020B0604020202020204" pitchFamily="34" charset="0"/>
                        </a:rPr>
                        <a:t>⅔</a:t>
                      </a:r>
                      <a:r>
                        <a:rPr lang="en-US" sz="900" dirty="0">
                          <a:effectLst/>
                          <a:latin typeface="Helvetica LT Std" panose="020B0504020202020204" pitchFamily="34" charset="0"/>
                        </a:rPr>
                        <a:t> cup) </a:t>
                      </a:r>
                      <a:br>
                        <a:rPr lang="en-US" sz="900" dirty="0">
                          <a:effectLst/>
                          <a:latin typeface="Helvetica LT Std" panose="020B0504020202020204" pitchFamily="34" charset="0"/>
                        </a:rPr>
                      </a:br>
                      <a:r>
                        <a:rPr lang="en-US" sz="900" dirty="0">
                          <a:effectLst/>
                          <a:latin typeface="Helvetica LT Std" panose="020B0504020202020204" pitchFamily="34" charset="0"/>
                        </a:rPr>
                        <a:t>or 22 grams</a:t>
                      </a:r>
                    </a:p>
                  </a:txBody>
                  <a:tcPr marL="60424" marR="60424" marT="43160" marB="517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900" dirty="0">
                          <a:effectLst/>
                          <a:latin typeface="Helvetica LT Std" panose="020B0504020202020204" pitchFamily="34" charset="0"/>
                        </a:rPr>
                        <a:t>27 twists (~1 cup) </a:t>
                      </a:r>
                      <a:br>
                        <a:rPr lang="en-US" sz="900" dirty="0">
                          <a:effectLst/>
                          <a:latin typeface="Helvetica LT Std" panose="020B0504020202020204" pitchFamily="34" charset="0"/>
                        </a:rPr>
                      </a:br>
                      <a:r>
                        <a:rPr lang="en-US" sz="900" dirty="0">
                          <a:effectLst/>
                          <a:latin typeface="Helvetica LT Std" panose="020B0504020202020204" pitchFamily="34" charset="0"/>
                        </a:rPr>
                        <a:t>or 44 grams</a:t>
                      </a:r>
                    </a:p>
                  </a:txBody>
                  <a:tcPr marL="60424" marR="60424" marT="43160" marB="5179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10" name="TextBox 9">
            <a:extLst>
              <a:ext uri="{FF2B5EF4-FFF2-40B4-BE49-F238E27FC236}">
                <a16:creationId xmlns:a16="http://schemas.microsoft.com/office/drawing/2014/main" id="{C97A6B79-4151-9B43-827D-99A93D280579}"/>
              </a:ext>
            </a:extLst>
          </p:cNvPr>
          <p:cNvSpPr txBox="1"/>
          <p:nvPr/>
        </p:nvSpPr>
        <p:spPr>
          <a:xfrm>
            <a:off x="533374" y="3542019"/>
            <a:ext cx="1268879" cy="461665"/>
          </a:xfrm>
          <a:prstGeom prst="rect">
            <a:avLst/>
          </a:prstGeom>
          <a:noFill/>
        </p:spPr>
        <p:txBody>
          <a:bodyPr wrap="square" rtlCol="0">
            <a:spAutoFit/>
          </a:bodyPr>
          <a:lstStyle/>
          <a:p>
            <a:pPr algn="ctr"/>
            <a:r>
              <a:rPr lang="en-US" sz="2400" b="1" dirty="0">
                <a:latin typeface="Helvetica" pitchFamily="2" charset="0"/>
              </a:rPr>
              <a:t>Step 1</a:t>
            </a:r>
          </a:p>
        </p:txBody>
      </p:sp>
      <p:grpSp>
        <p:nvGrpSpPr>
          <p:cNvPr id="3" name="Group 2" descr="Outline around the &quot;Pita Bread/Round&quot; row.">
            <a:extLst>
              <a:ext uri="{FF2B5EF4-FFF2-40B4-BE49-F238E27FC236}">
                <a16:creationId xmlns:a16="http://schemas.microsoft.com/office/drawing/2014/main" id="{6B9B7FBD-97DB-934B-8D13-D6415DF9DA17}"/>
              </a:ext>
            </a:extLst>
          </p:cNvPr>
          <p:cNvGrpSpPr/>
          <p:nvPr/>
        </p:nvGrpSpPr>
        <p:grpSpPr>
          <a:xfrm>
            <a:off x="1802253" y="3444875"/>
            <a:ext cx="6619267" cy="646901"/>
            <a:chOff x="1802253" y="3444875"/>
            <a:chExt cx="6619267" cy="646901"/>
          </a:xfrm>
        </p:grpSpPr>
        <p:cxnSp>
          <p:nvCxnSpPr>
            <p:cNvPr id="9" name="Straight Arrow Connector 8" descr="Arrow pointing to the Pita Bread/Round row.">
              <a:extLst>
                <a:ext uri="{FF2B5EF4-FFF2-40B4-BE49-F238E27FC236}">
                  <a16:creationId xmlns:a16="http://schemas.microsoft.com/office/drawing/2014/main" id="{211E5D50-35F3-4F46-9C42-F1FE1E382AAA}"/>
                </a:ext>
                <a:ext uri="{C183D7F6-B498-43B3-948B-1728B52AA6E4}">
                  <adec:decorative xmlns:adec="http://schemas.microsoft.com/office/drawing/2017/decorative" xmlns="" val="0"/>
                </a:ext>
              </a:extLst>
            </p:cNvPr>
            <p:cNvCxnSpPr>
              <a:cxnSpLocks/>
              <a:stCxn id="10" idx="3"/>
            </p:cNvCxnSpPr>
            <p:nvPr/>
          </p:nvCxnSpPr>
          <p:spPr>
            <a:xfrm>
              <a:off x="1802253" y="3772852"/>
              <a:ext cx="840239"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sp>
          <p:nvSpPr>
            <p:cNvPr id="12" name="Rounded Rectangle 11" descr="Outline around the &quot;Pita Bread/Round&quot; row.">
              <a:extLst>
                <a:ext uri="{FF2B5EF4-FFF2-40B4-BE49-F238E27FC236}">
                  <a16:creationId xmlns:a16="http://schemas.microsoft.com/office/drawing/2014/main" id="{F39E2093-6EE9-384C-AAE2-C4AD04415662}"/>
                </a:ext>
              </a:extLst>
            </p:cNvPr>
            <p:cNvSpPr/>
            <p:nvPr/>
          </p:nvSpPr>
          <p:spPr>
            <a:xfrm>
              <a:off x="2642492" y="3444875"/>
              <a:ext cx="5779028" cy="64690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descr="&quot;&quot;">
            <a:extLst>
              <a:ext uri="{FF2B5EF4-FFF2-40B4-BE49-F238E27FC236}">
                <a16:creationId xmlns:a16="http://schemas.microsoft.com/office/drawing/2014/main" id="{C0A5CC8F-4384-F841-9375-0AD19B83CF06}"/>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3032225" y="1768349"/>
            <a:ext cx="669831" cy="700901"/>
          </a:xfrm>
          <a:prstGeom prst="rect">
            <a:avLst/>
          </a:prstGeom>
        </p:spPr>
      </p:pic>
      <p:sp>
        <p:nvSpPr>
          <p:cNvPr id="2" name="Speaker Notes">
            <a:extLst>
              <a:ext uri="{FF2B5EF4-FFF2-40B4-BE49-F238E27FC236}">
                <a16:creationId xmlns:a16="http://schemas.microsoft.com/office/drawing/2014/main" id="{6AC974D2-2004-2349-8EE1-A9698151A654}"/>
              </a:ext>
            </a:extLst>
          </p:cNvPr>
          <p:cNvSpPr txBox="1"/>
          <p:nvPr/>
        </p:nvSpPr>
        <p:spPr>
          <a:xfrm>
            <a:off x="0" y="4801839"/>
            <a:ext cx="2200605" cy="338554"/>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Now that we’ve checked that Brand P pita rounds weigh the same or more than the pita bread listed in the Grains Measuring Chart, the last step is to find the column for the age of your participants and the meal or snack you are serving.</a:t>
            </a:r>
          </a:p>
        </p:txBody>
      </p:sp>
    </p:spTree>
    <p:extLst>
      <p:ext uri="{BB962C8B-B14F-4D97-AF65-F5344CB8AC3E}">
        <p14:creationId xmlns:p14="http://schemas.microsoft.com/office/powerpoint/2010/main" val="2525240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42A38E4-D5B9-224F-9957-A4361B6E7763}"/>
              </a:ext>
              <a:ext uri="{C183D7F6-B498-43B3-948B-1728B52AA6E4}">
                <adec:decorative xmlns:adec="http://schemas.microsoft.com/office/drawing/2017/decorative" xmlns="" val="1"/>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FB20BE88-1CBA-374A-9A83-A26850FE2570}"/>
              </a:ext>
            </a:extLst>
          </p:cNvPr>
          <p:cNvSpPr>
            <a:spLocks noGrp="1"/>
          </p:cNvSpPr>
          <p:nvPr>
            <p:ph type="title"/>
          </p:nvPr>
        </p:nvSpPr>
        <p:spPr>
          <a:xfrm>
            <a:off x="0" y="1188720"/>
            <a:ext cx="3071973" cy="1669773"/>
          </a:xfrm>
        </p:spPr>
        <p:txBody>
          <a:bodyPr/>
          <a:lstStyle/>
          <a:p>
            <a:r>
              <a:rPr lang="en-US" b="1" dirty="0"/>
              <a:t>Try It Out! </a:t>
            </a:r>
            <a:r>
              <a:rPr lang="en-US" dirty="0"/>
              <a:t/>
            </a:r>
            <a:br>
              <a:rPr lang="en-US" dirty="0"/>
            </a:br>
            <a:r>
              <a:rPr lang="en-US" dirty="0"/>
              <a:t>You want to serve pita bread  to 3-year-olds at lunch. </a:t>
            </a:r>
            <a:br>
              <a:rPr lang="en-US" dirty="0"/>
            </a:br>
            <a:r>
              <a:rPr lang="en-US" dirty="0"/>
              <a:t>How many Brand P pita rounds do you need to serve to meet the minimum required amounts of grains in the CACFP?</a:t>
            </a:r>
          </a:p>
        </p:txBody>
      </p:sp>
      <p:sp>
        <p:nvSpPr>
          <p:cNvPr id="4" name="TextBox 3">
            <a:extLst>
              <a:ext uri="{FF2B5EF4-FFF2-40B4-BE49-F238E27FC236}">
                <a16:creationId xmlns:a16="http://schemas.microsoft.com/office/drawing/2014/main" id="{468A4636-CF00-5641-8B40-4A8D594D3113}"/>
              </a:ext>
            </a:extLst>
          </p:cNvPr>
          <p:cNvSpPr txBox="1"/>
          <p:nvPr/>
        </p:nvSpPr>
        <p:spPr>
          <a:xfrm>
            <a:off x="262759" y="3689137"/>
            <a:ext cx="1859483" cy="1349087"/>
          </a:xfrm>
          <a:prstGeom prst="rect">
            <a:avLst/>
          </a:prstGeom>
          <a:noFill/>
        </p:spPr>
        <p:txBody>
          <a:bodyPr wrap="none" rtlCol="0">
            <a:spAutoFit/>
          </a:bodyPr>
          <a:lstStyle/>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¼ pita round </a:t>
            </a:r>
          </a:p>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 ½ pita round</a:t>
            </a:r>
          </a:p>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 1 pita round</a:t>
            </a:r>
          </a:p>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 2 pita rounds</a:t>
            </a:r>
          </a:p>
        </p:txBody>
      </p:sp>
      <p:sp>
        <p:nvSpPr>
          <p:cNvPr id="5" name="Rounded Rectangle 4" descr="&quot;&quot;">
            <a:extLst>
              <a:ext uri="{FF2B5EF4-FFF2-40B4-BE49-F238E27FC236}">
                <a16:creationId xmlns:a16="http://schemas.microsoft.com/office/drawing/2014/main" id="{9A9AEB84-750D-5346-9A89-E69AE6C3685C}"/>
              </a:ext>
              <a:ext uri="{C183D7F6-B498-43B3-948B-1728B52AA6E4}">
                <adec:decorative xmlns:adec="http://schemas.microsoft.com/office/drawing/2017/decorative" xmlns="" val="0"/>
              </a:ext>
            </a:extLst>
          </p:cNvPr>
          <p:cNvSpPr/>
          <p:nvPr/>
        </p:nvSpPr>
        <p:spPr>
          <a:xfrm>
            <a:off x="3657600" y="1132885"/>
            <a:ext cx="5144338" cy="3317817"/>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TextBox 8">
            <a:extLst>
              <a:ext uri="{FF2B5EF4-FFF2-40B4-BE49-F238E27FC236}">
                <a16:creationId xmlns:a16="http://schemas.microsoft.com/office/drawing/2014/main" id="{96BCA189-5C21-7640-BA94-DFC61C45A1E2}"/>
              </a:ext>
            </a:extLst>
          </p:cNvPr>
          <p:cNvSpPr txBox="1"/>
          <p:nvPr/>
        </p:nvSpPr>
        <p:spPr>
          <a:xfrm>
            <a:off x="3692246" y="1266639"/>
            <a:ext cx="5061567" cy="276999"/>
          </a:xfrm>
          <a:prstGeom prst="rect">
            <a:avLst/>
          </a:prstGeom>
          <a:solidFill>
            <a:srgbClr val="2F1A57"/>
          </a:solidFill>
          <a:ln>
            <a:noFill/>
          </a:ln>
        </p:spPr>
        <p:txBody>
          <a:bodyPr wrap="square" rtlCol="0">
            <a:spAutoFit/>
          </a:bodyPr>
          <a:lstStyle/>
          <a:p>
            <a:pPr algn="ctr"/>
            <a:r>
              <a:rPr lang="en-US" sz="12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6" name="Table 5" descr="Grains Measuring Chart for the Child and Adult Care Food Program&#10;">
            <a:extLst>
              <a:ext uri="{FF2B5EF4-FFF2-40B4-BE49-F238E27FC236}">
                <a16:creationId xmlns:a16="http://schemas.microsoft.com/office/drawing/2014/main" id="{8F8FEC19-5928-6E4C-ABBD-30EE6A77A2A9}"/>
              </a:ext>
            </a:extLst>
          </p:cNvPr>
          <p:cNvGraphicFramePr>
            <a:graphicFrameLocks noGrp="1"/>
          </p:cNvGraphicFramePr>
          <p:nvPr>
            <p:extLst>
              <p:ext uri="{D42A27DB-BD31-4B8C-83A1-F6EECF244321}">
                <p14:modId xmlns:p14="http://schemas.microsoft.com/office/powerpoint/2010/main" val="165946028"/>
              </p:ext>
            </p:extLst>
          </p:nvPr>
        </p:nvGraphicFramePr>
        <p:xfrm>
          <a:off x="3692247" y="1551921"/>
          <a:ext cx="5061566" cy="2746444"/>
        </p:xfrm>
        <a:graphic>
          <a:graphicData uri="http://schemas.openxmlformats.org/drawingml/2006/table">
            <a:tbl>
              <a:tblPr firstRow="1" bandRow="1">
                <a:tableStyleId>{5C22544A-7EE6-4342-B048-85BDC9FD1C3A}</a:tableStyleId>
              </a:tblPr>
              <a:tblGrid>
                <a:gridCol w="1339825">
                  <a:extLst>
                    <a:ext uri="{9D8B030D-6E8A-4147-A177-3AD203B41FA5}">
                      <a16:colId xmlns:a16="http://schemas.microsoft.com/office/drawing/2014/main" val="220871024"/>
                    </a:ext>
                  </a:extLst>
                </a:gridCol>
                <a:gridCol w="1265392">
                  <a:extLst>
                    <a:ext uri="{9D8B030D-6E8A-4147-A177-3AD203B41FA5}">
                      <a16:colId xmlns:a16="http://schemas.microsoft.com/office/drawing/2014/main" val="3364600419"/>
                    </a:ext>
                  </a:extLst>
                </a:gridCol>
                <a:gridCol w="1265392">
                  <a:extLst>
                    <a:ext uri="{9D8B030D-6E8A-4147-A177-3AD203B41FA5}">
                      <a16:colId xmlns:a16="http://schemas.microsoft.com/office/drawing/2014/main" val="3104573430"/>
                    </a:ext>
                  </a:extLst>
                </a:gridCol>
                <a:gridCol w="1190957">
                  <a:extLst>
                    <a:ext uri="{9D8B030D-6E8A-4147-A177-3AD203B41FA5}">
                      <a16:colId xmlns:a16="http://schemas.microsoft.com/office/drawing/2014/main" val="3113121660"/>
                    </a:ext>
                  </a:extLst>
                </a:gridCol>
              </a:tblGrid>
              <a:tr h="199473">
                <a:tc>
                  <a:txBody>
                    <a:bodyPr/>
                    <a:lstStyle/>
                    <a:p>
                      <a:r>
                        <a:rPr lang="en-US" sz="800" b="0" i="0" dirty="0">
                          <a:solidFill>
                            <a:srgbClr val="DED9E5"/>
                          </a:solidFill>
                          <a:latin typeface="Helvetica" pitchFamily="2" charset="0"/>
                          <a:cs typeface="Times New Roman" panose="02020603050405020304" pitchFamily="18" charset="0"/>
                        </a:rPr>
                        <a:t>Grain Item and Size</a:t>
                      </a:r>
                    </a:p>
                  </a:txBody>
                  <a:tcPr marL="48032" marR="48032" marT="35620" marB="42744">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dirty="0">
                          <a:solidFill>
                            <a:srgbClr val="9CD5E8"/>
                          </a:solidFill>
                          <a:latin typeface="Helvetica" pitchFamily="2"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800" b="1" i="0" dirty="0">
                          <a:solidFill>
                            <a:schemeClr val="tx1"/>
                          </a:solidFill>
                          <a:latin typeface="Helvetica" pitchFamily="2" charset="0"/>
                          <a:cs typeface="Times New Roman" panose="02020603050405020304" pitchFamily="18"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dirty="0">
                          <a:solidFill>
                            <a:srgbClr val="9CD5E8"/>
                          </a:solidFill>
                          <a:latin typeface="Helvetica" pitchFamily="2" charset="0"/>
                        </a:rPr>
                        <a:t>Age Group and Meal</a:t>
                      </a:r>
                    </a:p>
                  </a:txBody>
                  <a:tcPr marL="48032" marR="48032" marT="35620" marB="4274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6126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dirty="0">
                          <a:solidFill>
                            <a:srgbClr val="DED9E5"/>
                          </a:solidFill>
                          <a:latin typeface="Helvetica" pitchFamily="2" charset="0"/>
                          <a:cs typeface="Times New Roman" panose="02020603050405020304" pitchFamily="18" charset="0"/>
                        </a:rPr>
                        <a:t>Grain Item and Size</a:t>
                      </a:r>
                    </a:p>
                    <a:p>
                      <a:pPr algn="ctr"/>
                      <a:endParaRPr lang="en-US" sz="800" b="0" i="0" dirty="0">
                        <a:latin typeface="Helvetica" pitchFamily="2" charset="0"/>
                      </a:endParaRPr>
                    </a:p>
                  </a:txBody>
                  <a:tcPr marL="48032" marR="48032" marT="35620" marB="42744">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800" b="1" i="0" dirty="0">
                          <a:latin typeface="Helvetica" pitchFamily="2" charset="0"/>
                          <a:cs typeface="Times New Roman" panose="02020603050405020304" pitchFamily="18" charset="0"/>
                        </a:rPr>
                        <a:t>1- through 5-year-olds </a:t>
                      </a:r>
                      <a:r>
                        <a:rPr lang="en-US" sz="800" b="0" i="0" dirty="0">
                          <a:latin typeface="Helvetica" pitchFamily="2" charset="0"/>
                          <a:cs typeface="Times New Roman" panose="02020603050405020304" pitchFamily="18" charset="0"/>
                        </a:rPr>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at Breakfast, Lunch,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Supper, Snack</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800" b="1" i="0" dirty="0">
                          <a:latin typeface="Helvetica" pitchFamily="2" charset="0"/>
                          <a:cs typeface="Times New Roman" panose="02020603050405020304" pitchFamily="18" charset="0"/>
                        </a:rPr>
                        <a:t>6- through 18-year-olds </a:t>
                      </a:r>
                      <a:br>
                        <a:rPr lang="en-US" sz="800" b="1"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at Breakfast, Lunch,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Supper, Snack</a:t>
                      </a:r>
                    </a:p>
                    <a:p>
                      <a:pPr algn="l"/>
                      <a:r>
                        <a:rPr lang="en-US" sz="800" b="1" i="0" dirty="0">
                          <a:latin typeface="Helvetica" pitchFamily="2" charset="0"/>
                          <a:cs typeface="Times New Roman" panose="02020603050405020304" pitchFamily="18" charset="0"/>
                        </a:rPr>
                        <a:t>Adults</a:t>
                      </a:r>
                      <a:r>
                        <a:rPr lang="en-US" sz="800" b="0" i="0" dirty="0">
                          <a:latin typeface="Helvetica" pitchFamily="2" charset="0"/>
                          <a:cs typeface="Times New Roman" panose="02020603050405020304" pitchFamily="18" charset="0"/>
                        </a:rPr>
                        <a:t> at Snack only</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kern="1200" dirty="0">
                          <a:solidFill>
                            <a:schemeClr val="dk1"/>
                          </a:solidFill>
                          <a:effectLst/>
                          <a:latin typeface="Helvetica" pitchFamily="2" charset="0"/>
                          <a:ea typeface="+mn-ea"/>
                          <a:cs typeface="+mn-cs"/>
                        </a:rPr>
                        <a:t>Adults</a:t>
                      </a:r>
                      <a:r>
                        <a:rPr lang="en-US" sz="800" b="0" i="0" kern="1200" dirty="0">
                          <a:solidFill>
                            <a:schemeClr val="dk1"/>
                          </a:solidFill>
                          <a:effectLst/>
                          <a:latin typeface="Helvetica" pitchFamily="2" charset="0"/>
                          <a:ea typeface="+mn-ea"/>
                          <a:cs typeface="+mn-cs"/>
                        </a:rPr>
                        <a:t> at Breakfast, </a:t>
                      </a:r>
                      <a:br>
                        <a:rPr lang="en-US" sz="800" b="0" i="0" kern="1200" dirty="0">
                          <a:solidFill>
                            <a:schemeClr val="dk1"/>
                          </a:solidFill>
                          <a:effectLst/>
                          <a:latin typeface="Helvetica" pitchFamily="2" charset="0"/>
                          <a:ea typeface="+mn-ea"/>
                          <a:cs typeface="+mn-cs"/>
                        </a:rPr>
                      </a:br>
                      <a:r>
                        <a:rPr lang="en-US" sz="800" b="0" i="0" kern="1200" dirty="0">
                          <a:solidFill>
                            <a:schemeClr val="dk1"/>
                          </a:solidFill>
                          <a:effectLst/>
                          <a:latin typeface="Helvetica" pitchFamily="2" charset="0"/>
                          <a:ea typeface="+mn-ea"/>
                          <a:cs typeface="+mn-cs"/>
                        </a:rPr>
                        <a:t>Lunch, Supper</a:t>
                      </a:r>
                    </a:p>
                  </a:txBody>
                  <a:tcPr marL="48032" marR="48032"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434737">
                <a:tc>
                  <a:txBody>
                    <a:bodyPr/>
                    <a:lstStyle/>
                    <a:p>
                      <a:pPr algn="ctr"/>
                      <a:r>
                        <a:rPr lang="en-US" sz="800" b="1" i="0" dirty="0">
                          <a:solidFill>
                            <a:schemeClr val="tx1"/>
                          </a:solidFill>
                          <a:latin typeface="Helvetica" pitchFamily="2" charset="0"/>
                          <a:cs typeface="Times New Roman" panose="02020603050405020304" pitchFamily="18" charset="0"/>
                        </a:rPr>
                        <a:t>Grain Item and Size</a:t>
                      </a:r>
                    </a:p>
                  </a:txBody>
                  <a:tcPr marL="48032" marR="48032" marT="35620" marB="42744">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½ oz. eq.</a:t>
                      </a:r>
                      <a:r>
                        <a:rPr lang="en-US" sz="800" b="0" i="0" dirty="0">
                          <a:latin typeface="Helvetica" pitchFamily="2" charset="0"/>
                          <a:cs typeface="Times New Roman" panose="02020603050405020304" pitchFamily="18" charset="0"/>
                        </a:rPr>
                        <a:t>, which equals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about…</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1 oz. eq.</a:t>
                      </a:r>
                      <a:r>
                        <a:rPr lang="en-US" sz="800" b="0" i="0" dirty="0">
                          <a:latin typeface="Helvetica" pitchFamily="2" charset="0"/>
                          <a:cs typeface="Times New Roman" panose="02020603050405020304" pitchFamily="18" charset="0"/>
                        </a:rPr>
                        <a:t>,</a:t>
                      </a:r>
                      <a:r>
                        <a:rPr lang="en-US" sz="800" b="1" i="0" dirty="0">
                          <a:latin typeface="Helvetica" pitchFamily="2" charset="0"/>
                          <a:cs typeface="Times New Roman" panose="02020603050405020304" pitchFamily="18" charset="0"/>
                        </a:rPr>
                        <a:t> </a:t>
                      </a:r>
                      <a:r>
                        <a:rPr lang="en-US" sz="800" b="0" i="0" dirty="0">
                          <a:latin typeface="Helvetica" pitchFamily="2" charset="0"/>
                          <a:cs typeface="Times New Roman" panose="02020603050405020304" pitchFamily="18" charset="0"/>
                        </a:rPr>
                        <a:t>which equals </a:t>
                      </a:r>
                      <a:br>
                        <a:rPr lang="en-US" sz="800" b="0" i="0" dirty="0">
                          <a:latin typeface="Helvetica" pitchFamily="2" charset="0"/>
                          <a:cs typeface="Times New Roman" panose="02020603050405020304" pitchFamily="18" charset="0"/>
                        </a:rPr>
                      </a:br>
                      <a:r>
                        <a:rPr lang="en-US" sz="800" b="0" i="0" dirty="0">
                          <a:latin typeface="Helvetica" pitchFamily="2" charset="0"/>
                          <a:cs typeface="Times New Roman" panose="02020603050405020304" pitchFamily="18" charset="0"/>
                        </a:rPr>
                        <a:t>about…</a:t>
                      </a:r>
                    </a:p>
                  </a:txBody>
                  <a:tcPr marL="48032" marR="48032"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800" b="1" i="0" dirty="0">
                          <a:latin typeface="Helvetica" pitchFamily="2" charset="0"/>
                          <a:cs typeface="Times New Roman" panose="02020603050405020304" pitchFamily="18" charset="0"/>
                        </a:rPr>
                        <a:t>Serve at Least </a:t>
                      </a:r>
                      <a:br>
                        <a:rPr lang="en-US" sz="800" b="1" i="0" dirty="0">
                          <a:latin typeface="Helvetica" pitchFamily="2" charset="0"/>
                          <a:cs typeface="Times New Roman" panose="02020603050405020304" pitchFamily="18" charset="0"/>
                        </a:rPr>
                      </a:br>
                      <a:r>
                        <a:rPr lang="en-US" sz="800" b="1" i="0" dirty="0">
                          <a:latin typeface="Helvetica" pitchFamily="2" charset="0"/>
                          <a:cs typeface="Times New Roman" panose="02020603050405020304" pitchFamily="18" charset="0"/>
                        </a:rPr>
                        <a:t>2 oz. eq.</a:t>
                      </a:r>
                      <a:r>
                        <a:rPr lang="en-US" sz="800" b="0" i="0" dirty="0">
                          <a:latin typeface="Helvetica" pitchFamily="2" charset="0"/>
                          <a:cs typeface="Times New Roman" panose="02020603050405020304" pitchFamily="18" charset="0"/>
                        </a:rPr>
                        <a:t>, which equals about…</a:t>
                      </a:r>
                    </a:p>
                  </a:txBody>
                  <a:tcPr marL="48032" marR="48032"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15946">
                <a:tc>
                  <a:txBody>
                    <a:bodyPr/>
                    <a:lstStyle/>
                    <a:p>
                      <a:r>
                        <a:rPr lang="en-US" sz="800" b="1" i="0" dirty="0">
                          <a:solidFill>
                            <a:schemeClr val="tx1"/>
                          </a:solidFill>
                          <a:latin typeface="Helvetica" pitchFamily="2" charset="0"/>
                          <a:cs typeface="Times New Roman" panose="02020603050405020304" pitchFamily="18" charset="0"/>
                        </a:rPr>
                        <a:t>Pasta</a:t>
                      </a:r>
                      <a:r>
                        <a:rPr lang="en-US" sz="800" b="0" i="0" dirty="0">
                          <a:solidFill>
                            <a:schemeClr val="tx1"/>
                          </a:solidFill>
                          <a:latin typeface="Helvetica" pitchFamily="2" charset="0"/>
                          <a:cs typeface="Times New Roman" panose="02020603050405020304" pitchFamily="18" charset="0"/>
                        </a:rPr>
                        <a:t> (whole grain-rich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or enriched, all shapes)</a:t>
                      </a:r>
                    </a:p>
                  </a:txBody>
                  <a:tcPr marL="49868" marR="49868" marT="35620" marB="4274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solidFill>
                            <a:schemeClr val="tx1"/>
                          </a:solidFill>
                          <a:latin typeface="Helvetica" pitchFamily="2" charset="0"/>
                          <a:cs typeface="Times New Roman" panose="02020603050405020304" pitchFamily="18" charset="0"/>
                        </a:rPr>
                        <a:t>¼ cup cooked or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14 grams dry</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solidFill>
                            <a:schemeClr val="tx1"/>
                          </a:solidFill>
                          <a:latin typeface="Helvetica" pitchFamily="2" charset="0"/>
                          <a:cs typeface="Times New Roman" panose="02020603050405020304" pitchFamily="18" charset="0"/>
                        </a:rPr>
                        <a:t>½ cup cooked or</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28 grams dry </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solidFill>
                            <a:schemeClr val="tx1"/>
                          </a:solidFill>
                          <a:latin typeface="Helvetica" pitchFamily="2" charset="0"/>
                          <a:cs typeface="Times New Roman" panose="02020603050405020304" pitchFamily="18" charset="0"/>
                        </a:rPr>
                        <a:t>1 cup cooked or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56 grams dry</a:t>
                      </a:r>
                    </a:p>
                  </a:txBody>
                  <a:tcPr marL="49868" marR="49868"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555672">
                <a:tc>
                  <a:txBody>
                    <a:bodyPr/>
                    <a:lstStyle/>
                    <a:p>
                      <a:r>
                        <a:rPr lang="en-US" sz="800" b="1" i="0" dirty="0">
                          <a:solidFill>
                            <a:schemeClr val="tx1"/>
                          </a:solidFill>
                          <a:latin typeface="Helvetica" pitchFamily="2" charset="0"/>
                          <a:cs typeface="Times New Roman" panose="02020603050405020304" pitchFamily="18" charset="0"/>
                        </a:rPr>
                        <a:t>Pita Bread/Round </a:t>
                      </a:r>
                      <a:r>
                        <a:rPr lang="en-US" sz="800" b="0" i="0" dirty="0">
                          <a:solidFill>
                            <a:schemeClr val="tx1"/>
                          </a:solidFill>
                          <a:latin typeface="Helvetica" pitchFamily="2" charset="0"/>
                          <a:cs typeface="Times New Roman" panose="02020603050405020304" pitchFamily="18" charset="0"/>
                        </a:rPr>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(whole grain-rich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or enriched) at least </a:t>
                      </a:r>
                      <a:br>
                        <a:rPr lang="en-US" sz="800" b="0" i="0" dirty="0">
                          <a:solidFill>
                            <a:schemeClr val="tx1"/>
                          </a:solidFill>
                          <a:latin typeface="Helvetica" pitchFamily="2" charset="0"/>
                          <a:cs typeface="Times New Roman" panose="02020603050405020304" pitchFamily="18" charset="0"/>
                        </a:rPr>
                      </a:br>
                      <a:r>
                        <a:rPr lang="en-US" sz="800" b="0" i="0" dirty="0">
                          <a:solidFill>
                            <a:schemeClr val="tx1"/>
                          </a:solidFill>
                          <a:latin typeface="Helvetica" pitchFamily="2" charset="0"/>
                          <a:cs typeface="Times New Roman" panose="02020603050405020304" pitchFamily="18" charset="0"/>
                        </a:rPr>
                        <a:t>56 grams*</a:t>
                      </a:r>
                    </a:p>
                  </a:txBody>
                  <a:tcPr marL="49868" marR="49868" marT="35620" marB="4274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dirty="0">
                          <a:effectLst/>
                          <a:latin typeface="Helvetica" pitchFamily="2" charset="0"/>
                        </a:rPr>
                        <a:t>¼ pita or 14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dirty="0">
                          <a:effectLst/>
                          <a:latin typeface="Helvetica" pitchFamily="2" charset="0"/>
                        </a:rPr>
                        <a:t>½ pita or 28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b="0" i="0" dirty="0">
                          <a:effectLst/>
                          <a:latin typeface="Helvetica" pitchFamily="2" charset="0"/>
                        </a:rPr>
                        <a:t>1 pita or 56 grams </a:t>
                      </a:r>
                    </a:p>
                  </a:txBody>
                  <a:tcPr marL="49868" marR="49868"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249340">
                <a:tc>
                  <a:txBody>
                    <a:bodyPr/>
                    <a:lstStyle/>
                    <a:p>
                      <a:r>
                        <a:rPr lang="en-US" sz="800" b="1" i="0" dirty="0">
                          <a:effectLst/>
                          <a:latin typeface="Helvetica" pitchFamily="2" charset="0"/>
                        </a:rPr>
                        <a:t>Popcorn</a:t>
                      </a:r>
                    </a:p>
                  </a:txBody>
                  <a:tcPr marL="49868" marR="49868" marT="35620" marB="4274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1 ½ cups or 14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3 cups or 28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800" b="0" i="0" dirty="0">
                          <a:effectLst/>
                          <a:latin typeface="Helvetica" pitchFamily="2" charset="0"/>
                        </a:rPr>
                        <a:t>6 cups or 56 grams</a:t>
                      </a:r>
                    </a:p>
                  </a:txBody>
                  <a:tcPr marL="49868" marR="49868"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315946">
                <a:tc>
                  <a:txBody>
                    <a:bodyPr/>
                    <a:lstStyle/>
                    <a:p>
                      <a:r>
                        <a:rPr lang="en-US" sz="800" b="1" dirty="0">
                          <a:effectLst/>
                          <a:latin typeface="Helvetica LT Std" panose="020B0504020202020204" pitchFamily="34" charset="0"/>
                        </a:rPr>
                        <a:t>Pretzel, Hard, Mini-Twist </a:t>
                      </a:r>
                      <a:br>
                        <a:rPr lang="en-US" sz="800" b="1" dirty="0">
                          <a:effectLst/>
                          <a:latin typeface="Helvetica LT Std" panose="020B0504020202020204" pitchFamily="34" charset="0"/>
                        </a:rPr>
                      </a:br>
                      <a:r>
                        <a:rPr lang="en-US" sz="800" dirty="0">
                          <a:effectLst/>
                          <a:latin typeface="Helvetica LT Std" panose="020B0504020202020204" pitchFamily="34" charset="0"/>
                        </a:rPr>
                        <a:t>(about 1 ¼” by 1 ½”)**</a:t>
                      </a:r>
                    </a:p>
                  </a:txBody>
                  <a:tcPr marL="49868" marR="49868" marT="35620" marB="4274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dirty="0">
                          <a:effectLst/>
                          <a:latin typeface="Helvetica LT Std" panose="020B0504020202020204" pitchFamily="34" charset="0"/>
                        </a:rPr>
                        <a:t>7 twists (~</a:t>
                      </a:r>
                      <a:r>
                        <a:rPr lang="en-US" sz="800" dirty="0">
                          <a:effectLst/>
                          <a:latin typeface="Arial" panose="020B0604020202020204" pitchFamily="34" charset="0"/>
                        </a:rPr>
                        <a:t>⅓</a:t>
                      </a:r>
                      <a:r>
                        <a:rPr lang="en-US" sz="800" dirty="0">
                          <a:effectLst/>
                          <a:latin typeface="Helvetica LT Std" panose="020B0504020202020204" pitchFamily="34" charset="0"/>
                        </a:rPr>
                        <a:t> cup) </a:t>
                      </a:r>
                      <a:br>
                        <a:rPr lang="en-US" sz="800" dirty="0">
                          <a:effectLst/>
                          <a:latin typeface="Helvetica LT Std" panose="020B0504020202020204" pitchFamily="34" charset="0"/>
                        </a:rPr>
                      </a:br>
                      <a:r>
                        <a:rPr lang="en-US" sz="800" dirty="0">
                          <a:effectLst/>
                          <a:latin typeface="Helvetica LT Std" panose="020B0504020202020204" pitchFamily="34" charset="0"/>
                        </a:rPr>
                        <a:t>or 11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dirty="0">
                          <a:effectLst/>
                          <a:latin typeface="Helvetica LT Std" panose="020B0504020202020204" pitchFamily="34" charset="0"/>
                        </a:rPr>
                        <a:t>14 twists (~</a:t>
                      </a:r>
                      <a:r>
                        <a:rPr lang="en-US" sz="800" dirty="0">
                          <a:effectLst/>
                          <a:latin typeface="Arial" panose="020B0604020202020204" pitchFamily="34" charset="0"/>
                        </a:rPr>
                        <a:t>⅔</a:t>
                      </a:r>
                      <a:r>
                        <a:rPr lang="en-US" sz="800" dirty="0">
                          <a:effectLst/>
                          <a:latin typeface="Helvetica LT Std" panose="020B0504020202020204" pitchFamily="34" charset="0"/>
                        </a:rPr>
                        <a:t> cup) </a:t>
                      </a:r>
                      <a:br>
                        <a:rPr lang="en-US" sz="800" dirty="0">
                          <a:effectLst/>
                          <a:latin typeface="Helvetica LT Std" panose="020B0504020202020204" pitchFamily="34" charset="0"/>
                        </a:rPr>
                      </a:br>
                      <a:r>
                        <a:rPr lang="en-US" sz="800" dirty="0">
                          <a:effectLst/>
                          <a:latin typeface="Helvetica LT Std" panose="020B0504020202020204" pitchFamily="34" charset="0"/>
                        </a:rPr>
                        <a:t>or 22 grams</a:t>
                      </a:r>
                    </a:p>
                  </a:txBody>
                  <a:tcPr marL="49868" marR="49868" marT="35620" marB="42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800" dirty="0">
                          <a:effectLst/>
                          <a:latin typeface="Helvetica LT Std" panose="020B0504020202020204" pitchFamily="34" charset="0"/>
                        </a:rPr>
                        <a:t>27 twists (~1 cup) </a:t>
                      </a:r>
                      <a:br>
                        <a:rPr lang="en-US" sz="800" dirty="0">
                          <a:effectLst/>
                          <a:latin typeface="Helvetica LT Std" panose="020B0504020202020204" pitchFamily="34" charset="0"/>
                        </a:rPr>
                      </a:br>
                      <a:r>
                        <a:rPr lang="en-US" sz="800" dirty="0">
                          <a:effectLst/>
                          <a:latin typeface="Helvetica LT Std" panose="020B0504020202020204" pitchFamily="34" charset="0"/>
                        </a:rPr>
                        <a:t>or 44 grams</a:t>
                      </a:r>
                    </a:p>
                  </a:txBody>
                  <a:tcPr marL="49868" marR="49868" marT="35620" marB="4274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sp>
        <p:nvSpPr>
          <p:cNvPr id="8" name="Rounded Rectangle 7" descr="Outline around the &quot;Pita Bread/Round&quot; row.">
            <a:extLst>
              <a:ext uri="{FF2B5EF4-FFF2-40B4-BE49-F238E27FC236}">
                <a16:creationId xmlns:a16="http://schemas.microsoft.com/office/drawing/2014/main" id="{CD20579B-6350-4E43-BE97-7FFE0EBEE188}"/>
              </a:ext>
            </a:extLst>
          </p:cNvPr>
          <p:cNvSpPr/>
          <p:nvPr/>
        </p:nvSpPr>
        <p:spPr>
          <a:xfrm>
            <a:off x="3695314" y="3163715"/>
            <a:ext cx="5058499" cy="542002"/>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quot;&quot;">
            <a:extLst>
              <a:ext uri="{FF2B5EF4-FFF2-40B4-BE49-F238E27FC236}">
                <a16:creationId xmlns:a16="http://schemas.microsoft.com/office/drawing/2014/main" id="{3B7EC680-D2F2-054E-A30F-31377D055C8A}"/>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4039106" y="1678980"/>
            <a:ext cx="660192" cy="690815"/>
          </a:xfrm>
          <a:prstGeom prst="rect">
            <a:avLst/>
          </a:prstGeom>
        </p:spPr>
      </p:pic>
      <p:sp>
        <p:nvSpPr>
          <p:cNvPr id="3" name="Speaker Notes">
            <a:extLst>
              <a:ext uri="{FF2B5EF4-FFF2-40B4-BE49-F238E27FC236}">
                <a16:creationId xmlns:a16="http://schemas.microsoft.com/office/drawing/2014/main" id="{B31DF42B-F4FA-2649-AED6-55EB6B5C6936}"/>
              </a:ext>
            </a:extLst>
          </p:cNvPr>
          <p:cNvSpPr txBox="1"/>
          <p:nvPr/>
        </p:nvSpPr>
        <p:spPr>
          <a:xfrm>
            <a:off x="3275860" y="4616388"/>
            <a:ext cx="5592932" cy="584775"/>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Look at the Grains Measuring Chart in your worksheet or on the screen. Let’s say you want to serve pita bread to 3-year-olds at lunch. How many Brand P pita rounds do you need to serve to meet the minimum required amount of grains at lunch in the CACFP?</a:t>
            </a:r>
          </a:p>
          <a:p>
            <a:r>
              <a:rPr lang="en-US" sz="400" dirty="0">
                <a:solidFill>
                  <a:schemeClr val="bg1"/>
                </a:solidFill>
                <a:latin typeface="Arial" panose="020B0604020202020204" pitchFamily="34" charset="0"/>
                <a:cs typeface="Arial" panose="020B0604020202020204" pitchFamily="34" charset="0"/>
              </a:rPr>
              <a:t>Raise your hand if you think you need to serve at least: </a:t>
            </a:r>
          </a:p>
          <a:p>
            <a:r>
              <a:rPr lang="en-US" sz="400" dirty="0">
                <a:solidFill>
                  <a:schemeClr val="bg1"/>
                </a:solidFill>
                <a:latin typeface="Arial" panose="020B0604020202020204" pitchFamily="34" charset="0"/>
                <a:cs typeface="Arial" panose="020B0604020202020204" pitchFamily="34" charset="0"/>
              </a:rPr>
              <a:t>One-fourth (¼) of a pita round [pause and wait for a show of hands];</a:t>
            </a:r>
          </a:p>
          <a:p>
            <a:r>
              <a:rPr lang="en-US" sz="400" dirty="0">
                <a:solidFill>
                  <a:schemeClr val="bg1"/>
                </a:solidFill>
                <a:latin typeface="Arial" panose="020B0604020202020204" pitchFamily="34" charset="0"/>
                <a:cs typeface="Arial" panose="020B0604020202020204" pitchFamily="34" charset="0"/>
              </a:rPr>
              <a:t>One-half (½) of a pita round [pause and wait for a show of hands];</a:t>
            </a:r>
          </a:p>
          <a:p>
            <a:r>
              <a:rPr lang="en-US" sz="400" dirty="0">
                <a:solidFill>
                  <a:schemeClr val="bg1"/>
                </a:solidFill>
                <a:latin typeface="Arial" panose="020B0604020202020204" pitchFamily="34" charset="0"/>
                <a:cs typeface="Arial" panose="020B0604020202020204" pitchFamily="34" charset="0"/>
              </a:rPr>
              <a:t>One (1) pita round [pause and wait for a show of hands]; or </a:t>
            </a:r>
          </a:p>
          <a:p>
            <a:r>
              <a:rPr lang="en-US" sz="400" dirty="0">
                <a:solidFill>
                  <a:schemeClr val="bg1"/>
                </a:solidFill>
                <a:latin typeface="Arial" panose="020B0604020202020204" pitchFamily="34" charset="0"/>
                <a:cs typeface="Arial" panose="020B0604020202020204" pitchFamily="34" charset="0"/>
              </a:rPr>
              <a:t>Two (2) pita rounds [pause and wait for a show of hands].</a:t>
            </a:r>
          </a:p>
        </p:txBody>
      </p:sp>
    </p:spTree>
    <p:extLst>
      <p:ext uri="{BB962C8B-B14F-4D97-AF65-F5344CB8AC3E}">
        <p14:creationId xmlns:p14="http://schemas.microsoft.com/office/powerpoint/2010/main" val="248347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8E01F9F-A925-BA4D-9C56-4792561C088D}"/>
              </a:ext>
              <a:ext uri="{C183D7F6-B498-43B3-948B-1728B52AA6E4}">
                <adec:decorative xmlns:adec="http://schemas.microsoft.com/office/drawing/2017/decorative" xmlns="" val="1"/>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FB20BE88-1CBA-374A-9A83-A26850FE2570}"/>
              </a:ext>
            </a:extLst>
          </p:cNvPr>
          <p:cNvSpPr>
            <a:spLocks noGrp="1"/>
          </p:cNvSpPr>
          <p:nvPr>
            <p:ph type="title"/>
          </p:nvPr>
        </p:nvSpPr>
        <p:spPr>
          <a:xfrm>
            <a:off x="-1" y="1188720"/>
            <a:ext cx="3071973" cy="1669773"/>
          </a:xfrm>
        </p:spPr>
        <p:txBody>
          <a:bodyPr/>
          <a:lstStyle/>
          <a:p>
            <a:r>
              <a:rPr lang="en-US" b="1" dirty="0"/>
              <a:t>Answer</a:t>
            </a:r>
            <a:r>
              <a:rPr lang="en-US" dirty="0"/>
              <a:t/>
            </a:r>
            <a:br>
              <a:rPr lang="en-US" dirty="0"/>
            </a:br>
            <a:r>
              <a:rPr lang="en-US" dirty="0"/>
              <a:t>You want to serve pita bread  to 3-year-olds at lunch. </a:t>
            </a:r>
            <a:br>
              <a:rPr lang="en-US" dirty="0"/>
            </a:br>
            <a:r>
              <a:rPr lang="en-US" dirty="0"/>
              <a:t>How many Brand P pita rounds do you need to serve to meet the minimum required amounts of grains in the CACFP?</a:t>
            </a:r>
          </a:p>
        </p:txBody>
      </p:sp>
      <p:sp>
        <p:nvSpPr>
          <p:cNvPr id="9" name="TextBox 8">
            <a:extLst>
              <a:ext uri="{FF2B5EF4-FFF2-40B4-BE49-F238E27FC236}">
                <a16:creationId xmlns:a16="http://schemas.microsoft.com/office/drawing/2014/main" id="{EB8ABAC2-98AB-694C-851A-F2F9EFBBD4D7}"/>
              </a:ext>
            </a:extLst>
          </p:cNvPr>
          <p:cNvSpPr txBox="1"/>
          <p:nvPr/>
        </p:nvSpPr>
        <p:spPr>
          <a:xfrm>
            <a:off x="262759" y="3689137"/>
            <a:ext cx="1910779" cy="1349087"/>
          </a:xfrm>
          <a:prstGeom prst="rect">
            <a:avLst/>
          </a:prstGeom>
          <a:noFill/>
        </p:spPr>
        <p:txBody>
          <a:bodyPr wrap="none" rtlCol="0">
            <a:spAutoFit/>
          </a:bodyPr>
          <a:lstStyle/>
          <a:p>
            <a:pPr marL="274320" indent="-274320">
              <a:lnSpc>
                <a:spcPts val="2000"/>
              </a:lnSpc>
              <a:spcAft>
                <a:spcPts val="600"/>
              </a:spcAft>
              <a:buFont typeface="Wingdings" panose="05000000000000000000" pitchFamily="2" charset="2"/>
              <a:buChar char="q"/>
            </a:pPr>
            <a:r>
              <a:rPr lang="en-US" b="1" dirty="0">
                <a:solidFill>
                  <a:schemeClr val="bg1"/>
                </a:solidFill>
                <a:latin typeface="Helvetica" pitchFamily="2" charset="0"/>
              </a:rPr>
              <a:t>¼ pita round </a:t>
            </a:r>
          </a:p>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 ½ pita round</a:t>
            </a:r>
          </a:p>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 1 pita round</a:t>
            </a:r>
          </a:p>
          <a:p>
            <a:pPr marL="274320" indent="-274320">
              <a:lnSpc>
                <a:spcPts val="2000"/>
              </a:lnSpc>
              <a:spcAft>
                <a:spcPts val="600"/>
              </a:spcAft>
              <a:buFont typeface="Wingdings" panose="05000000000000000000" pitchFamily="2" charset="2"/>
              <a:buChar char="q"/>
            </a:pPr>
            <a:r>
              <a:rPr lang="en-US" dirty="0">
                <a:solidFill>
                  <a:schemeClr val="bg1"/>
                </a:solidFill>
                <a:latin typeface="Helvetica" pitchFamily="2" charset="0"/>
              </a:rPr>
              <a:t> 2 pita rounds</a:t>
            </a:r>
          </a:p>
        </p:txBody>
      </p:sp>
      <p:sp>
        <p:nvSpPr>
          <p:cNvPr id="11" name="TextBox 10" descr="The box next to &quot;¼ pita round&quot; is checked. ">
            <a:extLst>
              <a:ext uri="{FF2B5EF4-FFF2-40B4-BE49-F238E27FC236}">
                <a16:creationId xmlns:a16="http://schemas.microsoft.com/office/drawing/2014/main" id="{91B3CD6D-ED79-8F48-94B4-3738CA819617}"/>
              </a:ext>
            </a:extLst>
          </p:cNvPr>
          <p:cNvSpPr txBox="1"/>
          <p:nvPr/>
        </p:nvSpPr>
        <p:spPr>
          <a:xfrm>
            <a:off x="272966" y="3551512"/>
            <a:ext cx="461044" cy="461665"/>
          </a:xfrm>
          <a:prstGeom prst="rect">
            <a:avLst/>
          </a:prstGeom>
          <a:noFill/>
        </p:spPr>
        <p:txBody>
          <a:bodyPr wrap="square" rtlCol="0">
            <a:spAutoFit/>
          </a:bodyPr>
          <a:lstStyle/>
          <a:p>
            <a:r>
              <a:rPr lang="en-US" sz="2400" dirty="0">
                <a:solidFill>
                  <a:schemeClr val="bg1"/>
                </a:solidFill>
              </a:rPr>
              <a:t>✓</a:t>
            </a:r>
          </a:p>
        </p:txBody>
      </p:sp>
      <p:pic>
        <p:nvPicPr>
          <p:cNvPr id="5" name="Picture 4" descr="¼ pita round.">
            <a:extLst>
              <a:ext uri="{FF2B5EF4-FFF2-40B4-BE49-F238E27FC236}">
                <a16:creationId xmlns:a16="http://schemas.microsoft.com/office/drawing/2014/main" id="{F57B9438-DC34-6145-B7A4-3E5783DF6B3B}"/>
              </a:ext>
            </a:extLst>
          </p:cNvPr>
          <p:cNvPicPr>
            <a:picLocks noChangeAspect="1"/>
          </p:cNvPicPr>
          <p:nvPr/>
        </p:nvPicPr>
        <p:blipFill>
          <a:blip r:embed="rId3"/>
          <a:srcRect/>
          <a:stretch/>
        </p:blipFill>
        <p:spPr>
          <a:xfrm rot="20054334">
            <a:off x="4658178" y="1244026"/>
            <a:ext cx="2527300" cy="2743200"/>
          </a:xfrm>
          <a:prstGeom prst="rect">
            <a:avLst/>
          </a:prstGeom>
          <a:effectLst>
            <a:outerShdw blurRad="63500" sx="102000" sy="102000" algn="ctr" rotWithShape="0">
              <a:prstClr val="black">
                <a:alpha val="15000"/>
              </a:prstClr>
            </a:outerShdw>
          </a:effectLst>
        </p:spPr>
      </p:pic>
      <p:sp>
        <p:nvSpPr>
          <p:cNvPr id="3" name="Text Placeholder 2">
            <a:extLst>
              <a:ext uri="{FF2B5EF4-FFF2-40B4-BE49-F238E27FC236}">
                <a16:creationId xmlns:a16="http://schemas.microsoft.com/office/drawing/2014/main" id="{73AE0FEA-99A2-A54D-A199-EA920EBC44A2}"/>
              </a:ext>
            </a:extLst>
          </p:cNvPr>
          <p:cNvSpPr>
            <a:spLocks noGrp="1"/>
          </p:cNvSpPr>
          <p:nvPr>
            <p:ph type="body" idx="1"/>
          </p:nvPr>
        </p:nvSpPr>
        <p:spPr>
          <a:xfrm>
            <a:off x="4536044" y="3987226"/>
            <a:ext cx="3071973" cy="312738"/>
          </a:xfrm>
        </p:spPr>
        <p:txBody>
          <a:bodyPr/>
          <a:lstStyle/>
          <a:p>
            <a:pPr algn="ctr"/>
            <a:r>
              <a:rPr lang="en-US" sz="2800" b="1" dirty="0">
                <a:solidFill>
                  <a:srgbClr val="2F1A57"/>
                </a:solidFill>
              </a:rPr>
              <a:t>¼ pita round </a:t>
            </a:r>
          </a:p>
        </p:txBody>
      </p:sp>
      <p:sp>
        <p:nvSpPr>
          <p:cNvPr id="4" name="Speaker Notes">
            <a:extLst>
              <a:ext uri="{FF2B5EF4-FFF2-40B4-BE49-F238E27FC236}">
                <a16:creationId xmlns:a16="http://schemas.microsoft.com/office/drawing/2014/main" id="{59464581-335A-C34B-8F78-14D3E27947D6}"/>
              </a:ext>
            </a:extLst>
          </p:cNvPr>
          <p:cNvSpPr txBox="1"/>
          <p:nvPr/>
        </p:nvSpPr>
        <p:spPr>
          <a:xfrm>
            <a:off x="3338004" y="4651899"/>
            <a:ext cx="3881191" cy="21544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Nice work everyone! We need to serve one-fourth of a Brand P pita round to meet the minimum amount required for grains for 3-year-olds at lunch in the CACFP.</a:t>
            </a:r>
          </a:p>
        </p:txBody>
      </p:sp>
    </p:spTree>
    <p:extLst>
      <p:ext uri="{BB962C8B-B14F-4D97-AF65-F5344CB8AC3E}">
        <p14:creationId xmlns:p14="http://schemas.microsoft.com/office/powerpoint/2010/main" val="5945526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62D9A88-A77C-8744-A93D-9D62D2F697E5}"/>
              </a:ext>
            </a:extLst>
          </p:cNvPr>
          <p:cNvSpPr>
            <a:spLocks noGrp="1"/>
          </p:cNvSpPr>
          <p:nvPr>
            <p:ph type="title"/>
          </p:nvPr>
        </p:nvSpPr>
        <p:spPr>
          <a:xfrm>
            <a:off x="1295417" y="288254"/>
            <a:ext cx="3068782" cy="265940"/>
          </a:xfrm>
        </p:spPr>
        <p:txBody>
          <a:bodyPr/>
          <a:lstStyle/>
          <a:p>
            <a:r>
              <a:rPr lang="en-US" sz="800" dirty="0">
                <a:solidFill>
                  <a:schemeClr val="bg1"/>
                </a:solidFill>
                <a:latin typeface="Times New Roman" panose="02020603050405020304" pitchFamily="18" charset="0"/>
                <a:cs typeface="Times New Roman" panose="02020603050405020304" pitchFamily="18" charset="0"/>
              </a:rPr>
              <a:t>Use the Grains Measuring Chart to find the minimum</a:t>
            </a:r>
            <a:r>
              <a:rPr lang="en-US" sz="800" baseline="0" dirty="0">
                <a:solidFill>
                  <a:schemeClr val="bg1"/>
                </a:solidFill>
                <a:latin typeface="Times New Roman" panose="02020603050405020304" pitchFamily="18" charset="0"/>
                <a:cs typeface="Times New Roman" panose="02020603050405020304" pitchFamily="18" charset="0"/>
              </a:rPr>
              <a:t> grains required at CACFP meals and snacks</a:t>
            </a:r>
            <a:endParaRPr lang="es-ES_tradnl" sz="800" dirty="0"/>
          </a:p>
        </p:txBody>
      </p:sp>
      <p:sp>
        <p:nvSpPr>
          <p:cNvPr id="3" name="Rounded Rectangle 2" descr="&quot;&quot;">
            <a:extLst>
              <a:ext uri="{FF2B5EF4-FFF2-40B4-BE49-F238E27FC236}">
                <a16:creationId xmlns:a16="http://schemas.microsoft.com/office/drawing/2014/main" id="{F4D1D8CA-D19C-7E48-9537-6E1E6218AE77}"/>
              </a:ext>
              <a:ext uri="{C183D7F6-B498-43B3-948B-1728B52AA6E4}">
                <adec:decorative xmlns:adec="http://schemas.microsoft.com/office/drawing/2017/decorative" xmlns="" val="0"/>
              </a:ext>
            </a:extLst>
          </p:cNvPr>
          <p:cNvSpPr/>
          <p:nvPr/>
        </p:nvSpPr>
        <p:spPr>
          <a:xfrm>
            <a:off x="942109" y="313054"/>
            <a:ext cx="7259782" cy="4517391"/>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TextBox 13">
            <a:extLst>
              <a:ext uri="{FF2B5EF4-FFF2-40B4-BE49-F238E27FC236}">
                <a16:creationId xmlns:a16="http://schemas.microsoft.com/office/drawing/2014/main" id="{B08AF412-22E3-974F-A70C-5A095B544992}"/>
              </a:ext>
            </a:extLst>
          </p:cNvPr>
          <p:cNvSpPr txBox="1"/>
          <p:nvPr/>
        </p:nvSpPr>
        <p:spPr>
          <a:xfrm>
            <a:off x="1153803" y="541438"/>
            <a:ext cx="6836396" cy="338554"/>
          </a:xfrm>
          <a:prstGeom prst="rect">
            <a:avLst/>
          </a:prstGeom>
          <a:solidFill>
            <a:srgbClr val="2F1A57"/>
          </a:solidFill>
          <a:ln>
            <a:noFill/>
          </a:ln>
        </p:spPr>
        <p:txBody>
          <a:bodyPr wrap="square" rtlCol="0">
            <a:spAutoFit/>
          </a:bodyPr>
          <a:lstStyle/>
          <a:p>
            <a:pPr algn="ctr"/>
            <a:r>
              <a:rPr lang="en-US" sz="16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4" name="Table 3" descr="Grains Measuring Chart for the Child and Adult Care Food Program&#10;">
            <a:extLst>
              <a:ext uri="{FF2B5EF4-FFF2-40B4-BE49-F238E27FC236}">
                <a16:creationId xmlns:a16="http://schemas.microsoft.com/office/drawing/2014/main" id="{3AA5FB26-1C11-7542-9DE5-1ABCBC72BFC8}"/>
              </a:ext>
            </a:extLst>
          </p:cNvPr>
          <p:cNvGraphicFramePr>
            <a:graphicFrameLocks noGrp="1"/>
          </p:cNvGraphicFramePr>
          <p:nvPr>
            <p:extLst>
              <p:ext uri="{D42A27DB-BD31-4B8C-83A1-F6EECF244321}">
                <p14:modId xmlns:p14="http://schemas.microsoft.com/office/powerpoint/2010/main" val="779713928"/>
              </p:ext>
            </p:extLst>
          </p:nvPr>
        </p:nvGraphicFramePr>
        <p:xfrm>
          <a:off x="1153802" y="883941"/>
          <a:ext cx="6836396" cy="3787397"/>
        </p:xfrm>
        <a:graphic>
          <a:graphicData uri="http://schemas.openxmlformats.org/drawingml/2006/table">
            <a:tbl>
              <a:tblPr firstRow="1" bandRow="1">
                <a:tableStyleId>{5C22544A-7EE6-4342-B048-85BDC9FD1C3A}</a:tableStyleId>
              </a:tblPr>
              <a:tblGrid>
                <a:gridCol w="1809634">
                  <a:extLst>
                    <a:ext uri="{9D8B030D-6E8A-4147-A177-3AD203B41FA5}">
                      <a16:colId xmlns:a16="http://schemas.microsoft.com/office/drawing/2014/main" val="220871024"/>
                    </a:ext>
                  </a:extLst>
                </a:gridCol>
                <a:gridCol w="1709099">
                  <a:extLst>
                    <a:ext uri="{9D8B030D-6E8A-4147-A177-3AD203B41FA5}">
                      <a16:colId xmlns:a16="http://schemas.microsoft.com/office/drawing/2014/main" val="3364600419"/>
                    </a:ext>
                  </a:extLst>
                </a:gridCol>
                <a:gridCol w="1709099">
                  <a:extLst>
                    <a:ext uri="{9D8B030D-6E8A-4147-A177-3AD203B41FA5}">
                      <a16:colId xmlns:a16="http://schemas.microsoft.com/office/drawing/2014/main" val="3104573430"/>
                    </a:ext>
                  </a:extLst>
                </a:gridCol>
                <a:gridCol w="1608564">
                  <a:extLst>
                    <a:ext uri="{9D8B030D-6E8A-4147-A177-3AD203B41FA5}">
                      <a16:colId xmlns:a16="http://schemas.microsoft.com/office/drawing/2014/main" val="3113121660"/>
                    </a:ext>
                  </a:extLst>
                </a:gridCol>
              </a:tblGrid>
              <a:tr h="281499">
                <a:tc>
                  <a:txBody>
                    <a:bodyPr/>
                    <a:lstStyle/>
                    <a:p>
                      <a:r>
                        <a:rPr lang="en-US" sz="1100" b="0" i="0" dirty="0">
                          <a:solidFill>
                            <a:srgbClr val="DED9E5"/>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1100" b="1" i="0" dirty="0">
                          <a:solidFill>
                            <a:schemeClr val="tx1"/>
                          </a:solidFill>
                          <a:latin typeface="Helvetica" pitchFamily="2" charset="0"/>
                          <a:cs typeface="Times New Roman" panose="02020603050405020304" pitchFamily="18"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8646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latin typeface="Helvetica" pitchFamily="2" charset="0"/>
                          <a:cs typeface="Times New Roman" panose="02020603050405020304" pitchFamily="18" charset="0"/>
                        </a:rPr>
                        <a:t>1- through 5-year-olds </a:t>
                      </a:r>
                      <a:r>
                        <a:rPr lang="en-US" sz="1100" b="0" i="0" dirty="0">
                          <a:latin typeface="Helvetica" pitchFamily="2" charset="0"/>
                          <a:cs typeface="Times New Roman" panose="02020603050405020304" pitchFamily="18" charset="0"/>
                        </a:rPr>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1100" b="1" i="0" dirty="0">
                          <a:latin typeface="Helvetica" pitchFamily="2" charset="0"/>
                          <a:cs typeface="Times New Roman" panose="02020603050405020304" pitchFamily="18" charset="0"/>
                        </a:rPr>
                        <a:t>6- through 18-year-olds </a:t>
                      </a:r>
                      <a:br>
                        <a:rPr lang="en-US" sz="1100" b="1"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p>
                      <a:pPr algn="l"/>
                      <a:r>
                        <a:rPr lang="en-US" sz="1100" b="1" i="0" dirty="0">
                          <a:latin typeface="Helvetica" pitchFamily="2" charset="0"/>
                          <a:cs typeface="Times New Roman" panose="02020603050405020304" pitchFamily="18" charset="0"/>
                        </a:rPr>
                        <a:t>Adults</a:t>
                      </a:r>
                      <a:r>
                        <a:rPr lang="en-US" sz="1100" b="0" i="0" dirty="0">
                          <a:latin typeface="Helvetica" pitchFamily="2" charset="0"/>
                          <a:cs typeface="Times New Roman" panose="02020603050405020304" pitchFamily="18" charset="0"/>
                        </a:rPr>
                        <a:t> at Snack only</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kern="1200" dirty="0">
                          <a:solidFill>
                            <a:schemeClr val="dk1"/>
                          </a:solidFill>
                          <a:effectLst/>
                          <a:latin typeface="Helvetica" pitchFamily="2" charset="0"/>
                          <a:ea typeface="+mn-ea"/>
                          <a:cs typeface="+mn-cs"/>
                        </a:rPr>
                        <a:t>Adults</a:t>
                      </a:r>
                      <a:r>
                        <a:rPr lang="en-US" sz="1100" b="0" i="0" kern="1200" dirty="0">
                          <a:solidFill>
                            <a:schemeClr val="dk1"/>
                          </a:solidFill>
                          <a:effectLst/>
                          <a:latin typeface="Helvetica" pitchFamily="2" charset="0"/>
                          <a:ea typeface="+mn-ea"/>
                          <a:cs typeface="+mn-cs"/>
                        </a:rPr>
                        <a:t> at Breakfast,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Lunch, Supper</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13265">
                <a:tc>
                  <a:txBody>
                    <a:bodyPr/>
                    <a:lstStyle/>
                    <a:p>
                      <a:pPr algn="ctr"/>
                      <a:r>
                        <a:rPr lang="en-US" sz="1100" b="1" i="0" dirty="0">
                          <a:solidFill>
                            <a:schemeClr val="tx1"/>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½ oz. eq.</a:t>
                      </a:r>
                      <a:r>
                        <a:rPr lang="en-US" sz="1100" b="0" i="0" dirty="0">
                          <a:latin typeface="Helvetica" pitchFamily="2" charset="0"/>
                          <a:cs typeface="Times New Roman" panose="02020603050405020304" pitchFamily="18" charset="0"/>
                        </a:rPr>
                        <a:t>, 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1 oz. eq.</a:t>
                      </a:r>
                      <a:r>
                        <a:rPr lang="en-US" sz="1100" b="0" i="0" dirty="0">
                          <a:latin typeface="Helvetica" pitchFamily="2" charset="0"/>
                          <a:cs typeface="Times New Roman" panose="02020603050405020304" pitchFamily="18" charset="0"/>
                        </a:rPr>
                        <a:t>,</a:t>
                      </a:r>
                      <a:r>
                        <a:rPr lang="en-US" sz="1100" b="1" i="0" dirty="0">
                          <a:latin typeface="Helvetica" pitchFamily="2" charset="0"/>
                          <a:cs typeface="Times New Roman" panose="02020603050405020304" pitchFamily="18" charset="0"/>
                        </a:rPr>
                        <a:t> </a:t>
                      </a:r>
                      <a:r>
                        <a:rPr lang="en-US" sz="1100" b="0" i="0" dirty="0">
                          <a:latin typeface="Helvetica" pitchFamily="2" charset="0"/>
                          <a:cs typeface="Times New Roman" panose="02020603050405020304" pitchFamily="18" charset="0"/>
                        </a:rPr>
                        <a:t>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2 oz. eq.</a:t>
                      </a:r>
                      <a:r>
                        <a:rPr lang="en-US" sz="1100" b="0" i="0" dirty="0">
                          <a:latin typeface="Helvetica" pitchFamily="2" charset="0"/>
                          <a:cs typeface="Times New Roman" panose="02020603050405020304" pitchFamily="18" charset="0"/>
                        </a:rPr>
                        <a:t>, which equals about…</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45706">
                <a:tc>
                  <a:txBody>
                    <a:bodyPr/>
                    <a:lstStyle/>
                    <a:p>
                      <a:r>
                        <a:rPr lang="en-US" sz="1100" b="1" i="0" dirty="0">
                          <a:solidFill>
                            <a:schemeClr val="tx1"/>
                          </a:solidFill>
                          <a:latin typeface="Helvetica" pitchFamily="2" charset="0"/>
                          <a:cs typeface="Times New Roman" panose="02020603050405020304" pitchFamily="18" charset="0"/>
                        </a:rPr>
                        <a:t>Pasta</a:t>
                      </a:r>
                      <a:r>
                        <a:rPr lang="en-US" sz="1100" b="0" i="0" dirty="0">
                          <a:solidFill>
                            <a:schemeClr val="tx1"/>
                          </a:solidFill>
                          <a:latin typeface="Helvetica" pitchFamily="2" charset="0"/>
                          <a:cs typeface="Times New Roman" panose="02020603050405020304" pitchFamily="18" charset="0"/>
                        </a:rPr>
                        <a:t> (whole grain-rich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or enriched, all shapes)</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¼ cup cooked or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14 grams dry</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½ cup cooked or</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28 grams dry </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1 cup cooked or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56 grams dry</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784175">
                <a:tc>
                  <a:txBody>
                    <a:bodyPr/>
                    <a:lstStyle/>
                    <a:p>
                      <a:r>
                        <a:rPr lang="en-US" sz="1100" b="1" i="0" dirty="0">
                          <a:solidFill>
                            <a:schemeClr val="tx1"/>
                          </a:solidFill>
                          <a:latin typeface="Helvetica" pitchFamily="2" charset="0"/>
                          <a:cs typeface="Times New Roman" panose="02020603050405020304" pitchFamily="18" charset="0"/>
                        </a:rPr>
                        <a:t>Pita Bread/Round </a:t>
                      </a:r>
                      <a:r>
                        <a:rPr lang="en-US" sz="1100" b="0" i="0" dirty="0">
                          <a:solidFill>
                            <a:schemeClr val="tx1"/>
                          </a:solidFill>
                          <a:latin typeface="Helvetica" pitchFamily="2" charset="0"/>
                          <a:cs typeface="Times New Roman" panose="02020603050405020304" pitchFamily="18" charset="0"/>
                        </a:rP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(whole grain-rich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or enriched) at least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56 grams*</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¼ pita or 14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100" b="0" i="0" dirty="0">
                          <a:effectLst/>
                          <a:latin typeface="Helvetica" pitchFamily="2" charset="0"/>
                        </a:rPr>
                        <a:t>½ pita or 28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1 pita or 56 grams </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51873">
                <a:tc>
                  <a:txBody>
                    <a:bodyPr/>
                    <a:lstStyle/>
                    <a:p>
                      <a:r>
                        <a:rPr lang="en-US" sz="1100" b="1" i="0" dirty="0">
                          <a:effectLst/>
                          <a:latin typeface="Helvetica" pitchFamily="2" charset="0"/>
                        </a:rPr>
                        <a:t>Popcorn</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1 ½ cups or 14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3 cups or 28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6 cups or 56 grams</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445706">
                <a:tc>
                  <a:txBody>
                    <a:bodyPr/>
                    <a:lstStyle/>
                    <a:p>
                      <a:r>
                        <a:rPr lang="en-US" sz="1100" b="1" dirty="0">
                          <a:effectLst/>
                          <a:latin typeface="Helvetica LT Std" panose="020B0504020202020204" pitchFamily="34" charset="0"/>
                        </a:rPr>
                        <a:t>Pretzel, Hard, Mini-Twist </a:t>
                      </a:r>
                      <a:br>
                        <a:rPr lang="en-US" sz="1100" b="1" dirty="0">
                          <a:effectLst/>
                          <a:latin typeface="Helvetica LT Std" panose="020B0504020202020204" pitchFamily="34" charset="0"/>
                        </a:rPr>
                      </a:br>
                      <a:r>
                        <a:rPr lang="en-US" sz="1100" dirty="0">
                          <a:effectLst/>
                          <a:latin typeface="Helvetica LT Std" panose="020B0504020202020204" pitchFamily="34" charset="0"/>
                        </a:rPr>
                        <a:t>(about 1 ¼” by 1 ½”)**</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7 twists (~</a:t>
                      </a:r>
                      <a:r>
                        <a:rPr lang="en-US" sz="1100" dirty="0">
                          <a:effectLst/>
                          <a:latin typeface="Arial" panose="020B0604020202020204" pitchFamily="34" charset="0"/>
                        </a:rPr>
                        <a:t>⅓</a:t>
                      </a:r>
                      <a:r>
                        <a:rPr lang="en-US" sz="1100" dirty="0">
                          <a:effectLst/>
                          <a:latin typeface="Helvetica LT Std" panose="020B0504020202020204" pitchFamily="34" charset="0"/>
                        </a:rPr>
                        <a:t> cup) </a:t>
                      </a:r>
                      <a:br>
                        <a:rPr lang="en-US" sz="1100" dirty="0">
                          <a:effectLst/>
                          <a:latin typeface="Helvetica LT Std" panose="020B0504020202020204" pitchFamily="34" charset="0"/>
                        </a:rPr>
                      </a:br>
                      <a:r>
                        <a:rPr lang="en-US" sz="1100" dirty="0">
                          <a:effectLst/>
                          <a:latin typeface="Helvetica LT Std" panose="020B0504020202020204" pitchFamily="34" charset="0"/>
                        </a:rPr>
                        <a:t>or 11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14 twists (~</a:t>
                      </a:r>
                      <a:r>
                        <a:rPr lang="en-US" sz="1100" dirty="0">
                          <a:effectLst/>
                          <a:latin typeface="Arial" panose="020B0604020202020204" pitchFamily="34" charset="0"/>
                        </a:rPr>
                        <a:t>⅔</a:t>
                      </a:r>
                      <a:r>
                        <a:rPr lang="en-US" sz="1100" dirty="0">
                          <a:effectLst/>
                          <a:latin typeface="Helvetica LT Std" panose="020B0504020202020204" pitchFamily="34" charset="0"/>
                        </a:rPr>
                        <a:t> cup) </a:t>
                      </a:r>
                      <a:br>
                        <a:rPr lang="en-US" sz="1100" dirty="0">
                          <a:effectLst/>
                          <a:latin typeface="Helvetica LT Std" panose="020B0504020202020204" pitchFamily="34" charset="0"/>
                        </a:rPr>
                      </a:br>
                      <a:r>
                        <a:rPr lang="en-US" sz="1100" dirty="0">
                          <a:effectLst/>
                          <a:latin typeface="Helvetica LT Std" panose="020B0504020202020204" pitchFamily="34" charset="0"/>
                        </a:rPr>
                        <a:t>or 22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27 twists (~1 cup) </a:t>
                      </a:r>
                      <a:br>
                        <a:rPr lang="en-US" sz="1100" dirty="0">
                          <a:effectLst/>
                          <a:latin typeface="Helvetica LT Std" panose="020B0504020202020204" pitchFamily="34" charset="0"/>
                        </a:rPr>
                      </a:br>
                      <a:r>
                        <a:rPr lang="en-US" sz="1100" dirty="0">
                          <a:effectLst/>
                          <a:latin typeface="Helvetica LT Std" panose="020B0504020202020204" pitchFamily="34" charset="0"/>
                        </a:rPr>
                        <a:t>or 44 grams</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grpSp>
        <p:nvGrpSpPr>
          <p:cNvPr id="8" name="Group 7" descr="Outlines around the &quot;1- through 5-year-olds&quot; column and the &quot;Pita Bread/Round&quot; row, intersecting at &quot;¼ pita or 14 grams&quot;.">
            <a:extLst>
              <a:ext uri="{FF2B5EF4-FFF2-40B4-BE49-F238E27FC236}">
                <a16:creationId xmlns:a16="http://schemas.microsoft.com/office/drawing/2014/main" id="{C8E5A592-C07D-4083-B2EA-E4849C26DD3A}"/>
              </a:ext>
            </a:extLst>
          </p:cNvPr>
          <p:cNvGrpSpPr/>
          <p:nvPr/>
        </p:nvGrpSpPr>
        <p:grpSpPr>
          <a:xfrm>
            <a:off x="1153802" y="1138063"/>
            <a:ext cx="6836396" cy="2734860"/>
            <a:chOff x="1153802" y="1138063"/>
            <a:chExt cx="6836396" cy="2734860"/>
          </a:xfrm>
        </p:grpSpPr>
        <p:sp>
          <p:nvSpPr>
            <p:cNvPr id="9" name="Rounded Rectangle 8" descr="Outline around the data cells below the 1- through 5-year-olds at Breakfast, Lunch, Supper, Snack and Serve at Least 1 oz. eq., which equals about…&quot; header cells, highlighting 1/4 pita or 14 grams.">
              <a:extLst>
                <a:ext uri="{FF2B5EF4-FFF2-40B4-BE49-F238E27FC236}">
                  <a16:creationId xmlns:a16="http://schemas.microsoft.com/office/drawing/2014/main" id="{C7C75310-99D9-454B-AAD1-3960E29881DF}"/>
                </a:ext>
              </a:extLst>
            </p:cNvPr>
            <p:cNvSpPr/>
            <p:nvPr/>
          </p:nvSpPr>
          <p:spPr>
            <a:xfrm>
              <a:off x="2969231" y="1138063"/>
              <a:ext cx="1695236" cy="2734859"/>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4" descr="Outline around the data cells in the &quot;Pita Bread/Round (whole grainp-rich or enriched) at least 56 grams&quot; row header cells, highlighting 1/4 pita or 14 grams.">
              <a:extLst>
                <a:ext uri="{FF2B5EF4-FFF2-40B4-BE49-F238E27FC236}">
                  <a16:creationId xmlns:a16="http://schemas.microsoft.com/office/drawing/2014/main" id="{8BC46BD7-9AD3-AF45-80D0-E4347612E7F2}"/>
                </a:ext>
              </a:extLst>
            </p:cNvPr>
            <p:cNvSpPr/>
            <p:nvPr/>
          </p:nvSpPr>
          <p:spPr>
            <a:xfrm>
              <a:off x="1153802" y="3082247"/>
              <a:ext cx="6836396" cy="790676"/>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descr="&quot;&quot;">
            <a:extLst>
              <a:ext uri="{FF2B5EF4-FFF2-40B4-BE49-F238E27FC236}">
                <a16:creationId xmlns:a16="http://schemas.microsoft.com/office/drawing/2014/main" id="{6CF0AD5B-156B-8549-8C3A-781D180B7930}"/>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1615039" y="1138063"/>
            <a:ext cx="755627" cy="790676"/>
          </a:xfrm>
          <a:prstGeom prst="rect">
            <a:avLst/>
          </a:prstGeom>
        </p:spPr>
      </p:pic>
      <p:sp>
        <p:nvSpPr>
          <p:cNvPr id="6" name="Speaker Notes">
            <a:extLst>
              <a:ext uri="{FF2B5EF4-FFF2-40B4-BE49-F238E27FC236}">
                <a16:creationId xmlns:a16="http://schemas.microsoft.com/office/drawing/2014/main" id="{5C598818-299B-9446-8174-1ED043C8DCB3}"/>
              </a:ext>
            </a:extLst>
          </p:cNvPr>
          <p:cNvSpPr txBox="1"/>
          <p:nvPr/>
        </p:nvSpPr>
        <p:spPr>
          <a:xfrm>
            <a:off x="967667" y="4933575"/>
            <a:ext cx="7856738" cy="369332"/>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Speaker notes:</a:t>
            </a:r>
          </a:p>
          <a:p>
            <a:r>
              <a:rPr lang="en-US" sz="300" dirty="0">
                <a:solidFill>
                  <a:schemeClr val="bg1"/>
                </a:solidFill>
                <a:latin typeface="Arial" panose="020B0604020202020204" pitchFamily="34" charset="0"/>
                <a:cs typeface="Arial" panose="020B0604020202020204" pitchFamily="34" charset="0"/>
              </a:rPr>
              <a:t>To get our answer, we found the food we want to serve, which was listed as “pita bread/round.” </a:t>
            </a:r>
          </a:p>
          <a:p>
            <a:r>
              <a:rPr lang="en-US" sz="300" dirty="0">
                <a:solidFill>
                  <a:schemeClr val="bg1"/>
                </a:solidFill>
                <a:latin typeface="Arial" panose="020B0604020202020204" pitchFamily="34" charset="0"/>
                <a:cs typeface="Arial" panose="020B0604020202020204" pitchFamily="34" charset="0"/>
              </a:rPr>
              <a:t>Step 2 showed us that the pita bread had a weight of “at least 56 grams” next to it, so we made sure the pita bread we wanted to serve was the same weight, or heavier than, the weight listed in the chart. Because the pita bread we wanted to serve was heavier than the one listed in the Grains Measuring Chart, we knew we could use the Grains Measuring Chart to see how much of the pita bread we needed to meet the minimum amount of grains required at CACFP meals and snacks. </a:t>
            </a:r>
          </a:p>
          <a:p>
            <a:r>
              <a:rPr lang="en-US" sz="300" dirty="0">
                <a:solidFill>
                  <a:schemeClr val="bg1"/>
                </a:solidFill>
                <a:latin typeface="Arial" panose="020B0604020202020204" pitchFamily="34" charset="0"/>
                <a:cs typeface="Arial" panose="020B0604020202020204" pitchFamily="34" charset="0"/>
              </a:rPr>
              <a:t>Our last step was to find the age of our participants and the meal. We are serving 3-year-olds at lunch, so we would choose the 1- through 5-year-olds column. We follow the 1- through 5-year-olds column down to the pita bread/round row.  </a:t>
            </a:r>
          </a:p>
          <a:p>
            <a:r>
              <a:rPr lang="en-US" sz="300" dirty="0">
                <a:solidFill>
                  <a:schemeClr val="bg1"/>
                </a:solidFill>
                <a:latin typeface="Arial" panose="020B0604020202020204" pitchFamily="34" charset="0"/>
                <a:cs typeface="Arial" panose="020B0604020202020204" pitchFamily="34" charset="0"/>
              </a:rPr>
              <a:t>If you look at where the 1- though 5-year-olds column meets the pita bread/round row, it tells us that we need to serve ¼, or a quarter, of the pita bread round to meet the minimum amount of grains required at snacks for this age group.</a:t>
            </a:r>
          </a:p>
        </p:txBody>
      </p:sp>
    </p:spTree>
    <p:extLst>
      <p:ext uri="{BB962C8B-B14F-4D97-AF65-F5344CB8AC3E}">
        <p14:creationId xmlns:p14="http://schemas.microsoft.com/office/powerpoint/2010/main" val="22156737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16962-2382-8544-938C-294948345877}"/>
              </a:ext>
            </a:extLst>
          </p:cNvPr>
          <p:cNvSpPr>
            <a:spLocks noGrp="1"/>
          </p:cNvSpPr>
          <p:nvPr>
            <p:ph type="title"/>
          </p:nvPr>
        </p:nvSpPr>
        <p:spPr>
          <a:xfrm>
            <a:off x="2565712" y="94590"/>
            <a:ext cx="3868737" cy="819149"/>
          </a:xfrm>
        </p:spPr>
        <p:txBody>
          <a:bodyPr lIns="0" tIns="228600"/>
          <a:lstStyle/>
          <a:p>
            <a:pPr algn="ctr"/>
            <a:r>
              <a:rPr lang="en-US" dirty="0">
                <a:latin typeface="Times New Roman" panose="02020603050405020304" pitchFamily="18" charset="0"/>
                <a:cs typeface="Times New Roman" panose="02020603050405020304" pitchFamily="18" charset="0"/>
              </a:rPr>
              <a:t>Brand P Pancakes</a:t>
            </a:r>
          </a:p>
        </p:txBody>
      </p:sp>
      <p:pic>
        <p:nvPicPr>
          <p:cNvPr id="5" name="Picture 4" descr="Nutrition Facts label.">
            <a:extLst>
              <a:ext uri="{FF2B5EF4-FFF2-40B4-BE49-F238E27FC236}">
                <a16:creationId xmlns:a16="http://schemas.microsoft.com/office/drawing/2014/main" id="{4779B252-C15B-1D4A-9CA2-2D1BC136F11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696" t="11093" r="4270"/>
          <a:stretch/>
        </p:blipFill>
        <p:spPr>
          <a:xfrm>
            <a:off x="2565712" y="828295"/>
            <a:ext cx="3868737" cy="3370642"/>
          </a:xfrm>
          <a:prstGeom prst="rect">
            <a:avLst/>
          </a:prstGeom>
          <a:effectLst>
            <a:outerShdw blurRad="63500" sx="102000" sy="102000" algn="ctr" rotWithShape="0">
              <a:prstClr val="black">
                <a:alpha val="15000"/>
              </a:prstClr>
            </a:outerShdw>
          </a:effectLst>
        </p:spPr>
      </p:pic>
      <p:sp>
        <p:nvSpPr>
          <p:cNvPr id="6" name="Rounded Rectangle 5" descr="Outline around &quot;Serving size 3 Pancakes (117 grams).">
            <a:extLst>
              <a:ext uri="{FF2B5EF4-FFF2-40B4-BE49-F238E27FC236}">
                <a16:creationId xmlns:a16="http://schemas.microsoft.com/office/drawing/2014/main" id="{88416BBF-9B68-124C-8BFF-9987E6B36EC2}"/>
              </a:ext>
            </a:extLst>
          </p:cNvPr>
          <p:cNvSpPr/>
          <p:nvPr/>
        </p:nvSpPr>
        <p:spPr>
          <a:xfrm>
            <a:off x="2707926" y="1689270"/>
            <a:ext cx="3130854" cy="28687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peaker Notes">
            <a:extLst>
              <a:ext uri="{FF2B5EF4-FFF2-40B4-BE49-F238E27FC236}">
                <a16:creationId xmlns:a16="http://schemas.microsoft.com/office/drawing/2014/main" id="{FA9A3E40-0110-9D4B-BBDF-019A49A2DD53}"/>
              </a:ext>
            </a:extLst>
          </p:cNvPr>
          <p:cNvSpPr txBox="1"/>
          <p:nvPr/>
        </p:nvSpPr>
        <p:spPr>
          <a:xfrm>
            <a:off x="7265774" y="2335427"/>
            <a:ext cx="1668162" cy="523220"/>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So, with the Brand P Pita Bread, we saw that 1 pita round was one serving, and that one pita round weighed 57 grams. </a:t>
            </a:r>
          </a:p>
          <a:p>
            <a:r>
              <a:rPr lang="en-US" sz="400" dirty="0">
                <a:solidFill>
                  <a:schemeClr val="bg1"/>
                </a:solidFill>
                <a:latin typeface="Arial" panose="020B0604020202020204" pitchFamily="34" charset="0"/>
                <a:cs typeface="Arial" panose="020B0604020202020204" pitchFamily="34" charset="0"/>
              </a:rPr>
              <a:t>But sometimes, the Nutrition Facts label will list more than one item as a serving, such as "2 taco shells" or "3 pancakes.” </a:t>
            </a:r>
          </a:p>
          <a:p>
            <a:r>
              <a:rPr lang="en-US" sz="400" dirty="0">
                <a:solidFill>
                  <a:schemeClr val="bg1"/>
                </a:solidFill>
                <a:latin typeface="Arial" panose="020B0604020202020204" pitchFamily="34" charset="0"/>
                <a:cs typeface="Arial" panose="020B0604020202020204" pitchFamily="34" charset="0"/>
              </a:rPr>
              <a:t>Page 5 of the worksheet looks at what to do when that happens, so let's look at page 5 now.</a:t>
            </a:r>
          </a:p>
        </p:txBody>
      </p:sp>
    </p:spTree>
    <p:extLst>
      <p:ext uri="{BB962C8B-B14F-4D97-AF65-F5344CB8AC3E}">
        <p14:creationId xmlns:p14="http://schemas.microsoft.com/office/powerpoint/2010/main" val="4203311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A2A40-CA7F-0C49-A2BA-2A355F6CAFC5}"/>
              </a:ext>
            </a:extLst>
          </p:cNvPr>
          <p:cNvSpPr>
            <a:spLocks noGrp="1"/>
          </p:cNvSpPr>
          <p:nvPr>
            <p:ph type="title"/>
          </p:nvPr>
        </p:nvSpPr>
        <p:spPr/>
        <p:txBody>
          <a:bodyPr/>
          <a:lstStyle/>
          <a:p>
            <a:r>
              <a:rPr lang="en-US" dirty="0"/>
              <a:t>Using the Nutrition Facts Label </a:t>
            </a:r>
          </a:p>
        </p:txBody>
      </p:sp>
      <p:grpSp>
        <p:nvGrpSpPr>
          <p:cNvPr id="4" name="Group 3" descr="Thumbnail image of page 5 of the &quot;Using Ounce Equivalents for Grains in the Child and Adult Care Food Program&quot; worksheet, with an outline around Step 1.">
            <a:extLst>
              <a:ext uri="{FF2B5EF4-FFF2-40B4-BE49-F238E27FC236}">
                <a16:creationId xmlns:a16="http://schemas.microsoft.com/office/drawing/2014/main" id="{BF0CED5C-FCE1-438A-B859-40DA8DC9766D}"/>
              </a:ext>
            </a:extLst>
          </p:cNvPr>
          <p:cNvGrpSpPr/>
          <p:nvPr/>
        </p:nvGrpSpPr>
        <p:grpSpPr>
          <a:xfrm>
            <a:off x="360363" y="1088744"/>
            <a:ext cx="2911580" cy="3767928"/>
            <a:chOff x="360363" y="1088744"/>
            <a:chExt cx="2911580" cy="3767928"/>
          </a:xfrm>
        </p:grpSpPr>
        <p:pic>
          <p:nvPicPr>
            <p:cNvPr id="6" name="Picture 5" descr="Thumbnail image of page 5 of &quot;Using Ounce Equivalents for Grains in the Child and Adult Care Food Program&quot; worksheet.">
              <a:extLst>
                <a:ext uri="{FF2B5EF4-FFF2-40B4-BE49-F238E27FC236}">
                  <a16:creationId xmlns:a16="http://schemas.microsoft.com/office/drawing/2014/main" id="{88B9947F-7094-7F42-BB0D-20CA8BC95430}"/>
                </a:ext>
              </a:extLst>
            </p:cNvPr>
            <p:cNvPicPr>
              <a:picLocks noChangeAspect="1"/>
            </p:cNvPicPr>
            <p:nvPr/>
          </p:nvPicPr>
          <p:blipFill>
            <a:blip r:embed="rId3"/>
            <a:srcRect/>
            <a:stretch/>
          </p:blipFill>
          <p:spPr>
            <a:xfrm>
              <a:off x="360363" y="1088744"/>
              <a:ext cx="2911580" cy="3767928"/>
            </a:xfrm>
            <a:prstGeom prst="rect">
              <a:avLst/>
            </a:prstGeom>
            <a:effectLst>
              <a:outerShdw blurRad="63500" sx="102000" sy="102000" algn="ctr" rotWithShape="0">
                <a:prstClr val="black">
                  <a:alpha val="15000"/>
                </a:prstClr>
              </a:outerShdw>
            </a:effectLst>
          </p:spPr>
        </p:pic>
        <p:sp>
          <p:nvSpPr>
            <p:cNvPr id="32" name="Rectangle 31" descr="Outline around Step 1, &quot;Find the grain item and its minimum weight....&quot;">
              <a:extLst>
                <a:ext uri="{FF2B5EF4-FFF2-40B4-BE49-F238E27FC236}">
                  <a16:creationId xmlns:a16="http://schemas.microsoft.com/office/drawing/2014/main" id="{6427DFF8-BC20-A34A-8433-E2B650F9448F}"/>
                </a:ext>
                <a:ext uri="{C183D7F6-B498-43B3-948B-1728B52AA6E4}">
                  <adec:decorative xmlns:adec="http://schemas.microsoft.com/office/drawing/2017/decorative" xmlns="" val="0"/>
                </a:ext>
              </a:extLst>
            </p:cNvPr>
            <p:cNvSpPr/>
            <p:nvPr/>
          </p:nvSpPr>
          <p:spPr>
            <a:xfrm>
              <a:off x="479862" y="1512010"/>
              <a:ext cx="2645255" cy="742776"/>
            </a:xfrm>
            <a:prstGeom prst="rect">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9" name="Rounded Rectangle 18" descr=" ">
            <a:extLst>
              <a:ext uri="{FF2B5EF4-FFF2-40B4-BE49-F238E27FC236}">
                <a16:creationId xmlns:a16="http://schemas.microsoft.com/office/drawing/2014/main" id="{650CE273-D4E6-9146-8F4B-12F3F5865A42}"/>
              </a:ext>
              <a:ext uri="{C183D7F6-B498-43B3-948B-1728B52AA6E4}">
                <adec:decorative xmlns:adec="http://schemas.microsoft.com/office/drawing/2017/decorative" xmlns="" val="0"/>
              </a:ext>
            </a:extLst>
          </p:cNvPr>
          <p:cNvSpPr/>
          <p:nvPr/>
        </p:nvSpPr>
        <p:spPr>
          <a:xfrm>
            <a:off x="451101" y="2542726"/>
            <a:ext cx="8360156" cy="2372006"/>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0</a:t>
            </a:r>
          </a:p>
        </p:txBody>
      </p:sp>
      <p:sp>
        <p:nvSpPr>
          <p:cNvPr id="21" name="Oval 20">
            <a:extLst>
              <a:ext uri="{FF2B5EF4-FFF2-40B4-BE49-F238E27FC236}">
                <a16:creationId xmlns:a16="http://schemas.microsoft.com/office/drawing/2014/main" id="{104DD634-2A4D-D342-A6E9-C44617739C0F}"/>
              </a:ext>
            </a:extLst>
          </p:cNvPr>
          <p:cNvSpPr>
            <a:spLocks noChangeAspect="1"/>
          </p:cNvSpPr>
          <p:nvPr/>
        </p:nvSpPr>
        <p:spPr>
          <a:xfrm>
            <a:off x="663193" y="2756594"/>
            <a:ext cx="506701" cy="506701"/>
          </a:xfrm>
          <a:prstGeom prst="ellipse">
            <a:avLst/>
          </a:prstGeom>
          <a:solidFill>
            <a:srgbClr val="9CD4E8"/>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2F1A57"/>
                </a:solidFill>
                <a:latin typeface="Helvetica" pitchFamily="2" charset="0"/>
              </a:rPr>
              <a:t>1</a:t>
            </a:r>
          </a:p>
        </p:txBody>
      </p:sp>
      <p:sp>
        <p:nvSpPr>
          <p:cNvPr id="22" name="TextBox 21">
            <a:extLst>
              <a:ext uri="{FF2B5EF4-FFF2-40B4-BE49-F238E27FC236}">
                <a16:creationId xmlns:a16="http://schemas.microsoft.com/office/drawing/2014/main" id="{D70F9DF6-F9FC-7845-9AAE-5E0C2F255836}"/>
              </a:ext>
            </a:extLst>
          </p:cNvPr>
          <p:cNvSpPr txBox="1"/>
          <p:nvPr/>
        </p:nvSpPr>
        <p:spPr>
          <a:xfrm>
            <a:off x="1169894" y="2715828"/>
            <a:ext cx="2510396" cy="1303722"/>
          </a:xfrm>
          <a:prstGeom prst="rect">
            <a:avLst/>
          </a:prstGeom>
          <a:noFill/>
        </p:spPr>
        <p:txBody>
          <a:bodyPr wrap="square" rtlCol="0">
            <a:noAutofit/>
          </a:bodyPr>
          <a:lstStyle/>
          <a:p>
            <a:pPr>
              <a:spcAft>
                <a:spcPts val="1200"/>
              </a:spcAft>
            </a:pPr>
            <a:r>
              <a:rPr lang="en-US" sz="1600" dirty="0">
                <a:latin typeface="Times New Roman" panose="02020603050405020304" pitchFamily="18" charset="0"/>
              </a:rPr>
              <a:t>Find the grain item and its minimum weight in the Grains Measuring Chart. </a:t>
            </a:r>
          </a:p>
          <a:p>
            <a:pPr>
              <a:spcAft>
                <a:spcPts val="1200"/>
              </a:spcAft>
            </a:pPr>
            <a:r>
              <a:rPr lang="en-US" sz="1600" dirty="0">
                <a:latin typeface="Times New Roman" panose="02020603050405020304" pitchFamily="18" charset="0"/>
              </a:rPr>
              <a:t>For example, the minimum weight for a pancake is at least 34 grams.</a:t>
            </a:r>
          </a:p>
        </p:txBody>
      </p:sp>
      <p:graphicFrame>
        <p:nvGraphicFramePr>
          <p:cNvPr id="20" name="Table 19" descr="Grains Measuring Chart">
            <a:extLst>
              <a:ext uri="{FF2B5EF4-FFF2-40B4-BE49-F238E27FC236}">
                <a16:creationId xmlns:a16="http://schemas.microsoft.com/office/drawing/2014/main" id="{90B5C2A8-BDD7-2047-AAB8-EA3BFE9A980F}"/>
              </a:ext>
            </a:extLst>
          </p:cNvPr>
          <p:cNvGraphicFramePr>
            <a:graphicFrameLocks noGrp="1"/>
          </p:cNvGraphicFramePr>
          <p:nvPr>
            <p:extLst>
              <p:ext uri="{D42A27DB-BD31-4B8C-83A1-F6EECF244321}">
                <p14:modId xmlns:p14="http://schemas.microsoft.com/office/powerpoint/2010/main" val="142656631"/>
              </p:ext>
            </p:extLst>
          </p:nvPr>
        </p:nvGraphicFramePr>
        <p:xfrm>
          <a:off x="3893198" y="2715828"/>
          <a:ext cx="4912664" cy="1962528"/>
        </p:xfrm>
        <a:graphic>
          <a:graphicData uri="http://schemas.openxmlformats.org/drawingml/2006/table">
            <a:tbl>
              <a:tblPr firstRow="1" bandRow="1">
                <a:tableStyleId>{5C22544A-7EE6-4342-B048-85BDC9FD1C3A}</a:tableStyleId>
              </a:tblPr>
              <a:tblGrid>
                <a:gridCol w="1163624">
                  <a:extLst>
                    <a:ext uri="{9D8B030D-6E8A-4147-A177-3AD203B41FA5}">
                      <a16:colId xmlns:a16="http://schemas.microsoft.com/office/drawing/2014/main" val="220871024"/>
                    </a:ext>
                  </a:extLst>
                </a:gridCol>
                <a:gridCol w="1371600">
                  <a:extLst>
                    <a:ext uri="{9D8B030D-6E8A-4147-A177-3AD203B41FA5}">
                      <a16:colId xmlns:a16="http://schemas.microsoft.com/office/drawing/2014/main" val="3364600419"/>
                    </a:ext>
                  </a:extLst>
                </a:gridCol>
                <a:gridCol w="1371600">
                  <a:extLst>
                    <a:ext uri="{9D8B030D-6E8A-4147-A177-3AD203B41FA5}">
                      <a16:colId xmlns:a16="http://schemas.microsoft.com/office/drawing/2014/main" val="3104573430"/>
                    </a:ext>
                  </a:extLst>
                </a:gridCol>
                <a:gridCol w="1005840">
                  <a:extLst>
                    <a:ext uri="{9D8B030D-6E8A-4147-A177-3AD203B41FA5}">
                      <a16:colId xmlns:a16="http://schemas.microsoft.com/office/drawing/2014/main" val="3113121660"/>
                    </a:ext>
                  </a:extLst>
                </a:gridCol>
              </a:tblGrid>
              <a:tr h="231702">
                <a:tc>
                  <a:txBody>
                    <a:bodyPr/>
                    <a:lstStyle/>
                    <a:p>
                      <a:r>
                        <a:rPr lang="en-US" sz="800" b="0" i="0" dirty="0">
                          <a:solidFill>
                            <a:srgbClr val="DED9E5"/>
                          </a:solidFill>
                          <a:latin typeface="Helvetica" pitchFamily="2" charset="0"/>
                          <a:cs typeface="Times New Roman" panose="02020603050405020304" pitchFamily="18" charset="0"/>
                        </a:rPr>
                        <a:t>Grain Item and Size</a:t>
                      </a:r>
                    </a:p>
                  </a:txBody>
                  <a:tcPr marL="55567" marR="55567" marT="41208" marB="49449">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dirty="0">
                          <a:solidFill>
                            <a:srgbClr val="9CD5E8"/>
                          </a:solidFill>
                          <a:latin typeface="Helvetica" pitchFamily="2" charset="0"/>
                        </a:rPr>
                        <a:t>Age Group and Meal</a:t>
                      </a:r>
                    </a:p>
                  </a:txBody>
                  <a:tcPr marL="55567" marR="55567" marT="41208" marB="49449"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1000" b="1" i="0" dirty="0">
                          <a:solidFill>
                            <a:schemeClr val="tx1"/>
                          </a:solidFill>
                          <a:latin typeface="Helvetica" pitchFamily="2" charset="0"/>
                          <a:cs typeface="Times New Roman" panose="02020603050405020304" pitchFamily="18" charset="0"/>
                        </a:rPr>
                        <a:t>Age Group and Meal</a:t>
                      </a:r>
                    </a:p>
                  </a:txBody>
                  <a:tcPr marL="55567" marR="55567" marT="41208" marB="49449"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i="0" u="none" strike="noStrike" kern="1200" baseline="0" dirty="0">
                          <a:solidFill>
                            <a:srgbClr val="9CD5E8"/>
                          </a:solidFill>
                          <a:latin typeface="Helvetica" pitchFamily="2" charset="0"/>
                        </a:rPr>
                        <a:t>Age Group and Meal</a:t>
                      </a:r>
                    </a:p>
                  </a:txBody>
                  <a:tcPr marL="55567" marR="55567" marT="41208" marB="49449"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7429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i="0" dirty="0">
                          <a:solidFill>
                            <a:srgbClr val="DED9E5"/>
                          </a:solidFill>
                          <a:latin typeface="Helvetica" pitchFamily="2" charset="0"/>
                          <a:cs typeface="Times New Roman" panose="02020603050405020304" pitchFamily="18" charset="0"/>
                        </a:rPr>
                        <a:t>Grain Item and Size</a:t>
                      </a:r>
                    </a:p>
                  </a:txBody>
                  <a:tcPr marL="55567" marR="55567" marT="41208" marB="49449">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000" b="1" i="0" dirty="0">
                          <a:solidFill>
                            <a:schemeClr val="tx1"/>
                          </a:solidFill>
                          <a:latin typeface="Helvetica" pitchFamily="2" charset="0"/>
                          <a:cs typeface="Times New Roman" panose="02020603050405020304" pitchFamily="18" charset="0"/>
                        </a:rPr>
                        <a:t>1- through 5-year-olds </a:t>
                      </a:r>
                      <a:r>
                        <a:rPr lang="en-US" sz="1000" b="0" i="0" dirty="0">
                          <a:solidFill>
                            <a:schemeClr val="tx1"/>
                          </a:solidFill>
                          <a:latin typeface="Helvetica" pitchFamily="2" charset="0"/>
                          <a:cs typeface="Times New Roman" panose="02020603050405020304" pitchFamily="18" charset="0"/>
                        </a:rPr>
                        <a:t>at Breakfast, Lunch, Supper, Snack</a:t>
                      </a:r>
                    </a:p>
                  </a:txBody>
                  <a:tcPr marL="55567" marR="42314" marT="41208" marB="4944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1000" b="1" i="0" dirty="0">
                          <a:solidFill>
                            <a:schemeClr val="tx1"/>
                          </a:solidFill>
                          <a:latin typeface="Helvetica" pitchFamily="2" charset="0"/>
                          <a:cs typeface="Times New Roman" panose="02020603050405020304" pitchFamily="18" charset="0"/>
                        </a:rPr>
                        <a:t>6- through 18-year-olds </a:t>
                      </a:r>
                      <a:r>
                        <a:rPr lang="en-US" sz="1000" b="0" i="0" dirty="0">
                          <a:solidFill>
                            <a:schemeClr val="tx1"/>
                          </a:solidFill>
                          <a:latin typeface="Helvetica" pitchFamily="2" charset="0"/>
                          <a:cs typeface="Times New Roman" panose="02020603050405020304" pitchFamily="18" charset="0"/>
                        </a:rPr>
                        <a:t>at Breakfast, Lunch, Supper, Snack</a:t>
                      </a:r>
                    </a:p>
                    <a:p>
                      <a:pPr algn="l"/>
                      <a:r>
                        <a:rPr lang="en-US" sz="1000" b="1" i="0" dirty="0">
                          <a:solidFill>
                            <a:schemeClr val="tx1"/>
                          </a:solidFill>
                          <a:latin typeface="Helvetica" pitchFamily="2" charset="0"/>
                          <a:cs typeface="Times New Roman" panose="02020603050405020304" pitchFamily="18" charset="0"/>
                        </a:rPr>
                        <a:t>Adults</a:t>
                      </a:r>
                      <a:r>
                        <a:rPr lang="en-US" sz="1000" b="0" i="0" dirty="0">
                          <a:solidFill>
                            <a:schemeClr val="tx1"/>
                          </a:solidFill>
                          <a:latin typeface="Helvetica" pitchFamily="2" charset="0"/>
                          <a:cs typeface="Times New Roman" panose="02020603050405020304" pitchFamily="18" charset="0"/>
                        </a:rPr>
                        <a:t> at Snack only</a:t>
                      </a:r>
                    </a:p>
                  </a:txBody>
                  <a:tcPr marL="55567" marR="42314" marT="41208" marB="4944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kern="1200" dirty="0">
                          <a:solidFill>
                            <a:schemeClr val="tx1"/>
                          </a:solidFill>
                          <a:effectLst/>
                          <a:latin typeface="Helvetica" pitchFamily="2" charset="0"/>
                          <a:ea typeface="+mn-ea"/>
                          <a:cs typeface="+mn-cs"/>
                        </a:rPr>
                        <a:t>Adults</a:t>
                      </a:r>
                      <a:r>
                        <a:rPr lang="en-US" sz="1000" b="0" i="0" kern="1200" dirty="0">
                          <a:solidFill>
                            <a:schemeClr val="tx1"/>
                          </a:solidFill>
                          <a:effectLst/>
                          <a:latin typeface="Helvetica" pitchFamily="2" charset="0"/>
                          <a:ea typeface="+mn-ea"/>
                          <a:cs typeface="+mn-cs"/>
                        </a:rPr>
                        <a:t> at Breakfast, </a:t>
                      </a:r>
                      <a:br>
                        <a:rPr lang="en-US" sz="1000" b="0" i="0" kern="1200" dirty="0">
                          <a:solidFill>
                            <a:schemeClr val="tx1"/>
                          </a:solidFill>
                          <a:effectLst/>
                          <a:latin typeface="Helvetica" pitchFamily="2" charset="0"/>
                          <a:ea typeface="+mn-ea"/>
                          <a:cs typeface="+mn-cs"/>
                        </a:rPr>
                      </a:br>
                      <a:r>
                        <a:rPr lang="en-US" sz="1000" b="0" i="0" kern="1200" dirty="0">
                          <a:solidFill>
                            <a:schemeClr val="tx1"/>
                          </a:solidFill>
                          <a:effectLst/>
                          <a:latin typeface="Helvetica" pitchFamily="2" charset="0"/>
                          <a:ea typeface="+mn-ea"/>
                          <a:cs typeface="+mn-cs"/>
                        </a:rPr>
                        <a:t>Lunch, Supper</a:t>
                      </a:r>
                    </a:p>
                  </a:txBody>
                  <a:tcPr marL="55567" marR="42314" marT="41208" marB="49449"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513792">
                <a:tc>
                  <a:txBody>
                    <a:bodyPr/>
                    <a:lstStyle/>
                    <a:p>
                      <a:pPr algn="ctr"/>
                      <a:r>
                        <a:rPr lang="en-US" sz="1000" b="1" i="0" dirty="0">
                          <a:solidFill>
                            <a:schemeClr val="tx1"/>
                          </a:solidFill>
                          <a:latin typeface="Helvetica" pitchFamily="2" charset="0"/>
                          <a:cs typeface="Times New Roman" panose="02020603050405020304" pitchFamily="18" charset="0"/>
                        </a:rPr>
                        <a:t>Grain Item </a:t>
                      </a:r>
                      <a:br>
                        <a:rPr lang="en-US" sz="1000" b="1" i="0" dirty="0">
                          <a:solidFill>
                            <a:schemeClr val="tx1"/>
                          </a:solidFill>
                          <a:latin typeface="Helvetica" pitchFamily="2" charset="0"/>
                          <a:cs typeface="Times New Roman" panose="02020603050405020304" pitchFamily="18" charset="0"/>
                        </a:rPr>
                      </a:br>
                      <a:r>
                        <a:rPr lang="en-US" sz="1000" b="1" i="0" dirty="0">
                          <a:solidFill>
                            <a:schemeClr val="tx1"/>
                          </a:solidFill>
                          <a:latin typeface="Helvetica" pitchFamily="2" charset="0"/>
                          <a:cs typeface="Times New Roman" panose="02020603050405020304" pitchFamily="18" charset="0"/>
                        </a:rPr>
                        <a:t>and Size</a:t>
                      </a:r>
                    </a:p>
                  </a:txBody>
                  <a:tcPr marL="55567" marR="55567" marT="41208" marB="49449">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000" b="1" i="0" dirty="0">
                          <a:solidFill>
                            <a:schemeClr val="tx1"/>
                          </a:solidFill>
                          <a:latin typeface="Helvetica" pitchFamily="2" charset="0"/>
                          <a:cs typeface="Times New Roman" panose="02020603050405020304" pitchFamily="18" charset="0"/>
                        </a:rPr>
                        <a:t>Serve at Least </a:t>
                      </a:r>
                      <a:br>
                        <a:rPr lang="en-US" sz="1000" b="1" i="0" dirty="0">
                          <a:solidFill>
                            <a:schemeClr val="tx1"/>
                          </a:solidFill>
                          <a:latin typeface="Helvetica" pitchFamily="2" charset="0"/>
                          <a:cs typeface="Times New Roman" panose="02020603050405020304" pitchFamily="18" charset="0"/>
                        </a:rPr>
                      </a:br>
                      <a:r>
                        <a:rPr lang="en-US" sz="1000" b="1" i="0" dirty="0">
                          <a:solidFill>
                            <a:schemeClr val="tx1"/>
                          </a:solidFill>
                          <a:latin typeface="Helvetica" pitchFamily="2" charset="0"/>
                          <a:cs typeface="Times New Roman" panose="02020603050405020304" pitchFamily="18" charset="0"/>
                        </a:rPr>
                        <a:t>½ oz. eq.</a:t>
                      </a:r>
                      <a:r>
                        <a:rPr lang="en-US" sz="1000" b="0" i="0" dirty="0">
                          <a:solidFill>
                            <a:schemeClr val="tx1"/>
                          </a:solidFill>
                          <a:latin typeface="Helvetica" pitchFamily="2" charset="0"/>
                          <a:cs typeface="Times New Roman" panose="02020603050405020304" pitchFamily="18" charset="0"/>
                        </a:rPr>
                        <a:t>, which equals about…</a:t>
                      </a:r>
                    </a:p>
                  </a:txBody>
                  <a:tcPr marL="55567" marR="42314" marT="41208" marB="4944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000" b="1" i="0" dirty="0">
                          <a:solidFill>
                            <a:schemeClr val="tx1"/>
                          </a:solidFill>
                          <a:latin typeface="Helvetica" pitchFamily="2" charset="0"/>
                          <a:cs typeface="Times New Roman" panose="02020603050405020304" pitchFamily="18" charset="0"/>
                        </a:rPr>
                        <a:t>Serve at Least </a:t>
                      </a:r>
                      <a:br>
                        <a:rPr lang="en-US" sz="1000" b="1" i="0" dirty="0">
                          <a:solidFill>
                            <a:schemeClr val="tx1"/>
                          </a:solidFill>
                          <a:latin typeface="Helvetica" pitchFamily="2" charset="0"/>
                          <a:cs typeface="Times New Roman" panose="02020603050405020304" pitchFamily="18" charset="0"/>
                        </a:rPr>
                      </a:br>
                      <a:r>
                        <a:rPr lang="en-US" sz="1000" b="1" i="0" dirty="0">
                          <a:solidFill>
                            <a:schemeClr val="tx1"/>
                          </a:solidFill>
                          <a:latin typeface="Helvetica" pitchFamily="2" charset="0"/>
                          <a:cs typeface="Times New Roman" panose="02020603050405020304" pitchFamily="18" charset="0"/>
                        </a:rPr>
                        <a:t>1 oz. eq.</a:t>
                      </a:r>
                      <a:r>
                        <a:rPr lang="en-US" sz="1000" b="0" i="0" dirty="0">
                          <a:solidFill>
                            <a:schemeClr val="tx1"/>
                          </a:solidFill>
                          <a:latin typeface="Helvetica" pitchFamily="2" charset="0"/>
                          <a:cs typeface="Times New Roman" panose="02020603050405020304" pitchFamily="18" charset="0"/>
                        </a:rPr>
                        <a:t>,</a:t>
                      </a:r>
                      <a:r>
                        <a:rPr lang="en-US" sz="1000" b="1" i="0" dirty="0">
                          <a:solidFill>
                            <a:schemeClr val="tx1"/>
                          </a:solidFill>
                          <a:latin typeface="Helvetica" pitchFamily="2" charset="0"/>
                          <a:cs typeface="Times New Roman" panose="02020603050405020304" pitchFamily="18" charset="0"/>
                        </a:rPr>
                        <a:t> </a:t>
                      </a:r>
                      <a:r>
                        <a:rPr lang="en-US" sz="1000" b="0" i="0" dirty="0">
                          <a:solidFill>
                            <a:schemeClr val="tx1"/>
                          </a:solidFill>
                          <a:latin typeface="Helvetica" pitchFamily="2" charset="0"/>
                          <a:cs typeface="Times New Roman" panose="02020603050405020304" pitchFamily="18" charset="0"/>
                        </a:rPr>
                        <a:t>which equals about…</a:t>
                      </a:r>
                    </a:p>
                  </a:txBody>
                  <a:tcPr marL="55567" marR="42314" marT="41208" marB="4944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000" b="1" i="0" dirty="0">
                          <a:solidFill>
                            <a:schemeClr val="tx1"/>
                          </a:solidFill>
                          <a:latin typeface="Helvetica" pitchFamily="2" charset="0"/>
                          <a:cs typeface="Times New Roman" panose="02020603050405020304" pitchFamily="18" charset="0"/>
                        </a:rPr>
                        <a:t>Serve at Least </a:t>
                      </a:r>
                      <a:br>
                        <a:rPr lang="en-US" sz="1000" b="1" i="0" dirty="0">
                          <a:solidFill>
                            <a:schemeClr val="tx1"/>
                          </a:solidFill>
                          <a:latin typeface="Helvetica" pitchFamily="2" charset="0"/>
                          <a:cs typeface="Times New Roman" panose="02020603050405020304" pitchFamily="18" charset="0"/>
                        </a:rPr>
                      </a:br>
                      <a:r>
                        <a:rPr lang="en-US" sz="1000" b="1" i="0" dirty="0">
                          <a:solidFill>
                            <a:schemeClr val="tx1"/>
                          </a:solidFill>
                          <a:latin typeface="Helvetica" pitchFamily="2" charset="0"/>
                          <a:cs typeface="Times New Roman" panose="02020603050405020304" pitchFamily="18" charset="0"/>
                        </a:rPr>
                        <a:t>2 oz. eq.</a:t>
                      </a:r>
                      <a:r>
                        <a:rPr lang="en-US" sz="1000" b="0" i="0" dirty="0">
                          <a:solidFill>
                            <a:schemeClr val="tx1"/>
                          </a:solidFill>
                          <a:latin typeface="Helvetica" pitchFamily="2" charset="0"/>
                          <a:cs typeface="Times New Roman" panose="02020603050405020304" pitchFamily="18" charset="0"/>
                        </a:rPr>
                        <a:t>, which equals about…</a:t>
                      </a:r>
                    </a:p>
                  </a:txBody>
                  <a:tcPr marL="55567" marR="42314" marT="41208" marB="49449"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372449">
                <a:tc>
                  <a:txBody>
                    <a:bodyPr/>
                    <a:lstStyle/>
                    <a:p>
                      <a:r>
                        <a:rPr lang="en-US" sz="1000" b="0" i="0" dirty="0">
                          <a:solidFill>
                            <a:schemeClr val="tx1"/>
                          </a:solidFill>
                          <a:effectLst/>
                          <a:latin typeface="Helvetica" pitchFamily="2" charset="0"/>
                        </a:rPr>
                        <a:t>Pancake </a:t>
                      </a:r>
                      <a:br>
                        <a:rPr lang="en-US" sz="1000" b="0" i="0" dirty="0">
                          <a:solidFill>
                            <a:schemeClr val="tx1"/>
                          </a:solidFill>
                          <a:effectLst/>
                          <a:latin typeface="Helvetica" pitchFamily="2" charset="0"/>
                        </a:rPr>
                      </a:br>
                      <a:r>
                        <a:rPr lang="en-US" sz="1000" b="0" i="0" dirty="0">
                          <a:solidFill>
                            <a:schemeClr val="tx1"/>
                          </a:solidFill>
                          <a:effectLst/>
                          <a:latin typeface="Helvetica" pitchFamily="2" charset="0"/>
                        </a:rPr>
                        <a:t>at least 34 grams*</a:t>
                      </a:r>
                    </a:p>
                  </a:txBody>
                  <a:tcPr marL="47382" marR="20937" marT="39669" marB="47382"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effectLst/>
                          <a:latin typeface="Helvetica" pitchFamily="2" charset="0"/>
                        </a:rPr>
                        <a:t>½ pancake or</a:t>
                      </a:r>
                      <a:br>
                        <a:rPr lang="en-US" sz="1000" b="0" i="0" dirty="0">
                          <a:solidFill>
                            <a:schemeClr val="tx1"/>
                          </a:solidFill>
                          <a:effectLst/>
                          <a:latin typeface="Helvetica" pitchFamily="2" charset="0"/>
                        </a:rPr>
                      </a:br>
                      <a:r>
                        <a:rPr lang="en-US" sz="1000" b="0" i="0" dirty="0">
                          <a:solidFill>
                            <a:schemeClr val="tx1"/>
                          </a:solidFill>
                          <a:effectLst/>
                          <a:latin typeface="Helvetica" pitchFamily="2" charset="0"/>
                        </a:rPr>
                        <a:t>17 grams</a:t>
                      </a:r>
                    </a:p>
                  </a:txBody>
                  <a:tcPr marL="47382" marR="42314" marT="42975" marB="473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effectLst/>
                          <a:latin typeface="Helvetica" pitchFamily="2" charset="0"/>
                        </a:rPr>
                        <a:t>1 pancake or</a:t>
                      </a:r>
                      <a:br>
                        <a:rPr lang="en-US" sz="1000" b="0" i="0" dirty="0">
                          <a:solidFill>
                            <a:schemeClr val="tx1"/>
                          </a:solidFill>
                          <a:effectLst/>
                          <a:latin typeface="Helvetica" pitchFamily="2" charset="0"/>
                        </a:rPr>
                      </a:br>
                      <a:r>
                        <a:rPr lang="en-US" sz="1000" b="0" i="0" dirty="0">
                          <a:solidFill>
                            <a:schemeClr val="tx1"/>
                          </a:solidFill>
                          <a:effectLst/>
                          <a:latin typeface="Helvetica" pitchFamily="2" charset="0"/>
                        </a:rPr>
                        <a:t>34 grams</a:t>
                      </a:r>
                    </a:p>
                  </a:txBody>
                  <a:tcPr marL="47382" marR="42314" marT="42975" marB="473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effectLst/>
                          <a:latin typeface="Helvetica" pitchFamily="2" charset="0"/>
                        </a:rPr>
                        <a:t>2 pancakes </a:t>
                      </a:r>
                      <a:br>
                        <a:rPr lang="en-US" sz="1000" b="0" i="0" dirty="0">
                          <a:solidFill>
                            <a:schemeClr val="tx1"/>
                          </a:solidFill>
                          <a:effectLst/>
                          <a:latin typeface="Helvetica" pitchFamily="2" charset="0"/>
                        </a:rPr>
                      </a:br>
                      <a:r>
                        <a:rPr lang="en-US" sz="1000" b="0" i="0" dirty="0">
                          <a:solidFill>
                            <a:schemeClr val="tx1"/>
                          </a:solidFill>
                          <a:effectLst/>
                          <a:latin typeface="Helvetica" pitchFamily="2" charset="0"/>
                        </a:rPr>
                        <a:t>or 68 grams</a:t>
                      </a:r>
                    </a:p>
                  </a:txBody>
                  <a:tcPr marL="47382" marR="42314" marT="42975" marB="47382"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bl>
          </a:graphicData>
        </a:graphic>
      </p:graphicFrame>
      <p:sp>
        <p:nvSpPr>
          <p:cNvPr id="23" name="Rounded Rectangle 22" descr="Outline around &quot;at least 34 grams&quot;.">
            <a:extLst>
              <a:ext uri="{FF2B5EF4-FFF2-40B4-BE49-F238E27FC236}">
                <a16:creationId xmlns:a16="http://schemas.microsoft.com/office/drawing/2014/main" id="{6948E0FE-BA6F-184E-9DEB-F69D06F799AC}"/>
              </a:ext>
            </a:extLst>
          </p:cNvPr>
          <p:cNvSpPr/>
          <p:nvPr/>
        </p:nvSpPr>
        <p:spPr>
          <a:xfrm>
            <a:off x="3904916" y="4467225"/>
            <a:ext cx="1087868" cy="172041"/>
          </a:xfrm>
          <a:prstGeom prst="roundRect">
            <a:avLst>
              <a:gd name="adj" fmla="val 38527"/>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ight Bracket 24" descr="&quot;&quot;">
            <a:extLst>
              <a:ext uri="{FF2B5EF4-FFF2-40B4-BE49-F238E27FC236}">
                <a16:creationId xmlns:a16="http://schemas.microsoft.com/office/drawing/2014/main" id="{B75674C6-3F7F-1C4C-B16A-D53D61B108DD}"/>
              </a:ext>
              <a:ext uri="{C183D7F6-B498-43B3-948B-1728B52AA6E4}">
                <adec:decorative xmlns:adec="http://schemas.microsoft.com/office/drawing/2017/decorative" xmlns="" val="0"/>
              </a:ext>
            </a:extLst>
          </p:cNvPr>
          <p:cNvSpPr/>
          <p:nvPr/>
        </p:nvSpPr>
        <p:spPr>
          <a:xfrm>
            <a:off x="3520384" y="3690241"/>
            <a:ext cx="46825" cy="658617"/>
          </a:xfrm>
          <a:prstGeom prst="rightBracket">
            <a:avLst>
              <a:gd name="adj" fmla="val 13841"/>
            </a:avLst>
          </a:prstGeom>
          <a:ln w="28575" cap="sq">
            <a:solidFill>
              <a:srgbClr val="2F1A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4" name="Elbow Connector 23" descr="&quot;&quot;">
            <a:extLst>
              <a:ext uri="{FF2B5EF4-FFF2-40B4-BE49-F238E27FC236}">
                <a16:creationId xmlns:a16="http://schemas.microsoft.com/office/drawing/2014/main" id="{180EC05C-501C-064A-81B6-7FD6ADB4436D}"/>
              </a:ext>
              <a:ext uri="{C183D7F6-B498-43B3-948B-1728B52AA6E4}">
                <adec:decorative xmlns:adec="http://schemas.microsoft.com/office/drawing/2017/decorative" xmlns="" val="0"/>
              </a:ext>
            </a:extLst>
          </p:cNvPr>
          <p:cNvCxnSpPr>
            <a:cxnSpLocks/>
            <a:stCxn id="25" idx="2"/>
            <a:endCxn id="23" idx="1"/>
          </p:cNvCxnSpPr>
          <p:nvPr/>
        </p:nvCxnSpPr>
        <p:spPr>
          <a:xfrm rot="10800000" flipH="1" flipV="1">
            <a:off x="3567208" y="4019550"/>
            <a:ext cx="337707" cy="533696"/>
          </a:xfrm>
          <a:prstGeom prst="bentConnector3">
            <a:avLst>
              <a:gd name="adj1" fmla="val 42545"/>
            </a:avLst>
          </a:prstGeom>
          <a:ln w="28575">
            <a:solidFill>
              <a:srgbClr val="301B58"/>
            </a:solidFill>
          </a:ln>
        </p:spPr>
        <p:style>
          <a:lnRef idx="1">
            <a:schemeClr val="accent1"/>
          </a:lnRef>
          <a:fillRef idx="0">
            <a:schemeClr val="accent1"/>
          </a:fillRef>
          <a:effectRef idx="0">
            <a:schemeClr val="accent1"/>
          </a:effectRef>
          <a:fontRef idx="minor">
            <a:schemeClr val="tx1"/>
          </a:fontRef>
        </p:style>
      </p:cxnSp>
      <p:cxnSp>
        <p:nvCxnSpPr>
          <p:cNvPr id="16" name="Elbow Connector 15" descr="&quot;&quot;">
            <a:extLst>
              <a:ext uri="{FF2B5EF4-FFF2-40B4-BE49-F238E27FC236}">
                <a16:creationId xmlns:a16="http://schemas.microsoft.com/office/drawing/2014/main" id="{AAF5A0F0-5253-1541-A160-0E42E6B93C32}"/>
              </a:ext>
              <a:ext uri="{C183D7F6-B498-43B3-948B-1728B52AA6E4}">
                <adec:decorative xmlns:adec="http://schemas.microsoft.com/office/drawing/2017/decorative" xmlns="" val="0"/>
              </a:ext>
            </a:extLst>
          </p:cNvPr>
          <p:cNvCxnSpPr>
            <a:cxnSpLocks/>
          </p:cNvCxnSpPr>
          <p:nvPr/>
        </p:nvCxnSpPr>
        <p:spPr>
          <a:xfrm rot="16200000" flipV="1">
            <a:off x="3602250" y="1385432"/>
            <a:ext cx="646796" cy="1601062"/>
          </a:xfrm>
          <a:prstGeom prst="bentConnector2">
            <a:avLst/>
          </a:prstGeom>
          <a:ln w="762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33" name="Elbow Connector 32" descr="&quot;&quot;">
            <a:extLst>
              <a:ext uri="{FF2B5EF4-FFF2-40B4-BE49-F238E27FC236}">
                <a16:creationId xmlns:a16="http://schemas.microsoft.com/office/drawing/2014/main" id="{DE1AE653-4F8F-584B-AA1A-27AEC306CBE2}"/>
              </a:ext>
              <a:ext uri="{C183D7F6-B498-43B3-948B-1728B52AA6E4}">
                <adec:decorative xmlns:adec="http://schemas.microsoft.com/office/drawing/2017/decorative" xmlns="" val="0"/>
              </a:ext>
            </a:extLst>
          </p:cNvPr>
          <p:cNvCxnSpPr>
            <a:cxnSpLocks/>
          </p:cNvCxnSpPr>
          <p:nvPr/>
        </p:nvCxnSpPr>
        <p:spPr>
          <a:xfrm rot="16200000" flipV="1">
            <a:off x="3592311" y="1396326"/>
            <a:ext cx="666674" cy="1601062"/>
          </a:xfrm>
          <a:prstGeom prst="bentConnector2">
            <a:avLst/>
          </a:prstGeom>
          <a:ln w="28575">
            <a:solidFill>
              <a:srgbClr val="2F1A57"/>
            </a:solidFill>
            <a:tailEnd type="oval"/>
          </a:ln>
        </p:spPr>
        <p:style>
          <a:lnRef idx="1">
            <a:schemeClr val="accent1"/>
          </a:lnRef>
          <a:fillRef idx="0">
            <a:schemeClr val="accent1"/>
          </a:fillRef>
          <a:effectRef idx="0">
            <a:schemeClr val="accent1"/>
          </a:effectRef>
          <a:fontRef idx="minor">
            <a:schemeClr val="tx1"/>
          </a:fontRef>
        </p:style>
      </p:cxnSp>
      <p:pic>
        <p:nvPicPr>
          <p:cNvPr id="15" name="Picture 14" descr="&quot;&quot;">
            <a:extLst>
              <a:ext uri="{FF2B5EF4-FFF2-40B4-BE49-F238E27FC236}">
                <a16:creationId xmlns:a16="http://schemas.microsoft.com/office/drawing/2014/main" id="{8C905BAD-4845-6D49-8E11-76BC93362391}"/>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4123931" y="2977869"/>
            <a:ext cx="680794" cy="712372"/>
          </a:xfrm>
          <a:prstGeom prst="rect">
            <a:avLst/>
          </a:prstGeom>
        </p:spPr>
      </p:pic>
      <p:sp>
        <p:nvSpPr>
          <p:cNvPr id="3" name="Speaker Notes">
            <a:extLst>
              <a:ext uri="{FF2B5EF4-FFF2-40B4-BE49-F238E27FC236}">
                <a16:creationId xmlns:a16="http://schemas.microsoft.com/office/drawing/2014/main" id="{0D99C115-8EFC-4F4B-87AD-D91CC5DC710A}"/>
              </a:ext>
            </a:extLst>
          </p:cNvPr>
          <p:cNvSpPr txBox="1"/>
          <p:nvPr/>
        </p:nvSpPr>
        <p:spPr>
          <a:xfrm>
            <a:off x="95003" y="5002112"/>
            <a:ext cx="3863558" cy="276999"/>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The first step on page 5 is the same as the first step on page 1: Find the grain item and its minimum weight in the Grains Measuring Chart. </a:t>
            </a:r>
          </a:p>
          <a:p>
            <a:r>
              <a:rPr lang="en-US" sz="400" dirty="0">
                <a:solidFill>
                  <a:schemeClr val="bg1"/>
                </a:solidFill>
                <a:latin typeface="Arial" panose="020B0604020202020204" pitchFamily="34" charset="0"/>
                <a:cs typeface="Arial" panose="020B0604020202020204" pitchFamily="34" charset="0"/>
              </a:rPr>
              <a:t>Note that on page 5, the example we are using here is pancakes, so we look at the row that says “pancakes” and find the minimum weight of “at least 34 grams.”</a:t>
            </a:r>
          </a:p>
        </p:txBody>
      </p:sp>
    </p:spTree>
    <p:extLst>
      <p:ext uri="{BB962C8B-B14F-4D97-AF65-F5344CB8AC3E}">
        <p14:creationId xmlns:p14="http://schemas.microsoft.com/office/powerpoint/2010/main" val="4026588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B0A14-D8C4-EB4B-95D8-D18CEE467C18}"/>
              </a:ext>
            </a:extLst>
          </p:cNvPr>
          <p:cNvSpPr>
            <a:spLocks noGrp="1"/>
          </p:cNvSpPr>
          <p:nvPr>
            <p:ph type="title"/>
          </p:nvPr>
        </p:nvSpPr>
        <p:spPr>
          <a:xfrm>
            <a:off x="818316" y="4815954"/>
            <a:ext cx="3333466" cy="475484"/>
          </a:xfrm>
        </p:spPr>
        <p:txBody>
          <a:bodyPr/>
          <a:lstStyle/>
          <a:p>
            <a:r>
              <a:rPr lang="en-US" sz="800" dirty="0">
                <a:solidFill>
                  <a:schemeClr val="bg1"/>
                </a:solidFill>
              </a:rPr>
              <a:t>Using</a:t>
            </a:r>
            <a:r>
              <a:rPr lang="en-US" sz="800" baseline="0" dirty="0">
                <a:solidFill>
                  <a:schemeClr val="bg1"/>
                </a:solidFill>
              </a:rPr>
              <a:t> the Nutrition Facts Label (Continued)</a:t>
            </a:r>
            <a:endParaRPr lang="en-US" sz="800" dirty="0">
              <a:solidFill>
                <a:schemeClr val="bg1"/>
              </a:solidFill>
            </a:endParaRPr>
          </a:p>
        </p:txBody>
      </p:sp>
      <p:sp>
        <p:nvSpPr>
          <p:cNvPr id="3" name="Oval 2">
            <a:extLst>
              <a:ext uri="{FF2B5EF4-FFF2-40B4-BE49-F238E27FC236}">
                <a16:creationId xmlns:a16="http://schemas.microsoft.com/office/drawing/2014/main" id="{4A45AE5C-4FE6-6245-B86E-8D6B1FC19D67}"/>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2</a:t>
            </a:r>
          </a:p>
        </p:txBody>
      </p:sp>
      <p:sp>
        <p:nvSpPr>
          <p:cNvPr id="4" name="TextBox 3">
            <a:extLst>
              <a:ext uri="{FF2B5EF4-FFF2-40B4-BE49-F238E27FC236}">
                <a16:creationId xmlns:a16="http://schemas.microsoft.com/office/drawing/2014/main" id="{822A4BD4-898E-3747-BD34-2EB3B4103F17}"/>
              </a:ext>
            </a:extLst>
          </p:cNvPr>
          <p:cNvSpPr txBox="1"/>
          <p:nvPr/>
        </p:nvSpPr>
        <p:spPr>
          <a:xfrm>
            <a:off x="1348356" y="98221"/>
            <a:ext cx="7795644" cy="769441"/>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Look at the Nutrition Facts label of the grain you wish to serve. Find the weight of the serving size (usually provided as grams (g)). </a:t>
            </a:r>
          </a:p>
        </p:txBody>
      </p:sp>
      <p:sp>
        <p:nvSpPr>
          <p:cNvPr id="7" name="TextBox 6">
            <a:extLst>
              <a:ext uri="{FF2B5EF4-FFF2-40B4-BE49-F238E27FC236}">
                <a16:creationId xmlns:a16="http://schemas.microsoft.com/office/drawing/2014/main" id="{53B5CDD7-1C6C-E84A-9571-666806DF8789}"/>
              </a:ext>
            </a:extLst>
          </p:cNvPr>
          <p:cNvSpPr txBox="1"/>
          <p:nvPr/>
        </p:nvSpPr>
        <p:spPr>
          <a:xfrm>
            <a:off x="2441643" y="1167315"/>
            <a:ext cx="3414407" cy="523220"/>
          </a:xfrm>
          <a:prstGeom prst="rect">
            <a:avLst/>
          </a:prstGeom>
          <a:noFill/>
        </p:spPr>
        <p:txBody>
          <a:bodyPr wrap="square" rtlCol="0">
            <a:spAutoFit/>
          </a:bodyPr>
          <a:lstStyle/>
          <a:p>
            <a:pPr algn="ctr"/>
            <a:r>
              <a:rPr lang="en-US" sz="2800" b="1" dirty="0">
                <a:solidFill>
                  <a:srgbClr val="2F1A57"/>
                </a:solidFill>
                <a:latin typeface="Times New Roman" panose="02020603050405020304" pitchFamily="18" charset="0"/>
                <a:cs typeface="Times New Roman" panose="02020603050405020304" pitchFamily="18" charset="0"/>
              </a:rPr>
              <a:t>Brand P Pancakes</a:t>
            </a:r>
          </a:p>
        </p:txBody>
      </p:sp>
      <p:sp>
        <p:nvSpPr>
          <p:cNvPr id="15" name="Text Placeholder 2">
            <a:extLst>
              <a:ext uri="{FF2B5EF4-FFF2-40B4-BE49-F238E27FC236}">
                <a16:creationId xmlns:a16="http://schemas.microsoft.com/office/drawing/2014/main" id="{69340883-6313-6342-ACF3-67FFFE182A69}"/>
              </a:ext>
            </a:extLst>
          </p:cNvPr>
          <p:cNvSpPr txBox="1">
            <a:spLocks/>
          </p:cNvSpPr>
          <p:nvPr/>
        </p:nvSpPr>
        <p:spPr>
          <a:xfrm>
            <a:off x="6018146" y="1234278"/>
            <a:ext cx="2441590" cy="9106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800" b="1" dirty="0">
                <a:latin typeface="Helvetica" pitchFamily="2" charset="0"/>
              </a:rPr>
              <a:t>Weight of 1 </a:t>
            </a:r>
          </a:p>
          <a:p>
            <a:pPr marL="0" indent="0" algn="ctr">
              <a:lnSpc>
                <a:spcPct val="100000"/>
              </a:lnSpc>
              <a:spcBef>
                <a:spcPts val="0"/>
              </a:spcBef>
              <a:buNone/>
            </a:pPr>
            <a:r>
              <a:rPr lang="en-US" sz="1800" b="1" dirty="0">
                <a:latin typeface="Helvetica" pitchFamily="2" charset="0"/>
              </a:rPr>
              <a:t>1 Serving = </a:t>
            </a:r>
            <a:br>
              <a:rPr lang="en-US" sz="1800" b="1" dirty="0">
                <a:latin typeface="Helvetica" pitchFamily="2" charset="0"/>
              </a:rPr>
            </a:br>
            <a:r>
              <a:rPr lang="en-US" sz="1800" b="1" dirty="0">
                <a:solidFill>
                  <a:srgbClr val="BE5232"/>
                </a:solidFill>
                <a:latin typeface="Helvetica" pitchFamily="2" charset="0"/>
              </a:rPr>
              <a:t>117 Grams (g)</a:t>
            </a:r>
          </a:p>
        </p:txBody>
      </p:sp>
      <p:pic>
        <p:nvPicPr>
          <p:cNvPr id="5" name="Picture 4" descr="Nutrition Facts label.">
            <a:extLst>
              <a:ext uri="{FF2B5EF4-FFF2-40B4-BE49-F238E27FC236}">
                <a16:creationId xmlns:a16="http://schemas.microsoft.com/office/drawing/2014/main" id="{78FD4F07-938B-DE42-B586-ABD8270E629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27" t="11548" r="5086"/>
          <a:stretch/>
        </p:blipFill>
        <p:spPr>
          <a:xfrm>
            <a:off x="2329558" y="1655206"/>
            <a:ext cx="3598276" cy="3134019"/>
          </a:xfrm>
          <a:prstGeom prst="rect">
            <a:avLst/>
          </a:prstGeom>
          <a:effectLst>
            <a:outerShdw blurRad="63500" sx="102000" sy="102000" algn="ctr" rotWithShape="0">
              <a:prstClr val="black">
                <a:alpha val="20000"/>
              </a:prstClr>
            </a:outerShdw>
          </a:effectLst>
        </p:spPr>
      </p:pic>
      <p:sp>
        <p:nvSpPr>
          <p:cNvPr id="16" name="Rounded Rectangle 15" descr="Outline around 117 grams.">
            <a:extLst>
              <a:ext uri="{FF2B5EF4-FFF2-40B4-BE49-F238E27FC236}">
                <a16:creationId xmlns:a16="http://schemas.microsoft.com/office/drawing/2014/main" id="{523F1172-071F-A44D-9C95-DF94E5D54B1A}"/>
              </a:ext>
            </a:extLst>
          </p:cNvPr>
          <p:cNvSpPr/>
          <p:nvPr/>
        </p:nvSpPr>
        <p:spPr>
          <a:xfrm>
            <a:off x="4743378" y="2428314"/>
            <a:ext cx="600238" cy="286871"/>
          </a:xfrm>
          <a:prstGeom prst="roundRect">
            <a:avLst>
              <a:gd name="adj" fmla="val 5844"/>
            </a:avLst>
          </a:prstGeom>
          <a:noFill/>
          <a:ln w="25400">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Three small pancakes with slices of strawberries on top.">
            <a:extLst>
              <a:ext uri="{FF2B5EF4-FFF2-40B4-BE49-F238E27FC236}">
                <a16:creationId xmlns:a16="http://schemas.microsoft.com/office/drawing/2014/main" id="{ED946BBF-50F8-8441-AAFE-60782CBFD7BA}"/>
              </a:ext>
              <a:ext uri="{C183D7F6-B498-43B3-948B-1728B52AA6E4}">
                <adec:decorative xmlns:adec="http://schemas.microsoft.com/office/drawing/2017/decorative" xmlns=""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2448" y="2715185"/>
            <a:ext cx="2449527" cy="2241303"/>
          </a:xfrm>
          <a:prstGeom prst="rect">
            <a:avLst/>
          </a:prstGeom>
        </p:spPr>
      </p:pic>
      <p:cxnSp>
        <p:nvCxnSpPr>
          <p:cNvPr id="17" name="Elbow Connector 16" descr="&quot;&quot;">
            <a:extLst>
              <a:ext uri="{FF2B5EF4-FFF2-40B4-BE49-F238E27FC236}">
                <a16:creationId xmlns:a16="http://schemas.microsoft.com/office/drawing/2014/main" id="{7E8DF1E1-618C-0748-9022-E1354C37A4AE}"/>
              </a:ext>
              <a:ext uri="{C183D7F6-B498-43B3-948B-1728B52AA6E4}">
                <adec:decorative xmlns:adec="http://schemas.microsoft.com/office/drawing/2017/decorative" xmlns="" val="0"/>
              </a:ext>
            </a:extLst>
          </p:cNvPr>
          <p:cNvCxnSpPr>
            <a:cxnSpLocks/>
          </p:cNvCxnSpPr>
          <p:nvPr/>
        </p:nvCxnSpPr>
        <p:spPr>
          <a:xfrm rot="5400000">
            <a:off x="6066446" y="1463602"/>
            <a:ext cx="460729" cy="1811111"/>
          </a:xfrm>
          <a:prstGeom prst="bentConnector2">
            <a:avLst/>
          </a:prstGeom>
          <a:ln w="25400">
            <a:solidFill>
              <a:srgbClr val="BE5232"/>
            </a:solidFill>
            <a:tailEnd type="oval"/>
          </a:ln>
        </p:spPr>
        <p:style>
          <a:lnRef idx="1">
            <a:schemeClr val="accent1"/>
          </a:lnRef>
          <a:fillRef idx="0">
            <a:schemeClr val="accent1"/>
          </a:fillRef>
          <a:effectRef idx="0">
            <a:schemeClr val="accent1"/>
          </a:effectRef>
          <a:fontRef idx="minor">
            <a:schemeClr val="tx1"/>
          </a:fontRef>
        </p:style>
      </p:cxnSp>
      <p:sp>
        <p:nvSpPr>
          <p:cNvPr id="6" name="Speaker Notes">
            <a:extLst>
              <a:ext uri="{FF2B5EF4-FFF2-40B4-BE49-F238E27FC236}">
                <a16:creationId xmlns:a16="http://schemas.microsoft.com/office/drawing/2014/main" id="{2F9A2F04-1834-8245-B209-FFBAAD71E37A}"/>
              </a:ext>
            </a:extLst>
          </p:cNvPr>
          <p:cNvSpPr txBox="1"/>
          <p:nvPr/>
        </p:nvSpPr>
        <p:spPr>
          <a:xfrm>
            <a:off x="570016" y="4914034"/>
            <a:ext cx="6639959" cy="21544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The second step is the look at the weight of the serving size for the pancakes we want to serve. On Nutrition Facts labels, the weight listed is usually for one serving of the food. Looking at the label for Brand P pancakes, we see that 1 serving of Brand P pancakes weighs 117 grams.</a:t>
            </a:r>
            <a:endParaRPr lang="en-US" sz="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18551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91992-B7EF-BE45-9C5A-6953D452236E}"/>
              </a:ext>
            </a:extLst>
          </p:cNvPr>
          <p:cNvSpPr>
            <a:spLocks noGrp="1"/>
          </p:cNvSpPr>
          <p:nvPr>
            <p:ph type="title"/>
          </p:nvPr>
        </p:nvSpPr>
        <p:spPr>
          <a:xfrm>
            <a:off x="2617086" y="3967516"/>
            <a:ext cx="1828617" cy="284805"/>
          </a:xfrm>
        </p:spPr>
        <p:txBody>
          <a:bodyPr/>
          <a:lstStyle/>
          <a:p>
            <a:r>
              <a:rPr lang="en-US" sz="800" b="0" dirty="0">
                <a:solidFill>
                  <a:schemeClr val="bg1"/>
                </a:solidFill>
                <a:latin typeface="Arial" panose="020B0604020202020204" pitchFamily="34" charset="0"/>
                <a:cs typeface="Arial" panose="020B0604020202020204" pitchFamily="34" charset="0"/>
              </a:rPr>
              <a:t>Use the Nutrition Facts label to find the serving size</a:t>
            </a:r>
          </a:p>
        </p:txBody>
      </p:sp>
      <p:sp>
        <p:nvSpPr>
          <p:cNvPr id="3" name="Oval 2">
            <a:extLst>
              <a:ext uri="{FF2B5EF4-FFF2-40B4-BE49-F238E27FC236}">
                <a16:creationId xmlns:a16="http://schemas.microsoft.com/office/drawing/2014/main" id="{4A45AE5C-4FE6-6245-B86E-8D6B1FC19D67}"/>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3</a:t>
            </a:r>
          </a:p>
        </p:txBody>
      </p:sp>
      <p:sp>
        <p:nvSpPr>
          <p:cNvPr id="4" name="TextBox 3">
            <a:extLst>
              <a:ext uri="{FF2B5EF4-FFF2-40B4-BE49-F238E27FC236}">
                <a16:creationId xmlns:a16="http://schemas.microsoft.com/office/drawing/2014/main" id="{822A4BD4-898E-3747-BD34-2EB3B4103F17}"/>
              </a:ext>
            </a:extLst>
          </p:cNvPr>
          <p:cNvSpPr txBox="1"/>
          <p:nvPr/>
        </p:nvSpPr>
        <p:spPr>
          <a:xfrm>
            <a:off x="1348356" y="208583"/>
            <a:ext cx="7193619" cy="769441"/>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Using the Nutrition Facts label, find how many items are in one serving.</a:t>
            </a:r>
          </a:p>
        </p:txBody>
      </p:sp>
      <p:sp>
        <p:nvSpPr>
          <p:cNvPr id="6" name="TextBox 5">
            <a:extLst>
              <a:ext uri="{FF2B5EF4-FFF2-40B4-BE49-F238E27FC236}">
                <a16:creationId xmlns:a16="http://schemas.microsoft.com/office/drawing/2014/main" id="{BB0D818A-DDF7-4A45-A47A-0A5966FA1E06}"/>
              </a:ext>
            </a:extLst>
          </p:cNvPr>
          <p:cNvSpPr txBox="1"/>
          <p:nvPr/>
        </p:nvSpPr>
        <p:spPr>
          <a:xfrm>
            <a:off x="2617086" y="1082569"/>
            <a:ext cx="2978123" cy="523220"/>
          </a:xfrm>
          <a:prstGeom prst="rect">
            <a:avLst/>
          </a:prstGeom>
          <a:noFill/>
        </p:spPr>
        <p:txBody>
          <a:bodyPr wrap="none" rtlCol="0">
            <a:spAutoFit/>
          </a:bodyPr>
          <a:lstStyle/>
          <a:p>
            <a:pPr algn="ctr"/>
            <a:r>
              <a:rPr lang="en-US" sz="2800" b="1" dirty="0">
                <a:solidFill>
                  <a:srgbClr val="2F1A57"/>
                </a:solidFill>
                <a:latin typeface="Times New Roman" panose="02020603050405020304" pitchFamily="18" charset="0"/>
                <a:cs typeface="Times New Roman" panose="02020603050405020304" pitchFamily="18" charset="0"/>
              </a:rPr>
              <a:t>Brand P Pancakes</a:t>
            </a:r>
          </a:p>
        </p:txBody>
      </p:sp>
      <p:pic>
        <p:nvPicPr>
          <p:cNvPr id="5" name="Picture 4" descr="Nutrition Facts label.">
            <a:extLst>
              <a:ext uri="{FF2B5EF4-FFF2-40B4-BE49-F238E27FC236}">
                <a16:creationId xmlns:a16="http://schemas.microsoft.com/office/drawing/2014/main" id="{78FD4F07-938B-DE42-B586-ABD8270E629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27" t="11548" r="5086"/>
          <a:stretch/>
        </p:blipFill>
        <p:spPr>
          <a:xfrm>
            <a:off x="2329558" y="1655206"/>
            <a:ext cx="3598276" cy="3134019"/>
          </a:xfrm>
          <a:prstGeom prst="rect">
            <a:avLst/>
          </a:prstGeom>
          <a:effectLst>
            <a:outerShdw blurRad="63500" sx="102000" sy="102000" algn="ctr" rotWithShape="0">
              <a:prstClr val="black">
                <a:alpha val="20000"/>
              </a:prstClr>
            </a:outerShdw>
          </a:effectLst>
        </p:spPr>
      </p:pic>
      <p:sp>
        <p:nvSpPr>
          <p:cNvPr id="18" name="Text Placeholder 2">
            <a:extLst>
              <a:ext uri="{FF2B5EF4-FFF2-40B4-BE49-F238E27FC236}">
                <a16:creationId xmlns:a16="http://schemas.microsoft.com/office/drawing/2014/main" id="{232C969D-05D7-834E-BE9E-C04593D4A3AA}"/>
              </a:ext>
            </a:extLst>
          </p:cNvPr>
          <p:cNvSpPr txBox="1">
            <a:spLocks/>
          </p:cNvSpPr>
          <p:nvPr/>
        </p:nvSpPr>
        <p:spPr>
          <a:xfrm>
            <a:off x="6771" y="2674056"/>
            <a:ext cx="2406869" cy="8191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800" b="1" dirty="0">
                <a:latin typeface="Helvetica" pitchFamily="2" charset="0"/>
              </a:rPr>
              <a:t>Number of Items</a:t>
            </a:r>
            <a:br>
              <a:rPr lang="en-US" sz="1800" b="1" dirty="0">
                <a:latin typeface="Helvetica" pitchFamily="2" charset="0"/>
              </a:rPr>
            </a:br>
            <a:r>
              <a:rPr lang="en-US" sz="1800" b="1" dirty="0">
                <a:latin typeface="Helvetica" pitchFamily="2" charset="0"/>
              </a:rPr>
              <a:t>in 1 Serving = </a:t>
            </a:r>
            <a:br>
              <a:rPr lang="en-US" sz="1800" b="1" dirty="0">
                <a:latin typeface="Helvetica" pitchFamily="2" charset="0"/>
              </a:rPr>
            </a:br>
            <a:r>
              <a:rPr lang="en-US" sz="1800" b="1" dirty="0">
                <a:solidFill>
                  <a:srgbClr val="BE5232"/>
                </a:solidFill>
                <a:latin typeface="Helvetica" pitchFamily="2" charset="0"/>
              </a:rPr>
              <a:t>3 Pancakes</a:t>
            </a:r>
          </a:p>
        </p:txBody>
      </p:sp>
      <p:sp>
        <p:nvSpPr>
          <p:cNvPr id="13" name="Text Placeholder 2">
            <a:extLst>
              <a:ext uri="{FF2B5EF4-FFF2-40B4-BE49-F238E27FC236}">
                <a16:creationId xmlns:a16="http://schemas.microsoft.com/office/drawing/2014/main" id="{B29CB628-F094-B74A-B552-60A803F15BED}"/>
              </a:ext>
            </a:extLst>
          </p:cNvPr>
          <p:cNvSpPr txBox="1">
            <a:spLocks/>
          </p:cNvSpPr>
          <p:nvPr/>
        </p:nvSpPr>
        <p:spPr>
          <a:xfrm>
            <a:off x="6018146" y="1486910"/>
            <a:ext cx="2441590" cy="9106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800" b="1" dirty="0">
                <a:latin typeface="Helvetica" pitchFamily="2" charset="0"/>
              </a:rPr>
              <a:t>Weight of 1 </a:t>
            </a:r>
          </a:p>
          <a:p>
            <a:pPr marL="0" indent="0" algn="ctr">
              <a:lnSpc>
                <a:spcPct val="100000"/>
              </a:lnSpc>
              <a:spcBef>
                <a:spcPts val="0"/>
              </a:spcBef>
              <a:buNone/>
            </a:pPr>
            <a:r>
              <a:rPr lang="en-US" sz="1800" b="1" dirty="0">
                <a:latin typeface="Helvetica" pitchFamily="2" charset="0"/>
              </a:rPr>
              <a:t>1 Serving = </a:t>
            </a:r>
            <a:br>
              <a:rPr lang="en-US" sz="1800" b="1" dirty="0">
                <a:latin typeface="Helvetica" pitchFamily="2" charset="0"/>
              </a:rPr>
            </a:br>
            <a:r>
              <a:rPr lang="en-US" sz="1800" b="1" dirty="0">
                <a:solidFill>
                  <a:srgbClr val="BE5232"/>
                </a:solidFill>
                <a:latin typeface="Helvetica" pitchFamily="2" charset="0"/>
              </a:rPr>
              <a:t>117 Grams (g)</a:t>
            </a:r>
          </a:p>
        </p:txBody>
      </p:sp>
      <p:pic>
        <p:nvPicPr>
          <p:cNvPr id="19" name="Picture 18" descr="3 small pancakes with strawberry slices on top.">
            <a:extLst>
              <a:ext uri="{FF2B5EF4-FFF2-40B4-BE49-F238E27FC236}">
                <a16:creationId xmlns:a16="http://schemas.microsoft.com/office/drawing/2014/main" id="{35B0801C-94C7-8043-897C-2C1FCB101301}"/>
              </a:ext>
              <a:ext uri="{C183D7F6-B498-43B3-948B-1728B52AA6E4}">
                <adec:decorative xmlns:adec="http://schemas.microsoft.com/office/drawing/2017/decorative" xmlns=""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2448" y="2715185"/>
            <a:ext cx="2449527" cy="2241303"/>
          </a:xfrm>
          <a:prstGeom prst="rect">
            <a:avLst/>
          </a:prstGeom>
        </p:spPr>
      </p:pic>
      <p:grpSp>
        <p:nvGrpSpPr>
          <p:cNvPr id="9" name="Group 8" descr="Outline around 17 grams.">
            <a:extLst>
              <a:ext uri="{FF2B5EF4-FFF2-40B4-BE49-F238E27FC236}">
                <a16:creationId xmlns:a16="http://schemas.microsoft.com/office/drawing/2014/main" id="{867B6F74-22CC-41B1-996A-E34DB519C736}"/>
              </a:ext>
              <a:ext uri="{C183D7F6-B498-43B3-948B-1728B52AA6E4}">
                <adec:decorative xmlns:adec="http://schemas.microsoft.com/office/drawing/2017/decorative" xmlns="" val="0"/>
              </a:ext>
            </a:extLst>
          </p:cNvPr>
          <p:cNvGrpSpPr/>
          <p:nvPr/>
        </p:nvGrpSpPr>
        <p:grpSpPr>
          <a:xfrm>
            <a:off x="4765211" y="2334457"/>
            <a:ext cx="2481613" cy="380728"/>
            <a:chOff x="4765211" y="2334457"/>
            <a:chExt cx="2481613" cy="380728"/>
          </a:xfrm>
        </p:grpSpPr>
        <p:cxnSp>
          <p:nvCxnSpPr>
            <p:cNvPr id="17" name="Elbow Connector 16" descr=" ">
              <a:extLst>
                <a:ext uri="{FF2B5EF4-FFF2-40B4-BE49-F238E27FC236}">
                  <a16:creationId xmlns:a16="http://schemas.microsoft.com/office/drawing/2014/main" id="{7E8DF1E1-618C-0748-9022-E1354C37A4AE}"/>
                </a:ext>
                <a:ext uri="{C183D7F6-B498-43B3-948B-1728B52AA6E4}">
                  <adec:decorative xmlns:adec="http://schemas.microsoft.com/office/drawing/2017/decorative" xmlns="" val="0"/>
                </a:ext>
              </a:extLst>
            </p:cNvPr>
            <p:cNvCxnSpPr>
              <a:cxnSpLocks/>
            </p:cNvCxnSpPr>
            <p:nvPr/>
          </p:nvCxnSpPr>
          <p:spPr>
            <a:xfrm rot="5400000">
              <a:off x="6184990" y="1509915"/>
              <a:ext cx="237292" cy="1886376"/>
            </a:xfrm>
            <a:prstGeom prst="bentConnector2">
              <a:avLst/>
            </a:prstGeom>
            <a:ln w="28575">
              <a:solidFill>
                <a:srgbClr val="BE5232"/>
              </a:solidFill>
              <a:tailEnd type="oval"/>
            </a:ln>
          </p:spPr>
          <p:style>
            <a:lnRef idx="1">
              <a:schemeClr val="accent1"/>
            </a:lnRef>
            <a:fillRef idx="0">
              <a:schemeClr val="accent1"/>
            </a:fillRef>
            <a:effectRef idx="0">
              <a:schemeClr val="accent1"/>
            </a:effectRef>
            <a:fontRef idx="minor">
              <a:schemeClr val="tx1"/>
            </a:fontRef>
          </p:style>
        </p:cxnSp>
        <p:sp>
          <p:nvSpPr>
            <p:cNvPr id="16" name="Rounded Rectangle 15" descr="Outline around 117 grams.">
              <a:extLst>
                <a:ext uri="{FF2B5EF4-FFF2-40B4-BE49-F238E27FC236}">
                  <a16:creationId xmlns:a16="http://schemas.microsoft.com/office/drawing/2014/main" id="{523F1172-071F-A44D-9C95-DF94E5D54B1A}"/>
                </a:ext>
                <a:ext uri="{C183D7F6-B498-43B3-948B-1728B52AA6E4}">
                  <adec:decorative xmlns:adec="http://schemas.microsoft.com/office/drawing/2017/decorative" xmlns="" val="0"/>
                </a:ext>
              </a:extLst>
            </p:cNvPr>
            <p:cNvSpPr/>
            <p:nvPr/>
          </p:nvSpPr>
          <p:spPr>
            <a:xfrm>
              <a:off x="4765211" y="2428314"/>
              <a:ext cx="554252" cy="28687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descr="Outline around 3 pancakes.">
            <a:extLst>
              <a:ext uri="{FF2B5EF4-FFF2-40B4-BE49-F238E27FC236}">
                <a16:creationId xmlns:a16="http://schemas.microsoft.com/office/drawing/2014/main" id="{DEFE9B03-F90B-458E-9261-3013F12358DE}"/>
              </a:ext>
              <a:ext uri="{C183D7F6-B498-43B3-948B-1728B52AA6E4}">
                <adec:decorative xmlns:adec="http://schemas.microsoft.com/office/drawing/2017/decorative" xmlns="" val="0"/>
              </a:ext>
            </a:extLst>
          </p:cNvPr>
          <p:cNvGrpSpPr/>
          <p:nvPr/>
        </p:nvGrpSpPr>
        <p:grpSpPr>
          <a:xfrm>
            <a:off x="1210206" y="2428314"/>
            <a:ext cx="3521903" cy="1096423"/>
            <a:chOff x="1210206" y="2428314"/>
            <a:chExt cx="3521903" cy="1096423"/>
          </a:xfrm>
        </p:grpSpPr>
        <p:cxnSp>
          <p:nvCxnSpPr>
            <p:cNvPr id="11" name="Elbow Connector 10" descr=" ">
              <a:extLst>
                <a:ext uri="{FF2B5EF4-FFF2-40B4-BE49-F238E27FC236}">
                  <a16:creationId xmlns:a16="http://schemas.microsoft.com/office/drawing/2014/main" id="{2F64F17A-6E7E-F647-8918-D5EE8F0FFD2D}"/>
                </a:ext>
                <a:ext uri="{C183D7F6-B498-43B3-948B-1728B52AA6E4}">
                  <adec:decorative xmlns:adec="http://schemas.microsoft.com/office/drawing/2017/decorative" xmlns="" val="0"/>
                </a:ext>
              </a:extLst>
            </p:cNvPr>
            <p:cNvCxnSpPr>
              <a:cxnSpLocks/>
            </p:cNvCxnSpPr>
            <p:nvPr/>
          </p:nvCxnSpPr>
          <p:spPr>
            <a:xfrm rot="5400000" flipH="1" flipV="1">
              <a:off x="2316148" y="1640775"/>
              <a:ext cx="778020" cy="2989904"/>
            </a:xfrm>
            <a:prstGeom prst="bentConnector3">
              <a:avLst>
                <a:gd name="adj1" fmla="val -29382"/>
              </a:avLst>
            </a:prstGeom>
            <a:ln w="28575">
              <a:solidFill>
                <a:srgbClr val="BE5232"/>
              </a:solidFill>
              <a:tailEnd type="oval"/>
            </a:ln>
          </p:spPr>
          <p:style>
            <a:lnRef idx="1">
              <a:schemeClr val="accent1"/>
            </a:lnRef>
            <a:fillRef idx="0">
              <a:schemeClr val="accent1"/>
            </a:fillRef>
            <a:effectRef idx="0">
              <a:schemeClr val="accent1"/>
            </a:effectRef>
            <a:fontRef idx="minor">
              <a:schemeClr val="tx1"/>
            </a:fontRef>
          </p:style>
        </p:cxnSp>
        <p:sp>
          <p:nvSpPr>
            <p:cNvPr id="10" name="Rounded Rectangle 9" descr="Outline around 3 pancakes.">
              <a:extLst>
                <a:ext uri="{FF2B5EF4-FFF2-40B4-BE49-F238E27FC236}">
                  <a16:creationId xmlns:a16="http://schemas.microsoft.com/office/drawing/2014/main" id="{A182695F-5B5C-E645-B43E-F83CDDE5AF75}"/>
                </a:ext>
                <a:ext uri="{C183D7F6-B498-43B3-948B-1728B52AA6E4}">
                  <adec:decorative xmlns:adec="http://schemas.microsoft.com/office/drawing/2017/decorative" xmlns="" val="0"/>
                </a:ext>
              </a:extLst>
            </p:cNvPr>
            <p:cNvSpPr/>
            <p:nvPr/>
          </p:nvSpPr>
          <p:spPr>
            <a:xfrm>
              <a:off x="3668110" y="2428314"/>
              <a:ext cx="1063999" cy="286871"/>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Speaker Notes">
            <a:extLst>
              <a:ext uri="{FF2B5EF4-FFF2-40B4-BE49-F238E27FC236}">
                <a16:creationId xmlns:a16="http://schemas.microsoft.com/office/drawing/2014/main" id="{6AEDA34F-1B68-C041-9D79-8EE5773DF1A6}"/>
              </a:ext>
            </a:extLst>
          </p:cNvPr>
          <p:cNvSpPr txBox="1"/>
          <p:nvPr/>
        </p:nvSpPr>
        <p:spPr>
          <a:xfrm>
            <a:off x="0" y="4681835"/>
            <a:ext cx="1063061" cy="461665"/>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Our next step is to look at how many items are in one serving.  Looking at this Nutrition Facts label, we see that there are 3 pancakes in 1 serving of Brand P pancake.</a:t>
            </a:r>
            <a:endParaRPr lang="es-ES_tradnl" sz="400" dirty="0"/>
          </a:p>
        </p:txBody>
      </p:sp>
    </p:spTree>
    <p:extLst>
      <p:ext uri="{BB962C8B-B14F-4D97-AF65-F5344CB8AC3E}">
        <p14:creationId xmlns:p14="http://schemas.microsoft.com/office/powerpoint/2010/main" val="9028024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73FF62C-9496-A647-9A59-E4E43331F7E0}"/>
              </a:ext>
            </a:extLst>
          </p:cNvPr>
          <p:cNvSpPr>
            <a:spLocks noGrp="1"/>
          </p:cNvSpPr>
          <p:nvPr>
            <p:ph type="title"/>
          </p:nvPr>
        </p:nvSpPr>
        <p:spPr>
          <a:xfrm>
            <a:off x="2058894" y="4415290"/>
            <a:ext cx="1506106" cy="317896"/>
          </a:xfrm>
        </p:spPr>
        <p:txBody>
          <a:bodyPr/>
          <a:lstStyle/>
          <a:p>
            <a:pPr algn="ctr"/>
            <a:r>
              <a:rPr lang="en-US" sz="800" dirty="0">
                <a:solidFill>
                  <a:schemeClr val="bg1"/>
                </a:solidFill>
              </a:rPr>
              <a:t>How to find the weight of an item</a:t>
            </a:r>
          </a:p>
        </p:txBody>
      </p:sp>
      <p:sp>
        <p:nvSpPr>
          <p:cNvPr id="3" name="Oval 2">
            <a:extLst>
              <a:ext uri="{FF2B5EF4-FFF2-40B4-BE49-F238E27FC236}">
                <a16:creationId xmlns:a16="http://schemas.microsoft.com/office/drawing/2014/main" id="{4A45AE5C-4FE6-6245-B86E-8D6B1FC19D67}"/>
              </a:ext>
            </a:extLst>
          </p:cNvPr>
          <p:cNvSpPr>
            <a:spLocks noChangeAspect="1"/>
          </p:cNvSpPr>
          <p:nvPr/>
        </p:nvSpPr>
        <p:spPr>
          <a:xfrm>
            <a:off x="416164" y="187445"/>
            <a:ext cx="750432" cy="750432"/>
          </a:xfrm>
          <a:prstGeom prst="ellipse">
            <a:avLst/>
          </a:prstGeom>
          <a:solidFill>
            <a:srgbClr val="9CD4E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2F1A57"/>
                </a:solidFill>
                <a:latin typeface="Helvetica" pitchFamily="2" charset="0"/>
              </a:rPr>
              <a:t>4</a:t>
            </a:r>
          </a:p>
        </p:txBody>
      </p:sp>
      <p:sp>
        <p:nvSpPr>
          <p:cNvPr id="4" name="TextBox 3">
            <a:extLst>
              <a:ext uri="{FF2B5EF4-FFF2-40B4-BE49-F238E27FC236}">
                <a16:creationId xmlns:a16="http://schemas.microsoft.com/office/drawing/2014/main" id="{822A4BD4-898E-3747-BD34-2EB3B4103F17}"/>
              </a:ext>
            </a:extLst>
          </p:cNvPr>
          <p:cNvSpPr txBox="1"/>
          <p:nvPr/>
        </p:nvSpPr>
        <p:spPr>
          <a:xfrm>
            <a:off x="1348356" y="271846"/>
            <a:ext cx="7122982" cy="1600438"/>
          </a:xfrm>
          <a:prstGeom prst="rect">
            <a:avLst/>
          </a:prstGeom>
          <a:noFill/>
        </p:spPr>
        <p:txBody>
          <a:bodyPr wrap="square" rtlCol="0">
            <a:spAutoFit/>
          </a:bodyPr>
          <a:lstStyle/>
          <a:p>
            <a:pPr>
              <a:spcAft>
                <a:spcPts val="1200"/>
              </a:spcAft>
            </a:pPr>
            <a:r>
              <a:rPr lang="en-US" sz="2200" dirty="0">
                <a:latin typeface="Times New Roman" panose="02020603050405020304" pitchFamily="18" charset="0"/>
                <a:cs typeface="Times New Roman" panose="02020603050405020304" pitchFamily="18" charset="0"/>
              </a:rPr>
              <a:t>If there is more than one of an item in a serving, you will need to divide to find the weight of each item. </a:t>
            </a:r>
          </a:p>
          <a:p>
            <a:pPr>
              <a:spcAft>
                <a:spcPts val="1200"/>
              </a:spcAft>
            </a:pPr>
            <a:r>
              <a:rPr lang="en-US" sz="2200" dirty="0">
                <a:latin typeface="Times New Roman" panose="02020603050405020304" pitchFamily="18" charset="0"/>
                <a:cs typeface="Times New Roman" panose="02020603050405020304" pitchFamily="18" charset="0"/>
              </a:rPr>
              <a:t>Divide the serving weight by the number of items in one serving to find the weight of each item.</a:t>
            </a:r>
          </a:p>
        </p:txBody>
      </p:sp>
      <p:sp>
        <p:nvSpPr>
          <p:cNvPr id="2" name="TextBox 1">
            <a:extLst>
              <a:ext uri="{FF2B5EF4-FFF2-40B4-BE49-F238E27FC236}">
                <a16:creationId xmlns:a16="http://schemas.microsoft.com/office/drawing/2014/main" id="{AED245E9-80EB-0F42-B242-C815D626DBC3}"/>
              </a:ext>
            </a:extLst>
          </p:cNvPr>
          <p:cNvSpPr txBox="1"/>
          <p:nvPr/>
        </p:nvSpPr>
        <p:spPr>
          <a:xfrm>
            <a:off x="882258" y="2404892"/>
            <a:ext cx="2400608" cy="738664"/>
          </a:xfrm>
          <a:prstGeom prst="rect">
            <a:avLst/>
          </a:prstGeom>
          <a:noFill/>
        </p:spPr>
        <p:txBody>
          <a:bodyPr wrap="square" rtlCol="0">
            <a:spAutoFit/>
          </a:bodyPr>
          <a:lstStyle/>
          <a:p>
            <a:pPr algn="ctr"/>
            <a:r>
              <a:rPr lang="en-US" sz="2400" b="1" dirty="0">
                <a:solidFill>
                  <a:srgbClr val="2F1A57"/>
                </a:solidFill>
                <a:latin typeface="Times New Roman" panose="02020603050405020304" pitchFamily="18" charset="0"/>
                <a:cs typeface="Times New Roman" panose="02020603050405020304" pitchFamily="18" charset="0"/>
              </a:rPr>
              <a:t>117 grams</a:t>
            </a:r>
            <a:endParaRPr lang="en-US" sz="2400" dirty="0">
              <a:solidFill>
                <a:srgbClr val="2F1A57"/>
              </a:solidFill>
              <a:latin typeface="Times New Roman" panose="02020603050405020304" pitchFamily="18" charset="0"/>
              <a:cs typeface="Times New Roman" panose="02020603050405020304" pitchFamily="18" charset="0"/>
            </a:endParaRPr>
          </a:p>
          <a:p>
            <a:pPr algn="ctr"/>
            <a:r>
              <a:rPr lang="en-US" i="1" dirty="0">
                <a:latin typeface="Times New Roman" panose="02020603050405020304" pitchFamily="18" charset="0"/>
                <a:cs typeface="Times New Roman" panose="02020603050405020304" pitchFamily="18" charset="0"/>
              </a:rPr>
              <a:t>Serving Weight</a:t>
            </a:r>
            <a:endParaRPr lang="en-US"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344DD5CC-B911-CC45-9ADD-2B4FE98F2283}"/>
              </a:ext>
            </a:extLst>
          </p:cNvPr>
          <p:cNvSpPr txBox="1"/>
          <p:nvPr/>
        </p:nvSpPr>
        <p:spPr>
          <a:xfrm>
            <a:off x="2719958" y="2330368"/>
            <a:ext cx="909754" cy="646331"/>
          </a:xfrm>
          <a:prstGeom prst="rect">
            <a:avLst/>
          </a:prstGeom>
          <a:noFill/>
        </p:spPr>
        <p:txBody>
          <a:bodyPr wrap="square" rtlCol="0">
            <a:spAutoFit/>
          </a:bodyPr>
          <a:lstStyle/>
          <a:p>
            <a:pPr algn="ctr"/>
            <a:r>
              <a:rPr lang="en-US" sz="3600" b="1" dirty="0">
                <a:solidFill>
                  <a:srgbClr val="2F1A57"/>
                </a:solidFill>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id="{A4D7E873-1E49-E54E-864B-8974E9B3711D}"/>
              </a:ext>
            </a:extLst>
          </p:cNvPr>
          <p:cNvSpPr txBox="1"/>
          <p:nvPr/>
        </p:nvSpPr>
        <p:spPr>
          <a:xfrm>
            <a:off x="3152496" y="2404892"/>
            <a:ext cx="2400608" cy="738664"/>
          </a:xfrm>
          <a:prstGeom prst="rect">
            <a:avLst/>
          </a:prstGeom>
          <a:noFill/>
        </p:spPr>
        <p:txBody>
          <a:bodyPr wrap="square" rtlCol="0">
            <a:spAutoFit/>
          </a:bodyPr>
          <a:lstStyle/>
          <a:p>
            <a:pPr algn="ctr"/>
            <a:r>
              <a:rPr lang="en-US" sz="2400" b="1" dirty="0">
                <a:solidFill>
                  <a:srgbClr val="2F1A57"/>
                </a:solidFill>
                <a:latin typeface="Times New Roman" panose="02020603050405020304" pitchFamily="18" charset="0"/>
                <a:cs typeface="Times New Roman" panose="02020603050405020304" pitchFamily="18" charset="0"/>
              </a:rPr>
              <a:t>3 pancakes</a:t>
            </a:r>
          </a:p>
          <a:p>
            <a:pPr algn="ctr"/>
            <a:r>
              <a:rPr lang="en-US" i="1" dirty="0">
                <a:latin typeface="Times New Roman" panose="02020603050405020304" pitchFamily="18" charset="0"/>
                <a:cs typeface="Times New Roman" panose="02020603050405020304" pitchFamily="18" charset="0"/>
              </a:rPr>
              <a:t>  Serving Size</a:t>
            </a:r>
            <a:endParaRPr lang="en-US"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16480238-CBBD-4B4A-B757-2A7FC781154E}"/>
              </a:ext>
            </a:extLst>
          </p:cNvPr>
          <p:cNvSpPr txBox="1"/>
          <p:nvPr/>
        </p:nvSpPr>
        <p:spPr>
          <a:xfrm>
            <a:off x="5063766" y="2330368"/>
            <a:ext cx="909754" cy="646331"/>
          </a:xfrm>
          <a:prstGeom prst="rect">
            <a:avLst/>
          </a:prstGeom>
          <a:noFill/>
        </p:spPr>
        <p:txBody>
          <a:bodyPr wrap="square" rtlCol="0">
            <a:spAutoFit/>
          </a:bodyPr>
          <a:lstStyle/>
          <a:p>
            <a:pPr algn="ctr"/>
            <a:r>
              <a:rPr lang="en-US" sz="3600" b="1" dirty="0">
                <a:solidFill>
                  <a:srgbClr val="2F1A57"/>
                </a:solidFill>
                <a:latin typeface="Times New Roman" panose="02020603050405020304" pitchFamily="18" charset="0"/>
                <a:cs typeface="Times New Roman" panose="02020603050405020304" pitchFamily="18" charset="0"/>
              </a:rPr>
              <a:t>=</a:t>
            </a:r>
          </a:p>
        </p:txBody>
      </p:sp>
      <p:sp>
        <p:nvSpPr>
          <p:cNvPr id="19" name="TextBox 18">
            <a:extLst>
              <a:ext uri="{FF2B5EF4-FFF2-40B4-BE49-F238E27FC236}">
                <a16:creationId xmlns:a16="http://schemas.microsoft.com/office/drawing/2014/main" id="{63436A95-7003-BB46-89C2-672D1041B0F9}"/>
              </a:ext>
            </a:extLst>
          </p:cNvPr>
          <p:cNvSpPr txBox="1"/>
          <p:nvPr/>
        </p:nvSpPr>
        <p:spPr>
          <a:xfrm>
            <a:off x="5857906" y="2404892"/>
            <a:ext cx="3079530" cy="738664"/>
          </a:xfrm>
          <a:prstGeom prst="rect">
            <a:avLst/>
          </a:prstGeom>
          <a:noFill/>
        </p:spPr>
        <p:txBody>
          <a:bodyPr wrap="square" rtlCol="0">
            <a:spAutoFit/>
          </a:bodyPr>
          <a:lstStyle/>
          <a:p>
            <a:pPr algn="ctr"/>
            <a:r>
              <a:rPr lang="en-US" sz="2400" b="1" dirty="0">
                <a:solidFill>
                  <a:srgbClr val="2F1A57"/>
                </a:solidFill>
                <a:latin typeface="Times New Roman" panose="02020603050405020304" pitchFamily="18" charset="0"/>
                <a:cs typeface="Times New Roman" panose="02020603050405020304" pitchFamily="18" charset="0"/>
              </a:rPr>
              <a:t>39 grams per pancake</a:t>
            </a:r>
          </a:p>
          <a:p>
            <a:pPr algn="ctr"/>
            <a:r>
              <a:rPr lang="en-US" i="1" dirty="0">
                <a:latin typeface="Times New Roman" panose="02020603050405020304" pitchFamily="18" charset="0"/>
                <a:cs typeface="Times New Roman" panose="02020603050405020304" pitchFamily="18" charset="0"/>
              </a:rPr>
              <a:t>    Weight of Each Item</a:t>
            </a:r>
          </a:p>
        </p:txBody>
      </p:sp>
      <p:pic>
        <p:nvPicPr>
          <p:cNvPr id="7" name="Picture 6" descr=" 3 pancakes with strawberry slices on top.">
            <a:extLst>
              <a:ext uri="{FF2B5EF4-FFF2-40B4-BE49-F238E27FC236}">
                <a16:creationId xmlns:a16="http://schemas.microsoft.com/office/drawing/2014/main" id="{2A95FFA8-CED8-6941-AE62-51937F562D2B}"/>
              </a:ext>
              <a:ext uri="{C183D7F6-B498-43B3-948B-1728B52AA6E4}">
                <adec:decorative xmlns:adec="http://schemas.microsoft.com/office/drawing/2017/decorative" xmlns=""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213" y="2970198"/>
            <a:ext cx="2449527" cy="2241303"/>
          </a:xfrm>
          <a:prstGeom prst="rect">
            <a:avLst/>
          </a:prstGeom>
        </p:spPr>
      </p:pic>
      <p:sp>
        <p:nvSpPr>
          <p:cNvPr id="5" name="Speaker Notes">
            <a:extLst>
              <a:ext uri="{FF2B5EF4-FFF2-40B4-BE49-F238E27FC236}">
                <a16:creationId xmlns:a16="http://schemas.microsoft.com/office/drawing/2014/main" id="{9E506C6A-8472-304C-AD86-F08EFA500A0A}"/>
              </a:ext>
            </a:extLst>
          </p:cNvPr>
          <p:cNvSpPr txBox="1"/>
          <p:nvPr/>
        </p:nvSpPr>
        <p:spPr>
          <a:xfrm>
            <a:off x="2790701" y="4821378"/>
            <a:ext cx="5625258" cy="33855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On page 4, Step 4 tells us that if we have more than one of an item in a serving, you will need to divide to find how much one item weighs. </a:t>
            </a:r>
          </a:p>
          <a:p>
            <a:r>
              <a:rPr lang="en-US" sz="400" dirty="0">
                <a:solidFill>
                  <a:schemeClr val="bg1"/>
                </a:solidFill>
                <a:latin typeface="Arial" panose="020B0604020202020204" pitchFamily="34" charset="0"/>
                <a:cs typeface="Arial" panose="020B0604020202020204" pitchFamily="34" charset="0"/>
              </a:rPr>
              <a:t>Because 1 serving of Brand P pancakes has 3 pancakes, we know we will need to divide to find out the weight of one pancake. </a:t>
            </a:r>
          </a:p>
          <a:p>
            <a:r>
              <a:rPr lang="en-US" sz="400" dirty="0">
                <a:solidFill>
                  <a:schemeClr val="bg1"/>
                </a:solidFill>
                <a:latin typeface="Arial" panose="020B0604020202020204" pitchFamily="34" charset="0"/>
                <a:cs typeface="Arial" panose="020B0604020202020204" pitchFamily="34" charset="0"/>
              </a:rPr>
              <a:t>We know from Step 3 that one serving weighs 117 grams. We also know that there are 3 pancakes in one serving, so we divide 117 by 3 to find the weight of one pancake. When we do, we find that one Brand P pancake weighs 39 grams.</a:t>
            </a:r>
          </a:p>
        </p:txBody>
      </p:sp>
    </p:spTree>
    <p:extLst>
      <p:ext uri="{BB962C8B-B14F-4D97-AF65-F5344CB8AC3E}">
        <p14:creationId xmlns:p14="http://schemas.microsoft.com/office/powerpoint/2010/main" val="3291563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205FF-4C73-7D4C-AC95-4DD71B5E13AC}"/>
              </a:ext>
            </a:extLst>
          </p:cNvPr>
          <p:cNvSpPr>
            <a:spLocks noGrp="1"/>
          </p:cNvSpPr>
          <p:nvPr>
            <p:ph type="title"/>
          </p:nvPr>
        </p:nvSpPr>
        <p:spPr>
          <a:xfrm>
            <a:off x="-1" y="0"/>
            <a:ext cx="8576433" cy="1129769"/>
          </a:xfrm>
        </p:spPr>
        <p:txBody>
          <a:bodyPr tIns="228600"/>
          <a:lstStyle/>
          <a:p>
            <a:r>
              <a:rPr lang="en-US" sz="2400" dirty="0"/>
              <a:t>Compare the weight of one item to the minimum weight listed in the Grains Measuring Chart (from Step 1).</a:t>
            </a:r>
          </a:p>
        </p:txBody>
      </p:sp>
      <p:sp>
        <p:nvSpPr>
          <p:cNvPr id="5" name="Rounded Rectangle 4" descr="&quot;&quot;">
            <a:extLst>
              <a:ext uri="{FF2B5EF4-FFF2-40B4-BE49-F238E27FC236}">
                <a16:creationId xmlns:a16="http://schemas.microsoft.com/office/drawing/2014/main" id="{16E951C8-64DF-D64D-80D3-3CC78C354DEC}"/>
              </a:ext>
              <a:ext uri="{C183D7F6-B498-43B3-948B-1728B52AA6E4}">
                <adec:decorative xmlns:adec="http://schemas.microsoft.com/office/drawing/2017/decorative" xmlns="" val="0"/>
              </a:ext>
            </a:extLst>
          </p:cNvPr>
          <p:cNvSpPr/>
          <p:nvPr/>
        </p:nvSpPr>
        <p:spPr>
          <a:xfrm>
            <a:off x="390335" y="1453726"/>
            <a:ext cx="8186106" cy="3118274"/>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1" name="Picture 10" descr="pancake">
            <a:extLst>
              <a:ext uri="{FF2B5EF4-FFF2-40B4-BE49-F238E27FC236}">
                <a16:creationId xmlns:a16="http://schemas.microsoft.com/office/drawing/2014/main" id="{9150190C-6C40-3B4B-8E86-32957BF9C51B}"/>
              </a:ext>
              <a:ext uri="{C183D7F6-B498-43B3-948B-1728B52AA6E4}">
                <adec:decorative xmlns:adec="http://schemas.microsoft.com/office/drawing/2017/decorative" xmlns="" val="0"/>
              </a:ext>
            </a:extLst>
          </p:cNvPr>
          <p:cNvPicPr>
            <a:picLocks noChangeAspect="1"/>
          </p:cNvPicPr>
          <p:nvPr/>
        </p:nvPicPr>
        <p:blipFill>
          <a:blip r:embed="rId3"/>
          <a:stretch>
            <a:fillRect/>
          </a:stretch>
        </p:blipFill>
        <p:spPr>
          <a:xfrm>
            <a:off x="650485" y="1523640"/>
            <a:ext cx="2648542" cy="2424089"/>
          </a:xfrm>
          <a:prstGeom prst="rect">
            <a:avLst/>
          </a:prstGeom>
        </p:spPr>
      </p:pic>
      <p:sp>
        <p:nvSpPr>
          <p:cNvPr id="9" name="TextBox 8">
            <a:extLst>
              <a:ext uri="{FF2B5EF4-FFF2-40B4-BE49-F238E27FC236}">
                <a16:creationId xmlns:a16="http://schemas.microsoft.com/office/drawing/2014/main" id="{5EFDBA4F-30F0-C541-A994-2A68AF40C4CA}"/>
              </a:ext>
            </a:extLst>
          </p:cNvPr>
          <p:cNvSpPr txBox="1"/>
          <p:nvPr/>
        </p:nvSpPr>
        <p:spPr>
          <a:xfrm>
            <a:off x="519438" y="3651201"/>
            <a:ext cx="3079530" cy="461665"/>
          </a:xfrm>
          <a:prstGeom prst="rect">
            <a:avLst/>
          </a:prstGeom>
          <a:noFill/>
        </p:spPr>
        <p:txBody>
          <a:bodyPr wrap="square" rtlCol="0">
            <a:spAutoFit/>
          </a:bodyPr>
          <a:lstStyle/>
          <a:p>
            <a:pPr algn="ctr"/>
            <a:r>
              <a:rPr lang="en-US" sz="2400" b="1" dirty="0">
                <a:solidFill>
                  <a:srgbClr val="2F1A57"/>
                </a:solidFill>
                <a:latin typeface="Times New Roman" panose="02020603050405020304" pitchFamily="18" charset="0"/>
                <a:cs typeface="Times New Roman" panose="02020603050405020304" pitchFamily="18" charset="0"/>
              </a:rPr>
              <a:t>39 grams per pancake</a:t>
            </a:r>
          </a:p>
        </p:txBody>
      </p:sp>
      <p:graphicFrame>
        <p:nvGraphicFramePr>
          <p:cNvPr id="6" name="Table 5" descr="Grains Measuring Chart">
            <a:extLst>
              <a:ext uri="{FF2B5EF4-FFF2-40B4-BE49-F238E27FC236}">
                <a16:creationId xmlns:a16="http://schemas.microsoft.com/office/drawing/2014/main" id="{4760EC2A-8A67-674B-BD1F-E7B0DA1AD397}"/>
              </a:ext>
            </a:extLst>
          </p:cNvPr>
          <p:cNvGraphicFramePr>
            <a:graphicFrameLocks noGrp="1"/>
          </p:cNvGraphicFramePr>
          <p:nvPr>
            <p:extLst>
              <p:ext uri="{D42A27DB-BD31-4B8C-83A1-F6EECF244321}">
                <p14:modId xmlns:p14="http://schemas.microsoft.com/office/powerpoint/2010/main" val="2841192251"/>
              </p:ext>
            </p:extLst>
          </p:nvPr>
        </p:nvGraphicFramePr>
        <p:xfrm>
          <a:off x="4091098" y="1631472"/>
          <a:ext cx="4269858" cy="2870848"/>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20871024"/>
                    </a:ext>
                  </a:extLst>
                </a:gridCol>
                <a:gridCol w="2349618">
                  <a:extLst>
                    <a:ext uri="{9D8B030D-6E8A-4147-A177-3AD203B41FA5}">
                      <a16:colId xmlns:a16="http://schemas.microsoft.com/office/drawing/2014/main" val="3364600419"/>
                    </a:ext>
                  </a:extLst>
                </a:gridCol>
              </a:tblGrid>
              <a:tr h="1280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dirty="0">
                          <a:solidFill>
                            <a:srgbClr val="DED9E5"/>
                          </a:solidFill>
                          <a:latin typeface="Helvetica" pitchFamily="2" charset="0"/>
                          <a:cs typeface="Times New Roman" panose="02020603050405020304" pitchFamily="18" charset="0"/>
                        </a:rPr>
                        <a:t>Grain Item and Size</a:t>
                      </a:r>
                    </a:p>
                    <a:p>
                      <a:pPr algn="ctr"/>
                      <a:endParaRPr lang="en-US" sz="1600" b="0" i="0" dirty="0">
                        <a:solidFill>
                          <a:schemeClr val="tx1"/>
                        </a:solidFill>
                        <a:latin typeface="Helvetica" pitchFamily="2" charset="0"/>
                      </a:endParaRPr>
                    </a:p>
                  </a:txBody>
                  <a:tcPr marL="84408" marR="84408" marT="62597" marB="75115">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600" b="1" i="0" dirty="0">
                          <a:solidFill>
                            <a:schemeClr val="tx1"/>
                          </a:solidFill>
                          <a:latin typeface="Helvetica" pitchFamily="2" charset="0"/>
                          <a:cs typeface="Times New Roman" panose="02020603050405020304" pitchFamily="18" charset="0"/>
                        </a:rPr>
                        <a:t>1- through 5-year-olds </a:t>
                      </a:r>
                      <a:r>
                        <a:rPr lang="en-US" sz="1600" b="0" i="0" dirty="0">
                          <a:solidFill>
                            <a:schemeClr val="tx1"/>
                          </a:solidFill>
                          <a:latin typeface="Helvetica" pitchFamily="2" charset="0"/>
                          <a:cs typeface="Times New Roman" panose="02020603050405020304" pitchFamily="18" charset="0"/>
                        </a:rPr>
                        <a:t>at Breakfast, Lunch, Supper, Snack</a:t>
                      </a:r>
                    </a:p>
                  </a:txBody>
                  <a:tcPr marL="84408" marR="64276" marT="62597" marB="7511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832213">
                <a:tc>
                  <a:txBody>
                    <a:bodyPr/>
                    <a:lstStyle/>
                    <a:p>
                      <a:pPr algn="ctr"/>
                      <a:r>
                        <a:rPr lang="en-US" sz="1600" b="1" i="0" dirty="0">
                          <a:solidFill>
                            <a:schemeClr val="tx1"/>
                          </a:solidFill>
                          <a:latin typeface="Helvetica" pitchFamily="2" charset="0"/>
                          <a:cs typeface="Times New Roman" panose="02020603050405020304" pitchFamily="18" charset="0"/>
                        </a:rPr>
                        <a:t>Grain Item </a:t>
                      </a:r>
                      <a:br>
                        <a:rPr lang="en-US" sz="1600" b="1" i="0" dirty="0">
                          <a:solidFill>
                            <a:schemeClr val="tx1"/>
                          </a:solidFill>
                          <a:latin typeface="Helvetica" pitchFamily="2" charset="0"/>
                          <a:cs typeface="Times New Roman" panose="02020603050405020304" pitchFamily="18" charset="0"/>
                        </a:rPr>
                      </a:br>
                      <a:r>
                        <a:rPr lang="en-US" sz="1600" b="1" i="0" dirty="0">
                          <a:solidFill>
                            <a:schemeClr val="tx1"/>
                          </a:solidFill>
                          <a:latin typeface="Helvetica" pitchFamily="2" charset="0"/>
                          <a:cs typeface="Times New Roman" panose="02020603050405020304" pitchFamily="18" charset="0"/>
                        </a:rPr>
                        <a:t>and Size</a:t>
                      </a:r>
                    </a:p>
                  </a:txBody>
                  <a:tcPr marL="84408" marR="84408" marT="62597" marB="75115">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600" b="1" i="0" dirty="0">
                          <a:solidFill>
                            <a:schemeClr val="tx1"/>
                          </a:solidFill>
                          <a:latin typeface="Helvetica" pitchFamily="2" charset="0"/>
                          <a:cs typeface="Times New Roman" panose="02020603050405020304" pitchFamily="18" charset="0"/>
                        </a:rPr>
                        <a:t>Serve at Least </a:t>
                      </a:r>
                      <a:br>
                        <a:rPr lang="en-US" sz="1600" b="1" i="0" dirty="0">
                          <a:solidFill>
                            <a:schemeClr val="tx1"/>
                          </a:solidFill>
                          <a:latin typeface="Helvetica" pitchFamily="2" charset="0"/>
                          <a:cs typeface="Times New Roman" panose="02020603050405020304" pitchFamily="18" charset="0"/>
                        </a:rPr>
                      </a:br>
                      <a:r>
                        <a:rPr lang="en-US" sz="1600" b="1" i="0" dirty="0">
                          <a:solidFill>
                            <a:schemeClr val="tx1"/>
                          </a:solidFill>
                          <a:latin typeface="Helvetica" pitchFamily="2" charset="0"/>
                          <a:cs typeface="Times New Roman" panose="02020603050405020304" pitchFamily="18" charset="0"/>
                        </a:rPr>
                        <a:t>½ oz. eq.</a:t>
                      </a:r>
                      <a:r>
                        <a:rPr lang="en-US" sz="1600" b="0" i="0" dirty="0">
                          <a:solidFill>
                            <a:schemeClr val="tx1"/>
                          </a:solidFill>
                          <a:latin typeface="Helvetica" pitchFamily="2" charset="0"/>
                          <a:cs typeface="Times New Roman" panose="02020603050405020304" pitchFamily="18" charset="0"/>
                        </a:rPr>
                        <a:t>, which </a:t>
                      </a:r>
                      <a:br>
                        <a:rPr lang="en-US" sz="1600" b="0" i="0" dirty="0">
                          <a:solidFill>
                            <a:schemeClr val="tx1"/>
                          </a:solidFill>
                          <a:latin typeface="Helvetica" pitchFamily="2" charset="0"/>
                          <a:cs typeface="Times New Roman" panose="02020603050405020304" pitchFamily="18" charset="0"/>
                        </a:rPr>
                      </a:br>
                      <a:r>
                        <a:rPr lang="en-US" sz="1600" b="0" i="0" dirty="0">
                          <a:solidFill>
                            <a:schemeClr val="tx1"/>
                          </a:solidFill>
                          <a:latin typeface="Helvetica" pitchFamily="2" charset="0"/>
                          <a:cs typeface="Times New Roman" panose="02020603050405020304" pitchFamily="18" charset="0"/>
                        </a:rPr>
                        <a:t>equals about…</a:t>
                      </a:r>
                    </a:p>
                  </a:txBody>
                  <a:tcPr marL="84408" marR="64276" marT="62597" marB="7511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600258">
                <a:tc>
                  <a:txBody>
                    <a:bodyPr/>
                    <a:lstStyle/>
                    <a:p>
                      <a:pPr>
                        <a:lnSpc>
                          <a:spcPts val="2320"/>
                        </a:lnSpc>
                      </a:pPr>
                      <a:r>
                        <a:rPr lang="en-US" sz="1600" b="1" i="0" dirty="0">
                          <a:solidFill>
                            <a:schemeClr val="tx1"/>
                          </a:solidFill>
                          <a:effectLst/>
                          <a:latin typeface="Helvetica" pitchFamily="2" charset="0"/>
                        </a:rPr>
                        <a:t>Pancake </a:t>
                      </a:r>
                      <a:r>
                        <a:rPr lang="en-US" sz="1600" b="0" i="0" dirty="0">
                          <a:solidFill>
                            <a:schemeClr val="tx1"/>
                          </a:solidFill>
                          <a:effectLst/>
                          <a:latin typeface="Helvetica" pitchFamily="2" charset="0"/>
                        </a:rPr>
                        <a:t/>
                      </a:r>
                      <a:br>
                        <a:rPr lang="en-US" sz="1600" b="0" i="0" dirty="0">
                          <a:solidFill>
                            <a:schemeClr val="tx1"/>
                          </a:solidFill>
                          <a:effectLst/>
                          <a:latin typeface="Helvetica" pitchFamily="2" charset="0"/>
                        </a:rPr>
                      </a:br>
                      <a:r>
                        <a:rPr lang="en-US" sz="1600" b="0" i="0" dirty="0">
                          <a:solidFill>
                            <a:schemeClr val="tx1"/>
                          </a:solidFill>
                          <a:effectLst/>
                          <a:latin typeface="Helvetica" pitchFamily="2" charset="0"/>
                        </a:rPr>
                        <a:t>at least 34 grams*</a:t>
                      </a:r>
                    </a:p>
                  </a:txBody>
                  <a:tcPr marL="71975" marR="31804" marT="60259" marB="71975"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2300"/>
                        </a:lnSpc>
                      </a:pPr>
                      <a:r>
                        <a:rPr lang="en-US" sz="1600" b="0" i="0" dirty="0">
                          <a:solidFill>
                            <a:schemeClr val="tx1"/>
                          </a:solidFill>
                          <a:effectLst/>
                          <a:latin typeface="Helvetica" pitchFamily="2" charset="0"/>
                        </a:rPr>
                        <a:t>½ pancake or</a:t>
                      </a:r>
                      <a:br>
                        <a:rPr lang="en-US" sz="1600" b="0" i="0" dirty="0">
                          <a:solidFill>
                            <a:schemeClr val="tx1"/>
                          </a:solidFill>
                          <a:effectLst/>
                          <a:latin typeface="Helvetica" pitchFamily="2" charset="0"/>
                        </a:rPr>
                      </a:br>
                      <a:r>
                        <a:rPr lang="en-US" sz="1600" b="0" i="0" dirty="0">
                          <a:solidFill>
                            <a:schemeClr val="tx1"/>
                          </a:solidFill>
                          <a:effectLst/>
                          <a:latin typeface="Helvetica" pitchFamily="2" charset="0"/>
                        </a:rPr>
                        <a:t>17 grams</a:t>
                      </a:r>
                    </a:p>
                  </a:txBody>
                  <a:tcPr marL="71975" marR="64276" marT="65281" marB="7197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bl>
          </a:graphicData>
        </a:graphic>
      </p:graphicFrame>
      <p:sp>
        <p:nvSpPr>
          <p:cNvPr id="12" name="Oval 11" descr="Outline around &quot;at least 34 grams&quot;.">
            <a:extLst>
              <a:ext uri="{FF2B5EF4-FFF2-40B4-BE49-F238E27FC236}">
                <a16:creationId xmlns:a16="http://schemas.microsoft.com/office/drawing/2014/main" id="{94DA810B-4328-9E44-8BED-E6C35861E394}"/>
              </a:ext>
            </a:extLst>
          </p:cNvPr>
          <p:cNvSpPr/>
          <p:nvPr/>
        </p:nvSpPr>
        <p:spPr>
          <a:xfrm>
            <a:off x="4031321" y="4098273"/>
            <a:ext cx="1910757" cy="382441"/>
          </a:xfrm>
          <a:prstGeom prst="ellipse">
            <a:avLst/>
          </a:prstGeom>
          <a:noFill/>
          <a:ln w="38100">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quot;&quot;">
            <a:extLst>
              <a:ext uri="{FF2B5EF4-FFF2-40B4-BE49-F238E27FC236}">
                <a16:creationId xmlns:a16="http://schemas.microsoft.com/office/drawing/2014/main" id="{67B75F84-ACB2-8747-9EFF-DC5338CEAC80}"/>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4572000" y="1893886"/>
            <a:ext cx="906568" cy="948618"/>
          </a:xfrm>
          <a:prstGeom prst="rect">
            <a:avLst/>
          </a:prstGeom>
        </p:spPr>
      </p:pic>
      <p:cxnSp>
        <p:nvCxnSpPr>
          <p:cNvPr id="10" name="Straight Connector 9" descr="&quot;&quot;">
            <a:extLst>
              <a:ext uri="{FF2B5EF4-FFF2-40B4-BE49-F238E27FC236}">
                <a16:creationId xmlns:a16="http://schemas.microsoft.com/office/drawing/2014/main" id="{824093A0-BDEA-F845-81A8-8B757D3A2216}"/>
              </a:ext>
              <a:ext uri="{C183D7F6-B498-43B3-948B-1728B52AA6E4}">
                <adec:decorative xmlns:adec="http://schemas.microsoft.com/office/drawing/2017/decorative" xmlns="" val="0"/>
              </a:ext>
            </a:extLst>
          </p:cNvPr>
          <p:cNvCxnSpPr>
            <a:cxnSpLocks/>
          </p:cNvCxnSpPr>
          <p:nvPr/>
        </p:nvCxnSpPr>
        <p:spPr>
          <a:xfrm>
            <a:off x="3815144" y="1662496"/>
            <a:ext cx="0" cy="2631598"/>
          </a:xfrm>
          <a:prstGeom prst="line">
            <a:avLst/>
          </a:prstGeom>
          <a:ln w="38100" cap="rnd" cmpd="sng" algn="ctr">
            <a:solidFill>
              <a:srgbClr val="2F1A57"/>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peaker Notes">
            <a:extLst>
              <a:ext uri="{FF2B5EF4-FFF2-40B4-BE49-F238E27FC236}">
                <a16:creationId xmlns:a16="http://schemas.microsoft.com/office/drawing/2014/main" id="{6F601531-AC7F-D54F-86ED-A4455FAEFAEB}"/>
              </a:ext>
            </a:extLst>
          </p:cNvPr>
          <p:cNvSpPr txBox="1"/>
          <p:nvPr/>
        </p:nvSpPr>
        <p:spPr>
          <a:xfrm>
            <a:off x="166255" y="4904509"/>
            <a:ext cx="3411511" cy="215444"/>
          </a:xfrm>
          <a:prstGeom prst="rect">
            <a:avLst/>
          </a:prstGeom>
          <a:noFill/>
        </p:spPr>
        <p:txBody>
          <a:bodyPr wrap="none" rtlCol="0">
            <a:spAutoFit/>
          </a:bodyPr>
          <a:lstStyle/>
          <a:p>
            <a:pPr lvl="0" defTabSz="685800">
              <a:defRPr/>
            </a:pPr>
            <a:r>
              <a:rPr lang="en-US" sz="400" dirty="0">
                <a:solidFill>
                  <a:schemeClr val="bg1"/>
                </a:solidFill>
                <a:latin typeface="Arial" panose="020B0604020202020204" pitchFamily="34" charset="0"/>
                <a:cs typeface="Arial" panose="020B0604020202020204" pitchFamily="34" charset="0"/>
              </a:rPr>
              <a:t>Speaker notes:</a:t>
            </a:r>
          </a:p>
          <a:p>
            <a:pPr lvl="0" defTabSz="685800">
              <a:defRPr/>
            </a:pPr>
            <a:r>
              <a:rPr lang="en-US" sz="400" dirty="0">
                <a:solidFill>
                  <a:schemeClr val="bg1"/>
                </a:solidFill>
                <a:latin typeface="Arial" panose="020B0604020202020204" pitchFamily="34" charset="0"/>
                <a:cs typeface="Arial" panose="020B0604020202020204" pitchFamily="34" charset="0"/>
              </a:rPr>
              <a:t>Now that we know the weight of one pancake, we can compare that weight to the weight of the pancake listed in the Grains Measuring Chart.</a:t>
            </a:r>
          </a:p>
        </p:txBody>
      </p:sp>
    </p:spTree>
    <p:extLst>
      <p:ext uri="{BB962C8B-B14F-4D97-AF65-F5344CB8AC3E}">
        <p14:creationId xmlns:p14="http://schemas.microsoft.com/office/powerpoint/2010/main" val="3529201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0"/>
            <a:ext cx="8436334" cy="850790"/>
          </a:xfrm>
        </p:spPr>
        <p:txBody>
          <a:bodyPr/>
          <a:lstStyle/>
          <a:p>
            <a:r>
              <a:rPr lang="en-US" dirty="0"/>
              <a:t>How Much Is 1 Ounce Equivalent?</a:t>
            </a:r>
          </a:p>
        </p:txBody>
      </p:sp>
      <p:pic>
        <p:nvPicPr>
          <p:cNvPr id="13" name="Picture 12" descr="Thumbnail image of page 1 of &quot;Using Ounce Equivalents for Grains in the Child and Adult Care Food Program&quot; worksheet.">
            <a:extLst>
              <a:ext uri="{FF2B5EF4-FFF2-40B4-BE49-F238E27FC236}">
                <a16:creationId xmlns:a16="http://schemas.microsoft.com/office/drawing/2014/main" id="{C1946854-3898-8D40-BFD1-C69196B7D486}"/>
              </a:ext>
            </a:extLst>
          </p:cNvPr>
          <p:cNvPicPr>
            <a:picLocks noChangeAspect="1"/>
          </p:cNvPicPr>
          <p:nvPr/>
        </p:nvPicPr>
        <p:blipFill>
          <a:blip r:embed="rId3"/>
          <a:srcRect/>
          <a:stretch/>
        </p:blipFill>
        <p:spPr>
          <a:xfrm>
            <a:off x="430479" y="983123"/>
            <a:ext cx="2261921" cy="2927191"/>
          </a:xfrm>
          <a:prstGeom prst="rect">
            <a:avLst/>
          </a:prstGeom>
          <a:effectLst>
            <a:outerShdw blurRad="63500" sx="102000" sy="102000" algn="ctr" rotWithShape="0">
              <a:prstClr val="black">
                <a:alpha val="15000"/>
              </a:prstClr>
            </a:outerShdw>
          </a:effectLst>
        </p:spPr>
      </p:pic>
      <p:grpSp>
        <p:nvGrpSpPr>
          <p:cNvPr id="5" name="Group 4" descr="Highlighted section of &quot;How much is 1 ounce equivalent?&quot;">
            <a:extLst>
              <a:ext uri="{FF2B5EF4-FFF2-40B4-BE49-F238E27FC236}">
                <a16:creationId xmlns:a16="http://schemas.microsoft.com/office/drawing/2014/main" id="{C5F6CFB3-3DC4-3545-8E53-D9516601C762}"/>
              </a:ext>
            </a:extLst>
          </p:cNvPr>
          <p:cNvGrpSpPr/>
          <p:nvPr/>
        </p:nvGrpSpPr>
        <p:grpSpPr>
          <a:xfrm>
            <a:off x="265610" y="1753507"/>
            <a:ext cx="8359916" cy="2771695"/>
            <a:chOff x="265610" y="1753507"/>
            <a:chExt cx="8359916" cy="2771695"/>
          </a:xfrm>
        </p:grpSpPr>
        <p:sp>
          <p:nvSpPr>
            <p:cNvPr id="16" name="Rounded Rectangle 15" descr="Highlighted section of &quot;How much is 1 ounce equivalent?&quot;">
              <a:extLst>
                <a:ext uri="{FF2B5EF4-FFF2-40B4-BE49-F238E27FC236}">
                  <a16:creationId xmlns:a16="http://schemas.microsoft.com/office/drawing/2014/main" id="{170D76E1-F3DA-6143-8EEF-F1A6F92C115B}"/>
                </a:ext>
              </a:extLst>
            </p:cNvPr>
            <p:cNvSpPr/>
            <p:nvPr/>
          </p:nvSpPr>
          <p:spPr>
            <a:xfrm>
              <a:off x="430479" y="1753507"/>
              <a:ext cx="2261921" cy="605137"/>
            </a:xfrm>
            <a:prstGeom prst="roundRect">
              <a:avLst>
                <a:gd name="adj" fmla="val 2163"/>
              </a:avLst>
            </a:prstGeom>
            <a:noFill/>
            <a:ln w="28575">
              <a:solidFill>
                <a:srgbClr val="2F1A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7" name="Elbow Connector 16" descr=" ">
              <a:extLst>
                <a:ext uri="{FF2B5EF4-FFF2-40B4-BE49-F238E27FC236}">
                  <a16:creationId xmlns:a16="http://schemas.microsoft.com/office/drawing/2014/main" id="{E16A87C2-9727-8D4C-A267-04B2D649D06A}"/>
                </a:ext>
              </a:extLst>
            </p:cNvPr>
            <p:cNvCxnSpPr>
              <a:cxnSpLocks/>
            </p:cNvCxnSpPr>
            <p:nvPr/>
          </p:nvCxnSpPr>
          <p:spPr>
            <a:xfrm rot="10800000">
              <a:off x="2698791" y="2025532"/>
              <a:ext cx="727667" cy="694944"/>
            </a:xfrm>
            <a:prstGeom prst="bentConnector3">
              <a:avLst>
                <a:gd name="adj1" fmla="val -571"/>
              </a:avLst>
            </a:prstGeom>
            <a:ln w="28575">
              <a:solidFill>
                <a:srgbClr val="2F1A57"/>
              </a:solidFill>
              <a:tailEnd type="oval"/>
            </a:ln>
          </p:spPr>
          <p:style>
            <a:lnRef idx="1">
              <a:schemeClr val="accent1"/>
            </a:lnRef>
            <a:fillRef idx="0">
              <a:schemeClr val="accent1"/>
            </a:fillRef>
            <a:effectRef idx="0">
              <a:schemeClr val="accent1"/>
            </a:effectRef>
            <a:fontRef idx="minor">
              <a:schemeClr val="tx1"/>
            </a:fontRef>
          </p:style>
        </p:cxnSp>
        <p:sp>
          <p:nvSpPr>
            <p:cNvPr id="20" name="Rounded Rectangle 19" descr=" ">
              <a:extLst>
                <a:ext uri="{FF2B5EF4-FFF2-40B4-BE49-F238E27FC236}">
                  <a16:creationId xmlns:a16="http://schemas.microsoft.com/office/drawing/2014/main" id="{AF475D5B-DC10-5F4A-BAEF-11750B140182}"/>
                </a:ext>
                <a:ext uri="{C183D7F6-B498-43B3-948B-1728B52AA6E4}">
                  <adec:decorative xmlns:adec="http://schemas.microsoft.com/office/drawing/2017/decorative" xmlns="" val="0"/>
                </a:ext>
              </a:extLst>
            </p:cNvPr>
            <p:cNvSpPr/>
            <p:nvPr/>
          </p:nvSpPr>
          <p:spPr>
            <a:xfrm>
              <a:off x="265610" y="2452461"/>
              <a:ext cx="8359916" cy="2072741"/>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25" name="TextBox 24">
            <a:extLst>
              <a:ext uri="{FF2B5EF4-FFF2-40B4-BE49-F238E27FC236}">
                <a16:creationId xmlns:a16="http://schemas.microsoft.com/office/drawing/2014/main" id="{760A825A-CF61-3E40-AC33-3C72736099BE}"/>
              </a:ext>
            </a:extLst>
          </p:cNvPr>
          <p:cNvSpPr txBox="1"/>
          <p:nvPr/>
        </p:nvSpPr>
        <p:spPr>
          <a:xfrm>
            <a:off x="403151" y="2465444"/>
            <a:ext cx="5672131" cy="430887"/>
          </a:xfrm>
          <a:prstGeom prst="rect">
            <a:avLst/>
          </a:prstGeom>
          <a:noFill/>
        </p:spPr>
        <p:txBody>
          <a:bodyPr wrap="square" rtlCol="0">
            <a:spAutoFit/>
          </a:bodyPr>
          <a:lstStyle/>
          <a:p>
            <a:r>
              <a:rPr lang="en-US" sz="2200" b="1" dirty="0">
                <a:solidFill>
                  <a:srgbClr val="2F1A57"/>
                </a:solidFill>
                <a:latin typeface="Times New Roman" panose="02020603050405020304" pitchFamily="18" charset="0"/>
                <a:cs typeface="Times New Roman" panose="02020603050405020304" pitchFamily="18" charset="0"/>
              </a:rPr>
              <a:t>How Much Is 1 Ounce Equivalent?</a:t>
            </a:r>
          </a:p>
        </p:txBody>
      </p:sp>
      <p:pic>
        <p:nvPicPr>
          <p:cNvPr id="24" name="Picture 23" descr="Young boy thinking.">
            <a:extLst>
              <a:ext uri="{FF2B5EF4-FFF2-40B4-BE49-F238E27FC236}">
                <a16:creationId xmlns:a16="http://schemas.microsoft.com/office/drawing/2014/main" id="{3F5A53C1-401B-2942-8895-C52358D2986B}"/>
              </a:ext>
              <a:ext uri="{C183D7F6-B498-43B3-948B-1728B52AA6E4}">
                <adec:decorative xmlns:adec="http://schemas.microsoft.com/office/drawing/2017/decorative" xmlns="" val="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5948"/>
          <a:stretch/>
        </p:blipFill>
        <p:spPr>
          <a:xfrm flipH="1">
            <a:off x="333022" y="2879300"/>
            <a:ext cx="1190430" cy="1645902"/>
          </a:xfrm>
          <a:prstGeom prst="rect">
            <a:avLst/>
          </a:prstGeom>
        </p:spPr>
      </p:pic>
      <p:sp>
        <p:nvSpPr>
          <p:cNvPr id="3" name="TextBox 2" descr="20 cheese crackers (1 inch by 1 inch) = 1 ounce equivalent">
            <a:extLst>
              <a:ext uri="{FF2B5EF4-FFF2-40B4-BE49-F238E27FC236}">
                <a16:creationId xmlns:a16="http://schemas.microsoft.com/office/drawing/2014/main" id="{DD3468F0-7FA3-3148-A45B-D32BDA64FF19}"/>
              </a:ext>
            </a:extLst>
          </p:cNvPr>
          <p:cNvSpPr txBox="1"/>
          <p:nvPr/>
        </p:nvSpPr>
        <p:spPr>
          <a:xfrm>
            <a:off x="1305700" y="4004132"/>
            <a:ext cx="2094986" cy="523220"/>
          </a:xfrm>
          <a:prstGeom prst="rect">
            <a:avLst/>
          </a:prstGeom>
          <a:noFill/>
        </p:spPr>
        <p:txBody>
          <a:bodyPr wrap="square" rtlCol="0">
            <a:spAutoFit/>
          </a:bodyPr>
          <a:lstStyle/>
          <a:p>
            <a:pPr algn="ctr"/>
            <a:r>
              <a:rPr lang="en-US" sz="1400" b="1" dirty="0">
                <a:latin typeface="Helvetica" pitchFamily="2" charset="0"/>
              </a:rPr>
              <a:t>20 cheese crackers </a:t>
            </a:r>
            <a:br>
              <a:rPr lang="en-US" sz="1400" b="1" dirty="0">
                <a:latin typeface="Helvetica" pitchFamily="2" charset="0"/>
              </a:rPr>
            </a:br>
            <a:r>
              <a:rPr lang="en-US" sz="1400" b="1" dirty="0">
                <a:latin typeface="Helvetica" pitchFamily="2" charset="0"/>
              </a:rPr>
              <a:t>(1” by 1”) </a:t>
            </a:r>
            <a:r>
              <a:rPr lang="en-US" sz="1400" dirty="0">
                <a:latin typeface="Helvetica" pitchFamily="2" charset="0"/>
              </a:rPr>
              <a:t>= 1 oz. eq.</a:t>
            </a:r>
          </a:p>
        </p:txBody>
      </p:sp>
      <p:pic>
        <p:nvPicPr>
          <p:cNvPr id="27" name="Picture 26" descr="20 1 inch by 1 inch cheese crackers ">
            <a:extLst>
              <a:ext uri="{FF2B5EF4-FFF2-40B4-BE49-F238E27FC236}">
                <a16:creationId xmlns:a16="http://schemas.microsoft.com/office/drawing/2014/main" id="{AED44F60-19BF-1E42-836C-F9B4BE1CDAE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63558"/>
          <a:stretch/>
        </p:blipFill>
        <p:spPr>
          <a:xfrm>
            <a:off x="1757658" y="2888116"/>
            <a:ext cx="1311062" cy="1087296"/>
          </a:xfrm>
          <a:prstGeom prst="rect">
            <a:avLst/>
          </a:prstGeom>
        </p:spPr>
      </p:pic>
      <p:sp>
        <p:nvSpPr>
          <p:cNvPr id="22" name="TextBox 21" descr="12 thin wheat crackers (1 and ¼ inch by 1 and ¼ inch) = 1 ounce equivalent">
            <a:extLst>
              <a:ext uri="{FF2B5EF4-FFF2-40B4-BE49-F238E27FC236}">
                <a16:creationId xmlns:a16="http://schemas.microsoft.com/office/drawing/2014/main" id="{34424D87-4B2A-CC4D-9DA8-55CF1E329C61}"/>
              </a:ext>
            </a:extLst>
          </p:cNvPr>
          <p:cNvSpPr txBox="1"/>
          <p:nvPr/>
        </p:nvSpPr>
        <p:spPr>
          <a:xfrm>
            <a:off x="3206261" y="4001982"/>
            <a:ext cx="2539082" cy="523220"/>
          </a:xfrm>
          <a:prstGeom prst="rect">
            <a:avLst/>
          </a:prstGeom>
          <a:noFill/>
        </p:spPr>
        <p:txBody>
          <a:bodyPr wrap="square" rtlCol="0">
            <a:spAutoFit/>
          </a:bodyPr>
          <a:lstStyle/>
          <a:p>
            <a:pPr algn="ctr"/>
            <a:r>
              <a:rPr lang="en-US" sz="1400" b="1" dirty="0">
                <a:latin typeface="Helvetica" pitchFamily="2" charset="0"/>
              </a:rPr>
              <a:t>12 thin wheat crackers </a:t>
            </a:r>
            <a:br>
              <a:rPr lang="en-US" sz="1400" b="1" dirty="0">
                <a:latin typeface="Helvetica" pitchFamily="2" charset="0"/>
              </a:rPr>
            </a:br>
            <a:r>
              <a:rPr lang="en-US" sz="1400" b="1" dirty="0">
                <a:latin typeface="Helvetica" pitchFamily="2" charset="0"/>
              </a:rPr>
              <a:t>(1 ¼” by 1 ¼”) </a:t>
            </a:r>
            <a:r>
              <a:rPr lang="en-US" sz="1400" dirty="0">
                <a:latin typeface="Helvetica" pitchFamily="2" charset="0"/>
              </a:rPr>
              <a:t>= 1 oz. eq.</a:t>
            </a:r>
          </a:p>
        </p:txBody>
      </p:sp>
      <p:pic>
        <p:nvPicPr>
          <p:cNvPr id="18" name="Picture 17" descr="12 1 and ¼ inch by 1 and ¼ inch thin wheat crackers ">
            <a:extLst>
              <a:ext uri="{FF2B5EF4-FFF2-40B4-BE49-F238E27FC236}">
                <a16:creationId xmlns:a16="http://schemas.microsoft.com/office/drawing/2014/main" id="{2F9C5106-4F1A-9640-952F-1E3AE174F16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7181" r="26377"/>
          <a:stretch/>
        </p:blipFill>
        <p:spPr>
          <a:xfrm>
            <a:off x="3820271" y="2882726"/>
            <a:ext cx="1311062" cy="1087296"/>
          </a:xfrm>
          <a:prstGeom prst="rect">
            <a:avLst/>
          </a:prstGeom>
        </p:spPr>
      </p:pic>
      <p:sp>
        <p:nvSpPr>
          <p:cNvPr id="26" name="TextBox 25" descr="5 woven whole-wheat crackers (1 and ½ inch by 1 and ½ inch) = 1 ounce equivalent">
            <a:extLst>
              <a:ext uri="{FF2B5EF4-FFF2-40B4-BE49-F238E27FC236}">
                <a16:creationId xmlns:a16="http://schemas.microsoft.com/office/drawing/2014/main" id="{726FD251-D12C-854D-8378-2A59238B803A}"/>
              </a:ext>
            </a:extLst>
          </p:cNvPr>
          <p:cNvSpPr txBox="1"/>
          <p:nvPr/>
        </p:nvSpPr>
        <p:spPr>
          <a:xfrm>
            <a:off x="5743316" y="4005048"/>
            <a:ext cx="2814960" cy="523220"/>
          </a:xfrm>
          <a:prstGeom prst="rect">
            <a:avLst/>
          </a:prstGeom>
          <a:noFill/>
        </p:spPr>
        <p:txBody>
          <a:bodyPr wrap="square" rtlCol="0">
            <a:spAutoFit/>
          </a:bodyPr>
          <a:lstStyle/>
          <a:p>
            <a:pPr algn="ctr"/>
            <a:r>
              <a:rPr lang="en-US" sz="1400" b="1" dirty="0">
                <a:latin typeface="Helvetica" pitchFamily="2" charset="0"/>
              </a:rPr>
              <a:t>5 woven whole-wheat crackers </a:t>
            </a:r>
            <a:br>
              <a:rPr lang="en-US" sz="1400" b="1" dirty="0">
                <a:latin typeface="Helvetica" pitchFamily="2" charset="0"/>
              </a:rPr>
            </a:br>
            <a:r>
              <a:rPr lang="en-US" sz="1400" b="1" dirty="0">
                <a:latin typeface="Helvetica" pitchFamily="2" charset="0"/>
              </a:rPr>
              <a:t>(1 ½” by 1 ½”) </a:t>
            </a:r>
            <a:r>
              <a:rPr lang="en-US" sz="1400" dirty="0">
                <a:latin typeface="Helvetica" pitchFamily="2" charset="0"/>
              </a:rPr>
              <a:t>= 1 oz. eq. </a:t>
            </a:r>
          </a:p>
        </p:txBody>
      </p:sp>
      <p:pic>
        <p:nvPicPr>
          <p:cNvPr id="19" name="Picture 18" descr="5 1 and ½ inch by 1 and ½ inch woven whole-wheat crackers ">
            <a:extLst>
              <a:ext uri="{FF2B5EF4-FFF2-40B4-BE49-F238E27FC236}">
                <a16:creationId xmlns:a16="http://schemas.microsoft.com/office/drawing/2014/main" id="{ACAE29CB-5250-4F40-AE5A-5B5C368D706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75683" r="-3736"/>
          <a:stretch/>
        </p:blipFill>
        <p:spPr>
          <a:xfrm>
            <a:off x="6546145" y="2902926"/>
            <a:ext cx="1009254" cy="1087296"/>
          </a:xfrm>
          <a:prstGeom prst="rect">
            <a:avLst/>
          </a:prstGeom>
        </p:spPr>
      </p:pic>
      <p:pic>
        <p:nvPicPr>
          <p:cNvPr id="10" name="Picture 9" descr="Hyperlink Icon.">
            <a:extLst>
              <a:ext uri="{FF2B5EF4-FFF2-40B4-BE49-F238E27FC236}">
                <a16:creationId xmlns:a16="http://schemas.microsoft.com/office/drawing/2014/main" id="{47799FA4-408B-7F44-A46D-2D3989AA4A98}"/>
              </a:ext>
              <a:ext uri="{C183D7F6-B498-43B3-948B-1728B52AA6E4}">
                <adec:decorative xmlns:adec="http://schemas.microsoft.com/office/drawing/2017/decorative" xmlns="" val="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10141" y="4679397"/>
            <a:ext cx="352270" cy="352270"/>
          </a:xfrm>
          <a:prstGeom prst="rect">
            <a:avLst/>
          </a:prstGeom>
        </p:spPr>
      </p:pic>
      <p:sp>
        <p:nvSpPr>
          <p:cNvPr id="9" name="Rectangle 8" descr="CACFP Meal Pattern Training Worksheets">
            <a:extLst>
              <a:ext uri="{FF2B5EF4-FFF2-40B4-BE49-F238E27FC236}">
                <a16:creationId xmlns:a16="http://schemas.microsoft.com/office/drawing/2014/main" id="{4561F20B-E5C1-C344-A896-28D6DDE19020}"/>
              </a:ext>
            </a:extLst>
          </p:cNvPr>
          <p:cNvSpPr/>
          <p:nvPr/>
        </p:nvSpPr>
        <p:spPr>
          <a:xfrm>
            <a:off x="829133" y="4687902"/>
            <a:ext cx="7607201"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7">
                  <a:extLst>
                    <a:ext uri="{A12FA001-AC4F-418D-AE19-62706E023703}">
                      <ahyp:hlinkClr xmlns:ahyp="http://schemas.microsoft.com/office/drawing/2018/hyperlinkcolor" xmlns="" val="tx"/>
                    </a:ext>
                  </a:extLst>
                </a:hlinkClick>
              </a:rPr>
              <a:t>fns.usda.gov/team-nutrition/cacfp-meal-pattern-training-worksheets</a:t>
            </a:r>
            <a:endParaRPr lang="en-US" b="1" u="sng" dirty="0">
              <a:solidFill>
                <a:schemeClr val="tx1">
                  <a:lumMod val="65000"/>
                  <a:lumOff val="35000"/>
                </a:schemeClr>
              </a:solidFill>
              <a:latin typeface="Helvetica" pitchFamily="2" charset="0"/>
            </a:endParaRPr>
          </a:p>
        </p:txBody>
      </p:sp>
      <p:sp>
        <p:nvSpPr>
          <p:cNvPr id="4" name="Speaker Notes">
            <a:extLst>
              <a:ext uri="{FF2B5EF4-FFF2-40B4-BE49-F238E27FC236}">
                <a16:creationId xmlns:a16="http://schemas.microsoft.com/office/drawing/2014/main" id="{B477363D-6179-1D45-871A-A0FDBD917497}"/>
              </a:ext>
            </a:extLst>
          </p:cNvPr>
          <p:cNvSpPr txBox="1"/>
          <p:nvPr/>
        </p:nvSpPr>
        <p:spPr>
          <a:xfrm>
            <a:off x="3846379" y="997921"/>
            <a:ext cx="3935546" cy="938719"/>
          </a:xfrm>
          <a:prstGeom prst="rect">
            <a:avLst/>
          </a:prstGeom>
          <a:noFill/>
        </p:spPr>
        <p:txBody>
          <a:bodyPr wrap="square" rtlCol="0">
            <a:spAutoFit/>
          </a:bodyPr>
          <a:lstStyle/>
          <a:p>
            <a:pPr lvl="0" defTabSz="914400">
              <a:defRPr/>
            </a:pPr>
            <a:r>
              <a:rPr lang="en-US" sz="500" dirty="0">
                <a:solidFill>
                  <a:schemeClr val="bg1"/>
                </a:solidFill>
                <a:latin typeface="Arial" panose="020B0604020202020204" pitchFamily="34" charset="0"/>
                <a:cs typeface="Arial" panose="020B0604020202020204" pitchFamily="34" charset="0"/>
              </a:rPr>
              <a:t>Speaker notes:</a:t>
            </a:r>
          </a:p>
          <a:p>
            <a:pPr lvl="0" defTabSz="914400">
              <a:defRPr/>
            </a:pPr>
            <a:r>
              <a:rPr lang="en-US" sz="500" dirty="0">
                <a:solidFill>
                  <a:schemeClr val="bg1"/>
                </a:solidFill>
                <a:latin typeface="Arial" panose="020B0604020202020204" pitchFamily="34" charset="0"/>
                <a:cs typeface="Arial" panose="020B0604020202020204" pitchFamily="34" charset="0"/>
              </a:rPr>
              <a:t>In the CACFP, grains are measured in units we call “ounce equivalents.”</a:t>
            </a:r>
          </a:p>
          <a:p>
            <a:pPr lvl="0" defTabSz="914400">
              <a:defRPr/>
            </a:pPr>
            <a:r>
              <a:rPr lang="en-US" sz="500" dirty="0">
                <a:solidFill>
                  <a:schemeClr val="bg1"/>
                </a:solidFill>
                <a:latin typeface="Arial" panose="020B0604020202020204" pitchFamily="34" charset="0"/>
                <a:cs typeface="Arial" panose="020B0604020202020204" pitchFamily="34" charset="0"/>
              </a:rPr>
              <a:t>One-ounce equivalent of grains is the amount of food you need to make up 16 grams of grains. </a:t>
            </a:r>
          </a:p>
          <a:p>
            <a:pPr lvl="0" defTabSz="914400">
              <a:defRPr/>
            </a:pPr>
            <a:r>
              <a:rPr lang="en-US" sz="500" dirty="0">
                <a:solidFill>
                  <a:schemeClr val="bg1"/>
                </a:solidFill>
                <a:latin typeface="Arial" panose="020B0604020202020204" pitchFamily="34" charset="0"/>
                <a:cs typeface="Arial" panose="020B0604020202020204" pitchFamily="34" charset="0"/>
              </a:rPr>
              <a:t>As you see on the screen, not all crackers contain the same amount of grain per cracker. In today’s marketplace, we have big crackers, small crackers, thick crackers, thin crackers, fish-shaped crackers, bear crackers, a lot of different types of crackers. It takes different amounts of different types of crackers to provide 16 grams of grains or 1-ounce equivalent.</a:t>
            </a:r>
          </a:p>
          <a:p>
            <a:pPr lvl="0" defTabSz="914400">
              <a:defRPr/>
            </a:pPr>
            <a:r>
              <a:rPr lang="en-US" sz="500" dirty="0">
                <a:solidFill>
                  <a:schemeClr val="bg1"/>
                </a:solidFill>
                <a:latin typeface="Arial" panose="020B0604020202020204" pitchFamily="34" charset="0"/>
                <a:cs typeface="Arial" panose="020B0604020202020204" pitchFamily="34" charset="0"/>
              </a:rPr>
              <a:t>For example, 20 small cheese crackers contains 16 grams of grain. So, 20 small cheese crackers equals 1-ounce equivalent.  </a:t>
            </a:r>
          </a:p>
          <a:p>
            <a:pPr lvl="0" defTabSz="914400">
              <a:defRPr/>
            </a:pPr>
            <a:r>
              <a:rPr lang="en-US" sz="500" dirty="0">
                <a:solidFill>
                  <a:schemeClr val="bg1"/>
                </a:solidFill>
                <a:latin typeface="Arial" panose="020B0604020202020204" pitchFamily="34" charset="0"/>
                <a:cs typeface="Arial" panose="020B0604020202020204" pitchFamily="34" charset="0"/>
              </a:rPr>
              <a:t>Twelve (12) thin wheat crackers contain 16 grams of grains and equals 1-ounce equivalent. </a:t>
            </a:r>
          </a:p>
          <a:p>
            <a:pPr lvl="0" defTabSz="914400">
              <a:defRPr/>
            </a:pPr>
            <a:r>
              <a:rPr lang="en-US" sz="500" dirty="0">
                <a:solidFill>
                  <a:schemeClr val="bg1"/>
                </a:solidFill>
                <a:latin typeface="Arial" panose="020B0604020202020204" pitchFamily="34" charset="0"/>
                <a:cs typeface="Arial" panose="020B0604020202020204" pitchFamily="34" charset="0"/>
              </a:rPr>
              <a:t>Finally, five (5) woven whole-wheat crackers are needed to provide 16 grams of grains, or 1-ounce equivalent of grains.</a:t>
            </a:r>
          </a:p>
          <a:p>
            <a:pPr lvl="0" defTabSz="914400">
              <a:defRPr/>
            </a:pPr>
            <a:r>
              <a:rPr lang="en-US" sz="500" dirty="0">
                <a:solidFill>
                  <a:schemeClr val="bg1"/>
                </a:solidFill>
                <a:latin typeface="Arial" panose="020B0604020202020204" pitchFamily="34" charset="0"/>
                <a:cs typeface="Arial" panose="020B0604020202020204" pitchFamily="34" charset="0"/>
              </a:rPr>
              <a:t>Notice you need more of the smaller crackers to get 16 grams of grains, and you need fewer of the larger crackers to get 16 grams of grains.</a:t>
            </a:r>
          </a:p>
        </p:txBody>
      </p:sp>
    </p:spTree>
    <p:extLst>
      <p:ext uri="{BB962C8B-B14F-4D97-AF65-F5344CB8AC3E}">
        <p14:creationId xmlns:p14="http://schemas.microsoft.com/office/powerpoint/2010/main" val="23855692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CFE0EC-3AAD-C44C-B946-2A36C5B002EE}"/>
              </a:ext>
              <a:ext uri="{C183D7F6-B498-43B3-948B-1728B52AA6E4}">
                <adec:decorative xmlns:adec="http://schemas.microsoft.com/office/drawing/2017/decorative" xmlns="" val="1"/>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85AB90D3-E5E1-B048-9765-DF8BD47DF5ED}"/>
              </a:ext>
            </a:extLst>
          </p:cNvPr>
          <p:cNvSpPr>
            <a:spLocks noGrp="1"/>
          </p:cNvSpPr>
          <p:nvPr>
            <p:ph type="title"/>
          </p:nvPr>
        </p:nvSpPr>
        <p:spPr>
          <a:xfrm>
            <a:off x="-1" y="1307592"/>
            <a:ext cx="3037397" cy="1669773"/>
          </a:xfrm>
        </p:spPr>
        <p:txBody>
          <a:bodyPr/>
          <a:lstStyle/>
          <a:p>
            <a:r>
              <a:rPr lang="en-US" b="1" dirty="0"/>
              <a:t>Try It Out!</a:t>
            </a:r>
            <a:r>
              <a:rPr lang="en-US" dirty="0"/>
              <a:t/>
            </a:r>
            <a:br>
              <a:rPr lang="en-US" dirty="0"/>
            </a:br>
            <a:r>
              <a:rPr lang="en-US" dirty="0"/>
              <a:t>Is one Brand P pancake </a:t>
            </a:r>
            <a:br>
              <a:rPr lang="en-US" dirty="0"/>
            </a:br>
            <a:r>
              <a:rPr lang="en-US" dirty="0"/>
              <a:t>the same weight or heavier than the weight of the pancake listed in the chart? </a:t>
            </a:r>
          </a:p>
        </p:txBody>
      </p:sp>
      <p:sp>
        <p:nvSpPr>
          <p:cNvPr id="4" name="TextBox 3">
            <a:extLst>
              <a:ext uri="{FF2B5EF4-FFF2-40B4-BE49-F238E27FC236}">
                <a16:creationId xmlns:a16="http://schemas.microsoft.com/office/drawing/2014/main" id="{9A5726BD-3869-3A44-ABCD-1369DD52E063}"/>
              </a:ext>
            </a:extLst>
          </p:cNvPr>
          <p:cNvSpPr txBox="1"/>
          <p:nvPr/>
        </p:nvSpPr>
        <p:spPr>
          <a:xfrm>
            <a:off x="115741" y="2986262"/>
            <a:ext cx="2953756" cy="1908215"/>
          </a:xfrm>
          <a:prstGeom prst="rect">
            <a:avLst/>
          </a:prstGeom>
          <a:noFill/>
        </p:spPr>
        <p:txBody>
          <a:bodyPr wrap="square" rtlCol="0">
            <a:spAutoFit/>
          </a:bodyPr>
          <a:lstStyle/>
          <a:p>
            <a:pPr marL="274320" indent="-274320">
              <a:spcBef>
                <a:spcPts val="1200"/>
              </a:spcBef>
              <a:buFont typeface="Wingdings" pitchFamily="2" charset="2"/>
              <a:buChar char="q"/>
            </a:pPr>
            <a:r>
              <a:rPr lang="en-US" dirty="0">
                <a:solidFill>
                  <a:schemeClr val="bg1"/>
                </a:solidFill>
                <a:latin typeface="Helvetica" pitchFamily="2" charset="0"/>
              </a:rPr>
              <a:t>Yes, one Brand P pancake is the same weight or heavier. </a:t>
            </a:r>
          </a:p>
          <a:p>
            <a:pPr marL="274320" indent="-274320">
              <a:spcBef>
                <a:spcPts val="1200"/>
              </a:spcBef>
              <a:buFont typeface="Wingdings" pitchFamily="2" charset="2"/>
              <a:buChar char="q"/>
            </a:pPr>
            <a:r>
              <a:rPr lang="en-US" dirty="0">
                <a:solidFill>
                  <a:schemeClr val="bg1"/>
                </a:solidFill>
                <a:latin typeface="Helvetica" pitchFamily="2" charset="0"/>
              </a:rPr>
              <a:t>No, one Brand P pancake is not the same weight or heavier.</a:t>
            </a:r>
          </a:p>
        </p:txBody>
      </p:sp>
      <p:sp>
        <p:nvSpPr>
          <p:cNvPr id="11" name="Rounded Rectangle 10" descr="&quot;&quot;">
            <a:extLst>
              <a:ext uri="{FF2B5EF4-FFF2-40B4-BE49-F238E27FC236}">
                <a16:creationId xmlns:a16="http://schemas.microsoft.com/office/drawing/2014/main" id="{6749FCD9-518B-D540-AF7C-9044E899036E}"/>
              </a:ext>
              <a:ext uri="{C183D7F6-B498-43B3-948B-1728B52AA6E4}">
                <adec:decorative xmlns:adec="http://schemas.microsoft.com/office/drawing/2017/decorative" xmlns="" val="0"/>
              </a:ext>
            </a:extLst>
          </p:cNvPr>
          <p:cNvSpPr/>
          <p:nvPr/>
        </p:nvSpPr>
        <p:spPr>
          <a:xfrm>
            <a:off x="3276102" y="1584963"/>
            <a:ext cx="5669114" cy="2317994"/>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2" name="Picture 11" descr="A pancake.">
            <a:extLst>
              <a:ext uri="{FF2B5EF4-FFF2-40B4-BE49-F238E27FC236}">
                <a16:creationId xmlns:a16="http://schemas.microsoft.com/office/drawing/2014/main" id="{CE979802-97D8-434D-91CD-56E1CC8FE924}"/>
              </a:ext>
              <a:ext uri="{C183D7F6-B498-43B3-948B-1728B52AA6E4}">
                <adec:decorative xmlns:adec="http://schemas.microsoft.com/office/drawing/2017/decorative" xmlns="" val="0"/>
              </a:ext>
            </a:extLst>
          </p:cNvPr>
          <p:cNvPicPr>
            <a:picLocks noChangeAspect="1"/>
          </p:cNvPicPr>
          <p:nvPr/>
        </p:nvPicPr>
        <p:blipFill>
          <a:blip r:embed="rId3"/>
          <a:stretch>
            <a:fillRect/>
          </a:stretch>
        </p:blipFill>
        <p:spPr>
          <a:xfrm>
            <a:off x="3132429" y="1523640"/>
            <a:ext cx="2648542" cy="2424089"/>
          </a:xfrm>
          <a:prstGeom prst="rect">
            <a:avLst/>
          </a:prstGeom>
        </p:spPr>
      </p:pic>
      <p:sp>
        <p:nvSpPr>
          <p:cNvPr id="9" name="TextBox 8">
            <a:extLst>
              <a:ext uri="{FF2B5EF4-FFF2-40B4-BE49-F238E27FC236}">
                <a16:creationId xmlns:a16="http://schemas.microsoft.com/office/drawing/2014/main" id="{DA3B1615-8CBC-5148-9CA3-2E55CADE015E}"/>
              </a:ext>
            </a:extLst>
          </p:cNvPr>
          <p:cNvSpPr txBox="1"/>
          <p:nvPr/>
        </p:nvSpPr>
        <p:spPr>
          <a:xfrm>
            <a:off x="3387441" y="3340797"/>
            <a:ext cx="2367838" cy="369332"/>
          </a:xfrm>
          <a:prstGeom prst="rect">
            <a:avLst/>
          </a:prstGeom>
          <a:noFill/>
        </p:spPr>
        <p:txBody>
          <a:bodyPr wrap="square" rtlCol="0">
            <a:spAutoFit/>
          </a:bodyPr>
          <a:lstStyle/>
          <a:p>
            <a:pPr algn="ctr"/>
            <a:r>
              <a:rPr lang="en-US" b="1" dirty="0">
                <a:solidFill>
                  <a:srgbClr val="2F1A57"/>
                </a:solidFill>
                <a:latin typeface="Times New Roman" panose="02020603050405020304" pitchFamily="18" charset="0"/>
                <a:cs typeface="Times New Roman" panose="02020603050405020304" pitchFamily="18" charset="0"/>
              </a:rPr>
              <a:t>39 grams per pancake</a:t>
            </a:r>
          </a:p>
        </p:txBody>
      </p:sp>
      <p:graphicFrame>
        <p:nvGraphicFramePr>
          <p:cNvPr id="8" name="Table 7" descr="Grains Measuring Chart">
            <a:extLst>
              <a:ext uri="{FF2B5EF4-FFF2-40B4-BE49-F238E27FC236}">
                <a16:creationId xmlns:a16="http://schemas.microsoft.com/office/drawing/2014/main" id="{88ECCC3D-C3DC-6C4E-B666-EBB8BAA09D26}"/>
              </a:ext>
            </a:extLst>
          </p:cNvPr>
          <p:cNvGraphicFramePr>
            <a:graphicFrameLocks noGrp="1"/>
          </p:cNvGraphicFramePr>
          <p:nvPr>
            <p:extLst>
              <p:ext uri="{D42A27DB-BD31-4B8C-83A1-F6EECF244321}">
                <p14:modId xmlns:p14="http://schemas.microsoft.com/office/powerpoint/2010/main" val="2978266349"/>
              </p:ext>
            </p:extLst>
          </p:nvPr>
        </p:nvGraphicFramePr>
        <p:xfrm>
          <a:off x="6009573" y="1761242"/>
          <a:ext cx="2713649" cy="2058299"/>
        </p:xfrm>
        <a:graphic>
          <a:graphicData uri="http://schemas.openxmlformats.org/drawingml/2006/table">
            <a:tbl>
              <a:tblPr firstRow="1" bandRow="1">
                <a:tableStyleId>{5C22544A-7EE6-4342-B048-85BDC9FD1C3A}</a:tableStyleId>
              </a:tblPr>
              <a:tblGrid>
                <a:gridCol w="1233083">
                  <a:extLst>
                    <a:ext uri="{9D8B030D-6E8A-4147-A177-3AD203B41FA5}">
                      <a16:colId xmlns:a16="http://schemas.microsoft.com/office/drawing/2014/main" val="220871024"/>
                    </a:ext>
                  </a:extLst>
                </a:gridCol>
                <a:gridCol w="1480566">
                  <a:extLst>
                    <a:ext uri="{9D8B030D-6E8A-4147-A177-3AD203B41FA5}">
                      <a16:colId xmlns:a16="http://schemas.microsoft.com/office/drawing/2014/main" val="3364600419"/>
                    </a:ext>
                  </a:extLst>
                </a:gridCol>
              </a:tblGrid>
              <a:tr h="8957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p>
                      <a:pPr algn="ctr"/>
                      <a:endParaRPr lang="en-US" sz="1100" b="0" i="0" dirty="0">
                        <a:solidFill>
                          <a:schemeClr val="tx1"/>
                        </a:solidFill>
                        <a:latin typeface="Helvetica" pitchFamily="2" charset="0"/>
                      </a:endParaRPr>
                    </a:p>
                  </a:txBody>
                  <a:tcPr marL="59065" marR="59065" marT="43802" marB="5256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solidFill>
                            <a:schemeClr val="tx1"/>
                          </a:solidFill>
                          <a:latin typeface="Helvetica" pitchFamily="2" charset="0"/>
                          <a:cs typeface="Times New Roman" panose="02020603050405020304" pitchFamily="18" charset="0"/>
                        </a:rPr>
                        <a:t>1- through 5-year-olds </a:t>
                      </a:r>
                      <a:r>
                        <a:rPr lang="en-US" sz="1100" b="0" i="0" dirty="0">
                          <a:solidFill>
                            <a:schemeClr val="tx1"/>
                          </a:solidFill>
                          <a:latin typeface="Helvetica" pitchFamily="2" charset="0"/>
                          <a:cs typeface="Times New Roman" panose="02020603050405020304" pitchFamily="18" charset="0"/>
                        </a:rPr>
                        <a:t>at Breakfast, Lunch, Supper, Snack</a:t>
                      </a:r>
                    </a:p>
                  </a:txBody>
                  <a:tcPr marL="59065" marR="21151" marT="43802" marB="52562"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12774">
                <a:tc>
                  <a:txBody>
                    <a:bodyPr/>
                    <a:lstStyle/>
                    <a:p>
                      <a:pPr algn="ctr"/>
                      <a:r>
                        <a:rPr lang="en-US" sz="1100" b="1" i="0" dirty="0">
                          <a:solidFill>
                            <a:schemeClr val="tx1"/>
                          </a:solidFill>
                          <a:latin typeface="Helvetica" pitchFamily="2" charset="0"/>
                          <a:cs typeface="Times New Roman" panose="02020603050405020304" pitchFamily="18" charset="0"/>
                        </a:rPr>
                        <a:t>Grain Item </a:t>
                      </a:r>
                      <a:br>
                        <a:rPr lang="en-US" sz="1100" b="1" i="0" dirty="0">
                          <a:solidFill>
                            <a:schemeClr val="tx1"/>
                          </a:solidFill>
                          <a:latin typeface="Helvetica" pitchFamily="2" charset="0"/>
                          <a:cs typeface="Times New Roman" panose="02020603050405020304" pitchFamily="18" charset="0"/>
                        </a:rPr>
                      </a:br>
                      <a:r>
                        <a:rPr lang="en-US" sz="1100" b="1" i="0" dirty="0">
                          <a:solidFill>
                            <a:schemeClr val="tx1"/>
                          </a:solidFill>
                          <a:latin typeface="Helvetica" pitchFamily="2" charset="0"/>
                          <a:cs typeface="Times New Roman" panose="02020603050405020304" pitchFamily="18" charset="0"/>
                        </a:rPr>
                        <a:t>and Size</a:t>
                      </a:r>
                    </a:p>
                  </a:txBody>
                  <a:tcPr marL="59065" marR="59065" marT="43802" marB="5256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solidFill>
                            <a:schemeClr val="tx1"/>
                          </a:solidFill>
                          <a:latin typeface="Helvetica" pitchFamily="2" charset="0"/>
                          <a:cs typeface="Times New Roman" panose="02020603050405020304" pitchFamily="18" charset="0"/>
                        </a:rPr>
                        <a:t>Serve at Least </a:t>
                      </a:r>
                      <a:br>
                        <a:rPr lang="en-US" sz="1100" b="1" i="0" dirty="0">
                          <a:solidFill>
                            <a:schemeClr val="tx1"/>
                          </a:solidFill>
                          <a:latin typeface="Helvetica" pitchFamily="2" charset="0"/>
                          <a:cs typeface="Times New Roman" panose="02020603050405020304" pitchFamily="18" charset="0"/>
                        </a:rPr>
                      </a:br>
                      <a:r>
                        <a:rPr lang="en-US" sz="1100" b="1" i="0" dirty="0">
                          <a:solidFill>
                            <a:schemeClr val="tx1"/>
                          </a:solidFill>
                          <a:latin typeface="Helvetica" pitchFamily="2" charset="0"/>
                          <a:cs typeface="Times New Roman" panose="02020603050405020304" pitchFamily="18" charset="0"/>
                        </a:rPr>
                        <a:t>½ oz. eq.</a:t>
                      </a:r>
                      <a:r>
                        <a:rPr lang="en-US" sz="1100" b="0" i="0" dirty="0">
                          <a:solidFill>
                            <a:schemeClr val="tx1"/>
                          </a:solidFill>
                          <a:latin typeface="Helvetica" pitchFamily="2" charset="0"/>
                          <a:cs typeface="Times New Roman" panose="02020603050405020304" pitchFamily="18" charset="0"/>
                        </a:rPr>
                        <a:t>, which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equals about…</a:t>
                      </a:r>
                    </a:p>
                  </a:txBody>
                  <a:tcPr marL="59065" marR="21151" marT="43802" marB="52562"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40318">
                <a:tc>
                  <a:txBody>
                    <a:bodyPr/>
                    <a:lstStyle/>
                    <a:p>
                      <a:pPr>
                        <a:lnSpc>
                          <a:spcPts val="1820"/>
                        </a:lnSpc>
                      </a:pPr>
                      <a:r>
                        <a:rPr lang="en-US" sz="1100" b="1" i="0" dirty="0">
                          <a:solidFill>
                            <a:schemeClr val="tx1"/>
                          </a:solidFill>
                          <a:effectLst/>
                          <a:latin typeface="Helvetica" pitchFamily="2" charset="0"/>
                        </a:rPr>
                        <a:t>Pancake </a:t>
                      </a:r>
                      <a:r>
                        <a:rPr lang="en-US" sz="1100" b="0" i="0" dirty="0">
                          <a:solidFill>
                            <a:schemeClr val="tx1"/>
                          </a:solidFill>
                          <a:effectLst/>
                          <a:latin typeface="Helvetica" pitchFamily="2" charset="0"/>
                        </a:rPr>
                        <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at least 34 grams*</a:t>
                      </a:r>
                    </a:p>
                  </a:txBody>
                  <a:tcPr marL="50365" marR="22255" marT="42165" marB="50365"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700"/>
                        </a:lnSpc>
                      </a:pPr>
                      <a:r>
                        <a:rPr lang="en-US" sz="1100" b="0" i="0" dirty="0">
                          <a:solidFill>
                            <a:schemeClr val="tx1"/>
                          </a:solidFill>
                          <a:effectLst/>
                          <a:latin typeface="Helvetica" pitchFamily="2" charset="0"/>
                        </a:rPr>
                        <a:t>½ pancake or</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17 grams</a:t>
                      </a:r>
                    </a:p>
                  </a:txBody>
                  <a:tcPr marL="50365" marR="21151" marT="45681" marB="5036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bl>
          </a:graphicData>
        </a:graphic>
      </p:graphicFrame>
      <p:sp>
        <p:nvSpPr>
          <p:cNvPr id="19" name="Oval 18" descr="Outline around &quot;at least 34 grams&quot;.">
            <a:extLst>
              <a:ext uri="{FF2B5EF4-FFF2-40B4-BE49-F238E27FC236}">
                <a16:creationId xmlns:a16="http://schemas.microsoft.com/office/drawing/2014/main" id="{275A2A4A-A805-B240-B8CF-82497210B0BF}"/>
              </a:ext>
            </a:extLst>
          </p:cNvPr>
          <p:cNvSpPr/>
          <p:nvPr/>
        </p:nvSpPr>
        <p:spPr>
          <a:xfrm>
            <a:off x="5924644" y="3511060"/>
            <a:ext cx="1314349" cy="281668"/>
          </a:xfrm>
          <a:prstGeom prst="ellipse">
            <a:avLst/>
          </a:prstGeom>
          <a:noFill/>
          <a:ln w="38100">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2BEF700-42C6-D546-9EB2-661D714418E9}"/>
              </a:ext>
            </a:extLst>
          </p:cNvPr>
          <p:cNvSpPr txBox="1"/>
          <p:nvPr/>
        </p:nvSpPr>
        <p:spPr>
          <a:xfrm>
            <a:off x="3265714" y="4726374"/>
            <a:ext cx="4562467" cy="33855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Ok everyone, one last practice question! Look at the Grains Measuring Chart in your worksheet, or on the screen in front of you. </a:t>
            </a:r>
          </a:p>
          <a:p>
            <a:r>
              <a:rPr lang="en-US" sz="400" dirty="0">
                <a:solidFill>
                  <a:schemeClr val="bg1"/>
                </a:solidFill>
                <a:latin typeface="Arial" panose="020B0604020202020204" pitchFamily="34" charset="0"/>
                <a:cs typeface="Arial" panose="020B0604020202020204" pitchFamily="34" charset="0"/>
              </a:rPr>
              <a:t>Is one Brand P pancake the same weight or heavier than the weight of the pancake listed in the Grains Measuring Chart? </a:t>
            </a:r>
          </a:p>
          <a:p>
            <a:pPr lvl="0" defTabSz="914400">
              <a:defRPr/>
            </a:pPr>
            <a:r>
              <a:rPr lang="en-US" sz="400" dirty="0">
                <a:solidFill>
                  <a:schemeClr val="bg1"/>
                </a:solidFill>
                <a:latin typeface="Arial" panose="020B0604020202020204" pitchFamily="34" charset="0"/>
                <a:cs typeface="Arial" panose="020B0604020202020204" pitchFamily="34" charset="0"/>
              </a:rPr>
              <a:t>Raise your hand if you think yes, one Brand P pancake is the same weight or heavier than the weight of the pancake listed in the Grains Measuring Chart [pause and wait for a show of hands].</a:t>
            </a:r>
          </a:p>
          <a:p>
            <a:pPr lvl="0" defTabSz="914400">
              <a:defRPr/>
            </a:pPr>
            <a:r>
              <a:rPr lang="en-US" sz="400" dirty="0">
                <a:solidFill>
                  <a:schemeClr val="bg1"/>
                </a:solidFill>
                <a:latin typeface="Arial" panose="020B0604020202020204" pitchFamily="34" charset="0"/>
                <a:cs typeface="Arial" panose="020B0604020202020204" pitchFamily="34" charset="0"/>
              </a:rPr>
              <a:t>Raise your hand if you think no, one Brand P pancake is not the same weight or heavier than the pancake listed in the Grains Measuring Chart [pause and wait for a show of hands]. </a:t>
            </a:r>
          </a:p>
        </p:txBody>
      </p:sp>
      <p:pic>
        <p:nvPicPr>
          <p:cNvPr id="18" name="Picture 17" descr="&quot;&quot;">
            <a:extLst>
              <a:ext uri="{FF2B5EF4-FFF2-40B4-BE49-F238E27FC236}">
                <a16:creationId xmlns:a16="http://schemas.microsoft.com/office/drawing/2014/main" id="{880D3B4C-9DFD-694A-B334-9403DAF76991}"/>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6335449" y="1969294"/>
            <a:ext cx="588415" cy="615708"/>
          </a:xfrm>
          <a:prstGeom prst="rect">
            <a:avLst/>
          </a:prstGeom>
        </p:spPr>
      </p:pic>
      <p:cxnSp>
        <p:nvCxnSpPr>
          <p:cNvPr id="10" name="Straight Connector 9" descr="&quot;&quot;">
            <a:extLst>
              <a:ext uri="{FF2B5EF4-FFF2-40B4-BE49-F238E27FC236}">
                <a16:creationId xmlns:a16="http://schemas.microsoft.com/office/drawing/2014/main" id="{E8EA5D75-6643-074F-94E2-393D8C2B3012}"/>
              </a:ext>
              <a:ext uri="{C183D7F6-B498-43B3-948B-1728B52AA6E4}">
                <adec:decorative xmlns:adec="http://schemas.microsoft.com/office/drawing/2017/decorative" xmlns="" val="0"/>
              </a:ext>
            </a:extLst>
          </p:cNvPr>
          <p:cNvCxnSpPr>
            <a:cxnSpLocks/>
          </p:cNvCxnSpPr>
          <p:nvPr/>
        </p:nvCxnSpPr>
        <p:spPr>
          <a:xfrm>
            <a:off x="5802967" y="1773960"/>
            <a:ext cx="0" cy="1936169"/>
          </a:xfrm>
          <a:prstGeom prst="line">
            <a:avLst/>
          </a:prstGeom>
          <a:ln w="38100" cap="rnd" cmpd="sng" algn="ctr">
            <a:solidFill>
              <a:srgbClr val="2F1A57"/>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 name="Speaker Notes">
            <a:extLst>
              <a:ext uri="{FF2B5EF4-FFF2-40B4-BE49-F238E27FC236}">
                <a16:creationId xmlns:a16="http://schemas.microsoft.com/office/drawing/2014/main" id="{A48DEA3A-2A33-4756-8CD9-DABC31D49731}"/>
              </a:ext>
            </a:extLst>
          </p:cNvPr>
          <p:cNvSpPr txBox="1"/>
          <p:nvPr/>
        </p:nvSpPr>
        <p:spPr>
          <a:xfrm>
            <a:off x="3359145" y="4404836"/>
            <a:ext cx="5669114" cy="738664"/>
          </a:xfrm>
          <a:prstGeom prst="rect">
            <a:avLst/>
          </a:prstGeom>
          <a:noFill/>
        </p:spPr>
        <p:txBody>
          <a:bodyPr wrap="square" rtlCol="0">
            <a:spAutoFit/>
          </a:bodyPr>
          <a:lstStyle/>
          <a:p>
            <a:r>
              <a:rPr lang="en-US" sz="600" dirty="0">
                <a:solidFill>
                  <a:schemeClr val="bg1"/>
                </a:solidFill>
                <a:latin typeface="Arial" panose="020B0604020202020204" pitchFamily="34" charset="0"/>
                <a:cs typeface="Arial" panose="020B0604020202020204" pitchFamily="34" charset="0"/>
              </a:rPr>
              <a:t>Speaker notes:</a:t>
            </a:r>
          </a:p>
          <a:p>
            <a:r>
              <a:rPr lang="en-US" sz="600" dirty="0">
                <a:solidFill>
                  <a:schemeClr val="bg1"/>
                </a:solidFill>
                <a:latin typeface="Arial" panose="020B0604020202020204" pitchFamily="34" charset="0"/>
                <a:cs typeface="Arial" panose="020B0604020202020204" pitchFamily="34" charset="0"/>
              </a:rPr>
              <a:t>Ok everyone, one last practice question! Look at the Grains Measuring Chart in your worksheet, or on the screen in front of you. Is one Brand P pancake the same weight or heavier than the weight of the pancake listed in the Grains Measuring Chart? </a:t>
            </a:r>
          </a:p>
          <a:p>
            <a:r>
              <a:rPr lang="en-US" sz="600" dirty="0">
                <a:solidFill>
                  <a:schemeClr val="bg1"/>
                </a:solidFill>
                <a:latin typeface="Arial" panose="020B0604020202020204" pitchFamily="34" charset="0"/>
                <a:cs typeface="Arial" panose="020B0604020202020204" pitchFamily="34" charset="0"/>
              </a:rPr>
              <a:t>Raise your hand if you think yes, one Brand P pancake is the same weight or heavier than the weight of the pancake listed in the Grains Measuring Chart [pause and wait for a show of hands].</a:t>
            </a:r>
          </a:p>
          <a:p>
            <a:r>
              <a:rPr lang="en-US" sz="600" dirty="0">
                <a:solidFill>
                  <a:schemeClr val="bg1"/>
                </a:solidFill>
                <a:latin typeface="Arial" panose="020B0604020202020204" pitchFamily="34" charset="0"/>
                <a:cs typeface="Arial" panose="020B0604020202020204" pitchFamily="34" charset="0"/>
              </a:rPr>
              <a:t>Raise your hand if you think no, one Brand P pancake is not the same weight or heavier than the pancake listed in the Grains Measuring Chart [pause and wait for a show of hands].</a:t>
            </a:r>
          </a:p>
        </p:txBody>
      </p:sp>
    </p:spTree>
    <p:extLst>
      <p:ext uri="{BB962C8B-B14F-4D97-AF65-F5344CB8AC3E}">
        <p14:creationId xmlns:p14="http://schemas.microsoft.com/office/powerpoint/2010/main" val="15593085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CFE0EC-3AAD-C44C-B946-2A36C5B002EE}"/>
              </a:ext>
              <a:ext uri="{C183D7F6-B498-43B3-948B-1728B52AA6E4}">
                <adec:decorative xmlns:adec="http://schemas.microsoft.com/office/drawing/2017/decorative" xmlns="" val="1"/>
              </a:ext>
            </a:extLst>
          </p:cNvPr>
          <p:cNvSpPr txBox="1"/>
          <p:nvPr/>
        </p:nvSpPr>
        <p:spPr>
          <a:xfrm>
            <a:off x="577294" y="384634"/>
            <a:ext cx="1380227" cy="1200329"/>
          </a:xfrm>
          <a:prstGeom prst="rect">
            <a:avLst/>
          </a:prstGeom>
          <a:noFill/>
        </p:spPr>
        <p:txBody>
          <a:bodyPr wrap="square" rtlCol="0">
            <a:spAutoFit/>
          </a:bodyPr>
          <a:lstStyle/>
          <a:p>
            <a:pPr algn="ctr"/>
            <a:r>
              <a:rPr lang="en-US" sz="7200" b="1" dirty="0">
                <a:solidFill>
                  <a:srgbClr val="9CD4E8"/>
                </a:solidFill>
                <a:latin typeface="Helvetica" pitchFamily="2" charset="0"/>
              </a:rPr>
              <a:t>?</a:t>
            </a:r>
          </a:p>
        </p:txBody>
      </p:sp>
      <p:sp>
        <p:nvSpPr>
          <p:cNvPr id="2" name="Title 1">
            <a:extLst>
              <a:ext uri="{FF2B5EF4-FFF2-40B4-BE49-F238E27FC236}">
                <a16:creationId xmlns:a16="http://schemas.microsoft.com/office/drawing/2014/main" id="{85AB90D3-E5E1-B048-9765-DF8BD47DF5ED}"/>
              </a:ext>
            </a:extLst>
          </p:cNvPr>
          <p:cNvSpPr>
            <a:spLocks noGrp="1"/>
          </p:cNvSpPr>
          <p:nvPr>
            <p:ph type="title"/>
          </p:nvPr>
        </p:nvSpPr>
        <p:spPr>
          <a:xfrm>
            <a:off x="-1" y="1307592"/>
            <a:ext cx="3037397" cy="1669773"/>
          </a:xfrm>
        </p:spPr>
        <p:txBody>
          <a:bodyPr/>
          <a:lstStyle/>
          <a:p>
            <a:r>
              <a:rPr lang="en-US" b="1" dirty="0"/>
              <a:t>Answer</a:t>
            </a:r>
            <a:r>
              <a:rPr lang="en-US" dirty="0"/>
              <a:t/>
            </a:r>
            <a:br>
              <a:rPr lang="en-US" dirty="0"/>
            </a:br>
            <a:r>
              <a:rPr lang="en-US" dirty="0"/>
              <a:t>Is one Brand P pancake </a:t>
            </a:r>
            <a:br>
              <a:rPr lang="en-US" dirty="0"/>
            </a:br>
            <a:r>
              <a:rPr lang="en-US" dirty="0"/>
              <a:t>the same weight or heavier than the weight of the pancake listed in the chart? </a:t>
            </a:r>
          </a:p>
        </p:txBody>
      </p:sp>
      <p:sp>
        <p:nvSpPr>
          <p:cNvPr id="7" name="TextBox 6">
            <a:extLst>
              <a:ext uri="{FF2B5EF4-FFF2-40B4-BE49-F238E27FC236}">
                <a16:creationId xmlns:a16="http://schemas.microsoft.com/office/drawing/2014/main" id="{4D59A7D7-B44D-0B43-8344-F284B181092E}"/>
              </a:ext>
            </a:extLst>
          </p:cNvPr>
          <p:cNvSpPr txBox="1"/>
          <p:nvPr/>
        </p:nvSpPr>
        <p:spPr>
          <a:xfrm>
            <a:off x="51073" y="3059507"/>
            <a:ext cx="2970810" cy="2185214"/>
          </a:xfrm>
          <a:prstGeom prst="rect">
            <a:avLst/>
          </a:prstGeom>
          <a:noFill/>
        </p:spPr>
        <p:txBody>
          <a:bodyPr wrap="square" rtlCol="0">
            <a:spAutoFit/>
          </a:bodyPr>
          <a:lstStyle/>
          <a:p>
            <a:pPr marL="274320" indent="-274320">
              <a:spcBef>
                <a:spcPts val="1200"/>
              </a:spcBef>
              <a:buFont typeface="Wingdings" pitchFamily="2" charset="2"/>
              <a:buChar char="q"/>
            </a:pPr>
            <a:r>
              <a:rPr lang="en-US" b="1" dirty="0">
                <a:solidFill>
                  <a:schemeClr val="bg1"/>
                </a:solidFill>
                <a:latin typeface="Helvetica" pitchFamily="2" charset="0"/>
              </a:rPr>
              <a:t>Yes, one Brand P pancake is the same weight or heavier. </a:t>
            </a:r>
          </a:p>
          <a:p>
            <a:pPr marL="274320" indent="-274320">
              <a:spcBef>
                <a:spcPts val="1200"/>
              </a:spcBef>
              <a:buFont typeface="Wingdings" pitchFamily="2" charset="2"/>
              <a:buChar char="q"/>
            </a:pPr>
            <a:r>
              <a:rPr lang="en-US" dirty="0">
                <a:solidFill>
                  <a:schemeClr val="bg1"/>
                </a:solidFill>
                <a:latin typeface="Helvetica" pitchFamily="2" charset="0"/>
              </a:rPr>
              <a:t>No, one Brand P pancake is not the same weight or heavier.</a:t>
            </a:r>
          </a:p>
          <a:p>
            <a:endParaRPr lang="es-ES_tradnl" dirty="0"/>
          </a:p>
        </p:txBody>
      </p:sp>
      <p:sp>
        <p:nvSpPr>
          <p:cNvPr id="13" name="TextBox 12" descr="The box next to &quot;Yes, one Brand P pancake is the same weight or heavier.&quot; is checked. ">
            <a:extLst>
              <a:ext uri="{FF2B5EF4-FFF2-40B4-BE49-F238E27FC236}">
                <a16:creationId xmlns:a16="http://schemas.microsoft.com/office/drawing/2014/main" id="{1092B5EF-4548-1F49-87D0-1F7ADFCBD51C}"/>
              </a:ext>
            </a:extLst>
          </p:cNvPr>
          <p:cNvSpPr txBox="1"/>
          <p:nvPr/>
        </p:nvSpPr>
        <p:spPr>
          <a:xfrm>
            <a:off x="51073" y="2942195"/>
            <a:ext cx="461044" cy="461665"/>
          </a:xfrm>
          <a:prstGeom prst="rect">
            <a:avLst/>
          </a:prstGeom>
          <a:noFill/>
        </p:spPr>
        <p:txBody>
          <a:bodyPr wrap="square" rtlCol="0">
            <a:spAutoFit/>
          </a:bodyPr>
          <a:lstStyle/>
          <a:p>
            <a:r>
              <a:rPr lang="en-US" sz="2400" dirty="0">
                <a:solidFill>
                  <a:schemeClr val="bg1"/>
                </a:solidFill>
              </a:rPr>
              <a:t>✓</a:t>
            </a:r>
          </a:p>
        </p:txBody>
      </p:sp>
      <p:sp>
        <p:nvSpPr>
          <p:cNvPr id="11" name="Rounded Rectangle 10" descr="&quot;&quot;">
            <a:extLst>
              <a:ext uri="{FF2B5EF4-FFF2-40B4-BE49-F238E27FC236}">
                <a16:creationId xmlns:a16="http://schemas.microsoft.com/office/drawing/2014/main" id="{6749FCD9-518B-D540-AF7C-9044E899036E}"/>
              </a:ext>
              <a:ext uri="{C183D7F6-B498-43B3-948B-1728B52AA6E4}">
                <adec:decorative xmlns:adec="http://schemas.microsoft.com/office/drawing/2017/decorative" xmlns="" val="0"/>
              </a:ext>
            </a:extLst>
          </p:cNvPr>
          <p:cNvSpPr/>
          <p:nvPr/>
        </p:nvSpPr>
        <p:spPr>
          <a:xfrm>
            <a:off x="3276102" y="1584963"/>
            <a:ext cx="5669114" cy="2317994"/>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5" name="Picture 14" descr="A pancake.">
            <a:extLst>
              <a:ext uri="{FF2B5EF4-FFF2-40B4-BE49-F238E27FC236}">
                <a16:creationId xmlns:a16="http://schemas.microsoft.com/office/drawing/2014/main" id="{F8D38731-B9D2-FD43-AEA0-D3FCFE59EAF4}"/>
              </a:ext>
              <a:ext uri="{C183D7F6-B498-43B3-948B-1728B52AA6E4}">
                <adec:decorative xmlns:adec="http://schemas.microsoft.com/office/drawing/2017/decorative" xmlns="" val="0"/>
              </a:ext>
            </a:extLst>
          </p:cNvPr>
          <p:cNvPicPr>
            <a:picLocks noChangeAspect="1"/>
          </p:cNvPicPr>
          <p:nvPr/>
        </p:nvPicPr>
        <p:blipFill>
          <a:blip r:embed="rId3"/>
          <a:stretch>
            <a:fillRect/>
          </a:stretch>
        </p:blipFill>
        <p:spPr>
          <a:xfrm>
            <a:off x="3132429" y="1523640"/>
            <a:ext cx="2648542" cy="2424089"/>
          </a:xfrm>
          <a:prstGeom prst="rect">
            <a:avLst/>
          </a:prstGeom>
        </p:spPr>
      </p:pic>
      <p:sp>
        <p:nvSpPr>
          <p:cNvPr id="9" name="TextBox 8">
            <a:extLst>
              <a:ext uri="{FF2B5EF4-FFF2-40B4-BE49-F238E27FC236}">
                <a16:creationId xmlns:a16="http://schemas.microsoft.com/office/drawing/2014/main" id="{DA3B1615-8CBC-5148-9CA3-2E55CADE015E}"/>
              </a:ext>
            </a:extLst>
          </p:cNvPr>
          <p:cNvSpPr txBox="1"/>
          <p:nvPr/>
        </p:nvSpPr>
        <p:spPr>
          <a:xfrm>
            <a:off x="3387441" y="3340797"/>
            <a:ext cx="2367838" cy="369332"/>
          </a:xfrm>
          <a:prstGeom prst="rect">
            <a:avLst/>
          </a:prstGeom>
          <a:noFill/>
        </p:spPr>
        <p:txBody>
          <a:bodyPr wrap="square" rtlCol="0">
            <a:spAutoFit/>
          </a:bodyPr>
          <a:lstStyle/>
          <a:p>
            <a:pPr algn="ctr"/>
            <a:r>
              <a:rPr lang="en-US" b="1" dirty="0">
                <a:solidFill>
                  <a:srgbClr val="2F1A57"/>
                </a:solidFill>
                <a:latin typeface="Times New Roman" panose="02020603050405020304" pitchFamily="18" charset="0"/>
                <a:cs typeface="Times New Roman" panose="02020603050405020304" pitchFamily="18" charset="0"/>
              </a:rPr>
              <a:t>39 grams per pancake</a:t>
            </a:r>
          </a:p>
        </p:txBody>
      </p:sp>
      <p:graphicFrame>
        <p:nvGraphicFramePr>
          <p:cNvPr id="8" name="Table 7" descr="Grains Measuring Chart">
            <a:extLst>
              <a:ext uri="{FF2B5EF4-FFF2-40B4-BE49-F238E27FC236}">
                <a16:creationId xmlns:a16="http://schemas.microsoft.com/office/drawing/2014/main" id="{88ECCC3D-C3DC-6C4E-B666-EBB8BAA09D26}"/>
              </a:ext>
              <a:ext uri="{C183D7F6-B498-43B3-948B-1728B52AA6E4}">
                <adec:decorative xmlns:adec="http://schemas.microsoft.com/office/drawing/2017/decorative" xmlns="" val="0"/>
              </a:ext>
            </a:extLst>
          </p:cNvPr>
          <p:cNvGraphicFramePr>
            <a:graphicFrameLocks noGrp="1"/>
          </p:cNvGraphicFramePr>
          <p:nvPr>
            <p:extLst>
              <p:ext uri="{D42A27DB-BD31-4B8C-83A1-F6EECF244321}">
                <p14:modId xmlns:p14="http://schemas.microsoft.com/office/powerpoint/2010/main" val="2988256056"/>
              </p:ext>
            </p:extLst>
          </p:nvPr>
        </p:nvGraphicFramePr>
        <p:xfrm>
          <a:off x="6009573" y="1761242"/>
          <a:ext cx="2760273" cy="2058299"/>
        </p:xfrm>
        <a:graphic>
          <a:graphicData uri="http://schemas.openxmlformats.org/drawingml/2006/table">
            <a:tbl>
              <a:tblPr firstRow="1" bandRow="1">
                <a:tableStyleId>{5C22544A-7EE6-4342-B048-85BDC9FD1C3A}</a:tableStyleId>
              </a:tblPr>
              <a:tblGrid>
                <a:gridCol w="1279707">
                  <a:extLst>
                    <a:ext uri="{9D8B030D-6E8A-4147-A177-3AD203B41FA5}">
                      <a16:colId xmlns:a16="http://schemas.microsoft.com/office/drawing/2014/main" val="220871024"/>
                    </a:ext>
                  </a:extLst>
                </a:gridCol>
                <a:gridCol w="1480566">
                  <a:extLst>
                    <a:ext uri="{9D8B030D-6E8A-4147-A177-3AD203B41FA5}">
                      <a16:colId xmlns:a16="http://schemas.microsoft.com/office/drawing/2014/main" val="3364600419"/>
                    </a:ext>
                  </a:extLst>
                </a:gridCol>
              </a:tblGrid>
              <a:tr h="8957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p>
                      <a:pPr algn="ctr"/>
                      <a:endParaRPr lang="en-US" sz="1100" b="0" i="0" dirty="0">
                        <a:solidFill>
                          <a:schemeClr val="tx1"/>
                        </a:solidFill>
                        <a:latin typeface="Helvetica" pitchFamily="2" charset="0"/>
                      </a:endParaRPr>
                    </a:p>
                  </a:txBody>
                  <a:tcPr marL="59065" marR="59065" marT="43802" marB="5256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solidFill>
                            <a:schemeClr val="tx1"/>
                          </a:solidFill>
                          <a:latin typeface="Helvetica" pitchFamily="2" charset="0"/>
                          <a:cs typeface="Times New Roman" panose="02020603050405020304" pitchFamily="18" charset="0"/>
                        </a:rPr>
                        <a:t>1- through 5-year-olds </a:t>
                      </a:r>
                      <a:r>
                        <a:rPr lang="en-US" sz="1100" b="0" i="0" dirty="0">
                          <a:solidFill>
                            <a:schemeClr val="tx1"/>
                          </a:solidFill>
                          <a:latin typeface="Helvetica" pitchFamily="2" charset="0"/>
                          <a:cs typeface="Times New Roman" panose="02020603050405020304" pitchFamily="18" charset="0"/>
                        </a:rPr>
                        <a:t>at Breakfast, Lunch, Supper, Snack</a:t>
                      </a:r>
                    </a:p>
                  </a:txBody>
                  <a:tcPr marL="59065" marR="21151" marT="43802" marB="52562"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12774">
                <a:tc>
                  <a:txBody>
                    <a:bodyPr/>
                    <a:lstStyle/>
                    <a:p>
                      <a:pPr algn="ctr"/>
                      <a:r>
                        <a:rPr lang="en-US" sz="1100" b="1" i="0" dirty="0">
                          <a:solidFill>
                            <a:schemeClr val="tx1"/>
                          </a:solidFill>
                          <a:latin typeface="Helvetica" pitchFamily="2" charset="0"/>
                          <a:cs typeface="Times New Roman" panose="02020603050405020304" pitchFamily="18" charset="0"/>
                        </a:rPr>
                        <a:t>Grain Item </a:t>
                      </a:r>
                      <a:br>
                        <a:rPr lang="en-US" sz="1100" b="1" i="0" dirty="0">
                          <a:solidFill>
                            <a:schemeClr val="tx1"/>
                          </a:solidFill>
                          <a:latin typeface="Helvetica" pitchFamily="2" charset="0"/>
                          <a:cs typeface="Times New Roman" panose="02020603050405020304" pitchFamily="18" charset="0"/>
                        </a:rPr>
                      </a:br>
                      <a:r>
                        <a:rPr lang="en-US" sz="1100" b="1" i="0" dirty="0">
                          <a:solidFill>
                            <a:schemeClr val="tx1"/>
                          </a:solidFill>
                          <a:latin typeface="Helvetica" pitchFamily="2" charset="0"/>
                          <a:cs typeface="Times New Roman" panose="02020603050405020304" pitchFamily="18" charset="0"/>
                        </a:rPr>
                        <a:t>and Size</a:t>
                      </a:r>
                    </a:p>
                  </a:txBody>
                  <a:tcPr marL="59065" marR="59065" marT="43802" marB="52562">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solidFill>
                            <a:schemeClr val="tx1"/>
                          </a:solidFill>
                          <a:latin typeface="Helvetica" pitchFamily="2" charset="0"/>
                          <a:cs typeface="Times New Roman" panose="02020603050405020304" pitchFamily="18" charset="0"/>
                        </a:rPr>
                        <a:t>Serve at Least </a:t>
                      </a:r>
                      <a:br>
                        <a:rPr lang="en-US" sz="1100" b="1" i="0" dirty="0">
                          <a:solidFill>
                            <a:schemeClr val="tx1"/>
                          </a:solidFill>
                          <a:latin typeface="Helvetica" pitchFamily="2" charset="0"/>
                          <a:cs typeface="Times New Roman" panose="02020603050405020304" pitchFamily="18" charset="0"/>
                        </a:rPr>
                      </a:br>
                      <a:r>
                        <a:rPr lang="en-US" sz="1100" b="1" i="0" dirty="0">
                          <a:solidFill>
                            <a:schemeClr val="tx1"/>
                          </a:solidFill>
                          <a:latin typeface="Helvetica" pitchFamily="2" charset="0"/>
                          <a:cs typeface="Times New Roman" panose="02020603050405020304" pitchFamily="18" charset="0"/>
                        </a:rPr>
                        <a:t>½ oz. eq.</a:t>
                      </a:r>
                      <a:r>
                        <a:rPr lang="en-US" sz="1100" b="0" i="0" dirty="0">
                          <a:solidFill>
                            <a:schemeClr val="tx1"/>
                          </a:solidFill>
                          <a:latin typeface="Helvetica" pitchFamily="2" charset="0"/>
                          <a:cs typeface="Times New Roman" panose="02020603050405020304" pitchFamily="18" charset="0"/>
                        </a:rPr>
                        <a:t>, which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equals about…</a:t>
                      </a:r>
                    </a:p>
                  </a:txBody>
                  <a:tcPr marL="59065" marR="21151" marT="43802" marB="52562"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40318">
                <a:tc>
                  <a:txBody>
                    <a:bodyPr/>
                    <a:lstStyle/>
                    <a:p>
                      <a:pPr>
                        <a:lnSpc>
                          <a:spcPts val="1820"/>
                        </a:lnSpc>
                      </a:pPr>
                      <a:r>
                        <a:rPr lang="en-US" sz="1100" b="1" i="0" dirty="0">
                          <a:solidFill>
                            <a:schemeClr val="tx1"/>
                          </a:solidFill>
                          <a:effectLst/>
                          <a:latin typeface="Helvetica" pitchFamily="2" charset="0"/>
                        </a:rPr>
                        <a:t>Pancake </a:t>
                      </a:r>
                      <a:r>
                        <a:rPr lang="en-US" sz="1100" b="0" i="0" dirty="0">
                          <a:solidFill>
                            <a:schemeClr val="tx1"/>
                          </a:solidFill>
                          <a:effectLst/>
                          <a:latin typeface="Helvetica" pitchFamily="2" charset="0"/>
                        </a:rPr>
                        <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at least 34 grams*</a:t>
                      </a:r>
                    </a:p>
                  </a:txBody>
                  <a:tcPr marL="50365" marR="22255" marT="42165" marB="50365"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700"/>
                        </a:lnSpc>
                      </a:pPr>
                      <a:r>
                        <a:rPr lang="en-US" sz="1100" b="0" i="0" dirty="0">
                          <a:solidFill>
                            <a:schemeClr val="tx1"/>
                          </a:solidFill>
                          <a:effectLst/>
                          <a:latin typeface="Helvetica" pitchFamily="2" charset="0"/>
                        </a:rPr>
                        <a:t>½ pancake or</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17 grams</a:t>
                      </a:r>
                    </a:p>
                  </a:txBody>
                  <a:tcPr marL="50365" marR="21151" marT="45681" marB="5036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bl>
          </a:graphicData>
        </a:graphic>
      </p:graphicFrame>
      <p:sp>
        <p:nvSpPr>
          <p:cNvPr id="14" name="Oval 13" descr="Outline around &quot;at least 34 grams&quot;.">
            <a:extLst>
              <a:ext uri="{FF2B5EF4-FFF2-40B4-BE49-F238E27FC236}">
                <a16:creationId xmlns:a16="http://schemas.microsoft.com/office/drawing/2014/main" id="{6ACEBC92-A941-BD4A-BC36-41AF1B9AF618}"/>
              </a:ext>
            </a:extLst>
          </p:cNvPr>
          <p:cNvSpPr/>
          <p:nvPr/>
        </p:nvSpPr>
        <p:spPr>
          <a:xfrm>
            <a:off x="5913514" y="3525364"/>
            <a:ext cx="1395827" cy="284419"/>
          </a:xfrm>
          <a:prstGeom prst="ellipse">
            <a:avLst/>
          </a:prstGeom>
          <a:noFill/>
          <a:ln w="38100">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quot;&quot;">
            <a:extLst>
              <a:ext uri="{FF2B5EF4-FFF2-40B4-BE49-F238E27FC236}">
                <a16:creationId xmlns:a16="http://schemas.microsoft.com/office/drawing/2014/main" id="{83FF4249-9C00-344B-9740-B73174733F2D}"/>
              </a:ext>
              <a:ext uri="{C183D7F6-B498-43B3-948B-1728B52AA6E4}">
                <adec:decorative xmlns:adec="http://schemas.microsoft.com/office/drawing/2017/decorative" xmlns="" val="0"/>
              </a:ext>
            </a:extLst>
          </p:cNvPr>
          <p:cNvPicPr/>
          <p:nvPr/>
        </p:nvPicPr>
        <p:blipFill>
          <a:blip r:embed="rId4">
            <a:extLst>
              <a:ext uri="{28A0092B-C50C-407E-A947-70E740481C1C}">
                <a14:useLocalDpi xmlns:a14="http://schemas.microsoft.com/office/drawing/2010/main"/>
              </a:ext>
            </a:extLst>
          </a:blip>
          <a:stretch>
            <a:fillRect/>
          </a:stretch>
        </p:blipFill>
        <p:spPr>
          <a:xfrm>
            <a:off x="6335449" y="1969294"/>
            <a:ext cx="588415" cy="615708"/>
          </a:xfrm>
          <a:prstGeom prst="rect">
            <a:avLst/>
          </a:prstGeom>
        </p:spPr>
      </p:pic>
      <p:cxnSp>
        <p:nvCxnSpPr>
          <p:cNvPr id="10" name="Straight Connector 9" descr="&quot;&quot;">
            <a:extLst>
              <a:ext uri="{FF2B5EF4-FFF2-40B4-BE49-F238E27FC236}">
                <a16:creationId xmlns:a16="http://schemas.microsoft.com/office/drawing/2014/main" id="{E8EA5D75-6643-074F-94E2-393D8C2B3012}"/>
              </a:ext>
              <a:ext uri="{C183D7F6-B498-43B3-948B-1728B52AA6E4}">
                <adec:decorative xmlns:adec="http://schemas.microsoft.com/office/drawing/2017/decorative" xmlns="" val="0"/>
              </a:ext>
            </a:extLst>
          </p:cNvPr>
          <p:cNvCxnSpPr>
            <a:cxnSpLocks/>
          </p:cNvCxnSpPr>
          <p:nvPr/>
        </p:nvCxnSpPr>
        <p:spPr>
          <a:xfrm>
            <a:off x="5802967" y="1773960"/>
            <a:ext cx="0" cy="1936169"/>
          </a:xfrm>
          <a:prstGeom prst="line">
            <a:avLst/>
          </a:prstGeom>
          <a:ln w="38100" cap="rnd" cmpd="sng" algn="ctr">
            <a:solidFill>
              <a:srgbClr val="2F1A57"/>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peaker Notes">
            <a:extLst>
              <a:ext uri="{FF2B5EF4-FFF2-40B4-BE49-F238E27FC236}">
                <a16:creationId xmlns:a16="http://schemas.microsoft.com/office/drawing/2014/main" id="{1411AE0E-1C99-B940-8902-5CD8990338A0}"/>
              </a:ext>
            </a:extLst>
          </p:cNvPr>
          <p:cNvSpPr txBox="1"/>
          <p:nvPr/>
        </p:nvSpPr>
        <p:spPr>
          <a:xfrm>
            <a:off x="3253839" y="4667002"/>
            <a:ext cx="3478837" cy="33855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Nice work everyone! The answer is yes, one Brand P pancake is the same weight or heavier than the weight of the pancake listed in the chart. </a:t>
            </a:r>
          </a:p>
          <a:p>
            <a:r>
              <a:rPr lang="en-US" sz="400" dirty="0">
                <a:solidFill>
                  <a:schemeClr val="bg1"/>
                </a:solidFill>
                <a:latin typeface="Arial" panose="020B0604020202020204" pitchFamily="34" charset="0"/>
                <a:cs typeface="Arial" panose="020B0604020202020204" pitchFamily="34" charset="0"/>
              </a:rPr>
              <a:t>We know this because one Brand P pancake weighs 39 grams. The Grains Measuring Chart lists pancakes with a minimum weight of 34 grams.</a:t>
            </a:r>
          </a:p>
          <a:p>
            <a:r>
              <a:rPr lang="en-US" sz="400" dirty="0">
                <a:solidFill>
                  <a:schemeClr val="bg1"/>
                </a:solidFill>
                <a:latin typeface="Arial" panose="020B0604020202020204" pitchFamily="34" charset="0"/>
                <a:cs typeface="Arial" panose="020B0604020202020204" pitchFamily="34" charset="0"/>
              </a:rPr>
              <a:t>39 is bigger than 34, so we know that that one Brand P pancake is heavier than the minimum weight for pancakes listed in the chart.</a:t>
            </a:r>
          </a:p>
        </p:txBody>
      </p:sp>
    </p:spTree>
    <p:extLst>
      <p:ext uri="{BB962C8B-B14F-4D97-AF65-F5344CB8AC3E}">
        <p14:creationId xmlns:p14="http://schemas.microsoft.com/office/powerpoint/2010/main" val="617702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A60AE-440E-4547-B2A9-F909995EC338}"/>
              </a:ext>
            </a:extLst>
          </p:cNvPr>
          <p:cNvSpPr>
            <a:spLocks noGrp="1"/>
          </p:cNvSpPr>
          <p:nvPr>
            <p:ph type="title"/>
          </p:nvPr>
        </p:nvSpPr>
        <p:spPr/>
        <p:txBody>
          <a:bodyPr/>
          <a:lstStyle/>
          <a:p>
            <a:r>
              <a:rPr lang="en-US" dirty="0"/>
              <a:t>Using the Nutrition Facts Label</a:t>
            </a:r>
          </a:p>
        </p:txBody>
      </p:sp>
      <p:sp>
        <p:nvSpPr>
          <p:cNvPr id="5" name="Rounded Rectangle 4" descr="&quot;&quot;">
            <a:extLst>
              <a:ext uri="{FF2B5EF4-FFF2-40B4-BE49-F238E27FC236}">
                <a16:creationId xmlns:a16="http://schemas.microsoft.com/office/drawing/2014/main" id="{A7C6FB56-F9A8-024A-BA8C-4CD052E29F03}"/>
              </a:ext>
              <a:ext uri="{C183D7F6-B498-43B3-948B-1728B52AA6E4}">
                <adec:decorative xmlns:adec="http://schemas.microsoft.com/office/drawing/2017/decorative" xmlns="" val="0"/>
              </a:ext>
            </a:extLst>
          </p:cNvPr>
          <p:cNvSpPr/>
          <p:nvPr/>
        </p:nvSpPr>
        <p:spPr>
          <a:xfrm>
            <a:off x="408264" y="1555258"/>
            <a:ext cx="7123911" cy="2858030"/>
          </a:xfrm>
          <a:prstGeom prst="roundRect">
            <a:avLst>
              <a:gd name="adj" fmla="val 4189"/>
            </a:avLst>
          </a:prstGeom>
          <a:gradFill>
            <a:gsLst>
              <a:gs pos="100000">
                <a:schemeClr val="bg1"/>
              </a:gs>
              <a:gs pos="0">
                <a:srgbClr val="DED9E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
            <a:extLst>
              <a:ext uri="{FF2B5EF4-FFF2-40B4-BE49-F238E27FC236}">
                <a16:creationId xmlns:a16="http://schemas.microsoft.com/office/drawing/2014/main" id="{D29835C3-0230-2D4B-9447-E35DAAA5A013}"/>
              </a:ext>
            </a:extLst>
          </p:cNvPr>
          <p:cNvSpPr txBox="1">
            <a:spLocks/>
          </p:cNvSpPr>
          <p:nvPr/>
        </p:nvSpPr>
        <p:spPr>
          <a:xfrm>
            <a:off x="581766" y="1658961"/>
            <a:ext cx="5117037" cy="226722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dirty="0">
                <a:solidFill>
                  <a:schemeClr val="tx1"/>
                </a:solidFill>
                <a:latin typeface="Times New Roman" panose="02020603050405020304" pitchFamily="18" charset="0"/>
              </a:rPr>
              <a:t>Compare the weight of one item to the minimum weight listed in the Grains Measuring Chart (from Step 1). Is your item the same weight as, or heavier than, the minimum weight?</a:t>
            </a:r>
            <a:endParaRPr lang="en-US" sz="2000" dirty="0">
              <a:solidFill>
                <a:schemeClr val="tx1"/>
              </a:solidFill>
              <a:latin typeface="Times New Roman" panose="02020603050405020304" pitchFamily="18" charset="0"/>
            </a:endParaRPr>
          </a:p>
          <a:p>
            <a:endParaRPr lang="en-US" sz="2000" dirty="0">
              <a:solidFill>
                <a:schemeClr val="tx1"/>
              </a:solidFill>
            </a:endParaRPr>
          </a:p>
        </p:txBody>
      </p:sp>
      <p:sp>
        <p:nvSpPr>
          <p:cNvPr id="6" name="Text Placeholder 2">
            <a:extLst>
              <a:ext uri="{FF2B5EF4-FFF2-40B4-BE49-F238E27FC236}">
                <a16:creationId xmlns:a16="http://schemas.microsoft.com/office/drawing/2014/main" id="{FDBB9E4D-6140-8840-9A38-9BDDC9BF260E}"/>
              </a:ext>
            </a:extLst>
          </p:cNvPr>
          <p:cNvSpPr txBox="1">
            <a:spLocks/>
          </p:cNvSpPr>
          <p:nvPr/>
        </p:nvSpPr>
        <p:spPr>
          <a:xfrm>
            <a:off x="1563614" y="3306524"/>
            <a:ext cx="3868737" cy="312738"/>
          </a:xfrm>
          <a:prstGeom prst="rect">
            <a:avLst/>
          </a:prstGeom>
          <a:effectLst/>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b="1" dirty="0">
                <a:solidFill>
                  <a:schemeClr val="tx1"/>
                </a:solidFill>
                <a:latin typeface="Times New Roman" panose="02020603050405020304" pitchFamily="18" charset="0"/>
              </a:rPr>
              <a:t>Yes:</a:t>
            </a:r>
            <a:r>
              <a:rPr lang="en-US" dirty="0">
                <a:solidFill>
                  <a:schemeClr val="tx1"/>
                </a:solidFill>
                <a:latin typeface="Times New Roman" panose="02020603050405020304" pitchFamily="18" charset="0"/>
              </a:rPr>
              <a:t> Use the Grains Measuring Chart to see how much of your grain to serve to meet CACFP meal pattern requirements.</a:t>
            </a:r>
          </a:p>
          <a:p>
            <a:endParaRPr lang="en-US" dirty="0">
              <a:solidFill>
                <a:schemeClr val="tx1"/>
              </a:solidFill>
            </a:endParaRPr>
          </a:p>
        </p:txBody>
      </p:sp>
      <p:sp>
        <p:nvSpPr>
          <p:cNvPr id="8" name="Rectangle 7" descr=" ">
            <a:extLst>
              <a:ext uri="{FF2B5EF4-FFF2-40B4-BE49-F238E27FC236}">
                <a16:creationId xmlns:a16="http://schemas.microsoft.com/office/drawing/2014/main" id="{40F73F6F-6800-844D-87E6-C53F9677FCDF}"/>
              </a:ext>
              <a:ext uri="{C183D7F6-B498-43B3-948B-1728B52AA6E4}">
                <adec:decorative xmlns:adec="http://schemas.microsoft.com/office/drawing/2017/decorative" xmlns="" val="0"/>
              </a:ext>
            </a:extLst>
          </p:cNvPr>
          <p:cNvSpPr/>
          <p:nvPr/>
        </p:nvSpPr>
        <p:spPr>
          <a:xfrm>
            <a:off x="581766" y="3353946"/>
            <a:ext cx="762000" cy="762000"/>
          </a:xfrm>
          <a:prstGeom prst="rect">
            <a:avLst/>
          </a:prstGeom>
          <a:solidFill>
            <a:srgbClr val="FEC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2F1A57"/>
                </a:solidFill>
              </a:rPr>
              <a:t>✓</a:t>
            </a:r>
          </a:p>
        </p:txBody>
      </p:sp>
      <p:pic>
        <p:nvPicPr>
          <p:cNvPr id="7" name="Content Placeholder 7" descr="A man holding a spatula and pancakes with fruits.">
            <a:extLst>
              <a:ext uri="{FF2B5EF4-FFF2-40B4-BE49-F238E27FC236}">
                <a16:creationId xmlns:a16="http://schemas.microsoft.com/office/drawing/2014/main" id="{18EDD469-E261-0348-9FB5-135964F1D95B}"/>
              </a:ext>
              <a:ext uri="{C183D7F6-B498-43B3-948B-1728B52AA6E4}">
                <adec:decorative xmlns:adec="http://schemas.microsoft.com/office/drawing/2017/decorative" xmlns="" val="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39790" y="1525556"/>
            <a:ext cx="2779866" cy="3624924"/>
          </a:xfrm>
          <a:prstGeom prst="rect">
            <a:avLst/>
          </a:prstGeom>
          <a:effectLst/>
        </p:spPr>
      </p:pic>
      <p:sp>
        <p:nvSpPr>
          <p:cNvPr id="3" name="Speaker Notes">
            <a:extLst>
              <a:ext uri="{FF2B5EF4-FFF2-40B4-BE49-F238E27FC236}">
                <a16:creationId xmlns:a16="http://schemas.microsoft.com/office/drawing/2014/main" id="{0FBC16BA-9B0A-6F48-AC5E-AFFC19A4A3F0}"/>
              </a:ext>
            </a:extLst>
          </p:cNvPr>
          <p:cNvSpPr txBox="1"/>
          <p:nvPr/>
        </p:nvSpPr>
        <p:spPr>
          <a:xfrm>
            <a:off x="106878" y="4690753"/>
            <a:ext cx="6043642" cy="215444"/>
          </a:xfrm>
          <a:prstGeom prst="rect">
            <a:avLst/>
          </a:prstGeom>
          <a:noFill/>
        </p:spPr>
        <p:txBody>
          <a:bodyPr wrap="none" rtlCol="0">
            <a:spAutoFit/>
          </a:bodyPr>
          <a:lstStyle/>
          <a:p>
            <a:pPr lvl="0" defTabSz="685800">
              <a:defRPr/>
            </a:pPr>
            <a:r>
              <a:rPr lang="en-US" sz="400" dirty="0">
                <a:solidFill>
                  <a:schemeClr val="bg1"/>
                </a:solidFill>
                <a:latin typeface="Arial" panose="020B0604020202020204" pitchFamily="34" charset="0"/>
                <a:cs typeface="Arial" panose="020B0604020202020204" pitchFamily="34" charset="0"/>
              </a:rPr>
              <a:t>Speaker notes:</a:t>
            </a:r>
          </a:p>
          <a:p>
            <a:pPr lvl="0" defTabSz="685800">
              <a:defRPr/>
            </a:pPr>
            <a:r>
              <a:rPr lang="en-US" sz="400" dirty="0">
                <a:solidFill>
                  <a:schemeClr val="bg1"/>
                </a:solidFill>
                <a:latin typeface="Arial" panose="020B0604020202020204" pitchFamily="34" charset="0"/>
                <a:cs typeface="Arial" panose="020B0604020202020204" pitchFamily="34" charset="0"/>
              </a:rPr>
              <a:t>If the weight of the item you want to serve is the same weight, or heavier than, what’s listed in the Grains Measuring Chart, you can use the Grains Measuring Chart to see how much of that item you need to serve to meet CACFP meal pattern requirements.</a:t>
            </a:r>
          </a:p>
        </p:txBody>
      </p:sp>
    </p:spTree>
    <p:extLst>
      <p:ext uri="{BB962C8B-B14F-4D97-AF65-F5344CB8AC3E}">
        <p14:creationId xmlns:p14="http://schemas.microsoft.com/office/powerpoint/2010/main" val="28122113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FE68A-76DE-F841-A6FC-09698B3762E3}"/>
              </a:ext>
            </a:extLst>
          </p:cNvPr>
          <p:cNvSpPr>
            <a:spLocks noGrp="1"/>
          </p:cNvSpPr>
          <p:nvPr>
            <p:ph type="title"/>
          </p:nvPr>
        </p:nvSpPr>
        <p:spPr>
          <a:xfrm>
            <a:off x="-1" y="0"/>
            <a:ext cx="8537825" cy="1009979"/>
          </a:xfrm>
        </p:spPr>
        <p:txBody>
          <a:bodyPr/>
          <a:lstStyle/>
          <a:p>
            <a:r>
              <a:rPr lang="en-US" sz="2800" dirty="0"/>
              <a:t>Find the column for the age of your participants and the meal or snack you are serving. </a:t>
            </a:r>
          </a:p>
        </p:txBody>
      </p:sp>
      <p:sp>
        <p:nvSpPr>
          <p:cNvPr id="15" name="Rounded Rectangle 14" descr="&quot;&quot;">
            <a:extLst>
              <a:ext uri="{FF2B5EF4-FFF2-40B4-BE49-F238E27FC236}">
                <a16:creationId xmlns:a16="http://schemas.microsoft.com/office/drawing/2014/main" id="{F2766620-9594-DA41-BABF-EB7241E8A523}"/>
              </a:ext>
              <a:ext uri="{C183D7F6-B498-43B3-948B-1728B52AA6E4}">
                <adec:decorative xmlns:adec="http://schemas.microsoft.com/office/drawing/2017/decorative" xmlns="" val="0"/>
              </a:ext>
            </a:extLst>
          </p:cNvPr>
          <p:cNvSpPr/>
          <p:nvPr/>
        </p:nvSpPr>
        <p:spPr>
          <a:xfrm>
            <a:off x="584261" y="1802496"/>
            <a:ext cx="7109717" cy="2663932"/>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6" name="Table 15" descr="Grains Measuring Chart">
            <a:extLst>
              <a:ext uri="{FF2B5EF4-FFF2-40B4-BE49-F238E27FC236}">
                <a16:creationId xmlns:a16="http://schemas.microsoft.com/office/drawing/2014/main" id="{CA2BB54B-305B-3846-86DE-C0650B9D1EC7}"/>
              </a:ext>
            </a:extLst>
          </p:cNvPr>
          <p:cNvGraphicFramePr>
            <a:graphicFrameLocks noGrp="1"/>
          </p:cNvGraphicFramePr>
          <p:nvPr>
            <p:extLst>
              <p:ext uri="{D42A27DB-BD31-4B8C-83A1-F6EECF244321}">
                <p14:modId xmlns:p14="http://schemas.microsoft.com/office/powerpoint/2010/main" val="3621982222"/>
              </p:ext>
            </p:extLst>
          </p:nvPr>
        </p:nvGraphicFramePr>
        <p:xfrm>
          <a:off x="808511" y="1992450"/>
          <a:ext cx="6689889" cy="2297840"/>
        </p:xfrm>
        <a:graphic>
          <a:graphicData uri="http://schemas.openxmlformats.org/drawingml/2006/table">
            <a:tbl>
              <a:tblPr firstRow="1" bandRow="1">
                <a:tableStyleId>{5C22544A-7EE6-4342-B048-85BDC9FD1C3A}</a:tableStyleId>
              </a:tblPr>
              <a:tblGrid>
                <a:gridCol w="1508147">
                  <a:extLst>
                    <a:ext uri="{9D8B030D-6E8A-4147-A177-3AD203B41FA5}">
                      <a16:colId xmlns:a16="http://schemas.microsoft.com/office/drawing/2014/main" val="220871024"/>
                    </a:ext>
                  </a:extLst>
                </a:gridCol>
                <a:gridCol w="1761792">
                  <a:extLst>
                    <a:ext uri="{9D8B030D-6E8A-4147-A177-3AD203B41FA5}">
                      <a16:colId xmlns:a16="http://schemas.microsoft.com/office/drawing/2014/main" val="3364600419"/>
                    </a:ext>
                  </a:extLst>
                </a:gridCol>
                <a:gridCol w="1761792">
                  <a:extLst>
                    <a:ext uri="{9D8B030D-6E8A-4147-A177-3AD203B41FA5}">
                      <a16:colId xmlns:a16="http://schemas.microsoft.com/office/drawing/2014/main" val="3104573430"/>
                    </a:ext>
                  </a:extLst>
                </a:gridCol>
                <a:gridCol w="1658158">
                  <a:extLst>
                    <a:ext uri="{9D8B030D-6E8A-4147-A177-3AD203B41FA5}">
                      <a16:colId xmlns:a16="http://schemas.microsoft.com/office/drawing/2014/main" val="3113121660"/>
                    </a:ext>
                  </a:extLst>
                </a:gridCol>
              </a:tblGrid>
              <a:tr h="290178">
                <a:tc>
                  <a:txBody>
                    <a:bodyPr/>
                    <a:lstStyle/>
                    <a:p>
                      <a:r>
                        <a:rPr lang="en-US" sz="1100" b="0" i="0" dirty="0">
                          <a:solidFill>
                            <a:srgbClr val="DED9E5"/>
                          </a:solidFill>
                          <a:latin typeface="Helvetica" pitchFamily="2" charset="0"/>
                          <a:cs typeface="Times New Roman" panose="02020603050405020304" pitchFamily="18" charset="0"/>
                        </a:rPr>
                        <a:t>Grain Item and Size</a:t>
                      </a:r>
                    </a:p>
                  </a:txBody>
                  <a:tcPr marL="69873" marR="69873" marT="51818" marB="6218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9873" marR="69873" marT="51818" marB="6218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1100" b="1" i="0" dirty="0">
                          <a:solidFill>
                            <a:schemeClr val="tx1"/>
                          </a:solidFill>
                          <a:latin typeface="Helvetica" pitchFamily="2" charset="0"/>
                          <a:cs typeface="Times New Roman" panose="02020603050405020304" pitchFamily="18" charset="0"/>
                        </a:rPr>
                        <a:t>Age Group and Meal</a:t>
                      </a:r>
                    </a:p>
                  </a:txBody>
                  <a:tcPr marL="69873" marR="69873" marT="51818" marB="6218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9873" marR="69873" marT="51818" marB="6218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8912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p>
                      <a:pPr algn="ctr"/>
                      <a:endParaRPr lang="en-US" sz="1100" b="0" i="0" dirty="0">
                        <a:latin typeface="Helvetica" pitchFamily="2" charset="0"/>
                      </a:endParaRPr>
                    </a:p>
                  </a:txBody>
                  <a:tcPr marL="69873" marR="69873" marT="51818" marB="6218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latin typeface="Helvetica" pitchFamily="2" charset="0"/>
                          <a:cs typeface="Times New Roman" panose="02020603050405020304" pitchFamily="18" charset="0"/>
                        </a:rPr>
                        <a:t>1- through 5-year-olds </a:t>
                      </a:r>
                      <a:r>
                        <a:rPr lang="en-US" sz="1100" b="0" i="0" dirty="0">
                          <a:latin typeface="Helvetica" pitchFamily="2" charset="0"/>
                          <a:cs typeface="Times New Roman" panose="02020603050405020304" pitchFamily="18" charset="0"/>
                        </a:rPr>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txBody>
                  <a:tcPr marL="69873" marR="69873" marT="51818" marB="621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1100" b="1" i="0" dirty="0">
                          <a:latin typeface="Helvetica" pitchFamily="2" charset="0"/>
                          <a:cs typeface="Times New Roman" panose="02020603050405020304" pitchFamily="18" charset="0"/>
                        </a:rPr>
                        <a:t>6- through 18-year-olds </a:t>
                      </a:r>
                      <a:br>
                        <a:rPr lang="en-US" sz="1100" b="1"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p>
                      <a:pPr algn="l"/>
                      <a:r>
                        <a:rPr lang="en-US" sz="1100" b="1" i="0" dirty="0">
                          <a:latin typeface="Helvetica" pitchFamily="2" charset="0"/>
                          <a:cs typeface="Times New Roman" panose="02020603050405020304" pitchFamily="18" charset="0"/>
                        </a:rPr>
                        <a:t>Adults</a:t>
                      </a:r>
                      <a:r>
                        <a:rPr lang="en-US" sz="1100" b="0" i="0" dirty="0">
                          <a:latin typeface="Helvetica" pitchFamily="2" charset="0"/>
                          <a:cs typeface="Times New Roman" panose="02020603050405020304" pitchFamily="18" charset="0"/>
                        </a:rPr>
                        <a:t> at Snack only</a:t>
                      </a:r>
                    </a:p>
                  </a:txBody>
                  <a:tcPr marL="69873" marR="69873" marT="51818" marB="621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kern="1200" dirty="0">
                          <a:solidFill>
                            <a:schemeClr val="dk1"/>
                          </a:solidFill>
                          <a:effectLst/>
                          <a:latin typeface="Helvetica" pitchFamily="2" charset="0"/>
                          <a:ea typeface="+mn-ea"/>
                          <a:cs typeface="+mn-cs"/>
                        </a:rPr>
                        <a:t>Adults</a:t>
                      </a:r>
                      <a:r>
                        <a:rPr lang="en-US" sz="1100" b="0" i="0" kern="1200" dirty="0">
                          <a:solidFill>
                            <a:schemeClr val="dk1"/>
                          </a:solidFill>
                          <a:effectLst/>
                          <a:latin typeface="Helvetica" pitchFamily="2" charset="0"/>
                          <a:ea typeface="+mn-ea"/>
                          <a:cs typeface="+mn-cs"/>
                        </a:rPr>
                        <a:t> at Breakfast,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Lunch, Supper</a:t>
                      </a:r>
                    </a:p>
                  </a:txBody>
                  <a:tcPr marL="69873" marR="69873" marT="51818" marB="6218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32424">
                <a:tc>
                  <a:txBody>
                    <a:bodyPr/>
                    <a:lstStyle/>
                    <a:p>
                      <a:pPr algn="ctr"/>
                      <a:r>
                        <a:rPr lang="en-US" sz="1100" b="1" i="0" dirty="0">
                          <a:solidFill>
                            <a:schemeClr val="tx1"/>
                          </a:solidFill>
                          <a:latin typeface="Helvetica" pitchFamily="2" charset="0"/>
                          <a:cs typeface="Times New Roman" panose="02020603050405020304" pitchFamily="18" charset="0"/>
                        </a:rPr>
                        <a:t>Grain Item and Size</a:t>
                      </a:r>
                    </a:p>
                  </a:txBody>
                  <a:tcPr marL="69873" marR="69873" marT="51818" marB="6218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½ oz. eq.</a:t>
                      </a:r>
                      <a:r>
                        <a:rPr lang="en-US" sz="1100" b="0" i="0" dirty="0">
                          <a:latin typeface="Helvetica" pitchFamily="2" charset="0"/>
                          <a:cs typeface="Times New Roman" panose="02020603050405020304" pitchFamily="18" charset="0"/>
                        </a:rPr>
                        <a:t>, 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9873" marR="69873" marT="51818" marB="621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1 oz. eq.</a:t>
                      </a:r>
                      <a:r>
                        <a:rPr lang="en-US" sz="1100" b="0" i="0" dirty="0">
                          <a:latin typeface="Helvetica" pitchFamily="2" charset="0"/>
                          <a:cs typeface="Times New Roman" panose="02020603050405020304" pitchFamily="18" charset="0"/>
                        </a:rPr>
                        <a:t>,</a:t>
                      </a:r>
                      <a:r>
                        <a:rPr lang="en-US" sz="1100" b="1" i="0" dirty="0">
                          <a:latin typeface="Helvetica" pitchFamily="2" charset="0"/>
                          <a:cs typeface="Times New Roman" panose="02020603050405020304" pitchFamily="18" charset="0"/>
                        </a:rPr>
                        <a:t> </a:t>
                      </a:r>
                      <a:r>
                        <a:rPr lang="en-US" sz="1100" b="0" i="0" dirty="0">
                          <a:latin typeface="Helvetica" pitchFamily="2" charset="0"/>
                          <a:cs typeface="Times New Roman" panose="02020603050405020304" pitchFamily="18" charset="0"/>
                        </a:rPr>
                        <a:t>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9873" marR="69873" marT="51818" marB="621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2 oz. eq.</a:t>
                      </a:r>
                      <a:r>
                        <a:rPr lang="en-US" sz="1100" b="0" i="0" dirty="0">
                          <a:latin typeface="Helvetica" pitchFamily="2" charset="0"/>
                          <a:cs typeface="Times New Roman" panose="02020603050405020304" pitchFamily="18" charset="0"/>
                        </a:rPr>
                        <a:t>, which equals about…</a:t>
                      </a:r>
                    </a:p>
                  </a:txBody>
                  <a:tcPr marL="69873" marR="69873" marT="51818" marB="6218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83978">
                <a:tc>
                  <a:txBody>
                    <a:bodyPr/>
                    <a:lstStyle/>
                    <a:p>
                      <a:r>
                        <a:rPr lang="en-US" sz="1100" b="1" i="0" dirty="0">
                          <a:solidFill>
                            <a:schemeClr val="tx1"/>
                          </a:solidFill>
                          <a:effectLst/>
                          <a:latin typeface="Helvetica" pitchFamily="2" charset="0"/>
                        </a:rPr>
                        <a:t>Pancake </a:t>
                      </a:r>
                      <a:r>
                        <a:rPr lang="en-US" sz="1100" b="0" i="0" dirty="0">
                          <a:solidFill>
                            <a:schemeClr val="tx1"/>
                          </a:solidFill>
                          <a:effectLst/>
                          <a:latin typeface="Helvetica" pitchFamily="2" charset="0"/>
                        </a:rPr>
                        <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at least 34 grams*</a:t>
                      </a:r>
                    </a:p>
                  </a:txBody>
                  <a:tcPr marL="72554" marR="32060" marT="60744" marB="7255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effectLst/>
                          <a:latin typeface="Helvetica" pitchFamily="2" charset="0"/>
                        </a:rPr>
                        <a:t>½ pancake or</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17 grams</a:t>
                      </a:r>
                    </a:p>
                  </a:txBody>
                  <a:tcPr marL="72554" marR="64794" marT="65807" marB="725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effectLst/>
                          <a:latin typeface="Helvetica" pitchFamily="2" charset="0"/>
                        </a:rPr>
                        <a:t>1 pancake or</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34 grams</a:t>
                      </a:r>
                    </a:p>
                  </a:txBody>
                  <a:tcPr marL="72554" marR="64794" marT="65807" marB="725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effectLst/>
                          <a:latin typeface="Helvetica" pitchFamily="2" charset="0"/>
                        </a:rPr>
                        <a:t>2 pancakes </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or 68 grams</a:t>
                      </a:r>
                    </a:p>
                  </a:txBody>
                  <a:tcPr marL="72554" marR="64794" marT="65807" marB="7255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924962599"/>
                  </a:ext>
                </a:extLst>
              </a:tr>
            </a:tbl>
          </a:graphicData>
        </a:graphic>
      </p:graphicFrame>
      <p:grpSp>
        <p:nvGrpSpPr>
          <p:cNvPr id="5" name="Group 4" descr="Outlines around the &quot;Adults&quot; column and the &quot;Pancake&quot; row, intersecting at &quot;2 pancakes or 68 grams&quot;.">
            <a:extLst>
              <a:ext uri="{FF2B5EF4-FFF2-40B4-BE49-F238E27FC236}">
                <a16:creationId xmlns:a16="http://schemas.microsoft.com/office/drawing/2014/main" id="{DCB94090-0724-44F0-A31E-176E914CDEAB}"/>
              </a:ext>
            </a:extLst>
          </p:cNvPr>
          <p:cNvGrpSpPr/>
          <p:nvPr/>
        </p:nvGrpSpPr>
        <p:grpSpPr>
          <a:xfrm>
            <a:off x="808512" y="2296634"/>
            <a:ext cx="6705170" cy="1993656"/>
            <a:chOff x="808512" y="2296634"/>
            <a:chExt cx="6705170" cy="1993656"/>
          </a:xfrm>
        </p:grpSpPr>
        <p:sp>
          <p:nvSpPr>
            <p:cNvPr id="46" name="Rounded Rectangle 45" descr="Outline around the column &quot;Adults at Breakfast, Lunch, Supper and Serve at Least 2 oz. eq., which equals about…&quot; headers with the 2 pancakes or 68 grams cell highlighted.">
              <a:extLst>
                <a:ext uri="{FF2B5EF4-FFF2-40B4-BE49-F238E27FC236}">
                  <a16:creationId xmlns:a16="http://schemas.microsoft.com/office/drawing/2014/main" id="{EA6B887A-0F5E-FB4F-B7AD-D5FDECCEC676}"/>
                </a:ext>
              </a:extLst>
            </p:cNvPr>
            <p:cNvSpPr/>
            <p:nvPr/>
          </p:nvSpPr>
          <p:spPr>
            <a:xfrm>
              <a:off x="5856270" y="2296634"/>
              <a:ext cx="1657412" cy="1993656"/>
            </a:xfrm>
            <a:prstGeom prst="roundRect">
              <a:avLst>
                <a:gd name="adj" fmla="val 5844"/>
              </a:avLst>
            </a:prstGeom>
            <a:noFill/>
            <a:ln w="38100">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ounded Rectangle 41" descr="Outline around &quot;Pancake&quot; row with the 2 pancakes or 68 grams cell highlighted.">
              <a:extLst>
                <a:ext uri="{FF2B5EF4-FFF2-40B4-BE49-F238E27FC236}">
                  <a16:creationId xmlns:a16="http://schemas.microsoft.com/office/drawing/2014/main" id="{D228A89C-E850-494C-895B-49FB9699F4FD}"/>
                </a:ext>
              </a:extLst>
            </p:cNvPr>
            <p:cNvSpPr/>
            <p:nvPr/>
          </p:nvSpPr>
          <p:spPr>
            <a:xfrm>
              <a:off x="808512" y="3791164"/>
              <a:ext cx="6705170" cy="499125"/>
            </a:xfrm>
            <a:prstGeom prst="roundRect">
              <a:avLst>
                <a:gd name="adj" fmla="val 5844"/>
              </a:avLst>
            </a:prstGeom>
            <a:noFill/>
            <a:ln w="38100">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descr="&quot;&quot;">
            <a:extLst>
              <a:ext uri="{FF2B5EF4-FFF2-40B4-BE49-F238E27FC236}">
                <a16:creationId xmlns:a16="http://schemas.microsoft.com/office/drawing/2014/main" id="{DD1DBF3B-CCED-3A46-8962-5F4EA9EFA571}"/>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1161937" y="2209977"/>
            <a:ext cx="842489" cy="881567"/>
          </a:xfrm>
          <a:prstGeom prst="rect">
            <a:avLst/>
          </a:prstGeom>
        </p:spPr>
      </p:pic>
      <p:sp>
        <p:nvSpPr>
          <p:cNvPr id="3" name="Speaker Notes">
            <a:extLst>
              <a:ext uri="{FF2B5EF4-FFF2-40B4-BE49-F238E27FC236}">
                <a16:creationId xmlns:a16="http://schemas.microsoft.com/office/drawing/2014/main" id="{465D1187-865F-6E42-8DA3-AF0C9348D378}"/>
              </a:ext>
            </a:extLst>
          </p:cNvPr>
          <p:cNvSpPr txBox="1"/>
          <p:nvPr/>
        </p:nvSpPr>
        <p:spPr>
          <a:xfrm>
            <a:off x="130629" y="4738255"/>
            <a:ext cx="5915402" cy="276999"/>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So now, we proceed the same way we did with all other examples. Let’s say you want to serve Brand P pancakes to adult participants at breakfast.  You would find the Adults at Breakfast column, and then follow that column down to the pancake row.  </a:t>
            </a:r>
          </a:p>
          <a:p>
            <a:r>
              <a:rPr lang="en-US" sz="400" dirty="0">
                <a:solidFill>
                  <a:schemeClr val="bg1"/>
                </a:solidFill>
                <a:latin typeface="Arial" panose="020B0604020202020204" pitchFamily="34" charset="0"/>
                <a:cs typeface="Arial" panose="020B0604020202020204" pitchFamily="34" charset="0"/>
              </a:rPr>
              <a:t>If you look at where the adults at breakfast, lunch, and supper column meets the pancake row, it tells us that we need to serve 2 pancakes in order to meet the minimum amount of grains required at breakfast for adult participants.</a:t>
            </a:r>
          </a:p>
        </p:txBody>
      </p:sp>
    </p:spTree>
    <p:extLst>
      <p:ext uri="{BB962C8B-B14F-4D97-AF65-F5344CB8AC3E}">
        <p14:creationId xmlns:p14="http://schemas.microsoft.com/office/powerpoint/2010/main" val="34174791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9DD4830-4EF8-7342-9579-5AEBB43576C3}"/>
              </a:ext>
            </a:extLst>
          </p:cNvPr>
          <p:cNvSpPr>
            <a:spLocks noGrp="1"/>
          </p:cNvSpPr>
          <p:nvPr>
            <p:ph type="title"/>
          </p:nvPr>
        </p:nvSpPr>
        <p:spPr>
          <a:xfrm>
            <a:off x="67732" y="1219198"/>
            <a:ext cx="5164668" cy="493595"/>
          </a:xfrm>
        </p:spPr>
        <p:txBody>
          <a:bodyPr/>
          <a:lstStyle/>
          <a:p>
            <a:r>
              <a:rPr lang="en-US" sz="800" dirty="0"/>
              <a:t>Find the column for the age of your participants and the meal or snack you are serving-continued. </a:t>
            </a:r>
          </a:p>
        </p:txBody>
      </p:sp>
      <p:sp>
        <p:nvSpPr>
          <p:cNvPr id="4" name="TextBox 3">
            <a:extLst>
              <a:ext uri="{FF2B5EF4-FFF2-40B4-BE49-F238E27FC236}">
                <a16:creationId xmlns:a16="http://schemas.microsoft.com/office/drawing/2014/main" id="{2620BABD-74DB-0742-9D28-43D56DC1A778}"/>
              </a:ext>
            </a:extLst>
          </p:cNvPr>
          <p:cNvSpPr txBox="1"/>
          <p:nvPr/>
        </p:nvSpPr>
        <p:spPr>
          <a:xfrm>
            <a:off x="186266" y="93273"/>
            <a:ext cx="8452955" cy="954107"/>
          </a:xfrm>
          <a:prstGeom prst="rect">
            <a:avLst/>
          </a:prstGeom>
          <a:noFill/>
        </p:spPr>
        <p:txBody>
          <a:bodyPr wrap="none" rtlCol="0">
            <a:spAutoFit/>
          </a:bodyPr>
          <a:lstStyle/>
          <a:p>
            <a:r>
              <a:rPr lang="en-US" sz="2800" b="1" dirty="0">
                <a:solidFill>
                  <a:schemeClr val="bg1"/>
                </a:solidFill>
                <a:latin typeface="Helvetica" pitchFamily="2" charset="0"/>
              </a:rPr>
              <a:t>Find the column for the age of your participants </a:t>
            </a:r>
          </a:p>
          <a:p>
            <a:r>
              <a:rPr lang="en-US" sz="2800" b="1" dirty="0">
                <a:solidFill>
                  <a:schemeClr val="bg1"/>
                </a:solidFill>
                <a:latin typeface="Helvetica" pitchFamily="2" charset="0"/>
              </a:rPr>
              <a:t>and the meal or snack you are serving. </a:t>
            </a:r>
          </a:p>
        </p:txBody>
      </p:sp>
      <p:sp>
        <p:nvSpPr>
          <p:cNvPr id="15" name="Rounded Rectangle 14" descr="&quot;&quot;">
            <a:extLst>
              <a:ext uri="{FF2B5EF4-FFF2-40B4-BE49-F238E27FC236}">
                <a16:creationId xmlns:a16="http://schemas.microsoft.com/office/drawing/2014/main" id="{F2766620-9594-DA41-BABF-EB7241E8A523}"/>
              </a:ext>
              <a:ext uri="{C183D7F6-B498-43B3-948B-1728B52AA6E4}">
                <adec:decorative xmlns:adec="http://schemas.microsoft.com/office/drawing/2017/decorative" xmlns="" val="0"/>
              </a:ext>
            </a:extLst>
          </p:cNvPr>
          <p:cNvSpPr/>
          <p:nvPr/>
        </p:nvSpPr>
        <p:spPr>
          <a:xfrm>
            <a:off x="584261" y="1802496"/>
            <a:ext cx="7109717" cy="2663932"/>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16" name="Table 15" descr="Grains Measuring Chart">
            <a:extLst>
              <a:ext uri="{FF2B5EF4-FFF2-40B4-BE49-F238E27FC236}">
                <a16:creationId xmlns:a16="http://schemas.microsoft.com/office/drawing/2014/main" id="{CA2BB54B-305B-3846-86DE-C0650B9D1EC7}"/>
              </a:ext>
            </a:extLst>
          </p:cNvPr>
          <p:cNvGraphicFramePr>
            <a:graphicFrameLocks noGrp="1"/>
          </p:cNvGraphicFramePr>
          <p:nvPr>
            <p:extLst>
              <p:ext uri="{D42A27DB-BD31-4B8C-83A1-F6EECF244321}">
                <p14:modId xmlns:p14="http://schemas.microsoft.com/office/powerpoint/2010/main" val="3895959300"/>
              </p:ext>
            </p:extLst>
          </p:nvPr>
        </p:nvGraphicFramePr>
        <p:xfrm>
          <a:off x="808511" y="1992450"/>
          <a:ext cx="6689889" cy="2297840"/>
        </p:xfrm>
        <a:graphic>
          <a:graphicData uri="http://schemas.openxmlformats.org/drawingml/2006/table">
            <a:tbl>
              <a:tblPr firstRow="1" bandRow="1">
                <a:tableStyleId>{5C22544A-7EE6-4342-B048-85BDC9FD1C3A}</a:tableStyleId>
              </a:tblPr>
              <a:tblGrid>
                <a:gridCol w="1508147">
                  <a:extLst>
                    <a:ext uri="{9D8B030D-6E8A-4147-A177-3AD203B41FA5}">
                      <a16:colId xmlns:a16="http://schemas.microsoft.com/office/drawing/2014/main" val="220871024"/>
                    </a:ext>
                  </a:extLst>
                </a:gridCol>
                <a:gridCol w="1761792">
                  <a:extLst>
                    <a:ext uri="{9D8B030D-6E8A-4147-A177-3AD203B41FA5}">
                      <a16:colId xmlns:a16="http://schemas.microsoft.com/office/drawing/2014/main" val="3364600419"/>
                    </a:ext>
                  </a:extLst>
                </a:gridCol>
                <a:gridCol w="1761792">
                  <a:extLst>
                    <a:ext uri="{9D8B030D-6E8A-4147-A177-3AD203B41FA5}">
                      <a16:colId xmlns:a16="http://schemas.microsoft.com/office/drawing/2014/main" val="3104573430"/>
                    </a:ext>
                  </a:extLst>
                </a:gridCol>
                <a:gridCol w="1658158">
                  <a:extLst>
                    <a:ext uri="{9D8B030D-6E8A-4147-A177-3AD203B41FA5}">
                      <a16:colId xmlns:a16="http://schemas.microsoft.com/office/drawing/2014/main" val="3113121660"/>
                    </a:ext>
                  </a:extLst>
                </a:gridCol>
              </a:tblGrid>
              <a:tr h="290178">
                <a:tc>
                  <a:txBody>
                    <a:bodyPr/>
                    <a:lstStyle/>
                    <a:p>
                      <a:r>
                        <a:rPr lang="en-US" sz="1100" b="0" i="0" dirty="0">
                          <a:solidFill>
                            <a:srgbClr val="DED9E5"/>
                          </a:solidFill>
                          <a:latin typeface="Helvetica" pitchFamily="2" charset="0"/>
                          <a:cs typeface="Times New Roman" panose="02020603050405020304" pitchFamily="18" charset="0"/>
                        </a:rPr>
                        <a:t>Grain Item and Size</a:t>
                      </a:r>
                    </a:p>
                  </a:txBody>
                  <a:tcPr marL="69873" marR="69873" marT="51818" marB="6218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9873" marR="69873" marT="51818" marB="6218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1100" b="1" i="0" dirty="0">
                          <a:solidFill>
                            <a:schemeClr val="tx1"/>
                          </a:solidFill>
                          <a:latin typeface="Helvetica" pitchFamily="2" charset="0"/>
                          <a:cs typeface="Times New Roman" panose="02020603050405020304" pitchFamily="18" charset="0"/>
                        </a:rPr>
                        <a:t>Age Group and Meal</a:t>
                      </a:r>
                    </a:p>
                  </a:txBody>
                  <a:tcPr marL="69873" marR="69873" marT="51818" marB="6218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9873" marR="69873" marT="51818" marB="6218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8912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p>
                      <a:pPr algn="ctr"/>
                      <a:endParaRPr lang="en-US" sz="1100" b="0" i="0" dirty="0">
                        <a:latin typeface="Helvetica" pitchFamily="2" charset="0"/>
                      </a:endParaRPr>
                    </a:p>
                  </a:txBody>
                  <a:tcPr marL="69873" marR="69873" marT="51818" marB="6218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latin typeface="Helvetica" pitchFamily="2" charset="0"/>
                          <a:cs typeface="Times New Roman" panose="02020603050405020304" pitchFamily="18" charset="0"/>
                        </a:rPr>
                        <a:t>1- through 5-year-olds </a:t>
                      </a:r>
                      <a:r>
                        <a:rPr lang="en-US" sz="1100" b="0" i="0" dirty="0">
                          <a:latin typeface="Helvetica" pitchFamily="2" charset="0"/>
                          <a:cs typeface="Times New Roman" panose="02020603050405020304" pitchFamily="18" charset="0"/>
                        </a:rPr>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txBody>
                  <a:tcPr marL="69873" marR="69873" marT="51818" marB="621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1100" b="1" i="0" dirty="0">
                          <a:latin typeface="Helvetica" pitchFamily="2" charset="0"/>
                          <a:cs typeface="Times New Roman" panose="02020603050405020304" pitchFamily="18" charset="0"/>
                        </a:rPr>
                        <a:t>6- through 18-year-olds </a:t>
                      </a:r>
                      <a:br>
                        <a:rPr lang="en-US" sz="1100" b="1"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p>
                      <a:pPr algn="l"/>
                      <a:r>
                        <a:rPr lang="en-US" sz="1100" b="1" i="0" dirty="0">
                          <a:latin typeface="Helvetica" pitchFamily="2" charset="0"/>
                          <a:cs typeface="Times New Roman" panose="02020603050405020304" pitchFamily="18" charset="0"/>
                        </a:rPr>
                        <a:t>Adults</a:t>
                      </a:r>
                      <a:r>
                        <a:rPr lang="en-US" sz="1100" b="0" i="0" dirty="0">
                          <a:latin typeface="Helvetica" pitchFamily="2" charset="0"/>
                          <a:cs typeface="Times New Roman" panose="02020603050405020304" pitchFamily="18" charset="0"/>
                        </a:rPr>
                        <a:t> at Snack only</a:t>
                      </a:r>
                    </a:p>
                  </a:txBody>
                  <a:tcPr marL="69873" marR="69873" marT="51818" marB="621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kern="1200" dirty="0">
                          <a:solidFill>
                            <a:schemeClr val="dk1"/>
                          </a:solidFill>
                          <a:effectLst/>
                          <a:latin typeface="Helvetica" pitchFamily="2" charset="0"/>
                          <a:ea typeface="+mn-ea"/>
                          <a:cs typeface="+mn-cs"/>
                        </a:rPr>
                        <a:t>Adults</a:t>
                      </a:r>
                      <a:r>
                        <a:rPr lang="en-US" sz="1100" b="0" i="0" kern="1200" dirty="0">
                          <a:solidFill>
                            <a:schemeClr val="dk1"/>
                          </a:solidFill>
                          <a:effectLst/>
                          <a:latin typeface="Helvetica" pitchFamily="2" charset="0"/>
                          <a:ea typeface="+mn-ea"/>
                          <a:cs typeface="+mn-cs"/>
                        </a:rPr>
                        <a:t> at Breakfast,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Lunch, Supper</a:t>
                      </a:r>
                    </a:p>
                  </a:txBody>
                  <a:tcPr marL="69873" marR="69873" marT="51818" marB="6218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32424">
                <a:tc>
                  <a:txBody>
                    <a:bodyPr/>
                    <a:lstStyle/>
                    <a:p>
                      <a:pPr algn="ctr"/>
                      <a:r>
                        <a:rPr lang="en-US" sz="1100" b="1" i="0" dirty="0">
                          <a:solidFill>
                            <a:schemeClr val="tx1"/>
                          </a:solidFill>
                          <a:latin typeface="Helvetica" pitchFamily="2" charset="0"/>
                          <a:cs typeface="Times New Roman" panose="02020603050405020304" pitchFamily="18" charset="0"/>
                        </a:rPr>
                        <a:t>Grain Item and Size</a:t>
                      </a:r>
                    </a:p>
                  </a:txBody>
                  <a:tcPr marL="69873" marR="69873" marT="51818" marB="6218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½ oz. eq.</a:t>
                      </a:r>
                      <a:r>
                        <a:rPr lang="en-US" sz="1100" b="0" i="0" dirty="0">
                          <a:latin typeface="Helvetica" pitchFamily="2" charset="0"/>
                          <a:cs typeface="Times New Roman" panose="02020603050405020304" pitchFamily="18" charset="0"/>
                        </a:rPr>
                        <a:t>, 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9873" marR="69873" marT="51818" marB="621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1 oz. eq.</a:t>
                      </a:r>
                      <a:r>
                        <a:rPr lang="en-US" sz="1100" b="0" i="0" dirty="0">
                          <a:latin typeface="Helvetica" pitchFamily="2" charset="0"/>
                          <a:cs typeface="Times New Roman" panose="02020603050405020304" pitchFamily="18" charset="0"/>
                        </a:rPr>
                        <a:t>,</a:t>
                      </a:r>
                      <a:r>
                        <a:rPr lang="en-US" sz="1100" b="1" i="0" dirty="0">
                          <a:latin typeface="Helvetica" pitchFamily="2" charset="0"/>
                          <a:cs typeface="Times New Roman" panose="02020603050405020304" pitchFamily="18" charset="0"/>
                        </a:rPr>
                        <a:t> </a:t>
                      </a:r>
                      <a:r>
                        <a:rPr lang="en-US" sz="1100" b="0" i="0" dirty="0">
                          <a:latin typeface="Helvetica" pitchFamily="2" charset="0"/>
                          <a:cs typeface="Times New Roman" panose="02020603050405020304" pitchFamily="18" charset="0"/>
                        </a:rPr>
                        <a:t>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9873" marR="69873" marT="51818" marB="621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2 oz. eq.</a:t>
                      </a:r>
                      <a:r>
                        <a:rPr lang="en-US" sz="1100" b="0" i="0" dirty="0">
                          <a:latin typeface="Helvetica" pitchFamily="2" charset="0"/>
                          <a:cs typeface="Times New Roman" panose="02020603050405020304" pitchFamily="18" charset="0"/>
                        </a:rPr>
                        <a:t>, which equals about…</a:t>
                      </a:r>
                    </a:p>
                  </a:txBody>
                  <a:tcPr marL="69873" marR="69873" marT="51818" marB="6218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83978">
                <a:tc>
                  <a:txBody>
                    <a:bodyPr/>
                    <a:lstStyle/>
                    <a:p>
                      <a:r>
                        <a:rPr lang="en-US" sz="1100" b="1" i="0" dirty="0">
                          <a:solidFill>
                            <a:schemeClr val="tx1"/>
                          </a:solidFill>
                          <a:effectLst/>
                          <a:latin typeface="Helvetica" pitchFamily="2" charset="0"/>
                        </a:rPr>
                        <a:t>Pancake </a:t>
                      </a:r>
                      <a:r>
                        <a:rPr lang="en-US" sz="1100" b="0" i="0" dirty="0">
                          <a:solidFill>
                            <a:schemeClr val="tx1"/>
                          </a:solidFill>
                          <a:effectLst/>
                          <a:latin typeface="Helvetica" pitchFamily="2" charset="0"/>
                        </a:rPr>
                        <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at least 34 grams*</a:t>
                      </a:r>
                    </a:p>
                  </a:txBody>
                  <a:tcPr marL="72554" marR="32060" marT="60744" marB="72554"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effectLst/>
                          <a:latin typeface="Helvetica" pitchFamily="2" charset="0"/>
                        </a:rPr>
                        <a:t>½ pancake or</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17 grams</a:t>
                      </a:r>
                    </a:p>
                  </a:txBody>
                  <a:tcPr marL="72554" marR="64794" marT="65807" marB="725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effectLst/>
                          <a:latin typeface="Helvetica" pitchFamily="2" charset="0"/>
                        </a:rPr>
                        <a:t>1 pancake or</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34 grams</a:t>
                      </a:r>
                    </a:p>
                  </a:txBody>
                  <a:tcPr marL="72554" marR="64794" marT="65807" marB="725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effectLst/>
                          <a:latin typeface="Helvetica" pitchFamily="2" charset="0"/>
                        </a:rPr>
                        <a:t>2 pancakes </a:t>
                      </a:r>
                      <a:br>
                        <a:rPr lang="en-US" sz="1100" b="0" i="0" dirty="0">
                          <a:solidFill>
                            <a:schemeClr val="tx1"/>
                          </a:solidFill>
                          <a:effectLst/>
                          <a:latin typeface="Helvetica" pitchFamily="2" charset="0"/>
                        </a:rPr>
                      </a:br>
                      <a:r>
                        <a:rPr lang="en-US" sz="1100" b="0" i="0" dirty="0">
                          <a:solidFill>
                            <a:schemeClr val="tx1"/>
                          </a:solidFill>
                          <a:effectLst/>
                          <a:latin typeface="Helvetica" pitchFamily="2" charset="0"/>
                        </a:rPr>
                        <a:t>or 68 grams</a:t>
                      </a:r>
                    </a:p>
                  </a:txBody>
                  <a:tcPr marL="72554" marR="64794" marT="65807" marB="72554"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bl>
          </a:graphicData>
        </a:graphic>
      </p:graphicFrame>
      <p:sp>
        <p:nvSpPr>
          <p:cNvPr id="18" name="TextBox 17">
            <a:extLst>
              <a:ext uri="{FF2B5EF4-FFF2-40B4-BE49-F238E27FC236}">
                <a16:creationId xmlns:a16="http://schemas.microsoft.com/office/drawing/2014/main" id="{4C9DDA41-0996-8D4C-8775-312036A381BE}"/>
              </a:ext>
            </a:extLst>
          </p:cNvPr>
          <p:cNvSpPr txBox="1"/>
          <p:nvPr/>
        </p:nvSpPr>
        <p:spPr>
          <a:xfrm>
            <a:off x="673783" y="4559551"/>
            <a:ext cx="2558282" cy="461665"/>
          </a:xfrm>
          <a:prstGeom prst="rect">
            <a:avLst/>
          </a:prstGeom>
          <a:noFill/>
        </p:spPr>
        <p:txBody>
          <a:bodyPr wrap="square" rtlCol="0">
            <a:spAutoFit/>
          </a:bodyPr>
          <a:lstStyle/>
          <a:p>
            <a:r>
              <a:rPr lang="en-US" sz="2400" b="1" dirty="0">
                <a:latin typeface="Helvetica" pitchFamily="2" charset="0"/>
              </a:rPr>
              <a:t>Adults at Snack</a:t>
            </a:r>
          </a:p>
        </p:txBody>
      </p:sp>
      <p:sp>
        <p:nvSpPr>
          <p:cNvPr id="43" name="Rounded Rectangle 42" descr="Outline around the &quot;Adults at Snack only&quot; column.">
            <a:extLst>
              <a:ext uri="{FF2B5EF4-FFF2-40B4-BE49-F238E27FC236}">
                <a16:creationId xmlns:a16="http://schemas.microsoft.com/office/drawing/2014/main" id="{A5F7EFED-4386-5A48-A0BC-84F1337759E9}"/>
              </a:ext>
            </a:extLst>
          </p:cNvPr>
          <p:cNvSpPr/>
          <p:nvPr/>
        </p:nvSpPr>
        <p:spPr>
          <a:xfrm>
            <a:off x="4074665" y="2899456"/>
            <a:ext cx="1777429" cy="1485841"/>
          </a:xfrm>
          <a:prstGeom prst="roundRect">
            <a:avLst>
              <a:gd name="adj" fmla="val 5844"/>
            </a:avLst>
          </a:prstGeom>
          <a:noFill/>
          <a:ln w="38100">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173E2A15-AF7D-1048-A398-D62D87FB566F}"/>
              </a:ext>
            </a:extLst>
          </p:cNvPr>
          <p:cNvSpPr txBox="1"/>
          <p:nvPr/>
        </p:nvSpPr>
        <p:spPr>
          <a:xfrm>
            <a:off x="6072007" y="1289461"/>
            <a:ext cx="2558282" cy="461665"/>
          </a:xfrm>
          <a:prstGeom prst="rect">
            <a:avLst/>
          </a:prstGeom>
          <a:noFill/>
        </p:spPr>
        <p:txBody>
          <a:bodyPr wrap="square" rtlCol="0">
            <a:spAutoFit/>
          </a:bodyPr>
          <a:lstStyle/>
          <a:p>
            <a:r>
              <a:rPr lang="en-US" sz="2400" b="1" dirty="0">
                <a:latin typeface="Helvetica" pitchFamily="2" charset="0"/>
              </a:rPr>
              <a:t>Adults at Meals </a:t>
            </a:r>
          </a:p>
        </p:txBody>
      </p:sp>
      <p:sp>
        <p:nvSpPr>
          <p:cNvPr id="42" name="Rounded Rectangle 41" descr="Outline around the &quot;Adults at Breakfast, Lunch, Supper&quot; Column.">
            <a:extLst>
              <a:ext uri="{FF2B5EF4-FFF2-40B4-BE49-F238E27FC236}">
                <a16:creationId xmlns:a16="http://schemas.microsoft.com/office/drawing/2014/main" id="{D228A89C-E850-494C-895B-49FB9699F4FD}"/>
              </a:ext>
            </a:extLst>
          </p:cNvPr>
          <p:cNvSpPr/>
          <p:nvPr/>
        </p:nvSpPr>
        <p:spPr>
          <a:xfrm>
            <a:off x="5852094" y="2280863"/>
            <a:ext cx="1661587" cy="2104434"/>
          </a:xfrm>
          <a:prstGeom prst="roundRect">
            <a:avLst>
              <a:gd name="adj" fmla="val 5844"/>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lumMod val="50000"/>
                </a:schemeClr>
              </a:solidFill>
            </a:endParaRPr>
          </a:p>
        </p:txBody>
      </p:sp>
      <p:cxnSp>
        <p:nvCxnSpPr>
          <p:cNvPr id="22" name="Elbow Connector 21" descr="&quot;&quot;">
            <a:extLst>
              <a:ext uri="{FF2B5EF4-FFF2-40B4-BE49-F238E27FC236}">
                <a16:creationId xmlns:a16="http://schemas.microsoft.com/office/drawing/2014/main" id="{C884D0D3-85B8-794B-85FF-570B6F21C6EB}"/>
              </a:ext>
              <a:ext uri="{C183D7F6-B498-43B3-948B-1728B52AA6E4}">
                <adec:decorative xmlns:adec="http://schemas.microsoft.com/office/drawing/2017/decorative" xmlns="" val="0"/>
              </a:ext>
            </a:extLst>
          </p:cNvPr>
          <p:cNvCxnSpPr>
            <a:cxnSpLocks/>
          </p:cNvCxnSpPr>
          <p:nvPr/>
        </p:nvCxnSpPr>
        <p:spPr>
          <a:xfrm flipV="1">
            <a:off x="3167263" y="4363688"/>
            <a:ext cx="1620491" cy="426695"/>
          </a:xfrm>
          <a:prstGeom prst="bentConnector2">
            <a:avLst/>
          </a:prstGeom>
          <a:ln w="38100">
            <a:solidFill>
              <a:srgbClr val="BE5232"/>
            </a:solidFill>
            <a:tailEnd type="arrow"/>
          </a:ln>
        </p:spPr>
        <p:style>
          <a:lnRef idx="1">
            <a:schemeClr val="accent1"/>
          </a:lnRef>
          <a:fillRef idx="0">
            <a:schemeClr val="accent1"/>
          </a:fillRef>
          <a:effectRef idx="0">
            <a:schemeClr val="accent1"/>
          </a:effectRef>
          <a:fontRef idx="minor">
            <a:schemeClr val="tx1"/>
          </a:fontRef>
        </p:style>
      </p:cxnSp>
      <p:cxnSp>
        <p:nvCxnSpPr>
          <p:cNvPr id="41" name="Elbow Connector 40" descr="&quot;&quot;">
            <a:extLst>
              <a:ext uri="{FF2B5EF4-FFF2-40B4-BE49-F238E27FC236}">
                <a16:creationId xmlns:a16="http://schemas.microsoft.com/office/drawing/2014/main" id="{51876DF1-1820-6141-8FDE-E3904CFCF9F1}"/>
              </a:ext>
              <a:ext uri="{C183D7F6-B498-43B3-948B-1728B52AA6E4}">
                <adec:decorative xmlns:adec="http://schemas.microsoft.com/office/drawing/2017/decorative" xmlns="" val="0"/>
              </a:ext>
            </a:extLst>
          </p:cNvPr>
          <p:cNvCxnSpPr>
            <a:cxnSpLocks/>
          </p:cNvCxnSpPr>
          <p:nvPr/>
        </p:nvCxnSpPr>
        <p:spPr>
          <a:xfrm rot="5400000">
            <a:off x="7027852" y="2222810"/>
            <a:ext cx="1527829" cy="556170"/>
          </a:xfrm>
          <a:prstGeom prst="bentConnector2">
            <a:avLst/>
          </a:prstGeom>
          <a:ln w="381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0" descr="&quot;&quot;">
            <a:extLst>
              <a:ext uri="{FF2B5EF4-FFF2-40B4-BE49-F238E27FC236}">
                <a16:creationId xmlns:a16="http://schemas.microsoft.com/office/drawing/2014/main" id="{232FDFD7-67C6-CE40-931F-85C22A1012C2}"/>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1140165" y="2209977"/>
            <a:ext cx="842489" cy="881567"/>
          </a:xfrm>
          <a:prstGeom prst="rect">
            <a:avLst/>
          </a:prstGeom>
        </p:spPr>
      </p:pic>
      <p:sp>
        <p:nvSpPr>
          <p:cNvPr id="3" name="Speaker Notes">
            <a:extLst>
              <a:ext uri="{FF2B5EF4-FFF2-40B4-BE49-F238E27FC236}">
                <a16:creationId xmlns:a16="http://schemas.microsoft.com/office/drawing/2014/main" id="{78623B30-B5A2-A546-BE55-D2251E9E2F6B}"/>
              </a:ext>
            </a:extLst>
          </p:cNvPr>
          <p:cNvSpPr txBox="1"/>
          <p:nvPr/>
        </p:nvSpPr>
        <p:spPr>
          <a:xfrm>
            <a:off x="5023884" y="4625163"/>
            <a:ext cx="3851759" cy="461665"/>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Very quickly, I just wanted to point out that Adults have different requirements for grain amounts at snack versus meals. </a:t>
            </a:r>
          </a:p>
          <a:p>
            <a:r>
              <a:rPr lang="en-US" sz="400" dirty="0">
                <a:solidFill>
                  <a:schemeClr val="bg1"/>
                </a:solidFill>
                <a:latin typeface="Arial" panose="020B0604020202020204" pitchFamily="34" charset="0"/>
                <a:cs typeface="Arial" panose="020B0604020202020204" pitchFamily="34" charset="0"/>
              </a:rPr>
              <a:t>If you want to serve grains at snack to adult participants, you need to serve at least 1 oz eq of grains. So, you would look at the middle column of the chart. </a:t>
            </a:r>
          </a:p>
          <a:p>
            <a:r>
              <a:rPr lang="en-US" sz="400" dirty="0">
                <a:solidFill>
                  <a:schemeClr val="bg1"/>
                </a:solidFill>
                <a:latin typeface="Arial" panose="020B0604020202020204" pitchFamily="34" charset="0"/>
                <a:cs typeface="Arial" panose="020B0604020202020204" pitchFamily="34" charset="0"/>
              </a:rPr>
              <a:t>If you want to serve grains at breakfast, lunch, or supper to adult participants, you need to serve at least 2-ounce equivalents of grains. So, you’d look at the column on the right side of the chart. </a:t>
            </a:r>
          </a:p>
          <a:p>
            <a:r>
              <a:rPr lang="en-US" sz="400" dirty="0">
                <a:solidFill>
                  <a:schemeClr val="bg1"/>
                </a:solidFill>
                <a:latin typeface="Arial" panose="020B0604020202020204" pitchFamily="34" charset="0"/>
                <a:cs typeface="Arial" panose="020B0604020202020204" pitchFamily="34" charset="0"/>
              </a:rPr>
              <a:t>This is different from the other age groups, where the minimum amount of grains required is the same for meals as it is for snacks.</a:t>
            </a:r>
          </a:p>
        </p:txBody>
      </p:sp>
    </p:spTree>
    <p:extLst>
      <p:ext uri="{BB962C8B-B14F-4D97-AF65-F5344CB8AC3E}">
        <p14:creationId xmlns:p14="http://schemas.microsoft.com/office/powerpoint/2010/main" val="21663691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A7488-F2E1-7B43-8F44-6C14A08EE4A2}"/>
              </a:ext>
            </a:extLst>
          </p:cNvPr>
          <p:cNvSpPr>
            <a:spLocks noGrp="1"/>
          </p:cNvSpPr>
          <p:nvPr>
            <p:ph type="title"/>
          </p:nvPr>
        </p:nvSpPr>
        <p:spPr>
          <a:xfrm>
            <a:off x="0" y="-65321"/>
            <a:ext cx="7886700" cy="1009979"/>
          </a:xfrm>
        </p:spPr>
        <p:txBody>
          <a:bodyPr/>
          <a:lstStyle/>
          <a:p>
            <a:r>
              <a:rPr lang="en-US" dirty="0"/>
              <a:t>Printing the Worksheet </a:t>
            </a:r>
          </a:p>
        </p:txBody>
      </p:sp>
      <p:sp>
        <p:nvSpPr>
          <p:cNvPr id="5" name="Rounded Rectangle 4" descr="&quot;&quot;">
            <a:extLst>
              <a:ext uri="{FF2B5EF4-FFF2-40B4-BE49-F238E27FC236}">
                <a16:creationId xmlns:a16="http://schemas.microsoft.com/office/drawing/2014/main" id="{118E8EA4-2413-8047-9B4D-3EB3C6F72F9F}"/>
              </a:ext>
              <a:ext uri="{C183D7F6-B498-43B3-948B-1728B52AA6E4}">
                <adec:decorative xmlns:adec="http://schemas.microsoft.com/office/drawing/2017/decorative" xmlns="" val="0"/>
              </a:ext>
            </a:extLst>
          </p:cNvPr>
          <p:cNvSpPr/>
          <p:nvPr/>
        </p:nvSpPr>
        <p:spPr>
          <a:xfrm>
            <a:off x="932092" y="974103"/>
            <a:ext cx="7060861" cy="4006111"/>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descr="Screenshot of print settings and image of page 1 of &quot;Using Ounce Equivalents for Grains in the Child and Adult Care Food Program&quot; worksheet.">
            <a:extLst>
              <a:ext uri="{FF2B5EF4-FFF2-40B4-BE49-F238E27FC236}">
                <a16:creationId xmlns:a16="http://schemas.microsoft.com/office/drawing/2014/main" id="{D8551C45-0E52-8C4A-B74B-EAD637B4BF97}"/>
              </a:ext>
            </a:extLst>
          </p:cNvPr>
          <p:cNvPicPr>
            <a:picLocks noChangeAspect="1"/>
          </p:cNvPicPr>
          <p:nvPr/>
        </p:nvPicPr>
        <p:blipFill>
          <a:blip r:embed="rId3"/>
          <a:srcRect/>
          <a:stretch/>
        </p:blipFill>
        <p:spPr>
          <a:xfrm>
            <a:off x="1108038" y="1183386"/>
            <a:ext cx="6721857" cy="3635619"/>
          </a:xfrm>
          <a:prstGeom prst="rect">
            <a:avLst/>
          </a:prstGeom>
        </p:spPr>
      </p:pic>
      <p:sp>
        <p:nvSpPr>
          <p:cNvPr id="7" name="Rounded Rectangle 6" descr="Outline around &quot;Custom Scale: 100%&quot;.">
            <a:extLst>
              <a:ext uri="{FF2B5EF4-FFF2-40B4-BE49-F238E27FC236}">
                <a16:creationId xmlns:a16="http://schemas.microsoft.com/office/drawing/2014/main" id="{1DAD3513-CE45-7246-A650-F44D3993934A}"/>
              </a:ext>
            </a:extLst>
          </p:cNvPr>
          <p:cNvSpPr/>
          <p:nvPr/>
        </p:nvSpPr>
        <p:spPr>
          <a:xfrm>
            <a:off x="1194472" y="2518940"/>
            <a:ext cx="1968028" cy="350150"/>
          </a:xfrm>
          <a:prstGeom prst="roundRect">
            <a:avLst/>
          </a:prstGeom>
          <a:noFill/>
          <a:ln w="38100">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peaker Notes">
            <a:extLst>
              <a:ext uri="{FF2B5EF4-FFF2-40B4-BE49-F238E27FC236}">
                <a16:creationId xmlns:a16="http://schemas.microsoft.com/office/drawing/2014/main" id="{153219EC-3EBD-9E4E-B19A-28F37AF1C86E}"/>
              </a:ext>
            </a:extLst>
          </p:cNvPr>
          <p:cNvSpPr txBox="1"/>
          <p:nvPr/>
        </p:nvSpPr>
        <p:spPr>
          <a:xfrm>
            <a:off x="8224839" y="3790950"/>
            <a:ext cx="745350" cy="1261884"/>
          </a:xfrm>
          <a:prstGeom prst="rect">
            <a:avLst/>
          </a:prstGeom>
          <a:noFill/>
        </p:spPr>
        <p:txBody>
          <a:bodyPr wrap="squar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Speaker notes:</a:t>
            </a:r>
          </a:p>
          <a:p>
            <a:pPr lvl="0" defTabSz="914400">
              <a:defRPr/>
            </a:pPr>
            <a:r>
              <a:rPr lang="en-US" sz="400" dirty="0">
                <a:solidFill>
                  <a:schemeClr val="bg1"/>
                </a:solidFill>
                <a:latin typeface="Arial" panose="020B0604020202020204" pitchFamily="34" charset="0"/>
                <a:cs typeface="Arial" panose="020B0604020202020204" pitchFamily="34" charset="0"/>
              </a:rPr>
              <a:t>One more thing to note about this worksheet: if you need to print this worksheet, please make sure you print this worksheet at 100% on 8.5 inch by 11-inch paper so that the measuring guides are accurate. In other words, printing at 100% on 8.5 inch by 11-inch paper ensures that that the ruler on the bottom measures 8 inches, and that the squares and circles above the ruler are accurate as well.</a:t>
            </a:r>
          </a:p>
        </p:txBody>
      </p:sp>
    </p:spTree>
    <p:extLst>
      <p:ext uri="{BB962C8B-B14F-4D97-AF65-F5344CB8AC3E}">
        <p14:creationId xmlns:p14="http://schemas.microsoft.com/office/powerpoint/2010/main" val="12659230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E97E8-A248-7945-94C4-B99A4DB9D265}"/>
              </a:ext>
            </a:extLst>
          </p:cNvPr>
          <p:cNvSpPr>
            <a:spLocks noGrp="1"/>
          </p:cNvSpPr>
          <p:nvPr>
            <p:ph type="title"/>
          </p:nvPr>
        </p:nvSpPr>
        <p:spPr/>
        <p:txBody>
          <a:bodyPr/>
          <a:lstStyle/>
          <a:p>
            <a:r>
              <a:rPr lang="en-US" dirty="0"/>
              <a:t>Un “Charted” Territory </a:t>
            </a:r>
          </a:p>
        </p:txBody>
      </p:sp>
      <p:sp>
        <p:nvSpPr>
          <p:cNvPr id="5" name="Text Placeholder 2">
            <a:extLst>
              <a:ext uri="{FF2B5EF4-FFF2-40B4-BE49-F238E27FC236}">
                <a16:creationId xmlns:a16="http://schemas.microsoft.com/office/drawing/2014/main" id="{6965B0AA-96DB-594D-B5C0-8B7EABA888EA}"/>
              </a:ext>
            </a:extLst>
          </p:cNvPr>
          <p:cNvSpPr>
            <a:spLocks noGrp="1"/>
          </p:cNvSpPr>
          <p:nvPr>
            <p:ph type="body" idx="1"/>
          </p:nvPr>
        </p:nvSpPr>
        <p:spPr>
          <a:xfrm>
            <a:off x="360361" y="819149"/>
            <a:ext cx="7557511" cy="345242"/>
          </a:xfrm>
        </p:spPr>
        <p:txBody>
          <a:bodyPr/>
          <a:lstStyle/>
          <a:p>
            <a:r>
              <a:rPr lang="en-US" sz="2000" dirty="0"/>
              <a:t>Use a different tool if:</a:t>
            </a:r>
          </a:p>
        </p:txBody>
      </p:sp>
      <p:sp>
        <p:nvSpPr>
          <p:cNvPr id="6" name="Content Placeholder 3">
            <a:extLst>
              <a:ext uri="{FF2B5EF4-FFF2-40B4-BE49-F238E27FC236}">
                <a16:creationId xmlns:a16="http://schemas.microsoft.com/office/drawing/2014/main" id="{6002A96B-09BD-8B49-990F-90E36D6720B2}"/>
              </a:ext>
              <a:ext uri="{C183D7F6-B498-43B3-948B-1728B52AA6E4}">
                <adec:decorative xmlns:adec="http://schemas.microsoft.com/office/drawing/2017/decorative" xmlns="" val="1"/>
              </a:ext>
            </a:extLst>
          </p:cNvPr>
          <p:cNvSpPr>
            <a:spLocks noGrp="1"/>
          </p:cNvSpPr>
          <p:nvPr>
            <p:ph sz="half" idx="2"/>
          </p:nvPr>
        </p:nvSpPr>
        <p:spPr>
          <a:xfrm>
            <a:off x="360363" y="1292137"/>
            <a:ext cx="4976017" cy="2001929"/>
          </a:xfrm>
        </p:spPr>
        <p:txBody>
          <a:bodyPr/>
          <a:lstStyle/>
          <a:p>
            <a:pPr marL="137160">
              <a:spcAft>
                <a:spcPts val="1200"/>
              </a:spcAft>
              <a:buClr>
                <a:srgbClr val="2F1A57"/>
              </a:buClr>
            </a:pPr>
            <a:r>
              <a:rPr lang="en-US" sz="2000" dirty="0"/>
              <a:t>Your item is not listed </a:t>
            </a:r>
            <a:r>
              <a:rPr lang="en-US" sz="2000" b="1" dirty="0"/>
              <a:t>or </a:t>
            </a:r>
          </a:p>
          <a:p>
            <a:pPr marL="137160">
              <a:spcAft>
                <a:spcPts val="1200"/>
              </a:spcAft>
              <a:buClr>
                <a:srgbClr val="2F1A57"/>
              </a:buClr>
            </a:pPr>
            <a:r>
              <a:rPr lang="en-US" sz="2000" dirty="0"/>
              <a:t>Your item is smaller or lighter than what’s listed on the Grains Measuring Chart </a:t>
            </a:r>
            <a:r>
              <a:rPr lang="en-US" sz="2000" b="1" dirty="0"/>
              <a:t>or</a:t>
            </a:r>
          </a:p>
          <a:p>
            <a:pPr marL="137160">
              <a:spcAft>
                <a:spcPts val="1200"/>
              </a:spcAft>
              <a:buClr>
                <a:srgbClr val="2F1A57"/>
              </a:buClr>
            </a:pPr>
            <a:r>
              <a:rPr lang="en-US" sz="2000" dirty="0"/>
              <a:t>You don’t know the size of an item </a:t>
            </a:r>
            <a:r>
              <a:rPr lang="en-US" sz="2000" b="1" dirty="0"/>
              <a:t>or</a:t>
            </a:r>
          </a:p>
          <a:p>
            <a:pPr marL="137160">
              <a:spcAft>
                <a:spcPts val="1200"/>
              </a:spcAft>
              <a:buClr>
                <a:srgbClr val="2F1A57"/>
              </a:buClr>
            </a:pPr>
            <a:r>
              <a:rPr lang="en-US" sz="2000" dirty="0"/>
              <a:t>You are serving a grain item to meet </a:t>
            </a:r>
            <a:br>
              <a:rPr lang="en-US" sz="2000" dirty="0"/>
            </a:br>
            <a:r>
              <a:rPr lang="en-US" sz="2000" b="1" dirty="0"/>
              <a:t>part</a:t>
            </a:r>
            <a:r>
              <a:rPr lang="en-US" sz="2000" dirty="0"/>
              <a:t> of the grains requirement. </a:t>
            </a:r>
          </a:p>
        </p:txBody>
      </p:sp>
      <p:pic>
        <p:nvPicPr>
          <p:cNvPr id="13" name="Picture 12" descr="Illustration of a woman looking at her phone with a box of cheese crackers on the counter, superimposed on a screenshot of the &quot;USDA Food Buying Guide for Child Nutrition Programs&quot; web page.">
            <a:extLst>
              <a:ext uri="{FF2B5EF4-FFF2-40B4-BE49-F238E27FC236}">
                <a16:creationId xmlns:a16="http://schemas.microsoft.com/office/drawing/2014/main" id="{29FCBF41-F5A0-CC4A-A522-746A33953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9568" y="606425"/>
            <a:ext cx="3568557" cy="3757084"/>
          </a:xfrm>
          <a:prstGeom prst="rect">
            <a:avLst/>
          </a:prstGeom>
          <a:effectLst>
            <a:outerShdw blurRad="63500" sx="102000" sy="102000" algn="ctr" rotWithShape="0">
              <a:prstClr val="black">
                <a:alpha val="15000"/>
              </a:prstClr>
            </a:outerShdw>
          </a:effectLst>
        </p:spPr>
      </p:pic>
      <p:sp>
        <p:nvSpPr>
          <p:cNvPr id="3" name="Speaker Notes">
            <a:extLst>
              <a:ext uri="{FF2B5EF4-FFF2-40B4-BE49-F238E27FC236}">
                <a16:creationId xmlns:a16="http://schemas.microsoft.com/office/drawing/2014/main" id="{48A0894A-A1B1-A74A-8B7E-E73D37972BC6}"/>
              </a:ext>
            </a:extLst>
          </p:cNvPr>
          <p:cNvSpPr txBox="1"/>
          <p:nvPr/>
        </p:nvSpPr>
        <p:spPr>
          <a:xfrm>
            <a:off x="102870" y="3840480"/>
            <a:ext cx="4615366" cy="507831"/>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Speaker notes:</a:t>
            </a:r>
          </a:p>
          <a:p>
            <a:r>
              <a:rPr lang="en-US" sz="300" dirty="0">
                <a:solidFill>
                  <a:schemeClr val="bg1"/>
                </a:solidFill>
                <a:latin typeface="Arial" panose="020B0604020202020204" pitchFamily="34" charset="0"/>
                <a:cs typeface="Arial" panose="020B0604020202020204" pitchFamily="34" charset="0"/>
              </a:rPr>
              <a:t>Finally, although there are many times you could use this worksheet, there are times that this worksheet may not be appropriate for determining grains ounce equivalents. In those cases, you will need to use another tool, which I will discuss on the next slide. </a:t>
            </a:r>
          </a:p>
          <a:p>
            <a:r>
              <a:rPr lang="en-US" sz="300" dirty="0">
                <a:solidFill>
                  <a:schemeClr val="bg1"/>
                </a:solidFill>
                <a:latin typeface="Arial" panose="020B0604020202020204" pitchFamily="34" charset="0"/>
                <a:cs typeface="Arial" panose="020B0604020202020204" pitchFamily="34" charset="0"/>
              </a:rPr>
              <a:t>Times you might need to use another tool instead of this chart are:</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when an item you want to serve is not listed on the chart,</a:t>
            </a:r>
          </a:p>
          <a:p>
            <a:r>
              <a:rPr lang="en-US" sz="300" dirty="0">
                <a:solidFill>
                  <a:schemeClr val="bg1"/>
                </a:solidFill>
                <a:latin typeface="Arial" panose="020B0604020202020204" pitchFamily="34" charset="0"/>
                <a:cs typeface="Arial" panose="020B0604020202020204" pitchFamily="34" charset="0"/>
              </a:rPr>
              <a:t>when an item you want to serve is smaller or lighter than what’s listed in the chart, or</a:t>
            </a:r>
          </a:p>
          <a:p>
            <a:r>
              <a:rPr lang="en-US" sz="300" dirty="0">
                <a:solidFill>
                  <a:schemeClr val="bg1"/>
                </a:solidFill>
                <a:latin typeface="Arial" panose="020B0604020202020204" pitchFamily="34" charset="0"/>
                <a:cs typeface="Arial" panose="020B0604020202020204" pitchFamily="34" charset="0"/>
              </a:rPr>
              <a:t>if you don’t know the size or dimensions of the grain you want to serve. So, let’s say you see a new type of cracker that’s on sale, and you want to serve it. But because you’ve never served it before, you don’t have one on hand that you can measure.</a:t>
            </a:r>
          </a:p>
          <a:p>
            <a:r>
              <a:rPr lang="en-US" sz="300" dirty="0">
                <a:solidFill>
                  <a:schemeClr val="bg1"/>
                </a:solidFill>
                <a:latin typeface="Arial" panose="020B0604020202020204" pitchFamily="34" charset="0"/>
                <a:cs typeface="Arial" panose="020B0604020202020204" pitchFamily="34" charset="0"/>
              </a:rPr>
              <a:t>You may also want to use a different tool if you are serving a grain item to meet part of the grains requirement—such as if you wanted to serve ¼ oz eq, or ¾ oz eq or 1 ½ oz eq, because this chart only lists amounts for ½ oz eq, 1 oz eq , and 2 oz eq of grains. </a:t>
            </a:r>
          </a:p>
          <a:p>
            <a:r>
              <a:rPr lang="en-US" sz="300" dirty="0">
                <a:solidFill>
                  <a:schemeClr val="bg1"/>
                </a:solidFill>
                <a:latin typeface="Arial" panose="020B0604020202020204" pitchFamily="34" charset="0"/>
                <a:cs typeface="Arial" panose="020B0604020202020204" pitchFamily="34" charset="0"/>
              </a:rPr>
              <a:t>Additionally, while you could use the chart with grain items that are larger or heavier than what’s listed on the charts, if you wanted to serve exactly what was required in the CACFP meal patterns, that might be another time that you’d choose to use a different tool.</a:t>
            </a:r>
          </a:p>
        </p:txBody>
      </p:sp>
    </p:spTree>
    <p:extLst>
      <p:ext uri="{BB962C8B-B14F-4D97-AF65-F5344CB8AC3E}">
        <p14:creationId xmlns:p14="http://schemas.microsoft.com/office/powerpoint/2010/main" val="25771970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8003B24-6A3E-E14A-AF35-3B7F98C4B61F}"/>
              </a:ext>
            </a:extLst>
          </p:cNvPr>
          <p:cNvSpPr>
            <a:spLocks noGrp="1"/>
          </p:cNvSpPr>
          <p:nvPr>
            <p:ph type="title"/>
          </p:nvPr>
        </p:nvSpPr>
        <p:spPr>
          <a:xfrm>
            <a:off x="932818" y="4575"/>
            <a:ext cx="3868737" cy="444508"/>
          </a:xfrm>
        </p:spPr>
        <p:txBody>
          <a:bodyPr/>
          <a:lstStyle/>
          <a:p>
            <a:pPr algn="ctr"/>
            <a:r>
              <a:rPr lang="en-US" sz="900" b="0" dirty="0">
                <a:solidFill>
                  <a:schemeClr val="bg1"/>
                </a:solidFill>
              </a:rPr>
              <a:t>Team Nutrition’s Exhibit A Grains Tool</a:t>
            </a:r>
          </a:p>
        </p:txBody>
      </p:sp>
      <p:pic>
        <p:nvPicPr>
          <p:cNvPr id="14" name="Content Placeholder 13" descr="A computer monitor with a screenshot of the &quot;USDA Food Buying Guide for Child Nutrition Programs&quot; web page.">
            <a:extLst>
              <a:ext uri="{FF2B5EF4-FFF2-40B4-BE49-F238E27FC236}">
                <a16:creationId xmlns:a16="http://schemas.microsoft.com/office/drawing/2014/main" id="{AA809F54-AEB6-404E-9C99-3BEC829D770C}"/>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1610487" y="637173"/>
            <a:ext cx="5368065" cy="3649698"/>
          </a:xfrm>
        </p:spPr>
      </p:pic>
      <p:sp>
        <p:nvSpPr>
          <p:cNvPr id="20" name="Rounded Rectangle 19" descr=" ">
            <a:extLst>
              <a:ext uri="{FF2B5EF4-FFF2-40B4-BE49-F238E27FC236}">
                <a16:creationId xmlns:a16="http://schemas.microsoft.com/office/drawing/2014/main" id="{4261DFAA-AA01-5F46-B4E1-21440FE4F18A}"/>
              </a:ext>
            </a:extLst>
          </p:cNvPr>
          <p:cNvSpPr/>
          <p:nvPr/>
        </p:nvSpPr>
        <p:spPr>
          <a:xfrm>
            <a:off x="2619838" y="1375210"/>
            <a:ext cx="3388768" cy="493458"/>
          </a:xfrm>
          <a:prstGeom prst="roundRect">
            <a:avLst/>
          </a:prstGeom>
          <a:solidFill>
            <a:srgbClr val="D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Helvetica" pitchFamily="2" charset="0"/>
              </a:rPr>
              <a:t>Exhibit A Grains Tool</a:t>
            </a:r>
          </a:p>
        </p:txBody>
      </p:sp>
      <p:pic>
        <p:nvPicPr>
          <p:cNvPr id="17" name="Picture 16" descr="A smart phone with a screenshot of the Grains tool from the &quot;Food Buying Guide for Child Nutrition Programs&quot; app.">
            <a:extLst>
              <a:ext uri="{FF2B5EF4-FFF2-40B4-BE49-F238E27FC236}">
                <a16:creationId xmlns:a16="http://schemas.microsoft.com/office/drawing/2014/main" id="{98AC884C-0DC1-E146-81AB-5BCBE244C7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91117" y="257911"/>
            <a:ext cx="1729830" cy="3371517"/>
          </a:xfrm>
          <a:prstGeom prst="rect">
            <a:avLst/>
          </a:prstGeom>
          <a:effectLst>
            <a:outerShdw blurRad="63500" sx="102000" sy="102000" algn="ctr" rotWithShape="0">
              <a:prstClr val="black">
                <a:alpha val="25000"/>
              </a:prstClr>
            </a:outerShdw>
          </a:effectLst>
        </p:spPr>
      </p:pic>
      <p:sp>
        <p:nvSpPr>
          <p:cNvPr id="18" name="Rectangle 17" descr="Outline around &quot;More.&quot;">
            <a:extLst>
              <a:ext uri="{FF2B5EF4-FFF2-40B4-BE49-F238E27FC236}">
                <a16:creationId xmlns:a16="http://schemas.microsoft.com/office/drawing/2014/main" id="{CC433336-8D1A-314A-BE65-1D2CA34479AC}"/>
              </a:ext>
            </a:extLst>
          </p:cNvPr>
          <p:cNvSpPr/>
          <p:nvPr/>
        </p:nvSpPr>
        <p:spPr>
          <a:xfrm>
            <a:off x="6988290" y="2553196"/>
            <a:ext cx="526935" cy="537210"/>
          </a:xfrm>
          <a:prstGeom prst="rect">
            <a:avLst/>
          </a:prstGeom>
          <a:noFill/>
          <a:ln w="38100">
            <a:solidFill>
              <a:srgbClr val="D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Arrow Connector 20" descr="&quot;&quot;">
            <a:extLst>
              <a:ext uri="{FF2B5EF4-FFF2-40B4-BE49-F238E27FC236}">
                <a16:creationId xmlns:a16="http://schemas.microsoft.com/office/drawing/2014/main" id="{62A41AA5-34BD-0B4A-887D-2E26855F41F9}"/>
              </a:ext>
              <a:ext uri="{C183D7F6-B498-43B3-948B-1728B52AA6E4}">
                <adec:decorative xmlns:adec="http://schemas.microsoft.com/office/drawing/2017/decorative" xmlns="" val="0"/>
              </a:ext>
            </a:extLst>
          </p:cNvPr>
          <p:cNvCxnSpPr>
            <a:cxnSpLocks/>
            <a:stCxn id="20" idx="2"/>
          </p:cNvCxnSpPr>
          <p:nvPr/>
        </p:nvCxnSpPr>
        <p:spPr>
          <a:xfrm flipH="1">
            <a:off x="4310010" y="1868668"/>
            <a:ext cx="4212" cy="482554"/>
          </a:xfrm>
          <a:prstGeom prst="straightConnector1">
            <a:avLst/>
          </a:prstGeom>
          <a:ln w="50800" cap="rnd">
            <a:solidFill>
              <a:srgbClr val="DC0000"/>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pic>
        <p:nvPicPr>
          <p:cNvPr id="7" name="Picture 6" descr="Hyperlink icon.">
            <a:extLst>
              <a:ext uri="{FF2B5EF4-FFF2-40B4-BE49-F238E27FC236}">
                <a16:creationId xmlns:a16="http://schemas.microsoft.com/office/drawing/2014/main" id="{F0FBE345-E6E8-4542-9B39-C5EAB9E192D5}"/>
              </a:ext>
              <a:ext uri="{C183D7F6-B498-43B3-948B-1728B52AA6E4}">
                <adec:decorative xmlns:adec="http://schemas.microsoft.com/office/drawing/2017/decorative" xmlns="" val="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03553" y="4518272"/>
            <a:ext cx="423093" cy="423093"/>
          </a:xfrm>
          <a:prstGeom prst="rect">
            <a:avLst/>
          </a:prstGeom>
        </p:spPr>
      </p:pic>
      <p:sp>
        <p:nvSpPr>
          <p:cNvPr id="8" name="Rectangle 7" descr="Food Buying Guide">
            <a:hlinkClick r:id="rId6"/>
            <a:extLst>
              <a:ext uri="{FF2B5EF4-FFF2-40B4-BE49-F238E27FC236}">
                <a16:creationId xmlns:a16="http://schemas.microsoft.com/office/drawing/2014/main" id="{80C5B04C-E349-1544-92F1-2AB62E16CAD8}"/>
              </a:ext>
            </a:extLst>
          </p:cNvPr>
          <p:cNvSpPr/>
          <p:nvPr/>
        </p:nvSpPr>
        <p:spPr>
          <a:xfrm>
            <a:off x="994890" y="4517092"/>
            <a:ext cx="6488475" cy="461665"/>
          </a:xfrm>
          <a:prstGeom prst="rect">
            <a:avLst/>
          </a:prstGeom>
        </p:spPr>
        <p:txBody>
          <a:bodyPr wrap="square" lIns="0">
            <a:spAutoFit/>
          </a:bodyPr>
          <a:lstStyle/>
          <a:p>
            <a:r>
              <a:rPr lang="en-US" sz="2400" b="1" u="sng" dirty="0" smtClean="0">
                <a:solidFill>
                  <a:schemeClr val="bg1"/>
                </a:solidFill>
                <a:latin typeface="Helvetica" pitchFamily="2" charset="0"/>
              </a:rPr>
              <a:t>foodbuyingguide.fns.usda.gov</a:t>
            </a:r>
            <a:endParaRPr lang="en-US" sz="2400" b="1" u="sng" dirty="0">
              <a:solidFill>
                <a:schemeClr val="bg1"/>
              </a:solidFill>
              <a:latin typeface="Helvetica" pitchFamily="2" charset="0"/>
            </a:endParaRPr>
          </a:p>
        </p:txBody>
      </p:sp>
      <p:sp>
        <p:nvSpPr>
          <p:cNvPr id="2" name="Speaker Notes">
            <a:extLst>
              <a:ext uri="{FF2B5EF4-FFF2-40B4-BE49-F238E27FC236}">
                <a16:creationId xmlns:a16="http://schemas.microsoft.com/office/drawing/2014/main" id="{00886182-943C-C440-81F8-894DE3EE8B1B}"/>
              </a:ext>
            </a:extLst>
          </p:cNvPr>
          <p:cNvSpPr txBox="1"/>
          <p:nvPr/>
        </p:nvSpPr>
        <p:spPr>
          <a:xfrm>
            <a:off x="137160" y="1417320"/>
            <a:ext cx="1463589" cy="769441"/>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One tool you could use is Team Nutrition’s Exhibit A Grains Tool, which is part of the Food Buying Guide for Child Nutrition Programs. This tool is available from the web-based interactive version of the Food Buying Guide that you can access from your laptop or desktop computer and shown in the middle of the screen. </a:t>
            </a:r>
          </a:p>
          <a:p>
            <a:r>
              <a:rPr lang="en-US" sz="400" dirty="0">
                <a:solidFill>
                  <a:schemeClr val="bg1"/>
                </a:solidFill>
                <a:latin typeface="Arial" panose="020B0604020202020204" pitchFamily="34" charset="0"/>
                <a:cs typeface="Arial" panose="020B0604020202020204" pitchFamily="34" charset="0"/>
              </a:rPr>
              <a:t>The Exhibit A Grains Tool is also available as part of the Food Buying Guide app that you can download from the Google Play or the Apple App store for your mobile devices.</a:t>
            </a:r>
          </a:p>
        </p:txBody>
      </p:sp>
    </p:spTree>
    <p:extLst>
      <p:ext uri="{BB962C8B-B14F-4D97-AF65-F5344CB8AC3E}">
        <p14:creationId xmlns:p14="http://schemas.microsoft.com/office/powerpoint/2010/main" val="5661385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4F51D28-3823-EF46-B12A-4F0D106C7AD0}"/>
              </a:ext>
            </a:extLst>
          </p:cNvPr>
          <p:cNvSpPr>
            <a:spLocks noGrp="1"/>
          </p:cNvSpPr>
          <p:nvPr>
            <p:ph type="title"/>
          </p:nvPr>
        </p:nvSpPr>
        <p:spPr>
          <a:xfrm>
            <a:off x="1816233" y="4567"/>
            <a:ext cx="3868737" cy="400988"/>
          </a:xfrm>
        </p:spPr>
        <p:txBody>
          <a:bodyPr/>
          <a:lstStyle/>
          <a:p>
            <a:pPr algn="ctr"/>
            <a:r>
              <a:rPr lang="en-US" sz="900" dirty="0">
                <a:solidFill>
                  <a:schemeClr val="bg1"/>
                </a:solidFill>
                <a:latin typeface="Arial" panose="020B0604020202020204" pitchFamily="34" charset="0"/>
                <a:cs typeface="Arial" panose="020B0604020202020204" pitchFamily="34" charset="0"/>
              </a:rPr>
              <a:t>Exhibit A Grains Tool</a:t>
            </a:r>
            <a:endParaRPr lang="en-US" sz="900" dirty="0">
              <a:solidFill>
                <a:schemeClr val="bg1"/>
              </a:solidFill>
            </a:endParaRPr>
          </a:p>
        </p:txBody>
      </p:sp>
      <p:pic>
        <p:nvPicPr>
          <p:cNvPr id="9" name="Content Placeholder 8" descr="A smart phone with a screenshot of the Grains tool from the Food Buying Guide app.">
            <a:extLst>
              <a:ext uri="{FF2B5EF4-FFF2-40B4-BE49-F238E27FC236}">
                <a16:creationId xmlns:a16="http://schemas.microsoft.com/office/drawing/2014/main" id="{B7916849-95E3-5440-A1FF-06F3BB6DE4E5}"/>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6132443" y="188582"/>
            <a:ext cx="2603293" cy="5073942"/>
          </a:xfrm>
          <a:effectLst>
            <a:outerShdw blurRad="63500" sx="102000" sy="102000" algn="ctr" rotWithShape="0">
              <a:prstClr val="black">
                <a:alpha val="20000"/>
              </a:prstClr>
            </a:outerShdw>
          </a:effectLst>
        </p:spPr>
      </p:pic>
      <p:pic>
        <p:nvPicPr>
          <p:cNvPr id="7" name="Picture 6" descr="Nutrition Facts label.">
            <a:extLst>
              <a:ext uri="{FF2B5EF4-FFF2-40B4-BE49-F238E27FC236}">
                <a16:creationId xmlns:a16="http://schemas.microsoft.com/office/drawing/2014/main" id="{7BBBEF3D-FD62-A645-BD37-FF778CA426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8264" y="697093"/>
            <a:ext cx="5392993" cy="2669459"/>
          </a:xfrm>
          <a:prstGeom prst="rect">
            <a:avLst/>
          </a:prstGeom>
          <a:ln w="25400">
            <a:solidFill>
              <a:schemeClr val="tx1"/>
            </a:solidFill>
          </a:ln>
          <a:effectLst>
            <a:outerShdw blurRad="63500" sx="102000" sy="102000" algn="ctr" rotWithShape="0">
              <a:prstClr val="black">
                <a:alpha val="15000"/>
              </a:prstClr>
            </a:outerShdw>
          </a:effectLst>
        </p:spPr>
      </p:pic>
      <p:grpSp>
        <p:nvGrpSpPr>
          <p:cNvPr id="4" name="Group 3" descr="Outline around the &quot;27&quot; in &quot;Serving size: 27 crackers&quot;, pointing to the &quot;Serving Size (as provided on product label)&quot; field in the Grains tool.">
            <a:extLst>
              <a:ext uri="{FF2B5EF4-FFF2-40B4-BE49-F238E27FC236}">
                <a16:creationId xmlns:a16="http://schemas.microsoft.com/office/drawing/2014/main" id="{8CC26A9B-3DE9-4738-8641-D76264AB761E}"/>
              </a:ext>
            </a:extLst>
          </p:cNvPr>
          <p:cNvGrpSpPr/>
          <p:nvPr/>
        </p:nvGrpSpPr>
        <p:grpSpPr>
          <a:xfrm>
            <a:off x="3033873" y="1919278"/>
            <a:ext cx="3340293" cy="1586580"/>
            <a:chOff x="3033873" y="1919278"/>
            <a:chExt cx="3340293" cy="1586580"/>
          </a:xfrm>
        </p:grpSpPr>
        <p:sp>
          <p:nvSpPr>
            <p:cNvPr id="11" name="Rounded Rectangle 10" descr="Outline around the &quot;27&quot; in &quot;Serving size: 27 crackers&quot;.">
              <a:extLst>
                <a:ext uri="{FF2B5EF4-FFF2-40B4-BE49-F238E27FC236}">
                  <a16:creationId xmlns:a16="http://schemas.microsoft.com/office/drawing/2014/main" id="{129BCFC7-891D-F14C-B803-EE118708A1BA}"/>
                </a:ext>
              </a:extLst>
            </p:cNvPr>
            <p:cNvSpPr/>
            <p:nvPr/>
          </p:nvSpPr>
          <p:spPr>
            <a:xfrm>
              <a:off x="3033873" y="1919278"/>
              <a:ext cx="411974" cy="411974"/>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Elbow Connector 11" descr=" ">
              <a:extLst>
                <a:ext uri="{FF2B5EF4-FFF2-40B4-BE49-F238E27FC236}">
                  <a16:creationId xmlns:a16="http://schemas.microsoft.com/office/drawing/2014/main" id="{120538D3-C1DA-C94E-A461-1A3298992FF0}"/>
                </a:ext>
                <a:ext uri="{C183D7F6-B498-43B3-948B-1728B52AA6E4}">
                  <adec:decorative xmlns:adec="http://schemas.microsoft.com/office/drawing/2017/decorative" xmlns="" val="0"/>
                </a:ext>
              </a:extLst>
            </p:cNvPr>
            <p:cNvCxnSpPr>
              <a:cxnSpLocks/>
            </p:cNvCxnSpPr>
            <p:nvPr/>
          </p:nvCxnSpPr>
          <p:spPr>
            <a:xfrm rot="16200000" flipH="1">
              <a:off x="4228177" y="1359869"/>
              <a:ext cx="1157672" cy="3134306"/>
            </a:xfrm>
            <a:prstGeom prst="bentConnector2">
              <a:avLst/>
            </a:prstGeom>
            <a:ln w="28575">
              <a:solidFill>
                <a:srgbClr val="BE5232"/>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4" descr="Outline around the &quot;30&quot; in &quot;30 grams&quot;, pointing to the &quot;Weigh(s)&quot; field in the Grains tool.">
            <a:extLst>
              <a:ext uri="{FF2B5EF4-FFF2-40B4-BE49-F238E27FC236}">
                <a16:creationId xmlns:a16="http://schemas.microsoft.com/office/drawing/2014/main" id="{30DF46C1-7872-41FF-930A-638E379851A0}"/>
              </a:ext>
            </a:extLst>
          </p:cNvPr>
          <p:cNvGrpSpPr/>
          <p:nvPr/>
        </p:nvGrpSpPr>
        <p:grpSpPr>
          <a:xfrm>
            <a:off x="5040473" y="1936212"/>
            <a:ext cx="1330742" cy="2043910"/>
            <a:chOff x="5040473" y="1936212"/>
            <a:chExt cx="1330742" cy="2043910"/>
          </a:xfrm>
        </p:grpSpPr>
        <p:sp>
          <p:nvSpPr>
            <p:cNvPr id="18" name="Rounded Rectangle 17" descr="Outline around the &quot;30&quot; in &quot;30 grams&quot;.">
              <a:extLst>
                <a:ext uri="{FF2B5EF4-FFF2-40B4-BE49-F238E27FC236}">
                  <a16:creationId xmlns:a16="http://schemas.microsoft.com/office/drawing/2014/main" id="{AE0C03FD-8AC1-DD49-83B5-485AE38F8677}"/>
                </a:ext>
              </a:extLst>
            </p:cNvPr>
            <p:cNvSpPr/>
            <p:nvPr/>
          </p:nvSpPr>
          <p:spPr>
            <a:xfrm>
              <a:off x="5040473" y="1936212"/>
              <a:ext cx="411974" cy="411974"/>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Elbow Connector 25" descr=" ">
              <a:extLst>
                <a:ext uri="{FF2B5EF4-FFF2-40B4-BE49-F238E27FC236}">
                  <a16:creationId xmlns:a16="http://schemas.microsoft.com/office/drawing/2014/main" id="{CEDEC690-B5AB-164B-A569-449D6D20716C}"/>
                </a:ext>
                <a:ext uri="{C183D7F6-B498-43B3-948B-1728B52AA6E4}">
                  <adec:decorative xmlns:adec="http://schemas.microsoft.com/office/drawing/2017/decorative" xmlns="" val="0"/>
                </a:ext>
              </a:extLst>
            </p:cNvPr>
            <p:cNvCxnSpPr>
              <a:cxnSpLocks/>
            </p:cNvCxnSpPr>
            <p:nvPr/>
          </p:nvCxnSpPr>
          <p:spPr>
            <a:xfrm rot="16200000" flipH="1">
              <a:off x="4992871" y="2601779"/>
              <a:ext cx="1631935" cy="1124752"/>
            </a:xfrm>
            <a:prstGeom prst="bentConnector2">
              <a:avLst/>
            </a:prstGeom>
            <a:ln w="28575">
              <a:solidFill>
                <a:srgbClr val="BE5232"/>
              </a:solidFill>
              <a:tailEnd type="arrow"/>
            </a:ln>
          </p:spPr>
          <p:style>
            <a:lnRef idx="1">
              <a:schemeClr val="accent1"/>
            </a:lnRef>
            <a:fillRef idx="0">
              <a:schemeClr val="accent1"/>
            </a:fillRef>
            <a:effectRef idx="0">
              <a:schemeClr val="accent1"/>
            </a:effectRef>
            <a:fontRef idx="minor">
              <a:schemeClr val="tx1"/>
            </a:fontRef>
          </p:style>
        </p:cxnSp>
      </p:grpSp>
      <p:sp>
        <p:nvSpPr>
          <p:cNvPr id="2" name="Speaker Notes">
            <a:extLst>
              <a:ext uri="{FF2B5EF4-FFF2-40B4-BE49-F238E27FC236}">
                <a16:creationId xmlns:a16="http://schemas.microsoft.com/office/drawing/2014/main" id="{01252BCB-95A5-644E-BF41-3BED2D3CC0DA}"/>
              </a:ext>
            </a:extLst>
          </p:cNvPr>
          <p:cNvSpPr txBox="1"/>
          <p:nvPr/>
        </p:nvSpPr>
        <p:spPr>
          <a:xfrm>
            <a:off x="102870" y="3714750"/>
            <a:ext cx="4203395" cy="21544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The Exhibit A Grains Tool asks you to look at an item’s Nutrition Facts label and enter information about the serving size in order to calculate how much of a grain item to serve.</a:t>
            </a:r>
          </a:p>
        </p:txBody>
      </p:sp>
    </p:spTree>
    <p:extLst>
      <p:ext uri="{BB962C8B-B14F-4D97-AF65-F5344CB8AC3E}">
        <p14:creationId xmlns:p14="http://schemas.microsoft.com/office/powerpoint/2010/main" val="33800410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E38B7-AAC7-8B48-ABDC-F0D0E06C405E}"/>
              </a:ext>
            </a:extLst>
          </p:cNvPr>
          <p:cNvSpPr>
            <a:spLocks noGrp="1"/>
          </p:cNvSpPr>
          <p:nvPr>
            <p:ph type="title"/>
          </p:nvPr>
        </p:nvSpPr>
        <p:spPr/>
        <p:txBody>
          <a:bodyPr/>
          <a:lstStyle/>
          <a:p>
            <a:r>
              <a:rPr lang="en-US" dirty="0"/>
              <a:t>Exhibit A Grains Tool to the Rescue!</a:t>
            </a:r>
          </a:p>
        </p:txBody>
      </p:sp>
      <p:pic>
        <p:nvPicPr>
          <p:cNvPr id="9" name="Picture 8" descr="Photo of two women and a man around a desk looking at a computer monitor.&#10;&#10;">
            <a:extLst>
              <a:ext uri="{FF2B5EF4-FFF2-40B4-BE49-F238E27FC236}">
                <a16:creationId xmlns:a16="http://schemas.microsoft.com/office/drawing/2014/main" id="{65215B9F-579E-C64A-847D-F4A2AD725B25}"/>
              </a:ext>
            </a:extLst>
          </p:cNvPr>
          <p:cNvPicPr>
            <a:picLocks noChangeAspect="1"/>
          </p:cNvPicPr>
          <p:nvPr/>
        </p:nvPicPr>
        <p:blipFill rotWithShape="1">
          <a:blip r:embed="rId3"/>
          <a:srcRect l="9008" r="14045"/>
          <a:stretch/>
        </p:blipFill>
        <p:spPr>
          <a:xfrm>
            <a:off x="2579204" y="1114235"/>
            <a:ext cx="3985592" cy="2915029"/>
          </a:xfrm>
          <a:prstGeom prst="roundRect">
            <a:avLst>
              <a:gd name="adj" fmla="val 6097"/>
            </a:avLst>
          </a:prstGeom>
        </p:spPr>
      </p:pic>
      <p:pic>
        <p:nvPicPr>
          <p:cNvPr id="4" name="Picture 3" descr="Hyperlink icon.">
            <a:extLst>
              <a:ext uri="{FF2B5EF4-FFF2-40B4-BE49-F238E27FC236}">
                <a16:creationId xmlns:a16="http://schemas.microsoft.com/office/drawing/2014/main" id="{CFB1D297-3039-4049-AA63-60D556BA60DF}"/>
              </a:ext>
              <a:ext uri="{C183D7F6-B498-43B3-948B-1728B52AA6E4}">
                <adec:decorative xmlns:adec="http://schemas.microsoft.com/office/drawing/2017/decorative" xmlns=""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8600" y="4442819"/>
            <a:ext cx="352270" cy="352270"/>
          </a:xfrm>
          <a:prstGeom prst="rect">
            <a:avLst/>
          </a:prstGeom>
        </p:spPr>
      </p:pic>
      <p:sp>
        <p:nvSpPr>
          <p:cNvPr id="5" name="Rectangle 4">
            <a:extLst>
              <a:ext uri="{FF2B5EF4-FFF2-40B4-BE49-F238E27FC236}">
                <a16:creationId xmlns:a16="http://schemas.microsoft.com/office/drawing/2014/main" id="{0E2E6D63-B4BD-6B41-872F-0D60A1C9D26A}"/>
              </a:ext>
            </a:extLst>
          </p:cNvPr>
          <p:cNvSpPr/>
          <p:nvPr/>
        </p:nvSpPr>
        <p:spPr>
          <a:xfrm>
            <a:off x="638408" y="4469783"/>
            <a:ext cx="8276991" cy="369332"/>
          </a:xfrm>
          <a:prstGeom prst="rect">
            <a:avLst/>
          </a:prstGeom>
        </p:spPr>
        <p:txBody>
          <a:bodyPr wrap="square">
            <a:spAutoFit/>
          </a:bodyPr>
          <a:lstStyle/>
          <a:p>
            <a:r>
              <a:rPr lang="en-US" b="1" dirty="0">
                <a:solidFill>
                  <a:schemeClr val="tx1">
                    <a:lumMod val="65000"/>
                    <a:lumOff val="35000"/>
                  </a:schemeClr>
                </a:solidFill>
                <a:latin typeface="Helvetica" pitchFamily="2" charset="0"/>
              </a:rPr>
              <a:t>Webinar Recording Available at </a:t>
            </a:r>
            <a:r>
              <a:rPr lang="en-US" b="1" u="sng" dirty="0">
                <a:solidFill>
                  <a:schemeClr val="tx1">
                    <a:lumMod val="65000"/>
                    <a:lumOff val="35000"/>
                  </a:schemeClr>
                </a:solidFill>
                <a:latin typeface="Helvetica" pitchFamily="2" charset="0"/>
                <a:hlinkClick r:id="rId5">
                  <a:extLst>
                    <a:ext uri="{A12FA001-AC4F-418D-AE19-62706E023703}">
                      <ahyp:hlinkClr xmlns:ahyp="http://schemas.microsoft.com/office/drawing/2018/hyperlinkcolor" xmlns="" val="tx"/>
                    </a:ext>
                  </a:extLst>
                </a:hlinkClick>
              </a:rPr>
              <a:t>fns.usda.gov/tn/exhibit-grains-tool-rescue</a:t>
            </a:r>
            <a:endParaRPr lang="en-US" b="1" u="sng" dirty="0">
              <a:solidFill>
                <a:schemeClr val="tx1">
                  <a:lumMod val="65000"/>
                  <a:lumOff val="35000"/>
                </a:schemeClr>
              </a:solidFill>
              <a:latin typeface="Helvetica" pitchFamily="2" charset="0"/>
            </a:endParaRPr>
          </a:p>
        </p:txBody>
      </p:sp>
      <p:sp>
        <p:nvSpPr>
          <p:cNvPr id="3" name="Speaker Notes">
            <a:extLst>
              <a:ext uri="{FF2B5EF4-FFF2-40B4-BE49-F238E27FC236}">
                <a16:creationId xmlns:a16="http://schemas.microsoft.com/office/drawing/2014/main" id="{B1E86C79-558F-E64E-B36E-2DDDB00D1537}"/>
              </a:ext>
            </a:extLst>
          </p:cNvPr>
          <p:cNvSpPr txBox="1"/>
          <p:nvPr/>
        </p:nvSpPr>
        <p:spPr>
          <a:xfrm>
            <a:off x="114300" y="4926330"/>
            <a:ext cx="4286751" cy="276999"/>
          </a:xfrm>
          <a:prstGeom prst="rect">
            <a:avLst/>
          </a:prstGeom>
          <a:noFill/>
        </p:spPr>
        <p:txBody>
          <a:bodyPr wrap="non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Speaker notes:</a:t>
            </a:r>
          </a:p>
          <a:p>
            <a:pPr lvl="0" defTabSz="914400">
              <a:defRPr/>
            </a:pPr>
            <a:r>
              <a:rPr lang="en-US" sz="400" dirty="0">
                <a:solidFill>
                  <a:schemeClr val="bg1"/>
                </a:solidFill>
                <a:latin typeface="Arial" panose="020B0604020202020204" pitchFamily="34" charset="0"/>
                <a:cs typeface="Arial" panose="020B0604020202020204" pitchFamily="34" charset="0"/>
              </a:rPr>
              <a:t>The Food Buying Guide has training videos on how to use the Exhibit A Grains Tool. You can find it under the “Help” section of the Food Buying Guide. </a:t>
            </a:r>
          </a:p>
          <a:p>
            <a:pPr lvl="0" defTabSz="914400">
              <a:defRPr/>
            </a:pPr>
            <a:r>
              <a:rPr lang="en-US" sz="400" dirty="0">
                <a:solidFill>
                  <a:schemeClr val="bg1"/>
                </a:solidFill>
                <a:latin typeface="Arial" panose="020B0604020202020204" pitchFamily="34" charset="0"/>
                <a:cs typeface="Arial" panose="020B0604020202020204" pitchFamily="34" charset="0"/>
              </a:rPr>
              <a:t>Additionally, the “Exhibit A Grains Tool to the Rescue” webinar recording gives details on how to use this tool. This recording is available at the web address you see on the screen.</a:t>
            </a:r>
          </a:p>
        </p:txBody>
      </p:sp>
    </p:spTree>
    <p:extLst>
      <p:ext uri="{BB962C8B-B14F-4D97-AF65-F5344CB8AC3E}">
        <p14:creationId xmlns:p14="http://schemas.microsoft.com/office/powerpoint/2010/main" val="2773123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94E7CA0-9C67-D142-9154-65E09CCB34A7}"/>
              </a:ext>
            </a:extLst>
          </p:cNvPr>
          <p:cNvSpPr>
            <a:spLocks noGrp="1"/>
          </p:cNvSpPr>
          <p:nvPr>
            <p:ph type="title"/>
          </p:nvPr>
        </p:nvSpPr>
        <p:spPr>
          <a:xfrm>
            <a:off x="0" y="121570"/>
            <a:ext cx="9144000" cy="475484"/>
          </a:xfrm>
        </p:spPr>
        <p:txBody>
          <a:bodyPr/>
          <a:lstStyle/>
          <a:p>
            <a:r>
              <a:rPr lang="en-US" sz="2800" dirty="0"/>
              <a:t>Grains Measuring Chart for the </a:t>
            </a:r>
            <a:br>
              <a:rPr lang="en-US" sz="2800" dirty="0"/>
            </a:br>
            <a:r>
              <a:rPr lang="en-US" sz="2800" dirty="0"/>
              <a:t>Child and Adult Care Food Program</a:t>
            </a:r>
          </a:p>
        </p:txBody>
      </p:sp>
      <p:grpSp>
        <p:nvGrpSpPr>
          <p:cNvPr id="6" name="Group 5" descr="Thumbnail images of pages 2 through 4 of &quot;Using Ounce Equivalents for Grains in the Child and Adult Care Food Program&quot; worksheet.">
            <a:extLst>
              <a:ext uri="{FF2B5EF4-FFF2-40B4-BE49-F238E27FC236}">
                <a16:creationId xmlns:a16="http://schemas.microsoft.com/office/drawing/2014/main" id="{849C9CA6-E7BD-4CAD-9DF1-E3551E400530}"/>
              </a:ext>
            </a:extLst>
          </p:cNvPr>
          <p:cNvGrpSpPr/>
          <p:nvPr/>
        </p:nvGrpSpPr>
        <p:grpSpPr>
          <a:xfrm>
            <a:off x="532205" y="1039425"/>
            <a:ext cx="8079588" cy="3153857"/>
            <a:chOff x="532205" y="1039425"/>
            <a:chExt cx="8079588" cy="3153857"/>
          </a:xfrm>
        </p:grpSpPr>
        <p:pic>
          <p:nvPicPr>
            <p:cNvPr id="10" name="Picture 9" descr="Thumbnail image of page 2 of &quot;Using Ounce Equivalents for Grains in the Child and Adult Care Food Program&quot; worksheet.">
              <a:extLst>
                <a:ext uri="{FF2B5EF4-FFF2-40B4-BE49-F238E27FC236}">
                  <a16:creationId xmlns:a16="http://schemas.microsoft.com/office/drawing/2014/main" id="{241FEDCD-E6D5-1F43-952E-9EBFCD175F9A}"/>
                </a:ext>
              </a:extLst>
            </p:cNvPr>
            <p:cNvPicPr>
              <a:picLocks noChangeAspect="1"/>
            </p:cNvPicPr>
            <p:nvPr/>
          </p:nvPicPr>
          <p:blipFill>
            <a:blip r:embed="rId3"/>
            <a:srcRect/>
            <a:stretch/>
          </p:blipFill>
          <p:spPr>
            <a:xfrm>
              <a:off x="532205" y="1039425"/>
              <a:ext cx="2437072" cy="3153857"/>
            </a:xfrm>
            <a:prstGeom prst="rect">
              <a:avLst/>
            </a:prstGeom>
            <a:effectLst>
              <a:outerShdw blurRad="63500" sx="102000" sy="102000" algn="ctr" rotWithShape="0">
                <a:prstClr val="black">
                  <a:alpha val="15000"/>
                </a:prstClr>
              </a:outerShdw>
            </a:effectLst>
          </p:spPr>
        </p:pic>
        <p:pic>
          <p:nvPicPr>
            <p:cNvPr id="7" name="Picture 6" descr="Thumbnail image of page 3 of &quot;Using Ounce Equivalents for Grains in the Child and Adult Care Food Program&quot; worksheet.">
              <a:extLst>
                <a:ext uri="{FF2B5EF4-FFF2-40B4-BE49-F238E27FC236}">
                  <a16:creationId xmlns:a16="http://schemas.microsoft.com/office/drawing/2014/main" id="{80F93399-8013-0E4D-BD4B-9CB5F29222AE}"/>
                </a:ext>
              </a:extLst>
            </p:cNvPr>
            <p:cNvPicPr>
              <a:picLocks noChangeAspect="1"/>
            </p:cNvPicPr>
            <p:nvPr/>
          </p:nvPicPr>
          <p:blipFill>
            <a:blip r:embed="rId4"/>
            <a:srcRect/>
            <a:stretch/>
          </p:blipFill>
          <p:spPr>
            <a:xfrm>
              <a:off x="3353463" y="1039425"/>
              <a:ext cx="2437071" cy="3153857"/>
            </a:xfrm>
            <a:prstGeom prst="rect">
              <a:avLst/>
            </a:prstGeom>
            <a:effectLst>
              <a:outerShdw blurRad="63500" sx="102000" sy="102000" algn="ctr" rotWithShape="0">
                <a:prstClr val="black">
                  <a:alpha val="15000"/>
                </a:prstClr>
              </a:outerShdw>
            </a:effectLst>
          </p:spPr>
        </p:pic>
        <p:pic>
          <p:nvPicPr>
            <p:cNvPr id="9" name="Picture 8" descr="Thumbnail image of page 4 of &quot;Using Ounce Equivalents for Grains in the Child and Adult Care Food Program&quot; worksheet.">
              <a:extLst>
                <a:ext uri="{FF2B5EF4-FFF2-40B4-BE49-F238E27FC236}">
                  <a16:creationId xmlns:a16="http://schemas.microsoft.com/office/drawing/2014/main" id="{EE8194C2-5EA0-C345-A3DA-25BBCB6CC6FC}"/>
                </a:ext>
              </a:extLst>
            </p:cNvPr>
            <p:cNvPicPr>
              <a:picLocks noChangeAspect="1"/>
            </p:cNvPicPr>
            <p:nvPr/>
          </p:nvPicPr>
          <p:blipFill>
            <a:blip r:embed="rId5"/>
            <a:srcRect/>
            <a:stretch/>
          </p:blipFill>
          <p:spPr>
            <a:xfrm>
              <a:off x="6174722" y="1039425"/>
              <a:ext cx="2437071" cy="3153857"/>
            </a:xfrm>
            <a:prstGeom prst="rect">
              <a:avLst/>
            </a:prstGeom>
            <a:effectLst>
              <a:outerShdw blurRad="63500" sx="102000" sy="102000" algn="ctr" rotWithShape="0">
                <a:prstClr val="black">
                  <a:alpha val="15000"/>
                </a:prstClr>
              </a:outerShdw>
            </a:effectLst>
          </p:spPr>
        </p:pic>
      </p:grpSp>
      <p:pic>
        <p:nvPicPr>
          <p:cNvPr id="3" name="Picture 2" descr="Hyperlink Icon.">
            <a:extLst>
              <a:ext uri="{FF2B5EF4-FFF2-40B4-BE49-F238E27FC236}">
                <a16:creationId xmlns:a16="http://schemas.microsoft.com/office/drawing/2014/main" id="{1E7E0AEB-F7E5-E84A-8431-B015C62FE7A9}"/>
              </a:ext>
              <a:ext uri="{C183D7F6-B498-43B3-948B-1728B52AA6E4}">
                <adec:decorative xmlns:adec="http://schemas.microsoft.com/office/drawing/2017/decorative" xmlns="" val="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52207" y="4575575"/>
            <a:ext cx="352270" cy="352270"/>
          </a:xfrm>
          <a:prstGeom prst="rect">
            <a:avLst/>
          </a:prstGeom>
        </p:spPr>
      </p:pic>
      <p:sp>
        <p:nvSpPr>
          <p:cNvPr id="4" name="Rectangle 3" descr="CACFP Meal Pattern Training Worksheets.">
            <a:extLst>
              <a:ext uri="{FF2B5EF4-FFF2-40B4-BE49-F238E27FC236}">
                <a16:creationId xmlns:a16="http://schemas.microsoft.com/office/drawing/2014/main" id="{9C5761A9-4FE0-0540-9310-2B0F874D136B}"/>
              </a:ext>
            </a:extLst>
          </p:cNvPr>
          <p:cNvSpPr/>
          <p:nvPr/>
        </p:nvSpPr>
        <p:spPr>
          <a:xfrm>
            <a:off x="1062016" y="4602539"/>
            <a:ext cx="7588824"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7">
                  <a:extLst>
                    <a:ext uri="{A12FA001-AC4F-418D-AE19-62706E023703}">
                      <ahyp:hlinkClr xmlns:ahyp="http://schemas.microsoft.com/office/drawing/2018/hyperlinkcolor" xmlns="" val="tx"/>
                    </a:ext>
                  </a:extLst>
                </a:hlinkClick>
              </a:rPr>
              <a:t>fns.usda.gov/team-nutrition/cacfp-meal-pattern-training-worksheets</a:t>
            </a:r>
            <a:endParaRPr lang="en-US" dirty="0">
              <a:solidFill>
                <a:schemeClr val="tx1">
                  <a:lumMod val="65000"/>
                  <a:lumOff val="35000"/>
                </a:schemeClr>
              </a:solidFill>
              <a:latin typeface="Helvetica" pitchFamily="2" charset="0"/>
            </a:endParaRPr>
          </a:p>
        </p:txBody>
      </p:sp>
      <p:sp>
        <p:nvSpPr>
          <p:cNvPr id="2" name="Speaker Notes">
            <a:extLst>
              <a:ext uri="{FF2B5EF4-FFF2-40B4-BE49-F238E27FC236}">
                <a16:creationId xmlns:a16="http://schemas.microsoft.com/office/drawing/2014/main" id="{CBA12758-F26E-654F-98C7-F425CF6DD140}"/>
              </a:ext>
            </a:extLst>
          </p:cNvPr>
          <p:cNvSpPr txBox="1"/>
          <p:nvPr/>
        </p:nvSpPr>
        <p:spPr>
          <a:xfrm>
            <a:off x="952940" y="4331970"/>
            <a:ext cx="5110694" cy="246221"/>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Speaker notes:</a:t>
            </a:r>
          </a:p>
          <a:p>
            <a:r>
              <a:rPr lang="en-US" sz="500" dirty="0">
                <a:solidFill>
                  <a:schemeClr val="bg1"/>
                </a:solidFill>
                <a:latin typeface="Arial" panose="020B0604020202020204" pitchFamily="34" charset="0"/>
                <a:cs typeface="Arial" panose="020B0604020202020204" pitchFamily="34" charset="0"/>
              </a:rPr>
              <a:t>Pages 2 through 4 of the worksheet includes the Grains Measuring Chart. This chart includes household measures of over 40 common grain items, listed in alphabetical order. </a:t>
            </a:r>
          </a:p>
        </p:txBody>
      </p:sp>
    </p:spTree>
    <p:extLst>
      <p:ext uri="{BB962C8B-B14F-4D97-AF65-F5344CB8AC3E}">
        <p14:creationId xmlns:p14="http://schemas.microsoft.com/office/powerpoint/2010/main" val="36220708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7D661-17C2-5F4E-87C2-534AF77C1436}"/>
              </a:ext>
            </a:extLst>
          </p:cNvPr>
          <p:cNvSpPr>
            <a:spLocks noGrp="1"/>
          </p:cNvSpPr>
          <p:nvPr>
            <p:ph type="title"/>
          </p:nvPr>
        </p:nvSpPr>
        <p:spPr>
          <a:xfrm>
            <a:off x="0" y="-123488"/>
            <a:ext cx="7886700" cy="1009979"/>
          </a:xfrm>
        </p:spPr>
        <p:txBody>
          <a:bodyPr/>
          <a:lstStyle/>
          <a:p>
            <a:r>
              <a:rPr lang="en-US" sz="3200" dirty="0"/>
              <a:t>In-Grained: Easy Tools to </a:t>
            </a:r>
            <a:br>
              <a:rPr lang="en-US" sz="3200" dirty="0"/>
            </a:br>
            <a:r>
              <a:rPr lang="en-US" sz="3200" dirty="0"/>
              <a:t>Determine Serving Amounts </a:t>
            </a:r>
            <a:endParaRPr lang="en-US" dirty="0"/>
          </a:p>
        </p:txBody>
      </p:sp>
      <p:pic>
        <p:nvPicPr>
          <p:cNvPr id="6" name="Picture 5" descr="Ion: CACFP Halftime: Thirty on Thursdays Training Webinars.">
            <a:extLst>
              <a:ext uri="{FF2B5EF4-FFF2-40B4-BE49-F238E27FC236}">
                <a16:creationId xmlns:a16="http://schemas.microsoft.com/office/drawing/2014/main" id="{22DAED76-9A6E-1E40-B9BC-2B5E5E7DAB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74851" y="1600199"/>
            <a:ext cx="3994298" cy="2458454"/>
          </a:xfrm>
          <a:prstGeom prst="rect">
            <a:avLst/>
          </a:prstGeom>
        </p:spPr>
      </p:pic>
      <p:pic>
        <p:nvPicPr>
          <p:cNvPr id="7" name="Picture 6" descr="Hyperlink icon.">
            <a:extLst>
              <a:ext uri="{FF2B5EF4-FFF2-40B4-BE49-F238E27FC236}">
                <a16:creationId xmlns:a16="http://schemas.microsoft.com/office/drawing/2014/main" id="{7FB6D076-2A0C-084D-863C-5E2DF1C8B77E}"/>
              </a:ext>
              <a:ext uri="{C183D7F6-B498-43B3-948B-1728B52AA6E4}">
                <adec:decorative xmlns:adec="http://schemas.microsoft.com/office/drawing/2017/decorative" xmlns=""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7201" y="4442819"/>
            <a:ext cx="352270" cy="352270"/>
          </a:xfrm>
          <a:prstGeom prst="rect">
            <a:avLst/>
          </a:prstGeom>
        </p:spPr>
      </p:pic>
      <p:sp>
        <p:nvSpPr>
          <p:cNvPr id="8" name="Rectangle 7" descr="CACFP Halftime: Thirty on Thursdays Training Webinar Series">
            <a:extLst>
              <a:ext uri="{FF2B5EF4-FFF2-40B4-BE49-F238E27FC236}">
                <a16:creationId xmlns:a16="http://schemas.microsoft.com/office/drawing/2014/main" id="{20B8A7A5-4223-644B-BD7D-434BDF045B86}"/>
              </a:ext>
            </a:extLst>
          </p:cNvPr>
          <p:cNvSpPr/>
          <p:nvPr/>
        </p:nvSpPr>
        <p:spPr>
          <a:xfrm>
            <a:off x="867009" y="4469783"/>
            <a:ext cx="8276991"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5">
                  <a:extLst>
                    <a:ext uri="{A12FA001-AC4F-418D-AE19-62706E023703}">
                      <ahyp:hlinkClr xmlns:ahyp="http://schemas.microsoft.com/office/drawing/2018/hyperlinkcolor" xmlns="" val="tx"/>
                    </a:ext>
                  </a:extLst>
                </a:hlinkClick>
              </a:rPr>
              <a:t>fns.usda.gov/tn/halftime-cacfp-thirty-thursdays-training-webinar-series</a:t>
            </a:r>
            <a:endParaRPr lang="en-US" b="1" u="sng" dirty="0">
              <a:solidFill>
                <a:schemeClr val="tx1">
                  <a:lumMod val="65000"/>
                  <a:lumOff val="35000"/>
                </a:schemeClr>
              </a:solidFill>
              <a:latin typeface="Helvetica" pitchFamily="2" charset="0"/>
            </a:endParaRPr>
          </a:p>
        </p:txBody>
      </p:sp>
      <p:sp>
        <p:nvSpPr>
          <p:cNvPr id="3" name="Speaker Notes">
            <a:extLst>
              <a:ext uri="{FF2B5EF4-FFF2-40B4-BE49-F238E27FC236}">
                <a16:creationId xmlns:a16="http://schemas.microsoft.com/office/drawing/2014/main" id="{EDC0C9CA-F118-0843-BBD2-EA4B121C7C40}"/>
              </a:ext>
            </a:extLst>
          </p:cNvPr>
          <p:cNvSpPr txBox="1"/>
          <p:nvPr/>
        </p:nvSpPr>
        <p:spPr>
          <a:xfrm>
            <a:off x="68580" y="4983480"/>
            <a:ext cx="7165744" cy="215444"/>
          </a:xfrm>
          <a:prstGeom prst="rect">
            <a:avLst/>
          </a:prstGeom>
          <a:noFill/>
        </p:spPr>
        <p:txBody>
          <a:bodyPr wrap="none" rtlCol="0">
            <a:spAutoFit/>
          </a:bodyPr>
          <a:lstStyle/>
          <a:p>
            <a:r>
              <a:rPr lang="en-US" sz="400" dirty="0">
                <a:solidFill>
                  <a:schemeClr val="bg1"/>
                </a:solidFill>
                <a:latin typeface="Arial" panose="020B0604020202020204" pitchFamily="34" charset="0"/>
                <a:cs typeface="Arial" panose="020B0604020202020204" pitchFamily="34" charset="0"/>
              </a:rPr>
              <a:t>Speaker notes:</a:t>
            </a:r>
          </a:p>
          <a:p>
            <a:r>
              <a:rPr lang="en-US" sz="400" dirty="0">
                <a:solidFill>
                  <a:schemeClr val="bg1"/>
                </a:solidFill>
                <a:latin typeface="Arial" panose="020B0604020202020204" pitchFamily="34" charset="0"/>
                <a:cs typeface="Arial" panose="020B0604020202020204" pitchFamily="34" charset="0"/>
              </a:rPr>
              <a:t>Team Nutrition also has a 30-minute recorded webinar on how to use the “Using Ounce Equivalents for Grains in the CACFP” worksheet. The webinar is available in English and in Spanish. Today’s training slides are based off that webinar. You can find the webinar at the web address listed on the screen.</a:t>
            </a:r>
          </a:p>
        </p:txBody>
      </p:sp>
    </p:spTree>
    <p:extLst>
      <p:ext uri="{BB962C8B-B14F-4D97-AF65-F5344CB8AC3E}">
        <p14:creationId xmlns:p14="http://schemas.microsoft.com/office/powerpoint/2010/main" val="603754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7E76A6-2890-A74C-970A-BE80D0C989E5}"/>
              </a:ext>
            </a:extLst>
          </p:cNvPr>
          <p:cNvSpPr>
            <a:spLocks noGrp="1"/>
          </p:cNvSpPr>
          <p:nvPr>
            <p:ph type="title"/>
          </p:nvPr>
        </p:nvSpPr>
        <p:spPr>
          <a:xfrm>
            <a:off x="2637631" y="1582098"/>
            <a:ext cx="3868737" cy="819149"/>
          </a:xfrm>
        </p:spPr>
        <p:txBody>
          <a:bodyPr/>
          <a:lstStyle/>
          <a:p>
            <a:pPr algn="ctr"/>
            <a:r>
              <a:rPr lang="en-US" dirty="0">
                <a:solidFill>
                  <a:schemeClr val="bg1"/>
                </a:solidFill>
              </a:rPr>
              <a:t>Team Nutrition Resources</a:t>
            </a:r>
          </a:p>
        </p:txBody>
      </p:sp>
      <p:pic>
        <p:nvPicPr>
          <p:cNvPr id="6" name="Picture 5" descr="Computer screen showing the text &quot;More Team Nutrition Resources!&quot; and thumbnail images of thirteen pages. ">
            <a:extLst>
              <a:ext uri="{FF2B5EF4-FFF2-40B4-BE49-F238E27FC236}">
                <a16:creationId xmlns:a16="http://schemas.microsoft.com/office/drawing/2014/main" id="{4D322B3E-E0D6-AB4F-A449-DB677FA6118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82826" y="279033"/>
            <a:ext cx="5917658" cy="4023359"/>
          </a:xfrm>
          <a:prstGeom prst="rect">
            <a:avLst/>
          </a:prstGeom>
        </p:spPr>
      </p:pic>
      <p:pic>
        <p:nvPicPr>
          <p:cNvPr id="7" name="Picture 6" descr="Hyperlink icon.">
            <a:extLst>
              <a:ext uri="{FF2B5EF4-FFF2-40B4-BE49-F238E27FC236}">
                <a16:creationId xmlns:a16="http://schemas.microsoft.com/office/drawing/2014/main" id="{2A927A5A-872C-124A-AA74-B4D474C49317}"/>
              </a:ext>
              <a:ext uri="{C183D7F6-B498-43B3-948B-1728B52AA6E4}">
                <adec:decorative xmlns:adec="http://schemas.microsoft.com/office/drawing/2017/decorative" xmlns=""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315544" y="4518272"/>
            <a:ext cx="423093" cy="423093"/>
          </a:xfrm>
          <a:prstGeom prst="rect">
            <a:avLst/>
          </a:prstGeom>
        </p:spPr>
      </p:pic>
      <p:sp>
        <p:nvSpPr>
          <p:cNvPr id="8" name="Rectangle 7" descr="Team Nutrition">
            <a:hlinkClick r:id="rId5"/>
            <a:extLst>
              <a:ext uri="{FF2B5EF4-FFF2-40B4-BE49-F238E27FC236}">
                <a16:creationId xmlns:a16="http://schemas.microsoft.com/office/drawing/2014/main" id="{36CC4665-25F9-1C4F-879F-7F8FDA309866}"/>
              </a:ext>
            </a:extLst>
          </p:cNvPr>
          <p:cNvSpPr/>
          <p:nvPr/>
        </p:nvSpPr>
        <p:spPr>
          <a:xfrm>
            <a:off x="2906882" y="4517092"/>
            <a:ext cx="3580556" cy="461665"/>
          </a:xfrm>
          <a:prstGeom prst="rect">
            <a:avLst/>
          </a:prstGeom>
        </p:spPr>
        <p:txBody>
          <a:bodyPr wrap="square" lIns="0">
            <a:spAutoFit/>
          </a:bodyPr>
          <a:lstStyle/>
          <a:p>
            <a:r>
              <a:rPr lang="en-US" sz="2400" b="1" u="sng" dirty="0">
                <a:solidFill>
                  <a:schemeClr val="bg1"/>
                </a:solidFill>
                <a:latin typeface="Helvetica" pitchFamily="2" charset="0"/>
              </a:rPr>
              <a:t>TeamNutrition.usda.gov</a:t>
            </a:r>
            <a:endParaRPr lang="en-US" sz="2400" b="1" u="sng" dirty="0">
              <a:solidFill>
                <a:schemeClr val="bg1"/>
              </a:solidFill>
              <a:latin typeface="Helvetica" pitchFamily="2" charset="0"/>
              <a:cs typeface="Arial" panose="020B0604020202020204" pitchFamily="34" charset="0"/>
            </a:endParaRPr>
          </a:p>
        </p:txBody>
      </p:sp>
      <p:sp>
        <p:nvSpPr>
          <p:cNvPr id="2" name="Speaker Notes">
            <a:extLst>
              <a:ext uri="{FF2B5EF4-FFF2-40B4-BE49-F238E27FC236}">
                <a16:creationId xmlns:a16="http://schemas.microsoft.com/office/drawing/2014/main" id="{F05A9238-7B1E-9D45-87CD-DB3C10B9A206}"/>
              </a:ext>
            </a:extLst>
          </p:cNvPr>
          <p:cNvSpPr txBox="1"/>
          <p:nvPr/>
        </p:nvSpPr>
        <p:spPr>
          <a:xfrm>
            <a:off x="7490178" y="3515056"/>
            <a:ext cx="1450622" cy="646331"/>
          </a:xfrm>
          <a:prstGeom prst="rect">
            <a:avLst/>
          </a:prstGeom>
          <a:noFill/>
        </p:spPr>
        <p:txBody>
          <a:bodyPr wrap="square" rtlCol="0">
            <a:spAutoFit/>
          </a:bodyPr>
          <a:lstStyle/>
          <a:p>
            <a:pPr lvl="0" defTabSz="912479">
              <a:defRPr/>
            </a:pPr>
            <a:r>
              <a:rPr lang="en-US" sz="600" dirty="0">
                <a:solidFill>
                  <a:schemeClr val="bg1"/>
                </a:solidFill>
                <a:latin typeface="Arial" panose="020B0604020202020204" pitchFamily="34" charset="0"/>
                <a:cs typeface="Arial" panose="020B0604020202020204" pitchFamily="34" charset="0"/>
              </a:rPr>
              <a:t>Speaker notes:</a:t>
            </a:r>
          </a:p>
          <a:p>
            <a:pPr lvl="0" defTabSz="912479">
              <a:defRPr/>
            </a:pPr>
            <a:r>
              <a:rPr lang="en-US" sz="600" dirty="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endParaRPr lang="en-US" sz="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95893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dirty="0"/>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dirty="0"/>
              <a:t>Resource Order Form at </a:t>
            </a:r>
            <a:r>
              <a:rPr lang="en-US" sz="2000" b="1" u="sng" dirty="0">
                <a:hlinkClick r:id="rId3">
                  <a:extLst>
                    <a:ext uri="{A12FA001-AC4F-418D-AE19-62706E023703}">
                      <ahyp:hlinkClr xmlns:ahyp="http://schemas.microsoft.com/office/drawing/2018/hyperlinkcolor" xmlns="" val="tx"/>
                    </a:ext>
                  </a:extLst>
                </a:hlinkClick>
              </a:rPr>
              <a:t>TeamNutrition.usda.</a:t>
            </a:r>
            <a:r>
              <a:rPr lang="en-US" sz="2000" b="1" u="sng" dirty="0">
                <a:hlinkClick r:id="rId3">
                  <a:extLst>
                    <a:ext uri="{A12FA001-AC4F-418D-AE19-62706E023703}">
                      <ahyp:hlinkClr xmlns:ahyp="http://schemas.microsoft.com/office/drawing/2018/hyperlinkcolor" xmlns="" val="tx"/>
                    </a:ext>
                  </a:extLst>
                </a:hlinkClick>
              </a:rPr>
              <a:t>gov</a:t>
            </a:r>
            <a:r>
              <a:rPr lang="en-US" sz="2000" dirty="0"/>
              <a:t>.</a:t>
            </a:r>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2001929"/>
          </a:xfrm>
        </p:spPr>
        <p:txBody>
          <a:bodyPr/>
          <a:lstStyle/>
          <a:p>
            <a:pPr marL="137160">
              <a:spcAft>
                <a:spcPts val="1200"/>
              </a:spcAft>
              <a:buClr>
                <a:srgbClr val="2F1A57"/>
              </a:buClr>
            </a:pPr>
            <a:r>
              <a:rPr lang="en-US" sz="2000" b="1" dirty="0"/>
              <a:t>FREE</a:t>
            </a:r>
            <a:r>
              <a:rPr lang="en-US" sz="2000" dirty="0"/>
              <a:t> for USDA’s Child Nutrition Program Operators, while supplies last.</a:t>
            </a:r>
          </a:p>
          <a:p>
            <a:pPr marL="137160">
              <a:spcAft>
                <a:spcPts val="1200"/>
              </a:spcAft>
              <a:buClr>
                <a:srgbClr val="2F1A57"/>
              </a:buClr>
            </a:pPr>
            <a:r>
              <a:rPr lang="en-US" sz="2000" dirty="0"/>
              <a:t>Sponsoring organizations and State agencies can also order in bulk by sending an email to: </a:t>
            </a:r>
          </a:p>
        </p:txBody>
      </p:sp>
      <p:pic>
        <p:nvPicPr>
          <p:cNvPr id="15" name="Picture 14" descr="Email icon.">
            <a:extLst>
              <a:ext uri="{FF2B5EF4-FFF2-40B4-BE49-F238E27FC236}">
                <a16:creationId xmlns:a16="http://schemas.microsoft.com/office/drawing/2014/main" id="{261206D2-454B-394B-9259-769C63BB4D93}"/>
              </a:ext>
              <a:ext uri="{C183D7F6-B498-43B3-948B-1728B52AA6E4}">
                <adec:decorative xmlns:adec="http://schemas.microsoft.com/office/drawing/2017/decorative" xmlns=""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22350" y="3915584"/>
            <a:ext cx="400838" cy="400838"/>
          </a:xfrm>
          <a:prstGeom prst="rect">
            <a:avLst/>
          </a:prstGeom>
        </p:spPr>
      </p:pic>
      <p:sp>
        <p:nvSpPr>
          <p:cNvPr id="5" name="Text Placeholder 2" descr="email Team Nutrition">
            <a:extLst>
              <a:ext uri="{FF2B5EF4-FFF2-40B4-BE49-F238E27FC236}">
                <a16:creationId xmlns:a16="http://schemas.microsoft.com/office/drawing/2014/main" id="{D7DB1E27-6C79-204A-911D-6D0C1BA3D9A7}"/>
              </a:ext>
            </a:extLst>
          </p:cNvPr>
          <p:cNvSpPr txBox="1">
            <a:spLocks/>
          </p:cNvSpPr>
          <p:nvPr/>
        </p:nvSpPr>
        <p:spPr>
          <a:xfrm>
            <a:off x="1167766" y="3970222"/>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5">
                  <a:extLst>
                    <a:ext uri="{A12FA001-AC4F-418D-AE19-62706E023703}">
                      <ahyp:hlinkClr xmlns:ahyp="http://schemas.microsoft.com/office/drawing/2018/hyperlinkcolor" xmlns="" val="tx"/>
                    </a:ext>
                  </a:extLst>
                </a:hlinkClick>
              </a:rPr>
              <a:t>TeamNutrition@usda.gov</a:t>
            </a:r>
            <a:endParaRPr lang="en-US" sz="2000" u="sng" dirty="0"/>
          </a:p>
        </p:txBody>
      </p:sp>
      <p:pic>
        <p:nvPicPr>
          <p:cNvPr id="8" name="Picture 7" descr="Tablet showing Team Nutrition website. ">
            <a:extLst>
              <a:ext uri="{FF2B5EF4-FFF2-40B4-BE49-F238E27FC236}">
                <a16:creationId xmlns:a16="http://schemas.microsoft.com/office/drawing/2014/main" id="{73C5301A-59D2-3D48-A012-1DC158BF21E9}"/>
              </a:ext>
            </a:extLst>
          </p:cNvPr>
          <p:cNvPicPr>
            <a:picLocks noChangeAspect="1"/>
          </p:cNvPicPr>
          <p:nvPr/>
        </p:nvPicPr>
        <p:blipFill>
          <a:blip r:embed="rId6"/>
          <a:srcRect/>
          <a:stretch/>
        </p:blipFill>
        <p:spPr>
          <a:xfrm>
            <a:off x="4597826" y="1564452"/>
            <a:ext cx="4308113" cy="3579048"/>
          </a:xfrm>
          <a:prstGeom prst="rect">
            <a:avLst/>
          </a:prstGeom>
        </p:spPr>
      </p:pic>
      <p:sp>
        <p:nvSpPr>
          <p:cNvPr id="6" name="Speaker Notes">
            <a:extLst>
              <a:ext uri="{FF2B5EF4-FFF2-40B4-BE49-F238E27FC236}">
                <a16:creationId xmlns:a16="http://schemas.microsoft.com/office/drawing/2014/main" id="{FBDCB9F1-08F6-F54F-B3AB-5921FB1E70E4}"/>
              </a:ext>
            </a:extLst>
          </p:cNvPr>
          <p:cNvSpPr txBox="1"/>
          <p:nvPr/>
        </p:nvSpPr>
        <p:spPr>
          <a:xfrm>
            <a:off x="161925" y="4524375"/>
            <a:ext cx="4294765" cy="338554"/>
          </a:xfrm>
          <a:prstGeom prst="rect">
            <a:avLst/>
          </a:prstGeom>
          <a:noFill/>
        </p:spPr>
        <p:txBody>
          <a:bodyPr wrap="none" rtlCol="0">
            <a:spAutoFit/>
          </a:bodyPr>
          <a:lstStyle/>
          <a:p>
            <a:pPr defTabSz="933010">
              <a:defRPr/>
            </a:pPr>
            <a:r>
              <a:rPr lang="en-US" sz="400" dirty="0">
                <a:solidFill>
                  <a:schemeClr val="bg1"/>
                </a:solidFill>
                <a:latin typeface="Arial" panose="020B0604020202020204" pitchFamily="34" charset="0"/>
                <a:cs typeface="Arial" panose="020B0604020202020204" pitchFamily="34" charset="0"/>
              </a:rPr>
              <a:t>Speaker notes:</a:t>
            </a:r>
          </a:p>
          <a:p>
            <a:pPr defTabSz="933010">
              <a:defRPr/>
            </a:pPr>
            <a:r>
              <a:rPr lang="en-US" sz="400" dirty="0">
                <a:solidFill>
                  <a:schemeClr val="bg1"/>
                </a:solidFill>
                <a:latin typeface="Arial" panose="020B0604020202020204" pitchFamily="34" charset="0"/>
                <a:cs typeface="Arial" panose="020B0604020202020204" pitchFamily="34" charset="0"/>
              </a:rPr>
              <a:t>For program operators in a Child Nutrition Program, such as the Child and Adult Care Food Program, Team Nutrition’s print materials are free to order. </a:t>
            </a:r>
          </a:p>
          <a:p>
            <a:pPr defTabSz="933010">
              <a:defRPr/>
            </a:pPr>
            <a:r>
              <a:rPr lang="en-US" sz="400" dirty="0">
                <a:solidFill>
                  <a:schemeClr val="bg1"/>
                </a:solidFill>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pPr defTabSz="933010">
              <a:defRPr/>
            </a:pPr>
            <a:r>
              <a:rPr lang="en-US" sz="400" dirty="0">
                <a:solidFill>
                  <a:schemeClr val="bg1"/>
                </a:solidFill>
                <a:latin typeface="Arial" panose="020B0604020202020204" pitchFamily="34" charset="0"/>
                <a:cs typeface="Arial" panose="020B0604020202020204" pitchFamily="34" charset="0"/>
              </a:rPr>
              <a:t>For bulk orders, you can email teamnutrition@usda.gov.</a:t>
            </a:r>
          </a:p>
        </p:txBody>
      </p:sp>
    </p:spTree>
    <p:extLst>
      <p:ext uri="{BB962C8B-B14F-4D97-AF65-F5344CB8AC3E}">
        <p14:creationId xmlns:p14="http://schemas.microsoft.com/office/powerpoint/2010/main" val="21696683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685800"/>
            <a:ext cx="5867565" cy="820447"/>
          </a:xfrm>
        </p:spPr>
        <p:txBody>
          <a:bodyPr>
            <a:noAutofit/>
          </a:bodyPr>
          <a:lstStyle/>
          <a:p>
            <a:r>
              <a:rPr lang="en-US" sz="6000" dirty="0">
                <a:solidFill>
                  <a:srgbClr val="2F1A57"/>
                </a:solidFill>
              </a:rPr>
              <a:t>Thank you!</a:t>
            </a:r>
          </a:p>
        </p:txBody>
      </p:sp>
      <p:pic>
        <p:nvPicPr>
          <p:cNvPr id="5" name="Picture 4" descr="Hyperlink icon.">
            <a:extLst>
              <a:ext uri="{FF2B5EF4-FFF2-40B4-BE49-F238E27FC236}">
                <a16:creationId xmlns:a16="http://schemas.microsoft.com/office/drawing/2014/main" id="{48CA32D0-E8EF-5946-A501-C2642324277B}"/>
              </a:ext>
              <a:ext uri="{C183D7F6-B498-43B3-948B-1728B52AA6E4}">
                <adec:decorative xmlns:adec="http://schemas.microsoft.com/office/drawing/2017/decorative" xmlns="" val="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5760" y="1926205"/>
            <a:ext cx="352270" cy="352270"/>
          </a:xfrm>
          <a:prstGeom prst="rect">
            <a:avLst/>
          </a:prstGeom>
        </p:spPr>
      </p:pic>
      <p:sp>
        <p:nvSpPr>
          <p:cNvPr id="13" name="TextBox 12" descr="Team Nutrition">
            <a:extLst>
              <a:ext uri="{FF2B5EF4-FFF2-40B4-BE49-F238E27FC236}">
                <a16:creationId xmlns:a16="http://schemas.microsoft.com/office/drawing/2014/main" id="{BD56382C-59BA-624F-B089-991397F4A8FB}"/>
              </a:ext>
            </a:extLst>
          </p:cNvPr>
          <p:cNvSpPr txBox="1"/>
          <p:nvPr/>
        </p:nvSpPr>
        <p:spPr>
          <a:xfrm>
            <a:off x="872197" y="1983541"/>
            <a:ext cx="3100849"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hlinkClick r:id="rId4">
                  <a:extLst>
                    <a:ext uri="{A12FA001-AC4F-418D-AE19-62706E023703}">
                      <ahyp:hlinkClr xmlns:ahyp="http://schemas.microsoft.com/office/drawing/2018/hyperlinkcolor" xmlns="" val="tx"/>
                    </a:ext>
                  </a:extLst>
                </a:hlinkClick>
              </a:rPr>
              <a:t>TeamNutrition.usda.gov</a:t>
            </a:r>
            <a:endParaRPr lang="en-US" sz="2000" b="1" dirty="0">
              <a:solidFill>
                <a:schemeClr val="tx1">
                  <a:lumMod val="65000"/>
                  <a:lumOff val="35000"/>
                </a:schemeClr>
              </a:solidFill>
              <a:latin typeface="Helvetica" pitchFamily="2" charset="0"/>
            </a:endParaRPr>
          </a:p>
        </p:txBody>
      </p:sp>
      <p:pic>
        <p:nvPicPr>
          <p:cNvPr id="8" name="Picture 7" descr="Twitter icon.">
            <a:extLst>
              <a:ext uri="{FF2B5EF4-FFF2-40B4-BE49-F238E27FC236}">
                <a16:creationId xmlns:a16="http://schemas.microsoft.com/office/drawing/2014/main" id="{6D8CD329-78A8-8244-A6A4-C1447E2354A5}"/>
              </a:ext>
              <a:ext uri="{C183D7F6-B498-43B3-948B-1728B52AA6E4}">
                <adec:decorative xmlns:adec="http://schemas.microsoft.com/office/drawing/2017/decorative" xmlns="" val="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65760" y="2612005"/>
            <a:ext cx="400838" cy="400838"/>
          </a:xfrm>
          <a:prstGeom prst="rect">
            <a:avLst/>
          </a:prstGeom>
        </p:spPr>
      </p:pic>
      <p:sp>
        <p:nvSpPr>
          <p:cNvPr id="4" name="TextBox 3" descr="Team Nutrition on Twitter">
            <a:extLst>
              <a:ext uri="{FF2B5EF4-FFF2-40B4-BE49-F238E27FC236}">
                <a16:creationId xmlns:a16="http://schemas.microsoft.com/office/drawing/2014/main" id="{AE35F4BB-5D08-A64D-88FE-221A45E0080E}"/>
              </a:ext>
            </a:extLst>
          </p:cNvPr>
          <p:cNvSpPr txBox="1"/>
          <p:nvPr/>
        </p:nvSpPr>
        <p:spPr>
          <a:xfrm>
            <a:off x="849086" y="2628901"/>
            <a:ext cx="2153475"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rPr>
              <a:t>@</a:t>
            </a:r>
            <a:r>
              <a:rPr lang="en-US" sz="2000" b="1" u="sng" dirty="0">
                <a:solidFill>
                  <a:schemeClr val="tx1">
                    <a:lumMod val="65000"/>
                    <a:lumOff val="35000"/>
                  </a:schemeClr>
                </a:solidFill>
                <a:latin typeface="Helvetica" pitchFamily="2" charset="0"/>
                <a:hlinkClick r:id="rId6">
                  <a:extLst>
                    <a:ext uri="{A12FA001-AC4F-418D-AE19-62706E023703}">
                      <ahyp:hlinkClr xmlns:ahyp="http://schemas.microsoft.com/office/drawing/2018/hyperlinkcolor" xmlns="" val="tx"/>
                    </a:ext>
                  </a:extLst>
                </a:hlinkClick>
              </a:rPr>
              <a:t>TeamNutrition</a:t>
            </a:r>
            <a:endParaRPr lang="en-US" sz="2000" u="sng" dirty="0"/>
          </a:p>
        </p:txBody>
      </p:sp>
      <p:pic>
        <p:nvPicPr>
          <p:cNvPr id="11" name="Picture 10" descr="Email icon">
            <a:extLst>
              <a:ext uri="{FF2B5EF4-FFF2-40B4-BE49-F238E27FC236}">
                <a16:creationId xmlns:a16="http://schemas.microsoft.com/office/drawing/2014/main" id="{782B860F-E650-A845-93E8-989FEDB52ED4}"/>
              </a:ext>
              <a:ext uri="{C183D7F6-B498-43B3-948B-1728B52AA6E4}">
                <adec:decorative xmlns:adec="http://schemas.microsoft.com/office/drawing/2017/decorative" xmlns="" val="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83424" y="3318627"/>
            <a:ext cx="400838" cy="400838"/>
          </a:xfrm>
          <a:prstGeom prst="rect">
            <a:avLst/>
          </a:prstGeom>
        </p:spPr>
      </p:pic>
      <p:sp>
        <p:nvSpPr>
          <p:cNvPr id="12" name="TextBox 11" descr="email Team Nutrition">
            <a:extLst>
              <a:ext uri="{FF2B5EF4-FFF2-40B4-BE49-F238E27FC236}">
                <a16:creationId xmlns:a16="http://schemas.microsoft.com/office/drawing/2014/main" id="{77F162A8-9AE1-A548-9B6E-497760E01E00}"/>
              </a:ext>
            </a:extLst>
          </p:cNvPr>
          <p:cNvSpPr txBox="1"/>
          <p:nvPr/>
        </p:nvSpPr>
        <p:spPr>
          <a:xfrm>
            <a:off x="844059" y="3376249"/>
            <a:ext cx="3280385"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hlinkClick r:id="rId8">
                  <a:extLst>
                    <a:ext uri="{A12FA001-AC4F-418D-AE19-62706E023703}">
                      <ahyp:hlinkClr xmlns:ahyp="http://schemas.microsoft.com/office/drawing/2018/hyperlinkcolor" xmlns="" val="tx"/>
                    </a:ext>
                  </a:extLst>
                </a:hlinkClick>
              </a:rPr>
              <a:t>TeamNutrition@usda.gov</a:t>
            </a:r>
            <a:endParaRPr lang="en-US" sz="2000" b="1" u="sng" dirty="0">
              <a:solidFill>
                <a:schemeClr val="tx1">
                  <a:lumMod val="65000"/>
                  <a:lumOff val="35000"/>
                </a:schemeClr>
              </a:solidFill>
              <a:latin typeface="Helvetica" pitchFamily="2" charset="0"/>
            </a:endParaRPr>
          </a:p>
        </p:txBody>
      </p:sp>
      <p:pic>
        <p:nvPicPr>
          <p:cNvPr id="9" name="Picture 2" descr="The Team Nutrition E-newsletter icon">
            <a:extLst>
              <a:ext uri="{FF2B5EF4-FFF2-40B4-BE49-F238E27FC236}">
                <a16:creationId xmlns:a16="http://schemas.microsoft.com/office/drawing/2014/main" id="{51C713FC-C5A4-B041-8F74-E6F4358F660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65760"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17972F30-F6EC-3D46-810E-716FA535D819}"/>
              </a:ext>
            </a:extLst>
          </p:cNvPr>
          <p:cNvSpPr txBox="1"/>
          <p:nvPr/>
        </p:nvSpPr>
        <p:spPr>
          <a:xfrm>
            <a:off x="153878" y="4778637"/>
            <a:ext cx="3783806" cy="246221"/>
          </a:xfrm>
          <a:prstGeom prst="rect">
            <a:avLst/>
          </a:prstGeom>
          <a:noFill/>
        </p:spPr>
        <p:txBody>
          <a:bodyPr wrap="square" rtlCol="0">
            <a:spAutoFit/>
          </a:bodyPr>
          <a:lstStyle/>
          <a:p>
            <a:r>
              <a:rPr lang="en-US" sz="1000" i="1" dirty="0">
                <a:solidFill>
                  <a:schemeClr val="bg1"/>
                </a:solidFill>
                <a:latin typeface="Helvetica Light Oblique" panose="020B0403020202020204" pitchFamily="34" charset="0"/>
              </a:rPr>
              <a:t>USDA is an equal opportunity provider, employer, and lender.</a:t>
            </a:r>
          </a:p>
        </p:txBody>
      </p:sp>
      <p:pic>
        <p:nvPicPr>
          <p:cNvPr id="6" name="Picture 5" descr="Woman thinking about the MyPlate food groups diagram. ">
            <a:extLst>
              <a:ext uri="{FF2B5EF4-FFF2-40B4-BE49-F238E27FC236}">
                <a16:creationId xmlns:a16="http://schemas.microsoft.com/office/drawing/2014/main" id="{F54E4113-25BC-4341-B2EB-9C11519DE975}"/>
              </a:ext>
              <a:ext uri="{C183D7F6-B498-43B3-948B-1728B52AA6E4}">
                <adec:decorative xmlns:adec="http://schemas.microsoft.com/office/drawing/2017/decorative" xmlns="" val="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50613" y="549469"/>
            <a:ext cx="3048000" cy="4267200"/>
          </a:xfrm>
          <a:prstGeom prst="rect">
            <a:avLst/>
          </a:prstGeom>
        </p:spPr>
      </p:pic>
      <p:sp>
        <p:nvSpPr>
          <p:cNvPr id="10" name="Speaker Notes">
            <a:extLst>
              <a:ext uri="{FF2B5EF4-FFF2-40B4-BE49-F238E27FC236}">
                <a16:creationId xmlns:a16="http://schemas.microsoft.com/office/drawing/2014/main" id="{94B36C5D-48A6-4D48-ABFF-4E312C4E68DF}"/>
              </a:ext>
            </a:extLst>
          </p:cNvPr>
          <p:cNvSpPr txBox="1"/>
          <p:nvPr/>
        </p:nvSpPr>
        <p:spPr>
          <a:xfrm>
            <a:off x="3686175" y="4010024"/>
            <a:ext cx="2276475" cy="461665"/>
          </a:xfrm>
          <a:prstGeom prst="rect">
            <a:avLst/>
          </a:prstGeom>
          <a:noFill/>
        </p:spPr>
        <p:txBody>
          <a:bodyPr wrap="square" rtlCol="0">
            <a:spAutoFit/>
          </a:bodyPr>
          <a:lstStyle/>
          <a:p>
            <a:pPr lvl="0" defTabSz="685800">
              <a:defRPr/>
            </a:pPr>
            <a:r>
              <a:rPr lang="en-US" sz="400" dirty="0">
                <a:solidFill>
                  <a:schemeClr val="bg1"/>
                </a:solidFill>
                <a:latin typeface="Arial" panose="020B0604020202020204" pitchFamily="34" charset="0"/>
                <a:cs typeface="Arial" panose="020B0604020202020204" pitchFamily="34" charset="0"/>
              </a:rPr>
              <a:t>Speaker notes:</a:t>
            </a:r>
          </a:p>
          <a:p>
            <a:pPr lvl="0" defTabSz="685800">
              <a:defRPr/>
            </a:pPr>
            <a:r>
              <a:rPr lang="en-US" sz="400" dirty="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teamnutrition@usda.gov, and follow them on Twitter. </a:t>
            </a:r>
          </a:p>
          <a:p>
            <a:pPr lvl="0" defTabSz="685800">
              <a:defRPr/>
            </a:pPr>
            <a:r>
              <a:rPr lang="en-US" sz="400" dirty="0">
                <a:solidFill>
                  <a:schemeClr val="bg1"/>
                </a:solidFill>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144947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714E0E0-54F6-5C41-BF49-B56968338B5B}"/>
              </a:ext>
            </a:extLst>
          </p:cNvPr>
          <p:cNvSpPr>
            <a:spLocks noGrp="1"/>
          </p:cNvSpPr>
          <p:nvPr>
            <p:ph type="title"/>
          </p:nvPr>
        </p:nvSpPr>
        <p:spPr>
          <a:xfrm>
            <a:off x="0" y="121570"/>
            <a:ext cx="9144000" cy="475484"/>
          </a:xfrm>
        </p:spPr>
        <p:txBody>
          <a:bodyPr/>
          <a:lstStyle/>
          <a:p>
            <a:r>
              <a:rPr lang="en-US" sz="2800" dirty="0"/>
              <a:t>Grains Measuring Chart for the </a:t>
            </a:r>
            <a:br>
              <a:rPr lang="en-US" sz="2800" dirty="0"/>
            </a:br>
            <a:r>
              <a:rPr lang="en-US" sz="2800" dirty="0"/>
              <a:t>Child and Adult Care Food Program (Continued)</a:t>
            </a:r>
          </a:p>
        </p:txBody>
      </p:sp>
      <p:grpSp>
        <p:nvGrpSpPr>
          <p:cNvPr id="6" name="Group 5" descr="Thumbnail images of pages 2 through 4 of &quot;Using Ounce Equivalents for Grains in the Child and Adult Care Food Program&quot; worksheet, with an outline around the first column, &quot;Grain Item and Size&quot;.">
            <a:extLst>
              <a:ext uri="{FF2B5EF4-FFF2-40B4-BE49-F238E27FC236}">
                <a16:creationId xmlns:a16="http://schemas.microsoft.com/office/drawing/2014/main" id="{6B34AF8E-4B09-4C40-8719-4B29775EDCDC}"/>
              </a:ext>
            </a:extLst>
          </p:cNvPr>
          <p:cNvGrpSpPr/>
          <p:nvPr/>
        </p:nvGrpSpPr>
        <p:grpSpPr>
          <a:xfrm>
            <a:off x="532205" y="1039425"/>
            <a:ext cx="8079588" cy="3153857"/>
            <a:chOff x="532205" y="1039425"/>
            <a:chExt cx="8079588" cy="3153857"/>
          </a:xfrm>
        </p:grpSpPr>
        <p:pic>
          <p:nvPicPr>
            <p:cNvPr id="10" name="Picture 9" descr="Screenshot of page 2 of the Grains Measuring Chart that is in the &quot;Using Ounce Equivalents for Grains in the Child and Adult Care Food Program&quot; worksheet with an outline around the first column titled &quot;Grain Item and Size&quot;.">
              <a:extLst>
                <a:ext uri="{FF2B5EF4-FFF2-40B4-BE49-F238E27FC236}">
                  <a16:creationId xmlns:a16="http://schemas.microsoft.com/office/drawing/2014/main" id="{241FEDCD-E6D5-1F43-952E-9EBFCD175F9A}"/>
                </a:ext>
              </a:extLst>
            </p:cNvPr>
            <p:cNvPicPr>
              <a:picLocks noChangeAspect="1"/>
            </p:cNvPicPr>
            <p:nvPr/>
          </p:nvPicPr>
          <p:blipFill>
            <a:blip r:embed="rId3"/>
            <a:srcRect/>
            <a:stretch/>
          </p:blipFill>
          <p:spPr>
            <a:xfrm>
              <a:off x="532205" y="1039425"/>
              <a:ext cx="2437072" cy="3153857"/>
            </a:xfrm>
            <a:prstGeom prst="rect">
              <a:avLst/>
            </a:prstGeom>
            <a:effectLst>
              <a:outerShdw blurRad="63500" sx="102000" sy="102000" algn="ctr" rotWithShape="0">
                <a:prstClr val="black">
                  <a:alpha val="15000"/>
                </a:prstClr>
              </a:outerShdw>
            </a:effectLst>
          </p:spPr>
        </p:pic>
        <p:sp>
          <p:nvSpPr>
            <p:cNvPr id="11" name="Rounded Rectangle 10" descr="Outline around Grain Item and Size which is the first column of the grains chart.">
              <a:extLst>
                <a:ext uri="{FF2B5EF4-FFF2-40B4-BE49-F238E27FC236}">
                  <a16:creationId xmlns:a16="http://schemas.microsoft.com/office/drawing/2014/main" id="{CC9059BF-F9FC-2C4C-B39B-812B9237ECE8}"/>
                </a:ext>
                <a:ext uri="{C183D7F6-B498-43B3-948B-1728B52AA6E4}">
                  <adec:decorative xmlns:adec="http://schemas.microsoft.com/office/drawing/2017/decorative" xmlns="" val="0"/>
                </a:ext>
              </a:extLst>
            </p:cNvPr>
            <p:cNvSpPr/>
            <p:nvPr/>
          </p:nvSpPr>
          <p:spPr>
            <a:xfrm>
              <a:off x="628649" y="1282721"/>
              <a:ext cx="647701" cy="2426369"/>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Screenshot of the Grains Measuring Chart that is on page 3 the &quot;Using Ounce Equivalents for Grains in the Child and Adult Care Food Program&quot; worksheet with an outline around the first column titled &quot;Grain Item and Size&quot;.">
              <a:extLst>
                <a:ext uri="{FF2B5EF4-FFF2-40B4-BE49-F238E27FC236}">
                  <a16:creationId xmlns:a16="http://schemas.microsoft.com/office/drawing/2014/main" id="{80F93399-8013-0E4D-BD4B-9CB5F29222AE}"/>
                </a:ext>
                <a:ext uri="{C183D7F6-B498-43B3-948B-1728B52AA6E4}">
                  <adec:decorative xmlns:adec="http://schemas.microsoft.com/office/drawing/2017/decorative" xmlns="" val="0"/>
                </a:ext>
              </a:extLst>
            </p:cNvPr>
            <p:cNvPicPr>
              <a:picLocks noChangeAspect="1"/>
            </p:cNvPicPr>
            <p:nvPr/>
          </p:nvPicPr>
          <p:blipFill>
            <a:blip r:embed="rId4"/>
            <a:srcRect/>
            <a:stretch/>
          </p:blipFill>
          <p:spPr>
            <a:xfrm>
              <a:off x="3353463" y="1039425"/>
              <a:ext cx="2437071" cy="3153857"/>
            </a:xfrm>
            <a:prstGeom prst="rect">
              <a:avLst/>
            </a:prstGeom>
            <a:effectLst>
              <a:outerShdw blurRad="63500" sx="102000" sy="102000" algn="ctr" rotWithShape="0">
                <a:prstClr val="black">
                  <a:alpha val="15000"/>
                </a:prstClr>
              </a:outerShdw>
            </a:effectLst>
          </p:spPr>
        </p:pic>
        <p:sp>
          <p:nvSpPr>
            <p:cNvPr id="12" name="Rounded Rectangle 11" descr="Outline around Grain Item and Size which is the first column of the grains chart.">
              <a:extLst>
                <a:ext uri="{FF2B5EF4-FFF2-40B4-BE49-F238E27FC236}">
                  <a16:creationId xmlns:a16="http://schemas.microsoft.com/office/drawing/2014/main" id="{17743329-C496-864F-8816-C0725B0FEF50}"/>
                </a:ext>
                <a:ext uri="{C183D7F6-B498-43B3-948B-1728B52AA6E4}">
                  <adec:decorative xmlns:adec="http://schemas.microsoft.com/office/drawing/2017/decorative" xmlns="" val="0"/>
                </a:ext>
              </a:extLst>
            </p:cNvPr>
            <p:cNvSpPr/>
            <p:nvPr/>
          </p:nvSpPr>
          <p:spPr>
            <a:xfrm>
              <a:off x="3448050" y="1282721"/>
              <a:ext cx="593725" cy="2488579"/>
            </a:xfrm>
            <a:prstGeom prst="roundRect">
              <a:avLst>
                <a:gd name="adj" fmla="val 5397"/>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Screenshot of the Grains Measuring Chart that is on page 4 the &quot;Using Ounce Equivalents for Grains in the Child and Adult Care Food Program&quot; worksheet with an outline around the first column titled &quot;Grain Item and Size&quot;.">
              <a:extLst>
                <a:ext uri="{FF2B5EF4-FFF2-40B4-BE49-F238E27FC236}">
                  <a16:creationId xmlns:a16="http://schemas.microsoft.com/office/drawing/2014/main" id="{EE8194C2-5EA0-C345-A3DA-25BBCB6CC6FC}"/>
                </a:ext>
                <a:ext uri="{C183D7F6-B498-43B3-948B-1728B52AA6E4}">
                  <adec:decorative xmlns:adec="http://schemas.microsoft.com/office/drawing/2017/decorative" xmlns="" val="0"/>
                </a:ext>
              </a:extLst>
            </p:cNvPr>
            <p:cNvPicPr>
              <a:picLocks noChangeAspect="1"/>
            </p:cNvPicPr>
            <p:nvPr/>
          </p:nvPicPr>
          <p:blipFill>
            <a:blip r:embed="rId5"/>
            <a:srcRect/>
            <a:stretch/>
          </p:blipFill>
          <p:spPr>
            <a:xfrm>
              <a:off x="6174722" y="1039425"/>
              <a:ext cx="2437071" cy="3153857"/>
            </a:xfrm>
            <a:prstGeom prst="rect">
              <a:avLst/>
            </a:prstGeom>
            <a:effectLst>
              <a:outerShdw blurRad="63500" sx="102000" sy="102000" algn="ctr" rotWithShape="0">
                <a:prstClr val="black">
                  <a:alpha val="15000"/>
                </a:prstClr>
              </a:outerShdw>
            </a:effectLst>
          </p:spPr>
        </p:pic>
        <p:sp>
          <p:nvSpPr>
            <p:cNvPr id="13" name="Rounded Rectangle 12" descr="Outline around Grain Item and Size which is the first column of the grains chart.">
              <a:extLst>
                <a:ext uri="{FF2B5EF4-FFF2-40B4-BE49-F238E27FC236}">
                  <a16:creationId xmlns:a16="http://schemas.microsoft.com/office/drawing/2014/main" id="{52F41695-83C9-6642-AB23-E73A1C3A5E0A}"/>
                </a:ext>
                <a:ext uri="{C183D7F6-B498-43B3-948B-1728B52AA6E4}">
                  <adec:decorative xmlns:adec="http://schemas.microsoft.com/office/drawing/2017/decorative" xmlns="" val="0"/>
                </a:ext>
              </a:extLst>
            </p:cNvPr>
            <p:cNvSpPr/>
            <p:nvPr/>
          </p:nvSpPr>
          <p:spPr>
            <a:xfrm>
              <a:off x="6289675" y="1282721"/>
              <a:ext cx="574675" cy="2557690"/>
            </a:xfrm>
            <a:prstGeom prst="roundRect">
              <a:avLst>
                <a:gd name="adj" fmla="val 799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descr="Hyperlink Icon.">
            <a:extLst>
              <a:ext uri="{FF2B5EF4-FFF2-40B4-BE49-F238E27FC236}">
                <a16:creationId xmlns:a16="http://schemas.microsoft.com/office/drawing/2014/main" id="{1E7E0AEB-F7E5-E84A-8431-B015C62FE7A9}"/>
              </a:ext>
              <a:ext uri="{C183D7F6-B498-43B3-948B-1728B52AA6E4}">
                <adec:decorative xmlns:adec="http://schemas.microsoft.com/office/drawing/2017/decorative" xmlns="" val="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52207" y="4575575"/>
            <a:ext cx="352270" cy="352270"/>
          </a:xfrm>
          <a:prstGeom prst="rect">
            <a:avLst/>
          </a:prstGeom>
        </p:spPr>
      </p:pic>
      <p:sp>
        <p:nvSpPr>
          <p:cNvPr id="4" name="Rectangle 3" descr="Team nutrition meal pattern training worksheets">
            <a:extLst>
              <a:ext uri="{FF2B5EF4-FFF2-40B4-BE49-F238E27FC236}">
                <a16:creationId xmlns:a16="http://schemas.microsoft.com/office/drawing/2014/main" id="{9C5761A9-4FE0-0540-9310-2B0F874D136B}"/>
              </a:ext>
            </a:extLst>
          </p:cNvPr>
          <p:cNvSpPr/>
          <p:nvPr/>
        </p:nvSpPr>
        <p:spPr>
          <a:xfrm>
            <a:off x="1062016" y="4602539"/>
            <a:ext cx="7588824" cy="369332"/>
          </a:xfrm>
          <a:prstGeom prst="rect">
            <a:avLst/>
          </a:prstGeom>
        </p:spPr>
        <p:txBody>
          <a:bodyPr wrap="square">
            <a:spAutoFit/>
          </a:bodyPr>
          <a:lstStyle/>
          <a:p>
            <a:r>
              <a:rPr lang="en-US" b="1" u="sng" dirty="0">
                <a:solidFill>
                  <a:schemeClr val="tx1">
                    <a:lumMod val="65000"/>
                    <a:lumOff val="35000"/>
                  </a:schemeClr>
                </a:solidFill>
                <a:latin typeface="Helvetica" pitchFamily="2" charset="0"/>
                <a:hlinkClick r:id="rId7">
                  <a:extLst>
                    <a:ext uri="{A12FA001-AC4F-418D-AE19-62706E023703}">
                      <ahyp:hlinkClr xmlns:ahyp="http://schemas.microsoft.com/office/drawing/2018/hyperlinkcolor" xmlns="" val="tx"/>
                    </a:ext>
                  </a:extLst>
                </a:hlinkClick>
              </a:rPr>
              <a:t>fns.usda.gov/team-nutrition/cacfp-meal-pattern-training-worksheets</a:t>
            </a:r>
            <a:endParaRPr lang="en-US" dirty="0">
              <a:solidFill>
                <a:schemeClr val="tx1">
                  <a:lumMod val="65000"/>
                  <a:lumOff val="35000"/>
                </a:schemeClr>
              </a:solidFill>
              <a:latin typeface="Helvetica" pitchFamily="2" charset="0"/>
            </a:endParaRPr>
          </a:p>
        </p:txBody>
      </p:sp>
      <p:sp>
        <p:nvSpPr>
          <p:cNvPr id="2" name="Speaker Notes">
            <a:extLst>
              <a:ext uri="{FF2B5EF4-FFF2-40B4-BE49-F238E27FC236}">
                <a16:creationId xmlns:a16="http://schemas.microsoft.com/office/drawing/2014/main" id="{DF61BFB0-68EC-8A42-A6B2-577035E6F707}"/>
              </a:ext>
            </a:extLst>
          </p:cNvPr>
          <p:cNvSpPr txBox="1"/>
          <p:nvPr/>
        </p:nvSpPr>
        <p:spPr>
          <a:xfrm>
            <a:off x="1139483" y="4338268"/>
            <a:ext cx="2262158" cy="246221"/>
          </a:xfrm>
          <a:prstGeom prst="rect">
            <a:avLst/>
          </a:prstGeom>
          <a:noFill/>
        </p:spPr>
        <p:txBody>
          <a:bodyPr wrap="none" rtlCol="0">
            <a:spAutoFit/>
          </a:bodyPr>
          <a:lstStyle/>
          <a:p>
            <a:pPr lvl="0" defTabSz="914400">
              <a:defRPr/>
            </a:pPr>
            <a:r>
              <a:rPr lang="en-US" sz="500" dirty="0">
                <a:solidFill>
                  <a:schemeClr val="bg1"/>
                </a:solidFill>
                <a:latin typeface="Arial" panose="020B0604020202020204" pitchFamily="34" charset="0"/>
                <a:cs typeface="Arial" panose="020B0604020202020204" pitchFamily="34" charset="0"/>
              </a:rPr>
              <a:t>Speaker notes:</a:t>
            </a:r>
          </a:p>
          <a:p>
            <a:pPr lvl="0" defTabSz="914400">
              <a:defRPr/>
            </a:pPr>
            <a:r>
              <a:rPr lang="en-US" sz="500" dirty="0">
                <a:solidFill>
                  <a:schemeClr val="bg1"/>
                </a:solidFill>
                <a:latin typeface="Arial" panose="020B0604020202020204" pitchFamily="34" charset="0"/>
                <a:cs typeface="Arial" panose="020B0604020202020204" pitchFamily="34" charset="0"/>
              </a:rPr>
              <a:t>You can find the names of the grain items in the first column of your chart.</a:t>
            </a:r>
          </a:p>
        </p:txBody>
      </p:sp>
    </p:spTree>
    <p:extLst>
      <p:ext uri="{BB962C8B-B14F-4D97-AF65-F5344CB8AC3E}">
        <p14:creationId xmlns:p14="http://schemas.microsoft.com/office/powerpoint/2010/main" val="1041507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quot;&quot;">
            <a:extLst>
              <a:ext uri="{FF2B5EF4-FFF2-40B4-BE49-F238E27FC236}">
                <a16:creationId xmlns:a16="http://schemas.microsoft.com/office/drawing/2014/main" id="{D2E09904-63E6-2D4B-B4C2-70246D0AFB11}"/>
              </a:ext>
              <a:ext uri="{C183D7F6-B498-43B3-948B-1728B52AA6E4}">
                <adec:decorative xmlns:adec="http://schemas.microsoft.com/office/drawing/2017/decorative" xmlns="" val="0"/>
              </a:ext>
            </a:extLst>
          </p:cNvPr>
          <p:cNvSpPr/>
          <p:nvPr/>
        </p:nvSpPr>
        <p:spPr>
          <a:xfrm>
            <a:off x="942109" y="313054"/>
            <a:ext cx="7259782" cy="4517391"/>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itle 1">
            <a:extLst>
              <a:ext uri="{FF2B5EF4-FFF2-40B4-BE49-F238E27FC236}">
                <a16:creationId xmlns:a16="http://schemas.microsoft.com/office/drawing/2014/main" id="{2B2A3CDD-DDEA-F14B-A789-AEB662CCECBC}"/>
              </a:ext>
            </a:extLst>
          </p:cNvPr>
          <p:cNvSpPr>
            <a:spLocks noGrp="1"/>
          </p:cNvSpPr>
          <p:nvPr>
            <p:ph type="title"/>
          </p:nvPr>
        </p:nvSpPr>
        <p:spPr>
          <a:xfrm>
            <a:off x="1615039" y="278966"/>
            <a:ext cx="5747661" cy="313053"/>
          </a:xfrm>
        </p:spPr>
        <p:txBody>
          <a:bodyPr/>
          <a:lstStyle/>
          <a:p>
            <a:r>
              <a:rPr lang="en-US" sz="1200" dirty="0">
                <a:solidFill>
                  <a:schemeClr val="bg1"/>
                </a:solidFill>
                <a:latin typeface="Arial" panose="020B0604020202020204" pitchFamily="34" charset="0"/>
                <a:cs typeface="Arial" panose="020B0604020202020204" pitchFamily="34" charset="0"/>
              </a:rPr>
              <a:t>CACFP meals and snacks: grains required for 1- through 5-year-olds</a:t>
            </a:r>
            <a:endParaRPr lang="en-US" sz="1200" dirty="0">
              <a:solidFill>
                <a:schemeClr val="bg1"/>
              </a:solidFill>
            </a:endParaRPr>
          </a:p>
        </p:txBody>
      </p:sp>
      <p:sp>
        <p:nvSpPr>
          <p:cNvPr id="2" name="TextBox 1" descr="&#10;">
            <a:extLst>
              <a:ext uri="{FF2B5EF4-FFF2-40B4-BE49-F238E27FC236}">
                <a16:creationId xmlns:a16="http://schemas.microsoft.com/office/drawing/2014/main" id="{E3A32B72-B665-E949-ABA1-B858AA753807}"/>
              </a:ext>
            </a:extLst>
          </p:cNvPr>
          <p:cNvSpPr txBox="1"/>
          <p:nvPr/>
        </p:nvSpPr>
        <p:spPr>
          <a:xfrm>
            <a:off x="1156306" y="552899"/>
            <a:ext cx="6833892" cy="353943"/>
          </a:xfrm>
          <a:prstGeom prst="rect">
            <a:avLst/>
          </a:prstGeom>
          <a:solidFill>
            <a:srgbClr val="2F1A57"/>
          </a:solidFill>
          <a:ln>
            <a:noFill/>
          </a:ln>
        </p:spPr>
        <p:txBody>
          <a:bodyPr wrap="square" rtlCol="0">
            <a:spAutoFit/>
          </a:bodyPr>
          <a:lstStyle/>
          <a:p>
            <a:pPr algn="ctr"/>
            <a:r>
              <a:rPr lang="en-US" sz="17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1" name="Table 10" descr="Grains Measuring Chart for the Child and Adult Care Food Program.">
            <a:extLst>
              <a:ext uri="{FF2B5EF4-FFF2-40B4-BE49-F238E27FC236}">
                <a16:creationId xmlns:a16="http://schemas.microsoft.com/office/drawing/2014/main" id="{BF55BDF8-0D87-6546-B2DC-6365287E9950}"/>
              </a:ext>
            </a:extLst>
          </p:cNvPr>
          <p:cNvGraphicFramePr>
            <a:graphicFrameLocks noGrp="1"/>
          </p:cNvGraphicFramePr>
          <p:nvPr>
            <p:extLst>
              <p:ext uri="{D42A27DB-BD31-4B8C-83A1-F6EECF244321}">
                <p14:modId xmlns:p14="http://schemas.microsoft.com/office/powerpoint/2010/main" val="2789141786"/>
              </p:ext>
            </p:extLst>
          </p:nvPr>
        </p:nvGraphicFramePr>
        <p:xfrm>
          <a:off x="1153802" y="908621"/>
          <a:ext cx="6836396" cy="3787397"/>
        </p:xfrm>
        <a:graphic>
          <a:graphicData uri="http://schemas.openxmlformats.org/drawingml/2006/table">
            <a:tbl>
              <a:tblPr firstRow="1" bandRow="1">
                <a:tableStyleId>{5C22544A-7EE6-4342-B048-85BDC9FD1C3A}</a:tableStyleId>
              </a:tblPr>
              <a:tblGrid>
                <a:gridCol w="1809634">
                  <a:extLst>
                    <a:ext uri="{9D8B030D-6E8A-4147-A177-3AD203B41FA5}">
                      <a16:colId xmlns:a16="http://schemas.microsoft.com/office/drawing/2014/main" val="220871024"/>
                    </a:ext>
                  </a:extLst>
                </a:gridCol>
                <a:gridCol w="1709099">
                  <a:extLst>
                    <a:ext uri="{9D8B030D-6E8A-4147-A177-3AD203B41FA5}">
                      <a16:colId xmlns:a16="http://schemas.microsoft.com/office/drawing/2014/main" val="3364600419"/>
                    </a:ext>
                  </a:extLst>
                </a:gridCol>
                <a:gridCol w="1709099">
                  <a:extLst>
                    <a:ext uri="{9D8B030D-6E8A-4147-A177-3AD203B41FA5}">
                      <a16:colId xmlns:a16="http://schemas.microsoft.com/office/drawing/2014/main" val="3104573430"/>
                    </a:ext>
                  </a:extLst>
                </a:gridCol>
                <a:gridCol w="1608564">
                  <a:extLst>
                    <a:ext uri="{9D8B030D-6E8A-4147-A177-3AD203B41FA5}">
                      <a16:colId xmlns:a16="http://schemas.microsoft.com/office/drawing/2014/main" val="3113121660"/>
                    </a:ext>
                  </a:extLst>
                </a:gridCol>
              </a:tblGrid>
              <a:tr h="281499">
                <a:tc>
                  <a:txBody>
                    <a:bodyPr/>
                    <a:lstStyle/>
                    <a:p>
                      <a:pPr algn="ctr"/>
                      <a:r>
                        <a:rPr lang="en-US" sz="1100" b="1" i="0" dirty="0">
                          <a:solidFill>
                            <a:srgbClr val="DED9E5"/>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ctr"/>
                      <a:r>
                        <a:rPr lang="en-US" sz="1100" b="1" i="0" dirty="0">
                          <a:solidFill>
                            <a:srgbClr val="9CD5E8"/>
                          </a:solidFill>
                          <a:latin typeface="Helvetica" pitchFamily="2" charset="0"/>
                          <a:cs typeface="Times New Roman" panose="02020603050405020304" pitchFamily="18"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1100" b="1" i="0" dirty="0">
                          <a:solidFill>
                            <a:schemeClr val="tx1"/>
                          </a:solidFill>
                          <a:latin typeface="Helvetica" pitchFamily="2" charset="0"/>
                          <a:cs typeface="Times New Roman" panose="02020603050405020304" pitchFamily="18"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dirty="0">
                          <a:solidFill>
                            <a:srgbClr val="9CD5E8"/>
                          </a:solidFill>
                          <a:latin typeface="Helvetica" pitchFamily="2" charset="0"/>
                          <a:cs typeface="Times New Roman" panose="02020603050405020304" pitchFamily="18"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8646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p>
                      <a:pPr algn="ctr"/>
                      <a:endParaRPr lang="en-US" sz="1100" b="0" i="0" dirty="0">
                        <a:latin typeface="Helvetica" pitchFamily="2" charset="0"/>
                      </a:endParaRP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latin typeface="Helvetica" pitchFamily="2" charset="0"/>
                          <a:cs typeface="Times New Roman" panose="02020603050405020304" pitchFamily="18" charset="0"/>
                        </a:rPr>
                        <a:t>1- through 5-year-olds </a:t>
                      </a:r>
                      <a:r>
                        <a:rPr lang="en-US" sz="1100" b="0" i="0" dirty="0">
                          <a:latin typeface="Helvetica" pitchFamily="2" charset="0"/>
                          <a:cs typeface="Times New Roman" panose="02020603050405020304" pitchFamily="18" charset="0"/>
                        </a:rPr>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1100" b="1" i="0" dirty="0">
                          <a:latin typeface="Helvetica" pitchFamily="2" charset="0"/>
                          <a:cs typeface="Times New Roman" panose="02020603050405020304" pitchFamily="18" charset="0"/>
                        </a:rPr>
                        <a:t>6- through 18-year-olds </a:t>
                      </a:r>
                      <a:br>
                        <a:rPr lang="en-US" sz="1100" b="1"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p>
                      <a:pPr algn="l"/>
                      <a:r>
                        <a:rPr lang="en-US" sz="1100" b="1" i="0" dirty="0">
                          <a:latin typeface="Helvetica" pitchFamily="2" charset="0"/>
                          <a:cs typeface="Times New Roman" panose="02020603050405020304" pitchFamily="18" charset="0"/>
                        </a:rPr>
                        <a:t>Adults</a:t>
                      </a:r>
                      <a:r>
                        <a:rPr lang="en-US" sz="1100" b="0" i="0" dirty="0">
                          <a:latin typeface="Helvetica" pitchFamily="2" charset="0"/>
                          <a:cs typeface="Times New Roman" panose="02020603050405020304" pitchFamily="18" charset="0"/>
                        </a:rPr>
                        <a:t> at Snack only</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kern="1200" dirty="0">
                          <a:solidFill>
                            <a:schemeClr val="dk1"/>
                          </a:solidFill>
                          <a:effectLst/>
                          <a:latin typeface="Helvetica" pitchFamily="2" charset="0"/>
                          <a:ea typeface="+mn-ea"/>
                          <a:cs typeface="+mn-cs"/>
                        </a:rPr>
                        <a:t>Adults</a:t>
                      </a:r>
                      <a:r>
                        <a:rPr lang="en-US" sz="1100" b="0" i="0" kern="1200" dirty="0">
                          <a:solidFill>
                            <a:schemeClr val="dk1"/>
                          </a:solidFill>
                          <a:effectLst/>
                          <a:latin typeface="Helvetica" pitchFamily="2" charset="0"/>
                          <a:ea typeface="+mn-ea"/>
                          <a:cs typeface="+mn-cs"/>
                        </a:rPr>
                        <a:t> at Breakfast,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Lunch, Supper</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13265">
                <a:tc>
                  <a:txBody>
                    <a:bodyPr/>
                    <a:lstStyle/>
                    <a:p>
                      <a:pPr algn="ctr"/>
                      <a:r>
                        <a:rPr lang="en-US" sz="1100" b="1" i="0" dirty="0">
                          <a:solidFill>
                            <a:schemeClr val="tx1"/>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½ oz. eq.</a:t>
                      </a:r>
                      <a:r>
                        <a:rPr lang="en-US" sz="1100" b="0" i="0" dirty="0">
                          <a:latin typeface="Helvetica" pitchFamily="2" charset="0"/>
                          <a:cs typeface="Times New Roman" panose="02020603050405020304" pitchFamily="18" charset="0"/>
                        </a:rPr>
                        <a:t>, 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1 oz. eq.</a:t>
                      </a:r>
                      <a:r>
                        <a:rPr lang="en-US" sz="1100" b="0" i="0" dirty="0">
                          <a:latin typeface="Helvetica" pitchFamily="2" charset="0"/>
                          <a:cs typeface="Times New Roman" panose="02020603050405020304" pitchFamily="18" charset="0"/>
                        </a:rPr>
                        <a:t>,</a:t>
                      </a:r>
                      <a:r>
                        <a:rPr lang="en-US" sz="1100" b="1" i="0" dirty="0">
                          <a:latin typeface="Helvetica" pitchFamily="2" charset="0"/>
                          <a:cs typeface="Times New Roman" panose="02020603050405020304" pitchFamily="18" charset="0"/>
                        </a:rPr>
                        <a:t> </a:t>
                      </a:r>
                      <a:r>
                        <a:rPr lang="en-US" sz="1100" b="0" i="0" dirty="0">
                          <a:latin typeface="Helvetica" pitchFamily="2" charset="0"/>
                          <a:cs typeface="Times New Roman" panose="02020603050405020304" pitchFamily="18" charset="0"/>
                        </a:rPr>
                        <a:t>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2 oz. eq.</a:t>
                      </a:r>
                      <a:r>
                        <a:rPr lang="en-US" sz="1100" b="0" i="0" dirty="0">
                          <a:latin typeface="Helvetica" pitchFamily="2" charset="0"/>
                          <a:cs typeface="Times New Roman" panose="02020603050405020304" pitchFamily="18" charset="0"/>
                        </a:rPr>
                        <a:t>, which equals about…</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45706">
                <a:tc>
                  <a:txBody>
                    <a:bodyPr/>
                    <a:lstStyle/>
                    <a:p>
                      <a:r>
                        <a:rPr lang="en-US" sz="1100" b="1" i="0" dirty="0">
                          <a:solidFill>
                            <a:schemeClr val="tx1"/>
                          </a:solidFill>
                          <a:latin typeface="Helvetica" pitchFamily="2" charset="0"/>
                          <a:cs typeface="Times New Roman" panose="02020603050405020304" pitchFamily="18" charset="0"/>
                        </a:rPr>
                        <a:t>Pasta</a:t>
                      </a:r>
                      <a:r>
                        <a:rPr lang="en-US" sz="1100" b="0" i="0" dirty="0">
                          <a:solidFill>
                            <a:schemeClr val="tx1"/>
                          </a:solidFill>
                          <a:latin typeface="Helvetica" pitchFamily="2" charset="0"/>
                          <a:cs typeface="Times New Roman" panose="02020603050405020304" pitchFamily="18" charset="0"/>
                        </a:rPr>
                        <a:t> (whole grain-rich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or enriched, all shapes)</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¼ cup cooked or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14 grams dry</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½ cup cooked or</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28 grams dry </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1 cup cooked or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56 grams dry</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784175">
                <a:tc>
                  <a:txBody>
                    <a:bodyPr/>
                    <a:lstStyle/>
                    <a:p>
                      <a:r>
                        <a:rPr lang="en-US" sz="1100" b="1" i="0" dirty="0">
                          <a:solidFill>
                            <a:schemeClr val="tx1"/>
                          </a:solidFill>
                          <a:latin typeface="Helvetica" pitchFamily="2" charset="0"/>
                          <a:cs typeface="Times New Roman" panose="02020603050405020304" pitchFamily="18" charset="0"/>
                        </a:rPr>
                        <a:t>Pita Bread/Round </a:t>
                      </a:r>
                      <a:r>
                        <a:rPr lang="en-US" sz="1100" b="0" i="0" dirty="0">
                          <a:solidFill>
                            <a:schemeClr val="tx1"/>
                          </a:solidFill>
                          <a:latin typeface="Helvetica" pitchFamily="2" charset="0"/>
                          <a:cs typeface="Times New Roman" panose="02020603050405020304" pitchFamily="18" charset="0"/>
                        </a:rP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(whole grain-rich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or enriched) at least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56 grams*</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¼ pita or 14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½ pita or 28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1 pita or 56 grams </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51873">
                <a:tc>
                  <a:txBody>
                    <a:bodyPr/>
                    <a:lstStyle/>
                    <a:p>
                      <a:r>
                        <a:rPr lang="en-US" sz="1100" b="1" i="0" dirty="0">
                          <a:effectLst/>
                          <a:latin typeface="Helvetica" pitchFamily="2" charset="0"/>
                        </a:rPr>
                        <a:t>Popcorn</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1 ½ cups or 14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3 cups or 28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6 cups or 56 grams</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445706">
                <a:tc>
                  <a:txBody>
                    <a:bodyPr/>
                    <a:lstStyle/>
                    <a:p>
                      <a:r>
                        <a:rPr lang="en-US" sz="1100" b="1" dirty="0">
                          <a:effectLst/>
                          <a:latin typeface="Helvetica LT Std" panose="020B0504020202020204" pitchFamily="34" charset="0"/>
                        </a:rPr>
                        <a:t>Pretzel, Hard, Mini-Twist </a:t>
                      </a:r>
                      <a:br>
                        <a:rPr lang="en-US" sz="1100" b="1" dirty="0">
                          <a:effectLst/>
                          <a:latin typeface="Helvetica LT Std" panose="020B0504020202020204" pitchFamily="34" charset="0"/>
                        </a:rPr>
                      </a:br>
                      <a:r>
                        <a:rPr lang="en-US" sz="1100" dirty="0">
                          <a:effectLst/>
                          <a:latin typeface="Helvetica LT Std" panose="020B0504020202020204" pitchFamily="34" charset="0"/>
                        </a:rPr>
                        <a:t>(about 1 ¼” by 1 ½”)**</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7 twists (~</a:t>
                      </a:r>
                      <a:r>
                        <a:rPr lang="en-US" sz="1100" dirty="0">
                          <a:effectLst/>
                          <a:latin typeface="Arial" panose="020B0604020202020204" pitchFamily="34" charset="0"/>
                        </a:rPr>
                        <a:t>⅓</a:t>
                      </a:r>
                      <a:r>
                        <a:rPr lang="en-US" sz="1100" dirty="0">
                          <a:effectLst/>
                          <a:latin typeface="Helvetica LT Std" panose="020B0504020202020204" pitchFamily="34" charset="0"/>
                        </a:rPr>
                        <a:t> cup) </a:t>
                      </a:r>
                      <a:br>
                        <a:rPr lang="en-US" sz="1100" dirty="0">
                          <a:effectLst/>
                          <a:latin typeface="Helvetica LT Std" panose="020B0504020202020204" pitchFamily="34" charset="0"/>
                        </a:rPr>
                      </a:br>
                      <a:r>
                        <a:rPr lang="en-US" sz="1100" dirty="0">
                          <a:effectLst/>
                          <a:latin typeface="Helvetica LT Std" panose="020B0504020202020204" pitchFamily="34" charset="0"/>
                        </a:rPr>
                        <a:t>or 11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14 twists (~</a:t>
                      </a:r>
                      <a:r>
                        <a:rPr lang="en-US" sz="1100" dirty="0">
                          <a:effectLst/>
                          <a:latin typeface="Arial" panose="020B0604020202020204" pitchFamily="34" charset="0"/>
                        </a:rPr>
                        <a:t>⅔</a:t>
                      </a:r>
                      <a:r>
                        <a:rPr lang="en-US" sz="1100" dirty="0">
                          <a:effectLst/>
                          <a:latin typeface="Helvetica LT Std" panose="020B0504020202020204" pitchFamily="34" charset="0"/>
                        </a:rPr>
                        <a:t> cup) </a:t>
                      </a:r>
                      <a:br>
                        <a:rPr lang="en-US" sz="1100" dirty="0">
                          <a:effectLst/>
                          <a:latin typeface="Helvetica LT Std" panose="020B0504020202020204" pitchFamily="34" charset="0"/>
                        </a:rPr>
                      </a:br>
                      <a:r>
                        <a:rPr lang="en-US" sz="1100" dirty="0">
                          <a:effectLst/>
                          <a:latin typeface="Helvetica LT Std" panose="020B0504020202020204" pitchFamily="34" charset="0"/>
                        </a:rPr>
                        <a:t>or 22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27 twists (~1 cup) </a:t>
                      </a:r>
                      <a:br>
                        <a:rPr lang="en-US" sz="1100" dirty="0">
                          <a:effectLst/>
                          <a:latin typeface="Helvetica LT Std" panose="020B0504020202020204" pitchFamily="34" charset="0"/>
                        </a:rPr>
                      </a:br>
                      <a:r>
                        <a:rPr lang="en-US" sz="1100" dirty="0">
                          <a:effectLst/>
                          <a:latin typeface="Helvetica LT Std" panose="020B0504020202020204" pitchFamily="34" charset="0"/>
                        </a:rPr>
                        <a:t>or 44 grams</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grpSp>
        <p:nvGrpSpPr>
          <p:cNvPr id="4" name="Group 3" descr="Outline around the data cells in the &quot;1- through 5-year-olds at Breakfast, Lunch, Supper, Snack&quot; column.">
            <a:extLst>
              <a:ext uri="{FF2B5EF4-FFF2-40B4-BE49-F238E27FC236}">
                <a16:creationId xmlns:a16="http://schemas.microsoft.com/office/drawing/2014/main" id="{F2F813B6-FC89-4545-8915-B2FF264567A7}"/>
              </a:ext>
            </a:extLst>
          </p:cNvPr>
          <p:cNvGrpSpPr/>
          <p:nvPr/>
        </p:nvGrpSpPr>
        <p:grpSpPr>
          <a:xfrm>
            <a:off x="772998" y="1173144"/>
            <a:ext cx="3893098" cy="3515364"/>
            <a:chOff x="772998" y="1173144"/>
            <a:chExt cx="3893098" cy="3515364"/>
          </a:xfrm>
        </p:grpSpPr>
        <p:sp>
          <p:nvSpPr>
            <p:cNvPr id="16" name="Rounded Rectangle 15" descr="Outline around the data cells in the &quot;1- through 5-year-olds at Breakfast, Lunch, Supper, Snack&quot; column.&#10;">
              <a:extLst>
                <a:ext uri="{FF2B5EF4-FFF2-40B4-BE49-F238E27FC236}">
                  <a16:creationId xmlns:a16="http://schemas.microsoft.com/office/drawing/2014/main" id="{B5CDF00F-C8F1-4241-8677-19B22EB10131}"/>
                </a:ext>
                <a:ext uri="{C183D7F6-B498-43B3-948B-1728B52AA6E4}">
                  <adec:decorative xmlns:adec="http://schemas.microsoft.com/office/drawing/2017/decorative" xmlns="" val="0"/>
                </a:ext>
              </a:extLst>
            </p:cNvPr>
            <p:cNvSpPr/>
            <p:nvPr/>
          </p:nvSpPr>
          <p:spPr>
            <a:xfrm>
              <a:off x="2964874" y="1173144"/>
              <a:ext cx="1701222" cy="3515364"/>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descr="Arrow pointing to the data cells in the &quot;1- through 5-year-olds at Breakfast, Lunch, Supper, Snack&quot; column.">
              <a:extLst>
                <a:ext uri="{FF2B5EF4-FFF2-40B4-BE49-F238E27FC236}">
                  <a16:creationId xmlns:a16="http://schemas.microsoft.com/office/drawing/2014/main" id="{61A0AAF5-F13F-844E-966C-A0E30B6F2241}"/>
                </a:ext>
                <a:ext uri="{C183D7F6-B498-43B3-948B-1728B52AA6E4}">
                  <adec:decorative xmlns:adec="http://schemas.microsoft.com/office/drawing/2017/decorative" xmlns="" val="0"/>
                </a:ext>
              </a:extLst>
            </p:cNvPr>
            <p:cNvCxnSpPr>
              <a:cxnSpLocks/>
            </p:cNvCxnSpPr>
            <p:nvPr/>
          </p:nvCxnSpPr>
          <p:spPr>
            <a:xfrm>
              <a:off x="772998" y="2658274"/>
              <a:ext cx="2191876"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grpSp>
      <p:pic>
        <p:nvPicPr>
          <p:cNvPr id="14" name="Picture 13" descr="Wheat branch.">
            <a:extLst>
              <a:ext uri="{FF2B5EF4-FFF2-40B4-BE49-F238E27FC236}">
                <a16:creationId xmlns:a16="http://schemas.microsoft.com/office/drawing/2014/main" id="{73099C39-9A99-714A-8FB6-E716A5D11B0C}"/>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1686544" y="1234821"/>
            <a:ext cx="755627" cy="790676"/>
          </a:xfrm>
          <a:prstGeom prst="rect">
            <a:avLst/>
          </a:prstGeom>
        </p:spPr>
      </p:pic>
      <p:sp>
        <p:nvSpPr>
          <p:cNvPr id="3" name="Speaker Notes">
            <a:extLst>
              <a:ext uri="{FF2B5EF4-FFF2-40B4-BE49-F238E27FC236}">
                <a16:creationId xmlns:a16="http://schemas.microsoft.com/office/drawing/2014/main" id="{2A69A869-466B-C345-B699-8EC577C92E18}"/>
              </a:ext>
            </a:extLst>
          </p:cNvPr>
          <p:cNvSpPr txBox="1"/>
          <p:nvPr/>
        </p:nvSpPr>
        <p:spPr>
          <a:xfrm>
            <a:off x="239151" y="4924132"/>
            <a:ext cx="6114174" cy="215444"/>
          </a:xfrm>
          <a:prstGeom prst="rect">
            <a:avLst/>
          </a:prstGeom>
          <a:noFill/>
        </p:spPr>
        <p:txBody>
          <a:bodyPr wrap="none" rtlCol="0">
            <a:spAutoFit/>
          </a:bodyPr>
          <a:lstStyle/>
          <a:p>
            <a:pPr lvl="0" defTabSz="914400">
              <a:defRPr/>
            </a:pPr>
            <a:r>
              <a:rPr lang="en-US" sz="400" dirty="0">
                <a:solidFill>
                  <a:schemeClr val="bg1"/>
                </a:solidFill>
                <a:latin typeface="Arial" panose="020B0604020202020204" pitchFamily="34" charset="0"/>
                <a:cs typeface="Arial" panose="020B0604020202020204" pitchFamily="34" charset="0"/>
              </a:rPr>
              <a:t>Speaker notes:</a:t>
            </a:r>
          </a:p>
          <a:p>
            <a:pPr lvl="0" defTabSz="914400">
              <a:defRPr/>
            </a:pPr>
            <a:r>
              <a:rPr lang="en-US" sz="400" dirty="0">
                <a:solidFill>
                  <a:schemeClr val="bg1"/>
                </a:solidFill>
                <a:latin typeface="Arial" panose="020B0604020202020204" pitchFamily="34" charset="0"/>
                <a:cs typeface="Arial" panose="020B0604020202020204" pitchFamily="34" charset="0"/>
              </a:rPr>
              <a:t>Each item is listed with the amount of the item you need to make up a ½ ounce equivalent of grains, which is the minimum amount of grains required for 1- through 5-year-olds at all CACFP meals and snacks. This is shown on the second column of each chart.</a:t>
            </a:r>
          </a:p>
        </p:txBody>
      </p:sp>
    </p:spTree>
    <p:extLst>
      <p:ext uri="{BB962C8B-B14F-4D97-AF65-F5344CB8AC3E}">
        <p14:creationId xmlns:p14="http://schemas.microsoft.com/office/powerpoint/2010/main" val="2976775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descr="&quot;&quot;">
            <a:extLst>
              <a:ext uri="{FF2B5EF4-FFF2-40B4-BE49-F238E27FC236}">
                <a16:creationId xmlns:a16="http://schemas.microsoft.com/office/drawing/2014/main" id="{D2E09904-63E6-2D4B-B4C2-70246D0AFB11}"/>
              </a:ext>
              <a:ext uri="{C183D7F6-B498-43B3-948B-1728B52AA6E4}">
                <adec:decorative xmlns:adec="http://schemas.microsoft.com/office/drawing/2017/decorative" xmlns="" val="0"/>
              </a:ext>
            </a:extLst>
          </p:cNvPr>
          <p:cNvSpPr/>
          <p:nvPr/>
        </p:nvSpPr>
        <p:spPr>
          <a:xfrm>
            <a:off x="942109" y="313054"/>
            <a:ext cx="7259782" cy="4517391"/>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itle 1">
            <a:extLst>
              <a:ext uri="{FF2B5EF4-FFF2-40B4-BE49-F238E27FC236}">
                <a16:creationId xmlns:a16="http://schemas.microsoft.com/office/drawing/2014/main" id="{CEDD7354-B44C-4944-8AF0-DD7AAEEB279C}"/>
              </a:ext>
            </a:extLst>
          </p:cNvPr>
          <p:cNvSpPr>
            <a:spLocks noGrp="1"/>
          </p:cNvSpPr>
          <p:nvPr>
            <p:ph type="title"/>
          </p:nvPr>
        </p:nvSpPr>
        <p:spPr>
          <a:xfrm>
            <a:off x="1615039" y="278966"/>
            <a:ext cx="5747661" cy="313053"/>
          </a:xfrm>
        </p:spPr>
        <p:txBody>
          <a:bodyPr/>
          <a:lstStyle/>
          <a:p>
            <a:r>
              <a:rPr lang="en-US" sz="1200" dirty="0">
                <a:solidFill>
                  <a:schemeClr val="bg1"/>
                </a:solidFill>
                <a:latin typeface="Arial" panose="020B0604020202020204" pitchFamily="34" charset="0"/>
                <a:cs typeface="Arial" panose="020B0604020202020204" pitchFamily="34" charset="0"/>
              </a:rPr>
              <a:t>CACFP meals and snacks: grains required for 6- through 18-year-olds</a:t>
            </a:r>
            <a:endParaRPr lang="en-US" sz="1200" dirty="0">
              <a:solidFill>
                <a:schemeClr val="bg1"/>
              </a:solidFill>
            </a:endParaRPr>
          </a:p>
        </p:txBody>
      </p:sp>
      <p:sp>
        <p:nvSpPr>
          <p:cNvPr id="8" name="TextBox 7">
            <a:extLst>
              <a:ext uri="{FF2B5EF4-FFF2-40B4-BE49-F238E27FC236}">
                <a16:creationId xmlns:a16="http://schemas.microsoft.com/office/drawing/2014/main" id="{D14501D8-ECD0-104F-AAD1-7748F7A1AAE4}"/>
              </a:ext>
            </a:extLst>
          </p:cNvPr>
          <p:cNvSpPr txBox="1"/>
          <p:nvPr/>
        </p:nvSpPr>
        <p:spPr>
          <a:xfrm>
            <a:off x="1150128" y="552899"/>
            <a:ext cx="6840070" cy="353943"/>
          </a:xfrm>
          <a:prstGeom prst="rect">
            <a:avLst/>
          </a:prstGeom>
          <a:solidFill>
            <a:srgbClr val="2F1A57"/>
          </a:solidFill>
          <a:ln>
            <a:noFill/>
          </a:ln>
        </p:spPr>
        <p:txBody>
          <a:bodyPr wrap="square" rtlCol="0">
            <a:spAutoFit/>
          </a:bodyPr>
          <a:lstStyle/>
          <a:p>
            <a:pPr algn="ctr"/>
            <a:r>
              <a:rPr lang="en-US" sz="1700" b="1" dirty="0">
                <a:solidFill>
                  <a:schemeClr val="bg1"/>
                </a:solidFill>
                <a:latin typeface="Times New Roman" panose="02020603050405020304" pitchFamily="18" charset="0"/>
                <a:cs typeface="Times New Roman" panose="02020603050405020304" pitchFamily="18" charset="0"/>
              </a:rPr>
              <a:t>Grains Measuring Chart for the Child and Adult Care Food Program</a:t>
            </a:r>
          </a:p>
        </p:txBody>
      </p:sp>
      <p:graphicFrame>
        <p:nvGraphicFramePr>
          <p:cNvPr id="11" name="Table 10" descr="Grains Measuring Chart for the Child and Adult Care Food Program.&#10;">
            <a:extLst>
              <a:ext uri="{FF2B5EF4-FFF2-40B4-BE49-F238E27FC236}">
                <a16:creationId xmlns:a16="http://schemas.microsoft.com/office/drawing/2014/main" id="{BF55BDF8-0D87-6546-B2DC-6365287E9950}"/>
              </a:ext>
            </a:extLst>
          </p:cNvPr>
          <p:cNvGraphicFramePr>
            <a:graphicFrameLocks noGrp="1"/>
          </p:cNvGraphicFramePr>
          <p:nvPr>
            <p:extLst>
              <p:ext uri="{D42A27DB-BD31-4B8C-83A1-F6EECF244321}">
                <p14:modId xmlns:p14="http://schemas.microsoft.com/office/powerpoint/2010/main" val="3728892433"/>
              </p:ext>
            </p:extLst>
          </p:nvPr>
        </p:nvGraphicFramePr>
        <p:xfrm>
          <a:off x="1153802" y="882350"/>
          <a:ext cx="6836396" cy="3787397"/>
        </p:xfrm>
        <a:graphic>
          <a:graphicData uri="http://schemas.openxmlformats.org/drawingml/2006/table">
            <a:tbl>
              <a:tblPr firstRow="1" bandRow="1">
                <a:tableStyleId>{5C22544A-7EE6-4342-B048-85BDC9FD1C3A}</a:tableStyleId>
              </a:tblPr>
              <a:tblGrid>
                <a:gridCol w="1809634">
                  <a:extLst>
                    <a:ext uri="{9D8B030D-6E8A-4147-A177-3AD203B41FA5}">
                      <a16:colId xmlns:a16="http://schemas.microsoft.com/office/drawing/2014/main" val="220871024"/>
                    </a:ext>
                  </a:extLst>
                </a:gridCol>
                <a:gridCol w="1709099">
                  <a:extLst>
                    <a:ext uri="{9D8B030D-6E8A-4147-A177-3AD203B41FA5}">
                      <a16:colId xmlns:a16="http://schemas.microsoft.com/office/drawing/2014/main" val="3364600419"/>
                    </a:ext>
                  </a:extLst>
                </a:gridCol>
                <a:gridCol w="1709099">
                  <a:extLst>
                    <a:ext uri="{9D8B030D-6E8A-4147-A177-3AD203B41FA5}">
                      <a16:colId xmlns:a16="http://schemas.microsoft.com/office/drawing/2014/main" val="3104573430"/>
                    </a:ext>
                  </a:extLst>
                </a:gridCol>
                <a:gridCol w="1608564">
                  <a:extLst>
                    <a:ext uri="{9D8B030D-6E8A-4147-A177-3AD203B41FA5}">
                      <a16:colId xmlns:a16="http://schemas.microsoft.com/office/drawing/2014/main" val="3113121660"/>
                    </a:ext>
                  </a:extLst>
                </a:gridCol>
              </a:tblGrid>
              <a:tr h="2814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rtl="0"/>
                      <a:r>
                        <a:rPr lang="en-US" sz="1100" b="1" i="0" u="none" strike="noStrike" kern="1200" baseline="0" dirty="0">
                          <a:solidFill>
                            <a:srgbClr val="9CD5E8"/>
                          </a:solidFill>
                          <a:latin typeface="Helvetica" pitchFamily="2"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algn="ctr"/>
                      <a:r>
                        <a:rPr lang="en-US" sz="1100" b="1" i="0" dirty="0">
                          <a:solidFill>
                            <a:schemeClr val="tx1"/>
                          </a:solidFill>
                          <a:latin typeface="Helvetica" pitchFamily="2" charset="0"/>
                          <a:cs typeface="Times New Roman" panose="02020603050405020304" pitchFamily="18"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u="none" strike="noStrike" kern="1200" baseline="0" dirty="0">
                          <a:solidFill>
                            <a:srgbClr val="9CD5E8"/>
                          </a:solidFill>
                          <a:latin typeface="Helvetica" pitchFamily="2" charset="0"/>
                        </a:rPr>
                        <a:t>Age Group and Meal</a:t>
                      </a:r>
                    </a:p>
                  </a:txBody>
                  <a:tcPr marL="67783" marR="67783" marT="50268" marB="60321"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9CD4E8"/>
                    </a:solidFill>
                  </a:tcPr>
                </a:tc>
                <a:extLst>
                  <a:ext uri="{0D108BD9-81ED-4DB2-BD59-A6C34878D82A}">
                    <a16:rowId xmlns:a16="http://schemas.microsoft.com/office/drawing/2014/main" val="4114998288"/>
                  </a:ext>
                </a:extLst>
              </a:tr>
              <a:tr h="8646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rgbClr val="DED9E5"/>
                          </a:solidFill>
                          <a:latin typeface="Helvetica" pitchFamily="2" charset="0"/>
                          <a:cs typeface="Times New Roman" panose="02020603050405020304" pitchFamily="18" charset="0"/>
                        </a:rPr>
                        <a:t>Grain Item and Size</a:t>
                      </a:r>
                    </a:p>
                    <a:p>
                      <a:pPr algn="ctr"/>
                      <a:endParaRPr lang="en-US" sz="1100" b="0" i="0" dirty="0">
                        <a:latin typeface="Helvetica" pitchFamily="2" charset="0"/>
                      </a:endParaRP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pPr algn="l"/>
                      <a:r>
                        <a:rPr lang="en-US" sz="1100" b="1" i="0" dirty="0">
                          <a:latin typeface="Helvetica" pitchFamily="2" charset="0"/>
                          <a:cs typeface="Times New Roman" panose="02020603050405020304" pitchFamily="18" charset="0"/>
                        </a:rPr>
                        <a:t>1- through 5-year-olds </a:t>
                      </a:r>
                      <a:r>
                        <a:rPr lang="en-US" sz="1100" b="0" i="0" dirty="0">
                          <a:latin typeface="Helvetica" pitchFamily="2" charset="0"/>
                          <a:cs typeface="Times New Roman" panose="02020603050405020304" pitchFamily="18" charset="0"/>
                        </a:rPr>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algn="l">
                        <a:spcAft>
                          <a:spcPts val="600"/>
                        </a:spcAft>
                      </a:pPr>
                      <a:r>
                        <a:rPr lang="en-US" sz="1100" b="1" i="0" dirty="0">
                          <a:latin typeface="Helvetica" pitchFamily="2" charset="0"/>
                          <a:cs typeface="Times New Roman" panose="02020603050405020304" pitchFamily="18" charset="0"/>
                        </a:rPr>
                        <a:t>6- through 18-year-olds </a:t>
                      </a:r>
                      <a:br>
                        <a:rPr lang="en-US" sz="1100" b="1"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at Breakfast, Lunch,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Supper, Snack</a:t>
                      </a:r>
                    </a:p>
                    <a:p>
                      <a:pPr algn="l"/>
                      <a:r>
                        <a:rPr lang="en-US" sz="1100" b="1" i="0" dirty="0">
                          <a:latin typeface="Helvetica" pitchFamily="2" charset="0"/>
                          <a:cs typeface="Times New Roman" panose="02020603050405020304" pitchFamily="18" charset="0"/>
                        </a:rPr>
                        <a:t>Adults</a:t>
                      </a:r>
                      <a:r>
                        <a:rPr lang="en-US" sz="1100" b="0" i="0" dirty="0">
                          <a:latin typeface="Helvetica" pitchFamily="2" charset="0"/>
                          <a:cs typeface="Times New Roman" panose="02020603050405020304" pitchFamily="18" charset="0"/>
                        </a:rPr>
                        <a:t> at Snack only</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kern="1200" dirty="0">
                          <a:solidFill>
                            <a:schemeClr val="dk1"/>
                          </a:solidFill>
                          <a:effectLst/>
                          <a:latin typeface="Helvetica" pitchFamily="2" charset="0"/>
                          <a:ea typeface="+mn-ea"/>
                          <a:cs typeface="+mn-cs"/>
                        </a:rPr>
                        <a:t>Adults</a:t>
                      </a:r>
                      <a:r>
                        <a:rPr lang="en-US" sz="1100" b="0" i="0" kern="1200" dirty="0">
                          <a:solidFill>
                            <a:schemeClr val="dk1"/>
                          </a:solidFill>
                          <a:effectLst/>
                          <a:latin typeface="Helvetica" pitchFamily="2" charset="0"/>
                          <a:ea typeface="+mn-ea"/>
                          <a:cs typeface="+mn-cs"/>
                        </a:rPr>
                        <a:t> at Breakfast, </a:t>
                      </a:r>
                      <a:br>
                        <a:rPr lang="en-US" sz="1100" b="0" i="0" kern="1200" dirty="0">
                          <a:solidFill>
                            <a:schemeClr val="dk1"/>
                          </a:solidFill>
                          <a:effectLst/>
                          <a:latin typeface="Helvetica" pitchFamily="2" charset="0"/>
                          <a:ea typeface="+mn-ea"/>
                          <a:cs typeface="+mn-cs"/>
                        </a:rPr>
                      </a:br>
                      <a:r>
                        <a:rPr lang="en-US" sz="1100" b="0" i="0" kern="1200" dirty="0">
                          <a:solidFill>
                            <a:schemeClr val="dk1"/>
                          </a:solidFill>
                          <a:effectLst/>
                          <a:latin typeface="Helvetica" pitchFamily="2" charset="0"/>
                          <a:ea typeface="+mn-ea"/>
                          <a:cs typeface="+mn-cs"/>
                        </a:rPr>
                        <a:t>Lunch, Supper</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0F1F9"/>
                    </a:solidFill>
                  </a:tcPr>
                </a:tc>
                <a:extLst>
                  <a:ext uri="{0D108BD9-81ED-4DB2-BD59-A6C34878D82A}">
                    <a16:rowId xmlns:a16="http://schemas.microsoft.com/office/drawing/2014/main" val="2618198266"/>
                  </a:ext>
                </a:extLst>
              </a:tr>
              <a:tr h="613265">
                <a:tc>
                  <a:txBody>
                    <a:bodyPr/>
                    <a:lstStyle/>
                    <a:p>
                      <a:pPr algn="ctr"/>
                      <a:r>
                        <a:rPr lang="en-US" sz="1100" b="1" i="0" dirty="0">
                          <a:solidFill>
                            <a:schemeClr val="tx1"/>
                          </a:solidFill>
                          <a:latin typeface="Helvetica" pitchFamily="2" charset="0"/>
                          <a:cs typeface="Times New Roman" panose="02020603050405020304" pitchFamily="18" charset="0"/>
                        </a:rPr>
                        <a:t>Grain Item and Size</a:t>
                      </a:r>
                    </a:p>
                  </a:txBody>
                  <a:tcPr marL="67783" marR="67783" marT="50268" marB="60321">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½ oz. eq.</a:t>
                      </a:r>
                      <a:r>
                        <a:rPr lang="en-US" sz="1100" b="0" i="0" dirty="0">
                          <a:latin typeface="Helvetica" pitchFamily="2" charset="0"/>
                          <a:cs typeface="Times New Roman" panose="02020603050405020304" pitchFamily="18" charset="0"/>
                        </a:rPr>
                        <a:t>, 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1 oz. eq.</a:t>
                      </a:r>
                      <a:r>
                        <a:rPr lang="en-US" sz="1100" b="0" i="0" dirty="0">
                          <a:latin typeface="Helvetica" pitchFamily="2" charset="0"/>
                          <a:cs typeface="Times New Roman" panose="02020603050405020304" pitchFamily="18" charset="0"/>
                        </a:rPr>
                        <a:t>,</a:t>
                      </a:r>
                      <a:r>
                        <a:rPr lang="en-US" sz="1100" b="1" i="0" dirty="0">
                          <a:latin typeface="Helvetica" pitchFamily="2" charset="0"/>
                          <a:cs typeface="Times New Roman" panose="02020603050405020304" pitchFamily="18" charset="0"/>
                        </a:rPr>
                        <a:t> </a:t>
                      </a:r>
                      <a:r>
                        <a:rPr lang="en-US" sz="1100" b="0" i="0" dirty="0">
                          <a:latin typeface="Helvetica" pitchFamily="2" charset="0"/>
                          <a:cs typeface="Times New Roman" panose="02020603050405020304" pitchFamily="18" charset="0"/>
                        </a:rPr>
                        <a:t>which equals </a:t>
                      </a:r>
                      <a:br>
                        <a:rPr lang="en-US" sz="1100" b="0" i="0" dirty="0">
                          <a:latin typeface="Helvetica" pitchFamily="2" charset="0"/>
                          <a:cs typeface="Times New Roman" panose="02020603050405020304" pitchFamily="18" charset="0"/>
                        </a:rPr>
                      </a:br>
                      <a:r>
                        <a:rPr lang="en-US" sz="1100" b="0" i="0" dirty="0">
                          <a:latin typeface="Helvetica" pitchFamily="2" charset="0"/>
                          <a:cs typeface="Times New Roman" panose="02020603050405020304" pitchFamily="18" charset="0"/>
                        </a:rPr>
                        <a:t>about…</a:t>
                      </a:r>
                    </a:p>
                  </a:txBody>
                  <a:tcPr marL="67783" marR="67783"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tc>
                  <a:txBody>
                    <a:bodyPr/>
                    <a:lstStyle/>
                    <a:p>
                      <a:r>
                        <a:rPr lang="en-US" sz="1100" b="1" i="0" dirty="0">
                          <a:latin typeface="Helvetica" pitchFamily="2" charset="0"/>
                          <a:cs typeface="Times New Roman" panose="02020603050405020304" pitchFamily="18" charset="0"/>
                        </a:rPr>
                        <a:t>Serve at Least </a:t>
                      </a:r>
                      <a:br>
                        <a:rPr lang="en-US" sz="1100" b="1" i="0" dirty="0">
                          <a:latin typeface="Helvetica" pitchFamily="2" charset="0"/>
                          <a:cs typeface="Times New Roman" panose="02020603050405020304" pitchFamily="18" charset="0"/>
                        </a:rPr>
                      </a:br>
                      <a:r>
                        <a:rPr lang="en-US" sz="1100" b="1" i="0" dirty="0">
                          <a:latin typeface="Helvetica" pitchFamily="2" charset="0"/>
                          <a:cs typeface="Times New Roman" panose="02020603050405020304" pitchFamily="18" charset="0"/>
                        </a:rPr>
                        <a:t>2 oz. eq.</a:t>
                      </a:r>
                      <a:r>
                        <a:rPr lang="en-US" sz="1100" b="0" i="0" dirty="0">
                          <a:latin typeface="Helvetica" pitchFamily="2" charset="0"/>
                          <a:cs typeface="Times New Roman" panose="02020603050405020304" pitchFamily="18" charset="0"/>
                        </a:rPr>
                        <a:t>, which equals about…</a:t>
                      </a:r>
                    </a:p>
                  </a:txBody>
                  <a:tcPr marL="67783" marR="67783"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B5E0F1"/>
                    </a:solidFill>
                  </a:tcPr>
                </a:tc>
                <a:extLst>
                  <a:ext uri="{0D108BD9-81ED-4DB2-BD59-A6C34878D82A}">
                    <a16:rowId xmlns:a16="http://schemas.microsoft.com/office/drawing/2014/main" val="1647070025"/>
                  </a:ext>
                </a:extLst>
              </a:tr>
              <a:tr h="445706">
                <a:tc>
                  <a:txBody>
                    <a:bodyPr/>
                    <a:lstStyle/>
                    <a:p>
                      <a:r>
                        <a:rPr lang="en-US" sz="1100" b="1" i="0" dirty="0">
                          <a:solidFill>
                            <a:schemeClr val="tx1"/>
                          </a:solidFill>
                          <a:latin typeface="Helvetica" pitchFamily="2" charset="0"/>
                          <a:cs typeface="Times New Roman" panose="02020603050405020304" pitchFamily="18" charset="0"/>
                        </a:rPr>
                        <a:t>Pasta</a:t>
                      </a:r>
                      <a:r>
                        <a:rPr lang="en-US" sz="1100" b="0" i="0" dirty="0">
                          <a:solidFill>
                            <a:schemeClr val="tx1"/>
                          </a:solidFill>
                          <a:latin typeface="Helvetica" pitchFamily="2" charset="0"/>
                          <a:cs typeface="Times New Roman" panose="02020603050405020304" pitchFamily="18" charset="0"/>
                        </a:rPr>
                        <a:t> (whole grain-rich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or enriched, all shapes)</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¼ cup cooked or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14 grams dry</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½ cup cooked or</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28 grams dry </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solidFill>
                            <a:schemeClr val="tx1"/>
                          </a:solidFill>
                          <a:latin typeface="Helvetica" pitchFamily="2" charset="0"/>
                          <a:cs typeface="Times New Roman" panose="02020603050405020304" pitchFamily="18" charset="0"/>
                        </a:rPr>
                        <a:t>1 cup cooked or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56 grams dry</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4962599"/>
                  </a:ext>
                </a:extLst>
              </a:tr>
              <a:tr h="784175">
                <a:tc>
                  <a:txBody>
                    <a:bodyPr/>
                    <a:lstStyle/>
                    <a:p>
                      <a:r>
                        <a:rPr lang="en-US" sz="1100" b="1" i="0" dirty="0">
                          <a:solidFill>
                            <a:schemeClr val="tx1"/>
                          </a:solidFill>
                          <a:latin typeface="Helvetica" pitchFamily="2" charset="0"/>
                          <a:cs typeface="Times New Roman" panose="02020603050405020304" pitchFamily="18" charset="0"/>
                        </a:rPr>
                        <a:t>Pita Bread/Round </a:t>
                      </a:r>
                      <a:r>
                        <a:rPr lang="en-US" sz="1100" b="0" i="0" dirty="0">
                          <a:solidFill>
                            <a:schemeClr val="tx1"/>
                          </a:solidFill>
                          <a:latin typeface="Helvetica" pitchFamily="2" charset="0"/>
                          <a:cs typeface="Times New Roman" panose="02020603050405020304" pitchFamily="18" charset="0"/>
                        </a:rPr>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(whole grain-rich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or enriched) at least </a:t>
                      </a:r>
                      <a:br>
                        <a:rPr lang="en-US" sz="1100" b="0" i="0" dirty="0">
                          <a:solidFill>
                            <a:schemeClr val="tx1"/>
                          </a:solidFill>
                          <a:latin typeface="Helvetica" pitchFamily="2" charset="0"/>
                          <a:cs typeface="Times New Roman" panose="02020603050405020304" pitchFamily="18" charset="0"/>
                        </a:rPr>
                      </a:br>
                      <a:r>
                        <a:rPr lang="en-US" sz="1100" b="0" i="0" dirty="0">
                          <a:solidFill>
                            <a:schemeClr val="tx1"/>
                          </a:solidFill>
                          <a:latin typeface="Helvetica" pitchFamily="2" charset="0"/>
                          <a:cs typeface="Times New Roman" panose="02020603050405020304" pitchFamily="18" charset="0"/>
                        </a:rPr>
                        <a:t>56 grams*</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¼ pita or 14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½ pita or 28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b="0" i="0" dirty="0">
                          <a:effectLst/>
                          <a:latin typeface="Helvetica" pitchFamily="2" charset="0"/>
                        </a:rPr>
                        <a:t>1 pita or 56 grams </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3214707890"/>
                  </a:ext>
                </a:extLst>
              </a:tr>
              <a:tr h="351873">
                <a:tc>
                  <a:txBody>
                    <a:bodyPr/>
                    <a:lstStyle/>
                    <a:p>
                      <a:r>
                        <a:rPr lang="en-US" sz="1100" b="1" i="0" dirty="0">
                          <a:effectLst/>
                          <a:latin typeface="Helvetica" pitchFamily="2" charset="0"/>
                        </a:rPr>
                        <a:t>Popcorn</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1 ½ cups or 14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3 cups or 28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dirty="0">
                          <a:effectLst/>
                          <a:latin typeface="Helvetica" pitchFamily="2" charset="0"/>
                        </a:rPr>
                        <a:t>6 cups or 56 grams</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0078912"/>
                  </a:ext>
                </a:extLst>
              </a:tr>
              <a:tr h="445706">
                <a:tc>
                  <a:txBody>
                    <a:bodyPr/>
                    <a:lstStyle/>
                    <a:p>
                      <a:r>
                        <a:rPr lang="en-US" sz="1100" b="1" dirty="0">
                          <a:effectLst/>
                          <a:latin typeface="Helvetica LT Std" panose="020B0504020202020204" pitchFamily="34" charset="0"/>
                        </a:rPr>
                        <a:t>Pretzel, Hard, Mini-Twist </a:t>
                      </a:r>
                      <a:br>
                        <a:rPr lang="en-US" sz="1100" b="1" dirty="0">
                          <a:effectLst/>
                          <a:latin typeface="Helvetica LT Std" panose="020B0504020202020204" pitchFamily="34" charset="0"/>
                        </a:rPr>
                      </a:br>
                      <a:r>
                        <a:rPr lang="en-US" sz="1100" dirty="0">
                          <a:effectLst/>
                          <a:latin typeface="Helvetica LT Std" panose="020B0504020202020204" pitchFamily="34" charset="0"/>
                        </a:rPr>
                        <a:t>(about 1 ¼” by 1 ½”)**</a:t>
                      </a:r>
                    </a:p>
                  </a:txBody>
                  <a:tcPr marL="70375" marR="70375" marT="50268" marB="60321"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7 twists (~</a:t>
                      </a:r>
                      <a:r>
                        <a:rPr lang="en-US" sz="1100" dirty="0">
                          <a:effectLst/>
                          <a:latin typeface="Arial" panose="020B0604020202020204" pitchFamily="34" charset="0"/>
                        </a:rPr>
                        <a:t>⅓</a:t>
                      </a:r>
                      <a:r>
                        <a:rPr lang="en-US" sz="1100" dirty="0">
                          <a:effectLst/>
                          <a:latin typeface="Helvetica LT Std" panose="020B0504020202020204" pitchFamily="34" charset="0"/>
                        </a:rPr>
                        <a:t> cup) </a:t>
                      </a:r>
                      <a:br>
                        <a:rPr lang="en-US" sz="1100" dirty="0">
                          <a:effectLst/>
                          <a:latin typeface="Helvetica LT Std" panose="020B0504020202020204" pitchFamily="34" charset="0"/>
                        </a:rPr>
                      </a:br>
                      <a:r>
                        <a:rPr lang="en-US" sz="1100" dirty="0">
                          <a:effectLst/>
                          <a:latin typeface="Helvetica LT Std" panose="020B0504020202020204" pitchFamily="34" charset="0"/>
                        </a:rPr>
                        <a:t>or 11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14 twists (~</a:t>
                      </a:r>
                      <a:r>
                        <a:rPr lang="en-US" sz="1100" dirty="0">
                          <a:effectLst/>
                          <a:latin typeface="Arial" panose="020B0604020202020204" pitchFamily="34" charset="0"/>
                        </a:rPr>
                        <a:t>⅔</a:t>
                      </a:r>
                      <a:r>
                        <a:rPr lang="en-US" sz="1100" dirty="0">
                          <a:effectLst/>
                          <a:latin typeface="Helvetica LT Std" panose="020B0504020202020204" pitchFamily="34" charset="0"/>
                        </a:rPr>
                        <a:t> cup) </a:t>
                      </a:r>
                      <a:br>
                        <a:rPr lang="en-US" sz="1100" dirty="0">
                          <a:effectLst/>
                          <a:latin typeface="Helvetica LT Std" panose="020B0504020202020204" pitchFamily="34" charset="0"/>
                        </a:rPr>
                      </a:br>
                      <a:r>
                        <a:rPr lang="en-US" sz="1100" dirty="0">
                          <a:effectLst/>
                          <a:latin typeface="Helvetica LT Std" panose="020B0504020202020204" pitchFamily="34" charset="0"/>
                        </a:rPr>
                        <a:t>or 22 grams</a:t>
                      </a:r>
                    </a:p>
                  </a:txBody>
                  <a:tcPr marL="70375" marR="70375" marT="50268" marB="603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tc>
                  <a:txBody>
                    <a:bodyPr/>
                    <a:lstStyle/>
                    <a:p>
                      <a:r>
                        <a:rPr lang="en-US" sz="1100" dirty="0">
                          <a:effectLst/>
                          <a:latin typeface="Helvetica LT Std" panose="020B0504020202020204" pitchFamily="34" charset="0"/>
                        </a:rPr>
                        <a:t>27 twists (~1 cup) </a:t>
                      </a:r>
                      <a:br>
                        <a:rPr lang="en-US" sz="1100" dirty="0">
                          <a:effectLst/>
                          <a:latin typeface="Helvetica LT Std" panose="020B0504020202020204" pitchFamily="34" charset="0"/>
                        </a:rPr>
                      </a:br>
                      <a:r>
                        <a:rPr lang="en-US" sz="1100" dirty="0">
                          <a:effectLst/>
                          <a:latin typeface="Helvetica LT Std" panose="020B0504020202020204" pitchFamily="34" charset="0"/>
                        </a:rPr>
                        <a:t>or 44 grams</a:t>
                      </a:r>
                    </a:p>
                  </a:txBody>
                  <a:tcPr marL="70375" marR="70375" marT="50268" marB="60321"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ED9E5"/>
                    </a:solidFill>
                  </a:tcPr>
                </a:tc>
                <a:extLst>
                  <a:ext uri="{0D108BD9-81ED-4DB2-BD59-A6C34878D82A}">
                    <a16:rowId xmlns:a16="http://schemas.microsoft.com/office/drawing/2014/main" val="136435625"/>
                  </a:ext>
                </a:extLst>
              </a:tr>
            </a:tbl>
          </a:graphicData>
        </a:graphic>
      </p:graphicFrame>
      <p:grpSp>
        <p:nvGrpSpPr>
          <p:cNvPr id="2" name="Group 1" descr="Outline around the data cells in the &quot;6- through 18-year-olds at Breakfast, Lunch, Supper, Snack; Adults at Snack only&quot; column.">
            <a:extLst>
              <a:ext uri="{FF2B5EF4-FFF2-40B4-BE49-F238E27FC236}">
                <a16:creationId xmlns:a16="http://schemas.microsoft.com/office/drawing/2014/main" id="{95E38DE7-BEDB-7D49-86E2-1091E7A755FA}"/>
              </a:ext>
            </a:extLst>
          </p:cNvPr>
          <p:cNvGrpSpPr/>
          <p:nvPr/>
        </p:nvGrpSpPr>
        <p:grpSpPr>
          <a:xfrm>
            <a:off x="775855" y="1148430"/>
            <a:ext cx="5604080" cy="3515364"/>
            <a:chOff x="775855" y="1148430"/>
            <a:chExt cx="5604080" cy="3515364"/>
          </a:xfrm>
        </p:grpSpPr>
        <p:sp>
          <p:nvSpPr>
            <p:cNvPr id="16" name="Rounded Rectangle 15" descr="Outline around the data cells in the &quot;6- through 18-year-olds at Breakfast, Lunch, Supper, Snack; Adults at Snack only&quot; column.">
              <a:extLst>
                <a:ext uri="{FF2B5EF4-FFF2-40B4-BE49-F238E27FC236}">
                  <a16:creationId xmlns:a16="http://schemas.microsoft.com/office/drawing/2014/main" id="{B5CDF00F-C8F1-4241-8677-19B22EB10131}"/>
                </a:ext>
                <a:ext uri="{C183D7F6-B498-43B3-948B-1728B52AA6E4}">
                  <adec:decorative xmlns:adec="http://schemas.microsoft.com/office/drawing/2017/decorative" xmlns="" val="0"/>
                </a:ext>
              </a:extLst>
            </p:cNvPr>
            <p:cNvSpPr/>
            <p:nvPr/>
          </p:nvSpPr>
          <p:spPr>
            <a:xfrm>
              <a:off x="4678713" y="1148430"/>
              <a:ext cx="1701222" cy="3515364"/>
            </a:xfrm>
            <a:prstGeom prst="roundRect">
              <a:avLst>
                <a:gd name="adj" fmla="val 5844"/>
              </a:avLst>
            </a:prstGeom>
            <a:noFill/>
            <a:ln w="28575">
              <a:solidFill>
                <a:srgbClr val="BE5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descr="Outline around the data cells in the &quot;6- through 18-year-olds at Breakfast, Lunch, Supper, Snack; Adults at Snack only&quot; column.">
              <a:extLst>
                <a:ext uri="{FF2B5EF4-FFF2-40B4-BE49-F238E27FC236}">
                  <a16:creationId xmlns:a16="http://schemas.microsoft.com/office/drawing/2014/main" id="{61A0AAF5-F13F-844E-966C-A0E30B6F2241}"/>
                </a:ext>
                <a:ext uri="{C183D7F6-B498-43B3-948B-1728B52AA6E4}">
                  <adec:decorative xmlns:adec="http://schemas.microsoft.com/office/drawing/2017/decorative" xmlns="" val="0"/>
                </a:ext>
              </a:extLst>
            </p:cNvPr>
            <p:cNvCxnSpPr>
              <a:cxnSpLocks/>
            </p:cNvCxnSpPr>
            <p:nvPr/>
          </p:nvCxnSpPr>
          <p:spPr>
            <a:xfrm>
              <a:off x="775855" y="2632442"/>
              <a:ext cx="3902858" cy="0"/>
            </a:xfrm>
            <a:prstGeom prst="straightConnector1">
              <a:avLst/>
            </a:prstGeom>
            <a:ln w="28575" cap="rnd">
              <a:solidFill>
                <a:srgbClr val="BE5232"/>
              </a:solidFill>
              <a:round/>
              <a:headEnd type="none" w="sm" len="sm"/>
              <a:tailEnd type="arrow" w="lg" len="med"/>
            </a:ln>
          </p:spPr>
          <p:style>
            <a:lnRef idx="1">
              <a:schemeClr val="accent1"/>
            </a:lnRef>
            <a:fillRef idx="0">
              <a:schemeClr val="accent1"/>
            </a:fillRef>
            <a:effectRef idx="0">
              <a:schemeClr val="accent1"/>
            </a:effectRef>
            <a:fontRef idx="minor">
              <a:schemeClr val="tx1"/>
            </a:fontRef>
          </p:style>
        </p:cxnSp>
      </p:grpSp>
      <p:pic>
        <p:nvPicPr>
          <p:cNvPr id="9" name="Picture 8" descr="&quot;&quot;">
            <a:extLst>
              <a:ext uri="{FF2B5EF4-FFF2-40B4-BE49-F238E27FC236}">
                <a16:creationId xmlns:a16="http://schemas.microsoft.com/office/drawing/2014/main" id="{66161268-0F4C-B346-AB5A-17E96B8FB132}"/>
              </a:ext>
              <a:ext uri="{C183D7F6-B498-43B3-948B-1728B52AA6E4}">
                <adec:decorative xmlns:adec="http://schemas.microsoft.com/office/drawing/2017/decorative" xmlns="" val="0"/>
              </a:ext>
            </a:extLst>
          </p:cNvPr>
          <p:cNvPicPr/>
          <p:nvPr/>
        </p:nvPicPr>
        <p:blipFill>
          <a:blip r:embed="rId3">
            <a:extLst>
              <a:ext uri="{28A0092B-C50C-407E-A947-70E740481C1C}">
                <a14:useLocalDpi xmlns:a14="http://schemas.microsoft.com/office/drawing/2010/main"/>
              </a:ext>
            </a:extLst>
          </a:blip>
          <a:stretch>
            <a:fillRect/>
          </a:stretch>
        </p:blipFill>
        <p:spPr>
          <a:xfrm>
            <a:off x="1686063" y="1226965"/>
            <a:ext cx="755627" cy="790676"/>
          </a:xfrm>
          <a:prstGeom prst="rect">
            <a:avLst/>
          </a:prstGeom>
        </p:spPr>
      </p:pic>
      <p:sp>
        <p:nvSpPr>
          <p:cNvPr id="3" name="Speaker Notes">
            <a:extLst>
              <a:ext uri="{FF2B5EF4-FFF2-40B4-BE49-F238E27FC236}">
                <a16:creationId xmlns:a16="http://schemas.microsoft.com/office/drawing/2014/main" id="{A3C8F6B9-7D54-4591-A3FF-368CD1897768}"/>
              </a:ext>
            </a:extLst>
          </p:cNvPr>
          <p:cNvSpPr txBox="1"/>
          <p:nvPr/>
        </p:nvSpPr>
        <p:spPr>
          <a:xfrm>
            <a:off x="775855" y="4928555"/>
            <a:ext cx="7426036" cy="230832"/>
          </a:xfrm>
          <a:prstGeom prst="rect">
            <a:avLst/>
          </a:prstGeom>
          <a:noFill/>
        </p:spPr>
        <p:txBody>
          <a:bodyPr wrap="square" rtlCol="0">
            <a:spAutoFit/>
          </a:bodyPr>
          <a:lstStyle/>
          <a:p>
            <a:pPr lvl="0" defTabSz="914400">
              <a:defRPr/>
            </a:pPr>
            <a:r>
              <a:rPr lang="en-US" sz="300" dirty="0">
                <a:solidFill>
                  <a:schemeClr val="bg1"/>
                </a:solidFill>
                <a:latin typeface="Arial" panose="020B0604020202020204" pitchFamily="34" charset="0"/>
                <a:cs typeface="Arial" panose="020B0604020202020204" pitchFamily="34" charset="0"/>
              </a:rPr>
              <a:t>Speaker notes:</a:t>
            </a:r>
          </a:p>
          <a:p>
            <a:pPr lvl="0" defTabSz="914400">
              <a:defRPr/>
            </a:pPr>
            <a:r>
              <a:rPr lang="en-US" sz="300" dirty="0">
                <a:solidFill>
                  <a:schemeClr val="bg1"/>
                </a:solidFill>
                <a:latin typeface="Arial" panose="020B0604020202020204" pitchFamily="34" charset="0"/>
                <a:cs typeface="Arial" panose="020B0604020202020204" pitchFamily="34" charset="0"/>
              </a:rPr>
              <a:t>Each item is also listed with the amount you need to make up 1- ounce equivalent of grains, which is the minimum amount of grains that 6 through 18- year- old need at meals and snacks.</a:t>
            </a:r>
          </a:p>
          <a:p>
            <a:pPr lvl="0" defTabSz="914400">
              <a:defRPr/>
            </a:pPr>
            <a:r>
              <a:rPr lang="en-US" sz="300" dirty="0">
                <a:solidFill>
                  <a:schemeClr val="bg1"/>
                </a:solidFill>
                <a:latin typeface="Arial" panose="020B0604020202020204" pitchFamily="34" charset="0"/>
                <a:cs typeface="Arial" panose="020B0604020202020204" pitchFamily="34" charset="0"/>
              </a:rPr>
              <a:t>If you choose to serve grains to adult participants as part of a CACFP snack, you must serve at least one- ounce equivalent of grains as well.</a:t>
            </a:r>
            <a:endParaRPr lang="en-US" sz="300"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286862"/>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4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5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General Slide_Shor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19886</TotalTime>
  <Words>18231</Words>
  <Application>Microsoft Office PowerPoint</Application>
  <PresentationFormat>On-screen Show (16:9)</PresentationFormat>
  <Paragraphs>1460</Paragraphs>
  <Slides>63</Slides>
  <Notes>63</Notes>
  <HiddenSlides>0</HiddenSlides>
  <MMClips>0</MMClips>
  <ScaleCrop>false</ScaleCrop>
  <HeadingPairs>
    <vt:vector size="6" baseType="variant">
      <vt:variant>
        <vt:lpstr>Fonts Used</vt:lpstr>
      </vt:variant>
      <vt:variant>
        <vt:i4>8</vt:i4>
      </vt:variant>
      <vt:variant>
        <vt:lpstr>Theme</vt:lpstr>
      </vt:variant>
      <vt:variant>
        <vt:i4>12</vt:i4>
      </vt:variant>
      <vt:variant>
        <vt:lpstr>Slide Titles</vt:lpstr>
      </vt:variant>
      <vt:variant>
        <vt:i4>63</vt:i4>
      </vt:variant>
    </vt:vector>
  </HeadingPairs>
  <TitlesOfParts>
    <vt:vector size="83" baseType="lpstr">
      <vt:lpstr>Arial</vt:lpstr>
      <vt:lpstr>Calibri</vt:lpstr>
      <vt:lpstr>Helvetica</vt:lpstr>
      <vt:lpstr>Helvetica Light Oblique</vt:lpstr>
      <vt:lpstr>Helvetica LT Std</vt:lpstr>
      <vt:lpstr>Times New Roman</vt:lpstr>
      <vt:lpstr>TimesNewRomanPS-BoldMT</vt:lpstr>
      <vt:lpstr>Wingdings</vt:lpstr>
      <vt:lpstr>2_Cover Page</vt:lpstr>
      <vt:lpstr>General Slide</vt:lpstr>
      <vt:lpstr>General Slide 2 (two lines)</vt:lpstr>
      <vt:lpstr>1_General Slide 2 (one line)</vt:lpstr>
      <vt:lpstr>General Slide 3</vt:lpstr>
      <vt:lpstr>3_General Slide 3</vt:lpstr>
      <vt:lpstr>2_General Slide_Short</vt:lpstr>
      <vt:lpstr>4_General Slide 3</vt:lpstr>
      <vt:lpstr>1_General Slide 3</vt:lpstr>
      <vt:lpstr>1_Cover Page</vt:lpstr>
      <vt:lpstr>4_Cover Page</vt:lpstr>
      <vt:lpstr>5_Cover Page</vt:lpstr>
      <vt:lpstr>Using Ounce Equivalents for Grains in the CACFP</vt:lpstr>
      <vt:lpstr>USDA’s Team Nutrition</vt:lpstr>
      <vt:lpstr>Let Us Know Who You Are!  I work for a…</vt:lpstr>
      <vt:lpstr>Using Ounce Equivalents for Grains in the CACFP Worksheet</vt:lpstr>
      <vt:lpstr>How Much Is 1 Ounce Equivalent?</vt:lpstr>
      <vt:lpstr>Grains Measuring Chart for the  Child and Adult Care Food Program</vt:lpstr>
      <vt:lpstr>Grains Measuring Chart for the  Child and Adult Care Food Program (Continued)</vt:lpstr>
      <vt:lpstr>CACFP meals and snacks: grains required for 1- through 5-year-olds</vt:lpstr>
      <vt:lpstr>CACFP meals and snacks: grains required for 6- through 18-year-olds</vt:lpstr>
      <vt:lpstr>CACFP meals and snacks: grains required for adults</vt:lpstr>
      <vt:lpstr>Using the Grains Measuring Chart</vt:lpstr>
      <vt:lpstr>Find the grain you want to serve under the “Grain Item and Size” column.</vt:lpstr>
      <vt:lpstr>Sample snack for 10-year-olds</vt:lpstr>
      <vt:lpstr>Check if the chart lists a size or weight by the name of the grain. If the chart:</vt:lpstr>
      <vt:lpstr>Find the column for the age of your participants and the meal or snack you are serving.</vt:lpstr>
      <vt:lpstr>Find the column for the age of your participants and the meal or snack you are serving. (continued)</vt:lpstr>
      <vt:lpstr>Try It Out!  You want to serve oatmeal to 4-year-olds at breakfast. How many cups of cooked oatmeal do you need to serve to meet the minimum required amounts of grains in the CACFP?</vt:lpstr>
      <vt:lpstr>Answer  You want to serve oatmeal to 4-year-olds at breakfast. How many cups of cooked oatmeal do you need to serve to meet the minimum required amounts of grains in the CACFP?</vt:lpstr>
      <vt:lpstr>Grains Measuring Chart</vt:lpstr>
      <vt:lpstr>Grains Measuring Chart for the CACFP</vt:lpstr>
      <vt:lpstr>Check if the chart lists a size or weight  by the name of the grain. If the chart:</vt:lpstr>
      <vt:lpstr>Grains Measuring Tools</vt:lpstr>
      <vt:lpstr>Grains Measuring Tools (2)</vt:lpstr>
      <vt:lpstr>Grains Measuring Tools (3)</vt:lpstr>
      <vt:lpstr>Grains Measuring Tools (4)</vt:lpstr>
      <vt:lpstr>Grains Measuring Tools (5)</vt:lpstr>
      <vt:lpstr>Try It Out!  Is this pretzel the same size or larger than the hard mini-twist pretzel listed in the Grains Measuring Chart? </vt:lpstr>
      <vt:lpstr>Answer Is this pretzel the same size or larger than the hard mini-twist pretzel listed in the Grains Measuring Chart? </vt:lpstr>
      <vt:lpstr>Find the column for the age of your participants and the meal or snack you are serving-continued.</vt:lpstr>
      <vt:lpstr>Try It Out! You want to serve pretzels  to 8-year-olds at snack.  How many mini-twist hard pretzels do you need to serve to meet the minimum required amounts of grains at snack in the CACFP?</vt:lpstr>
      <vt:lpstr>Answer You want to serve pretzels to 8-year-olds at snack.  How many mini-twist hard pretzels do you need to serve to meet the minimum required amounts of grains at snack in the CACFP?</vt:lpstr>
      <vt:lpstr>Find the column for the age of your participants and the meal or snack you are serving - continued.</vt:lpstr>
      <vt:lpstr>Find the column for the age of your participants and the meal or snack you are serving-continued</vt:lpstr>
      <vt:lpstr>Check if the chart lists a size or weight by the name of the grain. If the chart: -continued.</vt:lpstr>
      <vt:lpstr>Brand P Pita Rounds</vt:lpstr>
      <vt:lpstr>Brand P Pita Rounds (2)</vt:lpstr>
      <vt:lpstr>Try It Out!  Does one Brand P pita round weigh the same or more than the pita bread listed in the Grains Measuring Chart? </vt:lpstr>
      <vt:lpstr>Answer  Does one Brand P pita round weigh the same or more than the pita bread listed in the Grains Measuring Chart? </vt:lpstr>
      <vt:lpstr>Brand P Pita Rounds (3)</vt:lpstr>
      <vt:lpstr>Find the column for the age of your participants and the meal or snack you are serving - continued</vt:lpstr>
      <vt:lpstr>Try It Out!  You want to serve pita bread  to 3-year-olds at lunch.  How many Brand P pita rounds do you need to serve to meet the minimum required amounts of grains in the CACFP?</vt:lpstr>
      <vt:lpstr>Answer You want to serve pita bread  to 3-year-olds at lunch.  How many Brand P pita rounds do you need to serve to meet the minimum required amounts of grains in the CACFP?</vt:lpstr>
      <vt:lpstr>Use the Grains Measuring Chart to find the minimum grains required at CACFP meals and snacks</vt:lpstr>
      <vt:lpstr>Brand P Pancakes</vt:lpstr>
      <vt:lpstr>Using the Nutrition Facts Label </vt:lpstr>
      <vt:lpstr>Using the Nutrition Facts Label (Continued)</vt:lpstr>
      <vt:lpstr>Use the Nutrition Facts label to find the serving size</vt:lpstr>
      <vt:lpstr>How to find the weight of an item</vt:lpstr>
      <vt:lpstr>Compare the weight of one item to the minimum weight listed in the Grains Measuring Chart (from Step 1).</vt:lpstr>
      <vt:lpstr>Try It Out! Is one Brand P pancake  the same weight or heavier than the weight of the pancake listed in the chart? </vt:lpstr>
      <vt:lpstr>Answer Is one Brand P pancake  the same weight or heavier than the weight of the pancake listed in the chart? </vt:lpstr>
      <vt:lpstr>Using the Nutrition Facts Label</vt:lpstr>
      <vt:lpstr>Find the column for the age of your participants and the meal or snack you are serving. </vt:lpstr>
      <vt:lpstr>Find the column for the age of your participants and the meal or snack you are serving-continued. </vt:lpstr>
      <vt:lpstr>Printing the Worksheet </vt:lpstr>
      <vt:lpstr>Un “Charted” Territory </vt:lpstr>
      <vt:lpstr>Team Nutrition’s Exhibit A Grains Tool</vt:lpstr>
      <vt:lpstr>Exhibit A Grains Tool</vt:lpstr>
      <vt:lpstr>Exhibit A Grains Tool to the Rescue!</vt:lpstr>
      <vt:lpstr>In-Grained: Easy Tools to  Determine Serving Amounts </vt:lpstr>
      <vt:lpstr>Team Nutrition Resources</vt:lpstr>
      <vt:lpstr>How To Order Print Copies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Ounce Equivalents for Grains in the CACFP</dc:title>
  <dc:subject/>
  <dc:creator>USDA Team Nutrition</dc:creator>
  <cp:keywords>Ounce; Equivalents; Grains; Child; Adult; Care; Food; Program; Agriculture; USDA; Team; Nutrition</cp:keywords>
  <dc:description/>
  <cp:lastModifiedBy>Garcia, Evelyn - FNS</cp:lastModifiedBy>
  <cp:revision>837</cp:revision>
  <cp:lastPrinted>2020-05-17T13:46:02Z</cp:lastPrinted>
  <dcterms:created xsi:type="dcterms:W3CDTF">2018-10-28T19:53:06Z</dcterms:created>
  <dcterms:modified xsi:type="dcterms:W3CDTF">2020-09-22T17:13:49Z</dcterms:modified>
  <cp:category/>
</cp:coreProperties>
</file>