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401" r:id="rId5"/>
    <p:sldId id="275" r:id="rId6"/>
    <p:sldId id="259" r:id="rId7"/>
    <p:sldId id="290" r:id="rId8"/>
    <p:sldId id="311" r:id="rId9"/>
    <p:sldId id="673" r:id="rId10"/>
    <p:sldId id="293" r:id="rId11"/>
    <p:sldId id="294" r:id="rId12"/>
    <p:sldId id="295" r:id="rId13"/>
    <p:sldId id="297" r:id="rId14"/>
    <p:sldId id="291" r:id="rId15"/>
    <p:sldId id="299" r:id="rId16"/>
    <p:sldId id="591" r:id="rId17"/>
    <p:sldId id="281" r:id="rId18"/>
    <p:sldId id="303" r:id="rId19"/>
    <p:sldId id="304" r:id="rId20"/>
    <p:sldId id="759" r:id="rId21"/>
    <p:sldId id="752" r:id="rId22"/>
    <p:sldId id="753" r:id="rId23"/>
    <p:sldId id="763" r:id="rId24"/>
    <p:sldId id="750" r:id="rId25"/>
    <p:sldId id="754" r:id="rId26"/>
    <p:sldId id="764" r:id="rId27"/>
    <p:sldId id="302" r:id="rId28"/>
    <p:sldId id="300" r:id="rId29"/>
    <p:sldId id="305" r:id="rId30"/>
    <p:sldId id="33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F01723-95AA-E329-4070-5953B2B0AF8C}" name="Emma Kingsbury" initials="EK" userId="Emma Kingsbury" providerId="None"/>
  <p188:author id="{62F836B1-AD3F-968B-3352-D2CF4DF32CBE}" name="Fortner, Charlsia - FNS" initials="FF" userId="S::charlsia.fortner@usda.gov::f19bf1d4-9226-4fce-a943-01451e65607f" providerId="AD"/>
  <p188:author id="{20A146D3-64D1-AAC1-035A-4CDA1C98A28C}" name="Kingsbury, Emma - FNS" initials="KF" userId="S::emma.kingsbury@usda.gov::b55f31ed-799d-44b4-ac75-98b3d371be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cClean, Lauren - FNS" initials="LM" lastIdx="4" clrIdx="0">
    <p:extLst>
      <p:ext uri="{19B8F6BF-5375-455C-9EA6-DF929625EA0E}">
        <p15:presenceInfo xmlns:p15="http://schemas.microsoft.com/office/powerpoint/2012/main" userId="McClean, Lauren - FN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2AE228-9CA9-42B0-B92E-56B4DEE8344E}" v="14" dt="2023-01-23T22:19:25.2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05" autoAdjust="0"/>
    <p:restoredTop sz="70623" autoAdjust="0"/>
  </p:normalViewPr>
  <p:slideViewPr>
    <p:cSldViewPr snapToGrid="0" snapToObjects="1">
      <p:cViewPr varScale="1">
        <p:scale>
          <a:sx n="80" d="100"/>
          <a:sy n="80" d="100"/>
        </p:scale>
        <p:origin x="780" y="96"/>
      </p:cViewPr>
      <p:guideLst>
        <p:guide orient="horz" pos="2160"/>
        <p:guide pos="3840"/>
      </p:guideLst>
    </p:cSldViewPr>
  </p:slideViewPr>
  <p:outlineViewPr>
    <p:cViewPr>
      <p:scale>
        <a:sx n="33" d="100"/>
        <a:sy n="33" d="100"/>
      </p:scale>
      <p:origin x="0" y="-80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6F1D3-4BCC-4C76-90AA-23809E057FE8}" type="datetimeFigureOut">
              <a:rPr lang="en-US" smtClean="0"/>
              <a:t>1/24/2023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4AE7A0-DE80-45CA-9CEE-C3C18E81CF25}" type="slidenum">
              <a:rPr lang="en-US" smtClean="0"/>
              <a:t>‹#›</a:t>
            </a:fld>
            <a:endParaRPr lang="en-US"/>
          </a:p>
        </p:txBody>
      </p:sp>
    </p:spTree>
    <p:extLst>
      <p:ext uri="{BB962C8B-B14F-4D97-AF65-F5344CB8AC3E}">
        <p14:creationId xmlns:p14="http://schemas.microsoft.com/office/powerpoint/2010/main" val="2343188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da.gov/food/food-safety-modernization-act-fsma/fsma-final-rule-preventive-controls-human-food"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da.gov/food/food-safety-modernization-act-fsma/fsma-final-rule-preventive-controls-human-foo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instructor: Welcome participants to this training session.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7547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School district purchasing agents, and/or school nutrition program directors and managers should be aware of the sanitary transportation rule, which outlines refrigeration standards, cleaning practices, and methods to avoid cross-contamination and allergen cross contact. </a:t>
            </a:r>
          </a:p>
          <a:p>
            <a:pPr algn="l"/>
            <a:endParaRPr lang="en-US" dirty="0"/>
          </a:p>
          <a:p>
            <a:pPr algn="l"/>
            <a:r>
              <a:rPr lang="en-US" dirty="0"/>
              <a:t>School district purchasing agents, and/or school nutrition program directors and managers, may wish to plan a site visit to observe and discuss farm food safety practices, including transportation. It will be helpful to discuss your expectations for transport vehicles, delivery times, packaging materials, and handling of product returns.</a:t>
            </a:r>
          </a:p>
          <a:p>
            <a:pPr algn="l"/>
            <a:endParaRPr lang="en-US" dirty="0"/>
          </a:p>
          <a:p>
            <a:pPr algn="l"/>
            <a:r>
              <a:rPr lang="en-US" dirty="0"/>
              <a:t>https://www.fda.gov/food/food-safety-modernization-act-fsma/fsma-final-rule-mitigation-strategies-protect-food-against-intentional-adulteration</a:t>
            </a:r>
          </a:p>
        </p:txBody>
      </p:sp>
      <p:sp>
        <p:nvSpPr>
          <p:cNvPr id="4" name="Slide Number Placeholder 3"/>
          <p:cNvSpPr>
            <a:spLocks noGrp="1"/>
          </p:cNvSpPr>
          <p:nvPr>
            <p:ph type="sldNum" sz="quarter" idx="5"/>
          </p:nvPr>
        </p:nvSpPr>
        <p:spPr/>
        <p:txBody>
          <a:bodyPr/>
          <a:lstStyle/>
          <a:p>
            <a:fld id="{8A4AE7A0-DE80-45CA-9CEE-C3C18E81CF25}" type="slidenum">
              <a:rPr lang="en-US" smtClean="0"/>
              <a:t>10</a:t>
            </a:fld>
            <a:endParaRPr lang="en-US"/>
          </a:p>
        </p:txBody>
      </p:sp>
    </p:spTree>
    <p:extLst>
      <p:ext uri="{BB962C8B-B14F-4D97-AF65-F5344CB8AC3E}">
        <p14:creationId xmlns:p14="http://schemas.microsoft.com/office/powerpoint/2010/main" val="162269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11</a:t>
            </a:fld>
            <a:endParaRPr lang="en-US"/>
          </a:p>
        </p:txBody>
      </p:sp>
    </p:spTree>
    <p:extLst>
      <p:ext uri="{BB962C8B-B14F-4D97-AF65-F5344CB8AC3E}">
        <p14:creationId xmlns:p14="http://schemas.microsoft.com/office/powerpoint/2010/main" val="1845029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12</a:t>
            </a:fld>
            <a:endParaRPr lang="en-US"/>
          </a:p>
        </p:txBody>
      </p:sp>
    </p:spTree>
    <p:extLst>
      <p:ext uri="{BB962C8B-B14F-4D97-AF65-F5344CB8AC3E}">
        <p14:creationId xmlns:p14="http://schemas.microsoft.com/office/powerpoint/2010/main" val="2896063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r>
              <a:rPr lang="en-US" dirty="0"/>
              <a:t>Buyers, distributors, and producers should understand the difference between food product liability and general farm liability insurance coverage. Product liability covers risks associated with the sale of products away from the farm. In the event of a foodborne illness complaint, the food product liability insurance would cover customer claims should there be legal action. </a:t>
            </a:r>
          </a:p>
          <a:p>
            <a:endParaRPr lang="en-US" dirty="0"/>
          </a:p>
          <a:p>
            <a:r>
              <a:rPr lang="en-US" dirty="0"/>
              <a:t>General farm insurance provides coverage only for on-farm activities in case a worker or visitor on the farm is injured or other farm related events. Farmers may think their general farm liability protects them against lawsuit claims from foodborne illness cases, but it does not. </a:t>
            </a:r>
          </a:p>
          <a:p>
            <a:endParaRPr lang="en-US" dirty="0"/>
          </a:p>
          <a:p>
            <a:r>
              <a:rPr lang="en-US" dirty="0"/>
              <a:t>Most distributors carry food product liability insurance in addition to other coverage. When purchasing local foods, document the farmer’s necessary liability insurance required by your district’s procurement plan. You may need to talk to your school district’s attorney to find out the district requirements. Lower coverage requirements for local procurement may be an option to reduce the financial burden to small farm operations.</a:t>
            </a:r>
          </a:p>
        </p:txBody>
      </p:sp>
    </p:spTree>
    <p:extLst>
      <p:ext uri="{BB962C8B-B14F-4D97-AF65-F5344CB8AC3E}">
        <p14:creationId xmlns:p14="http://schemas.microsoft.com/office/powerpoint/2010/main" val="696153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Buy American Provision is something school nutrition staff need to be aware of, which </a:t>
            </a:r>
            <a:r>
              <a:rPr lang="en-US" b="0" i="0" dirty="0">
                <a:solidFill>
                  <a:srgbClr val="1B1B1B"/>
                </a:solidFill>
                <a:effectLst/>
                <a:latin typeface="Source Sans Pro Web"/>
              </a:rPr>
              <a:t>supports the mission of the child nutrition programs: to serve children nutritious meals and support American agriculture.</a:t>
            </a:r>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14</a:t>
            </a:fld>
            <a:endParaRPr lang="en-US"/>
          </a:p>
        </p:txBody>
      </p:sp>
    </p:spTree>
    <p:extLst>
      <p:ext uri="{BB962C8B-B14F-4D97-AF65-F5344CB8AC3E}">
        <p14:creationId xmlns:p14="http://schemas.microsoft.com/office/powerpoint/2010/main" val="826163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B1B1B"/>
                </a:solidFill>
                <a:effectLst/>
                <a:latin typeface="Source Sans Pro Web"/>
              </a:rPr>
              <a:t>The Buy American provision is outlined in a provision added to the National School Lunch Act, requiring school food authorities (SFAs) to purchase, to the maximum extent practicable, domestic commodities or products. </a:t>
            </a:r>
          </a:p>
          <a:p>
            <a:endParaRPr lang="en-US" b="0" i="0" dirty="0">
              <a:solidFill>
                <a:srgbClr val="1B1B1B"/>
              </a:solidFill>
              <a:effectLst/>
              <a:latin typeface="Source Sans Pro Web"/>
            </a:endParaRPr>
          </a:p>
          <a:p>
            <a:r>
              <a:rPr lang="en-US" b="0" i="0" dirty="0">
                <a:solidFill>
                  <a:srgbClr val="1B1B1B"/>
                </a:solidFill>
                <a:effectLst/>
                <a:latin typeface="Source Sans Pro Web"/>
              </a:rPr>
              <a:t>The National School Lunch Act defines “domestic commodity or product” as an agricultural commodity that is produced in the U.S. and a food product that is processed in the U.S. substantially using agricultural commodities produced in the U.S. </a:t>
            </a:r>
          </a:p>
          <a:p>
            <a:endParaRPr lang="en-US" b="0" i="0" dirty="0">
              <a:solidFill>
                <a:srgbClr val="1B1B1B"/>
              </a:solidFill>
              <a:effectLst/>
              <a:latin typeface="Source Sans Pro Web"/>
            </a:endParaRPr>
          </a:p>
          <a:p>
            <a:r>
              <a:rPr lang="en-US" b="0" i="0" dirty="0">
                <a:solidFill>
                  <a:srgbClr val="1B1B1B"/>
                </a:solidFill>
                <a:effectLst/>
                <a:latin typeface="Source Sans Pro Web"/>
              </a:rPr>
              <a:t>Report language accompanying the legislation noted that “substantially means over 51% from American products.” Therefore, over 51% of the final processed product (by weight or volume) must consist of agricultural commodities that were grown domestically. </a:t>
            </a:r>
          </a:p>
          <a:p>
            <a:endParaRPr lang="en-US" b="0" i="0" dirty="0">
              <a:solidFill>
                <a:srgbClr val="1B1B1B"/>
              </a:solidFill>
              <a:effectLst/>
              <a:latin typeface="Source Sans Pro Web"/>
            </a:endParaRPr>
          </a:p>
          <a:p>
            <a:r>
              <a:rPr lang="en-US" b="0" i="0" dirty="0">
                <a:solidFill>
                  <a:srgbClr val="1B1B1B"/>
                </a:solidFill>
                <a:effectLst/>
                <a:latin typeface="Source Sans Pro Web"/>
              </a:rPr>
              <a:t>Thus, for foods that are unprocessed, agricultural commodities must be domestic, and for foods that are processed, they must be processed domestically using domestic agricultural food components that are comprised of over 51% domestically grown items, by weight or volume as determined by the SFA.</a:t>
            </a:r>
          </a:p>
          <a:p>
            <a:endParaRPr lang="en-US" b="0" i="0" dirty="0">
              <a:solidFill>
                <a:srgbClr val="1B1B1B"/>
              </a:solidFill>
              <a:effectLst/>
              <a:latin typeface="Source Sans Pro Web"/>
            </a:endParaRPr>
          </a:p>
          <a:p>
            <a:endParaRPr lang="en-US" b="0" i="0" dirty="0">
              <a:solidFill>
                <a:srgbClr val="1B1B1B"/>
              </a:solidFill>
              <a:effectLst/>
              <a:latin typeface="Source Sans Pro Web"/>
            </a:endParaRPr>
          </a:p>
        </p:txBody>
      </p:sp>
      <p:sp>
        <p:nvSpPr>
          <p:cNvPr id="4" name="Slide Number Placeholder 3"/>
          <p:cNvSpPr>
            <a:spLocks noGrp="1"/>
          </p:cNvSpPr>
          <p:nvPr>
            <p:ph type="sldNum" sz="quarter" idx="5"/>
          </p:nvPr>
        </p:nvSpPr>
        <p:spPr/>
        <p:txBody>
          <a:bodyPr/>
          <a:lstStyle/>
          <a:p>
            <a:fld id="{8A4AE7A0-DE80-45CA-9CEE-C3C18E81CF25}" type="slidenum">
              <a:rPr lang="en-US" smtClean="0"/>
              <a:t>15</a:t>
            </a:fld>
            <a:endParaRPr lang="en-US"/>
          </a:p>
        </p:txBody>
      </p:sp>
    </p:spTree>
    <p:extLst>
      <p:ext uri="{BB962C8B-B14F-4D97-AF65-F5344CB8AC3E}">
        <p14:creationId xmlns:p14="http://schemas.microsoft.com/office/powerpoint/2010/main" val="16592561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B1B1B"/>
                </a:solidFill>
                <a:effectLst/>
                <a:latin typeface="Source Sans Pro Web"/>
              </a:rPr>
              <a:t>The Buy American provision applies to SFAs located in the 48 contiguous United States and is one of the procurement standards these SFAs must comply with when purchasing commercial food products served in the school meals programs. </a:t>
            </a:r>
            <a:endParaRPr lang="en-US" dirty="0"/>
          </a:p>
          <a:p>
            <a:endParaRPr lang="en-US" b="0" i="0" dirty="0">
              <a:solidFill>
                <a:srgbClr val="1B1B1B"/>
              </a:solidFill>
              <a:effectLst/>
              <a:latin typeface="Source Sans Pro Web"/>
            </a:endParaRPr>
          </a:p>
          <a:p>
            <a:r>
              <a:rPr lang="en-US" b="0" i="0" dirty="0">
                <a:solidFill>
                  <a:srgbClr val="1B1B1B"/>
                </a:solidFill>
                <a:effectLst/>
                <a:latin typeface="Source Sans Pro Web"/>
              </a:rPr>
              <a:t>The exceptions to the Buy American Provision include commodities where the domestic product is cost prohibitive, or isn’t grown domestically, or in sufficient quantities, or of satisfactory quality. </a:t>
            </a:r>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16</a:t>
            </a:fld>
            <a:endParaRPr lang="en-US"/>
          </a:p>
        </p:txBody>
      </p:sp>
    </p:spTree>
    <p:extLst>
      <p:ext uri="{BB962C8B-B14F-4D97-AF65-F5344CB8AC3E}">
        <p14:creationId xmlns:p14="http://schemas.microsoft.com/office/powerpoint/2010/main" val="1867667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It’s unclear where the fruit was produced. Although the product was processed and packed in the U.S., 51% or more of the product must have been grown domestically, unless it meets the exceptions to the Buy American Provision.  </a:t>
            </a: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17</a:t>
            </a:fld>
            <a:endParaRPr lang="en-US"/>
          </a:p>
        </p:txBody>
      </p:sp>
    </p:spTree>
    <p:extLst>
      <p:ext uri="{BB962C8B-B14F-4D97-AF65-F5344CB8AC3E}">
        <p14:creationId xmlns:p14="http://schemas.microsoft.com/office/powerpoint/2010/main" val="3804720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Probably not, it depends on whether the fruit is grown domestically or not. If the fruit isn’t grown in the U.S., then you are able to buy canned fruit under the Buy American Provision exceptions. </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18</a:t>
            </a:fld>
            <a:endParaRPr lang="en-US"/>
          </a:p>
        </p:txBody>
      </p:sp>
    </p:spTree>
    <p:extLst>
      <p:ext uri="{BB962C8B-B14F-4D97-AF65-F5344CB8AC3E}">
        <p14:creationId xmlns:p14="http://schemas.microsoft.com/office/powerpoint/2010/main" val="12285104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The cost of the domestic fruit is not so high as to be cost prohibitive, you must buy the 100% USA fruit &amp; juice under the Buy American Provision.  </a:t>
            </a:r>
          </a:p>
          <a:p>
            <a:endParaRPr lang="en-US" b="1" dirty="0">
              <a:solidFill>
                <a:srgbClr val="FF0000"/>
              </a:solidFill>
            </a:endParaRPr>
          </a:p>
          <a:p>
            <a:endParaRPr lang="en-US" b="1" dirty="0">
              <a:solidFill>
                <a:srgbClr val="FF0000"/>
              </a:solidFill>
            </a:endParaRPr>
          </a:p>
          <a:p>
            <a:r>
              <a:rPr lang="en-US" b="1" dirty="0">
                <a:solidFill>
                  <a:srgbClr val="FF0000"/>
                </a:solidFill>
              </a:rPr>
              <a:t>But what else could you do? Substitute menu item, ask if you are soliciting bids for this product at the best time of year! Maybe later or earlier in season price and availability would change.</a:t>
            </a: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19</a:t>
            </a:fld>
            <a:endParaRPr lang="en-US"/>
          </a:p>
        </p:txBody>
      </p:sp>
    </p:spTree>
    <p:extLst>
      <p:ext uri="{BB962C8B-B14F-4D97-AF65-F5344CB8AC3E}">
        <p14:creationId xmlns:p14="http://schemas.microsoft.com/office/powerpoint/2010/main" val="2024990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instructor: Review the learning objectives with the participants.</a:t>
            </a:r>
          </a:p>
        </p:txBody>
      </p:sp>
      <p:sp>
        <p:nvSpPr>
          <p:cNvPr id="4" name="Slide Number Placeholder 3"/>
          <p:cNvSpPr>
            <a:spLocks noGrp="1"/>
          </p:cNvSpPr>
          <p:nvPr>
            <p:ph type="sldNum" sz="quarter" idx="5"/>
          </p:nvPr>
        </p:nvSpPr>
        <p:spPr/>
        <p:txBody>
          <a:bodyPr/>
          <a:lstStyle/>
          <a:p>
            <a:fld id="{8A4AE7A0-DE80-45CA-9CEE-C3C18E81CF25}" type="slidenum">
              <a:rPr lang="en-US" smtClean="0"/>
              <a:t>2</a:t>
            </a:fld>
            <a:endParaRPr lang="en-US"/>
          </a:p>
        </p:txBody>
      </p:sp>
    </p:spTree>
    <p:extLst>
      <p:ext uri="{BB962C8B-B14F-4D97-AF65-F5344CB8AC3E}">
        <p14:creationId xmlns:p14="http://schemas.microsoft.com/office/powerpoint/2010/main" val="2253689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It’s possible that $49 per case is cost prohibitive in your operations- in this case, you could purchase the imported fruit &amp; juice under the Buy American Provision. </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20</a:t>
            </a:fld>
            <a:endParaRPr lang="en-US"/>
          </a:p>
        </p:txBody>
      </p:sp>
    </p:spTree>
    <p:extLst>
      <p:ext uri="{BB962C8B-B14F-4D97-AF65-F5344CB8AC3E}">
        <p14:creationId xmlns:p14="http://schemas.microsoft.com/office/powerpoint/2010/main" val="748908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21</a:t>
            </a:fld>
            <a:endParaRPr lang="en-US"/>
          </a:p>
        </p:txBody>
      </p:sp>
    </p:spTree>
    <p:extLst>
      <p:ext uri="{BB962C8B-B14F-4D97-AF65-F5344CB8AC3E}">
        <p14:creationId xmlns:p14="http://schemas.microsoft.com/office/powerpoint/2010/main" val="37370998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yes, because bananas aren’t grown in sufficient quantity domestically, making them an exception to the Buy American Provision. </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22</a:t>
            </a:fld>
            <a:endParaRPr lang="en-US"/>
          </a:p>
        </p:txBody>
      </p:sp>
    </p:spTree>
    <p:extLst>
      <p:ext uri="{BB962C8B-B14F-4D97-AF65-F5344CB8AC3E}">
        <p14:creationId xmlns:p14="http://schemas.microsoft.com/office/powerpoint/2010/main" val="620559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solidFill>
                  <a:srgbClr val="FF0000"/>
                </a:solidFill>
              </a:rPr>
              <a:t>Note to instructor: ask your participants if they’d buy the product shown. </a:t>
            </a:r>
          </a:p>
          <a:p>
            <a:endParaRPr lang="en-US" b="0" dirty="0">
              <a:solidFill>
                <a:srgbClr val="FF0000"/>
              </a:solidFill>
            </a:endParaRPr>
          </a:p>
          <a:p>
            <a:r>
              <a:rPr lang="en-US" b="0" dirty="0">
                <a:solidFill>
                  <a:srgbClr val="FF0000"/>
                </a:solidFill>
              </a:rPr>
              <a:t>Answer: yes, the USA peaches and pears account for 51.85% of the final product, which is more than 51% and meets the Buy American Provision. </a:t>
            </a:r>
          </a:p>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2B8BCFE2-4EED-45BE-AF9C-C6E5915C470F}" type="slidenum">
              <a:rPr lang="en-US" smtClean="0"/>
              <a:pPr>
                <a:defRPr/>
              </a:pPr>
              <a:t>23</a:t>
            </a:fld>
            <a:endParaRPr lang="en-US"/>
          </a:p>
        </p:txBody>
      </p:sp>
    </p:spTree>
    <p:extLst>
      <p:ext uri="{BB962C8B-B14F-4D97-AF65-F5344CB8AC3E}">
        <p14:creationId xmlns:p14="http://schemas.microsoft.com/office/powerpoint/2010/main" val="22124855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Understanding the Buy American requirements, as well as other smart buying practices will provide benefits to your operations, like cost savings and waste reduction. </a:t>
            </a:r>
          </a:p>
        </p:txBody>
      </p:sp>
      <p:sp>
        <p:nvSpPr>
          <p:cNvPr id="4" name="Slide Number Placeholder 3"/>
          <p:cNvSpPr>
            <a:spLocks noGrp="1"/>
          </p:cNvSpPr>
          <p:nvPr>
            <p:ph type="sldNum" sz="quarter" idx="5"/>
          </p:nvPr>
        </p:nvSpPr>
        <p:spPr/>
        <p:txBody>
          <a:bodyPr/>
          <a:lstStyle/>
          <a:p>
            <a:fld id="{8A4AE7A0-DE80-45CA-9CEE-C3C18E81CF25}" type="slidenum">
              <a:rPr lang="en-US" smtClean="0"/>
              <a:t>24</a:t>
            </a:fld>
            <a:endParaRPr lang="en-US"/>
          </a:p>
        </p:txBody>
      </p:sp>
    </p:spTree>
    <p:extLst>
      <p:ext uri="{BB962C8B-B14F-4D97-AF65-F5344CB8AC3E}">
        <p14:creationId xmlns:p14="http://schemas.microsoft.com/office/powerpoint/2010/main" val="20803385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Maximizing shelf life is an important way that you can save costs and reduce waste. Some tips to do this include:</a:t>
            </a:r>
          </a:p>
          <a:p>
            <a:pPr marL="171450" indent="-171450">
              <a:buFont typeface="Arial" panose="020B0604020202020204" pitchFamily="34" charset="0"/>
              <a:buChar char="•"/>
            </a:pPr>
            <a:r>
              <a:rPr lang="en-US" dirty="0"/>
              <a:t>Check your products when receiving them to make sure they meet your specifications, including quality and condition defects. </a:t>
            </a:r>
          </a:p>
          <a:p>
            <a:pPr marL="171450" indent="-171450">
              <a:buFont typeface="Arial" panose="020B0604020202020204" pitchFamily="34" charset="0"/>
              <a:buChar char="•"/>
            </a:pPr>
            <a:r>
              <a:rPr lang="en-US" dirty="0"/>
              <a:t>Use the right tool for the job. Making sure that you’re using the right tool may help maximize yield- reducing unnecessary product waste and ensuring that usable product isn’t discarded or overlooked. </a:t>
            </a:r>
          </a:p>
          <a:p>
            <a:pPr marL="171450" indent="-171450">
              <a:buFont typeface="Arial" panose="020B0604020202020204" pitchFamily="34" charset="0"/>
              <a:buChar char="•"/>
            </a:pPr>
            <a:r>
              <a:rPr lang="en-US" dirty="0"/>
              <a:t>Use the proper culinary techniques and cooking methods. Like the right tool, this can help minimize waste and maximize yield.</a:t>
            </a:r>
          </a:p>
        </p:txBody>
      </p:sp>
      <p:sp>
        <p:nvSpPr>
          <p:cNvPr id="4" name="Slide Number Placeholder 3"/>
          <p:cNvSpPr>
            <a:spLocks noGrp="1"/>
          </p:cNvSpPr>
          <p:nvPr>
            <p:ph type="sldNum" sz="quarter" idx="5"/>
          </p:nvPr>
        </p:nvSpPr>
        <p:spPr/>
        <p:txBody>
          <a:bodyPr/>
          <a:lstStyle/>
          <a:p>
            <a:fld id="{8A4AE7A0-DE80-45CA-9CEE-C3C18E81CF25}" type="slidenum">
              <a:rPr lang="en-US" smtClean="0"/>
              <a:t>25</a:t>
            </a:fld>
            <a:endParaRPr lang="en-US"/>
          </a:p>
        </p:txBody>
      </p:sp>
    </p:spTree>
    <p:extLst>
      <p:ext uri="{BB962C8B-B14F-4D97-AF65-F5344CB8AC3E}">
        <p14:creationId xmlns:p14="http://schemas.microsoft.com/office/powerpoint/2010/main" val="16322860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how do we know what the yield is? For starters, you can look in the Food Buying Guide. </a:t>
            </a:r>
          </a:p>
          <a:p>
            <a:endParaRPr lang="en-US" dirty="0"/>
          </a:p>
          <a:p>
            <a:r>
              <a:rPr lang="en-US" dirty="0"/>
              <a:t>As an example, you should get a minimum of 65% or .65 edible portion out of a head of romaine. That leaves an expected loss of about 35%. I can’t tell you how much money everyday is lost on the cutting room floor in school kitchens, because the school chef doesn’t know the standard, and no one has taught them how to calculate as purchased to edible portion. They simply use more product and the director wonders why their food cost is out of control. Well fear no longer, because in a minute, we are about to calculate together. </a:t>
            </a:r>
          </a:p>
        </p:txBody>
      </p:sp>
      <p:sp>
        <p:nvSpPr>
          <p:cNvPr id="4" name="Slide Number Placeholder 3"/>
          <p:cNvSpPr>
            <a:spLocks noGrp="1"/>
          </p:cNvSpPr>
          <p:nvPr>
            <p:ph type="sldNum" sz="quarter" idx="5"/>
          </p:nvPr>
        </p:nvSpPr>
        <p:spPr/>
        <p:txBody>
          <a:bodyPr/>
          <a:lstStyle/>
          <a:p>
            <a:fld id="{8A4AE7A0-DE80-45CA-9CEE-C3C18E81CF25}" type="slidenum">
              <a:rPr lang="en-US" smtClean="0"/>
              <a:t>26</a:t>
            </a:fld>
            <a:endParaRPr lang="en-US"/>
          </a:p>
        </p:txBody>
      </p:sp>
    </p:spTree>
    <p:extLst>
      <p:ext uri="{BB962C8B-B14F-4D97-AF65-F5344CB8AC3E}">
        <p14:creationId xmlns:p14="http://schemas.microsoft.com/office/powerpoint/2010/main" val="3757428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Ensuring you buy from safe and reputable vendors is important to minimize food safety risks in your operations. It’s also important to understand and comply with the Buy American Provision as a school nutrition professional, and buying smart can help minimize waste and promote cost savings in your operations. </a:t>
            </a:r>
          </a:p>
        </p:txBody>
      </p:sp>
      <p:sp>
        <p:nvSpPr>
          <p:cNvPr id="4" name="Slide Number Placeholder 3"/>
          <p:cNvSpPr>
            <a:spLocks noGrp="1"/>
          </p:cNvSpPr>
          <p:nvPr>
            <p:ph type="sldNum" sz="quarter" idx="5"/>
          </p:nvPr>
        </p:nvSpPr>
        <p:spPr/>
        <p:txBody>
          <a:bodyPr/>
          <a:lstStyle/>
          <a:p>
            <a:fld id="{A1A0E47E-2B91-4232-865E-C68B71B5CE60}" type="slidenum">
              <a:rPr lang="en-US" smtClean="0"/>
              <a:t>27</a:t>
            </a:fld>
            <a:endParaRPr lang="en-US"/>
          </a:p>
        </p:txBody>
      </p:sp>
    </p:spTree>
    <p:extLst>
      <p:ext uri="{BB962C8B-B14F-4D97-AF65-F5344CB8AC3E}">
        <p14:creationId xmlns:p14="http://schemas.microsoft.com/office/powerpoint/2010/main" val="126923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3:notes"/>
          <p:cNvSpPr txBox="1">
            <a:spLocks noGrp="1"/>
          </p:cNvSpPr>
          <p:nvPr>
            <p:ph type="body" idx="1"/>
          </p:nvPr>
        </p:nvSpPr>
        <p:spPr>
          <a:xfrm>
            <a:off x="731838" y="4560888"/>
            <a:ext cx="5851525" cy="4319587"/>
          </a:xfrm>
          <a:prstGeom prst="rect">
            <a:avLst/>
          </a:prstGeom>
          <a:noFill/>
          <a:ln>
            <a:noFill/>
          </a:ln>
        </p:spPr>
        <p:txBody>
          <a:bodyPr spcFirstLastPara="1" wrap="square" lIns="96650" tIns="48325" rIns="96650" bIns="48325" anchor="t" anchorCtr="0">
            <a:normAutofit/>
          </a:bodyPr>
          <a:lstStyle/>
          <a:p>
            <a:pPr marL="0" lvl="0" indent="0" algn="l" rtl="0">
              <a:spcBef>
                <a:spcPts val="0"/>
              </a:spcBef>
              <a:spcAft>
                <a:spcPts val="0"/>
              </a:spcAft>
              <a:buNone/>
            </a:pPr>
            <a:r>
              <a:rPr lang="en-US" dirty="0"/>
              <a:t>Buying safe is an important consideration in your HACCP-based food safety plan. It is important to buy from a supplier who is reputable and handles food safely. </a:t>
            </a:r>
            <a:endParaRPr dirty="0"/>
          </a:p>
        </p:txBody>
      </p:sp>
      <p:sp>
        <p:nvSpPr>
          <p:cNvPr id="110" name="Google Shape;110;p3:notes"/>
          <p:cNvSpPr txBox="1">
            <a:spLocks noGrp="1"/>
          </p:cNvSpPr>
          <p:nvPr>
            <p:ph type="sldNum" idx="12"/>
          </p:nvPr>
        </p:nvSpPr>
        <p:spPr>
          <a:xfrm>
            <a:off x="4143375" y="9120188"/>
            <a:ext cx="3170238" cy="479425"/>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schools have lots of options for purchasing fresh produce – both in terms of product form and source. Traditionally, raw produce has been purchased in a form where it is clean and minimally trimmed. Labor-saving, pre-cut produce has gained in popularity over the years. Precut produce is washed, then chopped, cut, sliced or diced, and packaged. Districts may be buying produce from one vendor, or a combination of vendors. You may not think of your school garden as a vendor because students and staff are involved in growing and harvesting the food. However, all the requirements for ensuring produce safety should be followed just like any other vendor. Let’s take a closer look at our vendor options.</a:t>
            </a:r>
          </a:p>
          <a:p>
            <a:endParaRPr lang="en-US" dirty="0"/>
          </a:p>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4</a:t>
            </a:fld>
            <a:endParaRPr lang="en-US"/>
          </a:p>
        </p:txBody>
      </p:sp>
    </p:spTree>
    <p:extLst>
      <p:ext uri="{BB962C8B-B14F-4D97-AF65-F5344CB8AC3E}">
        <p14:creationId xmlns:p14="http://schemas.microsoft.com/office/powerpoint/2010/main" val="8571130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Broadline distributors carry multiple products – from fresh apples to canned peaches. These distributors and those that specialize in fresh produce are a “one stop shop” for variety and year round availability because they are buying what is on the market around the country and around the globe. Just about every product is in season somewhere.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5</a:t>
            </a:fld>
            <a:endParaRPr lang="en-US"/>
          </a:p>
        </p:txBody>
      </p:sp>
    </p:spTree>
    <p:extLst>
      <p:ext uri="{BB962C8B-B14F-4D97-AF65-F5344CB8AC3E}">
        <p14:creationId xmlns:p14="http://schemas.microsoft.com/office/powerpoint/2010/main" val="3101539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p:spPr>
      </p:sp>
      <p:sp>
        <p:nvSpPr>
          <p:cNvPr id="68611" name="Rectangle 3"/>
          <p:cNvSpPr>
            <a:spLocks noGrp="1"/>
          </p:cNvSpPr>
          <p:nvPr>
            <p:ph type="body" idx="1"/>
          </p:nvPr>
        </p:nvSpPr>
        <p:spPr bwMode="auto">
          <a:noFill/>
        </p:spPr>
        <p:txBody>
          <a:bodyPr wrap="square" numCol="1" anchor="t" anchorCtr="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buyer has the responsibility to ensure that food is purchased from a safe, reputable source. To offer the safest product to their customers, both types of distributors may require farms that sell produce to them to provide verification that they follow food safety practices, such as, Good Agricultural Practices (GAPs) and/or Good Handling Practices (GHPs) by requiring annual food safety audits. </a:t>
            </a:r>
          </a:p>
          <a:p>
            <a:endParaRPr lang="en-US" b="0" baseline="0" dirty="0"/>
          </a:p>
        </p:txBody>
      </p:sp>
    </p:spTree>
    <p:extLst>
      <p:ext uri="{BB962C8B-B14F-4D97-AF65-F5344CB8AC3E}">
        <p14:creationId xmlns:p14="http://schemas.microsoft.com/office/powerpoint/2010/main" val="1933926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Food Safety Modernization Act for fresh produce, also known as the Produce Safety Rule, is now final. Safety criteria for farms are defined and provide preventive controls for growing, harvesting, and transporting product. Some exemptions do apply for small farm operations, so it is important to ask your vendor about their food safety assurance requirements. Distributors may purchase from GAPs audited farms; farms with food safety plans, but no GAPs audit; farms that do not have food safety plans, or a combination. If GAPs documentation is important to you, ask for produce only from those farms by including food safety language, such as: “verification of GAP audit”, in your bid documents. Distributors want to meet their customers’ food safety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solidFill>
                <a:schemeClr val="hlink"/>
              </a:solidFill>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solidFill>
                <a:schemeClr val="hlink"/>
              </a:solidFill>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solidFill>
                  <a:schemeClr val="hlink"/>
                </a:solidFill>
                <a:hlinkClick r:id="rId3"/>
              </a:rPr>
              <a:t>Link to FSMA - https://www.fda.gov/food/food-safety-modernization-act-fsma/fsma-final-rule-preventive-controls-human-food</a:t>
            </a:r>
            <a:endParaRPr lang="en-US" dirty="0"/>
          </a:p>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7</a:t>
            </a:fld>
            <a:endParaRPr lang="en-US"/>
          </a:p>
        </p:txBody>
      </p:sp>
    </p:spTree>
    <p:extLst>
      <p:ext uri="{BB962C8B-B14F-4D97-AF65-F5344CB8AC3E}">
        <p14:creationId xmlns:p14="http://schemas.microsoft.com/office/powerpoint/2010/main" val="4012536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maintain food safety while the product is in their custody, suppliers also follow a food safety plan for handling produce in their warehouse and distributing it to customers. The plan includes personal hygiene practices, avoiding time and temperature abuse, product traceability and preventing cross contamination. School nutrition buyers should ask all produce distributors about food safety practices and require documentation of both the supplier’s food safety practices and any Good Agricultural Practices (GAPs) documentation from their suppliers or growers. </a:t>
            </a:r>
            <a:endParaRPr lang="en-US" u="sng" dirty="0">
              <a:solidFill>
                <a:schemeClr val="hlink"/>
              </a:solidFill>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solidFill>
                <a:schemeClr val="hlink"/>
              </a:solidFill>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a:solidFill>
                  <a:schemeClr val="hlink"/>
                </a:solidFill>
                <a:hlinkClick r:id="rId3"/>
              </a:rPr>
              <a:t>https://www.fda.gov/food/food-safety-modernization-act-fsma/fsma-final-rule-preventive-controls-human-food</a:t>
            </a:r>
            <a:endParaRPr lang="en-US" dirty="0"/>
          </a:p>
          <a:p>
            <a:endParaRPr lang="en-US" dirty="0"/>
          </a:p>
        </p:txBody>
      </p:sp>
      <p:sp>
        <p:nvSpPr>
          <p:cNvPr id="4" name="Slide Number Placeholder 3"/>
          <p:cNvSpPr>
            <a:spLocks noGrp="1"/>
          </p:cNvSpPr>
          <p:nvPr>
            <p:ph type="sldNum" sz="quarter" idx="5"/>
          </p:nvPr>
        </p:nvSpPr>
        <p:spPr/>
        <p:txBody>
          <a:bodyPr/>
          <a:lstStyle/>
          <a:p>
            <a:fld id="{8A4AE7A0-DE80-45CA-9CEE-C3C18E81CF25}" type="slidenum">
              <a:rPr lang="en-US" smtClean="0"/>
              <a:t>8</a:t>
            </a:fld>
            <a:endParaRPr lang="en-US"/>
          </a:p>
        </p:txBody>
      </p:sp>
    </p:spTree>
    <p:extLst>
      <p:ext uri="{BB962C8B-B14F-4D97-AF65-F5344CB8AC3E}">
        <p14:creationId xmlns:p14="http://schemas.microsoft.com/office/powerpoint/2010/main" val="1297174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 you only get your produce from one source? Probably not! Today, many school districts have multiple sources for produce. Every participant at every step in the food chain from farm to fork should be able to trace the product one step back and one step forward, even school gardens.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Schools should maintain purchasing records for all produce vendors. When multiple vendors are used, such as a distributor, local farm, and school garden, you should make every effort not to co-mingle produce in storage. For example, do not put the leftover apples from your local farm in the same box as 30 apples leftover from the distributor, even if you are trying to save space in the refrigerator. Central kitchens should also have a system of tracing product distributed within the school district, so products served at different locations may be tracked.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333333"/>
              </a:solidFill>
              <a:effectLst/>
              <a:latin typeface="Georgia" panose="02040502050405020303" pitchFamily="18" charset="0"/>
            </a:endParaRPr>
          </a:p>
          <a:p>
            <a:r>
              <a:rPr lang="en-US" dirty="0"/>
              <a:t>https://www.fda.gov/food/food-safety-modernization-act-fsma/fsma-proposed-rule-food-traceability</a:t>
            </a:r>
          </a:p>
        </p:txBody>
      </p:sp>
      <p:sp>
        <p:nvSpPr>
          <p:cNvPr id="4" name="Slide Number Placeholder 3"/>
          <p:cNvSpPr>
            <a:spLocks noGrp="1"/>
          </p:cNvSpPr>
          <p:nvPr>
            <p:ph type="sldNum" sz="quarter" idx="5"/>
          </p:nvPr>
        </p:nvSpPr>
        <p:spPr/>
        <p:txBody>
          <a:bodyPr/>
          <a:lstStyle/>
          <a:p>
            <a:fld id="{8A4AE7A0-DE80-45CA-9CEE-C3C18E81CF25}" type="slidenum">
              <a:rPr lang="en-US" smtClean="0"/>
              <a:t>9</a:t>
            </a:fld>
            <a:endParaRPr lang="en-US"/>
          </a:p>
        </p:txBody>
      </p:sp>
    </p:spTree>
    <p:extLst>
      <p:ext uri="{BB962C8B-B14F-4D97-AF65-F5344CB8AC3E}">
        <p14:creationId xmlns:p14="http://schemas.microsoft.com/office/powerpoint/2010/main" val="18042926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7" y="3448002"/>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Title 6"/>
          <p:cNvSpPr>
            <a:spLocks noGrp="1"/>
          </p:cNvSpPr>
          <p:nvPr>
            <p:ph type="title" hasCustomPrompt="1"/>
          </p:nvPr>
        </p:nvSpPr>
        <p:spPr>
          <a:xfrm>
            <a:off x="362047"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dirty="0"/>
              <a:t>CLICK TO EDIT MASTER</a:t>
            </a:r>
            <a:br>
              <a:rPr lang="en-US" dirty="0"/>
            </a:br>
            <a:r>
              <a:rPr lang="en-US" dirty="0"/>
              <a:t>TITLE STYLE</a:t>
            </a:r>
          </a:p>
        </p:txBody>
      </p:sp>
      <p:sp>
        <p:nvSpPr>
          <p:cNvPr id="11" name="Text Placeholder 10"/>
          <p:cNvSpPr>
            <a:spLocks noGrp="1"/>
          </p:cNvSpPr>
          <p:nvPr>
            <p:ph type="body" sz="quarter" idx="10" hasCustomPrompt="1"/>
          </p:nvPr>
        </p:nvSpPr>
        <p:spPr>
          <a:xfrm>
            <a:off x="9275501"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12" name="Text Placeholder 10"/>
          <p:cNvSpPr>
            <a:spLocks noGrp="1"/>
          </p:cNvSpPr>
          <p:nvPr>
            <p:ph type="body" sz="quarter" idx="11" hasCustomPrompt="1"/>
          </p:nvPr>
        </p:nvSpPr>
        <p:spPr>
          <a:xfrm>
            <a:off x="9275501" y="3580578"/>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presenter title </a:t>
            </a:r>
          </a:p>
        </p:txBody>
      </p:sp>
      <p:cxnSp>
        <p:nvCxnSpPr>
          <p:cNvPr id="17" name="Straight Connector 16"/>
          <p:cNvCxnSpPr/>
          <p:nvPr userDrawn="1"/>
        </p:nvCxnSpPr>
        <p:spPr>
          <a:xfrm>
            <a:off x="9362904"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1"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21" name="Text Placeholder 10"/>
          <p:cNvSpPr>
            <a:spLocks noGrp="1"/>
          </p:cNvSpPr>
          <p:nvPr>
            <p:ph type="body" sz="quarter" idx="13" hasCustomPrompt="1"/>
          </p:nvPr>
        </p:nvSpPr>
        <p:spPr>
          <a:xfrm>
            <a:off x="9275501" y="4514643"/>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dirty="0"/>
              <a:t>Edit presenter title</a:t>
            </a:r>
          </a:p>
        </p:txBody>
      </p:sp>
      <p:pic>
        <p:nvPicPr>
          <p:cNvPr id="22" name="Picture 21" descr="USDA-Official Logo.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047" y="6210479"/>
            <a:ext cx="3199416" cy="367097"/>
          </a:xfrm>
          <a:prstGeom prst="rect">
            <a:avLst/>
          </a:prstGeom>
        </p:spPr>
      </p:pic>
      <p:pic>
        <p:nvPicPr>
          <p:cNvPr id="6" name="Picture 5"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362903"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SU Divider">
  <p:cSld name="1_PSU Divide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74"/>
          <p:cNvSpPr txBox="1">
            <a:spLocks noGrp="1"/>
          </p:cNvSpPr>
          <p:nvPr>
            <p:ph type="subTitle" idx="1"/>
          </p:nvPr>
        </p:nvSpPr>
        <p:spPr>
          <a:xfrm>
            <a:off x="456873" y="3973105"/>
            <a:ext cx="11260992" cy="636905"/>
          </a:xfrm>
          <a:prstGeom prst="rect">
            <a:avLst/>
          </a:prstGeom>
          <a:noFill/>
          <a:ln>
            <a:noFill/>
          </a:ln>
        </p:spPr>
        <p:txBody>
          <a:bodyPr spcFirstLastPara="1" wrap="square" lIns="91425" tIns="45700" rIns="91425" bIns="45700" anchor="t" anchorCtr="0">
            <a:normAutofit/>
          </a:bodyPr>
          <a:lstStyle>
            <a:lvl1pPr lvl="0" algn="ctr">
              <a:lnSpc>
                <a:spcPct val="80000"/>
              </a:lnSpc>
              <a:spcBef>
                <a:spcPts val="480"/>
              </a:spcBef>
              <a:spcAft>
                <a:spcPts val="0"/>
              </a:spcAft>
              <a:buClr>
                <a:schemeClr val="lt1"/>
              </a:buClr>
              <a:buSzPts val="2400"/>
              <a:buNone/>
              <a:defRPr sz="2400" b="0" i="1">
                <a:solidFill>
                  <a:schemeClr val="lt1"/>
                </a:solidFill>
                <a:latin typeface="Cambria"/>
                <a:ea typeface="Cambria"/>
                <a:cs typeface="Cambria"/>
                <a:sym typeface="Cambria"/>
              </a:defRPr>
            </a:lvl1pPr>
            <a:lvl2pPr lvl="1" algn="ctr">
              <a:spcBef>
                <a:spcPts val="560"/>
              </a:spcBef>
              <a:spcAft>
                <a:spcPts val="0"/>
              </a:spcAft>
              <a:buSzPts val="2800"/>
              <a:buNone/>
              <a:defRPr>
                <a:solidFill>
                  <a:srgbClr val="888888"/>
                </a:solidFill>
              </a:defRPr>
            </a:lvl2pPr>
            <a:lvl3pPr lvl="2" algn="ctr">
              <a:spcBef>
                <a:spcPts val="480"/>
              </a:spcBef>
              <a:spcAft>
                <a:spcPts val="0"/>
              </a:spcAft>
              <a:buSzPts val="2400"/>
              <a:buNone/>
              <a:defRPr>
                <a:solidFill>
                  <a:srgbClr val="888888"/>
                </a:solidFill>
              </a:defRPr>
            </a:lvl3pPr>
            <a:lvl4pPr lvl="3" algn="ctr">
              <a:spcBef>
                <a:spcPts val="400"/>
              </a:spcBef>
              <a:spcAft>
                <a:spcPts val="0"/>
              </a:spcAft>
              <a:buSzPts val="2000"/>
              <a:buNone/>
              <a:defRPr>
                <a:solidFill>
                  <a:srgbClr val="888888"/>
                </a:solidFill>
              </a:defRPr>
            </a:lvl4pPr>
            <a:lvl5pPr lvl="4" algn="ctr">
              <a:spcBef>
                <a:spcPts val="400"/>
              </a:spcBef>
              <a:spcAft>
                <a:spcPts val="0"/>
              </a:spcAft>
              <a:buSzPts val="2000"/>
              <a:buNone/>
              <a:defRPr>
                <a:solidFill>
                  <a:srgbClr val="888888"/>
                </a:solidFill>
              </a:defRPr>
            </a:lvl5pPr>
            <a:lvl6pPr lvl="5" algn="ctr">
              <a:spcBef>
                <a:spcPts val="400"/>
              </a:spcBef>
              <a:spcAft>
                <a:spcPts val="0"/>
              </a:spcAft>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9" name="Google Shape;29;p74"/>
          <p:cNvSpPr txBox="1">
            <a:spLocks noGrp="1"/>
          </p:cNvSpPr>
          <p:nvPr>
            <p:ph type="title"/>
          </p:nvPr>
        </p:nvSpPr>
        <p:spPr>
          <a:xfrm>
            <a:off x="456873" y="3461344"/>
            <a:ext cx="11260993" cy="542241"/>
          </a:xfrm>
          <a:prstGeom prst="rect">
            <a:avLst/>
          </a:prstGeom>
          <a:noFill/>
          <a:ln>
            <a:noFill/>
          </a:ln>
        </p:spPr>
        <p:txBody>
          <a:bodyPr spcFirstLastPara="1" wrap="square" lIns="91425" tIns="45700" rIns="91425" bIns="45700" anchor="ctr" anchorCtr="0">
            <a:noAutofit/>
          </a:bodyPr>
          <a:lstStyle>
            <a:lvl1pPr lvl="0" algn="ctr">
              <a:lnSpc>
                <a:spcPct val="70000"/>
              </a:lnSpc>
              <a:spcBef>
                <a:spcPts val="0"/>
              </a:spcBef>
              <a:spcAft>
                <a:spcPts val="0"/>
              </a:spcAft>
              <a:buClr>
                <a:schemeClr val="lt1"/>
              </a:buClr>
              <a:buSzPts val="4800"/>
              <a:buFont typeface="Calibri"/>
              <a:buNone/>
              <a:defRPr sz="4800"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74"/>
          <p:cNvSpPr>
            <a:spLocks noGrp="1"/>
          </p:cNvSpPr>
          <p:nvPr>
            <p:ph type="pic" idx="2"/>
          </p:nvPr>
        </p:nvSpPr>
        <p:spPr>
          <a:xfrm>
            <a:off x="5291245" y="2586990"/>
            <a:ext cx="1604433" cy="755650"/>
          </a:xfrm>
          <a:prstGeom prst="rect">
            <a:avLst/>
          </a:prstGeom>
          <a:noFill/>
          <a:ln>
            <a:noFill/>
          </a:ln>
        </p:spPr>
        <p:txBody>
          <a:bodyPr spcFirstLastPara="1" wrap="square" lIns="91425" tIns="45700" rIns="91425" bIns="45700" anchor="t" anchorCtr="0">
            <a:normAutofit/>
          </a:bodyPr>
          <a:lstStyle>
            <a:lvl1pPr marR="0" lvl="0" algn="l" rtl="0">
              <a:spcBef>
                <a:spcPts val="320"/>
              </a:spcBef>
              <a:spcAft>
                <a:spcPts val="0"/>
              </a:spcAft>
              <a:buClr>
                <a:schemeClr val="accent5"/>
              </a:buClr>
              <a:buSzPts val="1600"/>
              <a:buFont typeface="Arial"/>
              <a:buNone/>
              <a:defRPr sz="1600" b="0" i="0" u="none" strike="noStrike" cap="none">
                <a:solidFill>
                  <a:schemeClr val="accent5"/>
                </a:solidFill>
                <a:latin typeface="Calibri"/>
                <a:ea typeface="Calibri"/>
                <a:cs typeface="Calibri"/>
                <a:sym typeface="Calibri"/>
              </a:defRPr>
            </a:lvl1pPr>
            <a:lvl2pPr marR="0" lvl="1" algn="l" rtl="0">
              <a:spcBef>
                <a:spcPts val="560"/>
              </a:spcBef>
              <a:spcAft>
                <a:spcPts val="0"/>
              </a:spcAft>
              <a:buClr>
                <a:schemeClr val="accent5"/>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accent5"/>
              </a:buClr>
              <a:buSzPts val="2400"/>
              <a:buFont typeface="Merriweather Sans"/>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accent5"/>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accent5"/>
              </a:buClr>
              <a:buSzPts val="2000"/>
              <a:buFont typeface="Merriweather Sans"/>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492770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879925" y="2564582"/>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userDrawn="1"/>
        </p:nvSpPr>
        <p:spPr>
          <a:xfrm rot="5400000">
            <a:off x="971648" y="159293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7"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5" name="Picture 4"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6" name="Picture 15"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7" name="Text Placeholder 6"/>
          <p:cNvSpPr>
            <a:spLocks noGrp="1"/>
          </p:cNvSpPr>
          <p:nvPr>
            <p:ph type="body" sz="quarter" idx="13" hasCustomPrompt="1"/>
          </p:nvPr>
        </p:nvSpPr>
        <p:spPr>
          <a:xfrm>
            <a:off x="3879851" y="3180716"/>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906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786230" y="184541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userDrawn="1"/>
        </p:nvSpPr>
        <p:spPr>
          <a:xfrm rot="5400000">
            <a:off x="971648" y="794062"/>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7" y="191319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20" name="Picture 19"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21" name="Picture 20"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Text Placeholder 3"/>
          <p:cNvSpPr>
            <a:spLocks noGrp="1"/>
          </p:cNvSpPr>
          <p:nvPr>
            <p:ph type="body" sz="quarter" idx="13" hasCustomPrompt="1"/>
          </p:nvPr>
        </p:nvSpPr>
        <p:spPr>
          <a:xfrm>
            <a:off x="3786718" y="2468564"/>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306849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cxnSp>
        <p:nvCxnSpPr>
          <p:cNvPr id="16" name="Straight Connector 15"/>
          <p:cNvCxnSpPr/>
          <p:nvPr userDrawn="1"/>
        </p:nvCxnSpPr>
        <p:spPr>
          <a:xfrm>
            <a:off x="810685"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dirty="0"/>
              <a:t>Illustration</a:t>
            </a:r>
          </a:p>
        </p:txBody>
      </p:sp>
      <p:pic>
        <p:nvPicPr>
          <p:cNvPr id="6" name="Picture 5" descr="PSU quote marks.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27431" y="5699662"/>
            <a:ext cx="1072109" cy="543605"/>
          </a:xfrm>
          <a:prstGeom prst="rect">
            <a:avLst/>
          </a:prstGeom>
        </p:spPr>
      </p:pic>
      <p:sp>
        <p:nvSpPr>
          <p:cNvPr id="28" name="Text Placeholder 27"/>
          <p:cNvSpPr>
            <a:spLocks noGrp="1"/>
          </p:cNvSpPr>
          <p:nvPr>
            <p:ph type="body" sz="quarter" idx="12" hasCustomPrompt="1"/>
          </p:nvPr>
        </p:nvSpPr>
        <p:spPr>
          <a:xfrm>
            <a:off x="3869570"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pic>
        <p:nvPicPr>
          <p:cNvPr id="14" name="Picture 13" descr="PSU lockup.eps"/>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27" name="Content Placeholder 9"/>
          <p:cNvSpPr>
            <a:spLocks noGrp="1"/>
          </p:cNvSpPr>
          <p:nvPr>
            <p:ph sz="quarter" idx="10" hasCustomPrompt="1"/>
          </p:nvPr>
        </p:nvSpPr>
        <p:spPr>
          <a:xfrm>
            <a:off x="810684" y="1477965"/>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pic>
        <p:nvPicPr>
          <p:cNvPr id="13" name="Picture 12"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4" name="Picture 13"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1"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dirty="0"/>
          </a:p>
        </p:txBody>
      </p:sp>
      <p:cxnSp>
        <p:nvCxnSpPr>
          <p:cNvPr id="20" name="Straight Connector 19"/>
          <p:cNvCxnSpPr/>
          <p:nvPr userDrawn="1"/>
        </p:nvCxnSpPr>
        <p:spPr>
          <a:xfrm>
            <a:off x="6850303"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7" name="Picture 16"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534401" y="1997484"/>
            <a:ext cx="1071033" cy="660400"/>
          </a:xfrm>
        </p:spPr>
        <p:txBody>
          <a:bodyPr>
            <a:normAutofit/>
          </a:bodyPr>
          <a:lstStyle>
            <a:lvl1pPr>
              <a:defRPr sz="1400"/>
            </a:lvl1pPr>
          </a:lstStyle>
          <a:p>
            <a:r>
              <a:rPr lang="en-US" dirty="0"/>
              <a:t>Insert icon here</a:t>
            </a:r>
          </a:p>
        </p:txBody>
      </p:sp>
      <p:sp>
        <p:nvSpPr>
          <p:cNvPr id="5" name="Text Placeholder 4"/>
          <p:cNvSpPr>
            <a:spLocks noGrp="1"/>
          </p:cNvSpPr>
          <p:nvPr>
            <p:ph type="body" sz="quarter" idx="14" hasCustomPrompt="1"/>
          </p:nvPr>
        </p:nvSpPr>
        <p:spPr>
          <a:xfrm>
            <a:off x="6850303" y="2916239"/>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a:t>
            </a:r>
            <a:r>
              <a:rPr lang="en-US" dirty="0" err="1"/>
              <a:t>exa-mple</a:t>
            </a:r>
            <a:r>
              <a:rPr lang="en-US" dirty="0"/>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1"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endParaRPr lang="en-US" dirty="0"/>
          </a:p>
        </p:txBody>
      </p:sp>
      <p:cxnSp>
        <p:nvCxnSpPr>
          <p:cNvPr id="20" name="Straight Connector 19"/>
          <p:cNvCxnSpPr/>
          <p:nvPr userDrawn="1"/>
        </p:nvCxnSpPr>
        <p:spPr>
          <a:xfrm>
            <a:off x="5473205"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3999" y="6340929"/>
            <a:ext cx="11117008" cy="290009"/>
          </a:xfrm>
          <a:prstGeom prst="rect">
            <a:avLst/>
          </a:prstGeom>
        </p:spPr>
      </p:pic>
      <p:pic>
        <p:nvPicPr>
          <p:cNvPr id="18" name="Picture 17" descr="PSU lockup.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040480" y="583017"/>
            <a:ext cx="1670025" cy="370463"/>
          </a:xfrm>
          <a:prstGeom prst="rect">
            <a:avLst/>
          </a:prstGeom>
        </p:spPr>
      </p:pic>
      <p:sp>
        <p:nvSpPr>
          <p:cNvPr id="4" name="Picture Placeholder 3"/>
          <p:cNvSpPr>
            <a:spLocks noGrp="1"/>
          </p:cNvSpPr>
          <p:nvPr>
            <p:ph type="pic" sz="quarter" idx="13" hasCustomPrompt="1"/>
          </p:nvPr>
        </p:nvSpPr>
        <p:spPr>
          <a:xfrm>
            <a:off x="8019627" y="1571347"/>
            <a:ext cx="1083733" cy="660400"/>
          </a:xfrm>
        </p:spPr>
        <p:txBody>
          <a:bodyPr>
            <a:normAutofit/>
          </a:bodyPr>
          <a:lstStyle>
            <a:lvl1pPr>
              <a:defRPr sz="1400" baseline="0"/>
            </a:lvl1pPr>
          </a:lstStyle>
          <a:p>
            <a:r>
              <a:rPr lang="en-US" dirty="0"/>
              <a:t>Insert icon here</a:t>
            </a:r>
          </a:p>
        </p:txBody>
      </p:sp>
      <p:sp>
        <p:nvSpPr>
          <p:cNvPr id="9" name="Text Placeholder 4"/>
          <p:cNvSpPr>
            <a:spLocks noGrp="1"/>
          </p:cNvSpPr>
          <p:nvPr>
            <p:ph type="body" sz="quarter" idx="14" hasCustomPrompt="1"/>
          </p:nvPr>
        </p:nvSpPr>
        <p:spPr>
          <a:xfrm>
            <a:off x="5587735" y="2509838"/>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5"/>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Divider page subhead</a:t>
            </a:r>
          </a:p>
        </p:txBody>
      </p:sp>
      <p:sp>
        <p:nvSpPr>
          <p:cNvPr id="7" name="Title 6"/>
          <p:cNvSpPr>
            <a:spLocks noGrp="1"/>
          </p:cNvSpPr>
          <p:nvPr>
            <p:ph type="title" hasCustomPrompt="1"/>
          </p:nvPr>
        </p:nvSpPr>
        <p:spPr>
          <a:xfrm>
            <a:off x="456873" y="3461344"/>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dirty="0"/>
              <a:t>DIVIDER TITLE</a:t>
            </a:r>
          </a:p>
        </p:txBody>
      </p:sp>
      <p:sp>
        <p:nvSpPr>
          <p:cNvPr id="5" name="Picture Placeholder 4"/>
          <p:cNvSpPr>
            <a:spLocks noGrp="1"/>
          </p:cNvSpPr>
          <p:nvPr>
            <p:ph type="pic" sz="quarter" idx="10" hasCustomPrompt="1"/>
          </p:nvPr>
        </p:nvSpPr>
        <p:spPr>
          <a:xfrm>
            <a:off x="5291245" y="2586990"/>
            <a:ext cx="1604433" cy="755650"/>
          </a:xfrm>
        </p:spPr>
        <p:txBody>
          <a:bodyPr>
            <a:normAutofit/>
          </a:bodyPr>
          <a:lstStyle>
            <a:lvl1pPr>
              <a:defRPr sz="1600"/>
            </a:lvl1pPr>
          </a:lstStyle>
          <a:p>
            <a:r>
              <a:rPr lang="en-US" dirty="0"/>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Very long</a:t>
            </a:r>
          </a:p>
          <a:p>
            <a:r>
              <a:rPr lang="en-US" dirty="0"/>
              <a:t>Divider page subhead</a:t>
            </a:r>
          </a:p>
        </p:txBody>
      </p:sp>
      <p:sp>
        <p:nvSpPr>
          <p:cNvPr id="7" name="Title 6"/>
          <p:cNvSpPr>
            <a:spLocks noGrp="1"/>
          </p:cNvSpPr>
          <p:nvPr>
            <p:ph type="title" hasCustomPrompt="1"/>
          </p:nvPr>
        </p:nvSpPr>
        <p:spPr>
          <a:xfrm>
            <a:off x="456873"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dirty="0"/>
              <a:t>VERY LONG</a:t>
            </a:r>
            <a:br>
              <a:rPr lang="en-US" dirty="0"/>
            </a:br>
            <a:r>
              <a:rPr lang="en-US" dirty="0"/>
              <a:t>DIVIDER TITLE</a:t>
            </a:r>
          </a:p>
        </p:txBody>
      </p:sp>
      <p:sp>
        <p:nvSpPr>
          <p:cNvPr id="5" name="Rectangle 4"/>
          <p:cNvSpPr/>
          <p:nvPr userDrawn="1"/>
        </p:nvSpPr>
        <p:spPr>
          <a:xfrm>
            <a:off x="5387879"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3" y="2171701"/>
            <a:ext cx="1663700" cy="754063"/>
          </a:xfrm>
        </p:spPr>
        <p:txBody>
          <a:bodyPr>
            <a:normAutofit/>
          </a:bodyPr>
          <a:lstStyle>
            <a:lvl1pPr>
              <a:defRPr sz="1400" baseline="0"/>
            </a:lvl1pPr>
          </a:lstStyle>
          <a:p>
            <a:r>
              <a:rPr lang="en-US" dirty="0"/>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B699C-F49B-2746-8BE9-45C07C9FA873}" type="datetimeFigureOut">
              <a:rPr lang="en-US" smtClean="0"/>
              <a:t>1/24/2023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427A9E-C04D-3A41-B9E8-32BBF3A5A586}" type="slidenum">
              <a:rPr lang="en-US" smtClean="0"/>
              <a:t>‹#›</a:t>
            </a:fld>
            <a:endParaRPr lang="en-US"/>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97" r:id="rId3"/>
    <p:sldLayoutId id="2147483674" r:id="rId4"/>
    <p:sldLayoutId id="2147483672" r:id="rId5"/>
    <p:sldLayoutId id="2147483695" r:id="rId6"/>
    <p:sldLayoutId id="2147483693" r:id="rId7"/>
    <p:sldLayoutId id="2147483673" r:id="rId8"/>
    <p:sldLayoutId id="2147483696" r:id="rId9"/>
    <p:sldLayoutId id="2147483698" r:id="rId10"/>
  </p:sldLayoutIdLst>
  <p:txStyles>
    <p:titleStyle>
      <a:lvl1pPr algn="ctr" defTabSz="457200" rtl="0" eaLnBrk="1" latinLnBrk="0" hangingPunct="1">
        <a:spcBef>
          <a:spcPct val="0"/>
        </a:spcBef>
        <a:buNone/>
        <a:defRPr sz="4400" b="1" i="0" kern="1200">
          <a:solidFill>
            <a:schemeClr val="tx2">
              <a:lumMod val="60000"/>
              <a:lumOff val="40000"/>
            </a:schemeClr>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5.wmf"/></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58283" y="2696211"/>
            <a:ext cx="7699917" cy="1143000"/>
          </a:xfrm>
        </p:spPr>
        <p:txBody>
          <a:bodyPr/>
          <a:lstStyle/>
          <a:p>
            <a:r>
              <a:rPr lang="en-US" sz="6000" dirty="0"/>
              <a:t>Buy Smart, Save Smart</a:t>
            </a:r>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77788" y="3267711"/>
            <a:ext cx="2676525" cy="1304289"/>
          </a:xfrm>
        </p:spPr>
        <p:txBody>
          <a:bodyPr>
            <a:normAutofit/>
          </a:bodyPr>
          <a:lstStyle/>
          <a:p>
            <a:pPr algn="ctr"/>
            <a:r>
              <a:rPr lang="en-US" sz="2400" b="1" dirty="0"/>
              <a:t>Take Home Training</a:t>
            </a:r>
          </a:p>
          <a:p>
            <a:pPr lvl="0" algn="ctr">
              <a:lnSpc>
                <a:spcPct val="100000"/>
              </a:lnSpc>
            </a:pPr>
            <a:r>
              <a:rPr lang="en-US" dirty="0"/>
              <a:t>Credit: 0.5 Hours </a:t>
            </a:r>
          </a:p>
          <a:p>
            <a:pPr lvl="0" algn="ctr">
              <a:lnSpc>
                <a:spcPct val="100000"/>
              </a:lnSpc>
            </a:pPr>
            <a:r>
              <a:rPr lang="en-US" dirty="0"/>
              <a:t>Codes: 2400, 2410, 2600</a:t>
            </a:r>
            <a:endParaRPr lang="en-US" dirty="0">
              <a:solidFill>
                <a:prstClr val="white"/>
              </a:solidFill>
              <a:latin typeface="Cambria"/>
            </a:endParaRPr>
          </a:p>
        </p:txBody>
      </p:sp>
    </p:spTree>
    <p:extLst>
      <p:ext uri="{BB962C8B-B14F-4D97-AF65-F5344CB8AC3E}">
        <p14:creationId xmlns:p14="http://schemas.microsoft.com/office/powerpoint/2010/main" val="387146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9AF2B43-494D-452E-8625-407F8AB59F1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Food Safety Practices- Transportation</a:t>
            </a:r>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790876" y="2056470"/>
            <a:ext cx="5427918" cy="3553321"/>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Sanitary Transportation Rule</a:t>
            </a:r>
          </a:p>
          <a:p>
            <a:pPr lvl="1"/>
            <a:r>
              <a:rPr lang="en-US" dirty="0">
                <a:latin typeface="Verdana" panose="020B0604030504040204" pitchFamily="34" charset="0"/>
                <a:ea typeface="Verdana" panose="020B0604030504040204" pitchFamily="34" charset="0"/>
              </a:rPr>
              <a:t>Proper refrigeration</a:t>
            </a:r>
          </a:p>
          <a:p>
            <a:pPr lvl="1"/>
            <a:r>
              <a:rPr lang="en-US" dirty="0">
                <a:latin typeface="Verdana" panose="020B0604030504040204" pitchFamily="34" charset="0"/>
                <a:ea typeface="Verdana" panose="020B0604030504040204" pitchFamily="34" charset="0"/>
              </a:rPr>
              <a:t>Cleaning between loads</a:t>
            </a:r>
          </a:p>
          <a:p>
            <a:pPr lvl="1"/>
            <a:r>
              <a:rPr lang="en-US" dirty="0">
                <a:latin typeface="Verdana" panose="020B0604030504040204" pitchFamily="34" charset="0"/>
                <a:ea typeface="Verdana" panose="020B0604030504040204" pitchFamily="34" charset="0"/>
              </a:rPr>
              <a:t>Prevent cross contamination and allergen cross contact</a:t>
            </a:r>
            <a:endParaRPr lang="en-US" dirty="0"/>
          </a:p>
          <a:p>
            <a:pPr marL="914400" lvl="2" indent="0">
              <a:buNone/>
            </a:pPr>
            <a:endParaRPr lang="en-US" dirty="0"/>
          </a:p>
          <a:p>
            <a:pPr lvl="2"/>
            <a:endParaRPr lang="en-US" dirty="0"/>
          </a:p>
          <a:p>
            <a:pPr lvl="2"/>
            <a:endParaRPr lang="en-US" dirty="0"/>
          </a:p>
          <a:p>
            <a:pPr lvl="1"/>
            <a:endParaRPr lang="en-US" dirty="0"/>
          </a:p>
        </p:txBody>
      </p:sp>
      <p:grpSp>
        <p:nvGrpSpPr>
          <p:cNvPr id="9" name="Group 8" descr="Image of a truck carrying tomatoes to illustrate the sanitary transportation rule. ">
            <a:extLst>
              <a:ext uri="{FF2B5EF4-FFF2-40B4-BE49-F238E27FC236}">
                <a16:creationId xmlns:a16="http://schemas.microsoft.com/office/drawing/2014/main" id="{4B055904-EA5A-4CFA-B342-1F2A2EDC6C74}"/>
              </a:ext>
            </a:extLst>
          </p:cNvPr>
          <p:cNvGrpSpPr/>
          <p:nvPr/>
        </p:nvGrpSpPr>
        <p:grpSpPr>
          <a:xfrm>
            <a:off x="6218794" y="2056470"/>
            <a:ext cx="5029902" cy="3553321"/>
            <a:chOff x="7208061" y="2715594"/>
            <a:chExt cx="5029902" cy="3553321"/>
          </a:xfrm>
        </p:grpSpPr>
        <p:pic>
          <p:nvPicPr>
            <p:cNvPr id="7" name="Picture 6" descr="A picture containing red&#10;&#10;Description automatically generated">
              <a:extLst>
                <a:ext uri="{FF2B5EF4-FFF2-40B4-BE49-F238E27FC236}">
                  <a16:creationId xmlns:a16="http://schemas.microsoft.com/office/drawing/2014/main" id="{4808AE4E-CB4E-4D0A-90A4-5821F702BBC2}"/>
                </a:ext>
              </a:extLst>
            </p:cNvPr>
            <p:cNvPicPr>
              <a:picLocks noChangeAspect="1"/>
            </p:cNvPicPr>
            <p:nvPr/>
          </p:nvPicPr>
          <p:blipFill>
            <a:blip r:embed="rId3"/>
            <a:stretch>
              <a:fillRect/>
            </a:stretch>
          </p:blipFill>
          <p:spPr>
            <a:xfrm>
              <a:off x="7208061" y="2715594"/>
              <a:ext cx="5029902" cy="3553321"/>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6B1D26A8-BE0F-4562-B084-AE3D023104BA}"/>
                </a:ext>
              </a:extLst>
            </p:cNvPr>
            <p:cNvSpPr txBox="1"/>
            <p:nvPr/>
          </p:nvSpPr>
          <p:spPr>
            <a:xfrm>
              <a:off x="7208061" y="2715594"/>
              <a:ext cx="3424496" cy="713406"/>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p14="http://schemas.microsoft.com/office/powerpoint/2010/main" val="1878667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208B1EB-AF29-4BCF-8BEB-D954330DD5A8}"/>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Buyer Recommendations</a:t>
            </a: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937261" y="1410346"/>
            <a:ext cx="10361004" cy="4494508"/>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000" b="1" dirty="0">
                <a:latin typeface="Verdana"/>
                <a:ea typeface="Verdana"/>
              </a:rPr>
              <a:t>A smart buyer will:</a:t>
            </a:r>
          </a:p>
          <a:p>
            <a:pPr lvl="1"/>
            <a:r>
              <a:rPr lang="en-US" sz="3000" dirty="0">
                <a:latin typeface="Verdana" panose="020B0604030504040204" pitchFamily="34" charset="0"/>
                <a:ea typeface="Verdana" panose="020B0604030504040204" pitchFamily="34" charset="0"/>
              </a:rPr>
              <a:t>Require a letter of food safety assurances or guarantee from all food vendors.</a:t>
            </a:r>
          </a:p>
          <a:p>
            <a:pPr lvl="2"/>
            <a:r>
              <a:rPr lang="en-US" dirty="0">
                <a:latin typeface="Verdana" panose="020B0604030504040204" pitchFamily="34" charset="0"/>
                <a:ea typeface="Verdana" panose="020B0604030504040204" pitchFamily="34" charset="0"/>
              </a:rPr>
              <a:t>Submit letters with bid documents</a:t>
            </a:r>
          </a:p>
          <a:p>
            <a:pPr lvl="2"/>
            <a:r>
              <a:rPr lang="en-US" dirty="0">
                <a:latin typeface="Verdana" panose="020B0604030504040204" pitchFamily="34" charset="0"/>
                <a:ea typeface="Verdana" panose="020B0604030504040204" pitchFamily="34" charset="0"/>
              </a:rPr>
              <a:t>Request applicable food safety certification documentation</a:t>
            </a:r>
          </a:p>
          <a:p>
            <a:pPr lvl="1"/>
            <a:r>
              <a:rPr lang="en-US" sz="3000" dirty="0">
                <a:latin typeface="Verdana" panose="020B0604030504040204" pitchFamily="34" charset="0"/>
                <a:ea typeface="Verdana" panose="020B0604030504040204" pitchFamily="34" charset="0"/>
              </a:rPr>
              <a:t>Visit your supplier to observe food safety practices.</a:t>
            </a:r>
          </a:p>
          <a:p>
            <a:pPr lvl="1"/>
            <a:r>
              <a:rPr lang="en-US" sz="3000" dirty="0">
                <a:latin typeface="Verdana" panose="020B0604030504040204" pitchFamily="34" charset="0"/>
                <a:ea typeface="Verdana" panose="020B0604030504040204" pitchFamily="34" charset="0"/>
              </a:rPr>
              <a:t>Determine food product liability insurance requirements and documentation.</a:t>
            </a:r>
          </a:p>
          <a:p>
            <a:pPr lvl="1"/>
            <a:endParaRPr lang="en-US" dirty="0"/>
          </a:p>
        </p:txBody>
      </p:sp>
    </p:spTree>
    <p:extLst>
      <p:ext uri="{BB962C8B-B14F-4D97-AF65-F5344CB8AC3E}">
        <p14:creationId xmlns:p14="http://schemas.microsoft.com/office/powerpoint/2010/main" val="274302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BE3CF5-C142-4734-BAF8-665CD3D324FB}"/>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Buyer Recommendations, Cont. </a:t>
            </a: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805912" y="1434626"/>
            <a:ext cx="10523349" cy="436173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a:ea typeface="Verdana"/>
              </a:rPr>
              <a:t>A smart buyer will:</a:t>
            </a:r>
          </a:p>
          <a:p>
            <a:pPr lvl="1"/>
            <a:r>
              <a:rPr lang="en-US" dirty="0">
                <a:latin typeface="Verdana" panose="020B0604030504040204" pitchFamily="34" charset="0"/>
                <a:ea typeface="Verdana" panose="020B0604030504040204" pitchFamily="34" charset="0"/>
              </a:rPr>
              <a:t>Request Good Agricultural Practices or food safety documentation.</a:t>
            </a:r>
          </a:p>
          <a:p>
            <a:pPr lvl="2"/>
            <a:r>
              <a:rPr lang="en-US" dirty="0">
                <a:latin typeface="Verdana" panose="020B0604030504040204" pitchFamily="34" charset="0"/>
                <a:ea typeface="Verdana" panose="020B0604030504040204" pitchFamily="34" charset="0"/>
              </a:rPr>
              <a:t>May require third-party GAP certification</a:t>
            </a:r>
          </a:p>
          <a:p>
            <a:pPr lvl="2"/>
            <a:r>
              <a:rPr lang="en-US" dirty="0">
                <a:latin typeface="Verdana" panose="020B0604030504040204" pitchFamily="34" charset="0"/>
                <a:ea typeface="Verdana" panose="020B0604030504040204" pitchFamily="34" charset="0"/>
              </a:rPr>
              <a:t>May require signed checklist</a:t>
            </a:r>
          </a:p>
          <a:p>
            <a:pPr lvl="1"/>
            <a:r>
              <a:rPr lang="en-US" dirty="0">
                <a:latin typeface="Verdana" panose="020B0604030504040204" pitchFamily="34" charset="0"/>
                <a:ea typeface="Verdana" panose="020B0604030504040204" pitchFamily="34" charset="0"/>
              </a:rPr>
              <a:t>Make farm visits to review Good Agricultural Practices or food safety documentation.</a:t>
            </a:r>
          </a:p>
          <a:p>
            <a:pPr lvl="1"/>
            <a:r>
              <a:rPr lang="en-US" dirty="0">
                <a:latin typeface="Verdana" panose="020B0604030504040204" pitchFamily="34" charset="0"/>
                <a:ea typeface="Verdana" panose="020B0604030504040204" pitchFamily="34" charset="0"/>
              </a:rPr>
              <a:t>Determine food product liability insurance requirements and documentation.</a:t>
            </a:r>
          </a:p>
          <a:p>
            <a:pPr lvl="1"/>
            <a:endParaRPr lang="en-US" dirty="0"/>
          </a:p>
        </p:txBody>
      </p:sp>
    </p:spTree>
    <p:extLst>
      <p:ext uri="{BB962C8B-B14F-4D97-AF65-F5344CB8AC3E}">
        <p14:creationId xmlns:p14="http://schemas.microsoft.com/office/powerpoint/2010/main" val="3647367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390A118-7AE0-4AB1-AC56-2B86D6F64900}"/>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Liability Insurance</a:t>
            </a:r>
          </a:p>
        </p:txBody>
      </p:sp>
      <p:sp>
        <p:nvSpPr>
          <p:cNvPr id="10243" name="Content Placeholder 2"/>
          <p:cNvSpPr>
            <a:spLocks noGrp="1"/>
          </p:cNvSpPr>
          <p:nvPr>
            <p:ph sz="quarter" idx="10"/>
          </p:nvPr>
        </p:nvSpPr>
        <p:spPr>
          <a:xfrm>
            <a:off x="810684" y="1477965"/>
            <a:ext cx="10414000" cy="4710399"/>
          </a:xfrm>
        </p:spPr>
        <p:txBody>
          <a:bodyPr/>
          <a:lstStyle/>
          <a:p>
            <a:pPr eaLnBrk="1" hangingPunct="1"/>
            <a:r>
              <a:rPr lang="en-US" b="1" dirty="0">
                <a:latin typeface="Verdana" panose="020B0604030504040204" pitchFamily="34" charset="0"/>
                <a:ea typeface="Verdana" panose="020B0604030504040204" pitchFamily="34" charset="0"/>
              </a:rPr>
              <a:t>Types of insurance</a:t>
            </a:r>
          </a:p>
          <a:p>
            <a:pPr lvl="1" eaLnBrk="1" hangingPunct="1"/>
            <a:r>
              <a:rPr lang="en-US" dirty="0">
                <a:latin typeface="Verdana" panose="020B0604030504040204" pitchFamily="34" charset="0"/>
                <a:ea typeface="Verdana" panose="020B0604030504040204" pitchFamily="34" charset="0"/>
              </a:rPr>
              <a:t>Food product liability </a:t>
            </a:r>
          </a:p>
          <a:p>
            <a:pPr lvl="1" eaLnBrk="1" hangingPunct="1"/>
            <a:r>
              <a:rPr lang="en-US" dirty="0">
                <a:latin typeface="Verdana" panose="020B0604030504040204" pitchFamily="34" charset="0"/>
                <a:ea typeface="Verdana" panose="020B0604030504040204" pitchFamily="34" charset="0"/>
              </a:rPr>
              <a:t>General farm liability</a:t>
            </a:r>
          </a:p>
          <a:p>
            <a:pPr lvl="1" eaLnBrk="1" hangingPunct="1"/>
            <a:r>
              <a:rPr lang="en-US" dirty="0">
                <a:latin typeface="Verdana" panose="020B0604030504040204" pitchFamily="34" charset="0"/>
                <a:ea typeface="Verdana" panose="020B0604030504040204" pitchFamily="34" charset="0"/>
              </a:rPr>
              <a:t>Commercial business liability</a:t>
            </a:r>
          </a:p>
          <a:p>
            <a:pPr lvl="1" eaLnBrk="1" hangingPunct="1"/>
            <a:r>
              <a:rPr lang="en-US" dirty="0">
                <a:latin typeface="Verdana" panose="020B0604030504040204" pitchFamily="34" charset="0"/>
                <a:ea typeface="Verdana" panose="020B0604030504040204" pitchFamily="34" charset="0"/>
              </a:rPr>
              <a:t>Automobile</a:t>
            </a:r>
          </a:p>
          <a:p>
            <a:pPr eaLnBrk="1" hangingPunct="1"/>
            <a:r>
              <a:rPr lang="en-US" b="1" dirty="0">
                <a:latin typeface="Verdana" panose="020B0604030504040204" pitchFamily="34" charset="0"/>
                <a:ea typeface="Verdana" panose="020B0604030504040204" pitchFamily="34" charset="0"/>
              </a:rPr>
              <a:t>Understand exclusions</a:t>
            </a:r>
          </a:p>
          <a:p>
            <a:pPr indent="-285750"/>
            <a:r>
              <a:rPr lang="en-US" sz="3000" i="1" dirty="0">
                <a:solidFill>
                  <a:schemeClr val="tx1"/>
                </a:solidFill>
                <a:latin typeface="Verdana" panose="020B0604030504040204" pitchFamily="34" charset="0"/>
                <a:ea typeface="Verdana" panose="020B0604030504040204" pitchFamily="34" charset="0"/>
              </a:rPr>
              <a:t>Bodily injury does not include transmission of bacteria, viruses, parasites, or other foodborne hazards</a:t>
            </a:r>
          </a:p>
        </p:txBody>
      </p:sp>
      <p:pic>
        <p:nvPicPr>
          <p:cNvPr id="10245" name="Picture 3" descr="image of a gavel. "/>
          <p:cNvPicPr>
            <a:picLocks noChangeAspect="1" noChangeArrowheads="1"/>
          </p:cNvPicPr>
          <p:nvPr/>
        </p:nvPicPr>
        <p:blipFill>
          <a:blip r:embed="rId3" cstate="print">
            <a:duotone>
              <a:schemeClr val="accent5">
                <a:shade val="45000"/>
                <a:satMod val="135000"/>
              </a:schemeClr>
              <a:prstClr val="white"/>
            </a:duotone>
          </a:blip>
          <a:srcRect/>
          <a:stretch>
            <a:fillRect/>
          </a:stretch>
        </p:blipFill>
        <p:spPr bwMode="auto">
          <a:xfrm>
            <a:off x="7315200" y="1488706"/>
            <a:ext cx="3048000" cy="2964232"/>
          </a:xfrm>
          <a:prstGeom prst="rect">
            <a:avLst/>
          </a:prstGeom>
          <a:noFill/>
          <a:ln w="9525">
            <a:noFill/>
            <a:miter lim="800000"/>
            <a:headEnd/>
            <a:tailEnd/>
          </a:ln>
        </p:spPr>
      </p:pic>
    </p:spTree>
    <p:extLst>
      <p:ext uri="{BB962C8B-B14F-4D97-AF65-F5344CB8AC3E}">
        <p14:creationId xmlns:p14="http://schemas.microsoft.com/office/powerpoint/2010/main" val="3048986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732464"/>
            <a:ext cx="11260993" cy="542241"/>
          </a:xfrm>
        </p:spPr>
        <p:txBody>
          <a:bodyPr/>
          <a:lstStyle/>
          <a:p>
            <a:r>
              <a:rPr lang="en-US" dirty="0"/>
              <a:t>Buy American Provision</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a:xfrm>
            <a:off x="5291245" y="2747711"/>
            <a:ext cx="1604433" cy="755650"/>
          </a:xfrm>
        </p:spPr>
      </p:pic>
    </p:spTree>
    <p:extLst>
      <p:ext uri="{BB962C8B-B14F-4D97-AF65-F5344CB8AC3E}">
        <p14:creationId xmlns:p14="http://schemas.microsoft.com/office/powerpoint/2010/main" val="1583672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9BEC8DF-3C95-42B9-A5CE-1C2794CFCCFC}"/>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a:t>
            </a: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1157637" y="1342111"/>
            <a:ext cx="9876726" cy="3705944"/>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a:ea typeface="Verdana"/>
              </a:rPr>
              <a:t>Provision requires nutrition operators to:</a:t>
            </a:r>
          </a:p>
          <a:p>
            <a:pPr marL="457200" lvl="1" indent="0">
              <a:buNone/>
            </a:pPr>
            <a:r>
              <a:rPr lang="en-US" dirty="0">
                <a:latin typeface="Verdana" panose="020B0604030504040204" pitchFamily="34" charset="0"/>
                <a:ea typeface="Verdana" panose="020B0604030504040204" pitchFamily="34" charset="0"/>
              </a:rPr>
              <a:t>Purchase to the maximum extent practicable, domestic commodity or product that is processed domestically using 51% U.S. grown foods by weight or volume.</a:t>
            </a:r>
          </a:p>
          <a:p>
            <a:pPr lvl="1"/>
            <a:endParaRPr lang="en-US" dirty="0"/>
          </a:p>
        </p:txBody>
      </p:sp>
      <p:pic>
        <p:nvPicPr>
          <p:cNvPr id="4" name="Picture 3" descr="Graphic of the Buy American: Supporting Domestic Agriculture in School Meals logo. ">
            <a:extLst>
              <a:ext uri="{FF2B5EF4-FFF2-40B4-BE49-F238E27FC236}">
                <a16:creationId xmlns:a16="http://schemas.microsoft.com/office/drawing/2014/main" id="{709A320A-CD1B-4F80-ADCE-73CBC476D93B}"/>
              </a:ext>
            </a:extLst>
          </p:cNvPr>
          <p:cNvPicPr>
            <a:picLocks noChangeAspect="1"/>
          </p:cNvPicPr>
          <p:nvPr/>
        </p:nvPicPr>
        <p:blipFill>
          <a:blip r:embed="rId3"/>
          <a:stretch>
            <a:fillRect/>
          </a:stretch>
        </p:blipFill>
        <p:spPr>
          <a:xfrm>
            <a:off x="3527452" y="3429000"/>
            <a:ext cx="7610521" cy="2599633"/>
          </a:xfrm>
          <a:prstGeom prst="rect">
            <a:avLst/>
          </a:prstGeom>
        </p:spPr>
      </p:pic>
    </p:spTree>
    <p:extLst>
      <p:ext uri="{BB962C8B-B14F-4D97-AF65-F5344CB8AC3E}">
        <p14:creationId xmlns:p14="http://schemas.microsoft.com/office/powerpoint/2010/main" val="2786805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88A36C0-6D66-46AD-B25F-ED8730296AB5}"/>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 Exceptions</a:t>
            </a: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805912" y="1503336"/>
            <a:ext cx="7317362" cy="3900706"/>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a:ea typeface="Verdana"/>
              </a:rPr>
              <a:t>Provision exceptions:</a:t>
            </a:r>
          </a:p>
          <a:p>
            <a:pPr lvl="1"/>
            <a:r>
              <a:rPr lang="en-US" dirty="0">
                <a:latin typeface="Verdana" panose="020B0604030504040204" pitchFamily="34" charset="0"/>
                <a:ea typeface="Verdana" panose="020B0604030504040204" pitchFamily="34" charset="0"/>
              </a:rPr>
              <a:t>Domestic product is determined to be cost prohibitive.</a:t>
            </a:r>
          </a:p>
          <a:p>
            <a:pPr lvl="1"/>
            <a:r>
              <a:rPr lang="en-US" dirty="0">
                <a:latin typeface="Verdana" panose="020B0604030504040204" pitchFamily="34" charset="0"/>
                <a:ea typeface="Verdana" panose="020B0604030504040204" pitchFamily="34" charset="0"/>
              </a:rPr>
              <a:t>Product is not domestically grown in sufficient quantities &amp; in satisfactory quality.</a:t>
            </a:r>
          </a:p>
          <a:p>
            <a:pPr lvl="1"/>
            <a:endParaRPr lang="en-US" dirty="0"/>
          </a:p>
        </p:txBody>
      </p:sp>
      <p:pic>
        <p:nvPicPr>
          <p:cNvPr id="9" name="Picture 8" descr="A bunch of bananas. ">
            <a:extLst>
              <a:ext uri="{FF2B5EF4-FFF2-40B4-BE49-F238E27FC236}">
                <a16:creationId xmlns:a16="http://schemas.microsoft.com/office/drawing/2014/main" id="{CB5AA0E8-3A3D-4BF4-A244-716C97AF7019}"/>
              </a:ext>
            </a:extLst>
          </p:cNvPr>
          <p:cNvPicPr>
            <a:picLocks noChangeAspect="1"/>
          </p:cNvPicPr>
          <p:nvPr/>
        </p:nvPicPr>
        <p:blipFill>
          <a:blip r:embed="rId3"/>
          <a:stretch>
            <a:fillRect/>
          </a:stretch>
        </p:blipFill>
        <p:spPr>
          <a:xfrm rot="5400000">
            <a:off x="7453542" y="1853772"/>
            <a:ext cx="4667273" cy="36730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6173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EEC71ED-00C0-448B-AFC9-C1448BB2F2DC}"/>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 – Would you buy it?</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358357" y="2203360"/>
            <a:ext cx="6021387" cy="2482939"/>
          </a:xfrm>
        </p:spPr>
        <p:txBody>
          <a:bodyPr>
            <a:normAutofit lnSpcReduction="10000"/>
          </a:bodyPr>
          <a:lstStyle/>
          <a:p>
            <a:pPr algn="ctr"/>
            <a:r>
              <a:rPr lang="en-US" b="1" dirty="0">
                <a:latin typeface="Verdana" panose="020B0604030504040204" pitchFamily="34" charset="0"/>
                <a:ea typeface="Verdana" panose="020B0604030504040204" pitchFamily="34" charset="0"/>
              </a:rPr>
              <a:t>Canned Fruit </a:t>
            </a:r>
          </a:p>
          <a:p>
            <a:pPr algn="ctr"/>
            <a:r>
              <a:rPr lang="en-US" sz="2800" dirty="0">
                <a:solidFill>
                  <a:schemeClr val="tx1"/>
                </a:solidFill>
                <a:latin typeface="Verdana" panose="020B0604030504040204" pitchFamily="34" charset="0"/>
                <a:ea typeface="Verdana" panose="020B0604030504040204" pitchFamily="34" charset="0"/>
              </a:rPr>
              <a:t>Processed and Packed in the U.S.</a:t>
            </a:r>
          </a:p>
          <a:p>
            <a:pPr algn="ctr"/>
            <a:r>
              <a:rPr lang="en-US" sz="2800" dirty="0">
                <a:solidFill>
                  <a:schemeClr val="tx1"/>
                </a:solidFill>
                <a:latin typeface="Verdana" panose="020B0604030504040204" pitchFamily="34" charset="0"/>
                <a:ea typeface="Verdana" panose="020B0604030504040204" pitchFamily="34" charset="0"/>
              </a:rPr>
              <a:t>California Style</a:t>
            </a:r>
          </a:p>
          <a:p>
            <a:pPr algn="ctr"/>
            <a:r>
              <a:rPr lang="en-US" sz="2800" dirty="0">
                <a:solidFill>
                  <a:schemeClr val="tx1"/>
                </a:solidFill>
                <a:latin typeface="Verdana" panose="020B0604030504040204" pitchFamily="34" charset="0"/>
                <a:ea typeface="Verdana" panose="020B0604030504040204" pitchFamily="34" charset="0"/>
              </a:rPr>
              <a:t>USDA Approved</a:t>
            </a:r>
            <a:endParaRPr lang="en-US" dirty="0">
              <a:solidFill>
                <a:schemeClr val="tx1"/>
              </a:solidFill>
              <a:latin typeface="Verdana" panose="020B0604030504040204" pitchFamily="34" charset="0"/>
              <a:ea typeface="Verdana" panose="020B0604030504040204" pitchFamily="34" charset="0"/>
            </a:endParaRPr>
          </a:p>
        </p:txBody>
      </p:sp>
      <p:pic>
        <p:nvPicPr>
          <p:cNvPr id="4" name="Picture 3" descr="Image of canned fruit. ">
            <a:extLst>
              <a:ext uri="{FF2B5EF4-FFF2-40B4-BE49-F238E27FC236}">
                <a16:creationId xmlns:a16="http://schemas.microsoft.com/office/drawing/2014/main" id="{A0B41928-B1D2-4579-9DEE-6BCD6E02A0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5944" y="1823304"/>
            <a:ext cx="3212056" cy="3212056"/>
          </a:xfrm>
          <a:prstGeom prst="rect">
            <a:avLst/>
          </a:prstGeom>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3455759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Buy American – Would you buy this? </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583374" y="2438741"/>
            <a:ext cx="4878387" cy="1784391"/>
          </a:xfrm>
        </p:spPr>
        <p:txBody>
          <a:bodyPr/>
          <a:lstStyle/>
          <a:p>
            <a:pPr algn="ctr"/>
            <a:r>
              <a:rPr lang="en-US" b="1" dirty="0">
                <a:latin typeface="Verdana" panose="020B0604030504040204" pitchFamily="34" charset="0"/>
                <a:ea typeface="Verdana" panose="020B0604030504040204" pitchFamily="34" charset="0"/>
              </a:rPr>
              <a:t>Canned Fruit </a:t>
            </a:r>
          </a:p>
          <a:p>
            <a:pPr algn="ctr"/>
            <a:r>
              <a:rPr lang="en-US" sz="2800" dirty="0">
                <a:solidFill>
                  <a:schemeClr val="tx1"/>
                </a:solidFill>
                <a:latin typeface="Verdana" panose="020B0604030504040204" pitchFamily="34" charset="0"/>
                <a:ea typeface="Verdana" panose="020B0604030504040204" pitchFamily="34" charset="0"/>
              </a:rPr>
              <a:t>100% Imported fruit &amp; juice</a:t>
            </a:r>
          </a:p>
        </p:txBody>
      </p:sp>
      <p:pic>
        <p:nvPicPr>
          <p:cNvPr id="4" name="Picture 3" descr="Image of a box of diced pairs, 6/10 cans, in light syrup. Product of Chile. ">
            <a:extLst>
              <a:ext uri="{FF2B5EF4-FFF2-40B4-BE49-F238E27FC236}">
                <a16:creationId xmlns:a16="http://schemas.microsoft.com/office/drawing/2014/main" id="{B51A0408-F042-40A6-BE6A-9E72725272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886575" y="2045062"/>
            <a:ext cx="3429000" cy="2571750"/>
          </a:xfrm>
          <a:prstGeom prst="rect">
            <a:avLst/>
          </a:prstGeom>
          <a:ln w="28575">
            <a:solidFill>
              <a:schemeClr val="tx1"/>
            </a:solidFill>
          </a:ln>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3916958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2201F8-BDFE-4DFB-A764-E12FD49B102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 – Would you buy it, now?</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217613" y="1795316"/>
            <a:ext cx="4878387" cy="3429000"/>
          </a:xfrm>
        </p:spPr>
        <p:txBody>
          <a:bodyPr>
            <a:normAutofit fontScale="70000" lnSpcReduction="20000"/>
          </a:bodyPr>
          <a:lstStyle/>
          <a:p>
            <a:pPr algn="ctr"/>
            <a:r>
              <a:rPr lang="en-US" sz="4000" b="1" dirty="0">
                <a:latin typeface="Verdana" panose="020B0604030504040204" pitchFamily="34" charset="0"/>
                <a:ea typeface="Verdana" panose="020B0604030504040204" pitchFamily="34" charset="0"/>
              </a:rPr>
              <a:t>Canned Fruit </a:t>
            </a:r>
          </a:p>
          <a:p>
            <a:pPr algn="ctr"/>
            <a:r>
              <a:rPr lang="en-US" sz="4000" dirty="0">
                <a:solidFill>
                  <a:schemeClr val="tx1"/>
                </a:solidFill>
                <a:latin typeface="Verdana" panose="020B0604030504040204" pitchFamily="34" charset="0"/>
                <a:ea typeface="Verdana" panose="020B0604030504040204" pitchFamily="34" charset="0"/>
              </a:rPr>
              <a:t>100% Imported fruit &amp; juice</a:t>
            </a:r>
          </a:p>
          <a:p>
            <a:pPr algn="ctr"/>
            <a:r>
              <a:rPr lang="it-IT" sz="4000" dirty="0">
                <a:solidFill>
                  <a:schemeClr val="tx1"/>
                </a:solidFill>
                <a:latin typeface="Verdana" panose="020B0604030504040204" pitchFamily="34" charset="0"/>
                <a:ea typeface="Verdana" panose="020B0604030504040204" pitchFamily="34" charset="0"/>
              </a:rPr>
              <a:t>$32.00 per case</a:t>
            </a:r>
          </a:p>
          <a:p>
            <a:pPr algn="ctr"/>
            <a:endParaRPr lang="it-IT" sz="4000" dirty="0">
              <a:solidFill>
                <a:schemeClr val="tx1"/>
              </a:solidFill>
              <a:latin typeface="Verdana" panose="020B0604030504040204" pitchFamily="34" charset="0"/>
              <a:ea typeface="Verdana" panose="020B0604030504040204" pitchFamily="34" charset="0"/>
            </a:endParaRPr>
          </a:p>
          <a:p>
            <a:pPr algn="ctr"/>
            <a:r>
              <a:rPr lang="it-IT" sz="4000" dirty="0">
                <a:solidFill>
                  <a:schemeClr val="tx1"/>
                </a:solidFill>
                <a:latin typeface="Verdana" panose="020B0604030504040204" pitchFamily="34" charset="0"/>
                <a:ea typeface="Verdana" panose="020B0604030504040204" pitchFamily="34" charset="0"/>
              </a:rPr>
              <a:t>Note: 100% USA fruit &amp; juice</a:t>
            </a:r>
          </a:p>
          <a:p>
            <a:pPr algn="ctr"/>
            <a:r>
              <a:rPr lang="it-IT" sz="4000" dirty="0">
                <a:solidFill>
                  <a:schemeClr val="tx1"/>
                </a:solidFill>
                <a:latin typeface="Verdana" panose="020B0604030504040204" pitchFamily="34" charset="0"/>
                <a:ea typeface="Verdana" panose="020B0604030504040204" pitchFamily="34" charset="0"/>
              </a:rPr>
              <a:t>$34.00 per case</a:t>
            </a:r>
            <a:endParaRPr lang="en-US" sz="4000" dirty="0">
              <a:solidFill>
                <a:schemeClr val="tx1"/>
              </a:solidFill>
              <a:latin typeface="Verdana" panose="020B0604030504040204" pitchFamily="34" charset="0"/>
              <a:ea typeface="Verdana" panose="020B0604030504040204" pitchFamily="34" charset="0"/>
            </a:endParaRPr>
          </a:p>
          <a:p>
            <a:pPr marL="457200" indent="-457200">
              <a:buFontTx/>
              <a:buChar char="-"/>
            </a:pPr>
            <a:endParaRPr lang="en-US" i="1" dirty="0"/>
          </a:p>
        </p:txBody>
      </p:sp>
      <p:pic>
        <p:nvPicPr>
          <p:cNvPr id="4" name="Picture 3" descr="Image of diced pears in light syrup. Product of Chile. ">
            <a:extLst>
              <a:ext uri="{FF2B5EF4-FFF2-40B4-BE49-F238E27FC236}">
                <a16:creationId xmlns:a16="http://schemas.microsoft.com/office/drawing/2014/main" id="{B51A0408-F042-40A6-BE6A-9E72725272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886575" y="2067336"/>
            <a:ext cx="3429000" cy="2571750"/>
          </a:xfrm>
          <a:prstGeom prst="rect">
            <a:avLst/>
          </a:prstGeom>
          <a:ln w="28575">
            <a:solidFill>
              <a:schemeClr val="tx1"/>
            </a:solidFill>
          </a:ln>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1229914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0684" y="368707"/>
            <a:ext cx="8912328" cy="704800"/>
          </a:xfrm>
        </p:spPr>
        <p:txBody>
          <a:bodyPr>
            <a:normAutofit/>
          </a:bodyPr>
          <a:lstStyle/>
          <a:p>
            <a:r>
              <a:rPr lang="en-US" sz="3600" dirty="0"/>
              <a:t>Objectives</a:t>
            </a:r>
          </a:p>
        </p:txBody>
      </p:sp>
      <p:sp>
        <p:nvSpPr>
          <p:cNvPr id="3" name="Content Placeholder 2"/>
          <p:cNvSpPr>
            <a:spLocks noGrp="1"/>
          </p:cNvSpPr>
          <p:nvPr>
            <p:ph sz="quarter" idx="10"/>
          </p:nvPr>
        </p:nvSpPr>
        <p:spPr>
          <a:xfrm>
            <a:off x="2438561" y="1312530"/>
            <a:ext cx="8357497" cy="4710399"/>
          </a:xfrm>
        </p:spPr>
        <p:txBody>
          <a:bodyPr>
            <a:normAutofit fontScale="92500"/>
          </a:bodyPr>
          <a:lstStyle/>
          <a:p>
            <a:endParaRPr lang="en-US" dirty="0"/>
          </a:p>
          <a:p>
            <a:pPr marL="457200" lvl="1" indent="0">
              <a:buNone/>
            </a:pPr>
            <a:r>
              <a:rPr lang="en-US" dirty="0">
                <a:latin typeface="Verdana" panose="020B0604030504040204" pitchFamily="34" charset="0"/>
                <a:ea typeface="Verdana" panose="020B0604030504040204" pitchFamily="34" charset="0"/>
              </a:rPr>
              <a:t>Review the Food Safety Modernization Act (FSMA) rules followed by reputable vendors.</a:t>
            </a:r>
          </a:p>
          <a:p>
            <a:pPr marL="457200" lvl="1" indent="0">
              <a:buNone/>
            </a:pPr>
            <a:endParaRPr lang="en-US" dirty="0">
              <a:latin typeface="Verdana" panose="020B0604030504040204" pitchFamily="34" charset="0"/>
              <a:ea typeface="Verdana" panose="020B0604030504040204" pitchFamily="34" charset="0"/>
            </a:endParaRPr>
          </a:p>
          <a:p>
            <a:pPr marL="457200" lvl="1" indent="0">
              <a:buNone/>
            </a:pPr>
            <a:r>
              <a:rPr lang="en-US" dirty="0">
                <a:latin typeface="Verdana" panose="020B0604030504040204" pitchFamily="34" charset="0"/>
                <a:ea typeface="Verdana" panose="020B0604030504040204" pitchFamily="34" charset="0"/>
              </a:rPr>
              <a:t>Describe the Buy American Provision procurement requirements and exceptions.</a:t>
            </a:r>
          </a:p>
          <a:p>
            <a:pPr marL="457200" lvl="1" indent="0">
              <a:buNone/>
            </a:pPr>
            <a:endParaRPr lang="en-US" dirty="0">
              <a:latin typeface="Verdana" panose="020B0604030504040204" pitchFamily="34" charset="0"/>
              <a:ea typeface="Verdana" panose="020B0604030504040204" pitchFamily="34" charset="0"/>
            </a:endParaRPr>
          </a:p>
          <a:p>
            <a:pPr marL="457200" lvl="1" indent="0">
              <a:buNone/>
            </a:pPr>
            <a:r>
              <a:rPr lang="en-US" dirty="0">
                <a:latin typeface="Verdana" panose="020B0604030504040204" pitchFamily="34" charset="0"/>
                <a:ea typeface="Verdana" panose="020B0604030504040204" pitchFamily="34" charset="0"/>
              </a:rPr>
              <a:t>Apply fresh produce cost saving measures in school meal operations.</a:t>
            </a:r>
          </a:p>
          <a:p>
            <a:pPr lvl="2"/>
            <a:endParaRPr lang="en-US" dirty="0"/>
          </a:p>
        </p:txBody>
      </p:sp>
      <p:pic>
        <p:nvPicPr>
          <p:cNvPr id="1026" name="Picture 2">
            <a:extLst>
              <a:ext uri="{FF2B5EF4-FFF2-40B4-BE49-F238E27FC236}">
                <a16:creationId xmlns:a16="http://schemas.microsoft.com/office/drawing/2014/main" id="{E26C7009-C161-4885-8F1B-57A2A33D290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2856" y="3167343"/>
            <a:ext cx="1000771" cy="10007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92A9BF3-B949-43AB-A9F9-C1B7FC733F7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702856" y="4794541"/>
            <a:ext cx="999831" cy="999831"/>
          </a:xfrm>
          <a:prstGeom prst="rect">
            <a:avLst/>
          </a:prstGeom>
        </p:spPr>
      </p:pic>
      <p:pic>
        <p:nvPicPr>
          <p:cNvPr id="1028" name="Picture 4">
            <a:extLst>
              <a:ext uri="{FF2B5EF4-FFF2-40B4-BE49-F238E27FC236}">
                <a16:creationId xmlns:a16="http://schemas.microsoft.com/office/drawing/2014/main" id="{EF6D33AA-B624-445D-9D9D-653119693183}"/>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7538" y="1563543"/>
            <a:ext cx="1005149" cy="988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30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2201F8-BDFE-4DFB-A764-E12FD49B102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 – and now?</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217613" y="1772456"/>
            <a:ext cx="4878387" cy="3429000"/>
          </a:xfrm>
        </p:spPr>
        <p:txBody>
          <a:bodyPr>
            <a:normAutofit fontScale="70000" lnSpcReduction="20000"/>
          </a:bodyPr>
          <a:lstStyle/>
          <a:p>
            <a:pPr algn="ctr"/>
            <a:r>
              <a:rPr lang="en-US" sz="4000" b="1" dirty="0">
                <a:latin typeface="Verdana" panose="020B0604030504040204" pitchFamily="34" charset="0"/>
                <a:ea typeface="Verdana" panose="020B0604030504040204" pitchFamily="34" charset="0"/>
              </a:rPr>
              <a:t>Canned Fruit </a:t>
            </a:r>
          </a:p>
          <a:p>
            <a:pPr algn="ctr"/>
            <a:r>
              <a:rPr lang="en-US" sz="4000" dirty="0">
                <a:solidFill>
                  <a:schemeClr val="tx1"/>
                </a:solidFill>
                <a:latin typeface="Verdana" panose="020B0604030504040204" pitchFamily="34" charset="0"/>
                <a:ea typeface="Verdana" panose="020B0604030504040204" pitchFamily="34" charset="0"/>
              </a:rPr>
              <a:t>100% Imported fruit &amp; juice</a:t>
            </a:r>
          </a:p>
          <a:p>
            <a:pPr algn="ctr"/>
            <a:r>
              <a:rPr lang="it-IT" sz="4000" dirty="0">
                <a:solidFill>
                  <a:schemeClr val="tx1"/>
                </a:solidFill>
                <a:latin typeface="Verdana" panose="020B0604030504040204" pitchFamily="34" charset="0"/>
                <a:ea typeface="Verdana" panose="020B0604030504040204" pitchFamily="34" charset="0"/>
              </a:rPr>
              <a:t>$32.00 per case</a:t>
            </a:r>
          </a:p>
          <a:p>
            <a:pPr algn="ctr"/>
            <a:endParaRPr lang="it-IT" sz="4000" dirty="0">
              <a:solidFill>
                <a:schemeClr val="tx1"/>
              </a:solidFill>
              <a:latin typeface="Verdana" panose="020B0604030504040204" pitchFamily="34" charset="0"/>
              <a:ea typeface="Verdana" panose="020B0604030504040204" pitchFamily="34" charset="0"/>
            </a:endParaRPr>
          </a:p>
          <a:p>
            <a:pPr algn="ctr"/>
            <a:r>
              <a:rPr lang="it-IT" sz="4000" dirty="0">
                <a:solidFill>
                  <a:schemeClr val="tx1"/>
                </a:solidFill>
                <a:latin typeface="Verdana" panose="020B0604030504040204" pitchFamily="34" charset="0"/>
                <a:ea typeface="Verdana" panose="020B0604030504040204" pitchFamily="34" charset="0"/>
              </a:rPr>
              <a:t>Note: 100% USA fruit &amp; juice</a:t>
            </a:r>
          </a:p>
          <a:p>
            <a:pPr algn="ctr"/>
            <a:r>
              <a:rPr lang="it-IT" sz="4000" dirty="0">
                <a:solidFill>
                  <a:schemeClr val="tx1"/>
                </a:solidFill>
                <a:latin typeface="Verdana" panose="020B0604030504040204" pitchFamily="34" charset="0"/>
                <a:ea typeface="Verdana" panose="020B0604030504040204" pitchFamily="34" charset="0"/>
              </a:rPr>
              <a:t>$49.00 per case</a:t>
            </a:r>
          </a:p>
          <a:p>
            <a:pPr marL="457200" indent="-457200">
              <a:buFontTx/>
              <a:buChar char="-"/>
            </a:pPr>
            <a:endParaRPr lang="en-US" i="1" dirty="0"/>
          </a:p>
        </p:txBody>
      </p:sp>
      <p:pic>
        <p:nvPicPr>
          <p:cNvPr id="4" name="Picture 3" descr="Image of diced pears in light syrup. Product of Chile. ">
            <a:extLst>
              <a:ext uri="{FF2B5EF4-FFF2-40B4-BE49-F238E27FC236}">
                <a16:creationId xmlns:a16="http://schemas.microsoft.com/office/drawing/2014/main" id="{B51A0408-F042-40A6-BE6A-9E72725272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886575" y="2067336"/>
            <a:ext cx="3429000" cy="2571750"/>
          </a:xfrm>
          <a:prstGeom prst="rect">
            <a:avLst/>
          </a:prstGeom>
          <a:ln w="28575">
            <a:solidFill>
              <a:schemeClr val="tx1"/>
            </a:solidFill>
          </a:ln>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20228535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Buy American – What about this?</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264920" y="2422136"/>
            <a:ext cx="5638800" cy="2182747"/>
          </a:xfrm>
        </p:spPr>
        <p:txBody>
          <a:bodyPr/>
          <a:lstStyle/>
          <a:p>
            <a:pPr algn="ctr"/>
            <a:r>
              <a:rPr lang="en-US" b="1" dirty="0">
                <a:latin typeface="Verdana" panose="020B0604030504040204" pitchFamily="34" charset="0"/>
                <a:ea typeface="Verdana" panose="020B0604030504040204" pitchFamily="34" charset="0"/>
              </a:rPr>
              <a:t>Juice</a:t>
            </a:r>
            <a:r>
              <a:rPr lang="en-US" dirty="0">
                <a:solidFill>
                  <a:schemeClr val="tx1"/>
                </a:solidFill>
                <a:latin typeface="Verdana" panose="020B0604030504040204" pitchFamily="34" charset="0"/>
                <a:ea typeface="Verdana" panose="020B0604030504040204" pitchFamily="34" charset="0"/>
              </a:rPr>
              <a:t> </a:t>
            </a:r>
          </a:p>
          <a:p>
            <a:pPr algn="ctr"/>
            <a:r>
              <a:rPr lang="en-US" sz="2800" dirty="0">
                <a:solidFill>
                  <a:schemeClr val="tx1"/>
                </a:solidFill>
                <a:latin typeface="Verdana" panose="020B0604030504040204" pitchFamily="34" charset="0"/>
                <a:ea typeface="Verdana" panose="020B0604030504040204" pitchFamily="34" charset="0"/>
              </a:rPr>
              <a:t>51% Water,</a:t>
            </a:r>
          </a:p>
          <a:p>
            <a:pPr algn="ctr"/>
            <a:r>
              <a:rPr lang="en-US" sz="2800" dirty="0">
                <a:solidFill>
                  <a:schemeClr val="tx1"/>
                </a:solidFill>
                <a:latin typeface="Verdana" panose="020B0604030504040204" pitchFamily="34" charset="0"/>
                <a:ea typeface="Verdana" panose="020B0604030504040204" pitchFamily="34" charset="0"/>
              </a:rPr>
              <a:t>49% Imported juice concentrate</a:t>
            </a:r>
          </a:p>
        </p:txBody>
      </p:sp>
      <p:graphicFrame>
        <p:nvGraphicFramePr>
          <p:cNvPr id="8" name="Object 7" descr="Cartoon image of juice boxes.">
            <a:extLst>
              <a:ext uri="{FF2B5EF4-FFF2-40B4-BE49-F238E27FC236}">
                <a16:creationId xmlns:a16="http://schemas.microsoft.com/office/drawing/2014/main" id="{B5178877-178A-4C83-AC11-E9BC9E5D16C6}"/>
              </a:ext>
            </a:extLst>
          </p:cNvPr>
          <p:cNvGraphicFramePr>
            <a:graphicFrameLocks noChangeAspect="1"/>
          </p:cNvGraphicFramePr>
          <p:nvPr>
            <p:extLst>
              <p:ext uri="{D42A27DB-BD31-4B8C-83A1-F6EECF244321}">
                <p14:modId xmlns:p14="http://schemas.microsoft.com/office/powerpoint/2010/main" val="2614516599"/>
              </p:ext>
            </p:extLst>
          </p:nvPr>
        </p:nvGraphicFramePr>
        <p:xfrm>
          <a:off x="6903720" y="1907483"/>
          <a:ext cx="3275013" cy="3212054"/>
        </p:xfrm>
        <a:graphic>
          <a:graphicData uri="http://schemas.openxmlformats.org/presentationml/2006/ole">
            <mc:AlternateContent xmlns:mc="http://schemas.openxmlformats.org/markup-compatibility/2006">
              <mc:Choice xmlns:v="urn:schemas-microsoft-com:vml" Requires="v">
                <p:oleObj name="Artwork" r:id="rId3" imgW="4624560" imgH="4536000" progId="Adobe.Illustrator.15.1">
                  <p:embed/>
                </p:oleObj>
              </mc:Choice>
              <mc:Fallback>
                <p:oleObj name="Artwork" r:id="rId3" imgW="4624560" imgH="4536000" progId="Adobe.Illustrator.15.1">
                  <p:embed/>
                  <p:pic>
                    <p:nvPicPr>
                      <p:cNvPr id="8" name="Object 7" descr="Cartoon image of juice boxes.">
                        <a:extLst>
                          <a:ext uri="{FF2B5EF4-FFF2-40B4-BE49-F238E27FC236}">
                            <a16:creationId xmlns:a16="http://schemas.microsoft.com/office/drawing/2014/main" id="{B5178877-178A-4C83-AC11-E9BC9E5D16C6}"/>
                          </a:ext>
                        </a:extLst>
                      </p:cNvPr>
                      <p:cNvPicPr/>
                      <p:nvPr/>
                    </p:nvPicPr>
                    <p:blipFill>
                      <a:blip r:embed="rId4"/>
                      <a:stretch>
                        <a:fillRect/>
                      </a:stretch>
                    </p:blipFill>
                    <p:spPr>
                      <a:xfrm>
                        <a:off x="6903720" y="1907483"/>
                        <a:ext cx="3275013" cy="3212054"/>
                      </a:xfrm>
                      <a:prstGeom prst="rect">
                        <a:avLst/>
                      </a:prstGeom>
                    </p:spPr>
                  </p:pic>
                </p:oleObj>
              </mc:Fallback>
            </mc:AlternateContent>
          </a:graphicData>
        </a:graphic>
      </p:graphicFrame>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34136799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Buy American – How about this? </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548619" y="2736085"/>
            <a:ext cx="4878387" cy="1385830"/>
          </a:xfrm>
        </p:spPr>
        <p:txBody>
          <a:bodyPr>
            <a:normAutofit/>
          </a:bodyPr>
          <a:lstStyle/>
          <a:p>
            <a:pPr algn="ctr"/>
            <a:r>
              <a:rPr lang="en-US" b="1" dirty="0">
                <a:latin typeface="Verdana" panose="020B0604030504040204" pitchFamily="34" charset="0"/>
                <a:ea typeface="Verdana" panose="020B0604030504040204" pitchFamily="34" charset="0"/>
              </a:rPr>
              <a:t>Fresh Fruit </a:t>
            </a:r>
          </a:p>
          <a:p>
            <a:pPr algn="ctr"/>
            <a:r>
              <a:rPr lang="en-US" sz="2800" dirty="0">
                <a:solidFill>
                  <a:schemeClr val="tx1"/>
                </a:solidFill>
                <a:latin typeface="Verdana" panose="020B0604030504040204" pitchFamily="34" charset="0"/>
                <a:ea typeface="Verdana" panose="020B0604030504040204" pitchFamily="34" charset="0"/>
              </a:rPr>
              <a:t>Imported bananas</a:t>
            </a:r>
          </a:p>
        </p:txBody>
      </p:sp>
      <p:pic>
        <p:nvPicPr>
          <p:cNvPr id="7" name="Picture 6" descr="Image of boxed, including Dole and Chiquita, bananas. ">
            <a:extLst>
              <a:ext uri="{FF2B5EF4-FFF2-40B4-BE49-F238E27FC236}">
                <a16:creationId xmlns:a16="http://schemas.microsoft.com/office/drawing/2014/main" id="{AABEC0E9-DB3B-4058-BA48-03453543B6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795214"/>
            <a:ext cx="3860800" cy="2895600"/>
          </a:xfrm>
          <a:prstGeom prst="rect">
            <a:avLst/>
          </a:prstGeom>
          <a:ln w="28575">
            <a:solidFill>
              <a:schemeClr val="tx1"/>
            </a:solidFill>
          </a:ln>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339781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2201F8-BDFE-4DFB-A764-E12FD49B102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Buy American – And this?</a:t>
            </a:r>
          </a:p>
        </p:txBody>
      </p:sp>
      <p:sp>
        <p:nvSpPr>
          <p:cNvPr id="5" name="Content Placeholder 4">
            <a:extLst>
              <a:ext uri="{FF2B5EF4-FFF2-40B4-BE49-F238E27FC236}">
                <a16:creationId xmlns:a16="http://schemas.microsoft.com/office/drawing/2014/main" id="{6D22339C-C2E1-4840-A5ED-B59B11EC40F1}"/>
              </a:ext>
            </a:extLst>
          </p:cNvPr>
          <p:cNvSpPr>
            <a:spLocks noGrp="1"/>
          </p:cNvSpPr>
          <p:nvPr>
            <p:ph sz="quarter" idx="10"/>
          </p:nvPr>
        </p:nvSpPr>
        <p:spPr>
          <a:xfrm>
            <a:off x="1217613" y="1795316"/>
            <a:ext cx="5425621" cy="2936704"/>
          </a:xfrm>
        </p:spPr>
        <p:txBody>
          <a:bodyPr>
            <a:normAutofit fontScale="70000" lnSpcReduction="20000"/>
          </a:bodyPr>
          <a:lstStyle/>
          <a:p>
            <a:pPr algn="ctr"/>
            <a:r>
              <a:rPr lang="en-US" sz="4000" b="1" dirty="0">
                <a:latin typeface="Verdana" panose="020B0604030504040204" pitchFamily="34" charset="0"/>
                <a:ea typeface="Verdana" panose="020B0604030504040204" pitchFamily="34" charset="0"/>
              </a:rPr>
              <a:t>Mixed Fruit Cups</a:t>
            </a:r>
          </a:p>
          <a:p>
            <a:pPr algn="ctr"/>
            <a:r>
              <a:rPr lang="en-US" sz="4000" dirty="0">
                <a:solidFill>
                  <a:schemeClr val="tx1"/>
                </a:solidFill>
                <a:latin typeface="Verdana" panose="020B0604030504040204" pitchFamily="34" charset="0"/>
                <a:ea typeface="Verdana" panose="020B0604030504040204" pitchFamily="34" charset="0"/>
              </a:rPr>
              <a:t>Water – 28.3%</a:t>
            </a:r>
          </a:p>
          <a:p>
            <a:pPr algn="ctr"/>
            <a:r>
              <a:rPr lang="en-US" sz="4000" dirty="0">
                <a:solidFill>
                  <a:schemeClr val="tx1"/>
                </a:solidFill>
                <a:latin typeface="Verdana" panose="020B0604030504040204" pitchFamily="34" charset="0"/>
                <a:ea typeface="Verdana" panose="020B0604030504040204" pitchFamily="34" charset="0"/>
              </a:rPr>
              <a:t>USA peaches – 23.05%</a:t>
            </a:r>
          </a:p>
          <a:p>
            <a:pPr algn="ctr"/>
            <a:r>
              <a:rPr lang="en-US" sz="4000" dirty="0">
                <a:solidFill>
                  <a:schemeClr val="tx1"/>
                </a:solidFill>
                <a:latin typeface="Verdana" panose="020B0604030504040204" pitchFamily="34" charset="0"/>
                <a:ea typeface="Verdana" panose="020B0604030504040204" pitchFamily="34" charset="0"/>
              </a:rPr>
              <a:t>USA pears – 28.8%</a:t>
            </a:r>
          </a:p>
          <a:p>
            <a:pPr algn="ctr"/>
            <a:r>
              <a:rPr lang="en-US" sz="4000" dirty="0">
                <a:solidFill>
                  <a:schemeClr val="tx1"/>
                </a:solidFill>
                <a:latin typeface="Verdana" panose="020B0604030504040204" pitchFamily="34" charset="0"/>
                <a:ea typeface="Verdana" panose="020B0604030504040204" pitchFamily="34" charset="0"/>
              </a:rPr>
              <a:t>Imported pear juice – 14%</a:t>
            </a:r>
          </a:p>
          <a:p>
            <a:pPr algn="ctr"/>
            <a:r>
              <a:rPr lang="en-US" sz="4000" dirty="0">
                <a:solidFill>
                  <a:schemeClr val="tx1"/>
                </a:solidFill>
                <a:latin typeface="Verdana" panose="020B0604030504040204" pitchFamily="34" charset="0"/>
                <a:ea typeface="Verdana" panose="020B0604030504040204" pitchFamily="34" charset="0"/>
              </a:rPr>
              <a:t> </a:t>
            </a:r>
          </a:p>
          <a:p>
            <a:pPr marL="457200" indent="-457200">
              <a:buFontTx/>
              <a:buChar char="-"/>
            </a:pPr>
            <a:endParaRPr lang="en-US" i="1" dirty="0"/>
          </a:p>
        </p:txBody>
      </p:sp>
      <p:pic>
        <p:nvPicPr>
          <p:cNvPr id="8" name="Picture 7" descr="Image of a single-serving fruit cup. ">
            <a:extLst>
              <a:ext uri="{FF2B5EF4-FFF2-40B4-BE49-F238E27FC236}">
                <a16:creationId xmlns:a16="http://schemas.microsoft.com/office/drawing/2014/main" id="{E5D0FD1B-0865-40C0-AFD9-9DF238F3F5D4}"/>
              </a:ext>
            </a:extLst>
          </p:cNvPr>
          <p:cNvPicPr>
            <a:picLocks noChangeAspect="1"/>
          </p:cNvPicPr>
          <p:nvPr/>
        </p:nvPicPr>
        <p:blipFill>
          <a:blip r:embed="rId3"/>
          <a:stretch>
            <a:fillRect/>
          </a:stretch>
        </p:blipFill>
        <p:spPr>
          <a:xfrm>
            <a:off x="7392880" y="2192699"/>
            <a:ext cx="3011451" cy="2276475"/>
          </a:xfrm>
          <a:prstGeom prst="rect">
            <a:avLst/>
          </a:prstGeom>
        </p:spPr>
      </p:pic>
      <p:sp>
        <p:nvSpPr>
          <p:cNvPr id="6" name="Text Placeholder 5"/>
          <p:cNvSpPr>
            <a:spLocks noGrp="1"/>
          </p:cNvSpPr>
          <p:nvPr>
            <p:ph type="body" sz="quarter" idx="12"/>
          </p:nvPr>
        </p:nvSpPr>
        <p:spPr>
          <a:xfrm>
            <a:off x="5105401" y="5588367"/>
            <a:ext cx="5425621" cy="842962"/>
          </a:xfrm>
        </p:spPr>
        <p:txBody>
          <a:bodyPr>
            <a:normAutofit/>
          </a:bodyPr>
          <a:lstStyle/>
          <a:p>
            <a:pPr lvl="0"/>
            <a:r>
              <a:rPr lang="en-US" sz="3000" dirty="0">
                <a:solidFill>
                  <a:srgbClr val="000000"/>
                </a:solidFill>
              </a:rPr>
              <a:t>Buy American provision</a:t>
            </a:r>
          </a:p>
          <a:p>
            <a:endParaRPr lang="en-US" dirty="0"/>
          </a:p>
        </p:txBody>
      </p:sp>
    </p:spTree>
    <p:extLst>
      <p:ext uri="{BB962C8B-B14F-4D97-AF65-F5344CB8AC3E}">
        <p14:creationId xmlns:p14="http://schemas.microsoft.com/office/powerpoint/2010/main" val="641090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2964" y="3732464"/>
            <a:ext cx="11260993" cy="542241"/>
          </a:xfrm>
        </p:spPr>
        <p:txBody>
          <a:bodyPr/>
          <a:lstStyle/>
          <a:p>
            <a:r>
              <a:rPr lang="en-US" dirty="0"/>
              <a:t>Save Smart</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1061" r="-11061"/>
          <a:stretch>
            <a:fillRect/>
          </a:stretch>
        </p:blipFill>
        <p:spPr>
          <a:xfrm>
            <a:off x="5291245" y="2747711"/>
            <a:ext cx="1604433" cy="755650"/>
          </a:xfrm>
        </p:spPr>
      </p:pic>
    </p:spTree>
    <p:extLst>
      <p:ext uri="{BB962C8B-B14F-4D97-AF65-F5344CB8AC3E}">
        <p14:creationId xmlns:p14="http://schemas.microsoft.com/office/powerpoint/2010/main" val="23554335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FE87D4-B83E-41DD-9C4B-8A87C7BF1513}"/>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Save Smart </a:t>
            </a: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789026" y="1601744"/>
            <a:ext cx="7062182" cy="4361739"/>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a:ea typeface="Verdana"/>
              </a:rPr>
              <a:t>Maximize product shelf life or yield through:</a:t>
            </a:r>
          </a:p>
          <a:p>
            <a:pPr lvl="1"/>
            <a:r>
              <a:rPr lang="en-US" dirty="0">
                <a:latin typeface="Verdana" panose="020B0604030504040204" pitchFamily="34" charset="0"/>
                <a:ea typeface="Verdana" panose="020B0604030504040204" pitchFamily="34" charset="0"/>
              </a:rPr>
              <a:t>Conducting product receiving inspections.</a:t>
            </a:r>
          </a:p>
          <a:p>
            <a:pPr lvl="1"/>
            <a:r>
              <a:rPr lang="en-US" dirty="0">
                <a:latin typeface="Verdana" panose="020B0604030504040204" pitchFamily="34" charset="0"/>
                <a:ea typeface="Verdana" panose="020B0604030504040204" pitchFamily="34" charset="0"/>
              </a:rPr>
              <a:t>Utilizing the correct tool/equipment.</a:t>
            </a:r>
          </a:p>
          <a:p>
            <a:pPr lvl="1"/>
            <a:r>
              <a:rPr lang="en-US" dirty="0">
                <a:latin typeface="Verdana" panose="020B0604030504040204" pitchFamily="34" charset="0"/>
                <a:ea typeface="Verdana" panose="020B0604030504040204" pitchFamily="34" charset="0"/>
              </a:rPr>
              <a:t>Applying the recommended culinary techniques or cooking method.</a:t>
            </a:r>
          </a:p>
          <a:p>
            <a:pPr lvl="1"/>
            <a:endParaRPr lang="en-US" dirty="0"/>
          </a:p>
        </p:txBody>
      </p:sp>
      <p:pic>
        <p:nvPicPr>
          <p:cNvPr id="4" name="Picture 3" descr="A person holding a strawberry and tool used to remove the green and core from the berry. ">
            <a:extLst>
              <a:ext uri="{FF2B5EF4-FFF2-40B4-BE49-F238E27FC236}">
                <a16:creationId xmlns:a16="http://schemas.microsoft.com/office/drawing/2014/main" id="{88E1A561-16A9-421D-B004-619B483C6ABD}"/>
              </a:ext>
            </a:extLst>
          </p:cNvPr>
          <p:cNvPicPr>
            <a:picLocks noChangeAspect="1"/>
          </p:cNvPicPr>
          <p:nvPr/>
        </p:nvPicPr>
        <p:blipFill>
          <a:blip r:embed="rId3"/>
          <a:stretch>
            <a:fillRect/>
          </a:stretch>
        </p:blipFill>
        <p:spPr>
          <a:xfrm rot="680242">
            <a:off x="7464534" y="2733268"/>
            <a:ext cx="3730389" cy="24869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470204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B41B435-3BFD-4696-AE26-85C273EC40D6}"/>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lang="en-US" sz="3600" dirty="0"/>
              <a:t>As Purchased to Edible Portion</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
        <p:nvSpPr>
          <p:cNvPr id="6" name="Content Placeholder 3">
            <a:extLst>
              <a:ext uri="{FF2B5EF4-FFF2-40B4-BE49-F238E27FC236}">
                <a16:creationId xmlns:a16="http://schemas.microsoft.com/office/drawing/2014/main" id="{20ED177D-2193-411B-B1F8-D7D43C4C1582}"/>
              </a:ext>
            </a:extLst>
          </p:cNvPr>
          <p:cNvSpPr txBox="1">
            <a:spLocks/>
          </p:cNvSpPr>
          <p:nvPr/>
        </p:nvSpPr>
        <p:spPr>
          <a:xfrm>
            <a:off x="836909" y="1698098"/>
            <a:ext cx="6181111" cy="3705944"/>
          </a:xfrm>
          <a:prstGeom prst="rect">
            <a:avLst/>
          </a:prstGeom>
        </p:spPr>
        <p:txBody>
          <a:bodyPr vert="horz" lIns="91440" tIns="45720" rIns="91440" bIns="45720" rtlCol="0">
            <a:normAutofit fontScale="92500" lnSpcReduction="20000"/>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000" b="1" dirty="0">
                <a:latin typeface="Verdana" panose="020B0604030504040204" pitchFamily="34" charset="0"/>
                <a:ea typeface="Verdana" panose="020B0604030504040204" pitchFamily="34" charset="0"/>
              </a:rPr>
              <a:t>As Purchased to Edible Portion – Know the Yield!</a:t>
            </a:r>
          </a:p>
          <a:p>
            <a:pPr marL="457200" lvl="1" indent="0">
              <a:buNone/>
            </a:pPr>
            <a:r>
              <a:rPr lang="en-US" sz="3000" b="1" dirty="0">
                <a:latin typeface="Verdana" panose="020B0604030504040204" pitchFamily="34" charset="0"/>
                <a:ea typeface="Verdana" panose="020B0604030504040204" pitchFamily="34" charset="0"/>
              </a:rPr>
              <a:t>USDA Food Buying Guide</a:t>
            </a:r>
          </a:p>
          <a:p>
            <a:pPr lvl="2">
              <a:buFont typeface="Arial" panose="020B0604020202020204" pitchFamily="34" charset="0"/>
              <a:buChar char="•"/>
            </a:pPr>
            <a:r>
              <a:rPr lang="en-US" sz="3000" dirty="0">
                <a:latin typeface="Verdana" panose="020B0604030504040204" pitchFamily="34" charset="0"/>
                <a:ea typeface="Verdana" panose="020B0604030504040204" pitchFamily="34" charset="0"/>
              </a:rPr>
              <a:t>Cantaloupe, peeled and diced (.56/</a:t>
            </a:r>
            <a:r>
              <a:rPr lang="en-US" sz="3000" dirty="0" err="1">
                <a:latin typeface="Verdana" panose="020B0604030504040204" pitchFamily="34" charset="0"/>
                <a:ea typeface="Verdana" panose="020B0604030504040204" pitchFamily="34" charset="0"/>
              </a:rPr>
              <a:t>lb</a:t>
            </a:r>
            <a:r>
              <a:rPr lang="en-US" sz="3000" dirty="0">
                <a:latin typeface="Verdana" panose="020B0604030504040204" pitchFamily="34" charset="0"/>
                <a:ea typeface="Verdana" panose="020B0604030504040204" pitchFamily="34" charset="0"/>
              </a:rPr>
              <a:t>)</a:t>
            </a:r>
          </a:p>
          <a:p>
            <a:pPr lvl="2">
              <a:buFont typeface="Arial" panose="020B0604020202020204" pitchFamily="34" charset="0"/>
              <a:buChar char="•"/>
            </a:pPr>
            <a:r>
              <a:rPr lang="en-US" sz="3000" dirty="0">
                <a:latin typeface="Verdana" panose="020B0604030504040204" pitchFamily="34" charset="0"/>
                <a:ea typeface="Verdana" panose="020B0604030504040204" pitchFamily="34" charset="0"/>
              </a:rPr>
              <a:t>Cucumber, diced (.98/</a:t>
            </a:r>
            <a:r>
              <a:rPr lang="en-US" sz="3000" dirty="0" err="1">
                <a:latin typeface="Verdana" panose="020B0604030504040204" pitchFamily="34" charset="0"/>
                <a:ea typeface="Verdana" panose="020B0604030504040204" pitchFamily="34" charset="0"/>
              </a:rPr>
              <a:t>lb</a:t>
            </a:r>
            <a:r>
              <a:rPr lang="en-US" sz="3000" dirty="0">
                <a:latin typeface="Verdana" panose="020B0604030504040204" pitchFamily="34" charset="0"/>
                <a:ea typeface="Verdana" panose="020B0604030504040204" pitchFamily="34" charset="0"/>
              </a:rPr>
              <a:t>)</a:t>
            </a:r>
          </a:p>
          <a:p>
            <a:pPr lvl="2">
              <a:buFont typeface="Arial" panose="020B0604020202020204" pitchFamily="34" charset="0"/>
              <a:buChar char="•"/>
            </a:pPr>
            <a:r>
              <a:rPr lang="en-US" sz="3000" dirty="0">
                <a:latin typeface="Verdana" panose="020B0604030504040204" pitchFamily="34" charset="0"/>
                <a:ea typeface="Verdana" panose="020B0604030504040204" pitchFamily="34" charset="0"/>
              </a:rPr>
              <a:t>Romaine, diced (.65/</a:t>
            </a:r>
            <a:r>
              <a:rPr lang="en-US" sz="3000" dirty="0" err="1">
                <a:latin typeface="Verdana" panose="020B0604030504040204" pitchFamily="34" charset="0"/>
                <a:ea typeface="Verdana" panose="020B0604030504040204" pitchFamily="34" charset="0"/>
              </a:rPr>
              <a:t>lb</a:t>
            </a:r>
            <a:r>
              <a:rPr lang="en-US" sz="3000" dirty="0">
                <a:latin typeface="Verdana" panose="020B0604030504040204" pitchFamily="34" charset="0"/>
                <a:ea typeface="Verdana" panose="020B0604030504040204" pitchFamily="34" charset="0"/>
              </a:rPr>
              <a:t>)</a:t>
            </a:r>
          </a:p>
          <a:p>
            <a:pPr lvl="2">
              <a:buFont typeface="Arial" panose="020B0604020202020204" pitchFamily="34" charset="0"/>
              <a:buChar char="•"/>
            </a:pPr>
            <a:r>
              <a:rPr lang="en-US" sz="3000" dirty="0">
                <a:latin typeface="Verdana" panose="020B0604030504040204" pitchFamily="34" charset="0"/>
                <a:ea typeface="Verdana" panose="020B0604030504040204" pitchFamily="34" charset="0"/>
              </a:rPr>
              <a:t>Watermelon, peeled and diced (.61/</a:t>
            </a:r>
            <a:r>
              <a:rPr lang="en-US" sz="3000" dirty="0" err="1">
                <a:latin typeface="Verdana" panose="020B0604030504040204" pitchFamily="34" charset="0"/>
                <a:ea typeface="Verdana" panose="020B0604030504040204" pitchFamily="34" charset="0"/>
              </a:rPr>
              <a:t>lb</a:t>
            </a:r>
            <a:r>
              <a:rPr lang="en-US" sz="3000" dirty="0">
                <a:latin typeface="Verdana" panose="020B0604030504040204" pitchFamily="34" charset="0"/>
                <a:ea typeface="Verdana" panose="020B0604030504040204" pitchFamily="34" charset="0"/>
              </a:rPr>
              <a:t>)</a:t>
            </a:r>
          </a:p>
          <a:p>
            <a:pPr lvl="2"/>
            <a:endParaRPr lang="en-US" dirty="0"/>
          </a:p>
          <a:p>
            <a:pPr lvl="1"/>
            <a:endParaRPr lang="en-US" dirty="0"/>
          </a:p>
        </p:txBody>
      </p:sp>
      <p:grpSp>
        <p:nvGrpSpPr>
          <p:cNvPr id="7" name="Group 6" descr="Image of food groups shown on a computer screen. ">
            <a:extLst>
              <a:ext uri="{FF2B5EF4-FFF2-40B4-BE49-F238E27FC236}">
                <a16:creationId xmlns:a16="http://schemas.microsoft.com/office/drawing/2014/main" id="{6DED0824-9BD3-4F7B-8B71-2D26068D174B}"/>
              </a:ext>
            </a:extLst>
          </p:cNvPr>
          <p:cNvGrpSpPr/>
          <p:nvPr/>
        </p:nvGrpSpPr>
        <p:grpSpPr>
          <a:xfrm>
            <a:off x="6794284" y="1517538"/>
            <a:ext cx="4560807" cy="4067064"/>
            <a:chOff x="3841714" y="1974145"/>
            <a:chExt cx="4508572" cy="3745520"/>
          </a:xfrm>
        </p:grpSpPr>
        <p:pic>
          <p:nvPicPr>
            <p:cNvPr id="8" name="Google Shape;1472;gd6444ebc61_0_335" descr="Google Shape;776;p24">
              <a:extLst>
                <a:ext uri="{FF2B5EF4-FFF2-40B4-BE49-F238E27FC236}">
                  <a16:creationId xmlns:a16="http://schemas.microsoft.com/office/drawing/2014/main" id="{297685E6-7CD0-4964-A9A2-A66A1D7D5C28}"/>
                </a:ext>
              </a:extLst>
            </p:cNvPr>
            <p:cNvPicPr preferRelativeResize="0"/>
            <p:nvPr/>
          </p:nvPicPr>
          <p:blipFill rotWithShape="1">
            <a:blip r:embed="rId3">
              <a:alphaModFix/>
            </a:blip>
            <a:srcRect/>
            <a:stretch/>
          </p:blipFill>
          <p:spPr>
            <a:xfrm>
              <a:off x="3841714" y="1974145"/>
              <a:ext cx="4508572" cy="3745520"/>
            </a:xfrm>
            <a:prstGeom prst="rect">
              <a:avLst/>
            </a:prstGeom>
            <a:ln>
              <a:noFill/>
            </a:ln>
            <a:effectLst>
              <a:outerShdw blurRad="292100" dist="139700" dir="2700000" algn="tl" rotWithShape="0">
                <a:srgbClr val="333333">
                  <a:alpha val="65000"/>
                </a:srgbClr>
              </a:outerShdw>
            </a:effectLst>
          </p:spPr>
        </p:pic>
        <p:pic>
          <p:nvPicPr>
            <p:cNvPr id="9" name="Google Shape;1473;gd6444ebc61_0_335" descr="Google Shape;777;p24">
              <a:extLst>
                <a:ext uri="{FF2B5EF4-FFF2-40B4-BE49-F238E27FC236}">
                  <a16:creationId xmlns:a16="http://schemas.microsoft.com/office/drawing/2014/main" id="{38C9DB8A-4995-4C43-95BF-D99373A9922D}"/>
                </a:ext>
              </a:extLst>
            </p:cNvPr>
            <p:cNvPicPr preferRelativeResize="0"/>
            <p:nvPr/>
          </p:nvPicPr>
          <p:blipFill rotWithShape="1">
            <a:blip r:embed="rId4">
              <a:alphaModFix/>
            </a:blip>
            <a:srcRect r="5356" b="34002"/>
            <a:stretch/>
          </p:blipFill>
          <p:spPr>
            <a:xfrm>
              <a:off x="3988555" y="2064720"/>
              <a:ext cx="4168637" cy="2514601"/>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0695597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200C-501E-45C5-B78E-C21F4157A84D}"/>
              </a:ext>
            </a:extLst>
          </p:cNvPr>
          <p:cNvSpPr>
            <a:spLocks noGrp="1"/>
          </p:cNvSpPr>
          <p:nvPr>
            <p:ph type="title"/>
          </p:nvPr>
        </p:nvSpPr>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CAE9855A-CABA-4B43-A7D8-CB18E7AD7D5D}"/>
              </a:ext>
            </a:extLst>
          </p:cNvPr>
          <p:cNvSpPr>
            <a:spLocks noGrp="1"/>
          </p:cNvSpPr>
          <p:nvPr>
            <p:ph sz="quarter" idx="10"/>
          </p:nvPr>
        </p:nvSpPr>
        <p:spPr>
          <a:xfrm>
            <a:off x="810684" y="1303793"/>
            <a:ext cx="10414000" cy="4710399"/>
          </a:xfrm>
        </p:spPr>
        <p:txBody>
          <a:bodyPr vert="horz" lIns="91440" tIns="45720" rIns="91440" bIns="45720" rtlCol="0" anchor="t">
            <a:normAutofit/>
          </a:bodyPr>
          <a:lstStyle/>
          <a:p>
            <a:pPr algn="ctr"/>
            <a:r>
              <a:rPr lang="en-US" sz="2800" b="1" dirty="0">
                <a:latin typeface="Verdana"/>
                <a:ea typeface="Verdana"/>
              </a:rPr>
              <a:t>The buying smart, and in accordance with the Buy American provision, may help school nutrition operations keep students safe.</a:t>
            </a:r>
            <a:endParaRPr lang="en-US" sz="2800" b="1" dirty="0">
              <a:solidFill>
                <a:schemeClr val="tx1"/>
              </a:solidFill>
              <a:latin typeface="Verdana"/>
              <a:ea typeface="Verdana"/>
            </a:endParaRPr>
          </a:p>
          <a:p>
            <a:endParaRPr lang="en-US" dirty="0"/>
          </a:p>
        </p:txBody>
      </p:sp>
      <p:pic>
        <p:nvPicPr>
          <p:cNvPr id="6" name="Picture 5" descr="An image of a box of fresh produce being passed between two individuals. ">
            <a:extLst>
              <a:ext uri="{FF2B5EF4-FFF2-40B4-BE49-F238E27FC236}">
                <a16:creationId xmlns:a16="http://schemas.microsoft.com/office/drawing/2014/main" id="{2193C41C-87AE-4F5E-B9B2-1FF2ACA17803}"/>
              </a:ext>
            </a:extLst>
          </p:cNvPr>
          <p:cNvPicPr>
            <a:picLocks noChangeAspect="1"/>
          </p:cNvPicPr>
          <p:nvPr/>
        </p:nvPicPr>
        <p:blipFill>
          <a:blip r:embed="rId3"/>
          <a:stretch>
            <a:fillRect/>
          </a:stretch>
        </p:blipFill>
        <p:spPr>
          <a:xfrm>
            <a:off x="3685990" y="3004457"/>
            <a:ext cx="4820020" cy="318390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67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3"/>
          <p:cNvSpPr txBox="1">
            <a:spLocks noGrp="1"/>
          </p:cNvSpPr>
          <p:nvPr>
            <p:ph type="subTitle" idx="1"/>
          </p:nvPr>
        </p:nvSpPr>
        <p:spPr>
          <a:xfrm>
            <a:off x="1866655" y="3973105"/>
            <a:ext cx="8445744" cy="636905"/>
          </a:xfrm>
          <a:prstGeom prst="rect">
            <a:avLst/>
          </a:prstGeom>
          <a:noFill/>
          <a:ln>
            <a:noFill/>
          </a:ln>
        </p:spPr>
        <p:txBody>
          <a:bodyPr spcFirstLastPara="1" wrap="square" lIns="91425" tIns="45700" rIns="91425" bIns="45700" anchor="t" anchorCtr="0">
            <a:normAutofit/>
          </a:bodyPr>
          <a:lstStyle/>
          <a:p>
            <a:pPr marL="0" indent="0">
              <a:spcBef>
                <a:spcPts val="0"/>
              </a:spcBef>
            </a:pPr>
            <a:r>
              <a:rPr lang="en-US"/>
              <a:t> </a:t>
            </a:r>
            <a:endParaRPr/>
          </a:p>
        </p:txBody>
      </p:sp>
      <p:sp>
        <p:nvSpPr>
          <p:cNvPr id="113" name="Google Shape;113;p3"/>
          <p:cNvSpPr txBox="1">
            <a:spLocks noGrp="1"/>
          </p:cNvSpPr>
          <p:nvPr>
            <p:ph type="title"/>
          </p:nvPr>
        </p:nvSpPr>
        <p:spPr>
          <a:xfrm>
            <a:off x="1828801" y="3657601"/>
            <a:ext cx="8445745" cy="542241"/>
          </a:xfrm>
          <a:prstGeom prst="rect">
            <a:avLst/>
          </a:prstGeom>
          <a:noFill/>
          <a:ln>
            <a:noFill/>
          </a:ln>
        </p:spPr>
        <p:txBody>
          <a:bodyPr spcFirstLastPara="1" wrap="square" lIns="91425" tIns="45700" rIns="91425" bIns="45700" anchor="ctr" anchorCtr="0">
            <a:noAutofit/>
          </a:bodyPr>
          <a:lstStyle/>
          <a:p>
            <a:r>
              <a:rPr lang="en-US" dirty="0"/>
              <a:t>Buy Smart</a:t>
            </a:r>
            <a:endParaRPr dirty="0"/>
          </a:p>
        </p:txBody>
      </p:sp>
      <p:pic>
        <p:nvPicPr>
          <p:cNvPr id="114" name="Google Shape;114;p3">
            <a:extLst>
              <a:ext uri="{C183D7F6-B498-43B3-948B-1728B52AA6E4}">
                <adec:decorative xmlns:adec="http://schemas.microsoft.com/office/drawing/2017/decorative" val="1"/>
              </a:ext>
            </a:extLst>
          </p:cNvPr>
          <p:cNvPicPr preferRelativeResize="0">
            <a:picLocks noGrp="1"/>
          </p:cNvPicPr>
          <p:nvPr>
            <p:ph type="pic" idx="2"/>
          </p:nvPr>
        </p:nvPicPr>
        <p:blipFill rotWithShape="1">
          <a:blip r:embed="rId3">
            <a:alphaModFix/>
          </a:blip>
          <a:srcRect l="-11061" r="-11061"/>
          <a:stretch/>
        </p:blipFill>
        <p:spPr>
          <a:xfrm>
            <a:off x="5492434" y="2586990"/>
            <a:ext cx="1203325" cy="7556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E4FC9A3-4C5F-4D33-A3C5-DF5283C73FF8}"/>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Vendor Options</a:t>
            </a:r>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1084881" y="1459271"/>
            <a:ext cx="10089397" cy="4466434"/>
          </a:xfrm>
          <a:prstGeom prst="rect">
            <a:avLst/>
          </a:prstGeom>
        </p:spPr>
        <p:txBody>
          <a:bodyPr vert="horz" lIns="91440" tIns="45720" rIns="91440" bIns="45720" rtlCol="0">
            <a:normAutofit lnSpcReduction="10000"/>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Global and Local Sources</a:t>
            </a:r>
          </a:p>
          <a:p>
            <a:pPr lvl="1"/>
            <a:r>
              <a:rPr lang="en-US" dirty="0">
                <a:latin typeface="Verdana" panose="020B0604030504040204" pitchFamily="34" charset="0"/>
                <a:ea typeface="Verdana" panose="020B0604030504040204" pitchFamily="34" charset="0"/>
              </a:rPr>
              <a:t>Distributors</a:t>
            </a:r>
          </a:p>
          <a:p>
            <a:pPr lvl="2"/>
            <a:r>
              <a:rPr lang="en-US" dirty="0">
                <a:latin typeface="Verdana" panose="020B0604030504040204" pitchFamily="34" charset="0"/>
                <a:ea typeface="Verdana" panose="020B0604030504040204" pitchFamily="34" charset="0"/>
              </a:rPr>
              <a:t>Broad Line</a:t>
            </a:r>
          </a:p>
          <a:p>
            <a:pPr lvl="2"/>
            <a:r>
              <a:rPr lang="en-US" dirty="0">
                <a:latin typeface="Verdana" panose="020B0604030504040204" pitchFamily="34" charset="0"/>
                <a:ea typeface="Verdana" panose="020B0604030504040204" pitchFamily="34" charset="0"/>
              </a:rPr>
              <a:t>Produce Specific</a:t>
            </a:r>
          </a:p>
          <a:p>
            <a:r>
              <a:rPr lang="en-US" b="1" dirty="0">
                <a:latin typeface="Verdana" panose="020B0604030504040204" pitchFamily="34" charset="0"/>
                <a:ea typeface="Verdana" panose="020B0604030504040204" pitchFamily="34" charset="0"/>
              </a:rPr>
              <a:t>Local and Regional Sources</a:t>
            </a:r>
          </a:p>
          <a:p>
            <a:pPr lvl="1"/>
            <a:r>
              <a:rPr lang="en-US" dirty="0">
                <a:latin typeface="Verdana" panose="020B0604030504040204" pitchFamily="34" charset="0"/>
                <a:ea typeface="Verdana" panose="020B0604030504040204" pitchFamily="34" charset="0"/>
              </a:rPr>
              <a:t>Produce Cooperatives</a:t>
            </a:r>
          </a:p>
          <a:p>
            <a:pPr lvl="1"/>
            <a:r>
              <a:rPr lang="en-US" dirty="0">
                <a:latin typeface="Verdana" panose="020B0604030504040204" pitchFamily="34" charset="0"/>
                <a:ea typeface="Verdana" panose="020B0604030504040204" pitchFamily="34" charset="0"/>
              </a:rPr>
              <a:t>Food Hubs</a:t>
            </a:r>
          </a:p>
          <a:p>
            <a:pPr lvl="1"/>
            <a:r>
              <a:rPr lang="en-US" dirty="0">
                <a:latin typeface="Verdana" panose="020B0604030504040204" pitchFamily="34" charset="0"/>
                <a:ea typeface="Verdana" panose="020B0604030504040204" pitchFamily="34" charset="0"/>
              </a:rPr>
              <a:t>Direct from the Farm</a:t>
            </a:r>
          </a:p>
          <a:p>
            <a:pPr lvl="1"/>
            <a:r>
              <a:rPr lang="en-US" dirty="0">
                <a:latin typeface="Verdana" panose="020B0604030504040204" pitchFamily="34" charset="0"/>
                <a:ea typeface="Verdana" panose="020B0604030504040204" pitchFamily="34" charset="0"/>
              </a:rPr>
              <a:t>School Gardens</a:t>
            </a:r>
          </a:p>
        </p:txBody>
      </p:sp>
      <p:pic>
        <p:nvPicPr>
          <p:cNvPr id="9" name="Picture 8" descr="An image of strawberries in packages. ">
            <a:extLst>
              <a:ext uri="{FF2B5EF4-FFF2-40B4-BE49-F238E27FC236}">
                <a16:creationId xmlns:a16="http://schemas.microsoft.com/office/drawing/2014/main" id="{BB912175-AD29-4020-95A2-0423D1FFEF6C}"/>
              </a:ext>
            </a:extLst>
          </p:cNvPr>
          <p:cNvPicPr>
            <a:picLocks noChangeAspect="1"/>
          </p:cNvPicPr>
          <p:nvPr/>
        </p:nvPicPr>
        <p:blipFill rotWithShape="1">
          <a:blip r:embed="rId3"/>
          <a:srcRect l="15653" r="7907"/>
          <a:stretch/>
        </p:blipFill>
        <p:spPr>
          <a:xfrm rot="6133796">
            <a:off x="7745580" y="2000770"/>
            <a:ext cx="3623604" cy="35553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17242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1407183-C077-4BE6-8D9C-DF23335CDEFD}"/>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Types of Vendors</a:t>
            </a:r>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1007391" y="1487837"/>
            <a:ext cx="10306372" cy="4677436"/>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800" b="1" dirty="0">
                <a:latin typeface="Verdana" panose="020B0604030504040204" pitchFamily="34" charset="0"/>
                <a:ea typeface="Verdana" panose="020B0604030504040204" pitchFamily="34" charset="0"/>
              </a:rPr>
              <a:t>Types of vendors supplying fresh fruits and vegetables to your school nutrition program:</a:t>
            </a:r>
          </a:p>
          <a:p>
            <a:pPr lvl="1"/>
            <a:r>
              <a:rPr lang="en-US" sz="2400" dirty="0">
                <a:latin typeface="Verdana" panose="020B0604030504040204" pitchFamily="34" charset="0"/>
                <a:ea typeface="Verdana" panose="020B0604030504040204" pitchFamily="34" charset="0"/>
              </a:rPr>
              <a:t>Broad Line Distributor</a:t>
            </a:r>
          </a:p>
          <a:p>
            <a:pPr lvl="1"/>
            <a:r>
              <a:rPr lang="en-US" sz="2400" dirty="0">
                <a:latin typeface="Verdana" panose="020B0604030504040204" pitchFamily="34" charset="0"/>
                <a:ea typeface="Verdana" panose="020B0604030504040204" pitchFamily="34" charset="0"/>
              </a:rPr>
              <a:t>Produce Distributor</a:t>
            </a:r>
          </a:p>
          <a:p>
            <a:pPr lvl="1"/>
            <a:r>
              <a:rPr lang="en-US" sz="2400" dirty="0">
                <a:latin typeface="Verdana" panose="020B0604030504040204" pitchFamily="34" charset="0"/>
                <a:ea typeface="Verdana" panose="020B0604030504040204" pitchFamily="34" charset="0"/>
              </a:rPr>
              <a:t>Produce Cooperative</a:t>
            </a:r>
          </a:p>
          <a:p>
            <a:pPr lvl="1"/>
            <a:r>
              <a:rPr lang="en-US" sz="2400" dirty="0">
                <a:latin typeface="Verdana" panose="020B0604030504040204" pitchFamily="34" charset="0"/>
                <a:ea typeface="Verdana" panose="020B0604030504040204" pitchFamily="34" charset="0"/>
              </a:rPr>
              <a:t>Food Hub</a:t>
            </a:r>
          </a:p>
          <a:p>
            <a:pPr lvl="1"/>
            <a:r>
              <a:rPr lang="en-US" sz="2400" dirty="0">
                <a:latin typeface="Verdana" panose="020B0604030504040204" pitchFamily="34" charset="0"/>
                <a:ea typeface="Verdana" panose="020B0604030504040204" pitchFamily="34" charset="0"/>
              </a:rPr>
              <a:t>Direct from the Farm</a:t>
            </a:r>
          </a:p>
          <a:p>
            <a:pPr lvl="1"/>
            <a:r>
              <a:rPr lang="en-US" sz="2400" dirty="0">
                <a:latin typeface="Verdana" panose="020B0604030504040204" pitchFamily="34" charset="0"/>
                <a:ea typeface="Verdana" panose="020B0604030504040204" pitchFamily="34" charset="0"/>
              </a:rPr>
              <a:t>Farmer’s Market</a:t>
            </a:r>
          </a:p>
          <a:p>
            <a:pPr lvl="1"/>
            <a:r>
              <a:rPr lang="en-US" sz="2400" dirty="0">
                <a:latin typeface="Verdana" panose="020B0604030504040204" pitchFamily="34" charset="0"/>
                <a:ea typeface="Verdana" panose="020B0604030504040204" pitchFamily="34" charset="0"/>
              </a:rPr>
              <a:t>School Garden</a:t>
            </a:r>
          </a:p>
        </p:txBody>
      </p:sp>
    </p:spTree>
    <p:extLst>
      <p:ext uri="{BB962C8B-B14F-4D97-AF65-F5344CB8AC3E}">
        <p14:creationId xmlns:p14="http://schemas.microsoft.com/office/powerpoint/2010/main" val="298000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5DDAEC7-B5FF-4582-B18E-A870570DAC7F}"/>
              </a:ext>
            </a:extLst>
          </p:cNvPr>
          <p:cNvSpPr>
            <a:spLocks noGrp="1"/>
          </p:cNvSpPr>
          <p:nvPr>
            <p:ph type="title"/>
          </p:nvPr>
        </p:nvSpPr>
        <p:spPr>
          <a:xfrm>
            <a:off x="609601" y="368707"/>
            <a:ext cx="9113411" cy="704800"/>
          </a:xfrm>
        </p:spPr>
        <p:txBody>
          <a:bodyPr>
            <a:normAutofit/>
          </a:bodyPr>
          <a:lstStyle/>
          <a:p>
            <a:r>
              <a:rPr lang="en-US" sz="3600" dirty="0">
                <a:cs typeface="Arial" charset="0"/>
              </a:rPr>
              <a:t>Buying Local Produce from a Distributor</a:t>
            </a:r>
            <a:endParaRPr lang="en-US" sz="3600" dirty="0"/>
          </a:p>
        </p:txBody>
      </p:sp>
      <p:sp>
        <p:nvSpPr>
          <p:cNvPr id="19459" name="Content Placeholder 2"/>
          <p:cNvSpPr>
            <a:spLocks noGrp="1"/>
          </p:cNvSpPr>
          <p:nvPr>
            <p:ph sz="quarter" idx="10"/>
          </p:nvPr>
        </p:nvSpPr>
        <p:spPr>
          <a:xfrm>
            <a:off x="889000" y="1718142"/>
            <a:ext cx="10414000" cy="4419915"/>
          </a:xfrm>
        </p:spPr>
        <p:txBody>
          <a:bodyPr>
            <a:normAutofit lnSpcReduction="10000"/>
          </a:bodyPr>
          <a:lstStyle/>
          <a:p>
            <a:pPr marL="457200" indent="-457200" eaLnBrk="1" hangingPunct="1">
              <a:buFont typeface="Arial" panose="020B0604020202020204" pitchFamily="34" charset="0"/>
              <a:buChar char="•"/>
            </a:pPr>
            <a:r>
              <a:rPr lang="en-US" sz="2800" dirty="0">
                <a:latin typeface="Verdana" panose="020B0604030504040204" pitchFamily="34" charset="0"/>
                <a:ea typeface="Verdana" panose="020B0604030504040204" pitchFamily="34" charset="0"/>
                <a:cs typeface="Microsoft Sans Serif" pitchFamily="34" charset="0"/>
              </a:rPr>
              <a:t>Indicate your interest in buying local produce in the solicitation.</a:t>
            </a:r>
          </a:p>
          <a:p>
            <a:pPr marL="457200" lvl="1" indent="0" eaLnBrk="1" hangingPunct="1">
              <a:buNone/>
            </a:pPr>
            <a:r>
              <a:rPr lang="en-US" dirty="0">
                <a:latin typeface="Verdana" panose="020B0604030504040204" pitchFamily="34" charset="0"/>
                <a:ea typeface="Verdana" panose="020B0604030504040204" pitchFamily="34" charset="0"/>
              </a:rPr>
              <a:t>Use geographic preference, note local purchasing goals in the introduction, or use specifications.</a:t>
            </a:r>
          </a:p>
          <a:p>
            <a:pPr marL="457200" indent="-457200">
              <a:buFont typeface="Arial" panose="020B0604020202020204" pitchFamily="34" charset="0"/>
              <a:buChar char="•"/>
            </a:pPr>
            <a:r>
              <a:rPr lang="en-US" sz="2800" dirty="0">
                <a:latin typeface="Verdana" panose="020B0604030504040204" pitchFamily="34" charset="0"/>
                <a:ea typeface="Verdana" panose="020B0604030504040204" pitchFamily="34" charset="0"/>
              </a:rPr>
              <a:t>Distributors may supply local produce without asking because local products in season are often available at lower prices.</a:t>
            </a:r>
          </a:p>
          <a:p>
            <a:pPr marL="457200" indent="-457200">
              <a:buFont typeface="Arial" panose="020B0604020202020204" pitchFamily="34" charset="0"/>
              <a:buChar char="•"/>
            </a:pPr>
            <a:r>
              <a:rPr lang="en-US" sz="2800" dirty="0">
                <a:latin typeface="Verdana" panose="020B0604030504040204" pitchFamily="34" charset="0"/>
                <a:ea typeface="Verdana" panose="020B0604030504040204" pitchFamily="34" charset="0"/>
              </a:rPr>
              <a:t>Distributors may buy from food hubs/cooperatives.</a:t>
            </a:r>
          </a:p>
          <a:p>
            <a:pPr marL="457200" lvl="1" indent="0" eaLnBrk="1" hangingPunct="1">
              <a:buNone/>
            </a:pPr>
            <a:r>
              <a:rPr lang="en-US" dirty="0">
                <a:latin typeface="Verdana" panose="020B0604030504040204" pitchFamily="34" charset="0"/>
                <a:ea typeface="Verdana" panose="020B0604030504040204" pitchFamily="34" charset="0"/>
              </a:rPr>
              <a:t>Make sure backhauling procedures incorporate measures to prevent cross-contamination.</a:t>
            </a:r>
          </a:p>
          <a:p>
            <a:pPr lvl="1" eaLnBrk="1" hangingPunct="1"/>
            <a:endParaRPr lang="en-US" dirty="0">
              <a:cs typeface="Microsoft Sans Serif" pitchFamily="34" charset="0"/>
            </a:endParaRPr>
          </a:p>
        </p:txBody>
      </p:sp>
      <p:sp>
        <p:nvSpPr>
          <p:cNvPr id="4" name="Slide Number Placeholder 3">
            <a:extLst>
              <a:ext uri="{C183D7F6-B498-43B3-948B-1728B52AA6E4}">
                <adec:decorative xmlns:adec="http://schemas.microsoft.com/office/drawing/2017/decorative" val="1"/>
              </a:ext>
            </a:extLst>
          </p:cNvPr>
          <p:cNvSpPr txBox="1">
            <a:spLocks noGrp="1"/>
          </p:cNvSpPr>
          <p:nvPr/>
        </p:nvSpPr>
        <p:spPr>
          <a:xfrm>
            <a:off x="8077200" y="6356351"/>
            <a:ext cx="2133600" cy="365125"/>
          </a:xfrm>
          <a:prstGeom prst="rect">
            <a:avLst/>
          </a:prstGeom>
          <a:noFill/>
        </p:spPr>
        <p:txBody>
          <a:bodyPr anchor="ctr"/>
          <a:lstStyle/>
          <a:p>
            <a:pPr algn="r">
              <a:defRPr/>
            </a:pPr>
            <a:fld id="{54B92D68-6EFA-40D4-8F87-506334F5F690}" type="slidenum">
              <a:rPr lang="en-US" sz="1200">
                <a:solidFill>
                  <a:schemeClr val="tx1">
                    <a:tint val="75000"/>
                  </a:schemeClr>
                </a:solidFill>
              </a:rPr>
              <a:pPr algn="r">
                <a:defRPr/>
              </a:pPr>
              <a:t>6</a:t>
            </a:fld>
            <a:endParaRPr lang="en-US" sz="1200">
              <a:solidFill>
                <a:schemeClr val="tx1">
                  <a:tint val="75000"/>
                </a:schemeClr>
              </a:solidFill>
            </a:endParaRPr>
          </a:p>
        </p:txBody>
      </p:sp>
    </p:spTree>
    <p:extLst>
      <p:ext uri="{BB962C8B-B14F-4D97-AF65-F5344CB8AC3E}">
        <p14:creationId xmlns:p14="http://schemas.microsoft.com/office/powerpoint/2010/main" val="2875960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42F7B0E-ADC3-4E10-89F6-C6F1385B5C46}"/>
              </a:ext>
            </a:extLst>
          </p:cNvPr>
          <p:cNvSpPr>
            <a:spLocks noGrp="1"/>
          </p:cNvSpPr>
          <p:nvPr>
            <p:ph type="title"/>
          </p:nvPr>
        </p:nvSpPr>
        <p:spPr>
          <a:xfrm>
            <a:off x="609601" y="368707"/>
            <a:ext cx="9113411" cy="704800"/>
          </a:xfrm>
        </p:spPr>
        <p:txBody>
          <a:bodyPr>
            <a:normAutofit/>
          </a:bodyPr>
          <a:lstStyle/>
          <a:p>
            <a:r>
              <a:rPr lang="en-US" sz="3600" dirty="0"/>
              <a:t>Food Safety Practices</a:t>
            </a:r>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821410" y="1672654"/>
            <a:ext cx="9328430" cy="3512692"/>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panose="020B0604030504040204" pitchFamily="34" charset="0"/>
                <a:ea typeface="Verdana" panose="020B0604030504040204" pitchFamily="34" charset="0"/>
              </a:rPr>
              <a:t>Produce Distributors (including cooperatives and food hubs)</a:t>
            </a:r>
          </a:p>
          <a:p>
            <a:r>
              <a:rPr lang="en-US" sz="2800" dirty="0">
                <a:solidFill>
                  <a:schemeClr val="tx1"/>
                </a:solidFill>
                <a:latin typeface="Verdana" panose="020B0604030504040204" pitchFamily="34" charset="0"/>
                <a:ea typeface="Verdana" panose="020B0604030504040204" pitchFamily="34" charset="0"/>
              </a:rPr>
              <a:t>	Must adhere to FSMA rules including:</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Current Good Manufacturing Practices (cGMP)</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Food Traceability</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Intentional Adulteration (Food Defense)</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Sanitary Transportation </a:t>
            </a:r>
          </a:p>
          <a:p>
            <a:pPr lvl="2"/>
            <a:endParaRPr lang="en-US" dirty="0"/>
          </a:p>
          <a:p>
            <a:pPr lvl="1"/>
            <a:endParaRPr lang="en-US" dirty="0"/>
          </a:p>
        </p:txBody>
      </p:sp>
      <p:pic>
        <p:nvPicPr>
          <p:cNvPr id="4" name="Picture 3" descr="A picture of a truck with refrigeration that would distribute produce. ">
            <a:extLst>
              <a:ext uri="{FF2B5EF4-FFF2-40B4-BE49-F238E27FC236}">
                <a16:creationId xmlns:a16="http://schemas.microsoft.com/office/drawing/2014/main" id="{B40CE268-59CD-4DC8-B9C1-3C881A324650}"/>
              </a:ext>
            </a:extLst>
          </p:cNvPr>
          <p:cNvPicPr>
            <a:picLocks noChangeAspect="1"/>
          </p:cNvPicPr>
          <p:nvPr/>
        </p:nvPicPr>
        <p:blipFill>
          <a:blip r:embed="rId3"/>
          <a:stretch>
            <a:fillRect/>
          </a:stretch>
        </p:blipFill>
        <p:spPr>
          <a:xfrm>
            <a:off x="8093726" y="3270142"/>
            <a:ext cx="3945873" cy="2933400"/>
          </a:xfrm>
          <a:prstGeom prst="rect">
            <a:avLst/>
          </a:prstGeom>
        </p:spPr>
      </p:pic>
    </p:spTree>
    <p:extLst>
      <p:ext uri="{BB962C8B-B14F-4D97-AF65-F5344CB8AC3E}">
        <p14:creationId xmlns:p14="http://schemas.microsoft.com/office/powerpoint/2010/main" val="1918025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19E2317-3CCC-446B-A05B-FB0CAB7642A4}"/>
              </a:ext>
            </a:extLst>
          </p:cNvPr>
          <p:cNvSpPr>
            <a:spLocks noGrp="1"/>
          </p:cNvSpPr>
          <p:nvPr>
            <p:ph type="title"/>
          </p:nvPr>
        </p:nvSpPr>
        <p:spPr>
          <a:xfrm>
            <a:off x="609601" y="368707"/>
            <a:ext cx="9113411" cy="704800"/>
          </a:xfrm>
        </p:spPr>
        <p:txBody>
          <a:bodyPr>
            <a:normAutofit/>
          </a:bodyPr>
          <a:lstStyle/>
          <a:p>
            <a:r>
              <a:rPr lang="en-US" sz="3600" dirty="0"/>
              <a:t>Food Safety Practices- </a:t>
            </a:r>
            <a:r>
              <a:rPr lang="en-US" sz="3600" dirty="0" err="1"/>
              <a:t>cGMPs</a:t>
            </a:r>
            <a:endParaRPr lang="en-US" sz="3600" dirty="0"/>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576967" y="1748651"/>
            <a:ext cx="7080519" cy="4238343"/>
          </a:xfrm>
          <a:prstGeom prst="rect">
            <a:avLst/>
          </a:prstGeom>
        </p:spPr>
        <p:txBody>
          <a:bodyPr vert="horz" lIns="91440" tIns="45720" rIns="91440" bIns="45720" rtlCol="0">
            <a:normAutofit fontScale="92500"/>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3500" b="1" dirty="0">
                <a:latin typeface="Verdana" panose="020B0604030504040204" pitchFamily="34" charset="0"/>
                <a:ea typeface="Verdana" panose="020B0604030504040204" pitchFamily="34" charset="0"/>
              </a:rPr>
              <a:t>Current Good Manufacturing Practices (cGMP)</a:t>
            </a:r>
          </a:p>
          <a:p>
            <a:pPr marL="457200" lvl="1" indent="0">
              <a:buNone/>
            </a:pPr>
            <a:r>
              <a:rPr lang="en-US" sz="3000" dirty="0">
                <a:latin typeface="Verdana" panose="020B0604030504040204" pitchFamily="34" charset="0"/>
                <a:ea typeface="Verdana" panose="020B0604030504040204" pitchFamily="34" charset="0"/>
              </a:rPr>
              <a:t>Written food safety plan includes:</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Identified hazards with preventive controls</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Monitoring and corrective actions</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Verification procedures</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Supply chain program </a:t>
            </a:r>
          </a:p>
          <a:p>
            <a:pPr lvl="2">
              <a:buFont typeface="Arial" panose="020B0604020202020204" pitchFamily="34" charset="0"/>
              <a:buChar char="•"/>
            </a:pPr>
            <a:r>
              <a:rPr lang="en-US" dirty="0">
                <a:latin typeface="Verdana" panose="020B0604030504040204" pitchFamily="34" charset="0"/>
                <a:ea typeface="Verdana" panose="020B0604030504040204" pitchFamily="34" charset="0"/>
              </a:rPr>
              <a:t>Product recall system</a:t>
            </a:r>
          </a:p>
          <a:p>
            <a:pPr lvl="2"/>
            <a:endParaRPr lang="en-US" dirty="0"/>
          </a:p>
          <a:p>
            <a:pPr lvl="2"/>
            <a:endParaRPr lang="en-US" dirty="0"/>
          </a:p>
          <a:p>
            <a:pPr lvl="1"/>
            <a:endParaRPr lang="en-US" dirty="0"/>
          </a:p>
        </p:txBody>
      </p:sp>
      <p:pic>
        <p:nvPicPr>
          <p:cNvPr id="4" name="Picture 3" descr="A picture of produce being stored in a warehouse. ">
            <a:extLst>
              <a:ext uri="{FF2B5EF4-FFF2-40B4-BE49-F238E27FC236}">
                <a16:creationId xmlns:a16="http://schemas.microsoft.com/office/drawing/2014/main" id="{293E146B-9C59-42B5-98B3-FF31503E7D6E}"/>
              </a:ext>
            </a:extLst>
          </p:cNvPr>
          <p:cNvPicPr>
            <a:picLocks noChangeAspect="1"/>
          </p:cNvPicPr>
          <p:nvPr/>
        </p:nvPicPr>
        <p:blipFill>
          <a:blip r:embed="rId3"/>
          <a:stretch>
            <a:fillRect/>
          </a:stretch>
        </p:blipFill>
        <p:spPr>
          <a:xfrm>
            <a:off x="7231272" y="2630669"/>
            <a:ext cx="4573324" cy="3333465"/>
          </a:xfrm>
          <a:prstGeom prst="rect">
            <a:avLst/>
          </a:prstGeom>
        </p:spPr>
      </p:pic>
    </p:spTree>
    <p:extLst>
      <p:ext uri="{BB962C8B-B14F-4D97-AF65-F5344CB8AC3E}">
        <p14:creationId xmlns:p14="http://schemas.microsoft.com/office/powerpoint/2010/main" val="181004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Food Safety Practices- Traceability</a:t>
            </a:r>
          </a:p>
        </p:txBody>
      </p:sp>
      <p:sp>
        <p:nvSpPr>
          <p:cNvPr id="6" name="Content Placeholder 3">
            <a:extLst>
              <a:ext uri="{FF2B5EF4-FFF2-40B4-BE49-F238E27FC236}">
                <a16:creationId xmlns:a16="http://schemas.microsoft.com/office/drawing/2014/main" id="{75D60555-AEE8-499F-8C73-1917933A2ED0}"/>
              </a:ext>
            </a:extLst>
          </p:cNvPr>
          <p:cNvSpPr txBox="1">
            <a:spLocks/>
          </p:cNvSpPr>
          <p:nvPr/>
        </p:nvSpPr>
        <p:spPr>
          <a:xfrm>
            <a:off x="976393" y="1646109"/>
            <a:ext cx="8074617" cy="4384867"/>
          </a:xfrm>
          <a:prstGeom prst="rect">
            <a:avLst/>
          </a:prstGeom>
        </p:spPr>
        <p:txBody>
          <a:bodyPr vert="horz" lIns="91440" tIns="45720" rIns="91440" bIns="45720" rtlCol="0" anchor="t">
            <a:normAutofit/>
          </a:bodyPr>
          <a:lst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b="0" i="0" kern="1200">
                <a:solidFill>
                  <a:schemeClr val="tx1"/>
                </a:solidFill>
                <a:latin typeface="Calibri"/>
                <a:ea typeface="+mn-ea"/>
                <a:cs typeface="Calibri"/>
              </a:defRPr>
            </a:lvl2pPr>
            <a:lvl3pPr marL="1143000" indent="-228600" algn="l" defTabSz="457200" rtl="0" eaLnBrk="1" latinLnBrk="0" hangingPunct="1">
              <a:spcBef>
                <a:spcPct val="20000"/>
              </a:spcBef>
              <a:buClr>
                <a:schemeClr val="accent5"/>
              </a:buClr>
              <a:buFont typeface="Lucida Grande"/>
              <a:buChar char="–"/>
              <a:defRPr sz="2400" b="0" i="0" kern="1200" baseline="0">
                <a:solidFill>
                  <a:schemeClr val="tx1"/>
                </a:solidFill>
                <a:latin typeface="Calibri"/>
                <a:ea typeface="+mn-ea"/>
                <a:cs typeface="Calibri"/>
              </a:defRPr>
            </a:lvl3pPr>
            <a:lvl4pPr marL="16002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4pPr>
            <a:lvl5pPr marL="2057400" indent="-228600" algn="l" defTabSz="457200" rtl="0" eaLnBrk="1" latinLnBrk="0" hangingPunct="1">
              <a:spcBef>
                <a:spcPct val="20000"/>
              </a:spcBef>
              <a:buClr>
                <a:schemeClr val="accent5"/>
              </a:buClr>
              <a:buFont typeface="Arial"/>
              <a:buChar char="»"/>
              <a:defRPr sz="2000" b="0" i="0" kern="1200">
                <a:solidFill>
                  <a:schemeClr val="tx1"/>
                </a:solidFill>
                <a:latin typeface="Calibri"/>
                <a:ea typeface="+mn-ea"/>
                <a:cs typeface="Calibri"/>
              </a:defRPr>
            </a:lvl5pPr>
            <a:lvl6pPr marL="2514600" indent="-228600" algn="l" defTabSz="457200" rtl="0" eaLnBrk="1" latinLnBrk="0" hangingPunct="1">
              <a:spcBef>
                <a:spcPct val="20000"/>
              </a:spcBef>
              <a:buClr>
                <a:schemeClr val="accent5"/>
              </a:buClr>
              <a:buFont typeface="Lucida Grande"/>
              <a:buChar char="–"/>
              <a:defRPr sz="2000" b="0" i="0" kern="1200">
                <a:solidFill>
                  <a:schemeClr val="tx1"/>
                </a:solidFill>
                <a:latin typeface="Calibri"/>
                <a:ea typeface="+mn-ea"/>
                <a:cs typeface="Calibri"/>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latin typeface="Verdana"/>
                <a:ea typeface="Verdana"/>
              </a:rPr>
              <a:t>Food Traceability (New) </a:t>
            </a:r>
            <a:endParaRPr lang="en-US" b="1" dirty="0">
              <a:latin typeface="Verdana" panose="020B0604030504040204" pitchFamily="34" charset="0"/>
              <a:ea typeface="Verdana" panose="020B0604030504040204" pitchFamily="34" charset="0"/>
            </a:endParaRPr>
          </a:p>
          <a:p>
            <a:pPr lvl="1"/>
            <a:r>
              <a:rPr lang="en-US" dirty="0">
                <a:latin typeface="Verdana" panose="020B0604030504040204" pitchFamily="34" charset="0"/>
                <a:ea typeface="Verdana" panose="020B0604030504040204" pitchFamily="34" charset="0"/>
              </a:rPr>
              <a:t>Food Traceability List (FTL) </a:t>
            </a:r>
          </a:p>
          <a:p>
            <a:pPr marL="914400" lvl="2" indent="0">
              <a:buNone/>
            </a:pPr>
            <a:r>
              <a:rPr lang="en-US" dirty="0">
                <a:latin typeface="Verdana" panose="020B0604030504040204" pitchFamily="34" charset="0"/>
                <a:ea typeface="Verdana" panose="020B0604030504040204" pitchFamily="34" charset="0"/>
              </a:rPr>
              <a:t>Includes cucumbers, fresh herbs, leafy greens, melons, peppers, sprouts, </a:t>
            </a:r>
          </a:p>
          <a:p>
            <a:pPr marL="914400" lvl="2" indent="0">
              <a:buNone/>
            </a:pPr>
            <a:r>
              <a:rPr lang="en-US" dirty="0">
                <a:latin typeface="Verdana" panose="020B0604030504040204" pitchFamily="34" charset="0"/>
                <a:ea typeface="Verdana" panose="020B0604030504040204" pitchFamily="34" charset="0"/>
              </a:rPr>
              <a:t>tomatoes, tropical tree fruits, and all </a:t>
            </a:r>
          </a:p>
          <a:p>
            <a:pPr marL="914400" lvl="2" indent="0">
              <a:buNone/>
            </a:pPr>
            <a:r>
              <a:rPr lang="en-US" dirty="0">
                <a:latin typeface="Verdana" panose="020B0604030504040204" pitchFamily="34" charset="0"/>
                <a:ea typeface="Verdana" panose="020B0604030504040204" pitchFamily="34" charset="0"/>
              </a:rPr>
              <a:t>precut fruit and vegetables</a:t>
            </a:r>
          </a:p>
          <a:p>
            <a:pPr lvl="1"/>
            <a:r>
              <a:rPr lang="en-US" dirty="0">
                <a:latin typeface="Verdana" panose="020B0604030504040204" pitchFamily="34" charset="0"/>
                <a:ea typeface="Verdana" panose="020B0604030504040204" pitchFamily="34" charset="0"/>
              </a:rPr>
              <a:t>Create product traceability lot code</a:t>
            </a:r>
          </a:p>
          <a:p>
            <a:pPr lvl="1"/>
            <a:r>
              <a:rPr lang="en-US" dirty="0">
                <a:latin typeface="Verdana" panose="020B0604030504040204" pitchFamily="34" charset="0"/>
                <a:ea typeface="Verdana" panose="020B0604030504040204" pitchFamily="34" charset="0"/>
              </a:rPr>
              <a:t>Provide electronic, sortable spreadsheet upon FDA request</a:t>
            </a:r>
          </a:p>
          <a:p>
            <a:pPr lvl="3"/>
            <a:endParaRPr lang="en-US" dirty="0"/>
          </a:p>
          <a:p>
            <a:pPr marL="914400" lvl="2" indent="0">
              <a:buNone/>
            </a:pPr>
            <a:endParaRPr lang="en-US" dirty="0"/>
          </a:p>
          <a:p>
            <a:pPr lvl="2"/>
            <a:endParaRPr lang="en-US" dirty="0"/>
          </a:p>
          <a:p>
            <a:pPr lvl="2"/>
            <a:endParaRPr lang="en-US" dirty="0"/>
          </a:p>
          <a:p>
            <a:pPr lvl="1"/>
            <a:endParaRPr lang="en-US" dirty="0"/>
          </a:p>
        </p:txBody>
      </p:sp>
      <p:pic>
        <p:nvPicPr>
          <p:cNvPr id="4" name="Picture 3" descr="An image of a label on a box of roma tomatoes with a barcode. ">
            <a:extLst>
              <a:ext uri="{FF2B5EF4-FFF2-40B4-BE49-F238E27FC236}">
                <a16:creationId xmlns:a16="http://schemas.microsoft.com/office/drawing/2014/main" id="{023346DC-FBE5-42CF-B8CB-4EB6CB9D58D7}"/>
              </a:ext>
            </a:extLst>
          </p:cNvPr>
          <p:cNvPicPr>
            <a:picLocks noChangeAspect="1"/>
          </p:cNvPicPr>
          <p:nvPr/>
        </p:nvPicPr>
        <p:blipFill rotWithShape="1">
          <a:blip r:embed="rId3"/>
          <a:srcRect r="4012"/>
          <a:stretch/>
        </p:blipFill>
        <p:spPr>
          <a:xfrm>
            <a:off x="7888637" y="1646109"/>
            <a:ext cx="4303363" cy="35657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56280542"/>
      </p:ext>
    </p:extLst>
  </p:cSld>
  <p:clrMapOvr>
    <a:masterClrMapping/>
  </p:clrMapOvr>
</p:sld>
</file>

<file path=ppt/theme/theme1.xml><?xml version="1.0" encoding="utf-8"?>
<a:theme xmlns:a="http://schemas.openxmlformats.org/drawingml/2006/main" name="Office Theme">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689137C5E1E4429D5560E7D72678A1" ma:contentTypeVersion="12" ma:contentTypeDescription="Create a new document." ma:contentTypeScope="" ma:versionID="144b61d911fb4abbc04c49e7d7a455bb">
  <xsd:schema xmlns:xsd="http://www.w3.org/2001/XMLSchema" xmlns:xs="http://www.w3.org/2001/XMLSchema" xmlns:p="http://schemas.microsoft.com/office/2006/metadata/properties" xmlns:ns3="2776eea1-00a7-4613-a768-e80334df8ba9" xmlns:ns4="e5ff6169-b025-40ab-8ec9-41c67a250e27" targetNamespace="http://schemas.microsoft.com/office/2006/metadata/properties" ma:root="true" ma:fieldsID="9093642165a3321b8952547abb4e38d2" ns3:_="" ns4:_="">
    <xsd:import namespace="2776eea1-00a7-4613-a768-e80334df8ba9"/>
    <xsd:import namespace="e5ff6169-b025-40ab-8ec9-41c67a250e2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76eea1-00a7-4613-a768-e80334df8ba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ff6169-b025-40ab-8ec9-41c67a250e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A44B1D3-31AD-41D0-9AA1-34DC825559C9}">
  <ds:schemaRefs>
    <ds:schemaRef ds:uri="http://schemas.openxmlformats.org/package/2006/metadata/core-properties"/>
    <ds:schemaRef ds:uri="http://purl.org/dc/elements/1.1/"/>
    <ds:schemaRef ds:uri="http://www.w3.org/XML/1998/namespace"/>
    <ds:schemaRef ds:uri="http://schemas.microsoft.com/office/2006/documentManagement/types"/>
    <ds:schemaRef ds:uri="2776eea1-00a7-4613-a768-e80334df8ba9"/>
    <ds:schemaRef ds:uri="http://purl.org/dc/terms/"/>
    <ds:schemaRef ds:uri="http://schemas.microsoft.com/office/infopath/2007/PartnerControls"/>
    <ds:schemaRef ds:uri="e5ff6169-b025-40ab-8ec9-41c67a250e27"/>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94FDE59-B8A2-486E-BD74-5E898C21DA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76eea1-00a7-4613-a768-e80334df8ba9"/>
    <ds:schemaRef ds:uri="e5ff6169-b025-40ab-8ec9-41c67a250e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7BEAE8-5176-4986-A719-3EDA9FCB168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3607</TotalTime>
  <Words>2846</Words>
  <Application>Microsoft Office PowerPoint</Application>
  <PresentationFormat>Widescreen</PresentationFormat>
  <Paragraphs>259</Paragraphs>
  <Slides>27</Slides>
  <Notes>27</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7" baseType="lpstr">
      <vt:lpstr>Arial</vt:lpstr>
      <vt:lpstr>Calibri</vt:lpstr>
      <vt:lpstr>Cambria</vt:lpstr>
      <vt:lpstr>Georgia</vt:lpstr>
      <vt:lpstr>Lucida Grande</vt:lpstr>
      <vt:lpstr>Merriweather Sans</vt:lpstr>
      <vt:lpstr>Source Sans Pro Web</vt:lpstr>
      <vt:lpstr>Verdana</vt:lpstr>
      <vt:lpstr>Office Theme</vt:lpstr>
      <vt:lpstr>Artwork</vt:lpstr>
      <vt:lpstr>Buy Smart, Save Smart</vt:lpstr>
      <vt:lpstr>Objectives</vt:lpstr>
      <vt:lpstr>Buy Smart</vt:lpstr>
      <vt:lpstr>Vendor Options</vt:lpstr>
      <vt:lpstr>Types of Vendors</vt:lpstr>
      <vt:lpstr>Buying Local Produce from a Distributor</vt:lpstr>
      <vt:lpstr>Food Safety Practices</vt:lpstr>
      <vt:lpstr>Food Safety Practices- cGMPs</vt:lpstr>
      <vt:lpstr>Food Safety Practices- Traceability</vt:lpstr>
      <vt:lpstr>Food Safety Practices- Transportation</vt:lpstr>
      <vt:lpstr>Buyer Recommendations</vt:lpstr>
      <vt:lpstr>Buyer Recommendations, Cont. </vt:lpstr>
      <vt:lpstr>Liability Insurance</vt:lpstr>
      <vt:lpstr>Buy American Provision</vt:lpstr>
      <vt:lpstr>Buy American</vt:lpstr>
      <vt:lpstr>Buy American Exceptions</vt:lpstr>
      <vt:lpstr>Buy American – Would you buy it?</vt:lpstr>
      <vt:lpstr>Buy American – Would you buy this? </vt:lpstr>
      <vt:lpstr>Buy American – Would you buy it, now?</vt:lpstr>
      <vt:lpstr>Buy American – and now?</vt:lpstr>
      <vt:lpstr>Buy American – What about this?</vt:lpstr>
      <vt:lpstr>Buy American – How about this? </vt:lpstr>
      <vt:lpstr>Buy American – And this?</vt:lpstr>
      <vt:lpstr>Save Smart</vt:lpstr>
      <vt:lpstr>Save Smart </vt:lpstr>
      <vt:lpstr>As Purchased to Edible Portion</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Bianca Borghi</dc:creator>
  <cp:lastModifiedBy>Del Rosario, Katie - FNS</cp:lastModifiedBy>
  <cp:revision>543</cp:revision>
  <dcterms:created xsi:type="dcterms:W3CDTF">2015-10-15T13:13:45Z</dcterms:created>
  <dcterms:modified xsi:type="dcterms:W3CDTF">2023-01-24T18:58:51Z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0x0101009B689137C5E1E4429D5560E7D72678A1</vt:lpwstr>
  </property>
</Properties>
</file>