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vtt" ContentType="text/vtt"/>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9"/>
  </p:notesMasterIdLst>
  <p:sldIdLst>
    <p:sldId id="313" r:id="rId5"/>
    <p:sldId id="335" r:id="rId6"/>
    <p:sldId id="292" r:id="rId7"/>
    <p:sldId id="398" r:id="rId8"/>
    <p:sldId id="297" r:id="rId9"/>
    <p:sldId id="291" r:id="rId10"/>
    <p:sldId id="314" r:id="rId11"/>
    <p:sldId id="399" r:id="rId12"/>
    <p:sldId id="302" r:id="rId13"/>
    <p:sldId id="400" r:id="rId14"/>
    <p:sldId id="375" r:id="rId15"/>
    <p:sldId id="357" r:id="rId16"/>
    <p:sldId id="303" r:id="rId17"/>
    <p:sldId id="316" r:id="rId18"/>
    <p:sldId id="317" r:id="rId19"/>
    <p:sldId id="281" r:id="rId20"/>
    <p:sldId id="288" r:id="rId21"/>
    <p:sldId id="320" r:id="rId22"/>
    <p:sldId id="321" r:id="rId23"/>
    <p:sldId id="322" r:id="rId24"/>
    <p:sldId id="323" r:id="rId25"/>
    <p:sldId id="372" r:id="rId26"/>
    <p:sldId id="395" r:id="rId27"/>
    <p:sldId id="396" r:id="rId28"/>
    <p:sldId id="376" r:id="rId29"/>
    <p:sldId id="324" r:id="rId30"/>
    <p:sldId id="325" r:id="rId31"/>
    <p:sldId id="326" r:id="rId32"/>
    <p:sldId id="332" r:id="rId33"/>
    <p:sldId id="327" r:id="rId34"/>
    <p:sldId id="405" r:id="rId35"/>
    <p:sldId id="328" r:id="rId36"/>
    <p:sldId id="329" r:id="rId37"/>
    <p:sldId id="331"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4F6A40F-8F98-42C1-C90C-D1F00E543E30}" name="Dew-Johnson, Michaela - FNS" initials="DF" userId="S::michaela.dew-johnson@usda.gov::8403402b-608e-45e7-b3f3-e6b2f9400acd" providerId="AD"/>
  <p188:author id="{AFF01723-95AA-E329-4070-5953B2B0AF8C}" name="Emma Kingsbury" initials="EK" userId="Emma Kingsbury" providerId="None"/>
  <p188:author id="{62F836B1-AD3F-968B-3352-D2CF4DF32CBE}" name="Fortner, Charlsia - FNS" initials="FCF" userId="S::charlsia.fortner@usda.gov::f19bf1d4-9226-4fce-a943-01451e65607f" providerId="AD"/>
  <p188:author id="{1D94B8CD-282D-4A11-539B-F86681DB544A}" name="McClean, Lauren - FNS" initials="LM" userId="McClean, Lauren - FNS" providerId="None"/>
  <p188:author id="{20A146D3-64D1-AAC1-035A-4CDA1C98A28C}" name="Kingsbury, Emma - FNS" initials="KF" userId="S::emma.kingsbury@usda.gov::b55f31ed-799d-44b4-ac75-98b3d371be7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cClean, Lauren - FNS" initials="ML-F" lastIdx="4" clrIdx="0">
    <p:extLst>
      <p:ext uri="{19B8F6BF-5375-455C-9EA6-DF929625EA0E}">
        <p15:presenceInfo xmlns:p15="http://schemas.microsoft.com/office/powerpoint/2012/main" userId="S::Lauren.McClean@usda.gov::f7ae2e43-53d4-41f4-92cb-61d10e6e4f80" providerId="AD"/>
      </p:ext>
    </p:extLst>
  </p:cmAuthor>
  <p:cmAuthor id="2" name="Williams, Natasha - FNS" initials="WF" lastIdx="3" clrIdx="1">
    <p:extLst>
      <p:ext uri="{19B8F6BF-5375-455C-9EA6-DF929625EA0E}">
        <p15:presenceInfo xmlns:p15="http://schemas.microsoft.com/office/powerpoint/2012/main" userId="S::natasha.williams@usda.gov::90434021-aafe-48f3-bff7-bf2d9398135d" providerId="AD"/>
      </p:ext>
    </p:extLst>
  </p:cmAuthor>
  <p:cmAuthor id="3" name="Charlsia Fortner" initials="CF" lastIdx="1" clrIdx="2">
    <p:extLst>
      <p:ext uri="{19B8F6BF-5375-455C-9EA6-DF929625EA0E}">
        <p15:presenceInfo xmlns:p15="http://schemas.microsoft.com/office/powerpoint/2012/main" userId="Charlsia Fortner" providerId="None"/>
      </p:ext>
    </p:extLst>
  </p:cmAuthor>
  <p:cmAuthor id="4" name="McClean, Lauren - FNS" initials="LM" lastIdx="4" clrIdx="3">
    <p:extLst>
      <p:ext uri="{19B8F6BF-5375-455C-9EA6-DF929625EA0E}">
        <p15:presenceInfo xmlns:p15="http://schemas.microsoft.com/office/powerpoint/2012/main" userId="McClean, Lauren - FNS" providerId="None"/>
      </p:ext>
    </p:extLst>
  </p:cmAuthor>
  <p:cmAuthor id="5" name="Fortner, Charlsia - FNS" initials="FC-F" lastIdx="1" clrIdx="4">
    <p:extLst>
      <p:ext uri="{19B8F6BF-5375-455C-9EA6-DF929625EA0E}">
        <p15:presenceInfo xmlns:p15="http://schemas.microsoft.com/office/powerpoint/2012/main" userId="S-1-5-21-2443529608-3098792306-3041422421-496492" providerId="AD"/>
      </p:ext>
    </p:extLst>
  </p:cmAuthor>
  <p:cmAuthor id="6" name="Williams, Natasha" initials="WN" lastIdx="1" clrIdx="5">
    <p:extLst>
      <p:ext uri="{19B8F6BF-5375-455C-9EA6-DF929625EA0E}">
        <p15:presenceInfo xmlns:p15="http://schemas.microsoft.com/office/powerpoint/2012/main" userId="S-1-5-21-2443529608-3098792306-3041422421-51255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903E84-3121-4B79-81A6-8403BBE1839C}" v="1353" dt="2023-01-24T15:21:22.1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08" autoAdjust="0"/>
    <p:restoredTop sz="86385" autoAdjust="0"/>
  </p:normalViewPr>
  <p:slideViewPr>
    <p:cSldViewPr snapToGrid="0">
      <p:cViewPr varScale="1">
        <p:scale>
          <a:sx n="83" d="100"/>
          <a:sy n="83" d="100"/>
        </p:scale>
        <p:origin x="114" y="426"/>
      </p:cViewPr>
      <p:guideLst>
        <p:guide orient="horz" pos="2160"/>
        <p:guide pos="3840"/>
      </p:guideLst>
    </p:cSldViewPr>
  </p:slideViewPr>
  <p:outlineViewPr>
    <p:cViewPr>
      <p:scale>
        <a:sx n="33" d="100"/>
        <a:sy n="33" d="100"/>
      </p:scale>
      <p:origin x="0" y="-525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commentAuthors" Target="commentAuthor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50"/>
      <c:rotY val="157"/>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7479843260927428E-3"/>
          <c:y val="4.5191658559384174E-2"/>
          <c:w val="0.59897368708374277"/>
          <c:h val="0.92023025306195627"/>
        </c:manualLayout>
      </c:layout>
      <c:pie3DChart>
        <c:varyColors val="1"/>
        <c:ser>
          <c:idx val="0"/>
          <c:order val="0"/>
          <c:explosion val="4"/>
          <c:dPt>
            <c:idx val="0"/>
            <c:bubble3D val="0"/>
            <c:explosion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CDE1-454B-A0DD-5362DA970B7D}"/>
              </c:ext>
            </c:extLst>
          </c:dPt>
          <c:dPt>
            <c:idx val="1"/>
            <c:bubble3D val="0"/>
            <c:explosion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CDE1-454B-A0DD-5362DA970B7D}"/>
              </c:ext>
            </c:extLst>
          </c:dPt>
          <c:dPt>
            <c:idx val="2"/>
            <c:bubble3D val="0"/>
            <c:explosion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CDE1-454B-A0DD-5362DA970B7D}"/>
              </c:ext>
            </c:extLst>
          </c:dPt>
          <c:dPt>
            <c:idx val="3"/>
            <c:bubble3D val="0"/>
            <c:explosion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CDE1-454B-A0DD-5362DA970B7D}"/>
              </c:ext>
            </c:extLst>
          </c:dPt>
          <c:dPt>
            <c:idx val="4"/>
            <c:bubble3D val="0"/>
            <c:explosion val="0"/>
            <c:spPr>
              <a:solidFill>
                <a:schemeClr val="accent5"/>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9-CDE1-454B-A0DD-5362DA970B7D}"/>
              </c:ext>
            </c:extLst>
          </c:dPt>
          <c:dLbls>
            <c:dLbl>
              <c:idx val="0"/>
              <c:layout>
                <c:manualLayout>
                  <c:x val="0.13312730164185188"/>
                  <c:y val="-8.8089514004311142E-2"/>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lt1"/>
                        </a:solidFill>
                        <a:latin typeface="+mn-lt"/>
                        <a:ea typeface="+mn-ea"/>
                        <a:cs typeface="+mn-cs"/>
                      </a:defRPr>
                    </a:pPr>
                    <a:r>
                      <a:rPr lang="en-US" sz="1600" b="1">
                        <a:solidFill>
                          <a:schemeClr val="bg1"/>
                        </a:solidFill>
                      </a:rPr>
                      <a:t>56.4%</a:t>
                    </a:r>
                  </a:p>
                </c:rich>
              </c:tx>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lt1"/>
                      </a:solidFill>
                      <a:latin typeface="+mn-lt"/>
                      <a:ea typeface="+mn-ea"/>
                      <a:cs typeface="+mn-cs"/>
                    </a:defRPr>
                  </a:pPr>
                  <a:endParaRPr lang="en-US"/>
                </a:p>
              </c:txPr>
              <c:dLblPos val="bestFit"/>
              <c:showLegendKey val="0"/>
              <c:showVal val="1"/>
              <c:showCatName val="1"/>
              <c:showSerName val="0"/>
              <c:showPercent val="1"/>
              <c:showBubbleSize val="0"/>
              <c:extLst>
                <c:ext xmlns:c15="http://schemas.microsoft.com/office/drawing/2012/chart" uri="{CE6537A1-D6FC-4f65-9D91-7224C49458BB}">
                  <c15:layout>
                    <c:manualLayout>
                      <c:w val="0.12878699052220527"/>
                      <c:h val="0.16259241326458479"/>
                    </c:manualLayout>
                  </c15:layout>
                  <c15:showDataLabelsRange val="0"/>
                </c:ext>
                <c:ext xmlns:c16="http://schemas.microsoft.com/office/drawing/2014/chart" uri="{C3380CC4-5D6E-409C-BE32-E72D297353CC}">
                  <c16:uniqueId val="{00000001-CDE1-454B-A0DD-5362DA970B7D}"/>
                </c:ext>
              </c:extLst>
            </c:dLbl>
            <c:dLbl>
              <c:idx val="1"/>
              <c:layout>
                <c:manualLayout>
                  <c:x val="-9.1890681145699996E-2"/>
                  <c:y val="0.11938507525589345"/>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lt1"/>
                        </a:solidFill>
                        <a:latin typeface="+mn-lt"/>
                        <a:ea typeface="+mn-ea"/>
                        <a:cs typeface="+mn-cs"/>
                      </a:defRPr>
                    </a:pPr>
                    <a:r>
                      <a:rPr lang="en-US" sz="1600" b="1" i="0">
                        <a:solidFill>
                          <a:schemeClr val="bg1"/>
                        </a:solidFill>
                      </a:rPr>
                      <a:t>16.2%</a:t>
                    </a:r>
                  </a:p>
                </c:rich>
              </c:tx>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lt1"/>
                      </a:solidFill>
                      <a:latin typeface="+mn-lt"/>
                      <a:ea typeface="+mn-ea"/>
                      <a:cs typeface="+mn-cs"/>
                    </a:defRPr>
                  </a:pPr>
                  <a:endParaRPr lang="en-US"/>
                </a:p>
              </c:txPr>
              <c:dLblPos val="bestFit"/>
              <c:showLegendKey val="0"/>
              <c:showVal val="1"/>
              <c:showCatName val="1"/>
              <c:showSerName val="0"/>
              <c:showPercent val="1"/>
              <c:showBubbleSize val="0"/>
              <c:extLst>
                <c:ext xmlns:c15="http://schemas.microsoft.com/office/drawing/2012/chart" uri="{CE6537A1-D6FC-4f65-9D91-7224C49458BB}">
                  <c15:layout>
                    <c:manualLayout>
                      <c:w val="0.12273189575349808"/>
                      <c:h val="0.15105390669956206"/>
                    </c:manualLayout>
                  </c15:layout>
                  <c15:showDataLabelsRange val="0"/>
                </c:ext>
                <c:ext xmlns:c16="http://schemas.microsoft.com/office/drawing/2014/chart" uri="{C3380CC4-5D6E-409C-BE32-E72D297353CC}">
                  <c16:uniqueId val="{00000003-CDE1-454B-A0DD-5362DA970B7D}"/>
                </c:ext>
              </c:extLst>
            </c:dLbl>
            <c:dLbl>
              <c:idx val="2"/>
              <c:layout>
                <c:manualLayout>
                  <c:x val="-5.0595593475778716E-2"/>
                  <c:y val="-3.4002558109028552E-2"/>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lt1"/>
                        </a:solidFill>
                        <a:latin typeface="+mn-lt"/>
                        <a:ea typeface="+mn-ea"/>
                        <a:cs typeface="+mn-cs"/>
                      </a:defRPr>
                    </a:pPr>
                    <a:r>
                      <a:rPr lang="en-US" sz="1600" b="1" i="0">
                        <a:solidFill>
                          <a:schemeClr val="bg1"/>
                        </a:solidFill>
                      </a:rPr>
                      <a:t> 12.2%</a:t>
                    </a:r>
                  </a:p>
                </c:rich>
              </c:tx>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lt1"/>
                      </a:solidFill>
                      <a:latin typeface="+mn-lt"/>
                      <a:ea typeface="+mn-ea"/>
                      <a:cs typeface="+mn-cs"/>
                    </a:defRPr>
                  </a:pPr>
                  <a:endParaRPr lang="en-US"/>
                </a:p>
              </c:txPr>
              <c:dLblPos val="bestFit"/>
              <c:showLegendKey val="0"/>
              <c:showVal val="1"/>
              <c:showCatName val="1"/>
              <c:showSerName val="0"/>
              <c:showPercent val="1"/>
              <c:showBubbleSize val="0"/>
              <c:extLst>
                <c:ext xmlns:c15="http://schemas.microsoft.com/office/drawing/2012/chart" uri="{CE6537A1-D6FC-4f65-9D91-7224C49458BB}">
                  <c15:layout>
                    <c:manualLayout>
                      <c:w val="0.12782457792635657"/>
                      <c:h val="0.14504105972112949"/>
                    </c:manualLayout>
                  </c15:layout>
                  <c15:showDataLabelsRange val="0"/>
                </c:ext>
                <c:ext xmlns:c16="http://schemas.microsoft.com/office/drawing/2014/chart" uri="{C3380CC4-5D6E-409C-BE32-E72D297353CC}">
                  <c16:uniqueId val="{00000005-CDE1-454B-A0DD-5362DA970B7D}"/>
                </c:ext>
              </c:extLst>
            </c:dLbl>
            <c:dLbl>
              <c:idx val="3"/>
              <c:layout>
                <c:manualLayout>
                  <c:x val="-3.114210154810218E-2"/>
                  <c:y val="-0.1081907217067348"/>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lt1"/>
                        </a:solidFill>
                        <a:latin typeface="+mn-lt"/>
                        <a:ea typeface="+mn-ea"/>
                        <a:cs typeface="+mn-cs"/>
                      </a:defRPr>
                    </a:pPr>
                    <a:r>
                      <a:rPr lang="en-US" sz="1600" b="1">
                        <a:solidFill>
                          <a:schemeClr val="bg1"/>
                        </a:solidFill>
                      </a:rPr>
                      <a:t> 5.1%</a:t>
                    </a:r>
                  </a:p>
                </c:rich>
              </c:tx>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lt1"/>
                      </a:solidFill>
                      <a:latin typeface="+mn-lt"/>
                      <a:ea typeface="+mn-ea"/>
                      <a:cs typeface="+mn-cs"/>
                    </a:defRPr>
                  </a:pPr>
                  <a:endParaRPr lang="en-US"/>
                </a:p>
              </c:txPr>
              <c:dLblPos val="bestFit"/>
              <c:showLegendKey val="0"/>
              <c:showVal val="1"/>
              <c:showCatName val="1"/>
              <c:showSerName val="0"/>
              <c:showPercent val="1"/>
              <c:showBubbleSize val="0"/>
              <c:extLst>
                <c:ext xmlns:c15="http://schemas.microsoft.com/office/drawing/2012/chart" uri="{CE6537A1-D6FC-4f65-9D91-7224C49458BB}">
                  <c15:layout>
                    <c:manualLayout>
                      <c:w val="0.11457143524503441"/>
                      <c:h val="0.15496791557339676"/>
                    </c:manualLayout>
                  </c15:layout>
                  <c15:showDataLabelsRange val="0"/>
                </c:ext>
                <c:ext xmlns:c16="http://schemas.microsoft.com/office/drawing/2014/chart" uri="{C3380CC4-5D6E-409C-BE32-E72D297353CC}">
                  <c16:uniqueId val="{00000007-CDE1-454B-A0DD-5362DA970B7D}"/>
                </c:ext>
              </c:extLst>
            </c:dLbl>
            <c:dLbl>
              <c:idx val="4"/>
              <c:layout>
                <c:manualLayout>
                  <c:x val="-4.9603951780180754E-2"/>
                  <c:y val="-0.10287488589518956"/>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lt1"/>
                        </a:solidFill>
                        <a:latin typeface="+mn-lt"/>
                        <a:ea typeface="+mn-ea"/>
                        <a:cs typeface="+mn-cs"/>
                      </a:defRPr>
                    </a:pPr>
                    <a:r>
                      <a:rPr lang="en-US" sz="1600" b="1">
                        <a:solidFill>
                          <a:schemeClr val="bg1"/>
                        </a:solidFill>
                      </a:rPr>
                      <a:t>10.1%</a:t>
                    </a:r>
                  </a:p>
                </c:rich>
              </c:tx>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lt1"/>
                      </a:solidFill>
                      <a:latin typeface="+mn-lt"/>
                      <a:ea typeface="+mn-ea"/>
                      <a:cs typeface="+mn-cs"/>
                    </a:defRPr>
                  </a:pPr>
                  <a:endParaRPr lang="en-US"/>
                </a:p>
              </c:txPr>
              <c:dLblPos val="bestFit"/>
              <c:showLegendKey val="0"/>
              <c:showVal val="1"/>
              <c:showCatName val="1"/>
              <c:showSerName val="0"/>
              <c:showPercent val="1"/>
              <c:showBubbleSize val="0"/>
              <c:extLst>
                <c:ext xmlns:c15="http://schemas.microsoft.com/office/drawing/2012/chart" uri="{CE6537A1-D6FC-4f65-9D91-7224C49458BB}">
                  <c15:layout>
                    <c:manualLayout>
                      <c:w val="0.13248745104632048"/>
                      <c:h val="0.16259241326458479"/>
                    </c:manualLayout>
                  </c15:layout>
                  <c15:showDataLabelsRange val="0"/>
                </c:ext>
                <c:ext xmlns:c16="http://schemas.microsoft.com/office/drawing/2014/chart" uri="{C3380CC4-5D6E-409C-BE32-E72D297353CC}">
                  <c16:uniqueId val="{00000009-CDE1-454B-A0DD-5362DA970B7D}"/>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en-US"/>
              </a:p>
            </c:txPr>
            <c:dLblPos val="ctr"/>
            <c:showLegendKey val="0"/>
            <c:showVal val="1"/>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Sheet1!$A$2:$A$6</c:f>
              <c:strCache>
                <c:ptCount val="5"/>
                <c:pt idx="0">
                  <c:v>Norovirus</c:v>
                </c:pt>
                <c:pt idx="1">
                  <c:v>Salmonella spp.</c:v>
                </c:pt>
                <c:pt idx="2">
                  <c:v>Clostridium perfringens</c:v>
                </c:pt>
                <c:pt idx="3">
                  <c:v>Shiga toxin-producing E. coli </c:v>
                </c:pt>
                <c:pt idx="4">
                  <c:v>Other</c:v>
                </c:pt>
              </c:strCache>
            </c:strRef>
          </c:cat>
          <c:val>
            <c:numRef>
              <c:f>Sheet1!$B$2:$B$6</c:f>
              <c:numCache>
                <c:formatCode>0.0%</c:formatCode>
                <c:ptCount val="5"/>
                <c:pt idx="0">
                  <c:v>0.56399999999999995</c:v>
                </c:pt>
                <c:pt idx="1">
                  <c:v>0.16200000000000001</c:v>
                </c:pt>
                <c:pt idx="2">
                  <c:v>0.122</c:v>
                </c:pt>
                <c:pt idx="3">
                  <c:v>5.0999999999999997E-2</c:v>
                </c:pt>
                <c:pt idx="4">
                  <c:v>0.10100000000000001</c:v>
                </c:pt>
              </c:numCache>
            </c:numRef>
          </c:val>
          <c:extLst>
            <c:ext xmlns:c16="http://schemas.microsoft.com/office/drawing/2014/chart" uri="{C3380CC4-5D6E-409C-BE32-E72D297353CC}">
              <c16:uniqueId val="{0000000A-CDE1-454B-A0DD-5362DA970B7D}"/>
            </c:ext>
          </c:extLst>
        </c:ser>
        <c:dLbls>
          <c:dLblPos val="ctr"/>
          <c:showLegendKey val="0"/>
          <c:showVal val="0"/>
          <c:showCatName val="0"/>
          <c:showSerName val="0"/>
          <c:showPercent val="1"/>
          <c:showBubbleSize val="0"/>
          <c:showLeaderLines val="1"/>
        </c:dLbls>
      </c:pie3DChart>
      <c:spPr>
        <a:noFill/>
        <a:ln>
          <a:noFill/>
        </a:ln>
        <a:effectLst/>
      </c:spPr>
    </c:plotArea>
    <c:legend>
      <c:legendPos val="r"/>
      <c:layout>
        <c:manualLayout>
          <c:xMode val="edge"/>
          <c:yMode val="edge"/>
          <c:x val="0.65338012162687842"/>
          <c:y val="2.8601772185412176E-2"/>
          <c:w val="0.33746426788710715"/>
          <c:h val="0.9561492324322117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600" b="1"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gif"/><Relationship Id="rId1" Type="http://schemas.openxmlformats.org/officeDocument/2006/relationships/image" Target="../media/image23.jpeg"/></Relationships>
</file>

<file path=ppt/diagrams/_rels/data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4.gif"/><Relationship Id="rId1" Type="http://schemas.openxmlformats.org/officeDocument/2006/relationships/image" Target="../media/image26.jpeg"/></Relationships>
</file>

<file path=ppt/diagrams/_rels/data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image" Target="../media/image28.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gif"/><Relationship Id="rId1" Type="http://schemas.openxmlformats.org/officeDocument/2006/relationships/image" Target="../media/image23.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4.gif"/><Relationship Id="rId1" Type="http://schemas.openxmlformats.org/officeDocument/2006/relationships/image" Target="../media/image26.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image" Target="../media/image28.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CBB90C-6029-48CF-85D4-2AC23D844BC2}"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endParaRPr lang="en-US"/>
        </a:p>
      </dgm:t>
    </dgm:pt>
    <dgm:pt modelId="{912823FF-C0A9-4117-A0A6-3246456D9E0C}">
      <dgm:prSet phldrT="[Text]" custT="1"/>
      <dgm:spPr>
        <a:solidFill>
          <a:srgbClr val="92D050"/>
        </a:solidFill>
        <a:effectLst>
          <a:outerShdw blurRad="50800" dist="38100" dir="16200000" rotWithShape="0">
            <a:prstClr val="black">
              <a:alpha val="40000"/>
            </a:prstClr>
          </a:outerShdw>
        </a:effectLst>
      </dgm:spPr>
      <dgm:t>
        <a:bodyPr/>
        <a:lstStyle/>
        <a:p>
          <a:r>
            <a:rPr lang="en-US" sz="2000" b="1">
              <a:solidFill>
                <a:schemeClr val="tx1"/>
              </a:solidFill>
            </a:rPr>
            <a:t>Biological</a:t>
          </a:r>
        </a:p>
        <a:p>
          <a:r>
            <a:rPr lang="en-US" sz="1800" b="1">
              <a:solidFill>
                <a:schemeClr val="tx1"/>
              </a:solidFill>
            </a:rPr>
            <a:t>Results in illness</a:t>
          </a:r>
        </a:p>
      </dgm:t>
    </dgm:pt>
    <dgm:pt modelId="{57E6393A-F6D1-426B-9317-453A5EDA9FE5}" type="parTrans" cxnId="{B94F4366-D6CE-4ABF-BBF4-50C81E49A29B}">
      <dgm:prSet/>
      <dgm:spPr/>
      <dgm:t>
        <a:bodyPr/>
        <a:lstStyle/>
        <a:p>
          <a:endParaRPr lang="en-US"/>
        </a:p>
      </dgm:t>
    </dgm:pt>
    <dgm:pt modelId="{323EECB4-8A54-4331-9A65-361A817F5072}" type="sibTrans" cxnId="{B94F4366-D6CE-4ABF-BBF4-50C81E49A29B}">
      <dgm:prSet/>
      <dgm:spPr/>
      <dgm:t>
        <a:bodyPr/>
        <a:lstStyle/>
        <a:p>
          <a:endParaRPr lang="en-US"/>
        </a:p>
      </dgm:t>
    </dgm:pt>
    <dgm:pt modelId="{98002D1E-43D5-4917-A46A-715B56009E37}">
      <dgm:prSet phldrT="[Text]" custT="1"/>
      <dgm:spPr>
        <a:solidFill>
          <a:srgbClr val="00B0F0"/>
        </a:solidFill>
        <a:effectLst>
          <a:outerShdw blurRad="50800" dist="38100" dir="16200000" rotWithShape="0">
            <a:prstClr val="black">
              <a:alpha val="40000"/>
            </a:prstClr>
          </a:outerShdw>
        </a:effectLst>
      </dgm:spPr>
      <dgm:t>
        <a:bodyPr/>
        <a:lstStyle/>
        <a:p>
          <a:r>
            <a:rPr lang="en-US" sz="2000" b="1" dirty="0">
              <a:solidFill>
                <a:schemeClr val="tx1"/>
              </a:solidFill>
            </a:rPr>
            <a:t>Physical</a:t>
          </a:r>
        </a:p>
        <a:p>
          <a:r>
            <a:rPr lang="en-US" sz="1800" b="1" dirty="0">
              <a:solidFill>
                <a:schemeClr val="tx1"/>
              </a:solidFill>
            </a:rPr>
            <a:t>Results in injury</a:t>
          </a:r>
        </a:p>
      </dgm:t>
    </dgm:pt>
    <dgm:pt modelId="{8FFAB865-293C-4BFE-9047-49C121EC7700}" type="parTrans" cxnId="{C17CD6AA-E17D-4905-A52A-8372AA0F23D4}">
      <dgm:prSet/>
      <dgm:spPr/>
      <dgm:t>
        <a:bodyPr/>
        <a:lstStyle/>
        <a:p>
          <a:endParaRPr lang="en-US"/>
        </a:p>
      </dgm:t>
    </dgm:pt>
    <dgm:pt modelId="{477C6F50-E84D-4C38-8F96-CE9975564237}" type="sibTrans" cxnId="{C17CD6AA-E17D-4905-A52A-8372AA0F23D4}">
      <dgm:prSet/>
      <dgm:spPr/>
      <dgm:t>
        <a:bodyPr/>
        <a:lstStyle/>
        <a:p>
          <a:endParaRPr lang="en-US"/>
        </a:p>
      </dgm:t>
    </dgm:pt>
    <dgm:pt modelId="{19CE5CFE-1980-4671-AFA4-2AD95851ADA6}">
      <dgm:prSet phldrT="[Text]"/>
      <dgm:spPr>
        <a:solidFill>
          <a:schemeClr val="accent4"/>
        </a:solidFill>
        <a:effectLst>
          <a:outerShdw blurRad="50800" dist="38100" dir="16200000" rotWithShape="0">
            <a:prstClr val="black">
              <a:alpha val="40000"/>
            </a:prstClr>
          </a:outerShdw>
        </a:effectLst>
      </dgm:spPr>
      <dgm:t>
        <a:bodyPr/>
        <a:lstStyle/>
        <a:p>
          <a:r>
            <a:rPr lang="en-US" b="1" dirty="0">
              <a:solidFill>
                <a:schemeClr val="bg2"/>
              </a:solidFill>
            </a:rPr>
            <a:t>Food Safety Hazards</a:t>
          </a:r>
        </a:p>
      </dgm:t>
    </dgm:pt>
    <dgm:pt modelId="{F1C7018E-5FEF-42F8-8AF7-68D4DE1B711E}" type="parTrans" cxnId="{4DB77E67-7DCA-4FC3-8601-3CA82FD5E368}">
      <dgm:prSet/>
      <dgm:spPr/>
      <dgm:t>
        <a:bodyPr/>
        <a:lstStyle/>
        <a:p>
          <a:endParaRPr lang="en-US"/>
        </a:p>
      </dgm:t>
    </dgm:pt>
    <dgm:pt modelId="{774DF7A5-D2EC-47A0-9A45-E3947DE54D12}" type="sibTrans" cxnId="{4DB77E67-7DCA-4FC3-8601-3CA82FD5E368}">
      <dgm:prSet/>
      <dgm:spPr/>
      <dgm:t>
        <a:bodyPr/>
        <a:lstStyle/>
        <a:p>
          <a:endParaRPr lang="en-US"/>
        </a:p>
      </dgm:t>
    </dgm:pt>
    <dgm:pt modelId="{385AA128-22FC-49D1-8A65-E2C8E582C638}">
      <dgm:prSet phldrT="[Text]" custT="1"/>
      <dgm:spPr>
        <a:solidFill>
          <a:srgbClr val="FFC000"/>
        </a:solidFill>
        <a:effectLst>
          <a:outerShdw blurRad="50800" dist="38100" dir="16200000" rotWithShape="0">
            <a:prstClr val="black">
              <a:alpha val="40000"/>
            </a:prstClr>
          </a:outerShdw>
        </a:effectLst>
      </dgm:spPr>
      <dgm:t>
        <a:bodyPr/>
        <a:lstStyle/>
        <a:p>
          <a:r>
            <a:rPr lang="en-US" sz="2000" b="1">
              <a:solidFill>
                <a:schemeClr val="tx1"/>
              </a:solidFill>
            </a:rPr>
            <a:t>Chemical</a:t>
          </a:r>
        </a:p>
        <a:p>
          <a:r>
            <a:rPr lang="en-US" sz="1800" b="1">
              <a:solidFill>
                <a:schemeClr val="tx1"/>
              </a:solidFill>
            </a:rPr>
            <a:t>Results in poisoning</a:t>
          </a:r>
        </a:p>
      </dgm:t>
    </dgm:pt>
    <dgm:pt modelId="{E637E1EC-CEE5-4F2D-A131-F8E9427BBE20}" type="parTrans" cxnId="{7932D054-0E39-489C-9D04-77267DF6935C}">
      <dgm:prSet/>
      <dgm:spPr/>
      <dgm:t>
        <a:bodyPr/>
        <a:lstStyle/>
        <a:p>
          <a:endParaRPr lang="en-US"/>
        </a:p>
      </dgm:t>
    </dgm:pt>
    <dgm:pt modelId="{C058982E-D38B-41AF-A8EF-10089E7BD64D}" type="sibTrans" cxnId="{7932D054-0E39-489C-9D04-77267DF6935C}">
      <dgm:prSet/>
      <dgm:spPr/>
      <dgm:t>
        <a:bodyPr/>
        <a:lstStyle/>
        <a:p>
          <a:endParaRPr lang="en-US"/>
        </a:p>
      </dgm:t>
    </dgm:pt>
    <dgm:pt modelId="{9B2FEA2C-9BB4-4E8E-9967-E73A08AEC8B1}" type="pres">
      <dgm:prSet presAssocID="{E5CBB90C-6029-48CF-85D4-2AC23D844BC2}" presName="compositeShape" presStyleCnt="0">
        <dgm:presLayoutVars>
          <dgm:chMax val="9"/>
          <dgm:dir/>
          <dgm:resizeHandles val="exact"/>
        </dgm:presLayoutVars>
      </dgm:prSet>
      <dgm:spPr/>
    </dgm:pt>
    <dgm:pt modelId="{9B4CCF0D-FC1A-42D5-925C-1CCB0969F98B}" type="pres">
      <dgm:prSet presAssocID="{E5CBB90C-6029-48CF-85D4-2AC23D844BC2}" presName="triangle1" presStyleLbl="node1" presStyleIdx="0" presStyleCnt="4">
        <dgm:presLayoutVars>
          <dgm:bulletEnabled val="1"/>
        </dgm:presLayoutVars>
      </dgm:prSet>
      <dgm:spPr/>
    </dgm:pt>
    <dgm:pt modelId="{AC73356A-665A-45CF-9BB6-1A0802795873}" type="pres">
      <dgm:prSet presAssocID="{E5CBB90C-6029-48CF-85D4-2AC23D844BC2}" presName="triangle2" presStyleLbl="node1" presStyleIdx="1" presStyleCnt="4">
        <dgm:presLayoutVars>
          <dgm:bulletEnabled val="1"/>
        </dgm:presLayoutVars>
      </dgm:prSet>
      <dgm:spPr/>
    </dgm:pt>
    <dgm:pt modelId="{96DD2089-F771-49C8-8DC9-0BD7827A0C4C}" type="pres">
      <dgm:prSet presAssocID="{E5CBB90C-6029-48CF-85D4-2AC23D844BC2}" presName="triangle3" presStyleLbl="node1" presStyleIdx="2" presStyleCnt="4">
        <dgm:presLayoutVars>
          <dgm:bulletEnabled val="1"/>
        </dgm:presLayoutVars>
      </dgm:prSet>
      <dgm:spPr/>
    </dgm:pt>
    <dgm:pt modelId="{BB55E768-5681-477B-B413-5B0872844C52}" type="pres">
      <dgm:prSet presAssocID="{E5CBB90C-6029-48CF-85D4-2AC23D844BC2}" presName="triangle4" presStyleLbl="node1" presStyleIdx="3" presStyleCnt="4">
        <dgm:presLayoutVars>
          <dgm:bulletEnabled val="1"/>
        </dgm:presLayoutVars>
      </dgm:prSet>
      <dgm:spPr/>
    </dgm:pt>
  </dgm:ptLst>
  <dgm:cxnLst>
    <dgm:cxn modelId="{B94F4366-D6CE-4ABF-BBF4-50C81E49A29B}" srcId="{E5CBB90C-6029-48CF-85D4-2AC23D844BC2}" destId="{912823FF-C0A9-4117-A0A6-3246456D9E0C}" srcOrd="0" destOrd="0" parTransId="{57E6393A-F6D1-426B-9317-453A5EDA9FE5}" sibTransId="{323EECB4-8A54-4331-9A65-361A817F5072}"/>
    <dgm:cxn modelId="{4DB77E67-7DCA-4FC3-8601-3CA82FD5E368}" srcId="{E5CBB90C-6029-48CF-85D4-2AC23D844BC2}" destId="{19CE5CFE-1980-4671-AFA4-2AD95851ADA6}" srcOrd="2" destOrd="0" parTransId="{F1C7018E-5FEF-42F8-8AF7-68D4DE1B711E}" sibTransId="{774DF7A5-D2EC-47A0-9A45-E3947DE54D12}"/>
    <dgm:cxn modelId="{7932D054-0E39-489C-9D04-77267DF6935C}" srcId="{E5CBB90C-6029-48CF-85D4-2AC23D844BC2}" destId="{385AA128-22FC-49D1-8A65-E2C8E582C638}" srcOrd="3" destOrd="0" parTransId="{E637E1EC-CEE5-4F2D-A131-F8E9427BBE20}" sibTransId="{C058982E-D38B-41AF-A8EF-10089E7BD64D}"/>
    <dgm:cxn modelId="{EE190576-D837-4C92-991B-BB1875CDDEBA}" type="presOf" srcId="{385AA128-22FC-49D1-8A65-E2C8E582C638}" destId="{BB55E768-5681-477B-B413-5B0872844C52}" srcOrd="0" destOrd="0" presId="urn:microsoft.com/office/officeart/2005/8/layout/pyramid4"/>
    <dgm:cxn modelId="{CAEB2288-B789-4B40-B577-2A1CC1B2872D}" type="presOf" srcId="{19CE5CFE-1980-4671-AFA4-2AD95851ADA6}" destId="{96DD2089-F771-49C8-8DC9-0BD7827A0C4C}" srcOrd="0" destOrd="0" presId="urn:microsoft.com/office/officeart/2005/8/layout/pyramid4"/>
    <dgm:cxn modelId="{C17CD6AA-E17D-4905-A52A-8372AA0F23D4}" srcId="{E5CBB90C-6029-48CF-85D4-2AC23D844BC2}" destId="{98002D1E-43D5-4917-A46A-715B56009E37}" srcOrd="1" destOrd="0" parTransId="{8FFAB865-293C-4BFE-9047-49C121EC7700}" sibTransId="{477C6F50-E84D-4C38-8F96-CE9975564237}"/>
    <dgm:cxn modelId="{DC9E2BF8-5399-4409-A655-67B6F49FF38C}" type="presOf" srcId="{912823FF-C0A9-4117-A0A6-3246456D9E0C}" destId="{9B4CCF0D-FC1A-42D5-925C-1CCB0969F98B}" srcOrd="0" destOrd="0" presId="urn:microsoft.com/office/officeart/2005/8/layout/pyramid4"/>
    <dgm:cxn modelId="{F40480F8-F3F3-4321-84B7-A916A556E86E}" type="presOf" srcId="{98002D1E-43D5-4917-A46A-715B56009E37}" destId="{AC73356A-665A-45CF-9BB6-1A0802795873}" srcOrd="0" destOrd="0" presId="urn:microsoft.com/office/officeart/2005/8/layout/pyramid4"/>
    <dgm:cxn modelId="{7F0228FC-C410-4B7A-BA79-3D6A7D78E4F0}" type="presOf" srcId="{E5CBB90C-6029-48CF-85D4-2AC23D844BC2}" destId="{9B2FEA2C-9BB4-4E8E-9967-E73A08AEC8B1}" srcOrd="0" destOrd="0" presId="urn:microsoft.com/office/officeart/2005/8/layout/pyramid4"/>
    <dgm:cxn modelId="{3E88EAD8-7B32-4C63-98B8-15B53A51848D}" type="presParOf" srcId="{9B2FEA2C-9BB4-4E8E-9967-E73A08AEC8B1}" destId="{9B4CCF0D-FC1A-42D5-925C-1CCB0969F98B}" srcOrd="0" destOrd="0" presId="urn:microsoft.com/office/officeart/2005/8/layout/pyramid4"/>
    <dgm:cxn modelId="{E69090ED-B466-4715-ADD7-E17B4D30CC8F}" type="presParOf" srcId="{9B2FEA2C-9BB4-4E8E-9967-E73A08AEC8B1}" destId="{AC73356A-665A-45CF-9BB6-1A0802795873}" srcOrd="1" destOrd="0" presId="urn:microsoft.com/office/officeart/2005/8/layout/pyramid4"/>
    <dgm:cxn modelId="{CF310B34-3CD7-453A-A058-69EDF693CC95}" type="presParOf" srcId="{9B2FEA2C-9BB4-4E8E-9967-E73A08AEC8B1}" destId="{96DD2089-F771-49C8-8DC9-0BD7827A0C4C}" srcOrd="2" destOrd="0" presId="urn:microsoft.com/office/officeart/2005/8/layout/pyramid4"/>
    <dgm:cxn modelId="{CA4B380F-1DA3-4E35-8913-346F8DB52501}" type="presParOf" srcId="{9B2FEA2C-9BB4-4E8E-9967-E73A08AEC8B1}" destId="{BB55E768-5681-477B-B413-5B0872844C52}"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C7F92B3-AE3E-45C4-8D42-2D80444416E1}" type="doc">
      <dgm:prSet loTypeId="urn:microsoft.com/office/officeart/2005/8/layout/vList3" loCatId="picture" qsTypeId="urn:microsoft.com/office/officeart/2005/8/quickstyle/simple1" qsCatId="simple" csTypeId="urn:microsoft.com/office/officeart/2005/8/colors/accent1_2" csCatId="accent1" phldr="1"/>
      <dgm:spPr/>
    </dgm:pt>
    <dgm:pt modelId="{40A62D2D-CD07-4090-A6B4-E3C2D25F30B0}">
      <dgm:prSet phldrT="[Text]" custT="1"/>
      <dgm:spPr>
        <a:solidFill>
          <a:srgbClr val="FFC000"/>
        </a:solidFill>
      </dgm:spPr>
      <dgm:t>
        <a:bodyPr/>
        <a:lstStyle/>
        <a:p>
          <a:r>
            <a:rPr lang="en-US" sz="2800" b="1" dirty="0">
              <a:solidFill>
                <a:schemeClr val="tx1"/>
              </a:solidFill>
              <a:latin typeface="Verdana"/>
              <a:ea typeface="Verdana"/>
            </a:rPr>
            <a:t>Bacteria</a:t>
          </a:r>
        </a:p>
      </dgm:t>
    </dgm:pt>
    <dgm:pt modelId="{AE73790B-5756-4DBF-8D8A-12AE47806BFB}" type="parTrans" cxnId="{4E8BC949-5D92-4661-B1E6-137D32D674A6}">
      <dgm:prSet/>
      <dgm:spPr/>
      <dgm:t>
        <a:bodyPr/>
        <a:lstStyle/>
        <a:p>
          <a:endParaRPr lang="en-US"/>
        </a:p>
      </dgm:t>
    </dgm:pt>
    <dgm:pt modelId="{B41B0FDE-3429-4F25-90E3-AC1C8D02EFB1}" type="sibTrans" cxnId="{4E8BC949-5D92-4661-B1E6-137D32D674A6}">
      <dgm:prSet/>
      <dgm:spPr/>
      <dgm:t>
        <a:bodyPr/>
        <a:lstStyle/>
        <a:p>
          <a:endParaRPr lang="en-US"/>
        </a:p>
      </dgm:t>
    </dgm:pt>
    <dgm:pt modelId="{2A856B9A-81F2-4B9D-9AAA-8155487D3DD6}">
      <dgm:prSet phldrT="[Text]" custT="1"/>
      <dgm:spPr>
        <a:solidFill>
          <a:srgbClr val="00B0F0"/>
        </a:solidFill>
      </dgm:spPr>
      <dgm:t>
        <a:bodyPr/>
        <a:lstStyle/>
        <a:p>
          <a:r>
            <a:rPr lang="en-US" sz="2800" b="1" dirty="0">
              <a:solidFill>
                <a:schemeClr val="tx1"/>
              </a:solidFill>
              <a:latin typeface="Verdana"/>
              <a:ea typeface="Verdana"/>
            </a:rPr>
            <a:t>Viruses</a:t>
          </a:r>
        </a:p>
      </dgm:t>
    </dgm:pt>
    <dgm:pt modelId="{C2B9B8CF-E266-4273-B96E-091E761B38FC}" type="parTrans" cxnId="{2E093554-9802-4B7D-8E9A-5653383DB2F9}">
      <dgm:prSet/>
      <dgm:spPr/>
      <dgm:t>
        <a:bodyPr/>
        <a:lstStyle/>
        <a:p>
          <a:endParaRPr lang="en-US"/>
        </a:p>
      </dgm:t>
    </dgm:pt>
    <dgm:pt modelId="{6B0E7CA5-D509-4393-9739-0F7E2F357209}" type="sibTrans" cxnId="{2E093554-9802-4B7D-8E9A-5653383DB2F9}">
      <dgm:prSet/>
      <dgm:spPr/>
      <dgm:t>
        <a:bodyPr/>
        <a:lstStyle/>
        <a:p>
          <a:endParaRPr lang="en-US"/>
        </a:p>
      </dgm:t>
    </dgm:pt>
    <dgm:pt modelId="{C813F9E7-F476-46B4-957C-914D6DAEFE0E}">
      <dgm:prSet phldrT="[Text]" custT="1"/>
      <dgm:spPr>
        <a:solidFill>
          <a:schemeClr val="accent3">
            <a:lumMod val="40000"/>
            <a:lumOff val="60000"/>
          </a:schemeClr>
        </a:solidFill>
      </dgm:spPr>
      <dgm:t>
        <a:bodyPr/>
        <a:lstStyle/>
        <a:p>
          <a:r>
            <a:rPr lang="en-US" sz="2800" b="1" dirty="0">
              <a:solidFill>
                <a:schemeClr val="tx1"/>
              </a:solidFill>
              <a:latin typeface="Verdana"/>
              <a:ea typeface="Verdana"/>
            </a:rPr>
            <a:t>Parasites</a:t>
          </a:r>
        </a:p>
      </dgm:t>
    </dgm:pt>
    <dgm:pt modelId="{70BC261E-C90D-418D-B096-14DCCF1B3E88}" type="parTrans" cxnId="{B16EC06C-A78A-42E6-B1DB-1A02AE99374F}">
      <dgm:prSet/>
      <dgm:spPr/>
      <dgm:t>
        <a:bodyPr/>
        <a:lstStyle/>
        <a:p>
          <a:endParaRPr lang="en-US"/>
        </a:p>
      </dgm:t>
    </dgm:pt>
    <dgm:pt modelId="{A2AABA5E-33B4-4861-B814-44B70EA119A0}" type="sibTrans" cxnId="{B16EC06C-A78A-42E6-B1DB-1A02AE99374F}">
      <dgm:prSet/>
      <dgm:spPr/>
      <dgm:t>
        <a:bodyPr/>
        <a:lstStyle/>
        <a:p>
          <a:endParaRPr lang="en-US"/>
        </a:p>
      </dgm:t>
    </dgm:pt>
    <dgm:pt modelId="{34BACD1A-A6BD-4FA9-B986-2A0F266A0046}" type="pres">
      <dgm:prSet presAssocID="{DC7F92B3-AE3E-45C4-8D42-2D80444416E1}" presName="linearFlow" presStyleCnt="0">
        <dgm:presLayoutVars>
          <dgm:dir/>
          <dgm:resizeHandles val="exact"/>
        </dgm:presLayoutVars>
      </dgm:prSet>
      <dgm:spPr/>
    </dgm:pt>
    <dgm:pt modelId="{A7AD527B-FC93-4CEC-867C-EA61E4A947E1}" type="pres">
      <dgm:prSet presAssocID="{40A62D2D-CD07-4090-A6B4-E3C2D25F30B0}" presName="composite" presStyleCnt="0"/>
      <dgm:spPr/>
    </dgm:pt>
    <dgm:pt modelId="{7994DB50-3344-4794-92B6-A21860083D9E}" type="pres">
      <dgm:prSet presAssocID="{40A62D2D-CD07-4090-A6B4-E3C2D25F30B0}" presName="imgShp"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dgm:spPr>
    </dgm:pt>
    <dgm:pt modelId="{9D9EA983-027D-4D7A-80FE-CF6B10AE7F36}" type="pres">
      <dgm:prSet presAssocID="{40A62D2D-CD07-4090-A6B4-E3C2D25F30B0}" presName="txShp" presStyleLbl="node1" presStyleIdx="0" presStyleCnt="3">
        <dgm:presLayoutVars>
          <dgm:bulletEnabled val="1"/>
        </dgm:presLayoutVars>
      </dgm:prSet>
      <dgm:spPr/>
    </dgm:pt>
    <dgm:pt modelId="{DF5D3C08-D9E7-4601-965F-3D768A095591}" type="pres">
      <dgm:prSet presAssocID="{B41B0FDE-3429-4F25-90E3-AC1C8D02EFB1}" presName="spacing" presStyleCnt="0"/>
      <dgm:spPr/>
    </dgm:pt>
    <dgm:pt modelId="{91BB810A-75A6-4D97-9442-93F3A602E8BD}" type="pres">
      <dgm:prSet presAssocID="{2A856B9A-81F2-4B9D-9AAA-8155487D3DD6}" presName="composite" presStyleCnt="0"/>
      <dgm:spPr/>
    </dgm:pt>
    <dgm:pt modelId="{D94731CD-CD23-4912-9E34-E0CB4262BB86}" type="pres">
      <dgm:prSet presAssocID="{2A856B9A-81F2-4B9D-9AAA-8155487D3DD6}"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pt>
    <dgm:pt modelId="{F4122531-2C63-49D7-B97B-B52909E61DB1}" type="pres">
      <dgm:prSet presAssocID="{2A856B9A-81F2-4B9D-9AAA-8155487D3DD6}" presName="txShp" presStyleLbl="node1" presStyleIdx="1" presStyleCnt="3" custLinFactNeighborX="-1255">
        <dgm:presLayoutVars>
          <dgm:bulletEnabled val="1"/>
        </dgm:presLayoutVars>
      </dgm:prSet>
      <dgm:spPr/>
    </dgm:pt>
    <dgm:pt modelId="{2A04ECD4-D525-41A8-B1C4-83CF5746A926}" type="pres">
      <dgm:prSet presAssocID="{6B0E7CA5-D509-4393-9739-0F7E2F357209}" presName="spacing" presStyleCnt="0"/>
      <dgm:spPr/>
    </dgm:pt>
    <dgm:pt modelId="{1D32E0D3-13D0-4838-AA7F-1E9E8D150261}" type="pres">
      <dgm:prSet presAssocID="{C813F9E7-F476-46B4-957C-914D6DAEFE0E}" presName="composite" presStyleCnt="0"/>
      <dgm:spPr/>
    </dgm:pt>
    <dgm:pt modelId="{2B2B4AAA-2533-4E19-8F29-286EAD890A60}" type="pres">
      <dgm:prSet presAssocID="{C813F9E7-F476-46B4-957C-914D6DAEFE0E}" presName="imgShp"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5000" r="-5000"/>
          </a:stretch>
        </a:blipFill>
      </dgm:spPr>
    </dgm:pt>
    <dgm:pt modelId="{93F59F83-63DD-4F7B-A789-EE5B24CAB699}" type="pres">
      <dgm:prSet presAssocID="{C813F9E7-F476-46B4-957C-914D6DAEFE0E}" presName="txShp" presStyleLbl="node1" presStyleIdx="2" presStyleCnt="3">
        <dgm:presLayoutVars>
          <dgm:bulletEnabled val="1"/>
        </dgm:presLayoutVars>
      </dgm:prSet>
      <dgm:spPr/>
    </dgm:pt>
  </dgm:ptLst>
  <dgm:cxnLst>
    <dgm:cxn modelId="{18574F20-A21A-45CD-B03D-D4AA14878368}" type="presOf" srcId="{DC7F92B3-AE3E-45C4-8D42-2D80444416E1}" destId="{34BACD1A-A6BD-4FA9-B986-2A0F266A0046}" srcOrd="0" destOrd="0" presId="urn:microsoft.com/office/officeart/2005/8/layout/vList3"/>
    <dgm:cxn modelId="{4E8BC949-5D92-4661-B1E6-137D32D674A6}" srcId="{DC7F92B3-AE3E-45C4-8D42-2D80444416E1}" destId="{40A62D2D-CD07-4090-A6B4-E3C2D25F30B0}" srcOrd="0" destOrd="0" parTransId="{AE73790B-5756-4DBF-8D8A-12AE47806BFB}" sibTransId="{B41B0FDE-3429-4F25-90E3-AC1C8D02EFB1}"/>
    <dgm:cxn modelId="{B16EC06C-A78A-42E6-B1DB-1A02AE99374F}" srcId="{DC7F92B3-AE3E-45C4-8D42-2D80444416E1}" destId="{C813F9E7-F476-46B4-957C-914D6DAEFE0E}" srcOrd="2" destOrd="0" parTransId="{70BC261E-C90D-418D-B096-14DCCF1B3E88}" sibTransId="{A2AABA5E-33B4-4861-B814-44B70EA119A0}"/>
    <dgm:cxn modelId="{2E093554-9802-4B7D-8E9A-5653383DB2F9}" srcId="{DC7F92B3-AE3E-45C4-8D42-2D80444416E1}" destId="{2A856B9A-81F2-4B9D-9AAA-8155487D3DD6}" srcOrd="1" destOrd="0" parTransId="{C2B9B8CF-E266-4273-B96E-091E761B38FC}" sibTransId="{6B0E7CA5-D509-4393-9739-0F7E2F357209}"/>
    <dgm:cxn modelId="{DDFB85D1-0E58-409A-A211-506447749D26}" type="presOf" srcId="{C813F9E7-F476-46B4-957C-914D6DAEFE0E}" destId="{93F59F83-63DD-4F7B-A789-EE5B24CAB699}" srcOrd="0" destOrd="0" presId="urn:microsoft.com/office/officeart/2005/8/layout/vList3"/>
    <dgm:cxn modelId="{547621E9-0D25-4ABC-BB76-7B89975BF895}" type="presOf" srcId="{2A856B9A-81F2-4B9D-9AAA-8155487D3DD6}" destId="{F4122531-2C63-49D7-B97B-B52909E61DB1}" srcOrd="0" destOrd="0" presId="urn:microsoft.com/office/officeart/2005/8/layout/vList3"/>
    <dgm:cxn modelId="{61BE85F4-E10C-466E-8C9C-5666DB630173}" type="presOf" srcId="{40A62D2D-CD07-4090-A6B4-E3C2D25F30B0}" destId="{9D9EA983-027D-4D7A-80FE-CF6B10AE7F36}" srcOrd="0" destOrd="0" presId="urn:microsoft.com/office/officeart/2005/8/layout/vList3"/>
    <dgm:cxn modelId="{363C390B-D33C-4E5A-9F6C-10B2EB5C0866}" type="presParOf" srcId="{34BACD1A-A6BD-4FA9-B986-2A0F266A0046}" destId="{A7AD527B-FC93-4CEC-867C-EA61E4A947E1}" srcOrd="0" destOrd="0" presId="urn:microsoft.com/office/officeart/2005/8/layout/vList3"/>
    <dgm:cxn modelId="{F1587F71-2D79-49CF-9F6C-1FD964325262}" type="presParOf" srcId="{A7AD527B-FC93-4CEC-867C-EA61E4A947E1}" destId="{7994DB50-3344-4794-92B6-A21860083D9E}" srcOrd="0" destOrd="0" presId="urn:microsoft.com/office/officeart/2005/8/layout/vList3"/>
    <dgm:cxn modelId="{9B729102-D167-4101-BD16-8574D94B7D5B}" type="presParOf" srcId="{A7AD527B-FC93-4CEC-867C-EA61E4A947E1}" destId="{9D9EA983-027D-4D7A-80FE-CF6B10AE7F36}" srcOrd="1" destOrd="0" presId="urn:microsoft.com/office/officeart/2005/8/layout/vList3"/>
    <dgm:cxn modelId="{F1685AE9-54FA-4096-B549-3FFCB4DFB337}" type="presParOf" srcId="{34BACD1A-A6BD-4FA9-B986-2A0F266A0046}" destId="{DF5D3C08-D9E7-4601-965F-3D768A095591}" srcOrd="1" destOrd="0" presId="urn:microsoft.com/office/officeart/2005/8/layout/vList3"/>
    <dgm:cxn modelId="{36876CE6-596E-42A8-8F61-F298D6EDC9F0}" type="presParOf" srcId="{34BACD1A-A6BD-4FA9-B986-2A0F266A0046}" destId="{91BB810A-75A6-4D97-9442-93F3A602E8BD}" srcOrd="2" destOrd="0" presId="urn:microsoft.com/office/officeart/2005/8/layout/vList3"/>
    <dgm:cxn modelId="{0177FB33-7917-45E7-9933-7B7C77C4E82F}" type="presParOf" srcId="{91BB810A-75A6-4D97-9442-93F3A602E8BD}" destId="{D94731CD-CD23-4912-9E34-E0CB4262BB86}" srcOrd="0" destOrd="0" presId="urn:microsoft.com/office/officeart/2005/8/layout/vList3"/>
    <dgm:cxn modelId="{115D2E4F-D602-429A-99D2-642BA3FA4C6F}" type="presParOf" srcId="{91BB810A-75A6-4D97-9442-93F3A602E8BD}" destId="{F4122531-2C63-49D7-B97B-B52909E61DB1}" srcOrd="1" destOrd="0" presId="urn:microsoft.com/office/officeart/2005/8/layout/vList3"/>
    <dgm:cxn modelId="{5502787B-E016-42CD-B29E-6288BFEF3C4D}" type="presParOf" srcId="{34BACD1A-A6BD-4FA9-B986-2A0F266A0046}" destId="{2A04ECD4-D525-41A8-B1C4-83CF5746A926}" srcOrd="3" destOrd="0" presId="urn:microsoft.com/office/officeart/2005/8/layout/vList3"/>
    <dgm:cxn modelId="{951F0262-4D89-4637-A248-DC96819075B0}" type="presParOf" srcId="{34BACD1A-A6BD-4FA9-B986-2A0F266A0046}" destId="{1D32E0D3-13D0-4838-AA7F-1E9E8D150261}" srcOrd="4" destOrd="0" presId="urn:microsoft.com/office/officeart/2005/8/layout/vList3"/>
    <dgm:cxn modelId="{1FF3BD33-DBA8-4202-BE34-59ED24FF837F}" type="presParOf" srcId="{1D32E0D3-13D0-4838-AA7F-1E9E8D150261}" destId="{2B2B4AAA-2533-4E19-8F29-286EAD890A60}" srcOrd="0" destOrd="0" presId="urn:microsoft.com/office/officeart/2005/8/layout/vList3"/>
    <dgm:cxn modelId="{9E5859C5-E936-430C-95FE-F2117F75E062}" type="presParOf" srcId="{1D32E0D3-13D0-4838-AA7F-1E9E8D150261}" destId="{93F59F83-63DD-4F7B-A789-EE5B24CAB699}"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7B6069A-2504-43FB-8330-3794D09251FD}" type="doc">
      <dgm:prSet loTypeId="urn:microsoft.com/office/officeart/2005/8/layout/bList2" loCatId="picture" qsTypeId="urn:microsoft.com/office/officeart/2005/8/quickstyle/simple1" qsCatId="simple" csTypeId="urn:microsoft.com/office/officeart/2005/8/colors/accent1_2" csCatId="accent1" phldr="1"/>
      <dgm:spPr/>
    </dgm:pt>
    <dgm:pt modelId="{158C563D-07BB-497E-B36F-AA7100EBA86A}">
      <dgm:prSet phldrT="[Text]"/>
      <dgm:spPr>
        <a:solidFill>
          <a:srgbClr val="FFC000"/>
        </a:solidFill>
      </dgm:spPr>
      <dgm:t>
        <a:bodyPr/>
        <a:lstStyle/>
        <a:p>
          <a:r>
            <a:rPr lang="en-US" b="1" dirty="0">
              <a:solidFill>
                <a:schemeClr val="tx1"/>
              </a:solidFill>
              <a:latin typeface="Calibri"/>
              <a:ea typeface="Verdana"/>
              <a:cs typeface="Calibri"/>
            </a:rPr>
            <a:t>Salmonellosis</a:t>
          </a:r>
        </a:p>
      </dgm:t>
    </dgm:pt>
    <dgm:pt modelId="{CD29DF9D-2AC8-42F4-A85E-9C302A7FCF85}" type="parTrans" cxnId="{EBE28BF8-205E-462D-8B78-B85635D17640}">
      <dgm:prSet/>
      <dgm:spPr/>
      <dgm:t>
        <a:bodyPr/>
        <a:lstStyle/>
        <a:p>
          <a:endParaRPr lang="en-US"/>
        </a:p>
      </dgm:t>
    </dgm:pt>
    <dgm:pt modelId="{8BAD70C1-70F2-4814-BF67-755C76205B75}" type="sibTrans" cxnId="{EBE28BF8-205E-462D-8B78-B85635D17640}">
      <dgm:prSet/>
      <dgm:spPr/>
      <dgm:t>
        <a:bodyPr/>
        <a:lstStyle/>
        <a:p>
          <a:endParaRPr lang="en-US"/>
        </a:p>
      </dgm:t>
    </dgm:pt>
    <dgm:pt modelId="{60B199FC-86CE-4C3C-91D7-38E6568D4B3F}">
      <dgm:prSet phldrT="[Text]"/>
      <dgm:spPr>
        <a:solidFill>
          <a:srgbClr val="00B0F0"/>
        </a:solidFill>
      </dgm:spPr>
      <dgm:t>
        <a:bodyPr/>
        <a:lstStyle/>
        <a:p>
          <a:r>
            <a:rPr lang="en-US" b="1" dirty="0">
              <a:solidFill>
                <a:schemeClr val="tx1"/>
              </a:solidFill>
              <a:latin typeface="Calibri"/>
              <a:ea typeface="Verdana"/>
              <a:cs typeface="Calibri"/>
            </a:rPr>
            <a:t>Norovirus Infection</a:t>
          </a:r>
        </a:p>
      </dgm:t>
    </dgm:pt>
    <dgm:pt modelId="{35E1F0EF-DA10-4F73-AA20-0EBD2C986397}" type="parTrans" cxnId="{87943230-D100-40F0-9E16-137DE6B0CB38}">
      <dgm:prSet/>
      <dgm:spPr/>
      <dgm:t>
        <a:bodyPr/>
        <a:lstStyle/>
        <a:p>
          <a:endParaRPr lang="en-US"/>
        </a:p>
      </dgm:t>
    </dgm:pt>
    <dgm:pt modelId="{69162B2C-0253-4B98-99E3-1643C9C40739}" type="sibTrans" cxnId="{87943230-D100-40F0-9E16-137DE6B0CB38}">
      <dgm:prSet/>
      <dgm:spPr/>
      <dgm:t>
        <a:bodyPr/>
        <a:lstStyle/>
        <a:p>
          <a:endParaRPr lang="en-US"/>
        </a:p>
      </dgm:t>
    </dgm:pt>
    <dgm:pt modelId="{68A65BCE-577A-49E1-B31F-931E4B124C27}">
      <dgm:prSet phldrT="[Text]" custT="1"/>
      <dgm:spPr>
        <a:solidFill>
          <a:srgbClr val="FFC000"/>
        </a:solidFill>
      </dgm:spPr>
      <dgm:t>
        <a:bodyPr/>
        <a:lstStyle/>
        <a:p>
          <a:r>
            <a:rPr lang="en-US" sz="2000" b="1" i="1" dirty="0">
              <a:solidFill>
                <a:schemeClr val="tx1"/>
              </a:solidFill>
              <a:latin typeface="Calibri"/>
              <a:ea typeface="Verdana"/>
              <a:cs typeface="Calibri"/>
            </a:rPr>
            <a:t>E. coli </a:t>
          </a:r>
          <a:r>
            <a:rPr lang="en-US" sz="2000" b="1" i="0" dirty="0">
              <a:solidFill>
                <a:schemeClr val="tx1"/>
              </a:solidFill>
              <a:latin typeface="Calibri"/>
              <a:ea typeface="Verdana"/>
              <a:cs typeface="Calibri"/>
            </a:rPr>
            <a:t>0157:H7 Infection</a:t>
          </a:r>
          <a:endParaRPr lang="en-US" sz="2000" b="1" i="1" dirty="0">
            <a:solidFill>
              <a:schemeClr val="tx1"/>
            </a:solidFill>
            <a:latin typeface="Calibri"/>
            <a:ea typeface="Verdana"/>
            <a:cs typeface="Calibri"/>
          </a:endParaRPr>
        </a:p>
      </dgm:t>
    </dgm:pt>
    <dgm:pt modelId="{34A9196B-0F6C-438B-815D-66A4408936F5}" type="parTrans" cxnId="{E6D1FF68-89E4-4F34-B98E-162DB4B44922}">
      <dgm:prSet/>
      <dgm:spPr/>
      <dgm:t>
        <a:bodyPr/>
        <a:lstStyle/>
        <a:p>
          <a:endParaRPr lang="en-US"/>
        </a:p>
      </dgm:t>
    </dgm:pt>
    <dgm:pt modelId="{05FDEFC9-B705-42ED-BBF7-4C755FAB855D}" type="sibTrans" cxnId="{E6D1FF68-89E4-4F34-B98E-162DB4B44922}">
      <dgm:prSet/>
      <dgm:spPr/>
      <dgm:t>
        <a:bodyPr/>
        <a:lstStyle/>
        <a:p>
          <a:endParaRPr lang="en-US"/>
        </a:p>
      </dgm:t>
    </dgm:pt>
    <dgm:pt modelId="{D7D74B2A-45EE-4696-888E-D8BADF5C6ABE}">
      <dgm:prSet custT="1"/>
      <dgm:spPr/>
      <dgm:t>
        <a:bodyPr/>
        <a:lstStyle/>
        <a:p>
          <a:r>
            <a:rPr lang="en-US" sz="1200" dirty="0">
              <a:latin typeface="Verdana" panose="020B0604030504040204" pitchFamily="34" charset="0"/>
              <a:ea typeface="Verdana" panose="020B0604030504040204" pitchFamily="34" charset="0"/>
              <a:cs typeface="Calibri"/>
            </a:rPr>
            <a:t>Onset time: 6 - 48 hours</a:t>
          </a:r>
        </a:p>
      </dgm:t>
    </dgm:pt>
    <dgm:pt modelId="{2D5EE497-3879-4575-8F95-3EE0823B28E3}" type="parTrans" cxnId="{95579582-9D53-4CAB-ACFB-C47FBF2A2E54}">
      <dgm:prSet/>
      <dgm:spPr/>
      <dgm:t>
        <a:bodyPr/>
        <a:lstStyle/>
        <a:p>
          <a:endParaRPr lang="en-US"/>
        </a:p>
      </dgm:t>
    </dgm:pt>
    <dgm:pt modelId="{D55A5ACF-5F75-4FD2-ABD6-AA95ECA50AA6}" type="sibTrans" cxnId="{95579582-9D53-4CAB-ACFB-C47FBF2A2E54}">
      <dgm:prSet/>
      <dgm:spPr/>
      <dgm:t>
        <a:bodyPr/>
        <a:lstStyle/>
        <a:p>
          <a:endParaRPr lang="en-US"/>
        </a:p>
      </dgm:t>
    </dgm:pt>
    <dgm:pt modelId="{4F32CB07-0286-43C0-BE8C-D1E257FBF9C6}">
      <dgm:prSet custT="1"/>
      <dgm:spPr/>
      <dgm:t>
        <a:bodyPr/>
        <a:lstStyle/>
        <a:p>
          <a:r>
            <a:rPr lang="en-US" sz="1200" dirty="0">
              <a:latin typeface="Verdana" panose="020B0604030504040204" pitchFamily="34" charset="0"/>
              <a:ea typeface="Verdana" panose="020B0604030504040204" pitchFamily="34" charset="0"/>
              <a:cs typeface="Calibri"/>
            </a:rPr>
            <a:t>Symptoms: Diarrhea, fever, abdominal cramps, vomiting</a:t>
          </a:r>
        </a:p>
      </dgm:t>
    </dgm:pt>
    <dgm:pt modelId="{AE69B010-CC75-47FE-BF12-0496E7FD4B5A}" type="parTrans" cxnId="{D09F5132-5097-4D04-8C27-B44096A7EE2F}">
      <dgm:prSet/>
      <dgm:spPr/>
      <dgm:t>
        <a:bodyPr/>
        <a:lstStyle/>
        <a:p>
          <a:endParaRPr lang="en-US"/>
        </a:p>
      </dgm:t>
    </dgm:pt>
    <dgm:pt modelId="{25B25A47-945F-4373-BDE0-5A0D2F5D0495}" type="sibTrans" cxnId="{D09F5132-5097-4D04-8C27-B44096A7EE2F}">
      <dgm:prSet/>
      <dgm:spPr/>
      <dgm:t>
        <a:bodyPr/>
        <a:lstStyle/>
        <a:p>
          <a:endParaRPr lang="en-US"/>
        </a:p>
      </dgm:t>
    </dgm:pt>
    <dgm:pt modelId="{100DD088-0599-4BEC-A415-5C6A02DFE921}">
      <dgm:prSet custT="1"/>
      <dgm:spPr/>
      <dgm:t>
        <a:bodyPr/>
        <a:lstStyle/>
        <a:p>
          <a:r>
            <a:rPr lang="en-US" sz="1200" dirty="0">
              <a:latin typeface="Verdana" panose="020B0604030504040204" pitchFamily="34" charset="0"/>
              <a:ea typeface="Verdana" panose="020B0604030504040204" pitchFamily="34" charset="0"/>
              <a:cs typeface="Calibri"/>
            </a:rPr>
            <a:t>Duration: 4 - 7 days</a:t>
          </a:r>
        </a:p>
      </dgm:t>
    </dgm:pt>
    <dgm:pt modelId="{8DC4C427-93B9-4C76-8170-CE8F860B14BC}" type="parTrans" cxnId="{1B86EF0E-C634-422E-9D6C-8801428EF553}">
      <dgm:prSet/>
      <dgm:spPr/>
      <dgm:t>
        <a:bodyPr/>
        <a:lstStyle/>
        <a:p>
          <a:endParaRPr lang="en-US"/>
        </a:p>
      </dgm:t>
    </dgm:pt>
    <dgm:pt modelId="{F8387E05-68C1-4CB7-BA16-63B103665288}" type="sibTrans" cxnId="{1B86EF0E-C634-422E-9D6C-8801428EF553}">
      <dgm:prSet/>
      <dgm:spPr/>
      <dgm:t>
        <a:bodyPr/>
        <a:lstStyle/>
        <a:p>
          <a:endParaRPr lang="en-US"/>
        </a:p>
      </dgm:t>
    </dgm:pt>
    <dgm:pt modelId="{DAFF8873-4844-4ADB-9836-79626C6B76B1}">
      <dgm:prSet custT="1"/>
      <dgm:spPr/>
      <dgm:t>
        <a:bodyPr/>
        <a:lstStyle/>
        <a:p>
          <a:r>
            <a:rPr lang="en-US" sz="1200" dirty="0">
              <a:latin typeface="Verdana" panose="020B0604030504040204" pitchFamily="34" charset="0"/>
              <a:ea typeface="Verdana" panose="020B0604030504040204" pitchFamily="34" charset="0"/>
              <a:cs typeface="Calibri"/>
            </a:rPr>
            <a:t>Onset time: 12 - 48 hours</a:t>
          </a:r>
        </a:p>
      </dgm:t>
    </dgm:pt>
    <dgm:pt modelId="{02FDC684-0FED-4149-8109-3332711AB548}" type="parTrans" cxnId="{BE0F313E-7A60-4123-8C74-21C07069E567}">
      <dgm:prSet/>
      <dgm:spPr/>
      <dgm:t>
        <a:bodyPr/>
        <a:lstStyle/>
        <a:p>
          <a:endParaRPr lang="en-US"/>
        </a:p>
      </dgm:t>
    </dgm:pt>
    <dgm:pt modelId="{75CC9980-A3E6-4EF8-83D3-EBCF7F0D9B13}" type="sibTrans" cxnId="{BE0F313E-7A60-4123-8C74-21C07069E567}">
      <dgm:prSet/>
      <dgm:spPr/>
      <dgm:t>
        <a:bodyPr/>
        <a:lstStyle/>
        <a:p>
          <a:endParaRPr lang="en-US"/>
        </a:p>
      </dgm:t>
    </dgm:pt>
    <dgm:pt modelId="{F6478BDB-355C-43A2-AD65-1408CA6D8079}">
      <dgm:prSet custT="1"/>
      <dgm:spPr/>
      <dgm:t>
        <a:bodyPr/>
        <a:lstStyle/>
        <a:p>
          <a:r>
            <a:rPr lang="en-US" sz="1200" dirty="0">
              <a:latin typeface="Verdana" panose="020B0604030504040204" pitchFamily="34" charset="0"/>
              <a:ea typeface="Verdana" panose="020B0604030504040204" pitchFamily="34" charset="0"/>
              <a:cs typeface="Calibri"/>
            </a:rPr>
            <a:t>Symptoms: Nausea, </a:t>
          </a:r>
          <a:r>
            <a:rPr lang="en-US" sz="1200" b="0" dirty="0">
              <a:latin typeface="Verdana" panose="020B0604030504040204" pitchFamily="34" charset="0"/>
              <a:ea typeface="Verdana" panose="020B0604030504040204" pitchFamily="34" charset="0"/>
              <a:cs typeface="Calibri"/>
            </a:rPr>
            <a:t>vomiting, abdominal </a:t>
          </a:r>
          <a:r>
            <a:rPr lang="en-US" sz="1200" dirty="0">
              <a:latin typeface="Verdana" panose="020B0604030504040204" pitchFamily="34" charset="0"/>
              <a:ea typeface="Verdana" panose="020B0604030504040204" pitchFamily="34" charset="0"/>
              <a:cs typeface="Calibri"/>
            </a:rPr>
            <a:t>cramps, diarrhea, fever, headache</a:t>
          </a:r>
        </a:p>
      </dgm:t>
    </dgm:pt>
    <dgm:pt modelId="{B278B9EB-5603-4FBD-95DC-C9F449B422D5}" type="parTrans" cxnId="{3C87130D-F589-4FE9-892B-C0F9CA90FDAD}">
      <dgm:prSet/>
      <dgm:spPr/>
      <dgm:t>
        <a:bodyPr/>
        <a:lstStyle/>
        <a:p>
          <a:endParaRPr lang="en-US"/>
        </a:p>
      </dgm:t>
    </dgm:pt>
    <dgm:pt modelId="{795585A3-F0AF-464F-96B5-0ED036D3D656}" type="sibTrans" cxnId="{3C87130D-F589-4FE9-892B-C0F9CA90FDAD}">
      <dgm:prSet/>
      <dgm:spPr/>
      <dgm:t>
        <a:bodyPr/>
        <a:lstStyle/>
        <a:p>
          <a:endParaRPr lang="en-US"/>
        </a:p>
      </dgm:t>
    </dgm:pt>
    <dgm:pt modelId="{3A8147AF-DAA5-44EC-8218-97F8D9C6BD4C}">
      <dgm:prSet custT="1"/>
      <dgm:spPr/>
      <dgm:t>
        <a:bodyPr/>
        <a:lstStyle/>
        <a:p>
          <a:r>
            <a:rPr lang="en-US" sz="1200" dirty="0">
              <a:latin typeface="Verdana" panose="020B0604030504040204" pitchFamily="34" charset="0"/>
              <a:ea typeface="Verdana" panose="020B0604030504040204" pitchFamily="34" charset="0"/>
              <a:cs typeface="Calibri"/>
            </a:rPr>
            <a:t>Duration: 12 - 60 hours</a:t>
          </a:r>
        </a:p>
      </dgm:t>
    </dgm:pt>
    <dgm:pt modelId="{B166342A-5B63-42AE-88B8-E7A2CC50B57F}" type="parTrans" cxnId="{137124E8-A961-4AA1-8E26-FD40F019F5FC}">
      <dgm:prSet/>
      <dgm:spPr/>
      <dgm:t>
        <a:bodyPr/>
        <a:lstStyle/>
        <a:p>
          <a:endParaRPr lang="en-US"/>
        </a:p>
      </dgm:t>
    </dgm:pt>
    <dgm:pt modelId="{84E07938-7EF9-4457-8F6C-537616426563}" type="sibTrans" cxnId="{137124E8-A961-4AA1-8E26-FD40F019F5FC}">
      <dgm:prSet/>
      <dgm:spPr/>
      <dgm:t>
        <a:bodyPr/>
        <a:lstStyle/>
        <a:p>
          <a:endParaRPr lang="en-US"/>
        </a:p>
      </dgm:t>
    </dgm:pt>
    <dgm:pt modelId="{55569820-3C84-4FE8-8E74-F0A1B1199771}">
      <dgm:prSet custT="1"/>
      <dgm:spPr/>
      <dgm:t>
        <a:bodyPr/>
        <a:lstStyle/>
        <a:p>
          <a:r>
            <a:rPr lang="en-US" sz="1200" dirty="0">
              <a:latin typeface="Verdana" panose="020B0604030504040204" pitchFamily="34" charset="0"/>
              <a:ea typeface="Verdana" panose="020B0604030504040204" pitchFamily="34" charset="0"/>
              <a:cs typeface="Calibri"/>
            </a:rPr>
            <a:t>Onset time: 6 - 48 hours</a:t>
          </a:r>
        </a:p>
      </dgm:t>
    </dgm:pt>
    <dgm:pt modelId="{667D0355-ECE1-4BCD-8E7B-0C06E1C38C05}" type="parTrans" cxnId="{5438445D-6774-4A4A-B236-48F66A9BA7E0}">
      <dgm:prSet/>
      <dgm:spPr/>
      <dgm:t>
        <a:bodyPr/>
        <a:lstStyle/>
        <a:p>
          <a:endParaRPr lang="en-US"/>
        </a:p>
      </dgm:t>
    </dgm:pt>
    <dgm:pt modelId="{9C32EDD7-84A8-4F05-B0CE-01D59C357024}" type="sibTrans" cxnId="{5438445D-6774-4A4A-B236-48F66A9BA7E0}">
      <dgm:prSet/>
      <dgm:spPr/>
      <dgm:t>
        <a:bodyPr/>
        <a:lstStyle/>
        <a:p>
          <a:endParaRPr lang="en-US"/>
        </a:p>
      </dgm:t>
    </dgm:pt>
    <dgm:pt modelId="{BEDD109E-B9CE-4C20-8FBD-02835B6364BE}">
      <dgm:prSet custT="1"/>
      <dgm:spPr/>
      <dgm:t>
        <a:bodyPr/>
        <a:lstStyle/>
        <a:p>
          <a:r>
            <a:rPr lang="en-US" sz="1200" dirty="0">
              <a:latin typeface="Verdana" panose="020B0604030504040204" pitchFamily="34" charset="0"/>
              <a:ea typeface="Verdana" panose="020B0604030504040204" pitchFamily="34" charset="0"/>
              <a:cs typeface="Calibri"/>
            </a:rPr>
            <a:t>Symptoms: Severe (bloody) diarrhea, abdominal cramps, vomiting; potential kidney failure</a:t>
          </a:r>
        </a:p>
      </dgm:t>
    </dgm:pt>
    <dgm:pt modelId="{5B604B02-BAFC-43A1-A4B9-5B436CCA18E3}" type="parTrans" cxnId="{7E5F03E1-A090-4BD1-AED9-257517CF38B1}">
      <dgm:prSet/>
      <dgm:spPr/>
      <dgm:t>
        <a:bodyPr/>
        <a:lstStyle/>
        <a:p>
          <a:endParaRPr lang="en-US"/>
        </a:p>
      </dgm:t>
    </dgm:pt>
    <dgm:pt modelId="{3B0F0488-7858-46A3-84CE-4505E9A3A587}" type="sibTrans" cxnId="{7E5F03E1-A090-4BD1-AED9-257517CF38B1}">
      <dgm:prSet/>
      <dgm:spPr/>
      <dgm:t>
        <a:bodyPr/>
        <a:lstStyle/>
        <a:p>
          <a:endParaRPr lang="en-US"/>
        </a:p>
      </dgm:t>
    </dgm:pt>
    <dgm:pt modelId="{44580B7D-1CE0-45EE-86E8-354A7742A4DF}">
      <dgm:prSet custT="1"/>
      <dgm:spPr/>
      <dgm:t>
        <a:bodyPr/>
        <a:lstStyle/>
        <a:p>
          <a:r>
            <a:rPr lang="en-US" sz="1200" dirty="0">
              <a:latin typeface="Verdana" panose="020B0604030504040204" pitchFamily="34" charset="0"/>
              <a:ea typeface="Verdana" panose="020B0604030504040204" pitchFamily="34" charset="0"/>
              <a:cs typeface="Calibri"/>
            </a:rPr>
            <a:t>Duration: 1 - 8 days</a:t>
          </a:r>
        </a:p>
      </dgm:t>
    </dgm:pt>
    <dgm:pt modelId="{CAFAC51E-7F5C-4025-9847-0310A14F1239}" type="parTrans" cxnId="{70A0E454-EAE9-4991-9D14-EE1BA1922370}">
      <dgm:prSet/>
      <dgm:spPr/>
      <dgm:t>
        <a:bodyPr/>
        <a:lstStyle/>
        <a:p>
          <a:endParaRPr lang="en-US"/>
        </a:p>
      </dgm:t>
    </dgm:pt>
    <dgm:pt modelId="{77775D34-161D-4D8D-A96A-B5127A8127E1}" type="sibTrans" cxnId="{70A0E454-EAE9-4991-9D14-EE1BA1922370}">
      <dgm:prSet/>
      <dgm:spPr/>
      <dgm:t>
        <a:bodyPr/>
        <a:lstStyle/>
        <a:p>
          <a:endParaRPr lang="en-US"/>
        </a:p>
      </dgm:t>
    </dgm:pt>
    <dgm:pt modelId="{B8754FE1-8A7C-457C-B499-5682DF03CF84}" type="pres">
      <dgm:prSet presAssocID="{47B6069A-2504-43FB-8330-3794D09251FD}" presName="diagram" presStyleCnt="0">
        <dgm:presLayoutVars>
          <dgm:dir/>
          <dgm:animLvl val="lvl"/>
          <dgm:resizeHandles val="exact"/>
        </dgm:presLayoutVars>
      </dgm:prSet>
      <dgm:spPr/>
    </dgm:pt>
    <dgm:pt modelId="{92F24016-4FC7-485A-BEBC-607EBA31A63E}" type="pres">
      <dgm:prSet presAssocID="{158C563D-07BB-497E-B36F-AA7100EBA86A}" presName="compNode" presStyleCnt="0"/>
      <dgm:spPr/>
    </dgm:pt>
    <dgm:pt modelId="{C5DDCA95-028A-4EC9-BC7F-C1C2787B5496}" type="pres">
      <dgm:prSet presAssocID="{158C563D-07BB-497E-B36F-AA7100EBA86A}" presName="childRect" presStyleLbl="bgAcc1" presStyleIdx="0" presStyleCnt="3" custLinFactNeighborX="-9793" custLinFactNeighborY="8143">
        <dgm:presLayoutVars>
          <dgm:bulletEnabled val="1"/>
        </dgm:presLayoutVars>
      </dgm:prSet>
      <dgm:spPr/>
    </dgm:pt>
    <dgm:pt modelId="{545E2CAB-2BEB-481B-9300-325F62DFF9AF}" type="pres">
      <dgm:prSet presAssocID="{158C563D-07BB-497E-B36F-AA7100EBA86A}" presName="parentText" presStyleLbl="node1" presStyleIdx="0" presStyleCnt="0">
        <dgm:presLayoutVars>
          <dgm:chMax val="0"/>
          <dgm:bulletEnabled val="1"/>
        </dgm:presLayoutVars>
      </dgm:prSet>
      <dgm:spPr/>
    </dgm:pt>
    <dgm:pt modelId="{CDE5AD9E-1DFC-4ABD-B09D-24E0BBC19AC8}" type="pres">
      <dgm:prSet presAssocID="{158C563D-07BB-497E-B36F-AA7100EBA86A}" presName="parentRect" presStyleLbl="alignNode1" presStyleIdx="0" presStyleCnt="3" custScaleX="99105" custScaleY="59641" custLinFactNeighborX="-10159" custLinFactNeighborY="-27822"/>
      <dgm:spPr/>
    </dgm:pt>
    <dgm:pt modelId="{1860AD5B-2733-4146-91D6-2726CA33FF61}" type="pres">
      <dgm:prSet presAssocID="{158C563D-07BB-497E-B36F-AA7100EBA86A}" presName="adorn" presStyleLbl="fgAccFollowNode1" presStyleIdx="0" presStyleCnt="3" custLinFactNeighborX="-13836" custLinFactNeighborY="-66879"/>
      <dgm:spPr>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dgm:spPr>
    </dgm:pt>
    <dgm:pt modelId="{6BC6F170-5F8B-4563-A857-F1BD16E83EB1}" type="pres">
      <dgm:prSet presAssocID="{8BAD70C1-70F2-4814-BF67-755C76205B75}" presName="sibTrans" presStyleLbl="sibTrans2D1" presStyleIdx="0" presStyleCnt="0"/>
      <dgm:spPr/>
    </dgm:pt>
    <dgm:pt modelId="{34BA404A-6FBB-4897-8444-3D79EB7AF041}" type="pres">
      <dgm:prSet presAssocID="{60B199FC-86CE-4C3C-91D7-38E6568D4B3F}" presName="compNode" presStyleCnt="0"/>
      <dgm:spPr/>
    </dgm:pt>
    <dgm:pt modelId="{6DF209BC-D98E-4C41-B881-76F0260030AF}" type="pres">
      <dgm:prSet presAssocID="{60B199FC-86CE-4C3C-91D7-38E6568D4B3F}" presName="childRect" presStyleLbl="bgAcc1" presStyleIdx="1" presStyleCnt="3" custLinFactNeighborX="-1366" custLinFactNeighborY="15039">
        <dgm:presLayoutVars>
          <dgm:bulletEnabled val="1"/>
        </dgm:presLayoutVars>
      </dgm:prSet>
      <dgm:spPr/>
    </dgm:pt>
    <dgm:pt modelId="{4EC2F9F9-A73F-4E34-A016-94155C24A55E}" type="pres">
      <dgm:prSet presAssocID="{60B199FC-86CE-4C3C-91D7-38E6568D4B3F}" presName="parentText" presStyleLbl="node1" presStyleIdx="0" presStyleCnt="0">
        <dgm:presLayoutVars>
          <dgm:chMax val="0"/>
          <dgm:bulletEnabled val="1"/>
        </dgm:presLayoutVars>
      </dgm:prSet>
      <dgm:spPr/>
    </dgm:pt>
    <dgm:pt modelId="{DBAF430D-7413-448B-B7DA-A6DA33AE406B}" type="pres">
      <dgm:prSet presAssocID="{60B199FC-86CE-4C3C-91D7-38E6568D4B3F}" presName="parentRect" presStyleLbl="alignNode1" presStyleIdx="1" presStyleCnt="3" custScaleX="98828" custScaleY="74098" custLinFactNeighborX="-1890" custLinFactNeighborY="-12882"/>
      <dgm:spPr/>
    </dgm:pt>
    <dgm:pt modelId="{8E65EEE1-2751-412C-9C2F-A82283DB35C2}" type="pres">
      <dgm:prSet presAssocID="{60B199FC-86CE-4C3C-91D7-38E6568D4B3F}" presName="adorn" presStyleLbl="fgAccFollowNode1" presStyleIdx="1" presStyleCnt="3" custLinFactNeighborX="20837" custLinFactNeighborY="-46549"/>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pt>
    <dgm:pt modelId="{64428531-545A-47D5-9F26-EB8CB8A14064}" type="pres">
      <dgm:prSet presAssocID="{69162B2C-0253-4B98-99E3-1643C9C40739}" presName="sibTrans" presStyleLbl="sibTrans2D1" presStyleIdx="0" presStyleCnt="0"/>
      <dgm:spPr/>
    </dgm:pt>
    <dgm:pt modelId="{CD93AA03-720D-4D1D-8119-48BFB38868E2}" type="pres">
      <dgm:prSet presAssocID="{68A65BCE-577A-49E1-B31F-931E4B124C27}" presName="compNode" presStyleCnt="0"/>
      <dgm:spPr/>
    </dgm:pt>
    <dgm:pt modelId="{BB1AA37C-034B-4475-84C9-AA7295A096C0}" type="pres">
      <dgm:prSet presAssocID="{68A65BCE-577A-49E1-B31F-931E4B124C27}" presName="childRect" presStyleLbl="bgAcc1" presStyleIdx="2" presStyleCnt="3" custScaleX="121475" custScaleY="96160" custLinFactNeighborX="9609" custLinFactNeighborY="21626">
        <dgm:presLayoutVars>
          <dgm:bulletEnabled val="1"/>
        </dgm:presLayoutVars>
      </dgm:prSet>
      <dgm:spPr/>
    </dgm:pt>
    <dgm:pt modelId="{0A4931DC-22B7-48B8-AF81-693DF0AFEC3E}" type="pres">
      <dgm:prSet presAssocID="{68A65BCE-577A-49E1-B31F-931E4B124C27}" presName="parentText" presStyleLbl="node1" presStyleIdx="0" presStyleCnt="0">
        <dgm:presLayoutVars>
          <dgm:chMax val="0"/>
          <dgm:bulletEnabled val="1"/>
        </dgm:presLayoutVars>
      </dgm:prSet>
      <dgm:spPr/>
    </dgm:pt>
    <dgm:pt modelId="{E2EABE0F-3012-4D55-B7C0-AC6AF5E6B4AB}" type="pres">
      <dgm:prSet presAssocID="{68A65BCE-577A-49E1-B31F-931E4B124C27}" presName="parentRect" presStyleLbl="alignNode1" presStyleIdx="2" presStyleCnt="3" custScaleX="122787" custScaleY="81401" custLinFactNeighborX="10291" custLinFactNeighborY="7867"/>
      <dgm:spPr/>
    </dgm:pt>
    <dgm:pt modelId="{02E89511-C83E-46A6-A3DB-75F37CDE9488}" type="pres">
      <dgm:prSet presAssocID="{68A65BCE-577A-49E1-B31F-931E4B124C27}" presName="adorn" presStyleLbl="fgAccFollowNode1" presStyleIdx="2" presStyleCnt="3" custLinFactNeighborX="84119" custLinFactNeighborY="-24171"/>
      <dgm:spPr>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dgm:spPr>
    </dgm:pt>
  </dgm:ptLst>
  <dgm:cxnLst>
    <dgm:cxn modelId="{3C87130D-F589-4FE9-892B-C0F9CA90FDAD}" srcId="{60B199FC-86CE-4C3C-91D7-38E6568D4B3F}" destId="{F6478BDB-355C-43A2-AD65-1408CA6D8079}" srcOrd="1" destOrd="0" parTransId="{B278B9EB-5603-4FBD-95DC-C9F449B422D5}" sibTransId="{795585A3-F0AF-464F-96B5-0ED036D3D656}"/>
    <dgm:cxn modelId="{1B86EF0E-C634-422E-9D6C-8801428EF553}" srcId="{158C563D-07BB-497E-B36F-AA7100EBA86A}" destId="{100DD088-0599-4BEC-A415-5C6A02DFE921}" srcOrd="2" destOrd="0" parTransId="{8DC4C427-93B9-4C76-8170-CE8F860B14BC}" sibTransId="{F8387E05-68C1-4CB7-BA16-63B103665288}"/>
    <dgm:cxn modelId="{13CD4119-98BC-4CE6-B223-943C16285746}" type="presOf" srcId="{47B6069A-2504-43FB-8330-3794D09251FD}" destId="{B8754FE1-8A7C-457C-B499-5682DF03CF84}" srcOrd="0" destOrd="0" presId="urn:microsoft.com/office/officeart/2005/8/layout/bList2"/>
    <dgm:cxn modelId="{C480711A-C462-4C87-9F85-A7E07E937D72}" type="presOf" srcId="{55569820-3C84-4FE8-8E74-F0A1B1199771}" destId="{BB1AA37C-034B-4475-84C9-AA7295A096C0}" srcOrd="0" destOrd="0" presId="urn:microsoft.com/office/officeart/2005/8/layout/bList2"/>
    <dgm:cxn modelId="{3043DE26-54E2-48C0-AFB4-862D875D91DA}" type="presOf" srcId="{68A65BCE-577A-49E1-B31F-931E4B124C27}" destId="{E2EABE0F-3012-4D55-B7C0-AC6AF5E6B4AB}" srcOrd="1" destOrd="0" presId="urn:microsoft.com/office/officeart/2005/8/layout/bList2"/>
    <dgm:cxn modelId="{87943230-D100-40F0-9E16-137DE6B0CB38}" srcId="{47B6069A-2504-43FB-8330-3794D09251FD}" destId="{60B199FC-86CE-4C3C-91D7-38E6568D4B3F}" srcOrd="1" destOrd="0" parTransId="{35E1F0EF-DA10-4F73-AA20-0EBD2C986397}" sibTransId="{69162B2C-0253-4B98-99E3-1643C9C40739}"/>
    <dgm:cxn modelId="{3796BA30-5D44-46CF-86F9-2B6F145E85A8}" type="presOf" srcId="{8BAD70C1-70F2-4814-BF67-755C76205B75}" destId="{6BC6F170-5F8B-4563-A857-F1BD16E83EB1}" srcOrd="0" destOrd="0" presId="urn:microsoft.com/office/officeart/2005/8/layout/bList2"/>
    <dgm:cxn modelId="{D09F5132-5097-4D04-8C27-B44096A7EE2F}" srcId="{158C563D-07BB-497E-B36F-AA7100EBA86A}" destId="{4F32CB07-0286-43C0-BE8C-D1E257FBF9C6}" srcOrd="1" destOrd="0" parTransId="{AE69B010-CC75-47FE-BF12-0496E7FD4B5A}" sibTransId="{25B25A47-945F-4373-BDE0-5A0D2F5D0495}"/>
    <dgm:cxn modelId="{9F318F3C-DF14-4A70-9346-4ECCE8FE3BC7}" type="presOf" srcId="{68A65BCE-577A-49E1-B31F-931E4B124C27}" destId="{0A4931DC-22B7-48B8-AF81-693DF0AFEC3E}" srcOrd="0" destOrd="0" presId="urn:microsoft.com/office/officeart/2005/8/layout/bList2"/>
    <dgm:cxn modelId="{BE0F313E-7A60-4123-8C74-21C07069E567}" srcId="{60B199FC-86CE-4C3C-91D7-38E6568D4B3F}" destId="{DAFF8873-4844-4ADB-9836-79626C6B76B1}" srcOrd="0" destOrd="0" parTransId="{02FDC684-0FED-4149-8109-3332711AB548}" sibTransId="{75CC9980-A3E6-4EF8-83D3-EBCF7F0D9B13}"/>
    <dgm:cxn modelId="{5438445D-6774-4A4A-B236-48F66A9BA7E0}" srcId="{68A65BCE-577A-49E1-B31F-931E4B124C27}" destId="{55569820-3C84-4FE8-8E74-F0A1B1199771}" srcOrd="0" destOrd="0" parTransId="{667D0355-ECE1-4BCD-8E7B-0C06E1C38C05}" sibTransId="{9C32EDD7-84A8-4F05-B0CE-01D59C357024}"/>
    <dgm:cxn modelId="{69EEB160-D536-4DBC-9DD9-B7A235F3656A}" type="presOf" srcId="{BEDD109E-B9CE-4C20-8FBD-02835B6364BE}" destId="{BB1AA37C-034B-4475-84C9-AA7295A096C0}" srcOrd="0" destOrd="1" presId="urn:microsoft.com/office/officeart/2005/8/layout/bList2"/>
    <dgm:cxn modelId="{E6D1FF68-89E4-4F34-B98E-162DB4B44922}" srcId="{47B6069A-2504-43FB-8330-3794D09251FD}" destId="{68A65BCE-577A-49E1-B31F-931E4B124C27}" srcOrd="2" destOrd="0" parTransId="{34A9196B-0F6C-438B-815D-66A4408936F5}" sibTransId="{05FDEFC9-B705-42ED-BBF7-4C755FAB855D}"/>
    <dgm:cxn modelId="{D693D96A-5304-4014-88CE-DCE4F8C70646}" type="presOf" srcId="{D7D74B2A-45EE-4696-888E-D8BADF5C6ABE}" destId="{C5DDCA95-028A-4EC9-BC7F-C1C2787B5496}" srcOrd="0" destOrd="0" presId="urn:microsoft.com/office/officeart/2005/8/layout/bList2"/>
    <dgm:cxn modelId="{51BA7B4C-BD13-4678-9995-6913835D18DD}" type="presOf" srcId="{69162B2C-0253-4B98-99E3-1643C9C40739}" destId="{64428531-545A-47D5-9F26-EB8CB8A14064}" srcOrd="0" destOrd="0" presId="urn:microsoft.com/office/officeart/2005/8/layout/bList2"/>
    <dgm:cxn modelId="{70A0E454-EAE9-4991-9D14-EE1BA1922370}" srcId="{68A65BCE-577A-49E1-B31F-931E4B124C27}" destId="{44580B7D-1CE0-45EE-86E8-354A7742A4DF}" srcOrd="2" destOrd="0" parTransId="{CAFAC51E-7F5C-4025-9847-0310A14F1239}" sibTransId="{77775D34-161D-4D8D-A96A-B5127A8127E1}"/>
    <dgm:cxn modelId="{95579582-9D53-4CAB-ACFB-C47FBF2A2E54}" srcId="{158C563D-07BB-497E-B36F-AA7100EBA86A}" destId="{D7D74B2A-45EE-4696-888E-D8BADF5C6ABE}" srcOrd="0" destOrd="0" parTransId="{2D5EE497-3879-4575-8F95-3EE0823B28E3}" sibTransId="{D55A5ACF-5F75-4FD2-ABD6-AA95ECA50AA6}"/>
    <dgm:cxn modelId="{955A1585-C6C0-4083-A895-6412D6168BE7}" type="presOf" srcId="{158C563D-07BB-497E-B36F-AA7100EBA86A}" destId="{CDE5AD9E-1DFC-4ABD-B09D-24E0BBC19AC8}" srcOrd="1" destOrd="0" presId="urn:microsoft.com/office/officeart/2005/8/layout/bList2"/>
    <dgm:cxn modelId="{75C20C89-1F9E-4775-989B-1BFABA20346E}" type="presOf" srcId="{F6478BDB-355C-43A2-AD65-1408CA6D8079}" destId="{6DF209BC-D98E-4C41-B881-76F0260030AF}" srcOrd="0" destOrd="1" presId="urn:microsoft.com/office/officeart/2005/8/layout/bList2"/>
    <dgm:cxn modelId="{ED09A9A8-BC0C-44A0-A224-3B4CB155FC91}" type="presOf" srcId="{3A8147AF-DAA5-44EC-8218-97F8D9C6BD4C}" destId="{6DF209BC-D98E-4C41-B881-76F0260030AF}" srcOrd="0" destOrd="2" presId="urn:microsoft.com/office/officeart/2005/8/layout/bList2"/>
    <dgm:cxn modelId="{D751A5A9-AF0C-4700-9ED5-9BFCE332DBD2}" type="presOf" srcId="{100DD088-0599-4BEC-A415-5C6A02DFE921}" destId="{C5DDCA95-028A-4EC9-BC7F-C1C2787B5496}" srcOrd="0" destOrd="2" presId="urn:microsoft.com/office/officeart/2005/8/layout/bList2"/>
    <dgm:cxn modelId="{5B0413BC-F786-4D92-82A9-C54CEF9AB132}" type="presOf" srcId="{158C563D-07BB-497E-B36F-AA7100EBA86A}" destId="{545E2CAB-2BEB-481B-9300-325F62DFF9AF}" srcOrd="0" destOrd="0" presId="urn:microsoft.com/office/officeart/2005/8/layout/bList2"/>
    <dgm:cxn modelId="{DC9236BF-74D5-4BA8-B857-830BEBEFBE3E}" type="presOf" srcId="{44580B7D-1CE0-45EE-86E8-354A7742A4DF}" destId="{BB1AA37C-034B-4475-84C9-AA7295A096C0}" srcOrd="0" destOrd="2" presId="urn:microsoft.com/office/officeart/2005/8/layout/bList2"/>
    <dgm:cxn modelId="{4E111DDB-3229-444B-819B-9D28EF7CC45A}" type="presOf" srcId="{DAFF8873-4844-4ADB-9836-79626C6B76B1}" destId="{6DF209BC-D98E-4C41-B881-76F0260030AF}" srcOrd="0" destOrd="0" presId="urn:microsoft.com/office/officeart/2005/8/layout/bList2"/>
    <dgm:cxn modelId="{7E5F03E1-A090-4BD1-AED9-257517CF38B1}" srcId="{68A65BCE-577A-49E1-B31F-931E4B124C27}" destId="{BEDD109E-B9CE-4C20-8FBD-02835B6364BE}" srcOrd="1" destOrd="0" parTransId="{5B604B02-BAFC-43A1-A4B9-5B436CCA18E3}" sibTransId="{3B0F0488-7858-46A3-84CE-4505E9A3A587}"/>
    <dgm:cxn modelId="{137124E8-A961-4AA1-8E26-FD40F019F5FC}" srcId="{60B199FC-86CE-4C3C-91D7-38E6568D4B3F}" destId="{3A8147AF-DAA5-44EC-8218-97F8D9C6BD4C}" srcOrd="2" destOrd="0" parTransId="{B166342A-5B63-42AE-88B8-E7A2CC50B57F}" sibTransId="{84E07938-7EF9-4457-8F6C-537616426563}"/>
    <dgm:cxn modelId="{D4BCF0F1-4154-426E-BC48-B3E6C25BF7B2}" type="presOf" srcId="{60B199FC-86CE-4C3C-91D7-38E6568D4B3F}" destId="{4EC2F9F9-A73F-4E34-A016-94155C24A55E}" srcOrd="0" destOrd="0" presId="urn:microsoft.com/office/officeart/2005/8/layout/bList2"/>
    <dgm:cxn modelId="{DAD419F7-14CC-4F98-89E4-CA66FD3DFA7F}" type="presOf" srcId="{60B199FC-86CE-4C3C-91D7-38E6568D4B3F}" destId="{DBAF430D-7413-448B-B7DA-A6DA33AE406B}" srcOrd="1" destOrd="0" presId="urn:microsoft.com/office/officeart/2005/8/layout/bList2"/>
    <dgm:cxn modelId="{EBE28BF8-205E-462D-8B78-B85635D17640}" srcId="{47B6069A-2504-43FB-8330-3794D09251FD}" destId="{158C563D-07BB-497E-B36F-AA7100EBA86A}" srcOrd="0" destOrd="0" parTransId="{CD29DF9D-2AC8-42F4-A85E-9C302A7FCF85}" sibTransId="{8BAD70C1-70F2-4814-BF67-755C76205B75}"/>
    <dgm:cxn modelId="{5F0444FE-2A05-45B7-A650-FC075C2BB061}" type="presOf" srcId="{4F32CB07-0286-43C0-BE8C-D1E257FBF9C6}" destId="{C5DDCA95-028A-4EC9-BC7F-C1C2787B5496}" srcOrd="0" destOrd="1" presId="urn:microsoft.com/office/officeart/2005/8/layout/bList2"/>
    <dgm:cxn modelId="{CFEA39BA-CE63-4F67-92D4-439907FBBB15}" type="presParOf" srcId="{B8754FE1-8A7C-457C-B499-5682DF03CF84}" destId="{92F24016-4FC7-485A-BEBC-607EBA31A63E}" srcOrd="0" destOrd="0" presId="urn:microsoft.com/office/officeart/2005/8/layout/bList2"/>
    <dgm:cxn modelId="{8FDA7A0F-1FD6-4C59-8E6D-7A4B04940789}" type="presParOf" srcId="{92F24016-4FC7-485A-BEBC-607EBA31A63E}" destId="{C5DDCA95-028A-4EC9-BC7F-C1C2787B5496}" srcOrd="0" destOrd="0" presId="urn:microsoft.com/office/officeart/2005/8/layout/bList2"/>
    <dgm:cxn modelId="{1ADD59CC-F581-40EB-B7A1-7C5F0C44DCE4}" type="presParOf" srcId="{92F24016-4FC7-485A-BEBC-607EBA31A63E}" destId="{545E2CAB-2BEB-481B-9300-325F62DFF9AF}" srcOrd="1" destOrd="0" presId="urn:microsoft.com/office/officeart/2005/8/layout/bList2"/>
    <dgm:cxn modelId="{8A3E4ACD-907F-4030-B741-2795DB16BF0A}" type="presParOf" srcId="{92F24016-4FC7-485A-BEBC-607EBA31A63E}" destId="{CDE5AD9E-1DFC-4ABD-B09D-24E0BBC19AC8}" srcOrd="2" destOrd="0" presId="urn:microsoft.com/office/officeart/2005/8/layout/bList2"/>
    <dgm:cxn modelId="{08406D76-575E-4529-8E26-F426B2395260}" type="presParOf" srcId="{92F24016-4FC7-485A-BEBC-607EBA31A63E}" destId="{1860AD5B-2733-4146-91D6-2726CA33FF61}" srcOrd="3" destOrd="0" presId="urn:microsoft.com/office/officeart/2005/8/layout/bList2"/>
    <dgm:cxn modelId="{C5006B52-92EA-443D-936F-95728E4FB1BD}" type="presParOf" srcId="{B8754FE1-8A7C-457C-B499-5682DF03CF84}" destId="{6BC6F170-5F8B-4563-A857-F1BD16E83EB1}" srcOrd="1" destOrd="0" presId="urn:microsoft.com/office/officeart/2005/8/layout/bList2"/>
    <dgm:cxn modelId="{6A5A009C-16AA-4617-93F1-90DD2FEFAFBF}" type="presParOf" srcId="{B8754FE1-8A7C-457C-B499-5682DF03CF84}" destId="{34BA404A-6FBB-4897-8444-3D79EB7AF041}" srcOrd="2" destOrd="0" presId="urn:microsoft.com/office/officeart/2005/8/layout/bList2"/>
    <dgm:cxn modelId="{2EC0C717-CF9B-4136-B36E-72CD9A3FF9DF}" type="presParOf" srcId="{34BA404A-6FBB-4897-8444-3D79EB7AF041}" destId="{6DF209BC-D98E-4C41-B881-76F0260030AF}" srcOrd="0" destOrd="0" presId="urn:microsoft.com/office/officeart/2005/8/layout/bList2"/>
    <dgm:cxn modelId="{0FB98950-0D40-440D-A983-0080CAB2DC2C}" type="presParOf" srcId="{34BA404A-6FBB-4897-8444-3D79EB7AF041}" destId="{4EC2F9F9-A73F-4E34-A016-94155C24A55E}" srcOrd="1" destOrd="0" presId="urn:microsoft.com/office/officeart/2005/8/layout/bList2"/>
    <dgm:cxn modelId="{717EBA53-D7C3-4C9A-AB68-C1336928FE2F}" type="presParOf" srcId="{34BA404A-6FBB-4897-8444-3D79EB7AF041}" destId="{DBAF430D-7413-448B-B7DA-A6DA33AE406B}" srcOrd="2" destOrd="0" presId="urn:microsoft.com/office/officeart/2005/8/layout/bList2"/>
    <dgm:cxn modelId="{3F0DEB09-984B-49D5-A861-01F1987BD7B8}" type="presParOf" srcId="{34BA404A-6FBB-4897-8444-3D79EB7AF041}" destId="{8E65EEE1-2751-412C-9C2F-A82283DB35C2}" srcOrd="3" destOrd="0" presId="urn:microsoft.com/office/officeart/2005/8/layout/bList2"/>
    <dgm:cxn modelId="{5B4CADC5-9E76-4AAA-BE8D-3237118EAB55}" type="presParOf" srcId="{B8754FE1-8A7C-457C-B499-5682DF03CF84}" destId="{64428531-545A-47D5-9F26-EB8CB8A14064}" srcOrd="3" destOrd="0" presId="urn:microsoft.com/office/officeart/2005/8/layout/bList2"/>
    <dgm:cxn modelId="{8B16FC59-101C-45BD-8776-2E1CDC686D38}" type="presParOf" srcId="{B8754FE1-8A7C-457C-B499-5682DF03CF84}" destId="{CD93AA03-720D-4D1D-8119-48BFB38868E2}" srcOrd="4" destOrd="0" presId="urn:microsoft.com/office/officeart/2005/8/layout/bList2"/>
    <dgm:cxn modelId="{E7588ED9-51F4-4277-A8AF-D7D6D092D36F}" type="presParOf" srcId="{CD93AA03-720D-4D1D-8119-48BFB38868E2}" destId="{BB1AA37C-034B-4475-84C9-AA7295A096C0}" srcOrd="0" destOrd="0" presId="urn:microsoft.com/office/officeart/2005/8/layout/bList2"/>
    <dgm:cxn modelId="{670DC87B-9814-43FB-B4D2-F3CF4889AE4E}" type="presParOf" srcId="{CD93AA03-720D-4D1D-8119-48BFB38868E2}" destId="{0A4931DC-22B7-48B8-AF81-693DF0AFEC3E}" srcOrd="1" destOrd="0" presId="urn:microsoft.com/office/officeart/2005/8/layout/bList2"/>
    <dgm:cxn modelId="{747E28C3-A90E-46C6-BA2D-19E037F8ED90}" type="presParOf" srcId="{CD93AA03-720D-4D1D-8119-48BFB38868E2}" destId="{E2EABE0F-3012-4D55-B7C0-AC6AF5E6B4AB}" srcOrd="2" destOrd="0" presId="urn:microsoft.com/office/officeart/2005/8/layout/bList2"/>
    <dgm:cxn modelId="{A49B4D55-8976-4FD2-B546-AF027CF88B83}" type="presParOf" srcId="{CD93AA03-720D-4D1D-8119-48BFB38868E2}" destId="{02E89511-C83E-46A6-A3DB-75F37CDE9488}"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DDB9B55-F907-43C9-8CDF-DBA2C0795A8C}" type="doc">
      <dgm:prSet loTypeId="urn:microsoft.com/office/officeart/2005/8/layout/bList2" loCatId="picture" qsTypeId="urn:microsoft.com/office/officeart/2005/8/quickstyle/simple1" qsCatId="simple" csTypeId="urn:microsoft.com/office/officeart/2005/8/colors/accent1_2" csCatId="accent1" phldr="1"/>
      <dgm:spPr/>
    </dgm:pt>
    <dgm:pt modelId="{30A8E26C-4B1A-4AF2-9E8E-6955DE1EBD02}">
      <dgm:prSet phldrT="[Text]" custT="1"/>
      <dgm:spPr>
        <a:solidFill>
          <a:srgbClr val="FFC000"/>
        </a:solidFill>
      </dgm:spPr>
      <dgm:t>
        <a:bodyPr/>
        <a:lstStyle/>
        <a:p>
          <a:r>
            <a:rPr lang="en-US" sz="1600" b="1" dirty="0">
              <a:solidFill>
                <a:schemeClr val="tx1"/>
              </a:solidFill>
            </a:rPr>
            <a:t>Listeriosis</a:t>
          </a:r>
        </a:p>
      </dgm:t>
    </dgm:pt>
    <dgm:pt modelId="{7B75236A-3564-467D-ABFE-003FF3DFA2F6}" type="parTrans" cxnId="{1E474831-570E-4554-957C-3C3C34975755}">
      <dgm:prSet/>
      <dgm:spPr/>
      <dgm:t>
        <a:bodyPr/>
        <a:lstStyle/>
        <a:p>
          <a:endParaRPr lang="en-US"/>
        </a:p>
      </dgm:t>
    </dgm:pt>
    <dgm:pt modelId="{31D6E64C-0FF3-4081-8EA7-95C2A545DC85}" type="sibTrans" cxnId="{1E474831-570E-4554-957C-3C3C34975755}">
      <dgm:prSet/>
      <dgm:spPr/>
      <dgm:t>
        <a:bodyPr/>
        <a:lstStyle/>
        <a:p>
          <a:endParaRPr lang="en-US"/>
        </a:p>
      </dgm:t>
    </dgm:pt>
    <dgm:pt modelId="{2B182B14-6614-4625-A6B1-E5EE2B8F2ADF}">
      <dgm:prSet phldrT="[Text]" custT="1"/>
      <dgm:spPr>
        <a:solidFill>
          <a:schemeClr val="accent3">
            <a:lumMod val="40000"/>
            <a:lumOff val="60000"/>
          </a:schemeClr>
        </a:solidFill>
      </dgm:spPr>
      <dgm:t>
        <a:bodyPr/>
        <a:lstStyle/>
        <a:p>
          <a:r>
            <a:rPr lang="en-US" sz="1600" b="1" err="1">
              <a:solidFill>
                <a:schemeClr val="tx1"/>
              </a:solidFill>
            </a:rPr>
            <a:t>Cyclosporiasis</a:t>
          </a:r>
          <a:endParaRPr lang="en-US" sz="1600" b="1">
            <a:solidFill>
              <a:schemeClr val="tx1"/>
            </a:solidFill>
          </a:endParaRPr>
        </a:p>
      </dgm:t>
    </dgm:pt>
    <dgm:pt modelId="{4A7A3EFF-361E-4285-8D52-15B3948D721E}" type="parTrans" cxnId="{3B5F339F-3694-4E84-8B77-3041CCA91B1A}">
      <dgm:prSet/>
      <dgm:spPr/>
      <dgm:t>
        <a:bodyPr/>
        <a:lstStyle/>
        <a:p>
          <a:endParaRPr lang="en-US"/>
        </a:p>
      </dgm:t>
    </dgm:pt>
    <dgm:pt modelId="{A697BFD5-8FAC-44E8-8C9A-A4EE688A70F9}" type="sibTrans" cxnId="{3B5F339F-3694-4E84-8B77-3041CCA91B1A}">
      <dgm:prSet/>
      <dgm:spPr/>
      <dgm:t>
        <a:bodyPr/>
        <a:lstStyle/>
        <a:p>
          <a:endParaRPr lang="en-US"/>
        </a:p>
      </dgm:t>
    </dgm:pt>
    <dgm:pt modelId="{E3466B54-683F-4652-923A-B84680356044}">
      <dgm:prSet phldrT="[Text]"/>
      <dgm:spPr>
        <a:solidFill>
          <a:srgbClr val="FFC000"/>
        </a:solidFill>
      </dgm:spPr>
      <dgm:t>
        <a:bodyPr/>
        <a:lstStyle/>
        <a:p>
          <a:r>
            <a:rPr lang="en-US" b="1">
              <a:solidFill>
                <a:schemeClr val="tx1"/>
              </a:solidFill>
            </a:rPr>
            <a:t>Campylobacteriosis</a:t>
          </a:r>
        </a:p>
      </dgm:t>
    </dgm:pt>
    <dgm:pt modelId="{AE05ED1E-85AB-4154-840E-05852FCB771B}" type="parTrans" cxnId="{9DC0F438-5148-424C-992B-7C65F62F9765}">
      <dgm:prSet/>
      <dgm:spPr/>
      <dgm:t>
        <a:bodyPr/>
        <a:lstStyle/>
        <a:p>
          <a:endParaRPr lang="en-US"/>
        </a:p>
      </dgm:t>
    </dgm:pt>
    <dgm:pt modelId="{736D6D1C-D1EF-405C-A38E-B252E7802BFD}" type="sibTrans" cxnId="{9DC0F438-5148-424C-992B-7C65F62F9765}">
      <dgm:prSet/>
      <dgm:spPr/>
      <dgm:t>
        <a:bodyPr/>
        <a:lstStyle/>
        <a:p>
          <a:endParaRPr lang="en-US"/>
        </a:p>
      </dgm:t>
    </dgm:pt>
    <dgm:pt modelId="{18780EB3-7A3F-498F-B06B-57D23A34F668}">
      <dgm:prSet custT="1"/>
      <dgm:spPr/>
      <dgm:t>
        <a:bodyPr/>
        <a:lstStyle/>
        <a:p>
          <a:r>
            <a:rPr lang="en-US" sz="1200" dirty="0">
              <a:latin typeface="Verdana" panose="020B0604030504040204" pitchFamily="34" charset="0"/>
              <a:ea typeface="Verdana" panose="020B0604030504040204" pitchFamily="34" charset="0"/>
            </a:rPr>
            <a:t>Onset time: 9 - 48 hours GI illness; 2 -6  weeks invasive disease</a:t>
          </a:r>
        </a:p>
      </dgm:t>
    </dgm:pt>
    <dgm:pt modelId="{D9B935D8-2186-40C6-9027-18684273FC76}" type="parTrans" cxnId="{D8B3803B-48A8-4BA1-8CEF-421D1F7F3B6D}">
      <dgm:prSet/>
      <dgm:spPr/>
      <dgm:t>
        <a:bodyPr/>
        <a:lstStyle/>
        <a:p>
          <a:endParaRPr lang="en-US"/>
        </a:p>
      </dgm:t>
    </dgm:pt>
    <dgm:pt modelId="{6F8509B9-2B6A-4181-BB57-5D6E04D8DD21}" type="sibTrans" cxnId="{D8B3803B-48A8-4BA1-8CEF-421D1F7F3B6D}">
      <dgm:prSet/>
      <dgm:spPr/>
      <dgm:t>
        <a:bodyPr/>
        <a:lstStyle/>
        <a:p>
          <a:endParaRPr lang="en-US"/>
        </a:p>
      </dgm:t>
    </dgm:pt>
    <dgm:pt modelId="{9508EA23-3783-4C61-95BC-C23F505BDDAE}">
      <dgm:prSet custT="1"/>
      <dgm:spPr/>
      <dgm:t>
        <a:bodyPr/>
        <a:lstStyle/>
        <a:p>
          <a:r>
            <a:rPr lang="en-US" sz="1200" dirty="0">
              <a:latin typeface="Verdana" panose="020B0604030504040204" pitchFamily="34" charset="0"/>
              <a:ea typeface="Verdana" panose="020B0604030504040204" pitchFamily="34" charset="0"/>
            </a:rPr>
            <a:t>Symptoms: Fever, muscle aches, nausea, diarrhea; premature delivery or stillbirth (if pregnant)</a:t>
          </a:r>
        </a:p>
      </dgm:t>
    </dgm:pt>
    <dgm:pt modelId="{AC83F0C7-FF61-476D-81ED-65F219221B86}" type="parTrans" cxnId="{6D0AF84A-AFF5-4753-8FED-024501DF3643}">
      <dgm:prSet/>
      <dgm:spPr/>
      <dgm:t>
        <a:bodyPr/>
        <a:lstStyle/>
        <a:p>
          <a:endParaRPr lang="en-US"/>
        </a:p>
      </dgm:t>
    </dgm:pt>
    <dgm:pt modelId="{059FC744-9BDE-4AC0-91B3-52C4C0EAF8B3}" type="sibTrans" cxnId="{6D0AF84A-AFF5-4753-8FED-024501DF3643}">
      <dgm:prSet/>
      <dgm:spPr/>
      <dgm:t>
        <a:bodyPr/>
        <a:lstStyle/>
        <a:p>
          <a:endParaRPr lang="en-US"/>
        </a:p>
      </dgm:t>
    </dgm:pt>
    <dgm:pt modelId="{3679529C-3AEC-4D87-BC55-60D5CAB226D2}">
      <dgm:prSet custT="1"/>
      <dgm:spPr/>
      <dgm:t>
        <a:bodyPr/>
        <a:lstStyle/>
        <a:p>
          <a:r>
            <a:rPr lang="en-US" sz="1200" dirty="0">
              <a:latin typeface="Verdana" panose="020B0604030504040204" pitchFamily="34" charset="0"/>
              <a:ea typeface="Verdana" panose="020B0604030504040204" pitchFamily="34" charset="0"/>
            </a:rPr>
            <a:t>Duration: Variable</a:t>
          </a:r>
        </a:p>
      </dgm:t>
    </dgm:pt>
    <dgm:pt modelId="{685DBDC5-E822-411D-9FD3-84199D054BA4}" type="parTrans" cxnId="{FCFAA9DD-CF6D-42EB-89D0-EDE067AEF3D1}">
      <dgm:prSet/>
      <dgm:spPr/>
      <dgm:t>
        <a:bodyPr/>
        <a:lstStyle/>
        <a:p>
          <a:endParaRPr lang="en-US"/>
        </a:p>
      </dgm:t>
    </dgm:pt>
    <dgm:pt modelId="{9ED95D8D-762F-4DEA-88C6-1243D1455ADB}" type="sibTrans" cxnId="{FCFAA9DD-CF6D-42EB-89D0-EDE067AEF3D1}">
      <dgm:prSet/>
      <dgm:spPr/>
      <dgm:t>
        <a:bodyPr/>
        <a:lstStyle/>
        <a:p>
          <a:endParaRPr lang="en-US"/>
        </a:p>
      </dgm:t>
    </dgm:pt>
    <dgm:pt modelId="{4D6695E4-D2AE-40C5-9DDD-5DDB2A665874}">
      <dgm:prSet custT="1"/>
      <dgm:spPr/>
      <dgm:t>
        <a:bodyPr/>
        <a:lstStyle/>
        <a:p>
          <a:r>
            <a:rPr lang="en-US" sz="1200" dirty="0">
              <a:latin typeface="Verdana" panose="020B0604030504040204" pitchFamily="34" charset="0"/>
              <a:ea typeface="Verdana" panose="020B0604030504040204" pitchFamily="34" charset="0"/>
            </a:rPr>
            <a:t>Onset time: 1 - 14 days; typically at least 1 week</a:t>
          </a:r>
        </a:p>
      </dgm:t>
    </dgm:pt>
    <dgm:pt modelId="{D434E945-A03D-43A7-882D-7CD5C475F2DE}" type="parTrans" cxnId="{E656995F-C048-4951-A4F8-C394BE9A575E}">
      <dgm:prSet/>
      <dgm:spPr/>
      <dgm:t>
        <a:bodyPr/>
        <a:lstStyle/>
        <a:p>
          <a:endParaRPr lang="en-US"/>
        </a:p>
      </dgm:t>
    </dgm:pt>
    <dgm:pt modelId="{919289E1-6728-4DB6-A9EC-62923B4603CD}" type="sibTrans" cxnId="{E656995F-C048-4951-A4F8-C394BE9A575E}">
      <dgm:prSet/>
      <dgm:spPr/>
      <dgm:t>
        <a:bodyPr/>
        <a:lstStyle/>
        <a:p>
          <a:endParaRPr lang="en-US"/>
        </a:p>
      </dgm:t>
    </dgm:pt>
    <dgm:pt modelId="{FA061DEA-6C1F-4CC0-8E3E-88B493D81BB0}">
      <dgm:prSet custT="1"/>
      <dgm:spPr/>
      <dgm:t>
        <a:bodyPr/>
        <a:lstStyle/>
        <a:p>
          <a:r>
            <a:rPr lang="en-US" sz="1200" dirty="0">
              <a:latin typeface="Verdana" panose="020B0604030504040204" pitchFamily="34" charset="0"/>
              <a:ea typeface="Verdana" panose="020B0604030504040204" pitchFamily="34" charset="0"/>
            </a:rPr>
            <a:t>Symptoms: Watery diarrhea, loss of appetite, weight loss, abdominal cramps, nausea, </a:t>
          </a:r>
          <a:r>
            <a:rPr lang="en-US" sz="1200" b="0" dirty="0">
              <a:latin typeface="Verdana" panose="020B0604030504040204" pitchFamily="34" charset="0"/>
              <a:ea typeface="Verdana" panose="020B0604030504040204" pitchFamily="34" charset="0"/>
            </a:rPr>
            <a:t>vomiting, </a:t>
          </a:r>
          <a:r>
            <a:rPr lang="en-US" sz="1200" dirty="0">
              <a:latin typeface="Verdana" panose="020B0604030504040204" pitchFamily="34" charset="0"/>
              <a:ea typeface="Verdana" panose="020B0604030504040204" pitchFamily="34" charset="0"/>
            </a:rPr>
            <a:t>fatigue</a:t>
          </a:r>
        </a:p>
      </dgm:t>
    </dgm:pt>
    <dgm:pt modelId="{357C47D7-A148-4B79-B393-CBCA7E332CF9}" type="parTrans" cxnId="{7DCE77D3-E65F-4EB4-BB70-129DCE62EC2E}">
      <dgm:prSet/>
      <dgm:spPr/>
      <dgm:t>
        <a:bodyPr/>
        <a:lstStyle/>
        <a:p>
          <a:endParaRPr lang="en-US"/>
        </a:p>
      </dgm:t>
    </dgm:pt>
    <dgm:pt modelId="{A0150F12-1A91-49F1-A1E2-778344E4852C}" type="sibTrans" cxnId="{7DCE77D3-E65F-4EB4-BB70-129DCE62EC2E}">
      <dgm:prSet/>
      <dgm:spPr/>
      <dgm:t>
        <a:bodyPr/>
        <a:lstStyle/>
        <a:p>
          <a:endParaRPr lang="en-US"/>
        </a:p>
      </dgm:t>
    </dgm:pt>
    <dgm:pt modelId="{48B48151-C784-46E2-B7AB-E919882FE144}">
      <dgm:prSet custT="1"/>
      <dgm:spPr/>
      <dgm:t>
        <a:bodyPr/>
        <a:lstStyle/>
        <a:p>
          <a:r>
            <a:rPr lang="en-US" sz="1200" dirty="0">
              <a:latin typeface="Verdana" panose="020B0604030504040204" pitchFamily="34" charset="0"/>
              <a:ea typeface="Verdana" panose="020B0604030504040204" pitchFamily="34" charset="0"/>
            </a:rPr>
            <a:t>Duration: May be remitting/ relapsing over weeks/months</a:t>
          </a:r>
        </a:p>
      </dgm:t>
    </dgm:pt>
    <dgm:pt modelId="{2D210E24-7FAD-4594-8889-09843151D631}" type="parTrans" cxnId="{793E90BC-3C8B-4B3C-B5C2-D18FB5F5EF5E}">
      <dgm:prSet/>
      <dgm:spPr/>
      <dgm:t>
        <a:bodyPr/>
        <a:lstStyle/>
        <a:p>
          <a:endParaRPr lang="en-US"/>
        </a:p>
      </dgm:t>
    </dgm:pt>
    <dgm:pt modelId="{C3B65114-136C-446E-9C2B-E41AAA362A24}" type="sibTrans" cxnId="{793E90BC-3C8B-4B3C-B5C2-D18FB5F5EF5E}">
      <dgm:prSet/>
      <dgm:spPr/>
      <dgm:t>
        <a:bodyPr/>
        <a:lstStyle/>
        <a:p>
          <a:endParaRPr lang="en-US"/>
        </a:p>
      </dgm:t>
    </dgm:pt>
    <dgm:pt modelId="{24B9BE8E-CA44-46C6-A114-A1930F29053C}">
      <dgm:prSet custT="1"/>
      <dgm:spPr/>
      <dgm:t>
        <a:bodyPr/>
        <a:lstStyle/>
        <a:p>
          <a:r>
            <a:rPr lang="en-US" sz="1200" dirty="0">
              <a:latin typeface="Verdana" panose="020B0604030504040204" pitchFamily="34" charset="0"/>
              <a:ea typeface="Verdana" panose="020B0604030504040204" pitchFamily="34" charset="0"/>
            </a:rPr>
            <a:t>Onset time: 2 - 5 days </a:t>
          </a:r>
        </a:p>
      </dgm:t>
    </dgm:pt>
    <dgm:pt modelId="{14C5572B-FE70-4D5F-978B-098664C1433D}" type="parTrans" cxnId="{37AE9170-2DBC-4FBB-AD4B-DDED2386B3E3}">
      <dgm:prSet/>
      <dgm:spPr/>
      <dgm:t>
        <a:bodyPr/>
        <a:lstStyle/>
        <a:p>
          <a:endParaRPr lang="en-US"/>
        </a:p>
      </dgm:t>
    </dgm:pt>
    <dgm:pt modelId="{2F1865BF-E14B-4CD8-9CA7-A7A326C2BE54}" type="sibTrans" cxnId="{37AE9170-2DBC-4FBB-AD4B-DDED2386B3E3}">
      <dgm:prSet/>
      <dgm:spPr/>
      <dgm:t>
        <a:bodyPr/>
        <a:lstStyle/>
        <a:p>
          <a:endParaRPr lang="en-US"/>
        </a:p>
      </dgm:t>
    </dgm:pt>
    <dgm:pt modelId="{85E1B0A8-F99F-4E2A-947A-075608541CEF}">
      <dgm:prSet custT="1"/>
      <dgm:spPr/>
      <dgm:t>
        <a:bodyPr/>
        <a:lstStyle/>
        <a:p>
          <a:r>
            <a:rPr lang="en-US" sz="1200" dirty="0">
              <a:latin typeface="Verdana" panose="020B0604030504040204" pitchFamily="34" charset="0"/>
              <a:ea typeface="Verdana" panose="020B0604030504040204" pitchFamily="34" charset="0"/>
            </a:rPr>
            <a:t>Symptoms: Diarrhea (may be bloody), abdominal cramps, fever, vomiting</a:t>
          </a:r>
        </a:p>
      </dgm:t>
    </dgm:pt>
    <dgm:pt modelId="{52DFB68C-B9ED-4F5E-BE7E-61A799BA7F29}" type="parTrans" cxnId="{F29A932A-304E-4048-B23B-36E15AB5E9B0}">
      <dgm:prSet/>
      <dgm:spPr/>
      <dgm:t>
        <a:bodyPr/>
        <a:lstStyle/>
        <a:p>
          <a:endParaRPr lang="en-US"/>
        </a:p>
      </dgm:t>
    </dgm:pt>
    <dgm:pt modelId="{65C4A553-0D4E-47AA-88DE-357A37EA0EEB}" type="sibTrans" cxnId="{F29A932A-304E-4048-B23B-36E15AB5E9B0}">
      <dgm:prSet/>
      <dgm:spPr/>
      <dgm:t>
        <a:bodyPr/>
        <a:lstStyle/>
        <a:p>
          <a:endParaRPr lang="en-US"/>
        </a:p>
      </dgm:t>
    </dgm:pt>
    <dgm:pt modelId="{BAD6846B-1CE0-4A19-B469-E405244F9389}">
      <dgm:prSet custT="1"/>
      <dgm:spPr/>
      <dgm:t>
        <a:bodyPr/>
        <a:lstStyle/>
        <a:p>
          <a:r>
            <a:rPr lang="en-US" sz="1200" dirty="0">
              <a:latin typeface="Verdana" panose="020B0604030504040204" pitchFamily="34" charset="0"/>
              <a:ea typeface="Verdana" panose="020B0604030504040204" pitchFamily="34" charset="0"/>
            </a:rPr>
            <a:t>Duration: 2 - 10 days </a:t>
          </a:r>
        </a:p>
      </dgm:t>
    </dgm:pt>
    <dgm:pt modelId="{67D16642-20E1-4440-9FCF-3798182A98F7}" type="parTrans" cxnId="{0B592197-4B4D-4ED9-8F3A-0D765ADE3351}">
      <dgm:prSet/>
      <dgm:spPr/>
      <dgm:t>
        <a:bodyPr/>
        <a:lstStyle/>
        <a:p>
          <a:endParaRPr lang="en-US"/>
        </a:p>
      </dgm:t>
    </dgm:pt>
    <dgm:pt modelId="{055F4F63-EB50-49EA-9DE1-32611A9A5F15}" type="sibTrans" cxnId="{0B592197-4B4D-4ED9-8F3A-0D765ADE3351}">
      <dgm:prSet/>
      <dgm:spPr/>
      <dgm:t>
        <a:bodyPr/>
        <a:lstStyle/>
        <a:p>
          <a:endParaRPr lang="en-US"/>
        </a:p>
      </dgm:t>
    </dgm:pt>
    <dgm:pt modelId="{5FDC7CF1-D01A-4B19-BED2-3A41648F865C}" type="pres">
      <dgm:prSet presAssocID="{4DDB9B55-F907-43C9-8CDF-DBA2C0795A8C}" presName="diagram" presStyleCnt="0">
        <dgm:presLayoutVars>
          <dgm:dir/>
          <dgm:animLvl val="lvl"/>
          <dgm:resizeHandles val="exact"/>
        </dgm:presLayoutVars>
      </dgm:prSet>
      <dgm:spPr/>
    </dgm:pt>
    <dgm:pt modelId="{B623BFD1-833E-46CE-8A50-D292C6663C34}" type="pres">
      <dgm:prSet presAssocID="{30A8E26C-4B1A-4AF2-9E8E-6955DE1EBD02}" presName="compNode" presStyleCnt="0"/>
      <dgm:spPr/>
    </dgm:pt>
    <dgm:pt modelId="{A05E9C33-3464-4692-B128-CD51BC52A913}" type="pres">
      <dgm:prSet presAssocID="{30A8E26C-4B1A-4AF2-9E8E-6955DE1EBD02}" presName="childRect" presStyleLbl="bgAcc1" presStyleIdx="0" presStyleCnt="3" custScaleY="118125" custLinFactNeighborX="-18055" custLinFactNeighborY="-11229">
        <dgm:presLayoutVars>
          <dgm:bulletEnabled val="1"/>
        </dgm:presLayoutVars>
      </dgm:prSet>
      <dgm:spPr/>
    </dgm:pt>
    <dgm:pt modelId="{6A388CD5-505F-4854-AF70-E0E56E88943D}" type="pres">
      <dgm:prSet presAssocID="{30A8E26C-4B1A-4AF2-9E8E-6955DE1EBD02}" presName="parentText" presStyleLbl="node1" presStyleIdx="0" presStyleCnt="0">
        <dgm:presLayoutVars>
          <dgm:chMax val="0"/>
          <dgm:bulletEnabled val="1"/>
        </dgm:presLayoutVars>
      </dgm:prSet>
      <dgm:spPr/>
    </dgm:pt>
    <dgm:pt modelId="{25B799AB-C110-4336-9AD7-AD15985FD45B}" type="pres">
      <dgm:prSet presAssocID="{30A8E26C-4B1A-4AF2-9E8E-6955DE1EBD02}" presName="parentRect" presStyleLbl="alignNode1" presStyleIdx="0" presStyleCnt="3" custScaleX="100073" custScaleY="74648" custLinFactNeighborX="-17998" custLinFactNeighborY="-2243"/>
      <dgm:spPr/>
    </dgm:pt>
    <dgm:pt modelId="{E96B2263-7C97-4EC0-9087-78AF208125D3}" type="pres">
      <dgm:prSet presAssocID="{30A8E26C-4B1A-4AF2-9E8E-6955DE1EBD02}" presName="adorn" presStyleLbl="fgAccFollowNode1" presStyleIdx="0" presStyleCnt="3" custLinFactNeighborX="-31099" custLinFactNeighborY="-37769"/>
      <dgm:spPr>
        <a:blipFill>
          <a:blip xmlns:r="http://schemas.openxmlformats.org/officeDocument/2006/relationships" r:embed="rId1">
            <a:extLst>
              <a:ext uri="{28A0092B-C50C-407E-A947-70E740481C1C}">
                <a14:useLocalDpi xmlns:a14="http://schemas.microsoft.com/office/drawing/2010/main" val="0"/>
              </a:ext>
            </a:extLst>
          </a:blip>
          <a:srcRect/>
          <a:stretch>
            <a:fillRect t="-4000" b="-4000"/>
          </a:stretch>
        </a:blipFill>
      </dgm:spPr>
    </dgm:pt>
    <dgm:pt modelId="{72872D4A-7DFE-4EE5-A1F3-C45B5A8D0F4A}" type="pres">
      <dgm:prSet presAssocID="{31D6E64C-0FF3-4081-8EA7-95C2A545DC85}" presName="sibTrans" presStyleLbl="sibTrans2D1" presStyleIdx="0" presStyleCnt="0"/>
      <dgm:spPr/>
    </dgm:pt>
    <dgm:pt modelId="{F25FF34D-EED7-484C-B770-BF28B2D355E1}" type="pres">
      <dgm:prSet presAssocID="{2B182B14-6614-4625-A6B1-E5EE2B8F2ADF}" presName="compNode" presStyleCnt="0"/>
      <dgm:spPr/>
    </dgm:pt>
    <dgm:pt modelId="{49883645-34AC-4F14-B567-5C01004BEB09}" type="pres">
      <dgm:prSet presAssocID="{2B182B14-6614-4625-A6B1-E5EE2B8F2ADF}" presName="childRect" presStyleLbl="bgAcc1" presStyleIdx="1" presStyleCnt="3" custScaleX="117555" custScaleY="117533" custLinFactNeighborX="-13516" custLinFactNeighborY="6122">
        <dgm:presLayoutVars>
          <dgm:bulletEnabled val="1"/>
        </dgm:presLayoutVars>
      </dgm:prSet>
      <dgm:spPr/>
    </dgm:pt>
    <dgm:pt modelId="{FD8454E9-6044-4E4D-B74A-1D3F9BABA838}" type="pres">
      <dgm:prSet presAssocID="{2B182B14-6614-4625-A6B1-E5EE2B8F2ADF}" presName="parentText" presStyleLbl="node1" presStyleIdx="0" presStyleCnt="0">
        <dgm:presLayoutVars>
          <dgm:chMax val="0"/>
          <dgm:bulletEnabled val="1"/>
        </dgm:presLayoutVars>
      </dgm:prSet>
      <dgm:spPr/>
    </dgm:pt>
    <dgm:pt modelId="{C4D4DBC5-EDDF-4400-97B2-7267FAAAB295}" type="pres">
      <dgm:prSet presAssocID="{2B182B14-6614-4625-A6B1-E5EE2B8F2ADF}" presName="parentRect" presStyleLbl="alignNode1" presStyleIdx="1" presStyleCnt="3" custScaleX="116297" custScaleY="82309" custLinFactNeighborX="-13937" custLinFactNeighborY="-1899"/>
      <dgm:spPr/>
    </dgm:pt>
    <dgm:pt modelId="{755685BE-5056-4FC9-AB78-CF474B0FE151}" type="pres">
      <dgm:prSet presAssocID="{2B182B14-6614-4625-A6B1-E5EE2B8F2ADF}" presName="adorn" presStyleLbl="fgAccFollowNode1" presStyleIdx="1" presStyleCnt="3" custLinFactNeighborX="9205" custLinFactNeighborY="-33142"/>
      <dgm:spPr>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dgm:spPr>
    </dgm:pt>
    <dgm:pt modelId="{8E607225-50BB-49AB-A3E3-4C4BE062A298}" type="pres">
      <dgm:prSet presAssocID="{A697BFD5-8FAC-44E8-8C9A-A4EE688A70F9}" presName="sibTrans" presStyleLbl="sibTrans2D1" presStyleIdx="0" presStyleCnt="0"/>
      <dgm:spPr/>
    </dgm:pt>
    <dgm:pt modelId="{4975F54C-9905-4750-A6BB-E9A8E02D0634}" type="pres">
      <dgm:prSet presAssocID="{E3466B54-683F-4652-923A-B84680356044}" presName="compNode" presStyleCnt="0"/>
      <dgm:spPr/>
    </dgm:pt>
    <dgm:pt modelId="{F2F25F05-DCBC-48E8-A650-5C0A2230291A}" type="pres">
      <dgm:prSet presAssocID="{E3466B54-683F-4652-923A-B84680356044}" presName="childRect" presStyleLbl="bgAcc1" presStyleIdx="2" presStyleCnt="3" custScaleX="113903" custScaleY="99156" custLinFactNeighborX="-27" custLinFactNeighborY="8241">
        <dgm:presLayoutVars>
          <dgm:bulletEnabled val="1"/>
        </dgm:presLayoutVars>
      </dgm:prSet>
      <dgm:spPr/>
    </dgm:pt>
    <dgm:pt modelId="{7D8CED71-22E7-420D-94D1-A84A8FFAD3CA}" type="pres">
      <dgm:prSet presAssocID="{E3466B54-683F-4652-923A-B84680356044}" presName="parentText" presStyleLbl="node1" presStyleIdx="0" presStyleCnt="0">
        <dgm:presLayoutVars>
          <dgm:chMax val="0"/>
          <dgm:bulletEnabled val="1"/>
        </dgm:presLayoutVars>
      </dgm:prSet>
      <dgm:spPr/>
    </dgm:pt>
    <dgm:pt modelId="{2E37C1E4-2FAA-467B-8198-2102C924B780}" type="pres">
      <dgm:prSet presAssocID="{E3466B54-683F-4652-923A-B84680356044}" presName="parentRect" presStyleLbl="alignNode1" presStyleIdx="2" presStyleCnt="3" custScaleX="111817" custScaleY="83571" custLinFactNeighborX="-889" custLinFactNeighborY="8785"/>
      <dgm:spPr/>
    </dgm:pt>
    <dgm:pt modelId="{12653824-4B35-4660-BD7F-329D009095A8}" type="pres">
      <dgm:prSet presAssocID="{E3466B54-683F-4652-923A-B84680356044}" presName="adorn" presStyleLbl="fgAccFollowNode1" presStyleIdx="2" presStyleCnt="3" custLinFactNeighborX="37133" custLinFactNeighborY="-23343"/>
      <dgm:spPr>
        <a:blipFill>
          <a:blip xmlns:r="http://schemas.openxmlformats.org/officeDocument/2006/relationships" r:embed="rId3">
            <a:extLst>
              <a:ext uri="{28A0092B-C50C-407E-A947-70E740481C1C}">
                <a14:useLocalDpi xmlns:a14="http://schemas.microsoft.com/office/drawing/2010/main" val="0"/>
              </a:ext>
            </a:extLst>
          </a:blip>
          <a:srcRect/>
          <a:stretch>
            <a:fillRect l="-13000" r="-13000"/>
          </a:stretch>
        </a:blipFill>
      </dgm:spPr>
    </dgm:pt>
  </dgm:ptLst>
  <dgm:cxnLst>
    <dgm:cxn modelId="{0B806B0C-A6AB-445E-95BB-451685465B37}" type="presOf" srcId="{30A8E26C-4B1A-4AF2-9E8E-6955DE1EBD02}" destId="{25B799AB-C110-4336-9AD7-AD15985FD45B}" srcOrd="1" destOrd="0" presId="urn:microsoft.com/office/officeart/2005/8/layout/bList2"/>
    <dgm:cxn modelId="{5D749714-7313-4E12-8D43-E71FFA428928}" type="presOf" srcId="{31D6E64C-0FF3-4081-8EA7-95C2A545DC85}" destId="{72872D4A-7DFE-4EE5-A1F3-C45B5A8D0F4A}" srcOrd="0" destOrd="0" presId="urn:microsoft.com/office/officeart/2005/8/layout/bList2"/>
    <dgm:cxn modelId="{F29A932A-304E-4048-B23B-36E15AB5E9B0}" srcId="{E3466B54-683F-4652-923A-B84680356044}" destId="{85E1B0A8-F99F-4E2A-947A-075608541CEF}" srcOrd="1" destOrd="0" parTransId="{52DFB68C-B9ED-4F5E-BE7E-61A799BA7F29}" sibTransId="{65C4A553-0D4E-47AA-88DE-357A37EA0EEB}"/>
    <dgm:cxn modelId="{7B573730-565A-4A6A-8615-5832715F06A4}" type="presOf" srcId="{48B48151-C784-46E2-B7AB-E919882FE144}" destId="{49883645-34AC-4F14-B567-5C01004BEB09}" srcOrd="0" destOrd="2" presId="urn:microsoft.com/office/officeart/2005/8/layout/bList2"/>
    <dgm:cxn modelId="{1E474831-570E-4554-957C-3C3C34975755}" srcId="{4DDB9B55-F907-43C9-8CDF-DBA2C0795A8C}" destId="{30A8E26C-4B1A-4AF2-9E8E-6955DE1EBD02}" srcOrd="0" destOrd="0" parTransId="{7B75236A-3564-467D-ABFE-003FF3DFA2F6}" sibTransId="{31D6E64C-0FF3-4081-8EA7-95C2A545DC85}"/>
    <dgm:cxn modelId="{F4DBDF37-E547-4472-B66E-E776622E0B9C}" type="presOf" srcId="{18780EB3-7A3F-498F-B06B-57D23A34F668}" destId="{A05E9C33-3464-4692-B128-CD51BC52A913}" srcOrd="0" destOrd="0" presId="urn:microsoft.com/office/officeart/2005/8/layout/bList2"/>
    <dgm:cxn modelId="{9DC0F438-5148-424C-992B-7C65F62F9765}" srcId="{4DDB9B55-F907-43C9-8CDF-DBA2C0795A8C}" destId="{E3466B54-683F-4652-923A-B84680356044}" srcOrd="2" destOrd="0" parTransId="{AE05ED1E-85AB-4154-840E-05852FCB771B}" sibTransId="{736D6D1C-D1EF-405C-A38E-B252E7802BFD}"/>
    <dgm:cxn modelId="{D8B3803B-48A8-4BA1-8CEF-421D1F7F3B6D}" srcId="{30A8E26C-4B1A-4AF2-9E8E-6955DE1EBD02}" destId="{18780EB3-7A3F-498F-B06B-57D23A34F668}" srcOrd="0" destOrd="0" parTransId="{D9B935D8-2186-40C6-9027-18684273FC76}" sibTransId="{6F8509B9-2B6A-4181-BB57-5D6E04D8DD21}"/>
    <dgm:cxn modelId="{E656995F-C048-4951-A4F8-C394BE9A575E}" srcId="{2B182B14-6614-4625-A6B1-E5EE2B8F2ADF}" destId="{4D6695E4-D2AE-40C5-9DDD-5DDB2A665874}" srcOrd="0" destOrd="0" parTransId="{D434E945-A03D-43A7-882D-7CD5C475F2DE}" sibTransId="{919289E1-6728-4DB6-A9EC-62923B4603CD}"/>
    <dgm:cxn modelId="{9C8FD761-A976-4930-B173-2847B5360AE5}" type="presOf" srcId="{4D6695E4-D2AE-40C5-9DDD-5DDB2A665874}" destId="{49883645-34AC-4F14-B567-5C01004BEB09}" srcOrd="0" destOrd="0" presId="urn:microsoft.com/office/officeart/2005/8/layout/bList2"/>
    <dgm:cxn modelId="{A7775046-E64E-488A-B497-505A8C029639}" type="presOf" srcId="{24B9BE8E-CA44-46C6-A114-A1930F29053C}" destId="{F2F25F05-DCBC-48E8-A650-5C0A2230291A}" srcOrd="0" destOrd="0" presId="urn:microsoft.com/office/officeart/2005/8/layout/bList2"/>
    <dgm:cxn modelId="{987E1B48-2404-418F-A596-94F5F99D86C4}" type="presOf" srcId="{E3466B54-683F-4652-923A-B84680356044}" destId="{2E37C1E4-2FAA-467B-8198-2102C924B780}" srcOrd="1" destOrd="0" presId="urn:microsoft.com/office/officeart/2005/8/layout/bList2"/>
    <dgm:cxn modelId="{D328F749-7BCD-4F38-B38C-5CB18580AEE0}" type="presOf" srcId="{2B182B14-6614-4625-A6B1-E5EE2B8F2ADF}" destId="{C4D4DBC5-EDDF-4400-97B2-7267FAAAB295}" srcOrd="1" destOrd="0" presId="urn:microsoft.com/office/officeart/2005/8/layout/bList2"/>
    <dgm:cxn modelId="{6D0AF84A-AFF5-4753-8FED-024501DF3643}" srcId="{30A8E26C-4B1A-4AF2-9E8E-6955DE1EBD02}" destId="{9508EA23-3783-4C61-95BC-C23F505BDDAE}" srcOrd="1" destOrd="0" parTransId="{AC83F0C7-FF61-476D-81ED-65F219221B86}" sibTransId="{059FC744-9BDE-4AC0-91B3-52C4C0EAF8B3}"/>
    <dgm:cxn modelId="{37AE9170-2DBC-4FBB-AD4B-DDED2386B3E3}" srcId="{E3466B54-683F-4652-923A-B84680356044}" destId="{24B9BE8E-CA44-46C6-A114-A1930F29053C}" srcOrd="0" destOrd="0" parTransId="{14C5572B-FE70-4D5F-978B-098664C1433D}" sibTransId="{2F1865BF-E14B-4CD8-9CA7-A7A326C2BE54}"/>
    <dgm:cxn modelId="{36FEAD57-FAA0-489E-811E-0B95F6F33893}" type="presOf" srcId="{FA061DEA-6C1F-4CC0-8E3E-88B493D81BB0}" destId="{49883645-34AC-4F14-B567-5C01004BEB09}" srcOrd="0" destOrd="1" presId="urn:microsoft.com/office/officeart/2005/8/layout/bList2"/>
    <dgm:cxn modelId="{A6C86658-3066-4893-87CC-4783E0734F31}" type="presOf" srcId="{9508EA23-3783-4C61-95BC-C23F505BDDAE}" destId="{A05E9C33-3464-4692-B128-CD51BC52A913}" srcOrd="0" destOrd="1" presId="urn:microsoft.com/office/officeart/2005/8/layout/bList2"/>
    <dgm:cxn modelId="{E9A7BF7A-9132-414F-91AD-1CCA5AA5F9ED}" type="presOf" srcId="{85E1B0A8-F99F-4E2A-947A-075608541CEF}" destId="{F2F25F05-DCBC-48E8-A650-5C0A2230291A}" srcOrd="0" destOrd="1" presId="urn:microsoft.com/office/officeart/2005/8/layout/bList2"/>
    <dgm:cxn modelId="{1B754E95-2153-4ABE-9EAA-8D11DCCBC2EA}" type="presOf" srcId="{A697BFD5-8FAC-44E8-8C9A-A4EE688A70F9}" destId="{8E607225-50BB-49AB-A3E3-4C4BE062A298}" srcOrd="0" destOrd="0" presId="urn:microsoft.com/office/officeart/2005/8/layout/bList2"/>
    <dgm:cxn modelId="{0B592197-4B4D-4ED9-8F3A-0D765ADE3351}" srcId="{E3466B54-683F-4652-923A-B84680356044}" destId="{BAD6846B-1CE0-4A19-B469-E405244F9389}" srcOrd="2" destOrd="0" parTransId="{67D16642-20E1-4440-9FCF-3798182A98F7}" sibTransId="{055F4F63-EB50-49EA-9DE1-32611A9A5F15}"/>
    <dgm:cxn modelId="{3B5F339F-3694-4E84-8B77-3041CCA91B1A}" srcId="{4DDB9B55-F907-43C9-8CDF-DBA2C0795A8C}" destId="{2B182B14-6614-4625-A6B1-E5EE2B8F2ADF}" srcOrd="1" destOrd="0" parTransId="{4A7A3EFF-361E-4285-8D52-15B3948D721E}" sibTransId="{A697BFD5-8FAC-44E8-8C9A-A4EE688A70F9}"/>
    <dgm:cxn modelId="{70C83D9F-E2F5-40F7-AE1D-E56B823807CE}" type="presOf" srcId="{2B182B14-6614-4625-A6B1-E5EE2B8F2ADF}" destId="{FD8454E9-6044-4E4D-B74A-1D3F9BABA838}" srcOrd="0" destOrd="0" presId="urn:microsoft.com/office/officeart/2005/8/layout/bList2"/>
    <dgm:cxn modelId="{828C1FAB-AE46-46D6-A111-5DA9815D7D52}" type="presOf" srcId="{BAD6846B-1CE0-4A19-B469-E405244F9389}" destId="{F2F25F05-DCBC-48E8-A650-5C0A2230291A}" srcOrd="0" destOrd="2" presId="urn:microsoft.com/office/officeart/2005/8/layout/bList2"/>
    <dgm:cxn modelId="{7F8414B6-57F4-495B-A032-C3ACDD20DAEF}" type="presOf" srcId="{30A8E26C-4B1A-4AF2-9E8E-6955DE1EBD02}" destId="{6A388CD5-505F-4854-AF70-E0E56E88943D}" srcOrd="0" destOrd="0" presId="urn:microsoft.com/office/officeart/2005/8/layout/bList2"/>
    <dgm:cxn modelId="{793E90BC-3C8B-4B3C-B5C2-D18FB5F5EF5E}" srcId="{2B182B14-6614-4625-A6B1-E5EE2B8F2ADF}" destId="{48B48151-C784-46E2-B7AB-E919882FE144}" srcOrd="2" destOrd="0" parTransId="{2D210E24-7FAD-4594-8889-09843151D631}" sibTransId="{C3B65114-136C-446E-9C2B-E41AAA362A24}"/>
    <dgm:cxn modelId="{FA57A7BC-9AC6-4075-B34B-B76D765CBD30}" type="presOf" srcId="{4DDB9B55-F907-43C9-8CDF-DBA2C0795A8C}" destId="{5FDC7CF1-D01A-4B19-BED2-3A41648F865C}" srcOrd="0" destOrd="0" presId="urn:microsoft.com/office/officeart/2005/8/layout/bList2"/>
    <dgm:cxn modelId="{3065F3CF-2CE4-4722-B26C-A755DC414D76}" type="presOf" srcId="{3679529C-3AEC-4D87-BC55-60D5CAB226D2}" destId="{A05E9C33-3464-4692-B128-CD51BC52A913}" srcOrd="0" destOrd="2" presId="urn:microsoft.com/office/officeart/2005/8/layout/bList2"/>
    <dgm:cxn modelId="{7DCE77D3-E65F-4EB4-BB70-129DCE62EC2E}" srcId="{2B182B14-6614-4625-A6B1-E5EE2B8F2ADF}" destId="{FA061DEA-6C1F-4CC0-8E3E-88B493D81BB0}" srcOrd="1" destOrd="0" parTransId="{357C47D7-A148-4B79-B393-CBCA7E332CF9}" sibTransId="{A0150F12-1A91-49F1-A1E2-778344E4852C}"/>
    <dgm:cxn modelId="{6EB69EDB-11BC-450F-B1E1-6A8CA40297F4}" type="presOf" srcId="{E3466B54-683F-4652-923A-B84680356044}" destId="{7D8CED71-22E7-420D-94D1-A84A8FFAD3CA}" srcOrd="0" destOrd="0" presId="urn:microsoft.com/office/officeart/2005/8/layout/bList2"/>
    <dgm:cxn modelId="{FCFAA9DD-CF6D-42EB-89D0-EDE067AEF3D1}" srcId="{30A8E26C-4B1A-4AF2-9E8E-6955DE1EBD02}" destId="{3679529C-3AEC-4D87-BC55-60D5CAB226D2}" srcOrd="2" destOrd="0" parTransId="{685DBDC5-E822-411D-9FD3-84199D054BA4}" sibTransId="{9ED95D8D-762F-4DEA-88C6-1243D1455ADB}"/>
    <dgm:cxn modelId="{7E105F53-A142-42CA-8527-2572B80EBD50}" type="presParOf" srcId="{5FDC7CF1-D01A-4B19-BED2-3A41648F865C}" destId="{B623BFD1-833E-46CE-8A50-D292C6663C34}" srcOrd="0" destOrd="0" presId="urn:microsoft.com/office/officeart/2005/8/layout/bList2"/>
    <dgm:cxn modelId="{FAA27576-30B7-4498-A30A-E212513CE474}" type="presParOf" srcId="{B623BFD1-833E-46CE-8A50-D292C6663C34}" destId="{A05E9C33-3464-4692-B128-CD51BC52A913}" srcOrd="0" destOrd="0" presId="urn:microsoft.com/office/officeart/2005/8/layout/bList2"/>
    <dgm:cxn modelId="{36F19333-0F9D-40DB-BC8F-337F403DE60A}" type="presParOf" srcId="{B623BFD1-833E-46CE-8A50-D292C6663C34}" destId="{6A388CD5-505F-4854-AF70-E0E56E88943D}" srcOrd="1" destOrd="0" presId="urn:microsoft.com/office/officeart/2005/8/layout/bList2"/>
    <dgm:cxn modelId="{5549260B-E00F-4787-8FA4-5DF85605BE25}" type="presParOf" srcId="{B623BFD1-833E-46CE-8A50-D292C6663C34}" destId="{25B799AB-C110-4336-9AD7-AD15985FD45B}" srcOrd="2" destOrd="0" presId="urn:microsoft.com/office/officeart/2005/8/layout/bList2"/>
    <dgm:cxn modelId="{2F317F72-C1CB-4E09-B095-4E2EEBB6D903}" type="presParOf" srcId="{B623BFD1-833E-46CE-8A50-D292C6663C34}" destId="{E96B2263-7C97-4EC0-9087-78AF208125D3}" srcOrd="3" destOrd="0" presId="urn:microsoft.com/office/officeart/2005/8/layout/bList2"/>
    <dgm:cxn modelId="{C6219A38-5868-42AF-94F4-BA06D6A6865E}" type="presParOf" srcId="{5FDC7CF1-D01A-4B19-BED2-3A41648F865C}" destId="{72872D4A-7DFE-4EE5-A1F3-C45B5A8D0F4A}" srcOrd="1" destOrd="0" presId="urn:microsoft.com/office/officeart/2005/8/layout/bList2"/>
    <dgm:cxn modelId="{F08241F8-09D4-4ACB-97AD-C2B615F7B2BB}" type="presParOf" srcId="{5FDC7CF1-D01A-4B19-BED2-3A41648F865C}" destId="{F25FF34D-EED7-484C-B770-BF28B2D355E1}" srcOrd="2" destOrd="0" presId="urn:microsoft.com/office/officeart/2005/8/layout/bList2"/>
    <dgm:cxn modelId="{91779024-8483-4F47-B644-496DD1DFA867}" type="presParOf" srcId="{F25FF34D-EED7-484C-B770-BF28B2D355E1}" destId="{49883645-34AC-4F14-B567-5C01004BEB09}" srcOrd="0" destOrd="0" presId="urn:microsoft.com/office/officeart/2005/8/layout/bList2"/>
    <dgm:cxn modelId="{671258A4-FED9-4F37-8962-54FF2E84B78B}" type="presParOf" srcId="{F25FF34D-EED7-484C-B770-BF28B2D355E1}" destId="{FD8454E9-6044-4E4D-B74A-1D3F9BABA838}" srcOrd="1" destOrd="0" presId="urn:microsoft.com/office/officeart/2005/8/layout/bList2"/>
    <dgm:cxn modelId="{7CD09DE9-6E4C-43B4-8D77-BBFCEB4AD2B9}" type="presParOf" srcId="{F25FF34D-EED7-484C-B770-BF28B2D355E1}" destId="{C4D4DBC5-EDDF-4400-97B2-7267FAAAB295}" srcOrd="2" destOrd="0" presId="urn:microsoft.com/office/officeart/2005/8/layout/bList2"/>
    <dgm:cxn modelId="{4ED00F3E-57C6-4284-BE2E-5E2474B89DEF}" type="presParOf" srcId="{F25FF34D-EED7-484C-B770-BF28B2D355E1}" destId="{755685BE-5056-4FC9-AB78-CF474B0FE151}" srcOrd="3" destOrd="0" presId="urn:microsoft.com/office/officeart/2005/8/layout/bList2"/>
    <dgm:cxn modelId="{98D05DE7-D45A-4B91-9007-67F31EC14DD8}" type="presParOf" srcId="{5FDC7CF1-D01A-4B19-BED2-3A41648F865C}" destId="{8E607225-50BB-49AB-A3E3-4C4BE062A298}" srcOrd="3" destOrd="0" presId="urn:microsoft.com/office/officeart/2005/8/layout/bList2"/>
    <dgm:cxn modelId="{7F08E776-11A3-4A0E-86FA-D164ACEFD9C3}" type="presParOf" srcId="{5FDC7CF1-D01A-4B19-BED2-3A41648F865C}" destId="{4975F54C-9905-4750-A6BB-E9A8E02D0634}" srcOrd="4" destOrd="0" presId="urn:microsoft.com/office/officeart/2005/8/layout/bList2"/>
    <dgm:cxn modelId="{9527FE4D-2EE8-47BF-A6B7-61F163F5DE8B}" type="presParOf" srcId="{4975F54C-9905-4750-A6BB-E9A8E02D0634}" destId="{F2F25F05-DCBC-48E8-A650-5C0A2230291A}" srcOrd="0" destOrd="0" presId="urn:microsoft.com/office/officeart/2005/8/layout/bList2"/>
    <dgm:cxn modelId="{F4A2C57F-4809-4D73-A428-21C07E3FC919}" type="presParOf" srcId="{4975F54C-9905-4750-A6BB-E9A8E02D0634}" destId="{7D8CED71-22E7-420D-94D1-A84A8FFAD3CA}" srcOrd="1" destOrd="0" presId="urn:microsoft.com/office/officeart/2005/8/layout/bList2"/>
    <dgm:cxn modelId="{EE96EB4D-ED4E-4D53-9314-56FA7DD7F009}" type="presParOf" srcId="{4975F54C-9905-4750-A6BB-E9A8E02D0634}" destId="{2E37C1E4-2FAA-467B-8198-2102C924B780}" srcOrd="2" destOrd="0" presId="urn:microsoft.com/office/officeart/2005/8/layout/bList2"/>
    <dgm:cxn modelId="{1FFB1F29-36C8-4AC1-B3D8-B4531699DCA1}" type="presParOf" srcId="{4975F54C-9905-4750-A6BB-E9A8E02D0634}" destId="{12653824-4B35-4660-BD7F-329D009095A8}" srcOrd="3" destOrd="0" presId="urn:microsoft.com/office/officeart/2005/8/layout/b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6CC434D-0536-4470-8681-97DDB873EA30}" type="doc">
      <dgm:prSet loTypeId="urn:microsoft.com/office/officeart/2005/8/layout/funnel1" loCatId="relationship" qsTypeId="urn:microsoft.com/office/officeart/2005/8/quickstyle/simple1" qsCatId="simple" csTypeId="urn:microsoft.com/office/officeart/2005/8/colors/accent0_3" csCatId="mainScheme" phldr="1"/>
      <dgm:spPr/>
      <dgm:t>
        <a:bodyPr/>
        <a:lstStyle/>
        <a:p>
          <a:endParaRPr lang="en-US"/>
        </a:p>
      </dgm:t>
    </dgm:pt>
    <dgm:pt modelId="{EF5E21F6-2C19-4064-8F81-2E5010426892}">
      <dgm:prSet phldrT="[Text]"/>
      <dgm:spPr/>
      <dgm:t>
        <a:bodyPr/>
        <a:lstStyle/>
        <a:p>
          <a:r>
            <a:rPr lang="en-US" b="1"/>
            <a:t>a</a:t>
          </a:r>
          <a:r>
            <a:rPr lang="en-US" b="1" baseline="-25000"/>
            <a:t>w</a:t>
          </a:r>
          <a:r>
            <a:rPr lang="en-US" b="1"/>
            <a:t> </a:t>
          </a:r>
          <a:r>
            <a:rPr lang="en-US" b="1">
              <a:latin typeface="Calibri"/>
            </a:rPr>
            <a:t>≤</a:t>
          </a:r>
          <a:r>
            <a:rPr lang="en-US" b="1"/>
            <a:t> .85</a:t>
          </a:r>
        </a:p>
      </dgm:t>
    </dgm:pt>
    <dgm:pt modelId="{0D157D35-0AE0-4BE4-A04E-1EB1CA0E2F43}" type="parTrans" cxnId="{1193EEB2-ECBD-4E77-9E3D-B9A7E87B69FE}">
      <dgm:prSet/>
      <dgm:spPr/>
      <dgm:t>
        <a:bodyPr/>
        <a:lstStyle/>
        <a:p>
          <a:endParaRPr lang="en-US"/>
        </a:p>
      </dgm:t>
    </dgm:pt>
    <dgm:pt modelId="{8898CE0F-0E47-43FD-8C94-45E4F86A75D0}" type="sibTrans" cxnId="{1193EEB2-ECBD-4E77-9E3D-B9A7E87B69FE}">
      <dgm:prSet/>
      <dgm:spPr/>
      <dgm:t>
        <a:bodyPr/>
        <a:lstStyle/>
        <a:p>
          <a:endParaRPr lang="en-US"/>
        </a:p>
      </dgm:t>
    </dgm:pt>
    <dgm:pt modelId="{AA2FE998-260B-48CC-A180-B3CEB2F3D4F7}">
      <dgm:prSet phldrT="[Text]"/>
      <dgm:spPr/>
      <dgm:t>
        <a:bodyPr/>
        <a:lstStyle/>
        <a:p>
          <a:r>
            <a:rPr lang="en-US" b="1"/>
            <a:t>pH &lt; 4.6</a:t>
          </a:r>
        </a:p>
      </dgm:t>
    </dgm:pt>
    <dgm:pt modelId="{A4ACE86C-B560-4CE6-8F2D-D3F8E47B5AEB}" type="parTrans" cxnId="{32A8F434-98A8-4C12-9326-8C1BA7BB94E4}">
      <dgm:prSet/>
      <dgm:spPr/>
      <dgm:t>
        <a:bodyPr/>
        <a:lstStyle/>
        <a:p>
          <a:endParaRPr lang="en-US"/>
        </a:p>
      </dgm:t>
    </dgm:pt>
    <dgm:pt modelId="{92A9B7B5-29B6-4432-8D3A-439E26AF429E}" type="sibTrans" cxnId="{32A8F434-98A8-4C12-9326-8C1BA7BB94E4}">
      <dgm:prSet/>
      <dgm:spPr/>
      <dgm:t>
        <a:bodyPr/>
        <a:lstStyle/>
        <a:p>
          <a:endParaRPr lang="en-US"/>
        </a:p>
      </dgm:t>
    </dgm:pt>
    <dgm:pt modelId="{BD7DD881-B0B9-4812-A745-8F2C4DCE5FDC}">
      <dgm:prSet phldrT="[Text]"/>
      <dgm:spPr/>
      <dgm:t>
        <a:bodyPr/>
        <a:lstStyle/>
        <a:p>
          <a:r>
            <a:rPr lang="en-US">
              <a:latin typeface="Calibri"/>
            </a:rPr>
            <a:t>≤</a:t>
          </a:r>
          <a:r>
            <a:rPr lang="en-US"/>
            <a:t>41</a:t>
          </a:r>
          <a:r>
            <a:rPr lang="en-US">
              <a:latin typeface="Calibri"/>
            </a:rPr>
            <a:t>⁰</a:t>
          </a:r>
          <a:r>
            <a:rPr lang="en-US"/>
            <a:t>F / 4 Hours</a:t>
          </a:r>
        </a:p>
      </dgm:t>
    </dgm:pt>
    <dgm:pt modelId="{4A374677-41E4-488B-907D-508BA11069B0}" type="parTrans" cxnId="{D97386E1-1219-4D3D-90D9-8A15E8C4DEDD}">
      <dgm:prSet/>
      <dgm:spPr/>
      <dgm:t>
        <a:bodyPr/>
        <a:lstStyle/>
        <a:p>
          <a:endParaRPr lang="en-US"/>
        </a:p>
      </dgm:t>
    </dgm:pt>
    <dgm:pt modelId="{4197F06C-3FB1-4233-BEE9-8EB6704C3BA1}" type="sibTrans" cxnId="{D97386E1-1219-4D3D-90D9-8A15E8C4DEDD}">
      <dgm:prSet/>
      <dgm:spPr/>
      <dgm:t>
        <a:bodyPr/>
        <a:lstStyle/>
        <a:p>
          <a:endParaRPr lang="en-US"/>
        </a:p>
      </dgm:t>
    </dgm:pt>
    <dgm:pt modelId="{9B55F144-CDAC-4E6C-B2C7-6498120CEDEB}">
      <dgm:prSet phldrT="[Text]"/>
      <dgm:spPr/>
      <dgm:t>
        <a:bodyPr/>
        <a:lstStyle/>
        <a:p>
          <a:r>
            <a:rPr lang="en-US" b="1">
              <a:effectLst/>
            </a:rPr>
            <a:t>Food Safety</a:t>
          </a:r>
        </a:p>
      </dgm:t>
    </dgm:pt>
    <dgm:pt modelId="{2361BD0F-B17E-457D-AA2A-E0BB8B7AD78D}" type="parTrans" cxnId="{4E5944CC-8C5A-42AE-A23F-23E2F65F478D}">
      <dgm:prSet/>
      <dgm:spPr/>
      <dgm:t>
        <a:bodyPr/>
        <a:lstStyle/>
        <a:p>
          <a:endParaRPr lang="en-US"/>
        </a:p>
      </dgm:t>
    </dgm:pt>
    <dgm:pt modelId="{2EE2E746-B461-4094-AD65-3583A336F8D1}" type="sibTrans" cxnId="{4E5944CC-8C5A-42AE-A23F-23E2F65F478D}">
      <dgm:prSet/>
      <dgm:spPr/>
      <dgm:t>
        <a:bodyPr/>
        <a:lstStyle/>
        <a:p>
          <a:endParaRPr lang="en-US"/>
        </a:p>
      </dgm:t>
    </dgm:pt>
    <dgm:pt modelId="{E9919859-7BD6-4FA9-8733-05C29794F0FA}">
      <dgm:prSet phldrT="[Text]" phldr="1"/>
      <dgm:spPr/>
      <dgm:t>
        <a:bodyPr/>
        <a:lstStyle/>
        <a:p>
          <a:endParaRPr lang="en-US"/>
        </a:p>
      </dgm:t>
    </dgm:pt>
    <dgm:pt modelId="{FCB0B7EC-FA03-4B8B-A449-46C2F9D1B94B}" type="parTrans" cxnId="{C9CD8D62-4BE0-483B-A9CC-8ABF3E17CD41}">
      <dgm:prSet/>
      <dgm:spPr/>
      <dgm:t>
        <a:bodyPr/>
        <a:lstStyle/>
        <a:p>
          <a:endParaRPr lang="en-US"/>
        </a:p>
      </dgm:t>
    </dgm:pt>
    <dgm:pt modelId="{0AD7FA59-3A59-4294-B7AC-C9906CE3E453}" type="sibTrans" cxnId="{C9CD8D62-4BE0-483B-A9CC-8ABF3E17CD41}">
      <dgm:prSet/>
      <dgm:spPr/>
      <dgm:t>
        <a:bodyPr/>
        <a:lstStyle/>
        <a:p>
          <a:endParaRPr lang="en-US"/>
        </a:p>
      </dgm:t>
    </dgm:pt>
    <dgm:pt modelId="{30590B46-9CB8-4634-B52A-5A6867336111}" type="pres">
      <dgm:prSet presAssocID="{D6CC434D-0536-4470-8681-97DDB873EA30}" presName="Name0" presStyleCnt="0">
        <dgm:presLayoutVars>
          <dgm:chMax val="4"/>
          <dgm:resizeHandles val="exact"/>
        </dgm:presLayoutVars>
      </dgm:prSet>
      <dgm:spPr/>
    </dgm:pt>
    <dgm:pt modelId="{ED157DA8-A79F-428F-9165-700B8B8D9094}" type="pres">
      <dgm:prSet presAssocID="{D6CC434D-0536-4470-8681-97DDB873EA30}" presName="ellipse" presStyleLbl="trBgShp" presStyleIdx="0" presStyleCnt="1"/>
      <dgm:spPr/>
    </dgm:pt>
    <dgm:pt modelId="{603C20FC-1733-4D3B-9C30-E309472499AA}" type="pres">
      <dgm:prSet presAssocID="{D6CC434D-0536-4470-8681-97DDB873EA30}" presName="arrow1" presStyleLbl="fgShp" presStyleIdx="0" presStyleCnt="1"/>
      <dgm:spPr/>
    </dgm:pt>
    <dgm:pt modelId="{5870396D-99A1-4647-AB96-FBEE83A1E08A}" type="pres">
      <dgm:prSet presAssocID="{D6CC434D-0536-4470-8681-97DDB873EA30}" presName="rectangle" presStyleLbl="revTx" presStyleIdx="0" presStyleCnt="1">
        <dgm:presLayoutVars>
          <dgm:bulletEnabled val="1"/>
        </dgm:presLayoutVars>
      </dgm:prSet>
      <dgm:spPr/>
    </dgm:pt>
    <dgm:pt modelId="{35F91FE9-8D55-4B87-A4F6-24669CBE603C}" type="pres">
      <dgm:prSet presAssocID="{AA2FE998-260B-48CC-A180-B3CEB2F3D4F7}" presName="item1" presStyleLbl="node1" presStyleIdx="0" presStyleCnt="3">
        <dgm:presLayoutVars>
          <dgm:bulletEnabled val="1"/>
        </dgm:presLayoutVars>
      </dgm:prSet>
      <dgm:spPr/>
    </dgm:pt>
    <dgm:pt modelId="{357D2A8F-DB82-4A29-BFA0-53B61C425B6E}" type="pres">
      <dgm:prSet presAssocID="{BD7DD881-B0B9-4812-A745-8F2C4DCE5FDC}" presName="item2" presStyleLbl="node1" presStyleIdx="1" presStyleCnt="3">
        <dgm:presLayoutVars>
          <dgm:bulletEnabled val="1"/>
        </dgm:presLayoutVars>
      </dgm:prSet>
      <dgm:spPr/>
    </dgm:pt>
    <dgm:pt modelId="{92CE964D-6009-4AD3-9D29-EA2E9BCACC83}" type="pres">
      <dgm:prSet presAssocID="{9B55F144-CDAC-4E6C-B2C7-6498120CEDEB}" presName="item3" presStyleLbl="node1" presStyleIdx="2" presStyleCnt="3">
        <dgm:presLayoutVars>
          <dgm:bulletEnabled val="1"/>
        </dgm:presLayoutVars>
      </dgm:prSet>
      <dgm:spPr/>
    </dgm:pt>
    <dgm:pt modelId="{04871D92-3CC8-49B5-82F3-92A14572BCA8}" type="pres">
      <dgm:prSet presAssocID="{D6CC434D-0536-4470-8681-97DDB873EA30}" presName="funnel" presStyleLbl="trAlignAcc1" presStyleIdx="0" presStyleCnt="1" custLinFactNeighborX="-237" custLinFactNeighborY="-893"/>
      <dgm:spPr/>
    </dgm:pt>
  </dgm:ptLst>
  <dgm:cxnLst>
    <dgm:cxn modelId="{32A8F434-98A8-4C12-9326-8C1BA7BB94E4}" srcId="{D6CC434D-0536-4470-8681-97DDB873EA30}" destId="{AA2FE998-260B-48CC-A180-B3CEB2F3D4F7}" srcOrd="1" destOrd="0" parTransId="{A4ACE86C-B560-4CE6-8F2D-D3F8E47B5AEB}" sibTransId="{92A9B7B5-29B6-4432-8D3A-439E26AF429E}"/>
    <dgm:cxn modelId="{C9CD8D62-4BE0-483B-A9CC-8ABF3E17CD41}" srcId="{D6CC434D-0536-4470-8681-97DDB873EA30}" destId="{E9919859-7BD6-4FA9-8733-05C29794F0FA}" srcOrd="4" destOrd="0" parTransId="{FCB0B7EC-FA03-4B8B-A449-46C2F9D1B94B}" sibTransId="{0AD7FA59-3A59-4294-B7AC-C9906CE3E453}"/>
    <dgm:cxn modelId="{545EEF7D-C629-4E04-8AC8-C09A8C267B37}" type="presOf" srcId="{AA2FE998-260B-48CC-A180-B3CEB2F3D4F7}" destId="{357D2A8F-DB82-4A29-BFA0-53B61C425B6E}" srcOrd="0" destOrd="0" presId="urn:microsoft.com/office/officeart/2005/8/layout/funnel1"/>
    <dgm:cxn modelId="{46CA5B94-F7B8-46F1-9485-C6B043F29029}" type="presOf" srcId="{9B55F144-CDAC-4E6C-B2C7-6498120CEDEB}" destId="{5870396D-99A1-4647-AB96-FBEE83A1E08A}" srcOrd="0" destOrd="0" presId="urn:microsoft.com/office/officeart/2005/8/layout/funnel1"/>
    <dgm:cxn modelId="{7F5A4C9F-5500-4AD9-A75C-C9654EE0F5C0}" type="presOf" srcId="{D6CC434D-0536-4470-8681-97DDB873EA30}" destId="{30590B46-9CB8-4634-B52A-5A6867336111}" srcOrd="0" destOrd="0" presId="urn:microsoft.com/office/officeart/2005/8/layout/funnel1"/>
    <dgm:cxn modelId="{1193EEB2-ECBD-4E77-9E3D-B9A7E87B69FE}" srcId="{D6CC434D-0536-4470-8681-97DDB873EA30}" destId="{EF5E21F6-2C19-4064-8F81-2E5010426892}" srcOrd="0" destOrd="0" parTransId="{0D157D35-0AE0-4BE4-A04E-1EB1CA0E2F43}" sibTransId="{8898CE0F-0E47-43FD-8C94-45E4F86A75D0}"/>
    <dgm:cxn modelId="{4E5944CC-8C5A-42AE-A23F-23E2F65F478D}" srcId="{D6CC434D-0536-4470-8681-97DDB873EA30}" destId="{9B55F144-CDAC-4E6C-B2C7-6498120CEDEB}" srcOrd="3" destOrd="0" parTransId="{2361BD0F-B17E-457D-AA2A-E0BB8B7AD78D}" sibTransId="{2EE2E746-B461-4094-AD65-3583A336F8D1}"/>
    <dgm:cxn modelId="{D97386E1-1219-4D3D-90D9-8A15E8C4DEDD}" srcId="{D6CC434D-0536-4470-8681-97DDB873EA30}" destId="{BD7DD881-B0B9-4812-A745-8F2C4DCE5FDC}" srcOrd="2" destOrd="0" parTransId="{4A374677-41E4-488B-907D-508BA11069B0}" sibTransId="{4197F06C-3FB1-4233-BEE9-8EB6704C3BA1}"/>
    <dgm:cxn modelId="{A2C65CF4-C86A-48AB-9B93-8D1644BE24B9}" type="presOf" srcId="{EF5E21F6-2C19-4064-8F81-2E5010426892}" destId="{92CE964D-6009-4AD3-9D29-EA2E9BCACC83}" srcOrd="0" destOrd="0" presId="urn:microsoft.com/office/officeart/2005/8/layout/funnel1"/>
    <dgm:cxn modelId="{847353FA-C71A-4C66-AFE6-37E57738161E}" type="presOf" srcId="{BD7DD881-B0B9-4812-A745-8F2C4DCE5FDC}" destId="{35F91FE9-8D55-4B87-A4F6-24669CBE603C}" srcOrd="0" destOrd="0" presId="urn:microsoft.com/office/officeart/2005/8/layout/funnel1"/>
    <dgm:cxn modelId="{5FC57469-A4FC-42C4-B9E8-E6B616BFD9DC}" type="presParOf" srcId="{30590B46-9CB8-4634-B52A-5A6867336111}" destId="{ED157DA8-A79F-428F-9165-700B8B8D9094}" srcOrd="0" destOrd="0" presId="urn:microsoft.com/office/officeart/2005/8/layout/funnel1"/>
    <dgm:cxn modelId="{F5443299-0E2F-423D-83B5-87F17872ABDC}" type="presParOf" srcId="{30590B46-9CB8-4634-B52A-5A6867336111}" destId="{603C20FC-1733-4D3B-9C30-E309472499AA}" srcOrd="1" destOrd="0" presId="urn:microsoft.com/office/officeart/2005/8/layout/funnel1"/>
    <dgm:cxn modelId="{F2D1D7D8-14AE-4184-AC9F-2C3566995D1F}" type="presParOf" srcId="{30590B46-9CB8-4634-B52A-5A6867336111}" destId="{5870396D-99A1-4647-AB96-FBEE83A1E08A}" srcOrd="2" destOrd="0" presId="urn:microsoft.com/office/officeart/2005/8/layout/funnel1"/>
    <dgm:cxn modelId="{93B3E145-7C78-4B72-9BE3-4A62DBCBA0A6}" type="presParOf" srcId="{30590B46-9CB8-4634-B52A-5A6867336111}" destId="{35F91FE9-8D55-4B87-A4F6-24669CBE603C}" srcOrd="3" destOrd="0" presId="urn:microsoft.com/office/officeart/2005/8/layout/funnel1"/>
    <dgm:cxn modelId="{4B1EE02D-365B-4D10-A8F2-1CD72D9A1A05}" type="presParOf" srcId="{30590B46-9CB8-4634-B52A-5A6867336111}" destId="{357D2A8F-DB82-4A29-BFA0-53B61C425B6E}" srcOrd="4" destOrd="0" presId="urn:microsoft.com/office/officeart/2005/8/layout/funnel1"/>
    <dgm:cxn modelId="{CC1F2E54-02CC-40EF-AEE2-DF659CC9E9EC}" type="presParOf" srcId="{30590B46-9CB8-4634-B52A-5A6867336111}" destId="{92CE964D-6009-4AD3-9D29-EA2E9BCACC83}" srcOrd="5" destOrd="0" presId="urn:microsoft.com/office/officeart/2005/8/layout/funnel1"/>
    <dgm:cxn modelId="{769B81FB-DFA8-4358-A859-73B0FBC15546}" type="presParOf" srcId="{30590B46-9CB8-4634-B52A-5A6867336111}" destId="{04871D92-3CC8-49B5-82F3-92A14572BCA8}"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4CCF0D-FC1A-42D5-925C-1CCB0969F98B}">
      <dsp:nvSpPr>
        <dsp:cNvPr id="0" name=""/>
        <dsp:cNvSpPr/>
      </dsp:nvSpPr>
      <dsp:spPr>
        <a:xfrm>
          <a:off x="4029472" y="0"/>
          <a:ext cx="2355056" cy="2355056"/>
        </a:xfrm>
        <a:prstGeom prst="triangle">
          <a:avLst/>
        </a:prstGeom>
        <a:solidFill>
          <a:srgbClr val="92D050"/>
        </a:solidFill>
        <a:ln w="25400" cap="flat" cmpd="sng" algn="ctr">
          <a:solidFill>
            <a:schemeClr val="lt1">
              <a:hueOff val="0"/>
              <a:satOff val="0"/>
              <a:lumOff val="0"/>
              <a:alphaOff val="0"/>
            </a:schemeClr>
          </a:solidFill>
          <a:prstDash val="solid"/>
        </a:ln>
        <a:effectLst>
          <a:outerShdw blurRad="50800" dist="38100" dir="16200000"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tx1"/>
              </a:solidFill>
            </a:rPr>
            <a:t>Biological</a:t>
          </a:r>
        </a:p>
        <a:p>
          <a:pPr marL="0" lvl="0" indent="0" algn="ctr" defTabSz="889000">
            <a:lnSpc>
              <a:spcPct val="90000"/>
            </a:lnSpc>
            <a:spcBef>
              <a:spcPct val="0"/>
            </a:spcBef>
            <a:spcAft>
              <a:spcPct val="35000"/>
            </a:spcAft>
            <a:buNone/>
          </a:pPr>
          <a:r>
            <a:rPr lang="en-US" sz="1800" b="1" kern="1200">
              <a:solidFill>
                <a:schemeClr val="tx1"/>
              </a:solidFill>
            </a:rPr>
            <a:t>Results in illness</a:t>
          </a:r>
        </a:p>
      </dsp:txBody>
      <dsp:txXfrm>
        <a:off x="4618236" y="1177528"/>
        <a:ext cx="1177528" cy="1177528"/>
      </dsp:txXfrm>
    </dsp:sp>
    <dsp:sp modelId="{AC73356A-665A-45CF-9BB6-1A0802795873}">
      <dsp:nvSpPr>
        <dsp:cNvPr id="0" name=""/>
        <dsp:cNvSpPr/>
      </dsp:nvSpPr>
      <dsp:spPr>
        <a:xfrm>
          <a:off x="2851943" y="2355056"/>
          <a:ext cx="2355056" cy="2355056"/>
        </a:xfrm>
        <a:prstGeom prst="triangle">
          <a:avLst/>
        </a:prstGeom>
        <a:solidFill>
          <a:srgbClr val="00B0F0"/>
        </a:solidFill>
        <a:ln w="25400" cap="flat" cmpd="sng" algn="ctr">
          <a:solidFill>
            <a:schemeClr val="lt1">
              <a:hueOff val="0"/>
              <a:satOff val="0"/>
              <a:lumOff val="0"/>
              <a:alphaOff val="0"/>
            </a:schemeClr>
          </a:solidFill>
          <a:prstDash val="solid"/>
        </a:ln>
        <a:effectLst>
          <a:outerShdw blurRad="50800" dist="38100" dir="16200000"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rPr>
            <a:t>Physical</a:t>
          </a:r>
        </a:p>
        <a:p>
          <a:pPr marL="0" lvl="0" indent="0" algn="ctr" defTabSz="889000">
            <a:lnSpc>
              <a:spcPct val="90000"/>
            </a:lnSpc>
            <a:spcBef>
              <a:spcPct val="0"/>
            </a:spcBef>
            <a:spcAft>
              <a:spcPct val="35000"/>
            </a:spcAft>
            <a:buNone/>
          </a:pPr>
          <a:r>
            <a:rPr lang="en-US" sz="1800" b="1" kern="1200" dirty="0">
              <a:solidFill>
                <a:schemeClr val="tx1"/>
              </a:solidFill>
            </a:rPr>
            <a:t>Results in injury</a:t>
          </a:r>
        </a:p>
      </dsp:txBody>
      <dsp:txXfrm>
        <a:off x="3440707" y="3532584"/>
        <a:ext cx="1177528" cy="1177528"/>
      </dsp:txXfrm>
    </dsp:sp>
    <dsp:sp modelId="{96DD2089-F771-49C8-8DC9-0BD7827A0C4C}">
      <dsp:nvSpPr>
        <dsp:cNvPr id="0" name=""/>
        <dsp:cNvSpPr/>
      </dsp:nvSpPr>
      <dsp:spPr>
        <a:xfrm rot="10800000">
          <a:off x="4029472" y="2355056"/>
          <a:ext cx="2355056" cy="2355056"/>
        </a:xfrm>
        <a:prstGeom prst="triangle">
          <a:avLst/>
        </a:prstGeom>
        <a:solidFill>
          <a:schemeClr val="accent4"/>
        </a:solidFill>
        <a:ln w="25400" cap="flat" cmpd="sng" algn="ctr">
          <a:solidFill>
            <a:schemeClr val="lt1">
              <a:hueOff val="0"/>
              <a:satOff val="0"/>
              <a:lumOff val="0"/>
              <a:alphaOff val="0"/>
            </a:schemeClr>
          </a:solidFill>
          <a:prstDash val="solid"/>
        </a:ln>
        <a:effectLst>
          <a:outerShdw blurRad="50800" dist="38100" dir="16200000"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bg2"/>
              </a:solidFill>
            </a:rPr>
            <a:t>Food Safety Hazards</a:t>
          </a:r>
        </a:p>
      </dsp:txBody>
      <dsp:txXfrm rot="10800000">
        <a:off x="4618236" y="2355056"/>
        <a:ext cx="1177528" cy="1177528"/>
      </dsp:txXfrm>
    </dsp:sp>
    <dsp:sp modelId="{BB55E768-5681-477B-B413-5B0872844C52}">
      <dsp:nvSpPr>
        <dsp:cNvPr id="0" name=""/>
        <dsp:cNvSpPr/>
      </dsp:nvSpPr>
      <dsp:spPr>
        <a:xfrm>
          <a:off x="5207000" y="2355056"/>
          <a:ext cx="2355056" cy="2355056"/>
        </a:xfrm>
        <a:prstGeom prst="triangle">
          <a:avLst/>
        </a:prstGeom>
        <a:solidFill>
          <a:srgbClr val="FFC000"/>
        </a:solidFill>
        <a:ln w="25400" cap="flat" cmpd="sng" algn="ctr">
          <a:solidFill>
            <a:schemeClr val="lt1">
              <a:hueOff val="0"/>
              <a:satOff val="0"/>
              <a:lumOff val="0"/>
              <a:alphaOff val="0"/>
            </a:schemeClr>
          </a:solidFill>
          <a:prstDash val="solid"/>
        </a:ln>
        <a:effectLst>
          <a:outerShdw blurRad="50800" dist="38100" dir="16200000"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tx1"/>
              </a:solidFill>
            </a:rPr>
            <a:t>Chemical</a:t>
          </a:r>
        </a:p>
        <a:p>
          <a:pPr marL="0" lvl="0" indent="0" algn="ctr" defTabSz="889000">
            <a:lnSpc>
              <a:spcPct val="90000"/>
            </a:lnSpc>
            <a:spcBef>
              <a:spcPct val="0"/>
            </a:spcBef>
            <a:spcAft>
              <a:spcPct val="35000"/>
            </a:spcAft>
            <a:buNone/>
          </a:pPr>
          <a:r>
            <a:rPr lang="en-US" sz="1800" b="1" kern="1200">
              <a:solidFill>
                <a:schemeClr val="tx1"/>
              </a:solidFill>
            </a:rPr>
            <a:t>Results in poisoning</a:t>
          </a:r>
        </a:p>
      </dsp:txBody>
      <dsp:txXfrm>
        <a:off x="5795764" y="3532584"/>
        <a:ext cx="1177528" cy="11775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9EA983-027D-4D7A-80FE-CF6B10AE7F36}">
      <dsp:nvSpPr>
        <dsp:cNvPr id="0" name=""/>
        <dsp:cNvSpPr/>
      </dsp:nvSpPr>
      <dsp:spPr>
        <a:xfrm rot="10800000">
          <a:off x="2071409" y="2142"/>
          <a:ext cx="6925310" cy="1308258"/>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6906"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1"/>
              </a:solidFill>
              <a:latin typeface="Verdana"/>
              <a:ea typeface="Verdana"/>
            </a:rPr>
            <a:t>Bacteria</a:t>
          </a:r>
        </a:p>
      </dsp:txBody>
      <dsp:txXfrm rot="10800000">
        <a:off x="2398473" y="2142"/>
        <a:ext cx="6598246" cy="1308258"/>
      </dsp:txXfrm>
    </dsp:sp>
    <dsp:sp modelId="{7994DB50-3344-4794-92B6-A21860083D9E}">
      <dsp:nvSpPr>
        <dsp:cNvPr id="0" name=""/>
        <dsp:cNvSpPr/>
      </dsp:nvSpPr>
      <dsp:spPr>
        <a:xfrm>
          <a:off x="1417280" y="2142"/>
          <a:ext cx="1308258" cy="1308258"/>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122531-2C63-49D7-B97B-B52909E61DB1}">
      <dsp:nvSpPr>
        <dsp:cNvPr id="0" name=""/>
        <dsp:cNvSpPr/>
      </dsp:nvSpPr>
      <dsp:spPr>
        <a:xfrm rot="10800000">
          <a:off x="1984497" y="1700926"/>
          <a:ext cx="6925310" cy="1308258"/>
        </a:xfrm>
        <a:prstGeom prst="homePlate">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6906"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1"/>
              </a:solidFill>
              <a:latin typeface="Verdana"/>
              <a:ea typeface="Verdana"/>
            </a:rPr>
            <a:t>Viruses</a:t>
          </a:r>
        </a:p>
      </dsp:txBody>
      <dsp:txXfrm rot="10800000">
        <a:off x="2311561" y="1700926"/>
        <a:ext cx="6598246" cy="1308258"/>
      </dsp:txXfrm>
    </dsp:sp>
    <dsp:sp modelId="{D94731CD-CD23-4912-9E34-E0CB4262BB86}">
      <dsp:nvSpPr>
        <dsp:cNvPr id="0" name=""/>
        <dsp:cNvSpPr/>
      </dsp:nvSpPr>
      <dsp:spPr>
        <a:xfrm>
          <a:off x="1417280" y="1700926"/>
          <a:ext cx="1308258" cy="130825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F59F83-63DD-4F7B-A789-EE5B24CAB699}">
      <dsp:nvSpPr>
        <dsp:cNvPr id="0" name=""/>
        <dsp:cNvSpPr/>
      </dsp:nvSpPr>
      <dsp:spPr>
        <a:xfrm rot="10800000">
          <a:off x="2071409" y="3399710"/>
          <a:ext cx="6925310" cy="1308258"/>
        </a:xfrm>
        <a:prstGeom prst="homePlate">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6906"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1"/>
              </a:solidFill>
              <a:latin typeface="Verdana"/>
              <a:ea typeface="Verdana"/>
            </a:rPr>
            <a:t>Parasites</a:t>
          </a:r>
        </a:p>
      </dsp:txBody>
      <dsp:txXfrm rot="10800000">
        <a:off x="2398473" y="3399710"/>
        <a:ext cx="6598246" cy="1308258"/>
      </dsp:txXfrm>
    </dsp:sp>
    <dsp:sp modelId="{2B2B4AAA-2533-4E19-8F29-286EAD890A60}">
      <dsp:nvSpPr>
        <dsp:cNvPr id="0" name=""/>
        <dsp:cNvSpPr/>
      </dsp:nvSpPr>
      <dsp:spPr>
        <a:xfrm>
          <a:off x="1417280" y="3399710"/>
          <a:ext cx="1308258" cy="1308258"/>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5000" r="-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DDCA95-028A-4EC9-BC7F-C1C2787B5496}">
      <dsp:nvSpPr>
        <dsp:cNvPr id="0" name=""/>
        <dsp:cNvSpPr/>
      </dsp:nvSpPr>
      <dsp:spPr>
        <a:xfrm>
          <a:off x="836428" y="146952"/>
          <a:ext cx="2390822" cy="1784698"/>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45720" rIns="15240" bIns="15240" numCol="1" spcCol="1270" anchor="t" anchorCtr="0">
          <a:noAutofit/>
        </a:bodyPr>
        <a:lstStyle/>
        <a:p>
          <a:pPr marL="114300" lvl="1" indent="-114300" algn="l" defTabSz="533400">
            <a:lnSpc>
              <a:spcPct val="90000"/>
            </a:lnSpc>
            <a:spcBef>
              <a:spcPct val="0"/>
            </a:spcBef>
            <a:spcAft>
              <a:spcPct val="15000"/>
            </a:spcAft>
            <a:buChar char="•"/>
          </a:pPr>
          <a:r>
            <a:rPr lang="en-US" sz="1200" kern="1200" dirty="0">
              <a:latin typeface="Verdana" panose="020B0604030504040204" pitchFamily="34" charset="0"/>
              <a:ea typeface="Verdana" panose="020B0604030504040204" pitchFamily="34" charset="0"/>
              <a:cs typeface="Calibri"/>
            </a:rPr>
            <a:t>Onset time: 6 - 48 hours</a:t>
          </a:r>
        </a:p>
        <a:p>
          <a:pPr marL="114300" lvl="1" indent="-114300" algn="l" defTabSz="533400">
            <a:lnSpc>
              <a:spcPct val="90000"/>
            </a:lnSpc>
            <a:spcBef>
              <a:spcPct val="0"/>
            </a:spcBef>
            <a:spcAft>
              <a:spcPct val="15000"/>
            </a:spcAft>
            <a:buChar char="•"/>
          </a:pPr>
          <a:r>
            <a:rPr lang="en-US" sz="1200" kern="1200" dirty="0">
              <a:latin typeface="Verdana" panose="020B0604030504040204" pitchFamily="34" charset="0"/>
              <a:ea typeface="Verdana" panose="020B0604030504040204" pitchFamily="34" charset="0"/>
              <a:cs typeface="Calibri"/>
            </a:rPr>
            <a:t>Symptoms: Diarrhea, fever, abdominal cramps, vomiting</a:t>
          </a:r>
        </a:p>
        <a:p>
          <a:pPr marL="114300" lvl="1" indent="-114300" algn="l" defTabSz="533400">
            <a:lnSpc>
              <a:spcPct val="90000"/>
            </a:lnSpc>
            <a:spcBef>
              <a:spcPct val="0"/>
            </a:spcBef>
            <a:spcAft>
              <a:spcPct val="15000"/>
            </a:spcAft>
            <a:buChar char="•"/>
          </a:pPr>
          <a:r>
            <a:rPr lang="en-US" sz="1200" kern="1200" dirty="0">
              <a:latin typeface="Verdana" panose="020B0604030504040204" pitchFamily="34" charset="0"/>
              <a:ea typeface="Verdana" panose="020B0604030504040204" pitchFamily="34" charset="0"/>
              <a:cs typeface="Calibri"/>
            </a:rPr>
            <a:t>Duration: 4 - 7 days</a:t>
          </a:r>
        </a:p>
      </dsp:txBody>
      <dsp:txXfrm>
        <a:off x="878246" y="188770"/>
        <a:ext cx="2307186" cy="1742880"/>
      </dsp:txXfrm>
    </dsp:sp>
    <dsp:sp modelId="{CDE5AD9E-1DFC-4ABD-B09D-24E0BBC19AC8}">
      <dsp:nvSpPr>
        <dsp:cNvPr id="0" name=""/>
        <dsp:cNvSpPr/>
      </dsp:nvSpPr>
      <dsp:spPr>
        <a:xfrm>
          <a:off x="838376" y="1727672"/>
          <a:ext cx="2369424" cy="457697"/>
        </a:xfrm>
        <a:prstGeom prst="rect">
          <a:avLst/>
        </a:prstGeom>
        <a:solidFill>
          <a:srgbClr val="FFC0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tx1"/>
              </a:solidFill>
              <a:latin typeface="Calibri"/>
              <a:ea typeface="Verdana"/>
              <a:cs typeface="Calibri"/>
            </a:rPr>
            <a:t>Salmonellosis</a:t>
          </a:r>
        </a:p>
      </dsp:txBody>
      <dsp:txXfrm>
        <a:off x="838376" y="1727672"/>
        <a:ext cx="1668608" cy="457697"/>
      </dsp:txXfrm>
    </dsp:sp>
    <dsp:sp modelId="{1860AD5B-2733-4146-91D6-2726CA33FF61}">
      <dsp:nvSpPr>
        <dsp:cNvPr id="0" name=""/>
        <dsp:cNvSpPr/>
      </dsp:nvSpPr>
      <dsp:spPr>
        <a:xfrm>
          <a:off x="2706093" y="1348585"/>
          <a:ext cx="836787" cy="836787"/>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F209BC-D98E-4C41-B881-76F0260030AF}">
      <dsp:nvSpPr>
        <dsp:cNvPr id="0" name=""/>
        <dsp:cNvSpPr/>
      </dsp:nvSpPr>
      <dsp:spPr>
        <a:xfrm>
          <a:off x="3833309" y="270025"/>
          <a:ext cx="2390822" cy="1784698"/>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45720" rIns="15240" bIns="15240" numCol="1" spcCol="1270" anchor="t" anchorCtr="0">
          <a:noAutofit/>
        </a:bodyPr>
        <a:lstStyle/>
        <a:p>
          <a:pPr marL="114300" lvl="1" indent="-114300" algn="l" defTabSz="533400">
            <a:lnSpc>
              <a:spcPct val="90000"/>
            </a:lnSpc>
            <a:spcBef>
              <a:spcPct val="0"/>
            </a:spcBef>
            <a:spcAft>
              <a:spcPct val="15000"/>
            </a:spcAft>
            <a:buChar char="•"/>
          </a:pPr>
          <a:r>
            <a:rPr lang="en-US" sz="1200" kern="1200" dirty="0">
              <a:latin typeface="Verdana" panose="020B0604030504040204" pitchFamily="34" charset="0"/>
              <a:ea typeface="Verdana" panose="020B0604030504040204" pitchFamily="34" charset="0"/>
              <a:cs typeface="Calibri"/>
            </a:rPr>
            <a:t>Onset time: 12 - 48 hours</a:t>
          </a:r>
        </a:p>
        <a:p>
          <a:pPr marL="114300" lvl="1" indent="-114300" algn="l" defTabSz="533400">
            <a:lnSpc>
              <a:spcPct val="90000"/>
            </a:lnSpc>
            <a:spcBef>
              <a:spcPct val="0"/>
            </a:spcBef>
            <a:spcAft>
              <a:spcPct val="15000"/>
            </a:spcAft>
            <a:buChar char="•"/>
          </a:pPr>
          <a:r>
            <a:rPr lang="en-US" sz="1200" kern="1200" dirty="0">
              <a:latin typeface="Verdana" panose="020B0604030504040204" pitchFamily="34" charset="0"/>
              <a:ea typeface="Verdana" panose="020B0604030504040204" pitchFamily="34" charset="0"/>
              <a:cs typeface="Calibri"/>
            </a:rPr>
            <a:t>Symptoms: Nausea, </a:t>
          </a:r>
          <a:r>
            <a:rPr lang="en-US" sz="1200" b="0" kern="1200" dirty="0">
              <a:latin typeface="Verdana" panose="020B0604030504040204" pitchFamily="34" charset="0"/>
              <a:ea typeface="Verdana" panose="020B0604030504040204" pitchFamily="34" charset="0"/>
              <a:cs typeface="Calibri"/>
            </a:rPr>
            <a:t>vomiting, abdominal </a:t>
          </a:r>
          <a:r>
            <a:rPr lang="en-US" sz="1200" kern="1200" dirty="0">
              <a:latin typeface="Verdana" panose="020B0604030504040204" pitchFamily="34" charset="0"/>
              <a:ea typeface="Verdana" panose="020B0604030504040204" pitchFamily="34" charset="0"/>
              <a:cs typeface="Calibri"/>
            </a:rPr>
            <a:t>cramps, diarrhea, fever, headache</a:t>
          </a:r>
        </a:p>
        <a:p>
          <a:pPr marL="114300" lvl="1" indent="-114300" algn="l" defTabSz="533400">
            <a:lnSpc>
              <a:spcPct val="90000"/>
            </a:lnSpc>
            <a:spcBef>
              <a:spcPct val="0"/>
            </a:spcBef>
            <a:spcAft>
              <a:spcPct val="15000"/>
            </a:spcAft>
            <a:buChar char="•"/>
          </a:pPr>
          <a:r>
            <a:rPr lang="en-US" sz="1200" kern="1200" dirty="0">
              <a:latin typeface="Verdana" panose="020B0604030504040204" pitchFamily="34" charset="0"/>
              <a:ea typeface="Verdana" panose="020B0604030504040204" pitchFamily="34" charset="0"/>
              <a:cs typeface="Calibri"/>
            </a:rPr>
            <a:t>Duration: 12 - 60 hours</a:t>
          </a:r>
        </a:p>
      </dsp:txBody>
      <dsp:txXfrm>
        <a:off x="3875127" y="311843"/>
        <a:ext cx="2307186" cy="1742880"/>
      </dsp:txXfrm>
    </dsp:sp>
    <dsp:sp modelId="{DBAF430D-7413-448B-B7DA-A6DA33AE406B}">
      <dsp:nvSpPr>
        <dsp:cNvPr id="0" name=""/>
        <dsp:cNvSpPr/>
      </dsp:nvSpPr>
      <dsp:spPr>
        <a:xfrm>
          <a:off x="3834792" y="1786852"/>
          <a:ext cx="2362801" cy="568643"/>
        </a:xfrm>
        <a:prstGeom prst="rect">
          <a:avLst/>
        </a:prstGeom>
        <a:solidFill>
          <a:srgbClr val="00B0F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tx1"/>
              </a:solidFill>
              <a:latin typeface="Calibri"/>
              <a:ea typeface="Verdana"/>
              <a:cs typeface="Calibri"/>
            </a:rPr>
            <a:t>Norovirus Infection</a:t>
          </a:r>
        </a:p>
      </dsp:txBody>
      <dsp:txXfrm>
        <a:off x="3834792" y="1786852"/>
        <a:ext cx="1663945" cy="568643"/>
      </dsp:txXfrm>
    </dsp:sp>
    <dsp:sp modelId="{8E65EEE1-2751-412C-9C2F-A82283DB35C2}">
      <dsp:nvSpPr>
        <dsp:cNvPr id="0" name=""/>
        <dsp:cNvSpPr/>
      </dsp:nvSpPr>
      <dsp:spPr>
        <a:xfrm>
          <a:off x="5791640" y="1518704"/>
          <a:ext cx="836787" cy="836787"/>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1AA37C-034B-4475-84C9-AA7295A096C0}">
      <dsp:nvSpPr>
        <dsp:cNvPr id="0" name=""/>
        <dsp:cNvSpPr/>
      </dsp:nvSpPr>
      <dsp:spPr>
        <a:xfrm>
          <a:off x="6906793" y="404716"/>
          <a:ext cx="2904251" cy="1716166"/>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45720" rIns="15240" bIns="15240" numCol="1" spcCol="1270" anchor="t" anchorCtr="0">
          <a:noAutofit/>
        </a:bodyPr>
        <a:lstStyle/>
        <a:p>
          <a:pPr marL="114300" lvl="1" indent="-114300" algn="l" defTabSz="533400">
            <a:lnSpc>
              <a:spcPct val="90000"/>
            </a:lnSpc>
            <a:spcBef>
              <a:spcPct val="0"/>
            </a:spcBef>
            <a:spcAft>
              <a:spcPct val="15000"/>
            </a:spcAft>
            <a:buChar char="•"/>
          </a:pPr>
          <a:r>
            <a:rPr lang="en-US" sz="1200" kern="1200" dirty="0">
              <a:latin typeface="Verdana" panose="020B0604030504040204" pitchFamily="34" charset="0"/>
              <a:ea typeface="Verdana" panose="020B0604030504040204" pitchFamily="34" charset="0"/>
              <a:cs typeface="Calibri"/>
            </a:rPr>
            <a:t>Onset time: 6 - 48 hours</a:t>
          </a:r>
        </a:p>
        <a:p>
          <a:pPr marL="114300" lvl="1" indent="-114300" algn="l" defTabSz="533400">
            <a:lnSpc>
              <a:spcPct val="90000"/>
            </a:lnSpc>
            <a:spcBef>
              <a:spcPct val="0"/>
            </a:spcBef>
            <a:spcAft>
              <a:spcPct val="15000"/>
            </a:spcAft>
            <a:buChar char="•"/>
          </a:pPr>
          <a:r>
            <a:rPr lang="en-US" sz="1200" kern="1200" dirty="0">
              <a:latin typeface="Verdana" panose="020B0604030504040204" pitchFamily="34" charset="0"/>
              <a:ea typeface="Verdana" panose="020B0604030504040204" pitchFamily="34" charset="0"/>
              <a:cs typeface="Calibri"/>
            </a:rPr>
            <a:t>Symptoms: Severe (bloody) diarrhea, abdominal cramps, vomiting; potential kidney failure</a:t>
          </a:r>
        </a:p>
        <a:p>
          <a:pPr marL="114300" lvl="1" indent="-114300" algn="l" defTabSz="533400">
            <a:lnSpc>
              <a:spcPct val="90000"/>
            </a:lnSpc>
            <a:spcBef>
              <a:spcPct val="0"/>
            </a:spcBef>
            <a:spcAft>
              <a:spcPct val="15000"/>
            </a:spcAft>
            <a:buChar char="•"/>
          </a:pPr>
          <a:r>
            <a:rPr lang="en-US" sz="1200" kern="1200" dirty="0">
              <a:latin typeface="Verdana" panose="020B0604030504040204" pitchFamily="34" charset="0"/>
              <a:ea typeface="Verdana" panose="020B0604030504040204" pitchFamily="34" charset="0"/>
              <a:cs typeface="Calibri"/>
            </a:rPr>
            <a:t>Duration: 1 - 8 days</a:t>
          </a:r>
        </a:p>
      </dsp:txBody>
      <dsp:txXfrm>
        <a:off x="6947005" y="444928"/>
        <a:ext cx="2823827" cy="1675954"/>
      </dsp:txXfrm>
    </dsp:sp>
    <dsp:sp modelId="{E2EABE0F-3012-4D55-B7C0-AC6AF5E6B4AB}">
      <dsp:nvSpPr>
        <dsp:cNvPr id="0" name=""/>
        <dsp:cNvSpPr/>
      </dsp:nvSpPr>
      <dsp:spPr>
        <a:xfrm>
          <a:off x="6907415" y="1900929"/>
          <a:ext cx="2935619" cy="624687"/>
        </a:xfrm>
        <a:prstGeom prst="rect">
          <a:avLst/>
        </a:prstGeom>
        <a:solidFill>
          <a:srgbClr val="FFC0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US" sz="2000" b="1" i="1" kern="1200" dirty="0">
              <a:solidFill>
                <a:schemeClr val="tx1"/>
              </a:solidFill>
              <a:latin typeface="Calibri"/>
              <a:ea typeface="Verdana"/>
              <a:cs typeface="Calibri"/>
            </a:rPr>
            <a:t>E. coli </a:t>
          </a:r>
          <a:r>
            <a:rPr lang="en-US" sz="2000" b="1" i="0" kern="1200" dirty="0">
              <a:solidFill>
                <a:schemeClr val="tx1"/>
              </a:solidFill>
              <a:latin typeface="Calibri"/>
              <a:ea typeface="Verdana"/>
              <a:cs typeface="Calibri"/>
            </a:rPr>
            <a:t>0157:H7 Infection</a:t>
          </a:r>
          <a:endParaRPr lang="en-US" sz="2000" b="1" i="1" kern="1200" dirty="0">
            <a:solidFill>
              <a:schemeClr val="tx1"/>
            </a:solidFill>
            <a:latin typeface="Calibri"/>
            <a:ea typeface="Verdana"/>
            <a:cs typeface="Calibri"/>
          </a:endParaRPr>
        </a:p>
      </dsp:txBody>
      <dsp:txXfrm>
        <a:off x="6907415" y="1900929"/>
        <a:ext cx="2067337" cy="624687"/>
      </dsp:txXfrm>
    </dsp:sp>
    <dsp:sp modelId="{02E89511-C83E-46A6-A3DB-75F37CDE9488}">
      <dsp:nvSpPr>
        <dsp:cNvPr id="0" name=""/>
        <dsp:cNvSpPr/>
      </dsp:nvSpPr>
      <dsp:spPr>
        <a:xfrm>
          <a:off x="9388981" y="1688827"/>
          <a:ext cx="836787" cy="836787"/>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5E9C33-3464-4692-B128-CD51BC52A913}">
      <dsp:nvSpPr>
        <dsp:cNvPr id="0" name=""/>
        <dsp:cNvSpPr/>
      </dsp:nvSpPr>
      <dsp:spPr>
        <a:xfrm>
          <a:off x="1036176" y="0"/>
          <a:ext cx="2256563" cy="1989788"/>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45720" rIns="15240" bIns="15240" numCol="1" spcCol="1270" anchor="t" anchorCtr="0">
          <a:noAutofit/>
        </a:bodyPr>
        <a:lstStyle/>
        <a:p>
          <a:pPr marL="114300" lvl="1" indent="-114300" algn="l" defTabSz="533400">
            <a:lnSpc>
              <a:spcPct val="90000"/>
            </a:lnSpc>
            <a:spcBef>
              <a:spcPct val="0"/>
            </a:spcBef>
            <a:spcAft>
              <a:spcPct val="15000"/>
            </a:spcAft>
            <a:buChar char="•"/>
          </a:pPr>
          <a:r>
            <a:rPr lang="en-US" sz="1200" kern="1200" dirty="0">
              <a:latin typeface="Verdana" panose="020B0604030504040204" pitchFamily="34" charset="0"/>
              <a:ea typeface="Verdana" panose="020B0604030504040204" pitchFamily="34" charset="0"/>
            </a:rPr>
            <a:t>Onset time: 9 - 48 hours GI illness; 2 -6  weeks invasive disease</a:t>
          </a:r>
        </a:p>
        <a:p>
          <a:pPr marL="114300" lvl="1" indent="-114300" algn="l" defTabSz="533400">
            <a:lnSpc>
              <a:spcPct val="90000"/>
            </a:lnSpc>
            <a:spcBef>
              <a:spcPct val="0"/>
            </a:spcBef>
            <a:spcAft>
              <a:spcPct val="15000"/>
            </a:spcAft>
            <a:buChar char="•"/>
          </a:pPr>
          <a:r>
            <a:rPr lang="en-US" sz="1200" kern="1200" dirty="0">
              <a:latin typeface="Verdana" panose="020B0604030504040204" pitchFamily="34" charset="0"/>
              <a:ea typeface="Verdana" panose="020B0604030504040204" pitchFamily="34" charset="0"/>
            </a:rPr>
            <a:t>Symptoms: Fever, muscle aches, nausea, diarrhea; premature delivery or stillbirth (if pregnant)</a:t>
          </a:r>
        </a:p>
        <a:p>
          <a:pPr marL="114300" lvl="1" indent="-114300" algn="l" defTabSz="533400">
            <a:lnSpc>
              <a:spcPct val="90000"/>
            </a:lnSpc>
            <a:spcBef>
              <a:spcPct val="0"/>
            </a:spcBef>
            <a:spcAft>
              <a:spcPct val="15000"/>
            </a:spcAft>
            <a:buChar char="•"/>
          </a:pPr>
          <a:r>
            <a:rPr lang="en-US" sz="1200" kern="1200" dirty="0">
              <a:latin typeface="Verdana" panose="020B0604030504040204" pitchFamily="34" charset="0"/>
              <a:ea typeface="Verdana" panose="020B0604030504040204" pitchFamily="34" charset="0"/>
            </a:rPr>
            <a:t>Duration: Variable</a:t>
          </a:r>
        </a:p>
      </dsp:txBody>
      <dsp:txXfrm>
        <a:off x="1082799" y="46623"/>
        <a:ext cx="2163317" cy="1943165"/>
      </dsp:txXfrm>
    </dsp:sp>
    <dsp:sp modelId="{25B799AB-C110-4336-9AD7-AD15985FD45B}">
      <dsp:nvSpPr>
        <dsp:cNvPr id="0" name=""/>
        <dsp:cNvSpPr/>
      </dsp:nvSpPr>
      <dsp:spPr>
        <a:xfrm>
          <a:off x="1036639" y="1915026"/>
          <a:ext cx="2258210" cy="540694"/>
        </a:xfrm>
        <a:prstGeom prst="rect">
          <a:avLst/>
        </a:prstGeom>
        <a:solidFill>
          <a:srgbClr val="FFC0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n-US" sz="1600" b="1" kern="1200" dirty="0">
              <a:solidFill>
                <a:schemeClr val="tx1"/>
              </a:solidFill>
            </a:rPr>
            <a:t>Listeriosis</a:t>
          </a:r>
        </a:p>
      </dsp:txBody>
      <dsp:txXfrm>
        <a:off x="1036639" y="1915026"/>
        <a:ext cx="1590289" cy="540694"/>
      </dsp:txXfrm>
    </dsp:sp>
    <dsp:sp modelId="{E96B2263-7C97-4EC0-9087-78AF208125D3}">
      <dsp:nvSpPr>
        <dsp:cNvPr id="0" name=""/>
        <dsp:cNvSpPr/>
      </dsp:nvSpPr>
      <dsp:spPr>
        <a:xfrm>
          <a:off x="2850944" y="1656211"/>
          <a:ext cx="789797" cy="789797"/>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4000" b="-4000"/>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9883645-34AC-4F14-B567-5C01004BEB09}">
      <dsp:nvSpPr>
        <dsp:cNvPr id="0" name=""/>
        <dsp:cNvSpPr/>
      </dsp:nvSpPr>
      <dsp:spPr>
        <a:xfrm>
          <a:off x="3777030" y="107942"/>
          <a:ext cx="2652703" cy="1979816"/>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45720" rIns="15240" bIns="15240" numCol="1" spcCol="1270" anchor="t" anchorCtr="0">
          <a:noAutofit/>
        </a:bodyPr>
        <a:lstStyle/>
        <a:p>
          <a:pPr marL="114300" lvl="1" indent="-114300" algn="l" defTabSz="533400">
            <a:lnSpc>
              <a:spcPct val="90000"/>
            </a:lnSpc>
            <a:spcBef>
              <a:spcPct val="0"/>
            </a:spcBef>
            <a:spcAft>
              <a:spcPct val="15000"/>
            </a:spcAft>
            <a:buChar char="•"/>
          </a:pPr>
          <a:r>
            <a:rPr lang="en-US" sz="1200" kern="1200" dirty="0">
              <a:latin typeface="Verdana" panose="020B0604030504040204" pitchFamily="34" charset="0"/>
              <a:ea typeface="Verdana" panose="020B0604030504040204" pitchFamily="34" charset="0"/>
            </a:rPr>
            <a:t>Onset time: 1 - 14 days; typically at least 1 week</a:t>
          </a:r>
        </a:p>
        <a:p>
          <a:pPr marL="114300" lvl="1" indent="-114300" algn="l" defTabSz="533400">
            <a:lnSpc>
              <a:spcPct val="90000"/>
            </a:lnSpc>
            <a:spcBef>
              <a:spcPct val="0"/>
            </a:spcBef>
            <a:spcAft>
              <a:spcPct val="15000"/>
            </a:spcAft>
            <a:buChar char="•"/>
          </a:pPr>
          <a:r>
            <a:rPr lang="en-US" sz="1200" kern="1200" dirty="0">
              <a:latin typeface="Verdana" panose="020B0604030504040204" pitchFamily="34" charset="0"/>
              <a:ea typeface="Verdana" panose="020B0604030504040204" pitchFamily="34" charset="0"/>
            </a:rPr>
            <a:t>Symptoms: Watery diarrhea, loss of appetite, weight loss, abdominal cramps, nausea, </a:t>
          </a:r>
          <a:r>
            <a:rPr lang="en-US" sz="1200" b="0" kern="1200" dirty="0">
              <a:latin typeface="Verdana" panose="020B0604030504040204" pitchFamily="34" charset="0"/>
              <a:ea typeface="Verdana" panose="020B0604030504040204" pitchFamily="34" charset="0"/>
            </a:rPr>
            <a:t>vomiting, </a:t>
          </a:r>
          <a:r>
            <a:rPr lang="en-US" sz="1200" kern="1200" dirty="0">
              <a:latin typeface="Verdana" panose="020B0604030504040204" pitchFamily="34" charset="0"/>
              <a:ea typeface="Verdana" panose="020B0604030504040204" pitchFamily="34" charset="0"/>
            </a:rPr>
            <a:t>fatigue</a:t>
          </a:r>
        </a:p>
        <a:p>
          <a:pPr marL="114300" lvl="1" indent="-114300" algn="l" defTabSz="533400">
            <a:lnSpc>
              <a:spcPct val="90000"/>
            </a:lnSpc>
            <a:spcBef>
              <a:spcPct val="0"/>
            </a:spcBef>
            <a:spcAft>
              <a:spcPct val="15000"/>
            </a:spcAft>
            <a:buChar char="•"/>
          </a:pPr>
          <a:r>
            <a:rPr lang="en-US" sz="1200" kern="1200" dirty="0">
              <a:latin typeface="Verdana" panose="020B0604030504040204" pitchFamily="34" charset="0"/>
              <a:ea typeface="Verdana" panose="020B0604030504040204" pitchFamily="34" charset="0"/>
            </a:rPr>
            <a:t>Duration: May be remitting/ relapsing over weeks/months</a:t>
          </a:r>
        </a:p>
      </dsp:txBody>
      <dsp:txXfrm>
        <a:off x="3823419" y="154331"/>
        <a:ext cx="2559925" cy="1933427"/>
      </dsp:txXfrm>
    </dsp:sp>
    <dsp:sp modelId="{C4D4DBC5-EDDF-4400-97B2-7267FAAAB295}">
      <dsp:nvSpPr>
        <dsp:cNvPr id="0" name=""/>
        <dsp:cNvSpPr/>
      </dsp:nvSpPr>
      <dsp:spPr>
        <a:xfrm>
          <a:off x="3781724" y="1887280"/>
          <a:ext cx="2624315" cy="596184"/>
        </a:xfrm>
        <a:prstGeom prst="rect">
          <a:avLst/>
        </a:prstGeom>
        <a:solidFill>
          <a:schemeClr val="accent3">
            <a:lumMod val="40000"/>
            <a:lumOff val="6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n-US" sz="1600" b="1" kern="1200" err="1">
              <a:solidFill>
                <a:schemeClr val="tx1"/>
              </a:solidFill>
            </a:rPr>
            <a:t>Cyclosporiasis</a:t>
          </a:r>
          <a:endParaRPr lang="en-US" sz="1600" b="1" kern="1200">
            <a:solidFill>
              <a:schemeClr val="tx1"/>
            </a:solidFill>
          </a:endParaRPr>
        </a:p>
      </dsp:txBody>
      <dsp:txXfrm>
        <a:off x="3781724" y="1887280"/>
        <a:ext cx="1848109" cy="596184"/>
      </dsp:txXfrm>
    </dsp:sp>
    <dsp:sp modelId="{755685BE-5056-4FC9-AB78-CF474B0FE151}">
      <dsp:nvSpPr>
        <dsp:cNvPr id="0" name=""/>
        <dsp:cNvSpPr/>
      </dsp:nvSpPr>
      <dsp:spPr>
        <a:xfrm>
          <a:off x="6005762" y="1690262"/>
          <a:ext cx="789797" cy="789797"/>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F25F05-DCBC-48E8-A650-5C0A2230291A}">
      <dsp:nvSpPr>
        <dsp:cNvPr id="0" name=""/>
        <dsp:cNvSpPr/>
      </dsp:nvSpPr>
      <dsp:spPr>
        <a:xfrm>
          <a:off x="6929788" y="221025"/>
          <a:ext cx="2570293" cy="1670259"/>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45720" rIns="15240" bIns="15240" numCol="1" spcCol="1270" anchor="t" anchorCtr="0">
          <a:noAutofit/>
        </a:bodyPr>
        <a:lstStyle/>
        <a:p>
          <a:pPr marL="114300" lvl="1" indent="-114300" algn="l" defTabSz="533400">
            <a:lnSpc>
              <a:spcPct val="90000"/>
            </a:lnSpc>
            <a:spcBef>
              <a:spcPct val="0"/>
            </a:spcBef>
            <a:spcAft>
              <a:spcPct val="15000"/>
            </a:spcAft>
            <a:buChar char="•"/>
          </a:pPr>
          <a:r>
            <a:rPr lang="en-US" sz="1200" kern="1200" dirty="0">
              <a:latin typeface="Verdana" panose="020B0604030504040204" pitchFamily="34" charset="0"/>
              <a:ea typeface="Verdana" panose="020B0604030504040204" pitchFamily="34" charset="0"/>
            </a:rPr>
            <a:t>Onset time: 2 - 5 days </a:t>
          </a:r>
        </a:p>
        <a:p>
          <a:pPr marL="114300" lvl="1" indent="-114300" algn="l" defTabSz="533400">
            <a:lnSpc>
              <a:spcPct val="90000"/>
            </a:lnSpc>
            <a:spcBef>
              <a:spcPct val="0"/>
            </a:spcBef>
            <a:spcAft>
              <a:spcPct val="15000"/>
            </a:spcAft>
            <a:buChar char="•"/>
          </a:pPr>
          <a:r>
            <a:rPr lang="en-US" sz="1200" kern="1200" dirty="0">
              <a:latin typeface="Verdana" panose="020B0604030504040204" pitchFamily="34" charset="0"/>
              <a:ea typeface="Verdana" panose="020B0604030504040204" pitchFamily="34" charset="0"/>
            </a:rPr>
            <a:t>Symptoms: Diarrhea (may be bloody), abdominal cramps, fever, vomiting</a:t>
          </a:r>
        </a:p>
        <a:p>
          <a:pPr marL="114300" lvl="1" indent="-114300" algn="l" defTabSz="533400">
            <a:lnSpc>
              <a:spcPct val="90000"/>
            </a:lnSpc>
            <a:spcBef>
              <a:spcPct val="0"/>
            </a:spcBef>
            <a:spcAft>
              <a:spcPct val="15000"/>
            </a:spcAft>
            <a:buChar char="•"/>
          </a:pPr>
          <a:r>
            <a:rPr lang="en-US" sz="1200" kern="1200" dirty="0">
              <a:latin typeface="Verdana" panose="020B0604030504040204" pitchFamily="34" charset="0"/>
              <a:ea typeface="Verdana" panose="020B0604030504040204" pitchFamily="34" charset="0"/>
            </a:rPr>
            <a:t>Duration: 2 - 10 days </a:t>
          </a:r>
        </a:p>
      </dsp:txBody>
      <dsp:txXfrm>
        <a:off x="6968924" y="260161"/>
        <a:ext cx="2492021" cy="1631123"/>
      </dsp:txXfrm>
    </dsp:sp>
    <dsp:sp modelId="{2E37C1E4-2FAA-467B-8198-2102C924B780}">
      <dsp:nvSpPr>
        <dsp:cNvPr id="0" name=""/>
        <dsp:cNvSpPr/>
      </dsp:nvSpPr>
      <dsp:spPr>
        <a:xfrm>
          <a:off x="6933873" y="1882707"/>
          <a:ext cx="2523221" cy="605325"/>
        </a:xfrm>
        <a:prstGeom prst="rect">
          <a:avLst/>
        </a:prstGeom>
        <a:solidFill>
          <a:srgbClr val="FFC0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n-US" sz="1600" b="1" kern="1200">
              <a:solidFill>
                <a:schemeClr val="tx1"/>
              </a:solidFill>
            </a:rPr>
            <a:t>Campylobacteriosis</a:t>
          </a:r>
        </a:p>
      </dsp:txBody>
      <dsp:txXfrm>
        <a:off x="6933873" y="1882707"/>
        <a:ext cx="1776916" cy="605325"/>
      </dsp:txXfrm>
    </dsp:sp>
    <dsp:sp modelId="{12653824-4B35-4660-BD7F-329D009095A8}">
      <dsp:nvSpPr>
        <dsp:cNvPr id="0" name=""/>
        <dsp:cNvSpPr/>
      </dsp:nvSpPr>
      <dsp:spPr>
        <a:xfrm>
          <a:off x="9033502" y="1690265"/>
          <a:ext cx="789797" cy="789797"/>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3000" r="-13000"/>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157DA8-A79F-428F-9165-700B8B8D9094}">
      <dsp:nvSpPr>
        <dsp:cNvPr id="0" name=""/>
        <dsp:cNvSpPr/>
      </dsp:nvSpPr>
      <dsp:spPr>
        <a:xfrm>
          <a:off x="1436031" y="151848"/>
          <a:ext cx="3013615" cy="1046589"/>
        </a:xfrm>
        <a:prstGeom prst="ellipse">
          <a:avLst/>
        </a:prstGeom>
        <a:solidFill>
          <a:schemeClr val="dk2">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3C20FC-1733-4D3B-9C30-E309472499AA}">
      <dsp:nvSpPr>
        <dsp:cNvPr id="0" name=""/>
        <dsp:cNvSpPr/>
      </dsp:nvSpPr>
      <dsp:spPr>
        <a:xfrm>
          <a:off x="2655494" y="2714590"/>
          <a:ext cx="584034" cy="373781"/>
        </a:xfrm>
        <a:prstGeom prst="downArrow">
          <a:avLst/>
        </a:prstGeom>
        <a:solidFill>
          <a:schemeClr val="dk2">
            <a:tint val="60000"/>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70396D-99A1-4647-AB96-FBEE83A1E08A}">
      <dsp:nvSpPr>
        <dsp:cNvPr id="0" name=""/>
        <dsp:cNvSpPr/>
      </dsp:nvSpPr>
      <dsp:spPr>
        <a:xfrm>
          <a:off x="1545829" y="3013615"/>
          <a:ext cx="2803363" cy="700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a:effectLst/>
            </a:rPr>
            <a:t>Food Safety</a:t>
          </a:r>
        </a:p>
      </dsp:txBody>
      <dsp:txXfrm>
        <a:off x="1545829" y="3013615"/>
        <a:ext cx="2803363" cy="700840"/>
      </dsp:txXfrm>
    </dsp:sp>
    <dsp:sp modelId="{35F91FE9-8D55-4B87-A4F6-24669CBE603C}">
      <dsp:nvSpPr>
        <dsp:cNvPr id="0" name=""/>
        <dsp:cNvSpPr/>
      </dsp:nvSpPr>
      <dsp:spPr>
        <a:xfrm>
          <a:off x="2531679" y="1279268"/>
          <a:ext cx="1051261" cy="1051261"/>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a:latin typeface="Calibri"/>
            </a:rPr>
            <a:t>≤</a:t>
          </a:r>
          <a:r>
            <a:rPr lang="en-US" sz="1700" kern="1200"/>
            <a:t>41</a:t>
          </a:r>
          <a:r>
            <a:rPr lang="en-US" sz="1700" kern="1200">
              <a:latin typeface="Calibri"/>
            </a:rPr>
            <a:t>⁰</a:t>
          </a:r>
          <a:r>
            <a:rPr lang="en-US" sz="1700" kern="1200"/>
            <a:t>F / 4 Hours</a:t>
          </a:r>
        </a:p>
      </dsp:txBody>
      <dsp:txXfrm>
        <a:off x="2685633" y="1433222"/>
        <a:ext cx="743353" cy="743353"/>
      </dsp:txXfrm>
    </dsp:sp>
    <dsp:sp modelId="{357D2A8F-DB82-4A29-BFA0-53B61C425B6E}">
      <dsp:nvSpPr>
        <dsp:cNvPr id="0" name=""/>
        <dsp:cNvSpPr/>
      </dsp:nvSpPr>
      <dsp:spPr>
        <a:xfrm>
          <a:off x="1779443" y="490588"/>
          <a:ext cx="1051261" cy="1051261"/>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a:t>pH &lt; 4.6</a:t>
          </a:r>
        </a:p>
      </dsp:txBody>
      <dsp:txXfrm>
        <a:off x="1933397" y="644542"/>
        <a:ext cx="743353" cy="743353"/>
      </dsp:txXfrm>
    </dsp:sp>
    <dsp:sp modelId="{92CE964D-6009-4AD3-9D29-EA2E9BCACC83}">
      <dsp:nvSpPr>
        <dsp:cNvPr id="0" name=""/>
        <dsp:cNvSpPr/>
      </dsp:nvSpPr>
      <dsp:spPr>
        <a:xfrm>
          <a:off x="2854066" y="236416"/>
          <a:ext cx="1051261" cy="1051261"/>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a:t>a</a:t>
          </a:r>
          <a:r>
            <a:rPr lang="en-US" sz="1700" b="1" kern="1200" baseline="-25000"/>
            <a:t>w</a:t>
          </a:r>
          <a:r>
            <a:rPr lang="en-US" sz="1700" b="1" kern="1200"/>
            <a:t> </a:t>
          </a:r>
          <a:r>
            <a:rPr lang="en-US" sz="1700" b="1" kern="1200">
              <a:latin typeface="Calibri"/>
            </a:rPr>
            <a:t>≤</a:t>
          </a:r>
          <a:r>
            <a:rPr lang="en-US" sz="1700" b="1" kern="1200"/>
            <a:t> .85</a:t>
          </a:r>
        </a:p>
      </dsp:txBody>
      <dsp:txXfrm>
        <a:off x="3008020" y="390370"/>
        <a:ext cx="743353" cy="743353"/>
      </dsp:txXfrm>
    </dsp:sp>
    <dsp:sp modelId="{04871D92-3CC8-49B5-82F3-92A14572BCA8}">
      <dsp:nvSpPr>
        <dsp:cNvPr id="0" name=""/>
        <dsp:cNvSpPr/>
      </dsp:nvSpPr>
      <dsp:spPr>
        <a:xfrm>
          <a:off x="1304464" y="0"/>
          <a:ext cx="3270590" cy="2616472"/>
        </a:xfrm>
        <a:prstGeom prst="funnel">
          <a:avLst/>
        </a:prstGeom>
        <a:solidFill>
          <a:schemeClr val="lt2">
            <a:alpha val="4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9ADBD7-D8B9-481E-9A53-60AE767B869F}" type="datetimeFigureOut">
              <a:rPr lang="en-US" smtClean="0"/>
              <a:t>1/24/2023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A0E47E-2B91-4232-865E-C68B71B5CE60}" type="slidenum">
              <a:rPr lang="en-US" smtClean="0"/>
              <a:t>‹#›</a:t>
            </a:fld>
            <a:endParaRPr lang="en-US"/>
          </a:p>
        </p:txBody>
      </p:sp>
    </p:spTree>
    <p:extLst>
      <p:ext uri="{BB962C8B-B14F-4D97-AF65-F5344CB8AC3E}">
        <p14:creationId xmlns:p14="http://schemas.microsoft.com/office/powerpoint/2010/main" val="1150807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flickr.com/photos/usdagov/34654902493/in/photolist-UNkr9R-yFvBoh-V2U9H9-NtyB5U-bNhwAk-pWegwH-29vC9eq-yFC92D-exV8yS-NmHd4S-2aAXMJg-UNkrxr-2aAXSzi-2awEc9d-bpM9pp-bpMzMx-bpMfbD-KpfBXh-bpM98n-NtyAFs-KhL2eh-exRYkp-29dPoRx-YHpDmZ-eCUZRM-VMaLGL-yYWmEP-eCSTkK-VdPraA-oZrSg7-2awEck5-2iCTo56-oZrV65-2jjcWJd-8eZ67W-9sNLkc-9sNKZk-czq2Mh-ZVfj9E-CTQWuQ-ZZYejX-G4jupa-YVf2Hu-YVfszU-cpEb2o-ZXcNqQ-8eX1So-YVeJH7-G4kbGz-2mHGZLh"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pixabay.com/photos/lettuce-salad-meal-fresh-healthy-3481051/"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pixabay.com/photos/lettuce-salad-meal-fresh-healthy-3481051/"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Note to instructor: </a:t>
            </a:r>
            <a:r>
              <a:rPr lang="en-US" dirty="0"/>
              <a:t>Welcome participants to this training session.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F4C4777-F427-4129-A57D-480341267A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7064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r>
              <a:rPr lang="en-US" dirty="0"/>
              <a:t>The EPA reviews the scientific data on all pesticide products before they can be registered (or licensed) for use. If a product is intended for use on food crops, EPA also establishes a tolerance that </a:t>
            </a:r>
            <a:r>
              <a:rPr lang="en-US" baseline="0" dirty="0"/>
              <a:t>limits the amount of pesticide residues that can legally remain in or on food for humans and animals that is sold in the United States. </a:t>
            </a:r>
          </a:p>
          <a:p>
            <a:endParaRPr lang="en-US" baseline="0" dirty="0"/>
          </a:p>
          <a:p>
            <a:r>
              <a:rPr lang="en-US" baseline="0" dirty="0"/>
              <a:t>Through the Pesticide Residue Monitoring Program, the FDA enforces EPA tolerance levels for fruits and vegetables. </a:t>
            </a:r>
          </a:p>
          <a:p>
            <a:endParaRPr lang="en-US" baseline="0" dirty="0"/>
          </a:p>
          <a:p>
            <a:pPr defTabSz="948507">
              <a:defRPr/>
            </a:pPr>
            <a:r>
              <a:rPr lang="en-US" baseline="0" dirty="0"/>
              <a:t>The USDA Agricultural Marketing Service </a:t>
            </a:r>
            <a:r>
              <a:rPr lang="en-US" dirty="0"/>
              <a:t>administers the Pesticide Data Program (PDP), a national pesticide residue database program. Data</a:t>
            </a:r>
            <a:r>
              <a:rPr lang="en-US" baseline="0" dirty="0"/>
              <a:t> collected through the PDP e</a:t>
            </a:r>
            <a:r>
              <a:rPr lang="en-US" dirty="0"/>
              <a:t>nable the EPA to assess dietary exposure, provide guidance for the FDA and government agencies to make informed decisions,</a:t>
            </a:r>
            <a:r>
              <a:rPr lang="en-US" baseline="0" dirty="0"/>
              <a:t> and supports the </a:t>
            </a:r>
            <a:r>
              <a:rPr lang="en-US" dirty="0"/>
              <a:t>global marketing of U.S. agricultural products. </a:t>
            </a:r>
          </a:p>
          <a:p>
            <a:pPr defTabSz="948507">
              <a:defRPr/>
            </a:pPr>
            <a:endParaRPr lang="en-US" dirty="0"/>
          </a:p>
          <a:p>
            <a:pPr marL="0" marR="0" lvl="0" indent="0" algn="l" defTabSz="948507" rtl="0" eaLnBrk="1" fontAlgn="auto" latinLnBrk="0" hangingPunct="1">
              <a:lnSpc>
                <a:spcPct val="100000"/>
              </a:lnSpc>
              <a:spcBef>
                <a:spcPts val="0"/>
              </a:spcBef>
              <a:spcAft>
                <a:spcPts val="0"/>
              </a:spcAft>
              <a:buClrTx/>
              <a:buSzTx/>
              <a:buFontTx/>
              <a:buNone/>
              <a:tabLst/>
              <a:defRPr/>
            </a:pPr>
            <a:r>
              <a:rPr lang="en-US" baseline="0" dirty="0"/>
              <a:t>Additional information on pesticides will be provided in the resources page. </a:t>
            </a:r>
            <a:r>
              <a:rPr lang="en-US" dirty="0"/>
              <a:t>If parents have concerns you can point</a:t>
            </a:r>
            <a:r>
              <a:rPr lang="en-US" baseline="0" dirty="0"/>
              <a:t> them to these resources. </a:t>
            </a:r>
          </a:p>
          <a:p>
            <a:pPr defTabSz="948507">
              <a:defRPr/>
            </a:pPr>
            <a:endParaRPr lang="en-US" baseline="0" dirty="0"/>
          </a:p>
          <a:p>
            <a:pPr marL="0" marR="0" lvl="0" indent="0" algn="l" defTabSz="948507" rtl="0" eaLnBrk="1" fontAlgn="auto" latinLnBrk="0" hangingPunct="1">
              <a:lnSpc>
                <a:spcPct val="100000"/>
              </a:lnSpc>
              <a:spcBef>
                <a:spcPts val="0"/>
              </a:spcBef>
              <a:spcAft>
                <a:spcPts val="0"/>
              </a:spcAft>
              <a:buClrTx/>
              <a:buSzTx/>
              <a:buFontTx/>
              <a:buNone/>
              <a:tabLst/>
              <a:defRPr/>
            </a:pPr>
            <a:r>
              <a:rPr lang="en-US" u="sng" dirty="0"/>
              <a:t>Sources and additional info below</a:t>
            </a:r>
            <a:endParaRPr lang="en-US" baseline="0" dirty="0"/>
          </a:p>
          <a:p>
            <a:pPr defTabSz="948507">
              <a:defRPr/>
            </a:pPr>
            <a:endParaRPr lang="en-US" baseline="0" dirty="0"/>
          </a:p>
          <a:p>
            <a:pPr defTabSz="948507">
              <a:defRPr/>
            </a:pPr>
            <a:r>
              <a:rPr lang="en-US" baseline="0" dirty="0"/>
              <a:t>https://www.ams.usda.gov/datasets/pdp</a:t>
            </a:r>
          </a:p>
          <a:p>
            <a:pPr defTabSz="948507">
              <a:defRPr/>
            </a:pPr>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C77BF7-A75A-43DD-BB05-839D78BB91A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Produce Safety Univeristy 2016</a:t>
            </a:r>
          </a:p>
        </p:txBody>
      </p:sp>
    </p:spTree>
    <p:extLst>
      <p:ext uri="{BB962C8B-B14F-4D97-AF65-F5344CB8AC3E}">
        <p14:creationId xmlns:p14="http://schemas.microsoft.com/office/powerpoint/2010/main" val="2724142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r>
              <a:rPr lang="en-US" dirty="0"/>
              <a:t>Speaking of Pesticides, What is Organic and how is it different from conventionally grown produce? </a:t>
            </a:r>
          </a:p>
          <a:p>
            <a:endParaRPr lang="en-US" dirty="0"/>
          </a:p>
          <a:p>
            <a:r>
              <a:rPr lang="en-US" dirty="0"/>
              <a:t>Organic is a labeling term that indicates that the food or other agricultural product has been produced through approved methods. These methods integrate cultural, biological, and mechanical practices that foster cycling of resources, promote ecological balance, and conserve biodiversity. Synthetic fertilizers, sewage sludge, irradiation, and genetic engineering may not be used. </a:t>
            </a:r>
          </a:p>
          <a:p>
            <a:endParaRPr lang="en-US" dirty="0"/>
          </a:p>
          <a:p>
            <a:r>
              <a:rPr lang="en-US" dirty="0"/>
              <a:t>Organic does not mean</a:t>
            </a:r>
            <a:r>
              <a:rPr lang="en-US" baseline="0" dirty="0"/>
              <a:t> </a:t>
            </a:r>
            <a:r>
              <a:rPr lang="en-US" dirty="0"/>
              <a:t>safe</a:t>
            </a:r>
            <a:r>
              <a:rPr lang="en-US" baseline="0" dirty="0"/>
              <a:t> to eat without washing!</a:t>
            </a:r>
            <a:endParaRPr lang="en-US" baseline="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Research has shown that washing produce (under running water) has been shown to be effective as reducing pesticide levels.  Peeling fruit is an option, but that reduces some of the nutritional content.  The health benefits of eating fruits and vegetables far outweighs any potential health risk from pesticides.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a:defRPr/>
            </a:pPr>
            <a:r>
              <a:rPr lang="en-US" dirty="0"/>
              <a:t>Current data indicates that pesticide residues do not pose a food safety risk. There is no difference in the microbiological safety of organic versus conventionally grown produce. </a:t>
            </a:r>
            <a:endParaRPr lang="en-US" dirty="0">
              <a:cs typeface="Calibri"/>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dirty="0">
                <a:ln>
                  <a:noFill/>
                </a:ln>
                <a:solidFill>
                  <a:prstClr val="black"/>
                </a:solidFill>
                <a:effectLst/>
                <a:uLnTx/>
                <a:uFillTx/>
                <a:latin typeface="+mn-lt"/>
                <a:ea typeface="+mn-ea"/>
                <a:cs typeface="+mn-cs"/>
              </a:rPr>
              <a:t>Sources and additional info below</a:t>
            </a:r>
            <a:endParaRPr lang="en-US" b="0" u="none" baseline="0" dirty="0"/>
          </a:p>
          <a:p>
            <a:endParaRPr lang="en-US" dirty="0"/>
          </a:p>
          <a:p>
            <a:r>
              <a:rPr lang="en-US" dirty="0"/>
              <a:t>References &amp; new quote:</a:t>
            </a:r>
          </a:p>
          <a:p>
            <a:r>
              <a:rPr lang="en-US" dirty="0"/>
              <a:t>https://www.ams.usda.gov/sites/default/files/media/2020PDPAnnualSummary.pdf (Released January 2022)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http://pubs.acs.org/doi/abs/10.1021/acs.jafc.7b03118 </a:t>
            </a:r>
          </a:p>
          <a:p>
            <a:endParaRPr lang="en-US" dirty="0"/>
          </a:p>
          <a:p>
            <a:r>
              <a:rPr lang="en-US" dirty="0"/>
              <a:t>Old quote: </a:t>
            </a:r>
          </a:p>
          <a:p>
            <a:r>
              <a:rPr lang="en-US" dirty="0"/>
              <a:t>Briefing</a:t>
            </a:r>
            <a:r>
              <a:rPr lang="en-US" baseline="0" dirty="0"/>
              <a:t> Room Q&amp;A, 2013 PDP Annual Summary</a:t>
            </a:r>
          </a:p>
          <a:p>
            <a:r>
              <a:rPr lang="en-US" dirty="0"/>
              <a:t>http://www.ams.usda.gov/sites/default/files/media/PDP%202013%20Annual%20Summary%20Q%26As.pdf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C77BF7-A75A-43DD-BB05-839D78BB91A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Produce Safety Univeristy 2016</a:t>
            </a:r>
          </a:p>
        </p:txBody>
      </p:sp>
    </p:spTree>
    <p:extLst>
      <p:ext uri="{BB962C8B-B14F-4D97-AF65-F5344CB8AC3E}">
        <p14:creationId xmlns:p14="http://schemas.microsoft.com/office/powerpoint/2010/main" val="13679688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r>
              <a:rPr lang="en-US" dirty="0"/>
              <a:t>Food allergies are a growing concern for schools and can be considered a “chemical hazard”.  A food allergy occurs when the immune system responds to a harmless food as if it were a threat. The response may be mild, or in rare cases it can be associated with the severe and life-threatening reaction called anaphylaxis. </a:t>
            </a:r>
          </a:p>
          <a:p>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Effective January 1, 2023, sesame has been added as the 9</a:t>
            </a:r>
            <a:r>
              <a:rPr lang="en-US" baseline="30000" dirty="0"/>
              <a:t>th</a:t>
            </a:r>
            <a:r>
              <a:rPr lang="en-US" dirty="0"/>
              <a:t> major food allergen per the FASTER Act of 2021. </a:t>
            </a:r>
            <a:r>
              <a:rPr kumimoji="0" lang="en-US" sz="1200" b="0" i="0" u="none" strike="noStrike" kern="1200" cap="none" spc="0" normalizeH="0" baseline="0" noProof="0" dirty="0">
                <a:ln>
                  <a:noFill/>
                </a:ln>
                <a:solidFill>
                  <a:srgbClr val="000000"/>
                </a:solidFill>
                <a:effectLst/>
                <a:uLnTx/>
                <a:uFillTx/>
                <a:latin typeface="Calibri"/>
                <a:ea typeface="+mn-ea"/>
                <a:cs typeface="+mn-cs"/>
              </a:rPr>
              <a:t>9 major food allergens ac count for over </a:t>
            </a:r>
            <a:r>
              <a:rPr lang="en-US" b="0" i="0" dirty="0">
                <a:solidFill>
                  <a:srgbClr val="000000"/>
                </a:solidFill>
                <a:effectLst/>
                <a:latin typeface="Open Sans" panose="020B0606030504020204" pitchFamily="34" charset="0"/>
              </a:rPr>
              <a:t>90% of all allergic reactions in the United States (and the most serious ones): milk, eggs, fish, crustacean shellfish, wheat, soy, peanuts, tree nuts, and sesame</a:t>
            </a:r>
            <a:r>
              <a:rPr kumimoji="0" lang="en-US" sz="1200" b="0" i="0" u="none" strike="noStrike" kern="1200" cap="none" spc="0" normalizeH="0" baseline="0" dirty="0">
                <a:ln>
                  <a:noFill/>
                </a:ln>
                <a:solidFill>
                  <a:schemeClr val="tx1"/>
                </a:solidFill>
                <a:effectLst/>
                <a:uLnTx/>
                <a:uFillTx/>
                <a:latin typeface="+mn-lt"/>
                <a:ea typeface="+mn-ea"/>
                <a:cs typeface="+mn-cs"/>
              </a:rPr>
              <a:t>. </a:t>
            </a:r>
            <a:r>
              <a:rPr kumimoji="0" lang="en-US" sz="1200" b="0" i="0" u="none" strike="noStrike" kern="1200" cap="none" spc="0" normalizeH="0" baseline="0" noProof="0" dirty="0">
                <a:ln>
                  <a:noFill/>
                </a:ln>
                <a:solidFill>
                  <a:srgbClr val="000000"/>
                </a:solidFill>
                <a:effectLst/>
                <a:uLnTx/>
                <a:uFillTx/>
                <a:latin typeface="Calibri"/>
                <a:ea typeface="+mn-ea"/>
                <a:cs typeface="+mn-cs"/>
              </a:rPr>
              <a:t>An estimated 8% of children (1 in 13) are affected by food allergies</a:t>
            </a:r>
            <a:r>
              <a:rPr kumimoji="0" lang="en-US" sz="1200" b="0" i="0" u="none" strike="noStrike" kern="1200" cap="none" spc="0" normalizeH="0" baseline="50000" noProof="0" dirty="0">
                <a:ln>
                  <a:noFill/>
                </a:ln>
                <a:solidFill>
                  <a:srgbClr val="000000"/>
                </a:solidFill>
                <a:effectLst/>
                <a:uLnTx/>
                <a:uFillTx/>
                <a:latin typeface="Calibri"/>
                <a:ea typeface="+mn-ea"/>
                <a:cs typeface="+mn-cs"/>
              </a:rPr>
              <a:t>. </a:t>
            </a:r>
            <a:r>
              <a:rPr kumimoji="0" lang="en-US" sz="1200" b="0" i="0" u="none" strike="noStrike" kern="1200" cap="none" spc="0" normalizeH="0" baseline="0" noProof="0" dirty="0">
                <a:ln>
                  <a:noFill/>
                </a:ln>
                <a:solidFill>
                  <a:srgbClr val="000000"/>
                </a:solidFill>
                <a:effectLst/>
                <a:uLnTx/>
                <a:uFillTx/>
                <a:latin typeface="Calibri"/>
                <a:ea typeface="+mn-ea"/>
                <a:cs typeface="+mn-cs"/>
              </a:rPr>
              <a:t>Over 15% of school-aged children with food allergies have experienced a reaction at school</a:t>
            </a:r>
            <a:r>
              <a:rPr kumimoji="0" lang="en-US" sz="1200" b="0" i="0" u="none" strike="noStrike" kern="1200" cap="none" spc="0" normalizeH="0" baseline="50000" noProof="0" dirty="0">
                <a:ln>
                  <a:noFill/>
                </a:ln>
                <a:solidFill>
                  <a:srgbClr val="000000"/>
                </a:solidFill>
                <a:effectLst/>
                <a:uLnTx/>
                <a:uFillTx/>
                <a:latin typeface="Calibri"/>
                <a:ea typeface="+mn-ea"/>
                <a:cs typeface="+mn-cs"/>
              </a:rPr>
              <a:t>. </a:t>
            </a:r>
            <a:r>
              <a:rPr kumimoji="0" lang="en-US" sz="1200" b="0" i="0" u="none" strike="noStrike" kern="1200" cap="none" spc="0" normalizeH="0" baseline="0" noProof="0" dirty="0">
                <a:ln>
                  <a:noFill/>
                </a:ln>
                <a:solidFill>
                  <a:srgbClr val="000000"/>
                </a:solidFill>
                <a:effectLst/>
                <a:uLnTx/>
                <a:uFillTx/>
                <a:latin typeface="Calibri"/>
                <a:ea typeface="+mn-ea"/>
                <a:cs typeface="+mn-cs"/>
              </a:rPr>
              <a:t>An estimated 20-25% of severe and potentially life-threatening reactions </a:t>
            </a:r>
            <a:r>
              <a:rPr kumimoji="0" lang="en-US" sz="1200" b="1" i="0" u="none" strike="noStrike" kern="1200" cap="none" spc="0" normalizeH="0" baseline="0" noProof="0" dirty="0">
                <a:ln>
                  <a:noFill/>
                </a:ln>
                <a:solidFill>
                  <a:schemeClr val="tx1"/>
                </a:solidFill>
                <a:effectLst/>
                <a:uLnTx/>
                <a:uFillTx/>
                <a:latin typeface="Calibri"/>
                <a:ea typeface="+mn-ea"/>
                <a:cs typeface="+mn-cs"/>
              </a:rPr>
              <a:t>(anaphylaxis)</a:t>
            </a:r>
            <a:r>
              <a:rPr kumimoji="0" lang="en-US" sz="1200" b="1" i="0" u="none" strike="noStrike" kern="1200" cap="none" spc="0" normalizeH="0" baseline="0" noProof="0" dirty="0">
                <a:ln>
                  <a:noFill/>
                </a:ln>
                <a:solidFill>
                  <a:srgbClr val="FF0000"/>
                </a:solidFill>
                <a:effectLst/>
                <a:uLnTx/>
                <a:uFillTx/>
                <a:latin typeface="Calibri"/>
                <a:ea typeface="+mn-ea"/>
                <a:cs typeface="+mn-cs"/>
              </a:rPr>
              <a:t> </a:t>
            </a:r>
            <a:r>
              <a:rPr kumimoji="0" lang="en-US" sz="1200" b="0" i="0" u="none" strike="noStrike" kern="1200" cap="none" spc="0" normalizeH="0" baseline="0" noProof="0" dirty="0">
                <a:ln>
                  <a:noFill/>
                </a:ln>
                <a:solidFill>
                  <a:srgbClr val="000000"/>
                </a:solidFill>
                <a:effectLst/>
                <a:uLnTx/>
                <a:uFillTx/>
                <a:latin typeface="Calibri"/>
                <a:ea typeface="+mn-ea"/>
                <a:cs typeface="+mn-cs"/>
              </a:rPr>
              <a:t>at schools involved children with no previous </a:t>
            </a:r>
            <a:r>
              <a:rPr lang="en-US" sz="1200" dirty="0">
                <a:solidFill>
                  <a:srgbClr val="000000"/>
                </a:solidFill>
              </a:rPr>
              <a:t>food allergy diagnosis</a:t>
            </a:r>
            <a:endParaRPr kumimoji="0" lang="en-US" sz="1200" b="0" i="0" u="none" strike="noStrike" kern="1200" cap="none" spc="0" normalizeH="0" baseline="50000" noProof="0" dirty="0">
              <a:ln>
                <a:noFill/>
              </a:ln>
              <a:solidFill>
                <a:srgbClr val="000000"/>
              </a:solidFill>
              <a:effectLst/>
              <a:uLnTx/>
              <a:uFillTx/>
              <a:latin typeface="Calibri"/>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Schools should have a food allergy management plan to address this risk. It’s important to k</a:t>
            </a:r>
            <a:r>
              <a:rPr lang="en-US" sz="1800" dirty="0">
                <a:effectLst/>
                <a:latin typeface="Segoe UI" panose="020B0502040204020203" pitchFamily="34" charset="0"/>
              </a:rPr>
              <a:t>now your school’s protocol when an allergic reaction occurs in order to be able to react quickly.</a:t>
            </a:r>
            <a:endParaRPr lang="en-US" dirty="0"/>
          </a:p>
          <a:p>
            <a:endParaRPr lang="en-US" dirty="0"/>
          </a:p>
          <a:p>
            <a:pPr marL="0" marR="0" lvl="0" indent="0" algn="l" defTabSz="47795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dirty="0">
                <a:ln>
                  <a:noFill/>
                </a:ln>
                <a:solidFill>
                  <a:prstClr val="black"/>
                </a:solidFill>
                <a:effectLst/>
                <a:uLnTx/>
                <a:uFillTx/>
                <a:latin typeface="+mn-lt"/>
                <a:ea typeface="+mn-ea"/>
                <a:cs typeface="+mn-cs"/>
              </a:rPr>
              <a:t>Sources and additional info below</a:t>
            </a:r>
            <a:endParaRPr lang="en-US" b="0" u="none" baseline="0" dirty="0"/>
          </a:p>
          <a:p>
            <a:endParaRPr lang="en-US" dirty="0"/>
          </a:p>
          <a:p>
            <a:r>
              <a:rPr lang="en-US" dirty="0"/>
              <a:t>Image: </a:t>
            </a:r>
          </a:p>
          <a:p>
            <a:r>
              <a:rPr lang="en-US" dirty="0"/>
              <a:t>https://www.healthline.com/health-news/sesame-allergies-are-more-common-than-you-may-think#Sesame-is-seemingly-everywhere</a:t>
            </a:r>
          </a:p>
          <a:p>
            <a:endParaRPr lang="en-US" dirty="0"/>
          </a:p>
          <a:p>
            <a:r>
              <a:rPr lang="en-US" dirty="0"/>
              <a:t>References: </a:t>
            </a:r>
          </a:p>
          <a:p>
            <a:r>
              <a:rPr lang="en-US" dirty="0"/>
              <a:t>https://theicn.org/september-2022</a:t>
            </a:r>
          </a:p>
          <a:p>
            <a:r>
              <a:rPr lang="en-US" dirty="0"/>
              <a:t>https://www.foodallergy.org/resources/facts-and-statistics https://www.cdc.gov/healthyschools/foodallergies/index.htm</a:t>
            </a:r>
          </a:p>
          <a:p>
            <a:r>
              <a:rPr lang="en-US" dirty="0"/>
              <a:t>http://www.scientificamerican.com/article/climate-change-extends-allergy-season/</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C77BF7-A75A-43DD-BB05-839D78BB91A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Produce Safety Univeristy 2016</a:t>
            </a:r>
          </a:p>
        </p:txBody>
      </p:sp>
    </p:spTree>
    <p:extLst>
      <p:ext uri="{BB962C8B-B14F-4D97-AF65-F5344CB8AC3E}">
        <p14:creationId xmlns:p14="http://schemas.microsoft.com/office/powerpoint/2010/main" val="26643784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pPr defTabSz="948455"/>
            <a:r>
              <a:rPr lang="en-US" dirty="0"/>
              <a:t>A food allergy occurs when the immune system responds to the proteins in a harmless food as if it were a threat. The response may be mild, or in rare cases it can be associated with the severe and life-threatening reaction called anaphylaxis. The most common food allergens include tree nuts, soy, fish, peanuts, shellfish, eggs, wheat, and dairy. </a:t>
            </a:r>
          </a:p>
          <a:p>
            <a:pPr defTabSz="948455"/>
            <a:endParaRPr lang="en-US" dirty="0"/>
          </a:p>
          <a:p>
            <a:pPr defTabSz="948455"/>
            <a:r>
              <a:rPr lang="en-US" dirty="0"/>
              <a:t>Oral allergy syndrome (OAS) is an allergy to certain raw fruits and vegetables, such as apples, cherries, kiwis, celery, tomatoes, and green peppers. OAS occurs mostly in people with hay fever, especially spring hay fever due to birch pollen and late summer hay fever due to ragweed pollen. Eating the raw food causes an itchy, tingling sensation in the mouth, lips, and throat. It can also cause swelling of the lips, tongue, and throat; watery, itchy eyes; runny nose; and sneezing. Many people who experience OAS when eating a certain food raw have no symptoms when the same food is cooked due to the natural proteins being destroyed during the cooking process. </a:t>
            </a:r>
          </a:p>
          <a:p>
            <a:pPr defTabSz="948455"/>
            <a:endParaRPr lang="en-US" dirty="0"/>
          </a:p>
          <a:p>
            <a:pPr marL="0" marR="0" lvl="0" indent="0" algn="l" defTabSz="47795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dirty="0">
                <a:ln>
                  <a:noFill/>
                </a:ln>
                <a:solidFill>
                  <a:prstClr val="black"/>
                </a:solidFill>
                <a:effectLst/>
                <a:uLnTx/>
                <a:uFillTx/>
                <a:latin typeface="+mn-lt"/>
                <a:ea typeface="+mn-ea"/>
                <a:cs typeface="+mn-cs"/>
              </a:rPr>
              <a:t>Sources and additional info below</a:t>
            </a:r>
            <a:endParaRPr lang="en-US" b="0" u="none" baseline="0" dirty="0"/>
          </a:p>
          <a:p>
            <a:endParaRPr lang="en-US" dirty="0"/>
          </a:p>
          <a:p>
            <a:r>
              <a:rPr lang="en-US" dirty="0"/>
              <a:t>Image: http://www.scientificamerican.com/article/climate-change-extends-allergy-season/</a:t>
            </a:r>
          </a:p>
          <a:p>
            <a:endParaRPr lang="en-US" dirty="0"/>
          </a:p>
          <a:p>
            <a:r>
              <a:rPr lang="en-US" dirty="0"/>
              <a:t>References: </a:t>
            </a:r>
          </a:p>
          <a:p>
            <a:r>
              <a:rPr lang="en-US" dirty="0"/>
              <a:t>https://www.chop.edu/conditions-diseases/oral-allergy-syndrome-oas#:~:text=Oral%20Allergy%20Syndrome%20%28OAS%29%201%20Causes%20of%20oral,cases%2C%20OAS%20does%20not%20require%20medical%20treatment.%20</a:t>
            </a:r>
          </a:p>
          <a:p>
            <a:r>
              <a:rPr lang="en-US" dirty="0"/>
              <a:t>https://www.aaaai.org/Tools-for-the-Public/Conditions-Library/Allergies/Oral-allergy-syndrome-(OAS)</a:t>
            </a:r>
          </a:p>
          <a:p>
            <a:r>
              <a:rPr lang="en-US" dirty="0"/>
              <a:t>https://www.cbsnews.com/news/find-relief-from-pollen-seasonal-allergies-hay-fever/</a:t>
            </a:r>
          </a:p>
          <a:p>
            <a:endParaRPr lang="en-US" dirty="0"/>
          </a:p>
          <a:p>
            <a:r>
              <a:rPr lang="en-US" dirty="0"/>
              <a:t>Images/infographics:</a:t>
            </a:r>
          </a:p>
          <a:p>
            <a:r>
              <a:rPr lang="en-US" dirty="0"/>
              <a:t>https://media.snacksafely.com/wp-content/uploads/2015/09/table-768x807.png</a:t>
            </a:r>
          </a:p>
          <a:p>
            <a:r>
              <a:rPr lang="en-US" dirty="0"/>
              <a:t>https://www.allergyeasy.com/wp-content/uploads/2015/01/2015-1_Oral-Allergy-Syndrome_OAS.jpeg</a:t>
            </a:r>
          </a:p>
          <a:p>
            <a:r>
              <a:rPr lang="en-US" dirty="0"/>
              <a:t>https://www.slideserve.com/aira/eosinophilic-esophagitis-an-allergy-perspective</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C77BF7-A75A-43DD-BB05-839D78BB91A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Produce Safety Univeristy 2016</a:t>
            </a:r>
          </a:p>
        </p:txBody>
      </p:sp>
    </p:spTree>
    <p:extLst>
      <p:ext uri="{BB962C8B-B14F-4D97-AF65-F5344CB8AC3E}">
        <p14:creationId xmlns:p14="http://schemas.microsoft.com/office/powerpoint/2010/main" val="26643784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Biological hazards include bacterial, viral, and parasitic microorganisms. When it comes to produce, biological</a:t>
            </a:r>
            <a:r>
              <a:rPr lang="en-US" baseline="0" dirty="0"/>
              <a:t> hazards pose the greatest risk to food safety so we will discuss these in more detail. The FSMA produce safety rule, is based on controlling biological hazards during the growing, harvesting, and packing of produce on the farm.  </a:t>
            </a:r>
          </a:p>
          <a:p>
            <a:endParaRPr lang="en-US" dirty="0"/>
          </a:p>
          <a:p>
            <a:r>
              <a:rPr lang="en-US" b="0" dirty="0"/>
              <a:t>Bacteria: Exist </a:t>
            </a:r>
            <a:r>
              <a:rPr lang="en-US" dirty="0"/>
              <a:t>independent of a host and can replicate using their own DNA and cellular systems. Although cooking may destroy the vegetative cells of foodborne bacteria to acceptable levels, spores of spore-forming bacteria can survive cooking and grow if food is not properly cooled or held at proper temperatures after cooking. The toxins produced by vegetative cells of these pathogens may not be destroyed to safe levels by reheating. Post-cook recontamination with vegetative cells of bacteria is also a major concern for foodservice operators to keep in mind.</a:t>
            </a:r>
          </a:p>
          <a:p>
            <a:r>
              <a:rPr lang="en-US" dirty="0"/>
              <a:t> </a:t>
            </a:r>
          </a:p>
          <a:p>
            <a:r>
              <a:rPr lang="en-US" b="0" dirty="0"/>
              <a:t>Viruses: </a:t>
            </a:r>
            <a:r>
              <a:rPr lang="en-US" dirty="0"/>
              <a:t>Need a living cell or host to multiply. Norovirus is one of the most common types and is directly related to contamination from human feces. Cooking as a control for viruses may be ineffective because many foodborne viruses tend to exhibit heat resistance under lab conditions that exceed cooking temperature requirements.</a:t>
            </a:r>
          </a:p>
          <a:p>
            <a:endParaRPr lang="en-US" dirty="0"/>
          </a:p>
          <a:p>
            <a:r>
              <a:rPr lang="en-US" b="0" dirty="0"/>
              <a:t>Parasites: Are usually </a:t>
            </a:r>
            <a:r>
              <a:rPr lang="en-US" dirty="0"/>
              <a:t>animal host specific but can infect humans in their life cycles. Parasitic infections are commonly associated with untreated water or contaminated food. Like viruses, parasites do not grow in food, so control is focused on preventing their introduction and/or destroying the parasites, which can be done through adequate cooking.</a:t>
            </a:r>
          </a:p>
          <a:p>
            <a:endParaRPr lang="en-US" dirty="0"/>
          </a:p>
          <a:p>
            <a:endParaRPr lang="en-US" dirty="0"/>
          </a:p>
        </p:txBody>
      </p:sp>
      <p:sp>
        <p:nvSpPr>
          <p:cNvPr id="4" name="Slide Number Placeholder 3"/>
          <p:cNvSpPr>
            <a:spLocks noGrp="1"/>
          </p:cNvSpPr>
          <p:nvPr>
            <p:ph type="sldNum" sz="quarter" idx="5"/>
          </p:nvPr>
        </p:nvSpPr>
        <p:spPr/>
        <p:txBody>
          <a:bodyPr/>
          <a:lstStyle/>
          <a:p>
            <a:fld id="{A1A0E47E-2B91-4232-865E-C68B71B5CE60}" type="slidenum">
              <a:rPr lang="en-US" smtClean="0"/>
              <a:t>14</a:t>
            </a:fld>
            <a:endParaRPr lang="en-US"/>
          </a:p>
        </p:txBody>
      </p:sp>
    </p:spTree>
    <p:extLst>
      <p:ext uri="{BB962C8B-B14F-4D97-AF65-F5344CB8AC3E}">
        <p14:creationId xmlns:p14="http://schemas.microsoft.com/office/powerpoint/2010/main" val="36310298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48455" rtl="0" eaLnBrk="1" fontAlgn="auto" latinLnBrk="0" hangingPunct="1">
              <a:lnSpc>
                <a:spcPct val="100000"/>
              </a:lnSpc>
              <a:spcBef>
                <a:spcPts val="0"/>
              </a:spcBef>
              <a:spcAft>
                <a:spcPts val="0"/>
              </a:spcAft>
              <a:buClrTx/>
              <a:buSzTx/>
              <a:buFontTx/>
              <a:buNone/>
              <a:tabLst/>
              <a:defRPr/>
            </a:pPr>
            <a:r>
              <a:rPr lang="en-US" b="0" dirty="0"/>
              <a:t>Here are some of the common foodborne illnesses that have been associated with fresh produce. </a:t>
            </a:r>
            <a:r>
              <a:rPr lang="en-US" dirty="0"/>
              <a:t>Refer to FDA organism sheet provided in notebooks.</a:t>
            </a:r>
          </a:p>
          <a:p>
            <a:pPr marL="0" marR="0" lvl="0" indent="0" algn="l" defTabSz="948455" rtl="0" eaLnBrk="1" fontAlgn="auto" latinLnBrk="0" hangingPunct="1">
              <a:lnSpc>
                <a:spcPct val="100000"/>
              </a:lnSpc>
              <a:spcBef>
                <a:spcPts val="0"/>
              </a:spcBef>
              <a:spcAft>
                <a:spcPts val="0"/>
              </a:spcAft>
              <a:buClrTx/>
              <a:buSzTx/>
              <a:buFontTx/>
              <a:buNone/>
              <a:tabLst/>
              <a:defRPr/>
            </a:pPr>
            <a:r>
              <a:rPr lang="en-US" b="0" dirty="0"/>
              <a:t>Under the bacteria category (which are shown in yellow) illnesses are commonly caused by Salmonella, E-coli, Listeria and Campylobacter. Under the virus category (in blue), illness is often caused by Norovirus and under the parasite category (shown in purple), Cyclospora is the most common cause of illness.</a:t>
            </a:r>
          </a:p>
          <a:p>
            <a:pPr defTabSz="948455"/>
            <a:endParaRPr lang="en-US" dirty="0"/>
          </a:p>
        </p:txBody>
      </p:sp>
      <p:sp>
        <p:nvSpPr>
          <p:cNvPr id="4" name="Slide Number Placeholder 3"/>
          <p:cNvSpPr>
            <a:spLocks noGrp="1"/>
          </p:cNvSpPr>
          <p:nvPr>
            <p:ph type="sldNum" sz="quarter" idx="5"/>
          </p:nvPr>
        </p:nvSpPr>
        <p:spPr/>
        <p:txBody>
          <a:bodyPr/>
          <a:lstStyle/>
          <a:p>
            <a:fld id="{A1A0E47E-2B91-4232-865E-C68B71B5CE60}" type="slidenum">
              <a:rPr lang="en-US" smtClean="0"/>
              <a:t>15</a:t>
            </a:fld>
            <a:endParaRPr lang="en-US"/>
          </a:p>
        </p:txBody>
      </p:sp>
    </p:spTree>
    <p:extLst>
      <p:ext uri="{BB962C8B-B14F-4D97-AF65-F5344CB8AC3E}">
        <p14:creationId xmlns:p14="http://schemas.microsoft.com/office/powerpoint/2010/main" val="192925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FDA’s Risk Assessment used for </a:t>
            </a:r>
            <a:r>
              <a:rPr lang="en-US" baseline="0" dirty="0"/>
              <a:t>the Produce Safety Rule indicated that Biological Food Safety Hazards were the most likely to be responsible for foodborne outbreaks associated with fresh produce so we will discuss these in more detail.</a:t>
            </a:r>
            <a:endParaRPr lang="en-US" dirty="0"/>
          </a:p>
          <a:p>
            <a:endParaRPr lang="en-US" dirty="0"/>
          </a:p>
        </p:txBody>
      </p:sp>
      <p:sp>
        <p:nvSpPr>
          <p:cNvPr id="4" name="Slide Number Placeholder 3"/>
          <p:cNvSpPr>
            <a:spLocks noGrp="1"/>
          </p:cNvSpPr>
          <p:nvPr>
            <p:ph type="sldNum" sz="quarter" idx="5"/>
          </p:nvPr>
        </p:nvSpPr>
        <p:spPr/>
        <p:txBody>
          <a:bodyPr/>
          <a:lstStyle/>
          <a:p>
            <a:fld id="{A1A0E47E-2B91-4232-865E-C68B71B5CE60}" type="slidenum">
              <a:rPr lang="en-US" smtClean="0"/>
              <a:t>16</a:t>
            </a:fld>
            <a:endParaRPr lang="en-US"/>
          </a:p>
        </p:txBody>
      </p:sp>
    </p:spTree>
    <p:extLst>
      <p:ext uri="{BB962C8B-B14F-4D97-AF65-F5344CB8AC3E}">
        <p14:creationId xmlns:p14="http://schemas.microsoft.com/office/powerpoint/2010/main" val="33470621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acronym “FAT TOM” can be used to help you remember the factors that influence microbial growth. These include, food, acidity, time, temperature, oxygen, and moisture. Just like people, bacteria have different preferences for their environment. Some bacteria thrive in really cold temperatures, others may die if it gets too cold. </a:t>
            </a:r>
          </a:p>
          <a:p>
            <a:endParaRPr lang="en-US" dirty="0"/>
          </a:p>
          <a:p>
            <a:r>
              <a:rPr lang="en-US" dirty="0"/>
              <a:t>Much of the food science and food safety research has focused on determining the growth preferences of specific bacteria and the development of practices and strategies to prevent their growth by controlling specific parameters. We will discuss the parameters of FAT TOM.</a:t>
            </a:r>
          </a:p>
        </p:txBody>
      </p:sp>
      <p:sp>
        <p:nvSpPr>
          <p:cNvPr id="4" name="Slide Number Placeholder 3"/>
          <p:cNvSpPr>
            <a:spLocks noGrp="1"/>
          </p:cNvSpPr>
          <p:nvPr>
            <p:ph type="sldNum" sz="quarter" idx="5"/>
          </p:nvPr>
        </p:nvSpPr>
        <p:spPr/>
        <p:txBody>
          <a:bodyPr/>
          <a:lstStyle/>
          <a:p>
            <a:fld id="{A1A0E47E-2B91-4232-865E-C68B71B5CE60}" type="slidenum">
              <a:rPr lang="en-US" smtClean="0"/>
              <a:t>17</a:t>
            </a:fld>
            <a:endParaRPr lang="en-US"/>
          </a:p>
        </p:txBody>
      </p:sp>
    </p:spTree>
    <p:extLst>
      <p:ext uri="{BB962C8B-B14F-4D97-AF65-F5344CB8AC3E}">
        <p14:creationId xmlns:p14="http://schemas.microsoft.com/office/powerpoint/2010/main" val="22838159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nutritive food source is critical for bacterial growth. Bacteria generally like high protein sources; however, produce can provide bacteria with the nutrients they need to grow. </a:t>
            </a:r>
          </a:p>
          <a:p>
            <a:endParaRPr lang="en-US" dirty="0"/>
          </a:p>
          <a:p>
            <a:r>
              <a:rPr lang="en-US" dirty="0"/>
              <a:t>In general, pathogens will survive, but not grow on uninjured outer surfaces of fresh produce, due in part to the protective character of the plant's natural barriers, such as wax layers and cell walls. In some cases, pathogen levels will decline on the outer surface. Post-harvest, growth on intact produce surfaces is uncommon because the availability of nutrients and moisture is limited. </a:t>
            </a:r>
          </a:p>
          <a:p>
            <a:endParaRPr lang="en-US" dirty="0"/>
          </a:p>
          <a:p>
            <a:r>
              <a:rPr lang="en-US" dirty="0"/>
              <a:t>Damage to the protective epidermal barrier by physical damage (bruising, punctures), or degradation by plant pathogens (bacteria or fungi), will significantly enhance survival of foodborne pathogens. </a:t>
            </a:r>
          </a:p>
          <a:p>
            <a:endParaRPr lang="en-US" dirty="0"/>
          </a:p>
          <a:p>
            <a:r>
              <a:rPr lang="en-US" dirty="0"/>
              <a:t>Processing fresh produce into fresh-cut products increases the risk of bacterial growth and contamination by breaking the natural exterior barrier of the produce. If present, microorganisms can be transferred from surface of intact fruit to internal tissues. Injured cells and released cell fluids provide a nourishing environment for microbial growth. The potential for pathogens to survive or grow in fresh cut fruits and vegetables is increased by the high moisture and nutrient content, the absence of a lethal process (e.g., heat) during production to eliminate pathogens, and the potential for temperature abuse during processing, storage, and transport. </a:t>
            </a:r>
          </a:p>
        </p:txBody>
      </p:sp>
      <p:sp>
        <p:nvSpPr>
          <p:cNvPr id="4" name="Slide Number Placeholder 3"/>
          <p:cNvSpPr>
            <a:spLocks noGrp="1"/>
          </p:cNvSpPr>
          <p:nvPr>
            <p:ph type="sldNum" sz="quarter" idx="5"/>
          </p:nvPr>
        </p:nvSpPr>
        <p:spPr/>
        <p:txBody>
          <a:bodyPr/>
          <a:lstStyle/>
          <a:p>
            <a:fld id="{A1A0E47E-2B91-4232-865E-C68B71B5CE60}" type="slidenum">
              <a:rPr lang="en-US" smtClean="0"/>
              <a:t>18</a:t>
            </a:fld>
            <a:endParaRPr lang="en-US"/>
          </a:p>
        </p:txBody>
      </p:sp>
    </p:spTree>
    <p:extLst>
      <p:ext uri="{BB962C8B-B14F-4D97-AF65-F5344CB8AC3E}">
        <p14:creationId xmlns:p14="http://schemas.microsoft.com/office/powerpoint/2010/main" val="34555888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solidFill>
                  <a:srgbClr val="000000"/>
                </a:solidFill>
              </a:rPr>
              <a:t>In the case of produce that is processed into fresh-cut products, the plant’s </a:t>
            </a:r>
            <a:r>
              <a:rPr lang="en-US" b="0" dirty="0">
                <a:solidFill>
                  <a:srgbClr val="3AA33C"/>
                </a:solidFill>
              </a:rPr>
              <a:t>protective cell layers are injured</a:t>
            </a:r>
            <a:r>
              <a:rPr lang="en-US" b="1" dirty="0">
                <a:solidFill>
                  <a:srgbClr val="000000"/>
                </a:solidFill>
              </a:rPr>
              <a:t> </a:t>
            </a:r>
            <a:r>
              <a:rPr lang="en-US" dirty="0">
                <a:solidFill>
                  <a:srgbClr val="000000"/>
                </a:solidFill>
              </a:rPr>
              <a:t>[</a:t>
            </a:r>
            <a:r>
              <a:rPr lang="en-US" b="0" dirty="0">
                <a:solidFill>
                  <a:srgbClr val="000000"/>
                </a:solidFill>
              </a:rPr>
              <a:t>the n</a:t>
            </a:r>
            <a:r>
              <a:rPr lang="en-US" sz="1200" dirty="0">
                <a:solidFill>
                  <a:schemeClr val="tx1"/>
                </a:solidFill>
              </a:rPr>
              <a:t>atural exterior barrier is broken].</a:t>
            </a:r>
            <a:r>
              <a:rPr lang="en-US" dirty="0"/>
              <a:t> </a:t>
            </a:r>
            <a:r>
              <a:rPr lang="en-US" sz="1200" dirty="0">
                <a:solidFill>
                  <a:schemeClr val="tx1"/>
                </a:solidFill>
              </a:rPr>
              <a:t> </a:t>
            </a:r>
            <a:r>
              <a:rPr lang="en-US" dirty="0"/>
              <a:t>The potential for pathogens to survive or grow in fresh-cut fruits and vegetables is increased by three factors: 1) the high moisture and</a:t>
            </a:r>
            <a:r>
              <a:rPr lang="en-US" baseline="0" dirty="0"/>
              <a:t> nutrient content 2) the absence of a lethal process during production to eliminate pathogens (e.g., heat) 3) the potential for temperature abuse and fluctuation during other steps In the supply chain. W</a:t>
            </a:r>
            <a:r>
              <a:rPr lang="en-US" dirty="0"/>
              <a:t>e will have an entire session</a:t>
            </a:r>
            <a:r>
              <a:rPr lang="en-US" baseline="0" dirty="0"/>
              <a:t> on fresh-cut produce to expand on this in more detail.</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F4C4777-F427-4129-A57D-480341267A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5603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r>
              <a:rPr lang="en-US" i="1" dirty="0"/>
              <a:t>Note to instructor: </a:t>
            </a:r>
            <a:r>
              <a:rPr lang="en-US" dirty="0"/>
              <a:t>Review the learning objectives with the participants. </a:t>
            </a:r>
          </a:p>
        </p:txBody>
      </p:sp>
      <p:sp>
        <p:nvSpPr>
          <p:cNvPr id="4" name="Footer Placeholder 3"/>
          <p:cNvSpPr>
            <a:spLocks noGrp="1"/>
          </p:cNvSpPr>
          <p:nvPr>
            <p:ph type="ftr" sz="quarter" idx="4"/>
          </p:nvPr>
        </p:nvSpPr>
        <p:spPr/>
        <p:txBody>
          <a:bodyPr/>
          <a:lstStyle/>
          <a:p>
            <a:r>
              <a:rPr lang="en-US"/>
              <a:t>Produce Safety Univeristy 2016</a:t>
            </a:r>
          </a:p>
        </p:txBody>
      </p:sp>
      <p:sp>
        <p:nvSpPr>
          <p:cNvPr id="5" name="Slide Number Placeholder 4"/>
          <p:cNvSpPr>
            <a:spLocks noGrp="1"/>
          </p:cNvSpPr>
          <p:nvPr>
            <p:ph type="sldNum" sz="quarter" idx="5"/>
          </p:nvPr>
        </p:nvSpPr>
        <p:spPr/>
        <p:txBody>
          <a:bodyPr/>
          <a:lstStyle/>
          <a:p>
            <a:fld id="{68C77BF7-A75A-43DD-BB05-839D78BB91AE}" type="slidenum">
              <a:rPr lang="en-US" smtClean="0"/>
              <a:t>2</a:t>
            </a:fld>
            <a:endParaRPr lang="en-US"/>
          </a:p>
        </p:txBody>
      </p:sp>
    </p:spTree>
    <p:extLst>
      <p:ext uri="{BB962C8B-B14F-4D97-AF65-F5344CB8AC3E}">
        <p14:creationId xmlns:p14="http://schemas.microsoft.com/office/powerpoint/2010/main" val="35118553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food that requires time, temperature, or a combination of both to limit pathogen growth is knows as a Time/Temperature Control for Safety (TCS) food. Determination of whether a particular food falls into the TCS category depends on its acidity (pH) and water activity (level of moisture available for microbes to utilize).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Typically the lower the pH the more acidic the food is and the less likely it is to support microbial growth. At the same time, a lower water activity indicates that there is not a lot of moisture available and the food is less likely to support microbial growth.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FDA Food Code specifically lists raw seed sprouts, cut melons, cut leafy greens, and cut tomatoes as TCS foods because they have very favorable growth conditions and have been implicated in multiple food borne illness outbreaks. TCS foods should be held at a temperature of 41 degrees F or less. If kept out of temperature control these foods should be consumed within 4 hours or discarded.</a:t>
            </a:r>
          </a:p>
        </p:txBody>
      </p:sp>
      <p:sp>
        <p:nvSpPr>
          <p:cNvPr id="4" name="Slide Number Placeholder 3"/>
          <p:cNvSpPr>
            <a:spLocks noGrp="1"/>
          </p:cNvSpPr>
          <p:nvPr>
            <p:ph type="sldNum" sz="quarter" idx="5"/>
          </p:nvPr>
        </p:nvSpPr>
        <p:spPr/>
        <p:txBody>
          <a:bodyPr/>
          <a:lstStyle/>
          <a:p>
            <a:fld id="{A1A0E47E-2B91-4232-865E-C68B71B5CE60}" type="slidenum">
              <a:rPr lang="en-US" smtClean="0"/>
              <a:t>20</a:t>
            </a:fld>
            <a:endParaRPr lang="en-US"/>
          </a:p>
        </p:txBody>
      </p:sp>
    </p:spTree>
    <p:extLst>
      <p:ext uri="{BB962C8B-B14F-4D97-AF65-F5344CB8AC3E}">
        <p14:creationId xmlns:p14="http://schemas.microsoft.com/office/powerpoint/2010/main" val="2679161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Different types of bacteria also need different levels of oxygen to grow. </a:t>
            </a:r>
          </a:p>
          <a:p>
            <a:endParaRPr lang="en-US" dirty="0"/>
          </a:p>
          <a:p>
            <a:r>
              <a:rPr lang="en-US" dirty="0"/>
              <a:t>Anaerobic bacteria cannot tolerate oxygen. Clostridium botulinum thrives in low-oxygen environments. This bacterium is always a concern for home food preservation and canning. If canned food is not processed properly to kill even the spore formers, botulism toxin can form in the lack of oxygen. </a:t>
            </a:r>
          </a:p>
          <a:p>
            <a:endParaRPr lang="en-US" dirty="0"/>
          </a:p>
          <a:p>
            <a:r>
              <a:rPr lang="en-US" dirty="0"/>
              <a:t>Aerobic bacteria require oxygen to survive. Facultative anaerobes can survive with or without oxygen. Most food borne pathogens are facultative anaerobes. </a:t>
            </a:r>
          </a:p>
        </p:txBody>
      </p:sp>
      <p:sp>
        <p:nvSpPr>
          <p:cNvPr id="4" name="Slide Number Placeholder 3"/>
          <p:cNvSpPr>
            <a:spLocks noGrp="1"/>
          </p:cNvSpPr>
          <p:nvPr>
            <p:ph type="sldNum" sz="quarter" idx="5"/>
          </p:nvPr>
        </p:nvSpPr>
        <p:spPr/>
        <p:txBody>
          <a:bodyPr/>
          <a:lstStyle/>
          <a:p>
            <a:fld id="{A1A0E47E-2B91-4232-865E-C68B71B5CE60}" type="slidenum">
              <a:rPr lang="en-US" smtClean="0"/>
              <a:t>21</a:t>
            </a:fld>
            <a:endParaRPr lang="en-US"/>
          </a:p>
        </p:txBody>
      </p:sp>
    </p:spTree>
    <p:extLst>
      <p:ext uri="{BB962C8B-B14F-4D97-AF65-F5344CB8AC3E}">
        <p14:creationId xmlns:p14="http://schemas.microsoft.com/office/powerpoint/2010/main" val="24500072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pPr marL="0" marR="0" lvl="0" indent="0" algn="l" defTabSz="94850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A </a:t>
            </a:r>
            <a:r>
              <a:rPr kumimoji="0" lang="en-US" sz="1200" b="0" i="0" u="none" strike="noStrike" kern="1200" cap="none" spc="0" normalizeH="0" baseline="0" noProof="0" dirty="0">
                <a:ln>
                  <a:noFill/>
                </a:ln>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biofilm</a:t>
            </a:r>
            <a:r>
              <a:rPr kumimoji="0" lang="en-US" sz="1200" b="0" i="0" u="none" strike="noStrike" kern="1200" cap="none" spc="0" normalizeH="0" baseline="0" noProof="0" dirty="0">
                <a:ln>
                  <a:noFill/>
                </a:ln>
                <a:solidFill>
                  <a:srgbClr val="3AA33C"/>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 </a:t>
            </a:r>
            <a:r>
              <a:rPr kumimoji="0" lang="en-US"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is </a:t>
            </a:r>
            <a:r>
              <a:rPr kumimoji="0" lang="en-US" sz="1200" b="0" i="0" u="none" strike="noStrike" kern="1200" cap="none" spc="0" normalizeH="0" baseline="0" noProof="0" dirty="0">
                <a:ln>
                  <a:noFill/>
                </a:ln>
                <a:solidFill>
                  <a:schemeClr val="accent5"/>
                </a:solidFill>
                <a:effectLst/>
                <a:uLnTx/>
                <a:uFillTx/>
                <a:latin typeface="Verdana" panose="020B0604030504040204" pitchFamily="34" charset="0"/>
                <a:ea typeface="Verdana" panose="020B0604030504040204" pitchFamily="34" charset="0"/>
              </a:rPr>
              <a:t>a colony of microorganisms that is attached to a surface</a:t>
            </a:r>
            <a:r>
              <a:rPr kumimoji="0" lang="en-US"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 within a (slime) layer made up of extracellular polymeric substances (EPSs) (proteins, nucleic acids, polysaccharides etc.)</a:t>
            </a:r>
          </a:p>
          <a:p>
            <a:pPr marL="0" marR="0" lvl="0" indent="0" algn="l" defTabSz="948507" rtl="0" eaLnBrk="1" fontAlgn="auto" latinLnBrk="0" hangingPunct="1">
              <a:lnSpc>
                <a:spcPct val="100000"/>
              </a:lnSpc>
              <a:spcBef>
                <a:spcPts val="0"/>
              </a:spcBef>
              <a:spcAft>
                <a:spcPts val="0"/>
              </a:spcAft>
              <a:buClrTx/>
              <a:buSzTx/>
              <a:buFontTx/>
              <a:buNone/>
              <a:tabLst/>
              <a:defRPr/>
            </a:pPr>
            <a:endParaRPr lang="en-US" sz="1200" b="0" i="0" dirty="0">
              <a:latin typeface="Verdana" panose="020B0604030504040204" pitchFamily="34" charset="0"/>
              <a:ea typeface="Verdana" panose="020B0604030504040204" pitchFamily="34" charset="0"/>
            </a:endParaRPr>
          </a:p>
          <a:p>
            <a:pPr marL="0" marR="0" lvl="0" indent="0" algn="l" defTabSz="948507" rtl="0" eaLnBrk="1" fontAlgn="auto" latinLnBrk="0" hangingPunct="1">
              <a:lnSpc>
                <a:spcPct val="100000"/>
              </a:lnSpc>
              <a:spcBef>
                <a:spcPts val="0"/>
              </a:spcBef>
              <a:spcAft>
                <a:spcPts val="0"/>
              </a:spcAft>
              <a:buClrTx/>
              <a:buSzTx/>
              <a:buFontTx/>
              <a:buNone/>
              <a:tabLst/>
              <a:defRPr/>
            </a:pPr>
            <a:r>
              <a:rPr lang="en-US" sz="1200" b="0" i="0" dirty="0">
                <a:latin typeface="Verdana" panose="020B0604030504040204" pitchFamily="34" charset="0"/>
                <a:ea typeface="Verdana" panose="020B0604030504040204" pitchFamily="34" charset="0"/>
              </a:rPr>
              <a:t>Biofilms</a:t>
            </a:r>
            <a:r>
              <a:rPr lang="en-US" sz="1200" b="0" i="0" dirty="0">
                <a:solidFill>
                  <a:schemeClr val="accent5"/>
                </a:solidFill>
                <a:latin typeface="Verdana" panose="020B0604030504040204" pitchFamily="34" charset="0"/>
                <a:ea typeface="Verdana" panose="020B0604030504040204" pitchFamily="34" charset="0"/>
              </a:rPr>
              <a:t> enable microorganisms to survive and adapt</a:t>
            </a:r>
            <a:r>
              <a:rPr lang="en-US" sz="1200" b="0" i="0" dirty="0">
                <a:latin typeface="Verdana" panose="020B0604030504040204" pitchFamily="34" charset="0"/>
                <a:ea typeface="Verdana" panose="020B0604030504040204" pitchFamily="34" charset="0"/>
              </a:rPr>
              <a:t> in adverse environmental conditions using a cooperative method of growth.</a:t>
            </a:r>
            <a:endParaRPr lang="en-US" dirty="0"/>
          </a:p>
          <a:p>
            <a:pPr defTabSz="948507">
              <a:defRPr/>
            </a:pPr>
            <a:endParaRPr lang="en-US" dirty="0"/>
          </a:p>
          <a:p>
            <a:pPr marL="0" marR="0" lvl="0" indent="0" algn="l" defTabSz="948507"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dirty="0">
                <a:ln>
                  <a:noFill/>
                </a:ln>
                <a:solidFill>
                  <a:prstClr val="black"/>
                </a:solidFill>
                <a:effectLst/>
                <a:uLnTx/>
                <a:uFillTx/>
                <a:latin typeface="+mn-lt"/>
                <a:ea typeface="+mn-ea"/>
                <a:cs typeface="+mn-cs"/>
              </a:rPr>
              <a:t>Sources and additional info below</a:t>
            </a:r>
            <a:endParaRPr lang="en-US" b="0" u="none" baseline="0" dirty="0"/>
          </a:p>
          <a:p>
            <a:pPr defTabSz="948507">
              <a:defRPr/>
            </a:pPr>
            <a:endParaRPr lang="en-US" dirty="0"/>
          </a:p>
          <a:p>
            <a:pPr defTabSz="948507">
              <a:defRPr/>
            </a:pPr>
            <a:r>
              <a:rPr lang="en-US" dirty="0"/>
              <a:t>https://www.ift.org/news-and-publications/food-technology-magazine/issues/2017/september/columns/food-safety-and-quality-removing-and-preventing-biofilms</a:t>
            </a:r>
          </a:p>
          <a:p>
            <a:pPr defTabSz="948507">
              <a:defRPr/>
            </a:pPr>
            <a:endParaRPr lang="en-US" dirty="0"/>
          </a:p>
          <a:p>
            <a:pPr defTabSz="948507">
              <a:defRPr/>
            </a:pPr>
            <a:r>
              <a:rPr lang="en-US" dirty="0"/>
              <a:t>https://www.food-safety.com/articles/7810-biofilm-a-contemporary-challenge-to-food-safety</a:t>
            </a:r>
          </a:p>
          <a:p>
            <a:pPr defTabSz="948507">
              <a:defRPr/>
            </a:pPr>
            <a:endParaRPr lang="en-US" dirty="0"/>
          </a:p>
          <a:p>
            <a:pPr defTabSz="948507">
              <a:defRPr/>
            </a:pPr>
            <a:r>
              <a:rPr lang="en-US" dirty="0"/>
              <a:t>https://biologydictionary.net/biofilm/</a:t>
            </a:r>
          </a:p>
          <a:p>
            <a:pPr defTabSz="948507">
              <a:defRPr/>
            </a:pP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C77BF7-A75A-43DD-BB05-839D78BB91A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Produce Safety Univeristy 2016</a:t>
            </a:r>
          </a:p>
        </p:txBody>
      </p:sp>
    </p:spTree>
    <p:extLst>
      <p:ext uri="{BB962C8B-B14F-4D97-AF65-F5344CB8AC3E}">
        <p14:creationId xmlns:p14="http://schemas.microsoft.com/office/powerpoint/2010/main" val="13751146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pPr defTabSz="948507">
              <a:defRPr/>
            </a:pPr>
            <a:r>
              <a:rPr lang="en-US" dirty="0"/>
              <a:t>Some species of bacteria, including foodborne pathogens (Listeria monocytogenes, Escherichia coli, Campylobacter </a:t>
            </a:r>
            <a:r>
              <a:rPr lang="en-US" dirty="0" err="1"/>
              <a:t>jejuni</a:t>
            </a:r>
            <a:r>
              <a:rPr lang="en-US" dirty="0"/>
              <a:t>, and Salmonella etc.) are capable of forming biofilms on surfaces of </a:t>
            </a:r>
            <a:r>
              <a:rPr lang="en-US" sz="1200" dirty="0">
                <a:solidFill>
                  <a:schemeClr val="tx1"/>
                </a:solidFill>
                <a:latin typeface="Verdana" panose="020B0604030504040204" pitchFamily="34" charset="0"/>
                <a:ea typeface="Verdana" panose="020B0604030504040204" pitchFamily="34" charset="0"/>
              </a:rPr>
              <a:t>food, equipment, and facilities</a:t>
            </a:r>
            <a:r>
              <a:rPr lang="en-US" dirty="0"/>
              <a:t>. </a:t>
            </a:r>
          </a:p>
          <a:p>
            <a:pPr defTabSz="948507">
              <a:defRPr/>
            </a:pPr>
            <a:r>
              <a:rPr lang="en-US" dirty="0"/>
              <a:t>Biofilms are a major public health challenge and hazard because they can:</a:t>
            </a:r>
          </a:p>
          <a:p>
            <a:pPr marL="171450" indent="-171450" defTabSz="948507">
              <a:buFontTx/>
              <a:buChar char="-"/>
              <a:defRPr/>
            </a:pPr>
            <a:r>
              <a:rPr lang="en-US" dirty="0"/>
              <a:t>be more difficult to remove than individual planktonic cells (suspended in media) </a:t>
            </a:r>
          </a:p>
          <a:p>
            <a:pPr marL="171450" indent="-171450" defTabSz="948507">
              <a:buFontTx/>
              <a:buChar char="-"/>
              <a:defRPr/>
            </a:pPr>
            <a:r>
              <a:rPr lang="en-US" dirty="0"/>
              <a:t>highly resistant agents used to clean (cleaning, sanitizing, and disinfecting)</a:t>
            </a:r>
          </a:p>
          <a:p>
            <a:pPr marL="171450" marR="0" lvl="0" indent="-171450" algn="l" defTabSz="948507" rtl="0" eaLnBrk="1" fontAlgn="auto" latinLnBrk="0" hangingPunct="1">
              <a:lnSpc>
                <a:spcPct val="100000"/>
              </a:lnSpc>
              <a:spcBef>
                <a:spcPts val="0"/>
              </a:spcBef>
              <a:spcAft>
                <a:spcPts val="0"/>
              </a:spcAft>
              <a:buClrTx/>
              <a:buSzTx/>
              <a:buFontTx/>
              <a:buChar char="-"/>
              <a:tabLst/>
              <a:defRPr/>
            </a:pPr>
            <a:r>
              <a:rPr lang="en-US" dirty="0"/>
              <a:t>lead to </a:t>
            </a:r>
            <a:r>
              <a:rPr lang="en-US" sz="1200" dirty="0">
                <a:latin typeface="Verdana" panose="020B0604030504040204" pitchFamily="34" charset="0"/>
                <a:ea typeface="Verdana" panose="020B0604030504040204" pitchFamily="34" charset="0"/>
              </a:rPr>
              <a:t>food contamination and spoilage (e.g. certain enzymes </a:t>
            </a:r>
            <a:r>
              <a:rPr lang="en-US" b="0" i="0" dirty="0">
                <a:solidFill>
                  <a:srgbClr val="333333"/>
                </a:solidFill>
                <a:effectLst/>
                <a:latin typeface="Lora" pitchFamily="2" charset="0"/>
              </a:rPr>
              <a:t>associated with biofilms of </a:t>
            </a:r>
            <a:r>
              <a:rPr lang="en-US" b="0" i="1" dirty="0">
                <a:solidFill>
                  <a:srgbClr val="333333"/>
                </a:solidFill>
                <a:effectLst/>
                <a:latin typeface="Lora" pitchFamily="2" charset="0"/>
              </a:rPr>
              <a:t>Pseudomonas</a:t>
            </a:r>
            <a:r>
              <a:rPr lang="en-US" b="0" i="0" dirty="0">
                <a:solidFill>
                  <a:srgbClr val="333333"/>
                </a:solidFill>
                <a:effectLst/>
                <a:latin typeface="Lora" pitchFamily="2" charset="0"/>
              </a:rPr>
              <a:t> spp. and </a:t>
            </a:r>
            <a:r>
              <a:rPr lang="en-US" b="0" i="1" dirty="0">
                <a:solidFill>
                  <a:srgbClr val="333333"/>
                </a:solidFill>
                <a:effectLst/>
                <a:latin typeface="Lora" pitchFamily="2" charset="0"/>
              </a:rPr>
              <a:t>Bacillus</a:t>
            </a:r>
            <a:r>
              <a:rPr lang="en-US" b="0" i="0" dirty="0">
                <a:solidFill>
                  <a:srgbClr val="333333"/>
                </a:solidFill>
                <a:effectLst/>
                <a:latin typeface="Lora" pitchFamily="2" charset="0"/>
              </a:rPr>
              <a:t> spp. may create unpleasant smells and bitter tastes)</a:t>
            </a:r>
          </a:p>
          <a:p>
            <a:pPr marL="171450" marR="0" lvl="0" indent="-171450" algn="l" defTabSz="948507" rtl="0" eaLnBrk="1" fontAlgn="auto" latinLnBrk="0" hangingPunct="1">
              <a:lnSpc>
                <a:spcPct val="100000"/>
              </a:lnSpc>
              <a:spcBef>
                <a:spcPts val="0"/>
              </a:spcBef>
              <a:spcAft>
                <a:spcPts val="0"/>
              </a:spcAft>
              <a:buClrTx/>
              <a:buSzTx/>
              <a:buFontTx/>
              <a:buChar char="-"/>
              <a:tabLst/>
              <a:defRPr/>
            </a:pPr>
            <a:r>
              <a:rPr lang="en-US" sz="1200" dirty="0">
                <a:latin typeface="Verdana" panose="020B0604030504040204" pitchFamily="34" charset="0"/>
                <a:ea typeface="Verdana" panose="020B0604030504040204" pitchFamily="34" charset="0"/>
              </a:rPr>
              <a:t>lead to transmission and poor treatment of disease (</a:t>
            </a:r>
            <a:r>
              <a:rPr lang="en-US" dirty="0"/>
              <a:t>play a key role in increasing </a:t>
            </a:r>
            <a:r>
              <a:rPr lang="en-US" b="0" i="0" dirty="0">
                <a:solidFill>
                  <a:srgbClr val="333333"/>
                </a:solidFill>
                <a:effectLst/>
                <a:latin typeface="Lora" pitchFamily="2" charset="0"/>
              </a:rPr>
              <a:t>antimicrobial resistance. It’s estimated that they can withstand 10 to 1,000 times higher antimicrobial doses </a:t>
            </a:r>
            <a:r>
              <a:rPr lang="en-US" dirty="0"/>
              <a:t>and can be a higher food safety risk since </a:t>
            </a:r>
            <a:r>
              <a:rPr lang="en-US" b="0" i="0" dirty="0">
                <a:solidFill>
                  <a:srgbClr val="333333"/>
                </a:solidFill>
                <a:effectLst/>
                <a:latin typeface="Lora" pitchFamily="2" charset="0"/>
              </a:rPr>
              <a:t>infections or illnesses related to biofilms are often difficult to treat due to greater drug tolerance)</a:t>
            </a:r>
          </a:p>
          <a:p>
            <a:pPr marL="171450" marR="0" lvl="0" indent="-171450" algn="l" defTabSz="948507" rtl="0" eaLnBrk="1" fontAlgn="auto" latinLnBrk="0" hangingPunct="1">
              <a:lnSpc>
                <a:spcPct val="100000"/>
              </a:lnSpc>
              <a:spcBef>
                <a:spcPts val="0"/>
              </a:spcBef>
              <a:spcAft>
                <a:spcPts val="0"/>
              </a:spcAft>
              <a:buClrTx/>
              <a:buSzTx/>
              <a:buFontTx/>
              <a:buChar char="-"/>
              <a:tabLst/>
              <a:defRPr/>
            </a:pPr>
            <a:r>
              <a:rPr lang="en-US" sz="1200" dirty="0">
                <a:latin typeface="Verdana" panose="020B0604030504040204" pitchFamily="34" charset="0"/>
                <a:ea typeface="Verdana" panose="020B0604030504040204" pitchFamily="34" charset="0"/>
              </a:rPr>
              <a:t>lead to corrosion/damage of surfaces in food facilities (e.g. </a:t>
            </a:r>
            <a:r>
              <a:rPr lang="en-US" b="0" i="0" dirty="0">
                <a:solidFill>
                  <a:srgbClr val="333333"/>
                </a:solidFill>
                <a:effectLst/>
                <a:latin typeface="Lora" pitchFamily="2" charset="0"/>
              </a:rPr>
              <a:t>metal surfaces in pipes and tanks, which ultimately result in loss of food production surfaces and overall efficiency as well as financial loss)</a:t>
            </a:r>
            <a:endParaRPr lang="en-US" dirty="0"/>
          </a:p>
          <a:p>
            <a:pPr defTabSz="948507">
              <a:defRPr/>
            </a:pPr>
            <a:endParaRPr lang="en-US" dirty="0"/>
          </a:p>
          <a:p>
            <a:pPr marL="0" marR="0" lvl="0" indent="0" algn="l" defTabSz="94850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Any surface that combines an abundance of </a:t>
            </a:r>
            <a:r>
              <a:rPr kumimoji="0" lang="en-US" sz="1200" b="0" i="0" u="none" strike="noStrike" kern="1200" cap="none" spc="0" normalizeH="0" baseline="0" noProof="0" dirty="0">
                <a:ln>
                  <a:noFill/>
                </a:ln>
                <a:solidFill>
                  <a:srgbClr val="3AA33C"/>
                </a:solidFill>
                <a:uLnTx/>
                <a:uFillTx/>
                <a:latin typeface="Cambria" panose="02040503050406030204" pitchFamily="18" charset="0"/>
                <a:ea typeface="Cambria" panose="02040503050406030204" pitchFamily="18" charset="0"/>
              </a:rPr>
              <a:t>moisture and nutrients </a:t>
            </a:r>
            <a:r>
              <a:rPr kumimoji="0" lang="en-US" sz="1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is susceptible to biofilm formation if microorganisms are present.</a:t>
            </a:r>
            <a:endParaRPr kumimoji="0" lang="en-US"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endParaRPr>
          </a:p>
          <a:p>
            <a:pPr defTabSz="948507">
              <a:defRPr/>
            </a:pPr>
            <a:endParaRPr lang="en-US" dirty="0"/>
          </a:p>
          <a:p>
            <a:pPr marL="0" marR="0" lvl="0" indent="0" algn="l" defTabSz="948507"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dirty="0">
                <a:ln>
                  <a:noFill/>
                </a:ln>
                <a:solidFill>
                  <a:prstClr val="black"/>
                </a:solidFill>
                <a:effectLst/>
                <a:uLnTx/>
                <a:uFillTx/>
                <a:latin typeface="+mn-lt"/>
                <a:ea typeface="+mn-ea"/>
                <a:cs typeface="+mn-cs"/>
              </a:rPr>
              <a:t>Sources and additional info below</a:t>
            </a:r>
            <a:endParaRPr lang="en-US" b="0" u="none" baseline="0" dirty="0"/>
          </a:p>
          <a:p>
            <a:pPr defTabSz="948507">
              <a:defRPr/>
            </a:pPr>
            <a:endParaRPr lang="en-US" dirty="0"/>
          </a:p>
          <a:p>
            <a:pPr defTabSz="948507">
              <a:defRPr/>
            </a:pPr>
            <a:r>
              <a:rPr lang="en-US" dirty="0"/>
              <a:t>https://www.ift.org/news-and-publications/food-technology-magazine/issues/2017/september/columns/food-safety-and-quality-removing-and-preventing-biofilms</a:t>
            </a:r>
          </a:p>
          <a:p>
            <a:pPr defTabSz="948507">
              <a:defRPr/>
            </a:pPr>
            <a:r>
              <a:rPr lang="en-US" dirty="0"/>
              <a:t>https://www.food-safety.com/articles/7810-biofilm-a-contemporary-challenge-to-food-safety</a:t>
            </a:r>
          </a:p>
          <a:p>
            <a:pPr defTabSz="948507">
              <a:defRPr/>
            </a:pPr>
            <a:r>
              <a:rPr lang="en-US" dirty="0"/>
              <a:t>https://biologydictionary.net/biofilm/</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C77BF7-A75A-43DD-BB05-839D78BB91A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Produce Safety Univeristy 2016</a:t>
            </a:r>
          </a:p>
        </p:txBody>
      </p:sp>
    </p:spTree>
    <p:extLst>
      <p:ext uri="{BB962C8B-B14F-4D97-AF65-F5344CB8AC3E}">
        <p14:creationId xmlns:p14="http://schemas.microsoft.com/office/powerpoint/2010/main" val="1972545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1320" marR="0" lvl="0" indent="-81320" algn="l" defTabSz="914400" rtl="0" eaLnBrk="1" fontAlgn="auto" latinLnBrk="0" hangingPunct="1">
              <a:lnSpc>
                <a:spcPct val="93000"/>
              </a:lnSpc>
              <a:spcBef>
                <a:spcPct val="0"/>
              </a:spcBef>
              <a:spcAft>
                <a:spcPts val="0"/>
              </a:spcAft>
              <a:buClrTx/>
              <a:buSzPct val="45000"/>
              <a:buFontTx/>
              <a:buNone/>
              <a:tabLst>
                <a:tab pos="686700" algn="l"/>
                <a:tab pos="1373399" algn="l"/>
                <a:tab pos="2060099" algn="l"/>
                <a:tab pos="2746797" algn="l"/>
                <a:tab pos="3433497" algn="l"/>
                <a:tab pos="4120196" algn="l"/>
                <a:tab pos="4806896" algn="l"/>
              </a:tabLst>
              <a:defRPr/>
            </a:pPr>
            <a:r>
              <a:rPr lang="en-GB" altLang="en-US" sz="2000" dirty="0">
                <a:ea typeface="msgothic" charset="0"/>
                <a:cs typeface="msgothic" charset="0"/>
              </a:rPr>
              <a:t>Internalization</a:t>
            </a:r>
            <a:r>
              <a:rPr lang="en-US" sz="2000" b="0" i="0" u="none" strike="noStrike" baseline="0" dirty="0">
                <a:latin typeface="Times New Roman" panose="02020603050405020304" pitchFamily="18" charset="0"/>
              </a:rPr>
              <a:t> can occur throughout the farm to fork chain and an example is in the pre-harvest stage when bacteria can be taken</a:t>
            </a:r>
            <a:r>
              <a:rPr lang="en-US" sz="1200" dirty="0">
                <a:solidFill>
                  <a:schemeClr val="tx1"/>
                </a:solidFill>
              </a:rPr>
              <a:t> into the plant via the</a:t>
            </a:r>
          </a:p>
          <a:p>
            <a:pPr marL="81320" marR="0" lvl="0" indent="-81320" algn="l" defTabSz="914400" rtl="0" eaLnBrk="1" fontAlgn="auto" latinLnBrk="0" hangingPunct="1">
              <a:lnSpc>
                <a:spcPct val="93000"/>
              </a:lnSpc>
              <a:spcBef>
                <a:spcPct val="0"/>
              </a:spcBef>
              <a:spcAft>
                <a:spcPts val="0"/>
              </a:spcAft>
              <a:buClrTx/>
              <a:buSzPct val="45000"/>
              <a:buFontTx/>
              <a:buNone/>
              <a:tabLst>
                <a:tab pos="686700" algn="l"/>
                <a:tab pos="1373399" algn="l"/>
                <a:tab pos="2060099" algn="l"/>
                <a:tab pos="2746797" algn="l"/>
                <a:tab pos="3433497" algn="l"/>
                <a:tab pos="4120196" algn="l"/>
                <a:tab pos="4806896" algn="l"/>
              </a:tabLst>
              <a:defRPr/>
            </a:pPr>
            <a:r>
              <a:rPr lang="en-US" sz="1200" dirty="0">
                <a:solidFill>
                  <a:schemeClr val="tx1"/>
                </a:solidFill>
              </a:rPr>
              <a:t>root system. Physical damage including wounds, cuts, and bruises can create harborage sites on the surface of the plant leading to infiltration into the</a:t>
            </a:r>
          </a:p>
          <a:p>
            <a:pPr marL="81320" marR="0" lvl="0" indent="-81320" algn="l" defTabSz="914400" rtl="0" eaLnBrk="1" fontAlgn="auto" latinLnBrk="0" hangingPunct="1">
              <a:lnSpc>
                <a:spcPct val="93000"/>
              </a:lnSpc>
              <a:spcBef>
                <a:spcPct val="0"/>
              </a:spcBef>
              <a:spcAft>
                <a:spcPts val="0"/>
              </a:spcAft>
              <a:buClrTx/>
              <a:buSzPct val="45000"/>
              <a:buFontTx/>
              <a:buNone/>
              <a:tabLst>
                <a:tab pos="686700" algn="l"/>
                <a:tab pos="1373399" algn="l"/>
                <a:tab pos="2060099" algn="l"/>
                <a:tab pos="2746797" algn="l"/>
                <a:tab pos="3433497" algn="l"/>
                <a:tab pos="4120196" algn="l"/>
                <a:tab pos="4806896" algn="l"/>
              </a:tabLst>
              <a:defRPr/>
            </a:pPr>
            <a:r>
              <a:rPr lang="en-US" sz="1200" dirty="0">
                <a:solidFill>
                  <a:schemeClr val="tx1"/>
                </a:solidFill>
              </a:rPr>
              <a:t>underlying plant tissue.</a:t>
            </a:r>
          </a:p>
          <a:p>
            <a:pPr marL="81320" marR="0" lvl="0" indent="-81320" algn="l" defTabSz="914400" rtl="0" eaLnBrk="1" fontAlgn="auto" latinLnBrk="0" hangingPunct="1">
              <a:lnSpc>
                <a:spcPct val="93000"/>
              </a:lnSpc>
              <a:spcBef>
                <a:spcPct val="0"/>
              </a:spcBef>
              <a:spcAft>
                <a:spcPts val="0"/>
              </a:spcAft>
              <a:buClrTx/>
              <a:buSzPct val="45000"/>
              <a:buFontTx/>
              <a:buNone/>
              <a:tabLst>
                <a:tab pos="686700" algn="l"/>
                <a:tab pos="1373399" algn="l"/>
                <a:tab pos="2060099" algn="l"/>
                <a:tab pos="2746797" algn="l"/>
                <a:tab pos="3433497" algn="l"/>
                <a:tab pos="4120196" algn="l"/>
                <a:tab pos="4806896" algn="l"/>
              </a:tabLst>
              <a:defRPr/>
            </a:pPr>
            <a:endParaRPr lang="en-US" altLang="en-US" sz="1200" dirty="0">
              <a:solidFill>
                <a:schemeClr val="tx1"/>
              </a:solidFill>
              <a:ea typeface="msgothic" charset="0"/>
              <a:cs typeface="msgothic" charset="0"/>
            </a:endParaRPr>
          </a:p>
          <a:p>
            <a:pPr marL="81320" marR="0" lvl="0" indent="-81320" algn="l" defTabSz="914400" rtl="0" eaLnBrk="1" fontAlgn="auto" latinLnBrk="0" hangingPunct="1">
              <a:lnSpc>
                <a:spcPct val="93000"/>
              </a:lnSpc>
              <a:spcBef>
                <a:spcPct val="0"/>
              </a:spcBef>
              <a:spcAft>
                <a:spcPts val="0"/>
              </a:spcAft>
              <a:buClrTx/>
              <a:buSzPct val="45000"/>
              <a:buFontTx/>
              <a:buNone/>
              <a:tabLst>
                <a:tab pos="686700" algn="l"/>
                <a:tab pos="1373399" algn="l"/>
                <a:tab pos="2060099" algn="l"/>
                <a:tab pos="2746797" algn="l"/>
                <a:tab pos="3433497" algn="l"/>
                <a:tab pos="4120196" algn="l"/>
                <a:tab pos="4806896" algn="l"/>
              </a:tabLst>
              <a:defRPr/>
            </a:pPr>
            <a:r>
              <a:rPr lang="en-GB" altLang="en-US" sz="1200" dirty="0">
                <a:ea typeface="msgothic" charset="0"/>
                <a:cs typeface="msgothic" charset="0"/>
              </a:rPr>
              <a:t>If pathogens are on the exterior surface of the produce there is a higher chance they will be removed during processing.  It is when pathogens are</a:t>
            </a:r>
          </a:p>
          <a:p>
            <a:pPr marL="81320" marR="0" lvl="0" indent="-81320" algn="l" defTabSz="914400" rtl="0" eaLnBrk="1" fontAlgn="auto" latinLnBrk="0" hangingPunct="1">
              <a:lnSpc>
                <a:spcPct val="93000"/>
              </a:lnSpc>
              <a:spcBef>
                <a:spcPct val="0"/>
              </a:spcBef>
              <a:spcAft>
                <a:spcPts val="0"/>
              </a:spcAft>
              <a:buClrTx/>
              <a:buSzPct val="45000"/>
              <a:buFontTx/>
              <a:buNone/>
              <a:tabLst>
                <a:tab pos="686700" algn="l"/>
                <a:tab pos="1373399" algn="l"/>
                <a:tab pos="2060099" algn="l"/>
                <a:tab pos="2746797" algn="l"/>
                <a:tab pos="3433497" algn="l"/>
                <a:tab pos="4120196" algn="l"/>
                <a:tab pos="4806896" algn="l"/>
              </a:tabLst>
              <a:defRPr/>
            </a:pPr>
            <a:r>
              <a:rPr lang="en-GB" altLang="en-US" sz="1200" dirty="0">
                <a:ea typeface="msgothic" charset="0"/>
                <a:cs typeface="msgothic" charset="0"/>
              </a:rPr>
              <a:t>internalized that the real trouble begins, as they cannot be removed by rinsing and most produce does not undergo a kill step. </a:t>
            </a:r>
            <a:r>
              <a:rPr lang="en-US" sz="1200" b="1" dirty="0">
                <a:solidFill>
                  <a:srgbClr val="3AA33C"/>
                </a:solidFill>
                <a:latin typeface="Verdana" panose="020B0604030504040204" pitchFamily="34" charset="0"/>
                <a:ea typeface="Verdana" panose="020B0604030504040204" pitchFamily="34" charset="0"/>
              </a:rPr>
              <a:t>Good Agricultural</a:t>
            </a:r>
          </a:p>
          <a:p>
            <a:pPr marL="81320" marR="0" lvl="0" indent="-81320" algn="l" defTabSz="914400" rtl="0" eaLnBrk="1" fontAlgn="auto" latinLnBrk="0" hangingPunct="1">
              <a:lnSpc>
                <a:spcPct val="93000"/>
              </a:lnSpc>
              <a:spcBef>
                <a:spcPct val="0"/>
              </a:spcBef>
              <a:spcAft>
                <a:spcPts val="0"/>
              </a:spcAft>
              <a:buClrTx/>
              <a:buSzPct val="45000"/>
              <a:buFontTx/>
              <a:buNone/>
              <a:tabLst>
                <a:tab pos="686700" algn="l"/>
                <a:tab pos="1373399" algn="l"/>
                <a:tab pos="2060099" algn="l"/>
                <a:tab pos="2746797" algn="l"/>
                <a:tab pos="3433497" algn="l"/>
                <a:tab pos="4120196" algn="l"/>
                <a:tab pos="4806896" algn="l"/>
              </a:tabLst>
              <a:defRPr/>
            </a:pPr>
            <a:r>
              <a:rPr lang="en-US" sz="1200" b="1" dirty="0">
                <a:solidFill>
                  <a:srgbClr val="3AA33C"/>
                </a:solidFill>
                <a:latin typeface="Verdana" panose="020B0604030504040204" pitchFamily="34" charset="0"/>
                <a:ea typeface="Verdana" panose="020B0604030504040204" pitchFamily="34" charset="0"/>
              </a:rPr>
              <a:t>Practices </a:t>
            </a:r>
            <a:r>
              <a:rPr lang="en-US" sz="1200" dirty="0">
                <a:solidFill>
                  <a:srgbClr val="000000"/>
                </a:solidFill>
                <a:latin typeface="Verdana" panose="020B0604030504040204" pitchFamily="34" charset="0"/>
                <a:ea typeface="Verdana" panose="020B0604030504040204" pitchFamily="34" charset="0"/>
              </a:rPr>
              <a:t>are critical to help prevent the introduction of pathogens altogether!</a:t>
            </a:r>
            <a:endParaRPr lang="en-US" sz="1200" dirty="0">
              <a:solidFill>
                <a:schemeClr val="tx1"/>
              </a:solidFill>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dirty="0">
                <a:ln>
                  <a:noFill/>
                </a:ln>
                <a:solidFill>
                  <a:prstClr val="black"/>
                </a:solidFill>
                <a:effectLst/>
                <a:uLnTx/>
                <a:uFillTx/>
                <a:latin typeface="+mn-lt"/>
                <a:ea typeface="+mn-ea"/>
                <a:cs typeface="+mn-cs"/>
              </a:rPr>
              <a:t>Sources and additional info below</a:t>
            </a:r>
            <a:endParaRPr lang="en-US" b="0" u="none" baseline="0" dirty="0"/>
          </a:p>
          <a:p>
            <a:endParaRPr lang="en-US" dirty="0"/>
          </a:p>
          <a:p>
            <a:r>
              <a:rPr lang="en-US" dirty="0"/>
              <a:t>https://www.academia.edu/21473328/Internalization_of_Pathogens_in_Produce</a:t>
            </a:r>
          </a:p>
        </p:txBody>
      </p:sp>
      <p:sp>
        <p:nvSpPr>
          <p:cNvPr id="4" name="Slide Number Placeholder 3"/>
          <p:cNvSpPr>
            <a:spLocks noGrp="1"/>
          </p:cNvSpPr>
          <p:nvPr>
            <p:ph type="sldNum" sz="quarter" idx="5"/>
          </p:nvPr>
        </p:nvSpPr>
        <p:spPr/>
        <p:txBody>
          <a:bodyPr/>
          <a:lstStyle/>
          <a:p>
            <a:fld id="{A1A0E47E-2B91-4232-865E-C68B71B5CE60}" type="slidenum">
              <a:rPr lang="en-US" smtClean="0"/>
              <a:t>24</a:t>
            </a:fld>
            <a:endParaRPr lang="en-US"/>
          </a:p>
        </p:txBody>
      </p:sp>
    </p:spTree>
    <p:extLst>
      <p:ext uri="{BB962C8B-B14F-4D97-AF65-F5344CB8AC3E}">
        <p14:creationId xmlns:p14="http://schemas.microsoft.com/office/powerpoint/2010/main" val="37521353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494118" y="960726"/>
            <a:ext cx="4325471" cy="329132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741" tIns="43371" rIns="86741" bIns="43371"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98" name="Text Box 2"/>
          <p:cNvSpPr txBox="1">
            <a:spLocks noGrp="1" noChangeArrowheads="1"/>
          </p:cNvSpPr>
          <p:nvPr>
            <p:ph type="body"/>
          </p:nvPr>
        </p:nvSpPr>
        <p:spPr bwMode="auto">
          <a:xfrm>
            <a:off x="1116107" y="4570269"/>
            <a:ext cx="5088965" cy="365197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81320" indent="-81320">
              <a:lnSpc>
                <a:spcPct val="93000"/>
              </a:lnSpc>
              <a:spcBef>
                <a:spcPct val="0"/>
              </a:spcBef>
              <a:buSzPct val="45000"/>
              <a:tabLst>
                <a:tab pos="686700" algn="l"/>
                <a:tab pos="1373399" algn="l"/>
                <a:tab pos="2060099" algn="l"/>
                <a:tab pos="2746797" algn="l"/>
                <a:tab pos="3433497" algn="l"/>
                <a:tab pos="4120196" algn="l"/>
                <a:tab pos="4806896" algn="l"/>
              </a:tabLst>
            </a:pPr>
            <a:endParaRPr lang="en-GB" altLang="en-US" sz="1100" u="sng" dirty="0">
              <a:ea typeface="msgothic" charset="0"/>
              <a:cs typeface="msgothic" charset="0"/>
            </a:endParaRPr>
          </a:p>
          <a:p>
            <a:pPr marL="169863" indent="-169863">
              <a:buFont typeface="Arial" panose="020B0604020202020204" pitchFamily="34" charset="0"/>
              <a:buChar char="•"/>
            </a:pPr>
            <a:r>
              <a:rPr lang="en-US" sz="1100" dirty="0">
                <a:solidFill>
                  <a:srgbClr val="000000"/>
                </a:solidFill>
                <a:latin typeface="Verdana" panose="020B0604030504040204" pitchFamily="34" charset="0"/>
                <a:ea typeface="Verdana" panose="020B0604030504040204" pitchFamily="34" charset="0"/>
              </a:rPr>
              <a:t>Bacteria may move from the outer surface to the internal tissue through stem scars and areas with physical damage (wounds etc.)</a:t>
            </a:r>
          </a:p>
          <a:p>
            <a:pPr marL="169863" indent="-169863">
              <a:buFont typeface="Arial" panose="020B0604020202020204" pitchFamily="34" charset="0"/>
              <a:buChar char="•"/>
            </a:pPr>
            <a:endParaRPr lang="en-US" sz="1100" dirty="0">
              <a:solidFill>
                <a:srgbClr val="000000"/>
              </a:solidFill>
              <a:latin typeface="Verdana" panose="020B0604030504040204" pitchFamily="34" charset="0"/>
              <a:ea typeface="Verdana" panose="020B0604030504040204" pitchFamily="34" charset="0"/>
            </a:endParaRPr>
          </a:p>
          <a:p>
            <a:pPr marL="169863" indent="-169863">
              <a:buFont typeface="Arial" panose="020B0604020202020204" pitchFamily="34" charset="0"/>
              <a:buChar char="•"/>
            </a:pPr>
            <a:r>
              <a:rPr lang="en-US" sz="1100" dirty="0">
                <a:solidFill>
                  <a:srgbClr val="000000"/>
                </a:solidFill>
                <a:latin typeface="Verdana" panose="020B0604030504040204" pitchFamily="34" charset="0"/>
                <a:ea typeface="Verdana" panose="020B0604030504040204" pitchFamily="34" charset="0"/>
              </a:rPr>
              <a:t>Studies on tomatoes and apples have shown that when produce is immersed in cooler water (during fluming and washing </a:t>
            </a:r>
            <a:r>
              <a:rPr lang="en-US" sz="1100" dirty="0" err="1">
                <a:solidFill>
                  <a:srgbClr val="000000"/>
                </a:solidFill>
                <a:latin typeface="Verdana" panose="020B0604030504040204" pitchFamily="34" charset="0"/>
                <a:ea typeface="Verdana" panose="020B0604030504040204" pitchFamily="34" charset="0"/>
              </a:rPr>
              <a:t>etc</a:t>
            </a:r>
            <a:r>
              <a:rPr lang="en-US" sz="1100" dirty="0">
                <a:solidFill>
                  <a:srgbClr val="000000"/>
                </a:solidFill>
                <a:latin typeface="Verdana" panose="020B0604030504040204" pitchFamily="34" charset="0"/>
                <a:ea typeface="Verdana" panose="020B0604030504040204" pitchFamily="34" charset="0"/>
              </a:rPr>
              <a:t>), the differential in temperature can lead to intake of water along with any bacteria present on the surface of the produce or in the wash water.</a:t>
            </a:r>
          </a:p>
          <a:p>
            <a:pPr marL="169863" indent="-169863">
              <a:buFont typeface="Arial" panose="020B0604020202020204" pitchFamily="34" charset="0"/>
              <a:buChar char="•"/>
            </a:pPr>
            <a:endParaRPr lang="en-US" sz="1100" dirty="0">
              <a:solidFill>
                <a:srgbClr val="000000"/>
              </a:solidFill>
              <a:latin typeface="Verdana" panose="020B0604030504040204" pitchFamily="34" charset="0"/>
              <a:ea typeface="Verdana" panose="020B0604030504040204" pitchFamily="34" charset="0"/>
            </a:endParaRPr>
          </a:p>
          <a:p>
            <a:pPr marL="173038"/>
            <a:r>
              <a:rPr lang="en-US" sz="1100" u="sng" dirty="0">
                <a:solidFill>
                  <a:srgbClr val="000000"/>
                </a:solidFill>
                <a:latin typeface="Verdana" panose="020B0604030504040204" pitchFamily="34" charset="0"/>
                <a:ea typeface="Verdana" panose="020B0604030504040204" pitchFamily="34" charset="0"/>
              </a:rPr>
              <a:t>Quick tip: </a:t>
            </a:r>
          </a:p>
          <a:p>
            <a:pPr marL="173038"/>
            <a:r>
              <a:rPr lang="en-US" sz="1100" dirty="0">
                <a:solidFill>
                  <a:srgbClr val="000000"/>
                </a:solidFill>
                <a:latin typeface="Verdana" panose="020B0604030504040204" pitchFamily="34" charset="0"/>
                <a:ea typeface="Verdana" panose="020B0604030504040204" pitchFamily="34" charset="0"/>
              </a:rPr>
              <a:t>To reduce the likelihood of infiltration, wash water temperature should be maintained at </a:t>
            </a:r>
            <a:r>
              <a:rPr lang="en-US" sz="1100" b="1" dirty="0">
                <a:latin typeface="Verdana" panose="020B0604030504040204" pitchFamily="34" charset="0"/>
                <a:ea typeface="Verdana" panose="020B0604030504040204" pitchFamily="34" charset="0"/>
              </a:rPr>
              <a:t>10°F warmer </a:t>
            </a:r>
            <a:r>
              <a:rPr lang="en-US" sz="1100" dirty="0">
                <a:solidFill>
                  <a:srgbClr val="000000"/>
                </a:solidFill>
                <a:latin typeface="Verdana" panose="020B0604030504040204" pitchFamily="34" charset="0"/>
                <a:ea typeface="Verdana" panose="020B0604030504040204" pitchFamily="34" charset="0"/>
              </a:rPr>
              <a:t>than the pulp temperature of any produce being washed</a:t>
            </a:r>
          </a:p>
        </p:txBody>
      </p:sp>
      <p:sp>
        <p:nvSpPr>
          <p:cNvPr id="2" name="Footer Placeholder 1"/>
          <p:cNvSpPr>
            <a:spLocks noGrp="1"/>
          </p:cNvSpPr>
          <p:nvPr>
            <p:ph type="ft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Produce Safety Univeristy 2016</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We will now review foodborne outbreaks.</a:t>
            </a:r>
          </a:p>
          <a:p>
            <a:endParaRPr lang="en-US"/>
          </a:p>
        </p:txBody>
      </p:sp>
      <p:sp>
        <p:nvSpPr>
          <p:cNvPr id="4" name="Slide Number Placeholder 3"/>
          <p:cNvSpPr>
            <a:spLocks noGrp="1"/>
          </p:cNvSpPr>
          <p:nvPr>
            <p:ph type="sldNum" sz="quarter" idx="5"/>
          </p:nvPr>
        </p:nvSpPr>
        <p:spPr/>
        <p:txBody>
          <a:bodyPr/>
          <a:lstStyle/>
          <a:p>
            <a:fld id="{A1A0E47E-2B91-4232-865E-C68B71B5CE60}" type="slidenum">
              <a:rPr lang="en-US" smtClean="0"/>
              <a:t>26</a:t>
            </a:fld>
            <a:endParaRPr lang="en-US"/>
          </a:p>
        </p:txBody>
      </p:sp>
    </p:spTree>
    <p:extLst>
      <p:ext uri="{BB962C8B-B14F-4D97-AF65-F5344CB8AC3E}">
        <p14:creationId xmlns:p14="http://schemas.microsoft.com/office/powerpoint/2010/main" val="28757969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None/>
            </a:pPr>
            <a:r>
              <a:rPr lang="en-US" b="0" i="0" dirty="0"/>
              <a:t>Foodborne illness is any illness that results from the consumption of contaminated food. A foodborne outbreak refers to an incident in which two or more persons experience a similar illness after ingestion of a common food, and epidemiologic analysis implicates the food as the source of the illness. Less than 4% of all foodborne illness outbreaks reported to the CDC are associated with schools. </a:t>
            </a:r>
          </a:p>
        </p:txBody>
      </p:sp>
      <p:sp>
        <p:nvSpPr>
          <p:cNvPr id="4" name="Slide Number Placeholder 3"/>
          <p:cNvSpPr>
            <a:spLocks noGrp="1"/>
          </p:cNvSpPr>
          <p:nvPr>
            <p:ph type="sldNum" sz="quarter" idx="5"/>
          </p:nvPr>
        </p:nvSpPr>
        <p:spPr/>
        <p:txBody>
          <a:bodyPr/>
          <a:lstStyle/>
          <a:p>
            <a:fld id="{A1A0E47E-2B91-4232-865E-C68B71B5CE60}" type="slidenum">
              <a:rPr lang="en-US" smtClean="0"/>
              <a:t>27</a:t>
            </a:fld>
            <a:endParaRPr lang="en-US"/>
          </a:p>
        </p:txBody>
      </p:sp>
    </p:spTree>
    <p:extLst>
      <p:ext uri="{BB962C8B-B14F-4D97-AF65-F5344CB8AC3E}">
        <p14:creationId xmlns:p14="http://schemas.microsoft.com/office/powerpoint/2010/main" val="13113190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CDC analyzed all reported outbreaks from 1998-2008 to determine which foods could be attributed to the outbreaks. A total of 4,589 outbreaks were analyzed. The pie chart on the slide illustrates that produce was estimated to account for 46% of all the outbreaks. That is almost half!</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dirty="0">
                <a:ln>
                  <a:noFill/>
                </a:ln>
                <a:solidFill>
                  <a:prstClr val="black"/>
                </a:solidFill>
                <a:effectLst/>
                <a:uLnTx/>
                <a:uFillTx/>
                <a:latin typeface="+mn-lt"/>
                <a:ea typeface="+mn-ea"/>
                <a:cs typeface="+mn-cs"/>
              </a:rPr>
              <a:t>Sources and additional info below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https://www.cdc.gov/foodborneburden/attribution/index.html</a:t>
            </a:r>
          </a:p>
          <a:p>
            <a:r>
              <a:rPr lang="en-US" baseline="0" dirty="0"/>
              <a:t>https://www.cdc.gov/foodborneburden/attribution/attribution-1998-2008.html</a:t>
            </a:r>
          </a:p>
          <a:p>
            <a:pPr marL="0" marR="0" lvl="0" indent="0" algn="l" defTabSz="477950" rtl="0" eaLnBrk="1" fontAlgn="auto" latinLnBrk="0" hangingPunct="1">
              <a:lnSpc>
                <a:spcPct val="100000"/>
              </a:lnSpc>
              <a:spcBef>
                <a:spcPts val="0"/>
              </a:spcBef>
              <a:spcAft>
                <a:spcPts val="0"/>
              </a:spcAft>
              <a:buClrTx/>
              <a:buSzTx/>
              <a:buFontTx/>
              <a:buNone/>
              <a:tabLst/>
              <a:defRPr/>
            </a:pPr>
            <a:br>
              <a:rPr lang="en-US" dirty="0"/>
            </a:br>
            <a:r>
              <a:rPr lang="en-US" dirty="0"/>
              <a:t>https://wwwnc.cdc.gov/eid/article/18/10/12-0833-f3 </a:t>
            </a:r>
          </a:p>
          <a:p>
            <a:pPr marL="0" marR="0" lvl="0" indent="0" algn="l" defTabSz="47795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https://wwwnc.cdc.gov/eid/article/18/10/12-0833_article</a:t>
            </a:r>
          </a:p>
          <a:p>
            <a:pPr marL="0" marR="0" lvl="0" indent="0" algn="l" defTabSz="47795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mn-lt"/>
              <a:ea typeface="+mn-ea"/>
              <a:cs typeface="+mn-cs"/>
            </a:endParaRPr>
          </a:p>
          <a:p>
            <a:pPr marL="0" marR="0" lvl="0" indent="0" algn="l" defTabSz="47795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Painter JA,  et al. Attribution of foodborne illnesses, hospitalizations, and deaths to food commodities by using outbreak data, United States, 1998–2008. </a:t>
            </a:r>
            <a:r>
              <a:rPr kumimoji="0" lang="en-US" sz="1200" b="0" i="0" u="none" strike="noStrike" kern="1200" cap="none" spc="0" normalizeH="0" baseline="0" noProof="0" dirty="0" err="1">
                <a:ln>
                  <a:noFill/>
                </a:ln>
                <a:solidFill>
                  <a:srgbClr val="000000"/>
                </a:solidFill>
                <a:effectLst/>
                <a:uLnTx/>
                <a:uFillTx/>
                <a:latin typeface="+mn-lt"/>
                <a:ea typeface="+mn-ea"/>
                <a:cs typeface="+mn-cs"/>
              </a:rPr>
              <a:t>Emerg</a:t>
            </a:r>
            <a:r>
              <a:rPr kumimoji="0" lang="en-US" sz="1200" b="0" i="0" u="none" strike="noStrike" kern="1200" cap="none" spc="0" normalizeH="0" baseline="0" noProof="0" dirty="0">
                <a:ln>
                  <a:noFill/>
                </a:ln>
                <a:solidFill>
                  <a:srgbClr val="000000"/>
                </a:solidFill>
                <a:effectLst/>
                <a:uLnTx/>
                <a:uFillTx/>
                <a:latin typeface="+mn-lt"/>
                <a:ea typeface="+mn-ea"/>
                <a:cs typeface="+mn-cs"/>
              </a:rPr>
              <a:t> Infect Dis [Internet]. 2013 Mar [</a:t>
            </a:r>
            <a:r>
              <a:rPr kumimoji="0" lang="en-US" sz="1200" b="0" i="1" u="none" strike="noStrike" kern="1200" cap="none" spc="0" normalizeH="0" baseline="0" noProof="0" dirty="0">
                <a:ln>
                  <a:noFill/>
                </a:ln>
                <a:solidFill>
                  <a:srgbClr val="000000"/>
                </a:solidFill>
                <a:effectLst/>
                <a:uLnTx/>
                <a:uFillTx/>
                <a:latin typeface="+mn-lt"/>
                <a:ea typeface="+mn-ea"/>
                <a:cs typeface="+mn-cs"/>
              </a:rPr>
              <a:t>January 31, 2013</a:t>
            </a:r>
            <a:r>
              <a:rPr kumimoji="0" lang="en-US" sz="1200" b="0" i="0" u="none" strike="noStrike" kern="1200" cap="none" spc="0" normalizeH="0" baseline="0" noProof="0" dirty="0">
                <a:ln>
                  <a:noFill/>
                </a:ln>
                <a:solidFill>
                  <a:srgbClr val="000000"/>
                </a:solidFill>
                <a:effectLst/>
                <a:uLnTx/>
                <a:uFillTx/>
                <a:latin typeface="+mn-lt"/>
                <a:ea typeface="+mn-ea"/>
                <a:cs typeface="+mn-cs"/>
              </a:rPr>
              <a:t>]. </a:t>
            </a:r>
          </a:p>
          <a:p>
            <a:pPr marL="0" marR="0" lvl="0" indent="0" algn="l" defTabSz="47795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mn-lt"/>
              <a:ea typeface="+mn-ea"/>
              <a:cs typeface="+mn-cs"/>
            </a:endParaRPr>
          </a:p>
          <a:p>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5"/>
          </p:nvPr>
        </p:nvSpPr>
        <p:spPr/>
        <p:txBody>
          <a:bodyPr/>
          <a:lstStyle/>
          <a:p>
            <a:fld id="{A1A0E47E-2B91-4232-865E-C68B71B5CE60}" type="slidenum">
              <a:rPr lang="en-US" smtClean="0"/>
              <a:t>28</a:t>
            </a:fld>
            <a:endParaRPr lang="en-US"/>
          </a:p>
        </p:txBody>
      </p:sp>
    </p:spTree>
    <p:extLst>
      <p:ext uri="{BB962C8B-B14F-4D97-AF65-F5344CB8AC3E}">
        <p14:creationId xmlns:p14="http://schemas.microsoft.com/office/powerpoint/2010/main" val="11341842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To further reinforce the importance of food safety and produce, I will briefly highlight a recent multistate foodborne outbreak associated with produce. The good news is that there weren't many linked to produce in 2022 compared to previous years.</a:t>
            </a:r>
          </a:p>
          <a:p>
            <a:endParaRPr lang="en-US" b="0" dirty="0"/>
          </a:p>
          <a:p>
            <a:r>
              <a:rPr lang="en-US" sz="1200" b="0" i="0" kern="1200" dirty="0">
                <a:solidFill>
                  <a:schemeClr val="tx1"/>
                </a:solidFill>
                <a:effectLst/>
                <a:latin typeface="+mn-lt"/>
                <a:ea typeface="+mn-ea"/>
                <a:cs typeface="+mn-cs"/>
              </a:rPr>
              <a:t>These investigations are conducted by FDA </a:t>
            </a:r>
            <a:r>
              <a:rPr lang="en-US" b="0" dirty="0"/>
              <a:t>along with CDC, state and local partners.</a:t>
            </a:r>
            <a:r>
              <a:rPr lang="en-US" sz="1200" b="0" i="0" kern="1200" dirty="0">
                <a:solidFill>
                  <a:schemeClr val="tx1"/>
                </a:solidFill>
                <a:effectLst/>
                <a:latin typeface="+mn-lt"/>
                <a:ea typeface="+mn-ea"/>
                <a:cs typeface="+mn-cs"/>
              </a:rPr>
              <a:t> When information is publicly shared about these foodborne illness investigations, they may be ongoing and in a variety of stages.</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Beginning in late March until early May 2022, there was a multistate outbreak of </a:t>
            </a:r>
            <a:r>
              <a:rPr lang="en-US" sz="1200" b="0" dirty="0">
                <a:latin typeface="Verdana" panose="020B0604030504040204" pitchFamily="34" charset="0"/>
                <a:ea typeface="Verdana" panose="020B0604030504040204" pitchFamily="34" charset="0"/>
              </a:rPr>
              <a:t>Hepatitis A illnesses. </a:t>
            </a:r>
            <a:r>
              <a:rPr lang="en-US" dirty="0"/>
              <a:t>Traceback indicated that </a:t>
            </a:r>
            <a:r>
              <a:rPr lang="en-US" sz="1200" b="0" dirty="0">
                <a:solidFill>
                  <a:srgbClr val="333333"/>
                </a:solidFill>
                <a:latin typeface="Verdana" panose="020B0604030504040204" pitchFamily="34" charset="0"/>
                <a:ea typeface="Verdana" panose="020B0604030504040204" pitchFamily="34" charset="0"/>
              </a:rPr>
              <a:t>fresh, organic strawberries were the likely source of the outbreak since 11 of 16 affected individuals reported that they ate the strawberries during interviews</a:t>
            </a:r>
            <a:r>
              <a:rPr lang="en-US" dirty="0"/>
              <a:t>. As of August 2022, CDC reports that there was 19 reported cases and 13 hospitalizations in 4 states and no deaths. </a:t>
            </a:r>
            <a:r>
              <a:rPr lang="en-US" sz="1200" b="0" i="0" kern="1200" dirty="0">
                <a:solidFill>
                  <a:schemeClr val="tx1"/>
                </a:solidFill>
                <a:effectLst/>
                <a:latin typeface="+mn-lt"/>
                <a:ea typeface="+mn-ea"/>
                <a:cs typeface="+mn-cs"/>
              </a:rPr>
              <a:t>There was a </a:t>
            </a:r>
            <a:r>
              <a:rPr lang="en-US" sz="1200" b="0" i="0" u="none" kern="1200" dirty="0">
                <a:solidFill>
                  <a:schemeClr val="tx1"/>
                </a:solidFill>
                <a:effectLst/>
                <a:latin typeface="+mn-lt"/>
                <a:ea typeface="+mn-ea"/>
                <a:cs typeface="+mn-cs"/>
              </a:rPr>
              <a:t>recall of fresh, organic strawberries branded as Fresh </a:t>
            </a:r>
            <a:r>
              <a:rPr lang="en-US" sz="1200" b="0" i="0" u="none" kern="1200" dirty="0" err="1">
                <a:solidFill>
                  <a:schemeClr val="tx1"/>
                </a:solidFill>
                <a:effectLst/>
                <a:latin typeface="+mn-lt"/>
                <a:ea typeface="+mn-ea"/>
                <a:cs typeface="+mn-cs"/>
              </a:rPr>
              <a:t>Kampo</a:t>
            </a:r>
            <a:r>
              <a:rPr lang="en-US" sz="1200" b="0" i="0" u="none" kern="1200" dirty="0">
                <a:solidFill>
                  <a:schemeClr val="tx1"/>
                </a:solidFill>
                <a:effectLst/>
                <a:latin typeface="+mn-lt"/>
                <a:ea typeface="+mn-ea"/>
                <a:cs typeface="+mn-cs"/>
              </a:rPr>
              <a:t> and HEB  within a specific date range. Eventually the products were </a:t>
            </a:r>
            <a:r>
              <a:rPr lang="en-US" b="0" i="0" dirty="0">
                <a:solidFill>
                  <a:srgbClr val="333333"/>
                </a:solidFill>
                <a:effectLst/>
                <a:latin typeface="Georgia" panose="02040502050405020303" pitchFamily="18" charset="0"/>
              </a:rPr>
              <a:t>past their shelf life and no longer available for purchase in stores but in case they were frozen for later use, customers were also advised not to keep or use any remaining product.</a:t>
            </a:r>
            <a:endParaRPr lang="en-US" sz="1200" b="0" i="0" kern="1200" dirty="0">
              <a:solidFill>
                <a:schemeClr val="tx1"/>
              </a:solidFill>
              <a:effectLst/>
              <a:latin typeface="+mn-lt"/>
              <a:ea typeface="+mn-ea"/>
              <a:cs typeface="+mn-cs"/>
            </a:endParaRPr>
          </a:p>
          <a:p>
            <a:endParaRPr lang="en-US" dirty="0"/>
          </a:p>
          <a:p>
            <a:pPr marL="0" marR="0" lvl="0" indent="0" algn="l" defTabSz="47795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dirty="0">
                <a:ln>
                  <a:noFill/>
                </a:ln>
                <a:solidFill>
                  <a:prstClr val="black"/>
                </a:solidFill>
                <a:effectLst/>
                <a:uLnTx/>
                <a:uFillTx/>
                <a:latin typeface="+mn-lt"/>
                <a:ea typeface="+mn-ea"/>
                <a:cs typeface="+mn-cs"/>
              </a:rPr>
              <a:t>Sources and additional info below</a:t>
            </a:r>
            <a:endParaRPr lang="en-US" b="0" u="none" baseline="0" dirty="0"/>
          </a:p>
          <a:p>
            <a:endParaRPr lang="en-US" dirty="0"/>
          </a:p>
          <a:p>
            <a:r>
              <a:rPr lang="en-US" dirty="0"/>
              <a:t>https://www.fda.gov/food/outbreaks-foodborne-illness/outbreak-investigation-hepatitis-virus-strawberries-may-2022</a:t>
            </a:r>
          </a:p>
          <a:p>
            <a:r>
              <a:rPr lang="en-US" dirty="0"/>
              <a:t>https://www.fda.gov/food/outbreaks-foodborne-illness/investigations-foodborne-illness-outbreaks</a:t>
            </a:r>
          </a:p>
          <a:p>
            <a:r>
              <a:rPr lang="en-US" dirty="0"/>
              <a:t>https://www.cdc.gov/foodsafety/outbreaks/lists/outbreaks-list.html?CDC_AA_refVal=https%3A%2F%2Fwww.cdc.gov%2Ffoodsafety%2Foutbreaks%2Fmultistate-outbreaks%2Foutbreaks-list.html</a:t>
            </a:r>
          </a:p>
          <a:p>
            <a:r>
              <a:rPr lang="en-US" dirty="0">
                <a:hlinkClick r:id="rId3"/>
              </a:rPr>
              <a:t>… | Flickr</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0E47E-2B91-4232-865E-C68B71B5CE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5008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Food Safety refers to conditions or practices that prevent the unintentional contamination of food, which may result in foodborne illness. Unintentional contamination may be the result of a specific food safety hazard. Food safety hazards are broadly classified as biological, chemical, or physical properties that may cause a food to be unsafe for human consumption. </a:t>
            </a:r>
          </a:p>
          <a:p>
            <a:endParaRPr lang="en-US" sz="1200" baseline="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A1A0E47E-2B91-4232-865E-C68B71B5CE60}" type="slidenum">
              <a:rPr lang="en-US" smtClean="0"/>
              <a:t>3</a:t>
            </a:fld>
            <a:endParaRPr lang="en-US"/>
          </a:p>
        </p:txBody>
      </p:sp>
    </p:spTree>
    <p:extLst>
      <p:ext uri="{BB962C8B-B14F-4D97-AF65-F5344CB8AC3E}">
        <p14:creationId xmlns:p14="http://schemas.microsoft.com/office/powerpoint/2010/main" val="21448828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0" dirty="0"/>
              <a:t>Schools are great at ensuring safe and nutritious meals are served to students. Keep in mind, however, that there are some foodborne outbreaks in schools and when they do </a:t>
            </a:r>
            <a:r>
              <a:rPr lang="en-US" b="0" baseline="0" dirty="0"/>
              <a:t>occur [</a:t>
            </a:r>
            <a:r>
              <a:rPr lang="en-US" b="0" i="1" baseline="0" dirty="0"/>
              <a:t>in schools and other institutional settings], </a:t>
            </a:r>
            <a:r>
              <a:rPr lang="en-US" b="0" i="0" baseline="0" dirty="0"/>
              <a:t>they tend to </a:t>
            </a:r>
            <a:r>
              <a:rPr lang="en-US" b="0" baseline="0" dirty="0"/>
              <a:t>have more illnesses (i.e. higher numbers of people affected per outbreak) compared to outbreaks in non-institutional settings [</a:t>
            </a:r>
            <a:r>
              <a:rPr lang="en-US" b="0" i="1" baseline="0" dirty="0"/>
              <a:t>such as restaurants</a:t>
            </a:r>
            <a:r>
              <a:rPr lang="en-US" b="0" i="0" baseline="0" dirty="0"/>
              <a:t>]. </a:t>
            </a:r>
          </a:p>
          <a:p>
            <a:pPr marL="0" indent="0">
              <a:buNone/>
            </a:pPr>
            <a:endParaRPr lang="en-US" b="0" i="0" baseline="0" dirty="0"/>
          </a:p>
          <a:p>
            <a:pPr marL="0" indent="0">
              <a:buNone/>
            </a:pPr>
            <a:r>
              <a:rPr lang="en-US" dirty="0"/>
              <a:t>Newspaper clippings</a:t>
            </a:r>
            <a:r>
              <a:rPr lang="en-US" baseline="0" dirty="0"/>
              <a:t>: </a:t>
            </a:r>
            <a:r>
              <a:rPr lang="en-US" dirty="0"/>
              <a:t>Here are some headlines</a:t>
            </a:r>
            <a:r>
              <a:rPr lang="en-US" baseline="0" dirty="0"/>
              <a:t> from different foodborne outbreaks that occurred in schools. As you look at this, consider some of the </a:t>
            </a:r>
            <a:r>
              <a:rPr lang="en-US" b="0" baseline="0" dirty="0"/>
              <a:t>potential consequences related to an outbreak linked to the school nutrition program.</a:t>
            </a:r>
          </a:p>
          <a:p>
            <a:pPr marL="0" indent="0">
              <a:buNone/>
            </a:pPr>
            <a:endParaRPr lang="en-US" b="0" i="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dirty="0">
                <a:ln>
                  <a:noFill/>
                </a:ln>
                <a:solidFill>
                  <a:prstClr val="black"/>
                </a:solidFill>
                <a:effectLst/>
                <a:uLnTx/>
                <a:uFillTx/>
                <a:latin typeface="+mn-lt"/>
                <a:ea typeface="+mn-ea"/>
                <a:cs typeface="+mn-cs"/>
              </a:rPr>
              <a:t>Sources and additional info below</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sng"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accent5"/>
                </a:solidFill>
                <a:latin typeface="Verdana" panose="020B0604030504040204" pitchFamily="34" charset="0"/>
                <a:ea typeface="Verdana" panose="020B0604030504040204" pitchFamily="34" charset="0"/>
              </a:rPr>
              <a:t>https://www.fns.usda.gov/ofs/school-associated-foodborne-outbreak-data</a:t>
            </a:r>
          </a:p>
          <a:p>
            <a:pPr marL="0" indent="0">
              <a:buNone/>
            </a:pPr>
            <a:endParaRPr lang="en-US" b="0" i="0" baseline="0" dirty="0"/>
          </a:p>
        </p:txBody>
      </p:sp>
      <p:sp>
        <p:nvSpPr>
          <p:cNvPr id="4" name="Slide Number Placeholder 3"/>
          <p:cNvSpPr>
            <a:spLocks noGrp="1"/>
          </p:cNvSpPr>
          <p:nvPr>
            <p:ph type="sldNum" sz="quarter" idx="5"/>
          </p:nvPr>
        </p:nvSpPr>
        <p:spPr/>
        <p:txBody>
          <a:bodyPr/>
          <a:lstStyle/>
          <a:p>
            <a:fld id="{A1A0E47E-2B91-4232-865E-C68B71B5CE60}" type="slidenum">
              <a:rPr lang="en-US" smtClean="0"/>
              <a:t>30</a:t>
            </a:fld>
            <a:endParaRPr lang="en-US"/>
          </a:p>
        </p:txBody>
      </p:sp>
    </p:spTree>
    <p:extLst>
      <p:ext uri="{BB962C8B-B14F-4D97-AF65-F5344CB8AC3E}">
        <p14:creationId xmlns:p14="http://schemas.microsoft.com/office/powerpoint/2010/main" val="760629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mn-lt"/>
                <a:ea typeface="+mn-ea"/>
                <a:cs typeface="+mn-cs"/>
              </a:rPr>
              <a:t>Note to instructor: </a:t>
            </a:r>
            <a:r>
              <a:rPr kumimoji="0" lang="en-US" sz="1200" b="0" i="0" u="none" strike="noStrike" kern="1200" cap="none" spc="0" normalizeH="0" baseline="0" noProof="0" dirty="0">
                <a:ln>
                  <a:noFill/>
                </a:ln>
                <a:solidFill>
                  <a:prstClr val="black"/>
                </a:solidFill>
                <a:effectLst/>
                <a:uLnTx/>
                <a:uFillTx/>
                <a:latin typeface="+mn-lt"/>
                <a:ea typeface="+mn-ea"/>
                <a:cs typeface="+mn-cs"/>
              </a:rPr>
              <a:t>Ask your participants the question, which will segue into a discussion of norovirus on the next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sng"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dirty="0">
                <a:ln>
                  <a:noFill/>
                </a:ln>
                <a:solidFill>
                  <a:prstClr val="black"/>
                </a:solidFill>
                <a:effectLst/>
                <a:uLnTx/>
                <a:uFillTx/>
                <a:latin typeface="+mn-lt"/>
                <a:ea typeface="+mn-ea"/>
                <a:cs typeface="+mn-cs"/>
              </a:rPr>
              <a:t>Sources and additional info below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solidFill>
                <a:schemeClr val="accent5"/>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accent5"/>
                </a:solidFill>
                <a:latin typeface="Verdana" panose="020B0604030504040204" pitchFamily="34" charset="0"/>
                <a:ea typeface="Verdana" panose="020B0604030504040204" pitchFamily="34" charset="0"/>
              </a:rPr>
              <a:t>https://www.fns.usda.gov/ofs/school-associated-foodborne-outbreak-data</a:t>
            </a:r>
            <a:endParaRPr lang="en-US" dirty="0"/>
          </a:p>
          <a:p>
            <a:r>
              <a:rPr lang="en-US" dirty="0"/>
              <a:t>https://www.cdc.gov/foodsafety/foodborne-germs.html </a:t>
            </a:r>
            <a:br>
              <a:rPr lang="en-US" dirty="0"/>
            </a:br>
            <a:endParaRPr lang="en-US" dirty="0"/>
          </a:p>
        </p:txBody>
      </p:sp>
    </p:spTree>
    <p:extLst>
      <p:ext uri="{BB962C8B-B14F-4D97-AF65-F5344CB8AC3E}">
        <p14:creationId xmlns:p14="http://schemas.microsoft.com/office/powerpoint/2010/main" val="7803403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t>S</a:t>
            </a:r>
            <a:r>
              <a:rPr lang="en-US" dirty="0"/>
              <a:t>tates report foodborne outbreaks to the Centers for Disease Control and Prevention (CDC). The USDA Food and Nutrition Service Office of Food Safety obtained the data involving outbreaks in school settings from the CDC from 2000-2010. The data was analyzed and it was found that Norovirus accounted for 56.4% (over half!) of all foodborne illness outbreaks in schools. Now you may be wondering, what is the leading cause of those outbreaks?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u="none" dirty="0"/>
              <a:t>Norovirus</a:t>
            </a:r>
            <a:r>
              <a:rPr lang="en-US" u="none" baseline="0" dirty="0"/>
              <a:t> outbreaks often involved RTE foods that had been handled by an ill foodservice and Salmonella outbreaks often involved undercooked foods such as poultry and raw produce (tomatoes).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dirty="0">
                <a:ln>
                  <a:noFill/>
                </a:ln>
                <a:solidFill>
                  <a:prstClr val="black"/>
                </a:solidFill>
                <a:effectLst/>
                <a:uLnTx/>
                <a:uFillTx/>
                <a:latin typeface="+mn-lt"/>
                <a:ea typeface="+mn-ea"/>
                <a:cs typeface="+mn-cs"/>
              </a:rPr>
              <a:t>Sources and additional info below</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sng"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accent5"/>
                </a:solidFill>
                <a:latin typeface="Verdana" panose="020B0604030504040204" pitchFamily="34" charset="0"/>
                <a:ea typeface="Verdana" panose="020B0604030504040204" pitchFamily="34" charset="0"/>
              </a:rPr>
              <a:t>https://www.fns.usda.gov/ofs/school-associated-foodborne-outbreak-data</a:t>
            </a:r>
            <a:endParaRPr kumimoji="0" lang="en-US" sz="1200" b="0" i="0" u="sng"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sng"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other category (10.1%) includes Staphylococcus aureus (4.2%; n = 320), Campylobacter spp. (1.7%; n = 132), chemicals (1.5%; n = 115), Shigella </a:t>
            </a:r>
            <a:r>
              <a:rPr lang="en-US" dirty="0" err="1"/>
              <a:t>sonnei</a:t>
            </a:r>
            <a:r>
              <a:rPr lang="en-US" dirty="0"/>
              <a:t> (1.4%; n = 104), Bacillus spp. (1.0%; n = 79), heavy metals (0.3%; n = 21), and hepatitis A (0.03%; n = 2)</a:t>
            </a:r>
          </a:p>
          <a:p>
            <a:endParaRPr lang="en-US" dirty="0"/>
          </a:p>
          <a:p>
            <a:pPr marL="569913" indent="-569913"/>
            <a:r>
              <a:rPr lang="en-US" dirty="0"/>
              <a:t>Source: </a:t>
            </a:r>
            <a:r>
              <a:rPr lang="en-US" dirty="0" err="1"/>
              <a:t>Venuto</a:t>
            </a:r>
            <a:r>
              <a:rPr lang="en-US" dirty="0"/>
              <a:t>, M., Garcia, K., Halbrook, B. (2015) Analyses of the Contributing Factors Associated With Foodborne Outbreaks in School Settings (2000-2010). </a:t>
            </a:r>
            <a:r>
              <a:rPr lang="en-US" i="1" dirty="0"/>
              <a:t>Journal of Environmental Health</a:t>
            </a:r>
            <a:r>
              <a:rPr lang="en-US" dirty="0"/>
              <a:t>, 77(7), 16-20.</a:t>
            </a:r>
          </a:p>
          <a:p>
            <a:endParaRPr lang="en-US" dirty="0"/>
          </a:p>
        </p:txBody>
      </p:sp>
      <p:sp>
        <p:nvSpPr>
          <p:cNvPr id="4" name="Slide Number Placeholder 3"/>
          <p:cNvSpPr>
            <a:spLocks noGrp="1"/>
          </p:cNvSpPr>
          <p:nvPr>
            <p:ph type="sldNum" sz="quarter" idx="5"/>
          </p:nvPr>
        </p:nvSpPr>
        <p:spPr/>
        <p:txBody>
          <a:bodyPr/>
          <a:lstStyle/>
          <a:p>
            <a:fld id="{A1A0E47E-2B91-4232-865E-C68B71B5CE60}" type="slidenum">
              <a:rPr lang="en-US" smtClean="0"/>
              <a:t>32</a:t>
            </a:fld>
            <a:endParaRPr lang="en-US"/>
          </a:p>
        </p:txBody>
      </p:sp>
    </p:spTree>
    <p:extLst>
      <p:ext uri="{BB962C8B-B14F-4D97-AF65-F5344CB8AC3E}">
        <p14:creationId xmlns:p14="http://schemas.microsoft.com/office/powerpoint/2010/main" val="9893212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77950">
              <a:defRPr/>
            </a:pPr>
            <a:r>
              <a:rPr lang="en-US" dirty="0"/>
              <a:t>Remember that over half of all foodborne illness outbreaks in schools were caused by Norovirus. </a:t>
            </a:r>
          </a:p>
          <a:p>
            <a:pPr defTabSz="477950">
              <a:defRPr/>
            </a:pPr>
            <a:endParaRPr lang="en-US" dirty="0"/>
          </a:p>
          <a:p>
            <a:pPr defTabSz="477950">
              <a:defRPr/>
            </a:pPr>
            <a:r>
              <a:rPr lang="en-US" dirty="0"/>
              <a:t>The best way to prevent Norovirus and the spread of illness is by demonstrating good employee health and hygiene. This includes, not coming to work when sick, washing hands often, and not touching ready-to-eat foods such as produce with bare hands. </a:t>
            </a:r>
          </a:p>
          <a:p>
            <a:pPr defTabSz="477950">
              <a:defRPr/>
            </a:pPr>
            <a:endParaRPr lang="en-US" dirty="0"/>
          </a:p>
          <a:p>
            <a:pPr marL="0" marR="0" lvl="0" indent="0" algn="l" defTabSz="47795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dirty="0">
                <a:ln>
                  <a:noFill/>
                </a:ln>
                <a:solidFill>
                  <a:prstClr val="black"/>
                </a:solidFill>
                <a:effectLst/>
                <a:uLnTx/>
                <a:uFillTx/>
                <a:latin typeface="+mn-lt"/>
                <a:ea typeface="+mn-ea"/>
                <a:cs typeface="+mn-cs"/>
              </a:rPr>
              <a:t>Sources and additional info below</a:t>
            </a:r>
          </a:p>
          <a:p>
            <a:pPr marL="0" marR="0" lvl="0" indent="0" algn="l" defTabSz="47795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7795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Images: The Institute of Child Nutrition (ICN). Employee Health and Personal Hygiene for Child Nutrition Professionals.</a:t>
            </a:r>
          </a:p>
          <a:p>
            <a:pPr marL="0" marR="0" lvl="0" indent="0" algn="l" defTabSz="47795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1A0E47E-2B91-4232-865E-C68B71B5CE60}" type="slidenum">
              <a:rPr lang="en-US" smtClean="0"/>
              <a:t>33</a:t>
            </a:fld>
            <a:endParaRPr lang="en-US"/>
          </a:p>
        </p:txBody>
      </p:sp>
    </p:spTree>
    <p:extLst>
      <p:ext uri="{BB962C8B-B14F-4D97-AF65-F5344CB8AC3E}">
        <p14:creationId xmlns:p14="http://schemas.microsoft.com/office/powerpoint/2010/main" val="38782031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Produce safety is important and food safety hazards can be minimized. It may require a bit more time, thought, and effort, but it will be well worth it in the end when your school can be confident that you are serving healthy, safe food! </a:t>
            </a:r>
          </a:p>
        </p:txBody>
      </p:sp>
      <p:sp>
        <p:nvSpPr>
          <p:cNvPr id="4" name="Slide Number Placeholder 3"/>
          <p:cNvSpPr>
            <a:spLocks noGrp="1"/>
          </p:cNvSpPr>
          <p:nvPr>
            <p:ph type="sldNum" sz="quarter" idx="5"/>
          </p:nvPr>
        </p:nvSpPr>
        <p:spPr/>
        <p:txBody>
          <a:bodyPr/>
          <a:lstStyle/>
          <a:p>
            <a:fld id="{A1A0E47E-2B91-4232-865E-C68B71B5CE60}" type="slidenum">
              <a:rPr lang="en-US" smtClean="0"/>
              <a:t>34</a:t>
            </a:fld>
            <a:endParaRPr lang="en-US"/>
          </a:p>
        </p:txBody>
      </p:sp>
    </p:spTree>
    <p:extLst>
      <p:ext uri="{BB962C8B-B14F-4D97-AF65-F5344CB8AC3E}">
        <p14:creationId xmlns:p14="http://schemas.microsoft.com/office/powerpoint/2010/main" val="1269235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F0F0F"/>
                </a:solidFill>
                <a:effectLst/>
                <a:latin typeface="Roboto" panose="02000000000000000000" pitchFamily="2" charset="0"/>
              </a:rPr>
              <a:t>Here is a video from the California Leafy Greens Marketing Agreement (LGMA) that highlights the why behind food safety.</a:t>
            </a:r>
          </a:p>
          <a:p>
            <a:endParaRPr lang="en-US" b="0" i="0" dirty="0">
              <a:solidFill>
                <a:srgbClr val="0F0F0F"/>
              </a:solidFill>
              <a:effectLst/>
              <a:latin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F0F0F"/>
                </a:solidFill>
                <a:effectLst/>
                <a:latin typeface="Roboto" panose="02000000000000000000" pitchFamily="2" charset="0"/>
              </a:rPr>
              <a:t>This video provides a ten-year update on 2 E-coli infection survivors who met with farmers in California and shared their stories about the impact that eating contaminated spinach had on their lives. This meeting led to changes in food safety training in the industry that continue today.  It features Lauren (Bush),Rylee (Gustafson), and California leafy greens farmer Dan (Sutton).</a:t>
            </a:r>
            <a:br>
              <a:rPr lang="en-US" dirty="0"/>
            </a:br>
            <a:endParaRPr lang="en-US" u="sng"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Sources and additional info below</a:t>
            </a:r>
            <a:endParaRPr lang="en-US" dirty="0">
              <a:hlinkClick r:id="rId3"/>
            </a:endParaRPr>
          </a:p>
          <a:p>
            <a:endParaRPr lang="en-US" b="0" i="0" dirty="0">
              <a:solidFill>
                <a:srgbClr val="0F0F0F"/>
              </a:solidFill>
              <a:effectLst/>
              <a:latin typeface="Roboto" panose="02000000000000000000" pitchFamily="2" charset="0"/>
            </a:endParaRPr>
          </a:p>
          <a:p>
            <a:r>
              <a:rPr lang="en-US" dirty="0"/>
              <a:t>https://www.youtube.com/watch?v=VN56_ZEavaA&amp;t=26s</a:t>
            </a:r>
          </a:p>
        </p:txBody>
      </p:sp>
      <p:sp>
        <p:nvSpPr>
          <p:cNvPr id="4" name="Slide Number Placeholder 3"/>
          <p:cNvSpPr>
            <a:spLocks noGrp="1"/>
          </p:cNvSpPr>
          <p:nvPr>
            <p:ph type="sldNum" sz="quarter" idx="5"/>
          </p:nvPr>
        </p:nvSpPr>
        <p:spPr/>
        <p:txBody>
          <a:bodyPr/>
          <a:lstStyle/>
          <a:p>
            <a:fld id="{A1A0E47E-2B91-4232-865E-C68B71B5CE60}" type="slidenum">
              <a:rPr lang="en-US" smtClean="0"/>
              <a:t>4</a:t>
            </a:fld>
            <a:endParaRPr lang="en-US"/>
          </a:p>
        </p:txBody>
      </p:sp>
    </p:spTree>
    <p:extLst>
      <p:ext uri="{BB962C8B-B14F-4D97-AF65-F5344CB8AC3E}">
        <p14:creationId xmlns:p14="http://schemas.microsoft.com/office/powerpoint/2010/main" val="19880292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Now let's discuss food safety hazards and produce.</a:t>
            </a:r>
          </a:p>
          <a:p>
            <a:endParaRPr lang="en-US"/>
          </a:p>
        </p:txBody>
      </p:sp>
      <p:sp>
        <p:nvSpPr>
          <p:cNvPr id="4" name="Slide Number Placeholder 3"/>
          <p:cNvSpPr>
            <a:spLocks noGrp="1"/>
          </p:cNvSpPr>
          <p:nvPr>
            <p:ph type="sldNum" sz="quarter" idx="5"/>
          </p:nvPr>
        </p:nvSpPr>
        <p:spPr/>
        <p:txBody>
          <a:bodyPr/>
          <a:lstStyle/>
          <a:p>
            <a:fld id="{A1A0E47E-2B91-4232-865E-C68B71B5CE60}" type="slidenum">
              <a:rPr lang="en-US" smtClean="0"/>
              <a:t>5</a:t>
            </a:fld>
            <a:endParaRPr lang="en-US"/>
          </a:p>
        </p:txBody>
      </p:sp>
    </p:spTree>
    <p:extLst>
      <p:ext uri="{BB962C8B-B14F-4D97-AF65-F5344CB8AC3E}">
        <p14:creationId xmlns:p14="http://schemas.microsoft.com/office/powerpoint/2010/main" val="1695495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True food</a:t>
            </a:r>
            <a:r>
              <a:rPr lang="en-US" baseline="0" dirty="0"/>
              <a:t> safety hazards are those that result in injury or illness. </a:t>
            </a:r>
          </a:p>
          <a:p>
            <a:endParaRPr lang="en-US" dirty="0"/>
          </a:p>
          <a:p>
            <a:pPr marL="171450" indent="-171450">
              <a:buFont typeface="Arial" panose="020B0604020202020204" pitchFamily="34" charset="0"/>
              <a:buChar char="•"/>
            </a:pPr>
            <a:r>
              <a:rPr lang="en-US" dirty="0"/>
              <a:t>Physical food safety hazards may result in bodily injury. </a:t>
            </a:r>
          </a:p>
          <a:p>
            <a:pPr marL="171450" indent="-171450">
              <a:buFont typeface="Arial" panose="020B0604020202020204" pitchFamily="34" charset="0"/>
              <a:buChar char="•"/>
            </a:pPr>
            <a:r>
              <a:rPr lang="en-US" dirty="0"/>
              <a:t>Chemical food safety hazards may result in poisoning. </a:t>
            </a:r>
          </a:p>
          <a:p>
            <a:pPr marL="171450" indent="-171450">
              <a:buFont typeface="Arial" panose="020B0604020202020204" pitchFamily="34" charset="0"/>
              <a:buChar char="•"/>
            </a:pPr>
            <a:r>
              <a:rPr lang="en-US" dirty="0"/>
              <a:t>Biological food safety hazards may result in illness. </a:t>
            </a:r>
          </a:p>
          <a:p>
            <a:endParaRPr lang="en-US" dirty="0"/>
          </a:p>
          <a:p>
            <a:r>
              <a:rPr lang="en-US" dirty="0"/>
              <a:t>We will discuss each type of food safety hazard in more detail. </a:t>
            </a:r>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1A0E47E-2B91-4232-865E-C68B71B5CE60}" type="slidenum">
              <a:rPr lang="en-US" smtClean="0"/>
              <a:t>6</a:t>
            </a:fld>
            <a:endParaRPr lang="en-US"/>
          </a:p>
        </p:txBody>
      </p:sp>
    </p:spTree>
    <p:extLst>
      <p:ext uri="{BB962C8B-B14F-4D97-AF65-F5344CB8AC3E}">
        <p14:creationId xmlns:p14="http://schemas.microsoft.com/office/powerpoint/2010/main" val="1568058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Physical hazards may be naturally occurring (such as pits, shells, or seeds) or foreign to the produce (such as glass, plastic, wood). It is important to understand that these hazards may cause immediate traumatic injury! </a:t>
            </a:r>
          </a:p>
          <a:p>
            <a:endParaRPr lang="en-US" dirty="0"/>
          </a:p>
          <a:p>
            <a:r>
              <a:rPr lang="en-US" dirty="0"/>
              <a:t>Train your staff to look for and remove physical hazards during receiving, preparation, and service. If you have a farmer or supplier that frequently provides you with food that has physical hazards, give them a call and discuss your expectations and how they can improve their processes. Field debris is commonly harvested along with produce in the fields but should be filtered out before it ever reaches your back-door.</a:t>
            </a:r>
          </a:p>
        </p:txBody>
      </p:sp>
      <p:sp>
        <p:nvSpPr>
          <p:cNvPr id="4" name="Slide Number Placeholder 3"/>
          <p:cNvSpPr>
            <a:spLocks noGrp="1"/>
          </p:cNvSpPr>
          <p:nvPr>
            <p:ph type="sldNum" sz="quarter" idx="5"/>
          </p:nvPr>
        </p:nvSpPr>
        <p:spPr/>
        <p:txBody>
          <a:bodyPr/>
          <a:lstStyle/>
          <a:p>
            <a:fld id="{A1A0E47E-2B91-4232-865E-C68B71B5CE60}" type="slidenum">
              <a:rPr lang="en-US" smtClean="0"/>
              <a:t>7</a:t>
            </a:fld>
            <a:endParaRPr lang="en-US"/>
          </a:p>
        </p:txBody>
      </p:sp>
    </p:spTree>
    <p:extLst>
      <p:ext uri="{BB962C8B-B14F-4D97-AF65-F5344CB8AC3E}">
        <p14:creationId xmlns:p14="http://schemas.microsoft.com/office/powerpoint/2010/main" val="733796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Chemical hazards may be naturally occurring or may be added at any point along the farm to fork continuum. High levels of a chemical hazard can result in rapid onset of acute illness. Low levels can result in chronic illness. </a:t>
            </a:r>
            <a:endParaRPr lang="en-US" baseline="0" dirty="0"/>
          </a:p>
          <a:p>
            <a:endParaRPr lang="en-US" b="0" baseline="0" dirty="0"/>
          </a:p>
          <a:p>
            <a:r>
              <a:rPr lang="en-US" b="0" baseline="0" dirty="0"/>
              <a:t>NATURAL </a:t>
            </a:r>
          </a:p>
          <a:p>
            <a:r>
              <a:rPr lang="en-US" dirty="0"/>
              <a:t>Mycotoxins are poisonous chemical compounds produced by certain fungi, or molds, that are capable of causing disease and death in humans. Patulin (patch-</a:t>
            </a:r>
            <a:r>
              <a:rPr lang="en-US" dirty="0" err="1"/>
              <a:t>oo</a:t>
            </a:r>
            <a:r>
              <a:rPr lang="en-US" dirty="0"/>
              <a:t>-</a:t>
            </a:r>
            <a:r>
              <a:rPr lang="en-US" dirty="0" err="1"/>
              <a:t>lin</a:t>
            </a:r>
            <a:r>
              <a:rPr lang="en-US" dirty="0"/>
              <a:t>) is a type of mycotoxin that may grow in a variety of foods, including apples and pears. However, the rotten parts of these fruits are typically visible and, due to processing and consumption practices, not eaten, with the exception of apple juice. Thermal processing, such as pasteurization, does not destroy patulin. FDA has established an action level for patulin in apple juice of 50 PPB. </a:t>
            </a:r>
          </a:p>
          <a:p>
            <a:endParaRPr lang="en-US" dirty="0"/>
          </a:p>
          <a:p>
            <a:r>
              <a:rPr lang="en-US" dirty="0"/>
              <a:t>Toxic mushroom species are associated with numerous varieties of wild mushrooms. Unknown varieties of mushrooms or mushrooms from unapproved sources shouldn’t be served. If you have questions about the source of your mushrooms talk with your supplier and/or your local health department. </a:t>
            </a:r>
          </a:p>
          <a:p>
            <a:endParaRPr lang="en-US" dirty="0"/>
          </a:p>
          <a:p>
            <a:r>
              <a:rPr lang="en-US" dirty="0"/>
              <a:t>Added chemical hazards: These include environmental contaminants such as pesticides and fertilizers. An important tip and control measure to keep in mind with this type, is to </a:t>
            </a:r>
            <a:r>
              <a:rPr lang="en-US" baseline="0" dirty="0"/>
              <a:t>follow the instructions on the label of the product.</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Sources and additional info below</a:t>
            </a:r>
            <a:endParaRPr lang="en-US" dirty="0">
              <a:hlinkClick r:id="" action="ppaction://noactio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hlinkClick r:id="" action="ppaction://noactio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Arsenic &amp; patulin contamination case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https://www.nytimes.com/2020/11/10/us/apple-juice-arsenic.html</a:t>
            </a:r>
          </a:p>
          <a:p>
            <a:endParaRPr lang="en-US" baseline="0" dirty="0"/>
          </a:p>
          <a:p>
            <a:pPr defTabSz="948507">
              <a:defRPr/>
            </a:pPr>
            <a:r>
              <a:rPr lang="en-US" dirty="0"/>
              <a:t>Image:</a:t>
            </a:r>
          </a:p>
          <a:p>
            <a:pPr defTabSz="948507">
              <a:defRPr/>
            </a:pPr>
            <a:r>
              <a:rPr lang="en-US" dirty="0"/>
              <a:t>Corn ears infected with mycotoxin and aflatoxin. Photo: G. Roth, Pennsylvania State University</a:t>
            </a:r>
          </a:p>
          <a:p>
            <a:pPr defTabSz="948507">
              <a:defRPr/>
            </a:pPr>
            <a:r>
              <a:rPr lang="en-US" dirty="0"/>
              <a:t>https://www.agfax.com/2018/08/31/corn-harvest-aflatoxin-shows-its-dirty-face-dtn/</a:t>
            </a:r>
          </a:p>
          <a:p>
            <a:pPr defTabSz="948507">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0E47E-2B91-4232-865E-C68B71B5CE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96093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r>
              <a:rPr lang="en-US" dirty="0"/>
              <a:t>People</a:t>
            </a:r>
            <a:r>
              <a:rPr lang="en-US" baseline="0" dirty="0"/>
              <a:t> often consider pesticides to be a chemical of concern when talking about produce. </a:t>
            </a:r>
            <a:r>
              <a:rPr lang="en-US" dirty="0"/>
              <a:t>A pesticide is any substance intended to control, destroy, or repel a pest. Examples</a:t>
            </a:r>
            <a:r>
              <a:rPr lang="en-US" baseline="0" dirty="0"/>
              <a:t> </a:t>
            </a:r>
            <a:r>
              <a:rPr lang="en-US" dirty="0"/>
              <a:t>of pests common to produce include insects, rodents, weeds, and fungi.</a:t>
            </a:r>
          </a:p>
          <a:p>
            <a:endParaRPr lang="en-US" dirty="0"/>
          </a:p>
          <a:p>
            <a:r>
              <a:rPr lang="en-US" dirty="0"/>
              <a:t>Integrated Pest Management is the most effective strategy for controlling pests and</a:t>
            </a:r>
            <a:r>
              <a:rPr lang="en-US" baseline="0" dirty="0"/>
              <a:t> preventing pest damage. IPM is based on scientific research and </a:t>
            </a:r>
            <a:r>
              <a:rPr lang="en-US" b="0" dirty="0">
                <a:effectLst/>
              </a:rPr>
              <a:t>focuses on long-term prevention of pests or their damage by managing the ecosystem. </a:t>
            </a:r>
            <a:r>
              <a:rPr lang="en-US" dirty="0">
                <a:effectLst/>
              </a:rPr>
              <a:t>The most effective, long-term way to manage pests is by using a combination of methods that work better together than separately. Approaches for managing pests are often grouped in the following control categories:</a:t>
            </a:r>
            <a:r>
              <a:rPr lang="en-US" baseline="0" dirty="0">
                <a:effectLst/>
              </a:rPr>
              <a:t> Biological, cultural, mechanical and physical, and chemical. Chemical control is the use of pesticides.</a:t>
            </a:r>
          </a:p>
          <a:p>
            <a:endParaRPr lang="en-US" b="0" dirty="0"/>
          </a:p>
          <a:p>
            <a:r>
              <a:rPr lang="en-US" b="0" dirty="0"/>
              <a:t>http://www.ipm.ucdavis.edu/GENERAL/whatisipm.html </a:t>
            </a:r>
          </a:p>
          <a:p>
            <a:pPr defTabSz="948507">
              <a:defRPr/>
            </a:pPr>
            <a:endParaRPr lang="en-US" dirty="0"/>
          </a:p>
          <a:p>
            <a:pPr marL="0" marR="0" lvl="0" indent="0" algn="l" defTabSz="948507" rtl="0" eaLnBrk="1" fontAlgn="auto" latinLnBrk="0" hangingPunct="1">
              <a:lnSpc>
                <a:spcPct val="100000"/>
              </a:lnSpc>
              <a:spcBef>
                <a:spcPts val="0"/>
              </a:spcBef>
              <a:spcAft>
                <a:spcPts val="0"/>
              </a:spcAft>
              <a:buClrTx/>
              <a:buSzTx/>
              <a:buFontTx/>
              <a:buNone/>
              <a:tabLst/>
              <a:defRPr/>
            </a:pPr>
            <a:r>
              <a:rPr lang="en-US" u="sng" dirty="0"/>
              <a:t>Sources and additional info below</a:t>
            </a:r>
            <a:endParaRPr lang="en-US" dirty="0">
              <a:hlinkClick r:id="rId3"/>
            </a:endParaRPr>
          </a:p>
          <a:p>
            <a:pPr defTabSz="948507">
              <a:defRPr/>
            </a:pPr>
            <a:endParaRPr lang="en-US" dirty="0"/>
          </a:p>
          <a:p>
            <a:pPr defTabSz="948507">
              <a:defRPr/>
            </a:pPr>
            <a:r>
              <a:rPr lang="en-US" dirty="0"/>
              <a:t>Image: http://aggie-horticulture.tamu.edu/vegetable/problem-solvers/tomato-problem-solver/insect-pests/ (tomato fruit worm)</a:t>
            </a:r>
          </a:p>
          <a:p>
            <a:br>
              <a:rPr lang="en-US" dirty="0"/>
            </a:br>
            <a:br>
              <a:rPr lang="en-US" dirty="0"/>
            </a:br>
            <a:endParaRPr lang="en-US" dirty="0"/>
          </a:p>
        </p:txBody>
      </p:sp>
      <p:sp>
        <p:nvSpPr>
          <p:cNvPr id="4" name="Slide Number Placeholder 3"/>
          <p:cNvSpPr>
            <a:spLocks noGrp="1"/>
          </p:cNvSpPr>
          <p:nvPr>
            <p:ph type="sldNum" sz="quarter" idx="10"/>
          </p:nvPr>
        </p:nvSpPr>
        <p:spPr/>
        <p:txBody>
          <a:bodyPr/>
          <a:lstStyle/>
          <a:p>
            <a:fld id="{68C77BF7-A75A-43DD-BB05-839D78BB91AE}" type="slidenum">
              <a:rPr lang="en-US" smtClean="0"/>
              <a:t>9</a:t>
            </a:fld>
            <a:endParaRPr lang="en-US"/>
          </a:p>
        </p:txBody>
      </p:sp>
      <p:sp>
        <p:nvSpPr>
          <p:cNvPr id="5" name="Footer Placeholder 4"/>
          <p:cNvSpPr>
            <a:spLocks noGrp="1"/>
          </p:cNvSpPr>
          <p:nvPr>
            <p:ph type="ftr" sz="quarter" idx="11"/>
          </p:nvPr>
        </p:nvSpPr>
        <p:spPr/>
        <p:txBody>
          <a:bodyPr/>
          <a:lstStyle/>
          <a:p>
            <a:r>
              <a:rPr lang="en-US"/>
              <a:t>Produce Safety Univeristy 2016</a:t>
            </a:r>
          </a:p>
        </p:txBody>
      </p:sp>
    </p:spTree>
    <p:extLst>
      <p:ext uri="{BB962C8B-B14F-4D97-AF65-F5344CB8AC3E}">
        <p14:creationId xmlns:p14="http://schemas.microsoft.com/office/powerpoint/2010/main" val="26643784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SU cover pag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62047" y="3448002"/>
            <a:ext cx="7718093" cy="636905"/>
          </a:xfrm>
        </p:spPr>
        <p:txBody>
          <a:bodyPr/>
          <a:lstStyle>
            <a:lvl1pPr marL="0" indent="0" algn="l">
              <a:buNone/>
              <a:defRPr b="0" i="1">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Title 6"/>
          <p:cNvSpPr>
            <a:spLocks noGrp="1"/>
          </p:cNvSpPr>
          <p:nvPr>
            <p:ph type="title" hasCustomPrompt="1"/>
          </p:nvPr>
        </p:nvSpPr>
        <p:spPr>
          <a:xfrm>
            <a:off x="362047" y="2294807"/>
            <a:ext cx="7718093" cy="1143000"/>
          </a:xfrm>
        </p:spPr>
        <p:txBody>
          <a:bodyPr>
            <a:noAutofit/>
          </a:bodyPr>
          <a:lstStyle>
            <a:lvl1pPr algn="l">
              <a:lnSpc>
                <a:spcPct val="80000"/>
              </a:lnSpc>
              <a:defRPr sz="4400" b="1" i="0" baseline="0">
                <a:solidFill>
                  <a:schemeClr val="bg1"/>
                </a:solidFill>
                <a:latin typeface="Calibri"/>
                <a:cs typeface="Calibri"/>
              </a:defRPr>
            </a:lvl1pPr>
          </a:lstStyle>
          <a:p>
            <a:r>
              <a:rPr lang="en-US"/>
              <a:t>CLICK TO EDIT MASTER</a:t>
            </a:r>
            <a:br>
              <a:rPr lang="en-US"/>
            </a:br>
            <a:r>
              <a:rPr lang="en-US"/>
              <a:t>TITLE STYLE</a:t>
            </a:r>
          </a:p>
        </p:txBody>
      </p:sp>
      <p:sp>
        <p:nvSpPr>
          <p:cNvPr id="11" name="Text Placeholder 10"/>
          <p:cNvSpPr>
            <a:spLocks noGrp="1"/>
          </p:cNvSpPr>
          <p:nvPr>
            <p:ph type="body" sz="quarter" idx="10" hasCustomPrompt="1"/>
          </p:nvPr>
        </p:nvSpPr>
        <p:spPr>
          <a:xfrm>
            <a:off x="9275501" y="3359362"/>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a:t>Presenter Name</a:t>
            </a:r>
          </a:p>
        </p:txBody>
      </p:sp>
      <p:sp>
        <p:nvSpPr>
          <p:cNvPr id="12" name="Text Placeholder 10"/>
          <p:cNvSpPr>
            <a:spLocks noGrp="1"/>
          </p:cNvSpPr>
          <p:nvPr>
            <p:ph type="body" sz="quarter" idx="11" hasCustomPrompt="1"/>
          </p:nvPr>
        </p:nvSpPr>
        <p:spPr>
          <a:xfrm>
            <a:off x="9275501" y="3580578"/>
            <a:ext cx="2676697" cy="516193"/>
          </a:xfrm>
        </p:spPr>
        <p:txBody>
          <a:bodyPr anchor="t">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100" b="0" i="1" baseline="0">
                <a:solidFill>
                  <a:schemeClr val="bg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Edit presenter title </a:t>
            </a:r>
          </a:p>
        </p:txBody>
      </p:sp>
      <p:cxnSp>
        <p:nvCxnSpPr>
          <p:cNvPr id="17" name="Straight Connector 16"/>
          <p:cNvCxnSpPr/>
          <p:nvPr userDrawn="1"/>
        </p:nvCxnSpPr>
        <p:spPr>
          <a:xfrm>
            <a:off x="9362904" y="3072582"/>
            <a:ext cx="2676697"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Text Placeholder 10"/>
          <p:cNvSpPr>
            <a:spLocks noGrp="1"/>
          </p:cNvSpPr>
          <p:nvPr>
            <p:ph type="body" sz="quarter" idx="12" hasCustomPrompt="1"/>
          </p:nvPr>
        </p:nvSpPr>
        <p:spPr>
          <a:xfrm>
            <a:off x="9275501" y="4293427"/>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a:t>Presenter Name</a:t>
            </a:r>
          </a:p>
        </p:txBody>
      </p:sp>
      <p:sp>
        <p:nvSpPr>
          <p:cNvPr id="21" name="Text Placeholder 10"/>
          <p:cNvSpPr>
            <a:spLocks noGrp="1"/>
          </p:cNvSpPr>
          <p:nvPr>
            <p:ph type="body" sz="quarter" idx="13" hasCustomPrompt="1"/>
          </p:nvPr>
        </p:nvSpPr>
        <p:spPr>
          <a:xfrm>
            <a:off x="9275501" y="4514643"/>
            <a:ext cx="2676697" cy="450645"/>
          </a:xfrm>
        </p:spPr>
        <p:txBody>
          <a:bodyPr anchor="t">
            <a:normAutofit/>
          </a:bodyPr>
          <a:lstStyle>
            <a:lvl1pPr marL="0" indent="0">
              <a:lnSpc>
                <a:spcPct val="100000"/>
              </a:lnSpc>
              <a:buNone/>
              <a:defRPr sz="1100" b="0" i="1" baseline="0">
                <a:solidFill>
                  <a:schemeClr val="bg1"/>
                </a:solidFill>
                <a:latin typeface="Cambria"/>
                <a:cs typeface="Cambria"/>
              </a:defRPr>
            </a:lvl1pPr>
          </a:lstStyle>
          <a:p>
            <a:pPr lvl="0"/>
            <a:r>
              <a:rPr lang="en-US"/>
              <a:t>Edit presenter title</a:t>
            </a:r>
          </a:p>
        </p:txBody>
      </p:sp>
      <p:pic>
        <p:nvPicPr>
          <p:cNvPr id="22" name="Picture 21" descr="USDA-Official Logo.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2047" y="6210479"/>
            <a:ext cx="3199416" cy="367097"/>
          </a:xfrm>
          <a:prstGeom prst="rect">
            <a:avLst/>
          </a:prstGeom>
        </p:spPr>
      </p:pic>
      <p:pic>
        <p:nvPicPr>
          <p:cNvPr id="6" name="Picture 5" descr="PSU lockup.eps"/>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362903" y="2441078"/>
            <a:ext cx="2404533" cy="533400"/>
          </a:xfrm>
          <a:prstGeom prst="rect">
            <a:avLst/>
          </a:prstGeom>
        </p:spPr>
      </p:pic>
    </p:spTree>
    <p:extLst>
      <p:ext uri="{BB962C8B-B14F-4D97-AF65-F5344CB8AC3E}">
        <p14:creationId xmlns:p14="http://schemas.microsoft.com/office/powerpoint/2010/main" val="798587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SU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3" name="Text Placeholder 9"/>
          <p:cNvSpPr>
            <a:spLocks noGrp="1"/>
          </p:cNvSpPr>
          <p:nvPr>
            <p:ph type="body" sz="quarter" idx="11" hasCustomPrompt="1"/>
          </p:nvPr>
        </p:nvSpPr>
        <p:spPr>
          <a:xfrm>
            <a:off x="6850303" y="3009670"/>
            <a:ext cx="4841351" cy="2079402"/>
          </a:xfrm>
        </p:spPr>
        <p:txBody>
          <a:bodyPr anchor="t">
            <a:normAutofit/>
          </a:bodyPr>
          <a:lstStyle>
            <a:lvl1pPr marL="0" marR="0" indent="0" algn="l" defTabSz="457200" rtl="0" eaLnBrk="1" fontAlgn="auto" latinLnBrk="0" hangingPunct="1">
              <a:lnSpc>
                <a:spcPct val="130000"/>
              </a:lnSpc>
              <a:spcBef>
                <a:spcPct val="20000"/>
              </a:spcBef>
              <a:spcAft>
                <a:spcPts val="0"/>
              </a:spcAft>
              <a:buClrTx/>
              <a:buSzTx/>
              <a:buFont typeface="Arial"/>
              <a:buNone/>
              <a:tabLst/>
              <a:defRPr lang="en-US" sz="2100" b="0" i="0" u="none" strike="noStrike" baseline="30000" smtClean="0">
                <a:solidFill>
                  <a:schemeClr val="tx1"/>
                </a:solidFill>
              </a:defRPr>
            </a:lvl1pPr>
          </a:lstStyle>
          <a:p>
            <a:pPr rtl="0"/>
            <a:r>
              <a:rPr lang="en-US" sz="1700" b="0" i="0" u="none" strike="noStrike" baseline="30000">
                <a:solidFill>
                  <a:srgbClr val="000000"/>
                </a:solidFill>
                <a:latin typeface="Verdana"/>
              </a:rPr>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a:t>
            </a:r>
          </a:p>
        </p:txBody>
      </p:sp>
      <p:sp>
        <p:nvSpPr>
          <p:cNvPr id="36" name="Picture Placeholder 35"/>
          <p:cNvSpPr>
            <a:spLocks noGrp="1"/>
          </p:cNvSpPr>
          <p:nvPr>
            <p:ph type="pic" sz="quarter" idx="12"/>
          </p:nvPr>
        </p:nvSpPr>
        <p:spPr>
          <a:xfrm>
            <a:off x="1" y="2348004"/>
            <a:ext cx="6446761" cy="2997404"/>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endParaRPr lang="en-US"/>
          </a:p>
        </p:txBody>
      </p:sp>
      <p:cxnSp>
        <p:nvCxnSpPr>
          <p:cNvPr id="20" name="Straight Connector 19"/>
          <p:cNvCxnSpPr/>
          <p:nvPr userDrawn="1"/>
        </p:nvCxnSpPr>
        <p:spPr>
          <a:xfrm>
            <a:off x="6850303" y="2779157"/>
            <a:ext cx="4863783"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6" name="Picture 15"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7" name="Picture 16"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Picture Placeholder 3"/>
          <p:cNvSpPr>
            <a:spLocks noGrp="1"/>
          </p:cNvSpPr>
          <p:nvPr>
            <p:ph type="pic" sz="quarter" idx="13" hasCustomPrompt="1"/>
          </p:nvPr>
        </p:nvSpPr>
        <p:spPr>
          <a:xfrm>
            <a:off x="8534401" y="1997484"/>
            <a:ext cx="1071033" cy="660400"/>
          </a:xfrm>
        </p:spPr>
        <p:txBody>
          <a:bodyPr>
            <a:normAutofit/>
          </a:bodyPr>
          <a:lstStyle>
            <a:lvl1pPr>
              <a:defRPr sz="1400"/>
            </a:lvl1pPr>
          </a:lstStyle>
          <a:p>
            <a:r>
              <a:rPr lang="en-US"/>
              <a:t>Insert icon here</a:t>
            </a:r>
          </a:p>
        </p:txBody>
      </p:sp>
    </p:spTree>
    <p:extLst>
      <p:ext uri="{BB962C8B-B14F-4D97-AF65-F5344CB8AC3E}">
        <p14:creationId xmlns:p14="http://schemas.microsoft.com/office/powerpoint/2010/main" val="658848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SU Long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3" name="Text Placeholder 9"/>
          <p:cNvSpPr>
            <a:spLocks noGrp="1"/>
          </p:cNvSpPr>
          <p:nvPr>
            <p:ph type="body" sz="quarter" idx="11" hasCustomPrompt="1"/>
          </p:nvPr>
        </p:nvSpPr>
        <p:spPr>
          <a:xfrm>
            <a:off x="5473205" y="2509199"/>
            <a:ext cx="6196017" cy="3092210"/>
          </a:xfrm>
        </p:spPr>
        <p:txBody>
          <a:bodyPr anchor="t">
            <a:normAutofit/>
          </a:bodyPr>
          <a:lstStyle>
            <a:lvl1pPr marL="0" marR="0" indent="0" algn="l" defTabSz="457200" rtl="0" eaLnBrk="1" fontAlgn="auto" latinLnBrk="0" hangingPunct="1">
              <a:lnSpc>
                <a:spcPct val="130000"/>
              </a:lnSpc>
              <a:spcBef>
                <a:spcPct val="20000"/>
              </a:spcBef>
              <a:spcAft>
                <a:spcPts val="0"/>
              </a:spcAft>
              <a:buClrTx/>
              <a:buSzTx/>
              <a:buFont typeface="Arial"/>
              <a:buNone/>
              <a:tabLst/>
              <a:defRPr lang="en-US" sz="2100" b="0" i="0" u="none" strike="noStrike" baseline="30000" smtClean="0">
                <a:solidFill>
                  <a:schemeClr val="tx1"/>
                </a:solidFill>
              </a:defRPr>
            </a:lvl1pPr>
          </a:lstStyle>
          <a:p>
            <a:pPr rtl="0"/>
            <a:r>
              <a:rPr lang="en-US" sz="1700" b="0" i="0" u="none" strike="noStrike" baseline="30000">
                <a:solidFill>
                  <a:srgbClr val="000000"/>
                </a:solidFill>
                <a:latin typeface="Verdana"/>
              </a:rPr>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a:t>
            </a:r>
          </a:p>
        </p:txBody>
      </p:sp>
      <p:sp>
        <p:nvSpPr>
          <p:cNvPr id="36" name="Picture Placeholder 35"/>
          <p:cNvSpPr>
            <a:spLocks noGrp="1"/>
          </p:cNvSpPr>
          <p:nvPr>
            <p:ph type="pic" sz="quarter" idx="12"/>
          </p:nvPr>
        </p:nvSpPr>
        <p:spPr>
          <a:xfrm>
            <a:off x="1" y="2348004"/>
            <a:ext cx="5156969" cy="2847451"/>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endParaRPr lang="en-US"/>
          </a:p>
        </p:txBody>
      </p:sp>
      <p:cxnSp>
        <p:nvCxnSpPr>
          <p:cNvPr id="20" name="Straight Connector 19"/>
          <p:cNvCxnSpPr/>
          <p:nvPr userDrawn="1"/>
        </p:nvCxnSpPr>
        <p:spPr>
          <a:xfrm>
            <a:off x="5473205" y="2348004"/>
            <a:ext cx="62184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7" name="Picture 16"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8" name="Picture 17"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Picture Placeholder 3"/>
          <p:cNvSpPr>
            <a:spLocks noGrp="1"/>
          </p:cNvSpPr>
          <p:nvPr>
            <p:ph type="pic" sz="quarter" idx="13" hasCustomPrompt="1"/>
          </p:nvPr>
        </p:nvSpPr>
        <p:spPr>
          <a:xfrm>
            <a:off x="8019627" y="1571347"/>
            <a:ext cx="1083733" cy="660400"/>
          </a:xfrm>
        </p:spPr>
        <p:txBody>
          <a:bodyPr>
            <a:normAutofit/>
          </a:bodyPr>
          <a:lstStyle>
            <a:lvl1pPr>
              <a:defRPr sz="1400" baseline="0"/>
            </a:lvl1pPr>
          </a:lstStyle>
          <a:p>
            <a:r>
              <a:rPr lang="en-US"/>
              <a:t>Insert icon here</a:t>
            </a:r>
          </a:p>
        </p:txBody>
      </p:sp>
    </p:spTree>
    <p:extLst>
      <p:ext uri="{BB962C8B-B14F-4D97-AF65-F5344CB8AC3E}">
        <p14:creationId xmlns:p14="http://schemas.microsoft.com/office/powerpoint/2010/main" val="2698245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SU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456873" y="3973105"/>
            <a:ext cx="11260992" cy="636905"/>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Divider page subhead</a:t>
            </a:r>
          </a:p>
        </p:txBody>
      </p:sp>
      <p:sp>
        <p:nvSpPr>
          <p:cNvPr id="7" name="Title 6"/>
          <p:cNvSpPr>
            <a:spLocks noGrp="1"/>
          </p:cNvSpPr>
          <p:nvPr>
            <p:ph type="title" hasCustomPrompt="1"/>
          </p:nvPr>
        </p:nvSpPr>
        <p:spPr>
          <a:xfrm>
            <a:off x="456873" y="3461344"/>
            <a:ext cx="11260993" cy="542241"/>
          </a:xfrm>
        </p:spPr>
        <p:txBody>
          <a:bodyPr>
            <a:noAutofit/>
          </a:bodyPr>
          <a:lstStyle>
            <a:lvl1pPr algn="ctr">
              <a:lnSpc>
                <a:spcPct val="70000"/>
              </a:lnSpc>
              <a:defRPr sz="4800" b="1" i="0" baseline="0">
                <a:solidFill>
                  <a:schemeClr val="bg1"/>
                </a:solidFill>
                <a:latin typeface="Calibri"/>
                <a:cs typeface="Calibri"/>
              </a:defRPr>
            </a:lvl1pPr>
          </a:lstStyle>
          <a:p>
            <a:r>
              <a:rPr lang="en-US"/>
              <a:t>DIVIDER TITLE</a:t>
            </a:r>
          </a:p>
        </p:txBody>
      </p:sp>
      <p:pic>
        <p:nvPicPr>
          <p:cNvPr id="22" name="Picture 21" descr="USDA-Official Logo.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2047" y="6210479"/>
            <a:ext cx="3199416" cy="367097"/>
          </a:xfrm>
          <a:prstGeom prst="rect">
            <a:avLst/>
          </a:prstGeom>
        </p:spPr>
      </p:pic>
      <p:sp>
        <p:nvSpPr>
          <p:cNvPr id="5" name="Picture Placeholder 4"/>
          <p:cNvSpPr>
            <a:spLocks noGrp="1"/>
          </p:cNvSpPr>
          <p:nvPr>
            <p:ph type="pic" sz="quarter" idx="10" hasCustomPrompt="1"/>
          </p:nvPr>
        </p:nvSpPr>
        <p:spPr>
          <a:xfrm>
            <a:off x="5291245" y="2586990"/>
            <a:ext cx="1604433" cy="755650"/>
          </a:xfrm>
        </p:spPr>
        <p:txBody>
          <a:bodyPr>
            <a:normAutofit/>
          </a:bodyPr>
          <a:lstStyle>
            <a:lvl1pPr>
              <a:defRPr sz="1600"/>
            </a:lvl1pPr>
          </a:lstStyle>
          <a:p>
            <a:r>
              <a:rPr lang="en-US"/>
              <a:t>Insert icon here</a:t>
            </a:r>
          </a:p>
        </p:txBody>
      </p:sp>
    </p:spTree>
    <p:extLst>
      <p:ext uri="{BB962C8B-B14F-4D97-AF65-F5344CB8AC3E}">
        <p14:creationId xmlns:p14="http://schemas.microsoft.com/office/powerpoint/2010/main" val="16598296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SU Long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1731818"/>
            <a:ext cx="12192000" cy="352136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 name="Subtitle 2"/>
          <p:cNvSpPr>
            <a:spLocks noGrp="1"/>
          </p:cNvSpPr>
          <p:nvPr>
            <p:ph type="subTitle" idx="1" hasCustomPrompt="1"/>
          </p:nvPr>
        </p:nvSpPr>
        <p:spPr>
          <a:xfrm>
            <a:off x="456873" y="4199196"/>
            <a:ext cx="11260992" cy="742262"/>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Very long</a:t>
            </a:r>
          </a:p>
          <a:p>
            <a:r>
              <a:rPr lang="en-US"/>
              <a:t>Divider page subhead</a:t>
            </a:r>
          </a:p>
        </p:txBody>
      </p:sp>
      <p:sp>
        <p:nvSpPr>
          <p:cNvPr id="7" name="Title 6"/>
          <p:cNvSpPr>
            <a:spLocks noGrp="1"/>
          </p:cNvSpPr>
          <p:nvPr>
            <p:ph type="title" hasCustomPrompt="1"/>
          </p:nvPr>
        </p:nvSpPr>
        <p:spPr>
          <a:xfrm>
            <a:off x="456873" y="3059545"/>
            <a:ext cx="11260993" cy="1062182"/>
          </a:xfrm>
        </p:spPr>
        <p:txBody>
          <a:bodyPr>
            <a:noAutofit/>
          </a:bodyPr>
          <a:lstStyle>
            <a:lvl1pPr algn="ctr">
              <a:lnSpc>
                <a:spcPct val="70000"/>
              </a:lnSpc>
              <a:defRPr sz="4800" b="1" i="0" baseline="0">
                <a:solidFill>
                  <a:schemeClr val="bg1"/>
                </a:solidFill>
                <a:latin typeface="Calibri"/>
                <a:cs typeface="Calibri"/>
              </a:defRPr>
            </a:lvl1pPr>
          </a:lstStyle>
          <a:p>
            <a:r>
              <a:rPr lang="en-US"/>
              <a:t>VERY LONG</a:t>
            </a:r>
            <a:br>
              <a:rPr lang="en-US"/>
            </a:br>
            <a:r>
              <a:rPr lang="en-US"/>
              <a:t>DIVIDER TITLE</a:t>
            </a:r>
          </a:p>
        </p:txBody>
      </p:sp>
      <p:pic>
        <p:nvPicPr>
          <p:cNvPr id="22" name="Picture 21" descr="USDA-Official Logo.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2047" y="6210479"/>
            <a:ext cx="3199416" cy="367097"/>
          </a:xfrm>
          <a:prstGeom prst="rect">
            <a:avLst/>
          </a:prstGeom>
        </p:spPr>
      </p:pic>
      <p:sp>
        <p:nvSpPr>
          <p:cNvPr id="5" name="Rectangle 4"/>
          <p:cNvSpPr/>
          <p:nvPr userDrawn="1"/>
        </p:nvSpPr>
        <p:spPr>
          <a:xfrm>
            <a:off x="5387879" y="1361026"/>
            <a:ext cx="1231515" cy="694066"/>
          </a:xfrm>
          <a:custGeom>
            <a:avLst/>
            <a:gdLst>
              <a:gd name="connsiteX0" fmla="*/ 0 w 923636"/>
              <a:gd name="connsiteY0" fmla="*/ 59069 h 694066"/>
              <a:gd name="connsiteX1" fmla="*/ 634195 w 923636"/>
              <a:gd name="connsiteY1" fmla="*/ 0 h 694066"/>
              <a:gd name="connsiteX2" fmla="*/ 923636 w 923636"/>
              <a:gd name="connsiteY2" fmla="*/ 359251 h 694066"/>
              <a:gd name="connsiteX3" fmla="*/ 762430 w 923636"/>
              <a:gd name="connsiteY3" fmla="*/ 359251 h 694066"/>
              <a:gd name="connsiteX4" fmla="*/ 525046 w 923636"/>
              <a:gd name="connsiteY4" fmla="*/ 694066 h 694066"/>
              <a:gd name="connsiteX5" fmla="*/ 287662 w 923636"/>
              <a:gd name="connsiteY5" fmla="*/ 359251 h 694066"/>
              <a:gd name="connsiteX6" fmla="*/ 0 w 923636"/>
              <a:gd name="connsiteY6" fmla="*/ 359251 h 694066"/>
              <a:gd name="connsiteX7" fmla="*/ 0 w 923636"/>
              <a:gd name="connsiteY7" fmla="*/ 59069 h 69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3636" h="694066">
                <a:moveTo>
                  <a:pt x="0" y="59069"/>
                </a:moveTo>
                <a:lnTo>
                  <a:pt x="634195" y="0"/>
                </a:lnTo>
                <a:lnTo>
                  <a:pt x="923636" y="359251"/>
                </a:lnTo>
                <a:lnTo>
                  <a:pt x="762430" y="359251"/>
                </a:lnTo>
                <a:lnTo>
                  <a:pt x="525046" y="694066"/>
                </a:lnTo>
                <a:lnTo>
                  <a:pt x="287662" y="359251"/>
                </a:lnTo>
                <a:lnTo>
                  <a:pt x="0" y="359251"/>
                </a:lnTo>
                <a:lnTo>
                  <a:pt x="0" y="59069"/>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Picture Placeholder 5"/>
          <p:cNvSpPr>
            <a:spLocks noGrp="1"/>
          </p:cNvSpPr>
          <p:nvPr>
            <p:ph type="pic" sz="quarter" idx="10" hasCustomPrompt="1"/>
          </p:nvPr>
        </p:nvSpPr>
        <p:spPr>
          <a:xfrm>
            <a:off x="5252413" y="2171701"/>
            <a:ext cx="1663700" cy="754063"/>
          </a:xfrm>
        </p:spPr>
        <p:txBody>
          <a:bodyPr>
            <a:normAutofit/>
          </a:bodyPr>
          <a:lstStyle>
            <a:lvl1pPr>
              <a:defRPr sz="1400" baseline="0"/>
            </a:lvl1pPr>
          </a:lstStyle>
          <a:p>
            <a:r>
              <a:rPr lang="en-US"/>
              <a:t>Insert icon here</a:t>
            </a:r>
          </a:p>
        </p:txBody>
      </p:sp>
    </p:spTree>
    <p:extLst>
      <p:ext uri="{BB962C8B-B14F-4D97-AF65-F5344CB8AC3E}">
        <p14:creationId xmlns:p14="http://schemas.microsoft.com/office/powerpoint/2010/main" val="1662333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04100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SU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36" name="Picture Placeholder 35"/>
          <p:cNvSpPr>
            <a:spLocks noGrp="1"/>
          </p:cNvSpPr>
          <p:nvPr>
            <p:ph type="pic" sz="quarter" idx="12"/>
          </p:nvPr>
        </p:nvSpPr>
        <p:spPr>
          <a:xfrm>
            <a:off x="1" y="2348004"/>
            <a:ext cx="6446761" cy="2997404"/>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endParaRPr lang="en-US"/>
          </a:p>
        </p:txBody>
      </p:sp>
      <p:cxnSp>
        <p:nvCxnSpPr>
          <p:cNvPr id="20" name="Straight Connector 19"/>
          <p:cNvCxnSpPr/>
          <p:nvPr userDrawn="1"/>
        </p:nvCxnSpPr>
        <p:spPr>
          <a:xfrm>
            <a:off x="6850303" y="2779157"/>
            <a:ext cx="4863783"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6" name="Picture 15"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7" name="Picture 16"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Picture Placeholder 3"/>
          <p:cNvSpPr>
            <a:spLocks noGrp="1"/>
          </p:cNvSpPr>
          <p:nvPr>
            <p:ph type="pic" sz="quarter" idx="13" hasCustomPrompt="1"/>
          </p:nvPr>
        </p:nvSpPr>
        <p:spPr>
          <a:xfrm>
            <a:off x="8534401" y="1997484"/>
            <a:ext cx="1071033" cy="660400"/>
          </a:xfrm>
        </p:spPr>
        <p:txBody>
          <a:bodyPr>
            <a:normAutofit/>
          </a:bodyPr>
          <a:lstStyle>
            <a:lvl1pPr>
              <a:defRPr sz="1400"/>
            </a:lvl1pPr>
          </a:lstStyle>
          <a:p>
            <a:r>
              <a:rPr lang="en-US"/>
              <a:t>Insert icon here</a:t>
            </a:r>
          </a:p>
        </p:txBody>
      </p:sp>
      <p:sp>
        <p:nvSpPr>
          <p:cNvPr id="5" name="Text Placeholder 4"/>
          <p:cNvSpPr>
            <a:spLocks noGrp="1"/>
          </p:cNvSpPr>
          <p:nvPr>
            <p:ph type="body" sz="quarter" idx="14" hasCustomPrompt="1"/>
          </p:nvPr>
        </p:nvSpPr>
        <p:spPr>
          <a:xfrm>
            <a:off x="6850303" y="2916239"/>
            <a:ext cx="4863783" cy="2428875"/>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This is an </a:t>
            </a:r>
            <a:r>
              <a:rPr lang="en-US" err="1"/>
              <a:t>exa-mple</a:t>
            </a:r>
            <a:r>
              <a:rPr lang="en-US"/>
              <a:t> of body copy. This is an example of body copy. This is an example of body copy. This is an example of body copy. This is an example of body copy.</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2791531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SU Long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36" name="Picture Placeholder 35"/>
          <p:cNvSpPr>
            <a:spLocks noGrp="1"/>
          </p:cNvSpPr>
          <p:nvPr>
            <p:ph type="pic" sz="quarter" idx="12"/>
          </p:nvPr>
        </p:nvSpPr>
        <p:spPr>
          <a:xfrm>
            <a:off x="1" y="2348004"/>
            <a:ext cx="5156969" cy="2847451"/>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endParaRPr lang="en-US"/>
          </a:p>
        </p:txBody>
      </p:sp>
      <p:cxnSp>
        <p:nvCxnSpPr>
          <p:cNvPr id="20" name="Straight Connector 19"/>
          <p:cNvCxnSpPr/>
          <p:nvPr userDrawn="1"/>
        </p:nvCxnSpPr>
        <p:spPr>
          <a:xfrm>
            <a:off x="5473205" y="2348004"/>
            <a:ext cx="62184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7" name="Picture 16"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8" name="Picture 17"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Picture Placeholder 3"/>
          <p:cNvSpPr>
            <a:spLocks noGrp="1"/>
          </p:cNvSpPr>
          <p:nvPr>
            <p:ph type="pic" sz="quarter" idx="13" hasCustomPrompt="1"/>
          </p:nvPr>
        </p:nvSpPr>
        <p:spPr>
          <a:xfrm>
            <a:off x="8019627" y="1571347"/>
            <a:ext cx="1083733" cy="660400"/>
          </a:xfrm>
        </p:spPr>
        <p:txBody>
          <a:bodyPr>
            <a:normAutofit/>
          </a:bodyPr>
          <a:lstStyle>
            <a:lvl1pPr>
              <a:defRPr sz="1400" baseline="0"/>
            </a:lvl1pPr>
          </a:lstStyle>
          <a:p>
            <a:r>
              <a:rPr lang="en-US"/>
              <a:t>Insert icon here</a:t>
            </a:r>
          </a:p>
        </p:txBody>
      </p:sp>
      <p:sp>
        <p:nvSpPr>
          <p:cNvPr id="9" name="Text Placeholder 4"/>
          <p:cNvSpPr>
            <a:spLocks noGrp="1"/>
          </p:cNvSpPr>
          <p:nvPr>
            <p:ph type="body" sz="quarter" idx="14" hasCustomPrompt="1"/>
          </p:nvPr>
        </p:nvSpPr>
        <p:spPr>
          <a:xfrm>
            <a:off x="5587735" y="2509838"/>
            <a:ext cx="5993272" cy="2685617"/>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511695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PSU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456873" y="3973105"/>
            <a:ext cx="11260992" cy="636905"/>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Divider page subhead</a:t>
            </a:r>
          </a:p>
        </p:txBody>
      </p:sp>
      <p:sp>
        <p:nvSpPr>
          <p:cNvPr id="7" name="Title 6"/>
          <p:cNvSpPr>
            <a:spLocks noGrp="1"/>
          </p:cNvSpPr>
          <p:nvPr>
            <p:ph type="title" hasCustomPrompt="1"/>
          </p:nvPr>
        </p:nvSpPr>
        <p:spPr>
          <a:xfrm>
            <a:off x="456873" y="3461344"/>
            <a:ext cx="11260993" cy="542241"/>
          </a:xfrm>
        </p:spPr>
        <p:txBody>
          <a:bodyPr>
            <a:noAutofit/>
          </a:bodyPr>
          <a:lstStyle>
            <a:lvl1pPr algn="ctr">
              <a:lnSpc>
                <a:spcPct val="70000"/>
              </a:lnSpc>
              <a:defRPr sz="4800" b="1" i="0" baseline="0">
                <a:solidFill>
                  <a:schemeClr val="bg1"/>
                </a:solidFill>
                <a:latin typeface="Calibri"/>
                <a:cs typeface="Calibri"/>
              </a:defRPr>
            </a:lvl1pPr>
          </a:lstStyle>
          <a:p>
            <a:r>
              <a:rPr lang="en-US"/>
              <a:t>DIVIDER TITLE</a:t>
            </a:r>
          </a:p>
        </p:txBody>
      </p:sp>
      <p:sp>
        <p:nvSpPr>
          <p:cNvPr id="5" name="Picture Placeholder 4"/>
          <p:cNvSpPr>
            <a:spLocks noGrp="1"/>
          </p:cNvSpPr>
          <p:nvPr>
            <p:ph type="pic" sz="quarter" idx="10" hasCustomPrompt="1"/>
          </p:nvPr>
        </p:nvSpPr>
        <p:spPr>
          <a:xfrm>
            <a:off x="5291245" y="2586990"/>
            <a:ext cx="1604433" cy="755650"/>
          </a:xfrm>
        </p:spPr>
        <p:txBody>
          <a:bodyPr>
            <a:normAutofit/>
          </a:bodyPr>
          <a:lstStyle>
            <a:lvl1pPr>
              <a:defRPr sz="1600"/>
            </a:lvl1pPr>
          </a:lstStyle>
          <a:p>
            <a:r>
              <a:rPr lang="en-US"/>
              <a:t>Insert icon here</a:t>
            </a:r>
          </a:p>
        </p:txBody>
      </p:sp>
    </p:spTree>
    <p:extLst>
      <p:ext uri="{BB962C8B-B14F-4D97-AF65-F5344CB8AC3E}">
        <p14:creationId xmlns:p14="http://schemas.microsoft.com/office/powerpoint/2010/main" val="19400979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SU Long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1731818"/>
            <a:ext cx="12192000" cy="352136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 name="Subtitle 2"/>
          <p:cNvSpPr>
            <a:spLocks noGrp="1"/>
          </p:cNvSpPr>
          <p:nvPr>
            <p:ph type="subTitle" idx="1" hasCustomPrompt="1"/>
          </p:nvPr>
        </p:nvSpPr>
        <p:spPr>
          <a:xfrm>
            <a:off x="456873" y="4199196"/>
            <a:ext cx="11260992" cy="742262"/>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Very long</a:t>
            </a:r>
          </a:p>
          <a:p>
            <a:r>
              <a:rPr lang="en-US"/>
              <a:t>Divider page subhead</a:t>
            </a:r>
          </a:p>
        </p:txBody>
      </p:sp>
      <p:sp>
        <p:nvSpPr>
          <p:cNvPr id="7" name="Title 6"/>
          <p:cNvSpPr>
            <a:spLocks noGrp="1"/>
          </p:cNvSpPr>
          <p:nvPr>
            <p:ph type="title" hasCustomPrompt="1"/>
          </p:nvPr>
        </p:nvSpPr>
        <p:spPr>
          <a:xfrm>
            <a:off x="456873" y="3059545"/>
            <a:ext cx="11260993" cy="1062182"/>
          </a:xfrm>
        </p:spPr>
        <p:txBody>
          <a:bodyPr>
            <a:noAutofit/>
          </a:bodyPr>
          <a:lstStyle>
            <a:lvl1pPr algn="ctr">
              <a:lnSpc>
                <a:spcPct val="70000"/>
              </a:lnSpc>
              <a:defRPr sz="4800" b="1" i="0" baseline="0">
                <a:solidFill>
                  <a:schemeClr val="bg1"/>
                </a:solidFill>
                <a:latin typeface="Calibri"/>
                <a:cs typeface="Calibri"/>
              </a:defRPr>
            </a:lvl1pPr>
          </a:lstStyle>
          <a:p>
            <a:r>
              <a:rPr lang="en-US"/>
              <a:t>VERY LONG</a:t>
            </a:r>
            <a:br>
              <a:rPr lang="en-US"/>
            </a:br>
            <a:r>
              <a:rPr lang="en-US"/>
              <a:t>DIVIDER TITLE</a:t>
            </a:r>
          </a:p>
        </p:txBody>
      </p:sp>
      <p:sp>
        <p:nvSpPr>
          <p:cNvPr id="5" name="Rectangle 4"/>
          <p:cNvSpPr/>
          <p:nvPr userDrawn="1"/>
        </p:nvSpPr>
        <p:spPr>
          <a:xfrm>
            <a:off x="5387879" y="1361026"/>
            <a:ext cx="1231515" cy="694066"/>
          </a:xfrm>
          <a:custGeom>
            <a:avLst/>
            <a:gdLst>
              <a:gd name="connsiteX0" fmla="*/ 0 w 923636"/>
              <a:gd name="connsiteY0" fmla="*/ 59069 h 694066"/>
              <a:gd name="connsiteX1" fmla="*/ 634195 w 923636"/>
              <a:gd name="connsiteY1" fmla="*/ 0 h 694066"/>
              <a:gd name="connsiteX2" fmla="*/ 923636 w 923636"/>
              <a:gd name="connsiteY2" fmla="*/ 359251 h 694066"/>
              <a:gd name="connsiteX3" fmla="*/ 762430 w 923636"/>
              <a:gd name="connsiteY3" fmla="*/ 359251 h 694066"/>
              <a:gd name="connsiteX4" fmla="*/ 525046 w 923636"/>
              <a:gd name="connsiteY4" fmla="*/ 694066 h 694066"/>
              <a:gd name="connsiteX5" fmla="*/ 287662 w 923636"/>
              <a:gd name="connsiteY5" fmla="*/ 359251 h 694066"/>
              <a:gd name="connsiteX6" fmla="*/ 0 w 923636"/>
              <a:gd name="connsiteY6" fmla="*/ 359251 h 694066"/>
              <a:gd name="connsiteX7" fmla="*/ 0 w 923636"/>
              <a:gd name="connsiteY7" fmla="*/ 59069 h 69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3636" h="694066">
                <a:moveTo>
                  <a:pt x="0" y="59069"/>
                </a:moveTo>
                <a:lnTo>
                  <a:pt x="634195" y="0"/>
                </a:lnTo>
                <a:lnTo>
                  <a:pt x="923636" y="359251"/>
                </a:lnTo>
                <a:lnTo>
                  <a:pt x="762430" y="359251"/>
                </a:lnTo>
                <a:lnTo>
                  <a:pt x="525046" y="694066"/>
                </a:lnTo>
                <a:lnTo>
                  <a:pt x="287662" y="359251"/>
                </a:lnTo>
                <a:lnTo>
                  <a:pt x="0" y="359251"/>
                </a:lnTo>
                <a:lnTo>
                  <a:pt x="0" y="59069"/>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Picture Placeholder 5"/>
          <p:cNvSpPr>
            <a:spLocks noGrp="1"/>
          </p:cNvSpPr>
          <p:nvPr>
            <p:ph type="pic" sz="quarter" idx="10" hasCustomPrompt="1"/>
          </p:nvPr>
        </p:nvSpPr>
        <p:spPr>
          <a:xfrm>
            <a:off x="5252413" y="2171701"/>
            <a:ext cx="1663700" cy="754063"/>
          </a:xfrm>
        </p:spPr>
        <p:txBody>
          <a:bodyPr>
            <a:normAutofit/>
          </a:bodyPr>
          <a:lstStyle>
            <a:lvl1pPr>
              <a:defRPr sz="1400" baseline="0"/>
            </a:lvl1pPr>
          </a:lstStyle>
          <a:p>
            <a:r>
              <a:rPr lang="en-US"/>
              <a:t>Insert icon here</a:t>
            </a:r>
          </a:p>
        </p:txBody>
      </p:sp>
    </p:spTree>
    <p:extLst>
      <p:ext uri="{BB962C8B-B14F-4D97-AF65-F5344CB8AC3E}">
        <p14:creationId xmlns:p14="http://schemas.microsoft.com/office/powerpoint/2010/main" val="32692225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SU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36" name="Picture Placeholder 35"/>
          <p:cNvSpPr>
            <a:spLocks noGrp="1"/>
          </p:cNvSpPr>
          <p:nvPr>
            <p:ph type="pic" sz="quarter" idx="12"/>
          </p:nvPr>
        </p:nvSpPr>
        <p:spPr>
          <a:xfrm>
            <a:off x="1" y="2348004"/>
            <a:ext cx="6446761" cy="2997404"/>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endParaRPr lang="en-US"/>
          </a:p>
        </p:txBody>
      </p:sp>
      <p:cxnSp>
        <p:nvCxnSpPr>
          <p:cNvPr id="20" name="Straight Connector 19"/>
          <p:cNvCxnSpPr/>
          <p:nvPr userDrawn="1"/>
        </p:nvCxnSpPr>
        <p:spPr>
          <a:xfrm>
            <a:off x="6850303" y="2779157"/>
            <a:ext cx="4863783"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6" name="Picture 15"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7" name="Picture 16"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Picture Placeholder 3"/>
          <p:cNvSpPr>
            <a:spLocks noGrp="1"/>
          </p:cNvSpPr>
          <p:nvPr>
            <p:ph type="pic" sz="quarter" idx="13" hasCustomPrompt="1"/>
          </p:nvPr>
        </p:nvSpPr>
        <p:spPr>
          <a:xfrm>
            <a:off x="8534401" y="1997484"/>
            <a:ext cx="1071033" cy="660400"/>
          </a:xfrm>
        </p:spPr>
        <p:txBody>
          <a:bodyPr>
            <a:normAutofit/>
          </a:bodyPr>
          <a:lstStyle>
            <a:lvl1pPr>
              <a:defRPr sz="1400"/>
            </a:lvl1pPr>
          </a:lstStyle>
          <a:p>
            <a:r>
              <a:rPr lang="en-US"/>
              <a:t>Insert icon here</a:t>
            </a:r>
          </a:p>
        </p:txBody>
      </p:sp>
      <p:sp>
        <p:nvSpPr>
          <p:cNvPr id="5" name="Text Placeholder 4"/>
          <p:cNvSpPr>
            <a:spLocks noGrp="1"/>
          </p:cNvSpPr>
          <p:nvPr>
            <p:ph type="body" sz="quarter" idx="14" hasCustomPrompt="1"/>
          </p:nvPr>
        </p:nvSpPr>
        <p:spPr>
          <a:xfrm>
            <a:off x="6850303" y="2916239"/>
            <a:ext cx="4863783" cy="2428875"/>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This is an </a:t>
            </a:r>
            <a:r>
              <a:rPr lang="en-US" err="1"/>
              <a:t>exa-mple</a:t>
            </a:r>
            <a:r>
              <a:rPr lang="en-US"/>
              <a:t> of body copy. This is an example of body copy. This is an example of body copy. This is an example of body copy. This is an example of body copy.</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658848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SU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Text Placeholder 9"/>
          <p:cNvSpPr>
            <a:spLocks noGrp="1"/>
          </p:cNvSpPr>
          <p:nvPr>
            <p:ph type="body" sz="quarter" idx="10" hasCustomPrompt="1"/>
          </p:nvPr>
        </p:nvSpPr>
        <p:spPr>
          <a:xfrm>
            <a:off x="3879925" y="2564582"/>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a:t>HEADER</a:t>
            </a:r>
          </a:p>
        </p:txBody>
      </p:sp>
      <p:sp>
        <p:nvSpPr>
          <p:cNvPr id="12" name="Isosceles Triangle 11"/>
          <p:cNvSpPr/>
          <p:nvPr userDrawn="1"/>
        </p:nvSpPr>
        <p:spPr>
          <a:xfrm rot="5400000">
            <a:off x="971648" y="1592933"/>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rgbClr val="3AA4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3" name="Text Placeholder 9"/>
          <p:cNvSpPr>
            <a:spLocks noGrp="1"/>
          </p:cNvSpPr>
          <p:nvPr>
            <p:ph type="body" sz="quarter" idx="11" hasCustomPrompt="1"/>
          </p:nvPr>
        </p:nvSpPr>
        <p:spPr>
          <a:xfrm>
            <a:off x="3879925" y="3236456"/>
            <a:ext cx="7811729" cy="1818963"/>
          </a:xfrm>
        </p:spPr>
        <p:txBody>
          <a:bodyPr anchor="t">
            <a:normAutofit/>
          </a:bodyPr>
          <a:lstStyle>
            <a:lvl1pPr marL="0" marR="0" indent="0" algn="l" defTabSz="457200" rtl="0" eaLnBrk="1" fontAlgn="auto" latinLnBrk="0" hangingPunct="1">
              <a:lnSpc>
                <a:spcPct val="130000"/>
              </a:lnSpc>
              <a:spcBef>
                <a:spcPct val="20000"/>
              </a:spcBef>
              <a:spcAft>
                <a:spcPts val="0"/>
              </a:spcAft>
              <a:buClrTx/>
              <a:buSzTx/>
              <a:buFont typeface="Arial"/>
              <a:buNone/>
              <a:tabLst/>
              <a:defRPr lang="en-US" sz="2100" b="0" i="0" u="none" strike="noStrike" baseline="30000" smtClean="0">
                <a:solidFill>
                  <a:schemeClr val="tx1"/>
                </a:solidFill>
              </a:defRPr>
            </a:lvl1pPr>
          </a:lstStyle>
          <a:p>
            <a:pPr rtl="0"/>
            <a:r>
              <a:rPr lang="en-US" sz="1700" b="0" i="0" u="none" strike="noStrike" baseline="30000">
                <a:solidFill>
                  <a:srgbClr val="000000"/>
                </a:solidFill>
                <a:latin typeface="Verdana"/>
              </a:rPr>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a:t>
            </a:r>
          </a:p>
        </p:txBody>
      </p:sp>
      <p:sp>
        <p:nvSpPr>
          <p:cNvPr id="14" name="Text Placeholder 9"/>
          <p:cNvSpPr>
            <a:spLocks noGrp="1"/>
          </p:cNvSpPr>
          <p:nvPr>
            <p:ph type="body" sz="quarter" idx="12" hasCustomPrompt="1"/>
          </p:nvPr>
        </p:nvSpPr>
        <p:spPr>
          <a:xfrm>
            <a:off x="187367" y="271206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a:t>31%</a:t>
            </a:r>
          </a:p>
        </p:txBody>
      </p:sp>
      <p:pic>
        <p:nvPicPr>
          <p:cNvPr id="5" name="Picture 4"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6" name="Picture 15"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26990668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SU Long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36" name="Picture Placeholder 35"/>
          <p:cNvSpPr>
            <a:spLocks noGrp="1"/>
          </p:cNvSpPr>
          <p:nvPr>
            <p:ph type="pic" sz="quarter" idx="12"/>
          </p:nvPr>
        </p:nvSpPr>
        <p:spPr>
          <a:xfrm>
            <a:off x="1" y="2348004"/>
            <a:ext cx="5156969" cy="2847451"/>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endParaRPr lang="en-US"/>
          </a:p>
        </p:txBody>
      </p:sp>
      <p:cxnSp>
        <p:nvCxnSpPr>
          <p:cNvPr id="20" name="Straight Connector 19"/>
          <p:cNvCxnSpPr/>
          <p:nvPr userDrawn="1"/>
        </p:nvCxnSpPr>
        <p:spPr>
          <a:xfrm>
            <a:off x="5473205" y="2348004"/>
            <a:ext cx="62184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7" name="Picture 16"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8" name="Picture 17"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Picture Placeholder 3"/>
          <p:cNvSpPr>
            <a:spLocks noGrp="1"/>
          </p:cNvSpPr>
          <p:nvPr>
            <p:ph type="pic" sz="quarter" idx="13" hasCustomPrompt="1"/>
          </p:nvPr>
        </p:nvSpPr>
        <p:spPr>
          <a:xfrm>
            <a:off x="8019627" y="1571347"/>
            <a:ext cx="1083733" cy="660400"/>
          </a:xfrm>
        </p:spPr>
        <p:txBody>
          <a:bodyPr>
            <a:normAutofit/>
          </a:bodyPr>
          <a:lstStyle>
            <a:lvl1pPr>
              <a:defRPr sz="1400" baseline="0"/>
            </a:lvl1pPr>
          </a:lstStyle>
          <a:p>
            <a:r>
              <a:rPr lang="en-US"/>
              <a:t>Insert icon here</a:t>
            </a:r>
          </a:p>
        </p:txBody>
      </p:sp>
      <p:sp>
        <p:nvSpPr>
          <p:cNvPr id="9" name="Text Placeholder 4"/>
          <p:cNvSpPr>
            <a:spLocks noGrp="1"/>
          </p:cNvSpPr>
          <p:nvPr>
            <p:ph type="body" sz="quarter" idx="14" hasCustomPrompt="1"/>
          </p:nvPr>
        </p:nvSpPr>
        <p:spPr>
          <a:xfrm>
            <a:off x="5587735" y="2509838"/>
            <a:ext cx="5993272" cy="2685617"/>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26982453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SU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456873" y="3973105"/>
            <a:ext cx="11260992" cy="636905"/>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Divider page subhead</a:t>
            </a:r>
          </a:p>
        </p:txBody>
      </p:sp>
      <p:sp>
        <p:nvSpPr>
          <p:cNvPr id="7" name="Title 6"/>
          <p:cNvSpPr>
            <a:spLocks noGrp="1"/>
          </p:cNvSpPr>
          <p:nvPr>
            <p:ph type="title" hasCustomPrompt="1"/>
          </p:nvPr>
        </p:nvSpPr>
        <p:spPr>
          <a:xfrm>
            <a:off x="456873" y="3461344"/>
            <a:ext cx="11260993" cy="542241"/>
          </a:xfrm>
        </p:spPr>
        <p:txBody>
          <a:bodyPr>
            <a:noAutofit/>
          </a:bodyPr>
          <a:lstStyle>
            <a:lvl1pPr algn="ctr">
              <a:lnSpc>
                <a:spcPct val="70000"/>
              </a:lnSpc>
              <a:defRPr sz="4800" b="1" i="0" baseline="0">
                <a:solidFill>
                  <a:schemeClr val="bg1"/>
                </a:solidFill>
                <a:latin typeface="Calibri"/>
                <a:cs typeface="Calibri"/>
              </a:defRPr>
            </a:lvl1pPr>
          </a:lstStyle>
          <a:p>
            <a:r>
              <a:rPr lang="en-US"/>
              <a:t>DIVIDER TITLE</a:t>
            </a:r>
          </a:p>
        </p:txBody>
      </p:sp>
      <p:sp>
        <p:nvSpPr>
          <p:cNvPr id="5" name="Picture Placeholder 4"/>
          <p:cNvSpPr>
            <a:spLocks noGrp="1"/>
          </p:cNvSpPr>
          <p:nvPr>
            <p:ph type="pic" sz="quarter" idx="10" hasCustomPrompt="1"/>
          </p:nvPr>
        </p:nvSpPr>
        <p:spPr>
          <a:xfrm>
            <a:off x="5291245" y="2586990"/>
            <a:ext cx="1604433" cy="755650"/>
          </a:xfrm>
        </p:spPr>
        <p:txBody>
          <a:bodyPr>
            <a:normAutofit/>
          </a:bodyPr>
          <a:lstStyle>
            <a:lvl1pPr>
              <a:defRPr sz="1600"/>
            </a:lvl1pPr>
          </a:lstStyle>
          <a:p>
            <a:r>
              <a:rPr lang="en-US"/>
              <a:t>Insert icon here</a:t>
            </a:r>
          </a:p>
        </p:txBody>
      </p:sp>
    </p:spTree>
    <p:extLst>
      <p:ext uri="{BB962C8B-B14F-4D97-AF65-F5344CB8AC3E}">
        <p14:creationId xmlns:p14="http://schemas.microsoft.com/office/powerpoint/2010/main" val="16598296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SU Long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1731818"/>
            <a:ext cx="12192000" cy="352136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 name="Subtitle 2"/>
          <p:cNvSpPr>
            <a:spLocks noGrp="1"/>
          </p:cNvSpPr>
          <p:nvPr>
            <p:ph type="subTitle" idx="1" hasCustomPrompt="1"/>
          </p:nvPr>
        </p:nvSpPr>
        <p:spPr>
          <a:xfrm>
            <a:off x="456873" y="4199196"/>
            <a:ext cx="11260992" cy="742262"/>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Very long</a:t>
            </a:r>
          </a:p>
          <a:p>
            <a:r>
              <a:rPr lang="en-US"/>
              <a:t>Divider page subhead</a:t>
            </a:r>
          </a:p>
        </p:txBody>
      </p:sp>
      <p:sp>
        <p:nvSpPr>
          <p:cNvPr id="7" name="Title 6"/>
          <p:cNvSpPr>
            <a:spLocks noGrp="1"/>
          </p:cNvSpPr>
          <p:nvPr>
            <p:ph type="title" hasCustomPrompt="1"/>
          </p:nvPr>
        </p:nvSpPr>
        <p:spPr>
          <a:xfrm>
            <a:off x="456873" y="3059545"/>
            <a:ext cx="11260993" cy="1062182"/>
          </a:xfrm>
        </p:spPr>
        <p:txBody>
          <a:bodyPr>
            <a:noAutofit/>
          </a:bodyPr>
          <a:lstStyle>
            <a:lvl1pPr algn="ctr">
              <a:lnSpc>
                <a:spcPct val="70000"/>
              </a:lnSpc>
              <a:defRPr sz="4800" b="1" i="0" baseline="0">
                <a:solidFill>
                  <a:schemeClr val="bg1"/>
                </a:solidFill>
                <a:latin typeface="Calibri"/>
                <a:cs typeface="Calibri"/>
              </a:defRPr>
            </a:lvl1pPr>
          </a:lstStyle>
          <a:p>
            <a:r>
              <a:rPr lang="en-US"/>
              <a:t>VERY LONG</a:t>
            </a:r>
            <a:br>
              <a:rPr lang="en-US"/>
            </a:br>
            <a:r>
              <a:rPr lang="en-US"/>
              <a:t>DIVIDER TITLE</a:t>
            </a:r>
          </a:p>
        </p:txBody>
      </p:sp>
      <p:sp>
        <p:nvSpPr>
          <p:cNvPr id="5" name="Rectangle 4"/>
          <p:cNvSpPr/>
          <p:nvPr userDrawn="1"/>
        </p:nvSpPr>
        <p:spPr>
          <a:xfrm>
            <a:off x="5387879" y="1361026"/>
            <a:ext cx="1231515" cy="694066"/>
          </a:xfrm>
          <a:custGeom>
            <a:avLst/>
            <a:gdLst>
              <a:gd name="connsiteX0" fmla="*/ 0 w 923636"/>
              <a:gd name="connsiteY0" fmla="*/ 59069 h 694066"/>
              <a:gd name="connsiteX1" fmla="*/ 634195 w 923636"/>
              <a:gd name="connsiteY1" fmla="*/ 0 h 694066"/>
              <a:gd name="connsiteX2" fmla="*/ 923636 w 923636"/>
              <a:gd name="connsiteY2" fmla="*/ 359251 h 694066"/>
              <a:gd name="connsiteX3" fmla="*/ 762430 w 923636"/>
              <a:gd name="connsiteY3" fmla="*/ 359251 h 694066"/>
              <a:gd name="connsiteX4" fmla="*/ 525046 w 923636"/>
              <a:gd name="connsiteY4" fmla="*/ 694066 h 694066"/>
              <a:gd name="connsiteX5" fmla="*/ 287662 w 923636"/>
              <a:gd name="connsiteY5" fmla="*/ 359251 h 694066"/>
              <a:gd name="connsiteX6" fmla="*/ 0 w 923636"/>
              <a:gd name="connsiteY6" fmla="*/ 359251 h 694066"/>
              <a:gd name="connsiteX7" fmla="*/ 0 w 923636"/>
              <a:gd name="connsiteY7" fmla="*/ 59069 h 69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3636" h="694066">
                <a:moveTo>
                  <a:pt x="0" y="59069"/>
                </a:moveTo>
                <a:lnTo>
                  <a:pt x="634195" y="0"/>
                </a:lnTo>
                <a:lnTo>
                  <a:pt x="923636" y="359251"/>
                </a:lnTo>
                <a:lnTo>
                  <a:pt x="762430" y="359251"/>
                </a:lnTo>
                <a:lnTo>
                  <a:pt x="525046" y="694066"/>
                </a:lnTo>
                <a:lnTo>
                  <a:pt x="287662" y="359251"/>
                </a:lnTo>
                <a:lnTo>
                  <a:pt x="0" y="359251"/>
                </a:lnTo>
                <a:lnTo>
                  <a:pt x="0" y="59069"/>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Picture Placeholder 5"/>
          <p:cNvSpPr>
            <a:spLocks noGrp="1"/>
          </p:cNvSpPr>
          <p:nvPr>
            <p:ph type="pic" sz="quarter" idx="10" hasCustomPrompt="1"/>
          </p:nvPr>
        </p:nvSpPr>
        <p:spPr>
          <a:xfrm>
            <a:off x="5252413" y="2171701"/>
            <a:ext cx="1663700" cy="754063"/>
          </a:xfrm>
        </p:spPr>
        <p:txBody>
          <a:bodyPr>
            <a:normAutofit/>
          </a:bodyPr>
          <a:lstStyle>
            <a:lvl1pPr>
              <a:defRPr sz="1400" baseline="0"/>
            </a:lvl1pPr>
          </a:lstStyle>
          <a:p>
            <a:r>
              <a:rPr lang="en-US"/>
              <a:t>Insert icon here</a:t>
            </a:r>
          </a:p>
        </p:txBody>
      </p:sp>
    </p:spTree>
    <p:extLst>
      <p:ext uri="{BB962C8B-B14F-4D97-AF65-F5344CB8AC3E}">
        <p14:creationId xmlns:p14="http://schemas.microsoft.com/office/powerpoint/2010/main" val="1662333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SU Long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Text Placeholder 9"/>
          <p:cNvSpPr>
            <a:spLocks noGrp="1"/>
          </p:cNvSpPr>
          <p:nvPr>
            <p:ph type="body" sz="quarter" idx="10" hasCustomPrompt="1"/>
          </p:nvPr>
        </p:nvSpPr>
        <p:spPr>
          <a:xfrm>
            <a:off x="3786230" y="1845414"/>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a:t>HEADER</a:t>
            </a:r>
          </a:p>
        </p:txBody>
      </p:sp>
      <p:sp>
        <p:nvSpPr>
          <p:cNvPr id="12" name="Isosceles Triangle 11"/>
          <p:cNvSpPr/>
          <p:nvPr userDrawn="1"/>
        </p:nvSpPr>
        <p:spPr>
          <a:xfrm rot="5400000">
            <a:off x="971648" y="794062"/>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3" name="Text Placeholder 9"/>
          <p:cNvSpPr>
            <a:spLocks noGrp="1"/>
          </p:cNvSpPr>
          <p:nvPr>
            <p:ph type="body" sz="quarter" idx="11" hasCustomPrompt="1"/>
          </p:nvPr>
        </p:nvSpPr>
        <p:spPr>
          <a:xfrm>
            <a:off x="3786230" y="2601453"/>
            <a:ext cx="7811729" cy="3390638"/>
          </a:xfrm>
        </p:spPr>
        <p:txBody>
          <a:bodyPr anchor="t">
            <a:normAutofit/>
          </a:bodyPr>
          <a:lstStyle>
            <a:lvl1pPr marL="0" marR="0" indent="0" algn="l" defTabSz="457200" rtl="0" eaLnBrk="1" fontAlgn="auto" latinLnBrk="0" hangingPunct="1">
              <a:lnSpc>
                <a:spcPct val="130000"/>
              </a:lnSpc>
              <a:spcBef>
                <a:spcPct val="20000"/>
              </a:spcBef>
              <a:spcAft>
                <a:spcPts val="0"/>
              </a:spcAft>
              <a:buClrTx/>
              <a:buSzTx/>
              <a:buFont typeface="Arial"/>
              <a:buNone/>
              <a:tabLst/>
              <a:defRPr lang="en-US" sz="2100" b="0" i="0" u="none" strike="noStrike" baseline="30000" smtClean="0">
                <a:solidFill>
                  <a:schemeClr val="tx1"/>
                </a:solidFill>
              </a:defRPr>
            </a:lvl1pPr>
          </a:lstStyle>
          <a:p>
            <a:pPr rtl="0"/>
            <a:r>
              <a:rPr lang="en-US" sz="1700" b="0" i="0" u="none" strike="noStrike" baseline="30000">
                <a:solidFill>
                  <a:srgbClr val="000000"/>
                </a:solidFill>
                <a:latin typeface="Verdana"/>
              </a:rPr>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a:t>
            </a:r>
          </a:p>
        </p:txBody>
      </p:sp>
      <p:sp>
        <p:nvSpPr>
          <p:cNvPr id="14" name="Text Placeholder 9"/>
          <p:cNvSpPr>
            <a:spLocks noGrp="1"/>
          </p:cNvSpPr>
          <p:nvPr>
            <p:ph type="body" sz="quarter" idx="12" hasCustomPrompt="1"/>
          </p:nvPr>
        </p:nvSpPr>
        <p:spPr>
          <a:xfrm>
            <a:off x="187367" y="191319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a:t>31%</a:t>
            </a:r>
          </a:p>
        </p:txBody>
      </p:sp>
      <p:pic>
        <p:nvPicPr>
          <p:cNvPr id="20" name="Picture 19"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21" name="Picture 20"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3068492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SU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Text Placeholder 9"/>
          <p:cNvSpPr>
            <a:spLocks noGrp="1"/>
          </p:cNvSpPr>
          <p:nvPr>
            <p:ph type="body" sz="quarter" idx="10" hasCustomPrompt="1"/>
          </p:nvPr>
        </p:nvSpPr>
        <p:spPr>
          <a:xfrm>
            <a:off x="3879925" y="2564582"/>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a:t>HEADER</a:t>
            </a:r>
          </a:p>
        </p:txBody>
      </p:sp>
      <p:sp>
        <p:nvSpPr>
          <p:cNvPr id="12" name="Isosceles Triangle 11"/>
          <p:cNvSpPr/>
          <p:nvPr userDrawn="1"/>
        </p:nvSpPr>
        <p:spPr>
          <a:xfrm rot="5400000">
            <a:off x="971648" y="1592933"/>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rgbClr val="3AA4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Text Placeholder 9"/>
          <p:cNvSpPr>
            <a:spLocks noGrp="1"/>
          </p:cNvSpPr>
          <p:nvPr>
            <p:ph type="body" sz="quarter" idx="12" hasCustomPrompt="1"/>
          </p:nvPr>
        </p:nvSpPr>
        <p:spPr>
          <a:xfrm>
            <a:off x="187367" y="271206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a:t>31%</a:t>
            </a:r>
          </a:p>
        </p:txBody>
      </p:sp>
      <p:pic>
        <p:nvPicPr>
          <p:cNvPr id="5" name="Picture 4"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6" name="Picture 15"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7" name="Text Placeholder 6"/>
          <p:cNvSpPr>
            <a:spLocks noGrp="1"/>
          </p:cNvSpPr>
          <p:nvPr>
            <p:ph type="body" sz="quarter" idx="13" hasCustomPrompt="1"/>
          </p:nvPr>
        </p:nvSpPr>
        <p:spPr>
          <a:xfrm>
            <a:off x="3879851" y="3180716"/>
            <a:ext cx="7831667" cy="2204085"/>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674879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SU Long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Text Placeholder 9"/>
          <p:cNvSpPr>
            <a:spLocks noGrp="1"/>
          </p:cNvSpPr>
          <p:nvPr>
            <p:ph type="body" sz="quarter" idx="10" hasCustomPrompt="1"/>
          </p:nvPr>
        </p:nvSpPr>
        <p:spPr>
          <a:xfrm>
            <a:off x="3786230" y="1845414"/>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a:t>HEADER</a:t>
            </a:r>
          </a:p>
        </p:txBody>
      </p:sp>
      <p:sp>
        <p:nvSpPr>
          <p:cNvPr id="12" name="Isosceles Triangle 11"/>
          <p:cNvSpPr/>
          <p:nvPr userDrawn="1"/>
        </p:nvSpPr>
        <p:spPr>
          <a:xfrm rot="5400000">
            <a:off x="971648" y="794062"/>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Text Placeholder 9"/>
          <p:cNvSpPr>
            <a:spLocks noGrp="1"/>
          </p:cNvSpPr>
          <p:nvPr>
            <p:ph type="body" sz="quarter" idx="12" hasCustomPrompt="1"/>
          </p:nvPr>
        </p:nvSpPr>
        <p:spPr>
          <a:xfrm>
            <a:off x="187367" y="191319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a:t>31%</a:t>
            </a:r>
          </a:p>
        </p:txBody>
      </p:sp>
      <p:pic>
        <p:nvPicPr>
          <p:cNvPr id="20" name="Picture 19"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21" name="Picture 20"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Text Placeholder 3"/>
          <p:cNvSpPr>
            <a:spLocks noGrp="1"/>
          </p:cNvSpPr>
          <p:nvPr>
            <p:ph type="body" sz="quarter" idx="13" hasCustomPrompt="1"/>
          </p:nvPr>
        </p:nvSpPr>
        <p:spPr>
          <a:xfrm>
            <a:off x="3786718" y="2468564"/>
            <a:ext cx="7793567" cy="3343275"/>
          </a:xfrm>
        </p:spPr>
        <p:txBody>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kern="1400" spc="0">
                <a:solidFill>
                  <a:schemeClr val="tx1"/>
                </a:solidFill>
                <a:latin typeface="Verdana"/>
                <a:cs typeface="Verdan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1721914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SU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Text Placeholder 9"/>
          <p:cNvSpPr>
            <a:spLocks noGrp="1"/>
          </p:cNvSpPr>
          <p:nvPr>
            <p:ph type="body" sz="quarter" idx="10" hasCustomPrompt="1"/>
          </p:nvPr>
        </p:nvSpPr>
        <p:spPr>
          <a:xfrm>
            <a:off x="3879925" y="2564582"/>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a:t>HEADER</a:t>
            </a:r>
          </a:p>
        </p:txBody>
      </p:sp>
      <p:sp>
        <p:nvSpPr>
          <p:cNvPr id="12" name="Isosceles Triangle 11"/>
          <p:cNvSpPr/>
          <p:nvPr userDrawn="1"/>
        </p:nvSpPr>
        <p:spPr>
          <a:xfrm rot="5400000">
            <a:off x="971648" y="1592933"/>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rgbClr val="3AA4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Text Placeholder 9"/>
          <p:cNvSpPr>
            <a:spLocks noGrp="1"/>
          </p:cNvSpPr>
          <p:nvPr>
            <p:ph type="body" sz="quarter" idx="12" hasCustomPrompt="1"/>
          </p:nvPr>
        </p:nvSpPr>
        <p:spPr>
          <a:xfrm>
            <a:off x="187367" y="271206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a:t>31%</a:t>
            </a:r>
          </a:p>
        </p:txBody>
      </p:sp>
      <p:pic>
        <p:nvPicPr>
          <p:cNvPr id="5" name="Picture 4"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6" name="Picture 15"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7" name="Text Placeholder 6"/>
          <p:cNvSpPr>
            <a:spLocks noGrp="1"/>
          </p:cNvSpPr>
          <p:nvPr>
            <p:ph type="body" sz="quarter" idx="13" hasCustomPrompt="1"/>
          </p:nvPr>
        </p:nvSpPr>
        <p:spPr>
          <a:xfrm>
            <a:off x="3879851" y="3180716"/>
            <a:ext cx="7831667" cy="2204085"/>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2699066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SU Long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Text Placeholder 9"/>
          <p:cNvSpPr>
            <a:spLocks noGrp="1"/>
          </p:cNvSpPr>
          <p:nvPr>
            <p:ph type="body" sz="quarter" idx="10" hasCustomPrompt="1"/>
          </p:nvPr>
        </p:nvSpPr>
        <p:spPr>
          <a:xfrm>
            <a:off x="3786230" y="1845414"/>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a:t>HEADER</a:t>
            </a:r>
          </a:p>
        </p:txBody>
      </p:sp>
      <p:sp>
        <p:nvSpPr>
          <p:cNvPr id="12" name="Isosceles Triangle 11"/>
          <p:cNvSpPr/>
          <p:nvPr userDrawn="1"/>
        </p:nvSpPr>
        <p:spPr>
          <a:xfrm rot="5400000">
            <a:off x="971648" y="794062"/>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Text Placeholder 9"/>
          <p:cNvSpPr>
            <a:spLocks noGrp="1"/>
          </p:cNvSpPr>
          <p:nvPr>
            <p:ph type="body" sz="quarter" idx="12" hasCustomPrompt="1"/>
          </p:nvPr>
        </p:nvSpPr>
        <p:spPr>
          <a:xfrm>
            <a:off x="187367" y="191319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a:t>31%</a:t>
            </a:r>
          </a:p>
        </p:txBody>
      </p:sp>
      <p:pic>
        <p:nvPicPr>
          <p:cNvPr id="20" name="Picture 19"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21" name="Picture 20"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Text Placeholder 3"/>
          <p:cNvSpPr>
            <a:spLocks noGrp="1"/>
          </p:cNvSpPr>
          <p:nvPr>
            <p:ph type="body" sz="quarter" idx="13" hasCustomPrompt="1"/>
          </p:nvPr>
        </p:nvSpPr>
        <p:spPr>
          <a:xfrm>
            <a:off x="3786718" y="2468564"/>
            <a:ext cx="7793567" cy="3343275"/>
          </a:xfrm>
        </p:spPr>
        <p:txBody>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kern="1400" spc="0">
                <a:solidFill>
                  <a:schemeClr val="tx1"/>
                </a:solidFill>
                <a:latin typeface="Verdana"/>
                <a:cs typeface="Verdan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spTree>
    <p:extLst>
      <p:ext uri="{BB962C8B-B14F-4D97-AF65-F5344CB8AC3E}">
        <p14:creationId xmlns:p14="http://schemas.microsoft.com/office/powerpoint/2010/main" val="3068492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SU Content: Bullets">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10" name="Content Placeholder 9"/>
          <p:cNvSpPr>
            <a:spLocks noGrp="1"/>
          </p:cNvSpPr>
          <p:nvPr>
            <p:ph sz="quarter" idx="10" hasCustomPrompt="1"/>
          </p:nvPr>
        </p:nvSpPr>
        <p:spPr>
          <a:xfrm>
            <a:off x="810684" y="1477965"/>
            <a:ext cx="10414000" cy="3705944"/>
          </a:xfrm>
        </p:spPr>
        <p:txBody>
          <a:bodyPr/>
          <a:lstStyle>
            <a:lvl1pPr marL="0" indent="0">
              <a:buClr>
                <a:schemeClr val="accent3"/>
              </a:buClr>
              <a:buNone/>
              <a:defRPr>
                <a:solidFill>
                  <a:schemeClr val="accent5"/>
                </a:solidFill>
                <a:latin typeface="Calibri"/>
                <a:cs typeface="Calibri"/>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a:t>TITLE HERE</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cxnSp>
        <p:nvCxnSpPr>
          <p:cNvPr id="16" name="Straight Connector 15"/>
          <p:cNvCxnSpPr/>
          <p:nvPr userDrawn="1"/>
        </p:nvCxnSpPr>
        <p:spPr>
          <a:xfrm>
            <a:off x="810685" y="5388429"/>
            <a:ext cx="105346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7" name="Picture Placeholder 16"/>
          <p:cNvSpPr>
            <a:spLocks noGrp="1"/>
          </p:cNvSpPr>
          <p:nvPr>
            <p:ph type="pic" sz="quarter" idx="11" hasCustomPrompt="1"/>
          </p:nvPr>
        </p:nvSpPr>
        <p:spPr>
          <a:xfrm>
            <a:off x="2062775" y="5470072"/>
            <a:ext cx="1524016" cy="1179286"/>
          </a:xfrm>
        </p:spPr>
        <p:txBody>
          <a:bodyPr>
            <a:normAutofit/>
          </a:bodyPr>
          <a:lstStyle>
            <a:lvl1pPr>
              <a:defRPr sz="1100">
                <a:solidFill>
                  <a:schemeClr val="tx1"/>
                </a:solidFill>
              </a:defRPr>
            </a:lvl1pPr>
          </a:lstStyle>
          <a:p>
            <a:r>
              <a:rPr lang="en-US"/>
              <a:t>Illustration</a:t>
            </a:r>
          </a:p>
        </p:txBody>
      </p:sp>
      <p:pic>
        <p:nvPicPr>
          <p:cNvPr id="6" name="Picture 5" descr="PSU quote marks.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27431" y="5699662"/>
            <a:ext cx="1072109" cy="543605"/>
          </a:xfrm>
          <a:prstGeom prst="rect">
            <a:avLst/>
          </a:prstGeom>
        </p:spPr>
      </p:pic>
      <p:sp>
        <p:nvSpPr>
          <p:cNvPr id="28" name="Text Placeholder 27"/>
          <p:cNvSpPr>
            <a:spLocks noGrp="1"/>
          </p:cNvSpPr>
          <p:nvPr>
            <p:ph type="body" sz="quarter" idx="12" hasCustomPrompt="1"/>
          </p:nvPr>
        </p:nvSpPr>
        <p:spPr>
          <a:xfrm>
            <a:off x="3869570" y="5806395"/>
            <a:ext cx="7234161" cy="842962"/>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b="0" i="1" baseline="0">
                <a:solidFill>
                  <a:schemeClr val="tx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a:t>Edit content here.</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a:p>
          <a:p>
            <a:pPr lvl="0"/>
            <a:endParaRPr lang="en-US"/>
          </a:p>
        </p:txBody>
      </p:sp>
      <p:pic>
        <p:nvPicPr>
          <p:cNvPr id="14" name="Picture 13" descr="PSU lockup.eps"/>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855092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SU Long Content: Bulle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a:t>SLIDE TITLE</a:t>
            </a:r>
          </a:p>
        </p:txBody>
      </p:sp>
      <p:sp>
        <p:nvSpPr>
          <p:cNvPr id="27" name="Content Placeholder 9"/>
          <p:cNvSpPr>
            <a:spLocks noGrp="1"/>
          </p:cNvSpPr>
          <p:nvPr>
            <p:ph sz="quarter" idx="10" hasCustomPrompt="1"/>
          </p:nvPr>
        </p:nvSpPr>
        <p:spPr>
          <a:xfrm>
            <a:off x="810684" y="1477965"/>
            <a:ext cx="10414000" cy="4710399"/>
          </a:xfrm>
        </p:spPr>
        <p:txBody>
          <a:bodyPr/>
          <a:lstStyle>
            <a:lvl1pPr marL="0" indent="0">
              <a:buNone/>
              <a:defRPr>
                <a:solidFill>
                  <a:schemeClr val="accent5"/>
                </a:solidFill>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a:t>TITLE HERE</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pic>
        <p:nvPicPr>
          <p:cNvPr id="13" name="Picture 12"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4" name="Picture 13"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2470879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a:p>
            <a:pPr lvl="5"/>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4B699C-F49B-2746-8BE9-45C07C9FA873}" type="datetimeFigureOut">
              <a:rPr lang="en-US" smtClean="0"/>
              <a:t>1/24/2023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427A9E-C04D-3A41-B9E8-32BBF3A5A586}" type="slidenum">
              <a:rPr lang="en-US" smtClean="0"/>
              <a:t>‹#›</a:t>
            </a:fld>
            <a:endParaRPr lang="en-US"/>
          </a:p>
        </p:txBody>
      </p:sp>
    </p:spTree>
    <p:extLst>
      <p:ext uri="{BB962C8B-B14F-4D97-AF65-F5344CB8AC3E}">
        <p14:creationId xmlns:p14="http://schemas.microsoft.com/office/powerpoint/2010/main" val="4073945143"/>
      </p:ext>
    </p:extLst>
  </p:cSld>
  <p:clrMap bg1="lt1" tx1="dk1" bg2="lt2" tx2="dk2" accent1="accent1" accent2="accent2" accent3="accent3" accent4="accent4" accent5="accent5" accent6="accent6" hlink="hlink" folHlink="folHlink"/>
  <p:sldLayoutIdLst>
    <p:sldLayoutId id="2147483649" r:id="rId1"/>
    <p:sldLayoutId id="2147483702" r:id="rId2"/>
    <p:sldLayoutId id="2147483703" r:id="rId3"/>
    <p:sldLayoutId id="2147483664" r:id="rId4"/>
    <p:sldLayoutId id="2147483665" r:id="rId5"/>
    <p:sldLayoutId id="2147483650" r:id="rId6"/>
    <p:sldLayoutId id="2147483697" r:id="rId7"/>
    <p:sldLayoutId id="2147483709" r:id="rId8"/>
    <p:sldLayoutId id="2147483672" r:id="rId9"/>
    <p:sldLayoutId id="2147483704" r:id="rId10"/>
    <p:sldLayoutId id="2147483705" r:id="rId11"/>
    <p:sldLayoutId id="2147483706" r:id="rId12"/>
    <p:sldLayoutId id="2147483707" r:id="rId13"/>
    <p:sldLayoutId id="2147483701" r:id="rId14"/>
    <p:sldLayoutId id="2147483673" r:id="rId15"/>
    <p:sldLayoutId id="2147483674" r:id="rId16"/>
    <p:sldLayoutId id="2147483675" r:id="rId17"/>
    <p:sldLayoutId id="2147483676" r:id="rId18"/>
    <p:sldLayoutId id="2147483695" r:id="rId19"/>
    <p:sldLayoutId id="2147483693" r:id="rId20"/>
    <p:sldLayoutId id="2147483708" r:id="rId21"/>
    <p:sldLayoutId id="2147483696" r:id="rId22"/>
  </p:sldLayoutIdLst>
  <p:txStyles>
    <p:titleStyle>
      <a:lvl1pPr algn="ctr" defTabSz="457200" rtl="0" eaLnBrk="1" latinLnBrk="0" hangingPunct="1">
        <a:spcBef>
          <a:spcPct val="0"/>
        </a:spcBef>
        <a:buNone/>
        <a:defRPr sz="4400" b="1" i="0" kern="1200">
          <a:solidFill>
            <a:schemeClr val="tx2">
              <a:lumMod val="60000"/>
              <a:lumOff val="40000"/>
            </a:schemeClr>
          </a:solidFill>
          <a:latin typeface="Calibri"/>
          <a:ea typeface="+mj-ea"/>
          <a:cs typeface="Calibri"/>
        </a:defRPr>
      </a:lvl1pPr>
    </p:titleStyle>
    <p:body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0.xml"/><Relationship Id="rId1" Type="http://schemas.openxmlformats.org/officeDocument/2006/relationships/slideLayout" Target="../slideLayouts/slideLayout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ved=0ahUKEwj2sbCs66bJAhWJPCYKHet8CMIQjRwIBw&amp;url=http://mpkb.org/home/pathogenesis/microbiota/biofilm&amp;psig=AFQjCNGIKKivZ3me1liFRUUzDAVfd7HBnw&amp;ust=1448378146491576" TargetMode="External"/><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image" Target="../media/image34.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ilw7O95YDRAhXMRiYKHUquBlcQjRwIBw&amp;url=http://www.washfruit.com/river-road-north-facility/&amp;bvm=bv.142059868,d.amc&amp;psig=AFQjCNEbo97DaRawFZe4zK8m-VtU09zUmg&amp;ust=1482255299851552" TargetMode="External"/><Relationship Id="rId2" Type="http://schemas.openxmlformats.org/officeDocument/2006/relationships/notesSlide" Target="../notesSlides/notesSlide25.xml"/><Relationship Id="rId1" Type="http://schemas.openxmlformats.org/officeDocument/2006/relationships/slideLayout" Target="../slideLayouts/slideLayout9.xml"/><Relationship Id="rId6" Type="http://schemas.openxmlformats.org/officeDocument/2006/relationships/image" Target="../media/image37.jpeg"/><Relationship Id="rId5" Type="http://schemas.openxmlformats.org/officeDocument/2006/relationships/hyperlink" Target="http://www.google.com/url?sa=i&amp;rct=j&amp;q=&amp;esrc=s&amp;source=images&amp;cd=&amp;cad=rja&amp;uact=8&amp;ved=0ahUKEwirntjk5YDRAhUJNSYKHZVuCgMQjRwIBw&amp;url=http://www.shutterstock.com/video/clip-7736083-stock-footage--k-washing-fresh-tomatoes-under-tap-water-from-kitchen-sink-organic-cooking-concept.html&amp;bvm=bv.142059868,d.amc&amp;psig=AFQjCNFIL5CN7EVsU4eBqVjan0dfhyTC_Q&amp;ust=1482255387260868" TargetMode="External"/><Relationship Id="rId4" Type="http://schemas.openxmlformats.org/officeDocument/2006/relationships/image" Target="../media/image36.jpe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9.xml"/><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9.xml"/><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9.xml"/><Relationship Id="rId5" Type="http://schemas.openxmlformats.org/officeDocument/2006/relationships/image" Target="../media/image46.png"/><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2.png"/><Relationship Id="rId5" Type="http://schemas.microsoft.com/office/2017/04/relationships/track" Target="../media/track1.vtt"/><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FD05AF-32F3-4642-9A10-CF3FBED173BD}"/>
              </a:ext>
            </a:extLst>
          </p:cNvPr>
          <p:cNvSpPr>
            <a:spLocks noGrp="1"/>
          </p:cNvSpPr>
          <p:nvPr>
            <p:ph type="title"/>
          </p:nvPr>
        </p:nvSpPr>
        <p:spPr>
          <a:xfrm>
            <a:off x="780054" y="2857500"/>
            <a:ext cx="7321857" cy="1143000"/>
          </a:xfrm>
        </p:spPr>
        <p:txBody>
          <a:bodyPr/>
          <a:lstStyle/>
          <a:p>
            <a:r>
              <a:rPr lang="en-US" sz="6000" dirty="0"/>
              <a:t>Food Safety Overview</a:t>
            </a:r>
          </a:p>
        </p:txBody>
      </p:sp>
      <p:sp>
        <p:nvSpPr>
          <p:cNvPr id="13" name="Text Placeholder 3">
            <a:extLst>
              <a:ext uri="{FF2B5EF4-FFF2-40B4-BE49-F238E27FC236}">
                <a16:creationId xmlns:a16="http://schemas.microsoft.com/office/drawing/2014/main" id="{1B7A0624-0149-43CD-BEDD-518C6A913D24}"/>
              </a:ext>
            </a:extLst>
          </p:cNvPr>
          <p:cNvSpPr>
            <a:spLocks noGrp="1"/>
          </p:cNvSpPr>
          <p:nvPr>
            <p:ph type="body" sz="quarter" idx="10"/>
          </p:nvPr>
        </p:nvSpPr>
        <p:spPr>
          <a:xfrm>
            <a:off x="9246257" y="3429000"/>
            <a:ext cx="2676525" cy="2131604"/>
          </a:xfrm>
        </p:spPr>
        <p:txBody>
          <a:bodyPr>
            <a:normAutofit/>
          </a:bodyPr>
          <a:lstStyle/>
          <a:p>
            <a:pPr lvl="0" algn="ctr">
              <a:lnSpc>
                <a:spcPct val="100000"/>
              </a:lnSpc>
            </a:pPr>
            <a:r>
              <a:rPr lang="en-US" sz="2400" b="1" dirty="0">
                <a:solidFill>
                  <a:prstClr val="white"/>
                </a:solidFill>
              </a:rPr>
              <a:t>Take Home Training</a:t>
            </a:r>
          </a:p>
          <a:p>
            <a:pPr lvl="0" algn="ctr">
              <a:lnSpc>
                <a:spcPct val="100000"/>
              </a:lnSpc>
            </a:pPr>
            <a:r>
              <a:rPr lang="en-US" dirty="0"/>
              <a:t>Credit: 0.25 </a:t>
            </a:r>
          </a:p>
          <a:p>
            <a:pPr lvl="0" algn="ctr">
              <a:lnSpc>
                <a:spcPct val="100000"/>
              </a:lnSpc>
            </a:pPr>
            <a:r>
              <a:rPr lang="en-US" dirty="0"/>
              <a:t>Hours Codes: 2620</a:t>
            </a:r>
            <a:endParaRPr lang="en-US" dirty="0">
              <a:solidFill>
                <a:prstClr val="white"/>
              </a:solidFill>
              <a:latin typeface="Cambria"/>
            </a:endParaRPr>
          </a:p>
          <a:p>
            <a:endParaRPr lang="en-US" dirty="0"/>
          </a:p>
        </p:txBody>
      </p:sp>
    </p:spTree>
    <p:extLst>
      <p:ext uri="{BB962C8B-B14F-4D97-AF65-F5344CB8AC3E}">
        <p14:creationId xmlns:p14="http://schemas.microsoft.com/office/powerpoint/2010/main" val="2254779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CD2CBB7C-5365-4FB6-8B5C-3B7971CD19FD}"/>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a:ea typeface="+mj-ea"/>
                <a:cs typeface="Calibri"/>
              </a:rPr>
              <a:t>Pesticide Residues</a:t>
            </a:r>
          </a:p>
        </p:txBody>
      </p:sp>
      <p:sp>
        <p:nvSpPr>
          <p:cNvPr id="7" name="Content Placeholder 6"/>
          <p:cNvSpPr>
            <a:spLocks noGrp="1"/>
          </p:cNvSpPr>
          <p:nvPr>
            <p:ph sz="quarter" idx="10"/>
          </p:nvPr>
        </p:nvSpPr>
        <p:spPr>
          <a:xfrm>
            <a:off x="1188720" y="1477965"/>
            <a:ext cx="9692640" cy="1064259"/>
          </a:xfrm>
        </p:spPr>
        <p:txBody>
          <a:bodyPr>
            <a:normAutofit/>
          </a:bodyPr>
          <a:lstStyle/>
          <a:p>
            <a:pPr algn="ctr"/>
            <a:r>
              <a:rPr lang="en-US" sz="2400" dirty="0">
                <a:solidFill>
                  <a:schemeClr val="tx1"/>
                </a:solidFill>
                <a:latin typeface="Verdana" panose="020B0604030504040204" pitchFamily="34" charset="0"/>
                <a:ea typeface="Verdana" panose="020B0604030504040204" pitchFamily="34" charset="0"/>
              </a:rPr>
              <a:t>Any pesticide that </a:t>
            </a:r>
            <a:r>
              <a:rPr lang="en-US" sz="2400" b="1" dirty="0">
                <a:latin typeface="Verdana" panose="020B0604030504040204" pitchFamily="34" charset="0"/>
                <a:ea typeface="Verdana" panose="020B0604030504040204" pitchFamily="34" charset="0"/>
              </a:rPr>
              <a:t>remains in or on a food </a:t>
            </a:r>
            <a:r>
              <a:rPr lang="en-US" sz="2400" dirty="0">
                <a:solidFill>
                  <a:schemeClr val="tx1"/>
                </a:solidFill>
                <a:latin typeface="Verdana" panose="020B0604030504040204" pitchFamily="34" charset="0"/>
                <a:ea typeface="Verdana" panose="020B0604030504040204" pitchFamily="34" charset="0"/>
              </a:rPr>
              <a:t>is called a residue. </a:t>
            </a:r>
          </a:p>
        </p:txBody>
      </p:sp>
      <p:grpSp>
        <p:nvGrpSpPr>
          <p:cNvPr id="11" name="Group 10" descr="EPA logo"/>
          <p:cNvGrpSpPr/>
          <p:nvPr/>
        </p:nvGrpSpPr>
        <p:grpSpPr>
          <a:xfrm>
            <a:off x="1479275" y="2193731"/>
            <a:ext cx="9160069" cy="1368269"/>
            <a:chOff x="969842" y="2203487"/>
            <a:chExt cx="8168061" cy="1368269"/>
          </a:xfrm>
        </p:grpSpPr>
        <p:sp>
          <p:nvSpPr>
            <p:cNvPr id="8" name="Rectangle 7"/>
            <p:cNvSpPr/>
            <p:nvPr/>
          </p:nvSpPr>
          <p:spPr>
            <a:xfrm>
              <a:off x="2233660" y="2542225"/>
              <a:ext cx="6904243" cy="83099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3AA33C"/>
                  </a:solidFill>
                  <a:effectLst/>
                  <a:uLnTx/>
                  <a:uFillTx/>
                  <a:latin typeface="Verdana" panose="020B0604030504040204" pitchFamily="34" charset="0"/>
                  <a:ea typeface="Verdana" panose="020B0604030504040204" pitchFamily="34" charset="0"/>
                  <a:cs typeface="+mn-cs"/>
                </a:rPr>
                <a:t>EPA</a:t>
              </a:r>
              <a:r>
                <a:rPr kumimoji="0" lang="en-US"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a:t>
              </a:r>
              <a:r>
                <a:rPr kumimoji="0" lang="en-US" sz="2400" b="1"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
              </a:r>
              <a:r>
                <a:rPr kumimoji="0" lang="en-US"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Establishes maximum tolerance levels</a:t>
              </a:r>
            </a:p>
          </p:txBody>
        </p:sp>
        <p:pic>
          <p:nvPicPr>
            <p:cNvPr id="1027" name="Picture 3" descr="C:\Users\kristin.garcia\Pictures\EP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842" y="2203487"/>
              <a:ext cx="1256527" cy="1368269"/>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Rectangle 9"/>
          <p:cNvSpPr/>
          <p:nvPr/>
        </p:nvSpPr>
        <p:spPr>
          <a:xfrm>
            <a:off x="3758954" y="3880851"/>
            <a:ext cx="6904243"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3AA33C"/>
                </a:solidFill>
                <a:effectLst/>
                <a:uLnTx/>
                <a:uFillTx/>
                <a:latin typeface="Verdana" panose="020B0604030504040204" pitchFamily="34" charset="0"/>
                <a:ea typeface="Verdana" panose="020B0604030504040204" pitchFamily="34" charset="0"/>
                <a:cs typeface="+mn-cs"/>
              </a:rPr>
              <a:t>FDA</a:t>
            </a:r>
            <a:r>
              <a:rPr kumimoji="0" lang="en-US" sz="2400" b="0" i="0" u="none" strike="noStrike" kern="1200" cap="none" spc="0" normalizeH="0" baseline="0" noProof="0" dirty="0">
                <a:ln>
                  <a:noFill/>
                </a:ln>
                <a:solidFill>
                  <a:srgbClr val="3AA33C"/>
                </a:solidFill>
                <a:effectLst/>
                <a:uLnTx/>
                <a:uFillTx/>
                <a:latin typeface="Verdana" panose="020B0604030504040204" pitchFamily="34" charset="0"/>
                <a:ea typeface="Verdana" panose="020B0604030504040204" pitchFamily="34" charset="0"/>
                <a:cs typeface="+mn-cs"/>
              </a:rPr>
              <a:t>: </a:t>
            </a:r>
            <a:r>
              <a:rPr kumimoji="0" lang="en-US"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Enforces maximum tolerance levels</a:t>
            </a:r>
          </a:p>
        </p:txBody>
      </p:sp>
      <p:pic>
        <p:nvPicPr>
          <p:cNvPr id="2" name="Picture 1" descr="FDA logo">
            <a:extLst>
              <a:ext uri="{FF2B5EF4-FFF2-40B4-BE49-F238E27FC236}">
                <a16:creationId xmlns:a16="http://schemas.microsoft.com/office/drawing/2014/main" id="{E9C87D9B-FF6B-44A1-BA5B-6BB9A6772886}"/>
              </a:ext>
            </a:extLst>
          </p:cNvPr>
          <p:cNvPicPr>
            <a:picLocks noChangeAspect="1"/>
          </p:cNvPicPr>
          <p:nvPr/>
        </p:nvPicPr>
        <p:blipFill>
          <a:blip r:embed="rId4"/>
          <a:stretch>
            <a:fillRect/>
          </a:stretch>
        </p:blipFill>
        <p:spPr>
          <a:xfrm>
            <a:off x="2183841" y="3760535"/>
            <a:ext cx="1560711" cy="896190"/>
          </a:xfrm>
          <a:prstGeom prst="rect">
            <a:avLst/>
          </a:prstGeom>
        </p:spPr>
      </p:pic>
      <p:grpSp>
        <p:nvGrpSpPr>
          <p:cNvPr id="13" name="Group 12" descr="USDA logo"/>
          <p:cNvGrpSpPr/>
          <p:nvPr/>
        </p:nvGrpSpPr>
        <p:grpSpPr>
          <a:xfrm>
            <a:off x="2964197" y="5066036"/>
            <a:ext cx="7298129" cy="1100847"/>
            <a:chOff x="3177557" y="5408948"/>
            <a:chExt cx="7298129" cy="1100847"/>
          </a:xfrm>
        </p:grpSpPr>
        <p:pic>
          <p:nvPicPr>
            <p:cNvPr id="1028" name="Picture 4" descr="C:\Users\kristin.garcia\Pictures\USDA-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7557" y="5408948"/>
              <a:ext cx="1589515" cy="1100847"/>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4767072" y="5683774"/>
              <a:ext cx="5708614" cy="46166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3AA33C"/>
                  </a:solidFill>
                  <a:effectLst/>
                  <a:uLnTx/>
                  <a:uFillTx/>
                  <a:latin typeface="Verdana" panose="020B0604030504040204" pitchFamily="34" charset="0"/>
                  <a:ea typeface="Verdana" panose="020B0604030504040204" pitchFamily="34" charset="0"/>
                  <a:cs typeface="+mn-cs"/>
                </a:rPr>
                <a:t>USDA</a:t>
              </a:r>
              <a:r>
                <a:rPr kumimoji="0" lang="en-US" sz="2400" b="0" i="0" u="none" strike="noStrike" kern="1200" cap="none" spc="0" normalizeH="0" baseline="0" noProof="0" dirty="0">
                  <a:ln>
                    <a:noFill/>
                  </a:ln>
                  <a:solidFill>
                    <a:srgbClr val="3AA33C"/>
                  </a:solidFill>
                  <a:effectLst/>
                  <a:uLnTx/>
                  <a:uFillTx/>
                  <a:latin typeface="Verdana" panose="020B0604030504040204" pitchFamily="34" charset="0"/>
                  <a:ea typeface="Verdana" panose="020B0604030504040204" pitchFamily="34" charset="0"/>
                  <a:cs typeface="+mn-cs"/>
                </a:rPr>
                <a:t>: </a:t>
              </a:r>
              <a:r>
                <a:rPr kumimoji="0" lang="en-US"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Monitors and produces data</a:t>
              </a:r>
            </a:p>
          </p:txBody>
        </p:sp>
      </p:grpSp>
    </p:spTree>
    <p:extLst>
      <p:ext uri="{BB962C8B-B14F-4D97-AF65-F5344CB8AC3E}">
        <p14:creationId xmlns:p14="http://schemas.microsoft.com/office/powerpoint/2010/main" val="1918778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US" sz="3600" dirty="0"/>
              <a:t>Organic Produce </a:t>
            </a:r>
          </a:p>
        </p:txBody>
      </p:sp>
      <p:sp>
        <p:nvSpPr>
          <p:cNvPr id="16" name="Rectangle 15"/>
          <p:cNvSpPr/>
          <p:nvPr/>
        </p:nvSpPr>
        <p:spPr>
          <a:xfrm>
            <a:off x="3328416" y="1522720"/>
            <a:ext cx="7815072" cy="169277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3AA33C"/>
                </a:solidFill>
                <a:effectLst/>
                <a:uLnTx/>
                <a:uFillTx/>
                <a:latin typeface="Verdana" panose="020B0604030504040204" pitchFamily="34" charset="0"/>
                <a:ea typeface="Verdana" panose="020B0604030504040204" pitchFamily="34" charset="0"/>
              </a:rPr>
              <a:t>What is Organic?</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Grown without the use of pesticides, synthetic fertilizers, sewage sludge, genetically modified organisms, or ionizing radiation.</a:t>
            </a:r>
            <a:r>
              <a:rPr lang="en-US" sz="2000" dirty="0">
                <a:solidFill>
                  <a:srgbClr val="000000"/>
                </a:solidFill>
                <a:latin typeface="Verdana" panose="020B0604030504040204" pitchFamily="34" charset="0"/>
                <a:ea typeface="Verdana" panose="020B0604030504040204" pitchFamily="34" charset="0"/>
              </a:rPr>
              <a:t> </a:t>
            </a:r>
            <a:r>
              <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The USDA offers a variety of resources on organic agriculture.</a:t>
            </a:r>
          </a:p>
        </p:txBody>
      </p:sp>
      <p:pic>
        <p:nvPicPr>
          <p:cNvPr id="2050" name="Picture 2" descr="USDA organic label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8512" y="1564999"/>
            <a:ext cx="1914144" cy="1914144"/>
          </a:xfrm>
          <a:prstGeom prst="rect">
            <a:avLst/>
          </a:prstGeom>
          <a:noFill/>
          <a:extLst>
            <a:ext uri="{909E8E84-426E-40DD-AFC4-6F175D3DCCD1}">
              <a14:hiddenFill xmlns:a14="http://schemas.microsoft.com/office/drawing/2010/main">
                <a:solidFill>
                  <a:srgbClr val="FFFFFF"/>
                </a:solidFill>
              </a14:hiddenFill>
            </a:ext>
          </a:extLst>
        </p:spPr>
      </p:pic>
      <p:sp>
        <p:nvSpPr>
          <p:cNvPr id="13" name="Content Placeholder 12"/>
          <p:cNvSpPr>
            <a:spLocks noGrp="1"/>
          </p:cNvSpPr>
          <p:nvPr>
            <p:ph sz="quarter" idx="10"/>
          </p:nvPr>
        </p:nvSpPr>
        <p:spPr>
          <a:xfrm>
            <a:off x="1932432" y="3604308"/>
            <a:ext cx="8297318" cy="517714"/>
          </a:xfrm>
        </p:spPr>
        <p:txBody>
          <a:bodyPr>
            <a:normAutofit fontScale="85000" lnSpcReduction="10000"/>
          </a:bodyPr>
          <a:lstStyle/>
          <a:p>
            <a:r>
              <a:rPr lang="en-US" sz="2400" b="1" dirty="0">
                <a:latin typeface="Verdana" panose="020B0604030504040204" pitchFamily="34" charset="0"/>
                <a:ea typeface="Verdana" panose="020B0604030504040204" pitchFamily="34" charset="0"/>
              </a:rPr>
              <a:t>Is organic produce safer than conventional produce? </a:t>
            </a:r>
          </a:p>
        </p:txBody>
      </p:sp>
      <p:sp>
        <p:nvSpPr>
          <p:cNvPr id="18" name="Content Placeholder 2"/>
          <p:cNvSpPr txBox="1">
            <a:spLocks/>
          </p:cNvSpPr>
          <p:nvPr/>
        </p:nvSpPr>
        <p:spPr>
          <a:xfrm>
            <a:off x="1553711" y="4088258"/>
            <a:ext cx="9589777" cy="769171"/>
          </a:xfrm>
          <a:prstGeom prst="rect">
            <a:avLst/>
          </a:prstGeom>
        </p:spPr>
        <p:txBody>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00050" marR="0" lvl="1" indent="-285750" algn="l" defTabSz="457200" rtl="0" eaLnBrk="1" fontAlgn="auto" latinLnBrk="0" hangingPunct="1">
              <a:lnSpc>
                <a:spcPct val="100000"/>
              </a:lnSpc>
              <a:spcBef>
                <a:spcPct val="20000"/>
              </a:spcBef>
              <a:spcAft>
                <a:spcPts val="0"/>
              </a:spcAft>
              <a:buSzTx/>
              <a:buFont typeface="Arial"/>
              <a:buChar char="•"/>
              <a:tabLst/>
              <a:defRPr/>
            </a:pPr>
            <a:r>
              <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There is no difference in the microbiological safety of organic and conventional produce.</a:t>
            </a:r>
          </a:p>
          <a:p>
            <a:pPr marL="400050" marR="0" lvl="1" indent="-285750" algn="l" defTabSz="457200" rtl="0" eaLnBrk="1" fontAlgn="auto" latinLnBrk="0" hangingPunct="1">
              <a:lnSpc>
                <a:spcPct val="100000"/>
              </a:lnSpc>
              <a:spcBef>
                <a:spcPct val="20000"/>
              </a:spcBef>
              <a:spcAft>
                <a:spcPts val="0"/>
              </a:spcAft>
              <a:buSzTx/>
              <a:buFont typeface="Arial"/>
              <a:buChar char="•"/>
              <a:tabLst/>
              <a:defRPr/>
            </a:pPr>
            <a:r>
              <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Data indicates that pesticide residues do not pose a food safety risk.</a:t>
            </a:r>
          </a:p>
        </p:txBody>
      </p:sp>
      <p:sp>
        <p:nvSpPr>
          <p:cNvPr id="15" name="Text Placeholder 14"/>
          <p:cNvSpPr>
            <a:spLocks noGrp="1"/>
          </p:cNvSpPr>
          <p:nvPr>
            <p:ph type="body" sz="quarter" idx="12"/>
          </p:nvPr>
        </p:nvSpPr>
        <p:spPr>
          <a:xfrm>
            <a:off x="4800600" y="5552078"/>
            <a:ext cx="6553903" cy="842962"/>
          </a:xfrm>
        </p:spPr>
        <p:txBody>
          <a:bodyPr>
            <a:noAutofit/>
          </a:bodyPr>
          <a:lstStyle/>
          <a:p>
            <a:r>
              <a:rPr lang="en-US" sz="1800" b="1" dirty="0"/>
              <a:t>In 2020, </a:t>
            </a:r>
            <a:r>
              <a:rPr lang="en-US" sz="1800" b="1" dirty="0">
                <a:solidFill>
                  <a:schemeClr val="accent5"/>
                </a:solidFill>
              </a:rPr>
              <a:t>30% of the samples tested had no detectable pesticide residue</a:t>
            </a:r>
            <a:r>
              <a:rPr lang="en-US" sz="1800" b="1" dirty="0"/>
              <a:t>, and over</a:t>
            </a:r>
            <a:r>
              <a:rPr lang="en-US" sz="1800" b="1" dirty="0">
                <a:solidFill>
                  <a:schemeClr val="accent5"/>
                </a:solidFill>
              </a:rPr>
              <a:t> 99 percent of the samples tested had residues below the tolerances</a:t>
            </a:r>
            <a:r>
              <a:rPr lang="en-US" sz="1800" b="1" dirty="0"/>
              <a:t> established by the EPA.</a:t>
            </a:r>
          </a:p>
        </p:txBody>
      </p:sp>
    </p:spTree>
    <p:extLst>
      <p:ext uri="{BB962C8B-B14F-4D97-AF65-F5344CB8AC3E}">
        <p14:creationId xmlns:p14="http://schemas.microsoft.com/office/powerpoint/2010/main" val="3124496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8" grpId="0"/>
      <p:bldP spid="1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1">
            <a:extLst>
              <a:ext uri="{FF2B5EF4-FFF2-40B4-BE49-F238E27FC236}">
                <a16:creationId xmlns:a16="http://schemas.microsoft.com/office/drawing/2014/main" id="{3AA287A7-6540-4237-AE43-44747BB11A0E}"/>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Food Allergens</a:t>
            </a:r>
          </a:p>
        </p:txBody>
      </p:sp>
      <p:sp>
        <p:nvSpPr>
          <p:cNvPr id="6" name="Content Placeholder 2"/>
          <p:cNvSpPr txBox="1">
            <a:spLocks/>
          </p:cNvSpPr>
          <p:nvPr/>
        </p:nvSpPr>
        <p:spPr>
          <a:xfrm>
            <a:off x="786809" y="1551957"/>
            <a:ext cx="7057780" cy="4285318"/>
          </a:xfrm>
          <a:prstGeom prst="rect">
            <a:avLst/>
          </a:prstGeom>
        </p:spPr>
        <p:txBody>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endParaRPr>
          </a:p>
          <a:p>
            <a:pPr marL="342900" marR="0" lvl="0" indent="-342900" algn="l" defTabSz="4572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kumimoji="0" lang="en-US" sz="2000" b="1" i="0" u="none" strike="noStrike" kern="1200" cap="none" spc="0" normalizeH="0" baseline="0" noProof="0" dirty="0">
                <a:ln>
                  <a:noFill/>
                </a:ln>
                <a:effectLst/>
                <a:uLnTx/>
                <a:uFillTx/>
                <a:latin typeface="Verdana" panose="020B0604030504040204" pitchFamily="34" charset="0"/>
                <a:ea typeface="Verdana" panose="020B0604030504040204" pitchFamily="34" charset="0"/>
              </a:rPr>
              <a:t>9 major food allergens</a:t>
            </a:r>
            <a:r>
              <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 account for over 90% of food allergic reactions in the U.S.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srgbClr val="000000"/>
              </a:solidFill>
              <a:latin typeface="Verdana" panose="020B0604030504040204" pitchFamily="34" charset="0"/>
              <a:ea typeface="Verdana" panose="020B060403050404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An estimated </a:t>
            </a:r>
            <a:r>
              <a:rPr kumimoji="0" lang="en-US" sz="2000" b="1" i="0" u="none" strike="noStrike" kern="1200" cap="none" spc="0" normalizeH="0" baseline="0" noProof="0" dirty="0">
                <a:ln>
                  <a:noFill/>
                </a:ln>
                <a:effectLst/>
                <a:uLnTx/>
                <a:uFillTx/>
                <a:latin typeface="Verdana" panose="020B0604030504040204" pitchFamily="34" charset="0"/>
                <a:ea typeface="Verdana" panose="020B0604030504040204" pitchFamily="34" charset="0"/>
              </a:rPr>
              <a:t>8% of children (1 in 13) are affected</a:t>
            </a:r>
            <a:r>
              <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 by food allergies</a:t>
            </a:r>
            <a:endParaRPr kumimoji="0" lang="en-US" sz="2000" b="0" i="0" u="none" strike="noStrike" kern="1200" cap="none" spc="0" normalizeH="0" baseline="50000" noProof="0" dirty="0">
              <a:ln>
                <a:noFill/>
              </a:ln>
              <a:solidFill>
                <a:srgbClr val="000000"/>
              </a:solidFill>
              <a:effectLst/>
              <a:uLnTx/>
              <a:uFillTx/>
              <a:latin typeface="Verdana" panose="020B0604030504040204" pitchFamily="34" charset="0"/>
              <a:ea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 typeface="Arial"/>
              <a:buNone/>
              <a:tabLst/>
              <a:defRPr/>
            </a:pPr>
            <a:endPar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Over 15% of school-aged children with food allergies have experienced a reaction at school</a:t>
            </a:r>
            <a:endParaRPr kumimoji="0" lang="en-US" sz="2000" i="0" u="none" strike="noStrike" kern="1200" cap="none" spc="0" normalizeH="0" baseline="50000" noProof="0" dirty="0">
              <a:ln>
                <a:noFill/>
              </a:ln>
              <a:solidFill>
                <a:srgbClr val="000000"/>
              </a:solidFill>
              <a:effectLst/>
              <a:uLnTx/>
              <a:uFillTx/>
              <a:latin typeface="Verdana" panose="020B0604030504040204" pitchFamily="34" charset="0"/>
              <a:ea typeface="Verdana" panose="020B060403050404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endParaRPr>
          </a:p>
          <a:p>
            <a:pPr marL="342900" lvl="0" indent="-342900">
              <a:buFont typeface="Arial" panose="020B0604020202020204" pitchFamily="34" charset="0"/>
              <a:buChar char="•"/>
            </a:pPr>
            <a:r>
              <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An estimated 20-25% of severe and potentially life-threatening reactions </a:t>
            </a:r>
            <a:r>
              <a:rPr kumimoji="0" lang="en-US" sz="2000" b="1" i="0" u="none" strike="noStrike" kern="1200" cap="none" spc="0" normalizeH="0" baseline="0" noProof="0" dirty="0">
                <a:ln>
                  <a:noFill/>
                </a:ln>
                <a:effectLst/>
                <a:uLnTx/>
                <a:uFillTx/>
                <a:latin typeface="Verdana" panose="020B0604030504040204" pitchFamily="34" charset="0"/>
                <a:ea typeface="Verdana" panose="020B0604030504040204" pitchFamily="34" charset="0"/>
              </a:rPr>
              <a:t>(anaphylaxis)</a:t>
            </a:r>
            <a:r>
              <a:rPr kumimoji="0" lang="en-US" sz="2000" b="1"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rPr>
              <a:t> </a:t>
            </a:r>
            <a:r>
              <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reported at schools involved children with no previous </a:t>
            </a:r>
            <a:r>
              <a:rPr lang="en-US" sz="2000" dirty="0">
                <a:solidFill>
                  <a:srgbClr val="000000"/>
                </a:solidFill>
                <a:latin typeface="Verdana" panose="020B0604030504040204" pitchFamily="34" charset="0"/>
                <a:ea typeface="Verdana" panose="020B0604030504040204" pitchFamily="34" charset="0"/>
              </a:rPr>
              <a:t>food allergy diagnosis</a:t>
            </a:r>
            <a:endParaRPr kumimoji="0" lang="en-US" sz="2000" b="0" i="0" u="none" strike="noStrike" kern="1200" cap="none" spc="0" normalizeH="0" baseline="50000" noProof="0" dirty="0">
              <a:ln>
                <a:noFill/>
              </a:ln>
              <a:solidFill>
                <a:srgbClr val="000000"/>
              </a:solidFill>
              <a:effectLst/>
              <a:uLnTx/>
              <a:uFillTx/>
              <a:latin typeface="Verdana" panose="020B0604030504040204" pitchFamily="34" charset="0"/>
              <a:ea typeface="Verdana" panose="020B0604030504040204" pitchFamily="34" charset="0"/>
            </a:endParaRPr>
          </a:p>
        </p:txBody>
      </p:sp>
      <p:pic>
        <p:nvPicPr>
          <p:cNvPr id="11" name="Picture 10" descr="Image of the major allergens: milk, fish, peanuts, soy, tree nuts, shell fish, wheat, eggs, and sesame. ">
            <a:extLst>
              <a:ext uri="{FF2B5EF4-FFF2-40B4-BE49-F238E27FC236}">
                <a16:creationId xmlns:a16="http://schemas.microsoft.com/office/drawing/2014/main" id="{547DFCC3-639A-4DB4-95BE-E8CC61AF8A4E}"/>
              </a:ext>
            </a:extLst>
          </p:cNvPr>
          <p:cNvPicPr>
            <a:picLocks noChangeAspect="1"/>
          </p:cNvPicPr>
          <p:nvPr/>
        </p:nvPicPr>
        <p:blipFill rotWithShape="1">
          <a:blip r:embed="rId3"/>
          <a:srcRect t="20776"/>
          <a:stretch/>
        </p:blipFill>
        <p:spPr>
          <a:xfrm>
            <a:off x="8223102" y="1551957"/>
            <a:ext cx="3182089" cy="4285318"/>
          </a:xfrm>
          <a:prstGeom prst="rect">
            <a:avLst/>
          </a:prstGeom>
        </p:spPr>
      </p:pic>
    </p:spTree>
    <p:extLst>
      <p:ext uri="{BB962C8B-B14F-4D97-AF65-F5344CB8AC3E}">
        <p14:creationId xmlns:p14="http://schemas.microsoft.com/office/powerpoint/2010/main" val="959119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1">
            <a:extLst>
              <a:ext uri="{FF2B5EF4-FFF2-40B4-BE49-F238E27FC236}">
                <a16:creationId xmlns:a16="http://schemas.microsoft.com/office/drawing/2014/main" id="{2E10C659-6E0F-427C-818B-F60EEECD3D50}"/>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Oral Allergy Syndrome (OAS)</a:t>
            </a:r>
          </a:p>
        </p:txBody>
      </p:sp>
      <p:sp>
        <p:nvSpPr>
          <p:cNvPr id="6" name="Content Placeholder 2"/>
          <p:cNvSpPr txBox="1">
            <a:spLocks/>
          </p:cNvSpPr>
          <p:nvPr/>
        </p:nvSpPr>
        <p:spPr>
          <a:xfrm>
            <a:off x="5910718" y="1686240"/>
            <a:ext cx="5317263" cy="4562161"/>
          </a:xfrm>
          <a:prstGeom prst="rect">
            <a:avLst/>
          </a:prstGeom>
        </p:spPr>
        <p:txBody>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marR="0" lvl="0" indent="-166688" algn="l" defTabSz="457200" rtl="0" eaLnBrk="1" fontAlgn="auto" latinLnBrk="0" hangingPunct="1">
              <a:lnSpc>
                <a:spcPct val="114000"/>
              </a:lnSpc>
              <a:spcBef>
                <a:spcPct val="20000"/>
              </a:spcBef>
              <a:spcAft>
                <a:spcPts val="0"/>
              </a:spcAft>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A type of food allergy with symptoms affecting </a:t>
            </a:r>
            <a:r>
              <a:rPr kumimoji="0" lang="en-US" sz="2400" b="1" i="0" u="none" strike="noStrike" kern="1200" cap="none" spc="0" normalizeH="0" baseline="0" noProof="0" dirty="0">
                <a:ln>
                  <a:noFill/>
                </a:ln>
                <a:effectLst/>
                <a:uLnTx/>
                <a:uFillTx/>
                <a:latin typeface="Verdana" panose="020B0604030504040204" pitchFamily="34" charset="0"/>
                <a:ea typeface="Verdana" panose="020B0604030504040204" pitchFamily="34" charset="0"/>
              </a:rPr>
              <a:t>the lips, mouth, and throat</a:t>
            </a:r>
          </a:p>
          <a:p>
            <a:pPr marL="285750" indent="-166688">
              <a:lnSpc>
                <a:spcPct val="114000"/>
              </a:lnSpc>
              <a:buFont typeface="Arial" panose="020B0604020202020204" pitchFamily="34" charset="0"/>
              <a:buChar char="•"/>
            </a:pPr>
            <a:r>
              <a:rPr kumimoji="0" lang="en-US"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Commonly affects people with hay fever (caused by tree pollen allergy) who eat </a:t>
            </a:r>
            <a:r>
              <a:rPr kumimoji="0" lang="en-US" sz="2400" b="1" i="0" u="none" strike="noStrike" kern="1200" cap="none" spc="0" normalizeH="0" baseline="0" noProof="0" dirty="0">
                <a:ln>
                  <a:noFill/>
                </a:ln>
                <a:effectLst/>
                <a:uLnTx/>
                <a:uFillTx/>
                <a:latin typeface="Verdana" panose="020B0604030504040204" pitchFamily="34" charset="0"/>
                <a:ea typeface="Verdana" panose="020B0604030504040204" pitchFamily="34" charset="0"/>
              </a:rPr>
              <a:t>certain raw fruits and vegetables</a:t>
            </a:r>
          </a:p>
          <a:p>
            <a:pPr marL="285750" indent="-166688">
              <a:lnSpc>
                <a:spcPct val="114000"/>
              </a:lnSpc>
              <a:buFont typeface="Arial" panose="020B0604020202020204" pitchFamily="34" charset="0"/>
              <a:buChar char="•"/>
            </a:pPr>
            <a:r>
              <a:rPr kumimoji="0" lang="en-US" sz="2400" b="1" i="0" u="none" strike="noStrike" kern="1200" cap="none" spc="0" normalizeH="0" baseline="0" noProof="0" dirty="0">
                <a:ln>
                  <a:noFill/>
                </a:ln>
                <a:effectLst/>
                <a:uLnTx/>
                <a:uFillTx/>
                <a:latin typeface="Verdana" panose="020B0604030504040204" pitchFamily="34" charset="0"/>
                <a:ea typeface="Verdana" panose="020B0604030504040204" pitchFamily="34" charset="0"/>
              </a:rPr>
              <a:t>Peeling or cooking </a:t>
            </a:r>
            <a:r>
              <a:rPr kumimoji="0" lang="en-US"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the food may reduce the effects</a:t>
            </a:r>
          </a:p>
        </p:txBody>
      </p:sp>
      <p:pic>
        <p:nvPicPr>
          <p:cNvPr id="15" name="Picture 14" descr="Image of different allergies and their seasonality. Birch in spring, grasses in the spring and summer, ragweed in the summer and fall, and mugwort in the summer an fall. ">
            <a:extLst>
              <a:ext uri="{FF2B5EF4-FFF2-40B4-BE49-F238E27FC236}">
                <a16:creationId xmlns:a16="http://schemas.microsoft.com/office/drawing/2014/main" id="{BA767A02-6087-408C-BD96-B6D94E7A0763}"/>
              </a:ext>
            </a:extLst>
          </p:cNvPr>
          <p:cNvPicPr>
            <a:picLocks noChangeAspect="1"/>
          </p:cNvPicPr>
          <p:nvPr/>
        </p:nvPicPr>
        <p:blipFill rotWithShape="1">
          <a:blip r:embed="rId3"/>
          <a:srcRect l="26323" t="6797" b="56899"/>
          <a:stretch/>
        </p:blipFill>
        <p:spPr>
          <a:xfrm>
            <a:off x="609601" y="2337325"/>
            <a:ext cx="5474288" cy="2834435"/>
          </a:xfrm>
          <a:prstGeom prst="rect">
            <a:avLst/>
          </a:prstGeom>
        </p:spPr>
      </p:pic>
    </p:spTree>
    <p:extLst>
      <p:ext uri="{BB962C8B-B14F-4D97-AF65-F5344CB8AC3E}">
        <p14:creationId xmlns:p14="http://schemas.microsoft.com/office/powerpoint/2010/main" val="3887247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25CE1-06E5-4C1B-B58A-788F4442F427}"/>
              </a:ext>
            </a:extLst>
          </p:cNvPr>
          <p:cNvSpPr>
            <a:spLocks noGrp="1"/>
          </p:cNvSpPr>
          <p:nvPr>
            <p:ph type="title"/>
          </p:nvPr>
        </p:nvSpPr>
        <p:spPr/>
        <p:txBody>
          <a:bodyPr>
            <a:normAutofit/>
          </a:bodyPr>
          <a:lstStyle/>
          <a:p>
            <a:r>
              <a:rPr lang="en-US" sz="3600" dirty="0"/>
              <a:t>Biological Hazards</a:t>
            </a:r>
          </a:p>
        </p:txBody>
      </p:sp>
      <p:graphicFrame>
        <p:nvGraphicFramePr>
          <p:cNvPr id="4" name="Content Placeholder 3">
            <a:extLst>
              <a:ext uri="{FF2B5EF4-FFF2-40B4-BE49-F238E27FC236}">
                <a16:creationId xmlns:a16="http://schemas.microsoft.com/office/drawing/2014/main" id="{5612C33A-0A15-4B1C-955F-B162B9DA7294}"/>
              </a:ext>
              <a:ext uri="{C183D7F6-B498-43B3-948B-1728B52AA6E4}">
                <adec:decorative xmlns:adec="http://schemas.microsoft.com/office/drawing/2017/decorative" val="1"/>
              </a:ext>
            </a:extLst>
          </p:cNvPr>
          <p:cNvGraphicFramePr>
            <a:graphicFrameLocks noGrp="1"/>
          </p:cNvGraphicFramePr>
          <p:nvPr>
            <p:ph sz="quarter" idx="10"/>
            <p:extLst>
              <p:ext uri="{D42A27DB-BD31-4B8C-83A1-F6EECF244321}">
                <p14:modId xmlns:p14="http://schemas.microsoft.com/office/powerpoint/2010/main" val="3584616531"/>
              </p:ext>
            </p:extLst>
          </p:nvPr>
        </p:nvGraphicFramePr>
        <p:xfrm>
          <a:off x="811213" y="1477963"/>
          <a:ext cx="10414000" cy="47101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50491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C1236-AF29-43F7-9864-25FC10EAC05B}"/>
              </a:ext>
            </a:extLst>
          </p:cNvPr>
          <p:cNvSpPr>
            <a:spLocks noGrp="1"/>
          </p:cNvSpPr>
          <p:nvPr>
            <p:ph type="title"/>
          </p:nvPr>
        </p:nvSpPr>
        <p:spPr/>
        <p:txBody>
          <a:bodyPr>
            <a:normAutofit/>
          </a:bodyPr>
          <a:lstStyle/>
          <a:p>
            <a:r>
              <a:rPr lang="en-US" sz="3600" dirty="0"/>
              <a:t>Common Foodborne Illnesses </a:t>
            </a:r>
          </a:p>
        </p:txBody>
      </p:sp>
      <p:graphicFrame>
        <p:nvGraphicFramePr>
          <p:cNvPr id="4" name="Content Placeholder 3">
            <a:extLst>
              <a:ext uri="{FF2B5EF4-FFF2-40B4-BE49-F238E27FC236}">
                <a16:creationId xmlns:a16="http://schemas.microsoft.com/office/drawing/2014/main" id="{4C0B78F7-AD35-4DD5-A100-2E9468BE00AA}"/>
              </a:ext>
              <a:ext uri="{C183D7F6-B498-43B3-948B-1728B52AA6E4}">
                <adec:decorative xmlns:adec="http://schemas.microsoft.com/office/drawing/2017/decorative" val="1"/>
              </a:ext>
            </a:extLst>
          </p:cNvPr>
          <p:cNvGraphicFramePr>
            <a:graphicFrameLocks noGrp="1"/>
          </p:cNvGraphicFramePr>
          <p:nvPr>
            <p:ph sz="quarter" idx="10"/>
            <p:extLst>
              <p:ext uri="{D42A27DB-BD31-4B8C-83A1-F6EECF244321}">
                <p14:modId xmlns:p14="http://schemas.microsoft.com/office/powerpoint/2010/main" val="2265324416"/>
              </p:ext>
            </p:extLst>
          </p:nvPr>
        </p:nvGraphicFramePr>
        <p:xfrm>
          <a:off x="609601" y="1073507"/>
          <a:ext cx="10667556" cy="27466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5" name="Diagram 14">
            <a:extLst>
              <a:ext uri="{FF2B5EF4-FFF2-40B4-BE49-F238E27FC236}">
                <a16:creationId xmlns:a16="http://schemas.microsoft.com/office/drawing/2014/main" id="{E62F3D24-DDBC-4809-92D9-9635F5AFD2A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1270150"/>
              </p:ext>
            </p:extLst>
          </p:nvPr>
        </p:nvGraphicFramePr>
        <p:xfrm>
          <a:off x="914843" y="3599121"/>
          <a:ext cx="10972800" cy="274663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623520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2964" y="3710726"/>
            <a:ext cx="11260993" cy="542241"/>
          </a:xfrm>
        </p:spPr>
        <p:txBody>
          <a:bodyPr/>
          <a:lstStyle/>
          <a:p>
            <a:r>
              <a:rPr lang="en-US" dirty="0"/>
              <a:t>Biological Hazards</a:t>
            </a:r>
            <a:br>
              <a:rPr lang="en-US" dirty="0"/>
            </a:br>
            <a:r>
              <a:rPr lang="en-US" sz="3600" i="1" dirty="0"/>
              <a:t>Factors that Influence Microbial Growth</a:t>
            </a:r>
            <a:endParaRPr lang="en-US" i="1" dirty="0"/>
          </a:p>
        </p:txBody>
      </p:sp>
      <p:pic>
        <p:nvPicPr>
          <p:cNvPr id="9" name="Picture Placeholder 8">
            <a:extLs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1061" r="-11061"/>
          <a:stretch>
            <a:fillRect/>
          </a:stretch>
        </p:blipFill>
        <p:spPr/>
      </p:pic>
    </p:spTree>
    <p:extLst>
      <p:ext uri="{BB962C8B-B14F-4D97-AF65-F5344CB8AC3E}">
        <p14:creationId xmlns:p14="http://schemas.microsoft.com/office/powerpoint/2010/main" val="1583672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DFA2E-721F-4D20-BC6D-B54AF2734A84}"/>
              </a:ext>
            </a:extLst>
          </p:cNvPr>
          <p:cNvSpPr>
            <a:spLocks noGrp="1"/>
          </p:cNvSpPr>
          <p:nvPr>
            <p:ph type="title"/>
          </p:nvPr>
        </p:nvSpPr>
        <p:spPr/>
        <p:txBody>
          <a:bodyPr>
            <a:normAutofit/>
          </a:bodyPr>
          <a:lstStyle/>
          <a:p>
            <a:r>
              <a:rPr lang="en-US" sz="3600" dirty="0"/>
              <a:t>Factors That Influence Microbial Growth</a:t>
            </a:r>
          </a:p>
        </p:txBody>
      </p:sp>
      <p:sp>
        <p:nvSpPr>
          <p:cNvPr id="11" name="Rectangle 10">
            <a:extLst>
              <a:ext uri="{FF2B5EF4-FFF2-40B4-BE49-F238E27FC236}">
                <a16:creationId xmlns:a16="http://schemas.microsoft.com/office/drawing/2014/main" id="{ABE533E4-6421-4BCE-B563-3E0BE13AB5FA}"/>
              </a:ext>
            </a:extLst>
          </p:cNvPr>
          <p:cNvSpPr/>
          <p:nvPr/>
        </p:nvSpPr>
        <p:spPr>
          <a:xfrm>
            <a:off x="6733235" y="1684334"/>
            <a:ext cx="5061001" cy="954107"/>
          </a:xfrm>
          <a:prstGeom prst="rect">
            <a:avLst/>
          </a:prstGeom>
        </p:spPr>
        <p:txBody>
          <a:bodyPr wrap="none" lIns="91440" tIns="45720" rIns="91440" bIns="45720" anchor="t">
            <a:spAutoFit/>
          </a:bodyPr>
          <a:lstStyle/>
          <a:p>
            <a:pPr lvl="0" algn="ctr"/>
            <a:r>
              <a:rPr lang="en-US" sz="2400" b="1" dirty="0">
                <a:solidFill>
                  <a:schemeClr val="accent5"/>
                </a:solidFill>
                <a:latin typeface="Verdana"/>
                <a:ea typeface="Verdana"/>
              </a:rPr>
              <a:t>Bacteria need six conditions</a:t>
            </a:r>
          </a:p>
          <a:p>
            <a:pPr algn="ctr"/>
            <a:r>
              <a:rPr lang="en-US" sz="2400" b="1" dirty="0">
                <a:solidFill>
                  <a:schemeClr val="accent5"/>
                </a:solidFill>
                <a:latin typeface="Verdana"/>
                <a:ea typeface="Verdana"/>
              </a:rPr>
              <a:t> to grow in food.</a:t>
            </a:r>
            <a:r>
              <a:rPr lang="en-US" sz="3200" b="1" dirty="0">
                <a:solidFill>
                  <a:schemeClr val="accent5"/>
                </a:solidFill>
              </a:rPr>
              <a:t> </a:t>
            </a:r>
            <a:endParaRPr lang="en-US" sz="3200" b="1" dirty="0">
              <a:solidFill>
                <a:schemeClr val="accent5"/>
              </a:solidFill>
              <a:cs typeface="Calibri"/>
            </a:endParaRPr>
          </a:p>
        </p:txBody>
      </p:sp>
      <p:sp>
        <p:nvSpPr>
          <p:cNvPr id="5" name="Text Placeholder 4">
            <a:extLst>
              <a:ext uri="{FF2B5EF4-FFF2-40B4-BE49-F238E27FC236}">
                <a16:creationId xmlns:a16="http://schemas.microsoft.com/office/drawing/2014/main" id="{AE1D0124-2861-420F-828A-0C58322D3E81}"/>
              </a:ext>
            </a:extLst>
          </p:cNvPr>
          <p:cNvSpPr>
            <a:spLocks noGrp="1"/>
          </p:cNvSpPr>
          <p:nvPr>
            <p:ph type="body" sz="quarter" idx="14"/>
          </p:nvPr>
        </p:nvSpPr>
        <p:spPr>
          <a:xfrm>
            <a:off x="6850303" y="2916239"/>
            <a:ext cx="4863783" cy="3346775"/>
          </a:xfrm>
        </p:spPr>
        <p:txBody>
          <a:bodyPr vert="horz" lIns="91440" tIns="45720" rIns="91440" bIns="45720" rtlCol="0" anchor="t">
            <a:normAutofit/>
          </a:bodyPr>
          <a:lstStyle/>
          <a:p>
            <a:pPr marL="571500" lvl="1" indent="-457200">
              <a:buClr>
                <a:schemeClr val="tx1"/>
              </a:buClr>
              <a:buFont typeface="Arial" panose="020B0604020202020204" pitchFamily="34" charset="0"/>
              <a:buChar char="•"/>
            </a:pPr>
            <a:r>
              <a:rPr lang="en-US" sz="2400" b="1" dirty="0">
                <a:latin typeface="Verdana"/>
                <a:ea typeface="Verdana"/>
              </a:rPr>
              <a:t>F</a:t>
            </a:r>
            <a:r>
              <a:rPr lang="en-US" sz="2400" dirty="0">
                <a:latin typeface="Verdana"/>
                <a:ea typeface="Verdana"/>
              </a:rPr>
              <a:t>ood </a:t>
            </a:r>
            <a:endParaRPr lang="en-US" sz="2400" dirty="0">
              <a:latin typeface="Verdana"/>
              <a:ea typeface="Verdana"/>
              <a:cs typeface="Calibri"/>
            </a:endParaRPr>
          </a:p>
          <a:p>
            <a:pPr marL="571500" lvl="1" indent="-457200">
              <a:buClr>
                <a:schemeClr val="tx1"/>
              </a:buClr>
              <a:buFont typeface="Arial" panose="020B0604020202020204" pitchFamily="34" charset="0"/>
              <a:buChar char="•"/>
            </a:pPr>
            <a:r>
              <a:rPr lang="en-US" sz="2400" b="1" dirty="0">
                <a:latin typeface="Verdana"/>
                <a:ea typeface="Verdana"/>
              </a:rPr>
              <a:t>A</a:t>
            </a:r>
            <a:r>
              <a:rPr lang="en-US" sz="2400" dirty="0">
                <a:latin typeface="Verdana"/>
                <a:ea typeface="Verdana"/>
              </a:rPr>
              <a:t>cidity</a:t>
            </a:r>
            <a:endParaRPr lang="en-US" sz="2400" dirty="0">
              <a:latin typeface="Verdana"/>
              <a:ea typeface="Verdana"/>
              <a:cs typeface="Calibri"/>
            </a:endParaRPr>
          </a:p>
          <a:p>
            <a:pPr marL="571500" lvl="1" indent="-457200">
              <a:buClr>
                <a:schemeClr val="tx1"/>
              </a:buClr>
              <a:buFont typeface="Arial" panose="020B0604020202020204" pitchFamily="34" charset="0"/>
              <a:buChar char="•"/>
            </a:pPr>
            <a:r>
              <a:rPr lang="en-US" sz="2400" b="1" dirty="0">
                <a:latin typeface="Verdana"/>
                <a:ea typeface="Verdana"/>
              </a:rPr>
              <a:t>T</a:t>
            </a:r>
            <a:r>
              <a:rPr lang="en-US" sz="2400" dirty="0">
                <a:latin typeface="Verdana"/>
                <a:ea typeface="Verdana"/>
              </a:rPr>
              <a:t>ime</a:t>
            </a:r>
            <a:endParaRPr lang="en-US" sz="2400" dirty="0">
              <a:latin typeface="Verdana"/>
              <a:ea typeface="Verdana"/>
              <a:cs typeface="Calibri"/>
            </a:endParaRPr>
          </a:p>
          <a:p>
            <a:pPr marL="571500" lvl="1" indent="-457200">
              <a:buClr>
                <a:schemeClr val="tx1"/>
              </a:buClr>
              <a:buFont typeface="Arial" panose="020B0604020202020204" pitchFamily="34" charset="0"/>
              <a:buChar char="•"/>
            </a:pPr>
            <a:r>
              <a:rPr lang="en-US" sz="2400" b="1" dirty="0">
                <a:latin typeface="Verdana"/>
                <a:ea typeface="Verdana"/>
              </a:rPr>
              <a:t>T</a:t>
            </a:r>
            <a:r>
              <a:rPr lang="en-US" sz="2400" dirty="0">
                <a:latin typeface="Verdana"/>
                <a:ea typeface="Verdana"/>
              </a:rPr>
              <a:t>emperature</a:t>
            </a:r>
            <a:endParaRPr lang="en-US" sz="2400" dirty="0">
              <a:latin typeface="Verdana"/>
              <a:ea typeface="Verdana"/>
              <a:cs typeface="Calibri"/>
            </a:endParaRPr>
          </a:p>
          <a:p>
            <a:pPr marL="571500" lvl="1" indent="-457200">
              <a:buClr>
                <a:schemeClr val="tx1"/>
              </a:buClr>
              <a:buFont typeface="Arial" panose="020B0604020202020204" pitchFamily="34" charset="0"/>
              <a:buChar char="•"/>
            </a:pPr>
            <a:r>
              <a:rPr lang="en-US" sz="2400" b="1" dirty="0">
                <a:latin typeface="Verdana"/>
                <a:ea typeface="Verdana"/>
              </a:rPr>
              <a:t>O</a:t>
            </a:r>
            <a:r>
              <a:rPr lang="en-US" sz="2400" dirty="0">
                <a:latin typeface="Verdana"/>
                <a:ea typeface="Verdana"/>
              </a:rPr>
              <a:t>xygen</a:t>
            </a:r>
            <a:endParaRPr lang="en-US" sz="2400" dirty="0">
              <a:latin typeface="Verdana"/>
              <a:ea typeface="Verdana"/>
              <a:cs typeface="Calibri"/>
            </a:endParaRPr>
          </a:p>
          <a:p>
            <a:pPr marL="571500" lvl="1" indent="-457200">
              <a:buClr>
                <a:schemeClr val="tx1"/>
              </a:buClr>
              <a:buFont typeface="Arial" panose="020B0604020202020204" pitchFamily="34" charset="0"/>
              <a:buChar char="•"/>
            </a:pPr>
            <a:r>
              <a:rPr lang="en-US" sz="2400" b="1" dirty="0">
                <a:latin typeface="Verdana"/>
                <a:ea typeface="Verdana"/>
              </a:rPr>
              <a:t>M</a:t>
            </a:r>
            <a:r>
              <a:rPr lang="en-US" sz="2400" dirty="0">
                <a:latin typeface="Verdana"/>
                <a:ea typeface="Verdana"/>
              </a:rPr>
              <a:t>oisture</a:t>
            </a:r>
            <a:endParaRPr lang="en-US" sz="2400" dirty="0">
              <a:latin typeface="Verdana"/>
              <a:ea typeface="Verdana"/>
              <a:cs typeface="Calibri"/>
            </a:endParaRPr>
          </a:p>
          <a:p>
            <a:endParaRPr lang="en-US" dirty="0"/>
          </a:p>
        </p:txBody>
      </p:sp>
      <p:pic>
        <p:nvPicPr>
          <p:cNvPr id="8" name="Picture 7" descr="Fight Back! Keep Food Safe From Bacteria logo. ">
            <a:extLst>
              <a:ext uri="{FF2B5EF4-FFF2-40B4-BE49-F238E27FC236}">
                <a16:creationId xmlns:a16="http://schemas.microsoft.com/office/drawing/2014/main" id="{EB84FF6B-8F58-437D-8AC9-DC0795D9BFE9}"/>
              </a:ext>
            </a:extLst>
          </p:cNvPr>
          <p:cNvPicPr>
            <a:picLocks noChangeAspect="1"/>
          </p:cNvPicPr>
          <p:nvPr/>
        </p:nvPicPr>
        <p:blipFill>
          <a:blip r:embed="rId3"/>
          <a:stretch>
            <a:fillRect/>
          </a:stretch>
        </p:blipFill>
        <p:spPr>
          <a:xfrm>
            <a:off x="1562294" y="1468249"/>
            <a:ext cx="4256471" cy="4355220"/>
          </a:xfrm>
          <a:prstGeom prst="rect">
            <a:avLst/>
          </a:prstGeom>
        </p:spPr>
      </p:pic>
    </p:spTree>
    <p:extLst>
      <p:ext uri="{BB962C8B-B14F-4D97-AF65-F5344CB8AC3E}">
        <p14:creationId xmlns:p14="http://schemas.microsoft.com/office/powerpoint/2010/main" val="42777753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75B895-32B8-4AA6-A392-73D131372D0C}"/>
              </a:ext>
            </a:extLst>
          </p:cNvPr>
          <p:cNvSpPr>
            <a:spLocks noGrp="1"/>
          </p:cNvSpPr>
          <p:nvPr>
            <p:ph type="title"/>
          </p:nvPr>
        </p:nvSpPr>
        <p:spPr>
          <a:xfrm>
            <a:off x="810684" y="368707"/>
            <a:ext cx="8912328" cy="704800"/>
          </a:xfrm>
        </p:spPr>
        <p:txBody>
          <a:bodyPr>
            <a:normAutofit/>
          </a:bodyPr>
          <a:lstStyle/>
          <a:p>
            <a:r>
              <a:rPr lang="en-US" sz="3600" dirty="0"/>
              <a:t>Plant Characteristics</a:t>
            </a:r>
          </a:p>
        </p:txBody>
      </p:sp>
      <p:sp>
        <p:nvSpPr>
          <p:cNvPr id="5" name="Content Placeholder 4">
            <a:extLst>
              <a:ext uri="{FF2B5EF4-FFF2-40B4-BE49-F238E27FC236}">
                <a16:creationId xmlns:a16="http://schemas.microsoft.com/office/drawing/2014/main" id="{476B7FC3-E1DC-4D2C-BBC6-658813E1D75B}"/>
              </a:ext>
            </a:extLst>
          </p:cNvPr>
          <p:cNvSpPr>
            <a:spLocks noGrp="1"/>
          </p:cNvSpPr>
          <p:nvPr>
            <p:ph sz="quarter" idx="10"/>
          </p:nvPr>
        </p:nvSpPr>
        <p:spPr>
          <a:xfrm>
            <a:off x="810684" y="1477964"/>
            <a:ext cx="5285316" cy="3953571"/>
          </a:xfrm>
        </p:spPr>
        <p:txBody>
          <a:bodyPr vert="horz" lIns="91440" tIns="45720" rIns="91440" bIns="45720" rtlCol="0" anchor="t">
            <a:normAutofit/>
          </a:bodyPr>
          <a:lstStyle/>
          <a:p>
            <a:pPr lvl="1">
              <a:buClr>
                <a:schemeClr val="tx1"/>
              </a:buClr>
              <a:buFont typeface="Arial" panose="020B0604020202020204" pitchFamily="34" charset="0"/>
              <a:buChar char="•"/>
            </a:pPr>
            <a:r>
              <a:rPr lang="en-US" b="1" dirty="0">
                <a:solidFill>
                  <a:schemeClr val="accent5"/>
                </a:solidFill>
                <a:latin typeface="Verdana"/>
                <a:ea typeface="Verdana"/>
              </a:rPr>
              <a:t>Surface topography</a:t>
            </a:r>
          </a:p>
          <a:p>
            <a:pPr lvl="2">
              <a:buClr>
                <a:schemeClr val="tx1"/>
              </a:buClr>
              <a:buFont typeface="Verdana" panose="020B0604030504040204" pitchFamily="34" charset="0"/>
              <a:buChar char="-"/>
            </a:pPr>
            <a:r>
              <a:rPr lang="en-US" sz="2800" dirty="0">
                <a:latin typeface="Verdana"/>
                <a:ea typeface="Verdana"/>
              </a:rPr>
              <a:t>Wax layers</a:t>
            </a:r>
          </a:p>
          <a:p>
            <a:pPr lvl="2">
              <a:buClr>
                <a:schemeClr val="tx1"/>
              </a:buClr>
              <a:buFont typeface="Verdana" panose="020B0604030504040204" pitchFamily="34" charset="0"/>
              <a:buChar char="-"/>
            </a:pPr>
            <a:r>
              <a:rPr lang="en-US" sz="2800" dirty="0">
                <a:latin typeface="Verdana"/>
                <a:ea typeface="Verdana"/>
              </a:rPr>
              <a:t>Cell walls</a:t>
            </a:r>
          </a:p>
          <a:p>
            <a:pPr lvl="1">
              <a:buClr>
                <a:schemeClr val="tx1"/>
              </a:buClr>
              <a:buFont typeface="Arial" panose="020B0604020202020204" pitchFamily="34" charset="0"/>
              <a:buChar char="•"/>
            </a:pPr>
            <a:r>
              <a:rPr lang="en-US" b="1" dirty="0">
                <a:solidFill>
                  <a:schemeClr val="accent5"/>
                </a:solidFill>
                <a:latin typeface="Verdana"/>
                <a:ea typeface="Verdana"/>
              </a:rPr>
              <a:t>Physical damage</a:t>
            </a:r>
          </a:p>
          <a:p>
            <a:pPr lvl="2">
              <a:buClr>
                <a:schemeClr val="tx1"/>
              </a:buClr>
              <a:buFont typeface="Verdana" panose="020B0604030504040204" pitchFamily="34" charset="0"/>
              <a:buChar char="-"/>
            </a:pPr>
            <a:r>
              <a:rPr lang="en-US" sz="2800" dirty="0">
                <a:latin typeface="Verdana"/>
                <a:ea typeface="Verdana"/>
              </a:rPr>
              <a:t>Unintentional</a:t>
            </a:r>
          </a:p>
          <a:p>
            <a:pPr lvl="2">
              <a:buClr>
                <a:schemeClr val="tx1"/>
              </a:buClr>
              <a:buFont typeface="Verdana" panose="020B0604030504040204" pitchFamily="34" charset="0"/>
              <a:buChar char="-"/>
            </a:pPr>
            <a:r>
              <a:rPr lang="en-US" sz="2800" dirty="0">
                <a:latin typeface="Verdana"/>
                <a:ea typeface="Verdana"/>
              </a:rPr>
              <a:t>Intentional</a:t>
            </a:r>
          </a:p>
          <a:p>
            <a:endParaRPr lang="en-US" dirty="0"/>
          </a:p>
        </p:txBody>
      </p:sp>
      <p:sp>
        <p:nvSpPr>
          <p:cNvPr id="7" name="Text Placeholder 6">
            <a:extLst>
              <a:ext uri="{FF2B5EF4-FFF2-40B4-BE49-F238E27FC236}">
                <a16:creationId xmlns:a16="http://schemas.microsoft.com/office/drawing/2014/main" id="{C86F85B5-1240-4976-B5CF-8F5D5B8DEADF}"/>
              </a:ext>
            </a:extLst>
          </p:cNvPr>
          <p:cNvSpPr>
            <a:spLocks noGrp="1"/>
          </p:cNvSpPr>
          <p:nvPr>
            <p:ph type="body" sz="quarter" idx="12"/>
          </p:nvPr>
        </p:nvSpPr>
        <p:spPr>
          <a:xfrm>
            <a:off x="4961027" y="5644773"/>
            <a:ext cx="5000110" cy="842962"/>
          </a:xfrm>
        </p:spPr>
        <p:txBody>
          <a:bodyPr vert="horz" lIns="91440" tIns="45720" rIns="91440" bIns="45720" rtlCol="0" anchor="t">
            <a:normAutofit/>
          </a:bodyPr>
          <a:lstStyle/>
          <a:p>
            <a:pPr lvl="0"/>
            <a:r>
              <a:rPr lang="en-US" sz="2400" dirty="0">
                <a:solidFill>
                  <a:srgbClr val="000000"/>
                </a:solidFill>
                <a:ea typeface="Cambria"/>
              </a:rPr>
              <a:t>A </a:t>
            </a:r>
            <a:r>
              <a:rPr lang="en-US" sz="2400" b="1" dirty="0">
                <a:solidFill>
                  <a:schemeClr val="accent5"/>
                </a:solidFill>
                <a:ea typeface="Cambria"/>
              </a:rPr>
              <a:t>nutritious food source </a:t>
            </a:r>
            <a:r>
              <a:rPr lang="en-US" sz="2400" dirty="0">
                <a:solidFill>
                  <a:srgbClr val="000000"/>
                </a:solidFill>
                <a:ea typeface="Cambria"/>
              </a:rPr>
              <a:t>is critical for bacterial growth. </a:t>
            </a:r>
            <a:endParaRPr lang="en-US" sz="2000" dirty="0">
              <a:solidFill>
                <a:srgbClr val="000000"/>
              </a:solidFill>
              <a:ea typeface="Cambria"/>
            </a:endParaRPr>
          </a:p>
          <a:p>
            <a:endParaRPr lang="en-US" dirty="0"/>
          </a:p>
        </p:txBody>
      </p:sp>
      <p:pic>
        <p:nvPicPr>
          <p:cNvPr id="9" name="Picture 8" descr="Image of an apple. ">
            <a:extLst>
              <a:ext uri="{FF2B5EF4-FFF2-40B4-BE49-F238E27FC236}">
                <a16:creationId xmlns:a16="http://schemas.microsoft.com/office/drawing/2014/main" id="{73A74C92-A54E-4A42-AA62-07F86B597CB0}"/>
              </a:ext>
            </a:extLst>
          </p:cNvPr>
          <p:cNvPicPr>
            <a:picLocks noChangeAspect="1"/>
          </p:cNvPicPr>
          <p:nvPr/>
        </p:nvPicPr>
        <p:blipFill>
          <a:blip r:embed="rId3"/>
          <a:stretch>
            <a:fillRect/>
          </a:stretch>
        </p:blipFill>
        <p:spPr>
          <a:xfrm>
            <a:off x="6096000" y="1621379"/>
            <a:ext cx="4627265" cy="3615241"/>
          </a:xfrm>
          <a:prstGeom prst="rect">
            <a:avLst/>
          </a:prstGeom>
        </p:spPr>
      </p:pic>
    </p:spTree>
    <p:extLst>
      <p:ext uri="{BB962C8B-B14F-4D97-AF65-F5344CB8AC3E}">
        <p14:creationId xmlns:p14="http://schemas.microsoft.com/office/powerpoint/2010/main" val="2113707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1CEE1-DAFE-432E-91A3-788D4E7B2E7B}"/>
              </a:ext>
            </a:extLst>
          </p:cNvPr>
          <p:cNvSpPr>
            <a:spLocks noGrp="1"/>
          </p:cNvSpPr>
          <p:nvPr>
            <p:ph type="title"/>
          </p:nvPr>
        </p:nvSpPr>
        <p:spPr/>
        <p:txBody>
          <a:bodyPr>
            <a:normAutofit/>
          </a:bodyPr>
          <a:lstStyle/>
          <a:p>
            <a:r>
              <a:rPr lang="en-US" sz="3600" dirty="0"/>
              <a:t>Fresh-Cut Produce</a:t>
            </a:r>
          </a:p>
        </p:txBody>
      </p:sp>
      <p:sp>
        <p:nvSpPr>
          <p:cNvPr id="3" name="Content Placeholder 2">
            <a:extLst>
              <a:ext uri="{FF2B5EF4-FFF2-40B4-BE49-F238E27FC236}">
                <a16:creationId xmlns:a16="http://schemas.microsoft.com/office/drawing/2014/main" id="{C242A2F9-DC5A-4FE9-BF65-77C0CB414E70}"/>
              </a:ext>
            </a:extLst>
          </p:cNvPr>
          <p:cNvSpPr>
            <a:spLocks noGrp="1"/>
          </p:cNvSpPr>
          <p:nvPr>
            <p:ph sz="quarter" idx="10"/>
          </p:nvPr>
        </p:nvSpPr>
        <p:spPr>
          <a:xfrm>
            <a:off x="1397713" y="1629315"/>
            <a:ext cx="9396572" cy="962535"/>
          </a:xfrm>
        </p:spPr>
        <p:txBody>
          <a:bodyPr vert="horz" lIns="91440" tIns="45720" rIns="91440" bIns="45720" rtlCol="0" anchor="t">
            <a:normAutofit/>
          </a:bodyPr>
          <a:lstStyle/>
          <a:p>
            <a:pPr indent="1270" algn="ctr"/>
            <a:r>
              <a:rPr lang="en-US" sz="2400" dirty="0">
                <a:solidFill>
                  <a:srgbClr val="000000"/>
                </a:solidFill>
                <a:latin typeface="Verdana"/>
                <a:ea typeface="Verdana"/>
              </a:rPr>
              <a:t>Fresh-cut, by definition, indicates that the plant’s </a:t>
            </a:r>
            <a:r>
              <a:rPr lang="en-US" sz="2400" b="1" dirty="0">
                <a:solidFill>
                  <a:srgbClr val="3AA33C"/>
                </a:solidFill>
                <a:latin typeface="Verdana"/>
                <a:ea typeface="Verdana"/>
              </a:rPr>
              <a:t>protective cell layers are injured</a:t>
            </a:r>
            <a:r>
              <a:rPr lang="en-US" sz="2400" dirty="0">
                <a:solidFill>
                  <a:srgbClr val="000000"/>
                </a:solidFill>
                <a:latin typeface="Verdana"/>
                <a:ea typeface="Verdana"/>
              </a:rPr>
              <a:t>. </a:t>
            </a:r>
            <a:endParaRPr lang="en-US" sz="2400" dirty="0"/>
          </a:p>
          <a:p>
            <a:endParaRPr lang="en-US" dirty="0"/>
          </a:p>
        </p:txBody>
      </p:sp>
      <p:pic>
        <p:nvPicPr>
          <p:cNvPr id="4" name="Picture 3" descr="Image of chipped pineapple, melon, watermelon, and cantaloup. ">
            <a:extLst>
              <a:ext uri="{FF2B5EF4-FFF2-40B4-BE49-F238E27FC236}">
                <a16:creationId xmlns:a16="http://schemas.microsoft.com/office/drawing/2014/main" id="{7B464614-3FBE-42F8-9356-B55DA408EEBE}"/>
              </a:ext>
            </a:extLst>
          </p:cNvPr>
          <p:cNvPicPr>
            <a:picLocks noChangeAspect="1"/>
          </p:cNvPicPr>
          <p:nvPr/>
        </p:nvPicPr>
        <p:blipFill>
          <a:blip r:embed="rId3"/>
          <a:stretch>
            <a:fillRect/>
          </a:stretch>
        </p:blipFill>
        <p:spPr>
          <a:xfrm>
            <a:off x="2717179" y="2728358"/>
            <a:ext cx="6757639" cy="2485485"/>
          </a:xfrm>
          <a:prstGeom prst="rect">
            <a:avLst/>
          </a:prstGeom>
        </p:spPr>
      </p:pic>
      <p:sp>
        <p:nvSpPr>
          <p:cNvPr id="5" name="Rectangle 4">
            <a:extLst>
              <a:ext uri="{FF2B5EF4-FFF2-40B4-BE49-F238E27FC236}">
                <a16:creationId xmlns:a16="http://schemas.microsoft.com/office/drawing/2014/main" id="{75B1AF26-6C15-417F-AE81-471310C5CFDA}"/>
              </a:ext>
            </a:extLst>
          </p:cNvPr>
          <p:cNvSpPr/>
          <p:nvPr/>
        </p:nvSpPr>
        <p:spPr>
          <a:xfrm>
            <a:off x="3158412" y="5489444"/>
            <a:ext cx="6415917" cy="461665"/>
          </a:xfrm>
          <a:prstGeom prst="rect">
            <a:avLst/>
          </a:prstGeom>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
                <a:srgbClr val="3AA33C"/>
              </a:buClr>
              <a:buSzTx/>
              <a:buFontTx/>
              <a:buNone/>
              <a:tabLst/>
              <a:defRPr/>
            </a:pPr>
            <a:r>
              <a:rPr kumimoji="0" lang="en-US" sz="2400" b="0" i="0" u="none" strike="noStrike" kern="1200" cap="none" spc="0" normalizeH="0" baseline="0" noProof="0" dirty="0">
                <a:ln>
                  <a:noFill/>
                </a:ln>
                <a:solidFill>
                  <a:srgbClr val="000000"/>
                </a:solidFill>
                <a:effectLst/>
                <a:uLnTx/>
                <a:uFillTx/>
                <a:latin typeface="Verdana"/>
                <a:ea typeface="Verdana"/>
              </a:rPr>
              <a:t>The natural exterior barrier is broken.</a:t>
            </a:r>
            <a:endParaRPr kumimoji="0" lang="en-US" sz="2400" b="0" i="0" u="none" strike="noStrike" kern="1200" cap="none" spc="0" normalizeH="0" baseline="0" noProof="0" dirty="0">
              <a:ln>
                <a:noFill/>
              </a:ln>
              <a:solidFill>
                <a:srgbClr val="000000"/>
              </a:solidFill>
              <a:effectLst/>
              <a:uLnTx/>
              <a:uFillTx/>
              <a:latin typeface="Verdana"/>
              <a:ea typeface="Verdana"/>
              <a:cs typeface="Calibri"/>
            </a:endParaRPr>
          </a:p>
        </p:txBody>
      </p:sp>
    </p:spTree>
    <p:extLst>
      <p:ext uri="{BB962C8B-B14F-4D97-AF65-F5344CB8AC3E}">
        <p14:creationId xmlns:p14="http://schemas.microsoft.com/office/powerpoint/2010/main" val="1974355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A89A00E-7065-41C4-AFD3-970C5F1B3A12}"/>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Objectives</a:t>
            </a:r>
          </a:p>
        </p:txBody>
      </p:sp>
      <p:sp>
        <p:nvSpPr>
          <p:cNvPr id="3" name="Content Placeholder 2"/>
          <p:cNvSpPr>
            <a:spLocks noGrp="1"/>
          </p:cNvSpPr>
          <p:nvPr>
            <p:ph sz="quarter" idx="10"/>
          </p:nvPr>
        </p:nvSpPr>
        <p:spPr>
          <a:xfrm>
            <a:off x="1926512" y="1940738"/>
            <a:ext cx="7436690" cy="3609371"/>
          </a:xfrm>
        </p:spPr>
        <p:txBody>
          <a:bodyPr vert="horz" lIns="91440" tIns="45720" rIns="91440" bIns="45720" rtlCol="0" anchor="t">
            <a:normAutofit/>
          </a:bodyPr>
          <a:lstStyle/>
          <a:p>
            <a:pPr marL="457200" lvl="1" indent="0">
              <a:buNone/>
            </a:pPr>
            <a:r>
              <a:rPr lang="en-US" sz="2400" dirty="0">
                <a:latin typeface="Verdana"/>
                <a:ea typeface="Verdana"/>
              </a:rPr>
              <a:t>Provide a brief overview of the food safety system in the United States.</a:t>
            </a:r>
          </a:p>
          <a:p>
            <a:pPr marL="971550" lvl="1" indent="-514350">
              <a:buAutoNum type="arabicParenR"/>
            </a:pPr>
            <a:endParaRPr lang="en-US" sz="2400" dirty="0">
              <a:latin typeface="Verdana"/>
              <a:ea typeface="Verdana"/>
            </a:endParaRPr>
          </a:p>
          <a:p>
            <a:pPr marL="457200" lvl="1" indent="0">
              <a:buNone/>
            </a:pPr>
            <a:r>
              <a:rPr lang="en-US" sz="2400" dirty="0">
                <a:latin typeface="Verdana"/>
                <a:ea typeface="Verdana"/>
              </a:rPr>
              <a:t>Understand the food safety hazards associated with fresh produce. </a:t>
            </a:r>
          </a:p>
          <a:p>
            <a:pPr marL="971550" lvl="1" indent="-514350">
              <a:buAutoNum type="arabicParenR"/>
            </a:pPr>
            <a:endParaRPr lang="en-US" sz="2400" dirty="0">
              <a:latin typeface="Verdana"/>
              <a:ea typeface="Verdana"/>
            </a:endParaRPr>
          </a:p>
          <a:p>
            <a:pPr marL="457200" lvl="1" indent="0">
              <a:buNone/>
            </a:pPr>
            <a:r>
              <a:rPr lang="en-US" sz="2400" dirty="0">
                <a:latin typeface="Verdana"/>
                <a:ea typeface="Verdana"/>
              </a:rPr>
              <a:t>Identify which foodborne illnesses are typically associated with produce. </a:t>
            </a:r>
          </a:p>
        </p:txBody>
      </p:sp>
      <p:pic>
        <p:nvPicPr>
          <p:cNvPr id="7" name="Picture 7" descr="Image of strawberries.">
            <a:extLst>
              <a:ext uri="{FF2B5EF4-FFF2-40B4-BE49-F238E27FC236}">
                <a16:creationId xmlns:a16="http://schemas.microsoft.com/office/drawing/2014/main" id="{F65786FE-FB0C-4E73-9C10-CEE2204CF870}"/>
              </a:ext>
            </a:extLst>
          </p:cNvPr>
          <p:cNvPicPr>
            <a:picLocks noChangeAspect="1"/>
          </p:cNvPicPr>
          <p:nvPr/>
        </p:nvPicPr>
        <p:blipFill>
          <a:blip r:embed="rId3"/>
          <a:stretch>
            <a:fillRect/>
          </a:stretch>
        </p:blipFill>
        <p:spPr>
          <a:xfrm>
            <a:off x="8382003" y="2647503"/>
            <a:ext cx="2779499" cy="1826579"/>
          </a:xfrm>
          <a:prstGeom prst="rect">
            <a:avLst/>
          </a:prstGeom>
        </p:spPr>
      </p:pic>
      <p:pic>
        <p:nvPicPr>
          <p:cNvPr id="4" name="Picture 3">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24226" y="3115641"/>
            <a:ext cx="902286" cy="975445"/>
          </a:xfrm>
          <a:prstGeom prst="rect">
            <a:avLst/>
          </a:prstGeom>
        </p:spPr>
      </p:pic>
      <p:pic>
        <p:nvPicPr>
          <p:cNvPr id="5" name="Picture 4">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24226" y="4446650"/>
            <a:ext cx="902286" cy="975445"/>
          </a:xfrm>
          <a:prstGeom prst="rect">
            <a:avLst/>
          </a:prstGeom>
        </p:spPr>
      </p:pic>
      <p:pic>
        <p:nvPicPr>
          <p:cNvPr id="6" name="Picture 5">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24226" y="1784633"/>
            <a:ext cx="902286" cy="975445"/>
          </a:xfrm>
          <a:prstGeom prst="rect">
            <a:avLst/>
          </a:prstGeom>
        </p:spPr>
      </p:pic>
    </p:spTree>
    <p:extLst>
      <p:ext uri="{BB962C8B-B14F-4D97-AF65-F5344CB8AC3E}">
        <p14:creationId xmlns:p14="http://schemas.microsoft.com/office/powerpoint/2010/main" val="39812703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474EC-8626-452E-93B4-8AA057D63AE0}"/>
              </a:ext>
            </a:extLst>
          </p:cNvPr>
          <p:cNvSpPr>
            <a:spLocks noGrp="1"/>
          </p:cNvSpPr>
          <p:nvPr>
            <p:ph type="title"/>
          </p:nvPr>
        </p:nvSpPr>
        <p:spPr>
          <a:xfrm>
            <a:off x="911045" y="288740"/>
            <a:ext cx="9340952" cy="704800"/>
          </a:xfrm>
        </p:spPr>
        <p:txBody>
          <a:bodyPr>
            <a:noAutofit/>
          </a:bodyPr>
          <a:lstStyle/>
          <a:p>
            <a:r>
              <a:rPr lang="en-US" sz="3600" dirty="0"/>
              <a:t>Time/Temperature Control </a:t>
            </a:r>
            <a:br>
              <a:rPr lang="en-US" sz="3600" dirty="0"/>
            </a:br>
            <a:r>
              <a:rPr lang="en-US" sz="3600" dirty="0"/>
              <a:t>for Safety (TCS) Food</a:t>
            </a:r>
          </a:p>
        </p:txBody>
      </p:sp>
      <p:sp>
        <p:nvSpPr>
          <p:cNvPr id="3" name="Content Placeholder 2">
            <a:extLst>
              <a:ext uri="{FF2B5EF4-FFF2-40B4-BE49-F238E27FC236}">
                <a16:creationId xmlns:a16="http://schemas.microsoft.com/office/drawing/2014/main" id="{5A8056BA-F45B-4634-A6AE-420E196D2BC7}"/>
              </a:ext>
            </a:extLst>
          </p:cNvPr>
          <p:cNvSpPr>
            <a:spLocks noGrp="1"/>
          </p:cNvSpPr>
          <p:nvPr>
            <p:ph sz="quarter" idx="10"/>
          </p:nvPr>
        </p:nvSpPr>
        <p:spPr>
          <a:xfrm>
            <a:off x="810684" y="1477965"/>
            <a:ext cx="5949590" cy="4710399"/>
          </a:xfrm>
        </p:spPr>
        <p:txBody>
          <a:bodyPr vert="horz" lIns="91440" tIns="45720" rIns="91440" bIns="45720" rtlCol="0" anchor="t">
            <a:normAutofit lnSpcReduction="10000"/>
          </a:bodyPr>
          <a:lstStyle/>
          <a:p>
            <a:pPr marL="457200" indent="-457200">
              <a:buFont typeface="Arial" panose="020B0604020202020204" pitchFamily="34" charset="0"/>
              <a:buChar char="•"/>
            </a:pPr>
            <a:r>
              <a:rPr lang="en-US" sz="2400" dirty="0">
                <a:solidFill>
                  <a:schemeClr val="tx1"/>
                </a:solidFill>
                <a:latin typeface="Verdana"/>
                <a:ea typeface="Verdana"/>
              </a:rPr>
              <a:t>Requires</a:t>
            </a:r>
            <a:r>
              <a:rPr lang="en-US" sz="2400" dirty="0">
                <a:solidFill>
                  <a:srgbClr val="00B050"/>
                </a:solidFill>
                <a:latin typeface="Verdana"/>
                <a:ea typeface="Verdana"/>
              </a:rPr>
              <a:t> </a:t>
            </a:r>
            <a:r>
              <a:rPr lang="en-US" sz="2400" b="1" dirty="0">
                <a:latin typeface="Verdana"/>
                <a:ea typeface="Verdana"/>
              </a:rPr>
              <a:t>time </a:t>
            </a:r>
            <a:r>
              <a:rPr lang="en-US" sz="2400" dirty="0">
                <a:latin typeface="Verdana"/>
                <a:ea typeface="Verdana"/>
              </a:rPr>
              <a:t>/</a:t>
            </a:r>
            <a:r>
              <a:rPr lang="en-US" sz="2400" b="1" dirty="0">
                <a:latin typeface="Verdana"/>
                <a:ea typeface="Verdana"/>
              </a:rPr>
              <a:t> temperature</a:t>
            </a:r>
            <a:r>
              <a:rPr lang="en-US" sz="2400" dirty="0">
                <a:latin typeface="Verdana"/>
                <a:ea typeface="Verdana"/>
              </a:rPr>
              <a:t> </a:t>
            </a:r>
            <a:r>
              <a:rPr lang="en-US" sz="2400" dirty="0">
                <a:solidFill>
                  <a:schemeClr val="tx1"/>
                </a:solidFill>
                <a:latin typeface="Verdana"/>
                <a:ea typeface="Verdana"/>
              </a:rPr>
              <a:t>control to limit pathogen growth or toxin formation</a:t>
            </a:r>
          </a:p>
          <a:p>
            <a:endParaRPr lang="en-US" sz="2400" dirty="0">
              <a:solidFill>
                <a:schemeClr val="tx1"/>
              </a:solidFill>
              <a:latin typeface="Verdana"/>
              <a:ea typeface="Verdana"/>
            </a:endParaRPr>
          </a:p>
          <a:p>
            <a:pPr marL="457200" indent="-457200">
              <a:buFont typeface="Arial" panose="020B0604020202020204" pitchFamily="34" charset="0"/>
              <a:buChar char="•"/>
            </a:pPr>
            <a:r>
              <a:rPr lang="en-US" sz="2400" b="1" dirty="0">
                <a:solidFill>
                  <a:schemeClr val="accent3"/>
                </a:solidFill>
                <a:effectLst>
                  <a:outerShdw blurRad="38100" dist="38100" dir="2700000" algn="tl">
                    <a:srgbClr val="000000">
                      <a:alpha val="43137"/>
                    </a:srgbClr>
                  </a:outerShdw>
                </a:effectLst>
                <a:latin typeface="Verdana"/>
                <a:ea typeface="Verdana"/>
              </a:rPr>
              <a:t>Acidity</a:t>
            </a:r>
            <a:r>
              <a:rPr lang="en-US" sz="2400" b="1" dirty="0">
                <a:solidFill>
                  <a:schemeClr val="tx1"/>
                </a:solidFill>
                <a:effectLst>
                  <a:outerShdw blurRad="38100" dist="38100" dir="2700000" algn="tl">
                    <a:srgbClr val="000000">
                      <a:alpha val="43137"/>
                    </a:srgbClr>
                  </a:outerShdw>
                </a:effectLst>
                <a:latin typeface="Verdana"/>
                <a:ea typeface="Verdana"/>
              </a:rPr>
              <a:t> </a:t>
            </a:r>
            <a:r>
              <a:rPr lang="en-US" sz="2400" dirty="0">
                <a:solidFill>
                  <a:schemeClr val="tx1"/>
                </a:solidFill>
                <a:latin typeface="Verdana"/>
                <a:ea typeface="Verdana"/>
              </a:rPr>
              <a:t>(pH) and </a:t>
            </a:r>
            <a:r>
              <a:rPr lang="en-US" sz="2400" b="1" dirty="0">
                <a:solidFill>
                  <a:schemeClr val="accent1"/>
                </a:solidFill>
                <a:effectLst>
                  <a:outerShdw blurRad="38100" dist="38100" dir="2700000" algn="tl">
                    <a:srgbClr val="000000">
                      <a:alpha val="43137"/>
                    </a:srgbClr>
                  </a:outerShdw>
                </a:effectLst>
                <a:latin typeface="Verdana"/>
                <a:ea typeface="Verdana"/>
              </a:rPr>
              <a:t>moisture</a:t>
            </a:r>
            <a:r>
              <a:rPr lang="en-US" sz="2400" b="1" dirty="0">
                <a:solidFill>
                  <a:schemeClr val="tx1"/>
                </a:solidFill>
                <a:effectLst>
                  <a:outerShdw blurRad="38100" dist="38100" dir="2700000" algn="tl">
                    <a:srgbClr val="000000">
                      <a:alpha val="43137"/>
                    </a:srgbClr>
                  </a:outerShdw>
                </a:effectLst>
                <a:latin typeface="Verdana"/>
                <a:ea typeface="Verdana"/>
              </a:rPr>
              <a:t> </a:t>
            </a:r>
            <a:r>
              <a:rPr lang="en-US" sz="2400" dirty="0">
                <a:solidFill>
                  <a:schemeClr val="tx1"/>
                </a:solidFill>
                <a:latin typeface="Verdana"/>
                <a:ea typeface="Verdana"/>
              </a:rPr>
              <a:t>(a</a:t>
            </a:r>
            <a:r>
              <a:rPr lang="en-US" sz="2400" baseline="-25000" dirty="0">
                <a:solidFill>
                  <a:schemeClr val="tx1"/>
                </a:solidFill>
                <a:latin typeface="Verdana"/>
                <a:ea typeface="Verdana"/>
              </a:rPr>
              <a:t>w</a:t>
            </a:r>
            <a:r>
              <a:rPr lang="en-US" sz="2400" dirty="0">
                <a:solidFill>
                  <a:schemeClr val="tx1"/>
                </a:solidFill>
                <a:latin typeface="Verdana"/>
                <a:ea typeface="Verdana"/>
              </a:rPr>
              <a:t>) content determine if a food is TCS.</a:t>
            </a:r>
            <a:endParaRPr lang="en-US" sz="2400" dirty="0">
              <a:solidFill>
                <a:schemeClr val="tx1"/>
              </a:solidFill>
              <a:latin typeface="Verdana"/>
              <a:ea typeface="Verdana"/>
              <a:cs typeface="Calibri"/>
            </a:endParaRPr>
          </a:p>
          <a:p>
            <a:endParaRPr lang="en-US" sz="2400" dirty="0">
              <a:solidFill>
                <a:schemeClr val="tx1"/>
              </a:solidFill>
              <a:latin typeface="Verdana"/>
              <a:ea typeface="Verdana"/>
            </a:endParaRPr>
          </a:p>
          <a:p>
            <a:pPr marL="457200" indent="-457200">
              <a:buFont typeface="Arial" panose="020B0604020202020204" pitchFamily="34" charset="0"/>
              <a:buChar char="•"/>
            </a:pPr>
            <a:r>
              <a:rPr lang="en-US" sz="2400" dirty="0">
                <a:solidFill>
                  <a:schemeClr val="tx1"/>
                </a:solidFill>
                <a:latin typeface="Verdana"/>
                <a:ea typeface="Verdana"/>
              </a:rPr>
              <a:t>The FDA Food Code lists </a:t>
            </a:r>
            <a:r>
              <a:rPr lang="en-US" sz="2400" b="1" dirty="0">
                <a:latin typeface="Verdana"/>
                <a:ea typeface="Verdana"/>
              </a:rPr>
              <a:t>raw seed sprouts</a:t>
            </a:r>
            <a:r>
              <a:rPr lang="en-US" sz="2400" dirty="0">
                <a:latin typeface="Verdana"/>
                <a:ea typeface="Verdana"/>
              </a:rPr>
              <a:t>,</a:t>
            </a:r>
            <a:r>
              <a:rPr lang="en-US" sz="2400" b="1" dirty="0">
                <a:latin typeface="Verdana"/>
                <a:ea typeface="Verdana"/>
              </a:rPr>
              <a:t> cut melons</a:t>
            </a:r>
            <a:r>
              <a:rPr lang="en-US" sz="2400" dirty="0">
                <a:latin typeface="Verdana"/>
                <a:ea typeface="Verdana"/>
              </a:rPr>
              <a:t>,</a:t>
            </a:r>
            <a:r>
              <a:rPr lang="en-US" sz="2400" b="1" dirty="0">
                <a:latin typeface="Verdana"/>
                <a:ea typeface="Verdana"/>
              </a:rPr>
              <a:t> cut leafy greens</a:t>
            </a:r>
            <a:r>
              <a:rPr lang="en-US" sz="2400" dirty="0">
                <a:solidFill>
                  <a:schemeClr val="tx1"/>
                </a:solidFill>
                <a:latin typeface="Verdana"/>
                <a:ea typeface="Verdana"/>
              </a:rPr>
              <a:t>, and </a:t>
            </a:r>
            <a:r>
              <a:rPr lang="en-US" sz="2400" b="1" dirty="0">
                <a:latin typeface="Verdana"/>
                <a:ea typeface="Verdana"/>
              </a:rPr>
              <a:t>cut tomatoes </a:t>
            </a:r>
            <a:r>
              <a:rPr lang="en-US" sz="2400" dirty="0">
                <a:solidFill>
                  <a:schemeClr val="tx1"/>
                </a:solidFill>
                <a:latin typeface="Verdana"/>
                <a:ea typeface="Verdana"/>
              </a:rPr>
              <a:t>as TCS foods.</a:t>
            </a:r>
            <a:r>
              <a:rPr lang="en-US" sz="2400" b="1" dirty="0">
                <a:solidFill>
                  <a:schemeClr val="tx1"/>
                </a:solidFill>
                <a:effectLst>
                  <a:outerShdw blurRad="38100" dist="38100" dir="2700000" algn="tl">
                    <a:srgbClr val="000000">
                      <a:alpha val="43137"/>
                    </a:srgbClr>
                  </a:outerShdw>
                </a:effectLst>
                <a:latin typeface="Verdana"/>
                <a:ea typeface="Verdana"/>
              </a:rPr>
              <a:t> </a:t>
            </a:r>
            <a:endParaRPr lang="en-US" sz="2400" dirty="0">
              <a:solidFill>
                <a:schemeClr val="tx1"/>
              </a:solidFill>
              <a:latin typeface="Verdana"/>
              <a:ea typeface="Verdana"/>
              <a:cs typeface="Calibri"/>
            </a:endParaRPr>
          </a:p>
          <a:p>
            <a:endParaRPr lang="en-US" dirty="0"/>
          </a:p>
        </p:txBody>
      </p:sp>
      <p:graphicFrame>
        <p:nvGraphicFramePr>
          <p:cNvPr id="4" name="Diagram 3" descr="Image showing that pH, moisture, and time/temperature are all food safety considerations. ">
            <a:extLst>
              <a:ext uri="{FF2B5EF4-FFF2-40B4-BE49-F238E27FC236}">
                <a16:creationId xmlns:a16="http://schemas.microsoft.com/office/drawing/2014/main" id="{39F12F96-64D5-4E51-957B-2F1C864A736D}"/>
              </a:ext>
            </a:extLst>
          </p:cNvPr>
          <p:cNvGraphicFramePr/>
          <p:nvPr>
            <p:extLst>
              <p:ext uri="{D42A27DB-BD31-4B8C-83A1-F6EECF244321}">
                <p14:modId xmlns:p14="http://schemas.microsoft.com/office/powerpoint/2010/main" val="1398733659"/>
              </p:ext>
            </p:extLst>
          </p:nvPr>
        </p:nvGraphicFramePr>
        <p:xfrm>
          <a:off x="6096000" y="1966121"/>
          <a:ext cx="5895023" cy="3737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ontent Placeholder 2">
            <a:extLst>
              <a:ext uri="{FF2B5EF4-FFF2-40B4-BE49-F238E27FC236}">
                <a16:creationId xmlns:a16="http://schemas.microsoft.com/office/drawing/2014/main" id="{EC2E8229-FD64-416C-AC22-C0F827AB410A}"/>
              </a:ext>
            </a:extLst>
          </p:cNvPr>
          <p:cNvSpPr txBox="1">
            <a:spLocks/>
          </p:cNvSpPr>
          <p:nvPr/>
        </p:nvSpPr>
        <p:spPr>
          <a:xfrm>
            <a:off x="6760274" y="5467968"/>
            <a:ext cx="4650058" cy="471942"/>
          </a:xfrm>
          <a:prstGeom prst="rect">
            <a:avLst/>
          </a:prstGeom>
        </p:spPr>
        <p:txBody>
          <a:bodyPr lIns="91440" tIns="45720" rIns="91440" bIns="45720" anchor="t">
            <a:noAutofit/>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626745" indent="-626745" algn="ctr"/>
            <a:r>
              <a:rPr lang="en-US" sz="1600" dirty="0">
                <a:solidFill>
                  <a:schemeClr val="tx1"/>
                </a:solidFill>
                <a:latin typeface="Verdana" panose="020B0604030504040204" pitchFamily="34" charset="0"/>
                <a:ea typeface="Verdana" panose="020B0604030504040204" pitchFamily="34" charset="0"/>
              </a:rPr>
              <a:t>Note: Values shown in image are general</a:t>
            </a:r>
            <a:r>
              <a:rPr lang="en-US" sz="1600" dirty="0">
                <a:solidFill>
                  <a:schemeClr val="tx1"/>
                </a:solidFill>
              </a:rPr>
              <a:t>.</a:t>
            </a:r>
          </a:p>
        </p:txBody>
      </p:sp>
    </p:spTree>
    <p:extLst>
      <p:ext uri="{BB962C8B-B14F-4D97-AF65-F5344CB8AC3E}">
        <p14:creationId xmlns:p14="http://schemas.microsoft.com/office/powerpoint/2010/main" val="24860592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CB683-217A-42C5-BE6B-D6728C8606F9}"/>
              </a:ext>
            </a:extLst>
          </p:cNvPr>
          <p:cNvSpPr>
            <a:spLocks noGrp="1"/>
          </p:cNvSpPr>
          <p:nvPr>
            <p:ph type="title"/>
          </p:nvPr>
        </p:nvSpPr>
        <p:spPr/>
        <p:txBody>
          <a:bodyPr>
            <a:normAutofit/>
          </a:bodyPr>
          <a:lstStyle/>
          <a:p>
            <a:r>
              <a:rPr lang="en-US" sz="3600" dirty="0"/>
              <a:t>Oxygen Requirements</a:t>
            </a:r>
          </a:p>
        </p:txBody>
      </p:sp>
      <p:sp>
        <p:nvSpPr>
          <p:cNvPr id="3" name="Content Placeholder 2">
            <a:extLst>
              <a:ext uri="{FF2B5EF4-FFF2-40B4-BE49-F238E27FC236}">
                <a16:creationId xmlns:a16="http://schemas.microsoft.com/office/drawing/2014/main" id="{E0B3DEBC-9D19-40F7-80B8-1CDBF957215C}"/>
              </a:ext>
            </a:extLst>
          </p:cNvPr>
          <p:cNvSpPr>
            <a:spLocks noGrp="1"/>
          </p:cNvSpPr>
          <p:nvPr>
            <p:ph sz="quarter" idx="10"/>
          </p:nvPr>
        </p:nvSpPr>
        <p:spPr>
          <a:xfrm>
            <a:off x="1382184" y="1626821"/>
            <a:ext cx="9842500" cy="4710399"/>
          </a:xfrm>
        </p:spPr>
        <p:txBody>
          <a:bodyPr vert="horz" lIns="91440" tIns="45720" rIns="91440" bIns="45720" rtlCol="0" anchor="t">
            <a:normAutofit/>
          </a:bodyPr>
          <a:lstStyle/>
          <a:p>
            <a:r>
              <a:rPr lang="en-US" sz="2400" dirty="0">
                <a:solidFill>
                  <a:schemeClr val="tx1"/>
                </a:solidFill>
                <a:latin typeface="Verdana"/>
                <a:ea typeface="Verdana"/>
              </a:rPr>
              <a:t>Different types of bacteria need </a:t>
            </a:r>
            <a:r>
              <a:rPr lang="en-US" sz="2400" b="1" dirty="0">
                <a:latin typeface="Verdana"/>
                <a:ea typeface="Verdana"/>
              </a:rPr>
              <a:t>different levels of oxygen</a:t>
            </a:r>
            <a:r>
              <a:rPr lang="en-US" sz="2400" dirty="0">
                <a:solidFill>
                  <a:schemeClr val="tx1"/>
                </a:solidFill>
                <a:latin typeface="Verdana"/>
                <a:ea typeface="Verdana"/>
              </a:rPr>
              <a:t> to grow.</a:t>
            </a:r>
          </a:p>
          <a:p>
            <a:endParaRPr lang="en-US" sz="2400" dirty="0">
              <a:solidFill>
                <a:schemeClr val="tx1"/>
              </a:solidFill>
              <a:latin typeface="Verdana"/>
              <a:ea typeface="Verdana"/>
            </a:endParaRPr>
          </a:p>
          <a:p>
            <a:pPr lvl="1">
              <a:buClr>
                <a:schemeClr val="tx1"/>
              </a:buClr>
              <a:buFont typeface="Arial" panose="020B0604020202020204" pitchFamily="34" charset="0"/>
              <a:buChar char="•"/>
            </a:pPr>
            <a:r>
              <a:rPr lang="en-US" sz="2400" b="1" dirty="0">
                <a:solidFill>
                  <a:schemeClr val="accent5"/>
                </a:solidFill>
                <a:latin typeface="Verdana"/>
                <a:ea typeface="Verdana"/>
              </a:rPr>
              <a:t>Anaerobic</a:t>
            </a:r>
            <a:r>
              <a:rPr lang="en-US" sz="2400" dirty="0">
                <a:latin typeface="Verdana"/>
                <a:ea typeface="Verdana"/>
              </a:rPr>
              <a:t> cells cannot tolerate oxygen.</a:t>
            </a:r>
          </a:p>
          <a:p>
            <a:pPr lvl="1">
              <a:buClr>
                <a:schemeClr val="tx1"/>
              </a:buClr>
              <a:buFont typeface="Arial" panose="020B0604020202020204" pitchFamily="34" charset="0"/>
              <a:buChar char="•"/>
            </a:pPr>
            <a:endParaRPr lang="en-US" sz="2400" b="1" dirty="0">
              <a:solidFill>
                <a:schemeClr val="accent5"/>
              </a:solidFill>
              <a:effectLst>
                <a:outerShdw blurRad="38100" dist="38100" dir="2700000" algn="tl">
                  <a:srgbClr val="000000">
                    <a:alpha val="43137"/>
                  </a:srgbClr>
                </a:outerShdw>
              </a:effectLst>
              <a:latin typeface="Verdana"/>
              <a:ea typeface="Verdana"/>
            </a:endParaRPr>
          </a:p>
          <a:p>
            <a:pPr lvl="1">
              <a:buClr>
                <a:schemeClr val="tx1"/>
              </a:buClr>
              <a:buFont typeface="Arial" panose="020B0604020202020204" pitchFamily="34" charset="0"/>
              <a:buChar char="•"/>
            </a:pPr>
            <a:r>
              <a:rPr lang="en-US" sz="2400" b="1" dirty="0">
                <a:solidFill>
                  <a:schemeClr val="accent5"/>
                </a:solidFill>
                <a:latin typeface="Verdana"/>
                <a:ea typeface="Verdana"/>
              </a:rPr>
              <a:t>Aerobic</a:t>
            </a:r>
            <a:r>
              <a:rPr lang="en-US" sz="2400" dirty="0">
                <a:latin typeface="Verdana"/>
                <a:ea typeface="Verdana"/>
              </a:rPr>
              <a:t> cells require oxygen.</a:t>
            </a:r>
          </a:p>
          <a:p>
            <a:pPr lvl="1">
              <a:buClr>
                <a:schemeClr val="tx1"/>
              </a:buClr>
              <a:buFont typeface="Arial" panose="020B0604020202020204" pitchFamily="34" charset="0"/>
              <a:buChar char="•"/>
            </a:pPr>
            <a:endParaRPr lang="en-US" sz="2400" dirty="0">
              <a:latin typeface="Verdana"/>
              <a:ea typeface="Verdana"/>
            </a:endParaRPr>
          </a:p>
          <a:p>
            <a:pPr lvl="1">
              <a:buClr>
                <a:schemeClr val="tx1"/>
              </a:buClr>
              <a:buFont typeface="Arial" panose="020B0604020202020204" pitchFamily="34" charset="0"/>
              <a:buChar char="•"/>
            </a:pPr>
            <a:r>
              <a:rPr lang="en-US" sz="2400" b="1" dirty="0">
                <a:solidFill>
                  <a:schemeClr val="accent5"/>
                </a:solidFill>
                <a:latin typeface="Verdana"/>
                <a:ea typeface="Verdana"/>
              </a:rPr>
              <a:t>Facultative anaerobes </a:t>
            </a:r>
            <a:r>
              <a:rPr lang="en-US" sz="2400" dirty="0">
                <a:latin typeface="Verdana"/>
                <a:ea typeface="Verdana"/>
              </a:rPr>
              <a:t>can grow with or without oxygen. Most foodborne pathogens are facultative anaerobes.</a:t>
            </a:r>
          </a:p>
          <a:p>
            <a:endParaRPr lang="en-US" dirty="0"/>
          </a:p>
        </p:txBody>
      </p:sp>
    </p:spTree>
    <p:extLst>
      <p:ext uri="{BB962C8B-B14F-4D97-AF65-F5344CB8AC3E}">
        <p14:creationId xmlns:p14="http://schemas.microsoft.com/office/powerpoint/2010/main" val="307749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531066AE-A13B-4974-B7E8-5D2B47D083D4}"/>
              </a:ext>
            </a:extLst>
          </p:cNvPr>
          <p:cNvSpPr txBox="1">
            <a:spLocks noGrp="1"/>
          </p:cNvSpPr>
          <p:nvPr>
            <p:ph type="title" idx="4294967295"/>
          </p:nvPr>
        </p:nvSpPr>
        <p:spPr>
          <a:xfrm>
            <a:off x="609600" y="384146"/>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Biofilms</a:t>
            </a:r>
          </a:p>
        </p:txBody>
      </p:sp>
      <p:sp>
        <p:nvSpPr>
          <p:cNvPr id="6" name="Rectangle 5"/>
          <p:cNvSpPr/>
          <p:nvPr/>
        </p:nvSpPr>
        <p:spPr>
          <a:xfrm>
            <a:off x="1339702" y="1311221"/>
            <a:ext cx="9707861" cy="1015663"/>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A </a:t>
            </a:r>
            <a:r>
              <a:rPr kumimoji="0" lang="en-US" sz="2000" i="0" u="none" strike="noStrike" kern="1200" cap="none" spc="0" normalizeH="0" baseline="0" noProof="0" dirty="0">
                <a:ln>
                  <a:noFill/>
                </a:ln>
                <a:uLnTx/>
                <a:uFillTx/>
                <a:latin typeface="Verdana" panose="020B0604030504040204" pitchFamily="34" charset="0"/>
                <a:ea typeface="Verdana" panose="020B0604030504040204" pitchFamily="34" charset="0"/>
              </a:rPr>
              <a:t>biofilm</a:t>
            </a:r>
            <a:r>
              <a:rPr kumimoji="0" lang="en-US" sz="2000" b="0" i="0" u="none" strike="noStrike" kern="1200" cap="none" spc="0" normalizeH="0" baseline="0" noProof="0" dirty="0">
                <a:ln>
                  <a:noFill/>
                </a:ln>
                <a:solidFill>
                  <a:srgbClr val="3AA33C"/>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 </a:t>
            </a:r>
            <a:r>
              <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is </a:t>
            </a:r>
            <a:r>
              <a:rPr kumimoji="0" lang="en-US" sz="2000" b="1" i="0" u="none" strike="noStrike" kern="1200" cap="none" spc="0" normalizeH="0" baseline="0" noProof="0" dirty="0">
                <a:ln>
                  <a:noFill/>
                </a:ln>
                <a:solidFill>
                  <a:schemeClr val="accent5"/>
                </a:solidFill>
                <a:effectLst/>
                <a:uLnTx/>
                <a:uFillTx/>
                <a:latin typeface="Verdana" panose="020B0604030504040204" pitchFamily="34" charset="0"/>
                <a:ea typeface="Verdana" panose="020B0604030504040204" pitchFamily="34" charset="0"/>
              </a:rPr>
              <a:t>a colony of microorganisms that is attached to a surface</a:t>
            </a:r>
            <a:r>
              <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 within a thin (slime) layer made up of extracellular polymeric substances (EPSs).</a:t>
            </a:r>
          </a:p>
        </p:txBody>
      </p:sp>
      <p:pic>
        <p:nvPicPr>
          <p:cNvPr id="8" name="Picture 2" descr="Image showing attachment, growth, and detachment of microorganisms.">
            <a:hlinkClick r:id="rId3"/>
          </p:cNvPr>
          <p:cNvPicPr>
            <a:picLocks noGrp="1" noChangeAspect="1" noChangeArrowheads="1"/>
          </p:cNvPicPr>
          <p:nvPr>
            <p:ph sz="quarter" idx="10"/>
          </p:nvPr>
        </p:nvPicPr>
        <p:blipFill>
          <a:blip r:embed="rId4">
            <a:extLst>
              <a:ext uri="{28A0092B-C50C-407E-A947-70E740481C1C}">
                <a14:useLocalDpi xmlns:a14="http://schemas.microsoft.com/office/drawing/2010/main" val="0"/>
              </a:ext>
            </a:extLst>
          </a:blip>
          <a:stretch>
            <a:fillRect/>
          </a:stretch>
        </p:blipFill>
        <p:spPr bwMode="auto">
          <a:xfrm>
            <a:off x="2977116" y="2466742"/>
            <a:ext cx="5911886" cy="2940178"/>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p:cNvSpPr>
            <a:spLocks noGrp="1"/>
          </p:cNvSpPr>
          <p:nvPr>
            <p:ph type="body" sz="quarter" idx="4294967295"/>
          </p:nvPr>
        </p:nvSpPr>
        <p:spPr>
          <a:xfrm>
            <a:off x="845455" y="5546779"/>
            <a:ext cx="10696354" cy="407453"/>
          </a:xfrm>
        </p:spPr>
        <p:txBody>
          <a:bodyPr>
            <a:noAutofit/>
          </a:bodyPr>
          <a:lstStyle/>
          <a:p>
            <a:pPr algn="ctr"/>
            <a:r>
              <a:rPr lang="en-US" sz="2000" i="0" dirty="0">
                <a:solidFill>
                  <a:schemeClr val="tx1"/>
                </a:solidFill>
                <a:latin typeface="Verdana" panose="020B0604030504040204" pitchFamily="34" charset="0"/>
                <a:ea typeface="Verdana" panose="020B0604030504040204" pitchFamily="34" charset="0"/>
              </a:rPr>
              <a:t>Biofilms </a:t>
            </a:r>
            <a:r>
              <a:rPr lang="en-US" sz="2000" b="1" i="0" dirty="0">
                <a:solidFill>
                  <a:schemeClr val="accent5"/>
                </a:solidFill>
                <a:latin typeface="Verdana" panose="020B0604030504040204" pitchFamily="34" charset="0"/>
                <a:ea typeface="Verdana" panose="020B0604030504040204" pitchFamily="34" charset="0"/>
              </a:rPr>
              <a:t>enable microorganisms to survive and adapt</a:t>
            </a:r>
            <a:r>
              <a:rPr lang="en-US" sz="2000" i="0" dirty="0">
                <a:latin typeface="Verdana" panose="020B0604030504040204" pitchFamily="34" charset="0"/>
                <a:ea typeface="Verdana" panose="020B0604030504040204" pitchFamily="34" charset="0"/>
              </a:rPr>
              <a:t> </a:t>
            </a:r>
            <a:r>
              <a:rPr lang="en-US" sz="2000" i="0" dirty="0">
                <a:solidFill>
                  <a:schemeClr val="tx1"/>
                </a:solidFill>
                <a:latin typeface="Verdana" panose="020B0604030504040204" pitchFamily="34" charset="0"/>
                <a:ea typeface="Verdana" panose="020B0604030504040204" pitchFamily="34" charset="0"/>
              </a:rPr>
              <a:t>in adverse environmental conditions using a cooperative method of growth.</a:t>
            </a:r>
          </a:p>
        </p:txBody>
      </p:sp>
    </p:spTree>
    <p:extLst>
      <p:ext uri="{BB962C8B-B14F-4D97-AF65-F5344CB8AC3E}">
        <p14:creationId xmlns:p14="http://schemas.microsoft.com/office/powerpoint/2010/main" val="17822929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531066AE-A13B-4974-B7E8-5D2B47D083D4}"/>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Biofilms, Cont. </a:t>
            </a:r>
          </a:p>
        </p:txBody>
      </p:sp>
      <p:sp>
        <p:nvSpPr>
          <p:cNvPr id="4" name="Content Placeholder 3">
            <a:extLst>
              <a:ext uri="{FF2B5EF4-FFF2-40B4-BE49-F238E27FC236}">
                <a16:creationId xmlns:a16="http://schemas.microsoft.com/office/drawing/2014/main" id="{F71CF5F3-D06C-4C3D-A6A3-563B774A4936}"/>
              </a:ext>
            </a:extLst>
          </p:cNvPr>
          <p:cNvSpPr>
            <a:spLocks noGrp="1"/>
          </p:cNvSpPr>
          <p:nvPr>
            <p:ph sz="quarter" idx="10"/>
          </p:nvPr>
        </p:nvSpPr>
        <p:spPr>
          <a:xfrm>
            <a:off x="889000" y="1576028"/>
            <a:ext cx="10414000" cy="3705944"/>
          </a:xfrm>
        </p:spPr>
        <p:txBody>
          <a:bodyPr>
            <a:normAutofit lnSpcReduction="10000"/>
          </a:bodyPr>
          <a:lstStyle/>
          <a:p>
            <a:pPr marL="342900" indent="-342900">
              <a:buFont typeface="Arial" panose="020B0604020202020204" pitchFamily="34" charset="0"/>
              <a:buChar char="•"/>
            </a:pPr>
            <a:r>
              <a:rPr lang="en-US" sz="2400" dirty="0">
                <a:solidFill>
                  <a:schemeClr val="tx1"/>
                </a:solidFill>
                <a:latin typeface="Verdana" panose="020B0604030504040204" pitchFamily="34" charset="0"/>
                <a:ea typeface="Verdana" panose="020B0604030504040204" pitchFamily="34" charset="0"/>
              </a:rPr>
              <a:t>Some bacteria can form biofilms on </a:t>
            </a:r>
            <a:r>
              <a:rPr lang="en-US" sz="2400" b="1" dirty="0">
                <a:latin typeface="Verdana" panose="020B0604030504040204" pitchFamily="34" charset="0"/>
                <a:ea typeface="Verdana" panose="020B0604030504040204" pitchFamily="34" charset="0"/>
              </a:rPr>
              <a:t>surfaces of food, equipment, and facilities</a:t>
            </a:r>
          </a:p>
          <a:p>
            <a:pPr marL="342900" indent="-342900">
              <a:buFont typeface="Arial" panose="020B0604020202020204" pitchFamily="34" charset="0"/>
              <a:buChar char="•"/>
            </a:pPr>
            <a:r>
              <a:rPr lang="en-US" sz="2400" dirty="0">
                <a:solidFill>
                  <a:schemeClr val="tx1"/>
                </a:solidFill>
                <a:latin typeface="Verdana" panose="020B0604030504040204" pitchFamily="34" charset="0"/>
                <a:ea typeface="Verdana" panose="020B0604030504040204" pitchFamily="34" charset="0"/>
              </a:rPr>
              <a:t>Biofilms are a </a:t>
            </a:r>
            <a:r>
              <a:rPr lang="en-US" sz="2400" b="1" dirty="0">
                <a:latin typeface="Verdana" panose="020B0604030504040204" pitchFamily="34" charset="0"/>
                <a:ea typeface="Verdana" panose="020B0604030504040204" pitchFamily="34" charset="0"/>
              </a:rPr>
              <a:t>public health challenge and risk</a:t>
            </a:r>
            <a:r>
              <a:rPr lang="en-US" sz="2400" dirty="0">
                <a:solidFill>
                  <a:schemeClr val="tx1"/>
                </a:solidFill>
                <a:latin typeface="Verdana" panose="020B0604030504040204" pitchFamily="34" charset="0"/>
                <a:ea typeface="Verdana" panose="020B0604030504040204" pitchFamily="34" charset="0"/>
              </a:rPr>
              <a:t> since they  can:</a:t>
            </a:r>
          </a:p>
          <a:p>
            <a:pPr marL="1085850" lvl="1" indent="-342900">
              <a:buFontTx/>
              <a:buChar char="-"/>
            </a:pPr>
            <a:r>
              <a:rPr lang="en-US" sz="2400" dirty="0">
                <a:latin typeface="Verdana" panose="020B0604030504040204" pitchFamily="34" charset="0"/>
                <a:ea typeface="Verdana" panose="020B0604030504040204" pitchFamily="34" charset="0"/>
              </a:rPr>
              <a:t>Be difficult to remove</a:t>
            </a:r>
          </a:p>
          <a:p>
            <a:pPr marL="1085850" lvl="1" indent="-342900">
              <a:buFontTx/>
              <a:buChar char="-"/>
            </a:pPr>
            <a:r>
              <a:rPr lang="en-US" sz="2400" dirty="0">
                <a:latin typeface="Verdana" panose="020B0604030504040204" pitchFamily="34" charset="0"/>
                <a:ea typeface="Verdana" panose="020B0604030504040204" pitchFamily="34" charset="0"/>
              </a:rPr>
              <a:t>Be resistant to agents used to clean</a:t>
            </a:r>
          </a:p>
          <a:p>
            <a:pPr marL="1085850" lvl="1" indent="-342900">
              <a:buFontTx/>
              <a:buChar char="-"/>
            </a:pPr>
            <a:r>
              <a:rPr lang="en-US" sz="2400" dirty="0">
                <a:latin typeface="Verdana" panose="020B0604030504040204" pitchFamily="34" charset="0"/>
                <a:ea typeface="Verdana" panose="020B0604030504040204" pitchFamily="34" charset="0"/>
              </a:rPr>
              <a:t>Lead to food contamination and spoilage</a:t>
            </a:r>
          </a:p>
          <a:p>
            <a:pPr marL="1085850" lvl="1" indent="-342900">
              <a:buFontTx/>
              <a:buChar char="-"/>
            </a:pPr>
            <a:r>
              <a:rPr lang="en-US" sz="2400" dirty="0">
                <a:latin typeface="Verdana" panose="020B0604030504040204" pitchFamily="34" charset="0"/>
                <a:ea typeface="Verdana" panose="020B0604030504040204" pitchFamily="34" charset="0"/>
              </a:rPr>
              <a:t>Lead to transmission and poor treatment of disease</a:t>
            </a:r>
          </a:p>
          <a:p>
            <a:pPr marL="1085850" lvl="1" indent="-342900">
              <a:buFontTx/>
              <a:buChar char="-"/>
            </a:pPr>
            <a:r>
              <a:rPr lang="en-US" sz="2400" dirty="0">
                <a:latin typeface="Verdana" panose="020B0604030504040204" pitchFamily="34" charset="0"/>
                <a:ea typeface="Verdana" panose="020B0604030504040204" pitchFamily="34" charset="0"/>
              </a:rPr>
              <a:t>Lead to corrosion/damage of surfaces in food facilities </a:t>
            </a:r>
          </a:p>
        </p:txBody>
      </p:sp>
      <p:sp>
        <p:nvSpPr>
          <p:cNvPr id="10" name="Text Placeholder 9">
            <a:extLst>
              <a:ext uri="{FF2B5EF4-FFF2-40B4-BE49-F238E27FC236}">
                <a16:creationId xmlns:a16="http://schemas.microsoft.com/office/drawing/2014/main" id="{55C49C6F-AAC7-42D0-87E8-701CEDC7B8CD}"/>
              </a:ext>
            </a:extLst>
          </p:cNvPr>
          <p:cNvSpPr>
            <a:spLocks noGrp="1"/>
          </p:cNvSpPr>
          <p:nvPr>
            <p:ph type="body" sz="quarter" idx="12"/>
          </p:nvPr>
        </p:nvSpPr>
        <p:spPr>
          <a:xfrm>
            <a:off x="4762706" y="5602736"/>
            <a:ext cx="6231359" cy="1009650"/>
          </a:xfrm>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900" b="1" i="1"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Any surface that combines an abundance of </a:t>
            </a:r>
            <a:r>
              <a:rPr kumimoji="0" lang="en-US" sz="1900" b="1" i="1" u="none" strike="noStrike" kern="1200" cap="none" spc="0" normalizeH="0" baseline="0" noProof="0" dirty="0">
                <a:ln>
                  <a:noFill/>
                </a:ln>
                <a:solidFill>
                  <a:srgbClr val="3AA33C"/>
                </a:solidFill>
                <a:effectLst/>
                <a:uLnTx/>
                <a:uFillTx/>
                <a:latin typeface="Cambria" panose="02040503050406030204" pitchFamily="18" charset="0"/>
                <a:ea typeface="Cambria" panose="02040503050406030204" pitchFamily="18" charset="0"/>
                <a:cs typeface="+mn-cs"/>
              </a:rPr>
              <a:t>moisture and nutrients </a:t>
            </a:r>
            <a:r>
              <a:rPr kumimoji="0" lang="en-US" sz="1900" b="1" i="1"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is susceptible to biofilm formation if microorganisms are present.</a:t>
            </a:r>
            <a:endParaRPr kumimoji="0" lang="en-US" sz="2600" b="0" i="0" u="none" strike="noStrike" kern="1200" cap="none" spc="0" normalizeH="0" baseline="0" noProof="0" dirty="0">
              <a:ln>
                <a:noFill/>
              </a:ln>
              <a:solidFill>
                <a:srgbClr val="000000"/>
              </a:solidFill>
              <a:effectLst/>
              <a:uLnTx/>
              <a:uFillTx/>
              <a:latin typeface="Calibri"/>
              <a:ea typeface="+mn-ea"/>
              <a:cs typeface="+mn-cs"/>
            </a:endParaRPr>
          </a:p>
          <a:p>
            <a:endParaRPr lang="en-US" dirty="0"/>
          </a:p>
        </p:txBody>
      </p:sp>
    </p:spTree>
    <p:extLst>
      <p:ext uri="{BB962C8B-B14F-4D97-AF65-F5344CB8AC3E}">
        <p14:creationId xmlns:p14="http://schemas.microsoft.com/office/powerpoint/2010/main" val="21705794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C88ECC79-59DE-4F9B-B66D-AE094C35B422}"/>
              </a:ext>
            </a:extLst>
          </p:cNvPr>
          <p:cNvSpPr>
            <a:spLocks noGrp="1"/>
          </p:cNvSpPr>
          <p:nvPr>
            <p:ph type="title"/>
          </p:nvPr>
        </p:nvSpPr>
        <p:spPr/>
        <p:txBody>
          <a:bodyPr>
            <a:normAutofit/>
          </a:bodyPr>
          <a:lstStyle/>
          <a:p>
            <a:r>
              <a:rPr lang="en-US" sz="3600" dirty="0"/>
              <a:t>Internalization </a:t>
            </a:r>
          </a:p>
        </p:txBody>
      </p:sp>
      <p:sp>
        <p:nvSpPr>
          <p:cNvPr id="15" name="TextBox 14">
            <a:extLst>
              <a:ext uri="{FF2B5EF4-FFF2-40B4-BE49-F238E27FC236}">
                <a16:creationId xmlns:a16="http://schemas.microsoft.com/office/drawing/2014/main" id="{0277D239-E66D-4A40-A6AD-7A2650658553}"/>
              </a:ext>
            </a:extLst>
          </p:cNvPr>
          <p:cNvSpPr txBox="1"/>
          <p:nvPr/>
        </p:nvSpPr>
        <p:spPr>
          <a:xfrm>
            <a:off x="973507" y="1553257"/>
            <a:ext cx="10244986" cy="49244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Occurs when bacteria infiltrate the produce</a:t>
            </a:r>
          </a:p>
        </p:txBody>
      </p:sp>
      <p:sp>
        <p:nvSpPr>
          <p:cNvPr id="16" name="Content Placeholder 3">
            <a:extLst>
              <a:ext uri="{FF2B5EF4-FFF2-40B4-BE49-F238E27FC236}">
                <a16:creationId xmlns:a16="http://schemas.microsoft.com/office/drawing/2014/main" id="{C111C075-604B-47F6-A963-F88B92B0E6F9}"/>
              </a:ext>
            </a:extLst>
          </p:cNvPr>
          <p:cNvSpPr txBox="1">
            <a:spLocks/>
          </p:cNvSpPr>
          <p:nvPr/>
        </p:nvSpPr>
        <p:spPr>
          <a:xfrm>
            <a:off x="4872867" y="2135689"/>
            <a:ext cx="6759151" cy="4218317"/>
          </a:xfrm>
          <a:prstGeom prst="rect">
            <a:avLst/>
          </a:prstGeom>
          <a:ln>
            <a:noFill/>
          </a:ln>
        </p:spPr>
        <p:txBody>
          <a:bodyPr vert="horz" lIns="91440" tIns="45720" rIns="91440" bIns="45720" rtlCol="0">
            <a:normAutofit lnSpcReduction="10000"/>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200" b="1" u="sng" dirty="0">
                <a:solidFill>
                  <a:srgbClr val="3AA33C"/>
                </a:solidFill>
                <a:latin typeface="Verdana" panose="020B0604030504040204" pitchFamily="34" charset="0"/>
                <a:ea typeface="Verdana" panose="020B0604030504040204" pitchFamily="34" charset="0"/>
              </a:rPr>
              <a:t>Pre-Harvest</a:t>
            </a:r>
            <a:r>
              <a:rPr lang="en-US" sz="2200" u="sng" dirty="0">
                <a:solidFill>
                  <a:srgbClr val="3AA33C"/>
                </a:solidFill>
                <a:latin typeface="Verdana" panose="020B0604030504040204" pitchFamily="34" charset="0"/>
                <a:ea typeface="Verdana" panose="020B0604030504040204" pitchFamily="34" charset="0"/>
              </a:rPr>
              <a:t> </a:t>
            </a:r>
          </a:p>
          <a:p>
            <a:endParaRPr lang="en-US" sz="2200" u="sng" dirty="0">
              <a:solidFill>
                <a:srgbClr val="3AA33C"/>
              </a:solidFill>
              <a:latin typeface="Verdana" panose="020B0604030504040204" pitchFamily="34" charset="0"/>
              <a:ea typeface="Verdana" panose="020B0604030504040204" pitchFamily="34" charset="0"/>
            </a:endParaRPr>
          </a:p>
          <a:p>
            <a:pPr marL="169863" indent="-169863">
              <a:buFont typeface="Arial" panose="020B0604020202020204" pitchFamily="34" charset="0"/>
              <a:buChar char="•"/>
            </a:pPr>
            <a:r>
              <a:rPr lang="en-US" sz="2200" dirty="0">
                <a:solidFill>
                  <a:srgbClr val="000000"/>
                </a:solidFill>
                <a:latin typeface="Verdana" panose="020B0604030504040204" pitchFamily="34" charset="0"/>
                <a:ea typeface="Verdana" panose="020B0604030504040204" pitchFamily="34" charset="0"/>
              </a:rPr>
              <a:t>Bacteria can be taken into the plant via the root system</a:t>
            </a:r>
          </a:p>
          <a:p>
            <a:pPr marL="169863" indent="-169863">
              <a:buFont typeface="Arial" panose="020B0604020202020204" pitchFamily="34" charset="0"/>
              <a:buChar char="•"/>
            </a:pPr>
            <a:endParaRPr lang="en-US" sz="2200" dirty="0">
              <a:solidFill>
                <a:srgbClr val="000000"/>
              </a:solidFill>
              <a:latin typeface="Verdana" panose="020B0604030504040204" pitchFamily="34" charset="0"/>
              <a:ea typeface="Verdana" panose="020B0604030504040204" pitchFamily="34" charset="0"/>
            </a:endParaRPr>
          </a:p>
          <a:p>
            <a:pPr marL="169863" indent="-169863">
              <a:buFont typeface="Arial" panose="020B0604020202020204" pitchFamily="34" charset="0"/>
              <a:buChar char="•"/>
            </a:pPr>
            <a:r>
              <a:rPr lang="en-US" sz="2200" dirty="0">
                <a:solidFill>
                  <a:srgbClr val="000000"/>
                </a:solidFill>
                <a:latin typeface="Verdana" panose="020B0604030504040204" pitchFamily="34" charset="0"/>
                <a:ea typeface="Verdana" panose="020B0604030504040204" pitchFamily="34" charset="0"/>
              </a:rPr>
              <a:t>Physical damage (wounds, cuts, bruises etc.) can create harborage sites for bacteria to infiltrate</a:t>
            </a:r>
          </a:p>
          <a:p>
            <a:pPr marL="169863" indent="-169863">
              <a:buFont typeface="Arial" panose="020B0604020202020204" pitchFamily="34" charset="0"/>
              <a:buChar char="•"/>
            </a:pPr>
            <a:endParaRPr lang="en-US" sz="2200" dirty="0">
              <a:solidFill>
                <a:srgbClr val="000000"/>
              </a:solidFill>
              <a:latin typeface="Verdana" panose="020B0604030504040204" pitchFamily="34" charset="0"/>
              <a:ea typeface="Verdana" panose="020B0604030504040204" pitchFamily="34" charset="0"/>
            </a:endParaRPr>
          </a:p>
          <a:p>
            <a:pPr marL="173038"/>
            <a:r>
              <a:rPr lang="en-US" sz="2200" b="1" u="sng" dirty="0">
                <a:solidFill>
                  <a:srgbClr val="000000"/>
                </a:solidFill>
                <a:latin typeface="Verdana" panose="020B0604030504040204" pitchFamily="34" charset="0"/>
                <a:ea typeface="Verdana" panose="020B0604030504040204" pitchFamily="34" charset="0"/>
              </a:rPr>
              <a:t>Quick tip: </a:t>
            </a:r>
          </a:p>
          <a:p>
            <a:pPr marL="173038"/>
            <a:r>
              <a:rPr lang="en-US" sz="2200" b="1" dirty="0">
                <a:solidFill>
                  <a:srgbClr val="3AA33C"/>
                </a:solidFill>
                <a:latin typeface="Verdana" panose="020B0604030504040204" pitchFamily="34" charset="0"/>
                <a:ea typeface="Verdana" panose="020B0604030504040204" pitchFamily="34" charset="0"/>
              </a:rPr>
              <a:t>Good Agricultural Practices </a:t>
            </a:r>
            <a:r>
              <a:rPr lang="en-US" sz="2200" b="1" dirty="0">
                <a:latin typeface="Verdana" panose="020B0604030504040204" pitchFamily="34" charset="0"/>
                <a:ea typeface="Verdana" panose="020B0604030504040204" pitchFamily="34" charset="0"/>
              </a:rPr>
              <a:t>are critical!</a:t>
            </a:r>
          </a:p>
          <a:p>
            <a:pPr marL="169863" indent="-169863">
              <a:buFont typeface="Arial" panose="020B0604020202020204" pitchFamily="34" charset="0"/>
              <a:buChar char="•"/>
            </a:pPr>
            <a:endParaRPr lang="en-US" sz="3100" dirty="0">
              <a:solidFill>
                <a:srgbClr val="000000"/>
              </a:solidFill>
              <a:latin typeface="Verdana" panose="020B0604030504040204" pitchFamily="34" charset="0"/>
              <a:ea typeface="Verdana" panose="020B0604030504040204" pitchFamily="34" charset="0"/>
            </a:endParaRPr>
          </a:p>
          <a:p>
            <a:endParaRPr lang="en-US" sz="2600" dirty="0">
              <a:solidFill>
                <a:srgbClr val="000000"/>
              </a:solidFill>
              <a:latin typeface="Calibri"/>
            </a:endParaRPr>
          </a:p>
        </p:txBody>
      </p:sp>
      <p:pic>
        <p:nvPicPr>
          <p:cNvPr id="10" name="Picture Placeholder 9" descr="Image showing that animals, humans, water and soil, and more are all factors that influence the safety of plants. ">
            <a:extLst>
              <a:ext uri="{FF2B5EF4-FFF2-40B4-BE49-F238E27FC236}">
                <a16:creationId xmlns:a16="http://schemas.microsoft.com/office/drawing/2014/main" id="{1EE12B96-F71A-48B1-8A25-53C7E7B35E88}"/>
              </a:ext>
            </a:extLst>
          </p:cNvPr>
          <p:cNvPicPr>
            <a:picLocks noGrp="1" noChangeAspect="1"/>
          </p:cNvPicPr>
          <p:nvPr>
            <p:ph sz="quarter" idx="10"/>
          </p:nvPr>
        </p:nvPicPr>
        <p:blipFill>
          <a:blip r:embed="rId3"/>
          <a:stretch>
            <a:fillRect/>
          </a:stretch>
        </p:blipFill>
        <p:spPr>
          <a:xfrm>
            <a:off x="1248958" y="2525451"/>
            <a:ext cx="3433519" cy="3438794"/>
          </a:xfrm>
          <a:prstGeom prst="rect">
            <a:avLst/>
          </a:prstGeom>
        </p:spPr>
      </p:pic>
    </p:spTree>
    <p:extLst>
      <p:ext uri="{BB962C8B-B14F-4D97-AF65-F5344CB8AC3E}">
        <p14:creationId xmlns:p14="http://schemas.microsoft.com/office/powerpoint/2010/main" val="15822279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0">
            <a:extLst>
              <a:ext uri="{FF2B5EF4-FFF2-40B4-BE49-F238E27FC236}">
                <a16:creationId xmlns:a16="http://schemas.microsoft.com/office/drawing/2014/main" id="{5522EDB2-4985-4B08-A50F-EB2BE50D6100}"/>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a:ln>
                  <a:noFill/>
                </a:ln>
                <a:solidFill>
                  <a:schemeClr val="bg1"/>
                </a:solidFill>
                <a:effectLst/>
                <a:uLnTx/>
                <a:uFillTx/>
                <a:latin typeface="Calibri"/>
                <a:ea typeface="+mj-ea"/>
                <a:cs typeface="Calibri"/>
              </a:rPr>
              <a:t>Internalization, Cont.  </a:t>
            </a:r>
            <a:endParaRPr kumimoji="0" lang="en-US" sz="3600" b="1" i="0" u="none" strike="noStrike" kern="1200" cap="none" spc="0" normalizeH="0" baseline="0" noProof="0" dirty="0">
              <a:ln>
                <a:noFill/>
              </a:ln>
              <a:solidFill>
                <a:schemeClr val="bg1"/>
              </a:solidFill>
              <a:effectLst/>
              <a:uLnTx/>
              <a:uFillTx/>
              <a:latin typeface="Calibri"/>
              <a:ea typeface="+mj-ea"/>
              <a:cs typeface="Calibri"/>
            </a:endParaRPr>
          </a:p>
        </p:txBody>
      </p:sp>
      <p:sp>
        <p:nvSpPr>
          <p:cNvPr id="8" name="Content Placeholder 3"/>
          <p:cNvSpPr txBox="1">
            <a:spLocks/>
          </p:cNvSpPr>
          <p:nvPr/>
        </p:nvSpPr>
        <p:spPr>
          <a:xfrm>
            <a:off x="1493512" y="1389737"/>
            <a:ext cx="8755810" cy="546814"/>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rPr>
              <a:t>Occurs when bacteria infiltrate the produce</a:t>
            </a:r>
            <a:endParaRPr kumimoji="0" lang="en-US" sz="2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p:txBody>
      </p:sp>
      <p:sp>
        <p:nvSpPr>
          <p:cNvPr id="12" name="Content Placeholder 3"/>
          <p:cNvSpPr txBox="1">
            <a:spLocks/>
          </p:cNvSpPr>
          <p:nvPr/>
        </p:nvSpPr>
        <p:spPr>
          <a:xfrm>
            <a:off x="806292" y="1842077"/>
            <a:ext cx="6709460" cy="4105840"/>
          </a:xfrm>
          <a:prstGeom prst="rect">
            <a:avLst/>
          </a:prstGeom>
          <a:ln>
            <a:noFill/>
          </a:ln>
        </p:spPr>
        <p:txBody>
          <a:bodyPr vert="horz" lIns="91440" tIns="45720" rIns="91440" bIns="45720" rtlCol="0">
            <a:noAutofit/>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800" b="1" u="sng" dirty="0">
                <a:solidFill>
                  <a:srgbClr val="3AA33C"/>
                </a:solidFill>
                <a:latin typeface="Verdana" panose="020B0604030504040204" pitchFamily="34" charset="0"/>
                <a:ea typeface="Verdana" panose="020B0604030504040204" pitchFamily="34" charset="0"/>
              </a:rPr>
              <a:t>Post-Harvest</a:t>
            </a:r>
            <a:r>
              <a:rPr lang="en-US" sz="1800" u="sng" dirty="0">
                <a:solidFill>
                  <a:srgbClr val="3AA33C"/>
                </a:solidFill>
                <a:latin typeface="Verdana" panose="020B0604030504040204" pitchFamily="34" charset="0"/>
                <a:ea typeface="Verdana" panose="020B0604030504040204" pitchFamily="34" charset="0"/>
              </a:rPr>
              <a:t> </a:t>
            </a:r>
          </a:p>
          <a:p>
            <a:endParaRPr lang="en-US" sz="1800" u="sng" dirty="0">
              <a:solidFill>
                <a:srgbClr val="3AA33C"/>
              </a:solidFill>
              <a:latin typeface="Verdana" panose="020B0604030504040204" pitchFamily="34" charset="0"/>
              <a:ea typeface="Verdana" panose="020B0604030504040204" pitchFamily="34" charset="0"/>
            </a:endParaRPr>
          </a:p>
          <a:p>
            <a:pPr marL="169863" indent="-169863">
              <a:buFont typeface="Arial" panose="020B0604020202020204" pitchFamily="34" charset="0"/>
              <a:buChar char="•"/>
            </a:pPr>
            <a:r>
              <a:rPr lang="en-US" sz="1800" dirty="0">
                <a:solidFill>
                  <a:srgbClr val="000000"/>
                </a:solidFill>
                <a:latin typeface="Verdana" panose="020B0604030504040204" pitchFamily="34" charset="0"/>
                <a:ea typeface="Verdana" panose="020B0604030504040204" pitchFamily="34" charset="0"/>
              </a:rPr>
              <a:t>Bacteria may move from the outer surface to the internal tissue through stem scars and areas with physical damage (wounds etc.)</a:t>
            </a:r>
          </a:p>
          <a:p>
            <a:pPr marL="169863" indent="-169863">
              <a:buFont typeface="Arial" panose="020B0604020202020204" pitchFamily="34" charset="0"/>
              <a:buChar char="•"/>
            </a:pPr>
            <a:endParaRPr lang="en-US" sz="1800" dirty="0">
              <a:solidFill>
                <a:srgbClr val="000000"/>
              </a:solidFill>
              <a:latin typeface="Verdana" panose="020B0604030504040204" pitchFamily="34" charset="0"/>
              <a:ea typeface="Verdana" panose="020B0604030504040204" pitchFamily="34" charset="0"/>
            </a:endParaRPr>
          </a:p>
          <a:p>
            <a:pPr marL="169863" indent="-169863">
              <a:buFont typeface="Arial" panose="020B0604020202020204" pitchFamily="34" charset="0"/>
              <a:buChar char="•"/>
            </a:pPr>
            <a:r>
              <a:rPr lang="en-US" sz="1800" dirty="0">
                <a:solidFill>
                  <a:srgbClr val="000000"/>
                </a:solidFill>
                <a:latin typeface="Verdana" panose="020B0604030504040204" pitchFamily="34" charset="0"/>
                <a:ea typeface="Verdana" panose="020B0604030504040204" pitchFamily="34" charset="0"/>
              </a:rPr>
              <a:t>Studies on tomatoes and apples revealed that when produce is immersed in cooler water, the differential can lead to intake of water along with any bacteria present on the surface or in the wash water.</a:t>
            </a:r>
          </a:p>
          <a:p>
            <a:pPr marL="169863" indent="-169863">
              <a:buFont typeface="Arial" panose="020B0604020202020204" pitchFamily="34" charset="0"/>
              <a:buChar char="•"/>
            </a:pPr>
            <a:endParaRPr lang="en-US" sz="1800" dirty="0">
              <a:solidFill>
                <a:srgbClr val="000000"/>
              </a:solidFill>
              <a:latin typeface="Verdana" panose="020B0604030504040204" pitchFamily="34" charset="0"/>
              <a:ea typeface="Verdana" panose="020B0604030504040204" pitchFamily="34" charset="0"/>
            </a:endParaRPr>
          </a:p>
          <a:p>
            <a:pPr marL="173038"/>
            <a:r>
              <a:rPr lang="en-US" sz="1800" b="1" u="sng" dirty="0">
                <a:solidFill>
                  <a:srgbClr val="000000"/>
                </a:solidFill>
                <a:latin typeface="Verdana" panose="020B0604030504040204" pitchFamily="34" charset="0"/>
                <a:ea typeface="Verdana" panose="020B0604030504040204" pitchFamily="34" charset="0"/>
              </a:rPr>
              <a:t>Quick tip: </a:t>
            </a:r>
          </a:p>
          <a:p>
            <a:pPr marL="173038"/>
            <a:r>
              <a:rPr lang="en-US" sz="1800" b="1" dirty="0">
                <a:latin typeface="Verdana" panose="020B0604030504040204" pitchFamily="34" charset="0"/>
                <a:ea typeface="Verdana" panose="020B0604030504040204" pitchFamily="34" charset="0"/>
              </a:rPr>
              <a:t>Wash water temperature should be maintained at 10°F warmer than the produce being washed</a:t>
            </a:r>
          </a:p>
        </p:txBody>
      </p:sp>
      <p:grpSp>
        <p:nvGrpSpPr>
          <p:cNvPr id="3" name="Group 2" descr="Images of tomatoes and apples being washed in water. "/>
          <p:cNvGrpSpPr/>
          <p:nvPr/>
        </p:nvGrpSpPr>
        <p:grpSpPr>
          <a:xfrm>
            <a:off x="7494054" y="2121210"/>
            <a:ext cx="3891654" cy="3963129"/>
            <a:chOff x="4849521" y="2181796"/>
            <a:chExt cx="3891654" cy="3963129"/>
          </a:xfrm>
        </p:grpSpPr>
        <p:pic>
          <p:nvPicPr>
            <p:cNvPr id="2054" name="Picture 6" descr="Image result for flume wash apples">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40000">
              <a:off x="5032350" y="3936844"/>
              <a:ext cx="3312122" cy="2208081"/>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2056" name="Picture 8" descr="Image result for tomatoes washed in sink">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80000">
              <a:off x="4849521" y="2181796"/>
              <a:ext cx="3891654" cy="2192482"/>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9467381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b="1"/>
              <a:t>What’s </a:t>
            </a:r>
            <a:r>
              <a:rPr lang="en-US" sz="2800" b="1"/>
              <a:t>causing</a:t>
            </a:r>
            <a:r>
              <a:rPr lang="en-US" b="1"/>
              <a:t> illness?</a:t>
            </a:r>
          </a:p>
        </p:txBody>
      </p:sp>
      <p:sp>
        <p:nvSpPr>
          <p:cNvPr id="3" name="Title 2"/>
          <p:cNvSpPr>
            <a:spLocks noGrp="1"/>
          </p:cNvSpPr>
          <p:nvPr>
            <p:ph type="title"/>
          </p:nvPr>
        </p:nvSpPr>
        <p:spPr/>
        <p:txBody>
          <a:bodyPr/>
          <a:lstStyle/>
          <a:p>
            <a:r>
              <a:rPr lang="en-US"/>
              <a:t>Foodborne Outbreaks</a:t>
            </a:r>
          </a:p>
        </p:txBody>
      </p:sp>
      <p:pic>
        <p:nvPicPr>
          <p:cNvPr id="9" name="Picture Placeholder 8">
            <a:extLs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1061" r="-11061"/>
          <a:stretch>
            <a:fillRect/>
          </a:stretch>
        </p:blipFill>
        <p:spPr/>
      </p:pic>
    </p:spTree>
    <p:extLst>
      <p:ext uri="{BB962C8B-B14F-4D97-AF65-F5344CB8AC3E}">
        <p14:creationId xmlns:p14="http://schemas.microsoft.com/office/powerpoint/2010/main" val="39760850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A9EEE-A619-48E2-9775-DD7CD0350ABA}"/>
              </a:ext>
            </a:extLst>
          </p:cNvPr>
          <p:cNvSpPr>
            <a:spLocks noGrp="1"/>
          </p:cNvSpPr>
          <p:nvPr>
            <p:ph type="title"/>
          </p:nvPr>
        </p:nvSpPr>
        <p:spPr/>
        <p:txBody>
          <a:bodyPr>
            <a:normAutofit/>
          </a:bodyPr>
          <a:lstStyle/>
          <a:p>
            <a:r>
              <a:rPr lang="en-US" sz="3600" dirty="0"/>
              <a:t>Foodborne Illness and Outbreaks</a:t>
            </a:r>
          </a:p>
        </p:txBody>
      </p:sp>
      <p:sp>
        <p:nvSpPr>
          <p:cNvPr id="4" name="Rectangle 3">
            <a:extLst>
              <a:ext uri="{FF2B5EF4-FFF2-40B4-BE49-F238E27FC236}">
                <a16:creationId xmlns:a16="http://schemas.microsoft.com/office/drawing/2014/main" id="{2658D6FB-A93E-49D2-BC3C-B8009D97CD79}"/>
              </a:ext>
            </a:extLst>
          </p:cNvPr>
          <p:cNvSpPr/>
          <p:nvPr/>
        </p:nvSpPr>
        <p:spPr>
          <a:xfrm>
            <a:off x="1056714" y="1878881"/>
            <a:ext cx="3429952" cy="1348061"/>
          </a:xfrm>
          <a:prstGeom prst="rect">
            <a:avLst/>
          </a:prstGeom>
        </p:spPr>
        <p:txBody>
          <a:bodyPr wrap="square" lIns="91440" tIns="45720" rIns="91440" bIns="45720" anchor="t">
            <a:spAutoFit/>
          </a:bodyPr>
          <a:lstStyle/>
          <a:p>
            <a:pPr marL="342900" indent="-342900">
              <a:spcBef>
                <a:spcPct val="20000"/>
              </a:spcBef>
              <a:defRPr/>
            </a:pPr>
            <a:r>
              <a:rPr lang="en-US" sz="2400" b="1" dirty="0">
                <a:solidFill>
                  <a:srgbClr val="3AA33C"/>
                </a:solidFill>
                <a:latin typeface="Verdana"/>
                <a:ea typeface="Verdana"/>
              </a:rPr>
              <a:t>Foodborne </a:t>
            </a:r>
            <a:r>
              <a:rPr lang="en-US" sz="2400" b="1" dirty="0">
                <a:solidFill>
                  <a:schemeClr val="accent5"/>
                </a:solidFill>
                <a:latin typeface="Verdana"/>
                <a:ea typeface="Verdana"/>
              </a:rPr>
              <a:t>illness</a:t>
            </a:r>
            <a:r>
              <a:rPr lang="en-US" sz="2400" b="1" dirty="0">
                <a:solidFill>
                  <a:srgbClr val="3AA33C"/>
                </a:solidFill>
                <a:latin typeface="Verdana"/>
                <a:ea typeface="Verdana"/>
              </a:rPr>
              <a:t>:</a:t>
            </a:r>
            <a:endParaRPr lang="en-US" sz="2400" dirty="0">
              <a:solidFill>
                <a:srgbClr val="000000"/>
              </a:solidFill>
              <a:latin typeface="Verdana"/>
              <a:ea typeface="Verdana"/>
            </a:endParaRPr>
          </a:p>
          <a:p>
            <a:pPr marL="342900" indent="-342900">
              <a:spcBef>
                <a:spcPct val="20000"/>
              </a:spcBef>
              <a:defRPr/>
            </a:pPr>
            <a:r>
              <a:rPr lang="en-US" sz="2400" dirty="0">
                <a:solidFill>
                  <a:srgbClr val="000000"/>
                </a:solidFill>
                <a:latin typeface="Verdana"/>
                <a:ea typeface="Verdana"/>
              </a:rPr>
              <a:t>Results from eating</a:t>
            </a:r>
          </a:p>
          <a:p>
            <a:pPr marL="342900" lvl="0" indent="-342900">
              <a:spcBef>
                <a:spcPct val="20000"/>
              </a:spcBef>
              <a:defRPr/>
            </a:pPr>
            <a:r>
              <a:rPr lang="en-US" sz="2400" dirty="0">
                <a:solidFill>
                  <a:srgbClr val="000000"/>
                </a:solidFill>
                <a:latin typeface="Verdana"/>
                <a:ea typeface="Verdana"/>
              </a:rPr>
              <a:t>contaminated food</a:t>
            </a:r>
          </a:p>
        </p:txBody>
      </p:sp>
      <p:sp>
        <p:nvSpPr>
          <p:cNvPr id="7" name="Rectangle 6">
            <a:extLst>
              <a:ext uri="{FF2B5EF4-FFF2-40B4-BE49-F238E27FC236}">
                <a16:creationId xmlns:a16="http://schemas.microsoft.com/office/drawing/2014/main" id="{A6B4994A-5D92-4E83-8280-E4B823A709F7}"/>
              </a:ext>
            </a:extLst>
          </p:cNvPr>
          <p:cNvSpPr/>
          <p:nvPr/>
        </p:nvSpPr>
        <p:spPr>
          <a:xfrm>
            <a:off x="4486666" y="4123933"/>
            <a:ext cx="6940102" cy="1938992"/>
          </a:xfrm>
          <a:prstGeom prst="rect">
            <a:avLst/>
          </a:prstGeom>
        </p:spPr>
        <p:txBody>
          <a:bodyPr wrap="square" lIns="91440" tIns="45720" rIns="91440" bIns="45720" anchor="t">
            <a:spAutoFit/>
          </a:bodyPr>
          <a:lstStyle/>
          <a:p>
            <a:pPr lvl="0">
              <a:spcBef>
                <a:spcPct val="20000"/>
              </a:spcBef>
              <a:defRPr/>
            </a:pPr>
            <a:r>
              <a:rPr lang="en-US" sz="2400" b="1" dirty="0">
                <a:solidFill>
                  <a:srgbClr val="3AA33C"/>
                </a:solidFill>
                <a:latin typeface="Verdana"/>
                <a:ea typeface="Verdana"/>
              </a:rPr>
              <a:t>Foodborne outbreak: </a:t>
            </a:r>
            <a:r>
              <a:rPr lang="en-US" sz="2400" dirty="0">
                <a:solidFill>
                  <a:srgbClr val="000000"/>
                </a:solidFill>
                <a:latin typeface="Verdana"/>
                <a:ea typeface="Verdana"/>
              </a:rPr>
              <a:t>Two or more persons experience a similar illness after ingestion of a common food and analysis implicates the food as the source of the illness</a:t>
            </a:r>
          </a:p>
        </p:txBody>
      </p:sp>
      <p:pic>
        <p:nvPicPr>
          <p:cNvPr id="5" name="Content Placeholder 4" descr="Image from the CDC showing that foodborne illnesses cost the US about $78 billion per year. Each year approximately 1 in 6 Americans gets foodborne illness, and foodborne illnesses result in over 3,000 deaths each year. ">
            <a:extLst>
              <a:ext uri="{FF2B5EF4-FFF2-40B4-BE49-F238E27FC236}">
                <a16:creationId xmlns:a16="http://schemas.microsoft.com/office/drawing/2014/main" id="{FE7170A3-11FF-4AAA-85E5-4475FE7F8D65}"/>
              </a:ext>
            </a:extLst>
          </p:cNvPr>
          <p:cNvPicPr>
            <a:picLocks noGrp="1" noChangeAspect="1"/>
          </p:cNvPicPr>
          <p:nvPr>
            <p:ph sz="quarter" idx="10"/>
          </p:nvPr>
        </p:nvPicPr>
        <p:blipFill>
          <a:blip r:embed="rId3"/>
          <a:stretch>
            <a:fillRect/>
          </a:stretch>
        </p:blipFill>
        <p:spPr>
          <a:xfrm>
            <a:off x="4570010" y="1524887"/>
            <a:ext cx="6035228" cy="2599046"/>
          </a:xfrm>
          <a:prstGeom prst="rect">
            <a:avLst/>
          </a:prstGeom>
        </p:spPr>
      </p:pic>
      <p:pic>
        <p:nvPicPr>
          <p:cNvPr id="9" name="Picture 8">
            <a:extLst>
              <a:ext uri="{FF2B5EF4-FFF2-40B4-BE49-F238E27FC236}">
                <a16:creationId xmlns:a16="http://schemas.microsoft.com/office/drawing/2014/main" id="{32465A16-62C0-4CEA-861C-1B2E35E9498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56714" y="3597432"/>
            <a:ext cx="1060796" cy="2462997"/>
          </a:xfrm>
          <a:prstGeom prst="rect">
            <a:avLst/>
          </a:prstGeom>
        </p:spPr>
      </p:pic>
      <p:pic>
        <p:nvPicPr>
          <p:cNvPr id="10" name="Picture 9">
            <a:extLst>
              <a:ext uri="{FF2B5EF4-FFF2-40B4-BE49-F238E27FC236}">
                <a16:creationId xmlns:a16="http://schemas.microsoft.com/office/drawing/2014/main" id="{3D02FE59-7181-4581-951B-FD084C26476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282964" y="3597431"/>
            <a:ext cx="1060796" cy="2462997"/>
          </a:xfrm>
          <a:prstGeom prst="rect">
            <a:avLst/>
          </a:prstGeom>
        </p:spPr>
      </p:pic>
    </p:spTree>
    <p:extLst>
      <p:ext uri="{BB962C8B-B14F-4D97-AF65-F5344CB8AC3E}">
        <p14:creationId xmlns:p14="http://schemas.microsoft.com/office/powerpoint/2010/main" val="17730998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FA098-5D9E-4BF3-A725-402A620D6334}"/>
              </a:ext>
            </a:extLst>
          </p:cNvPr>
          <p:cNvSpPr>
            <a:spLocks noGrp="1"/>
          </p:cNvSpPr>
          <p:nvPr>
            <p:ph type="title"/>
          </p:nvPr>
        </p:nvSpPr>
        <p:spPr/>
        <p:txBody>
          <a:bodyPr>
            <a:normAutofit/>
          </a:bodyPr>
          <a:lstStyle/>
          <a:p>
            <a:r>
              <a:rPr lang="fr-FR" sz="3600" dirty="0"/>
              <a:t>CDC Attribution </a:t>
            </a:r>
            <a:r>
              <a:rPr lang="fr-FR" sz="3600" dirty="0" err="1"/>
              <a:t>Estimates</a:t>
            </a:r>
            <a:r>
              <a:rPr lang="fr-FR" sz="3600" dirty="0"/>
              <a:t>, 1998 – 2008 </a:t>
            </a:r>
            <a:endParaRPr lang="en-US" sz="3600" dirty="0"/>
          </a:p>
        </p:txBody>
      </p:sp>
      <p:sp>
        <p:nvSpPr>
          <p:cNvPr id="3" name="Content Placeholder 2">
            <a:extLst>
              <a:ext uri="{FF2B5EF4-FFF2-40B4-BE49-F238E27FC236}">
                <a16:creationId xmlns:a16="http://schemas.microsoft.com/office/drawing/2014/main" id="{F0827534-4D69-4DAF-9D85-C3141C99EDA4}"/>
              </a:ext>
            </a:extLst>
          </p:cNvPr>
          <p:cNvSpPr>
            <a:spLocks noGrp="1"/>
          </p:cNvSpPr>
          <p:nvPr>
            <p:ph sz="quarter" idx="10"/>
          </p:nvPr>
        </p:nvSpPr>
        <p:spPr>
          <a:xfrm>
            <a:off x="810684" y="1477965"/>
            <a:ext cx="10414000" cy="936051"/>
          </a:xfrm>
        </p:spPr>
        <p:txBody>
          <a:bodyPr vert="horz" lIns="91440" tIns="45720" rIns="91440" bIns="45720" rtlCol="0" anchor="t">
            <a:normAutofit fontScale="85000" lnSpcReduction="10000"/>
          </a:bodyPr>
          <a:lstStyle/>
          <a:p>
            <a:pPr lvl="0" algn="ctr">
              <a:spcBef>
                <a:spcPts val="0"/>
              </a:spcBef>
            </a:pPr>
            <a:r>
              <a:rPr lang="en-US" sz="2800" b="1" dirty="0">
                <a:solidFill>
                  <a:srgbClr val="3AA33C"/>
                </a:solidFill>
                <a:latin typeface="Verdana"/>
                <a:ea typeface="Verdana"/>
              </a:rPr>
              <a:t>Contribution of Different Food Categories to Estimated Domestically-Acquired Illnesses and Deaths, 1998-2008</a:t>
            </a:r>
          </a:p>
          <a:p>
            <a:endParaRPr lang="en-US" dirty="0"/>
          </a:p>
        </p:txBody>
      </p:sp>
      <p:pic>
        <p:nvPicPr>
          <p:cNvPr id="4" name="Picture 3" descr="Image showing that produce is responsible for 46% of illnesses and 23% of deaths from 1998 to 2008.">
            <a:extLst>
              <a:ext uri="{FF2B5EF4-FFF2-40B4-BE49-F238E27FC236}">
                <a16:creationId xmlns:a16="http://schemas.microsoft.com/office/drawing/2014/main" id="{AC5FC018-2432-4975-96D1-BEB976653659}"/>
              </a:ext>
            </a:extLst>
          </p:cNvPr>
          <p:cNvPicPr>
            <a:picLocks noChangeAspect="1"/>
          </p:cNvPicPr>
          <p:nvPr/>
        </p:nvPicPr>
        <p:blipFill rotWithShape="1">
          <a:blip r:embed="rId3"/>
          <a:srcRect t="10956" b="16505"/>
          <a:stretch/>
        </p:blipFill>
        <p:spPr>
          <a:xfrm>
            <a:off x="3643257" y="2414015"/>
            <a:ext cx="4245684" cy="3422591"/>
          </a:xfrm>
          <a:prstGeom prst="rect">
            <a:avLst/>
          </a:prstGeom>
        </p:spPr>
      </p:pic>
      <p:sp>
        <p:nvSpPr>
          <p:cNvPr id="6" name="TextBox 5">
            <a:extLst>
              <a:ext uri="{FF2B5EF4-FFF2-40B4-BE49-F238E27FC236}">
                <a16:creationId xmlns:a16="http://schemas.microsoft.com/office/drawing/2014/main" id="{338609F7-7296-451C-AC34-A5A986F262DF}"/>
              </a:ext>
            </a:extLst>
          </p:cNvPr>
          <p:cNvSpPr txBox="1"/>
          <p:nvPr/>
        </p:nvSpPr>
        <p:spPr>
          <a:xfrm>
            <a:off x="744070" y="5967419"/>
            <a:ext cx="10703859" cy="369332"/>
          </a:xfrm>
          <a:prstGeom prst="rect">
            <a:avLst/>
          </a:prstGeom>
          <a:noFill/>
        </p:spPr>
        <p:txBody>
          <a:bodyPr wrap="square">
            <a:spAutoFit/>
          </a:bodyPr>
          <a:lstStyle/>
          <a:p>
            <a:r>
              <a:rPr lang="en-US" b="1" baseline="0" dirty="0">
                <a:solidFill>
                  <a:schemeClr val="accent5"/>
                </a:solidFill>
                <a:latin typeface="Verdana" panose="020B0604030504040204" pitchFamily="34" charset="0"/>
                <a:ea typeface="Verdana" panose="020B0604030504040204" pitchFamily="34" charset="0"/>
              </a:rPr>
              <a:t>https://www.cdc.gov/foodborneburden/attribution/attribution-1998-2008.html</a:t>
            </a:r>
          </a:p>
        </p:txBody>
      </p:sp>
    </p:spTree>
    <p:extLst>
      <p:ext uri="{BB962C8B-B14F-4D97-AF65-F5344CB8AC3E}">
        <p14:creationId xmlns:p14="http://schemas.microsoft.com/office/powerpoint/2010/main" val="1308134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4C704-67F9-449E-951F-1A10E0E752F7}"/>
              </a:ext>
            </a:extLst>
          </p:cNvPr>
          <p:cNvSpPr>
            <a:spLocks noGrp="1"/>
          </p:cNvSpPr>
          <p:nvPr>
            <p:ph type="title"/>
          </p:nvPr>
        </p:nvSpPr>
        <p:spPr>
          <a:xfrm>
            <a:off x="704851" y="225832"/>
            <a:ext cx="9268192" cy="704800"/>
          </a:xfrm>
        </p:spPr>
        <p:txBody>
          <a:bodyPr>
            <a:noAutofit/>
          </a:bodyPr>
          <a:lstStyle/>
          <a:p>
            <a:r>
              <a:rPr lang="en-US" sz="3600" dirty="0"/>
              <a:t>Recent Multistate Foodborne Outbreak </a:t>
            </a:r>
            <a:br>
              <a:rPr lang="en-US" sz="3600" dirty="0"/>
            </a:br>
            <a:r>
              <a:rPr lang="en-US" sz="3600" dirty="0"/>
              <a:t>Associated With Produce</a:t>
            </a:r>
          </a:p>
        </p:txBody>
      </p:sp>
      <p:sp>
        <p:nvSpPr>
          <p:cNvPr id="7" name="Content Placeholder 6">
            <a:extLst>
              <a:ext uri="{FF2B5EF4-FFF2-40B4-BE49-F238E27FC236}">
                <a16:creationId xmlns:a16="http://schemas.microsoft.com/office/drawing/2014/main" id="{D0210EF8-0477-4D24-9FF3-1DFECDE6D7A8}"/>
              </a:ext>
            </a:extLst>
          </p:cNvPr>
          <p:cNvSpPr>
            <a:spLocks noGrp="1"/>
          </p:cNvSpPr>
          <p:nvPr>
            <p:ph sz="quarter" idx="10"/>
          </p:nvPr>
        </p:nvSpPr>
        <p:spPr>
          <a:xfrm>
            <a:off x="1947066" y="2481142"/>
            <a:ext cx="4975177" cy="1895716"/>
          </a:xfrm>
        </p:spPr>
        <p:txBody>
          <a:bodyPr>
            <a:normAutofit lnSpcReduction="10000"/>
          </a:bodyPr>
          <a:lstStyle/>
          <a:p>
            <a:r>
              <a:rPr lang="en-US" sz="2800" b="1" dirty="0">
                <a:solidFill>
                  <a:srgbClr val="333333"/>
                </a:solidFill>
                <a:latin typeface="Verdana" panose="020B0604030504040204" pitchFamily="34" charset="0"/>
                <a:ea typeface="Verdana" panose="020B0604030504040204" pitchFamily="34" charset="0"/>
              </a:rPr>
              <a:t>May 2022</a:t>
            </a:r>
          </a:p>
          <a:p>
            <a:r>
              <a:rPr lang="en-US" sz="2800" b="1" dirty="0">
                <a:latin typeface="Verdana" panose="020B0604030504040204" pitchFamily="34" charset="0"/>
                <a:ea typeface="Verdana" panose="020B0604030504040204" pitchFamily="34" charset="0"/>
              </a:rPr>
              <a:t>Hepatitis A Virus</a:t>
            </a:r>
          </a:p>
          <a:p>
            <a:r>
              <a:rPr lang="en-US" sz="2800" dirty="0">
                <a:solidFill>
                  <a:srgbClr val="333333"/>
                </a:solidFill>
                <a:latin typeface="Verdana" panose="020B0604030504040204" pitchFamily="34" charset="0"/>
                <a:ea typeface="Verdana" panose="020B0604030504040204" pitchFamily="34" charset="0"/>
              </a:rPr>
              <a:t>Linked to fresh, organic strawberries</a:t>
            </a:r>
          </a:p>
          <a:p>
            <a:endParaRPr lang="en-US" sz="2800" dirty="0">
              <a:solidFill>
                <a:srgbClr val="333333"/>
              </a:solidFill>
              <a:latin typeface="Verdana" panose="020B0604030504040204" pitchFamily="34" charset="0"/>
              <a:ea typeface="Verdana" panose="020B0604030504040204" pitchFamily="34" charset="0"/>
            </a:endParaRPr>
          </a:p>
          <a:p>
            <a:endParaRPr lang="en-US" dirty="0"/>
          </a:p>
        </p:txBody>
      </p:sp>
      <p:pic>
        <p:nvPicPr>
          <p:cNvPr id="3" name="Picture 2" descr="Image of fresh strawberries. ">
            <a:extLst>
              <a:ext uri="{FF2B5EF4-FFF2-40B4-BE49-F238E27FC236}">
                <a16:creationId xmlns:a16="http://schemas.microsoft.com/office/drawing/2014/main" id="{DBC79B73-AB1B-49B8-8E8A-5F6F55E5F90F}"/>
              </a:ext>
            </a:extLst>
          </p:cNvPr>
          <p:cNvPicPr>
            <a:picLocks noChangeAspect="1"/>
          </p:cNvPicPr>
          <p:nvPr/>
        </p:nvPicPr>
        <p:blipFill>
          <a:blip r:embed="rId3"/>
          <a:stretch>
            <a:fillRect/>
          </a:stretch>
        </p:blipFill>
        <p:spPr>
          <a:xfrm>
            <a:off x="6096000" y="1881327"/>
            <a:ext cx="4704923" cy="3095345"/>
          </a:xfrm>
          <a:prstGeom prst="rect">
            <a:avLst/>
          </a:prstGeom>
        </p:spPr>
      </p:pic>
      <p:sp>
        <p:nvSpPr>
          <p:cNvPr id="6" name="TextBox 5">
            <a:extLst>
              <a:ext uri="{FF2B5EF4-FFF2-40B4-BE49-F238E27FC236}">
                <a16:creationId xmlns:a16="http://schemas.microsoft.com/office/drawing/2014/main" id="{FB3700F9-95CF-4B8A-9631-35356354C849}"/>
              </a:ext>
            </a:extLst>
          </p:cNvPr>
          <p:cNvSpPr txBox="1"/>
          <p:nvPr/>
        </p:nvSpPr>
        <p:spPr>
          <a:xfrm>
            <a:off x="930495" y="5099433"/>
            <a:ext cx="10331010" cy="954107"/>
          </a:xfrm>
          <a:prstGeom prst="rect">
            <a:avLst/>
          </a:prstGeom>
          <a:noFill/>
        </p:spPr>
        <p:txBody>
          <a:bodyPr wrap="square">
            <a:spAutoFit/>
          </a:bodyPr>
          <a:lstStyle/>
          <a:p>
            <a:pPr algn="ctr"/>
            <a:br>
              <a:rPr lang="en-US" sz="2000" b="1" dirty="0">
                <a:solidFill>
                  <a:schemeClr val="accent5"/>
                </a:solidFill>
                <a:effectLst/>
                <a:latin typeface="Verdana" panose="020B0604030504040204" pitchFamily="34" charset="0"/>
                <a:ea typeface="Verdana" panose="020B0604030504040204" pitchFamily="34" charset="0"/>
              </a:rPr>
            </a:br>
            <a:r>
              <a:rPr lang="en-US" b="1" dirty="0">
                <a:solidFill>
                  <a:schemeClr val="accent5"/>
                </a:solidFill>
                <a:effectLst/>
                <a:latin typeface="Verdana" panose="020B0604030504040204" pitchFamily="34" charset="0"/>
                <a:ea typeface="Verdana" panose="020B0604030504040204" pitchFamily="34" charset="0"/>
              </a:rPr>
              <a:t>https://www.fda.gov/food/outbreaks-foodborne-illness/public-health-advisories-investigations-foodborne-illness-outbreaks</a:t>
            </a:r>
            <a:endParaRPr lang="en-US" sz="2000" b="1" dirty="0">
              <a:solidFill>
                <a:schemeClr val="accent5"/>
              </a:solidFill>
              <a:effectLst/>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39033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58542-82C6-4297-B89F-02B2FD4A57F5}"/>
              </a:ext>
            </a:extLst>
          </p:cNvPr>
          <p:cNvSpPr>
            <a:spLocks noGrp="1"/>
          </p:cNvSpPr>
          <p:nvPr>
            <p:ph type="title"/>
          </p:nvPr>
        </p:nvSpPr>
        <p:spPr/>
        <p:txBody>
          <a:bodyPr>
            <a:normAutofit/>
          </a:bodyPr>
          <a:lstStyle/>
          <a:p>
            <a:r>
              <a:rPr lang="en-US" sz="3600" dirty="0"/>
              <a:t>The Fundamentals</a:t>
            </a:r>
          </a:p>
        </p:txBody>
      </p:sp>
      <p:sp>
        <p:nvSpPr>
          <p:cNvPr id="3" name="Content Placeholder 2">
            <a:extLst>
              <a:ext uri="{FF2B5EF4-FFF2-40B4-BE49-F238E27FC236}">
                <a16:creationId xmlns:a16="http://schemas.microsoft.com/office/drawing/2014/main" id="{D33F40F0-A210-475B-9B15-A38AA850A297}"/>
              </a:ext>
            </a:extLst>
          </p:cNvPr>
          <p:cNvSpPr>
            <a:spLocks noGrp="1"/>
          </p:cNvSpPr>
          <p:nvPr>
            <p:ph sz="quarter" idx="10"/>
          </p:nvPr>
        </p:nvSpPr>
        <p:spPr>
          <a:xfrm>
            <a:off x="1242005" y="1334191"/>
            <a:ext cx="10414000" cy="4710399"/>
          </a:xfrm>
        </p:spPr>
        <p:txBody>
          <a:bodyPr vert="horz" lIns="91440" tIns="45720" rIns="91440" bIns="45720" rtlCol="0" anchor="t">
            <a:noAutofit/>
          </a:bodyPr>
          <a:lstStyle/>
          <a:p>
            <a:r>
              <a:rPr lang="en-US" sz="2400" b="1" dirty="0">
                <a:latin typeface="Verdana"/>
                <a:ea typeface="Verdana"/>
              </a:rPr>
              <a:t>What is Food Safety?</a:t>
            </a:r>
          </a:p>
          <a:p>
            <a:endParaRPr lang="en-US" sz="2400" b="1" dirty="0">
              <a:solidFill>
                <a:srgbClr val="3AA33C"/>
              </a:solidFill>
              <a:latin typeface="Verdana"/>
              <a:ea typeface="Verdana"/>
            </a:endParaRPr>
          </a:p>
          <a:p>
            <a:pPr lvl="0"/>
            <a:r>
              <a:rPr lang="en-US" sz="2400" dirty="0">
                <a:solidFill>
                  <a:srgbClr val="000000"/>
                </a:solidFill>
                <a:latin typeface="Verdana"/>
                <a:ea typeface="Verdana"/>
              </a:rPr>
              <a:t>Conditions and practices that </a:t>
            </a:r>
            <a:r>
              <a:rPr lang="en-US" sz="2400" b="1" dirty="0">
                <a:latin typeface="Verdana"/>
                <a:ea typeface="Verdana"/>
              </a:rPr>
              <a:t>prevent </a:t>
            </a:r>
            <a:r>
              <a:rPr lang="en-US" sz="2400" b="1" dirty="0">
                <a:solidFill>
                  <a:srgbClr val="3AA33C"/>
                </a:solidFill>
                <a:latin typeface="Verdana"/>
                <a:ea typeface="Verdana"/>
              </a:rPr>
              <a:t>unintentional contamination</a:t>
            </a:r>
            <a:r>
              <a:rPr lang="en-US" sz="2400" dirty="0">
                <a:solidFill>
                  <a:srgbClr val="3AA33C"/>
                </a:solidFill>
                <a:latin typeface="Verdana"/>
                <a:ea typeface="Verdana"/>
              </a:rPr>
              <a:t> </a:t>
            </a:r>
            <a:r>
              <a:rPr lang="en-US" sz="2400" dirty="0">
                <a:solidFill>
                  <a:srgbClr val="000000"/>
                </a:solidFill>
                <a:latin typeface="Verdana"/>
                <a:ea typeface="Verdana"/>
              </a:rPr>
              <a:t>of food</a:t>
            </a:r>
            <a:endParaRPr lang="en-US" sz="2400" dirty="0">
              <a:solidFill>
                <a:srgbClr val="000000"/>
              </a:solidFill>
              <a:latin typeface="Verdana"/>
              <a:ea typeface="Verdana"/>
              <a:cs typeface="Calibri"/>
            </a:endParaRPr>
          </a:p>
          <a:p>
            <a:pPr lvl="0"/>
            <a:endParaRPr lang="en-US" sz="2400" dirty="0">
              <a:solidFill>
                <a:srgbClr val="000000"/>
              </a:solidFill>
              <a:latin typeface="Verdana"/>
              <a:ea typeface="Verdana"/>
              <a:cs typeface="Calibri"/>
            </a:endParaRPr>
          </a:p>
          <a:p>
            <a:pPr lvl="0"/>
            <a:r>
              <a:rPr lang="en-US" sz="2400" dirty="0">
                <a:solidFill>
                  <a:srgbClr val="000000"/>
                </a:solidFill>
                <a:latin typeface="Verdana"/>
                <a:ea typeface="Verdana"/>
              </a:rPr>
              <a:t>Unintentional contamination may result from </a:t>
            </a:r>
            <a:r>
              <a:rPr lang="en-US" sz="2400" b="1" dirty="0">
                <a:solidFill>
                  <a:srgbClr val="3AA33C"/>
                </a:solidFill>
                <a:latin typeface="Verdana"/>
                <a:ea typeface="Verdana"/>
              </a:rPr>
              <a:t>food safety hazards</a:t>
            </a:r>
            <a:endParaRPr lang="en-US" sz="2400" dirty="0">
              <a:solidFill>
                <a:srgbClr val="000000"/>
              </a:solidFill>
              <a:effectLst>
                <a:outerShdw blurRad="38100" dist="38100" dir="2700000" algn="tl">
                  <a:srgbClr val="000000">
                    <a:alpha val="43137"/>
                  </a:srgbClr>
                </a:outerShdw>
              </a:effectLst>
              <a:latin typeface="Verdana"/>
              <a:ea typeface="Verdana"/>
              <a:cs typeface="Calibri"/>
            </a:endParaRPr>
          </a:p>
          <a:p>
            <a:pPr lvl="0"/>
            <a:endParaRPr lang="en-US" sz="2400" dirty="0">
              <a:solidFill>
                <a:srgbClr val="000000"/>
              </a:solidFill>
              <a:effectLst>
                <a:outerShdw blurRad="38100" dist="38100" dir="2700000" algn="tl">
                  <a:srgbClr val="000000">
                    <a:alpha val="43137"/>
                  </a:srgbClr>
                </a:outerShdw>
              </a:effectLst>
              <a:latin typeface="Verdana"/>
              <a:ea typeface="Verdana"/>
              <a:cs typeface="Calibri"/>
            </a:endParaRPr>
          </a:p>
          <a:p>
            <a:pPr lvl="0"/>
            <a:r>
              <a:rPr lang="en-US" sz="2400" dirty="0">
                <a:solidFill>
                  <a:srgbClr val="000000"/>
                </a:solidFill>
                <a:latin typeface="Verdana"/>
                <a:ea typeface="Verdana"/>
              </a:rPr>
              <a:t>A food safety hazard is a </a:t>
            </a:r>
            <a:r>
              <a:rPr lang="en-US" sz="2400" b="1" dirty="0">
                <a:solidFill>
                  <a:srgbClr val="3AA33C"/>
                </a:solidFill>
                <a:latin typeface="Verdana"/>
                <a:ea typeface="Verdana"/>
              </a:rPr>
              <a:t>biological, chemical, or physical </a:t>
            </a:r>
            <a:r>
              <a:rPr lang="en-US" sz="2400" dirty="0">
                <a:solidFill>
                  <a:srgbClr val="000000"/>
                </a:solidFill>
                <a:latin typeface="Verdana"/>
                <a:ea typeface="Verdana"/>
              </a:rPr>
              <a:t>property that may cause a food to be</a:t>
            </a:r>
            <a:r>
              <a:rPr lang="en-US" sz="2400" b="1" dirty="0">
                <a:solidFill>
                  <a:srgbClr val="000000"/>
                </a:solidFill>
                <a:effectLst>
                  <a:outerShdw blurRad="38100" dist="38100" dir="2700000" algn="tl">
                    <a:srgbClr val="000000">
                      <a:alpha val="43137"/>
                    </a:srgbClr>
                  </a:outerShdw>
                </a:effectLst>
                <a:latin typeface="Verdana"/>
                <a:ea typeface="Verdana"/>
              </a:rPr>
              <a:t> </a:t>
            </a:r>
            <a:r>
              <a:rPr lang="en-US" sz="2400" b="1" dirty="0">
                <a:solidFill>
                  <a:srgbClr val="3AA33C"/>
                </a:solidFill>
                <a:latin typeface="Verdana"/>
                <a:ea typeface="Verdana"/>
              </a:rPr>
              <a:t>unsafe</a:t>
            </a:r>
            <a:r>
              <a:rPr lang="en-US" sz="2400" b="1" dirty="0">
                <a:solidFill>
                  <a:srgbClr val="3AA33C"/>
                </a:solidFill>
                <a:effectLst>
                  <a:outerShdw blurRad="38100" dist="38100" dir="2700000" algn="tl">
                    <a:srgbClr val="000000">
                      <a:alpha val="43137"/>
                    </a:srgbClr>
                  </a:outerShdw>
                </a:effectLst>
                <a:latin typeface="Verdana"/>
                <a:ea typeface="Verdana"/>
              </a:rPr>
              <a:t> </a:t>
            </a:r>
            <a:r>
              <a:rPr lang="en-US" sz="2400" b="1" dirty="0">
                <a:latin typeface="Verdana"/>
                <a:ea typeface="Verdana"/>
              </a:rPr>
              <a:t>for human consumption</a:t>
            </a:r>
            <a:endParaRPr lang="en-US" sz="2400" dirty="0">
              <a:solidFill>
                <a:srgbClr val="000000"/>
              </a:solidFill>
              <a:latin typeface="Verdana"/>
              <a:ea typeface="Verdana"/>
              <a:cs typeface="Calibri"/>
            </a:endParaRPr>
          </a:p>
          <a:p>
            <a:endParaRPr lang="en-US" dirty="0"/>
          </a:p>
        </p:txBody>
      </p:sp>
    </p:spTree>
    <p:extLst>
      <p:ext uri="{BB962C8B-B14F-4D97-AF65-F5344CB8AC3E}">
        <p14:creationId xmlns:p14="http://schemas.microsoft.com/office/powerpoint/2010/main" val="18036165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9E30A-9D66-4ADF-AC43-4A885FA3A9F9}"/>
              </a:ext>
            </a:extLst>
          </p:cNvPr>
          <p:cNvSpPr>
            <a:spLocks noGrp="1"/>
          </p:cNvSpPr>
          <p:nvPr>
            <p:ph type="title"/>
          </p:nvPr>
        </p:nvSpPr>
        <p:spPr/>
        <p:txBody>
          <a:bodyPr>
            <a:normAutofit/>
          </a:bodyPr>
          <a:lstStyle/>
          <a:p>
            <a:r>
              <a:rPr lang="en-US" sz="3600" dirty="0"/>
              <a:t>Food Safety in Schools</a:t>
            </a:r>
          </a:p>
        </p:txBody>
      </p:sp>
      <p:pic>
        <p:nvPicPr>
          <p:cNvPr id="4" name="Content Placeholder 3" descr="Schools are doing a great job ensuring that kids are served safe meals! Less than 4% of all foodborne outbreaks reported to the CDC are associated with schools. ">
            <a:extLst>
              <a:ext uri="{FF2B5EF4-FFF2-40B4-BE49-F238E27FC236}">
                <a16:creationId xmlns:a16="http://schemas.microsoft.com/office/drawing/2014/main" id="{26D76795-5848-41B8-A46D-5D76A0F5CE6B}"/>
              </a:ext>
            </a:extLst>
          </p:cNvPr>
          <p:cNvPicPr>
            <a:picLocks noGrp="1" noChangeAspect="1"/>
          </p:cNvPicPr>
          <p:nvPr>
            <p:ph sz="quarter" idx="10"/>
          </p:nvPr>
        </p:nvPicPr>
        <p:blipFill>
          <a:blip r:embed="rId3"/>
          <a:stretch>
            <a:fillRect/>
          </a:stretch>
        </p:blipFill>
        <p:spPr>
          <a:xfrm>
            <a:off x="2229103" y="1443300"/>
            <a:ext cx="3527054" cy="2829540"/>
          </a:xfrm>
          <a:prstGeom prst="rect">
            <a:avLst/>
          </a:prstGeom>
        </p:spPr>
      </p:pic>
      <p:sp>
        <p:nvSpPr>
          <p:cNvPr id="5" name="Rectangle 4">
            <a:extLst>
              <a:ext uri="{FF2B5EF4-FFF2-40B4-BE49-F238E27FC236}">
                <a16:creationId xmlns:a16="http://schemas.microsoft.com/office/drawing/2014/main" id="{F614CFB8-3618-4B5D-827C-AB76967A847F}"/>
              </a:ext>
            </a:extLst>
          </p:cNvPr>
          <p:cNvSpPr/>
          <p:nvPr/>
        </p:nvSpPr>
        <p:spPr>
          <a:xfrm>
            <a:off x="819911" y="4642633"/>
            <a:ext cx="10552175" cy="1477328"/>
          </a:xfrm>
          <a:prstGeom prst="rect">
            <a:avLst/>
          </a:prstGeom>
        </p:spPr>
        <p:txBody>
          <a:bodyPr wrap="square" lIns="91440" tIns="45720" rIns="91440" bIns="45720" anchor="t">
            <a:spAutoFit/>
          </a:bodyPr>
          <a:lstStyle/>
          <a:p>
            <a:pPr algn="ctr"/>
            <a:r>
              <a:rPr lang="en-US" sz="2400" dirty="0">
                <a:solidFill>
                  <a:srgbClr val="000000"/>
                </a:solidFill>
                <a:latin typeface="Verdana"/>
                <a:ea typeface="Verdana"/>
              </a:rPr>
              <a:t>However, foodborne outbreaks do occur. </a:t>
            </a:r>
            <a:r>
              <a:rPr lang="en-US" sz="2400" b="1" dirty="0">
                <a:solidFill>
                  <a:schemeClr val="accent5"/>
                </a:solidFill>
                <a:latin typeface="Verdana"/>
                <a:ea typeface="Verdana"/>
              </a:rPr>
              <a:t>Outbreaks in schools have more illnesses </a:t>
            </a:r>
            <a:r>
              <a:rPr lang="en-US" sz="2400" dirty="0">
                <a:latin typeface="Verdana"/>
                <a:ea typeface="Verdana"/>
              </a:rPr>
              <a:t>than outbreaks in non-institutional settings.</a:t>
            </a:r>
            <a:br>
              <a:rPr lang="en-US" sz="2400" dirty="0">
                <a:latin typeface="Verdana"/>
                <a:ea typeface="Verdana"/>
              </a:rPr>
            </a:br>
            <a:endParaRPr lang="en-US" sz="2400" dirty="0">
              <a:latin typeface="Verdana"/>
              <a:ea typeface="Verdana"/>
            </a:endParaRPr>
          </a:p>
          <a:p>
            <a:endParaRPr lang="en-US" dirty="0"/>
          </a:p>
        </p:txBody>
      </p:sp>
      <p:pic>
        <p:nvPicPr>
          <p:cNvPr id="6" name="Picture 5" descr="Image of newspaper headlines saying that leftovers were suspected in death of boy, 10.">
            <a:extLst>
              <a:ext uri="{FF2B5EF4-FFF2-40B4-BE49-F238E27FC236}">
                <a16:creationId xmlns:a16="http://schemas.microsoft.com/office/drawing/2014/main" id="{BDA6F8EE-A3F6-4418-B9D6-12E984843C53}"/>
              </a:ext>
            </a:extLst>
          </p:cNvPr>
          <p:cNvPicPr>
            <a:picLocks noChangeAspect="1"/>
          </p:cNvPicPr>
          <p:nvPr/>
        </p:nvPicPr>
        <p:blipFill rotWithShape="1">
          <a:blip r:embed="rId4"/>
          <a:srcRect t="8089" r="-2541"/>
          <a:stretch/>
        </p:blipFill>
        <p:spPr>
          <a:xfrm rot="21304725">
            <a:off x="6160109" y="1275898"/>
            <a:ext cx="4516189" cy="3323090"/>
          </a:xfrm>
          <a:prstGeom prst="rect">
            <a:avLst/>
          </a:prstGeom>
        </p:spPr>
      </p:pic>
      <p:sp>
        <p:nvSpPr>
          <p:cNvPr id="7" name="TextBox 6">
            <a:extLst>
              <a:ext uri="{FF2B5EF4-FFF2-40B4-BE49-F238E27FC236}">
                <a16:creationId xmlns:a16="http://schemas.microsoft.com/office/drawing/2014/main" id="{2CFBC825-ED89-4461-A3E3-42A3DDF0D6F2}"/>
              </a:ext>
            </a:extLst>
          </p:cNvPr>
          <p:cNvSpPr txBox="1"/>
          <p:nvPr/>
        </p:nvSpPr>
        <p:spPr>
          <a:xfrm>
            <a:off x="321011" y="5722742"/>
            <a:ext cx="11549976" cy="369332"/>
          </a:xfrm>
          <a:prstGeom prst="rect">
            <a:avLst/>
          </a:prstGeom>
          <a:noFill/>
        </p:spPr>
        <p:txBody>
          <a:bodyPr wrap="square">
            <a:spAutoFit/>
          </a:bodyPr>
          <a:lstStyle/>
          <a:p>
            <a:pPr algn="ctr"/>
            <a:r>
              <a:rPr lang="en-US" b="1" dirty="0">
                <a:solidFill>
                  <a:schemeClr val="accent5"/>
                </a:solidFill>
                <a:latin typeface="Verdana" panose="020B0604030504040204" pitchFamily="34" charset="0"/>
                <a:ea typeface="Verdana" panose="020B0604030504040204" pitchFamily="34" charset="0"/>
              </a:rPr>
              <a:t>https://fns-prod.azureedge.us/sites/default/files/foodsafetyschools_infographic.pdf</a:t>
            </a:r>
          </a:p>
        </p:txBody>
      </p:sp>
    </p:spTree>
    <p:extLst>
      <p:ext uri="{BB962C8B-B14F-4D97-AF65-F5344CB8AC3E}">
        <p14:creationId xmlns:p14="http://schemas.microsoft.com/office/powerpoint/2010/main" val="11571043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D1CD95D-5E65-4C32-8B77-F6D9B1855650}"/>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a:ea typeface="+mj-ea"/>
                <a:cs typeface="Calibri"/>
              </a:rPr>
              <a:t>Classroom Question By Show of Hands</a:t>
            </a:r>
            <a:endParaRPr kumimoji="0" lang="en-US" sz="3600" b="1" i="0" u="none" strike="noStrike" kern="1200" cap="none" spc="0" normalizeH="0" baseline="0" noProof="0" dirty="0">
              <a:ln>
                <a:noFill/>
              </a:ln>
              <a:solidFill>
                <a:prstClr val="white"/>
              </a:solidFill>
              <a:effectLst/>
              <a:uLnTx/>
              <a:uFillTx/>
              <a:latin typeface="Calibri"/>
              <a:ea typeface="+mj-ea"/>
              <a:cs typeface="Microsoft Sans Serif" pitchFamily="34" charset="0"/>
            </a:endParaRPr>
          </a:p>
        </p:txBody>
      </p:sp>
      <p:sp>
        <p:nvSpPr>
          <p:cNvPr id="4" name="Content Placeholder 3">
            <a:extLst>
              <a:ext uri="{FF2B5EF4-FFF2-40B4-BE49-F238E27FC236}">
                <a16:creationId xmlns:a16="http://schemas.microsoft.com/office/drawing/2014/main" id="{D5CD0DAD-201A-4385-B372-3A1F49CFD5C2}"/>
              </a:ext>
            </a:extLst>
          </p:cNvPr>
          <p:cNvSpPr txBox="1">
            <a:spLocks/>
          </p:cNvSpPr>
          <p:nvPr/>
        </p:nvSpPr>
        <p:spPr>
          <a:xfrm>
            <a:off x="1081089" y="1303153"/>
            <a:ext cx="9860179" cy="4742336"/>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2800" b="1" i="0" u="none" strike="noStrike" kern="1200" cap="none" spc="0" normalizeH="0" baseline="0" noProof="0" dirty="0">
                <a:ln>
                  <a:noFill/>
                </a:ln>
                <a:solidFill>
                  <a:srgbClr val="3AA33C"/>
                </a:solidFill>
                <a:effectLst/>
                <a:uLnTx/>
                <a:uFillTx/>
                <a:latin typeface="Verdana" panose="020B0604030504040204" pitchFamily="34" charset="0"/>
                <a:ea typeface="Verdana" panose="020B0604030504040204" pitchFamily="34" charset="0"/>
                <a:cs typeface="+mn-cs"/>
              </a:rPr>
              <a:t>The majority of foodborne illnesses associated with outbreaks in schools are caused by which of these foodborne pathogens?</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kumimoji="0" lang="en-US" sz="2800" b="1" i="0" u="none" strike="noStrike" kern="1200" cap="none" spc="0" normalizeH="0" baseline="0" noProof="0" dirty="0">
              <a:ln>
                <a:noFill/>
              </a:ln>
              <a:solidFill>
                <a:srgbClr val="3AA33C"/>
              </a:solidFill>
              <a:effectLst/>
              <a:uLnTx/>
              <a:uFillTx/>
              <a:latin typeface="Verdana" panose="020B0604030504040204" pitchFamily="34" charset="0"/>
              <a:ea typeface="Verdana" panose="020B0604030504040204" pitchFamily="34" charset="0"/>
              <a:cs typeface="+mn-cs"/>
            </a:endParaRPr>
          </a:p>
          <a:p>
            <a:pPr marL="971550" marR="0" lvl="1" indent="-514350" algn="l" defTabSz="457200" rtl="0" eaLnBrk="1" fontAlgn="auto" latinLnBrk="0" hangingPunct="1">
              <a:lnSpc>
                <a:spcPct val="100000"/>
              </a:lnSpc>
              <a:spcBef>
                <a:spcPct val="20000"/>
              </a:spcBef>
              <a:spcAft>
                <a:spcPts val="0"/>
              </a:spcAft>
              <a:buClr>
                <a:srgbClr val="3AA33C"/>
              </a:buClr>
              <a:buSzTx/>
              <a:buFont typeface="+mj-lt"/>
              <a:buAutoNum type="arabicPeriod"/>
              <a:tabLst/>
              <a:defRPr/>
            </a:pPr>
            <a:r>
              <a:rPr kumimoji="0" lang="en-US" sz="2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Calibri"/>
              </a:rPr>
              <a:t>Salmonella </a:t>
            </a:r>
          </a:p>
          <a:p>
            <a:pPr marL="971550" marR="0" lvl="1" indent="-514350" algn="l" defTabSz="457200" rtl="0" eaLnBrk="1" fontAlgn="auto" latinLnBrk="0" hangingPunct="1">
              <a:lnSpc>
                <a:spcPct val="100000"/>
              </a:lnSpc>
              <a:spcBef>
                <a:spcPct val="20000"/>
              </a:spcBef>
              <a:spcAft>
                <a:spcPts val="0"/>
              </a:spcAft>
              <a:buClr>
                <a:srgbClr val="3AA33C"/>
              </a:buClr>
              <a:buSzTx/>
              <a:buFont typeface="+mj-lt"/>
              <a:buAutoNum type="arabicPeriod"/>
              <a:tabLst/>
              <a:defRPr/>
            </a:pPr>
            <a:r>
              <a:rPr kumimoji="0" lang="en-US" sz="2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Calibri"/>
              </a:rPr>
              <a:t>Norovirus</a:t>
            </a:r>
          </a:p>
          <a:p>
            <a:pPr marL="971550" marR="0" lvl="1" indent="-514350" algn="l" defTabSz="457200" rtl="0" eaLnBrk="1" fontAlgn="auto" latinLnBrk="0" hangingPunct="1">
              <a:lnSpc>
                <a:spcPct val="100000"/>
              </a:lnSpc>
              <a:spcBef>
                <a:spcPct val="20000"/>
              </a:spcBef>
              <a:spcAft>
                <a:spcPts val="0"/>
              </a:spcAft>
              <a:buClr>
                <a:srgbClr val="3AA33C"/>
              </a:buClr>
              <a:buSzTx/>
              <a:buFont typeface="+mj-lt"/>
              <a:buAutoNum type="arabicPeriod"/>
              <a:tabLst/>
              <a:defRPr/>
            </a:pPr>
            <a:r>
              <a:rPr kumimoji="0" lang="en-US" sz="2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Calibri"/>
              </a:rPr>
              <a:t>E. coli</a:t>
            </a:r>
          </a:p>
          <a:p>
            <a:pPr marL="971550" marR="0" lvl="1" indent="-514350" algn="l" defTabSz="457200" rtl="0" eaLnBrk="1" fontAlgn="auto" latinLnBrk="0" hangingPunct="1">
              <a:lnSpc>
                <a:spcPct val="100000"/>
              </a:lnSpc>
              <a:spcBef>
                <a:spcPct val="20000"/>
              </a:spcBef>
              <a:spcAft>
                <a:spcPts val="0"/>
              </a:spcAft>
              <a:buClr>
                <a:srgbClr val="3AA33C"/>
              </a:buClr>
              <a:buSzTx/>
              <a:buFont typeface="+mj-lt"/>
              <a:buAutoNum type="arabicPeriod"/>
              <a:tabLst/>
              <a:defRPr/>
            </a:pPr>
            <a:r>
              <a:rPr kumimoji="0" lang="en-US" sz="2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Calibri"/>
              </a:rPr>
              <a:t>Hepatitis A virus</a:t>
            </a:r>
          </a:p>
          <a:p>
            <a:pPr marL="971550" marR="0" lvl="1" indent="-514350" algn="l" defTabSz="457200" rtl="0" eaLnBrk="1" fontAlgn="auto" latinLnBrk="0" hangingPunct="1">
              <a:lnSpc>
                <a:spcPct val="100000"/>
              </a:lnSpc>
              <a:spcBef>
                <a:spcPct val="20000"/>
              </a:spcBef>
              <a:spcAft>
                <a:spcPts val="0"/>
              </a:spcAft>
              <a:buClr>
                <a:srgbClr val="3AA33C"/>
              </a:buClr>
              <a:buSzTx/>
              <a:buFont typeface="+mj-lt"/>
              <a:buAutoNum type="arabicPeriod"/>
              <a:tabLst/>
              <a:defRPr/>
            </a:pPr>
            <a:r>
              <a:rPr kumimoji="0" lang="en-US" sz="2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Calibri"/>
              </a:rPr>
              <a:t>Staphylococcus aureus</a:t>
            </a:r>
          </a:p>
          <a:p>
            <a:pPr marL="742950" marR="0" lvl="1" indent="-285750" algn="l" defTabSz="457200" rtl="0" eaLnBrk="1" fontAlgn="auto" latinLnBrk="0" hangingPunct="1">
              <a:lnSpc>
                <a:spcPct val="100000"/>
              </a:lnSpc>
              <a:spcBef>
                <a:spcPct val="20000"/>
              </a:spcBef>
              <a:spcAft>
                <a:spcPts val="0"/>
              </a:spcAft>
              <a:buClr>
                <a:srgbClr val="3AA33C"/>
              </a:buClr>
              <a:buSzTx/>
              <a:buFont typeface="Arial"/>
              <a:buChar char="•"/>
              <a:tabLst/>
              <a:defRPr/>
            </a:pPr>
            <a:endParaRPr kumimoji="0" lang="en-US" sz="2800" b="0" i="0" u="none" strike="noStrike" kern="1200" cap="none" spc="0" normalizeH="0" baseline="0" noProof="0" dirty="0">
              <a:ln>
                <a:noFill/>
              </a:ln>
              <a:solidFill>
                <a:srgbClr val="000000"/>
              </a:solidFill>
              <a:effectLst/>
              <a:uLnTx/>
              <a:uFillTx/>
              <a:latin typeface="Calibri"/>
              <a:ea typeface="+mn-ea"/>
              <a:cs typeface="Calibri"/>
            </a:endParaRPr>
          </a:p>
          <a:p>
            <a:pPr marL="742950" marR="0" lvl="1" indent="-285750" algn="l" defTabSz="457200" rtl="0" eaLnBrk="1" fontAlgn="auto" latinLnBrk="0" hangingPunct="1">
              <a:lnSpc>
                <a:spcPct val="100000"/>
              </a:lnSpc>
              <a:spcBef>
                <a:spcPct val="20000"/>
              </a:spcBef>
              <a:spcAft>
                <a:spcPts val="0"/>
              </a:spcAft>
              <a:buClr>
                <a:srgbClr val="3AA33C"/>
              </a:buClr>
              <a:buSzTx/>
              <a:buFont typeface="Arial"/>
              <a:buChar char="•"/>
              <a:tabLst/>
              <a:defRPr/>
            </a:pPr>
            <a:endParaRPr kumimoji="0" lang="en-US" sz="2800" b="0" i="0" u="none" strike="noStrike" kern="1200" cap="none" spc="0" normalizeH="0" baseline="0" noProof="0" dirty="0">
              <a:ln>
                <a:noFill/>
              </a:ln>
              <a:solidFill>
                <a:srgbClr val="000000"/>
              </a:solidFill>
              <a:effectLst/>
              <a:uLnTx/>
              <a:uFillTx/>
              <a:latin typeface="Calibri"/>
              <a:ea typeface="+mn-ea"/>
              <a:cs typeface="Calibri"/>
            </a:endParaRPr>
          </a:p>
          <a:p>
            <a:pPr marL="1143000" marR="0" lvl="2" indent="-228600" algn="l" defTabSz="457200" rtl="0" eaLnBrk="1" fontAlgn="auto" latinLnBrk="0" hangingPunct="1">
              <a:lnSpc>
                <a:spcPct val="100000"/>
              </a:lnSpc>
              <a:spcBef>
                <a:spcPct val="20000"/>
              </a:spcBef>
              <a:spcAft>
                <a:spcPts val="0"/>
              </a:spcAft>
              <a:buClr>
                <a:srgbClr val="3AA33C"/>
              </a:buClr>
              <a:buSzTx/>
              <a:buFont typeface="Lucida Grande"/>
              <a:buChar char="–"/>
              <a:tabLst/>
              <a:defRPr/>
            </a:pPr>
            <a:endParaRPr kumimoji="0" lang="en-US" sz="2800" b="0" i="0" u="none" strike="noStrike" kern="1200" cap="none" spc="0" normalizeH="0" baseline="0" noProof="0" dirty="0">
              <a:ln>
                <a:noFill/>
              </a:ln>
              <a:solidFill>
                <a:srgbClr val="000000"/>
              </a:solidFill>
              <a:effectLst/>
              <a:uLnTx/>
              <a:uFillTx/>
              <a:latin typeface="Calibri"/>
              <a:ea typeface="+mn-ea"/>
              <a:cs typeface="Calibri"/>
            </a:endParaRPr>
          </a:p>
          <a:p>
            <a:pPr marL="742950" marR="0" lvl="1" indent="-285750" algn="l" defTabSz="457200" rtl="0" eaLnBrk="1" fontAlgn="auto" latinLnBrk="0" hangingPunct="1">
              <a:lnSpc>
                <a:spcPct val="100000"/>
              </a:lnSpc>
              <a:spcBef>
                <a:spcPct val="20000"/>
              </a:spcBef>
              <a:spcAft>
                <a:spcPts val="0"/>
              </a:spcAft>
              <a:buClr>
                <a:srgbClr val="3AA33C"/>
              </a:buClr>
              <a:buSzTx/>
              <a:buFont typeface="Arial"/>
              <a:buChar char="•"/>
              <a:tabLst/>
              <a:defRPr/>
            </a:pPr>
            <a:endParaRPr kumimoji="0" lang="en-US" sz="2800" b="0" i="0" u="none" strike="noStrike" kern="1200" cap="none" spc="0" normalizeH="0" baseline="0" noProof="0" dirty="0">
              <a:ln>
                <a:noFill/>
              </a:ln>
              <a:solidFill>
                <a:srgbClr val="000000"/>
              </a:solidFill>
              <a:effectLst/>
              <a:uLnTx/>
              <a:uFillTx/>
              <a:latin typeface="Calibri"/>
              <a:ea typeface="+mn-ea"/>
              <a:cs typeface="Calibri"/>
            </a:endParaRPr>
          </a:p>
        </p:txBody>
      </p:sp>
    </p:spTree>
    <p:extLst>
      <p:ext uri="{BB962C8B-B14F-4D97-AF65-F5344CB8AC3E}">
        <p14:creationId xmlns:p14="http://schemas.microsoft.com/office/powerpoint/2010/main" val="5079442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4C704-67F9-449E-951F-1A10E0E752F7}"/>
              </a:ext>
            </a:extLst>
          </p:cNvPr>
          <p:cNvSpPr>
            <a:spLocks noGrp="1"/>
          </p:cNvSpPr>
          <p:nvPr>
            <p:ph type="title"/>
          </p:nvPr>
        </p:nvSpPr>
        <p:spPr>
          <a:xfrm>
            <a:off x="704851" y="225832"/>
            <a:ext cx="9268192" cy="704800"/>
          </a:xfrm>
        </p:spPr>
        <p:txBody>
          <a:bodyPr>
            <a:noAutofit/>
          </a:bodyPr>
          <a:lstStyle/>
          <a:p>
            <a:r>
              <a:rPr lang="en-US" sz="3600" dirty="0"/>
              <a:t>State Reported Foodborne Outbreaks </a:t>
            </a:r>
            <a:br>
              <a:rPr lang="en-US" sz="3600" dirty="0"/>
            </a:br>
            <a:r>
              <a:rPr lang="en-US" sz="3600" dirty="0"/>
              <a:t>in Schools, 2000 - 2010</a:t>
            </a:r>
          </a:p>
        </p:txBody>
      </p:sp>
      <p:sp>
        <p:nvSpPr>
          <p:cNvPr id="3" name="Content Placeholder 2">
            <a:extLst>
              <a:ext uri="{FF2B5EF4-FFF2-40B4-BE49-F238E27FC236}">
                <a16:creationId xmlns:a16="http://schemas.microsoft.com/office/drawing/2014/main" id="{2DB5C44A-558E-4DEA-89CE-1EA673871367}"/>
              </a:ext>
            </a:extLst>
          </p:cNvPr>
          <p:cNvSpPr>
            <a:spLocks noGrp="1"/>
          </p:cNvSpPr>
          <p:nvPr>
            <p:ph sz="quarter" idx="10"/>
          </p:nvPr>
        </p:nvSpPr>
        <p:spPr>
          <a:xfrm>
            <a:off x="810684" y="1477966"/>
            <a:ext cx="10414000" cy="704800"/>
          </a:xfrm>
        </p:spPr>
        <p:txBody>
          <a:bodyPr vert="horz" lIns="91440" tIns="45720" rIns="91440" bIns="45720" rtlCol="0" anchor="t">
            <a:normAutofit fontScale="77500" lnSpcReduction="20000"/>
          </a:bodyPr>
          <a:lstStyle/>
          <a:p>
            <a:pPr algn="ctr"/>
            <a:r>
              <a:rPr lang="en-US" b="1" dirty="0">
                <a:latin typeface="Verdana"/>
                <a:ea typeface="Verdana"/>
              </a:rPr>
              <a:t>122 foodborne outbreaks and 7,603 foodborne illnesses</a:t>
            </a:r>
            <a:endParaRPr lang="en-US" dirty="0">
              <a:latin typeface="Verdana"/>
              <a:ea typeface="Verdana"/>
            </a:endParaRPr>
          </a:p>
          <a:p>
            <a:endParaRPr lang="en-US"/>
          </a:p>
        </p:txBody>
      </p:sp>
      <p:graphicFrame>
        <p:nvGraphicFramePr>
          <p:cNvPr id="4" name="Chart 3" descr="Chart showing that norovirus caused 56.4% of 122 foodborne outbreaks in schools from 2000 to 2010, followed by salmonella spp. (16.2%), clostridium perfringens (12.2%), shiga toxin-producing e. coli (5.1%), and other (10.1%). ">
            <a:extLst>
              <a:ext uri="{FF2B5EF4-FFF2-40B4-BE49-F238E27FC236}">
                <a16:creationId xmlns:a16="http://schemas.microsoft.com/office/drawing/2014/main" id="{1382435F-CD5B-419F-BEA7-925140CE4BA3}"/>
              </a:ext>
            </a:extLst>
          </p:cNvPr>
          <p:cNvGraphicFramePr>
            <a:graphicFrameLocks/>
          </p:cNvGraphicFramePr>
          <p:nvPr>
            <p:extLst>
              <p:ext uri="{D42A27DB-BD31-4B8C-83A1-F6EECF244321}">
                <p14:modId xmlns:p14="http://schemas.microsoft.com/office/powerpoint/2010/main" val="3024323926"/>
              </p:ext>
            </p:extLst>
          </p:nvPr>
        </p:nvGraphicFramePr>
        <p:xfrm>
          <a:off x="2626137" y="2022749"/>
          <a:ext cx="6935638" cy="3331367"/>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6F64C9EE-99EE-4084-B7AB-8434C59F7175}"/>
              </a:ext>
            </a:extLst>
          </p:cNvPr>
          <p:cNvSpPr/>
          <p:nvPr/>
        </p:nvSpPr>
        <p:spPr>
          <a:xfrm>
            <a:off x="1964382" y="5466390"/>
            <a:ext cx="8259148" cy="338554"/>
          </a:xfrm>
          <a:prstGeom prst="rect">
            <a:avLst/>
          </a:prstGeom>
        </p:spPr>
        <p:txBody>
          <a:bodyPr wrap="square" lIns="91440" tIns="45720" rIns="91440" bIns="45720" anchor="t">
            <a:spAutoFit/>
          </a:bodyPr>
          <a:lstStyle/>
          <a:p>
            <a:pPr algn="ctr"/>
            <a:r>
              <a:rPr lang="en-US" sz="1600" dirty="0">
                <a:latin typeface="Verdana"/>
                <a:ea typeface="Verdana"/>
              </a:rPr>
              <a:t>*STEC includes pathogenic and non-pathogenic Shiga-toxin producing </a:t>
            </a:r>
            <a:r>
              <a:rPr lang="en-US" sz="1600" i="1" dirty="0">
                <a:latin typeface="Verdana"/>
                <a:ea typeface="Verdana"/>
              </a:rPr>
              <a:t>E. coli</a:t>
            </a:r>
          </a:p>
        </p:txBody>
      </p:sp>
      <p:sp>
        <p:nvSpPr>
          <p:cNvPr id="9" name="TextBox 8">
            <a:extLst>
              <a:ext uri="{FF2B5EF4-FFF2-40B4-BE49-F238E27FC236}">
                <a16:creationId xmlns:a16="http://schemas.microsoft.com/office/drawing/2014/main" id="{A145BDC1-D548-4B34-A151-BCA7792BC009}"/>
              </a:ext>
            </a:extLst>
          </p:cNvPr>
          <p:cNvSpPr txBox="1"/>
          <p:nvPr/>
        </p:nvSpPr>
        <p:spPr>
          <a:xfrm>
            <a:off x="1136030" y="5881482"/>
            <a:ext cx="10088654" cy="369332"/>
          </a:xfrm>
          <a:prstGeom prst="rect">
            <a:avLst/>
          </a:prstGeom>
          <a:noFill/>
        </p:spPr>
        <p:txBody>
          <a:bodyPr wrap="square">
            <a:spAutoFit/>
          </a:bodyPr>
          <a:lstStyle/>
          <a:p>
            <a:r>
              <a:rPr lang="en-US" b="1" dirty="0">
                <a:solidFill>
                  <a:schemeClr val="accent5"/>
                </a:solidFill>
                <a:latin typeface="Verdana" panose="020B0604030504040204" pitchFamily="34" charset="0"/>
                <a:ea typeface="Verdana" panose="020B0604030504040204" pitchFamily="34" charset="0"/>
              </a:rPr>
              <a:t>https://www.fns.usda.gov/ofs/school-associated-foodborne-outbreak-data</a:t>
            </a:r>
          </a:p>
        </p:txBody>
      </p:sp>
    </p:spTree>
    <p:extLst>
      <p:ext uri="{BB962C8B-B14F-4D97-AF65-F5344CB8AC3E}">
        <p14:creationId xmlns:p14="http://schemas.microsoft.com/office/powerpoint/2010/main" val="19901871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D0499B2C-0318-4A30-B26E-74F1DF72763D}"/>
              </a:ext>
            </a:extLst>
          </p:cNvPr>
          <p:cNvSpPr>
            <a:spLocks noGrp="1"/>
          </p:cNvSpPr>
          <p:nvPr>
            <p:ph type="title"/>
          </p:nvPr>
        </p:nvSpPr>
        <p:spPr>
          <a:xfrm>
            <a:off x="609601" y="368707"/>
            <a:ext cx="9113411" cy="704800"/>
          </a:xfrm>
        </p:spPr>
        <p:txBody>
          <a:bodyPr>
            <a:normAutofit/>
          </a:bodyPr>
          <a:lstStyle/>
          <a:p>
            <a:r>
              <a:rPr lang="en-US" sz="3600" dirty="0"/>
              <a:t>Norovirus Prevention Strategies</a:t>
            </a:r>
          </a:p>
        </p:txBody>
      </p:sp>
      <p:sp>
        <p:nvSpPr>
          <p:cNvPr id="5" name="Content Placeholder 4">
            <a:extLst>
              <a:ext uri="{FF2B5EF4-FFF2-40B4-BE49-F238E27FC236}">
                <a16:creationId xmlns:a16="http://schemas.microsoft.com/office/drawing/2014/main" id="{6932F8DA-0A75-4A84-99FE-4C8C7D2026E7}"/>
              </a:ext>
            </a:extLst>
          </p:cNvPr>
          <p:cNvSpPr>
            <a:spLocks noGrp="1"/>
          </p:cNvSpPr>
          <p:nvPr>
            <p:ph sz="quarter" idx="10"/>
          </p:nvPr>
        </p:nvSpPr>
        <p:spPr>
          <a:xfrm>
            <a:off x="716766" y="2189502"/>
            <a:ext cx="5003411" cy="3347875"/>
          </a:xfrm>
        </p:spPr>
        <p:txBody>
          <a:bodyPr>
            <a:normAutofit/>
          </a:bodyPr>
          <a:lstStyle/>
          <a:p>
            <a:pPr marL="457200" indent="-457200">
              <a:buFont typeface="Arial" panose="020B0604020202020204" pitchFamily="34" charset="0"/>
              <a:buChar char="•"/>
            </a:pPr>
            <a:r>
              <a:rPr lang="en-US" sz="2800" dirty="0">
                <a:solidFill>
                  <a:schemeClr val="tx1"/>
                </a:solidFill>
                <a:latin typeface="Verdana" panose="020B0604030504040204" pitchFamily="34" charset="0"/>
                <a:ea typeface="Verdana" panose="020B0604030504040204" pitchFamily="34" charset="0"/>
              </a:rPr>
              <a:t>Excluding ill food employees</a:t>
            </a:r>
          </a:p>
          <a:p>
            <a:pPr marL="457200" indent="-457200">
              <a:buFont typeface="Arial" panose="020B0604020202020204" pitchFamily="34" charset="0"/>
              <a:buChar char="•"/>
            </a:pPr>
            <a:r>
              <a:rPr lang="en-US" sz="2800" dirty="0">
                <a:solidFill>
                  <a:schemeClr val="tx1"/>
                </a:solidFill>
                <a:latin typeface="Verdana" panose="020B0604030504040204" pitchFamily="34" charset="0"/>
                <a:ea typeface="Verdana" panose="020B0604030504040204" pitchFamily="34" charset="0"/>
              </a:rPr>
              <a:t>Following proper handwashing procedures </a:t>
            </a:r>
          </a:p>
          <a:p>
            <a:pPr marL="457200" indent="-457200">
              <a:buFont typeface="Arial" panose="020B0604020202020204" pitchFamily="34" charset="0"/>
              <a:buChar char="•"/>
            </a:pPr>
            <a:r>
              <a:rPr lang="en-US" sz="2800" dirty="0">
                <a:solidFill>
                  <a:schemeClr val="tx1"/>
                </a:solidFill>
                <a:latin typeface="Verdana" panose="020B0604030504040204" pitchFamily="34" charset="0"/>
                <a:ea typeface="Verdana" panose="020B0604030504040204" pitchFamily="34" charset="0"/>
              </a:rPr>
              <a:t>Avoiding bare hand contact with RTE foods</a:t>
            </a:r>
          </a:p>
        </p:txBody>
      </p:sp>
      <p:grpSp>
        <p:nvGrpSpPr>
          <p:cNvPr id="6" name="Group 5" descr="Image showing that sending ill employees home, plus hand washing, plus gloved service are norovirus prevention strategies. ">
            <a:extLst>
              <a:ext uri="{FF2B5EF4-FFF2-40B4-BE49-F238E27FC236}">
                <a16:creationId xmlns:a16="http://schemas.microsoft.com/office/drawing/2014/main" id="{90633C96-D051-418E-B3F3-EC9120BC95D2}"/>
              </a:ext>
            </a:extLst>
          </p:cNvPr>
          <p:cNvGrpSpPr/>
          <p:nvPr/>
        </p:nvGrpSpPr>
        <p:grpSpPr>
          <a:xfrm>
            <a:off x="5109959" y="1320623"/>
            <a:ext cx="5309964" cy="4765538"/>
            <a:chOff x="5257801" y="1440448"/>
            <a:chExt cx="3932680" cy="4765538"/>
          </a:xfrm>
        </p:grpSpPr>
        <p:pic>
          <p:nvPicPr>
            <p:cNvPr id="7" name="Picture 3">
              <a:extLst>
                <a:ext uri="{FF2B5EF4-FFF2-40B4-BE49-F238E27FC236}">
                  <a16:creationId xmlns:a16="http://schemas.microsoft.com/office/drawing/2014/main" id="{AE95CAA4-525F-4C54-BCC0-E6BDD6523A94}"/>
                </a:ext>
              </a:extLst>
            </p:cNvPr>
            <p:cNvPicPr>
              <a:picLocks noChangeAspect="1" noChangeArrowheads="1"/>
            </p:cNvPicPr>
            <p:nvPr/>
          </p:nvPicPr>
          <p:blipFill>
            <a:blip r:embed="rId3" cstate="print"/>
            <a:srcRect/>
            <a:stretch>
              <a:fillRect/>
            </a:stretch>
          </p:blipFill>
          <p:spPr bwMode="auto">
            <a:xfrm>
              <a:off x="5257801" y="1440448"/>
              <a:ext cx="1609906" cy="1339042"/>
            </a:xfrm>
            <a:prstGeom prst="rect">
              <a:avLst/>
            </a:prstGeom>
            <a:ln>
              <a:noFill/>
            </a:ln>
            <a:effectLst>
              <a:outerShdw blurRad="292100" dist="139700" dir="2700000" algn="tl" rotWithShape="0">
                <a:srgbClr val="333333">
                  <a:alpha val="65000"/>
                </a:srgbClr>
              </a:outerShdw>
            </a:effectLst>
          </p:spPr>
        </p:pic>
        <p:pic>
          <p:nvPicPr>
            <p:cNvPr id="8" name="Picture 2">
              <a:extLst>
                <a:ext uri="{FF2B5EF4-FFF2-40B4-BE49-F238E27FC236}">
                  <a16:creationId xmlns:a16="http://schemas.microsoft.com/office/drawing/2014/main" id="{0F305CE8-B952-4788-83B7-BE2DC9A4D28A}"/>
                </a:ext>
              </a:extLst>
            </p:cNvPr>
            <p:cNvPicPr>
              <a:picLocks noChangeAspect="1" noChangeArrowheads="1"/>
            </p:cNvPicPr>
            <p:nvPr/>
          </p:nvPicPr>
          <p:blipFill>
            <a:blip r:embed="rId4" cstate="print"/>
            <a:srcRect/>
            <a:stretch>
              <a:fillRect/>
            </a:stretch>
          </p:blipFill>
          <p:spPr bwMode="auto">
            <a:xfrm>
              <a:off x="6535005" y="3146483"/>
              <a:ext cx="1528836" cy="1266401"/>
            </a:xfrm>
            <a:prstGeom prst="rect">
              <a:avLst/>
            </a:prstGeom>
            <a:ln>
              <a:noFill/>
            </a:ln>
            <a:effectLst>
              <a:outerShdw blurRad="292100" dist="139700" dir="2700000" algn="tl" rotWithShape="0">
                <a:srgbClr val="333333">
                  <a:alpha val="65000"/>
                </a:srgbClr>
              </a:outerShdw>
            </a:effectLst>
          </p:spPr>
        </p:pic>
        <p:pic>
          <p:nvPicPr>
            <p:cNvPr id="9" name="Picture 4">
              <a:extLst>
                <a:ext uri="{FF2B5EF4-FFF2-40B4-BE49-F238E27FC236}">
                  <a16:creationId xmlns:a16="http://schemas.microsoft.com/office/drawing/2014/main" id="{491AAD98-B406-4B2E-A781-BB1C2D2F96C1}"/>
                </a:ext>
              </a:extLst>
            </p:cNvPr>
            <p:cNvPicPr>
              <a:picLocks noChangeAspect="1" noChangeArrowheads="1"/>
            </p:cNvPicPr>
            <p:nvPr/>
          </p:nvPicPr>
          <p:blipFill>
            <a:blip r:embed="rId5" cstate="print"/>
            <a:srcRect/>
            <a:stretch>
              <a:fillRect/>
            </a:stretch>
          </p:blipFill>
          <p:spPr bwMode="auto">
            <a:xfrm>
              <a:off x="7637209" y="4904734"/>
              <a:ext cx="1553272" cy="1301252"/>
            </a:xfrm>
            <a:prstGeom prst="rect">
              <a:avLst/>
            </a:prstGeom>
            <a:ln>
              <a:noFill/>
            </a:ln>
            <a:effectLst>
              <a:outerShdw blurRad="292100" dist="139700" dir="2700000" algn="tl" rotWithShape="0">
                <a:srgbClr val="333333">
                  <a:alpha val="65000"/>
                </a:srgbClr>
              </a:outerShdw>
            </a:effectLst>
          </p:spPr>
        </p:pic>
        <p:grpSp>
          <p:nvGrpSpPr>
            <p:cNvPr id="10" name="Group 9">
              <a:extLst>
                <a:ext uri="{FF2B5EF4-FFF2-40B4-BE49-F238E27FC236}">
                  <a16:creationId xmlns:a16="http://schemas.microsoft.com/office/drawing/2014/main" id="{E605EC1F-A04C-49EF-9E03-3D4DB4AB7921}"/>
                </a:ext>
              </a:extLst>
            </p:cNvPr>
            <p:cNvGrpSpPr/>
            <p:nvPr/>
          </p:nvGrpSpPr>
          <p:grpSpPr>
            <a:xfrm>
              <a:off x="6949988" y="2669503"/>
              <a:ext cx="304800" cy="381000"/>
              <a:chOff x="2895600" y="4876800"/>
              <a:chExt cx="304800" cy="381000"/>
            </a:xfrm>
          </p:grpSpPr>
          <p:cxnSp>
            <p:nvCxnSpPr>
              <p:cNvPr id="14" name="Straight Connector 13">
                <a:extLst>
                  <a:ext uri="{FF2B5EF4-FFF2-40B4-BE49-F238E27FC236}">
                    <a16:creationId xmlns:a16="http://schemas.microsoft.com/office/drawing/2014/main" id="{D76077B0-0019-4943-A2E8-E3B7D7F89AAB}"/>
                  </a:ext>
                </a:extLst>
              </p:cNvPr>
              <p:cNvCxnSpPr/>
              <p:nvPr/>
            </p:nvCxnSpPr>
            <p:spPr>
              <a:xfrm>
                <a:off x="3048000" y="4876800"/>
                <a:ext cx="0" cy="381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B40C228-DD68-45A1-B6E1-8237ABD55AF6}"/>
                  </a:ext>
                </a:extLst>
              </p:cNvPr>
              <p:cNvCxnSpPr/>
              <p:nvPr/>
            </p:nvCxnSpPr>
            <p:spPr>
              <a:xfrm>
                <a:off x="2895600" y="5067300"/>
                <a:ext cx="304800" cy="0"/>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D3999173-01FC-4833-A3E8-2290BACB556B}"/>
                </a:ext>
              </a:extLst>
            </p:cNvPr>
            <p:cNvGrpSpPr/>
            <p:nvPr/>
          </p:nvGrpSpPr>
          <p:grpSpPr>
            <a:xfrm>
              <a:off x="8119249" y="4412884"/>
              <a:ext cx="304800" cy="381000"/>
              <a:chOff x="3143389" y="4876799"/>
              <a:chExt cx="304800" cy="381000"/>
            </a:xfrm>
          </p:grpSpPr>
          <p:cxnSp>
            <p:nvCxnSpPr>
              <p:cNvPr id="12" name="Straight Connector 11">
                <a:extLst>
                  <a:ext uri="{FF2B5EF4-FFF2-40B4-BE49-F238E27FC236}">
                    <a16:creationId xmlns:a16="http://schemas.microsoft.com/office/drawing/2014/main" id="{66165D03-D2CD-493B-8992-2AFCD1746428}"/>
                  </a:ext>
                </a:extLst>
              </p:cNvPr>
              <p:cNvCxnSpPr/>
              <p:nvPr/>
            </p:nvCxnSpPr>
            <p:spPr>
              <a:xfrm>
                <a:off x="3304090" y="4876799"/>
                <a:ext cx="0" cy="381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75C15BF-EE2E-4419-AA1C-9FC89CD4ECB7}"/>
                  </a:ext>
                </a:extLst>
              </p:cNvPr>
              <p:cNvCxnSpPr/>
              <p:nvPr/>
            </p:nvCxnSpPr>
            <p:spPr>
              <a:xfrm>
                <a:off x="3143389" y="5067300"/>
                <a:ext cx="304800" cy="0"/>
              </a:xfrm>
              <a:prstGeom prst="line">
                <a:avLst/>
              </a:prstGeom>
              <a:ln w="38100"/>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696503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7200C-501E-45C5-B78E-C21F4157A84D}"/>
              </a:ext>
            </a:extLst>
          </p:cNvPr>
          <p:cNvSpPr>
            <a:spLocks noGrp="1"/>
          </p:cNvSpPr>
          <p:nvPr>
            <p:ph type="title"/>
          </p:nvPr>
        </p:nvSpPr>
        <p:spPr/>
        <p:txBody>
          <a:bodyPr>
            <a:normAutofit/>
          </a:bodyPr>
          <a:lstStyle/>
          <a:p>
            <a:r>
              <a:rPr lang="en-US" sz="3600" dirty="0"/>
              <a:t>Conclusion</a:t>
            </a:r>
          </a:p>
        </p:txBody>
      </p:sp>
      <p:sp>
        <p:nvSpPr>
          <p:cNvPr id="3" name="Content Placeholder 2">
            <a:extLst>
              <a:ext uri="{FF2B5EF4-FFF2-40B4-BE49-F238E27FC236}">
                <a16:creationId xmlns:a16="http://schemas.microsoft.com/office/drawing/2014/main" id="{CAE9855A-CABA-4B43-A7D8-CB18E7AD7D5D}"/>
              </a:ext>
            </a:extLst>
          </p:cNvPr>
          <p:cNvSpPr>
            <a:spLocks noGrp="1"/>
          </p:cNvSpPr>
          <p:nvPr>
            <p:ph sz="quarter" idx="10"/>
          </p:nvPr>
        </p:nvSpPr>
        <p:spPr/>
        <p:txBody>
          <a:bodyPr vert="horz" lIns="91440" tIns="45720" rIns="91440" bIns="45720" rtlCol="0" anchor="t">
            <a:normAutofit/>
          </a:bodyPr>
          <a:lstStyle/>
          <a:p>
            <a:pPr algn="ctr"/>
            <a:r>
              <a:rPr lang="en-US" sz="2800" b="1" cap="all" dirty="0">
                <a:latin typeface="Verdana"/>
                <a:ea typeface="Verdana"/>
              </a:rPr>
              <a:t>P</a:t>
            </a:r>
            <a:r>
              <a:rPr lang="en-US" sz="2800" b="1" dirty="0">
                <a:latin typeface="Verdana"/>
                <a:ea typeface="Verdana"/>
              </a:rPr>
              <a:t>roduce safety is important and food safety hazards can be minimized. </a:t>
            </a:r>
            <a:endParaRPr lang="en-US" sz="2800" b="1" dirty="0">
              <a:solidFill>
                <a:schemeClr val="tx1"/>
              </a:solidFill>
              <a:latin typeface="Verdana"/>
              <a:ea typeface="Verdana"/>
            </a:endParaRPr>
          </a:p>
          <a:p>
            <a:endParaRPr lang="en-US" dirty="0"/>
          </a:p>
        </p:txBody>
      </p:sp>
      <p:pic>
        <p:nvPicPr>
          <p:cNvPr id="4" name="Picture 3" descr="Gloved school nutrition professional serving fresh lettuce on the salad bar. ">
            <a:extLst>
              <a:ext uri="{FF2B5EF4-FFF2-40B4-BE49-F238E27FC236}">
                <a16:creationId xmlns:a16="http://schemas.microsoft.com/office/drawing/2014/main" id="{35E4C392-1CE4-4CEA-94D8-B189D7D43C05}"/>
              </a:ext>
            </a:extLst>
          </p:cNvPr>
          <p:cNvPicPr>
            <a:picLocks noChangeAspect="1"/>
          </p:cNvPicPr>
          <p:nvPr/>
        </p:nvPicPr>
        <p:blipFill>
          <a:blip r:embed="rId3"/>
          <a:stretch>
            <a:fillRect/>
          </a:stretch>
        </p:blipFill>
        <p:spPr>
          <a:xfrm>
            <a:off x="2345811" y="2506826"/>
            <a:ext cx="7500378" cy="3982467"/>
          </a:xfrm>
          <a:prstGeom prst="rect">
            <a:avLst/>
          </a:prstGeom>
        </p:spPr>
      </p:pic>
    </p:spTree>
    <p:extLst>
      <p:ext uri="{BB962C8B-B14F-4D97-AF65-F5344CB8AC3E}">
        <p14:creationId xmlns:p14="http://schemas.microsoft.com/office/powerpoint/2010/main" val="262672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755AA09-9EDF-42C3-B9FD-0F3CB181BEDA}"/>
              </a:ext>
            </a:extLst>
          </p:cNvPr>
          <p:cNvSpPr>
            <a:spLocks noGrp="1"/>
          </p:cNvSpPr>
          <p:nvPr>
            <p:ph type="title"/>
          </p:nvPr>
        </p:nvSpPr>
        <p:spPr/>
        <p:txBody>
          <a:bodyPr/>
          <a:lstStyle/>
          <a:p>
            <a:r>
              <a:rPr lang="en-US" dirty="0"/>
              <a:t>The Why Behind Food Safety</a:t>
            </a:r>
          </a:p>
        </p:txBody>
      </p:sp>
      <p:sp>
        <p:nvSpPr>
          <p:cNvPr id="11" name="Content Placeholder 10">
            <a:extLst>
              <a:ext uri="{FF2B5EF4-FFF2-40B4-BE49-F238E27FC236}">
                <a16:creationId xmlns:a16="http://schemas.microsoft.com/office/drawing/2014/main" id="{3DA86F2C-CBE1-4673-9032-3151057628ED}"/>
              </a:ext>
            </a:extLst>
          </p:cNvPr>
          <p:cNvSpPr>
            <a:spLocks noGrp="1"/>
          </p:cNvSpPr>
          <p:nvPr>
            <p:ph sz="quarter" idx="10"/>
          </p:nvPr>
        </p:nvSpPr>
        <p:spPr>
          <a:xfrm>
            <a:off x="889000" y="1349949"/>
            <a:ext cx="10414000" cy="4710399"/>
          </a:xfrm>
        </p:spPr>
        <p:txBody>
          <a:bodyPr/>
          <a:lstStyle/>
          <a:p>
            <a:pPr algn="ctr"/>
            <a:r>
              <a:rPr lang="en-US" sz="2000" b="1" dirty="0">
                <a:solidFill>
                  <a:schemeClr val="tx1"/>
                </a:solidFill>
                <a:latin typeface="Verdana" panose="020B0604030504040204" pitchFamily="34" charset="0"/>
                <a:ea typeface="Verdana" panose="020B0604030504040204" pitchFamily="34" charset="0"/>
              </a:rPr>
              <a:t>Video from the California Leafy Greens Marketing Agreement (LGMA)</a:t>
            </a:r>
          </a:p>
          <a:p>
            <a:pPr algn="ctr"/>
            <a:r>
              <a:rPr lang="en-US" sz="2000" b="1" dirty="0">
                <a:latin typeface="Verdana" panose="020B0604030504040204" pitchFamily="34" charset="0"/>
                <a:ea typeface="Verdana" panose="020B0604030504040204" pitchFamily="34" charset="0"/>
              </a:rPr>
              <a:t>https://www.youtube.com/watch?v=VN56_ZEavaA&amp;t=26s</a:t>
            </a:r>
          </a:p>
        </p:txBody>
      </p:sp>
      <p:pic>
        <p:nvPicPr>
          <p:cNvPr id="13" name="Video 12" descr="Video from the California Leafy Greens Marketing Agreement. ">
            <a:hlinkClick r:id="" action="ppaction://media"/>
            <a:extLst>
              <a:ext uri="{FF2B5EF4-FFF2-40B4-BE49-F238E27FC236}">
                <a16:creationId xmlns:a16="http://schemas.microsoft.com/office/drawing/2014/main" id="{299E689B-61D5-443D-81AC-399FCB226ADC}"/>
              </a:ext>
            </a:extLst>
          </p:cNvPr>
          <p:cNvPicPr>
            <a:picLocks noChangeAspect="1"/>
          </p:cNvPicPr>
          <p:nvPr>
            <a:videoFile r:link="rId2"/>
            <p:extLst>
              <p:ext uri="{DAA4B4D4-6D71-4841-9C94-3DE7FCFB9230}">
                <p14:media xmlns:p14="http://schemas.microsoft.com/office/powerpoint/2010/main" r:embed="rId1">
                  <p14:extLst>
                    <p:ext uri="{3AFAAA56-56D3-431D-BCD4-E75A35582382}">
                      <p173:tracksInfo xmlns:p173="http://schemas.microsoft.com/office/powerpoint/2017/3/main" displayLoc="media">
                        <p173:trackLst>
                          <p173:track id="{9A058527-2716-47C5-B8B8-C8A9416585A8}" label="" lang="en" r:embed="rId5"/>
                        </p173:trackLst>
                      </p173:tracksInfo>
                    </p:ext>
                  </p14:extLst>
                </p14:media>
              </p:ext>
            </p:extLst>
          </p:nvPr>
        </p:nvPicPr>
        <p:blipFill>
          <a:blip r:embed="rId6"/>
          <a:stretch>
            <a:fillRect/>
          </a:stretch>
        </p:blipFill>
        <p:spPr>
          <a:xfrm>
            <a:off x="2627232" y="2286705"/>
            <a:ext cx="6937536" cy="3902364"/>
          </a:xfrm>
          <a:prstGeom prst="rect">
            <a:avLst/>
          </a:prstGeom>
        </p:spPr>
      </p:pic>
    </p:spTree>
    <p:extLst>
      <p:ext uri="{BB962C8B-B14F-4D97-AF65-F5344CB8AC3E}">
        <p14:creationId xmlns:p14="http://schemas.microsoft.com/office/powerpoint/2010/main" val="367791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1925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repeatCount="indefinite"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Food Safety Hazards &amp; Produce</a:t>
            </a:r>
          </a:p>
        </p:txBody>
      </p:sp>
      <p:pic>
        <p:nvPicPr>
          <p:cNvPr id="9" name="Picture Placeholder 8">
            <a:extLs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1061" r="-11061"/>
          <a:stretch>
            <a:fillRect/>
          </a:stretch>
        </p:blipFill>
        <p:spPr/>
      </p:pic>
    </p:spTree>
    <p:extLst>
      <p:ext uri="{BB962C8B-B14F-4D97-AF65-F5344CB8AC3E}">
        <p14:creationId xmlns:p14="http://schemas.microsoft.com/office/powerpoint/2010/main" val="1147753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58542-82C6-4297-B89F-02B2FD4A57F5}"/>
              </a:ext>
            </a:extLst>
          </p:cNvPr>
          <p:cNvSpPr>
            <a:spLocks noGrp="1"/>
          </p:cNvSpPr>
          <p:nvPr>
            <p:ph type="title"/>
          </p:nvPr>
        </p:nvSpPr>
        <p:spPr/>
        <p:txBody>
          <a:bodyPr>
            <a:normAutofit/>
          </a:bodyPr>
          <a:lstStyle/>
          <a:p>
            <a:r>
              <a:rPr lang="en-US" sz="3600" dirty="0"/>
              <a:t>Food Safety Hazards</a:t>
            </a:r>
          </a:p>
        </p:txBody>
      </p:sp>
      <p:graphicFrame>
        <p:nvGraphicFramePr>
          <p:cNvPr id="4" name="Content Placeholder 3">
            <a:extLst>
              <a:ext uri="{FF2B5EF4-FFF2-40B4-BE49-F238E27FC236}">
                <a16:creationId xmlns:a16="http://schemas.microsoft.com/office/drawing/2014/main" id="{E6A95AF0-BB7F-4F75-855C-7DCA90A318B5}"/>
              </a:ext>
              <a:ext uri="{C183D7F6-B498-43B3-948B-1728B52AA6E4}">
                <adec:decorative xmlns:adec="http://schemas.microsoft.com/office/drawing/2017/decorative" val="1"/>
              </a:ext>
            </a:extLst>
          </p:cNvPr>
          <p:cNvGraphicFramePr>
            <a:graphicFrameLocks noGrp="1"/>
          </p:cNvGraphicFramePr>
          <p:nvPr>
            <p:ph sz="quarter" idx="10"/>
            <p:extLst>
              <p:ext uri="{D42A27DB-BD31-4B8C-83A1-F6EECF244321}">
                <p14:modId xmlns:p14="http://schemas.microsoft.com/office/powerpoint/2010/main" val="1437858797"/>
              </p:ext>
            </p:extLst>
          </p:nvPr>
        </p:nvGraphicFramePr>
        <p:xfrm>
          <a:off x="811213" y="1477963"/>
          <a:ext cx="10414000" cy="47101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98097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80B81-B691-4054-92DB-59BF1B1476B2}"/>
              </a:ext>
            </a:extLst>
          </p:cNvPr>
          <p:cNvSpPr>
            <a:spLocks noGrp="1"/>
          </p:cNvSpPr>
          <p:nvPr>
            <p:ph type="title"/>
          </p:nvPr>
        </p:nvSpPr>
        <p:spPr/>
        <p:txBody>
          <a:bodyPr>
            <a:normAutofit/>
          </a:bodyPr>
          <a:lstStyle/>
          <a:p>
            <a:r>
              <a:rPr lang="en-US" sz="3600" dirty="0"/>
              <a:t>Physical Hazards</a:t>
            </a:r>
          </a:p>
        </p:txBody>
      </p:sp>
      <p:sp>
        <p:nvSpPr>
          <p:cNvPr id="3" name="Content Placeholder 2">
            <a:extLst>
              <a:ext uri="{FF2B5EF4-FFF2-40B4-BE49-F238E27FC236}">
                <a16:creationId xmlns:a16="http://schemas.microsoft.com/office/drawing/2014/main" id="{4C44870A-D491-4C83-9263-A2F44D05C6E4}"/>
              </a:ext>
            </a:extLst>
          </p:cNvPr>
          <p:cNvSpPr>
            <a:spLocks noGrp="1"/>
          </p:cNvSpPr>
          <p:nvPr>
            <p:ph sz="quarter" idx="10"/>
          </p:nvPr>
        </p:nvSpPr>
        <p:spPr>
          <a:xfrm>
            <a:off x="609601" y="1774444"/>
            <a:ext cx="6297167" cy="3997802"/>
          </a:xfrm>
        </p:spPr>
        <p:txBody>
          <a:bodyPr vert="horz" lIns="91440" tIns="45720" rIns="91440" bIns="45720" rtlCol="0" anchor="t">
            <a:normAutofit/>
          </a:bodyPr>
          <a:lstStyle/>
          <a:p>
            <a:pPr marL="571500" lvl="1" indent="-457200">
              <a:buClr>
                <a:schemeClr val="tx1"/>
              </a:buClr>
              <a:buFont typeface="Arial" panose="020B0604020202020204" pitchFamily="34" charset="0"/>
              <a:buChar char="•"/>
            </a:pPr>
            <a:r>
              <a:rPr lang="en-US" sz="2400" b="1" dirty="0">
                <a:solidFill>
                  <a:schemeClr val="accent5"/>
                </a:solidFill>
                <a:latin typeface="Verdana"/>
                <a:ea typeface="Verdana"/>
              </a:rPr>
              <a:t>Naturally occurring</a:t>
            </a:r>
          </a:p>
          <a:p>
            <a:pPr marL="571500" lvl="2" indent="0">
              <a:buClr>
                <a:schemeClr val="tx1"/>
              </a:buClr>
              <a:buNone/>
            </a:pPr>
            <a:r>
              <a:rPr lang="en-US" sz="2000" dirty="0">
                <a:latin typeface="Verdana"/>
                <a:ea typeface="Verdana"/>
              </a:rPr>
              <a:t>Pits, shells, seeds, bones, etc.</a:t>
            </a:r>
          </a:p>
          <a:p>
            <a:pPr marL="571500" lvl="2" indent="0">
              <a:buClr>
                <a:schemeClr val="tx1"/>
              </a:buClr>
              <a:buNone/>
            </a:pPr>
            <a:endParaRPr lang="en-US" sz="2000" dirty="0">
              <a:latin typeface="Verdana"/>
              <a:ea typeface="Verdana"/>
            </a:endParaRPr>
          </a:p>
          <a:p>
            <a:pPr marL="571500" lvl="1" indent="-457200">
              <a:buClr>
                <a:schemeClr val="tx1"/>
              </a:buClr>
              <a:buFont typeface="Arial" panose="020B0604020202020204" pitchFamily="34" charset="0"/>
              <a:buChar char="•"/>
            </a:pPr>
            <a:r>
              <a:rPr lang="en-US" sz="2400" b="1" dirty="0">
                <a:solidFill>
                  <a:schemeClr val="accent5"/>
                </a:solidFill>
                <a:latin typeface="Verdana"/>
                <a:ea typeface="Verdana"/>
              </a:rPr>
              <a:t>Added: Foreign materials</a:t>
            </a:r>
          </a:p>
          <a:p>
            <a:pPr marL="571500" lvl="2" indent="0">
              <a:buClr>
                <a:schemeClr val="tx1"/>
              </a:buClr>
              <a:buNone/>
            </a:pPr>
            <a:r>
              <a:rPr lang="en-US" sz="2000" dirty="0">
                <a:latin typeface="Verdana"/>
                <a:ea typeface="Verdana"/>
              </a:rPr>
              <a:t>Glass, plastic, wood, metal, stones, personal items, etc.</a:t>
            </a:r>
          </a:p>
          <a:p>
            <a:pPr marL="571500" lvl="2" indent="0">
              <a:buClr>
                <a:schemeClr val="tx1"/>
              </a:buClr>
              <a:buNone/>
            </a:pPr>
            <a:endParaRPr lang="en-US" sz="2000" b="1" dirty="0">
              <a:solidFill>
                <a:schemeClr val="accent5"/>
              </a:solidFill>
              <a:latin typeface="Verdana" panose="020B0604030504040204" pitchFamily="34" charset="0"/>
              <a:ea typeface="Verdana" panose="020B0604030504040204" pitchFamily="34" charset="0"/>
              <a:cs typeface="+mn-cs"/>
            </a:endParaRPr>
          </a:p>
          <a:p>
            <a:pPr marL="571500" lvl="2" indent="0">
              <a:buClr>
                <a:schemeClr val="tx1"/>
              </a:buClr>
              <a:buNone/>
            </a:pPr>
            <a:r>
              <a:rPr lang="en-US" b="1" dirty="0">
                <a:solidFill>
                  <a:schemeClr val="accent5"/>
                </a:solidFill>
                <a:latin typeface="Verdana" panose="020B0604030504040204" pitchFamily="34" charset="0"/>
                <a:ea typeface="Verdana" panose="020B0604030504040204" pitchFamily="34" charset="0"/>
                <a:cs typeface="+mn-cs"/>
              </a:rPr>
              <a:t>Risks: Traumatic injury</a:t>
            </a:r>
            <a:r>
              <a:rPr lang="en-US" b="1" dirty="0">
                <a:solidFill>
                  <a:schemeClr val="accent5"/>
                </a:solidFill>
                <a:latin typeface="Verdana" panose="020B0604030504040204" pitchFamily="34" charset="0"/>
                <a:ea typeface="Verdana" panose="020B0604030504040204" pitchFamily="34" charset="0"/>
              </a:rPr>
              <a:t> </a:t>
            </a:r>
          </a:p>
          <a:p>
            <a:pPr marL="571500" lvl="2" indent="0">
              <a:buClr>
                <a:schemeClr val="tx1"/>
              </a:buClr>
              <a:buNone/>
            </a:pPr>
            <a:r>
              <a:rPr lang="en-US" sz="2000" dirty="0">
                <a:latin typeface="Verdana" panose="020B0604030504040204" pitchFamily="34" charset="0"/>
                <a:ea typeface="Verdana" panose="020B0604030504040204" pitchFamily="34" charset="0"/>
              </a:rPr>
              <a:t>Choking, damaged teeth/gums, laceration, etc.</a:t>
            </a:r>
            <a:endParaRPr lang="en-US" dirty="0">
              <a:latin typeface="Verdana"/>
              <a:ea typeface="Verdana"/>
            </a:endParaRPr>
          </a:p>
        </p:txBody>
      </p:sp>
      <p:pic>
        <p:nvPicPr>
          <p:cNvPr id="8" name="Picture 7" descr="Image of a screw in a cup of fruit, showing a physical hazard example. ">
            <a:extLst>
              <a:ext uri="{FF2B5EF4-FFF2-40B4-BE49-F238E27FC236}">
                <a16:creationId xmlns:a16="http://schemas.microsoft.com/office/drawing/2014/main" id="{A402E7BE-AC53-4378-8EE8-ED5F582ECD46}"/>
              </a:ext>
            </a:extLst>
          </p:cNvPr>
          <p:cNvPicPr>
            <a:picLocks noChangeAspect="1"/>
          </p:cNvPicPr>
          <p:nvPr/>
        </p:nvPicPr>
        <p:blipFill>
          <a:blip r:embed="rId3"/>
          <a:stretch>
            <a:fillRect/>
          </a:stretch>
        </p:blipFill>
        <p:spPr>
          <a:xfrm>
            <a:off x="7064695" y="2145715"/>
            <a:ext cx="4030321" cy="3255259"/>
          </a:xfrm>
          <a:prstGeom prst="rect">
            <a:avLst/>
          </a:prstGeom>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1185226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80B81-B691-4054-92DB-59BF1B1476B2}"/>
              </a:ext>
            </a:extLst>
          </p:cNvPr>
          <p:cNvSpPr>
            <a:spLocks noGrp="1"/>
          </p:cNvSpPr>
          <p:nvPr>
            <p:ph type="title"/>
          </p:nvPr>
        </p:nvSpPr>
        <p:spPr/>
        <p:txBody>
          <a:bodyPr>
            <a:normAutofit/>
          </a:bodyPr>
          <a:lstStyle/>
          <a:p>
            <a:r>
              <a:rPr lang="en-US" sz="3600" dirty="0"/>
              <a:t>Chemical Hazards</a:t>
            </a:r>
          </a:p>
        </p:txBody>
      </p:sp>
      <p:sp>
        <p:nvSpPr>
          <p:cNvPr id="3" name="Content Placeholder 2">
            <a:extLst>
              <a:ext uri="{FF2B5EF4-FFF2-40B4-BE49-F238E27FC236}">
                <a16:creationId xmlns:a16="http://schemas.microsoft.com/office/drawing/2014/main" id="{4C44870A-D491-4C83-9263-A2F44D05C6E4}"/>
              </a:ext>
            </a:extLst>
          </p:cNvPr>
          <p:cNvSpPr>
            <a:spLocks noGrp="1"/>
          </p:cNvSpPr>
          <p:nvPr>
            <p:ph sz="quarter" idx="10"/>
          </p:nvPr>
        </p:nvSpPr>
        <p:spPr>
          <a:xfrm>
            <a:off x="5617921" y="1792362"/>
            <a:ext cx="5935232" cy="4223964"/>
          </a:xfrm>
        </p:spPr>
        <p:txBody>
          <a:bodyPr vert="horz" lIns="91440" tIns="45720" rIns="91440" bIns="45720" rtlCol="0" anchor="t">
            <a:noAutofit/>
          </a:bodyPr>
          <a:lstStyle/>
          <a:p>
            <a:pPr marL="574675" lvl="1" indent="-457200">
              <a:buFont typeface="Arial" panose="020B0604020202020204" pitchFamily="34" charset="0"/>
              <a:buChar char="•"/>
            </a:pPr>
            <a:r>
              <a:rPr lang="en-US" sz="2400" b="1" dirty="0">
                <a:solidFill>
                  <a:schemeClr val="accent5"/>
                </a:solidFill>
                <a:latin typeface="Verdana"/>
                <a:ea typeface="Verdana"/>
              </a:rPr>
              <a:t>Naturally occurring</a:t>
            </a:r>
          </a:p>
          <a:p>
            <a:pPr marL="914400" lvl="2" indent="-342900">
              <a:buClr>
                <a:schemeClr val="tx1"/>
              </a:buClr>
              <a:buFontTx/>
              <a:buChar char="-"/>
            </a:pPr>
            <a:r>
              <a:rPr lang="en-US" sz="2000" dirty="0">
                <a:latin typeface="Verdana"/>
                <a:ea typeface="Verdana"/>
              </a:rPr>
              <a:t>Mycotoxins: Aflatoxins (e.g., corn products), Patulin (e.g., apple juice)</a:t>
            </a:r>
          </a:p>
          <a:p>
            <a:pPr marL="914400" lvl="2" indent="-342900">
              <a:buClr>
                <a:schemeClr val="tx1"/>
              </a:buClr>
              <a:buFontTx/>
              <a:buChar char="-"/>
            </a:pPr>
            <a:r>
              <a:rPr lang="en-US" sz="2000" dirty="0">
                <a:latin typeface="Verdana"/>
                <a:ea typeface="Verdana"/>
              </a:rPr>
              <a:t>Toxic mushroom species</a:t>
            </a:r>
          </a:p>
          <a:p>
            <a:pPr marL="571500" lvl="2" indent="0">
              <a:buClr>
                <a:schemeClr val="tx1"/>
              </a:buClr>
              <a:buNone/>
            </a:pPr>
            <a:endParaRPr lang="en-US" dirty="0">
              <a:latin typeface="Verdana"/>
              <a:ea typeface="Verdana"/>
            </a:endParaRPr>
          </a:p>
          <a:p>
            <a:pPr marL="574675" lvl="1" indent="-457200">
              <a:buFont typeface="Arial" panose="020B0604020202020204" pitchFamily="34" charset="0"/>
              <a:buChar char="•"/>
            </a:pPr>
            <a:r>
              <a:rPr lang="en-US" sz="2400" b="1" dirty="0">
                <a:solidFill>
                  <a:schemeClr val="accent5"/>
                </a:solidFill>
                <a:latin typeface="Verdana"/>
                <a:ea typeface="Verdana"/>
              </a:rPr>
              <a:t>Added</a:t>
            </a:r>
          </a:p>
          <a:p>
            <a:pPr marL="574675" lvl="2" indent="0">
              <a:buClr>
                <a:schemeClr val="tx1"/>
              </a:buClr>
              <a:buNone/>
            </a:pPr>
            <a:r>
              <a:rPr lang="en-US" sz="2000" dirty="0">
                <a:latin typeface="Verdana"/>
                <a:ea typeface="Verdana"/>
              </a:rPr>
              <a:t>Environmental contaminants (e.g., pesticides, fertilizers)</a:t>
            </a:r>
          </a:p>
          <a:p>
            <a:pPr marL="574675" lvl="2" indent="0">
              <a:buClr>
                <a:schemeClr val="tx1"/>
              </a:buClr>
              <a:buNone/>
            </a:pPr>
            <a:endParaRPr kumimoji="0" lang="en-US" sz="2000" b="1" i="0" u="none" strike="noStrike" kern="1200" cap="none" spc="0" normalizeH="0" baseline="0" noProof="0" dirty="0">
              <a:ln>
                <a:noFill/>
              </a:ln>
              <a:solidFill>
                <a:srgbClr val="3AA33C"/>
              </a:solidFill>
              <a:effectLst/>
              <a:uLnTx/>
              <a:uFillTx/>
              <a:latin typeface="Verdana"/>
              <a:ea typeface="Verdana"/>
            </a:endParaRPr>
          </a:p>
          <a:p>
            <a:pPr marL="574675" lvl="2" indent="0">
              <a:buClr>
                <a:schemeClr val="tx1"/>
              </a:buClr>
              <a:buNone/>
            </a:pPr>
            <a:r>
              <a:rPr kumimoji="0" lang="en-US" b="1" i="0" u="none" strike="noStrike" kern="1200" cap="none" spc="0" normalizeH="0" baseline="0" noProof="0" dirty="0">
                <a:ln>
                  <a:noFill/>
                </a:ln>
                <a:solidFill>
                  <a:srgbClr val="3AA33C"/>
                </a:solidFill>
                <a:effectLst/>
                <a:uLnTx/>
                <a:uFillTx/>
                <a:latin typeface="Verdana" panose="020B0604030504040204" pitchFamily="34" charset="0"/>
                <a:ea typeface="Verdana" panose="020B0604030504040204" pitchFamily="34" charset="0"/>
              </a:rPr>
              <a:t>Risks: Acute poisoning or chronic illness</a:t>
            </a:r>
            <a:endParaRPr kumimoji="0" lang="en-US" b="1" i="0" u="none" strike="noStrike" kern="1200" cap="none" spc="0" normalizeH="0" baseline="0" noProof="0" dirty="0">
              <a:ln>
                <a:noFill/>
              </a:ln>
              <a:solidFill>
                <a:srgbClr val="3AA33C"/>
              </a:solidFill>
              <a:effectLst/>
              <a:uLnTx/>
              <a:uFillTx/>
              <a:latin typeface="Verdana" panose="020B0604030504040204" pitchFamily="34" charset="0"/>
              <a:ea typeface="Verdana" panose="020B0604030504040204" pitchFamily="34" charset="0"/>
              <a:cs typeface="Calibri"/>
            </a:endParaRPr>
          </a:p>
          <a:p>
            <a:pPr marL="574675" lvl="2" indent="0">
              <a:buClr>
                <a:schemeClr val="tx1"/>
              </a:buClr>
              <a:buNone/>
            </a:pPr>
            <a:endParaRPr lang="en-US" sz="2000" dirty="0">
              <a:latin typeface="Verdana"/>
              <a:ea typeface="Verdana"/>
            </a:endParaRPr>
          </a:p>
          <a:p>
            <a:endParaRPr lang="en-US" dirty="0"/>
          </a:p>
        </p:txBody>
      </p:sp>
      <p:pic>
        <p:nvPicPr>
          <p:cNvPr id="8" name="Picture 7" descr="Image of corn that has damage, likely chemical damage from mycotoxins. ">
            <a:extLst>
              <a:ext uri="{FF2B5EF4-FFF2-40B4-BE49-F238E27FC236}">
                <a16:creationId xmlns:a16="http://schemas.microsoft.com/office/drawing/2014/main" id="{2AC94B9F-8481-49D6-8460-A442E79C3654}"/>
              </a:ext>
            </a:extLst>
          </p:cNvPr>
          <p:cNvPicPr>
            <a:picLocks noChangeAspect="1"/>
          </p:cNvPicPr>
          <p:nvPr/>
        </p:nvPicPr>
        <p:blipFill rotWithShape="1">
          <a:blip r:embed="rId3"/>
          <a:srcRect l="23250"/>
          <a:stretch/>
        </p:blipFill>
        <p:spPr>
          <a:xfrm>
            <a:off x="956931" y="1792362"/>
            <a:ext cx="4469604" cy="3901799"/>
          </a:xfrm>
          <a:prstGeom prst="rect">
            <a:avLst/>
          </a:prstGeom>
        </p:spPr>
      </p:pic>
    </p:spTree>
    <p:extLst>
      <p:ext uri="{BB962C8B-B14F-4D97-AF65-F5344CB8AC3E}">
        <p14:creationId xmlns:p14="http://schemas.microsoft.com/office/powerpoint/2010/main" val="4084964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18668CA-9F7F-40BC-9F64-7C96620A9F8E}"/>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Pesticides</a:t>
            </a:r>
          </a:p>
        </p:txBody>
      </p:sp>
      <p:sp>
        <p:nvSpPr>
          <p:cNvPr id="6" name="Content Placeholder 2"/>
          <p:cNvSpPr txBox="1">
            <a:spLocks/>
          </p:cNvSpPr>
          <p:nvPr/>
        </p:nvSpPr>
        <p:spPr>
          <a:xfrm>
            <a:off x="1175816" y="1696788"/>
            <a:ext cx="4455833" cy="3312481"/>
          </a:xfrm>
          <a:prstGeom prst="rect">
            <a:avLst/>
          </a:prstGeom>
        </p:spPr>
        <p:txBody>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00050" lvl="1"/>
            <a:r>
              <a:rPr lang="en-US" sz="2400" dirty="0">
                <a:latin typeface="Verdana" panose="020B0604030504040204" pitchFamily="34" charset="0"/>
                <a:ea typeface="Verdana" panose="020B0604030504040204" pitchFamily="34" charset="0"/>
              </a:rPr>
              <a:t>Any substance intended to </a:t>
            </a:r>
            <a:r>
              <a:rPr lang="en-US" sz="2400" b="1" dirty="0">
                <a:solidFill>
                  <a:schemeClr val="accent5"/>
                </a:solidFill>
                <a:latin typeface="Verdana" panose="020B0604030504040204" pitchFamily="34" charset="0"/>
                <a:ea typeface="Verdana" panose="020B0604030504040204" pitchFamily="34" charset="0"/>
              </a:rPr>
              <a:t>control, destroy, or repel </a:t>
            </a:r>
            <a:r>
              <a:rPr lang="en-US" sz="2400" dirty="0">
                <a:latin typeface="Verdana" panose="020B0604030504040204" pitchFamily="34" charset="0"/>
                <a:ea typeface="Verdana" panose="020B0604030504040204" pitchFamily="34" charset="0"/>
              </a:rPr>
              <a:t>a pest</a:t>
            </a:r>
          </a:p>
          <a:p>
            <a:pPr marL="400050" lvl="1"/>
            <a:r>
              <a:rPr lang="en-US" sz="2400" dirty="0">
                <a:latin typeface="Verdana" panose="020B0604030504040204" pitchFamily="34" charset="0"/>
                <a:ea typeface="Verdana" panose="020B0604030504040204" pitchFamily="34" charset="0"/>
              </a:rPr>
              <a:t>Pests include:</a:t>
            </a:r>
          </a:p>
          <a:p>
            <a:pPr marL="800100" lvl="2"/>
            <a:r>
              <a:rPr lang="en-US" sz="2000" dirty="0">
                <a:latin typeface="Verdana" panose="020B0604030504040204" pitchFamily="34" charset="0"/>
                <a:ea typeface="Verdana" panose="020B0604030504040204" pitchFamily="34" charset="0"/>
              </a:rPr>
              <a:t>Insects</a:t>
            </a:r>
          </a:p>
          <a:p>
            <a:pPr marL="800100" lvl="2"/>
            <a:r>
              <a:rPr lang="en-US" sz="2000" dirty="0">
                <a:latin typeface="Verdana" panose="020B0604030504040204" pitchFamily="34" charset="0"/>
                <a:ea typeface="Verdana" panose="020B0604030504040204" pitchFamily="34" charset="0"/>
              </a:rPr>
              <a:t>Rodents</a:t>
            </a:r>
          </a:p>
          <a:p>
            <a:pPr marL="800100" lvl="2"/>
            <a:r>
              <a:rPr lang="en-US" sz="2000" dirty="0">
                <a:latin typeface="Verdana" panose="020B0604030504040204" pitchFamily="34" charset="0"/>
                <a:ea typeface="Verdana" panose="020B0604030504040204" pitchFamily="34" charset="0"/>
              </a:rPr>
              <a:t>Weeds</a:t>
            </a:r>
          </a:p>
          <a:p>
            <a:pPr marL="800100" lvl="2"/>
            <a:r>
              <a:rPr lang="en-US" sz="2000" dirty="0">
                <a:latin typeface="Verdana" panose="020B0604030504040204" pitchFamily="34" charset="0"/>
                <a:ea typeface="Verdana" panose="020B0604030504040204" pitchFamily="34" charset="0"/>
              </a:rPr>
              <a:t>Fungi</a:t>
            </a:r>
          </a:p>
        </p:txBody>
      </p:sp>
      <p:sp>
        <p:nvSpPr>
          <p:cNvPr id="9" name="Content Placeholder 12"/>
          <p:cNvSpPr>
            <a:spLocks noGrp="1"/>
          </p:cNvSpPr>
          <p:nvPr>
            <p:ph sz="quarter" idx="10"/>
          </p:nvPr>
        </p:nvSpPr>
        <p:spPr>
          <a:xfrm>
            <a:off x="1175816" y="5024537"/>
            <a:ext cx="9840368" cy="1216029"/>
          </a:xfrm>
        </p:spPr>
        <p:txBody>
          <a:bodyPr>
            <a:normAutofit/>
          </a:bodyPr>
          <a:lstStyle/>
          <a:p>
            <a:pPr algn="ctr"/>
            <a:r>
              <a:rPr lang="en-US" sz="2400" b="1" dirty="0">
                <a:latin typeface="Verdana" panose="020B0604030504040204" pitchFamily="34" charset="0"/>
                <a:ea typeface="Verdana" panose="020B0604030504040204" pitchFamily="34" charset="0"/>
              </a:rPr>
              <a:t>Integrated pest management is the most effective strategy for controlling pests and preventing pest damage.</a:t>
            </a:r>
          </a:p>
        </p:txBody>
      </p:sp>
      <p:pic>
        <p:nvPicPr>
          <p:cNvPr id="7" name="Picture 2" descr="Image of a worm eating a green tomato.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1784" y="1696788"/>
            <a:ext cx="4455833" cy="29408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5589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theme/theme1.xml><?xml version="1.0" encoding="utf-8"?>
<a:theme xmlns:a="http://schemas.openxmlformats.org/drawingml/2006/main" name="Office Theme">
  <a:themeElements>
    <a:clrScheme name="Custom 13">
      <a:dk1>
        <a:srgbClr val="000000"/>
      </a:dk1>
      <a:lt1>
        <a:sysClr val="window" lastClr="FFFFFF"/>
      </a:lt1>
      <a:dk2>
        <a:srgbClr val="1565B2"/>
      </a:dk2>
      <a:lt2>
        <a:srgbClr val="FFFFFF"/>
      </a:lt2>
      <a:accent1>
        <a:srgbClr val="1565B2"/>
      </a:accent1>
      <a:accent2>
        <a:srgbClr val="F4811A"/>
      </a:accent2>
      <a:accent3>
        <a:srgbClr val="56187D"/>
      </a:accent3>
      <a:accent4>
        <a:srgbClr val="A32250"/>
      </a:accent4>
      <a:accent5>
        <a:srgbClr val="3AA33C"/>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e9322675-4e6c-4dcb-b08b-f40420b09916">
      <UserInfo>
        <DisplayName/>
        <AccountId xsi:nil="true"/>
        <AccountType/>
      </UserInfo>
    </SharedWithUsers>
    <lcf76f155ced4ddcb4097134ff3c332f xmlns="df38bbad-0bb0-41a7-b78f-084b382b3af7">
      <Terms xmlns="http://schemas.microsoft.com/office/infopath/2007/PartnerControls"/>
    </lcf76f155ced4ddcb4097134ff3c332f>
    <TaxCatchAll xmlns="73fb875a-8af9-4255-b008-0995492d31c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45F41949DA2A940B8D082ECAF8F142D" ma:contentTypeVersion="16" ma:contentTypeDescription="Create a new document." ma:contentTypeScope="" ma:versionID="d6b3227db6851cc0cea80b98300a0e82">
  <xsd:schema xmlns:xsd="http://www.w3.org/2001/XMLSchema" xmlns:xs="http://www.w3.org/2001/XMLSchema" xmlns:p="http://schemas.microsoft.com/office/2006/metadata/properties" xmlns:ns2="df38bbad-0bb0-41a7-b78f-084b382b3af7" xmlns:ns3="e9322675-4e6c-4dcb-b08b-f40420b09916" xmlns:ns4="73fb875a-8af9-4255-b008-0995492d31cd" targetNamespace="http://schemas.microsoft.com/office/2006/metadata/properties" ma:root="true" ma:fieldsID="45a94729190c7cf5637891a2a156de65" ns2:_="" ns3:_="" ns4:_="">
    <xsd:import namespace="df38bbad-0bb0-41a7-b78f-084b382b3af7"/>
    <xsd:import namespace="e9322675-4e6c-4dcb-b08b-f40420b09916"/>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38bbad-0bb0-41a7-b78f-084b382b3a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9322675-4e6c-4dcb-b08b-f40420b0991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448fc01c-e69d-4de5-96fd-ab5470473b8d}" ma:internalName="TaxCatchAll" ma:showField="CatchAllData" ma:web="e9322675-4e6c-4dcb-b08b-f40420b099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87BEAE8-5176-4986-A719-3EDA9FCB1685}">
  <ds:schemaRefs>
    <ds:schemaRef ds:uri="http://schemas.microsoft.com/sharepoint/v3/contenttype/forms"/>
  </ds:schemaRefs>
</ds:datastoreItem>
</file>

<file path=customXml/itemProps2.xml><?xml version="1.0" encoding="utf-8"?>
<ds:datastoreItem xmlns:ds="http://schemas.openxmlformats.org/officeDocument/2006/customXml" ds:itemID="{7A44B1D3-31AD-41D0-9AA1-34DC825559C9}">
  <ds:schemaRefs>
    <ds:schemaRef ds:uri="http://schemas.microsoft.com/office/2006/metadata/properties"/>
    <ds:schemaRef ds:uri="df38bbad-0bb0-41a7-b78f-084b382b3af7"/>
    <ds:schemaRef ds:uri="http://www.w3.org/XML/1998/namespace"/>
    <ds:schemaRef ds:uri="73fb875a-8af9-4255-b008-0995492d31cd"/>
    <ds:schemaRef ds:uri="http://purl.org/dc/elements/1.1/"/>
    <ds:schemaRef ds:uri="http://purl.org/dc/dcmitype/"/>
    <ds:schemaRef ds:uri="e9322675-4e6c-4dcb-b08b-f40420b09916"/>
    <ds:schemaRef ds:uri="http://schemas.microsoft.com/office/2006/documentManagement/types"/>
    <ds:schemaRef ds:uri="http://schemas.microsoft.com/office/infopath/2007/PartnerControl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472B6A92-0BBA-4745-84B8-AAB003D46B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38bbad-0bb0-41a7-b78f-084b382b3af7"/>
    <ds:schemaRef ds:uri="e9322675-4e6c-4dcb-b08b-f40420b09916"/>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5932</TotalTime>
  <Words>6361</Words>
  <Application>Microsoft Office PowerPoint</Application>
  <PresentationFormat>Widescreen</PresentationFormat>
  <Paragraphs>511</Paragraphs>
  <Slides>34</Slides>
  <Notes>34</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34</vt:i4>
      </vt:variant>
    </vt:vector>
  </HeadingPairs>
  <TitlesOfParts>
    <vt:vector size="46" baseType="lpstr">
      <vt:lpstr>Arial</vt:lpstr>
      <vt:lpstr>Calibri</vt:lpstr>
      <vt:lpstr>Cambria</vt:lpstr>
      <vt:lpstr>Georgia</vt:lpstr>
      <vt:lpstr>Lora</vt:lpstr>
      <vt:lpstr>Lucida Grande</vt:lpstr>
      <vt:lpstr>Open Sans</vt:lpstr>
      <vt:lpstr>Roboto</vt:lpstr>
      <vt:lpstr>Segoe UI</vt:lpstr>
      <vt:lpstr>Times New Roman</vt:lpstr>
      <vt:lpstr>Verdana</vt:lpstr>
      <vt:lpstr>Office Theme</vt:lpstr>
      <vt:lpstr>Food Safety Overview</vt:lpstr>
      <vt:lpstr>Objectives</vt:lpstr>
      <vt:lpstr>The Fundamentals</vt:lpstr>
      <vt:lpstr>The Why Behind Food Safety</vt:lpstr>
      <vt:lpstr>Food Safety Hazards &amp; Produce</vt:lpstr>
      <vt:lpstr>Food Safety Hazards</vt:lpstr>
      <vt:lpstr>Physical Hazards</vt:lpstr>
      <vt:lpstr>Chemical Hazards</vt:lpstr>
      <vt:lpstr>Pesticides</vt:lpstr>
      <vt:lpstr>Pesticide Residues</vt:lpstr>
      <vt:lpstr>Organic Produce </vt:lpstr>
      <vt:lpstr>Food Allergens</vt:lpstr>
      <vt:lpstr>Oral Allergy Syndrome (OAS)</vt:lpstr>
      <vt:lpstr>Biological Hazards</vt:lpstr>
      <vt:lpstr>Common Foodborne Illnesses </vt:lpstr>
      <vt:lpstr>Biological Hazards Factors that Influence Microbial Growth</vt:lpstr>
      <vt:lpstr>Factors That Influence Microbial Growth</vt:lpstr>
      <vt:lpstr>Plant Characteristics</vt:lpstr>
      <vt:lpstr>Fresh-Cut Produce</vt:lpstr>
      <vt:lpstr>Time/Temperature Control  for Safety (TCS) Food</vt:lpstr>
      <vt:lpstr>Oxygen Requirements</vt:lpstr>
      <vt:lpstr>Biofilms</vt:lpstr>
      <vt:lpstr>Biofilms, Cont. </vt:lpstr>
      <vt:lpstr>Internalization </vt:lpstr>
      <vt:lpstr>Internalization, Cont.  </vt:lpstr>
      <vt:lpstr>Foodborne Outbreaks</vt:lpstr>
      <vt:lpstr>Foodborne Illness and Outbreaks</vt:lpstr>
      <vt:lpstr>CDC Attribution Estimates, 1998 – 2008 </vt:lpstr>
      <vt:lpstr>Recent Multistate Foodborne Outbreak  Associated With Produce</vt:lpstr>
      <vt:lpstr>Food Safety in Schools</vt:lpstr>
      <vt:lpstr>Classroom Question By Show of Hands</vt:lpstr>
      <vt:lpstr>State Reported Foodborne Outbreaks  in Schools, 2000 - 2010</vt:lpstr>
      <vt:lpstr>Norovirus Prevention Strategies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Bianca Borghi</dc:creator>
  <cp:lastModifiedBy>Del Rosario, Katie - FNS</cp:lastModifiedBy>
  <cp:revision>241</cp:revision>
  <dcterms:created xsi:type="dcterms:W3CDTF">2015-10-15T13:13:45Z</dcterms:created>
  <dcterms:modified xsi:type="dcterms:W3CDTF">2023-01-24T19:16:20Z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0x010100B45F41949DA2A940B8D082ECAF8F142D</vt:lpwstr>
  </property>
  <property fmtid="{D5CDD505-2E9C-101B-9397-08002B2CF9AE}" pid="3" name="MediaServiceImageTags">
    <vt:lpwstr/>
  </property>
</Properties>
</file>