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5"/>
    <p:sldMasterId id="2147483672" r:id="rId16"/>
    <p:sldMasterId id="2147483709" r:id="rId17"/>
    <p:sldMasterId id="2147483778" r:id="rId18"/>
    <p:sldMasterId id="2147483815" r:id="rId19"/>
  </p:sldMasterIdLst>
  <p:notesMasterIdLst>
    <p:notesMasterId r:id="rId60"/>
  </p:notesMasterIdLst>
  <p:handoutMasterIdLst>
    <p:handoutMasterId r:id="rId61"/>
  </p:handoutMasterIdLst>
  <p:sldIdLst>
    <p:sldId id="313" r:id="rId20"/>
    <p:sldId id="490" r:id="rId21"/>
    <p:sldId id="510" r:id="rId22"/>
    <p:sldId id="405" r:id="rId23"/>
    <p:sldId id="503" r:id="rId24"/>
    <p:sldId id="504" r:id="rId25"/>
    <p:sldId id="519" r:id="rId26"/>
    <p:sldId id="326" r:id="rId27"/>
    <p:sldId id="324" r:id="rId28"/>
    <p:sldId id="517" r:id="rId29"/>
    <p:sldId id="501" r:id="rId30"/>
    <p:sldId id="506" r:id="rId31"/>
    <p:sldId id="499" r:id="rId32"/>
    <p:sldId id="301" r:id="rId33"/>
    <p:sldId id="340" r:id="rId34"/>
    <p:sldId id="355" r:id="rId35"/>
    <p:sldId id="307" r:id="rId36"/>
    <p:sldId id="511" r:id="rId37"/>
    <p:sldId id="315" r:id="rId38"/>
    <p:sldId id="323" r:id="rId39"/>
    <p:sldId id="314" r:id="rId40"/>
    <p:sldId id="312" r:id="rId41"/>
    <p:sldId id="512" r:id="rId42"/>
    <p:sldId id="302" r:id="rId43"/>
    <p:sldId id="333" r:id="rId44"/>
    <p:sldId id="513" r:id="rId45"/>
    <p:sldId id="334" r:id="rId46"/>
    <p:sldId id="268" r:id="rId47"/>
    <p:sldId id="514" r:id="rId48"/>
    <p:sldId id="303" r:id="rId49"/>
    <p:sldId id="515" r:id="rId50"/>
    <p:sldId id="336" r:id="rId51"/>
    <p:sldId id="494" r:id="rId52"/>
    <p:sldId id="495" r:id="rId53"/>
    <p:sldId id="516" r:id="rId54"/>
    <p:sldId id="292" r:id="rId55"/>
    <p:sldId id="505" r:id="rId56"/>
    <p:sldId id="518" r:id="rId57"/>
    <p:sldId id="358" r:id="rId58"/>
    <p:sldId id="509" r:id="rId5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F6A40F-8F98-42C1-C90C-D1F00E543E30}" name="Dew-Johnson, Michaela - FNS" initials="DF" userId="S::michaela.dew-johnson@usda.gov::8403402b-608e-45e7-b3f3-e6b2f9400acd" providerId="AD"/>
  <p188:author id="{AFF01723-95AA-E329-4070-5953B2B0AF8C}" name="Emma Kingsbury" initials="EK" userId="Emma Kingsbury" providerId="None"/>
  <p188:author id="{62F836B1-AD3F-968B-3352-D2CF4DF32CBE}" name="Fortner, Charlsia - FNS" initials="FF" userId="S::charlsia.fortner@usda.gov::f19bf1d4-9226-4fce-a943-01451e65607f" providerId="AD"/>
  <p188:author id="{1D94B8CD-282D-4A11-539B-F86681DB544A}" name="McClean, Lauren - FNS" initials="LM" userId="McClean, Lauren - FN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Office of Food Safety" initials="CF" lastIdx="2" clrIdx="0"/>
  <p:cmAuthor id="7" name="Schwartz, Tom - AMS" initials="STA" lastIdx="1" clrIdx="7">
    <p:extLst>
      <p:ext uri="{19B8F6BF-5375-455C-9EA6-DF929625EA0E}">
        <p15:presenceInfo xmlns:p15="http://schemas.microsoft.com/office/powerpoint/2012/main" userId="S::Tom.Schwartz@usda.gov::e8407016-ebff-4c2d-a903-ad17b3bd5d78" providerId="AD"/>
      </p:ext>
    </p:extLst>
  </p:cmAuthor>
  <p:cmAuthor id="1" name="Office of Food Safety" initials="FNS-OFS" lastIdx="2" clrIdx="1"/>
  <p:cmAuthor id="8" name="McClean, Lauren - FNS" initials="ML-F" lastIdx="3" clrIdx="8">
    <p:extLst>
      <p:ext uri="{19B8F6BF-5375-455C-9EA6-DF929625EA0E}">
        <p15:presenceInfo xmlns:p15="http://schemas.microsoft.com/office/powerpoint/2012/main" userId="S::Lauren.McClean@usda.gov::f7ae2e43-53d4-41f4-92cb-61d10e6e4f80" providerId="AD"/>
      </p:ext>
    </p:extLst>
  </p:cmAuthor>
  <p:cmAuthor id="2" name="Schwartz, Tom - AMS" initials="ST-A" lastIdx="1" clrIdx="2">
    <p:extLst>
      <p:ext uri="{19B8F6BF-5375-455C-9EA6-DF929625EA0E}">
        <p15:presenceInfo xmlns:p15="http://schemas.microsoft.com/office/powerpoint/2012/main" userId="S-1-5-21-2443529608-3098792306-3041422421-387026" providerId="AD"/>
      </p:ext>
    </p:extLst>
  </p:cmAuthor>
  <p:cmAuthor id="3" name="DelRosario, Katie" initials="OFS-KDR" lastIdx="2" clrIdx="3"/>
  <p:cmAuthor id="4" name="Garcia, Kristin R." initials="GKR" lastIdx="47" clrIdx="4">
    <p:extLst>
      <p:ext uri="{19B8F6BF-5375-455C-9EA6-DF929625EA0E}">
        <p15:presenceInfo xmlns:p15="http://schemas.microsoft.com/office/powerpoint/2012/main" userId="S-1-5-21-2443529608-3098792306-3041422421-492800" providerId="AD"/>
      </p:ext>
    </p:extLst>
  </p:cmAuthor>
  <p:cmAuthor id="5" name="Williams, Natasha - FNS" initials="WF" lastIdx="39" clrIdx="5">
    <p:extLst>
      <p:ext uri="{19B8F6BF-5375-455C-9EA6-DF929625EA0E}">
        <p15:presenceInfo xmlns:p15="http://schemas.microsoft.com/office/powerpoint/2012/main" userId="S::natasha.williams@usda.gov::90434021-aafe-48f3-bff7-bf2d9398135d" providerId="AD"/>
      </p:ext>
    </p:extLst>
  </p:cmAuthor>
  <p:cmAuthor id="6" name="Garcia, Kristin - FNS" initials="GF" lastIdx="1" clrIdx="6">
    <p:extLst>
      <p:ext uri="{19B8F6BF-5375-455C-9EA6-DF929625EA0E}">
        <p15:presenceInfo xmlns:p15="http://schemas.microsoft.com/office/powerpoint/2012/main" userId="S::kristin.garcia@usda.gov::8c2951d3-503f-4680-b5eb-81ca3bd39a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8731"/>
    <a:srgbClr val="C25617"/>
    <a:srgbClr val="33CC33"/>
    <a:srgbClr val="AC201C"/>
    <a:srgbClr val="8A2218"/>
    <a:srgbClr val="000000"/>
    <a:srgbClr val="C91C25"/>
    <a:srgbClr val="DE0000"/>
    <a:srgbClr val="7A1F17"/>
    <a:srgbClr val="C61E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2AAED8-1641-46D6-A961-CB6982BC29AF}" v="2953" dt="2023-01-24T16:36:02.3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38" autoAdjust="0"/>
    <p:restoredTop sz="86385" autoAdjust="0"/>
  </p:normalViewPr>
  <p:slideViewPr>
    <p:cSldViewPr snapToGrid="0">
      <p:cViewPr varScale="1">
        <p:scale>
          <a:sx n="98" d="100"/>
          <a:sy n="98" d="100"/>
        </p:scale>
        <p:origin x="546" y="90"/>
      </p:cViewPr>
      <p:guideLst>
        <p:guide orient="horz" pos="2160"/>
        <p:guide pos="3840"/>
      </p:guideLst>
    </p:cSldViewPr>
  </p:slideViewPr>
  <p:outlineViewPr>
    <p:cViewPr>
      <p:scale>
        <a:sx n="33" d="100"/>
        <a:sy n="33" d="100"/>
      </p:scale>
      <p:origin x="0" y="-5292"/>
    </p:cViewPr>
  </p:outlin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2.xml"/><Relationship Id="rId29" Type="http://schemas.openxmlformats.org/officeDocument/2006/relationships/slide" Target="slides/slide10.xml"/><Relationship Id="rId11" Type="http://schemas.openxmlformats.org/officeDocument/2006/relationships/customXml" Target="../customXml/item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tableStyles" Target="tableStyles.xml"/><Relationship Id="rId5" Type="http://schemas.openxmlformats.org/officeDocument/2006/relationships/customXml" Target="../customXml/item5.xml"/><Relationship Id="rId61" Type="http://schemas.openxmlformats.org/officeDocument/2006/relationships/handoutMaster" Target="handoutMasters/handoutMaster1.xml"/><Relationship Id="rId19" Type="http://schemas.openxmlformats.org/officeDocument/2006/relationships/slideMaster" Target="slideMasters/slideMaster5.xml"/><Relationship Id="rId14" Type="http://schemas.openxmlformats.org/officeDocument/2006/relationships/customXml" Target="../customXml/item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slide" Target="slides/slide32.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3.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microsoft.com/office/2015/10/relationships/revisionInfo" Target="revisionInfo.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1.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customXml" Target="../customXml/item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slideMaster" Target="slideMasters/slideMaster4.xml"/><Relationship Id="rId39" Type="http://schemas.openxmlformats.org/officeDocument/2006/relationships/slide" Target="slides/slide2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F47FA1-093D-4716-A2CC-CCE1A5A1EF50}"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8E3CD697-DDDD-4694-9030-51BAB14E2CC5}">
      <dgm:prSet phldrT="[Text]" custT="1"/>
      <dgm:spPr/>
      <dgm:t>
        <a:bodyPr/>
        <a:lstStyle/>
        <a:p>
          <a:r>
            <a:rPr lang="en-US" sz="3200" b="1">
              <a:latin typeface="Verdana" panose="020B0604030504040204" pitchFamily="34" charset="0"/>
              <a:ea typeface="Verdana" panose="020B0604030504040204" pitchFamily="34" charset="0"/>
            </a:rPr>
            <a:t>Hygiene</a:t>
          </a:r>
        </a:p>
      </dgm:t>
    </dgm:pt>
    <dgm:pt modelId="{9E4CB8D5-8082-4A8B-9F56-0122432FDC82}" type="parTrans" cxnId="{3420560F-CACC-4F27-A13F-DF40CA0CF046}">
      <dgm:prSet/>
      <dgm:spPr/>
      <dgm:t>
        <a:bodyPr/>
        <a:lstStyle/>
        <a:p>
          <a:endParaRPr lang="en-US"/>
        </a:p>
      </dgm:t>
    </dgm:pt>
    <dgm:pt modelId="{B1621055-070C-411E-8228-A38D0A8C1EA3}" type="sibTrans" cxnId="{3420560F-CACC-4F27-A13F-DF40CA0CF046}">
      <dgm:prSet/>
      <dgm:spPr/>
      <dgm:t>
        <a:bodyPr/>
        <a:lstStyle/>
        <a:p>
          <a:endParaRPr lang="en-US"/>
        </a:p>
      </dgm:t>
    </dgm:pt>
    <dgm:pt modelId="{1AF608EB-C11C-42A9-9B35-FD4987E596D1}">
      <dgm:prSet phldrT="[Text]" custT="1"/>
      <dgm:spPr>
        <a:solidFill>
          <a:srgbClr val="C25617"/>
        </a:solidFill>
      </dgm:spPr>
      <dgm:t>
        <a:bodyPr/>
        <a:lstStyle/>
        <a:p>
          <a:r>
            <a:rPr lang="en-US" sz="3200" b="1">
              <a:latin typeface="Verdana" panose="020B0604030504040204" pitchFamily="34" charset="0"/>
              <a:ea typeface="Verdana" panose="020B0604030504040204" pitchFamily="34" charset="0"/>
            </a:rPr>
            <a:t>Facilities</a:t>
          </a:r>
        </a:p>
      </dgm:t>
    </dgm:pt>
    <dgm:pt modelId="{D0584175-E951-4F20-8B43-FE45BE796B60}" type="parTrans" cxnId="{BCC4DA44-DB35-4BD0-A294-FFE046E45E5C}">
      <dgm:prSet/>
      <dgm:spPr/>
      <dgm:t>
        <a:bodyPr/>
        <a:lstStyle/>
        <a:p>
          <a:endParaRPr lang="en-US"/>
        </a:p>
      </dgm:t>
    </dgm:pt>
    <dgm:pt modelId="{C316938D-252D-4CD3-9FB8-F126ACD69C17}" type="sibTrans" cxnId="{BCC4DA44-DB35-4BD0-A294-FFE046E45E5C}">
      <dgm:prSet/>
      <dgm:spPr/>
      <dgm:t>
        <a:bodyPr/>
        <a:lstStyle/>
        <a:p>
          <a:endParaRPr lang="en-US"/>
        </a:p>
      </dgm:t>
    </dgm:pt>
    <dgm:pt modelId="{4D7EAD67-B3D5-4479-ACB5-A430FA4ABC88}">
      <dgm:prSet phldrT="[Text]" custT="1"/>
      <dgm:spPr/>
      <dgm:t>
        <a:bodyPr/>
        <a:lstStyle/>
        <a:p>
          <a:r>
            <a:rPr lang="en-US" sz="2800" b="1">
              <a:latin typeface="Verdana" panose="020B0604030504040204" pitchFamily="34" charset="0"/>
              <a:ea typeface="Verdana" panose="020B0604030504040204" pitchFamily="34" charset="0"/>
            </a:rPr>
            <a:t>Production Practices</a:t>
          </a:r>
        </a:p>
      </dgm:t>
    </dgm:pt>
    <dgm:pt modelId="{5C7573B9-F34E-458B-8D5E-CF02E576C4D8}" type="parTrans" cxnId="{092C5E90-D41E-4CBC-8110-9EDE6830DC17}">
      <dgm:prSet/>
      <dgm:spPr/>
      <dgm:t>
        <a:bodyPr/>
        <a:lstStyle/>
        <a:p>
          <a:endParaRPr lang="en-US"/>
        </a:p>
      </dgm:t>
    </dgm:pt>
    <dgm:pt modelId="{B5BD1BEB-56E7-4F57-B866-CD4E21C5E217}" type="sibTrans" cxnId="{092C5E90-D41E-4CBC-8110-9EDE6830DC17}">
      <dgm:prSet/>
      <dgm:spPr/>
      <dgm:t>
        <a:bodyPr/>
        <a:lstStyle/>
        <a:p>
          <a:endParaRPr lang="en-US"/>
        </a:p>
      </dgm:t>
    </dgm:pt>
    <dgm:pt modelId="{84B63026-BD32-4BCF-AA25-92B183AB1151}">
      <dgm:prSet phldrT="[Text]" custT="1"/>
      <dgm:spPr/>
      <dgm:t>
        <a:bodyPr/>
        <a:lstStyle/>
        <a:p>
          <a:r>
            <a:rPr lang="en-US" sz="3200" b="1">
              <a:latin typeface="Verdana" panose="020B0604030504040204" pitchFamily="34" charset="0"/>
              <a:ea typeface="Verdana" panose="020B0604030504040204" pitchFamily="34" charset="0"/>
            </a:rPr>
            <a:t>Transportation</a:t>
          </a:r>
        </a:p>
      </dgm:t>
    </dgm:pt>
    <dgm:pt modelId="{605625FB-3F9A-4A44-926D-0BADDC4A85A0}" type="parTrans" cxnId="{F87DDAF2-1DC8-4230-9BAA-4D072A560826}">
      <dgm:prSet/>
      <dgm:spPr/>
      <dgm:t>
        <a:bodyPr/>
        <a:lstStyle/>
        <a:p>
          <a:endParaRPr lang="en-US"/>
        </a:p>
      </dgm:t>
    </dgm:pt>
    <dgm:pt modelId="{AAB535F6-8C3C-4D84-88E4-7ABC56E2EC0E}" type="sibTrans" cxnId="{F87DDAF2-1DC8-4230-9BAA-4D072A560826}">
      <dgm:prSet/>
      <dgm:spPr/>
      <dgm:t>
        <a:bodyPr/>
        <a:lstStyle/>
        <a:p>
          <a:endParaRPr lang="en-US"/>
        </a:p>
      </dgm:t>
    </dgm:pt>
    <dgm:pt modelId="{61E4EB01-1126-46EC-9531-E501FC484A6D}">
      <dgm:prSet phldrT="[Text]" custT="1"/>
      <dgm:spPr>
        <a:solidFill>
          <a:srgbClr val="348731"/>
        </a:solidFill>
      </dgm:spPr>
      <dgm:t>
        <a:bodyPr/>
        <a:lstStyle/>
        <a:p>
          <a:r>
            <a:rPr lang="en-US" sz="3200" b="1">
              <a:latin typeface="Verdana" panose="020B0604030504040204" pitchFamily="34" charset="0"/>
              <a:ea typeface="Verdana" panose="020B0604030504040204" pitchFamily="34" charset="0"/>
            </a:rPr>
            <a:t>Product Handling</a:t>
          </a:r>
        </a:p>
      </dgm:t>
    </dgm:pt>
    <dgm:pt modelId="{8A620FEC-A1BD-4868-B535-D831DEF510B6}" type="parTrans" cxnId="{19711106-7D39-4B04-B5FB-6D6A1F68B741}">
      <dgm:prSet/>
      <dgm:spPr/>
      <dgm:t>
        <a:bodyPr/>
        <a:lstStyle/>
        <a:p>
          <a:endParaRPr lang="en-US"/>
        </a:p>
      </dgm:t>
    </dgm:pt>
    <dgm:pt modelId="{0E5ED557-C4D1-43BF-BE3A-804B59298516}" type="sibTrans" cxnId="{19711106-7D39-4B04-B5FB-6D6A1F68B741}">
      <dgm:prSet/>
      <dgm:spPr/>
      <dgm:t>
        <a:bodyPr/>
        <a:lstStyle/>
        <a:p>
          <a:endParaRPr lang="en-US"/>
        </a:p>
      </dgm:t>
    </dgm:pt>
    <dgm:pt modelId="{68FD8017-5AC7-43CA-BDAC-3F2B7AE372E7}" type="pres">
      <dgm:prSet presAssocID="{26F47FA1-093D-4716-A2CC-CCE1A5A1EF50}" presName="diagram" presStyleCnt="0">
        <dgm:presLayoutVars>
          <dgm:chMax val="1"/>
          <dgm:dir/>
          <dgm:animLvl val="ctr"/>
          <dgm:resizeHandles val="exact"/>
        </dgm:presLayoutVars>
      </dgm:prSet>
      <dgm:spPr/>
    </dgm:pt>
    <dgm:pt modelId="{88455FA0-59A4-4BCB-BF13-735DCAE23B62}" type="pres">
      <dgm:prSet presAssocID="{26F47FA1-093D-4716-A2CC-CCE1A5A1EF50}" presName="matrix" presStyleCnt="0"/>
      <dgm:spPr/>
    </dgm:pt>
    <dgm:pt modelId="{C15872D1-4FB7-4E8C-988D-09EBA3F14371}" type="pres">
      <dgm:prSet presAssocID="{26F47FA1-093D-4716-A2CC-CCE1A5A1EF50}" presName="tile1" presStyleLbl="node1" presStyleIdx="0" presStyleCnt="4" custScaleY="96096" custLinFactNeighborX="0" custLinFactNeighborY="1915"/>
      <dgm:spPr/>
    </dgm:pt>
    <dgm:pt modelId="{2906FA5A-CFC6-4038-84BC-38D659B6A697}" type="pres">
      <dgm:prSet presAssocID="{26F47FA1-093D-4716-A2CC-CCE1A5A1EF50}" presName="tile1text" presStyleLbl="node1" presStyleIdx="0" presStyleCnt="4">
        <dgm:presLayoutVars>
          <dgm:chMax val="0"/>
          <dgm:chPref val="0"/>
          <dgm:bulletEnabled val="1"/>
        </dgm:presLayoutVars>
      </dgm:prSet>
      <dgm:spPr/>
    </dgm:pt>
    <dgm:pt modelId="{0D5F4871-0BF5-4360-86AB-30A8189818C3}" type="pres">
      <dgm:prSet presAssocID="{26F47FA1-093D-4716-A2CC-CCE1A5A1EF50}" presName="tile2" presStyleLbl="node1" presStyleIdx="1" presStyleCnt="4" custScaleX="97728" custScaleY="94269"/>
      <dgm:spPr/>
    </dgm:pt>
    <dgm:pt modelId="{1D275314-CF7D-4EBF-93D8-E61C9A654A6D}" type="pres">
      <dgm:prSet presAssocID="{26F47FA1-093D-4716-A2CC-CCE1A5A1EF50}" presName="tile2text" presStyleLbl="node1" presStyleIdx="1" presStyleCnt="4">
        <dgm:presLayoutVars>
          <dgm:chMax val="0"/>
          <dgm:chPref val="0"/>
          <dgm:bulletEnabled val="1"/>
        </dgm:presLayoutVars>
      </dgm:prSet>
      <dgm:spPr/>
    </dgm:pt>
    <dgm:pt modelId="{852FE997-ED3B-4F6D-9961-BE98F3EFF80A}" type="pres">
      <dgm:prSet presAssocID="{26F47FA1-093D-4716-A2CC-CCE1A5A1EF50}" presName="tile3" presStyleLbl="node1" presStyleIdx="2" presStyleCnt="4" custScaleY="96251" custLinFactNeighborY="3270"/>
      <dgm:spPr/>
    </dgm:pt>
    <dgm:pt modelId="{61474431-1D75-4C1B-A61C-BE36ECE14B35}" type="pres">
      <dgm:prSet presAssocID="{26F47FA1-093D-4716-A2CC-CCE1A5A1EF50}" presName="tile3text" presStyleLbl="node1" presStyleIdx="2" presStyleCnt="4">
        <dgm:presLayoutVars>
          <dgm:chMax val="0"/>
          <dgm:chPref val="0"/>
          <dgm:bulletEnabled val="1"/>
        </dgm:presLayoutVars>
      </dgm:prSet>
      <dgm:spPr/>
    </dgm:pt>
    <dgm:pt modelId="{6F8137D5-AC04-411D-A2EB-71C09180CE7C}" type="pres">
      <dgm:prSet presAssocID="{26F47FA1-093D-4716-A2CC-CCE1A5A1EF50}" presName="tile4" presStyleLbl="node1" presStyleIdx="3" presStyleCnt="4" custScaleX="97955" custScaleY="99279" custLinFactNeighborY="1756"/>
      <dgm:spPr/>
    </dgm:pt>
    <dgm:pt modelId="{EEBDFBB7-DF0D-46CA-83BA-BA9A3DFC0E73}" type="pres">
      <dgm:prSet presAssocID="{26F47FA1-093D-4716-A2CC-CCE1A5A1EF50}" presName="tile4text" presStyleLbl="node1" presStyleIdx="3" presStyleCnt="4">
        <dgm:presLayoutVars>
          <dgm:chMax val="0"/>
          <dgm:chPref val="0"/>
          <dgm:bulletEnabled val="1"/>
        </dgm:presLayoutVars>
      </dgm:prSet>
      <dgm:spPr/>
    </dgm:pt>
    <dgm:pt modelId="{7D836E45-323D-4E78-A94D-AB6889260D2F}" type="pres">
      <dgm:prSet presAssocID="{26F47FA1-093D-4716-A2CC-CCE1A5A1EF50}" presName="centerTile" presStyleLbl="fgShp" presStyleIdx="0" presStyleCnt="1" custScaleX="111765" custScaleY="142560">
        <dgm:presLayoutVars>
          <dgm:chMax val="0"/>
          <dgm:chPref val="0"/>
        </dgm:presLayoutVars>
      </dgm:prSet>
      <dgm:spPr/>
    </dgm:pt>
  </dgm:ptLst>
  <dgm:cxnLst>
    <dgm:cxn modelId="{BC931B01-C70A-4EE5-932F-CDB4D501EEB4}" type="presOf" srcId="{61E4EB01-1126-46EC-9531-E501FC484A6D}" destId="{6F8137D5-AC04-411D-A2EB-71C09180CE7C}" srcOrd="0" destOrd="0" presId="urn:microsoft.com/office/officeart/2005/8/layout/matrix1"/>
    <dgm:cxn modelId="{19711106-7D39-4B04-B5FB-6D6A1F68B741}" srcId="{8E3CD697-DDDD-4694-9030-51BAB14E2CC5}" destId="{61E4EB01-1126-46EC-9531-E501FC484A6D}" srcOrd="3" destOrd="0" parTransId="{8A620FEC-A1BD-4868-B535-D831DEF510B6}" sibTransId="{0E5ED557-C4D1-43BF-BE3A-804B59298516}"/>
    <dgm:cxn modelId="{3420560F-CACC-4F27-A13F-DF40CA0CF046}" srcId="{26F47FA1-093D-4716-A2CC-CCE1A5A1EF50}" destId="{8E3CD697-DDDD-4694-9030-51BAB14E2CC5}" srcOrd="0" destOrd="0" parTransId="{9E4CB8D5-8082-4A8B-9F56-0122432FDC82}" sibTransId="{B1621055-070C-411E-8228-A38D0A8C1EA3}"/>
    <dgm:cxn modelId="{BCC4DA44-DB35-4BD0-A294-FFE046E45E5C}" srcId="{8E3CD697-DDDD-4694-9030-51BAB14E2CC5}" destId="{1AF608EB-C11C-42A9-9B35-FD4987E596D1}" srcOrd="0" destOrd="0" parTransId="{D0584175-E951-4F20-8B43-FE45BE796B60}" sibTransId="{C316938D-252D-4CD3-9FB8-F126ACD69C17}"/>
    <dgm:cxn modelId="{A85F1548-29C4-4C34-B40E-7A432ACF32EE}" type="presOf" srcId="{1AF608EB-C11C-42A9-9B35-FD4987E596D1}" destId="{C15872D1-4FB7-4E8C-988D-09EBA3F14371}" srcOrd="0" destOrd="0" presId="urn:microsoft.com/office/officeart/2005/8/layout/matrix1"/>
    <dgm:cxn modelId="{A4C4D25A-43C0-45B8-B4E8-A3ED70B8AB66}" type="presOf" srcId="{4D7EAD67-B3D5-4479-ACB5-A430FA4ABC88}" destId="{1D275314-CF7D-4EBF-93D8-E61C9A654A6D}" srcOrd="1" destOrd="0" presId="urn:microsoft.com/office/officeart/2005/8/layout/matrix1"/>
    <dgm:cxn modelId="{78BDD35A-0ACE-4A0D-B444-3E63CF0BD472}" type="presOf" srcId="{84B63026-BD32-4BCF-AA25-92B183AB1151}" destId="{61474431-1D75-4C1B-A61C-BE36ECE14B35}" srcOrd="1" destOrd="0" presId="urn:microsoft.com/office/officeart/2005/8/layout/matrix1"/>
    <dgm:cxn modelId="{092C5E90-D41E-4CBC-8110-9EDE6830DC17}" srcId="{8E3CD697-DDDD-4694-9030-51BAB14E2CC5}" destId="{4D7EAD67-B3D5-4479-ACB5-A430FA4ABC88}" srcOrd="1" destOrd="0" parTransId="{5C7573B9-F34E-458B-8D5E-CF02E576C4D8}" sibTransId="{B5BD1BEB-56E7-4F57-B866-CD4E21C5E217}"/>
    <dgm:cxn modelId="{74FE30A2-C579-4387-8D97-E28D5BBE8CE2}" type="presOf" srcId="{8E3CD697-DDDD-4694-9030-51BAB14E2CC5}" destId="{7D836E45-323D-4E78-A94D-AB6889260D2F}" srcOrd="0" destOrd="0" presId="urn:microsoft.com/office/officeart/2005/8/layout/matrix1"/>
    <dgm:cxn modelId="{184850BE-D711-4092-A5C6-376FB19C40F1}" type="presOf" srcId="{61E4EB01-1126-46EC-9531-E501FC484A6D}" destId="{EEBDFBB7-DF0D-46CA-83BA-BA9A3DFC0E73}" srcOrd="1" destOrd="0" presId="urn:microsoft.com/office/officeart/2005/8/layout/matrix1"/>
    <dgm:cxn modelId="{32102DDE-E074-4181-AE64-148B861A1C28}" type="presOf" srcId="{84B63026-BD32-4BCF-AA25-92B183AB1151}" destId="{852FE997-ED3B-4F6D-9961-BE98F3EFF80A}" srcOrd="0" destOrd="0" presId="urn:microsoft.com/office/officeart/2005/8/layout/matrix1"/>
    <dgm:cxn modelId="{CADE24F0-D1AE-4564-A73D-5E46DDCCEEEC}" type="presOf" srcId="{1AF608EB-C11C-42A9-9B35-FD4987E596D1}" destId="{2906FA5A-CFC6-4038-84BC-38D659B6A697}" srcOrd="1" destOrd="0" presId="urn:microsoft.com/office/officeart/2005/8/layout/matrix1"/>
    <dgm:cxn modelId="{F87DDAF2-1DC8-4230-9BAA-4D072A560826}" srcId="{8E3CD697-DDDD-4694-9030-51BAB14E2CC5}" destId="{84B63026-BD32-4BCF-AA25-92B183AB1151}" srcOrd="2" destOrd="0" parTransId="{605625FB-3F9A-4A44-926D-0BADDC4A85A0}" sibTransId="{AAB535F6-8C3C-4D84-88E4-7ABC56E2EC0E}"/>
    <dgm:cxn modelId="{5156D7F4-7AE0-4E00-A463-0652F85E674D}" type="presOf" srcId="{26F47FA1-093D-4716-A2CC-CCE1A5A1EF50}" destId="{68FD8017-5AC7-43CA-BDAC-3F2B7AE372E7}" srcOrd="0" destOrd="0" presId="urn:microsoft.com/office/officeart/2005/8/layout/matrix1"/>
    <dgm:cxn modelId="{D1B578FC-B174-42BC-BE31-ECC3600322E4}" type="presOf" srcId="{4D7EAD67-B3D5-4479-ACB5-A430FA4ABC88}" destId="{0D5F4871-0BF5-4360-86AB-30A8189818C3}" srcOrd="0" destOrd="0" presId="urn:microsoft.com/office/officeart/2005/8/layout/matrix1"/>
    <dgm:cxn modelId="{5FE30948-4ADD-44D6-BFAF-B65A4BC8F6D2}" type="presParOf" srcId="{68FD8017-5AC7-43CA-BDAC-3F2B7AE372E7}" destId="{88455FA0-59A4-4BCB-BF13-735DCAE23B62}" srcOrd="0" destOrd="0" presId="urn:microsoft.com/office/officeart/2005/8/layout/matrix1"/>
    <dgm:cxn modelId="{14C761E4-35AB-422B-A454-82D0DA1CBB4B}" type="presParOf" srcId="{88455FA0-59A4-4BCB-BF13-735DCAE23B62}" destId="{C15872D1-4FB7-4E8C-988D-09EBA3F14371}" srcOrd="0" destOrd="0" presId="urn:microsoft.com/office/officeart/2005/8/layout/matrix1"/>
    <dgm:cxn modelId="{7056B20C-D745-460F-9BC2-E3B4708262EE}" type="presParOf" srcId="{88455FA0-59A4-4BCB-BF13-735DCAE23B62}" destId="{2906FA5A-CFC6-4038-84BC-38D659B6A697}" srcOrd="1" destOrd="0" presId="urn:microsoft.com/office/officeart/2005/8/layout/matrix1"/>
    <dgm:cxn modelId="{A681F147-4FBA-4720-95F2-CD43CFBEC738}" type="presParOf" srcId="{88455FA0-59A4-4BCB-BF13-735DCAE23B62}" destId="{0D5F4871-0BF5-4360-86AB-30A8189818C3}" srcOrd="2" destOrd="0" presId="urn:microsoft.com/office/officeart/2005/8/layout/matrix1"/>
    <dgm:cxn modelId="{6F19F154-1CFA-48B9-816D-6F56010F57EA}" type="presParOf" srcId="{88455FA0-59A4-4BCB-BF13-735DCAE23B62}" destId="{1D275314-CF7D-4EBF-93D8-E61C9A654A6D}" srcOrd="3" destOrd="0" presId="urn:microsoft.com/office/officeart/2005/8/layout/matrix1"/>
    <dgm:cxn modelId="{5DC523F6-2696-4858-85D3-0854463CA130}" type="presParOf" srcId="{88455FA0-59A4-4BCB-BF13-735DCAE23B62}" destId="{852FE997-ED3B-4F6D-9961-BE98F3EFF80A}" srcOrd="4" destOrd="0" presId="urn:microsoft.com/office/officeart/2005/8/layout/matrix1"/>
    <dgm:cxn modelId="{E9D74BE0-843E-4478-A226-BFBAA52BD0FE}" type="presParOf" srcId="{88455FA0-59A4-4BCB-BF13-735DCAE23B62}" destId="{61474431-1D75-4C1B-A61C-BE36ECE14B35}" srcOrd="5" destOrd="0" presId="urn:microsoft.com/office/officeart/2005/8/layout/matrix1"/>
    <dgm:cxn modelId="{88B52B4A-B3F8-486D-8B28-7B0D956E8369}" type="presParOf" srcId="{88455FA0-59A4-4BCB-BF13-735DCAE23B62}" destId="{6F8137D5-AC04-411D-A2EB-71C09180CE7C}" srcOrd="6" destOrd="0" presId="urn:microsoft.com/office/officeart/2005/8/layout/matrix1"/>
    <dgm:cxn modelId="{8F6D5936-B5A6-4655-A519-7BFA9516491D}" type="presParOf" srcId="{88455FA0-59A4-4BCB-BF13-735DCAE23B62}" destId="{EEBDFBB7-DF0D-46CA-83BA-BA9A3DFC0E73}" srcOrd="7" destOrd="0" presId="urn:microsoft.com/office/officeart/2005/8/layout/matrix1"/>
    <dgm:cxn modelId="{DBAE7EAD-A7D5-4986-AAA9-7F43DE1CD500}" type="presParOf" srcId="{68FD8017-5AC7-43CA-BDAC-3F2B7AE372E7}" destId="{7D836E45-323D-4E78-A94D-AB6889260D2F}"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872D1-4FB7-4E8C-988D-09EBA3F14371}">
      <dsp:nvSpPr>
        <dsp:cNvPr id="0" name=""/>
        <dsp:cNvSpPr/>
      </dsp:nvSpPr>
      <dsp:spPr>
        <a:xfrm rot="16200000">
          <a:off x="1609315" y="-1521665"/>
          <a:ext cx="1927597" cy="5094141"/>
        </a:xfrm>
        <a:prstGeom prst="round1Rect">
          <a:avLst/>
        </a:prstGeom>
        <a:solidFill>
          <a:srgbClr val="C2561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a:latin typeface="Verdana" panose="020B0604030504040204" pitchFamily="34" charset="0"/>
              <a:ea typeface="Verdana" panose="020B0604030504040204" pitchFamily="34" charset="0"/>
            </a:rPr>
            <a:t>Facilities</a:t>
          </a:r>
        </a:p>
      </dsp:txBody>
      <dsp:txXfrm rot="5400000">
        <a:off x="26044" y="61607"/>
        <a:ext cx="5094141" cy="1445698"/>
      </dsp:txXfrm>
    </dsp:sp>
    <dsp:sp modelId="{0D5F4871-0BF5-4360-86AB-30A8189818C3}">
      <dsp:nvSpPr>
        <dsp:cNvPr id="0" name=""/>
        <dsp:cNvSpPr/>
      </dsp:nvSpPr>
      <dsp:spPr>
        <a:xfrm>
          <a:off x="5178054" y="41517"/>
          <a:ext cx="4978402" cy="1890949"/>
        </a:xfrm>
        <a:prstGeom prst="round1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a:latin typeface="Verdana" panose="020B0604030504040204" pitchFamily="34" charset="0"/>
              <a:ea typeface="Verdana" panose="020B0604030504040204" pitchFamily="34" charset="0"/>
            </a:rPr>
            <a:t>Production Practices</a:t>
          </a:r>
        </a:p>
      </dsp:txBody>
      <dsp:txXfrm>
        <a:off x="5178054" y="41517"/>
        <a:ext cx="4978402" cy="1418212"/>
      </dsp:txXfrm>
    </dsp:sp>
    <dsp:sp modelId="{852FE997-ED3B-4F6D-9961-BE98F3EFF80A}">
      <dsp:nvSpPr>
        <dsp:cNvPr id="0" name=""/>
        <dsp:cNvSpPr/>
      </dsp:nvSpPr>
      <dsp:spPr>
        <a:xfrm rot="10800000">
          <a:off x="26043" y="2081110"/>
          <a:ext cx="5094141" cy="1930706"/>
        </a:xfrm>
        <a:prstGeom prst="round1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a:latin typeface="Verdana" panose="020B0604030504040204" pitchFamily="34" charset="0"/>
              <a:ea typeface="Verdana" panose="020B0604030504040204" pitchFamily="34" charset="0"/>
            </a:rPr>
            <a:t>Transportation</a:t>
          </a:r>
        </a:p>
      </dsp:txBody>
      <dsp:txXfrm rot="10800000">
        <a:off x="26043" y="2563786"/>
        <a:ext cx="5094141" cy="1448030"/>
      </dsp:txXfrm>
    </dsp:sp>
    <dsp:sp modelId="{6F8137D5-AC04-411D-A2EB-71C09180CE7C}">
      <dsp:nvSpPr>
        <dsp:cNvPr id="0" name=""/>
        <dsp:cNvSpPr/>
      </dsp:nvSpPr>
      <dsp:spPr>
        <a:xfrm rot="5400000">
          <a:off x="6671532" y="521111"/>
          <a:ext cx="1991445" cy="4989965"/>
        </a:xfrm>
        <a:prstGeom prst="round1Rect">
          <a:avLst/>
        </a:prstGeom>
        <a:solidFill>
          <a:srgbClr val="34873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a:latin typeface="Verdana" panose="020B0604030504040204" pitchFamily="34" charset="0"/>
              <a:ea typeface="Verdana" panose="020B0604030504040204" pitchFamily="34" charset="0"/>
            </a:rPr>
            <a:t>Product Handling</a:t>
          </a:r>
        </a:p>
      </dsp:txBody>
      <dsp:txXfrm rot="-5400000">
        <a:off x="5172273" y="2518231"/>
        <a:ext cx="4989965" cy="1493584"/>
      </dsp:txXfrm>
    </dsp:sp>
    <dsp:sp modelId="{7D836E45-323D-4E78-A94D-AB6889260D2F}">
      <dsp:nvSpPr>
        <dsp:cNvPr id="0" name=""/>
        <dsp:cNvSpPr/>
      </dsp:nvSpPr>
      <dsp:spPr>
        <a:xfrm>
          <a:off x="3386100" y="1291002"/>
          <a:ext cx="3416080" cy="1429811"/>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latin typeface="Verdana" panose="020B0604030504040204" pitchFamily="34" charset="0"/>
              <a:ea typeface="Verdana" panose="020B0604030504040204" pitchFamily="34" charset="0"/>
            </a:rPr>
            <a:t>Hygiene</a:t>
          </a:r>
        </a:p>
      </dsp:txBody>
      <dsp:txXfrm>
        <a:off x="3455898" y="1360800"/>
        <a:ext cx="3276484" cy="1290215"/>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9119474"/>
            <a:ext cx="3169920" cy="480060"/>
          </a:xfrm>
          <a:prstGeom prst="rect">
            <a:avLst/>
          </a:prstGeom>
        </p:spPr>
        <p:txBody>
          <a:bodyPr vert="horz" lIns="96647" tIns="48324" rIns="96647" bIns="48324" rtlCol="0" anchor="b"/>
          <a:lstStyle>
            <a:lvl1pPr algn="l">
              <a:defRPr sz="1300"/>
            </a:lvl1pPr>
          </a:lstStyle>
          <a:p>
            <a:r>
              <a:rPr lang="en-US" sz="1500"/>
              <a:t>Growing Food Safely</a:t>
            </a:r>
          </a:p>
          <a:p>
            <a:endParaRPr lang="en-US"/>
          </a:p>
        </p:txBody>
      </p:sp>
      <p:sp>
        <p:nvSpPr>
          <p:cNvPr id="6" name="Slide Number Placeholder 5"/>
          <p:cNvSpPr>
            <a:spLocks noGrp="1"/>
          </p:cNvSpPr>
          <p:nvPr>
            <p:ph type="sldNum" sz="quarter" idx="3"/>
          </p:nvPr>
        </p:nvSpPr>
        <p:spPr>
          <a:xfrm>
            <a:off x="4143587" y="9119474"/>
            <a:ext cx="3169920" cy="480060"/>
          </a:xfrm>
          <a:prstGeom prst="rect">
            <a:avLst/>
          </a:prstGeom>
        </p:spPr>
        <p:txBody>
          <a:bodyPr vert="horz" lIns="96647" tIns="48324" rIns="96647" bIns="48324" rtlCol="0" anchor="b"/>
          <a:lstStyle>
            <a:lvl1pPr algn="r">
              <a:defRPr sz="1300"/>
            </a:lvl1pPr>
          </a:lstStyle>
          <a:p>
            <a:fld id="{39C6FDAE-CC1C-466E-90B9-795ED4EA4C2D}" type="slidenum">
              <a:rPr lang="en-US" smtClean="0"/>
              <a:t>‹#›</a:t>
            </a:fld>
            <a:endParaRPr lang="en-US"/>
          </a:p>
        </p:txBody>
      </p:sp>
    </p:spTree>
    <p:extLst>
      <p:ext uri="{BB962C8B-B14F-4D97-AF65-F5344CB8AC3E}">
        <p14:creationId xmlns:p14="http://schemas.microsoft.com/office/powerpoint/2010/main" val="5331896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024F128C-7357-4ADE-8DCB-8F80F78315DD}" type="datetimeFigureOut">
              <a:rPr lang="en-US" smtClean="0"/>
              <a:t>1/24/2023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2A840C36-27BE-47D5-86DD-8A47F09B82CC}" type="slidenum">
              <a:rPr lang="en-US" smtClean="0"/>
              <a:t>‹#›</a:t>
            </a:fld>
            <a:endParaRPr lang="en-US"/>
          </a:p>
        </p:txBody>
      </p:sp>
    </p:spTree>
    <p:extLst>
      <p:ext uri="{BB962C8B-B14F-4D97-AF65-F5344CB8AC3E}">
        <p14:creationId xmlns:p14="http://schemas.microsoft.com/office/powerpoint/2010/main" val="141842339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Notes to instructor: Welcome participants to this training session.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064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Note to instructor: ask your participants “Why are some crops not covered under the rule?” </a:t>
            </a:r>
          </a:p>
          <a:p>
            <a:endParaRPr lang="en-US"/>
          </a:p>
          <a:p>
            <a:r>
              <a:rPr lang="en-US"/>
              <a:t>The next slide provides the answer. </a:t>
            </a:r>
          </a:p>
        </p:txBody>
      </p:sp>
    </p:spTree>
    <p:extLst>
      <p:ext uri="{BB962C8B-B14F-4D97-AF65-F5344CB8AC3E}">
        <p14:creationId xmlns:p14="http://schemas.microsoft.com/office/powerpoint/2010/main" val="2355959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Why are some crops not covered under the rule? Crops that aren’t covered are those that aren’t typically consumed raw. </a:t>
            </a:r>
          </a:p>
          <a:p>
            <a:endParaRPr lang="en-US"/>
          </a:p>
          <a:p>
            <a:pPr marL="171450" indent="-171450" algn="l">
              <a:buFont typeface="Arial" panose="020B0604020202020204" pitchFamily="34" charset="0"/>
              <a:buChar char="•"/>
            </a:pPr>
            <a:r>
              <a:rPr lang="en-US" b="0" i="0">
                <a:solidFill>
                  <a:srgbClr val="030303"/>
                </a:solidFill>
                <a:effectLst/>
                <a:latin typeface="Lora" pitchFamily="2" charset="0"/>
              </a:rPr>
              <a:t>The rule does not apply to certain specified produce commodities that are rarely consumed raw. You can find the list of produce not covered by the regulation in §112.2.</a:t>
            </a:r>
          </a:p>
          <a:p>
            <a:pPr marL="171450" indent="-171450" algn="l">
              <a:buFont typeface="Arial" panose="020B0604020202020204" pitchFamily="34" charset="0"/>
              <a:buChar char="•"/>
            </a:pPr>
            <a:r>
              <a:rPr lang="en-US" b="0" i="0">
                <a:solidFill>
                  <a:srgbClr val="030303"/>
                </a:solidFill>
                <a:effectLst/>
                <a:latin typeface="Lora" pitchFamily="2" charset="0"/>
              </a:rPr>
              <a:t>The rule does not apply to produce that is used for personal or on-farm consumption, or that is not a Raw Agricultural Commodity (RAC).</a:t>
            </a:r>
          </a:p>
          <a:p>
            <a:pPr marL="171450" indent="-171450" algn="l">
              <a:buFont typeface="Arial" panose="020B0604020202020204" pitchFamily="34" charset="0"/>
              <a:buChar char="•"/>
            </a:pPr>
            <a:r>
              <a:rPr lang="en-US" b="0" i="0">
                <a:solidFill>
                  <a:srgbClr val="030303"/>
                </a:solidFill>
                <a:effectLst/>
                <a:latin typeface="Lora" pitchFamily="2" charset="0"/>
              </a:rPr>
              <a:t>The rule provides an exemption for produce that receives commercial processing that adequately reduces the presence of microorganisms of public health significance (e.g., via a “kill step”) as long as certain disclosures are made and written assurances are received, with appropriate documentation.</a:t>
            </a:r>
          </a:p>
          <a:p>
            <a:pPr marL="171450" indent="-171450" algn="l">
              <a:buFont typeface="Arial" panose="020B0604020202020204" pitchFamily="34" charset="0"/>
              <a:buChar char="•"/>
            </a:pPr>
            <a:r>
              <a:rPr lang="en-US" b="0" i="0">
                <a:solidFill>
                  <a:srgbClr val="030303"/>
                </a:solidFill>
                <a:effectLst/>
                <a:latin typeface="Lora" pitchFamily="2" charset="0"/>
              </a:rPr>
              <a:t>The rule does not cover produce farms that have an average annual value of produce sold during the previous 3-year period of $25,000* or less.</a:t>
            </a:r>
          </a:p>
          <a:p>
            <a:pPr marL="171450" indent="-171450" algn="l">
              <a:buFont typeface="Arial" panose="020B0604020202020204" pitchFamily="34" charset="0"/>
              <a:buChar char="•"/>
            </a:pPr>
            <a:r>
              <a:rPr lang="en-US" b="0" i="0">
                <a:solidFill>
                  <a:srgbClr val="030303"/>
                </a:solidFill>
                <a:effectLst/>
                <a:latin typeface="Lora" pitchFamily="2" charset="0"/>
              </a:rPr>
              <a:t>The rule provides a qualified exemption and modified requirements for farms that meet two requirements: (1) the farm must have food sales averaging less than $500,000* per year during the previous 3 years; and (2) the farm’s sales to qualified end-users must exceed sales to others.</a:t>
            </a:r>
          </a:p>
          <a:p>
            <a:endParaRPr lang="en-US" b="0" i="0">
              <a:solidFill>
                <a:srgbClr val="3D3C3C"/>
              </a:solidFill>
              <a:effectLst/>
              <a:latin typeface="Open Sans" panose="020B0606030504020204" pitchFamily="34" charset="0"/>
            </a:endParaRPr>
          </a:p>
          <a:p>
            <a:r>
              <a:rPr lang="en-US" b="0" i="0">
                <a:solidFill>
                  <a:srgbClr val="3D3C3C"/>
                </a:solidFill>
                <a:effectLst/>
                <a:latin typeface="Open Sans" panose="020B0606030504020204" pitchFamily="34" charset="0"/>
              </a:rPr>
              <a:t>Good to Know: Now, more than 94 percent of Montmorency tart cherries consumed in the U.S. are grown in the U.S. In fact, two-thirds of the U.S. Montmorency tart cherries are grown in Michigan – the Cherry Capital of the World. Utah, Washington, New York, Wisconsin and Pennsylvania are other prominent Montmorency tart cherry-producing states. </a:t>
            </a:r>
            <a:endParaRPr lang="en-US"/>
          </a:p>
        </p:txBody>
      </p:sp>
    </p:spTree>
    <p:extLst>
      <p:ext uri="{BB962C8B-B14F-4D97-AF65-F5344CB8AC3E}">
        <p14:creationId xmlns:p14="http://schemas.microsoft.com/office/powerpoint/2010/main" val="215216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normAutofit fontScale="92500"/>
          </a:bodyPr>
          <a:lstStyle/>
          <a:p>
            <a:pPr algn="just">
              <a:buFont typeface="Arial" panose="020B0604020202020204" pitchFamily="34" charset="0"/>
              <a:buNone/>
            </a:pPr>
            <a:r>
              <a:rPr lang="en-US" b="0" i="0">
                <a:solidFill>
                  <a:srgbClr val="2E2D75"/>
                </a:solidFill>
                <a:effectLst/>
                <a:latin typeface="Rubik"/>
              </a:rPr>
              <a:t>Food safety audits are organized activities that aim to evaluate the level of food safety management system of a food business in the pursuit of protecting public health.</a:t>
            </a:r>
          </a:p>
          <a:p>
            <a:pPr algn="just">
              <a:buFont typeface="Arial" panose="020B0604020202020204" pitchFamily="34" charset="0"/>
              <a:buNone/>
            </a:pPr>
            <a:endParaRPr lang="en-US" b="0" i="0">
              <a:solidFill>
                <a:srgbClr val="2E2D75"/>
              </a:solidFill>
              <a:effectLst/>
              <a:latin typeface="Rubik"/>
            </a:endParaRPr>
          </a:p>
          <a:p>
            <a:pPr algn="just">
              <a:buFont typeface="Arial" panose="020B0604020202020204" pitchFamily="34" charset="0"/>
              <a:buNone/>
            </a:pPr>
            <a:r>
              <a:rPr lang="en-US" b="0" i="0">
                <a:solidFill>
                  <a:srgbClr val="2E2D75"/>
                </a:solidFill>
                <a:effectLst/>
                <a:latin typeface="Rubik"/>
              </a:rPr>
              <a:t>Food safety audits focus on key areas of an operation such as a food safety management system, food storage, food preparation, sanitation, facility design, and employee hygiene.</a:t>
            </a:r>
          </a:p>
          <a:p>
            <a:pPr algn="just">
              <a:buFont typeface="Arial" panose="020B0604020202020204" pitchFamily="34" charset="0"/>
              <a:buNone/>
            </a:pPr>
            <a:endParaRPr lang="en-US" b="0" i="0">
              <a:solidFill>
                <a:srgbClr val="2E2D75"/>
              </a:solidFill>
              <a:effectLst/>
              <a:latin typeface="Rubik"/>
            </a:endParaRPr>
          </a:p>
          <a:p>
            <a:r>
              <a:rPr lang="en-US" b="0" i="0">
                <a:solidFill>
                  <a:srgbClr val="2E2D75"/>
                </a:solidFill>
                <a:effectLst/>
                <a:latin typeface="Rubik"/>
              </a:rPr>
              <a:t>To ensure a food safety management system is comprehensive enough to address all potential risks and hazards and continuously monitor their critical control. Establish a system that does not need much micromanagement and can be easily understood by everyone. </a:t>
            </a:r>
            <a:endParaRPr lang="en-US" b="0"/>
          </a:p>
          <a:p>
            <a:endParaRPr lang="en-US" b="0"/>
          </a:p>
          <a:p>
            <a:pPr algn="l">
              <a:buFont typeface="Arial" panose="020B0604020202020204" pitchFamily="34" charset="0"/>
              <a:buNone/>
            </a:pPr>
            <a:r>
              <a:rPr lang="en-US" b="0" i="0">
                <a:solidFill>
                  <a:srgbClr val="212121"/>
                </a:solidFill>
                <a:effectLst/>
                <a:latin typeface="Source Sans Pro" panose="020B0503030403020204" pitchFamily="34" charset="0"/>
              </a:rPr>
              <a:t>Resources:</a:t>
            </a:r>
          </a:p>
          <a:p>
            <a:pPr marL="171450" indent="-171450" algn="l">
              <a:buFont typeface="Arial" panose="020B0604020202020204" pitchFamily="34" charset="0"/>
              <a:buChar char="•"/>
            </a:pPr>
            <a:r>
              <a:rPr lang="en-US" b="0" i="0">
                <a:solidFill>
                  <a:srgbClr val="212121"/>
                </a:solidFill>
                <a:effectLst/>
                <a:latin typeface="Source Sans Pro" panose="020B0503030403020204" pitchFamily="34" charset="0"/>
              </a:rPr>
              <a:t>AMS has updated the USDA GAP checklist. Version 3.0 of the checklist becomes effective August 1, 2022.  The Part 6 – Distribution Center has been removed and Part 7 - Preventive Food Defense Procedures has been moved to Part 5.</a:t>
            </a:r>
          </a:p>
          <a:p>
            <a:pPr marL="171450" indent="-171450" algn="l">
              <a:buFont typeface="Arial" panose="020B0604020202020204" pitchFamily="34" charset="0"/>
              <a:buChar char="•"/>
            </a:pPr>
            <a:r>
              <a:rPr lang="en-US" b="0" i="0">
                <a:solidFill>
                  <a:srgbClr val="212121"/>
                </a:solidFill>
                <a:effectLst/>
                <a:latin typeface="Source Sans Pro" panose="020B0503030403020204" pitchFamily="34" charset="0"/>
              </a:rPr>
              <a:t>The USDA GAP audit.</a:t>
            </a:r>
          </a:p>
          <a:p>
            <a:pPr marL="0" indent="0" algn="l">
              <a:buFont typeface="Arial" panose="020B0604020202020204" pitchFamily="34" charset="0"/>
              <a:buNone/>
            </a:pPr>
            <a:endParaRPr lang="en-US" b="0"/>
          </a:p>
          <a:p>
            <a:r>
              <a:rPr lang="en-US" b="0"/>
              <a:t>The Produce GAPs Harmonization Initiative is an all-industry effort that develops food safety GAPs standards and audit checklists for pre-harvest and post-harvest operations that are applicable to all fresh produce commodities, all sizes of on-farm operations, and all regions in the United States. The Initiative is a collaborative effort on the part of growers, shippers, produce buyers, government agencies, audit organizations, and other stakeholders.</a:t>
            </a:r>
          </a:p>
        </p:txBody>
      </p:sp>
    </p:spTree>
    <p:extLst>
      <p:ext uri="{BB962C8B-B14F-4D97-AF65-F5344CB8AC3E}">
        <p14:creationId xmlns:p14="http://schemas.microsoft.com/office/powerpoint/2010/main" val="511348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Audits have 5 important steps: </a:t>
            </a:r>
          </a:p>
          <a:p>
            <a:endParaRPr lang="en-US"/>
          </a:p>
          <a:p>
            <a:r>
              <a:rPr lang="en-US"/>
              <a:t>Step 1 – Plan the audit, review all the parts of the audit-</a:t>
            </a:r>
            <a:r>
              <a:rPr lang="en-US" b="0" i="0">
                <a:solidFill>
                  <a:srgbClr val="2E2D75"/>
                </a:solidFill>
                <a:effectLst/>
                <a:latin typeface="Rubik"/>
              </a:rPr>
              <a:t>In this step, an auditor or an audit team must identify the clear objective of the food safety audit process. This step narrows down the key areas that are needed to be evaluated in the auditing process.</a:t>
            </a:r>
            <a:endParaRPr lang="en-US"/>
          </a:p>
          <a:p>
            <a:endParaRPr lang="en-US"/>
          </a:p>
          <a:p>
            <a:r>
              <a:rPr lang="en-US"/>
              <a:t>Step 2 – Request and Execute the audit (reviews the whole plan)</a:t>
            </a:r>
            <a:r>
              <a:rPr lang="en-US" b="0" i="0">
                <a:solidFill>
                  <a:srgbClr val="2E2D75"/>
                </a:solidFill>
                <a:effectLst/>
                <a:latin typeface="Rubik"/>
              </a:rPr>
              <a:t> An onsite verification would involve the review of your process operations, sanitation conditions, food safety practices, food safety management system, and documentation.</a:t>
            </a:r>
            <a:endParaRPr lang="en-US"/>
          </a:p>
          <a:p>
            <a:endParaRPr lang="en-US"/>
          </a:p>
          <a:p>
            <a:r>
              <a:rPr lang="en-US"/>
              <a:t>Step 3 – Analyze the areas that need attention by corrective actions not just what will be done but show how it will reduce or prevent future findings-</a:t>
            </a:r>
            <a:r>
              <a:rPr lang="en-US" b="0" i="0">
                <a:solidFill>
                  <a:srgbClr val="2E2D75"/>
                </a:solidFill>
                <a:effectLst/>
                <a:latin typeface="Rubik"/>
              </a:rPr>
              <a:t>In this stage of an audit process, the auditor evaluates your preparedness to address breaches in standards through properly established preventive and corrective actions. </a:t>
            </a:r>
            <a:endParaRPr lang="en-US"/>
          </a:p>
          <a:p>
            <a:endParaRPr lang="en-US"/>
          </a:p>
          <a:p>
            <a:r>
              <a:rPr lang="en-US"/>
              <a:t>Step 4 – Verification, review findings and corrective \actions - </a:t>
            </a:r>
            <a:r>
              <a:rPr lang="en-US" b="0" i="0">
                <a:solidFill>
                  <a:srgbClr val="2E2D75"/>
                </a:solidFill>
                <a:effectLst/>
                <a:latin typeface="Rubik"/>
              </a:rPr>
              <a:t>assess whether the preventive and corrective actions are appropriate as well as effective. Verification procedures are commonly conducted by reviewing documents where any corrective action has been recorded and the results after applying them.</a:t>
            </a:r>
            <a:endParaRPr lang="en-US"/>
          </a:p>
          <a:p>
            <a:endParaRPr lang="en-US"/>
          </a:p>
          <a:p>
            <a:r>
              <a:rPr lang="en-US"/>
              <a:t>Stem 5 – Evaluate the findings to address “root” problem. </a:t>
            </a:r>
            <a:r>
              <a:rPr lang="en-US" b="0" i="0">
                <a:solidFill>
                  <a:srgbClr val="2E2D75"/>
                </a:solidFill>
                <a:effectLst/>
                <a:latin typeface="Rubik"/>
              </a:rPr>
              <a:t>Evaluating the audit process ensures that it is still on track and that the objectives are being met.</a:t>
            </a:r>
            <a:endParaRPr lang="en-US"/>
          </a:p>
        </p:txBody>
      </p:sp>
    </p:spTree>
    <p:extLst>
      <p:ext uri="{BB962C8B-B14F-4D97-AF65-F5344CB8AC3E}">
        <p14:creationId xmlns:p14="http://schemas.microsoft.com/office/powerpoint/2010/main" val="3747254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14266">
              <a:defRPr/>
            </a:pPr>
            <a:r>
              <a:rPr lang="en-US" b="0">
                <a:solidFill>
                  <a:prstClr val="black"/>
                </a:solidFill>
              </a:rPr>
              <a:t>The key to GAPs is understanding all the potential sources of contamination and developing specific strategies targeted to each source to reduce the risk of contamination. </a:t>
            </a:r>
          </a:p>
          <a:p>
            <a:pPr defTabSz="914266">
              <a:defRPr/>
            </a:pPr>
            <a:endParaRPr lang="en-US" b="0">
              <a:solidFill>
                <a:prstClr val="black"/>
              </a:solidFill>
            </a:endParaRPr>
          </a:p>
          <a:p>
            <a:pPr defTabSz="914266">
              <a:defRPr/>
            </a:pPr>
            <a:r>
              <a:rPr lang="en-US" b="0">
                <a:solidFill>
                  <a:prstClr val="black"/>
                </a:solidFill>
              </a:rPr>
              <a:t>For</a:t>
            </a:r>
            <a:r>
              <a:rPr lang="en-US" b="0" baseline="0">
                <a:solidFill>
                  <a:prstClr val="black"/>
                </a:solidFill>
              </a:rPr>
              <a:t> produce we are most concerned about biological food safety hazards spreading through these routes of contamination. The graphic shown illustrates possible avenues that may spread contamination, including humans, animals, water, soil, and building equipment. </a:t>
            </a:r>
          </a:p>
          <a:p>
            <a:pPr defTabSz="914266">
              <a:defRPr/>
            </a:pPr>
            <a:endParaRPr lang="en-US" b="0" baseline="0">
              <a:solidFill>
                <a:prstClr val="black"/>
              </a:solidFill>
            </a:endParaRPr>
          </a:p>
          <a:p>
            <a:pPr defTabSz="914266">
              <a:defRPr/>
            </a:pPr>
            <a:r>
              <a:rPr lang="en-US" b="0" baseline="0">
                <a:solidFill>
                  <a:prstClr val="black"/>
                </a:solidFill>
              </a:rPr>
              <a:t>Remember, anything that comes in contact with ready to eat product has the potential to contaminate it. </a:t>
            </a:r>
          </a:p>
          <a:p>
            <a:pPr defTabSz="914266">
              <a:defRPr/>
            </a:pPr>
            <a:endParaRPr lang="en-US" b="0" baseline="0">
              <a:solidFill>
                <a:prstClr val="black"/>
              </a:solidFill>
            </a:endParaRPr>
          </a:p>
        </p:txBody>
      </p:sp>
    </p:spTree>
    <p:extLst>
      <p:ext uri="{BB962C8B-B14F-4D97-AF65-F5344CB8AC3E}">
        <p14:creationId xmlns:p14="http://schemas.microsoft.com/office/powerpoint/2010/main" val="3354578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692150"/>
            <a:ext cx="4241800" cy="2386013"/>
          </a:xfrm>
        </p:spPr>
      </p:sp>
      <p:sp>
        <p:nvSpPr>
          <p:cNvPr id="3" name="Notes Placeholder 2"/>
          <p:cNvSpPr>
            <a:spLocks noGrp="1"/>
          </p:cNvSpPr>
          <p:nvPr>
            <p:ph type="body" idx="1"/>
          </p:nvPr>
        </p:nvSpPr>
        <p:spPr>
          <a:xfrm>
            <a:off x="695008" y="3309593"/>
            <a:ext cx="5560060" cy="5233776"/>
          </a:xfrm>
        </p:spPr>
        <p:txBody>
          <a:bodyPr>
            <a:normAutofit/>
          </a:bodyPr>
          <a:lstStyle/>
          <a:p>
            <a:pPr defTabSz="924278">
              <a:defRPr/>
            </a:pPr>
            <a:r>
              <a:rPr lang="en-US" b="0"/>
              <a:t>GAPS that are based on the FDA Guidance</a:t>
            </a:r>
            <a:r>
              <a:rPr lang="en-US" b="0" baseline="0"/>
              <a:t> Document have many areas that are similar. The actual titles may be different, but the information is very close. These are the 5 main areas from the checklist that we will be using.  We’ll talk about each of these areas over the next few slides. </a:t>
            </a:r>
          </a:p>
          <a:p>
            <a:endParaRPr lang="en-US" b="0"/>
          </a:p>
          <a:p>
            <a:endParaRPr lang="en-US" b="0"/>
          </a:p>
        </p:txBody>
      </p:sp>
    </p:spTree>
    <p:extLst>
      <p:ext uri="{BB962C8B-B14F-4D97-AF65-F5344CB8AC3E}">
        <p14:creationId xmlns:p14="http://schemas.microsoft.com/office/powerpoint/2010/main" val="3852775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Rot="1" noChangeAspect="1" noChangeArrowheads="1" noTextEdit="1"/>
          </p:cNvSpPr>
          <p:nvPr>
            <p:ph type="sldImg"/>
          </p:nvPr>
        </p:nvSpPr>
        <p:spPr>
          <a:xfrm>
            <a:off x="2854325" y="692150"/>
            <a:ext cx="3348038" cy="1884363"/>
          </a:xfrm>
          <a:ln/>
        </p:spPr>
      </p:sp>
      <p:sp>
        <p:nvSpPr>
          <p:cNvPr id="37892" name="Rectangle 3"/>
          <p:cNvSpPr>
            <a:spLocks noGrp="1" noChangeArrowheads="1"/>
          </p:cNvSpPr>
          <p:nvPr>
            <p:ph type="body" idx="1"/>
          </p:nvPr>
        </p:nvSpPr>
        <p:spPr>
          <a:xfrm>
            <a:off x="231355" y="2955073"/>
            <a:ext cx="6641603" cy="5818885"/>
          </a:xfrm>
          <a:noFill/>
          <a:ln/>
        </p:spPr>
        <p:txBody>
          <a:bodyPr/>
          <a:lstStyle/>
          <a:p>
            <a:pPr defTabSz="907443" eaLnBrk="0" fontAlgn="base" hangingPunct="0">
              <a:spcBef>
                <a:spcPct val="30000"/>
              </a:spcBef>
              <a:spcAft>
                <a:spcPct val="0"/>
              </a:spcAft>
              <a:defRPr/>
            </a:pPr>
            <a:r>
              <a:rPr lang="en-US" sz="1400" dirty="0"/>
              <a:t>Traceability encircles all scopes of a food safety audit. </a:t>
            </a:r>
            <a:r>
              <a:rPr lang="en-US" sz="2000" dirty="0"/>
              <a:t>Traceability means that food items, including produce, can be traced back to its source. The ability to trace a product, one step forward and one step back is critical in the event of a food recall. There are often many steps in a food supply chain, so each group including growers, distributors, and packing houses, are responsible for knowing where they got the product from, and where they sent the product to. </a:t>
            </a:r>
            <a:endParaRPr lang="en-US" sz="2000"/>
          </a:p>
          <a:p>
            <a:pPr marL="0" marR="0" lvl="0" indent="0" algn="l" defTabSz="907443" rtl="0" eaLnBrk="0" fontAlgn="base" latinLnBrk="0" hangingPunct="0">
              <a:lnSpc>
                <a:spcPct val="100000"/>
              </a:lnSpc>
              <a:spcBef>
                <a:spcPct val="30000"/>
              </a:spcBef>
              <a:spcAft>
                <a:spcPct val="0"/>
              </a:spcAft>
              <a:buClrTx/>
              <a:buSzTx/>
              <a:buFontTx/>
              <a:buNone/>
              <a:tabLst/>
              <a:defRPr/>
            </a:pPr>
            <a:endParaRPr lang="en-US" sz="2000"/>
          </a:p>
          <a:p>
            <a:pPr defTabSz="907443" eaLnBrk="0" fontAlgn="base" hangingPunct="0">
              <a:spcBef>
                <a:spcPct val="30000"/>
              </a:spcBef>
              <a:spcAft>
                <a:spcPct val="0"/>
              </a:spcAft>
              <a:defRPr/>
            </a:pPr>
            <a:r>
              <a:rPr lang="en-US" sz="2000" dirty="0"/>
              <a:t>Growers should maintain a recordkeeping system with date of harvest, farm location; the field where produce was harvested, the pack date, and who handled the produce from farm to receiver. Buyers should be aware that in some cases produce is repacked with produce from several farms before being distributed. This is a common practice with tomatoes since they are repacked to meet customers’ color requirements. This process makes traceability more difficult. </a:t>
            </a:r>
            <a:endParaRPr lang="en-US" sz="2000" dirty="0">
              <a:cs typeface="Calibri"/>
            </a:endParaRPr>
          </a:p>
          <a:p>
            <a:pPr marL="0" marR="0" lvl="0" indent="0" algn="l" defTabSz="907443" rtl="0" eaLnBrk="0" fontAlgn="base" latinLnBrk="0" hangingPunct="0">
              <a:lnSpc>
                <a:spcPct val="100000"/>
              </a:lnSpc>
              <a:spcBef>
                <a:spcPct val="30000"/>
              </a:spcBef>
              <a:spcAft>
                <a:spcPct val="0"/>
              </a:spcAft>
              <a:buClrTx/>
              <a:buSzTx/>
              <a:buFontTx/>
              <a:buNone/>
              <a:tabLst/>
              <a:defRPr/>
            </a:pPr>
            <a:endParaRPr lang="en-US" sz="2000"/>
          </a:p>
          <a:p>
            <a:pPr marL="0" marR="0" lvl="0" indent="0" algn="l" defTabSz="907443" rtl="0" eaLnBrk="0" fontAlgn="base" latinLnBrk="0" hangingPunct="0">
              <a:lnSpc>
                <a:spcPct val="100000"/>
              </a:lnSpc>
              <a:spcBef>
                <a:spcPct val="30000"/>
              </a:spcBef>
              <a:spcAft>
                <a:spcPct val="0"/>
              </a:spcAft>
              <a:buClrTx/>
              <a:buSzTx/>
              <a:buFontTx/>
              <a:buNone/>
              <a:tabLst/>
              <a:defRPr/>
            </a:pPr>
            <a:r>
              <a:rPr lang="en-US" sz="2000" dirty="0"/>
              <a:t>The fresh produce industry is aware of the traceability and recall concerns of buyers. In recent years, large produce growers and distributors have implemented electronic bar code tracking to improve traceability. Some industry trade groups are developing technologies (such as bar codes, stamps, stickers, tags, etc.) to identify the source of produce and software to assist retailers in providing more accurate traceability to the grower/packer level.</a:t>
            </a:r>
            <a:endParaRPr lang="en-US" sz="1400" dirty="0"/>
          </a:p>
          <a:p>
            <a:pPr defTabSz="907443">
              <a:defRPr/>
            </a:pPr>
            <a:endParaRPr lang="en-US"/>
          </a:p>
          <a:p>
            <a:pPr defTabSz="907443">
              <a:defRPr/>
            </a:pPr>
            <a:r>
              <a:rPr lang="en-US" dirty="0"/>
              <a:t>These are stickers or markings that reflect a company’s compliance with traceback, which is a major area of food safety. Notice these markings next time you do </a:t>
            </a:r>
            <a:r>
              <a:rPr lang="en-US" b="0" dirty="0"/>
              <a:t>receiving of product in your cooler.</a:t>
            </a:r>
            <a:endParaRPr lang="en-US" b="0" dirty="0">
              <a:cs typeface="Calibri"/>
            </a:endParaRPr>
          </a:p>
          <a:p>
            <a:pPr defTabSz="907443">
              <a:defRPr/>
            </a:pPr>
            <a:endParaRPr lang="en-US" b="0"/>
          </a:p>
          <a:p>
            <a:pPr defTabSz="907443">
              <a:spcBef>
                <a:spcPct val="30000"/>
              </a:spcBef>
              <a:spcAft>
                <a:spcPct val="0"/>
              </a:spcAft>
              <a:defRPr/>
            </a:pPr>
            <a:endParaRPr lang="en-US" sz="1400" b="1">
              <a:cs typeface="Calibri"/>
            </a:endParaRPr>
          </a:p>
          <a:p>
            <a:pPr defTabSz="907443" eaLnBrk="0" fontAlgn="base" hangingPunct="0">
              <a:spcBef>
                <a:spcPct val="30000"/>
              </a:spcBef>
              <a:spcAft>
                <a:spcPct val="0"/>
              </a:spcAft>
              <a:defRPr/>
            </a:pPr>
            <a:endParaRPr lang="en-US" sz="1600">
              <a:latin typeface="Arial" charset="0"/>
              <a:cs typeface="Arial" charset="0"/>
            </a:endParaRPr>
          </a:p>
        </p:txBody>
      </p:sp>
    </p:spTree>
    <p:extLst>
      <p:ext uri="{BB962C8B-B14F-4D97-AF65-F5344CB8AC3E}">
        <p14:creationId xmlns:p14="http://schemas.microsoft.com/office/powerpoint/2010/main" val="1724783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indent="0" defTabSz="914266">
              <a:buFont typeface="Arial" panose="020B0604020202020204" pitchFamily="34" charset="0"/>
              <a:buNone/>
              <a:defRPr/>
            </a:pPr>
            <a:r>
              <a:rPr lang="en-US"/>
              <a:t>The </a:t>
            </a:r>
            <a:r>
              <a:rPr lang="en-US" b="0"/>
              <a:t>management</a:t>
            </a:r>
            <a:r>
              <a:rPr lang="en-US"/>
              <a:t> of an establishment must ensure that all individuals who manufacture, process, pack, or hold </a:t>
            </a:r>
            <a:r>
              <a:rPr lang="en-US" b="0"/>
              <a:t>food are qualified to </a:t>
            </a:r>
            <a:r>
              <a:rPr lang="en-US"/>
              <a:t>perform their assigned duties. </a:t>
            </a:r>
          </a:p>
          <a:p>
            <a:pPr marL="0" indent="0" defTabSz="914266">
              <a:buFont typeface="Arial" panose="020B0604020202020204" pitchFamily="34" charset="0"/>
              <a:buNone/>
              <a:defRPr/>
            </a:pPr>
            <a:endParaRPr lang="en-US" b="1"/>
          </a:p>
          <a:p>
            <a:pPr marL="0" indent="0" defTabSz="914266">
              <a:buFont typeface="Arial" panose="020B0604020202020204" pitchFamily="34" charset="0"/>
              <a:buNone/>
              <a:defRPr/>
            </a:pPr>
            <a:r>
              <a:rPr lang="en-US" b="0"/>
              <a:t>Each individual </a:t>
            </a:r>
            <a:r>
              <a:rPr lang="en-US"/>
              <a:t>engaged in manufacturing, processing, packing, or holding food (including temporary and seasonal personnel) or in the supervision thereof must: </a:t>
            </a:r>
          </a:p>
          <a:p>
            <a:pPr marL="171450" indent="-171450" defTabSz="914266">
              <a:buFont typeface="Arial" panose="020B0604020202020204" pitchFamily="34" charset="0"/>
              <a:buChar char="•"/>
              <a:defRPr/>
            </a:pPr>
            <a:r>
              <a:rPr lang="en-US"/>
              <a:t>Be a qualified individual as that term is defined in § 117.3—i.e., have the education, training, or experience (or a combination thereof) necessary to manufacture, process, pack, or hold clean and safe food as appropriate to the individual’s assigned duties</a:t>
            </a:r>
          </a:p>
          <a:p>
            <a:pPr marL="171450" indent="-171450" defTabSz="914266">
              <a:buFont typeface="Arial" panose="020B0604020202020204" pitchFamily="34" charset="0"/>
              <a:buChar char="•"/>
              <a:defRPr/>
            </a:pPr>
            <a:r>
              <a:rPr lang="en-US" b="0"/>
              <a:t>Receive training </a:t>
            </a:r>
            <a:r>
              <a:rPr lang="en-US"/>
              <a:t>in the principles of food hygiene and food safety, including the importance of employee health and personal hygiene, as appropriate to the food, the facility and the individual’s assigned duties.</a:t>
            </a:r>
            <a:endParaRPr lang="en-US">
              <a:solidFill>
                <a:prstClr val="black"/>
              </a:solidFill>
            </a:endParaRPr>
          </a:p>
          <a:p>
            <a:pPr marL="0" indent="0" defTabSz="914266">
              <a:buFont typeface="Arial" panose="020B0604020202020204" pitchFamily="34" charset="0"/>
              <a:buNone/>
              <a:defRPr/>
            </a:pPr>
            <a:endParaRPr lang="en-US" b="1">
              <a:solidFill>
                <a:schemeClr val="tx1"/>
              </a:solidFill>
            </a:endParaRPr>
          </a:p>
          <a:p>
            <a:pPr marL="0" indent="0" defTabSz="914266">
              <a:buFont typeface="Arial" panose="020B0604020202020204" pitchFamily="34" charset="0"/>
              <a:buNone/>
              <a:defRPr/>
            </a:pPr>
            <a:r>
              <a:rPr lang="en-US" b="0">
                <a:solidFill>
                  <a:schemeClr val="tx1"/>
                </a:solidFill>
              </a:rPr>
              <a:t>The goal of GAP audits is to reduce the risks through interventions like </a:t>
            </a:r>
            <a:endParaRPr lang="en-US" sz="1400">
              <a:cs typeface="Times New Roman" panose="02020603050405020304" pitchFamily="18" charset="0"/>
            </a:endParaRPr>
          </a:p>
          <a:p>
            <a:pPr marL="171450" indent="-171450" eaLnBrk="0" hangingPunct="0">
              <a:spcBef>
                <a:spcPct val="20000"/>
              </a:spcBef>
              <a:buFont typeface="Arial" panose="020B0604020202020204" pitchFamily="34" charset="0"/>
              <a:buChar char="•"/>
            </a:pPr>
            <a:r>
              <a:rPr lang="en-US" sz="1200">
                <a:cs typeface="Times New Roman" panose="02020603050405020304" pitchFamily="18" charset="0"/>
              </a:rPr>
              <a:t>Worker training programs</a:t>
            </a:r>
          </a:p>
          <a:p>
            <a:pPr marL="171450" indent="-171450" eaLnBrk="0" hangingPunct="0">
              <a:spcBef>
                <a:spcPct val="20000"/>
              </a:spcBef>
              <a:buFont typeface="Arial" panose="020B0604020202020204" pitchFamily="34" charset="0"/>
              <a:buChar char="•"/>
            </a:pPr>
            <a:r>
              <a:rPr lang="en-US" sz="1200">
                <a:cs typeface="Times New Roman" panose="02020603050405020304" pitchFamily="18" charset="0"/>
              </a:rPr>
              <a:t>Water monitoring, testing, and treatment</a:t>
            </a:r>
          </a:p>
          <a:p>
            <a:pPr marL="171450" indent="-171450" eaLnBrk="0" hangingPunct="0">
              <a:spcBef>
                <a:spcPct val="20000"/>
              </a:spcBef>
              <a:buFont typeface="Arial" panose="020B0604020202020204" pitchFamily="34" charset="0"/>
              <a:buChar char="•"/>
            </a:pPr>
            <a:r>
              <a:rPr lang="en-US" sz="1200">
                <a:cs typeface="Times New Roman" panose="02020603050405020304" pitchFamily="18" charset="0"/>
              </a:rPr>
              <a:t>Manure and compost management</a:t>
            </a:r>
          </a:p>
          <a:p>
            <a:pPr marL="171450" indent="-171450" eaLnBrk="0" hangingPunct="0">
              <a:spcBef>
                <a:spcPct val="20000"/>
              </a:spcBef>
              <a:buFont typeface="Arial" panose="020B0604020202020204" pitchFamily="34" charset="0"/>
              <a:buChar char="•"/>
            </a:pPr>
            <a:r>
              <a:rPr lang="en-US" sz="1200">
                <a:cs typeface="Times New Roman" panose="02020603050405020304" pitchFamily="18" charset="0"/>
              </a:rPr>
              <a:t>Wildlife and animal monitoring </a:t>
            </a:r>
          </a:p>
          <a:p>
            <a:pPr marL="171450" indent="-171450" eaLnBrk="0" hangingPunct="0">
              <a:spcBef>
                <a:spcPct val="20000"/>
              </a:spcBef>
              <a:buFont typeface="Arial" panose="020B0604020202020204" pitchFamily="34" charset="0"/>
              <a:buChar char="•"/>
            </a:pPr>
            <a:r>
              <a:rPr lang="en-US" sz="1200">
                <a:cs typeface="Times New Roman" panose="02020603050405020304" pitchFamily="18" charset="0"/>
              </a:rPr>
              <a:t>Sanitation programs</a:t>
            </a:r>
            <a:endParaRPr lang="en-US">
              <a:solidFill>
                <a:prstClr val="black"/>
              </a:solidFill>
            </a:endParaRPr>
          </a:p>
          <a:p>
            <a:pPr marL="0" indent="0" defTabSz="914266">
              <a:buFont typeface="Arial" panose="020B0604020202020204" pitchFamily="34" charset="0"/>
              <a:buNone/>
              <a:defRPr/>
            </a:pPr>
            <a:endParaRPr lang="en-US">
              <a:solidFill>
                <a:prstClr val="black"/>
              </a:solidFill>
            </a:endParaRPr>
          </a:p>
          <a:p>
            <a:pPr marL="0" indent="0" defTabSz="914266">
              <a:buFont typeface="Arial" panose="020B0604020202020204" pitchFamily="34" charset="0"/>
              <a:buNone/>
              <a:defRPr/>
            </a:pPr>
            <a:endParaRPr lang="en-US">
              <a:solidFill>
                <a:prstClr val="black"/>
              </a:solidFill>
            </a:endParaRPr>
          </a:p>
        </p:txBody>
      </p:sp>
    </p:spTree>
    <p:extLst>
      <p:ext uri="{BB962C8B-B14F-4D97-AF65-F5344CB8AC3E}">
        <p14:creationId xmlns:p14="http://schemas.microsoft.com/office/powerpoint/2010/main" val="2150764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GAPs principle relates to water quality. The quality of water, how and when it is used, and the characteristics of the crop influence the potential for water to contaminate produce. Grower practices should protect and maintain water quality.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This is voluntary! But Most growers have incorporated these food safety “guidelines”. </a:t>
            </a:r>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664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2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Practices that reduce the risk of contamination from agricultural water include: ensuring that wells are properly constructed and protected, treating water, and using application methods that avoid or reduce water-to-produce contact, such as drip irrigation, low volume sprays or underground irrigation. Agricultural water sources must also be tested for microbial quality, using tests for indicators of fecal contamination such as E. coli. Records of these water tests must be maintained, and frequency of testing is based on risk.</a:t>
            </a:r>
          </a:p>
          <a:p>
            <a:pPr marL="0" marR="0" lvl="0" indent="0" algn="l" defTabSz="91426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2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If </a:t>
            </a:r>
            <a:r>
              <a:rPr lang="en-US" b="0"/>
              <a:t>the water does not meet these criteria, corrective actions are required as soon as practicable, but no later than the following year. Farmers with agricultural water that does not initially meet the microbial criteria have additional flexibility by which they can meet the criteria and then be able to use the water on their crops.</a:t>
            </a:r>
          </a:p>
          <a:p>
            <a:pPr marL="170815" indent="-170815" defTabSz="914266">
              <a:buFont typeface="Arial" panose="020B0604020202020204" pitchFamily="34" charset="0"/>
              <a:buChar char="•"/>
              <a:defRPr/>
            </a:pPr>
            <a:endParaRPr lang="en-US">
              <a:solidFill>
                <a:prstClr val="black"/>
              </a:solidFill>
              <a:cs typeface="Calibri"/>
            </a:endParaRPr>
          </a:p>
          <a:p>
            <a:pPr marL="171425" indent="-171425" defTabSz="914266">
              <a:buFont typeface="Arial" panose="020B0604020202020204" pitchFamily="34" charset="0"/>
              <a:buChar char="•"/>
              <a:defRPr/>
            </a:pPr>
            <a:endParaRPr lang="en-US" b="1">
              <a:solidFill>
                <a:srgbClr val="FF0000"/>
              </a:solidFill>
            </a:endParaRPr>
          </a:p>
        </p:txBody>
      </p:sp>
    </p:spTree>
    <p:extLst>
      <p:ext uri="{BB962C8B-B14F-4D97-AF65-F5344CB8AC3E}">
        <p14:creationId xmlns:p14="http://schemas.microsoft.com/office/powerpoint/2010/main" val="453066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Notes to instructor: Review the learning objectives with the participants. </a:t>
            </a:r>
            <a:endParaRPr lang="en-US" altLang="en-US" i="1"/>
          </a:p>
        </p:txBody>
      </p:sp>
    </p:spTree>
    <p:extLst>
      <p:ext uri="{BB962C8B-B14F-4D97-AF65-F5344CB8AC3E}">
        <p14:creationId xmlns:p14="http://schemas.microsoft.com/office/powerpoint/2010/main" val="3415556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Agricultural water includes water used for irrigation, cooling, frost protection, application of fertilizers and pesticides or other pre-harvest purposes. Typical sources of agricultural water include municipal water, wells, rivers, streams, irrigation ditches, open canals, lakes, ponds and reservoirs. In some areas, agricultural water comes from surface waters, rivers, streams, and canals that travel some distance before reaching the produce field. Growers do not have control over factors that affect surface waters such as animal production, manure runoff, rainfall amounts, and septic system leakage. Water is sometimes used when harvesting produce, such as baby lettuces, to keep the product hydrated. Water used to wash produce must be meet drinking water quality requirements. </a:t>
            </a:r>
          </a:p>
          <a:p>
            <a:endParaRPr lang="en-US"/>
          </a:p>
          <a:p>
            <a:r>
              <a:rPr lang="en-US"/>
              <a:t>During GAP audits, growers are asked how and when water is used, and for what crop (s). Auditors will look for potential sources of contamination in and around the water source and ask to review records. If the water is from a municipal water source, a copy of the municipality tests or certification of the quality is acceptable as verification of water quality. </a:t>
            </a:r>
          </a:p>
        </p:txBody>
      </p:sp>
    </p:spTree>
    <p:extLst>
      <p:ext uri="{BB962C8B-B14F-4D97-AF65-F5344CB8AC3E}">
        <p14:creationId xmlns:p14="http://schemas.microsoft.com/office/powerpoint/2010/main" val="1211528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a:xfrm>
            <a:off x="566738" y="4447461"/>
            <a:ext cx="6019800" cy="444583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t>Testing determined by water assessment for intended use!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a:p>
          <a:p>
            <a:pPr marL="0" indent="0">
              <a:buFont typeface="Arial" panose="020B0604020202020204" pitchFamily="34" charset="0"/>
              <a:buNone/>
            </a:pPr>
            <a:r>
              <a:rPr lang="en-US" b="0"/>
              <a:t>Agricultural water typically comes from three sources: public/municipal water, ground water from wells (capped or uncapped), and surface water. Using water that has been tested to verify that it is free of contamination is the lowest risk water you can use.</a:t>
            </a:r>
          </a:p>
          <a:p>
            <a:pPr marL="0" indent="0">
              <a:buFont typeface="Arial" panose="020B0604020202020204" pitchFamily="34" charset="0"/>
              <a:buNone/>
            </a:pPr>
            <a:endParaRPr lang="en-US" b="0"/>
          </a:p>
          <a:p>
            <a:pPr marL="0" indent="0">
              <a:buFont typeface="Arial" panose="020B0604020202020204" pitchFamily="34" charset="0"/>
              <a:buNone/>
            </a:pPr>
            <a:r>
              <a:rPr lang="en-US" b="0"/>
              <a:t>Ground water (e.g., well) is generally believed to be less likely than surface water to be contaminated with pathogens. As water filters through layers of soil, clay and rock, the microbial load is reduced before it reaches the aquifer.</a:t>
            </a:r>
          </a:p>
          <a:p>
            <a:pPr marL="0" indent="0">
              <a:buFont typeface="Arial" panose="020B0604020202020204" pitchFamily="34" charset="0"/>
              <a:buNone/>
            </a:pPr>
            <a:endParaRPr lang="en-US" b="0"/>
          </a:p>
          <a:p>
            <a:pPr marL="0" indent="0">
              <a:buFont typeface="Arial" panose="020B0604020202020204" pitchFamily="34" charset="0"/>
              <a:buNone/>
            </a:pPr>
            <a:r>
              <a:rPr lang="en-US" b="0"/>
              <a:t>Surface water includes rivers, streams, lakes, ponds, springs, manmade reservoirs and any water source that is open to the environment. The quality of water drawn from surface water sources can vary greatly. This is particularly true for surface waters that are subject to contamination events such as water run-off from upstream livestock operations or wastewater discharge.</a:t>
            </a:r>
          </a:p>
          <a:p>
            <a:endParaRPr lang="en-US" b="0"/>
          </a:p>
          <a:p>
            <a:r>
              <a:rPr lang="en-US" b="0"/>
              <a:t>Contamination of surface waters may be permanent, cyclical, or intermittent - for instance, water contamination issues are more prevalent in warmer months when water usage is high and temperatures are favorable for the growth of bacteria.  All surface water used during the production of fresh produce should be tested for quantified generic </a:t>
            </a:r>
            <a:r>
              <a:rPr lang="en-US" b="0" i="1"/>
              <a:t>E.coli.</a:t>
            </a:r>
            <a:r>
              <a:rPr lang="en-US" b="0"/>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Water Testing: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Municipal water: Test results are acquired from the local water authority annually or tested by the operation at least annually.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Well water: Tested one time during the growing season, if fecal coliforms are present, further actions are required. </a:t>
            </a:r>
            <a:endParaRPr kumimoji="0" lang="en-US" sz="1200" b="0" i="0" u="none" strike="noStrike" kern="1200" cap="none" spc="0" normalizeH="0" baseline="0" noProof="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Surface water – test quarterly – in warm climates CA,FL, TX and others when used year-round. Test 3 times during the growing season in Northern climates NY, PA, MI – first at planting, second at peak use, third at or near harvest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All </a:t>
            </a:r>
            <a:r>
              <a:rPr lang="en-US" b="0"/>
              <a:t>post harvest water must meet the microbial standards for drinking water. For the purposes of USDA GAP audits, this is NO detectable generic E. coli.</a:t>
            </a:r>
          </a:p>
          <a:p>
            <a:endParaRPr lang="en-US" b="0"/>
          </a:p>
          <a:p>
            <a:r>
              <a:rPr lang="en-US" b="0"/>
              <a:t>Drinking water requirements – Defined by the EPA with limits set for microbial and chemical contaminants. </a:t>
            </a:r>
          </a:p>
          <a:p>
            <a:endParaRPr lang="en-US" b="0">
              <a:cs typeface="Calibri"/>
            </a:endParaRPr>
          </a:p>
        </p:txBody>
      </p:sp>
    </p:spTree>
    <p:extLst>
      <p:ext uri="{BB962C8B-B14F-4D97-AF65-F5344CB8AC3E}">
        <p14:creationId xmlns:p14="http://schemas.microsoft.com/office/powerpoint/2010/main" val="3318282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14266">
              <a:defRPr/>
            </a:pPr>
            <a:r>
              <a:rPr lang="en-US" b="0">
                <a:latin typeface="Tahoma" panose="020B0604030504040204" pitchFamily="34" charset="0"/>
                <a:ea typeface="Tahoma" panose="020B0604030504040204" pitchFamily="34" charset="0"/>
                <a:cs typeface="Tahoma" panose="020B0604030504040204" pitchFamily="34" charset="0"/>
              </a:rPr>
              <a:t>Get’s the field heat out of the newly harvested product, this chills the product which will stop (or slow down) rather quickly, the maturing process- this will increase shelf life.</a:t>
            </a:r>
          </a:p>
          <a:p>
            <a:pPr defTabSz="914266">
              <a:defRPr/>
            </a:pPr>
            <a:endParaRPr lang="en-US" b="0">
              <a:latin typeface="Tahoma" panose="020B0604030504040204" pitchFamily="34" charset="0"/>
              <a:ea typeface="Tahoma" panose="020B0604030504040204" pitchFamily="34" charset="0"/>
              <a:cs typeface="Tahoma" panose="020B0604030504040204" pitchFamily="34" charset="0"/>
            </a:endParaRPr>
          </a:p>
          <a:p>
            <a:pPr defTabSz="914266">
              <a:defRPr/>
            </a:pPr>
            <a:r>
              <a:rPr lang="en-US" b="0">
                <a:latin typeface="Tahoma" panose="020B0604030504040204" pitchFamily="34" charset="0"/>
                <a:ea typeface="Tahoma" panose="020B0604030504040204" pitchFamily="34" charset="0"/>
                <a:cs typeface="Tahoma" panose="020B0604030504040204" pitchFamily="34" charset="0"/>
              </a:rPr>
              <a:t>If a contamination event happens in the field, it could spread through postharvest water contact such as washing and cooling.</a:t>
            </a:r>
          </a:p>
          <a:p>
            <a:pPr defTabSz="914266">
              <a:defRPr/>
            </a:pPr>
            <a:endParaRPr lang="en-US" b="0">
              <a:latin typeface="Tahoma" panose="020B0604030504040204" pitchFamily="34" charset="0"/>
              <a:ea typeface="Tahoma" panose="020B0604030504040204" pitchFamily="34" charset="0"/>
              <a:cs typeface="Tahoma" panose="020B0604030504040204" pitchFamily="34" charset="0"/>
            </a:endParaRPr>
          </a:p>
          <a:p>
            <a:pPr defTabSz="914266">
              <a:defRPr/>
            </a:pPr>
            <a:r>
              <a:rPr lang="en-US" b="0">
                <a:latin typeface="Tahoma" panose="020B0604030504040204" pitchFamily="34" charset="0"/>
                <a:ea typeface="Tahoma" panose="020B0604030504040204" pitchFamily="34" charset="0"/>
                <a:cs typeface="Tahoma" panose="020B0604030504040204" pitchFamily="34" charset="0"/>
              </a:rPr>
              <a:t>Postharvest water quality must be managed to reduce cross-contamination risks.  This may include the addition of appropriate sanitizers or other treatment methods. </a:t>
            </a:r>
          </a:p>
          <a:p>
            <a:pPr defTabSz="914266">
              <a:defRPr/>
            </a:pPr>
            <a:endParaRPr lang="en-US" b="0">
              <a:latin typeface="Tahoma" panose="020B0604030504040204" pitchFamily="34" charset="0"/>
              <a:ea typeface="Tahoma" panose="020B0604030504040204" pitchFamily="34" charset="0"/>
              <a:cs typeface="Tahoma" panose="020B0604030504040204" pitchFamily="34" charset="0"/>
            </a:endParaRPr>
          </a:p>
          <a:p>
            <a:pPr defTabSz="914266">
              <a:defRPr/>
            </a:pPr>
            <a:r>
              <a:rPr lang="en-US" b="0">
                <a:latin typeface="Tahoma" panose="020B0604030504040204" pitchFamily="34" charset="0"/>
                <a:ea typeface="Tahoma" panose="020B0604030504040204" pitchFamily="34" charset="0"/>
                <a:cs typeface="Tahoma" panose="020B0604030504040204" pitchFamily="34" charset="0"/>
              </a:rPr>
              <a:t>Controlling postharvest water quality reduces food safety risks, but also reduces risks from plant pathogens that could lead to postharvest rot and quality deterioration.</a:t>
            </a:r>
          </a:p>
          <a:p>
            <a:pPr defTabSz="914266">
              <a:defRPr/>
            </a:pPr>
            <a:endParaRPr lang="en-US" b="0">
              <a:latin typeface="Tahoma" panose="020B0604030504040204" pitchFamily="34" charset="0"/>
              <a:ea typeface="Tahoma" panose="020B0604030504040204" pitchFamily="34" charset="0"/>
              <a:cs typeface="Tahoma" panose="020B0604030504040204" pitchFamily="34" charset="0"/>
            </a:endParaRPr>
          </a:p>
          <a:p>
            <a:pPr defTabSz="914266">
              <a:defRPr/>
            </a:pPr>
            <a:r>
              <a:rPr lang="en-US" b="0">
                <a:latin typeface="Tahoma" panose="020B0604030504040204" pitchFamily="34" charset="0"/>
                <a:ea typeface="Tahoma" panose="020B0604030504040204" pitchFamily="34" charset="0"/>
                <a:cs typeface="Tahoma" panose="020B0604030504040204" pitchFamily="34" charset="0"/>
              </a:rPr>
              <a:t>Human pathogens are easily spread through water, so controlling water through appropriate sanitation practices reduces risks.</a:t>
            </a:r>
          </a:p>
          <a:p>
            <a:pPr marL="0" indent="0" defTabSz="914266">
              <a:buFont typeface="Arial" pitchFamily="34" charset="0"/>
              <a:buNone/>
              <a:defRPr/>
            </a:pPr>
            <a:endParaRPr lang="en-US" b="0">
              <a:latin typeface="Tahoma" panose="020B0604030504040204" pitchFamily="34" charset="0"/>
              <a:ea typeface="Tahoma" panose="020B0604030504040204" pitchFamily="34" charset="0"/>
              <a:cs typeface="Tahoma" panose="020B0604030504040204" pitchFamily="34" charset="0"/>
            </a:endParaRPr>
          </a:p>
          <a:p>
            <a:pPr defTabSz="914266">
              <a:defRPr/>
            </a:pPr>
            <a:endParaRPr lang="en-US" b="0"/>
          </a:p>
        </p:txBody>
      </p:sp>
    </p:spTree>
    <p:extLst>
      <p:ext uri="{BB962C8B-B14F-4D97-AF65-F5344CB8AC3E}">
        <p14:creationId xmlns:p14="http://schemas.microsoft.com/office/powerpoint/2010/main" val="424451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Principle three is worker health and hygiene, and training. Just as foodservice workers’ health, hygiene and training are essential to your food safety program, field workers’ personal hygiene is critical to the farm’s food safety program. GAPs require that field workers follow food safety practices that are similar to food service employee food safety practices. These practices include training workers on how and when to properly wash hands. Workers should also be trained to not handle produce when they are ill. </a:t>
            </a:r>
          </a:p>
          <a:p>
            <a:endParaRPr lang="en-US" baseline="0"/>
          </a:p>
          <a:p>
            <a:r>
              <a:rPr lang="en-US" baseline="0"/>
              <a:t>This is voluntary! But Most growers have incorporated these food safety “guidelines”.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164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14266">
              <a:defRPr/>
            </a:pPr>
            <a:r>
              <a:rPr lang="en-US"/>
              <a:t>If field workers are required to wear gloves, the workers must remove their gloves, wash their hands and put on new gloves every time that their gloves have been contaminated. </a:t>
            </a:r>
          </a:p>
          <a:p>
            <a:pPr defTabSz="914266">
              <a:defRPr/>
            </a:pPr>
            <a:endParaRPr lang="en-US"/>
          </a:p>
          <a:p>
            <a:pPr defTabSz="914266">
              <a:defRPr/>
            </a:pPr>
            <a:r>
              <a:rPr lang="en-US"/>
              <a:t>Clean, well-maintained toilet and handwashing facilities should be provided for field workers, close to where they are working. </a:t>
            </a:r>
          </a:p>
          <a:p>
            <a:pPr defTabSz="914266">
              <a:defRPr/>
            </a:pPr>
            <a:endParaRPr lang="en-US"/>
          </a:p>
          <a:p>
            <a:pPr defTabSz="914266">
              <a:defRPr/>
            </a:pPr>
            <a:r>
              <a:rPr lang="en-US"/>
              <a:t>These workers should only eat or smoke in designated areas. </a:t>
            </a:r>
          </a:p>
          <a:p>
            <a:pPr defTabSz="914266">
              <a:defRPr/>
            </a:pPr>
            <a:endParaRPr lang="en-US"/>
          </a:p>
          <a:p>
            <a:pPr defTabSz="914266">
              <a:defRPr/>
            </a:pPr>
            <a:r>
              <a:rPr lang="en-US"/>
              <a:t>Training helps workers recognize a food safety risk when they see it and encourages them to do something about it. Records should be kept of all training sessions. Training and verifying that workers are following good hygiene practices can reduce the risk for a foodborne outbreak.</a:t>
            </a:r>
            <a:endParaRPr lang="en-US">
              <a:solidFill>
                <a:prstClr val="black"/>
              </a:solidFill>
              <a:cs typeface="Calibri"/>
            </a:endParaRPr>
          </a:p>
        </p:txBody>
      </p:sp>
    </p:spTree>
    <p:extLst>
      <p:ext uri="{BB962C8B-B14F-4D97-AF65-F5344CB8AC3E}">
        <p14:creationId xmlns:p14="http://schemas.microsoft.com/office/powerpoint/2010/main" val="36992013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indent="0" defTabSz="914266">
              <a:buFont typeface="Arial" panose="020B0604020202020204" pitchFamily="34" charset="0"/>
              <a:buNone/>
              <a:defRPr/>
            </a:pPr>
            <a:r>
              <a:rPr lang="en-US" b="0">
                <a:solidFill>
                  <a:prstClr val="black"/>
                </a:solidFill>
                <a:cs typeface="Calibri"/>
              </a:rPr>
              <a:t>Workers who directly contact produce through activities such as harvesting and packing have the highest potential for contaminating produce. </a:t>
            </a:r>
          </a:p>
          <a:p>
            <a:pPr marL="0" indent="0" defTabSz="914266">
              <a:buFont typeface="Arial" panose="020B0604020202020204" pitchFamily="34" charset="0"/>
              <a:buNone/>
              <a:defRPr/>
            </a:pPr>
            <a:endParaRPr lang="en-US" b="0">
              <a:solidFill>
                <a:prstClr val="black"/>
              </a:solidFill>
              <a:cs typeface="Calibri"/>
            </a:endParaRPr>
          </a:p>
          <a:p>
            <a:pPr marL="0" indent="0" defTabSz="914266">
              <a:buFont typeface="Arial" panose="020B0604020202020204" pitchFamily="34" charset="0"/>
              <a:buNone/>
              <a:defRPr/>
            </a:pPr>
            <a:r>
              <a:rPr lang="en-US" b="0">
                <a:solidFill>
                  <a:prstClr val="black"/>
                </a:solidFill>
                <a:cs typeface="Calibri"/>
              </a:rPr>
              <a:t>However, others on the farm, such as visitors, office staff, and volunteers, can also contaminate produce.</a:t>
            </a:r>
          </a:p>
          <a:p>
            <a:pPr marL="0" indent="0" defTabSz="914266">
              <a:buFont typeface="Arial" panose="020B0604020202020204" pitchFamily="34" charset="0"/>
              <a:buNone/>
              <a:defRPr/>
            </a:pPr>
            <a:endParaRPr lang="en-US" b="0">
              <a:solidFill>
                <a:prstClr val="black"/>
              </a:solidFill>
              <a:cs typeface="Calibri"/>
            </a:endParaRPr>
          </a:p>
          <a:p>
            <a:pPr marL="0" indent="0" defTabSz="914266">
              <a:buFont typeface="Arial" panose="020B0604020202020204" pitchFamily="34" charset="0"/>
              <a:buNone/>
              <a:defRPr/>
            </a:pPr>
            <a:r>
              <a:rPr lang="en-US" b="0">
                <a:solidFill>
                  <a:prstClr val="black"/>
                </a:solidFill>
                <a:cs typeface="Calibri"/>
              </a:rPr>
              <a:t>It’s important that anyone in these environments should be trained on food safety basics to minimize food safety hazards. </a:t>
            </a:r>
            <a:endParaRPr lang="en-US" b="0"/>
          </a:p>
          <a:p>
            <a:pPr defTabSz="914266">
              <a:defRPr/>
            </a:pPr>
            <a:endParaRPr lang="en-US" b="0">
              <a:solidFill>
                <a:prstClr val="black"/>
              </a:solidFill>
            </a:endParaRPr>
          </a:p>
        </p:txBody>
      </p:sp>
    </p:spTree>
    <p:extLst>
      <p:ext uri="{BB962C8B-B14F-4D97-AF65-F5344CB8AC3E}">
        <p14:creationId xmlns:p14="http://schemas.microsoft.com/office/powerpoint/2010/main" val="1605546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GAPs principle four is the use of manure and/or compost as soil amendments. </a:t>
            </a:r>
          </a:p>
          <a:p>
            <a:r>
              <a:rPr lang="en-US"/>
              <a:t>Since pathogens can survive in the soil, it is important to maximize the time between applying raw manure and planting and harvesting to minimize the risk of produce contamination.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635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3845">
              <a:defRPr/>
            </a:pPr>
            <a:r>
              <a:rPr lang="en-US"/>
              <a:t>Soil amendments are any material added to soil to improve its physical and chemical properties, they include composted manure, raw manure, and  municipal biosolids.</a:t>
            </a:r>
          </a:p>
          <a:p>
            <a:endParaRPr lang="en-US"/>
          </a:p>
          <a:p>
            <a:pPr defTabSz="973845">
              <a:defRPr/>
            </a:pPr>
            <a:r>
              <a:rPr lang="en-US"/>
              <a:t>Recordkeeping is important for all soil amendment applications. Document what, where, when, how, and how much was applied. For compost, the composting process including monitoring time, temperatures, and turnings should also be documented.  If purchase composted manure,  ask for documentation providing the process used and the test results that show the process effectively controlled the pathogens.  The Cooperative Extension is a great resource for proper composting procedures.</a:t>
            </a:r>
          </a:p>
          <a:p>
            <a:pPr defTabSz="973845">
              <a:defRPr/>
            </a:pPr>
            <a:endParaRPr lang="en-US"/>
          </a:p>
          <a:p>
            <a:pPr marL="0" marR="0" lvl="0" indent="0" algn="l" defTabSz="973845" rtl="0" eaLnBrk="1" fontAlgn="auto" latinLnBrk="0" hangingPunct="1">
              <a:lnSpc>
                <a:spcPct val="100000"/>
              </a:lnSpc>
              <a:spcBef>
                <a:spcPts val="0"/>
              </a:spcBef>
              <a:spcAft>
                <a:spcPts val="0"/>
              </a:spcAft>
              <a:buClrTx/>
              <a:buSzTx/>
              <a:buFontTx/>
              <a:buNone/>
              <a:tabLst/>
              <a:defRPr/>
            </a:pPr>
            <a:r>
              <a:rPr lang="en-US"/>
              <a:t>Manure and compost are common soil amendments. </a:t>
            </a:r>
            <a:r>
              <a:rPr lang="en-US" b="0"/>
              <a:t>The final rule requires that untreated </a:t>
            </a:r>
            <a:r>
              <a:rPr lang="en-US"/>
              <a:t>biological soil amendments of animal origin, such as raw manure, must be applied in a manner that does not contact covered produce during application and minimizes the potential for contact with covered produce after application.</a:t>
            </a:r>
          </a:p>
          <a:p>
            <a:endParaRPr lang="en-US"/>
          </a:p>
          <a:p>
            <a:endParaRPr lang="en-US"/>
          </a:p>
        </p:txBody>
      </p:sp>
    </p:spTree>
    <p:extLst>
      <p:ext uri="{BB962C8B-B14F-4D97-AF65-F5344CB8AC3E}">
        <p14:creationId xmlns:p14="http://schemas.microsoft.com/office/powerpoint/2010/main" val="33179497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If manure is not handled properly, pathogens could be introduced into the soil or onto the plant or produce. Farmers should keep logs to document how manure or compost is handled and when it is applied. Logs are reviewed during audits to ensure that the farm is following recommended composting procedures. Use of raw manure is of greater risk than composted or aged manure. </a:t>
            </a:r>
          </a:p>
          <a:p>
            <a:endParaRPr lang="en-US"/>
          </a:p>
          <a:p>
            <a:r>
              <a:rPr lang="en-US"/>
              <a:t>The location of stored manure on a farm is a concern because runoff after a rain could cause pathogens to spread to crops in fields. Farmers need to consider where they store manure to prevent runoff from reaching crops. Stored manure piles should be covered to help prevent spread into crop areas by the wind.</a:t>
            </a:r>
          </a:p>
          <a:p>
            <a:pPr defTabSz="973845">
              <a:defRPr/>
            </a:pPr>
            <a:endParaRPr lang="en-US"/>
          </a:p>
        </p:txBody>
      </p:sp>
    </p:spTree>
    <p:extLst>
      <p:ext uri="{BB962C8B-B14F-4D97-AF65-F5344CB8AC3E}">
        <p14:creationId xmlns:p14="http://schemas.microsoft.com/office/powerpoint/2010/main" val="250626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Principle five is wildlife and animal management. Wild and domestic animals are a food safety concern because animal feces can be a source of pathogens. Animals can spread contamination around fields as they move. Farmers should use methods to limit or prevent wild or domestic animals from entering produce fields, such as fences or noise deterrents.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4570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GAPs are based on the Food and Drug Administration’s Guide to Minimize Microbial Food Safety Hazards for Fresh Fruits and Vegetables. This guidance document (also known as the GAPs guidance) addresses microbial food safety hazards and good agricultural practices common to the growing, harvesting, washing, sorting, packing and transporting of fruits and vegetables. </a:t>
            </a:r>
            <a:endParaRPr lang="en-US" b="0" i="0">
              <a:solidFill>
                <a:srgbClr val="2E2D75"/>
              </a:solidFill>
              <a:effectLst/>
              <a:latin typeface="Rubik"/>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8675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indent="0" defTabSz="914266">
              <a:buFont typeface="Arial" panose="020B0604020202020204" pitchFamily="34" charset="0"/>
              <a:buNone/>
              <a:defRPr/>
            </a:pPr>
            <a:r>
              <a:rPr lang="en-US">
                <a:solidFill>
                  <a:prstClr val="black"/>
                </a:solidFill>
              </a:rPr>
              <a:t>Both domestic animals (e.g., cattle, chickens, pigs, family pets) and wild animals (e.g., deer, geese, wild pigs) can carry pathogens in their feces and spread contamination by tracking feces through the field as they move.</a:t>
            </a:r>
          </a:p>
          <a:p>
            <a:pPr marL="0" indent="0" defTabSz="914266">
              <a:buFont typeface="Arial" panose="020B0604020202020204" pitchFamily="34" charset="0"/>
              <a:buNone/>
              <a:defRPr/>
            </a:pPr>
            <a:endParaRPr lang="en-US">
              <a:solidFill>
                <a:prstClr val="black"/>
              </a:solidFill>
            </a:endParaRPr>
          </a:p>
          <a:p>
            <a:pPr marL="0" indent="0" defTabSz="914266">
              <a:buFont typeface="Arial" panose="020B0604020202020204" pitchFamily="34" charset="0"/>
              <a:buNone/>
              <a:defRPr/>
            </a:pPr>
            <a:r>
              <a:rPr lang="en-US"/>
              <a:t>It is important to monitor and document animal activity in the field and to conduct field assessments prior to harvest. Growers should train workers to monitor for animal activity in production fields. Farmers and workers should be diligent to monitor and prevent animal activity in the fields, especially near harvest time in order to avoid harvesting crops that may have been contaminated by animal feces. </a:t>
            </a:r>
            <a:r>
              <a:rPr lang="en-US">
                <a:solidFill>
                  <a:prstClr val="black"/>
                </a:solidFill>
              </a:rPr>
              <a:t> </a:t>
            </a:r>
          </a:p>
          <a:p>
            <a:pPr marL="0" indent="0" defTabSz="914266">
              <a:buFont typeface="Arial" panose="020B0604020202020204" pitchFamily="34" charset="0"/>
              <a:buNone/>
              <a:defRPr/>
            </a:pPr>
            <a:endParaRPr lang="en-US">
              <a:solidFill>
                <a:prstClr val="black"/>
              </a:solidFill>
            </a:endParaRPr>
          </a:p>
          <a:p>
            <a:pPr marL="0" indent="0" defTabSz="914266">
              <a:buFont typeface="Arial" panose="020B0604020202020204" pitchFamily="34" charset="0"/>
              <a:buNone/>
              <a:defRPr/>
            </a:pPr>
            <a:r>
              <a:rPr lang="en-US">
                <a:solidFill>
                  <a:prstClr val="black"/>
                </a:solidFill>
              </a:rPr>
              <a:t>Produce can be contaminated directly by feces or through cross-contamination from water or wildlife movement. </a:t>
            </a:r>
            <a:endParaRPr lang="en-US"/>
          </a:p>
          <a:p>
            <a:pPr marL="171425" indent="-171425" defTabSz="914266">
              <a:buFont typeface="Arial" panose="020B0604020202020204" pitchFamily="34" charset="0"/>
              <a:buChar char="•"/>
              <a:defRPr/>
            </a:pPr>
            <a:endParaRPr lang="en-US" b="1">
              <a:solidFill>
                <a:prstClr val="black"/>
              </a:solidFill>
            </a:endParaRPr>
          </a:p>
        </p:txBody>
      </p:sp>
    </p:spTree>
    <p:extLst>
      <p:ext uri="{BB962C8B-B14F-4D97-AF65-F5344CB8AC3E}">
        <p14:creationId xmlns:p14="http://schemas.microsoft.com/office/powerpoint/2010/main" val="9123778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Any surface that touches produce is a potential source of contamination. Such surfaces include equipment, belts, rollers, brushes, tables, bins, sinks, tools, and the hands of workers. Surfaces that contact produce should be easily cleaned and sanitized.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r>
              <a:rPr lang="en-US" baseline="0"/>
              <a:t>This is voluntary! But Most growers have incorporated these food safety “guidelines”.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4646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What are some potential food safety and sanitation risks do you see in this photo? </a:t>
            </a:r>
            <a:endParaRPr lang="en-US" dirty="0">
              <a:cs typeface="Calibri"/>
            </a:endParaRPr>
          </a:p>
          <a:p>
            <a:endParaRPr lang="en-US"/>
          </a:p>
          <a:p>
            <a:r>
              <a:rPr lang="en-US" dirty="0"/>
              <a:t>Person touching produce? Gloves?  Bins in contact with produce? Cleaned? Various materials and people have access to our produce. </a:t>
            </a:r>
            <a:endParaRPr lang="en-US" dirty="0">
              <a:cs typeface="Calibri"/>
            </a:endParaRPr>
          </a:p>
          <a:p>
            <a:endParaRPr lang="en-US"/>
          </a:p>
          <a:p>
            <a:r>
              <a:rPr lang="en-US" dirty="0"/>
              <a:t>Produce can be transported from the field to the packing area or from the farm to market. No matter where the produce is going, it needs to be transported in a way that reduces the risks of contamination. Keeping produce safe during transportation is important and often the last step in delivering safe produce to the customer.</a:t>
            </a:r>
            <a:endParaRPr lang="en-US" dirty="0">
              <a:cs typeface="Calibri"/>
            </a:endParaRPr>
          </a:p>
          <a:p>
            <a:endParaRPr lang="en-US"/>
          </a:p>
          <a:p>
            <a:r>
              <a:rPr lang="en-US" dirty="0"/>
              <a:t>Keeping your delivery vehicle free of dirt, debris, and pets will reduce contamination risks and send the message that you care about all aspects of food safety from the field to the final customer. Maintaining the cold chain with refrigeration may also be important to some farms. If transportation vehicles have refrigeration units, they should be monitored and properly maintained to make sure they hold produce at the appropriate temperature. Even if you do not have a vehicle with an automatic temperature monitor and refrigeration unit, you can still apply practices that keep the vehicle at an optimal temperature to protect the produce during transport. Properly cleaned, packed, and temperature-controlled cargo areas will help minimize produce contamination, loss, and damage in transit.</a:t>
            </a:r>
            <a:endParaRPr lang="en-US" dirty="0">
              <a:cs typeface="Calibri"/>
            </a:endParaRPr>
          </a:p>
          <a:p>
            <a:endParaRPr lang="en-US">
              <a:cs typeface="Calibri"/>
            </a:endParaRPr>
          </a:p>
        </p:txBody>
      </p:sp>
    </p:spTree>
    <p:extLst>
      <p:ext uri="{BB962C8B-B14F-4D97-AF65-F5344CB8AC3E}">
        <p14:creationId xmlns:p14="http://schemas.microsoft.com/office/powerpoint/2010/main" val="37060143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Produce is transported from the farm, through the supply chain, to your back door. Produce travels on trucks, ships, trains, and planes during distribution. Preventing cross contamination and maintaining temperatures for quality and safety are top priorities. </a:t>
            </a:r>
          </a:p>
        </p:txBody>
      </p:sp>
    </p:spTree>
    <p:extLst>
      <p:ext uri="{BB962C8B-B14F-4D97-AF65-F5344CB8AC3E}">
        <p14:creationId xmlns:p14="http://schemas.microsoft.com/office/powerpoint/2010/main" val="197778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a:defRPr/>
            </a:pPr>
            <a:r>
              <a:rPr lang="en-US" dirty="0"/>
              <a:t>Produce should be protected from potential contamination by workers while loading and unloading the product. Trucks should be loaded to prevent damage to fresh produce. If the outer skin of produce is broken, it becomes more susceptible to contaminants. Vehicles should be clean and operators should be aware of what was transported previously. A vehicle that recently transported chickens, for example, would not a good vehicle for transporting produce as there could be contaminants remaining in the truck bed. Good quality, intact produce is most resistant to microbial contamination and growth. Maintaining temperatures that promote optimum product quality also helps to reduce the risk of microbial hazards.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dirty="0"/>
              <a:t>Distributors must adhere to </a:t>
            </a:r>
            <a:r>
              <a:rPr lang="en-US" dirty="0" err="1"/>
              <a:t>cGMPs</a:t>
            </a:r>
            <a:r>
              <a:rPr lang="en-US" dirty="0"/>
              <a:t>, traceability, food defense, and sanitary transportation requirements. </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cs typeface="Calibri"/>
            </a:endParaRPr>
          </a:p>
          <a:p>
            <a:pPr>
              <a:defRPr/>
            </a:pPr>
            <a:r>
              <a:rPr lang="en-US" b="0" dirty="0">
                <a:cs typeface="Calibri"/>
              </a:rPr>
              <a:t>An audit service for produce distribution centers was announced on March 21, 2022, and will be effective June 1, 2022.</a:t>
            </a:r>
            <a:r>
              <a:rPr lang="en-US" dirty="0">
                <a:cs typeface="Calibri"/>
              </a:rPr>
              <a:t> </a:t>
            </a:r>
            <a:endParaRPr lang="en-US"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a:p>
            <a:endParaRPr lang="en-US">
              <a:cs typeface="Calibri"/>
            </a:endParaRPr>
          </a:p>
        </p:txBody>
      </p:sp>
    </p:spTree>
    <p:extLst>
      <p:ext uri="{BB962C8B-B14F-4D97-AF65-F5344CB8AC3E}">
        <p14:creationId xmlns:p14="http://schemas.microsoft.com/office/powerpoint/2010/main" val="18983252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Most buyers require farmers to pass a GAPs audit in order to sell product to their company because they want to make sure that they are purchasing safe food. The U.S. Department of Agriculture (USDA) and many private third- party audit companies provide GAPs audits. </a:t>
            </a:r>
          </a:p>
          <a:p>
            <a:endParaRPr lang="en-US"/>
          </a:p>
          <a:p>
            <a:r>
              <a:rPr lang="en-US"/>
              <a:t>If your district buys from an organization that requires farmers to obtain a GAPs audit, then your district does not have to review the audit forms and document that on farm food safety practices are being followed although, it doesn’t hurt. Districts that purchase directly from the farm may choose to require a GAPs audit. If you are purchasing produce through a distributor, the distributor usually requires farms to have a GAPs audit, and will have verification available for you to review.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51012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The Produce Rule applies to covered farms </a:t>
            </a:r>
            <a:r>
              <a:rPr lang="en-US" b="1"/>
              <a:t>doing covered activities on covered produce</a:t>
            </a:r>
            <a:r>
              <a:rPr lang="en-US"/>
              <a:t>. Each of these terms has a specific definition in the Produce Rule. Therefore, if what you are doing on your farm does not fit these terms, then you are likely exempt from the rule. </a:t>
            </a:r>
          </a:p>
          <a:p>
            <a:endParaRPr lang="en-US"/>
          </a:p>
          <a:p>
            <a:r>
              <a:rPr lang="en-US"/>
              <a:t>A covered farm is one that annually gross more than $25,000 in sales of produce, averaged across a rolling three-year period, and adjusted for inflation (with 2011 as the baseline year). · This means that farms with $25,000 or less in annual gross produce sales (based on a rolling average of three years’ worth of sales and adjusted for inflation), </a:t>
            </a:r>
            <a:r>
              <a:rPr lang="en-US" b="1"/>
              <a:t>are not covered by the Produce Rule. </a:t>
            </a:r>
            <a:endParaRPr lang="en-US"/>
          </a:p>
          <a:p>
            <a:r>
              <a:rPr lang="en-US"/>
              <a:t>A covered activity means growing, harvesting, packing, or holding covered produce on a farm. These definitions – of farm, harvesting, packing, etc. – are the same for both the Preventive Controls Rule and the Produce Rule. · This means that the rules only apply to activities within the definitions of “growing, harvesting, packing, and holding.” These rules do not apply to other activities on a farm (e.g. making cheese, or other value-adding processing activities), though those activities may be subject to </a:t>
            </a:r>
            <a:r>
              <a:rPr lang="en-US" b="0"/>
              <a:t>other</a:t>
            </a:r>
            <a:r>
              <a:rPr lang="en-US"/>
              <a:t> FSMA regulations, including the Preventive Controls Rule. </a:t>
            </a:r>
          </a:p>
          <a:p>
            <a:endParaRPr lang="en-US">
              <a:cs typeface="Calibri"/>
            </a:endParaRPr>
          </a:p>
        </p:txBody>
      </p:sp>
    </p:spTree>
    <p:extLst>
      <p:ext uri="{BB962C8B-B14F-4D97-AF65-F5344CB8AC3E}">
        <p14:creationId xmlns:p14="http://schemas.microsoft.com/office/powerpoint/2010/main" val="57416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Finding a “Local” grower can be as easy as entering the area you are in and then the commodity you wish to purchase. </a:t>
            </a:r>
          </a:p>
          <a:p>
            <a:r>
              <a:rPr lang="en-US"/>
              <a:t>State, Address, Company name</a:t>
            </a:r>
          </a:p>
          <a:p>
            <a:endParaRPr lang="en-US">
              <a:cs typeface="Calibri"/>
            </a:endParaRPr>
          </a:p>
        </p:txBody>
      </p:sp>
    </p:spTree>
    <p:extLst>
      <p:ext uri="{BB962C8B-B14F-4D97-AF65-F5344CB8AC3E}">
        <p14:creationId xmlns:p14="http://schemas.microsoft.com/office/powerpoint/2010/main" val="14703941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USDA AMS also has ways for you to </a:t>
            </a:r>
            <a:r>
              <a:rPr lang="en-US"/>
              <a:t>identify what GHP (Good Handling Practices) are met by different companies. </a:t>
            </a:r>
          </a:p>
          <a:p>
            <a:endParaRPr lang="en-US">
              <a:cs typeface="Calibri"/>
            </a:endParaRPr>
          </a:p>
        </p:txBody>
      </p:sp>
    </p:spTree>
    <p:extLst>
      <p:ext uri="{BB962C8B-B14F-4D97-AF65-F5344CB8AC3E}">
        <p14:creationId xmlns:p14="http://schemas.microsoft.com/office/powerpoint/2010/main" val="28913663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Local farmers who are not GAPs audited, but who want to sell product to the schools, may opt to conduct a self-audit of their farm using one of the checklists, such as the assessment tool available from Iowa State University. </a:t>
            </a:r>
          </a:p>
          <a:p>
            <a:endParaRPr lang="en-US"/>
          </a:p>
          <a:p>
            <a:r>
              <a:rPr lang="en-US"/>
              <a:t>Self-assessment checklists, like the one developed by Iowa State University Extension, are designed to foster a conversation about food safety between the farmer and the buyer. School districts may give the checklist to the farmer, or make a site visit to the farm, and talk through the questions like an interview. It consists of five major areas based on Food and Drug Administration’s (FDA) eight GAP principles. Visiting the farm and discussing GAPs will help the farmers to understand the importance of farm to fork safety for your schools, and may also help to strengthen your relationship.</a:t>
            </a:r>
          </a:p>
        </p:txBody>
      </p:sp>
    </p:spTree>
    <p:extLst>
      <p:ext uri="{BB962C8B-B14F-4D97-AF65-F5344CB8AC3E}">
        <p14:creationId xmlns:p14="http://schemas.microsoft.com/office/powerpoint/2010/main" val="3461872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to instructor: ask your participants the question on the slide. </a:t>
            </a:r>
          </a:p>
          <a:p>
            <a:endParaRPr lang="en-US"/>
          </a:p>
          <a:p>
            <a:r>
              <a:rPr lang="en-US"/>
              <a:t>Answer: Hygiene has had the “most” impact on pathogen transferal. Think </a:t>
            </a:r>
            <a:r>
              <a:rPr lang="en-US" b="1">
                <a:highlight>
                  <a:srgbClr val="FFFF00"/>
                </a:highlight>
              </a:rPr>
              <a:t>Norovirus</a:t>
            </a:r>
            <a:r>
              <a:rPr lang="en-US">
                <a:highlight>
                  <a:srgbClr val="FFFF00"/>
                </a:highlight>
              </a:rPr>
              <a:t> which can be easily transferred from someone who is infected to food, water, and surfaces and from person-to-person. </a:t>
            </a:r>
          </a:p>
          <a:p>
            <a:r>
              <a:rPr lang="en-US"/>
              <a:t>Then Water, Soil (which includes compost) then Equipment (utensils and packing equipment).</a:t>
            </a:r>
          </a:p>
          <a:p>
            <a:pPr algn="l"/>
            <a:endParaRPr lang="en-US" b="0" i="0">
              <a:solidFill>
                <a:srgbClr val="202124"/>
              </a:solidFill>
              <a:effectLst/>
              <a:latin typeface="Roboto" panose="02000000000000000000" pitchFamily="2" charset="0"/>
            </a:endParaRPr>
          </a:p>
          <a:p>
            <a:endParaRPr lang="en-US"/>
          </a:p>
        </p:txBody>
      </p:sp>
    </p:spTree>
    <p:extLst>
      <p:ext uri="{BB962C8B-B14F-4D97-AF65-F5344CB8AC3E}">
        <p14:creationId xmlns:p14="http://schemas.microsoft.com/office/powerpoint/2010/main" val="780340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a:solidFill>
                  <a:srgbClr val="030303"/>
                </a:solidFill>
                <a:effectLst/>
                <a:latin typeface="Lora" pitchFamily="2" charset="0"/>
              </a:rPr>
              <a:t>FSMA - If you grow, pack, process, or sell fresh produce, this regulation may apply.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a:solidFill>
                  <a:srgbClr val="030303"/>
                </a:solidFill>
                <a:effectLst/>
                <a:latin typeface="Lora" pitchFamily="2" charset="0"/>
              </a:rPr>
              <a:t> </a:t>
            </a:r>
            <a:endParaRPr lang="en-US" b="0" u="none"/>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u="none"/>
              <a:t>These guidelines can be applied to anyone growing fresh produce for consumption.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a:ea typeface="+mn-ea"/>
                <a:cs typeface="Segoe UI"/>
              </a:rPr>
              <a:t>Identify on the farm best growing practices for fresh produce to reduce the risk of food borne illness.​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alibri"/>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a:ea typeface="+mn-ea"/>
                <a:cs typeface="Segoe UI"/>
              </a:rPr>
              <a:t>Recognize previously voluntary growing practices and Good Agricultural Practices are now required by the Food Safety Modernization Act (FSMA).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p>
        </p:txBody>
      </p:sp>
    </p:spTree>
    <p:extLst>
      <p:ext uri="{BB962C8B-B14F-4D97-AF65-F5344CB8AC3E}">
        <p14:creationId xmlns:p14="http://schemas.microsoft.com/office/powerpoint/2010/main" val="452379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Note to instructor: ask your participants the question on the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Segoe UI"/>
              </a:rPr>
              <a:t>Answer: the correct answer is the first. </a:t>
            </a:r>
          </a:p>
          <a:p>
            <a:pPr marL="457200" marR="0" lvl="0" indent="-45720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Defective – adulterated – contaminated</a:t>
            </a:r>
          </a:p>
          <a:p>
            <a:pPr algn="l"/>
            <a:endParaRPr lang="en-US" sz="2400" b="0" i="0">
              <a:solidFill>
                <a:srgbClr val="202124"/>
              </a:solidFill>
              <a:effectLst/>
              <a:latin typeface="Roboto" panose="02000000000000000000" pitchFamily="2" charset="0"/>
            </a:endParaRPr>
          </a:p>
          <a:p>
            <a:pPr algn="l"/>
            <a:r>
              <a:rPr lang="en-US" sz="2400" b="0" i="0">
                <a:solidFill>
                  <a:srgbClr val="202124"/>
                </a:solidFill>
                <a:effectLst/>
                <a:latin typeface="Roboto" panose="02000000000000000000" pitchFamily="2" charset="0"/>
              </a:rPr>
              <a:t>Food recalls protect the public from products that may cause injury, illness or even death. </a:t>
            </a: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There are actually 5 reasons. </a:t>
            </a:r>
            <a:r>
              <a:rPr lang="en-US" sz="2400" b="0" i="0">
                <a:solidFill>
                  <a:srgbClr val="202124"/>
                </a:solidFill>
                <a:effectLst/>
                <a:latin typeface="Roboto" panose="02000000000000000000" pitchFamily="2" charset="0"/>
              </a:rPr>
              <a:t>Food products are recalled to remove them from the marketplace because there is reason to believe the products may be </a:t>
            </a:r>
            <a:r>
              <a:rPr lang="en-US" sz="2400" b="1" i="0">
                <a:solidFill>
                  <a:srgbClr val="202124"/>
                </a:solidFill>
                <a:effectLst/>
                <a:latin typeface="Roboto" panose="02000000000000000000" pitchFamily="2" charset="0"/>
              </a:rPr>
              <a:t>defective, adulterated, contaminated, misbranded or mislabeled</a:t>
            </a:r>
            <a:r>
              <a:rPr lang="en-US" sz="2400" b="0" i="0">
                <a:solidFill>
                  <a:srgbClr val="202124"/>
                </a:solidFill>
                <a:effectLst/>
                <a:latin typeface="Roboto" panose="02000000000000000000" pitchFamily="2" charset="0"/>
              </a:rPr>
              <a:t>.</a:t>
            </a:r>
          </a:p>
          <a:p>
            <a:endParaRPr lang="en-US"/>
          </a:p>
        </p:txBody>
      </p:sp>
    </p:spTree>
    <p:extLst>
      <p:ext uri="{BB962C8B-B14F-4D97-AF65-F5344CB8AC3E}">
        <p14:creationId xmlns:p14="http://schemas.microsoft.com/office/powerpoint/2010/main" val="2486113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Note to instructor: ask your participants the question on the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latin typeface="Verdana" panose="020B0604030504040204" pitchFamily="34" charset="0"/>
              <a:ea typeface="Verdana" panose="020B0604030504040204" pitchFamily="34" charset="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latin typeface="Verdana" panose="020B0604030504040204" pitchFamily="34" charset="0"/>
                <a:ea typeface="Verdana" panose="020B0604030504040204" pitchFamily="34" charset="0"/>
                <a:cs typeface="Arial"/>
              </a:rPr>
              <a:t>Answer: </a:t>
            </a:r>
            <a:r>
              <a:rPr lang="en-US" sz="1200" b="1">
                <a:latin typeface="Verdana" panose="020B0604030504040204" pitchFamily="34" charset="0"/>
                <a:ea typeface="Verdana" panose="020B0604030504040204" pitchFamily="34" charset="0"/>
                <a:cs typeface="Arial"/>
              </a:rPr>
              <a:t>#4 presence of undeclared allergens is the most common cause of food recalls (per FDA’s 2019 results).</a:t>
            </a:r>
          </a:p>
          <a:p>
            <a:r>
              <a:rPr lang="en-US" b="0" i="0">
                <a:solidFill>
                  <a:srgbClr val="202124"/>
                </a:solidFill>
                <a:effectLst/>
                <a:latin typeface="Roboto" panose="02000000000000000000" pitchFamily="2" charset="0"/>
              </a:rPr>
              <a:t>Food can also be recalled if there are any biological, physical, or chemical hazards found in the food.</a:t>
            </a:r>
            <a:br>
              <a:rPr lang="en-US" b="0" i="0">
                <a:solidFill>
                  <a:srgbClr val="202124"/>
                </a:solidFill>
                <a:effectLst/>
                <a:latin typeface="Roboto" panose="02000000000000000000" pitchFamily="2" charset="0"/>
              </a:rPr>
            </a:br>
            <a:endParaRPr lang="en-US" b="0" i="0">
              <a:solidFill>
                <a:srgbClr val="202124"/>
              </a:solidFill>
              <a:effectLst/>
              <a:latin typeface="Roboto" panose="02000000000000000000" pitchFamily="2" charset="0"/>
            </a:endParaRPr>
          </a:p>
          <a:p>
            <a:r>
              <a:rPr lang="en-US" b="0" i="0">
                <a:solidFill>
                  <a:srgbClr val="202124"/>
                </a:solidFill>
                <a:effectLst/>
                <a:latin typeface="Roboto" panose="02000000000000000000" pitchFamily="2" charset="0"/>
              </a:rPr>
              <a:t>https://www.statista.com/statistics/947726/leading-causes-of-food-recalls-us/</a:t>
            </a:r>
            <a:br>
              <a:rPr lang="en-US" b="0" i="0">
                <a:solidFill>
                  <a:srgbClr val="202124"/>
                </a:solidFill>
                <a:effectLst/>
                <a:latin typeface="Roboto" panose="02000000000000000000" pitchFamily="2" charset="0"/>
              </a:rPr>
            </a:br>
            <a:endParaRPr lang="en-US"/>
          </a:p>
        </p:txBody>
      </p:sp>
    </p:spTree>
    <p:extLst>
      <p:ext uri="{BB962C8B-B14F-4D97-AF65-F5344CB8AC3E}">
        <p14:creationId xmlns:p14="http://schemas.microsoft.com/office/powerpoint/2010/main" val="3309644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4"/>
                </a:solidFill>
                <a:effectLst/>
                <a:latin typeface="Roboto" panose="02000000000000000000" pitchFamily="2" charset="0"/>
              </a:rPr>
              <a:t>Here we can see more information about the prevalence of undeclared allergens in food recalls in 2019. Undeclared allergens are responsible for about twice as many recalls as listeria. </a:t>
            </a:r>
            <a:endParaRPr lang="en-US"/>
          </a:p>
        </p:txBody>
      </p:sp>
    </p:spTree>
    <p:extLst>
      <p:ext uri="{BB962C8B-B14F-4D97-AF65-F5344CB8AC3E}">
        <p14:creationId xmlns:p14="http://schemas.microsoft.com/office/powerpoint/2010/main" val="1380640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a:defRPr/>
            </a:pPr>
            <a:r>
              <a:rPr lang="en-US" dirty="0"/>
              <a:t>Certain </a:t>
            </a:r>
            <a:r>
              <a:rPr lang="en-US" baseline="0" dirty="0"/>
              <a:t>farms are required to follow the </a:t>
            </a:r>
            <a:r>
              <a:rPr kumimoji="0" lang="en-US" sz="1200" b="0" i="0" u="none" strike="noStrike" kern="1200" cap="none" spc="0" normalizeH="0" baseline="0" noProof="0" dirty="0" err="1">
                <a:ln>
                  <a:noFill/>
                </a:ln>
                <a:solidFill>
                  <a:srgbClr val="030303"/>
                </a:solidFill>
                <a:effectLst/>
                <a:uLnTx/>
                <a:uFillTx/>
                <a:latin typeface="Lora"/>
              </a:rPr>
              <a:t>The</a:t>
            </a:r>
            <a:r>
              <a:rPr kumimoji="0" lang="en-US" sz="1200" b="0" i="0" u="none" strike="noStrike" kern="1200" cap="none" spc="0" normalizeH="0" baseline="0" noProof="0" dirty="0">
                <a:ln>
                  <a:noFill/>
                </a:ln>
                <a:solidFill>
                  <a:srgbClr val="030303"/>
                </a:solidFill>
                <a:effectLst/>
                <a:uLnTx/>
                <a:uFillTx/>
                <a:latin typeface="Lora"/>
              </a:rPr>
              <a:t> Produce Safety Rule </a:t>
            </a:r>
            <a:r>
              <a:rPr lang="en-US" dirty="0">
                <a:solidFill>
                  <a:srgbClr val="030303"/>
                </a:solidFill>
                <a:latin typeface="Lora"/>
              </a:rPr>
              <a:t>as </a:t>
            </a:r>
            <a:r>
              <a:rPr kumimoji="0" lang="en-US" sz="1200" b="0" i="0" u="none" strike="noStrike" kern="1200" cap="none" spc="0" normalizeH="0" baseline="0" noProof="0" dirty="0">
                <a:ln>
                  <a:noFill/>
                </a:ln>
                <a:solidFill>
                  <a:srgbClr val="030303"/>
                </a:solidFill>
                <a:effectLst/>
                <a:uLnTx/>
                <a:uFillTx/>
                <a:latin typeface="Lora"/>
              </a:rPr>
              <a:t>part of the FDA Food Safety Modernization Act (FSMA) that was passed by President Obama on January 4, 2011. This rule</a:t>
            </a:r>
            <a:r>
              <a:rPr lang="en-US" baseline="0" dirty="0"/>
              <a:t> includes all the GAP principles we will cover in this presentation.</a:t>
            </a:r>
            <a:r>
              <a:rPr lang="en-US" dirty="0"/>
              <a:t>  </a:t>
            </a: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a:defRPr/>
            </a:pPr>
            <a:r>
              <a:rPr lang="en-US" baseline="0" dirty="0"/>
              <a:t>There will be some farms who are exempt based on their size and/or income and </a:t>
            </a:r>
            <a:r>
              <a:rPr lang="en-US" b="1" dirty="0"/>
              <a:t>what</a:t>
            </a:r>
            <a:r>
              <a:rPr lang="en-US" dirty="0"/>
              <a:t> </a:t>
            </a:r>
            <a:r>
              <a:rPr lang="en-US" baseline="0" dirty="0"/>
              <a:t>they grow.</a:t>
            </a:r>
            <a:r>
              <a:rPr lang="en-US" dirty="0"/>
              <a:t> </a:t>
            </a:r>
            <a:r>
              <a:rPr lang="en-US" baseline="0" dirty="0"/>
              <a:t> The important thing to know is that there will be no “master list” of farms who are required to comply as a farm’s status may change.</a:t>
            </a:r>
            <a:r>
              <a:rPr lang="en-US" dirty="0"/>
              <a:t> </a:t>
            </a:r>
            <a:r>
              <a:rPr lang="en-US" baseline="0" dirty="0"/>
              <a:t> In addition, farms are not required to register with the FDA.</a:t>
            </a:r>
            <a:r>
              <a:rPr lang="en-US" dirty="0">
                <a:solidFill>
                  <a:srgbClr val="030303"/>
                </a:solidFill>
                <a:latin typeface="Lora"/>
              </a:rPr>
              <a:t> </a:t>
            </a:r>
            <a:endParaRPr lang="en-US" sz="1200" b="0" i="0" u="none" strike="noStrike" kern="1200" cap="none" spc="0" normalizeH="0" baseline="0" noProof="0" dirty="0">
              <a:ln>
                <a:noFill/>
              </a:ln>
              <a:solidFill>
                <a:srgbClr val="030303"/>
              </a:solidFill>
              <a:effectLst/>
              <a:uLnTx/>
              <a:uFillTx/>
              <a:latin typeface="Lora" panose="020B06040202020202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30303"/>
              </a:solidFill>
              <a:effectLst/>
              <a:uLnTx/>
              <a:uFillTx/>
              <a:latin typeface="Lora" panose="020B06040202020202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0303"/>
                </a:solidFill>
                <a:effectLst/>
                <a:uLnTx/>
                <a:uFillTx/>
                <a:latin typeface="Lora"/>
              </a:rPr>
              <a:t>This regulation focuses on setting the first-ever federal regulatory standards for the production, harvest, and handling of fruits and vegetables, in an effort to prevent microbial contamination and reduce foodborne illnesses associated with fresh produce. The Produce Safety Rule was made available publicly on November 13, 2015</a:t>
            </a:r>
            <a:endParaRPr kumimoji="0" lang="en-US" sz="1200" b="0" i="0" u="none" strike="noStrike" kern="1200" cap="none" spc="0" normalizeH="0" baseline="0" noProof="0" dirty="0">
              <a:ln>
                <a:noFill/>
              </a:ln>
              <a:solidFill>
                <a:prstClr val="black"/>
              </a:solidFill>
              <a:effectLst/>
              <a:uLnTx/>
              <a:uFillTx/>
              <a:latin typeface="Lora"/>
            </a:endParaRPr>
          </a:p>
          <a:p>
            <a:endParaRPr lang="en-US" baseline="0"/>
          </a:p>
          <a:p>
            <a:r>
              <a:rPr lang="en-US" dirty="0"/>
              <a:t> </a:t>
            </a:r>
            <a:r>
              <a:rPr lang="en-US" b="1" dirty="0"/>
              <a:t>FDA has finalized seven major rules to implement FSMA,  </a:t>
            </a:r>
            <a:endParaRPr lang="en-US" b="1" baseline="0" dirty="0">
              <a:cs typeface="Calibri"/>
            </a:endParaRPr>
          </a:p>
          <a:p>
            <a:pPr algn="l">
              <a:buFont typeface="Arial" panose="020B0604020202020204" pitchFamily="34" charset="0"/>
              <a:buChar char="•"/>
            </a:pPr>
            <a:r>
              <a:rPr lang="en-US" b="0" i="0" dirty="0">
                <a:solidFill>
                  <a:srgbClr val="030303"/>
                </a:solidFill>
                <a:effectLst/>
                <a:latin typeface="Lora"/>
              </a:rPr>
              <a:t>Worker health, hygiene, and training</a:t>
            </a:r>
          </a:p>
          <a:p>
            <a:pPr algn="l">
              <a:buFont typeface="Arial" panose="020B0604020202020204" pitchFamily="34" charset="0"/>
              <a:buChar char="•"/>
            </a:pPr>
            <a:r>
              <a:rPr lang="en-US" b="0" i="0" dirty="0">
                <a:solidFill>
                  <a:srgbClr val="030303"/>
                </a:solidFill>
                <a:effectLst/>
                <a:latin typeface="Lora"/>
              </a:rPr>
              <a:t>Agricultural water, both for production and post-harvest uses</a:t>
            </a:r>
          </a:p>
          <a:p>
            <a:pPr algn="l">
              <a:buFont typeface="Arial" panose="020B0604020202020204" pitchFamily="34" charset="0"/>
              <a:buChar char="•"/>
            </a:pPr>
            <a:r>
              <a:rPr lang="en-US" b="0" i="0" dirty="0">
                <a:solidFill>
                  <a:srgbClr val="030303"/>
                </a:solidFill>
                <a:effectLst/>
                <a:latin typeface="Lora"/>
              </a:rPr>
              <a:t>Biological soil amendments (e.g., compost, manure)</a:t>
            </a:r>
          </a:p>
          <a:p>
            <a:pPr algn="l">
              <a:buFont typeface="Arial" panose="020B0604020202020204" pitchFamily="34" charset="0"/>
              <a:buChar char="•"/>
            </a:pPr>
            <a:r>
              <a:rPr lang="en-US" b="0" i="0" dirty="0">
                <a:solidFill>
                  <a:srgbClr val="030303"/>
                </a:solidFill>
                <a:effectLst/>
                <a:latin typeface="Lora"/>
              </a:rPr>
              <a:t>Domesticated and wild animals</a:t>
            </a:r>
          </a:p>
          <a:p>
            <a:pPr algn="l">
              <a:buFont typeface="Arial" panose="020B0604020202020204" pitchFamily="34" charset="0"/>
              <a:buChar char="•"/>
            </a:pPr>
            <a:r>
              <a:rPr lang="en-US" b="0" i="0" dirty="0">
                <a:solidFill>
                  <a:srgbClr val="030303"/>
                </a:solidFill>
                <a:effectLst/>
                <a:latin typeface="Lora"/>
              </a:rPr>
              <a:t>Equipment, tools, buildings, and sanitation</a:t>
            </a:r>
          </a:p>
          <a:p>
            <a:pPr algn="l">
              <a:buFont typeface="Arial" panose="020B0604020202020204" pitchFamily="34" charset="0"/>
              <a:buChar char="•"/>
            </a:pPr>
            <a:r>
              <a:rPr lang="en-US" b="0" i="0" dirty="0">
                <a:solidFill>
                  <a:srgbClr val="030303"/>
                </a:solidFill>
                <a:effectLst/>
                <a:latin typeface="Lora"/>
              </a:rPr>
              <a:t>Production of sprouts*</a:t>
            </a:r>
          </a:p>
          <a:p>
            <a:endParaRPr lang="en-US" b="1"/>
          </a:p>
        </p:txBody>
      </p:sp>
    </p:spTree>
    <p:extLst>
      <p:ext uri="{BB962C8B-B14F-4D97-AF65-F5344CB8AC3E}">
        <p14:creationId xmlns:p14="http://schemas.microsoft.com/office/powerpoint/2010/main" val="2231765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rgbClr val="030303"/>
                </a:solidFill>
                <a:effectLst/>
                <a:latin typeface="+mn-lt"/>
              </a:rPr>
              <a:t>If you grow, pack, process, or sell fresh produce, this regulation may apply. There are some exemptions</a:t>
            </a:r>
            <a:endParaRPr lang="en-US" sz="2000" b="1" dirty="0">
              <a:latin typeface="+mn-lt"/>
            </a:endParaRPr>
          </a:p>
          <a:p>
            <a:endParaRPr lang="en-US"/>
          </a:p>
          <a:p>
            <a:r>
              <a:rPr lang="en-US" dirty="0"/>
              <a:t>Summarized from the FDA, Produce Safety Rule:</a:t>
            </a:r>
            <a:endParaRPr lang="en-US" dirty="0">
              <a:cs typeface="Calibri"/>
            </a:endParaRPr>
          </a:p>
          <a:p>
            <a:r>
              <a:rPr lang="en-US" b="0" i="0" dirty="0">
                <a:solidFill>
                  <a:srgbClr val="000000"/>
                </a:solidFill>
                <a:effectLst/>
                <a:latin typeface="Gotham A"/>
              </a:rPr>
              <a:t>Almonds, apples, apricots, </a:t>
            </a:r>
            <a:r>
              <a:rPr lang="en-US" b="0" i="0" dirty="0" err="1">
                <a:solidFill>
                  <a:srgbClr val="000000"/>
                </a:solidFill>
                <a:effectLst/>
                <a:latin typeface="Gotham A"/>
              </a:rPr>
              <a:t>apriums</a:t>
            </a:r>
            <a:r>
              <a:rPr lang="en-US" b="0" i="0" dirty="0">
                <a:solidFill>
                  <a:srgbClr val="000000"/>
                </a:solidFill>
                <a:effectLst/>
                <a:latin typeface="Gotham A"/>
              </a:rPr>
              <a:t>, Artichokes-globe-type, Asian pears, avocados</a:t>
            </a:r>
            <a:r>
              <a:rPr lang="en-US" b="1" i="0" dirty="0">
                <a:solidFill>
                  <a:srgbClr val="000000"/>
                </a:solidFill>
                <a:effectLst/>
                <a:latin typeface="Gotham A"/>
              </a:rPr>
              <a:t>, </a:t>
            </a:r>
            <a:r>
              <a:rPr lang="en-US" b="0" i="0" dirty="0">
                <a:solidFill>
                  <a:srgbClr val="000000"/>
                </a:solidFill>
                <a:effectLst/>
                <a:latin typeface="Gotham A"/>
              </a:rPr>
              <a:t>babacos, bananas, Belgian endive, blackberries, blueberries, boysenberries, </a:t>
            </a:r>
            <a:r>
              <a:rPr lang="en-US" dirty="0">
                <a:solidFill>
                  <a:srgbClr val="000000"/>
                </a:solidFill>
                <a:latin typeface="Gotham A"/>
              </a:rPr>
              <a:t>Brazil</a:t>
            </a:r>
            <a:r>
              <a:rPr lang="en-US" b="0" i="0" dirty="0">
                <a:solidFill>
                  <a:srgbClr val="000000"/>
                </a:solidFill>
                <a:effectLst/>
                <a:latin typeface="Gotham A"/>
              </a:rPr>
              <a:t> nuts, broad beans, broccoli, Brussels sprouts, burdock, cabbages, Chinese cabbages (Bok Choy, mustard, and Napa), cantaloupes, carambolas, carrots, cauliflower, celeriac, celery, chayote fruit, cherries (sweet), chestnuts, chicory (roots and tops), citrus (such as clementine, grapefruit, lemons, limes, mandarin, oranges, tangerines, tangors, and </a:t>
            </a:r>
            <a:r>
              <a:rPr lang="en-US" b="0" i="0" dirty="0" err="1">
                <a:solidFill>
                  <a:srgbClr val="000000"/>
                </a:solidFill>
                <a:effectLst/>
                <a:latin typeface="Gotham A"/>
              </a:rPr>
              <a:t>uniq</a:t>
            </a:r>
            <a:r>
              <a:rPr lang="en-US" b="0" i="0" dirty="0">
                <a:solidFill>
                  <a:srgbClr val="000000"/>
                </a:solidFill>
                <a:effectLst/>
                <a:latin typeface="Gotham A"/>
              </a:rPr>
              <a:t> fruit), cowpea beans, cress-garden, cucumbers, curly endive, currants, dandelion leaves, fennel-Florence, garlic, genip, gooseberries, grapes, green beans, guavas, herbs (such as basil, chives, cilantro, oregano, and parsley), honeydew, huckleberries, Jerusalem artichokes, kale, kiwifruit, kohlrabi, kumquats, leek, lettuce, lychees, macadamia nuts, mangos, other melons (such as Canary, Crenshaw and Persian), mulberries, mushrooms, mustard greens, nectarines, onions, papayas, parsnips, passion fruit, peaches, pears, peas, peas-pigeon, peppers (such as bell and hot), pine nuts, pineapples, plantains, plums, plumcots, quince, radishes, raspberries, rhubarb, rutabagas, scallions, shallots, snow peas, soursop, spinach, sprouts (such as alfalfa and mung bean), strawberries, summer squash (such as patty pan, yellow and zucchini), sweetsop, Swiss chard, taro, tomatoes, turmeric, turnips (roots and tops), walnuts, watercress, watermelons, and yams.</a:t>
            </a:r>
            <a:endParaRPr lang="en-US" dirty="0"/>
          </a:p>
        </p:txBody>
      </p:sp>
    </p:spTree>
    <p:extLst>
      <p:ext uri="{BB962C8B-B14F-4D97-AF65-F5344CB8AC3E}">
        <p14:creationId xmlns:p14="http://schemas.microsoft.com/office/powerpoint/2010/main" val="940849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5.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5.xml"/><Relationship Id="rId4" Type="http://schemas.openxmlformats.org/officeDocument/2006/relationships/image" Target="../media/image4.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FNS/AMS Summer Series</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Growing Food Safely</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454776"/>
            <a:ext cx="2844800" cy="365125"/>
          </a:xfrm>
        </p:spPr>
        <p:txBody>
          <a:bodyPr/>
          <a:lstStyle/>
          <a:p>
            <a:fld id="{3C9F943C-321A-42F5-B2A7-065D3573CE37}" type="datetimeFigureOut">
              <a:rPr lang="en-US" smtClean="0"/>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A2B558-279F-490F-9AC8-3B4B8CA698BF}" type="slidenum">
              <a:rPr lang="en-US" smtClean="0"/>
              <a:t>‹#›</a:t>
            </a:fld>
            <a:endParaRPr lang="en-US"/>
          </a:p>
        </p:txBody>
      </p:sp>
    </p:spTree>
    <p:extLst>
      <p:ext uri="{BB962C8B-B14F-4D97-AF65-F5344CB8AC3E}">
        <p14:creationId xmlns:p14="http://schemas.microsoft.com/office/powerpoint/2010/main" val="334234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FNS/AMS Summer Series</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Growing Food Safely</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Tom Schwartz</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AMS,USDA, SCP</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SCI Division</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Senior Trainer</a:t>
            </a:r>
          </a:p>
        </p:txBody>
      </p:sp>
      <p:cxnSp>
        <p:nvCxnSpPr>
          <p:cNvPr id="17" name="Straight Connector 16"/>
          <p:cNvCxnSpPr/>
          <p:nvPr/>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Cyndie Story</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lang="en-US" sz="1100" smtClean="0">
                <a:effectLst/>
              </a:defRPr>
            </a:lvl1pPr>
          </a:lstStyle>
          <a:p>
            <a:r>
              <a:rPr lang="en-US" sz="1100">
                <a:effectLst/>
                <a:latin typeface="Calibri" panose="020F0502020204030204" pitchFamily="34" charset="0"/>
                <a:ea typeface="Calibri" panose="020F0502020204030204" pitchFamily="34" charset="0"/>
              </a:rPr>
              <a:t>Culinary Solution Centers, LLC</a:t>
            </a:r>
          </a:p>
          <a:p>
            <a:r>
              <a:rPr lang="en-US" sz="1100">
                <a:effectLst/>
                <a:latin typeface="Calibri" panose="020F0502020204030204" pitchFamily="34" charset="0"/>
                <a:ea typeface="Calibri" panose="020F0502020204030204" pitchFamily="34" charset="0"/>
              </a:rPr>
              <a:t>Cyndie Story, PhD, RDN, CC, SNS</a:t>
            </a:r>
          </a:p>
          <a:p>
            <a:r>
              <a:rPr lang="en-US" sz="1100">
                <a:effectLst/>
                <a:latin typeface="Calibri" panose="020F0502020204030204" pitchFamily="34" charset="0"/>
                <a:ea typeface="Calibri" panose="020F0502020204030204" pitchFamily="34" charset="0"/>
              </a:rPr>
              <a:t>&amp; The K-12 Culinary Team</a:t>
            </a:r>
          </a:p>
          <a:p>
            <a:pPr lvl="0"/>
            <a:endParaRPr lang="en-US"/>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096001"/>
            <a:ext cx="3199416" cy="481576"/>
          </a:xfrm>
          <a:prstGeom prst="rect">
            <a:avLst/>
          </a:prstGeom>
        </p:spPr>
      </p:pic>
    </p:spTree>
    <p:extLst>
      <p:ext uri="{BB962C8B-B14F-4D97-AF65-F5344CB8AC3E}">
        <p14:creationId xmlns:p14="http://schemas.microsoft.com/office/powerpoint/2010/main" val="2451787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13" name="Text Placeholder 9"/>
          <p:cNvSpPr>
            <a:spLocks noGrp="1"/>
          </p:cNvSpPr>
          <p:nvPr>
            <p:ph type="body" sz="quarter" idx="11" hasCustomPrompt="1"/>
          </p:nvPr>
        </p:nvSpPr>
        <p:spPr>
          <a:xfrm>
            <a:off x="3879925" y="3236456"/>
            <a:ext cx="7811729" cy="1818963"/>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spTree>
    <p:extLst>
      <p:ext uri="{BB962C8B-B14F-4D97-AF65-F5344CB8AC3E}">
        <p14:creationId xmlns:p14="http://schemas.microsoft.com/office/powerpoint/2010/main" val="4205376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13" name="Text Placeholder 9"/>
          <p:cNvSpPr>
            <a:spLocks noGrp="1"/>
          </p:cNvSpPr>
          <p:nvPr>
            <p:ph type="body" sz="quarter" idx="11" hasCustomPrompt="1"/>
          </p:nvPr>
        </p:nvSpPr>
        <p:spPr>
          <a:xfrm>
            <a:off x="3786230" y="2601453"/>
            <a:ext cx="7811729" cy="3390638"/>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spTree>
    <p:extLst>
      <p:ext uri="{BB962C8B-B14F-4D97-AF65-F5344CB8AC3E}">
        <p14:creationId xmlns:p14="http://schemas.microsoft.com/office/powerpoint/2010/main" val="1356219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003120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spTree>
    <p:extLst>
      <p:ext uri="{BB962C8B-B14F-4D97-AF65-F5344CB8AC3E}">
        <p14:creationId xmlns:p14="http://schemas.microsoft.com/office/powerpoint/2010/main" val="904633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6850303" y="3009670"/>
            <a:ext cx="4841351" cy="2079402"/>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Tree>
    <p:extLst>
      <p:ext uri="{BB962C8B-B14F-4D97-AF65-F5344CB8AC3E}">
        <p14:creationId xmlns:p14="http://schemas.microsoft.com/office/powerpoint/2010/main" val="178808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5473205" y="2509199"/>
            <a:ext cx="6196017" cy="3092210"/>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3727186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335991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Rectangle 4"/>
          <p:cNvSpPr/>
          <p:nvPr/>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3888654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9"/>
          <p:cNvSpPr>
            <a:spLocks noGrp="1"/>
          </p:cNvSpPr>
          <p:nvPr>
            <p:ph type="body" sz="quarter" idx="11" hasCustomPrompt="1"/>
          </p:nvPr>
        </p:nvSpPr>
        <p:spPr>
          <a:xfrm>
            <a:off x="3879925" y="3236456"/>
            <a:ext cx="7811729" cy="1818963"/>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699066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454776"/>
            <a:ext cx="2844800" cy="365125"/>
          </a:xfrm>
        </p:spPr>
        <p:txBody>
          <a:bodyPr/>
          <a:lstStyle/>
          <a:p>
            <a:fld id="{3C9F943C-321A-42F5-B2A7-065D3573CE37}" type="datetimeFigureOut">
              <a:rPr lang="en-US" smtClean="0">
                <a:solidFill>
                  <a:srgbClr val="000000">
                    <a:tint val="75000"/>
                  </a:srgbClr>
                </a:solidFill>
              </a:rPr>
              <a:pPr/>
              <a:t>1/24/2023</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62A2B558-279F-490F-9AC8-3B4B8CA698BF}"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593807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9F943C-321A-42F5-B2A7-065D3573CE37}" type="datetimeFigureOut">
              <a:rPr lang="en-US" smtClean="0">
                <a:solidFill>
                  <a:srgbClr val="000000">
                    <a:tint val="75000"/>
                  </a:srgbClr>
                </a:solidFill>
              </a:rPr>
              <a:pPr/>
              <a:t>1/24/2023</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62A2B558-279F-490F-9AC8-3B4B8CA698BF}"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2536521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745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8" y="3448003"/>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8"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2"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2" y="3580580"/>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p:nvCxnSpPr>
        <p:spPr>
          <a:xfrm>
            <a:off x="9362905"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2"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2" y="4514645"/>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81"/>
            <a:ext cx="3199416" cy="367097"/>
          </a:xfrm>
          <a:prstGeom prst="rect">
            <a:avLst/>
          </a:prstGeom>
        </p:spPr>
      </p:pic>
      <p:sp>
        <p:nvSpPr>
          <p:cNvPr id="2" name="TextBox 1">
            <a:extLst>
              <a:ext uri="{FF2B5EF4-FFF2-40B4-BE49-F238E27FC236}">
                <a16:creationId xmlns:a16="http://schemas.microsoft.com/office/drawing/2014/main" id="{716D2032-D4BF-4C05-8943-CE2527C6D99C}"/>
              </a:ext>
            </a:extLst>
          </p:cNvPr>
          <p:cNvSpPr txBox="1"/>
          <p:nvPr userDrawn="1"/>
        </p:nvSpPr>
        <p:spPr>
          <a:xfrm>
            <a:off x="9275501" y="2294807"/>
            <a:ext cx="2554451" cy="707886"/>
          </a:xfrm>
          <a:prstGeom prst="rect">
            <a:avLst/>
          </a:prstGeom>
          <a:noFill/>
        </p:spPr>
        <p:txBody>
          <a:bodyPr wrap="square" rtlCol="0">
            <a:spAutoFit/>
          </a:bodyPr>
          <a:lstStyle/>
          <a:p>
            <a:r>
              <a:rPr lang="en-US" sz="2000">
                <a:solidFill>
                  <a:schemeClr val="bg1"/>
                </a:solidFill>
              </a:rPr>
              <a:t>Summer </a:t>
            </a:r>
          </a:p>
          <a:p>
            <a:r>
              <a:rPr lang="en-US" sz="2000">
                <a:solidFill>
                  <a:schemeClr val="bg1"/>
                </a:solidFill>
              </a:rPr>
              <a:t>Series</a:t>
            </a:r>
          </a:p>
        </p:txBody>
      </p:sp>
    </p:spTree>
    <p:extLst>
      <p:ext uri="{BB962C8B-B14F-4D97-AF65-F5344CB8AC3E}">
        <p14:creationId xmlns:p14="http://schemas.microsoft.com/office/powerpoint/2010/main" val="1523254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6" y="256458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9" y="1592934"/>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 Placeholder 9"/>
          <p:cNvSpPr>
            <a:spLocks noGrp="1"/>
          </p:cNvSpPr>
          <p:nvPr>
            <p:ph type="body" sz="quarter" idx="12" hasCustomPrompt="1"/>
          </p:nvPr>
        </p:nvSpPr>
        <p:spPr>
          <a:xfrm>
            <a:off x="187368"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sp>
        <p:nvSpPr>
          <p:cNvPr id="7" name="Text Placeholder 6"/>
          <p:cNvSpPr>
            <a:spLocks noGrp="1"/>
          </p:cNvSpPr>
          <p:nvPr>
            <p:ph type="body" sz="quarter" idx="13" hasCustomPrompt="1"/>
          </p:nvPr>
        </p:nvSpPr>
        <p:spPr>
          <a:xfrm>
            <a:off x="3879852" y="3180718"/>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
        <p:nvSpPr>
          <p:cNvPr id="3" name="TextBox 2">
            <a:extLst>
              <a:ext uri="{FF2B5EF4-FFF2-40B4-BE49-F238E27FC236}">
                <a16:creationId xmlns:a16="http://schemas.microsoft.com/office/drawing/2014/main" id="{AF6D1BBD-FA70-4498-856A-7523D57D8FDC}"/>
              </a:ext>
            </a:extLst>
          </p:cNvPr>
          <p:cNvSpPr txBox="1"/>
          <p:nvPr userDrawn="1"/>
        </p:nvSpPr>
        <p:spPr>
          <a:xfrm>
            <a:off x="9902557" y="368708"/>
            <a:ext cx="1988599" cy="646331"/>
          </a:xfrm>
          <a:prstGeom prst="rect">
            <a:avLst/>
          </a:prstGeom>
          <a:noFill/>
        </p:spPr>
        <p:txBody>
          <a:bodyPr wrap="square" rtlCol="0">
            <a:spAutoFit/>
          </a:bodyPr>
          <a:lstStyle/>
          <a:p>
            <a:r>
              <a:rPr lang="en-US" sz="1800">
                <a:solidFill>
                  <a:schemeClr val="bg1"/>
                </a:solidFill>
              </a:rPr>
              <a:t>Summer </a:t>
            </a:r>
          </a:p>
          <a:p>
            <a:r>
              <a:rPr lang="en-US" sz="1800">
                <a:solidFill>
                  <a:schemeClr val="bg1"/>
                </a:solidFill>
              </a:rPr>
              <a:t>Series</a:t>
            </a:r>
          </a:p>
        </p:txBody>
      </p:sp>
    </p:spTree>
    <p:extLst>
      <p:ext uri="{BB962C8B-B14F-4D97-AF65-F5344CB8AC3E}">
        <p14:creationId xmlns:p14="http://schemas.microsoft.com/office/powerpoint/2010/main" val="18500422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2" y="1845416"/>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9" y="79406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 Placeholder 9"/>
          <p:cNvSpPr>
            <a:spLocks noGrp="1"/>
          </p:cNvSpPr>
          <p:nvPr>
            <p:ph type="body" sz="quarter" idx="12" hasCustomPrompt="1"/>
          </p:nvPr>
        </p:nvSpPr>
        <p:spPr>
          <a:xfrm>
            <a:off x="187368" y="1913197"/>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sp>
        <p:nvSpPr>
          <p:cNvPr id="4" name="Text Placeholder 3"/>
          <p:cNvSpPr>
            <a:spLocks noGrp="1"/>
          </p:cNvSpPr>
          <p:nvPr>
            <p:ph type="body" sz="quarter" idx="13" hasCustomPrompt="1"/>
          </p:nvPr>
        </p:nvSpPr>
        <p:spPr>
          <a:xfrm>
            <a:off x="3786719" y="2468566"/>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
        <p:nvSpPr>
          <p:cNvPr id="11" name="TextBox 10">
            <a:extLst>
              <a:ext uri="{FF2B5EF4-FFF2-40B4-BE49-F238E27FC236}">
                <a16:creationId xmlns:a16="http://schemas.microsoft.com/office/drawing/2014/main" id="{F465415C-D504-4273-8F24-F691556C6EA7}"/>
              </a:ext>
            </a:extLst>
          </p:cNvPr>
          <p:cNvSpPr txBox="1"/>
          <p:nvPr userDrawn="1"/>
        </p:nvSpPr>
        <p:spPr>
          <a:xfrm>
            <a:off x="9902557" y="368708"/>
            <a:ext cx="1988599" cy="646331"/>
          </a:xfrm>
          <a:prstGeom prst="rect">
            <a:avLst/>
          </a:prstGeom>
          <a:noFill/>
        </p:spPr>
        <p:txBody>
          <a:bodyPr wrap="square" rtlCol="0">
            <a:spAutoFit/>
          </a:bodyPr>
          <a:lstStyle/>
          <a:p>
            <a:r>
              <a:rPr lang="en-US" sz="1800">
                <a:solidFill>
                  <a:schemeClr val="bg1"/>
                </a:solidFill>
              </a:rPr>
              <a:t>Summer </a:t>
            </a:r>
          </a:p>
          <a:p>
            <a:r>
              <a:rPr lang="en-US" sz="1800">
                <a:solidFill>
                  <a:schemeClr val="bg1"/>
                </a:solidFill>
              </a:rPr>
              <a:t>Series</a:t>
            </a:r>
          </a:p>
        </p:txBody>
      </p:sp>
    </p:spTree>
    <p:extLst>
      <p:ext uri="{BB962C8B-B14F-4D97-AF65-F5344CB8AC3E}">
        <p14:creationId xmlns:p14="http://schemas.microsoft.com/office/powerpoint/2010/main" val="3947930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p:nvCxnSpPr>
        <p:spPr>
          <a:xfrm>
            <a:off x="810686"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432" y="5699664"/>
            <a:ext cx="1072109" cy="543605"/>
          </a:xfrm>
          <a:prstGeom prst="rect">
            <a:avLst/>
          </a:prstGeom>
        </p:spPr>
      </p:pic>
      <p:sp>
        <p:nvSpPr>
          <p:cNvPr id="28" name="Text Placeholder 27"/>
          <p:cNvSpPr>
            <a:spLocks noGrp="1"/>
          </p:cNvSpPr>
          <p:nvPr>
            <p:ph type="body" sz="quarter" idx="12" hasCustomPrompt="1"/>
          </p:nvPr>
        </p:nvSpPr>
        <p:spPr>
          <a:xfrm>
            <a:off x="3869572"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13546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7"/>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spTree>
    <p:extLst>
      <p:ext uri="{BB962C8B-B14F-4D97-AF65-F5344CB8AC3E}">
        <p14:creationId xmlns:p14="http://schemas.microsoft.com/office/powerpoint/2010/main" val="4005411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2"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6850305"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sp>
        <p:nvSpPr>
          <p:cNvPr id="4" name="Picture Placeholder 3"/>
          <p:cNvSpPr>
            <a:spLocks noGrp="1"/>
          </p:cNvSpPr>
          <p:nvPr>
            <p:ph type="pic" sz="quarter" idx="13" hasCustomPrompt="1"/>
          </p:nvPr>
        </p:nvSpPr>
        <p:spPr>
          <a:xfrm>
            <a:off x="8534402"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5" y="2916241"/>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7358011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2"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5473206"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sp>
        <p:nvSpPr>
          <p:cNvPr id="4" name="Picture Placeholder 3"/>
          <p:cNvSpPr>
            <a:spLocks noGrp="1"/>
          </p:cNvSpPr>
          <p:nvPr>
            <p:ph type="pic" sz="quarter" idx="13" hasCustomPrompt="1"/>
          </p:nvPr>
        </p:nvSpPr>
        <p:spPr>
          <a:xfrm>
            <a:off x="8019628"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40"/>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195542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9"/>
          <p:cNvSpPr>
            <a:spLocks noGrp="1"/>
          </p:cNvSpPr>
          <p:nvPr>
            <p:ph type="body" sz="quarter" idx="11" hasCustomPrompt="1"/>
          </p:nvPr>
        </p:nvSpPr>
        <p:spPr>
          <a:xfrm>
            <a:off x="3786230" y="2601453"/>
            <a:ext cx="7811729" cy="3390638"/>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30684921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7"/>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4" y="3461346"/>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6"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41885455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4"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p:nvSpPr>
        <p:spPr>
          <a:xfrm>
            <a:off x="5387880"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5"/>
          <p:cNvSpPr>
            <a:spLocks noGrp="1"/>
          </p:cNvSpPr>
          <p:nvPr>
            <p:ph type="pic" sz="quarter" idx="10" hasCustomPrompt="1"/>
          </p:nvPr>
        </p:nvSpPr>
        <p:spPr>
          <a:xfrm>
            <a:off x="5252414" y="2171703"/>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33202204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ubtitle 2"/>
          <p:cNvSpPr>
            <a:spLocks noGrp="1"/>
          </p:cNvSpPr>
          <p:nvPr>
            <p:ph type="subTitle" idx="1"/>
          </p:nvPr>
        </p:nvSpPr>
        <p:spPr>
          <a:xfrm>
            <a:off x="1828800" y="4191000"/>
            <a:ext cx="8534400" cy="13716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Title 1"/>
          <p:cNvSpPr>
            <a:spLocks noGrp="1"/>
          </p:cNvSpPr>
          <p:nvPr>
            <p:ph type="ctrTitle"/>
          </p:nvPr>
        </p:nvSpPr>
        <p:spPr>
          <a:xfrm>
            <a:off x="914400" y="1581377"/>
            <a:ext cx="10363200" cy="1470025"/>
          </a:xfrm>
        </p:spPr>
        <p:txBody>
          <a:bodyPr/>
          <a:lstStyle>
            <a:lvl1pPr algn="ctr">
              <a:defRPr sz="6000" b="1" baseline="0"/>
            </a:lvl1pPr>
          </a:lstStyle>
          <a:p>
            <a:r>
              <a:rPr lang="en-US"/>
              <a:t>Click to edit Master title style</a:t>
            </a:r>
          </a:p>
        </p:txBody>
      </p:sp>
    </p:spTree>
    <p:extLst>
      <p:ext uri="{BB962C8B-B14F-4D97-AF65-F5344CB8AC3E}">
        <p14:creationId xmlns:p14="http://schemas.microsoft.com/office/powerpoint/2010/main" val="33262735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9042400" cy="1143000"/>
          </a:xfrm>
        </p:spPr>
        <p:txBody>
          <a:bodyPr>
            <a:normAutofit/>
          </a:bodyPr>
          <a:lstStyle>
            <a:lvl1pPr>
              <a:defRPr sz="4000" b="1" baseline="0">
                <a:solidFill>
                  <a:schemeClr val="bg1"/>
                </a:solidFill>
                <a:latin typeface="+mj-lt"/>
                <a:cs typeface="Arial"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312308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90712B-34B5-9F46-8F37-86848C49281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05E5DF6C-9157-F44B-B62D-B8775D2EEF4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27E9F5F-D010-4346-97F8-523B5A21E6C5}"/>
              </a:ext>
            </a:extLst>
          </p:cNvPr>
          <p:cNvSpPr>
            <a:spLocks noGrp="1"/>
          </p:cNvSpPr>
          <p:nvPr>
            <p:ph type="sldNum" sz="quarter" idx="12"/>
          </p:nvPr>
        </p:nvSpPr>
        <p:spPr>
          <a:xfrm>
            <a:off x="8610600" y="6356350"/>
            <a:ext cx="2743200" cy="365125"/>
          </a:xfrm>
          <a:prstGeom prst="rect">
            <a:avLst/>
          </a:prstGeom>
        </p:spPr>
        <p:txBody>
          <a:bodyPr/>
          <a:lstStyle/>
          <a:p>
            <a:fld id="{3223D747-88B2-3145-B66C-84838F7132CA}" type="slidenum">
              <a:rPr lang="en-US" smtClean="0"/>
              <a:t>‹#›</a:t>
            </a:fld>
            <a:endParaRPr lang="en-US"/>
          </a:p>
        </p:txBody>
      </p:sp>
    </p:spTree>
    <p:extLst>
      <p:ext uri="{BB962C8B-B14F-4D97-AF65-F5344CB8AC3E}">
        <p14:creationId xmlns:p14="http://schemas.microsoft.com/office/powerpoint/2010/main" val="36598641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6850303" y="3009670"/>
            <a:ext cx="4841351" cy="2079402"/>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Tree>
    <p:extLst>
      <p:ext uri="{BB962C8B-B14F-4D97-AF65-F5344CB8AC3E}">
        <p14:creationId xmlns:p14="http://schemas.microsoft.com/office/powerpoint/2010/main" val="443329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 Placeholder 9"/>
          <p:cNvSpPr>
            <a:spLocks noGrp="1"/>
          </p:cNvSpPr>
          <p:nvPr>
            <p:ph type="body" sz="quarter" idx="11" hasCustomPrompt="1"/>
          </p:nvPr>
        </p:nvSpPr>
        <p:spPr>
          <a:xfrm>
            <a:off x="3879925" y="3236456"/>
            <a:ext cx="7811729" cy="1818963"/>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699066879"/>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 Placeholder 9"/>
          <p:cNvSpPr>
            <a:spLocks noGrp="1"/>
          </p:cNvSpPr>
          <p:nvPr>
            <p:ph type="body" sz="quarter" idx="11" hasCustomPrompt="1"/>
          </p:nvPr>
        </p:nvSpPr>
        <p:spPr>
          <a:xfrm>
            <a:off x="3786230" y="2601453"/>
            <a:ext cx="7811729" cy="3390638"/>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3068492129"/>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470879521"/>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6850303" y="3009670"/>
            <a:ext cx="4841351" cy="2079402"/>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Tree>
    <p:extLst>
      <p:ext uri="{BB962C8B-B14F-4D97-AF65-F5344CB8AC3E}">
        <p14:creationId xmlns:p14="http://schemas.microsoft.com/office/powerpoint/2010/main" val="658848729"/>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5473205" y="2509199"/>
            <a:ext cx="6196017" cy="3092210"/>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2698245353"/>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659829636"/>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Rectangle 4"/>
          <p:cNvSpPr/>
          <p:nvPr/>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662333002"/>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6" name="Title 1"/>
          <p:cNvSpPr>
            <a:spLocks noGrp="1"/>
          </p:cNvSpPr>
          <p:nvPr>
            <p:ph type="ctrTitle"/>
          </p:nvPr>
        </p:nvSpPr>
        <p:spPr>
          <a:xfrm>
            <a:off x="914400" y="1600201"/>
            <a:ext cx="10363200" cy="1470025"/>
          </a:xfrm>
          <a:prstGeom prst="rect">
            <a:avLst/>
          </a:prstGeom>
        </p:spPr>
        <p:txBody>
          <a:bodyPr/>
          <a:lstStyle>
            <a:lvl1pPr algn="ctr">
              <a:defRPr sz="6000" b="1" baseline="0">
                <a:latin typeface="+mj-lt"/>
              </a:defRPr>
            </a:lvl1pPr>
          </a:lstStyle>
          <a:p>
            <a:endParaRPr lang="en-US"/>
          </a:p>
        </p:txBody>
      </p:sp>
      <p:sp>
        <p:nvSpPr>
          <p:cNvPr id="7" name="Subtitle 2"/>
          <p:cNvSpPr>
            <a:spLocks noGrp="1"/>
          </p:cNvSpPr>
          <p:nvPr>
            <p:ph type="subTitle" idx="1"/>
          </p:nvPr>
        </p:nvSpPr>
        <p:spPr>
          <a:xfrm>
            <a:off x="1828800" y="4191000"/>
            <a:ext cx="8534400" cy="13716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4" name="Slide Number Placeholder 5"/>
          <p:cNvSpPr>
            <a:spLocks noGrp="1"/>
          </p:cNvSpPr>
          <p:nvPr>
            <p:ph type="sldNum" sz="quarter" idx="10"/>
          </p:nvPr>
        </p:nvSpPr>
        <p:spPr>
          <a:xfrm>
            <a:off x="9753600" y="7010400"/>
            <a:ext cx="2844800" cy="365125"/>
          </a:xfrm>
          <a:prstGeom prst="rect">
            <a:avLst/>
          </a:prstGeom>
        </p:spPr>
        <p:txBody>
          <a:bodyPr/>
          <a:lstStyle>
            <a:lvl1pPr>
              <a:defRPr/>
            </a:lvl1pPr>
          </a:lstStyle>
          <a:p>
            <a:pPr>
              <a:defRPr/>
            </a:pPr>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9144000" cy="1143000"/>
          </a:xfrm>
          <a:prstGeom prst="rect">
            <a:avLst/>
          </a:prstGeom>
        </p:spPr>
        <p:txBody>
          <a:bodyPr/>
          <a:lstStyle>
            <a:lvl1pPr>
              <a:defRPr b="1">
                <a:solidFill>
                  <a:schemeClr val="tx1"/>
                </a:solidFill>
                <a:latin typeface="Arial" pitchFamily="34" charset="0"/>
                <a:cs typeface="Arial" pitchFamily="34" charset="0"/>
              </a:defRPr>
            </a:lvl1pPr>
          </a:lstStyle>
          <a:p>
            <a:r>
              <a:rPr lang="en-US"/>
              <a:t>Click to edit Master title style</a:t>
            </a:r>
          </a:p>
        </p:txBody>
      </p:sp>
      <p:sp>
        <p:nvSpPr>
          <p:cNvPr id="3" name="Text Placeholder 2"/>
          <p:cNvSpPr>
            <a:spLocks noGrp="1"/>
          </p:cNvSpPr>
          <p:nvPr>
            <p:ph type="body" idx="1"/>
          </p:nvPr>
        </p:nvSpPr>
        <p:spPr>
          <a:xfrm>
            <a:off x="609600" y="1524000"/>
            <a:ext cx="5386917" cy="639762"/>
          </a:xfrm>
        </p:spPr>
        <p:txBody>
          <a:bodyPr anchor="b"/>
          <a:lstStyle>
            <a:lvl1pPr marL="0" indent="0">
              <a:buNone/>
              <a:defRPr sz="24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en-US"/>
          </a:p>
        </p:txBody>
      </p:sp>
      <p:sp>
        <p:nvSpPr>
          <p:cNvPr id="8"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8940800" y="6096001"/>
            <a:ext cx="2844800" cy="365125"/>
          </a:xfrm>
          <a:prstGeom prst="rect">
            <a:avLst/>
          </a:prstGeom>
        </p:spPr>
        <p:txBody>
          <a:bodyPr/>
          <a:lstStyle>
            <a:lvl1pPr>
              <a:defRPr/>
            </a:lvl1pPr>
          </a:lstStyle>
          <a:p>
            <a:pPr>
              <a:defRPr/>
            </a:pPr>
            <a:fld id="{E7064780-E96D-4CB8-8B3E-C971A352FAA1}"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3200">
                <a:solidFill>
                  <a:schemeClr val="tx1"/>
                </a:solidFill>
                <a:latin typeface="+mn-lt"/>
                <a:cs typeface="Microsoft Sans Serif" pitchFamily="34" charset="0"/>
              </a:defRPr>
            </a:lvl1pPr>
            <a:lvl2pPr>
              <a:defRPr sz="2800">
                <a:solidFill>
                  <a:schemeClr val="tx1"/>
                </a:solidFill>
                <a:latin typeface="+mn-lt"/>
                <a:cs typeface="Microsoft Sans Serif" pitchFamily="34" charset="0"/>
              </a:defRPr>
            </a:lvl2pPr>
            <a:lvl3pPr>
              <a:defRPr sz="2800">
                <a:solidFill>
                  <a:schemeClr val="tx1"/>
                </a:solidFill>
                <a:latin typeface="+mn-lt"/>
                <a:cs typeface="Microsoft Sans Serif" pitchFamily="34" charset="0"/>
              </a:defRPr>
            </a:lvl3pPr>
          </a:lstStyle>
          <a:p>
            <a:pPr lvl="0"/>
            <a:r>
              <a:rPr lang="en-US"/>
              <a:t>Click to edit Master text styles</a:t>
            </a:r>
          </a:p>
          <a:p>
            <a:pPr lvl="1"/>
            <a:r>
              <a:rPr lang="en-US"/>
              <a:t>Second level</a:t>
            </a:r>
          </a:p>
          <a:p>
            <a:pPr lvl="2"/>
            <a:r>
              <a:rPr lang="en-US"/>
              <a:t>Third level</a:t>
            </a:r>
          </a:p>
        </p:txBody>
      </p:sp>
      <p:sp>
        <p:nvSpPr>
          <p:cNvPr id="5" name="Slide Number Placeholder 5"/>
          <p:cNvSpPr>
            <a:spLocks noGrp="1"/>
          </p:cNvSpPr>
          <p:nvPr>
            <p:ph type="sldNum" sz="quarter" idx="10"/>
          </p:nvPr>
        </p:nvSpPr>
        <p:spPr>
          <a:xfrm>
            <a:off x="11074400" y="7010400"/>
            <a:ext cx="2844800" cy="365125"/>
          </a:xfrm>
          <a:prstGeom prst="rect">
            <a:avLst/>
          </a:prstGeom>
        </p:spPr>
        <p:txBody>
          <a:bodyPr/>
          <a:lstStyle>
            <a:lvl1pPr>
              <a:defRPr/>
            </a:lvl1pPr>
          </a:lstStyle>
          <a:p>
            <a:pPr>
              <a:defRPr/>
            </a:pP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userDrawn="1"/>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1443046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spTree>
    <p:extLst>
      <p:ext uri="{BB962C8B-B14F-4D97-AF65-F5344CB8AC3E}">
        <p14:creationId xmlns:p14="http://schemas.microsoft.com/office/powerpoint/2010/main" val="24708795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19681563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8739828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userDrawn="1"/>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8736171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1769807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40329661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6107791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27571556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005144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6850303" y="3009670"/>
            <a:ext cx="4841351" cy="2079402"/>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Tree>
    <p:extLst>
      <p:ext uri="{BB962C8B-B14F-4D97-AF65-F5344CB8AC3E}">
        <p14:creationId xmlns:p14="http://schemas.microsoft.com/office/powerpoint/2010/main" val="6588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40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5473205" y="2509199"/>
            <a:ext cx="6196017" cy="3092210"/>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2698245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Rectangle 4"/>
          <p:cNvSpPr/>
          <p:nvPr/>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662333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image" Target="../media/image1.jpeg"/><Relationship Id="rId5" Type="http://schemas.openxmlformats.org/officeDocument/2006/relationships/slideLayout" Target="../slideLayouts/slideLayout53.xml"/><Relationship Id="rId10" Type="http://schemas.openxmlformats.org/officeDocument/2006/relationships/theme" Target="../theme/theme5.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508000" y="716280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731520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36000" y="716280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A2B558-279F-490F-9AC8-3B4B8CA698BF}" type="slidenum">
              <a:rPr lang="en-US" smtClean="0"/>
              <a:t>‹#›</a:t>
            </a:fld>
            <a:endParaRPr lang="en-US"/>
          </a:p>
        </p:txBody>
      </p:sp>
      <p:cxnSp>
        <p:nvCxnSpPr>
          <p:cNvPr id="7" name="Straight Connector 6"/>
          <p:cNvCxnSpPr/>
          <p:nvPr userDrawn="1"/>
        </p:nvCxnSpPr>
        <p:spPr>
          <a:xfrm>
            <a:off x="812800" y="7237306"/>
            <a:ext cx="10988040" cy="1694"/>
          </a:xfrm>
          <a:prstGeom prst="line">
            <a:avLst/>
          </a:prstGeom>
          <a:ln w="28575">
            <a:solidFill>
              <a:srgbClr val="003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508000" y="716280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srgbClr val="000000">
                  <a:tint val="75000"/>
                </a:srgbClr>
              </a:solidFill>
            </a:endParaRPr>
          </a:p>
        </p:txBody>
      </p:sp>
      <p:sp>
        <p:nvSpPr>
          <p:cNvPr id="5" name="Footer Placeholder 4"/>
          <p:cNvSpPr>
            <a:spLocks noGrp="1"/>
          </p:cNvSpPr>
          <p:nvPr>
            <p:ph type="ftr" sz="quarter" idx="3"/>
          </p:nvPr>
        </p:nvSpPr>
        <p:spPr>
          <a:xfrm>
            <a:off x="4165600" y="731520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000000">
                  <a:tint val="75000"/>
                </a:srgbClr>
              </a:solidFill>
            </a:endParaRPr>
          </a:p>
        </p:txBody>
      </p:sp>
      <p:sp>
        <p:nvSpPr>
          <p:cNvPr id="6" name="Slide Number Placeholder 5"/>
          <p:cNvSpPr>
            <a:spLocks noGrp="1"/>
          </p:cNvSpPr>
          <p:nvPr>
            <p:ph type="sldNum" sz="quarter" idx="4"/>
          </p:nvPr>
        </p:nvSpPr>
        <p:spPr>
          <a:xfrm>
            <a:off x="8636000" y="716280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A2B558-279F-490F-9AC8-3B4B8CA698BF}" type="slidenum">
              <a:rPr lang="en-US" smtClean="0">
                <a:solidFill>
                  <a:srgbClr val="000000">
                    <a:tint val="75000"/>
                  </a:srgbClr>
                </a:solidFill>
              </a:rPr>
              <a:pPr/>
              <a:t>‹#›</a:t>
            </a:fld>
            <a:endParaRPr lang="en-US">
              <a:solidFill>
                <a:srgbClr val="000000">
                  <a:tint val="75000"/>
                </a:srgbClr>
              </a:solidFill>
            </a:endParaRPr>
          </a:p>
        </p:txBody>
      </p:sp>
      <p:cxnSp>
        <p:nvCxnSpPr>
          <p:cNvPr id="7" name="Straight Connector 6"/>
          <p:cNvCxnSpPr/>
          <p:nvPr userDrawn="1"/>
        </p:nvCxnSpPr>
        <p:spPr>
          <a:xfrm>
            <a:off x="812800" y="7237306"/>
            <a:ext cx="10988040" cy="1694"/>
          </a:xfrm>
          <a:prstGeom prst="line">
            <a:avLst/>
          </a:prstGeom>
          <a:ln w="28575">
            <a:solidFill>
              <a:srgbClr val="003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6685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5" r:id="rId12"/>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Tree>
    <p:extLst>
      <p:ext uri="{BB962C8B-B14F-4D97-AF65-F5344CB8AC3E}">
        <p14:creationId xmlns:p14="http://schemas.microsoft.com/office/powerpoint/2010/main" val="185258320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Lst>
  <p:hf sldNum="0" hdr="0" ftr="0" dt="0"/>
  <p:txStyles>
    <p:titleStyle>
      <a:lvl1pPr algn="ctr" defTabSz="457200" rtl="0" eaLnBrk="1" latinLnBrk="0" hangingPunct="1">
        <a:spcBef>
          <a:spcPct val="0"/>
        </a:spcBef>
        <a:buNone/>
        <a:defRPr sz="4400" b="1" i="0" kern="1200">
          <a:solidFill>
            <a:schemeClr val="bg1"/>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90" r:id="rId11"/>
    <p:sldLayoutId id="2147483791" r:id="rId12"/>
    <p:sldLayoutId id="2147483749" r:id="rId13"/>
  </p:sldLayoutIdLst>
  <p:hf hdr="0" ftr="0" dt="0"/>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B699C-F49B-2746-8BE9-45C07C9FA873}" type="datetimeFigureOut">
              <a:rPr lang="en-US" smtClean="0"/>
              <a:t>1/24/2023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27A9E-C04D-3A41-B9E8-32BBF3A5A586}" type="slidenum">
              <a:rPr lang="en-US" smtClean="0"/>
              <a:t>‹#›</a:t>
            </a:fld>
            <a:endParaRPr lang="en-US"/>
          </a:p>
        </p:txBody>
      </p:sp>
    </p:spTree>
    <p:extLst>
      <p:ext uri="{BB962C8B-B14F-4D97-AF65-F5344CB8AC3E}">
        <p14:creationId xmlns:p14="http://schemas.microsoft.com/office/powerpoint/2010/main" val="30568883"/>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40.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40.xml"/><Relationship Id="rId5" Type="http://schemas.openxmlformats.org/officeDocument/2006/relationships/image" Target="../media/image27.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40.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40.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40.xml"/><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40.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56.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40.xml"/><Relationship Id="rId5" Type="http://schemas.openxmlformats.org/officeDocument/2006/relationships/hyperlink" Target="https://pxhere.com/en/photo/1387707" TargetMode="Externa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56.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40.xml"/><Relationship Id="rId4" Type="http://schemas.openxmlformats.org/officeDocument/2006/relationships/hyperlink" Target="https://pxhere.com/en/photo/1420039"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3" Type="http://schemas.openxmlformats.org/officeDocument/2006/relationships/hyperlink" Target="https://www.ams.usda.gov/services/auditing/gap-ghp" TargetMode="External"/><Relationship Id="rId2" Type="http://schemas.openxmlformats.org/officeDocument/2006/relationships/notesSlide" Target="../notesSlides/notesSlide37.xml"/><Relationship Id="rId1" Type="http://schemas.openxmlformats.org/officeDocument/2006/relationships/slideLayout" Target="../slideLayouts/slideLayout40.xml"/><Relationship Id="rId6" Type="http://schemas.openxmlformats.org/officeDocument/2006/relationships/hyperlink" Target="http://www.paralegalalliance.com/paralegal-certification-do-i-need-it/" TargetMode="External"/><Relationship Id="rId5" Type="http://schemas.openxmlformats.org/officeDocument/2006/relationships/image" Target="../media/image47.jpe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40.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40.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0.xml"/><Relationship Id="rId4" Type="http://schemas.openxmlformats.org/officeDocument/2006/relationships/hyperlink" Target="https://www.ingrosso.net/error-403/access-denied-stamp/"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FD05AF-32F3-4642-9A10-CF3FBED173BD}"/>
              </a:ext>
            </a:extLst>
          </p:cNvPr>
          <p:cNvSpPr>
            <a:spLocks noGrp="1"/>
          </p:cNvSpPr>
          <p:nvPr>
            <p:ph type="title"/>
          </p:nvPr>
        </p:nvSpPr>
        <p:spPr>
          <a:xfrm>
            <a:off x="780054" y="2857500"/>
            <a:ext cx="7321857" cy="1143000"/>
          </a:xfrm>
        </p:spPr>
        <p:txBody>
          <a:bodyPr/>
          <a:lstStyle/>
          <a:p>
            <a:r>
              <a:rPr lang="en-US" sz="6000" dirty="0"/>
              <a:t> </a:t>
            </a:r>
            <a:r>
              <a:rPr lang="en-US" sz="6000" b="1" dirty="0"/>
              <a:t>Growing Food Safely</a:t>
            </a:r>
            <a:endParaRPr lang="en-US" sz="6000" dirty="0"/>
          </a:p>
        </p:txBody>
      </p:sp>
      <p:sp>
        <p:nvSpPr>
          <p:cNvPr id="4" name="Text Placeholder 3">
            <a:extLst>
              <a:ext uri="{FF2B5EF4-FFF2-40B4-BE49-F238E27FC236}">
                <a16:creationId xmlns:a16="http://schemas.microsoft.com/office/drawing/2014/main" id="{59875123-2CCD-45A0-9601-CC60F05D5220}"/>
              </a:ext>
            </a:extLst>
          </p:cNvPr>
          <p:cNvSpPr txBox="1">
            <a:spLocks/>
          </p:cNvSpPr>
          <p:nvPr/>
        </p:nvSpPr>
        <p:spPr>
          <a:xfrm>
            <a:off x="9114301" y="3410262"/>
            <a:ext cx="2942788" cy="1750978"/>
          </a:xfrm>
          <a:prstGeom prst="rect">
            <a:avLst/>
          </a:prstGeom>
        </p:spPr>
        <p:txBody>
          <a:bodyPr vert="horz" lIns="91440" tIns="45720" rIns="91440" bIns="45720" rtlCol="0" anchor="ctr" anchorCtr="0">
            <a:normAutofit/>
          </a:bodyPr>
          <a:lstStyle>
            <a:lvl1pPr marL="0" indent="0" algn="l" defTabSz="457200" rtl="0" eaLnBrk="1" latinLnBrk="0" hangingPunct="1">
              <a:lnSpc>
                <a:spcPct val="70000"/>
              </a:lnSpc>
              <a:spcBef>
                <a:spcPct val="20000"/>
              </a:spcBef>
              <a:buFont typeface="Arial"/>
              <a:buNone/>
              <a:defRPr sz="1800" kern="1200" baseline="0">
                <a:solidFill>
                  <a:schemeClr val="bg1"/>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fontAlgn="auto">
              <a:spcAft>
                <a:spcPts val="0"/>
              </a:spcAft>
            </a:pPr>
            <a:r>
              <a:rPr lang="en-US" sz="2600" b="1"/>
              <a:t>Take Home Training</a:t>
            </a:r>
          </a:p>
          <a:p>
            <a:pPr algn="ctr" fontAlgn="auto">
              <a:lnSpc>
                <a:spcPct val="100000"/>
              </a:lnSpc>
              <a:spcAft>
                <a:spcPts val="0"/>
              </a:spcAft>
            </a:pPr>
            <a:r>
              <a:rPr lang="en-US" sz="2000"/>
              <a:t>Credit: 0.5 Hours Codes: 2600, 2620</a:t>
            </a:r>
            <a:endParaRPr lang="en-US" sz="1900" b="1">
              <a:solidFill>
                <a:prstClr val="white"/>
              </a:solidFill>
              <a:latin typeface="Cambria"/>
            </a:endParaRPr>
          </a:p>
          <a:p>
            <a:pPr algn="ctr" fontAlgn="auto">
              <a:lnSpc>
                <a:spcPct val="100000"/>
              </a:lnSpc>
              <a:spcAft>
                <a:spcPts val="0"/>
              </a:spcAft>
            </a:pPr>
            <a:endParaRPr lang="en-US" sz="1900">
              <a:solidFill>
                <a:prstClr val="white"/>
              </a:solidFill>
              <a:latin typeface="Cambria"/>
            </a:endParaRPr>
          </a:p>
        </p:txBody>
      </p:sp>
    </p:spTree>
    <p:extLst>
      <p:ext uri="{BB962C8B-B14F-4D97-AF65-F5344CB8AC3E}">
        <p14:creationId xmlns:p14="http://schemas.microsoft.com/office/powerpoint/2010/main" val="2254779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B39DA-CD7A-4E2F-BFE1-74E409C9EF4A}"/>
              </a:ext>
            </a:extLst>
          </p:cNvPr>
          <p:cNvSpPr>
            <a:spLocks noGrp="1"/>
          </p:cNvSpPr>
          <p:nvPr>
            <p:ph type="title"/>
          </p:nvPr>
        </p:nvSpPr>
        <p:spPr/>
        <p:txBody>
          <a:bodyPr>
            <a:normAutofit/>
          </a:bodyPr>
          <a:lstStyle/>
          <a:p>
            <a:r>
              <a:rPr lang="en-US" sz="3600"/>
              <a:t>Crops Not Covered Under the Rule</a:t>
            </a:r>
          </a:p>
        </p:txBody>
      </p:sp>
      <p:sp>
        <p:nvSpPr>
          <p:cNvPr id="6" name="Rectangle 5">
            <a:extLst>
              <a:ext uri="{FF2B5EF4-FFF2-40B4-BE49-F238E27FC236}">
                <a16:creationId xmlns:a16="http://schemas.microsoft.com/office/drawing/2014/main" id="{16F59A2C-BD34-46C0-913F-3D13B0FD2446}"/>
              </a:ext>
            </a:extLst>
          </p:cNvPr>
          <p:cNvSpPr/>
          <p:nvPr/>
        </p:nvSpPr>
        <p:spPr>
          <a:xfrm>
            <a:off x="1096008" y="1859339"/>
            <a:ext cx="9999983" cy="313932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a:ln w="0"/>
                <a:solidFill>
                  <a:srgbClr val="33CC33"/>
                </a:solidFill>
                <a:effectLst>
                  <a:outerShdw blurRad="38100" dist="19050" dir="2700000" algn="tl" rotWithShape="0">
                    <a:srgbClr val="000000">
                      <a:alpha val="40000"/>
                    </a:srgbClr>
                  </a:outerShdw>
                </a:effectLst>
                <a:latin typeface="Verdana" panose="020B0604030504040204" pitchFamily="34" charset="0"/>
                <a:ea typeface="Verdana" panose="020B0604030504040204" pitchFamily="34" charset="0"/>
              </a:rPr>
              <a:t>Why would some crops not be covered under the rule?</a:t>
            </a:r>
            <a:endParaRPr kumimoji="0" lang="en-US" sz="6600" b="0" i="0" u="none" strike="noStrike" kern="1200" cap="none" spc="0" normalizeH="0" baseline="0" noProof="0">
              <a:ln w="0"/>
              <a:solidFill>
                <a:srgbClr val="33CC33"/>
              </a:solidFill>
              <a:effectLst>
                <a:outerShdw blurRad="38100" dist="19050" dir="2700000" algn="tl" rotWithShape="0">
                  <a:srgbClr val="000000">
                    <a:alpha val="40000"/>
                  </a:srgbClr>
                </a:outerShdw>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067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B39DA-CD7A-4E2F-BFE1-74E409C9EF4A}"/>
              </a:ext>
            </a:extLst>
          </p:cNvPr>
          <p:cNvSpPr>
            <a:spLocks noGrp="1"/>
          </p:cNvSpPr>
          <p:nvPr>
            <p:ph type="title"/>
          </p:nvPr>
        </p:nvSpPr>
        <p:spPr/>
        <p:txBody>
          <a:bodyPr>
            <a:normAutofit/>
          </a:bodyPr>
          <a:lstStyle/>
          <a:p>
            <a:r>
              <a:rPr lang="en-US" sz="3600" dirty="0"/>
              <a:t>Rarely Consumed Raw Crops</a:t>
            </a:r>
          </a:p>
        </p:txBody>
      </p:sp>
      <p:sp>
        <p:nvSpPr>
          <p:cNvPr id="4" name="TextBox 3">
            <a:extLst>
              <a:ext uri="{FF2B5EF4-FFF2-40B4-BE49-F238E27FC236}">
                <a16:creationId xmlns:a16="http://schemas.microsoft.com/office/drawing/2014/main" id="{C8B2690B-F7D5-4119-A628-102B0954AC1E}"/>
              </a:ext>
            </a:extLst>
          </p:cNvPr>
          <p:cNvSpPr txBox="1"/>
          <p:nvPr/>
        </p:nvSpPr>
        <p:spPr>
          <a:xfrm>
            <a:off x="1369157" y="1796813"/>
            <a:ext cx="9453685"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rPr>
              <a:t>Rarely Consumed Raw:</a:t>
            </a:r>
            <a:r>
              <a:rPr kumimoji="0" lang="en-US" sz="3000" b="0" i="0"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rPr>
              <a:t>​</a:t>
            </a:r>
            <a:endParaRPr kumimoji="0" lang="en-US" sz="3000" b="0" i="0"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mn-cs"/>
            </a:endParaRP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Verdana"/>
                <a:ea typeface="Verdana"/>
                <a:cs typeface="Segoe UI"/>
              </a:rPr>
              <a:t>Fruits such as sour “tart” cherries </a:t>
            </a: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Segoe UI"/>
            </a:endParaRP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Verdana"/>
                <a:ea typeface="Verdana"/>
                <a:cs typeface="Arial"/>
              </a:rPr>
              <a:t>Vegetables; </a:t>
            </a:r>
            <a:r>
              <a:rPr kumimoji="0" lang="en-US" sz="2800" b="0" i="0" u="none" strike="noStrike" kern="1200" cap="none" spc="0" normalizeH="0" baseline="0" noProof="0">
                <a:ln>
                  <a:noFill/>
                </a:ln>
                <a:solidFill>
                  <a:srgbClr val="000000"/>
                </a:solidFill>
                <a:effectLst/>
                <a:uLnTx/>
                <a:uFillTx/>
                <a:latin typeface="Verdana"/>
                <a:ea typeface="Verdana"/>
                <a:cs typeface="Segoe UI"/>
              </a:rPr>
              <a:t>all beans, beets, ginger root, chickpeas, lentils, collards, eggplants, potatoes, pumpkins, winter squash, sweet potatoes, horseradish, water chestnuts, okra,​ rhubarb, etc.</a:t>
            </a: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ea"/>
              <a:cs typeface="Calibri"/>
            </a:endParaRP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Grains, </a:t>
            </a:r>
            <a:r>
              <a:rPr kumimoji="0" lang="en-US" sz="2800" b="0" i="0" u="none" strike="noStrike" kern="1200" cap="none" spc="0" normalizeH="0" baseline="0" noProof="0">
                <a:ln>
                  <a:noFill/>
                </a:ln>
                <a:solidFill>
                  <a:srgbClr val="000000"/>
                </a:solidFill>
                <a:effectLst/>
                <a:uLnTx/>
                <a:uFillTx/>
                <a:latin typeface="Verdana"/>
                <a:ea typeface="Verdana"/>
                <a:cs typeface="Arial"/>
              </a:rPr>
              <a:t>including sweet corn </a:t>
            </a:r>
          </a:p>
        </p:txBody>
      </p:sp>
    </p:spTree>
    <p:extLst>
      <p:ext uri="{BB962C8B-B14F-4D97-AF65-F5344CB8AC3E}">
        <p14:creationId xmlns:p14="http://schemas.microsoft.com/office/powerpoint/2010/main" val="5772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D87E0A4-675A-4135-B9AD-36D6DA5B9A61}"/>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USDA Fresh Audit Types</a:t>
            </a:r>
          </a:p>
        </p:txBody>
      </p:sp>
      <p:sp>
        <p:nvSpPr>
          <p:cNvPr id="3" name="Content Placeholder 2"/>
          <p:cNvSpPr>
            <a:spLocks noGrp="1"/>
          </p:cNvSpPr>
          <p:nvPr>
            <p:ph sz="quarter" idx="10"/>
          </p:nvPr>
        </p:nvSpPr>
        <p:spPr>
          <a:noFill/>
        </p:spPr>
        <p:txBody>
          <a:bodyPr>
            <a:normAutofit/>
          </a:bodyPr>
          <a:lstStyle/>
          <a:p>
            <a:pPr marL="457200" indent="-457200">
              <a:lnSpc>
                <a:spcPct val="150000"/>
              </a:lnSpc>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panose="02020603050405020304" pitchFamily="18" charset="0"/>
              </a:rPr>
              <a:t>USDA GAP&amp;GHP Audit</a:t>
            </a:r>
          </a:p>
          <a:p>
            <a:pPr marL="457200" indent="-457200">
              <a:lnSpc>
                <a:spcPct val="150000"/>
              </a:lnSpc>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panose="02020603050405020304" pitchFamily="18" charset="0"/>
              </a:rPr>
              <a:t>Harmonized GAP Audit</a:t>
            </a:r>
          </a:p>
          <a:p>
            <a:pPr marL="457200" indent="-457200">
              <a:lnSpc>
                <a:spcPct val="150000"/>
              </a:lnSpc>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panose="02020603050405020304" pitchFamily="18" charset="0"/>
              </a:rPr>
              <a:t>Group GAP</a:t>
            </a:r>
          </a:p>
          <a:p>
            <a:pPr marL="457200" indent="-457200">
              <a:lnSpc>
                <a:spcPct val="150000"/>
              </a:lnSpc>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panose="02020603050405020304" pitchFamily="18" charset="0"/>
              </a:rPr>
              <a:t>Mushroom GAP</a:t>
            </a:r>
          </a:p>
          <a:p>
            <a:pPr marL="457200" indent="-457200">
              <a:lnSpc>
                <a:spcPct val="150000"/>
              </a:lnSpc>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panose="02020603050405020304" pitchFamily="18" charset="0"/>
              </a:rPr>
              <a:t>Arizona (LGMA)</a:t>
            </a:r>
          </a:p>
          <a:p>
            <a:pPr marL="457200" indent="-457200">
              <a:lnSpc>
                <a:spcPct val="150000"/>
              </a:lnSpc>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panose="02020603050405020304" pitchFamily="18" charset="0"/>
              </a:rPr>
              <a:t>California (LGMA)</a:t>
            </a:r>
          </a:p>
          <a:p>
            <a:pPr>
              <a:lnSpc>
                <a:spcPct val="150000"/>
              </a:lnSpc>
            </a:pPr>
            <a:endParaRPr lang="en-US"/>
          </a:p>
        </p:txBody>
      </p:sp>
      <p:pic>
        <p:nvPicPr>
          <p:cNvPr id="9" name="Picture 8" descr="California LGMA logo">
            <a:extLst>
              <a:ext uri="{FF2B5EF4-FFF2-40B4-BE49-F238E27FC236}">
                <a16:creationId xmlns:a16="http://schemas.microsoft.com/office/drawing/2014/main" id="{0A2D8945-D826-45A7-ABF5-6AB4ACF4A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0" y="1295399"/>
            <a:ext cx="3819525" cy="1585682"/>
          </a:xfrm>
          <a:prstGeom prst="rect">
            <a:avLst/>
          </a:prstGeom>
          <a:ln>
            <a:noFill/>
          </a:ln>
          <a:effectLst>
            <a:outerShdw blurRad="292100" dist="139700" dir="2700000" algn="tl" rotWithShape="0">
              <a:srgbClr val="333333">
                <a:alpha val="65000"/>
              </a:srgbClr>
            </a:outerShdw>
          </a:effectLst>
        </p:spPr>
      </p:pic>
      <p:pic>
        <p:nvPicPr>
          <p:cNvPr id="4" name="Picture 4" descr="California LGMA committed to safe leafy greens logo. "/>
          <p:cNvPicPr>
            <a:picLocks noChangeAspect="1" noChangeArrowheads="1"/>
          </p:cNvPicPr>
          <p:nvPr/>
        </p:nvPicPr>
        <p:blipFill>
          <a:blip r:embed="rId4" cstate="print"/>
          <a:srcRect/>
          <a:stretch>
            <a:fillRect/>
          </a:stretch>
        </p:blipFill>
        <p:spPr bwMode="auto">
          <a:xfrm>
            <a:off x="9203881" y="3347976"/>
            <a:ext cx="2417102" cy="2368272"/>
          </a:xfrm>
          <a:prstGeom prst="rect">
            <a:avLst/>
          </a:prstGeom>
          <a:ln>
            <a:noFill/>
          </a:ln>
          <a:effectLst>
            <a:outerShdw blurRad="292100" dist="139700" dir="2700000" algn="tl" rotWithShape="0">
              <a:srgbClr val="333333">
                <a:alpha val="65000"/>
              </a:srgbClr>
            </a:outerShdw>
          </a:effectLst>
        </p:spPr>
      </p:pic>
      <p:pic>
        <p:nvPicPr>
          <p:cNvPr id="5" name="Picture 2" descr="Image of a mushroom."/>
          <p:cNvPicPr>
            <a:picLocks noChangeAspect="1" noChangeArrowheads="1"/>
          </p:cNvPicPr>
          <p:nvPr/>
        </p:nvPicPr>
        <p:blipFill>
          <a:blip r:embed="rId5" cstate="print"/>
          <a:srcRect/>
          <a:stretch>
            <a:fillRect/>
          </a:stretch>
        </p:blipFill>
        <p:spPr bwMode="auto">
          <a:xfrm>
            <a:off x="5836162" y="1686468"/>
            <a:ext cx="1792712" cy="1344533"/>
          </a:xfrm>
          <a:prstGeom prst="rect">
            <a:avLst/>
          </a:prstGeom>
          <a:ln>
            <a:noFill/>
          </a:ln>
          <a:effectLst>
            <a:outerShdw blurRad="292100" dist="139700" dir="2700000" algn="tl" rotWithShape="0">
              <a:srgbClr val="333333">
                <a:alpha val="65000"/>
              </a:srgbClr>
            </a:outerShdw>
          </a:effectLst>
        </p:spPr>
      </p:pic>
      <p:pic>
        <p:nvPicPr>
          <p:cNvPr id="8" name="Picture 7" descr="A picture containing a leafy green plant growing. ">
            <a:extLst>
              <a:ext uri="{FF2B5EF4-FFF2-40B4-BE49-F238E27FC236}">
                <a16:creationId xmlns:a16="http://schemas.microsoft.com/office/drawing/2014/main" id="{B4C9766B-4452-4829-9DE9-A4BF36D36B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5980" y="3817845"/>
            <a:ext cx="4011602" cy="22091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6538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D0222D4-3811-4782-A7F4-A46AF2FE49E0}"/>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Audit Steps</a:t>
            </a:r>
            <a:endParaRPr kumimoji="0" lang="en-US" sz="3600" b="1" i="0" u="none" strike="noStrike" kern="1200" cap="none" spc="0" normalizeH="0" baseline="0" noProof="0" dirty="0">
              <a:ln>
                <a:noFill/>
              </a:ln>
              <a:solidFill>
                <a:schemeClr val="bg1"/>
              </a:solidFill>
              <a:effectLst/>
              <a:uLnTx/>
              <a:uFillTx/>
              <a:latin typeface="+mj-lt"/>
              <a:ea typeface="+mj-ea"/>
              <a:cs typeface="Calibri"/>
            </a:endParaRPr>
          </a:p>
        </p:txBody>
      </p:sp>
      <p:pic>
        <p:nvPicPr>
          <p:cNvPr id="5" name="Content Placeholder 4" descr="An image showing the 5 steps to food safety audits: 1. planning, 2. execution, 3. corrective and preventative controls, 4. verification, and 5. audit evaluation. ">
            <a:extLst>
              <a:ext uri="{FF2B5EF4-FFF2-40B4-BE49-F238E27FC236}">
                <a16:creationId xmlns:a16="http://schemas.microsoft.com/office/drawing/2014/main" id="{4429C7CD-82D7-43BE-B17B-EC7CBC387AC3}"/>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500133" y="1342663"/>
            <a:ext cx="7025832" cy="4780832"/>
          </a:xfrm>
        </p:spPr>
      </p:pic>
    </p:spTree>
    <p:extLst>
      <p:ext uri="{BB962C8B-B14F-4D97-AF65-F5344CB8AC3E}">
        <p14:creationId xmlns:p14="http://schemas.microsoft.com/office/powerpoint/2010/main" val="912869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F4C8D0EC-FB3E-40EF-B0D6-8C32B8C1A407}"/>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How Contamination is Spread</a:t>
            </a:r>
          </a:p>
        </p:txBody>
      </p:sp>
      <p:grpSp>
        <p:nvGrpSpPr>
          <p:cNvPr id="6" name="Group 5" descr="Image showing how contamination is spread from humans, soil, animals, buildings, equipment, tools, and water to produce. "/>
          <p:cNvGrpSpPr/>
          <p:nvPr/>
        </p:nvGrpSpPr>
        <p:grpSpPr>
          <a:xfrm>
            <a:off x="1056274" y="1599296"/>
            <a:ext cx="10394420" cy="4327148"/>
            <a:chOff x="1771291" y="1504135"/>
            <a:chExt cx="7736441" cy="3800269"/>
          </a:xfrm>
        </p:grpSpPr>
        <p:sp>
          <p:nvSpPr>
            <p:cNvPr id="7" name="Rounded Rectangle 6"/>
            <p:cNvSpPr/>
            <p:nvPr/>
          </p:nvSpPr>
          <p:spPr>
            <a:xfrm>
              <a:off x="4460452" y="2684349"/>
              <a:ext cx="2458748" cy="1299489"/>
            </a:xfrm>
            <a:prstGeom prst="roundRect">
              <a:avLst/>
            </a:prstGeom>
            <a:solidFill>
              <a:srgbClr val="00B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b="1">
                  <a:solidFill>
                    <a:schemeClr val="tx1"/>
                  </a:solidFill>
                  <a:latin typeface="Verdana" panose="020B0604030504040204" pitchFamily="34" charset="0"/>
                  <a:ea typeface="Verdana" panose="020B0604030504040204" pitchFamily="34" charset="0"/>
                  <a:cs typeface="Times New Roman" panose="02020603050405020304" pitchFamily="18" charset="0"/>
                </a:rPr>
                <a:t>Produce</a:t>
              </a:r>
            </a:p>
          </p:txBody>
        </p:sp>
        <p:sp>
          <p:nvSpPr>
            <p:cNvPr id="8" name="Rounded Rectangle 7"/>
            <p:cNvSpPr>
              <a:spLocks/>
            </p:cNvSpPr>
            <p:nvPr/>
          </p:nvSpPr>
          <p:spPr>
            <a:xfrm>
              <a:off x="1892555" y="1535034"/>
              <a:ext cx="2481981" cy="885885"/>
            </a:xfrm>
            <a:prstGeom prst="roundRect">
              <a:avLst/>
            </a:prstGeom>
            <a:solidFill>
              <a:srgbClr val="009999"/>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3200" b="1">
                  <a:latin typeface="Verdana" panose="020B0604030504040204" pitchFamily="34" charset="0"/>
                  <a:ea typeface="Verdana" panose="020B0604030504040204" pitchFamily="34" charset="0"/>
                  <a:cs typeface="Times New Roman"/>
                </a:rPr>
                <a:t>Humans</a:t>
              </a:r>
            </a:p>
          </p:txBody>
        </p:sp>
        <p:sp>
          <p:nvSpPr>
            <p:cNvPr id="9" name="Rounded Rectangle 8"/>
            <p:cNvSpPr>
              <a:spLocks/>
            </p:cNvSpPr>
            <p:nvPr/>
          </p:nvSpPr>
          <p:spPr>
            <a:xfrm>
              <a:off x="1771291" y="4373562"/>
              <a:ext cx="2603245" cy="925103"/>
            </a:xfrm>
            <a:prstGeom prst="roundRect">
              <a:avLst/>
            </a:prstGeom>
            <a:solidFill>
              <a:srgbClr val="3333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3200" b="1">
                  <a:latin typeface="Verdana" panose="020B0604030504040204" pitchFamily="34" charset="0"/>
                  <a:ea typeface="Verdana" panose="020B0604030504040204" pitchFamily="34" charset="0"/>
                  <a:cs typeface="Times New Roman"/>
                </a:rPr>
                <a:t>Animals</a:t>
              </a:r>
            </a:p>
          </p:txBody>
        </p:sp>
        <p:sp>
          <p:nvSpPr>
            <p:cNvPr id="10" name="Rounded Rectangle 9"/>
            <p:cNvSpPr>
              <a:spLocks/>
            </p:cNvSpPr>
            <p:nvPr/>
          </p:nvSpPr>
          <p:spPr>
            <a:xfrm>
              <a:off x="6919201" y="4379301"/>
              <a:ext cx="2588531" cy="925103"/>
            </a:xfrm>
            <a:prstGeom prst="roundRect">
              <a:avLst/>
            </a:prstGeom>
            <a:solidFill>
              <a:srgbClr val="0066FF"/>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3200" b="1">
                  <a:latin typeface="Verdana" panose="020B0604030504040204" pitchFamily="34" charset="0"/>
                  <a:ea typeface="Verdana" panose="020B0604030504040204" pitchFamily="34" charset="0"/>
                  <a:cs typeface="Times New Roman"/>
                </a:rPr>
                <a:t>Water</a:t>
              </a:r>
            </a:p>
          </p:txBody>
        </p:sp>
        <p:sp>
          <p:nvSpPr>
            <p:cNvPr id="11" name="Rounded Rectangle 10"/>
            <p:cNvSpPr>
              <a:spLocks/>
            </p:cNvSpPr>
            <p:nvPr/>
          </p:nvSpPr>
          <p:spPr>
            <a:xfrm>
              <a:off x="7015623" y="1504135"/>
              <a:ext cx="2431344" cy="853402"/>
            </a:xfrm>
            <a:prstGeom prst="roundRect">
              <a:avLst/>
            </a:prstGeom>
            <a:solidFill>
              <a:srgbClr val="CC66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3200" b="1">
                  <a:latin typeface="Verdana" panose="020B0604030504040204" pitchFamily="34" charset="0"/>
                  <a:ea typeface="Verdana" panose="020B0604030504040204" pitchFamily="34" charset="0"/>
                  <a:cs typeface="Times New Roman"/>
                </a:rPr>
                <a:t>Soil</a:t>
              </a:r>
            </a:p>
          </p:txBody>
        </p:sp>
      </p:grpSp>
      <p:cxnSp>
        <p:nvCxnSpPr>
          <p:cNvPr id="3" name="Straight Arrow Connector 2">
            <a:extLst>
              <a:ext uri="{C183D7F6-B498-43B3-948B-1728B52AA6E4}">
                <adec:decorative xmlns:adec="http://schemas.microsoft.com/office/drawing/2017/decorative" val="1"/>
              </a:ext>
            </a:extLst>
          </p:cNvPr>
          <p:cNvCxnSpPr/>
          <p:nvPr/>
        </p:nvCxnSpPr>
        <p:spPr>
          <a:xfrm flipV="1">
            <a:off x="4564406" y="4493837"/>
            <a:ext cx="280091" cy="494575"/>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sp>
        <p:nvSpPr>
          <p:cNvPr id="24" name="Rounded Rectangle 23"/>
          <p:cNvSpPr/>
          <p:nvPr/>
        </p:nvSpPr>
        <p:spPr>
          <a:xfrm>
            <a:off x="4989107" y="4654635"/>
            <a:ext cx="2561525" cy="1597454"/>
          </a:xfrm>
          <a:prstGeom prst="roundRect">
            <a:avLst/>
          </a:prstGeom>
          <a:solidFill>
            <a:srgbClr val="777777"/>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b="1">
                <a:latin typeface="Verdana" panose="020B0604030504040204" pitchFamily="34" charset="0"/>
                <a:ea typeface="Verdana" panose="020B0604030504040204" pitchFamily="34" charset="0"/>
                <a:cs typeface="Times New Roman" panose="02020603050405020304" pitchFamily="18" charset="0"/>
              </a:rPr>
              <a:t>Buildings Equipment Tools</a:t>
            </a:r>
          </a:p>
        </p:txBody>
      </p:sp>
      <p:cxnSp>
        <p:nvCxnSpPr>
          <p:cNvPr id="28" name="Straight Arrow Connector 27">
            <a:extLst>
              <a:ext uri="{C183D7F6-B498-43B3-948B-1728B52AA6E4}">
                <adec:decorative xmlns:adec="http://schemas.microsoft.com/office/drawing/2017/decorative" val="1"/>
              </a:ext>
            </a:extLst>
          </p:cNvPr>
          <p:cNvCxnSpPr/>
          <p:nvPr/>
        </p:nvCxnSpPr>
        <p:spPr>
          <a:xfrm flipH="1">
            <a:off x="7744825" y="2576885"/>
            <a:ext cx="512661" cy="602903"/>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29" name="Straight Arrow Connector 28">
            <a:extLst>
              <a:ext uri="{C183D7F6-B498-43B3-948B-1728B52AA6E4}">
                <adec:decorative xmlns:adec="http://schemas.microsoft.com/office/drawing/2017/decorative" val="1"/>
              </a:ext>
            </a:extLst>
          </p:cNvPr>
          <p:cNvCxnSpPr>
            <a:cxnSpLocks/>
          </p:cNvCxnSpPr>
          <p:nvPr/>
        </p:nvCxnSpPr>
        <p:spPr>
          <a:xfrm flipH="1" flipV="1">
            <a:off x="7901467" y="4478975"/>
            <a:ext cx="200914" cy="387573"/>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34" name="Straight Arrow Connector 33">
            <a:extLst>
              <a:ext uri="{C183D7F6-B498-43B3-948B-1728B52AA6E4}">
                <adec:decorative xmlns:adec="http://schemas.microsoft.com/office/drawing/2017/decorative" val="1"/>
              </a:ext>
            </a:extLst>
          </p:cNvPr>
          <p:cNvCxnSpPr/>
          <p:nvPr/>
        </p:nvCxnSpPr>
        <p:spPr>
          <a:xfrm>
            <a:off x="4615785" y="2599988"/>
            <a:ext cx="406348" cy="508883"/>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36" name="Straight Arrow Connector 35">
            <a:extLst>
              <a:ext uri="{C183D7F6-B498-43B3-948B-1728B52AA6E4}">
                <adec:decorative xmlns:adec="http://schemas.microsoft.com/office/drawing/2017/decorative" val="1"/>
              </a:ext>
            </a:extLst>
          </p:cNvPr>
          <p:cNvCxnSpPr/>
          <p:nvPr/>
        </p:nvCxnSpPr>
        <p:spPr>
          <a:xfrm flipV="1">
            <a:off x="6269869" y="4423458"/>
            <a:ext cx="0" cy="462353"/>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pic>
        <p:nvPicPr>
          <p:cNvPr id="2" name="Picture 1" descr="Image of a pig.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6827" y="2788258"/>
            <a:ext cx="1618963" cy="1958705"/>
          </a:xfrm>
          <a:prstGeom prst="rect">
            <a:avLst/>
          </a:prstGeom>
          <a:ln w="9525">
            <a:solidFill>
              <a:schemeClr val="tx1"/>
            </a:solidFill>
          </a:ln>
        </p:spPr>
      </p:pic>
      <p:pic>
        <p:nvPicPr>
          <p:cNvPr id="12" name="Picture 11" descr="An image of sweet potatoes in a field during harvest. ">
            <a:extLst>
              <a:ext uri="{FF2B5EF4-FFF2-40B4-BE49-F238E27FC236}">
                <a16:creationId xmlns:a16="http://schemas.microsoft.com/office/drawing/2014/main" id="{4AE780E9-03D1-412F-8F53-229AC15C5F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0056" y="1425511"/>
            <a:ext cx="2430576" cy="1367199"/>
          </a:xfrm>
          <a:prstGeom prst="rect">
            <a:avLst/>
          </a:prstGeom>
        </p:spPr>
      </p:pic>
      <p:pic>
        <p:nvPicPr>
          <p:cNvPr id="14" name="Picture 13" descr="A group of cows standing near a body of water.">
            <a:extLst>
              <a:ext uri="{FF2B5EF4-FFF2-40B4-BE49-F238E27FC236}">
                <a16:creationId xmlns:a16="http://schemas.microsoft.com/office/drawing/2014/main" id="{200B006B-AD67-432F-824E-C840070691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3674" y="2883605"/>
            <a:ext cx="2618675" cy="1747966"/>
          </a:xfrm>
          <a:prstGeom prst="rect">
            <a:avLst/>
          </a:prstGeom>
        </p:spPr>
      </p:pic>
    </p:spTree>
    <p:extLst>
      <p:ext uri="{BB962C8B-B14F-4D97-AF65-F5344CB8AC3E}">
        <p14:creationId xmlns:p14="http://schemas.microsoft.com/office/powerpoint/2010/main" val="4225708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D9E39D8-5C9E-4F02-A2DB-A6FBCA3B7C25}"/>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GAP Major Areas</a:t>
            </a:r>
          </a:p>
        </p:txBody>
      </p:sp>
      <p:graphicFrame>
        <p:nvGraphicFramePr>
          <p:cNvPr id="4" name="Content Placeholder 3" descr="Chart showing that facilities, production practices, transportation, and product handling all have hygiene considerations. "/>
          <p:cNvGraphicFramePr>
            <a:graphicFrameLocks noGrp="1"/>
          </p:cNvGraphicFramePr>
          <p:nvPr>
            <p:ph sz="quarter" idx="10"/>
            <p:extLst>
              <p:ext uri="{D42A27DB-BD31-4B8C-83A1-F6EECF244321}">
                <p14:modId xmlns:p14="http://schemas.microsoft.com/office/powerpoint/2010/main" val="3308612072"/>
              </p:ext>
            </p:extLst>
          </p:nvPr>
        </p:nvGraphicFramePr>
        <p:xfrm>
          <a:off x="958138" y="1695112"/>
          <a:ext cx="10188282" cy="4011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a:off x="554297" y="5727750"/>
            <a:ext cx="11101933" cy="523220"/>
          </a:xfrm>
          <a:prstGeom prst="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2800" b="1">
                <a:latin typeface="Verdana" panose="020B0604030504040204" pitchFamily="34" charset="0"/>
                <a:ea typeface="Verdana" panose="020B0604030504040204" pitchFamily="34" charset="0"/>
                <a:cs typeface="Arial" pitchFamily="34" charset="0"/>
              </a:rPr>
              <a:t>T r a c e a b </a:t>
            </a:r>
            <a:r>
              <a:rPr lang="en-US" sz="2800" b="1" err="1">
                <a:latin typeface="Verdana" panose="020B0604030504040204" pitchFamily="34" charset="0"/>
                <a:ea typeface="Verdana" panose="020B0604030504040204" pitchFamily="34" charset="0"/>
                <a:cs typeface="Arial" pitchFamily="34" charset="0"/>
              </a:rPr>
              <a:t>i</a:t>
            </a:r>
            <a:r>
              <a:rPr lang="en-US" sz="2800" b="1">
                <a:latin typeface="Verdana" panose="020B0604030504040204" pitchFamily="34" charset="0"/>
                <a:ea typeface="Verdana" panose="020B0604030504040204" pitchFamily="34" charset="0"/>
                <a:cs typeface="Arial" pitchFamily="34" charset="0"/>
              </a:rPr>
              <a:t> l </a:t>
            </a:r>
            <a:r>
              <a:rPr lang="en-US" sz="2800" b="1" err="1">
                <a:latin typeface="Verdana" panose="020B0604030504040204" pitchFamily="34" charset="0"/>
                <a:ea typeface="Verdana" panose="020B0604030504040204" pitchFamily="34" charset="0"/>
                <a:cs typeface="Arial" pitchFamily="34" charset="0"/>
              </a:rPr>
              <a:t>i</a:t>
            </a:r>
            <a:r>
              <a:rPr lang="en-US" sz="2800" b="1">
                <a:latin typeface="Verdana" panose="020B0604030504040204" pitchFamily="34" charset="0"/>
                <a:ea typeface="Verdana" panose="020B0604030504040204" pitchFamily="34" charset="0"/>
                <a:cs typeface="Arial" pitchFamily="34" charset="0"/>
              </a:rPr>
              <a:t> t y</a:t>
            </a:r>
            <a:endParaRPr lang="en-US" sz="2800">
              <a:latin typeface="Verdana" panose="020B0604030504040204" pitchFamily="34" charset="0"/>
              <a:ea typeface="Verdana" panose="020B0604030504040204" pitchFamily="34" charset="0"/>
            </a:endParaRPr>
          </a:p>
        </p:txBody>
      </p:sp>
      <p:sp>
        <p:nvSpPr>
          <p:cNvPr id="9" name="Rectangle 8"/>
          <p:cNvSpPr/>
          <p:nvPr/>
        </p:nvSpPr>
        <p:spPr>
          <a:xfrm rot="5400000">
            <a:off x="9367889" y="3437520"/>
            <a:ext cx="5099904" cy="523220"/>
          </a:xfrm>
          <a:prstGeom prst="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2800" b="1">
                <a:latin typeface="Verdana" panose="020B0604030504040204" pitchFamily="34" charset="0"/>
                <a:ea typeface="Verdana" panose="020B0604030504040204" pitchFamily="34" charset="0"/>
                <a:cs typeface="Arial" pitchFamily="34" charset="0"/>
              </a:rPr>
              <a:t>T r a c e a b i l i t y</a:t>
            </a:r>
            <a:endParaRPr lang="en-US" sz="2800">
              <a:latin typeface="Verdana" panose="020B0604030504040204" pitchFamily="34" charset="0"/>
              <a:ea typeface="Verdana" panose="020B0604030504040204" pitchFamily="34" charset="0"/>
            </a:endParaRPr>
          </a:p>
        </p:txBody>
      </p:sp>
      <p:sp>
        <p:nvSpPr>
          <p:cNvPr id="10" name="Rectangle 9"/>
          <p:cNvSpPr/>
          <p:nvPr/>
        </p:nvSpPr>
        <p:spPr>
          <a:xfrm rot="16200000">
            <a:off x="-2213025" y="3439411"/>
            <a:ext cx="5099902" cy="523220"/>
          </a:xfrm>
          <a:prstGeom prst="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2800" b="1">
                <a:latin typeface="Verdana" panose="020B0604030504040204" pitchFamily="34" charset="0"/>
                <a:ea typeface="Verdana" panose="020B0604030504040204" pitchFamily="34" charset="0"/>
                <a:cs typeface="Arial" pitchFamily="34" charset="0"/>
              </a:rPr>
              <a:t>T r a c e a b i l i t y</a:t>
            </a:r>
            <a:endParaRPr lang="en-US" sz="2800">
              <a:latin typeface="Verdana" panose="020B0604030504040204" pitchFamily="34" charset="0"/>
              <a:ea typeface="Verdana" panose="020B0604030504040204" pitchFamily="34" charset="0"/>
            </a:endParaRPr>
          </a:p>
        </p:txBody>
      </p:sp>
      <p:sp>
        <p:nvSpPr>
          <p:cNvPr id="3" name="Rectangle 2"/>
          <p:cNvSpPr/>
          <p:nvPr/>
        </p:nvSpPr>
        <p:spPr>
          <a:xfrm>
            <a:off x="598537" y="1170004"/>
            <a:ext cx="11101933" cy="523220"/>
          </a:xfrm>
          <a:prstGeom prst="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2800" b="1">
                <a:latin typeface="Verdana" panose="020B0604030504040204" pitchFamily="34" charset="0"/>
                <a:ea typeface="Verdana" panose="020B0604030504040204" pitchFamily="34" charset="0"/>
                <a:cs typeface="Arial" pitchFamily="34" charset="0"/>
              </a:rPr>
              <a:t>T r a c e a b </a:t>
            </a:r>
            <a:r>
              <a:rPr lang="en-US" sz="2800" b="1" err="1">
                <a:latin typeface="Verdana" panose="020B0604030504040204" pitchFamily="34" charset="0"/>
                <a:ea typeface="Verdana" panose="020B0604030504040204" pitchFamily="34" charset="0"/>
                <a:cs typeface="Arial" pitchFamily="34" charset="0"/>
              </a:rPr>
              <a:t>i</a:t>
            </a:r>
            <a:r>
              <a:rPr lang="en-US" sz="2800" b="1">
                <a:latin typeface="Verdana" panose="020B0604030504040204" pitchFamily="34" charset="0"/>
                <a:ea typeface="Verdana" panose="020B0604030504040204" pitchFamily="34" charset="0"/>
                <a:cs typeface="Arial" pitchFamily="34" charset="0"/>
              </a:rPr>
              <a:t> l </a:t>
            </a:r>
            <a:r>
              <a:rPr lang="en-US" sz="2800" b="1" err="1">
                <a:latin typeface="Verdana" panose="020B0604030504040204" pitchFamily="34" charset="0"/>
                <a:ea typeface="Verdana" panose="020B0604030504040204" pitchFamily="34" charset="0"/>
                <a:cs typeface="Arial" pitchFamily="34" charset="0"/>
              </a:rPr>
              <a:t>i</a:t>
            </a:r>
            <a:r>
              <a:rPr lang="en-US" sz="2800" b="1">
                <a:latin typeface="Verdana" panose="020B0604030504040204" pitchFamily="34" charset="0"/>
                <a:ea typeface="Verdana" panose="020B0604030504040204" pitchFamily="34" charset="0"/>
                <a:cs typeface="Arial" pitchFamily="34" charset="0"/>
              </a:rPr>
              <a:t> t y</a:t>
            </a:r>
            <a:endParaRPr lang="en-US" sz="2800">
              <a:latin typeface="Verdana" panose="020B0604030504040204" pitchFamily="34" charset="0"/>
              <a:ea typeface="Verdana" panose="020B0604030504040204" pitchFamily="34" charset="0"/>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p:cNvSpPr>
            <a:spLocks noGrp="1" noChangeArrowheads="1"/>
          </p:cNvSpPr>
          <p:nvPr>
            <p:ph sz="quarter" idx="10"/>
          </p:nvPr>
        </p:nvSpPr>
        <p:spPr/>
        <p:style>
          <a:lnRef idx="2">
            <a:schemeClr val="accent6"/>
          </a:lnRef>
          <a:fillRef idx="1">
            <a:schemeClr val="lt1"/>
          </a:fillRef>
          <a:effectRef idx="0">
            <a:schemeClr val="accent6"/>
          </a:effectRef>
          <a:fontRef idx="minor">
            <a:schemeClr val="dk1"/>
          </a:fontRef>
        </p:style>
        <p:txBody>
          <a:bodyPr vert="horz" lIns="91440" tIns="45720" rIns="91440" bIns="45720" rtlCol="0" anchor="t">
            <a:normAutofit/>
          </a:bodyPr>
          <a:lstStyle/>
          <a:p>
            <a:pPr marL="571500" indent="-571500">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One step </a:t>
            </a:r>
            <a:r>
              <a:rPr lang="en-US" sz="2800" b="1">
                <a:latin typeface="Verdana" panose="020B0604030504040204" pitchFamily="34" charset="0"/>
                <a:ea typeface="Verdana" panose="020B0604030504040204" pitchFamily="34" charset="0"/>
                <a:cs typeface="Times New Roman"/>
              </a:rPr>
              <a:t>forward</a:t>
            </a:r>
            <a:r>
              <a:rPr lang="en-US" sz="2800">
                <a:solidFill>
                  <a:schemeClr val="tx1"/>
                </a:solidFill>
                <a:latin typeface="Verdana" panose="020B0604030504040204" pitchFamily="34" charset="0"/>
                <a:ea typeface="Verdana" panose="020B0604030504040204" pitchFamily="34" charset="0"/>
                <a:cs typeface="Times New Roman"/>
              </a:rPr>
              <a:t>, one step </a:t>
            </a:r>
            <a:r>
              <a:rPr lang="en-US" sz="2800" b="1">
                <a:latin typeface="Verdana" panose="020B0604030504040204" pitchFamily="34" charset="0"/>
                <a:ea typeface="Verdana" panose="020B0604030504040204" pitchFamily="34" charset="0"/>
                <a:cs typeface="Times New Roman"/>
              </a:rPr>
              <a:t>back</a:t>
            </a:r>
          </a:p>
          <a:p>
            <a:pPr marL="1035050" lvl="1" indent="-457200">
              <a:buClr>
                <a:schemeClr val="accent5">
                  <a:lumMod val="75000"/>
                </a:schemeClr>
              </a:buClr>
              <a:buFont typeface="Verdana" panose="020B0604030504040204" pitchFamily="34" charset="0"/>
              <a:buChar char="-"/>
            </a:pPr>
            <a:r>
              <a:rPr lang="en-US">
                <a:solidFill>
                  <a:schemeClr val="tx1"/>
                </a:solidFill>
                <a:latin typeface="Verdana" panose="020B0604030504040204" pitchFamily="34" charset="0"/>
                <a:ea typeface="Verdana" panose="020B0604030504040204" pitchFamily="34" charset="0"/>
                <a:cs typeface="Times New Roman"/>
              </a:rPr>
              <a:t>Bar Coding</a:t>
            </a:r>
          </a:p>
          <a:p>
            <a:pPr marL="1035050" lvl="1" indent="-457200">
              <a:buClr>
                <a:schemeClr val="accent5">
                  <a:lumMod val="75000"/>
                </a:schemeClr>
              </a:buClr>
              <a:buFont typeface="Verdana" panose="020B0604030504040204" pitchFamily="34" charset="0"/>
              <a:buChar char="-"/>
            </a:pPr>
            <a:r>
              <a:rPr lang="en-US">
                <a:solidFill>
                  <a:schemeClr val="tx1"/>
                </a:solidFill>
                <a:latin typeface="Verdana" panose="020B0604030504040204" pitchFamily="34" charset="0"/>
                <a:ea typeface="Verdana" panose="020B0604030504040204" pitchFamily="34" charset="0"/>
                <a:cs typeface="Times New Roman"/>
              </a:rPr>
              <a:t>Sequential Numbering – Positive Lot Id (PLI)</a:t>
            </a:r>
          </a:p>
          <a:p>
            <a:pPr marL="571500" indent="-571500">
              <a:buClr>
                <a:schemeClr val="accent5">
                  <a:lumMod val="75000"/>
                </a:schemeClr>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Product Recall – Successful “mock” </a:t>
            </a:r>
            <a:endParaRPr lang="en-US">
              <a:solidFill>
                <a:schemeClr val="tx1"/>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5" name="Picture 7" descr="Barcode"/>
          <p:cNvPicPr>
            <a:picLocks noChangeAspect="1" noChangeArrowheads="1"/>
          </p:cNvPicPr>
          <p:nvPr/>
        </p:nvPicPr>
        <p:blipFill>
          <a:blip r:embed="rId3" cstate="print"/>
          <a:srcRect/>
          <a:stretch>
            <a:fillRect/>
          </a:stretch>
        </p:blipFill>
        <p:spPr bwMode="auto">
          <a:xfrm>
            <a:off x="4364909" y="3950017"/>
            <a:ext cx="3899893" cy="2093810"/>
          </a:xfrm>
          <a:prstGeom prst="rect">
            <a:avLst/>
          </a:prstGeom>
          <a:ln>
            <a:noFill/>
          </a:ln>
          <a:effectLst>
            <a:outerShdw blurRad="292100" dist="139700" dir="2700000" algn="tl" rotWithShape="0">
              <a:srgbClr val="333333">
                <a:alpha val="65000"/>
              </a:srgbClr>
            </a:outerShdw>
          </a:effectLst>
        </p:spPr>
      </p:pic>
      <p:pic>
        <p:nvPicPr>
          <p:cNvPr id="15362" name="Picture 2" descr="Image showing bar coding and information for traceability, including product, lot ids, etc.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978" y="3832065"/>
            <a:ext cx="3357677" cy="2211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descr="A close up of a box with a label of federal state inspection. ">
            <a:extLst>
              <a:ext uri="{FF2B5EF4-FFF2-40B4-BE49-F238E27FC236}">
                <a16:creationId xmlns:a16="http://schemas.microsoft.com/office/drawing/2014/main" id="{5AD935E2-D841-4E2E-AB13-3AE15DD99E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1056" y="3963504"/>
            <a:ext cx="2919966" cy="2133967"/>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4E3A2694-DB49-4A9C-9EA1-358A47DABC79}"/>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Traceability</a:t>
            </a:r>
          </a:p>
        </p:txBody>
      </p:sp>
    </p:spTree>
    <p:extLst>
      <p:ext uri="{BB962C8B-B14F-4D97-AF65-F5344CB8AC3E}">
        <p14:creationId xmlns:p14="http://schemas.microsoft.com/office/powerpoint/2010/main" val="4128408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p:cNvSpPr>
          <p:nvPr/>
        </p:nvSpPr>
        <p:spPr>
          <a:xfrm>
            <a:off x="773724" y="1791727"/>
            <a:ext cx="6327381" cy="1077217"/>
          </a:xfrm>
          <a:prstGeom prst="rect">
            <a:avLst/>
          </a:prstGeom>
          <a:solidFill>
            <a:schemeClr val="bg1"/>
          </a:solidFill>
        </p:spPr>
        <p:txBody>
          <a:bodyPr wrap="square" lIns="91440" tIns="45720" rIns="91440" bIns="45720" rtlCol="0" anchor="t">
            <a:spAutoFit/>
          </a:bodyPr>
          <a:lstStyle/>
          <a:p>
            <a:pPr>
              <a:spcBef>
                <a:spcPts val="1200"/>
              </a:spcBef>
            </a:pPr>
            <a:r>
              <a:rPr lang="en-US" sz="3200" b="1">
                <a:solidFill>
                  <a:schemeClr val="accent5"/>
                </a:solidFill>
                <a:latin typeface="Verdana" panose="020B0604030504040204" pitchFamily="34" charset="0"/>
                <a:ea typeface="Verdana" panose="020B0604030504040204" pitchFamily="34" charset="0"/>
                <a:cs typeface="Times New Roman"/>
              </a:rPr>
              <a:t>Reduce contamination risks using: </a:t>
            </a:r>
            <a:endParaRPr lang="en-US" sz="3200">
              <a:solidFill>
                <a:schemeClr val="accent5"/>
              </a:solidFill>
              <a:latin typeface="Verdana" panose="020B0604030504040204" pitchFamily="34" charset="0"/>
              <a:ea typeface="Verdana" panose="020B0604030504040204" pitchFamily="34" charset="0"/>
              <a:cs typeface="Calibri"/>
            </a:endParaRPr>
          </a:p>
        </p:txBody>
      </p:sp>
      <p:sp>
        <p:nvSpPr>
          <p:cNvPr id="5" name="TextBox 4">
            <a:extLst>
              <a:ext uri="{FF2B5EF4-FFF2-40B4-BE49-F238E27FC236}">
                <a16:creationId xmlns:a16="http://schemas.microsoft.com/office/drawing/2014/main" id="{82559A41-8922-4F9E-ACE5-BEB77EC2A1ED}"/>
              </a:ext>
            </a:extLst>
          </p:cNvPr>
          <p:cNvSpPr txBox="1"/>
          <p:nvPr/>
        </p:nvSpPr>
        <p:spPr>
          <a:xfrm>
            <a:off x="526959" y="3155997"/>
            <a:ext cx="751196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Clr>
                <a:schemeClr val="accent5">
                  <a:lumMod val="75000"/>
                </a:schemeClr>
              </a:buClr>
              <a:buFont typeface="Arial" panose="020B0604020202020204" pitchFamily="34" charset="0"/>
              <a:buChar char="•"/>
            </a:pPr>
            <a:r>
              <a:rPr lang="en-US" sz="2800">
                <a:latin typeface="Verdana" panose="020B0604030504040204" pitchFamily="34" charset="0"/>
                <a:ea typeface="Verdana" panose="020B0604030504040204" pitchFamily="34" charset="0"/>
                <a:cs typeface="Arial"/>
              </a:rPr>
              <a:t>Worker training programs</a:t>
            </a:r>
            <a:r>
              <a:rPr lang="en-US" sz="2800" u="sng">
                <a:latin typeface="Verdana" panose="020B0604030504040204" pitchFamily="34" charset="0"/>
                <a:ea typeface="Verdana" panose="020B0604030504040204" pitchFamily="34" charset="0"/>
                <a:cs typeface="Arial"/>
              </a:rPr>
              <a:t>​</a:t>
            </a:r>
            <a:endParaRPr lang="en-US" sz="1600" u="sng">
              <a:latin typeface="Verdana" panose="020B0604030504040204" pitchFamily="34" charset="0"/>
              <a:ea typeface="Verdana" panose="020B0604030504040204" pitchFamily="34" charset="0"/>
            </a:endParaRPr>
          </a:p>
          <a:p>
            <a:pPr marL="457200" indent="-457200">
              <a:buClr>
                <a:schemeClr val="accent5">
                  <a:lumMod val="75000"/>
                </a:schemeClr>
              </a:buClr>
              <a:buFont typeface="Arial" panose="020B0604020202020204" pitchFamily="34" charset="0"/>
              <a:buChar char="•"/>
            </a:pPr>
            <a:r>
              <a:rPr lang="en-US" sz="2800">
                <a:latin typeface="Verdana" panose="020B0604030504040204" pitchFamily="34" charset="0"/>
                <a:ea typeface="Verdana" panose="020B0604030504040204" pitchFamily="34" charset="0"/>
                <a:cs typeface="Arial"/>
              </a:rPr>
              <a:t>Water monitoring, testing, treatment</a:t>
            </a:r>
          </a:p>
          <a:p>
            <a:pPr marL="457200" indent="-457200">
              <a:buClr>
                <a:schemeClr val="accent5">
                  <a:lumMod val="75000"/>
                </a:schemeClr>
              </a:buClr>
              <a:buFont typeface="Arial" panose="020B0604020202020204" pitchFamily="34" charset="0"/>
              <a:buChar char="•"/>
            </a:pPr>
            <a:r>
              <a:rPr lang="en-US" sz="2800">
                <a:latin typeface="Verdana" panose="020B0604030504040204" pitchFamily="34" charset="0"/>
                <a:ea typeface="Verdana" panose="020B0604030504040204" pitchFamily="34" charset="0"/>
                <a:cs typeface="Arial"/>
              </a:rPr>
              <a:t>Manure and compost management​</a:t>
            </a:r>
          </a:p>
          <a:p>
            <a:pPr marL="457200" indent="-457200">
              <a:buClr>
                <a:schemeClr val="accent5">
                  <a:lumMod val="75000"/>
                </a:schemeClr>
              </a:buClr>
              <a:buFont typeface="Arial" panose="020B0604020202020204" pitchFamily="34" charset="0"/>
              <a:buChar char="•"/>
            </a:pPr>
            <a:r>
              <a:rPr lang="en-US" sz="2800">
                <a:latin typeface="Verdana" panose="020B0604030504040204" pitchFamily="34" charset="0"/>
                <a:ea typeface="Verdana" panose="020B0604030504040204" pitchFamily="34" charset="0"/>
                <a:cs typeface="Arial"/>
              </a:rPr>
              <a:t>Wildlife and animal monitoring ​</a:t>
            </a:r>
          </a:p>
          <a:p>
            <a:pPr marL="457200" indent="-457200">
              <a:buClr>
                <a:schemeClr val="accent5">
                  <a:lumMod val="75000"/>
                </a:schemeClr>
              </a:buClr>
              <a:buFont typeface="Arial" panose="020B0604020202020204" pitchFamily="34" charset="0"/>
              <a:buChar char="•"/>
            </a:pPr>
            <a:r>
              <a:rPr lang="en-US" sz="2800">
                <a:latin typeface="Verdana" panose="020B0604030504040204" pitchFamily="34" charset="0"/>
                <a:ea typeface="Verdana" panose="020B0604030504040204" pitchFamily="34" charset="0"/>
                <a:cs typeface="Arial"/>
              </a:rPr>
              <a:t>Sanitation programs</a:t>
            </a:r>
          </a:p>
        </p:txBody>
      </p:sp>
      <p:pic>
        <p:nvPicPr>
          <p:cNvPr id="6" name="Picture 6" descr="Man getting water from a tap.">
            <a:extLst>
              <a:ext uri="{FF2B5EF4-FFF2-40B4-BE49-F238E27FC236}">
                <a16:creationId xmlns:a16="http://schemas.microsoft.com/office/drawing/2014/main" id="{3C70046C-0DCA-4F3F-9BB9-2738D768B166}"/>
              </a:ext>
            </a:extLst>
          </p:cNvPr>
          <p:cNvPicPr>
            <a:picLocks noChangeAspect="1"/>
          </p:cNvPicPr>
          <p:nvPr/>
        </p:nvPicPr>
        <p:blipFill>
          <a:blip r:embed="rId3"/>
          <a:stretch>
            <a:fillRect/>
          </a:stretch>
        </p:blipFill>
        <p:spPr>
          <a:xfrm>
            <a:off x="8038927" y="1443195"/>
            <a:ext cx="3203275" cy="2123580"/>
          </a:xfrm>
          <a:prstGeom prst="rect">
            <a:avLst/>
          </a:prstGeom>
          <a:ln>
            <a:noFill/>
          </a:ln>
          <a:effectLst>
            <a:outerShdw blurRad="292100" dist="139700" dir="2700000" algn="tl" rotWithShape="0">
              <a:srgbClr val="333333">
                <a:alpha val="65000"/>
              </a:srgbClr>
            </a:outerShdw>
          </a:effectLst>
        </p:spPr>
      </p:pic>
      <p:pic>
        <p:nvPicPr>
          <p:cNvPr id="7" name="Picture 10" descr="Man tossing organic material into a barrel. ">
            <a:extLst>
              <a:ext uri="{FF2B5EF4-FFF2-40B4-BE49-F238E27FC236}">
                <a16:creationId xmlns:a16="http://schemas.microsoft.com/office/drawing/2014/main" id="{5BD1DDC4-E209-4866-823E-EEC9B4D8ED20}"/>
              </a:ext>
            </a:extLst>
          </p:cNvPr>
          <p:cNvPicPr>
            <a:picLocks noChangeAspect="1"/>
          </p:cNvPicPr>
          <p:nvPr/>
        </p:nvPicPr>
        <p:blipFill>
          <a:blip r:embed="rId4"/>
          <a:stretch>
            <a:fillRect/>
          </a:stretch>
        </p:blipFill>
        <p:spPr>
          <a:xfrm>
            <a:off x="8118938" y="3936464"/>
            <a:ext cx="3208148" cy="2151680"/>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B590DE03-34E2-4DB8-B1B3-7A1F0F707D0C}"/>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USDA GAP Audit</a:t>
            </a:r>
          </a:p>
        </p:txBody>
      </p:sp>
    </p:spTree>
    <p:extLst>
      <p:ext uri="{BB962C8B-B14F-4D97-AF65-F5344CB8AC3E}">
        <p14:creationId xmlns:p14="http://schemas.microsoft.com/office/powerpoint/2010/main" val="2991578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653849"/>
            <a:ext cx="11260993" cy="542241"/>
          </a:xfrm>
        </p:spPr>
        <p:txBody>
          <a:bodyPr/>
          <a:lstStyle/>
          <a:p>
            <a:r>
              <a:rPr lang="en-US"/>
              <a:t>Water</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1239104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
          <p:cNvSpPr>
            <a:spLocks noGrp="1"/>
          </p:cNvSpPr>
          <p:nvPr>
            <p:ph sz="quarter" idx="10"/>
          </p:nvPr>
        </p:nvSpPr>
        <p:spPr>
          <a:xfrm>
            <a:off x="695326" y="1837620"/>
            <a:ext cx="7499105" cy="4045350"/>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t">
            <a:noAutofit/>
          </a:bodyPr>
          <a:lstStyle/>
          <a:p>
            <a:r>
              <a:rPr lang="en-US" sz="2400" b="1">
                <a:latin typeface="Verdana" panose="020B0604030504040204" pitchFamily="34" charset="0"/>
                <a:ea typeface="Verdana" panose="020B0604030504040204" pitchFamily="34" charset="0"/>
                <a:cs typeface="+mn-lt"/>
              </a:rPr>
              <a:t>Water </a:t>
            </a:r>
          </a:p>
          <a:p>
            <a:pPr lvl="1">
              <a:buFont typeface="Arial" panose="020B0604020202020204" pitchFamily="34" charset="0"/>
              <a:buChar char="•"/>
            </a:pPr>
            <a:r>
              <a:rPr lang="en-US" sz="2400">
                <a:solidFill>
                  <a:schemeClr val="tx1"/>
                </a:solidFill>
                <a:latin typeface="Verdana" panose="020B0604030504040204" pitchFamily="34" charset="0"/>
                <a:ea typeface="Verdana" panose="020B0604030504040204" pitchFamily="34" charset="0"/>
              </a:rPr>
              <a:t>Can carry and spread human pathogens, contaminating entire fields of large amounts of produce. </a:t>
            </a:r>
            <a:endParaRPr lang="en-US" sz="2400" b="1">
              <a:latin typeface="Verdana" panose="020B0604030504040204" pitchFamily="34" charset="0"/>
              <a:ea typeface="Verdana" panose="020B0604030504040204" pitchFamily="34" charset="0"/>
              <a:cs typeface="Calibri"/>
            </a:endParaRPr>
          </a:p>
          <a:p>
            <a:r>
              <a:rPr lang="en-US" sz="2400" b="1">
                <a:latin typeface="Verdana" panose="020B0604030504040204" pitchFamily="34" charset="0"/>
                <a:ea typeface="Verdana" panose="020B0604030504040204" pitchFamily="34" charset="0"/>
                <a:cs typeface="Calibri"/>
              </a:rPr>
              <a:t>Production Contamination Sources</a:t>
            </a:r>
          </a:p>
          <a:p>
            <a:pPr lvl="1">
              <a:buFont typeface="Arial" panose="020B0604020202020204" pitchFamily="34" charset="0"/>
              <a:buChar char="•"/>
            </a:pPr>
            <a:r>
              <a:rPr lang="en-US" sz="2400">
                <a:solidFill>
                  <a:schemeClr val="tx1"/>
                </a:solidFill>
                <a:latin typeface="Verdana" panose="020B0604030504040204" pitchFamily="34" charset="0"/>
                <a:ea typeface="Verdana" panose="020B0604030504040204" pitchFamily="34" charset="0"/>
              </a:rPr>
              <a:t>Irrigation, crop sprays, frost protection, flood events </a:t>
            </a:r>
            <a:endParaRPr lang="en-US" sz="2400" b="1">
              <a:latin typeface="Verdana" panose="020B0604030504040204" pitchFamily="34" charset="0"/>
              <a:ea typeface="Verdana" panose="020B0604030504040204" pitchFamily="34" charset="0"/>
              <a:cs typeface="Calibri"/>
            </a:endParaRPr>
          </a:p>
          <a:p>
            <a:r>
              <a:rPr lang="en-US" sz="2400" b="1">
                <a:latin typeface="Verdana" panose="020B0604030504040204" pitchFamily="34" charset="0"/>
                <a:ea typeface="Verdana" panose="020B0604030504040204" pitchFamily="34" charset="0"/>
                <a:cs typeface="Calibri"/>
              </a:rPr>
              <a:t>Postharvest Contamination Sources</a:t>
            </a:r>
          </a:p>
          <a:p>
            <a:pPr lvl="1">
              <a:buFont typeface="Arial" panose="020B0604020202020204" pitchFamily="34" charset="0"/>
              <a:buChar char="•"/>
            </a:pPr>
            <a:r>
              <a:rPr lang="en-US" sz="2400">
                <a:solidFill>
                  <a:schemeClr val="tx1"/>
                </a:solidFill>
                <a:latin typeface="Verdana" panose="020B0604030504040204" pitchFamily="34" charset="0"/>
                <a:ea typeface="Verdana" panose="020B0604030504040204" pitchFamily="34" charset="0"/>
              </a:rPr>
              <a:t>Fluming</a:t>
            </a:r>
            <a:r>
              <a:rPr lang="en-US" sz="2400">
                <a:latin typeface="Verdana" panose="020B0604030504040204" pitchFamily="34" charset="0"/>
                <a:ea typeface="Verdana" panose="020B0604030504040204" pitchFamily="34" charset="0"/>
              </a:rPr>
              <a:t>, cooling, washing, waxing, cleaning</a:t>
            </a:r>
            <a:endParaRPr lang="en-US" sz="2400" u="sng">
              <a:solidFill>
                <a:schemeClr val="tx1"/>
              </a:solidFill>
              <a:latin typeface="Verdana" panose="020B0604030504040204" pitchFamily="34" charset="0"/>
              <a:ea typeface="Verdana" panose="020B0604030504040204" pitchFamily="34" charset="0"/>
            </a:endParaRPr>
          </a:p>
          <a:p>
            <a:pPr indent="0">
              <a:buClrTx/>
              <a:buFont typeface="Arial"/>
              <a:buNone/>
            </a:pPr>
            <a:endParaRPr lang="en-US" sz="2800">
              <a:solidFill>
                <a:srgbClr val="3AA33C"/>
              </a:solidFill>
              <a:cs typeface="Times New Roman" panose="02020603050405020304" pitchFamily="18" charset="0"/>
            </a:endParaRPr>
          </a:p>
          <a:p>
            <a:pPr marL="914400" lvl="2" indent="0">
              <a:buClrTx/>
              <a:buNone/>
            </a:pPr>
            <a:endParaRPr lang="en-US" sz="2800">
              <a:cs typeface="Times New Roman" panose="02020603050405020304" pitchFamily="18" charset="0"/>
            </a:endParaRPr>
          </a:p>
          <a:p>
            <a:pPr lvl="2">
              <a:buClrTx/>
              <a:buFont typeface="Arial" panose="020B0604020202020204" pitchFamily="34" charset="0"/>
              <a:buChar char="•"/>
            </a:pPr>
            <a:endParaRPr lang="en-US" sz="2800">
              <a:cs typeface="Times New Roman" panose="02020603050405020304" pitchFamily="18" charset="0"/>
            </a:endParaRPr>
          </a:p>
          <a:p>
            <a:pPr marL="914400" lvl="2" indent="0">
              <a:buClr>
                <a:srgbClr val="3AA33C"/>
              </a:buClr>
              <a:buNone/>
            </a:pPr>
            <a:endParaRPr lang="en-US" sz="2800">
              <a:latin typeface="Times New Roman" panose="02020603050405020304" pitchFamily="18" charset="0"/>
              <a:cs typeface="Times New Roman" panose="02020603050405020304" pitchFamily="18" charset="0"/>
            </a:endParaRPr>
          </a:p>
        </p:txBody>
      </p:sp>
      <p:pic>
        <p:nvPicPr>
          <p:cNvPr id="8" name="Picture 8" descr="Image of water that could be carrying pathogens and thus be a source of contamination. ">
            <a:extLst>
              <a:ext uri="{FF2B5EF4-FFF2-40B4-BE49-F238E27FC236}">
                <a16:creationId xmlns:a16="http://schemas.microsoft.com/office/drawing/2014/main" id="{C45FEF0D-F918-41F9-B44B-CB91CBB84F45}"/>
              </a:ext>
            </a:extLst>
          </p:cNvPr>
          <p:cNvPicPr>
            <a:picLocks noChangeAspect="1"/>
          </p:cNvPicPr>
          <p:nvPr/>
        </p:nvPicPr>
        <p:blipFill rotWithShape="1">
          <a:blip r:embed="rId3"/>
          <a:srcRect t="4327" r="13462" b="-481"/>
          <a:stretch/>
        </p:blipFill>
        <p:spPr>
          <a:xfrm>
            <a:off x="8393722" y="3959186"/>
            <a:ext cx="2965941" cy="2197798"/>
          </a:xfrm>
          <a:prstGeom prst="rect">
            <a:avLst/>
          </a:prstGeom>
          <a:ln>
            <a:noFill/>
          </a:ln>
          <a:effectLst>
            <a:outerShdw blurRad="292100" dist="139700" dir="2700000" algn="tl" rotWithShape="0">
              <a:srgbClr val="333333">
                <a:alpha val="65000"/>
              </a:srgbClr>
            </a:outerShdw>
          </a:effectLst>
        </p:spPr>
      </p:pic>
      <p:pic>
        <p:nvPicPr>
          <p:cNvPr id="9" name="Picture 9" descr="Image of yellow squash being washed in water. ">
            <a:extLst>
              <a:ext uri="{FF2B5EF4-FFF2-40B4-BE49-F238E27FC236}">
                <a16:creationId xmlns:a16="http://schemas.microsoft.com/office/drawing/2014/main" id="{67C48E55-FF4C-4601-98B9-8360F5096B1C}"/>
              </a:ext>
            </a:extLst>
          </p:cNvPr>
          <p:cNvPicPr>
            <a:picLocks noChangeAspect="1"/>
          </p:cNvPicPr>
          <p:nvPr/>
        </p:nvPicPr>
        <p:blipFill>
          <a:blip r:embed="rId4"/>
          <a:stretch>
            <a:fillRect/>
          </a:stretch>
        </p:blipFill>
        <p:spPr>
          <a:xfrm>
            <a:off x="8393722" y="1467639"/>
            <a:ext cx="2958705" cy="2197798"/>
          </a:xfrm>
          <a:prstGeom prst="rect">
            <a:avLst/>
          </a:prstGeom>
          <a:ln>
            <a:noFill/>
          </a:ln>
          <a:effectLst>
            <a:outerShdw blurRad="292100" dist="139700" dir="2700000" algn="tl" rotWithShape="0">
              <a:srgbClr val="333333">
                <a:alpha val="65000"/>
              </a:srgbClr>
            </a:outerShdw>
          </a:effectLst>
        </p:spPr>
      </p:pic>
      <p:sp>
        <p:nvSpPr>
          <p:cNvPr id="11" name="Title 1">
            <a:extLst>
              <a:ext uri="{FF2B5EF4-FFF2-40B4-BE49-F238E27FC236}">
                <a16:creationId xmlns:a16="http://schemas.microsoft.com/office/drawing/2014/main" id="{535A65A8-8B74-4B92-8379-C328CE4185B6}"/>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Sources of Contamination </a:t>
            </a:r>
          </a:p>
        </p:txBody>
      </p:sp>
    </p:spTree>
    <p:extLst>
      <p:ext uri="{BB962C8B-B14F-4D97-AF65-F5344CB8AC3E}">
        <p14:creationId xmlns:p14="http://schemas.microsoft.com/office/powerpoint/2010/main" val="2690537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C70BE75-2D1C-4FED-A9C1-5A958FC1FAA7}"/>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Objectives</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endParaRPr>
          </a:p>
        </p:txBody>
      </p:sp>
      <p:sp>
        <p:nvSpPr>
          <p:cNvPr id="3" name="TextBox 2">
            <a:extLst>
              <a:ext uri="{FF2B5EF4-FFF2-40B4-BE49-F238E27FC236}">
                <a16:creationId xmlns:a16="http://schemas.microsoft.com/office/drawing/2014/main" id="{C38E99D8-3C3C-4ED0-BC05-9A9929BB53A9}"/>
              </a:ext>
            </a:extLst>
          </p:cNvPr>
          <p:cNvSpPr txBox="1"/>
          <p:nvPr/>
        </p:nvSpPr>
        <p:spPr>
          <a:xfrm>
            <a:off x="2502008" y="1022372"/>
            <a:ext cx="7974649"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3200">
              <a:cs typeface="Segoe UI"/>
            </a:endParaRPr>
          </a:p>
          <a:p>
            <a:r>
              <a:rPr lang="en-US" sz="2400">
                <a:latin typeface="Verdana"/>
                <a:ea typeface="Verdana"/>
                <a:cs typeface="Segoe UI"/>
              </a:rPr>
              <a:t>Identify on the farm best growing practices</a:t>
            </a:r>
            <a:r>
              <a:rPr lang="en-US" sz="2400" b="1">
                <a:latin typeface="Verdana"/>
                <a:ea typeface="Verdana"/>
                <a:cs typeface="Segoe UI"/>
              </a:rPr>
              <a:t> </a:t>
            </a:r>
            <a:r>
              <a:rPr lang="en-US" sz="2400">
                <a:latin typeface="Verdana"/>
                <a:ea typeface="Verdana"/>
                <a:cs typeface="Segoe UI"/>
              </a:rPr>
              <a:t>for fresh produce to reduce the risk of foodborne illness.​</a:t>
            </a:r>
          </a:p>
          <a:p>
            <a:endParaRPr lang="en-US" sz="2400">
              <a:latin typeface="Verdana" panose="020B0604030504040204" pitchFamily="34" charset="0"/>
              <a:ea typeface="Verdana" panose="020B0604030504040204" pitchFamily="34" charset="0"/>
              <a:cs typeface="Arial"/>
            </a:endParaRPr>
          </a:p>
          <a:p>
            <a:r>
              <a:rPr lang="en-US" sz="2400">
                <a:latin typeface="Verdana"/>
                <a:ea typeface="Verdana"/>
                <a:cs typeface="Segoe UI"/>
              </a:rPr>
              <a:t>Recognize previously voluntary growing practices and Good Agricultural Practices are now required by the Food Safety Modernization Act (FSMA).</a:t>
            </a:r>
          </a:p>
        </p:txBody>
      </p:sp>
      <p:pic>
        <p:nvPicPr>
          <p:cNvPr id="6" name="Picture 9">
            <a:extLst>
              <a:ext uri="{FF2B5EF4-FFF2-40B4-BE49-F238E27FC236}">
                <a16:creationId xmlns:a16="http://schemas.microsoft.com/office/drawing/2014/main" id="{5A116A4E-7AED-4626-B932-3D6E45CF2FB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32958" y="1669322"/>
            <a:ext cx="866775" cy="952500"/>
          </a:xfrm>
          <a:prstGeom prst="rect">
            <a:avLst/>
          </a:prstGeom>
        </p:spPr>
      </p:pic>
      <p:pic>
        <p:nvPicPr>
          <p:cNvPr id="10" name="Picture 11">
            <a:extLst>
              <a:ext uri="{FF2B5EF4-FFF2-40B4-BE49-F238E27FC236}">
                <a16:creationId xmlns:a16="http://schemas.microsoft.com/office/drawing/2014/main" id="{00DF1543-FC90-41DB-90D6-D41A9800C0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32958" y="3087633"/>
            <a:ext cx="866775" cy="952500"/>
          </a:xfrm>
          <a:prstGeom prst="rect">
            <a:avLst/>
          </a:prstGeom>
        </p:spPr>
      </p:pic>
      <p:pic>
        <p:nvPicPr>
          <p:cNvPr id="11" name="Picture 6" descr="Image showing farmer in a field. ">
            <a:extLst>
              <a:ext uri="{FF2B5EF4-FFF2-40B4-BE49-F238E27FC236}">
                <a16:creationId xmlns:a16="http://schemas.microsoft.com/office/drawing/2014/main" id="{1C0C6061-D00B-489F-A373-FA4B2465F071}"/>
              </a:ext>
            </a:extLst>
          </p:cNvPr>
          <p:cNvPicPr>
            <a:picLocks noChangeAspect="1"/>
          </p:cNvPicPr>
          <p:nvPr/>
        </p:nvPicPr>
        <p:blipFill>
          <a:blip r:embed="rId4"/>
          <a:stretch>
            <a:fillRect/>
          </a:stretch>
        </p:blipFill>
        <p:spPr>
          <a:xfrm>
            <a:off x="4785876" y="4345472"/>
            <a:ext cx="2620247" cy="17399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9630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1FCC29-3BC9-43EB-9947-0E2DB208000C}"/>
              </a:ext>
            </a:extLst>
          </p:cNvPr>
          <p:cNvSpPr>
            <a:spLocks noGrp="1"/>
          </p:cNvSpPr>
          <p:nvPr>
            <p:ph sz="quarter" idx="4294967295"/>
          </p:nvPr>
        </p:nvSpPr>
        <p:spPr>
          <a:xfrm>
            <a:off x="428263" y="1562582"/>
            <a:ext cx="5667737" cy="4268011"/>
          </a:xfrm>
          <a:solidFill>
            <a:schemeClr val="bg1"/>
          </a:solidFill>
        </p:spPr>
        <p:txBody>
          <a:bodyPr vert="horz" lIns="91440" tIns="45720" rIns="91440" bIns="45720" rtlCol="0" anchor="t">
            <a:normAutofit fontScale="25000" lnSpcReduction="20000"/>
          </a:bodyPr>
          <a:lstStyle/>
          <a:p>
            <a:r>
              <a:rPr lang="en-US" sz="11200" b="1">
                <a:latin typeface="Verdana" panose="020B0604030504040204" pitchFamily="34" charset="0"/>
                <a:ea typeface="Verdana" panose="020B0604030504040204" pitchFamily="34" charset="0"/>
                <a:cs typeface="Times New Roman"/>
              </a:rPr>
              <a:t>Definition:</a:t>
            </a:r>
          </a:p>
          <a:p>
            <a:pPr>
              <a:spcBef>
                <a:spcPts val="1200"/>
              </a:spcBef>
            </a:pPr>
            <a:r>
              <a:rPr lang="en-US" sz="11200">
                <a:solidFill>
                  <a:schemeClr val="tx1"/>
                </a:solidFill>
                <a:latin typeface="Verdana" panose="020B0604030504040204" pitchFamily="34" charset="0"/>
                <a:ea typeface="Verdana" panose="020B0604030504040204" pitchFamily="34" charset="0"/>
                <a:cs typeface="Times New Roman"/>
              </a:rPr>
              <a:t>“Water intended to, or is likely to, contact covered produce or food contact surfaces”. All agricultural water must be safe and of adequate sanitary quality for its intended use.”	</a:t>
            </a:r>
            <a:endParaRPr lang="en-US" sz="11200" b="1">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spcBef>
                <a:spcPts val="1200"/>
              </a:spcBef>
              <a:buClr>
                <a:schemeClr val="accent5">
                  <a:lumMod val="75000"/>
                </a:schemeClr>
              </a:buClr>
            </a:pPr>
            <a:r>
              <a:rPr lang="en-US" sz="11200" b="1">
                <a:latin typeface="Verdana" panose="020B0604030504040204" pitchFamily="34" charset="0"/>
                <a:ea typeface="Verdana" panose="020B0604030504040204" pitchFamily="34" charset="0"/>
                <a:cs typeface="Times New Roman"/>
              </a:rPr>
              <a:t>Applies to farms covered by the FMSA rule</a:t>
            </a:r>
          </a:p>
          <a:p>
            <a:pPr>
              <a:spcBef>
                <a:spcPts val="0"/>
              </a:spcBef>
            </a:pPr>
            <a:r>
              <a:rPr lang="en-US" sz="12800">
                <a:solidFill>
                  <a:schemeClr val="tx1"/>
                </a:solidFill>
                <a:latin typeface="Calibri"/>
                <a:cs typeface="Calibri"/>
              </a:rPr>
              <a:t>	</a:t>
            </a:r>
            <a:r>
              <a:rPr lang="en-US" sz="12800">
                <a:solidFill>
                  <a:schemeClr val="tx1"/>
                </a:solidFill>
              </a:rPr>
              <a:t>	</a:t>
            </a:r>
            <a:endParaRPr lang="en-US" sz="12800">
              <a:solidFill>
                <a:schemeClr val="tx1"/>
              </a:solidFill>
              <a:cs typeface="Calibri"/>
            </a:endParaRPr>
          </a:p>
          <a:p>
            <a:pPr>
              <a:spcBef>
                <a:spcPts val="0"/>
              </a:spcBef>
            </a:pPr>
            <a:endParaRPr lang="en-US" sz="12800">
              <a:solidFill>
                <a:schemeClr val="tx1"/>
              </a:solidFill>
            </a:endParaRPr>
          </a:p>
          <a:p>
            <a:pPr>
              <a:spcBef>
                <a:spcPts val="0"/>
              </a:spcBef>
            </a:pPr>
            <a:r>
              <a:rPr lang="en-US" sz="12800">
                <a:solidFill>
                  <a:schemeClr val="tx1"/>
                </a:solidFill>
              </a:rPr>
              <a:t>	</a:t>
            </a:r>
            <a:endParaRPr lang="en-US" sz="12800">
              <a:solidFill>
                <a:schemeClr val="tx1"/>
              </a:solidFill>
              <a:cs typeface="Calibri"/>
            </a:endParaRPr>
          </a:p>
          <a:p>
            <a:pPr>
              <a:spcBef>
                <a:spcPts val="0"/>
              </a:spcBef>
            </a:pPr>
            <a:endParaRPr lang="en-US" sz="3600">
              <a:solidFill>
                <a:schemeClr val="tx1"/>
              </a:solidFill>
            </a:endParaRPr>
          </a:p>
          <a:p>
            <a:r>
              <a:rPr lang="en-US" sz="3600"/>
              <a:t>	</a:t>
            </a:r>
            <a:endParaRPr lang="en-US" sz="3600">
              <a:cs typeface="Calibri"/>
            </a:endParaRPr>
          </a:p>
          <a:p>
            <a:r>
              <a:rPr lang="en-US" sz="3600"/>
              <a:t>	</a:t>
            </a:r>
            <a:endParaRPr lang="en-US" sz="3600">
              <a:cs typeface="Calibri"/>
            </a:endParaRPr>
          </a:p>
        </p:txBody>
      </p:sp>
      <p:pic>
        <p:nvPicPr>
          <p:cNvPr id="4" name="Picture 4" descr="Image of irrigation using agricultural water. ">
            <a:extLst>
              <a:ext uri="{FF2B5EF4-FFF2-40B4-BE49-F238E27FC236}">
                <a16:creationId xmlns:a16="http://schemas.microsoft.com/office/drawing/2014/main" id="{A7B1A7C1-0099-42DF-8980-4A865DF51C7A}"/>
              </a:ext>
            </a:extLst>
          </p:cNvPr>
          <p:cNvPicPr>
            <a:picLocks noChangeAspect="1"/>
          </p:cNvPicPr>
          <p:nvPr/>
        </p:nvPicPr>
        <p:blipFill>
          <a:blip r:embed="rId3"/>
          <a:stretch>
            <a:fillRect/>
          </a:stretch>
        </p:blipFill>
        <p:spPr>
          <a:xfrm>
            <a:off x="6263100" y="1954588"/>
            <a:ext cx="5167076" cy="3441365"/>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DC6E529F-CB0D-45D7-AA7E-CF4813CE78C9}"/>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FSMA - Agricultural Water</a:t>
            </a:r>
          </a:p>
        </p:txBody>
      </p:sp>
    </p:spTree>
    <p:extLst>
      <p:ext uri="{BB962C8B-B14F-4D97-AF65-F5344CB8AC3E}">
        <p14:creationId xmlns:p14="http://schemas.microsoft.com/office/powerpoint/2010/main" val="599574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descr="Image of the probability of contamination spectrum from lower risk, public source/treated water, to higher risk, surface water that's open to the environment. "/>
          <p:cNvGrpSpPr/>
          <p:nvPr/>
        </p:nvGrpSpPr>
        <p:grpSpPr>
          <a:xfrm>
            <a:off x="1314735" y="1280613"/>
            <a:ext cx="9969402" cy="4313081"/>
            <a:chOff x="681488" y="1295400"/>
            <a:chExt cx="8113134" cy="4736073"/>
          </a:xfrm>
          <a:solidFill>
            <a:schemeClr val="tx2">
              <a:lumMod val="40000"/>
              <a:lumOff val="60000"/>
            </a:schemeClr>
          </a:solidFill>
        </p:grpSpPr>
        <p:grpSp>
          <p:nvGrpSpPr>
            <p:cNvPr id="7" name="Group 6"/>
            <p:cNvGrpSpPr/>
            <p:nvPr/>
          </p:nvGrpSpPr>
          <p:grpSpPr>
            <a:xfrm>
              <a:off x="1143000" y="1295400"/>
              <a:ext cx="6856657" cy="1485902"/>
              <a:chOff x="1345194" y="-457200"/>
              <a:chExt cx="6856657" cy="1485902"/>
            </a:xfrm>
            <a:grpFill/>
          </p:grpSpPr>
          <p:sp>
            <p:nvSpPr>
              <p:cNvPr id="4" name="Left Arrow 3"/>
              <p:cNvSpPr/>
              <p:nvPr/>
            </p:nvSpPr>
            <p:spPr>
              <a:xfrm>
                <a:off x="1345194" y="-457200"/>
                <a:ext cx="3427657" cy="1485899"/>
              </a:xfrm>
              <a:prstGeom prst="leftArrow">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prstClr val="white"/>
                  </a:solidFill>
                </a:endParaRPr>
              </a:p>
            </p:txBody>
          </p:sp>
          <p:sp>
            <p:nvSpPr>
              <p:cNvPr id="10" name="Left Arrow 9"/>
              <p:cNvSpPr/>
              <p:nvPr/>
            </p:nvSpPr>
            <p:spPr>
              <a:xfrm rot="10800000">
                <a:off x="4772851" y="-457199"/>
                <a:ext cx="3429000" cy="1485901"/>
              </a:xfrm>
              <a:prstGeom prst="leftArrow">
                <a:avLst/>
              </a:prstGeom>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prstClr val="white"/>
                  </a:solidFill>
                </a:endParaRPr>
              </a:p>
            </p:txBody>
          </p:sp>
          <p:sp>
            <p:nvSpPr>
              <p:cNvPr id="11" name="Content Placeholder 5"/>
              <p:cNvSpPr txBox="1">
                <a:spLocks/>
              </p:cNvSpPr>
              <p:nvPr/>
            </p:nvSpPr>
            <p:spPr bwMode="auto">
              <a:xfrm>
                <a:off x="5083892" y="-27472"/>
                <a:ext cx="2282134" cy="658284"/>
              </a:xfrm>
              <a:prstGeom prst="rect">
                <a:avLst/>
              </a:prstGeom>
              <a:solidFill>
                <a:srgbClr val="FF0000"/>
              </a:solidFill>
              <a:ln w="9525">
                <a:solidFill>
                  <a:srgbClr val="FF0000"/>
                </a:solidFill>
                <a:miter lim="800000"/>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r>
                  <a:rPr lang="en-US" b="1">
                    <a:solidFill>
                      <a:schemeClr val="tx1"/>
                    </a:solidFill>
                    <a:cs typeface="Times New Roman" panose="02020603050405020304" pitchFamily="18" charset="0"/>
                  </a:rPr>
                  <a:t>Higher Risk</a:t>
                </a:r>
              </a:p>
              <a:p>
                <a:pPr marL="0" indent="0" eaLnBrk="1" hangingPunct="1">
                  <a:spcBef>
                    <a:spcPts val="1800"/>
                  </a:spcBef>
                  <a:buNone/>
                </a:pPr>
                <a:endParaRPr lang="en-US" sz="2800" b="1">
                  <a:solidFill>
                    <a:prstClr val="white"/>
                  </a:solidFill>
                </a:endParaRPr>
              </a:p>
            </p:txBody>
          </p:sp>
        </p:grpSp>
        <p:grpSp>
          <p:nvGrpSpPr>
            <p:cNvPr id="6" name="Group 5"/>
            <p:cNvGrpSpPr/>
            <p:nvPr/>
          </p:nvGrpSpPr>
          <p:grpSpPr>
            <a:xfrm>
              <a:off x="681488" y="2971800"/>
              <a:ext cx="8113134" cy="3059673"/>
              <a:chOff x="681488" y="2971800"/>
              <a:chExt cx="8113134" cy="3059673"/>
            </a:xfrm>
            <a:grpFill/>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5137" y="3467494"/>
                <a:ext cx="2470493" cy="2049108"/>
              </a:xfrm>
              <a:prstGeom prst="rect">
                <a:avLst/>
              </a:prstGeom>
              <a:ln>
                <a:noFill/>
              </a:ln>
              <a:effectLst>
                <a:outerShdw blurRad="292100" dist="139700" dir="2700000" algn="tl" rotWithShape="0">
                  <a:srgbClr val="333333">
                    <a:alpha val="65000"/>
                  </a:srgbClr>
                </a:outerShdw>
              </a:effectLst>
            </p:spPr>
            <p:style>
              <a:lnRef idx="2">
                <a:schemeClr val="accent5">
                  <a:shade val="50000"/>
                </a:schemeClr>
              </a:lnRef>
              <a:fillRef idx="1">
                <a:schemeClr val="accent5"/>
              </a:fillRef>
              <a:effectRef idx="0">
                <a:schemeClr val="accent5"/>
              </a:effectRef>
              <a:fontRef idx="minor">
                <a:schemeClr val="lt1"/>
              </a:fontRef>
            </p:style>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1488" y="3430269"/>
                <a:ext cx="2543116" cy="2127054"/>
              </a:xfrm>
              <a:prstGeom prst="rect">
                <a:avLst/>
              </a:prstGeom>
              <a:ln>
                <a:noFill/>
              </a:ln>
              <a:effectLst>
                <a:outerShdw blurRad="292100" dist="139700" dir="2700000" algn="tl" rotWithShape="0">
                  <a:srgbClr val="333333">
                    <a:alpha val="65000"/>
                  </a:srgbClr>
                </a:outerShdw>
              </a:effectLst>
            </p:spPr>
            <p:style>
              <a:lnRef idx="2">
                <a:schemeClr val="accent5">
                  <a:shade val="50000"/>
                </a:schemeClr>
              </a:lnRef>
              <a:fillRef idx="1">
                <a:schemeClr val="accent5"/>
              </a:fillRef>
              <a:effectRef idx="0">
                <a:schemeClr val="accent5"/>
              </a:effectRef>
              <a:fontRef idx="minor">
                <a:schemeClr val="lt1"/>
              </a:fontRef>
            </p:style>
          </p:pic>
          <p:sp>
            <p:nvSpPr>
              <p:cNvPr id="12" name="Content Placeholder 5"/>
              <p:cNvSpPr txBox="1">
                <a:spLocks/>
              </p:cNvSpPr>
              <p:nvPr/>
            </p:nvSpPr>
            <p:spPr bwMode="auto">
              <a:xfrm>
                <a:off x="690743" y="2971800"/>
                <a:ext cx="2459817" cy="421004"/>
              </a:xfrm>
              <a:prstGeom prst="rect">
                <a:avLst/>
              </a:prstGeom>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gn="ctr">
                  <a:buNone/>
                </a:pPr>
                <a:r>
                  <a:rPr lang="en-US" b="1">
                    <a:solidFill>
                      <a:schemeClr val="tx1"/>
                    </a:solidFill>
                    <a:cs typeface="Times New Roman" panose="02020603050405020304" pitchFamily="18" charset="0"/>
                  </a:rPr>
                  <a:t>Public Source</a:t>
                </a:r>
                <a:endParaRPr lang="en-US" sz="3200" b="1">
                  <a:solidFill>
                    <a:schemeClr val="tx1"/>
                  </a:solidFill>
                  <a:cs typeface="Times New Roman" panose="02020603050405020304" pitchFamily="18" charset="0"/>
                </a:endParaRPr>
              </a:p>
            </p:txBody>
          </p:sp>
          <p:sp>
            <p:nvSpPr>
              <p:cNvPr id="13" name="Content Placeholder 5"/>
              <p:cNvSpPr txBox="1">
                <a:spLocks/>
              </p:cNvSpPr>
              <p:nvPr/>
            </p:nvSpPr>
            <p:spPr bwMode="auto">
              <a:xfrm>
                <a:off x="3525911" y="2971800"/>
                <a:ext cx="2427929" cy="533400"/>
              </a:xfrm>
              <a:prstGeom prst="rect">
                <a:avLst/>
              </a:prstGeom>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r>
                  <a:rPr lang="en-US" b="1">
                    <a:solidFill>
                      <a:schemeClr val="tx1"/>
                    </a:solidFill>
                  </a:rPr>
                  <a:t>     Ground</a:t>
                </a:r>
              </a:p>
              <a:p>
                <a:pPr marL="0" indent="0" eaLnBrk="1" hangingPunct="1">
                  <a:spcBef>
                    <a:spcPts val="1800"/>
                  </a:spcBef>
                  <a:buNone/>
                </a:pPr>
                <a:endParaRPr lang="en-US" sz="2800" b="1">
                  <a:solidFill>
                    <a:schemeClr val="tx1"/>
                  </a:solidFill>
                </a:endParaRPr>
              </a:p>
            </p:txBody>
          </p:sp>
          <p:sp>
            <p:nvSpPr>
              <p:cNvPr id="14" name="Content Placeholder 5"/>
              <p:cNvSpPr txBox="1">
                <a:spLocks/>
              </p:cNvSpPr>
              <p:nvPr/>
            </p:nvSpPr>
            <p:spPr bwMode="auto">
              <a:xfrm>
                <a:off x="5926145" y="2971800"/>
                <a:ext cx="2868477" cy="429468"/>
              </a:xfrm>
              <a:prstGeom prst="rect">
                <a:avLst/>
              </a:prstGeom>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gn="ctr">
                  <a:buNone/>
                </a:pPr>
                <a:r>
                  <a:rPr lang="en-US" b="1">
                    <a:solidFill>
                      <a:schemeClr val="tx1"/>
                    </a:solidFill>
                    <a:cs typeface="Times New Roman" panose="02020603050405020304" pitchFamily="18" charset="0"/>
                  </a:rPr>
                  <a:t>Surface</a:t>
                </a:r>
                <a:endParaRPr lang="en-US">
                  <a:cs typeface="Calibri"/>
                </a:endParaRPr>
              </a:p>
            </p:txBody>
          </p:sp>
          <p:sp>
            <p:nvSpPr>
              <p:cNvPr id="16" name="Content Placeholder 5"/>
              <p:cNvSpPr txBox="1">
                <a:spLocks/>
              </p:cNvSpPr>
              <p:nvPr/>
            </p:nvSpPr>
            <p:spPr bwMode="auto">
              <a:xfrm>
                <a:off x="681488" y="5503892"/>
                <a:ext cx="2439478" cy="520913"/>
              </a:xfrm>
              <a:prstGeom prst="rect">
                <a:avLst/>
              </a:prstGeom>
              <a:ln/>
              <a:extLst>
                <a:ext uri="{91240B29-F687-4F45-9708-019B960494DF}">
                  <a14:hiddenLine xmlns:a14="http://schemas.microsoft.com/office/drawing/2010/main" w="9525">
                    <a:solidFill>
                      <a:srgbClr val="000000"/>
                    </a:solidFill>
                    <a:miter lim="800000"/>
                    <a:headEnd/>
                    <a:tailEnd/>
                  </a14:hiddenLine>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r>
                  <a:rPr lang="en-US">
                    <a:solidFill>
                      <a:schemeClr val="tx1"/>
                    </a:solidFill>
                    <a:latin typeface="Times New Roman" panose="02020603050405020304" pitchFamily="18" charset="0"/>
                    <a:cs typeface="Times New Roman" panose="02020603050405020304" pitchFamily="18" charset="0"/>
                  </a:rPr>
                  <a:t>    </a:t>
                </a:r>
                <a:r>
                  <a:rPr lang="en-US" b="1">
                    <a:solidFill>
                      <a:schemeClr val="tx1"/>
                    </a:solidFill>
                    <a:cs typeface="Times New Roman" panose="02020603050405020304" pitchFamily="18" charset="0"/>
                  </a:rPr>
                  <a:t>Treated</a:t>
                </a:r>
                <a:endParaRPr lang="en-US" sz="3200" b="1">
                  <a:solidFill>
                    <a:schemeClr val="tx1"/>
                  </a:solidFill>
                  <a:cs typeface="Times New Roman" panose="02020603050405020304" pitchFamily="18" charset="0"/>
                </a:endParaRPr>
              </a:p>
            </p:txBody>
          </p:sp>
          <p:sp>
            <p:nvSpPr>
              <p:cNvPr id="18" name="Content Placeholder 5"/>
              <p:cNvSpPr txBox="1">
                <a:spLocks/>
              </p:cNvSpPr>
              <p:nvPr/>
            </p:nvSpPr>
            <p:spPr bwMode="auto">
              <a:xfrm>
                <a:off x="6285854" y="5555240"/>
                <a:ext cx="2309776" cy="476233"/>
              </a:xfrm>
              <a:prstGeom prst="rect">
                <a:avLst/>
              </a:prstGeom>
              <a:ln/>
              <a:extLst>
                <a:ext uri="{91240B29-F687-4F45-9708-019B960494DF}">
                  <a14:hiddenLine xmlns:a14="http://schemas.microsoft.com/office/drawing/2010/main" w="9525">
                    <a:solidFill>
                      <a:srgbClr val="000000"/>
                    </a:solidFill>
                    <a:miter lim="800000"/>
                    <a:headEnd/>
                    <a:tailEnd/>
                  </a14:hiddenLine>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4625" lvl="1" indent="0" algn="ctr">
                  <a:spcBef>
                    <a:spcPts val="0"/>
                  </a:spcBef>
                  <a:buNone/>
                </a:pPr>
                <a:r>
                  <a:rPr lang="en-US" b="1">
                    <a:solidFill>
                      <a:schemeClr val="tx1"/>
                    </a:solidFill>
                    <a:cs typeface="Times New Roman" panose="02020603050405020304" pitchFamily="18" charset="0"/>
                  </a:rPr>
                  <a:t>Open to Environment</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2464" y="3489247"/>
                <a:ext cx="2427929" cy="2057395"/>
              </a:xfrm>
              <a:prstGeom prst="rect">
                <a:avLst/>
              </a:prstGeom>
              <a:ln>
                <a:noFill/>
              </a:ln>
              <a:effectLst>
                <a:outerShdw blurRad="292100" dist="139700" dir="2700000" algn="tl" rotWithShape="0">
                  <a:srgbClr val="333333">
                    <a:alpha val="65000"/>
                  </a:srgbClr>
                </a:outerShdw>
              </a:effectLst>
            </p:spPr>
            <p:style>
              <a:lnRef idx="2">
                <a:schemeClr val="accent5">
                  <a:shade val="50000"/>
                </a:schemeClr>
              </a:lnRef>
              <a:fillRef idx="1">
                <a:schemeClr val="accent5"/>
              </a:fillRef>
              <a:effectRef idx="0">
                <a:schemeClr val="accent5"/>
              </a:effectRef>
              <a:fontRef idx="minor">
                <a:schemeClr val="lt1"/>
              </a:fontRef>
            </p:style>
          </p:pic>
        </p:grpSp>
      </p:grpSp>
      <p:sp>
        <p:nvSpPr>
          <p:cNvPr id="9" name="Content Placeholder 5"/>
          <p:cNvSpPr>
            <a:spLocks noGrp="1"/>
          </p:cNvSpPr>
          <p:nvPr>
            <p:ph sz="quarter" idx="10"/>
          </p:nvPr>
        </p:nvSpPr>
        <p:spPr>
          <a:xfrm>
            <a:off x="892883" y="1671724"/>
            <a:ext cx="10391254" cy="4585295"/>
          </a:xfrm>
        </p:spPr>
        <p:txBody>
          <a:bodyPr vert="horz" lIns="91440" tIns="45720" rIns="91440" bIns="45720" rtlCol="0" anchor="t">
            <a:normAutofit/>
          </a:bodyPr>
          <a:lstStyle/>
          <a:p>
            <a:pPr marL="457200" lvl="1" indent="0">
              <a:buNone/>
            </a:pPr>
            <a:r>
              <a:rPr lang="en-US" b="1">
                <a:latin typeface="+mn-lt"/>
                <a:cs typeface="Times New Roman"/>
              </a:rPr>
              <a:t>                       Lower Risk</a:t>
            </a:r>
            <a:endParaRPr lang="en-US"/>
          </a:p>
          <a:p>
            <a:pPr>
              <a:spcBef>
                <a:spcPts val="1800"/>
              </a:spcBef>
            </a:pPr>
            <a:endParaRPr lang="en-US" sz="2800" b="1">
              <a:solidFill>
                <a:schemeClr val="bg1"/>
              </a:solidFill>
            </a:endParaRPr>
          </a:p>
        </p:txBody>
      </p:sp>
      <p:sp>
        <p:nvSpPr>
          <p:cNvPr id="20" name="Content Placeholder 5"/>
          <p:cNvSpPr txBox="1">
            <a:spLocks/>
          </p:cNvSpPr>
          <p:nvPr/>
        </p:nvSpPr>
        <p:spPr bwMode="auto">
          <a:xfrm>
            <a:off x="4703897" y="5124808"/>
            <a:ext cx="3174188" cy="584304"/>
          </a:xfrm>
          <a:prstGeom prst="rect">
            <a:avLst/>
          </a:prstGeom>
          <a:ln/>
          <a:extLst>
            <a:ext uri="{91240B29-F687-4F45-9708-019B960494DF}">
              <a14:hiddenLine xmlns:a14="http://schemas.microsoft.com/office/drawing/2010/main" w="9525">
                <a:solidFill>
                  <a:srgbClr val="000000"/>
                </a:solidFill>
                <a:miter lim="800000"/>
                <a:headEnd/>
                <a:tailEnd/>
              </a14:hiddenLine>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r>
              <a:rPr lang="en-US">
                <a:solidFill>
                  <a:schemeClr val="tx1"/>
                </a:solidFill>
                <a:latin typeface="Times New Roman" panose="02020603050405020304" pitchFamily="18" charset="0"/>
                <a:cs typeface="Times New Roman" panose="02020603050405020304" pitchFamily="18" charset="0"/>
              </a:rPr>
              <a:t>    </a:t>
            </a:r>
            <a:r>
              <a:rPr lang="en-US" b="1">
                <a:solidFill>
                  <a:schemeClr val="tx1"/>
                </a:solidFill>
                <a:cs typeface="Times New Roman" panose="02020603050405020304" pitchFamily="18" charset="0"/>
              </a:rPr>
              <a:t>Protected</a:t>
            </a:r>
            <a:endParaRPr lang="en-US" sz="3200" b="1">
              <a:solidFill>
                <a:schemeClr val="tx1"/>
              </a:solidFill>
              <a:cs typeface="Times New Roman" panose="02020603050405020304" pitchFamily="18" charset="0"/>
            </a:endParaRPr>
          </a:p>
        </p:txBody>
      </p:sp>
      <p:sp>
        <p:nvSpPr>
          <p:cNvPr id="19" name="Title 1">
            <a:extLst>
              <a:ext uri="{FF2B5EF4-FFF2-40B4-BE49-F238E27FC236}">
                <a16:creationId xmlns:a16="http://schemas.microsoft.com/office/drawing/2014/main" id="{73310949-AE94-4D9C-9EC9-C31B07C13989}"/>
              </a:ext>
            </a:extLst>
          </p:cNvPr>
          <p:cNvSpPr txBox="1">
            <a:spLocks noGrp="1"/>
          </p:cNvSpPr>
          <p:nvPr>
            <p:ph type="title" idx="4294967295"/>
          </p:nvPr>
        </p:nvSpPr>
        <p:spPr>
          <a:xfrm>
            <a:off x="697087" y="368707"/>
            <a:ext cx="9025925"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Probability of Contamination</a:t>
            </a:r>
          </a:p>
        </p:txBody>
      </p:sp>
    </p:spTree>
    <p:extLst>
      <p:ext uri="{BB962C8B-B14F-4D97-AF65-F5344CB8AC3E}">
        <p14:creationId xmlns:p14="http://schemas.microsoft.com/office/powerpoint/2010/main" val="2750965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475" y="368707"/>
            <a:ext cx="8970537" cy="704800"/>
          </a:xfrm>
        </p:spPr>
        <p:txBody>
          <a:bodyPr>
            <a:normAutofit/>
          </a:bodyPr>
          <a:lstStyle/>
          <a:p>
            <a:pPr algn="l"/>
            <a:r>
              <a:rPr lang="en-US" sz="3600">
                <a:latin typeface="Calibri" panose="020F0502020204030204" pitchFamily="34" charset="0"/>
                <a:cs typeface="Calibri" panose="020F0502020204030204" pitchFamily="34" charset="0"/>
              </a:rPr>
              <a:t>Postharvest Water</a:t>
            </a:r>
          </a:p>
        </p:txBody>
      </p:sp>
      <p:sp>
        <p:nvSpPr>
          <p:cNvPr id="3" name="Content Placeholder 2"/>
          <p:cNvSpPr>
            <a:spLocks noGrp="1"/>
          </p:cNvSpPr>
          <p:nvPr>
            <p:ph sz="quarter" idx="10"/>
          </p:nvPr>
        </p:nvSpPr>
        <p:spPr>
          <a:xfrm>
            <a:off x="850788" y="1470991"/>
            <a:ext cx="10490424" cy="4762434"/>
          </a:xfrm>
          <a:solidFill>
            <a:schemeClr val="bg1"/>
          </a:solidFill>
        </p:spPr>
        <p:txBody>
          <a:bodyPr vert="horz" lIns="91440" tIns="45720" rIns="91440" bIns="45720" rtlCol="0" anchor="t">
            <a:normAutofit/>
          </a:bodyPr>
          <a:lstStyle/>
          <a:p>
            <a:r>
              <a:rPr lang="en-US" sz="2800">
                <a:solidFill>
                  <a:schemeClr val="tx1"/>
                </a:solidFill>
                <a:latin typeface="Verdana" panose="020B0604030504040204" pitchFamily="34" charset="0"/>
                <a:ea typeface="Verdana" panose="020B0604030504040204" pitchFamily="34" charset="0"/>
                <a:cs typeface="Times New Roman"/>
              </a:rPr>
              <a:t>Every food safety risk in the field cannot be eliminated.</a:t>
            </a:r>
          </a:p>
          <a:p>
            <a:r>
              <a:rPr lang="en-US" sz="2800">
                <a:solidFill>
                  <a:schemeClr val="tx1"/>
                </a:solidFill>
                <a:latin typeface="Verdana" panose="020B0604030504040204" pitchFamily="34" charset="0"/>
                <a:ea typeface="Verdana" panose="020B0604030504040204" pitchFamily="34" charset="0"/>
                <a:cs typeface="Times New Roman"/>
              </a:rPr>
              <a:t>Postharvest water has the </a:t>
            </a:r>
            <a:r>
              <a:rPr lang="en-US" sz="2800" b="1">
                <a:latin typeface="Verdana" panose="020B0604030504040204" pitchFamily="34" charset="0"/>
                <a:ea typeface="Verdana" panose="020B0604030504040204" pitchFamily="34" charset="0"/>
                <a:cs typeface="Times New Roman"/>
              </a:rPr>
              <a:t>potential </a:t>
            </a:r>
            <a:r>
              <a:rPr lang="en-US" sz="2800">
                <a:solidFill>
                  <a:schemeClr val="tx1"/>
                </a:solidFill>
                <a:latin typeface="Verdana" panose="020B0604030504040204" pitchFamily="34" charset="0"/>
                <a:ea typeface="Verdana" panose="020B0604030504040204" pitchFamily="34" charset="0"/>
                <a:cs typeface="Times New Roman"/>
              </a:rPr>
              <a:t>to spread contamination widely.</a:t>
            </a:r>
          </a:p>
        </p:txBody>
      </p:sp>
      <p:pic>
        <p:nvPicPr>
          <p:cNvPr id="4" name="Picture 3" descr="Image of greens being washed.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5598" y="3263345"/>
            <a:ext cx="4069078" cy="2906484"/>
          </a:xfrm>
          <a:prstGeom prst="rect">
            <a:avLst/>
          </a:prstGeom>
          <a:ln>
            <a:noFill/>
          </a:ln>
          <a:effectLst>
            <a:outerShdw blurRad="292100" dist="139700" dir="2700000" algn="tl" rotWithShape="0">
              <a:srgbClr val="333333">
                <a:alpha val="65000"/>
              </a:srgbClr>
            </a:outerShdw>
          </a:effectLst>
        </p:spPr>
      </p:pic>
      <p:pic>
        <p:nvPicPr>
          <p:cNvPr id="6" name="Picture 5" descr="Image of green beans being washed in water.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9605" y="3268363"/>
            <a:ext cx="4176395" cy="28964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45248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653849"/>
            <a:ext cx="11260993" cy="542241"/>
          </a:xfrm>
        </p:spPr>
        <p:txBody>
          <a:bodyPr/>
          <a:lstStyle/>
          <a:p>
            <a:r>
              <a:rPr lang="en-US">
                <a:latin typeface="+mj-lt"/>
              </a:rPr>
              <a:t>Humans</a:t>
            </a:r>
            <a:endParaRPr lang="en-US"/>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2653063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
          <p:cNvSpPr>
            <a:spLocks noGrp="1"/>
          </p:cNvSpPr>
          <p:nvPr>
            <p:ph sz="quarter" idx="10"/>
          </p:nvPr>
        </p:nvSpPr>
        <p:spPr>
          <a:xfrm>
            <a:off x="810684" y="1477965"/>
            <a:ext cx="10779760" cy="4710399"/>
          </a:xfrm>
          <a:prstGeom prst="rect">
            <a:avLst/>
          </a:prstGeom>
          <a:solidFill>
            <a:schemeClr val="bg1"/>
          </a:solidFill>
        </p:spPr>
        <p:txBody>
          <a:bodyPr vert="horz" lIns="91440" tIns="45720" rIns="91440" bIns="45720" rtlCol="0" anchor="t">
            <a:normAutofit/>
          </a:bodyPr>
          <a:lstStyle/>
          <a:p>
            <a:pPr marL="137160"/>
            <a:r>
              <a:rPr lang="en-US" sz="2400">
                <a:solidFill>
                  <a:schemeClr val="tx1"/>
                </a:solidFill>
                <a:latin typeface="Verdana" panose="020B0604030504040204" pitchFamily="34" charset="0"/>
                <a:ea typeface="Verdana" panose="020B0604030504040204" pitchFamily="34" charset="0"/>
                <a:cs typeface="Times New Roman"/>
              </a:rPr>
              <a:t>Workers can spread pathogens to produce by directly handling fruits and vegetables.</a:t>
            </a:r>
          </a:p>
          <a:p>
            <a:pPr marL="137160"/>
            <a:endParaRPr lang="en-US" sz="2400">
              <a:solidFill>
                <a:schemeClr val="tx1"/>
              </a:solidFill>
              <a:latin typeface="Verdana" panose="020B0604030504040204" pitchFamily="34" charset="0"/>
              <a:ea typeface="Verdana" panose="020B0604030504040204" pitchFamily="34" charset="0"/>
              <a:cs typeface="Times New Roman"/>
            </a:endParaRPr>
          </a:p>
          <a:p>
            <a:pPr marL="137160"/>
            <a:r>
              <a:rPr lang="en-US" sz="2400" b="1">
                <a:latin typeface="Verdana" panose="020B0604030504040204" pitchFamily="34" charset="0"/>
                <a:ea typeface="Verdana" panose="020B0604030504040204" pitchFamily="34" charset="0"/>
                <a:cs typeface="Times New Roman"/>
              </a:rPr>
              <a:t>Improper health and hygiene practices</a:t>
            </a:r>
          </a:p>
          <a:p>
            <a:pPr lvl="2">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Lack of training and hand washing</a:t>
            </a:r>
          </a:p>
          <a:p>
            <a:pPr lvl="2">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Lack of adequate toilet facilities</a:t>
            </a:r>
          </a:p>
          <a:p>
            <a:pPr marL="174625" lvl="1" indent="0">
              <a:buClrTx/>
              <a:buSzPct val="88000"/>
              <a:buNone/>
            </a:pPr>
            <a:r>
              <a:rPr lang="en-US" sz="2400" b="1">
                <a:solidFill>
                  <a:schemeClr val="accent5"/>
                </a:solidFill>
                <a:latin typeface="Verdana" panose="020B0604030504040204" pitchFamily="34" charset="0"/>
                <a:ea typeface="Verdana" panose="020B0604030504040204" pitchFamily="34" charset="0"/>
                <a:cs typeface="Times New Roman"/>
              </a:rPr>
              <a:t>Illness or injury</a:t>
            </a:r>
          </a:p>
          <a:p>
            <a:pPr lvl="2">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Working while sick</a:t>
            </a:r>
          </a:p>
          <a:p>
            <a:pPr lvl="2">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Injuries that result in blood </a:t>
            </a:r>
            <a:br>
              <a:rPr lang="en-US">
                <a:latin typeface="Verdana" panose="020B0604030504040204" pitchFamily="34" charset="0"/>
                <a:ea typeface="Verdana" panose="020B0604030504040204" pitchFamily="34" charset="0"/>
                <a:cs typeface="Times New Roman" panose="02020603050405020304" pitchFamily="18" charset="0"/>
              </a:rPr>
            </a:br>
            <a:r>
              <a:rPr lang="en-US">
                <a:latin typeface="Verdana" panose="020B0604030504040204" pitchFamily="34" charset="0"/>
                <a:ea typeface="Verdana" panose="020B0604030504040204" pitchFamily="34" charset="0"/>
                <a:cs typeface="Times New Roman"/>
              </a:rPr>
              <a:t>contacting fresh produce</a:t>
            </a:r>
          </a:p>
          <a:p>
            <a:pPr marL="914400" lvl="2" indent="0">
              <a:buClrTx/>
              <a:buNone/>
            </a:pPr>
            <a:endParaRPr lang="en-US">
              <a:latin typeface="Arial" panose="020B0604020202020204" pitchFamily="34" charset="0"/>
              <a:cs typeface="Arial" panose="020B0604020202020204" pitchFamily="34" charset="0"/>
            </a:endParaRPr>
          </a:p>
        </p:txBody>
      </p:sp>
      <p:pic>
        <p:nvPicPr>
          <p:cNvPr id="2" name="Picture 1" descr="Image of a worker handling produce in a field.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6395" y="2201696"/>
            <a:ext cx="3254921" cy="3697217"/>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4F0C6B66-A520-4EF7-9435-AEBC4CF5EFDE}"/>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Sources of Contamination: Workers</a:t>
            </a:r>
          </a:p>
        </p:txBody>
      </p:sp>
    </p:spTree>
    <p:extLst>
      <p:ext uri="{BB962C8B-B14F-4D97-AF65-F5344CB8AC3E}">
        <p14:creationId xmlns:p14="http://schemas.microsoft.com/office/powerpoint/2010/main" val="265070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
          <p:cNvSpPr>
            <a:spLocks noGrp="1"/>
          </p:cNvSpPr>
          <p:nvPr>
            <p:ph sz="quarter" idx="10"/>
          </p:nvPr>
        </p:nvSpPr>
        <p:spPr>
          <a:prstGeom prst="rect">
            <a:avLst/>
          </a:prstGeom>
          <a:solidFill>
            <a:schemeClr val="bg1"/>
          </a:solidFill>
        </p:spPr>
        <p:txBody>
          <a:bodyPr vert="horz" lIns="91440" tIns="45720" rIns="91440" bIns="45720" rtlCol="0" anchor="t">
            <a:normAutofit/>
          </a:bodyPr>
          <a:lstStyle/>
          <a:p>
            <a:pPr marL="914400" lvl="2" indent="0">
              <a:spcBef>
                <a:spcPts val="0"/>
              </a:spcBef>
              <a:buClrTx/>
              <a:buNone/>
            </a:pPr>
            <a:r>
              <a:rPr lang="en-US" sz="2800">
                <a:latin typeface="Verdana" panose="020B0604030504040204" pitchFamily="34" charset="0"/>
                <a:ea typeface="Verdana" panose="020B0604030504040204" pitchFamily="34" charset="0"/>
                <a:cs typeface="Times New Roman"/>
              </a:rPr>
              <a:t>Visitors should be trained in food safety practices. </a:t>
            </a:r>
            <a:endParaRPr lang="en-US" sz="2800" b="1">
              <a:latin typeface="Verdana" panose="020B0604030504040204" pitchFamily="34" charset="0"/>
              <a:ea typeface="Verdana" panose="020B0604030504040204" pitchFamily="34" charset="0"/>
              <a:cs typeface="Times New Roman" panose="02020603050405020304" pitchFamily="18" charset="0"/>
            </a:endParaRPr>
          </a:p>
        </p:txBody>
      </p:sp>
      <p:pic>
        <p:nvPicPr>
          <p:cNvPr id="4" name="Picture 3" descr="Image of visitors to a farm or garden. "/>
          <p:cNvPicPr>
            <a:picLocks noChangeAspect="1"/>
          </p:cNvPicPr>
          <p:nvPr/>
        </p:nvPicPr>
        <p:blipFill>
          <a:blip r:embed="rId3"/>
          <a:stretch>
            <a:fillRect/>
          </a:stretch>
        </p:blipFill>
        <p:spPr>
          <a:xfrm>
            <a:off x="1327456" y="2047115"/>
            <a:ext cx="9841888" cy="4016418"/>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1AA44364-EB1A-49A2-A3E2-B54E00DB90CF}"/>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Sources of Contamination: Visitors</a:t>
            </a:r>
          </a:p>
        </p:txBody>
      </p:sp>
    </p:spTree>
    <p:extLst>
      <p:ext uri="{BB962C8B-B14F-4D97-AF65-F5344CB8AC3E}">
        <p14:creationId xmlns:p14="http://schemas.microsoft.com/office/powerpoint/2010/main" val="2431705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653849"/>
            <a:ext cx="11260993" cy="542241"/>
          </a:xfrm>
        </p:spPr>
        <p:txBody>
          <a:bodyPr/>
          <a:lstStyle/>
          <a:p>
            <a:r>
              <a:rPr lang="en-US">
                <a:latin typeface="+mj-lt"/>
              </a:rPr>
              <a:t>Soil</a:t>
            </a:r>
            <a:endParaRPr lang="en-US"/>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1922112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656368" y="1389887"/>
            <a:ext cx="10879264" cy="4798477"/>
          </a:xfrm>
          <a:solidFill>
            <a:schemeClr val="bg1"/>
          </a:solidFill>
        </p:spPr>
        <p:txBody>
          <a:bodyPr vert="horz" lIns="91440" tIns="45720" rIns="91440" bIns="45720" rtlCol="0" anchor="ctr">
            <a:normAutofit fontScale="85000" lnSpcReduction="20000"/>
          </a:bodyPr>
          <a:lstStyle/>
          <a:p>
            <a:r>
              <a:rPr lang="en-US" sz="3300" b="1">
                <a:latin typeface="Verdana" panose="020B0604030504040204" pitchFamily="34" charset="0"/>
                <a:ea typeface="Verdana" panose="020B0604030504040204" pitchFamily="34" charset="0"/>
                <a:cs typeface="Times New Roman"/>
              </a:rPr>
              <a:t>Soil Amendments:</a:t>
            </a:r>
          </a:p>
          <a:p>
            <a:r>
              <a:rPr lang="en-US" sz="3300" b="1">
                <a:latin typeface="Verdana" panose="020B0604030504040204" pitchFamily="34" charset="0"/>
                <a:ea typeface="Verdana" panose="020B0604030504040204" pitchFamily="34" charset="0"/>
                <a:cs typeface="Times New Roman"/>
              </a:rPr>
              <a:t>Any</a:t>
            </a:r>
            <a:r>
              <a:rPr lang="en-US" sz="3300">
                <a:solidFill>
                  <a:srgbClr val="00FF00"/>
                </a:solidFill>
                <a:latin typeface="Verdana" panose="020B0604030504040204" pitchFamily="34" charset="0"/>
                <a:ea typeface="Verdana" panose="020B0604030504040204" pitchFamily="34" charset="0"/>
                <a:cs typeface="Times New Roman"/>
              </a:rPr>
              <a:t> </a:t>
            </a:r>
            <a:r>
              <a:rPr lang="en-US" sz="3300">
                <a:solidFill>
                  <a:schemeClr val="tx1"/>
                </a:solidFill>
                <a:latin typeface="Verdana" panose="020B0604030504040204" pitchFamily="34" charset="0"/>
                <a:ea typeface="Verdana" panose="020B0604030504040204" pitchFamily="34" charset="0"/>
                <a:cs typeface="Times New Roman"/>
              </a:rPr>
              <a:t>chemical, biological, or physical materials </a:t>
            </a:r>
            <a:r>
              <a:rPr lang="en-US" sz="3300" b="1">
                <a:latin typeface="Verdana" panose="020B0604030504040204" pitchFamily="34" charset="0"/>
                <a:ea typeface="Verdana" panose="020B0604030504040204" pitchFamily="34" charset="0"/>
                <a:cs typeface="Times New Roman"/>
              </a:rPr>
              <a:t>intentionally</a:t>
            </a:r>
            <a:r>
              <a:rPr lang="en-US" sz="3300">
                <a:solidFill>
                  <a:schemeClr val="tx1"/>
                </a:solidFill>
                <a:latin typeface="Verdana" panose="020B0604030504040204" pitchFamily="34" charset="0"/>
                <a:ea typeface="Verdana" panose="020B0604030504040204" pitchFamily="34" charset="0"/>
                <a:cs typeface="Times New Roman"/>
              </a:rPr>
              <a:t> </a:t>
            </a:r>
            <a:r>
              <a:rPr lang="en-US" sz="3300" b="1">
                <a:latin typeface="Verdana" panose="020B0604030504040204" pitchFamily="34" charset="0"/>
                <a:ea typeface="Verdana" panose="020B0604030504040204" pitchFamily="34" charset="0"/>
                <a:cs typeface="Times New Roman"/>
              </a:rPr>
              <a:t>added</a:t>
            </a:r>
            <a:r>
              <a:rPr lang="en-US" sz="3300">
                <a:solidFill>
                  <a:schemeClr val="tx1"/>
                </a:solidFill>
                <a:latin typeface="Verdana" panose="020B0604030504040204" pitchFamily="34" charset="0"/>
                <a:ea typeface="Verdana" panose="020B0604030504040204" pitchFamily="34" charset="0"/>
                <a:cs typeface="Times New Roman"/>
              </a:rPr>
              <a:t> to the soil to improve and support plant growth and development.</a:t>
            </a:r>
          </a:p>
          <a:p>
            <a:endParaRPr lang="en-US" b="1" u="sng">
              <a:solidFill>
                <a:schemeClr val="tx1"/>
              </a:solidFill>
              <a:latin typeface="Verdana" panose="020B0604030504040204" pitchFamily="34" charset="0"/>
              <a:ea typeface="Verdana" panose="020B0604030504040204" pitchFamily="34" charset="0"/>
              <a:cs typeface="Times New Roman"/>
            </a:endParaRPr>
          </a:p>
          <a:p>
            <a:r>
              <a:rPr lang="en-US" sz="3300" b="1">
                <a:latin typeface="Verdana" panose="020B0604030504040204" pitchFamily="34" charset="0"/>
                <a:ea typeface="Verdana" panose="020B0604030504040204" pitchFamily="34" charset="0"/>
                <a:cs typeface="Times New Roman"/>
              </a:rPr>
              <a:t>Examples: </a:t>
            </a:r>
            <a:endParaRPr lang="en-US" sz="3300" b="1">
              <a:latin typeface="Verdana" panose="020B0604030504040204" pitchFamily="34" charset="0"/>
              <a:ea typeface="Verdana" panose="020B0604030504040204" pitchFamily="34" charset="0"/>
              <a:cs typeface="Times New Roman" panose="02020603050405020304" pitchFamily="18" charset="0"/>
            </a:endParaRPr>
          </a:p>
          <a:p>
            <a:pPr marL="457200" indent="-457200">
              <a:buClr>
                <a:schemeClr val="accent5"/>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Fertilizers</a:t>
            </a:r>
          </a:p>
          <a:p>
            <a:pPr marL="457200" indent="-457200">
              <a:buClr>
                <a:schemeClr val="accent5"/>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Stabilized compost</a:t>
            </a:r>
          </a:p>
          <a:p>
            <a:pPr marL="457200" indent="-457200">
              <a:buClr>
                <a:schemeClr val="accent5"/>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Manure</a:t>
            </a:r>
          </a:p>
          <a:p>
            <a:pPr marL="457200" indent="-457200">
              <a:buClr>
                <a:schemeClr val="accent5"/>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Non-fecal animal byproducts</a:t>
            </a:r>
          </a:p>
          <a:p>
            <a:pPr marL="457200" indent="-457200">
              <a:buClr>
                <a:schemeClr val="accent5"/>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Peat moss</a:t>
            </a:r>
          </a:p>
          <a:p>
            <a:pPr marL="457200" indent="-457200">
              <a:buClr>
                <a:schemeClr val="accent5"/>
              </a:buClr>
              <a:buFont typeface="Arial" panose="020B0604020202020204" pitchFamily="34" charset="0"/>
              <a:buChar char="•"/>
            </a:pPr>
            <a:r>
              <a:rPr lang="en-US" sz="2800">
                <a:solidFill>
                  <a:schemeClr val="tx1"/>
                </a:solidFill>
                <a:latin typeface="Verdana" panose="020B0604030504040204" pitchFamily="34" charset="0"/>
                <a:ea typeface="Verdana" panose="020B0604030504040204" pitchFamily="34" charset="0"/>
                <a:cs typeface="Times New Roman"/>
              </a:rPr>
              <a:t>Perlite</a:t>
            </a:r>
          </a:p>
        </p:txBody>
      </p:sp>
      <p:sp>
        <p:nvSpPr>
          <p:cNvPr id="5" name="TextBox 4">
            <a:extLst>
              <a:ext uri="{FF2B5EF4-FFF2-40B4-BE49-F238E27FC236}">
                <a16:creationId xmlns:a16="http://schemas.microsoft.com/office/drawing/2014/main" id="{34059E85-36C6-487A-9A9A-C068E92BAEA3}"/>
              </a:ext>
            </a:extLst>
          </p:cNvPr>
          <p:cNvSpPr txBox="1"/>
          <p:nvPr/>
        </p:nvSpPr>
        <p:spPr>
          <a:xfrm>
            <a:off x="6780752" y="3326042"/>
            <a:ext cx="4754880" cy="2369880"/>
          </a:xfrm>
          <a:prstGeom prst="rect">
            <a:avLst/>
          </a:prstGeom>
          <a:noFill/>
        </p:spPr>
        <p:txBody>
          <a:bodyPr wrap="square">
            <a:spAutoFit/>
          </a:bodyPr>
          <a:lstStyle/>
          <a:p>
            <a:pPr marL="285750" indent="-285750">
              <a:buFont typeface="Wingdings" panose="05000000000000000000" pitchFamily="2" charset="2"/>
              <a:buChar char="§"/>
            </a:pPr>
            <a:endParaRPr lang="en-US" sz="2800">
              <a:latin typeface="Verdana" panose="020B0604030504040204" pitchFamily="34" charset="0"/>
              <a:ea typeface="Verdana" panose="020B0604030504040204" pitchFamily="34" charset="0"/>
              <a:cs typeface="Times New Roman"/>
            </a:endParaRPr>
          </a:p>
          <a:p>
            <a:pPr marL="457200" indent="-457200">
              <a:buClr>
                <a:schemeClr val="accent5"/>
              </a:buClr>
              <a:buFont typeface="Arial" panose="020B0604020202020204" pitchFamily="34" charset="0"/>
              <a:buChar char="•"/>
            </a:pPr>
            <a:r>
              <a:rPr lang="en-US" sz="2400">
                <a:latin typeface="Verdana" panose="020B0604030504040204" pitchFamily="34" charset="0"/>
                <a:ea typeface="Verdana" panose="020B0604030504040204" pitchFamily="34" charset="0"/>
                <a:cs typeface="Times New Roman"/>
              </a:rPr>
              <a:t>Vegetable waste</a:t>
            </a:r>
          </a:p>
          <a:p>
            <a:pPr marL="457200" indent="-457200">
              <a:buClr>
                <a:schemeClr val="accent5"/>
              </a:buClr>
              <a:buFont typeface="Arial" panose="020B0604020202020204" pitchFamily="34" charset="0"/>
              <a:buChar char="•"/>
            </a:pPr>
            <a:r>
              <a:rPr lang="en-US" sz="2400">
                <a:latin typeface="Verdana" panose="020B0604030504040204" pitchFamily="34" charset="0"/>
                <a:ea typeface="Verdana" panose="020B0604030504040204" pitchFamily="34" charset="0"/>
                <a:cs typeface="Times New Roman"/>
              </a:rPr>
              <a:t>S</a:t>
            </a:r>
            <a:r>
              <a:rPr lang="en-US" sz="2400">
                <a:solidFill>
                  <a:schemeClr val="tx1"/>
                </a:solidFill>
                <a:latin typeface="Verdana" panose="020B0604030504040204" pitchFamily="34" charset="0"/>
                <a:ea typeface="Verdana" panose="020B0604030504040204" pitchFamily="34" charset="0"/>
                <a:cs typeface="Times New Roman"/>
              </a:rPr>
              <a:t>ewage sludge biosolids</a:t>
            </a:r>
            <a:endParaRPr lang="en-US" sz="2400">
              <a:latin typeface="Verdana" panose="020B0604030504040204" pitchFamily="34" charset="0"/>
              <a:ea typeface="Verdana" panose="020B0604030504040204" pitchFamily="34" charset="0"/>
              <a:cs typeface="Times New Roman"/>
            </a:endParaRPr>
          </a:p>
          <a:p>
            <a:pPr marL="457200" indent="-457200">
              <a:buClr>
                <a:schemeClr val="accent5"/>
              </a:buClr>
              <a:buFont typeface="Arial" panose="020B0604020202020204" pitchFamily="34" charset="0"/>
              <a:buChar char="•"/>
            </a:pPr>
            <a:r>
              <a:rPr lang="en-US" sz="2400">
                <a:solidFill>
                  <a:schemeClr val="tx1"/>
                </a:solidFill>
                <a:latin typeface="Verdana" panose="020B0604030504040204" pitchFamily="34" charset="0"/>
                <a:ea typeface="Verdana" panose="020B0604030504040204" pitchFamily="34" charset="0"/>
                <a:cs typeface="Times New Roman"/>
              </a:rPr>
              <a:t>Table waste</a:t>
            </a:r>
            <a:endParaRPr lang="en-US" sz="2400">
              <a:latin typeface="Verdana" panose="020B0604030504040204" pitchFamily="34" charset="0"/>
              <a:ea typeface="Verdana" panose="020B0604030504040204" pitchFamily="34" charset="0"/>
              <a:cs typeface="Times New Roman"/>
            </a:endParaRPr>
          </a:p>
          <a:p>
            <a:pPr marL="457200" indent="-457200">
              <a:buClr>
                <a:schemeClr val="accent5"/>
              </a:buClr>
              <a:buFont typeface="Arial" panose="020B0604020202020204" pitchFamily="34" charset="0"/>
              <a:buChar char="•"/>
            </a:pPr>
            <a:r>
              <a:rPr lang="en-US" sz="2400">
                <a:solidFill>
                  <a:schemeClr val="tx1"/>
                </a:solidFill>
                <a:latin typeface="Verdana" panose="020B0604030504040204" pitchFamily="34" charset="0"/>
                <a:ea typeface="Verdana" panose="020B0604030504040204" pitchFamily="34" charset="0"/>
                <a:cs typeface="Times New Roman"/>
              </a:rPr>
              <a:t>Agricultural tea and yard trimmings</a:t>
            </a:r>
            <a:endParaRPr lang="en-US" sz="2400"/>
          </a:p>
        </p:txBody>
      </p:sp>
      <p:sp>
        <p:nvSpPr>
          <p:cNvPr id="8" name="Title 1">
            <a:extLst>
              <a:ext uri="{FF2B5EF4-FFF2-40B4-BE49-F238E27FC236}">
                <a16:creationId xmlns:a16="http://schemas.microsoft.com/office/drawing/2014/main" id="{D24F43D6-C76A-4F4A-9240-E9D2A67F8B8C}"/>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Sources of Contamination: Soil Amendments</a:t>
            </a:r>
          </a:p>
        </p:txBody>
      </p:sp>
    </p:spTree>
    <p:extLst>
      <p:ext uri="{BB962C8B-B14F-4D97-AF65-F5344CB8AC3E}">
        <p14:creationId xmlns:p14="http://schemas.microsoft.com/office/powerpoint/2010/main" val="125740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898803" y="1591039"/>
            <a:ext cx="6818610" cy="4710399"/>
          </a:xfrm>
          <a:solidFill>
            <a:schemeClr val="bg1"/>
          </a:solidFill>
        </p:spPr>
        <p:txBody>
          <a:bodyPr vert="horz" lIns="91440" tIns="45720" rIns="91440" bIns="45720" rtlCol="0" anchor="t">
            <a:normAutofit fontScale="85000" lnSpcReduction="20000"/>
          </a:bodyPr>
          <a:lstStyle/>
          <a:p>
            <a:pPr marL="457200" indent="-457200">
              <a:lnSpc>
                <a:spcPct val="110000"/>
              </a:lnSpc>
              <a:spcAft>
                <a:spcPts val="1000"/>
              </a:spcAft>
              <a:buClr>
                <a:schemeClr val="accent5"/>
              </a:buClr>
              <a:buFont typeface="Arial" panose="020B0604020202020204" pitchFamily="34" charset="0"/>
              <a:buChar char="•"/>
            </a:pPr>
            <a:r>
              <a:rPr lang="en-US" sz="3000">
                <a:solidFill>
                  <a:schemeClr val="tx1"/>
                </a:solidFill>
                <a:latin typeface="Verdana" panose="020B0604030504040204" pitchFamily="34" charset="0"/>
                <a:ea typeface="Verdana" panose="020B0604030504040204" pitchFamily="34" charset="0"/>
                <a:cs typeface="Times New Roman"/>
              </a:rPr>
              <a:t>Risk assessment – if and when </a:t>
            </a:r>
            <a:r>
              <a:rPr lang="en-US" sz="3000" b="1">
                <a:latin typeface="Verdana" panose="020B0604030504040204" pitchFamily="34" charset="0"/>
                <a:ea typeface="Verdana" panose="020B0604030504040204" pitchFamily="34" charset="0"/>
                <a:cs typeface="Times New Roman"/>
              </a:rPr>
              <a:t>raw</a:t>
            </a:r>
            <a:r>
              <a:rPr lang="en-US" sz="3000">
                <a:solidFill>
                  <a:schemeClr val="tx1"/>
                </a:solidFill>
                <a:latin typeface="Verdana" panose="020B0604030504040204" pitchFamily="34" charset="0"/>
                <a:ea typeface="Verdana" panose="020B0604030504040204" pitchFamily="34" charset="0"/>
                <a:cs typeface="Times New Roman"/>
              </a:rPr>
              <a:t> manure or biosolids are appropriate to use</a:t>
            </a:r>
            <a:endParaRPr lang="en-US" sz="3000">
              <a:solidFill>
                <a:schemeClr val="tx1"/>
              </a:solidFill>
              <a:latin typeface="Verdana" panose="020B0604030504040204" pitchFamily="34" charset="0"/>
              <a:ea typeface="Verdana" panose="020B0604030504040204" pitchFamily="34" charset="0"/>
              <a:cs typeface="Calibri"/>
            </a:endParaRPr>
          </a:p>
          <a:p>
            <a:pPr marL="457200" indent="-457200">
              <a:lnSpc>
                <a:spcPct val="110000"/>
              </a:lnSpc>
              <a:spcAft>
                <a:spcPts val="1000"/>
              </a:spcAft>
              <a:buClr>
                <a:schemeClr val="accent5"/>
              </a:buClr>
              <a:buFont typeface="Arial" panose="020B0604020202020204" pitchFamily="34" charset="0"/>
              <a:buChar char="•"/>
            </a:pPr>
            <a:r>
              <a:rPr lang="en-US" sz="3000">
                <a:solidFill>
                  <a:schemeClr val="tx1"/>
                </a:solidFill>
                <a:latin typeface="Verdana" panose="020B0604030504040204" pitchFamily="34" charset="0"/>
                <a:ea typeface="Verdana" panose="020B0604030504040204" pitchFamily="34" charset="0"/>
                <a:cs typeface="Times New Roman"/>
              </a:rPr>
              <a:t>Commodity-specific guidance</a:t>
            </a:r>
          </a:p>
          <a:p>
            <a:pPr marL="457200" indent="-457200">
              <a:lnSpc>
                <a:spcPct val="110000"/>
              </a:lnSpc>
              <a:spcAft>
                <a:spcPts val="1000"/>
              </a:spcAft>
              <a:buClr>
                <a:schemeClr val="accent5"/>
              </a:buClr>
              <a:buFont typeface="Arial" panose="020B0604020202020204" pitchFamily="34" charset="0"/>
              <a:buChar char="•"/>
            </a:pPr>
            <a:r>
              <a:rPr lang="en-US" sz="3000">
                <a:solidFill>
                  <a:schemeClr val="tx1"/>
                </a:solidFill>
                <a:latin typeface="Verdana" panose="020B0604030504040204" pitchFamily="34" charset="0"/>
                <a:ea typeface="Verdana" panose="020B0604030504040204" pitchFamily="34" charset="0"/>
                <a:cs typeface="Times New Roman"/>
              </a:rPr>
              <a:t>Raw manure:</a:t>
            </a:r>
          </a:p>
          <a:p>
            <a:pPr marL="1200150" lvl="1" indent="-457200">
              <a:lnSpc>
                <a:spcPct val="110000"/>
              </a:lnSpc>
              <a:spcAft>
                <a:spcPts val="1000"/>
              </a:spcAft>
              <a:buFont typeface="Verdana" panose="020B0604030504040204" pitchFamily="34" charset="0"/>
              <a:buChar char="-"/>
            </a:pPr>
            <a:r>
              <a:rPr lang="en-US" sz="2600">
                <a:solidFill>
                  <a:srgbClr val="000000"/>
                </a:solidFill>
                <a:latin typeface="Verdana" panose="020B0604030504040204" pitchFamily="34" charset="0"/>
                <a:ea typeface="Verdana" panose="020B0604030504040204" pitchFamily="34" charset="0"/>
                <a:cs typeface="Times New Roman"/>
              </a:rPr>
              <a:t>2 weeks prior to planting</a:t>
            </a:r>
            <a:endParaRPr lang="en-US" sz="2600">
              <a:solidFill>
                <a:srgbClr val="000000"/>
              </a:solidFill>
              <a:latin typeface="Verdana" panose="020B0604030504040204" pitchFamily="34" charset="0"/>
              <a:ea typeface="Verdana" panose="020B0604030504040204" pitchFamily="34" charset="0"/>
            </a:endParaRPr>
          </a:p>
          <a:p>
            <a:pPr marL="1200150" lvl="1" indent="-457200">
              <a:lnSpc>
                <a:spcPct val="110000"/>
              </a:lnSpc>
              <a:spcBef>
                <a:spcPts val="0"/>
              </a:spcBef>
              <a:spcAft>
                <a:spcPts val="600"/>
              </a:spcAft>
              <a:buFont typeface="Verdana" panose="020B0604030504040204" pitchFamily="34" charset="0"/>
              <a:buChar char="-"/>
            </a:pPr>
            <a:r>
              <a:rPr lang="en-US" sz="2600">
                <a:solidFill>
                  <a:schemeClr val="tx1"/>
                </a:solidFill>
                <a:latin typeface="Verdana" panose="020B0604030504040204" pitchFamily="34" charset="0"/>
                <a:ea typeface="Verdana" panose="020B0604030504040204" pitchFamily="34" charset="0"/>
                <a:cs typeface="Times New Roman"/>
              </a:rPr>
              <a:t>120/90 days prior to harvest </a:t>
            </a:r>
          </a:p>
          <a:p>
            <a:pPr marL="457200" indent="-457200">
              <a:lnSpc>
                <a:spcPct val="110000"/>
              </a:lnSpc>
              <a:spcBef>
                <a:spcPts val="0"/>
              </a:spcBef>
              <a:spcAft>
                <a:spcPts val="600"/>
              </a:spcAft>
              <a:buClr>
                <a:schemeClr val="accent5"/>
              </a:buClr>
              <a:buFont typeface="Arial" panose="020B0604020202020204" pitchFamily="34" charset="0"/>
              <a:buChar char="•"/>
            </a:pPr>
            <a:endParaRPr lang="en-US" sz="300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marL="457200" indent="-457200">
              <a:lnSpc>
                <a:spcPct val="110000"/>
              </a:lnSpc>
              <a:spcBef>
                <a:spcPts val="0"/>
              </a:spcBef>
              <a:spcAft>
                <a:spcPts val="600"/>
              </a:spcAft>
              <a:buClr>
                <a:schemeClr val="accent5"/>
              </a:buClr>
              <a:buFont typeface="Arial" panose="020B0604020202020204" pitchFamily="34" charset="0"/>
              <a:buChar char="•"/>
            </a:pPr>
            <a:r>
              <a:rPr lang="en-US" sz="3000">
                <a:solidFill>
                  <a:schemeClr val="tx1"/>
                </a:solidFill>
                <a:latin typeface="Verdana" panose="020B0604030504040204" pitchFamily="34" charset="0"/>
                <a:ea typeface="Verdana" panose="020B0604030504040204" pitchFamily="34" charset="0"/>
                <a:cs typeface="Times New Roman"/>
              </a:rPr>
              <a:t>Product Covered: </a:t>
            </a:r>
            <a:endParaRPr lang="en-US" sz="300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spcBef>
                <a:spcPts val="0"/>
              </a:spcBef>
            </a:pPr>
            <a:r>
              <a:rPr lang="en-US" sz="3000">
                <a:solidFill>
                  <a:schemeClr val="tx1"/>
                </a:solidFill>
                <a:latin typeface="Verdana" panose="020B0604030504040204" pitchFamily="34" charset="0"/>
                <a:ea typeface="Verdana" panose="020B0604030504040204" pitchFamily="34" charset="0"/>
                <a:cs typeface="Times New Roman"/>
              </a:rPr>
              <a:t>	Soil Contact (yes/no)</a:t>
            </a:r>
          </a:p>
          <a:p>
            <a:endParaRPr lang="en-US"/>
          </a:p>
        </p:txBody>
      </p:sp>
      <p:pic>
        <p:nvPicPr>
          <p:cNvPr id="4" name="Picture 3" descr="Image of a cow.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6262" y="1378344"/>
            <a:ext cx="3606936" cy="4618257"/>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B94167E2-4F10-4B23-8FCB-5840419D2481}"/>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Manure &amp; Compost</a:t>
            </a:r>
          </a:p>
        </p:txBody>
      </p:sp>
    </p:spTree>
    <p:extLst>
      <p:ext uri="{BB962C8B-B14F-4D97-AF65-F5344CB8AC3E}">
        <p14:creationId xmlns:p14="http://schemas.microsoft.com/office/powerpoint/2010/main" val="1392887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653849"/>
            <a:ext cx="11260993" cy="542241"/>
          </a:xfrm>
        </p:spPr>
        <p:txBody>
          <a:bodyPr/>
          <a:lstStyle/>
          <a:p>
            <a:r>
              <a:rPr lang="en-US">
                <a:latin typeface="+mj-lt"/>
              </a:rPr>
              <a:t>Animals</a:t>
            </a:r>
            <a:endParaRPr lang="en-US"/>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2691726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653849"/>
            <a:ext cx="11260993" cy="542241"/>
          </a:xfrm>
        </p:spPr>
        <p:txBody>
          <a:bodyPr/>
          <a:lstStyle/>
          <a:p>
            <a:r>
              <a:rPr lang="en-US">
                <a:latin typeface="+mj-lt"/>
              </a:rPr>
              <a:t>Good Agricultural Practices </a:t>
            </a:r>
            <a:br>
              <a:rPr lang="en-US">
                <a:latin typeface="+mj-lt"/>
              </a:rPr>
            </a:br>
            <a:r>
              <a:rPr lang="en-US">
                <a:latin typeface="+mj-lt"/>
              </a:rPr>
              <a:t>(GAPs)</a:t>
            </a:r>
            <a:endParaRPr lang="en-US"/>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2537181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
          <p:cNvSpPr>
            <a:spLocks noGrp="1"/>
          </p:cNvSpPr>
          <p:nvPr>
            <p:ph sz="quarter" idx="10"/>
          </p:nvPr>
        </p:nvSpPr>
        <p:spPr>
          <a:xfrm>
            <a:off x="560832" y="1434833"/>
            <a:ext cx="7919549" cy="4753531"/>
          </a:xfrm>
          <a:prstGeom prst="rect">
            <a:avLst/>
          </a:prstGeom>
          <a:solidFill>
            <a:schemeClr val="bg1"/>
          </a:solidFill>
        </p:spPr>
        <p:txBody>
          <a:bodyPr vert="horz" lIns="91440" tIns="45720" rIns="91440" bIns="45720" rtlCol="0" anchor="t">
            <a:normAutofit/>
          </a:bodyPr>
          <a:lstStyle/>
          <a:p>
            <a:pPr marL="171450" lvl="1" indent="0">
              <a:spcAft>
                <a:spcPts val="1200"/>
              </a:spcAft>
              <a:buNone/>
            </a:pPr>
            <a:r>
              <a:rPr lang="en-US" b="1" dirty="0">
                <a:solidFill>
                  <a:schemeClr val="accent5"/>
                </a:solidFill>
                <a:latin typeface="Verdana"/>
                <a:ea typeface="Verdana"/>
                <a:cs typeface="Times New Roman"/>
              </a:rPr>
              <a:t>Domestic and wild animals can carry and transmit human pathogens to produce.</a:t>
            </a:r>
          </a:p>
          <a:p>
            <a:pPr lvl="1">
              <a:spcBef>
                <a:spcPts val="0"/>
              </a:spcBef>
              <a:spcAft>
                <a:spcPts val="1200"/>
              </a:spcAft>
              <a:buClr>
                <a:schemeClr val="accent5">
                  <a:lumMod val="75000"/>
                </a:schemeClr>
              </a:buClr>
              <a:buFont typeface="Arial" panose="020B0604020202020204" pitchFamily="34" charset="0"/>
              <a:buChar char="•"/>
            </a:pPr>
            <a:r>
              <a:rPr lang="en-US" sz="2400" dirty="0">
                <a:latin typeface="Verdana"/>
                <a:ea typeface="Verdana"/>
                <a:cs typeface="Times New Roman"/>
              </a:rPr>
              <a:t>May result in direct fecal contamination of crops and fields.</a:t>
            </a:r>
            <a:endParaRPr lang="en-US" sz="2400">
              <a:latin typeface="Verdana" panose="020B0604030504040204" pitchFamily="34" charset="0"/>
              <a:ea typeface="Verdana" panose="020B0604030504040204" pitchFamily="34" charset="0"/>
              <a:cs typeface="Times New Roman" panose="02020603050405020304" pitchFamily="18" charset="0"/>
            </a:endParaRPr>
          </a:p>
          <a:p>
            <a:pPr lvl="1">
              <a:spcBef>
                <a:spcPts val="0"/>
              </a:spcBef>
              <a:spcAft>
                <a:spcPts val="1200"/>
              </a:spcAft>
              <a:buClr>
                <a:schemeClr val="accent5">
                  <a:lumMod val="75000"/>
                </a:schemeClr>
              </a:buClr>
              <a:buFont typeface="Arial" panose="020B0604020202020204" pitchFamily="34" charset="0"/>
              <a:buChar char="•"/>
            </a:pPr>
            <a:r>
              <a:rPr lang="en-US" sz="2400" dirty="0">
                <a:latin typeface="Verdana"/>
                <a:ea typeface="Verdana"/>
                <a:cs typeface="Times New Roman"/>
              </a:rPr>
              <a:t>Animal feeding, rooting, and movement</a:t>
            </a:r>
          </a:p>
          <a:p>
            <a:pPr lvl="1">
              <a:spcBef>
                <a:spcPts val="0"/>
              </a:spcBef>
              <a:spcAft>
                <a:spcPts val="1200"/>
              </a:spcAft>
              <a:buClr>
                <a:schemeClr val="accent5">
                  <a:lumMod val="75000"/>
                </a:schemeClr>
              </a:buClr>
              <a:buFont typeface="Arial" panose="020B0604020202020204" pitchFamily="34" charset="0"/>
              <a:buChar char="•"/>
            </a:pPr>
            <a:r>
              <a:rPr lang="en-US" sz="2400" dirty="0">
                <a:latin typeface="Verdana"/>
                <a:ea typeface="Verdana"/>
                <a:cs typeface="Times New Roman"/>
              </a:rPr>
              <a:t>Animals can contaminate water sources</a:t>
            </a:r>
          </a:p>
          <a:p>
            <a:pPr lvl="1">
              <a:spcBef>
                <a:spcPts val="0"/>
              </a:spcBef>
              <a:spcAft>
                <a:spcPts val="1200"/>
              </a:spcAft>
              <a:buClr>
                <a:schemeClr val="accent5">
                  <a:lumMod val="75000"/>
                </a:schemeClr>
              </a:buClr>
              <a:buFont typeface="Arial" panose="020B0604020202020204" pitchFamily="34" charset="0"/>
              <a:buChar char="•"/>
            </a:pPr>
            <a:r>
              <a:rPr lang="en-US" sz="2400" dirty="0">
                <a:latin typeface="Verdana"/>
                <a:ea typeface="Verdana"/>
                <a:cs typeface="Times New Roman"/>
              </a:rPr>
              <a:t>Manure run-off can contaminate fields </a:t>
            </a:r>
            <a:endParaRPr lang="en-US" sz="2400" dirty="0">
              <a:latin typeface="Verdana"/>
              <a:ea typeface="Verdana"/>
              <a:cs typeface="Times New Roman" panose="02020603050405020304" pitchFamily="18" charset="0"/>
            </a:endParaRPr>
          </a:p>
        </p:txBody>
      </p:sp>
      <p:pic>
        <p:nvPicPr>
          <p:cNvPr id="6" name="Picture 2" descr="Image of a deer eating a fruit.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3514" y="3523107"/>
            <a:ext cx="2828466" cy="2580356"/>
          </a:xfrm>
          <a:prstGeom prst="rect">
            <a:avLst/>
          </a:prstGeom>
          <a:ln>
            <a:noFill/>
          </a:ln>
          <a:effectLst>
            <a:outerShdw blurRad="292100" dist="139700" dir="2700000" algn="tl" rotWithShape="0">
              <a:srgbClr val="333333">
                <a:alpha val="65000"/>
              </a:srgbClr>
            </a:outerShdw>
          </a:effectLst>
        </p:spPr>
      </p:pic>
      <p:pic>
        <p:nvPicPr>
          <p:cNvPr id="11" name="Picture 10" descr="An animal lying on a rocky beach&#10;&#10;Description generated with high confidence">
            <a:extLst>
              <a:ext uri="{FF2B5EF4-FFF2-40B4-BE49-F238E27FC236}">
                <a16:creationId xmlns:a16="http://schemas.microsoft.com/office/drawing/2014/main" id="{CC0C0289-42B2-40E0-B484-73460CAFE52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480382" y="1415194"/>
            <a:ext cx="2834730" cy="1851955"/>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9BD0F58B-C2DE-41C9-B18D-F69444442441}"/>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Sources of Contamination</a:t>
            </a:r>
            <a:r>
              <a:rPr kumimoji="0" lang="en-US" sz="3600" b="1" i="0" u="none" strike="noStrike" kern="1200" cap="none" spc="0" normalizeH="0" baseline="0" noProof="0" dirty="0">
                <a:ln>
                  <a:noFill/>
                </a:ln>
                <a:solidFill>
                  <a:schemeClr val="bg1"/>
                </a:solidFill>
                <a:effectLst/>
                <a:uLnTx/>
                <a:uFillTx/>
                <a:latin typeface="+mj-lt"/>
                <a:ea typeface="+mj-ea"/>
                <a:cs typeface="Calibri"/>
              </a:rPr>
              <a:t>: Animals</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314932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653849"/>
            <a:ext cx="11260993" cy="542241"/>
          </a:xfrm>
        </p:spPr>
        <p:txBody>
          <a:bodyPr/>
          <a:lstStyle/>
          <a:p>
            <a:r>
              <a:rPr lang="en-US">
                <a:latin typeface="+mj-lt"/>
              </a:rPr>
              <a:t>Buildings, Equipment, and Tools</a:t>
            </a:r>
            <a:endParaRPr lang="en-US"/>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2000646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AF9D8F9-D189-420A-9E16-E448DBDB0E1F}"/>
              </a:ext>
            </a:extLst>
          </p:cNvPr>
          <p:cNvSpPr>
            <a:spLocks noGrp="1"/>
          </p:cNvSpPr>
          <p:nvPr>
            <p:ph sz="quarter" idx="10"/>
          </p:nvPr>
        </p:nvSpPr>
        <p:spPr>
          <a:xfrm>
            <a:off x="371740" y="1365896"/>
            <a:ext cx="8822506" cy="4879557"/>
          </a:xfrm>
          <a:solidFill>
            <a:schemeClr val="bg1"/>
          </a:solidFill>
        </p:spPr>
        <p:txBody>
          <a:bodyPr vert="horz" lIns="91440" tIns="45720" rIns="91440" bIns="45720" rtlCol="0" anchor="t">
            <a:normAutofit fontScale="92500" lnSpcReduction="20000"/>
          </a:bodyPr>
          <a:lstStyle/>
          <a:p>
            <a:pPr>
              <a:spcBef>
                <a:spcPts val="0"/>
              </a:spcBef>
            </a:pPr>
            <a:r>
              <a:rPr lang="en-US" sz="3000">
                <a:solidFill>
                  <a:schemeClr val="tx1"/>
                </a:solidFill>
                <a:latin typeface="Verdana" panose="020B0604030504040204" pitchFamily="34" charset="0"/>
                <a:ea typeface="Verdana" panose="020B0604030504040204" pitchFamily="34" charset="0"/>
                <a:cs typeface="Times New Roman"/>
              </a:rPr>
              <a:t>Continue produce safety practices by keeping things clean during harvest and postharvest handling.</a:t>
            </a:r>
          </a:p>
          <a:p>
            <a:pPr>
              <a:spcBef>
                <a:spcPts val="0"/>
              </a:spcBef>
            </a:pPr>
            <a:endParaRPr lang="en-US" sz="3000">
              <a:solidFill>
                <a:schemeClr val="tx1"/>
              </a:solidFill>
              <a:latin typeface="Verdana" panose="020B0604030504040204" pitchFamily="34" charset="0"/>
              <a:ea typeface="Verdana" panose="020B0604030504040204" pitchFamily="34" charset="0"/>
              <a:cs typeface="Times New Roman"/>
            </a:endParaRPr>
          </a:p>
          <a:p>
            <a:pPr>
              <a:spcBef>
                <a:spcPts val="0"/>
              </a:spcBef>
            </a:pPr>
            <a:endParaRPr lang="en-US" sz="1100">
              <a:latin typeface="Verdana" panose="020B0604030504040204" pitchFamily="34" charset="0"/>
              <a:ea typeface="Verdana" panose="020B0604030504040204" pitchFamily="34" charset="0"/>
              <a:cs typeface="Times New Roman" panose="02020603050405020304" pitchFamily="18" charset="0"/>
            </a:endParaRPr>
          </a:p>
          <a:p>
            <a:pPr>
              <a:spcBef>
                <a:spcPts val="0"/>
              </a:spcBef>
            </a:pPr>
            <a:r>
              <a:rPr lang="en-US" sz="3000" b="1">
                <a:latin typeface="Verdana" panose="020B0604030504040204" pitchFamily="34" charset="0"/>
                <a:ea typeface="Verdana" panose="020B0604030504040204" pitchFamily="34" charset="0"/>
                <a:cs typeface="Times New Roman"/>
              </a:rPr>
              <a:t>Consider everything that touches, or impacts produce:</a:t>
            </a:r>
          </a:p>
          <a:p>
            <a:pPr lvl="1">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Picking and packing containers</a:t>
            </a:r>
          </a:p>
          <a:p>
            <a:pPr lvl="1">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Packing equipment</a:t>
            </a:r>
          </a:p>
          <a:p>
            <a:pPr lvl="1">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Packing area (open or closed environment)</a:t>
            </a:r>
          </a:p>
          <a:p>
            <a:pPr lvl="1">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Hands and clothing</a:t>
            </a:r>
          </a:p>
          <a:p>
            <a:pPr lvl="1">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Buildings (i.e., coolers, storage areas)</a:t>
            </a:r>
          </a:p>
          <a:p>
            <a:pPr lvl="1">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Transport vehicles</a:t>
            </a:r>
          </a:p>
          <a:p>
            <a:endParaRPr lang="en-US"/>
          </a:p>
        </p:txBody>
      </p:sp>
      <p:pic>
        <p:nvPicPr>
          <p:cNvPr id="4" name="Picture 3" descr="Image of apples in plastic bins during harvesting. "/>
          <p:cNvPicPr>
            <a:picLocks noChangeAspect="1"/>
          </p:cNvPicPr>
          <p:nvPr/>
        </p:nvPicPr>
        <p:blipFill>
          <a:blip r:embed="rId3"/>
          <a:stretch>
            <a:fillRect/>
          </a:stretch>
        </p:blipFill>
        <p:spPr>
          <a:xfrm>
            <a:off x="8557846" y="2405446"/>
            <a:ext cx="3042958" cy="3604493"/>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311E3406-9B5C-4E56-928C-E9E279F8EDDD}"/>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Sources of Contamination</a:t>
            </a:r>
            <a:r>
              <a:rPr kumimoji="0" lang="en-US" sz="3600" b="1" i="0" u="none" strike="noStrike" kern="1200" cap="none" spc="0" normalizeH="0" baseline="0" noProof="0" dirty="0">
                <a:ln>
                  <a:noFill/>
                </a:ln>
                <a:solidFill>
                  <a:schemeClr val="bg1"/>
                </a:solidFill>
                <a:effectLst/>
                <a:uLnTx/>
                <a:uFillTx/>
                <a:latin typeface="+mj-lt"/>
                <a:ea typeface="+mj-ea"/>
                <a:cs typeface="Calibri"/>
              </a:rPr>
              <a:t>: Equipment</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1113589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828801" y="3733801"/>
            <a:ext cx="8445745" cy="542241"/>
          </a:xfrm>
        </p:spPr>
        <p:txBody>
          <a:bodyPr/>
          <a:lstStyle/>
          <a:p>
            <a:r>
              <a:rPr lang="en-US">
                <a:latin typeface="+mj-lt"/>
              </a:rPr>
              <a:t>Produce Distributors</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11061" r="-11061"/>
          <a:stretch/>
        </p:blipFill>
        <p:spPr/>
      </p:pic>
    </p:spTree>
    <p:extLst>
      <p:ext uri="{BB962C8B-B14F-4D97-AF65-F5344CB8AC3E}">
        <p14:creationId xmlns:p14="http://schemas.microsoft.com/office/powerpoint/2010/main" val="35023970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AF9D8F9-D189-420A-9E16-E448DBDB0E1F}"/>
              </a:ext>
            </a:extLst>
          </p:cNvPr>
          <p:cNvSpPr>
            <a:spLocks noGrp="1"/>
          </p:cNvSpPr>
          <p:nvPr>
            <p:ph sz="quarter" idx="10"/>
          </p:nvPr>
        </p:nvSpPr>
        <p:spPr>
          <a:xfrm>
            <a:off x="750176" y="1522748"/>
            <a:ext cx="6430912" cy="4474072"/>
          </a:xfrm>
          <a:solidFill>
            <a:schemeClr val="bg1"/>
          </a:solidFill>
        </p:spPr>
        <p:txBody>
          <a:bodyPr vert="horz" lIns="91440" tIns="45720" rIns="91440" bIns="45720" rtlCol="0" anchor="ctr">
            <a:normAutofit lnSpcReduction="10000"/>
          </a:bodyPr>
          <a:lstStyle/>
          <a:p>
            <a:pPr>
              <a:spcBef>
                <a:spcPts val="0"/>
              </a:spcBef>
            </a:pPr>
            <a:r>
              <a:rPr lang="en-US" sz="2800" b="1">
                <a:latin typeface="Verdana"/>
                <a:ea typeface="Verdana"/>
                <a:cs typeface="Times New Roman"/>
              </a:rPr>
              <a:t>Produce Distributors (including cooperatives and food hubs) m</a:t>
            </a:r>
            <a:r>
              <a:rPr lang="en-US" sz="2800" b="1">
                <a:latin typeface="Verdana" panose="020B0604030504040204" pitchFamily="34" charset="0"/>
                <a:ea typeface="Verdana" panose="020B0604030504040204" pitchFamily="34" charset="0"/>
                <a:cs typeface="Times New Roman"/>
              </a:rPr>
              <a:t>ust adhere to FSMA rules including: </a:t>
            </a:r>
            <a:endParaRPr lang="en-US" sz="2800">
              <a:latin typeface="Verdana" panose="020B0604030504040204" pitchFamily="34" charset="0"/>
              <a:ea typeface="Verdana" panose="020B0604030504040204" pitchFamily="34" charset="0"/>
              <a:cs typeface="Times New Roman"/>
            </a:endParaRPr>
          </a:p>
          <a:p>
            <a:pPr lvl="1">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Current Good Manufacturing Practices (cGMP)</a:t>
            </a:r>
          </a:p>
          <a:p>
            <a:pPr lvl="1">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Food Traceability</a:t>
            </a:r>
          </a:p>
          <a:p>
            <a:pPr lvl="1">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Food Defense</a:t>
            </a:r>
            <a:br>
              <a:rPr lang="en-US">
                <a:latin typeface="Verdana" panose="020B0604030504040204" pitchFamily="34" charset="0"/>
                <a:ea typeface="Verdana" panose="020B0604030504040204" pitchFamily="34" charset="0"/>
                <a:cs typeface="Times New Roman"/>
              </a:rPr>
            </a:br>
            <a:r>
              <a:rPr lang="en-US">
                <a:latin typeface="Verdana" panose="020B0604030504040204" pitchFamily="34" charset="0"/>
                <a:ea typeface="Verdana" panose="020B0604030504040204" pitchFamily="34" charset="0"/>
                <a:cs typeface="Times New Roman"/>
              </a:rPr>
              <a:t>(intentional contamination)</a:t>
            </a:r>
          </a:p>
          <a:p>
            <a:pPr lvl="1">
              <a:buClr>
                <a:schemeClr val="accent5">
                  <a:lumMod val="75000"/>
                </a:schemeClr>
              </a:buClr>
              <a:buFont typeface="Arial" panose="020B0604020202020204" pitchFamily="34" charset="0"/>
              <a:buChar char="•"/>
            </a:pPr>
            <a:r>
              <a:rPr lang="en-US">
                <a:latin typeface="Verdana" panose="020B0604030504040204" pitchFamily="34" charset="0"/>
                <a:ea typeface="Verdana" panose="020B0604030504040204" pitchFamily="34" charset="0"/>
                <a:cs typeface="Times New Roman"/>
              </a:rPr>
              <a:t>Sanitary Transportation</a:t>
            </a:r>
          </a:p>
        </p:txBody>
      </p:sp>
      <p:pic>
        <p:nvPicPr>
          <p:cNvPr id="5" name="Picture 4" descr="A picture of a truck stand containing fresh and local fruit for sale. &#10;">
            <a:extLst>
              <a:ext uri="{FF2B5EF4-FFF2-40B4-BE49-F238E27FC236}">
                <a16:creationId xmlns:a16="http://schemas.microsoft.com/office/drawing/2014/main" id="{1526CD6B-F942-4251-9643-C96F30552E4C}"/>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49257" y="2080463"/>
            <a:ext cx="4492567" cy="3358641"/>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CC7F3533-01F3-4502-A2BD-C8DD391D2172}"/>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j-lt"/>
                <a:ea typeface="+mj-ea"/>
                <a:cs typeface="Calibri"/>
              </a:rPr>
              <a:t>Distributors</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1122892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653849"/>
            <a:ext cx="11260993" cy="542241"/>
          </a:xfrm>
        </p:spPr>
        <p:txBody>
          <a:bodyPr/>
          <a:lstStyle/>
          <a:p>
            <a:r>
              <a:rPr lang="en-US">
                <a:latin typeface="+mj-lt"/>
              </a:rPr>
              <a:t>GAP Audit/Certification</a:t>
            </a:r>
            <a:endParaRPr lang="en-US"/>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29191178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sz="quarter" idx="10"/>
          </p:nvPr>
        </p:nvSpPr>
        <p:spPr>
          <a:xfrm>
            <a:off x="5467888" y="1342072"/>
            <a:ext cx="6488862" cy="4912760"/>
          </a:xfrm>
          <a:solidFill>
            <a:schemeClr val="bg1"/>
          </a:solidFill>
        </p:spPr>
        <p:txBody>
          <a:bodyPr vert="horz" lIns="91440" tIns="45720" rIns="91440" bIns="45720" rtlCol="0" anchor="t">
            <a:noAutofit/>
          </a:bodyPr>
          <a:lstStyle/>
          <a:p>
            <a:pPr>
              <a:lnSpc>
                <a:spcPct val="110000"/>
              </a:lnSpc>
              <a:buClr>
                <a:schemeClr val="accent5">
                  <a:lumMod val="75000"/>
                </a:schemeClr>
              </a:buClr>
            </a:pPr>
            <a:r>
              <a:rPr lang="en-US" sz="2400" b="1">
                <a:latin typeface="Verdana" panose="020B0604030504040204" pitchFamily="34" charset="0"/>
                <a:ea typeface="Verdana" panose="020B0604030504040204" pitchFamily="34" charset="0"/>
              </a:rPr>
              <a:t>Must I buy from a GAP certified producer?</a:t>
            </a:r>
          </a:p>
          <a:p>
            <a:pPr marL="342900" indent="-342900">
              <a:lnSpc>
                <a:spcPct val="110000"/>
              </a:lnSpc>
              <a:buClr>
                <a:schemeClr val="accent5">
                  <a:lumMod val="75000"/>
                </a:schemeClr>
              </a:buClr>
              <a:buFont typeface="Arial" panose="020B0604020202020204" pitchFamily="34" charset="0"/>
              <a:buChar char="•"/>
            </a:pPr>
            <a:r>
              <a:rPr lang="en-US" sz="2400" baseline="0">
                <a:solidFill>
                  <a:schemeClr val="tx1"/>
                </a:solidFill>
                <a:latin typeface="Verdana" panose="020B0604030504040204" pitchFamily="34" charset="0"/>
                <a:ea typeface="Verdana" panose="020B0604030504040204" pitchFamily="34" charset="0"/>
                <a:cs typeface="Times New Roman"/>
              </a:rPr>
              <a:t>There is</a:t>
            </a:r>
            <a:r>
              <a:rPr lang="en-US" sz="2400" baseline="0">
                <a:solidFill>
                  <a:srgbClr val="C00000"/>
                </a:solidFill>
                <a:latin typeface="Verdana" panose="020B0604030504040204" pitchFamily="34" charset="0"/>
                <a:ea typeface="Verdana" panose="020B0604030504040204" pitchFamily="34" charset="0"/>
                <a:cs typeface="Times New Roman"/>
              </a:rPr>
              <a:t> </a:t>
            </a:r>
            <a:r>
              <a:rPr lang="en-US" sz="2400" b="1" baseline="0">
                <a:latin typeface="Verdana" panose="020B0604030504040204" pitchFamily="34" charset="0"/>
                <a:ea typeface="Verdana" panose="020B0604030504040204" pitchFamily="34" charset="0"/>
                <a:cs typeface="Times New Roman"/>
              </a:rPr>
              <a:t>NO</a:t>
            </a:r>
            <a:r>
              <a:rPr lang="en-US" sz="2400" b="1" baseline="0">
                <a:solidFill>
                  <a:srgbClr val="C00000"/>
                </a:solidFill>
                <a:latin typeface="Verdana" panose="020B0604030504040204" pitchFamily="34" charset="0"/>
                <a:ea typeface="Verdana" panose="020B0604030504040204" pitchFamily="34" charset="0"/>
                <a:cs typeface="Times New Roman"/>
              </a:rPr>
              <a:t> </a:t>
            </a:r>
            <a:r>
              <a:rPr lang="en-US" sz="2400" baseline="0">
                <a:solidFill>
                  <a:schemeClr val="tx1"/>
                </a:solidFill>
                <a:latin typeface="Verdana" panose="020B0604030504040204" pitchFamily="34" charset="0"/>
                <a:ea typeface="Verdana" panose="020B0604030504040204" pitchFamily="34" charset="0"/>
                <a:cs typeface="Times New Roman"/>
              </a:rPr>
              <a:t>federal requirement that child nutrition operations purchase from GAP certified producers.</a:t>
            </a:r>
          </a:p>
          <a:p>
            <a:pPr marL="457200" indent="-457200">
              <a:lnSpc>
                <a:spcPct val="110000"/>
              </a:lnSpc>
              <a:buClr>
                <a:schemeClr val="accent5">
                  <a:lumMod val="75000"/>
                </a:schemeClr>
              </a:buClr>
              <a:buFont typeface="Arial" panose="020B0604020202020204" pitchFamily="34" charset="0"/>
              <a:buChar char="•"/>
            </a:pPr>
            <a:r>
              <a:rPr lang="en-US" sz="2400" baseline="0">
                <a:solidFill>
                  <a:schemeClr val="tx1"/>
                </a:solidFill>
                <a:latin typeface="Verdana" panose="020B0604030504040204" pitchFamily="34" charset="0"/>
                <a:ea typeface="Verdana" panose="020B0604030504040204" pitchFamily="34" charset="0"/>
                <a:cs typeface="Times New Roman"/>
              </a:rPr>
              <a:t>Many growers use GAP practices but have not gotten the certification.</a:t>
            </a:r>
          </a:p>
          <a:p>
            <a:pPr marL="457200" indent="-457200">
              <a:lnSpc>
                <a:spcPct val="110000"/>
              </a:lnSpc>
              <a:buClr>
                <a:schemeClr val="accent5">
                  <a:lumMod val="75000"/>
                </a:schemeClr>
              </a:buClr>
              <a:buFont typeface="Arial" panose="020B0604020202020204" pitchFamily="34" charset="0"/>
              <a:buChar char="•"/>
            </a:pPr>
            <a:r>
              <a:rPr lang="en-US" sz="2400" baseline="0">
                <a:solidFill>
                  <a:schemeClr val="tx1"/>
                </a:solidFill>
                <a:latin typeface="Verdana" panose="020B0604030504040204" pitchFamily="34" charset="0"/>
                <a:ea typeface="Verdana" panose="020B0604030504040204" pitchFamily="34" charset="0"/>
                <a:cs typeface="Times New Roman"/>
              </a:rPr>
              <a:t>You</a:t>
            </a:r>
            <a:r>
              <a:rPr lang="en-US" sz="2400" baseline="0">
                <a:solidFill>
                  <a:srgbClr val="C00000"/>
                </a:solidFill>
                <a:latin typeface="Verdana" panose="020B0604030504040204" pitchFamily="34" charset="0"/>
                <a:ea typeface="Verdana" panose="020B0604030504040204" pitchFamily="34" charset="0"/>
                <a:cs typeface="Times New Roman"/>
              </a:rPr>
              <a:t> </a:t>
            </a:r>
            <a:r>
              <a:rPr lang="en-US" sz="2400" baseline="0">
                <a:solidFill>
                  <a:schemeClr val="tx1"/>
                </a:solidFill>
                <a:latin typeface="Verdana" panose="020B0604030504040204" pitchFamily="34" charset="0"/>
                <a:ea typeface="Verdana" panose="020B0604030504040204" pitchFamily="34" charset="0"/>
                <a:cs typeface="Times New Roman"/>
              </a:rPr>
              <a:t>can conduct an informal audit to make sure that you are comfortable with the producer’s food safety (good agricultural) practices and plans.</a:t>
            </a:r>
          </a:p>
        </p:txBody>
      </p:sp>
      <p:pic>
        <p:nvPicPr>
          <p:cNvPr id="3" name="Picture 2" descr="An image of an old barn in the middle of a lush green field. ">
            <a:extLst>
              <a:ext uri="{FF2B5EF4-FFF2-40B4-BE49-F238E27FC236}">
                <a16:creationId xmlns:a16="http://schemas.microsoft.com/office/drawing/2014/main" id="{BFD2F09F-B37D-446F-BF33-BE11854C58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75" y="2239963"/>
            <a:ext cx="4414476" cy="3116977"/>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8A18DE18-C1AC-4D26-848C-C88DD26F4786}"/>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Buying From GAP Certified Producers</a:t>
            </a:r>
          </a:p>
        </p:txBody>
      </p:sp>
    </p:spTree>
    <p:extLst>
      <p:ext uri="{BB962C8B-B14F-4D97-AF65-F5344CB8AC3E}">
        <p14:creationId xmlns:p14="http://schemas.microsoft.com/office/powerpoint/2010/main" val="413260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926577" y="1229240"/>
            <a:ext cx="10852410" cy="4950481"/>
          </a:xfrm>
        </p:spPr>
        <p:txBody>
          <a:bodyPr vert="horz" lIns="91440" tIns="45720" rIns="91440" bIns="45720" rtlCol="0" anchor="t">
            <a:normAutofit/>
          </a:bodyPr>
          <a:lstStyle/>
          <a:p>
            <a:endParaRPr lang="en-US" sz="2400" b="1">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endParaRPr>
          </a:p>
          <a:p>
            <a:pPr algn="ctr"/>
            <a:r>
              <a:rPr lang="en-US" sz="2400" b="1">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https://www.ams.usda.gov/services/auditing/gap-ghp</a:t>
            </a:r>
            <a:r>
              <a:rPr lang="en-US" sz="2400" b="1">
                <a:latin typeface="Verdana" panose="020B0604030504040204" pitchFamily="34" charset="0"/>
                <a:ea typeface="Verdana" panose="020B0604030504040204" pitchFamily="34" charset="0"/>
              </a:rPr>
              <a:t> </a:t>
            </a:r>
          </a:p>
        </p:txBody>
      </p:sp>
      <p:pic>
        <p:nvPicPr>
          <p:cNvPr id="5" name="Picture 4" descr="A screenshot of the USDA agricultural marketing service webpage banner. ">
            <a:extLst>
              <a:ext uri="{FF2B5EF4-FFF2-40B4-BE49-F238E27FC236}">
                <a16:creationId xmlns:a16="http://schemas.microsoft.com/office/drawing/2014/main" id="{51CC9F09-3061-49FE-8373-5DA1F86F6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746" y="2153084"/>
            <a:ext cx="10616541" cy="1579395"/>
          </a:xfrm>
          <a:prstGeom prst="rect">
            <a:avLst/>
          </a:prstGeom>
        </p:spPr>
      </p:pic>
      <p:sp>
        <p:nvSpPr>
          <p:cNvPr id="10" name="TextBox 9">
            <a:extLst>
              <a:ext uri="{FF2B5EF4-FFF2-40B4-BE49-F238E27FC236}">
                <a16:creationId xmlns:a16="http://schemas.microsoft.com/office/drawing/2014/main" id="{EC31E9B1-6034-46EC-AD7A-FF5271759E5F}"/>
              </a:ext>
            </a:extLst>
          </p:cNvPr>
          <p:cNvSpPr txBox="1"/>
          <p:nvPr/>
        </p:nvSpPr>
        <p:spPr>
          <a:xfrm>
            <a:off x="1041746" y="3425121"/>
            <a:ext cx="10626556" cy="3077766"/>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Calibri"/>
                <a:ea typeface="+mn-ea"/>
                <a:cs typeface="+mn-cs"/>
              </a:rPr>
              <a:t>    </a:t>
            </a:r>
            <a:r>
              <a:rPr kumimoji="0" lang="en-US" sz="3200" b="1" i="0" u="none" strike="noStrike" kern="1200" cap="none" spc="0" normalizeH="0" baseline="0" noProof="0">
                <a:ln>
                  <a:noFill/>
                </a:ln>
                <a:solidFill>
                  <a:srgbClr val="000000"/>
                </a:solidFill>
                <a:effectLst/>
                <a:uLnTx/>
                <a:uFillTx/>
                <a:latin typeface="Cambri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mn-cs"/>
              </a:rPr>
              <a:t>Find a USDA Gap-Certified Company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endParaRP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By Location</a:t>
            </a: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By Commodity</a:t>
            </a: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By Company Name</a:t>
            </a:r>
          </a:p>
          <a:p>
            <a:pPr marL="457200" marR="0" lvl="0" indent="-457200" algn="l" defTabSz="914400" rtl="0" eaLnBrk="1" fontAlgn="auto" latinLnBrk="0" hangingPunct="1">
              <a:lnSpc>
                <a:spcPct val="100000"/>
              </a:lnSpc>
              <a:spcBef>
                <a:spcPts val="0"/>
              </a:spcBef>
              <a:spcAft>
                <a:spcPts val="0"/>
              </a:spcAft>
              <a:buClr>
                <a:srgbClr val="3AA33C">
                  <a:lumMod val="75000"/>
                </a:srgbClr>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By Audit Type, Commodity, Location and Company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pic>
        <p:nvPicPr>
          <p:cNvPr id="12" name="Picture 11" descr="A picture containing a certified stamp. ">
            <a:extLst>
              <a:ext uri="{FF2B5EF4-FFF2-40B4-BE49-F238E27FC236}">
                <a16:creationId xmlns:a16="http://schemas.microsoft.com/office/drawing/2014/main" id="{D9FCF5B4-824D-4045-8D8F-F29E4BC47FC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rot="1020000">
            <a:off x="8794773" y="3747893"/>
            <a:ext cx="2451514" cy="1836025"/>
          </a:xfrm>
          <a:prstGeom prst="rect">
            <a:avLst/>
          </a:prstGeom>
        </p:spPr>
      </p:pic>
      <p:sp>
        <p:nvSpPr>
          <p:cNvPr id="9" name="Title 1">
            <a:extLst>
              <a:ext uri="{FF2B5EF4-FFF2-40B4-BE49-F238E27FC236}">
                <a16:creationId xmlns:a16="http://schemas.microsoft.com/office/drawing/2014/main" id="{83B7E91B-D14F-4E89-94BD-86038BA87A57}"/>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mj-lt"/>
                <a:ea typeface="+mj-ea"/>
                <a:cs typeface="Calibri"/>
              </a:rPr>
              <a:t>Locating GAP Audited Growers</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245665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the USDA AMS Fruit and Vegetable programs table showing companies that meet USDA GAP &amp; GHP Acceptance criteria. ">
            <a:extLst>
              <a:ext uri="{FF2B5EF4-FFF2-40B4-BE49-F238E27FC236}">
                <a16:creationId xmlns:a16="http://schemas.microsoft.com/office/drawing/2014/main" id="{B3E6CE37-A331-4769-9055-8B732216A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456" y="1323262"/>
            <a:ext cx="8851087" cy="4870706"/>
          </a:xfrm>
          <a:prstGeom prst="rect">
            <a:avLst/>
          </a:prstGeom>
        </p:spPr>
      </p:pic>
      <p:sp>
        <p:nvSpPr>
          <p:cNvPr id="9" name="Title 1">
            <a:extLst>
              <a:ext uri="{FF2B5EF4-FFF2-40B4-BE49-F238E27FC236}">
                <a16:creationId xmlns:a16="http://schemas.microsoft.com/office/drawing/2014/main" id="{83B7E91B-D14F-4E89-94BD-86038BA87A57}"/>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2"/>
                </a:solidFill>
                <a:effectLst/>
                <a:uLnTx/>
                <a:uFillTx/>
                <a:latin typeface="+mj-lt"/>
                <a:ea typeface="+mj-ea"/>
                <a:cs typeface="Calibri"/>
              </a:rPr>
              <a:t>Locating GAP Audited Growers, Cont. </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332594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of a checklist for retail purchasing of local fresh produce. ">
            <a:extLst>
              <a:ext uri="{FF2B5EF4-FFF2-40B4-BE49-F238E27FC236}">
                <a16:creationId xmlns:a16="http://schemas.microsoft.com/office/drawing/2014/main" id="{47F7AE12-6F34-40F2-A4B9-695F53D57677}"/>
              </a:ext>
            </a:extLst>
          </p:cNvPr>
          <p:cNvPicPr>
            <a:picLocks noChangeAspect="1"/>
          </p:cNvPicPr>
          <p:nvPr/>
        </p:nvPicPr>
        <p:blipFill>
          <a:blip r:embed="rId3"/>
          <a:stretch>
            <a:fillRect/>
          </a:stretch>
        </p:blipFill>
        <p:spPr>
          <a:xfrm>
            <a:off x="1805354" y="1579916"/>
            <a:ext cx="2867662" cy="3698168"/>
          </a:xfrm>
          <a:prstGeom prst="rect">
            <a:avLst/>
          </a:prstGeom>
          <a:ln>
            <a:noFill/>
          </a:ln>
          <a:effectLst>
            <a:outerShdw blurRad="292100" dist="139700" dir="2700000" algn="tl" rotWithShape="0">
              <a:srgbClr val="333333">
                <a:alpha val="65000"/>
              </a:srgbClr>
            </a:outerShdw>
          </a:effectLst>
        </p:spPr>
      </p:pic>
      <p:pic>
        <p:nvPicPr>
          <p:cNvPr id="5" name="Picture 5" descr="Image of people buying produce at a farmer's market. ">
            <a:extLst>
              <a:ext uri="{FF2B5EF4-FFF2-40B4-BE49-F238E27FC236}">
                <a16:creationId xmlns:a16="http://schemas.microsoft.com/office/drawing/2014/main" id="{E36FFF53-5714-4D13-9E9B-0B1A9A1D1534}"/>
              </a:ext>
            </a:extLst>
          </p:cNvPr>
          <p:cNvPicPr>
            <a:picLocks noChangeAspect="1"/>
          </p:cNvPicPr>
          <p:nvPr/>
        </p:nvPicPr>
        <p:blipFill>
          <a:blip r:embed="rId4"/>
          <a:stretch>
            <a:fillRect/>
          </a:stretch>
        </p:blipFill>
        <p:spPr>
          <a:xfrm>
            <a:off x="6096000" y="1545981"/>
            <a:ext cx="5006810" cy="3766038"/>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686C7462-4A7C-4B6B-A203-70DB660098D3}"/>
              </a:ext>
            </a:extLst>
          </p:cNvPr>
          <p:cNvSpPr txBox="1"/>
          <p:nvPr/>
        </p:nvSpPr>
        <p:spPr>
          <a:xfrm>
            <a:off x="462578" y="5464846"/>
            <a:ext cx="11045177"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chemeClr val="accent5"/>
                </a:solidFill>
                <a:latin typeface="Verdana" panose="020B0604030504040204" pitchFamily="34" charset="0"/>
                <a:ea typeface="Verdana" panose="020B0604030504040204" pitchFamily="34" charset="0"/>
                <a:hlinkClick r:id="" action="ppaction://noaction">
                  <a:extLst>
                    <a:ext uri="{A12FA001-AC4F-418D-AE19-62706E023703}">
                      <ahyp:hlinkClr xmlns:ahyp="http://schemas.microsoft.com/office/drawing/2018/hyperlinkcolor" val="tx"/>
                    </a:ext>
                  </a:extLst>
                </a:hlinkClick>
              </a:rPr>
              <a:t>https://store.extension.iastate.edu/product/Checklist‐for‐Retail‐Purchasing‐of‐Local‐Produce</a:t>
            </a:r>
            <a:endParaRPr lang="en-US" sz="2400" b="1">
              <a:solidFill>
                <a:schemeClr val="accent5"/>
              </a:solidFill>
              <a:latin typeface="Verdana" panose="020B0604030504040204" pitchFamily="34" charset="0"/>
              <a:ea typeface="Verdana" panose="020B0604030504040204" pitchFamily="34" charset="0"/>
              <a:cs typeface="Calibri"/>
              <a:hlinkClick r:id="" action="ppaction://noaction">
                <a:extLst>
                  <a:ext uri="{A12FA001-AC4F-418D-AE19-62706E023703}">
                    <ahyp:hlinkClr xmlns:ahyp="http://schemas.microsoft.com/office/drawing/2018/hyperlinkcolor" val="tx"/>
                  </a:ext>
                </a:extLst>
              </a:hlinkClick>
            </a:endParaRPr>
          </a:p>
          <a:p>
            <a:endParaRPr lang="en-US">
              <a:cs typeface="Calibri"/>
            </a:endParaRPr>
          </a:p>
        </p:txBody>
      </p:sp>
      <p:sp>
        <p:nvSpPr>
          <p:cNvPr id="9" name="Title 1">
            <a:extLst>
              <a:ext uri="{FF2B5EF4-FFF2-40B4-BE49-F238E27FC236}">
                <a16:creationId xmlns:a16="http://schemas.microsoft.com/office/drawing/2014/main" id="{EC1BEB38-27E1-4238-A645-F8F8BE4D26D7}"/>
              </a:ext>
            </a:extLst>
          </p:cNvPr>
          <p:cNvSpPr txBox="1">
            <a:spLocks noGrp="1"/>
          </p:cNvSpPr>
          <p:nvPr>
            <p:ph type="title" idx="4294967295"/>
          </p:nvPr>
        </p:nvSpPr>
        <p:spPr>
          <a:xfrm>
            <a:off x="752475" y="368707"/>
            <a:ext cx="8970537"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rPr>
              <a:t>Buying Local Checklist</a:t>
            </a:r>
          </a:p>
        </p:txBody>
      </p:sp>
    </p:spTree>
    <p:extLst>
      <p:ext uri="{BB962C8B-B14F-4D97-AF65-F5344CB8AC3E}">
        <p14:creationId xmlns:p14="http://schemas.microsoft.com/office/powerpoint/2010/main" val="3261002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1CD95D-5E65-4C32-8B77-F6D9B185565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Classroom Question By Show of Hands #1</a:t>
            </a:r>
            <a:endParaRPr kumimoji="0" lang="en-US" sz="3600" b="1" i="0" u="none" strike="noStrike" kern="1200" cap="none" spc="0" normalizeH="0" baseline="0" noProof="0" dirty="0">
              <a:ln>
                <a:noFill/>
              </a:ln>
              <a:solidFill>
                <a:prstClr val="white"/>
              </a:solidFill>
              <a:effectLst/>
              <a:uLnTx/>
              <a:uFillTx/>
              <a:latin typeface="Calibri"/>
              <a:ea typeface="+mj-ea"/>
              <a:cs typeface="Microsoft Sans Serif" pitchFamily="34" charset="0"/>
            </a:endParaRPr>
          </a:p>
        </p:txBody>
      </p:sp>
      <p:sp>
        <p:nvSpPr>
          <p:cNvPr id="4" name="Content Placeholder 3">
            <a:extLst>
              <a:ext uri="{FF2B5EF4-FFF2-40B4-BE49-F238E27FC236}">
                <a16:creationId xmlns:a16="http://schemas.microsoft.com/office/drawing/2014/main" id="{D5CD0DAD-201A-4385-B372-3A1F49CFD5C2}"/>
              </a:ext>
            </a:extLst>
          </p:cNvPr>
          <p:cNvSpPr txBox="1">
            <a:spLocks/>
          </p:cNvSpPr>
          <p:nvPr/>
        </p:nvSpPr>
        <p:spPr>
          <a:xfrm>
            <a:off x="1081089" y="1303153"/>
            <a:ext cx="9860179" cy="4742336"/>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a:ln>
                  <a:noFill/>
                </a:ln>
                <a:solidFill>
                  <a:srgbClr val="3AA33C"/>
                </a:solidFill>
                <a:effectLst/>
                <a:uLnTx/>
                <a:uFillTx/>
                <a:latin typeface="Verdana" panose="020B0604030504040204" pitchFamily="34" charset="0"/>
                <a:ea typeface="Verdana" panose="020B0604030504040204" pitchFamily="34" charset="0"/>
                <a:cs typeface="+mn-cs"/>
              </a:rPr>
              <a:t>Of all the areas of potential foodborne contamination, which of the following has had the largest impact on pathogen transfer?​</a:t>
            </a:r>
          </a:p>
          <a:p>
            <a:pPr marL="0" marR="0" lvl="0" indent="0" defTabSz="457200" rtl="0" eaLnBrk="1" fontAlgn="auto" latinLnBrk="0" hangingPunct="1">
              <a:lnSpc>
                <a:spcPct val="100000"/>
              </a:lnSpc>
              <a:spcBef>
                <a:spcPct val="20000"/>
              </a:spcBef>
              <a:spcAft>
                <a:spcPts val="0"/>
              </a:spcAft>
              <a:buClrTx/>
              <a:buSzTx/>
              <a:buFont typeface="Arial"/>
              <a:buNone/>
              <a:tabLst/>
              <a:defRPr/>
            </a:pPr>
            <a:endParaRPr kumimoji="0" lang="en-US" sz="2800" b="1" i="0" u="none" strike="noStrike" kern="1200" cap="none" spc="0" normalizeH="0" baseline="0" noProof="0">
              <a:ln>
                <a:noFill/>
              </a:ln>
              <a:solidFill>
                <a:srgbClr val="3AA33C"/>
              </a:solidFill>
              <a:effectLst/>
              <a:uLnTx/>
              <a:uFillTx/>
              <a:latin typeface="Verdana" panose="020B0604030504040204" pitchFamily="34" charset="0"/>
              <a:ea typeface="Verdana" panose="020B0604030504040204" pitchFamily="34" charset="0"/>
              <a:cs typeface="+mn-cs"/>
            </a:endParaRP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Calibri"/>
              </a:rPr>
              <a:t> Water​</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Calibri"/>
              </a:rPr>
              <a:t> Soil​</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Calibri"/>
              </a:rPr>
              <a:t> Hygiene​</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Calibri"/>
              </a:rPr>
              <a:t> Compost​</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Calibri"/>
              </a:rPr>
              <a:t> Equipment</a:t>
            </a:r>
          </a:p>
          <a:p>
            <a:pPr marL="742950" marR="0" lvl="1" indent="-285750" algn="l" defTabSz="457200" rtl="0" eaLnBrk="1" fontAlgn="auto" latinLnBrk="0" hangingPunct="1">
              <a:lnSpc>
                <a:spcPct val="100000"/>
              </a:lnSpc>
              <a:spcBef>
                <a:spcPct val="20000"/>
              </a:spcBef>
              <a:spcAft>
                <a:spcPts val="0"/>
              </a:spcAft>
              <a:buClr>
                <a:srgbClr val="3AA33C"/>
              </a:buClr>
              <a:buSzTx/>
              <a:buFont typeface="Arial"/>
              <a:buChar char="•"/>
              <a:tabLst/>
              <a:defRPr/>
            </a:pPr>
            <a:endParaRPr kumimoji="0" lang="en-US" sz="2800" b="0" i="0" u="none" strike="noStrike" kern="1200" cap="none" spc="0" normalizeH="0" baseline="0" noProof="0">
              <a:ln>
                <a:noFill/>
              </a:ln>
              <a:solidFill>
                <a:srgbClr val="000000"/>
              </a:solidFill>
              <a:effectLst/>
              <a:uLnTx/>
              <a:uFillTx/>
              <a:latin typeface="Calibri"/>
              <a:ea typeface="+mn-ea"/>
              <a:cs typeface="Calibri"/>
            </a:endParaRPr>
          </a:p>
          <a:p>
            <a:pPr marL="742950" marR="0" lvl="1" indent="-285750" algn="l" defTabSz="457200" rtl="0" eaLnBrk="1" fontAlgn="auto" latinLnBrk="0" hangingPunct="1">
              <a:lnSpc>
                <a:spcPct val="100000"/>
              </a:lnSpc>
              <a:spcBef>
                <a:spcPct val="20000"/>
              </a:spcBef>
              <a:spcAft>
                <a:spcPts val="0"/>
              </a:spcAft>
              <a:buClr>
                <a:srgbClr val="3AA33C"/>
              </a:buClr>
              <a:buSzTx/>
              <a:buFont typeface="Arial"/>
              <a:buChar char="•"/>
              <a:tabLst/>
              <a:defRPr/>
            </a:pPr>
            <a:endParaRPr kumimoji="0" lang="en-US" sz="2800" b="0" i="0" u="none" strike="noStrike" kern="1200" cap="none" spc="0" normalizeH="0" baseline="0" noProof="0">
              <a:ln>
                <a:noFill/>
              </a:ln>
              <a:solidFill>
                <a:srgbClr val="000000"/>
              </a:solidFill>
              <a:effectLst/>
              <a:uLnTx/>
              <a:uFillTx/>
              <a:latin typeface="Calibri"/>
              <a:ea typeface="+mn-ea"/>
              <a:cs typeface="Calibri"/>
            </a:endParaRPr>
          </a:p>
          <a:p>
            <a:pPr marL="1143000" marR="0" lvl="2" indent="-228600" algn="l" defTabSz="457200" rtl="0" eaLnBrk="1" fontAlgn="auto" latinLnBrk="0" hangingPunct="1">
              <a:lnSpc>
                <a:spcPct val="100000"/>
              </a:lnSpc>
              <a:spcBef>
                <a:spcPct val="20000"/>
              </a:spcBef>
              <a:spcAft>
                <a:spcPts val="0"/>
              </a:spcAft>
              <a:buClr>
                <a:srgbClr val="3AA33C"/>
              </a:buClr>
              <a:buSzTx/>
              <a:buFont typeface="Lucida Grande"/>
              <a:buChar char="–"/>
              <a:tabLst/>
              <a:defRPr/>
            </a:pPr>
            <a:endParaRPr kumimoji="0" lang="en-US" sz="2800" b="0" i="0" u="none" strike="noStrike" kern="1200" cap="none" spc="0" normalizeH="0" baseline="0" noProof="0">
              <a:ln>
                <a:noFill/>
              </a:ln>
              <a:solidFill>
                <a:srgbClr val="000000"/>
              </a:solidFill>
              <a:effectLst/>
              <a:uLnTx/>
              <a:uFillTx/>
              <a:latin typeface="Calibri"/>
              <a:ea typeface="+mn-ea"/>
              <a:cs typeface="Calibri"/>
            </a:endParaRPr>
          </a:p>
          <a:p>
            <a:pPr marL="742950" marR="0" lvl="1" indent="-285750" algn="l" defTabSz="457200" rtl="0" eaLnBrk="1" fontAlgn="auto" latinLnBrk="0" hangingPunct="1">
              <a:lnSpc>
                <a:spcPct val="100000"/>
              </a:lnSpc>
              <a:spcBef>
                <a:spcPct val="20000"/>
              </a:spcBef>
              <a:spcAft>
                <a:spcPts val="0"/>
              </a:spcAft>
              <a:buClr>
                <a:srgbClr val="3AA33C"/>
              </a:buClr>
              <a:buSzTx/>
              <a:buFont typeface="Arial"/>
              <a:buChar char="•"/>
              <a:tabLst/>
              <a:defRPr/>
            </a:pPr>
            <a:endParaRPr kumimoji="0" lang="en-US" sz="2800" b="0" i="0" u="none" strike="noStrike" kern="1200" cap="none" spc="0" normalizeH="0" baseline="0" noProof="0">
              <a:ln>
                <a:noFill/>
              </a:ln>
              <a:solidFill>
                <a:srgbClr val="000000"/>
              </a:solidFill>
              <a:effectLst/>
              <a:uLnTx/>
              <a:uFillTx/>
              <a:latin typeface="Calibri"/>
              <a:ea typeface="+mn-ea"/>
              <a:cs typeface="Calibri"/>
            </a:endParaRPr>
          </a:p>
        </p:txBody>
      </p:sp>
      <p:pic>
        <p:nvPicPr>
          <p:cNvPr id="2" name="Picture 1" descr="Image showing water droplets. ">
            <a:extLst>
              <a:ext uri="{FF2B5EF4-FFF2-40B4-BE49-F238E27FC236}">
                <a16:creationId xmlns:a16="http://schemas.microsoft.com/office/drawing/2014/main" id="{11663BD1-8775-4AE1-B117-25BB729D5C6C}"/>
              </a:ext>
            </a:extLst>
          </p:cNvPr>
          <p:cNvPicPr>
            <a:picLocks noChangeAspect="1"/>
          </p:cNvPicPr>
          <p:nvPr/>
        </p:nvPicPr>
        <p:blipFill>
          <a:blip r:embed="rId3"/>
          <a:stretch>
            <a:fillRect/>
          </a:stretch>
        </p:blipFill>
        <p:spPr>
          <a:xfrm>
            <a:off x="6271040" y="2581418"/>
            <a:ext cx="5060119" cy="39078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079442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8E99D8-3C3C-4ED0-BC05-9A9929BB53A9}"/>
              </a:ext>
            </a:extLst>
          </p:cNvPr>
          <p:cNvSpPr txBox="1"/>
          <p:nvPr/>
        </p:nvSpPr>
        <p:spPr>
          <a:xfrm>
            <a:off x="2502008" y="1022372"/>
            <a:ext cx="7974649"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3200">
              <a:cs typeface="Segoe UI"/>
            </a:endParaRPr>
          </a:p>
          <a:p>
            <a:r>
              <a:rPr lang="en-US" sz="2400">
                <a:latin typeface="Verdana"/>
                <a:ea typeface="Verdana"/>
                <a:cs typeface="Segoe UI"/>
              </a:rPr>
              <a:t>Identified on the farm best growing practices</a:t>
            </a:r>
            <a:r>
              <a:rPr lang="en-US" sz="2400" b="1">
                <a:latin typeface="Verdana"/>
                <a:ea typeface="Verdana"/>
                <a:cs typeface="Segoe UI"/>
              </a:rPr>
              <a:t> </a:t>
            </a:r>
            <a:r>
              <a:rPr lang="en-US" sz="2400">
                <a:latin typeface="Verdana"/>
                <a:ea typeface="Verdana"/>
                <a:cs typeface="Segoe UI"/>
              </a:rPr>
              <a:t>for fresh produce to reduce the risk of foodborne illness.​</a:t>
            </a:r>
          </a:p>
          <a:p>
            <a:endParaRPr lang="en-US" sz="2400">
              <a:latin typeface="Verdana" panose="020B0604030504040204" pitchFamily="34" charset="0"/>
              <a:ea typeface="Verdana" panose="020B0604030504040204" pitchFamily="34" charset="0"/>
              <a:cs typeface="Arial"/>
            </a:endParaRPr>
          </a:p>
          <a:p>
            <a:r>
              <a:rPr lang="en-US" sz="2400">
                <a:latin typeface="Verdana"/>
                <a:ea typeface="Verdana"/>
                <a:cs typeface="Segoe UI"/>
              </a:rPr>
              <a:t>Reviewed previously voluntary growing practices and Good Agricultural Practices that are now required by the FSMA.</a:t>
            </a:r>
          </a:p>
        </p:txBody>
      </p:sp>
      <p:pic>
        <p:nvPicPr>
          <p:cNvPr id="6" name="Picture 9">
            <a:extLst>
              <a:ext uri="{FF2B5EF4-FFF2-40B4-BE49-F238E27FC236}">
                <a16:creationId xmlns:a16="http://schemas.microsoft.com/office/drawing/2014/main" id="{5A116A4E-7AED-4626-B932-3D6E45CF2FB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32958" y="1669322"/>
            <a:ext cx="866775" cy="952500"/>
          </a:xfrm>
          <a:prstGeom prst="rect">
            <a:avLst/>
          </a:prstGeom>
        </p:spPr>
      </p:pic>
      <p:pic>
        <p:nvPicPr>
          <p:cNvPr id="10" name="Picture 11">
            <a:extLst>
              <a:ext uri="{FF2B5EF4-FFF2-40B4-BE49-F238E27FC236}">
                <a16:creationId xmlns:a16="http://schemas.microsoft.com/office/drawing/2014/main" id="{00DF1543-FC90-41DB-90D6-D41A9800C0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32958" y="3087633"/>
            <a:ext cx="866775" cy="952500"/>
          </a:xfrm>
          <a:prstGeom prst="rect">
            <a:avLst/>
          </a:prstGeom>
        </p:spPr>
      </p:pic>
      <p:sp>
        <p:nvSpPr>
          <p:cNvPr id="9" name="Title 1">
            <a:extLst>
              <a:ext uri="{FF2B5EF4-FFF2-40B4-BE49-F238E27FC236}">
                <a16:creationId xmlns:a16="http://schemas.microsoft.com/office/drawing/2014/main" id="{FC70BE75-2D1C-4FED-A9C1-5A958FC1FAA7}"/>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Summary</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mj-ea"/>
              <a:cs typeface="Calibri" panose="020F0502020204030204" pitchFamily="34" charset="0"/>
            </a:endParaRPr>
          </a:p>
        </p:txBody>
      </p:sp>
      <p:pic>
        <p:nvPicPr>
          <p:cNvPr id="11" name="Picture 6" descr="Image of a farmer growing produce in a field. ">
            <a:extLst>
              <a:ext uri="{FF2B5EF4-FFF2-40B4-BE49-F238E27FC236}">
                <a16:creationId xmlns:a16="http://schemas.microsoft.com/office/drawing/2014/main" id="{FF090811-957F-431C-86A7-2A8CD5B52B89}"/>
              </a:ext>
            </a:extLst>
          </p:cNvPr>
          <p:cNvPicPr>
            <a:picLocks noChangeAspect="1"/>
          </p:cNvPicPr>
          <p:nvPr/>
        </p:nvPicPr>
        <p:blipFill>
          <a:blip r:embed="rId4"/>
          <a:stretch>
            <a:fillRect/>
          </a:stretch>
        </p:blipFill>
        <p:spPr>
          <a:xfrm>
            <a:off x="4785876" y="4345472"/>
            <a:ext cx="2620247" cy="17399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60385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C573FC-AB36-4EC5-A85D-C0BBEF644C39}"/>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Classroom Question By Show of Hands #2</a:t>
            </a:r>
            <a:endParaRPr kumimoji="0" lang="en-US" sz="3600" b="1" i="0" u="none" strike="noStrike" kern="1200" cap="none" spc="0" normalizeH="0" baseline="0" noProof="0" dirty="0">
              <a:ln>
                <a:noFill/>
              </a:ln>
              <a:solidFill>
                <a:prstClr val="white"/>
              </a:solidFill>
              <a:effectLst/>
              <a:uLnTx/>
              <a:uFillTx/>
              <a:latin typeface="Calibri"/>
              <a:ea typeface="+mj-ea"/>
              <a:cs typeface="Microsoft Sans Serif" pitchFamily="34" charset="0"/>
            </a:endParaRPr>
          </a:p>
        </p:txBody>
      </p:sp>
      <p:sp>
        <p:nvSpPr>
          <p:cNvPr id="5" name="TextBox 4">
            <a:extLst>
              <a:ext uri="{FF2B5EF4-FFF2-40B4-BE49-F238E27FC236}">
                <a16:creationId xmlns:a16="http://schemas.microsoft.com/office/drawing/2014/main" id="{7D4B6B8E-51F2-47F4-B479-77256CC1C7EB}"/>
              </a:ext>
            </a:extLst>
          </p:cNvPr>
          <p:cNvSpPr txBox="1"/>
          <p:nvPr/>
        </p:nvSpPr>
        <p:spPr>
          <a:xfrm>
            <a:off x="919215" y="2106594"/>
            <a:ext cx="6669958" cy="29261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rPr>
              <a:t>What are the top 3 reasons a food might be recalled?</a:t>
            </a:r>
            <a:endPar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Segoe UI"/>
            </a:endParaRPr>
          </a:p>
          <a:p>
            <a:pPr marL="457200" marR="0" lvl="0" indent="-457200" algn="l" defTabSz="914400" rtl="0" eaLnBrk="1" fontAlgn="auto" latinLnBrk="0" hangingPunct="1">
              <a:lnSpc>
                <a:spcPct val="200000"/>
              </a:lnSpc>
              <a:spcBef>
                <a:spcPts val="0"/>
              </a:spcBef>
              <a:spcAft>
                <a:spcPts val="0"/>
              </a:spcAft>
              <a:buClr>
                <a:schemeClr val="accent5"/>
              </a:buClr>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Defective, adulterated, contaminated</a:t>
            </a:r>
          </a:p>
          <a:p>
            <a:pPr marL="457200" marR="0" lvl="0" indent="-457200" algn="l" defTabSz="914400" rtl="0" eaLnBrk="1" fontAlgn="auto" latinLnBrk="0" hangingPunct="1">
              <a:lnSpc>
                <a:spcPct val="200000"/>
              </a:lnSpc>
              <a:spcBef>
                <a:spcPts val="0"/>
              </a:spcBef>
              <a:spcAft>
                <a:spcPts val="0"/>
              </a:spcAft>
              <a:buClr>
                <a:schemeClr val="accent5"/>
              </a:buClr>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Misbranded, under weight, under size</a:t>
            </a:r>
          </a:p>
          <a:p>
            <a:pPr marL="457200" marR="0" lvl="0" indent="-457200" algn="l" defTabSz="914400" rtl="0" eaLnBrk="1" fontAlgn="auto" latinLnBrk="0" hangingPunct="1">
              <a:lnSpc>
                <a:spcPct val="200000"/>
              </a:lnSpc>
              <a:spcBef>
                <a:spcPts val="0"/>
              </a:spcBef>
              <a:spcAft>
                <a:spcPts val="0"/>
              </a:spcAft>
              <a:buClr>
                <a:schemeClr val="accent5"/>
              </a:buClr>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Mislabeled, allergen, immature</a:t>
            </a:r>
          </a:p>
        </p:txBody>
      </p:sp>
      <p:sp>
        <p:nvSpPr>
          <p:cNvPr id="4" name="Rectangle 3" descr="Red box indicating the correct answer is 1: defective, adulterated, contaminated. ">
            <a:extLst>
              <a:ext uri="{FF2B5EF4-FFF2-40B4-BE49-F238E27FC236}">
                <a16:creationId xmlns:a16="http://schemas.microsoft.com/office/drawing/2014/main" id="{446F4D29-1936-4B2D-B86B-C2DF3031F211}"/>
              </a:ext>
            </a:extLst>
          </p:cNvPr>
          <p:cNvSpPr/>
          <p:nvPr/>
        </p:nvSpPr>
        <p:spPr>
          <a:xfrm>
            <a:off x="1058542" y="3003459"/>
            <a:ext cx="6530631" cy="704800"/>
          </a:xfrm>
          <a:prstGeom prst="rect">
            <a:avLst/>
          </a:prstGeom>
          <a:solidFill>
            <a:srgbClr val="C61E1D">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descr="Picture saying &quot;access denied&quot;">
            <a:extLst>
              <a:ext uri="{FF2B5EF4-FFF2-40B4-BE49-F238E27FC236}">
                <a16:creationId xmlns:a16="http://schemas.microsoft.com/office/drawing/2014/main" id="{E00C5BE6-5881-4EAB-97DC-1CFE567BB03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003395" y="2828016"/>
            <a:ext cx="4615688" cy="3102014"/>
          </a:xfrm>
          <a:prstGeom prst="rect">
            <a:avLst/>
          </a:prstGeom>
        </p:spPr>
      </p:pic>
    </p:spTree>
    <p:extLst>
      <p:ext uri="{BB962C8B-B14F-4D97-AF65-F5344CB8AC3E}">
        <p14:creationId xmlns:p14="http://schemas.microsoft.com/office/powerpoint/2010/main" val="102439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5C7D060-D608-42EF-9050-A343662F26B5}"/>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Classroom Question By Show of Hands #3</a:t>
            </a:r>
            <a:endParaRPr kumimoji="0" lang="en-US" sz="3600" b="1" i="0" u="none" strike="noStrike" kern="1200" cap="none" spc="0" normalizeH="0" baseline="0" noProof="0" dirty="0">
              <a:ln>
                <a:noFill/>
              </a:ln>
              <a:solidFill>
                <a:prstClr val="white"/>
              </a:solidFill>
              <a:effectLst/>
              <a:uLnTx/>
              <a:uFillTx/>
              <a:latin typeface="Calibri"/>
              <a:ea typeface="+mj-ea"/>
              <a:cs typeface="Microsoft Sans Serif" pitchFamily="34" charset="0"/>
            </a:endParaRPr>
          </a:p>
        </p:txBody>
      </p:sp>
      <p:sp>
        <p:nvSpPr>
          <p:cNvPr id="14" name="TextBox 13">
            <a:extLst>
              <a:ext uri="{FF2B5EF4-FFF2-40B4-BE49-F238E27FC236}">
                <a16:creationId xmlns:a16="http://schemas.microsoft.com/office/drawing/2014/main" id="{11F3AC6A-C643-40A0-899A-F1D957AD85EF}"/>
              </a:ext>
            </a:extLst>
          </p:cNvPr>
          <p:cNvSpPr txBox="1"/>
          <p:nvPr/>
        </p:nvSpPr>
        <p:spPr>
          <a:xfrm>
            <a:off x="937734" y="1600629"/>
            <a:ext cx="10113459"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rPr>
              <a:t>What is the most common cause of food ​recalls?</a:t>
            </a:r>
            <a:br>
              <a:rPr kumimoji="0" lang="en-US" sz="18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rPr>
            </a:br>
            <a:endParaRPr kumimoji="0" lang="en-US" sz="18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endParaRPr>
          </a:p>
        </p:txBody>
      </p:sp>
      <p:sp>
        <p:nvSpPr>
          <p:cNvPr id="5" name="TextBox 4">
            <a:extLst>
              <a:ext uri="{FF2B5EF4-FFF2-40B4-BE49-F238E27FC236}">
                <a16:creationId xmlns:a16="http://schemas.microsoft.com/office/drawing/2014/main" id="{7D4B6B8E-51F2-47F4-B479-77256CC1C7EB}"/>
              </a:ext>
            </a:extLst>
          </p:cNvPr>
          <p:cNvSpPr txBox="1"/>
          <p:nvPr/>
        </p:nvSpPr>
        <p:spPr>
          <a:xfrm>
            <a:off x="2615155" y="2625294"/>
            <a:ext cx="7107857" cy="29261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914400" rtl="0" eaLnBrk="1" fontAlgn="auto" latinLnBrk="0" hangingPunct="1">
              <a:lnSpc>
                <a:spcPct val="200000"/>
              </a:lnSpc>
              <a:spcBef>
                <a:spcPts val="0"/>
              </a:spcBef>
              <a:spcAft>
                <a:spcPts val="0"/>
              </a:spcAft>
              <a:buClr>
                <a:schemeClr val="accent5"/>
              </a:buClr>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Listeria</a:t>
            </a:r>
          </a:p>
          <a:p>
            <a:pPr marL="457200" marR="0" lvl="0" indent="-457200" algn="l" defTabSz="914400" rtl="0" eaLnBrk="1" fontAlgn="auto" latinLnBrk="0" hangingPunct="1">
              <a:lnSpc>
                <a:spcPct val="200000"/>
              </a:lnSpc>
              <a:spcBef>
                <a:spcPts val="0"/>
              </a:spcBef>
              <a:spcAft>
                <a:spcPts val="0"/>
              </a:spcAft>
              <a:buClr>
                <a:schemeClr val="accent5"/>
              </a:buClr>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Salmonella</a:t>
            </a:r>
          </a:p>
          <a:p>
            <a:pPr marL="457200" marR="0" lvl="0" indent="-457200" algn="l" defTabSz="914400" rtl="0" eaLnBrk="1" fontAlgn="auto" latinLnBrk="0" hangingPunct="1">
              <a:lnSpc>
                <a:spcPct val="200000"/>
              </a:lnSpc>
              <a:spcBef>
                <a:spcPts val="0"/>
              </a:spcBef>
              <a:spcAft>
                <a:spcPts val="0"/>
              </a:spcAft>
              <a:buClr>
                <a:schemeClr val="accent5"/>
              </a:buClr>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Food packaging</a:t>
            </a:r>
          </a:p>
          <a:p>
            <a:pPr marL="457200" marR="0" lvl="0" indent="-457200" algn="l" defTabSz="914400" rtl="0" eaLnBrk="1" fontAlgn="auto" latinLnBrk="0" hangingPunct="1">
              <a:lnSpc>
                <a:spcPct val="200000"/>
              </a:lnSpc>
              <a:spcBef>
                <a:spcPts val="0"/>
              </a:spcBef>
              <a:spcAft>
                <a:spcPts val="0"/>
              </a:spcAft>
              <a:buClr>
                <a:schemeClr val="accent5"/>
              </a:buClr>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Arial"/>
              </a:rPr>
              <a:t>Presence of undeclared allergens</a:t>
            </a:r>
          </a:p>
        </p:txBody>
      </p:sp>
    </p:spTree>
    <p:extLst>
      <p:ext uri="{BB962C8B-B14F-4D97-AF65-F5344CB8AC3E}">
        <p14:creationId xmlns:p14="http://schemas.microsoft.com/office/powerpoint/2010/main" val="2955483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ar char showing the leading causes of food recalls in the US in 2019, with undeclared allergens having the highest number of 122, followed by listeria (n=60), foreign material contamination (n=50), salmonella (n=24), and e. coli (n=21). ">
            <a:extLst>
              <a:ext uri="{FF2B5EF4-FFF2-40B4-BE49-F238E27FC236}">
                <a16:creationId xmlns:a16="http://schemas.microsoft.com/office/drawing/2014/main" id="{F2922339-C848-4B98-B678-852B9B9E0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4469" y="2238090"/>
            <a:ext cx="5899990" cy="4034118"/>
          </a:xfrm>
          <a:prstGeom prst="rect">
            <a:avLst/>
          </a:prstGeom>
        </p:spPr>
      </p:pic>
      <p:sp>
        <p:nvSpPr>
          <p:cNvPr id="10" name="Title 1">
            <a:extLst>
              <a:ext uri="{FF2B5EF4-FFF2-40B4-BE49-F238E27FC236}">
                <a16:creationId xmlns:a16="http://schemas.microsoft.com/office/drawing/2014/main" id="{C5C7D060-D608-42EF-9050-A343662F26B5}"/>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Causes of Food Recalls</a:t>
            </a:r>
            <a:endParaRPr kumimoji="0" lang="en-US" sz="3600" b="1" i="0" u="none" strike="noStrike" kern="1200" cap="none" spc="0" normalizeH="0" baseline="0" noProof="0" dirty="0">
              <a:ln>
                <a:noFill/>
              </a:ln>
              <a:solidFill>
                <a:prstClr val="white"/>
              </a:solidFill>
              <a:effectLst/>
              <a:uLnTx/>
              <a:uFillTx/>
              <a:latin typeface="Calibri"/>
              <a:ea typeface="+mj-ea"/>
              <a:cs typeface="Microsoft Sans Serif" pitchFamily="34" charset="0"/>
            </a:endParaRPr>
          </a:p>
        </p:txBody>
      </p:sp>
      <p:sp>
        <p:nvSpPr>
          <p:cNvPr id="14" name="TextBox 13">
            <a:extLst>
              <a:ext uri="{FF2B5EF4-FFF2-40B4-BE49-F238E27FC236}">
                <a16:creationId xmlns:a16="http://schemas.microsoft.com/office/drawing/2014/main" id="{11F3AC6A-C643-40A0-899A-F1D957AD85EF}"/>
              </a:ext>
            </a:extLst>
          </p:cNvPr>
          <p:cNvSpPr txBox="1"/>
          <p:nvPr/>
        </p:nvSpPr>
        <p:spPr>
          <a:xfrm>
            <a:off x="937734" y="1600629"/>
            <a:ext cx="10113459" cy="80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rPr>
              <a:t>What is the most common cause of food ​recalls?</a:t>
            </a:r>
            <a:br>
              <a:rPr kumimoji="0" lang="en-US" sz="18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rPr>
            </a:br>
            <a:endParaRPr kumimoji="0" lang="en-US" sz="1800" b="1" i="0" u="none" strike="noStrike" kern="1200" cap="none" spc="0" normalizeH="0" baseline="0" noProof="0">
              <a:ln>
                <a:noFill/>
              </a:ln>
              <a:solidFill>
                <a:schemeClr val="accent5"/>
              </a:solidFill>
              <a:effectLst/>
              <a:uLnTx/>
              <a:uFillTx/>
              <a:latin typeface="Verdana" panose="020B0604030504040204" pitchFamily="34" charset="0"/>
              <a:ea typeface="Verdana" panose="020B0604030504040204" pitchFamily="34" charset="0"/>
              <a:cs typeface="Segoe UI"/>
            </a:endParaRPr>
          </a:p>
        </p:txBody>
      </p:sp>
    </p:spTree>
    <p:extLst>
      <p:ext uri="{BB962C8B-B14F-4D97-AF65-F5344CB8AC3E}">
        <p14:creationId xmlns:p14="http://schemas.microsoft.com/office/powerpoint/2010/main" val="397502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288" y="368707"/>
            <a:ext cx="8946724" cy="704800"/>
          </a:xfrm>
        </p:spPr>
        <p:txBody>
          <a:bodyPr>
            <a:normAutofit/>
          </a:bodyPr>
          <a:lstStyle/>
          <a:p>
            <a:r>
              <a:rPr lang="en-US" sz="3600" dirty="0">
                <a:latin typeface="Calibri" panose="020F0502020204030204" pitchFamily="34" charset="0"/>
                <a:cs typeface="Calibri" panose="020F0502020204030204" pitchFamily="34" charset="0"/>
              </a:rPr>
              <a:t>A New Era of Produce Safety</a:t>
            </a:r>
          </a:p>
        </p:txBody>
      </p:sp>
      <p:sp>
        <p:nvSpPr>
          <p:cNvPr id="3" name="Content Placeholder 2"/>
          <p:cNvSpPr>
            <a:spLocks noGrp="1"/>
          </p:cNvSpPr>
          <p:nvPr>
            <p:ph type="body" sz="quarter" idx="11"/>
          </p:nvPr>
        </p:nvSpPr>
        <p:spPr>
          <a:xfrm>
            <a:off x="7131657" y="3033332"/>
            <a:ext cx="4426647" cy="2079402"/>
          </a:xfrm>
        </p:spPr>
        <p:style>
          <a:lnRef idx="2">
            <a:schemeClr val="accent6"/>
          </a:lnRef>
          <a:fillRef idx="1">
            <a:schemeClr val="lt1"/>
          </a:fillRef>
          <a:effectRef idx="0">
            <a:schemeClr val="accent6"/>
          </a:effectRef>
          <a:fontRef idx="minor">
            <a:schemeClr val="dk1"/>
          </a:fontRef>
        </p:style>
        <p:txBody>
          <a:bodyPr>
            <a:noAutofit/>
          </a:bodyPr>
          <a:lstStyle/>
          <a:p>
            <a:r>
              <a:rPr lang="en-US" sz="3200" b="1">
                <a:solidFill>
                  <a:schemeClr val="accent5"/>
                </a:solidFill>
                <a:latin typeface="Verdana" panose="020B0604030504040204" pitchFamily="34" charset="0"/>
                <a:ea typeface="Verdana" panose="020B0604030504040204" pitchFamily="34" charset="0"/>
                <a:cs typeface="Times New Roman"/>
              </a:rPr>
              <a:t>FSMA Produce Safety Rule</a:t>
            </a:r>
            <a:endParaRPr lang="en-US" sz="3200" b="1">
              <a:solidFill>
                <a:schemeClr val="accent5"/>
              </a:solidFill>
              <a:latin typeface="Verdana" panose="020B0604030504040204" pitchFamily="34" charset="0"/>
              <a:ea typeface="Verdana" panose="020B0604030504040204" pitchFamily="34" charset="0"/>
              <a:cs typeface="Times New Roman" panose="02020603050405020304" pitchFamily="18" charset="0"/>
            </a:endParaRPr>
          </a:p>
          <a:p>
            <a:r>
              <a:rPr lang="en-US" sz="3200" i="1">
                <a:latin typeface="Verdana" panose="020B0604030504040204" pitchFamily="34" charset="0"/>
                <a:ea typeface="Verdana" panose="020B0604030504040204" pitchFamily="34" charset="0"/>
                <a:cs typeface="Times New Roman"/>
              </a:rPr>
              <a:t>Standards for the Growing, Harvesting, Packing, and Holding of Produce for Human Consumption </a:t>
            </a:r>
            <a:endParaRPr lang="en-US" sz="3200" i="1">
              <a:latin typeface="Verdana" panose="020B0604030504040204" pitchFamily="34" charset="0"/>
              <a:ea typeface="Verdana" panose="020B0604030504040204" pitchFamily="34" charset="0"/>
              <a:cs typeface="Times New Roman" panose="02020603050405020304" pitchFamily="18" charset="0"/>
            </a:endParaRPr>
          </a:p>
          <a:p>
            <a:r>
              <a:rPr lang="en-US" sz="3200">
                <a:latin typeface="Verdana" panose="020B0604030504040204" pitchFamily="34" charset="0"/>
                <a:ea typeface="Verdana" panose="020B0604030504040204" pitchFamily="34" charset="0"/>
                <a:cs typeface="Times New Roman"/>
              </a:rPr>
              <a:t>(21 CFR 112) </a:t>
            </a:r>
            <a:endParaRPr lang="en-US" sz="3200" i="1">
              <a:solidFill>
                <a:schemeClr val="tx1"/>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050" name="Picture 2" descr="FDA Food Safety Modernization Act logo image. "/>
          <p:cNvPicPr>
            <a:picLocks noChangeAspect="1" noChangeArrowheads="1"/>
          </p:cNvPicPr>
          <p:nvPr/>
        </p:nvPicPr>
        <p:blipFill rotWithShape="1">
          <a:blip r:embed="rId3">
            <a:extLst>
              <a:ext uri="{28A0092B-C50C-407E-A947-70E740481C1C}">
                <a14:useLocalDpi xmlns:a14="http://schemas.microsoft.com/office/drawing/2010/main" val="0"/>
              </a:ext>
            </a:extLst>
          </a:blip>
          <a:srcRect b="17176"/>
          <a:stretch/>
        </p:blipFill>
        <p:spPr bwMode="auto">
          <a:xfrm>
            <a:off x="7876834" y="1627414"/>
            <a:ext cx="2234293" cy="852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Image showing fresh fruits and vegetable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696" y="2394647"/>
            <a:ext cx="5895926" cy="33094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8013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B39DA-CD7A-4E2F-BFE1-74E409C9EF4A}"/>
              </a:ext>
            </a:extLst>
          </p:cNvPr>
          <p:cNvSpPr>
            <a:spLocks noGrp="1"/>
          </p:cNvSpPr>
          <p:nvPr>
            <p:ph type="title"/>
          </p:nvPr>
        </p:nvSpPr>
        <p:spPr/>
        <p:txBody>
          <a:bodyPr>
            <a:normAutofit/>
          </a:bodyPr>
          <a:lstStyle/>
          <a:p>
            <a:r>
              <a:rPr lang="en-US" sz="3600">
                <a:latin typeface="Calibri" panose="020F0502020204030204" pitchFamily="34" charset="0"/>
                <a:cs typeface="Calibri" panose="020F0502020204030204" pitchFamily="34" charset="0"/>
              </a:rPr>
              <a:t>Crops Covered Under the Rule</a:t>
            </a:r>
          </a:p>
        </p:txBody>
      </p:sp>
      <p:sp>
        <p:nvSpPr>
          <p:cNvPr id="3" name="Content Placeholder 2">
            <a:extLst>
              <a:ext uri="{FF2B5EF4-FFF2-40B4-BE49-F238E27FC236}">
                <a16:creationId xmlns:a16="http://schemas.microsoft.com/office/drawing/2014/main" id="{D24BECCD-5B68-4C24-8838-29BEB26166FA}"/>
              </a:ext>
            </a:extLst>
          </p:cNvPr>
          <p:cNvSpPr>
            <a:spLocks noGrp="1"/>
          </p:cNvSpPr>
          <p:nvPr>
            <p:ph sz="quarter" idx="10"/>
          </p:nvPr>
        </p:nvSpPr>
        <p:spPr>
          <a:xfrm>
            <a:off x="1213249" y="1318939"/>
            <a:ext cx="10011435" cy="4710399"/>
          </a:xfrm>
          <a:solidFill>
            <a:schemeClr val="bg1"/>
          </a:solidFill>
        </p:spPr>
        <p:txBody>
          <a:bodyPr vert="horz" lIns="91440" tIns="45720" rIns="91440" bIns="45720" rtlCol="0" anchor="t">
            <a:normAutofit fontScale="92500" lnSpcReduction="20000"/>
          </a:bodyPr>
          <a:lstStyle/>
          <a:p>
            <a:endParaRPr lang="en-US" b="1" u="sng">
              <a:solidFill>
                <a:schemeClr val="tx1"/>
              </a:solidFill>
              <a:latin typeface="Verdana" panose="020B0604030504040204" pitchFamily="34" charset="0"/>
              <a:ea typeface="Verdana" panose="020B0604030504040204" pitchFamily="34" charset="0"/>
              <a:cs typeface="Times New Roman"/>
            </a:endParaRPr>
          </a:p>
          <a:p>
            <a:pPr marL="457200" indent="-457200">
              <a:buFont typeface="Arial" panose="020B0604020202020204" pitchFamily="34" charset="0"/>
              <a:buChar char="•"/>
            </a:pPr>
            <a:r>
              <a:rPr lang="en-US" sz="2800" b="1">
                <a:solidFill>
                  <a:schemeClr val="accent5">
                    <a:lumMod val="75000"/>
                  </a:schemeClr>
                </a:solidFill>
                <a:latin typeface="Verdana" panose="020B0604030504040204" pitchFamily="34" charset="0"/>
                <a:ea typeface="Verdana" panose="020B0604030504040204" pitchFamily="34" charset="0"/>
                <a:cs typeface="Times New Roman"/>
              </a:rPr>
              <a:t>All</a:t>
            </a:r>
            <a:r>
              <a:rPr lang="en-US" sz="2800">
                <a:solidFill>
                  <a:schemeClr val="tx1"/>
                </a:solidFill>
                <a:latin typeface="Verdana" panose="020B0604030504040204" pitchFamily="34" charset="0"/>
                <a:ea typeface="Verdana" panose="020B0604030504040204" pitchFamily="34" charset="0"/>
                <a:cs typeface="Times New Roman"/>
              </a:rPr>
              <a:t> fruit and berries such as apples, strawberries, cherries, and stone fruit </a:t>
            </a:r>
          </a:p>
          <a:p>
            <a:pPr marL="457200" indent="-457200">
              <a:buFont typeface="Arial" panose="020B0604020202020204" pitchFamily="34" charset="0"/>
              <a:buChar char="•"/>
            </a:pPr>
            <a:endParaRPr lang="en-US" sz="280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marL="457200" indent="-457200">
              <a:buFont typeface="Arial" panose="020B0604020202020204" pitchFamily="34" charset="0"/>
              <a:buChar char="•"/>
            </a:pPr>
            <a:r>
              <a:rPr lang="en-US" sz="2800" b="1">
                <a:solidFill>
                  <a:schemeClr val="accent5">
                    <a:lumMod val="75000"/>
                  </a:schemeClr>
                </a:solidFill>
                <a:latin typeface="Verdana" panose="020B0604030504040204" pitchFamily="34" charset="0"/>
                <a:ea typeface="Verdana" panose="020B0604030504040204" pitchFamily="34" charset="0"/>
                <a:cs typeface="Times New Roman"/>
              </a:rPr>
              <a:t>All</a:t>
            </a:r>
            <a:r>
              <a:rPr lang="en-US" sz="2800">
                <a:solidFill>
                  <a:schemeClr val="tx1"/>
                </a:solidFill>
                <a:latin typeface="Verdana" panose="020B0604030504040204" pitchFamily="34" charset="0"/>
                <a:ea typeface="Verdana" panose="020B0604030504040204" pitchFamily="34" charset="0"/>
                <a:cs typeface="Times New Roman"/>
              </a:rPr>
              <a:t> lettuces and greens such as romaine, iceberg, cabbage and leafy greens; herbs</a:t>
            </a:r>
          </a:p>
          <a:p>
            <a:pPr marL="457200" indent="-457200">
              <a:buFont typeface="Arial" panose="020B0604020202020204" pitchFamily="34" charset="0"/>
              <a:buChar char="•"/>
            </a:pPr>
            <a:endParaRPr lang="en-US" sz="2800">
              <a:solidFill>
                <a:schemeClr val="tx1"/>
              </a:solidFill>
              <a:latin typeface="Verdana" panose="020B0604030504040204" pitchFamily="34" charset="0"/>
              <a:ea typeface="Verdana" panose="020B0604030504040204" pitchFamily="34" charset="0"/>
              <a:cs typeface="Times New Roman"/>
            </a:endParaRPr>
          </a:p>
          <a:p>
            <a:pPr marL="457200" indent="-457200">
              <a:buFont typeface="Arial" panose="020B0604020202020204" pitchFamily="34" charset="0"/>
              <a:buChar char="•"/>
            </a:pPr>
            <a:r>
              <a:rPr lang="en-US" sz="2800" b="1">
                <a:solidFill>
                  <a:schemeClr val="accent5">
                    <a:lumMod val="75000"/>
                  </a:schemeClr>
                </a:solidFill>
                <a:latin typeface="Verdana" panose="020B0604030504040204" pitchFamily="34" charset="0"/>
                <a:ea typeface="Verdana" panose="020B0604030504040204" pitchFamily="34" charset="0"/>
                <a:cs typeface="Times New Roman"/>
              </a:rPr>
              <a:t>All</a:t>
            </a:r>
            <a:r>
              <a:rPr lang="en-US" sz="2800">
                <a:solidFill>
                  <a:schemeClr val="tx1"/>
                </a:solidFill>
                <a:latin typeface="Verdana" panose="020B0604030504040204" pitchFamily="34" charset="0"/>
                <a:ea typeface="Verdana" panose="020B0604030504040204" pitchFamily="34" charset="0"/>
                <a:cs typeface="Times New Roman"/>
              </a:rPr>
              <a:t> melons such as cantaloupe, honeydews, variety melons and watermelons</a:t>
            </a:r>
          </a:p>
          <a:p>
            <a:pPr marL="457200" indent="-457200">
              <a:buFont typeface="Arial" panose="020B0604020202020204" pitchFamily="34" charset="0"/>
              <a:buChar char="•"/>
            </a:pPr>
            <a:endParaRPr lang="en-US" sz="2800">
              <a:solidFill>
                <a:schemeClr val="tx1"/>
              </a:solidFill>
              <a:latin typeface="Verdana" panose="020B0604030504040204" pitchFamily="34" charset="0"/>
              <a:ea typeface="Verdana" panose="020B0604030504040204" pitchFamily="34" charset="0"/>
              <a:cs typeface="Times New Roman"/>
            </a:endParaRPr>
          </a:p>
          <a:p>
            <a:pPr marL="457200" marR="0" lvl="0" indent="-457200">
              <a:spcBef>
                <a:spcPts val="0"/>
              </a:spcBef>
              <a:spcAft>
                <a:spcPts val="0"/>
              </a:spcAft>
              <a:buFont typeface="Arial" panose="020B0604020202020204" pitchFamily="34" charset="0"/>
              <a:buChar char="•"/>
              <a:tabLst>
                <a:tab pos="457200" algn="l"/>
              </a:tabLst>
            </a:pPr>
            <a:r>
              <a:rPr lang="en-US" sz="2800" b="1" kern="1200">
                <a:solidFill>
                  <a:schemeClr val="accent5">
                    <a:lumMod val="75000"/>
                  </a:schemeClr>
                </a:solidFill>
                <a:effectLst/>
                <a:latin typeface="Verdana" panose="020B0604030504040204" pitchFamily="34" charset="0"/>
                <a:ea typeface="Verdana" panose="020B0604030504040204" pitchFamily="34" charset="0"/>
              </a:rPr>
              <a:t>Vegetables</a:t>
            </a:r>
            <a:r>
              <a:rPr lang="en-US" sz="2800" kern="1200">
                <a:solidFill>
                  <a:srgbClr val="000000"/>
                </a:solidFill>
                <a:effectLst/>
                <a:latin typeface="Verdana" panose="020B0604030504040204" pitchFamily="34" charset="0"/>
                <a:ea typeface="Verdana" panose="020B0604030504040204" pitchFamily="34" charset="0"/>
              </a:rPr>
              <a:t> such as tomato, summer squash, broccoli, cabbage, onions, etc.</a:t>
            </a:r>
            <a:endParaRPr lang="en-US" sz="2800">
              <a:solidFill>
                <a:schemeClr val="tx1"/>
              </a:solidFill>
              <a:latin typeface="Verdana" panose="020B0604030504040204" pitchFamily="34" charset="0"/>
              <a:ea typeface="Verdana" panose="020B0604030504040204" pitchFamily="34" charset="0"/>
              <a:cs typeface="Times New Roman"/>
            </a:endParaRPr>
          </a:p>
          <a:p>
            <a:pPr marL="457200" indent="-457200">
              <a:buFont typeface="Arial" panose="020B0604020202020204" pitchFamily="34" charset="0"/>
              <a:buChar char="•"/>
            </a:pPr>
            <a:endParaRPr lang="en-US" sz="2800">
              <a:solidFill>
                <a:schemeClr val="tx1"/>
              </a:solidFill>
              <a:latin typeface="Verdana" panose="020B0604030504040204" pitchFamily="34" charset="0"/>
              <a:ea typeface="Verdana" panose="020B0604030504040204" pitchFamily="34" charset="0"/>
              <a:cs typeface="Times New Roman"/>
            </a:endParaRPr>
          </a:p>
          <a:p>
            <a:endParaRPr lang="en-US" sz="2400"/>
          </a:p>
          <a:p>
            <a:endParaRPr lang="en-US"/>
          </a:p>
        </p:txBody>
      </p:sp>
    </p:spTree>
    <p:extLst>
      <p:ext uri="{BB962C8B-B14F-4D97-AF65-F5344CB8AC3E}">
        <p14:creationId xmlns:p14="http://schemas.microsoft.com/office/powerpoint/2010/main" val="3273706309"/>
      </p:ext>
    </p:extLst>
  </p:cSld>
  <p:clrMapOvr>
    <a:masterClrMapping/>
  </p:clrMapOvr>
</p:sld>
</file>

<file path=ppt/theme/theme1.xml><?xml version="1.0" encoding="utf-8"?>
<a:theme xmlns:a="http://schemas.openxmlformats.org/drawingml/2006/main" name="PSU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PSU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SUtheme2">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SU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mso-contentType ?>
<FormTemplates xmlns="http://schemas.microsoft.com/sharepoint/v3/contenttype/forms">
  <Display>DocumentLibraryForm</Display>
  <Edit>DocumentLibraryForm</Edit>
  <New>DocumentLibraryForm</New>
</FormTemplates>
</file>

<file path=customXml/item14.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p:properties xmlns:p="http://schemas.microsoft.com/office/2006/metadata/properties" xmlns:xsi="http://www.w3.org/2001/XMLSchema-instance" xmlns:pc="http://schemas.microsoft.com/office/infopath/2007/PartnerControls">
  <documentManagement/>
</p:properties>
</file>

<file path=customXml/item8.xml><?xml version="1.0" encoding="utf-8"?>
<EsriMapsInfo xmlns="ESRI.ArcGIS.Mapping.OfficeIntegration.PowerPointInfo">
  <Version>Version1</Version>
  <RequiresSignIn>False</RequiresSignIn>
</EsriMapsInfo>
</file>

<file path=customXml/item9.xml><?xml version="1.0" encoding="utf-8"?>
<ct:contentTypeSchema xmlns:ct="http://schemas.microsoft.com/office/2006/metadata/contentType" xmlns:ma="http://schemas.microsoft.com/office/2006/metadata/properties/metaAttributes" ct:_="" ma:_="" ma:contentTypeName="Document" ma:contentTypeID="0x0101009B689137C5E1E4429D5560E7D72678A1" ma:contentTypeVersion="12" ma:contentTypeDescription="Create a new document." ma:contentTypeScope="" ma:versionID="144b61d911fb4abbc04c49e7d7a455bb">
  <xsd:schema xmlns:xsd="http://www.w3.org/2001/XMLSchema" xmlns:xs="http://www.w3.org/2001/XMLSchema" xmlns:p="http://schemas.microsoft.com/office/2006/metadata/properties" xmlns:ns3="2776eea1-00a7-4613-a768-e80334df8ba9" xmlns:ns4="e5ff6169-b025-40ab-8ec9-41c67a250e27" targetNamespace="http://schemas.microsoft.com/office/2006/metadata/properties" ma:root="true" ma:fieldsID="9093642165a3321b8952547abb4e38d2" ns3:_="" ns4:_="">
    <xsd:import namespace="2776eea1-00a7-4613-a768-e80334df8ba9"/>
    <xsd:import namespace="e5ff6169-b025-40ab-8ec9-41c67a250e2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76eea1-00a7-4613-a768-e80334df8ba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ff6169-b025-40ab-8ec9-41c67a250e2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D40566-1414-48BE-8A07-3B61D8634D05}">
  <ds:schemaRefs>
    <ds:schemaRef ds:uri="ESRI.ArcGIS.Mapping.OfficeIntegration.PowerPointInfo"/>
  </ds:schemaRefs>
</ds:datastoreItem>
</file>

<file path=customXml/itemProps10.xml><?xml version="1.0" encoding="utf-8"?>
<ds:datastoreItem xmlns:ds="http://schemas.openxmlformats.org/officeDocument/2006/customXml" ds:itemID="{7235C817-8497-4338-8E5D-737593648849}">
  <ds:schemaRefs>
    <ds:schemaRef ds:uri="ESRI.ArcGIS.Mapping.OfficeIntegration.PowerPointInfo"/>
  </ds:schemaRefs>
</ds:datastoreItem>
</file>

<file path=customXml/itemProps11.xml><?xml version="1.0" encoding="utf-8"?>
<ds:datastoreItem xmlns:ds="http://schemas.openxmlformats.org/officeDocument/2006/customXml" ds:itemID="{7861C1C6-7619-4FD7-91AF-AA86ECF26F29}">
  <ds:schemaRefs>
    <ds:schemaRef ds:uri="ESRI.ArcGIS.Mapping.OfficeIntegration.PowerPointInfo"/>
  </ds:schemaRefs>
</ds:datastoreItem>
</file>

<file path=customXml/itemProps12.xml><?xml version="1.0" encoding="utf-8"?>
<ds:datastoreItem xmlns:ds="http://schemas.openxmlformats.org/officeDocument/2006/customXml" ds:itemID="{91CE737F-03F0-413F-A67C-BACEE7A40685}">
  <ds:schemaRefs>
    <ds:schemaRef ds:uri="ESRI.ArcGIS.Mapping.OfficeIntegration.PowerPointInfo"/>
  </ds:schemaRefs>
</ds:datastoreItem>
</file>

<file path=customXml/itemProps13.xml><?xml version="1.0" encoding="utf-8"?>
<ds:datastoreItem xmlns:ds="http://schemas.openxmlformats.org/officeDocument/2006/customXml" ds:itemID="{04C88C65-8312-492F-8544-3F5E00608D6C}">
  <ds:schemaRefs>
    <ds:schemaRef ds:uri="http://schemas.microsoft.com/sharepoint/v3/contenttype/forms"/>
  </ds:schemaRefs>
</ds:datastoreItem>
</file>

<file path=customXml/itemProps14.xml><?xml version="1.0" encoding="utf-8"?>
<ds:datastoreItem xmlns:ds="http://schemas.openxmlformats.org/officeDocument/2006/customXml" ds:itemID="{926AE75C-492E-43A8-8AD8-DEE7E6E7CABC}">
  <ds:schemaRefs>
    <ds:schemaRef ds:uri="ESRI.ArcGIS.Mapping.OfficeIntegration.PowerPointInfo"/>
  </ds:schemaRefs>
</ds:datastoreItem>
</file>

<file path=customXml/itemProps2.xml><?xml version="1.0" encoding="utf-8"?>
<ds:datastoreItem xmlns:ds="http://schemas.openxmlformats.org/officeDocument/2006/customXml" ds:itemID="{12940B1E-41EE-4516-BA15-917D27A3D3B9}">
  <ds:schemaRefs>
    <ds:schemaRef ds:uri="ESRI.ArcGIS.Mapping.OfficeIntegration.PowerPointInfo"/>
  </ds:schemaRefs>
</ds:datastoreItem>
</file>

<file path=customXml/itemProps3.xml><?xml version="1.0" encoding="utf-8"?>
<ds:datastoreItem xmlns:ds="http://schemas.openxmlformats.org/officeDocument/2006/customXml" ds:itemID="{77D353E7-1132-404C-A4E9-4D43471F624B}">
  <ds:schemaRefs>
    <ds:schemaRef ds:uri="ESRI.ArcGIS.Mapping.OfficeIntegration.PowerPointInfo"/>
  </ds:schemaRefs>
</ds:datastoreItem>
</file>

<file path=customXml/itemProps4.xml><?xml version="1.0" encoding="utf-8"?>
<ds:datastoreItem xmlns:ds="http://schemas.openxmlformats.org/officeDocument/2006/customXml" ds:itemID="{7B05EAB8-ADE3-4E91-BC5B-4B419C4EF06D}">
  <ds:schemaRefs>
    <ds:schemaRef ds:uri="ESRI.ArcGIS.Mapping.OfficeIntegration.PowerPointInfo"/>
  </ds:schemaRefs>
</ds:datastoreItem>
</file>

<file path=customXml/itemProps5.xml><?xml version="1.0" encoding="utf-8"?>
<ds:datastoreItem xmlns:ds="http://schemas.openxmlformats.org/officeDocument/2006/customXml" ds:itemID="{3C5022D3-DE93-4A5C-BB44-ED48D58459C6}">
  <ds:schemaRefs>
    <ds:schemaRef ds:uri="ESRI.ArcGIS.Mapping.OfficeIntegration.PowerPointInfo"/>
  </ds:schemaRefs>
</ds:datastoreItem>
</file>

<file path=customXml/itemProps6.xml><?xml version="1.0" encoding="utf-8"?>
<ds:datastoreItem xmlns:ds="http://schemas.openxmlformats.org/officeDocument/2006/customXml" ds:itemID="{A7897131-4420-42D7-A678-3FDD451B811D}">
  <ds:schemaRefs>
    <ds:schemaRef ds:uri="ESRI.ArcGIS.Mapping.OfficeIntegration.PowerPointInfo"/>
  </ds:schemaRefs>
</ds:datastoreItem>
</file>

<file path=customXml/itemProps7.xml><?xml version="1.0" encoding="utf-8"?>
<ds:datastoreItem xmlns:ds="http://schemas.openxmlformats.org/officeDocument/2006/customXml" ds:itemID="{C7EB7614-2AB2-4C25-97CF-5559D1D9FE32}">
  <ds:schemaRefs>
    <ds:schemaRef ds:uri="http://schemas.microsoft.com/office/2006/metadata/properties"/>
    <ds:schemaRef ds:uri="http://schemas.microsoft.com/office/infopath/2007/PartnerControls"/>
  </ds:schemaRefs>
</ds:datastoreItem>
</file>

<file path=customXml/itemProps8.xml><?xml version="1.0" encoding="utf-8"?>
<ds:datastoreItem xmlns:ds="http://schemas.openxmlformats.org/officeDocument/2006/customXml" ds:itemID="{826BDA28-3325-4B0C-9680-89822D8C567E}">
  <ds:schemaRefs>
    <ds:schemaRef ds:uri="ESRI.ArcGIS.Mapping.OfficeIntegration.PowerPointInfo"/>
  </ds:schemaRefs>
</ds:datastoreItem>
</file>

<file path=customXml/itemProps9.xml><?xml version="1.0" encoding="utf-8"?>
<ds:datastoreItem xmlns:ds="http://schemas.openxmlformats.org/officeDocument/2006/customXml" ds:itemID="{ECBE4499-E4CD-412D-8B49-B83DC112B40C}">
  <ds:schemaRefs>
    <ds:schemaRef ds:uri="2776eea1-00a7-4613-a768-e80334df8ba9"/>
    <ds:schemaRef ds:uri="e5ff6169-b025-40ab-8ec9-41c67a250e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PSU theme</Template>
  <TotalTime>10</TotalTime>
  <Words>6319</Words>
  <Application>Microsoft Office PowerPoint</Application>
  <PresentationFormat>Widescreen</PresentationFormat>
  <Paragraphs>418</Paragraphs>
  <Slides>40</Slides>
  <Notes>40</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40</vt:i4>
      </vt:variant>
    </vt:vector>
  </HeadingPairs>
  <TitlesOfParts>
    <vt:vector size="59" baseType="lpstr">
      <vt:lpstr>Arial</vt:lpstr>
      <vt:lpstr>Calibri</vt:lpstr>
      <vt:lpstr>Cambria</vt:lpstr>
      <vt:lpstr>Gotham A</vt:lpstr>
      <vt:lpstr>Lora</vt:lpstr>
      <vt:lpstr>Lucida Grande</vt:lpstr>
      <vt:lpstr>Open Sans</vt:lpstr>
      <vt:lpstr>Roboto</vt:lpstr>
      <vt:lpstr>Rubik</vt:lpstr>
      <vt:lpstr>Source Sans Pro</vt:lpstr>
      <vt:lpstr>Tahoma</vt:lpstr>
      <vt:lpstr>Times New Roman</vt:lpstr>
      <vt:lpstr>Verdana</vt:lpstr>
      <vt:lpstr>Wingdings</vt:lpstr>
      <vt:lpstr>PSU theme</vt:lpstr>
      <vt:lpstr>1_PSU theme</vt:lpstr>
      <vt:lpstr>PSUtheme2</vt:lpstr>
      <vt:lpstr>PSU theme</vt:lpstr>
      <vt:lpstr>Office Theme</vt:lpstr>
      <vt:lpstr> Growing Food Safely</vt:lpstr>
      <vt:lpstr>Objectives</vt:lpstr>
      <vt:lpstr>Good Agricultural Practices  (GAPs)</vt:lpstr>
      <vt:lpstr>Classroom Question By Show of Hands #1</vt:lpstr>
      <vt:lpstr>Classroom Question By Show of Hands #2</vt:lpstr>
      <vt:lpstr>Classroom Question By Show of Hands #3</vt:lpstr>
      <vt:lpstr>Causes of Food Recalls</vt:lpstr>
      <vt:lpstr>A New Era of Produce Safety</vt:lpstr>
      <vt:lpstr>Crops Covered Under the Rule</vt:lpstr>
      <vt:lpstr>Crops Not Covered Under the Rule</vt:lpstr>
      <vt:lpstr>Rarely Consumed Raw Crops</vt:lpstr>
      <vt:lpstr>USDA Fresh Audit Types</vt:lpstr>
      <vt:lpstr>Audit Steps</vt:lpstr>
      <vt:lpstr>How Contamination is Spread</vt:lpstr>
      <vt:lpstr>GAP Major Areas</vt:lpstr>
      <vt:lpstr>Traceability</vt:lpstr>
      <vt:lpstr>USDA GAP Audit</vt:lpstr>
      <vt:lpstr>Water</vt:lpstr>
      <vt:lpstr>Sources of Contamination </vt:lpstr>
      <vt:lpstr>FSMA - Agricultural Water</vt:lpstr>
      <vt:lpstr>Probability of Contamination</vt:lpstr>
      <vt:lpstr>Postharvest Water</vt:lpstr>
      <vt:lpstr>Humans</vt:lpstr>
      <vt:lpstr>Sources of Contamination: Workers</vt:lpstr>
      <vt:lpstr>Sources of Contamination: Visitors</vt:lpstr>
      <vt:lpstr>Soil</vt:lpstr>
      <vt:lpstr>Sources of Contamination: Soil Amendments</vt:lpstr>
      <vt:lpstr>Manure &amp; Compost</vt:lpstr>
      <vt:lpstr>Animals</vt:lpstr>
      <vt:lpstr>Sources of Contamination: Animals</vt:lpstr>
      <vt:lpstr>Buildings, Equipment, and Tools</vt:lpstr>
      <vt:lpstr>Sources of Contamination: Equipment</vt:lpstr>
      <vt:lpstr>Produce Distributors</vt:lpstr>
      <vt:lpstr>Distributors</vt:lpstr>
      <vt:lpstr>GAP Audit/Certification</vt:lpstr>
      <vt:lpstr>Buying From GAP Certified Producers</vt:lpstr>
      <vt:lpstr>Locating GAP Audited Growers</vt:lpstr>
      <vt:lpstr>Locating GAP Audited Growers, Cont. </vt:lpstr>
      <vt:lpstr>Buying Local Checklist</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Rulffes, Ashley - AMS</dc:creator>
  <cp:lastModifiedBy>Del Rosario, Katie - FNS</cp:lastModifiedBy>
  <cp:revision>17</cp:revision>
  <cp:lastPrinted>2018-11-30T16:33:16Z</cp:lastPrinted>
  <dcterms:created xsi:type="dcterms:W3CDTF">2015-01-09T14:20:10Z</dcterms:created>
  <dcterms:modified xsi:type="dcterms:W3CDTF">2023-01-24T17:26:01Z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0x0101009B689137C5E1E4429D5560E7D72678A1</vt:lpwstr>
  </property>
  <property fmtid="{D5CDD505-2E9C-101B-9397-08002B2CF9AE}" pid="3" name="MediaServiceImageTags">
    <vt:lpwstr/>
  </property>
</Properties>
</file>